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52" r:id="rId2"/>
    <p:sldId id="4053" r:id="rId3"/>
    <p:sldId id="4054" r:id="rId4"/>
    <p:sldId id="4020" r:id="rId5"/>
    <p:sldId id="4116" r:id="rId6"/>
    <p:sldId id="4063" r:id="rId7"/>
    <p:sldId id="4083" r:id="rId8"/>
    <p:sldId id="4055" r:id="rId9"/>
    <p:sldId id="4099" r:id="rId10"/>
    <p:sldId id="4100" r:id="rId11"/>
    <p:sldId id="4060" r:id="rId12"/>
    <p:sldId id="4101" r:id="rId13"/>
    <p:sldId id="4061" r:id="rId14"/>
    <p:sldId id="4114" r:id="rId15"/>
    <p:sldId id="4121" r:id="rId16"/>
    <p:sldId id="4133" r:id="rId17"/>
    <p:sldId id="4119" r:id="rId18"/>
    <p:sldId id="4134" r:id="rId19"/>
    <p:sldId id="4120" r:id="rId20"/>
    <p:sldId id="4057" r:id="rId21"/>
    <p:sldId id="4118" r:id="rId22"/>
    <p:sldId id="4059" r:id="rId23"/>
    <p:sldId id="4122" r:id="rId2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70">
          <p15:clr>
            <a:srgbClr val="A4A3A4"/>
          </p15:clr>
        </p15:guide>
        <p15:guide id="4" pos="540">
          <p15:clr>
            <a:srgbClr val="A4A3A4"/>
          </p15:clr>
        </p15:guide>
        <p15:guide id="5" pos="7497">
          <p15:clr>
            <a:srgbClr val="A4A3A4"/>
          </p15:clr>
        </p15:guide>
        <p15:guide id="6" pos="69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A46"/>
    <a:srgbClr val="00939F"/>
    <a:srgbClr val="DC5B3E"/>
    <a:srgbClr val="4B5C6E"/>
    <a:srgbClr val="005490"/>
    <a:srgbClr val="57CE95"/>
    <a:srgbClr val="0B97F1"/>
    <a:srgbClr val="000000"/>
    <a:srgbClr val="341801"/>
    <a:srgbClr val="682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5317" autoAdjust="0"/>
  </p:normalViewPr>
  <p:slideViewPr>
    <p:cSldViewPr>
      <p:cViewPr varScale="1">
        <p:scale>
          <a:sx n="81" d="100"/>
          <a:sy n="81" d="100"/>
        </p:scale>
        <p:origin x="398" y="235"/>
      </p:cViewPr>
      <p:guideLst>
        <p:guide orient="horz" pos="302"/>
        <p:guide orient="horz" pos="4183"/>
        <p:guide pos="4070"/>
        <p:guide pos="540"/>
        <p:guide pos="7497"/>
        <p:guide pos="693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2019/11/18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11.png"/><Relationship Id="rId2" Type="http://schemas.openxmlformats.org/officeDocument/2006/relationships/tags" Target="../tags/tag40.xml"/><Relationship Id="rId16" Type="http://schemas.openxmlformats.org/officeDocument/2006/relationships/image" Target="../media/image10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9.pn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5810702" y="1681979"/>
            <a:ext cx="2727870" cy="2361773"/>
          </a:xfrm>
          <a:custGeom>
            <a:avLst/>
            <a:gdLst>
              <a:gd name="T0" fmla="*/ 305 w 1222"/>
              <a:gd name="T1" fmla="*/ 0 h 1058"/>
              <a:gd name="T2" fmla="*/ 918 w 1222"/>
              <a:gd name="T3" fmla="*/ 0 h 1058"/>
              <a:gd name="T4" fmla="*/ 1222 w 1222"/>
              <a:gd name="T5" fmla="*/ 530 h 1058"/>
              <a:gd name="T6" fmla="*/ 918 w 1222"/>
              <a:gd name="T7" fmla="*/ 1058 h 1058"/>
              <a:gd name="T8" fmla="*/ 305 w 1222"/>
              <a:gd name="T9" fmla="*/ 1058 h 1058"/>
              <a:gd name="T10" fmla="*/ 0 w 1222"/>
              <a:gd name="T11" fmla="*/ 530 h 1058"/>
              <a:gd name="T12" fmla="*/ 305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5" y="0"/>
                </a:moveTo>
                <a:lnTo>
                  <a:pt x="918" y="0"/>
                </a:lnTo>
                <a:lnTo>
                  <a:pt x="1222" y="530"/>
                </a:lnTo>
                <a:lnTo>
                  <a:pt x="918" y="1058"/>
                </a:lnTo>
                <a:lnTo>
                  <a:pt x="305" y="1058"/>
                </a:lnTo>
                <a:lnTo>
                  <a:pt x="0" y="530"/>
                </a:lnTo>
                <a:lnTo>
                  <a:pt x="305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0589325" y="663997"/>
            <a:ext cx="1024626" cy="888455"/>
          </a:xfrm>
          <a:custGeom>
            <a:avLst/>
            <a:gdLst>
              <a:gd name="T0" fmla="*/ 114 w 459"/>
              <a:gd name="T1" fmla="*/ 0 h 398"/>
              <a:gd name="T2" fmla="*/ 345 w 459"/>
              <a:gd name="T3" fmla="*/ 0 h 398"/>
              <a:gd name="T4" fmla="*/ 459 w 459"/>
              <a:gd name="T5" fmla="*/ 199 h 398"/>
              <a:gd name="T6" fmla="*/ 345 w 459"/>
              <a:gd name="T7" fmla="*/ 398 h 398"/>
              <a:gd name="T8" fmla="*/ 114 w 459"/>
              <a:gd name="T9" fmla="*/ 398 h 398"/>
              <a:gd name="T10" fmla="*/ 0 w 459"/>
              <a:gd name="T11" fmla="*/ 199 h 398"/>
              <a:gd name="T12" fmla="*/ 114 w 459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" h="398">
                <a:moveTo>
                  <a:pt x="114" y="0"/>
                </a:moveTo>
                <a:lnTo>
                  <a:pt x="345" y="0"/>
                </a:lnTo>
                <a:lnTo>
                  <a:pt x="459" y="199"/>
                </a:lnTo>
                <a:lnTo>
                  <a:pt x="345" y="398"/>
                </a:lnTo>
                <a:lnTo>
                  <a:pt x="114" y="398"/>
                </a:lnTo>
                <a:lnTo>
                  <a:pt x="0" y="199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8" name="Freeform 8"/>
          <p:cNvSpPr/>
          <p:nvPr/>
        </p:nvSpPr>
        <p:spPr bwMode="auto">
          <a:xfrm>
            <a:off x="7761064" y="5455050"/>
            <a:ext cx="1098024" cy="949707"/>
          </a:xfrm>
          <a:custGeom>
            <a:avLst/>
            <a:gdLst>
              <a:gd name="T0" fmla="*/ 114 w 459"/>
              <a:gd name="T1" fmla="*/ 0 h 397"/>
              <a:gd name="T2" fmla="*/ 345 w 459"/>
              <a:gd name="T3" fmla="*/ 0 h 397"/>
              <a:gd name="T4" fmla="*/ 459 w 459"/>
              <a:gd name="T5" fmla="*/ 198 h 397"/>
              <a:gd name="T6" fmla="*/ 345 w 459"/>
              <a:gd name="T7" fmla="*/ 397 h 397"/>
              <a:gd name="T8" fmla="*/ 114 w 459"/>
              <a:gd name="T9" fmla="*/ 397 h 397"/>
              <a:gd name="T10" fmla="*/ 0 w 459"/>
              <a:gd name="T11" fmla="*/ 198 h 397"/>
              <a:gd name="T12" fmla="*/ 114 w 459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" h="397">
                <a:moveTo>
                  <a:pt x="114" y="0"/>
                </a:moveTo>
                <a:lnTo>
                  <a:pt x="345" y="0"/>
                </a:lnTo>
                <a:lnTo>
                  <a:pt x="459" y="198"/>
                </a:lnTo>
                <a:lnTo>
                  <a:pt x="345" y="397"/>
                </a:lnTo>
                <a:lnTo>
                  <a:pt x="114" y="397"/>
                </a:lnTo>
                <a:lnTo>
                  <a:pt x="0" y="198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9" name="Freeform 9"/>
          <p:cNvSpPr/>
          <p:nvPr/>
        </p:nvSpPr>
        <p:spPr bwMode="auto">
          <a:xfrm>
            <a:off x="4989215" y="2967784"/>
            <a:ext cx="1026858" cy="888455"/>
          </a:xfrm>
          <a:custGeom>
            <a:avLst/>
            <a:gdLst>
              <a:gd name="T0" fmla="*/ 115 w 460"/>
              <a:gd name="T1" fmla="*/ 0 h 398"/>
              <a:gd name="T2" fmla="*/ 345 w 460"/>
              <a:gd name="T3" fmla="*/ 0 h 398"/>
              <a:gd name="T4" fmla="*/ 460 w 460"/>
              <a:gd name="T5" fmla="*/ 199 h 398"/>
              <a:gd name="T6" fmla="*/ 345 w 460"/>
              <a:gd name="T7" fmla="*/ 398 h 398"/>
              <a:gd name="T8" fmla="*/ 115 w 460"/>
              <a:gd name="T9" fmla="*/ 398 h 398"/>
              <a:gd name="T10" fmla="*/ 0 w 460"/>
              <a:gd name="T11" fmla="*/ 199 h 398"/>
              <a:gd name="T12" fmla="*/ 115 w 460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398">
                <a:moveTo>
                  <a:pt x="115" y="0"/>
                </a:moveTo>
                <a:lnTo>
                  <a:pt x="345" y="0"/>
                </a:lnTo>
                <a:lnTo>
                  <a:pt x="460" y="199"/>
                </a:lnTo>
                <a:lnTo>
                  <a:pt x="345" y="398"/>
                </a:lnTo>
                <a:lnTo>
                  <a:pt x="115" y="398"/>
                </a:lnTo>
                <a:lnTo>
                  <a:pt x="0" y="199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</a:p>
        </p:txBody>
      </p:sp>
      <p:sp>
        <p:nvSpPr>
          <p:cNvPr id="10" name="Freeform 10"/>
          <p:cNvSpPr/>
          <p:nvPr/>
        </p:nvSpPr>
        <p:spPr bwMode="auto">
          <a:xfrm>
            <a:off x="10125551" y="1681979"/>
            <a:ext cx="2727870" cy="2361773"/>
          </a:xfrm>
          <a:custGeom>
            <a:avLst/>
            <a:gdLst>
              <a:gd name="T0" fmla="*/ 305 w 1222"/>
              <a:gd name="T1" fmla="*/ 0 h 1058"/>
              <a:gd name="T2" fmla="*/ 916 w 1222"/>
              <a:gd name="T3" fmla="*/ 0 h 1058"/>
              <a:gd name="T4" fmla="*/ 1222 w 1222"/>
              <a:gd name="T5" fmla="*/ 530 h 1058"/>
              <a:gd name="T6" fmla="*/ 916 w 1222"/>
              <a:gd name="T7" fmla="*/ 1058 h 1058"/>
              <a:gd name="T8" fmla="*/ 305 w 1222"/>
              <a:gd name="T9" fmla="*/ 1058 h 1058"/>
              <a:gd name="T10" fmla="*/ 0 w 1222"/>
              <a:gd name="T11" fmla="*/ 530 h 1058"/>
              <a:gd name="T12" fmla="*/ 305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5" y="0"/>
                </a:moveTo>
                <a:lnTo>
                  <a:pt x="916" y="0"/>
                </a:lnTo>
                <a:lnTo>
                  <a:pt x="1222" y="530"/>
                </a:lnTo>
                <a:lnTo>
                  <a:pt x="916" y="1058"/>
                </a:lnTo>
                <a:lnTo>
                  <a:pt x="305" y="1058"/>
                </a:lnTo>
                <a:lnTo>
                  <a:pt x="0" y="530"/>
                </a:lnTo>
                <a:lnTo>
                  <a:pt x="305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7960221" y="2967783"/>
            <a:ext cx="2727870" cy="2361773"/>
          </a:xfrm>
          <a:custGeom>
            <a:avLst/>
            <a:gdLst>
              <a:gd name="T0" fmla="*/ 304 w 1222"/>
              <a:gd name="T1" fmla="*/ 0 h 1058"/>
              <a:gd name="T2" fmla="*/ 915 w 1222"/>
              <a:gd name="T3" fmla="*/ 0 h 1058"/>
              <a:gd name="T4" fmla="*/ 1222 w 1222"/>
              <a:gd name="T5" fmla="*/ 530 h 1058"/>
              <a:gd name="T6" fmla="*/ 915 w 1222"/>
              <a:gd name="T7" fmla="*/ 1058 h 1058"/>
              <a:gd name="T8" fmla="*/ 304 w 1222"/>
              <a:gd name="T9" fmla="*/ 1058 h 1058"/>
              <a:gd name="T10" fmla="*/ 0 w 1222"/>
              <a:gd name="T11" fmla="*/ 530 h 1058"/>
              <a:gd name="T12" fmla="*/ 304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4" y="0"/>
                </a:moveTo>
                <a:lnTo>
                  <a:pt x="915" y="0"/>
                </a:lnTo>
                <a:lnTo>
                  <a:pt x="1222" y="530"/>
                </a:lnTo>
                <a:lnTo>
                  <a:pt x="915" y="1058"/>
                </a:lnTo>
                <a:lnTo>
                  <a:pt x="304" y="1058"/>
                </a:lnTo>
                <a:lnTo>
                  <a:pt x="0" y="530"/>
                </a:lnTo>
                <a:lnTo>
                  <a:pt x="30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10125551" y="4206880"/>
            <a:ext cx="2727870" cy="2361773"/>
          </a:xfrm>
          <a:custGeom>
            <a:avLst/>
            <a:gdLst>
              <a:gd name="T0" fmla="*/ 305 w 1222"/>
              <a:gd name="T1" fmla="*/ 0 h 1058"/>
              <a:gd name="T2" fmla="*/ 916 w 1222"/>
              <a:gd name="T3" fmla="*/ 0 h 1058"/>
              <a:gd name="T4" fmla="*/ 1222 w 1222"/>
              <a:gd name="T5" fmla="*/ 528 h 1058"/>
              <a:gd name="T6" fmla="*/ 916 w 1222"/>
              <a:gd name="T7" fmla="*/ 1058 h 1058"/>
              <a:gd name="T8" fmla="*/ 305 w 1222"/>
              <a:gd name="T9" fmla="*/ 1058 h 1058"/>
              <a:gd name="T10" fmla="*/ 0 w 1222"/>
              <a:gd name="T11" fmla="*/ 528 h 1058"/>
              <a:gd name="T12" fmla="*/ 305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5" y="0"/>
                </a:moveTo>
                <a:lnTo>
                  <a:pt x="916" y="0"/>
                </a:lnTo>
                <a:lnTo>
                  <a:pt x="1222" y="528"/>
                </a:lnTo>
                <a:lnTo>
                  <a:pt x="916" y="1058"/>
                </a:lnTo>
                <a:lnTo>
                  <a:pt x="305" y="1058"/>
                </a:lnTo>
                <a:lnTo>
                  <a:pt x="0" y="528"/>
                </a:lnTo>
                <a:lnTo>
                  <a:pt x="305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7960221" y="400639"/>
            <a:ext cx="2727870" cy="2366237"/>
          </a:xfrm>
          <a:custGeom>
            <a:avLst/>
            <a:gdLst>
              <a:gd name="T0" fmla="*/ 304 w 1222"/>
              <a:gd name="T1" fmla="*/ 0 h 1060"/>
              <a:gd name="T2" fmla="*/ 915 w 1222"/>
              <a:gd name="T3" fmla="*/ 0 h 1060"/>
              <a:gd name="T4" fmla="*/ 1222 w 1222"/>
              <a:gd name="T5" fmla="*/ 530 h 1060"/>
              <a:gd name="T6" fmla="*/ 915 w 1222"/>
              <a:gd name="T7" fmla="*/ 1060 h 1060"/>
              <a:gd name="T8" fmla="*/ 304 w 1222"/>
              <a:gd name="T9" fmla="*/ 1060 h 1060"/>
              <a:gd name="T10" fmla="*/ 0 w 1222"/>
              <a:gd name="T11" fmla="*/ 530 h 1060"/>
              <a:gd name="T12" fmla="*/ 304 w 1222"/>
              <a:gd name="T13" fmla="*/ 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60">
                <a:moveTo>
                  <a:pt x="304" y="0"/>
                </a:moveTo>
                <a:lnTo>
                  <a:pt x="915" y="0"/>
                </a:lnTo>
                <a:lnTo>
                  <a:pt x="1222" y="530"/>
                </a:lnTo>
                <a:lnTo>
                  <a:pt x="915" y="1060"/>
                </a:lnTo>
                <a:lnTo>
                  <a:pt x="304" y="1060"/>
                </a:lnTo>
                <a:lnTo>
                  <a:pt x="0" y="530"/>
                </a:lnTo>
                <a:lnTo>
                  <a:pt x="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767026" y="4043587"/>
            <a:ext cx="65882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电子商务支付与安全</a:t>
            </a:r>
            <a:endParaRPr lang="en-US" altLang="zh-CN" sz="48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172791" y="4806226"/>
            <a:ext cx="6156606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Network  payment security  technology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594108" y="3593987"/>
            <a:ext cx="1531901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</a:rPr>
              <a:t>201</a:t>
            </a:r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4575" y="-1640259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7080" y="1895475"/>
            <a:ext cx="504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移动教学生态系统打造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51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151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51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51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601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bldLvl="0" animBg="1"/>
      <p:bldP spid="14" grpId="1" bldLvl="0" animBg="1"/>
      <p:bldP spid="15" grpId="0" bldLvl="0"/>
      <p:bldP spid="15" grpId="1" bldLvl="0"/>
      <p:bldP spid="17" grpId="0" bldLvl="0" animBg="1"/>
      <p:bldP spid="17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390005" y="3236595"/>
            <a:ext cx="6235700" cy="110744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教学过程信息化设计与实施</a:t>
            </a:r>
          </a:p>
          <a:p>
            <a:pPr algn="l">
              <a:defRPr/>
            </a:pP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305" y="3813810"/>
            <a:ext cx="5093335" cy="5702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PROCESS  AND  IMPLEMENTATION</a:t>
            </a:r>
          </a:p>
          <a:p>
            <a:pPr algn="l">
              <a:defRPr/>
            </a:pP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  <p:bldP spid="2052" grpId="0"/>
      <p:bldP spid="205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207486"/>
            <a:ext cx="1613740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</a:t>
            </a: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147447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课堂实时互动教学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纯网络移动学习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作业、讨论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移动考试系统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修学分系统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4251169" y="4238601"/>
            <a:ext cx="1613740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阅读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117983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海量电子图书、期刊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拓展学习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文献挖掘学习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了解专业应用技术前沿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238601"/>
            <a:ext cx="1613740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教学平台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117983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成绩查询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课表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活动查询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通知收发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238601"/>
            <a:ext cx="1613740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社交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88455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基于课堂、学习的社交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创建学习圈子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分享学习行为动态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3850481" y="1600101"/>
            <a:ext cx="475234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教学过程信息化需求分析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51370" y="467717"/>
            <a:ext cx="63046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教学过程信息化设计与实施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7473" y="1194852"/>
            <a:ext cx="6082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PROCESS  AND  IMPLEMENTATION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 txBox="1"/>
          <p:nvPr/>
        </p:nvSpPr>
        <p:spPr>
          <a:xfrm>
            <a:off x="2082598" y="1971486"/>
            <a:ext cx="1570297" cy="4049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课中</a:t>
            </a:r>
          </a:p>
        </p:txBody>
      </p:sp>
      <p:sp>
        <p:nvSpPr>
          <p:cNvPr id="23" name="Text Placeholder 4"/>
          <p:cNvSpPr txBox="1"/>
          <p:nvPr/>
        </p:nvSpPr>
        <p:spPr>
          <a:xfrm>
            <a:off x="9639937" y="4808408"/>
            <a:ext cx="2063339" cy="21463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自主探究学习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理论实践一体化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个性化拓展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在线互动、答疑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学习社交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16807" y="1456085"/>
            <a:ext cx="10225136" cy="5112568"/>
            <a:chOff x="1316807" y="806845"/>
            <a:chExt cx="9684875" cy="5312756"/>
          </a:xfrm>
        </p:grpSpPr>
        <p:sp>
          <p:nvSpPr>
            <p:cNvPr id="2" name="Shape 1624"/>
            <p:cNvSpPr/>
            <p:nvPr/>
          </p:nvSpPr>
          <p:spPr>
            <a:xfrm>
              <a:off x="3288387" y="2488121"/>
              <a:ext cx="6345087" cy="355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30" y="16970"/>
                    <a:pt x="4055" y="13284"/>
                    <a:pt x="7055" y="10308"/>
                  </a:cubicBezTo>
                  <a:cubicBezTo>
                    <a:pt x="10098" y="7290"/>
                    <a:pt x="13901" y="4973"/>
                    <a:pt x="18380" y="2877"/>
                  </a:cubicBezTo>
                  <a:lnTo>
                    <a:pt x="18198" y="0"/>
                  </a:lnTo>
                  <a:lnTo>
                    <a:pt x="21600" y="4603"/>
                  </a:lnTo>
                  <a:lnTo>
                    <a:pt x="18924" y="11507"/>
                  </a:lnTo>
                  <a:lnTo>
                    <a:pt x="18743" y="8630"/>
                  </a:lnTo>
                  <a:cubicBezTo>
                    <a:pt x="14655" y="9764"/>
                    <a:pt x="11069" y="11155"/>
                    <a:pt x="8004" y="13185"/>
                  </a:cubicBezTo>
                  <a:cubicBezTo>
                    <a:pt x="4885" y="15251"/>
                    <a:pt x="2242" y="17999"/>
                    <a:pt x="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Text Placeholder 3"/>
            <p:cNvSpPr txBox="1"/>
            <p:nvPr/>
          </p:nvSpPr>
          <p:spPr>
            <a:xfrm>
              <a:off x="1624463" y="4102616"/>
              <a:ext cx="1455414" cy="404983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课前</a:t>
              </a:r>
            </a:p>
          </p:txBody>
        </p:sp>
        <p:sp>
          <p:nvSpPr>
            <p:cNvPr id="4" name="Text Placeholder 4"/>
            <p:cNvSpPr txBox="1"/>
            <p:nvPr/>
          </p:nvSpPr>
          <p:spPr>
            <a:xfrm>
              <a:off x="1316807" y="4453996"/>
              <a:ext cx="2069617" cy="16656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引导学生预习</a:t>
              </a: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学生掌握节奏</a:t>
              </a: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预习效果检测</a:t>
              </a: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小组讨论解疑</a:t>
              </a:r>
            </a:p>
            <a:p>
              <a:pPr marL="0" indent="0" algn="r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5" name="Shape 1626"/>
            <p:cNvSpPr/>
            <p:nvPr/>
          </p:nvSpPr>
          <p:spPr>
            <a:xfrm flipV="1">
              <a:off x="3761000" y="4275926"/>
              <a:ext cx="1" cy="1270207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62" tIns="23262" rIns="23262" bIns="23262" anchor="ctr"/>
            <a:lstStyle/>
            <a:p>
              <a:pPr lvl="0"/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1627"/>
            <p:cNvSpPr/>
            <p:nvPr/>
          </p:nvSpPr>
          <p:spPr>
            <a:xfrm flipV="1">
              <a:off x="4977450" y="2888774"/>
              <a:ext cx="1" cy="1803900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62" tIns="23262" rIns="23262" bIns="23262" anchor="ctr"/>
            <a:lstStyle/>
            <a:p>
              <a:pPr lvl="0"/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1628"/>
            <p:cNvSpPr/>
            <p:nvPr/>
          </p:nvSpPr>
          <p:spPr>
            <a:xfrm flipV="1">
              <a:off x="6150256" y="2274125"/>
              <a:ext cx="1" cy="1877028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62" tIns="23262" rIns="23262" bIns="23262" anchor="ctr"/>
            <a:lstStyle/>
            <a:p>
              <a:pPr lvl="0"/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1629"/>
            <p:cNvSpPr/>
            <p:nvPr/>
          </p:nvSpPr>
          <p:spPr>
            <a:xfrm flipV="1">
              <a:off x="7793481" y="3641557"/>
              <a:ext cx="1" cy="1246393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62" tIns="23262" rIns="23262" bIns="23262" anchor="ctr"/>
            <a:lstStyle/>
            <a:p>
              <a:pPr lvl="0"/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630"/>
            <p:cNvSpPr/>
            <p:nvPr/>
          </p:nvSpPr>
          <p:spPr>
            <a:xfrm>
              <a:off x="3567420" y="4083961"/>
              <a:ext cx="387159" cy="38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1636"/>
            <p:cNvSpPr/>
            <p:nvPr/>
          </p:nvSpPr>
          <p:spPr>
            <a:xfrm>
              <a:off x="4780806" y="2677406"/>
              <a:ext cx="387159" cy="38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1642"/>
            <p:cNvSpPr/>
            <p:nvPr/>
          </p:nvSpPr>
          <p:spPr>
            <a:xfrm>
              <a:off x="5959263" y="1910232"/>
              <a:ext cx="387159" cy="38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1648"/>
            <p:cNvSpPr/>
            <p:nvPr/>
          </p:nvSpPr>
          <p:spPr>
            <a:xfrm>
              <a:off x="7598272" y="4731307"/>
              <a:ext cx="387159" cy="38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1653"/>
            <p:cNvSpPr/>
            <p:nvPr/>
          </p:nvSpPr>
          <p:spPr>
            <a:xfrm>
              <a:off x="3708087" y="5500752"/>
              <a:ext cx="105820" cy="10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1654"/>
            <p:cNvSpPr/>
            <p:nvPr/>
          </p:nvSpPr>
          <p:spPr>
            <a:xfrm>
              <a:off x="4895131" y="4612606"/>
              <a:ext cx="164632" cy="16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655"/>
            <p:cNvSpPr/>
            <p:nvPr/>
          </p:nvSpPr>
          <p:spPr>
            <a:xfrm>
              <a:off x="6044444" y="4048660"/>
              <a:ext cx="211623" cy="21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1656"/>
            <p:cNvSpPr/>
            <p:nvPr/>
          </p:nvSpPr>
          <p:spPr>
            <a:xfrm>
              <a:off x="7659778" y="3513302"/>
              <a:ext cx="261698" cy="26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4"/>
            <p:cNvSpPr txBox="1"/>
            <p:nvPr/>
          </p:nvSpPr>
          <p:spPr>
            <a:xfrm>
              <a:off x="1751330" y="1784350"/>
              <a:ext cx="3105150" cy="21736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基于小组的互动式教学</a:t>
              </a:r>
            </a:p>
            <a:p>
              <a:pPr algn="l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老师对疑点难点进行解疑</a:t>
              </a:r>
            </a:p>
            <a:p>
              <a:pPr algn="l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学生练习知识的运用</a:t>
              </a:r>
            </a:p>
            <a:p>
              <a:pPr algn="l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老师对学生给予指导和反馈</a:t>
              </a:r>
            </a:p>
            <a:p>
              <a:pPr algn="l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课堂互动、签到、投票、弹幕</a:t>
              </a: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6640195" y="806845"/>
              <a:ext cx="1345236" cy="404983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课后</a:t>
              </a:r>
            </a:p>
          </p:txBody>
        </p:sp>
        <p:sp>
          <p:nvSpPr>
            <p:cNvPr id="21" name="Text Placeholder 4"/>
            <p:cNvSpPr txBox="1"/>
            <p:nvPr/>
          </p:nvSpPr>
          <p:spPr>
            <a:xfrm>
              <a:off x="6460930" y="1172153"/>
              <a:ext cx="1825482" cy="21749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深化知识理解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重点难点提高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针对性指导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知识内化顺应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课外阅读、作业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8149242" y="4545161"/>
              <a:ext cx="1344392" cy="404983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课外</a:t>
              </a:r>
            </a:p>
          </p:txBody>
        </p:sp>
        <p:sp>
          <p:nvSpPr>
            <p:cNvPr id="24" name="Text Placeholder 4"/>
            <p:cNvSpPr txBox="1"/>
            <p:nvPr/>
          </p:nvSpPr>
          <p:spPr>
            <a:xfrm>
              <a:off x="3643250" y="4148913"/>
              <a:ext cx="235494" cy="28303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400" dirty="0">
                  <a:solidFill>
                    <a:srgbClr val="FCFCF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5" name="Text Placeholder 4"/>
            <p:cNvSpPr txBox="1"/>
            <p:nvPr/>
          </p:nvSpPr>
          <p:spPr>
            <a:xfrm>
              <a:off x="4856642" y="2729465"/>
              <a:ext cx="235494" cy="28303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400" dirty="0">
                  <a:solidFill>
                    <a:srgbClr val="FCFCF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6" name="Text Placeholder 4"/>
            <p:cNvSpPr txBox="1"/>
            <p:nvPr/>
          </p:nvSpPr>
          <p:spPr>
            <a:xfrm>
              <a:off x="6038562" y="1962295"/>
              <a:ext cx="235494" cy="28303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400" dirty="0">
                  <a:solidFill>
                    <a:srgbClr val="FCFCF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7" name="Text Placeholder 4"/>
            <p:cNvSpPr txBox="1"/>
            <p:nvPr/>
          </p:nvSpPr>
          <p:spPr>
            <a:xfrm>
              <a:off x="7674105" y="4802272"/>
              <a:ext cx="235494" cy="28303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400" dirty="0">
                  <a:solidFill>
                    <a:srgbClr val="FCFCF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8" name="Shape 1625"/>
            <p:cNvSpPr/>
            <p:nvPr/>
          </p:nvSpPr>
          <p:spPr>
            <a:xfrm>
              <a:off x="9731475" y="2434047"/>
              <a:ext cx="1270207" cy="127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657"/>
            <p:cNvSpPr/>
            <p:nvPr/>
          </p:nvSpPr>
          <p:spPr>
            <a:xfrm>
              <a:off x="10177332" y="2605031"/>
              <a:ext cx="378722" cy="38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9891668" y="3044677"/>
              <a:ext cx="934156" cy="37433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移动教学生态系统</a:t>
              </a: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1370" y="467717"/>
            <a:ext cx="63046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教学过程信息化设计与实施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7473" y="1194852"/>
            <a:ext cx="6082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PROCESS  AND  IMPLEMENTATION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70" y="588010"/>
            <a:ext cx="13039090" cy="6056630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308695" y="34194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移动课堂互动</a:t>
            </a:r>
          </a:p>
        </p:txBody>
      </p:sp>
    </p:spTree>
  </p:cSld>
  <p:clrMapOvr>
    <a:masterClrMapping/>
  </p:clrMapOvr>
  <p:transition spd="med" advTm="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884288" y="1614479"/>
            <a:ext cx="1935426" cy="1281241"/>
            <a:chOff x="4069292" y="3380835"/>
            <a:chExt cx="1482901" cy="981672"/>
          </a:xfrm>
        </p:grpSpPr>
        <p:sp>
          <p:nvSpPr>
            <p:cNvPr id="4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4069292" y="3902949"/>
              <a:ext cx="1482901" cy="459558"/>
            </a:xfrm>
            <a:custGeom>
              <a:avLst/>
              <a:gdLst>
                <a:gd name="connsiteX0" fmla="*/ 741451 w 1482901"/>
                <a:gd name="connsiteY0" fmla="*/ 0 h 459558"/>
                <a:gd name="connsiteX1" fmla="*/ 1433054 w 1482901"/>
                <a:gd name="connsiteY1" fmla="*/ 367722 h 459558"/>
                <a:gd name="connsiteX2" fmla="*/ 1482901 w 1482901"/>
                <a:gd name="connsiteY2" fmla="*/ 459558 h 459558"/>
                <a:gd name="connsiteX3" fmla="*/ 1463704 w 1482901"/>
                <a:gd name="connsiteY3" fmla="*/ 459558 h 459558"/>
                <a:gd name="connsiteX4" fmla="*/ 1419001 w 1482901"/>
                <a:gd name="connsiteY4" fmla="*/ 377198 h 459558"/>
                <a:gd name="connsiteX5" fmla="*/ 741451 w 1482901"/>
                <a:gd name="connsiteY5" fmla="*/ 16948 h 459558"/>
                <a:gd name="connsiteX6" fmla="*/ 63901 w 1482901"/>
                <a:gd name="connsiteY6" fmla="*/ 377198 h 459558"/>
                <a:gd name="connsiteX7" fmla="*/ 19197 w 1482901"/>
                <a:gd name="connsiteY7" fmla="*/ 459558 h 459558"/>
                <a:gd name="connsiteX8" fmla="*/ 0 w 1482901"/>
                <a:gd name="connsiteY8" fmla="*/ 459558 h 459558"/>
                <a:gd name="connsiteX9" fmla="*/ 49847 w 1482901"/>
                <a:gd name="connsiteY9" fmla="*/ 367722 h 459558"/>
                <a:gd name="connsiteX10" fmla="*/ 741451 w 1482901"/>
                <a:gd name="connsiteY10" fmla="*/ 0 h 45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901" h="459558">
                  <a:moveTo>
                    <a:pt x="741451" y="0"/>
                  </a:moveTo>
                  <a:cubicBezTo>
                    <a:pt x="1029345" y="0"/>
                    <a:pt x="1283171" y="145865"/>
                    <a:pt x="1433054" y="367722"/>
                  </a:cubicBezTo>
                  <a:lnTo>
                    <a:pt x="1482901" y="459558"/>
                  </a:lnTo>
                  <a:lnTo>
                    <a:pt x="1463704" y="459558"/>
                  </a:lnTo>
                  <a:lnTo>
                    <a:pt x="1419001" y="377198"/>
                  </a:lnTo>
                  <a:cubicBezTo>
                    <a:pt x="1272163" y="159849"/>
                    <a:pt x="1023495" y="16948"/>
                    <a:pt x="741451" y="16948"/>
                  </a:cubicBezTo>
                  <a:cubicBezTo>
                    <a:pt x="459407" y="16948"/>
                    <a:pt x="210739" y="159849"/>
                    <a:pt x="63901" y="377198"/>
                  </a:cubicBezTo>
                  <a:lnTo>
                    <a:pt x="19197" y="459558"/>
                  </a:lnTo>
                  <a:lnTo>
                    <a:pt x="0" y="459558"/>
                  </a:lnTo>
                  <a:lnTo>
                    <a:pt x="49847" y="367722"/>
                  </a:lnTo>
                  <a:cubicBezTo>
                    <a:pt x="199731" y="145865"/>
                    <a:pt x="453557" y="0"/>
                    <a:pt x="741451" y="0"/>
                  </a:cubicBezTo>
                  <a:close/>
                </a:path>
              </a:pathLst>
            </a:custGeom>
            <a:solidFill>
              <a:srgbClr val="F6C171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12"/>
              </p:custDataLst>
            </p:nvPr>
          </p:nvSpPr>
          <p:spPr>
            <a:xfrm>
              <a:off x="4441031" y="3380835"/>
              <a:ext cx="739425" cy="739424"/>
            </a:xfrm>
            <a:prstGeom prst="ellipse">
              <a:avLst/>
            </a:prstGeom>
            <a:solidFill>
              <a:srgbClr val="F27255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目录</a:t>
              </a:r>
            </a:p>
          </p:txBody>
        </p:sp>
      </p:grp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3781518" y="1614479"/>
            <a:ext cx="1935426" cy="1281241"/>
            <a:chOff x="4069292" y="3380835"/>
            <a:chExt cx="1482901" cy="981672"/>
          </a:xfrm>
        </p:grpSpPr>
        <p:sp>
          <p:nvSpPr>
            <p:cNvPr id="14" name="任意多边形 13"/>
            <p:cNvSpPr/>
            <p:nvPr>
              <p:custDataLst>
                <p:tags r:id="rId9"/>
              </p:custDataLst>
            </p:nvPr>
          </p:nvSpPr>
          <p:spPr>
            <a:xfrm>
              <a:off x="4069292" y="3902949"/>
              <a:ext cx="1482901" cy="459558"/>
            </a:xfrm>
            <a:custGeom>
              <a:avLst/>
              <a:gdLst>
                <a:gd name="connsiteX0" fmla="*/ 741451 w 1482901"/>
                <a:gd name="connsiteY0" fmla="*/ 0 h 459558"/>
                <a:gd name="connsiteX1" fmla="*/ 1433054 w 1482901"/>
                <a:gd name="connsiteY1" fmla="*/ 367722 h 459558"/>
                <a:gd name="connsiteX2" fmla="*/ 1482901 w 1482901"/>
                <a:gd name="connsiteY2" fmla="*/ 459558 h 459558"/>
                <a:gd name="connsiteX3" fmla="*/ 1463704 w 1482901"/>
                <a:gd name="connsiteY3" fmla="*/ 459558 h 459558"/>
                <a:gd name="connsiteX4" fmla="*/ 1419001 w 1482901"/>
                <a:gd name="connsiteY4" fmla="*/ 377198 h 459558"/>
                <a:gd name="connsiteX5" fmla="*/ 741451 w 1482901"/>
                <a:gd name="connsiteY5" fmla="*/ 16948 h 459558"/>
                <a:gd name="connsiteX6" fmla="*/ 63901 w 1482901"/>
                <a:gd name="connsiteY6" fmla="*/ 377198 h 459558"/>
                <a:gd name="connsiteX7" fmla="*/ 19197 w 1482901"/>
                <a:gd name="connsiteY7" fmla="*/ 459558 h 459558"/>
                <a:gd name="connsiteX8" fmla="*/ 0 w 1482901"/>
                <a:gd name="connsiteY8" fmla="*/ 459558 h 459558"/>
                <a:gd name="connsiteX9" fmla="*/ 49847 w 1482901"/>
                <a:gd name="connsiteY9" fmla="*/ 367722 h 459558"/>
                <a:gd name="connsiteX10" fmla="*/ 741451 w 1482901"/>
                <a:gd name="connsiteY10" fmla="*/ 0 h 45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901" h="459558">
                  <a:moveTo>
                    <a:pt x="741451" y="0"/>
                  </a:moveTo>
                  <a:cubicBezTo>
                    <a:pt x="1029345" y="0"/>
                    <a:pt x="1283171" y="145865"/>
                    <a:pt x="1433054" y="367722"/>
                  </a:cubicBezTo>
                  <a:lnTo>
                    <a:pt x="1482901" y="459558"/>
                  </a:lnTo>
                  <a:lnTo>
                    <a:pt x="1463704" y="459558"/>
                  </a:lnTo>
                  <a:lnTo>
                    <a:pt x="1419001" y="377198"/>
                  </a:lnTo>
                  <a:cubicBezTo>
                    <a:pt x="1272163" y="159849"/>
                    <a:pt x="1023495" y="16948"/>
                    <a:pt x="741451" y="16948"/>
                  </a:cubicBezTo>
                  <a:cubicBezTo>
                    <a:pt x="459407" y="16948"/>
                    <a:pt x="210739" y="159849"/>
                    <a:pt x="63901" y="377198"/>
                  </a:cubicBezTo>
                  <a:lnTo>
                    <a:pt x="19197" y="459558"/>
                  </a:lnTo>
                  <a:lnTo>
                    <a:pt x="0" y="459558"/>
                  </a:lnTo>
                  <a:lnTo>
                    <a:pt x="49847" y="367722"/>
                  </a:lnTo>
                  <a:cubicBezTo>
                    <a:pt x="199731" y="145865"/>
                    <a:pt x="453557" y="0"/>
                    <a:pt x="741451" y="0"/>
                  </a:cubicBezTo>
                  <a:close/>
                </a:path>
              </a:pathLst>
            </a:custGeom>
            <a:solidFill>
              <a:srgbClr val="F6C171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4441031" y="3380835"/>
              <a:ext cx="739425" cy="739424"/>
            </a:xfrm>
            <a:prstGeom prst="ellipse">
              <a:avLst/>
            </a:prstGeom>
            <a:solidFill>
              <a:srgbClr val="F27255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重点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6678749" y="1614479"/>
            <a:ext cx="1935426" cy="1281241"/>
            <a:chOff x="4069292" y="3380835"/>
            <a:chExt cx="1482901" cy="981672"/>
          </a:xfrm>
        </p:grpSpPr>
        <p:sp>
          <p:nvSpPr>
            <p:cNvPr id="19" name="任意多边形 18"/>
            <p:cNvSpPr/>
            <p:nvPr>
              <p:custDataLst>
                <p:tags r:id="rId7"/>
              </p:custDataLst>
            </p:nvPr>
          </p:nvSpPr>
          <p:spPr>
            <a:xfrm>
              <a:off x="4069292" y="3902949"/>
              <a:ext cx="1482901" cy="459558"/>
            </a:xfrm>
            <a:custGeom>
              <a:avLst/>
              <a:gdLst>
                <a:gd name="connsiteX0" fmla="*/ 741451 w 1482901"/>
                <a:gd name="connsiteY0" fmla="*/ 0 h 459558"/>
                <a:gd name="connsiteX1" fmla="*/ 1433054 w 1482901"/>
                <a:gd name="connsiteY1" fmla="*/ 367722 h 459558"/>
                <a:gd name="connsiteX2" fmla="*/ 1482901 w 1482901"/>
                <a:gd name="connsiteY2" fmla="*/ 459558 h 459558"/>
                <a:gd name="connsiteX3" fmla="*/ 1463704 w 1482901"/>
                <a:gd name="connsiteY3" fmla="*/ 459558 h 459558"/>
                <a:gd name="connsiteX4" fmla="*/ 1419001 w 1482901"/>
                <a:gd name="connsiteY4" fmla="*/ 377198 h 459558"/>
                <a:gd name="connsiteX5" fmla="*/ 741451 w 1482901"/>
                <a:gd name="connsiteY5" fmla="*/ 16948 h 459558"/>
                <a:gd name="connsiteX6" fmla="*/ 63901 w 1482901"/>
                <a:gd name="connsiteY6" fmla="*/ 377198 h 459558"/>
                <a:gd name="connsiteX7" fmla="*/ 19197 w 1482901"/>
                <a:gd name="connsiteY7" fmla="*/ 459558 h 459558"/>
                <a:gd name="connsiteX8" fmla="*/ 0 w 1482901"/>
                <a:gd name="connsiteY8" fmla="*/ 459558 h 459558"/>
                <a:gd name="connsiteX9" fmla="*/ 49847 w 1482901"/>
                <a:gd name="connsiteY9" fmla="*/ 367722 h 459558"/>
                <a:gd name="connsiteX10" fmla="*/ 741451 w 1482901"/>
                <a:gd name="connsiteY10" fmla="*/ 0 h 45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901" h="459558">
                  <a:moveTo>
                    <a:pt x="741451" y="0"/>
                  </a:moveTo>
                  <a:cubicBezTo>
                    <a:pt x="1029345" y="0"/>
                    <a:pt x="1283171" y="145865"/>
                    <a:pt x="1433054" y="367722"/>
                  </a:cubicBezTo>
                  <a:lnTo>
                    <a:pt x="1482901" y="459558"/>
                  </a:lnTo>
                  <a:lnTo>
                    <a:pt x="1463704" y="459558"/>
                  </a:lnTo>
                  <a:lnTo>
                    <a:pt x="1419001" y="377198"/>
                  </a:lnTo>
                  <a:cubicBezTo>
                    <a:pt x="1272163" y="159849"/>
                    <a:pt x="1023495" y="16948"/>
                    <a:pt x="741451" y="16948"/>
                  </a:cubicBezTo>
                  <a:cubicBezTo>
                    <a:pt x="459407" y="16948"/>
                    <a:pt x="210739" y="159849"/>
                    <a:pt x="63901" y="377198"/>
                  </a:cubicBezTo>
                  <a:lnTo>
                    <a:pt x="19197" y="459558"/>
                  </a:lnTo>
                  <a:lnTo>
                    <a:pt x="0" y="459558"/>
                  </a:lnTo>
                  <a:lnTo>
                    <a:pt x="49847" y="367722"/>
                  </a:lnTo>
                  <a:cubicBezTo>
                    <a:pt x="199731" y="145865"/>
                    <a:pt x="453557" y="0"/>
                    <a:pt x="741451" y="0"/>
                  </a:cubicBezTo>
                  <a:close/>
                </a:path>
              </a:pathLst>
            </a:custGeom>
            <a:solidFill>
              <a:srgbClr val="F6C171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8"/>
              </p:custDataLst>
            </p:nvPr>
          </p:nvSpPr>
          <p:spPr>
            <a:xfrm>
              <a:off x="4441031" y="3380835"/>
              <a:ext cx="739425" cy="739424"/>
            </a:xfrm>
            <a:prstGeom prst="ellipse">
              <a:avLst/>
            </a:prstGeom>
            <a:solidFill>
              <a:srgbClr val="F27255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资料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4"/>
            </p:custDataLst>
          </p:nvPr>
        </p:nvGrpSpPr>
        <p:grpSpPr>
          <a:xfrm>
            <a:off x="9575979" y="1614479"/>
            <a:ext cx="1935426" cy="1281241"/>
            <a:chOff x="4069292" y="3380835"/>
            <a:chExt cx="1482901" cy="981672"/>
          </a:xfrm>
        </p:grpSpPr>
        <p:sp>
          <p:nvSpPr>
            <p:cNvPr id="24" name="任意多边形 23"/>
            <p:cNvSpPr/>
            <p:nvPr>
              <p:custDataLst>
                <p:tags r:id="rId5"/>
              </p:custDataLst>
            </p:nvPr>
          </p:nvSpPr>
          <p:spPr>
            <a:xfrm>
              <a:off x="4069292" y="3902949"/>
              <a:ext cx="1482901" cy="459558"/>
            </a:xfrm>
            <a:custGeom>
              <a:avLst/>
              <a:gdLst>
                <a:gd name="connsiteX0" fmla="*/ 741451 w 1482901"/>
                <a:gd name="connsiteY0" fmla="*/ 0 h 459558"/>
                <a:gd name="connsiteX1" fmla="*/ 1433054 w 1482901"/>
                <a:gd name="connsiteY1" fmla="*/ 367722 h 459558"/>
                <a:gd name="connsiteX2" fmla="*/ 1482901 w 1482901"/>
                <a:gd name="connsiteY2" fmla="*/ 459558 h 459558"/>
                <a:gd name="connsiteX3" fmla="*/ 1463704 w 1482901"/>
                <a:gd name="connsiteY3" fmla="*/ 459558 h 459558"/>
                <a:gd name="connsiteX4" fmla="*/ 1419001 w 1482901"/>
                <a:gd name="connsiteY4" fmla="*/ 377198 h 459558"/>
                <a:gd name="connsiteX5" fmla="*/ 741451 w 1482901"/>
                <a:gd name="connsiteY5" fmla="*/ 16948 h 459558"/>
                <a:gd name="connsiteX6" fmla="*/ 63901 w 1482901"/>
                <a:gd name="connsiteY6" fmla="*/ 377198 h 459558"/>
                <a:gd name="connsiteX7" fmla="*/ 19197 w 1482901"/>
                <a:gd name="connsiteY7" fmla="*/ 459558 h 459558"/>
                <a:gd name="connsiteX8" fmla="*/ 0 w 1482901"/>
                <a:gd name="connsiteY8" fmla="*/ 459558 h 459558"/>
                <a:gd name="connsiteX9" fmla="*/ 49847 w 1482901"/>
                <a:gd name="connsiteY9" fmla="*/ 367722 h 459558"/>
                <a:gd name="connsiteX10" fmla="*/ 741451 w 1482901"/>
                <a:gd name="connsiteY10" fmla="*/ 0 h 45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901" h="459558">
                  <a:moveTo>
                    <a:pt x="741451" y="0"/>
                  </a:moveTo>
                  <a:cubicBezTo>
                    <a:pt x="1029345" y="0"/>
                    <a:pt x="1283171" y="145865"/>
                    <a:pt x="1433054" y="367722"/>
                  </a:cubicBezTo>
                  <a:lnTo>
                    <a:pt x="1482901" y="459558"/>
                  </a:lnTo>
                  <a:lnTo>
                    <a:pt x="1463704" y="459558"/>
                  </a:lnTo>
                  <a:lnTo>
                    <a:pt x="1419001" y="377198"/>
                  </a:lnTo>
                  <a:cubicBezTo>
                    <a:pt x="1272163" y="159849"/>
                    <a:pt x="1023495" y="16948"/>
                    <a:pt x="741451" y="16948"/>
                  </a:cubicBezTo>
                  <a:cubicBezTo>
                    <a:pt x="459407" y="16948"/>
                    <a:pt x="210739" y="159849"/>
                    <a:pt x="63901" y="377198"/>
                  </a:cubicBezTo>
                  <a:lnTo>
                    <a:pt x="19197" y="459558"/>
                  </a:lnTo>
                  <a:lnTo>
                    <a:pt x="0" y="459558"/>
                  </a:lnTo>
                  <a:lnTo>
                    <a:pt x="49847" y="367722"/>
                  </a:lnTo>
                  <a:cubicBezTo>
                    <a:pt x="199731" y="145865"/>
                    <a:pt x="453557" y="0"/>
                    <a:pt x="741451" y="0"/>
                  </a:cubicBezTo>
                  <a:close/>
                </a:path>
              </a:pathLst>
            </a:custGeom>
            <a:solidFill>
              <a:srgbClr val="F6C171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6"/>
              </p:custDataLst>
            </p:nvPr>
          </p:nvSpPr>
          <p:spPr>
            <a:xfrm>
              <a:off x="4441031" y="3380835"/>
              <a:ext cx="739425" cy="739424"/>
            </a:xfrm>
            <a:prstGeom prst="ellipse">
              <a:avLst/>
            </a:prstGeom>
            <a:solidFill>
              <a:srgbClr val="F27255"/>
            </a:solidFill>
            <a:ln>
              <a:noFill/>
            </a:ln>
          </p:spPr>
          <p:style>
            <a:lnRef idx="2">
              <a:srgbClr val="F27255">
                <a:shade val="50000"/>
              </a:srgbClr>
            </a:lnRef>
            <a:fillRef idx="1">
              <a:srgbClr val="F27255"/>
            </a:fillRef>
            <a:effectRef idx="0">
              <a:srgbClr val="F27255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视频</a:t>
              </a:r>
            </a:p>
          </p:txBody>
        </p:sp>
      </p:grpSp>
      <p:sp>
        <p:nvSpPr>
          <p:cNvPr id="18" name="MH_Title_2"/>
          <p:cNvSpPr>
            <a:spLocks noChangeArrowheads="1"/>
          </p:cNvSpPr>
          <p:nvPr/>
        </p:nvSpPr>
        <p:spPr bwMode="auto">
          <a:xfrm flipH="1">
            <a:off x="1388815" y="375965"/>
            <a:ext cx="1289050" cy="1088390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课前预习内容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15" y="2895720"/>
            <a:ext cx="1048476" cy="3976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10" y="3040261"/>
            <a:ext cx="1814618" cy="1428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98" y="3070722"/>
            <a:ext cx="1981580" cy="21790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18" y="3040261"/>
            <a:ext cx="1450950" cy="2885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_2"/>
          <p:cNvSpPr>
            <a:spLocks noChangeArrowheads="1"/>
          </p:cNvSpPr>
          <p:nvPr/>
        </p:nvSpPr>
        <p:spPr bwMode="auto">
          <a:xfrm flipH="1">
            <a:off x="1388815" y="375965"/>
            <a:ext cx="1289050" cy="1088390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课中学习实训内容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5" y="2922954"/>
            <a:ext cx="2619375" cy="1335509"/>
          </a:xfrm>
          <a:prstGeom prst="rect">
            <a:avLst/>
          </a:prstGeom>
        </p:spPr>
      </p:pic>
      <p:sp>
        <p:nvSpPr>
          <p:cNvPr id="4" name="Rounded Rectangle 32"/>
          <p:cNvSpPr/>
          <p:nvPr/>
        </p:nvSpPr>
        <p:spPr>
          <a:xfrm>
            <a:off x="308695" y="1811239"/>
            <a:ext cx="2619375" cy="964565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移动实训接入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5" y="4605848"/>
            <a:ext cx="2674206" cy="1152128"/>
          </a:xfrm>
          <a:prstGeom prst="rect">
            <a:avLst/>
          </a:prstGeom>
        </p:spPr>
      </p:pic>
      <p:sp>
        <p:nvSpPr>
          <p:cNvPr id="6" name="Rounded Rectangle 32"/>
          <p:cNvSpPr/>
          <p:nvPr/>
        </p:nvSpPr>
        <p:spPr>
          <a:xfrm>
            <a:off x="8733631" y="1843137"/>
            <a:ext cx="2619375" cy="964565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相关实训平台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59" y="2922954"/>
            <a:ext cx="4625652" cy="3408751"/>
          </a:xfrm>
          <a:prstGeom prst="rect">
            <a:avLst/>
          </a:prstGeom>
        </p:spPr>
      </p:pic>
      <p:sp>
        <p:nvSpPr>
          <p:cNvPr id="8" name="Rounded Rectangle 32"/>
          <p:cNvSpPr/>
          <p:nvPr/>
        </p:nvSpPr>
        <p:spPr>
          <a:xfrm>
            <a:off x="4629175" y="1843138"/>
            <a:ext cx="2619375" cy="964565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信息化平台操作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8" y="3036123"/>
            <a:ext cx="4464495" cy="329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25" y="36195"/>
            <a:ext cx="8401685" cy="35369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3844925"/>
            <a:ext cx="5521960" cy="23139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MH_Title_2"/>
          <p:cNvSpPr>
            <a:spLocks noChangeArrowheads="1"/>
          </p:cNvSpPr>
          <p:nvPr/>
        </p:nvSpPr>
        <p:spPr bwMode="auto">
          <a:xfrm flipH="1">
            <a:off x="1388815" y="375965"/>
            <a:ext cx="1289050" cy="1088390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课中现场实操考核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345" y="3844290"/>
            <a:ext cx="5006340" cy="218630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2032149"/>
            <a:ext cx="6277098" cy="36724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4" y="602139"/>
            <a:ext cx="6756673" cy="6630511"/>
          </a:xfrm>
          <a:prstGeom prst="rect">
            <a:avLst/>
          </a:prstGeom>
        </p:spPr>
      </p:pic>
      <p:sp>
        <p:nvSpPr>
          <p:cNvPr id="4" name="MH_Title_2"/>
          <p:cNvSpPr>
            <a:spLocks noChangeArrowheads="1"/>
          </p:cNvSpPr>
          <p:nvPr/>
        </p:nvSpPr>
        <p:spPr bwMode="auto">
          <a:xfrm flipH="1">
            <a:off x="1388815" y="375965"/>
            <a:ext cx="1289050" cy="1088390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课后学习情况分析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90" y="1270"/>
            <a:ext cx="9028430" cy="2085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" y="2401570"/>
            <a:ext cx="4937760" cy="474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0" y="2880360"/>
            <a:ext cx="6198235" cy="4076065"/>
          </a:xfrm>
          <a:prstGeom prst="rect">
            <a:avLst/>
          </a:prstGeom>
        </p:spPr>
      </p:pic>
      <p:sp>
        <p:nvSpPr>
          <p:cNvPr id="5" name="MH_Title_2"/>
          <p:cNvSpPr>
            <a:spLocks noChangeArrowheads="1"/>
          </p:cNvSpPr>
          <p:nvPr/>
        </p:nvSpPr>
        <p:spPr bwMode="auto">
          <a:xfrm flipH="1">
            <a:off x="1388815" y="375965"/>
            <a:ext cx="1289050" cy="1088390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课后职业发展评测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_2"/>
          <p:cNvSpPr>
            <a:spLocks noChangeArrowheads="1"/>
          </p:cNvSpPr>
          <p:nvPr/>
        </p:nvSpPr>
        <p:spPr bwMode="auto">
          <a:xfrm flipH="1">
            <a:off x="1388815" y="375965"/>
            <a:ext cx="1289050" cy="1088390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课外学习拓展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4" y="1021604"/>
            <a:ext cx="8581341" cy="5935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581901" y="2131624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ANALYSIS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7160" y="2096130"/>
            <a:ext cx="1128426" cy="686432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8477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581901" y="3176898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教学策略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STRATEGY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7160" y="3141962"/>
            <a:ext cx="1128426" cy="686432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4868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581901" y="4114222"/>
            <a:ext cx="3066730" cy="9232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教学过程与实施</a:t>
            </a:r>
          </a:p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PROCESS  AND  IMPLEMENTATION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7160" y="4187794"/>
            <a:ext cx="1128426" cy="686432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19958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581901" y="5267447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效果与特色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EFFECT  AND  CHARACTERISTIC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27160" y="5233626"/>
            <a:ext cx="1128426" cy="684758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597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2080352" y="28880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94866" y="39037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110744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效果与特色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5702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EFFECT  AND  CHARACTERISTIC</a:t>
            </a:r>
          </a:p>
          <a:p>
            <a:pPr algn="l">
              <a:defRPr/>
            </a:pP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54310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0251" y="1622368"/>
            <a:ext cx="2502596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 rot="765310">
            <a:off x="4827441" y="1464499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37247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02278" y="1622368"/>
            <a:ext cx="2496055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1"/>
          <p:cNvSpPr/>
          <p:nvPr/>
        </p:nvSpPr>
        <p:spPr>
          <a:xfrm rot="1321971">
            <a:off x="1573547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3724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72716" y="4390363"/>
            <a:ext cx="81280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课表查阅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400810" y="5536565"/>
            <a:ext cx="1023302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提高课堂活跃度                 提升教师教学效率               促进教学形成性评价</a:t>
            </a:r>
          </a:p>
        </p:txBody>
      </p:sp>
      <p:sp>
        <p:nvSpPr>
          <p:cNvPr id="2" name="矩形 1"/>
          <p:cNvSpPr/>
          <p:nvPr/>
        </p:nvSpPr>
        <p:spPr>
          <a:xfrm>
            <a:off x="1427613" y="1622368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43624" y="4424018"/>
            <a:ext cx="81280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课堂点名</a:t>
            </a:r>
          </a:p>
        </p:txBody>
      </p:sp>
      <p:sp>
        <p:nvSpPr>
          <p:cNvPr id="24" name="矩形 23"/>
          <p:cNvSpPr/>
          <p:nvPr/>
        </p:nvSpPr>
        <p:spPr>
          <a:xfrm>
            <a:off x="9531650" y="4424018"/>
            <a:ext cx="81280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随堂测试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r="46750"/>
          <a:stretch>
            <a:fillRect/>
          </a:stretch>
        </p:blipFill>
        <p:spPr>
          <a:xfrm>
            <a:off x="1400810" y="1622425"/>
            <a:ext cx="2522855" cy="2588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t="-5202" r="1145" b="5181"/>
          <a:stretch>
            <a:fillRect/>
          </a:stretch>
        </p:blipFill>
        <p:spPr>
          <a:xfrm>
            <a:off x="5102225" y="1432560"/>
            <a:ext cx="2467610" cy="2957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l="-102" t="3006" b="23240"/>
          <a:stretch>
            <a:fillRect/>
          </a:stretch>
        </p:blipFill>
        <p:spPr>
          <a:xfrm>
            <a:off x="8728075" y="1432560"/>
            <a:ext cx="2498090" cy="3006725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85725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效果与特色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250" y="743526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EFFECT  AND CHARACTERISTIC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紧扣岗位需求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实训任务引导学习内容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学习痕迹全记录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实训作品一键查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5601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充分发挥校内外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教学资源价值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全流程教学管理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提升学生学习主动性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成绩评定有依据</a:t>
            </a:r>
            <a:endParaRPr lang="en-GB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85725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效果与特色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743526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EFFECT  AND CHARACTERISTIC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6" grpId="0" build="p"/>
      <p:bldP spid="48" grpId="0" build="p"/>
      <p:bldP spid="50" grpId="0" build="p"/>
      <p:bldP spid="52" grpId="0" build="p"/>
      <p:bldP spid="54" grpId="0" build="p"/>
      <p:bldP spid="56" grpId="0" build="p"/>
      <p:bldP spid="58" grpId="0" build="p"/>
      <p:bldP spid="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5810702" y="1681979"/>
            <a:ext cx="2727870" cy="2361773"/>
          </a:xfrm>
          <a:custGeom>
            <a:avLst/>
            <a:gdLst>
              <a:gd name="T0" fmla="*/ 305 w 1222"/>
              <a:gd name="T1" fmla="*/ 0 h 1058"/>
              <a:gd name="T2" fmla="*/ 918 w 1222"/>
              <a:gd name="T3" fmla="*/ 0 h 1058"/>
              <a:gd name="T4" fmla="*/ 1222 w 1222"/>
              <a:gd name="T5" fmla="*/ 530 h 1058"/>
              <a:gd name="T6" fmla="*/ 918 w 1222"/>
              <a:gd name="T7" fmla="*/ 1058 h 1058"/>
              <a:gd name="T8" fmla="*/ 305 w 1222"/>
              <a:gd name="T9" fmla="*/ 1058 h 1058"/>
              <a:gd name="T10" fmla="*/ 0 w 1222"/>
              <a:gd name="T11" fmla="*/ 530 h 1058"/>
              <a:gd name="T12" fmla="*/ 305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5" y="0"/>
                </a:moveTo>
                <a:lnTo>
                  <a:pt x="918" y="0"/>
                </a:lnTo>
                <a:lnTo>
                  <a:pt x="1222" y="530"/>
                </a:lnTo>
                <a:lnTo>
                  <a:pt x="918" y="1058"/>
                </a:lnTo>
                <a:lnTo>
                  <a:pt x="305" y="1058"/>
                </a:lnTo>
                <a:lnTo>
                  <a:pt x="0" y="530"/>
                </a:lnTo>
                <a:lnTo>
                  <a:pt x="305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0589325" y="663997"/>
            <a:ext cx="1024626" cy="888455"/>
          </a:xfrm>
          <a:custGeom>
            <a:avLst/>
            <a:gdLst>
              <a:gd name="T0" fmla="*/ 114 w 459"/>
              <a:gd name="T1" fmla="*/ 0 h 398"/>
              <a:gd name="T2" fmla="*/ 345 w 459"/>
              <a:gd name="T3" fmla="*/ 0 h 398"/>
              <a:gd name="T4" fmla="*/ 459 w 459"/>
              <a:gd name="T5" fmla="*/ 199 h 398"/>
              <a:gd name="T6" fmla="*/ 345 w 459"/>
              <a:gd name="T7" fmla="*/ 398 h 398"/>
              <a:gd name="T8" fmla="*/ 114 w 459"/>
              <a:gd name="T9" fmla="*/ 398 h 398"/>
              <a:gd name="T10" fmla="*/ 0 w 459"/>
              <a:gd name="T11" fmla="*/ 199 h 398"/>
              <a:gd name="T12" fmla="*/ 114 w 459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" h="398">
                <a:moveTo>
                  <a:pt x="114" y="0"/>
                </a:moveTo>
                <a:lnTo>
                  <a:pt x="345" y="0"/>
                </a:lnTo>
                <a:lnTo>
                  <a:pt x="459" y="199"/>
                </a:lnTo>
                <a:lnTo>
                  <a:pt x="345" y="398"/>
                </a:lnTo>
                <a:lnTo>
                  <a:pt x="114" y="398"/>
                </a:lnTo>
                <a:lnTo>
                  <a:pt x="0" y="199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8" name="Freeform 8"/>
          <p:cNvSpPr/>
          <p:nvPr/>
        </p:nvSpPr>
        <p:spPr bwMode="auto">
          <a:xfrm>
            <a:off x="7761064" y="5455050"/>
            <a:ext cx="1098024" cy="949707"/>
          </a:xfrm>
          <a:custGeom>
            <a:avLst/>
            <a:gdLst>
              <a:gd name="T0" fmla="*/ 114 w 459"/>
              <a:gd name="T1" fmla="*/ 0 h 397"/>
              <a:gd name="T2" fmla="*/ 345 w 459"/>
              <a:gd name="T3" fmla="*/ 0 h 397"/>
              <a:gd name="T4" fmla="*/ 459 w 459"/>
              <a:gd name="T5" fmla="*/ 198 h 397"/>
              <a:gd name="T6" fmla="*/ 345 w 459"/>
              <a:gd name="T7" fmla="*/ 397 h 397"/>
              <a:gd name="T8" fmla="*/ 114 w 459"/>
              <a:gd name="T9" fmla="*/ 397 h 397"/>
              <a:gd name="T10" fmla="*/ 0 w 459"/>
              <a:gd name="T11" fmla="*/ 198 h 397"/>
              <a:gd name="T12" fmla="*/ 114 w 459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" h="397">
                <a:moveTo>
                  <a:pt x="114" y="0"/>
                </a:moveTo>
                <a:lnTo>
                  <a:pt x="345" y="0"/>
                </a:lnTo>
                <a:lnTo>
                  <a:pt x="459" y="198"/>
                </a:lnTo>
                <a:lnTo>
                  <a:pt x="345" y="397"/>
                </a:lnTo>
                <a:lnTo>
                  <a:pt x="114" y="397"/>
                </a:lnTo>
                <a:lnTo>
                  <a:pt x="0" y="198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9" name="Freeform 9"/>
          <p:cNvSpPr/>
          <p:nvPr/>
        </p:nvSpPr>
        <p:spPr bwMode="auto">
          <a:xfrm>
            <a:off x="4989215" y="2967784"/>
            <a:ext cx="1026858" cy="888455"/>
          </a:xfrm>
          <a:custGeom>
            <a:avLst/>
            <a:gdLst>
              <a:gd name="T0" fmla="*/ 115 w 460"/>
              <a:gd name="T1" fmla="*/ 0 h 398"/>
              <a:gd name="T2" fmla="*/ 345 w 460"/>
              <a:gd name="T3" fmla="*/ 0 h 398"/>
              <a:gd name="T4" fmla="*/ 460 w 460"/>
              <a:gd name="T5" fmla="*/ 199 h 398"/>
              <a:gd name="T6" fmla="*/ 345 w 460"/>
              <a:gd name="T7" fmla="*/ 398 h 398"/>
              <a:gd name="T8" fmla="*/ 115 w 460"/>
              <a:gd name="T9" fmla="*/ 398 h 398"/>
              <a:gd name="T10" fmla="*/ 0 w 460"/>
              <a:gd name="T11" fmla="*/ 199 h 398"/>
              <a:gd name="T12" fmla="*/ 115 w 460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398">
                <a:moveTo>
                  <a:pt x="115" y="0"/>
                </a:moveTo>
                <a:lnTo>
                  <a:pt x="345" y="0"/>
                </a:lnTo>
                <a:lnTo>
                  <a:pt x="460" y="199"/>
                </a:lnTo>
                <a:lnTo>
                  <a:pt x="345" y="398"/>
                </a:lnTo>
                <a:lnTo>
                  <a:pt x="115" y="398"/>
                </a:lnTo>
                <a:lnTo>
                  <a:pt x="0" y="199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</a:p>
        </p:txBody>
      </p:sp>
      <p:sp>
        <p:nvSpPr>
          <p:cNvPr id="10" name="Freeform 10"/>
          <p:cNvSpPr/>
          <p:nvPr/>
        </p:nvSpPr>
        <p:spPr bwMode="auto">
          <a:xfrm>
            <a:off x="10125551" y="1681979"/>
            <a:ext cx="2727870" cy="2361773"/>
          </a:xfrm>
          <a:custGeom>
            <a:avLst/>
            <a:gdLst>
              <a:gd name="T0" fmla="*/ 305 w 1222"/>
              <a:gd name="T1" fmla="*/ 0 h 1058"/>
              <a:gd name="T2" fmla="*/ 916 w 1222"/>
              <a:gd name="T3" fmla="*/ 0 h 1058"/>
              <a:gd name="T4" fmla="*/ 1222 w 1222"/>
              <a:gd name="T5" fmla="*/ 530 h 1058"/>
              <a:gd name="T6" fmla="*/ 916 w 1222"/>
              <a:gd name="T7" fmla="*/ 1058 h 1058"/>
              <a:gd name="T8" fmla="*/ 305 w 1222"/>
              <a:gd name="T9" fmla="*/ 1058 h 1058"/>
              <a:gd name="T10" fmla="*/ 0 w 1222"/>
              <a:gd name="T11" fmla="*/ 530 h 1058"/>
              <a:gd name="T12" fmla="*/ 305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5" y="0"/>
                </a:moveTo>
                <a:lnTo>
                  <a:pt x="916" y="0"/>
                </a:lnTo>
                <a:lnTo>
                  <a:pt x="1222" y="530"/>
                </a:lnTo>
                <a:lnTo>
                  <a:pt x="916" y="1058"/>
                </a:lnTo>
                <a:lnTo>
                  <a:pt x="305" y="1058"/>
                </a:lnTo>
                <a:lnTo>
                  <a:pt x="0" y="530"/>
                </a:lnTo>
                <a:lnTo>
                  <a:pt x="305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7960221" y="2967783"/>
            <a:ext cx="2727870" cy="2361773"/>
          </a:xfrm>
          <a:custGeom>
            <a:avLst/>
            <a:gdLst>
              <a:gd name="T0" fmla="*/ 304 w 1222"/>
              <a:gd name="T1" fmla="*/ 0 h 1058"/>
              <a:gd name="T2" fmla="*/ 915 w 1222"/>
              <a:gd name="T3" fmla="*/ 0 h 1058"/>
              <a:gd name="T4" fmla="*/ 1222 w 1222"/>
              <a:gd name="T5" fmla="*/ 530 h 1058"/>
              <a:gd name="T6" fmla="*/ 915 w 1222"/>
              <a:gd name="T7" fmla="*/ 1058 h 1058"/>
              <a:gd name="T8" fmla="*/ 304 w 1222"/>
              <a:gd name="T9" fmla="*/ 1058 h 1058"/>
              <a:gd name="T10" fmla="*/ 0 w 1222"/>
              <a:gd name="T11" fmla="*/ 530 h 1058"/>
              <a:gd name="T12" fmla="*/ 304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4" y="0"/>
                </a:moveTo>
                <a:lnTo>
                  <a:pt x="915" y="0"/>
                </a:lnTo>
                <a:lnTo>
                  <a:pt x="1222" y="530"/>
                </a:lnTo>
                <a:lnTo>
                  <a:pt x="915" y="1058"/>
                </a:lnTo>
                <a:lnTo>
                  <a:pt x="304" y="1058"/>
                </a:lnTo>
                <a:lnTo>
                  <a:pt x="0" y="530"/>
                </a:lnTo>
                <a:lnTo>
                  <a:pt x="30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10125551" y="4206880"/>
            <a:ext cx="2727870" cy="2361773"/>
          </a:xfrm>
          <a:custGeom>
            <a:avLst/>
            <a:gdLst>
              <a:gd name="T0" fmla="*/ 305 w 1222"/>
              <a:gd name="T1" fmla="*/ 0 h 1058"/>
              <a:gd name="T2" fmla="*/ 916 w 1222"/>
              <a:gd name="T3" fmla="*/ 0 h 1058"/>
              <a:gd name="T4" fmla="*/ 1222 w 1222"/>
              <a:gd name="T5" fmla="*/ 528 h 1058"/>
              <a:gd name="T6" fmla="*/ 916 w 1222"/>
              <a:gd name="T7" fmla="*/ 1058 h 1058"/>
              <a:gd name="T8" fmla="*/ 305 w 1222"/>
              <a:gd name="T9" fmla="*/ 1058 h 1058"/>
              <a:gd name="T10" fmla="*/ 0 w 1222"/>
              <a:gd name="T11" fmla="*/ 528 h 1058"/>
              <a:gd name="T12" fmla="*/ 305 w 1222"/>
              <a:gd name="T13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58">
                <a:moveTo>
                  <a:pt x="305" y="0"/>
                </a:moveTo>
                <a:lnTo>
                  <a:pt x="916" y="0"/>
                </a:lnTo>
                <a:lnTo>
                  <a:pt x="1222" y="528"/>
                </a:lnTo>
                <a:lnTo>
                  <a:pt x="916" y="1058"/>
                </a:lnTo>
                <a:lnTo>
                  <a:pt x="305" y="1058"/>
                </a:lnTo>
                <a:lnTo>
                  <a:pt x="0" y="528"/>
                </a:lnTo>
                <a:lnTo>
                  <a:pt x="305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7960221" y="400639"/>
            <a:ext cx="2727870" cy="2366237"/>
          </a:xfrm>
          <a:custGeom>
            <a:avLst/>
            <a:gdLst>
              <a:gd name="T0" fmla="*/ 304 w 1222"/>
              <a:gd name="T1" fmla="*/ 0 h 1060"/>
              <a:gd name="T2" fmla="*/ 915 w 1222"/>
              <a:gd name="T3" fmla="*/ 0 h 1060"/>
              <a:gd name="T4" fmla="*/ 1222 w 1222"/>
              <a:gd name="T5" fmla="*/ 530 h 1060"/>
              <a:gd name="T6" fmla="*/ 915 w 1222"/>
              <a:gd name="T7" fmla="*/ 1060 h 1060"/>
              <a:gd name="T8" fmla="*/ 304 w 1222"/>
              <a:gd name="T9" fmla="*/ 1060 h 1060"/>
              <a:gd name="T10" fmla="*/ 0 w 1222"/>
              <a:gd name="T11" fmla="*/ 530 h 1060"/>
              <a:gd name="T12" fmla="*/ 304 w 1222"/>
              <a:gd name="T13" fmla="*/ 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2" h="1060">
                <a:moveTo>
                  <a:pt x="304" y="0"/>
                </a:moveTo>
                <a:lnTo>
                  <a:pt x="915" y="0"/>
                </a:lnTo>
                <a:lnTo>
                  <a:pt x="1222" y="530"/>
                </a:lnTo>
                <a:lnTo>
                  <a:pt x="915" y="1060"/>
                </a:lnTo>
                <a:lnTo>
                  <a:pt x="304" y="1060"/>
                </a:lnTo>
                <a:lnTo>
                  <a:pt x="0" y="530"/>
                </a:lnTo>
                <a:lnTo>
                  <a:pt x="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594108" y="3593987"/>
            <a:ext cx="1531901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</a:rPr>
              <a:t>201</a:t>
            </a:r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4575" y="-1640259"/>
            <a:ext cx="609600" cy="609600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172791" y="4055652"/>
            <a:ext cx="678743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zh-CN" altLang="en-US" sz="6000" cap="all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172791" y="5441319"/>
            <a:ext cx="38164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99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99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7" grpId="0" bldLvl="0" animBg="1"/>
      <p:bldP spid="17" grpId="1" bldLvl="0" animBg="1"/>
      <p:bldP spid="16" grpId="0"/>
      <p:bldP spid="16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132905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</a:p>
          <a:p>
            <a:pPr algn="l"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TEACHING  ANALYSIS</a:t>
            </a:r>
          </a:p>
          <a:p>
            <a:pPr algn="l">
              <a:defRPr/>
            </a:pP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152161" y="1593850"/>
            <a:ext cx="5531213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109884" y="1752397"/>
            <a:ext cx="5461907" cy="12003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模块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   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网络支付安全技术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45034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第二单元   </a:t>
            </a:r>
            <a:r>
              <a:rPr lang="zh-CN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加密技术单元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4999" y="5353356"/>
            <a:ext cx="9044152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1450340">
              <a:lnSpc>
                <a:spcPct val="15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教材：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电子商务支付与安全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电子工业出版社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450340">
              <a:lnSpc>
                <a:spcPct val="150000"/>
              </a:lnSpc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全国高等职业教育规划教材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电子商务专业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171" y="5397602"/>
            <a:ext cx="106564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0089643" y="3976365"/>
            <a:ext cx="2663912" cy="964565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上课学时：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学时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52161" y="3976365"/>
            <a:ext cx="2619375" cy="964565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上课地点：机房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ANALYSIS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7" y="720416"/>
            <a:ext cx="3175198" cy="4464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Rectangle 12"/>
          <p:cNvSpPr/>
          <p:nvPr/>
        </p:nvSpPr>
        <p:spPr>
          <a:xfrm>
            <a:off x="-10160" y="1593850"/>
            <a:ext cx="2830195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87" y="2091013"/>
            <a:ext cx="2242214" cy="6771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ANALYSIS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0160" y="1593850"/>
            <a:ext cx="2830195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487" y="2091112"/>
            <a:ext cx="2242214" cy="6769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361547" y="1587500"/>
            <a:ext cx="5616624" cy="14283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4610" y="186293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电子商务技术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大二学生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191178" y="3469759"/>
            <a:ext cx="7469980" cy="3144020"/>
            <a:chOff x="2638089" y="2597653"/>
            <a:chExt cx="7469980" cy="314402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38089" y="2597653"/>
              <a:ext cx="7469980" cy="3144020"/>
              <a:chOff x="2638089" y="2597653"/>
              <a:chExt cx="7469980" cy="3144020"/>
            </a:xfrm>
          </p:grpSpPr>
          <p:sp>
            <p:nvSpPr>
              <p:cNvPr id="37" name="MH_Other_1"/>
              <p:cNvSpPr>
                <a:spLocks noChangeArrowheads="1"/>
              </p:cNvSpPr>
              <p:nvPr/>
            </p:nvSpPr>
            <p:spPr bwMode="auto">
              <a:xfrm>
                <a:off x="2977939" y="2952568"/>
                <a:ext cx="2541334" cy="2543007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5091" tIns="49554" rIns="95091" bIns="49554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endPara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MH_Title_1"/>
              <p:cNvSpPr>
                <a:spLocks noChangeArrowheads="1"/>
              </p:cNvSpPr>
              <p:nvPr/>
            </p:nvSpPr>
            <p:spPr bwMode="auto">
              <a:xfrm>
                <a:off x="4806315" y="3739515"/>
                <a:ext cx="1209675" cy="1088390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基础知识</a:t>
                </a:r>
              </a:p>
            </p:txBody>
          </p:sp>
          <p:sp>
            <p:nvSpPr>
              <p:cNvPr id="39" name="MH_SubTitle_3"/>
              <p:cNvSpPr>
                <a:spLocks noChangeArrowheads="1"/>
              </p:cNvSpPr>
              <p:nvPr/>
            </p:nvSpPr>
            <p:spPr bwMode="auto">
              <a:xfrm>
                <a:off x="2638089" y="3927751"/>
                <a:ext cx="711506" cy="711507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电子商务</a:t>
                </a:r>
              </a:p>
            </p:txBody>
          </p:sp>
          <p:sp>
            <p:nvSpPr>
              <p:cNvPr id="40" name="MH_SubTitle_1"/>
              <p:cNvSpPr>
                <a:spLocks noChangeArrowheads="1"/>
              </p:cNvSpPr>
              <p:nvPr/>
            </p:nvSpPr>
            <p:spPr bwMode="auto">
              <a:xfrm>
                <a:off x="3893690" y="2597653"/>
                <a:ext cx="709832" cy="711506"/>
              </a:xfrm>
              <a:prstGeom prst="ellipse">
                <a:avLst/>
              </a:prstGeom>
              <a:solidFill>
                <a:schemeClr val="accent5"/>
              </a:solidFill>
              <a:ln w="254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网络安全</a:t>
                </a:r>
              </a:p>
            </p:txBody>
          </p:sp>
          <p:sp>
            <p:nvSpPr>
              <p:cNvPr id="41" name="MH_SubTitle_5"/>
              <p:cNvSpPr>
                <a:spLocks noChangeArrowheads="1"/>
              </p:cNvSpPr>
              <p:nvPr/>
            </p:nvSpPr>
            <p:spPr bwMode="auto">
              <a:xfrm>
                <a:off x="3783195" y="5030166"/>
                <a:ext cx="711506" cy="711507"/>
              </a:xfrm>
              <a:prstGeom prst="ellipse">
                <a:avLst/>
              </a:prstGeom>
              <a:solidFill>
                <a:schemeClr val="accent5"/>
              </a:solidFill>
              <a:ln w="254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电子支付</a:t>
                </a:r>
              </a:p>
            </p:txBody>
          </p:sp>
          <p:sp>
            <p:nvSpPr>
              <p:cNvPr id="42" name="MH_Other_2"/>
              <p:cNvSpPr>
                <a:spLocks noChangeArrowheads="1"/>
              </p:cNvSpPr>
              <p:nvPr/>
            </p:nvSpPr>
            <p:spPr bwMode="auto">
              <a:xfrm flipH="1">
                <a:off x="7226887" y="2952568"/>
                <a:ext cx="2543008" cy="2543007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5091" tIns="49554" rIns="95091" bIns="49554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endPara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MH_Title_2"/>
              <p:cNvSpPr>
                <a:spLocks noChangeArrowheads="1"/>
              </p:cNvSpPr>
              <p:nvPr/>
            </p:nvSpPr>
            <p:spPr bwMode="auto">
              <a:xfrm flipH="1">
                <a:off x="6731000" y="3739515"/>
                <a:ext cx="1289050" cy="1088390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专业知识</a:t>
                </a:r>
              </a:p>
            </p:txBody>
          </p:sp>
          <p:sp>
            <p:nvSpPr>
              <p:cNvPr id="44" name="MH_SubTitle_4"/>
              <p:cNvSpPr>
                <a:spLocks noChangeArrowheads="1"/>
              </p:cNvSpPr>
              <p:nvPr/>
            </p:nvSpPr>
            <p:spPr bwMode="auto">
              <a:xfrm flipH="1">
                <a:off x="9398237" y="3927751"/>
                <a:ext cx="709832" cy="711507"/>
              </a:xfrm>
              <a:prstGeom prst="ellipse">
                <a:avLst/>
              </a:prstGeom>
              <a:solidFill>
                <a:schemeClr val="accent4"/>
              </a:solidFill>
              <a:ln w="254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公私秘钥</a:t>
                </a:r>
              </a:p>
            </p:txBody>
          </p:sp>
          <p:sp>
            <p:nvSpPr>
              <p:cNvPr id="45" name="MH_SubTitle_2"/>
              <p:cNvSpPr>
                <a:spLocks noChangeArrowheads="1"/>
              </p:cNvSpPr>
              <p:nvPr/>
            </p:nvSpPr>
            <p:spPr bwMode="auto">
              <a:xfrm flipH="1">
                <a:off x="8142638" y="2597653"/>
                <a:ext cx="711506" cy="711506"/>
              </a:xfrm>
              <a:prstGeom prst="ellipse">
                <a:avLst/>
              </a:prstGeom>
              <a:solidFill>
                <a:schemeClr val="accent6"/>
              </a:solidFill>
              <a:ln w="254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加密技术</a:t>
                </a:r>
              </a:p>
            </p:txBody>
          </p:sp>
          <p:sp>
            <p:nvSpPr>
              <p:cNvPr id="46" name="MH_SubTitle_6"/>
              <p:cNvSpPr>
                <a:spLocks noChangeArrowheads="1"/>
              </p:cNvSpPr>
              <p:nvPr/>
            </p:nvSpPr>
            <p:spPr bwMode="auto">
              <a:xfrm flipH="1">
                <a:off x="8253131" y="5030166"/>
                <a:ext cx="709832" cy="711507"/>
              </a:xfrm>
              <a:prstGeom prst="ellipse">
                <a:avLst/>
              </a:prstGeom>
              <a:solidFill>
                <a:schemeClr val="accent6"/>
              </a:solidFill>
              <a:ln w="25400">
                <a:noFill/>
                <a:round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加密原理</a:t>
                </a:r>
              </a:p>
            </p:txBody>
          </p:sp>
          <p:sp>
            <p:nvSpPr>
              <p:cNvPr id="47" name="MH_Other_3"/>
              <p:cNvSpPr/>
              <p:nvPr/>
            </p:nvSpPr>
            <p:spPr bwMode="auto">
              <a:xfrm rot="-2644669">
                <a:off x="5212906" y="3332595"/>
                <a:ext cx="2338762" cy="2338764"/>
              </a:xfrm>
              <a:custGeom>
                <a:avLst/>
                <a:gdLst>
                  <a:gd name="T0" fmla="*/ 1108868 w 2217737"/>
                  <a:gd name="T1" fmla="*/ 0 h 2217738"/>
                  <a:gd name="T2" fmla="*/ 2217737 w 2217737"/>
                  <a:gd name="T3" fmla="*/ 1108869 h 2217738"/>
                  <a:gd name="T4" fmla="*/ 1108869 w 2217737"/>
                  <a:gd name="T5" fmla="*/ 1108869 h 2217738"/>
                  <a:gd name="T6" fmla="*/ 1108868 w 2217737"/>
                  <a:gd name="T7" fmla="*/ 0 h 2217738"/>
                  <a:gd name="T8" fmla="*/ 1108868 w 2217737"/>
                  <a:gd name="T9" fmla="*/ 0 h 2217738"/>
                  <a:gd name="T10" fmla="*/ 2217737 w 2217737"/>
                  <a:gd name="T11" fmla="*/ 1108869 h 22177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17737" h="2217738" stroke="0">
                    <a:moveTo>
                      <a:pt x="1108868" y="0"/>
                    </a:moveTo>
                    <a:cubicBezTo>
                      <a:pt x="1721279" y="0"/>
                      <a:pt x="2217737" y="496458"/>
                      <a:pt x="2217737" y="1108869"/>
                    </a:cubicBezTo>
                    <a:lnTo>
                      <a:pt x="1108869" y="1108869"/>
                    </a:lnTo>
                    <a:cubicBezTo>
                      <a:pt x="1108869" y="739246"/>
                      <a:pt x="1108868" y="369623"/>
                      <a:pt x="1108868" y="0"/>
                    </a:cubicBezTo>
                    <a:close/>
                  </a:path>
                  <a:path w="2217737" h="2217738" fill="none">
                    <a:moveTo>
                      <a:pt x="1108868" y="0"/>
                    </a:moveTo>
                    <a:cubicBezTo>
                      <a:pt x="1721279" y="0"/>
                      <a:pt x="2217737" y="496458"/>
                      <a:pt x="2217737" y="1108869"/>
                    </a:cubicBezTo>
                  </a:path>
                </a:pathLst>
              </a:custGeom>
              <a:noFill/>
              <a:ln w="9525" cap="flat" cmpd="sng">
                <a:solidFill>
                  <a:schemeClr val="bg1">
                    <a:lumMod val="65000"/>
                  </a:schemeClr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120000"/>
                  </a:lnSpc>
                </a:pPr>
                <a:endPara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MH_Other_4"/>
            <p:cNvSpPr/>
            <p:nvPr/>
          </p:nvSpPr>
          <p:spPr bwMode="auto">
            <a:xfrm rot="-2644669" flipH="1" flipV="1">
              <a:off x="5196165" y="2893973"/>
              <a:ext cx="2340437" cy="2338764"/>
            </a:xfrm>
            <a:custGeom>
              <a:avLst/>
              <a:gdLst>
                <a:gd name="T0" fmla="*/ 1109662 w 2219325"/>
                <a:gd name="T1" fmla="*/ 0 h 2217738"/>
                <a:gd name="T2" fmla="*/ 2219325 w 2219325"/>
                <a:gd name="T3" fmla="*/ 1108869 h 2217738"/>
                <a:gd name="T4" fmla="*/ 1109663 w 2219325"/>
                <a:gd name="T5" fmla="*/ 1108869 h 2217738"/>
                <a:gd name="T6" fmla="*/ 1109662 w 2219325"/>
                <a:gd name="T7" fmla="*/ 0 h 2217738"/>
                <a:gd name="T8" fmla="*/ 1109662 w 2219325"/>
                <a:gd name="T9" fmla="*/ 0 h 2217738"/>
                <a:gd name="T10" fmla="*/ 2219325 w 2219325"/>
                <a:gd name="T11" fmla="*/ 1108869 h 2217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9325" h="2217738" stroke="0">
                  <a:moveTo>
                    <a:pt x="1109662" y="0"/>
                  </a:moveTo>
                  <a:cubicBezTo>
                    <a:pt x="1722512" y="0"/>
                    <a:pt x="2219325" y="496458"/>
                    <a:pt x="2219325" y="1108869"/>
                  </a:cubicBezTo>
                  <a:lnTo>
                    <a:pt x="1109663" y="1108869"/>
                  </a:lnTo>
                  <a:cubicBezTo>
                    <a:pt x="1109663" y="739246"/>
                    <a:pt x="1109662" y="369623"/>
                    <a:pt x="1109662" y="0"/>
                  </a:cubicBezTo>
                  <a:close/>
                </a:path>
                <a:path w="2219325" h="2217738" fill="none">
                  <a:moveTo>
                    <a:pt x="1109662" y="0"/>
                  </a:moveTo>
                  <a:cubicBezTo>
                    <a:pt x="1722512" y="0"/>
                    <a:pt x="2219325" y="496458"/>
                    <a:pt x="2219325" y="1108869"/>
                  </a:cubicBezTo>
                </a:path>
              </a:pathLst>
            </a:custGeom>
            <a:noFill/>
            <a:ln w="6350" cap="flat" cmpd="sng">
              <a:solidFill>
                <a:schemeClr val="bg1">
                  <a:lumMod val="65000"/>
                </a:schemeClr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" y="4074645"/>
            <a:ext cx="3212589" cy="212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40"/>
          <p:cNvSpPr/>
          <p:nvPr/>
        </p:nvSpPr>
        <p:spPr>
          <a:xfrm>
            <a:off x="3859835" y="4389603"/>
            <a:ext cx="1504050" cy="22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defRPr sz="2000">
                <a:solidFill>
                  <a:srgbClr val="FAF9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识目标</a:t>
            </a:r>
            <a:endParaRPr lang="id-ID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77047" y="1581150"/>
            <a:ext cx="2664295" cy="3972778"/>
            <a:chOff x="1212215" y="3709556"/>
            <a:chExt cx="2316708" cy="3177445"/>
          </a:xfrm>
        </p:grpSpPr>
        <p:grpSp>
          <p:nvGrpSpPr>
            <p:cNvPr id="2" name="Group 337"/>
            <p:cNvGrpSpPr/>
            <p:nvPr/>
          </p:nvGrpSpPr>
          <p:grpSpPr>
            <a:xfrm>
              <a:off x="1212629" y="3709556"/>
              <a:ext cx="2316294" cy="1514496"/>
              <a:chOff x="1" y="0"/>
              <a:chExt cx="4392858" cy="2872248"/>
            </a:xfrm>
          </p:grpSpPr>
          <p:sp>
            <p:nvSpPr>
              <p:cNvPr id="3" name="Shape 333"/>
              <p:cNvSpPr/>
              <p:nvPr/>
            </p:nvSpPr>
            <p:spPr>
              <a:xfrm>
                <a:off x="1" y="0"/>
                <a:ext cx="4392858" cy="2872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30" y="10904"/>
                    </a:lnTo>
                    <a:lnTo>
                      <a:pt x="0" y="21600"/>
                    </a:lnTo>
                    <a:lnTo>
                      <a:pt x="16497" y="21600"/>
                    </a:lnTo>
                    <a:lnTo>
                      <a:pt x="21600" y="10886"/>
                    </a:lnTo>
                    <a:lnTo>
                      <a:pt x="1648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1200"/>
                </a:pPr>
                <a:endParaRPr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335"/>
              <p:cNvSpPr/>
              <p:nvPr/>
            </p:nvSpPr>
            <p:spPr>
              <a:xfrm>
                <a:off x="1556601" y="1104022"/>
                <a:ext cx="1926847" cy="6996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知识目标</a:t>
                </a:r>
                <a:endPara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360"/>
            <p:cNvGrpSpPr/>
            <p:nvPr/>
          </p:nvGrpSpPr>
          <p:grpSpPr>
            <a:xfrm>
              <a:off x="2146523" y="5007601"/>
              <a:ext cx="448507" cy="448507"/>
              <a:chOff x="0" y="0"/>
              <a:chExt cx="850594" cy="850594"/>
            </a:xfrm>
          </p:grpSpPr>
          <p:sp>
            <p:nvSpPr>
              <p:cNvPr id="28" name="Shape 358"/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1200"/>
                </a:pPr>
                <a:endParaRPr sz="10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Shape 359"/>
              <p:cNvSpPr/>
              <p:nvPr/>
            </p:nvSpPr>
            <p:spPr>
              <a:xfrm>
                <a:off x="300082" y="114147"/>
                <a:ext cx="250430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43" name="Shape 373"/>
            <p:cNvSpPr/>
            <p:nvPr/>
          </p:nvSpPr>
          <p:spPr>
            <a:xfrm>
              <a:off x="1212215" y="5823585"/>
              <a:ext cx="2128868" cy="1063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2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 noProof="0" dirty="0">
                  <a:latin typeface="Arial" panose="020B0604020202020204" pitchFamily="34" charset="0"/>
                  <a:ea typeface="Arial Unicode MS" pitchFamily="34" charset="-122"/>
                  <a:cs typeface="+mn-cs"/>
                  <a:sym typeface="Arial" panose="020B0604020202020204" pitchFamily="34" charset="0"/>
                </a:rPr>
                <a:t>      </a:t>
              </a:r>
              <a:r>
                <a:rPr lang="zh-CN" altLang="en-US" sz="1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+mn-cs"/>
                  <a:sym typeface="Arial" panose="020B0604020202020204" pitchFamily="34" charset="0"/>
                </a:rPr>
                <a:t>了解网络安全防范的技术，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sym typeface="+mn-ea"/>
                </a:rPr>
                <a:t>掌握网络支付的安全技术。</a:t>
              </a:r>
            </a:p>
            <a:p>
              <a:pPr algn="l">
                <a:lnSpc>
                  <a:spcPct val="120000"/>
                </a:lnSpc>
              </a:pPr>
              <a:endParaRPr lang="zh-CN" altLang="en-US" sz="1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41341" y="1581149"/>
            <a:ext cx="2592289" cy="4284752"/>
            <a:chOff x="5297217" y="3709556"/>
            <a:chExt cx="2316294" cy="3453244"/>
          </a:xfrm>
        </p:grpSpPr>
        <p:grpSp>
          <p:nvGrpSpPr>
            <p:cNvPr id="12" name="Group 347"/>
            <p:cNvGrpSpPr/>
            <p:nvPr/>
          </p:nvGrpSpPr>
          <p:grpSpPr>
            <a:xfrm>
              <a:off x="5297217" y="3709556"/>
              <a:ext cx="2316294" cy="1514496"/>
              <a:chOff x="0" y="0"/>
              <a:chExt cx="4392859" cy="2872248"/>
            </a:xfrm>
          </p:grpSpPr>
          <p:sp>
            <p:nvSpPr>
              <p:cNvPr id="13" name="Shape 343"/>
              <p:cNvSpPr/>
              <p:nvPr/>
            </p:nvSpPr>
            <p:spPr>
              <a:xfrm>
                <a:off x="0" y="0"/>
                <a:ext cx="4392859" cy="2872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30" y="10904"/>
                    </a:lnTo>
                    <a:lnTo>
                      <a:pt x="0" y="21600"/>
                    </a:lnTo>
                    <a:lnTo>
                      <a:pt x="16497" y="21600"/>
                    </a:lnTo>
                    <a:lnTo>
                      <a:pt x="21600" y="10886"/>
                    </a:lnTo>
                    <a:lnTo>
                      <a:pt x="1648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1200"/>
                </a:pPr>
                <a:endParaRPr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Shape 345"/>
              <p:cNvSpPr/>
              <p:nvPr/>
            </p:nvSpPr>
            <p:spPr>
              <a:xfrm>
                <a:off x="1086541" y="1289712"/>
                <a:ext cx="2972476" cy="431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能力目标</a:t>
                </a:r>
                <a:endPara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66"/>
            <p:cNvGrpSpPr/>
            <p:nvPr/>
          </p:nvGrpSpPr>
          <p:grpSpPr>
            <a:xfrm>
              <a:off x="6231111" y="5007601"/>
              <a:ext cx="448507" cy="448507"/>
              <a:chOff x="0" y="0"/>
              <a:chExt cx="850594" cy="850594"/>
            </a:xfrm>
          </p:grpSpPr>
          <p:sp>
            <p:nvSpPr>
              <p:cNvPr id="34" name="Shape 364"/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1200"/>
                </a:pPr>
                <a:endParaRPr sz="10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Shape 365"/>
              <p:cNvSpPr/>
              <p:nvPr/>
            </p:nvSpPr>
            <p:spPr>
              <a:xfrm>
                <a:off x="331243" y="180145"/>
                <a:ext cx="188488" cy="490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379"/>
            <p:cNvSpPr/>
            <p:nvPr/>
          </p:nvSpPr>
          <p:spPr>
            <a:xfrm>
              <a:off x="5425902" y="5823337"/>
              <a:ext cx="2123269" cy="1339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2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+mn-cs"/>
                  <a:sym typeface="+mn-ea"/>
                </a:rPr>
                <a:t>       掌握在信息传递过程中使用安全加密技术的方法，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sym typeface="+mn-ea"/>
                </a:rPr>
                <a:t>养成严谨的职业道德素养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sym typeface="Arial" panose="020B0604020202020204" pitchFamily="34" charset="0"/>
                </a:rPr>
                <a:t>。</a:t>
              </a:r>
              <a:endPara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itchFamily="34" charset="-122"/>
                <a:sym typeface="Arial" panose="020B0604020202020204" pitchFamily="34" charset="0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1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33630" y="1581149"/>
            <a:ext cx="2592289" cy="3774045"/>
            <a:chOff x="9426351" y="3709556"/>
            <a:chExt cx="2316291" cy="3034648"/>
          </a:xfrm>
        </p:grpSpPr>
        <p:grpSp>
          <p:nvGrpSpPr>
            <p:cNvPr id="22" name="Group 357"/>
            <p:cNvGrpSpPr/>
            <p:nvPr/>
          </p:nvGrpSpPr>
          <p:grpSpPr>
            <a:xfrm>
              <a:off x="9426351" y="3709556"/>
              <a:ext cx="2316291" cy="1514496"/>
              <a:chOff x="0" y="0"/>
              <a:chExt cx="4392859" cy="2872248"/>
            </a:xfrm>
          </p:grpSpPr>
          <p:sp>
            <p:nvSpPr>
              <p:cNvPr id="23" name="Shape 353"/>
              <p:cNvSpPr/>
              <p:nvPr/>
            </p:nvSpPr>
            <p:spPr>
              <a:xfrm>
                <a:off x="0" y="0"/>
                <a:ext cx="4392859" cy="2872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30" y="10904"/>
                    </a:lnTo>
                    <a:lnTo>
                      <a:pt x="0" y="21600"/>
                    </a:lnTo>
                    <a:lnTo>
                      <a:pt x="16497" y="21600"/>
                    </a:lnTo>
                    <a:lnTo>
                      <a:pt x="21600" y="10886"/>
                    </a:lnTo>
                    <a:lnTo>
                      <a:pt x="1648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1200"/>
                </a:pPr>
                <a:endParaRPr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Shape 355"/>
              <p:cNvSpPr/>
              <p:nvPr/>
            </p:nvSpPr>
            <p:spPr>
              <a:xfrm>
                <a:off x="1186405" y="1289715"/>
                <a:ext cx="3014432" cy="369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素质目标</a:t>
                </a:r>
                <a:endPara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Group 372"/>
            <p:cNvGrpSpPr/>
            <p:nvPr/>
          </p:nvGrpSpPr>
          <p:grpSpPr>
            <a:xfrm>
              <a:off x="10360244" y="5007601"/>
              <a:ext cx="448507" cy="448507"/>
              <a:chOff x="0" y="0"/>
              <a:chExt cx="850594" cy="850594"/>
            </a:xfrm>
          </p:grpSpPr>
          <p:sp>
            <p:nvSpPr>
              <p:cNvPr id="40" name="Shape 370"/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1200"/>
                </a:pPr>
                <a:endParaRPr sz="10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Shape 371"/>
              <p:cNvSpPr/>
              <p:nvPr/>
            </p:nvSpPr>
            <p:spPr>
              <a:xfrm>
                <a:off x="331243" y="180145"/>
                <a:ext cx="188488" cy="490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endPara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" name="Shape 385"/>
            <p:cNvSpPr/>
            <p:nvPr/>
          </p:nvSpPr>
          <p:spPr>
            <a:xfrm>
              <a:off x="9619376" y="5823585"/>
              <a:ext cx="2123266" cy="920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2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1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+mn-cs"/>
                  <a:sym typeface="+mn-ea"/>
                </a:rPr>
                <a:t>       养成支付过程加强安全防护，采取安全技术的习惯。</a:t>
              </a:r>
              <a:endParaRPr kumimoji="0" lang="zh-CN" altLang="en-US" sz="8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+mn-cs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ANALYSIS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-10795" y="1581150"/>
            <a:ext cx="2830195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487" y="2091112"/>
            <a:ext cx="2242214" cy="6769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758714" y="2266767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66803" y="3311406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963747" y="3405178"/>
            <a:ext cx="4730324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难点：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密钥密码技术算法应用及效果</a:t>
            </a:r>
            <a:endParaRPr lang="zh-CN" alt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34161" y="1383726"/>
            <a:ext cx="5089972" cy="1148367"/>
            <a:chOff x="5195122" y="1066801"/>
            <a:chExt cx="5089972" cy="1148367"/>
          </a:xfrm>
        </p:grpSpPr>
        <p:grpSp>
          <p:nvGrpSpPr>
            <p:cNvPr id="12" name="Group 11"/>
            <p:cNvGrpSpPr/>
            <p:nvPr/>
          </p:nvGrpSpPr>
          <p:grpSpPr>
            <a:xfrm>
              <a:off x="5195122" y="1066801"/>
              <a:ext cx="796944" cy="796944"/>
              <a:chOff x="3544559" y="2283399"/>
              <a:chExt cx="755703" cy="755703"/>
            </a:xfrm>
          </p:grpSpPr>
          <p:sp>
            <p:nvSpPr>
              <p:cNvPr id="22" name="Oval 21"/>
              <p:cNvSpPr/>
              <p:nvPr/>
            </p:nvSpPr>
            <p:spPr>
              <a:xfrm flipH="1">
                <a:off x="3544559" y="2283399"/>
                <a:ext cx="755703" cy="75570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3784059" y="2442750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95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5778790" y="1098434"/>
              <a:ext cx="4506304" cy="1116734"/>
              <a:chOff x="6521207" y="2297999"/>
              <a:chExt cx="6055813" cy="63861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681123" y="2730397"/>
                <a:ext cx="2990246" cy="206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521207" y="2297999"/>
                <a:ext cx="6055813" cy="559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   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重点：</a:t>
                </a:r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加密技术过程原理的理解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algn="r">
                  <a:lnSpc>
                    <a:spcPct val="120000"/>
                  </a:lnSpc>
                </a:pPr>
                <a:endParaRPr lang="zh-CN" altLang="en-US" sz="2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ANALYSIS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-10160" y="1593850"/>
            <a:ext cx="2830195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83487" y="2091112"/>
            <a:ext cx="2242214" cy="6769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26329" y="3286254"/>
            <a:ext cx="4258194" cy="77470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教学策略</a:t>
            </a:r>
          </a:p>
          <a:p>
            <a:pPr lvl="0" algn="l"/>
            <a:r>
              <a: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TEACHING  STRATEGY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3852080"/>
            <a:ext cx="4419382" cy="976556"/>
            <a:chOff x="7372654" y="2882752"/>
            <a:chExt cx="4673296" cy="681640"/>
          </a:xfrm>
        </p:grpSpPr>
        <p:sp>
          <p:nvSpPr>
            <p:cNvPr id="12" name="圆角矩形 11"/>
            <p:cNvSpPr/>
            <p:nvPr/>
          </p:nvSpPr>
          <p:spPr>
            <a:xfrm>
              <a:off x="7372654" y="2882752"/>
              <a:ext cx="4673296" cy="68164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42580" y="3055620"/>
              <a:ext cx="2563495" cy="3073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眼、脑、手并用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0160" y="5026382"/>
            <a:ext cx="4423311" cy="976556"/>
            <a:chOff x="7368498" y="4802429"/>
            <a:chExt cx="4677451" cy="681640"/>
          </a:xfrm>
        </p:grpSpPr>
        <p:sp>
          <p:nvSpPr>
            <p:cNvPr id="13" name="圆角矩形 12"/>
            <p:cNvSpPr/>
            <p:nvPr/>
          </p:nvSpPr>
          <p:spPr>
            <a:xfrm>
              <a:off x="7368498" y="4802429"/>
              <a:ext cx="4677451" cy="68164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007985" y="4975225"/>
              <a:ext cx="2498090" cy="3073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教、学、做合一</a:t>
              </a:r>
            </a:p>
          </p:txBody>
        </p:sp>
      </p:grpSp>
      <p:sp>
        <p:nvSpPr>
          <p:cNvPr id="11" name="TextBox 8"/>
          <p:cNvSpPr txBox="1"/>
          <p:nvPr/>
        </p:nvSpPr>
        <p:spPr>
          <a:xfrm>
            <a:off x="857250" y="172132"/>
            <a:ext cx="3949155" cy="6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教学策略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743526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 STRATEGY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632" y="1293533"/>
            <a:ext cx="2830195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95622" y="1763712"/>
            <a:ext cx="2242214" cy="6769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教学理念</a:t>
            </a:r>
          </a:p>
        </p:txBody>
      </p:sp>
      <p:grpSp>
        <p:nvGrpSpPr>
          <p:cNvPr id="18" name="Group 4"/>
          <p:cNvGrpSpPr/>
          <p:nvPr/>
        </p:nvGrpSpPr>
        <p:grpSpPr>
          <a:xfrm>
            <a:off x="6302480" y="2600460"/>
            <a:ext cx="437360" cy="4639310"/>
            <a:chOff x="1374772" y="1213680"/>
            <a:chExt cx="274322" cy="5187394"/>
          </a:xfrm>
        </p:grpSpPr>
        <p:sp>
          <p:nvSpPr>
            <p:cNvPr id="35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40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rapezoid 6"/>
          <p:cNvSpPr/>
          <p:nvPr/>
        </p:nvSpPr>
        <p:spPr>
          <a:xfrm rot="16200000">
            <a:off x="5946989" y="4637220"/>
            <a:ext cx="621860" cy="89132"/>
          </a:xfrm>
          <a:prstGeom prst="trapezoid">
            <a:avLst>
              <a:gd name="adj" fmla="val 69837"/>
            </a:avLst>
          </a:prstGeom>
          <a:solidFill>
            <a:schemeClr val="accent5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rapezoid 7"/>
          <p:cNvSpPr/>
          <p:nvPr/>
        </p:nvSpPr>
        <p:spPr>
          <a:xfrm rot="16200000">
            <a:off x="5946989" y="3830256"/>
            <a:ext cx="621860" cy="89132"/>
          </a:xfrm>
          <a:prstGeom prst="trapezoid">
            <a:avLst>
              <a:gd name="adj" fmla="val 69837"/>
            </a:avLst>
          </a:prstGeom>
          <a:solidFill>
            <a:schemeClr val="accent4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rapezoid 8"/>
          <p:cNvSpPr/>
          <p:nvPr/>
        </p:nvSpPr>
        <p:spPr>
          <a:xfrm rot="16200000">
            <a:off x="5946989" y="3023291"/>
            <a:ext cx="621860" cy="89132"/>
          </a:xfrm>
          <a:prstGeom prst="trapezoid">
            <a:avLst>
              <a:gd name="adj" fmla="val 69837"/>
            </a:avLst>
          </a:prstGeom>
          <a:solidFill>
            <a:schemeClr val="accent3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6213351" y="3525245"/>
            <a:ext cx="5256584" cy="543062"/>
          </a:xfrm>
          <a:prstGeom prst="homePlate">
            <a:avLst>
              <a:gd name="adj" fmla="val 36274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Pentagon 10"/>
          <p:cNvSpPr/>
          <p:nvPr/>
        </p:nvSpPr>
        <p:spPr>
          <a:xfrm>
            <a:off x="6213351" y="4332210"/>
            <a:ext cx="5256584" cy="543062"/>
          </a:xfrm>
          <a:prstGeom prst="homePlate">
            <a:avLst>
              <a:gd name="adj" fmla="val 36274"/>
            </a:avLst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Pentagon 11"/>
          <p:cNvSpPr/>
          <p:nvPr/>
        </p:nvSpPr>
        <p:spPr>
          <a:xfrm>
            <a:off x="6213351" y="5139175"/>
            <a:ext cx="5256584" cy="543062"/>
          </a:xfrm>
          <a:prstGeom prst="homePlate">
            <a:avLst>
              <a:gd name="adj" fmla="val 36274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33"/>
          <p:cNvSpPr/>
          <p:nvPr/>
        </p:nvSpPr>
        <p:spPr>
          <a:xfrm>
            <a:off x="7361727" y="2929269"/>
            <a:ext cx="3489512" cy="3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项目任务驱动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38"/>
          <p:cNvSpPr txBox="1"/>
          <p:nvPr/>
        </p:nvSpPr>
        <p:spPr>
          <a:xfrm>
            <a:off x="6302485" y="3640444"/>
            <a:ext cx="454594" cy="312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TextBox 191"/>
          <p:cNvSpPr txBox="1"/>
          <p:nvPr/>
        </p:nvSpPr>
        <p:spPr>
          <a:xfrm>
            <a:off x="6302485" y="4447558"/>
            <a:ext cx="454594" cy="312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" name="TextBox 192"/>
          <p:cNvSpPr txBox="1"/>
          <p:nvPr/>
        </p:nvSpPr>
        <p:spPr>
          <a:xfrm>
            <a:off x="6302485" y="5254672"/>
            <a:ext cx="454594" cy="312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2" name="Rectangle 38"/>
          <p:cNvSpPr/>
          <p:nvPr/>
        </p:nvSpPr>
        <p:spPr>
          <a:xfrm>
            <a:off x="7251151" y="5199671"/>
            <a:ext cx="3489512" cy="314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案例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教学法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3" name="Rectangle 39"/>
          <p:cNvSpPr/>
          <p:nvPr/>
        </p:nvSpPr>
        <p:spPr>
          <a:xfrm>
            <a:off x="7251151" y="4453711"/>
            <a:ext cx="3489512" cy="314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混合教学模式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40"/>
          <p:cNvSpPr/>
          <p:nvPr/>
        </p:nvSpPr>
        <p:spPr>
          <a:xfrm>
            <a:off x="7251151" y="3651863"/>
            <a:ext cx="3489512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项目驱动任务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220133" y="1328583"/>
            <a:ext cx="3004288" cy="185485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4"/>
          <p:cNvSpPr txBox="1"/>
          <p:nvPr/>
        </p:nvSpPr>
        <p:spPr>
          <a:xfrm>
            <a:off x="7601170" y="1764702"/>
            <a:ext cx="2242214" cy="6769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00_4*i*0"/>
  <p:tag name="KSO_WM_TEMPLATE_CATEGORY" val="diagram"/>
  <p:tag name="KSO_WM_TEMPLATE_INDEX" val="160400"/>
  <p:tag name="KSO_WM_UNIT_INDEX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00_4*i*7"/>
  <p:tag name="KSO_WM_TEMPLATE_CATEGORY" val="diagram"/>
  <p:tag name="KSO_WM_TEMPLATE_INDEX" val="160400"/>
  <p:tag name="KSO_WM_UNIT_INDEX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00_4*i*14"/>
  <p:tag name="KSO_WM_TEMPLATE_CATEGORY" val="diagram"/>
  <p:tag name="KSO_WM_TEMPLATE_INDEX" val="160400"/>
  <p:tag name="KSO_WM_UNIT_INDEX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00_4*i*21"/>
  <p:tag name="KSO_WM_TEMPLATE_CATEGORY" val="diagram"/>
  <p:tag name="KSO_WM_TEMPLATE_INDEX" val="160400"/>
  <p:tag name="KSO_WM_UNIT_INDEX" val="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4_1"/>
  <p:tag name="KSO_WM_UNIT_ID" val="diagram160400_4*l_h_i*1_4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4_2"/>
  <p:tag name="KSO_WM_UNIT_ID" val="diagram160400_4*l_h_i*1_4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3_1"/>
  <p:tag name="KSO_WM_UNIT_ID" val="diagram160400_4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3_2"/>
  <p:tag name="KSO_WM_UNIT_ID" val="diagram160400_4*l_h_i*1_3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2_1"/>
  <p:tag name="KSO_WM_UNIT_ID" val="diagram160400_4*l_h_i*1_2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2_2"/>
  <p:tag name="KSO_WM_UNIT_ID" val="diagram160400_4*l_h_i*1_2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1_1"/>
  <p:tag name="KSO_WM_UNIT_ID" val="diagram160400_4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00"/>
  <p:tag name="KSO_WM_UNIT_TYPE" val="l_h_i"/>
  <p:tag name="KSO_WM_UNIT_INDEX" val="1_1_2"/>
  <p:tag name="KSO_WM_UNIT_ID" val="diagram160400_4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自定义设计方案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0070C0"/>
      </a:hlink>
      <a:folHlink>
        <a:srgbClr val="00B0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自定义</PresentationFormat>
  <Paragraphs>206</Paragraphs>
  <Slides>23</Slides>
  <Notes>17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bt121</dc:title>
  <dc:creator/>
  <cp:lastModifiedBy/>
  <cp:revision>16</cp:revision>
  <dcterms:created xsi:type="dcterms:W3CDTF">2016-11-16T17:29:00Z</dcterms:created>
  <dcterms:modified xsi:type="dcterms:W3CDTF">2019-11-18T05:28:50Z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