
<file path=[Content_Types].xml><?xml version="1.0" encoding="utf-8"?>
<Types xmlns="http://schemas.openxmlformats.org/package/2006/content-types">
  <Default Extension="jpeg" ContentType="image/jpe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slides/slide265.xml" ContentType="application/vnd.openxmlformats-officedocument.presentationml.slide+xml"/>
  <Override PartName="/ppt/slides/slide266.xml" ContentType="application/vnd.openxmlformats-officedocument.presentationml.slide+xml"/>
  <Override PartName="/ppt/slides/slide267.xml" ContentType="application/vnd.openxmlformats-officedocument.presentationml.slide+xml"/>
  <Override PartName="/ppt/slides/slide268.xml" ContentType="application/vnd.openxmlformats-officedocument.presentationml.slide+xml"/>
  <Override PartName="/ppt/slides/slide269.xml" ContentType="application/vnd.openxmlformats-officedocument.presentationml.slide+xml"/>
  <Override PartName="/ppt/slides/slide27.xml" ContentType="application/vnd.openxmlformats-officedocument.presentationml.slide+xml"/>
  <Override PartName="/ppt/slides/slide270.xml" ContentType="application/vnd.openxmlformats-officedocument.presentationml.slide+xml"/>
  <Override PartName="/ppt/slides/slide271.xml" ContentType="application/vnd.openxmlformats-officedocument.presentationml.slide+xml"/>
  <Override PartName="/ppt/slides/slide272.xml" ContentType="application/vnd.openxmlformats-officedocument.presentationml.slide+xml"/>
  <Override PartName="/ppt/slides/slide273.xml" ContentType="application/vnd.openxmlformats-officedocument.presentationml.slide+xml"/>
  <Override PartName="/ppt/slides/slide274.xml" ContentType="application/vnd.openxmlformats-officedocument.presentationml.slide+xml"/>
  <Override PartName="/ppt/slides/slide275.xml" ContentType="application/vnd.openxmlformats-officedocument.presentationml.slide+xml"/>
  <Override PartName="/ppt/slides/slide276.xml" ContentType="application/vnd.openxmlformats-officedocument.presentationml.slide+xml"/>
  <Override PartName="/ppt/slides/slide277.xml" ContentType="application/vnd.openxmlformats-officedocument.presentationml.slide+xml"/>
  <Override PartName="/ppt/slides/slide278.xml" ContentType="application/vnd.openxmlformats-officedocument.presentationml.slide+xml"/>
  <Override PartName="/ppt/slides/slide279.xml" ContentType="application/vnd.openxmlformats-officedocument.presentationml.slide+xml"/>
  <Override PartName="/ppt/slides/slide28.xml" ContentType="application/vnd.openxmlformats-officedocument.presentationml.slide+xml"/>
  <Override PartName="/ppt/slides/slide280.xml" ContentType="application/vnd.openxmlformats-officedocument.presentationml.slide+xml"/>
  <Override PartName="/ppt/slides/slide281.xml" ContentType="application/vnd.openxmlformats-officedocument.presentationml.slide+xml"/>
  <Override PartName="/ppt/slides/slide282.xml" ContentType="application/vnd.openxmlformats-officedocument.presentationml.slide+xml"/>
  <Override PartName="/ppt/slides/slide283.xml" ContentType="application/vnd.openxmlformats-officedocument.presentationml.slide+xml"/>
  <Override PartName="/ppt/slides/slide284.xml" ContentType="application/vnd.openxmlformats-officedocument.presentationml.slide+xml"/>
  <Override PartName="/ppt/slides/slide285.xml" ContentType="application/vnd.openxmlformats-officedocument.presentationml.slide+xml"/>
  <Override PartName="/ppt/slides/slide286.xml" ContentType="application/vnd.openxmlformats-officedocument.presentationml.slide+xml"/>
  <Override PartName="/ppt/slides/slide287.xml" ContentType="application/vnd.openxmlformats-officedocument.presentationml.slide+xml"/>
  <Override PartName="/ppt/slides/slide288.xml" ContentType="application/vnd.openxmlformats-officedocument.presentationml.slide+xml"/>
  <Override PartName="/ppt/slides/slide289.xml" ContentType="application/vnd.openxmlformats-officedocument.presentationml.slide+xml"/>
  <Override PartName="/ppt/slides/slide29.xml" ContentType="application/vnd.openxmlformats-officedocument.presentationml.slide+xml"/>
  <Override PartName="/ppt/slides/slide290.xml" ContentType="application/vnd.openxmlformats-officedocument.presentationml.slide+xml"/>
  <Override PartName="/ppt/slides/slide291.xml" ContentType="application/vnd.openxmlformats-officedocument.presentationml.slide+xml"/>
  <Override PartName="/ppt/slides/slide292.xml" ContentType="application/vnd.openxmlformats-officedocument.presentationml.slide+xml"/>
  <Override PartName="/ppt/slides/slide293.xml" ContentType="application/vnd.openxmlformats-officedocument.presentationml.slide+xml"/>
  <Override PartName="/ppt/slides/slide294.xml" ContentType="application/vnd.openxmlformats-officedocument.presentationml.slide+xml"/>
  <Override PartName="/ppt/slides/slide295.xml" ContentType="application/vnd.openxmlformats-officedocument.presentationml.slide+xml"/>
  <Override PartName="/ppt/slides/slide296.xml" ContentType="application/vnd.openxmlformats-officedocument.presentationml.slide+xml"/>
  <Override PartName="/ppt/slides/slide297.xml" ContentType="application/vnd.openxmlformats-officedocument.presentationml.slide+xml"/>
  <Override PartName="/ppt/slides/slide298.xml" ContentType="application/vnd.openxmlformats-officedocument.presentationml.slide+xml"/>
  <Override PartName="/ppt/slides/slide29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00.xml" ContentType="application/vnd.openxmlformats-officedocument.presentationml.slide+xml"/>
  <Override PartName="/ppt/slides/slide301.xml" ContentType="application/vnd.openxmlformats-officedocument.presentationml.slide+xml"/>
  <Override PartName="/ppt/slides/slide302.xml" ContentType="application/vnd.openxmlformats-officedocument.presentationml.slide+xml"/>
  <Override PartName="/ppt/slides/slide303.xml" ContentType="application/vnd.openxmlformats-officedocument.presentationml.slide+xml"/>
  <Override PartName="/ppt/slides/slide304.xml" ContentType="application/vnd.openxmlformats-officedocument.presentationml.slide+xml"/>
  <Override PartName="/ppt/slides/slide305.xml" ContentType="application/vnd.openxmlformats-officedocument.presentationml.slide+xml"/>
  <Override PartName="/ppt/slides/slide306.xml" ContentType="application/vnd.openxmlformats-officedocument.presentationml.slide+xml"/>
  <Override PartName="/ppt/slides/slide307.xml" ContentType="application/vnd.openxmlformats-officedocument.presentationml.slide+xml"/>
  <Override PartName="/ppt/slides/slide308.xml" ContentType="application/vnd.openxmlformats-officedocument.presentationml.slide+xml"/>
  <Override PartName="/ppt/slides/slide309.xml" ContentType="application/vnd.openxmlformats-officedocument.presentationml.slide+xml"/>
  <Override PartName="/ppt/slides/slide31.xml" ContentType="application/vnd.openxmlformats-officedocument.presentationml.slide+xml"/>
  <Override PartName="/ppt/slides/slide310.xml" ContentType="application/vnd.openxmlformats-officedocument.presentationml.slide+xml"/>
  <Override PartName="/ppt/slides/slide311.xml" ContentType="application/vnd.openxmlformats-officedocument.presentationml.slide+xml"/>
  <Override PartName="/ppt/slides/slide312.xml" ContentType="application/vnd.openxmlformats-officedocument.presentationml.slide+xml"/>
  <Override PartName="/ppt/slides/slide313.xml" ContentType="application/vnd.openxmlformats-officedocument.presentationml.slide+xml"/>
  <Override PartName="/ppt/slides/slide314.xml" ContentType="application/vnd.openxmlformats-officedocument.presentationml.slide+xml"/>
  <Override PartName="/ppt/slides/slide315.xml" ContentType="application/vnd.openxmlformats-officedocument.presentationml.slide+xml"/>
  <Override PartName="/ppt/slides/slide316.xml" ContentType="application/vnd.openxmlformats-officedocument.presentationml.slide+xml"/>
  <Override PartName="/ppt/slides/slide317.xml" ContentType="application/vnd.openxmlformats-officedocument.presentationml.slide+xml"/>
  <Override PartName="/ppt/slides/slide318.xml" ContentType="application/vnd.openxmlformats-officedocument.presentationml.slide+xml"/>
  <Override PartName="/ppt/slides/slide319.xml" ContentType="application/vnd.openxmlformats-officedocument.presentationml.slide+xml"/>
  <Override PartName="/ppt/slides/slide32.xml" ContentType="application/vnd.openxmlformats-officedocument.presentationml.slide+xml"/>
  <Override PartName="/ppt/slides/slide320.xml" ContentType="application/vnd.openxmlformats-officedocument.presentationml.slide+xml"/>
  <Override PartName="/ppt/slides/slide321.xml" ContentType="application/vnd.openxmlformats-officedocument.presentationml.slide+xml"/>
  <Override PartName="/ppt/slides/slide322.xml" ContentType="application/vnd.openxmlformats-officedocument.presentationml.slide+xml"/>
  <Override PartName="/ppt/slides/slide323.xml" ContentType="application/vnd.openxmlformats-officedocument.presentationml.slide+xml"/>
  <Override PartName="/ppt/slides/slide324.xml" ContentType="application/vnd.openxmlformats-officedocument.presentationml.slide+xml"/>
  <Override PartName="/ppt/slides/slide325.xml" ContentType="application/vnd.openxmlformats-officedocument.presentationml.slide+xml"/>
  <Override PartName="/ppt/slides/slide326.xml" ContentType="application/vnd.openxmlformats-officedocument.presentationml.slide+xml"/>
  <Override PartName="/ppt/slides/slide327.xml" ContentType="application/vnd.openxmlformats-officedocument.presentationml.slide+xml"/>
  <Override PartName="/ppt/slides/slide328.xml" ContentType="application/vnd.openxmlformats-officedocument.presentationml.slide+xml"/>
  <Override PartName="/ppt/slides/slide329.xml" ContentType="application/vnd.openxmlformats-officedocument.presentationml.slide+xml"/>
  <Override PartName="/ppt/slides/slide33.xml" ContentType="application/vnd.openxmlformats-officedocument.presentationml.slide+xml"/>
  <Override PartName="/ppt/slides/slide330.xml" ContentType="application/vnd.openxmlformats-officedocument.presentationml.slide+xml"/>
  <Override PartName="/ppt/slides/slide331.xml" ContentType="application/vnd.openxmlformats-officedocument.presentationml.slide+xml"/>
  <Override PartName="/ppt/slides/slide332.xml" ContentType="application/vnd.openxmlformats-officedocument.presentationml.slide+xml"/>
  <Override PartName="/ppt/slides/slide333.xml" ContentType="application/vnd.openxmlformats-officedocument.presentationml.slide+xml"/>
  <Override PartName="/ppt/slides/slide334.xml" ContentType="application/vnd.openxmlformats-officedocument.presentationml.slide+xml"/>
  <Override PartName="/ppt/slides/slide335.xml" ContentType="application/vnd.openxmlformats-officedocument.presentationml.slide+xml"/>
  <Override PartName="/ppt/slides/slide336.xml" ContentType="application/vnd.openxmlformats-officedocument.presentationml.slide+xml"/>
  <Override PartName="/ppt/slides/slide337.xml" ContentType="application/vnd.openxmlformats-officedocument.presentationml.slide+xml"/>
  <Override PartName="/ppt/slides/slide338.xml" ContentType="application/vnd.openxmlformats-officedocument.presentationml.slide+xml"/>
  <Override PartName="/ppt/slides/slide339.xml" ContentType="application/vnd.openxmlformats-officedocument.presentationml.slide+xml"/>
  <Override PartName="/ppt/slides/slide34.xml" ContentType="application/vnd.openxmlformats-officedocument.presentationml.slide+xml"/>
  <Override PartName="/ppt/slides/slide340.xml" ContentType="application/vnd.openxmlformats-officedocument.presentationml.slide+xml"/>
  <Override PartName="/ppt/slides/slide341.xml" ContentType="application/vnd.openxmlformats-officedocument.presentationml.slide+xml"/>
  <Override PartName="/ppt/slides/slide342.xml" ContentType="application/vnd.openxmlformats-officedocument.presentationml.slide+xml"/>
  <Override PartName="/ppt/slides/slide343.xml" ContentType="application/vnd.openxmlformats-officedocument.presentationml.slide+xml"/>
  <Override PartName="/ppt/slides/slide344.xml" ContentType="application/vnd.openxmlformats-officedocument.presentationml.slide+xml"/>
  <Override PartName="/ppt/slides/slide345.xml" ContentType="application/vnd.openxmlformats-officedocument.presentationml.slide+xml"/>
  <Override PartName="/ppt/slides/slide346.xml" ContentType="application/vnd.openxmlformats-officedocument.presentationml.slide+xml"/>
  <Override PartName="/ppt/slides/slide347.xml" ContentType="application/vnd.openxmlformats-officedocument.presentationml.slide+xml"/>
  <Override PartName="/ppt/slides/slide348.xml" ContentType="application/vnd.openxmlformats-officedocument.presentationml.slide+xml"/>
  <Override PartName="/ppt/slides/slide349.xml" ContentType="application/vnd.openxmlformats-officedocument.presentationml.slide+xml"/>
  <Override PartName="/ppt/slides/slide35.xml" ContentType="application/vnd.openxmlformats-officedocument.presentationml.slide+xml"/>
  <Override PartName="/ppt/slides/slide350.xml" ContentType="application/vnd.openxmlformats-officedocument.presentationml.slide+xml"/>
  <Override PartName="/ppt/slides/slide351.xml" ContentType="application/vnd.openxmlformats-officedocument.presentationml.slide+xml"/>
  <Override PartName="/ppt/slides/slide352.xml" ContentType="application/vnd.openxmlformats-officedocument.presentationml.slide+xml"/>
  <Override PartName="/ppt/slides/slide353.xml" ContentType="application/vnd.openxmlformats-officedocument.presentationml.slide+xml"/>
  <Override PartName="/ppt/slides/slide354.xml" ContentType="application/vnd.openxmlformats-officedocument.presentationml.slide+xml"/>
  <Override PartName="/ppt/slides/slide355.xml" ContentType="application/vnd.openxmlformats-officedocument.presentationml.slide+xml"/>
  <Override PartName="/ppt/slides/slide356.xml" ContentType="application/vnd.openxmlformats-officedocument.presentationml.slide+xml"/>
  <Override PartName="/ppt/slides/slide357.xml" ContentType="application/vnd.openxmlformats-officedocument.presentationml.slide+xml"/>
  <Override PartName="/ppt/slides/slide358.xml" ContentType="application/vnd.openxmlformats-officedocument.presentationml.slide+xml"/>
  <Override PartName="/ppt/slides/slide359.xml" ContentType="application/vnd.openxmlformats-officedocument.presentationml.slide+xml"/>
  <Override PartName="/ppt/slides/slide36.xml" ContentType="application/vnd.openxmlformats-officedocument.presentationml.slide+xml"/>
  <Override PartName="/ppt/slides/slide360.xml" ContentType="application/vnd.openxmlformats-officedocument.presentationml.slide+xml"/>
  <Override PartName="/ppt/slides/slide361.xml" ContentType="application/vnd.openxmlformats-officedocument.presentationml.slide+xml"/>
  <Override PartName="/ppt/slides/slide362.xml" ContentType="application/vnd.openxmlformats-officedocument.presentationml.slide+xml"/>
  <Override PartName="/ppt/slides/slide363.xml" ContentType="application/vnd.openxmlformats-officedocument.presentationml.slide+xml"/>
  <Override PartName="/ppt/slides/slide364.xml" ContentType="application/vnd.openxmlformats-officedocument.presentationml.slide+xml"/>
  <Override PartName="/ppt/slides/slide365.xml" ContentType="application/vnd.openxmlformats-officedocument.presentationml.slide+xml"/>
  <Override PartName="/ppt/slides/slide366.xml" ContentType="application/vnd.openxmlformats-officedocument.presentationml.slide+xml"/>
  <Override PartName="/ppt/slides/slide367.xml" ContentType="application/vnd.openxmlformats-officedocument.presentationml.slide+xml"/>
  <Override PartName="/ppt/slides/slide368.xml" ContentType="application/vnd.openxmlformats-officedocument.presentationml.slide+xml"/>
  <Override PartName="/ppt/slides/slide369.xml" ContentType="application/vnd.openxmlformats-officedocument.presentationml.slide+xml"/>
  <Override PartName="/ppt/slides/slide37.xml" ContentType="application/vnd.openxmlformats-officedocument.presentationml.slide+xml"/>
  <Override PartName="/ppt/slides/slide370.xml" ContentType="application/vnd.openxmlformats-officedocument.presentationml.slide+xml"/>
  <Override PartName="/ppt/slides/slide371.xml" ContentType="application/vnd.openxmlformats-officedocument.presentationml.slide+xml"/>
  <Override PartName="/ppt/slides/slide372.xml" ContentType="application/vnd.openxmlformats-officedocument.presentationml.slide+xml"/>
  <Override PartName="/ppt/slides/slide373.xml" ContentType="application/vnd.openxmlformats-officedocument.presentationml.slide+xml"/>
  <Override PartName="/ppt/slides/slide374.xml" ContentType="application/vnd.openxmlformats-officedocument.presentationml.slide+xml"/>
  <Override PartName="/ppt/slides/slide375.xml" ContentType="application/vnd.openxmlformats-officedocument.presentationml.slide+xml"/>
  <Override PartName="/ppt/slides/slide376.xml" ContentType="application/vnd.openxmlformats-officedocument.presentationml.slide+xml"/>
  <Override PartName="/ppt/slides/slide377.xml" ContentType="application/vnd.openxmlformats-officedocument.presentationml.slide+xml"/>
  <Override PartName="/ppt/slides/slide378.xml" ContentType="application/vnd.openxmlformats-officedocument.presentationml.slide+xml"/>
  <Override PartName="/ppt/slides/slide379.xml" ContentType="application/vnd.openxmlformats-officedocument.presentationml.slide+xml"/>
  <Override PartName="/ppt/slides/slide38.xml" ContentType="application/vnd.openxmlformats-officedocument.presentationml.slide+xml"/>
  <Override PartName="/ppt/slides/slide380.xml" ContentType="application/vnd.openxmlformats-officedocument.presentationml.slide+xml"/>
  <Override PartName="/ppt/slides/slide381.xml" ContentType="application/vnd.openxmlformats-officedocument.presentationml.slide+xml"/>
  <Override PartName="/ppt/slides/slide382.xml" ContentType="application/vnd.openxmlformats-officedocument.presentationml.slide+xml"/>
  <Override PartName="/ppt/slides/slide383.xml" ContentType="application/vnd.openxmlformats-officedocument.presentationml.slide+xml"/>
  <Override PartName="/ppt/slides/slide384.xml" ContentType="application/vnd.openxmlformats-officedocument.presentationml.slide+xml"/>
  <Override PartName="/ppt/slides/slide385.xml" ContentType="application/vnd.openxmlformats-officedocument.presentationml.slide+xml"/>
  <Override PartName="/ppt/slides/slide386.xml" ContentType="application/vnd.openxmlformats-officedocument.presentationml.slide+xml"/>
  <Override PartName="/ppt/slides/slide387.xml" ContentType="application/vnd.openxmlformats-officedocument.presentationml.slide+xml"/>
  <Override PartName="/ppt/slides/slide388.xml" ContentType="application/vnd.openxmlformats-officedocument.presentationml.slide+xml"/>
  <Override PartName="/ppt/slides/slide389.xml" ContentType="application/vnd.openxmlformats-officedocument.presentationml.slide+xml"/>
  <Override PartName="/ppt/slides/slide39.xml" ContentType="application/vnd.openxmlformats-officedocument.presentationml.slide+xml"/>
  <Override PartName="/ppt/slides/slide390.xml" ContentType="application/vnd.openxmlformats-officedocument.presentationml.slide+xml"/>
  <Override PartName="/ppt/slides/slide391.xml" ContentType="application/vnd.openxmlformats-officedocument.presentationml.slide+xml"/>
  <Override PartName="/ppt/slides/slide392.xml" ContentType="application/vnd.openxmlformats-officedocument.presentationml.slide+xml"/>
  <Override PartName="/ppt/slides/slide393.xml" ContentType="application/vnd.openxmlformats-officedocument.presentationml.slide+xml"/>
  <Override PartName="/ppt/slides/slide394.xml" ContentType="application/vnd.openxmlformats-officedocument.presentationml.slide+xml"/>
  <Override PartName="/ppt/slides/slide395.xml" ContentType="application/vnd.openxmlformats-officedocument.presentationml.slide+xml"/>
  <Override PartName="/ppt/slides/slide396.xml" ContentType="application/vnd.openxmlformats-officedocument.presentationml.slide+xml"/>
  <Override PartName="/ppt/slides/slide397.xml" ContentType="application/vnd.openxmlformats-officedocument.presentationml.slide+xml"/>
  <Override PartName="/ppt/slides/slide398.xml" ContentType="application/vnd.openxmlformats-officedocument.presentationml.slide+xml"/>
  <Override PartName="/ppt/slides/slide39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00.xml" ContentType="application/vnd.openxmlformats-officedocument.presentationml.slide+xml"/>
  <Override PartName="/ppt/slides/slide401.xml" ContentType="application/vnd.openxmlformats-officedocument.presentationml.slide+xml"/>
  <Override PartName="/ppt/slides/slide40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61" r:id="rId3"/>
    <p:sldId id="582" r:id="rId4"/>
    <p:sldId id="583" r:id="rId5"/>
    <p:sldId id="584" r:id="rId6"/>
    <p:sldId id="257" r:id="rId7"/>
    <p:sldId id="258" r:id="rId8"/>
    <p:sldId id="586" r:id="rId9"/>
    <p:sldId id="259" r:id="rId10"/>
    <p:sldId id="585" r:id="rId11"/>
    <p:sldId id="260" r:id="rId12"/>
    <p:sldId id="261" r:id="rId13"/>
    <p:sldId id="262" r:id="rId14"/>
    <p:sldId id="263" r:id="rId15"/>
    <p:sldId id="264" r:id="rId16"/>
    <p:sldId id="587"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 id="284" r:id="rId37"/>
    <p:sldId id="285" r:id="rId38"/>
    <p:sldId id="286" r:id="rId39"/>
    <p:sldId id="287" r:id="rId40"/>
    <p:sldId id="288" r:id="rId41"/>
    <p:sldId id="289" r:id="rId42"/>
    <p:sldId id="290" r:id="rId43"/>
    <p:sldId id="291" r:id="rId44"/>
    <p:sldId id="588" r:id="rId45"/>
    <p:sldId id="292" r:id="rId46"/>
    <p:sldId id="293" r:id="rId47"/>
    <p:sldId id="294" r:id="rId48"/>
    <p:sldId id="295" r:id="rId49"/>
    <p:sldId id="296" r:id="rId50"/>
    <p:sldId id="297" r:id="rId51"/>
    <p:sldId id="620" r:id="rId52"/>
    <p:sldId id="298" r:id="rId53"/>
    <p:sldId id="299" r:id="rId54"/>
    <p:sldId id="300" r:id="rId55"/>
    <p:sldId id="301" r:id="rId56"/>
    <p:sldId id="302" r:id="rId57"/>
    <p:sldId id="303" r:id="rId58"/>
    <p:sldId id="304" r:id="rId59"/>
    <p:sldId id="305" r:id="rId60"/>
    <p:sldId id="306" r:id="rId61"/>
    <p:sldId id="308" r:id="rId62"/>
    <p:sldId id="309" r:id="rId63"/>
    <p:sldId id="310" r:id="rId64"/>
    <p:sldId id="311" r:id="rId65"/>
    <p:sldId id="312" r:id="rId66"/>
    <p:sldId id="589" r:id="rId67"/>
    <p:sldId id="313" r:id="rId68"/>
    <p:sldId id="314" r:id="rId69"/>
    <p:sldId id="315" r:id="rId70"/>
    <p:sldId id="316" r:id="rId71"/>
    <p:sldId id="317" r:id="rId72"/>
    <p:sldId id="318" r:id="rId73"/>
    <p:sldId id="319" r:id="rId74"/>
    <p:sldId id="321" r:id="rId75"/>
    <p:sldId id="322" r:id="rId76"/>
    <p:sldId id="323" r:id="rId77"/>
    <p:sldId id="324" r:id="rId78"/>
    <p:sldId id="590" r:id="rId79"/>
    <p:sldId id="325" r:id="rId80"/>
    <p:sldId id="326" r:id="rId81"/>
    <p:sldId id="591" r:id="rId82"/>
    <p:sldId id="327" r:id="rId83"/>
    <p:sldId id="328" r:id="rId84"/>
    <p:sldId id="329" r:id="rId85"/>
    <p:sldId id="330" r:id="rId86"/>
    <p:sldId id="331" r:id="rId87"/>
    <p:sldId id="332" r:id="rId88"/>
    <p:sldId id="333" r:id="rId89"/>
    <p:sldId id="334" r:id="rId90"/>
    <p:sldId id="335" r:id="rId91"/>
    <p:sldId id="336" r:id="rId92"/>
    <p:sldId id="592" r:id="rId93"/>
    <p:sldId id="337" r:id="rId94"/>
    <p:sldId id="338" r:id="rId95"/>
    <p:sldId id="339" r:id="rId96"/>
    <p:sldId id="340" r:id="rId97"/>
    <p:sldId id="593" r:id="rId98"/>
    <p:sldId id="341" r:id="rId99"/>
    <p:sldId id="594" r:id="rId100"/>
    <p:sldId id="342" r:id="rId101"/>
    <p:sldId id="343" r:id="rId102"/>
    <p:sldId id="344" r:id="rId103"/>
    <p:sldId id="345" r:id="rId104"/>
    <p:sldId id="346" r:id="rId105"/>
    <p:sldId id="362" r:id="rId106"/>
    <p:sldId id="347" r:id="rId107"/>
    <p:sldId id="595" r:id="rId108"/>
    <p:sldId id="348" r:id="rId109"/>
    <p:sldId id="596" r:id="rId110"/>
    <p:sldId id="349" r:id="rId111"/>
    <p:sldId id="350" r:id="rId112"/>
    <p:sldId id="597" r:id="rId113"/>
    <p:sldId id="598" r:id="rId114"/>
    <p:sldId id="617" r:id="rId115"/>
    <p:sldId id="599" r:id="rId116"/>
    <p:sldId id="600" r:id="rId117"/>
    <p:sldId id="601" r:id="rId118"/>
    <p:sldId id="602" r:id="rId119"/>
    <p:sldId id="603" r:id="rId120"/>
    <p:sldId id="604" r:id="rId121"/>
    <p:sldId id="605" r:id="rId122"/>
    <p:sldId id="606" r:id="rId123"/>
    <p:sldId id="607" r:id="rId124"/>
    <p:sldId id="608" r:id="rId125"/>
    <p:sldId id="351" r:id="rId126"/>
    <p:sldId id="352" r:id="rId127"/>
    <p:sldId id="354" r:id="rId128"/>
    <p:sldId id="355" r:id="rId129"/>
    <p:sldId id="363" r:id="rId130"/>
    <p:sldId id="618" r:id="rId131"/>
    <p:sldId id="364" r:id="rId132"/>
    <p:sldId id="365" r:id="rId133"/>
    <p:sldId id="366" r:id="rId134"/>
    <p:sldId id="619" r:id="rId135"/>
    <p:sldId id="367" r:id="rId136"/>
    <p:sldId id="505" r:id="rId137"/>
    <p:sldId id="368" r:id="rId138"/>
    <p:sldId id="369" r:id="rId139"/>
    <p:sldId id="370" r:id="rId140"/>
    <p:sldId id="371" r:id="rId141"/>
    <p:sldId id="372" r:id="rId142"/>
    <p:sldId id="373" r:id="rId143"/>
    <p:sldId id="374" r:id="rId144"/>
    <p:sldId id="375" r:id="rId145"/>
    <p:sldId id="376" r:id="rId146"/>
    <p:sldId id="506" r:id="rId147"/>
    <p:sldId id="377" r:id="rId148"/>
    <p:sldId id="378" r:id="rId149"/>
    <p:sldId id="379" r:id="rId150"/>
    <p:sldId id="380" r:id="rId151"/>
    <p:sldId id="381" r:id="rId152"/>
    <p:sldId id="382" r:id="rId153"/>
    <p:sldId id="383" r:id="rId154"/>
    <p:sldId id="384" r:id="rId155"/>
    <p:sldId id="385" r:id="rId156"/>
    <p:sldId id="386" r:id="rId157"/>
    <p:sldId id="387" r:id="rId158"/>
    <p:sldId id="388" r:id="rId159"/>
    <p:sldId id="389" r:id="rId160"/>
    <p:sldId id="390" r:id="rId161"/>
    <p:sldId id="391" r:id="rId162"/>
    <p:sldId id="392" r:id="rId163"/>
    <p:sldId id="393" r:id="rId164"/>
    <p:sldId id="394" r:id="rId165"/>
    <p:sldId id="395" r:id="rId166"/>
    <p:sldId id="396" r:id="rId167"/>
    <p:sldId id="397" r:id="rId168"/>
    <p:sldId id="398" r:id="rId169"/>
    <p:sldId id="399" r:id="rId170"/>
    <p:sldId id="621" r:id="rId171"/>
    <p:sldId id="622" r:id="rId172"/>
    <p:sldId id="623" r:id="rId173"/>
    <p:sldId id="624" r:id="rId174"/>
    <p:sldId id="625" r:id="rId175"/>
    <p:sldId id="626" r:id="rId176"/>
    <p:sldId id="627" r:id="rId177"/>
    <p:sldId id="628" r:id="rId178"/>
    <p:sldId id="629" r:id="rId179"/>
    <p:sldId id="630" r:id="rId180"/>
    <p:sldId id="631" r:id="rId181"/>
    <p:sldId id="632" r:id="rId182"/>
    <p:sldId id="633" r:id="rId183"/>
    <p:sldId id="634" r:id="rId184"/>
    <p:sldId id="635" r:id="rId185"/>
    <p:sldId id="636" r:id="rId186"/>
    <p:sldId id="637" r:id="rId187"/>
    <p:sldId id="400" r:id="rId188"/>
    <p:sldId id="401" r:id="rId189"/>
    <p:sldId id="402" r:id="rId190"/>
    <p:sldId id="403" r:id="rId191"/>
    <p:sldId id="404" r:id="rId192"/>
    <p:sldId id="405" r:id="rId193"/>
    <p:sldId id="406" r:id="rId194"/>
    <p:sldId id="407" r:id="rId195"/>
    <p:sldId id="408" r:id="rId196"/>
    <p:sldId id="409" r:id="rId197"/>
    <p:sldId id="410" r:id="rId198"/>
    <p:sldId id="638" r:id="rId199"/>
    <p:sldId id="411" r:id="rId200"/>
    <p:sldId id="640" r:id="rId201"/>
    <p:sldId id="639" r:id="rId202"/>
    <p:sldId id="641" r:id="rId203"/>
    <p:sldId id="412" r:id="rId204"/>
    <p:sldId id="413" r:id="rId205"/>
    <p:sldId id="414" r:id="rId206"/>
    <p:sldId id="415" r:id="rId207"/>
    <p:sldId id="416" r:id="rId208"/>
    <p:sldId id="417" r:id="rId209"/>
    <p:sldId id="418" r:id="rId210"/>
    <p:sldId id="419" r:id="rId211"/>
    <p:sldId id="420" r:id="rId212"/>
    <p:sldId id="642" r:id="rId213"/>
    <p:sldId id="421" r:id="rId214"/>
    <p:sldId id="643" r:id="rId215"/>
    <p:sldId id="422" r:id="rId216"/>
    <p:sldId id="423" r:id="rId217"/>
    <p:sldId id="424" r:id="rId218"/>
    <p:sldId id="644" r:id="rId219"/>
    <p:sldId id="645" r:id="rId220"/>
    <p:sldId id="646" r:id="rId221"/>
    <p:sldId id="647" r:id="rId222"/>
    <p:sldId id="425" r:id="rId223"/>
    <p:sldId id="426" r:id="rId224"/>
    <p:sldId id="649" r:id="rId225"/>
    <p:sldId id="650" r:id="rId226"/>
    <p:sldId id="427" r:id="rId227"/>
    <p:sldId id="651" r:id="rId228"/>
    <p:sldId id="648" r:id="rId229"/>
    <p:sldId id="428" r:id="rId230"/>
    <p:sldId id="429" r:id="rId231"/>
    <p:sldId id="430" r:id="rId232"/>
    <p:sldId id="431" r:id="rId233"/>
    <p:sldId id="432" r:id="rId234"/>
    <p:sldId id="433" r:id="rId235"/>
    <p:sldId id="434" r:id="rId236"/>
    <p:sldId id="652" r:id="rId237"/>
    <p:sldId id="653" r:id="rId238"/>
    <p:sldId id="654" r:id="rId239"/>
    <p:sldId id="435" r:id="rId240"/>
    <p:sldId id="507" r:id="rId241"/>
    <p:sldId id="436" r:id="rId242"/>
    <p:sldId id="437" r:id="rId243"/>
    <p:sldId id="508" r:id="rId244"/>
    <p:sldId id="438" r:id="rId245"/>
    <p:sldId id="439" r:id="rId246"/>
    <p:sldId id="440" r:id="rId247"/>
    <p:sldId id="441" r:id="rId248"/>
    <p:sldId id="442" r:id="rId249"/>
    <p:sldId id="443" r:id="rId250"/>
    <p:sldId id="444" r:id="rId251"/>
    <p:sldId id="445" r:id="rId252"/>
    <p:sldId id="655" r:id="rId253"/>
    <p:sldId id="446" r:id="rId254"/>
    <p:sldId id="509" r:id="rId255"/>
    <p:sldId id="447" r:id="rId256"/>
    <p:sldId id="448" r:id="rId257"/>
    <p:sldId id="449" r:id="rId258"/>
    <p:sldId id="450" r:id="rId259"/>
    <p:sldId id="451" r:id="rId260"/>
    <p:sldId id="452" r:id="rId261"/>
    <p:sldId id="453" r:id="rId262"/>
    <p:sldId id="656" r:id="rId263"/>
    <p:sldId id="657" r:id="rId264"/>
    <p:sldId id="659" r:id="rId265"/>
    <p:sldId id="660" r:id="rId266"/>
    <p:sldId id="661" r:id="rId267"/>
    <p:sldId id="454" r:id="rId268"/>
    <p:sldId id="662" r:id="rId269"/>
    <p:sldId id="455" r:id="rId270"/>
    <p:sldId id="663" r:id="rId271"/>
    <p:sldId id="456" r:id="rId272"/>
    <p:sldId id="457" r:id="rId273"/>
    <p:sldId id="665" r:id="rId274"/>
    <p:sldId id="666" r:id="rId275"/>
    <p:sldId id="667" r:id="rId276"/>
    <p:sldId id="664" r:id="rId277"/>
    <p:sldId id="458" r:id="rId278"/>
    <p:sldId id="459" r:id="rId279"/>
    <p:sldId id="460" r:id="rId280"/>
    <p:sldId id="461" r:id="rId281"/>
    <p:sldId id="462" r:id="rId282"/>
    <p:sldId id="463" r:id="rId283"/>
    <p:sldId id="668" r:id="rId284"/>
    <p:sldId id="669" r:id="rId285"/>
    <p:sldId id="670" r:id="rId286"/>
    <p:sldId id="671" r:id="rId287"/>
    <p:sldId id="672" r:id="rId288"/>
    <p:sldId id="673" r:id="rId289"/>
    <p:sldId id="674" r:id="rId290"/>
    <p:sldId id="675" r:id="rId291"/>
    <p:sldId id="464" r:id="rId292"/>
    <p:sldId id="465" r:id="rId293"/>
    <p:sldId id="466" r:id="rId294"/>
    <p:sldId id="676" r:id="rId295"/>
    <p:sldId id="677" r:id="rId296"/>
    <p:sldId id="678" r:id="rId297"/>
    <p:sldId id="679" r:id="rId298"/>
    <p:sldId id="680" r:id="rId299"/>
    <p:sldId id="467" r:id="rId300"/>
    <p:sldId id="468" r:id="rId301"/>
    <p:sldId id="469" r:id="rId302"/>
    <p:sldId id="470" r:id="rId303"/>
    <p:sldId id="471" r:id="rId304"/>
    <p:sldId id="682" r:id="rId305"/>
    <p:sldId id="472" r:id="rId306"/>
    <p:sldId id="683" r:id="rId307"/>
    <p:sldId id="681" r:id="rId308"/>
    <p:sldId id="473" r:id="rId309"/>
    <p:sldId id="474" r:id="rId310"/>
    <p:sldId id="475" r:id="rId311"/>
    <p:sldId id="476" r:id="rId312"/>
    <p:sldId id="477" r:id="rId313"/>
    <p:sldId id="478" r:id="rId314"/>
    <p:sldId id="479" r:id="rId315"/>
    <p:sldId id="480" r:id="rId316"/>
    <p:sldId id="481" r:id="rId317"/>
    <p:sldId id="482" r:id="rId318"/>
    <p:sldId id="483" r:id="rId319"/>
    <p:sldId id="484" r:id="rId320"/>
    <p:sldId id="485" r:id="rId321"/>
    <p:sldId id="486" r:id="rId322"/>
    <p:sldId id="487" r:id="rId323"/>
    <p:sldId id="488" r:id="rId324"/>
    <p:sldId id="489" r:id="rId325"/>
    <p:sldId id="490" r:id="rId326"/>
    <p:sldId id="491" r:id="rId327"/>
    <p:sldId id="492" r:id="rId328"/>
    <p:sldId id="493" r:id="rId329"/>
    <p:sldId id="494" r:id="rId330"/>
    <p:sldId id="495" r:id="rId331"/>
    <p:sldId id="496" r:id="rId332"/>
    <p:sldId id="497" r:id="rId333"/>
    <p:sldId id="498" r:id="rId334"/>
    <p:sldId id="499" r:id="rId335"/>
    <p:sldId id="500" r:id="rId336"/>
    <p:sldId id="511" r:id="rId337"/>
    <p:sldId id="512" r:id="rId338"/>
    <p:sldId id="501" r:id="rId339"/>
    <p:sldId id="502" r:id="rId340"/>
    <p:sldId id="503" r:id="rId341"/>
    <p:sldId id="504" r:id="rId342"/>
    <p:sldId id="358" r:id="rId343"/>
    <p:sldId id="359" r:id="rId344"/>
    <p:sldId id="360" r:id="rId345"/>
    <p:sldId id="513" r:id="rId346"/>
    <p:sldId id="514" r:id="rId347"/>
    <p:sldId id="515" r:id="rId348"/>
    <p:sldId id="516" r:id="rId349"/>
    <p:sldId id="517" r:id="rId350"/>
    <p:sldId id="518" r:id="rId351"/>
    <p:sldId id="519" r:id="rId352"/>
    <p:sldId id="520" r:id="rId353"/>
    <p:sldId id="521" r:id="rId354"/>
    <p:sldId id="522" r:id="rId355"/>
    <p:sldId id="523" r:id="rId356"/>
    <p:sldId id="524" r:id="rId357"/>
    <p:sldId id="525" r:id="rId358"/>
    <p:sldId id="526" r:id="rId359"/>
    <p:sldId id="527" r:id="rId360"/>
    <p:sldId id="528" r:id="rId361"/>
    <p:sldId id="529" r:id="rId362"/>
    <p:sldId id="530" r:id="rId363"/>
    <p:sldId id="531" r:id="rId364"/>
    <p:sldId id="532" r:id="rId365"/>
    <p:sldId id="533" r:id="rId366"/>
    <p:sldId id="534" r:id="rId367"/>
    <p:sldId id="535" r:id="rId368"/>
    <p:sldId id="536" r:id="rId369"/>
    <p:sldId id="537" r:id="rId370"/>
    <p:sldId id="538" r:id="rId371"/>
    <p:sldId id="539" r:id="rId372"/>
    <p:sldId id="540" r:id="rId373"/>
    <p:sldId id="541" r:id="rId374"/>
    <p:sldId id="542" r:id="rId375"/>
    <p:sldId id="543" r:id="rId376"/>
    <p:sldId id="544" r:id="rId377"/>
    <p:sldId id="545" r:id="rId378"/>
    <p:sldId id="546" r:id="rId379"/>
    <p:sldId id="684" r:id="rId380"/>
    <p:sldId id="547" r:id="rId381"/>
    <p:sldId id="548" r:id="rId382"/>
    <p:sldId id="549" r:id="rId383"/>
    <p:sldId id="550" r:id="rId384"/>
    <p:sldId id="574" r:id="rId385"/>
    <p:sldId id="575" r:id="rId386"/>
    <p:sldId id="576" r:id="rId387"/>
    <p:sldId id="577" r:id="rId388"/>
    <p:sldId id="578" r:id="rId389"/>
    <p:sldId id="579" r:id="rId390"/>
    <p:sldId id="580" r:id="rId391"/>
    <p:sldId id="581" r:id="rId392"/>
    <p:sldId id="551" r:id="rId393"/>
    <p:sldId id="552" r:id="rId394"/>
    <p:sldId id="553" r:id="rId395"/>
    <p:sldId id="685" r:id="rId396"/>
    <p:sldId id="554" r:id="rId397"/>
    <p:sldId id="555" r:id="rId398"/>
    <p:sldId id="556" r:id="rId399"/>
    <p:sldId id="557" r:id="rId400"/>
    <p:sldId id="558" r:id="rId401"/>
    <p:sldId id="559" r:id="rId402"/>
    <p:sldId id="560" r:id="rId403"/>
    <p:sldId id="561" r:id="rId40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714" autoAdjust="0"/>
  </p:normalViewPr>
  <p:slideViewPr>
    <p:cSldViewPr>
      <p:cViewPr varScale="1">
        <p:scale>
          <a:sx n="85" d="100"/>
          <a:sy n="85" d="100"/>
        </p:scale>
        <p:origin x="-1122" y="-90"/>
      </p:cViewPr>
      <p:guideLst>
        <p:guide orient="horz" pos="2160"/>
        <p:guide pos="2880"/>
      </p:guideLst>
    </p:cSldViewPr>
  </p:slideViewPr>
  <p:outlineViewPr>
    <p:cViewPr>
      <p:scale>
        <a:sx n="33" d="100"/>
        <a:sy n="33" d="100"/>
      </p:scale>
      <p:origin x="102"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9" Type="http://schemas.openxmlformats.org/officeDocument/2006/relationships/slide" Target="slides/slide97.xml"/><Relationship Id="rId98" Type="http://schemas.openxmlformats.org/officeDocument/2006/relationships/slide" Target="slides/slide96.xml"/><Relationship Id="rId97" Type="http://schemas.openxmlformats.org/officeDocument/2006/relationships/slide" Target="slides/slide95.xml"/><Relationship Id="rId96" Type="http://schemas.openxmlformats.org/officeDocument/2006/relationships/slide" Target="slides/slide94.xml"/><Relationship Id="rId95" Type="http://schemas.openxmlformats.org/officeDocument/2006/relationships/slide" Target="slides/slide93.xml"/><Relationship Id="rId94" Type="http://schemas.openxmlformats.org/officeDocument/2006/relationships/slide" Target="slides/slide92.xml"/><Relationship Id="rId93" Type="http://schemas.openxmlformats.org/officeDocument/2006/relationships/slide" Target="slides/slide91.xml"/><Relationship Id="rId92" Type="http://schemas.openxmlformats.org/officeDocument/2006/relationships/slide" Target="slides/slide90.xml"/><Relationship Id="rId91" Type="http://schemas.openxmlformats.org/officeDocument/2006/relationships/slide" Target="slides/slide89.xml"/><Relationship Id="rId90" Type="http://schemas.openxmlformats.org/officeDocument/2006/relationships/slide" Target="slides/slide88.xml"/><Relationship Id="rId9" Type="http://schemas.openxmlformats.org/officeDocument/2006/relationships/slide" Target="slides/slide7.xml"/><Relationship Id="rId89" Type="http://schemas.openxmlformats.org/officeDocument/2006/relationships/slide" Target="slides/slide87.xml"/><Relationship Id="rId88" Type="http://schemas.openxmlformats.org/officeDocument/2006/relationships/slide" Target="slides/slide86.xml"/><Relationship Id="rId87" Type="http://schemas.openxmlformats.org/officeDocument/2006/relationships/slide" Target="slides/slide85.xml"/><Relationship Id="rId86" Type="http://schemas.openxmlformats.org/officeDocument/2006/relationships/slide" Target="slides/slide84.xml"/><Relationship Id="rId85" Type="http://schemas.openxmlformats.org/officeDocument/2006/relationships/slide" Target="slides/slide83.xml"/><Relationship Id="rId84" Type="http://schemas.openxmlformats.org/officeDocument/2006/relationships/slide" Target="slides/slide82.xml"/><Relationship Id="rId83" Type="http://schemas.openxmlformats.org/officeDocument/2006/relationships/slide" Target="slides/slide81.xml"/><Relationship Id="rId82" Type="http://schemas.openxmlformats.org/officeDocument/2006/relationships/slide" Target="slides/slide80.xml"/><Relationship Id="rId81" Type="http://schemas.openxmlformats.org/officeDocument/2006/relationships/slide" Target="slides/slide79.xml"/><Relationship Id="rId80" Type="http://schemas.openxmlformats.org/officeDocument/2006/relationships/slide" Target="slides/slide78.xml"/><Relationship Id="rId8" Type="http://schemas.openxmlformats.org/officeDocument/2006/relationships/slide" Target="slides/slide6.xml"/><Relationship Id="rId79" Type="http://schemas.openxmlformats.org/officeDocument/2006/relationships/slide" Target="slides/slide77.xml"/><Relationship Id="rId78" Type="http://schemas.openxmlformats.org/officeDocument/2006/relationships/slide" Target="slides/slide76.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7" Type="http://schemas.openxmlformats.org/officeDocument/2006/relationships/tableStyles" Target="tableStyles.xml"/><Relationship Id="rId406" Type="http://schemas.openxmlformats.org/officeDocument/2006/relationships/viewProps" Target="viewProps.xml"/><Relationship Id="rId405" Type="http://schemas.openxmlformats.org/officeDocument/2006/relationships/presProps" Target="presProps.xml"/><Relationship Id="rId404" Type="http://schemas.openxmlformats.org/officeDocument/2006/relationships/slide" Target="slides/slide402.xml"/><Relationship Id="rId403" Type="http://schemas.openxmlformats.org/officeDocument/2006/relationships/slide" Target="slides/slide401.xml"/><Relationship Id="rId402" Type="http://schemas.openxmlformats.org/officeDocument/2006/relationships/slide" Target="slides/slide400.xml"/><Relationship Id="rId401" Type="http://schemas.openxmlformats.org/officeDocument/2006/relationships/slide" Target="slides/slide399.xml"/><Relationship Id="rId400" Type="http://schemas.openxmlformats.org/officeDocument/2006/relationships/slide" Target="slides/slide398.xml"/><Relationship Id="rId40" Type="http://schemas.openxmlformats.org/officeDocument/2006/relationships/slide" Target="slides/slide38.xml"/><Relationship Id="rId4" Type="http://schemas.openxmlformats.org/officeDocument/2006/relationships/slide" Target="slides/slide2.xml"/><Relationship Id="rId399" Type="http://schemas.openxmlformats.org/officeDocument/2006/relationships/slide" Target="slides/slide397.xml"/><Relationship Id="rId398" Type="http://schemas.openxmlformats.org/officeDocument/2006/relationships/slide" Target="slides/slide396.xml"/><Relationship Id="rId397" Type="http://schemas.openxmlformats.org/officeDocument/2006/relationships/slide" Target="slides/slide395.xml"/><Relationship Id="rId396" Type="http://schemas.openxmlformats.org/officeDocument/2006/relationships/slide" Target="slides/slide394.xml"/><Relationship Id="rId395" Type="http://schemas.openxmlformats.org/officeDocument/2006/relationships/slide" Target="slides/slide393.xml"/><Relationship Id="rId394" Type="http://schemas.openxmlformats.org/officeDocument/2006/relationships/slide" Target="slides/slide392.xml"/><Relationship Id="rId393" Type="http://schemas.openxmlformats.org/officeDocument/2006/relationships/slide" Target="slides/slide391.xml"/><Relationship Id="rId392" Type="http://schemas.openxmlformats.org/officeDocument/2006/relationships/slide" Target="slides/slide390.xml"/><Relationship Id="rId391" Type="http://schemas.openxmlformats.org/officeDocument/2006/relationships/slide" Target="slides/slide389.xml"/><Relationship Id="rId390" Type="http://schemas.openxmlformats.org/officeDocument/2006/relationships/slide" Target="slides/slide388.xml"/><Relationship Id="rId39" Type="http://schemas.openxmlformats.org/officeDocument/2006/relationships/slide" Target="slides/slide37.xml"/><Relationship Id="rId389" Type="http://schemas.openxmlformats.org/officeDocument/2006/relationships/slide" Target="slides/slide387.xml"/><Relationship Id="rId388" Type="http://schemas.openxmlformats.org/officeDocument/2006/relationships/slide" Target="slides/slide386.xml"/><Relationship Id="rId387" Type="http://schemas.openxmlformats.org/officeDocument/2006/relationships/slide" Target="slides/slide385.xml"/><Relationship Id="rId386" Type="http://schemas.openxmlformats.org/officeDocument/2006/relationships/slide" Target="slides/slide384.xml"/><Relationship Id="rId385" Type="http://schemas.openxmlformats.org/officeDocument/2006/relationships/slide" Target="slides/slide383.xml"/><Relationship Id="rId384" Type="http://schemas.openxmlformats.org/officeDocument/2006/relationships/slide" Target="slides/slide382.xml"/><Relationship Id="rId383" Type="http://schemas.openxmlformats.org/officeDocument/2006/relationships/slide" Target="slides/slide381.xml"/><Relationship Id="rId382" Type="http://schemas.openxmlformats.org/officeDocument/2006/relationships/slide" Target="slides/slide380.xml"/><Relationship Id="rId381" Type="http://schemas.openxmlformats.org/officeDocument/2006/relationships/slide" Target="slides/slide379.xml"/><Relationship Id="rId380" Type="http://schemas.openxmlformats.org/officeDocument/2006/relationships/slide" Target="slides/slide378.xml"/><Relationship Id="rId38" Type="http://schemas.openxmlformats.org/officeDocument/2006/relationships/slide" Target="slides/slide36.xml"/><Relationship Id="rId379" Type="http://schemas.openxmlformats.org/officeDocument/2006/relationships/slide" Target="slides/slide377.xml"/><Relationship Id="rId378" Type="http://schemas.openxmlformats.org/officeDocument/2006/relationships/slide" Target="slides/slide376.xml"/><Relationship Id="rId377" Type="http://schemas.openxmlformats.org/officeDocument/2006/relationships/slide" Target="slides/slide375.xml"/><Relationship Id="rId376" Type="http://schemas.openxmlformats.org/officeDocument/2006/relationships/slide" Target="slides/slide374.xml"/><Relationship Id="rId375" Type="http://schemas.openxmlformats.org/officeDocument/2006/relationships/slide" Target="slides/slide373.xml"/><Relationship Id="rId374" Type="http://schemas.openxmlformats.org/officeDocument/2006/relationships/slide" Target="slides/slide372.xml"/><Relationship Id="rId373" Type="http://schemas.openxmlformats.org/officeDocument/2006/relationships/slide" Target="slides/slide371.xml"/><Relationship Id="rId372" Type="http://schemas.openxmlformats.org/officeDocument/2006/relationships/slide" Target="slides/slide370.xml"/><Relationship Id="rId371" Type="http://schemas.openxmlformats.org/officeDocument/2006/relationships/slide" Target="slides/slide369.xml"/><Relationship Id="rId370" Type="http://schemas.openxmlformats.org/officeDocument/2006/relationships/slide" Target="slides/slide368.xml"/><Relationship Id="rId37" Type="http://schemas.openxmlformats.org/officeDocument/2006/relationships/slide" Target="slides/slide35.xml"/><Relationship Id="rId369" Type="http://schemas.openxmlformats.org/officeDocument/2006/relationships/slide" Target="slides/slide367.xml"/><Relationship Id="rId368" Type="http://schemas.openxmlformats.org/officeDocument/2006/relationships/slide" Target="slides/slide366.xml"/><Relationship Id="rId367" Type="http://schemas.openxmlformats.org/officeDocument/2006/relationships/slide" Target="slides/slide365.xml"/><Relationship Id="rId366" Type="http://schemas.openxmlformats.org/officeDocument/2006/relationships/slide" Target="slides/slide364.xml"/><Relationship Id="rId365" Type="http://schemas.openxmlformats.org/officeDocument/2006/relationships/slide" Target="slides/slide363.xml"/><Relationship Id="rId364" Type="http://schemas.openxmlformats.org/officeDocument/2006/relationships/slide" Target="slides/slide362.xml"/><Relationship Id="rId363" Type="http://schemas.openxmlformats.org/officeDocument/2006/relationships/slide" Target="slides/slide361.xml"/><Relationship Id="rId362" Type="http://schemas.openxmlformats.org/officeDocument/2006/relationships/slide" Target="slides/slide360.xml"/><Relationship Id="rId361" Type="http://schemas.openxmlformats.org/officeDocument/2006/relationships/slide" Target="slides/slide359.xml"/><Relationship Id="rId360" Type="http://schemas.openxmlformats.org/officeDocument/2006/relationships/slide" Target="slides/slide358.xml"/><Relationship Id="rId36" Type="http://schemas.openxmlformats.org/officeDocument/2006/relationships/slide" Target="slides/slide34.xml"/><Relationship Id="rId359" Type="http://schemas.openxmlformats.org/officeDocument/2006/relationships/slide" Target="slides/slide357.xml"/><Relationship Id="rId358" Type="http://schemas.openxmlformats.org/officeDocument/2006/relationships/slide" Target="slides/slide356.xml"/><Relationship Id="rId357" Type="http://schemas.openxmlformats.org/officeDocument/2006/relationships/slide" Target="slides/slide355.xml"/><Relationship Id="rId356" Type="http://schemas.openxmlformats.org/officeDocument/2006/relationships/slide" Target="slides/slide354.xml"/><Relationship Id="rId355" Type="http://schemas.openxmlformats.org/officeDocument/2006/relationships/slide" Target="slides/slide353.xml"/><Relationship Id="rId354" Type="http://schemas.openxmlformats.org/officeDocument/2006/relationships/slide" Target="slides/slide352.xml"/><Relationship Id="rId353" Type="http://schemas.openxmlformats.org/officeDocument/2006/relationships/slide" Target="slides/slide351.xml"/><Relationship Id="rId352" Type="http://schemas.openxmlformats.org/officeDocument/2006/relationships/slide" Target="slides/slide350.xml"/><Relationship Id="rId351" Type="http://schemas.openxmlformats.org/officeDocument/2006/relationships/slide" Target="slides/slide349.xml"/><Relationship Id="rId350" Type="http://schemas.openxmlformats.org/officeDocument/2006/relationships/slide" Target="slides/slide348.xml"/><Relationship Id="rId35" Type="http://schemas.openxmlformats.org/officeDocument/2006/relationships/slide" Target="slides/slide33.xml"/><Relationship Id="rId349" Type="http://schemas.openxmlformats.org/officeDocument/2006/relationships/slide" Target="slides/slide347.xml"/><Relationship Id="rId348" Type="http://schemas.openxmlformats.org/officeDocument/2006/relationships/slide" Target="slides/slide346.xml"/><Relationship Id="rId347" Type="http://schemas.openxmlformats.org/officeDocument/2006/relationships/slide" Target="slides/slide345.xml"/><Relationship Id="rId346" Type="http://schemas.openxmlformats.org/officeDocument/2006/relationships/slide" Target="slides/slide344.xml"/><Relationship Id="rId345" Type="http://schemas.openxmlformats.org/officeDocument/2006/relationships/slide" Target="slides/slide343.xml"/><Relationship Id="rId344" Type="http://schemas.openxmlformats.org/officeDocument/2006/relationships/slide" Target="slides/slide342.xml"/><Relationship Id="rId343" Type="http://schemas.openxmlformats.org/officeDocument/2006/relationships/slide" Target="slides/slide341.xml"/><Relationship Id="rId342" Type="http://schemas.openxmlformats.org/officeDocument/2006/relationships/slide" Target="slides/slide340.xml"/><Relationship Id="rId341" Type="http://schemas.openxmlformats.org/officeDocument/2006/relationships/slide" Target="slides/slide339.xml"/><Relationship Id="rId340" Type="http://schemas.openxmlformats.org/officeDocument/2006/relationships/slide" Target="slides/slide338.xml"/><Relationship Id="rId34" Type="http://schemas.openxmlformats.org/officeDocument/2006/relationships/slide" Target="slides/slide32.xml"/><Relationship Id="rId339" Type="http://schemas.openxmlformats.org/officeDocument/2006/relationships/slide" Target="slides/slide337.xml"/><Relationship Id="rId338" Type="http://schemas.openxmlformats.org/officeDocument/2006/relationships/slide" Target="slides/slide336.xml"/><Relationship Id="rId337" Type="http://schemas.openxmlformats.org/officeDocument/2006/relationships/slide" Target="slides/slide335.xml"/><Relationship Id="rId336" Type="http://schemas.openxmlformats.org/officeDocument/2006/relationships/slide" Target="slides/slide334.xml"/><Relationship Id="rId335" Type="http://schemas.openxmlformats.org/officeDocument/2006/relationships/slide" Target="slides/slide333.xml"/><Relationship Id="rId334" Type="http://schemas.openxmlformats.org/officeDocument/2006/relationships/slide" Target="slides/slide332.xml"/><Relationship Id="rId333" Type="http://schemas.openxmlformats.org/officeDocument/2006/relationships/slide" Target="slides/slide331.xml"/><Relationship Id="rId332" Type="http://schemas.openxmlformats.org/officeDocument/2006/relationships/slide" Target="slides/slide330.xml"/><Relationship Id="rId331" Type="http://schemas.openxmlformats.org/officeDocument/2006/relationships/slide" Target="slides/slide329.xml"/><Relationship Id="rId330" Type="http://schemas.openxmlformats.org/officeDocument/2006/relationships/slide" Target="slides/slide328.xml"/><Relationship Id="rId33" Type="http://schemas.openxmlformats.org/officeDocument/2006/relationships/slide" Target="slides/slide31.xml"/><Relationship Id="rId329" Type="http://schemas.openxmlformats.org/officeDocument/2006/relationships/slide" Target="slides/slide327.xml"/><Relationship Id="rId328" Type="http://schemas.openxmlformats.org/officeDocument/2006/relationships/slide" Target="slides/slide326.xml"/><Relationship Id="rId327" Type="http://schemas.openxmlformats.org/officeDocument/2006/relationships/slide" Target="slides/slide325.xml"/><Relationship Id="rId326" Type="http://schemas.openxmlformats.org/officeDocument/2006/relationships/slide" Target="slides/slide324.xml"/><Relationship Id="rId325" Type="http://schemas.openxmlformats.org/officeDocument/2006/relationships/slide" Target="slides/slide323.xml"/><Relationship Id="rId324" Type="http://schemas.openxmlformats.org/officeDocument/2006/relationships/slide" Target="slides/slide322.xml"/><Relationship Id="rId323" Type="http://schemas.openxmlformats.org/officeDocument/2006/relationships/slide" Target="slides/slide321.xml"/><Relationship Id="rId322" Type="http://schemas.openxmlformats.org/officeDocument/2006/relationships/slide" Target="slides/slide320.xml"/><Relationship Id="rId321" Type="http://schemas.openxmlformats.org/officeDocument/2006/relationships/slide" Target="slides/slide319.xml"/><Relationship Id="rId320" Type="http://schemas.openxmlformats.org/officeDocument/2006/relationships/slide" Target="slides/slide318.xml"/><Relationship Id="rId32" Type="http://schemas.openxmlformats.org/officeDocument/2006/relationships/slide" Target="slides/slide30.xml"/><Relationship Id="rId319" Type="http://schemas.openxmlformats.org/officeDocument/2006/relationships/slide" Target="slides/slide317.xml"/><Relationship Id="rId318" Type="http://schemas.openxmlformats.org/officeDocument/2006/relationships/slide" Target="slides/slide316.xml"/><Relationship Id="rId317" Type="http://schemas.openxmlformats.org/officeDocument/2006/relationships/slide" Target="slides/slide315.xml"/><Relationship Id="rId316" Type="http://schemas.openxmlformats.org/officeDocument/2006/relationships/slide" Target="slides/slide314.xml"/><Relationship Id="rId315" Type="http://schemas.openxmlformats.org/officeDocument/2006/relationships/slide" Target="slides/slide313.xml"/><Relationship Id="rId314" Type="http://schemas.openxmlformats.org/officeDocument/2006/relationships/slide" Target="slides/slide312.xml"/><Relationship Id="rId313" Type="http://schemas.openxmlformats.org/officeDocument/2006/relationships/slide" Target="slides/slide311.xml"/><Relationship Id="rId312" Type="http://schemas.openxmlformats.org/officeDocument/2006/relationships/slide" Target="slides/slide310.xml"/><Relationship Id="rId311" Type="http://schemas.openxmlformats.org/officeDocument/2006/relationships/slide" Target="slides/slide309.xml"/><Relationship Id="rId310" Type="http://schemas.openxmlformats.org/officeDocument/2006/relationships/slide" Target="slides/slide308.xml"/><Relationship Id="rId31" Type="http://schemas.openxmlformats.org/officeDocument/2006/relationships/slide" Target="slides/slide29.xml"/><Relationship Id="rId309" Type="http://schemas.openxmlformats.org/officeDocument/2006/relationships/slide" Target="slides/slide307.xml"/><Relationship Id="rId308" Type="http://schemas.openxmlformats.org/officeDocument/2006/relationships/slide" Target="slides/slide306.xml"/><Relationship Id="rId307" Type="http://schemas.openxmlformats.org/officeDocument/2006/relationships/slide" Target="slides/slide305.xml"/><Relationship Id="rId306" Type="http://schemas.openxmlformats.org/officeDocument/2006/relationships/slide" Target="slides/slide304.xml"/><Relationship Id="rId305" Type="http://schemas.openxmlformats.org/officeDocument/2006/relationships/slide" Target="slides/slide303.xml"/><Relationship Id="rId304" Type="http://schemas.openxmlformats.org/officeDocument/2006/relationships/slide" Target="slides/slide302.xml"/><Relationship Id="rId303" Type="http://schemas.openxmlformats.org/officeDocument/2006/relationships/slide" Target="slides/slide301.xml"/><Relationship Id="rId302" Type="http://schemas.openxmlformats.org/officeDocument/2006/relationships/slide" Target="slides/slide300.xml"/><Relationship Id="rId301" Type="http://schemas.openxmlformats.org/officeDocument/2006/relationships/slide" Target="slides/slide299.xml"/><Relationship Id="rId300" Type="http://schemas.openxmlformats.org/officeDocument/2006/relationships/slide" Target="slides/slide298.xml"/><Relationship Id="rId30" Type="http://schemas.openxmlformats.org/officeDocument/2006/relationships/slide" Target="slides/slide28.xml"/><Relationship Id="rId3" Type="http://schemas.openxmlformats.org/officeDocument/2006/relationships/slide" Target="slides/slide1.xml"/><Relationship Id="rId299" Type="http://schemas.openxmlformats.org/officeDocument/2006/relationships/slide" Target="slides/slide297.xml"/><Relationship Id="rId298" Type="http://schemas.openxmlformats.org/officeDocument/2006/relationships/slide" Target="slides/slide296.xml"/><Relationship Id="rId297" Type="http://schemas.openxmlformats.org/officeDocument/2006/relationships/slide" Target="slides/slide295.xml"/><Relationship Id="rId296" Type="http://schemas.openxmlformats.org/officeDocument/2006/relationships/slide" Target="slides/slide294.xml"/><Relationship Id="rId295" Type="http://schemas.openxmlformats.org/officeDocument/2006/relationships/slide" Target="slides/slide293.xml"/><Relationship Id="rId294" Type="http://schemas.openxmlformats.org/officeDocument/2006/relationships/slide" Target="slides/slide292.xml"/><Relationship Id="rId293" Type="http://schemas.openxmlformats.org/officeDocument/2006/relationships/slide" Target="slides/slide291.xml"/><Relationship Id="rId292" Type="http://schemas.openxmlformats.org/officeDocument/2006/relationships/slide" Target="slides/slide290.xml"/><Relationship Id="rId291" Type="http://schemas.openxmlformats.org/officeDocument/2006/relationships/slide" Target="slides/slide289.xml"/><Relationship Id="rId290" Type="http://schemas.openxmlformats.org/officeDocument/2006/relationships/slide" Target="slides/slide288.xml"/><Relationship Id="rId29" Type="http://schemas.openxmlformats.org/officeDocument/2006/relationships/slide" Target="slides/slide27.xml"/><Relationship Id="rId289" Type="http://schemas.openxmlformats.org/officeDocument/2006/relationships/slide" Target="slides/slide287.xml"/><Relationship Id="rId288" Type="http://schemas.openxmlformats.org/officeDocument/2006/relationships/slide" Target="slides/slide286.xml"/><Relationship Id="rId287" Type="http://schemas.openxmlformats.org/officeDocument/2006/relationships/slide" Target="slides/slide285.xml"/><Relationship Id="rId286" Type="http://schemas.openxmlformats.org/officeDocument/2006/relationships/slide" Target="slides/slide284.xml"/><Relationship Id="rId285" Type="http://schemas.openxmlformats.org/officeDocument/2006/relationships/slide" Target="slides/slide283.xml"/><Relationship Id="rId284" Type="http://schemas.openxmlformats.org/officeDocument/2006/relationships/slide" Target="slides/slide282.xml"/><Relationship Id="rId283" Type="http://schemas.openxmlformats.org/officeDocument/2006/relationships/slide" Target="slides/slide281.xml"/><Relationship Id="rId282" Type="http://schemas.openxmlformats.org/officeDocument/2006/relationships/slide" Target="slides/slide280.xml"/><Relationship Id="rId281" Type="http://schemas.openxmlformats.org/officeDocument/2006/relationships/slide" Target="slides/slide279.xml"/><Relationship Id="rId280" Type="http://schemas.openxmlformats.org/officeDocument/2006/relationships/slide" Target="slides/slide278.xml"/><Relationship Id="rId28" Type="http://schemas.openxmlformats.org/officeDocument/2006/relationships/slide" Target="slides/slide26.xml"/><Relationship Id="rId279" Type="http://schemas.openxmlformats.org/officeDocument/2006/relationships/slide" Target="slides/slide277.xml"/><Relationship Id="rId278" Type="http://schemas.openxmlformats.org/officeDocument/2006/relationships/slide" Target="slides/slide276.xml"/><Relationship Id="rId277" Type="http://schemas.openxmlformats.org/officeDocument/2006/relationships/slide" Target="slides/slide275.xml"/><Relationship Id="rId276" Type="http://schemas.openxmlformats.org/officeDocument/2006/relationships/slide" Target="slides/slide274.xml"/><Relationship Id="rId275" Type="http://schemas.openxmlformats.org/officeDocument/2006/relationships/slide" Target="slides/slide273.xml"/><Relationship Id="rId274" Type="http://schemas.openxmlformats.org/officeDocument/2006/relationships/slide" Target="slides/slide272.xml"/><Relationship Id="rId273" Type="http://schemas.openxmlformats.org/officeDocument/2006/relationships/slide" Target="slides/slide271.xml"/><Relationship Id="rId272" Type="http://schemas.openxmlformats.org/officeDocument/2006/relationships/slide" Target="slides/slide270.xml"/><Relationship Id="rId271" Type="http://schemas.openxmlformats.org/officeDocument/2006/relationships/slide" Target="slides/slide269.xml"/><Relationship Id="rId270" Type="http://schemas.openxmlformats.org/officeDocument/2006/relationships/slide" Target="slides/slide268.xml"/><Relationship Id="rId27" Type="http://schemas.openxmlformats.org/officeDocument/2006/relationships/slide" Target="slides/slide25.xml"/><Relationship Id="rId269" Type="http://schemas.openxmlformats.org/officeDocument/2006/relationships/slide" Target="slides/slide267.xml"/><Relationship Id="rId268" Type="http://schemas.openxmlformats.org/officeDocument/2006/relationships/slide" Target="slides/slide266.xml"/><Relationship Id="rId267" Type="http://schemas.openxmlformats.org/officeDocument/2006/relationships/slide" Target="slides/slide265.xml"/><Relationship Id="rId266" Type="http://schemas.openxmlformats.org/officeDocument/2006/relationships/slide" Target="slides/slide264.xml"/><Relationship Id="rId265" Type="http://schemas.openxmlformats.org/officeDocument/2006/relationships/slide" Target="slides/slide263.xml"/><Relationship Id="rId264" Type="http://schemas.openxmlformats.org/officeDocument/2006/relationships/slide" Target="slides/slide262.xml"/><Relationship Id="rId263" Type="http://schemas.openxmlformats.org/officeDocument/2006/relationships/slide" Target="slides/slide261.xml"/><Relationship Id="rId262" Type="http://schemas.openxmlformats.org/officeDocument/2006/relationships/slide" Target="slides/slide260.xml"/><Relationship Id="rId261" Type="http://schemas.openxmlformats.org/officeDocument/2006/relationships/slide" Target="slides/slide259.xml"/><Relationship Id="rId260" Type="http://schemas.openxmlformats.org/officeDocument/2006/relationships/slide" Target="slides/slide258.xml"/><Relationship Id="rId26" Type="http://schemas.openxmlformats.org/officeDocument/2006/relationships/slide" Target="slides/slide24.xml"/><Relationship Id="rId259" Type="http://schemas.openxmlformats.org/officeDocument/2006/relationships/slide" Target="slides/slide257.xml"/><Relationship Id="rId258" Type="http://schemas.openxmlformats.org/officeDocument/2006/relationships/slide" Target="slides/slide256.xml"/><Relationship Id="rId257" Type="http://schemas.openxmlformats.org/officeDocument/2006/relationships/slide" Target="slides/slide255.xml"/><Relationship Id="rId256" Type="http://schemas.openxmlformats.org/officeDocument/2006/relationships/slide" Target="slides/slide254.xml"/><Relationship Id="rId255" Type="http://schemas.openxmlformats.org/officeDocument/2006/relationships/slide" Target="slides/slide253.xml"/><Relationship Id="rId254" Type="http://schemas.openxmlformats.org/officeDocument/2006/relationships/slide" Target="slides/slide252.xml"/><Relationship Id="rId253" Type="http://schemas.openxmlformats.org/officeDocument/2006/relationships/slide" Target="slides/slide251.xml"/><Relationship Id="rId252" Type="http://schemas.openxmlformats.org/officeDocument/2006/relationships/slide" Target="slides/slide250.xml"/><Relationship Id="rId251" Type="http://schemas.openxmlformats.org/officeDocument/2006/relationships/slide" Target="slides/slide249.xml"/><Relationship Id="rId250" Type="http://schemas.openxmlformats.org/officeDocument/2006/relationships/slide" Target="slides/slide248.xml"/><Relationship Id="rId25" Type="http://schemas.openxmlformats.org/officeDocument/2006/relationships/slide" Target="slides/slide23.xml"/><Relationship Id="rId249" Type="http://schemas.openxmlformats.org/officeDocument/2006/relationships/slide" Target="slides/slide247.xml"/><Relationship Id="rId248" Type="http://schemas.openxmlformats.org/officeDocument/2006/relationships/slide" Target="slides/slide246.xml"/><Relationship Id="rId247" Type="http://schemas.openxmlformats.org/officeDocument/2006/relationships/slide" Target="slides/slide245.xml"/><Relationship Id="rId246" Type="http://schemas.openxmlformats.org/officeDocument/2006/relationships/slide" Target="slides/slide244.xml"/><Relationship Id="rId245" Type="http://schemas.openxmlformats.org/officeDocument/2006/relationships/slide" Target="slides/slide243.xml"/><Relationship Id="rId244" Type="http://schemas.openxmlformats.org/officeDocument/2006/relationships/slide" Target="slides/slide242.xml"/><Relationship Id="rId243" Type="http://schemas.openxmlformats.org/officeDocument/2006/relationships/slide" Target="slides/slide241.xml"/><Relationship Id="rId242" Type="http://schemas.openxmlformats.org/officeDocument/2006/relationships/slide" Target="slides/slide240.xml"/><Relationship Id="rId241" Type="http://schemas.openxmlformats.org/officeDocument/2006/relationships/slide" Target="slides/slide239.xml"/><Relationship Id="rId240" Type="http://schemas.openxmlformats.org/officeDocument/2006/relationships/slide" Target="slides/slide238.xml"/><Relationship Id="rId24" Type="http://schemas.openxmlformats.org/officeDocument/2006/relationships/slide" Target="slides/slide22.xml"/><Relationship Id="rId239" Type="http://schemas.openxmlformats.org/officeDocument/2006/relationships/slide" Target="slides/slide237.xml"/><Relationship Id="rId238" Type="http://schemas.openxmlformats.org/officeDocument/2006/relationships/slide" Target="slides/slide236.xml"/><Relationship Id="rId237" Type="http://schemas.openxmlformats.org/officeDocument/2006/relationships/slide" Target="slides/slide235.xml"/><Relationship Id="rId236" Type="http://schemas.openxmlformats.org/officeDocument/2006/relationships/slide" Target="slides/slide234.xml"/><Relationship Id="rId235" Type="http://schemas.openxmlformats.org/officeDocument/2006/relationships/slide" Target="slides/slide233.xml"/><Relationship Id="rId234" Type="http://schemas.openxmlformats.org/officeDocument/2006/relationships/slide" Target="slides/slide232.xml"/><Relationship Id="rId233" Type="http://schemas.openxmlformats.org/officeDocument/2006/relationships/slide" Target="slides/slide231.xml"/><Relationship Id="rId232" Type="http://schemas.openxmlformats.org/officeDocument/2006/relationships/slide" Target="slides/slide230.xml"/><Relationship Id="rId231" Type="http://schemas.openxmlformats.org/officeDocument/2006/relationships/slide" Target="slides/slide229.xml"/><Relationship Id="rId230" Type="http://schemas.openxmlformats.org/officeDocument/2006/relationships/slide" Target="slides/slide228.xml"/><Relationship Id="rId23" Type="http://schemas.openxmlformats.org/officeDocument/2006/relationships/slide" Target="slides/slide21.xml"/><Relationship Id="rId229" Type="http://schemas.openxmlformats.org/officeDocument/2006/relationships/slide" Target="slides/slide227.xml"/><Relationship Id="rId228" Type="http://schemas.openxmlformats.org/officeDocument/2006/relationships/slide" Target="slides/slide226.xml"/><Relationship Id="rId227" Type="http://schemas.openxmlformats.org/officeDocument/2006/relationships/slide" Target="slides/slide225.xml"/><Relationship Id="rId226" Type="http://schemas.openxmlformats.org/officeDocument/2006/relationships/slide" Target="slides/slide224.xml"/><Relationship Id="rId225" Type="http://schemas.openxmlformats.org/officeDocument/2006/relationships/slide" Target="slides/slide223.xml"/><Relationship Id="rId224" Type="http://schemas.openxmlformats.org/officeDocument/2006/relationships/slide" Target="slides/slide222.xml"/><Relationship Id="rId223" Type="http://schemas.openxmlformats.org/officeDocument/2006/relationships/slide" Target="slides/slide221.xml"/><Relationship Id="rId222" Type="http://schemas.openxmlformats.org/officeDocument/2006/relationships/slide" Target="slides/slide220.xml"/><Relationship Id="rId221" Type="http://schemas.openxmlformats.org/officeDocument/2006/relationships/slide" Target="slides/slide219.xml"/><Relationship Id="rId220" Type="http://schemas.openxmlformats.org/officeDocument/2006/relationships/slide" Target="slides/slide218.xml"/><Relationship Id="rId22" Type="http://schemas.openxmlformats.org/officeDocument/2006/relationships/slide" Target="slides/slide20.xml"/><Relationship Id="rId219" Type="http://schemas.openxmlformats.org/officeDocument/2006/relationships/slide" Target="slides/slide217.xml"/><Relationship Id="rId218" Type="http://schemas.openxmlformats.org/officeDocument/2006/relationships/slide" Target="slides/slide216.xml"/><Relationship Id="rId217" Type="http://schemas.openxmlformats.org/officeDocument/2006/relationships/slide" Target="slides/slide215.xml"/><Relationship Id="rId216" Type="http://schemas.openxmlformats.org/officeDocument/2006/relationships/slide" Target="slides/slide214.xml"/><Relationship Id="rId215" Type="http://schemas.openxmlformats.org/officeDocument/2006/relationships/slide" Target="slides/slide213.xml"/><Relationship Id="rId214" Type="http://schemas.openxmlformats.org/officeDocument/2006/relationships/slide" Target="slides/slide212.xml"/><Relationship Id="rId213" Type="http://schemas.openxmlformats.org/officeDocument/2006/relationships/slide" Target="slides/slide211.xml"/><Relationship Id="rId212" Type="http://schemas.openxmlformats.org/officeDocument/2006/relationships/slide" Target="slides/slide210.xml"/><Relationship Id="rId211" Type="http://schemas.openxmlformats.org/officeDocument/2006/relationships/slide" Target="slides/slide209.xml"/><Relationship Id="rId210" Type="http://schemas.openxmlformats.org/officeDocument/2006/relationships/slide" Target="slides/slide208.xml"/><Relationship Id="rId21" Type="http://schemas.openxmlformats.org/officeDocument/2006/relationships/slide" Target="slides/slide19.xml"/><Relationship Id="rId209" Type="http://schemas.openxmlformats.org/officeDocument/2006/relationships/slide" Target="slides/slide207.xml"/><Relationship Id="rId208" Type="http://schemas.openxmlformats.org/officeDocument/2006/relationships/slide" Target="slides/slide206.xml"/><Relationship Id="rId207" Type="http://schemas.openxmlformats.org/officeDocument/2006/relationships/slide" Target="slides/slide205.xml"/><Relationship Id="rId206" Type="http://schemas.openxmlformats.org/officeDocument/2006/relationships/slide" Target="slides/slide204.xml"/><Relationship Id="rId205" Type="http://schemas.openxmlformats.org/officeDocument/2006/relationships/slide" Target="slides/slide203.xml"/><Relationship Id="rId204" Type="http://schemas.openxmlformats.org/officeDocument/2006/relationships/slide" Target="slides/slide202.xml"/><Relationship Id="rId203" Type="http://schemas.openxmlformats.org/officeDocument/2006/relationships/slide" Target="slides/slide201.xml"/><Relationship Id="rId202" Type="http://schemas.openxmlformats.org/officeDocument/2006/relationships/slide" Target="slides/slide200.xml"/><Relationship Id="rId201" Type="http://schemas.openxmlformats.org/officeDocument/2006/relationships/slide" Target="slides/slide199.xml"/><Relationship Id="rId200" Type="http://schemas.openxmlformats.org/officeDocument/2006/relationships/slide" Target="slides/slide198.xml"/><Relationship Id="rId20" Type="http://schemas.openxmlformats.org/officeDocument/2006/relationships/slide" Target="slides/slide18.xml"/><Relationship Id="rId2" Type="http://schemas.openxmlformats.org/officeDocument/2006/relationships/theme" Target="theme/theme1.xml"/><Relationship Id="rId199" Type="http://schemas.openxmlformats.org/officeDocument/2006/relationships/slide" Target="slides/slide197.xml"/><Relationship Id="rId198" Type="http://schemas.openxmlformats.org/officeDocument/2006/relationships/slide" Target="slides/slide196.xml"/><Relationship Id="rId197" Type="http://schemas.openxmlformats.org/officeDocument/2006/relationships/slide" Target="slides/slide195.xml"/><Relationship Id="rId196" Type="http://schemas.openxmlformats.org/officeDocument/2006/relationships/slide" Target="slides/slide194.xml"/><Relationship Id="rId195" Type="http://schemas.openxmlformats.org/officeDocument/2006/relationships/slide" Target="slides/slide193.xml"/><Relationship Id="rId194" Type="http://schemas.openxmlformats.org/officeDocument/2006/relationships/slide" Target="slides/slide192.xml"/><Relationship Id="rId193" Type="http://schemas.openxmlformats.org/officeDocument/2006/relationships/slide" Target="slides/slide191.xml"/><Relationship Id="rId192" Type="http://schemas.openxmlformats.org/officeDocument/2006/relationships/slide" Target="slides/slide190.xml"/><Relationship Id="rId191" Type="http://schemas.openxmlformats.org/officeDocument/2006/relationships/slide" Target="slides/slide189.xml"/><Relationship Id="rId190" Type="http://schemas.openxmlformats.org/officeDocument/2006/relationships/slide" Target="slides/slide188.xml"/><Relationship Id="rId19" Type="http://schemas.openxmlformats.org/officeDocument/2006/relationships/slide" Target="slides/slide17.xml"/><Relationship Id="rId189" Type="http://schemas.openxmlformats.org/officeDocument/2006/relationships/slide" Target="slides/slide187.xml"/><Relationship Id="rId188" Type="http://schemas.openxmlformats.org/officeDocument/2006/relationships/slide" Target="slides/slide186.xml"/><Relationship Id="rId187" Type="http://schemas.openxmlformats.org/officeDocument/2006/relationships/slide" Target="slides/slide185.xml"/><Relationship Id="rId186" Type="http://schemas.openxmlformats.org/officeDocument/2006/relationships/slide" Target="slides/slide184.xml"/><Relationship Id="rId185" Type="http://schemas.openxmlformats.org/officeDocument/2006/relationships/slide" Target="slides/slide183.xml"/><Relationship Id="rId184" Type="http://schemas.openxmlformats.org/officeDocument/2006/relationships/slide" Target="slides/slide182.xml"/><Relationship Id="rId183" Type="http://schemas.openxmlformats.org/officeDocument/2006/relationships/slide" Target="slides/slide181.xml"/><Relationship Id="rId182" Type="http://schemas.openxmlformats.org/officeDocument/2006/relationships/slide" Target="slides/slide180.xml"/><Relationship Id="rId181" Type="http://schemas.openxmlformats.org/officeDocument/2006/relationships/slide" Target="slides/slide179.xml"/><Relationship Id="rId180" Type="http://schemas.openxmlformats.org/officeDocument/2006/relationships/slide" Target="slides/slide178.xml"/><Relationship Id="rId18" Type="http://schemas.openxmlformats.org/officeDocument/2006/relationships/slide" Target="slides/slide16.xml"/><Relationship Id="rId179" Type="http://schemas.openxmlformats.org/officeDocument/2006/relationships/slide" Target="slides/slide177.xml"/><Relationship Id="rId178" Type="http://schemas.openxmlformats.org/officeDocument/2006/relationships/slide" Target="slides/slide176.xml"/><Relationship Id="rId177" Type="http://schemas.openxmlformats.org/officeDocument/2006/relationships/slide" Target="slides/slide175.xml"/><Relationship Id="rId176" Type="http://schemas.openxmlformats.org/officeDocument/2006/relationships/slide" Target="slides/slide174.xml"/><Relationship Id="rId175" Type="http://schemas.openxmlformats.org/officeDocument/2006/relationships/slide" Target="slides/slide173.xml"/><Relationship Id="rId174" Type="http://schemas.openxmlformats.org/officeDocument/2006/relationships/slide" Target="slides/slide172.xml"/><Relationship Id="rId173" Type="http://schemas.openxmlformats.org/officeDocument/2006/relationships/slide" Target="slides/slide171.xml"/><Relationship Id="rId172" Type="http://schemas.openxmlformats.org/officeDocument/2006/relationships/slide" Target="slides/slide170.xml"/><Relationship Id="rId171" Type="http://schemas.openxmlformats.org/officeDocument/2006/relationships/slide" Target="slides/slide169.xml"/><Relationship Id="rId170" Type="http://schemas.openxmlformats.org/officeDocument/2006/relationships/slide" Target="slides/slide168.xml"/><Relationship Id="rId17" Type="http://schemas.openxmlformats.org/officeDocument/2006/relationships/slide" Target="slides/slide15.xml"/><Relationship Id="rId169" Type="http://schemas.openxmlformats.org/officeDocument/2006/relationships/slide" Target="slides/slide167.xml"/><Relationship Id="rId168" Type="http://schemas.openxmlformats.org/officeDocument/2006/relationships/slide" Target="slides/slide166.xml"/><Relationship Id="rId167" Type="http://schemas.openxmlformats.org/officeDocument/2006/relationships/slide" Target="slides/slide165.xml"/><Relationship Id="rId166" Type="http://schemas.openxmlformats.org/officeDocument/2006/relationships/slide" Target="slides/slide164.xml"/><Relationship Id="rId165" Type="http://schemas.openxmlformats.org/officeDocument/2006/relationships/slide" Target="slides/slide163.xml"/><Relationship Id="rId164" Type="http://schemas.openxmlformats.org/officeDocument/2006/relationships/slide" Target="slides/slide162.xml"/><Relationship Id="rId163" Type="http://schemas.openxmlformats.org/officeDocument/2006/relationships/slide" Target="slides/slide161.xml"/><Relationship Id="rId162" Type="http://schemas.openxmlformats.org/officeDocument/2006/relationships/slide" Target="slides/slide160.xml"/><Relationship Id="rId161" Type="http://schemas.openxmlformats.org/officeDocument/2006/relationships/slide" Target="slides/slide159.xml"/><Relationship Id="rId160" Type="http://schemas.openxmlformats.org/officeDocument/2006/relationships/slide" Target="slides/slide158.xml"/><Relationship Id="rId16" Type="http://schemas.openxmlformats.org/officeDocument/2006/relationships/slide" Target="slides/slide14.xml"/><Relationship Id="rId159" Type="http://schemas.openxmlformats.org/officeDocument/2006/relationships/slide" Target="slides/slide157.xml"/><Relationship Id="rId158" Type="http://schemas.openxmlformats.org/officeDocument/2006/relationships/slide" Target="slides/slide156.xml"/><Relationship Id="rId157" Type="http://schemas.openxmlformats.org/officeDocument/2006/relationships/slide" Target="slides/slide155.xml"/><Relationship Id="rId156" Type="http://schemas.openxmlformats.org/officeDocument/2006/relationships/slide" Target="slides/slide154.xml"/><Relationship Id="rId155" Type="http://schemas.openxmlformats.org/officeDocument/2006/relationships/slide" Target="slides/slide153.xml"/><Relationship Id="rId154" Type="http://schemas.openxmlformats.org/officeDocument/2006/relationships/slide" Target="slides/slide152.xml"/><Relationship Id="rId153" Type="http://schemas.openxmlformats.org/officeDocument/2006/relationships/slide" Target="slides/slide151.xml"/><Relationship Id="rId152" Type="http://schemas.openxmlformats.org/officeDocument/2006/relationships/slide" Target="slides/slide150.xml"/><Relationship Id="rId151" Type="http://schemas.openxmlformats.org/officeDocument/2006/relationships/slide" Target="slides/slide149.xml"/><Relationship Id="rId150" Type="http://schemas.openxmlformats.org/officeDocument/2006/relationships/slide" Target="slides/slide148.xml"/><Relationship Id="rId15" Type="http://schemas.openxmlformats.org/officeDocument/2006/relationships/slide" Target="slides/slide13.xml"/><Relationship Id="rId149" Type="http://schemas.openxmlformats.org/officeDocument/2006/relationships/slide" Target="slides/slide147.xml"/><Relationship Id="rId148" Type="http://schemas.openxmlformats.org/officeDocument/2006/relationships/slide" Target="slides/slide146.xml"/><Relationship Id="rId147" Type="http://schemas.openxmlformats.org/officeDocument/2006/relationships/slide" Target="slides/slide145.xml"/><Relationship Id="rId146" Type="http://schemas.openxmlformats.org/officeDocument/2006/relationships/slide" Target="slides/slide144.xml"/><Relationship Id="rId145" Type="http://schemas.openxmlformats.org/officeDocument/2006/relationships/slide" Target="slides/slide143.xml"/><Relationship Id="rId144" Type="http://schemas.openxmlformats.org/officeDocument/2006/relationships/slide" Target="slides/slide142.xml"/><Relationship Id="rId143" Type="http://schemas.openxmlformats.org/officeDocument/2006/relationships/slide" Target="slides/slide141.xml"/><Relationship Id="rId142" Type="http://schemas.openxmlformats.org/officeDocument/2006/relationships/slide" Target="slides/slide140.xml"/><Relationship Id="rId141" Type="http://schemas.openxmlformats.org/officeDocument/2006/relationships/slide" Target="slides/slide139.xml"/><Relationship Id="rId140" Type="http://schemas.openxmlformats.org/officeDocument/2006/relationships/slide" Target="slides/slide138.xml"/><Relationship Id="rId14" Type="http://schemas.openxmlformats.org/officeDocument/2006/relationships/slide" Target="slides/slide12.xml"/><Relationship Id="rId139" Type="http://schemas.openxmlformats.org/officeDocument/2006/relationships/slide" Target="slides/slide137.xml"/><Relationship Id="rId138" Type="http://schemas.openxmlformats.org/officeDocument/2006/relationships/slide" Target="slides/slide136.xml"/><Relationship Id="rId137" Type="http://schemas.openxmlformats.org/officeDocument/2006/relationships/slide" Target="slides/slide135.xml"/><Relationship Id="rId136" Type="http://schemas.openxmlformats.org/officeDocument/2006/relationships/slide" Target="slides/slide134.xml"/><Relationship Id="rId135" Type="http://schemas.openxmlformats.org/officeDocument/2006/relationships/slide" Target="slides/slide133.xml"/><Relationship Id="rId134" Type="http://schemas.openxmlformats.org/officeDocument/2006/relationships/slide" Target="slides/slide132.xml"/><Relationship Id="rId133" Type="http://schemas.openxmlformats.org/officeDocument/2006/relationships/slide" Target="slides/slide131.xml"/><Relationship Id="rId132" Type="http://schemas.openxmlformats.org/officeDocument/2006/relationships/slide" Target="slides/slide130.xml"/><Relationship Id="rId131" Type="http://schemas.openxmlformats.org/officeDocument/2006/relationships/slide" Target="slides/slide129.xml"/><Relationship Id="rId130" Type="http://schemas.openxmlformats.org/officeDocument/2006/relationships/slide" Target="slides/slide128.xml"/><Relationship Id="rId13" Type="http://schemas.openxmlformats.org/officeDocument/2006/relationships/slide" Target="slides/slide11.xml"/><Relationship Id="rId129" Type="http://schemas.openxmlformats.org/officeDocument/2006/relationships/slide" Target="slides/slide127.xml"/><Relationship Id="rId128" Type="http://schemas.openxmlformats.org/officeDocument/2006/relationships/slide" Target="slides/slide126.xml"/><Relationship Id="rId127" Type="http://schemas.openxmlformats.org/officeDocument/2006/relationships/slide" Target="slides/slide125.xml"/><Relationship Id="rId126" Type="http://schemas.openxmlformats.org/officeDocument/2006/relationships/slide" Target="slides/slide124.xml"/><Relationship Id="rId125" Type="http://schemas.openxmlformats.org/officeDocument/2006/relationships/slide" Target="slides/slide123.xml"/><Relationship Id="rId124" Type="http://schemas.openxmlformats.org/officeDocument/2006/relationships/slide" Target="slides/slide122.xml"/><Relationship Id="rId123" Type="http://schemas.openxmlformats.org/officeDocument/2006/relationships/slide" Target="slides/slide121.xml"/><Relationship Id="rId122" Type="http://schemas.openxmlformats.org/officeDocument/2006/relationships/slide" Target="slides/slide120.xml"/><Relationship Id="rId121" Type="http://schemas.openxmlformats.org/officeDocument/2006/relationships/slide" Target="slides/slide119.xml"/><Relationship Id="rId120" Type="http://schemas.openxmlformats.org/officeDocument/2006/relationships/slide" Target="slides/slide118.xml"/><Relationship Id="rId12" Type="http://schemas.openxmlformats.org/officeDocument/2006/relationships/slide" Target="slides/slide10.xml"/><Relationship Id="rId119" Type="http://schemas.openxmlformats.org/officeDocument/2006/relationships/slide" Target="slides/slide117.xml"/><Relationship Id="rId118" Type="http://schemas.openxmlformats.org/officeDocument/2006/relationships/slide" Target="slides/slide116.xml"/><Relationship Id="rId117" Type="http://schemas.openxmlformats.org/officeDocument/2006/relationships/slide" Target="slides/slide115.xml"/><Relationship Id="rId116" Type="http://schemas.openxmlformats.org/officeDocument/2006/relationships/slide" Target="slides/slide114.xml"/><Relationship Id="rId115" Type="http://schemas.openxmlformats.org/officeDocument/2006/relationships/slide" Target="slides/slide113.xml"/><Relationship Id="rId114" Type="http://schemas.openxmlformats.org/officeDocument/2006/relationships/slide" Target="slides/slide112.xml"/><Relationship Id="rId113" Type="http://schemas.openxmlformats.org/officeDocument/2006/relationships/slide" Target="slides/slide111.xml"/><Relationship Id="rId112" Type="http://schemas.openxmlformats.org/officeDocument/2006/relationships/slide" Target="slides/slide110.xml"/><Relationship Id="rId111" Type="http://schemas.openxmlformats.org/officeDocument/2006/relationships/slide" Target="slides/slide109.xml"/><Relationship Id="rId110" Type="http://schemas.openxmlformats.org/officeDocument/2006/relationships/slide" Target="slides/slide108.xml"/><Relationship Id="rId11" Type="http://schemas.openxmlformats.org/officeDocument/2006/relationships/slide" Target="slides/slide9.xml"/><Relationship Id="rId109" Type="http://schemas.openxmlformats.org/officeDocument/2006/relationships/slide" Target="slides/slide107.xml"/><Relationship Id="rId108" Type="http://schemas.openxmlformats.org/officeDocument/2006/relationships/slide" Target="slides/slide106.xml"/><Relationship Id="rId107" Type="http://schemas.openxmlformats.org/officeDocument/2006/relationships/slide" Target="slides/slide105.xml"/><Relationship Id="rId106" Type="http://schemas.openxmlformats.org/officeDocument/2006/relationships/slide" Target="slides/slide104.xml"/><Relationship Id="rId105" Type="http://schemas.openxmlformats.org/officeDocument/2006/relationships/slide" Target="slides/slide103.xml"/><Relationship Id="rId104" Type="http://schemas.openxmlformats.org/officeDocument/2006/relationships/slide" Target="slides/slide102.xml"/><Relationship Id="rId103" Type="http://schemas.openxmlformats.org/officeDocument/2006/relationships/slide" Target="slides/slide101.xml"/><Relationship Id="rId102" Type="http://schemas.openxmlformats.org/officeDocument/2006/relationships/slide" Target="slides/slide100.xml"/><Relationship Id="rId101" Type="http://schemas.openxmlformats.org/officeDocument/2006/relationships/slide" Target="slides/slide99.xml"/><Relationship Id="rId100" Type="http://schemas.openxmlformats.org/officeDocument/2006/relationships/slide" Target="slides/slide98.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Ref idx="1003">
        <a:schemeClr val="bg2"/>
      </p:bgRef>
    </p:bg>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173157"/>
            <a:ext cx="7772400" cy="1470025"/>
          </a:xfrm>
        </p:spPr>
        <p:txBody>
          <a:bodyPr anchor="b"/>
          <a:lstStyle>
            <a:lvl1pPr algn="l">
              <a:defRPr sz="4800"/>
            </a:lvl1pPr>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687716" y="2643182"/>
            <a:ext cx="6670366" cy="1752600"/>
          </a:xfrm>
        </p:spPr>
        <p:txBody>
          <a:bodyPr/>
          <a:lstStyle>
            <a:lvl1pPr marL="0" indent="0" algn="l">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11498442-CBAF-4CCC-A4EB-B702A40CDB8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C50A7FF-664B-4D6B-AF9E-5C8AD78366AB}" type="slidenum">
              <a:rPr lang="zh-CN" altLang="en-US" smtClean="0"/>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11498442-CBAF-4CCC-A4EB-B702A40CDB8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C50A7FF-664B-4D6B-AF9E-5C8AD78366A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143768" y="274639"/>
            <a:ext cx="1543032"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9"/>
            <a:ext cx="6615130" cy="5851525"/>
          </a:xfrm>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11498442-CBAF-4CCC-A4EB-B702A40CDB8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C50A7FF-664B-4D6B-AF9E-5C8AD78366A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11498442-CBAF-4CCC-A4EB-B702A40CDB8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C50A7FF-664B-4D6B-AF9E-5C8AD78366A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bg>
      <p:bgRef idx="1003">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685800" y="2924181"/>
            <a:ext cx="7772400" cy="1362075"/>
          </a:xfrm>
        </p:spPr>
        <p:txBody>
          <a:bodyPr anchor="t"/>
          <a:lstStyle>
            <a:lvl1pPr algn="l">
              <a:defRPr sz="4400" b="0"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685800" y="1428747"/>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11498442-CBAF-4CCC-A4EB-B702A40CDB8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C50A7FF-664B-4D6B-AF9E-5C8AD78366AB}" type="slidenum">
              <a:rPr lang="zh-CN" altLang="en-US" smtClean="0"/>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11498442-CBAF-4CCC-A4EB-B702A40CDB8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C50A7FF-664B-4D6B-AF9E-5C8AD78366A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endParaRPr kumimoji="0"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endParaRPr kumimoji="0"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11498442-CBAF-4CCC-A4EB-B702A40CDB89}"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C50A7FF-664B-4D6B-AF9E-5C8AD78366A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11498442-CBAF-4CCC-A4EB-B702A40CDB89}"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C50A7FF-664B-4D6B-AF9E-5C8AD78366A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1498442-CBAF-4CCC-A4EB-B702A40CDB89}"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C50A7FF-664B-4D6B-AF9E-5C8AD78366A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3" name="内容占位符 2"/>
          <p:cNvSpPr>
            <a:spLocks noGrp="1"/>
          </p:cNvSpPr>
          <p:nvPr>
            <p:ph idx="1"/>
          </p:nvPr>
        </p:nvSpPr>
        <p:spPr>
          <a:xfrm>
            <a:off x="460382" y="1071546"/>
            <a:ext cx="5111750" cy="50497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5679083" y="1071546"/>
            <a:ext cx="3008313" cy="34290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11498442-CBAF-4CCC-A4EB-B702A40CDB8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C50A7FF-664B-4D6B-AF9E-5C8AD78366AB}" type="slidenum">
              <a:rPr lang="zh-CN" altLang="en-US" smtClean="0"/>
            </a:fld>
            <a:endParaRPr lang="zh-CN" altLang="en-US"/>
          </a:p>
        </p:txBody>
      </p:sp>
      <p:sp>
        <p:nvSpPr>
          <p:cNvPr id="2" name="标题 1"/>
          <p:cNvSpPr>
            <a:spLocks noGrp="1"/>
          </p:cNvSpPr>
          <p:nvPr>
            <p:ph type="title"/>
          </p:nvPr>
        </p:nvSpPr>
        <p:spPr>
          <a:xfrm>
            <a:off x="457205" y="285728"/>
            <a:ext cx="8230993" cy="696626"/>
          </a:xfrm>
        </p:spPr>
        <p:txBody>
          <a:bodyPr anchor="ctr"/>
          <a:lstStyle>
            <a:lvl1pPr algn="ctr">
              <a:defRPr sz="3600" b="0"/>
            </a:lvl1pPr>
          </a:lstStyle>
          <a:p>
            <a:r>
              <a:rPr kumimoji="0" lang="zh-CN" altLang="en-US" smtClean="0"/>
              <a:t>单击此处编辑母版标题样式</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001024" y="642918"/>
            <a:ext cx="785818" cy="4572032"/>
          </a:xfrm>
        </p:spPr>
        <p:txBody>
          <a:bodyPr vert="eaVert" anchor="ctr"/>
          <a:lstStyle>
            <a:lvl1pPr algn="l">
              <a:defRPr sz="2400" b="0"/>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442922" y="541340"/>
            <a:ext cx="6415094" cy="5459428"/>
          </a:xfrm>
          <a:prstGeom prst="roundRect">
            <a:avLst>
              <a:gd name="adj" fmla="val 4800"/>
            </a:avLst>
          </a:prstGeom>
          <a:solidFill>
            <a:schemeClr val="accent1">
              <a:tint val="20000"/>
            </a:schemeClr>
          </a:solidFill>
          <a:ln w="38100">
            <a:gradFill flip="none" rotWithShape="1">
              <a:gsLst>
                <a:gs pos="0">
                  <a:schemeClr val="accent1">
                    <a:alpha val="50000"/>
                  </a:schemeClr>
                </a:gs>
                <a:gs pos="100000">
                  <a:schemeClr val="accent1">
                    <a:tint val="20000"/>
                  </a:schemeClr>
                </a:gs>
              </a:gsLst>
              <a:lin ang="16200000" scaled="1"/>
              <a:tileRect/>
            </a:gradFill>
          </a:ln>
          <a:effectLst>
            <a:outerShdw blurRad="76200" dist="38100" dir="5400000" sx="100500" sy="100500" algn="tl"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7072330" y="1000108"/>
            <a:ext cx="914368" cy="4214842"/>
          </a:xfrm>
        </p:spPr>
        <p:txBody>
          <a:bodyPr vert="eaVert"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11498442-CBAF-4CCC-A4EB-B702A40CDB8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C50A7FF-664B-4D6B-AF9E-5C8AD78366A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png"/><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pic>
        <p:nvPicPr>
          <p:cNvPr id="8" name="图片 7"/>
          <p:cNvPicPr>
            <a:picLocks noChangeAspect="1"/>
          </p:cNvPicPr>
          <p:nvPr/>
        </p:nvPicPr>
        <p:blipFill>
          <a:blip r:embed="rId12">
            <a:duotone>
              <a:schemeClr val="accent1"/>
              <a:srgbClr val="FFFFFF"/>
            </a:duotone>
            <a:lum bright="12000" contrast="40000"/>
          </a:blip>
          <a:stretch>
            <a:fillRect/>
          </a:stretch>
        </p:blipFill>
        <p:spPr>
          <a:xfrm>
            <a:off x="6667809" y="4915143"/>
            <a:ext cx="2476191" cy="1942857"/>
          </a:xfrm>
          <a:prstGeom prst="rect">
            <a:avLst/>
          </a:prstGeom>
          <a:noFill/>
          <a:ln>
            <a:noFill/>
          </a:ln>
        </p:spPr>
      </p:pic>
      <p:sp>
        <p:nvSpPr>
          <p:cNvPr id="10" name="矩形 9"/>
          <p:cNvSpPr/>
          <p:nvPr/>
        </p:nvSpPr>
        <p:spPr>
          <a:xfrm>
            <a:off x="0" y="0"/>
            <a:ext cx="9144000" cy="71438"/>
          </a:xfrm>
          <a:prstGeom prst="rect">
            <a:avLst/>
          </a:prstGeom>
          <a:gradFill flip="none" rotWithShape="1">
            <a:gsLst>
              <a:gs pos="0">
                <a:schemeClr val="accent1">
                  <a:tint val="100000"/>
                  <a:shade val="50000"/>
                  <a:hueMod val="100000"/>
                  <a:satMod val="250000"/>
                  <a:alpha val="0"/>
                </a:schemeClr>
              </a:gs>
              <a:gs pos="75000">
                <a:schemeClr val="accent1">
                  <a:tint val="80000"/>
                  <a:shade val="100000"/>
                  <a:hueMod val="100000"/>
                  <a:satMod val="375000"/>
                  <a:alpha val="20000"/>
                </a:schemeClr>
              </a:gs>
              <a:gs pos="100000">
                <a:schemeClr val="accent1">
                  <a:tint val="50000"/>
                  <a:shade val="100000"/>
                  <a:hueMod val="100000"/>
                  <a:satMod val="500000"/>
                </a:schemeClr>
              </a:gs>
            </a:gsLst>
            <a:lin ang="18900000" scaled="1"/>
            <a:tileRect/>
          </a:gradFill>
          <a:ln w="12700" cap="rnd" cmpd="sng" algn="ctr">
            <a:noFill/>
            <a:prstDash val="solid"/>
          </a:ln>
        </p:spPr>
        <p:style>
          <a:lnRef idx="1">
            <a:schemeClr val="accent1"/>
          </a:lnRef>
          <a:fillRef idx="2">
            <a:schemeClr val="accent1"/>
          </a:fillRef>
          <a:effectRef idx="1">
            <a:schemeClr val="accent1"/>
          </a:effectRef>
          <a:fontRef idx="minor">
            <a:schemeClr val="dk1"/>
          </a:fontRef>
        </p:style>
        <p:txBody>
          <a:bodyPr rtlCol="0" anchor="ctr"/>
          <a:lstStyle/>
          <a:p>
            <a:pPr algn="ctr" eaLnBrk="1" latinLnBrk="0" hangingPunct="1"/>
            <a:endParaRPr kumimoji="0" lang="zh-CN" altLang="en-US"/>
          </a:p>
        </p:txBody>
      </p:sp>
      <p:sp>
        <p:nvSpPr>
          <p:cNvPr id="11" name="矩形 10"/>
          <p:cNvSpPr/>
          <p:nvPr/>
        </p:nvSpPr>
        <p:spPr>
          <a:xfrm>
            <a:off x="0" y="40951"/>
            <a:ext cx="4572000" cy="71438"/>
          </a:xfrm>
          <a:prstGeom prst="rect">
            <a:avLst/>
          </a:prstGeom>
          <a:gradFill flip="none" rotWithShape="1">
            <a:gsLst>
              <a:gs pos="0">
                <a:schemeClr val="accent1">
                  <a:tint val="100000"/>
                  <a:shade val="50000"/>
                  <a:hueMod val="100000"/>
                  <a:satMod val="250000"/>
                  <a:alpha val="0"/>
                </a:schemeClr>
              </a:gs>
              <a:gs pos="75000">
                <a:schemeClr val="accent1">
                  <a:tint val="80000"/>
                  <a:shade val="100000"/>
                  <a:hueMod val="100000"/>
                  <a:satMod val="375000"/>
                  <a:alpha val="5000"/>
                </a:schemeClr>
              </a:gs>
              <a:gs pos="100000">
                <a:schemeClr val="accent1">
                  <a:tint val="50000"/>
                  <a:shade val="100000"/>
                  <a:hueMod val="100000"/>
                  <a:satMod val="500000"/>
                  <a:alpha val="60000"/>
                </a:schemeClr>
              </a:gs>
            </a:gsLst>
            <a:lin ang="8100000" scaled="1"/>
            <a:tileRect/>
          </a:gradFill>
          <a:ln w="12700" cap="rnd" cmpd="sng" algn="ctr">
            <a:noFill/>
            <a:prstDash val="solid"/>
          </a:ln>
          <a:effectLst>
            <a:glow>
              <a:schemeClr val="accent1">
                <a:tint val="100000"/>
                <a:shade val="100000"/>
                <a:hueMod val="100000"/>
                <a:satMod val="100000"/>
              </a:schemeClr>
            </a:glow>
            <a:softEdge rad="12700"/>
          </a:effectLst>
        </p:spPr>
        <p:style>
          <a:lnRef idx="1">
            <a:schemeClr val="accent1"/>
          </a:lnRef>
          <a:fillRef idx="2">
            <a:schemeClr val="accent1"/>
          </a:fillRef>
          <a:effectRef idx="1">
            <a:schemeClr val="accent1"/>
          </a:effectRef>
          <a:fontRef idx="minor">
            <a:schemeClr val="dk1"/>
          </a:fontRef>
        </p:style>
        <p:txBody>
          <a:bodyPr rtlCol="0" anchor="ctr"/>
          <a:lstStyle/>
          <a:p>
            <a:pPr algn="ctr" eaLnBrk="1" latinLnBrk="0" hangingPunct="1"/>
            <a:endParaRPr kumimoji="0" lang="zh-CN" altLang="en-US"/>
          </a:p>
        </p:txBody>
      </p:sp>
      <p:pic>
        <p:nvPicPr>
          <p:cNvPr id="9" name="图片 8"/>
          <p:cNvPicPr>
            <a:picLocks noChangeAspect="1"/>
          </p:cNvPicPr>
          <p:nvPr/>
        </p:nvPicPr>
        <p:blipFill>
          <a:blip r:embed="rId13">
            <a:duotone>
              <a:schemeClr val="accent1"/>
              <a:srgbClr val="FFFFFF"/>
            </a:duotone>
            <a:lum bright="35000" contrast="40000"/>
          </a:blip>
          <a:stretch>
            <a:fillRect/>
          </a:stretch>
        </p:blipFill>
        <p:spPr>
          <a:xfrm>
            <a:off x="0" y="6420445"/>
            <a:ext cx="9144000" cy="437555"/>
          </a:xfrm>
          <a:prstGeom prst="rect">
            <a:avLst/>
          </a:prstGeom>
          <a:noFill/>
          <a:ln>
            <a:noFill/>
          </a:ln>
          <a:effectLst/>
        </p:spPr>
      </p:pic>
      <p:sp>
        <p:nvSpPr>
          <p:cNvPr id="2" name="标题占位符 1"/>
          <p:cNvSpPr>
            <a:spLocks noGrp="1"/>
          </p:cNvSpPr>
          <p:nvPr>
            <p:ph type="title"/>
          </p:nvPr>
        </p:nvSpPr>
        <p:spPr>
          <a:xfrm>
            <a:off x="457200" y="274638"/>
            <a:ext cx="8229600" cy="1143000"/>
          </a:xfrm>
          <a:prstGeom prst="rect">
            <a:avLst/>
          </a:prstGeom>
        </p:spPr>
        <p:txBody>
          <a:bodyPr vert="horz" rtlCol="0" anchor="ctr">
            <a:normAutofit/>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zh-CN" altLang="en-US" smtClean="0"/>
              <a:t>单击此处编辑母版文本样式</a:t>
            </a:r>
            <a:endParaRPr kumimoji="0" lang="zh-CN" altLang="en-US" smtClean="0"/>
          </a:p>
          <a:p>
            <a:pPr lvl="1" eaLnBrk="1" latinLnBrk="0" hangingPunct="1"/>
            <a:r>
              <a:rPr kumimoji="0" lang="zh-CN" altLang="en-US" smtClean="0"/>
              <a:t>第二级</a:t>
            </a:r>
            <a:endParaRPr kumimoji="0" lang="zh-CN" altLang="en-US" smtClean="0"/>
          </a:p>
          <a:p>
            <a:pPr lvl="2" eaLnBrk="1" latinLnBrk="0" hangingPunct="1"/>
            <a:r>
              <a:rPr kumimoji="0" lang="zh-CN" altLang="en-US" smtClean="0"/>
              <a:t>第三级</a:t>
            </a:r>
            <a:endParaRPr kumimoji="0" lang="zh-CN" altLang="en-US" smtClean="0"/>
          </a:p>
          <a:p>
            <a:pPr lvl="3" eaLnBrk="1" latinLnBrk="0" hangingPunct="1"/>
            <a:r>
              <a:rPr kumimoji="0" lang="zh-CN" altLang="en-US" smtClean="0"/>
              <a:t>第四级</a:t>
            </a:r>
            <a:endParaRPr kumimoji="0" lang="zh-CN" altLang="en-US" smtClean="0"/>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457200" y="6356350"/>
            <a:ext cx="2133600" cy="365125"/>
          </a:xfrm>
          <a:prstGeom prst="rect">
            <a:avLst/>
          </a:prstGeom>
        </p:spPr>
        <p:txBody>
          <a:bodyPr vert="horz" rtlCol="0" anchor="ctr"/>
          <a:lstStyle>
            <a:lvl1pPr algn="l" eaLnBrk="1" latinLnBrk="0" hangingPunct="1">
              <a:defRPr kumimoji="0" sz="1200">
                <a:solidFill>
                  <a:schemeClr val="tx1">
                    <a:tint val="75000"/>
                  </a:schemeClr>
                </a:solidFill>
              </a:defRPr>
            </a:lvl1pPr>
          </a:lstStyle>
          <a:p>
            <a:fld id="{11498442-CBAF-4CCC-A4EB-B702A40CDB89}"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rtlCol="0" anchor="ctr"/>
          <a:lstStyle>
            <a:lvl1pPr algn="r" eaLnBrk="1" latinLnBrk="0" hangingPunct="1">
              <a:defRPr kumimoji="0" sz="1200">
                <a:solidFill>
                  <a:schemeClr val="tx1">
                    <a:tint val="75000"/>
                  </a:schemeClr>
                </a:solidFill>
              </a:defRPr>
            </a:lvl1pPr>
          </a:lstStyle>
          <a:p>
            <a:fld id="{5C50A7FF-664B-4D6B-AF9E-5C8AD78366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accent1"/>
        </a:buClr>
        <a:buSzPct val="50000"/>
        <a:buFont typeface="Wingdings 2" panose="05020102010507070707"/>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accent2"/>
        </a:buClr>
        <a:buSzPct val="50000"/>
        <a:buFont typeface="Wingdings 2" panose="05020102010507070707"/>
        <a:buChar char="³"/>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accent3"/>
        </a:buClr>
        <a:buSzPct val="60000"/>
        <a:buFont typeface="Wingdings 2" panose="05020102010507070707"/>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accent5"/>
        </a:buClr>
        <a:buSzPct val="45000"/>
        <a:buFont typeface="Wingdings 2" panose="05020102010507070707"/>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accent6"/>
        </a:buClr>
        <a:buFont typeface="Wingdings 2" panose="05020102010507070707"/>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emf"/></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zh-CN" altLang="zh-CN" b="1" dirty="0"/>
            </a:br>
            <a:endParaRPr lang="zh-CN" altLang="en-US" dirty="0"/>
          </a:p>
        </p:txBody>
      </p:sp>
      <p:sp>
        <p:nvSpPr>
          <p:cNvPr id="3" name="内容占位符 2"/>
          <p:cNvSpPr>
            <a:spLocks noGrp="1"/>
          </p:cNvSpPr>
          <p:nvPr>
            <p:ph idx="1"/>
          </p:nvPr>
        </p:nvSpPr>
        <p:spPr/>
        <p:txBody>
          <a:bodyPr>
            <a:normAutofit fontScale="90000" lnSpcReduction="20000"/>
          </a:bodyPr>
          <a:lstStyle/>
          <a:p>
            <a:pPr marL="0" indent="0" algn="ctr">
              <a:buNone/>
            </a:pPr>
            <a:r>
              <a:rPr lang="zh-CN" altLang="en-US" sz="11500" dirty="0" smtClean="0">
                <a:latin typeface="+mj-ea"/>
                <a:ea typeface="+mj-ea"/>
              </a:rPr>
              <a:t>劳动与</a:t>
            </a:r>
            <a:endParaRPr lang="zh-CN" altLang="en-US" sz="11500" dirty="0" smtClean="0">
              <a:latin typeface="+mj-ea"/>
              <a:ea typeface="+mj-ea"/>
            </a:endParaRPr>
          </a:p>
          <a:p>
            <a:pPr marL="0" indent="0" algn="ctr">
              <a:buNone/>
            </a:pPr>
            <a:r>
              <a:rPr lang="zh-CN" altLang="en-US" sz="11500" dirty="0" smtClean="0">
                <a:latin typeface="+mj-ea"/>
                <a:ea typeface="+mj-ea"/>
              </a:rPr>
              <a:t>社会保障法律制度</a:t>
            </a:r>
            <a:endParaRPr lang="zh-CN" altLang="en-US" sz="11500" dirty="0" smtClean="0">
              <a:latin typeface="+mj-ea"/>
              <a:ea typeface="+mj-e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4. </a:t>
            </a:r>
            <a:r>
              <a:rPr lang="zh-CN" altLang="en-US" sz="2800" dirty="0"/>
              <a:t>工会组织在依法维护劳动者合法权益，参与企业民主管理过程中与用人单位和劳动者之间所形成的社会关系。</a:t>
            </a:r>
            <a:endParaRPr lang="zh-CN" altLang="en-US" sz="2800" dirty="0"/>
          </a:p>
          <a:p>
            <a:pPr marL="0" indent="0">
              <a:buNone/>
            </a:pPr>
            <a:r>
              <a:rPr lang="en-US" altLang="zh-CN" sz="2800" dirty="0"/>
              <a:t>5. </a:t>
            </a:r>
            <a:r>
              <a:rPr lang="zh-CN" altLang="en-US" sz="2800" dirty="0"/>
              <a:t>劳动行政主管部门在监督劳动法实施过程中与用人单位之间发生的劳动法律监督关系</a:t>
            </a:r>
            <a:r>
              <a:rPr lang="zh-CN" altLang="en-US" dirty="0"/>
              <a:t>。</a:t>
            </a:r>
            <a:endParaRPr lang="zh-CN" altLang="en-US" dirty="0"/>
          </a:p>
          <a:p>
            <a:pPr marL="0" indent="0">
              <a:buNone/>
            </a:pPr>
            <a:endParaRPr lang="zh-CN" altLang="en-US" dirty="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en-US" altLang="zh-CN" sz="2800" dirty="0"/>
              <a:t>2. </a:t>
            </a:r>
            <a:r>
              <a:rPr lang="zh-CN" altLang="en-US" sz="2800" dirty="0"/>
              <a:t>劳动者单方解除</a:t>
            </a:r>
            <a:endParaRPr lang="zh-CN" altLang="en-US" sz="2800" dirty="0"/>
          </a:p>
          <a:p>
            <a:pPr marL="0" indent="0">
              <a:buNone/>
            </a:pPr>
            <a:r>
              <a:rPr lang="zh-CN" altLang="en-US" sz="2800" dirty="0"/>
              <a:t>劳动者单方解除劳动合同包括预告解除和即时解除两种情况：</a:t>
            </a:r>
            <a:endParaRPr lang="zh-CN" altLang="en-US" sz="2800" dirty="0"/>
          </a:p>
          <a:p>
            <a:pPr marL="0" indent="0">
              <a:buNone/>
            </a:pPr>
            <a:r>
              <a:rPr lang="zh-CN" altLang="en-US" sz="2800" dirty="0"/>
              <a:t>  （</a:t>
            </a:r>
            <a:r>
              <a:rPr lang="en-US" altLang="zh-CN" sz="2800" dirty="0"/>
              <a:t>1</a:t>
            </a:r>
            <a:r>
              <a:rPr lang="zh-CN" altLang="en-US" sz="2800" dirty="0"/>
              <a:t>）预告解除</a:t>
            </a:r>
            <a:endParaRPr lang="zh-CN" altLang="en-US" sz="2800" dirty="0"/>
          </a:p>
          <a:p>
            <a:pPr marL="0" indent="0">
              <a:buNone/>
            </a:pPr>
            <a:r>
              <a:rPr lang="zh-CN" altLang="en-US" sz="2800" dirty="0"/>
              <a:t>预告解除也称为预告辞职，是指劳动者不需要任何法定理由，按法律规定的预告期单方解除劳动合同的行为。</a:t>
            </a:r>
            <a:r>
              <a:rPr lang="en-US" altLang="zh-CN" sz="2800" dirty="0"/>
              <a:t>《</a:t>
            </a:r>
            <a:r>
              <a:rPr lang="zh-CN" altLang="en-US" sz="2800" dirty="0"/>
              <a:t>劳动合同法</a:t>
            </a:r>
            <a:r>
              <a:rPr lang="en-US" altLang="zh-CN" sz="2800" dirty="0"/>
              <a:t>》</a:t>
            </a:r>
            <a:r>
              <a:rPr lang="zh-CN" altLang="en-US" sz="2800" dirty="0"/>
              <a:t>第</a:t>
            </a:r>
            <a:r>
              <a:rPr lang="en-US" altLang="zh-CN" sz="2800" dirty="0"/>
              <a:t>37</a:t>
            </a:r>
            <a:r>
              <a:rPr lang="zh-CN" altLang="en-US" sz="2800" dirty="0"/>
              <a:t>条规定：“劳动者提前</a:t>
            </a:r>
            <a:r>
              <a:rPr lang="en-US" altLang="zh-CN" sz="2800" dirty="0"/>
              <a:t>30</a:t>
            </a:r>
            <a:r>
              <a:rPr lang="zh-CN" altLang="en-US" sz="2800" dirty="0"/>
              <a:t>日以书面形式通知用人单位，可以解除劳动合同。劳动者在试用期内提前</a:t>
            </a:r>
            <a:r>
              <a:rPr lang="en-US" altLang="zh-CN" sz="2800" dirty="0"/>
              <a:t>3</a:t>
            </a:r>
            <a:r>
              <a:rPr lang="zh-CN" altLang="en-US" sz="2800" dirty="0"/>
              <a:t>日通知用人单位，可以解除劳动合同”。</a:t>
            </a:r>
            <a:endParaRPr lang="zh-CN" altLang="en-US" sz="2800"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a:bodyPr>
          <a:lstStyle/>
          <a:p>
            <a:pPr marL="0" indent="0">
              <a:buNone/>
            </a:pPr>
            <a:r>
              <a:rPr lang="zh-CN" altLang="en-US" sz="2800" dirty="0"/>
              <a:t>（</a:t>
            </a:r>
            <a:r>
              <a:rPr lang="en-US" altLang="zh-CN" sz="2800" dirty="0"/>
              <a:t>2</a:t>
            </a:r>
            <a:r>
              <a:rPr lang="zh-CN" altLang="en-US" sz="2800" dirty="0"/>
              <a:t>）即时解除</a:t>
            </a:r>
            <a:endParaRPr lang="zh-CN" altLang="en-US" sz="2800" dirty="0"/>
          </a:p>
          <a:p>
            <a:pPr marL="0" indent="0">
              <a:buNone/>
            </a:pPr>
            <a:r>
              <a:rPr lang="zh-CN" altLang="en-US" sz="2800" dirty="0"/>
              <a:t>即时解除也称为即时辞职，是指由于发生法定的事由，劳动者可以不经过预告期，随时通知用人单位，单方解除劳动合同的行为。根据</a:t>
            </a:r>
            <a:r>
              <a:rPr lang="en-US" altLang="zh-CN" sz="2800" dirty="0"/>
              <a:t>《</a:t>
            </a:r>
            <a:r>
              <a:rPr lang="zh-CN" altLang="en-US" sz="2800" dirty="0"/>
              <a:t>劳动合同法</a:t>
            </a:r>
            <a:r>
              <a:rPr lang="en-US" altLang="zh-CN" sz="2800" dirty="0"/>
              <a:t>》</a:t>
            </a:r>
            <a:r>
              <a:rPr lang="zh-CN" altLang="en-US" sz="2800" dirty="0"/>
              <a:t>第</a:t>
            </a:r>
            <a:r>
              <a:rPr lang="en-US" altLang="zh-CN" sz="2800" dirty="0"/>
              <a:t>38</a:t>
            </a:r>
            <a:r>
              <a:rPr lang="zh-CN" altLang="en-US" sz="2800" dirty="0"/>
              <a:t>条的规定，用人单位有下列情形之一的，劳动者可以解除劳动合同</a:t>
            </a:r>
            <a:r>
              <a:rPr lang="zh-CN" altLang="en-US" sz="2800" dirty="0" smtClean="0"/>
              <a:t>：</a:t>
            </a:r>
            <a:endParaRPr lang="en-US" altLang="zh-CN" sz="2800" dirty="0" smtClean="0"/>
          </a:p>
          <a:p>
            <a:pPr marL="0" indent="0">
              <a:buNone/>
            </a:pPr>
            <a:r>
              <a:rPr lang="zh-CN" altLang="en-US" sz="2800" dirty="0" smtClean="0"/>
              <a:t>①</a:t>
            </a:r>
            <a:r>
              <a:rPr lang="zh-CN" altLang="en-US" sz="2800" dirty="0"/>
              <a:t>未按照劳动合同约定提供劳动保护或者劳动条件的</a:t>
            </a:r>
            <a:r>
              <a:rPr lang="zh-CN" altLang="en-US" sz="2800" dirty="0" smtClean="0"/>
              <a:t>；</a:t>
            </a:r>
            <a:endParaRPr lang="en-US" altLang="zh-CN" sz="2800" dirty="0" smtClean="0"/>
          </a:p>
          <a:p>
            <a:pPr marL="0" indent="0">
              <a:buNone/>
            </a:pPr>
            <a:r>
              <a:rPr lang="zh-CN" altLang="en-US" sz="2800" dirty="0" smtClean="0"/>
              <a:t>②</a:t>
            </a:r>
            <a:r>
              <a:rPr lang="zh-CN" altLang="en-US" sz="2800" dirty="0"/>
              <a:t>未及时足额支付劳动报酬的</a:t>
            </a:r>
            <a:r>
              <a:rPr lang="zh-CN" altLang="en-US" sz="2800" dirty="0" smtClean="0"/>
              <a:t>；</a:t>
            </a:r>
            <a:endParaRPr lang="en-US" altLang="zh-CN" sz="2800" dirty="0" smtClean="0"/>
          </a:p>
          <a:p>
            <a:pPr marL="0" indent="0">
              <a:buNone/>
            </a:pPr>
            <a:r>
              <a:rPr lang="zh-CN" altLang="en-US" sz="2800" dirty="0" smtClean="0"/>
              <a:t>③</a:t>
            </a:r>
            <a:r>
              <a:rPr lang="zh-CN" altLang="en-US" sz="2800" dirty="0"/>
              <a:t>未依法为劳动者缴纳社会保险费的</a:t>
            </a:r>
            <a:r>
              <a:rPr lang="zh-CN" altLang="en-US" sz="2800" dirty="0" smtClean="0"/>
              <a:t>；</a:t>
            </a:r>
            <a:endParaRPr lang="en-US" altLang="zh-CN" sz="2800" dirty="0" smtClean="0"/>
          </a:p>
          <a:p>
            <a:pPr marL="0" indent="0">
              <a:buNone/>
            </a:pPr>
            <a:r>
              <a:rPr lang="zh-CN" altLang="en-US" sz="2800" dirty="0" smtClean="0"/>
              <a:t>④</a:t>
            </a:r>
            <a:r>
              <a:rPr lang="zh-CN" altLang="en-US" sz="2800" dirty="0"/>
              <a:t>用人单位的规章制度违反法律、法规的规定，损害劳动者权益的</a:t>
            </a:r>
            <a:r>
              <a:rPr lang="zh-CN" altLang="en-US" sz="2800" dirty="0" smtClean="0"/>
              <a:t>；</a:t>
            </a:r>
            <a:endParaRPr lang="zh-CN" altLang="en-US" sz="2800"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⑤因本法第二十六条第一款规定的情形致使劳动合同无效的</a:t>
            </a:r>
            <a:r>
              <a:rPr lang="zh-CN" altLang="en-US" sz="2800" dirty="0" smtClean="0"/>
              <a:t>；</a:t>
            </a:r>
            <a:endParaRPr lang="en-US" altLang="zh-CN" sz="2800" dirty="0" smtClean="0"/>
          </a:p>
          <a:p>
            <a:pPr marL="0" indent="0">
              <a:buNone/>
            </a:pPr>
            <a:r>
              <a:rPr lang="zh-CN" altLang="en-US" sz="2800" dirty="0" smtClean="0"/>
              <a:t>⑥</a:t>
            </a:r>
            <a:r>
              <a:rPr lang="zh-CN" altLang="en-US" sz="2800" dirty="0"/>
              <a:t>法律、行政法规规定劳动者可以解除劳动合同的其他</a:t>
            </a:r>
            <a:r>
              <a:rPr lang="zh-CN" altLang="en-US" sz="2800" dirty="0" smtClean="0"/>
              <a:t>情形</a:t>
            </a:r>
            <a:r>
              <a:rPr lang="en-US" altLang="zh-CN" sz="2800" dirty="0" smtClean="0"/>
              <a:t>;</a:t>
            </a:r>
            <a:endParaRPr lang="en-US" altLang="zh-CN" sz="2800" dirty="0" smtClean="0"/>
          </a:p>
          <a:p>
            <a:pPr marL="0" indent="0">
              <a:buNone/>
            </a:pPr>
            <a:r>
              <a:rPr lang="zh-CN" altLang="en-US" sz="2800" dirty="0" smtClean="0"/>
              <a:t>⑦</a:t>
            </a:r>
            <a:r>
              <a:rPr lang="zh-CN" altLang="en-US" sz="2800" dirty="0"/>
              <a:t>用人单位以暴力、威胁或者非法限制人身自由的手段强迫劳动者劳动的，或者用人单位违章指挥、强令冒险作业危及劳动者人身安全的，劳动者可以立即解除劳动合同，不需告知用人单位。</a:t>
            </a:r>
            <a:endParaRPr lang="zh-CN" altLang="en-US" sz="2800" dirty="0"/>
          </a:p>
          <a:p>
            <a:pPr marL="0" indent="0">
              <a:buNone/>
            </a:pPr>
            <a:endParaRPr lang="zh-CN" alt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a:t>二、劳动合同解除的限制性规定</a:t>
            </a:r>
            <a:endParaRPr lang="zh-CN" altLang="en-US" sz="2800" dirty="0"/>
          </a:p>
          <a:p>
            <a:pPr marL="0" indent="0">
              <a:buNone/>
            </a:pPr>
            <a:r>
              <a:rPr lang="zh-CN" altLang="en-US" sz="2800" dirty="0"/>
              <a:t>根据</a:t>
            </a:r>
            <a:r>
              <a:rPr lang="en-US" altLang="zh-CN" sz="2800" dirty="0"/>
              <a:t>《</a:t>
            </a:r>
            <a:r>
              <a:rPr lang="zh-CN" altLang="en-US" sz="2800" dirty="0"/>
              <a:t>劳动合同法</a:t>
            </a:r>
            <a:r>
              <a:rPr lang="en-US" altLang="zh-CN" sz="2800" dirty="0"/>
              <a:t>》</a:t>
            </a:r>
            <a:r>
              <a:rPr lang="zh-CN" altLang="en-US" sz="2800" dirty="0"/>
              <a:t>第</a:t>
            </a:r>
            <a:r>
              <a:rPr lang="en-US" altLang="zh-CN" sz="2800" dirty="0"/>
              <a:t>42</a:t>
            </a:r>
            <a:r>
              <a:rPr lang="zh-CN" altLang="en-US" sz="2800" dirty="0"/>
              <a:t>条规定，劳动者有下列情形之一的，用人单位不得依照本法第四十条、第四十一条的规定解除劳动合同：</a:t>
            </a:r>
            <a:endParaRPr lang="zh-CN" altLang="en-US" sz="2800" dirty="0"/>
          </a:p>
          <a:p>
            <a:pPr marL="0" indent="0">
              <a:buNone/>
            </a:pPr>
            <a:r>
              <a:rPr lang="zh-CN" altLang="en-US" sz="2800" dirty="0"/>
              <a:t>（</a:t>
            </a:r>
            <a:r>
              <a:rPr lang="en-US" altLang="zh-CN" sz="2800" dirty="0"/>
              <a:t>1</a:t>
            </a:r>
            <a:r>
              <a:rPr lang="zh-CN" altLang="en-US" sz="2800" dirty="0"/>
              <a:t>）从事接触职业病危害作业的劳动者未进行离岗前职业健康检查，或者疑似</a:t>
            </a:r>
            <a:r>
              <a:rPr lang="zh-CN" altLang="en-US" sz="2800" dirty="0" smtClean="0"/>
              <a:t>职业病，病人</a:t>
            </a:r>
            <a:r>
              <a:rPr lang="zh-CN" altLang="en-US" sz="2800" dirty="0"/>
              <a:t>在诊断或者医学观察期间的</a:t>
            </a:r>
            <a:endParaRPr lang="zh-CN" altLang="en-US" sz="2800" dirty="0"/>
          </a:p>
          <a:p>
            <a:pPr marL="0" indent="0">
              <a:buNone/>
            </a:pPr>
            <a:endParaRPr lang="zh-CN" altLang="en-US" sz="2000"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a:t>
            </a:r>
            <a:r>
              <a:rPr lang="en-US" altLang="zh-CN" sz="2800" dirty="0"/>
              <a:t>2</a:t>
            </a:r>
            <a:r>
              <a:rPr lang="zh-CN" altLang="en-US" sz="2800" dirty="0"/>
              <a:t>）在本单位患职业病或者因工负伤并被确认丧失或者部分丧失劳动能力</a:t>
            </a:r>
            <a:r>
              <a:rPr lang="zh-CN" altLang="en-US" sz="2800" dirty="0" smtClean="0"/>
              <a:t>的</a:t>
            </a:r>
            <a:endParaRPr lang="en-US" altLang="zh-CN" sz="2800" dirty="0" smtClean="0"/>
          </a:p>
          <a:p>
            <a:pPr marL="0" indent="0">
              <a:buNone/>
            </a:pPr>
            <a:r>
              <a:rPr lang="zh-CN" altLang="en-US" sz="2800" dirty="0" smtClean="0"/>
              <a:t>（</a:t>
            </a:r>
            <a:r>
              <a:rPr lang="en-US" altLang="zh-CN" sz="2800" dirty="0"/>
              <a:t>3</a:t>
            </a:r>
            <a:r>
              <a:rPr lang="zh-CN" altLang="en-US" sz="2800" dirty="0"/>
              <a:t>）患病或者非因工负伤，在规定的医疗期内的</a:t>
            </a:r>
            <a:endParaRPr lang="zh-CN" altLang="en-US" sz="2800" dirty="0"/>
          </a:p>
          <a:p>
            <a:pPr marL="0" indent="0">
              <a:buNone/>
            </a:pPr>
            <a:r>
              <a:rPr lang="zh-CN" altLang="en-US" sz="2800" dirty="0"/>
              <a:t>（</a:t>
            </a:r>
            <a:r>
              <a:rPr lang="en-US" altLang="zh-CN" sz="2800" dirty="0"/>
              <a:t>4</a:t>
            </a:r>
            <a:r>
              <a:rPr lang="zh-CN" altLang="en-US" sz="2800" dirty="0"/>
              <a:t>）女职工在孕期、产期、哺乳期的</a:t>
            </a:r>
            <a:endParaRPr lang="zh-CN" altLang="en-US" sz="2800" dirty="0"/>
          </a:p>
          <a:p>
            <a:pPr marL="0" indent="0">
              <a:buNone/>
            </a:pPr>
            <a:r>
              <a:rPr lang="zh-CN" altLang="en-US" sz="2800" dirty="0"/>
              <a:t>（</a:t>
            </a:r>
            <a:r>
              <a:rPr lang="en-US" altLang="zh-CN" sz="2800" dirty="0"/>
              <a:t>5</a:t>
            </a:r>
            <a:r>
              <a:rPr lang="zh-CN" altLang="en-US" sz="2800" dirty="0"/>
              <a:t>）在本单位连续工作满</a:t>
            </a:r>
            <a:r>
              <a:rPr lang="en-US" altLang="zh-CN" sz="2800" dirty="0"/>
              <a:t>15</a:t>
            </a:r>
            <a:r>
              <a:rPr lang="zh-CN" altLang="en-US" sz="2800" dirty="0"/>
              <a:t>年，且距法定退休年龄不足</a:t>
            </a:r>
            <a:r>
              <a:rPr lang="en-US" altLang="zh-CN" sz="2800" dirty="0"/>
              <a:t>5</a:t>
            </a:r>
            <a:r>
              <a:rPr lang="zh-CN" altLang="en-US" sz="2800" dirty="0"/>
              <a:t>年的</a:t>
            </a:r>
            <a:endParaRPr lang="zh-CN" altLang="en-US" sz="2800" dirty="0"/>
          </a:p>
          <a:p>
            <a:pPr marL="0" indent="0">
              <a:buNone/>
            </a:pPr>
            <a:r>
              <a:rPr lang="zh-CN" altLang="en-US" sz="2800" dirty="0"/>
              <a:t>（</a:t>
            </a:r>
            <a:r>
              <a:rPr lang="en-US" altLang="zh-CN" sz="2800" dirty="0"/>
              <a:t>6</a:t>
            </a:r>
            <a:r>
              <a:rPr lang="zh-CN" altLang="en-US" sz="2800" dirty="0"/>
              <a:t>）法律、行政法规规定的其他情形</a:t>
            </a:r>
            <a:endParaRPr lang="zh-CN" altLang="en-US" sz="2800" dirty="0"/>
          </a:p>
          <a:p>
            <a:pPr marL="0" indent="0">
              <a:buNone/>
            </a:pPr>
            <a:endParaRPr lang="zh-CN" alt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3000" dirty="0"/>
              <a:t>三、劳动合同解除的法律后果</a:t>
            </a:r>
            <a:endParaRPr lang="zh-CN" altLang="en-US" sz="3000" dirty="0"/>
          </a:p>
          <a:p>
            <a:pPr marL="0" indent="0">
              <a:buNone/>
            </a:pPr>
            <a:r>
              <a:rPr lang="zh-CN" altLang="en-US" sz="3000" dirty="0" smtClean="0"/>
              <a:t>（</a:t>
            </a:r>
            <a:r>
              <a:rPr lang="zh-CN" altLang="en-US" sz="3000" dirty="0"/>
              <a:t>一）用人单位解除劳动合同的法律后果</a:t>
            </a:r>
            <a:endParaRPr lang="zh-CN" altLang="en-US" sz="3000" dirty="0"/>
          </a:p>
          <a:p>
            <a:pPr marL="0" indent="0">
              <a:buNone/>
            </a:pPr>
            <a:r>
              <a:rPr lang="en-US" altLang="zh-CN" sz="3000" dirty="0"/>
              <a:t>1. </a:t>
            </a:r>
            <a:r>
              <a:rPr lang="zh-CN" altLang="en-US" sz="3000" dirty="0"/>
              <a:t>支付补偿金</a:t>
            </a:r>
            <a:endParaRPr lang="zh-CN" altLang="en-US" sz="3000" dirty="0"/>
          </a:p>
          <a:p>
            <a:pPr marL="0" indent="0">
              <a:buNone/>
            </a:pPr>
            <a:r>
              <a:rPr lang="zh-CN" altLang="en-US" sz="3000" dirty="0"/>
              <a:t>    在劳动者没有过错的前提下，用人单位提出解除劳动合同的，用人单位应当向劳动者支付经济补偿金。我国</a:t>
            </a:r>
            <a:r>
              <a:rPr lang="en-US" altLang="zh-CN" sz="3000" dirty="0"/>
              <a:t>《</a:t>
            </a:r>
            <a:r>
              <a:rPr lang="zh-CN" altLang="en-US" sz="3000" dirty="0"/>
              <a:t>劳动合同法</a:t>
            </a:r>
            <a:r>
              <a:rPr lang="en-US" altLang="zh-CN" sz="3000" dirty="0"/>
              <a:t>》</a:t>
            </a:r>
            <a:r>
              <a:rPr lang="zh-CN" altLang="en-US" sz="3000" dirty="0"/>
              <a:t>规定，有下列情形之一的，用人单位应依照本法第</a:t>
            </a:r>
            <a:r>
              <a:rPr lang="en-US" altLang="zh-CN" sz="3000" dirty="0"/>
              <a:t>47</a:t>
            </a:r>
            <a:r>
              <a:rPr lang="zh-CN" altLang="en-US" sz="3000" dirty="0"/>
              <a:t>条的规定向劳动者支付经济补偿金</a:t>
            </a:r>
            <a:r>
              <a:rPr lang="zh-CN" altLang="en-US" sz="3000" dirty="0" smtClean="0"/>
              <a:t>：</a:t>
            </a:r>
            <a:endParaRPr lang="en-US" altLang="zh-CN" sz="3000" dirty="0" smtClean="0"/>
          </a:p>
          <a:p>
            <a:pPr marL="0" indent="0">
              <a:buNone/>
            </a:pPr>
            <a:endParaRPr lang="zh-CN" altLang="en-US"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①用人单位依法向劳动者提出并与劳动者协商一致解除劳动合同的；</a:t>
            </a:r>
            <a:endParaRPr lang="en-US" altLang="zh-CN" sz="2800" dirty="0"/>
          </a:p>
          <a:p>
            <a:pPr marL="0" indent="0">
              <a:buNone/>
            </a:pPr>
            <a:r>
              <a:rPr lang="zh-CN" altLang="en-US" sz="2800" dirty="0"/>
              <a:t>②用人单位预告解除劳动合同；</a:t>
            </a:r>
            <a:endParaRPr lang="en-US" altLang="zh-CN" sz="2800" dirty="0"/>
          </a:p>
          <a:p>
            <a:pPr marL="0" indent="0">
              <a:buNone/>
            </a:pPr>
            <a:r>
              <a:rPr lang="zh-CN" altLang="en-US" sz="2800" dirty="0"/>
              <a:t>③用人单位依法进行经济裁员而解除劳动合同的；</a:t>
            </a:r>
            <a:endParaRPr lang="en-US" altLang="zh-CN" sz="2800" dirty="0"/>
          </a:p>
          <a:p>
            <a:pPr marL="0" indent="0">
              <a:buNone/>
            </a:pPr>
            <a:r>
              <a:rPr lang="zh-CN" altLang="en-US" sz="2800" dirty="0"/>
              <a:t>④用人单位违法解除劳动合同，劳动者不要求继续履行劳动合同或者劳动合同已经不能继续履行的；</a:t>
            </a:r>
            <a:endParaRPr lang="en-US" altLang="zh-CN" sz="2800" dirty="0"/>
          </a:p>
          <a:p>
            <a:pPr marL="0" indent="0">
              <a:buNone/>
            </a:pPr>
            <a:r>
              <a:rPr lang="zh-CN" altLang="en-US" sz="2800" dirty="0"/>
              <a:t>⑤法律、行政法规定的其他情形。</a:t>
            </a:r>
            <a:endParaRPr lang="zh-CN" altLang="en-US" sz="2800" dirty="0"/>
          </a:p>
          <a:p>
            <a:pPr marL="0" indent="0">
              <a:buNone/>
            </a:pPr>
            <a:endParaRPr lang="zh-CN" alt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dirty="0"/>
              <a:t> </a:t>
            </a:r>
            <a:r>
              <a:rPr lang="en-US" altLang="zh-CN" dirty="0"/>
              <a:t>2. </a:t>
            </a:r>
            <a:r>
              <a:rPr lang="zh-CN" altLang="en-US" dirty="0"/>
              <a:t>支付违法解除合同的赔偿金</a:t>
            </a:r>
            <a:endParaRPr lang="zh-CN" altLang="en-US" dirty="0"/>
          </a:p>
          <a:p>
            <a:pPr marL="0" indent="0">
              <a:buNone/>
            </a:pPr>
            <a:r>
              <a:rPr lang="zh-CN" altLang="en-US" dirty="0"/>
              <a:t>   </a:t>
            </a:r>
            <a:r>
              <a:rPr lang="en-US" altLang="zh-CN" dirty="0"/>
              <a:t>《</a:t>
            </a:r>
            <a:r>
              <a:rPr lang="zh-CN" altLang="en-US" dirty="0"/>
              <a:t>劳动合同法</a:t>
            </a:r>
            <a:r>
              <a:rPr lang="en-US" altLang="zh-CN" dirty="0"/>
              <a:t>》</a:t>
            </a:r>
            <a:r>
              <a:rPr lang="zh-CN" altLang="en-US" dirty="0"/>
              <a:t>第</a:t>
            </a:r>
            <a:r>
              <a:rPr lang="en-US" altLang="zh-CN" dirty="0"/>
              <a:t>48</a:t>
            </a:r>
            <a:r>
              <a:rPr lang="zh-CN" altLang="en-US" dirty="0"/>
              <a:t>条规定“用人单位违反本法规定解除或者终止劳动合同，劳动者要求继续履行劳动合同的，用人单位应当继续履行；劳动者不要求继续履行劳动合同或者劳动合同已经不能继续履行的，用人单位应当依照本法第八十七条规定支付赔偿金。</a:t>
            </a:r>
            <a:r>
              <a:rPr lang="zh-CN" altLang="en-US" dirty="0" smtClean="0"/>
              <a:t>”</a:t>
            </a:r>
            <a:endParaRPr lang="zh-CN" alt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en-US" altLang="zh-CN" dirty="0"/>
              <a:t>《</a:t>
            </a:r>
            <a:r>
              <a:rPr lang="zh-CN" altLang="en-US" dirty="0"/>
              <a:t>劳动合同法</a:t>
            </a:r>
            <a:r>
              <a:rPr lang="en-US" altLang="zh-CN" dirty="0"/>
              <a:t>》87</a:t>
            </a:r>
            <a:r>
              <a:rPr lang="zh-CN" altLang="en-US" dirty="0"/>
              <a:t>条规定“用人单位违反本法规定解除或者终止劳动合同的，应当依照本法第四十七条规定的经济补偿标准的</a:t>
            </a:r>
            <a:r>
              <a:rPr lang="en-US" altLang="zh-CN" dirty="0"/>
              <a:t>2</a:t>
            </a:r>
            <a:r>
              <a:rPr lang="zh-CN" altLang="en-US" dirty="0"/>
              <a:t>倍向劳动者支付赔偿金”</a:t>
            </a:r>
            <a:r>
              <a:rPr lang="zh-CN" altLang="en-US" dirty="0" smtClean="0"/>
              <a:t>。</a:t>
            </a:r>
            <a:endParaRPr lang="en-US" altLang="zh-CN" dirty="0" smtClean="0"/>
          </a:p>
          <a:p>
            <a:pPr marL="0" indent="0">
              <a:buNone/>
            </a:pPr>
            <a:r>
              <a:rPr lang="en-US" altLang="zh-CN" dirty="0" smtClean="0"/>
              <a:t>《</a:t>
            </a:r>
            <a:r>
              <a:rPr lang="zh-CN" altLang="en-US" dirty="0"/>
              <a:t>劳动合同法</a:t>
            </a:r>
            <a:r>
              <a:rPr lang="en-US" altLang="zh-CN" dirty="0"/>
              <a:t>》</a:t>
            </a:r>
            <a:r>
              <a:rPr lang="zh-CN" altLang="en-US" dirty="0"/>
              <a:t>第</a:t>
            </a:r>
            <a:r>
              <a:rPr lang="en-US" altLang="zh-CN" dirty="0"/>
              <a:t>85</a:t>
            </a:r>
            <a:r>
              <a:rPr lang="zh-CN" altLang="en-US" dirty="0"/>
              <a:t>条还规定，解除或者终止劳动合同，未按本法规定向劳动者支付经济补偿金的，劳动行政部门可以责令用人单位按照应付金额</a:t>
            </a:r>
            <a:r>
              <a:rPr lang="en-US" altLang="zh-CN" dirty="0"/>
              <a:t>50%</a:t>
            </a:r>
            <a:r>
              <a:rPr lang="zh-CN" altLang="en-US" dirty="0"/>
              <a:t>以上</a:t>
            </a:r>
            <a:r>
              <a:rPr lang="en-US" altLang="zh-CN" dirty="0"/>
              <a:t>100%</a:t>
            </a:r>
            <a:r>
              <a:rPr lang="zh-CN" altLang="en-US" dirty="0"/>
              <a:t>以下的标准向劳动者加付赔偿金。</a:t>
            </a:r>
            <a:endParaRPr lang="zh-CN" altLang="en-US" dirty="0"/>
          </a:p>
          <a:p>
            <a:pPr marL="0" indent="0">
              <a:buNone/>
            </a:pPr>
            <a:endParaRPr lang="zh-CN" alt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3. </a:t>
            </a:r>
            <a:r>
              <a:rPr lang="zh-CN" altLang="en-US" sz="2800" dirty="0"/>
              <a:t>出具劳动关系终止证明书、办理档案和保险的转移手续</a:t>
            </a:r>
            <a:endParaRPr lang="zh-CN" altLang="en-US" sz="2800" dirty="0"/>
          </a:p>
          <a:p>
            <a:pPr marL="0" indent="0">
              <a:buNone/>
            </a:pPr>
            <a:r>
              <a:rPr lang="zh-CN" altLang="en-US" sz="2800" dirty="0"/>
              <a:t>根据</a:t>
            </a:r>
            <a:r>
              <a:rPr lang="en-US" altLang="zh-CN" sz="2800" dirty="0"/>
              <a:t>《</a:t>
            </a:r>
            <a:r>
              <a:rPr lang="zh-CN" altLang="en-US" sz="2800" dirty="0"/>
              <a:t>劳动合同法</a:t>
            </a:r>
            <a:r>
              <a:rPr lang="en-US" altLang="zh-CN" sz="2800" dirty="0"/>
              <a:t>》</a:t>
            </a:r>
            <a:r>
              <a:rPr lang="zh-CN" altLang="en-US" sz="2800" dirty="0"/>
              <a:t>第</a:t>
            </a:r>
            <a:r>
              <a:rPr lang="en-US" altLang="zh-CN" sz="2800" dirty="0"/>
              <a:t>50</a:t>
            </a:r>
            <a:r>
              <a:rPr lang="zh-CN" altLang="en-US" sz="2800" dirty="0"/>
              <a:t>条的规定，用人单位应当在解除或者终止劳动合同时出具解除或者终止劳动合同的证明，并在</a:t>
            </a:r>
            <a:r>
              <a:rPr lang="en-US" altLang="zh-CN" sz="2800" dirty="0"/>
              <a:t>15</a:t>
            </a:r>
            <a:r>
              <a:rPr lang="zh-CN" altLang="en-US" sz="2800" dirty="0"/>
              <a:t>日内为劳动者办理档案和社会保险关系转移手续。用人单位对已经解除或者终止的劳动合同的文本，至少保存</a:t>
            </a:r>
            <a:r>
              <a:rPr lang="en-US" altLang="zh-CN" sz="2800" dirty="0"/>
              <a:t>2</a:t>
            </a:r>
            <a:r>
              <a:rPr lang="zh-CN" altLang="en-US" sz="2800" dirty="0"/>
              <a:t>年备查。</a:t>
            </a:r>
            <a:endParaRPr lang="zh-CN" altLang="en-US" sz="2800" dirty="0"/>
          </a:p>
          <a:p>
            <a:pPr marL="0" indent="0">
              <a:buNone/>
            </a:pPr>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lgn="ctr">
              <a:buNone/>
            </a:pPr>
            <a:r>
              <a:rPr lang="zh-CN" altLang="en-US" dirty="0"/>
              <a:t>第二节 劳动法的适用范围</a:t>
            </a:r>
            <a:endParaRPr lang="zh-CN" altLang="en-US" dirty="0"/>
          </a:p>
          <a:p>
            <a:pPr marL="0" indent="0">
              <a:buNone/>
            </a:pPr>
            <a:r>
              <a:rPr lang="zh-CN" altLang="en-US" sz="2600" dirty="0" smtClean="0"/>
              <a:t>劳动法</a:t>
            </a:r>
            <a:r>
              <a:rPr lang="zh-CN" altLang="en-US" sz="2600" dirty="0"/>
              <a:t>的适用范围是指其效力范围，一般包括空间适用范围、对人的适用范围和时间适用范围。</a:t>
            </a:r>
            <a:endParaRPr lang="zh-CN" altLang="en-US" sz="2600" dirty="0"/>
          </a:p>
          <a:p>
            <a:pPr marL="0" indent="0">
              <a:buNone/>
            </a:pPr>
            <a:r>
              <a:rPr lang="zh-CN" altLang="en-US" sz="2600" dirty="0" smtClean="0"/>
              <a:t>一</a:t>
            </a:r>
            <a:r>
              <a:rPr lang="zh-CN" altLang="en-US" sz="2600" dirty="0"/>
              <a:t>、劳动法的空间适用范围</a:t>
            </a:r>
            <a:endParaRPr lang="zh-CN" altLang="en-US" sz="2600" dirty="0"/>
          </a:p>
          <a:p>
            <a:pPr marL="0" indent="0">
              <a:buNone/>
            </a:pPr>
            <a:r>
              <a:rPr lang="zh-CN" altLang="en-US" sz="2600" dirty="0" smtClean="0"/>
              <a:t>劳动法</a:t>
            </a:r>
            <a:r>
              <a:rPr lang="zh-CN" altLang="en-US" sz="2600" dirty="0"/>
              <a:t>的空间适用范围是指劳动法的地域范围</a:t>
            </a:r>
            <a:r>
              <a:rPr lang="zh-CN" altLang="en-US" sz="2600" dirty="0" smtClean="0"/>
              <a:t>。全国人民代表大会</a:t>
            </a:r>
            <a:r>
              <a:rPr lang="zh-CN" altLang="en-US" sz="2600" dirty="0"/>
              <a:t>及其常务委员会颁布的劳动法律、国务院颁布的劳动行政法规等，适用于我国全部区域；国务院各部委制定的劳动行政规章等，除有特别规定外，在我国境内发生法律效力；凡属地方性的劳动法规和地方劳动规章，仅适用于地方权力机关和地方行政机关管辖的范围内</a:t>
            </a:r>
            <a:r>
              <a:rPr lang="zh-CN" altLang="en-US" sz="2600" dirty="0" smtClean="0"/>
              <a:t>。</a:t>
            </a:r>
            <a:endParaRPr lang="zh-CN" altLang="en-US" sz="2600" dirty="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b="1" dirty="0" smtClean="0"/>
              <a:t>案例分析</a:t>
            </a:r>
            <a:endParaRPr lang="en-US" altLang="zh-CN" sz="2800" b="1" dirty="0" smtClean="0"/>
          </a:p>
          <a:p>
            <a:pPr marL="0" indent="0">
              <a:buNone/>
            </a:pPr>
            <a:r>
              <a:rPr lang="zh-CN" altLang="zh-CN" sz="2800" dirty="0"/>
              <a:t>赵某</a:t>
            </a:r>
            <a:r>
              <a:rPr lang="en-US" altLang="zh-CN" sz="2800" dirty="0"/>
              <a:t>2008</a:t>
            </a:r>
            <a:r>
              <a:rPr lang="zh-CN" altLang="zh-CN" sz="2800" dirty="0"/>
              <a:t>年</a:t>
            </a:r>
            <a:r>
              <a:rPr lang="en-US" altLang="zh-CN" sz="2800" dirty="0"/>
              <a:t>5</a:t>
            </a:r>
            <a:r>
              <a:rPr lang="zh-CN" altLang="zh-CN" sz="2800" dirty="0"/>
              <a:t>月供职于一家劳保用品公司，担任业务员，负责产品的销售。公司给每个业务员都发放了一本电话簿，这本电话簿上是该公司通过查找全市电话黄页，搜集的该市主要的劳保用品使用企业的联系方式。业务员按照电话本上的号码自行联系业务。后赵某辞职去了该市另一家劳保用品生产企业，负责销售，并带走了原单位发放的电话本。该行为是否属于侵犯商业秘密？</a:t>
            </a:r>
            <a:endParaRPr lang="zh-CN" altLang="zh-CN" sz="2800" dirty="0"/>
          </a:p>
          <a:p>
            <a:pPr marL="0" indent="0">
              <a:buNone/>
            </a:pPr>
            <a:endParaRPr lang="zh-CN" alt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dirty="0" smtClean="0"/>
            </a:br>
            <a:r>
              <a:rPr lang="zh-CN" altLang="en-US" dirty="0" smtClean="0"/>
              <a:t>附</a:t>
            </a:r>
            <a:r>
              <a:rPr lang="zh-CN" altLang="en-US" dirty="0"/>
              <a:t>：北京市固定期限劳动合同范本 </a:t>
            </a:r>
            <a:br>
              <a:rPr lang="zh-CN" altLang="en-US" dirty="0"/>
            </a:br>
            <a:endParaRPr lang="zh-CN" altLang="en-US" dirty="0"/>
          </a:p>
        </p:txBody>
      </p:sp>
      <p:sp>
        <p:nvSpPr>
          <p:cNvPr id="3" name="内容占位符 2"/>
          <p:cNvSpPr>
            <a:spLocks noGrp="1"/>
          </p:cNvSpPr>
          <p:nvPr>
            <p:ph idx="1"/>
          </p:nvPr>
        </p:nvSpPr>
        <p:spPr/>
        <p:txBody>
          <a:bodyPr>
            <a:normAutofit fontScale="25000" lnSpcReduction="20000"/>
          </a:bodyPr>
          <a:lstStyle/>
          <a:p>
            <a:pPr marL="0" indent="0">
              <a:buNone/>
            </a:pPr>
            <a:endParaRPr lang="zh-CN" altLang="en-US" dirty="0"/>
          </a:p>
          <a:p>
            <a:pPr marL="0" indent="0">
              <a:buNone/>
            </a:pPr>
            <a:endParaRPr lang="zh-CN" altLang="en-US" dirty="0"/>
          </a:p>
          <a:p>
            <a:pPr marL="0" indent="0" algn="ctr">
              <a:buNone/>
            </a:pPr>
            <a:r>
              <a:rPr lang="zh-CN" altLang="en-US" sz="10000" dirty="0"/>
              <a:t>劳动合同书</a:t>
            </a:r>
            <a:endParaRPr lang="zh-CN" altLang="en-US" sz="10000" dirty="0"/>
          </a:p>
          <a:p>
            <a:pPr marL="0" indent="0">
              <a:buNone/>
            </a:pPr>
            <a:endParaRPr lang="zh-CN" altLang="en-US" dirty="0"/>
          </a:p>
          <a:p>
            <a:pPr marL="0" indent="0">
              <a:buNone/>
            </a:pPr>
            <a:endParaRPr lang="zh-CN" altLang="en-US" dirty="0"/>
          </a:p>
          <a:p>
            <a:pPr marL="0" indent="0">
              <a:buNone/>
            </a:pPr>
            <a:endParaRPr lang="zh-CN" altLang="en-US" dirty="0"/>
          </a:p>
          <a:p>
            <a:pPr marL="0" indent="0">
              <a:buNone/>
            </a:pPr>
            <a:r>
              <a:rPr lang="zh-CN" altLang="en-US" sz="6400" dirty="0"/>
              <a:t>甲 方 　　　　　　                  </a:t>
            </a:r>
            <a:r>
              <a:rPr lang="zh-CN" altLang="en-US" sz="6400" dirty="0" smtClean="0"/>
              <a:t>             </a:t>
            </a:r>
            <a:r>
              <a:rPr lang="zh-CN" altLang="en-US" sz="6400" dirty="0"/>
              <a:t>乙 方</a:t>
            </a:r>
            <a:endParaRPr lang="zh-CN" altLang="en-US" sz="6400" dirty="0"/>
          </a:p>
          <a:p>
            <a:pPr marL="0" indent="0">
              <a:buNone/>
            </a:pPr>
            <a:r>
              <a:rPr lang="zh-CN" altLang="en-US" sz="6400" dirty="0"/>
              <a:t>　　　　　　　　　　　                    文化程度</a:t>
            </a:r>
            <a:endParaRPr lang="zh-CN" altLang="en-US" sz="6400" dirty="0"/>
          </a:p>
          <a:p>
            <a:pPr marL="0" indent="0">
              <a:buNone/>
            </a:pPr>
            <a:r>
              <a:rPr lang="zh-CN" altLang="en-US" sz="6400" dirty="0"/>
              <a:t>　　　　　　　　　　　                    性 别</a:t>
            </a:r>
            <a:endParaRPr lang="zh-CN" altLang="en-US" sz="6400" dirty="0"/>
          </a:p>
          <a:p>
            <a:pPr marL="0" indent="0">
              <a:buNone/>
            </a:pPr>
            <a:r>
              <a:rPr lang="zh-CN" altLang="en-US" sz="6400" dirty="0"/>
              <a:t>　　法定代表人 　　　　                   出生日期      年      月      日</a:t>
            </a:r>
            <a:endParaRPr lang="zh-CN" altLang="en-US" sz="6400" dirty="0"/>
          </a:p>
          <a:p>
            <a:pPr marL="0" indent="0">
              <a:buNone/>
            </a:pPr>
            <a:r>
              <a:rPr lang="zh-CN" altLang="en-US" sz="6400" dirty="0"/>
              <a:t>　　或委托代理人 　　　                   居民身份证号码　           </a:t>
            </a:r>
            <a:endParaRPr lang="zh-CN" altLang="en-US" sz="6400" dirty="0"/>
          </a:p>
          <a:p>
            <a:pPr marL="0" indent="0">
              <a:buNone/>
            </a:pPr>
            <a:r>
              <a:rPr lang="zh-CN" altLang="en-US" sz="6400" dirty="0"/>
              <a:t>                                    </a:t>
            </a:r>
            <a:r>
              <a:rPr lang="zh-CN" altLang="en-US" sz="6400" dirty="0" smtClean="0"/>
              <a:t>                                 </a:t>
            </a:r>
            <a:r>
              <a:rPr lang="zh-CN" altLang="en-US" sz="6400" dirty="0"/>
              <a:t>邮政编码</a:t>
            </a:r>
            <a:endParaRPr lang="zh-CN" altLang="en-US" sz="6400" dirty="0"/>
          </a:p>
          <a:p>
            <a:pPr marL="0" indent="0">
              <a:buNone/>
            </a:pPr>
            <a:r>
              <a:rPr lang="zh-CN" altLang="en-US" sz="6400" dirty="0"/>
              <a:t>　　甲方地址 　　　　　                   家庭住址</a:t>
            </a:r>
            <a:endParaRPr lang="zh-CN" altLang="en-US" sz="6400" dirty="0"/>
          </a:p>
          <a:p>
            <a:pPr marL="0" indent="0">
              <a:buNone/>
            </a:pPr>
            <a:r>
              <a:rPr lang="zh-CN" altLang="en-US" sz="6400" dirty="0"/>
              <a:t>　　　　　　　　　　　                    所属街道办事处</a:t>
            </a:r>
            <a:endParaRPr lang="zh-CN" altLang="en-US" sz="6400" dirty="0"/>
          </a:p>
          <a:p>
            <a:pPr marL="0" indent="0">
              <a:buNone/>
            </a:pPr>
            <a:r>
              <a:rPr lang="zh-CN" altLang="en-US" sz="6400" dirty="0"/>
              <a:t>　　根据</a:t>
            </a:r>
            <a:r>
              <a:rPr lang="en-US" altLang="zh-CN" sz="6400" dirty="0"/>
              <a:t>《</a:t>
            </a:r>
            <a:r>
              <a:rPr lang="zh-CN" altLang="en-US" sz="6400" dirty="0"/>
              <a:t>中华人民共和国劳动法</a:t>
            </a:r>
            <a:r>
              <a:rPr lang="en-US" altLang="zh-CN" sz="6400" dirty="0"/>
              <a:t>》</a:t>
            </a:r>
            <a:r>
              <a:rPr lang="zh-CN" altLang="en-US" sz="6400" dirty="0"/>
              <a:t>、</a:t>
            </a:r>
            <a:r>
              <a:rPr lang="en-US" altLang="zh-CN" sz="6400" dirty="0"/>
              <a:t>《</a:t>
            </a:r>
            <a:r>
              <a:rPr lang="zh-CN" altLang="en-US" sz="6400" dirty="0"/>
              <a:t>中华人民共和国劳动合同法</a:t>
            </a:r>
            <a:r>
              <a:rPr lang="en-US" altLang="zh-CN" sz="6400" dirty="0"/>
              <a:t>》</a:t>
            </a:r>
            <a:r>
              <a:rPr lang="zh-CN" altLang="en-US" sz="6400" dirty="0"/>
              <a:t>，甲乙双方经平等协商同意，自愿签订本合同，共同遵守本合同所列条款。</a:t>
            </a:r>
            <a:endParaRPr lang="zh-CN" altLang="en-US" sz="6400" dirty="0"/>
          </a:p>
          <a:p>
            <a:pPr marL="0" indent="0">
              <a:buNone/>
            </a:pPr>
            <a:r>
              <a:rPr lang="zh-CN" altLang="en-US" sz="6400" dirty="0"/>
              <a:t>　　一、劳动合同期限</a:t>
            </a:r>
            <a:endParaRPr lang="zh-CN" altLang="en-US" sz="6400" dirty="0"/>
          </a:p>
          <a:p>
            <a:pPr marL="0" indent="0">
              <a:buNone/>
            </a:pPr>
            <a:r>
              <a:rPr lang="zh-CN" altLang="en-US" sz="6400" dirty="0"/>
              <a:t>　　第一条 本合同期限类型为固定期限合同。</a:t>
            </a:r>
            <a:endParaRPr lang="zh-CN" altLang="en-US" sz="6400" dirty="0"/>
          </a:p>
          <a:p>
            <a:pPr marL="0" indent="0">
              <a:buNone/>
            </a:pPr>
            <a:r>
              <a:rPr lang="zh-CN" altLang="en-US" sz="6400" dirty="0"/>
              <a:t>　　本合同生效日期     年      月     日，其中试用期     个月。</a:t>
            </a:r>
            <a:endParaRPr lang="zh-CN" altLang="en-US" sz="6400" dirty="0"/>
          </a:p>
          <a:p>
            <a:pPr marL="0" indent="0">
              <a:buNone/>
            </a:pPr>
            <a:r>
              <a:rPr lang="zh-CN" altLang="en-US" sz="6400" dirty="0"/>
              <a:t>　　本合同     年      月     日终止。</a:t>
            </a:r>
            <a:endParaRPr lang="zh-CN" altLang="en-US" sz="6400" dirty="0"/>
          </a:p>
          <a:p>
            <a:pPr marL="0" indent="0">
              <a:buNone/>
            </a:pPr>
            <a:r>
              <a:rPr lang="zh-CN" altLang="en-US" sz="6400" dirty="0"/>
              <a:t>　　</a:t>
            </a:r>
            <a:endParaRPr lang="zh-CN" altLang="en-US" sz="6400" dirty="0"/>
          </a:p>
          <a:p>
            <a:pPr marL="0" indent="0">
              <a:buNone/>
            </a:pPr>
            <a:endParaRPr lang="zh-CN" alt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10000"/>
          </a:bodyPr>
          <a:lstStyle/>
          <a:p>
            <a:pPr marL="0" indent="0">
              <a:buNone/>
            </a:pPr>
            <a:r>
              <a:rPr lang="zh-CN" altLang="en-US" sz="2400" dirty="0"/>
              <a:t>二、工作内容</a:t>
            </a:r>
            <a:endParaRPr lang="zh-CN" altLang="en-US" sz="2400" dirty="0"/>
          </a:p>
          <a:p>
            <a:pPr marL="0" indent="0">
              <a:buNone/>
            </a:pPr>
            <a:r>
              <a:rPr lang="zh-CN" altLang="en-US" sz="2400" dirty="0"/>
              <a:t>　　第二条 乙方同意根据甲方工作需要，担任      岗位（工种）工作。</a:t>
            </a:r>
            <a:endParaRPr lang="zh-CN" altLang="en-US" sz="2400" dirty="0"/>
          </a:p>
          <a:p>
            <a:pPr marL="0" indent="0">
              <a:buNone/>
            </a:pPr>
            <a:r>
              <a:rPr lang="zh-CN" altLang="en-US" sz="2400" dirty="0"/>
              <a:t>　　第三条 乙方应按照甲方的合法要求，按时完成规定的工作数量，达到规定的质量标准。</a:t>
            </a:r>
            <a:endParaRPr lang="zh-CN" altLang="en-US" sz="2400" dirty="0"/>
          </a:p>
          <a:p>
            <a:pPr marL="0" indent="0">
              <a:buNone/>
            </a:pPr>
            <a:r>
              <a:rPr lang="zh-CN" altLang="en-US" sz="2400" dirty="0"/>
              <a:t>　　三、劳动保护和劳动条件</a:t>
            </a:r>
            <a:endParaRPr lang="zh-CN" altLang="en-US" sz="2400" dirty="0"/>
          </a:p>
          <a:p>
            <a:pPr marL="0" indent="0">
              <a:buNone/>
            </a:pPr>
            <a:r>
              <a:rPr lang="zh-CN" altLang="en-US" sz="2400" dirty="0"/>
              <a:t>　　第四条 甲方安排乙方执行          工作制。</a:t>
            </a:r>
            <a:endParaRPr lang="zh-CN" altLang="en-US" sz="2400" dirty="0"/>
          </a:p>
          <a:p>
            <a:pPr marL="0" indent="0">
              <a:buNone/>
            </a:pPr>
            <a:r>
              <a:rPr lang="zh-CN" altLang="en-US" sz="2400" dirty="0"/>
              <a:t>　　执行定时工作制的，甲方安排乙方每日工作时间不超过 八小时，平均每周不超过四十四小时。甲方保证乙方每周至少休息一日，甲方由于工作需要，经与工会和己方协商后可以延长工作时间，一般每日不得超过一小时，因特殊原因需要延长工作时间的，在保障乙方身体健康的条件下延长工作时间每日不得超过三小时，每月不得超过三十六小时。</a:t>
            </a:r>
            <a:endParaRPr lang="zh-CN" altLang="en-US" sz="2400" dirty="0"/>
          </a:p>
          <a:p>
            <a:pPr marL="0" indent="0">
              <a:buNone/>
            </a:pPr>
            <a:r>
              <a:rPr lang="zh-CN" altLang="en-US" sz="4900" dirty="0"/>
              <a:t>　　</a:t>
            </a:r>
            <a:endParaRPr lang="zh-CN" alt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000" dirty="0"/>
              <a:t>执行综合计算工时工作制的，平均日和平均周工作时间 不超过法定标准工作时间。</a:t>
            </a:r>
            <a:endParaRPr lang="zh-CN" altLang="en-US" sz="2000" dirty="0"/>
          </a:p>
          <a:p>
            <a:pPr marL="0" indent="0">
              <a:buNone/>
            </a:pPr>
            <a:r>
              <a:rPr lang="zh-CN" altLang="en-US" sz="2000" dirty="0"/>
              <a:t>　　执行不定时工作制的，在保证完成甲方工作任务的情况下，工作和休息休假乙方自行安排。</a:t>
            </a:r>
            <a:endParaRPr lang="zh-CN" altLang="en-US" sz="2000" dirty="0"/>
          </a:p>
          <a:p>
            <a:pPr marL="0" indent="0">
              <a:buNone/>
            </a:pPr>
            <a:r>
              <a:rPr lang="zh-CN" altLang="en-US" sz="2000" dirty="0"/>
              <a:t>　　第五条 甲方安排乙方加班的，应安排乙方同等时间补休或依法支付加班工资；加点的，甲方应支付加点工资。</a:t>
            </a:r>
            <a:endParaRPr lang="zh-CN" altLang="en-US" sz="2000" dirty="0"/>
          </a:p>
          <a:p>
            <a:pPr marL="0" indent="0">
              <a:buNone/>
            </a:pPr>
            <a:r>
              <a:rPr lang="zh-CN" altLang="en-US" sz="2000" dirty="0"/>
              <a:t>　　第六条 甲方为乙方提供必要的劳动条件和劳动工具， 建立建全生产工艺流程， 制定操作规程、工作规范和劳动安全卫生制度及其标准</a:t>
            </a:r>
            <a:r>
              <a:rPr lang="zh-CN" altLang="en-US" sz="2000" dirty="0" smtClean="0"/>
              <a:t>。</a:t>
            </a:r>
            <a:endParaRPr lang="en-US" altLang="zh-CN" sz="2000" dirty="0" smtClean="0"/>
          </a:p>
          <a:p>
            <a:pPr marL="0" indent="0">
              <a:buNone/>
            </a:pPr>
            <a:r>
              <a:rPr lang="zh-CN" altLang="en-US" sz="2000" dirty="0"/>
              <a:t>甲方应按照国家或北京市有关规定组织安排乙方进行健康检查。</a:t>
            </a:r>
            <a:endParaRPr lang="zh-CN" altLang="en-US" sz="2000" dirty="0"/>
          </a:p>
          <a:p>
            <a:pPr marL="0" indent="0">
              <a:buNone/>
            </a:pPr>
            <a:r>
              <a:rPr lang="zh-CN" altLang="en-US" sz="2000" dirty="0"/>
              <a:t>　　第七条 甲方负责对乙方进行政治思想、职业道德、业务技术、劳动安全卫生及有关规章制度的教育和培训</a:t>
            </a:r>
            <a:endParaRPr lang="zh-CN" altLang="en-US" sz="2000" dirty="0"/>
          </a:p>
          <a:p>
            <a:pPr marL="0" indent="0">
              <a:buNone/>
            </a:pPr>
            <a:r>
              <a:rPr lang="zh-CN" altLang="en-US" sz="3600" dirty="0"/>
              <a:t>　　</a:t>
            </a:r>
            <a:endParaRPr lang="zh-CN" altLang="en-US" sz="3600"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25000" lnSpcReduction="20000"/>
          </a:bodyPr>
          <a:lstStyle/>
          <a:p>
            <a:pPr marL="0" indent="0">
              <a:buNone/>
            </a:pPr>
            <a:r>
              <a:rPr lang="zh-CN" altLang="en-US" sz="8000" dirty="0"/>
              <a:t>　　四、劳动报酬</a:t>
            </a:r>
            <a:endParaRPr lang="zh-CN" altLang="en-US" sz="8000" dirty="0"/>
          </a:p>
          <a:p>
            <a:pPr marL="0" indent="0">
              <a:buNone/>
            </a:pPr>
            <a:r>
              <a:rPr lang="zh-CN" altLang="en-US" sz="8000" dirty="0"/>
              <a:t>　　第八条 甲方的工资应遵循按劳分配原则。</a:t>
            </a:r>
            <a:endParaRPr lang="zh-CN" altLang="en-US" sz="8000" dirty="0"/>
          </a:p>
          <a:p>
            <a:pPr marL="0" indent="0">
              <a:buNone/>
            </a:pPr>
            <a:r>
              <a:rPr lang="zh-CN" altLang="en-US" sz="8000" dirty="0"/>
              <a:t>　　第九条 执行定时工作制或综合计算工时工作的的乙方为甲方工作，甲方每月      日以货币形式支付乙方工资，工资不低于      元，其中试用期间工资为      元。</a:t>
            </a:r>
            <a:endParaRPr lang="zh-CN" altLang="en-US" sz="8000" dirty="0"/>
          </a:p>
          <a:p>
            <a:pPr marL="0" indent="0">
              <a:buNone/>
            </a:pPr>
            <a:r>
              <a:rPr lang="zh-CN" altLang="en-US" sz="8000" dirty="0"/>
              <a:t>　　执行不定时工作制的工资支付按         执行。</a:t>
            </a:r>
            <a:endParaRPr lang="zh-CN" altLang="en-US" sz="8000" dirty="0"/>
          </a:p>
          <a:p>
            <a:pPr marL="0" indent="0">
              <a:buNone/>
            </a:pPr>
            <a:r>
              <a:rPr lang="zh-CN" altLang="en-US" sz="8000" dirty="0"/>
              <a:t>第十条 由于甲方生产任务不足，使乙方下岗待工的，甲方保证乙方的月生活费不低于</a:t>
            </a:r>
            <a:endParaRPr lang="zh-CN" altLang="en-US" sz="8000" dirty="0"/>
          </a:p>
          <a:p>
            <a:pPr marL="0" indent="0">
              <a:buNone/>
            </a:pPr>
            <a:r>
              <a:rPr lang="zh-CN" altLang="en-US" sz="8000" dirty="0"/>
              <a:t>         元。</a:t>
            </a:r>
            <a:endParaRPr lang="zh-CN" altLang="en-US" sz="8000" dirty="0"/>
          </a:p>
          <a:p>
            <a:pPr marL="0" indent="0">
              <a:buNone/>
            </a:pPr>
            <a:r>
              <a:rPr lang="zh-CN" altLang="en-US" sz="8000" dirty="0"/>
              <a:t>　　五、保险福利待遇</a:t>
            </a:r>
            <a:endParaRPr lang="zh-CN" altLang="en-US" sz="8000" dirty="0"/>
          </a:p>
          <a:p>
            <a:pPr marL="0" indent="0">
              <a:buNone/>
            </a:pPr>
            <a:r>
              <a:rPr lang="zh-CN" altLang="en-US" sz="8000" dirty="0"/>
              <a:t>　　第十一条 甲乙双方应按国家和北京市社会保险的有关规定缴纳职工养老、失业和大病医疗统筹及其他社会保险费用。 </a:t>
            </a:r>
            <a:endParaRPr lang="zh-CN" altLang="en-US" sz="8000" dirty="0"/>
          </a:p>
          <a:p>
            <a:pPr marL="0" indent="0">
              <a:buNone/>
            </a:pPr>
            <a:r>
              <a:rPr lang="zh-CN" altLang="en-US" sz="8000" dirty="0"/>
              <a:t>　　甲方应为乙方填写</a:t>
            </a:r>
            <a:r>
              <a:rPr lang="en-US" altLang="zh-CN" sz="8000" dirty="0"/>
              <a:t>《</a:t>
            </a:r>
            <a:r>
              <a:rPr lang="zh-CN" altLang="en-US" sz="8000" dirty="0"/>
              <a:t>职工养老保险手册</a:t>
            </a:r>
            <a:r>
              <a:rPr lang="en-US" altLang="zh-CN" sz="8000" dirty="0"/>
              <a:t>》</a:t>
            </a:r>
            <a:r>
              <a:rPr lang="zh-CN" altLang="en-US" sz="8000" dirty="0"/>
              <a:t>。双方解除、终止劳动合同后，</a:t>
            </a:r>
            <a:r>
              <a:rPr lang="en-US" altLang="zh-CN" sz="8000" dirty="0"/>
              <a:t>《</a:t>
            </a:r>
            <a:r>
              <a:rPr lang="zh-CN" altLang="en-US" sz="8000" dirty="0"/>
              <a:t>职工养老保险手册</a:t>
            </a:r>
            <a:r>
              <a:rPr lang="en-US" altLang="zh-CN" sz="8000" dirty="0"/>
              <a:t>》</a:t>
            </a:r>
            <a:r>
              <a:rPr lang="zh-CN" altLang="en-US" sz="8000" dirty="0"/>
              <a:t>按有关规定转移。</a:t>
            </a:r>
            <a:endParaRPr lang="zh-CN" altLang="en-US" sz="8000" dirty="0"/>
          </a:p>
          <a:p>
            <a:pPr marL="0" indent="0">
              <a:buNone/>
            </a:pPr>
            <a:r>
              <a:rPr lang="zh-CN" altLang="en-US" dirty="0" smtClean="0"/>
              <a:t>。</a:t>
            </a:r>
            <a:endParaRPr lang="zh-CN" altLang="en-US" dirty="0"/>
          </a:p>
          <a:p>
            <a:pPr marL="0" indent="0">
              <a:buNone/>
            </a:pPr>
            <a:r>
              <a:rPr lang="zh-CN" altLang="en-US" dirty="0"/>
              <a:t>　　</a:t>
            </a:r>
            <a:endParaRPr lang="zh-CN" alt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000" dirty="0" smtClean="0"/>
              <a:t>        第十二</a:t>
            </a:r>
            <a:r>
              <a:rPr lang="zh-CN" altLang="en-US" sz="2000" dirty="0"/>
              <a:t>条 乙方患病或非因工负伤，其病假工资、疾病救济费和医疗待遇按照       执行。</a:t>
            </a:r>
            <a:endParaRPr lang="zh-CN" altLang="en-US" sz="2000" dirty="0"/>
          </a:p>
          <a:p>
            <a:pPr marL="0" indent="0">
              <a:buNone/>
            </a:pPr>
            <a:r>
              <a:rPr lang="zh-CN" altLang="en-US" sz="2000" dirty="0"/>
              <a:t>　　第十三条 乙方患职业病或因工负伤的工资和医疗保险待遇按国家和北京市有关规定执行。</a:t>
            </a:r>
            <a:endParaRPr lang="zh-CN" altLang="en-US" sz="2000" dirty="0"/>
          </a:p>
          <a:p>
            <a:pPr marL="0" indent="0">
              <a:buNone/>
            </a:pPr>
            <a:r>
              <a:rPr lang="zh-CN" altLang="en-US" sz="2000" dirty="0"/>
              <a:t>　　第十四条 甲方为乙方提供以下福利待遇六、劳动纪律</a:t>
            </a:r>
            <a:endParaRPr lang="zh-CN" altLang="en-US" sz="2000" dirty="0"/>
          </a:p>
          <a:p>
            <a:pPr marL="0" indent="0">
              <a:buNone/>
            </a:pPr>
            <a:r>
              <a:rPr lang="zh-CN" altLang="en-US" sz="2000" dirty="0"/>
              <a:t>　　第十五条 乙方应遵守甲方依法制定的规章制度 ：严格遵守劳动安全卫生、生产工艺、操作规程和工作规范；爱护甲方的财产，遵守职业道德；积极参加甲方组织的培训，提高思想觉悟和职业技能。</a:t>
            </a:r>
            <a:endParaRPr lang="zh-CN" altLang="en-US" sz="2000" dirty="0"/>
          </a:p>
          <a:p>
            <a:pPr marL="0" indent="0">
              <a:buNone/>
            </a:pPr>
            <a:r>
              <a:rPr lang="zh-CN" altLang="en-US" sz="2000" dirty="0"/>
              <a:t>　　第十六条 乙方违反劳动纪律，甲方可依据本单位规章制度，给予纪律处分，直至解除本合同。</a:t>
            </a:r>
            <a:endParaRPr lang="zh-CN" altLang="en-US" sz="2000" dirty="0"/>
          </a:p>
          <a:p>
            <a:pPr marL="0" indent="0">
              <a:buNone/>
            </a:pPr>
            <a:r>
              <a:rPr lang="zh-CN" altLang="en-US" dirty="0"/>
              <a:t>　　</a:t>
            </a:r>
            <a:endParaRPr lang="zh-CN" alt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a:bodyPr>
          <a:lstStyle/>
          <a:p>
            <a:pPr marL="0" indent="0">
              <a:buNone/>
            </a:pPr>
            <a:r>
              <a:rPr lang="zh-CN" altLang="en-US" sz="2200" dirty="0"/>
              <a:t>七、劳动合同的变更、解除、终止、续订</a:t>
            </a:r>
            <a:endParaRPr lang="zh-CN" altLang="en-US" sz="2200" dirty="0"/>
          </a:p>
          <a:p>
            <a:pPr marL="0" indent="0">
              <a:buNone/>
            </a:pPr>
            <a:r>
              <a:rPr lang="zh-CN" altLang="en-US" sz="2200" dirty="0"/>
              <a:t>　　第十七条 订立本合同所依据的法律、行政法规、规章发生变化，本合同应变更相关内容。</a:t>
            </a:r>
            <a:endParaRPr lang="zh-CN" altLang="en-US" sz="2200" dirty="0"/>
          </a:p>
          <a:p>
            <a:pPr marL="0" indent="0">
              <a:buNone/>
            </a:pPr>
            <a:r>
              <a:rPr lang="zh-CN" altLang="en-US" sz="2200" dirty="0"/>
              <a:t>　　第十八条 订立本合同所依据的客观情况发生重大变化，致使本合同无法履行的，经甲乙双方协商同意，可以变更本合同相关内容。</a:t>
            </a:r>
            <a:endParaRPr lang="zh-CN" altLang="en-US" sz="2200" dirty="0"/>
          </a:p>
          <a:p>
            <a:pPr marL="0" indent="0">
              <a:buNone/>
            </a:pPr>
            <a:r>
              <a:rPr lang="zh-CN" altLang="en-US" sz="2200" dirty="0"/>
              <a:t>　　第十九条 经甲乙双方协商一致，本合同可以解除。</a:t>
            </a:r>
            <a:endParaRPr lang="zh-CN" altLang="en-US" sz="2200" dirty="0"/>
          </a:p>
          <a:p>
            <a:pPr marL="0" indent="0">
              <a:buNone/>
            </a:pPr>
            <a:r>
              <a:rPr lang="zh-CN" altLang="en-US" sz="2200" dirty="0"/>
              <a:t>　　第二十条 乙方有下列情形之一，甲方可以解除本合同： </a:t>
            </a:r>
            <a:endParaRPr lang="zh-CN" altLang="en-US" sz="2200" dirty="0"/>
          </a:p>
          <a:p>
            <a:pPr marL="0" indent="0">
              <a:buNone/>
            </a:pPr>
            <a:r>
              <a:rPr lang="zh-CN" altLang="en-US" sz="2200" dirty="0"/>
              <a:t>　　</a:t>
            </a:r>
            <a:r>
              <a:rPr lang="en-US" altLang="zh-CN" sz="2200" dirty="0"/>
              <a:t>1</a:t>
            </a:r>
            <a:r>
              <a:rPr lang="zh-CN" altLang="en-US" sz="2200" dirty="0"/>
              <a:t>．在试用期间，被证明不符合录用条件的；</a:t>
            </a:r>
            <a:endParaRPr lang="zh-CN" altLang="en-US" sz="2200" dirty="0"/>
          </a:p>
          <a:p>
            <a:pPr marL="0" indent="0">
              <a:buNone/>
            </a:pPr>
            <a:r>
              <a:rPr lang="zh-CN" altLang="en-US" sz="2200" dirty="0"/>
              <a:t>　　</a:t>
            </a:r>
            <a:r>
              <a:rPr lang="en-US" altLang="zh-CN" sz="2200" dirty="0"/>
              <a:t>2</a:t>
            </a:r>
            <a:r>
              <a:rPr lang="zh-CN" altLang="en-US" sz="2200" dirty="0"/>
              <a:t>．严重违反劳动纪律或甲方规章制度的；</a:t>
            </a:r>
            <a:endParaRPr lang="zh-CN" altLang="en-US" sz="2200" dirty="0"/>
          </a:p>
          <a:p>
            <a:pPr marL="0" indent="0">
              <a:buNone/>
            </a:pPr>
            <a:r>
              <a:rPr lang="zh-CN" altLang="en-US" sz="2200" dirty="0"/>
              <a:t>　　</a:t>
            </a:r>
            <a:r>
              <a:rPr lang="en-US" altLang="zh-CN" sz="2200" dirty="0"/>
              <a:t>3</a:t>
            </a:r>
            <a:r>
              <a:rPr lang="zh-CN" altLang="en-US" sz="2200" dirty="0"/>
              <a:t>．严重失职、营私舞弊，对甲方利益造成重大损害的；</a:t>
            </a:r>
            <a:endParaRPr lang="zh-CN" altLang="en-US" sz="2200" dirty="0"/>
          </a:p>
          <a:p>
            <a:pPr marL="0" indent="0">
              <a:buNone/>
            </a:pPr>
            <a:r>
              <a:rPr lang="zh-CN" altLang="en-US" sz="2200" dirty="0"/>
              <a:t>　　</a:t>
            </a:r>
            <a:r>
              <a:rPr lang="en-US" altLang="zh-CN" sz="2200" dirty="0"/>
              <a:t>4. </a:t>
            </a:r>
            <a:r>
              <a:rPr lang="zh-CN" altLang="en-US" sz="2200" dirty="0"/>
              <a:t>被依法追究刑事责任的。</a:t>
            </a:r>
            <a:endParaRPr lang="zh-CN" altLang="en-US" sz="2200" dirty="0"/>
          </a:p>
          <a:p>
            <a:pPr marL="0" indent="0">
              <a:buNone/>
            </a:pPr>
            <a:r>
              <a:rPr lang="zh-CN" altLang="en-US" dirty="0"/>
              <a:t>　　</a:t>
            </a:r>
            <a:endParaRPr lang="zh-CN" altLang="en-US"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1800" dirty="0" smtClean="0"/>
              <a:t>       第二十一</a:t>
            </a:r>
            <a:r>
              <a:rPr lang="zh-CN" altLang="en-US" sz="1800" dirty="0"/>
              <a:t>条 下列情形之一，甲方可以解除本合同，但应提前三十日以书面形式通知乙方：</a:t>
            </a:r>
            <a:endParaRPr lang="zh-CN" altLang="en-US" sz="1800" dirty="0"/>
          </a:p>
          <a:p>
            <a:pPr marL="0" indent="0">
              <a:buNone/>
            </a:pPr>
            <a:r>
              <a:rPr lang="zh-CN" altLang="en-US" sz="1800" dirty="0"/>
              <a:t>　　</a:t>
            </a:r>
            <a:r>
              <a:rPr lang="en-US" altLang="zh-CN" sz="1800" dirty="0"/>
              <a:t>1</a:t>
            </a:r>
            <a:r>
              <a:rPr lang="zh-CN" altLang="en-US" sz="1800" dirty="0"/>
              <a:t>．乙方患病或非因工负伤，医疗期满后，不能从事原工作也不能从事由甲方另行安排的工作的；</a:t>
            </a:r>
            <a:endParaRPr lang="zh-CN" altLang="en-US" sz="1800" dirty="0"/>
          </a:p>
          <a:p>
            <a:pPr marL="0" indent="0">
              <a:buNone/>
            </a:pPr>
            <a:r>
              <a:rPr lang="zh-CN" altLang="en-US" sz="1800" dirty="0"/>
              <a:t>　　</a:t>
            </a:r>
            <a:r>
              <a:rPr lang="en-US" altLang="zh-CN" sz="1800" dirty="0"/>
              <a:t>2</a:t>
            </a:r>
            <a:r>
              <a:rPr lang="zh-CN" altLang="en-US" sz="1800" dirty="0"/>
              <a:t>．乙方不能胜任工作，经过培训或者调整工作岗位，仍不能胜任工作的；</a:t>
            </a:r>
            <a:endParaRPr lang="zh-CN" altLang="en-US" sz="1800" dirty="0"/>
          </a:p>
          <a:p>
            <a:pPr marL="0" indent="0">
              <a:buNone/>
            </a:pPr>
            <a:r>
              <a:rPr lang="zh-CN" altLang="en-US" sz="1800" dirty="0"/>
              <a:t>　　</a:t>
            </a:r>
            <a:r>
              <a:rPr lang="en-US" altLang="zh-CN" sz="1800" dirty="0"/>
              <a:t>3</a:t>
            </a:r>
            <a:r>
              <a:rPr lang="zh-CN" altLang="en-US" sz="1800" dirty="0"/>
              <a:t>．双方不能依据本合同第十八条规定就变更合同达成协议的。</a:t>
            </a:r>
            <a:endParaRPr lang="zh-CN" altLang="en-US" sz="1800" dirty="0"/>
          </a:p>
          <a:p>
            <a:pPr marL="0" indent="0">
              <a:buNone/>
            </a:pPr>
            <a:r>
              <a:rPr lang="zh-CN" altLang="en-US" sz="1800" dirty="0"/>
              <a:t>　　第二十二条 甲方濒临破产进行法定整顿期间或者生产经营发生严重困难，经向工会或者全体职工说明情况，听取工会或者职工的意见，并向劳动行政部门报告后，可以解除本合同。</a:t>
            </a:r>
            <a:endParaRPr lang="zh-CN" altLang="en-US" sz="1800" dirty="0"/>
          </a:p>
          <a:p>
            <a:pPr marL="0" indent="0">
              <a:buNone/>
            </a:pPr>
            <a:r>
              <a:rPr lang="zh-CN" altLang="en-US" sz="1800" dirty="0"/>
              <a:t>　　第二十三条 乙方有下列情形之一，甲方不得依据本合同第二十一条、第二十二条终止、解除本合同：</a:t>
            </a:r>
            <a:endParaRPr lang="zh-CN" altLang="en-US" sz="1800" dirty="0"/>
          </a:p>
          <a:p>
            <a:pPr marL="0" indent="0">
              <a:buNone/>
            </a:pPr>
            <a:r>
              <a:rPr lang="zh-CN" altLang="en-US" sz="1800" dirty="0"/>
              <a:t>　　</a:t>
            </a:r>
            <a:r>
              <a:rPr lang="en-US" altLang="zh-CN" sz="1800" dirty="0"/>
              <a:t>1</a:t>
            </a:r>
            <a:r>
              <a:rPr lang="zh-CN" altLang="en-US" sz="1800" dirty="0"/>
              <a:t>．患病或非因工负伤、在规定的医疗期内的；</a:t>
            </a:r>
            <a:endParaRPr lang="zh-CN" altLang="en-US" sz="1800" dirty="0"/>
          </a:p>
          <a:p>
            <a:pPr marL="0" indent="0">
              <a:buNone/>
            </a:pPr>
            <a:r>
              <a:rPr lang="zh-CN" altLang="en-US" sz="1800" dirty="0"/>
              <a:t>　　</a:t>
            </a:r>
            <a:r>
              <a:rPr lang="en-US" altLang="zh-CN" sz="1800" dirty="0"/>
              <a:t>2</a:t>
            </a:r>
            <a:r>
              <a:rPr lang="zh-CN" altLang="en-US" sz="1800" dirty="0"/>
              <a:t>．女职工在孕期、产期、哺乳期内的；</a:t>
            </a:r>
            <a:endParaRPr lang="zh-CN" altLang="en-US" sz="1800" dirty="0"/>
          </a:p>
          <a:p>
            <a:pPr marL="0" indent="0">
              <a:buNone/>
            </a:pPr>
            <a:r>
              <a:rPr lang="zh-CN" altLang="en-US" sz="1800" dirty="0"/>
              <a:t>　　</a:t>
            </a:r>
            <a:r>
              <a:rPr lang="en-US" altLang="zh-CN" sz="1800" dirty="0"/>
              <a:t>3</a:t>
            </a:r>
            <a:r>
              <a:rPr lang="zh-CN" altLang="en-US" sz="1800" dirty="0"/>
              <a:t>．义务兵复员退伍和建设征地农转工人员初次参加工作未满三年的；</a:t>
            </a:r>
            <a:endParaRPr lang="zh-CN" altLang="en-US" sz="1800" dirty="0"/>
          </a:p>
          <a:p>
            <a:pPr marL="0" indent="0">
              <a:buNone/>
            </a:pPr>
            <a:r>
              <a:rPr lang="zh-CN" altLang="en-US" sz="1800" dirty="0"/>
              <a:t>　　</a:t>
            </a:r>
            <a:r>
              <a:rPr lang="en-US" altLang="zh-CN" sz="1800" dirty="0"/>
              <a:t>4</a:t>
            </a:r>
            <a:r>
              <a:rPr lang="zh-CN" altLang="en-US" sz="1800" dirty="0"/>
              <a:t>．义务服兵役期间的。</a:t>
            </a:r>
            <a:endParaRPr lang="zh-CN" altLang="en-US" sz="1800" dirty="0"/>
          </a:p>
          <a:p>
            <a:pPr marL="0" indent="0">
              <a:buNone/>
            </a:pPr>
            <a:r>
              <a:rPr lang="zh-CN" altLang="en-US" sz="1800" dirty="0"/>
              <a:t>　　</a:t>
            </a:r>
            <a:endParaRPr lang="zh-CN" altLang="en-US" sz="1800"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62500" lnSpcReduction="20000"/>
          </a:bodyPr>
          <a:lstStyle/>
          <a:p>
            <a:pPr marL="0" indent="0">
              <a:buNone/>
            </a:pPr>
            <a:r>
              <a:rPr lang="zh-CN" altLang="en-US" dirty="0" smtClean="0"/>
              <a:t>       </a:t>
            </a:r>
            <a:endParaRPr lang="en-US" altLang="zh-CN" dirty="0" smtClean="0"/>
          </a:p>
          <a:p>
            <a:pPr marL="0" indent="0">
              <a:buNone/>
            </a:pPr>
            <a:r>
              <a:rPr lang="en-US" altLang="zh-CN" dirty="0"/>
              <a:t> </a:t>
            </a:r>
            <a:r>
              <a:rPr lang="en-US" altLang="zh-CN" dirty="0" smtClean="0"/>
              <a:t>       </a:t>
            </a:r>
            <a:r>
              <a:rPr lang="zh-CN" altLang="en-US" dirty="0" smtClean="0"/>
              <a:t> 第二十四</a:t>
            </a:r>
            <a:r>
              <a:rPr lang="zh-CN" altLang="en-US" dirty="0"/>
              <a:t>条 乙方患职业病或因工负伤，医疗终结，经市、区、县劳动鉴定委员会确认完全或部分丧失劳动能力的，按       办理，不得依据本合同第二十一条、第二十二条解除劳动合同。</a:t>
            </a:r>
            <a:endParaRPr lang="zh-CN" altLang="en-US" dirty="0"/>
          </a:p>
          <a:p>
            <a:pPr marL="0" indent="0">
              <a:buNone/>
            </a:pPr>
            <a:r>
              <a:rPr lang="zh-CN" altLang="en-US" dirty="0"/>
              <a:t>　　第二十五条 乙方解除本合同，应当提前三十日以书面形式通知甲方。</a:t>
            </a:r>
            <a:endParaRPr lang="zh-CN" altLang="en-US" dirty="0"/>
          </a:p>
          <a:p>
            <a:pPr marL="0" indent="0">
              <a:buNone/>
            </a:pPr>
            <a:r>
              <a:rPr lang="zh-CN" altLang="en-US" dirty="0"/>
              <a:t>　　第二十六条 有下列情形之一，乙方可以随时通知甲方解除本合同：</a:t>
            </a:r>
            <a:endParaRPr lang="zh-CN" altLang="en-US" dirty="0"/>
          </a:p>
          <a:p>
            <a:pPr marL="0" indent="0">
              <a:buNone/>
            </a:pPr>
            <a:r>
              <a:rPr lang="zh-CN" altLang="en-US" dirty="0"/>
              <a:t>　　</a:t>
            </a:r>
            <a:r>
              <a:rPr lang="en-US" altLang="zh-CN" dirty="0"/>
              <a:t>1</a:t>
            </a:r>
            <a:r>
              <a:rPr lang="zh-CN" altLang="en-US" dirty="0"/>
              <a:t>．在试用期内的；</a:t>
            </a:r>
            <a:endParaRPr lang="zh-CN" altLang="en-US" dirty="0"/>
          </a:p>
          <a:p>
            <a:pPr marL="0" indent="0">
              <a:buNone/>
            </a:pPr>
            <a:r>
              <a:rPr lang="zh-CN" altLang="en-US" dirty="0"/>
              <a:t>　　</a:t>
            </a:r>
            <a:r>
              <a:rPr lang="en-US" altLang="zh-CN" dirty="0"/>
              <a:t>2</a:t>
            </a:r>
            <a:r>
              <a:rPr lang="zh-CN" altLang="en-US" dirty="0"/>
              <a:t>．甲方以暴力、威胁或者非法限制人身自由的手段强迫劳动的；</a:t>
            </a:r>
            <a:endParaRPr lang="zh-CN" altLang="en-US" dirty="0"/>
          </a:p>
          <a:p>
            <a:pPr marL="0" indent="0">
              <a:buNone/>
            </a:pPr>
            <a:r>
              <a:rPr lang="zh-CN" altLang="en-US" dirty="0"/>
              <a:t>　　</a:t>
            </a:r>
            <a:r>
              <a:rPr lang="en-US" altLang="zh-CN" dirty="0"/>
              <a:t>3</a:t>
            </a:r>
            <a:r>
              <a:rPr lang="zh-CN" altLang="en-US" dirty="0"/>
              <a:t>．甲方不能按照本合同规定支付劳动报酬或者提供劳动条件的。</a:t>
            </a:r>
            <a:endParaRPr lang="zh-CN" altLang="en-US" dirty="0"/>
          </a:p>
          <a:p>
            <a:pPr marL="0" indent="0">
              <a:buNone/>
            </a:pPr>
            <a:r>
              <a:rPr lang="zh-CN" altLang="en-US" dirty="0"/>
              <a:t>　　第二十七条 本合同期限届满，甲乙双方经协商同意，可以续订劳动合同。 </a:t>
            </a:r>
            <a:endParaRPr lang="zh-CN" altLang="en-US" dirty="0"/>
          </a:p>
          <a:p>
            <a:pPr marL="0" indent="0">
              <a:buNone/>
            </a:pPr>
            <a:r>
              <a:rPr lang="zh-CN" altLang="en-US" dirty="0"/>
              <a:t>　　</a:t>
            </a:r>
            <a:endParaRPr lang="zh-CN" altLang="en-US"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32500" lnSpcReduction="20000"/>
          </a:bodyPr>
          <a:lstStyle/>
          <a:p>
            <a:pPr marL="0" indent="0">
              <a:buNone/>
            </a:pPr>
            <a:r>
              <a:rPr lang="zh-CN" altLang="en-US" sz="5500" dirty="0" smtClean="0"/>
              <a:t>        第二十八</a:t>
            </a:r>
            <a:r>
              <a:rPr lang="zh-CN" altLang="en-US" sz="5500" dirty="0"/>
              <a:t>条 订立无固定期限劳动合同的，乙方离休、退休、退职及死亡或本合同约定的解除条件出现，本合同终止。</a:t>
            </a:r>
            <a:endParaRPr lang="zh-CN" altLang="en-US" sz="5500" dirty="0"/>
          </a:p>
          <a:p>
            <a:pPr marL="0" indent="0">
              <a:buNone/>
            </a:pPr>
            <a:r>
              <a:rPr lang="zh-CN" altLang="en-US" sz="5500" dirty="0"/>
              <a:t>　　八、经济补偿与赔偿</a:t>
            </a:r>
            <a:endParaRPr lang="zh-CN" altLang="en-US" sz="5500" dirty="0"/>
          </a:p>
          <a:p>
            <a:pPr marL="0" indent="0">
              <a:buNone/>
            </a:pPr>
            <a:r>
              <a:rPr lang="zh-CN" altLang="en-US" sz="5500" dirty="0"/>
              <a:t>　　第二十九条 下列情形之一，甲方违反和解除乙方劳动合同的，应按下列标准支付乙方经济补偿金：</a:t>
            </a:r>
            <a:endParaRPr lang="zh-CN" altLang="en-US" sz="5500" dirty="0"/>
          </a:p>
          <a:p>
            <a:pPr marL="0" indent="0">
              <a:buNone/>
            </a:pPr>
            <a:r>
              <a:rPr lang="zh-CN" altLang="en-US" sz="5500" dirty="0"/>
              <a:t>　　</a:t>
            </a:r>
            <a:r>
              <a:rPr lang="en-US" altLang="zh-CN" sz="5500" dirty="0"/>
              <a:t>1</a:t>
            </a:r>
            <a:r>
              <a:rPr lang="zh-CN" altLang="en-US" sz="5500" dirty="0"/>
              <a:t>．甲方克扣或者无故拖欠乙方工资的，以及拒不支付乙方延长工作时间工资报酬的，除在规定的时间内全额支付乙方工资报酬外，还需加发相当于工资报酬百分之二十五的经济补偿金；</a:t>
            </a:r>
            <a:endParaRPr lang="zh-CN" altLang="en-US" sz="5500" dirty="0"/>
          </a:p>
          <a:p>
            <a:pPr marL="0" indent="0">
              <a:buNone/>
            </a:pPr>
            <a:r>
              <a:rPr lang="zh-CN" altLang="en-US" sz="5500" dirty="0"/>
              <a:t>　　</a:t>
            </a:r>
            <a:r>
              <a:rPr lang="en-US" altLang="zh-CN" sz="5500" dirty="0"/>
              <a:t>2</a:t>
            </a:r>
            <a:r>
              <a:rPr lang="zh-CN" altLang="en-US" sz="5500" dirty="0"/>
              <a:t>．甲方支付乙方的工资报酬低于本市最低工资标准的，要在补足低于标准部分的同时，另外支付相当于低于部分百分之二十五的经济补偿金。</a:t>
            </a:r>
            <a:endParaRPr lang="zh-CN" altLang="en-US" sz="5500" dirty="0"/>
          </a:p>
          <a:p>
            <a:pPr marL="0" indent="0">
              <a:buNone/>
            </a:pPr>
            <a:r>
              <a:rPr lang="zh-CN" altLang="en-US" sz="5500" dirty="0"/>
              <a:t>　　第三十条 下列情形之一，甲方应根据乙方在甲方工作年限，每满一年发给相当于乙方解除本合同前十二个月平均工资一个月的经济补偿金，最多不超过十二个月：</a:t>
            </a:r>
            <a:endParaRPr lang="zh-CN" altLang="en-US" sz="5500" dirty="0"/>
          </a:p>
          <a:p>
            <a:pPr marL="0" indent="0">
              <a:buNone/>
            </a:pPr>
            <a:r>
              <a:rPr lang="zh-CN" altLang="en-US" sz="5500" dirty="0"/>
              <a:t>　　</a:t>
            </a:r>
            <a:r>
              <a:rPr lang="en-US" altLang="zh-CN" sz="5500" dirty="0"/>
              <a:t>1</a:t>
            </a:r>
            <a:r>
              <a:rPr lang="zh-CN" altLang="en-US" sz="5500" dirty="0"/>
              <a:t>．经与乙方协商一致，甲方解除本合同的；</a:t>
            </a:r>
            <a:endParaRPr lang="zh-CN" altLang="en-US" sz="5500" dirty="0"/>
          </a:p>
          <a:p>
            <a:pPr marL="0" indent="0">
              <a:buNone/>
            </a:pPr>
            <a:r>
              <a:rPr lang="zh-CN" altLang="en-US" sz="5500" dirty="0"/>
              <a:t>　　</a:t>
            </a:r>
            <a:r>
              <a:rPr lang="en-US" altLang="zh-CN" sz="5500" dirty="0"/>
              <a:t>2</a:t>
            </a:r>
            <a:r>
              <a:rPr lang="zh-CN" altLang="en-US" sz="5500" dirty="0"/>
              <a:t>．乙方不能胜任工作，经过培训或者调整工作岗位，仍不能胜任工作，由甲方解除本合同的。</a:t>
            </a:r>
            <a:endParaRPr lang="zh-CN" altLang="en-US" sz="5500" dirty="0"/>
          </a:p>
          <a:p>
            <a:pPr marL="0" indent="0">
              <a:buNone/>
            </a:pPr>
            <a:r>
              <a:rPr lang="zh-CN" altLang="en-US" dirty="0" smtClean="0"/>
              <a:t>　</a:t>
            </a:r>
            <a:endParaRPr lang="zh-CN" altLang="en-US" dirty="0"/>
          </a:p>
          <a:p>
            <a:pPr marL="0" indent="0">
              <a:buNone/>
            </a:pPr>
            <a:endParaRPr lang="zh-CN" altLang="en-US" dirty="0"/>
          </a:p>
          <a:p>
            <a:pPr marL="0" indent="0">
              <a:buNone/>
            </a:pPr>
            <a:endParaRPr lang="zh-CN" altLang="en-US" dirty="0"/>
          </a:p>
          <a:p>
            <a:pPr marL="0" indent="0">
              <a:buNone/>
            </a:pPr>
            <a:endParaRPr lang="zh-CN" altLang="en-US" dirty="0"/>
          </a:p>
          <a:p>
            <a:pPr marL="0" indent="0">
              <a:buNone/>
            </a:pPr>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zh-CN" altLang="en-US" sz="2800" dirty="0"/>
              <a:t>二、劳动法的时间范围</a:t>
            </a:r>
            <a:endParaRPr lang="zh-CN" altLang="en-US" sz="2800" dirty="0"/>
          </a:p>
          <a:p>
            <a:pPr marL="0" indent="0">
              <a:buNone/>
            </a:pPr>
            <a:r>
              <a:rPr lang="zh-CN" altLang="en-US" sz="2800" dirty="0"/>
              <a:t>劳动法的时间适用范围即劳动法的时间效力，是指劳动法的生效时间和失效时间。关于劳动法的生效一般有两种方式：一种是自公布之日起生效，另一种是公布后并不立即生效，而是规定一个实施日期，自实施到来之时开始生效</a:t>
            </a:r>
            <a:r>
              <a:rPr lang="zh-CN" altLang="en-US" sz="2800" dirty="0" smtClean="0"/>
              <a:t>。</a:t>
            </a:r>
            <a:endParaRPr lang="en-US" altLang="zh-CN" sz="2800" dirty="0" smtClean="0"/>
          </a:p>
          <a:p>
            <a:pPr marL="0" indent="0">
              <a:buNone/>
            </a:pPr>
            <a:r>
              <a:rPr lang="zh-CN" altLang="en-US" sz="2800" dirty="0"/>
              <a:t>劳动法的失效一般也有两种方式：一种是法律自身规定终止生效的特定时间或在特定条件出现时自然失效；另一种是在新颁布的法律规范文件中明文指出旧法律规范文件失效。</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0000" lnSpcReduction="20000"/>
          </a:bodyPr>
          <a:lstStyle/>
          <a:p>
            <a:pPr marL="0" indent="0">
              <a:buNone/>
            </a:pPr>
            <a:r>
              <a:rPr lang="zh-CN" altLang="en-US" sz="2900" dirty="0"/>
              <a:t>　</a:t>
            </a:r>
            <a:r>
              <a:rPr lang="zh-CN" altLang="en-US" sz="2900" dirty="0" smtClean="0"/>
              <a:t>   第三十一</a:t>
            </a:r>
            <a:r>
              <a:rPr lang="zh-CN" altLang="en-US" sz="2900" dirty="0"/>
              <a:t>条 下列情形之一，甲方应根据乙方在甲方工作年限，每满一年发给相当于本单位上年月平均工资一个月的经济补偿金：</a:t>
            </a:r>
            <a:endParaRPr lang="zh-CN" altLang="en-US" sz="2900" dirty="0"/>
          </a:p>
          <a:p>
            <a:pPr marL="0" indent="0">
              <a:buNone/>
            </a:pPr>
            <a:r>
              <a:rPr lang="zh-CN" altLang="en-US" sz="2900" dirty="0"/>
              <a:t>　　</a:t>
            </a:r>
            <a:r>
              <a:rPr lang="en-US" altLang="zh-CN" sz="2900" dirty="0"/>
              <a:t>1</a:t>
            </a:r>
            <a:r>
              <a:rPr lang="zh-CN" altLang="en-US" sz="2900" dirty="0"/>
              <a:t>．乙方患病或者非因工负伤，经劳动鉴定委员会确认不能从事原工作，也不能从事由甲方另行安排的工作而解除本合同的；</a:t>
            </a:r>
            <a:endParaRPr lang="zh-CN" altLang="en-US" sz="2900" dirty="0"/>
          </a:p>
          <a:p>
            <a:pPr marL="0" indent="0">
              <a:buNone/>
            </a:pPr>
            <a:r>
              <a:rPr lang="zh-CN" altLang="en-US" sz="2900" dirty="0"/>
              <a:t>　　</a:t>
            </a:r>
            <a:r>
              <a:rPr lang="en-US" altLang="zh-CN" sz="2900" dirty="0"/>
              <a:t>2</a:t>
            </a:r>
            <a:r>
              <a:rPr lang="zh-CN" altLang="en-US" sz="2900" dirty="0"/>
              <a:t>．劳动合同订立时所依据的客观情况发生重大变化，致使本合同无法履行，经当事人协商不能就变更劳动合同达成协议，由甲方解除劳动合同的；</a:t>
            </a:r>
            <a:endParaRPr lang="zh-CN" altLang="en-US" sz="2900" dirty="0"/>
          </a:p>
          <a:p>
            <a:pPr marL="0" indent="0">
              <a:buNone/>
            </a:pPr>
            <a:r>
              <a:rPr lang="zh-CN" altLang="en-US" sz="2900" dirty="0"/>
              <a:t>　　</a:t>
            </a:r>
            <a:r>
              <a:rPr lang="en-US" altLang="zh-CN" sz="2900" dirty="0"/>
              <a:t>3</a:t>
            </a:r>
            <a:r>
              <a:rPr lang="zh-CN" altLang="en-US" sz="2900" dirty="0"/>
              <a:t>．甲方濒临破产进行法定整顿期间或者生产经营状况发生严重困难，必须裁减人员的。</a:t>
            </a:r>
            <a:endParaRPr lang="zh-CN" altLang="en-US" sz="2900" dirty="0"/>
          </a:p>
          <a:p>
            <a:pPr marL="0" indent="0">
              <a:buNone/>
            </a:pPr>
            <a:r>
              <a:rPr lang="zh-CN" altLang="en-US" sz="2900" dirty="0"/>
              <a:t>　　以上三种情况，如果乙方被解除本合同前十二个月的月平均工资高于本单位上年月平均工资的，按本人月平均工资计发。</a:t>
            </a:r>
            <a:endParaRPr lang="zh-CN" altLang="en-US" sz="2900" dirty="0"/>
          </a:p>
          <a:p>
            <a:pPr marL="0" indent="0">
              <a:buNone/>
            </a:pPr>
            <a:r>
              <a:rPr lang="zh-CN" altLang="en-US" sz="2900" dirty="0"/>
              <a:t>　　第三十二条 甲方解除本合同后，未按规定给予己方经济补偿的，除全额发给经济补偿金外，还须按该经济补偿金数额的百分之五十支付额外经济补偿金。</a:t>
            </a:r>
            <a:endParaRPr lang="zh-CN" altLang="en-US" sz="2900" dirty="0"/>
          </a:p>
          <a:p>
            <a:pPr marL="0" indent="0">
              <a:buNone/>
            </a:pPr>
            <a:r>
              <a:rPr lang="zh-CN" altLang="en-US" dirty="0"/>
              <a:t>　　</a:t>
            </a:r>
            <a:endParaRPr lang="zh-CN" altLang="en-US"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zh-CN" altLang="en-US" sz="2200" dirty="0" smtClean="0"/>
              <a:t>         第三十三</a:t>
            </a:r>
            <a:r>
              <a:rPr lang="zh-CN" altLang="en-US" sz="2200" dirty="0"/>
              <a:t>条 支付乙方经济补偿时，乙方在甲方工作时间不满一年的按一年的标准发给经济补偿金。</a:t>
            </a:r>
            <a:endParaRPr lang="zh-CN" altLang="en-US" sz="2200" dirty="0"/>
          </a:p>
          <a:p>
            <a:pPr marL="0" indent="0">
              <a:buNone/>
            </a:pPr>
            <a:r>
              <a:rPr lang="zh-CN" altLang="en-US" sz="2200" dirty="0"/>
              <a:t>　　第三十四条 乙方患病或者非因工负伤，经劳动鉴定委员会确认不能从事原工作，也不能从事由甲方另行安排的工作而解除本合同的，甲方还应发给乙方不低于企业上年月人均工资六个月的医疗补助费，患重病和绝症的还应增加医疗补助费，患重病的增加部分不低于医疗补助费的百分之五十，患绝症的增加部分不低于医疗补助费的百分之一百。</a:t>
            </a:r>
            <a:endParaRPr lang="zh-CN" altLang="en-US" sz="2200" dirty="0"/>
          </a:p>
          <a:p>
            <a:pPr marL="0" indent="0">
              <a:buNone/>
            </a:pPr>
            <a:r>
              <a:rPr lang="zh-CN" altLang="en-US" sz="2200" dirty="0"/>
              <a:t>　　第三十五条 甲方违反本合同约定的条件解除劳动合同或由于甲方原因订立的无效劳动合同，给乙方造成损害的，应按损失程度承担赔偿责任。</a:t>
            </a:r>
            <a:endParaRPr lang="zh-CN" altLang="en-US" sz="2200" dirty="0"/>
          </a:p>
          <a:p>
            <a:pPr marL="0" indent="0">
              <a:buNone/>
            </a:pPr>
            <a:r>
              <a:rPr lang="zh-CN" altLang="en-US" sz="2200" dirty="0"/>
              <a:t>　　第三十六条 乙方违反本合同约定的条件解除劳动合同或违反本合同约定的保守商业秘密事项，对甲方造成经济损失的，应按损失的程度依法承担赔偿责任。</a:t>
            </a:r>
            <a:endParaRPr lang="zh-CN" altLang="en-US" sz="2200" dirty="0"/>
          </a:p>
          <a:p>
            <a:pPr marL="0" indent="0">
              <a:buNone/>
            </a:pPr>
            <a:r>
              <a:rPr lang="zh-CN" altLang="en-US" dirty="0"/>
              <a:t>　　</a:t>
            </a:r>
            <a:endParaRPr lang="zh-CN" altLang="en-US" dirty="0"/>
          </a:p>
          <a:p>
            <a:pPr marL="0" indent="0">
              <a:buNone/>
            </a:pPr>
            <a:endParaRPr lang="zh-CN" altLang="en-US"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000" dirty="0" smtClean="0"/>
              <a:t>         第三十七</a:t>
            </a:r>
            <a:r>
              <a:rPr lang="zh-CN" altLang="en-US" sz="2000" dirty="0"/>
              <a:t>条 乙方解除本合同的，凡由甲方出资培训和招接收的人员，应向甲方偿付培训费和招接收费。其</a:t>
            </a:r>
            <a:r>
              <a:rPr lang="zh-CN" altLang="en-US" sz="2000" dirty="0" smtClean="0"/>
              <a:t>标为</a:t>
            </a:r>
            <a:r>
              <a:rPr lang="zh-CN" altLang="en-US" sz="2000" dirty="0"/>
              <a:t>：                                                      。</a:t>
            </a:r>
            <a:endParaRPr lang="zh-CN" altLang="en-US" sz="2000" dirty="0"/>
          </a:p>
          <a:p>
            <a:pPr marL="0" indent="0">
              <a:buNone/>
            </a:pPr>
            <a:r>
              <a:rPr lang="zh-CN" altLang="en-US" sz="2000" dirty="0"/>
              <a:t>　　九、劳动争议处理</a:t>
            </a:r>
            <a:endParaRPr lang="zh-CN" altLang="en-US" sz="2000" dirty="0"/>
          </a:p>
          <a:p>
            <a:pPr marL="0" indent="0">
              <a:buNone/>
            </a:pPr>
            <a:r>
              <a:rPr lang="zh-CN" altLang="en-US" sz="2000" dirty="0"/>
              <a:t>第三十八条 因履行本合同发生的劳动争议，当事人可以向本单位劳动争议调解委员会申请调解；调解不成，当事人一方要求仲裁的，应当自劳动争议发生之日起六十日内向</a:t>
            </a:r>
            <a:endParaRPr lang="zh-CN" altLang="en-US" sz="2000" dirty="0"/>
          </a:p>
          <a:p>
            <a:pPr marL="0" indent="0">
              <a:buNone/>
            </a:pPr>
            <a:r>
              <a:rPr lang="zh-CN" altLang="en-US" sz="2000" dirty="0"/>
              <a:t>              劳动争议仲裁委员会申请仲裁。当事人一方也可以直接向劳动争议仲裁委员会申请仲裁。对裁决不服的，可以向人民法院提起诉讼。</a:t>
            </a:r>
            <a:endParaRPr lang="zh-CN" altLang="en-US" sz="2000" dirty="0"/>
          </a:p>
          <a:p>
            <a:pPr marL="0" indent="0">
              <a:buNone/>
            </a:pPr>
            <a:r>
              <a:rPr lang="zh-CN" altLang="en-US" dirty="0"/>
              <a:t>　　</a:t>
            </a:r>
            <a:endParaRPr lang="zh-CN" altLang="en-US" dirty="0"/>
          </a:p>
          <a:p>
            <a:pPr marL="0" indent="0">
              <a:buNone/>
            </a:pPr>
            <a:endParaRPr lang="zh-CN" altLang="en-US" dirty="0"/>
          </a:p>
          <a:p>
            <a:pPr marL="0" indent="0">
              <a:buNone/>
            </a:pPr>
            <a:endParaRPr lang="zh-CN" altLang="en-US"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25000" lnSpcReduction="20000"/>
          </a:bodyPr>
          <a:lstStyle/>
          <a:p>
            <a:pPr marL="0" indent="0">
              <a:buNone/>
            </a:pPr>
            <a:r>
              <a:rPr lang="zh-CN" altLang="en-US" sz="8000" dirty="0"/>
              <a:t>十、其他</a:t>
            </a:r>
            <a:endParaRPr lang="zh-CN" altLang="en-US" sz="8000" dirty="0"/>
          </a:p>
          <a:p>
            <a:pPr marL="0" indent="0">
              <a:buNone/>
            </a:pPr>
            <a:r>
              <a:rPr lang="zh-CN" altLang="en-US" sz="8000" dirty="0"/>
              <a:t>　　第三十九条 甲方以下规章制度                              作为本合同的附件。</a:t>
            </a:r>
            <a:endParaRPr lang="zh-CN" altLang="en-US" sz="8000" dirty="0"/>
          </a:p>
          <a:p>
            <a:pPr marL="0" indent="0">
              <a:buNone/>
            </a:pPr>
            <a:r>
              <a:rPr lang="zh-CN" altLang="en-US" sz="8000" dirty="0"/>
              <a:t>　　第四十条 本合同未尽事宜或与今后国家、北京市有关规定相悖的，按有关规定执行。</a:t>
            </a:r>
            <a:endParaRPr lang="zh-CN" altLang="en-US" sz="8000" dirty="0"/>
          </a:p>
          <a:p>
            <a:pPr marL="0" indent="0">
              <a:buNone/>
            </a:pPr>
            <a:r>
              <a:rPr lang="zh-CN" altLang="en-US" sz="8000" dirty="0"/>
              <a:t>　　第四十一条 本合同一式两份，甲乙双方各执一份。</a:t>
            </a:r>
            <a:endParaRPr lang="zh-CN" altLang="en-US" sz="8000" dirty="0"/>
          </a:p>
          <a:p>
            <a:pPr marL="0" indent="0">
              <a:buNone/>
            </a:pPr>
            <a:r>
              <a:rPr lang="zh-CN" altLang="en-US" sz="8000" dirty="0"/>
              <a:t>　</a:t>
            </a:r>
            <a:endParaRPr lang="zh-CN" altLang="en-US" sz="8000" dirty="0"/>
          </a:p>
          <a:p>
            <a:pPr marL="0" indent="0">
              <a:buNone/>
            </a:pPr>
            <a:r>
              <a:rPr lang="zh-CN" altLang="en-US" sz="8000" dirty="0"/>
              <a:t>　　　　</a:t>
            </a:r>
            <a:endParaRPr lang="zh-CN" altLang="en-US" sz="8000" dirty="0"/>
          </a:p>
          <a:p>
            <a:pPr marL="0" indent="0">
              <a:buNone/>
            </a:pPr>
            <a:r>
              <a:rPr lang="zh-CN" altLang="en-US" sz="8000" dirty="0"/>
              <a:t>甲方</a:t>
            </a:r>
            <a:r>
              <a:rPr lang="en-US" altLang="zh-CN" sz="8000" dirty="0"/>
              <a:t>(</a:t>
            </a:r>
            <a:r>
              <a:rPr lang="zh-CN" altLang="en-US" sz="8000" dirty="0"/>
              <a:t>签章</a:t>
            </a:r>
            <a:r>
              <a:rPr lang="en-US" altLang="zh-CN" sz="8000" dirty="0"/>
              <a:t>)</a:t>
            </a:r>
            <a:r>
              <a:rPr lang="zh-CN" altLang="en-US" sz="8000" dirty="0"/>
              <a:t>：           法人代表（主要负责人）或委托代理人</a:t>
            </a:r>
            <a:r>
              <a:rPr lang="en-US" altLang="zh-CN" sz="8000" dirty="0"/>
              <a:t>(</a:t>
            </a:r>
            <a:r>
              <a:rPr lang="zh-CN" altLang="en-US" sz="8000" dirty="0"/>
              <a:t>签章</a:t>
            </a:r>
            <a:r>
              <a:rPr lang="en-US" altLang="zh-CN" sz="8000" dirty="0"/>
              <a:t>)</a:t>
            </a:r>
            <a:r>
              <a:rPr lang="zh-CN" altLang="en-US" sz="8000" dirty="0"/>
              <a:t>：</a:t>
            </a:r>
            <a:endParaRPr lang="zh-CN" altLang="en-US" sz="8000" dirty="0"/>
          </a:p>
          <a:p>
            <a:pPr marL="0" indent="0">
              <a:buNone/>
            </a:pPr>
            <a:r>
              <a:rPr lang="zh-CN" altLang="en-US" sz="8000" dirty="0"/>
              <a:t> </a:t>
            </a:r>
            <a:endParaRPr lang="zh-CN" altLang="en-US" sz="8000" dirty="0"/>
          </a:p>
          <a:p>
            <a:pPr marL="0" indent="0">
              <a:buNone/>
            </a:pPr>
            <a:r>
              <a:rPr lang="zh-CN" altLang="en-US" sz="8000" dirty="0"/>
              <a:t> </a:t>
            </a:r>
            <a:r>
              <a:rPr lang="zh-CN" altLang="en-US" sz="8000" dirty="0" smtClean="0"/>
              <a:t>                                                                                                                        年   </a:t>
            </a:r>
            <a:r>
              <a:rPr lang="zh-CN" altLang="en-US" sz="8000" dirty="0"/>
              <a:t>月   日</a:t>
            </a:r>
            <a:endParaRPr lang="zh-CN" altLang="en-US" sz="8000" dirty="0"/>
          </a:p>
          <a:p>
            <a:pPr marL="0" indent="0">
              <a:buNone/>
            </a:pPr>
            <a:endParaRPr lang="zh-CN" altLang="en-US" sz="8000" dirty="0"/>
          </a:p>
          <a:p>
            <a:pPr marL="0" indent="0">
              <a:buNone/>
            </a:pPr>
            <a:r>
              <a:rPr lang="zh-CN" altLang="en-US" sz="8000" dirty="0"/>
              <a:t>乙方</a:t>
            </a:r>
            <a:r>
              <a:rPr lang="en-US" altLang="zh-CN" sz="8000" dirty="0"/>
              <a:t>(</a:t>
            </a:r>
            <a:r>
              <a:rPr lang="zh-CN" altLang="en-US" sz="8000" dirty="0"/>
              <a:t>签章</a:t>
            </a:r>
            <a:r>
              <a:rPr lang="en-US" altLang="zh-CN" sz="8000" dirty="0"/>
              <a:t>)</a:t>
            </a:r>
            <a:r>
              <a:rPr lang="zh-CN" altLang="en-US" sz="8000" dirty="0"/>
              <a:t>：</a:t>
            </a:r>
            <a:endParaRPr lang="zh-CN" altLang="en-US" sz="8000" dirty="0"/>
          </a:p>
          <a:p>
            <a:pPr marL="0" indent="0">
              <a:buNone/>
            </a:pPr>
            <a:r>
              <a:rPr lang="zh-CN" altLang="en-US" sz="8000" dirty="0" smtClean="0"/>
              <a:t>                                                                                                                         年   月   日</a:t>
            </a:r>
            <a:endParaRPr lang="zh-CN" altLang="en-US" sz="8000" dirty="0" smtClean="0"/>
          </a:p>
          <a:p>
            <a:pPr marL="0" indent="0" algn="r">
              <a:buNone/>
            </a:pPr>
            <a:r>
              <a:rPr lang="zh-CN" altLang="en-US" sz="8000" dirty="0" smtClean="0"/>
              <a:t> </a:t>
            </a:r>
            <a:endParaRPr lang="zh-CN" altLang="en-US" sz="8000" dirty="0"/>
          </a:p>
          <a:p>
            <a:pPr marL="0" indent="0" algn="r">
              <a:buNone/>
            </a:pPr>
            <a:r>
              <a:rPr lang="zh-CN" altLang="en-US" sz="8000" dirty="0" smtClean="0"/>
              <a:t>签订</a:t>
            </a:r>
            <a:r>
              <a:rPr lang="zh-CN" altLang="en-US" sz="8000" dirty="0"/>
              <a:t>日期：    年    月    日</a:t>
            </a:r>
            <a:endParaRPr lang="zh-CN" altLang="en-US" sz="8000" dirty="0"/>
          </a:p>
          <a:p>
            <a:pPr marL="0" indent="0">
              <a:buNone/>
            </a:pPr>
            <a:endParaRPr lang="zh-CN" altLang="en-US"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a:t>第五章 劳动合同法的特别规定</a:t>
            </a:r>
            <a:br>
              <a:rPr lang="zh-CN" altLang="en-US" dirty="0"/>
            </a:br>
            <a:endParaRPr lang="zh-CN" altLang="en-US" dirty="0"/>
          </a:p>
        </p:txBody>
      </p:sp>
      <p:sp>
        <p:nvSpPr>
          <p:cNvPr id="3" name="内容占位符 2"/>
          <p:cNvSpPr>
            <a:spLocks noGrp="1"/>
          </p:cNvSpPr>
          <p:nvPr>
            <p:ph idx="1"/>
          </p:nvPr>
        </p:nvSpPr>
        <p:spPr/>
        <p:txBody>
          <a:bodyPr>
            <a:normAutofit/>
          </a:bodyPr>
          <a:lstStyle/>
          <a:p>
            <a:pPr marL="0" indent="0" algn="ctr">
              <a:buNone/>
            </a:pPr>
            <a:r>
              <a:rPr lang="zh-CN" altLang="en-US" sz="2800" dirty="0" smtClean="0"/>
              <a:t>第一</a:t>
            </a:r>
            <a:r>
              <a:rPr lang="zh-CN" altLang="en-US" sz="2800" dirty="0"/>
              <a:t>节 集体合同</a:t>
            </a:r>
            <a:endParaRPr lang="zh-CN" altLang="en-US" sz="2800" dirty="0"/>
          </a:p>
          <a:p>
            <a:pPr marL="0" indent="0">
              <a:buNone/>
            </a:pPr>
            <a:r>
              <a:rPr lang="zh-CN" altLang="en-US" sz="2800" dirty="0" smtClean="0"/>
              <a:t>一</a:t>
            </a:r>
            <a:r>
              <a:rPr lang="zh-CN" altLang="en-US" sz="2800" dirty="0"/>
              <a:t>、集体合同法律</a:t>
            </a:r>
            <a:r>
              <a:rPr lang="zh-CN" altLang="en-US" sz="2800" dirty="0" smtClean="0"/>
              <a:t>特征</a:t>
            </a:r>
            <a:endParaRPr lang="en-US" altLang="zh-CN" sz="2800" dirty="0" smtClean="0"/>
          </a:p>
          <a:p>
            <a:pPr marL="0" indent="0">
              <a:buNone/>
            </a:pPr>
            <a:r>
              <a:rPr lang="zh-CN" altLang="en-US" sz="2800" dirty="0" smtClean="0"/>
              <a:t>（</a:t>
            </a:r>
            <a:r>
              <a:rPr lang="zh-CN" altLang="en-US" sz="2800" dirty="0"/>
              <a:t>一）集体合同的法律特征</a:t>
            </a:r>
            <a:endParaRPr lang="zh-CN" altLang="en-US" sz="2800" dirty="0"/>
          </a:p>
          <a:p>
            <a:pPr marL="0" indent="0">
              <a:buNone/>
            </a:pPr>
            <a:r>
              <a:rPr lang="zh-CN" altLang="en-US" sz="2800" dirty="0"/>
              <a:t>集体合同，又称团体协议或集体协议，是指工会或职工代表代表全体职工与用人单位或其团体之间根据法律、法规的规定，就劳动报酬、工作时间、休息休假、劳动安全卫生、保险福利等事项，在平等协商一致的基础上签订的书面协议</a:t>
            </a:r>
            <a:r>
              <a:rPr lang="zh-CN" altLang="en-US" sz="2800" dirty="0" smtClean="0"/>
              <a:t>。</a:t>
            </a:r>
            <a:endParaRPr lang="zh-CN" altLang="en-US" sz="2800"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集体合同作为特殊规定</a:t>
            </a:r>
            <a:r>
              <a:rPr lang="zh-CN" altLang="en-US" sz="2800" dirty="0" smtClean="0"/>
              <a:t>，有</a:t>
            </a:r>
            <a:r>
              <a:rPr lang="zh-CN" altLang="en-US" sz="2800" dirty="0"/>
              <a:t>其自身的特殊的法律特征。主要体现在以下几个方面：</a:t>
            </a:r>
            <a:endParaRPr lang="zh-CN" altLang="en-US" sz="2800" dirty="0"/>
          </a:p>
          <a:p>
            <a:pPr marL="0" indent="0">
              <a:buNone/>
            </a:pPr>
            <a:r>
              <a:rPr lang="en-US" altLang="zh-CN" sz="2800" dirty="0" smtClean="0"/>
              <a:t>1.</a:t>
            </a:r>
            <a:r>
              <a:rPr lang="zh-CN" altLang="en-US" sz="2800" dirty="0" smtClean="0"/>
              <a:t>集体</a:t>
            </a:r>
            <a:r>
              <a:rPr lang="zh-CN" altLang="en-US" sz="2800" dirty="0"/>
              <a:t>合同主体具有特殊性。在集体合同中当事人是一方是职工代表或代表职工的工会组织，另一方是用人单位</a:t>
            </a:r>
            <a:r>
              <a:rPr lang="zh-CN" altLang="en-US" sz="2800" dirty="0" smtClean="0"/>
              <a:t>。</a:t>
            </a:r>
            <a:endParaRPr lang="en-US" altLang="zh-CN" sz="2800" dirty="0" smtClean="0"/>
          </a:p>
          <a:p>
            <a:pPr marL="0" indent="0">
              <a:buNone/>
            </a:pPr>
            <a:r>
              <a:rPr lang="en-US" altLang="zh-CN" sz="2800" dirty="0" smtClean="0"/>
              <a:t>2</a:t>
            </a:r>
            <a:r>
              <a:rPr lang="en-US" altLang="zh-CN" sz="2800" dirty="0"/>
              <a:t>. </a:t>
            </a:r>
            <a:r>
              <a:rPr lang="zh-CN" altLang="en-US" sz="2800" dirty="0"/>
              <a:t>集体合同订立的目的具有特殊性。集体合同订立的主要目的，是为确立劳动关系设定具体</a:t>
            </a:r>
            <a:r>
              <a:rPr lang="zh-CN" altLang="en-US" sz="2800" dirty="0" smtClean="0"/>
              <a:t>标准。</a:t>
            </a:r>
            <a:endParaRPr lang="zh-CN" altLang="en-US" sz="2800" dirty="0"/>
          </a:p>
          <a:p>
            <a:pPr marL="0" indent="0">
              <a:buNone/>
            </a:pPr>
            <a:r>
              <a:rPr lang="en-US" altLang="zh-CN" sz="2800" dirty="0"/>
              <a:t>3. </a:t>
            </a:r>
            <a:r>
              <a:rPr lang="zh-CN" altLang="en-US" sz="2800" dirty="0"/>
              <a:t>集体合同的内容具有特殊性</a:t>
            </a:r>
            <a:r>
              <a:rPr lang="zh-CN" altLang="en-US" sz="2800" dirty="0" smtClean="0"/>
              <a:t>。可能</a:t>
            </a:r>
            <a:r>
              <a:rPr lang="zh-CN" altLang="en-US" sz="2800" dirty="0"/>
              <a:t>涉及劳动关系的各个方面，也可能只涉及到劳动关系的某个</a:t>
            </a:r>
            <a:r>
              <a:rPr lang="zh-CN" altLang="en-US" sz="2800" dirty="0" smtClean="0"/>
              <a:t>方面。</a:t>
            </a:r>
            <a:endParaRPr lang="zh-CN" altLang="en-US" sz="2800"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4. </a:t>
            </a:r>
            <a:r>
              <a:rPr lang="zh-CN" altLang="en-US" sz="2800" dirty="0"/>
              <a:t>集体合同的签订程序具有特殊性。</a:t>
            </a:r>
            <a:endParaRPr lang="zh-CN" altLang="en-US" sz="2800" dirty="0"/>
          </a:p>
          <a:p>
            <a:pPr marL="0" indent="0">
              <a:buNone/>
            </a:pPr>
            <a:r>
              <a:rPr lang="zh-CN" altLang="en-US" sz="2800" dirty="0"/>
              <a:t>集体合同经过职工代表或工会组织与用人单位双方讨论协商达成书面协议，双方签字之后，并不立即生效，还需要报送劳动行政部门进行登记、审查、备案。</a:t>
            </a:r>
            <a:endParaRPr lang="zh-CN" altLang="en-US" sz="2800" dirty="0"/>
          </a:p>
          <a:p>
            <a:pPr marL="0" indent="0">
              <a:buNone/>
            </a:pPr>
            <a:r>
              <a:rPr lang="en-US" altLang="zh-CN" sz="2800" dirty="0"/>
              <a:t>5. </a:t>
            </a:r>
            <a:r>
              <a:rPr lang="zh-CN" altLang="en-US" sz="2800" dirty="0"/>
              <a:t>集体合同的法律效力具有特殊性。</a:t>
            </a:r>
            <a:endParaRPr lang="zh-CN" altLang="en-US" sz="2800" dirty="0"/>
          </a:p>
          <a:p>
            <a:pPr marL="0" indent="0">
              <a:buNone/>
            </a:pPr>
            <a:r>
              <a:rPr lang="zh-CN" altLang="en-US" sz="2800" dirty="0"/>
              <a:t>集体合同对签订合同的单个用人单位或用人单位所代表的全体用人单位，以及工会和工会所代表的全体劳动者，都有法律效力。</a:t>
            </a:r>
            <a:endParaRPr lang="zh-CN" altLang="en-US" sz="2800" dirty="0"/>
          </a:p>
          <a:p>
            <a:pPr marL="0" indent="0">
              <a:buNone/>
            </a:pPr>
            <a:endParaRPr lang="zh-CN" altLang="en-US" dirty="0"/>
          </a:p>
          <a:p>
            <a:pPr marL="0" indent="0">
              <a:buNone/>
            </a:pPr>
            <a:endParaRPr lang="zh-CN" altLang="en-US"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20000"/>
          </a:bodyPr>
          <a:lstStyle/>
          <a:p>
            <a:pPr marL="0" indent="0">
              <a:buNone/>
            </a:pPr>
            <a:r>
              <a:rPr lang="zh-CN" altLang="en-US" sz="3300" dirty="0"/>
              <a:t>二、集体合同的形式和内容</a:t>
            </a:r>
            <a:endParaRPr lang="zh-CN" altLang="en-US" sz="3300" dirty="0"/>
          </a:p>
          <a:p>
            <a:pPr marL="0" indent="0">
              <a:buNone/>
            </a:pPr>
            <a:r>
              <a:rPr lang="zh-CN" altLang="en-US" sz="3300" dirty="0" smtClean="0"/>
              <a:t>（</a:t>
            </a:r>
            <a:r>
              <a:rPr lang="zh-CN" altLang="en-US" sz="3300" dirty="0"/>
              <a:t>一）集体合同的形式</a:t>
            </a:r>
            <a:endParaRPr lang="zh-CN" altLang="en-US" sz="3300" dirty="0"/>
          </a:p>
          <a:p>
            <a:pPr marL="0" indent="0">
              <a:buNone/>
            </a:pPr>
            <a:r>
              <a:rPr lang="zh-CN" altLang="en-US" sz="3300" dirty="0"/>
              <a:t>集体合同的订立形式是指订立集体合同的方式。口头形式的合同具有简便性和灵活性，但发生纠纷后难以分清双方的法律责任，且举证困难。书面形式的合同具有严肃性、明确性，因此，世界各国普遍规定集体合同必须以书面形式订立</a:t>
            </a:r>
            <a:r>
              <a:rPr lang="zh-CN" altLang="en-US" sz="3300" dirty="0" smtClean="0"/>
              <a:t>。</a:t>
            </a:r>
            <a:endParaRPr lang="en-US" altLang="zh-CN" sz="3300" dirty="0" smtClean="0"/>
          </a:p>
          <a:p>
            <a:pPr marL="0" indent="0">
              <a:buNone/>
            </a:pPr>
            <a:r>
              <a:rPr lang="zh-CN" altLang="en-US" sz="3300" dirty="0" smtClean="0"/>
              <a:t>我国</a:t>
            </a:r>
            <a:r>
              <a:rPr lang="en-US" altLang="zh-CN" sz="3300" dirty="0"/>
              <a:t>《</a:t>
            </a:r>
            <a:r>
              <a:rPr lang="zh-CN" altLang="en-US" sz="3300" dirty="0"/>
              <a:t>集体合同规定</a:t>
            </a:r>
            <a:r>
              <a:rPr lang="en-US" altLang="zh-CN" sz="3300" dirty="0"/>
              <a:t>》</a:t>
            </a:r>
            <a:r>
              <a:rPr lang="zh-CN" altLang="en-US" sz="3300" dirty="0"/>
              <a:t>第</a:t>
            </a:r>
            <a:r>
              <a:rPr lang="en-US" altLang="zh-CN" sz="3300" dirty="0"/>
              <a:t>3</a:t>
            </a:r>
            <a:r>
              <a:rPr lang="zh-CN" altLang="en-US" sz="3300" dirty="0"/>
              <a:t>条规定集体合同为“书面协议”</a:t>
            </a:r>
            <a:r>
              <a:rPr lang="zh-CN" altLang="en-US" sz="3300" dirty="0" smtClean="0"/>
              <a:t>。同时</a:t>
            </a:r>
            <a:r>
              <a:rPr lang="zh-CN" altLang="en-US" sz="3300" dirty="0"/>
              <a:t>我国法律规定集体合同订立后，必须报劳动行政部门审查、登记、备案，因此集体合同订立必须采取书面形式，这才能为合同的审查备案提供可能。</a:t>
            </a:r>
            <a:endParaRPr lang="zh-CN" altLang="en-US" sz="3300" dirty="0"/>
          </a:p>
          <a:p>
            <a:pPr marL="0" indent="0">
              <a:buNone/>
            </a:pPr>
            <a:endParaRPr lang="zh-CN" altLang="en-US" dirty="0"/>
          </a:p>
          <a:p>
            <a:pPr marL="0" indent="0">
              <a:buNone/>
            </a:pPr>
            <a:endParaRPr lang="zh-CN" altLang="en-US"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3300" dirty="0"/>
              <a:t>（二）集体合同应包含的主要内容</a:t>
            </a:r>
            <a:endParaRPr lang="zh-CN" altLang="en-US" sz="3300" dirty="0"/>
          </a:p>
          <a:p>
            <a:pPr marL="0" indent="0">
              <a:buNone/>
            </a:pPr>
            <a:r>
              <a:rPr lang="zh-CN" altLang="en-US" sz="3300" dirty="0"/>
              <a:t>　　集体合同的内容同劳动合同相比，具有更大的不确定性。它既可以规定劳动关系的方方面面，也可以只就劳动关系中某一方面的问题进行约定。集体协商双方可以就下列多项或某项内容进行集体协商，签订集体合同或专项集体合同：</a:t>
            </a:r>
            <a:endParaRPr lang="zh-CN" altLang="en-US" sz="3300" dirty="0"/>
          </a:p>
          <a:p>
            <a:pPr marL="0" indent="0">
              <a:buNone/>
            </a:pPr>
            <a:endParaRPr lang="zh-CN" altLang="en-US"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dirty="0"/>
              <a:t>1. </a:t>
            </a:r>
            <a:r>
              <a:rPr lang="zh-CN" altLang="en-US" dirty="0"/>
              <a:t>劳动报酬。包括用人单位工资水平、工资分配制度、工资标准和工资分配形式；工资支付办法</a:t>
            </a:r>
            <a:r>
              <a:rPr lang="en-US" altLang="zh-CN" dirty="0"/>
              <a:t>;</a:t>
            </a:r>
            <a:r>
              <a:rPr lang="zh-CN" altLang="en-US" dirty="0"/>
              <a:t>加班、加点工资及津贴、补贴标准和奖金分配办法；工资调整办法；试用期及病、事假等期间的工资待遇；特殊情况下职工工资</a:t>
            </a:r>
            <a:r>
              <a:rPr lang="en-US" altLang="zh-CN" dirty="0"/>
              <a:t>(</a:t>
            </a:r>
            <a:r>
              <a:rPr lang="zh-CN" altLang="en-US" dirty="0"/>
              <a:t>生活费</a:t>
            </a:r>
            <a:r>
              <a:rPr lang="en-US" altLang="zh-CN" dirty="0"/>
              <a:t>)</a:t>
            </a:r>
            <a:r>
              <a:rPr lang="zh-CN" altLang="en-US" dirty="0"/>
              <a:t>支付办法；其他劳动报酬分配办法。</a:t>
            </a:r>
            <a:endParaRPr lang="zh-CN" altLang="en-US" dirty="0"/>
          </a:p>
          <a:p>
            <a:pPr marL="0" indent="0">
              <a:buNone/>
            </a:pPr>
            <a:endParaRPr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三、对人的适用范围</a:t>
            </a:r>
            <a:endParaRPr lang="zh-CN" altLang="en-US" sz="2800" dirty="0"/>
          </a:p>
          <a:p>
            <a:pPr marL="0" indent="0">
              <a:buNone/>
            </a:pPr>
            <a:r>
              <a:rPr lang="zh-CN" altLang="en-US" sz="2800" dirty="0" smtClean="0"/>
              <a:t>劳动法</a:t>
            </a:r>
            <a:r>
              <a:rPr lang="zh-CN" altLang="en-US" sz="2800" dirty="0"/>
              <a:t>对人的适用即劳动法对人的效力。</a:t>
            </a:r>
            <a:r>
              <a:rPr lang="en-US" altLang="zh-CN" sz="2800" dirty="0"/>
              <a:t>《</a:t>
            </a:r>
            <a:r>
              <a:rPr lang="zh-CN" altLang="en-US" sz="2800" dirty="0"/>
              <a:t>劳动法</a:t>
            </a:r>
            <a:r>
              <a:rPr lang="en-US" altLang="zh-CN" sz="2800" dirty="0"/>
              <a:t>》</a:t>
            </a:r>
            <a:r>
              <a:rPr lang="zh-CN" altLang="en-US" sz="2800" dirty="0"/>
              <a:t>第</a:t>
            </a:r>
            <a:r>
              <a:rPr lang="en-US" altLang="zh-CN" sz="2800" dirty="0"/>
              <a:t>2</a:t>
            </a:r>
            <a:r>
              <a:rPr lang="zh-CN" altLang="en-US" sz="2800" dirty="0"/>
              <a:t>条规定：“在中华人民共和国境内的企业、个体经济组织（以下统称用人单位）和与之形成劳动关系的劳动者，适用本法。”“国家机关、事业组织、社会团体和与之建立劳动合同关系的劳动者，依照本法执行。”</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539552" y="1556792"/>
            <a:ext cx="8229600" cy="4525963"/>
          </a:xfrm>
        </p:spPr>
        <p:txBody>
          <a:bodyPr>
            <a:noAutofit/>
          </a:bodyPr>
          <a:lstStyle/>
          <a:p>
            <a:pPr marL="0" indent="0">
              <a:buNone/>
            </a:pPr>
            <a:r>
              <a:rPr lang="en-US" altLang="zh-CN" sz="2800" dirty="0"/>
              <a:t>2. </a:t>
            </a:r>
            <a:r>
              <a:rPr lang="zh-CN" altLang="en-US" sz="2800" dirty="0"/>
              <a:t>工作时间。即劳动者根据法律和法规的规定，在企业、事业、机关、团体等单位中，用于完成本职工作的时间。包括工时制度、加班加点办法、特殊工种的工作时间、劳动定额标准。</a:t>
            </a:r>
            <a:endParaRPr lang="zh-CN" altLang="en-US" sz="2800" dirty="0"/>
          </a:p>
          <a:p>
            <a:pPr marL="0" indent="0">
              <a:buNone/>
            </a:pPr>
            <a:r>
              <a:rPr lang="en-US" altLang="zh-CN" sz="2800" dirty="0"/>
              <a:t>3. </a:t>
            </a:r>
            <a:r>
              <a:rPr lang="zh-CN" altLang="en-US" sz="2800" dirty="0"/>
              <a:t>休息休假。包括日休息时间、周休息日安排、年休假办法、不能实行标准工时职工的休息休假、其他假期。</a:t>
            </a:r>
            <a:endParaRPr lang="zh-CN" altLang="en-US" sz="2800" dirty="0"/>
          </a:p>
          <a:p>
            <a:pPr marL="0" indent="0">
              <a:buNone/>
            </a:pPr>
            <a:r>
              <a:rPr lang="en-US" altLang="zh-CN" sz="2800" dirty="0"/>
              <a:t>4. </a:t>
            </a:r>
            <a:r>
              <a:rPr lang="zh-CN" altLang="en-US" sz="2800" dirty="0"/>
              <a:t>劳动安全与卫生。包括劳动安全卫生责任制、劳动条件和安全技术措施、安全操作规程、劳保用品发放标准、定期健康检查和职业健康体检</a:t>
            </a:r>
            <a:r>
              <a:rPr lang="zh-CN" altLang="en-US" sz="2800" dirty="0" smtClean="0"/>
              <a:t>。</a:t>
            </a:r>
            <a:endParaRPr lang="zh-CN" altLang="en-US" sz="2800" dirty="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en-US" altLang="zh-CN" sz="3300" dirty="0"/>
              <a:t>5. </a:t>
            </a:r>
            <a:r>
              <a:rPr lang="zh-CN" altLang="en-US" sz="3300" dirty="0"/>
              <a:t>补充保险和福利。包括补充保险的种类、范围；基本福利制度和福利设施；医疗期延长及其待遇；职工亲属福利制度。</a:t>
            </a:r>
            <a:endParaRPr lang="zh-CN" altLang="en-US" sz="3300" dirty="0"/>
          </a:p>
          <a:p>
            <a:pPr marL="0" indent="0">
              <a:buNone/>
            </a:pPr>
            <a:r>
              <a:rPr lang="en-US" altLang="zh-CN" sz="3000" dirty="0" smtClean="0"/>
              <a:t>6</a:t>
            </a:r>
            <a:r>
              <a:rPr lang="en-US" altLang="zh-CN" sz="3000" dirty="0"/>
              <a:t>. </a:t>
            </a:r>
            <a:r>
              <a:rPr lang="zh-CN" altLang="en-US" sz="3000" dirty="0"/>
              <a:t>女职工和未成年工特殊保护。包括女职工和未成年工禁忌从事的劳动；女职工的经期、孕期、产期和哺乳期的劳动保护；女职工、未成年工定期健康检查；未成年工的使用和登记制度。</a:t>
            </a:r>
            <a:endParaRPr lang="zh-CN" altLang="en-US" sz="3000" dirty="0"/>
          </a:p>
          <a:p>
            <a:pPr marL="0" indent="0">
              <a:buNone/>
            </a:pPr>
            <a:r>
              <a:rPr lang="en-US" altLang="zh-CN" sz="3000" dirty="0"/>
              <a:t>7. </a:t>
            </a:r>
            <a:r>
              <a:rPr lang="zh-CN" altLang="en-US" sz="3000" dirty="0"/>
              <a:t>职业技能培训。包括职业技能培训项目规划及年度计划、职业技能培训费用的提取和使用、保障和改善职业技能培训的措施。</a:t>
            </a:r>
            <a:endParaRPr lang="zh-CN" altLang="en-US" sz="3000" dirty="0"/>
          </a:p>
          <a:p>
            <a:pPr marL="0" indent="0">
              <a:buNone/>
            </a:pPr>
            <a:endParaRPr lang="zh-CN" altLang="en-US"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8. </a:t>
            </a:r>
            <a:r>
              <a:rPr lang="zh-CN" altLang="en-US" sz="2800" dirty="0"/>
              <a:t>劳动合同管理。包括劳动合同签订时间；确定劳动合同期限的条件；劳动合同变更、解除、续订的一般原则及无固定期限劳动合同的终止条件；试用期的条件和期限。</a:t>
            </a:r>
            <a:endParaRPr lang="zh-CN" altLang="en-US" sz="2800" dirty="0"/>
          </a:p>
          <a:p>
            <a:pPr marL="0" indent="0">
              <a:buNone/>
            </a:pPr>
            <a:r>
              <a:rPr lang="en-US" altLang="zh-CN" sz="2800" dirty="0" smtClean="0"/>
              <a:t>9</a:t>
            </a:r>
            <a:r>
              <a:rPr lang="en-US" altLang="zh-CN" sz="2800" dirty="0"/>
              <a:t>. </a:t>
            </a:r>
            <a:r>
              <a:rPr lang="zh-CN" altLang="en-US" sz="2800" dirty="0"/>
              <a:t>奖惩。包括劳动纪律、考核奖惩制度、奖惩程序。</a:t>
            </a:r>
            <a:endParaRPr lang="zh-CN" altLang="en-US" sz="2800" dirty="0"/>
          </a:p>
          <a:p>
            <a:pPr marL="0" indent="0">
              <a:buNone/>
            </a:pPr>
            <a:r>
              <a:rPr lang="en-US" altLang="zh-CN" sz="2800" dirty="0"/>
              <a:t>10. </a:t>
            </a:r>
            <a:r>
              <a:rPr lang="zh-CN" altLang="en-US" sz="2800" dirty="0"/>
              <a:t>裁员。包括裁员的方案、裁员的程序、裁员的实施办法和补偿标准。</a:t>
            </a:r>
            <a:endParaRPr lang="zh-CN" altLang="en-US" sz="2800" dirty="0"/>
          </a:p>
          <a:p>
            <a:pPr marL="0" indent="0">
              <a:buNone/>
            </a:pPr>
            <a:r>
              <a:rPr lang="en-US" altLang="zh-CN" sz="2800" dirty="0"/>
              <a:t>11. </a:t>
            </a:r>
            <a:r>
              <a:rPr lang="zh-CN" altLang="en-US" sz="2800" dirty="0"/>
              <a:t>集体合同期限</a:t>
            </a:r>
            <a:r>
              <a:rPr lang="zh-CN" altLang="en-US" sz="2800" dirty="0" smtClean="0"/>
              <a:t>。</a:t>
            </a:r>
            <a:endParaRPr lang="zh-CN" altLang="en-US" sz="2800"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a:t>12. </a:t>
            </a:r>
            <a:r>
              <a:rPr lang="zh-CN" altLang="en-US"/>
              <a:t>变更、解除集体合同的程序。</a:t>
            </a:r>
            <a:endParaRPr lang="zh-CN" altLang="en-US"/>
          </a:p>
          <a:p>
            <a:pPr marL="0" indent="0">
              <a:buNone/>
            </a:pPr>
            <a:r>
              <a:rPr lang="en-US" altLang="zh-CN"/>
              <a:t>13. </a:t>
            </a:r>
            <a:r>
              <a:rPr lang="zh-CN" altLang="en-US"/>
              <a:t>履行集体合同发生争议时的协商处理办法。</a:t>
            </a:r>
            <a:endParaRPr lang="zh-CN" altLang="en-US"/>
          </a:p>
          <a:p>
            <a:pPr marL="0" indent="0">
              <a:buNone/>
            </a:pPr>
            <a:r>
              <a:rPr lang="en-US" altLang="zh-CN"/>
              <a:t>14. </a:t>
            </a:r>
            <a:r>
              <a:rPr lang="zh-CN" altLang="en-US"/>
              <a:t>违反集体合同的责任。</a:t>
            </a:r>
            <a:endParaRPr lang="zh-CN" altLang="en-US"/>
          </a:p>
          <a:p>
            <a:pPr marL="0" indent="0">
              <a:buNone/>
            </a:pPr>
            <a:r>
              <a:rPr lang="en-US" altLang="zh-CN"/>
              <a:t>15. </a:t>
            </a:r>
            <a:r>
              <a:rPr lang="zh-CN" altLang="en-US"/>
              <a:t>双方认为应当协商的其他内容。</a:t>
            </a:r>
            <a:endParaRPr lang="zh-CN" altLang="en-US"/>
          </a:p>
          <a:p>
            <a:pPr marL="0" indent="0">
              <a:buNone/>
            </a:pPr>
            <a:endParaRPr lang="zh-CN" altLang="en-US"/>
          </a:p>
          <a:p>
            <a:pPr marL="0" indent="0">
              <a:buNone/>
            </a:pPr>
            <a:endParaRPr lang="zh-CN" altLang="en-US"/>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a:t>三、集体合同的订立、履行、变更、解除、终止</a:t>
            </a:r>
            <a:endParaRPr lang="zh-CN" altLang="en-US" sz="2800" dirty="0"/>
          </a:p>
          <a:p>
            <a:pPr marL="0" indent="0">
              <a:buNone/>
            </a:pPr>
            <a:r>
              <a:rPr lang="zh-CN" altLang="en-US" sz="2800" dirty="0" smtClean="0"/>
              <a:t>（</a:t>
            </a:r>
            <a:r>
              <a:rPr lang="zh-CN" altLang="en-US" sz="2800" dirty="0"/>
              <a:t>一）订立集体合同的基本程序</a:t>
            </a:r>
            <a:endParaRPr lang="zh-CN" altLang="en-US" sz="2800" dirty="0"/>
          </a:p>
          <a:p>
            <a:pPr marL="0" indent="0">
              <a:buNone/>
            </a:pPr>
            <a:r>
              <a:rPr lang="en-US" altLang="zh-CN" sz="2800" dirty="0"/>
              <a:t>1. </a:t>
            </a:r>
            <a:r>
              <a:rPr lang="zh-CN" altLang="en-US" sz="2800" dirty="0"/>
              <a:t>产生协商代表</a:t>
            </a:r>
            <a:endParaRPr lang="zh-CN" altLang="en-US" sz="2800" dirty="0"/>
          </a:p>
          <a:p>
            <a:pPr marL="0" indent="0">
              <a:buNone/>
            </a:pPr>
            <a:r>
              <a:rPr lang="zh-CN" altLang="en-US" sz="2800" dirty="0"/>
              <a:t>     集体协商代表，是指按照法定程序产生并有权代表本方利益进行集体协商的人员。根据</a:t>
            </a:r>
            <a:r>
              <a:rPr lang="en-US" altLang="zh-CN" sz="2800" dirty="0"/>
              <a:t>《</a:t>
            </a:r>
            <a:r>
              <a:rPr lang="zh-CN" altLang="en-US" sz="2800" dirty="0"/>
              <a:t>集体合同规定</a:t>
            </a:r>
            <a:r>
              <a:rPr lang="en-US" altLang="zh-CN" sz="2800" dirty="0"/>
              <a:t>》</a:t>
            </a:r>
            <a:r>
              <a:rPr lang="zh-CN" altLang="en-US" sz="2800" dirty="0"/>
              <a:t>参加集体协商的双方代表人数应当相等，每方至少</a:t>
            </a:r>
            <a:r>
              <a:rPr lang="en-US" altLang="zh-CN" sz="2800" dirty="0"/>
              <a:t>3</a:t>
            </a:r>
            <a:r>
              <a:rPr lang="zh-CN" altLang="en-US" sz="2800" dirty="0"/>
              <a:t>人，并各自确定</a:t>
            </a:r>
            <a:r>
              <a:rPr lang="en-US" altLang="zh-CN" sz="2800" dirty="0"/>
              <a:t>1</a:t>
            </a:r>
            <a:r>
              <a:rPr lang="zh-CN" altLang="en-US" sz="2800" dirty="0"/>
              <a:t>名首席代表。用人单位工会主席和用人单位法定代表人分别担任职工方与企业方的首席代表；因故不能担任的，应当书面委托</a:t>
            </a:r>
            <a:r>
              <a:rPr lang="en-US" altLang="zh-CN" sz="2800" dirty="0"/>
              <a:t>1</a:t>
            </a:r>
            <a:r>
              <a:rPr lang="zh-CN" altLang="en-US" sz="2800" dirty="0"/>
              <a:t>名代表担任。职工一方的代表应当由职工代表大会或者职工大会选举产生</a:t>
            </a:r>
            <a:r>
              <a:rPr lang="zh-CN" altLang="en-US" sz="2800" dirty="0" smtClean="0"/>
              <a:t>。</a:t>
            </a:r>
            <a:endParaRPr lang="zh-CN" altLang="en-US" sz="2800"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a:bodyPr>
          <a:lstStyle/>
          <a:p>
            <a:pPr marL="0" indent="0">
              <a:buNone/>
            </a:pPr>
            <a:r>
              <a:rPr lang="zh-CN" altLang="en-US" sz="3000" dirty="0"/>
              <a:t>尚未建立工会组织的用人单位，职工一方代表，由所在地的地方工会或者行业工会指导企业职工，民主推举，并获全体职工半数以上同意后产生</a:t>
            </a:r>
            <a:r>
              <a:rPr lang="en-US" altLang="zh-CN" sz="3000" dirty="0"/>
              <a:t>;</a:t>
            </a:r>
            <a:r>
              <a:rPr lang="zh-CN" altLang="en-US" sz="3000" dirty="0"/>
              <a:t>首席代表由全体代表推举。用人单位一方的代表由用人单位确定。集体协商双方首席代表可以书面委托本单位以外的专业人员作为本方协商代表。委托人数不得超过本方代表的三分之一。此外首席代表不得由非本单位人员代理。如果代表因故不能履行职责半年以上的，应当视为自动放弃代表资格，有关一方应当推举新的代表，并通知另一方。</a:t>
            </a:r>
            <a:endParaRPr lang="zh-CN" altLang="en-US" sz="3000" dirty="0"/>
          </a:p>
          <a:p>
            <a:pPr marL="0" indent="0">
              <a:buNone/>
            </a:pPr>
            <a:endParaRPr lang="zh-CN" altLang="en-US"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0" indent="0">
              <a:buNone/>
            </a:pPr>
            <a:r>
              <a:rPr lang="en-US" altLang="zh-CN" sz="3000" dirty="0"/>
              <a:t>2. </a:t>
            </a:r>
            <a:r>
              <a:rPr lang="zh-CN" altLang="en-US" sz="3000" dirty="0"/>
              <a:t>提出要约并作出回应</a:t>
            </a:r>
            <a:endParaRPr lang="zh-CN" altLang="en-US" sz="3000" dirty="0"/>
          </a:p>
          <a:p>
            <a:pPr marL="0" indent="0">
              <a:buNone/>
            </a:pPr>
            <a:r>
              <a:rPr lang="zh-CN" altLang="en-US" sz="3000" dirty="0"/>
              <a:t>    一方提出签订集体合同要求的，另一方应当在</a:t>
            </a:r>
            <a:r>
              <a:rPr lang="en-US" altLang="zh-CN" sz="3000" dirty="0"/>
              <a:t>20</a:t>
            </a:r>
            <a:r>
              <a:rPr lang="zh-CN" altLang="en-US" sz="3000" dirty="0"/>
              <a:t>日内以书面形式给以回应，进而商定协商的时间、地点、内容及有关事宜</a:t>
            </a:r>
            <a:r>
              <a:rPr lang="zh-CN" altLang="en-US" sz="3000" dirty="0" smtClean="0"/>
              <a:t>。</a:t>
            </a:r>
            <a:endParaRPr lang="en-US" altLang="zh-CN" sz="3000" dirty="0" smtClean="0"/>
          </a:p>
          <a:p>
            <a:pPr marL="0" indent="0">
              <a:buNone/>
            </a:pPr>
            <a:r>
              <a:rPr lang="en-US" altLang="zh-CN" sz="3000" dirty="0" smtClean="0"/>
              <a:t>《</a:t>
            </a:r>
            <a:r>
              <a:rPr lang="zh-CN" altLang="en-US" sz="3000" dirty="0"/>
              <a:t>集体合同规定</a:t>
            </a:r>
            <a:r>
              <a:rPr lang="en-US" altLang="zh-CN" sz="3000" dirty="0"/>
              <a:t>》</a:t>
            </a:r>
            <a:r>
              <a:rPr lang="zh-CN" altLang="en-US" sz="3000" dirty="0"/>
              <a:t>第</a:t>
            </a:r>
            <a:r>
              <a:rPr lang="en-US" altLang="zh-CN" sz="3000" dirty="0"/>
              <a:t>32</a:t>
            </a:r>
            <a:r>
              <a:rPr lang="zh-CN" altLang="en-US" sz="3000" dirty="0"/>
              <a:t>条明确指出“集体协商任何一方均可就签订集体合同或专项集体合同以及相关事宜，以书面形式向对方提出进行集体协商的要求。一方提出进行集体协商要求的，另一方应当在收到集体协商要求之日起</a:t>
            </a:r>
            <a:r>
              <a:rPr lang="en-US" altLang="zh-CN" sz="3000" dirty="0"/>
              <a:t>20</a:t>
            </a:r>
            <a:r>
              <a:rPr lang="zh-CN" altLang="en-US" sz="3000" dirty="0"/>
              <a:t>日内以书面形式给以回应，无正当理由不得拒绝进行集体协商。” </a:t>
            </a:r>
            <a:endParaRPr lang="zh-CN" altLang="en-US" sz="3000" dirty="0"/>
          </a:p>
          <a:p>
            <a:pPr marL="0" indent="0">
              <a:buNone/>
            </a:pPr>
            <a:r>
              <a:rPr lang="zh-CN" altLang="en-US" dirty="0"/>
              <a:t> 	</a:t>
            </a:r>
            <a:endParaRPr lang="zh-CN" altLang="en-US" dirty="0"/>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7500" lnSpcReduction="20000"/>
          </a:bodyPr>
          <a:lstStyle/>
          <a:p>
            <a:pPr marL="0" indent="0">
              <a:buNone/>
            </a:pPr>
            <a:r>
              <a:rPr lang="en-US" altLang="zh-CN" sz="3300" dirty="0"/>
              <a:t>3. </a:t>
            </a:r>
            <a:r>
              <a:rPr lang="zh-CN" altLang="en-US" sz="3300" dirty="0"/>
              <a:t>集体协商</a:t>
            </a:r>
            <a:endParaRPr lang="zh-CN" altLang="en-US" sz="3300" dirty="0"/>
          </a:p>
          <a:p>
            <a:pPr marL="0" indent="0">
              <a:buNone/>
            </a:pPr>
            <a:r>
              <a:rPr lang="zh-CN" altLang="en-US" sz="3300" dirty="0"/>
              <a:t>    双方协商代表有义务就集体合同的内容，向对方提供有关情况和资料，并进行集体协商。集体协商会议由双方首席代表轮流主持，一方首席代表提出协商的具体内容和要求，另一方首席代表就对方的要求作出回应，协商双方就商谈事项发表各自意见，开展充分讨论，双方意见达成一致的，应当形成集体合同草案或专项集体合同草案。协商期限最长不得超过</a:t>
            </a:r>
            <a:r>
              <a:rPr lang="en-US" altLang="zh-CN" sz="3300" dirty="0"/>
              <a:t>60</a:t>
            </a:r>
            <a:r>
              <a:rPr lang="zh-CN" altLang="en-US" sz="3300" dirty="0"/>
              <a:t>日。集体协商未达成一致或者出现事先未预料的情况时，经双方协商代表同意，可以中止协商。中止期限及下次协商时间、地点、内容由双方商定。</a:t>
            </a:r>
            <a:endParaRPr lang="zh-CN" altLang="en-US" sz="3300" dirty="0"/>
          </a:p>
          <a:p>
            <a:pPr marL="0" indent="0">
              <a:buNone/>
            </a:pPr>
            <a:r>
              <a:rPr lang="zh-CN" altLang="en-US" dirty="0"/>
              <a:t> 	</a:t>
            </a:r>
            <a:endParaRPr lang="zh-CN" altLang="en-US" dirty="0"/>
          </a:p>
          <a:p>
            <a:pPr marL="0" indent="0">
              <a:buNone/>
            </a:pPr>
            <a:endParaRPr lang="zh-CN" altLang="en-US" dirty="0"/>
          </a:p>
          <a:p>
            <a:pPr marL="0" indent="0">
              <a:buNone/>
            </a:pPr>
            <a:endParaRPr lang="zh-CN" altLang="en-US" dirty="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4. </a:t>
            </a:r>
            <a:r>
              <a:rPr lang="zh-CN" altLang="en-US" sz="2800" dirty="0"/>
              <a:t>职代会或职工大会审议通过</a:t>
            </a:r>
            <a:r>
              <a:rPr lang="en-US" altLang="zh-CN" sz="2800" dirty="0"/>
              <a:t>,</a:t>
            </a:r>
            <a:r>
              <a:rPr lang="zh-CN" altLang="en-US" sz="2800" dirty="0"/>
              <a:t>首席代表签字</a:t>
            </a:r>
            <a:endParaRPr lang="zh-CN" altLang="en-US" sz="2800" dirty="0"/>
          </a:p>
          <a:p>
            <a:pPr marL="0" indent="0">
              <a:buNone/>
            </a:pPr>
            <a:r>
              <a:rPr lang="zh-CN" altLang="en-US" sz="2800" dirty="0"/>
              <a:t>    经双方协商代表协商一致的集体合同草案或专项集体合同草案应当提交职工代表大会或者全体职工讨论。职工代表大会或者全体职工讨论集体合同草案或专项集体合同草案，应当有</a:t>
            </a:r>
            <a:r>
              <a:rPr lang="en-US" altLang="zh-CN" sz="2800" dirty="0"/>
              <a:t>2/3</a:t>
            </a:r>
            <a:r>
              <a:rPr lang="zh-CN" altLang="en-US" sz="2800" dirty="0"/>
              <a:t>以上职工代表或者职工出席，且须经全体职工代表半数以上或者全体职工</a:t>
            </a:r>
            <a:r>
              <a:rPr lang="en-US" altLang="zh-CN" sz="2800" dirty="0"/>
              <a:t>1/2</a:t>
            </a:r>
            <a:r>
              <a:rPr lang="zh-CN" altLang="en-US" sz="2800" dirty="0"/>
              <a:t>以上同意，集体合同草案或专项集体合同草案方获通过。大会通过后，双方首席代表签字</a:t>
            </a:r>
            <a:r>
              <a:rPr lang="zh-CN" altLang="en-US" sz="2800" dirty="0" smtClean="0"/>
              <a:t>。</a:t>
            </a:r>
            <a:endParaRPr lang="zh-CN" altLang="en-US" sz="2800" dirty="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en-US" altLang="zh-CN" sz="3000" dirty="0"/>
              <a:t>5. </a:t>
            </a:r>
            <a:r>
              <a:rPr lang="zh-CN" altLang="en-US" sz="3000" dirty="0"/>
              <a:t>上报劳动行政部门审查</a:t>
            </a:r>
            <a:endParaRPr lang="zh-CN" altLang="en-US" sz="3000" dirty="0"/>
          </a:p>
          <a:p>
            <a:pPr marL="0" indent="0">
              <a:buNone/>
            </a:pPr>
            <a:r>
              <a:rPr lang="zh-CN" altLang="en-US" sz="3000" dirty="0"/>
              <a:t>用人单位应当在集体合同签订后</a:t>
            </a:r>
            <a:r>
              <a:rPr lang="en-US" altLang="zh-CN" sz="3000" dirty="0"/>
              <a:t>10</a:t>
            </a:r>
            <a:r>
              <a:rPr lang="zh-CN" altLang="en-US" sz="3000" dirty="0"/>
              <a:t>日内，将合同正式文本一式三份及说明材料报送有管辖权的劳动和社会保障行政主管部门进行审查，用人单位工会应当同时将合同正式文本报送上一级地方工会。</a:t>
            </a:r>
            <a:endParaRPr lang="zh-CN" altLang="en-US" sz="3000" dirty="0"/>
          </a:p>
          <a:p>
            <a:pPr marL="0" indent="0">
              <a:buNone/>
            </a:pPr>
            <a:r>
              <a:rPr lang="zh-CN" altLang="en-US" sz="3000" dirty="0"/>
              <a:t>　　劳动和社会保障行政主管部门应当对报送的集体合同或专项合同签约双方主体资格、协商程序、合同内容进行合法性审查。</a:t>
            </a:r>
            <a:endParaRPr lang="zh-CN" altLang="en-US" sz="3000" dirty="0"/>
          </a:p>
          <a:p>
            <a:pPr marL="0" indent="0">
              <a:buNone/>
            </a:pPr>
            <a:r>
              <a:rPr lang="zh-CN" altLang="en-US" dirty="0"/>
              <a:t> 	</a:t>
            </a:r>
            <a:endParaRPr lang="zh-CN" altLang="en-US" dirty="0"/>
          </a:p>
          <a:p>
            <a:pPr marL="0" indent="0">
              <a:buNone/>
            </a:pPr>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2007</a:t>
            </a:r>
            <a:r>
              <a:rPr lang="zh-CN" altLang="en-US" sz="2800" dirty="0"/>
              <a:t>年</a:t>
            </a:r>
            <a:r>
              <a:rPr lang="en-US" altLang="zh-CN" sz="2800" dirty="0"/>
              <a:t>6</a:t>
            </a:r>
            <a:r>
              <a:rPr lang="zh-CN" altLang="en-US" sz="2800" dirty="0"/>
              <a:t>月</a:t>
            </a:r>
            <a:r>
              <a:rPr lang="en-US" altLang="zh-CN" sz="2800" dirty="0"/>
              <a:t>29</a:t>
            </a:r>
            <a:r>
              <a:rPr lang="zh-CN" altLang="en-US" sz="2800" dirty="0"/>
              <a:t>日通过的</a:t>
            </a:r>
            <a:r>
              <a:rPr lang="en-US" altLang="zh-CN" sz="2800" dirty="0"/>
              <a:t>《</a:t>
            </a:r>
            <a:r>
              <a:rPr lang="zh-CN" altLang="en-US" sz="2800" dirty="0"/>
              <a:t>劳动合同法</a:t>
            </a:r>
            <a:r>
              <a:rPr lang="en-US" altLang="zh-CN" sz="2800" dirty="0"/>
              <a:t>》</a:t>
            </a:r>
            <a:r>
              <a:rPr lang="zh-CN" altLang="en-US" sz="2800" dirty="0"/>
              <a:t>从扩大“用人单位”范围的角度扩大了劳动法的调整范围。</a:t>
            </a:r>
            <a:endParaRPr lang="zh-CN" altLang="en-US" sz="2800" dirty="0"/>
          </a:p>
          <a:p>
            <a:pPr marL="0" indent="0">
              <a:buNone/>
            </a:pPr>
            <a:r>
              <a:rPr lang="en-US" altLang="zh-CN" sz="2800" dirty="0" smtClean="0"/>
              <a:t>1. </a:t>
            </a:r>
            <a:r>
              <a:rPr lang="zh-CN" altLang="en-US" sz="2800" dirty="0" smtClean="0"/>
              <a:t>我国</a:t>
            </a:r>
            <a:r>
              <a:rPr lang="zh-CN" altLang="en-US" sz="2800" dirty="0"/>
              <a:t>境内的企业、个体经济组织、民办非企业单位等组织与劳动者建立劳动关系，订立、履行、变更、解除或者终止劳动合同，适用本法</a:t>
            </a:r>
            <a:r>
              <a:rPr lang="zh-CN" altLang="en-US" sz="2800" dirty="0" smtClean="0"/>
              <a:t>。</a:t>
            </a:r>
            <a:endParaRPr lang="en-US" altLang="zh-CN" sz="2800" dirty="0" smtClean="0"/>
          </a:p>
          <a:p>
            <a:pPr marL="0" indent="0">
              <a:buNone/>
            </a:pPr>
            <a:r>
              <a:rPr lang="en-US" altLang="zh-CN" sz="2800" dirty="0"/>
              <a:t>2. </a:t>
            </a:r>
            <a:r>
              <a:rPr lang="zh-CN" altLang="en-US" sz="2800" dirty="0"/>
              <a:t>国家机关、事业单位、社会团体和与其建立劳动关系的劳动者，订立、履行、变更、解除或者终止劳动合同，依照</a:t>
            </a:r>
            <a:r>
              <a:rPr lang="en-US" altLang="zh-CN" sz="2800" dirty="0"/>
              <a:t>《</a:t>
            </a:r>
            <a:r>
              <a:rPr lang="zh-CN" altLang="en-US" sz="2800" dirty="0"/>
              <a:t>劳动合同法</a:t>
            </a:r>
            <a:r>
              <a:rPr lang="en-US" altLang="zh-CN" sz="2800" dirty="0"/>
              <a:t>》</a:t>
            </a:r>
            <a:r>
              <a:rPr lang="zh-CN" altLang="en-US" sz="2800" dirty="0"/>
              <a:t>执行</a:t>
            </a:r>
            <a:r>
              <a:rPr lang="zh-CN" altLang="en-US" sz="2800" dirty="0" smtClean="0"/>
              <a:t>。</a:t>
            </a:r>
            <a:endParaRPr lang="en-US" altLang="zh-CN" sz="2800" dirty="0" smtClean="0"/>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en-US" altLang="zh-CN" sz="3000" dirty="0"/>
              <a:t>6. </a:t>
            </a:r>
            <a:r>
              <a:rPr lang="zh-CN" altLang="en-US" sz="3000" dirty="0"/>
              <a:t>正式生效，公布于众</a:t>
            </a:r>
            <a:endParaRPr lang="zh-CN" altLang="en-US" sz="3000" dirty="0"/>
          </a:p>
          <a:p>
            <a:pPr marL="0" indent="0">
              <a:buNone/>
            </a:pPr>
            <a:r>
              <a:rPr lang="zh-CN" altLang="en-US" sz="3000" dirty="0"/>
              <a:t>     劳动和社会保障行政主管部门应当自收到集体合同文本之日起</a:t>
            </a:r>
            <a:r>
              <a:rPr lang="en-US" altLang="zh-CN" sz="3000" dirty="0"/>
              <a:t>15</a:t>
            </a:r>
            <a:r>
              <a:rPr lang="zh-CN" altLang="en-US" sz="3000" dirty="0"/>
              <a:t>日内，将集体合同审核意见书书面通知签约双方</a:t>
            </a:r>
            <a:r>
              <a:rPr lang="en-US" altLang="zh-CN" sz="3000" dirty="0"/>
              <a:t>;15</a:t>
            </a:r>
            <a:r>
              <a:rPr lang="zh-CN" altLang="en-US" sz="3000" dirty="0"/>
              <a:t>日内未提出书面异议的，集体合同即行生效</a:t>
            </a:r>
            <a:r>
              <a:rPr lang="en-US" altLang="zh-CN" sz="3000" dirty="0"/>
              <a:t>;</a:t>
            </a:r>
            <a:r>
              <a:rPr lang="zh-CN" altLang="en-US" sz="3000" dirty="0"/>
              <a:t>提出书面异议的，签约双方应当进行协商、修改或者作出说明，经职工代表大会或者职工大会讨论通过后重新报送。地方工会或行业工会对集体合同有异议的，应当通过同级劳动和社会保障行政部门向企业提出书面意见。</a:t>
            </a:r>
            <a:endParaRPr lang="zh-CN" altLang="en-US" sz="3000" dirty="0"/>
          </a:p>
          <a:p>
            <a:pPr marL="0" indent="0">
              <a:buNone/>
            </a:pPr>
            <a:r>
              <a:rPr lang="zh-CN" altLang="en-US" sz="3000" dirty="0"/>
              <a:t>自集体合同生效之日起</a:t>
            </a:r>
            <a:r>
              <a:rPr lang="en-US" altLang="zh-CN" sz="3000" dirty="0"/>
              <a:t>10</a:t>
            </a:r>
            <a:r>
              <a:rPr lang="zh-CN" altLang="en-US" sz="3000" dirty="0"/>
              <a:t>日内用人单位应当向全体职工公布集体合同文本。</a:t>
            </a:r>
            <a:endParaRPr lang="zh-CN" altLang="en-US" sz="3000" dirty="0"/>
          </a:p>
          <a:p>
            <a:pPr marL="0" indent="0">
              <a:buNone/>
            </a:pPr>
            <a:endParaRPr lang="zh-CN" altLang="en-US" dirty="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dirty="0"/>
              <a:t>微型</a:t>
            </a:r>
            <a:r>
              <a:rPr lang="zh-CN" altLang="en-US" dirty="0" smtClean="0"/>
              <a:t>案例</a:t>
            </a:r>
            <a:endParaRPr lang="en-US" altLang="zh-CN" dirty="0" smtClean="0"/>
          </a:p>
          <a:p>
            <a:pPr marL="0" indent="0">
              <a:buNone/>
            </a:pPr>
            <a:r>
              <a:rPr lang="zh-CN" altLang="en-US" dirty="0" smtClean="0"/>
              <a:t>某</a:t>
            </a:r>
            <a:r>
              <a:rPr lang="zh-CN" altLang="en-US" dirty="0"/>
              <a:t>公司</a:t>
            </a:r>
            <a:r>
              <a:rPr lang="en-US" altLang="zh-CN" dirty="0"/>
              <a:t>100</a:t>
            </a:r>
            <a:r>
              <a:rPr lang="zh-CN" altLang="en-US" dirty="0"/>
              <a:t>多名职工要求与单位签订一份集体合同。由于该企业刚成立尚未组建工会</a:t>
            </a:r>
            <a:r>
              <a:rPr lang="en-US" altLang="zh-CN" dirty="0"/>
              <a:t>,</a:t>
            </a:r>
            <a:r>
              <a:rPr lang="zh-CN" altLang="en-US" dirty="0"/>
              <a:t>部分职工就委托本企业的</a:t>
            </a:r>
            <a:r>
              <a:rPr lang="en-US" altLang="zh-CN" dirty="0"/>
              <a:t>5</a:t>
            </a:r>
            <a:r>
              <a:rPr lang="zh-CN" altLang="en-US" dirty="0"/>
              <a:t>名职工以及当地商会的朱某作为代表</a:t>
            </a:r>
            <a:r>
              <a:rPr lang="en-US" altLang="zh-CN" dirty="0"/>
              <a:t>,</a:t>
            </a:r>
            <a:r>
              <a:rPr lang="zh-CN" altLang="en-US" dirty="0"/>
              <a:t>其中朱某为首席代表，向企业提出就工资标准、工资支付办法、工时制度等内容进行集体协商的要求。该做法是否符合法律的规定？</a:t>
            </a:r>
            <a:endParaRPr lang="zh-CN" altLang="en-US" dirty="0"/>
          </a:p>
          <a:p>
            <a:pPr marL="0" indent="0">
              <a:buNone/>
            </a:pPr>
            <a:endParaRPr lang="zh-CN" altLang="en-US"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（二）集体合同的履行</a:t>
            </a:r>
            <a:endParaRPr lang="zh-CN" altLang="en-US" sz="2800" dirty="0"/>
          </a:p>
          <a:p>
            <a:pPr marL="0" indent="0">
              <a:buNone/>
            </a:pPr>
            <a:r>
              <a:rPr lang="en-US" altLang="zh-CN" sz="2800" dirty="0"/>
              <a:t>《</a:t>
            </a:r>
            <a:r>
              <a:rPr lang="zh-CN" altLang="en-US" sz="2800" dirty="0"/>
              <a:t>工会参加平等协商和签订集体合同试行办法</a:t>
            </a:r>
            <a:r>
              <a:rPr lang="en-US" altLang="zh-CN" sz="2800" dirty="0"/>
              <a:t>》</a:t>
            </a:r>
            <a:r>
              <a:rPr lang="zh-CN" altLang="en-US" sz="2800" dirty="0"/>
              <a:t>第</a:t>
            </a:r>
            <a:r>
              <a:rPr lang="en-US" altLang="zh-CN" sz="2800" dirty="0"/>
              <a:t>30</a:t>
            </a:r>
            <a:r>
              <a:rPr lang="zh-CN" altLang="en-US" sz="2800" dirty="0"/>
              <a:t>条规定“企业工会应当定期组织有关人员对集体合同的履行情况进行监督检查，发现问题后，及时与企业协商解决。</a:t>
            </a:r>
            <a:r>
              <a:rPr lang="zh-CN" altLang="en-US" sz="2800" dirty="0" smtClean="0"/>
              <a:t>”</a:t>
            </a:r>
            <a:endParaRPr lang="en-US" altLang="zh-CN" sz="2800" dirty="0" smtClean="0"/>
          </a:p>
          <a:p>
            <a:pPr marL="0" indent="0">
              <a:buNone/>
            </a:pPr>
            <a:r>
              <a:rPr lang="zh-CN" altLang="en-US" sz="2800" dirty="0" smtClean="0"/>
              <a:t> </a:t>
            </a:r>
            <a:r>
              <a:rPr lang="en-US" altLang="zh-CN" sz="2800" dirty="0" smtClean="0"/>
              <a:t>33</a:t>
            </a:r>
            <a:r>
              <a:rPr lang="zh-CN" altLang="en-US" sz="2800" dirty="0"/>
              <a:t>条规定“职工代表大会有权对集体合同的履行实行民主监督。企业工会应当定期向职工代表大会或全体职工通报集体合同的履行情况，组织职工代表对集体合同的履行进行监督检查。”</a:t>
            </a:r>
            <a:endParaRPr lang="zh-CN" altLang="en-US" sz="2800" dirty="0"/>
          </a:p>
          <a:p>
            <a:pPr marL="0" indent="0">
              <a:buNone/>
            </a:pPr>
            <a:endParaRPr lang="zh-CN" altLang="en-US"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0" indent="0">
              <a:buNone/>
            </a:pPr>
            <a:r>
              <a:rPr lang="zh-CN" altLang="en-US" sz="3000" dirty="0"/>
              <a:t>（三） 集体合同的变更、</a:t>
            </a:r>
            <a:r>
              <a:rPr lang="zh-CN" altLang="en-US" sz="3000" dirty="0" smtClean="0"/>
              <a:t>解除</a:t>
            </a:r>
            <a:endParaRPr lang="en-US" altLang="zh-CN" sz="3000" dirty="0" smtClean="0"/>
          </a:p>
          <a:p>
            <a:pPr marL="0" indent="0">
              <a:buNone/>
            </a:pPr>
            <a:r>
              <a:rPr lang="en-US" altLang="zh-CN" sz="3000" dirty="0"/>
              <a:t>1. </a:t>
            </a:r>
            <a:r>
              <a:rPr lang="zh-CN" altLang="en-US" sz="3000" dirty="0"/>
              <a:t>集体合同变更、解除的原因</a:t>
            </a:r>
            <a:endParaRPr lang="zh-CN" altLang="en-US" sz="3000" dirty="0"/>
          </a:p>
          <a:p>
            <a:pPr marL="0" indent="0">
              <a:buNone/>
            </a:pPr>
            <a:r>
              <a:rPr lang="zh-CN" altLang="en-US" sz="3000" dirty="0"/>
              <a:t>    有下列情形之一的，集体合同可以变更或解除：经双方当事人协商一致；订立集体合同依据的法律、法规已经修改或废止；因不可抗力的原因致使集体合同部分或全部不能履行；企业转产、停产、破产、被兼并，致使集体合同无法履行；由于当事人一方违约，继续履行集体合同已经不必要；双方约定的变更或解除集体合同的情况出现；其他需要解除集体合同的情况出现。</a:t>
            </a:r>
            <a:r>
              <a:rPr lang="zh-CN" altLang="en-US" dirty="0"/>
              <a:t>　</a:t>
            </a:r>
            <a:endParaRPr lang="zh-CN" altLang="en-US" dirty="0"/>
          </a:p>
          <a:p>
            <a:pPr marL="0" indent="0">
              <a:buNone/>
            </a:pPr>
            <a:r>
              <a:rPr lang="zh-CN" altLang="en-US" dirty="0"/>
              <a:t> </a:t>
            </a:r>
            <a:endParaRPr lang="zh-CN" altLang="en-US" dirty="0"/>
          </a:p>
          <a:p>
            <a:pPr marL="0" indent="0">
              <a:buNone/>
            </a:pPr>
            <a:endParaRPr lang="zh-CN" altLang="en-US" dirty="0" smtClean="0"/>
          </a:p>
          <a:p>
            <a:pPr marL="0" indent="0">
              <a:buNone/>
            </a:pPr>
            <a:endParaRPr lang="zh-CN" altLang="en-US" dirty="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2. </a:t>
            </a:r>
            <a:r>
              <a:rPr lang="zh-CN" altLang="en-US" sz="2800" dirty="0"/>
              <a:t>变更、解除集体合同的程序</a:t>
            </a:r>
            <a:endParaRPr lang="zh-CN" altLang="en-US" sz="2800" dirty="0"/>
          </a:p>
          <a:p>
            <a:pPr marL="0" indent="0">
              <a:buNone/>
            </a:pPr>
            <a:r>
              <a:rPr lang="zh-CN" altLang="en-US" sz="2800" dirty="0"/>
              <a:t> （</a:t>
            </a:r>
            <a:r>
              <a:rPr lang="en-US" altLang="zh-CN" sz="2800" dirty="0"/>
              <a:t>1</a:t>
            </a:r>
            <a:r>
              <a:rPr lang="zh-CN" altLang="en-US" sz="2800" dirty="0"/>
              <a:t>）提出变更和解除集体合同的要求。要求变更或解除合同的一方向对方说明需要或解除的集体合同条款，变更或解除合同的条件与理由。</a:t>
            </a:r>
            <a:endParaRPr lang="zh-CN" altLang="en-US" sz="2800" dirty="0"/>
          </a:p>
          <a:p>
            <a:pPr marL="0" indent="0">
              <a:buNone/>
            </a:pPr>
            <a:r>
              <a:rPr lang="zh-CN" altLang="en-US" sz="2800" dirty="0"/>
              <a:t> （</a:t>
            </a:r>
            <a:r>
              <a:rPr lang="en-US" altLang="zh-CN" sz="2800" dirty="0"/>
              <a:t>2</a:t>
            </a:r>
            <a:r>
              <a:rPr lang="zh-CN" altLang="en-US" sz="2800" dirty="0"/>
              <a:t>）双方达成书面协议。签订集体合同的</a:t>
            </a:r>
            <a:r>
              <a:rPr lang="en-US" altLang="zh-CN" sz="2800" dirty="0"/>
              <a:t>—</a:t>
            </a:r>
            <a:r>
              <a:rPr lang="zh-CN" altLang="en-US" sz="2800" dirty="0"/>
              <a:t>方就集体合同的变更或解除提出商谈时，另一方应给予答复。经协商一致，达成变更或解除集体合同的书面协议。</a:t>
            </a:r>
            <a:endParaRPr lang="zh-CN" altLang="en-US" sz="2800" dirty="0"/>
          </a:p>
          <a:p>
            <a:pPr marL="0" indent="0">
              <a:buNone/>
            </a:pPr>
            <a:endParaRPr lang="zh-CN" altLang="en-US" dirty="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 （</a:t>
            </a:r>
            <a:r>
              <a:rPr lang="en-US" altLang="zh-CN" sz="2800" dirty="0"/>
              <a:t>3</a:t>
            </a:r>
            <a:r>
              <a:rPr lang="zh-CN" altLang="en-US" sz="2800" dirty="0"/>
              <a:t>）审议通过变更或解除集体合同的书面协议，由职工代表大会或职工大会审议、通过变更或解除集体合同的书面协议。</a:t>
            </a:r>
            <a:endParaRPr lang="zh-CN" altLang="en-US" sz="2800" dirty="0"/>
          </a:p>
          <a:p>
            <a:pPr marL="0" indent="0">
              <a:buNone/>
            </a:pPr>
            <a:r>
              <a:rPr lang="zh-CN" altLang="en-US" sz="2800" dirty="0"/>
              <a:t> （</a:t>
            </a:r>
            <a:r>
              <a:rPr lang="en-US" altLang="zh-CN" sz="2800" dirty="0"/>
              <a:t>4</a:t>
            </a:r>
            <a:r>
              <a:rPr lang="zh-CN" altLang="en-US" sz="2800" dirty="0"/>
              <a:t>）提交劳动保障行政部门审议。原集体合同进行变更或解除后，应向审查原集体合同的劳动保障行政部门提交变更或解除集体合同的书面协议及说明书，履行登记、审查、备案手续。</a:t>
            </a:r>
            <a:endParaRPr lang="zh-CN" altLang="en-US" sz="2800" dirty="0"/>
          </a:p>
          <a:p>
            <a:pPr marL="0" indent="0">
              <a:buNone/>
            </a:pPr>
            <a:endParaRPr lang="zh-CN" altLang="en-US" dirty="0"/>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（四）集体合同的终止</a:t>
            </a:r>
            <a:endParaRPr lang="zh-CN" altLang="en-US" sz="2800" dirty="0"/>
          </a:p>
          <a:p>
            <a:pPr marL="0" indent="0">
              <a:buNone/>
            </a:pPr>
            <a:r>
              <a:rPr lang="zh-CN" altLang="en-US" sz="2800" dirty="0"/>
              <a:t>根据</a:t>
            </a:r>
            <a:r>
              <a:rPr lang="en-US" altLang="zh-CN" sz="2800" dirty="0"/>
              <a:t>《</a:t>
            </a:r>
            <a:r>
              <a:rPr lang="zh-CN" altLang="en-US" sz="2800" dirty="0"/>
              <a:t>集体合同规定</a:t>
            </a:r>
            <a:r>
              <a:rPr lang="en-US" altLang="zh-CN" sz="2800" dirty="0"/>
              <a:t>》</a:t>
            </a:r>
            <a:r>
              <a:rPr lang="zh-CN" altLang="en-US" sz="2800" dirty="0"/>
              <a:t>集体合同或专项集体合同期限一般为</a:t>
            </a:r>
            <a:r>
              <a:rPr lang="en-US" altLang="zh-CN" sz="2800" dirty="0"/>
              <a:t>1</a:t>
            </a:r>
            <a:r>
              <a:rPr lang="zh-CN" altLang="en-US" sz="2800" dirty="0"/>
              <a:t>至</a:t>
            </a:r>
            <a:r>
              <a:rPr lang="en-US" altLang="zh-CN" sz="2800" dirty="0"/>
              <a:t>3</a:t>
            </a:r>
            <a:r>
              <a:rPr lang="zh-CN" altLang="en-US" sz="2800" dirty="0"/>
              <a:t>年，期满或双方约定的终止条件出现，即行终止。集体合同或专项集体合同期满前</a:t>
            </a:r>
            <a:r>
              <a:rPr lang="en-US" altLang="zh-CN" sz="2800" dirty="0"/>
              <a:t>3</a:t>
            </a:r>
            <a:r>
              <a:rPr lang="zh-CN" altLang="en-US" sz="2800" dirty="0"/>
              <a:t>个月内，任何一方均可向对方提出重新签订或续订的要求。 </a:t>
            </a:r>
            <a:endParaRPr lang="zh-CN" altLang="en-US" sz="2800" dirty="0"/>
          </a:p>
          <a:p>
            <a:pPr marL="0" indent="0">
              <a:buNone/>
            </a:pPr>
            <a:endParaRPr lang="zh-CN" altLang="en-US" dirty="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lgn="ctr">
              <a:buNone/>
            </a:pPr>
            <a:r>
              <a:rPr lang="zh-CN" altLang="en-US" sz="2800" dirty="0"/>
              <a:t>第二节 劳务</a:t>
            </a:r>
            <a:r>
              <a:rPr lang="zh-CN" altLang="en-US" sz="2800" dirty="0" smtClean="0"/>
              <a:t>派遣</a:t>
            </a:r>
            <a:endParaRPr lang="zh-CN" altLang="en-US" sz="2800" dirty="0"/>
          </a:p>
          <a:p>
            <a:pPr marL="0" indent="0">
              <a:buNone/>
            </a:pPr>
            <a:r>
              <a:rPr lang="zh-CN" altLang="en-US" sz="2800" dirty="0"/>
              <a:t>一、劳务派遣的概念和</a:t>
            </a:r>
            <a:r>
              <a:rPr lang="zh-CN" altLang="en-US" sz="2800" dirty="0" smtClean="0"/>
              <a:t>特征</a:t>
            </a:r>
            <a:endParaRPr lang="zh-CN" altLang="en-US" sz="2800" dirty="0"/>
          </a:p>
          <a:p>
            <a:pPr marL="0" indent="0">
              <a:buNone/>
            </a:pPr>
            <a:r>
              <a:rPr lang="zh-CN" altLang="en-US" sz="2800" dirty="0"/>
              <a:t>（一）劳务派遣的概念</a:t>
            </a:r>
            <a:endParaRPr lang="zh-CN" altLang="en-US" sz="2800" dirty="0"/>
          </a:p>
          <a:p>
            <a:pPr marL="0" indent="0">
              <a:buNone/>
            </a:pPr>
            <a:r>
              <a:rPr lang="zh-CN" altLang="en-US" sz="2800" dirty="0"/>
              <a:t>劳务派遣又称为人才租赁、劳动派遣，是指派遣机构（劳务公司）与派遣劳工（劳动者）建立劳动关系，而后将劳动者派遣到要派机构（实际用工单位），在实际用工单位的指挥监督下从事劳动</a:t>
            </a:r>
            <a:r>
              <a:rPr lang="zh-CN" altLang="en-US" sz="2800" dirty="0" smtClean="0"/>
              <a:t>。</a:t>
            </a:r>
            <a:endParaRPr lang="zh-CN" altLang="en-US" sz="2800" dirty="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在劳务派遣中，用工单位（接受单位）使用劳动力、向派遣机构支付劳务费，派遣机构负责按照用工单位的要求招录劳动者、向劳动者支付劳动报酬和解除劳动合同支付经济补偿金并办理社会保险。劳动者在提供劳务的过程中应服从用工单位管理、遵守用工单位的劳动纪律。</a:t>
            </a:r>
            <a:endParaRPr lang="zh-CN" altLang="en-US" sz="2800" dirty="0"/>
          </a:p>
          <a:p>
            <a:pPr marL="0" indent="0">
              <a:buNone/>
            </a:pPr>
            <a:endParaRPr lang="zh-CN" altLang="en-US" dirty="0"/>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（二）劳务派遣的特征</a:t>
            </a:r>
            <a:endParaRPr lang="zh-CN" altLang="en-US" sz="2800" dirty="0"/>
          </a:p>
          <a:p>
            <a:pPr marL="0" indent="0">
              <a:buNone/>
            </a:pPr>
            <a:r>
              <a:rPr lang="zh-CN" altLang="en-US" sz="2800" dirty="0"/>
              <a:t>劳务派遣最显著的特征就是劳动力的雇佣与劳动力的使用相</a:t>
            </a:r>
            <a:r>
              <a:rPr lang="zh-CN" altLang="en-US" sz="2800" dirty="0" smtClean="0"/>
              <a:t>分离</a:t>
            </a:r>
            <a:r>
              <a:rPr lang="en-US" altLang="zh-CN" sz="2800" dirty="0" smtClean="0"/>
              <a:t>,</a:t>
            </a:r>
            <a:r>
              <a:rPr lang="zh-CN" altLang="en-US" sz="2800" dirty="0" smtClean="0"/>
              <a:t>在</a:t>
            </a:r>
            <a:r>
              <a:rPr lang="zh-CN" altLang="en-US" sz="2800" dirty="0"/>
              <a:t>劳务派遣法律关系中，涉及三个主体、两个法律关系。三个主体为：派遣机构（用人单位）、用工单位（接受单位）、劳动者。</a:t>
            </a:r>
            <a:endParaRPr lang="zh-CN" altLang="en-US" sz="2800" dirty="0"/>
          </a:p>
          <a:p>
            <a:pPr marL="0" indent="0">
              <a:buNone/>
            </a:pPr>
            <a:endParaRPr lang="zh-CN"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3. </a:t>
            </a:r>
            <a:r>
              <a:rPr lang="zh-CN" altLang="en-US" sz="2800" dirty="0"/>
              <a:t>事业单位与实行聘用制的工作人员订立、履行、变更、解除或者终止劳动合同，法律、行政法规或国务院另有特别规定的，按照特别规定执行；未作特别规定的，适用</a:t>
            </a:r>
            <a:r>
              <a:rPr lang="en-US" altLang="zh-CN" sz="2800" dirty="0"/>
              <a:t>《</a:t>
            </a:r>
            <a:r>
              <a:rPr lang="zh-CN" altLang="en-US" sz="2800" dirty="0"/>
              <a:t>劳动合同法</a:t>
            </a:r>
            <a:r>
              <a:rPr lang="en-US" altLang="zh-CN" sz="2800" dirty="0"/>
              <a:t>》</a:t>
            </a:r>
            <a:r>
              <a:rPr lang="zh-CN" altLang="en-US" sz="2800" dirty="0"/>
              <a:t>。</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两个法律关系</a:t>
            </a:r>
            <a:endParaRPr lang="en-US" altLang="zh-CN" sz="2800" dirty="0"/>
          </a:p>
          <a:p>
            <a:pPr marL="0" indent="0">
              <a:buNone/>
            </a:pPr>
            <a:r>
              <a:rPr lang="zh-CN" altLang="en-US" sz="2800" dirty="0"/>
              <a:t>一是基于派遣机构与用工单位（接受单位）之间的派遣协议而产生的民事合同关系，该关系由</a:t>
            </a:r>
            <a:r>
              <a:rPr lang="en-US" altLang="zh-CN" sz="2800" dirty="0"/>
              <a:t>《</a:t>
            </a:r>
            <a:r>
              <a:rPr lang="zh-CN" altLang="en-US" sz="2800" dirty="0"/>
              <a:t>合同法</a:t>
            </a:r>
            <a:r>
              <a:rPr lang="en-US" altLang="zh-CN" sz="2800" dirty="0"/>
              <a:t>》</a:t>
            </a:r>
            <a:r>
              <a:rPr lang="zh-CN" altLang="en-US" sz="2800" dirty="0"/>
              <a:t>调整。</a:t>
            </a:r>
            <a:endParaRPr lang="en-US" altLang="zh-CN" sz="2800" dirty="0"/>
          </a:p>
          <a:p>
            <a:pPr marL="0" indent="0">
              <a:buNone/>
            </a:pPr>
            <a:r>
              <a:rPr lang="zh-CN" altLang="en-US" sz="2800" dirty="0"/>
              <a:t>二是派遣机构与劳动者之间的劳动合同关系，劳动合同关系由</a:t>
            </a:r>
            <a:r>
              <a:rPr lang="en-US" altLang="zh-CN" sz="2800" dirty="0"/>
              <a:t>《</a:t>
            </a:r>
            <a:r>
              <a:rPr lang="zh-CN" altLang="en-US" sz="2800" dirty="0"/>
              <a:t>劳动合同法</a:t>
            </a:r>
            <a:r>
              <a:rPr lang="en-US" altLang="zh-CN" sz="2800" dirty="0"/>
              <a:t>》</a:t>
            </a:r>
            <a:r>
              <a:rPr lang="zh-CN" altLang="en-US" sz="2800" dirty="0"/>
              <a:t>及相关法律法规调整。而实际用工单位与劳动者之间有没有法律关系，关于这个问题学界存在争论。</a:t>
            </a:r>
            <a:endParaRPr lang="zh-CN" altLang="en-US" sz="2800" dirty="0"/>
          </a:p>
          <a:p>
            <a:pPr marL="0" indent="0">
              <a:buNone/>
            </a:pPr>
            <a:endParaRPr lang="zh-CN" altLang="en-US" dirty="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endParaRPr lang="zh-CN" altLang="en-US" dirty="0"/>
          </a:p>
        </p:txBody>
      </p:sp>
      <p:pic>
        <p:nvPicPr>
          <p:cNvPr id="1027" name="Picture 3"/>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11560" y="2428874"/>
            <a:ext cx="7282328" cy="30163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zh-CN" altLang="en-US" sz="3000" dirty="0"/>
              <a:t>微型案例：</a:t>
            </a:r>
            <a:endParaRPr lang="zh-CN" altLang="en-US" sz="3000" dirty="0"/>
          </a:p>
          <a:p>
            <a:pPr marL="0" indent="0">
              <a:buNone/>
            </a:pPr>
            <a:r>
              <a:rPr lang="zh-CN" altLang="en-US" sz="3000" dirty="0"/>
              <a:t>某劳务派遣公司通过网络招聘了软件工程师李某，与其签订为期两年的劳动合同，并将其派遣至一家软件公司工作。一个月后，软件公司以李某试用期内不能胜任工作为由，将李某退回派遣公司。派遣公司在次日书面通知李某：解除与李某的劳动合同。李某很不服气，找到了软件公司，软件公司称与李某不存在劳动关系，找派遣公司，公司称解除合同是软件公司的决定，他们只是执行。本案中李某应向谁主张权利？</a:t>
            </a:r>
            <a:endParaRPr lang="zh-CN" altLang="en-US" sz="3000" dirty="0"/>
          </a:p>
          <a:p>
            <a:pPr marL="0" indent="0">
              <a:buNone/>
            </a:pPr>
            <a:endParaRPr lang="zh-CN" altLang="en-US" dirty="0"/>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0" indent="0">
              <a:buNone/>
            </a:pPr>
            <a:r>
              <a:rPr lang="zh-CN" altLang="en-US" sz="3000" dirty="0"/>
              <a:t>二、法律对劳务派遣的规制</a:t>
            </a:r>
            <a:endParaRPr lang="zh-CN" altLang="en-US" sz="3000" dirty="0"/>
          </a:p>
          <a:p>
            <a:pPr marL="0" indent="0">
              <a:buNone/>
            </a:pPr>
            <a:r>
              <a:rPr lang="en-US" altLang="zh-CN" sz="3000" dirty="0"/>
              <a:t>1. </a:t>
            </a:r>
            <a:r>
              <a:rPr lang="zh-CN" altLang="en-US" sz="3000" dirty="0"/>
              <a:t>对注册资本加以规定</a:t>
            </a:r>
            <a:endParaRPr lang="zh-CN" altLang="en-US" sz="3000" dirty="0"/>
          </a:p>
          <a:p>
            <a:pPr marL="0" indent="0">
              <a:buNone/>
            </a:pPr>
            <a:r>
              <a:rPr lang="zh-CN" altLang="en-US" sz="3000" dirty="0"/>
              <a:t>  </a:t>
            </a:r>
            <a:r>
              <a:rPr lang="en-US" altLang="zh-CN" sz="3000" dirty="0"/>
              <a:t>《</a:t>
            </a:r>
            <a:r>
              <a:rPr lang="zh-CN" altLang="en-US" sz="3000" dirty="0"/>
              <a:t>劳动合同法</a:t>
            </a:r>
            <a:r>
              <a:rPr lang="en-US" altLang="zh-CN" sz="3000" dirty="0"/>
              <a:t>》</a:t>
            </a:r>
            <a:r>
              <a:rPr lang="zh-CN" altLang="en-US" sz="3000" dirty="0"/>
              <a:t>第</a:t>
            </a:r>
            <a:r>
              <a:rPr lang="en-US" altLang="zh-CN" sz="3000" dirty="0"/>
              <a:t>57</a:t>
            </a:r>
            <a:r>
              <a:rPr lang="zh-CN" altLang="en-US" sz="3000" dirty="0"/>
              <a:t>条规定“劳务派遣单位应当依照公司法的有关规定设立，注册资本不得少于五十万元。”公司法规定有限责任公司注册资本的最低限额为人民币三万元，法律、行政法规对注册资本的最低限额有较高规定的，从其规定。劳务派遣公司注册资本不得少于五十万元属于特别规定。该规定提高了派遣单位的成立门槛，有利于淘汰一批财务欠佳的派遣单位。</a:t>
            </a:r>
            <a:endParaRPr lang="zh-CN" altLang="en-US" sz="3000" dirty="0"/>
          </a:p>
          <a:p>
            <a:pPr marL="0" indent="0">
              <a:buNone/>
            </a:pPr>
            <a:r>
              <a:rPr lang="zh-CN" altLang="en-US" dirty="0"/>
              <a:t> </a:t>
            </a:r>
            <a:endParaRPr lang="zh-CN" altLang="en-US" dirty="0"/>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7500" lnSpcReduction="20000"/>
          </a:bodyPr>
          <a:lstStyle/>
          <a:p>
            <a:pPr marL="0" indent="0">
              <a:buNone/>
            </a:pPr>
            <a:r>
              <a:rPr lang="en-US" altLang="zh-CN" sz="3600" dirty="0"/>
              <a:t>2. </a:t>
            </a:r>
            <a:r>
              <a:rPr lang="zh-CN" altLang="en-US" sz="3600" dirty="0"/>
              <a:t>进一步明确了派遣单位的义务</a:t>
            </a:r>
            <a:endParaRPr lang="zh-CN" altLang="en-US" sz="3600" dirty="0"/>
          </a:p>
          <a:p>
            <a:pPr marL="0" indent="0">
              <a:buNone/>
            </a:pPr>
            <a:r>
              <a:rPr lang="zh-CN" altLang="en-US" sz="3600" dirty="0"/>
              <a:t>   （</a:t>
            </a:r>
            <a:r>
              <a:rPr lang="en-US" altLang="zh-CN" sz="3600" dirty="0"/>
              <a:t>1</a:t>
            </a:r>
            <a:r>
              <a:rPr lang="zh-CN" altLang="en-US" sz="3600" dirty="0"/>
              <a:t>）依法订立劳动合同。</a:t>
            </a:r>
            <a:r>
              <a:rPr lang="en-US" altLang="zh-CN" sz="3600" dirty="0"/>
              <a:t>《</a:t>
            </a:r>
            <a:r>
              <a:rPr lang="zh-CN" altLang="en-US" sz="3600" dirty="0"/>
              <a:t>劳动合同法</a:t>
            </a:r>
            <a:r>
              <a:rPr lang="en-US" altLang="zh-CN" sz="3600" dirty="0"/>
              <a:t>》</a:t>
            </a:r>
            <a:r>
              <a:rPr lang="zh-CN" altLang="en-US" sz="3600" dirty="0"/>
              <a:t>第</a:t>
            </a:r>
            <a:r>
              <a:rPr lang="en-US" altLang="zh-CN" sz="3600" dirty="0"/>
              <a:t>58</a:t>
            </a:r>
            <a:r>
              <a:rPr lang="zh-CN" altLang="en-US" sz="3600" dirty="0"/>
              <a:t>条规定“劳务派遣单位是本法所称用人单位，应当履行用人单位对劳动者的义务。劳务派遣单位与被派遣劳动者订立的劳动合同，除应当载明本法第十七条规定的事项外，还应当载明被派遣劳动者的用工单位以及派遣期限、工作岗位等情况。劳务派遣单位应当与被派遣劳动者订立</a:t>
            </a:r>
            <a:r>
              <a:rPr lang="en-US" altLang="zh-CN" sz="3600" dirty="0"/>
              <a:t>2</a:t>
            </a:r>
            <a:r>
              <a:rPr lang="zh-CN" altLang="en-US" sz="3600" dirty="0"/>
              <a:t>年以上的固定期限劳动合同，按月支付劳动报酬；被派遣劳动者在无工作期间，劳务派遣单位应当按照所在地人民政府规定的最低工资标准，向其按月支付报酬。</a:t>
            </a:r>
            <a:r>
              <a:rPr lang="zh-CN" altLang="en-US" sz="3600" dirty="0" smtClean="0"/>
              <a:t>”</a:t>
            </a:r>
            <a:endParaRPr lang="zh-CN" altLang="en-US" dirty="0"/>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10000"/>
          </a:bodyPr>
          <a:lstStyle/>
          <a:p>
            <a:pPr marL="0" indent="0">
              <a:buNone/>
            </a:pPr>
            <a:r>
              <a:rPr lang="zh-CN" altLang="en-US" sz="3000" dirty="0"/>
              <a:t>对于跨地区</a:t>
            </a:r>
            <a:r>
              <a:rPr lang="zh-CN" altLang="en-US" sz="3000" dirty="0" smtClean="0"/>
              <a:t>派遣， </a:t>
            </a:r>
            <a:r>
              <a:rPr lang="en-US" altLang="zh-CN" sz="3000" dirty="0" smtClean="0"/>
              <a:t>《</a:t>
            </a:r>
            <a:r>
              <a:rPr lang="zh-CN" altLang="en-US" sz="3000" dirty="0"/>
              <a:t>劳动合同法</a:t>
            </a:r>
            <a:r>
              <a:rPr lang="en-US" altLang="zh-CN" sz="3000" dirty="0"/>
              <a:t>》</a:t>
            </a:r>
            <a:r>
              <a:rPr lang="zh-CN" altLang="en-US" sz="3000" dirty="0"/>
              <a:t>第</a:t>
            </a:r>
            <a:r>
              <a:rPr lang="en-US" altLang="zh-CN" sz="3000" dirty="0"/>
              <a:t>61</a:t>
            </a:r>
            <a:r>
              <a:rPr lang="zh-CN" altLang="en-US" sz="3000" dirty="0"/>
              <a:t>条：“劳务派遣单位跨地区派遣劳动者的，被派遣劳动者享有的劳动报酬和劳动条件，按照用工单位所在地的标准执行。</a:t>
            </a:r>
            <a:r>
              <a:rPr lang="zh-CN" altLang="en-US" sz="3000" dirty="0" smtClean="0"/>
              <a:t>”</a:t>
            </a:r>
            <a:endParaRPr lang="en-US" altLang="zh-CN" sz="3000" dirty="0" smtClean="0"/>
          </a:p>
          <a:p>
            <a:pPr marL="0" indent="0">
              <a:buNone/>
            </a:pPr>
            <a:r>
              <a:rPr lang="zh-CN" altLang="en-US" sz="3000" dirty="0"/>
              <a:t>（</a:t>
            </a:r>
            <a:r>
              <a:rPr lang="en-US" altLang="zh-CN" sz="3000" dirty="0"/>
              <a:t>2</a:t>
            </a:r>
            <a:r>
              <a:rPr lang="zh-CN" altLang="en-US" sz="3000" dirty="0"/>
              <a:t>）依法订立派遣协议</a:t>
            </a:r>
            <a:r>
              <a:rPr lang="zh-CN" altLang="en-US" sz="3000" dirty="0" smtClean="0"/>
              <a:t>。</a:t>
            </a:r>
            <a:endParaRPr lang="en-US" altLang="zh-CN" sz="3000" dirty="0" smtClean="0"/>
          </a:p>
          <a:p>
            <a:pPr marL="0" indent="0">
              <a:buNone/>
            </a:pPr>
            <a:r>
              <a:rPr lang="en-US" altLang="zh-CN" sz="3000" dirty="0" smtClean="0"/>
              <a:t>《</a:t>
            </a:r>
            <a:r>
              <a:rPr lang="zh-CN" altLang="en-US" sz="3000" dirty="0"/>
              <a:t>劳动合同法</a:t>
            </a:r>
            <a:r>
              <a:rPr lang="en-US" altLang="zh-CN" sz="3000" dirty="0"/>
              <a:t>》59</a:t>
            </a:r>
            <a:r>
              <a:rPr lang="zh-CN" altLang="en-US" sz="3000" dirty="0"/>
              <a:t>条规定“劳务派遣单位派遣劳动者应当</a:t>
            </a:r>
            <a:r>
              <a:rPr lang="zh-CN" altLang="en-US" sz="3000" dirty="0" smtClean="0"/>
              <a:t>与接受</a:t>
            </a:r>
            <a:r>
              <a:rPr lang="zh-CN" altLang="en-US" sz="3000" dirty="0"/>
              <a:t>以劳务派遣形式用工的单位（以下称用工单位）订立劳务派遣协议。劳务派遣协议应当约定派遣岗位和人员数量、派遣期限、劳动报酬和社会保险费的数额与支付方式以及违反协议的责任。用工单位应当根据工作岗位的实际需要与劳务派遣单位确定派遣期限，不得将连续用工期限分割订立数个短期劳务派遣协议。</a:t>
            </a:r>
            <a:r>
              <a:rPr lang="zh-CN" altLang="en-US" sz="3000" dirty="0" smtClean="0"/>
              <a:t>”</a:t>
            </a:r>
            <a:endParaRPr lang="zh-CN" altLang="en-US" sz="3000" dirty="0" smtClean="0"/>
          </a:p>
          <a:p>
            <a:pPr marL="0" indent="0">
              <a:buNone/>
            </a:pPr>
            <a:endParaRPr lang="zh-CN" altLang="en-US" dirty="0"/>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smtClean="0"/>
              <a:t>第</a:t>
            </a:r>
            <a:r>
              <a:rPr lang="en-US" altLang="zh-CN" sz="2800" dirty="0" smtClean="0"/>
              <a:t>60</a:t>
            </a:r>
            <a:r>
              <a:rPr lang="zh-CN" altLang="en-US" sz="2800" dirty="0"/>
              <a:t>条规定“劳务派遣单位应当将劳务派遣协议的内容告知被派遣劳动者。劳务派遣单位不得克扣用工单位按照劳务派遣协议支付给被派遣劳动者的劳动报酬。劳务派遣单位和用工单位不得向被派遣劳动者收取费用。</a:t>
            </a:r>
            <a:r>
              <a:rPr lang="zh-CN" altLang="en-US" dirty="0"/>
              <a:t>”</a:t>
            </a:r>
            <a:endParaRPr lang="zh-CN" altLang="en-US" dirty="0"/>
          </a:p>
          <a:p>
            <a:pPr marL="0" indent="0">
              <a:buNone/>
            </a:pPr>
            <a:endParaRPr lang="zh-CN" altLang="en-US" dirty="0"/>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457200" y="1600200"/>
            <a:ext cx="8363272" cy="4525963"/>
          </a:xfrm>
        </p:spPr>
        <p:txBody>
          <a:bodyPr>
            <a:normAutofit fontScale="85000" lnSpcReduction="20000"/>
          </a:bodyPr>
          <a:lstStyle/>
          <a:p>
            <a:pPr marL="0" indent="0">
              <a:buNone/>
            </a:pPr>
            <a:r>
              <a:rPr lang="en-US" altLang="zh-CN" dirty="0"/>
              <a:t>3. </a:t>
            </a:r>
            <a:r>
              <a:rPr lang="zh-CN" altLang="en-US" dirty="0"/>
              <a:t>对实际用工单位的义务予以规定</a:t>
            </a:r>
            <a:endParaRPr lang="zh-CN" altLang="en-US" dirty="0"/>
          </a:p>
          <a:p>
            <a:pPr marL="0" indent="0">
              <a:buNone/>
            </a:pPr>
            <a:r>
              <a:rPr lang="zh-CN" altLang="en-US" dirty="0"/>
              <a:t>     根据</a:t>
            </a:r>
            <a:r>
              <a:rPr lang="en-US" altLang="zh-CN" dirty="0"/>
              <a:t>《</a:t>
            </a:r>
            <a:r>
              <a:rPr lang="zh-CN" altLang="en-US" dirty="0"/>
              <a:t>劳动合同法</a:t>
            </a:r>
            <a:r>
              <a:rPr lang="en-US" altLang="zh-CN" dirty="0"/>
              <a:t>》</a:t>
            </a:r>
            <a:r>
              <a:rPr lang="zh-CN" altLang="en-US" dirty="0"/>
              <a:t>第</a:t>
            </a:r>
            <a:r>
              <a:rPr lang="en-US" altLang="zh-CN" dirty="0"/>
              <a:t>62</a:t>
            </a:r>
            <a:r>
              <a:rPr lang="zh-CN" altLang="en-US" dirty="0"/>
              <a:t>条的规定，用工单位有如下义务：</a:t>
            </a:r>
            <a:endParaRPr lang="zh-CN" altLang="en-US" dirty="0"/>
          </a:p>
          <a:p>
            <a:pPr marL="0" indent="0">
              <a:buNone/>
            </a:pPr>
            <a:r>
              <a:rPr lang="zh-CN" altLang="en-US" dirty="0"/>
              <a:t>（</a:t>
            </a:r>
            <a:r>
              <a:rPr lang="en-US" altLang="zh-CN" dirty="0"/>
              <a:t>1</a:t>
            </a:r>
            <a:r>
              <a:rPr lang="zh-CN" altLang="en-US" dirty="0"/>
              <a:t>）执行国家劳动标准，提供相应的劳动条件和</a:t>
            </a:r>
            <a:r>
              <a:rPr lang="zh-CN" altLang="en-US" dirty="0" smtClean="0"/>
              <a:t>劳动</a:t>
            </a:r>
            <a:r>
              <a:rPr lang="zh-CN" altLang="en-US" dirty="0"/>
              <a:t>保</a:t>
            </a:r>
            <a:r>
              <a:rPr lang="zh-CN" altLang="en-US" dirty="0" smtClean="0"/>
              <a:t>护</a:t>
            </a:r>
            <a:endParaRPr lang="zh-CN" altLang="en-US" dirty="0"/>
          </a:p>
          <a:p>
            <a:pPr marL="0" indent="0">
              <a:buNone/>
            </a:pPr>
            <a:r>
              <a:rPr lang="zh-CN" altLang="en-US" dirty="0"/>
              <a:t>（</a:t>
            </a:r>
            <a:r>
              <a:rPr lang="en-US" altLang="zh-CN" dirty="0"/>
              <a:t>2</a:t>
            </a:r>
            <a:r>
              <a:rPr lang="zh-CN" altLang="en-US" dirty="0"/>
              <a:t>）告知被派遣劳动者的工作要求和劳动报酬</a:t>
            </a:r>
            <a:endParaRPr lang="zh-CN" altLang="en-US" dirty="0"/>
          </a:p>
          <a:p>
            <a:pPr marL="0" indent="0">
              <a:buNone/>
            </a:pPr>
            <a:r>
              <a:rPr lang="zh-CN" altLang="en-US" dirty="0"/>
              <a:t>（</a:t>
            </a:r>
            <a:r>
              <a:rPr lang="en-US" altLang="zh-CN" dirty="0"/>
              <a:t>3</a:t>
            </a:r>
            <a:r>
              <a:rPr lang="zh-CN" altLang="en-US" dirty="0"/>
              <a:t>）支付加班费、绩效奖金，提供与工作岗位相关的福利待遇</a:t>
            </a:r>
            <a:endParaRPr lang="zh-CN" altLang="en-US" dirty="0"/>
          </a:p>
          <a:p>
            <a:pPr marL="0" indent="0">
              <a:buNone/>
            </a:pPr>
            <a:r>
              <a:rPr lang="zh-CN" altLang="en-US" dirty="0"/>
              <a:t>（</a:t>
            </a:r>
            <a:r>
              <a:rPr lang="en-US" altLang="zh-CN" dirty="0"/>
              <a:t>4</a:t>
            </a:r>
            <a:r>
              <a:rPr lang="zh-CN" altLang="en-US" dirty="0"/>
              <a:t>）对在岗被派遣劳动者进行工作岗位所必需的培训</a:t>
            </a:r>
            <a:endParaRPr lang="zh-CN" altLang="en-US" dirty="0"/>
          </a:p>
          <a:p>
            <a:pPr marL="0" indent="0">
              <a:buNone/>
            </a:pPr>
            <a:r>
              <a:rPr lang="zh-CN" altLang="en-US" dirty="0"/>
              <a:t>（</a:t>
            </a:r>
            <a:r>
              <a:rPr lang="en-US" altLang="zh-CN" dirty="0"/>
              <a:t>5</a:t>
            </a:r>
            <a:r>
              <a:rPr lang="zh-CN" altLang="en-US" dirty="0"/>
              <a:t>）连续用工的，实行正常的工资调整机制。</a:t>
            </a:r>
            <a:endParaRPr lang="zh-CN" altLang="en-US" dirty="0"/>
          </a:p>
          <a:p>
            <a:pPr marL="0" indent="0">
              <a:buNone/>
            </a:pPr>
            <a:r>
              <a:rPr lang="zh-CN" altLang="en-US" dirty="0"/>
              <a:t>用工单位不得将被派遣劳动者再派遣到其他用人单位。</a:t>
            </a:r>
            <a:endParaRPr lang="zh-CN" altLang="en-US" dirty="0"/>
          </a:p>
          <a:p>
            <a:pPr marL="0" indent="0">
              <a:buNone/>
            </a:pPr>
            <a:endParaRPr lang="zh-CN" altLang="en-US" dirty="0"/>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10000"/>
          </a:bodyPr>
          <a:lstStyle/>
          <a:p>
            <a:pPr marL="0" indent="0">
              <a:buNone/>
            </a:pPr>
            <a:r>
              <a:rPr lang="en-US" altLang="zh-CN" sz="3300" dirty="0"/>
              <a:t>4. </a:t>
            </a:r>
            <a:r>
              <a:rPr lang="zh-CN" altLang="en-US" sz="3300" dirty="0"/>
              <a:t>对被派遣劳动者的权利予以规定</a:t>
            </a:r>
            <a:endParaRPr lang="zh-CN" altLang="en-US" sz="3300" dirty="0"/>
          </a:p>
          <a:p>
            <a:pPr marL="0" indent="0">
              <a:buNone/>
            </a:pPr>
            <a:r>
              <a:rPr lang="en-US" altLang="zh-CN" sz="3300" dirty="0" smtClean="0">
                <a:latin typeface="华文楷体" panose="02010600040101010101" charset="-122"/>
                <a:ea typeface="华文楷体" panose="02010600040101010101" charset="-122"/>
              </a:rPr>
              <a:t>(1</a:t>
            </a:r>
            <a:r>
              <a:rPr lang="en-US" altLang="zh-CN" sz="3300" dirty="0">
                <a:latin typeface="华文楷体" panose="02010600040101010101" charset="-122"/>
                <a:ea typeface="华文楷体" panose="02010600040101010101" charset="-122"/>
              </a:rPr>
              <a:t>) </a:t>
            </a:r>
            <a:r>
              <a:rPr lang="zh-CN" altLang="en-US" sz="3300" dirty="0"/>
              <a:t>被派遣劳动者享有与用工单位的劳动者同工同酬的权利。用工单位无同类岗位劳动者的</a:t>
            </a:r>
            <a:r>
              <a:rPr lang="en-US" altLang="zh-CN" sz="3300" dirty="0"/>
              <a:t>,</a:t>
            </a:r>
            <a:r>
              <a:rPr lang="zh-CN" altLang="en-US" sz="3300" dirty="0"/>
              <a:t>参照用工单位所在地相同或者相近岗位劳动者的劳动报酬确定。</a:t>
            </a:r>
            <a:endParaRPr lang="zh-CN" altLang="en-US" sz="3300" dirty="0"/>
          </a:p>
          <a:p>
            <a:pPr marL="0" indent="0">
              <a:buNone/>
            </a:pPr>
            <a:r>
              <a:rPr lang="en-US" altLang="zh-CN" sz="3300" dirty="0">
                <a:latin typeface="华文楷体" panose="02010600040101010101" charset="-122"/>
                <a:ea typeface="华文楷体" panose="02010600040101010101" charset="-122"/>
              </a:rPr>
              <a:t>(2) </a:t>
            </a:r>
            <a:r>
              <a:rPr lang="zh-CN" altLang="en-US" sz="3300" dirty="0"/>
              <a:t>被派遣劳动者有权在劳务派遣单位或者用工单位依法参加或者组织工会</a:t>
            </a:r>
            <a:r>
              <a:rPr lang="en-US" altLang="zh-CN" sz="3300" dirty="0"/>
              <a:t>,</a:t>
            </a:r>
            <a:r>
              <a:rPr lang="zh-CN" altLang="en-US" sz="3300" dirty="0"/>
              <a:t>维护自身的合法权益。</a:t>
            </a:r>
            <a:endParaRPr lang="zh-CN" altLang="en-US" sz="3300" dirty="0"/>
          </a:p>
          <a:p>
            <a:pPr marL="0" indent="0">
              <a:buNone/>
            </a:pPr>
            <a:r>
              <a:rPr lang="en-US" altLang="zh-CN" sz="3300" dirty="0">
                <a:latin typeface="华文楷体" panose="02010600040101010101" charset="-122"/>
                <a:ea typeface="华文楷体" panose="02010600040101010101" charset="-122"/>
              </a:rPr>
              <a:t>(3) </a:t>
            </a:r>
            <a:r>
              <a:rPr lang="zh-CN" altLang="en-US" sz="3300" dirty="0"/>
              <a:t>被派遣劳动者可以与劳务派遣单位协商一致解除劳动合同</a:t>
            </a:r>
            <a:r>
              <a:rPr lang="en-US" altLang="zh-CN" sz="3300" dirty="0"/>
              <a:t>,</a:t>
            </a:r>
            <a:r>
              <a:rPr lang="zh-CN" altLang="en-US" sz="3300" dirty="0"/>
              <a:t>也可以在劳务派遣单位存在</a:t>
            </a:r>
            <a:r>
              <a:rPr lang="en-US" altLang="zh-CN" sz="3300" dirty="0"/>
              <a:t>《</a:t>
            </a:r>
            <a:r>
              <a:rPr lang="zh-CN" altLang="en-US" sz="3300" dirty="0"/>
              <a:t>劳动合同法</a:t>
            </a:r>
            <a:r>
              <a:rPr lang="en-US" altLang="zh-CN" sz="3300" dirty="0"/>
              <a:t>》</a:t>
            </a:r>
            <a:r>
              <a:rPr lang="zh-CN" altLang="en-US" sz="3300" dirty="0"/>
              <a:t>第</a:t>
            </a:r>
            <a:r>
              <a:rPr lang="en-US" altLang="zh-CN" sz="3300" dirty="0"/>
              <a:t>38</a:t>
            </a:r>
            <a:r>
              <a:rPr lang="zh-CN" altLang="en-US" sz="3300" dirty="0"/>
              <a:t>条规定的违法情形时</a:t>
            </a:r>
            <a:r>
              <a:rPr lang="en-US" altLang="zh-CN" sz="3300" dirty="0"/>
              <a:t>,</a:t>
            </a:r>
            <a:r>
              <a:rPr lang="zh-CN" altLang="en-US" sz="3300" dirty="0"/>
              <a:t>与其解除劳动合同。</a:t>
            </a:r>
            <a:endParaRPr lang="zh-CN" altLang="en-US" sz="3300" dirty="0"/>
          </a:p>
          <a:p>
            <a:pPr marL="0" indent="0">
              <a:buNone/>
            </a:pPr>
            <a:endParaRPr lang="zh-CN" altLang="en-US" dirty="0"/>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5. </a:t>
            </a:r>
            <a:r>
              <a:rPr lang="zh-CN" altLang="en-US" sz="2800" dirty="0"/>
              <a:t>对于劳务派遣单位违法的处罚予以规定 </a:t>
            </a:r>
            <a:endParaRPr lang="zh-CN" altLang="en-US" sz="2800" dirty="0"/>
          </a:p>
          <a:p>
            <a:pPr marL="0" indent="0">
              <a:buNone/>
            </a:pPr>
            <a:r>
              <a:rPr lang="zh-CN" altLang="en-US" sz="2800" dirty="0"/>
              <a:t>  </a:t>
            </a:r>
            <a:r>
              <a:rPr lang="en-US" altLang="zh-CN" sz="2800" dirty="0"/>
              <a:t>《</a:t>
            </a:r>
            <a:r>
              <a:rPr lang="zh-CN" altLang="en-US" sz="2800" dirty="0"/>
              <a:t>劳动合同法</a:t>
            </a:r>
            <a:r>
              <a:rPr lang="en-US" altLang="zh-CN" sz="2800" dirty="0"/>
              <a:t>》</a:t>
            </a:r>
            <a:r>
              <a:rPr lang="zh-CN" altLang="en-US" sz="2800" dirty="0"/>
              <a:t>第</a:t>
            </a:r>
            <a:r>
              <a:rPr lang="en-US" altLang="zh-CN" sz="2800" dirty="0"/>
              <a:t>92</a:t>
            </a:r>
            <a:r>
              <a:rPr lang="zh-CN" altLang="en-US" sz="2800" dirty="0"/>
              <a:t>条规定：“劳务派遣单位违反本法规定的，由劳动行政部门和其他有关主管部门责令改正；情节严重的，以每人</a:t>
            </a:r>
            <a:r>
              <a:rPr lang="en-US" altLang="zh-CN" sz="2800" dirty="0"/>
              <a:t>1000</a:t>
            </a:r>
            <a:r>
              <a:rPr lang="zh-CN" altLang="en-US" sz="2800" dirty="0"/>
              <a:t>元以上</a:t>
            </a:r>
            <a:r>
              <a:rPr lang="en-US" altLang="zh-CN" sz="2800" dirty="0"/>
              <a:t>5000</a:t>
            </a:r>
            <a:r>
              <a:rPr lang="zh-CN" altLang="en-US" sz="2800" dirty="0"/>
              <a:t>元以下的标准处以罚款，并由工商行政管理部门吊销营业执照；给被派遣劳动者造成损害的，劳务派遣单位与用工单位承担连带赔偿责任。”</a:t>
            </a:r>
            <a:endParaRPr lang="zh-CN" altLang="en-US" sz="2800" dirty="0"/>
          </a:p>
          <a:p>
            <a:pPr marL="0" indent="0">
              <a:buNone/>
            </a:pPr>
            <a:endParaRPr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smtClean="0"/>
              <a:t>下列</a:t>
            </a:r>
            <a:r>
              <a:rPr lang="zh-CN" altLang="en-US" sz="2800" dirty="0"/>
              <a:t>社会关系中，属于</a:t>
            </a:r>
            <a:r>
              <a:rPr lang="en-US" altLang="zh-CN" sz="2800" dirty="0"/>
              <a:t>《</a:t>
            </a:r>
            <a:r>
              <a:rPr lang="zh-CN" altLang="en-US" sz="2800" dirty="0"/>
              <a:t>劳动合同法</a:t>
            </a:r>
            <a:r>
              <a:rPr lang="en-US" altLang="zh-CN" sz="2800" dirty="0"/>
              <a:t>》</a:t>
            </a:r>
            <a:r>
              <a:rPr lang="zh-CN" altLang="en-US" sz="2800" dirty="0"/>
              <a:t>调整的劳动关系是（   ）。</a:t>
            </a:r>
            <a:endParaRPr lang="zh-CN" altLang="en-US" sz="2800" dirty="0"/>
          </a:p>
          <a:p>
            <a:pPr marL="0" indent="0">
              <a:buNone/>
            </a:pPr>
            <a:r>
              <a:rPr lang="en-US" altLang="zh-CN" sz="2800" dirty="0"/>
              <a:t>A </a:t>
            </a:r>
            <a:r>
              <a:rPr lang="zh-CN" altLang="en-US" sz="2800" dirty="0"/>
              <a:t>劳动者与用人单位之间在劳动过程中发生的关系</a:t>
            </a:r>
            <a:endParaRPr lang="zh-CN" altLang="en-US" sz="2800" dirty="0"/>
          </a:p>
          <a:p>
            <a:pPr marL="0" indent="0">
              <a:buNone/>
            </a:pPr>
            <a:r>
              <a:rPr lang="en-US" altLang="zh-CN" sz="2800" dirty="0"/>
              <a:t>B </a:t>
            </a:r>
            <a:r>
              <a:rPr lang="zh-CN" altLang="en-US" sz="2800" dirty="0"/>
              <a:t>作者与出版社之间的关系</a:t>
            </a:r>
            <a:endParaRPr lang="zh-CN" altLang="en-US" sz="2800" dirty="0"/>
          </a:p>
          <a:p>
            <a:pPr marL="0" indent="0">
              <a:buNone/>
            </a:pPr>
            <a:r>
              <a:rPr lang="en-US" altLang="zh-CN" sz="2800" dirty="0"/>
              <a:t>C </a:t>
            </a:r>
            <a:r>
              <a:rPr lang="zh-CN" altLang="en-US" sz="2800" dirty="0"/>
              <a:t>现役军人与部队</a:t>
            </a:r>
            <a:endParaRPr lang="zh-CN" altLang="en-US" sz="2800" dirty="0"/>
          </a:p>
          <a:p>
            <a:pPr marL="0" indent="0">
              <a:buNone/>
            </a:pPr>
            <a:r>
              <a:rPr lang="en-US" altLang="zh-CN" sz="2800" dirty="0"/>
              <a:t>D </a:t>
            </a:r>
            <a:r>
              <a:rPr lang="zh-CN" altLang="en-US" sz="2800" dirty="0"/>
              <a:t>某单位与个体经营者之间的加工承揽关系</a:t>
            </a:r>
            <a:endParaRPr lang="zh-CN" altLang="en-US" sz="2800" dirty="0"/>
          </a:p>
          <a:p>
            <a:pPr marL="0" indent="0">
              <a:buNone/>
            </a:pPr>
            <a:endParaRPr lang="zh-CN" altLang="en-US" sz="2400" dirty="0"/>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lgn="ctr">
              <a:buNone/>
            </a:pPr>
            <a:r>
              <a:rPr lang="zh-CN" altLang="en-US" sz="2800" dirty="0"/>
              <a:t>第三节 非全日制用工</a:t>
            </a:r>
            <a:endParaRPr lang="zh-CN" altLang="en-US" sz="2800" dirty="0"/>
          </a:p>
          <a:p>
            <a:pPr marL="0" indent="0">
              <a:buNone/>
            </a:pPr>
            <a:r>
              <a:rPr lang="zh-CN" altLang="en-US" sz="2800" dirty="0" smtClean="0"/>
              <a:t>一</a:t>
            </a:r>
            <a:r>
              <a:rPr lang="zh-CN" altLang="en-US" sz="2800" dirty="0"/>
              <a:t>、非全日制用工的概念</a:t>
            </a:r>
            <a:endParaRPr lang="zh-CN" altLang="en-US" sz="2800" dirty="0"/>
          </a:p>
          <a:p>
            <a:pPr marL="0" indent="0">
              <a:buNone/>
            </a:pPr>
            <a:r>
              <a:rPr lang="zh-CN" altLang="en-US" sz="2800" dirty="0" smtClean="0"/>
              <a:t> 非</a:t>
            </a:r>
            <a:r>
              <a:rPr lang="zh-CN" altLang="en-US" sz="2800" dirty="0"/>
              <a:t>全日制用工是与全日制用工相对的概念 ，具体来说非全日制用工是指以小时计酬为主，劳动者在同一用人单位一般平均每日工作时间不超过</a:t>
            </a:r>
            <a:r>
              <a:rPr lang="en-US" altLang="zh-CN" sz="2800" dirty="0"/>
              <a:t>4</a:t>
            </a:r>
            <a:r>
              <a:rPr lang="zh-CN" altLang="en-US" sz="2800" dirty="0"/>
              <a:t>小时，每周工作时间累计不超过</a:t>
            </a:r>
            <a:r>
              <a:rPr lang="en-US" altLang="zh-CN" sz="2800" dirty="0"/>
              <a:t>24</a:t>
            </a:r>
            <a:r>
              <a:rPr lang="zh-CN" altLang="en-US" sz="2800" dirty="0"/>
              <a:t>小时的用工形式。</a:t>
            </a:r>
            <a:endParaRPr lang="zh-CN" altLang="en-US" sz="2800" dirty="0"/>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dirty="0"/>
              <a:t>微型案例：</a:t>
            </a:r>
            <a:endParaRPr lang="zh-CN" altLang="en-US" dirty="0"/>
          </a:p>
          <a:p>
            <a:pPr marL="0" indent="0">
              <a:buNone/>
            </a:pPr>
            <a:r>
              <a:rPr lang="zh-CN" altLang="en-US" dirty="0"/>
              <a:t>周某是家政工，她与某小区的</a:t>
            </a:r>
            <a:r>
              <a:rPr lang="en-US" altLang="zh-CN" dirty="0"/>
              <a:t>6</a:t>
            </a:r>
            <a:r>
              <a:rPr lang="zh-CN" altLang="en-US" dirty="0"/>
              <a:t>家住户签订协议，约定每周去各家打扫卫生一次，每次</a:t>
            </a:r>
            <a:r>
              <a:rPr lang="en-US" altLang="zh-CN" dirty="0"/>
              <a:t>2</a:t>
            </a:r>
            <a:r>
              <a:rPr lang="zh-CN" altLang="en-US" dirty="0"/>
              <a:t>个小时，周某的用工形式是否属于非全日用工？</a:t>
            </a:r>
            <a:endParaRPr lang="zh-CN" altLang="en-US" dirty="0"/>
          </a:p>
          <a:p>
            <a:pPr marL="0" indent="0">
              <a:buNone/>
            </a:pPr>
            <a:endParaRPr lang="zh-CN" altLang="en-US" dirty="0"/>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3000" dirty="0"/>
              <a:t>（一）非全日用工的法律关系</a:t>
            </a:r>
            <a:endParaRPr lang="zh-CN" altLang="en-US" sz="3000" dirty="0"/>
          </a:p>
          <a:p>
            <a:pPr marL="0" indent="0">
              <a:buNone/>
            </a:pPr>
            <a:r>
              <a:rPr lang="zh-CN" altLang="en-US" sz="3000" dirty="0"/>
              <a:t>   </a:t>
            </a:r>
            <a:r>
              <a:rPr lang="en-US" altLang="zh-CN" sz="3000" dirty="0"/>
              <a:t>《</a:t>
            </a:r>
            <a:r>
              <a:rPr lang="zh-CN" altLang="en-US" sz="3000" dirty="0"/>
              <a:t>劳动合同法</a:t>
            </a:r>
            <a:r>
              <a:rPr lang="en-US" altLang="zh-CN" sz="3000" dirty="0"/>
              <a:t>》</a:t>
            </a:r>
            <a:r>
              <a:rPr lang="zh-CN" altLang="en-US" sz="3000" dirty="0"/>
              <a:t>规定从事非全日制用工的劳动者与用人单位之间的关系仍为劳动关系，双方可以订立劳动合同。且从事非全日制用工的劳动者可以与一个或者一个以上用人单位订立劳动合同，即一个劳动者可同时与多个用人单位建立劳动关系</a:t>
            </a:r>
            <a:r>
              <a:rPr lang="zh-CN" altLang="en-US" sz="3000" dirty="0" smtClean="0"/>
              <a:t>。</a:t>
            </a:r>
            <a:endParaRPr lang="zh-CN" altLang="en-US" dirty="0"/>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a:t>
            </a:r>
            <a:r>
              <a:rPr lang="zh-CN" altLang="en-US" sz="2800" dirty="0"/>
              <a:t>劳动合同法</a:t>
            </a:r>
            <a:r>
              <a:rPr lang="en-US" altLang="zh-CN" sz="2800" dirty="0"/>
              <a:t>》</a:t>
            </a:r>
            <a:r>
              <a:rPr lang="zh-CN" altLang="en-US" sz="2800" dirty="0"/>
              <a:t>第</a:t>
            </a:r>
            <a:r>
              <a:rPr lang="en-US" altLang="zh-CN" sz="2800" dirty="0"/>
              <a:t>69</a:t>
            </a:r>
            <a:r>
              <a:rPr lang="zh-CN" altLang="en-US" sz="2800" dirty="0"/>
              <a:t>条第</a:t>
            </a:r>
            <a:r>
              <a:rPr lang="en-US" altLang="zh-CN" sz="2800" dirty="0"/>
              <a:t>2</a:t>
            </a:r>
            <a:r>
              <a:rPr lang="zh-CN" altLang="en-US" sz="2800" dirty="0"/>
              <a:t>款规定“从事非全日制用工的劳动者可以与一个或者一个以上用人单位订立劳动合同；但是，后订立的劳动合同不得影响先订立的劳动合同的履行。”</a:t>
            </a:r>
            <a:endParaRPr lang="zh-CN" altLang="en-US" sz="2800" dirty="0"/>
          </a:p>
          <a:p>
            <a:pPr marL="0" indent="0">
              <a:buNone/>
            </a:pPr>
            <a:r>
              <a:rPr lang="zh-CN" altLang="en-US" sz="2800" dirty="0" smtClean="0"/>
              <a:t>（</a:t>
            </a:r>
            <a:r>
              <a:rPr lang="zh-CN" altLang="en-US" sz="2800" dirty="0"/>
              <a:t>二）合同订立的形式</a:t>
            </a:r>
            <a:endParaRPr lang="zh-CN" altLang="en-US" sz="2800" dirty="0"/>
          </a:p>
          <a:p>
            <a:pPr marL="0" indent="0">
              <a:buNone/>
            </a:pPr>
            <a:r>
              <a:rPr lang="zh-CN" altLang="en-US" sz="2800" dirty="0"/>
              <a:t>非全日制用工具有就业灵活、工作时间较短等特点，</a:t>
            </a:r>
            <a:endParaRPr lang="zh-CN" altLang="en-US" sz="2800" dirty="0"/>
          </a:p>
          <a:p>
            <a:pPr marL="0" indent="0">
              <a:buNone/>
            </a:pPr>
            <a:r>
              <a:rPr lang="en-US" altLang="zh-CN" sz="2800" dirty="0"/>
              <a:t>《</a:t>
            </a:r>
            <a:r>
              <a:rPr lang="zh-CN" altLang="en-US" sz="2800" dirty="0"/>
              <a:t>劳动合同法</a:t>
            </a:r>
            <a:r>
              <a:rPr lang="en-US" altLang="zh-CN" sz="2800" dirty="0"/>
              <a:t>》</a:t>
            </a:r>
            <a:r>
              <a:rPr lang="zh-CN" altLang="en-US" sz="2800" dirty="0"/>
              <a:t>第</a:t>
            </a:r>
            <a:r>
              <a:rPr lang="en-US" altLang="zh-CN" sz="2800" dirty="0"/>
              <a:t>69</a:t>
            </a:r>
            <a:r>
              <a:rPr lang="zh-CN" altLang="en-US" sz="2800" dirty="0"/>
              <a:t>条规定“非全日制用工双方当事人可以订立口头协议。”</a:t>
            </a:r>
            <a:endParaRPr lang="zh-CN" altLang="en-US" sz="2800" dirty="0"/>
          </a:p>
          <a:p>
            <a:pPr marL="0" indent="0">
              <a:buNone/>
            </a:pPr>
            <a:endParaRPr lang="zh-CN" altLang="en-US" dirty="0"/>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0" indent="0">
              <a:buNone/>
            </a:pPr>
            <a:r>
              <a:rPr lang="zh-CN" altLang="en-US" dirty="0"/>
              <a:t>（三）试用期</a:t>
            </a:r>
            <a:endParaRPr lang="zh-CN" altLang="en-US" dirty="0"/>
          </a:p>
          <a:p>
            <a:pPr marL="0" indent="0">
              <a:buNone/>
            </a:pPr>
            <a:r>
              <a:rPr lang="zh-CN" altLang="en-US" dirty="0"/>
              <a:t>非全日制用工劳动合同中，试用期条款属于禁止性条款</a:t>
            </a:r>
            <a:r>
              <a:rPr lang="zh-CN" altLang="en-US" dirty="0" smtClean="0"/>
              <a:t>。</a:t>
            </a:r>
            <a:endParaRPr lang="en-US" altLang="zh-CN" dirty="0" smtClean="0"/>
          </a:p>
          <a:p>
            <a:pPr marL="0" indent="0">
              <a:buNone/>
            </a:pPr>
            <a:r>
              <a:rPr lang="en-US" altLang="zh-CN" dirty="0" smtClean="0"/>
              <a:t>《</a:t>
            </a:r>
            <a:r>
              <a:rPr lang="zh-CN" altLang="en-US" dirty="0"/>
              <a:t>劳动合同法</a:t>
            </a:r>
            <a:r>
              <a:rPr lang="en-US" altLang="zh-CN" dirty="0"/>
              <a:t>》</a:t>
            </a:r>
            <a:r>
              <a:rPr lang="zh-CN" altLang="en-US" dirty="0"/>
              <a:t>第</a:t>
            </a:r>
            <a:r>
              <a:rPr lang="en-US" altLang="zh-CN" dirty="0"/>
              <a:t>70</a:t>
            </a:r>
            <a:r>
              <a:rPr lang="zh-CN" altLang="en-US" dirty="0"/>
              <a:t>条明确规定：“非全日制用工双方当事人不得约定试用期。”用人单位违反本法规定与非全日制用工的劳动者约定了试用期的。应当承担相应的法律责任</a:t>
            </a:r>
            <a:r>
              <a:rPr lang="zh-CN" altLang="en-US" dirty="0" smtClean="0"/>
              <a:t>。</a:t>
            </a:r>
            <a:endParaRPr lang="en-US" altLang="zh-CN" dirty="0" smtClean="0"/>
          </a:p>
          <a:p>
            <a:pPr marL="0" indent="0">
              <a:buNone/>
            </a:pPr>
            <a:r>
              <a:rPr lang="en-US" altLang="zh-CN" dirty="0"/>
              <a:t>《</a:t>
            </a:r>
            <a:r>
              <a:rPr lang="zh-CN" altLang="en-US" dirty="0" smtClean="0"/>
              <a:t>劳动合同法</a:t>
            </a:r>
            <a:r>
              <a:rPr lang="en-US" altLang="zh-CN" dirty="0" smtClean="0"/>
              <a:t>》</a:t>
            </a:r>
            <a:r>
              <a:rPr lang="zh-CN" altLang="en-US" dirty="0" smtClean="0"/>
              <a:t>第</a:t>
            </a:r>
            <a:r>
              <a:rPr lang="en-US" altLang="zh-CN" dirty="0" smtClean="0"/>
              <a:t>83</a:t>
            </a:r>
            <a:r>
              <a:rPr lang="zh-CN" altLang="en-US" dirty="0" smtClean="0"/>
              <a:t>条</a:t>
            </a:r>
            <a:r>
              <a:rPr lang="zh-CN" altLang="en-US" dirty="0"/>
              <a:t>的规定：“由劳动行政部门责令改正，违法约定的试用期已经履行的，由用人单位以劳动者试用期满月工资为标准，按已经履行的试用期的期限向劳动者支付赔偿金。”</a:t>
            </a:r>
            <a:endParaRPr lang="zh-CN" altLang="en-US" dirty="0"/>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dirty="0"/>
              <a:t>（四）劳动报酬的支付</a:t>
            </a:r>
            <a:endParaRPr lang="zh-CN" altLang="en-US" dirty="0"/>
          </a:p>
          <a:p>
            <a:pPr marL="0" indent="0">
              <a:buNone/>
            </a:pPr>
            <a:r>
              <a:rPr lang="en-US" altLang="zh-CN" sz="2800" dirty="0"/>
              <a:t>1. </a:t>
            </a:r>
            <a:r>
              <a:rPr lang="zh-CN" altLang="en-US" sz="2800" dirty="0"/>
              <a:t>最低工资</a:t>
            </a:r>
            <a:endParaRPr lang="zh-CN" altLang="en-US" sz="2800" dirty="0"/>
          </a:p>
          <a:p>
            <a:pPr marL="0" indent="0">
              <a:buNone/>
            </a:pPr>
            <a:r>
              <a:rPr lang="zh-CN" altLang="en-US" sz="2800" dirty="0"/>
              <a:t>    非全日制用工小时计酬标准不得低于用人单位所在地人民政府规定的最低小时工资标准</a:t>
            </a:r>
            <a:r>
              <a:rPr lang="zh-CN" altLang="en-US" sz="2800" dirty="0" smtClean="0"/>
              <a:t>。</a:t>
            </a:r>
            <a:endParaRPr lang="en-US" altLang="zh-CN" sz="2800" dirty="0" smtClean="0"/>
          </a:p>
          <a:p>
            <a:pPr marL="0" indent="0">
              <a:buNone/>
            </a:pPr>
            <a:r>
              <a:rPr lang="zh-CN" altLang="en-US" sz="2800" dirty="0" smtClean="0"/>
              <a:t>根据</a:t>
            </a:r>
            <a:r>
              <a:rPr lang="en-US" altLang="zh-CN" sz="2800" dirty="0"/>
              <a:t>《</a:t>
            </a:r>
            <a:r>
              <a:rPr lang="zh-CN" altLang="en-US" sz="2800" dirty="0"/>
              <a:t>中华人民共和国劳动保障部关于非全日制用工若干问题的意见</a:t>
            </a:r>
            <a:r>
              <a:rPr lang="en-US" altLang="zh-CN" sz="2800" dirty="0"/>
              <a:t>》</a:t>
            </a:r>
            <a:r>
              <a:rPr lang="zh-CN" altLang="en-US" sz="2800" dirty="0"/>
              <a:t>第</a:t>
            </a:r>
            <a:r>
              <a:rPr lang="en-US" altLang="zh-CN" sz="2800" dirty="0"/>
              <a:t>8</a:t>
            </a:r>
            <a:r>
              <a:rPr lang="zh-CN" altLang="en-US" sz="2800" dirty="0"/>
              <a:t>条的规定，非全日制用工的小时最低工资标准由省、自治区、直辖市规定，并报劳动保障部备案</a:t>
            </a:r>
            <a:r>
              <a:rPr lang="zh-CN" altLang="en-US" sz="2800" dirty="0" smtClean="0"/>
              <a:t>。</a:t>
            </a:r>
            <a:endParaRPr lang="zh-CN" altLang="en-US" sz="2800" dirty="0"/>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dirty="0" smtClean="0"/>
              <a:t>2</a:t>
            </a:r>
            <a:r>
              <a:rPr lang="en-US" altLang="zh-CN" dirty="0"/>
              <a:t>. </a:t>
            </a:r>
            <a:r>
              <a:rPr lang="zh-CN" altLang="en-US" dirty="0"/>
              <a:t>支付周期</a:t>
            </a:r>
            <a:endParaRPr lang="zh-CN" altLang="en-US" dirty="0"/>
          </a:p>
          <a:p>
            <a:pPr marL="0" indent="0">
              <a:buNone/>
            </a:pPr>
            <a:r>
              <a:rPr lang="zh-CN" altLang="en-US" dirty="0"/>
              <a:t>劳动者提供劳动成果具有即时性，工资结算周期也不应当太长，因此非全日制用工工资是以小时计酬，可以按小时、日、周来支付。</a:t>
            </a:r>
            <a:r>
              <a:rPr lang="en-US" altLang="zh-CN" dirty="0"/>
              <a:t>《</a:t>
            </a:r>
            <a:r>
              <a:rPr lang="zh-CN" altLang="en-US" dirty="0"/>
              <a:t>劳动合同法</a:t>
            </a:r>
            <a:r>
              <a:rPr lang="en-US" altLang="zh-CN" dirty="0"/>
              <a:t>》72</a:t>
            </a:r>
            <a:r>
              <a:rPr lang="zh-CN" altLang="en-US" dirty="0"/>
              <a:t>条规定：“非全日制用工劳动报酬结算支付周期最长不得超过十五日”</a:t>
            </a:r>
            <a:r>
              <a:rPr lang="zh-CN" altLang="en-US" dirty="0" smtClean="0"/>
              <a:t>。</a:t>
            </a:r>
            <a:endParaRPr lang="zh-CN" altLang="en-US" dirty="0"/>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zh-CN" altLang="en-US" sz="3000" dirty="0"/>
              <a:t>（五）劳动合同的解除</a:t>
            </a:r>
            <a:endParaRPr lang="zh-CN" altLang="en-US" sz="3000" dirty="0"/>
          </a:p>
          <a:p>
            <a:pPr marL="0" indent="0">
              <a:buNone/>
            </a:pPr>
            <a:r>
              <a:rPr lang="zh-CN" altLang="en-US" sz="3000" dirty="0"/>
              <a:t>即合同解除的无因性、随时性和对等性。</a:t>
            </a:r>
            <a:r>
              <a:rPr lang="en-US" altLang="zh-CN" sz="3000" dirty="0"/>
              <a:t>《</a:t>
            </a:r>
            <a:r>
              <a:rPr lang="zh-CN" altLang="en-US" sz="3000" dirty="0"/>
              <a:t>劳动合同法</a:t>
            </a:r>
            <a:r>
              <a:rPr lang="en-US" altLang="zh-CN" sz="3000" dirty="0"/>
              <a:t>》</a:t>
            </a:r>
            <a:r>
              <a:rPr lang="zh-CN" altLang="en-US" sz="3000" dirty="0"/>
              <a:t>第</a:t>
            </a:r>
            <a:r>
              <a:rPr lang="en-US" altLang="zh-CN" sz="3000" dirty="0"/>
              <a:t>71</a:t>
            </a:r>
            <a:r>
              <a:rPr lang="zh-CN" altLang="en-US" sz="3000" dirty="0"/>
              <a:t>条规定“非全日制用工双方当事人任何一方都可以随时通知对方终止用供。终止用工，用人单位不向劳动者支付经济补偿。”非全日制用工劳动合同当事人解除劳动合同不需要任何理由，非全日制用工合同解除条件对当事人双方是平等的，用人单位和劳动者享有同样的权利，均可以无条件地随时通知解除合同。终止非全日制用工不支付经济补偿。如果当事人双方约定了违约责任，则应按照约定承担赔偿责任。</a:t>
            </a:r>
            <a:endParaRPr lang="zh-CN" altLang="en-US" sz="3000" dirty="0"/>
          </a:p>
          <a:p>
            <a:pPr marL="0" indent="0">
              <a:buNone/>
            </a:pPr>
            <a:endParaRPr lang="zh-CN" altLang="en-US" dirty="0"/>
          </a:p>
          <a:p>
            <a:pPr marL="0" indent="0">
              <a:buNone/>
            </a:pPr>
            <a:endParaRPr lang="zh-CN" altLang="en-US" dirty="0"/>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（六）社会保险的办理</a:t>
            </a:r>
            <a:endParaRPr lang="zh-CN" altLang="en-US" sz="2800" dirty="0"/>
          </a:p>
          <a:p>
            <a:pPr marL="0" indent="0">
              <a:buNone/>
            </a:pPr>
            <a:r>
              <a:rPr lang="zh-CN" altLang="en-US" sz="2800" dirty="0"/>
              <a:t>非全日制用工职工的养老、医疗保险须由个人向社会保险经办机构办理手续，用人单位应承担相应的费用，在支付工资时一并支付给个人。对于工伤保险，根据</a:t>
            </a:r>
            <a:r>
              <a:rPr lang="en-US" altLang="zh-CN" sz="2800" dirty="0"/>
              <a:t>《</a:t>
            </a:r>
            <a:r>
              <a:rPr lang="zh-CN" altLang="en-US" sz="2800" dirty="0"/>
              <a:t>关于非全日制用工若干问题的意见</a:t>
            </a:r>
            <a:r>
              <a:rPr lang="en-US" altLang="zh-CN" sz="2800" dirty="0"/>
              <a:t>》</a:t>
            </a:r>
            <a:r>
              <a:rPr lang="zh-CN" altLang="en-US" sz="2800" dirty="0"/>
              <a:t>第</a:t>
            </a:r>
            <a:r>
              <a:rPr lang="en-US" altLang="zh-CN" sz="2800" dirty="0"/>
              <a:t>12</a:t>
            </a:r>
            <a:r>
              <a:rPr lang="zh-CN" altLang="en-US" sz="2800" dirty="0"/>
              <a:t>条的规定，用人单位应当按照国家有关规定为建立劳动关系的非全日制劳动者缴纳工伤保险费。</a:t>
            </a:r>
            <a:endParaRPr lang="zh-CN" altLang="en-US" sz="2800" dirty="0"/>
          </a:p>
          <a:p>
            <a:pPr marL="0" indent="0">
              <a:buNone/>
            </a:pPr>
            <a:endParaRPr lang="zh-CN" altLang="en-US" dirty="0"/>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gn="l"/>
            <a:br>
              <a:rPr lang="en-US" altLang="zh-CN" dirty="0"/>
            </a:br>
            <a:r>
              <a:rPr lang="zh-CN" altLang="en-US" dirty="0" smtClean="0"/>
              <a:t>附</a:t>
            </a:r>
            <a:r>
              <a:rPr lang="zh-CN" altLang="en-US" dirty="0"/>
              <a:t>：深圳市集体合同范本 </a:t>
            </a:r>
            <a:br>
              <a:rPr lang="zh-CN" altLang="en-US" dirty="0"/>
            </a:br>
            <a:endParaRPr lang="zh-CN" altLang="en-US" dirty="0"/>
          </a:p>
        </p:txBody>
      </p:sp>
      <p:sp>
        <p:nvSpPr>
          <p:cNvPr id="3" name="内容占位符 2"/>
          <p:cNvSpPr>
            <a:spLocks noGrp="1"/>
          </p:cNvSpPr>
          <p:nvPr>
            <p:ph idx="1"/>
          </p:nvPr>
        </p:nvSpPr>
        <p:spPr/>
        <p:txBody>
          <a:bodyPr>
            <a:normAutofit fontScale="77500" lnSpcReduction="20000"/>
          </a:bodyPr>
          <a:lstStyle/>
          <a:p>
            <a:pPr marL="0" indent="0">
              <a:buNone/>
            </a:pPr>
            <a:r>
              <a:rPr lang="zh-CN" altLang="en-US" dirty="0"/>
              <a:t>　　</a:t>
            </a:r>
            <a:endParaRPr lang="zh-CN" altLang="en-US" dirty="0"/>
          </a:p>
          <a:p>
            <a:pPr marL="0" indent="0">
              <a:buNone/>
            </a:pPr>
            <a:r>
              <a:rPr lang="zh-CN" altLang="en-US" dirty="0"/>
              <a:t>甲方</a:t>
            </a:r>
            <a:r>
              <a:rPr lang="en-US" altLang="zh-CN" dirty="0"/>
              <a:t>( </a:t>
            </a:r>
            <a:r>
              <a:rPr lang="zh-CN" altLang="en-US" dirty="0"/>
              <a:t>工会或员工代表 </a:t>
            </a:r>
            <a:r>
              <a:rPr lang="en-US" altLang="zh-CN" dirty="0"/>
              <a:t>)         </a:t>
            </a:r>
            <a:r>
              <a:rPr lang="zh-CN" altLang="en-US" dirty="0"/>
              <a:t>乙方</a:t>
            </a:r>
            <a:r>
              <a:rPr lang="en-US" altLang="zh-CN" dirty="0"/>
              <a:t>( </a:t>
            </a:r>
            <a:r>
              <a:rPr lang="zh-CN" altLang="en-US" dirty="0"/>
              <a:t>企业 </a:t>
            </a:r>
            <a:r>
              <a:rPr lang="en-US" altLang="zh-CN" dirty="0"/>
              <a:t>)</a:t>
            </a:r>
            <a:endParaRPr lang="en-US" altLang="zh-CN" dirty="0"/>
          </a:p>
          <a:p>
            <a:pPr marL="0" indent="0">
              <a:buNone/>
            </a:pPr>
            <a:r>
              <a:rPr lang="en-US" altLang="zh-CN" dirty="0"/>
              <a:t>                                                    </a:t>
            </a:r>
            <a:endParaRPr lang="en-US" altLang="zh-CN" dirty="0"/>
          </a:p>
          <a:p>
            <a:pPr marL="0" indent="0">
              <a:buNone/>
            </a:pPr>
            <a:r>
              <a:rPr lang="zh-CN" altLang="en-US" dirty="0"/>
              <a:t>员工人数 </a:t>
            </a:r>
            <a:r>
              <a:rPr lang="en-US" altLang="zh-CN" dirty="0"/>
              <a:t>:     </a:t>
            </a:r>
            <a:r>
              <a:rPr lang="zh-CN" altLang="en-US" dirty="0"/>
              <a:t>人              </a:t>
            </a:r>
            <a:r>
              <a:rPr lang="zh-CN" altLang="en-US" dirty="0" smtClean="0"/>
              <a:t>          企业</a:t>
            </a:r>
            <a:r>
              <a:rPr lang="zh-CN" altLang="en-US" dirty="0"/>
              <a:t>性质 </a:t>
            </a:r>
            <a:r>
              <a:rPr lang="en-US" altLang="zh-CN" dirty="0"/>
              <a:t>:</a:t>
            </a:r>
            <a:endParaRPr lang="en-US" altLang="zh-CN" dirty="0"/>
          </a:p>
          <a:p>
            <a:pPr marL="0" indent="0">
              <a:buNone/>
            </a:pPr>
            <a:r>
              <a:rPr lang="zh-CN" altLang="en-US" dirty="0"/>
              <a:t>协商首席代表 </a:t>
            </a:r>
            <a:r>
              <a:rPr lang="en-US" altLang="zh-CN" dirty="0"/>
              <a:t>:                 </a:t>
            </a:r>
            <a:r>
              <a:rPr lang="en-US" altLang="zh-CN" dirty="0" smtClean="0"/>
              <a:t>       </a:t>
            </a:r>
            <a:r>
              <a:rPr lang="zh-CN" altLang="en-US" dirty="0" smtClean="0"/>
              <a:t>协商</a:t>
            </a:r>
            <a:r>
              <a:rPr lang="zh-CN" altLang="en-US" dirty="0"/>
              <a:t>首席代表 </a:t>
            </a:r>
            <a:r>
              <a:rPr lang="en-US" altLang="zh-CN" dirty="0"/>
              <a:t>:</a:t>
            </a:r>
            <a:endParaRPr lang="en-US" altLang="zh-CN" dirty="0"/>
          </a:p>
          <a:p>
            <a:pPr marL="0" indent="0">
              <a:buNone/>
            </a:pPr>
            <a:r>
              <a:rPr lang="zh-CN" altLang="en-US" dirty="0"/>
              <a:t>姓名 </a:t>
            </a:r>
            <a:r>
              <a:rPr lang="en-US" altLang="zh-CN" dirty="0"/>
              <a:t>:                         </a:t>
            </a:r>
            <a:r>
              <a:rPr lang="en-US" altLang="zh-CN" dirty="0" smtClean="0"/>
              <a:t>                 </a:t>
            </a:r>
            <a:r>
              <a:rPr lang="zh-CN" altLang="en-US" dirty="0" smtClean="0"/>
              <a:t>姓名 </a:t>
            </a:r>
            <a:r>
              <a:rPr lang="en-US" altLang="zh-CN" dirty="0"/>
              <a:t>:</a:t>
            </a:r>
            <a:endParaRPr lang="en-US" altLang="zh-CN" dirty="0"/>
          </a:p>
          <a:p>
            <a:pPr marL="0" indent="0">
              <a:buNone/>
            </a:pPr>
            <a:r>
              <a:rPr lang="zh-CN" altLang="en-US" dirty="0"/>
              <a:t>职务 </a:t>
            </a:r>
            <a:r>
              <a:rPr lang="en-US" altLang="zh-CN" dirty="0"/>
              <a:t>:                        </a:t>
            </a:r>
            <a:r>
              <a:rPr lang="en-US" altLang="zh-CN" dirty="0" smtClean="0"/>
              <a:t>                   </a:t>
            </a:r>
            <a:r>
              <a:rPr lang="zh-CN" altLang="en-US" dirty="0" smtClean="0"/>
              <a:t>职务 </a:t>
            </a:r>
            <a:r>
              <a:rPr lang="en-US" altLang="zh-CN" dirty="0"/>
              <a:t>: </a:t>
            </a:r>
            <a:endParaRPr lang="en-US" altLang="zh-CN" dirty="0"/>
          </a:p>
          <a:p>
            <a:pPr marL="0" indent="0">
              <a:buNone/>
            </a:pPr>
            <a:r>
              <a:rPr lang="zh-CN" altLang="en-US" dirty="0"/>
              <a:t>身份证号码 </a:t>
            </a:r>
            <a:r>
              <a:rPr lang="en-US" altLang="zh-CN" dirty="0"/>
              <a:t>:                   </a:t>
            </a:r>
            <a:r>
              <a:rPr lang="en-US" altLang="zh-CN" dirty="0" smtClean="0"/>
              <a:t>         </a:t>
            </a:r>
            <a:r>
              <a:rPr lang="zh-CN" altLang="en-US" dirty="0" smtClean="0"/>
              <a:t>身份证</a:t>
            </a:r>
            <a:r>
              <a:rPr lang="zh-CN" altLang="en-US" dirty="0"/>
              <a:t>号码 </a:t>
            </a:r>
            <a:r>
              <a:rPr lang="en-US" altLang="zh-CN" dirty="0"/>
              <a:t>:</a:t>
            </a:r>
            <a:endParaRPr lang="en-US" altLang="zh-CN" dirty="0"/>
          </a:p>
          <a:p>
            <a:pPr marL="0" indent="0">
              <a:buNone/>
            </a:pPr>
            <a:r>
              <a:rPr lang="zh-CN" altLang="en-US" dirty="0"/>
              <a:t>协商代表人数 </a:t>
            </a:r>
            <a:r>
              <a:rPr lang="en-US" altLang="zh-CN" dirty="0"/>
              <a:t>:	               </a:t>
            </a:r>
            <a:r>
              <a:rPr lang="zh-CN" altLang="en-US" dirty="0"/>
              <a:t>协商代表人数 </a:t>
            </a:r>
            <a:r>
              <a:rPr lang="en-US" altLang="zh-CN" dirty="0"/>
              <a:t>:                                   </a:t>
            </a:r>
            <a:endParaRPr lang="en-US" altLang="zh-CN" dirty="0"/>
          </a:p>
          <a:p>
            <a:pPr marL="0" indent="0">
              <a:buNone/>
            </a:pPr>
            <a:r>
              <a:rPr lang="zh-CN" altLang="en-US" dirty="0"/>
              <a:t>代表产生方式 </a:t>
            </a:r>
            <a:r>
              <a:rPr lang="en-US" altLang="zh-CN" dirty="0"/>
              <a:t>:                 </a:t>
            </a:r>
            <a:r>
              <a:rPr lang="en-US" altLang="zh-CN" dirty="0" smtClean="0"/>
              <a:t>       </a:t>
            </a:r>
            <a:r>
              <a:rPr lang="zh-CN" altLang="en-US" dirty="0" smtClean="0"/>
              <a:t>法定</a:t>
            </a:r>
            <a:r>
              <a:rPr lang="zh-CN" altLang="en-US" dirty="0"/>
              <a:t>代表人姓名 </a:t>
            </a:r>
            <a:r>
              <a:rPr lang="en-US" altLang="zh-CN" dirty="0"/>
              <a:t>:</a:t>
            </a:r>
            <a:endParaRPr lang="en-US" altLang="zh-CN" dirty="0"/>
          </a:p>
          <a:p>
            <a:pPr marL="0" indent="0">
              <a:buNone/>
            </a:pPr>
            <a:r>
              <a:rPr lang="zh-CN" altLang="en-US" dirty="0"/>
              <a:t>联系电话 </a:t>
            </a:r>
            <a:r>
              <a:rPr lang="en-US" altLang="zh-CN" dirty="0"/>
              <a:t>:                     </a:t>
            </a:r>
            <a:r>
              <a:rPr lang="en-US" altLang="zh-CN" dirty="0" smtClean="0"/>
              <a:t>            </a:t>
            </a:r>
            <a:r>
              <a:rPr lang="zh-CN" altLang="en-US" dirty="0" smtClean="0"/>
              <a:t>联系</a:t>
            </a:r>
            <a:r>
              <a:rPr lang="zh-CN" altLang="en-US" dirty="0"/>
              <a:t>电话 </a:t>
            </a:r>
            <a:r>
              <a:rPr lang="en-US" altLang="zh-CN" dirty="0"/>
              <a:t>:</a:t>
            </a:r>
            <a:endParaRPr lang="en-US" altLang="zh-CN" dirty="0"/>
          </a:p>
          <a:p>
            <a:pPr marL="0" indent="0">
              <a:buNone/>
            </a:pPr>
            <a:endParaRPr lang="zh-CN"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lgn="ctr">
              <a:buNone/>
            </a:pPr>
            <a:r>
              <a:rPr lang="zh-CN" altLang="en-US" sz="2800" dirty="0"/>
              <a:t>第三节 劳动法的表现形式和体系</a:t>
            </a:r>
            <a:endParaRPr lang="zh-CN" altLang="en-US" sz="2800" dirty="0"/>
          </a:p>
          <a:p>
            <a:pPr marL="0" indent="0">
              <a:buNone/>
            </a:pPr>
            <a:r>
              <a:rPr lang="zh-CN" altLang="en-US" sz="2800" dirty="0" smtClean="0"/>
              <a:t>一</a:t>
            </a:r>
            <a:r>
              <a:rPr lang="zh-CN" altLang="en-US" sz="2800" dirty="0"/>
              <a:t>、劳动法的表现形式</a:t>
            </a:r>
            <a:endParaRPr lang="zh-CN" altLang="en-US" sz="2800" dirty="0"/>
          </a:p>
          <a:p>
            <a:pPr marL="0" indent="0">
              <a:buNone/>
            </a:pPr>
            <a:r>
              <a:rPr lang="zh-CN" altLang="en-US" sz="2800" dirty="0" smtClean="0"/>
              <a:t>劳动法</a:t>
            </a:r>
            <a:r>
              <a:rPr lang="zh-CN" altLang="en-US" sz="2800" dirty="0"/>
              <a:t>的表现形式即劳动法的存在形式。它表明劳动法律规范以何种形式存在于法律体系</a:t>
            </a:r>
            <a:r>
              <a:rPr lang="zh-CN" altLang="en-US" sz="2800" dirty="0" smtClean="0"/>
              <a:t>中。</a:t>
            </a:r>
            <a:endParaRPr lang="en-US" altLang="zh-CN" sz="2800" dirty="0" smtClean="0"/>
          </a:p>
          <a:p>
            <a:pPr marL="0" indent="0">
              <a:buNone/>
            </a:pPr>
            <a:endParaRPr lang="en-US" altLang="zh-CN" sz="2800" dirty="0" smtClean="0"/>
          </a:p>
          <a:p>
            <a:pPr marL="0" indent="0">
              <a:buNone/>
            </a:pPr>
            <a:r>
              <a:rPr lang="zh-CN" altLang="en-US" sz="2800" dirty="0"/>
              <a:t>我国劳动法的具体表现</a:t>
            </a:r>
            <a:r>
              <a:rPr lang="zh-CN" altLang="en-US" sz="2800" dirty="0" smtClean="0"/>
              <a:t>形式按</a:t>
            </a:r>
            <a:r>
              <a:rPr lang="zh-CN" altLang="en-US" sz="2800" dirty="0"/>
              <a:t>其效力层次具体包括以下几种类型：</a:t>
            </a:r>
            <a:endParaRPr lang="zh-CN" altLang="en-US" sz="2800" dirty="0"/>
          </a:p>
          <a:p>
            <a:pPr marL="0" indent="0">
              <a:buNone/>
            </a:pPr>
            <a:r>
              <a:rPr lang="zh-CN" altLang="en-US" sz="2800" dirty="0"/>
              <a:t>（一）宪法中的劳动</a:t>
            </a:r>
            <a:r>
              <a:rPr lang="zh-CN" altLang="en-US" sz="2800" dirty="0" smtClean="0"/>
              <a:t>规范</a:t>
            </a:r>
            <a:endParaRPr lang="en-US" altLang="zh-CN" sz="2800" dirty="0" smtClean="0"/>
          </a:p>
          <a:p>
            <a:pPr marL="0" indent="0">
              <a:buNone/>
            </a:pPr>
            <a:r>
              <a:rPr lang="zh-CN" altLang="zh-CN" sz="2800" dirty="0"/>
              <a:t>（二）劳动法律</a:t>
            </a:r>
            <a:endParaRPr lang="zh-CN" altLang="zh-CN" sz="2800" dirty="0"/>
          </a:p>
          <a:p>
            <a:pPr marL="0" indent="0">
              <a:buNone/>
            </a:pPr>
            <a:endParaRPr lang="zh-CN" altLang="en-US" sz="2800" dirty="0"/>
          </a:p>
          <a:p>
            <a:pPr marL="0" indent="0">
              <a:buNone/>
            </a:pPr>
            <a:endParaRPr lang="zh-CN" altLang="en-US" sz="2800" dirty="0"/>
          </a:p>
        </p:txBody>
      </p:sp>
    </p:spTree>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0000" lnSpcReduction="20000"/>
          </a:bodyPr>
          <a:lstStyle/>
          <a:p>
            <a:pPr marL="0" indent="0" algn="ctr">
              <a:buNone/>
            </a:pPr>
            <a:r>
              <a:rPr lang="zh-CN" altLang="zh-CN" dirty="0"/>
              <a:t>第一章</a:t>
            </a:r>
            <a:r>
              <a:rPr lang="en-US" altLang="zh-CN" dirty="0"/>
              <a:t>  </a:t>
            </a:r>
            <a:r>
              <a:rPr lang="zh-CN" altLang="zh-CN" dirty="0"/>
              <a:t>总则</a:t>
            </a:r>
            <a:endParaRPr lang="zh-CN" altLang="zh-CN" dirty="0"/>
          </a:p>
          <a:p>
            <a:pPr marL="0" indent="0">
              <a:buNone/>
            </a:pPr>
            <a:r>
              <a:rPr lang="en-US" altLang="zh-CN" dirty="0"/>
              <a:t> </a:t>
            </a:r>
            <a:endParaRPr lang="zh-CN" altLang="zh-CN" dirty="0"/>
          </a:p>
          <a:p>
            <a:pPr marL="0" indent="0">
              <a:buNone/>
            </a:pPr>
            <a:r>
              <a:rPr lang="zh-CN" altLang="zh-CN" dirty="0"/>
              <a:t>第一条 为建立和谐稳定的劳动关系，维护企业和员工的合法权益</a:t>
            </a:r>
            <a:r>
              <a:rPr lang="en-US" altLang="zh-CN" dirty="0"/>
              <a:t> , </a:t>
            </a:r>
            <a:r>
              <a:rPr lang="zh-CN" altLang="zh-CN" dirty="0"/>
              <a:t>增强合作共事</a:t>
            </a:r>
            <a:r>
              <a:rPr lang="en-US" altLang="zh-CN" dirty="0"/>
              <a:t> , </a:t>
            </a:r>
            <a:r>
              <a:rPr lang="zh-CN" altLang="zh-CN" dirty="0"/>
              <a:t>促进企业发展</a:t>
            </a:r>
            <a:r>
              <a:rPr lang="en-US" altLang="zh-CN" dirty="0"/>
              <a:t> , </a:t>
            </a:r>
            <a:r>
              <a:rPr lang="zh-CN" altLang="zh-CN" dirty="0"/>
              <a:t>根据《中华人民共和国劳动法》（以下简称《劳动法》）、《中华人民共和国劳动合同法》（以下简称《劳动合同法》）、《中华人民共和国工会法》和《集体合同规定》及深圳市有关法规、规章</a:t>
            </a:r>
            <a:r>
              <a:rPr lang="en-US" altLang="zh-CN" dirty="0"/>
              <a:t> , </a:t>
            </a:r>
            <a:r>
              <a:rPr lang="zh-CN" altLang="zh-CN" dirty="0"/>
              <a:t>经协商一致</a:t>
            </a:r>
            <a:r>
              <a:rPr lang="en-US" altLang="zh-CN" dirty="0"/>
              <a:t> , </a:t>
            </a:r>
            <a:r>
              <a:rPr lang="zh-CN" altLang="zh-CN" dirty="0"/>
              <a:t>签订本合同</a:t>
            </a:r>
            <a:r>
              <a:rPr lang="zh-CN" altLang="zh-CN" dirty="0" smtClean="0"/>
              <a:t>。</a:t>
            </a:r>
            <a:endParaRPr lang="en-US" altLang="zh-CN" dirty="0" smtClean="0"/>
          </a:p>
          <a:p>
            <a:pPr marL="0" indent="0">
              <a:buNone/>
            </a:pPr>
            <a:endParaRPr lang="zh-CN" altLang="zh-CN" dirty="0"/>
          </a:p>
          <a:p>
            <a:pPr marL="0" indent="0">
              <a:buNone/>
            </a:pPr>
            <a:r>
              <a:rPr lang="zh-CN" altLang="zh-CN" dirty="0"/>
              <a:t>第二条 工会是企业员工合法权益的代表</a:t>
            </a:r>
            <a:r>
              <a:rPr lang="en-US" altLang="zh-CN" dirty="0"/>
              <a:t> , </a:t>
            </a:r>
            <a:r>
              <a:rPr lang="zh-CN" altLang="zh-CN" dirty="0"/>
              <a:t>依法独立自主地开展工作。本合同由工会</a:t>
            </a:r>
            <a:r>
              <a:rPr lang="en-US" altLang="zh-CN" dirty="0"/>
              <a:t> ( </a:t>
            </a:r>
            <a:r>
              <a:rPr lang="zh-CN" altLang="zh-CN" dirty="0"/>
              <a:t>员工代表</a:t>
            </a:r>
            <a:r>
              <a:rPr lang="en-US" altLang="zh-CN" dirty="0"/>
              <a:t> ) </a:t>
            </a:r>
            <a:r>
              <a:rPr lang="zh-CN" altLang="zh-CN" dirty="0"/>
              <a:t>代表员工与企业签订</a:t>
            </a:r>
            <a:r>
              <a:rPr lang="zh-CN" altLang="zh-CN" dirty="0" smtClean="0"/>
              <a:t>。</a:t>
            </a:r>
            <a:endParaRPr lang="en-US" altLang="zh-CN" dirty="0" smtClean="0"/>
          </a:p>
          <a:p>
            <a:pPr marL="0" indent="0">
              <a:buNone/>
            </a:pPr>
            <a:endParaRPr lang="zh-CN" altLang="zh-CN" dirty="0"/>
          </a:p>
          <a:p>
            <a:pPr marL="0" indent="0">
              <a:buNone/>
            </a:pPr>
            <a:r>
              <a:rPr lang="zh-CN" altLang="zh-CN" dirty="0"/>
              <a:t>第三条 甲乙双方依法就劳动报酬、工作时间、休息休假、劳动安全卫生、职业培训、保险福利等事项，通过集体协商签订的书面协议。</a:t>
            </a:r>
            <a:endParaRPr lang="zh-CN" altLang="zh-CN" dirty="0"/>
          </a:p>
          <a:p>
            <a:pPr marL="0" indent="0">
              <a:buNone/>
            </a:pPr>
            <a:endParaRPr lang="zh-CN" altLang="en-US" dirty="0"/>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zh-CN" sz="2400" dirty="0"/>
              <a:t>第四条 进行集体协商，签订集体合同，应当遵循下列原则：</a:t>
            </a:r>
            <a:endParaRPr lang="zh-CN" altLang="zh-CN" sz="2400" dirty="0"/>
          </a:p>
          <a:p>
            <a:pPr marL="0" lvl="0" indent="0">
              <a:buNone/>
            </a:pPr>
            <a:r>
              <a:rPr lang="zh-CN" altLang="zh-CN" sz="2400" dirty="0"/>
              <a:t>遵守法律、法规、规章及国家有关规定；</a:t>
            </a:r>
            <a:endParaRPr lang="zh-CN" altLang="zh-CN" sz="2400" dirty="0"/>
          </a:p>
          <a:p>
            <a:pPr marL="0" lvl="0" indent="0">
              <a:buNone/>
            </a:pPr>
            <a:r>
              <a:rPr lang="zh-CN" altLang="zh-CN" sz="2400" dirty="0"/>
              <a:t>相互尊重，平等合作；</a:t>
            </a:r>
            <a:endParaRPr lang="zh-CN" altLang="zh-CN" sz="2400" dirty="0"/>
          </a:p>
          <a:p>
            <a:pPr marL="0" lvl="0" indent="0">
              <a:buNone/>
            </a:pPr>
            <a:r>
              <a:rPr lang="zh-CN" altLang="zh-CN" sz="2400" dirty="0"/>
              <a:t>兼顾双方合法权益；</a:t>
            </a:r>
            <a:endParaRPr lang="zh-CN" altLang="zh-CN" sz="2400" dirty="0"/>
          </a:p>
          <a:p>
            <a:pPr marL="0" lvl="0" indent="0">
              <a:buNone/>
            </a:pPr>
            <a:r>
              <a:rPr lang="zh-CN" altLang="zh-CN" sz="2400" dirty="0"/>
              <a:t>不得采取过激行为。</a:t>
            </a:r>
            <a:endParaRPr lang="zh-CN" altLang="zh-CN" sz="2400" dirty="0"/>
          </a:p>
          <a:p>
            <a:pPr marL="0" indent="0">
              <a:buNone/>
            </a:pPr>
            <a:r>
              <a:rPr lang="zh-CN" altLang="zh-CN" sz="2400" dirty="0"/>
              <a:t>第五条 本合同依法生效后</a:t>
            </a:r>
            <a:r>
              <a:rPr lang="en-US" altLang="zh-CN" sz="2400" dirty="0"/>
              <a:t> , </a:t>
            </a:r>
            <a:r>
              <a:rPr lang="zh-CN" altLang="zh-CN" sz="2400" dirty="0"/>
              <a:t>对企业和全体员工具有约束力。</a:t>
            </a:r>
            <a:r>
              <a:rPr lang="en-US" altLang="zh-CN" sz="2400" dirty="0"/>
              <a:t> </a:t>
            </a:r>
            <a:endParaRPr lang="zh-CN" altLang="zh-CN" sz="2400" dirty="0"/>
          </a:p>
          <a:p>
            <a:pPr marL="0" indent="0">
              <a:buNone/>
            </a:pPr>
            <a:endParaRPr lang="zh-CN" altLang="en-US" b="1" dirty="0"/>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0000" lnSpcReduction="20000"/>
          </a:bodyPr>
          <a:lstStyle/>
          <a:p>
            <a:pPr marL="0" indent="0" algn="ctr">
              <a:buNone/>
            </a:pPr>
            <a:r>
              <a:rPr lang="zh-CN" altLang="zh-CN" dirty="0"/>
              <a:t>第二章</a:t>
            </a:r>
            <a:r>
              <a:rPr lang="en-US" altLang="zh-CN" dirty="0"/>
              <a:t>   </a:t>
            </a:r>
            <a:r>
              <a:rPr lang="zh-CN" altLang="zh-CN" dirty="0"/>
              <a:t>劳动合同</a:t>
            </a:r>
            <a:endParaRPr lang="zh-CN" altLang="zh-CN" dirty="0"/>
          </a:p>
          <a:p>
            <a:pPr marL="0" indent="0">
              <a:buNone/>
            </a:pPr>
            <a:r>
              <a:rPr lang="en-US" altLang="zh-CN" dirty="0"/>
              <a:t> </a:t>
            </a:r>
            <a:endParaRPr lang="zh-CN" altLang="zh-CN" dirty="0"/>
          </a:p>
          <a:p>
            <a:pPr marL="0" indent="0">
              <a:buNone/>
            </a:pPr>
            <a:r>
              <a:rPr lang="zh-CN" altLang="zh-CN" dirty="0"/>
              <a:t>第六条 本企业自用工之日起即与员工建立劳动关系。建立劳动关系应当订立书面劳动合同。</a:t>
            </a:r>
            <a:r>
              <a:rPr lang="en-US" altLang="zh-CN" dirty="0"/>
              <a:t> </a:t>
            </a:r>
            <a:endParaRPr lang="en-US" altLang="zh-CN" dirty="0" smtClean="0"/>
          </a:p>
          <a:p>
            <a:pPr marL="0" indent="0">
              <a:buNone/>
            </a:pPr>
            <a:endParaRPr lang="zh-CN" altLang="zh-CN" dirty="0"/>
          </a:p>
          <a:p>
            <a:pPr marL="0" indent="0">
              <a:buNone/>
            </a:pPr>
            <a:r>
              <a:rPr lang="zh-CN" altLang="zh-CN" dirty="0"/>
              <a:t>第七条 劳动合同由企业与员工协商一致，并经企业与员工在劳动合同文本上签字盖章后生效。劳动合同中的劳动条件和标准，不得低于本集体合同的规定</a:t>
            </a:r>
            <a:r>
              <a:rPr lang="zh-CN" altLang="zh-CN" dirty="0" smtClean="0"/>
              <a:t>。</a:t>
            </a:r>
            <a:endParaRPr lang="en-US" altLang="zh-CN" dirty="0" smtClean="0"/>
          </a:p>
          <a:p>
            <a:pPr marL="0" indent="0">
              <a:buNone/>
            </a:pPr>
            <a:endParaRPr lang="zh-CN" altLang="zh-CN" dirty="0"/>
          </a:p>
          <a:p>
            <a:pPr marL="0" indent="0">
              <a:buNone/>
            </a:pPr>
            <a:r>
              <a:rPr lang="zh-CN" altLang="zh-CN" dirty="0"/>
              <a:t>第八条 符合《劳动合同法》第十四条第二款规定的条件，员工提出或者同意续订、订立劳动合同的，除员工提出订立固定期限劳动合同外，企业应当与员工订立无固定期限劳动合同。</a:t>
            </a:r>
            <a:r>
              <a:rPr lang="en-US" altLang="zh-CN" dirty="0"/>
              <a:t> </a:t>
            </a:r>
            <a:br>
              <a:rPr lang="en-US" altLang="zh-CN" dirty="0"/>
            </a:br>
            <a:r>
              <a:rPr lang="zh-CN" altLang="zh-CN" dirty="0"/>
              <a:t>　</a:t>
            </a:r>
            <a:endParaRPr lang="zh-CN" altLang="en-US" dirty="0"/>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zh-CN" sz="2400" dirty="0"/>
              <a:t>　第九条 企业未在用工的同时订立书面劳动合同，与员工约定的劳动报酬不明确的，新招用的员工的劳动报酬按照集体合同规定的标准执行</a:t>
            </a:r>
            <a:r>
              <a:rPr lang="zh-CN" altLang="zh-CN" sz="2400" dirty="0" smtClean="0"/>
              <a:t>。</a:t>
            </a:r>
            <a:endParaRPr lang="en-US" altLang="zh-CN" sz="2400" dirty="0" smtClean="0"/>
          </a:p>
          <a:p>
            <a:pPr marL="0" indent="0">
              <a:buNone/>
            </a:pPr>
            <a:endParaRPr lang="zh-CN" altLang="zh-CN" sz="2400" dirty="0"/>
          </a:p>
          <a:p>
            <a:pPr marL="0" indent="0">
              <a:buNone/>
            </a:pPr>
            <a:r>
              <a:rPr lang="en-US" altLang="zh-CN" sz="2400" dirty="0"/>
              <a:t> </a:t>
            </a:r>
            <a:r>
              <a:rPr lang="zh-CN" altLang="zh-CN" sz="2400" dirty="0"/>
              <a:t>第十条 劳动合同对劳动报酬和劳动条件等标准约定不明确，引发争议的，企业与员工可以重新协商；协商不成的，适用集体合同规定</a:t>
            </a:r>
            <a:r>
              <a:rPr lang="zh-CN" altLang="zh-CN" sz="2400" dirty="0" smtClean="0"/>
              <a:t>。</a:t>
            </a:r>
            <a:endParaRPr lang="en-US" altLang="zh-CN" sz="2400" dirty="0" smtClean="0"/>
          </a:p>
          <a:p>
            <a:pPr marL="0" indent="0">
              <a:buNone/>
            </a:pPr>
            <a:endParaRPr lang="zh-CN" altLang="zh-CN" sz="2400" dirty="0"/>
          </a:p>
          <a:p>
            <a:pPr marL="0" indent="0">
              <a:buNone/>
            </a:pPr>
            <a:r>
              <a:rPr lang="zh-CN" altLang="zh-CN" sz="2400" dirty="0"/>
              <a:t>第十一条 企业或者员工违反有关劳动合同规定</a:t>
            </a:r>
            <a:r>
              <a:rPr lang="en-US" altLang="zh-CN" sz="2400" dirty="0"/>
              <a:t> , </a:t>
            </a:r>
            <a:r>
              <a:rPr lang="zh-CN" altLang="zh-CN" sz="2400" dirty="0"/>
              <a:t>给对方造成损害或损失的</a:t>
            </a:r>
            <a:r>
              <a:rPr lang="en-US" altLang="zh-CN" sz="2400" dirty="0"/>
              <a:t> , </a:t>
            </a:r>
            <a:r>
              <a:rPr lang="zh-CN" altLang="zh-CN" sz="2400" dirty="0"/>
              <a:t>按《劳动合同法》等有关规定给予赔偿。</a:t>
            </a:r>
            <a:endParaRPr lang="zh-CN" altLang="zh-CN" sz="2400" dirty="0"/>
          </a:p>
          <a:p>
            <a:pPr marL="0" indent="0">
              <a:buNone/>
            </a:pPr>
            <a:endParaRPr lang="zh-CN" altLang="en-US" dirty="0"/>
          </a:p>
          <a:p>
            <a:pPr marL="0" indent="0">
              <a:buNone/>
            </a:pPr>
            <a:endParaRPr lang="zh-CN" altLang="en-US" dirty="0"/>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20000"/>
          </a:bodyPr>
          <a:lstStyle/>
          <a:p>
            <a:pPr marL="0" indent="0" algn="ctr">
              <a:buNone/>
            </a:pPr>
            <a:r>
              <a:rPr lang="zh-CN" altLang="en-US" sz="2600" dirty="0"/>
              <a:t>第三章  劳动报酬</a:t>
            </a:r>
            <a:endParaRPr lang="zh-CN" altLang="en-US" sz="2600" dirty="0"/>
          </a:p>
          <a:p>
            <a:pPr marL="0" indent="0">
              <a:buNone/>
            </a:pPr>
            <a:endParaRPr lang="zh-CN" altLang="en-US" sz="2600" dirty="0"/>
          </a:p>
          <a:p>
            <a:pPr marL="0" indent="0">
              <a:buNone/>
            </a:pPr>
            <a:r>
              <a:rPr lang="zh-CN" altLang="en-US" sz="2600" dirty="0"/>
              <a:t>第十二条 本企业实行                   工资制度</a:t>
            </a:r>
            <a:r>
              <a:rPr lang="zh-CN" altLang="en-US" sz="2600" dirty="0" smtClean="0"/>
              <a:t>。</a:t>
            </a:r>
            <a:endParaRPr lang="en-US" altLang="zh-CN" sz="2600" dirty="0" smtClean="0"/>
          </a:p>
          <a:p>
            <a:pPr marL="0" indent="0">
              <a:buNone/>
            </a:pPr>
            <a:endParaRPr lang="zh-CN" altLang="en-US" sz="2600" dirty="0"/>
          </a:p>
          <a:p>
            <a:pPr marL="0" indent="0">
              <a:buNone/>
            </a:pPr>
            <a:r>
              <a:rPr lang="zh-CN" altLang="en-US" sz="2600" dirty="0"/>
              <a:t>第十三条 本企业实行                   工资支付形式</a:t>
            </a:r>
            <a:r>
              <a:rPr lang="zh-CN" altLang="en-US" sz="2600" dirty="0" smtClean="0"/>
              <a:t>。</a:t>
            </a:r>
            <a:endParaRPr lang="en-US" altLang="zh-CN" sz="2600" dirty="0" smtClean="0"/>
          </a:p>
          <a:p>
            <a:pPr marL="0" indent="0">
              <a:buNone/>
            </a:pPr>
            <a:endParaRPr lang="zh-CN" altLang="en-US" sz="2600" dirty="0"/>
          </a:p>
          <a:p>
            <a:pPr marL="0" indent="0">
              <a:buNone/>
            </a:pPr>
            <a:r>
              <a:rPr lang="zh-CN" altLang="en-US" sz="2600" dirty="0"/>
              <a:t>第十四条 本企业员工月工资不得低于深圳市政府公布的当年度最低工资</a:t>
            </a:r>
            <a:r>
              <a:rPr lang="zh-CN" altLang="en-US" sz="2600" dirty="0" smtClean="0"/>
              <a:t>。</a:t>
            </a:r>
            <a:endParaRPr lang="en-US" altLang="zh-CN" sz="2600" dirty="0" smtClean="0"/>
          </a:p>
          <a:p>
            <a:pPr marL="0" indent="0">
              <a:buNone/>
            </a:pPr>
            <a:endParaRPr lang="zh-CN" altLang="en-US" sz="2600" dirty="0"/>
          </a:p>
          <a:p>
            <a:pPr marL="0" indent="0">
              <a:buNone/>
            </a:pPr>
            <a:r>
              <a:rPr lang="zh-CN" altLang="en-US" sz="2600" dirty="0"/>
              <a:t>第十五条 本企业以货币形式支付员工工资，每月至少发放一次</a:t>
            </a:r>
            <a:r>
              <a:rPr lang="zh-CN" altLang="en-US" sz="2600" dirty="0" smtClean="0"/>
              <a:t>。</a:t>
            </a:r>
            <a:endParaRPr lang="en-US" altLang="zh-CN" sz="2600" dirty="0" smtClean="0"/>
          </a:p>
          <a:p>
            <a:pPr marL="0" indent="0">
              <a:buNone/>
            </a:pPr>
            <a:r>
              <a:rPr lang="zh-CN" altLang="en-US" sz="2600" dirty="0" smtClean="0"/>
              <a:t>工资</a:t>
            </a:r>
            <a:r>
              <a:rPr lang="zh-CN" altLang="en-US" sz="2600" dirty="0"/>
              <a:t>发放约定日为每月       日（工资支付周期不超过一个月的，约定的工资支付日不得超过支付周期期满后第七日）。工资发放日遇法定节假日或休息日的，应当在之前的工作日发放。</a:t>
            </a:r>
            <a:endParaRPr lang="zh-CN" altLang="en-US" sz="2600" dirty="0"/>
          </a:p>
          <a:p>
            <a:pPr marL="0" indent="0">
              <a:buNone/>
            </a:pPr>
            <a:r>
              <a:rPr lang="zh-CN" altLang="en-US" sz="2600" dirty="0"/>
              <a:t>实行周、日、小时工资制的可按周、日、小时支付员工工资。</a:t>
            </a:r>
            <a:endParaRPr lang="zh-CN" altLang="en-US" sz="2600" dirty="0"/>
          </a:p>
          <a:p>
            <a:pPr marL="0" indent="0">
              <a:buNone/>
            </a:pPr>
            <a:endParaRPr lang="zh-CN" altLang="en-US" dirty="0"/>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55000" lnSpcReduction="20000"/>
          </a:bodyPr>
          <a:lstStyle/>
          <a:p>
            <a:pPr marL="0" indent="0">
              <a:buNone/>
            </a:pPr>
            <a:r>
              <a:rPr lang="zh-CN" altLang="zh-CN" dirty="0"/>
              <a:t>第十六条 员工加班工资计算标准以</a:t>
            </a:r>
            <a:r>
              <a:rPr lang="en-US" altLang="zh-CN" u="sng" dirty="0"/>
              <a:t>           </a:t>
            </a:r>
            <a:r>
              <a:rPr lang="zh-CN" altLang="zh-CN" dirty="0"/>
              <a:t>为基数。</a:t>
            </a:r>
            <a:endParaRPr lang="zh-CN" altLang="zh-CN" dirty="0"/>
          </a:p>
          <a:p>
            <a:pPr marL="0" indent="0">
              <a:buNone/>
            </a:pPr>
            <a:r>
              <a:rPr lang="zh-CN" altLang="zh-CN" dirty="0"/>
              <a:t>按正常工作时间以外、休息日、法定休假日加班分别支付</a:t>
            </a:r>
            <a:r>
              <a:rPr lang="en-US" altLang="zh-CN" dirty="0"/>
              <a:t>150%</a:t>
            </a:r>
            <a:r>
              <a:rPr lang="zh-CN" altLang="zh-CN" dirty="0"/>
              <a:t>、</a:t>
            </a:r>
            <a:r>
              <a:rPr lang="en-US" altLang="zh-CN" dirty="0"/>
              <a:t>200%</a:t>
            </a:r>
            <a:r>
              <a:rPr lang="zh-CN" altLang="zh-CN" dirty="0"/>
              <a:t>、</a:t>
            </a:r>
            <a:r>
              <a:rPr lang="en-US" altLang="zh-CN" dirty="0"/>
              <a:t>300%</a:t>
            </a:r>
            <a:r>
              <a:rPr lang="zh-CN" altLang="zh-CN" dirty="0"/>
              <a:t>工资报酬</a:t>
            </a:r>
            <a:r>
              <a:rPr lang="zh-CN" altLang="zh-CN" dirty="0" smtClean="0"/>
              <a:t>。</a:t>
            </a:r>
            <a:endParaRPr lang="en-US" altLang="zh-CN" dirty="0" smtClean="0"/>
          </a:p>
          <a:p>
            <a:pPr marL="0" indent="0">
              <a:buNone/>
            </a:pPr>
            <a:endParaRPr lang="zh-CN" altLang="zh-CN" dirty="0"/>
          </a:p>
          <a:p>
            <a:pPr marL="0" indent="0">
              <a:buNone/>
            </a:pPr>
            <a:r>
              <a:rPr lang="zh-CN" altLang="zh-CN" dirty="0"/>
              <a:t>第十七条 员工病假、非因工负伤的工资支付办法</a:t>
            </a:r>
            <a:r>
              <a:rPr lang="en-US" altLang="zh-CN" u="sng" dirty="0"/>
              <a:t>                                </a:t>
            </a:r>
            <a:r>
              <a:rPr lang="zh-CN" altLang="zh-CN" dirty="0" smtClean="0"/>
              <a:t>。</a:t>
            </a:r>
            <a:endParaRPr lang="en-US" altLang="zh-CN" dirty="0" smtClean="0"/>
          </a:p>
          <a:p>
            <a:pPr marL="0" indent="0">
              <a:buNone/>
            </a:pPr>
            <a:endParaRPr lang="zh-CN" altLang="zh-CN" dirty="0"/>
          </a:p>
          <a:p>
            <a:pPr marL="0" indent="0">
              <a:buNone/>
            </a:pPr>
            <a:r>
              <a:rPr lang="zh-CN" altLang="zh-CN" dirty="0"/>
              <a:t>第十八条 员工产假、看护假、节育手术假期的工资支付办法</a:t>
            </a:r>
            <a:r>
              <a:rPr lang="en-US" altLang="zh-CN" u="sng" dirty="0"/>
              <a:t>                     </a:t>
            </a:r>
            <a:endParaRPr lang="zh-CN" altLang="zh-CN" dirty="0"/>
          </a:p>
          <a:p>
            <a:pPr marL="0" indent="0">
              <a:buNone/>
            </a:pPr>
            <a:r>
              <a:rPr lang="en-US" altLang="zh-CN" u="sng" dirty="0"/>
              <a:t>                                                      </a:t>
            </a:r>
            <a:r>
              <a:rPr lang="zh-CN" altLang="zh-CN" dirty="0" smtClean="0"/>
              <a:t>。</a:t>
            </a:r>
            <a:endParaRPr lang="en-US" altLang="zh-CN" dirty="0" smtClean="0"/>
          </a:p>
          <a:p>
            <a:pPr marL="0" indent="0">
              <a:buNone/>
            </a:pPr>
            <a:endParaRPr lang="zh-CN" altLang="zh-CN" dirty="0"/>
          </a:p>
          <a:p>
            <a:pPr marL="0" indent="0">
              <a:buNone/>
            </a:pPr>
            <a:r>
              <a:rPr lang="zh-CN" altLang="zh-CN" dirty="0"/>
              <a:t>第十九条 奖金、津贴、补贴分配形式</a:t>
            </a:r>
            <a:r>
              <a:rPr lang="en-US" altLang="zh-CN" u="sng" dirty="0"/>
              <a:t>                                         </a:t>
            </a:r>
            <a:endParaRPr lang="zh-CN" altLang="zh-CN" dirty="0"/>
          </a:p>
          <a:p>
            <a:pPr marL="0" indent="0">
              <a:buNone/>
            </a:pPr>
            <a:r>
              <a:rPr lang="en-US" altLang="zh-CN" u="sng" dirty="0"/>
              <a:t>                                                      </a:t>
            </a:r>
            <a:r>
              <a:rPr lang="zh-CN" altLang="zh-CN" dirty="0" smtClean="0"/>
              <a:t>。</a:t>
            </a:r>
            <a:endParaRPr lang="en-US" altLang="zh-CN" dirty="0" smtClean="0"/>
          </a:p>
          <a:p>
            <a:pPr marL="0" indent="0">
              <a:buNone/>
            </a:pPr>
            <a:endParaRPr lang="zh-CN" altLang="zh-CN" dirty="0"/>
          </a:p>
          <a:p>
            <a:pPr marL="0" indent="0">
              <a:buNone/>
            </a:pPr>
            <a:r>
              <a:rPr lang="zh-CN" altLang="zh-CN" dirty="0"/>
              <a:t>第二十条 根据政府公布的年度工资指导线、工资指导价位和本企业员工工资水平及企业经济效益，经协商，确定本年度员工工资增（减）</a:t>
            </a:r>
            <a:r>
              <a:rPr lang="en-US" altLang="zh-CN" u="sng" dirty="0"/>
              <a:t>       </a:t>
            </a:r>
            <a:r>
              <a:rPr lang="en-US" altLang="zh-CN" dirty="0"/>
              <a:t>%</a:t>
            </a:r>
            <a:r>
              <a:rPr lang="zh-CN" altLang="zh-CN" dirty="0"/>
              <a:t>。</a:t>
            </a:r>
            <a:endParaRPr lang="zh-CN" altLang="zh-CN" dirty="0"/>
          </a:p>
          <a:p>
            <a:pPr marL="0" indent="0">
              <a:buNone/>
            </a:pPr>
            <a:r>
              <a:rPr lang="zh-CN" altLang="zh-CN" dirty="0"/>
              <a:t>员工增（减）工资具体办法是</a:t>
            </a:r>
            <a:r>
              <a:rPr lang="en-US" altLang="zh-CN" u="sng" dirty="0"/>
              <a:t>                                                </a:t>
            </a:r>
            <a:endParaRPr lang="zh-CN" altLang="zh-CN" dirty="0"/>
          </a:p>
          <a:p>
            <a:pPr marL="0" indent="0">
              <a:buNone/>
            </a:pPr>
            <a:r>
              <a:rPr lang="en-US" altLang="zh-CN" u="sng" dirty="0"/>
              <a:t>                                                   </a:t>
            </a:r>
            <a:r>
              <a:rPr lang="zh-CN" altLang="zh-CN" dirty="0"/>
              <a:t>。</a:t>
            </a:r>
            <a:endParaRPr lang="zh-CN" altLang="zh-CN" dirty="0"/>
          </a:p>
          <a:p>
            <a:pPr marL="0" indent="0">
              <a:buNone/>
            </a:pPr>
            <a:endParaRPr lang="zh-CN" altLang="en-US" dirty="0"/>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55000" lnSpcReduction="20000"/>
          </a:bodyPr>
          <a:lstStyle/>
          <a:p>
            <a:pPr marL="0" indent="0" algn="ctr">
              <a:buNone/>
            </a:pPr>
            <a:r>
              <a:rPr lang="zh-CN" altLang="zh-CN" dirty="0"/>
              <a:t>第四章</a:t>
            </a:r>
            <a:r>
              <a:rPr lang="en-US" altLang="zh-CN" dirty="0"/>
              <a:t>   </a:t>
            </a:r>
            <a:r>
              <a:rPr lang="zh-CN" altLang="zh-CN" dirty="0"/>
              <a:t>工作时间和休息休假</a:t>
            </a:r>
            <a:endParaRPr lang="zh-CN" altLang="zh-CN" dirty="0"/>
          </a:p>
          <a:p>
            <a:pPr marL="0" indent="0" algn="ctr">
              <a:buNone/>
            </a:pPr>
            <a:r>
              <a:rPr lang="en-US" altLang="zh-CN" dirty="0"/>
              <a:t> </a:t>
            </a:r>
            <a:endParaRPr lang="zh-CN" altLang="zh-CN" dirty="0"/>
          </a:p>
          <a:p>
            <a:pPr marL="0" indent="0">
              <a:buNone/>
            </a:pPr>
            <a:r>
              <a:rPr lang="zh-CN" altLang="zh-CN" dirty="0"/>
              <a:t>第二十一条 本企业依法建立工时制度按下列条件、标准处理相关事宜</a:t>
            </a:r>
            <a:r>
              <a:rPr lang="en-US" altLang="zh-CN" dirty="0"/>
              <a:t> :</a:t>
            </a:r>
            <a:endParaRPr lang="zh-CN" altLang="zh-CN" dirty="0"/>
          </a:p>
          <a:p>
            <a:pPr marL="0" indent="0">
              <a:buNone/>
            </a:pPr>
            <a:r>
              <a:rPr lang="en-US" altLang="zh-CN" dirty="0"/>
              <a:t>( </a:t>
            </a:r>
            <a:r>
              <a:rPr lang="zh-CN" altLang="zh-CN" dirty="0"/>
              <a:t>一</a:t>
            </a:r>
            <a:r>
              <a:rPr lang="en-US" altLang="zh-CN" dirty="0"/>
              <a:t> ) </a:t>
            </a:r>
            <a:r>
              <a:rPr lang="zh-CN" altLang="zh-CN" dirty="0"/>
              <a:t>每天工作时间不超过</a:t>
            </a:r>
            <a:r>
              <a:rPr lang="en-US" altLang="zh-CN" u="sng" dirty="0"/>
              <a:t>    </a:t>
            </a:r>
            <a:r>
              <a:rPr lang="zh-CN" altLang="zh-CN" dirty="0"/>
              <a:t>小时，平均每周工作时间不超过</a:t>
            </a:r>
            <a:r>
              <a:rPr lang="en-US" altLang="zh-CN" u="sng" dirty="0"/>
              <a:t>    </a:t>
            </a:r>
            <a:r>
              <a:rPr lang="zh-CN" altLang="zh-CN" dirty="0"/>
              <a:t>小时，保证员工每周休息</a:t>
            </a:r>
            <a:r>
              <a:rPr lang="en-US" altLang="zh-CN" u="sng" dirty="0"/>
              <a:t>     </a:t>
            </a:r>
            <a:r>
              <a:rPr lang="zh-CN" altLang="zh-CN" dirty="0"/>
              <a:t>日</a:t>
            </a:r>
            <a:r>
              <a:rPr lang="zh-CN" altLang="zh-CN" dirty="0" smtClean="0"/>
              <a:t>；</a:t>
            </a:r>
            <a:endParaRPr lang="en-US" altLang="zh-CN" dirty="0" smtClean="0"/>
          </a:p>
          <a:p>
            <a:pPr marL="0" indent="0">
              <a:buNone/>
            </a:pPr>
            <a:endParaRPr lang="zh-CN" altLang="zh-CN" dirty="0"/>
          </a:p>
          <a:p>
            <a:pPr marL="0" indent="0">
              <a:buNone/>
            </a:pPr>
            <a:r>
              <a:rPr lang="en-US" altLang="zh-CN" dirty="0"/>
              <a:t>( </a:t>
            </a:r>
            <a:r>
              <a:rPr lang="zh-CN" altLang="zh-CN" dirty="0"/>
              <a:t>二</a:t>
            </a:r>
            <a:r>
              <a:rPr lang="en-US" altLang="zh-CN" dirty="0"/>
              <a:t> ) </a:t>
            </a:r>
            <a:r>
              <a:rPr lang="zh-CN" altLang="zh-CN" dirty="0"/>
              <a:t>根据本企业生产经营特点</a:t>
            </a:r>
            <a:r>
              <a:rPr lang="en-US" altLang="zh-CN" dirty="0"/>
              <a:t> , </a:t>
            </a:r>
            <a:r>
              <a:rPr lang="zh-CN" altLang="zh-CN" dirty="0"/>
              <a:t>特殊工种特殊情况的安排</a:t>
            </a:r>
            <a:r>
              <a:rPr lang="en-US" altLang="zh-CN" dirty="0"/>
              <a:t> : </a:t>
            </a:r>
            <a:r>
              <a:rPr lang="en-US" altLang="zh-CN" u="sng" dirty="0"/>
              <a:t>                 </a:t>
            </a:r>
            <a:r>
              <a:rPr lang="zh-CN" altLang="zh-CN" dirty="0" smtClean="0"/>
              <a:t>。</a:t>
            </a:r>
            <a:endParaRPr lang="en-US" altLang="zh-CN" dirty="0" smtClean="0"/>
          </a:p>
          <a:p>
            <a:pPr marL="0" indent="0">
              <a:buNone/>
            </a:pPr>
            <a:endParaRPr lang="zh-CN" altLang="zh-CN" dirty="0"/>
          </a:p>
          <a:p>
            <a:pPr marL="0" indent="0">
              <a:buNone/>
            </a:pPr>
            <a:r>
              <a:rPr lang="zh-CN" altLang="zh-CN" dirty="0"/>
              <a:t>第二十二条 本企业因生产经营需要安排员工加班加点的</a:t>
            </a:r>
            <a:r>
              <a:rPr lang="en-US" altLang="zh-CN" dirty="0"/>
              <a:t> , </a:t>
            </a:r>
            <a:r>
              <a:rPr lang="zh-CN" altLang="zh-CN" dirty="0"/>
              <a:t>严格按《劳动法》有关规定执行。并依下列要求处理相关事宜</a:t>
            </a:r>
            <a:r>
              <a:rPr lang="en-US" altLang="zh-CN" dirty="0"/>
              <a:t> :</a:t>
            </a:r>
            <a:endParaRPr lang="zh-CN" altLang="zh-CN" dirty="0"/>
          </a:p>
          <a:p>
            <a:pPr marL="0" indent="0">
              <a:buNone/>
            </a:pPr>
            <a:r>
              <a:rPr lang="en-US" altLang="zh-CN" dirty="0"/>
              <a:t>	( </a:t>
            </a:r>
            <a:r>
              <a:rPr lang="zh-CN" altLang="zh-CN" dirty="0"/>
              <a:t>一</a:t>
            </a:r>
            <a:r>
              <a:rPr lang="en-US" altLang="zh-CN" dirty="0"/>
              <a:t> ) </a:t>
            </a:r>
            <a:r>
              <a:rPr lang="zh-CN" altLang="zh-CN" dirty="0"/>
              <a:t>乙方事先提出加班加点理由</a:t>
            </a:r>
            <a:r>
              <a:rPr lang="en-US" altLang="zh-CN" dirty="0"/>
              <a:t> , </a:t>
            </a:r>
            <a:r>
              <a:rPr lang="zh-CN" altLang="zh-CN" dirty="0"/>
              <a:t>确定工作量和加班人数 ；</a:t>
            </a:r>
            <a:endParaRPr lang="zh-CN" altLang="zh-CN" dirty="0"/>
          </a:p>
          <a:p>
            <a:pPr marL="0" indent="0">
              <a:buNone/>
            </a:pPr>
            <a:r>
              <a:rPr lang="en-US" altLang="zh-CN" dirty="0"/>
              <a:t>	( </a:t>
            </a:r>
            <a:r>
              <a:rPr lang="zh-CN" altLang="zh-CN" dirty="0"/>
              <a:t>二</a:t>
            </a:r>
            <a:r>
              <a:rPr lang="en-US" altLang="zh-CN" dirty="0"/>
              <a:t> ) </a:t>
            </a:r>
            <a:r>
              <a:rPr lang="zh-CN" altLang="zh-CN" dirty="0"/>
              <a:t>与甲方或参与加班的员工协商 ；</a:t>
            </a:r>
            <a:endParaRPr lang="zh-CN" altLang="zh-CN" dirty="0"/>
          </a:p>
          <a:p>
            <a:pPr marL="0" indent="0">
              <a:buNone/>
            </a:pPr>
            <a:r>
              <a:rPr lang="en-US" altLang="zh-CN" dirty="0"/>
              <a:t>	( </a:t>
            </a:r>
            <a:r>
              <a:rPr lang="zh-CN" altLang="zh-CN" dirty="0"/>
              <a:t>三</a:t>
            </a:r>
            <a:r>
              <a:rPr lang="en-US" altLang="zh-CN" dirty="0"/>
              <a:t> ) </a:t>
            </a:r>
            <a:r>
              <a:rPr lang="zh-CN" altLang="zh-CN" dirty="0"/>
              <a:t>乙方安排员工延长工作时间，加班加点时间不超过《劳动法》第四十一条规定的</a:t>
            </a:r>
            <a:r>
              <a:rPr lang="en-US" altLang="zh-CN" dirty="0"/>
              <a:t>, </a:t>
            </a:r>
            <a:r>
              <a:rPr lang="zh-CN" altLang="zh-CN" dirty="0"/>
              <a:t>甲方和员工应当给予支持</a:t>
            </a:r>
            <a:r>
              <a:rPr lang="zh-CN" altLang="zh-CN" dirty="0" smtClean="0"/>
              <a:t>。</a:t>
            </a:r>
            <a:endParaRPr lang="en-US" altLang="zh-CN" dirty="0" smtClean="0"/>
          </a:p>
          <a:p>
            <a:pPr marL="0" indent="0">
              <a:buNone/>
            </a:pPr>
            <a:endParaRPr lang="zh-CN" altLang="zh-CN" dirty="0"/>
          </a:p>
          <a:p>
            <a:pPr marL="0" indent="0">
              <a:buNone/>
            </a:pPr>
            <a:r>
              <a:rPr lang="zh-CN" altLang="zh-CN" dirty="0"/>
              <a:t>第二十三条 员工依法享受的带薪休假以及本集体合同约定的其他假期</a:t>
            </a:r>
            <a:r>
              <a:rPr lang="en-US" altLang="zh-CN" dirty="0"/>
              <a:t> :</a:t>
            </a:r>
            <a:r>
              <a:rPr lang="en-US" altLang="zh-CN" u="sng" dirty="0"/>
              <a:t>                                          </a:t>
            </a:r>
            <a:r>
              <a:rPr lang="zh-CN" altLang="zh-CN" dirty="0"/>
              <a:t>。</a:t>
            </a:r>
            <a:endParaRPr lang="zh-CN" altLang="zh-CN" dirty="0"/>
          </a:p>
          <a:p>
            <a:pPr marL="0" indent="0">
              <a:buNone/>
            </a:pPr>
            <a:endParaRPr lang="zh-CN" altLang="en-US" dirty="0"/>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lgn="ctr">
              <a:buNone/>
            </a:pPr>
            <a:r>
              <a:rPr lang="zh-CN" altLang="en-US" dirty="0"/>
              <a:t>第五章   保险福利</a:t>
            </a:r>
            <a:endParaRPr lang="zh-CN" altLang="en-US" dirty="0"/>
          </a:p>
          <a:p>
            <a:pPr marL="0" indent="0">
              <a:buNone/>
            </a:pPr>
            <a:endParaRPr lang="zh-CN" altLang="en-US" dirty="0"/>
          </a:p>
          <a:p>
            <a:pPr marL="0" indent="0">
              <a:buNone/>
            </a:pPr>
            <a:r>
              <a:rPr lang="zh-CN" altLang="en-US" sz="2400" dirty="0"/>
              <a:t>第二十四条 企业和员工依法参加社会保险，员工依法享有社会保险待遇。社会保险费的负担按社会保险法律、法规和规章的规定执行</a:t>
            </a:r>
            <a:r>
              <a:rPr lang="zh-CN" altLang="en-US" sz="2400" dirty="0" smtClean="0"/>
              <a:t>。</a:t>
            </a:r>
            <a:endParaRPr lang="en-US" altLang="zh-CN" sz="2400" dirty="0" smtClean="0"/>
          </a:p>
          <a:p>
            <a:pPr marL="0" indent="0">
              <a:buNone/>
            </a:pPr>
            <a:endParaRPr lang="zh-CN" altLang="en-US" sz="2400" dirty="0"/>
          </a:p>
          <a:p>
            <a:pPr marL="0" indent="0">
              <a:buNone/>
            </a:pPr>
            <a:r>
              <a:rPr lang="zh-CN" altLang="en-US" sz="2400" dirty="0"/>
              <a:t>第二十五条 企业可以根据经济效益情况 </a:t>
            </a:r>
            <a:r>
              <a:rPr lang="en-US" altLang="zh-CN" sz="2400" dirty="0"/>
              <a:t>, </a:t>
            </a:r>
            <a:r>
              <a:rPr lang="zh-CN" altLang="en-US" sz="2400" dirty="0"/>
              <a:t>建立企业年金制度。企业年金所需费用由企业和个人共同缴纳，费用负担按国家有关规定执行。 </a:t>
            </a:r>
            <a:endParaRPr lang="en-US" altLang="zh-CN" sz="2400" dirty="0" smtClean="0"/>
          </a:p>
          <a:p>
            <a:pPr marL="0" indent="0">
              <a:buNone/>
            </a:pPr>
            <a:endParaRPr lang="zh-CN" altLang="en-US" sz="2400" dirty="0"/>
          </a:p>
          <a:p>
            <a:pPr marL="0" indent="0">
              <a:buNone/>
            </a:pPr>
            <a:r>
              <a:rPr lang="zh-CN" altLang="en-US" sz="2400" dirty="0"/>
              <a:t>第二十六条 企业根据经济效益情况 </a:t>
            </a:r>
            <a:r>
              <a:rPr lang="en-US" altLang="zh-CN" sz="2400" dirty="0"/>
              <a:t>, </a:t>
            </a:r>
            <a:r>
              <a:rPr lang="zh-CN" altLang="en-US" sz="2400" dirty="0"/>
              <a:t>逐步发展并改善员工的文娱设施、 膳食、交通、住房等条件。</a:t>
            </a:r>
            <a:endParaRPr lang="zh-CN" altLang="en-US" sz="2400" dirty="0"/>
          </a:p>
          <a:p>
            <a:pPr marL="0" indent="0">
              <a:buNone/>
            </a:pPr>
            <a:endParaRPr lang="zh-CN" altLang="en-US" dirty="0"/>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zh-CN" sz="2400" dirty="0"/>
              <a:t>第六章</a:t>
            </a:r>
            <a:r>
              <a:rPr lang="en-US" altLang="zh-CN" sz="2400" dirty="0"/>
              <a:t>   </a:t>
            </a:r>
            <a:r>
              <a:rPr lang="zh-CN" altLang="zh-CN" sz="2400" dirty="0"/>
              <a:t>劳动安全与卫生</a:t>
            </a:r>
            <a:endParaRPr lang="zh-CN" altLang="zh-CN" sz="2400" dirty="0"/>
          </a:p>
          <a:p>
            <a:pPr marL="0" indent="0">
              <a:buNone/>
            </a:pPr>
            <a:r>
              <a:rPr lang="en-US" altLang="zh-CN" sz="2400" dirty="0"/>
              <a:t> </a:t>
            </a:r>
            <a:endParaRPr lang="zh-CN" altLang="zh-CN" sz="2400" dirty="0"/>
          </a:p>
          <a:p>
            <a:pPr marL="0" indent="0">
              <a:buNone/>
            </a:pPr>
            <a:r>
              <a:rPr lang="zh-CN" altLang="zh-CN" sz="2400" dirty="0"/>
              <a:t>第二十七条 企业依照法律、 法规及规章</a:t>
            </a:r>
            <a:r>
              <a:rPr lang="en-US" altLang="zh-CN" sz="2400" dirty="0"/>
              <a:t> , </a:t>
            </a:r>
            <a:r>
              <a:rPr lang="zh-CN" altLang="zh-CN" sz="2400" dirty="0"/>
              <a:t>建立健全劳动安全卫生责任制</a:t>
            </a:r>
            <a:r>
              <a:rPr lang="zh-CN" altLang="zh-CN" sz="2400" dirty="0" smtClean="0"/>
              <a:t>。</a:t>
            </a:r>
            <a:endParaRPr lang="en-US" altLang="zh-CN" sz="2400" dirty="0" smtClean="0"/>
          </a:p>
          <a:p>
            <a:pPr marL="0" indent="0">
              <a:buNone/>
            </a:pPr>
            <a:endParaRPr lang="zh-CN" altLang="zh-CN" sz="2400" dirty="0"/>
          </a:p>
          <a:p>
            <a:pPr marL="0" indent="0">
              <a:buNone/>
            </a:pPr>
            <a:r>
              <a:rPr lang="zh-CN" altLang="zh-CN" sz="2400" dirty="0"/>
              <a:t>第二十八条 企业应当提供符合国家职业卫生标准和卫生要求的工作环境和条件，并采取措施保障员工获得职业卫生保护</a:t>
            </a:r>
            <a:r>
              <a:rPr lang="zh-CN" altLang="zh-CN" sz="2400" dirty="0" smtClean="0"/>
              <a:t>。</a:t>
            </a:r>
            <a:endParaRPr lang="en-US" altLang="zh-CN" sz="2400" dirty="0" smtClean="0"/>
          </a:p>
          <a:p>
            <a:pPr marL="0" indent="0">
              <a:buNone/>
            </a:pPr>
            <a:endParaRPr lang="zh-CN" altLang="zh-CN" sz="2400" dirty="0"/>
          </a:p>
          <a:p>
            <a:pPr marL="0" indent="0">
              <a:buNone/>
            </a:pPr>
            <a:r>
              <a:rPr lang="zh-CN" altLang="zh-CN" sz="2400" dirty="0"/>
              <a:t>第二十九条 企业必须采用有效的职业病防护设施，并为员工提供个人使用的职业病防护用品</a:t>
            </a:r>
            <a:r>
              <a:rPr lang="zh-CN" altLang="zh-CN" sz="2400" dirty="0" smtClean="0"/>
              <a:t>。</a:t>
            </a:r>
            <a:endParaRPr lang="en-US" altLang="zh-CN" sz="2400" dirty="0" smtClean="0"/>
          </a:p>
          <a:p>
            <a:pPr marL="0" indent="0">
              <a:buNone/>
            </a:pPr>
            <a:endParaRPr lang="zh-CN" altLang="zh-CN" dirty="0"/>
          </a:p>
          <a:p>
            <a:pPr marL="0" indent="0">
              <a:buNone/>
            </a:pPr>
            <a:endParaRPr lang="en-US" altLang="zh-CN" dirty="0" smtClean="0"/>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0000" lnSpcReduction="20000"/>
          </a:bodyPr>
          <a:lstStyle/>
          <a:p>
            <a:pPr marL="0" indent="0">
              <a:buNone/>
            </a:pPr>
            <a:r>
              <a:rPr lang="zh-CN" altLang="zh-CN" dirty="0"/>
              <a:t>第三十条 企业对在</a:t>
            </a:r>
            <a:r>
              <a:rPr lang="en-US" altLang="zh-CN" u="sng" dirty="0"/>
              <a:t>       </a:t>
            </a:r>
            <a:r>
              <a:rPr lang="zh-CN" altLang="zh-CN" dirty="0"/>
              <a:t>工种（岗位）的员工定期作专项体检。</a:t>
            </a:r>
            <a:endParaRPr lang="en-US" altLang="zh-CN" dirty="0"/>
          </a:p>
          <a:p>
            <a:pPr marL="0" indent="0">
              <a:buNone/>
            </a:pPr>
            <a:endParaRPr lang="zh-CN" altLang="zh-CN" dirty="0"/>
          </a:p>
          <a:p>
            <a:pPr marL="0" indent="0">
              <a:buNone/>
            </a:pPr>
            <a:r>
              <a:rPr lang="zh-CN" altLang="zh-CN" dirty="0"/>
              <a:t>第三十一条 员工在劳动过程中</a:t>
            </a:r>
            <a:r>
              <a:rPr lang="en-US" altLang="zh-CN" dirty="0"/>
              <a:t> , </a:t>
            </a:r>
            <a:r>
              <a:rPr lang="zh-CN" altLang="zh-CN" dirty="0"/>
              <a:t>必须严格执行各项劳动安全卫生规程。</a:t>
            </a:r>
            <a:endParaRPr lang="en-US" altLang="zh-CN" dirty="0"/>
          </a:p>
          <a:p>
            <a:pPr marL="0" indent="0">
              <a:buNone/>
            </a:pPr>
            <a:endParaRPr lang="zh-CN" altLang="zh-CN" dirty="0"/>
          </a:p>
          <a:p>
            <a:pPr marL="0" indent="0">
              <a:buNone/>
            </a:pPr>
            <a:r>
              <a:rPr lang="en-US" altLang="zh-CN" dirty="0"/>
              <a:t> </a:t>
            </a:r>
            <a:r>
              <a:rPr lang="zh-CN" altLang="zh-CN" dirty="0"/>
              <a:t>第三十二条 对于危害员工身体健康和人身安全的工作</a:t>
            </a:r>
            <a:r>
              <a:rPr lang="en-US" altLang="zh-CN" dirty="0"/>
              <a:t> , </a:t>
            </a:r>
            <a:r>
              <a:rPr lang="zh-CN" altLang="zh-CN" dirty="0"/>
              <a:t>工会有权代表或支持员工予以抵制。</a:t>
            </a:r>
            <a:endParaRPr lang="en-US" altLang="zh-CN" dirty="0"/>
          </a:p>
          <a:p>
            <a:pPr marL="0" indent="0">
              <a:buNone/>
            </a:pPr>
            <a:endParaRPr lang="zh-CN" altLang="zh-CN" dirty="0"/>
          </a:p>
          <a:p>
            <a:pPr marL="0" indent="0">
              <a:buNone/>
            </a:pPr>
            <a:r>
              <a:rPr lang="zh-CN" altLang="zh-CN" dirty="0"/>
              <a:t>第三十三条 发生员工伤亡事故</a:t>
            </a:r>
            <a:r>
              <a:rPr lang="en-US" altLang="zh-CN" dirty="0"/>
              <a:t> , </a:t>
            </a:r>
            <a:r>
              <a:rPr lang="zh-CN" altLang="zh-CN" dirty="0"/>
              <a:t>或出现危及员工身体健康和劳动安全的重大事故</a:t>
            </a:r>
            <a:r>
              <a:rPr lang="en-US" altLang="zh-CN" dirty="0"/>
              <a:t> , </a:t>
            </a:r>
            <a:r>
              <a:rPr lang="zh-CN" altLang="zh-CN" dirty="0"/>
              <a:t>企业应当及时处理</a:t>
            </a:r>
            <a:r>
              <a:rPr lang="en-US" altLang="zh-CN" dirty="0"/>
              <a:t> , </a:t>
            </a:r>
            <a:r>
              <a:rPr lang="zh-CN" altLang="zh-CN" dirty="0"/>
              <a:t>并在</a:t>
            </a:r>
            <a:r>
              <a:rPr lang="en-US" altLang="zh-CN" dirty="0"/>
              <a:t>24</a:t>
            </a:r>
            <a:r>
              <a:rPr lang="zh-CN" altLang="zh-CN" dirty="0"/>
              <a:t>小时以内向有关部门报告。</a:t>
            </a:r>
            <a:endParaRPr lang="zh-CN" altLang="zh-CN" dirty="0"/>
          </a:p>
          <a:p>
            <a:pPr marL="0" indent="0">
              <a:buNone/>
            </a:pPr>
            <a:r>
              <a:rPr lang="en-US" altLang="zh-CN" dirty="0"/>
              <a:t> </a:t>
            </a:r>
            <a:endParaRPr lang="zh-CN" altLang="zh-CN" dirty="0"/>
          </a:p>
          <a:p>
            <a:pPr marL="0" indent="0">
              <a:buNone/>
            </a:pPr>
            <a:endParaRPr lang="zh-CN"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smtClean="0"/>
              <a:t>（三）劳动</a:t>
            </a:r>
            <a:r>
              <a:rPr lang="zh-CN" altLang="en-US" sz="2800" dirty="0"/>
              <a:t>行政法规</a:t>
            </a:r>
            <a:endParaRPr lang="zh-CN" altLang="en-US" sz="2800" dirty="0"/>
          </a:p>
          <a:p>
            <a:pPr marL="0" indent="0">
              <a:buNone/>
            </a:pPr>
            <a:r>
              <a:rPr lang="zh-CN" altLang="en-US" sz="2800" dirty="0"/>
              <a:t>（四）劳动部门规章</a:t>
            </a:r>
            <a:endParaRPr lang="zh-CN" altLang="en-US" sz="2800" dirty="0"/>
          </a:p>
          <a:p>
            <a:pPr marL="0" indent="0">
              <a:buNone/>
            </a:pPr>
            <a:r>
              <a:rPr lang="zh-CN" altLang="en-US" sz="2800" dirty="0"/>
              <a:t>（五）地方性法规和地方政府规章中的劳动规范 </a:t>
            </a:r>
            <a:endParaRPr lang="zh-CN" altLang="en-US" sz="2800" dirty="0"/>
          </a:p>
          <a:p>
            <a:pPr marL="0" indent="0">
              <a:buNone/>
            </a:pPr>
            <a:r>
              <a:rPr lang="zh-CN" altLang="en-US" sz="2800" dirty="0"/>
              <a:t>（六）国际劳工公约</a:t>
            </a:r>
            <a:endParaRPr lang="zh-CN" altLang="en-US" sz="2800" dirty="0"/>
          </a:p>
          <a:p>
            <a:pPr marL="0" indent="0">
              <a:buNone/>
            </a:pPr>
            <a:r>
              <a:rPr lang="zh-CN" altLang="en-US" sz="2800" dirty="0"/>
              <a:t>（七）其他</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0000" lnSpcReduction="20000"/>
          </a:bodyPr>
          <a:lstStyle/>
          <a:p>
            <a:pPr marL="0" indent="0" algn="ctr">
              <a:buNone/>
            </a:pPr>
            <a:r>
              <a:rPr lang="zh-CN" altLang="en-US" dirty="0"/>
              <a:t>第七章   女职工、未成年工特殊保护</a:t>
            </a:r>
            <a:endParaRPr lang="zh-CN" altLang="en-US" dirty="0"/>
          </a:p>
          <a:p>
            <a:pPr marL="0" indent="0">
              <a:buNone/>
            </a:pPr>
            <a:endParaRPr lang="zh-CN" altLang="en-US" dirty="0"/>
          </a:p>
          <a:p>
            <a:pPr marL="0" indent="0">
              <a:buNone/>
            </a:pPr>
            <a:r>
              <a:rPr lang="zh-CN" altLang="en-US" dirty="0"/>
              <a:t>第三十四条 企业禁止安排女员工从事矿山井下、国家规定的第</a:t>
            </a:r>
            <a:r>
              <a:rPr lang="en-US" altLang="zh-CN" dirty="0"/>
              <a:t>4</a:t>
            </a:r>
            <a:r>
              <a:rPr lang="zh-CN" altLang="en-US" dirty="0"/>
              <a:t>级体力劳动强度的劳动和其他禁忌从事的劳动。 </a:t>
            </a:r>
            <a:endParaRPr lang="en-US" altLang="zh-CN" dirty="0" smtClean="0"/>
          </a:p>
          <a:p>
            <a:pPr marL="0" indent="0">
              <a:buNone/>
            </a:pPr>
            <a:endParaRPr lang="zh-CN" altLang="en-US" dirty="0"/>
          </a:p>
          <a:p>
            <a:pPr marL="0" indent="0">
              <a:buNone/>
            </a:pPr>
            <a:r>
              <a:rPr lang="zh-CN" altLang="en-US" dirty="0"/>
              <a:t>第三十五条 企业不得安排女员工在经期从事高处、低温、冷水作业和国家规定的第</a:t>
            </a:r>
            <a:r>
              <a:rPr lang="en-US" altLang="zh-CN" dirty="0"/>
              <a:t>3</a:t>
            </a:r>
            <a:r>
              <a:rPr lang="zh-CN" altLang="en-US" dirty="0"/>
              <a:t>级体力劳动强度的劳动。 </a:t>
            </a:r>
            <a:endParaRPr lang="en-US" altLang="zh-CN" dirty="0" smtClean="0"/>
          </a:p>
          <a:p>
            <a:pPr marL="0" indent="0">
              <a:buNone/>
            </a:pPr>
            <a:endParaRPr lang="zh-CN" altLang="en-US" dirty="0"/>
          </a:p>
          <a:p>
            <a:pPr marL="0" indent="0">
              <a:buNone/>
            </a:pPr>
            <a:r>
              <a:rPr lang="zh-CN" altLang="en-US" dirty="0"/>
              <a:t>第三十六条 企业不得安排女员工在怀孕期间从事国家规定的第</a:t>
            </a:r>
            <a:r>
              <a:rPr lang="en-US" altLang="zh-CN" dirty="0"/>
              <a:t>3</a:t>
            </a:r>
            <a:r>
              <a:rPr lang="zh-CN" altLang="en-US" dirty="0"/>
              <a:t>级体力劳动强度的劳动和孕期禁忌从事的劳动。对怀孕</a:t>
            </a:r>
            <a:r>
              <a:rPr lang="en-US" altLang="zh-CN" dirty="0"/>
              <a:t>7</a:t>
            </a:r>
            <a:r>
              <a:rPr lang="zh-CN" altLang="en-US" dirty="0"/>
              <a:t>个月以上的女员工，不得安排其延长工作时间和夜班劳动</a:t>
            </a:r>
            <a:r>
              <a:rPr lang="zh-CN" altLang="en-US" dirty="0" smtClean="0"/>
              <a:t>。</a:t>
            </a:r>
            <a:endParaRPr lang="en-US" altLang="zh-CN" dirty="0" smtClean="0"/>
          </a:p>
          <a:p>
            <a:pPr marL="0" indent="0">
              <a:buNone/>
            </a:pPr>
            <a:r>
              <a:rPr lang="zh-CN" altLang="en-US" dirty="0" smtClean="0"/>
              <a:t> </a:t>
            </a:r>
            <a:endParaRPr lang="zh-CN" altLang="en-US" dirty="0"/>
          </a:p>
          <a:p>
            <a:pPr marL="0" indent="0">
              <a:buNone/>
            </a:pPr>
            <a:endParaRPr lang="zh-CN" altLang="en-US" dirty="0"/>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400" dirty="0"/>
              <a:t>第三十七条 企业不得安排未成年工从事矿山井下、有毒有害、国家规定的第四级体力劳动强度的劳动和其他禁忌从事的劳动。</a:t>
            </a:r>
            <a:endParaRPr lang="en-US" altLang="zh-CN" sz="2400" dirty="0"/>
          </a:p>
          <a:p>
            <a:pPr marL="0" indent="0">
              <a:buNone/>
            </a:pPr>
            <a:endParaRPr lang="zh-CN" altLang="en-US" sz="2400" dirty="0"/>
          </a:p>
          <a:p>
            <a:pPr marL="0" indent="0">
              <a:buNone/>
            </a:pPr>
            <a:r>
              <a:rPr lang="zh-CN" altLang="en-US" sz="2400" dirty="0"/>
              <a:t>第三十八条 企业应当对未成年工定期进行健康检查。</a:t>
            </a:r>
            <a:endParaRPr lang="zh-CN" altLang="en-US" sz="2400" dirty="0"/>
          </a:p>
          <a:p>
            <a:pPr marL="0" indent="0">
              <a:buNone/>
            </a:pPr>
            <a:endParaRPr lang="zh-CN" altLang="en-US" dirty="0"/>
          </a:p>
        </p:txBody>
      </p:sp>
    </p:spTree>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0000" lnSpcReduction="20000"/>
          </a:bodyPr>
          <a:lstStyle/>
          <a:p>
            <a:pPr marL="0" indent="0" algn="ctr">
              <a:buNone/>
            </a:pPr>
            <a:r>
              <a:rPr lang="zh-CN" altLang="en-US" dirty="0"/>
              <a:t>第八章   职业培训</a:t>
            </a:r>
            <a:endParaRPr lang="zh-CN" altLang="en-US" dirty="0"/>
          </a:p>
          <a:p>
            <a:pPr marL="0" indent="0">
              <a:buNone/>
            </a:pPr>
            <a:endParaRPr lang="zh-CN" altLang="en-US" dirty="0"/>
          </a:p>
          <a:p>
            <a:pPr marL="0" indent="0">
              <a:buNone/>
            </a:pPr>
            <a:r>
              <a:rPr lang="zh-CN" altLang="en-US" dirty="0"/>
              <a:t>第三十九条 企业根据实际情况 </a:t>
            </a:r>
            <a:r>
              <a:rPr lang="en-US" altLang="zh-CN" dirty="0"/>
              <a:t>, </a:t>
            </a:r>
            <a:r>
              <a:rPr lang="zh-CN" altLang="en-US" dirty="0"/>
              <a:t>建立和完善职业培训制度 </a:t>
            </a:r>
            <a:r>
              <a:rPr lang="en-US" altLang="zh-CN" dirty="0"/>
              <a:t>, </a:t>
            </a:r>
            <a:r>
              <a:rPr lang="zh-CN" altLang="en-US" dirty="0"/>
              <a:t>制订培训计划。员工必须接受职业培训 </a:t>
            </a:r>
            <a:r>
              <a:rPr lang="en-US" altLang="zh-CN" dirty="0"/>
              <a:t>, </a:t>
            </a:r>
            <a:r>
              <a:rPr lang="zh-CN" altLang="en-US" dirty="0"/>
              <a:t>提高劳动技能</a:t>
            </a:r>
            <a:r>
              <a:rPr lang="zh-CN" altLang="en-US" dirty="0" smtClean="0"/>
              <a:t>。</a:t>
            </a:r>
            <a:endParaRPr lang="en-US" altLang="zh-CN" dirty="0" smtClean="0"/>
          </a:p>
          <a:p>
            <a:pPr marL="0" indent="0">
              <a:buNone/>
            </a:pPr>
            <a:endParaRPr lang="zh-CN" altLang="en-US" dirty="0"/>
          </a:p>
          <a:p>
            <a:pPr marL="0" indent="0">
              <a:buNone/>
            </a:pPr>
            <a:r>
              <a:rPr lang="zh-CN" altLang="en-US" dirty="0"/>
              <a:t>第四十条 企业应当按照员工工资总额的</a:t>
            </a:r>
            <a:r>
              <a:rPr lang="en-US" altLang="zh-CN" dirty="0"/>
              <a:t>1.5%</a:t>
            </a:r>
            <a:r>
              <a:rPr lang="zh-CN" altLang="en-US" dirty="0"/>
              <a:t>提取员工培训经费，列入成本开支。员工培训经费应当专款专用，不得挪作他用</a:t>
            </a:r>
            <a:r>
              <a:rPr lang="zh-CN" altLang="en-US" dirty="0" smtClean="0"/>
              <a:t>。</a:t>
            </a:r>
            <a:endParaRPr lang="en-US" altLang="zh-CN" dirty="0" smtClean="0"/>
          </a:p>
          <a:p>
            <a:pPr marL="0" indent="0">
              <a:buNone/>
            </a:pPr>
            <a:endParaRPr lang="zh-CN" altLang="en-US" dirty="0"/>
          </a:p>
          <a:p>
            <a:pPr marL="0" indent="0">
              <a:buNone/>
            </a:pPr>
            <a:r>
              <a:rPr lang="zh-CN" altLang="en-US" dirty="0"/>
              <a:t>第四十一条 企业对员工进行的职业培训，不得收取任何费用</a:t>
            </a:r>
            <a:r>
              <a:rPr lang="zh-CN" altLang="en-US" dirty="0" smtClean="0"/>
              <a:t>。</a:t>
            </a:r>
            <a:endParaRPr lang="en-US" altLang="zh-CN" dirty="0" smtClean="0"/>
          </a:p>
          <a:p>
            <a:pPr marL="0" indent="0">
              <a:buNone/>
            </a:pPr>
            <a:endParaRPr lang="zh-CN" altLang="en-US" dirty="0"/>
          </a:p>
          <a:p>
            <a:pPr marL="0" indent="0">
              <a:buNone/>
            </a:pPr>
            <a:r>
              <a:rPr lang="zh-CN" altLang="en-US" dirty="0"/>
              <a:t>第四十二条 根据实际情况 </a:t>
            </a:r>
            <a:r>
              <a:rPr lang="en-US" altLang="zh-CN" dirty="0"/>
              <a:t>, </a:t>
            </a:r>
            <a:r>
              <a:rPr lang="zh-CN" altLang="en-US" dirty="0"/>
              <a:t>企业需要为员工提供专项培训费用，对其进行专业技术培训的，当事人双方可以签订</a:t>
            </a:r>
            <a:r>
              <a:rPr lang="en-US" altLang="zh-CN" dirty="0"/>
              <a:t>《</a:t>
            </a:r>
            <a:r>
              <a:rPr lang="zh-CN" altLang="en-US" dirty="0"/>
              <a:t>培训协议</a:t>
            </a:r>
            <a:r>
              <a:rPr lang="en-US" altLang="zh-CN" dirty="0"/>
              <a:t>》 , </a:t>
            </a:r>
            <a:r>
              <a:rPr lang="zh-CN" altLang="en-US" dirty="0"/>
              <a:t>订明培训时间、地点、专业、费用、培训后的服务期、违约责任等事宜。</a:t>
            </a:r>
            <a:endParaRPr lang="zh-CN" altLang="en-US" dirty="0"/>
          </a:p>
          <a:p>
            <a:pPr marL="0" indent="0">
              <a:buNone/>
            </a:pPr>
            <a:endParaRPr lang="zh-CN" altLang="en-US" dirty="0"/>
          </a:p>
        </p:txBody>
      </p:sp>
    </p:spTree>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62500" lnSpcReduction="20000"/>
          </a:bodyPr>
          <a:lstStyle/>
          <a:p>
            <a:pPr marL="0" indent="0" algn="ctr">
              <a:buNone/>
            </a:pPr>
            <a:r>
              <a:rPr lang="zh-CN" altLang="zh-CN" dirty="0"/>
              <a:t>第九章</a:t>
            </a:r>
            <a:r>
              <a:rPr lang="en-US" altLang="zh-CN" dirty="0"/>
              <a:t>  </a:t>
            </a:r>
            <a:r>
              <a:rPr lang="zh-CN" altLang="zh-CN" dirty="0"/>
              <a:t>集体合同的期限、履行及争议处理</a:t>
            </a:r>
            <a:endParaRPr lang="zh-CN" altLang="zh-CN" dirty="0"/>
          </a:p>
          <a:p>
            <a:pPr marL="0" indent="0" algn="ctr">
              <a:buNone/>
            </a:pPr>
            <a:r>
              <a:rPr lang="en-US" altLang="zh-CN" dirty="0"/>
              <a:t> </a:t>
            </a:r>
            <a:endParaRPr lang="zh-CN" altLang="zh-CN" dirty="0"/>
          </a:p>
          <a:p>
            <a:pPr marL="0" indent="0">
              <a:buNone/>
            </a:pPr>
            <a:r>
              <a:rPr lang="zh-CN" altLang="zh-CN" dirty="0"/>
              <a:t>第四十三条 本合同从依法生效之日起</a:t>
            </a:r>
            <a:r>
              <a:rPr lang="en-US" altLang="zh-CN" dirty="0"/>
              <a:t> , </a:t>
            </a:r>
            <a:r>
              <a:rPr lang="zh-CN" altLang="zh-CN" dirty="0"/>
              <a:t>至</a:t>
            </a:r>
            <a:r>
              <a:rPr lang="en-US" altLang="zh-CN" u="sng" dirty="0"/>
              <a:t>       </a:t>
            </a:r>
            <a:r>
              <a:rPr lang="zh-CN" altLang="zh-CN" dirty="0"/>
              <a:t>年</a:t>
            </a:r>
            <a:r>
              <a:rPr lang="en-US" altLang="zh-CN" u="sng" dirty="0"/>
              <a:t>   </a:t>
            </a:r>
            <a:r>
              <a:rPr lang="zh-CN" altLang="zh-CN" dirty="0"/>
              <a:t>月</a:t>
            </a:r>
            <a:r>
              <a:rPr lang="en-US" altLang="zh-CN" u="sng" dirty="0"/>
              <a:t>   </a:t>
            </a:r>
            <a:r>
              <a:rPr lang="zh-CN" altLang="zh-CN" dirty="0"/>
              <a:t>日止</a:t>
            </a:r>
            <a:r>
              <a:rPr lang="zh-CN" altLang="zh-CN" dirty="0" smtClean="0"/>
              <a:t>。</a:t>
            </a:r>
            <a:endParaRPr lang="en-US" altLang="zh-CN" dirty="0" smtClean="0"/>
          </a:p>
          <a:p>
            <a:pPr marL="0" indent="0">
              <a:buNone/>
            </a:pPr>
            <a:endParaRPr lang="zh-CN" altLang="zh-CN" dirty="0"/>
          </a:p>
          <a:p>
            <a:pPr marL="0" indent="0">
              <a:buNone/>
            </a:pPr>
            <a:r>
              <a:rPr lang="zh-CN" altLang="zh-CN" dirty="0"/>
              <a:t>第四十四条 本合同一经生效</a:t>
            </a:r>
            <a:r>
              <a:rPr lang="en-US" altLang="zh-CN" dirty="0"/>
              <a:t> , </a:t>
            </a:r>
            <a:r>
              <a:rPr lang="zh-CN" altLang="zh-CN" dirty="0"/>
              <a:t>双方应严格遵守认真履行。合同履行期间，双方同意变更修改条款内容的</a:t>
            </a:r>
            <a:r>
              <a:rPr lang="en-US" altLang="zh-CN" dirty="0"/>
              <a:t> , </a:t>
            </a:r>
            <a:r>
              <a:rPr lang="zh-CN" altLang="zh-CN" dirty="0"/>
              <a:t>按照《集体合同规定》的程序重新协商，并将变更修改后的内容报劳动保障行政部门审查</a:t>
            </a:r>
            <a:r>
              <a:rPr lang="zh-CN" altLang="zh-CN" dirty="0" smtClean="0"/>
              <a:t>。</a:t>
            </a:r>
            <a:endParaRPr lang="en-US" altLang="zh-CN" dirty="0" smtClean="0"/>
          </a:p>
          <a:p>
            <a:pPr marL="0" indent="0">
              <a:buNone/>
            </a:pPr>
            <a:endParaRPr lang="zh-CN" altLang="zh-CN" dirty="0"/>
          </a:p>
          <a:p>
            <a:pPr marL="0" indent="0">
              <a:buNone/>
            </a:pPr>
            <a:r>
              <a:rPr lang="zh-CN" altLang="zh-CN" dirty="0"/>
              <a:t>第四十五条</a:t>
            </a:r>
            <a:r>
              <a:rPr lang="en-US" altLang="zh-CN" dirty="0"/>
              <a:t>  </a:t>
            </a:r>
            <a:r>
              <a:rPr lang="zh-CN" altLang="zh-CN" dirty="0"/>
              <a:t>员工一方协商代表在其履行协商代表职责期间劳动合同期满的，劳动合同期限自动延长至完成履行协商代表职责之时，除出现下列情形之一的，企业不得与其解除劳动合同：</a:t>
            </a:r>
            <a:br>
              <a:rPr lang="en-US" altLang="zh-CN" dirty="0"/>
            </a:br>
            <a:r>
              <a:rPr lang="zh-CN" altLang="zh-CN" dirty="0"/>
              <a:t>　　（一）严重违反劳动纪律或企业依法制定的规章制度的；</a:t>
            </a:r>
            <a:br>
              <a:rPr lang="en-US" altLang="zh-CN" dirty="0"/>
            </a:br>
            <a:r>
              <a:rPr lang="zh-CN" altLang="zh-CN" dirty="0"/>
              <a:t>　　（二）严重失职、营私舞弊，对企业利益造成重大损害的；</a:t>
            </a:r>
            <a:br>
              <a:rPr lang="en-US" altLang="zh-CN" dirty="0"/>
            </a:br>
            <a:r>
              <a:rPr lang="zh-CN" altLang="zh-CN" dirty="0"/>
              <a:t>　　（三）被依法追究刑事责任的。</a:t>
            </a:r>
            <a:br>
              <a:rPr lang="en-US" altLang="zh-CN" dirty="0"/>
            </a:br>
            <a:r>
              <a:rPr lang="zh-CN" altLang="zh-CN" dirty="0"/>
              <a:t>　　员工一方协商代表履行协商代表职责期间，企业无正当理由不得调整其工作岗位。</a:t>
            </a:r>
            <a:endParaRPr lang="zh-CN" altLang="zh-CN" dirty="0"/>
          </a:p>
          <a:p>
            <a:pPr marL="0" indent="0">
              <a:buNone/>
            </a:pPr>
            <a:endParaRPr lang="zh-CN" altLang="en-US" dirty="0"/>
          </a:p>
        </p:txBody>
      </p:sp>
    </p:spTree>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zh-CN" altLang="zh-CN" sz="2000" dirty="0"/>
              <a:t>第四十六条</a:t>
            </a:r>
            <a:r>
              <a:rPr lang="en-US" altLang="zh-CN" sz="2000" dirty="0"/>
              <a:t>  </a:t>
            </a:r>
            <a:r>
              <a:rPr lang="zh-CN" altLang="zh-CN" sz="2000" dirty="0"/>
              <a:t>因履行本合同发生争议，经协商解决不成的</a:t>
            </a:r>
            <a:r>
              <a:rPr lang="en-US" altLang="zh-CN" sz="2000" dirty="0"/>
              <a:t> ,</a:t>
            </a:r>
            <a:r>
              <a:rPr lang="zh-CN" altLang="zh-CN" sz="2000" dirty="0"/>
              <a:t>可以依法申请仲裁、提起诉讼</a:t>
            </a:r>
            <a:r>
              <a:rPr lang="zh-CN" altLang="zh-CN" sz="2000" dirty="0" smtClean="0"/>
              <a:t>。</a:t>
            </a:r>
            <a:endParaRPr lang="en-US" altLang="zh-CN" sz="2000" dirty="0" smtClean="0"/>
          </a:p>
          <a:p>
            <a:pPr marL="0" indent="0" algn="ctr">
              <a:buNone/>
            </a:pPr>
            <a:r>
              <a:rPr lang="zh-CN" altLang="en-US" sz="2000" dirty="0"/>
              <a:t>第十章  </a:t>
            </a:r>
            <a:r>
              <a:rPr lang="zh-CN" altLang="en-US" sz="2000" dirty="0" smtClean="0"/>
              <a:t>附则</a:t>
            </a:r>
            <a:endParaRPr lang="zh-CN" altLang="en-US" sz="2000" dirty="0"/>
          </a:p>
          <a:p>
            <a:pPr marL="0" indent="0">
              <a:buNone/>
            </a:pPr>
            <a:r>
              <a:rPr lang="zh-CN" altLang="en-US" sz="2000" dirty="0"/>
              <a:t>第四十七条 本合同未尽事宜 </a:t>
            </a:r>
            <a:r>
              <a:rPr lang="en-US" altLang="zh-CN" sz="2000" dirty="0"/>
              <a:t>, </a:t>
            </a:r>
            <a:r>
              <a:rPr lang="zh-CN" altLang="en-US" sz="2000" dirty="0"/>
              <a:t>法律、法规、规章有规定的 </a:t>
            </a:r>
            <a:r>
              <a:rPr lang="en-US" altLang="zh-CN" sz="2000" dirty="0"/>
              <a:t>, </a:t>
            </a:r>
            <a:r>
              <a:rPr lang="zh-CN" altLang="en-US" sz="2000" dirty="0"/>
              <a:t>依规定执行 </a:t>
            </a:r>
            <a:r>
              <a:rPr lang="en-US" altLang="zh-CN" sz="2000" dirty="0"/>
              <a:t>; </a:t>
            </a:r>
            <a:r>
              <a:rPr lang="zh-CN" altLang="en-US" sz="2000" dirty="0"/>
              <a:t>无规定的 </a:t>
            </a:r>
            <a:r>
              <a:rPr lang="en-US" altLang="zh-CN" sz="2000" dirty="0"/>
              <a:t>, </a:t>
            </a:r>
            <a:r>
              <a:rPr lang="zh-CN" altLang="en-US" sz="2000" dirty="0"/>
              <a:t>双方应进行集体协商 </a:t>
            </a:r>
            <a:r>
              <a:rPr lang="en-US" altLang="zh-CN" sz="2000" dirty="0"/>
              <a:t>, </a:t>
            </a:r>
            <a:r>
              <a:rPr lang="zh-CN" altLang="en-US" sz="2000" dirty="0"/>
              <a:t>签订补充条款 </a:t>
            </a:r>
            <a:r>
              <a:rPr lang="en-US" altLang="zh-CN" sz="2000" dirty="0"/>
              <a:t>, </a:t>
            </a:r>
            <a:r>
              <a:rPr lang="zh-CN" altLang="en-US" sz="2000" dirty="0"/>
              <a:t>并送劳动保障行政部门审查</a:t>
            </a:r>
            <a:r>
              <a:rPr lang="zh-CN" altLang="en-US" sz="2000" dirty="0" smtClean="0"/>
              <a:t>。</a:t>
            </a:r>
            <a:endParaRPr lang="en-US" altLang="zh-CN" sz="2000" dirty="0" smtClean="0"/>
          </a:p>
          <a:p>
            <a:pPr marL="0" indent="0">
              <a:buNone/>
            </a:pPr>
            <a:endParaRPr lang="zh-CN" altLang="en-US" sz="2000" dirty="0"/>
          </a:p>
          <a:p>
            <a:pPr marL="0" indent="0">
              <a:buNone/>
            </a:pPr>
            <a:r>
              <a:rPr lang="zh-CN" altLang="en-US" sz="2000" dirty="0"/>
              <a:t>第四十八条 本合同期限届满前</a:t>
            </a:r>
            <a:r>
              <a:rPr lang="en-US" altLang="zh-CN" sz="2000" dirty="0"/>
              <a:t>3</a:t>
            </a:r>
            <a:r>
              <a:rPr lang="zh-CN" altLang="en-US" sz="2000" dirty="0"/>
              <a:t>个月 </a:t>
            </a:r>
            <a:r>
              <a:rPr lang="en-US" altLang="zh-CN" sz="2000" dirty="0"/>
              <a:t>, </a:t>
            </a:r>
            <a:r>
              <a:rPr lang="zh-CN" altLang="en-US" sz="2000" dirty="0"/>
              <a:t>双方应举行集体协商 </a:t>
            </a:r>
            <a:r>
              <a:rPr lang="en-US" altLang="zh-CN" sz="2000" dirty="0"/>
              <a:t>, </a:t>
            </a:r>
            <a:r>
              <a:rPr lang="zh-CN" altLang="en-US" sz="2000" dirty="0"/>
              <a:t>重新签订集体合同</a:t>
            </a:r>
            <a:r>
              <a:rPr lang="zh-CN" altLang="en-US" sz="2000" dirty="0" smtClean="0"/>
              <a:t>。</a:t>
            </a:r>
            <a:endParaRPr lang="en-US" altLang="zh-CN" sz="2000" dirty="0" smtClean="0"/>
          </a:p>
          <a:p>
            <a:pPr marL="0" indent="0">
              <a:buNone/>
            </a:pPr>
            <a:endParaRPr lang="zh-CN" altLang="en-US" sz="2000" dirty="0"/>
          </a:p>
          <a:p>
            <a:pPr marL="0" indent="0">
              <a:buNone/>
            </a:pPr>
            <a:r>
              <a:rPr lang="zh-CN" altLang="en-US" sz="2000" dirty="0"/>
              <a:t>第四十九条 本合同送劳动保障行政部门审查 </a:t>
            </a:r>
            <a:r>
              <a:rPr lang="en-US" altLang="zh-CN" sz="2000" dirty="0"/>
              <a:t>, </a:t>
            </a:r>
            <a:r>
              <a:rPr lang="zh-CN" altLang="en-US" sz="2000" dirty="0"/>
              <a:t>自审查登记完成之日起生效。送达</a:t>
            </a:r>
            <a:r>
              <a:rPr lang="en-US" altLang="zh-CN" sz="2000" dirty="0"/>
              <a:t>15</a:t>
            </a:r>
            <a:r>
              <a:rPr lang="zh-CN" altLang="en-US" sz="2000" dirty="0"/>
              <a:t>日内审查机构未提出异议的 </a:t>
            </a:r>
            <a:r>
              <a:rPr lang="en-US" altLang="zh-CN" sz="2000" dirty="0"/>
              <a:t>, </a:t>
            </a:r>
            <a:r>
              <a:rPr lang="zh-CN" altLang="en-US" sz="2000" dirty="0"/>
              <a:t>本集体合同即行生效。</a:t>
            </a:r>
            <a:endParaRPr lang="zh-CN" altLang="en-US" sz="2000" dirty="0"/>
          </a:p>
          <a:p>
            <a:pPr marL="0" indent="0">
              <a:buNone/>
            </a:pPr>
            <a:r>
              <a:rPr lang="zh-CN" altLang="en-US" sz="2000" dirty="0"/>
              <a:t>第五十条 本合同一式三份。双方各执一份 </a:t>
            </a:r>
            <a:r>
              <a:rPr lang="en-US" altLang="zh-CN" sz="2000" dirty="0"/>
              <a:t>, </a:t>
            </a:r>
            <a:r>
              <a:rPr lang="zh-CN" altLang="en-US" sz="2000" dirty="0"/>
              <a:t>另一份由劳动保障行政部门存档。</a:t>
            </a:r>
            <a:endParaRPr lang="zh-CN" altLang="en-US" sz="2000" dirty="0"/>
          </a:p>
          <a:p>
            <a:pPr marL="0" indent="0">
              <a:buNone/>
            </a:pPr>
            <a:endParaRPr lang="zh-CN" altLang="zh-CN" sz="2000" dirty="0" smtClean="0"/>
          </a:p>
          <a:p>
            <a:pPr marL="0" indent="0">
              <a:buNone/>
            </a:pPr>
            <a:endParaRPr lang="zh-CN" altLang="en-US" dirty="0"/>
          </a:p>
        </p:txBody>
      </p:sp>
    </p:spTree>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000" dirty="0"/>
              <a:t>甲方首席代表                    乙方首席代表</a:t>
            </a:r>
            <a:endParaRPr lang="zh-CN" altLang="en-US" sz="2000" dirty="0"/>
          </a:p>
          <a:p>
            <a:pPr marL="0" indent="0">
              <a:buNone/>
            </a:pPr>
            <a:endParaRPr lang="zh-CN" altLang="en-US" sz="2000" dirty="0"/>
          </a:p>
          <a:p>
            <a:pPr marL="0" indent="0">
              <a:buNone/>
            </a:pPr>
            <a:r>
              <a:rPr lang="en-US" altLang="zh-CN" sz="2000" dirty="0"/>
              <a:t>( </a:t>
            </a:r>
            <a:r>
              <a:rPr lang="zh-CN" altLang="en-US" sz="2000" dirty="0"/>
              <a:t>签字盖章 </a:t>
            </a:r>
            <a:r>
              <a:rPr lang="en-US" altLang="zh-CN" sz="2000" dirty="0"/>
              <a:t>)                    ( </a:t>
            </a:r>
            <a:r>
              <a:rPr lang="zh-CN" altLang="en-US" sz="2000" dirty="0"/>
              <a:t>签字盖章 </a:t>
            </a:r>
            <a:r>
              <a:rPr lang="en-US" altLang="zh-CN" sz="2000" dirty="0"/>
              <a:t>)</a:t>
            </a:r>
            <a:endParaRPr lang="en-US" altLang="zh-CN" sz="2000" dirty="0"/>
          </a:p>
          <a:p>
            <a:pPr marL="0" indent="0">
              <a:buNone/>
            </a:pPr>
            <a:endParaRPr lang="en-US" altLang="zh-CN" sz="2000" dirty="0"/>
          </a:p>
          <a:p>
            <a:pPr marL="0" indent="0">
              <a:buNone/>
            </a:pPr>
            <a:endParaRPr lang="en-US" altLang="zh-CN" sz="2000" dirty="0"/>
          </a:p>
          <a:p>
            <a:pPr marL="0" indent="0">
              <a:buNone/>
            </a:pPr>
            <a:r>
              <a:rPr lang="zh-CN" altLang="en-US" sz="2000" dirty="0"/>
              <a:t>年  月  日                           年  月  日</a:t>
            </a:r>
            <a:endParaRPr lang="zh-CN" altLang="en-US" sz="2000" dirty="0"/>
          </a:p>
          <a:p>
            <a:pPr marL="0" indent="0">
              <a:buNone/>
            </a:pPr>
            <a:endParaRPr lang="zh-CN" altLang="en-US" dirty="0"/>
          </a:p>
        </p:txBody>
      </p:sp>
    </p:spTree>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第六章   工资制度</a:t>
            </a:r>
            <a:endParaRPr lang="zh-CN" altLang="en-US" dirty="0"/>
          </a:p>
        </p:txBody>
      </p:sp>
      <p:sp>
        <p:nvSpPr>
          <p:cNvPr id="3" name="内容占位符 2"/>
          <p:cNvSpPr>
            <a:spLocks noGrp="1"/>
          </p:cNvSpPr>
          <p:nvPr>
            <p:ph idx="1"/>
          </p:nvPr>
        </p:nvSpPr>
        <p:spPr/>
        <p:txBody>
          <a:bodyPr>
            <a:normAutofit/>
          </a:bodyPr>
          <a:lstStyle/>
          <a:p>
            <a:pPr marL="0" indent="0">
              <a:buNone/>
            </a:pPr>
            <a:r>
              <a:rPr lang="zh-CN" altLang="en-US" sz="2800" dirty="0"/>
              <a:t>第一节 工资概述</a:t>
            </a:r>
            <a:endParaRPr lang="zh-CN" altLang="en-US" sz="2800" dirty="0"/>
          </a:p>
          <a:p>
            <a:pPr marL="0" indent="0">
              <a:buNone/>
            </a:pPr>
            <a:r>
              <a:rPr lang="zh-CN" altLang="en-US" sz="2800" dirty="0"/>
              <a:t> </a:t>
            </a:r>
            <a:r>
              <a:rPr lang="zh-CN" altLang="en-US" sz="2800" dirty="0" smtClean="0"/>
              <a:t>一</a:t>
            </a:r>
            <a:r>
              <a:rPr lang="zh-CN" altLang="en-US" sz="2800" dirty="0"/>
              <a:t>、工资的概念</a:t>
            </a:r>
            <a:endParaRPr lang="zh-CN" altLang="en-US" sz="2800" dirty="0"/>
          </a:p>
          <a:p>
            <a:pPr marL="0" indent="0">
              <a:buNone/>
            </a:pPr>
            <a:r>
              <a:rPr lang="en-US" altLang="zh-CN" sz="2800" dirty="0" smtClean="0"/>
              <a:t>《</a:t>
            </a:r>
            <a:r>
              <a:rPr lang="zh-CN" altLang="en-US" sz="2800" dirty="0"/>
              <a:t>劳动法</a:t>
            </a:r>
            <a:r>
              <a:rPr lang="en-US" altLang="zh-CN" sz="2800" dirty="0"/>
              <a:t>》</a:t>
            </a:r>
            <a:r>
              <a:rPr lang="zh-CN" altLang="en-US" sz="2800" dirty="0"/>
              <a:t>中的“工资”，是指用人单位依据国家有关规定或劳动合同的约定，以货币形式直接支付给本单位劳动者的劳动报酬，一般包括计时工资、计件工资、奖金、津贴和补贴、延长工作时间的工资报酬以及特殊情况下支付的工资等。或言之，工资是用人单位根据劳动者提供的劳动数量和质量，按照劳动合同约定支付的货币报酬</a:t>
            </a:r>
            <a:r>
              <a:rPr lang="zh-CN" altLang="en-US" dirty="0" smtClean="0"/>
              <a:t>。</a:t>
            </a:r>
            <a:endParaRPr lang="zh-CN" altLang="en-US" dirty="0"/>
          </a:p>
        </p:txBody>
      </p:sp>
    </p:spTree>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a:bodyPr>
          <a:lstStyle/>
          <a:p>
            <a:pPr marL="0" indent="0">
              <a:buNone/>
            </a:pPr>
            <a:r>
              <a:rPr lang="zh-CN" altLang="en-US" sz="2800" dirty="0"/>
              <a:t>不属于工资范围的劳动收入包括保险福利费用、劳动保护方面的费用、按规定未列入工资总额的各种劳动报酬、实物折款、财产性收入、转移性收入以及其他收入</a:t>
            </a:r>
            <a:r>
              <a:rPr lang="zh-CN" altLang="en-US" sz="2800" dirty="0" smtClean="0"/>
              <a:t>。</a:t>
            </a:r>
            <a:endParaRPr lang="en-US" altLang="zh-CN" sz="2800" dirty="0" smtClean="0"/>
          </a:p>
          <a:p>
            <a:pPr marL="0" indent="0">
              <a:buNone/>
            </a:pPr>
            <a:r>
              <a:rPr lang="zh-CN" altLang="en-US" sz="2800" dirty="0"/>
              <a:t>二、工资法律调整的原则</a:t>
            </a:r>
            <a:endParaRPr lang="zh-CN" altLang="en-US" sz="2800" dirty="0"/>
          </a:p>
          <a:p>
            <a:pPr marL="0" indent="0">
              <a:buNone/>
            </a:pPr>
            <a:r>
              <a:rPr lang="zh-CN" altLang="en-US" sz="2800" dirty="0" smtClean="0"/>
              <a:t>（</a:t>
            </a:r>
            <a:r>
              <a:rPr lang="zh-CN" altLang="en-US" sz="2800" dirty="0"/>
              <a:t>一）按劳分配原则</a:t>
            </a:r>
            <a:endParaRPr lang="zh-CN" altLang="en-US" sz="2800" dirty="0"/>
          </a:p>
          <a:p>
            <a:pPr marL="0" indent="0">
              <a:buNone/>
            </a:pPr>
            <a:r>
              <a:rPr lang="en-US" altLang="zh-CN" sz="2800" dirty="0"/>
              <a:t>《</a:t>
            </a:r>
            <a:r>
              <a:rPr lang="zh-CN" altLang="en-US" sz="2800" dirty="0"/>
              <a:t>劳动法</a:t>
            </a:r>
            <a:r>
              <a:rPr lang="en-US" altLang="zh-CN" sz="2800" dirty="0"/>
              <a:t>》</a:t>
            </a:r>
            <a:r>
              <a:rPr lang="zh-CN" altLang="en-US" sz="2800" dirty="0"/>
              <a:t>第</a:t>
            </a:r>
            <a:r>
              <a:rPr lang="en-US" altLang="zh-CN" sz="2800" dirty="0"/>
              <a:t>46</a:t>
            </a:r>
            <a:r>
              <a:rPr lang="zh-CN" altLang="en-US" sz="2800" dirty="0"/>
              <a:t>条明确规定，“工资分配应当遵循按劳分配原则，实行同工同酬”</a:t>
            </a:r>
            <a:r>
              <a:rPr lang="zh-CN" altLang="en-US" sz="2800" dirty="0" smtClean="0"/>
              <a:t>。</a:t>
            </a:r>
            <a:endParaRPr lang="en-US" altLang="zh-CN" sz="2800" dirty="0" smtClean="0"/>
          </a:p>
          <a:p>
            <a:pPr marL="0" indent="0">
              <a:buNone/>
            </a:pPr>
            <a:r>
              <a:rPr lang="zh-CN" altLang="en-US" sz="2800" dirty="0" smtClean="0"/>
              <a:t>“同工同酬”</a:t>
            </a:r>
            <a:r>
              <a:rPr lang="zh-CN" altLang="en-US" sz="2800" dirty="0"/>
              <a:t>是指用人单位对于从事相同工作，付出等量劳动且取得相同劳绩的劳动者，应支付同等的劳动报酬。</a:t>
            </a:r>
            <a:endParaRPr lang="zh-CN" altLang="en-US" sz="2800" dirty="0"/>
          </a:p>
          <a:p>
            <a:pPr marL="0" indent="0">
              <a:buNone/>
            </a:pPr>
            <a:endParaRPr lang="zh-CN" altLang="en-US" sz="2800" dirty="0" smtClean="0"/>
          </a:p>
          <a:p>
            <a:pPr marL="0" indent="0">
              <a:buNone/>
            </a:pPr>
            <a:endParaRPr lang="zh-CN" altLang="en-US" dirty="0"/>
          </a:p>
          <a:p>
            <a:pPr marL="0" indent="0">
              <a:buNone/>
            </a:pPr>
            <a:endParaRPr lang="zh-CN" altLang="en-US" dirty="0"/>
          </a:p>
        </p:txBody>
      </p:sp>
    </p:spTree>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10000"/>
          </a:bodyPr>
          <a:lstStyle/>
          <a:p>
            <a:pPr marL="0" indent="0">
              <a:buNone/>
            </a:pPr>
            <a:r>
              <a:rPr lang="zh-CN" altLang="en-US" sz="3300" dirty="0"/>
              <a:t>（二）在经济发展的基础上逐步提高工资水平的原则</a:t>
            </a:r>
            <a:endParaRPr lang="zh-CN" altLang="en-US" sz="3300" dirty="0"/>
          </a:p>
          <a:p>
            <a:pPr marL="0" indent="0">
              <a:buNone/>
            </a:pPr>
            <a:r>
              <a:rPr lang="zh-CN" altLang="en-US" sz="3300" dirty="0"/>
              <a:t>工资水平的提高必须建立在生产力水平提高的基础上。从总的趋势来看，工资水平伴随着生产的发展而</a:t>
            </a:r>
            <a:r>
              <a:rPr lang="zh-CN" altLang="en-US" sz="3300" dirty="0" smtClean="0"/>
              <a:t>提高。</a:t>
            </a:r>
            <a:endParaRPr lang="zh-CN" altLang="en-US" sz="3300" dirty="0"/>
          </a:p>
          <a:p>
            <a:pPr marL="0" indent="0">
              <a:buNone/>
            </a:pPr>
            <a:r>
              <a:rPr lang="zh-CN" altLang="en-US" sz="3300" dirty="0"/>
              <a:t>（三）用人单位自主分配和劳动者个人物质利益原则</a:t>
            </a:r>
            <a:endParaRPr lang="zh-CN" altLang="en-US" sz="3300" dirty="0"/>
          </a:p>
          <a:p>
            <a:pPr marL="0" indent="0">
              <a:buNone/>
            </a:pPr>
            <a:r>
              <a:rPr lang="en-US" altLang="zh-CN" sz="3300" dirty="0"/>
              <a:t>《</a:t>
            </a:r>
            <a:r>
              <a:rPr lang="zh-CN" altLang="en-US" sz="3300" dirty="0"/>
              <a:t>劳动法</a:t>
            </a:r>
            <a:r>
              <a:rPr lang="en-US" altLang="zh-CN" sz="3300" dirty="0"/>
              <a:t>》</a:t>
            </a:r>
            <a:r>
              <a:rPr lang="zh-CN" altLang="en-US" sz="3300" dirty="0"/>
              <a:t>第</a:t>
            </a:r>
            <a:r>
              <a:rPr lang="en-US" altLang="zh-CN" sz="3300" dirty="0"/>
              <a:t>47</a:t>
            </a:r>
            <a:r>
              <a:rPr lang="zh-CN" altLang="en-US" sz="3300" dirty="0"/>
              <a:t>条的规定，用人单位有权自主确定工资分配形式和工资水平。这是国家通过法律形式对用人单位享有工资分配自主权的确认</a:t>
            </a:r>
            <a:r>
              <a:rPr lang="zh-CN" altLang="en-US" sz="3300" dirty="0" smtClean="0"/>
              <a:t>。</a:t>
            </a:r>
            <a:endParaRPr lang="zh-CN" altLang="en-US" dirty="0"/>
          </a:p>
        </p:txBody>
      </p:sp>
    </p:spTree>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dirty="0" smtClean="0"/>
              <a:t>同时也对</a:t>
            </a:r>
            <a:r>
              <a:rPr lang="zh-CN" altLang="zh-CN" dirty="0" smtClean="0"/>
              <a:t>用人</a:t>
            </a:r>
            <a:r>
              <a:rPr lang="zh-CN" altLang="zh-CN" dirty="0"/>
              <a:t>单位的自主权分配应作一定的限制，对劳动者的最低工资报酬进行限制，充分保证劳动者的劳动报酬权，维护劳动者的合法物质利益</a:t>
            </a:r>
            <a:r>
              <a:rPr lang="zh-CN" altLang="zh-CN" dirty="0" smtClean="0"/>
              <a:t>。</a:t>
            </a:r>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0" indent="0">
              <a:buNone/>
            </a:pPr>
            <a:r>
              <a:rPr lang="zh-CN" altLang="en-US" sz="3000" dirty="0"/>
              <a:t>二、劳动法的</a:t>
            </a:r>
            <a:r>
              <a:rPr lang="zh-CN" altLang="en-US" sz="3000" dirty="0" smtClean="0"/>
              <a:t>体系</a:t>
            </a:r>
            <a:endParaRPr lang="en-US" altLang="zh-CN" sz="3000" dirty="0" smtClean="0"/>
          </a:p>
          <a:p>
            <a:pPr marL="0" indent="0">
              <a:buNone/>
            </a:pPr>
            <a:r>
              <a:rPr lang="zh-CN" altLang="en-US" sz="3000" dirty="0"/>
              <a:t>国劳动法的体系是根据我国全部劳动关系法律规范的特点和内容按一定标准分类组合而成，主要由以下劳动法律制度构成</a:t>
            </a:r>
            <a:r>
              <a:rPr lang="zh-CN" altLang="en-US" sz="3000" dirty="0" smtClean="0"/>
              <a:t>：</a:t>
            </a:r>
            <a:endParaRPr lang="en-US" altLang="zh-CN" sz="3000" dirty="0" smtClean="0"/>
          </a:p>
          <a:p>
            <a:pPr marL="0" indent="0">
              <a:buNone/>
            </a:pPr>
            <a:r>
              <a:rPr lang="zh-CN" altLang="en-US" sz="3000" dirty="0" smtClean="0"/>
              <a:t>（</a:t>
            </a:r>
            <a:r>
              <a:rPr lang="zh-CN" altLang="en-US" sz="3000" dirty="0"/>
              <a:t>一）促进就业制度</a:t>
            </a:r>
            <a:endParaRPr lang="zh-CN" altLang="en-US" sz="3000" dirty="0"/>
          </a:p>
          <a:p>
            <a:pPr marL="0" indent="0">
              <a:buNone/>
            </a:pPr>
            <a:r>
              <a:rPr lang="zh-CN" altLang="en-US" sz="3000" dirty="0"/>
              <a:t>（二）劳动合同和集体合同</a:t>
            </a:r>
            <a:r>
              <a:rPr lang="zh-CN" altLang="en-US" sz="3000" dirty="0" smtClean="0"/>
              <a:t>制度</a:t>
            </a:r>
            <a:endParaRPr lang="en-US" altLang="zh-CN" sz="3000" dirty="0" smtClean="0"/>
          </a:p>
          <a:p>
            <a:pPr marL="0" indent="0">
              <a:buNone/>
            </a:pPr>
            <a:r>
              <a:rPr lang="zh-CN" altLang="en-US" sz="3000" dirty="0" smtClean="0"/>
              <a:t>（</a:t>
            </a:r>
            <a:r>
              <a:rPr lang="zh-CN" altLang="en-US" sz="3000" dirty="0"/>
              <a:t>三）劳动基准制度</a:t>
            </a:r>
            <a:endParaRPr lang="zh-CN" altLang="en-US" sz="3000" dirty="0"/>
          </a:p>
          <a:p>
            <a:pPr marL="0" indent="0">
              <a:buNone/>
            </a:pPr>
            <a:r>
              <a:rPr lang="zh-CN" altLang="en-US" sz="3000" dirty="0"/>
              <a:t>（四）社会保险制度</a:t>
            </a:r>
            <a:endParaRPr lang="zh-CN" altLang="en-US" sz="3000" dirty="0"/>
          </a:p>
          <a:p>
            <a:pPr marL="0" indent="0">
              <a:buNone/>
            </a:pPr>
            <a:r>
              <a:rPr lang="zh-CN" altLang="en-US" sz="3000" dirty="0"/>
              <a:t>（五）劳动监察制度　　</a:t>
            </a:r>
            <a:endParaRPr lang="zh-CN" altLang="en-US" sz="3000" dirty="0"/>
          </a:p>
          <a:p>
            <a:pPr marL="0" indent="0">
              <a:buNone/>
            </a:pPr>
            <a:r>
              <a:rPr lang="zh-CN" altLang="en-US" sz="3000" dirty="0"/>
              <a:t>（六）劳动争议处理制度　</a:t>
            </a:r>
            <a:endParaRPr lang="zh-CN" altLang="en-US" sz="30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0" indent="0">
              <a:buNone/>
            </a:pPr>
            <a:r>
              <a:rPr lang="zh-CN" altLang="en-US" sz="3300" dirty="0"/>
              <a:t>三、工资形式</a:t>
            </a:r>
            <a:endParaRPr lang="zh-CN" altLang="en-US" sz="3300" dirty="0"/>
          </a:p>
          <a:p>
            <a:pPr marL="0" indent="0">
              <a:buNone/>
            </a:pPr>
            <a:r>
              <a:rPr lang="zh-CN" altLang="en-US" sz="3300" dirty="0" smtClean="0"/>
              <a:t>（</a:t>
            </a:r>
            <a:r>
              <a:rPr lang="zh-CN" altLang="en-US" sz="3300" dirty="0"/>
              <a:t>一）工资的基本形式</a:t>
            </a:r>
            <a:endParaRPr lang="zh-CN" altLang="en-US" sz="3300" dirty="0"/>
          </a:p>
          <a:p>
            <a:pPr marL="0" indent="0">
              <a:buNone/>
            </a:pPr>
            <a:r>
              <a:rPr lang="en-US" altLang="zh-CN" sz="3300" dirty="0"/>
              <a:t>1</a:t>
            </a:r>
            <a:r>
              <a:rPr lang="zh-CN" altLang="en-US" sz="3300" dirty="0"/>
              <a:t>． 计时工资</a:t>
            </a:r>
            <a:endParaRPr lang="zh-CN" altLang="en-US" sz="3300" dirty="0"/>
          </a:p>
          <a:p>
            <a:pPr marL="0" indent="0">
              <a:buNone/>
            </a:pPr>
            <a:r>
              <a:rPr lang="zh-CN" altLang="en-US" sz="3300" dirty="0"/>
              <a:t>所谓计时工资，是指用人单位按照单位时间工资标准和劳动者实际工作时间所支付给劳动者的报酬。</a:t>
            </a:r>
            <a:endParaRPr lang="zh-CN" altLang="en-US" sz="3300" dirty="0"/>
          </a:p>
          <a:p>
            <a:pPr marL="0" indent="0">
              <a:buNone/>
            </a:pPr>
            <a:r>
              <a:rPr lang="en-US" altLang="zh-CN" sz="3300" dirty="0"/>
              <a:t>2</a:t>
            </a:r>
            <a:r>
              <a:rPr lang="zh-CN" altLang="en-US" sz="3300" dirty="0"/>
              <a:t>． 计件工资</a:t>
            </a:r>
            <a:endParaRPr lang="zh-CN" altLang="en-US" sz="3300" dirty="0"/>
          </a:p>
          <a:p>
            <a:pPr marL="0" indent="0">
              <a:buNone/>
            </a:pPr>
            <a:r>
              <a:rPr lang="zh-CN" altLang="en-US" sz="3300" dirty="0"/>
              <a:t>即指按照劳动者生产的合格产品的数量或其他可以计量的作业量和预先规定的计件单价来计算的工资。</a:t>
            </a:r>
            <a:endParaRPr lang="zh-CN" altLang="en-US" sz="3300" dirty="0"/>
          </a:p>
        </p:txBody>
      </p:sp>
    </p:spTree>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（二）工资的辅助形式</a:t>
            </a:r>
            <a:endParaRPr lang="zh-CN" altLang="en-US" sz="2800" dirty="0"/>
          </a:p>
          <a:p>
            <a:pPr marL="0" indent="0">
              <a:buNone/>
            </a:pPr>
            <a:r>
              <a:rPr lang="en-US" altLang="zh-CN" sz="2800" dirty="0"/>
              <a:t>1</a:t>
            </a:r>
            <a:r>
              <a:rPr lang="zh-CN" altLang="en-US" sz="2800" dirty="0"/>
              <a:t>． 奖金</a:t>
            </a:r>
            <a:endParaRPr lang="zh-CN" altLang="en-US" sz="2800" dirty="0"/>
          </a:p>
          <a:p>
            <a:pPr marL="0" indent="0">
              <a:buNone/>
            </a:pPr>
            <a:r>
              <a:rPr lang="zh-CN" altLang="en-US" sz="2800" dirty="0"/>
              <a:t>即用人单位根据劳动者的超额劳动和增收节支数额支付劳动报酬的一种工资形式。中国企业中实行的奖金制度，是</a:t>
            </a:r>
            <a:r>
              <a:rPr lang="en-US" altLang="zh-CN" sz="2800" dirty="0"/>
              <a:t>50</a:t>
            </a:r>
            <a:r>
              <a:rPr lang="zh-CN" altLang="en-US" sz="2800" dirty="0"/>
              <a:t>年代初开始建立和发展起来的。它曾在</a:t>
            </a:r>
            <a:r>
              <a:rPr lang="en-US" altLang="zh-CN" sz="2800" dirty="0"/>
              <a:t>1958</a:t>
            </a:r>
            <a:r>
              <a:rPr lang="zh-CN" altLang="en-US" sz="2800" dirty="0"/>
              <a:t>年和</a:t>
            </a:r>
            <a:r>
              <a:rPr lang="en-US" altLang="zh-CN" sz="2800" dirty="0"/>
              <a:t>1966</a:t>
            </a:r>
            <a:r>
              <a:rPr lang="zh-CN" altLang="en-US" sz="2800" dirty="0"/>
              <a:t>年下半年两次被取消。现行的奖金制度，则是</a:t>
            </a:r>
            <a:r>
              <a:rPr lang="en-US" altLang="zh-CN" sz="2800" dirty="0"/>
              <a:t>1978</a:t>
            </a:r>
            <a:r>
              <a:rPr lang="zh-CN" altLang="en-US" sz="2800" dirty="0"/>
              <a:t>年以后恢复和建立的。</a:t>
            </a:r>
            <a:endParaRPr lang="zh-CN" altLang="en-US" sz="2800" dirty="0"/>
          </a:p>
          <a:p>
            <a:pPr marL="0" indent="0">
              <a:buNone/>
            </a:pPr>
            <a:endParaRPr lang="zh-CN" altLang="en-US" dirty="0"/>
          </a:p>
        </p:txBody>
      </p:sp>
    </p:spTree>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2</a:t>
            </a:r>
            <a:r>
              <a:rPr lang="zh-CN" altLang="en-US" sz="2800" dirty="0"/>
              <a:t>． 津贴</a:t>
            </a:r>
            <a:endParaRPr lang="zh-CN" altLang="en-US" sz="2800" dirty="0"/>
          </a:p>
          <a:p>
            <a:pPr marL="0" indent="0">
              <a:buNone/>
            </a:pPr>
            <a:r>
              <a:rPr lang="zh-CN" altLang="en-US" sz="2800" dirty="0"/>
              <a:t>指补偿劳动者在特殊条件下的劳动消耗及生活费额外支出的工资补充形式。常见的包括矿山井下津贴、高温津贴、野外矿工津贴、林区津贴、山区津贴、驻岛津贴、艰苦气象台站津贴、保健津贴、医疗卫生津贴等，此外，生活费补贴、价格补贴也属于津贴。</a:t>
            </a:r>
            <a:endParaRPr lang="zh-CN" altLang="en-US" sz="2800" dirty="0"/>
          </a:p>
          <a:p>
            <a:pPr marL="0" indent="0">
              <a:buNone/>
            </a:pPr>
            <a:endParaRPr lang="zh-CN" altLang="en-US" dirty="0"/>
          </a:p>
        </p:txBody>
      </p:sp>
    </p:spTree>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zh-CN" altLang="en-US" sz="3000" dirty="0"/>
              <a:t>（三）特殊情况下的工资</a:t>
            </a:r>
            <a:endParaRPr lang="zh-CN" altLang="en-US" sz="3000" dirty="0"/>
          </a:p>
          <a:p>
            <a:pPr marL="0" indent="0">
              <a:buNone/>
            </a:pPr>
            <a:r>
              <a:rPr lang="en-US" altLang="zh-CN" sz="3000" dirty="0"/>
              <a:t>1</a:t>
            </a:r>
            <a:r>
              <a:rPr lang="zh-CN" altLang="en-US" sz="3000" dirty="0"/>
              <a:t>． 法定休假日期间的工资</a:t>
            </a:r>
            <a:endParaRPr lang="zh-CN" altLang="en-US" sz="3000" dirty="0"/>
          </a:p>
          <a:p>
            <a:pPr marL="0" indent="0">
              <a:buNone/>
            </a:pPr>
            <a:r>
              <a:rPr lang="en-US" altLang="zh-CN" sz="3000" dirty="0"/>
              <a:t>2</a:t>
            </a:r>
            <a:r>
              <a:rPr lang="zh-CN" altLang="en-US" sz="3000" dirty="0"/>
              <a:t>． 履行国家和社会义务期间的工资</a:t>
            </a:r>
            <a:endParaRPr lang="zh-CN" altLang="en-US" sz="3000" dirty="0"/>
          </a:p>
          <a:p>
            <a:pPr marL="0" indent="0">
              <a:buNone/>
            </a:pPr>
            <a:r>
              <a:rPr lang="en-US" altLang="zh-CN" sz="3000" dirty="0"/>
              <a:t>3</a:t>
            </a:r>
            <a:r>
              <a:rPr lang="zh-CN" altLang="en-US" sz="3000" dirty="0"/>
              <a:t>． 加班加点工资（见第四章相关内容）</a:t>
            </a:r>
            <a:endParaRPr lang="zh-CN" altLang="en-US" sz="3000" dirty="0"/>
          </a:p>
          <a:p>
            <a:pPr marL="0" indent="0">
              <a:buNone/>
            </a:pPr>
            <a:r>
              <a:rPr lang="en-US" altLang="zh-CN" sz="3000" dirty="0"/>
              <a:t>4.  </a:t>
            </a:r>
            <a:r>
              <a:rPr lang="zh-CN" altLang="en-US" sz="3000" dirty="0"/>
              <a:t>劳动者依法享受年休假、探亲假、婚假、丧假期间，用人单位应按劳动合同规定的标准支付劳动者工资。</a:t>
            </a:r>
            <a:endParaRPr lang="zh-CN" altLang="en-US" sz="3000" dirty="0"/>
          </a:p>
          <a:p>
            <a:pPr marL="0" indent="0">
              <a:buNone/>
            </a:pPr>
            <a:r>
              <a:rPr lang="en-US" altLang="zh-CN" sz="3000" dirty="0"/>
              <a:t>5.  </a:t>
            </a:r>
            <a:r>
              <a:rPr lang="zh-CN" altLang="en-US" sz="3000" dirty="0"/>
              <a:t>非因劳动者原因造成单位停工、停产在一个工资支付周期内的</a:t>
            </a:r>
            <a:endParaRPr lang="zh-CN" altLang="en-US" sz="3000" dirty="0"/>
          </a:p>
          <a:p>
            <a:pPr marL="0" indent="0">
              <a:buNone/>
            </a:pPr>
            <a:endParaRPr lang="zh-CN" altLang="en-US" dirty="0"/>
          </a:p>
        </p:txBody>
      </p:sp>
    </p:spTree>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6.  </a:t>
            </a:r>
            <a:r>
              <a:rPr lang="zh-CN" altLang="en-US" sz="2800" dirty="0"/>
              <a:t>关于特殊人员的工资支付问题</a:t>
            </a:r>
            <a:endParaRPr lang="zh-CN" altLang="en-US" sz="2800" dirty="0"/>
          </a:p>
          <a:p>
            <a:pPr marL="0" indent="0">
              <a:buNone/>
            </a:pPr>
            <a:r>
              <a:rPr lang="zh-CN" altLang="en-US" sz="2800" dirty="0"/>
              <a:t>（</a:t>
            </a:r>
            <a:r>
              <a:rPr lang="en-US" altLang="zh-CN" sz="2800" dirty="0"/>
              <a:t>1</a:t>
            </a:r>
            <a:r>
              <a:rPr lang="zh-CN" altLang="en-US" sz="2800" dirty="0"/>
              <a:t>）劳动者受处分后的工资支付：劳动者受行政处分后仍在原单位工作（如留用察看、降级等）或受刑事处分后重新就业的，应主要由用人单位根据具体情况自主确定其工资报酬；劳动者受刑事处分期间，如收容审查、拘留（羁押）、缓刑、监外执行或劳动教养期间，其待遇按国家有关规定执行。 </a:t>
            </a:r>
            <a:endParaRPr lang="zh-CN" altLang="en-US" sz="2800" dirty="0"/>
          </a:p>
          <a:p>
            <a:pPr marL="0" indent="0">
              <a:buNone/>
            </a:pPr>
            <a:endParaRPr lang="zh-CN" altLang="en-US" dirty="0"/>
          </a:p>
        </p:txBody>
      </p:sp>
    </p:spTree>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a:t>
            </a:r>
            <a:r>
              <a:rPr lang="en-US" altLang="zh-CN" sz="2800" dirty="0"/>
              <a:t>2</a:t>
            </a:r>
            <a:r>
              <a:rPr lang="zh-CN" altLang="en-US" sz="2800" dirty="0"/>
              <a:t>）学徒工、熟练工、大中专毕业生在学徒期、熟练期、见习期、试用期及转正定级后的工资待遇由用人单位自主确定。 </a:t>
            </a:r>
            <a:endParaRPr lang="zh-CN" altLang="en-US" sz="2800" dirty="0"/>
          </a:p>
          <a:p>
            <a:pPr marL="0" indent="0">
              <a:buNone/>
            </a:pPr>
            <a:r>
              <a:rPr lang="zh-CN" altLang="en-US" sz="2800" dirty="0"/>
              <a:t>（</a:t>
            </a:r>
            <a:r>
              <a:rPr lang="en-US" altLang="zh-CN" sz="2800" dirty="0"/>
              <a:t>3</a:t>
            </a:r>
            <a:r>
              <a:rPr lang="zh-CN" altLang="en-US" sz="2800" dirty="0"/>
              <a:t>）新就业复员军人的工资待遇由用人单位自主确定；分配到企业的军队转业干部的工资待遇，按国家有关规定执行。</a:t>
            </a:r>
            <a:endParaRPr lang="zh-CN" altLang="en-US" sz="2800" dirty="0"/>
          </a:p>
          <a:p>
            <a:pPr marL="0" indent="0">
              <a:buNone/>
            </a:pPr>
            <a:endParaRPr lang="zh-CN" altLang="en-US" dirty="0"/>
          </a:p>
        </p:txBody>
      </p:sp>
    </p:spTree>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lgn="ctr">
              <a:buNone/>
            </a:pPr>
            <a:r>
              <a:rPr lang="zh-CN" altLang="en-US" sz="2800" dirty="0"/>
              <a:t>第二节 工资制度</a:t>
            </a:r>
            <a:endParaRPr lang="zh-CN" altLang="en-US" sz="2800" dirty="0"/>
          </a:p>
          <a:p>
            <a:pPr marL="0" indent="0">
              <a:buNone/>
            </a:pPr>
            <a:r>
              <a:rPr lang="zh-CN" altLang="en-US" sz="2800" dirty="0"/>
              <a:t>一、我国现行的宏观工资制度</a:t>
            </a:r>
            <a:endParaRPr lang="zh-CN" altLang="en-US" sz="2800" dirty="0"/>
          </a:p>
          <a:p>
            <a:pPr marL="0" indent="0">
              <a:buNone/>
            </a:pPr>
            <a:r>
              <a:rPr lang="zh-CN" altLang="zh-CN" sz="2800" dirty="0"/>
              <a:t>（一）工资等级制度</a:t>
            </a:r>
            <a:endParaRPr lang="zh-CN" altLang="zh-CN" sz="2800" dirty="0"/>
          </a:p>
          <a:p>
            <a:pPr marL="0" indent="0">
              <a:buNone/>
            </a:pPr>
            <a:r>
              <a:rPr lang="zh-CN" altLang="en-US" sz="2800" dirty="0" smtClean="0"/>
              <a:t>即</a:t>
            </a:r>
            <a:r>
              <a:rPr lang="zh-CN" altLang="en-US" sz="2800" dirty="0"/>
              <a:t>指根据工作的复杂程度、繁重程度、精确程度、风险程度、环境状况、责任大小等因素将各类工作（工种、岗位、职务）进行等级划分并规定相应工资标准的一种工资制度。它是其他工资制度的基础，也称基本工资制度。</a:t>
            </a:r>
            <a:endParaRPr lang="zh-CN" altLang="en-US" sz="2800" dirty="0"/>
          </a:p>
          <a:p>
            <a:pPr marL="0" indent="0">
              <a:buNone/>
            </a:pPr>
            <a:endParaRPr lang="zh-CN" altLang="en-US" dirty="0"/>
          </a:p>
        </p:txBody>
      </p:sp>
    </p:spTree>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（二）工资调整制度</a:t>
            </a:r>
            <a:endParaRPr lang="zh-CN" altLang="en-US" sz="2800" dirty="0"/>
          </a:p>
          <a:p>
            <a:pPr marL="0" indent="0">
              <a:buNone/>
            </a:pPr>
            <a:r>
              <a:rPr lang="zh-CN" altLang="en-US" sz="2800" dirty="0"/>
              <a:t>即把工资等级制度确定后的工资度为动态的量，及时反映劳动关系中的某些特点，使用工资制度在变动中趋于平衡与合理。</a:t>
            </a:r>
            <a:endParaRPr lang="zh-CN" altLang="en-US" sz="2800" dirty="0"/>
          </a:p>
          <a:p>
            <a:pPr marL="0" indent="0">
              <a:buNone/>
            </a:pPr>
            <a:r>
              <a:rPr lang="zh-CN" altLang="en-US" sz="2800" dirty="0"/>
              <a:t>（三）工资支付制度</a:t>
            </a:r>
            <a:endParaRPr lang="zh-CN" altLang="en-US" sz="2800" dirty="0"/>
          </a:p>
          <a:p>
            <a:pPr marL="0" indent="0">
              <a:buNone/>
            </a:pPr>
            <a:r>
              <a:rPr lang="zh-CN" altLang="en-US" sz="2800" dirty="0"/>
              <a:t>    即指计算支付职工工资的有关原则、标准和具体立法的一种制度，包括支付原则、各类人员的初期工资待遇和特殊情况下的工资处理等内容。</a:t>
            </a:r>
            <a:endParaRPr lang="zh-CN" altLang="en-US" sz="2800" dirty="0"/>
          </a:p>
          <a:p>
            <a:pPr marL="0" indent="0">
              <a:buNone/>
            </a:pPr>
            <a:endParaRPr lang="zh-CN" altLang="en-US" dirty="0"/>
          </a:p>
        </p:txBody>
      </p:sp>
    </p:spTree>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二、我国企业现行的基本工资制度</a:t>
            </a:r>
            <a:endParaRPr lang="zh-CN" altLang="en-US" sz="2800" dirty="0"/>
          </a:p>
          <a:p>
            <a:pPr marL="0" indent="0">
              <a:buNone/>
            </a:pPr>
            <a:r>
              <a:rPr lang="zh-CN" altLang="en-US" sz="2800" dirty="0"/>
              <a:t>（一）等级</a:t>
            </a:r>
            <a:r>
              <a:rPr lang="zh-CN" altLang="en-US" sz="2800" dirty="0" smtClean="0"/>
              <a:t>工资制</a:t>
            </a:r>
            <a:endParaRPr lang="en-US" altLang="zh-CN" sz="2800" dirty="0" smtClean="0"/>
          </a:p>
          <a:p>
            <a:pPr marL="0" indent="0">
              <a:buNone/>
            </a:pPr>
            <a:r>
              <a:rPr lang="zh-CN" altLang="zh-CN" sz="2800" dirty="0"/>
              <a:t>企业基本工资制度的主要形式，也是整个基本工资制度中最主要的组成部分。它根据劳动者的劳动繁重程度、责任大小等因素将劳动划分为不同的等级，然后确认不同等级的工资标准，并据此向职工支付工资的制度</a:t>
            </a:r>
            <a:r>
              <a:rPr lang="zh-CN" altLang="zh-CN" sz="2800" dirty="0" smtClean="0"/>
              <a:t>。</a:t>
            </a:r>
            <a:endParaRPr lang="zh-CN" altLang="en-US" sz="2800" dirty="0"/>
          </a:p>
          <a:p>
            <a:pPr marL="0" indent="0">
              <a:buNone/>
            </a:pPr>
            <a:endParaRPr lang="zh-CN" altLang="en-US" dirty="0"/>
          </a:p>
        </p:txBody>
      </p:sp>
    </p:spTree>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（二）结构工资制度</a:t>
            </a:r>
            <a:endParaRPr lang="en-US" altLang="zh-CN" sz="2800" dirty="0"/>
          </a:p>
          <a:p>
            <a:pPr marL="0" indent="0">
              <a:buNone/>
            </a:pPr>
            <a:r>
              <a:rPr lang="zh-CN" altLang="zh-CN" sz="2800" dirty="0"/>
              <a:t>亦称“分解工资制”，即把劳动者的工资与本人的工作职务、责任、劳绩密切结合起来，以利于提高劳动者的业务水平和工作效率，促进人才的合理流动。结构工资由基础工资、职务工资、工龄工资、奖励工资等不同职能的工资组成。</a:t>
            </a:r>
            <a:endParaRPr lang="zh-CN" altLang="zh-CN" sz="2800" dirty="0"/>
          </a:p>
          <a:p>
            <a:pPr marL="0" indent="0">
              <a:buNone/>
            </a:pP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第一章 劳动法概述</a:t>
            </a:r>
            <a:endParaRPr lang="zh-CN" altLang="en-US" dirty="0"/>
          </a:p>
        </p:txBody>
      </p:sp>
      <p:sp>
        <p:nvSpPr>
          <p:cNvPr id="3" name="内容占位符 2"/>
          <p:cNvSpPr>
            <a:spLocks noGrp="1"/>
          </p:cNvSpPr>
          <p:nvPr>
            <p:ph idx="1"/>
          </p:nvPr>
        </p:nvSpPr>
        <p:spPr/>
        <p:txBody>
          <a:bodyPr>
            <a:normAutofit/>
          </a:bodyPr>
          <a:lstStyle/>
          <a:p>
            <a:pPr marL="0" indent="0" algn="ctr">
              <a:buNone/>
            </a:pPr>
            <a:r>
              <a:rPr lang="zh-CN" altLang="en-US" sz="2800" dirty="0"/>
              <a:t>第一节 劳动法的概念与其调整对象</a:t>
            </a:r>
            <a:endParaRPr lang="zh-CN" altLang="en-US" sz="2800" dirty="0"/>
          </a:p>
          <a:p>
            <a:pPr marL="0" indent="0">
              <a:buNone/>
            </a:pPr>
            <a:r>
              <a:rPr lang="zh-CN" altLang="en-US" sz="2800" dirty="0"/>
              <a:t>一、	劳动法的概念</a:t>
            </a:r>
            <a:endParaRPr lang="en-US" altLang="zh-CN" sz="2800" dirty="0"/>
          </a:p>
          <a:p>
            <a:pPr marL="0" indent="0">
              <a:buNone/>
            </a:pPr>
            <a:r>
              <a:rPr lang="zh-CN" altLang="en-US" sz="2800" dirty="0"/>
              <a:t>劳动法是调整劳动关系和与劳动关系密切联系的其他社会关系的法律规范的总称。</a:t>
            </a:r>
            <a:endParaRPr lang="en-US" altLang="zh-CN" sz="2800" dirty="0"/>
          </a:p>
          <a:p>
            <a:pPr marL="0" indent="0">
              <a:buNone/>
            </a:pPr>
            <a:r>
              <a:rPr lang="zh-CN" altLang="en-US" sz="2800" dirty="0"/>
              <a:t>二、	劳动法的调整对象</a:t>
            </a:r>
            <a:endParaRPr lang="en-US" altLang="zh-CN" sz="2800" dirty="0"/>
          </a:p>
          <a:p>
            <a:pPr marL="0" indent="0">
              <a:buNone/>
            </a:pPr>
            <a:r>
              <a:rPr lang="zh-CN" altLang="en-US" sz="2800" dirty="0"/>
              <a:t>劳动法的主要调整对象是劳动关系，还调整与劳动关系密切联系的其他社会关系。</a:t>
            </a:r>
            <a:endParaRPr lang="zh-CN" altLang="en-US" sz="2800" dirty="0"/>
          </a:p>
          <a:p>
            <a:pPr marL="0" indent="0">
              <a:buNone/>
            </a:pPr>
            <a:endParaRPr lang="zh-CN" altLang="en-US" dirty="0"/>
          </a:p>
          <a:p>
            <a:pPr marL="0" indent="0">
              <a:buNone/>
            </a:pPr>
            <a:endParaRPr lang="zh-CN"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lgn="ctr">
              <a:buNone/>
            </a:pPr>
            <a:r>
              <a:rPr lang="zh-CN" altLang="en-US" dirty="0"/>
              <a:t>第四节 劳动法的产生、发展与作用</a:t>
            </a:r>
            <a:endParaRPr lang="zh-CN" altLang="en-US" dirty="0"/>
          </a:p>
          <a:p>
            <a:pPr marL="0" indent="0">
              <a:buNone/>
            </a:pPr>
            <a:r>
              <a:rPr lang="zh-CN" altLang="en-US" sz="2600" dirty="0" smtClean="0"/>
              <a:t>一</a:t>
            </a:r>
            <a:r>
              <a:rPr lang="zh-CN" altLang="en-US" sz="2600" dirty="0"/>
              <a:t>、劳动法的产生、</a:t>
            </a:r>
            <a:r>
              <a:rPr lang="zh-CN" altLang="en-US" sz="2600" dirty="0" smtClean="0"/>
              <a:t>发展</a:t>
            </a:r>
            <a:endParaRPr lang="en-US" altLang="zh-CN" sz="2600" dirty="0" smtClean="0"/>
          </a:p>
          <a:p>
            <a:pPr marL="0" indent="0">
              <a:buNone/>
            </a:pPr>
            <a:r>
              <a:rPr lang="zh-CN" altLang="en-US" sz="2600" dirty="0"/>
              <a:t>二、我国劳动法的作用</a:t>
            </a:r>
            <a:endParaRPr lang="zh-CN" altLang="en-US" sz="2600" dirty="0"/>
          </a:p>
          <a:p>
            <a:pPr marL="0" indent="0">
              <a:buNone/>
            </a:pPr>
            <a:r>
              <a:rPr lang="zh-CN" altLang="en-US" sz="2600" dirty="0" smtClean="0"/>
              <a:t>（</a:t>
            </a:r>
            <a:r>
              <a:rPr lang="zh-CN" altLang="en-US" sz="2600" dirty="0"/>
              <a:t>一</a:t>
            </a:r>
            <a:r>
              <a:rPr lang="zh-CN" altLang="en-US" sz="2600" dirty="0" smtClean="0"/>
              <a:t>）保障</a:t>
            </a:r>
            <a:r>
              <a:rPr lang="zh-CN" altLang="en-US" sz="2600" dirty="0"/>
              <a:t>劳动者的合法权益，增强劳动者的社会责任感</a:t>
            </a:r>
            <a:endParaRPr lang="zh-CN" altLang="en-US" sz="2600" dirty="0"/>
          </a:p>
          <a:p>
            <a:pPr marL="0" indent="0">
              <a:buNone/>
            </a:pPr>
            <a:r>
              <a:rPr lang="zh-CN" altLang="en-US" sz="2600" dirty="0"/>
              <a:t>（二）实现劳动力资源的市场配置，提高劳动生产率</a:t>
            </a:r>
            <a:endParaRPr lang="zh-CN" altLang="en-US" sz="2600" dirty="0"/>
          </a:p>
          <a:p>
            <a:pPr marL="0" indent="0">
              <a:buNone/>
            </a:pPr>
            <a:r>
              <a:rPr lang="zh-CN" altLang="en-US" sz="2600" dirty="0"/>
              <a:t>（三）构建和谐劳动关系，促进社会稳定协调发展</a:t>
            </a:r>
            <a:endParaRPr lang="zh-CN" altLang="en-US" sz="2600" dirty="0"/>
          </a:p>
          <a:p>
            <a:pPr marL="0" indent="0">
              <a:buNone/>
            </a:pPr>
            <a:endParaRPr lang="zh-CN" altLang="en-US" dirty="0" smtClean="0"/>
          </a:p>
          <a:p>
            <a:pPr marL="0" indent="0">
              <a:buNone/>
            </a:pPr>
            <a:endParaRPr lang="zh-CN" altLang="en-US" dirty="0"/>
          </a:p>
        </p:txBody>
      </p:sp>
    </p:spTree>
  </p:cSld>
  <p:clrMapOvr>
    <a:masterClrMapping/>
  </p:clrMapOvr>
  <p:timing>
    <p:tnLst>
      <p:par>
        <p:cTn id="1" dur="indefinite" restart="never" nodeType="tmRoot"/>
      </p:par>
    </p:tn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endParaRPr lang="zh-CN" altLang="en-US" dirty="0"/>
          </a:p>
          <a:p>
            <a:pPr marL="0" indent="0">
              <a:buNone/>
            </a:pPr>
            <a:r>
              <a:rPr lang="zh-CN" altLang="en-US" sz="2800" dirty="0"/>
              <a:t>（三）岗位</a:t>
            </a:r>
            <a:r>
              <a:rPr lang="zh-CN" altLang="en-US" sz="2800" dirty="0" smtClean="0"/>
              <a:t>工资制</a:t>
            </a:r>
            <a:endParaRPr lang="en-US" altLang="zh-CN" sz="2800" dirty="0" smtClean="0"/>
          </a:p>
          <a:p>
            <a:pPr marL="0" indent="0">
              <a:buNone/>
            </a:pPr>
            <a:r>
              <a:rPr lang="zh-CN" altLang="zh-CN" sz="2800" dirty="0"/>
              <a:t>岗位工资制即按照工人在工作中的不同岗位确定工人的级别和工资等级，它适用于专业化程度较高，分工较细，技术单一的企业。工人的工资水平与工人的资历和能力无关，完全根据各岗位的技术复杂程度、精确程度、责任大小等来确定。</a:t>
            </a:r>
            <a:endParaRPr lang="zh-CN" altLang="zh-CN" sz="2800" dirty="0"/>
          </a:p>
          <a:p>
            <a:pPr marL="0" indent="0">
              <a:buNone/>
            </a:pPr>
            <a:endParaRPr lang="zh-CN" altLang="en-US" dirty="0"/>
          </a:p>
          <a:p>
            <a:pPr marL="0" indent="0">
              <a:buNone/>
            </a:pPr>
            <a:endParaRPr lang="zh-CN" altLang="en-US" dirty="0"/>
          </a:p>
        </p:txBody>
      </p:sp>
    </p:spTree>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（四）效益工资制度</a:t>
            </a:r>
            <a:endParaRPr lang="zh-CN" altLang="en-US" sz="2800" dirty="0"/>
          </a:p>
          <a:p>
            <a:pPr marL="0" indent="0">
              <a:buNone/>
            </a:pPr>
            <a:r>
              <a:rPr lang="zh-CN" altLang="en-US" sz="2800" dirty="0"/>
              <a:t>效益工资制度又称工资挂钩制度，即企业工资总额同企业经济效益挂钩的制度。实行效益工资制度是为了合理拉开分配差距，充分体现“贡献大小，责任轻重，效益优先，奖优罚劣”的分配激励机制，以达到“各尽所能，按劳分配”、“按劳取酬”的分配目标。效益工资的形式有购买股票和领取奖金两种。</a:t>
            </a:r>
            <a:endParaRPr lang="zh-CN" altLang="en-US" sz="2800" dirty="0"/>
          </a:p>
        </p:txBody>
      </p:sp>
    </p:spTree>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三、工资支付制度</a:t>
            </a:r>
            <a:endParaRPr lang="zh-CN" altLang="en-US" sz="2800" dirty="0"/>
          </a:p>
          <a:p>
            <a:pPr marL="0" indent="0">
              <a:buNone/>
            </a:pPr>
            <a:r>
              <a:rPr lang="zh-CN" altLang="en-US" sz="2800" dirty="0" smtClean="0"/>
              <a:t>（</a:t>
            </a:r>
            <a:r>
              <a:rPr lang="zh-CN" altLang="en-US" sz="2800" dirty="0"/>
              <a:t>一）工资支付方式</a:t>
            </a:r>
            <a:endParaRPr lang="zh-CN" altLang="en-US" sz="2800" dirty="0"/>
          </a:p>
          <a:p>
            <a:pPr marL="0" indent="0">
              <a:buNone/>
            </a:pPr>
            <a:r>
              <a:rPr lang="en-US" altLang="zh-CN" sz="2800" dirty="0"/>
              <a:t>《</a:t>
            </a:r>
            <a:r>
              <a:rPr lang="zh-CN" altLang="en-US" sz="2800" dirty="0"/>
              <a:t>劳动法</a:t>
            </a:r>
            <a:r>
              <a:rPr lang="en-US" altLang="zh-CN" sz="2800" dirty="0"/>
              <a:t>》</a:t>
            </a:r>
            <a:r>
              <a:rPr lang="zh-CN" altLang="en-US" sz="2800" dirty="0"/>
              <a:t>第</a:t>
            </a:r>
            <a:r>
              <a:rPr lang="en-US" altLang="zh-CN" sz="2800" dirty="0"/>
              <a:t>50</a:t>
            </a:r>
            <a:r>
              <a:rPr lang="zh-CN" altLang="en-US" sz="2800" dirty="0"/>
              <a:t>条规定：工资应以法定货币支付。不得以实物及有价证券替代。</a:t>
            </a:r>
            <a:endParaRPr lang="zh-CN" altLang="en-US" sz="2800" dirty="0"/>
          </a:p>
          <a:p>
            <a:pPr marL="0" indent="0">
              <a:buNone/>
            </a:pPr>
            <a:r>
              <a:rPr lang="zh-CN" altLang="en-US" sz="2800" dirty="0"/>
              <a:t>（二）工资支付对象及支付形式</a:t>
            </a:r>
            <a:endParaRPr lang="zh-CN" altLang="en-US" sz="2800" dirty="0"/>
          </a:p>
          <a:p>
            <a:pPr marL="0" indent="0">
              <a:buNone/>
            </a:pPr>
            <a:r>
              <a:rPr lang="zh-CN" altLang="en-US" sz="2800" dirty="0"/>
              <a:t>用人单位应将工资支付给劳动者本人。用人单位必须书面记录支付劳动者工资的数额、</a:t>
            </a:r>
            <a:endParaRPr lang="zh-CN" altLang="en-US" sz="2800" dirty="0"/>
          </a:p>
          <a:p>
            <a:pPr marL="0" indent="0">
              <a:buNone/>
            </a:pPr>
            <a:r>
              <a:rPr lang="zh-CN" altLang="en-US" sz="2800" dirty="0"/>
              <a:t>时间、领取者的姓名及签字，并保存两年以上备查；且应向劳动者提供一份其个人的工资清单</a:t>
            </a:r>
            <a:r>
              <a:rPr lang="zh-CN" altLang="en-US" sz="2800" dirty="0" smtClean="0"/>
              <a:t>。</a:t>
            </a:r>
            <a:endParaRPr lang="zh-CN" altLang="en-US" sz="2800" dirty="0"/>
          </a:p>
        </p:txBody>
      </p:sp>
    </p:spTree>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smtClean="0"/>
              <a:t>（三</a:t>
            </a:r>
            <a:r>
              <a:rPr lang="zh-CN" altLang="en-US" sz="2800" dirty="0"/>
              <a:t>）工资支付时间</a:t>
            </a:r>
            <a:endParaRPr lang="zh-CN" altLang="en-US" sz="2800" dirty="0"/>
          </a:p>
          <a:p>
            <a:pPr marL="0" indent="0">
              <a:buNone/>
            </a:pPr>
            <a:r>
              <a:rPr lang="zh-CN" altLang="en-US" sz="2800" dirty="0"/>
              <a:t>我国工资支付的法律规章明确规定，工资应当以货币形式按月支付给劳动者本人，不得克扣或者无故拖欠劳动者工资。劳动者在法定休假日和婚丧假期间以及依法参加社会活动期间，用人单位应当依法支付工资。工资应当按月</a:t>
            </a:r>
            <a:r>
              <a:rPr lang="zh-CN" altLang="en-US" sz="2800" dirty="0" smtClean="0"/>
              <a:t>支付</a:t>
            </a:r>
            <a:r>
              <a:rPr lang="zh-CN" altLang="en-US" sz="2800" dirty="0"/>
              <a:t>。</a:t>
            </a:r>
            <a:endParaRPr lang="zh-CN" altLang="en-US" sz="2800" dirty="0"/>
          </a:p>
          <a:p>
            <a:pPr marL="0" indent="0">
              <a:buNone/>
            </a:pPr>
            <a:r>
              <a:rPr lang="zh-CN" altLang="en-US" sz="2800" dirty="0"/>
              <a:t>对于实行小时工资制和周工资制的人员，工资也可以按日或周发放。对完成一次性临时劳动或某项具体工作的劳动者，用人单位应按有关协议或合同规定在其完成劳动任务后即支付工资。</a:t>
            </a:r>
            <a:endParaRPr lang="zh-CN" altLang="en-US" sz="2800" dirty="0"/>
          </a:p>
          <a:p>
            <a:pPr marL="0" indent="0">
              <a:buNone/>
            </a:pPr>
            <a:endParaRPr lang="zh-CN" altLang="en-US" sz="2800" dirty="0"/>
          </a:p>
        </p:txBody>
      </p:sp>
    </p:spTree>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zh-CN" altLang="en-US" sz="2800" dirty="0"/>
              <a:t>（四）工资支付项目</a:t>
            </a:r>
            <a:endParaRPr lang="zh-CN" altLang="en-US" sz="2800" dirty="0"/>
          </a:p>
          <a:p>
            <a:pPr marL="0" indent="0">
              <a:buNone/>
            </a:pPr>
            <a:r>
              <a:rPr lang="zh-CN" altLang="en-US" sz="2800" dirty="0"/>
              <a:t>工资支付的项目，一般包括计时工资、计件工资、奖金、津贴和补贴、延长工作时间的工资报酬以及特殊情况下支付的工资。</a:t>
            </a:r>
            <a:endParaRPr lang="zh-CN" altLang="en-US" sz="2800" dirty="0"/>
          </a:p>
          <a:p>
            <a:pPr marL="0" indent="0">
              <a:buNone/>
            </a:pPr>
            <a:r>
              <a:rPr lang="zh-CN" altLang="en-US" sz="2800" dirty="0"/>
              <a:t>（五）工资支付保障</a:t>
            </a:r>
            <a:endParaRPr lang="zh-CN" altLang="en-US" sz="2800" dirty="0"/>
          </a:p>
          <a:p>
            <a:pPr marL="0" indent="0">
              <a:buNone/>
            </a:pPr>
            <a:r>
              <a:rPr lang="en-US" altLang="zh-CN" sz="2800" dirty="0"/>
              <a:t>1</a:t>
            </a:r>
            <a:r>
              <a:rPr lang="zh-CN" altLang="en-US" sz="2800" dirty="0"/>
              <a:t>． 用人单位不得克扣劳动者的</a:t>
            </a:r>
            <a:r>
              <a:rPr lang="zh-CN" altLang="en-US" sz="2800" dirty="0" smtClean="0"/>
              <a:t>工资</a:t>
            </a:r>
            <a:endParaRPr lang="en-US" altLang="zh-CN" sz="2800" dirty="0" smtClean="0"/>
          </a:p>
          <a:p>
            <a:pPr marL="0" indent="0">
              <a:buNone/>
            </a:pPr>
            <a:r>
              <a:rPr lang="zh-CN" altLang="zh-CN" sz="2800" dirty="0"/>
              <a:t>所谓“克扣”，是指用人单位无正当理由扣减劳动者应得工资（即在劳动者已提供正常劳动的前提下用人单位按劳动合同规定的标准应当支付给劳动者的全部劳动报酬）</a:t>
            </a:r>
            <a:r>
              <a:rPr lang="zh-CN" altLang="zh-CN" sz="2800" dirty="0" smtClean="0"/>
              <a:t>。</a:t>
            </a:r>
            <a:endParaRPr lang="zh-CN" altLang="en-US" sz="2800" dirty="0"/>
          </a:p>
          <a:p>
            <a:pPr marL="0" indent="0">
              <a:buNone/>
            </a:pPr>
            <a:endParaRPr lang="zh-CN" altLang="en-US" dirty="0"/>
          </a:p>
        </p:txBody>
      </p:sp>
    </p:spTree>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zh-CN" altLang="en-US" sz="3000" dirty="0" smtClean="0"/>
              <a:t>不包括</a:t>
            </a:r>
            <a:r>
              <a:rPr lang="zh-CN" altLang="en-US" sz="3000" dirty="0"/>
              <a:t>以下减发工资的情况：</a:t>
            </a:r>
            <a:endParaRPr lang="zh-CN" altLang="en-US" sz="3000" dirty="0"/>
          </a:p>
          <a:p>
            <a:pPr marL="0" indent="0">
              <a:buNone/>
            </a:pPr>
            <a:r>
              <a:rPr lang="zh-CN" altLang="en-US" sz="3000" dirty="0"/>
              <a:t>（</a:t>
            </a:r>
            <a:r>
              <a:rPr lang="en-US" altLang="zh-CN" sz="3000" dirty="0"/>
              <a:t>1</a:t>
            </a:r>
            <a:r>
              <a:rPr lang="zh-CN" altLang="en-US" sz="3000" dirty="0"/>
              <a:t>）国家法律、法规中有明确规定的；</a:t>
            </a:r>
            <a:endParaRPr lang="zh-CN" altLang="en-US" sz="3000" dirty="0"/>
          </a:p>
          <a:p>
            <a:pPr marL="0" indent="0">
              <a:buNone/>
            </a:pPr>
            <a:r>
              <a:rPr lang="zh-CN" altLang="en-US" sz="3000" dirty="0"/>
              <a:t>（</a:t>
            </a:r>
            <a:r>
              <a:rPr lang="en-US" altLang="zh-CN" sz="3000" dirty="0"/>
              <a:t>2</a:t>
            </a:r>
            <a:r>
              <a:rPr lang="zh-CN" altLang="en-US" sz="3000" dirty="0"/>
              <a:t>）依法签订的劳动合同中有明确规定的；</a:t>
            </a:r>
            <a:endParaRPr lang="zh-CN" altLang="en-US" sz="3000" dirty="0"/>
          </a:p>
          <a:p>
            <a:pPr marL="0" indent="0">
              <a:buNone/>
            </a:pPr>
            <a:r>
              <a:rPr lang="zh-CN" altLang="en-US" sz="3000" dirty="0"/>
              <a:t>（</a:t>
            </a:r>
            <a:r>
              <a:rPr lang="en-US" altLang="zh-CN" sz="3000" dirty="0"/>
              <a:t>3</a:t>
            </a:r>
            <a:r>
              <a:rPr lang="zh-CN" altLang="en-US" sz="3000" dirty="0"/>
              <a:t>）用人单位依法制定并经职代会批准的厂规、厂纪中有明确规定的；</a:t>
            </a:r>
            <a:endParaRPr lang="zh-CN" altLang="en-US" sz="3000" dirty="0"/>
          </a:p>
          <a:p>
            <a:pPr marL="0" indent="0">
              <a:buNone/>
            </a:pPr>
            <a:r>
              <a:rPr lang="zh-CN" altLang="en-US" sz="3000" dirty="0"/>
              <a:t>（</a:t>
            </a:r>
            <a:r>
              <a:rPr lang="en-US" altLang="zh-CN" sz="3000" dirty="0"/>
              <a:t>4</a:t>
            </a:r>
            <a:r>
              <a:rPr lang="zh-CN" altLang="en-US" sz="3000" dirty="0"/>
              <a:t>）企业工资总额与经济效益相联系，经济效益下浮时工资必须下浮的，但支付给劳动者的工资不得低于当地的最低工资标准；</a:t>
            </a:r>
            <a:endParaRPr lang="zh-CN" altLang="en-US" sz="3000" dirty="0"/>
          </a:p>
          <a:p>
            <a:pPr marL="0" indent="0">
              <a:buNone/>
            </a:pPr>
            <a:r>
              <a:rPr lang="zh-CN" altLang="en-US" sz="3000" dirty="0"/>
              <a:t>（</a:t>
            </a:r>
            <a:r>
              <a:rPr lang="en-US" altLang="zh-CN" sz="3000" dirty="0"/>
              <a:t>5</a:t>
            </a:r>
            <a:r>
              <a:rPr lang="zh-CN" altLang="en-US" sz="3000" dirty="0"/>
              <a:t>）因劳动者请事假等相应减发工资等。    </a:t>
            </a:r>
            <a:endParaRPr lang="zh-CN" altLang="en-US" sz="3000" dirty="0"/>
          </a:p>
          <a:p>
            <a:pPr marL="0" indent="0">
              <a:buNone/>
            </a:pPr>
            <a:r>
              <a:rPr lang="zh-CN" altLang="en-US" dirty="0"/>
              <a:t>    </a:t>
            </a:r>
            <a:endParaRPr lang="zh-CN" altLang="en-US" dirty="0"/>
          </a:p>
        </p:txBody>
      </p:sp>
    </p:spTree>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有下列情形之一的，用人单位可以代扣劳动者的工资：</a:t>
            </a:r>
            <a:endParaRPr lang="zh-CN" altLang="en-US" sz="2800" dirty="0"/>
          </a:p>
          <a:p>
            <a:pPr marL="0" indent="0">
              <a:buNone/>
            </a:pPr>
            <a:r>
              <a:rPr lang="zh-CN" altLang="en-US" sz="2800" dirty="0"/>
              <a:t>（</a:t>
            </a:r>
            <a:r>
              <a:rPr lang="en-US" altLang="zh-CN" sz="2800" dirty="0"/>
              <a:t>1</a:t>
            </a:r>
            <a:r>
              <a:rPr lang="zh-CN" altLang="en-US" sz="2800" dirty="0"/>
              <a:t>）用人单位代扣代缴的个人所得税；</a:t>
            </a:r>
            <a:endParaRPr lang="zh-CN" altLang="en-US" sz="2800" dirty="0"/>
          </a:p>
          <a:p>
            <a:pPr marL="0" indent="0">
              <a:buNone/>
            </a:pPr>
            <a:r>
              <a:rPr lang="zh-CN" altLang="en-US" sz="2800" dirty="0"/>
              <a:t>（</a:t>
            </a:r>
            <a:r>
              <a:rPr lang="en-US" altLang="zh-CN" sz="2800" dirty="0"/>
              <a:t>2</a:t>
            </a:r>
            <a:r>
              <a:rPr lang="zh-CN" altLang="en-US" sz="2800" dirty="0"/>
              <a:t>）用人单位代扣代缴的应由劳动者个人负担的各项社会保险费用；</a:t>
            </a:r>
            <a:endParaRPr lang="zh-CN" altLang="en-US" sz="2800" dirty="0"/>
          </a:p>
          <a:p>
            <a:pPr marL="0" indent="0">
              <a:buNone/>
            </a:pPr>
            <a:r>
              <a:rPr lang="zh-CN" altLang="en-US" sz="2800" dirty="0"/>
              <a:t>（</a:t>
            </a:r>
            <a:r>
              <a:rPr lang="en-US" altLang="zh-CN" sz="2800" dirty="0"/>
              <a:t>3</a:t>
            </a:r>
            <a:r>
              <a:rPr lang="zh-CN" altLang="en-US" sz="2800" dirty="0"/>
              <a:t>）法院判决、裁定中要求代扣的抚养费、赡养费；</a:t>
            </a:r>
            <a:endParaRPr lang="zh-CN" altLang="en-US" sz="2800" dirty="0"/>
          </a:p>
          <a:p>
            <a:pPr marL="0" indent="0">
              <a:buNone/>
            </a:pPr>
            <a:r>
              <a:rPr lang="zh-CN" altLang="en-US" sz="2800" dirty="0"/>
              <a:t>（</a:t>
            </a:r>
            <a:r>
              <a:rPr lang="en-US" altLang="zh-CN" sz="2800" dirty="0"/>
              <a:t>4</a:t>
            </a:r>
            <a:r>
              <a:rPr lang="zh-CN" altLang="en-US" sz="2800" dirty="0"/>
              <a:t>）法律、法规规定从劳动者工资中扣除的其他费用。</a:t>
            </a:r>
            <a:endParaRPr lang="zh-CN" altLang="en-US" sz="2800" dirty="0"/>
          </a:p>
          <a:p>
            <a:pPr marL="0" indent="0">
              <a:buNone/>
            </a:pPr>
            <a:endParaRPr lang="zh-CN" altLang="en-US" dirty="0"/>
          </a:p>
        </p:txBody>
      </p:sp>
    </p:spTree>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此外，用人单位对职工违纪罚款的金额，一般不得超过本人月工资标准的</a:t>
            </a:r>
            <a:r>
              <a:rPr lang="en-US" altLang="zh-CN" sz="2800" dirty="0"/>
              <a:t>20%</a:t>
            </a:r>
            <a:r>
              <a:rPr lang="zh-CN" altLang="en-US" sz="2800" dirty="0"/>
              <a:t>；由于劳动者本人原因给用人单位造成损失的，用人单位可以按照劳动合同的约定要求其赔偿经济损失。经济损失的赔偿可从劳动者本人的工资中扣除。但每月扣除的部分不得超过劳动者当月工资的</a:t>
            </a:r>
            <a:r>
              <a:rPr lang="en-US" altLang="zh-CN" sz="2800" dirty="0"/>
              <a:t>20%</a:t>
            </a:r>
            <a:r>
              <a:rPr lang="zh-CN" altLang="en-US" sz="2800" dirty="0"/>
              <a:t>。若扣除后的剩余工资部分低于当地月最低工资标准，则按最低工资标准支付。</a:t>
            </a:r>
            <a:endParaRPr lang="zh-CN" altLang="en-US" sz="2800" dirty="0"/>
          </a:p>
          <a:p>
            <a:pPr marL="0" indent="0">
              <a:buNone/>
            </a:pPr>
            <a:endParaRPr lang="zh-CN" altLang="en-US" dirty="0"/>
          </a:p>
          <a:p>
            <a:pPr marL="0" indent="0">
              <a:buNone/>
            </a:pPr>
            <a:endParaRPr lang="zh-CN" altLang="en-US" dirty="0"/>
          </a:p>
        </p:txBody>
      </p:sp>
    </p:spTree>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0" indent="0">
              <a:buNone/>
            </a:pPr>
            <a:r>
              <a:rPr lang="en-US" altLang="zh-CN" sz="3000" dirty="0"/>
              <a:t>2</a:t>
            </a:r>
            <a:r>
              <a:rPr lang="zh-CN" altLang="en-US" sz="3000" dirty="0"/>
              <a:t>． 用人单位不得无故拖欠工资</a:t>
            </a:r>
            <a:endParaRPr lang="zh-CN" altLang="en-US" sz="3000" dirty="0"/>
          </a:p>
          <a:p>
            <a:pPr marL="0" indent="0">
              <a:buNone/>
            </a:pPr>
            <a:r>
              <a:rPr lang="zh-CN" altLang="en-US" sz="3000" dirty="0"/>
              <a:t>所谓“无故拖欠”，即用人单位无正当理由超过规定付薪时间未支付劳动者工资的行为。不包括以下情形：</a:t>
            </a:r>
            <a:endParaRPr lang="zh-CN" altLang="en-US" sz="3000" dirty="0"/>
          </a:p>
          <a:p>
            <a:pPr marL="0" indent="0">
              <a:buNone/>
            </a:pPr>
            <a:r>
              <a:rPr lang="zh-CN" altLang="en-US" sz="3000" dirty="0"/>
              <a:t>（</a:t>
            </a:r>
            <a:r>
              <a:rPr lang="en-US" altLang="zh-CN" sz="3000" dirty="0"/>
              <a:t>1</a:t>
            </a:r>
            <a:r>
              <a:rPr lang="zh-CN" altLang="en-US" sz="3000" dirty="0"/>
              <a:t>）用人单位遇到非人力所能抗拒的自然灾害、战争等原因，无法按时支付工资；</a:t>
            </a:r>
            <a:endParaRPr lang="zh-CN" altLang="en-US" sz="3000" dirty="0"/>
          </a:p>
          <a:p>
            <a:pPr marL="0" indent="0">
              <a:buNone/>
            </a:pPr>
            <a:r>
              <a:rPr lang="zh-CN" altLang="en-US" sz="3000" dirty="0"/>
              <a:t>（</a:t>
            </a:r>
            <a:r>
              <a:rPr lang="en-US" altLang="zh-CN" sz="3000" dirty="0"/>
              <a:t>2</a:t>
            </a:r>
            <a:r>
              <a:rPr lang="zh-CN" altLang="en-US" sz="3000" dirty="0"/>
              <a:t>）用人单位确因转换经营机制、生产经营困难、资金周转受到影响、濒临破产等原因不能如期支付工资，在征得本单位工会同意后，可暂时延期支付，延期的最长限制可由省级劳动行政部门根据当地情况确定。</a:t>
            </a:r>
            <a:endParaRPr lang="zh-CN" altLang="en-US" sz="3000" dirty="0"/>
          </a:p>
          <a:p>
            <a:pPr marL="0" indent="0">
              <a:buNone/>
            </a:pPr>
            <a:endParaRPr lang="zh-CN" altLang="en-US" dirty="0"/>
          </a:p>
        </p:txBody>
      </p:sp>
    </p:spTree>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lgn="ctr">
              <a:buNone/>
            </a:pPr>
            <a:r>
              <a:rPr lang="zh-CN" altLang="en-US" sz="3000" dirty="0"/>
              <a:t>第三节 最低工资保障制度</a:t>
            </a:r>
            <a:endParaRPr lang="zh-CN" altLang="en-US" sz="3000" dirty="0"/>
          </a:p>
          <a:p>
            <a:pPr marL="0" indent="0">
              <a:buNone/>
            </a:pPr>
            <a:r>
              <a:rPr lang="zh-CN" altLang="en-US" sz="3000" dirty="0" smtClean="0"/>
              <a:t> </a:t>
            </a:r>
            <a:r>
              <a:rPr lang="zh-CN" altLang="en-US" sz="3000" dirty="0"/>
              <a:t>一、最低工资的概念</a:t>
            </a:r>
            <a:endParaRPr lang="zh-CN" altLang="en-US" sz="3000" dirty="0"/>
          </a:p>
          <a:p>
            <a:pPr marL="0" indent="0">
              <a:buNone/>
            </a:pPr>
            <a:r>
              <a:rPr lang="zh-CN" altLang="en-US" sz="3000" dirty="0" smtClean="0"/>
              <a:t>所谓</a:t>
            </a:r>
            <a:r>
              <a:rPr lang="zh-CN" altLang="en-US" sz="3000" dirty="0"/>
              <a:t>最低工资，是指劳动者在法定工作时间内提供了正常劳动，其所在用人单位应支付的最低劳动报酬。其主要法律依据是</a:t>
            </a:r>
            <a:r>
              <a:rPr lang="en-US" altLang="zh-CN" sz="3000" dirty="0"/>
              <a:t>《</a:t>
            </a:r>
            <a:r>
              <a:rPr lang="zh-CN" altLang="en-US" sz="3000" dirty="0"/>
              <a:t>企业最低工资规定</a:t>
            </a:r>
            <a:r>
              <a:rPr lang="en-US" altLang="zh-CN" sz="3000" dirty="0"/>
              <a:t>》</a:t>
            </a:r>
            <a:r>
              <a:rPr lang="zh-CN" altLang="en-US" sz="3000" dirty="0"/>
              <a:t>和</a:t>
            </a:r>
            <a:r>
              <a:rPr lang="en-US" altLang="zh-CN" sz="3000" dirty="0"/>
              <a:t>《</a:t>
            </a:r>
            <a:r>
              <a:rPr lang="zh-CN" altLang="en-US" sz="3000" dirty="0"/>
              <a:t>劳动法</a:t>
            </a:r>
            <a:r>
              <a:rPr lang="en-US" altLang="zh-CN" sz="3000" dirty="0"/>
              <a:t>》</a:t>
            </a:r>
            <a:r>
              <a:rPr lang="zh-CN" altLang="en-US" sz="3000" dirty="0"/>
              <a:t>第</a:t>
            </a:r>
            <a:r>
              <a:rPr lang="en-US" altLang="zh-CN" sz="3000" dirty="0"/>
              <a:t>48</a:t>
            </a:r>
            <a:r>
              <a:rPr lang="zh-CN" altLang="en-US" sz="3000" dirty="0"/>
              <a:t>条</a:t>
            </a:r>
            <a:r>
              <a:rPr lang="zh-CN" altLang="en-US" sz="3000" dirty="0" smtClean="0"/>
              <a:t>。</a:t>
            </a:r>
            <a:endParaRPr lang="en-US" altLang="zh-CN" sz="3000" dirty="0" smtClean="0"/>
          </a:p>
          <a:p>
            <a:pPr marL="0" indent="0">
              <a:buNone/>
            </a:pPr>
            <a:r>
              <a:rPr lang="zh-CN" altLang="en-US" sz="3000" dirty="0" smtClean="0"/>
              <a:t>这</a:t>
            </a:r>
            <a:r>
              <a:rPr lang="zh-CN" altLang="en-US" sz="3000" dirty="0"/>
              <a:t>一概念包含如下要点：</a:t>
            </a:r>
            <a:endParaRPr lang="zh-CN" altLang="en-US" sz="3000" dirty="0"/>
          </a:p>
          <a:p>
            <a:pPr marL="0" indent="0">
              <a:buNone/>
            </a:pPr>
            <a:r>
              <a:rPr lang="en-US" altLang="zh-CN" sz="3000" dirty="0"/>
              <a:t>1</a:t>
            </a:r>
            <a:r>
              <a:rPr lang="zh-CN" altLang="en-US" sz="3000" dirty="0"/>
              <a:t>． 法定</a:t>
            </a:r>
            <a:r>
              <a:rPr lang="zh-CN" altLang="en-US" sz="3000" dirty="0" smtClean="0"/>
              <a:t>工作时间，即</a:t>
            </a:r>
            <a:r>
              <a:rPr lang="zh-CN" altLang="en-US" sz="3000" dirty="0"/>
              <a:t>法定工时。</a:t>
            </a:r>
            <a:endParaRPr lang="zh-CN" altLang="en-US" sz="3000" dirty="0"/>
          </a:p>
          <a:p>
            <a:pPr marL="0" indent="0">
              <a:buNone/>
            </a:pPr>
            <a:r>
              <a:rPr lang="en-US" altLang="zh-CN" sz="3000" dirty="0"/>
              <a:t>2</a:t>
            </a:r>
            <a:r>
              <a:rPr lang="zh-CN" altLang="en-US" sz="3000" dirty="0"/>
              <a:t>． 正常</a:t>
            </a:r>
            <a:r>
              <a:rPr lang="zh-CN" altLang="en-US" sz="3000" dirty="0" smtClean="0"/>
              <a:t>劳动，即</a:t>
            </a:r>
            <a:r>
              <a:rPr lang="zh-CN" altLang="en-US" sz="3000" dirty="0"/>
              <a:t>指工薪劳动者按照劳动合同或集体合同在法定时间内提供的劳动</a:t>
            </a:r>
            <a:r>
              <a:rPr lang="zh-CN" altLang="en-US" sz="3000" dirty="0" smtClean="0"/>
              <a:t>。</a:t>
            </a:r>
            <a:endParaRPr lang="zh-CN" altLang="en-US" sz="3000" dirty="0"/>
          </a:p>
          <a:p>
            <a:pPr marL="0" indent="0">
              <a:buNone/>
            </a:pPr>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7500" lnSpcReduction="20000"/>
          </a:bodyPr>
          <a:lstStyle/>
          <a:p>
            <a:pPr marL="0" indent="0">
              <a:buNone/>
            </a:pPr>
            <a:r>
              <a:rPr lang="zh-CN" altLang="en-US" dirty="0" smtClean="0"/>
              <a:t>案例分析</a:t>
            </a:r>
            <a:endParaRPr lang="en-US" altLang="zh-CN" dirty="0" smtClean="0"/>
          </a:p>
          <a:p>
            <a:pPr marL="0" indent="0">
              <a:buNone/>
            </a:pPr>
            <a:r>
              <a:rPr lang="zh-CN" altLang="en-US" sz="3100" dirty="0"/>
              <a:t>黄某从</a:t>
            </a:r>
            <a:r>
              <a:rPr lang="en-US" altLang="zh-CN" sz="3100" dirty="0"/>
              <a:t>1999</a:t>
            </a:r>
            <a:r>
              <a:rPr lang="zh-CN" altLang="en-US" sz="3100" dirty="0"/>
              <a:t>年</a:t>
            </a:r>
            <a:r>
              <a:rPr lang="en-US" altLang="zh-CN" sz="3100" dirty="0"/>
              <a:t>11</a:t>
            </a:r>
            <a:r>
              <a:rPr lang="zh-CN" altLang="en-US" sz="3100" dirty="0"/>
              <a:t>月起在某县邮政局下辖的乡邮政所从事邮政投递业务，未签订劳动合同，仅约定黄某要在邮政局规定时间内从事收、送邮件和报刊、接邮车、揽储、商品分销、代收话费等工作。黄某在为邮政所从事投递业务时，邮政局为他提供了固定的办公场所，给他发放了工作证牌、工作服及在银行开设工资账号并发放了固定的工资报酬，但未为黄某办理社会保险。工作期间，黄某在工作中因表现突出获得了邮政局“优秀投递员”、“先进代办员”的表彰奖励。</a:t>
            </a:r>
            <a:r>
              <a:rPr lang="en-US" altLang="zh-CN" sz="3100" dirty="0"/>
              <a:t>2008</a:t>
            </a:r>
            <a:r>
              <a:rPr lang="zh-CN" altLang="en-US" sz="3100" dirty="0"/>
              <a:t>年</a:t>
            </a:r>
            <a:r>
              <a:rPr lang="en-US" altLang="zh-CN" sz="3100" dirty="0"/>
              <a:t>7</a:t>
            </a:r>
            <a:r>
              <a:rPr lang="zh-CN" altLang="en-US" sz="3100" dirty="0"/>
              <a:t>月</a:t>
            </a:r>
            <a:r>
              <a:rPr lang="en-US" altLang="zh-CN" sz="3100" dirty="0"/>
              <a:t>21</a:t>
            </a:r>
            <a:r>
              <a:rPr lang="zh-CN" altLang="en-US" sz="3100" dirty="0"/>
              <a:t>日，黄某向县劳动争议仲裁委员会申请仲裁，申请确认他与邮政局之间存在劳动关系，县劳动争议仲裁委员会裁决驳回申请人仲裁申请请求，黄某不服，遂向法院起诉</a:t>
            </a:r>
            <a:r>
              <a:rPr lang="zh-CN" altLang="en-US" sz="3100" dirty="0" smtClean="0"/>
              <a:t>。</a:t>
            </a:r>
            <a:endParaRPr lang="en-US" altLang="zh-CN" sz="3100" dirty="0" smtClean="0"/>
          </a:p>
          <a:p>
            <a:pPr marL="0" indent="0">
              <a:buNone/>
            </a:pPr>
            <a:r>
              <a:rPr lang="zh-CN" altLang="en-US" sz="3100" dirty="0" smtClean="0"/>
              <a:t> </a:t>
            </a:r>
            <a:endParaRPr lang="zh-CN" altLang="en-US" sz="3100" dirty="0"/>
          </a:p>
          <a:p>
            <a:pPr marL="0" indent="0">
              <a:buNone/>
            </a:pPr>
            <a:r>
              <a:rPr lang="zh-CN" altLang="en-US" sz="3100" dirty="0"/>
              <a:t>问：邮政代办员与邮政局是否构成劳动关系？</a:t>
            </a:r>
            <a:endParaRPr lang="zh-CN" altLang="en-US" sz="31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二、最低工资的组成</a:t>
            </a:r>
            <a:endParaRPr lang="zh-CN" altLang="en-US" sz="2800" dirty="0"/>
          </a:p>
          <a:p>
            <a:pPr marL="0" indent="0">
              <a:buNone/>
            </a:pPr>
            <a:r>
              <a:rPr lang="zh-CN" altLang="en-US" sz="2800" dirty="0" smtClean="0"/>
              <a:t>最低</a:t>
            </a:r>
            <a:r>
              <a:rPr lang="zh-CN" altLang="en-US" sz="2800" dirty="0"/>
              <a:t>工资由国家规定的报酬项目组成。一般来说，只要劳动者在法定工作时间内得到的实际劳动报酬都应当作为最低工资的组成部分，包括基本工资、奖金（劳动者在完成规定工作时所得的奖金因为已固定地作为报酬的组成部分，因此也包括在最低工资之内）、浮动工资等。</a:t>
            </a:r>
            <a:endParaRPr lang="zh-CN" altLang="en-US" sz="2800" dirty="0"/>
          </a:p>
          <a:p>
            <a:pPr marL="0" indent="0">
              <a:buNone/>
            </a:pPr>
            <a:endParaRPr lang="zh-CN" altLang="en-US" dirty="0"/>
          </a:p>
        </p:txBody>
      </p:sp>
    </p:spTree>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a:t>
            </a:r>
            <a:r>
              <a:rPr lang="zh-CN" altLang="en-US" sz="2800" dirty="0"/>
              <a:t>最低工资规定</a:t>
            </a:r>
            <a:r>
              <a:rPr lang="en-US" altLang="zh-CN" sz="2800" dirty="0"/>
              <a:t>》</a:t>
            </a:r>
            <a:r>
              <a:rPr lang="zh-CN" altLang="en-US" sz="2800" dirty="0"/>
              <a:t>第</a:t>
            </a:r>
            <a:r>
              <a:rPr lang="en-US" altLang="zh-CN" sz="2800" dirty="0"/>
              <a:t>6</a:t>
            </a:r>
            <a:r>
              <a:rPr lang="zh-CN" altLang="en-US" sz="2800" dirty="0"/>
              <a:t>条规定，下列收入不列入最低工资的范围：加班加点工资；中班、夜班、高温、低温、井下、有毒有害等特殊工作环境、条件下的津贴；国家法律、法规和政策规定的其他收入。</a:t>
            </a:r>
            <a:endParaRPr lang="zh-CN" altLang="en-US" sz="2800" dirty="0"/>
          </a:p>
          <a:p>
            <a:pPr marL="0" indent="0">
              <a:buNone/>
            </a:pPr>
            <a:endParaRPr lang="zh-CN" altLang="en-US" dirty="0"/>
          </a:p>
        </p:txBody>
      </p:sp>
    </p:spTree>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a:t>三、最低工资制的适用范围</a:t>
            </a:r>
            <a:endParaRPr lang="zh-CN" altLang="en-US" sz="2800" dirty="0"/>
          </a:p>
          <a:p>
            <a:pPr marL="0" indent="0">
              <a:buNone/>
            </a:pPr>
            <a:r>
              <a:rPr lang="zh-CN" altLang="en-US" sz="2800" dirty="0" smtClean="0"/>
              <a:t>最低</a:t>
            </a:r>
            <a:r>
              <a:rPr lang="zh-CN" altLang="en-US" sz="2800" dirty="0"/>
              <a:t>工资制的适用范围包括两方面：一是适用的产业范围，二是适用的劳动力种类范围。按照国际劳工组织</a:t>
            </a:r>
            <a:r>
              <a:rPr lang="en-US" altLang="zh-CN" sz="2800" dirty="0"/>
              <a:t>131</a:t>
            </a:r>
            <a:r>
              <a:rPr lang="zh-CN" altLang="en-US" sz="2800" dirty="0"/>
              <a:t>号公约和</a:t>
            </a:r>
            <a:r>
              <a:rPr lang="en-US" altLang="zh-CN" sz="2800" dirty="0"/>
              <a:t>135</a:t>
            </a:r>
            <a:r>
              <a:rPr lang="zh-CN" altLang="en-US" sz="2800" dirty="0"/>
              <a:t>号公约建议书的规定，发展中国家最低工资制度的适用范围应包括雇佣条件理应予以保护的各类产业，或者把不适用最低工资规定的限制在尽可能小的范围之内</a:t>
            </a:r>
            <a:r>
              <a:rPr lang="zh-CN" altLang="en-US" sz="2800" dirty="0" smtClean="0"/>
              <a:t>。</a:t>
            </a:r>
            <a:endParaRPr lang="zh-CN" altLang="en-US" sz="2800" dirty="0"/>
          </a:p>
        </p:txBody>
      </p:sp>
    </p:spTree>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但对于在试用期、熟练期、见习期与用人单位形成劳动关系的劳动者，凡在法定工时内提供了正常劳动，其所在用人单位应支付其不低于最低工资标准的工资。</a:t>
            </a:r>
            <a:endParaRPr lang="zh-CN" altLang="en-US" sz="2800" dirty="0"/>
          </a:p>
          <a:p>
            <a:pPr marL="0" indent="0">
              <a:buNone/>
            </a:pPr>
            <a:endParaRPr lang="zh-CN" altLang="en-US" dirty="0"/>
          </a:p>
        </p:txBody>
      </p:sp>
    </p:spTree>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0" indent="0">
              <a:buNone/>
            </a:pPr>
            <a:r>
              <a:rPr lang="zh-CN" altLang="en-US" sz="3000" dirty="0"/>
              <a:t>四、最低工资标准的确定和发布</a:t>
            </a:r>
            <a:endParaRPr lang="zh-CN" altLang="en-US" sz="3000" dirty="0"/>
          </a:p>
          <a:p>
            <a:pPr marL="0" indent="0">
              <a:buNone/>
            </a:pPr>
            <a:r>
              <a:rPr lang="zh-CN" altLang="en-US" sz="3000" dirty="0" smtClean="0"/>
              <a:t>（</a:t>
            </a:r>
            <a:r>
              <a:rPr lang="zh-CN" altLang="en-US" sz="3000" dirty="0"/>
              <a:t>一）最低工资标准的确定</a:t>
            </a:r>
            <a:endParaRPr lang="zh-CN" altLang="en-US" sz="3000" dirty="0"/>
          </a:p>
          <a:p>
            <a:pPr marL="0" indent="0">
              <a:buNone/>
            </a:pPr>
            <a:r>
              <a:rPr lang="en-US" altLang="zh-CN" sz="3000" dirty="0"/>
              <a:t>《</a:t>
            </a:r>
            <a:r>
              <a:rPr lang="zh-CN" altLang="en-US" sz="3000" dirty="0"/>
              <a:t>最低工资规定</a:t>
            </a:r>
            <a:r>
              <a:rPr lang="en-US" altLang="zh-CN" sz="3000" dirty="0"/>
              <a:t>》</a:t>
            </a:r>
            <a:r>
              <a:rPr lang="zh-CN" altLang="en-US" sz="3000" dirty="0"/>
              <a:t>第</a:t>
            </a:r>
            <a:r>
              <a:rPr lang="en-US" altLang="zh-CN" sz="3000" dirty="0"/>
              <a:t>6</a:t>
            </a:r>
            <a:r>
              <a:rPr lang="zh-CN" altLang="en-US" sz="3000" dirty="0"/>
              <a:t>条：确定和调整月最低工资标准，应参考当地就业者及其赡养人口的最低生活费用、城镇居民消费价格指数、职工个人缴纳的社会保险费和住房公积金、职工平均工资、经济发展水平、就业等因素。</a:t>
            </a:r>
            <a:endParaRPr lang="zh-CN" altLang="en-US" sz="3000" dirty="0"/>
          </a:p>
          <a:p>
            <a:pPr marL="0" indent="0">
              <a:buNone/>
            </a:pPr>
            <a:r>
              <a:rPr lang="zh-CN" altLang="en-US" sz="3000" dirty="0"/>
              <a:t>最低工资标准一般按月确定，也可按周、日、小时确定，各种单位时间的最低工资标准可以相互转换。最低工资标准应高于当地的社会救济金和失业保险金标准，但低于当地平均工资标准。</a:t>
            </a:r>
            <a:endParaRPr lang="zh-CN" altLang="en-US" sz="3000" dirty="0"/>
          </a:p>
          <a:p>
            <a:pPr marL="0" indent="0">
              <a:buNone/>
            </a:pPr>
            <a:endParaRPr lang="zh-CN" altLang="en-US" dirty="0"/>
          </a:p>
        </p:txBody>
      </p:sp>
    </p:spTree>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（二）最低工资标准的发布</a:t>
            </a:r>
            <a:endParaRPr lang="zh-CN" altLang="en-US" sz="2800" dirty="0"/>
          </a:p>
          <a:p>
            <a:pPr marL="0" indent="0">
              <a:buNone/>
            </a:pPr>
            <a:r>
              <a:rPr lang="en-US" altLang="zh-CN" sz="2800" dirty="0"/>
              <a:t>《</a:t>
            </a:r>
            <a:r>
              <a:rPr lang="zh-CN" altLang="en-US" sz="2800" dirty="0"/>
              <a:t>最低工资规定</a:t>
            </a:r>
            <a:r>
              <a:rPr lang="en-US" altLang="zh-CN" sz="2800" dirty="0"/>
              <a:t>》</a:t>
            </a:r>
            <a:r>
              <a:rPr lang="zh-CN" altLang="en-US" sz="2800" dirty="0"/>
              <a:t>第</a:t>
            </a:r>
            <a:r>
              <a:rPr lang="en-US" altLang="zh-CN" sz="2800" dirty="0"/>
              <a:t>9</a:t>
            </a:r>
            <a:r>
              <a:rPr lang="zh-CN" altLang="en-US" sz="2800" dirty="0"/>
              <a:t>条：省、自治区、直辖市劳动保障行政部门应当将本地区最低工资标准方案报省、自治区、直辖市人民政府批准，并且在批准后</a:t>
            </a:r>
            <a:r>
              <a:rPr lang="en-US" altLang="zh-CN" sz="2800" dirty="0"/>
              <a:t>7</a:t>
            </a:r>
            <a:r>
              <a:rPr lang="zh-CN" altLang="en-US" sz="2800" dirty="0"/>
              <a:t>天内在当地政府公报上和至少一种全地区报纸上发布。省、自治区、直辖市劳动保障行政部门应在发布后</a:t>
            </a:r>
            <a:r>
              <a:rPr lang="en-US" altLang="zh-CN" sz="2800" dirty="0"/>
              <a:t>10</a:t>
            </a:r>
            <a:r>
              <a:rPr lang="zh-CN" altLang="en-US" sz="2800" dirty="0"/>
              <a:t>日内将最低工资标准报劳动保障部。</a:t>
            </a:r>
            <a:endParaRPr lang="zh-CN" altLang="en-US" sz="2800" dirty="0"/>
          </a:p>
          <a:p>
            <a:pPr marL="0" indent="0">
              <a:buNone/>
            </a:pPr>
            <a:endParaRPr lang="zh-CN" altLang="en-US" dirty="0"/>
          </a:p>
        </p:txBody>
      </p:sp>
    </p:spTree>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a:t>
            </a:r>
            <a:r>
              <a:rPr lang="zh-CN" altLang="en-US" sz="2800" dirty="0"/>
              <a:t>最低工资规定</a:t>
            </a:r>
            <a:r>
              <a:rPr lang="en-US" altLang="zh-CN" sz="2800" dirty="0"/>
              <a:t>》</a:t>
            </a:r>
            <a:r>
              <a:rPr lang="zh-CN" altLang="en-US" sz="2800" dirty="0"/>
              <a:t>第</a:t>
            </a:r>
            <a:r>
              <a:rPr lang="en-US" altLang="zh-CN" sz="2800" dirty="0"/>
              <a:t>10</a:t>
            </a:r>
            <a:r>
              <a:rPr lang="zh-CN" altLang="en-US" sz="2800" dirty="0"/>
              <a:t>条：最低工资标准发布实施后，如本规定第六条规定的相关因素发生变化，应当适时调整。最低工资标准每两年至少调整一次。</a:t>
            </a:r>
            <a:endParaRPr lang="zh-CN" altLang="en-US" sz="2800" dirty="0"/>
          </a:p>
        </p:txBody>
      </p:sp>
    </p:spTree>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20000"/>
          </a:bodyPr>
          <a:lstStyle/>
          <a:p>
            <a:pPr marL="0" indent="0">
              <a:buNone/>
            </a:pPr>
            <a:r>
              <a:rPr lang="zh-CN" altLang="zh-CN" dirty="0"/>
              <a:t>（三）最低工资标准的保障措施</a:t>
            </a:r>
            <a:endParaRPr lang="zh-CN" altLang="zh-CN" dirty="0"/>
          </a:p>
          <a:p>
            <a:pPr marL="0" indent="0">
              <a:buNone/>
            </a:pPr>
            <a:r>
              <a:rPr lang="en-US" altLang="zh-CN" dirty="0"/>
              <a:t>1</a:t>
            </a:r>
            <a:r>
              <a:rPr lang="zh-CN" altLang="zh-CN" dirty="0"/>
              <a:t>． 企业必须将政府对最低工资的有关规定告知本单位劳动者，此告知义务应当在劳动合同签订以前完成。如果企业未履行此告知义务的，劳动合同的效力可能会受到影响。</a:t>
            </a:r>
            <a:endParaRPr lang="zh-CN" altLang="zh-CN" dirty="0"/>
          </a:p>
          <a:p>
            <a:pPr marL="0" indent="0">
              <a:buNone/>
            </a:pPr>
            <a:r>
              <a:rPr lang="en-US" altLang="zh-CN" dirty="0"/>
              <a:t>2</a:t>
            </a:r>
            <a:r>
              <a:rPr lang="zh-CN" altLang="zh-CN" dirty="0"/>
              <a:t>． 企业支付给劳动者的工资不得低于其适用最低工资标准所应得的工资。在集体合同和劳动合同中规定的工资标准，都不得低于法定最低工资标准。</a:t>
            </a:r>
            <a:r>
              <a:rPr lang="en-US" altLang="zh-CN" dirty="0"/>
              <a:t>      </a:t>
            </a:r>
            <a:endParaRPr lang="zh-CN" altLang="zh-CN" dirty="0"/>
          </a:p>
          <a:p>
            <a:pPr marL="0" indent="0">
              <a:buNone/>
            </a:pPr>
            <a:r>
              <a:rPr lang="en-US" altLang="zh-CN" dirty="0"/>
              <a:t>3</a:t>
            </a:r>
            <a:r>
              <a:rPr lang="zh-CN" altLang="zh-CN" dirty="0"/>
              <a:t>． 实行计件工资或提成工资等工资形式的企业，必须进行合理折算，其相应的折算额不得低于按时、日、周、月确定的相应的最低工资率。企业不得利用计件工资来逃避最低工资制的规定；</a:t>
            </a:r>
            <a:endParaRPr lang="zh-CN" altLang="zh-CN" dirty="0"/>
          </a:p>
          <a:p>
            <a:pPr marL="0" indent="0">
              <a:buNone/>
            </a:pPr>
            <a:endParaRPr lang="zh-CN" altLang="en-US" dirty="0"/>
          </a:p>
        </p:txBody>
      </p:sp>
    </p:spTree>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4</a:t>
            </a:r>
            <a:r>
              <a:rPr lang="zh-CN" altLang="zh-CN" sz="2800" dirty="0"/>
              <a:t>． 劳动者因探亲、结婚、直系亲属死亡按照规定休假期间，以及依法参加国家和社会活动，视为提供了正常劳动，企业应当支付给劳动者最低工资。劳动者由于本人原因造成在法定时间内未提供正常劳动的，不受最低工资制的保护。</a:t>
            </a:r>
            <a:endParaRPr lang="zh-CN" altLang="zh-CN" sz="2800" dirty="0"/>
          </a:p>
          <a:p>
            <a:pPr marL="0" indent="0">
              <a:buNone/>
            </a:pPr>
            <a:r>
              <a:rPr lang="en-US" altLang="zh-CN" sz="2800" dirty="0"/>
              <a:t>5</a:t>
            </a:r>
            <a:r>
              <a:rPr lang="zh-CN" altLang="zh-CN" sz="2800" dirty="0"/>
              <a:t>． 在劳动合同中，双方当事人约定的劳动者在未完成劳动定额或承包任务的情况下，用人单位可低于最低工资标准支付劳动者工资的条款不具有法律效力。（《关于贯彻执行〈中华人民共和国劳动法〉若干问题的意见贯彻意见》第</a:t>
            </a:r>
            <a:r>
              <a:rPr lang="en-US" altLang="zh-CN" sz="2800" dirty="0"/>
              <a:t>56</a:t>
            </a:r>
            <a:r>
              <a:rPr lang="zh-CN" altLang="zh-CN" sz="2800" dirty="0"/>
              <a:t>条）</a:t>
            </a:r>
            <a:endParaRPr lang="zh-CN" altLang="zh-CN" sz="2800" dirty="0"/>
          </a:p>
          <a:p>
            <a:pPr marL="0" indent="0">
              <a:buNone/>
            </a:pPr>
            <a:endParaRPr lang="zh-CN" altLang="en-US" sz="2800" dirty="0"/>
          </a:p>
        </p:txBody>
      </p:sp>
    </p:spTree>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en-US" altLang="zh-CN" sz="2800" dirty="0"/>
              <a:t>6</a:t>
            </a:r>
            <a:r>
              <a:rPr lang="zh-CN" altLang="zh-CN" sz="2800" dirty="0"/>
              <a:t>． 各级人民政府的劳动行政主管部门负责对最低工资执行情况进行检查监督，发现违法问题及时进行处理。</a:t>
            </a:r>
            <a:endParaRPr lang="zh-CN" altLang="zh-CN" sz="2800" dirty="0"/>
          </a:p>
          <a:p>
            <a:pPr marL="0" indent="0">
              <a:buNone/>
            </a:pPr>
            <a:r>
              <a:rPr lang="en-US" altLang="zh-CN" sz="2800" dirty="0"/>
              <a:t>7</a:t>
            </a:r>
            <a:r>
              <a:rPr lang="zh-CN" altLang="zh-CN" sz="2800" dirty="0"/>
              <a:t>． 工会有权对最低工资执行情况进行监督，发现企业支付劳动者工资低于有关最低工资标准的规定时，有权要求有关部门进行处理。</a:t>
            </a:r>
            <a:endParaRPr lang="zh-CN" altLang="zh-CN" sz="2800" dirty="0"/>
          </a:p>
          <a:p>
            <a:pPr marL="0" indent="0">
              <a:buNone/>
            </a:pPr>
            <a:r>
              <a:rPr lang="en-US" altLang="zh-CN" sz="2800" dirty="0"/>
              <a:t>8</a:t>
            </a:r>
            <a:r>
              <a:rPr lang="zh-CN" altLang="zh-CN" sz="2800" dirty="0"/>
              <a:t>． 劳动者与企业之间就最低工资发生争议时，如最低工资所应包括的项目、最低工资制的适用范围等问题发生争议时，任何一方都有权按照《劳动争议处理条例》的规定提起仲裁或诉讼。</a:t>
            </a:r>
            <a:endParaRPr lang="zh-CN" altLang="zh-CN" sz="2800" dirty="0"/>
          </a:p>
          <a:p>
            <a:pPr marL="0" indent="0">
              <a:buNone/>
            </a:pPr>
            <a:endParaRPr lang="zh-CN" alt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第二章 劳动法律关系</a:t>
            </a:r>
            <a:endParaRPr lang="zh-CN" altLang="en-US" dirty="0"/>
          </a:p>
        </p:txBody>
      </p:sp>
      <p:sp>
        <p:nvSpPr>
          <p:cNvPr id="3" name="内容占位符 2"/>
          <p:cNvSpPr>
            <a:spLocks noGrp="1"/>
          </p:cNvSpPr>
          <p:nvPr>
            <p:ph idx="1"/>
          </p:nvPr>
        </p:nvSpPr>
        <p:spPr/>
        <p:txBody>
          <a:bodyPr>
            <a:normAutofit lnSpcReduction="10000"/>
          </a:bodyPr>
          <a:lstStyle/>
          <a:p>
            <a:pPr marL="0" indent="0" algn="ctr">
              <a:buNone/>
            </a:pPr>
            <a:r>
              <a:rPr lang="zh-CN" altLang="en-US" dirty="0"/>
              <a:t>第一节 劳动法律关系概述</a:t>
            </a:r>
            <a:endParaRPr lang="zh-CN" altLang="en-US" dirty="0"/>
          </a:p>
          <a:p>
            <a:pPr marL="0" indent="0">
              <a:buNone/>
            </a:pPr>
            <a:r>
              <a:rPr lang="zh-CN" altLang="en-US" sz="3000" dirty="0" smtClean="0"/>
              <a:t>一</a:t>
            </a:r>
            <a:r>
              <a:rPr lang="zh-CN" altLang="en-US" sz="3000" dirty="0"/>
              <a:t>、劳动法律关系的概念</a:t>
            </a:r>
            <a:endParaRPr lang="zh-CN" altLang="en-US" sz="3000" dirty="0"/>
          </a:p>
          <a:p>
            <a:pPr marL="0" indent="0">
              <a:buNone/>
            </a:pPr>
            <a:r>
              <a:rPr lang="zh-CN" altLang="en-US" sz="3000" dirty="0"/>
              <a:t>劳动法律关系是指劳动者与用人单位之间，在实现劳动过程中依据劳动法律规范而形成的劳动权利义务</a:t>
            </a:r>
            <a:r>
              <a:rPr lang="zh-CN" altLang="en-US" sz="3000" dirty="0" smtClean="0"/>
              <a:t>关系，是</a:t>
            </a:r>
            <a:r>
              <a:rPr lang="zh-CN" altLang="en-US" sz="3000" dirty="0"/>
              <a:t>劳动关系在法律上的表现，是劳动关系为劳动法所调整的结果。</a:t>
            </a:r>
            <a:endParaRPr lang="zh-CN" altLang="en-US" sz="3000" dirty="0"/>
          </a:p>
          <a:p>
            <a:pPr marL="0" indent="0">
              <a:buNone/>
            </a:pPr>
            <a:r>
              <a:rPr lang="zh-CN" altLang="en-US" sz="3000" dirty="0"/>
              <a:t>二、劳动法律关系的特征</a:t>
            </a:r>
            <a:endParaRPr lang="zh-CN" altLang="en-US" sz="3000" dirty="0"/>
          </a:p>
          <a:p>
            <a:pPr marL="0" indent="0">
              <a:buNone/>
            </a:pPr>
            <a:r>
              <a:rPr lang="zh-CN" altLang="en-US" sz="3000" dirty="0" smtClean="0"/>
              <a:t>（</a:t>
            </a:r>
            <a:r>
              <a:rPr lang="zh-CN" altLang="en-US" sz="3000" dirty="0"/>
              <a:t>一）劳动法律关系主体之间兼有平等性和隶属性</a:t>
            </a:r>
            <a:endParaRPr lang="zh-CN" altLang="en-US" sz="30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（四）最低工资标准的调整</a:t>
            </a:r>
            <a:endParaRPr lang="zh-CN" altLang="en-US" sz="2800" dirty="0"/>
          </a:p>
          <a:p>
            <a:pPr marL="0" indent="0">
              <a:buNone/>
            </a:pPr>
            <a:r>
              <a:rPr lang="en-US" altLang="zh-CN" sz="2800" dirty="0"/>
              <a:t>《</a:t>
            </a:r>
            <a:r>
              <a:rPr lang="zh-CN" altLang="en-US" sz="2800" dirty="0"/>
              <a:t>最低工资规定</a:t>
            </a:r>
            <a:r>
              <a:rPr lang="en-US" altLang="zh-CN" sz="2800" dirty="0"/>
              <a:t>》</a:t>
            </a:r>
            <a:r>
              <a:rPr lang="zh-CN" altLang="en-US" sz="2800" dirty="0"/>
              <a:t>第</a:t>
            </a:r>
            <a:r>
              <a:rPr lang="en-US" altLang="zh-CN" sz="2800" dirty="0"/>
              <a:t>10</a:t>
            </a:r>
            <a:r>
              <a:rPr lang="zh-CN" altLang="en-US" sz="2800" dirty="0"/>
              <a:t>条：最低工资标准发布实施后，如本规定第六条规定的相关因素发生变化，应当适时调整。最低工资标准每两年至少调整一次。</a:t>
            </a:r>
            <a:endParaRPr lang="zh-CN" altLang="en-US" sz="2800" dirty="0"/>
          </a:p>
        </p:txBody>
      </p:sp>
    </p:spTree>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dirty="0"/>
              <a:t>微型</a:t>
            </a:r>
            <a:r>
              <a:rPr lang="zh-CN" altLang="en-US" dirty="0" smtClean="0"/>
              <a:t>案例</a:t>
            </a:r>
            <a:endParaRPr lang="en-US" altLang="zh-CN" dirty="0" smtClean="0"/>
          </a:p>
          <a:p>
            <a:pPr marL="0" indent="0">
              <a:buNone/>
            </a:pPr>
            <a:r>
              <a:rPr lang="zh-CN" altLang="en-US" dirty="0" smtClean="0"/>
              <a:t>某私营企业经常</a:t>
            </a:r>
            <a:r>
              <a:rPr lang="zh-CN" altLang="en-US" dirty="0"/>
              <a:t>加班，其中每月还有两个休息日不休</a:t>
            </a:r>
            <a:r>
              <a:rPr lang="zh-CN" altLang="en-US" dirty="0" smtClean="0"/>
              <a:t>，其职工</a:t>
            </a:r>
            <a:r>
              <a:rPr lang="zh-CN" altLang="en-US" dirty="0"/>
              <a:t>王某的工资</a:t>
            </a:r>
            <a:r>
              <a:rPr lang="zh-CN" altLang="en-US" dirty="0" smtClean="0"/>
              <a:t>每月</a:t>
            </a:r>
            <a:r>
              <a:rPr lang="en-US" altLang="zh-CN" dirty="0" smtClean="0"/>
              <a:t>900</a:t>
            </a:r>
            <a:r>
              <a:rPr lang="zh-CN" altLang="en-US" dirty="0"/>
              <a:t>元。扣除加班加点工资报酬外，实领工资</a:t>
            </a:r>
            <a:r>
              <a:rPr lang="en-US" altLang="zh-CN" dirty="0"/>
              <a:t>680</a:t>
            </a:r>
            <a:r>
              <a:rPr lang="zh-CN" altLang="en-US" dirty="0"/>
              <a:t>元。王某要求增补工资，企业认为王某的工资</a:t>
            </a:r>
            <a:r>
              <a:rPr lang="en-US" altLang="zh-CN" dirty="0"/>
              <a:t>900</a:t>
            </a:r>
            <a:r>
              <a:rPr lang="zh-CN" altLang="en-US" dirty="0"/>
              <a:t>元已高于当地最低工资标准，因而不同意向王某增补工资</a:t>
            </a:r>
            <a:r>
              <a:rPr lang="zh-CN" altLang="en-US" dirty="0" smtClean="0"/>
              <a:t>。本案如何处理？</a:t>
            </a:r>
            <a:endParaRPr lang="zh-CN" altLang="en-US" dirty="0"/>
          </a:p>
        </p:txBody>
      </p:sp>
    </p:spTree>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第七章 工作时间和休息休假制度</a:t>
            </a:r>
            <a:endParaRPr lang="zh-CN" altLang="en-US" dirty="0"/>
          </a:p>
        </p:txBody>
      </p:sp>
      <p:sp>
        <p:nvSpPr>
          <p:cNvPr id="3" name="内容占位符 2"/>
          <p:cNvSpPr>
            <a:spLocks noGrp="1"/>
          </p:cNvSpPr>
          <p:nvPr>
            <p:ph idx="1"/>
          </p:nvPr>
        </p:nvSpPr>
        <p:spPr/>
        <p:txBody>
          <a:bodyPr>
            <a:normAutofit fontScale="92500" lnSpcReduction="10000"/>
          </a:bodyPr>
          <a:lstStyle/>
          <a:p>
            <a:pPr marL="0" indent="0">
              <a:buNone/>
            </a:pPr>
            <a:r>
              <a:rPr lang="zh-CN" altLang="en-US" sz="3000" dirty="0"/>
              <a:t>第一节 工作时间制度</a:t>
            </a:r>
            <a:endParaRPr lang="zh-CN" altLang="en-US" sz="3000" dirty="0"/>
          </a:p>
          <a:p>
            <a:pPr marL="0" indent="0">
              <a:buNone/>
            </a:pPr>
            <a:r>
              <a:rPr lang="zh-CN" altLang="en-US" sz="3000" dirty="0"/>
              <a:t>  </a:t>
            </a:r>
            <a:endParaRPr lang="zh-CN" altLang="en-US" sz="3000" dirty="0"/>
          </a:p>
          <a:p>
            <a:pPr marL="0" indent="0">
              <a:buNone/>
            </a:pPr>
            <a:r>
              <a:rPr lang="zh-CN" altLang="en-US" sz="3000" dirty="0"/>
              <a:t>一、工作时间的概念和特征</a:t>
            </a:r>
            <a:endParaRPr lang="zh-CN" altLang="en-US" sz="3000" dirty="0"/>
          </a:p>
          <a:p>
            <a:pPr marL="0" indent="0">
              <a:buNone/>
            </a:pPr>
            <a:endParaRPr lang="zh-CN" altLang="en-US" sz="3000" dirty="0"/>
          </a:p>
          <a:p>
            <a:pPr marL="0" indent="0">
              <a:buNone/>
            </a:pPr>
            <a:r>
              <a:rPr lang="zh-CN" altLang="en-US" sz="3000" dirty="0"/>
              <a:t>所谓工作时间，是指劳动者根据国家规定，在一昼夜之内或者一周之内，用于完成本职工作的时间。简言之，工作时间即劳动时间，是劳动者为用人单位从事生产和工作的时间。一昼夜内工作时数总和为工作日；一周内工作日的总和为工作周。各国劳动立法一般都规定工作时间的标准长度和最长限度。</a:t>
            </a:r>
            <a:endParaRPr lang="zh-CN" altLang="en-US" sz="3000" dirty="0"/>
          </a:p>
          <a:p>
            <a:pPr marL="0" indent="0">
              <a:buNone/>
            </a:pPr>
            <a:endParaRPr lang="zh-CN" altLang="en-US" dirty="0"/>
          </a:p>
        </p:txBody>
      </p:sp>
    </p:spTree>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a:t>工作时间有如下特征：</a:t>
            </a:r>
            <a:endParaRPr lang="zh-CN" altLang="en-US" sz="2800" dirty="0"/>
          </a:p>
          <a:p>
            <a:pPr marL="0" indent="0">
              <a:buNone/>
            </a:pPr>
            <a:r>
              <a:rPr lang="en-US" altLang="zh-CN" sz="2800" dirty="0"/>
              <a:t>1</a:t>
            </a:r>
            <a:r>
              <a:rPr lang="zh-CN" altLang="en-US" sz="2800" dirty="0"/>
              <a:t>． 工作时间是法定的。即工作时间的种类、适用对象、适用条件、适用标准、最长工时等都由法律规定，用人单位安排劳动者工作必须在法律允许的范围内。</a:t>
            </a:r>
            <a:endParaRPr lang="zh-CN" altLang="en-US" sz="2800" dirty="0"/>
          </a:p>
          <a:p>
            <a:pPr marL="0" indent="0">
              <a:buNone/>
            </a:pPr>
            <a:r>
              <a:rPr lang="en-US" altLang="zh-CN" sz="2800" dirty="0"/>
              <a:t>2</a:t>
            </a:r>
            <a:r>
              <a:rPr lang="zh-CN" altLang="en-US" sz="2800" dirty="0"/>
              <a:t>． 工作时间不限于实际工作时间。工作时间还包括工作准备时间和交接班时间、出差时间等。劳动者由用人单位安排从事其他工作的，也包括在工作时间之内；即使不是雇主指挥命令下的劳动，只要是实际工作中所必需的，都视为劳动时间。</a:t>
            </a:r>
            <a:endParaRPr lang="zh-CN" altLang="en-US" sz="2800" dirty="0"/>
          </a:p>
          <a:p>
            <a:pPr marL="0" indent="0">
              <a:buNone/>
            </a:pPr>
            <a:endParaRPr lang="zh-CN" altLang="en-US" sz="2800" dirty="0"/>
          </a:p>
        </p:txBody>
      </p:sp>
    </p:spTree>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3</a:t>
            </a:r>
            <a:r>
              <a:rPr lang="zh-CN" altLang="en-US" sz="2800" dirty="0"/>
              <a:t>． 工作时间是劳动者履行劳动义务的时间。</a:t>
            </a:r>
            <a:endParaRPr lang="zh-CN" altLang="en-US" sz="2800" dirty="0"/>
          </a:p>
          <a:p>
            <a:pPr marL="0" indent="0">
              <a:buNone/>
            </a:pPr>
            <a:r>
              <a:rPr lang="en-US" altLang="zh-CN" sz="2800" dirty="0"/>
              <a:t>4</a:t>
            </a:r>
            <a:r>
              <a:rPr lang="zh-CN" altLang="en-US" sz="2800" dirty="0"/>
              <a:t>． 工作时间是用人单位计发劳动报酬的依据之一。</a:t>
            </a:r>
            <a:endParaRPr lang="zh-CN" altLang="en-US" sz="2800" dirty="0"/>
          </a:p>
          <a:p>
            <a:pPr marL="0" indent="0">
              <a:buNone/>
            </a:pPr>
            <a:r>
              <a:rPr lang="en-US" altLang="zh-CN" sz="2800" dirty="0"/>
              <a:t>5</a:t>
            </a:r>
            <a:r>
              <a:rPr lang="zh-CN" altLang="en-US" sz="2800" dirty="0"/>
              <a:t>． 工作日和工作周是衡量工作时间的两个基本标准。</a:t>
            </a:r>
            <a:endParaRPr lang="zh-CN" altLang="en-US" sz="2800" dirty="0"/>
          </a:p>
          <a:p>
            <a:pPr marL="0" indent="0">
              <a:buNone/>
            </a:pPr>
            <a:r>
              <a:rPr lang="en-US" altLang="zh-CN" sz="2800" dirty="0"/>
              <a:t>6</a:t>
            </a:r>
            <a:r>
              <a:rPr lang="zh-CN" altLang="en-US" sz="2800" dirty="0"/>
              <a:t>． 法律明文规定的劳动者从事劳动的时间限制称为法定工作时间，适用于从事公共事务的国家公职人员、事业单位人员及与用人单位建立劳动关系的劳动者，不适用于农民和个体劳动者。</a:t>
            </a:r>
            <a:endParaRPr lang="zh-CN" altLang="en-US" sz="2800" dirty="0"/>
          </a:p>
          <a:p>
            <a:pPr marL="0" indent="0">
              <a:buNone/>
            </a:pPr>
            <a:endParaRPr lang="zh-CN" altLang="en-US" sz="2800" dirty="0"/>
          </a:p>
        </p:txBody>
      </p:sp>
    </p:spTree>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zh-CN" altLang="en-US" sz="2800" dirty="0"/>
              <a:t>二、工时立法</a:t>
            </a:r>
            <a:r>
              <a:rPr lang="zh-CN" altLang="en-US" sz="2800" dirty="0" smtClean="0"/>
              <a:t>概况</a:t>
            </a:r>
            <a:endParaRPr lang="en-US" altLang="zh-CN" sz="2800" dirty="0" smtClean="0"/>
          </a:p>
          <a:p>
            <a:pPr marL="0" indent="0">
              <a:buNone/>
            </a:pPr>
            <a:r>
              <a:rPr lang="en-US" altLang="zh-CN" sz="2800" dirty="0"/>
              <a:t>1802</a:t>
            </a:r>
            <a:r>
              <a:rPr lang="zh-CN" altLang="en-US" sz="2800" dirty="0"/>
              <a:t>年英国颁布的</a:t>
            </a:r>
            <a:r>
              <a:rPr lang="en-US" altLang="zh-CN" sz="2800" dirty="0"/>
              <a:t>《</a:t>
            </a:r>
            <a:r>
              <a:rPr lang="zh-CN" altLang="en-US" sz="2800" dirty="0"/>
              <a:t>学徒健康与道德法</a:t>
            </a:r>
            <a:r>
              <a:rPr lang="en-US" altLang="zh-CN" sz="2800" dirty="0"/>
              <a:t>》</a:t>
            </a:r>
            <a:r>
              <a:rPr lang="zh-CN" altLang="en-US" sz="2800" dirty="0"/>
              <a:t>被公认为现代劳动立法的</a:t>
            </a:r>
            <a:r>
              <a:rPr lang="zh-CN" altLang="en-US" sz="2800" dirty="0" smtClean="0"/>
              <a:t>开端。</a:t>
            </a:r>
            <a:endParaRPr lang="en-US" altLang="zh-CN" sz="2800" dirty="0" smtClean="0"/>
          </a:p>
          <a:p>
            <a:pPr marL="0" indent="0">
              <a:buNone/>
            </a:pPr>
            <a:endParaRPr lang="zh-CN" altLang="en-US" sz="2800" dirty="0"/>
          </a:p>
          <a:p>
            <a:pPr marL="0" indent="0">
              <a:buNone/>
            </a:pPr>
            <a:r>
              <a:rPr lang="en-US" altLang="zh-CN" sz="2800" dirty="0" smtClean="0"/>
              <a:t>20</a:t>
            </a:r>
            <a:r>
              <a:rPr lang="zh-CN" altLang="en-US" sz="2800" dirty="0"/>
              <a:t>世纪</a:t>
            </a:r>
            <a:r>
              <a:rPr lang="en-US" altLang="zh-CN" sz="2800" dirty="0"/>
              <a:t>70</a:t>
            </a:r>
            <a:r>
              <a:rPr lang="zh-CN" altLang="en-US" sz="2800" dirty="0"/>
              <a:t>年代，欧美国家已普遍实行</a:t>
            </a:r>
            <a:r>
              <a:rPr lang="en-US" altLang="zh-CN" sz="2800" dirty="0"/>
              <a:t>40</a:t>
            </a:r>
            <a:r>
              <a:rPr lang="zh-CN" altLang="en-US" sz="2800" dirty="0"/>
              <a:t>小时工作周，并继续呈现缩短工时之势</a:t>
            </a:r>
            <a:r>
              <a:rPr lang="zh-CN" altLang="en-US" sz="2800" dirty="0" smtClean="0"/>
              <a:t>。</a:t>
            </a:r>
            <a:endParaRPr lang="en-US" altLang="zh-CN" sz="2800" dirty="0" smtClean="0"/>
          </a:p>
          <a:p>
            <a:pPr marL="0" indent="0">
              <a:buNone/>
            </a:pPr>
            <a:endParaRPr lang="zh-CN" altLang="en-US" sz="2800" dirty="0"/>
          </a:p>
          <a:p>
            <a:pPr marL="0" indent="0">
              <a:buNone/>
            </a:pPr>
            <a:r>
              <a:rPr lang="en-US" altLang="zh-CN" sz="2800" dirty="0"/>
              <a:t>1994</a:t>
            </a:r>
            <a:r>
              <a:rPr lang="zh-CN" altLang="en-US" sz="2800" dirty="0"/>
              <a:t>年</a:t>
            </a:r>
            <a:r>
              <a:rPr lang="en-US" altLang="zh-CN" sz="2800" dirty="0"/>
              <a:t>7</a:t>
            </a:r>
            <a:r>
              <a:rPr lang="zh-CN" altLang="en-US" sz="2800" dirty="0"/>
              <a:t>月</a:t>
            </a:r>
            <a:r>
              <a:rPr lang="en-US" altLang="zh-CN" sz="2800" dirty="0"/>
              <a:t>5</a:t>
            </a:r>
            <a:r>
              <a:rPr lang="zh-CN" altLang="en-US" sz="2800" dirty="0"/>
              <a:t>日通过的</a:t>
            </a:r>
            <a:r>
              <a:rPr lang="en-US" altLang="zh-CN" sz="2800" dirty="0"/>
              <a:t>《</a:t>
            </a:r>
            <a:r>
              <a:rPr lang="zh-CN" altLang="en-US" sz="2800" dirty="0"/>
              <a:t>劳动法</a:t>
            </a:r>
            <a:r>
              <a:rPr lang="en-US" altLang="zh-CN" sz="2800" dirty="0"/>
              <a:t>》</a:t>
            </a:r>
            <a:r>
              <a:rPr lang="zh-CN" altLang="en-US" sz="2800" dirty="0" smtClean="0"/>
              <a:t>，规定劳动者</a:t>
            </a:r>
            <a:r>
              <a:rPr lang="zh-CN" altLang="en-US" sz="2800" dirty="0"/>
              <a:t>每日工作时间不超过</a:t>
            </a:r>
            <a:r>
              <a:rPr lang="en-US" altLang="zh-CN" sz="2800" dirty="0"/>
              <a:t>8</a:t>
            </a:r>
            <a:r>
              <a:rPr lang="zh-CN" altLang="en-US" sz="2800" dirty="0"/>
              <a:t>小时，平均每周工作时间不超过</a:t>
            </a:r>
            <a:r>
              <a:rPr lang="en-US" altLang="zh-CN" sz="2800" dirty="0"/>
              <a:t>44</a:t>
            </a:r>
            <a:r>
              <a:rPr lang="zh-CN" altLang="en-US" sz="2800" dirty="0" smtClean="0"/>
              <a:t>小时。</a:t>
            </a:r>
            <a:endParaRPr lang="zh-CN" altLang="en-US" sz="2800" dirty="0"/>
          </a:p>
          <a:p>
            <a:pPr marL="0" indent="0">
              <a:buNone/>
            </a:pPr>
            <a:endParaRPr lang="zh-CN" altLang="en-US" sz="2800" dirty="0" smtClean="0"/>
          </a:p>
          <a:p>
            <a:pPr marL="0" indent="0">
              <a:buNone/>
            </a:pPr>
            <a:endParaRPr lang="zh-CN" altLang="en-US" dirty="0"/>
          </a:p>
        </p:txBody>
      </p:sp>
    </p:spTree>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三、工作时间（工作日）的种类</a:t>
            </a:r>
            <a:endParaRPr lang="zh-CN" altLang="en-US" sz="2800" dirty="0"/>
          </a:p>
          <a:p>
            <a:pPr marL="0" indent="0">
              <a:buNone/>
            </a:pPr>
            <a:r>
              <a:rPr lang="zh-CN" altLang="en-US" sz="2800" dirty="0"/>
              <a:t>（一）标准工时制</a:t>
            </a:r>
            <a:endParaRPr lang="zh-CN" altLang="en-US" sz="2800" dirty="0"/>
          </a:p>
          <a:p>
            <a:pPr marL="0" indent="0">
              <a:buNone/>
            </a:pPr>
            <a:r>
              <a:rPr lang="zh-CN" altLang="en-US" sz="2800" dirty="0"/>
              <a:t>标准工时制，是指法律规定的在一般情况下统一实行的标准长度工作日，即由国家法律规定的，在正常情况下，一般职工从事工作或劳动的时间。通常包括劳动者一昼夜间的工作时间长度和一周内的工作日天数两个标准。</a:t>
            </a:r>
            <a:endParaRPr lang="zh-CN" altLang="en-US" sz="2800" dirty="0"/>
          </a:p>
          <a:p>
            <a:pPr marL="0" indent="0">
              <a:buNone/>
            </a:pPr>
            <a:endParaRPr lang="zh-CN" altLang="en-US" dirty="0"/>
          </a:p>
        </p:txBody>
      </p:sp>
    </p:spTree>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标准工作日也是最基本、最重要的工时制度</a:t>
            </a:r>
            <a:r>
              <a:rPr lang="zh-CN" altLang="en-US" sz="2800" dirty="0" smtClean="0"/>
              <a:t>。</a:t>
            </a:r>
            <a:endParaRPr lang="en-US" altLang="zh-CN" sz="2800" dirty="0" smtClean="0"/>
          </a:p>
          <a:p>
            <a:pPr marL="0" indent="0">
              <a:buNone/>
            </a:pPr>
            <a:endParaRPr lang="zh-CN" altLang="en-US" sz="2800" dirty="0"/>
          </a:p>
          <a:p>
            <a:pPr marL="0" indent="0">
              <a:buNone/>
            </a:pPr>
            <a:r>
              <a:rPr lang="zh-CN" altLang="en-US" sz="2800" dirty="0"/>
              <a:t>我国自</a:t>
            </a:r>
            <a:r>
              <a:rPr lang="en-US" altLang="zh-CN" sz="2800" dirty="0"/>
              <a:t>1997</a:t>
            </a:r>
            <a:r>
              <a:rPr lang="zh-CN" altLang="en-US" sz="2800" dirty="0"/>
              <a:t>年</a:t>
            </a:r>
            <a:r>
              <a:rPr lang="en-US" altLang="zh-CN" sz="2800" dirty="0"/>
              <a:t>5</a:t>
            </a:r>
            <a:r>
              <a:rPr lang="zh-CN" altLang="en-US" sz="2800" dirty="0"/>
              <a:t>月</a:t>
            </a:r>
            <a:r>
              <a:rPr lang="en-US" altLang="zh-CN" sz="2800" dirty="0"/>
              <a:t>1</a:t>
            </a:r>
            <a:r>
              <a:rPr lang="zh-CN" altLang="en-US" sz="2800" dirty="0"/>
              <a:t>日起，全部用人单位均已实行“职工每日工作不超过</a:t>
            </a:r>
            <a:r>
              <a:rPr lang="en-US" altLang="zh-CN" sz="2800" dirty="0"/>
              <a:t>8</a:t>
            </a:r>
            <a:r>
              <a:rPr lang="zh-CN" altLang="en-US" sz="2800" dirty="0"/>
              <a:t>小时，每周工作不超过</a:t>
            </a:r>
            <a:r>
              <a:rPr lang="en-US" altLang="zh-CN" sz="2800" dirty="0"/>
              <a:t>40</a:t>
            </a:r>
            <a:r>
              <a:rPr lang="zh-CN" altLang="en-US" sz="2800" dirty="0"/>
              <a:t>小时”工时制度，即职工每日工作不超过</a:t>
            </a:r>
            <a:r>
              <a:rPr lang="en-US" altLang="zh-CN" sz="2800" dirty="0"/>
              <a:t>8</a:t>
            </a:r>
            <a:r>
              <a:rPr lang="zh-CN" altLang="en-US" sz="2800" dirty="0"/>
              <a:t>小时，且每周工作不超过</a:t>
            </a:r>
            <a:r>
              <a:rPr lang="en-US" altLang="zh-CN" sz="2800" dirty="0"/>
              <a:t>40</a:t>
            </a:r>
            <a:r>
              <a:rPr lang="zh-CN" altLang="en-US" sz="2800" dirty="0"/>
              <a:t>小时。</a:t>
            </a:r>
            <a:endParaRPr lang="zh-CN" altLang="en-US" sz="2800" dirty="0"/>
          </a:p>
          <a:p>
            <a:pPr marL="0" indent="0">
              <a:buNone/>
            </a:pPr>
            <a:endParaRPr lang="zh-CN" altLang="en-US" dirty="0"/>
          </a:p>
        </p:txBody>
      </p:sp>
    </p:spTree>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a:t>（二）计件工时制</a:t>
            </a:r>
            <a:endParaRPr lang="zh-CN" altLang="en-US" sz="2800" dirty="0"/>
          </a:p>
          <a:p>
            <a:pPr marL="0" indent="0">
              <a:buNone/>
            </a:pPr>
            <a:r>
              <a:rPr lang="zh-CN" altLang="en-US" sz="2800" dirty="0"/>
              <a:t>计件工时制，是指以职工完成一定数量的合格产品或一定的作业量，即以劳动者完成一定劳动定额为标准来确定劳动报酬的工作时间。</a:t>
            </a:r>
            <a:endParaRPr lang="zh-CN" altLang="en-US" sz="2800" dirty="0"/>
          </a:p>
          <a:p>
            <a:pPr marL="0" indent="0">
              <a:buNone/>
            </a:pPr>
            <a:r>
              <a:rPr lang="zh-CN" altLang="en-US" sz="2800" dirty="0"/>
              <a:t>依据</a:t>
            </a:r>
            <a:r>
              <a:rPr lang="en-US" altLang="zh-CN" sz="2800" dirty="0"/>
              <a:t>《</a:t>
            </a:r>
            <a:r>
              <a:rPr lang="zh-CN" altLang="en-US" sz="2800" dirty="0"/>
              <a:t>劳动法</a:t>
            </a:r>
            <a:r>
              <a:rPr lang="en-US" altLang="zh-CN" sz="2800" dirty="0"/>
              <a:t>》</a:t>
            </a:r>
            <a:r>
              <a:rPr lang="zh-CN" altLang="en-US" sz="2800" dirty="0"/>
              <a:t>第</a:t>
            </a:r>
            <a:r>
              <a:rPr lang="en-US" altLang="zh-CN" sz="2800" dirty="0"/>
              <a:t>37</a:t>
            </a:r>
            <a:r>
              <a:rPr lang="zh-CN" altLang="en-US" sz="2800" dirty="0"/>
              <a:t>条之规定，对实行计件工时制的劳动者，用人单位应当根据</a:t>
            </a:r>
            <a:r>
              <a:rPr lang="en-US" altLang="zh-CN" sz="2800" dirty="0"/>
              <a:t>《</a:t>
            </a:r>
            <a:r>
              <a:rPr lang="zh-CN" altLang="en-US" sz="2800" dirty="0"/>
              <a:t>劳动法</a:t>
            </a:r>
            <a:r>
              <a:rPr lang="en-US" altLang="zh-CN" sz="2800" dirty="0"/>
              <a:t>》</a:t>
            </a:r>
            <a:r>
              <a:rPr lang="zh-CN" altLang="en-US" sz="2800" dirty="0"/>
              <a:t>第</a:t>
            </a:r>
            <a:r>
              <a:rPr lang="en-US" altLang="zh-CN" sz="2800" dirty="0"/>
              <a:t>36</a:t>
            </a:r>
            <a:r>
              <a:rPr lang="zh-CN" altLang="en-US" sz="2800" dirty="0"/>
              <a:t>条规定的工时制度，即以劳动者在一个标准工作日和一个标准工作周的工作时间内能够完成的计件数量为标准，合理确定劳动者日或周的劳动定额和计件报酬标准。</a:t>
            </a:r>
            <a:endParaRPr lang="zh-CN" altLang="en-US" sz="2800" dirty="0"/>
          </a:p>
          <a:p>
            <a:pPr marL="0" indent="0">
              <a:buNone/>
            </a:pPr>
            <a:endParaRPr lang="zh-CN" altLang="en-US" sz="2800" dirty="0"/>
          </a:p>
        </p:txBody>
      </p:sp>
    </p:spTree>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（三）缩短工时制</a:t>
            </a:r>
            <a:endParaRPr lang="zh-CN" altLang="en-US" sz="2800" dirty="0"/>
          </a:p>
          <a:p>
            <a:pPr marL="0" indent="0">
              <a:buNone/>
            </a:pPr>
            <a:r>
              <a:rPr lang="zh-CN" altLang="en-US" sz="2800" dirty="0"/>
              <a:t>缩短工时制，是指在特殊情况下劳动者实行的少于标准工作时间长度的工时形式，即劳动者每日工作时间少于</a:t>
            </a:r>
            <a:r>
              <a:rPr lang="en-US" altLang="zh-CN" sz="2800" dirty="0"/>
              <a:t>8</a:t>
            </a:r>
            <a:r>
              <a:rPr lang="zh-CN" altLang="en-US" sz="2800" dirty="0"/>
              <a:t>小时，每周工作时间少于</a:t>
            </a:r>
            <a:r>
              <a:rPr lang="en-US" altLang="zh-CN" sz="2800" dirty="0"/>
              <a:t>40</a:t>
            </a:r>
            <a:r>
              <a:rPr lang="zh-CN" altLang="en-US" sz="2800" dirty="0"/>
              <a:t>小时。</a:t>
            </a:r>
            <a:endParaRPr lang="zh-CN" altLang="en-US" sz="2800" dirty="0"/>
          </a:p>
          <a:p>
            <a:pPr marL="0" indent="0">
              <a:buNone/>
            </a:pPr>
            <a:r>
              <a:rPr lang="en-US" altLang="zh-CN" sz="2800" dirty="0"/>
              <a:t>《</a:t>
            </a:r>
            <a:r>
              <a:rPr lang="zh-CN" altLang="en-US" sz="2800" dirty="0"/>
              <a:t>国务院关于职工工作时间的规定</a:t>
            </a:r>
            <a:r>
              <a:rPr lang="en-US" altLang="zh-CN" sz="2800" dirty="0"/>
              <a:t>》</a:t>
            </a:r>
            <a:r>
              <a:rPr lang="zh-CN" altLang="en-US" sz="2800" dirty="0"/>
              <a:t>第</a:t>
            </a:r>
            <a:r>
              <a:rPr lang="en-US" altLang="zh-CN" sz="2800" dirty="0"/>
              <a:t>4</a:t>
            </a:r>
            <a:r>
              <a:rPr lang="zh-CN" altLang="en-US" sz="2800" dirty="0"/>
              <a:t>条规定：“在特殊条件下从事劳动和有特殊情况需要适当缩短工作时间的，按照国家有关规定执行”。在保证完成生产和工作任务的前提下，由企业根据实际情况决定。</a:t>
            </a:r>
            <a:endParaRPr lang="zh-CN" altLang="en-US" sz="2800" dirty="0"/>
          </a:p>
          <a:p>
            <a:pPr marL="0" indent="0">
              <a:buNone/>
            </a:pPr>
            <a:endParaRPr lang="zh-CN" altLang="en-US"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zh-CN" altLang="en-US" sz="3000" dirty="0" smtClean="0"/>
              <a:t>（</a:t>
            </a:r>
            <a:r>
              <a:rPr lang="zh-CN" altLang="en-US" sz="3000" dirty="0"/>
              <a:t>二）劳动法律关系体现了国家意志干预下的当事人</a:t>
            </a:r>
            <a:r>
              <a:rPr lang="zh-CN" altLang="en-US" sz="3000" dirty="0" smtClean="0"/>
              <a:t>意志</a:t>
            </a:r>
            <a:endParaRPr lang="en-US" altLang="zh-CN" sz="3000" dirty="0" smtClean="0"/>
          </a:p>
          <a:p>
            <a:pPr marL="0" indent="0">
              <a:buNone/>
            </a:pPr>
            <a:r>
              <a:rPr lang="zh-CN" altLang="zh-CN" sz="3000" dirty="0"/>
              <a:t>如工资的多少可由劳资双方约定，但不得违背国家有关最低工资</a:t>
            </a:r>
            <a:r>
              <a:rPr lang="zh-CN" altLang="zh-CN" sz="3000" dirty="0" smtClean="0"/>
              <a:t>规定</a:t>
            </a:r>
            <a:endParaRPr lang="zh-CN" altLang="en-US" sz="3000" dirty="0"/>
          </a:p>
          <a:p>
            <a:pPr marL="0" indent="0">
              <a:buNone/>
            </a:pPr>
            <a:r>
              <a:rPr lang="zh-CN" altLang="en-US" sz="3000" dirty="0" smtClean="0"/>
              <a:t>（</a:t>
            </a:r>
            <a:r>
              <a:rPr lang="zh-CN" altLang="en-US" sz="3000" dirty="0"/>
              <a:t>三）劳动法律关系具有在劳动过程中形成和实现的</a:t>
            </a:r>
            <a:r>
              <a:rPr lang="zh-CN" altLang="en-US" sz="3000" dirty="0" smtClean="0"/>
              <a:t>特点</a:t>
            </a:r>
            <a:endParaRPr lang="en-US" altLang="zh-CN" sz="3000" dirty="0" smtClean="0"/>
          </a:p>
          <a:p>
            <a:pPr marL="0" indent="0">
              <a:buNone/>
            </a:pPr>
            <a:r>
              <a:rPr lang="zh-CN" altLang="zh-CN" sz="3000" dirty="0"/>
              <a:t>劳动者在用人单位组织指挥下，为了最终实现用人单位的利益同时获取劳动报酬而劳动，其劳动成果归属于用人单位，就业之目的在于劳动过程的实现</a:t>
            </a:r>
            <a:endParaRPr lang="zh-CN" altLang="en-US" sz="30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目前，我国实行缩短工时制的劳动者主要有以下几种：</a:t>
            </a:r>
            <a:endParaRPr lang="zh-CN" altLang="en-US" sz="2800" dirty="0"/>
          </a:p>
          <a:p>
            <a:pPr marL="0" indent="0">
              <a:buNone/>
            </a:pPr>
            <a:r>
              <a:rPr lang="en-US" altLang="zh-CN" sz="2800" dirty="0"/>
              <a:t>1</a:t>
            </a:r>
            <a:r>
              <a:rPr lang="zh-CN" altLang="en-US" sz="2800" dirty="0"/>
              <a:t>． 从事矿山、井下、高山、高温、低温、有毒有害、特别繁重或过度紧张的体力劳动的</a:t>
            </a:r>
            <a:r>
              <a:rPr lang="zh-CN" altLang="en-US" sz="2800" dirty="0" smtClean="0"/>
              <a:t>劳动者。</a:t>
            </a:r>
            <a:endParaRPr lang="zh-CN" altLang="en-US" sz="2800" dirty="0"/>
          </a:p>
          <a:p>
            <a:pPr marL="0" indent="0">
              <a:buNone/>
            </a:pPr>
            <a:r>
              <a:rPr lang="en-US" altLang="zh-CN" sz="2800" dirty="0"/>
              <a:t>2</a:t>
            </a:r>
            <a:r>
              <a:rPr lang="zh-CN" altLang="en-US" sz="2800" dirty="0"/>
              <a:t>． 从事夜班工作的劳动者。</a:t>
            </a:r>
            <a:endParaRPr lang="zh-CN" altLang="en-US" sz="2800" dirty="0"/>
          </a:p>
          <a:p>
            <a:pPr marL="0" indent="0">
              <a:buNone/>
            </a:pPr>
            <a:r>
              <a:rPr lang="en-US" altLang="zh-CN" sz="2800" dirty="0"/>
              <a:t>3</a:t>
            </a:r>
            <a:r>
              <a:rPr lang="zh-CN" altLang="en-US" sz="2800" dirty="0"/>
              <a:t>． 在哺乳期工作的女职工。</a:t>
            </a:r>
            <a:endParaRPr lang="zh-CN" altLang="en-US" sz="2800" dirty="0"/>
          </a:p>
          <a:p>
            <a:pPr marL="0" indent="0">
              <a:buNone/>
            </a:pPr>
            <a:r>
              <a:rPr lang="en-US" altLang="zh-CN" sz="2800" dirty="0"/>
              <a:t>4</a:t>
            </a:r>
            <a:r>
              <a:rPr lang="zh-CN" altLang="en-US" sz="2800" dirty="0"/>
              <a:t>． 未成年工。</a:t>
            </a:r>
            <a:endParaRPr lang="zh-CN" altLang="en-US" sz="2800" dirty="0"/>
          </a:p>
          <a:p>
            <a:pPr marL="0" indent="0">
              <a:buNone/>
            </a:pPr>
            <a:r>
              <a:rPr lang="en-US" altLang="zh-CN" sz="2800" dirty="0"/>
              <a:t>5</a:t>
            </a:r>
            <a:r>
              <a:rPr lang="zh-CN" altLang="en-US" sz="2800" dirty="0"/>
              <a:t>． 其他依法可以缩短工作日工作制的职工。</a:t>
            </a:r>
            <a:endParaRPr lang="zh-CN" altLang="en-US" sz="2800" dirty="0"/>
          </a:p>
          <a:p>
            <a:pPr marL="0" indent="0">
              <a:buNone/>
            </a:pPr>
            <a:endParaRPr lang="zh-CN" altLang="en-US" sz="2800" dirty="0"/>
          </a:p>
        </p:txBody>
      </p:sp>
    </p:spTree>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（四）综合计算工时制</a:t>
            </a:r>
            <a:endParaRPr lang="zh-CN" altLang="en-US" sz="2800" dirty="0"/>
          </a:p>
          <a:p>
            <a:pPr marL="0" indent="0">
              <a:buNone/>
            </a:pPr>
            <a:r>
              <a:rPr lang="zh-CN" altLang="en-US" sz="2800" dirty="0"/>
              <a:t>综合计算工时制，是针对因工作性质特殊，需连续作业或受季节及自然条件限制的企业的部分职工，采用的以周、月、季、年等为周期综合计算工作时间的一种工时制度。即因用人单位生产或工作的特点，劳动者的工作时间不宜以日计算，需要分别以周、月、季、年等为周期综合计算工作时间长度（小时数）的一种工时制度。</a:t>
            </a:r>
            <a:endParaRPr lang="zh-CN" altLang="en-US" sz="2800" dirty="0"/>
          </a:p>
          <a:p>
            <a:pPr marL="0" indent="0">
              <a:buNone/>
            </a:pPr>
            <a:endParaRPr lang="zh-CN" altLang="en-US" sz="2800" dirty="0"/>
          </a:p>
        </p:txBody>
      </p:sp>
    </p:spTree>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综合计算工时制只适用于符合下列条件之一的企业职工：</a:t>
            </a:r>
            <a:endParaRPr lang="zh-CN" altLang="en-US" sz="2800" dirty="0"/>
          </a:p>
          <a:p>
            <a:pPr marL="0" indent="0">
              <a:buNone/>
            </a:pPr>
            <a:r>
              <a:rPr lang="zh-CN" altLang="en-US" sz="2800" dirty="0"/>
              <a:t>（</a:t>
            </a:r>
            <a:r>
              <a:rPr lang="en-US" altLang="zh-CN" sz="2800" dirty="0"/>
              <a:t>1</a:t>
            </a:r>
            <a:r>
              <a:rPr lang="zh-CN" altLang="en-US" sz="2800" dirty="0"/>
              <a:t>）交通、铁路、邮电、水运、航空、渔业等行业中因工作性质特殊需要连续作业的职工；</a:t>
            </a:r>
            <a:endParaRPr lang="zh-CN" altLang="en-US" sz="2800" dirty="0"/>
          </a:p>
          <a:p>
            <a:pPr marL="0" indent="0">
              <a:buNone/>
            </a:pPr>
            <a:r>
              <a:rPr lang="zh-CN" altLang="en-US" sz="2800" dirty="0"/>
              <a:t>（</a:t>
            </a:r>
            <a:r>
              <a:rPr lang="en-US" altLang="zh-CN" sz="2800" dirty="0"/>
              <a:t>2</a:t>
            </a:r>
            <a:r>
              <a:rPr lang="zh-CN" altLang="en-US" sz="2800" dirty="0"/>
              <a:t>）地质、石油及资源勘探、建筑、制盐、制糖、旅游等受季节和自然条件限制的行业的部分职工；</a:t>
            </a:r>
            <a:endParaRPr lang="zh-CN" altLang="en-US" sz="2800" dirty="0"/>
          </a:p>
          <a:p>
            <a:pPr marL="0" indent="0">
              <a:buNone/>
            </a:pPr>
            <a:r>
              <a:rPr lang="zh-CN" altLang="en-US" sz="2800" dirty="0"/>
              <a:t>（</a:t>
            </a:r>
            <a:r>
              <a:rPr lang="en-US" altLang="zh-CN" sz="2800" dirty="0"/>
              <a:t>3</a:t>
            </a:r>
            <a:r>
              <a:rPr lang="zh-CN" altLang="en-US" sz="2800" dirty="0"/>
              <a:t>）其他适合实行综合计算工时制的职工。</a:t>
            </a:r>
            <a:endParaRPr lang="zh-CN" altLang="en-US" sz="2800" dirty="0"/>
          </a:p>
          <a:p>
            <a:pPr marL="0" indent="0">
              <a:buNone/>
            </a:pPr>
            <a:endParaRPr lang="zh-CN" altLang="en-US" sz="2800" dirty="0"/>
          </a:p>
        </p:txBody>
      </p:sp>
    </p:spTree>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（五）不定时工时制</a:t>
            </a:r>
            <a:endParaRPr lang="zh-CN" altLang="en-US" sz="2800" dirty="0"/>
          </a:p>
          <a:p>
            <a:pPr marL="0" indent="0">
              <a:buNone/>
            </a:pPr>
            <a:r>
              <a:rPr lang="zh-CN" altLang="en-US" sz="2800" dirty="0"/>
              <a:t>不定时工时制，是针对因生产特点、工作特殊需要或职责范围的关系，无法按标准工作时间衡量或需要机动作业的职工所采用的一种工时制度。或言之，是劳动者每日无固定工作时数的工时形式</a:t>
            </a:r>
            <a:r>
              <a:rPr lang="zh-CN" altLang="en-US" sz="2800" dirty="0" smtClean="0"/>
              <a:t>。</a:t>
            </a:r>
            <a:endParaRPr lang="zh-CN" altLang="en-US" sz="2800" dirty="0"/>
          </a:p>
        </p:txBody>
      </p:sp>
    </p:spTree>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20000"/>
          </a:bodyPr>
          <a:lstStyle/>
          <a:p>
            <a:pPr marL="0" indent="0">
              <a:buNone/>
            </a:pPr>
            <a:r>
              <a:rPr lang="zh-CN" altLang="en-US" dirty="0"/>
              <a:t>根据</a:t>
            </a:r>
            <a:r>
              <a:rPr lang="en-US" altLang="zh-CN" dirty="0"/>
              <a:t>《</a:t>
            </a:r>
            <a:r>
              <a:rPr lang="zh-CN" altLang="en-US" dirty="0"/>
              <a:t>企业实行不定时工作制和综合计算工时工作制的审批办法</a:t>
            </a:r>
            <a:r>
              <a:rPr lang="en-US" altLang="zh-CN" dirty="0"/>
              <a:t>》</a:t>
            </a:r>
            <a:r>
              <a:rPr lang="zh-CN" altLang="en-US" dirty="0"/>
              <a:t>第</a:t>
            </a:r>
            <a:r>
              <a:rPr lang="en-US" altLang="zh-CN" dirty="0"/>
              <a:t>4</a:t>
            </a:r>
            <a:r>
              <a:rPr lang="zh-CN" altLang="en-US" dirty="0"/>
              <a:t>条的规定，企业对符合下列条件之一的职工，可以实行不定时工时制：</a:t>
            </a:r>
            <a:endParaRPr lang="zh-CN" altLang="en-US" dirty="0"/>
          </a:p>
          <a:p>
            <a:pPr marL="0" indent="0">
              <a:buNone/>
            </a:pPr>
            <a:r>
              <a:rPr lang="zh-CN" altLang="en-US" dirty="0"/>
              <a:t>    </a:t>
            </a:r>
            <a:r>
              <a:rPr lang="en-US" altLang="zh-CN" dirty="0"/>
              <a:t>1</a:t>
            </a:r>
            <a:r>
              <a:rPr lang="zh-CN" altLang="en-US" dirty="0"/>
              <a:t>．企业中的高级管理人员、外勤人员、推销人员、部分值班人员和其他因工作无法按标准工作时间衡量的职工；</a:t>
            </a:r>
            <a:endParaRPr lang="zh-CN" altLang="en-US" dirty="0"/>
          </a:p>
          <a:p>
            <a:pPr marL="0" indent="0">
              <a:buNone/>
            </a:pPr>
            <a:r>
              <a:rPr lang="zh-CN" altLang="en-US" dirty="0"/>
              <a:t>    </a:t>
            </a:r>
            <a:r>
              <a:rPr lang="en-US" altLang="zh-CN" dirty="0"/>
              <a:t>2</a:t>
            </a:r>
            <a:r>
              <a:rPr lang="zh-CN" altLang="en-US" dirty="0"/>
              <a:t>．企业中的长途运输人员、出租汽车司机和铁路、港口、仓库的部分装卸人员及因工作性质特殊，需机动作业的职工；</a:t>
            </a:r>
            <a:endParaRPr lang="zh-CN" altLang="en-US" dirty="0"/>
          </a:p>
          <a:p>
            <a:pPr marL="0" indent="0">
              <a:buNone/>
            </a:pPr>
            <a:r>
              <a:rPr lang="zh-CN" altLang="en-US" dirty="0"/>
              <a:t>    </a:t>
            </a:r>
            <a:r>
              <a:rPr lang="en-US" altLang="zh-CN" dirty="0"/>
              <a:t>3</a:t>
            </a:r>
            <a:r>
              <a:rPr lang="zh-CN" altLang="en-US" dirty="0"/>
              <a:t>．其他因生产特点、工作特殊需要或职责范围的关系，适合实行不定时工作制的职工，如特殊工作形式的个体工作岗位的职工。</a:t>
            </a:r>
            <a:endParaRPr lang="zh-CN" altLang="en-US" dirty="0"/>
          </a:p>
          <a:p>
            <a:pPr marL="0" indent="0">
              <a:buNone/>
            </a:pPr>
            <a:endParaRPr lang="zh-CN" altLang="en-US" dirty="0"/>
          </a:p>
          <a:p>
            <a:pPr marL="0" indent="0">
              <a:buNone/>
            </a:pPr>
            <a:endParaRPr lang="zh-CN" altLang="en-US" dirty="0"/>
          </a:p>
        </p:txBody>
      </p:sp>
    </p:spTree>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（六）非全日制用工</a:t>
            </a:r>
            <a:endParaRPr lang="zh-CN" altLang="en-US" sz="2800" dirty="0"/>
          </a:p>
          <a:p>
            <a:pPr marL="0" indent="0">
              <a:buNone/>
            </a:pPr>
            <a:r>
              <a:rPr lang="zh-CN" altLang="en-US" sz="2800" dirty="0"/>
              <a:t>非全日制用工，是指以小时计酬为主，劳动者在同一用人单位一般平均每日工作时间不超过四小时，每周工作时间累计不超过二十四小时的工时形式</a:t>
            </a:r>
            <a:r>
              <a:rPr lang="zh-CN" altLang="en-US" sz="2800" dirty="0" smtClean="0"/>
              <a:t>。</a:t>
            </a:r>
            <a:endParaRPr lang="zh-CN" altLang="en-US" sz="2800" dirty="0"/>
          </a:p>
        </p:txBody>
      </p:sp>
    </p:spTree>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（七）弹性工时制</a:t>
            </a:r>
            <a:endParaRPr lang="zh-CN" altLang="en-US" sz="2800" dirty="0"/>
          </a:p>
          <a:p>
            <a:pPr marL="0" indent="0">
              <a:buNone/>
            </a:pPr>
            <a:r>
              <a:rPr lang="zh-CN" altLang="en-US" sz="2800" dirty="0"/>
              <a:t>弹性工时制，是指在完成规定的工作任务或固定的工作时间长度的前提下，员工可以自由选择工作的具体时间安排，以代替统一固定的上下班时间性的制度。</a:t>
            </a:r>
            <a:endParaRPr lang="zh-CN" altLang="en-US" sz="2800" dirty="0"/>
          </a:p>
          <a:p>
            <a:pPr marL="0" indent="0">
              <a:buNone/>
            </a:pPr>
            <a:endParaRPr lang="zh-CN" altLang="en-US" dirty="0"/>
          </a:p>
          <a:p>
            <a:pPr marL="0" indent="0">
              <a:buNone/>
            </a:pPr>
            <a:endParaRPr lang="zh-CN" altLang="en-US" dirty="0"/>
          </a:p>
        </p:txBody>
      </p:sp>
    </p:spTree>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目前，弹性工作制比较流行的无外乎以下三种形式：核心时间与弹性时间结合制（以下简称“弹性工时制”）、成果中心制、紧缩工时制</a:t>
            </a:r>
            <a:r>
              <a:rPr lang="zh-CN" altLang="en-US" sz="2800" dirty="0" smtClean="0"/>
              <a:t>。</a:t>
            </a:r>
            <a:endParaRPr lang="en-US" altLang="zh-CN" sz="2800" dirty="0" smtClean="0"/>
          </a:p>
          <a:p>
            <a:pPr marL="0" indent="0">
              <a:buNone/>
            </a:pPr>
            <a:endParaRPr lang="zh-CN" altLang="en-US" sz="2800" dirty="0"/>
          </a:p>
          <a:p>
            <a:pPr marL="0" indent="0">
              <a:buNone/>
            </a:pPr>
            <a:r>
              <a:rPr lang="zh-CN" altLang="en-US" sz="2800" dirty="0"/>
              <a:t>其中，弹性工时制又因其自身的相对优势而被普遍推行</a:t>
            </a:r>
            <a:endParaRPr lang="zh-CN" altLang="en-US" sz="2800" dirty="0"/>
          </a:p>
          <a:p>
            <a:pPr marL="0" indent="0">
              <a:buNone/>
            </a:pPr>
            <a:endParaRPr lang="zh-CN" altLang="en-US" dirty="0"/>
          </a:p>
        </p:txBody>
      </p:sp>
    </p:spTree>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四、加班加点制度</a:t>
            </a:r>
            <a:endParaRPr lang="zh-CN" altLang="en-US" sz="2800" dirty="0"/>
          </a:p>
          <a:p>
            <a:pPr marL="0" indent="0">
              <a:buNone/>
            </a:pPr>
            <a:endParaRPr lang="zh-CN" altLang="en-US" sz="2800" dirty="0"/>
          </a:p>
          <a:p>
            <a:pPr marL="0" indent="0">
              <a:buNone/>
            </a:pPr>
            <a:r>
              <a:rPr lang="zh-CN" altLang="en-US" sz="2800" dirty="0"/>
              <a:t>（一）加班加点的概念</a:t>
            </a:r>
            <a:endParaRPr lang="zh-CN" altLang="en-US" sz="2800" dirty="0"/>
          </a:p>
          <a:p>
            <a:pPr marL="0" indent="0">
              <a:buNone/>
            </a:pPr>
            <a:r>
              <a:rPr lang="zh-CN" altLang="en-US" sz="2800" dirty="0"/>
              <a:t>加班加点，即指超过正常工作时间长度的工作时间。其中，在法定节日和公休假日进行工作的时间为加班；超过正常工作时间以外的延长工作的时间为加点。加班一般以天数作为计算单位，加点则以小时为计算单位。</a:t>
            </a:r>
            <a:endParaRPr lang="zh-CN" altLang="en-US" sz="2800" dirty="0"/>
          </a:p>
          <a:p>
            <a:pPr marL="0" indent="0">
              <a:buNone/>
            </a:pPr>
            <a:endParaRPr lang="zh-CN" altLang="en-US" sz="2800" dirty="0"/>
          </a:p>
        </p:txBody>
      </p:sp>
    </p:spTree>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（二）加班加点的条件和手续</a:t>
            </a:r>
            <a:endParaRPr lang="zh-CN" altLang="en-US" sz="2800" dirty="0"/>
          </a:p>
          <a:p>
            <a:pPr marL="0" indent="0">
              <a:buNone/>
            </a:pPr>
            <a:r>
              <a:rPr lang="en-US" altLang="zh-CN" sz="2800" dirty="0"/>
              <a:t>《</a:t>
            </a:r>
            <a:r>
              <a:rPr lang="zh-CN" altLang="en-US" sz="2800" dirty="0"/>
              <a:t>劳动法</a:t>
            </a:r>
            <a:r>
              <a:rPr lang="en-US" altLang="zh-CN" sz="2800" dirty="0"/>
              <a:t>》</a:t>
            </a:r>
            <a:r>
              <a:rPr lang="zh-CN" altLang="en-US" sz="2800" dirty="0"/>
              <a:t>第</a:t>
            </a:r>
            <a:r>
              <a:rPr lang="en-US" altLang="zh-CN" sz="2800" dirty="0"/>
              <a:t>41</a:t>
            </a:r>
            <a:r>
              <a:rPr lang="zh-CN" altLang="en-US" sz="2800" dirty="0"/>
              <a:t>条规定：用人单位由于生产经营需要，经与工会和劳动者协商后，可以延长工作时间。因此，加班加点需符合下列三个条件：</a:t>
            </a:r>
            <a:endParaRPr lang="zh-CN" altLang="en-US" sz="2800" dirty="0"/>
          </a:p>
          <a:p>
            <a:pPr marL="0" indent="0">
              <a:buNone/>
            </a:pPr>
            <a:r>
              <a:rPr lang="en-US" altLang="zh-CN" sz="2800" dirty="0"/>
              <a:t>1</a:t>
            </a:r>
            <a:r>
              <a:rPr lang="zh-CN" altLang="en-US" sz="2800" dirty="0"/>
              <a:t>． 由于生产经营需要。</a:t>
            </a:r>
            <a:endParaRPr lang="zh-CN" altLang="en-US" sz="2800" dirty="0"/>
          </a:p>
          <a:p>
            <a:pPr marL="0" indent="0">
              <a:buNone/>
            </a:pPr>
            <a:r>
              <a:rPr lang="en-US" altLang="zh-CN" sz="2800" dirty="0"/>
              <a:t>2</a:t>
            </a:r>
            <a:r>
              <a:rPr lang="zh-CN" altLang="en-US" sz="2800" dirty="0"/>
              <a:t>． 必须与工会协商。</a:t>
            </a:r>
            <a:endParaRPr lang="zh-CN" altLang="en-US" sz="2800" dirty="0"/>
          </a:p>
          <a:p>
            <a:pPr marL="0" indent="0">
              <a:buNone/>
            </a:pPr>
            <a:r>
              <a:rPr lang="en-US" altLang="zh-CN" sz="2800" dirty="0"/>
              <a:t>3</a:t>
            </a:r>
            <a:r>
              <a:rPr lang="zh-CN" altLang="en-US" sz="2800" dirty="0"/>
              <a:t>． 必须与劳动者协商。</a:t>
            </a:r>
            <a:endParaRPr lang="zh-CN" altLang="en-US" sz="2800" dirty="0"/>
          </a:p>
          <a:p>
            <a:pPr marL="0" indent="0">
              <a:buNone/>
            </a:pPr>
            <a:endParaRPr lang="zh-CN" altLang="en-US"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lgn="ctr">
              <a:buNone/>
            </a:pPr>
            <a:r>
              <a:rPr lang="zh-CN" altLang="en-US" dirty="0"/>
              <a:t>第二节 劳动法律关系的主体</a:t>
            </a:r>
            <a:endParaRPr lang="zh-CN" altLang="en-US" dirty="0"/>
          </a:p>
          <a:p>
            <a:pPr marL="0" indent="0">
              <a:buNone/>
            </a:pPr>
            <a:r>
              <a:rPr lang="zh-CN" altLang="en-US" sz="2800" dirty="0"/>
              <a:t>法律关系主体是指法律关系的参加者，即在法律关系中一定权利的享有者和一定义务的承担者。劳动法律关系的主体是依照劳动法而享有权利和承担义务的劳动法律关系的参加者，包括劳动者和用人单位。</a:t>
            </a:r>
            <a:endParaRPr lang="zh-CN" altLang="en-US" sz="2800" dirty="0"/>
          </a:p>
          <a:p>
            <a:pPr marL="0" indent="0">
              <a:buNone/>
            </a:pPr>
            <a:r>
              <a:rPr lang="zh-CN" altLang="en-US" sz="2800" dirty="0"/>
              <a:t>一、劳动者</a:t>
            </a:r>
            <a:endParaRPr lang="zh-CN" altLang="en-US" sz="2800" dirty="0"/>
          </a:p>
          <a:p>
            <a:pPr marL="0" indent="0">
              <a:buNone/>
            </a:pPr>
            <a:r>
              <a:rPr lang="zh-CN" altLang="en-US" sz="2800" dirty="0" smtClean="0"/>
              <a:t>劳动者</a:t>
            </a:r>
            <a:r>
              <a:rPr lang="zh-CN" altLang="en-US" sz="2800" dirty="0"/>
              <a:t>是指达到法定年龄，具有劳动能力，能够依法签订劳动合同，独立给付劳动并</a:t>
            </a:r>
            <a:r>
              <a:rPr lang="zh-CN" altLang="en-US" sz="2800" dirty="0" smtClean="0"/>
              <a:t>获得</a:t>
            </a:r>
            <a:r>
              <a:rPr lang="zh-CN" altLang="en-US" sz="2800" dirty="0"/>
              <a:t>劳动报酬的自然人。</a:t>
            </a:r>
            <a:endParaRPr lang="zh-CN" altLang="en-US" sz="2800" dirty="0"/>
          </a:p>
        </p:txBody>
      </p:sp>
    </p:spTree>
  </p:cSld>
  <p:clrMapOvr>
    <a:masterClrMapping/>
  </p:clrMapOvr>
  <p:timing>
    <p:tnLst>
      <p:par>
        <p:cTn id="1" dur="indefinite" restart="never" nodeType="tmRoot"/>
      </p:par>
    </p:tnLst>
  </p:timing>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（三）加班加点的时间限度</a:t>
            </a:r>
            <a:endParaRPr lang="zh-CN" altLang="en-US" sz="2800" dirty="0"/>
          </a:p>
          <a:p>
            <a:pPr marL="0" indent="0">
              <a:buNone/>
            </a:pPr>
            <a:r>
              <a:rPr lang="zh-CN" altLang="en-US" sz="2800" dirty="0"/>
              <a:t>用人单位不得违法延长劳动者的工作时间。用人单位延长工作时间，一般每日不得超过</a:t>
            </a:r>
            <a:r>
              <a:rPr lang="en-US" altLang="zh-CN" sz="2800" dirty="0"/>
              <a:t>1</a:t>
            </a:r>
            <a:r>
              <a:rPr lang="zh-CN" altLang="en-US" sz="2800" dirty="0"/>
              <a:t>小时；因特殊原因需要延长工作时间的，在保证劳动者身体健康的条件下延长工作时间每日不得超过</a:t>
            </a:r>
            <a:r>
              <a:rPr lang="en-US" altLang="zh-CN" sz="2800" dirty="0"/>
              <a:t>3</a:t>
            </a:r>
            <a:r>
              <a:rPr lang="zh-CN" altLang="en-US" sz="2800" dirty="0"/>
              <a:t>小时，但是每月不得超过</a:t>
            </a:r>
            <a:r>
              <a:rPr lang="en-US" altLang="zh-CN" sz="2800" dirty="0"/>
              <a:t>36</a:t>
            </a:r>
            <a:r>
              <a:rPr lang="zh-CN" altLang="en-US" sz="2800" dirty="0"/>
              <a:t>小时。如果超过这一限度即为违法，用人单位将承担</a:t>
            </a:r>
            <a:r>
              <a:rPr lang="en-US" altLang="zh-CN" sz="2800" dirty="0"/>
              <a:t>《</a:t>
            </a:r>
            <a:r>
              <a:rPr lang="zh-CN" altLang="en-US" sz="2800" dirty="0"/>
              <a:t>劳动法</a:t>
            </a:r>
            <a:r>
              <a:rPr lang="en-US" altLang="zh-CN" sz="2800" dirty="0"/>
              <a:t>》</a:t>
            </a:r>
            <a:r>
              <a:rPr lang="zh-CN" altLang="en-US" sz="2800" dirty="0"/>
              <a:t>第</a:t>
            </a:r>
            <a:r>
              <a:rPr lang="en-US" altLang="zh-CN" sz="2800" dirty="0"/>
              <a:t>90</a:t>
            </a:r>
            <a:r>
              <a:rPr lang="zh-CN" altLang="en-US" sz="2800" dirty="0"/>
              <a:t>条规定的的法律责任，由劳动行政部门给予警告、责令改正并可以处以罚款。</a:t>
            </a:r>
            <a:endParaRPr lang="zh-CN" altLang="en-US" sz="2800" dirty="0"/>
          </a:p>
          <a:p>
            <a:pPr marL="0" indent="0">
              <a:buNone/>
            </a:pPr>
            <a:endParaRPr lang="zh-CN" altLang="en-US" sz="2800" dirty="0"/>
          </a:p>
        </p:txBody>
      </p:sp>
    </p:spTree>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（四）限制加班加点的排除性规定</a:t>
            </a:r>
            <a:endParaRPr lang="zh-CN" altLang="en-US" sz="2800" dirty="0"/>
          </a:p>
          <a:p>
            <a:pPr marL="0" indent="0">
              <a:buNone/>
            </a:pPr>
            <a:r>
              <a:rPr lang="zh-CN" altLang="en-US" sz="2800" dirty="0"/>
              <a:t>依</a:t>
            </a:r>
            <a:r>
              <a:rPr lang="en-US" altLang="zh-CN" sz="2800" dirty="0"/>
              <a:t>《</a:t>
            </a:r>
            <a:r>
              <a:rPr lang="zh-CN" altLang="en-US" sz="2800" dirty="0"/>
              <a:t>劳动法</a:t>
            </a:r>
            <a:r>
              <a:rPr lang="en-US" altLang="zh-CN" sz="2800" dirty="0"/>
              <a:t>》</a:t>
            </a:r>
            <a:r>
              <a:rPr lang="zh-CN" altLang="en-US" sz="2800" dirty="0"/>
              <a:t>第</a:t>
            </a:r>
            <a:r>
              <a:rPr lang="en-US" altLang="zh-CN" sz="2800" dirty="0"/>
              <a:t>42</a:t>
            </a:r>
            <a:r>
              <a:rPr lang="zh-CN" altLang="en-US" sz="2800" dirty="0"/>
              <a:t>条之规定，有下列情形之一的，延长工作时间不受本法第</a:t>
            </a:r>
            <a:r>
              <a:rPr lang="en-US" altLang="zh-CN" sz="2800" dirty="0"/>
              <a:t>41</a:t>
            </a:r>
            <a:r>
              <a:rPr lang="zh-CN" altLang="en-US" sz="2800" dirty="0"/>
              <a:t>条规定的限制：</a:t>
            </a:r>
            <a:endParaRPr lang="zh-CN" altLang="en-US" sz="2800" dirty="0"/>
          </a:p>
          <a:p>
            <a:pPr marL="0" indent="0">
              <a:buNone/>
            </a:pPr>
            <a:r>
              <a:rPr lang="en-US" altLang="zh-CN" sz="2800" dirty="0"/>
              <a:t>1</a:t>
            </a:r>
            <a:r>
              <a:rPr lang="zh-CN" altLang="en-US" sz="2800" dirty="0"/>
              <a:t>． 发生自然灾害、事故或者因其他原因，威胁劳动者生命健康和财产安全，需要紧急处理的；</a:t>
            </a:r>
            <a:endParaRPr lang="zh-CN" altLang="en-US" sz="2800" dirty="0"/>
          </a:p>
          <a:p>
            <a:pPr marL="0" indent="0">
              <a:buNone/>
            </a:pPr>
            <a:r>
              <a:rPr lang="en-US" altLang="zh-CN" sz="2800" dirty="0"/>
              <a:t>2</a:t>
            </a:r>
            <a:r>
              <a:rPr lang="zh-CN" altLang="en-US" sz="2800" dirty="0"/>
              <a:t>． 生产设备、交通运输线路、公共设施发生故障，影响生产和公众利益，必须及时抢修的；</a:t>
            </a:r>
            <a:endParaRPr lang="zh-CN" altLang="en-US" sz="2800" dirty="0"/>
          </a:p>
          <a:p>
            <a:pPr marL="0" indent="0">
              <a:buNone/>
            </a:pPr>
            <a:endParaRPr lang="zh-CN" altLang="en-US" sz="2800" dirty="0"/>
          </a:p>
        </p:txBody>
      </p:sp>
    </p:spTree>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3</a:t>
            </a:r>
            <a:r>
              <a:rPr lang="zh-CN" altLang="en-US" sz="2800" dirty="0"/>
              <a:t>． 法律、行政法规规定的其他情形。主要包括：在法定节日和公休假日内工作不能间断，必须连续生产、运输或营业的；须利用法定节日或公休假日的停产期间进行设备检修、保养的；为完成国防紧急任务的；为完成国家下达的其他紧急生产任务的；为完成上级安排的其他紧急任务的。</a:t>
            </a:r>
            <a:endParaRPr lang="zh-CN" altLang="en-US" sz="2800" dirty="0"/>
          </a:p>
          <a:p>
            <a:pPr marL="0" indent="0">
              <a:buNone/>
            </a:pPr>
            <a:r>
              <a:rPr lang="zh-CN" altLang="en-US" sz="2800" dirty="0"/>
              <a:t>此种情况下，用人单位可直接安排劳动者延长工作时间，无须与工会和劳动者进行协商，延长工作时间的幅度也可视实际情况而定，不受限制。</a:t>
            </a:r>
            <a:endParaRPr lang="zh-CN" altLang="en-US" sz="2800" dirty="0"/>
          </a:p>
        </p:txBody>
      </p:sp>
    </p:spTree>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（五）加班加点工资的计算</a:t>
            </a:r>
            <a:endParaRPr lang="zh-CN" altLang="en-US" sz="2800" dirty="0"/>
          </a:p>
          <a:p>
            <a:pPr marL="0" indent="0">
              <a:buNone/>
            </a:pPr>
            <a:r>
              <a:rPr lang="en-US" altLang="zh-CN" sz="2800" dirty="0"/>
              <a:t>《</a:t>
            </a:r>
            <a:r>
              <a:rPr lang="zh-CN" altLang="en-US" sz="2800" dirty="0"/>
              <a:t>劳动法</a:t>
            </a:r>
            <a:r>
              <a:rPr lang="en-US" altLang="zh-CN" sz="2800" dirty="0"/>
              <a:t>》</a:t>
            </a:r>
            <a:r>
              <a:rPr lang="zh-CN" altLang="en-US" sz="2800" dirty="0"/>
              <a:t>第</a:t>
            </a:r>
            <a:r>
              <a:rPr lang="en-US" altLang="zh-CN" sz="2800" dirty="0"/>
              <a:t>44</a:t>
            </a:r>
            <a:r>
              <a:rPr lang="zh-CN" altLang="en-US" sz="2800" dirty="0"/>
              <a:t>条规定：有下列情形之一的，用人单位应当按照下列标准支付高于劳动者正常工作时间工资的工资报酬：安排劳动者延长工作时间的，支付不低于工资</a:t>
            </a:r>
            <a:r>
              <a:rPr lang="en-US" altLang="zh-CN" sz="2800" dirty="0"/>
              <a:t>150%</a:t>
            </a:r>
            <a:r>
              <a:rPr lang="zh-CN" altLang="en-US" sz="2800" dirty="0"/>
              <a:t>的工资报酬；休息日安排劳动者工作又不能安排补休的，支付不低于工资</a:t>
            </a:r>
            <a:r>
              <a:rPr lang="en-US" altLang="zh-CN" sz="2800" dirty="0"/>
              <a:t>200%</a:t>
            </a:r>
            <a:r>
              <a:rPr lang="zh-CN" altLang="en-US" sz="2800" dirty="0"/>
              <a:t>的工资报酬；法定休假日安排劳动者工作的，支付不低于工资的</a:t>
            </a:r>
            <a:r>
              <a:rPr lang="en-US" altLang="zh-CN" sz="2800" dirty="0"/>
              <a:t>300%</a:t>
            </a:r>
            <a:r>
              <a:rPr lang="zh-CN" altLang="en-US" sz="2800" dirty="0"/>
              <a:t>的工资报酬。</a:t>
            </a:r>
            <a:endParaRPr lang="zh-CN" altLang="en-US" sz="2800" dirty="0"/>
          </a:p>
          <a:p>
            <a:pPr marL="0" indent="0">
              <a:buNone/>
            </a:pPr>
            <a:endParaRPr lang="zh-CN" altLang="en-US" sz="2400" dirty="0"/>
          </a:p>
        </p:txBody>
      </p:sp>
    </p:spTree>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a:t>在计算时，应注意以下问题：</a:t>
            </a:r>
            <a:endParaRPr lang="zh-CN" altLang="en-US" sz="2800" dirty="0"/>
          </a:p>
          <a:p>
            <a:pPr marL="0" indent="0">
              <a:buNone/>
            </a:pPr>
            <a:r>
              <a:rPr lang="en-US" altLang="zh-CN" sz="2800" dirty="0"/>
              <a:t>1</a:t>
            </a:r>
            <a:r>
              <a:rPr lang="zh-CN" altLang="en-US" sz="2800" dirty="0"/>
              <a:t>． 月工资标准</a:t>
            </a:r>
            <a:endParaRPr lang="zh-CN" altLang="en-US" sz="2800" dirty="0"/>
          </a:p>
          <a:p>
            <a:pPr marL="0" indent="0">
              <a:buNone/>
            </a:pPr>
            <a:r>
              <a:rPr lang="zh-CN" altLang="en-US" sz="2800" dirty="0"/>
              <a:t>“劳动者正常工作时间工资”，是指劳动合同规定的劳动者本人所在工作岗位相对应的工资。一般应按照劳动合同约定的工资标准确定，劳动合同没有约定的，按照集体合同约定的加班工资基数以及休假期间工资标准确定。以上两种均未约定的，则应按照劳动者本人正常劳动应得的工资确定。也即前</a:t>
            </a:r>
            <a:r>
              <a:rPr lang="en-US" altLang="zh-CN" sz="2800" dirty="0"/>
              <a:t>12</a:t>
            </a:r>
            <a:r>
              <a:rPr lang="zh-CN" altLang="en-US" sz="2800" dirty="0"/>
              <a:t>个月，以薪金形式实际发到手的劳动所得总额的月平均数。</a:t>
            </a:r>
            <a:endParaRPr lang="zh-CN" altLang="en-US" sz="2800" dirty="0"/>
          </a:p>
          <a:p>
            <a:pPr marL="0" indent="0">
              <a:buNone/>
            </a:pPr>
            <a:endParaRPr lang="zh-CN" altLang="en-US" sz="2800" dirty="0"/>
          </a:p>
        </p:txBody>
      </p:sp>
    </p:spTree>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2</a:t>
            </a:r>
            <a:r>
              <a:rPr lang="zh-CN" altLang="en-US" sz="2800" dirty="0"/>
              <a:t>． 制度工作日与制度计薪日</a:t>
            </a:r>
            <a:endParaRPr lang="zh-CN" altLang="en-US" sz="2800" dirty="0"/>
          </a:p>
          <a:p>
            <a:pPr marL="0" indent="0">
              <a:buNone/>
            </a:pPr>
            <a:r>
              <a:rPr lang="zh-CN" altLang="en-US" sz="2800" dirty="0"/>
              <a:t>“制度工作日”主要用于工时管理，是判断超时加班的标准，为</a:t>
            </a:r>
            <a:r>
              <a:rPr lang="en-US" altLang="zh-CN" sz="2800" dirty="0"/>
              <a:t>20.83</a:t>
            </a:r>
            <a:r>
              <a:rPr lang="zh-CN" altLang="en-US" sz="2800" dirty="0"/>
              <a:t>天；“制度计薪日”则直接用于日工资、加班工资计算等方面，为</a:t>
            </a:r>
            <a:r>
              <a:rPr lang="en-US" altLang="zh-CN" sz="2800" dirty="0"/>
              <a:t>21.75</a:t>
            </a:r>
            <a:r>
              <a:rPr lang="zh-CN" altLang="en-US" sz="2800" dirty="0"/>
              <a:t>天。</a:t>
            </a:r>
            <a:endParaRPr lang="zh-CN" altLang="en-US" sz="2800" dirty="0"/>
          </a:p>
          <a:p>
            <a:pPr marL="0" indent="0">
              <a:buNone/>
            </a:pPr>
            <a:r>
              <a:rPr lang="en-US" altLang="zh-CN" sz="2800" dirty="0"/>
              <a:t>3</a:t>
            </a:r>
            <a:r>
              <a:rPr lang="zh-CN" altLang="en-US" sz="2800" dirty="0"/>
              <a:t>． 不定时工作制不适用加班加点制度</a:t>
            </a:r>
            <a:endParaRPr lang="zh-CN" altLang="en-US" sz="2800" dirty="0"/>
          </a:p>
          <a:p>
            <a:pPr marL="0" indent="0">
              <a:buNone/>
            </a:pPr>
            <a:r>
              <a:rPr lang="zh-CN" altLang="en-US" sz="2800" dirty="0"/>
              <a:t>标准工时制、综合计算工时制的企业，应按规定支付劳动者延长工作时间的工资报酬，实行不定时工作制人员除外。</a:t>
            </a:r>
            <a:endParaRPr lang="zh-CN" altLang="en-US" sz="2800" dirty="0"/>
          </a:p>
          <a:p>
            <a:pPr marL="0" indent="0">
              <a:buNone/>
            </a:pPr>
            <a:endParaRPr lang="zh-CN" altLang="en-US" sz="2800" dirty="0"/>
          </a:p>
        </p:txBody>
      </p:sp>
    </p:spTree>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4</a:t>
            </a:r>
            <a:r>
              <a:rPr lang="zh-CN" altLang="en-US" sz="2800" dirty="0"/>
              <a:t>． 综合计算工时制加班工资计算标准</a:t>
            </a:r>
            <a:endParaRPr lang="zh-CN" altLang="en-US" sz="2800" dirty="0"/>
          </a:p>
          <a:p>
            <a:pPr marL="0" indent="0">
              <a:buNone/>
            </a:pPr>
            <a:r>
              <a:rPr lang="zh-CN" altLang="en-US" sz="2800" dirty="0"/>
              <a:t>实行综合计算工时工作制的企业职工，如果月平均工作天数超过</a:t>
            </a:r>
            <a:r>
              <a:rPr lang="en-US" altLang="zh-CN" sz="2800" dirty="0"/>
              <a:t>20.83</a:t>
            </a:r>
            <a:r>
              <a:rPr lang="zh-CN" altLang="en-US" sz="2800" dirty="0"/>
              <a:t>天，或者月平均工作时间超过</a:t>
            </a:r>
            <a:r>
              <a:rPr lang="en-US" altLang="zh-CN" sz="2800" dirty="0"/>
              <a:t>166.6</a:t>
            </a:r>
            <a:r>
              <a:rPr lang="zh-CN" altLang="en-US" sz="2800" dirty="0"/>
              <a:t>小时的，应该视为加点，按照</a:t>
            </a:r>
            <a:r>
              <a:rPr lang="en-US" altLang="zh-CN" sz="2800" dirty="0"/>
              <a:t>《</a:t>
            </a:r>
            <a:r>
              <a:rPr lang="zh-CN" altLang="en-US" sz="2800" dirty="0"/>
              <a:t>劳动法</a:t>
            </a:r>
            <a:r>
              <a:rPr lang="en-US" altLang="zh-CN" sz="2800" dirty="0"/>
              <a:t>》</a:t>
            </a:r>
            <a:r>
              <a:rPr lang="zh-CN" altLang="en-US" sz="2800" dirty="0"/>
              <a:t>第</a:t>
            </a:r>
            <a:r>
              <a:rPr lang="en-US" altLang="zh-CN" sz="2800" dirty="0"/>
              <a:t>44</a:t>
            </a:r>
            <a:r>
              <a:rPr lang="zh-CN" altLang="en-US" sz="2800" dirty="0"/>
              <a:t>条第</a:t>
            </a:r>
            <a:r>
              <a:rPr lang="en-US" altLang="zh-CN" sz="2800" dirty="0"/>
              <a:t>1</a:t>
            </a:r>
            <a:r>
              <a:rPr lang="zh-CN" altLang="en-US" sz="2800" dirty="0"/>
              <a:t>款支付加班费，即适用标准为</a:t>
            </a:r>
            <a:r>
              <a:rPr lang="en-US" altLang="zh-CN" sz="2800" dirty="0"/>
              <a:t>150%</a:t>
            </a:r>
            <a:r>
              <a:rPr lang="zh-CN" altLang="en-US" sz="2800" dirty="0"/>
              <a:t>；在法定休假节日、休息日轮班工作的，应视为正常工作，企业无须履行</a:t>
            </a:r>
            <a:r>
              <a:rPr lang="en-US" altLang="zh-CN" sz="2800" dirty="0"/>
              <a:t>《</a:t>
            </a:r>
            <a:r>
              <a:rPr lang="zh-CN" altLang="en-US" sz="2800" dirty="0"/>
              <a:t>劳动法</a:t>
            </a:r>
            <a:r>
              <a:rPr lang="en-US" altLang="zh-CN" sz="2800" dirty="0"/>
              <a:t>》</a:t>
            </a:r>
            <a:r>
              <a:rPr lang="zh-CN" altLang="en-US" sz="2800" dirty="0"/>
              <a:t>第</a:t>
            </a:r>
            <a:r>
              <a:rPr lang="en-US" altLang="zh-CN" sz="2800" dirty="0"/>
              <a:t>41</a:t>
            </a:r>
            <a:r>
              <a:rPr lang="zh-CN" altLang="en-US" sz="2800" dirty="0"/>
              <a:t>条所规定的延长工作时间的手续，但工作日正好是法定节假日时，要依据劳动法第</a:t>
            </a:r>
            <a:r>
              <a:rPr lang="en-US" altLang="zh-CN" sz="2800" dirty="0"/>
              <a:t>44</a:t>
            </a:r>
            <a:r>
              <a:rPr lang="zh-CN" altLang="en-US" sz="2800" dirty="0"/>
              <a:t>条第（三）项的规定支付职工的工资报酬。</a:t>
            </a:r>
            <a:endParaRPr lang="zh-CN" altLang="en-US" sz="2800" dirty="0"/>
          </a:p>
          <a:p>
            <a:pPr marL="0" indent="0">
              <a:buNone/>
            </a:pPr>
            <a:endParaRPr lang="zh-CN" altLang="en-US" sz="2800" dirty="0"/>
          </a:p>
        </p:txBody>
      </p:sp>
    </p:spTree>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（六）违反延长工作时间限制的法律责任</a:t>
            </a:r>
            <a:endParaRPr lang="zh-CN" altLang="en-US" sz="2800" dirty="0"/>
          </a:p>
          <a:p>
            <a:pPr marL="0" indent="0">
              <a:buNone/>
            </a:pPr>
            <a:r>
              <a:rPr lang="zh-CN" altLang="en-US" sz="2800" dirty="0"/>
              <a:t>依</a:t>
            </a:r>
            <a:r>
              <a:rPr lang="en-US" altLang="zh-CN" sz="2800" dirty="0"/>
              <a:t>《</a:t>
            </a:r>
            <a:r>
              <a:rPr lang="zh-CN" altLang="en-US" sz="2800" dirty="0"/>
              <a:t>贯彻意见</a:t>
            </a:r>
            <a:r>
              <a:rPr lang="en-US" altLang="zh-CN" sz="2800" dirty="0"/>
              <a:t>》</a:t>
            </a:r>
            <a:r>
              <a:rPr lang="zh-CN" altLang="en-US" sz="2800" dirty="0"/>
              <a:t>和</a:t>
            </a:r>
            <a:r>
              <a:rPr lang="en-US" altLang="zh-CN" sz="2800" dirty="0"/>
              <a:t>《</a:t>
            </a:r>
            <a:r>
              <a:rPr lang="zh-CN" altLang="en-US" sz="2800" dirty="0"/>
              <a:t>违反</a:t>
            </a:r>
            <a:r>
              <a:rPr lang="en-US" altLang="zh-CN" sz="2800" dirty="0"/>
              <a:t>&lt;</a:t>
            </a:r>
            <a:r>
              <a:rPr lang="zh-CN" altLang="en-US" sz="2800" dirty="0"/>
              <a:t>中华人民共和国劳动法</a:t>
            </a:r>
            <a:r>
              <a:rPr lang="en-US" altLang="zh-CN" sz="2800" dirty="0"/>
              <a:t>&gt;</a:t>
            </a:r>
            <a:r>
              <a:rPr lang="zh-CN" altLang="en-US" sz="2800" dirty="0"/>
              <a:t>行政处罚办法</a:t>
            </a:r>
            <a:r>
              <a:rPr lang="en-US" altLang="zh-CN" sz="2800" dirty="0"/>
              <a:t>》</a:t>
            </a:r>
            <a:r>
              <a:rPr lang="zh-CN" altLang="en-US" sz="2800" dirty="0"/>
              <a:t>等的相关规定，用人单位未与工会和劳动者协商，强迫劳动者延长工作时间，或者用人单位每日延长劳动者工作时间超过</a:t>
            </a:r>
            <a:r>
              <a:rPr lang="en-US" altLang="zh-CN" sz="2800" dirty="0"/>
              <a:t>3</a:t>
            </a:r>
            <a:r>
              <a:rPr lang="zh-CN" altLang="en-US" sz="2800" dirty="0"/>
              <a:t>小时或每月延长工作时间超过</a:t>
            </a:r>
            <a:r>
              <a:rPr lang="en-US" altLang="zh-CN" sz="2800" dirty="0"/>
              <a:t>36</a:t>
            </a:r>
            <a:r>
              <a:rPr lang="zh-CN" altLang="en-US" sz="2800" dirty="0"/>
              <a:t>小时的，应给予警告、责令改正，并可按每名劳动者每超过工作时间每小时罚款</a:t>
            </a:r>
            <a:r>
              <a:rPr lang="en-US" altLang="zh-CN" sz="2800" dirty="0"/>
              <a:t>100</a:t>
            </a:r>
            <a:r>
              <a:rPr lang="zh-CN" altLang="en-US" sz="2800" dirty="0"/>
              <a:t>元以下标准处罚</a:t>
            </a:r>
            <a:r>
              <a:rPr lang="zh-CN" altLang="en-US" sz="2800" dirty="0" smtClean="0"/>
              <a:t>。</a:t>
            </a:r>
            <a:endParaRPr lang="zh-CN" altLang="en-US" sz="2800" dirty="0"/>
          </a:p>
        </p:txBody>
      </p:sp>
    </p:spTree>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用人单位安排哺乳未满周岁婴儿的女职工和怀孕</a:t>
            </a:r>
            <a:r>
              <a:rPr lang="en-US" altLang="zh-CN" sz="2800" dirty="0"/>
              <a:t>7</a:t>
            </a:r>
            <a:r>
              <a:rPr lang="zh-CN" altLang="en-US" sz="2800" dirty="0"/>
              <a:t>个月以上的女职工加班加点或从事夜班工作的，应责令改正，并按每侵犯一名女职工罚款</a:t>
            </a:r>
            <a:r>
              <a:rPr lang="en-US" altLang="zh-CN" sz="2800" dirty="0"/>
              <a:t>3000</a:t>
            </a:r>
            <a:r>
              <a:rPr lang="zh-CN" altLang="en-US" sz="2800" dirty="0"/>
              <a:t>元以下的标准处罚</a:t>
            </a:r>
            <a:r>
              <a:rPr lang="zh-CN" altLang="en-US" sz="2800" dirty="0" smtClean="0"/>
              <a:t>。</a:t>
            </a:r>
            <a:endParaRPr lang="en-US" altLang="zh-CN" sz="2800" dirty="0" smtClean="0"/>
          </a:p>
          <a:p>
            <a:pPr marL="0" indent="0">
              <a:buNone/>
            </a:pPr>
            <a:r>
              <a:rPr lang="zh-CN" altLang="en-US" sz="2800" dirty="0" smtClean="0"/>
              <a:t>用人</a:t>
            </a:r>
            <a:r>
              <a:rPr lang="zh-CN" altLang="en-US" sz="2800" dirty="0"/>
              <a:t>单位拖欠、拒不支付或低于法定标准支付劳动者延长工作时间报酬的，由劳动行政部门责令支付劳动者加班加点的工资报酬，加发相当于加班加点工资报酬</a:t>
            </a:r>
            <a:r>
              <a:rPr lang="en-US" altLang="zh-CN" sz="2800" dirty="0"/>
              <a:t>25%</a:t>
            </a:r>
            <a:r>
              <a:rPr lang="zh-CN" altLang="en-US" sz="2800" dirty="0"/>
              <a:t>的经济补偿，并可以责令支付相当于劳动者加班加点工资报酬与经济补偿金</a:t>
            </a:r>
            <a:r>
              <a:rPr lang="en-US" altLang="zh-CN" sz="2800" dirty="0"/>
              <a:t>1</a:t>
            </a:r>
            <a:r>
              <a:rPr lang="zh-CN" altLang="en-US" sz="2800" dirty="0"/>
              <a:t>到</a:t>
            </a:r>
            <a:r>
              <a:rPr lang="en-US" altLang="zh-CN" sz="2800" dirty="0"/>
              <a:t>5</a:t>
            </a:r>
            <a:r>
              <a:rPr lang="zh-CN" altLang="en-US" sz="2800" dirty="0"/>
              <a:t>倍的赔偿金。</a:t>
            </a:r>
            <a:endParaRPr lang="zh-CN" altLang="en-US" sz="2800" dirty="0"/>
          </a:p>
          <a:p>
            <a:pPr marL="0" indent="0">
              <a:buNone/>
            </a:pPr>
            <a:endParaRPr lang="zh-CN" altLang="en-US" dirty="0"/>
          </a:p>
        </p:txBody>
      </p:sp>
    </p:spTree>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lgn="ctr">
              <a:buNone/>
            </a:pPr>
            <a:r>
              <a:rPr lang="zh-CN" altLang="en-US" sz="2800" dirty="0"/>
              <a:t>第二节  休息时间</a:t>
            </a:r>
            <a:r>
              <a:rPr lang="zh-CN" altLang="en-US" sz="2800" dirty="0" smtClean="0"/>
              <a:t>制度</a:t>
            </a:r>
            <a:endParaRPr lang="zh-CN" altLang="en-US" sz="2800" dirty="0"/>
          </a:p>
          <a:p>
            <a:pPr marL="0" indent="0">
              <a:buNone/>
            </a:pPr>
            <a:r>
              <a:rPr lang="zh-CN" altLang="en-US" sz="2800" dirty="0"/>
              <a:t>   </a:t>
            </a:r>
            <a:r>
              <a:rPr lang="zh-CN" altLang="en-US" sz="2800" dirty="0" smtClean="0"/>
              <a:t> 一</a:t>
            </a:r>
            <a:r>
              <a:rPr lang="zh-CN" altLang="en-US" sz="2800" dirty="0"/>
              <a:t>、休息时间的概念</a:t>
            </a:r>
            <a:endParaRPr lang="zh-CN" altLang="en-US" sz="2800" dirty="0"/>
          </a:p>
          <a:p>
            <a:pPr marL="0" indent="0">
              <a:buNone/>
            </a:pPr>
            <a:r>
              <a:rPr lang="zh-CN" altLang="en-US" sz="2800" dirty="0" smtClean="0"/>
              <a:t>休息</a:t>
            </a:r>
            <a:r>
              <a:rPr lang="zh-CN" altLang="en-US" sz="2800" dirty="0"/>
              <a:t>时间，是指劳动者在任职期间，根据国家规定，不从事劳动和工作而自行支配的时间。或言之，是劳动者在国家规定的法定工作时间以外，不履行劳动义务而自行支配的时间。既包括法定工作时间之外的时间，也包括法定节假日、年休假等法定节假日。</a:t>
            </a:r>
            <a:endParaRPr lang="zh-CN" altLang="en-US" sz="2800" dirty="0"/>
          </a:p>
          <a:p>
            <a:pPr marL="0" indent="0">
              <a:buNone/>
            </a:pPr>
            <a:r>
              <a:rPr lang="zh-CN" altLang="en-US" sz="2800" dirty="0"/>
              <a:t>    </a:t>
            </a:r>
            <a:endParaRPr lang="zh-CN" altLang="en-US" sz="2800" dirty="0" smtClean="0"/>
          </a:p>
          <a:p>
            <a:pPr marL="0" indent="0">
              <a:buNone/>
            </a:pPr>
            <a:endParaRPr lang="zh-CN" altLang="en-US"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根据我国劳动法的规定，劳动者要具备劳动权利能力和劳动行为能力的法律要求为：</a:t>
            </a:r>
            <a:endParaRPr lang="zh-CN" altLang="en-US" sz="2800" dirty="0"/>
          </a:p>
          <a:p>
            <a:pPr marL="0" indent="0">
              <a:buNone/>
            </a:pPr>
            <a:r>
              <a:rPr lang="zh-CN" altLang="en-US" sz="2800" dirty="0"/>
              <a:t>（</a:t>
            </a:r>
            <a:r>
              <a:rPr lang="en-US" altLang="zh-CN" sz="2800" dirty="0"/>
              <a:t>1</a:t>
            </a:r>
            <a:r>
              <a:rPr lang="zh-CN" altLang="en-US" sz="2800" dirty="0"/>
              <a:t>）达到法定年龄</a:t>
            </a:r>
            <a:r>
              <a:rPr lang="zh-CN" altLang="en-US" sz="2800" dirty="0" smtClean="0"/>
              <a:t>。</a:t>
            </a:r>
            <a:endParaRPr lang="en-US" altLang="zh-CN" sz="2800" dirty="0" smtClean="0"/>
          </a:p>
          <a:p>
            <a:pPr marL="0" indent="0">
              <a:buNone/>
            </a:pPr>
            <a:r>
              <a:rPr lang="zh-CN" altLang="en-US" sz="2800" dirty="0" smtClean="0"/>
              <a:t>我国</a:t>
            </a:r>
            <a:r>
              <a:rPr lang="en-US" altLang="zh-CN" sz="2800" dirty="0"/>
              <a:t>《</a:t>
            </a:r>
            <a:r>
              <a:rPr lang="zh-CN" altLang="en-US" sz="2800" dirty="0"/>
              <a:t>劳动法</a:t>
            </a:r>
            <a:r>
              <a:rPr lang="en-US" altLang="zh-CN" sz="2800" dirty="0"/>
              <a:t>》</a:t>
            </a:r>
            <a:r>
              <a:rPr lang="zh-CN" altLang="en-US" sz="2800" dirty="0"/>
              <a:t>第</a:t>
            </a:r>
            <a:r>
              <a:rPr lang="en-US" altLang="zh-CN" sz="2800" dirty="0"/>
              <a:t>15</a:t>
            </a:r>
            <a:r>
              <a:rPr lang="zh-CN" altLang="en-US" sz="2800" dirty="0"/>
              <a:t>条规定：“禁止用人单位招用未满</a:t>
            </a:r>
            <a:r>
              <a:rPr lang="en-US" altLang="zh-CN" sz="2800" dirty="0"/>
              <a:t>16</a:t>
            </a:r>
            <a:r>
              <a:rPr lang="zh-CN" altLang="en-US" sz="2800" dirty="0"/>
              <a:t>周岁的未成年人”。</a:t>
            </a:r>
            <a:endParaRPr lang="zh-CN" altLang="en-US" sz="2800" dirty="0"/>
          </a:p>
          <a:p>
            <a:pPr marL="0" indent="0">
              <a:buNone/>
            </a:pPr>
            <a:r>
              <a:rPr lang="zh-CN" altLang="en-US" sz="2800" dirty="0"/>
              <a:t>（</a:t>
            </a:r>
            <a:r>
              <a:rPr lang="en-US" altLang="zh-CN" sz="2800" dirty="0"/>
              <a:t>2</a:t>
            </a:r>
            <a:r>
              <a:rPr lang="zh-CN" altLang="en-US" sz="2800" dirty="0"/>
              <a:t>）具有劳动能力。</a:t>
            </a:r>
            <a:endParaRPr lang="zh-CN" altLang="en-US" sz="2800" dirty="0"/>
          </a:p>
          <a:p>
            <a:pPr marL="0" indent="0">
              <a:buNone/>
            </a:pPr>
            <a:r>
              <a:rPr lang="zh-CN" altLang="en-US" sz="2800" dirty="0"/>
              <a:t>（</a:t>
            </a:r>
            <a:r>
              <a:rPr lang="en-US" altLang="zh-CN" sz="2800" dirty="0"/>
              <a:t>3</a:t>
            </a:r>
            <a:r>
              <a:rPr lang="zh-CN" altLang="en-US" sz="2800" dirty="0"/>
              <a:t>）劳动者的劳动权利能力与劳动行为能力须由本人依法亲自行使。</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zh-CN" altLang="en-US" dirty="0"/>
              <a:t> </a:t>
            </a:r>
            <a:r>
              <a:rPr lang="zh-CN" altLang="en-US" sz="3000" dirty="0"/>
              <a:t>二、休息时间的种类</a:t>
            </a:r>
            <a:endParaRPr lang="zh-CN" altLang="en-US" sz="3000" dirty="0"/>
          </a:p>
          <a:p>
            <a:pPr marL="0" indent="0">
              <a:buNone/>
            </a:pPr>
            <a:r>
              <a:rPr lang="zh-CN" altLang="en-US" sz="3000" dirty="0" smtClean="0"/>
              <a:t>（</a:t>
            </a:r>
            <a:r>
              <a:rPr lang="zh-CN" altLang="en-US" sz="3000" dirty="0"/>
              <a:t>一）工作日内的间歇</a:t>
            </a:r>
            <a:r>
              <a:rPr lang="zh-CN" altLang="en-US" sz="3000" dirty="0" smtClean="0"/>
              <a:t>时间</a:t>
            </a:r>
            <a:endParaRPr lang="en-US" altLang="zh-CN" sz="3000" dirty="0" smtClean="0"/>
          </a:p>
          <a:p>
            <a:pPr marL="0" indent="0">
              <a:buNone/>
            </a:pPr>
            <a:r>
              <a:rPr lang="zh-CN" altLang="zh-CN" sz="3000" dirty="0"/>
              <a:t>工作日内的间歇时间，是指劳动者在一个工作日内用于用膳和工间休息的时间，无明确法律规定。</a:t>
            </a:r>
            <a:endParaRPr lang="zh-CN" altLang="zh-CN" sz="3000" dirty="0"/>
          </a:p>
          <a:p>
            <a:pPr marL="0" indent="0">
              <a:buNone/>
            </a:pPr>
            <a:endParaRPr lang="zh-CN" altLang="en-US" sz="3000" dirty="0"/>
          </a:p>
          <a:p>
            <a:pPr marL="0" indent="0">
              <a:buNone/>
            </a:pPr>
            <a:r>
              <a:rPr lang="zh-CN" altLang="en-US" sz="3000" dirty="0"/>
              <a:t>（二）工作日间的休息</a:t>
            </a:r>
            <a:r>
              <a:rPr lang="zh-CN" altLang="en-US" sz="3000" dirty="0" smtClean="0"/>
              <a:t>时间</a:t>
            </a:r>
            <a:endParaRPr lang="en-US" altLang="zh-CN" sz="3000" dirty="0" smtClean="0"/>
          </a:p>
          <a:p>
            <a:pPr marL="0" indent="0">
              <a:buNone/>
            </a:pPr>
            <a:r>
              <a:rPr lang="zh-CN" altLang="zh-CN" sz="3000" dirty="0"/>
              <a:t>通常情况下，劳动者每日工作时间不得超过</a:t>
            </a:r>
            <a:r>
              <a:rPr lang="en-US" altLang="zh-CN" sz="3000" dirty="0"/>
              <a:t>8</a:t>
            </a:r>
            <a:r>
              <a:rPr lang="zh-CN" altLang="zh-CN" sz="3000" dirty="0"/>
              <a:t>小时，则劳动者工作日之间的休息时间不少于</a:t>
            </a:r>
            <a:r>
              <a:rPr lang="en-US" altLang="zh-CN" sz="3000" dirty="0"/>
              <a:t>16</a:t>
            </a:r>
            <a:r>
              <a:rPr lang="zh-CN" altLang="zh-CN" sz="3000" dirty="0"/>
              <a:t>小时。实行轮班制企业，其班次必须平均轮换，并且不得使劳动者连续工作两个工作日。</a:t>
            </a:r>
            <a:endParaRPr lang="zh-CN" altLang="zh-CN" sz="3000" dirty="0"/>
          </a:p>
          <a:p>
            <a:pPr marL="0" indent="0">
              <a:buNone/>
            </a:pPr>
            <a:endParaRPr lang="zh-CN" altLang="en-US" dirty="0"/>
          </a:p>
        </p:txBody>
      </p:sp>
    </p:spTree>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（三）周休息</a:t>
            </a:r>
            <a:r>
              <a:rPr lang="zh-CN" altLang="en-US" sz="2800" dirty="0" smtClean="0"/>
              <a:t>日</a:t>
            </a:r>
            <a:endParaRPr lang="en-US" altLang="zh-CN" sz="2800" dirty="0" smtClean="0"/>
          </a:p>
          <a:p>
            <a:pPr marL="0" indent="0">
              <a:buNone/>
            </a:pPr>
            <a:r>
              <a:rPr lang="zh-CN" altLang="zh-CN" sz="2800" dirty="0"/>
              <a:t>《劳动法》第</a:t>
            </a:r>
            <a:r>
              <a:rPr lang="en-US" altLang="zh-CN" sz="2800" dirty="0"/>
              <a:t>38</a:t>
            </a:r>
            <a:r>
              <a:rPr lang="zh-CN" altLang="zh-CN" sz="2800" dirty="0"/>
              <a:t>条规定：用人单位应当保证劳动者每周至少休息一日，即用人单位必须保证劳动者每周至少有一次</a:t>
            </a:r>
            <a:r>
              <a:rPr lang="en-US" altLang="zh-CN" sz="2800" dirty="0"/>
              <a:t>24</a:t>
            </a:r>
            <a:r>
              <a:rPr lang="zh-CN" altLang="zh-CN" sz="2800" dirty="0"/>
              <a:t>小时不间断的休息。</a:t>
            </a:r>
            <a:endParaRPr lang="zh-CN" altLang="zh-CN" sz="2800" dirty="0"/>
          </a:p>
          <a:p>
            <a:pPr marL="0" indent="0">
              <a:buNone/>
            </a:pPr>
            <a:endParaRPr lang="zh-CN" altLang="en-US" sz="2800" dirty="0"/>
          </a:p>
          <a:p>
            <a:pPr marL="0" indent="0">
              <a:buNone/>
            </a:pPr>
            <a:r>
              <a:rPr lang="zh-CN" altLang="en-US" sz="2800" dirty="0"/>
              <a:t>（四）</a:t>
            </a:r>
            <a:r>
              <a:rPr lang="zh-CN" altLang="en-US" sz="2800" dirty="0" smtClean="0"/>
              <a:t>休假</a:t>
            </a:r>
            <a:endParaRPr lang="en-US" altLang="zh-CN" sz="2800" dirty="0" smtClean="0"/>
          </a:p>
          <a:p>
            <a:pPr marL="0" indent="0">
              <a:buNone/>
            </a:pPr>
            <a:r>
              <a:rPr lang="zh-CN" altLang="zh-CN" sz="2800" dirty="0"/>
              <a:t>主要包括法定节假日、探亲假、年休假、婚丧假、产假等。</a:t>
            </a:r>
            <a:endParaRPr lang="zh-CN" altLang="zh-CN" sz="2800" dirty="0"/>
          </a:p>
          <a:p>
            <a:pPr marL="0" indent="0">
              <a:buNone/>
            </a:pPr>
            <a:endParaRPr lang="zh-CN" altLang="en-US" dirty="0"/>
          </a:p>
          <a:p>
            <a:pPr marL="0" indent="0">
              <a:buNone/>
            </a:pPr>
            <a:endParaRPr lang="zh-CN" altLang="en-US" dirty="0"/>
          </a:p>
        </p:txBody>
      </p:sp>
    </p:spTree>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a:t> 三、休假的</a:t>
            </a:r>
            <a:r>
              <a:rPr lang="zh-CN" altLang="en-US" sz="2800" dirty="0" smtClean="0"/>
              <a:t>种类</a:t>
            </a:r>
            <a:endParaRPr lang="en-US" altLang="zh-CN" sz="2800" dirty="0" smtClean="0"/>
          </a:p>
          <a:p>
            <a:pPr marL="0" indent="0">
              <a:buNone/>
            </a:pPr>
            <a:r>
              <a:rPr lang="zh-CN" altLang="en-US" sz="2800" dirty="0" smtClean="0"/>
              <a:t>（</a:t>
            </a:r>
            <a:r>
              <a:rPr lang="zh-CN" altLang="en-US" sz="2800" dirty="0"/>
              <a:t>一）法定节假日</a:t>
            </a:r>
            <a:endParaRPr lang="zh-CN" altLang="en-US" sz="2800" dirty="0"/>
          </a:p>
          <a:p>
            <a:pPr marL="0" indent="0">
              <a:buNone/>
            </a:pPr>
            <a:r>
              <a:rPr lang="zh-CN" altLang="en-US" sz="2800" dirty="0"/>
              <a:t>即国家法律统一规定的用于进行纪念、庆祝活动的休息时间。依据</a:t>
            </a:r>
            <a:r>
              <a:rPr lang="en-US" altLang="zh-CN" sz="2800" dirty="0"/>
              <a:t>《</a:t>
            </a:r>
            <a:r>
              <a:rPr lang="zh-CN" altLang="en-US" sz="2800" dirty="0"/>
              <a:t>全国年节及纪念日放假办法</a:t>
            </a:r>
            <a:r>
              <a:rPr lang="en-US" altLang="zh-CN" sz="2800" dirty="0" smtClean="0"/>
              <a:t>》</a:t>
            </a:r>
            <a:endParaRPr lang="zh-CN" altLang="en-US" sz="2800" dirty="0"/>
          </a:p>
          <a:p>
            <a:pPr marL="0" indent="0">
              <a:buNone/>
            </a:pPr>
            <a:r>
              <a:rPr lang="en-US" altLang="zh-CN" sz="2800" dirty="0"/>
              <a:t>1</a:t>
            </a:r>
            <a:r>
              <a:rPr lang="zh-CN" altLang="en-US" sz="2800" dirty="0"/>
              <a:t>． 适用于中国境内所有劳动者的节假日</a:t>
            </a:r>
            <a:endParaRPr lang="zh-CN" altLang="en-US" sz="2800" dirty="0"/>
          </a:p>
          <a:p>
            <a:pPr marL="0" indent="0">
              <a:buNone/>
            </a:pPr>
            <a:r>
              <a:rPr lang="zh-CN" altLang="en-US" sz="2800" dirty="0"/>
              <a:t>（</a:t>
            </a:r>
            <a:r>
              <a:rPr lang="en-US" altLang="zh-CN" sz="2800" dirty="0"/>
              <a:t>1</a:t>
            </a:r>
            <a:r>
              <a:rPr lang="zh-CN" altLang="en-US" sz="2800" dirty="0"/>
              <a:t>）新年，放假</a:t>
            </a:r>
            <a:r>
              <a:rPr lang="en-US" altLang="zh-CN" sz="2800" dirty="0"/>
              <a:t>1</a:t>
            </a:r>
            <a:r>
              <a:rPr lang="zh-CN" altLang="en-US" sz="2800" dirty="0"/>
              <a:t>天（</a:t>
            </a:r>
            <a:r>
              <a:rPr lang="en-US" altLang="zh-CN" sz="2800" dirty="0"/>
              <a:t>1</a:t>
            </a:r>
            <a:r>
              <a:rPr lang="zh-CN" altLang="en-US" sz="2800" dirty="0"/>
              <a:t>月</a:t>
            </a:r>
            <a:r>
              <a:rPr lang="en-US" altLang="zh-CN" sz="2800" dirty="0"/>
              <a:t>1</a:t>
            </a:r>
            <a:r>
              <a:rPr lang="zh-CN" altLang="en-US" sz="2800" dirty="0"/>
              <a:t>日）；</a:t>
            </a:r>
            <a:endParaRPr lang="zh-CN" altLang="en-US" sz="2800" dirty="0"/>
          </a:p>
          <a:p>
            <a:pPr marL="0" indent="0">
              <a:buNone/>
            </a:pPr>
            <a:r>
              <a:rPr lang="zh-CN" altLang="en-US" sz="2800" dirty="0"/>
              <a:t>（</a:t>
            </a:r>
            <a:r>
              <a:rPr lang="en-US" altLang="zh-CN" sz="2800" dirty="0"/>
              <a:t>2</a:t>
            </a:r>
            <a:r>
              <a:rPr lang="zh-CN" altLang="en-US" sz="2800" dirty="0"/>
              <a:t>）春节，放假</a:t>
            </a:r>
            <a:r>
              <a:rPr lang="en-US" altLang="zh-CN" sz="2800" dirty="0"/>
              <a:t>3</a:t>
            </a:r>
            <a:r>
              <a:rPr lang="zh-CN" altLang="en-US" sz="2800" dirty="0"/>
              <a:t>天（农历除夕、正月初一、初二）；</a:t>
            </a:r>
            <a:endParaRPr lang="zh-CN" altLang="en-US" sz="2800" dirty="0"/>
          </a:p>
          <a:p>
            <a:pPr marL="0" indent="0">
              <a:buNone/>
            </a:pPr>
            <a:r>
              <a:rPr lang="zh-CN" altLang="en-US" sz="2800" dirty="0"/>
              <a:t>（</a:t>
            </a:r>
            <a:r>
              <a:rPr lang="en-US" altLang="zh-CN" sz="2800" dirty="0"/>
              <a:t>3</a:t>
            </a:r>
            <a:r>
              <a:rPr lang="zh-CN" altLang="en-US" sz="2800" dirty="0"/>
              <a:t>）清明节，放假</a:t>
            </a:r>
            <a:r>
              <a:rPr lang="en-US" altLang="zh-CN" sz="2800" dirty="0"/>
              <a:t>1</a:t>
            </a:r>
            <a:r>
              <a:rPr lang="zh-CN" altLang="en-US" sz="2800" dirty="0"/>
              <a:t>天（农历清明当日）；</a:t>
            </a:r>
            <a:endParaRPr lang="zh-CN" altLang="en-US" sz="2800" dirty="0"/>
          </a:p>
          <a:p>
            <a:pPr marL="0" indent="0">
              <a:buNone/>
            </a:pPr>
            <a:endParaRPr lang="zh-CN" altLang="en-US" sz="2800" dirty="0"/>
          </a:p>
        </p:txBody>
      </p:sp>
    </p:spTree>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a:t>
            </a:r>
            <a:r>
              <a:rPr lang="en-US" altLang="zh-CN" sz="2800" dirty="0"/>
              <a:t>4</a:t>
            </a:r>
            <a:r>
              <a:rPr lang="zh-CN" altLang="en-US" sz="2800" dirty="0"/>
              <a:t>）劳动节，放假</a:t>
            </a:r>
            <a:r>
              <a:rPr lang="en-US" altLang="zh-CN" sz="2800" dirty="0"/>
              <a:t>1</a:t>
            </a:r>
            <a:r>
              <a:rPr lang="zh-CN" altLang="en-US" sz="2800" dirty="0"/>
              <a:t>天（</a:t>
            </a:r>
            <a:r>
              <a:rPr lang="en-US" altLang="zh-CN" sz="2800" dirty="0"/>
              <a:t>5</a:t>
            </a:r>
            <a:r>
              <a:rPr lang="zh-CN" altLang="en-US" sz="2800" dirty="0"/>
              <a:t>月</a:t>
            </a:r>
            <a:r>
              <a:rPr lang="en-US" altLang="zh-CN" sz="2800" dirty="0"/>
              <a:t>1</a:t>
            </a:r>
            <a:r>
              <a:rPr lang="zh-CN" altLang="en-US" sz="2800" dirty="0"/>
              <a:t>日）；</a:t>
            </a:r>
            <a:endParaRPr lang="zh-CN" altLang="en-US" sz="2800" dirty="0"/>
          </a:p>
          <a:p>
            <a:pPr marL="0" indent="0">
              <a:buNone/>
            </a:pPr>
            <a:r>
              <a:rPr lang="zh-CN" altLang="en-US" sz="2800" dirty="0" smtClean="0"/>
              <a:t>（</a:t>
            </a:r>
            <a:r>
              <a:rPr lang="en-US" altLang="zh-CN" sz="2800" dirty="0"/>
              <a:t>5</a:t>
            </a:r>
            <a:r>
              <a:rPr lang="zh-CN" altLang="en-US" sz="2800" dirty="0"/>
              <a:t>）端午节，放假</a:t>
            </a:r>
            <a:r>
              <a:rPr lang="en-US" altLang="zh-CN" sz="2800" dirty="0"/>
              <a:t>1</a:t>
            </a:r>
            <a:r>
              <a:rPr lang="zh-CN" altLang="en-US" sz="2800" dirty="0"/>
              <a:t>天（农历端午当日）；</a:t>
            </a:r>
            <a:endParaRPr lang="zh-CN" altLang="en-US" sz="2800" dirty="0"/>
          </a:p>
          <a:p>
            <a:pPr marL="0" indent="0">
              <a:buNone/>
            </a:pPr>
            <a:r>
              <a:rPr lang="zh-CN" altLang="en-US" sz="2800" dirty="0"/>
              <a:t>（</a:t>
            </a:r>
            <a:r>
              <a:rPr lang="en-US" altLang="zh-CN" sz="2800" dirty="0"/>
              <a:t>6</a:t>
            </a:r>
            <a:r>
              <a:rPr lang="zh-CN" altLang="en-US" sz="2800" dirty="0"/>
              <a:t>）中秋节，放假</a:t>
            </a:r>
            <a:r>
              <a:rPr lang="en-US" altLang="zh-CN" sz="2800" dirty="0"/>
              <a:t>1</a:t>
            </a:r>
            <a:r>
              <a:rPr lang="zh-CN" altLang="en-US" sz="2800" dirty="0"/>
              <a:t>天（农历中秋当日）；</a:t>
            </a:r>
            <a:endParaRPr lang="zh-CN" altLang="en-US" sz="2800" dirty="0"/>
          </a:p>
          <a:p>
            <a:pPr marL="0" indent="0">
              <a:buNone/>
            </a:pPr>
            <a:r>
              <a:rPr lang="zh-CN" altLang="en-US" sz="2800" dirty="0"/>
              <a:t>（</a:t>
            </a:r>
            <a:r>
              <a:rPr lang="en-US" altLang="zh-CN" sz="2800" dirty="0"/>
              <a:t>7</a:t>
            </a:r>
            <a:r>
              <a:rPr lang="zh-CN" altLang="en-US" sz="2800" dirty="0"/>
              <a:t>）国庆节，放假</a:t>
            </a:r>
            <a:r>
              <a:rPr lang="en-US" altLang="zh-CN" sz="2800" dirty="0"/>
              <a:t>3</a:t>
            </a:r>
            <a:r>
              <a:rPr lang="zh-CN" altLang="en-US" sz="2800" dirty="0"/>
              <a:t>天（</a:t>
            </a:r>
            <a:r>
              <a:rPr lang="en-US" altLang="zh-CN" sz="2800" dirty="0"/>
              <a:t>10</a:t>
            </a:r>
            <a:r>
              <a:rPr lang="zh-CN" altLang="en-US" sz="2800" dirty="0"/>
              <a:t>月</a:t>
            </a:r>
            <a:r>
              <a:rPr lang="en-US" altLang="zh-CN" sz="2800" dirty="0"/>
              <a:t>1</a:t>
            </a:r>
            <a:r>
              <a:rPr lang="zh-CN" altLang="en-US" sz="2800" dirty="0"/>
              <a:t>日、</a:t>
            </a:r>
            <a:r>
              <a:rPr lang="en-US" altLang="zh-CN" sz="2800" dirty="0"/>
              <a:t>2</a:t>
            </a:r>
            <a:r>
              <a:rPr lang="zh-CN" altLang="en-US" sz="2800" dirty="0"/>
              <a:t>日、</a:t>
            </a:r>
            <a:r>
              <a:rPr lang="en-US" altLang="zh-CN" sz="2800" dirty="0"/>
              <a:t>3</a:t>
            </a:r>
            <a:r>
              <a:rPr lang="zh-CN" altLang="en-US" sz="2800" dirty="0"/>
              <a:t>日）</a:t>
            </a:r>
            <a:r>
              <a:rPr lang="zh-CN" altLang="en-US" sz="2800" dirty="0" smtClean="0"/>
              <a:t>。</a:t>
            </a:r>
            <a:endParaRPr lang="en-US" altLang="zh-CN" sz="2800" dirty="0" smtClean="0"/>
          </a:p>
          <a:p>
            <a:pPr marL="0" indent="0">
              <a:buNone/>
            </a:pPr>
            <a:r>
              <a:rPr lang="zh-CN" altLang="en-US" sz="2800" dirty="0"/>
              <a:t>全体公民放假的假日，如果适逢星期六、星期日，应当在工作日补假。</a:t>
            </a:r>
            <a:endParaRPr lang="zh-CN" altLang="en-US" sz="2800" dirty="0"/>
          </a:p>
          <a:p>
            <a:pPr marL="0" indent="0">
              <a:buNone/>
            </a:pPr>
            <a:endParaRPr lang="zh-CN" altLang="en-US" dirty="0"/>
          </a:p>
          <a:p>
            <a:pPr marL="0" indent="0">
              <a:buNone/>
            </a:pPr>
            <a:endParaRPr lang="zh-CN" altLang="en-US" dirty="0"/>
          </a:p>
        </p:txBody>
      </p:sp>
    </p:spTree>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smtClean="0"/>
              <a:t>2</a:t>
            </a:r>
            <a:r>
              <a:rPr lang="zh-CN" altLang="en-US" sz="2800" dirty="0"/>
              <a:t>． 属于部分公民的节日</a:t>
            </a:r>
            <a:endParaRPr lang="zh-CN" altLang="en-US" sz="2800" dirty="0"/>
          </a:p>
          <a:p>
            <a:pPr marL="0" indent="0">
              <a:buNone/>
            </a:pPr>
            <a:r>
              <a:rPr lang="zh-CN" altLang="en-US" sz="2800" dirty="0"/>
              <a:t>（</a:t>
            </a:r>
            <a:r>
              <a:rPr lang="en-US" altLang="zh-CN" sz="2800" dirty="0"/>
              <a:t>1</a:t>
            </a:r>
            <a:r>
              <a:rPr lang="zh-CN" altLang="en-US" sz="2800" dirty="0"/>
              <a:t>）妇女节</a:t>
            </a:r>
            <a:r>
              <a:rPr lang="en-US" altLang="zh-CN" sz="2800" dirty="0"/>
              <a:t>(3</a:t>
            </a:r>
            <a:r>
              <a:rPr lang="zh-CN" altLang="en-US" sz="2800" dirty="0"/>
              <a:t>月</a:t>
            </a:r>
            <a:r>
              <a:rPr lang="en-US" altLang="zh-CN" sz="2800" dirty="0"/>
              <a:t>8</a:t>
            </a:r>
            <a:r>
              <a:rPr lang="zh-CN" altLang="en-US" sz="2800" dirty="0"/>
              <a:t>日</a:t>
            </a:r>
            <a:r>
              <a:rPr lang="en-US" altLang="zh-CN" sz="2800" dirty="0"/>
              <a:t>)</a:t>
            </a:r>
            <a:r>
              <a:rPr lang="zh-CN" altLang="en-US" sz="2800" dirty="0"/>
              <a:t>，妇女放假半天；</a:t>
            </a:r>
            <a:endParaRPr lang="zh-CN" altLang="en-US" sz="2800" dirty="0"/>
          </a:p>
          <a:p>
            <a:pPr marL="0" indent="0">
              <a:buNone/>
            </a:pPr>
            <a:r>
              <a:rPr lang="zh-CN" altLang="en-US" sz="2800" dirty="0"/>
              <a:t>（</a:t>
            </a:r>
            <a:r>
              <a:rPr lang="en-US" altLang="zh-CN" sz="2800" dirty="0"/>
              <a:t>2</a:t>
            </a:r>
            <a:r>
              <a:rPr lang="zh-CN" altLang="en-US" sz="2800" dirty="0"/>
              <a:t>）青年节</a:t>
            </a:r>
            <a:r>
              <a:rPr lang="en-US" altLang="zh-CN" sz="2800" dirty="0"/>
              <a:t>(5</a:t>
            </a:r>
            <a:r>
              <a:rPr lang="zh-CN" altLang="en-US" sz="2800" dirty="0"/>
              <a:t>月</a:t>
            </a:r>
            <a:r>
              <a:rPr lang="en-US" altLang="zh-CN" sz="2800" dirty="0"/>
              <a:t>4</a:t>
            </a:r>
            <a:r>
              <a:rPr lang="zh-CN" altLang="en-US" sz="2800" dirty="0"/>
              <a:t>日</a:t>
            </a:r>
            <a:r>
              <a:rPr lang="en-US" altLang="zh-CN" sz="2800" dirty="0"/>
              <a:t>)</a:t>
            </a:r>
            <a:r>
              <a:rPr lang="zh-CN" altLang="en-US" sz="2800" dirty="0"/>
              <a:t>，</a:t>
            </a:r>
            <a:r>
              <a:rPr lang="en-US" altLang="zh-CN" sz="2800" dirty="0"/>
              <a:t>14</a:t>
            </a:r>
            <a:r>
              <a:rPr lang="zh-CN" altLang="en-US" sz="2800" dirty="0"/>
              <a:t>周岁以上的青年放假半天；</a:t>
            </a:r>
            <a:endParaRPr lang="zh-CN" altLang="en-US" sz="2800" dirty="0"/>
          </a:p>
          <a:p>
            <a:pPr marL="0" indent="0">
              <a:buNone/>
            </a:pPr>
            <a:r>
              <a:rPr lang="zh-CN" altLang="en-US" sz="2800" dirty="0"/>
              <a:t>（</a:t>
            </a:r>
            <a:r>
              <a:rPr lang="en-US" altLang="zh-CN" sz="2800" dirty="0"/>
              <a:t>3</a:t>
            </a:r>
            <a:r>
              <a:rPr lang="zh-CN" altLang="en-US" sz="2800" dirty="0"/>
              <a:t>）儿童节</a:t>
            </a:r>
            <a:r>
              <a:rPr lang="en-US" altLang="zh-CN" sz="2800" dirty="0"/>
              <a:t>(6</a:t>
            </a:r>
            <a:r>
              <a:rPr lang="zh-CN" altLang="en-US" sz="2800" dirty="0"/>
              <a:t>月</a:t>
            </a:r>
            <a:r>
              <a:rPr lang="en-US" altLang="zh-CN" sz="2800" dirty="0"/>
              <a:t>1</a:t>
            </a:r>
            <a:r>
              <a:rPr lang="zh-CN" altLang="en-US" sz="2800" dirty="0"/>
              <a:t>日</a:t>
            </a:r>
            <a:r>
              <a:rPr lang="en-US" altLang="zh-CN" sz="2800" dirty="0"/>
              <a:t>)</a:t>
            </a:r>
            <a:r>
              <a:rPr lang="zh-CN" altLang="en-US" sz="2800" dirty="0"/>
              <a:t>，不满</a:t>
            </a:r>
            <a:r>
              <a:rPr lang="en-US" altLang="zh-CN" sz="2800" dirty="0"/>
              <a:t>14</a:t>
            </a:r>
            <a:r>
              <a:rPr lang="zh-CN" altLang="en-US" sz="2800" dirty="0"/>
              <a:t>周岁的少年儿童放假</a:t>
            </a:r>
            <a:r>
              <a:rPr lang="en-US" altLang="zh-CN" sz="2800" dirty="0"/>
              <a:t>1</a:t>
            </a:r>
            <a:r>
              <a:rPr lang="zh-CN" altLang="en-US" sz="2800" dirty="0"/>
              <a:t>天；</a:t>
            </a:r>
            <a:endParaRPr lang="zh-CN" altLang="en-US" sz="2800" dirty="0"/>
          </a:p>
          <a:p>
            <a:pPr marL="0" indent="0">
              <a:buNone/>
            </a:pPr>
            <a:r>
              <a:rPr lang="zh-CN" altLang="en-US" sz="2800" dirty="0"/>
              <a:t>（</a:t>
            </a:r>
            <a:r>
              <a:rPr lang="en-US" altLang="zh-CN" sz="2800" dirty="0"/>
              <a:t>4</a:t>
            </a:r>
            <a:r>
              <a:rPr lang="zh-CN" altLang="en-US" sz="2800" dirty="0"/>
              <a:t>）中国人民解放军建军纪念日</a:t>
            </a:r>
            <a:r>
              <a:rPr lang="en-US" altLang="zh-CN" sz="2800" dirty="0"/>
              <a:t>(8</a:t>
            </a:r>
            <a:r>
              <a:rPr lang="zh-CN" altLang="en-US" sz="2800" dirty="0"/>
              <a:t>月</a:t>
            </a:r>
            <a:r>
              <a:rPr lang="en-US" altLang="zh-CN" sz="2800" dirty="0"/>
              <a:t>1</a:t>
            </a:r>
            <a:r>
              <a:rPr lang="zh-CN" altLang="en-US" sz="2800" dirty="0"/>
              <a:t>日</a:t>
            </a:r>
            <a:r>
              <a:rPr lang="en-US" altLang="zh-CN" sz="2800" dirty="0"/>
              <a:t>)</a:t>
            </a:r>
            <a:r>
              <a:rPr lang="zh-CN" altLang="en-US" sz="2800" dirty="0"/>
              <a:t>，现役军人放假半天。</a:t>
            </a:r>
            <a:endParaRPr lang="zh-CN" altLang="en-US" sz="2800" dirty="0"/>
          </a:p>
          <a:p>
            <a:pPr marL="0" indent="0">
              <a:buNone/>
            </a:pPr>
            <a:r>
              <a:rPr lang="zh-CN" altLang="en-US" sz="2800" dirty="0"/>
              <a:t>部分公民放假的假日，如果适逢星期六、星期日，则不补假。</a:t>
            </a:r>
            <a:endParaRPr lang="zh-CN" altLang="en-US" sz="2800" dirty="0"/>
          </a:p>
          <a:p>
            <a:pPr marL="0" indent="0">
              <a:buNone/>
            </a:pPr>
            <a:endParaRPr lang="zh-CN" altLang="en-US" sz="2800" dirty="0"/>
          </a:p>
        </p:txBody>
      </p:sp>
    </p:spTree>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3</a:t>
            </a:r>
            <a:r>
              <a:rPr lang="zh-CN" altLang="en-US" sz="2800" dirty="0"/>
              <a:t>． 民族习惯性节日</a:t>
            </a:r>
            <a:endParaRPr lang="zh-CN" altLang="en-US" sz="2800" dirty="0"/>
          </a:p>
          <a:p>
            <a:pPr marL="0" indent="0">
              <a:buNone/>
            </a:pPr>
            <a:r>
              <a:rPr lang="zh-CN" altLang="en-US" sz="2800" dirty="0"/>
              <a:t>少数民族习惯的节日，由各少数民族聚居地区的地方人民政府，按照各该民族习惯，规定放假日期。</a:t>
            </a:r>
            <a:endParaRPr lang="zh-CN" altLang="en-US" sz="2800" dirty="0"/>
          </a:p>
          <a:p>
            <a:pPr marL="0" indent="0">
              <a:buNone/>
            </a:pPr>
            <a:r>
              <a:rPr lang="en-US" altLang="zh-CN" sz="2800" dirty="0"/>
              <a:t>4</a:t>
            </a:r>
            <a:r>
              <a:rPr lang="zh-CN" altLang="en-US" sz="2800" dirty="0"/>
              <a:t>． 其他各种纪念日</a:t>
            </a:r>
            <a:endParaRPr lang="zh-CN" altLang="en-US" sz="2800" dirty="0"/>
          </a:p>
          <a:p>
            <a:pPr marL="0" indent="0">
              <a:buNone/>
            </a:pPr>
            <a:r>
              <a:rPr lang="zh-CN" altLang="en-US" sz="2800" dirty="0"/>
              <a:t>二七纪念日、五卅纪念日、七七抗战纪念日、九三抗战胜利纪念日、九一八纪念日、教师节、护士节、记者节、植树节等其他节日、纪念日，均不放假。</a:t>
            </a:r>
            <a:endParaRPr lang="zh-CN" altLang="en-US" sz="2800" dirty="0"/>
          </a:p>
          <a:p>
            <a:pPr marL="0" indent="0">
              <a:buNone/>
            </a:pPr>
            <a:endParaRPr lang="zh-CN" altLang="en-US" sz="2800" dirty="0"/>
          </a:p>
        </p:txBody>
      </p:sp>
    </p:spTree>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（二）探亲假</a:t>
            </a:r>
            <a:endParaRPr lang="zh-CN" altLang="en-US" sz="2800" dirty="0"/>
          </a:p>
          <a:p>
            <a:pPr marL="0" indent="0">
              <a:buNone/>
            </a:pPr>
            <a:r>
              <a:rPr lang="zh-CN" altLang="en-US" sz="2800" dirty="0"/>
              <a:t>即指劳动者享有保留工资、工作岗位而同分居两地的父母或配偶团聚的假期。</a:t>
            </a:r>
            <a:endParaRPr lang="zh-CN" altLang="en-US" sz="2800" dirty="0"/>
          </a:p>
          <a:p>
            <a:pPr marL="0" indent="0">
              <a:buNone/>
            </a:pPr>
            <a:r>
              <a:rPr lang="en-US" altLang="zh-CN" sz="2800" dirty="0"/>
              <a:t>1</a:t>
            </a:r>
            <a:r>
              <a:rPr lang="zh-CN" altLang="en-US" sz="2800" dirty="0"/>
              <a:t>． 探亲假的享受条件</a:t>
            </a:r>
            <a:endParaRPr lang="zh-CN" altLang="en-US" sz="2800" dirty="0"/>
          </a:p>
          <a:p>
            <a:pPr marL="0" indent="0">
              <a:buNone/>
            </a:pPr>
            <a:r>
              <a:rPr lang="zh-CN" altLang="en-US" sz="2800" dirty="0"/>
              <a:t>凡在用人单位工作满</a:t>
            </a:r>
            <a:r>
              <a:rPr lang="en-US" altLang="zh-CN" sz="2800" dirty="0"/>
              <a:t>1</a:t>
            </a:r>
            <a:r>
              <a:rPr lang="zh-CN" altLang="en-US" sz="2800" dirty="0"/>
              <a:t>年的劳动者，与配偶或父母任何一方都不住在一起，又不能在公休假日团聚的，即不能利用公休假日在家居住一夜和休息半个白天，可享受探亲假待遇。</a:t>
            </a:r>
            <a:endParaRPr lang="zh-CN" altLang="en-US" sz="2800" dirty="0"/>
          </a:p>
        </p:txBody>
      </p:sp>
    </p:spTree>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2</a:t>
            </a:r>
            <a:r>
              <a:rPr lang="zh-CN" altLang="en-US" sz="2800" dirty="0"/>
              <a:t>． 探亲假的假期</a:t>
            </a:r>
            <a:endParaRPr lang="zh-CN" altLang="en-US" sz="2800" dirty="0"/>
          </a:p>
          <a:p>
            <a:pPr marL="0" indent="0">
              <a:buNone/>
            </a:pPr>
            <a:r>
              <a:rPr lang="zh-CN" altLang="en-US" sz="2800" dirty="0"/>
              <a:t>职工探望配偶的，每年给予一方探亲假一次，假期为</a:t>
            </a:r>
            <a:r>
              <a:rPr lang="en-US" altLang="zh-CN" sz="2800" dirty="0"/>
              <a:t>30</a:t>
            </a:r>
            <a:r>
              <a:rPr lang="zh-CN" altLang="en-US" sz="2800" dirty="0"/>
              <a:t>天。未婚职工探望父母，原则上每年给假一次，假期为</a:t>
            </a:r>
            <a:r>
              <a:rPr lang="en-US" altLang="zh-CN" sz="2800" dirty="0"/>
              <a:t>20</a:t>
            </a:r>
            <a:r>
              <a:rPr lang="zh-CN" altLang="en-US" sz="2800" dirty="0"/>
              <a:t>天；如因工作需要或职工自愿</a:t>
            </a:r>
            <a:r>
              <a:rPr lang="en-US" altLang="zh-CN" sz="2800" dirty="0"/>
              <a:t>2</a:t>
            </a:r>
            <a:r>
              <a:rPr lang="zh-CN" altLang="en-US" sz="2800" dirty="0"/>
              <a:t>年探亲一次，可</a:t>
            </a:r>
            <a:r>
              <a:rPr lang="en-US" altLang="zh-CN" sz="2800" dirty="0"/>
              <a:t>2</a:t>
            </a:r>
            <a:r>
              <a:rPr lang="zh-CN" altLang="en-US" sz="2800" dirty="0"/>
              <a:t>年休假一次，假期为</a:t>
            </a:r>
            <a:r>
              <a:rPr lang="en-US" altLang="zh-CN" sz="2800" dirty="0"/>
              <a:t>45</a:t>
            </a:r>
            <a:r>
              <a:rPr lang="zh-CN" altLang="en-US" sz="2800" dirty="0"/>
              <a:t>天。已婚职工探望父母，每</a:t>
            </a:r>
            <a:r>
              <a:rPr lang="en-US" altLang="zh-CN" sz="2800" dirty="0"/>
              <a:t>4</a:t>
            </a:r>
            <a:r>
              <a:rPr lang="zh-CN" altLang="en-US" sz="2800" dirty="0"/>
              <a:t>年休假一次，假期为</a:t>
            </a:r>
            <a:r>
              <a:rPr lang="en-US" altLang="zh-CN" sz="2800" dirty="0"/>
              <a:t>20</a:t>
            </a:r>
            <a:r>
              <a:rPr lang="zh-CN" altLang="en-US" sz="2800" dirty="0"/>
              <a:t>天。</a:t>
            </a:r>
            <a:endParaRPr lang="zh-CN" altLang="en-US" sz="2800" dirty="0"/>
          </a:p>
        </p:txBody>
      </p:sp>
    </p:spTree>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3</a:t>
            </a:r>
            <a:r>
              <a:rPr lang="zh-CN" altLang="en-US" sz="2800" dirty="0"/>
              <a:t>． 探亲假的待遇</a:t>
            </a:r>
            <a:endParaRPr lang="zh-CN" altLang="en-US" sz="2800" dirty="0"/>
          </a:p>
          <a:p>
            <a:pPr marL="0" indent="0">
              <a:buNone/>
            </a:pPr>
            <a:r>
              <a:rPr lang="zh-CN" altLang="en-US" sz="2800" dirty="0"/>
              <a:t>（</a:t>
            </a:r>
            <a:r>
              <a:rPr lang="en-US" altLang="zh-CN" sz="2800" dirty="0"/>
              <a:t>1</a:t>
            </a:r>
            <a:r>
              <a:rPr lang="zh-CN" altLang="en-US" sz="2800" dirty="0"/>
              <a:t>）工资待遇</a:t>
            </a:r>
            <a:endParaRPr lang="zh-CN" altLang="en-US" sz="2800" dirty="0"/>
          </a:p>
          <a:p>
            <a:pPr marL="0" indent="0">
              <a:buNone/>
            </a:pPr>
            <a:r>
              <a:rPr lang="zh-CN" altLang="en-US" sz="2800" dirty="0"/>
              <a:t>职工在规定的探亲假期和路程假期内，按本人标准工资发给工资报酬。</a:t>
            </a:r>
            <a:endParaRPr lang="zh-CN" altLang="en-US" sz="2800" dirty="0"/>
          </a:p>
          <a:p>
            <a:pPr marL="0" indent="0">
              <a:buNone/>
            </a:pPr>
            <a:r>
              <a:rPr lang="zh-CN" altLang="en-US" sz="2800" dirty="0"/>
              <a:t>（</a:t>
            </a:r>
            <a:r>
              <a:rPr lang="en-US" altLang="zh-CN" sz="2800" dirty="0"/>
              <a:t>2</a:t>
            </a:r>
            <a:r>
              <a:rPr lang="zh-CN" altLang="en-US" sz="2800" dirty="0"/>
              <a:t>）路费的报销</a:t>
            </a:r>
            <a:endParaRPr lang="zh-CN" altLang="en-US" sz="2800" dirty="0"/>
          </a:p>
          <a:p>
            <a:pPr marL="0" indent="0">
              <a:buNone/>
            </a:pPr>
            <a:r>
              <a:rPr lang="zh-CN" altLang="en-US" sz="2800" dirty="0"/>
              <a:t>职工探望配偶和未婚职工探望父母的往返路费，由所在单位负担。已婚职工探望父母的往返路费，在本人标准工资</a:t>
            </a:r>
            <a:r>
              <a:rPr lang="en-US" altLang="zh-CN" sz="2800" dirty="0"/>
              <a:t>30%</a:t>
            </a:r>
            <a:r>
              <a:rPr lang="zh-CN" altLang="en-US" sz="2800" dirty="0"/>
              <a:t>以内的，由本人自理，超过部分由所在单位负担</a:t>
            </a:r>
            <a:r>
              <a:rPr lang="zh-CN" altLang="en-US" sz="2800" dirty="0" smtClean="0"/>
              <a:t>。</a:t>
            </a:r>
            <a:endParaRPr lang="zh-CN" altLang="en-US" sz="2800" dirty="0"/>
          </a:p>
        </p:txBody>
      </p:sp>
    </p:spTree>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a:t>（三）年休假</a:t>
            </a:r>
            <a:endParaRPr lang="zh-CN" altLang="en-US" sz="2800" dirty="0"/>
          </a:p>
          <a:p>
            <a:pPr marL="0" indent="0">
              <a:buNone/>
            </a:pPr>
            <a:r>
              <a:rPr lang="zh-CN" altLang="en-US" sz="2800" dirty="0"/>
              <a:t>即指职工工作满一定年限，每年可享有的带薪连续休息的假期。</a:t>
            </a:r>
            <a:r>
              <a:rPr lang="en-US" altLang="zh-CN" sz="2800" dirty="0"/>
              <a:t>《</a:t>
            </a:r>
            <a:r>
              <a:rPr lang="zh-CN" altLang="en-US" sz="2800" dirty="0"/>
              <a:t>宪法</a:t>
            </a:r>
            <a:r>
              <a:rPr lang="en-US" altLang="zh-CN" sz="2800" dirty="0"/>
              <a:t>》</a:t>
            </a:r>
            <a:r>
              <a:rPr lang="zh-CN" altLang="en-US" sz="2800" dirty="0"/>
              <a:t>第</a:t>
            </a:r>
            <a:r>
              <a:rPr lang="en-US" altLang="zh-CN" sz="2800" dirty="0"/>
              <a:t>43</a:t>
            </a:r>
            <a:r>
              <a:rPr lang="zh-CN" altLang="en-US" sz="2800" dirty="0"/>
              <a:t>条规定，国家发展劳动者休息和休养的设施，规定职工的工作时间和休假时间。</a:t>
            </a:r>
            <a:endParaRPr lang="zh-CN" altLang="en-US" sz="2800" dirty="0"/>
          </a:p>
          <a:p>
            <a:pPr marL="0" indent="0">
              <a:buNone/>
            </a:pPr>
            <a:r>
              <a:rPr lang="en-US" altLang="zh-CN" sz="2800" dirty="0"/>
              <a:t>1</a:t>
            </a:r>
            <a:r>
              <a:rPr lang="zh-CN" altLang="en-US" sz="2800" dirty="0"/>
              <a:t>． 休年假的条件</a:t>
            </a:r>
            <a:endParaRPr lang="zh-CN" altLang="en-US" sz="2800" dirty="0"/>
          </a:p>
          <a:p>
            <a:pPr marL="0" indent="0">
              <a:buNone/>
            </a:pPr>
            <a:r>
              <a:rPr lang="en-US" altLang="zh-CN" sz="2800" dirty="0"/>
              <a:t>《</a:t>
            </a:r>
            <a:r>
              <a:rPr lang="zh-CN" altLang="en-US" sz="2800" dirty="0"/>
              <a:t>职工带薪年休假条例</a:t>
            </a:r>
            <a:r>
              <a:rPr lang="en-US" altLang="zh-CN" sz="2800" dirty="0"/>
              <a:t>》</a:t>
            </a:r>
            <a:r>
              <a:rPr lang="zh-CN" altLang="en-US" sz="2800" dirty="0"/>
              <a:t>第</a:t>
            </a:r>
            <a:r>
              <a:rPr lang="en-US" altLang="zh-CN" sz="2800" dirty="0"/>
              <a:t>2</a:t>
            </a:r>
            <a:r>
              <a:rPr lang="zh-CN" altLang="en-US" sz="2800" dirty="0"/>
              <a:t>条规定：机关、团体、企业、事业单位、民办非企业单位、有雇工的个体工商户等单位的职工连续工作</a:t>
            </a:r>
            <a:r>
              <a:rPr lang="en-US" altLang="zh-CN" sz="2800" dirty="0"/>
              <a:t>1</a:t>
            </a:r>
            <a:r>
              <a:rPr lang="zh-CN" altLang="en-US" sz="2800" dirty="0"/>
              <a:t>年以上的，享受带薪年休假。</a:t>
            </a:r>
            <a:endParaRPr lang="zh-CN" altLang="en-US" sz="2800" dirty="0"/>
          </a:p>
          <a:p>
            <a:pPr marL="0" indent="0">
              <a:buNone/>
            </a:pPr>
            <a:endParaRPr lang="zh-CN" altLang="en-US"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dirty="0"/>
              <a:t>二、用人单位</a:t>
            </a:r>
            <a:endParaRPr lang="zh-CN" altLang="en-US" dirty="0"/>
          </a:p>
          <a:p>
            <a:pPr marL="0" indent="0">
              <a:buNone/>
            </a:pPr>
            <a:r>
              <a:rPr lang="zh-CN" altLang="en-US" sz="2800" dirty="0" smtClean="0"/>
              <a:t>用人</a:t>
            </a:r>
            <a:r>
              <a:rPr lang="zh-CN" altLang="en-US" sz="2800" dirty="0"/>
              <a:t>单位是指依法招用和管理劳动者，并按法律规定或合同约定向劳动者提供劳动条件、劳动保护及支付劳动报酬的劳动组织</a:t>
            </a:r>
            <a:r>
              <a:rPr lang="zh-CN" altLang="en-US" sz="2800" dirty="0" smtClean="0"/>
              <a:t>。</a:t>
            </a:r>
            <a:endParaRPr lang="en-US" altLang="zh-CN" sz="2800" dirty="0" smtClean="0"/>
          </a:p>
          <a:p>
            <a:pPr marL="0" indent="0">
              <a:buNone/>
            </a:pPr>
            <a:r>
              <a:rPr lang="zh-CN" altLang="en-US" sz="2800" dirty="0" smtClean="0"/>
              <a:t>我国</a:t>
            </a:r>
            <a:r>
              <a:rPr lang="zh-CN" altLang="en-US" sz="2800" dirty="0"/>
              <a:t>现阶段的用人单位包括企业、事业单位、国家机关、社会团体、个体经济组织和民办非企业单位、依法成立的会计事务所、律师事务所等合伙组织和基金会等</a:t>
            </a:r>
            <a:r>
              <a:rPr lang="zh-CN" altLang="en-US" sz="2800" dirty="0" smtClean="0"/>
              <a:t>。</a:t>
            </a:r>
            <a:endParaRPr lang="zh-CN" altLang="en-US" sz="2800" dirty="0"/>
          </a:p>
        </p:txBody>
      </p:sp>
    </p:spTree>
  </p:cSld>
  <p:clrMapOvr>
    <a:masterClrMapping/>
  </p:clrMapOvr>
  <p:timing>
    <p:tnLst>
      <p:par>
        <p:cTn id="1" dur="indefinite" restart="never" nodeType="tmRoot"/>
      </p:par>
    </p:tnLst>
  </p:timing>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2</a:t>
            </a:r>
            <a:r>
              <a:rPr lang="zh-CN" altLang="en-US" sz="2800" dirty="0"/>
              <a:t>． 带薪年休假天数</a:t>
            </a:r>
            <a:endParaRPr lang="zh-CN" altLang="en-US" sz="2800" dirty="0"/>
          </a:p>
          <a:p>
            <a:pPr marL="0" indent="0">
              <a:buNone/>
            </a:pPr>
            <a:r>
              <a:rPr lang="zh-CN" altLang="en-US" sz="2800" dirty="0"/>
              <a:t>年休假天数根据职工累计工作时间确定。职工在同一或者不同用人单位工作期间，以及依照法律、行政法规或者国务院规定视同工作期间，应当计为累计工作时间。职工累计工作已满</a:t>
            </a:r>
            <a:r>
              <a:rPr lang="en-US" altLang="zh-CN" sz="2800" dirty="0"/>
              <a:t>1</a:t>
            </a:r>
            <a:r>
              <a:rPr lang="zh-CN" altLang="en-US" sz="2800" dirty="0"/>
              <a:t>年不满</a:t>
            </a:r>
            <a:r>
              <a:rPr lang="en-US" altLang="zh-CN" sz="2800" dirty="0"/>
              <a:t>10</a:t>
            </a:r>
            <a:r>
              <a:rPr lang="zh-CN" altLang="en-US" sz="2800" dirty="0"/>
              <a:t>年的，年休假</a:t>
            </a:r>
            <a:r>
              <a:rPr lang="en-US" altLang="zh-CN" sz="2800" dirty="0"/>
              <a:t>5</a:t>
            </a:r>
            <a:r>
              <a:rPr lang="zh-CN" altLang="en-US" sz="2800" dirty="0"/>
              <a:t>天；已满</a:t>
            </a:r>
            <a:r>
              <a:rPr lang="en-US" altLang="zh-CN" sz="2800" dirty="0"/>
              <a:t>10</a:t>
            </a:r>
            <a:r>
              <a:rPr lang="zh-CN" altLang="en-US" sz="2800" dirty="0"/>
              <a:t>年不满</a:t>
            </a:r>
            <a:r>
              <a:rPr lang="en-US" altLang="zh-CN" sz="2800" dirty="0"/>
              <a:t>20</a:t>
            </a:r>
            <a:r>
              <a:rPr lang="zh-CN" altLang="en-US" sz="2800" dirty="0"/>
              <a:t>年的，年休假</a:t>
            </a:r>
            <a:r>
              <a:rPr lang="en-US" altLang="zh-CN" sz="2800" dirty="0"/>
              <a:t>10</a:t>
            </a:r>
            <a:r>
              <a:rPr lang="zh-CN" altLang="en-US" sz="2800" dirty="0"/>
              <a:t>天；已满</a:t>
            </a:r>
            <a:r>
              <a:rPr lang="en-US" altLang="zh-CN" sz="2800" dirty="0"/>
              <a:t>20</a:t>
            </a:r>
            <a:r>
              <a:rPr lang="zh-CN" altLang="en-US" sz="2800" dirty="0"/>
              <a:t>年的，年休假</a:t>
            </a:r>
            <a:r>
              <a:rPr lang="en-US" altLang="zh-CN" sz="2800" dirty="0"/>
              <a:t>15</a:t>
            </a:r>
            <a:r>
              <a:rPr lang="zh-CN" altLang="en-US" sz="2800" dirty="0"/>
              <a:t>天。</a:t>
            </a:r>
            <a:endParaRPr lang="zh-CN" altLang="en-US" sz="2800" dirty="0"/>
          </a:p>
          <a:p>
            <a:pPr marL="0" indent="0">
              <a:buNone/>
            </a:pPr>
            <a:endParaRPr lang="zh-CN" altLang="en-US" sz="2400" dirty="0"/>
          </a:p>
        </p:txBody>
      </p:sp>
    </p:spTree>
  </p:cSld>
  <p:clrMapOvr>
    <a:masterClrMapping/>
  </p:clrMapOvr>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3</a:t>
            </a:r>
            <a:r>
              <a:rPr lang="zh-CN" altLang="en-US" sz="2800" dirty="0"/>
              <a:t>． 不享受年休假的情形</a:t>
            </a:r>
            <a:endParaRPr lang="zh-CN" altLang="en-US" sz="2800" dirty="0"/>
          </a:p>
          <a:p>
            <a:pPr marL="0" indent="0">
              <a:buNone/>
            </a:pPr>
            <a:r>
              <a:rPr lang="zh-CN" altLang="en-US" sz="2800" dirty="0"/>
              <a:t>职工有下列情形之一的，不享受当年的年休假：（一）职工依法享受寒暑假，其休假天数多于年休假天数的</a:t>
            </a:r>
            <a:r>
              <a:rPr lang="zh-CN" altLang="en-US" sz="2800" dirty="0" smtClean="0"/>
              <a:t>；</a:t>
            </a:r>
            <a:endParaRPr lang="en-US" altLang="zh-CN" sz="2800" dirty="0" smtClean="0"/>
          </a:p>
          <a:p>
            <a:pPr marL="0" indent="0">
              <a:buNone/>
            </a:pPr>
            <a:r>
              <a:rPr lang="zh-CN" altLang="en-US" sz="2800" dirty="0" smtClean="0"/>
              <a:t>（</a:t>
            </a:r>
            <a:r>
              <a:rPr lang="zh-CN" altLang="en-US" sz="2800" dirty="0"/>
              <a:t>二）职工请事假累计</a:t>
            </a:r>
            <a:r>
              <a:rPr lang="en-US" altLang="zh-CN" sz="2800" dirty="0"/>
              <a:t>20</a:t>
            </a:r>
            <a:r>
              <a:rPr lang="zh-CN" altLang="en-US" sz="2800" dirty="0"/>
              <a:t>天以上且单位按照规定不扣工资的</a:t>
            </a:r>
            <a:r>
              <a:rPr lang="zh-CN" altLang="en-US" sz="2800" dirty="0" smtClean="0"/>
              <a:t>；</a:t>
            </a:r>
            <a:endParaRPr lang="en-US" altLang="zh-CN" sz="2800" dirty="0" smtClean="0"/>
          </a:p>
          <a:p>
            <a:pPr marL="0" indent="0">
              <a:buNone/>
            </a:pPr>
            <a:endParaRPr lang="zh-CN" altLang="en-US" dirty="0"/>
          </a:p>
        </p:txBody>
      </p:sp>
    </p:spTree>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（三）累计工作满</a:t>
            </a:r>
            <a:r>
              <a:rPr lang="en-US" altLang="zh-CN" sz="2800" dirty="0"/>
              <a:t>1</a:t>
            </a:r>
            <a:r>
              <a:rPr lang="zh-CN" altLang="en-US" sz="2800" dirty="0"/>
              <a:t>年不满</a:t>
            </a:r>
            <a:r>
              <a:rPr lang="en-US" altLang="zh-CN" sz="2800" dirty="0"/>
              <a:t>10</a:t>
            </a:r>
            <a:r>
              <a:rPr lang="zh-CN" altLang="en-US" sz="2800" dirty="0"/>
              <a:t>年的职工，请病假累计</a:t>
            </a:r>
            <a:r>
              <a:rPr lang="en-US" altLang="zh-CN" sz="2800" dirty="0"/>
              <a:t>2</a:t>
            </a:r>
            <a:r>
              <a:rPr lang="zh-CN" altLang="en-US" sz="2800" dirty="0"/>
              <a:t>个月以上的；</a:t>
            </a:r>
            <a:endParaRPr lang="en-US" altLang="zh-CN" sz="2800" dirty="0"/>
          </a:p>
          <a:p>
            <a:pPr marL="0" indent="0">
              <a:buNone/>
            </a:pPr>
            <a:r>
              <a:rPr lang="zh-CN" altLang="en-US" sz="2800" dirty="0"/>
              <a:t>（四）累计工作满</a:t>
            </a:r>
            <a:r>
              <a:rPr lang="en-US" altLang="zh-CN" sz="2800" dirty="0"/>
              <a:t>10</a:t>
            </a:r>
            <a:r>
              <a:rPr lang="zh-CN" altLang="en-US" sz="2800" dirty="0"/>
              <a:t>年不满</a:t>
            </a:r>
            <a:r>
              <a:rPr lang="en-US" altLang="zh-CN" sz="2800" dirty="0"/>
              <a:t>20</a:t>
            </a:r>
            <a:r>
              <a:rPr lang="zh-CN" altLang="en-US" sz="2800" dirty="0"/>
              <a:t>年的职工，请病假累计</a:t>
            </a:r>
            <a:r>
              <a:rPr lang="en-US" altLang="zh-CN" sz="2800" dirty="0"/>
              <a:t>3</a:t>
            </a:r>
            <a:r>
              <a:rPr lang="zh-CN" altLang="en-US" sz="2800" dirty="0"/>
              <a:t>个月以上的；</a:t>
            </a:r>
            <a:endParaRPr lang="en-US" altLang="zh-CN" sz="2800" dirty="0"/>
          </a:p>
          <a:p>
            <a:pPr marL="0" indent="0">
              <a:buNone/>
            </a:pPr>
            <a:r>
              <a:rPr lang="zh-CN" altLang="en-US" sz="2800" dirty="0"/>
              <a:t>（五）累计工作满</a:t>
            </a:r>
            <a:r>
              <a:rPr lang="en-US" altLang="zh-CN" sz="2800" dirty="0"/>
              <a:t>20</a:t>
            </a:r>
            <a:r>
              <a:rPr lang="zh-CN" altLang="en-US" sz="2800" dirty="0"/>
              <a:t>年以上的职工，请病假累计</a:t>
            </a:r>
            <a:r>
              <a:rPr lang="en-US" altLang="zh-CN" sz="2800" dirty="0"/>
              <a:t>4</a:t>
            </a:r>
            <a:r>
              <a:rPr lang="zh-CN" altLang="en-US" sz="2800" dirty="0"/>
              <a:t>个月以上的。</a:t>
            </a:r>
            <a:endParaRPr lang="zh-CN" altLang="en-US" sz="2800" dirty="0"/>
          </a:p>
          <a:p>
            <a:pPr marL="0" indent="0">
              <a:buNone/>
            </a:pPr>
            <a:endParaRPr lang="zh-CN" altLang="en-US" dirty="0"/>
          </a:p>
        </p:txBody>
      </p:sp>
    </p:spTree>
  </p:cSld>
  <p:clrMapOvr>
    <a:masterClrMapping/>
  </p:clrMapOvr>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4</a:t>
            </a:r>
            <a:r>
              <a:rPr lang="zh-CN" altLang="en-US" sz="2800" dirty="0"/>
              <a:t>． 年休假的安排</a:t>
            </a:r>
            <a:endParaRPr lang="zh-CN" altLang="en-US" sz="2800" dirty="0"/>
          </a:p>
          <a:p>
            <a:pPr marL="0" indent="0">
              <a:buNone/>
            </a:pPr>
            <a:r>
              <a:rPr lang="zh-CN" altLang="en-US" sz="2800" dirty="0"/>
              <a:t>用人单位根据生产、工作的具体情况，并考虑职工本人意愿，统筹安排职工年休假。年休假在</a:t>
            </a:r>
            <a:r>
              <a:rPr lang="en-US" altLang="zh-CN" sz="2800" dirty="0"/>
              <a:t>1</a:t>
            </a:r>
            <a:r>
              <a:rPr lang="zh-CN" altLang="en-US" sz="2800" dirty="0"/>
              <a:t>个年度内可以集中安排，也可以分段安排，一般不跨年度安排。 单位因生产、工作特点确有必要跨年度安排职工年休假的，可以跨</a:t>
            </a:r>
            <a:r>
              <a:rPr lang="en-US" altLang="zh-CN" sz="2800" dirty="0"/>
              <a:t>1</a:t>
            </a:r>
            <a:r>
              <a:rPr lang="zh-CN" altLang="en-US" sz="2800" dirty="0"/>
              <a:t>个年度安排。用人单位确因工作需要不能安排职工年休假或者跨</a:t>
            </a:r>
            <a:r>
              <a:rPr lang="en-US" altLang="zh-CN" sz="2800" dirty="0"/>
              <a:t>1</a:t>
            </a:r>
            <a:r>
              <a:rPr lang="zh-CN" altLang="en-US" sz="2800" dirty="0"/>
              <a:t>个年度安排年休假的，应征得职工本人同意。</a:t>
            </a:r>
            <a:endParaRPr lang="zh-CN" altLang="en-US" sz="2800" dirty="0"/>
          </a:p>
          <a:p>
            <a:pPr marL="0" indent="0">
              <a:buNone/>
            </a:pPr>
            <a:endParaRPr lang="zh-CN" altLang="en-US" dirty="0"/>
          </a:p>
        </p:txBody>
      </p:sp>
    </p:spTree>
  </p:cSld>
  <p:clrMapOvr>
    <a:masterClrMapping/>
  </p:clrMapOvr>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用人单位确因工作需要不能安排职工休年休假的，经职工本人同意，可以不安排职工休年休假。用人单位经职工同意不安排年休假或者安排职工年休假天数少于应休年休假天数，应当在本年度内对职工应休未休年休假天数，按照其日工资收入的</a:t>
            </a:r>
            <a:r>
              <a:rPr lang="en-US" altLang="zh-CN" sz="2800" dirty="0"/>
              <a:t>300%</a:t>
            </a:r>
            <a:r>
              <a:rPr lang="zh-CN" altLang="en-US" sz="2800" dirty="0"/>
              <a:t>支付未休年休假工资报酬，其中包含用人单位支付职工正常工作期间的工资收入。</a:t>
            </a:r>
            <a:endParaRPr lang="zh-CN" altLang="en-US" sz="2800" dirty="0"/>
          </a:p>
          <a:p>
            <a:pPr marL="0" indent="0">
              <a:buNone/>
            </a:pPr>
            <a:endParaRPr lang="zh-CN" altLang="en-US" dirty="0"/>
          </a:p>
        </p:txBody>
      </p:sp>
    </p:spTree>
  </p:cSld>
  <p:clrMapOvr>
    <a:masterClrMapping/>
  </p:clrMapOvr>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5</a:t>
            </a:r>
            <a:r>
              <a:rPr lang="zh-CN" altLang="en-US" sz="2800" dirty="0"/>
              <a:t>． 年休假的落实</a:t>
            </a:r>
            <a:endParaRPr lang="zh-CN" altLang="en-US" sz="2800" dirty="0"/>
          </a:p>
          <a:p>
            <a:pPr marL="0" indent="0">
              <a:buNone/>
            </a:pPr>
            <a:r>
              <a:rPr lang="zh-CN" altLang="en-US" sz="2800" dirty="0"/>
              <a:t>县级以上地方人民政府人事部门、劳动保障部门应当依据职权对单位执行年休假的情况主动进行监督检查。工会组织依法维护职工的年休假权利。</a:t>
            </a:r>
            <a:endParaRPr lang="zh-CN" altLang="en-US" sz="2800" dirty="0"/>
          </a:p>
          <a:p>
            <a:pPr marL="0" indent="0">
              <a:buNone/>
            </a:pPr>
            <a:endParaRPr lang="zh-CN" altLang="en-US" dirty="0"/>
          </a:p>
        </p:txBody>
      </p:sp>
    </p:spTree>
  </p:cSld>
  <p:clrMapOvr>
    <a:masterClrMapping/>
  </p:clrMapOvr>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a:t>（四）婚假</a:t>
            </a:r>
            <a:endParaRPr lang="zh-CN" altLang="en-US" sz="2800" dirty="0"/>
          </a:p>
          <a:p>
            <a:pPr marL="0" indent="0">
              <a:buNone/>
            </a:pPr>
            <a:r>
              <a:rPr lang="zh-CN" altLang="en-US" sz="2800" dirty="0"/>
              <a:t>职工本人结婚可由本单位行政领导批准，酌情给予</a:t>
            </a:r>
            <a:r>
              <a:rPr lang="en-US" altLang="zh-CN" sz="2800" dirty="0"/>
              <a:t>1-3</a:t>
            </a:r>
            <a:r>
              <a:rPr lang="zh-CN" altLang="en-US" sz="2800" dirty="0"/>
              <a:t>天婚假，双方不在一起工作的，可根据路程远近，另给路程假。男女双方按晚婚要求结婚，除国家规定的婚假外，增加婚假</a:t>
            </a:r>
            <a:r>
              <a:rPr lang="en-US" altLang="zh-CN" sz="2800" dirty="0"/>
              <a:t>7</a:t>
            </a:r>
            <a:r>
              <a:rPr lang="zh-CN" altLang="en-US" sz="2800" dirty="0"/>
              <a:t>天。在规定的婚假和路程假期间，工资照发。</a:t>
            </a:r>
            <a:endParaRPr lang="zh-CN" altLang="en-US" sz="2800" dirty="0"/>
          </a:p>
          <a:p>
            <a:pPr marL="0" indent="0">
              <a:buNone/>
            </a:pPr>
            <a:endParaRPr lang="zh-CN" altLang="en-US" sz="2800" dirty="0"/>
          </a:p>
        </p:txBody>
      </p:sp>
    </p:spTree>
  </p:cSld>
  <p:clrMapOvr>
    <a:masterClrMapping/>
  </p:clrMapOvr>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（五）丧假</a:t>
            </a:r>
            <a:endParaRPr lang="zh-CN" altLang="en-US" sz="2800" dirty="0"/>
          </a:p>
          <a:p>
            <a:pPr marL="0" indent="0">
              <a:buNone/>
            </a:pPr>
            <a:r>
              <a:rPr lang="zh-CN" altLang="en-US" sz="2800" dirty="0"/>
              <a:t>职工的直系亲属（父母、公婆、岳父母、配偶、子女）死亡，可由本单位行政领导批准，酌情给予</a:t>
            </a:r>
            <a:r>
              <a:rPr lang="en-US" altLang="zh-CN" sz="2800" dirty="0"/>
              <a:t>1-3</a:t>
            </a:r>
            <a:r>
              <a:rPr lang="zh-CN" altLang="en-US" sz="2800" dirty="0"/>
              <a:t>天丧假，可另给路程假。在规定的丧假和路程假期间，工资照发。</a:t>
            </a:r>
            <a:endParaRPr lang="zh-CN" altLang="en-US" sz="2800" dirty="0"/>
          </a:p>
          <a:p>
            <a:pPr marL="0" indent="0">
              <a:buNone/>
            </a:pPr>
            <a:endParaRPr lang="zh-CN" altLang="en-US" dirty="0"/>
          </a:p>
        </p:txBody>
      </p:sp>
    </p:spTree>
  </p:cSld>
  <p:clrMapOvr>
    <a:masterClrMapping/>
  </p:clrMapOvr>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（六）产假</a:t>
            </a:r>
            <a:endParaRPr lang="zh-CN" altLang="en-US" sz="2800" dirty="0"/>
          </a:p>
          <a:p>
            <a:pPr marL="0" indent="0">
              <a:buNone/>
            </a:pPr>
            <a:r>
              <a:rPr lang="zh-CN" altLang="en-US" sz="2800" dirty="0"/>
              <a:t>正常产假为</a:t>
            </a:r>
            <a:r>
              <a:rPr lang="en-US" altLang="zh-CN" sz="2800" dirty="0"/>
              <a:t>90</a:t>
            </a:r>
            <a:r>
              <a:rPr lang="zh-CN" altLang="en-US" sz="2800" dirty="0"/>
              <a:t>天，包括产前假</a:t>
            </a:r>
            <a:r>
              <a:rPr lang="en-US" altLang="zh-CN" sz="2800" dirty="0"/>
              <a:t>15</a:t>
            </a:r>
            <a:r>
              <a:rPr lang="zh-CN" altLang="en-US" sz="2800" dirty="0"/>
              <a:t>天和产后假</a:t>
            </a:r>
            <a:r>
              <a:rPr lang="en-US" altLang="zh-CN" sz="2800" dirty="0"/>
              <a:t>75</a:t>
            </a:r>
            <a:r>
              <a:rPr lang="zh-CN" altLang="en-US" sz="2800" dirty="0"/>
              <a:t>天，难产的，增加产假</a:t>
            </a:r>
            <a:r>
              <a:rPr lang="en-US" altLang="zh-CN" sz="2800" dirty="0"/>
              <a:t>15</a:t>
            </a:r>
            <a:r>
              <a:rPr lang="zh-CN" altLang="en-US" sz="2800" dirty="0"/>
              <a:t>天，多胞胎生育的，每多生一个婴儿，增加产假</a:t>
            </a:r>
            <a:r>
              <a:rPr lang="en-US" altLang="zh-CN" sz="2800" dirty="0"/>
              <a:t>15</a:t>
            </a:r>
            <a:r>
              <a:rPr lang="zh-CN" altLang="en-US" sz="2800" dirty="0"/>
              <a:t>天。怀孕不满</a:t>
            </a:r>
            <a:r>
              <a:rPr lang="en-US" altLang="zh-CN" sz="2800" dirty="0"/>
              <a:t>4</a:t>
            </a:r>
            <a:r>
              <a:rPr lang="zh-CN" altLang="en-US" sz="2800" dirty="0"/>
              <a:t>个月流产的，凭医院证明可享受</a:t>
            </a:r>
            <a:r>
              <a:rPr lang="en-US" altLang="zh-CN" sz="2800" dirty="0"/>
              <a:t>15-30</a:t>
            </a:r>
            <a:r>
              <a:rPr lang="zh-CN" altLang="en-US" sz="2800" dirty="0"/>
              <a:t>天的产假；怀孕</a:t>
            </a:r>
            <a:r>
              <a:rPr lang="en-US" altLang="zh-CN" sz="2800" dirty="0"/>
              <a:t>4</a:t>
            </a:r>
            <a:r>
              <a:rPr lang="zh-CN" altLang="en-US" sz="2800" dirty="0"/>
              <a:t>个月以上流产的，可享受</a:t>
            </a:r>
            <a:r>
              <a:rPr lang="en-US" altLang="zh-CN" sz="2800" dirty="0"/>
              <a:t>42</a:t>
            </a:r>
            <a:r>
              <a:rPr lang="zh-CN" altLang="en-US" sz="2800" dirty="0"/>
              <a:t>天产假。产假期间，工资照发，用人单位不得降低其基本工资。</a:t>
            </a:r>
            <a:endParaRPr lang="zh-CN" altLang="en-US" sz="2800" dirty="0"/>
          </a:p>
          <a:p>
            <a:pPr marL="0" indent="0">
              <a:buNone/>
            </a:pPr>
            <a:endParaRPr lang="zh-CN" altLang="en-US" sz="2800" dirty="0"/>
          </a:p>
        </p:txBody>
      </p:sp>
    </p:spTree>
  </p:cSld>
  <p:clrMapOvr>
    <a:masterClrMapping/>
  </p:clrMapOvr>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smtClean="0"/>
              <a:t>案例分析</a:t>
            </a:r>
            <a:endParaRPr lang="en-US" altLang="zh-CN" sz="2800" dirty="0" smtClean="0"/>
          </a:p>
          <a:p>
            <a:pPr marL="0" indent="0">
              <a:buNone/>
            </a:pPr>
            <a:r>
              <a:rPr lang="zh-CN" altLang="zh-CN" sz="2800" dirty="0"/>
              <a:t>李某于</a:t>
            </a:r>
            <a:r>
              <a:rPr lang="en-US" altLang="zh-CN" sz="2800" dirty="0"/>
              <a:t>2004</a:t>
            </a:r>
            <a:r>
              <a:rPr lang="zh-CN" altLang="zh-CN" sz="2800" dirty="0"/>
              <a:t>年</a:t>
            </a:r>
            <a:r>
              <a:rPr lang="en-US" altLang="zh-CN" sz="2800" dirty="0"/>
              <a:t>12</a:t>
            </a:r>
            <a:r>
              <a:rPr lang="zh-CN" altLang="zh-CN" sz="2800" dirty="0"/>
              <a:t>月进入某公司工作，月工资为</a:t>
            </a:r>
            <a:r>
              <a:rPr lang="en-US" altLang="zh-CN" sz="2800" dirty="0"/>
              <a:t>1500</a:t>
            </a:r>
            <a:r>
              <a:rPr lang="zh-CN" altLang="zh-CN" sz="2800" dirty="0"/>
              <a:t>元。</a:t>
            </a:r>
            <a:r>
              <a:rPr lang="en-US" altLang="zh-CN" sz="2800" dirty="0"/>
              <a:t>2009</a:t>
            </a:r>
            <a:r>
              <a:rPr lang="zh-CN" altLang="zh-CN" sz="2800" dirty="0"/>
              <a:t>年</a:t>
            </a:r>
            <a:r>
              <a:rPr lang="en-US" altLang="zh-CN" sz="2800" dirty="0"/>
              <a:t>4</a:t>
            </a:r>
            <a:r>
              <a:rPr lang="zh-CN" altLang="zh-CN" sz="2800" dirty="0"/>
              <a:t>月</a:t>
            </a:r>
            <a:r>
              <a:rPr lang="en-US" altLang="zh-CN" sz="2800" dirty="0"/>
              <a:t>2</a:t>
            </a:r>
            <a:r>
              <a:rPr lang="zh-CN" altLang="zh-CN" sz="2800" dirty="0"/>
              <a:t>日，因公司原因，单方与李某解除合同，李某离职前仍未休</a:t>
            </a:r>
            <a:r>
              <a:rPr lang="en-US" altLang="zh-CN" sz="2800" dirty="0"/>
              <a:t>2008</a:t>
            </a:r>
            <a:r>
              <a:rPr lang="zh-CN" altLang="zh-CN" sz="2800" dirty="0"/>
              <a:t>年度与</a:t>
            </a:r>
            <a:r>
              <a:rPr lang="en-US" altLang="zh-CN" sz="2800" dirty="0"/>
              <a:t>2009</a:t>
            </a:r>
            <a:r>
              <a:rPr lang="zh-CN" altLang="zh-CN" sz="2800" dirty="0"/>
              <a:t>年度带薪年休假。李某于是向公司提出要求，支付其未休假的经济补偿，公司以其未交接工作为由，拒绝其请求。李某于是向当地劳动争议仲裁委申诉，要求公司支付</a:t>
            </a:r>
            <a:r>
              <a:rPr lang="en-US" altLang="zh-CN" sz="2800" dirty="0"/>
              <a:t>2008</a:t>
            </a:r>
            <a:r>
              <a:rPr lang="zh-CN" altLang="zh-CN" sz="2800" dirty="0"/>
              <a:t>年、</a:t>
            </a:r>
            <a:r>
              <a:rPr lang="en-US" altLang="zh-CN" sz="2800" dirty="0"/>
              <a:t>2009</a:t>
            </a:r>
            <a:r>
              <a:rPr lang="zh-CN" altLang="zh-CN" sz="2800" dirty="0"/>
              <a:t>年年休假工资。</a:t>
            </a:r>
            <a:br>
              <a:rPr lang="en-US" altLang="zh-CN" sz="2800" dirty="0"/>
            </a:br>
            <a:r>
              <a:rPr lang="en-US" altLang="zh-CN" sz="2800" dirty="0"/>
              <a:t>     </a:t>
            </a:r>
            <a:r>
              <a:rPr lang="zh-CN" altLang="zh-CN" sz="2800" dirty="0"/>
              <a:t>问题：用人单位怎样支付年休假工资？</a:t>
            </a:r>
            <a:r>
              <a:rPr lang="en-US" altLang="zh-CN" sz="2800" dirty="0"/>
              <a:t> </a:t>
            </a:r>
            <a:endParaRPr lang="zh-CN" altLang="en-US"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用人单位主体资格由用人权利能力和用人行为能力两个方面构成</a:t>
            </a:r>
            <a:r>
              <a:rPr lang="zh-CN" altLang="en-US" sz="2800" dirty="0" smtClean="0"/>
              <a:t>。</a:t>
            </a:r>
            <a:endParaRPr lang="en-US" altLang="zh-CN" sz="2800" dirty="0" smtClean="0"/>
          </a:p>
          <a:p>
            <a:pPr marL="0" indent="0">
              <a:buNone/>
            </a:pPr>
            <a:endParaRPr lang="zh-CN" altLang="en-US" sz="2800" dirty="0"/>
          </a:p>
          <a:p>
            <a:pPr marL="0" indent="0">
              <a:buNone/>
            </a:pPr>
            <a:r>
              <a:rPr lang="zh-CN" altLang="en-US" sz="2800" dirty="0" smtClean="0"/>
              <a:t>用人</a:t>
            </a:r>
            <a:r>
              <a:rPr lang="zh-CN" altLang="en-US" sz="2800" dirty="0"/>
              <a:t>单位的用人权利能力范围包括以下几个方面：①用工权利义务的规定；②劳动管理权利义务的规定；③分配劳动报酬权利义务的规定；④劳动安全卫生保障权利义务的规定</a:t>
            </a:r>
            <a:r>
              <a:rPr lang="zh-CN" altLang="en-US" sz="2800" dirty="0" smtClean="0"/>
              <a:t>。</a:t>
            </a:r>
            <a:endParaRPr lang="en-US" altLang="zh-CN" sz="2800" dirty="0" smtClean="0"/>
          </a:p>
          <a:p>
            <a:pPr marL="0" indent="0">
              <a:buNone/>
            </a:pPr>
            <a:endParaRPr lang="zh-CN" altLang="en-US" dirty="0"/>
          </a:p>
        </p:txBody>
      </p:sp>
    </p:spTree>
  </p:cSld>
  <p:clrMapOvr>
    <a:masterClrMapping/>
  </p:clrMapOvr>
  <p:timing>
    <p:tnLst>
      <p:par>
        <p:cTn id="1" dur="indefinite" restart="never" nodeType="tmRoot"/>
      </p:par>
    </p:tnLst>
  </p:timing>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第八章 劳动保护</a:t>
            </a:r>
            <a:endParaRPr lang="zh-CN" altLang="en-US" dirty="0"/>
          </a:p>
        </p:txBody>
      </p:sp>
      <p:sp>
        <p:nvSpPr>
          <p:cNvPr id="3" name="内容占位符 2"/>
          <p:cNvSpPr>
            <a:spLocks noGrp="1"/>
          </p:cNvSpPr>
          <p:nvPr>
            <p:ph idx="1"/>
          </p:nvPr>
        </p:nvSpPr>
        <p:spPr/>
        <p:txBody>
          <a:bodyPr>
            <a:normAutofit/>
          </a:bodyPr>
          <a:lstStyle/>
          <a:p>
            <a:pPr marL="0" indent="0">
              <a:buNone/>
            </a:pPr>
            <a:r>
              <a:rPr lang="zh-CN" altLang="en-US" sz="2800" dirty="0"/>
              <a:t>第一节 劳动安全卫生制度</a:t>
            </a:r>
            <a:endParaRPr lang="zh-CN" altLang="en-US" sz="2800" dirty="0"/>
          </a:p>
          <a:p>
            <a:pPr marL="0" indent="0">
              <a:buNone/>
            </a:pPr>
            <a:r>
              <a:rPr lang="zh-CN" altLang="en-US" sz="2800" dirty="0" smtClean="0"/>
              <a:t>一</a:t>
            </a:r>
            <a:r>
              <a:rPr lang="zh-CN" altLang="en-US" sz="2800" dirty="0"/>
              <a:t>、劳动安全卫生的概念</a:t>
            </a:r>
            <a:endParaRPr lang="zh-CN" altLang="en-US" sz="2800" dirty="0"/>
          </a:p>
          <a:p>
            <a:pPr marL="0" indent="0">
              <a:buNone/>
            </a:pPr>
            <a:r>
              <a:rPr lang="zh-CN" altLang="en-US" sz="2800" dirty="0"/>
              <a:t>劳动安全卫生，是指劳动场所的安全、卫生条件或状态。即对劳动者在劳动过程中的安全和健康的保护。劳动安全卫生是保证劳动者正常地进行生产劳动的重要前提</a:t>
            </a:r>
            <a:r>
              <a:rPr lang="zh-CN" altLang="en-US" sz="2800" dirty="0" smtClean="0"/>
              <a:t>。</a:t>
            </a:r>
            <a:endParaRPr lang="en-US" altLang="zh-CN" sz="2800" dirty="0" smtClean="0"/>
          </a:p>
          <a:p>
            <a:pPr marL="0" indent="0">
              <a:buNone/>
            </a:pPr>
            <a:r>
              <a:rPr lang="zh-CN" altLang="en-US" sz="2800" dirty="0"/>
              <a:t>二、劳动安全卫生工作的指导方针</a:t>
            </a:r>
            <a:endParaRPr lang="zh-CN" altLang="en-US" sz="2800" dirty="0"/>
          </a:p>
          <a:p>
            <a:pPr marL="0" indent="0">
              <a:buNone/>
            </a:pPr>
            <a:r>
              <a:rPr lang="en-US" altLang="zh-CN" sz="2800" dirty="0"/>
              <a:t>《</a:t>
            </a:r>
            <a:r>
              <a:rPr lang="zh-CN" altLang="en-US" sz="2800" dirty="0"/>
              <a:t>安全生产法</a:t>
            </a:r>
            <a:r>
              <a:rPr lang="en-US" altLang="zh-CN" sz="2800" dirty="0"/>
              <a:t>》</a:t>
            </a:r>
            <a:r>
              <a:rPr lang="zh-CN" altLang="en-US" sz="2800" dirty="0"/>
              <a:t>第</a:t>
            </a:r>
            <a:r>
              <a:rPr lang="en-US" altLang="zh-CN" sz="2800" dirty="0"/>
              <a:t>3</a:t>
            </a:r>
            <a:r>
              <a:rPr lang="zh-CN" altLang="en-US" sz="2800" dirty="0"/>
              <a:t>条规定：安全生产管理，坚持安全第一、预防为主的方针</a:t>
            </a:r>
            <a:r>
              <a:rPr lang="zh-CN" altLang="en-US" sz="2800" dirty="0" smtClean="0"/>
              <a:t>。</a:t>
            </a:r>
            <a:endParaRPr lang="zh-CN" altLang="en-US" sz="2800" dirty="0"/>
          </a:p>
          <a:p>
            <a:pPr marL="0" indent="0">
              <a:buNone/>
            </a:pPr>
            <a:endParaRPr lang="zh-CN" altLang="en-US" sz="2800" dirty="0"/>
          </a:p>
        </p:txBody>
      </p:sp>
    </p:spTree>
  </p:cSld>
  <p:clrMapOvr>
    <a:masterClrMapping/>
  </p:clrMapOvr>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3000" dirty="0"/>
              <a:t>三、劳动安全卫生设施</a:t>
            </a:r>
            <a:endParaRPr lang="zh-CN" altLang="en-US" sz="3000" dirty="0"/>
          </a:p>
          <a:p>
            <a:pPr marL="0" indent="0">
              <a:buNone/>
            </a:pPr>
            <a:r>
              <a:rPr lang="zh-CN" altLang="en-US" sz="3000" dirty="0" smtClean="0"/>
              <a:t>（</a:t>
            </a:r>
            <a:r>
              <a:rPr lang="zh-CN" altLang="en-US" sz="3000" dirty="0"/>
              <a:t>一）劳动安全</a:t>
            </a:r>
            <a:r>
              <a:rPr lang="zh-CN" altLang="en-US" sz="3000" dirty="0" smtClean="0"/>
              <a:t>设施</a:t>
            </a:r>
            <a:endParaRPr lang="en-US" altLang="zh-CN" sz="3000" dirty="0" smtClean="0"/>
          </a:p>
          <a:p>
            <a:pPr marL="0" indent="0">
              <a:buNone/>
            </a:pPr>
            <a:r>
              <a:rPr lang="zh-CN" altLang="zh-CN" sz="2800" dirty="0"/>
              <a:t>劳动安全设施是指防止伤亡事故的技术措施。包括机器设备的安全装置、电器设备的安全装置、压力容器和锅炉的安全装置、工作地点的安全措施、厂房建筑物和道路的安全措施、建筑工程的安全和矿山安全等。</a:t>
            </a:r>
            <a:endParaRPr lang="zh-CN" altLang="zh-CN" sz="2800" dirty="0"/>
          </a:p>
          <a:p>
            <a:pPr marL="0" indent="0">
              <a:buNone/>
            </a:pPr>
            <a:endParaRPr lang="zh-CN" altLang="en-US" sz="2800" dirty="0" smtClean="0"/>
          </a:p>
          <a:p>
            <a:pPr marL="0" indent="0">
              <a:buNone/>
            </a:pPr>
            <a:endParaRPr lang="zh-CN" altLang="en-US" sz="2800" dirty="0"/>
          </a:p>
        </p:txBody>
      </p:sp>
    </p:spTree>
  </p:cSld>
  <p:clrMapOvr>
    <a:masterClrMapping/>
  </p:clrMapOvr>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25000" lnSpcReduction="20000"/>
          </a:bodyPr>
          <a:lstStyle/>
          <a:p>
            <a:pPr marL="0" indent="0">
              <a:buNone/>
            </a:pPr>
            <a:r>
              <a:rPr lang="zh-CN" altLang="en-US" sz="11200" dirty="0" smtClean="0"/>
              <a:t>（</a:t>
            </a:r>
            <a:r>
              <a:rPr lang="zh-CN" altLang="en-US" sz="11200" dirty="0"/>
              <a:t>二）劳动卫生</a:t>
            </a:r>
            <a:r>
              <a:rPr lang="zh-CN" altLang="en-US" sz="11200" dirty="0" smtClean="0"/>
              <a:t>设施</a:t>
            </a:r>
            <a:endParaRPr lang="en-US" altLang="zh-CN" sz="11200" dirty="0" smtClean="0"/>
          </a:p>
          <a:p>
            <a:pPr marL="0" indent="0">
              <a:buNone/>
            </a:pPr>
            <a:r>
              <a:rPr lang="zh-CN" altLang="en-US" sz="11200" dirty="0"/>
              <a:t>劳动卫生设施是防止或减少职业危害的各种设施。主要包括：</a:t>
            </a:r>
            <a:endParaRPr lang="zh-CN" altLang="en-US" sz="11200" dirty="0"/>
          </a:p>
          <a:p>
            <a:pPr marL="0" indent="0">
              <a:buNone/>
            </a:pPr>
            <a:r>
              <a:rPr lang="en-US" altLang="zh-CN" sz="11200" dirty="0"/>
              <a:t>1. </a:t>
            </a:r>
            <a:r>
              <a:rPr lang="zh-CN" altLang="en-US" sz="11200" dirty="0"/>
              <a:t>为保持空气清洁或使温度符合劳动卫生要求而设的通风换气装置和采光、照明等。  </a:t>
            </a:r>
            <a:endParaRPr lang="zh-CN" altLang="en-US" sz="11200" dirty="0"/>
          </a:p>
          <a:p>
            <a:pPr marL="0" indent="0">
              <a:buNone/>
            </a:pPr>
            <a:r>
              <a:rPr lang="en-US" altLang="zh-CN" sz="11200" dirty="0"/>
              <a:t>2. </a:t>
            </a:r>
            <a:r>
              <a:rPr lang="zh-CN" altLang="en-US" sz="11200" dirty="0"/>
              <a:t>为消除粉尘危害和有毒物质而设置的除尘设备及防毒设施。</a:t>
            </a:r>
            <a:endParaRPr lang="zh-CN" altLang="en-US" sz="11200" dirty="0"/>
          </a:p>
          <a:p>
            <a:pPr marL="0" indent="0">
              <a:buNone/>
            </a:pPr>
            <a:r>
              <a:rPr lang="en-US" altLang="zh-CN" sz="11200" dirty="0"/>
              <a:t>3. </a:t>
            </a:r>
            <a:r>
              <a:rPr lang="zh-CN" altLang="en-US" sz="11200" dirty="0"/>
              <a:t>防止辐热危害的装置及隔热、防暑、降温设施。</a:t>
            </a:r>
            <a:endParaRPr lang="zh-CN" altLang="en-US" sz="11200" dirty="0"/>
          </a:p>
          <a:p>
            <a:pPr marL="0" indent="0">
              <a:buNone/>
            </a:pPr>
            <a:r>
              <a:rPr lang="en-US" altLang="zh-CN" sz="11200" dirty="0"/>
              <a:t>4. </a:t>
            </a:r>
            <a:r>
              <a:rPr lang="zh-CN" altLang="en-US" sz="11200" dirty="0"/>
              <a:t>为劳动卫生而设置的对原材料和加工材料的消毒设施。</a:t>
            </a:r>
            <a:endParaRPr lang="zh-CN" altLang="en-US" sz="11200" dirty="0"/>
          </a:p>
          <a:p>
            <a:pPr marL="0" indent="0">
              <a:buNone/>
            </a:pPr>
            <a:r>
              <a:rPr lang="en-US" altLang="zh-CN" sz="11200" dirty="0"/>
              <a:t>5. </a:t>
            </a:r>
            <a:r>
              <a:rPr lang="zh-CN" altLang="en-US" sz="11200" dirty="0"/>
              <a:t>为改善劳动条件而铺设的各种垫板。</a:t>
            </a:r>
            <a:endParaRPr lang="zh-CN" altLang="en-US" sz="11200" dirty="0"/>
          </a:p>
          <a:p>
            <a:pPr marL="0" indent="0">
              <a:buNone/>
            </a:pPr>
            <a:r>
              <a:rPr lang="en-US" altLang="zh-CN" sz="11200" dirty="0"/>
              <a:t>6. </a:t>
            </a:r>
            <a:r>
              <a:rPr lang="zh-CN" altLang="en-US" sz="11200" dirty="0"/>
              <a:t>为减轻或消除工作中的噪音及震动的设施。</a:t>
            </a:r>
            <a:endParaRPr lang="zh-CN" altLang="en-US" sz="11200" dirty="0"/>
          </a:p>
          <a:p>
            <a:pPr marL="0" indent="0">
              <a:buNone/>
            </a:pPr>
            <a:endParaRPr lang="zh-CN" altLang="en-US" dirty="0" smtClean="0"/>
          </a:p>
          <a:p>
            <a:pPr marL="0" indent="0">
              <a:buNone/>
            </a:pPr>
            <a:endParaRPr lang="zh-CN" altLang="en-US" dirty="0"/>
          </a:p>
        </p:txBody>
      </p:sp>
    </p:spTree>
  </p:cSld>
  <p:clrMapOvr>
    <a:masterClrMapping/>
  </p:clrMapOvr>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（三）个人防护</a:t>
            </a:r>
            <a:r>
              <a:rPr lang="zh-CN" altLang="en-US" sz="2800" dirty="0" smtClean="0"/>
              <a:t>设施</a:t>
            </a:r>
            <a:endParaRPr lang="en-US" altLang="zh-CN" sz="2800" dirty="0" smtClean="0"/>
          </a:p>
          <a:p>
            <a:pPr marL="0" indent="0">
              <a:buNone/>
            </a:pPr>
            <a:r>
              <a:rPr lang="zh-CN" altLang="zh-CN" sz="2800" dirty="0"/>
              <a:t>主要表现为个人防护用品。主要包括安全帽类，呼吸护具类，眼防护具，听力护具，防护鞋，防护手套，防护服，防坠落护具等。另外长时间处于噪声环境下工作的人员应戴上护耳器，以减小噪声对人的危害程度。</a:t>
            </a:r>
            <a:endParaRPr lang="zh-CN" altLang="zh-CN" sz="2800" dirty="0"/>
          </a:p>
          <a:p>
            <a:pPr marL="0" indent="0">
              <a:buNone/>
            </a:pPr>
            <a:endParaRPr lang="zh-CN" altLang="en-US" dirty="0"/>
          </a:p>
        </p:txBody>
      </p:sp>
    </p:spTree>
  </p:cSld>
  <p:clrMapOvr>
    <a:masterClrMapping/>
  </p:clrMapOvr>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（四）生产</a:t>
            </a:r>
            <a:r>
              <a:rPr lang="zh-CN" altLang="en-US" sz="2800" dirty="0" smtClean="0"/>
              <a:t>辅助设施</a:t>
            </a:r>
            <a:endParaRPr lang="en-US" altLang="zh-CN" sz="2800" dirty="0" smtClean="0"/>
          </a:p>
          <a:p>
            <a:pPr marL="0" indent="0">
              <a:buNone/>
            </a:pPr>
            <a:r>
              <a:rPr lang="zh-CN" altLang="zh-CN" sz="2800" dirty="0"/>
              <a:t>生产辅助设施是指为生产服务的设施。例如：工业企业应根据生产特点、实际需要和使用方便的原则，配备专为职工工作中的饮水设施；配备为从事高温作业或接触粉尘、有害化学物质或毒物作业人员专用的淋浴设备或盆洗、干燥、消毒设备；设置为从事高温作业等工种工人修建的倒班休息室等。</a:t>
            </a:r>
            <a:endParaRPr lang="zh-CN" altLang="zh-CN" sz="2800" dirty="0"/>
          </a:p>
          <a:p>
            <a:pPr marL="0" indent="0">
              <a:buNone/>
            </a:pPr>
            <a:endParaRPr lang="en-US" altLang="zh-CN" dirty="0"/>
          </a:p>
          <a:p>
            <a:pPr marL="0" indent="0">
              <a:buNone/>
            </a:pPr>
            <a:endParaRPr lang="zh-CN" altLang="en-US" dirty="0"/>
          </a:p>
          <a:p>
            <a:pPr marL="0" indent="0">
              <a:buNone/>
            </a:pPr>
            <a:endParaRPr lang="zh-CN" altLang="en-US" dirty="0"/>
          </a:p>
        </p:txBody>
      </p:sp>
    </p:spTree>
  </p:cSld>
  <p:clrMapOvr>
    <a:masterClrMapping/>
  </p:clrMapOvr>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四、用人单位的劳动安全生产保障</a:t>
            </a:r>
            <a:endParaRPr lang="zh-CN" altLang="en-US" sz="2800" dirty="0"/>
          </a:p>
          <a:p>
            <a:pPr marL="0" indent="0">
              <a:buNone/>
            </a:pPr>
            <a:r>
              <a:rPr lang="zh-CN" altLang="en-US" sz="2800" dirty="0"/>
              <a:t>（一）安全生产条件保障</a:t>
            </a:r>
            <a:endParaRPr lang="zh-CN" altLang="en-US" sz="2800" dirty="0"/>
          </a:p>
          <a:p>
            <a:pPr marL="0" indent="0">
              <a:buNone/>
            </a:pPr>
            <a:r>
              <a:rPr lang="zh-CN" altLang="en-US" sz="2800" dirty="0"/>
              <a:t>   </a:t>
            </a:r>
            <a:r>
              <a:rPr lang="en-US" altLang="zh-CN" sz="2800" dirty="0">
                <a:latin typeface="+mn-ea"/>
              </a:rPr>
              <a:t>(</a:t>
            </a:r>
            <a:r>
              <a:rPr lang="zh-CN" altLang="en-US" sz="2800" dirty="0"/>
              <a:t>二 </a:t>
            </a:r>
            <a:r>
              <a:rPr lang="en-US" altLang="zh-CN" sz="2800" dirty="0">
                <a:latin typeface="+mn-ea"/>
              </a:rPr>
              <a:t>) </a:t>
            </a:r>
            <a:r>
              <a:rPr lang="en-US" altLang="zh-CN" sz="2800" dirty="0"/>
              <a:t>  </a:t>
            </a:r>
            <a:r>
              <a:rPr lang="zh-CN" altLang="en-US" sz="2800" dirty="0"/>
              <a:t>主要负责人负责制</a:t>
            </a:r>
            <a:endParaRPr lang="zh-CN" altLang="en-US" sz="2800" dirty="0"/>
          </a:p>
          <a:p>
            <a:pPr marL="0" indent="0">
              <a:buNone/>
            </a:pPr>
            <a:r>
              <a:rPr lang="zh-CN" altLang="en-US" sz="2800" dirty="0"/>
              <a:t>（三）安全生产管理机构或安全生产管理人员的设置和配备</a:t>
            </a:r>
            <a:endParaRPr lang="zh-CN" altLang="en-US" sz="2800" dirty="0"/>
          </a:p>
          <a:p>
            <a:pPr marL="0" indent="0">
              <a:buNone/>
            </a:pPr>
            <a:endParaRPr lang="zh-CN" altLang="en-US" dirty="0"/>
          </a:p>
        </p:txBody>
      </p:sp>
    </p:spTree>
  </p:cSld>
  <p:clrMapOvr>
    <a:masterClrMapping/>
  </p:clrMapOvr>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（四）从业人员的安全生产教育和培训</a:t>
            </a:r>
            <a:endParaRPr lang="zh-CN" altLang="en-US" sz="2800" dirty="0"/>
          </a:p>
          <a:p>
            <a:pPr marL="0" indent="0">
              <a:buNone/>
            </a:pPr>
            <a:r>
              <a:rPr lang="zh-CN" altLang="en-US" sz="2800" dirty="0"/>
              <a:t>（五）建设项目的安全管理</a:t>
            </a:r>
            <a:endParaRPr lang="zh-CN" altLang="en-US" sz="2800" dirty="0"/>
          </a:p>
          <a:p>
            <a:pPr marL="0" indent="0">
              <a:buNone/>
            </a:pPr>
            <a:r>
              <a:rPr lang="zh-CN" altLang="en-US" sz="2800" dirty="0"/>
              <a:t>（六）安全设备、设施的管理</a:t>
            </a:r>
            <a:endParaRPr lang="zh-CN" altLang="en-US" sz="2800" dirty="0"/>
          </a:p>
          <a:p>
            <a:pPr marL="0" indent="0">
              <a:buNone/>
            </a:pPr>
            <a:r>
              <a:rPr lang="zh-CN" altLang="en-US" sz="2800" dirty="0"/>
              <a:t>（七）危险品、废弃物及危险作业的安全管理</a:t>
            </a:r>
            <a:endParaRPr lang="zh-CN" altLang="en-US" sz="2800" dirty="0"/>
          </a:p>
          <a:p>
            <a:pPr marL="0" indent="0">
              <a:buNone/>
            </a:pPr>
            <a:r>
              <a:rPr lang="zh-CN" altLang="en-US" sz="2800" dirty="0"/>
              <a:t>（八）防护用品的提供与劳动保险</a:t>
            </a:r>
            <a:endParaRPr lang="zh-CN" altLang="en-US" sz="2800" dirty="0"/>
          </a:p>
          <a:p>
            <a:pPr marL="0" indent="0">
              <a:buNone/>
            </a:pPr>
            <a:r>
              <a:rPr lang="zh-CN" altLang="en-US" sz="2800" dirty="0"/>
              <a:t>（九）监督检查与事故处理</a:t>
            </a:r>
            <a:endParaRPr lang="zh-CN" altLang="en-US" sz="2800" dirty="0"/>
          </a:p>
          <a:p>
            <a:pPr marL="0" indent="0">
              <a:buNone/>
            </a:pPr>
            <a:endParaRPr lang="zh-CN" altLang="en-US" sz="2800" dirty="0"/>
          </a:p>
        </p:txBody>
      </p:sp>
    </p:spTree>
  </p:cSld>
  <p:clrMapOvr>
    <a:masterClrMapping/>
  </p:clrMapOvr>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a:t>五、劳动者的劳动安全生产权利及义务</a:t>
            </a:r>
            <a:endParaRPr lang="zh-CN" altLang="en-US" sz="2800" dirty="0"/>
          </a:p>
          <a:p>
            <a:pPr marL="0" indent="0">
              <a:buNone/>
            </a:pPr>
            <a:r>
              <a:rPr lang="zh-CN" altLang="en-US" sz="2800" dirty="0" smtClean="0"/>
              <a:t>（</a:t>
            </a:r>
            <a:r>
              <a:rPr lang="zh-CN" altLang="en-US" sz="2800" dirty="0"/>
              <a:t>一）劳动者享有以下安全生产方面的权利</a:t>
            </a:r>
            <a:endParaRPr lang="zh-CN" altLang="en-US" sz="2800" dirty="0"/>
          </a:p>
          <a:p>
            <a:pPr marL="0" indent="0">
              <a:buNone/>
            </a:pPr>
            <a:r>
              <a:rPr lang="en-US" altLang="zh-CN" sz="2800" dirty="0"/>
              <a:t>1. </a:t>
            </a:r>
            <a:r>
              <a:rPr lang="zh-CN" altLang="en-US" sz="2800" dirty="0"/>
              <a:t>知情权。劳动者有权了解其作业场所和工作岗位存在的危险因素、防范措施及事故应急措施。</a:t>
            </a:r>
            <a:endParaRPr lang="zh-CN" altLang="en-US" sz="2800" dirty="0"/>
          </a:p>
          <a:p>
            <a:pPr marL="0" indent="0">
              <a:buNone/>
            </a:pPr>
            <a:r>
              <a:rPr lang="en-US" altLang="zh-CN" sz="2800" dirty="0"/>
              <a:t>2. </a:t>
            </a:r>
            <a:r>
              <a:rPr lang="zh-CN" altLang="en-US" sz="2800" dirty="0"/>
              <a:t>建议、批评和控告权。劳动者有权对本单位的安全生产工作提出建议，有权对本单位安全生产工作中存在的问题提出批评、检举、控告。</a:t>
            </a:r>
            <a:endParaRPr lang="zh-CN" altLang="en-US" sz="2800" dirty="0"/>
          </a:p>
          <a:p>
            <a:pPr marL="0" indent="0">
              <a:buNone/>
            </a:pPr>
            <a:r>
              <a:rPr lang="en-US" altLang="zh-CN" sz="2800" dirty="0"/>
              <a:t>3. </a:t>
            </a:r>
            <a:r>
              <a:rPr lang="zh-CN" altLang="en-US" sz="2800" dirty="0"/>
              <a:t>拒绝权。劳动者有权拒绝违章指挥和强令冒险作业。生产经营单位不得因此而降低其工资、福利等待遇或者解除与其订立的劳动合同。</a:t>
            </a:r>
            <a:endParaRPr lang="zh-CN" altLang="en-US" sz="2800" dirty="0"/>
          </a:p>
          <a:p>
            <a:pPr marL="0" indent="0">
              <a:buNone/>
            </a:pPr>
            <a:endParaRPr lang="zh-CN" altLang="en-US" sz="2800" dirty="0"/>
          </a:p>
          <a:p>
            <a:pPr marL="0" indent="0">
              <a:buNone/>
            </a:pPr>
            <a:endParaRPr lang="zh-CN" altLang="en-US" sz="2800" dirty="0"/>
          </a:p>
        </p:txBody>
      </p:sp>
    </p:spTree>
  </p:cSld>
  <p:clrMapOvr>
    <a:masterClrMapping/>
  </p:clrMapOvr>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4. </a:t>
            </a:r>
            <a:r>
              <a:rPr lang="zh-CN" altLang="en-US" sz="2800" dirty="0"/>
              <a:t>撤离权。劳动者发现直接危及人身安全的紧急情况时，有权停止作业或者采取可能的应急措施后撤离作业场所。</a:t>
            </a:r>
            <a:endParaRPr lang="zh-CN" altLang="en-US" sz="2800" dirty="0"/>
          </a:p>
          <a:p>
            <a:pPr marL="0" indent="0">
              <a:buNone/>
            </a:pPr>
            <a:r>
              <a:rPr lang="en-US" altLang="zh-CN" sz="2800" dirty="0"/>
              <a:t>5. </a:t>
            </a:r>
            <a:r>
              <a:rPr lang="zh-CN" altLang="en-US" sz="2800" dirty="0"/>
              <a:t>索赔权。因生产安全事故受到损害的劳动者，除依法享有工伤社会保险外，依照有关民事法律尚有获得赔偿的权利的，有权向本单位提出赔偿要求。</a:t>
            </a:r>
            <a:endParaRPr lang="zh-CN" altLang="en-US" sz="2800" dirty="0"/>
          </a:p>
          <a:p>
            <a:pPr marL="0" indent="0">
              <a:buNone/>
            </a:pPr>
            <a:endParaRPr lang="zh-CN" altLang="en-US" sz="2800" dirty="0"/>
          </a:p>
        </p:txBody>
      </p:sp>
    </p:spTree>
  </p:cSld>
  <p:clrMapOvr>
    <a:masterClrMapping/>
  </p:clrMapOvr>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（二）劳动者的安全生产义务</a:t>
            </a:r>
            <a:endParaRPr lang="zh-CN" altLang="en-US" sz="2800" dirty="0"/>
          </a:p>
          <a:p>
            <a:pPr marL="0" indent="0">
              <a:buNone/>
            </a:pPr>
            <a:r>
              <a:rPr lang="zh-CN" altLang="en-US" sz="2800" dirty="0"/>
              <a:t>劳动者在享受上述权利的同时，也负有以下安全生产方面的义务：</a:t>
            </a:r>
            <a:endParaRPr lang="zh-CN" altLang="en-US" sz="2800" dirty="0"/>
          </a:p>
          <a:p>
            <a:pPr marL="0" indent="0">
              <a:buNone/>
            </a:pPr>
            <a:r>
              <a:rPr lang="en-US" altLang="zh-CN" sz="2800" dirty="0"/>
              <a:t>1. </a:t>
            </a:r>
            <a:r>
              <a:rPr lang="zh-CN" altLang="en-US" sz="2800" dirty="0"/>
              <a:t>遵守规章制度和操作规程的义务。劳动者在作业过程中，应当严格遵守本单位的安全生产规章制度和操作规程，服从管理，正确佩戴和使用劳动防护用品。  </a:t>
            </a:r>
            <a:endParaRPr lang="zh-CN" altLang="en-US"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smtClean="0"/>
              <a:t>成为</a:t>
            </a:r>
            <a:r>
              <a:rPr lang="zh-CN" altLang="en-US" sz="2800" dirty="0"/>
              <a:t>用人单位必须具备一定的条件，才有能力实现其用人权利和用人义务</a:t>
            </a:r>
            <a:r>
              <a:rPr lang="zh-CN" altLang="en-US" sz="2800" dirty="0" smtClean="0"/>
              <a:t>。</a:t>
            </a:r>
            <a:endParaRPr lang="en-US" altLang="zh-CN" sz="2800" dirty="0" smtClean="0"/>
          </a:p>
          <a:p>
            <a:pPr marL="0" indent="0">
              <a:buNone/>
            </a:pPr>
            <a:r>
              <a:rPr lang="zh-CN" altLang="en-US" sz="2800" dirty="0" smtClean="0"/>
              <a:t>用人</a:t>
            </a:r>
            <a:r>
              <a:rPr lang="zh-CN" altLang="en-US" sz="2800" dirty="0"/>
              <a:t>单位主体资格的条件有</a:t>
            </a:r>
            <a:r>
              <a:rPr lang="zh-CN" altLang="en-US" sz="2800" dirty="0" smtClean="0"/>
              <a:t>：</a:t>
            </a:r>
            <a:endParaRPr lang="en-US" altLang="zh-CN" sz="2800" dirty="0" smtClean="0"/>
          </a:p>
          <a:p>
            <a:pPr marL="0" indent="0">
              <a:buNone/>
            </a:pPr>
            <a:r>
              <a:rPr lang="zh-CN" altLang="en-US" sz="2800" dirty="0" smtClean="0"/>
              <a:t>①</a:t>
            </a:r>
            <a:r>
              <a:rPr lang="zh-CN" altLang="en-US" sz="2800" dirty="0"/>
              <a:t>独立支配的生产资料，包括生产工具和设备、生产材料和劳动对象、一定的自有资金</a:t>
            </a:r>
            <a:r>
              <a:rPr lang="zh-CN" altLang="en-US" sz="2800" dirty="0" smtClean="0"/>
              <a:t>。</a:t>
            </a:r>
            <a:endParaRPr lang="en-US" altLang="zh-CN" sz="2800" dirty="0" smtClean="0"/>
          </a:p>
          <a:p>
            <a:pPr marL="0" indent="0">
              <a:buNone/>
            </a:pPr>
            <a:r>
              <a:rPr lang="zh-CN" altLang="en-US" sz="2800" dirty="0" smtClean="0"/>
              <a:t>②</a:t>
            </a:r>
            <a:r>
              <a:rPr lang="zh-CN" altLang="en-US" sz="2800" dirty="0"/>
              <a:t>健全的劳动组织，包括劳动组织机构和内部劳动规则</a:t>
            </a:r>
            <a:r>
              <a:rPr lang="zh-CN" altLang="en-US" sz="2800" dirty="0" smtClean="0"/>
              <a:t>。</a:t>
            </a:r>
            <a:endParaRPr lang="en-US" altLang="zh-CN" sz="2800" dirty="0" smtClean="0"/>
          </a:p>
          <a:p>
            <a:pPr marL="0" indent="0">
              <a:buNone/>
            </a:pPr>
            <a:r>
              <a:rPr lang="zh-CN" altLang="en-US" sz="2800" dirty="0" smtClean="0"/>
              <a:t>③</a:t>
            </a:r>
            <a:r>
              <a:rPr lang="zh-CN" altLang="en-US" sz="2800" dirty="0"/>
              <a:t>相应的技术条件，包括生产技术和生产工艺等。</a:t>
            </a:r>
            <a:endParaRPr lang="zh-CN" altLang="en-US" sz="2800" dirty="0"/>
          </a:p>
        </p:txBody>
      </p:sp>
    </p:spTree>
  </p:cSld>
  <p:clrMapOvr>
    <a:masterClrMapping/>
  </p:clrMapOvr>
  <p:timing>
    <p:tnLst>
      <p:par>
        <p:cTn id="1" dur="indefinite" restart="never" nodeType="tmRoot"/>
      </p:par>
    </p:tnLst>
  </p:timing>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2. </a:t>
            </a:r>
            <a:r>
              <a:rPr lang="zh-CN" altLang="en-US" sz="2800" dirty="0"/>
              <a:t>接受安全教育和培训的义务。劳动者应当接受安全生产教育和培训，掌握本职工作所需的安全生产知识，提高安全生产技能，增强事故预防和应急处理能力。</a:t>
            </a:r>
            <a:endParaRPr lang="zh-CN" altLang="en-US" sz="2800" dirty="0"/>
          </a:p>
          <a:p>
            <a:pPr marL="0" indent="0">
              <a:buNone/>
            </a:pPr>
            <a:r>
              <a:rPr lang="en-US" altLang="zh-CN" sz="2800" dirty="0"/>
              <a:t>3. </a:t>
            </a:r>
            <a:r>
              <a:rPr lang="zh-CN" altLang="en-US" sz="2800" dirty="0"/>
              <a:t>对安全隐患的报告义务。劳动者发现事故隐患或者其他不安全因素，应当立即向现场安全生产管理人员或者本单位负责人报告；接到报告的人员应当及时予以处理。</a:t>
            </a:r>
            <a:endParaRPr lang="zh-CN" altLang="en-US" sz="2800" dirty="0"/>
          </a:p>
          <a:p>
            <a:pPr marL="0" indent="0">
              <a:buNone/>
            </a:pPr>
            <a:endParaRPr lang="zh-CN" altLang="en-US" sz="2800" dirty="0"/>
          </a:p>
          <a:p>
            <a:pPr marL="0" indent="0">
              <a:buNone/>
            </a:pPr>
            <a:endParaRPr lang="zh-CN" altLang="en-US" sz="2800" dirty="0"/>
          </a:p>
        </p:txBody>
      </p:sp>
    </p:spTree>
  </p:cSld>
  <p:clrMapOvr>
    <a:masterClrMapping/>
  </p:clrMapOvr>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六、劳动安全生产事故的调查处理</a:t>
            </a:r>
            <a:endParaRPr lang="zh-CN" altLang="en-US" sz="2800" dirty="0"/>
          </a:p>
          <a:p>
            <a:pPr marL="0" indent="0">
              <a:buNone/>
            </a:pPr>
            <a:r>
              <a:rPr lang="zh-CN" altLang="en-US" sz="2800" dirty="0" smtClean="0"/>
              <a:t>生产</a:t>
            </a:r>
            <a:r>
              <a:rPr lang="zh-CN" altLang="en-US" sz="2800" dirty="0"/>
              <a:t>经营单位发生生产安全事故后，事故现场有关人员应当立即报告本单位负责人。单位负责人接到事故报告后，应当迅速采取有效措施组织抢救，并按照国家有关规定立即如实报告当地负有安全生产监督管理职责的部门，</a:t>
            </a:r>
            <a:endParaRPr lang="zh-CN" altLang="en-US" sz="2800" dirty="0"/>
          </a:p>
        </p:txBody>
      </p:sp>
    </p:spTree>
  </p:cSld>
  <p:clrMapOvr>
    <a:masterClrMapping/>
  </p:clrMapOvr>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七、劳动卫生制度概述</a:t>
            </a:r>
            <a:endParaRPr lang="zh-CN" altLang="en-US" sz="2800" dirty="0"/>
          </a:p>
          <a:p>
            <a:pPr marL="0" indent="0">
              <a:buNone/>
            </a:pPr>
            <a:r>
              <a:rPr lang="zh-CN" altLang="en-US" sz="2800" dirty="0"/>
              <a:t>（一）职业性有害因素</a:t>
            </a:r>
            <a:endParaRPr lang="zh-CN" altLang="en-US" sz="2800" dirty="0"/>
          </a:p>
          <a:p>
            <a:pPr marL="0" indent="0">
              <a:buNone/>
            </a:pPr>
            <a:r>
              <a:rPr lang="zh-CN" altLang="en-US" sz="2800" dirty="0"/>
              <a:t>劳动条件中存在的危害劳动者健康的各种因素称为职业性有害因素（生产性有害因素、职业危害因素）。</a:t>
            </a:r>
            <a:endParaRPr lang="zh-CN" altLang="en-US" sz="2800" dirty="0"/>
          </a:p>
          <a:p>
            <a:pPr marL="0" indent="0">
              <a:buNone/>
            </a:pPr>
            <a:r>
              <a:rPr lang="zh-CN" altLang="en-US" sz="2800" dirty="0" smtClean="0"/>
              <a:t>劳动条件中存在的有害因素按</a:t>
            </a:r>
            <a:r>
              <a:rPr lang="zh-CN" altLang="en-US" sz="2800" dirty="0"/>
              <a:t>其来源分为：</a:t>
            </a:r>
            <a:endParaRPr lang="zh-CN" altLang="en-US" sz="2800" dirty="0"/>
          </a:p>
          <a:p>
            <a:pPr marL="0" indent="0">
              <a:buNone/>
            </a:pPr>
            <a:r>
              <a:rPr lang="en-US" altLang="zh-CN" sz="2800" dirty="0"/>
              <a:t>1. </a:t>
            </a:r>
            <a:r>
              <a:rPr lang="zh-CN" altLang="en-US" sz="2800" dirty="0"/>
              <a:t>生产工艺过程中产生的有害因素</a:t>
            </a:r>
            <a:endParaRPr lang="zh-CN" altLang="en-US" sz="2800" dirty="0"/>
          </a:p>
          <a:p>
            <a:pPr marL="0" indent="0">
              <a:buNone/>
            </a:pPr>
            <a:r>
              <a:rPr lang="en-US" altLang="zh-CN" sz="2800" dirty="0"/>
              <a:t>2. </a:t>
            </a:r>
            <a:r>
              <a:rPr lang="zh-CN" altLang="en-US" sz="2800" dirty="0"/>
              <a:t>劳动过程中的有害因素</a:t>
            </a:r>
            <a:endParaRPr lang="zh-CN" altLang="en-US" sz="2800" dirty="0"/>
          </a:p>
          <a:p>
            <a:pPr marL="0" indent="0">
              <a:buNone/>
            </a:pPr>
            <a:r>
              <a:rPr lang="en-US" altLang="zh-CN" sz="2800" dirty="0"/>
              <a:t>3. </a:t>
            </a:r>
            <a:r>
              <a:rPr lang="zh-CN" altLang="en-US" sz="2800" dirty="0"/>
              <a:t>生产环境中的有害因素</a:t>
            </a:r>
            <a:endParaRPr lang="zh-CN" altLang="en-US" sz="2800" dirty="0"/>
          </a:p>
          <a:p>
            <a:pPr marL="0" indent="0">
              <a:buNone/>
            </a:pPr>
            <a:endParaRPr lang="zh-CN" altLang="en-US" dirty="0"/>
          </a:p>
        </p:txBody>
      </p:sp>
    </p:spTree>
  </p:cSld>
  <p:clrMapOvr>
    <a:masterClrMapping/>
  </p:clrMapOvr>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zh-CN" altLang="en-US" sz="2800" dirty="0"/>
              <a:t>（二）职业病概述</a:t>
            </a:r>
            <a:endParaRPr lang="zh-CN" altLang="en-US" sz="2800" dirty="0"/>
          </a:p>
          <a:p>
            <a:pPr marL="0" indent="0">
              <a:buNone/>
            </a:pPr>
            <a:r>
              <a:rPr lang="en-US" altLang="zh-CN" sz="2800" dirty="0" smtClean="0"/>
              <a:t>1.</a:t>
            </a:r>
            <a:r>
              <a:rPr lang="zh-CN" altLang="en-US" sz="2800" dirty="0" smtClean="0"/>
              <a:t>职业病</a:t>
            </a:r>
            <a:r>
              <a:rPr lang="zh-CN" altLang="en-US" sz="2800" dirty="0"/>
              <a:t>：当职业性有害因素作用于人体的强度与时间超过一定限度时，人体不能代偿其所造成的功能性或器质性病理改变，从而出现相应的临床症状，影响劳动能力，这类疾病统称为职业病</a:t>
            </a:r>
            <a:r>
              <a:rPr lang="zh-CN" altLang="en-US" sz="2800" dirty="0" smtClean="0"/>
              <a:t>。</a:t>
            </a:r>
            <a:endParaRPr lang="en-US" altLang="zh-CN" sz="2800" dirty="0" smtClean="0"/>
          </a:p>
          <a:p>
            <a:pPr marL="0" indent="0">
              <a:buNone/>
            </a:pPr>
            <a:endParaRPr lang="en-US" altLang="zh-CN" sz="2800" dirty="0" smtClean="0"/>
          </a:p>
          <a:p>
            <a:pPr marL="0" indent="0">
              <a:buNone/>
            </a:pPr>
            <a:r>
              <a:rPr lang="zh-CN" altLang="en-US" sz="2800" dirty="0"/>
              <a:t>根据我国政府的规定：凡诊断为法定职业病的必须向主管部门报告；而且凡属法定职业病者，在治疗和休假期间及在确定为伤残或治疗无效而死亡时，应按劳动保险法律法规有关规定给予劳保待遇。</a:t>
            </a:r>
            <a:endParaRPr lang="zh-CN" altLang="en-US" sz="2800" dirty="0"/>
          </a:p>
        </p:txBody>
      </p:sp>
    </p:spTree>
  </p:cSld>
  <p:clrMapOvr>
    <a:masterClrMapping/>
  </p:clrMapOvr>
</p:sld>
</file>

<file path=ppt/slides/slide2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2. </a:t>
            </a:r>
            <a:r>
              <a:rPr lang="zh-CN" altLang="en-US" sz="2800" dirty="0"/>
              <a:t>职业病特点：</a:t>
            </a:r>
            <a:endParaRPr lang="zh-CN" altLang="en-US" sz="2800" dirty="0"/>
          </a:p>
          <a:p>
            <a:pPr marL="0" indent="0">
              <a:buNone/>
            </a:pPr>
            <a:r>
              <a:rPr lang="en-US" altLang="zh-CN" sz="2800" dirty="0">
                <a:latin typeface="+mn-ea"/>
              </a:rPr>
              <a:t>(1) </a:t>
            </a:r>
            <a:r>
              <a:rPr lang="zh-CN" altLang="en-US" sz="2800" dirty="0"/>
              <a:t>病因明确：患者均有明确的职业性有害因素接触史，在控制病因或作用条件后，可以消除或减少发病。</a:t>
            </a:r>
            <a:endParaRPr lang="zh-CN" altLang="en-US" sz="2800" dirty="0"/>
          </a:p>
          <a:p>
            <a:pPr marL="0" indent="0">
              <a:buNone/>
            </a:pPr>
            <a:r>
              <a:rPr lang="en-US" altLang="zh-CN" sz="2800" dirty="0">
                <a:latin typeface="+mn-ea"/>
              </a:rPr>
              <a:t>(2) </a:t>
            </a:r>
            <a:r>
              <a:rPr lang="zh-CN" altLang="en-US" sz="2800" dirty="0"/>
              <a:t>所接触的职业性有害因素大多是可以检测和识别的，且其强度或浓度需达到一定程度才能致病，一般存在剂量</a:t>
            </a:r>
            <a:r>
              <a:rPr lang="en-US" altLang="zh-CN" sz="2800" dirty="0"/>
              <a:t>-</a:t>
            </a:r>
            <a:r>
              <a:rPr lang="zh-CN" altLang="en-US" sz="2800" dirty="0"/>
              <a:t>反应关系。</a:t>
            </a:r>
            <a:endParaRPr lang="zh-CN" altLang="en-US" sz="2800" dirty="0"/>
          </a:p>
          <a:p>
            <a:pPr marL="0" indent="0">
              <a:buNone/>
            </a:pPr>
            <a:endParaRPr lang="zh-CN" altLang="en-US" dirty="0"/>
          </a:p>
        </p:txBody>
      </p:sp>
    </p:spTree>
  </p:cSld>
  <p:clrMapOvr>
    <a:masterClrMapping/>
  </p:clrMapOvr>
</p:sld>
</file>

<file path=ppt/slides/slide2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latin typeface="+mn-ea"/>
              </a:rPr>
              <a:t>(3) </a:t>
            </a:r>
            <a:r>
              <a:rPr lang="zh-CN" altLang="en-US" sz="2800" dirty="0"/>
              <a:t>在接触同样职业性有害因素人群中常有一定数量发病，很少出现个别病例。</a:t>
            </a:r>
            <a:endParaRPr lang="zh-CN" altLang="en-US" sz="2800" dirty="0"/>
          </a:p>
          <a:p>
            <a:pPr marL="0" indent="0">
              <a:buNone/>
            </a:pPr>
            <a:r>
              <a:rPr lang="en-US" altLang="zh-CN" sz="2800" dirty="0">
                <a:latin typeface="+mn-ea"/>
              </a:rPr>
              <a:t>(4) </a:t>
            </a:r>
            <a:r>
              <a:rPr lang="zh-CN" altLang="en-US" sz="2800" dirty="0"/>
              <a:t>大多数职业病如能早期发现、早期诊断、及时治疗、妥善处理，预后较好。</a:t>
            </a:r>
            <a:endParaRPr lang="zh-CN" altLang="en-US" sz="2800" dirty="0"/>
          </a:p>
          <a:p>
            <a:pPr marL="0" indent="0">
              <a:buNone/>
            </a:pPr>
            <a:r>
              <a:rPr lang="en-US" altLang="zh-CN" sz="2800" dirty="0">
                <a:latin typeface="+mn-ea"/>
              </a:rPr>
              <a:t>(5) </a:t>
            </a:r>
            <a:r>
              <a:rPr lang="zh-CN" altLang="en-US" sz="2800" dirty="0"/>
              <a:t>是可以预防性疾病，发现病因，改善劳动条件，控制职业性有害因素，即可减少职业病的发生。</a:t>
            </a:r>
            <a:endParaRPr lang="zh-CN" altLang="en-US" sz="2800" dirty="0"/>
          </a:p>
          <a:p>
            <a:pPr marL="0" indent="0">
              <a:buNone/>
            </a:pPr>
            <a:endParaRPr lang="zh-CN" altLang="en-US" dirty="0"/>
          </a:p>
        </p:txBody>
      </p:sp>
    </p:spTree>
  </p:cSld>
  <p:clrMapOvr>
    <a:masterClrMapping/>
  </p:clrMapOvr>
</p:sld>
</file>

<file path=ppt/slides/slide2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10000"/>
          </a:bodyPr>
          <a:lstStyle/>
          <a:p>
            <a:pPr marL="0" indent="0">
              <a:buNone/>
            </a:pPr>
            <a:r>
              <a:rPr lang="zh-CN" altLang="en-US" dirty="0" smtClean="0"/>
              <a:t>（三）</a:t>
            </a:r>
            <a:r>
              <a:rPr lang="zh-CN" altLang="en-US" dirty="0"/>
              <a:t>劳动卫生与职业病工作内容</a:t>
            </a:r>
            <a:endParaRPr lang="zh-CN" altLang="en-US" dirty="0"/>
          </a:p>
          <a:p>
            <a:pPr marL="0" indent="0">
              <a:buNone/>
            </a:pPr>
            <a:r>
              <a:rPr lang="en-US" altLang="zh-CN" dirty="0"/>
              <a:t>1. </a:t>
            </a:r>
            <a:r>
              <a:rPr lang="zh-CN" altLang="en-US" dirty="0"/>
              <a:t>职业卫生防治工作应遵循三级预防的原则开展工作：</a:t>
            </a:r>
            <a:endParaRPr lang="zh-CN" altLang="en-US" dirty="0"/>
          </a:p>
          <a:p>
            <a:pPr marL="0" indent="0">
              <a:buNone/>
            </a:pPr>
            <a:r>
              <a:rPr lang="zh-CN" altLang="en-US" dirty="0"/>
              <a:t>一级预防（病因预防）：使劳动者尽可能不接触职业性有害因素，这包括：改善劳动条件使有害因素控制在安全卫生标准范围以内；检出高危人群避免其从事粉尘作业。</a:t>
            </a:r>
            <a:endParaRPr lang="zh-CN" altLang="en-US" dirty="0"/>
          </a:p>
          <a:p>
            <a:pPr marL="0" indent="0">
              <a:buNone/>
            </a:pPr>
            <a:r>
              <a:rPr lang="zh-CN" altLang="en-US" dirty="0"/>
              <a:t>二级预防：早期发现病损，采取补救措施，防止病变进一步发展。</a:t>
            </a:r>
            <a:endParaRPr lang="zh-CN" altLang="en-US" dirty="0"/>
          </a:p>
          <a:p>
            <a:pPr marL="0" indent="0">
              <a:buNone/>
            </a:pPr>
            <a:r>
              <a:rPr lang="zh-CN" altLang="en-US" dirty="0"/>
              <a:t>三级预防（临床预防）：对已患病者做出正确诊断，及时处理，防止病情恶化和并发症，促进康复。</a:t>
            </a:r>
            <a:endParaRPr lang="zh-CN" altLang="en-US" dirty="0"/>
          </a:p>
          <a:p>
            <a:pPr marL="0" indent="0">
              <a:buNone/>
            </a:pPr>
            <a:endParaRPr lang="zh-CN" altLang="en-US" dirty="0"/>
          </a:p>
        </p:txBody>
      </p:sp>
    </p:spTree>
  </p:cSld>
  <p:clrMapOvr>
    <a:masterClrMapping/>
  </p:clrMapOvr>
</p:sld>
</file>

<file path=ppt/slides/slide2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20000"/>
          </a:bodyPr>
          <a:lstStyle/>
          <a:p>
            <a:pPr marL="0" indent="0">
              <a:buNone/>
            </a:pPr>
            <a:r>
              <a:rPr lang="en-US" altLang="zh-CN" dirty="0"/>
              <a:t>2. </a:t>
            </a:r>
            <a:r>
              <a:rPr lang="zh-CN" altLang="en-US" dirty="0"/>
              <a:t>其他需注意的事项</a:t>
            </a:r>
            <a:endParaRPr lang="zh-CN" altLang="en-US" dirty="0"/>
          </a:p>
          <a:p>
            <a:pPr marL="0" indent="0">
              <a:buNone/>
            </a:pPr>
            <a:r>
              <a:rPr lang="zh-CN" altLang="en-US" dirty="0"/>
              <a:t>（</a:t>
            </a:r>
            <a:r>
              <a:rPr lang="en-US" altLang="zh-CN" dirty="0"/>
              <a:t>1</a:t>
            </a:r>
            <a:r>
              <a:rPr lang="zh-CN" altLang="en-US" dirty="0"/>
              <a:t>）设置相关职业卫生管理机制。</a:t>
            </a:r>
            <a:endParaRPr lang="zh-CN" altLang="en-US" dirty="0"/>
          </a:p>
          <a:p>
            <a:pPr marL="0" indent="0">
              <a:buNone/>
            </a:pPr>
            <a:r>
              <a:rPr lang="zh-CN" altLang="en-US" dirty="0"/>
              <a:t>（</a:t>
            </a:r>
            <a:r>
              <a:rPr lang="en-US" altLang="zh-CN" dirty="0"/>
              <a:t>2</a:t>
            </a:r>
            <a:r>
              <a:rPr lang="zh-CN" altLang="en-US" dirty="0"/>
              <a:t>）物质保障。提供有效的职业病防护设施和用品。用人单位必须采用有效的职业病防护设施，并为劳动者提供个人使用的职业病防护用品。技术更新，用人单位应当优先采用有利于防治职业病和保护劳动者健康的新技术、新工艺、新材料，逐步替代职业病危害严重的技术、工艺、材料。</a:t>
            </a:r>
            <a:endParaRPr lang="zh-CN" altLang="en-US" dirty="0"/>
          </a:p>
          <a:p>
            <a:pPr marL="0" indent="0">
              <a:buNone/>
            </a:pPr>
            <a:r>
              <a:rPr lang="zh-CN" altLang="en-US" dirty="0"/>
              <a:t>（</a:t>
            </a:r>
            <a:r>
              <a:rPr lang="en-US" altLang="zh-CN" dirty="0"/>
              <a:t>3</a:t>
            </a:r>
            <a:r>
              <a:rPr lang="zh-CN" altLang="en-US" dirty="0"/>
              <a:t>）公告、警示与标识。产生职业病危害的用人单位，应当在醒目位置设置公告栏，公布有关职业病防治的规章制度、操作规程、职业病危害事故应急救援措施和工作场所职业病危害因素检测结果。</a:t>
            </a:r>
            <a:endParaRPr lang="zh-CN" altLang="en-US" dirty="0"/>
          </a:p>
          <a:p>
            <a:pPr marL="0" indent="0">
              <a:buNone/>
            </a:pPr>
            <a:endParaRPr lang="zh-CN" altLang="en-US" dirty="0"/>
          </a:p>
        </p:txBody>
      </p:sp>
    </p:spTree>
  </p:cSld>
  <p:clrMapOvr>
    <a:masterClrMapping/>
  </p:clrMapOvr>
</p:sld>
</file>

<file path=ppt/slides/slide2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a:t>（</a:t>
            </a:r>
            <a:r>
              <a:rPr lang="en-US" altLang="zh-CN" sz="2800" dirty="0"/>
              <a:t>4</a:t>
            </a:r>
            <a:r>
              <a:rPr lang="zh-CN" altLang="en-US" sz="2800" dirty="0"/>
              <a:t>）专门检测。用人单位应当按规定定期对工作场所进行职业病危害因素检测、评价，定期向所在地卫生行政部门报告并向劳动者公布。检测、评价由依法设立的取得省级以上人民政府卫生行政部门资质认证的职业卫生技术服务机构进行。</a:t>
            </a:r>
            <a:endParaRPr lang="zh-CN" altLang="en-US" sz="2800" dirty="0"/>
          </a:p>
          <a:p>
            <a:pPr marL="0" indent="0">
              <a:buNone/>
            </a:pPr>
            <a:r>
              <a:rPr lang="zh-CN" altLang="en-US" sz="2800" dirty="0"/>
              <a:t>（</a:t>
            </a:r>
            <a:r>
              <a:rPr lang="en-US" altLang="zh-CN" sz="2800" dirty="0"/>
              <a:t>5</a:t>
            </a:r>
            <a:r>
              <a:rPr lang="zh-CN" altLang="en-US" sz="2800" dirty="0"/>
              <a:t>）特别限制。任何单位和个人不得生产、经营、进口和使用国家明令禁止使用的可能产生职业病危害的设备或者材料。用人单位对采用的技术、工艺、材料，应当知悉其产生的职业病危害，对有职业病危害的技术、工艺、材料隐瞒其危害而采用的，对所造成的职业病危害后果承担责任。</a:t>
            </a:r>
            <a:endParaRPr lang="zh-CN" altLang="en-US" sz="2800" dirty="0"/>
          </a:p>
          <a:p>
            <a:pPr marL="0" indent="0">
              <a:buNone/>
            </a:pPr>
            <a:endParaRPr lang="zh-CN" altLang="en-US" sz="2800" dirty="0"/>
          </a:p>
        </p:txBody>
      </p:sp>
    </p:spTree>
  </p:cSld>
  <p:clrMapOvr>
    <a:masterClrMapping/>
  </p:clrMapOvr>
</p:sld>
</file>

<file path=ppt/slides/slide2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10000"/>
          </a:bodyPr>
          <a:lstStyle/>
          <a:p>
            <a:pPr marL="0" indent="0">
              <a:buNone/>
            </a:pPr>
            <a:r>
              <a:rPr lang="zh-CN" altLang="en-US" dirty="0"/>
              <a:t>（</a:t>
            </a:r>
            <a:r>
              <a:rPr lang="en-US" altLang="zh-CN" dirty="0"/>
              <a:t>6</a:t>
            </a:r>
            <a:r>
              <a:rPr lang="zh-CN" altLang="en-US" dirty="0"/>
              <a:t>）告知义务。用人单位与劳动者订立劳动合同时，应当将工作过程中可能产生的职业病危害及其后果、职业病防护措施和待遇等如实告知劳动者，并在劳动合同中写明，不得隐瞒或者欺骗。</a:t>
            </a:r>
            <a:endParaRPr lang="zh-CN" altLang="en-US" dirty="0"/>
          </a:p>
          <a:p>
            <a:pPr marL="0" indent="0">
              <a:buNone/>
            </a:pPr>
            <a:r>
              <a:rPr lang="zh-CN" altLang="en-US" dirty="0"/>
              <a:t>（</a:t>
            </a:r>
            <a:r>
              <a:rPr lang="en-US" altLang="zh-CN" dirty="0"/>
              <a:t>7</a:t>
            </a:r>
            <a:r>
              <a:rPr lang="zh-CN" altLang="en-US" dirty="0"/>
              <a:t>）紧急措施。发生或者可能发生急性职业病危害事故时，用人单位应当立即采取应急救援和控制措施，并及时报告所在地卫生行政部门和有关部门。卫生行政部门接到报告后，应当及时会同有关部门组织调查处理；必要时，可以采取临时控制措施。对遭受或者可能遭受急性职业病危害的劳动者，用人单位应当及时组织救治、进行健康检查。</a:t>
            </a:r>
            <a:endParaRPr lang="zh-CN" altLang="en-US" dirty="0"/>
          </a:p>
          <a:p>
            <a:pPr marL="0" indent="0">
              <a:buNone/>
            </a:pPr>
            <a:endParaRPr lang="zh-CN"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lgn="ctr">
              <a:buNone/>
            </a:pPr>
            <a:r>
              <a:rPr lang="zh-CN" altLang="en-US" dirty="0"/>
              <a:t>第三节 劳动法律关系的内容</a:t>
            </a:r>
            <a:endParaRPr lang="zh-CN" altLang="en-US" dirty="0"/>
          </a:p>
          <a:p>
            <a:pPr marL="0" indent="0">
              <a:buNone/>
            </a:pPr>
            <a:r>
              <a:rPr lang="zh-CN" altLang="en-US" sz="3000" dirty="0" smtClean="0"/>
              <a:t>一</a:t>
            </a:r>
            <a:r>
              <a:rPr lang="zh-CN" altLang="en-US" sz="3000" dirty="0"/>
              <a:t>、劳动者的基本权利及</a:t>
            </a:r>
            <a:r>
              <a:rPr lang="zh-CN" altLang="en-US" sz="3000" dirty="0" smtClean="0"/>
              <a:t>义务</a:t>
            </a:r>
            <a:r>
              <a:rPr lang="zh-CN" altLang="en-US" sz="3000" dirty="0"/>
              <a:t>	</a:t>
            </a:r>
            <a:endParaRPr lang="zh-CN" altLang="en-US" sz="3000" dirty="0"/>
          </a:p>
          <a:p>
            <a:pPr marL="0" indent="0">
              <a:buNone/>
            </a:pPr>
            <a:r>
              <a:rPr lang="zh-CN" altLang="en-US" sz="3000" dirty="0"/>
              <a:t>（一）平等就业和选择职业权</a:t>
            </a:r>
            <a:endParaRPr lang="zh-CN" altLang="en-US" sz="3000" dirty="0"/>
          </a:p>
          <a:p>
            <a:pPr marL="0" indent="0">
              <a:buNone/>
            </a:pPr>
            <a:r>
              <a:rPr lang="zh-CN" altLang="en-US" sz="3000" dirty="0" smtClean="0"/>
              <a:t>（二）获得</a:t>
            </a:r>
            <a:r>
              <a:rPr lang="zh-CN" altLang="en-US" sz="3000" dirty="0"/>
              <a:t>劳动报酬的权利</a:t>
            </a:r>
            <a:endParaRPr lang="zh-CN" altLang="en-US" sz="3000" dirty="0"/>
          </a:p>
          <a:p>
            <a:pPr marL="0" indent="0">
              <a:buNone/>
            </a:pPr>
            <a:r>
              <a:rPr lang="zh-CN" altLang="en-US" sz="3000" dirty="0"/>
              <a:t>（三）休息休假的权利</a:t>
            </a:r>
            <a:endParaRPr lang="zh-CN" altLang="en-US" sz="3000" dirty="0"/>
          </a:p>
          <a:p>
            <a:pPr marL="0" indent="0">
              <a:buNone/>
            </a:pPr>
            <a:r>
              <a:rPr lang="zh-CN" altLang="en-US" sz="3000" dirty="0"/>
              <a:t>（四）获得劳动安全卫生保护的权利</a:t>
            </a:r>
            <a:endParaRPr lang="zh-CN" altLang="en-US" sz="3000" dirty="0"/>
          </a:p>
          <a:p>
            <a:pPr marL="0" indent="0">
              <a:buNone/>
            </a:pPr>
            <a:r>
              <a:rPr lang="zh-CN" altLang="en-US" sz="3000" dirty="0"/>
              <a:t>（五）接受职业技能培训的</a:t>
            </a:r>
            <a:r>
              <a:rPr lang="zh-CN" altLang="en-US" sz="3000" dirty="0" smtClean="0"/>
              <a:t>权利</a:t>
            </a:r>
            <a:endParaRPr lang="en-US" altLang="zh-CN" sz="3000" dirty="0" smtClean="0"/>
          </a:p>
          <a:p>
            <a:pPr marL="0" indent="0">
              <a:buNone/>
            </a:pPr>
            <a:r>
              <a:rPr lang="zh-CN" altLang="zh-CN" sz="3000" dirty="0" smtClean="0"/>
              <a:t>（</a:t>
            </a:r>
            <a:r>
              <a:rPr lang="zh-CN" altLang="zh-CN" sz="3000" dirty="0"/>
              <a:t>六）获得社会保障的权利</a:t>
            </a:r>
            <a:endParaRPr lang="zh-CN" altLang="zh-CN" sz="3000" dirty="0"/>
          </a:p>
          <a:p>
            <a:pPr marL="0" indent="0">
              <a:buNone/>
            </a:pPr>
            <a:r>
              <a:rPr lang="zh-CN" altLang="zh-CN" sz="3000" dirty="0" smtClean="0"/>
              <a:t>（</a:t>
            </a:r>
            <a:r>
              <a:rPr lang="zh-CN" altLang="zh-CN" sz="3000" dirty="0"/>
              <a:t>七）提请劳动争议处理的权利</a:t>
            </a:r>
            <a:endParaRPr lang="zh-CN" altLang="zh-CN" sz="3000" dirty="0"/>
          </a:p>
          <a:p>
            <a:pPr marL="0" indent="0">
              <a:buNone/>
            </a:pPr>
            <a:endParaRPr lang="zh-CN" altLang="en-US" dirty="0"/>
          </a:p>
          <a:p>
            <a:pPr marL="0" indent="0">
              <a:buNone/>
            </a:pPr>
            <a:endParaRPr lang="zh-CN" altLang="en-US" dirty="0"/>
          </a:p>
        </p:txBody>
      </p:sp>
    </p:spTree>
  </p:cSld>
  <p:clrMapOvr>
    <a:masterClrMapping/>
  </p:clrMapOvr>
  <p:timing>
    <p:tnLst>
      <p:par>
        <p:cTn id="1" dur="indefinite" restart="never" nodeType="tmRoot"/>
      </p:par>
    </p:tnLst>
  </p:timing>
</p:sld>
</file>

<file path=ppt/slides/slide2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lgn="ctr">
              <a:buNone/>
            </a:pPr>
            <a:r>
              <a:rPr lang="zh-CN" altLang="en-US" sz="2800" dirty="0"/>
              <a:t>第二节 特殊的劳动保护制度</a:t>
            </a:r>
            <a:endParaRPr lang="zh-CN" altLang="en-US" sz="2800" dirty="0"/>
          </a:p>
          <a:p>
            <a:pPr marL="0" indent="0">
              <a:buNone/>
            </a:pPr>
            <a:r>
              <a:rPr lang="zh-CN" altLang="en-US" sz="2800" dirty="0" smtClean="0"/>
              <a:t>一</a:t>
            </a:r>
            <a:r>
              <a:rPr lang="zh-CN" altLang="en-US" sz="2800" dirty="0"/>
              <a:t>、女职工特殊保护的概念</a:t>
            </a:r>
            <a:endParaRPr lang="zh-CN" altLang="en-US" sz="2800" dirty="0"/>
          </a:p>
          <a:p>
            <a:pPr marL="0" indent="0">
              <a:buNone/>
            </a:pPr>
            <a:r>
              <a:rPr lang="zh-CN" altLang="en-US" sz="2800" dirty="0" smtClean="0"/>
              <a:t>女</a:t>
            </a:r>
            <a:r>
              <a:rPr lang="zh-CN" altLang="en-US" sz="2800" dirty="0"/>
              <a:t>职工特殊保护又称女职工劳动保护，是指根据女职工身体结构、生理特点和哺育子女的需要，对其在劳动过程中的安全健康所采取的有别于男子的保护。包括禁止或限制女职工从事某些作业、女职工</a:t>
            </a:r>
            <a:r>
              <a:rPr lang="zh-CN" altLang="en-US" sz="2800" dirty="0" smtClean="0"/>
              <a:t>“四期” </a:t>
            </a:r>
            <a:r>
              <a:rPr lang="zh-CN" altLang="en-US" sz="2800" dirty="0"/>
              <a:t>保护等内容。</a:t>
            </a:r>
            <a:endParaRPr lang="zh-CN" altLang="en-US" sz="2800" dirty="0"/>
          </a:p>
          <a:p>
            <a:pPr marL="0" indent="0">
              <a:buNone/>
            </a:pPr>
            <a:endParaRPr lang="zh-CN" altLang="en-US" sz="2800" dirty="0"/>
          </a:p>
        </p:txBody>
      </p:sp>
    </p:spTree>
  </p:cSld>
  <p:clrMapOvr>
    <a:masterClrMapping/>
  </p:clrMapOvr>
</p:sld>
</file>

<file path=ppt/slides/slide2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p:txBody>
          <a:bodyPr>
            <a:normAutofit fontScale="92500" lnSpcReduction="10000"/>
          </a:bodyPr>
          <a:lstStyle/>
          <a:p>
            <a:pPr marL="0" indent="0">
              <a:buNone/>
            </a:pPr>
            <a:r>
              <a:rPr lang="zh-CN" altLang="en-US" sz="3000" dirty="0"/>
              <a:t>二、女职工特殊保护的特征</a:t>
            </a:r>
            <a:endParaRPr lang="zh-CN" altLang="en-US" sz="3000" dirty="0"/>
          </a:p>
          <a:p>
            <a:pPr marL="0" indent="0">
              <a:buNone/>
            </a:pPr>
            <a:r>
              <a:rPr lang="en-US" altLang="zh-CN" sz="3000" dirty="0" smtClean="0"/>
              <a:t>1.</a:t>
            </a:r>
            <a:r>
              <a:rPr lang="zh-CN" altLang="en-US" sz="3000" dirty="0" smtClean="0"/>
              <a:t>具有</a:t>
            </a:r>
            <a:r>
              <a:rPr lang="zh-CN" altLang="en-US" sz="3000" dirty="0"/>
              <a:t>女性特殊需要的特性</a:t>
            </a:r>
            <a:r>
              <a:rPr lang="zh-CN" altLang="en-US" sz="3000" dirty="0" smtClean="0"/>
              <a:t>。</a:t>
            </a:r>
            <a:endParaRPr lang="en-US" altLang="zh-CN" sz="3000" dirty="0" smtClean="0"/>
          </a:p>
          <a:p>
            <a:pPr marL="0" indent="0">
              <a:buNone/>
            </a:pPr>
            <a:r>
              <a:rPr lang="en-US" altLang="zh-CN" sz="3000" dirty="0" smtClean="0"/>
              <a:t>2</a:t>
            </a:r>
            <a:r>
              <a:rPr lang="en-US" altLang="zh-CN" sz="3000" dirty="0"/>
              <a:t>. </a:t>
            </a:r>
            <a:r>
              <a:rPr lang="zh-CN" altLang="en-US" sz="3000" dirty="0"/>
              <a:t>具有保护女职工和下一代的特性</a:t>
            </a:r>
            <a:r>
              <a:rPr lang="zh-CN" altLang="en-US" sz="3000" dirty="0" smtClean="0"/>
              <a:t>。</a:t>
            </a:r>
            <a:endParaRPr lang="zh-CN" altLang="en-US" sz="3000" dirty="0"/>
          </a:p>
          <a:p>
            <a:pPr marL="0" indent="0">
              <a:buNone/>
            </a:pPr>
            <a:r>
              <a:rPr lang="en-US" altLang="zh-CN" sz="3000" dirty="0"/>
              <a:t>3. </a:t>
            </a:r>
            <a:r>
              <a:rPr lang="zh-CN" altLang="en-US" sz="3000" dirty="0"/>
              <a:t>具有有别于男子的特殊保护的特性</a:t>
            </a:r>
            <a:r>
              <a:rPr lang="zh-CN" altLang="en-US" sz="3000" dirty="0" smtClean="0"/>
              <a:t>。</a:t>
            </a:r>
            <a:endParaRPr lang="en-US" altLang="zh-CN" sz="3000" dirty="0" smtClean="0"/>
          </a:p>
          <a:p>
            <a:pPr marL="0" indent="0">
              <a:buNone/>
            </a:pPr>
            <a:r>
              <a:rPr lang="zh-CN" altLang="en-US" sz="3000" dirty="0"/>
              <a:t>三、女职工特殊保护的内容</a:t>
            </a:r>
            <a:endParaRPr lang="zh-CN" altLang="en-US" sz="3000" dirty="0"/>
          </a:p>
          <a:p>
            <a:pPr marL="0" indent="0">
              <a:buNone/>
            </a:pPr>
            <a:r>
              <a:rPr lang="zh-CN" altLang="en-US" sz="3000" dirty="0"/>
              <a:t>（一）女职工劳动权的保护</a:t>
            </a:r>
            <a:r>
              <a:rPr lang="zh-CN" altLang="en-US" sz="3000" dirty="0" smtClean="0"/>
              <a:t></a:t>
            </a:r>
            <a:endParaRPr lang="en-US" altLang="zh-CN" sz="3000" dirty="0" smtClean="0"/>
          </a:p>
          <a:p>
            <a:pPr marL="0" indent="0">
              <a:buNone/>
            </a:pPr>
            <a:r>
              <a:rPr lang="zh-CN" altLang="zh-CN" sz="3000" dirty="0"/>
              <a:t>《女职工劳动保护规定》第</a:t>
            </a:r>
            <a:r>
              <a:rPr lang="en-US" altLang="zh-CN" sz="3000" dirty="0"/>
              <a:t>3</a:t>
            </a:r>
            <a:r>
              <a:rPr lang="zh-CN" altLang="zh-CN" sz="3000" dirty="0"/>
              <a:t>条规定，凡适合妇女从事劳动的单位，不得拒绝招收女职工。第</a:t>
            </a:r>
            <a:r>
              <a:rPr lang="en-US" altLang="zh-CN" sz="3000" dirty="0"/>
              <a:t>4</a:t>
            </a:r>
            <a:r>
              <a:rPr lang="zh-CN" altLang="zh-CN" sz="3000" dirty="0"/>
              <a:t>条规定，不得在女职工怀孕期、产期、哺乳期降低其基本工资，或者解除劳动合同。</a:t>
            </a:r>
            <a:endParaRPr lang="zh-CN" altLang="zh-CN" sz="3000" dirty="0"/>
          </a:p>
          <a:p>
            <a:pPr marL="0" indent="0">
              <a:buNone/>
            </a:pPr>
            <a:endParaRPr lang="zh-CN" altLang="en-US" sz="2800" dirty="0"/>
          </a:p>
        </p:txBody>
      </p:sp>
    </p:spTree>
  </p:cSld>
  <p:clrMapOvr>
    <a:masterClrMapping/>
  </p:clrMapOvr>
</p:sld>
</file>

<file path=ppt/slides/slide2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（二）女职工在劳动过程中的健康、安全</a:t>
            </a:r>
            <a:r>
              <a:rPr lang="zh-CN" altLang="en-US" sz="2800" dirty="0" smtClean="0"/>
              <a:t>保护</a:t>
            </a:r>
            <a:endParaRPr lang="en-US" altLang="zh-CN" sz="2800" dirty="0" smtClean="0"/>
          </a:p>
          <a:p>
            <a:pPr marL="0" indent="0">
              <a:buNone/>
            </a:pPr>
            <a:r>
              <a:rPr lang="zh-CN" altLang="zh-CN" sz="2800" dirty="0"/>
              <a:t>《女职工劳动保护规定》第</a:t>
            </a:r>
            <a:r>
              <a:rPr lang="en-US" altLang="zh-CN" sz="2800" dirty="0"/>
              <a:t>5</a:t>
            </a:r>
            <a:r>
              <a:rPr lang="zh-CN" altLang="zh-CN" sz="2800" dirty="0"/>
              <a:t>条规定，禁止安排女职工从事矿山井下、国家规定的第四级体力劳动强度的劳动和其他女职工禁忌从事的劳动</a:t>
            </a:r>
            <a:r>
              <a:rPr lang="zh-CN" altLang="zh-CN" sz="2800" dirty="0" smtClean="0"/>
              <a:t>。</a:t>
            </a:r>
            <a:endParaRPr lang="zh-CN" altLang="en-US" sz="2800" dirty="0"/>
          </a:p>
          <a:p>
            <a:pPr marL="0" indent="0">
              <a:buNone/>
            </a:pPr>
            <a:r>
              <a:rPr lang="zh-CN" altLang="en-US" sz="2800" dirty="0" smtClean="0"/>
              <a:t>（</a:t>
            </a:r>
            <a:r>
              <a:rPr lang="zh-CN" altLang="en-US" sz="2800" dirty="0"/>
              <a:t>三）女职工生理机能变化过程中的</a:t>
            </a:r>
            <a:r>
              <a:rPr lang="zh-CN" altLang="en-US" sz="2800" dirty="0" smtClean="0"/>
              <a:t>“四期”保</a:t>
            </a:r>
            <a:endParaRPr lang="zh-CN" altLang="en-US" sz="2800" dirty="0"/>
          </a:p>
          <a:p>
            <a:pPr marL="0" indent="0">
              <a:buNone/>
            </a:pPr>
            <a:r>
              <a:rPr lang="en-US" altLang="zh-CN" sz="2800" dirty="0"/>
              <a:t>1.</a:t>
            </a:r>
            <a:r>
              <a:rPr lang="zh-CN" altLang="en-US" sz="2800" dirty="0"/>
              <a:t>经期保护</a:t>
            </a:r>
            <a:r>
              <a:rPr lang="zh-CN" altLang="en-US" sz="2800" dirty="0" smtClean="0"/>
              <a:t>。</a:t>
            </a:r>
            <a:endParaRPr lang="en-US" altLang="zh-CN" sz="2800" dirty="0" smtClean="0"/>
          </a:p>
          <a:p>
            <a:pPr marL="0" indent="0">
              <a:buNone/>
            </a:pPr>
            <a:r>
              <a:rPr lang="zh-CN" altLang="zh-CN" sz="2800" dirty="0"/>
              <a:t>女职工在月经期间，所在单位不得安排其从事高空、低温、冷水和国家规定的第三级体力劳动强度的劳动</a:t>
            </a:r>
            <a:r>
              <a:rPr lang="zh-CN" altLang="zh-CN" sz="2800" dirty="0" smtClean="0"/>
              <a:t>。</a:t>
            </a:r>
            <a:endParaRPr lang="zh-CN" altLang="en-US" sz="2800" dirty="0"/>
          </a:p>
        </p:txBody>
      </p:sp>
    </p:spTree>
  </p:cSld>
  <p:clrMapOvr>
    <a:masterClrMapping/>
  </p:clrMapOvr>
</p:sld>
</file>

<file path=ppt/slides/slide2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467544" y="1556792"/>
            <a:ext cx="8229600" cy="4525963"/>
          </a:xfrm>
        </p:spPr>
        <p:txBody>
          <a:bodyPr>
            <a:normAutofit/>
          </a:bodyPr>
          <a:lstStyle/>
          <a:p>
            <a:pPr marL="0" indent="0">
              <a:buNone/>
            </a:pPr>
            <a:r>
              <a:rPr lang="en-US" altLang="zh-CN" sz="2800" dirty="0"/>
              <a:t>2.</a:t>
            </a:r>
            <a:r>
              <a:rPr lang="zh-CN" altLang="en-US" sz="2800" dirty="0"/>
              <a:t>孕期保护</a:t>
            </a:r>
            <a:r>
              <a:rPr lang="zh-CN" altLang="en-US" sz="2800" dirty="0" smtClean="0"/>
              <a:t>。</a:t>
            </a:r>
            <a:endParaRPr lang="en-US" altLang="zh-CN" sz="2800" dirty="0" smtClean="0"/>
          </a:p>
          <a:p>
            <a:pPr marL="0" indent="0">
              <a:buNone/>
            </a:pPr>
            <a:r>
              <a:rPr lang="zh-CN" altLang="zh-CN" sz="2800" dirty="0"/>
              <a:t>女职工在怀孕期间，所在单位不得安排其从事国家规定的第三级劳动强度的劳动和孕期禁忌从事的劳动；不得在正常劳动日以外延长劳动时间；对不能胜任原劳动的，应根据医务部门的证明予以减轻劳动量或安排其他劳动。</a:t>
            </a:r>
            <a:endParaRPr lang="zh-CN" altLang="zh-CN" sz="2800" dirty="0"/>
          </a:p>
          <a:p>
            <a:pPr marL="0" indent="0">
              <a:buNone/>
            </a:pPr>
            <a:endParaRPr lang="zh-CN" altLang="en-US" dirty="0"/>
          </a:p>
          <a:p>
            <a:pPr marL="0" indent="0">
              <a:buNone/>
            </a:pPr>
            <a:endParaRPr lang="zh-CN" altLang="en-US" dirty="0"/>
          </a:p>
        </p:txBody>
      </p:sp>
    </p:spTree>
  </p:cSld>
  <p:clrMapOvr>
    <a:masterClrMapping/>
  </p:clrMapOvr>
</p:sld>
</file>

<file path=ppt/slides/slide2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3. </a:t>
            </a:r>
            <a:r>
              <a:rPr lang="zh-CN" altLang="en-US" sz="2800" dirty="0"/>
              <a:t>产期保护。</a:t>
            </a:r>
            <a:endParaRPr lang="en-US" altLang="zh-CN" sz="2800" dirty="0"/>
          </a:p>
          <a:p>
            <a:pPr marL="0" indent="0">
              <a:buNone/>
            </a:pPr>
            <a:r>
              <a:rPr lang="zh-CN" altLang="zh-CN" sz="2800" dirty="0" smtClean="0"/>
              <a:t>女</a:t>
            </a:r>
            <a:r>
              <a:rPr lang="zh-CN" altLang="zh-CN" sz="2800" dirty="0"/>
              <a:t>职工生产应给予产假不少于</a:t>
            </a:r>
            <a:r>
              <a:rPr lang="en-US" altLang="zh-CN" sz="2800" dirty="0"/>
              <a:t>90</a:t>
            </a:r>
            <a:r>
              <a:rPr lang="zh-CN" altLang="zh-CN" sz="2800" dirty="0"/>
              <a:t>天，其中产前假</a:t>
            </a:r>
            <a:r>
              <a:rPr lang="en-US" altLang="zh-CN" sz="2800" dirty="0"/>
              <a:t>15</a:t>
            </a:r>
            <a:r>
              <a:rPr lang="zh-CN" altLang="zh-CN" sz="2800" dirty="0"/>
              <a:t>天，产后假</a:t>
            </a:r>
            <a:r>
              <a:rPr lang="en-US" altLang="zh-CN" sz="2800" dirty="0"/>
              <a:t>75</a:t>
            </a:r>
            <a:r>
              <a:rPr lang="zh-CN" altLang="zh-CN" sz="2800" dirty="0"/>
              <a:t>天。并享受相应的生育保险待遇等。女职工怀孕流产的，其所在单位应当根据医务部门的证明，给予一定时期的产假。</a:t>
            </a:r>
            <a:endParaRPr lang="zh-CN" altLang="zh-CN" sz="2800" dirty="0"/>
          </a:p>
          <a:p>
            <a:pPr marL="0" indent="0">
              <a:buNone/>
            </a:pPr>
            <a:endParaRPr lang="zh-CN" altLang="en-US" dirty="0"/>
          </a:p>
        </p:txBody>
      </p:sp>
    </p:spTree>
  </p:cSld>
  <p:clrMapOvr>
    <a:masterClrMapping/>
  </p:clrMapOvr>
</p:sld>
</file>

<file path=ppt/slides/slide2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4. </a:t>
            </a:r>
            <a:r>
              <a:rPr lang="zh-CN" altLang="zh-CN" sz="2800" dirty="0"/>
              <a:t>哺乳期保护。</a:t>
            </a:r>
            <a:endParaRPr lang="zh-CN" altLang="en-US" sz="2800" dirty="0"/>
          </a:p>
          <a:p>
            <a:pPr marL="0" indent="0">
              <a:buNone/>
            </a:pPr>
            <a:r>
              <a:rPr lang="zh-CN" altLang="zh-CN" sz="2800" dirty="0"/>
              <a:t>《女职工劳动保护规定》第</a:t>
            </a:r>
            <a:r>
              <a:rPr lang="en-US" altLang="zh-CN" sz="2800" dirty="0"/>
              <a:t>9</a:t>
            </a:r>
            <a:r>
              <a:rPr lang="zh-CN" altLang="zh-CN" sz="2800" dirty="0"/>
              <a:t>条规定，有不满一周岁婴儿的女职工，其所在单位应当在每班劳动时间内给予其两次哺乳（含人工喂养）时间，每次三十分钟。多胞胎生育的，每多哺乳一个婴儿，每次哺乳时间增加三十分钟。女职工每班劳动时间内的两次哺乳时间，可以合并使用。哺乳时间和在本单位内哺乳往返途中的时间，算作劳动时间</a:t>
            </a:r>
            <a:r>
              <a:rPr lang="zh-CN" altLang="zh-CN" sz="2800" dirty="0" smtClean="0"/>
              <a:t>。</a:t>
            </a:r>
            <a:endParaRPr lang="en-US" altLang="zh-CN" sz="2800" dirty="0" smtClean="0"/>
          </a:p>
          <a:p>
            <a:pPr marL="0" indent="0">
              <a:buNone/>
            </a:pPr>
            <a:endParaRPr lang="zh-CN" altLang="en-US" dirty="0"/>
          </a:p>
        </p:txBody>
      </p:sp>
    </p:spTree>
  </p:cSld>
  <p:clrMapOvr>
    <a:masterClrMapping/>
  </p:clrMapOvr>
</p:sld>
</file>

<file path=ppt/slides/slide2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zh-CN" sz="2800" dirty="0"/>
              <a:t>《女职工劳动保护规定》第</a:t>
            </a:r>
            <a:r>
              <a:rPr lang="en-US" altLang="zh-CN" sz="2800" dirty="0"/>
              <a:t>10</a:t>
            </a:r>
            <a:r>
              <a:rPr lang="zh-CN" altLang="zh-CN" sz="2800" dirty="0"/>
              <a:t>条规定，女职工在哺乳期内，所在单位不得安排其从事国家规定的第三级体力劳动强度和哺乳期禁忌从事的劳动，不得延长其劳动时间，一般不得安排其从事夜班劳动。</a:t>
            </a:r>
            <a:endParaRPr lang="zh-CN" altLang="zh-CN" sz="2800" dirty="0"/>
          </a:p>
          <a:p>
            <a:pPr marL="0" indent="0">
              <a:buNone/>
            </a:pPr>
            <a:endParaRPr lang="zh-CN" altLang="en-US" dirty="0"/>
          </a:p>
        </p:txBody>
      </p:sp>
    </p:spTree>
  </p:cSld>
  <p:clrMapOvr>
    <a:masterClrMapping/>
  </p:clrMapOvr>
</p:sld>
</file>

<file path=ppt/slides/slide2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20000"/>
          </a:bodyPr>
          <a:lstStyle/>
          <a:p>
            <a:pPr marL="0" indent="0">
              <a:buNone/>
            </a:pPr>
            <a:r>
              <a:rPr lang="zh-CN" altLang="en-US" sz="3300" dirty="0"/>
              <a:t>（四）女职工劳动保护设施的规定</a:t>
            </a:r>
            <a:endParaRPr lang="zh-CN" altLang="en-US" sz="3300" dirty="0"/>
          </a:p>
          <a:p>
            <a:pPr marL="0" indent="0">
              <a:buNone/>
            </a:pPr>
            <a:r>
              <a:rPr lang="en-US" altLang="zh-CN" sz="3300" dirty="0"/>
              <a:t>《</a:t>
            </a:r>
            <a:r>
              <a:rPr lang="zh-CN" altLang="en-US" sz="3300" dirty="0"/>
              <a:t>女职工劳动保护规定</a:t>
            </a:r>
            <a:r>
              <a:rPr lang="en-US" altLang="zh-CN" sz="3300" dirty="0"/>
              <a:t>》</a:t>
            </a:r>
            <a:r>
              <a:rPr lang="zh-CN" altLang="en-US" sz="3300" dirty="0"/>
              <a:t>第</a:t>
            </a:r>
            <a:r>
              <a:rPr lang="en-US" altLang="zh-CN" sz="3300" dirty="0"/>
              <a:t>11</a:t>
            </a:r>
            <a:r>
              <a:rPr lang="zh-CN" altLang="en-US" sz="3300" dirty="0"/>
              <a:t>条规定，在女职工较多的单位，应设置女职工卫生室、孕妇休息室、哺乳室、托儿所、幼儿园等设施，妥善解决女职工在生理卫生、冲洗、哺乳等方面的实际困难。</a:t>
            </a:r>
            <a:endParaRPr lang="zh-CN" altLang="en-US" sz="3300" dirty="0"/>
          </a:p>
          <a:p>
            <a:pPr marL="0" indent="0">
              <a:buNone/>
            </a:pPr>
            <a:r>
              <a:rPr lang="zh-CN" altLang="en-US" sz="3300" dirty="0"/>
              <a:t>（五）女职工的申诉权</a:t>
            </a:r>
            <a:endParaRPr lang="zh-CN" altLang="en-US" sz="3300" dirty="0"/>
          </a:p>
          <a:p>
            <a:pPr marL="0" indent="0">
              <a:buNone/>
            </a:pPr>
            <a:r>
              <a:rPr lang="en-US" altLang="zh-CN" sz="3300" dirty="0"/>
              <a:t>《</a:t>
            </a:r>
            <a:r>
              <a:rPr lang="zh-CN" altLang="en-US" sz="3300" dirty="0"/>
              <a:t>女职工劳动保护规定</a:t>
            </a:r>
            <a:r>
              <a:rPr lang="en-US" altLang="zh-CN" sz="3300" dirty="0"/>
              <a:t>》</a:t>
            </a:r>
            <a:r>
              <a:rPr lang="zh-CN" altLang="en-US" sz="3300" dirty="0"/>
              <a:t>第</a:t>
            </a:r>
            <a:r>
              <a:rPr lang="en-US" altLang="zh-CN" sz="3300" dirty="0"/>
              <a:t>12</a:t>
            </a:r>
            <a:r>
              <a:rPr lang="zh-CN" altLang="en-US" sz="3300" dirty="0"/>
              <a:t>条规定，女职工合法权益受到侵害时，有权向所在单位的主管部门或当地劳动行政部门提出申诉，受理申诉的部门应在收到申诉之日起</a:t>
            </a:r>
            <a:r>
              <a:rPr lang="en-US" altLang="zh-CN" sz="3300" dirty="0"/>
              <a:t>30</a:t>
            </a:r>
            <a:r>
              <a:rPr lang="zh-CN" altLang="en-US" sz="3300" dirty="0"/>
              <a:t>日内做出处理决定。女职工对处理决定不服的，可以在收到处理决定之日起</a:t>
            </a:r>
            <a:r>
              <a:rPr lang="en-US" altLang="zh-CN" sz="3300" dirty="0"/>
              <a:t>15</a:t>
            </a:r>
            <a:r>
              <a:rPr lang="zh-CN" altLang="en-US" sz="3300" dirty="0"/>
              <a:t>日内向人民法院起诉。</a:t>
            </a:r>
            <a:endParaRPr lang="zh-CN" altLang="en-US" sz="3300" dirty="0"/>
          </a:p>
          <a:p>
            <a:pPr marL="0" indent="0">
              <a:buNone/>
            </a:pPr>
            <a:endParaRPr lang="zh-CN" altLang="en-US" dirty="0"/>
          </a:p>
        </p:txBody>
      </p:sp>
    </p:spTree>
  </p:cSld>
  <p:clrMapOvr>
    <a:masterClrMapping/>
  </p:clrMapOvr>
</p:sld>
</file>

<file path=ppt/slides/slide2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四、女职工禁忌劳动的范围</a:t>
            </a:r>
            <a:endParaRPr lang="zh-CN" altLang="en-US" sz="2800" dirty="0"/>
          </a:p>
          <a:p>
            <a:pPr marL="0" indent="0">
              <a:buNone/>
            </a:pPr>
            <a:r>
              <a:rPr lang="zh-CN" altLang="en-US" sz="2800" dirty="0" smtClean="0"/>
              <a:t>根据</a:t>
            </a:r>
            <a:r>
              <a:rPr lang="en-US" altLang="zh-CN" sz="2800" dirty="0"/>
              <a:t>1990</a:t>
            </a:r>
            <a:r>
              <a:rPr lang="zh-CN" altLang="en-US" sz="2800" dirty="0"/>
              <a:t>年</a:t>
            </a:r>
            <a:r>
              <a:rPr lang="en-US" altLang="zh-CN" sz="2800" dirty="0"/>
              <a:t>1</a:t>
            </a:r>
            <a:r>
              <a:rPr lang="zh-CN" altLang="en-US" sz="2800" dirty="0"/>
              <a:t>月</a:t>
            </a:r>
            <a:r>
              <a:rPr lang="en-US" altLang="zh-CN" sz="2800" dirty="0"/>
              <a:t>18</a:t>
            </a:r>
            <a:r>
              <a:rPr lang="zh-CN" altLang="en-US" sz="2800" dirty="0"/>
              <a:t>日劳动部颁发的</a:t>
            </a:r>
            <a:r>
              <a:rPr lang="en-US" altLang="zh-CN" sz="2800" dirty="0"/>
              <a:t>《</a:t>
            </a:r>
            <a:r>
              <a:rPr lang="zh-CN" altLang="en-US" sz="2800" dirty="0"/>
              <a:t>女职工禁忌劳动范围的规定</a:t>
            </a:r>
            <a:r>
              <a:rPr lang="en-US" altLang="zh-CN" sz="2800" dirty="0"/>
              <a:t>》</a:t>
            </a:r>
            <a:r>
              <a:rPr lang="zh-CN" altLang="en-US" sz="2800" dirty="0"/>
              <a:t>女职工禁忌劳动的范围主要有以下几个方面：　</a:t>
            </a:r>
            <a:endParaRPr lang="zh-CN" altLang="en-US" sz="2800" dirty="0"/>
          </a:p>
          <a:p>
            <a:pPr marL="0" indent="0">
              <a:buNone/>
            </a:pPr>
            <a:r>
              <a:rPr lang="zh-CN" altLang="en-US" sz="2800" dirty="0"/>
              <a:t>（一）一般情况下女职工禁忌劳动的范围</a:t>
            </a:r>
            <a:endParaRPr lang="zh-CN" altLang="en-US" sz="2800" dirty="0"/>
          </a:p>
          <a:p>
            <a:pPr marL="0" indent="0">
              <a:buNone/>
            </a:pPr>
            <a:r>
              <a:rPr lang="zh-CN" altLang="en-US" sz="2800" dirty="0"/>
              <a:t>（二）已婚待孕女职工禁忌从事的劳动范围</a:t>
            </a:r>
            <a:endParaRPr lang="zh-CN" altLang="en-US" sz="2800" dirty="0"/>
          </a:p>
          <a:p>
            <a:pPr marL="0" indent="0">
              <a:buNone/>
            </a:pPr>
            <a:r>
              <a:rPr lang="zh-CN" altLang="en-US" sz="2800" dirty="0"/>
              <a:t>（三）已怀孕女职工禁忌从事的劳动范围</a:t>
            </a:r>
            <a:endParaRPr lang="zh-CN" altLang="en-US" sz="2800" dirty="0"/>
          </a:p>
          <a:p>
            <a:pPr marL="0" indent="0">
              <a:buNone/>
            </a:pPr>
            <a:r>
              <a:rPr lang="zh-CN" altLang="en-US" sz="2800" dirty="0"/>
              <a:t>（四）哺乳未满一周岁的婴儿期间的乳母禁忌从事的劳动范围</a:t>
            </a:r>
            <a:endParaRPr lang="zh-CN" altLang="en-US" sz="2800" dirty="0"/>
          </a:p>
          <a:p>
            <a:pPr marL="0" indent="0">
              <a:buNone/>
            </a:pPr>
            <a:endParaRPr lang="zh-CN" altLang="en-US" dirty="0"/>
          </a:p>
        </p:txBody>
      </p:sp>
    </p:spTree>
  </p:cSld>
  <p:clrMapOvr>
    <a:masterClrMapping/>
  </p:clrMapOvr>
</p:sld>
</file>

<file path=ppt/slides/slide2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五、未成年工劳动特殊保护的概念和特征</a:t>
            </a:r>
            <a:endParaRPr lang="zh-CN" altLang="en-US" sz="2800" dirty="0"/>
          </a:p>
          <a:p>
            <a:pPr marL="0" indent="0">
              <a:buNone/>
            </a:pPr>
            <a:r>
              <a:rPr lang="zh-CN" altLang="en-US" sz="2800" dirty="0"/>
              <a:t>未成年工劳动特殊保护，是指根据未成年工生长发育的特点及其接受义务教育的需要，对其在劳动法律关系中所应享有特殊权益的保护。包括限制就业年龄、限制工作时间、禁止从事某些作业、定期进行健康检查等特殊保护。</a:t>
            </a:r>
            <a:endParaRPr lang="zh-CN" altLang="en-US" sz="2800" dirty="0"/>
          </a:p>
          <a:p>
            <a:pPr marL="0" indent="0">
              <a:buNone/>
            </a:pPr>
            <a:r>
              <a:rPr lang="en-US" altLang="zh-CN" sz="2800" dirty="0"/>
              <a:t>1</a:t>
            </a:r>
            <a:r>
              <a:rPr lang="zh-CN" altLang="en-US" sz="2800" dirty="0"/>
              <a:t>．未成年工与未成年人或童工不同。</a:t>
            </a:r>
            <a:endParaRPr lang="zh-CN" altLang="en-US" sz="2800" dirty="0"/>
          </a:p>
          <a:p>
            <a:pPr marL="0" indent="0">
              <a:buNone/>
            </a:pPr>
            <a:r>
              <a:rPr lang="en-US" altLang="zh-CN" sz="2800" dirty="0"/>
              <a:t>2</a:t>
            </a:r>
            <a:r>
              <a:rPr lang="zh-CN" altLang="en-US" sz="2800" dirty="0"/>
              <a:t>．它的保护内容具有特殊性</a:t>
            </a:r>
            <a:r>
              <a:rPr lang="zh-CN" altLang="en-US" sz="2800" dirty="0" smtClean="0"/>
              <a:t>。</a:t>
            </a:r>
            <a:endParaRPr lang="zh-CN" altLang="en-US" sz="2800" dirty="0"/>
          </a:p>
          <a:p>
            <a:pPr marL="0" indent="0">
              <a:buNone/>
            </a:pPr>
            <a:r>
              <a:rPr lang="en-US" altLang="zh-CN" sz="2800" dirty="0"/>
              <a:t>3</a:t>
            </a:r>
            <a:r>
              <a:rPr lang="zh-CN" altLang="en-US" sz="2800" dirty="0"/>
              <a:t>．它的保护方法具有适应性</a:t>
            </a:r>
            <a:r>
              <a:rPr lang="zh-CN" altLang="en-US" sz="2800" dirty="0" smtClean="0"/>
              <a:t>。</a:t>
            </a:r>
            <a:endParaRPr lang="zh-CN" altLang="en-US" sz="2800" dirty="0"/>
          </a:p>
          <a:p>
            <a:pPr marL="0" indent="0">
              <a:buNone/>
            </a:pPr>
            <a:endParaRPr lang="zh-CN" alt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dirty="0"/>
              <a:t>（一）劳动关系</a:t>
            </a:r>
            <a:endParaRPr lang="zh-CN" altLang="en-US" dirty="0"/>
          </a:p>
          <a:p>
            <a:pPr marL="0" indent="0">
              <a:buNone/>
            </a:pPr>
            <a:r>
              <a:rPr lang="zh-CN" altLang="en-US" dirty="0"/>
              <a:t>劳动法调整的劳动关系，是指在运用劳动能力、实现劳动过程中，劳动者与用人单位之间发生的一种社会关系。即劳动者与用人单位通过法律规范而产生的权利义务关系。</a:t>
            </a:r>
            <a:endParaRPr lang="zh-CN" altLang="en-US" dirty="0"/>
          </a:p>
          <a:p>
            <a:pPr marL="0" indent="0">
              <a:buNone/>
            </a:pPr>
            <a:endParaRPr lang="zh-CN" alt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第四节 劳动法律关系的客体</a:t>
            </a:r>
            <a:endParaRPr lang="zh-CN" altLang="en-US" dirty="0"/>
          </a:p>
        </p:txBody>
      </p:sp>
      <p:sp>
        <p:nvSpPr>
          <p:cNvPr id="3" name="内容占位符 2"/>
          <p:cNvSpPr>
            <a:spLocks noGrp="1"/>
          </p:cNvSpPr>
          <p:nvPr>
            <p:ph idx="1"/>
          </p:nvPr>
        </p:nvSpPr>
        <p:spPr/>
        <p:txBody>
          <a:bodyPr>
            <a:normAutofit/>
          </a:bodyPr>
          <a:lstStyle/>
          <a:p>
            <a:pPr marL="0" indent="0">
              <a:buNone/>
            </a:pPr>
            <a:r>
              <a:rPr lang="zh-CN" altLang="en-US" sz="2800" dirty="0"/>
              <a:t>法律关系客体是指法律关系主体之间权利义务所指向的对象。劳动法律关系的客体具体表现为一定的劳动行为和财物。</a:t>
            </a:r>
            <a:endParaRPr lang="zh-CN" altLang="en-US" sz="2800" dirty="0"/>
          </a:p>
          <a:p>
            <a:pPr marL="0" indent="0">
              <a:buNone/>
            </a:pPr>
            <a:r>
              <a:rPr lang="zh-CN" altLang="en-US" sz="2800" dirty="0" smtClean="0"/>
              <a:t>财物</a:t>
            </a:r>
            <a:r>
              <a:rPr lang="zh-CN" altLang="en-US" sz="2800" dirty="0"/>
              <a:t>是指劳动法律关系中体现双方当事人物质利益的实物与货币。如劳动报酬、劳动保险及福利待遇等。</a:t>
            </a:r>
            <a:endParaRPr lang="zh-CN" altLang="en-US" sz="2800" dirty="0"/>
          </a:p>
          <a:p>
            <a:pPr marL="0" indent="0">
              <a:buNone/>
            </a:pPr>
            <a:r>
              <a:rPr lang="zh-CN" altLang="en-US" sz="2800" dirty="0" smtClean="0"/>
              <a:t>劳动</a:t>
            </a:r>
            <a:r>
              <a:rPr lang="zh-CN" altLang="en-US" sz="2800" dirty="0"/>
              <a:t>行为是指劳动者和用人单位在实现劳动过程中的行为。它包括劳动者与生产资料结合直接从事生产活动的</a:t>
            </a:r>
            <a:r>
              <a:rPr lang="zh-CN" altLang="en-US" sz="2800" dirty="0" smtClean="0"/>
              <a:t>行为。</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3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六、未成年工特殊劳动保护规定</a:t>
            </a:r>
            <a:endParaRPr lang="zh-CN" altLang="en-US" sz="2800" dirty="0"/>
          </a:p>
          <a:p>
            <a:pPr marL="0" indent="0">
              <a:buNone/>
            </a:pPr>
            <a:r>
              <a:rPr lang="zh-CN" altLang="en-US" sz="2800" dirty="0"/>
              <a:t>（一）缩短工作时间</a:t>
            </a:r>
            <a:endParaRPr lang="zh-CN" altLang="en-US" sz="2800" dirty="0"/>
          </a:p>
          <a:p>
            <a:pPr marL="0" indent="0">
              <a:buNone/>
            </a:pPr>
            <a:r>
              <a:rPr lang="zh-CN" altLang="en-US" sz="2800" dirty="0"/>
              <a:t>（二）限制工作范围</a:t>
            </a:r>
            <a:endParaRPr lang="zh-CN" altLang="en-US" sz="2800" dirty="0"/>
          </a:p>
          <a:p>
            <a:pPr marL="0" indent="0">
              <a:buNone/>
            </a:pPr>
            <a:r>
              <a:rPr lang="zh-CN" altLang="en-US" sz="2800" dirty="0"/>
              <a:t>（三）定期进行身体检查</a:t>
            </a:r>
            <a:endParaRPr lang="zh-CN" altLang="en-US" sz="2800" dirty="0"/>
          </a:p>
          <a:p>
            <a:pPr marL="0" indent="0">
              <a:buNone/>
            </a:pPr>
            <a:r>
              <a:rPr lang="zh-CN" altLang="en-US" sz="2800" dirty="0"/>
              <a:t>（四）实行同工同酬</a:t>
            </a:r>
            <a:endParaRPr lang="zh-CN" altLang="en-US" sz="2800" dirty="0"/>
          </a:p>
          <a:p>
            <a:pPr marL="0" indent="0">
              <a:buNone/>
            </a:pPr>
            <a:r>
              <a:rPr lang="zh-CN" altLang="en-US" sz="2800" dirty="0"/>
              <a:t>（五）国家还规定了对未成工的使用和特殊保护实行登记制度</a:t>
            </a:r>
            <a:endParaRPr lang="zh-CN" altLang="en-US" sz="2800" dirty="0"/>
          </a:p>
          <a:p>
            <a:pPr marL="0" indent="0">
              <a:buNone/>
            </a:pPr>
            <a:endParaRPr lang="zh-CN" altLang="en-US" dirty="0"/>
          </a:p>
        </p:txBody>
      </p:sp>
    </p:spTree>
  </p:cSld>
  <p:clrMapOvr>
    <a:masterClrMapping/>
  </p:clrMapOvr>
</p:sld>
</file>

<file path=ppt/slides/slide3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a:t>第九章 劳动监察与劳动争议处理</a:t>
            </a:r>
            <a:br>
              <a:rPr lang="zh-CN" altLang="en-US" dirty="0"/>
            </a:br>
            <a:endParaRPr lang="zh-CN" altLang="en-US" dirty="0"/>
          </a:p>
        </p:txBody>
      </p:sp>
      <p:sp>
        <p:nvSpPr>
          <p:cNvPr id="3" name="内容占位符 2"/>
          <p:cNvSpPr>
            <a:spLocks noGrp="1"/>
          </p:cNvSpPr>
          <p:nvPr>
            <p:ph idx="1"/>
          </p:nvPr>
        </p:nvSpPr>
        <p:spPr>
          <a:xfrm>
            <a:off x="467544" y="1268760"/>
            <a:ext cx="8219256" cy="4857403"/>
          </a:xfrm>
        </p:spPr>
        <p:txBody>
          <a:bodyPr>
            <a:noAutofit/>
          </a:bodyPr>
          <a:lstStyle/>
          <a:p>
            <a:pPr marL="0" indent="0" algn="ctr">
              <a:buNone/>
            </a:pPr>
            <a:r>
              <a:rPr lang="zh-CN" altLang="en-US" sz="2800" dirty="0" smtClean="0"/>
              <a:t>第一</a:t>
            </a:r>
            <a:r>
              <a:rPr lang="zh-CN" altLang="en-US" sz="2800" dirty="0"/>
              <a:t>节 劳动监察制度</a:t>
            </a:r>
            <a:endParaRPr lang="zh-CN" altLang="en-US" sz="2800" dirty="0"/>
          </a:p>
          <a:p>
            <a:pPr marL="0" indent="0">
              <a:buNone/>
            </a:pPr>
            <a:r>
              <a:rPr lang="zh-CN" altLang="en-US" sz="2800" dirty="0"/>
              <a:t> 一、劳动监察的概念及特征</a:t>
            </a:r>
            <a:endParaRPr lang="zh-CN" altLang="en-US" sz="2800" dirty="0"/>
          </a:p>
          <a:p>
            <a:pPr marL="0" indent="0">
              <a:buNone/>
            </a:pPr>
            <a:r>
              <a:rPr lang="zh-CN" altLang="en-US" sz="2800" dirty="0"/>
              <a:t>劳动监察是指依法享有劳动监察权的专门机构，对用人单位执行劳动法律、法规的整个过程，进行监督、检查，并对违法行为予以行政处理或处罚的活动的总称。</a:t>
            </a:r>
            <a:endParaRPr lang="zh-CN" altLang="en-US" sz="2800" dirty="0"/>
          </a:p>
          <a:p>
            <a:pPr marL="0" indent="0">
              <a:buNone/>
            </a:pPr>
            <a:r>
              <a:rPr lang="zh-CN" altLang="en-US" sz="2800" dirty="0"/>
              <a:t>其基本特征表现在以下方面</a:t>
            </a:r>
            <a:r>
              <a:rPr lang="zh-CN" altLang="en-US" sz="2800" dirty="0" smtClean="0"/>
              <a:t>：</a:t>
            </a:r>
            <a:endParaRPr lang="en-US" altLang="zh-CN" sz="2800" dirty="0" smtClean="0"/>
          </a:p>
          <a:p>
            <a:pPr marL="0" indent="0">
              <a:buNone/>
            </a:pPr>
            <a:r>
              <a:rPr lang="zh-CN" altLang="en-US" sz="2800" dirty="0" smtClean="0"/>
              <a:t>①</a:t>
            </a:r>
            <a:r>
              <a:rPr lang="zh-CN" altLang="en-US" sz="2800" dirty="0"/>
              <a:t>法定</a:t>
            </a:r>
            <a:r>
              <a:rPr lang="zh-CN" altLang="en-US" sz="2800" dirty="0" smtClean="0"/>
              <a:t>性</a:t>
            </a:r>
            <a:endParaRPr lang="en-US" altLang="zh-CN" sz="2800" dirty="0" smtClean="0"/>
          </a:p>
          <a:p>
            <a:pPr marL="0" indent="0">
              <a:buNone/>
            </a:pPr>
            <a:r>
              <a:rPr lang="zh-CN" altLang="en-US" sz="2800" dirty="0" smtClean="0"/>
              <a:t>②</a:t>
            </a:r>
            <a:r>
              <a:rPr lang="zh-CN" altLang="en-US" sz="2800" dirty="0"/>
              <a:t>行政</a:t>
            </a:r>
            <a:r>
              <a:rPr lang="zh-CN" altLang="en-US" sz="2800" dirty="0" smtClean="0"/>
              <a:t>性</a:t>
            </a:r>
            <a:endParaRPr lang="en-US" altLang="zh-CN" sz="2800" dirty="0" smtClean="0"/>
          </a:p>
          <a:p>
            <a:pPr marL="0" indent="0">
              <a:buNone/>
            </a:pPr>
            <a:r>
              <a:rPr lang="zh-CN" altLang="en-US" sz="2800" dirty="0" smtClean="0"/>
              <a:t>③专门性</a:t>
            </a:r>
            <a:endParaRPr lang="zh-CN" altLang="en-US" sz="2800" dirty="0"/>
          </a:p>
        </p:txBody>
      </p:sp>
    </p:spTree>
  </p:cSld>
  <p:clrMapOvr>
    <a:masterClrMapping/>
  </p:clrMapOvr>
</p:sld>
</file>

<file path=ppt/slides/slide3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 二、我国劳动保障监察制度的基本内容</a:t>
            </a:r>
            <a:endParaRPr lang="zh-CN" altLang="en-US" sz="2800" dirty="0"/>
          </a:p>
          <a:p>
            <a:pPr marL="0" indent="0">
              <a:buNone/>
            </a:pPr>
            <a:r>
              <a:rPr lang="en-US" altLang="zh-CN" sz="2800" dirty="0">
                <a:latin typeface="+mn-ea"/>
              </a:rPr>
              <a:t>(</a:t>
            </a:r>
            <a:r>
              <a:rPr lang="zh-CN" altLang="en-US" sz="2800" dirty="0"/>
              <a:t>一</a:t>
            </a:r>
            <a:r>
              <a:rPr lang="en-US" altLang="zh-CN" sz="2800" dirty="0">
                <a:latin typeface="+mn-ea"/>
              </a:rPr>
              <a:t>) </a:t>
            </a:r>
            <a:r>
              <a:rPr lang="zh-CN" altLang="en-US" sz="2800" dirty="0"/>
              <a:t>劳动监察的对象和范围</a:t>
            </a:r>
            <a:endParaRPr lang="zh-CN" altLang="en-US" sz="2800" dirty="0"/>
          </a:p>
          <a:p>
            <a:pPr marL="0" indent="0">
              <a:buNone/>
            </a:pPr>
            <a:r>
              <a:rPr lang="zh-CN" altLang="en-US" sz="2800" dirty="0"/>
              <a:t>劳动保障监察的对象是指劳动保障监察所针对的用人单位。</a:t>
            </a:r>
            <a:endParaRPr lang="zh-CN" altLang="en-US" sz="2800" dirty="0"/>
          </a:p>
          <a:p>
            <a:pPr marL="0" indent="0">
              <a:buNone/>
            </a:pPr>
            <a:r>
              <a:rPr lang="zh-CN" altLang="en-US" sz="2800" dirty="0"/>
              <a:t>主要包括：</a:t>
            </a:r>
            <a:endParaRPr lang="zh-CN" altLang="en-US" sz="2800" dirty="0"/>
          </a:p>
          <a:p>
            <a:pPr marL="0" indent="0">
              <a:buNone/>
            </a:pPr>
            <a:r>
              <a:rPr lang="en-US" altLang="zh-CN" sz="2800" dirty="0"/>
              <a:t>1. </a:t>
            </a:r>
            <a:r>
              <a:rPr lang="zh-CN" altLang="en-US" sz="2800" dirty="0"/>
              <a:t>用人单位招聘员工，订立、变更和解除劳动合同的情况；</a:t>
            </a:r>
            <a:endParaRPr lang="zh-CN" altLang="en-US" sz="2800" dirty="0"/>
          </a:p>
          <a:p>
            <a:pPr marL="0" indent="0">
              <a:buNone/>
            </a:pPr>
            <a:r>
              <a:rPr lang="en-US" altLang="zh-CN" sz="2800" dirty="0"/>
              <a:t>2. </a:t>
            </a:r>
            <a:r>
              <a:rPr lang="zh-CN" altLang="en-US" sz="2800" dirty="0"/>
              <a:t>用人单位遵守国家规定的工作时间、工资支付、社会保险的情况；</a:t>
            </a:r>
            <a:endParaRPr lang="zh-CN" altLang="en-US" sz="2800" dirty="0"/>
          </a:p>
          <a:p>
            <a:pPr marL="0" indent="0">
              <a:buNone/>
            </a:pPr>
            <a:endParaRPr lang="zh-CN" altLang="en-US" dirty="0"/>
          </a:p>
        </p:txBody>
      </p:sp>
    </p:spTree>
  </p:cSld>
  <p:clrMapOvr>
    <a:masterClrMapping/>
  </p:clrMapOvr>
</p:sld>
</file>

<file path=ppt/slides/slide3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3. </a:t>
            </a:r>
            <a:r>
              <a:rPr lang="zh-CN" altLang="en-US" sz="2800" dirty="0"/>
              <a:t>用人单位制定劳动管理规章制度的情况；</a:t>
            </a:r>
            <a:endParaRPr lang="zh-CN" altLang="en-US" sz="2800" dirty="0"/>
          </a:p>
          <a:p>
            <a:pPr marL="0" indent="0">
              <a:buNone/>
            </a:pPr>
            <a:r>
              <a:rPr lang="en-US" altLang="zh-CN" sz="2800" dirty="0"/>
              <a:t>4. </a:t>
            </a:r>
            <a:r>
              <a:rPr lang="zh-CN" altLang="en-US" sz="2800" dirty="0"/>
              <a:t>用人单位遵守女职工和未成年工的特殊劳动保护的情况；</a:t>
            </a:r>
            <a:endParaRPr lang="zh-CN" altLang="en-US" sz="2800" dirty="0"/>
          </a:p>
          <a:p>
            <a:pPr marL="0" indent="0">
              <a:buNone/>
            </a:pPr>
            <a:r>
              <a:rPr lang="en-US" altLang="zh-CN" sz="2800" dirty="0"/>
              <a:t>5. </a:t>
            </a:r>
            <a:r>
              <a:rPr lang="zh-CN" altLang="en-US" sz="2800" dirty="0"/>
              <a:t>职业技能培训机构、社会劳务中介机构等遵守国家有关规定的情况；</a:t>
            </a:r>
            <a:endParaRPr lang="zh-CN" altLang="en-US" sz="2800" dirty="0"/>
          </a:p>
          <a:p>
            <a:pPr marL="0" indent="0">
              <a:buNone/>
            </a:pPr>
            <a:r>
              <a:rPr lang="en-US" altLang="zh-CN" sz="2800" dirty="0"/>
              <a:t>6. </a:t>
            </a:r>
            <a:r>
              <a:rPr lang="zh-CN" altLang="en-US" sz="2800" dirty="0"/>
              <a:t>法律、法规、规章规定的其他劳动保障监察事项。</a:t>
            </a:r>
            <a:endParaRPr lang="zh-CN" altLang="en-US" sz="2800" dirty="0"/>
          </a:p>
          <a:p>
            <a:pPr marL="0" indent="0">
              <a:buNone/>
            </a:pPr>
            <a:endParaRPr lang="zh-CN" altLang="en-US" dirty="0"/>
          </a:p>
        </p:txBody>
      </p:sp>
    </p:spTree>
  </p:cSld>
  <p:clrMapOvr>
    <a:masterClrMapping/>
  </p:clrMapOvr>
</p:sld>
</file>

<file path=ppt/slides/slide3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（二）劳动监察的主体</a:t>
            </a:r>
            <a:endParaRPr lang="zh-CN" altLang="en-US" sz="2800" dirty="0"/>
          </a:p>
          <a:p>
            <a:pPr marL="0" indent="0">
              <a:buNone/>
            </a:pPr>
            <a:r>
              <a:rPr lang="zh-CN" altLang="en-US" sz="2800" dirty="0"/>
              <a:t>我国采取的是专门机构行使劳动监察权的模式，劳动监察的主体包括劳动监察机构和劳动监察员。</a:t>
            </a:r>
            <a:endParaRPr lang="zh-CN" altLang="en-US" sz="2800" dirty="0"/>
          </a:p>
          <a:p>
            <a:pPr marL="0" indent="0">
              <a:buNone/>
            </a:pPr>
            <a:r>
              <a:rPr lang="zh-CN" altLang="en-US" sz="2800" dirty="0" smtClean="0"/>
              <a:t>（</a:t>
            </a:r>
            <a:r>
              <a:rPr lang="zh-CN" altLang="en-US" sz="2800" dirty="0"/>
              <a:t>三）劳动监察的形式</a:t>
            </a:r>
            <a:endParaRPr lang="zh-CN" altLang="en-US" sz="2800" dirty="0"/>
          </a:p>
          <a:p>
            <a:pPr marL="0" indent="0">
              <a:buNone/>
            </a:pPr>
            <a:r>
              <a:rPr lang="en-US" altLang="zh-CN" sz="2800" dirty="0"/>
              <a:t>1. </a:t>
            </a:r>
            <a:r>
              <a:rPr lang="zh-CN" altLang="en-US" sz="2800" dirty="0"/>
              <a:t>日常巡视检查</a:t>
            </a:r>
            <a:endParaRPr lang="zh-CN" altLang="en-US" sz="2800" dirty="0"/>
          </a:p>
          <a:p>
            <a:pPr marL="0" indent="0">
              <a:buNone/>
            </a:pPr>
            <a:r>
              <a:rPr lang="en-US" altLang="zh-CN" sz="2800" dirty="0"/>
              <a:t>2. </a:t>
            </a:r>
            <a:r>
              <a:rPr lang="zh-CN" altLang="en-US" sz="2800" dirty="0"/>
              <a:t>专项检查</a:t>
            </a:r>
            <a:endParaRPr lang="zh-CN" altLang="en-US" sz="2800" dirty="0"/>
          </a:p>
          <a:p>
            <a:pPr marL="0" indent="0">
              <a:buNone/>
            </a:pPr>
            <a:r>
              <a:rPr lang="en-US" altLang="zh-CN" sz="2800" dirty="0"/>
              <a:t>3. </a:t>
            </a:r>
            <a:r>
              <a:rPr lang="zh-CN" altLang="en-US" sz="2800" dirty="0"/>
              <a:t>审查用人单位报送的书面材料</a:t>
            </a:r>
            <a:endParaRPr lang="zh-CN" altLang="en-US" sz="2800" dirty="0"/>
          </a:p>
          <a:p>
            <a:pPr marL="0" indent="0">
              <a:buNone/>
            </a:pPr>
            <a:r>
              <a:rPr lang="en-US" altLang="zh-CN" sz="2800" dirty="0"/>
              <a:t>4. </a:t>
            </a:r>
            <a:r>
              <a:rPr lang="zh-CN" altLang="en-US" sz="2800" dirty="0"/>
              <a:t>对举报和投诉的</a:t>
            </a:r>
            <a:r>
              <a:rPr lang="zh-CN" altLang="en-US" sz="2800" dirty="0" smtClean="0"/>
              <a:t>查处</a:t>
            </a:r>
            <a:endParaRPr lang="en-US" altLang="zh-CN" sz="2800" dirty="0" smtClean="0"/>
          </a:p>
          <a:p>
            <a:pPr marL="0" indent="0">
              <a:buNone/>
            </a:pPr>
            <a:endParaRPr lang="zh-CN" altLang="en-US" sz="2800" dirty="0" smtClean="0"/>
          </a:p>
          <a:p>
            <a:pPr marL="0" indent="0">
              <a:buNone/>
            </a:pPr>
            <a:endParaRPr lang="zh-CN" altLang="en-US" dirty="0"/>
          </a:p>
        </p:txBody>
      </p:sp>
    </p:spTree>
  </p:cSld>
  <p:clrMapOvr>
    <a:masterClrMapping/>
  </p:clrMapOvr>
</p:sld>
</file>

<file path=ppt/slides/slide3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（四）劳动监察的保障</a:t>
            </a:r>
            <a:endParaRPr lang="zh-CN" altLang="en-US" sz="2800" dirty="0"/>
          </a:p>
          <a:p>
            <a:pPr marL="0" indent="0">
              <a:buNone/>
            </a:pPr>
            <a:r>
              <a:rPr lang="zh-CN" altLang="en-US" sz="2800" dirty="0"/>
              <a:t>任何组织或个人对违反劳动保障法律的行为，有权向劳动保障行政部门举报。劳动保障行政部门对举报人反映的违反劳动保障法律的行为应当依法予以查处，并为举报人保密；对举报属实，为查处重大违反劳动保障法律的行为提供主要线索和证据的举报人，给予奖励。</a:t>
            </a:r>
            <a:endParaRPr lang="zh-CN" altLang="en-US" sz="2800" dirty="0"/>
          </a:p>
          <a:p>
            <a:pPr marL="0" indent="0">
              <a:buNone/>
            </a:pPr>
            <a:endParaRPr lang="zh-CN" altLang="en-US" dirty="0"/>
          </a:p>
        </p:txBody>
      </p:sp>
    </p:spTree>
  </p:cSld>
  <p:clrMapOvr>
    <a:masterClrMapping/>
  </p:clrMapOvr>
</p:sld>
</file>

<file path=ppt/slides/slide3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三、劳动监察的意义</a:t>
            </a:r>
            <a:endParaRPr lang="zh-CN" altLang="en-US" sz="2800" dirty="0"/>
          </a:p>
          <a:p>
            <a:pPr marL="0" indent="0">
              <a:buNone/>
            </a:pPr>
            <a:r>
              <a:rPr lang="zh-CN" altLang="en-US" sz="2800" dirty="0"/>
              <a:t>通过监察执法检查和法律宣传，能够有效预防和减少违法案件的发生，促使用人单位和劳动者建立和谐稳定的劳动关系，进而维护劳动者的合法权益及调动劳动者的积极性。</a:t>
            </a:r>
            <a:endParaRPr lang="zh-CN" altLang="en-US" sz="2800" dirty="0"/>
          </a:p>
          <a:p>
            <a:pPr marL="0" indent="0">
              <a:buNone/>
            </a:pPr>
            <a:endParaRPr lang="zh-CN" altLang="en-US" dirty="0"/>
          </a:p>
        </p:txBody>
      </p:sp>
    </p:spTree>
  </p:cSld>
  <p:clrMapOvr>
    <a:masterClrMapping/>
  </p:clrMapOvr>
</p:sld>
</file>

<file path=ppt/slides/slide3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lgn="ctr">
              <a:buNone/>
            </a:pPr>
            <a:r>
              <a:rPr lang="zh-CN" altLang="en-US" sz="3000" dirty="0" smtClean="0"/>
              <a:t>第二</a:t>
            </a:r>
            <a:r>
              <a:rPr lang="zh-CN" altLang="en-US" sz="3000" dirty="0"/>
              <a:t>节 劳动争议处理制度</a:t>
            </a:r>
            <a:endParaRPr lang="zh-CN" altLang="en-US" sz="3000" dirty="0"/>
          </a:p>
          <a:p>
            <a:pPr marL="0" indent="0">
              <a:buNone/>
            </a:pPr>
            <a:r>
              <a:rPr lang="zh-CN" altLang="en-US" sz="3000" dirty="0" smtClean="0"/>
              <a:t>一</a:t>
            </a:r>
            <a:r>
              <a:rPr lang="zh-CN" altLang="en-US" sz="3000" dirty="0"/>
              <a:t>、劳动争议的概念和特征</a:t>
            </a:r>
            <a:endParaRPr lang="zh-CN" altLang="en-US" sz="3000" dirty="0"/>
          </a:p>
          <a:p>
            <a:pPr marL="0" indent="0">
              <a:buNone/>
            </a:pPr>
            <a:r>
              <a:rPr lang="zh-CN" altLang="en-US" sz="3000" dirty="0"/>
              <a:t>劳动争议是指劳动关系双方</a:t>
            </a:r>
            <a:r>
              <a:rPr lang="zh-CN" altLang="en-US" sz="3000" dirty="0" smtClean="0"/>
              <a:t>当事人</a:t>
            </a:r>
            <a:r>
              <a:rPr lang="zh-CN" altLang="en-US" sz="3000" dirty="0"/>
              <a:t>之间因实现劳动权利和履行劳动义务所发生的争议</a:t>
            </a:r>
            <a:r>
              <a:rPr lang="zh-CN" altLang="en-US" sz="3000" dirty="0" smtClean="0"/>
              <a:t>。劳动</a:t>
            </a:r>
            <a:r>
              <a:rPr lang="zh-CN" altLang="en-US" sz="3000" dirty="0"/>
              <a:t>争议具有以下几方面特征：</a:t>
            </a:r>
            <a:endParaRPr lang="zh-CN" altLang="en-US" sz="3000" dirty="0"/>
          </a:p>
          <a:p>
            <a:pPr marL="0" indent="0">
              <a:buNone/>
            </a:pPr>
            <a:r>
              <a:rPr lang="en-US" altLang="zh-CN" sz="3000" dirty="0"/>
              <a:t>1. </a:t>
            </a:r>
            <a:r>
              <a:rPr lang="zh-CN" altLang="en-US" sz="3000" dirty="0"/>
              <a:t>劳动争议主体一方为用人单位，另一方必须是劳动者。</a:t>
            </a:r>
            <a:endParaRPr lang="zh-CN" altLang="en-US" sz="3000" dirty="0"/>
          </a:p>
          <a:p>
            <a:pPr marL="0" indent="0">
              <a:buNone/>
            </a:pPr>
            <a:r>
              <a:rPr lang="en-US" altLang="zh-CN" sz="3000" dirty="0"/>
              <a:t>2. </a:t>
            </a:r>
            <a:r>
              <a:rPr lang="zh-CN" altLang="en-US" sz="3000" dirty="0"/>
              <a:t>劳动争议主体之间必须存在劳动关系。</a:t>
            </a:r>
            <a:endParaRPr lang="zh-CN" altLang="en-US" sz="3000" dirty="0"/>
          </a:p>
          <a:p>
            <a:pPr marL="0" indent="0">
              <a:buNone/>
            </a:pPr>
            <a:r>
              <a:rPr lang="en-US" altLang="zh-CN" sz="3000" dirty="0"/>
              <a:t>3. </a:t>
            </a:r>
            <a:r>
              <a:rPr lang="zh-CN" altLang="en-US" sz="3000" dirty="0"/>
              <a:t>劳动争议是在劳动关系存续期间发生的。</a:t>
            </a:r>
            <a:endParaRPr lang="zh-CN" altLang="en-US" sz="3000" dirty="0"/>
          </a:p>
          <a:p>
            <a:pPr marL="0" indent="0">
              <a:buNone/>
            </a:pPr>
            <a:r>
              <a:rPr lang="en-US" altLang="zh-CN" sz="3000" dirty="0"/>
              <a:t>4. </a:t>
            </a:r>
            <a:r>
              <a:rPr lang="zh-CN" altLang="en-US" sz="3000" dirty="0"/>
              <a:t>劳动争议的内容必须与劳动权利义务有关。</a:t>
            </a:r>
            <a:endParaRPr lang="zh-CN" altLang="en-US" sz="3000" dirty="0"/>
          </a:p>
          <a:p>
            <a:pPr marL="0" indent="0">
              <a:buNone/>
            </a:pPr>
            <a:endParaRPr lang="zh-CN" altLang="en-US" dirty="0"/>
          </a:p>
        </p:txBody>
      </p:sp>
    </p:spTree>
  </p:cSld>
  <p:clrMapOvr>
    <a:masterClrMapping/>
  </p:clrMapOvr>
</p:sld>
</file>

<file path=ppt/slides/slide3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二、劳动争议处理的范围</a:t>
            </a:r>
            <a:endParaRPr lang="zh-CN" altLang="en-US" sz="2800" dirty="0"/>
          </a:p>
          <a:p>
            <a:pPr marL="0" indent="0">
              <a:buNone/>
            </a:pPr>
            <a:r>
              <a:rPr lang="zh-CN" altLang="en-US" sz="2800" dirty="0"/>
              <a:t>我国</a:t>
            </a:r>
            <a:r>
              <a:rPr lang="en-US" altLang="zh-CN" sz="2800" dirty="0"/>
              <a:t>《</a:t>
            </a:r>
            <a:r>
              <a:rPr lang="zh-CN" altLang="en-US" sz="2800" dirty="0"/>
              <a:t>劳动争议调解仲裁法</a:t>
            </a:r>
            <a:r>
              <a:rPr lang="en-US" altLang="zh-CN" sz="2800" dirty="0"/>
              <a:t>》</a:t>
            </a:r>
            <a:r>
              <a:rPr lang="zh-CN" altLang="en-US" sz="2800" dirty="0"/>
              <a:t>第</a:t>
            </a:r>
            <a:r>
              <a:rPr lang="en-US" altLang="zh-CN" sz="2800" dirty="0"/>
              <a:t>2</a:t>
            </a:r>
            <a:r>
              <a:rPr lang="zh-CN" altLang="en-US" sz="2800" dirty="0"/>
              <a:t>条规定，中华人民共和国境内的用人单位与劳动者发生的下列劳动争议，适用本法：</a:t>
            </a:r>
            <a:endParaRPr lang="zh-CN" altLang="en-US" sz="2800" dirty="0"/>
          </a:p>
          <a:p>
            <a:pPr marL="0" indent="0">
              <a:buNone/>
            </a:pPr>
            <a:r>
              <a:rPr lang="zh-CN" altLang="en-US" sz="2800" dirty="0"/>
              <a:t>（一）因确认劳动关系发生的争议；</a:t>
            </a:r>
            <a:endParaRPr lang="zh-CN" altLang="en-US" sz="2800" dirty="0"/>
          </a:p>
          <a:p>
            <a:pPr marL="0" indent="0">
              <a:buNone/>
            </a:pPr>
            <a:r>
              <a:rPr lang="zh-CN" altLang="en-US" sz="2800" dirty="0"/>
              <a:t>（二）因订立、履行、变更、解除和终止劳动合同发生的争议</a:t>
            </a:r>
            <a:r>
              <a:rPr lang="zh-CN" altLang="en-US" sz="2800" dirty="0" smtClean="0"/>
              <a:t>；</a:t>
            </a:r>
            <a:endParaRPr lang="en-US" altLang="zh-CN" sz="2800" dirty="0" smtClean="0"/>
          </a:p>
          <a:p>
            <a:pPr marL="0" indent="0">
              <a:buNone/>
            </a:pPr>
            <a:r>
              <a:rPr lang="zh-CN" altLang="en-US" sz="2800" dirty="0"/>
              <a:t>（三）因除名、辞退和辞职、离职发生的争议；</a:t>
            </a:r>
            <a:endParaRPr lang="zh-CN" altLang="en-US" sz="2800" dirty="0"/>
          </a:p>
          <a:p>
            <a:pPr marL="0" indent="0">
              <a:buNone/>
            </a:pPr>
            <a:endParaRPr lang="zh-CN" altLang="en-US" sz="5900" dirty="0"/>
          </a:p>
          <a:p>
            <a:pPr marL="0" indent="0">
              <a:buNone/>
            </a:pPr>
            <a:endParaRPr lang="zh-CN" altLang="en-US" dirty="0"/>
          </a:p>
        </p:txBody>
      </p:sp>
    </p:spTree>
  </p:cSld>
  <p:clrMapOvr>
    <a:masterClrMapping/>
  </p:clrMapOvr>
</p:sld>
</file>

<file path=ppt/slides/slide3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（四）因工作时间、休息休假、社会保险、福利、培训以及劳动保护发生的争议；</a:t>
            </a:r>
            <a:endParaRPr lang="zh-CN" altLang="en-US" sz="2800" dirty="0"/>
          </a:p>
          <a:p>
            <a:pPr marL="0" indent="0">
              <a:buNone/>
            </a:pPr>
            <a:r>
              <a:rPr lang="zh-CN" altLang="en-US" sz="2800" dirty="0"/>
              <a:t>（五）因劳动报酬、工伤医疗费、经济补偿或者赔偿金等发生的争议；</a:t>
            </a:r>
            <a:endParaRPr lang="zh-CN" altLang="en-US" sz="2800" dirty="0"/>
          </a:p>
          <a:p>
            <a:pPr marL="0" indent="0">
              <a:buNone/>
            </a:pPr>
            <a:r>
              <a:rPr lang="zh-CN" altLang="en-US" sz="2800" dirty="0"/>
              <a:t>（六）法律、法规规定的其他劳动争议。</a:t>
            </a:r>
            <a:endParaRPr lang="zh-CN" altLang="en-US" sz="2800" dirty="0"/>
          </a:p>
          <a:p>
            <a:pPr marL="0" indent="0">
              <a:buNone/>
            </a:pPr>
            <a:endParaRPr lang="zh-CN"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dirty="0"/>
              <a:t>第五节 劳动法律关系的产生、变更和消灭</a:t>
            </a:r>
            <a:endParaRPr lang="zh-CN" altLang="en-US" dirty="0"/>
          </a:p>
          <a:p>
            <a:pPr marL="0" indent="0">
              <a:buNone/>
            </a:pPr>
            <a:r>
              <a:rPr lang="zh-CN" altLang="en-US" sz="2800" dirty="0"/>
              <a:t>一、劳动法律关系的产生、变更和消灭的概念</a:t>
            </a:r>
            <a:endParaRPr lang="zh-CN" altLang="en-US" sz="2800" dirty="0"/>
          </a:p>
          <a:p>
            <a:pPr marL="0" indent="0">
              <a:buNone/>
            </a:pPr>
            <a:r>
              <a:rPr lang="zh-CN" altLang="en-US" sz="2800" dirty="0" smtClean="0"/>
              <a:t>劳动</a:t>
            </a:r>
            <a:r>
              <a:rPr lang="zh-CN" altLang="en-US" sz="2800" dirty="0"/>
              <a:t>法律关系的产生，是指劳动法律关系主体双方之间为实现一定的劳动过程，依照</a:t>
            </a:r>
            <a:r>
              <a:rPr lang="zh-CN" altLang="en-US" sz="2800" dirty="0" smtClean="0"/>
              <a:t>劳动</a:t>
            </a:r>
            <a:r>
              <a:rPr lang="zh-CN" altLang="en-US" sz="2800" dirty="0"/>
              <a:t>法律规范而建立的劳动权利与劳动义务关系</a:t>
            </a:r>
            <a:r>
              <a:rPr lang="zh-CN" altLang="en-US" sz="2800" dirty="0" smtClean="0"/>
              <a:t>。</a:t>
            </a:r>
            <a:endParaRPr lang="en-US" altLang="zh-CN" sz="2800" dirty="0" smtClean="0"/>
          </a:p>
          <a:p>
            <a:pPr marL="0" indent="0">
              <a:buNone/>
            </a:pPr>
            <a:endParaRPr lang="en-US" altLang="zh-CN" sz="2800" dirty="0" smtClean="0"/>
          </a:p>
          <a:p>
            <a:pPr marL="0" indent="0">
              <a:buNone/>
            </a:pPr>
            <a:r>
              <a:rPr lang="en-US" altLang="zh-CN" sz="2800" dirty="0" smtClean="0"/>
              <a:t>《</a:t>
            </a:r>
            <a:r>
              <a:rPr lang="zh-CN" altLang="en-US" sz="2800" dirty="0" smtClean="0"/>
              <a:t>劳动</a:t>
            </a:r>
            <a:r>
              <a:rPr lang="zh-CN" altLang="en-US" sz="2800" dirty="0"/>
              <a:t>合同法</a:t>
            </a:r>
            <a:r>
              <a:rPr lang="en-US" altLang="zh-CN" sz="2800" dirty="0"/>
              <a:t>》</a:t>
            </a:r>
            <a:r>
              <a:rPr lang="zh-CN" altLang="en-US" sz="2800" dirty="0"/>
              <a:t>第</a:t>
            </a:r>
            <a:r>
              <a:rPr lang="en-US" altLang="zh-CN" sz="2800" dirty="0"/>
              <a:t>7</a:t>
            </a:r>
            <a:r>
              <a:rPr lang="zh-CN" altLang="en-US" sz="2800" dirty="0"/>
              <a:t>条规定，用人单位自用工之日起即与劳动者建立劳动关系。</a:t>
            </a:r>
            <a:endParaRPr lang="zh-CN" altLang="en-US" sz="2800" dirty="0"/>
          </a:p>
          <a:p>
            <a:pPr marL="0" indent="0">
              <a:buNone/>
            </a:pPr>
            <a:endParaRPr lang="zh-CN" altLang="en-US" dirty="0"/>
          </a:p>
          <a:p>
            <a:pPr marL="0" indent="0">
              <a:buNone/>
            </a:pPr>
            <a:endParaRPr lang="zh-CN" altLang="en-US" dirty="0"/>
          </a:p>
        </p:txBody>
      </p:sp>
    </p:spTree>
  </p:cSld>
  <p:clrMapOvr>
    <a:masterClrMapping/>
  </p:clrMapOvr>
  <p:timing>
    <p:tnLst>
      <p:par>
        <p:cTn id="1" dur="indefinite" restart="never" nodeType="tmRoot"/>
      </p:par>
    </p:tnLst>
  </p:timing>
</p:sld>
</file>

<file path=ppt/slides/slide3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a:t>三、劳动争议处理的方式</a:t>
            </a:r>
            <a:endParaRPr lang="zh-CN" altLang="en-US" sz="2800" dirty="0"/>
          </a:p>
          <a:p>
            <a:pPr marL="0" indent="0">
              <a:buNone/>
            </a:pPr>
            <a:r>
              <a:rPr lang="zh-CN" altLang="en-US" sz="2800" dirty="0" smtClean="0"/>
              <a:t>根据</a:t>
            </a:r>
            <a:r>
              <a:rPr lang="en-US" altLang="zh-CN" sz="2800" dirty="0"/>
              <a:t>《</a:t>
            </a:r>
            <a:r>
              <a:rPr lang="zh-CN" altLang="en-US" sz="2800" dirty="0"/>
              <a:t>劳动争议调解仲裁法</a:t>
            </a:r>
            <a:r>
              <a:rPr lang="en-US" altLang="zh-CN" sz="2800" dirty="0"/>
              <a:t>》</a:t>
            </a:r>
            <a:r>
              <a:rPr lang="zh-CN" altLang="en-US" sz="2800" dirty="0"/>
              <a:t>第</a:t>
            </a:r>
            <a:r>
              <a:rPr lang="en-US" altLang="zh-CN" sz="2800" dirty="0"/>
              <a:t>4</a:t>
            </a:r>
            <a:r>
              <a:rPr lang="zh-CN" altLang="en-US" sz="2800" dirty="0"/>
              <a:t>、</a:t>
            </a:r>
            <a:r>
              <a:rPr lang="en-US" altLang="zh-CN" sz="2800" dirty="0"/>
              <a:t>5</a:t>
            </a:r>
            <a:r>
              <a:rPr lang="zh-CN" altLang="en-US" sz="2800" dirty="0"/>
              <a:t>条的规定，发生劳动争议，劳动者可以与用人单位协商，也可以请工会或者第三方共同与用人单位协商，达成和解协议。</a:t>
            </a:r>
            <a:endParaRPr lang="zh-CN" altLang="en-US" sz="2800" dirty="0"/>
          </a:p>
          <a:p>
            <a:pPr marL="0" indent="0">
              <a:buNone/>
            </a:pPr>
            <a:r>
              <a:rPr lang="zh-CN" altLang="en-US" sz="2800" dirty="0"/>
              <a:t>当事人不愿协商、协商不成或者达成和解协议后不履行的，可以向调解组织申请调解</a:t>
            </a:r>
            <a:r>
              <a:rPr lang="zh-CN" altLang="en-US" sz="2800" dirty="0" smtClean="0"/>
              <a:t>；不愿</a:t>
            </a:r>
            <a:r>
              <a:rPr lang="zh-CN" altLang="en-US" sz="2800" dirty="0"/>
              <a:t>调解、调解不成或者达成协议后不履行的，可以向劳动争议仲裁委员会申请仲裁；对仲裁裁决不服的，除本法另有规定的外，可以向人民法院提起诉讼。</a:t>
            </a:r>
            <a:endParaRPr lang="zh-CN" altLang="en-US" sz="2800" dirty="0"/>
          </a:p>
          <a:p>
            <a:pPr marL="0" indent="0">
              <a:buNone/>
            </a:pPr>
            <a:endParaRPr lang="zh-CN" altLang="en-US" sz="2800" dirty="0"/>
          </a:p>
        </p:txBody>
      </p:sp>
    </p:spTree>
  </p:cSld>
  <p:clrMapOvr>
    <a:masterClrMapping/>
  </p:clrMapOvr>
</p:sld>
</file>

<file path=ppt/slides/slide3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lgn="ctr">
              <a:buNone/>
            </a:pPr>
            <a:r>
              <a:rPr lang="zh-CN" altLang="en-US" sz="2800" dirty="0"/>
              <a:t>第三节 劳动争议的处理机构及程序</a:t>
            </a:r>
            <a:endParaRPr lang="zh-CN" altLang="en-US" sz="2800" dirty="0"/>
          </a:p>
          <a:p>
            <a:pPr marL="0" indent="0">
              <a:buNone/>
            </a:pPr>
            <a:r>
              <a:rPr lang="zh-CN" altLang="en-US" sz="2800" dirty="0" smtClean="0"/>
              <a:t>劳动</a:t>
            </a:r>
            <a:r>
              <a:rPr lang="zh-CN" altLang="en-US" sz="2800" dirty="0"/>
              <a:t>争议处理机构是指受理劳动争议案件的组织机构。劳动争议处理程序是指法律规定的处理劳动争议的步骤和规则。</a:t>
            </a:r>
            <a:endParaRPr lang="zh-CN" altLang="en-US" sz="2800" dirty="0"/>
          </a:p>
          <a:p>
            <a:pPr marL="0" indent="0">
              <a:buNone/>
            </a:pPr>
            <a:r>
              <a:rPr lang="zh-CN" altLang="en-US" sz="2800" dirty="0" smtClean="0"/>
              <a:t>一</a:t>
            </a:r>
            <a:r>
              <a:rPr lang="zh-CN" altLang="en-US" sz="2800" dirty="0"/>
              <a:t>、劳动争议调解</a:t>
            </a:r>
            <a:endParaRPr lang="zh-CN" altLang="en-US" sz="2800" dirty="0"/>
          </a:p>
          <a:p>
            <a:pPr marL="0" indent="0">
              <a:buNone/>
            </a:pPr>
            <a:r>
              <a:rPr lang="zh-CN" altLang="en-US" sz="2800" dirty="0"/>
              <a:t>（一）调解组织</a:t>
            </a:r>
            <a:endParaRPr lang="zh-CN" altLang="en-US" sz="2800" dirty="0"/>
          </a:p>
          <a:p>
            <a:pPr marL="0" indent="0">
              <a:buNone/>
            </a:pPr>
            <a:r>
              <a:rPr lang="en-US" altLang="zh-CN" sz="2800" dirty="0" smtClean="0"/>
              <a:t>1</a:t>
            </a:r>
            <a:r>
              <a:rPr lang="en-US" altLang="zh-CN" sz="2800" dirty="0"/>
              <a:t>. </a:t>
            </a:r>
            <a:r>
              <a:rPr lang="zh-CN" altLang="en-US" sz="2800" dirty="0"/>
              <a:t>企业劳动争议调解委员会</a:t>
            </a:r>
            <a:endParaRPr lang="zh-CN" altLang="en-US" sz="2800" dirty="0"/>
          </a:p>
          <a:p>
            <a:pPr marL="0" indent="0">
              <a:buNone/>
            </a:pPr>
            <a:r>
              <a:rPr lang="en-US" altLang="zh-CN" sz="2800" dirty="0"/>
              <a:t>2. </a:t>
            </a:r>
            <a:r>
              <a:rPr lang="zh-CN" altLang="en-US" sz="2800" dirty="0"/>
              <a:t>基层人民调解组织</a:t>
            </a:r>
            <a:endParaRPr lang="zh-CN" altLang="en-US" sz="2800" dirty="0"/>
          </a:p>
          <a:p>
            <a:pPr marL="0" indent="0">
              <a:buNone/>
            </a:pPr>
            <a:r>
              <a:rPr lang="en-US" altLang="zh-CN" sz="2800" dirty="0"/>
              <a:t>3. </a:t>
            </a:r>
            <a:r>
              <a:rPr lang="zh-CN" altLang="en-US" sz="2800" dirty="0"/>
              <a:t>乡镇、街道劳动争议调解组织</a:t>
            </a:r>
            <a:endParaRPr lang="zh-CN" altLang="en-US" sz="2800" dirty="0"/>
          </a:p>
          <a:p>
            <a:pPr marL="0" indent="0">
              <a:buNone/>
            </a:pPr>
            <a:endParaRPr lang="zh-CN" altLang="en-US" sz="2800" dirty="0"/>
          </a:p>
        </p:txBody>
      </p:sp>
    </p:spTree>
  </p:cSld>
  <p:clrMapOvr>
    <a:masterClrMapping/>
  </p:clrMapOvr>
</p:sld>
</file>

<file path=ppt/slides/slide3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（二）调解程序</a:t>
            </a:r>
            <a:endParaRPr lang="zh-CN" altLang="en-US" sz="2800" dirty="0"/>
          </a:p>
          <a:p>
            <a:pPr marL="0" indent="0">
              <a:buNone/>
            </a:pPr>
            <a:r>
              <a:rPr lang="en-US" altLang="zh-CN" sz="2800" dirty="0"/>
              <a:t>1. </a:t>
            </a:r>
            <a:r>
              <a:rPr lang="zh-CN" altLang="en-US" sz="2800" dirty="0"/>
              <a:t>调解申请</a:t>
            </a:r>
            <a:endParaRPr lang="zh-CN" altLang="en-US" sz="2800" dirty="0"/>
          </a:p>
          <a:p>
            <a:pPr marL="0" indent="0">
              <a:buNone/>
            </a:pPr>
            <a:r>
              <a:rPr lang="en-US" altLang="zh-CN" sz="2800" dirty="0"/>
              <a:t>2. </a:t>
            </a:r>
            <a:r>
              <a:rPr lang="zh-CN" altLang="en-US" sz="2800" dirty="0"/>
              <a:t>调解协议</a:t>
            </a:r>
            <a:endParaRPr lang="zh-CN" altLang="en-US" sz="2800" dirty="0"/>
          </a:p>
          <a:p>
            <a:pPr marL="0" indent="0">
              <a:buNone/>
            </a:pPr>
            <a:r>
              <a:rPr lang="zh-CN" altLang="en-US" sz="2800" dirty="0"/>
              <a:t>因支付拖欠劳动报酬、工伤医疗费、经济补偿或者赔偿金事项达成调解协议，用人单位在协议约定期限内不履行的，劳动者可以持调解协议书依法向人民法院申请支付令，人民法院应当依法发出支付令。</a:t>
            </a:r>
            <a:endParaRPr lang="zh-CN" altLang="en-US" sz="2800" dirty="0"/>
          </a:p>
          <a:p>
            <a:pPr marL="0" indent="0">
              <a:buNone/>
            </a:pPr>
            <a:endParaRPr lang="zh-CN" altLang="en-US" sz="2800" dirty="0"/>
          </a:p>
        </p:txBody>
      </p:sp>
    </p:spTree>
  </p:cSld>
  <p:clrMapOvr>
    <a:masterClrMapping/>
  </p:clrMapOvr>
</p:sld>
</file>

<file path=ppt/slides/slide3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二、劳动争议仲裁</a:t>
            </a:r>
            <a:endParaRPr lang="zh-CN" altLang="en-US" sz="2800" dirty="0"/>
          </a:p>
          <a:p>
            <a:pPr marL="0" indent="0">
              <a:buNone/>
            </a:pPr>
            <a:r>
              <a:rPr lang="zh-CN" altLang="en-US" sz="2800" dirty="0" smtClean="0"/>
              <a:t>劳动</a:t>
            </a:r>
            <a:r>
              <a:rPr lang="zh-CN" altLang="en-US" sz="2800" dirty="0"/>
              <a:t>争议仲裁是指劳动争议仲裁机构对当事人申请解决的劳动争议，依法进行审理并居中公断的处理方式，其依法作出的裁决具有法律效力。</a:t>
            </a:r>
            <a:endParaRPr lang="zh-CN" altLang="en-US" sz="2800" dirty="0"/>
          </a:p>
          <a:p>
            <a:pPr marL="0" indent="0">
              <a:buNone/>
            </a:pPr>
            <a:r>
              <a:rPr lang="zh-CN" altLang="en-US" sz="2800" dirty="0"/>
              <a:t>（一）仲裁机构</a:t>
            </a:r>
            <a:endParaRPr lang="zh-CN" altLang="en-US" sz="2800" dirty="0"/>
          </a:p>
          <a:p>
            <a:pPr marL="0" indent="0">
              <a:buNone/>
            </a:pPr>
            <a:r>
              <a:rPr lang="zh-CN" altLang="en-US" sz="2800" dirty="0"/>
              <a:t>在我国，劳动争议仲裁机构为劳动争议仲裁委员会</a:t>
            </a:r>
            <a:r>
              <a:rPr lang="zh-CN" altLang="en-US" sz="2800" dirty="0" smtClean="0"/>
              <a:t>。劳动</a:t>
            </a:r>
            <a:r>
              <a:rPr lang="zh-CN" altLang="en-US" sz="2800" dirty="0"/>
              <a:t>争议仲裁委员会由劳动行政部门代表、工会代表和企业方面代表组成。劳动争议仲裁委员会组成人员应当是单数。</a:t>
            </a:r>
            <a:endParaRPr lang="zh-CN" altLang="en-US" sz="2800" dirty="0"/>
          </a:p>
          <a:p>
            <a:pPr marL="0" indent="0">
              <a:buNone/>
            </a:pPr>
            <a:endParaRPr lang="zh-CN" altLang="en-US" dirty="0"/>
          </a:p>
        </p:txBody>
      </p:sp>
    </p:spTree>
  </p:cSld>
  <p:clrMapOvr>
    <a:masterClrMapping/>
  </p:clrMapOvr>
</p:sld>
</file>

<file path=ppt/slides/slide3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（二）仲裁程序</a:t>
            </a:r>
            <a:endParaRPr lang="zh-CN" altLang="en-US" sz="2800" dirty="0"/>
          </a:p>
          <a:p>
            <a:pPr marL="0" indent="0">
              <a:buNone/>
            </a:pPr>
            <a:r>
              <a:rPr lang="en-US" altLang="zh-CN" sz="2800" dirty="0"/>
              <a:t>1. </a:t>
            </a:r>
            <a:r>
              <a:rPr lang="zh-CN" altLang="en-US" sz="2800" dirty="0"/>
              <a:t>申请</a:t>
            </a:r>
            <a:endParaRPr lang="zh-CN" altLang="en-US" sz="2800" dirty="0"/>
          </a:p>
          <a:p>
            <a:pPr marL="0" indent="0">
              <a:buNone/>
            </a:pPr>
            <a:r>
              <a:rPr lang="en-US" altLang="zh-CN" sz="2800" dirty="0"/>
              <a:t>2. </a:t>
            </a:r>
            <a:r>
              <a:rPr lang="zh-CN" altLang="en-US" sz="2800" dirty="0"/>
              <a:t>受理</a:t>
            </a:r>
            <a:endParaRPr lang="zh-CN" altLang="en-US" sz="2800" dirty="0"/>
          </a:p>
          <a:p>
            <a:pPr marL="0" indent="0">
              <a:buNone/>
            </a:pPr>
            <a:r>
              <a:rPr lang="en-US" altLang="zh-CN" sz="2800" dirty="0"/>
              <a:t>3. </a:t>
            </a:r>
            <a:r>
              <a:rPr lang="zh-CN" altLang="en-US" sz="2800" dirty="0"/>
              <a:t>开庭</a:t>
            </a:r>
            <a:endParaRPr lang="zh-CN" altLang="en-US" sz="2800" dirty="0"/>
          </a:p>
          <a:p>
            <a:pPr marL="0" indent="0">
              <a:buNone/>
            </a:pPr>
            <a:r>
              <a:rPr lang="en-US" altLang="zh-CN" sz="2800" dirty="0"/>
              <a:t>4. </a:t>
            </a:r>
            <a:r>
              <a:rPr lang="zh-CN" altLang="en-US" sz="2800" dirty="0"/>
              <a:t>裁决</a:t>
            </a:r>
            <a:endParaRPr lang="zh-CN" altLang="en-US" sz="2800" dirty="0"/>
          </a:p>
          <a:p>
            <a:pPr marL="0" indent="0">
              <a:buNone/>
            </a:pPr>
            <a:endParaRPr lang="zh-CN" altLang="en-US" dirty="0"/>
          </a:p>
        </p:txBody>
      </p:sp>
    </p:spTree>
  </p:cSld>
  <p:clrMapOvr>
    <a:masterClrMapping/>
  </p:clrMapOvr>
</p:sld>
</file>

<file path=ppt/slides/slide3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0" indent="0">
              <a:buNone/>
            </a:pPr>
            <a:r>
              <a:rPr lang="zh-CN" altLang="en-US" sz="3000" dirty="0"/>
              <a:t>（三）仲裁效力</a:t>
            </a:r>
            <a:endParaRPr lang="zh-CN" altLang="en-US" sz="3000" dirty="0"/>
          </a:p>
          <a:p>
            <a:pPr marL="0" indent="0">
              <a:buNone/>
            </a:pPr>
            <a:r>
              <a:rPr lang="en-US" altLang="zh-CN" sz="3000" dirty="0"/>
              <a:t>1.</a:t>
            </a:r>
            <a:r>
              <a:rPr lang="zh-CN" altLang="en-US" sz="3000" dirty="0"/>
              <a:t>终局裁决</a:t>
            </a:r>
            <a:endParaRPr lang="en-US" altLang="zh-CN" sz="3000" dirty="0"/>
          </a:p>
          <a:p>
            <a:pPr marL="0" indent="0">
              <a:buNone/>
            </a:pPr>
            <a:r>
              <a:rPr lang="zh-CN" altLang="en-US" sz="3000" dirty="0"/>
              <a:t>根据</a:t>
            </a:r>
            <a:r>
              <a:rPr lang="en-US" altLang="zh-CN" sz="3000" dirty="0"/>
              <a:t>《</a:t>
            </a:r>
            <a:r>
              <a:rPr lang="zh-CN" altLang="en-US" sz="3000" dirty="0"/>
              <a:t>劳动争议调解仲裁法</a:t>
            </a:r>
            <a:r>
              <a:rPr lang="en-US" altLang="zh-CN" sz="3000" dirty="0"/>
              <a:t>》</a:t>
            </a:r>
            <a:r>
              <a:rPr lang="zh-CN" altLang="en-US" sz="3000" dirty="0"/>
              <a:t>第</a:t>
            </a:r>
            <a:r>
              <a:rPr lang="en-US" altLang="zh-CN" sz="3000" dirty="0"/>
              <a:t>47</a:t>
            </a:r>
            <a:r>
              <a:rPr lang="zh-CN" altLang="en-US" sz="3000" dirty="0"/>
              <a:t>条的规定，具有终局效力的仲裁裁决适用范围：⑴追索劳动报酬、工伤医疗费、经济补偿或者赔偿金，不超过当地月最低工资标准十二个月金额的争议；⑵因执行国家的劳动标准在工作时间、休息休假、社会保险等方面发生的争议。</a:t>
            </a:r>
            <a:endParaRPr lang="zh-CN" altLang="en-US" sz="3000" dirty="0"/>
          </a:p>
          <a:p>
            <a:pPr marL="0" indent="0">
              <a:buNone/>
            </a:pPr>
            <a:r>
              <a:rPr lang="zh-CN" altLang="en-US" sz="3000" dirty="0"/>
              <a:t>一裁终局仅对用人单位适用，如果劳动者对上述仲裁裁决不服，可以自收到仲裁裁决书之日起</a:t>
            </a:r>
            <a:r>
              <a:rPr lang="en-US" altLang="zh-CN" sz="3000" dirty="0"/>
              <a:t>15</a:t>
            </a:r>
            <a:r>
              <a:rPr lang="zh-CN" altLang="en-US" sz="3000" dirty="0"/>
              <a:t>天内到人民法院提起诉讼。</a:t>
            </a:r>
            <a:endParaRPr lang="zh-CN" altLang="en-US" sz="3000" dirty="0"/>
          </a:p>
          <a:p>
            <a:pPr marL="0" indent="0">
              <a:buNone/>
            </a:pPr>
            <a:endParaRPr lang="zh-CN" altLang="en-US" dirty="0"/>
          </a:p>
          <a:p>
            <a:pPr marL="0" indent="0">
              <a:buNone/>
            </a:pPr>
            <a:endParaRPr lang="zh-CN" altLang="en-US" dirty="0"/>
          </a:p>
        </p:txBody>
      </p:sp>
    </p:spTree>
  </p:cSld>
  <p:clrMapOvr>
    <a:masterClrMapping/>
  </p:clrMapOvr>
</p:sld>
</file>

<file path=ppt/slides/slide3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en-US" altLang="zh-CN" sz="2800" dirty="0"/>
              <a:t>2. </a:t>
            </a:r>
            <a:r>
              <a:rPr lang="zh-CN" altLang="en-US" sz="2800" dirty="0"/>
              <a:t>其他裁决</a:t>
            </a:r>
            <a:endParaRPr lang="zh-CN" altLang="en-US" sz="2800" dirty="0"/>
          </a:p>
          <a:p>
            <a:pPr marL="0" indent="0">
              <a:buNone/>
            </a:pPr>
            <a:r>
              <a:rPr lang="zh-CN" altLang="en-US" sz="2800" dirty="0"/>
              <a:t>当事人双方对</a:t>
            </a:r>
            <a:r>
              <a:rPr lang="en-US" altLang="zh-CN" sz="2800" dirty="0"/>
              <a:t>《</a:t>
            </a:r>
            <a:r>
              <a:rPr lang="zh-CN" altLang="en-US" sz="2800" dirty="0"/>
              <a:t>劳动争议调解仲裁法</a:t>
            </a:r>
            <a:r>
              <a:rPr lang="en-US" altLang="zh-CN" sz="2800" dirty="0"/>
              <a:t>》</a:t>
            </a:r>
            <a:r>
              <a:rPr lang="zh-CN" altLang="en-US" sz="2800" dirty="0"/>
              <a:t>第</a:t>
            </a:r>
            <a:r>
              <a:rPr lang="en-US" altLang="zh-CN" sz="2800" dirty="0"/>
              <a:t>47</a:t>
            </a:r>
            <a:r>
              <a:rPr lang="zh-CN" altLang="en-US" sz="2800" dirty="0"/>
              <a:t>条规定以外的其他劳动争议案件的仲裁裁决不服的，可以自收到仲裁裁决书之日起十五日内向人民法院提起诉讼；期满不起诉的，裁决书发生法律效力</a:t>
            </a:r>
            <a:r>
              <a:rPr lang="zh-CN" altLang="en-US" sz="2800" dirty="0" smtClean="0"/>
              <a:t>。</a:t>
            </a:r>
            <a:endParaRPr lang="en-US" altLang="zh-CN" sz="2800" dirty="0" smtClean="0"/>
          </a:p>
          <a:p>
            <a:pPr marL="0" indent="0">
              <a:buNone/>
            </a:pPr>
            <a:r>
              <a:rPr lang="en-US" altLang="zh-CN" sz="2800" dirty="0"/>
              <a:t>3. </a:t>
            </a:r>
            <a:r>
              <a:rPr lang="zh-CN" altLang="en-US" sz="2800" dirty="0"/>
              <a:t>执行</a:t>
            </a:r>
            <a:endParaRPr lang="zh-CN" altLang="en-US" sz="2800" dirty="0"/>
          </a:p>
          <a:p>
            <a:pPr marL="0" indent="0">
              <a:buNone/>
            </a:pPr>
            <a:r>
              <a:rPr lang="zh-CN" altLang="en-US" sz="2800" dirty="0"/>
              <a:t>当事人对发生法律效力的调解书、裁决书，应当按照规定的期限履行。一方当事人逾期不履行的，另一方当事人可以依照民事诉讼法的有关规定向人民法院申请执行。受理申请的人民法院应当依法执行。</a:t>
            </a:r>
            <a:endParaRPr lang="zh-CN" altLang="en-US" sz="2800" dirty="0"/>
          </a:p>
          <a:p>
            <a:pPr marL="0" indent="0">
              <a:buNone/>
            </a:pPr>
            <a:endParaRPr lang="zh-CN" altLang="en-US" sz="2800" dirty="0" smtClean="0"/>
          </a:p>
          <a:p>
            <a:pPr marL="0" indent="0">
              <a:buNone/>
            </a:pPr>
            <a:endParaRPr lang="zh-CN" altLang="en-US" dirty="0"/>
          </a:p>
        </p:txBody>
      </p:sp>
    </p:spTree>
  </p:cSld>
  <p:clrMapOvr>
    <a:masterClrMapping/>
  </p:clrMapOvr>
</p:sld>
</file>

<file path=ppt/slides/slide3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（四）仲裁时效</a:t>
            </a:r>
            <a:endParaRPr lang="zh-CN" altLang="en-US" sz="2800" dirty="0"/>
          </a:p>
          <a:p>
            <a:pPr marL="0" indent="0">
              <a:buNone/>
            </a:pPr>
            <a:r>
              <a:rPr lang="zh-CN" altLang="en-US" sz="2800" dirty="0"/>
              <a:t>劳动争议申请仲裁的时效期间为</a:t>
            </a:r>
            <a:r>
              <a:rPr lang="en-US" altLang="zh-CN" sz="2800" dirty="0"/>
              <a:t>1</a:t>
            </a:r>
            <a:r>
              <a:rPr lang="zh-CN" altLang="en-US" sz="2800" dirty="0"/>
              <a:t>年。仲裁时效期间从当事人知道或者应当知道其权利被侵害之日起计算。 </a:t>
            </a:r>
            <a:endParaRPr lang="en-US" altLang="zh-CN" sz="2800" dirty="0" smtClean="0"/>
          </a:p>
          <a:p>
            <a:pPr marL="0" indent="0">
              <a:buNone/>
            </a:pPr>
            <a:r>
              <a:rPr lang="zh-CN" altLang="en-US" sz="2800" dirty="0"/>
              <a:t>三、劳动争议</a:t>
            </a:r>
            <a:r>
              <a:rPr lang="zh-CN" altLang="en-US" sz="2800" dirty="0" smtClean="0"/>
              <a:t>诉讼</a:t>
            </a:r>
            <a:endParaRPr lang="en-US" altLang="zh-CN" sz="2800" dirty="0" smtClean="0"/>
          </a:p>
          <a:p>
            <a:pPr marL="0" indent="0">
              <a:buNone/>
            </a:pPr>
            <a:r>
              <a:rPr lang="zh-CN" altLang="en-US" sz="2800" dirty="0" smtClean="0"/>
              <a:t>劳动</a:t>
            </a:r>
            <a:r>
              <a:rPr lang="zh-CN" altLang="en-US" sz="2800" dirty="0"/>
              <a:t>争议诉讼，是指劳动争议当事人不服劳动争议仲裁委员会的裁决，在规定的期限内向人民法院起诉，人民法院受理后，依法对劳动争议案件进行审理的活动。</a:t>
            </a:r>
            <a:endParaRPr lang="zh-CN" altLang="en-US" sz="2800" dirty="0"/>
          </a:p>
        </p:txBody>
      </p:sp>
    </p:spTree>
  </p:cSld>
  <p:clrMapOvr>
    <a:masterClrMapping/>
  </p:clrMapOvr>
</p:sld>
</file>

<file path=ppt/slides/slide3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（一）受案范围</a:t>
            </a:r>
            <a:endParaRPr lang="zh-CN" altLang="en-US" sz="2800" dirty="0"/>
          </a:p>
          <a:p>
            <a:pPr marL="0" indent="0">
              <a:buNone/>
            </a:pPr>
            <a:r>
              <a:rPr lang="zh-CN" altLang="en-US" sz="2800" dirty="0"/>
              <a:t>（二） 诉讼管辖</a:t>
            </a:r>
            <a:endParaRPr lang="zh-CN" altLang="en-US" sz="2800" dirty="0"/>
          </a:p>
          <a:p>
            <a:pPr marL="0" indent="0">
              <a:buNone/>
            </a:pPr>
            <a:r>
              <a:rPr lang="zh-CN" altLang="en-US" sz="2800" dirty="0"/>
              <a:t>根据</a:t>
            </a:r>
            <a:r>
              <a:rPr lang="en-US" altLang="zh-CN" sz="2800" dirty="0"/>
              <a:t>《</a:t>
            </a:r>
            <a:r>
              <a:rPr lang="zh-CN" altLang="en-US" sz="2800" dirty="0"/>
              <a:t>最高人民法院关于审理劳动争议案件适用法律若干问题的解释</a:t>
            </a:r>
            <a:r>
              <a:rPr lang="en-US" altLang="zh-CN" sz="2800" dirty="0"/>
              <a:t>》</a:t>
            </a:r>
            <a:r>
              <a:rPr lang="zh-CN" altLang="en-US" sz="2800" dirty="0"/>
              <a:t>的规定，劳动争议案件由用人单位所在地或者劳动合同履行地的基层人民法院管辖。劳动合同履行地不明确的，由用人单位所在地的基层人民法院管辖。当事人双方就同一仲裁裁决分别向有管辖权的人民法院起诉的，后受理的人民法院应当将案件移送给先受理的人民法院。</a:t>
            </a:r>
            <a:endParaRPr lang="zh-CN" altLang="en-US" sz="2800" dirty="0"/>
          </a:p>
          <a:p>
            <a:pPr marL="0" indent="0">
              <a:buNone/>
            </a:pPr>
            <a:endParaRPr lang="zh-CN" altLang="en-US" sz="2800" dirty="0"/>
          </a:p>
        </p:txBody>
      </p:sp>
    </p:spTree>
  </p:cSld>
  <p:clrMapOvr>
    <a:masterClrMapping/>
  </p:clrMapOvr>
</p:sld>
</file>

<file path=ppt/slides/slide3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（三）诉讼主体</a:t>
            </a:r>
            <a:endParaRPr lang="zh-CN" altLang="en-US" sz="2800" dirty="0"/>
          </a:p>
          <a:p>
            <a:pPr marL="0" indent="0">
              <a:buNone/>
            </a:pPr>
            <a:r>
              <a:rPr lang="zh-CN" altLang="en-US" sz="2800" dirty="0"/>
              <a:t>劳动争议案件当事人只限于劳动者和用人单位。</a:t>
            </a:r>
            <a:endParaRPr lang="zh-CN" altLang="en-US" sz="2800" dirty="0"/>
          </a:p>
          <a:p>
            <a:pPr marL="0" indent="0">
              <a:buNone/>
            </a:pPr>
            <a:r>
              <a:rPr lang="zh-CN" altLang="en-US" sz="2800" dirty="0"/>
              <a:t>（四）举证责任</a:t>
            </a:r>
            <a:endParaRPr lang="zh-CN" altLang="en-US" sz="2800" dirty="0"/>
          </a:p>
          <a:p>
            <a:pPr marL="0" indent="0">
              <a:buNone/>
            </a:pPr>
            <a:r>
              <a:rPr lang="zh-CN" altLang="en-US" sz="2800" dirty="0"/>
              <a:t>因用人单位作出的开除、除名、辞退、解除劳动合同、减少劳动报酬、计算劳动者工作年限等决定而发生的劳动争议，用人单位负举证责任</a:t>
            </a:r>
            <a:r>
              <a:rPr lang="zh-CN" altLang="en-US" sz="2800" dirty="0" smtClean="0"/>
              <a:t>。</a:t>
            </a:r>
            <a:endParaRPr lang="zh-CN" altLang="en-US"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劳动法律关系的变更，是指劳动法律关系主体间已经形成了劳动法律关系，由于出现法定事由，或者基于双方协商一致而引起法律关系中某些要素的变化</a:t>
            </a:r>
            <a:r>
              <a:rPr lang="zh-CN" altLang="en-US" sz="2800" dirty="0" smtClean="0"/>
              <a:t>。</a:t>
            </a:r>
            <a:endParaRPr lang="en-US" altLang="zh-CN" sz="2800" dirty="0" smtClean="0"/>
          </a:p>
          <a:p>
            <a:pPr marL="0" indent="0">
              <a:buNone/>
            </a:pPr>
            <a:r>
              <a:rPr lang="zh-CN" altLang="en-US" sz="2800" dirty="0" smtClean="0"/>
              <a:t>如</a:t>
            </a:r>
            <a:r>
              <a:rPr lang="zh-CN" altLang="en-US" sz="2800" dirty="0"/>
              <a:t>双方履行劳动合同中，经协商调换了工作岗位等。简言之，就是对既有劳动法律关系的内容作了某些改变。</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3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zh-CN" altLang="en-US" sz="3000" dirty="0"/>
              <a:t>（五）诉讼结局</a:t>
            </a:r>
            <a:endParaRPr lang="zh-CN" altLang="en-US" sz="3000" dirty="0"/>
          </a:p>
          <a:p>
            <a:pPr marL="0" indent="0">
              <a:buNone/>
            </a:pPr>
            <a:r>
              <a:rPr lang="zh-CN" altLang="en-US" sz="3000" dirty="0"/>
              <a:t>劳动争议仲裁委员会作出仲裁裁决后，当事人对裁决中的部分事项不服，依法向人民法院起诉的，劳动争议仲裁裁决不发生法律效力。</a:t>
            </a:r>
            <a:endParaRPr lang="zh-CN" altLang="en-US" sz="3000" dirty="0"/>
          </a:p>
          <a:p>
            <a:pPr marL="0" indent="0">
              <a:buNone/>
            </a:pPr>
            <a:r>
              <a:rPr lang="zh-CN" altLang="en-US" sz="3000" dirty="0"/>
              <a:t>（六）诉讼时效及费用</a:t>
            </a:r>
            <a:endParaRPr lang="zh-CN" altLang="en-US" sz="3000" dirty="0"/>
          </a:p>
          <a:p>
            <a:pPr marL="0" indent="0">
              <a:buNone/>
            </a:pPr>
            <a:r>
              <a:rPr lang="zh-CN" altLang="en-US" sz="3000" dirty="0"/>
              <a:t>    根据</a:t>
            </a:r>
            <a:r>
              <a:rPr lang="en-US" altLang="zh-CN" sz="3000" dirty="0"/>
              <a:t>《</a:t>
            </a:r>
            <a:r>
              <a:rPr lang="zh-CN" altLang="en-US" sz="3000" dirty="0"/>
              <a:t>劳动法</a:t>
            </a:r>
            <a:r>
              <a:rPr lang="en-US" altLang="zh-CN" sz="3000" dirty="0"/>
              <a:t>》</a:t>
            </a:r>
            <a:r>
              <a:rPr lang="zh-CN" altLang="en-US" sz="3000" dirty="0"/>
              <a:t>、</a:t>
            </a:r>
            <a:r>
              <a:rPr lang="en-US" altLang="zh-CN" sz="3000" dirty="0"/>
              <a:t>《</a:t>
            </a:r>
            <a:r>
              <a:rPr lang="zh-CN" altLang="en-US" sz="3000" dirty="0"/>
              <a:t>劳动争议调解仲裁法</a:t>
            </a:r>
            <a:r>
              <a:rPr lang="en-US" altLang="zh-CN" sz="3000" dirty="0"/>
              <a:t>》</a:t>
            </a:r>
            <a:r>
              <a:rPr lang="zh-CN" altLang="en-US" sz="3000" dirty="0"/>
              <a:t>的规定，劳动者对仲裁裁决不服的，可以自收到仲裁裁决书之日起</a:t>
            </a:r>
            <a:r>
              <a:rPr lang="en-US" altLang="zh-CN" sz="3000" dirty="0"/>
              <a:t>15</a:t>
            </a:r>
            <a:r>
              <a:rPr lang="zh-CN" altLang="en-US" sz="3000" dirty="0"/>
              <a:t>天内向人民法院提起诉讼。</a:t>
            </a:r>
            <a:endParaRPr lang="zh-CN" altLang="en-US" sz="3000" dirty="0"/>
          </a:p>
          <a:p>
            <a:pPr marL="0" indent="0">
              <a:buNone/>
            </a:pPr>
            <a:r>
              <a:rPr lang="zh-CN" altLang="en-US" sz="3000" dirty="0"/>
              <a:t>　　根据</a:t>
            </a:r>
            <a:r>
              <a:rPr lang="en-US" altLang="zh-CN" sz="3000" dirty="0"/>
              <a:t>《</a:t>
            </a:r>
            <a:r>
              <a:rPr lang="zh-CN" altLang="en-US" sz="3000" dirty="0"/>
              <a:t>诉讼费用交纳办法</a:t>
            </a:r>
            <a:r>
              <a:rPr lang="en-US" altLang="zh-CN" sz="3000" dirty="0"/>
              <a:t>》</a:t>
            </a:r>
            <a:r>
              <a:rPr lang="zh-CN" altLang="en-US" sz="3000" dirty="0"/>
              <a:t>规定，劳动争议案件的诉讼费用为每件</a:t>
            </a:r>
            <a:r>
              <a:rPr lang="en-US" altLang="zh-CN" sz="3000" dirty="0"/>
              <a:t>10</a:t>
            </a:r>
            <a:r>
              <a:rPr lang="zh-CN" altLang="en-US" sz="3000" dirty="0"/>
              <a:t>元。</a:t>
            </a:r>
            <a:endParaRPr lang="zh-CN" altLang="en-US" sz="3000" dirty="0"/>
          </a:p>
          <a:p>
            <a:pPr marL="0" indent="0">
              <a:buNone/>
            </a:pPr>
            <a:endParaRPr lang="zh-CN" altLang="en-US" dirty="0"/>
          </a:p>
          <a:p>
            <a:pPr marL="0" indent="0">
              <a:buNone/>
            </a:pPr>
            <a:endParaRPr lang="zh-CN" altLang="en-US" dirty="0"/>
          </a:p>
        </p:txBody>
      </p:sp>
    </p:spTree>
  </p:cSld>
  <p:clrMapOvr>
    <a:masterClrMapping/>
  </p:clrMapOvr>
</p:sld>
</file>

<file path=ppt/slides/slide3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a:t>第十章 社会保障法概述</a:t>
            </a:r>
            <a:br>
              <a:rPr lang="zh-CN" altLang="en-US" dirty="0"/>
            </a:br>
            <a:endParaRPr lang="zh-CN" altLang="en-US" dirty="0"/>
          </a:p>
        </p:txBody>
      </p:sp>
      <p:sp>
        <p:nvSpPr>
          <p:cNvPr id="3" name="内容占位符 2"/>
          <p:cNvSpPr>
            <a:spLocks noGrp="1"/>
          </p:cNvSpPr>
          <p:nvPr>
            <p:ph idx="1"/>
          </p:nvPr>
        </p:nvSpPr>
        <p:spPr/>
        <p:txBody>
          <a:bodyPr>
            <a:normAutofit fontScale="92500" lnSpcReduction="20000"/>
          </a:bodyPr>
          <a:lstStyle/>
          <a:p>
            <a:pPr marL="0" indent="0" algn="ctr">
              <a:buNone/>
            </a:pPr>
            <a:r>
              <a:rPr lang="zh-CN" altLang="en-US" sz="3000" dirty="0" smtClean="0"/>
              <a:t>第一</a:t>
            </a:r>
            <a:r>
              <a:rPr lang="zh-CN" altLang="en-US" sz="3000" dirty="0"/>
              <a:t>节 社会保障的概念与调整对象</a:t>
            </a:r>
            <a:endParaRPr lang="zh-CN" altLang="en-US" sz="3000" dirty="0"/>
          </a:p>
          <a:p>
            <a:pPr marL="0" indent="0">
              <a:buNone/>
            </a:pPr>
            <a:r>
              <a:rPr lang="zh-CN" altLang="en-US" sz="3000" dirty="0"/>
              <a:t>一、	社会保障与社会保障法法律制度的概念</a:t>
            </a:r>
            <a:endParaRPr lang="zh-CN" altLang="en-US" sz="3000" dirty="0"/>
          </a:p>
          <a:p>
            <a:pPr marL="0" indent="0">
              <a:buNone/>
            </a:pPr>
            <a:r>
              <a:rPr lang="zh-CN" altLang="en-US" sz="3000" dirty="0"/>
              <a:t>指国家为了维护经济发展和社会稳定，通过立法设立的，以国民收入分配和再分配的形式，保证社会成员基本经济生活需要的制度。</a:t>
            </a:r>
            <a:endParaRPr lang="zh-CN" altLang="en-US" sz="3000" dirty="0"/>
          </a:p>
          <a:p>
            <a:pPr marL="0" indent="0">
              <a:buNone/>
            </a:pPr>
            <a:r>
              <a:rPr lang="zh-CN" altLang="en-US" sz="3000" dirty="0"/>
              <a:t>特征</a:t>
            </a:r>
            <a:r>
              <a:rPr lang="zh-CN" altLang="en-US" sz="3000" dirty="0" smtClean="0"/>
              <a:t>：</a:t>
            </a:r>
            <a:endParaRPr lang="en-US" altLang="zh-CN" sz="3000" dirty="0" smtClean="0"/>
          </a:p>
          <a:p>
            <a:pPr marL="0" indent="0">
              <a:buNone/>
            </a:pPr>
            <a:r>
              <a:rPr lang="zh-CN" altLang="en-US" sz="3000" dirty="0" smtClean="0"/>
              <a:t>①</a:t>
            </a:r>
            <a:r>
              <a:rPr lang="zh-CN" altLang="en-US" sz="3000" dirty="0"/>
              <a:t>内容的经济性</a:t>
            </a:r>
            <a:r>
              <a:rPr lang="zh-CN" altLang="en-US" sz="3000" dirty="0" smtClean="0"/>
              <a:t>；</a:t>
            </a:r>
            <a:endParaRPr lang="en-US" altLang="zh-CN" sz="3000" dirty="0" smtClean="0"/>
          </a:p>
          <a:p>
            <a:pPr marL="0" indent="0">
              <a:buNone/>
            </a:pPr>
            <a:r>
              <a:rPr lang="zh-CN" altLang="en-US" sz="3000" dirty="0" smtClean="0"/>
              <a:t>②</a:t>
            </a:r>
            <a:r>
              <a:rPr lang="zh-CN" altLang="en-US" sz="3000" dirty="0"/>
              <a:t>主体的多方性</a:t>
            </a:r>
            <a:r>
              <a:rPr lang="zh-CN" altLang="en-US" sz="3000" dirty="0" smtClean="0"/>
              <a:t>；</a:t>
            </a:r>
            <a:endParaRPr lang="en-US" altLang="zh-CN" sz="3000" dirty="0" smtClean="0"/>
          </a:p>
          <a:p>
            <a:pPr marL="0" indent="0">
              <a:buNone/>
            </a:pPr>
            <a:r>
              <a:rPr lang="zh-CN" altLang="en-US" sz="3000" dirty="0" smtClean="0"/>
              <a:t>③</a:t>
            </a:r>
            <a:r>
              <a:rPr lang="zh-CN" altLang="en-US" sz="3000" dirty="0"/>
              <a:t>法律部门多样性</a:t>
            </a:r>
            <a:r>
              <a:rPr lang="zh-CN" altLang="en-US" sz="3000" dirty="0" smtClean="0"/>
              <a:t>；</a:t>
            </a:r>
            <a:endParaRPr lang="en-US" altLang="zh-CN" sz="3000" dirty="0" smtClean="0"/>
          </a:p>
          <a:p>
            <a:pPr marL="0" indent="0">
              <a:buNone/>
            </a:pPr>
            <a:r>
              <a:rPr lang="zh-CN" altLang="en-US" sz="3000" dirty="0" smtClean="0"/>
              <a:t>④</a:t>
            </a:r>
            <a:r>
              <a:rPr lang="zh-CN" altLang="en-US" sz="3000" dirty="0"/>
              <a:t>待遇支付延期性。</a:t>
            </a:r>
            <a:endParaRPr lang="zh-CN" altLang="en-US" sz="3000" dirty="0"/>
          </a:p>
          <a:p>
            <a:pPr marL="0" indent="0">
              <a:buNone/>
            </a:pPr>
            <a:endParaRPr lang="zh-CN" altLang="en-US" dirty="0"/>
          </a:p>
        </p:txBody>
      </p:sp>
    </p:spTree>
  </p:cSld>
  <p:clrMapOvr>
    <a:masterClrMapping/>
  </p:clrMapOvr>
</p:sld>
</file>

<file path=ppt/slides/slide3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dirty="0"/>
              <a:t>二、 社会保障法律制度的基本特征</a:t>
            </a:r>
            <a:endParaRPr lang="zh-CN" altLang="en-US" dirty="0"/>
          </a:p>
          <a:p>
            <a:pPr marL="0" indent="0">
              <a:buNone/>
            </a:pPr>
            <a:endParaRPr lang="zh-CN" altLang="en-US" dirty="0"/>
          </a:p>
          <a:p>
            <a:pPr marL="0" indent="0">
              <a:buNone/>
            </a:pPr>
            <a:r>
              <a:rPr lang="zh-CN" altLang="en-US" dirty="0"/>
              <a:t>（</a:t>
            </a:r>
            <a:r>
              <a:rPr lang="en-US" altLang="zh-CN" dirty="0"/>
              <a:t>1</a:t>
            </a:r>
            <a:r>
              <a:rPr lang="zh-CN" altLang="en-US" dirty="0"/>
              <a:t>）强制性</a:t>
            </a:r>
            <a:endParaRPr lang="zh-CN" altLang="en-US" dirty="0"/>
          </a:p>
          <a:p>
            <a:pPr marL="0" indent="0">
              <a:buNone/>
            </a:pPr>
            <a:r>
              <a:rPr lang="zh-CN" altLang="en-US" dirty="0"/>
              <a:t>（</a:t>
            </a:r>
            <a:r>
              <a:rPr lang="en-US" altLang="zh-CN" dirty="0"/>
              <a:t>2</a:t>
            </a:r>
            <a:r>
              <a:rPr lang="zh-CN" altLang="en-US" dirty="0"/>
              <a:t>）社会性</a:t>
            </a:r>
            <a:endParaRPr lang="zh-CN" altLang="en-US" dirty="0"/>
          </a:p>
          <a:p>
            <a:pPr marL="0" indent="0">
              <a:buNone/>
            </a:pPr>
            <a:r>
              <a:rPr lang="zh-CN" altLang="en-US" dirty="0"/>
              <a:t>（</a:t>
            </a:r>
            <a:r>
              <a:rPr lang="en-US" altLang="zh-CN" dirty="0"/>
              <a:t>3</a:t>
            </a:r>
            <a:r>
              <a:rPr lang="zh-CN" altLang="en-US" dirty="0"/>
              <a:t>）福利性</a:t>
            </a:r>
            <a:endParaRPr lang="zh-CN" altLang="en-US" dirty="0"/>
          </a:p>
          <a:p>
            <a:pPr marL="0" indent="0">
              <a:buNone/>
            </a:pPr>
            <a:r>
              <a:rPr lang="zh-CN" altLang="en-US" dirty="0"/>
              <a:t>（</a:t>
            </a:r>
            <a:r>
              <a:rPr lang="en-US" altLang="zh-CN" dirty="0"/>
              <a:t>4</a:t>
            </a:r>
            <a:r>
              <a:rPr lang="zh-CN" altLang="en-US" dirty="0"/>
              <a:t>）互济性</a:t>
            </a:r>
            <a:endParaRPr lang="zh-CN" altLang="en-US" dirty="0"/>
          </a:p>
          <a:p>
            <a:pPr marL="0" indent="0">
              <a:buNone/>
            </a:pPr>
            <a:endParaRPr lang="zh-CN" altLang="en-US" dirty="0"/>
          </a:p>
        </p:txBody>
      </p:sp>
    </p:spTree>
  </p:cSld>
  <p:clrMapOvr>
    <a:masterClrMapping/>
  </p:clrMapOvr>
</p:sld>
</file>

<file path=ppt/slides/slide3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三、 社会保障法的调整对象</a:t>
            </a:r>
            <a:endParaRPr lang="zh-CN" altLang="en-US" sz="2800" dirty="0"/>
          </a:p>
          <a:p>
            <a:pPr marL="0" indent="0">
              <a:buNone/>
            </a:pPr>
            <a:r>
              <a:rPr lang="zh-CN" altLang="en-US" sz="2800" dirty="0" smtClean="0"/>
              <a:t>社会保障</a:t>
            </a:r>
            <a:r>
              <a:rPr lang="zh-CN" altLang="en-US" sz="2800" dirty="0"/>
              <a:t>关系，从不同角度可以作出多种分类。就直接关系而言，在内容上，社会保障关系可以分为社会保险关系、社会救济关系。社会福利关系、社会优抚关系。</a:t>
            </a:r>
            <a:endParaRPr lang="zh-CN" altLang="en-US" sz="2800" dirty="0"/>
          </a:p>
          <a:p>
            <a:pPr marL="0" indent="0">
              <a:buNone/>
            </a:pPr>
            <a:endParaRPr lang="zh-CN" altLang="en-US" dirty="0"/>
          </a:p>
        </p:txBody>
      </p:sp>
    </p:spTree>
  </p:cSld>
  <p:clrMapOvr>
    <a:masterClrMapping/>
  </p:clrMapOvr>
</p:sld>
</file>

<file path=ppt/slides/slide3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第二节 社会保障法的功能与体系</a:t>
            </a:r>
            <a:endParaRPr lang="zh-CN" altLang="en-US" sz="2800" dirty="0"/>
          </a:p>
          <a:p>
            <a:pPr marL="0" indent="0">
              <a:buNone/>
            </a:pPr>
            <a:r>
              <a:rPr lang="zh-CN" altLang="en-US" sz="2800" dirty="0"/>
              <a:t>一、  社会保障法的功能</a:t>
            </a:r>
            <a:endParaRPr lang="zh-CN" altLang="en-US" sz="2800" dirty="0"/>
          </a:p>
          <a:p>
            <a:pPr marL="0" indent="0">
              <a:buNone/>
            </a:pPr>
            <a:r>
              <a:rPr lang="zh-CN" altLang="en-US" sz="2800" dirty="0" smtClean="0"/>
              <a:t>（</a:t>
            </a:r>
            <a:r>
              <a:rPr lang="zh-CN" altLang="en-US" sz="2800" dirty="0"/>
              <a:t>一）社会保障法是建立和发展市场经济的必然要求</a:t>
            </a:r>
            <a:endParaRPr lang="zh-CN" altLang="en-US" sz="2800" dirty="0"/>
          </a:p>
          <a:p>
            <a:pPr marL="0" indent="0">
              <a:buNone/>
            </a:pPr>
            <a:r>
              <a:rPr lang="zh-CN" altLang="en-US" sz="2800" dirty="0"/>
              <a:t>（二）社会保障法是社会公平的调节器</a:t>
            </a:r>
            <a:endParaRPr lang="zh-CN" altLang="en-US" sz="2800" dirty="0"/>
          </a:p>
          <a:p>
            <a:pPr marL="0" indent="0">
              <a:buNone/>
            </a:pPr>
            <a:r>
              <a:rPr lang="zh-CN" altLang="en-US" sz="2800" dirty="0"/>
              <a:t>（三）社会保障法是维护社会稳定的安全网</a:t>
            </a:r>
            <a:endParaRPr lang="zh-CN" altLang="en-US" sz="2800" dirty="0"/>
          </a:p>
          <a:p>
            <a:pPr marL="0" indent="0">
              <a:buNone/>
            </a:pPr>
            <a:endParaRPr lang="zh-CN" altLang="en-US" dirty="0"/>
          </a:p>
        </p:txBody>
      </p:sp>
    </p:spTree>
  </p:cSld>
  <p:clrMapOvr>
    <a:masterClrMapping/>
  </p:clrMapOvr>
</p:sld>
</file>

<file path=ppt/slides/slide3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二、社会保障法的体系</a:t>
            </a:r>
            <a:endParaRPr lang="zh-CN" altLang="en-US" sz="2800" dirty="0"/>
          </a:p>
          <a:p>
            <a:pPr marL="0" indent="0">
              <a:buNone/>
            </a:pPr>
            <a:r>
              <a:rPr lang="zh-CN" altLang="en-US" sz="2800" dirty="0"/>
              <a:t>（一）社会保险法律制度</a:t>
            </a:r>
            <a:endParaRPr lang="zh-CN" altLang="en-US" sz="2800" dirty="0"/>
          </a:p>
          <a:p>
            <a:pPr marL="0" indent="0">
              <a:buNone/>
            </a:pPr>
            <a:r>
              <a:rPr lang="en-US" altLang="zh-CN" sz="2800" dirty="0">
                <a:latin typeface="+mn-ea"/>
              </a:rPr>
              <a:t>(1)</a:t>
            </a:r>
            <a:r>
              <a:rPr lang="zh-CN" altLang="en-US" sz="2800" dirty="0"/>
              <a:t>养老保险法律制度。</a:t>
            </a:r>
            <a:r>
              <a:rPr lang="zh-CN" altLang="en-US" sz="2800" dirty="0">
                <a:latin typeface="华文楷体" panose="02010600040101010101" charset="-122"/>
                <a:ea typeface="华文楷体" panose="02010600040101010101" charset="-122"/>
              </a:rPr>
              <a:t> </a:t>
            </a:r>
            <a:endParaRPr lang="en-US" altLang="zh-CN" sz="2800" dirty="0">
              <a:latin typeface="华文楷体" panose="02010600040101010101" charset="-122"/>
              <a:ea typeface="华文楷体" panose="02010600040101010101" charset="-122"/>
            </a:endParaRPr>
          </a:p>
          <a:p>
            <a:pPr marL="0" indent="0">
              <a:buNone/>
            </a:pPr>
            <a:r>
              <a:rPr lang="en-US" altLang="zh-CN" sz="2800" dirty="0">
                <a:latin typeface="华文楷体" panose="02010600040101010101" charset="-122"/>
                <a:ea typeface="华文楷体" panose="02010600040101010101" charset="-122"/>
              </a:rPr>
              <a:t>(2) </a:t>
            </a:r>
            <a:r>
              <a:rPr lang="zh-CN" altLang="en-US" sz="2800" dirty="0"/>
              <a:t>医疗保险法律制度。 </a:t>
            </a:r>
            <a:endParaRPr lang="en-US" altLang="zh-CN" sz="2800" dirty="0"/>
          </a:p>
          <a:p>
            <a:pPr marL="0" indent="0">
              <a:buNone/>
            </a:pPr>
            <a:r>
              <a:rPr lang="en-US" altLang="zh-CN" sz="2800" dirty="0">
                <a:latin typeface="+mn-ea"/>
              </a:rPr>
              <a:t>(3) </a:t>
            </a:r>
            <a:r>
              <a:rPr lang="zh-CN" altLang="en-US" sz="2800" dirty="0"/>
              <a:t>失业保险法律制度。</a:t>
            </a:r>
            <a:endParaRPr lang="zh-CN" altLang="en-US" sz="2800" dirty="0"/>
          </a:p>
          <a:p>
            <a:pPr marL="0" indent="0">
              <a:buNone/>
            </a:pPr>
            <a:r>
              <a:rPr lang="en-US" altLang="zh-CN" sz="2800" dirty="0">
                <a:latin typeface="华文楷体" panose="02010600040101010101" charset="-122"/>
                <a:ea typeface="华文楷体" panose="02010600040101010101" charset="-122"/>
              </a:rPr>
              <a:t>(4) </a:t>
            </a:r>
            <a:r>
              <a:rPr lang="zh-CN" altLang="en-US" sz="2800" dirty="0"/>
              <a:t>工伤保险法律制度。</a:t>
            </a:r>
            <a:endParaRPr lang="zh-CN" altLang="en-US" sz="2800" dirty="0"/>
          </a:p>
          <a:p>
            <a:pPr marL="0" indent="0">
              <a:buNone/>
            </a:pPr>
            <a:r>
              <a:rPr lang="en-US" altLang="zh-CN" sz="2800" dirty="0">
                <a:latin typeface="+mn-ea"/>
              </a:rPr>
              <a:t>(5) </a:t>
            </a:r>
            <a:r>
              <a:rPr lang="zh-CN" altLang="en-US" sz="2800" dirty="0"/>
              <a:t>生育保险法律制度。 </a:t>
            </a:r>
            <a:endParaRPr lang="zh-CN" altLang="en-US" sz="2800" dirty="0"/>
          </a:p>
          <a:p>
            <a:pPr marL="0" indent="0">
              <a:buNone/>
            </a:pPr>
            <a:endParaRPr lang="zh-CN" altLang="en-US" sz="2800" dirty="0"/>
          </a:p>
        </p:txBody>
      </p:sp>
    </p:spTree>
  </p:cSld>
  <p:clrMapOvr>
    <a:masterClrMapping/>
  </p:clrMapOvr>
</p:sld>
</file>

<file path=ppt/slides/slide3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7500" lnSpcReduction="20000"/>
          </a:bodyPr>
          <a:lstStyle/>
          <a:p>
            <a:pPr marL="0" indent="0">
              <a:buNone/>
            </a:pPr>
            <a:r>
              <a:rPr lang="zh-CN" altLang="en-US" sz="3300" dirty="0"/>
              <a:t>（二）社会救济法律制度</a:t>
            </a:r>
            <a:endParaRPr lang="zh-CN" altLang="en-US" sz="3300" dirty="0"/>
          </a:p>
          <a:p>
            <a:pPr marL="0" indent="0">
              <a:buNone/>
            </a:pPr>
            <a:r>
              <a:rPr lang="zh-CN" altLang="en-US" sz="3300" dirty="0"/>
              <a:t>是指国家通过立法建立的，旨在使社会成员在遭受自然灾害或者生活发生严重困难时能够获得物质帮助的社会保障法律制度。</a:t>
            </a:r>
            <a:endParaRPr lang="zh-CN" altLang="en-US" sz="3300" dirty="0"/>
          </a:p>
          <a:p>
            <a:pPr marL="0" indent="0">
              <a:buNone/>
            </a:pPr>
            <a:r>
              <a:rPr lang="zh-CN" altLang="en-US" sz="3300" dirty="0"/>
              <a:t>（三）社会优抚法律制度</a:t>
            </a:r>
            <a:endParaRPr lang="zh-CN" altLang="en-US" sz="3300" dirty="0"/>
          </a:p>
          <a:p>
            <a:pPr marL="0" indent="0">
              <a:buNone/>
            </a:pPr>
            <a:r>
              <a:rPr lang="zh-CN" altLang="en-US" sz="3300" dirty="0"/>
              <a:t>是指国家通过立法建立的，旨在由国家和社会对军人及其家属提供社会优待和物质帮助的社会保障法律制度。</a:t>
            </a:r>
            <a:endParaRPr lang="zh-CN" altLang="en-US" sz="3300" dirty="0"/>
          </a:p>
          <a:p>
            <a:pPr marL="0" indent="0">
              <a:buNone/>
            </a:pPr>
            <a:r>
              <a:rPr lang="zh-CN" altLang="en-US" sz="3300" dirty="0"/>
              <a:t>（四）社会福利法律制度</a:t>
            </a:r>
            <a:endParaRPr lang="zh-CN" altLang="en-US" sz="3300" dirty="0"/>
          </a:p>
          <a:p>
            <a:pPr marL="0" indent="0">
              <a:buNone/>
            </a:pPr>
            <a:r>
              <a:rPr lang="zh-CN" altLang="en-US" sz="3300" dirty="0"/>
              <a:t>是指国家通过立法建立的，旨在使不同社会成员在分享社会发展成果方面能够获得物质帮助的社会保障法律制度。</a:t>
            </a:r>
            <a:endParaRPr lang="zh-CN" altLang="en-US" sz="3300" dirty="0"/>
          </a:p>
          <a:p>
            <a:pPr marL="0" indent="0">
              <a:buNone/>
            </a:pPr>
            <a:endParaRPr lang="zh-CN" altLang="en-US" dirty="0"/>
          </a:p>
        </p:txBody>
      </p:sp>
    </p:spTree>
  </p:cSld>
  <p:clrMapOvr>
    <a:masterClrMapping/>
  </p:clrMapOvr>
</p:sld>
</file>

<file path=ppt/slides/slide3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dirty="0" smtClean="0"/>
            </a:br>
            <a:r>
              <a:rPr lang="zh-CN" altLang="en-US" dirty="0" smtClean="0"/>
              <a:t>第十一</a:t>
            </a:r>
            <a:r>
              <a:rPr lang="zh-CN" altLang="en-US" dirty="0"/>
              <a:t>章 社会保险制度</a:t>
            </a:r>
            <a:br>
              <a:rPr lang="zh-CN" altLang="en-US" dirty="0"/>
            </a:br>
            <a:endParaRPr lang="zh-CN" altLang="en-US" dirty="0"/>
          </a:p>
        </p:txBody>
      </p:sp>
      <p:sp>
        <p:nvSpPr>
          <p:cNvPr id="3" name="内容占位符 2"/>
          <p:cNvSpPr>
            <a:spLocks noGrp="1"/>
          </p:cNvSpPr>
          <p:nvPr>
            <p:ph idx="1"/>
          </p:nvPr>
        </p:nvSpPr>
        <p:spPr/>
        <p:txBody>
          <a:bodyPr>
            <a:normAutofit/>
          </a:bodyPr>
          <a:lstStyle/>
          <a:p>
            <a:pPr marL="0" indent="0">
              <a:buNone/>
            </a:pPr>
            <a:r>
              <a:rPr lang="zh-CN" altLang="en-US" sz="2800" dirty="0" smtClean="0"/>
              <a:t>第一</a:t>
            </a:r>
            <a:r>
              <a:rPr lang="zh-CN" altLang="en-US" sz="2800" dirty="0"/>
              <a:t>节  社会保险概述</a:t>
            </a:r>
            <a:endParaRPr lang="zh-CN" altLang="en-US" sz="2800" dirty="0"/>
          </a:p>
          <a:p>
            <a:pPr marL="0" indent="0">
              <a:buNone/>
            </a:pPr>
            <a:r>
              <a:rPr lang="zh-CN" altLang="en-US" sz="2800" dirty="0"/>
              <a:t>一、社会保险的</a:t>
            </a:r>
            <a:r>
              <a:rPr lang="zh-CN" altLang="en-US" sz="2800" dirty="0" smtClean="0"/>
              <a:t>涵义</a:t>
            </a:r>
            <a:endParaRPr lang="en-US" altLang="zh-CN" sz="2800" dirty="0" smtClean="0"/>
          </a:p>
          <a:p>
            <a:pPr marL="0" indent="0">
              <a:buNone/>
            </a:pPr>
            <a:r>
              <a:rPr lang="zh-CN" altLang="zh-CN" sz="2800" dirty="0"/>
              <a:t>社会保险，是指国家和社会通过立法确立的，以保险形式实行的，使社会成员面临年老、患病、工伤、失业、生育等社会风险的情况下能够获得国家和社会经济补偿和帮助的一种社会保障制度。</a:t>
            </a:r>
            <a:endParaRPr lang="zh-CN" altLang="en-US" sz="2800" dirty="0"/>
          </a:p>
          <a:p>
            <a:pPr marL="0" indent="0">
              <a:buNone/>
            </a:pPr>
            <a:endParaRPr lang="zh-CN" altLang="en-US" dirty="0"/>
          </a:p>
        </p:txBody>
      </p:sp>
    </p:spTree>
  </p:cSld>
  <p:clrMapOvr>
    <a:masterClrMapping/>
  </p:clrMapOvr>
</p:sld>
</file>

<file path=ppt/slides/slide3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20000"/>
          </a:bodyPr>
          <a:lstStyle/>
          <a:p>
            <a:pPr marL="0" indent="0">
              <a:buNone/>
            </a:pPr>
            <a:r>
              <a:rPr lang="zh-CN" altLang="en-US" dirty="0"/>
              <a:t>二、社会保险法律关系</a:t>
            </a:r>
            <a:endParaRPr lang="zh-CN" altLang="en-US" dirty="0"/>
          </a:p>
          <a:p>
            <a:pPr marL="0" indent="0">
              <a:buNone/>
            </a:pPr>
            <a:r>
              <a:rPr lang="zh-CN" altLang="en-US" dirty="0"/>
              <a:t>（一）社会保险法律关系的主体</a:t>
            </a:r>
            <a:endParaRPr lang="zh-CN" altLang="en-US" dirty="0"/>
          </a:p>
          <a:p>
            <a:pPr marL="0" indent="0">
              <a:buNone/>
            </a:pPr>
            <a:r>
              <a:rPr lang="en-US" altLang="zh-CN" dirty="0"/>
              <a:t>1. </a:t>
            </a:r>
            <a:r>
              <a:rPr lang="zh-CN" altLang="en-US" dirty="0"/>
              <a:t>保险人</a:t>
            </a:r>
            <a:endParaRPr lang="zh-CN" altLang="en-US" dirty="0"/>
          </a:p>
          <a:p>
            <a:pPr marL="0" indent="0">
              <a:buNone/>
            </a:pPr>
            <a:r>
              <a:rPr lang="zh-CN" altLang="en-US" dirty="0"/>
              <a:t>在我国，保险人称为社会保险经办机构。</a:t>
            </a:r>
            <a:endParaRPr lang="zh-CN" altLang="en-US" dirty="0"/>
          </a:p>
          <a:p>
            <a:pPr marL="0" indent="0">
              <a:buNone/>
            </a:pPr>
            <a:r>
              <a:rPr lang="zh-CN" altLang="en-US" dirty="0"/>
              <a:t>社会保险经办机构是依法经办社会保险事务的事业单位，在劳动社会保障行政部门的管理下统一经办社会保险业务</a:t>
            </a:r>
            <a:r>
              <a:rPr lang="en-US" altLang="zh-CN" dirty="0"/>
              <a:t>.</a:t>
            </a:r>
            <a:endParaRPr lang="en-US" altLang="zh-CN" dirty="0"/>
          </a:p>
          <a:p>
            <a:pPr marL="0" indent="0">
              <a:buNone/>
            </a:pPr>
            <a:r>
              <a:rPr lang="en-US" altLang="zh-CN" dirty="0"/>
              <a:t>2. </a:t>
            </a:r>
            <a:r>
              <a:rPr lang="zh-CN" altLang="en-US" dirty="0"/>
              <a:t>投保人</a:t>
            </a:r>
            <a:endParaRPr lang="zh-CN" altLang="en-US" dirty="0"/>
          </a:p>
          <a:p>
            <a:pPr marL="0" indent="0">
              <a:buNone/>
            </a:pPr>
            <a:r>
              <a:rPr lang="zh-CN" altLang="en-US" dirty="0"/>
              <a:t>投保人是为被保险人的利益向保险人投办社会保险的主体，一般为用人单位，其他社会成员也可以是投保人，如私营企业主、个体劳动者为自己投办社会保险</a:t>
            </a:r>
            <a:r>
              <a:rPr lang="zh-CN" altLang="en-US" dirty="0" smtClean="0"/>
              <a:t>。</a:t>
            </a:r>
            <a:endParaRPr lang="zh-CN" altLang="en-US" dirty="0"/>
          </a:p>
        </p:txBody>
      </p:sp>
    </p:spTree>
  </p:cSld>
  <p:clrMapOvr>
    <a:masterClrMapping/>
  </p:clrMapOvr>
</p:sld>
</file>

<file path=ppt/slides/slide3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3. </a:t>
            </a:r>
            <a:r>
              <a:rPr lang="zh-CN" altLang="en-US" sz="2800" dirty="0"/>
              <a:t>被保险人</a:t>
            </a:r>
            <a:endParaRPr lang="zh-CN" altLang="en-US" sz="2800" dirty="0"/>
          </a:p>
          <a:p>
            <a:pPr marL="0" indent="0">
              <a:buNone/>
            </a:pPr>
            <a:r>
              <a:rPr lang="zh-CN" altLang="en-US" sz="2800" dirty="0"/>
              <a:t>被保险人是指直接享有保险金请求权的主体，一般指已有用人单位为其投办或者已由其本人投办社会保险的劳动者及其他社会成员。</a:t>
            </a:r>
            <a:endParaRPr lang="zh-CN" altLang="en-US" sz="2800" dirty="0"/>
          </a:p>
          <a:p>
            <a:pPr marL="0" indent="0">
              <a:buNone/>
            </a:pPr>
            <a:r>
              <a:rPr lang="en-US" altLang="zh-CN" sz="2800" dirty="0"/>
              <a:t>4. </a:t>
            </a:r>
            <a:r>
              <a:rPr lang="zh-CN" altLang="en-US" sz="2800" dirty="0"/>
              <a:t>受益人</a:t>
            </a:r>
            <a:endParaRPr lang="zh-CN" altLang="en-US" sz="2800" dirty="0"/>
          </a:p>
          <a:p>
            <a:pPr marL="0" indent="0">
              <a:buNone/>
            </a:pPr>
            <a:r>
              <a:rPr lang="zh-CN" altLang="en-US" sz="2800" dirty="0"/>
              <a:t>受益人，是指由被保险人或者投保人指定的享有社会保险请求权的主体。社会保险中，一般为被保险人，但特殊情况下被保险人法定范围的直系亲属也可成为受益人。</a:t>
            </a:r>
            <a:endParaRPr lang="zh-CN" altLang="en-US" sz="2800" dirty="0"/>
          </a:p>
          <a:p>
            <a:pPr marL="0" indent="0">
              <a:buNone/>
            </a:pPr>
            <a:endParaRPr lang="zh-CN" altLang="en-US" dirty="0"/>
          </a:p>
          <a:p>
            <a:pPr marL="0" indent="0">
              <a:buNone/>
            </a:pPr>
            <a:endParaRPr lang="zh-CN"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dirty="0"/>
              <a:t>劳动法律关系的消灭，是指劳动法律关系主体间原先设立的劳动法律关系依法解除或终止，即原先确立的劳动权利与劳动义务不复存在</a:t>
            </a:r>
            <a:r>
              <a:rPr lang="zh-CN" altLang="en-US" dirty="0" smtClean="0"/>
              <a:t>。</a:t>
            </a:r>
            <a:endParaRPr lang="en-US" altLang="zh-CN" dirty="0" smtClean="0"/>
          </a:p>
          <a:p>
            <a:pPr marL="0" indent="0">
              <a:buNone/>
            </a:pPr>
            <a:r>
              <a:rPr lang="zh-CN" altLang="en-US" dirty="0" smtClean="0"/>
              <a:t>如</a:t>
            </a:r>
            <a:r>
              <a:rPr lang="zh-CN" altLang="en-US" dirty="0"/>
              <a:t>双方协商或单方依法解除劳动合同、劳动合同期限届满等情形均可导致劳动法律关系的消灭。</a:t>
            </a:r>
            <a:endParaRPr lang="zh-CN" altLang="en-US" dirty="0"/>
          </a:p>
          <a:p>
            <a:pPr marL="0" indent="0">
              <a:buNone/>
            </a:pPr>
            <a:endParaRPr lang="zh-CN" altLang="en-US" dirty="0"/>
          </a:p>
        </p:txBody>
      </p:sp>
    </p:spTree>
  </p:cSld>
  <p:clrMapOvr>
    <a:masterClrMapping/>
  </p:clrMapOvr>
  <p:timing>
    <p:tnLst>
      <p:par>
        <p:cTn id="1" dur="indefinite" restart="never" nodeType="tmRoot"/>
      </p:par>
    </p:tnLst>
  </p:timing>
</p:sld>
</file>

<file path=ppt/slides/slide3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en-US" altLang="zh-CN" sz="3000" dirty="0"/>
              <a:t>5. </a:t>
            </a:r>
            <a:r>
              <a:rPr lang="zh-CN" altLang="en-US" sz="3000" dirty="0"/>
              <a:t>其他社会保险的服务主体</a:t>
            </a:r>
            <a:endParaRPr lang="zh-CN" altLang="en-US" sz="3000" dirty="0"/>
          </a:p>
          <a:p>
            <a:pPr marL="0" indent="0">
              <a:buNone/>
            </a:pPr>
            <a:r>
              <a:rPr lang="zh-CN" altLang="en-US" sz="3000" dirty="0"/>
              <a:t>为社会保险受益主体提供社会保险方面服务的组织就是社会保险服务主体。</a:t>
            </a:r>
            <a:endParaRPr lang="zh-CN" altLang="en-US" sz="3000" dirty="0"/>
          </a:p>
          <a:p>
            <a:pPr marL="0" indent="0">
              <a:buNone/>
            </a:pPr>
            <a:r>
              <a:rPr lang="en-US" altLang="zh-CN" sz="3000" dirty="0"/>
              <a:t>6. </a:t>
            </a:r>
            <a:r>
              <a:rPr lang="zh-CN" altLang="en-US" sz="3000" dirty="0"/>
              <a:t>管理人</a:t>
            </a:r>
            <a:endParaRPr lang="zh-CN" altLang="en-US" sz="3000" dirty="0"/>
          </a:p>
          <a:p>
            <a:pPr marL="0" indent="0">
              <a:buNone/>
            </a:pPr>
            <a:r>
              <a:rPr lang="zh-CN" altLang="en-US" sz="3000" dirty="0"/>
              <a:t>管理人是依法负有管理职责的社会保险行政管理部门或者法律授权的其他组织。目前我</a:t>
            </a:r>
            <a:endParaRPr lang="zh-CN" altLang="en-US" sz="3000" dirty="0"/>
          </a:p>
          <a:p>
            <a:pPr marL="0" indent="0">
              <a:buNone/>
            </a:pPr>
            <a:r>
              <a:rPr lang="en-US" altLang="zh-CN" sz="3000" dirty="0"/>
              <a:t>7. </a:t>
            </a:r>
            <a:r>
              <a:rPr lang="zh-CN" altLang="en-US" sz="3000" dirty="0"/>
              <a:t>监督人</a:t>
            </a:r>
            <a:endParaRPr lang="zh-CN" altLang="en-US" sz="3000" dirty="0"/>
          </a:p>
          <a:p>
            <a:pPr marL="0" indent="0">
              <a:buNone/>
            </a:pPr>
            <a:r>
              <a:rPr lang="zh-CN" altLang="en-US" sz="3000" dirty="0"/>
              <a:t>监督人是指依法负有监督职责的机构。社会保险监督人既有专门设立的社会保险监督机构，也包括负有监督职责的社会保险行政主管部门。</a:t>
            </a:r>
            <a:endParaRPr lang="zh-CN" altLang="en-US" sz="3000" dirty="0"/>
          </a:p>
          <a:p>
            <a:pPr marL="0" indent="0">
              <a:buNone/>
            </a:pPr>
            <a:endParaRPr lang="zh-CN" altLang="en-US" dirty="0"/>
          </a:p>
        </p:txBody>
      </p:sp>
    </p:spTree>
  </p:cSld>
  <p:clrMapOvr>
    <a:masterClrMapping/>
  </p:clrMapOvr>
</p:sld>
</file>

<file path=ppt/slides/slide3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a:t>（二）社会保险法律关系的内容</a:t>
            </a:r>
            <a:endParaRPr lang="zh-CN" altLang="en-US" sz="2800" dirty="0"/>
          </a:p>
          <a:p>
            <a:pPr marL="0" indent="0">
              <a:buNone/>
            </a:pPr>
            <a:r>
              <a:rPr lang="en-US" altLang="zh-CN" sz="2800" dirty="0"/>
              <a:t>1952</a:t>
            </a:r>
            <a:r>
              <a:rPr lang="zh-CN" altLang="en-US" sz="2800" dirty="0"/>
              <a:t>年国际劳工组织第</a:t>
            </a:r>
            <a:r>
              <a:rPr lang="en-US" altLang="zh-CN" sz="2800" dirty="0"/>
              <a:t>102</a:t>
            </a:r>
            <a:r>
              <a:rPr lang="zh-CN" altLang="en-US" sz="2800" dirty="0"/>
              <a:t>号公约</a:t>
            </a:r>
            <a:r>
              <a:rPr lang="en-US" altLang="zh-CN" sz="2800" dirty="0"/>
              <a:t>《</a:t>
            </a:r>
            <a:r>
              <a:rPr lang="zh-CN" altLang="en-US" sz="2800" dirty="0"/>
              <a:t>社会保障（最低标准）公约</a:t>
            </a:r>
            <a:r>
              <a:rPr lang="en-US" altLang="zh-CN" sz="2800" dirty="0"/>
              <a:t>》</a:t>
            </a:r>
            <a:r>
              <a:rPr lang="zh-CN" altLang="en-US" sz="2800" dirty="0"/>
              <a:t>的规定，社会保险包括疾病、负伤、分娩、、残疾、衰老、死亡、失业等。我国结合本国实际情况将社会保险分为养老、医疗、失业、工伤、生育五大类。它们是社会保险法律关系的内容。</a:t>
            </a:r>
            <a:endParaRPr lang="zh-CN" altLang="en-US" sz="2800" dirty="0"/>
          </a:p>
          <a:p>
            <a:pPr marL="0" indent="0">
              <a:buNone/>
            </a:pPr>
            <a:r>
              <a:rPr lang="zh-CN" altLang="en-US" sz="2800" dirty="0"/>
              <a:t>（三）社会保险法律关系的客体</a:t>
            </a:r>
            <a:endParaRPr lang="zh-CN" altLang="en-US" sz="2800" dirty="0"/>
          </a:p>
          <a:p>
            <a:pPr marL="0" indent="0">
              <a:buNone/>
            </a:pPr>
            <a:r>
              <a:rPr lang="zh-CN" altLang="en-US" sz="2800" dirty="0"/>
              <a:t>社会保险法律关系的客体，是社会保险法律关系主体的权利和义务所指向的对象，可以是资金和服务行为等。</a:t>
            </a:r>
            <a:endParaRPr lang="zh-CN" altLang="en-US" sz="2800" dirty="0"/>
          </a:p>
        </p:txBody>
      </p:sp>
    </p:spTree>
  </p:cSld>
  <p:clrMapOvr>
    <a:masterClrMapping/>
  </p:clrMapOvr>
</p:sld>
</file>

<file path=ppt/slides/slide3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第二节 养老保险制度</a:t>
            </a:r>
            <a:endParaRPr lang="zh-CN" altLang="en-US" sz="2800" dirty="0"/>
          </a:p>
          <a:p>
            <a:pPr marL="0" indent="0">
              <a:buNone/>
            </a:pPr>
            <a:r>
              <a:rPr lang="zh-CN" altLang="en-US" sz="2800" dirty="0"/>
              <a:t>一、养老保险概念和特征</a:t>
            </a:r>
            <a:endParaRPr lang="zh-CN" altLang="en-US" sz="2800" dirty="0"/>
          </a:p>
          <a:p>
            <a:pPr marL="0" indent="0">
              <a:buNone/>
            </a:pPr>
            <a:r>
              <a:rPr lang="zh-CN" altLang="en-US" sz="2800" dirty="0" smtClean="0"/>
              <a:t>（</a:t>
            </a:r>
            <a:r>
              <a:rPr lang="zh-CN" altLang="en-US" sz="2800" dirty="0"/>
              <a:t>一）养老保险的概念</a:t>
            </a:r>
            <a:endParaRPr lang="zh-CN" altLang="en-US" sz="2800" dirty="0"/>
          </a:p>
          <a:p>
            <a:pPr marL="0" indent="0">
              <a:buNone/>
            </a:pPr>
            <a:r>
              <a:rPr lang="zh-CN" altLang="en-US" sz="2800" dirty="0"/>
              <a:t>养老保险又称老年社会保险或年金保险，是指在劳动者达到法定老年年龄并从事某种劳动达到法定年限后，由国家和社会依法给予一定物质帮助，以维持其老年生活的一种社会保险法律制度。</a:t>
            </a:r>
            <a:endParaRPr lang="zh-CN" altLang="en-US" sz="2800" dirty="0"/>
          </a:p>
          <a:p>
            <a:pPr marL="0" indent="0">
              <a:buNone/>
            </a:pPr>
            <a:endParaRPr lang="zh-CN" altLang="en-US" dirty="0"/>
          </a:p>
        </p:txBody>
      </p:sp>
    </p:spTree>
  </p:cSld>
  <p:clrMapOvr>
    <a:masterClrMapping/>
  </p:clrMapOvr>
</p:sld>
</file>

<file path=ppt/slides/slide3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a:bodyPr>
          <a:lstStyle/>
          <a:p>
            <a:pPr marL="0" indent="0">
              <a:buNone/>
            </a:pPr>
            <a:r>
              <a:rPr lang="zh-CN" altLang="en-US" sz="3000" dirty="0"/>
              <a:t>（二）养老保险的特征</a:t>
            </a:r>
            <a:endParaRPr lang="zh-CN" altLang="en-US" sz="3000" dirty="0"/>
          </a:p>
          <a:p>
            <a:pPr marL="0" indent="0">
              <a:buNone/>
            </a:pPr>
            <a:r>
              <a:rPr lang="en-US" altLang="zh-CN" sz="3000" dirty="0"/>
              <a:t>1.  </a:t>
            </a:r>
            <a:r>
              <a:rPr lang="zh-CN" altLang="en-US" sz="3000" dirty="0"/>
              <a:t>劳动者达到法定老年年龄，并从事某种劳动达到法定年限</a:t>
            </a:r>
            <a:endParaRPr lang="zh-CN" altLang="en-US" sz="3000" dirty="0"/>
          </a:p>
          <a:p>
            <a:pPr marL="0" indent="0">
              <a:buNone/>
            </a:pPr>
            <a:r>
              <a:rPr lang="en-US" altLang="zh-CN" sz="3000" dirty="0"/>
              <a:t>2.  </a:t>
            </a:r>
            <a:r>
              <a:rPr lang="zh-CN" altLang="en-US" sz="3000" dirty="0"/>
              <a:t>劳动者被依法解除法定劳动义务是享受养老保险的事实前提</a:t>
            </a:r>
            <a:endParaRPr lang="zh-CN" altLang="en-US" sz="3000" dirty="0"/>
          </a:p>
          <a:p>
            <a:pPr marL="0" indent="0">
              <a:buNone/>
            </a:pPr>
            <a:r>
              <a:rPr lang="en-US" altLang="zh-CN" sz="3000" dirty="0"/>
              <a:t>3.  </a:t>
            </a:r>
            <a:r>
              <a:rPr lang="zh-CN" altLang="en-US" sz="3000" dirty="0"/>
              <a:t>国家和社会依法提供一定物质帮助给被解除劳动义务的劳动者，以维持其老年生活是养老保险的宗旨</a:t>
            </a:r>
            <a:endParaRPr lang="zh-CN" altLang="en-US" sz="3000" dirty="0"/>
          </a:p>
          <a:p>
            <a:pPr marL="0" indent="0">
              <a:buNone/>
            </a:pPr>
            <a:r>
              <a:rPr lang="en-US" altLang="zh-CN" sz="3000" dirty="0"/>
              <a:t>4.  </a:t>
            </a:r>
            <a:r>
              <a:rPr lang="zh-CN" altLang="en-US" sz="3000" dirty="0"/>
              <a:t>养老保险是适用范围最为广泛的社会保险项目</a:t>
            </a:r>
            <a:endParaRPr lang="zh-CN" altLang="en-US" sz="3000" dirty="0"/>
          </a:p>
          <a:p>
            <a:pPr marL="0" indent="0">
              <a:buNone/>
            </a:pPr>
            <a:endParaRPr lang="zh-CN" altLang="en-US" dirty="0"/>
          </a:p>
        </p:txBody>
      </p:sp>
    </p:spTree>
  </p:cSld>
  <p:clrMapOvr>
    <a:masterClrMapping/>
  </p:clrMapOvr>
</p:sld>
</file>

<file path=ppt/slides/slide3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0" indent="0">
              <a:buNone/>
            </a:pPr>
            <a:r>
              <a:rPr lang="zh-CN" altLang="en-US" sz="3000" dirty="0"/>
              <a:t>二、养老保险的适用范围</a:t>
            </a:r>
            <a:endParaRPr lang="zh-CN" altLang="en-US" sz="3000" dirty="0"/>
          </a:p>
          <a:p>
            <a:pPr marL="0" indent="0">
              <a:buNone/>
            </a:pPr>
            <a:r>
              <a:rPr lang="en-US" altLang="zh-CN" sz="3000" dirty="0" smtClean="0"/>
              <a:t>1</a:t>
            </a:r>
            <a:r>
              <a:rPr lang="en-US" altLang="zh-CN" sz="3000" dirty="0"/>
              <a:t>. </a:t>
            </a:r>
            <a:r>
              <a:rPr lang="zh-CN" altLang="en-US" sz="3000" dirty="0"/>
              <a:t>企业</a:t>
            </a:r>
            <a:r>
              <a:rPr lang="zh-CN" altLang="en-US" sz="3000" dirty="0" smtClean="0"/>
              <a:t>职工</a:t>
            </a:r>
            <a:endParaRPr lang="zh-CN" altLang="en-US" sz="3000" dirty="0"/>
          </a:p>
          <a:p>
            <a:pPr marL="0" indent="0">
              <a:buNone/>
            </a:pPr>
            <a:r>
              <a:rPr lang="en-US" altLang="zh-CN" sz="3000" dirty="0"/>
              <a:t>2. </a:t>
            </a:r>
            <a:r>
              <a:rPr lang="zh-CN" altLang="en-US" sz="3000" dirty="0"/>
              <a:t>灵活就业人员</a:t>
            </a:r>
            <a:endParaRPr lang="zh-CN" altLang="en-US" sz="3000" dirty="0"/>
          </a:p>
          <a:p>
            <a:pPr marL="0" indent="0">
              <a:buNone/>
            </a:pPr>
            <a:r>
              <a:rPr lang="en-US" altLang="zh-CN" sz="3000" dirty="0" smtClean="0"/>
              <a:t>3</a:t>
            </a:r>
            <a:r>
              <a:rPr lang="en-US" altLang="zh-CN" sz="3000" dirty="0"/>
              <a:t>.  </a:t>
            </a:r>
            <a:r>
              <a:rPr lang="zh-CN" altLang="en-US" sz="3000" dirty="0"/>
              <a:t>事业单位职工</a:t>
            </a:r>
            <a:endParaRPr lang="zh-CN" altLang="en-US" sz="3000" dirty="0"/>
          </a:p>
          <a:p>
            <a:pPr marL="0" indent="0">
              <a:buNone/>
            </a:pPr>
            <a:r>
              <a:rPr lang="en-US" altLang="zh-CN" sz="3000" dirty="0" smtClean="0"/>
              <a:t>4</a:t>
            </a:r>
            <a:r>
              <a:rPr lang="en-US" altLang="zh-CN" sz="3000" dirty="0"/>
              <a:t>.  </a:t>
            </a:r>
            <a:r>
              <a:rPr lang="zh-CN" altLang="en-US" sz="3000" dirty="0"/>
              <a:t>公务员和参照</a:t>
            </a:r>
            <a:r>
              <a:rPr lang="en-US" altLang="zh-CN" sz="3000" dirty="0"/>
              <a:t>《</a:t>
            </a:r>
            <a:r>
              <a:rPr lang="zh-CN" altLang="en-US" sz="3000" dirty="0"/>
              <a:t>公务员法</a:t>
            </a:r>
            <a:r>
              <a:rPr lang="en-US" altLang="zh-CN" sz="3000" dirty="0"/>
              <a:t>》</a:t>
            </a:r>
            <a:r>
              <a:rPr lang="zh-CN" altLang="en-US" sz="3000" dirty="0"/>
              <a:t>管理的工作人员</a:t>
            </a:r>
            <a:endParaRPr lang="zh-CN" altLang="en-US" sz="3000" dirty="0"/>
          </a:p>
          <a:p>
            <a:pPr marL="0" indent="0">
              <a:buNone/>
            </a:pPr>
            <a:r>
              <a:rPr lang="zh-CN" altLang="en-US" sz="3000" dirty="0" smtClean="0"/>
              <a:t>三</a:t>
            </a:r>
            <a:r>
              <a:rPr lang="zh-CN" altLang="en-US" sz="3000" dirty="0"/>
              <a:t>、  养老保险基金的募集</a:t>
            </a:r>
            <a:r>
              <a:rPr lang="zh-CN" altLang="en-US" sz="3000" dirty="0" smtClean="0"/>
              <a:t>模式和缴费比例</a:t>
            </a:r>
            <a:endParaRPr lang="en-US" altLang="zh-CN" sz="3000" dirty="0" smtClean="0"/>
          </a:p>
          <a:p>
            <a:pPr marL="0" indent="0">
              <a:buNone/>
            </a:pPr>
            <a:r>
              <a:rPr lang="zh-CN" altLang="zh-CN" sz="2800" dirty="0"/>
              <a:t>（一）养老保险基金的募集</a:t>
            </a:r>
            <a:r>
              <a:rPr lang="zh-CN" altLang="zh-CN" sz="2800" dirty="0" smtClean="0"/>
              <a:t>模式</a:t>
            </a:r>
            <a:endParaRPr lang="zh-CN" altLang="en-US" sz="3000" dirty="0"/>
          </a:p>
          <a:p>
            <a:pPr marL="0" indent="0">
              <a:buNone/>
            </a:pPr>
            <a:r>
              <a:rPr lang="zh-CN" altLang="en-US" sz="3000" dirty="0"/>
              <a:t>（</a:t>
            </a:r>
            <a:r>
              <a:rPr lang="en-US" altLang="zh-CN" sz="3000" dirty="0"/>
              <a:t>1</a:t>
            </a:r>
            <a:r>
              <a:rPr lang="zh-CN" altLang="en-US" sz="3000" dirty="0"/>
              <a:t>）现收现付制</a:t>
            </a:r>
            <a:endParaRPr lang="zh-CN" altLang="en-US" sz="3000" dirty="0"/>
          </a:p>
          <a:p>
            <a:pPr marL="0" indent="0">
              <a:buNone/>
            </a:pPr>
            <a:r>
              <a:rPr lang="zh-CN" altLang="en-US" sz="3000" dirty="0"/>
              <a:t>（</a:t>
            </a:r>
            <a:r>
              <a:rPr lang="en-US" altLang="zh-CN" sz="3000" dirty="0"/>
              <a:t>2</a:t>
            </a:r>
            <a:r>
              <a:rPr lang="zh-CN" altLang="en-US" sz="3000" dirty="0"/>
              <a:t>）积累制</a:t>
            </a:r>
            <a:endParaRPr lang="zh-CN" altLang="en-US" sz="3000" dirty="0"/>
          </a:p>
          <a:p>
            <a:pPr marL="0" indent="0">
              <a:buNone/>
            </a:pPr>
            <a:r>
              <a:rPr lang="zh-CN" altLang="en-US" sz="3000" dirty="0"/>
              <a:t>（</a:t>
            </a:r>
            <a:r>
              <a:rPr lang="en-US" altLang="zh-CN" sz="3000" dirty="0"/>
              <a:t>3</a:t>
            </a:r>
            <a:r>
              <a:rPr lang="zh-CN" altLang="en-US" sz="3000" dirty="0"/>
              <a:t>）部分积累制</a:t>
            </a:r>
            <a:endParaRPr lang="zh-CN" altLang="en-US" sz="3000" dirty="0"/>
          </a:p>
          <a:p>
            <a:pPr marL="0" indent="0">
              <a:buNone/>
            </a:pPr>
            <a:endParaRPr lang="zh-CN" altLang="en-US" dirty="0"/>
          </a:p>
        </p:txBody>
      </p:sp>
    </p:spTree>
  </p:cSld>
  <p:clrMapOvr>
    <a:masterClrMapping/>
  </p:clrMapOvr>
</p:sld>
</file>

<file path=ppt/slides/slide3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（二）、我国基本养老保险的筹资方式和缴费比例</a:t>
            </a:r>
            <a:endParaRPr lang="zh-CN" altLang="en-US" sz="2800" dirty="0"/>
          </a:p>
          <a:p>
            <a:pPr marL="0" indent="0">
              <a:buNone/>
            </a:pPr>
            <a:r>
              <a:rPr lang="zh-CN" altLang="en-US" sz="2800" dirty="0"/>
              <a:t> </a:t>
            </a:r>
            <a:r>
              <a:rPr lang="en-US" altLang="zh-CN" sz="2800" dirty="0"/>
              <a:t>1.  </a:t>
            </a:r>
            <a:r>
              <a:rPr lang="zh-CN" altLang="en-US" sz="2800" dirty="0"/>
              <a:t>用人单位的缴费基数和缴费比例</a:t>
            </a:r>
            <a:endParaRPr lang="zh-CN" altLang="en-US" sz="2800" dirty="0"/>
          </a:p>
          <a:p>
            <a:pPr marL="0" indent="0">
              <a:buNone/>
            </a:pPr>
            <a:r>
              <a:rPr lang="zh-CN" altLang="en-US" sz="2800" dirty="0" smtClean="0"/>
              <a:t>用人</a:t>
            </a:r>
            <a:r>
              <a:rPr lang="zh-CN" altLang="en-US" sz="2800" dirty="0"/>
              <a:t>单位缴纳基本养老保险费的比例，一般不超过企业工资总额的</a:t>
            </a:r>
            <a:r>
              <a:rPr lang="en-US" altLang="zh-CN" sz="2800" dirty="0"/>
              <a:t>20%</a:t>
            </a:r>
            <a:r>
              <a:rPr lang="zh-CN" altLang="en-US" sz="2800" dirty="0"/>
              <a:t>，具体比例由省、自治区、直辖市人民政府确定。</a:t>
            </a:r>
            <a:endParaRPr lang="zh-CN" altLang="en-US" sz="2800" dirty="0"/>
          </a:p>
          <a:p>
            <a:pPr marL="0" indent="0">
              <a:buNone/>
            </a:pPr>
            <a:r>
              <a:rPr lang="en-US" altLang="zh-CN" sz="2800" dirty="0"/>
              <a:t>2.  </a:t>
            </a:r>
            <a:r>
              <a:rPr lang="zh-CN" altLang="en-US" sz="2800" dirty="0"/>
              <a:t>职工个人的缴费基数和缴费比例</a:t>
            </a:r>
            <a:endParaRPr lang="zh-CN" altLang="en-US" sz="2800" dirty="0"/>
          </a:p>
          <a:p>
            <a:pPr marL="0" indent="0">
              <a:buNone/>
            </a:pPr>
            <a:r>
              <a:rPr lang="zh-CN" altLang="en-US" sz="2800" dirty="0" smtClean="0"/>
              <a:t>职工</a:t>
            </a:r>
            <a:r>
              <a:rPr lang="zh-CN" altLang="en-US" sz="2800" dirty="0"/>
              <a:t>个人一般按照本人缴费工资的</a:t>
            </a:r>
            <a:r>
              <a:rPr lang="en-US" altLang="zh-CN" sz="2800" dirty="0"/>
              <a:t>8%</a:t>
            </a:r>
            <a:r>
              <a:rPr lang="zh-CN" altLang="en-US" sz="2800" dirty="0"/>
              <a:t>缴费，计入个人</a:t>
            </a:r>
            <a:r>
              <a:rPr lang="zh-CN" altLang="en-US" sz="2800" dirty="0" smtClean="0"/>
              <a:t>账户</a:t>
            </a:r>
            <a:r>
              <a:rPr lang="zh-CN" altLang="en-US" sz="2800" dirty="0"/>
              <a:t>。</a:t>
            </a:r>
            <a:endParaRPr lang="zh-CN" altLang="en-US" sz="2800" dirty="0"/>
          </a:p>
          <a:p>
            <a:pPr marL="0" indent="0">
              <a:buNone/>
            </a:pPr>
            <a:endParaRPr lang="zh-CN" altLang="en-US" dirty="0"/>
          </a:p>
        </p:txBody>
      </p:sp>
    </p:spTree>
  </p:cSld>
  <p:clrMapOvr>
    <a:masterClrMapping/>
  </p:clrMapOvr>
</p:sld>
</file>

<file path=ppt/slides/slide3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dirty="0"/>
              <a:t>3.  </a:t>
            </a:r>
            <a:r>
              <a:rPr lang="zh-CN" altLang="en-US" dirty="0"/>
              <a:t>灵活就业人员的缴费基数和缴费比例</a:t>
            </a:r>
            <a:endParaRPr lang="zh-CN" altLang="en-US" dirty="0"/>
          </a:p>
          <a:p>
            <a:pPr marL="0" indent="0">
              <a:buNone/>
            </a:pPr>
            <a:r>
              <a:rPr lang="zh-CN" altLang="en-US" dirty="0"/>
              <a:t>灵活就业人员参加基本养老保险的缴费基数为当地上年度职工月平均工资，缴费比例一</a:t>
            </a:r>
            <a:endParaRPr lang="zh-CN" altLang="en-US" dirty="0"/>
          </a:p>
          <a:p>
            <a:pPr marL="0" indent="0">
              <a:buNone/>
            </a:pPr>
            <a:r>
              <a:rPr lang="zh-CN" altLang="en-US" dirty="0"/>
              <a:t>般为</a:t>
            </a:r>
            <a:r>
              <a:rPr lang="en-US" altLang="zh-CN" dirty="0"/>
              <a:t>20%</a:t>
            </a:r>
            <a:r>
              <a:rPr lang="zh-CN" altLang="en-US" dirty="0"/>
              <a:t>，其中</a:t>
            </a:r>
            <a:r>
              <a:rPr lang="en-US" altLang="zh-CN" dirty="0"/>
              <a:t>8%</a:t>
            </a:r>
            <a:r>
              <a:rPr lang="zh-CN" altLang="en-US" dirty="0"/>
              <a:t>计入个人账户。</a:t>
            </a:r>
            <a:endParaRPr lang="zh-CN" altLang="en-US" dirty="0"/>
          </a:p>
          <a:p>
            <a:pPr marL="0" indent="0">
              <a:buNone/>
            </a:pPr>
            <a:r>
              <a:rPr lang="en-US" altLang="zh-CN" dirty="0"/>
              <a:t>4</a:t>
            </a:r>
            <a:r>
              <a:rPr lang="zh-CN" altLang="en-US" dirty="0"/>
              <a:t>、国有企业、事业单位职工参加基本养老保险前，视同缴费年限期间应当缴纳的基本养老保险费由政府承担。</a:t>
            </a:r>
            <a:endParaRPr lang="zh-CN" altLang="en-US" dirty="0"/>
          </a:p>
          <a:p>
            <a:pPr marL="0" indent="0">
              <a:buNone/>
            </a:pPr>
            <a:endParaRPr lang="zh-CN" altLang="en-US" dirty="0"/>
          </a:p>
        </p:txBody>
      </p:sp>
    </p:spTree>
  </p:cSld>
  <p:clrMapOvr>
    <a:masterClrMapping/>
  </p:clrMapOvr>
</p:sld>
</file>

<file path=ppt/slides/slide3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四、   养老保险金的发放</a:t>
            </a:r>
            <a:endParaRPr lang="zh-CN" altLang="en-US" sz="2800" dirty="0"/>
          </a:p>
          <a:p>
            <a:pPr marL="0" indent="0">
              <a:buNone/>
            </a:pPr>
            <a:r>
              <a:rPr lang="zh-CN" altLang="en-US" sz="2800" dirty="0"/>
              <a:t>根据</a:t>
            </a:r>
            <a:r>
              <a:rPr lang="en-US" altLang="zh-CN" sz="2800" dirty="0"/>
              <a:t>2010</a:t>
            </a:r>
            <a:r>
              <a:rPr lang="zh-CN" altLang="en-US" sz="2800" dirty="0"/>
              <a:t>年</a:t>
            </a:r>
            <a:r>
              <a:rPr lang="en-US" altLang="zh-CN" sz="2800" dirty="0"/>
              <a:t>《</a:t>
            </a:r>
            <a:r>
              <a:rPr lang="zh-CN" altLang="en-US" sz="2800" dirty="0"/>
              <a:t>社会保险法</a:t>
            </a:r>
            <a:r>
              <a:rPr lang="en-US" altLang="zh-CN" sz="2800" dirty="0"/>
              <a:t>》</a:t>
            </a:r>
            <a:r>
              <a:rPr lang="zh-CN" altLang="en-US" sz="2800" dirty="0"/>
              <a:t>的规定发放养老保险金必须满足以下条件</a:t>
            </a:r>
            <a:endParaRPr lang="zh-CN" altLang="en-US" sz="2800" dirty="0"/>
          </a:p>
          <a:p>
            <a:pPr marL="0" indent="0">
              <a:buNone/>
            </a:pPr>
            <a:r>
              <a:rPr lang="en-US" altLang="zh-CN" sz="2800" dirty="0"/>
              <a:t>1. </a:t>
            </a:r>
            <a:r>
              <a:rPr lang="zh-CN" altLang="en-US" sz="2800" dirty="0"/>
              <a:t>年龄条件</a:t>
            </a:r>
            <a:endParaRPr lang="zh-CN" altLang="en-US" sz="2800" dirty="0"/>
          </a:p>
          <a:p>
            <a:pPr marL="0" indent="0">
              <a:buNone/>
            </a:pPr>
            <a:r>
              <a:rPr lang="zh-CN" altLang="en-US" sz="2800" dirty="0"/>
              <a:t>我国现行法律规定：男性年满</a:t>
            </a:r>
            <a:r>
              <a:rPr lang="en-US" altLang="zh-CN" sz="2800" dirty="0"/>
              <a:t>60</a:t>
            </a:r>
            <a:r>
              <a:rPr lang="zh-CN" altLang="en-US" sz="2800" dirty="0"/>
              <a:t>周岁，女性年满</a:t>
            </a:r>
            <a:r>
              <a:rPr lang="en-US" altLang="zh-CN" sz="2800" dirty="0"/>
              <a:t>50</a:t>
            </a:r>
            <a:r>
              <a:rPr lang="zh-CN" altLang="en-US" sz="2800" dirty="0"/>
              <a:t>周岁达到来年，有权享受养老保险待遇。</a:t>
            </a:r>
            <a:endParaRPr lang="zh-CN" altLang="en-US" sz="2800" dirty="0"/>
          </a:p>
          <a:p>
            <a:pPr marL="0" indent="0">
              <a:buNone/>
            </a:pPr>
            <a:endParaRPr lang="zh-CN" altLang="en-US" dirty="0"/>
          </a:p>
        </p:txBody>
      </p:sp>
    </p:spTree>
  </p:cSld>
  <p:clrMapOvr>
    <a:masterClrMapping/>
  </p:clrMapOvr>
</p:sld>
</file>

<file path=ppt/slides/slide3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2. </a:t>
            </a:r>
            <a:r>
              <a:rPr lang="zh-CN" altLang="en-US" sz="2800" dirty="0"/>
              <a:t>工龄条件</a:t>
            </a:r>
            <a:endParaRPr lang="zh-CN" altLang="en-US" sz="2800" dirty="0"/>
          </a:p>
          <a:p>
            <a:pPr marL="0" indent="0">
              <a:buNone/>
            </a:pPr>
            <a:r>
              <a:rPr lang="zh-CN" altLang="en-US" sz="2800" dirty="0"/>
              <a:t>我国规定职工连续工龄满</a:t>
            </a:r>
            <a:r>
              <a:rPr lang="en-US" altLang="zh-CN" sz="2800" dirty="0"/>
              <a:t>10</a:t>
            </a:r>
            <a:r>
              <a:rPr lang="zh-CN" altLang="en-US" sz="2800" dirty="0"/>
              <a:t>年，国家公务员提前退休一般需连续工龄满</a:t>
            </a:r>
            <a:r>
              <a:rPr lang="en-US" altLang="zh-CN" sz="2800" dirty="0"/>
              <a:t>20</a:t>
            </a:r>
            <a:r>
              <a:rPr lang="zh-CN" altLang="en-US" sz="2800" dirty="0"/>
              <a:t>年，连续工作满</a:t>
            </a:r>
            <a:r>
              <a:rPr lang="en-US" altLang="zh-CN" sz="2800" dirty="0"/>
              <a:t>30</a:t>
            </a:r>
            <a:r>
              <a:rPr lang="zh-CN" altLang="en-US" sz="2800" dirty="0"/>
              <a:t>年者提前退休可不受年龄限制；因工伤致残而完全丧失劳动能力的的职工，退休不以连续工龄为条件。</a:t>
            </a:r>
            <a:endParaRPr lang="zh-CN" altLang="en-US" sz="2800" dirty="0"/>
          </a:p>
          <a:p>
            <a:pPr marL="0" indent="0">
              <a:buNone/>
            </a:pPr>
            <a:r>
              <a:rPr lang="zh-CN" altLang="en-US" sz="2800" dirty="0"/>
              <a:t> </a:t>
            </a:r>
            <a:r>
              <a:rPr lang="en-US" altLang="zh-CN" sz="2800" dirty="0"/>
              <a:t>3. </a:t>
            </a:r>
            <a:r>
              <a:rPr lang="zh-CN" altLang="en-US" sz="2800" dirty="0"/>
              <a:t>缴费年限</a:t>
            </a:r>
            <a:endParaRPr lang="zh-CN" altLang="en-US" sz="2800" dirty="0"/>
          </a:p>
          <a:p>
            <a:pPr marL="0" indent="0">
              <a:buNone/>
            </a:pPr>
            <a:r>
              <a:rPr lang="zh-CN" altLang="en-US" sz="2800" dirty="0"/>
              <a:t>关于最低保龄的长短，国际劳动组织建议为</a:t>
            </a:r>
            <a:r>
              <a:rPr lang="en-US" altLang="zh-CN" sz="2800" dirty="0"/>
              <a:t>15</a:t>
            </a:r>
            <a:r>
              <a:rPr lang="zh-CN" altLang="en-US" sz="2800" dirty="0"/>
              <a:t>年，我国一些地区规定的缴费年限为</a:t>
            </a:r>
            <a:r>
              <a:rPr lang="en-US" altLang="zh-CN" sz="2800" dirty="0"/>
              <a:t>10</a:t>
            </a:r>
            <a:r>
              <a:rPr lang="zh-CN" altLang="en-US" sz="2800" dirty="0"/>
              <a:t>年。</a:t>
            </a:r>
            <a:endParaRPr lang="zh-CN" altLang="en-US" sz="2800" dirty="0"/>
          </a:p>
          <a:p>
            <a:pPr marL="0" indent="0">
              <a:buNone/>
            </a:pPr>
            <a:endParaRPr lang="zh-CN" altLang="en-US" sz="2800" dirty="0"/>
          </a:p>
        </p:txBody>
      </p:sp>
    </p:spTree>
  </p:cSld>
  <p:clrMapOvr>
    <a:masterClrMapping/>
  </p:clrMapOvr>
</p:sld>
</file>

<file path=ppt/slides/slide3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0" indent="0">
              <a:buNone/>
            </a:pPr>
            <a:r>
              <a:rPr lang="zh-CN" altLang="en-US" sz="3000" dirty="0"/>
              <a:t>五、养老保险的管理和转续</a:t>
            </a:r>
            <a:endParaRPr lang="zh-CN" altLang="en-US" sz="3000" dirty="0"/>
          </a:p>
          <a:p>
            <a:pPr marL="0" indent="0">
              <a:buNone/>
            </a:pPr>
            <a:r>
              <a:rPr lang="en-US" altLang="zh-CN" sz="3000" dirty="0"/>
              <a:t>《</a:t>
            </a:r>
            <a:r>
              <a:rPr lang="zh-CN" altLang="en-US" sz="3000" dirty="0"/>
              <a:t>社会保险法</a:t>
            </a:r>
            <a:r>
              <a:rPr lang="en-US" altLang="zh-CN" sz="3000" dirty="0"/>
              <a:t>》</a:t>
            </a:r>
            <a:r>
              <a:rPr lang="zh-CN" altLang="en-US" sz="3000" dirty="0"/>
              <a:t>第</a:t>
            </a:r>
            <a:r>
              <a:rPr lang="en-US" altLang="zh-CN" sz="3000" dirty="0"/>
              <a:t>19</a:t>
            </a:r>
            <a:r>
              <a:rPr lang="zh-CN" altLang="en-US" sz="3000" dirty="0"/>
              <a:t>条明确规定：“个人跨统筹地区就业的，其基本养老保险关系随本人转移，缴费年限累计计算。个人达到法定退休年龄时，基本养老金分段计算、统一支付。具体办法由国务院规定</a:t>
            </a:r>
            <a:r>
              <a:rPr lang="zh-CN" altLang="en-US" sz="3000" dirty="0" smtClean="0"/>
              <a:t>。</a:t>
            </a:r>
            <a:r>
              <a:rPr lang="en-US" altLang="zh-CN" sz="3000" dirty="0" smtClean="0"/>
              <a:t>”</a:t>
            </a:r>
            <a:endParaRPr lang="en-US" altLang="zh-CN" sz="3000" dirty="0" smtClean="0"/>
          </a:p>
          <a:p>
            <a:pPr marL="0" indent="0">
              <a:buNone/>
            </a:pPr>
            <a:r>
              <a:rPr lang="zh-CN" altLang="en-US" sz="3000" dirty="0"/>
              <a:t>六、国家建立和完善新型农村社会养老保险制度</a:t>
            </a:r>
            <a:endParaRPr lang="zh-CN" altLang="en-US" sz="3000" dirty="0"/>
          </a:p>
          <a:p>
            <a:pPr marL="0" indent="0">
              <a:buNone/>
            </a:pPr>
            <a:r>
              <a:rPr lang="en-US" altLang="zh-CN" sz="3000" dirty="0" smtClean="0"/>
              <a:t>1</a:t>
            </a:r>
            <a:r>
              <a:rPr lang="en-US" altLang="zh-CN" sz="3000" dirty="0"/>
              <a:t>.  </a:t>
            </a:r>
            <a:r>
              <a:rPr lang="zh-CN" altLang="en-US" sz="3000" dirty="0"/>
              <a:t>新型农村社会养老保险是指在基本模式上实行社会统筹与个人账户相结合，在筹资方式上实行个人缴费、集体补助、政府补贴相结合的社会养老保险制度。</a:t>
            </a:r>
            <a:endParaRPr lang="zh-CN" altLang="en-US" sz="3000" dirty="0"/>
          </a:p>
          <a:p>
            <a:pPr marL="0" indent="0">
              <a:buNone/>
            </a:pPr>
            <a:endParaRPr lang="zh-CN" altLang="en-US" sz="2800" dirty="0" smtClean="0"/>
          </a:p>
          <a:p>
            <a:pPr marL="0" indent="0">
              <a:buNone/>
            </a:pPr>
            <a:endParaRPr lang="zh-CN" altLang="en-US" dirty="0"/>
          </a:p>
          <a:p>
            <a:pPr marL="0" indent="0">
              <a:buNone/>
            </a:pPr>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二、劳动法律事实</a:t>
            </a:r>
            <a:endParaRPr lang="zh-CN" altLang="en-US" sz="2800" dirty="0"/>
          </a:p>
          <a:p>
            <a:pPr marL="0" indent="0">
              <a:buNone/>
            </a:pPr>
            <a:r>
              <a:rPr lang="zh-CN" altLang="en-US" sz="2800" dirty="0" smtClean="0"/>
              <a:t>劳动</a:t>
            </a:r>
            <a:r>
              <a:rPr lang="zh-CN" altLang="en-US" sz="2800" dirty="0"/>
              <a:t>法律事实，是指劳动法律规范规定的能够引起劳动法律关系产生、变更和消灭的客观情况。它是引起劳动法律关系产生、变更和消灭的必要条件</a:t>
            </a:r>
            <a:r>
              <a:rPr lang="zh-CN" altLang="en-US" sz="2800" dirty="0" smtClean="0"/>
              <a:t>。</a:t>
            </a:r>
            <a:endParaRPr lang="en-US" altLang="zh-CN" sz="2800" dirty="0" smtClean="0"/>
          </a:p>
          <a:p>
            <a:pPr marL="0" indent="0">
              <a:buNone/>
            </a:pPr>
            <a:endParaRPr lang="en-US" altLang="zh-CN" sz="2800" dirty="0" smtClean="0"/>
          </a:p>
          <a:p>
            <a:pPr marL="0" indent="0">
              <a:buNone/>
            </a:pPr>
            <a:r>
              <a:rPr lang="zh-CN" altLang="en-US" sz="2800" dirty="0" smtClean="0"/>
              <a:t>根据</a:t>
            </a:r>
            <a:r>
              <a:rPr lang="zh-CN" altLang="en-US" sz="2800" dirty="0"/>
              <a:t>我国劳动法的规定</a:t>
            </a:r>
            <a:r>
              <a:rPr lang="zh-CN" altLang="en-US" sz="2800" dirty="0" smtClean="0"/>
              <a:t>，劳动</a:t>
            </a:r>
            <a:r>
              <a:rPr lang="zh-CN" altLang="en-US" sz="2800" dirty="0"/>
              <a:t>法律</a:t>
            </a:r>
            <a:r>
              <a:rPr lang="zh-CN" altLang="en-US" sz="2800" dirty="0" smtClean="0"/>
              <a:t>事实按照</a:t>
            </a:r>
            <a:r>
              <a:rPr lang="zh-CN" altLang="en-US" sz="2800" dirty="0"/>
              <a:t>其发生是否以人们的意志为转移来划分</a:t>
            </a:r>
            <a:r>
              <a:rPr lang="zh-CN" altLang="en-US" sz="2800" dirty="0" smtClean="0"/>
              <a:t>，可</a:t>
            </a:r>
            <a:r>
              <a:rPr lang="zh-CN" altLang="en-US" sz="2800" dirty="0"/>
              <a:t>分为事件和行为两大类。</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3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en-US" altLang="zh-CN" sz="3000" dirty="0"/>
              <a:t>2.  </a:t>
            </a:r>
            <a:r>
              <a:rPr lang="zh-CN" altLang="en-US" sz="3000" dirty="0"/>
              <a:t>筹资方式</a:t>
            </a:r>
            <a:endParaRPr lang="zh-CN" altLang="en-US" sz="3000" dirty="0"/>
          </a:p>
          <a:p>
            <a:pPr marL="0" indent="0">
              <a:buNone/>
            </a:pPr>
            <a:r>
              <a:rPr lang="zh-CN" altLang="en-US" sz="3000" dirty="0" smtClean="0"/>
              <a:t>（</a:t>
            </a:r>
            <a:r>
              <a:rPr lang="en-US" altLang="zh-CN" sz="3000" dirty="0"/>
              <a:t>1</a:t>
            </a:r>
            <a:r>
              <a:rPr lang="zh-CN" altLang="en-US" sz="3000" dirty="0"/>
              <a:t>）个人缴费，缴费标准目前设为每年</a:t>
            </a:r>
            <a:r>
              <a:rPr lang="en-US" altLang="zh-CN" sz="3000" dirty="0"/>
              <a:t>100</a:t>
            </a:r>
            <a:r>
              <a:rPr lang="zh-CN" altLang="en-US" sz="3000" dirty="0"/>
              <a:t>元、</a:t>
            </a:r>
            <a:r>
              <a:rPr lang="en-US" altLang="zh-CN" sz="3000" dirty="0"/>
              <a:t>200</a:t>
            </a:r>
            <a:r>
              <a:rPr lang="zh-CN" altLang="en-US" sz="3000" dirty="0"/>
              <a:t>元、</a:t>
            </a:r>
            <a:r>
              <a:rPr lang="en-US" altLang="zh-CN" sz="3000" dirty="0"/>
              <a:t>300</a:t>
            </a:r>
            <a:r>
              <a:rPr lang="zh-CN" altLang="en-US" sz="3000" dirty="0"/>
              <a:t>元、</a:t>
            </a:r>
            <a:r>
              <a:rPr lang="en-US" altLang="zh-CN" sz="3000" dirty="0"/>
              <a:t>400</a:t>
            </a:r>
            <a:r>
              <a:rPr lang="zh-CN" altLang="en-US" sz="3000" dirty="0"/>
              <a:t>元、</a:t>
            </a:r>
            <a:r>
              <a:rPr lang="en-US" altLang="zh-CN" sz="3000" dirty="0"/>
              <a:t>500</a:t>
            </a:r>
            <a:r>
              <a:rPr lang="zh-CN" altLang="en-US" sz="3000" dirty="0"/>
              <a:t>元</a:t>
            </a:r>
            <a:r>
              <a:rPr lang="en-US" altLang="zh-CN" sz="3000" dirty="0"/>
              <a:t>5</a:t>
            </a:r>
            <a:r>
              <a:rPr lang="zh-CN" altLang="en-US" sz="3000" dirty="0"/>
              <a:t>个档次，地方可以根据实际情况增设缴费档次</a:t>
            </a:r>
            <a:r>
              <a:rPr lang="zh-CN" altLang="en-US" sz="3000" dirty="0" smtClean="0"/>
              <a:t>。</a:t>
            </a:r>
            <a:endParaRPr lang="en-US" altLang="zh-CN" sz="3000" dirty="0" smtClean="0"/>
          </a:p>
          <a:p>
            <a:pPr marL="0" indent="0">
              <a:buNone/>
            </a:pPr>
            <a:r>
              <a:rPr lang="zh-CN" altLang="en-US" sz="3000" dirty="0"/>
              <a:t>（</a:t>
            </a:r>
            <a:r>
              <a:rPr lang="en-US" altLang="zh-CN" sz="3000" dirty="0"/>
              <a:t>2</a:t>
            </a:r>
            <a:r>
              <a:rPr lang="zh-CN" altLang="en-US" sz="3000" dirty="0"/>
              <a:t>）集体补助，有条件的村集体应当对参保人缴费给予补助，补助标准由村民委员会召开村民会议民主确定，鼓励其他经济组织、社会公益组织、个人为参保人缴费提供资助。</a:t>
            </a:r>
            <a:endParaRPr lang="zh-CN" altLang="en-US" sz="3000" dirty="0"/>
          </a:p>
          <a:p>
            <a:pPr marL="0" indent="0">
              <a:buNone/>
            </a:pPr>
            <a:r>
              <a:rPr lang="zh-CN" altLang="en-US" sz="3000" dirty="0"/>
              <a:t>（</a:t>
            </a:r>
            <a:r>
              <a:rPr lang="en-US" altLang="zh-CN" sz="3000" dirty="0"/>
              <a:t>3</a:t>
            </a:r>
            <a:r>
              <a:rPr lang="zh-CN" altLang="en-US" sz="3000" dirty="0"/>
              <a:t>）政府补贴，政府对符合领取条件的参保人全额支付新农保基础养老金。</a:t>
            </a:r>
            <a:endParaRPr lang="zh-CN" altLang="en-US" sz="3000" dirty="0"/>
          </a:p>
          <a:p>
            <a:pPr marL="0" indent="0">
              <a:buNone/>
            </a:pPr>
            <a:endParaRPr lang="zh-CN" altLang="en-US" dirty="0" smtClean="0"/>
          </a:p>
          <a:p>
            <a:pPr marL="0" indent="0">
              <a:buNone/>
            </a:pPr>
            <a:endParaRPr lang="zh-CN" altLang="en-US" dirty="0"/>
          </a:p>
        </p:txBody>
      </p:sp>
    </p:spTree>
  </p:cSld>
  <p:clrMapOvr>
    <a:masterClrMapping/>
  </p:clrMapOvr>
</p:sld>
</file>

<file path=ppt/slides/slide3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0" indent="0" algn="ctr">
              <a:buNone/>
            </a:pPr>
            <a:r>
              <a:rPr lang="zh-CN" altLang="zh-CN" sz="3000" b="1" dirty="0"/>
              <a:t>第三节 基本医疗保险</a:t>
            </a:r>
            <a:r>
              <a:rPr lang="zh-CN" altLang="zh-CN" sz="3000" b="1" dirty="0" smtClean="0"/>
              <a:t>制度</a:t>
            </a:r>
            <a:endParaRPr lang="zh-CN" altLang="zh-CN" sz="3000" dirty="0"/>
          </a:p>
          <a:p>
            <a:pPr marL="0" indent="0">
              <a:buNone/>
            </a:pPr>
            <a:r>
              <a:rPr lang="zh-CN" altLang="zh-CN" sz="3000" b="1" dirty="0"/>
              <a:t>一、医疗保险制度概念和特征</a:t>
            </a:r>
            <a:endParaRPr lang="zh-CN" altLang="zh-CN" sz="3000" dirty="0"/>
          </a:p>
          <a:p>
            <a:pPr marL="0" indent="0">
              <a:buNone/>
            </a:pPr>
            <a:r>
              <a:rPr lang="en-US" altLang="zh-CN" sz="3000" b="1" dirty="0"/>
              <a:t> </a:t>
            </a:r>
            <a:r>
              <a:rPr lang="zh-CN" altLang="zh-CN" sz="3000" dirty="0" smtClean="0"/>
              <a:t>（</a:t>
            </a:r>
            <a:r>
              <a:rPr lang="zh-CN" altLang="zh-CN" sz="3000" dirty="0"/>
              <a:t>一）医疗保险的概念</a:t>
            </a:r>
            <a:endParaRPr lang="zh-CN" altLang="zh-CN" sz="3000" dirty="0"/>
          </a:p>
          <a:p>
            <a:pPr marL="0" indent="0">
              <a:buNone/>
            </a:pPr>
            <a:r>
              <a:rPr lang="zh-CN" altLang="zh-CN" sz="3000" dirty="0"/>
              <a:t>医疗保险制度又称疾病保险、疾病津贴等，是指劳动者由于患病或非因工负伤后，由社会提供医疗服务或经济补偿的社会保险制度。</a:t>
            </a:r>
            <a:endParaRPr lang="zh-CN" altLang="zh-CN" sz="3000" dirty="0"/>
          </a:p>
          <a:p>
            <a:pPr marL="0" indent="0">
              <a:buNone/>
            </a:pPr>
            <a:r>
              <a:rPr lang="zh-CN" altLang="zh-CN" sz="3000" dirty="0"/>
              <a:t>（二）医疗保险的特征</a:t>
            </a:r>
            <a:endParaRPr lang="zh-CN" altLang="zh-CN" sz="3000" dirty="0"/>
          </a:p>
          <a:p>
            <a:pPr marL="0" indent="0">
              <a:buNone/>
            </a:pPr>
            <a:r>
              <a:rPr lang="en-US" altLang="zh-CN" sz="3000" dirty="0"/>
              <a:t>1.  </a:t>
            </a:r>
            <a:r>
              <a:rPr lang="zh-CN" altLang="zh-CN" sz="3000" dirty="0"/>
              <a:t>即时性</a:t>
            </a:r>
            <a:r>
              <a:rPr lang="en-US" altLang="zh-CN" sz="3000" dirty="0"/>
              <a:t> </a:t>
            </a:r>
            <a:endParaRPr lang="zh-CN" altLang="zh-CN" sz="3000" dirty="0"/>
          </a:p>
          <a:p>
            <a:pPr marL="0" indent="0">
              <a:buNone/>
            </a:pPr>
            <a:r>
              <a:rPr lang="en-US" altLang="zh-CN" sz="3000" dirty="0"/>
              <a:t>2.  </a:t>
            </a:r>
            <a:r>
              <a:rPr lang="zh-CN" altLang="zh-CN" sz="3000" dirty="0"/>
              <a:t>广泛性</a:t>
            </a:r>
            <a:endParaRPr lang="zh-CN" altLang="zh-CN" sz="3000" dirty="0"/>
          </a:p>
          <a:p>
            <a:pPr marL="0" indent="0">
              <a:buNone/>
            </a:pPr>
            <a:r>
              <a:rPr lang="en-US" altLang="zh-CN" sz="3000" dirty="0"/>
              <a:t>3.  </a:t>
            </a:r>
            <a:r>
              <a:rPr lang="zh-CN" altLang="zh-CN" sz="3000" dirty="0"/>
              <a:t>交叉性</a:t>
            </a:r>
            <a:endParaRPr lang="zh-CN" altLang="zh-CN" sz="3000" dirty="0"/>
          </a:p>
          <a:p>
            <a:pPr marL="0" indent="0">
              <a:buNone/>
            </a:pPr>
            <a:endParaRPr lang="zh-CN" altLang="en-US" dirty="0"/>
          </a:p>
        </p:txBody>
      </p:sp>
    </p:spTree>
  </p:cSld>
  <p:clrMapOvr>
    <a:masterClrMapping/>
  </p:clrMapOvr>
</p:sld>
</file>

<file path=ppt/slides/slide3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zh-CN" altLang="zh-CN" b="1" dirty="0"/>
              <a:t>二、医疗保险的覆盖范围和缴费方式</a:t>
            </a:r>
            <a:endParaRPr lang="zh-CN" altLang="zh-CN" dirty="0"/>
          </a:p>
          <a:p>
            <a:pPr marL="0" indent="0">
              <a:buNone/>
            </a:pPr>
            <a:r>
              <a:rPr lang="en-US" altLang="zh-CN" dirty="0"/>
              <a:t>2.  </a:t>
            </a:r>
            <a:r>
              <a:rPr lang="zh-CN" altLang="zh-CN" dirty="0"/>
              <a:t>筹资方式</a:t>
            </a:r>
            <a:endParaRPr lang="zh-CN" altLang="zh-CN" dirty="0"/>
          </a:p>
          <a:p>
            <a:pPr marL="0" indent="0">
              <a:buNone/>
            </a:pPr>
            <a:r>
              <a:rPr lang="en-US" altLang="zh-CN" dirty="0"/>
              <a:t> 1.  </a:t>
            </a:r>
            <a:r>
              <a:rPr lang="zh-CN" altLang="zh-CN" dirty="0"/>
              <a:t>覆盖范围</a:t>
            </a:r>
            <a:br>
              <a:rPr lang="en-US" altLang="zh-CN" dirty="0"/>
            </a:br>
            <a:r>
              <a:rPr lang="en-US" altLang="zh-CN" dirty="0"/>
              <a:t>    </a:t>
            </a:r>
            <a:r>
              <a:rPr lang="zh-CN" altLang="zh-CN" dirty="0"/>
              <a:t>城镇所有用人单位及其职工都要参加基本医疗保险，包括企业、机关、事业单位、社会团体、民办非企业单位及其职工。</a:t>
            </a:r>
            <a:endParaRPr lang="zh-CN" altLang="zh-CN" dirty="0"/>
          </a:p>
          <a:p>
            <a:pPr marL="0" indent="0">
              <a:buNone/>
            </a:pPr>
            <a:r>
              <a:rPr lang="zh-CN" altLang="zh-CN" dirty="0"/>
              <a:t>基本医疗保险费由用人单位和职工双方共同负担，用人单位缴费比例一般控制在职工工资总额的</a:t>
            </a:r>
            <a:r>
              <a:rPr lang="en-US" altLang="zh-CN" dirty="0"/>
              <a:t>6%</a:t>
            </a:r>
            <a:r>
              <a:rPr lang="zh-CN" altLang="zh-CN" dirty="0"/>
              <a:t>左右，职工缴费比例一般为本人工资收入的</a:t>
            </a:r>
            <a:r>
              <a:rPr lang="en-US" altLang="zh-CN" dirty="0"/>
              <a:t>2%</a:t>
            </a:r>
            <a:r>
              <a:rPr lang="zh-CN" altLang="zh-CN" dirty="0"/>
              <a:t>。</a:t>
            </a:r>
            <a:endParaRPr lang="zh-CN" altLang="zh-CN" dirty="0"/>
          </a:p>
          <a:p>
            <a:pPr marL="0" indent="0">
              <a:buNone/>
            </a:pPr>
            <a:endParaRPr lang="zh-CN" altLang="en-US" dirty="0"/>
          </a:p>
        </p:txBody>
      </p:sp>
    </p:spTree>
  </p:cSld>
  <p:clrMapOvr>
    <a:masterClrMapping/>
  </p:clrMapOvr>
</p:sld>
</file>

<file path=ppt/slides/slide3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zh-CN" sz="2800" b="1" dirty="0"/>
              <a:t>三、</a:t>
            </a:r>
            <a:r>
              <a:rPr lang="en-US" altLang="zh-CN" sz="2800" b="1" dirty="0"/>
              <a:t>  </a:t>
            </a:r>
            <a:r>
              <a:rPr lang="zh-CN" altLang="zh-CN" sz="2800" b="1" dirty="0"/>
              <a:t>医疗保险的待遇标准</a:t>
            </a:r>
            <a:endParaRPr lang="zh-CN" altLang="zh-CN" sz="2800" dirty="0"/>
          </a:p>
          <a:p>
            <a:pPr marL="0" indent="0">
              <a:buNone/>
            </a:pPr>
            <a:r>
              <a:rPr lang="en-US" altLang="zh-CN" sz="2800" b="1" dirty="0"/>
              <a:t> </a:t>
            </a:r>
            <a:endParaRPr lang="zh-CN" altLang="zh-CN" sz="2800" dirty="0"/>
          </a:p>
          <a:p>
            <a:pPr marL="0" indent="0">
              <a:buNone/>
            </a:pPr>
            <a:r>
              <a:rPr lang="en-US" altLang="zh-CN" sz="2800" dirty="0"/>
              <a:t>1.  </a:t>
            </a:r>
            <a:r>
              <a:rPr lang="zh-CN" altLang="zh-CN" sz="2800" dirty="0"/>
              <a:t>职工基本医疗保险的待遇标准</a:t>
            </a:r>
            <a:endParaRPr lang="zh-CN" altLang="zh-CN" sz="2800" dirty="0"/>
          </a:p>
          <a:p>
            <a:pPr marL="0" indent="0">
              <a:buNone/>
            </a:pPr>
            <a:r>
              <a:rPr lang="zh-CN" altLang="zh-CN" sz="2800" dirty="0"/>
              <a:t>职工基本医疗保险的统筹基金和个人账户按照各自的支付范围，分别核算，不得互相挤占。</a:t>
            </a:r>
            <a:endParaRPr lang="zh-CN" altLang="zh-CN" sz="2800" dirty="0"/>
          </a:p>
          <a:p>
            <a:pPr marL="0" indent="0">
              <a:buNone/>
            </a:pPr>
            <a:r>
              <a:rPr lang="zh-CN" altLang="zh-CN" sz="2800" dirty="0"/>
              <a:t>（</a:t>
            </a:r>
            <a:r>
              <a:rPr lang="en-US" altLang="zh-CN" sz="2800" dirty="0"/>
              <a:t>1</a:t>
            </a:r>
            <a:r>
              <a:rPr lang="zh-CN" altLang="zh-CN" sz="2800" dirty="0"/>
              <a:t>）个人账户，用于支付门诊费用、住院费用中个人自付部分以及在定点药店购物费用。</a:t>
            </a:r>
            <a:endParaRPr lang="zh-CN" altLang="zh-CN" sz="2800" dirty="0"/>
          </a:p>
          <a:p>
            <a:pPr marL="0" indent="0">
              <a:buNone/>
            </a:pPr>
            <a:r>
              <a:rPr lang="zh-CN" altLang="zh-CN" sz="2800" dirty="0"/>
              <a:t>（</a:t>
            </a:r>
            <a:r>
              <a:rPr lang="en-US" altLang="zh-CN" sz="2800" dirty="0"/>
              <a:t>2</a:t>
            </a:r>
            <a:r>
              <a:rPr lang="zh-CN" altLang="zh-CN" sz="2800" dirty="0"/>
              <a:t>）统筹基金，用于支付住院医疗和部分门诊大病费用。</a:t>
            </a:r>
            <a:endParaRPr lang="zh-CN" altLang="zh-CN" sz="2800" dirty="0"/>
          </a:p>
          <a:p>
            <a:pPr marL="0" indent="0">
              <a:buNone/>
            </a:pPr>
            <a:endParaRPr lang="zh-CN" altLang="en-US" dirty="0"/>
          </a:p>
        </p:txBody>
      </p:sp>
    </p:spTree>
  </p:cSld>
  <p:clrMapOvr>
    <a:masterClrMapping/>
  </p:clrMapOvr>
</p:sld>
</file>

<file path=ppt/slides/slide3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2.  </a:t>
            </a:r>
            <a:r>
              <a:rPr lang="zh-CN" altLang="zh-CN" sz="2800" dirty="0"/>
              <a:t>新型农村合作医疗待遇标准</a:t>
            </a:r>
            <a:r>
              <a:rPr lang="en-US" altLang="zh-CN" sz="2800" dirty="0"/>
              <a:t>    </a:t>
            </a:r>
            <a:endParaRPr lang="zh-CN" altLang="zh-CN" sz="2800" dirty="0"/>
          </a:p>
          <a:p>
            <a:pPr marL="0" indent="0">
              <a:buNone/>
            </a:pPr>
            <a:r>
              <a:rPr lang="zh-CN" altLang="zh-CN" sz="2800" dirty="0"/>
              <a:t>新型农村合作医疗主要补助参合农民的大额医疗费用或者住院医疗费用。各县（市）根据筹资总额，结合当地实际，科学合理地确定农村合作医疗基金的支付范围、支付标准和额度。</a:t>
            </a:r>
            <a:endParaRPr lang="zh-CN" altLang="zh-CN" sz="2800" dirty="0"/>
          </a:p>
          <a:p>
            <a:pPr marL="0" indent="0">
              <a:buNone/>
            </a:pPr>
            <a:r>
              <a:rPr lang="en-US" altLang="zh-CN" sz="2800" dirty="0"/>
              <a:t>3.  </a:t>
            </a:r>
            <a:r>
              <a:rPr lang="zh-CN" altLang="zh-CN" sz="2800" dirty="0"/>
              <a:t>城镇居民基本医疗保险待遇标准</a:t>
            </a:r>
            <a:r>
              <a:rPr lang="en-US" altLang="zh-CN" sz="2800" dirty="0"/>
              <a:t>    </a:t>
            </a:r>
            <a:endParaRPr lang="zh-CN" altLang="zh-CN" sz="2800" dirty="0"/>
          </a:p>
          <a:p>
            <a:pPr marL="0" indent="0">
              <a:buNone/>
            </a:pPr>
            <a:r>
              <a:rPr lang="zh-CN" altLang="zh-CN" sz="2800" dirty="0"/>
              <a:t>城镇居民基本医疗保险只建立统筹基金，不建立个人账户，基金主要用于住院医疗和部分门诊大病费用。</a:t>
            </a:r>
            <a:endParaRPr lang="zh-CN" altLang="zh-CN" sz="2800" dirty="0"/>
          </a:p>
          <a:p>
            <a:pPr marL="0" indent="0">
              <a:buNone/>
            </a:pPr>
            <a:endParaRPr lang="zh-CN" altLang="en-US" dirty="0"/>
          </a:p>
        </p:txBody>
      </p:sp>
    </p:spTree>
  </p:cSld>
  <p:clrMapOvr>
    <a:masterClrMapping/>
  </p:clrMapOvr>
</p:sld>
</file>

<file path=ppt/slides/slide3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四、  享受基本医疗保险待遇条件</a:t>
            </a:r>
            <a:endParaRPr lang="zh-CN" altLang="en-US" sz="2800" dirty="0"/>
          </a:p>
          <a:p>
            <a:pPr marL="0" indent="0">
              <a:buNone/>
            </a:pPr>
            <a:r>
              <a:rPr lang="en-US" altLang="zh-CN" sz="2800" dirty="0"/>
              <a:t>1. </a:t>
            </a:r>
            <a:r>
              <a:rPr lang="zh-CN" altLang="en-US" sz="2800" dirty="0"/>
              <a:t>缴费年限    </a:t>
            </a:r>
            <a:endParaRPr lang="zh-CN" altLang="en-US" sz="2800" dirty="0"/>
          </a:p>
          <a:p>
            <a:pPr marL="0" indent="0">
              <a:buNone/>
            </a:pPr>
            <a:r>
              <a:rPr lang="zh-CN" altLang="en-US" sz="2800" dirty="0"/>
              <a:t>目前，国家对最低缴费年限尚无统一规定，由各统筹地区根据本地情况自行确定，一般为男职工</a:t>
            </a:r>
            <a:r>
              <a:rPr lang="en-US" altLang="zh-CN" sz="2800" dirty="0"/>
              <a:t>30</a:t>
            </a:r>
            <a:r>
              <a:rPr lang="zh-CN" altLang="en-US" sz="2800" dirty="0"/>
              <a:t>年，女职工</a:t>
            </a:r>
            <a:r>
              <a:rPr lang="en-US" altLang="zh-CN" sz="2800" dirty="0"/>
              <a:t>25</a:t>
            </a:r>
            <a:r>
              <a:rPr lang="zh-CN" altLang="en-US" sz="2800" dirty="0"/>
              <a:t>年。经济较发达统筹地区规定的缴费年限比较</a:t>
            </a:r>
            <a:r>
              <a:rPr lang="zh-CN" altLang="en-US" sz="2800" dirty="0" smtClean="0"/>
              <a:t>短。</a:t>
            </a:r>
            <a:endParaRPr lang="zh-CN" altLang="en-US" sz="2800" dirty="0"/>
          </a:p>
          <a:p>
            <a:pPr marL="0" indent="0">
              <a:buNone/>
            </a:pPr>
            <a:r>
              <a:rPr lang="en-US" altLang="zh-CN" sz="2800" dirty="0"/>
              <a:t>2. </a:t>
            </a:r>
            <a:r>
              <a:rPr lang="zh-CN" altLang="en-US" sz="2800" dirty="0"/>
              <a:t>参保职工退休时未达到国家规定的缴费年限</a:t>
            </a:r>
            <a:endParaRPr lang="zh-CN" altLang="en-US" sz="2800" dirty="0"/>
          </a:p>
          <a:p>
            <a:pPr marL="0" indent="0">
              <a:buNone/>
            </a:pPr>
            <a:r>
              <a:rPr lang="zh-CN" altLang="en-US" sz="2800" dirty="0"/>
              <a:t>参保职工退休时未达到国家规定的缴费年限的，可以缴费至国家规定的</a:t>
            </a:r>
            <a:r>
              <a:rPr lang="zh-CN" altLang="en-US" sz="2800" dirty="0" smtClean="0"/>
              <a:t>年限。</a:t>
            </a:r>
            <a:endParaRPr lang="zh-CN" altLang="en-US" sz="2800" dirty="0"/>
          </a:p>
        </p:txBody>
      </p:sp>
    </p:spTree>
  </p:cSld>
  <p:clrMapOvr>
    <a:masterClrMapping/>
  </p:clrMapOvr>
</p:sld>
</file>

<file path=ppt/slides/slide3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zh-CN" sz="2800" b="1" dirty="0"/>
              <a:t>五、 基本医疗保险基金支付和结算</a:t>
            </a:r>
            <a:r>
              <a:rPr lang="zh-CN" altLang="zh-CN" sz="2800" b="1" dirty="0" smtClean="0"/>
              <a:t>制度</a:t>
            </a:r>
            <a:endParaRPr lang="zh-CN" altLang="zh-CN" sz="2800" dirty="0"/>
          </a:p>
          <a:p>
            <a:pPr marL="0" indent="0">
              <a:buNone/>
            </a:pPr>
            <a:r>
              <a:rPr lang="en-US" altLang="zh-CN" sz="2800" dirty="0">
                <a:latin typeface="+mn-ea"/>
              </a:rPr>
              <a:t>(</a:t>
            </a:r>
            <a:r>
              <a:rPr lang="zh-CN" altLang="zh-CN" sz="2800" dirty="0">
                <a:latin typeface="+mn-ea"/>
              </a:rPr>
              <a:t>一</a:t>
            </a:r>
            <a:r>
              <a:rPr lang="en-US" altLang="zh-CN" sz="2800" dirty="0">
                <a:latin typeface="+mn-ea"/>
              </a:rPr>
              <a:t>)</a:t>
            </a:r>
            <a:r>
              <a:rPr lang="zh-CN" altLang="zh-CN" sz="2800" dirty="0"/>
              <a:t>基本医疗保险基金支付</a:t>
            </a:r>
            <a:endParaRPr lang="zh-CN" altLang="zh-CN" sz="2800" dirty="0"/>
          </a:p>
          <a:p>
            <a:pPr marL="0" indent="0">
              <a:buNone/>
            </a:pPr>
            <a:r>
              <a:rPr lang="zh-CN" altLang="zh-CN" sz="2800" dirty="0"/>
              <a:t>社会保险法规定符合基本医疗保险药品目录、诊疗项目、医疗服务设施标准以及急诊、抢救的医疗费用，按照国家规定从基本医疗保险基金中支付。</a:t>
            </a:r>
            <a:r>
              <a:rPr lang="en-US" altLang="zh-CN" sz="2800" dirty="0"/>
              <a:t>    </a:t>
            </a:r>
            <a:endParaRPr lang="zh-CN" altLang="zh-CN" sz="2800" dirty="0"/>
          </a:p>
          <a:p>
            <a:pPr marL="0" indent="0">
              <a:buNone/>
            </a:pPr>
            <a:endParaRPr lang="zh-CN" altLang="en-US" dirty="0"/>
          </a:p>
        </p:txBody>
      </p:sp>
    </p:spTree>
  </p:cSld>
  <p:clrMapOvr>
    <a:masterClrMapping/>
  </p:clrMapOvr>
</p:sld>
</file>

<file path=ppt/slides/slide3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zh-CN" sz="2800" dirty="0"/>
              <a:t>（二）基本医疗保险费用结算</a:t>
            </a:r>
            <a:endParaRPr lang="zh-CN" altLang="zh-CN" sz="2800" dirty="0"/>
          </a:p>
          <a:p>
            <a:pPr marL="0" indent="0">
              <a:buNone/>
            </a:pPr>
            <a:r>
              <a:rPr lang="en-US" altLang="zh-CN" sz="2800" dirty="0"/>
              <a:t>1. </a:t>
            </a:r>
            <a:r>
              <a:rPr lang="zh-CN" altLang="zh-CN" sz="2800" dirty="0"/>
              <a:t>直接结算制度</a:t>
            </a:r>
            <a:r>
              <a:rPr lang="en-US" altLang="zh-CN" sz="2800" dirty="0"/>
              <a:t>    </a:t>
            </a:r>
            <a:endParaRPr lang="zh-CN" altLang="zh-CN" sz="2800" dirty="0"/>
          </a:p>
          <a:p>
            <a:pPr marL="0" indent="0">
              <a:buNone/>
            </a:pPr>
            <a:r>
              <a:rPr lang="zh-CN" altLang="zh-CN" sz="2800" dirty="0"/>
              <a:t>参保人员医疗费用中应当由基本医疗保险基金支付的部分，由社保经办机构与医疗机构、药品经营单位直接结算</a:t>
            </a:r>
            <a:endParaRPr lang="zh-CN" altLang="zh-CN" sz="2800" dirty="0"/>
          </a:p>
          <a:p>
            <a:pPr marL="0" indent="0">
              <a:buNone/>
            </a:pPr>
            <a:r>
              <a:rPr lang="en-US" altLang="zh-CN" sz="2800" dirty="0"/>
              <a:t>2.</a:t>
            </a:r>
            <a:r>
              <a:rPr lang="zh-CN" altLang="zh-CN" sz="2800" dirty="0"/>
              <a:t>异地就医</a:t>
            </a:r>
            <a:br>
              <a:rPr lang="en-US" altLang="zh-CN" sz="2800" dirty="0"/>
            </a:br>
            <a:r>
              <a:rPr lang="zh-CN" altLang="zh-CN" sz="2800" dirty="0" smtClean="0"/>
              <a:t>（</a:t>
            </a:r>
            <a:r>
              <a:rPr lang="en-US" altLang="zh-CN" sz="2800" dirty="0"/>
              <a:t>1</a:t>
            </a:r>
            <a:r>
              <a:rPr lang="zh-CN" altLang="zh-CN" sz="2800" dirty="0"/>
              <a:t>）参保人员短期出差、学习培训或度假等期间，在异地发生疾病并就地紧急诊治发生的医疗费用，一般由参保地按参保地规定报销。</a:t>
            </a:r>
            <a:r>
              <a:rPr lang="en-US" altLang="zh-CN" sz="2800" dirty="0"/>
              <a:t>   </a:t>
            </a:r>
            <a:endParaRPr lang="zh-CN" altLang="zh-CN" sz="2800" dirty="0"/>
          </a:p>
          <a:p>
            <a:pPr marL="0" indent="0">
              <a:buNone/>
            </a:pPr>
            <a:endParaRPr lang="zh-CN" altLang="en-US" dirty="0"/>
          </a:p>
        </p:txBody>
      </p:sp>
    </p:spTree>
  </p:cSld>
  <p:clrMapOvr>
    <a:masterClrMapping/>
  </p:clrMapOvr>
</p:sld>
</file>

<file path=ppt/slides/slide3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zh-CN" altLang="zh-CN" sz="3000" dirty="0"/>
              <a:t>（</a:t>
            </a:r>
            <a:r>
              <a:rPr lang="en-US" altLang="zh-CN" sz="3000" dirty="0"/>
              <a:t>2</a:t>
            </a:r>
            <a:r>
              <a:rPr lang="zh-CN" altLang="zh-CN" sz="3000" dirty="0"/>
              <a:t>）参保人员因当地医疗条件所限需异地转诊的，医疗费用结算按照参保地有关规定执行。参保地负责审核、报销医疗费用。有条件的地区可经地区间协商，订立协议，委托就医地审核。</a:t>
            </a:r>
            <a:r>
              <a:rPr lang="en-US" altLang="zh-CN" sz="3000" dirty="0"/>
              <a:t>   </a:t>
            </a:r>
            <a:endParaRPr lang="zh-CN" altLang="zh-CN" sz="3000" dirty="0"/>
          </a:p>
          <a:p>
            <a:pPr marL="0" indent="0">
              <a:buNone/>
            </a:pPr>
            <a:r>
              <a:rPr lang="zh-CN" altLang="zh-CN" sz="3000" dirty="0"/>
              <a:t>（</a:t>
            </a:r>
            <a:r>
              <a:rPr lang="en-US" altLang="zh-CN" sz="3000" dirty="0"/>
              <a:t>3</a:t>
            </a:r>
            <a:r>
              <a:rPr lang="zh-CN" altLang="zh-CN" sz="3000" dirty="0"/>
              <a:t>）异地长期居住的退休人员在居住地就医，常驻异地工作的人员在工作地就医，原则上执行参保地政策。参保地经办机构可采用邮寄报销、在参保人员较集中的地区设立代办点、委托就医地基本医疗保险经办机构代管报销等方式，改进服务，方便参保人员。</a:t>
            </a:r>
            <a:r>
              <a:rPr lang="en-US" altLang="zh-CN" sz="3000" dirty="0"/>
              <a:t>   </a:t>
            </a:r>
            <a:endParaRPr lang="zh-CN" altLang="zh-CN" sz="3000" dirty="0"/>
          </a:p>
          <a:p>
            <a:pPr marL="0" indent="0">
              <a:buNone/>
            </a:pPr>
            <a:endParaRPr lang="zh-CN" altLang="en-US" dirty="0"/>
          </a:p>
        </p:txBody>
      </p:sp>
    </p:spTree>
  </p:cSld>
  <p:clrMapOvr>
    <a:masterClrMapping/>
  </p:clrMapOvr>
</p:sld>
</file>

<file path=ppt/slides/slide3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zh-CN" altLang="zh-CN" sz="3000" dirty="0"/>
              <a:t>（</a:t>
            </a:r>
            <a:r>
              <a:rPr lang="en-US" altLang="zh-CN" sz="3000" dirty="0"/>
              <a:t>4</a:t>
            </a:r>
            <a:r>
              <a:rPr lang="zh-CN" altLang="zh-CN" sz="3000" dirty="0"/>
              <a:t>）对经国家组织动员支援边疆等地建设，按国家有关规定办理退休手续后，已按户籍管理规定异地安置的参保退休人员，要探索与当地医疗保障体系相衔接的办法。 </a:t>
            </a:r>
            <a:endParaRPr lang="zh-CN" altLang="zh-CN" sz="3000" dirty="0"/>
          </a:p>
          <a:p>
            <a:pPr marL="0" indent="0">
              <a:buNone/>
            </a:pPr>
            <a:r>
              <a:rPr lang="zh-CN" altLang="en-US" sz="3000" dirty="0"/>
              <a:t>六、 个人基本医疗保险关系的转移接续</a:t>
            </a:r>
            <a:endParaRPr lang="zh-CN" altLang="en-US" sz="3000" dirty="0"/>
          </a:p>
          <a:p>
            <a:pPr marL="0" indent="0">
              <a:buNone/>
            </a:pPr>
            <a:r>
              <a:rPr lang="en-US" altLang="zh-CN" sz="3000" dirty="0" smtClean="0"/>
              <a:t>《</a:t>
            </a:r>
            <a:r>
              <a:rPr lang="zh-CN" altLang="en-US" sz="3000" dirty="0"/>
              <a:t>社会保险法</a:t>
            </a:r>
            <a:r>
              <a:rPr lang="en-US" altLang="zh-CN" sz="3000" dirty="0"/>
              <a:t>》</a:t>
            </a:r>
            <a:r>
              <a:rPr lang="zh-CN" altLang="en-US" sz="3000" dirty="0"/>
              <a:t>第</a:t>
            </a:r>
            <a:r>
              <a:rPr lang="en-US" altLang="zh-CN" sz="3000" dirty="0"/>
              <a:t>30</a:t>
            </a:r>
            <a:r>
              <a:rPr lang="zh-CN" altLang="en-US" sz="3000" dirty="0"/>
              <a:t>条明确规定：“已经参加城镇基本医疗保险的参保人员跨统筹地区就业的，其医疗保险关系随同转移，由新就业地社保经办机构通知原就业地社保经办机构办理转移手续，参保人员不再享受原就业地基本医疗保险待遇，但缴费年限累计计算。”</a:t>
            </a:r>
            <a:endParaRPr lang="zh-CN" altLang="en-US" sz="3000" dirty="0"/>
          </a:p>
          <a:p>
            <a:pPr marL="0" indent="0">
              <a:buNone/>
            </a:pPr>
            <a:endParaRPr lang="zh-CN"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3000" dirty="0" smtClean="0"/>
              <a:t>1.</a:t>
            </a:r>
            <a:r>
              <a:rPr lang="zh-CN" altLang="en-US" sz="3000" dirty="0" smtClean="0"/>
              <a:t>事件</a:t>
            </a:r>
            <a:endParaRPr lang="en-US" altLang="zh-CN" sz="3000" dirty="0" smtClean="0"/>
          </a:p>
          <a:p>
            <a:pPr marL="0" indent="0">
              <a:buNone/>
            </a:pPr>
            <a:r>
              <a:rPr lang="zh-CN" altLang="en-US" sz="2800" dirty="0"/>
              <a:t>劳动法律事实的事件，是指不以人的意志为转移的客观现象</a:t>
            </a:r>
            <a:r>
              <a:rPr lang="zh-CN" altLang="en-US" sz="2800" dirty="0" smtClean="0"/>
              <a:t>。如</a:t>
            </a:r>
            <a:r>
              <a:rPr lang="zh-CN" altLang="en-US" sz="2800" dirty="0"/>
              <a:t>地震、洪水、人身伤残、疾病、死亡；又如战争、动乱等。这些事件虽不以人的意志为转移，但在一定条件下，能够引起劳动法律关系的变更和消灭</a:t>
            </a:r>
            <a:r>
              <a:rPr lang="zh-CN" altLang="en-US" sz="2800" dirty="0" smtClean="0"/>
              <a:t>。</a:t>
            </a:r>
            <a:endParaRPr lang="en-US" altLang="zh-CN" sz="2800" dirty="0" smtClean="0"/>
          </a:p>
          <a:p>
            <a:pPr marL="0" indent="0">
              <a:buNone/>
            </a:pPr>
            <a:r>
              <a:rPr lang="en-US" altLang="zh-CN" sz="2800" dirty="0" smtClean="0"/>
              <a:t>《</a:t>
            </a:r>
            <a:r>
              <a:rPr lang="zh-CN" altLang="en-US" sz="2800" dirty="0"/>
              <a:t>劳动合同法</a:t>
            </a:r>
            <a:r>
              <a:rPr lang="en-US" altLang="zh-CN" sz="2800" dirty="0"/>
              <a:t>》</a:t>
            </a:r>
            <a:r>
              <a:rPr lang="zh-CN" altLang="en-US" sz="2800" dirty="0"/>
              <a:t>第</a:t>
            </a:r>
            <a:r>
              <a:rPr lang="en-US" altLang="zh-CN" sz="2800" dirty="0"/>
              <a:t>44</a:t>
            </a:r>
            <a:r>
              <a:rPr lang="zh-CN" altLang="en-US" sz="2800" dirty="0"/>
              <a:t>条规定，劳动者死亡，或者被人民法院宣告死亡或者宣告失踪的，劳动合同终止。</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3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20000"/>
          </a:bodyPr>
          <a:lstStyle/>
          <a:p>
            <a:pPr marL="0" indent="0">
              <a:buNone/>
            </a:pPr>
            <a:r>
              <a:rPr lang="zh-CN" altLang="en-US" dirty="0"/>
              <a:t>第四节 工伤保险制度</a:t>
            </a:r>
            <a:endParaRPr lang="zh-CN" altLang="en-US" dirty="0"/>
          </a:p>
          <a:p>
            <a:pPr marL="0" indent="0">
              <a:buNone/>
            </a:pPr>
            <a:r>
              <a:rPr lang="zh-CN" altLang="en-US" dirty="0"/>
              <a:t>一、工伤保险概述</a:t>
            </a:r>
            <a:endParaRPr lang="zh-CN" altLang="en-US" dirty="0"/>
          </a:p>
          <a:p>
            <a:pPr marL="0" indent="0">
              <a:buNone/>
            </a:pPr>
            <a:r>
              <a:rPr lang="zh-CN" altLang="en-US" dirty="0" smtClean="0"/>
              <a:t>工伤</a:t>
            </a:r>
            <a:r>
              <a:rPr lang="zh-CN" altLang="en-US" dirty="0"/>
              <a:t>保险是指劳动者在生产工作中因意外事故或职业病致伤、致病、致残、死亡时依法所享有的社会保险。</a:t>
            </a:r>
            <a:endParaRPr lang="zh-CN" altLang="en-US" dirty="0"/>
          </a:p>
          <a:p>
            <a:pPr marL="0" indent="0">
              <a:buNone/>
            </a:pPr>
            <a:r>
              <a:rPr lang="zh-CN" altLang="en-US" dirty="0"/>
              <a:t>二、工伤保险参保范围和缴费</a:t>
            </a:r>
            <a:endParaRPr lang="zh-CN" altLang="en-US" dirty="0"/>
          </a:p>
          <a:p>
            <a:pPr marL="0" indent="0">
              <a:buNone/>
            </a:pPr>
            <a:r>
              <a:rPr lang="en-US" altLang="zh-CN" dirty="0" smtClean="0"/>
              <a:t>1</a:t>
            </a:r>
            <a:r>
              <a:rPr lang="en-US" altLang="zh-CN" dirty="0"/>
              <a:t>. </a:t>
            </a:r>
            <a:r>
              <a:rPr lang="zh-CN" altLang="en-US" dirty="0"/>
              <a:t>参保范围                                                                  </a:t>
            </a:r>
            <a:endParaRPr lang="zh-CN" altLang="en-US" dirty="0"/>
          </a:p>
          <a:p>
            <a:pPr marL="0" indent="0">
              <a:buNone/>
            </a:pPr>
            <a:r>
              <a:rPr lang="zh-CN" altLang="en-US" dirty="0"/>
              <a:t>（</a:t>
            </a:r>
            <a:r>
              <a:rPr lang="en-US" altLang="zh-CN" dirty="0"/>
              <a:t>1</a:t>
            </a:r>
            <a:r>
              <a:rPr lang="zh-CN" altLang="en-US" dirty="0"/>
              <a:t>）企业，包括法人企业和非法人</a:t>
            </a:r>
            <a:r>
              <a:rPr lang="zh-CN" altLang="en-US" dirty="0" smtClean="0"/>
              <a:t>企业</a:t>
            </a:r>
            <a:endParaRPr lang="en-US" altLang="zh-CN" dirty="0" smtClean="0"/>
          </a:p>
          <a:p>
            <a:pPr marL="0" indent="0">
              <a:buNone/>
            </a:pPr>
            <a:r>
              <a:rPr lang="zh-CN" altLang="en-US" dirty="0" smtClean="0"/>
              <a:t>（</a:t>
            </a:r>
            <a:r>
              <a:rPr lang="en-US" altLang="zh-CN" dirty="0" smtClean="0"/>
              <a:t>2</a:t>
            </a:r>
            <a:r>
              <a:rPr lang="zh-CN" altLang="en-US" dirty="0"/>
              <a:t>）有雇工的个体工商户</a:t>
            </a:r>
            <a:endParaRPr lang="zh-CN" altLang="en-US" dirty="0"/>
          </a:p>
          <a:p>
            <a:pPr marL="0" indent="0">
              <a:buNone/>
            </a:pPr>
            <a:r>
              <a:rPr lang="zh-CN" altLang="en-US" dirty="0"/>
              <a:t>（</a:t>
            </a:r>
            <a:r>
              <a:rPr lang="en-US" altLang="zh-CN" dirty="0"/>
              <a:t>3</a:t>
            </a:r>
            <a:r>
              <a:rPr lang="zh-CN" altLang="en-US" dirty="0"/>
              <a:t>）事业单位、社会团体、基金会和民办非</a:t>
            </a:r>
            <a:r>
              <a:rPr lang="zh-CN" altLang="en-US" dirty="0" smtClean="0"/>
              <a:t>企业单位</a:t>
            </a:r>
            <a:endParaRPr lang="zh-CN" altLang="en-US" dirty="0"/>
          </a:p>
          <a:p>
            <a:pPr marL="0" indent="0">
              <a:buNone/>
            </a:pPr>
            <a:r>
              <a:rPr lang="en-US" altLang="zh-CN" dirty="0" smtClean="0">
                <a:latin typeface="+mn-ea"/>
              </a:rPr>
              <a:t>  </a:t>
            </a:r>
            <a:r>
              <a:rPr lang="en-US" altLang="zh-CN" dirty="0">
                <a:latin typeface="+mn-ea"/>
              </a:rPr>
              <a:t>(4 </a:t>
            </a:r>
            <a:r>
              <a:rPr lang="en-US" altLang="zh-CN" dirty="0" smtClean="0">
                <a:latin typeface="+mn-ea"/>
              </a:rPr>
              <a:t>)  </a:t>
            </a:r>
            <a:r>
              <a:rPr lang="zh-CN" altLang="en-US" dirty="0" smtClean="0"/>
              <a:t>灵活</a:t>
            </a:r>
            <a:r>
              <a:rPr lang="zh-CN" altLang="en-US" dirty="0"/>
              <a:t>就业</a:t>
            </a:r>
            <a:r>
              <a:rPr lang="zh-CN" altLang="en-US" dirty="0" smtClean="0"/>
              <a:t>人员</a:t>
            </a:r>
            <a:endParaRPr lang="zh-CN" altLang="en-US" dirty="0"/>
          </a:p>
          <a:p>
            <a:pPr marL="0" indent="0">
              <a:buNone/>
            </a:pPr>
            <a:endParaRPr lang="zh-CN" altLang="en-US" dirty="0"/>
          </a:p>
        </p:txBody>
      </p:sp>
    </p:spTree>
  </p:cSld>
  <p:clrMapOvr>
    <a:masterClrMapping/>
  </p:clrMapOvr>
</p:sld>
</file>

<file path=ppt/slides/slide3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 </a:t>
            </a:r>
            <a:r>
              <a:rPr lang="en-US" altLang="zh-CN" sz="2800" dirty="0"/>
              <a:t>2. </a:t>
            </a:r>
            <a:r>
              <a:rPr lang="zh-CN" altLang="en-US" sz="2800" dirty="0"/>
              <a:t>保险费承担主体</a:t>
            </a:r>
            <a:endParaRPr lang="zh-CN" altLang="en-US" sz="2800" dirty="0"/>
          </a:p>
          <a:p>
            <a:pPr marL="0" indent="0">
              <a:buNone/>
            </a:pPr>
            <a:r>
              <a:rPr lang="zh-CN" altLang="en-US" sz="2800" dirty="0" smtClean="0"/>
              <a:t>工伤</a:t>
            </a:r>
            <a:r>
              <a:rPr lang="zh-CN" altLang="en-US" sz="2800" dirty="0"/>
              <a:t>保险实行用人单位单方缴费制度，用人单位为本单位职工缴纳工伤保险费，职工不缴纳工伤</a:t>
            </a:r>
            <a:r>
              <a:rPr lang="zh-CN" altLang="en-US" sz="2800" dirty="0" smtClean="0"/>
              <a:t>保险费。</a:t>
            </a:r>
            <a:endParaRPr lang="en-US" altLang="zh-CN" sz="2800" dirty="0" smtClean="0"/>
          </a:p>
          <a:p>
            <a:pPr marL="0" indent="0">
              <a:buNone/>
            </a:pPr>
            <a:r>
              <a:rPr lang="zh-CN" altLang="en-US" sz="2800" dirty="0" smtClean="0"/>
              <a:t> </a:t>
            </a:r>
            <a:r>
              <a:rPr lang="en-US" altLang="zh-CN" sz="2800" dirty="0"/>
              <a:t>3. </a:t>
            </a:r>
            <a:r>
              <a:rPr lang="zh-CN" altLang="en-US" sz="2800" dirty="0"/>
              <a:t>保险费率的确定</a:t>
            </a:r>
            <a:endParaRPr lang="zh-CN" altLang="en-US" sz="2800" dirty="0"/>
          </a:p>
          <a:p>
            <a:pPr marL="0" indent="0">
              <a:buNone/>
            </a:pPr>
            <a:r>
              <a:rPr lang="zh-CN" altLang="en-US" sz="2800" dirty="0" smtClean="0"/>
              <a:t>工伤</a:t>
            </a:r>
            <a:r>
              <a:rPr lang="zh-CN" altLang="en-US" sz="2800" dirty="0"/>
              <a:t>保险缴费费率按照</a:t>
            </a:r>
            <a:r>
              <a:rPr lang="en-US" altLang="zh-CN" sz="2800" dirty="0"/>
              <a:t>《</a:t>
            </a:r>
            <a:r>
              <a:rPr lang="zh-CN" altLang="en-US" sz="2800" dirty="0"/>
              <a:t>社会保险法</a:t>
            </a:r>
            <a:r>
              <a:rPr lang="en-US" altLang="zh-CN" sz="2800" dirty="0"/>
              <a:t>》</a:t>
            </a:r>
            <a:r>
              <a:rPr lang="zh-CN" altLang="en-US" sz="2800" dirty="0"/>
              <a:t>第</a:t>
            </a:r>
            <a:r>
              <a:rPr lang="en-US" altLang="zh-CN" sz="2800" dirty="0"/>
              <a:t>34</a:t>
            </a:r>
            <a:r>
              <a:rPr lang="zh-CN" altLang="en-US" sz="2800" dirty="0"/>
              <a:t>条的规定来确定。全国各行业工伤保险的费率幅度为</a:t>
            </a:r>
            <a:r>
              <a:rPr lang="en-US" altLang="zh-CN" sz="2800" dirty="0"/>
              <a:t>0.5%—2.0%</a:t>
            </a:r>
            <a:r>
              <a:rPr lang="zh-CN" altLang="en-US" sz="2800" dirty="0"/>
              <a:t>，原则上控制在</a:t>
            </a:r>
            <a:r>
              <a:rPr lang="en-US" altLang="zh-CN" sz="2800" dirty="0"/>
              <a:t>1%</a:t>
            </a:r>
            <a:r>
              <a:rPr lang="zh-CN" altLang="en-US" sz="2800" dirty="0"/>
              <a:t>左右。</a:t>
            </a:r>
            <a:endParaRPr lang="zh-CN" altLang="en-US" sz="2800" dirty="0"/>
          </a:p>
        </p:txBody>
      </p:sp>
    </p:spTree>
  </p:cSld>
  <p:clrMapOvr>
    <a:masterClrMapping/>
  </p:clrMapOvr>
</p:sld>
</file>

<file path=ppt/slides/slide3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三、 享受工伤保险的待遇规定</a:t>
            </a:r>
            <a:endParaRPr lang="zh-CN" altLang="en-US" sz="2800" dirty="0"/>
          </a:p>
          <a:p>
            <a:pPr marL="0" indent="0">
              <a:buNone/>
            </a:pPr>
            <a:r>
              <a:rPr lang="en-US" altLang="zh-CN" sz="2800" dirty="0" smtClean="0"/>
              <a:t>1</a:t>
            </a:r>
            <a:r>
              <a:rPr lang="en-US" altLang="zh-CN" sz="2800" dirty="0"/>
              <a:t>. </a:t>
            </a:r>
            <a:r>
              <a:rPr lang="zh-CN" altLang="en-US" sz="2800" dirty="0"/>
              <a:t>享受工伤保险待遇的条件</a:t>
            </a:r>
            <a:endParaRPr lang="zh-CN" altLang="en-US" sz="2800" dirty="0"/>
          </a:p>
          <a:p>
            <a:pPr marL="0" indent="0">
              <a:buNone/>
            </a:pPr>
            <a:r>
              <a:rPr lang="zh-CN" altLang="en-US" sz="2800" dirty="0"/>
              <a:t>（</a:t>
            </a:r>
            <a:r>
              <a:rPr lang="en-US" altLang="zh-CN" sz="2800" dirty="0"/>
              <a:t>1</a:t>
            </a:r>
            <a:r>
              <a:rPr lang="zh-CN" altLang="en-US" sz="2800" dirty="0"/>
              <a:t>）工作原因。</a:t>
            </a:r>
            <a:endParaRPr lang="zh-CN" altLang="en-US" sz="2800" dirty="0"/>
          </a:p>
          <a:p>
            <a:pPr marL="0" indent="0">
              <a:buNone/>
            </a:pPr>
            <a:r>
              <a:rPr lang="zh-CN" altLang="en-US" sz="2800" dirty="0"/>
              <a:t>（</a:t>
            </a:r>
            <a:r>
              <a:rPr lang="en-US" altLang="zh-CN" sz="2800" dirty="0"/>
              <a:t>2</a:t>
            </a:r>
            <a:r>
              <a:rPr lang="zh-CN" altLang="en-US" sz="2800" dirty="0"/>
              <a:t>）视同工伤</a:t>
            </a:r>
            <a:endParaRPr lang="zh-CN" altLang="en-US" sz="2800" dirty="0"/>
          </a:p>
          <a:p>
            <a:pPr marL="0" indent="0">
              <a:buNone/>
            </a:pPr>
            <a:r>
              <a:rPr lang="zh-CN" altLang="en-US" sz="2800" dirty="0"/>
              <a:t>（</a:t>
            </a:r>
            <a:r>
              <a:rPr lang="en-US" altLang="zh-CN" sz="2800" dirty="0"/>
              <a:t>3</a:t>
            </a:r>
            <a:r>
              <a:rPr lang="zh-CN" altLang="en-US" sz="2800" dirty="0"/>
              <a:t>）事故伤害</a:t>
            </a:r>
            <a:endParaRPr lang="zh-CN" altLang="en-US" sz="2800" dirty="0"/>
          </a:p>
          <a:p>
            <a:pPr marL="0" indent="0">
              <a:buNone/>
            </a:pPr>
            <a:r>
              <a:rPr lang="zh-CN" altLang="en-US" sz="2800" dirty="0"/>
              <a:t>（</a:t>
            </a:r>
            <a:r>
              <a:rPr lang="en-US" altLang="zh-CN" sz="2800" dirty="0"/>
              <a:t>4</a:t>
            </a:r>
            <a:r>
              <a:rPr lang="zh-CN" altLang="en-US" sz="2800" dirty="0"/>
              <a:t>）患职业病</a:t>
            </a:r>
            <a:r>
              <a:rPr lang="zh-CN" altLang="en-US" sz="2800" dirty="0" smtClean="0"/>
              <a:t>。</a:t>
            </a:r>
            <a:endParaRPr lang="zh-CN" altLang="en-US" sz="2800" dirty="0"/>
          </a:p>
        </p:txBody>
      </p:sp>
    </p:spTree>
  </p:cSld>
  <p:clrMapOvr>
    <a:masterClrMapping/>
  </p:clrMapOvr>
</p:sld>
</file>

<file path=ppt/slides/slide3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2. </a:t>
            </a:r>
            <a:r>
              <a:rPr lang="zh-CN" altLang="en-US" sz="2800" dirty="0"/>
              <a:t>享受工伤保险待遇的程序 </a:t>
            </a:r>
            <a:endParaRPr lang="zh-CN" altLang="en-US" sz="2800" dirty="0"/>
          </a:p>
          <a:p>
            <a:pPr marL="0" indent="0">
              <a:buNone/>
            </a:pPr>
            <a:r>
              <a:rPr lang="zh-CN" altLang="en-US" sz="2800" dirty="0"/>
              <a:t>（</a:t>
            </a:r>
            <a:r>
              <a:rPr lang="en-US" altLang="zh-CN" sz="2800" dirty="0"/>
              <a:t>1</a:t>
            </a:r>
            <a:r>
              <a:rPr lang="zh-CN" altLang="en-US" sz="2800" dirty="0"/>
              <a:t>）工伤认定</a:t>
            </a:r>
            <a:r>
              <a:rPr lang="zh-CN" altLang="en-US" sz="2800" dirty="0" smtClean="0"/>
              <a:t>。</a:t>
            </a:r>
            <a:endParaRPr lang="en-US" altLang="zh-CN" sz="2800" dirty="0" smtClean="0"/>
          </a:p>
          <a:p>
            <a:pPr marL="0" indent="0">
              <a:buNone/>
            </a:pPr>
            <a:r>
              <a:rPr lang="zh-CN" altLang="en-US" sz="2800" dirty="0" smtClean="0"/>
              <a:t>（</a:t>
            </a:r>
            <a:r>
              <a:rPr lang="en-US" altLang="zh-CN" sz="2800" dirty="0"/>
              <a:t>2</a:t>
            </a:r>
            <a:r>
              <a:rPr lang="zh-CN" altLang="en-US" sz="2800" dirty="0"/>
              <a:t>）劳动能力鉴定。</a:t>
            </a:r>
            <a:endParaRPr lang="zh-CN" altLang="en-US" sz="2800" dirty="0"/>
          </a:p>
          <a:p>
            <a:pPr marL="0" indent="0">
              <a:buNone/>
            </a:pPr>
            <a:r>
              <a:rPr lang="zh-CN" altLang="en-US" sz="2800" dirty="0"/>
              <a:t>（</a:t>
            </a:r>
            <a:r>
              <a:rPr lang="en-US" altLang="zh-CN" sz="2800" dirty="0"/>
              <a:t>3</a:t>
            </a:r>
            <a:r>
              <a:rPr lang="zh-CN" altLang="en-US" sz="2800" dirty="0"/>
              <a:t>）工伤认定和劳动能力鉴定应当简捷、方便，以便于工伤职工及时就医，接受治疗，享受相应待遇。</a:t>
            </a:r>
            <a:endParaRPr lang="zh-CN" altLang="en-US" sz="2800" dirty="0"/>
          </a:p>
          <a:p>
            <a:pPr marL="0" indent="0">
              <a:buNone/>
            </a:pPr>
            <a:endParaRPr lang="zh-CN" altLang="en-US" dirty="0"/>
          </a:p>
        </p:txBody>
      </p:sp>
    </p:spTree>
  </p:cSld>
  <p:clrMapOvr>
    <a:masterClrMapping/>
  </p:clrMapOvr>
</p:sld>
</file>

<file path=ppt/slides/slide3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3. </a:t>
            </a:r>
            <a:r>
              <a:rPr lang="zh-CN" altLang="en-US" sz="2800" dirty="0"/>
              <a:t>不予认定工伤的情形</a:t>
            </a:r>
            <a:endParaRPr lang="zh-CN" altLang="en-US" sz="2800" dirty="0"/>
          </a:p>
          <a:p>
            <a:pPr marL="0" indent="0">
              <a:buNone/>
            </a:pPr>
            <a:r>
              <a:rPr lang="zh-CN" altLang="en-US" sz="2800" dirty="0"/>
              <a:t>根据</a:t>
            </a:r>
            <a:r>
              <a:rPr lang="en-US" altLang="zh-CN" sz="2800" dirty="0"/>
              <a:t>《</a:t>
            </a:r>
            <a:r>
              <a:rPr lang="zh-CN" altLang="en-US" sz="2800" dirty="0"/>
              <a:t>社会保险法</a:t>
            </a:r>
            <a:r>
              <a:rPr lang="en-US" altLang="zh-CN" sz="2800" dirty="0"/>
              <a:t>》</a:t>
            </a:r>
            <a:r>
              <a:rPr lang="zh-CN" altLang="en-US" sz="2800" dirty="0"/>
              <a:t>第</a:t>
            </a:r>
            <a:r>
              <a:rPr lang="en-US" altLang="zh-CN" sz="2800" dirty="0"/>
              <a:t>37</a:t>
            </a:r>
            <a:r>
              <a:rPr lang="zh-CN" altLang="en-US" sz="2800" dirty="0"/>
              <a:t>条规定</a:t>
            </a:r>
            <a:r>
              <a:rPr lang="en-US" altLang="zh-CN" sz="2800" dirty="0"/>
              <a:t>,</a:t>
            </a:r>
            <a:r>
              <a:rPr lang="zh-CN" altLang="en-US" sz="2800" dirty="0"/>
              <a:t>职工因下列情形之一导致本人在工作中伤亡的，不认定为工伤：</a:t>
            </a:r>
            <a:endParaRPr lang="zh-CN" altLang="en-US" sz="2800" dirty="0"/>
          </a:p>
          <a:p>
            <a:pPr marL="0" indent="0">
              <a:buNone/>
            </a:pPr>
            <a:r>
              <a:rPr lang="zh-CN" altLang="en-US" sz="2800" dirty="0"/>
              <a:t>（一）故意犯罪；</a:t>
            </a:r>
            <a:endParaRPr lang="zh-CN" altLang="en-US" sz="2800" dirty="0"/>
          </a:p>
          <a:p>
            <a:pPr marL="0" indent="0">
              <a:buNone/>
            </a:pPr>
            <a:r>
              <a:rPr lang="zh-CN" altLang="en-US" sz="2800" dirty="0"/>
              <a:t>（二）醉酒或者吸毒；</a:t>
            </a:r>
            <a:endParaRPr lang="zh-CN" altLang="en-US" sz="2800" dirty="0"/>
          </a:p>
          <a:p>
            <a:pPr marL="0" indent="0">
              <a:buNone/>
            </a:pPr>
            <a:r>
              <a:rPr lang="zh-CN" altLang="en-US" sz="2800" dirty="0"/>
              <a:t>（三）自残或者自杀；</a:t>
            </a:r>
            <a:endParaRPr lang="zh-CN" altLang="en-US" sz="2800" dirty="0"/>
          </a:p>
          <a:p>
            <a:pPr marL="0" indent="0">
              <a:buNone/>
            </a:pPr>
            <a:r>
              <a:rPr lang="zh-CN" altLang="en-US" sz="2800" dirty="0"/>
              <a:t>（四）法律、行政法规规定的其他情形。</a:t>
            </a:r>
            <a:endParaRPr lang="zh-CN" altLang="en-US" sz="2800" dirty="0"/>
          </a:p>
          <a:p>
            <a:pPr marL="0" indent="0">
              <a:buNone/>
            </a:pPr>
            <a:endParaRPr lang="zh-CN" altLang="en-US" sz="2800" dirty="0"/>
          </a:p>
        </p:txBody>
      </p:sp>
    </p:spTree>
  </p:cSld>
  <p:clrMapOvr>
    <a:masterClrMapping/>
  </p:clrMapOvr>
</p:sld>
</file>

<file path=ppt/slides/slide3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lgn="ctr">
              <a:buNone/>
            </a:pPr>
            <a:r>
              <a:rPr lang="zh-CN" altLang="en-US" dirty="0"/>
              <a:t>第五节 生育保险</a:t>
            </a:r>
            <a:endParaRPr lang="zh-CN" altLang="en-US" dirty="0"/>
          </a:p>
          <a:p>
            <a:pPr marL="0" indent="0">
              <a:buNone/>
            </a:pPr>
            <a:r>
              <a:rPr lang="zh-CN" altLang="en-US" sz="3000" dirty="0" smtClean="0"/>
              <a:t>一</a:t>
            </a:r>
            <a:r>
              <a:rPr lang="zh-CN" altLang="en-US" sz="3000" dirty="0"/>
              <a:t>、	生育保险的概念和特征</a:t>
            </a:r>
            <a:endParaRPr lang="zh-CN" altLang="en-US" sz="3000" dirty="0"/>
          </a:p>
          <a:p>
            <a:pPr marL="0" indent="0">
              <a:buNone/>
            </a:pPr>
            <a:r>
              <a:rPr lang="zh-CN" altLang="en-US" sz="3000" dirty="0" smtClean="0"/>
              <a:t>生育</a:t>
            </a:r>
            <a:r>
              <a:rPr lang="zh-CN" altLang="en-US" sz="3000" dirty="0"/>
              <a:t>保险，是指国家通过立法强制实施的，在女职工因怀孕、分娩、哺乳而暂时中止劳动时，从国家和社会获得物质帮助的一项社会保险制度。生育保险作为社会保险中的一种其特征主要有：</a:t>
            </a:r>
            <a:endParaRPr lang="zh-CN" altLang="en-US" sz="3000" dirty="0"/>
          </a:p>
          <a:p>
            <a:pPr marL="0" indent="0">
              <a:buNone/>
            </a:pPr>
            <a:r>
              <a:rPr lang="en-US" altLang="zh-CN" sz="3000" dirty="0"/>
              <a:t>1.  </a:t>
            </a:r>
            <a:r>
              <a:rPr lang="zh-CN" altLang="en-US" sz="3000" dirty="0"/>
              <a:t>生育保险实施的对象只是女职工。</a:t>
            </a:r>
            <a:endParaRPr lang="zh-CN" altLang="en-US" sz="3000" dirty="0"/>
          </a:p>
          <a:p>
            <a:pPr marL="0" indent="0">
              <a:buNone/>
            </a:pPr>
            <a:r>
              <a:rPr lang="en-US" altLang="zh-CN" sz="3000" dirty="0"/>
              <a:t>2.  </a:t>
            </a:r>
            <a:r>
              <a:rPr lang="zh-CN" altLang="en-US" sz="3000" dirty="0"/>
              <a:t>生育保险实行“产前和产后都应享受”的原则。主要因为妇女怀孕后，在临产分娩</a:t>
            </a:r>
            <a:endParaRPr lang="zh-CN" altLang="en-US" sz="3000" dirty="0"/>
          </a:p>
          <a:p>
            <a:pPr marL="0" indent="0">
              <a:buNone/>
            </a:pPr>
            <a:r>
              <a:rPr lang="en-US" altLang="zh-CN" sz="3000" dirty="0"/>
              <a:t>3.  </a:t>
            </a:r>
            <a:r>
              <a:rPr lang="zh-CN" altLang="en-US" sz="3000" dirty="0"/>
              <a:t>给付项目多，待遇标准高。</a:t>
            </a:r>
            <a:endParaRPr lang="zh-CN" altLang="en-US" sz="3000" dirty="0"/>
          </a:p>
          <a:p>
            <a:pPr marL="0" indent="0">
              <a:buNone/>
            </a:pPr>
            <a:endParaRPr lang="zh-CN" altLang="en-US" dirty="0"/>
          </a:p>
        </p:txBody>
      </p:sp>
    </p:spTree>
  </p:cSld>
  <p:clrMapOvr>
    <a:masterClrMapping/>
  </p:clrMapOvr>
</p:sld>
</file>

<file path=ppt/slides/slide3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0" indent="0">
              <a:buNone/>
            </a:pPr>
            <a:r>
              <a:rPr lang="zh-CN" altLang="en-US" dirty="0"/>
              <a:t>二、	生育保险待遇的规定</a:t>
            </a:r>
            <a:endParaRPr lang="zh-CN" altLang="en-US" dirty="0"/>
          </a:p>
          <a:p>
            <a:pPr marL="0" indent="0">
              <a:buNone/>
            </a:pPr>
            <a:endParaRPr lang="zh-CN" altLang="en-US" dirty="0"/>
          </a:p>
          <a:p>
            <a:pPr marL="0" indent="0">
              <a:buNone/>
            </a:pPr>
            <a:r>
              <a:rPr lang="en-US" altLang="zh-CN" dirty="0"/>
              <a:t>《</a:t>
            </a:r>
            <a:r>
              <a:rPr lang="zh-CN" altLang="en-US" dirty="0"/>
              <a:t>社会保险法</a:t>
            </a:r>
            <a:r>
              <a:rPr lang="en-US" altLang="zh-CN" dirty="0"/>
              <a:t>》</a:t>
            </a:r>
            <a:r>
              <a:rPr lang="zh-CN" altLang="en-US" dirty="0"/>
              <a:t>第五十四条规定“ 用人单位已经缴纳生育保险费的，其职工享受生育保险待遇；职工未就业配偶按照国家规定享受生育医疗费用待遇。所需资金从生育保险基金中支付。生育保险待遇包括生育医疗费用和生育津贴。” </a:t>
            </a:r>
            <a:endParaRPr lang="zh-CN" altLang="en-US" dirty="0"/>
          </a:p>
          <a:p>
            <a:pPr marL="0" indent="0">
              <a:buNone/>
            </a:pPr>
            <a:r>
              <a:rPr lang="en-US" altLang="zh-CN" dirty="0"/>
              <a:t>1. </a:t>
            </a:r>
            <a:r>
              <a:rPr lang="zh-CN" altLang="en-US" dirty="0"/>
              <a:t>享受生育保险待遇的范围</a:t>
            </a:r>
            <a:endParaRPr lang="zh-CN" altLang="en-US" dirty="0"/>
          </a:p>
          <a:p>
            <a:pPr marL="0" indent="0">
              <a:buNone/>
            </a:pPr>
            <a:r>
              <a:rPr lang="zh-CN" altLang="en-US" dirty="0"/>
              <a:t>享受生育保险待遇的范围包括参保的职工以及参保职工的未就业配偶。</a:t>
            </a:r>
            <a:endParaRPr lang="zh-CN" altLang="en-US" dirty="0"/>
          </a:p>
          <a:p>
            <a:pPr marL="0" indent="0">
              <a:buNone/>
            </a:pPr>
            <a:endParaRPr lang="zh-CN" altLang="en-US" dirty="0"/>
          </a:p>
        </p:txBody>
      </p:sp>
    </p:spTree>
  </p:cSld>
  <p:clrMapOvr>
    <a:masterClrMapping/>
  </p:clrMapOvr>
</p:sld>
</file>

<file path=ppt/slides/slide3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en-US" altLang="zh-CN" dirty="0"/>
              <a:t>2. </a:t>
            </a:r>
            <a:r>
              <a:rPr lang="zh-CN" altLang="en-US" dirty="0"/>
              <a:t>生育保险待遇的内容</a:t>
            </a:r>
            <a:endParaRPr lang="zh-CN" altLang="en-US" dirty="0"/>
          </a:p>
          <a:p>
            <a:pPr marL="0" indent="0">
              <a:buNone/>
            </a:pPr>
            <a:r>
              <a:rPr lang="zh-CN" altLang="en-US" dirty="0"/>
              <a:t>（</a:t>
            </a:r>
            <a:r>
              <a:rPr lang="en-US" altLang="zh-CN" dirty="0"/>
              <a:t>1</a:t>
            </a:r>
            <a:r>
              <a:rPr lang="zh-CN" altLang="en-US" dirty="0"/>
              <a:t>）生育医疗费用，包括女职工因怀孕、生育发生的检查费、接生费、手术费、住院费、药费和计划生育手术费。</a:t>
            </a:r>
            <a:endParaRPr lang="zh-CN" altLang="en-US" dirty="0"/>
          </a:p>
          <a:p>
            <a:pPr marL="0" indent="0">
              <a:buNone/>
            </a:pPr>
            <a:r>
              <a:rPr lang="zh-CN" altLang="en-US" dirty="0"/>
              <a:t>（</a:t>
            </a:r>
            <a:r>
              <a:rPr lang="en-US" altLang="zh-CN" dirty="0"/>
              <a:t>2</a:t>
            </a:r>
            <a:r>
              <a:rPr lang="zh-CN" altLang="en-US" dirty="0"/>
              <a:t>）生育津贴，是指根据国家法律、法规规定对职业妇女因生育而离开工作岗位期间，给予的生活费用。在实行生育保险社会统筹的地区，由生育保险基金按本单位上年度职工月平均工资的标准支付，支付期限一般与产假期限相一致，不少于</a:t>
            </a:r>
            <a:r>
              <a:rPr lang="en-US" altLang="zh-CN" dirty="0"/>
              <a:t>90</a:t>
            </a:r>
            <a:r>
              <a:rPr lang="zh-CN" altLang="en-US" dirty="0"/>
              <a:t>天。</a:t>
            </a:r>
            <a:endParaRPr lang="zh-CN" altLang="en-US" dirty="0"/>
          </a:p>
          <a:p>
            <a:pPr marL="0" indent="0">
              <a:buNone/>
            </a:pPr>
            <a:endParaRPr lang="zh-CN" altLang="en-US" dirty="0"/>
          </a:p>
        </p:txBody>
      </p:sp>
    </p:spTree>
  </p:cSld>
  <p:clrMapOvr>
    <a:masterClrMapping/>
  </p:clrMapOvr>
</p:sld>
</file>

<file path=ppt/slides/slide3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zh-CN" altLang="en-US" dirty="0"/>
              <a:t>第六节 失业保险制度</a:t>
            </a:r>
            <a:endParaRPr lang="zh-CN" altLang="en-US" dirty="0"/>
          </a:p>
          <a:p>
            <a:pPr marL="0" indent="0">
              <a:buNone/>
            </a:pPr>
            <a:r>
              <a:rPr lang="zh-CN" altLang="en-US" dirty="0"/>
              <a:t>一、 失业保险的概念和特征</a:t>
            </a:r>
            <a:endParaRPr lang="zh-CN" altLang="en-US" dirty="0"/>
          </a:p>
          <a:p>
            <a:pPr marL="0" indent="0">
              <a:buNone/>
            </a:pPr>
            <a:r>
              <a:rPr lang="zh-CN" altLang="en-US" dirty="0"/>
              <a:t>失业保险，是指保障劳动者失业期间的基本生活，促进其再就业的一种社会保险制度。</a:t>
            </a:r>
            <a:endParaRPr lang="zh-CN" altLang="en-US" dirty="0"/>
          </a:p>
          <a:p>
            <a:pPr marL="0" indent="0">
              <a:buNone/>
            </a:pPr>
            <a:r>
              <a:rPr lang="en-US" altLang="zh-CN" dirty="0"/>
              <a:t>2. </a:t>
            </a:r>
            <a:r>
              <a:rPr lang="zh-CN" altLang="en-US" dirty="0"/>
              <a:t>失业保险的特点</a:t>
            </a:r>
            <a:endParaRPr lang="zh-CN" altLang="en-US" dirty="0"/>
          </a:p>
          <a:p>
            <a:pPr marL="0" indent="0">
              <a:buNone/>
            </a:pPr>
            <a:r>
              <a:rPr lang="zh-CN" altLang="en-US" dirty="0"/>
              <a:t>（</a:t>
            </a:r>
            <a:r>
              <a:rPr lang="en-US" altLang="zh-CN" dirty="0"/>
              <a:t>1</a:t>
            </a:r>
            <a:r>
              <a:rPr lang="zh-CN" altLang="en-US" dirty="0"/>
              <a:t>）普遍性。</a:t>
            </a:r>
            <a:endParaRPr lang="zh-CN" altLang="en-US" dirty="0"/>
          </a:p>
          <a:p>
            <a:pPr marL="0" indent="0">
              <a:buNone/>
            </a:pPr>
            <a:r>
              <a:rPr lang="zh-CN" altLang="en-US" dirty="0"/>
              <a:t>（</a:t>
            </a:r>
            <a:r>
              <a:rPr lang="en-US" altLang="zh-CN" dirty="0"/>
              <a:t>2</a:t>
            </a:r>
            <a:r>
              <a:rPr lang="zh-CN" altLang="en-US" dirty="0"/>
              <a:t>）强制性。</a:t>
            </a:r>
            <a:endParaRPr lang="zh-CN" altLang="en-US" dirty="0"/>
          </a:p>
          <a:p>
            <a:pPr marL="0" indent="0">
              <a:buNone/>
            </a:pPr>
            <a:r>
              <a:rPr lang="zh-CN" altLang="en-US" dirty="0"/>
              <a:t>（</a:t>
            </a:r>
            <a:r>
              <a:rPr lang="en-US" altLang="zh-CN" dirty="0"/>
              <a:t>3</a:t>
            </a:r>
            <a:r>
              <a:rPr lang="zh-CN" altLang="en-US" dirty="0"/>
              <a:t>）互济性</a:t>
            </a:r>
            <a:r>
              <a:rPr lang="zh-CN" altLang="en-US" dirty="0" smtClean="0"/>
              <a:t>。</a:t>
            </a:r>
            <a:endParaRPr lang="zh-CN" altLang="en-US" dirty="0"/>
          </a:p>
        </p:txBody>
      </p:sp>
    </p:spTree>
  </p:cSld>
  <p:clrMapOvr>
    <a:masterClrMapping/>
  </p:clrMapOvr>
</p:sld>
</file>

<file path=ppt/slides/slide3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zh-CN" altLang="en-US" dirty="0"/>
              <a:t>二、 失业保险的参保范围和负担</a:t>
            </a:r>
            <a:endParaRPr lang="zh-CN" altLang="en-US" dirty="0"/>
          </a:p>
          <a:p>
            <a:pPr marL="0" indent="0">
              <a:buNone/>
            </a:pPr>
            <a:r>
              <a:rPr lang="en-US" altLang="zh-CN" dirty="0" smtClean="0"/>
              <a:t>1</a:t>
            </a:r>
            <a:r>
              <a:rPr lang="en-US" altLang="zh-CN" dirty="0"/>
              <a:t>.</a:t>
            </a:r>
            <a:r>
              <a:rPr lang="zh-CN" altLang="en-US" dirty="0"/>
              <a:t>失业保险的参保范围</a:t>
            </a:r>
            <a:endParaRPr lang="zh-CN" altLang="en-US" dirty="0"/>
          </a:p>
          <a:p>
            <a:pPr marL="0" indent="0">
              <a:buNone/>
            </a:pPr>
            <a:r>
              <a:rPr lang="en-US" altLang="zh-CN" dirty="0"/>
              <a:t>《</a:t>
            </a:r>
            <a:r>
              <a:rPr lang="zh-CN" altLang="en-US" dirty="0"/>
              <a:t>失业保险条例</a:t>
            </a:r>
            <a:r>
              <a:rPr lang="en-US" altLang="zh-CN" dirty="0"/>
              <a:t>》</a:t>
            </a:r>
            <a:r>
              <a:rPr lang="zh-CN" altLang="en-US" dirty="0"/>
              <a:t>第</a:t>
            </a:r>
            <a:r>
              <a:rPr lang="en-US" altLang="zh-CN" dirty="0"/>
              <a:t>2</a:t>
            </a:r>
            <a:r>
              <a:rPr lang="zh-CN" altLang="en-US" dirty="0"/>
              <a:t>条规定将城镇所有企业、事业单位及其职工都纳入了失业保险的范围，并且规定各省级人民政府可以确定社会团体及其专职人员、民办非企业单位及其职工、城镇有雇工的个体工商户及其雇工可否纳入失业保险范围。目前，公务员和参照公务员法管理的工作人员未纳入失业保险范围。</a:t>
            </a:r>
            <a:endParaRPr lang="zh-CN" altLang="en-US" dirty="0"/>
          </a:p>
          <a:p>
            <a:pPr marL="0" indent="0">
              <a:buNone/>
            </a:pPr>
            <a:endParaRPr lang="zh-CN" altLang="en-US" dirty="0"/>
          </a:p>
          <a:p>
            <a:pPr marL="0" indent="0">
              <a:buNone/>
            </a:pPr>
            <a:endParaRPr lang="zh-CN"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2. </a:t>
            </a:r>
            <a:r>
              <a:rPr lang="zh-CN" altLang="en-US" sz="2800" dirty="0"/>
              <a:t>行为</a:t>
            </a:r>
            <a:endParaRPr lang="zh-CN" altLang="en-US" sz="2800" dirty="0"/>
          </a:p>
          <a:p>
            <a:pPr marL="0" indent="0">
              <a:buNone/>
            </a:pPr>
            <a:r>
              <a:rPr lang="zh-CN" altLang="en-US" sz="2800" dirty="0"/>
              <a:t>劳动法律事实的行为，是指劳动法律规范规定的，能够引起劳动法律关系产生、变更和消灭的与人的意志有关的有意识的活动</a:t>
            </a:r>
            <a:r>
              <a:rPr lang="zh-CN" altLang="en-US" sz="2800" dirty="0" smtClean="0"/>
              <a:t>。</a:t>
            </a:r>
            <a:endParaRPr lang="en-US" altLang="zh-CN" sz="2800" dirty="0" smtClean="0"/>
          </a:p>
          <a:p>
            <a:pPr marL="0" indent="0">
              <a:buNone/>
            </a:pPr>
            <a:endParaRPr lang="en-US" altLang="zh-CN" sz="2800" dirty="0" smtClean="0"/>
          </a:p>
          <a:p>
            <a:pPr marL="0" indent="0">
              <a:buNone/>
            </a:pPr>
            <a:r>
              <a:rPr lang="zh-CN" altLang="en-US" sz="2800" dirty="0" smtClean="0"/>
              <a:t>按照</a:t>
            </a:r>
            <a:r>
              <a:rPr lang="zh-CN" altLang="en-US" sz="2800" dirty="0"/>
              <a:t>行为人所处的地位和实施的目的、性质和职责的不同，可将其分为劳动法律行为、劳动行政管理行为、劳动争议仲裁行为和劳动司法</a:t>
            </a:r>
            <a:r>
              <a:rPr lang="zh-CN" altLang="en-US" sz="2800" dirty="0" smtClean="0"/>
              <a:t>行为。</a:t>
            </a:r>
            <a:endParaRPr lang="zh-CN" altLang="en-US" sz="2800" dirty="0"/>
          </a:p>
        </p:txBody>
      </p:sp>
    </p:spTree>
  </p:cSld>
  <p:clrMapOvr>
    <a:masterClrMapping/>
  </p:clrMapOvr>
  <p:timing>
    <p:tnLst>
      <p:par>
        <p:cTn id="1" dur="indefinite" restart="never" nodeType="tmRoot"/>
      </p:par>
    </p:tnLst>
  </p:timing>
</p:sld>
</file>

<file path=ppt/slides/slide3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en-US" altLang="zh-CN" dirty="0"/>
              <a:t>2.</a:t>
            </a:r>
            <a:r>
              <a:rPr lang="zh-CN" altLang="en-US" dirty="0"/>
              <a:t>失业保险费负担   </a:t>
            </a:r>
            <a:endParaRPr lang="zh-CN" altLang="en-US" dirty="0"/>
          </a:p>
          <a:p>
            <a:pPr marL="0" indent="0">
              <a:buNone/>
            </a:pPr>
            <a:r>
              <a:rPr lang="zh-CN" altLang="en-US" dirty="0"/>
              <a:t>城镇企业事业单位按照本单位工资总额的</a:t>
            </a:r>
            <a:r>
              <a:rPr lang="en-US" altLang="zh-CN" dirty="0"/>
              <a:t>2%</a:t>
            </a:r>
            <a:r>
              <a:rPr lang="zh-CN" altLang="en-US" dirty="0"/>
              <a:t>缴纳失业保险费，职工按照本人工资的</a:t>
            </a:r>
            <a:r>
              <a:rPr lang="en-US" altLang="zh-CN" dirty="0"/>
              <a:t>1%</a:t>
            </a:r>
            <a:r>
              <a:rPr lang="zh-CN" altLang="en-US" dirty="0"/>
              <a:t>缴纳失业保险费。失业保险基金由下列各项构成：</a:t>
            </a:r>
            <a:endParaRPr lang="zh-CN" altLang="en-US" dirty="0"/>
          </a:p>
          <a:p>
            <a:pPr marL="0" indent="0">
              <a:buNone/>
            </a:pPr>
            <a:r>
              <a:rPr lang="zh-CN" altLang="en-US" dirty="0"/>
              <a:t>（</a:t>
            </a:r>
            <a:r>
              <a:rPr lang="en-US" altLang="zh-CN" dirty="0"/>
              <a:t>1</a:t>
            </a:r>
            <a:r>
              <a:rPr lang="zh-CN" altLang="en-US" dirty="0"/>
              <a:t>）城镇企业事业单位及其职工缴纳的失业保险费；</a:t>
            </a:r>
            <a:endParaRPr lang="zh-CN" altLang="en-US" dirty="0"/>
          </a:p>
          <a:p>
            <a:pPr marL="0" indent="0">
              <a:buNone/>
            </a:pPr>
            <a:r>
              <a:rPr lang="zh-CN" altLang="en-US" dirty="0"/>
              <a:t>（</a:t>
            </a:r>
            <a:r>
              <a:rPr lang="en-US" altLang="zh-CN" dirty="0"/>
              <a:t>2</a:t>
            </a:r>
            <a:r>
              <a:rPr lang="zh-CN" altLang="en-US" dirty="0"/>
              <a:t>）失业保险基金的利息；</a:t>
            </a:r>
            <a:endParaRPr lang="zh-CN" altLang="en-US" dirty="0"/>
          </a:p>
          <a:p>
            <a:pPr marL="0" indent="0">
              <a:buNone/>
            </a:pPr>
            <a:r>
              <a:rPr lang="zh-CN" altLang="en-US" dirty="0"/>
              <a:t>（</a:t>
            </a:r>
            <a:r>
              <a:rPr lang="en-US" altLang="zh-CN" dirty="0"/>
              <a:t>3</a:t>
            </a:r>
            <a:r>
              <a:rPr lang="zh-CN" altLang="en-US" dirty="0"/>
              <a:t>）财政补贴；</a:t>
            </a:r>
            <a:endParaRPr lang="zh-CN" altLang="en-US" dirty="0"/>
          </a:p>
          <a:p>
            <a:pPr marL="0" indent="0">
              <a:buNone/>
            </a:pPr>
            <a:r>
              <a:rPr lang="zh-CN" altLang="en-US" dirty="0"/>
              <a:t>（</a:t>
            </a:r>
            <a:r>
              <a:rPr lang="en-US" altLang="zh-CN" dirty="0"/>
              <a:t>4</a:t>
            </a:r>
            <a:r>
              <a:rPr lang="zh-CN" altLang="en-US" dirty="0"/>
              <a:t>）依法纳入失业保险基金的其他资金。</a:t>
            </a:r>
            <a:endParaRPr lang="zh-CN" altLang="en-US" dirty="0"/>
          </a:p>
          <a:p>
            <a:pPr marL="0" indent="0">
              <a:buNone/>
            </a:pPr>
            <a:endParaRPr lang="zh-CN" altLang="en-US" dirty="0"/>
          </a:p>
        </p:txBody>
      </p:sp>
    </p:spTree>
  </p:cSld>
  <p:clrMapOvr>
    <a:masterClrMapping/>
  </p:clrMapOvr>
</p:sld>
</file>

<file path=ppt/slides/slide3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a:bodyPr>
          <a:lstStyle/>
          <a:p>
            <a:pPr marL="0" indent="0">
              <a:buNone/>
            </a:pPr>
            <a:r>
              <a:rPr lang="zh-CN" altLang="en-US" dirty="0"/>
              <a:t>三、领取失业保险金的条件和期限</a:t>
            </a:r>
            <a:endParaRPr lang="zh-CN" altLang="en-US" dirty="0"/>
          </a:p>
          <a:p>
            <a:pPr marL="0" indent="0">
              <a:buNone/>
            </a:pPr>
            <a:r>
              <a:rPr lang="en-US" altLang="zh-CN" dirty="0" smtClean="0"/>
              <a:t>1</a:t>
            </a:r>
            <a:r>
              <a:rPr lang="en-US" altLang="zh-CN" dirty="0"/>
              <a:t>. </a:t>
            </a:r>
            <a:r>
              <a:rPr lang="zh-CN" altLang="en-US" dirty="0"/>
              <a:t>领取失业保险金的条件    </a:t>
            </a:r>
            <a:endParaRPr lang="zh-CN" altLang="en-US" dirty="0"/>
          </a:p>
          <a:p>
            <a:pPr marL="0" indent="0">
              <a:buNone/>
            </a:pPr>
            <a:r>
              <a:rPr lang="zh-CN" altLang="en-US" dirty="0"/>
              <a:t>根据</a:t>
            </a:r>
            <a:r>
              <a:rPr lang="en-US" altLang="zh-CN" dirty="0"/>
              <a:t>《</a:t>
            </a:r>
            <a:r>
              <a:rPr lang="zh-CN" altLang="en-US" dirty="0"/>
              <a:t>社会保险法</a:t>
            </a:r>
            <a:r>
              <a:rPr lang="en-US" altLang="zh-CN" dirty="0"/>
              <a:t>》</a:t>
            </a:r>
            <a:r>
              <a:rPr lang="zh-CN" altLang="en-US" dirty="0"/>
              <a:t>第</a:t>
            </a:r>
            <a:r>
              <a:rPr lang="en-US" altLang="zh-CN" dirty="0"/>
              <a:t>45</a:t>
            </a:r>
            <a:r>
              <a:rPr lang="zh-CN" altLang="en-US" dirty="0"/>
              <a:t>条规定，失业人员符合下列条件的，从失业保险基金中领取失业保险金：</a:t>
            </a:r>
            <a:endParaRPr lang="zh-CN" altLang="en-US" dirty="0"/>
          </a:p>
          <a:p>
            <a:pPr marL="0" indent="0">
              <a:buNone/>
            </a:pPr>
            <a:r>
              <a:rPr lang="zh-CN" altLang="en-US" dirty="0"/>
              <a:t>（一）失业前用人单位和本人已经缴纳失业保险费满一年的；</a:t>
            </a:r>
            <a:endParaRPr lang="zh-CN" altLang="en-US" dirty="0"/>
          </a:p>
          <a:p>
            <a:pPr marL="0" indent="0">
              <a:buNone/>
            </a:pPr>
            <a:r>
              <a:rPr lang="zh-CN" altLang="en-US" dirty="0"/>
              <a:t>（二）非因本人意愿中断就业的；</a:t>
            </a:r>
            <a:endParaRPr lang="zh-CN" altLang="en-US" dirty="0"/>
          </a:p>
          <a:p>
            <a:pPr marL="0" indent="0">
              <a:buNone/>
            </a:pPr>
            <a:r>
              <a:rPr lang="zh-CN" altLang="en-US" dirty="0"/>
              <a:t>（三）已经进行失业登记，并有求职要求的。</a:t>
            </a:r>
            <a:endParaRPr lang="zh-CN" altLang="en-US" dirty="0"/>
          </a:p>
          <a:p>
            <a:pPr marL="0" indent="0">
              <a:buNone/>
            </a:pPr>
            <a:endParaRPr lang="zh-CN" altLang="en-US" dirty="0"/>
          </a:p>
        </p:txBody>
      </p:sp>
    </p:spTree>
  </p:cSld>
  <p:clrMapOvr>
    <a:masterClrMapping/>
  </p:clrMapOvr>
</p:sld>
</file>

<file path=ppt/slides/slide3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zh-CN" sz="2800" b="1" dirty="0"/>
              <a:t>四、 失业保险金标准</a:t>
            </a:r>
            <a:endParaRPr lang="zh-CN" altLang="zh-CN" sz="2800" dirty="0"/>
          </a:p>
          <a:p>
            <a:pPr marL="0" indent="0">
              <a:buNone/>
            </a:pPr>
            <a:r>
              <a:rPr lang="en-US" altLang="zh-CN" sz="2800" dirty="0"/>
              <a:t> </a:t>
            </a:r>
            <a:endParaRPr lang="zh-CN" altLang="zh-CN" sz="2800" dirty="0"/>
          </a:p>
          <a:p>
            <a:pPr marL="0" indent="0">
              <a:buNone/>
            </a:pPr>
            <a:r>
              <a:rPr lang="zh-CN" altLang="zh-CN" sz="2800" dirty="0"/>
              <a:t>《社会保险法》第</a:t>
            </a:r>
            <a:r>
              <a:rPr lang="en-US" altLang="zh-CN" sz="2800" dirty="0"/>
              <a:t>47</a:t>
            </a:r>
            <a:r>
              <a:rPr lang="zh-CN" altLang="zh-CN" sz="2800" dirty="0"/>
              <a:t>条 “失业保险金的标准，由省、自治区、直辖市人民政府确定，不得低于城市居民最低生活保障标准。</a:t>
            </a:r>
            <a:r>
              <a:rPr lang="en-US" altLang="zh-CN" sz="2800" dirty="0"/>
              <a:t>”</a:t>
            </a:r>
            <a:endParaRPr lang="zh-CN" altLang="zh-CN" sz="2800" dirty="0"/>
          </a:p>
          <a:p>
            <a:pPr marL="0" indent="0">
              <a:buNone/>
            </a:pPr>
            <a:r>
              <a:rPr lang="en-US" altLang="zh-CN" sz="2800" dirty="0"/>
              <a:t> 1. </a:t>
            </a:r>
            <a:r>
              <a:rPr lang="zh-CN" altLang="zh-CN" sz="2800" dirty="0"/>
              <a:t>确定失业保险金标准的原则</a:t>
            </a:r>
            <a:endParaRPr lang="zh-CN" altLang="zh-CN" sz="2800" dirty="0"/>
          </a:p>
          <a:p>
            <a:pPr marL="0" indent="0">
              <a:buNone/>
            </a:pPr>
            <a:r>
              <a:rPr lang="zh-CN" altLang="zh-CN" sz="2800" dirty="0"/>
              <a:t>（</a:t>
            </a:r>
            <a:r>
              <a:rPr lang="en-US" altLang="zh-CN" sz="2800" dirty="0"/>
              <a:t>1</a:t>
            </a:r>
            <a:r>
              <a:rPr lang="zh-CN" altLang="zh-CN" sz="2800" dirty="0"/>
              <a:t>）保障失业人员基本生活。</a:t>
            </a:r>
            <a:endParaRPr lang="zh-CN" altLang="zh-CN" sz="2800" dirty="0"/>
          </a:p>
          <a:p>
            <a:pPr marL="0" indent="0">
              <a:buNone/>
            </a:pPr>
            <a:r>
              <a:rPr lang="zh-CN" altLang="zh-CN" sz="2800" dirty="0"/>
              <a:t>（</a:t>
            </a:r>
            <a:r>
              <a:rPr lang="en-US" altLang="zh-CN" sz="2800" dirty="0"/>
              <a:t>2</a:t>
            </a:r>
            <a:r>
              <a:rPr lang="zh-CN" altLang="zh-CN" sz="2800" dirty="0"/>
              <a:t>）低于失业人员原来工资水平。</a:t>
            </a:r>
            <a:endParaRPr lang="zh-CN" altLang="zh-CN" sz="2800" dirty="0"/>
          </a:p>
          <a:p>
            <a:pPr marL="0" indent="0">
              <a:buNone/>
            </a:pPr>
            <a:r>
              <a:rPr lang="zh-CN" altLang="zh-CN" sz="2800" dirty="0"/>
              <a:t>（</a:t>
            </a:r>
            <a:r>
              <a:rPr lang="en-US" altLang="zh-CN" sz="2800" dirty="0"/>
              <a:t>3</a:t>
            </a:r>
            <a:r>
              <a:rPr lang="zh-CN" altLang="zh-CN" sz="2800" dirty="0"/>
              <a:t>）权利义务相统一</a:t>
            </a:r>
            <a:r>
              <a:rPr lang="zh-CN" altLang="zh-CN" sz="2800" dirty="0" smtClean="0"/>
              <a:t>。</a:t>
            </a:r>
            <a:r>
              <a:rPr lang="en-US" altLang="zh-CN" sz="2800" dirty="0"/>
              <a:t> </a:t>
            </a:r>
            <a:endParaRPr lang="zh-CN" altLang="zh-CN" sz="2800" dirty="0"/>
          </a:p>
          <a:p>
            <a:pPr marL="0" indent="0">
              <a:buNone/>
            </a:pPr>
            <a:endParaRPr lang="zh-CN" altLang="en-US" dirty="0"/>
          </a:p>
        </p:txBody>
      </p:sp>
    </p:spTree>
  </p:cSld>
  <p:clrMapOvr>
    <a:masterClrMapping/>
  </p:clrMapOvr>
</p:sld>
</file>

<file path=ppt/slides/slide3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dirty="0"/>
              <a:t>2. </a:t>
            </a:r>
            <a:r>
              <a:rPr lang="zh-CN" altLang="zh-CN" dirty="0"/>
              <a:t>失业保险金的标准由省级政府确定</a:t>
            </a:r>
            <a:endParaRPr lang="zh-CN" altLang="zh-CN" dirty="0"/>
          </a:p>
          <a:p>
            <a:pPr marL="0" indent="0">
              <a:buNone/>
            </a:pPr>
            <a:r>
              <a:rPr lang="zh-CN" altLang="zh-CN" dirty="0"/>
              <a:t>目前，各省级人民政府大多采用以当地最低工资标准的百分比来确定失业保险金的具体数额。</a:t>
            </a:r>
            <a:endParaRPr lang="zh-CN" altLang="zh-CN" dirty="0"/>
          </a:p>
          <a:p>
            <a:pPr marL="0" indent="0">
              <a:buNone/>
            </a:pPr>
            <a:r>
              <a:rPr lang="en-US" altLang="zh-CN" dirty="0"/>
              <a:t>3. </a:t>
            </a:r>
            <a:r>
              <a:rPr lang="zh-CN" altLang="zh-CN" dirty="0"/>
              <a:t>失业保险金不得低于城市居民最低生活保障标准</a:t>
            </a:r>
            <a:endParaRPr lang="zh-CN" altLang="zh-CN" dirty="0"/>
          </a:p>
          <a:p>
            <a:pPr marL="0" indent="0">
              <a:buNone/>
            </a:pPr>
            <a:r>
              <a:rPr lang="zh-CN" altLang="zh-CN" dirty="0"/>
              <a:t>失业保险金的标准应低于当地最低工资标准，高于城市居民最低生活保障标准的水平。</a:t>
            </a:r>
            <a:endParaRPr lang="zh-CN" altLang="zh-CN" dirty="0"/>
          </a:p>
          <a:p>
            <a:pPr marL="0" indent="0">
              <a:buNone/>
            </a:pPr>
            <a:endParaRPr lang="zh-CN" altLang="en-US" dirty="0"/>
          </a:p>
        </p:txBody>
      </p:sp>
    </p:spTree>
  </p:cSld>
  <p:clrMapOvr>
    <a:masterClrMapping/>
  </p:clrMapOvr>
</p:sld>
</file>

<file path=ppt/slides/slide3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dirty="0" smtClean="0"/>
              <a:t>五、</a:t>
            </a:r>
            <a:r>
              <a:rPr lang="zh-CN" altLang="en-US" dirty="0"/>
              <a:t>领取失业保险金的程序</a:t>
            </a:r>
            <a:endParaRPr lang="zh-CN" altLang="en-US" dirty="0"/>
          </a:p>
          <a:p>
            <a:pPr marL="0" indent="0">
              <a:buNone/>
            </a:pPr>
            <a:r>
              <a:rPr lang="en-US" altLang="zh-CN" dirty="0" smtClean="0"/>
              <a:t>1</a:t>
            </a:r>
            <a:r>
              <a:rPr lang="en-US" altLang="zh-CN" dirty="0"/>
              <a:t>. </a:t>
            </a:r>
            <a:r>
              <a:rPr lang="zh-CN" altLang="en-US" dirty="0"/>
              <a:t>用人单位出具证明   </a:t>
            </a:r>
            <a:endParaRPr lang="zh-CN" altLang="en-US" dirty="0"/>
          </a:p>
          <a:p>
            <a:pPr marL="0" indent="0">
              <a:buNone/>
            </a:pPr>
            <a:r>
              <a:rPr lang="en-US" altLang="zh-CN" dirty="0"/>
              <a:t>2. </a:t>
            </a:r>
            <a:r>
              <a:rPr lang="zh-CN" altLang="en-US" dirty="0"/>
              <a:t>失业人员办理失业登记   </a:t>
            </a:r>
            <a:endParaRPr lang="zh-CN" altLang="en-US" dirty="0"/>
          </a:p>
          <a:p>
            <a:pPr marL="0" indent="0">
              <a:buNone/>
            </a:pPr>
            <a:r>
              <a:rPr lang="en-US" altLang="zh-CN" dirty="0"/>
              <a:t>3. </a:t>
            </a:r>
            <a:r>
              <a:rPr lang="zh-CN" altLang="en-US" dirty="0"/>
              <a:t>办理领取失业保险金手续 </a:t>
            </a:r>
            <a:endParaRPr lang="zh-CN" altLang="en-US" dirty="0"/>
          </a:p>
        </p:txBody>
      </p:sp>
    </p:spTree>
  </p:cSld>
  <p:clrMapOvr>
    <a:masterClrMapping/>
  </p:clrMapOvr>
</p:sld>
</file>

<file path=ppt/slides/slide3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第十二章 社会救助制度</a:t>
            </a:r>
            <a:endParaRPr lang="zh-CN" altLang="en-US" dirty="0"/>
          </a:p>
        </p:txBody>
      </p:sp>
      <p:sp>
        <p:nvSpPr>
          <p:cNvPr id="3" name="内容占位符 2"/>
          <p:cNvSpPr>
            <a:spLocks noGrp="1"/>
          </p:cNvSpPr>
          <p:nvPr>
            <p:ph idx="1"/>
          </p:nvPr>
        </p:nvSpPr>
        <p:spPr/>
        <p:txBody>
          <a:bodyPr>
            <a:normAutofit fontScale="92500" lnSpcReduction="20000"/>
          </a:bodyPr>
          <a:lstStyle/>
          <a:p>
            <a:pPr marL="0" indent="0" algn="ctr">
              <a:buNone/>
            </a:pPr>
            <a:r>
              <a:rPr lang="zh-CN" altLang="en-US" sz="3000" dirty="0"/>
              <a:t>第一节  社会救助制度概述</a:t>
            </a:r>
            <a:endParaRPr lang="zh-CN" altLang="en-US" sz="3000" dirty="0"/>
          </a:p>
          <a:p>
            <a:pPr marL="0" indent="0">
              <a:buNone/>
            </a:pPr>
            <a:r>
              <a:rPr lang="zh-CN" altLang="en-US" sz="3000" dirty="0" smtClean="0"/>
              <a:t>一</a:t>
            </a:r>
            <a:r>
              <a:rPr lang="zh-CN" altLang="en-US" sz="3000" dirty="0"/>
              <a:t>、  社会救助的概念和特点</a:t>
            </a:r>
            <a:endParaRPr lang="zh-CN" altLang="en-US" sz="3000" dirty="0"/>
          </a:p>
          <a:p>
            <a:pPr marL="0" indent="0">
              <a:buNone/>
            </a:pPr>
            <a:r>
              <a:rPr lang="zh-CN" altLang="en-US" sz="3000" dirty="0" smtClean="0"/>
              <a:t>（</a:t>
            </a:r>
            <a:r>
              <a:rPr lang="zh-CN" altLang="en-US" sz="3000" dirty="0"/>
              <a:t>一）社会救助的概念</a:t>
            </a:r>
            <a:endParaRPr lang="zh-CN" altLang="en-US" sz="3000" dirty="0"/>
          </a:p>
          <a:p>
            <a:pPr marL="0" indent="0">
              <a:buNone/>
            </a:pPr>
            <a:r>
              <a:rPr lang="zh-CN" altLang="en-US" sz="3000" dirty="0"/>
              <a:t>社会救助是指国家和社会依照政策和法律的规定，对因遭受自然灾害或其他经济、社会原因而陷入生存因境自已无力维持最低生活水平的社会成员，给予的物质帮助和服务</a:t>
            </a:r>
            <a:r>
              <a:rPr lang="zh-CN" altLang="en-US" sz="3000" dirty="0" smtClean="0"/>
              <a:t>。</a:t>
            </a:r>
            <a:endParaRPr lang="en-US" altLang="zh-CN" sz="3000" dirty="0" smtClean="0"/>
          </a:p>
          <a:p>
            <a:pPr marL="0" indent="0">
              <a:buNone/>
            </a:pPr>
            <a:r>
              <a:rPr lang="zh-CN" altLang="en-US" sz="3000" dirty="0"/>
              <a:t>（二）社会救助的特征</a:t>
            </a:r>
            <a:endParaRPr lang="zh-CN" altLang="en-US" sz="3000" dirty="0"/>
          </a:p>
          <a:p>
            <a:pPr marL="0" indent="0">
              <a:buNone/>
            </a:pPr>
            <a:r>
              <a:rPr lang="en-US" altLang="zh-CN" sz="3000" dirty="0"/>
              <a:t>1. </a:t>
            </a:r>
            <a:r>
              <a:rPr lang="zh-CN" altLang="en-US" sz="3000" dirty="0"/>
              <a:t>社会救助的对象具有广泛性和有选择性。</a:t>
            </a:r>
            <a:endParaRPr lang="zh-CN" altLang="en-US" sz="3000" dirty="0"/>
          </a:p>
          <a:p>
            <a:pPr marL="0" indent="0">
              <a:buNone/>
            </a:pPr>
            <a:r>
              <a:rPr lang="en-US" altLang="zh-CN" sz="3000" dirty="0"/>
              <a:t>2. </a:t>
            </a:r>
            <a:r>
              <a:rPr lang="zh-CN" altLang="en-US" sz="3000" dirty="0"/>
              <a:t>社会救助的主体是国家和社会。</a:t>
            </a:r>
            <a:endParaRPr lang="en-US" altLang="zh-CN" sz="3000" dirty="0"/>
          </a:p>
          <a:p>
            <a:pPr marL="0" indent="0">
              <a:buNone/>
            </a:pPr>
            <a:r>
              <a:rPr lang="en-US" altLang="zh-CN" sz="3000" dirty="0"/>
              <a:t>3. </a:t>
            </a:r>
            <a:r>
              <a:rPr lang="zh-CN" altLang="en-US" sz="3000" dirty="0"/>
              <a:t>社会救助的标准是最低层次的。</a:t>
            </a:r>
            <a:endParaRPr lang="zh-CN" altLang="en-US" sz="3000" dirty="0"/>
          </a:p>
          <a:p>
            <a:pPr marL="0" indent="0">
              <a:buNone/>
            </a:pPr>
            <a:endParaRPr lang="zh-CN" altLang="en-US" sz="2800" dirty="0"/>
          </a:p>
        </p:txBody>
      </p:sp>
    </p:spTree>
  </p:cSld>
  <p:clrMapOvr>
    <a:masterClrMapping/>
  </p:clrMapOvr>
</p:sld>
</file>

<file path=ppt/slides/slide3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smtClean="0"/>
              <a:t>二</a:t>
            </a:r>
            <a:r>
              <a:rPr lang="zh-CN" altLang="en-US" sz="2800" dirty="0"/>
              <a:t>、  社会救助的分类</a:t>
            </a:r>
            <a:endParaRPr lang="zh-CN" altLang="en-US" sz="2800" dirty="0"/>
          </a:p>
          <a:p>
            <a:pPr marL="0" indent="0">
              <a:buNone/>
            </a:pPr>
            <a:r>
              <a:rPr lang="en-US" altLang="zh-CN" sz="2800" dirty="0" smtClean="0"/>
              <a:t>1</a:t>
            </a:r>
            <a:r>
              <a:rPr lang="en-US" altLang="zh-CN" sz="2800" dirty="0"/>
              <a:t>. </a:t>
            </a:r>
            <a:r>
              <a:rPr lang="zh-CN" altLang="en-US" sz="2800" dirty="0"/>
              <a:t>按照社会救助的方式，可以将社会救助分为实物救助、货币救助和服务救助。</a:t>
            </a:r>
            <a:endParaRPr lang="zh-CN" altLang="en-US" sz="2800" dirty="0"/>
          </a:p>
          <a:p>
            <a:pPr marL="0" indent="0">
              <a:buNone/>
            </a:pPr>
            <a:r>
              <a:rPr lang="en-US" altLang="zh-CN" sz="2800" dirty="0"/>
              <a:t>2. </a:t>
            </a:r>
            <a:r>
              <a:rPr lang="zh-CN" altLang="en-US" sz="2800" dirty="0"/>
              <a:t>按救助时间的长短，可以将社会救助分为长期救助和短期救助。</a:t>
            </a:r>
            <a:endParaRPr lang="zh-CN" altLang="en-US" sz="2800" dirty="0"/>
          </a:p>
          <a:p>
            <a:pPr marL="0" indent="0">
              <a:buNone/>
            </a:pPr>
            <a:r>
              <a:rPr lang="en-US" altLang="zh-CN" sz="2800" dirty="0"/>
              <a:t>3. </a:t>
            </a:r>
            <a:r>
              <a:rPr lang="zh-CN" altLang="en-US" sz="2800" dirty="0"/>
              <a:t>按照被救助者接受救助是否需要支付对价，可将社会救助分为无偿救助和有偿救助。</a:t>
            </a:r>
            <a:endParaRPr lang="zh-CN" altLang="en-US" sz="2800" dirty="0"/>
          </a:p>
          <a:p>
            <a:pPr marL="0" indent="0">
              <a:buNone/>
            </a:pPr>
            <a:r>
              <a:rPr lang="en-US" altLang="zh-CN" sz="2800" dirty="0"/>
              <a:t>4. </a:t>
            </a:r>
            <a:r>
              <a:rPr lang="zh-CN" altLang="en-US" sz="2800" dirty="0"/>
              <a:t>按照救助的内容，可以将社会救助分为城市居民最低生活保障，农村五保供养、廉租房制度、医疗救助、灾害救助、法律救助、教育救助、城市生活无着的流浪乞讨人员救助等。</a:t>
            </a:r>
            <a:endParaRPr lang="zh-CN" altLang="en-US" sz="2800" dirty="0"/>
          </a:p>
          <a:p>
            <a:pPr marL="0" indent="0">
              <a:buNone/>
            </a:pPr>
            <a:endParaRPr lang="zh-CN" altLang="en-US" sz="2800" dirty="0"/>
          </a:p>
        </p:txBody>
      </p:sp>
    </p:spTree>
  </p:cSld>
  <p:clrMapOvr>
    <a:masterClrMapping/>
  </p:clrMapOvr>
</p:sld>
</file>

<file path=ppt/slides/slide3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三、	社会救助的作用</a:t>
            </a:r>
            <a:endParaRPr lang="zh-CN" altLang="en-US" sz="2800" dirty="0"/>
          </a:p>
          <a:p>
            <a:pPr marL="0" indent="0">
              <a:buNone/>
            </a:pPr>
            <a:r>
              <a:rPr lang="en-US" altLang="zh-CN" sz="2800" dirty="0" smtClean="0"/>
              <a:t>1</a:t>
            </a:r>
            <a:r>
              <a:rPr lang="en-US" altLang="zh-CN" sz="2800" dirty="0"/>
              <a:t>. </a:t>
            </a:r>
            <a:r>
              <a:rPr lang="zh-CN" altLang="en-US" sz="2800" dirty="0"/>
              <a:t>保障社会成员的基本生活。</a:t>
            </a:r>
            <a:endParaRPr lang="zh-CN" altLang="en-US" sz="2800" dirty="0"/>
          </a:p>
          <a:p>
            <a:pPr marL="0" indent="0">
              <a:buNone/>
            </a:pPr>
            <a:r>
              <a:rPr lang="en-US" altLang="zh-CN" sz="2800" dirty="0"/>
              <a:t>2. </a:t>
            </a:r>
            <a:r>
              <a:rPr lang="zh-CN" altLang="en-US" sz="2800" dirty="0"/>
              <a:t>保持社会稳定，促进经济发展。</a:t>
            </a:r>
            <a:endParaRPr lang="zh-CN" altLang="en-US" sz="2800" dirty="0"/>
          </a:p>
          <a:p>
            <a:pPr marL="0" indent="0">
              <a:buNone/>
            </a:pPr>
            <a:r>
              <a:rPr lang="en-US" altLang="zh-CN" sz="2800" dirty="0"/>
              <a:t>3. </a:t>
            </a:r>
            <a:r>
              <a:rPr lang="zh-CN" altLang="en-US" sz="2800" dirty="0"/>
              <a:t>有效地弥补了社会保险制度的不足</a:t>
            </a:r>
            <a:r>
              <a:rPr lang="zh-CN" altLang="en-US" sz="2800" dirty="0" smtClean="0"/>
              <a:t>。</a:t>
            </a:r>
            <a:endParaRPr lang="en-US" altLang="zh-CN" sz="2800" dirty="0" smtClean="0"/>
          </a:p>
          <a:p>
            <a:pPr marL="0" indent="0">
              <a:buNone/>
            </a:pPr>
            <a:r>
              <a:rPr lang="zh-CN" altLang="en-US" sz="2800" dirty="0"/>
              <a:t>四、 社会救助的原则</a:t>
            </a:r>
            <a:endParaRPr lang="zh-CN" altLang="en-US" sz="2800" dirty="0"/>
          </a:p>
          <a:p>
            <a:pPr marL="0" indent="0">
              <a:buNone/>
            </a:pPr>
            <a:r>
              <a:rPr lang="en-US" altLang="zh-CN" sz="2800" dirty="0" smtClean="0"/>
              <a:t>1</a:t>
            </a:r>
            <a:r>
              <a:rPr lang="en-US" altLang="zh-CN" sz="2800" dirty="0"/>
              <a:t>. </a:t>
            </a:r>
            <a:r>
              <a:rPr lang="zh-CN" altLang="en-US" sz="2800" dirty="0"/>
              <a:t>国家救助为主原则</a:t>
            </a:r>
            <a:endParaRPr lang="zh-CN" altLang="en-US" sz="2800" dirty="0"/>
          </a:p>
          <a:p>
            <a:pPr marL="0" indent="0">
              <a:buNone/>
            </a:pPr>
            <a:r>
              <a:rPr lang="en-US" altLang="zh-CN" sz="2800" dirty="0"/>
              <a:t>2. </a:t>
            </a:r>
            <a:r>
              <a:rPr lang="zh-CN" altLang="en-US" sz="2800" dirty="0"/>
              <a:t>保障基本生活原则</a:t>
            </a:r>
            <a:endParaRPr lang="zh-CN" altLang="en-US" sz="2800" dirty="0"/>
          </a:p>
          <a:p>
            <a:pPr marL="0" indent="0">
              <a:buNone/>
            </a:pPr>
            <a:r>
              <a:rPr lang="en-US" altLang="zh-CN" sz="2800" dirty="0"/>
              <a:t>3. </a:t>
            </a:r>
            <a:r>
              <a:rPr lang="zh-CN" altLang="en-US" sz="2800" dirty="0"/>
              <a:t>公平公开公正原则</a:t>
            </a:r>
            <a:endParaRPr lang="zh-CN" altLang="en-US" sz="2800" dirty="0"/>
          </a:p>
          <a:p>
            <a:pPr marL="0" indent="0">
              <a:buNone/>
            </a:pPr>
            <a:endParaRPr lang="zh-CN" altLang="en-US" dirty="0"/>
          </a:p>
        </p:txBody>
      </p:sp>
    </p:spTree>
  </p:cSld>
  <p:clrMapOvr>
    <a:masterClrMapping/>
  </p:clrMapOvr>
</p:sld>
</file>

<file path=ppt/slides/slide3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第二节  我国社会救助制度的基本内容</a:t>
            </a:r>
            <a:endParaRPr lang="zh-CN" altLang="en-US" sz="2800" dirty="0"/>
          </a:p>
          <a:p>
            <a:pPr marL="0" indent="0">
              <a:buNone/>
            </a:pPr>
            <a:r>
              <a:rPr lang="zh-CN" altLang="en-US" sz="2800" dirty="0" smtClean="0"/>
              <a:t> </a:t>
            </a:r>
            <a:r>
              <a:rPr lang="zh-CN" altLang="en-US" sz="2800" dirty="0"/>
              <a:t>一、  灾害救助制度</a:t>
            </a:r>
            <a:endParaRPr lang="zh-CN" altLang="en-US" sz="2800" dirty="0"/>
          </a:p>
          <a:p>
            <a:pPr marL="0" indent="0">
              <a:buNone/>
            </a:pPr>
            <a:r>
              <a:rPr lang="zh-CN" altLang="en-US" sz="2800" dirty="0" smtClean="0"/>
              <a:t>（</a:t>
            </a:r>
            <a:r>
              <a:rPr lang="zh-CN" altLang="en-US" sz="2800" dirty="0"/>
              <a:t>一）灾害救助的概念</a:t>
            </a:r>
            <a:endParaRPr lang="zh-CN" altLang="en-US" sz="2800" dirty="0"/>
          </a:p>
          <a:p>
            <a:pPr marL="0" indent="0">
              <a:buNone/>
            </a:pPr>
            <a:r>
              <a:rPr lang="zh-CN" altLang="en-US" sz="2800" dirty="0"/>
              <a:t>灾害救助，简称救灾，是指为了让灾民摆脱生存危机，国家或社会对灾民进行抢救和援助，在衣、食、住、医等基本生活资料方面给予其最低生活水平的保障，从政策、资金、物质、技术、信息等方面给予扶持，以使灾区的生产、生活尽快恢复正常的一项社会救助制度。</a:t>
            </a:r>
            <a:endParaRPr lang="zh-CN" altLang="en-US" sz="2800" dirty="0"/>
          </a:p>
          <a:p>
            <a:pPr marL="0" indent="0">
              <a:buNone/>
            </a:pPr>
            <a:endParaRPr lang="zh-CN" altLang="en-US" sz="2800" dirty="0"/>
          </a:p>
        </p:txBody>
      </p:sp>
    </p:spTree>
  </p:cSld>
  <p:clrMapOvr>
    <a:masterClrMapping/>
  </p:clrMapOvr>
</p:sld>
</file>

<file path=ppt/slides/slide3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p:txBody>
          <a:bodyPr>
            <a:normAutofit/>
          </a:bodyPr>
          <a:lstStyle/>
          <a:p>
            <a:pPr marL="0" indent="0">
              <a:buNone/>
            </a:pPr>
            <a:r>
              <a:rPr lang="zh-CN" altLang="en-US" sz="2800" dirty="0"/>
              <a:t> （二）灾害救助立法</a:t>
            </a:r>
            <a:endParaRPr lang="zh-CN" altLang="en-US" sz="2800" dirty="0"/>
          </a:p>
          <a:p>
            <a:pPr marL="0" indent="0">
              <a:buNone/>
            </a:pPr>
            <a:r>
              <a:rPr lang="zh-CN" altLang="en-US" sz="2800" dirty="0"/>
              <a:t>（三）灾害救助的内容</a:t>
            </a:r>
            <a:endParaRPr lang="zh-CN" altLang="en-US" sz="2800" dirty="0"/>
          </a:p>
          <a:p>
            <a:pPr marL="0" indent="0">
              <a:buNone/>
            </a:pPr>
            <a:r>
              <a:rPr lang="en-US" altLang="zh-CN" sz="2800" dirty="0"/>
              <a:t>1. </a:t>
            </a:r>
            <a:r>
              <a:rPr lang="zh-CN" altLang="en-US" sz="2800" dirty="0"/>
              <a:t>救助管理体制</a:t>
            </a:r>
            <a:endParaRPr lang="zh-CN" altLang="en-US" sz="2800" dirty="0"/>
          </a:p>
          <a:p>
            <a:pPr marL="0" indent="0">
              <a:buNone/>
            </a:pPr>
            <a:r>
              <a:rPr lang="en-US" altLang="zh-CN" sz="2800" dirty="0"/>
              <a:t>2. </a:t>
            </a:r>
            <a:r>
              <a:rPr lang="zh-CN" altLang="en-US" sz="2800" dirty="0"/>
              <a:t>救助准备</a:t>
            </a:r>
            <a:endParaRPr lang="zh-CN" altLang="en-US" sz="2800" dirty="0"/>
          </a:p>
          <a:p>
            <a:pPr marL="0" indent="0">
              <a:buNone/>
            </a:pPr>
            <a:r>
              <a:rPr lang="en-US" altLang="zh-CN" sz="2800" dirty="0"/>
              <a:t>3. </a:t>
            </a:r>
            <a:r>
              <a:rPr lang="zh-CN" altLang="en-US" sz="2800" dirty="0"/>
              <a:t>应急救助</a:t>
            </a:r>
            <a:endParaRPr lang="zh-CN" altLang="en-US" sz="2800" dirty="0"/>
          </a:p>
          <a:p>
            <a:pPr marL="0" indent="0">
              <a:buNone/>
            </a:pPr>
            <a:r>
              <a:rPr lang="en-US" altLang="zh-CN" sz="2800" dirty="0"/>
              <a:t>4. </a:t>
            </a:r>
            <a:r>
              <a:rPr lang="zh-CN" altLang="en-US" sz="2800" dirty="0"/>
              <a:t>受灾人员的基本生活保障</a:t>
            </a:r>
            <a:endParaRPr lang="zh-CN" altLang="en-US" sz="2800" dirty="0"/>
          </a:p>
          <a:p>
            <a:pPr marL="0" indent="0">
              <a:buNone/>
            </a:pPr>
            <a:r>
              <a:rPr lang="en-US" altLang="zh-CN" sz="2800" dirty="0"/>
              <a:t>5. </a:t>
            </a:r>
            <a:r>
              <a:rPr lang="zh-CN" altLang="en-US" sz="2800" dirty="0"/>
              <a:t>救助款物的监管</a:t>
            </a:r>
            <a:endParaRPr lang="zh-CN" altLang="en-US" sz="2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关于劳动关系的表述，下列哪些选项是正确的</a:t>
            </a:r>
            <a:r>
              <a:rPr lang="zh-CN" altLang="en-US" sz="2800" dirty="0" smtClean="0"/>
              <a:t>？</a:t>
            </a:r>
            <a:endParaRPr lang="en-US" altLang="zh-CN" sz="2800" dirty="0" smtClean="0"/>
          </a:p>
          <a:p>
            <a:pPr marL="0" indent="0">
              <a:buNone/>
            </a:pPr>
            <a:endParaRPr lang="en-US" altLang="zh-CN" sz="2800" dirty="0" smtClean="0"/>
          </a:p>
          <a:p>
            <a:pPr marL="0" indent="0">
              <a:buNone/>
            </a:pPr>
            <a:r>
              <a:rPr lang="en-US" altLang="zh-CN" sz="2800" dirty="0"/>
              <a:t>A.</a:t>
            </a:r>
            <a:r>
              <a:rPr lang="zh-CN" altLang="en-US" sz="2800" dirty="0"/>
              <a:t>劳动关系是特定当事人之间的法律关系</a:t>
            </a:r>
            <a:endParaRPr lang="zh-CN" altLang="en-US" sz="2800" dirty="0"/>
          </a:p>
          <a:p>
            <a:pPr marL="0" indent="0">
              <a:buNone/>
            </a:pPr>
            <a:r>
              <a:rPr lang="en-US" altLang="zh-CN" sz="2800" dirty="0" smtClean="0"/>
              <a:t>B</a:t>
            </a:r>
            <a:r>
              <a:rPr lang="en-US" altLang="zh-CN" sz="2800" dirty="0"/>
              <a:t>.</a:t>
            </a:r>
            <a:r>
              <a:rPr lang="zh-CN" altLang="en-US" sz="2800" dirty="0"/>
              <a:t>劳动关系既包括劳动者与用人单位之间的关系也包括劳动行政部门与劳动者、用人单位之间的关系</a:t>
            </a:r>
            <a:endParaRPr lang="zh-CN" altLang="en-US" sz="2800" dirty="0"/>
          </a:p>
          <a:p>
            <a:pPr marL="0" indent="0">
              <a:buNone/>
            </a:pPr>
            <a:r>
              <a:rPr lang="en-US" altLang="zh-CN" sz="2800" dirty="0" smtClean="0"/>
              <a:t>C</a:t>
            </a:r>
            <a:r>
              <a:rPr lang="en-US" altLang="zh-CN" sz="2800" dirty="0"/>
              <a:t>.</a:t>
            </a:r>
            <a:r>
              <a:rPr lang="zh-CN" altLang="en-US" sz="2800" dirty="0"/>
              <a:t>劳动关系既包括财产关系也包括人身关系</a:t>
            </a:r>
            <a:endParaRPr lang="zh-CN" altLang="en-US" sz="2800" dirty="0"/>
          </a:p>
          <a:p>
            <a:pPr marL="0" indent="0">
              <a:buNone/>
            </a:pPr>
            <a:r>
              <a:rPr lang="en-US" altLang="zh-CN" sz="2800" dirty="0"/>
              <a:t>D.</a:t>
            </a:r>
            <a:r>
              <a:rPr lang="zh-CN" altLang="en-US" sz="2800" dirty="0"/>
              <a:t>劳动关系既具有平等关系的属性也具有从属关系的属性</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3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a:bodyPr>
          <a:lstStyle/>
          <a:p>
            <a:pPr marL="0" indent="0">
              <a:buNone/>
            </a:pPr>
            <a:r>
              <a:rPr lang="zh-CN" altLang="en-US" dirty="0"/>
              <a:t>二、  城市居民最低生活保障制度</a:t>
            </a:r>
            <a:endParaRPr lang="zh-CN" altLang="en-US" dirty="0"/>
          </a:p>
          <a:p>
            <a:pPr marL="0" indent="0">
              <a:buNone/>
            </a:pPr>
            <a:r>
              <a:rPr lang="zh-CN" altLang="en-US" dirty="0" smtClean="0"/>
              <a:t>（</a:t>
            </a:r>
            <a:r>
              <a:rPr lang="zh-CN" altLang="en-US" dirty="0"/>
              <a:t>一）城市居民最低生活保障制度的概念及特征</a:t>
            </a:r>
            <a:endParaRPr lang="zh-CN" altLang="en-US" dirty="0"/>
          </a:p>
          <a:p>
            <a:pPr marL="0" indent="0">
              <a:buNone/>
            </a:pPr>
            <a:r>
              <a:rPr lang="zh-CN" altLang="en-US" dirty="0"/>
              <a:t>最低生活保障制度，是政府对陷入贫困城市人口由国家给予一定现金资助，以保证其基本生活需要的社会救助制度。</a:t>
            </a:r>
            <a:endParaRPr lang="zh-CN" altLang="en-US" dirty="0"/>
          </a:p>
          <a:p>
            <a:pPr marL="0" indent="0">
              <a:buNone/>
            </a:pPr>
            <a:r>
              <a:rPr lang="en-US" altLang="zh-CN" dirty="0"/>
              <a:t>1. </a:t>
            </a:r>
            <a:r>
              <a:rPr lang="zh-CN" altLang="en-US" dirty="0"/>
              <a:t>以保障基本生活为目的。</a:t>
            </a:r>
            <a:endParaRPr lang="zh-CN" altLang="en-US" dirty="0"/>
          </a:p>
          <a:p>
            <a:pPr marL="0" indent="0">
              <a:buNone/>
            </a:pPr>
            <a:r>
              <a:rPr lang="en-US" altLang="zh-CN" dirty="0"/>
              <a:t>2. </a:t>
            </a:r>
            <a:r>
              <a:rPr lang="zh-CN" altLang="en-US" dirty="0"/>
              <a:t>以家庭为救助对象且为无偿救助</a:t>
            </a:r>
            <a:r>
              <a:rPr lang="zh-CN" altLang="en-US" dirty="0" smtClean="0"/>
              <a:t>。</a:t>
            </a:r>
            <a:endParaRPr lang="zh-CN" altLang="en-US" dirty="0"/>
          </a:p>
          <a:p>
            <a:pPr marL="0" indent="0">
              <a:buNone/>
            </a:pPr>
            <a:r>
              <a:rPr lang="en-US" altLang="zh-CN" dirty="0"/>
              <a:t>3. </a:t>
            </a:r>
            <a:r>
              <a:rPr lang="zh-CN" altLang="en-US" dirty="0"/>
              <a:t>实行差额补助。</a:t>
            </a:r>
            <a:endParaRPr lang="zh-CN" altLang="en-US" dirty="0"/>
          </a:p>
          <a:p>
            <a:pPr marL="0" indent="0">
              <a:buNone/>
            </a:pPr>
            <a:endParaRPr lang="zh-CN" altLang="en-US" dirty="0"/>
          </a:p>
        </p:txBody>
      </p:sp>
    </p:spTree>
  </p:cSld>
  <p:clrMapOvr>
    <a:masterClrMapping/>
  </p:clrMapOvr>
</p:sld>
</file>

<file path=ppt/slides/slide3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（二）城市居民最低生活保障制度的主要内容</a:t>
            </a:r>
            <a:endParaRPr lang="zh-CN" altLang="en-US" sz="2800" dirty="0"/>
          </a:p>
          <a:p>
            <a:pPr marL="0" indent="0">
              <a:buNone/>
            </a:pPr>
            <a:r>
              <a:rPr lang="en-US" altLang="zh-CN" sz="2800" dirty="0"/>
              <a:t>1. </a:t>
            </a:r>
            <a:r>
              <a:rPr lang="zh-CN" altLang="en-US" sz="2800" dirty="0"/>
              <a:t>保障对象</a:t>
            </a:r>
            <a:endParaRPr lang="zh-CN" altLang="en-US" sz="2800" dirty="0"/>
          </a:p>
          <a:p>
            <a:pPr marL="0" indent="0">
              <a:buNone/>
            </a:pPr>
            <a:r>
              <a:rPr lang="zh-CN" altLang="en-US" sz="2800" dirty="0"/>
              <a:t>　　</a:t>
            </a:r>
            <a:r>
              <a:rPr lang="en-US" altLang="zh-CN" sz="2800" dirty="0"/>
              <a:t>《</a:t>
            </a:r>
            <a:r>
              <a:rPr lang="zh-CN" altLang="en-US" sz="2800" dirty="0"/>
              <a:t>城市居民最低生活保障条例</a:t>
            </a:r>
            <a:r>
              <a:rPr lang="en-US" altLang="zh-CN" sz="2800" dirty="0"/>
              <a:t>》</a:t>
            </a:r>
            <a:r>
              <a:rPr lang="zh-CN" altLang="en-US" sz="2800" dirty="0"/>
              <a:t>规定：持有非农业户口的城市居民，凡共同生活的家庭成员人均收入低于当地城市居民最低生活保障标准的，均有从当地人民政府获得基本生活物质帮助的权利。</a:t>
            </a:r>
            <a:endParaRPr lang="zh-CN" altLang="en-US" sz="2800" dirty="0"/>
          </a:p>
          <a:p>
            <a:pPr marL="0" indent="0">
              <a:buNone/>
            </a:pPr>
            <a:endParaRPr lang="zh-CN" altLang="en-US" dirty="0"/>
          </a:p>
        </p:txBody>
      </p:sp>
    </p:spTree>
  </p:cSld>
  <p:clrMapOvr>
    <a:masterClrMapping/>
  </p:clrMapOvr>
</p:sld>
</file>

<file path=ppt/slides/slide3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2. </a:t>
            </a:r>
            <a:r>
              <a:rPr lang="zh-CN" altLang="en-US" sz="2800" dirty="0"/>
              <a:t>保障标准</a:t>
            </a:r>
            <a:endParaRPr lang="zh-CN" altLang="en-US" sz="2800" dirty="0"/>
          </a:p>
          <a:p>
            <a:pPr marL="0" indent="0">
              <a:buNone/>
            </a:pPr>
            <a:r>
              <a:rPr lang="zh-CN" altLang="en-US" sz="2800" dirty="0"/>
              <a:t>    保障标准是指向救助对象提供救助的标准。这一标准是由政府根据一定的规则制定并公布的。根据</a:t>
            </a:r>
            <a:r>
              <a:rPr lang="en-US" altLang="zh-CN" sz="2800" dirty="0"/>
              <a:t>《</a:t>
            </a:r>
            <a:r>
              <a:rPr lang="zh-CN" altLang="en-US" sz="2800" dirty="0"/>
              <a:t>城市居民最低生活保障条例</a:t>
            </a:r>
            <a:r>
              <a:rPr lang="en-US" altLang="zh-CN" sz="2800" dirty="0"/>
              <a:t>》</a:t>
            </a:r>
            <a:r>
              <a:rPr lang="zh-CN" altLang="en-US" sz="2800" dirty="0"/>
              <a:t>第</a:t>
            </a:r>
            <a:r>
              <a:rPr lang="en-US" altLang="zh-CN" sz="2800" dirty="0"/>
              <a:t>6</a:t>
            </a:r>
            <a:r>
              <a:rPr lang="zh-CN" altLang="en-US" sz="2800" dirty="0"/>
              <a:t>条，城市居民最低生活保障标准，按照当地维持城市居民基本生活所必需的衣、食、住费用，并适当考虑水电燃煤（燃气）费用以及未成年人的义务教育费用</a:t>
            </a:r>
            <a:r>
              <a:rPr lang="zh-CN" altLang="en-US" sz="2800" dirty="0" smtClean="0"/>
              <a:t>确定。</a:t>
            </a:r>
            <a:endParaRPr lang="zh-CN" altLang="en-US" sz="2800" dirty="0"/>
          </a:p>
        </p:txBody>
      </p:sp>
    </p:spTree>
  </p:cSld>
  <p:clrMapOvr>
    <a:masterClrMapping/>
  </p:clrMapOvr>
</p:sld>
</file>

<file path=ppt/slides/slide3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en-US" altLang="zh-CN" sz="3000" dirty="0"/>
              <a:t>3. </a:t>
            </a:r>
            <a:r>
              <a:rPr lang="zh-CN" altLang="en-US" sz="3000" dirty="0"/>
              <a:t>保障基金</a:t>
            </a:r>
            <a:endParaRPr lang="zh-CN" altLang="en-US" sz="3000" dirty="0"/>
          </a:p>
          <a:p>
            <a:pPr marL="0" indent="0">
              <a:buNone/>
            </a:pPr>
            <a:r>
              <a:rPr lang="zh-CN" altLang="en-US" sz="3000" dirty="0"/>
              <a:t>在最低生活保障基金的筹集上，城市居民最低生活保障所需资金，由地方人民政府列入财政预算，纳入社会救济专项资金支出项目，专项管理，专款专用。</a:t>
            </a:r>
            <a:endParaRPr lang="zh-CN" altLang="en-US" sz="3000" dirty="0"/>
          </a:p>
          <a:p>
            <a:pPr marL="0" indent="0">
              <a:buNone/>
            </a:pPr>
            <a:r>
              <a:rPr lang="en-US" altLang="zh-CN" sz="3000" dirty="0"/>
              <a:t>4. </a:t>
            </a:r>
            <a:r>
              <a:rPr lang="zh-CN" altLang="en-US" sz="3000" dirty="0"/>
              <a:t>最低生活保障待遇的申领程序</a:t>
            </a:r>
            <a:endParaRPr lang="zh-CN" altLang="en-US" sz="3000" dirty="0"/>
          </a:p>
          <a:p>
            <a:pPr marL="0" indent="0">
              <a:buNone/>
            </a:pPr>
            <a:r>
              <a:rPr lang="zh-CN" altLang="en-US" sz="3000" dirty="0"/>
              <a:t>（</a:t>
            </a:r>
            <a:r>
              <a:rPr lang="en-US" altLang="zh-CN" sz="3000" dirty="0"/>
              <a:t>1</a:t>
            </a:r>
            <a:r>
              <a:rPr lang="zh-CN" altLang="en-US" sz="3000" dirty="0"/>
              <a:t>）申请</a:t>
            </a:r>
            <a:endParaRPr lang="zh-CN" altLang="en-US" sz="3000" dirty="0"/>
          </a:p>
          <a:p>
            <a:pPr marL="0" indent="0">
              <a:buNone/>
            </a:pPr>
            <a:r>
              <a:rPr lang="zh-CN" altLang="en-US" sz="3000" dirty="0"/>
              <a:t>（</a:t>
            </a:r>
            <a:r>
              <a:rPr lang="en-US" altLang="zh-CN" sz="3000" dirty="0"/>
              <a:t>2</a:t>
            </a:r>
            <a:r>
              <a:rPr lang="zh-CN" altLang="en-US" sz="3000" dirty="0"/>
              <a:t>）初审</a:t>
            </a:r>
            <a:endParaRPr lang="zh-CN" altLang="en-US" sz="3000" dirty="0"/>
          </a:p>
          <a:p>
            <a:pPr marL="0" indent="0">
              <a:buNone/>
            </a:pPr>
            <a:r>
              <a:rPr lang="zh-CN" altLang="en-US" sz="3000" dirty="0"/>
              <a:t>（</a:t>
            </a:r>
            <a:r>
              <a:rPr lang="en-US" altLang="zh-CN" sz="3000" dirty="0"/>
              <a:t>3</a:t>
            </a:r>
            <a:r>
              <a:rPr lang="zh-CN" altLang="en-US" sz="3000" dirty="0"/>
              <a:t>）批准</a:t>
            </a:r>
            <a:endParaRPr lang="zh-CN" altLang="en-US" sz="3000" dirty="0"/>
          </a:p>
          <a:p>
            <a:pPr marL="0" indent="0">
              <a:buNone/>
            </a:pPr>
            <a:r>
              <a:rPr lang="zh-CN" altLang="en-US" sz="3000" dirty="0"/>
              <a:t>（</a:t>
            </a:r>
            <a:r>
              <a:rPr lang="en-US" altLang="zh-CN" sz="3000" dirty="0"/>
              <a:t>4</a:t>
            </a:r>
            <a:r>
              <a:rPr lang="zh-CN" altLang="en-US" sz="3000" dirty="0"/>
              <a:t>）给付</a:t>
            </a:r>
            <a:endParaRPr lang="zh-CN" altLang="en-US" sz="3000" dirty="0"/>
          </a:p>
          <a:p>
            <a:pPr marL="0" indent="0">
              <a:buNone/>
            </a:pPr>
            <a:endParaRPr lang="zh-CN" altLang="en-US" dirty="0"/>
          </a:p>
        </p:txBody>
      </p:sp>
    </p:spTree>
  </p:cSld>
  <p:clrMapOvr>
    <a:masterClrMapping/>
  </p:clrMapOvr>
</p:sld>
</file>

<file path=ppt/slides/slide3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三、  农村五保供养制度</a:t>
            </a:r>
            <a:endParaRPr lang="zh-CN" altLang="en-US" sz="2800" dirty="0"/>
          </a:p>
          <a:p>
            <a:pPr marL="0" indent="0">
              <a:buNone/>
            </a:pPr>
            <a:r>
              <a:rPr lang="zh-CN" altLang="en-US" sz="2800" dirty="0" smtClean="0"/>
              <a:t>（一）农村五保供养制度的概念 </a:t>
            </a:r>
            <a:endParaRPr lang="zh-CN" altLang="en-US" sz="2800" dirty="0" smtClean="0"/>
          </a:p>
          <a:p>
            <a:pPr marL="0" indent="0">
              <a:buNone/>
            </a:pPr>
            <a:r>
              <a:rPr lang="zh-CN" altLang="en-US" sz="2800" dirty="0" smtClean="0"/>
              <a:t>农村</a:t>
            </a:r>
            <a:r>
              <a:rPr lang="zh-CN" altLang="en-US" sz="2800" dirty="0"/>
              <a:t>五保供养制度，简称“五保”制度，是指对无劳动能力、无生活来源又无法定赡养、抚养、扶养义务人或其法定赡养、抚养、扶养义务人无赡养、抚养、扶养能力的老年、残疾或者未满</a:t>
            </a:r>
            <a:r>
              <a:rPr lang="en-US" altLang="zh-CN" sz="2800" dirty="0"/>
              <a:t>16</a:t>
            </a:r>
            <a:r>
              <a:rPr lang="zh-CN" altLang="en-US" sz="2800" dirty="0"/>
              <a:t>周岁的农村居民，依照法律规定，在吃、穿、住、医、葬方面给予生活照顾和物质帮助的制度。</a:t>
            </a:r>
            <a:endParaRPr lang="zh-CN" altLang="en-US" sz="2800" dirty="0"/>
          </a:p>
          <a:p>
            <a:pPr marL="0" indent="0">
              <a:buNone/>
            </a:pPr>
            <a:endParaRPr lang="zh-CN" altLang="en-US" dirty="0"/>
          </a:p>
        </p:txBody>
      </p:sp>
    </p:spTree>
  </p:cSld>
  <p:clrMapOvr>
    <a:masterClrMapping/>
  </p:clrMapOvr>
</p:sld>
</file>

<file path=ppt/slides/slide3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400" dirty="0"/>
              <a:t>（二）农村五保供养制度的主要内容</a:t>
            </a:r>
            <a:endParaRPr lang="zh-CN" altLang="en-US" sz="2400" dirty="0"/>
          </a:p>
          <a:p>
            <a:pPr marL="0" indent="0">
              <a:buNone/>
            </a:pPr>
            <a:r>
              <a:rPr lang="en-US" altLang="zh-CN" sz="2400" dirty="0"/>
              <a:t>1. </a:t>
            </a:r>
            <a:r>
              <a:rPr lang="zh-CN" altLang="en-US" sz="2400" dirty="0"/>
              <a:t>供养对象</a:t>
            </a:r>
            <a:endParaRPr lang="zh-CN" altLang="en-US" sz="2400" dirty="0"/>
          </a:p>
          <a:p>
            <a:pPr marL="0" indent="0">
              <a:buNone/>
            </a:pPr>
            <a:r>
              <a:rPr lang="zh-CN" altLang="en-US" sz="2400" dirty="0"/>
              <a:t>供养对象是指无劳动能力、无生活来源又无法定赡养、抚养、扶养义务人或其法定赡养、抚养、扶养义务人无赡养、抚养、扶养能力的老年、残疾或者未满</a:t>
            </a:r>
            <a:r>
              <a:rPr lang="en-US" altLang="zh-CN" sz="2400" dirty="0"/>
              <a:t>16</a:t>
            </a:r>
            <a:r>
              <a:rPr lang="zh-CN" altLang="en-US" sz="2400" dirty="0"/>
              <a:t>周岁的农村居民。</a:t>
            </a:r>
            <a:endParaRPr lang="zh-CN" altLang="en-US" sz="2400" dirty="0"/>
          </a:p>
          <a:p>
            <a:pPr marL="0" indent="0">
              <a:buNone/>
            </a:pPr>
            <a:r>
              <a:rPr lang="en-US" altLang="zh-CN" sz="2800" dirty="0"/>
              <a:t>2. </a:t>
            </a:r>
            <a:r>
              <a:rPr lang="zh-CN" altLang="en-US" sz="2800" dirty="0"/>
              <a:t>供养内容</a:t>
            </a:r>
            <a:endParaRPr lang="zh-CN" altLang="en-US" sz="2800" dirty="0"/>
          </a:p>
          <a:p>
            <a:pPr marL="0" indent="0">
              <a:buNone/>
            </a:pPr>
            <a:r>
              <a:rPr lang="zh-CN" altLang="en-US" sz="2800" dirty="0"/>
              <a:t>农村五保供养内容包括：供给粮油、副食品和生活用燃料；供给服装、被褥等生活用品和零用钱；提供符合基本居住条件的住房；提供疾病治疗，对生活不能自理的给予照料；办理丧葬事宜。</a:t>
            </a:r>
            <a:endParaRPr lang="zh-CN" altLang="en-US" sz="2800" dirty="0"/>
          </a:p>
        </p:txBody>
      </p:sp>
    </p:spTree>
  </p:cSld>
  <p:clrMapOvr>
    <a:masterClrMapping/>
  </p:clrMapOvr>
</p:sld>
</file>

<file path=ppt/slides/slide3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3. </a:t>
            </a:r>
            <a:r>
              <a:rPr lang="zh-CN" altLang="en-US" sz="2800" dirty="0"/>
              <a:t>申请程序</a:t>
            </a:r>
            <a:endParaRPr lang="zh-CN" altLang="en-US" sz="2800" dirty="0"/>
          </a:p>
          <a:p>
            <a:pPr marL="0" indent="0">
              <a:buNone/>
            </a:pPr>
            <a:r>
              <a:rPr lang="zh-CN" altLang="en-US" sz="2800" dirty="0"/>
              <a:t>享受农村五保供养待遇，应当由村民本人向村民委员会提出申请；享受农村五保供养待遇，应当由村民本人向村民委员会提出申请；因年幼或者智力残疾无法表达意愿的，由村民小组或者其他村民代为提出申请</a:t>
            </a:r>
            <a:r>
              <a:rPr lang="zh-CN" altLang="en-US" sz="2800" dirty="0" smtClean="0"/>
              <a:t>。经</a:t>
            </a:r>
            <a:r>
              <a:rPr lang="zh-CN" altLang="en-US" sz="2800" dirty="0"/>
              <a:t>村民委员会民主评议，对符合本条例第六条规定条件的，在本村范围内公告；无重大异议的，由村民委员会将评议意见和有关材料报送乡、民族乡、镇人民政府审核。</a:t>
            </a:r>
            <a:endParaRPr lang="zh-CN" altLang="en-US" sz="2800" dirty="0"/>
          </a:p>
          <a:p>
            <a:pPr marL="0" indent="0">
              <a:buNone/>
            </a:pPr>
            <a:endParaRPr lang="zh-CN" altLang="en-US" sz="2800" dirty="0"/>
          </a:p>
        </p:txBody>
      </p:sp>
    </p:spTree>
  </p:cSld>
  <p:clrMapOvr>
    <a:masterClrMapping/>
  </p:clrMapOvr>
</p:sld>
</file>

<file path=ppt/slides/slide3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4. </a:t>
            </a:r>
            <a:r>
              <a:rPr lang="zh-CN" altLang="en-US" sz="2800" dirty="0"/>
              <a:t>供养标准</a:t>
            </a:r>
            <a:endParaRPr lang="zh-CN" altLang="en-US" sz="2800" dirty="0"/>
          </a:p>
          <a:p>
            <a:pPr marL="0" indent="0">
              <a:buNone/>
            </a:pPr>
            <a:r>
              <a:rPr lang="zh-CN" altLang="en-US" sz="2800" dirty="0"/>
              <a:t>农村五保供养标准不得低于当地村民的平均生活水平，并随着当地村民平均生活水平的提高适当调整。</a:t>
            </a:r>
            <a:endParaRPr lang="zh-CN" altLang="en-US" sz="2800" dirty="0"/>
          </a:p>
          <a:p>
            <a:pPr marL="0" indent="0">
              <a:buNone/>
            </a:pPr>
            <a:r>
              <a:rPr lang="en-US" altLang="zh-CN" sz="2800" dirty="0"/>
              <a:t>5. </a:t>
            </a:r>
            <a:r>
              <a:rPr lang="zh-CN" altLang="en-US" sz="2800" dirty="0"/>
              <a:t>供养形式</a:t>
            </a:r>
            <a:endParaRPr lang="zh-CN" altLang="en-US" sz="2800" dirty="0"/>
          </a:p>
          <a:p>
            <a:pPr marL="0" indent="0">
              <a:buNone/>
            </a:pPr>
            <a:r>
              <a:rPr lang="zh-CN" altLang="en-US" sz="2800" dirty="0"/>
              <a:t>农村五保供养对象可以在当地的农村五保供养服务机构集中供养，也可以在家分散供养</a:t>
            </a:r>
            <a:r>
              <a:rPr lang="zh-CN" altLang="en-US" sz="2800" dirty="0" smtClean="0"/>
              <a:t>。</a:t>
            </a:r>
            <a:endParaRPr lang="zh-CN" altLang="en-US" sz="2800" dirty="0"/>
          </a:p>
        </p:txBody>
      </p:sp>
    </p:spTree>
  </p:cSld>
  <p:clrMapOvr>
    <a:masterClrMapping/>
  </p:clrMapOvr>
</p:sld>
</file>

<file path=ppt/slides/slide3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6. </a:t>
            </a:r>
            <a:r>
              <a:rPr lang="zh-CN" altLang="en-US" sz="2800" dirty="0"/>
              <a:t>供养资金</a:t>
            </a:r>
            <a:endParaRPr lang="zh-CN" altLang="en-US" sz="2800" dirty="0"/>
          </a:p>
          <a:p>
            <a:pPr marL="0" indent="0">
              <a:buNone/>
            </a:pPr>
            <a:r>
              <a:rPr lang="zh-CN" altLang="en-US" sz="2800" dirty="0"/>
              <a:t>农村五保供养资金，在地方人民政府财政预算中安排。有农村集体经营等收入的地方，可以从农村集体经营等收入中安排资金，用于补助和改善农村五保供养对象的生活。</a:t>
            </a:r>
            <a:endParaRPr lang="zh-CN" altLang="en-US" sz="2800" dirty="0"/>
          </a:p>
          <a:p>
            <a:pPr marL="0" indent="0">
              <a:buNone/>
            </a:pPr>
            <a:endParaRPr lang="zh-CN" altLang="en-US" dirty="0"/>
          </a:p>
        </p:txBody>
      </p:sp>
    </p:spTree>
  </p:cSld>
  <p:clrMapOvr>
    <a:masterClrMapping/>
  </p:clrMapOvr>
</p:sld>
</file>

<file path=ppt/slides/slide3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四、  城镇廉租住房制度</a:t>
            </a:r>
            <a:endParaRPr lang="zh-CN" altLang="en-US" sz="2800" dirty="0"/>
          </a:p>
          <a:p>
            <a:pPr marL="0" indent="0">
              <a:buNone/>
            </a:pPr>
            <a:r>
              <a:rPr lang="zh-CN" altLang="en-US" sz="2800" dirty="0" smtClean="0"/>
              <a:t>（</a:t>
            </a:r>
            <a:r>
              <a:rPr lang="zh-CN" altLang="en-US" sz="2800" dirty="0"/>
              <a:t>一）城镇廉租住房制度的概念</a:t>
            </a:r>
            <a:endParaRPr lang="zh-CN" altLang="en-US" sz="2800" dirty="0"/>
          </a:p>
          <a:p>
            <a:pPr marL="0" indent="0">
              <a:buNone/>
            </a:pPr>
            <a:r>
              <a:rPr lang="zh-CN" altLang="en-US" sz="2800" dirty="0"/>
              <a:t>城镇廉租住房制度是指政府对中低收入家庭，特指在住房方面达到一定困难的家庭，采取租金补贴或实物配租等方式来解决居民的住房问题，以保障居者有其屋的制度。</a:t>
            </a:r>
            <a:endParaRPr lang="zh-CN" altLang="en-US" sz="2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a:t>第三章  促进就业制度</a:t>
            </a:r>
            <a:br>
              <a:rPr lang="zh-CN" altLang="en-US" dirty="0"/>
            </a:br>
            <a:endParaRPr lang="zh-CN" altLang="en-US" dirty="0"/>
          </a:p>
        </p:txBody>
      </p:sp>
      <p:sp>
        <p:nvSpPr>
          <p:cNvPr id="3" name="内容占位符 2"/>
          <p:cNvSpPr>
            <a:spLocks noGrp="1"/>
          </p:cNvSpPr>
          <p:nvPr>
            <p:ph idx="1"/>
          </p:nvPr>
        </p:nvSpPr>
        <p:spPr/>
        <p:txBody>
          <a:bodyPr>
            <a:noAutofit/>
          </a:bodyPr>
          <a:lstStyle/>
          <a:p>
            <a:pPr marL="0" indent="0" algn="ctr">
              <a:buNone/>
            </a:pPr>
            <a:r>
              <a:rPr lang="zh-CN" altLang="en-US" sz="2800" dirty="0" smtClean="0"/>
              <a:t>第一</a:t>
            </a:r>
            <a:r>
              <a:rPr lang="zh-CN" altLang="en-US" sz="2800" dirty="0"/>
              <a:t>节  促进就业制度概述</a:t>
            </a:r>
            <a:endParaRPr lang="zh-CN" altLang="en-US" sz="2800" dirty="0"/>
          </a:p>
          <a:p>
            <a:pPr marL="0" indent="0">
              <a:buNone/>
            </a:pPr>
            <a:r>
              <a:rPr lang="zh-CN" altLang="en-US" sz="2800" dirty="0" smtClean="0"/>
              <a:t>一</a:t>
            </a:r>
            <a:r>
              <a:rPr lang="zh-CN" altLang="en-US" sz="2800" dirty="0"/>
              <a:t>、促进就业概述</a:t>
            </a:r>
            <a:endParaRPr lang="zh-CN" altLang="en-US" sz="2800" dirty="0"/>
          </a:p>
          <a:p>
            <a:pPr marL="0" indent="0">
              <a:buNone/>
            </a:pPr>
            <a:r>
              <a:rPr lang="zh-CN" altLang="en-US" sz="2800" dirty="0" smtClean="0"/>
              <a:t>（</a:t>
            </a:r>
            <a:r>
              <a:rPr lang="zh-CN" altLang="en-US" sz="2800" dirty="0"/>
              <a:t>一）促进就业的概念和目标</a:t>
            </a:r>
            <a:endParaRPr lang="zh-CN" altLang="en-US" sz="2800" dirty="0"/>
          </a:p>
          <a:p>
            <a:pPr marL="0" indent="0">
              <a:buNone/>
            </a:pPr>
            <a:r>
              <a:rPr lang="zh-CN" altLang="en-US" sz="2800" dirty="0"/>
              <a:t>促进就业是指国家为保障公民实现劳动权，采取的创造就业条件、扩大就业机会的各种措施的总称</a:t>
            </a:r>
            <a:r>
              <a:rPr lang="zh-CN" altLang="en-US" sz="2800" dirty="0" smtClean="0"/>
              <a:t>。</a:t>
            </a:r>
            <a:endParaRPr lang="en-US" altLang="zh-CN" sz="2800" dirty="0" smtClean="0"/>
          </a:p>
          <a:p>
            <a:pPr marL="0" indent="0">
              <a:buNone/>
            </a:pPr>
            <a:r>
              <a:rPr lang="zh-CN" altLang="en-US" sz="2800" dirty="0" smtClean="0"/>
              <a:t>它</a:t>
            </a:r>
            <a:r>
              <a:rPr lang="zh-CN" altLang="en-US" sz="2800" dirty="0"/>
              <a:t>是国家和各级政府的职责，包括制定劳动就业方针，确定劳动就业原则，拓宽劳动就业途径，实施劳动就业计划，设置劳动就业基金，提供劳动就业服务，实施失业保护等。</a:t>
            </a:r>
            <a:endParaRPr lang="zh-CN" altLang="en-US" sz="2800" dirty="0"/>
          </a:p>
          <a:p>
            <a:pPr marL="0" indent="0">
              <a:buNone/>
            </a:pPr>
            <a:r>
              <a:rPr lang="zh-CN" altLang="en-US" sz="2800" dirty="0"/>
              <a:t>促进就业的目标是实现充分就业</a:t>
            </a:r>
            <a:r>
              <a:rPr lang="zh-CN" altLang="en-US" sz="2800" dirty="0" smtClean="0"/>
              <a:t>。</a:t>
            </a:r>
            <a:endParaRPr lang="zh-CN" altLang="en-US" sz="2800" dirty="0"/>
          </a:p>
        </p:txBody>
      </p:sp>
    </p:spTree>
  </p:cSld>
  <p:clrMapOvr>
    <a:masterClrMapping/>
  </p:clrMapOvr>
  <p:timing>
    <p:tnLst>
      <p:par>
        <p:cTn id="1" dur="indefinite" restart="never" nodeType="tmRoot"/>
      </p:par>
    </p:tnLst>
  </p:timing>
</p:sld>
</file>

<file path=ppt/slides/slide3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zh-CN" altLang="en-US" sz="3000" dirty="0"/>
              <a:t>（二）城镇廉租住房制度的主要内容</a:t>
            </a:r>
            <a:endParaRPr lang="zh-CN" altLang="en-US" sz="3000" dirty="0"/>
          </a:p>
          <a:p>
            <a:pPr marL="0" indent="0">
              <a:buNone/>
            </a:pPr>
            <a:r>
              <a:rPr lang="en-US" altLang="zh-CN" sz="3000" dirty="0"/>
              <a:t>1. </a:t>
            </a:r>
            <a:r>
              <a:rPr lang="zh-CN" altLang="en-US" sz="3000" dirty="0"/>
              <a:t>保障对象</a:t>
            </a:r>
            <a:endParaRPr lang="zh-CN" altLang="en-US" sz="3000" dirty="0"/>
          </a:p>
          <a:p>
            <a:pPr marL="0" indent="0">
              <a:buNone/>
            </a:pPr>
            <a:r>
              <a:rPr lang="zh-CN" altLang="en-US" sz="3000" dirty="0"/>
              <a:t>保障对象是符合市、县人民政府规定的住房困难的最低收入家庭。</a:t>
            </a:r>
            <a:endParaRPr lang="zh-CN" altLang="en-US" sz="3000" dirty="0"/>
          </a:p>
          <a:p>
            <a:pPr marL="0" indent="0">
              <a:buNone/>
            </a:pPr>
            <a:r>
              <a:rPr lang="en-US" altLang="zh-CN" sz="3000" dirty="0"/>
              <a:t>2. </a:t>
            </a:r>
            <a:r>
              <a:rPr lang="zh-CN" altLang="en-US" sz="3000" dirty="0"/>
              <a:t>保障方式</a:t>
            </a:r>
            <a:endParaRPr lang="zh-CN" altLang="en-US" sz="3000" dirty="0"/>
          </a:p>
          <a:p>
            <a:pPr marL="0" indent="0">
              <a:buNone/>
            </a:pPr>
            <a:r>
              <a:rPr lang="zh-CN" altLang="en-US" sz="3000" dirty="0"/>
              <a:t>城镇廉租住房制度的保障方式包括：</a:t>
            </a:r>
            <a:endParaRPr lang="zh-CN" altLang="en-US" sz="3000" dirty="0"/>
          </a:p>
          <a:p>
            <a:pPr marL="0" indent="0">
              <a:buNone/>
            </a:pPr>
            <a:r>
              <a:rPr lang="zh-CN" altLang="en-US" sz="3000" dirty="0"/>
              <a:t>（</a:t>
            </a:r>
            <a:r>
              <a:rPr lang="en-US" altLang="zh-CN" sz="3000" dirty="0"/>
              <a:t>1</a:t>
            </a:r>
            <a:r>
              <a:rPr lang="zh-CN" altLang="en-US" sz="3000" dirty="0"/>
              <a:t>）实物配租</a:t>
            </a:r>
            <a:endParaRPr lang="zh-CN" altLang="en-US" sz="3000" dirty="0"/>
          </a:p>
          <a:p>
            <a:pPr marL="0" indent="0">
              <a:buNone/>
            </a:pPr>
            <a:r>
              <a:rPr lang="zh-CN" altLang="en-US" sz="3000" dirty="0"/>
              <a:t>（</a:t>
            </a:r>
            <a:r>
              <a:rPr lang="en-US" altLang="zh-CN" sz="3000" dirty="0"/>
              <a:t>2</a:t>
            </a:r>
            <a:r>
              <a:rPr lang="zh-CN" altLang="en-US" sz="3000" dirty="0"/>
              <a:t>）租金补贴</a:t>
            </a:r>
            <a:endParaRPr lang="zh-CN" altLang="en-US" sz="3000" dirty="0"/>
          </a:p>
          <a:p>
            <a:pPr marL="0" indent="0">
              <a:buNone/>
            </a:pPr>
            <a:r>
              <a:rPr lang="zh-CN" altLang="en-US" sz="3000" dirty="0"/>
              <a:t>（</a:t>
            </a:r>
            <a:r>
              <a:rPr lang="en-US" altLang="zh-CN" sz="3000" dirty="0"/>
              <a:t>3</a:t>
            </a:r>
            <a:r>
              <a:rPr lang="zh-CN" altLang="en-US" sz="3000" dirty="0"/>
              <a:t>）租金减免</a:t>
            </a:r>
            <a:endParaRPr lang="zh-CN" altLang="en-US" sz="3000" dirty="0"/>
          </a:p>
          <a:p>
            <a:pPr marL="0" indent="0">
              <a:buNone/>
            </a:pPr>
            <a:endParaRPr lang="zh-CN" altLang="en-US" dirty="0"/>
          </a:p>
        </p:txBody>
      </p:sp>
    </p:spTree>
  </p:cSld>
  <p:clrMapOvr>
    <a:masterClrMapping/>
  </p:clrMapOvr>
</p:sld>
</file>

<file path=ppt/slides/slide3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dirty="0"/>
              <a:t>4. </a:t>
            </a:r>
            <a:r>
              <a:rPr lang="zh-CN" altLang="en-US" dirty="0"/>
              <a:t>保障资金和房屋来源</a:t>
            </a:r>
            <a:endParaRPr lang="zh-CN" altLang="en-US" dirty="0"/>
          </a:p>
          <a:p>
            <a:pPr marL="0" indent="0">
              <a:buNone/>
            </a:pPr>
            <a:r>
              <a:rPr lang="zh-CN" altLang="en-US" dirty="0"/>
              <a:t>城镇最低收入家庭廉租住房资金的来源，实行财政预算安排为主、多种渠道筹措的</a:t>
            </a:r>
            <a:r>
              <a:rPr lang="zh-CN" altLang="en-US" dirty="0" smtClean="0"/>
              <a:t>原则</a:t>
            </a:r>
            <a:endParaRPr lang="en-US" altLang="zh-CN" dirty="0" smtClean="0"/>
          </a:p>
          <a:p>
            <a:pPr marL="0" indent="0">
              <a:buNone/>
            </a:pPr>
            <a:r>
              <a:rPr lang="en-US" altLang="zh-CN" dirty="0"/>
              <a:t>5. </a:t>
            </a:r>
            <a:r>
              <a:rPr lang="zh-CN" altLang="en-US" dirty="0"/>
              <a:t>申请与审核</a:t>
            </a:r>
            <a:endParaRPr lang="zh-CN" altLang="en-US" dirty="0"/>
          </a:p>
          <a:p>
            <a:pPr marL="0" indent="0">
              <a:buNone/>
            </a:pPr>
            <a:r>
              <a:rPr lang="zh-CN" altLang="en-US" dirty="0"/>
              <a:t>廉租住房救助实行严格、规范的审核登记制度。其具体程序如下：</a:t>
            </a:r>
            <a:endParaRPr lang="zh-CN" altLang="en-US" dirty="0"/>
          </a:p>
          <a:p>
            <a:pPr marL="0" indent="0">
              <a:buNone/>
            </a:pPr>
            <a:r>
              <a:rPr lang="zh-CN" altLang="en-US" dirty="0"/>
              <a:t>（</a:t>
            </a:r>
            <a:r>
              <a:rPr lang="en-US" altLang="zh-CN" dirty="0"/>
              <a:t>1</a:t>
            </a:r>
            <a:r>
              <a:rPr lang="zh-CN" altLang="en-US" dirty="0"/>
              <a:t>）申请</a:t>
            </a:r>
            <a:endParaRPr lang="zh-CN" altLang="en-US" dirty="0"/>
          </a:p>
          <a:p>
            <a:pPr marL="0" indent="0">
              <a:buNone/>
            </a:pPr>
            <a:r>
              <a:rPr lang="zh-CN" altLang="en-US" dirty="0"/>
              <a:t>（</a:t>
            </a:r>
            <a:r>
              <a:rPr lang="en-US" altLang="zh-CN" dirty="0"/>
              <a:t>2</a:t>
            </a:r>
            <a:r>
              <a:rPr lang="zh-CN" altLang="en-US" dirty="0"/>
              <a:t>）审核与公示</a:t>
            </a:r>
            <a:endParaRPr lang="zh-CN" altLang="en-US" dirty="0"/>
          </a:p>
          <a:p>
            <a:pPr marL="0" indent="0">
              <a:buNone/>
            </a:pPr>
            <a:endParaRPr lang="zh-CN" altLang="en-US" dirty="0"/>
          </a:p>
        </p:txBody>
      </p:sp>
    </p:spTree>
  </p:cSld>
  <p:clrMapOvr>
    <a:masterClrMapping/>
  </p:clrMapOvr>
</p:sld>
</file>

<file path=ppt/slides/slide3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 </a:t>
            </a:r>
            <a:r>
              <a:rPr lang="en-US" altLang="zh-CN" sz="2800" dirty="0"/>
              <a:t>6. </a:t>
            </a:r>
            <a:r>
              <a:rPr lang="zh-CN" altLang="en-US" sz="2800" dirty="0"/>
              <a:t>监督管理</a:t>
            </a:r>
            <a:endParaRPr lang="zh-CN" altLang="en-US" sz="2800" dirty="0"/>
          </a:p>
          <a:p>
            <a:pPr marL="0" indent="0">
              <a:buNone/>
            </a:pPr>
            <a:r>
              <a:rPr lang="zh-CN" altLang="en-US" sz="2800" dirty="0"/>
              <a:t>国务院建设主管部门对全国城镇最低收入家庭廉租住房工作实施指导和监督。省、自治区人民政府建设主管部门对本行政区域内城镇最低收入家庭廉租住房工作实施指导和监督。市、县人民政府房地产行政主管部门负责本行政区域内城镇最低收入家庭廉租住房管理工作。</a:t>
            </a:r>
            <a:endParaRPr lang="zh-CN" altLang="en-US" sz="2800" dirty="0"/>
          </a:p>
          <a:p>
            <a:pPr marL="0" indent="0">
              <a:buNone/>
            </a:pPr>
            <a:endParaRPr lang="zh-CN" altLang="en-US" dirty="0"/>
          </a:p>
        </p:txBody>
      </p:sp>
    </p:spTree>
  </p:cSld>
  <p:clrMapOvr>
    <a:masterClrMapping/>
  </p:clrMapOvr>
</p:sld>
</file>

<file path=ppt/slides/slide3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zh-CN" altLang="en-US" dirty="0"/>
              <a:t>五、  医疗救助制度</a:t>
            </a:r>
            <a:endParaRPr lang="zh-CN" altLang="en-US" dirty="0"/>
          </a:p>
          <a:p>
            <a:pPr marL="0" indent="0">
              <a:buNone/>
            </a:pPr>
            <a:r>
              <a:rPr lang="zh-CN" altLang="en-US" dirty="0" smtClean="0"/>
              <a:t>（</a:t>
            </a:r>
            <a:r>
              <a:rPr lang="zh-CN" altLang="en-US" dirty="0"/>
              <a:t>一）医疗救助制度的概念</a:t>
            </a:r>
            <a:endParaRPr lang="zh-CN" altLang="en-US" dirty="0"/>
          </a:p>
          <a:p>
            <a:pPr marL="0" indent="0">
              <a:buNone/>
            </a:pPr>
            <a:r>
              <a:rPr lang="zh-CN" altLang="en-US" dirty="0"/>
              <a:t>医疗救助制度是指政府和社会对贫困人口或优抚对象中因病而无能力支付医疗费用的人实行的医疗专项救助制度。</a:t>
            </a:r>
            <a:endParaRPr lang="zh-CN" altLang="en-US" dirty="0"/>
          </a:p>
          <a:p>
            <a:pPr marL="0" indent="0">
              <a:buNone/>
            </a:pPr>
            <a:r>
              <a:rPr lang="zh-CN" altLang="en-US" dirty="0"/>
              <a:t>（二）医疗救助制度的主要内容</a:t>
            </a:r>
            <a:endParaRPr lang="zh-CN" altLang="en-US" dirty="0"/>
          </a:p>
          <a:p>
            <a:pPr marL="0" indent="0">
              <a:buNone/>
            </a:pPr>
            <a:r>
              <a:rPr lang="en-US" altLang="zh-CN" dirty="0"/>
              <a:t>1. </a:t>
            </a:r>
            <a:r>
              <a:rPr lang="zh-CN" altLang="en-US" dirty="0"/>
              <a:t>救助对象</a:t>
            </a:r>
            <a:endParaRPr lang="zh-CN" altLang="en-US" dirty="0"/>
          </a:p>
          <a:p>
            <a:pPr marL="0" indent="0">
              <a:buNone/>
            </a:pPr>
            <a:r>
              <a:rPr lang="zh-CN" altLang="en-US" dirty="0"/>
              <a:t>根据有关规定，医疗救助对象包括：无劳动能力且无法定扶养人又无生活来源的</a:t>
            </a:r>
            <a:r>
              <a:rPr lang="zh-CN" altLang="en-US" dirty="0" smtClean="0"/>
              <a:t>人</a:t>
            </a:r>
            <a:endParaRPr lang="zh-CN" altLang="en-US" dirty="0"/>
          </a:p>
        </p:txBody>
      </p:sp>
    </p:spTree>
  </p:cSld>
  <p:clrMapOvr>
    <a:masterClrMapping/>
  </p:clrMapOvr>
</p:sld>
</file>

<file path=ppt/slides/slide3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2. </a:t>
            </a:r>
            <a:r>
              <a:rPr lang="zh-CN" altLang="en-US" sz="2800" dirty="0"/>
              <a:t>救助方式</a:t>
            </a:r>
            <a:endParaRPr lang="zh-CN" altLang="en-US" sz="2800" dirty="0"/>
          </a:p>
          <a:p>
            <a:pPr marL="0" indent="0">
              <a:buNone/>
            </a:pPr>
            <a:r>
              <a:rPr lang="zh-CN" altLang="en-US" sz="2800" dirty="0"/>
              <a:t>（</a:t>
            </a:r>
            <a:r>
              <a:rPr lang="en-US" altLang="zh-CN" sz="2800" dirty="0"/>
              <a:t>1</a:t>
            </a:r>
            <a:r>
              <a:rPr lang="zh-CN" altLang="en-US" sz="2800" dirty="0"/>
              <a:t>）政府组织的医疗救助基金和专项补助。</a:t>
            </a:r>
            <a:endParaRPr lang="zh-CN" altLang="en-US" sz="2800" dirty="0"/>
          </a:p>
          <a:p>
            <a:pPr marL="0" indent="0">
              <a:buNone/>
            </a:pPr>
            <a:r>
              <a:rPr lang="zh-CN" altLang="en-US" sz="2800" dirty="0"/>
              <a:t>（</a:t>
            </a:r>
            <a:r>
              <a:rPr lang="en-US" altLang="zh-CN" sz="2800" dirty="0"/>
              <a:t>2</a:t>
            </a:r>
            <a:r>
              <a:rPr lang="zh-CN" altLang="en-US" sz="2800" dirty="0"/>
              <a:t>）医疗费用减免。</a:t>
            </a:r>
            <a:endParaRPr lang="zh-CN" altLang="en-US" sz="2800" dirty="0"/>
          </a:p>
          <a:p>
            <a:pPr marL="0" indent="0">
              <a:buNone/>
            </a:pPr>
            <a:r>
              <a:rPr lang="zh-CN" altLang="en-US" sz="2800" dirty="0"/>
              <a:t>（</a:t>
            </a:r>
            <a:r>
              <a:rPr lang="en-US" altLang="zh-CN" sz="2800" dirty="0"/>
              <a:t>3</a:t>
            </a:r>
            <a:r>
              <a:rPr lang="zh-CN" altLang="en-US" sz="2800" dirty="0"/>
              <a:t>）医疗慈善救助。</a:t>
            </a:r>
            <a:endParaRPr lang="zh-CN" altLang="en-US" sz="2800" dirty="0"/>
          </a:p>
          <a:p>
            <a:pPr marL="0" indent="0">
              <a:buNone/>
            </a:pPr>
            <a:r>
              <a:rPr lang="zh-CN" altLang="en-US" sz="2800" dirty="0"/>
              <a:t>（</a:t>
            </a:r>
            <a:r>
              <a:rPr lang="en-US" altLang="zh-CN" sz="2800" dirty="0"/>
              <a:t>4</a:t>
            </a:r>
            <a:r>
              <a:rPr lang="zh-CN" altLang="en-US" sz="2800" dirty="0"/>
              <a:t>）社会参与的互助合作医疗。</a:t>
            </a:r>
            <a:endParaRPr lang="zh-CN" altLang="en-US" sz="2800" dirty="0"/>
          </a:p>
          <a:p>
            <a:pPr marL="0" indent="0">
              <a:buNone/>
            </a:pPr>
            <a:endParaRPr lang="zh-CN" altLang="en-US" dirty="0"/>
          </a:p>
        </p:txBody>
      </p:sp>
    </p:spTree>
  </p:cSld>
  <p:clrMapOvr>
    <a:masterClrMapping/>
  </p:clrMapOvr>
</p:sld>
</file>

<file path=ppt/slides/slide3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六、  教育救助制度</a:t>
            </a:r>
            <a:endParaRPr lang="zh-CN" altLang="en-US" sz="2800" dirty="0"/>
          </a:p>
          <a:p>
            <a:pPr marL="0" indent="0">
              <a:buNone/>
            </a:pPr>
            <a:r>
              <a:rPr lang="zh-CN" altLang="en-US" sz="2800" dirty="0" smtClean="0"/>
              <a:t>（</a:t>
            </a:r>
            <a:r>
              <a:rPr lang="zh-CN" altLang="en-US" sz="2800" dirty="0"/>
              <a:t>一）教育救助的概念</a:t>
            </a:r>
            <a:endParaRPr lang="zh-CN" altLang="en-US" sz="2800" dirty="0"/>
          </a:p>
          <a:p>
            <a:pPr marL="0" indent="0">
              <a:buNone/>
            </a:pPr>
            <a:r>
              <a:rPr lang="zh-CN" altLang="en-US" sz="2800" dirty="0"/>
              <a:t>教育救助是指国家和社会为了保障适龄人口平等接受教育的权利，对贫困地区和贫困学生从物质和资金上提供的无偿教育帮助。</a:t>
            </a:r>
            <a:endParaRPr lang="zh-CN" altLang="en-US" sz="2800" dirty="0"/>
          </a:p>
          <a:p>
            <a:pPr marL="0" indent="0">
              <a:buNone/>
            </a:pPr>
            <a:r>
              <a:rPr lang="zh-CN" altLang="en-US" sz="2800" dirty="0"/>
              <a:t>（二）教育救助的方式</a:t>
            </a:r>
            <a:endParaRPr lang="zh-CN" altLang="en-US" sz="2800" dirty="0"/>
          </a:p>
          <a:p>
            <a:pPr marL="0" indent="0">
              <a:buNone/>
            </a:pPr>
            <a:r>
              <a:rPr lang="en-US" altLang="zh-CN" sz="2800" dirty="0"/>
              <a:t>1. </a:t>
            </a:r>
            <a:r>
              <a:rPr lang="zh-CN" altLang="en-US" sz="2800" dirty="0"/>
              <a:t>财政拨款救助。</a:t>
            </a:r>
            <a:endParaRPr lang="zh-CN" altLang="en-US" sz="2800" dirty="0"/>
          </a:p>
          <a:p>
            <a:pPr marL="0" indent="0">
              <a:buNone/>
            </a:pPr>
            <a:r>
              <a:rPr lang="en-US" altLang="zh-CN" sz="2800" dirty="0"/>
              <a:t>2. </a:t>
            </a:r>
            <a:r>
              <a:rPr lang="zh-CN" altLang="en-US" sz="2800" dirty="0"/>
              <a:t>教育自救。</a:t>
            </a:r>
            <a:endParaRPr lang="zh-CN" altLang="en-US" sz="2800" dirty="0"/>
          </a:p>
          <a:p>
            <a:pPr marL="0" indent="0">
              <a:buNone/>
            </a:pPr>
            <a:r>
              <a:rPr lang="en-US" altLang="zh-CN" sz="2800" dirty="0"/>
              <a:t>3. </a:t>
            </a:r>
            <a:r>
              <a:rPr lang="zh-CN" altLang="en-US" sz="2800" dirty="0"/>
              <a:t>社会捐助</a:t>
            </a:r>
            <a:r>
              <a:rPr lang="zh-CN" altLang="en-US" sz="2800" dirty="0" smtClean="0"/>
              <a:t>。</a:t>
            </a:r>
            <a:endParaRPr lang="zh-CN" altLang="en-US" sz="2800" dirty="0"/>
          </a:p>
        </p:txBody>
      </p:sp>
    </p:spTree>
  </p:cSld>
  <p:clrMapOvr>
    <a:masterClrMapping/>
  </p:clrMapOvr>
</p:sld>
</file>

<file path=ppt/slides/slide3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七、  法律救助制度</a:t>
            </a:r>
            <a:endParaRPr lang="zh-CN" altLang="en-US" sz="2800" dirty="0"/>
          </a:p>
          <a:p>
            <a:pPr marL="0" indent="0">
              <a:buNone/>
            </a:pPr>
            <a:r>
              <a:rPr lang="zh-CN" altLang="en-US" sz="2800" dirty="0" smtClean="0"/>
              <a:t>（</a:t>
            </a:r>
            <a:r>
              <a:rPr lang="zh-CN" altLang="en-US" sz="2800" dirty="0"/>
              <a:t>一）法律救助的概念</a:t>
            </a:r>
            <a:endParaRPr lang="zh-CN" altLang="en-US" sz="2800" dirty="0"/>
          </a:p>
          <a:p>
            <a:pPr marL="0" indent="0">
              <a:buNone/>
            </a:pPr>
            <a:r>
              <a:rPr lang="zh-CN" altLang="en-US" sz="2800" dirty="0"/>
              <a:t>法律救助制度，也称法律援助制度</a:t>
            </a:r>
            <a:r>
              <a:rPr lang="zh-CN" altLang="en-US" sz="2800" dirty="0" smtClean="0"/>
              <a:t>，国家</a:t>
            </a:r>
            <a:r>
              <a:rPr lang="zh-CN" altLang="en-US" sz="2800" dirty="0"/>
              <a:t>在司法制度运行的各个环节和各个层次上，对因经济困难及其他因素而难以通过通常意义上的法律救济手段保障自身基本社会权利的社会弱者，减免收费提供法律帮助的一项法律保障制度。</a:t>
            </a:r>
            <a:endParaRPr lang="zh-CN" altLang="en-US" sz="2800" dirty="0"/>
          </a:p>
        </p:txBody>
      </p:sp>
    </p:spTree>
  </p:cSld>
  <p:clrMapOvr>
    <a:masterClrMapping/>
  </p:clrMapOvr>
</p:sld>
</file>

<file path=ppt/slides/slide3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a:bodyPr>
          <a:lstStyle/>
          <a:p>
            <a:pPr marL="0" indent="0">
              <a:buNone/>
            </a:pPr>
            <a:r>
              <a:rPr lang="zh-CN" altLang="en-US" sz="3000" dirty="0"/>
              <a:t>（二）救助范围</a:t>
            </a:r>
            <a:endParaRPr lang="zh-CN" altLang="en-US" sz="3000" dirty="0"/>
          </a:p>
          <a:p>
            <a:pPr marL="0" indent="0">
              <a:buNone/>
            </a:pPr>
            <a:r>
              <a:rPr lang="zh-CN" altLang="en-US" sz="3000" dirty="0"/>
              <a:t>根据</a:t>
            </a:r>
            <a:r>
              <a:rPr lang="en-US" altLang="zh-CN" sz="3000" dirty="0"/>
              <a:t>《</a:t>
            </a:r>
            <a:r>
              <a:rPr lang="zh-CN" altLang="en-US" sz="3000" dirty="0"/>
              <a:t>法律援助条例</a:t>
            </a:r>
            <a:r>
              <a:rPr lang="en-US" altLang="zh-CN" sz="3000" dirty="0"/>
              <a:t>》</a:t>
            </a:r>
            <a:r>
              <a:rPr lang="zh-CN" altLang="en-US" sz="3000" dirty="0"/>
              <a:t>的规定，救助范围主要包括：</a:t>
            </a:r>
            <a:endParaRPr lang="zh-CN" altLang="en-US" sz="3000" dirty="0"/>
          </a:p>
          <a:p>
            <a:pPr marL="0" indent="0">
              <a:buNone/>
            </a:pPr>
            <a:r>
              <a:rPr lang="en-US" altLang="zh-CN" sz="3000" dirty="0"/>
              <a:t>1. </a:t>
            </a:r>
            <a:r>
              <a:rPr lang="zh-CN" altLang="en-US" sz="3000" dirty="0"/>
              <a:t>依法请求国家赔偿的； </a:t>
            </a:r>
            <a:endParaRPr lang="zh-CN" altLang="en-US" sz="3000" dirty="0"/>
          </a:p>
          <a:p>
            <a:pPr marL="0" indent="0">
              <a:buNone/>
            </a:pPr>
            <a:r>
              <a:rPr lang="en-US" altLang="zh-CN" sz="3000" dirty="0" smtClean="0"/>
              <a:t>2</a:t>
            </a:r>
            <a:r>
              <a:rPr lang="en-US" altLang="zh-CN" sz="3000" dirty="0"/>
              <a:t>. </a:t>
            </a:r>
            <a:r>
              <a:rPr lang="zh-CN" altLang="en-US" sz="3000" dirty="0"/>
              <a:t>请求给予社会保险待遇或者最低生活保障待遇的； </a:t>
            </a:r>
            <a:endParaRPr lang="zh-CN" altLang="en-US" sz="3000" dirty="0"/>
          </a:p>
          <a:p>
            <a:pPr marL="0" indent="0">
              <a:buNone/>
            </a:pPr>
            <a:r>
              <a:rPr lang="en-US" altLang="zh-CN" sz="3000" dirty="0" smtClean="0"/>
              <a:t>3</a:t>
            </a:r>
            <a:r>
              <a:rPr lang="en-US" altLang="zh-CN" sz="3000" dirty="0"/>
              <a:t>. </a:t>
            </a:r>
            <a:r>
              <a:rPr lang="zh-CN" altLang="en-US" sz="3000" dirty="0"/>
              <a:t>请求发给抚恤金、救济金的； </a:t>
            </a:r>
            <a:endParaRPr lang="zh-CN" altLang="en-US" sz="3000" dirty="0"/>
          </a:p>
          <a:p>
            <a:pPr marL="0" indent="0">
              <a:buNone/>
            </a:pPr>
            <a:r>
              <a:rPr lang="en-US" altLang="zh-CN" sz="3000" dirty="0" smtClean="0"/>
              <a:t>4</a:t>
            </a:r>
            <a:r>
              <a:rPr lang="en-US" altLang="zh-CN" sz="3000" dirty="0"/>
              <a:t>. </a:t>
            </a:r>
            <a:r>
              <a:rPr lang="zh-CN" altLang="en-US" sz="3000" dirty="0"/>
              <a:t>请求给付赡养费、抚养费、扶养费的； </a:t>
            </a:r>
            <a:endParaRPr lang="zh-CN" altLang="en-US" sz="3000" dirty="0"/>
          </a:p>
          <a:p>
            <a:pPr marL="0" indent="0">
              <a:buNone/>
            </a:pPr>
            <a:r>
              <a:rPr lang="en-US" altLang="zh-CN" sz="3000" dirty="0" smtClean="0"/>
              <a:t>5</a:t>
            </a:r>
            <a:r>
              <a:rPr lang="en-US" altLang="zh-CN" sz="3000" dirty="0"/>
              <a:t>. </a:t>
            </a:r>
            <a:r>
              <a:rPr lang="zh-CN" altLang="en-US" sz="3000" dirty="0"/>
              <a:t>请求支付劳动报酬的； </a:t>
            </a:r>
            <a:endParaRPr lang="zh-CN" altLang="en-US" sz="3000" dirty="0"/>
          </a:p>
          <a:p>
            <a:pPr marL="0" indent="0">
              <a:buNone/>
            </a:pPr>
            <a:r>
              <a:rPr lang="en-US" altLang="zh-CN" sz="3000" dirty="0" smtClean="0"/>
              <a:t>6</a:t>
            </a:r>
            <a:r>
              <a:rPr lang="en-US" altLang="zh-CN" sz="3000" dirty="0"/>
              <a:t>. </a:t>
            </a:r>
            <a:r>
              <a:rPr lang="zh-CN" altLang="en-US" sz="3000" dirty="0"/>
              <a:t>主张因见义勇为行为产生的民事权益的。 </a:t>
            </a:r>
            <a:endParaRPr lang="zh-CN" altLang="en-US" sz="3000" dirty="0"/>
          </a:p>
          <a:p>
            <a:pPr marL="0" indent="0">
              <a:buNone/>
            </a:pPr>
            <a:endParaRPr lang="zh-CN" altLang="en-US" dirty="0"/>
          </a:p>
        </p:txBody>
      </p:sp>
    </p:spTree>
  </p:cSld>
  <p:clrMapOvr>
    <a:masterClrMapping/>
  </p:clrMapOvr>
</p:sld>
</file>

<file path=ppt/slides/slide3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zh-CN" sz="2800" dirty="0"/>
              <a:t>（三）救助对象 </a:t>
            </a:r>
            <a:endParaRPr lang="zh-CN" altLang="zh-CN" sz="2800" dirty="0"/>
          </a:p>
          <a:p>
            <a:pPr marL="0" indent="0">
              <a:buNone/>
            </a:pPr>
            <a:r>
              <a:rPr lang="zh-CN" altLang="zh-CN" sz="2800" dirty="0"/>
              <a:t>根据《法律援助条例》的规定，救助对象主要包括：</a:t>
            </a:r>
            <a:endParaRPr lang="zh-CN" altLang="zh-CN" sz="2800" dirty="0"/>
          </a:p>
          <a:p>
            <a:pPr marL="0" indent="0">
              <a:buNone/>
            </a:pPr>
            <a:r>
              <a:rPr lang="en-US" altLang="zh-CN" sz="2800" dirty="0"/>
              <a:t>1. </a:t>
            </a:r>
            <a:r>
              <a:rPr lang="zh-CN" altLang="zh-CN" sz="2800" dirty="0"/>
              <a:t>具有常住户口或暂住证的公民可申请法律援助；</a:t>
            </a:r>
            <a:endParaRPr lang="zh-CN" altLang="zh-CN" sz="2800" dirty="0"/>
          </a:p>
          <a:p>
            <a:pPr marL="0" indent="0">
              <a:buNone/>
            </a:pPr>
            <a:r>
              <a:rPr lang="en-US" altLang="zh-CN" sz="2800" dirty="0"/>
              <a:t>2. </a:t>
            </a:r>
            <a:r>
              <a:rPr lang="zh-CN" altLang="zh-CN" sz="2800" dirty="0"/>
              <a:t>申请人确因经济困难，无力支付法律服务费用，其中农业户人口属社会救济对象，非农业人口其家庭成员收入不超过市政府公布的当年最低月生活保障标准的；</a:t>
            </a:r>
            <a:r>
              <a:rPr lang="en-US" altLang="zh-CN" sz="2800" dirty="0"/>
              <a:t>                 </a:t>
            </a:r>
            <a:r>
              <a:rPr lang="en-US" altLang="zh-CN" dirty="0"/>
              <a:t>      </a:t>
            </a:r>
            <a:endParaRPr lang="zh-CN" altLang="zh-CN" dirty="0"/>
          </a:p>
        </p:txBody>
      </p:sp>
    </p:spTree>
  </p:cSld>
  <p:clrMapOvr>
    <a:masterClrMapping/>
  </p:clrMapOvr>
</p:sld>
</file>

<file path=ppt/slides/slide3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3000" dirty="0"/>
              <a:t>3. </a:t>
            </a:r>
            <a:r>
              <a:rPr lang="zh-CN" altLang="zh-CN" sz="3000" dirty="0"/>
              <a:t>司法机关、行政执法机关已经立案或申请人有充分理由和证据为保障自己的合法权益确需提供法律帮助；</a:t>
            </a:r>
            <a:endParaRPr lang="zh-CN" altLang="zh-CN" sz="3000" dirty="0"/>
          </a:p>
          <a:p>
            <a:pPr marL="0" indent="0">
              <a:buNone/>
            </a:pPr>
            <a:r>
              <a:rPr lang="en-US" altLang="zh-CN" sz="3000" dirty="0"/>
              <a:t>4. </a:t>
            </a:r>
            <a:r>
              <a:rPr lang="zh-CN" altLang="zh-CN" sz="3000" dirty="0"/>
              <a:t>符合《中华人民共和国刑事诉讼法》第三十四条规定的案件被告人；</a:t>
            </a:r>
            <a:endParaRPr lang="zh-CN" altLang="zh-CN" sz="3000" dirty="0"/>
          </a:p>
          <a:p>
            <a:pPr marL="0" indent="0">
              <a:buNone/>
            </a:pPr>
            <a:r>
              <a:rPr lang="en-US" altLang="zh-CN" sz="3000" dirty="0"/>
              <a:t>5. </a:t>
            </a:r>
            <a:r>
              <a:rPr lang="zh-CN" altLang="zh-CN" sz="3000" dirty="0"/>
              <a:t>刑事案件中外国籍被告人没有委托辩护人，人民法院指定律师辩护的，可以获得法律援助。</a:t>
            </a:r>
            <a:r>
              <a:rPr lang="en-US" altLang="zh-CN" sz="3000" dirty="0"/>
              <a:t> </a:t>
            </a:r>
            <a:endParaRPr lang="zh-CN" altLang="zh-CN" sz="3000" dirty="0"/>
          </a:p>
          <a:p>
            <a:pPr marL="0" indent="0">
              <a:buNone/>
            </a:pPr>
            <a:endParaRPr lang="zh-CN" alt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zh-CN" altLang="en-US" dirty="0"/>
              <a:t>（二）促进就业内容</a:t>
            </a:r>
            <a:endParaRPr lang="zh-CN" altLang="en-US" dirty="0"/>
          </a:p>
          <a:p>
            <a:pPr marL="0" indent="0">
              <a:buNone/>
            </a:pPr>
            <a:r>
              <a:rPr lang="en-US" altLang="zh-CN" dirty="0"/>
              <a:t>1. </a:t>
            </a:r>
            <a:r>
              <a:rPr lang="zh-CN" altLang="en-US" dirty="0"/>
              <a:t>国家在促进就业方面的职责</a:t>
            </a:r>
            <a:endParaRPr lang="zh-CN" altLang="en-US" dirty="0"/>
          </a:p>
          <a:p>
            <a:pPr marL="0" indent="0">
              <a:buNone/>
            </a:pPr>
            <a:r>
              <a:rPr lang="en-US" altLang="zh-CN" dirty="0" smtClean="0"/>
              <a:t>2. </a:t>
            </a:r>
            <a:r>
              <a:rPr lang="zh-CN" altLang="en-US" dirty="0" smtClean="0"/>
              <a:t>保障</a:t>
            </a:r>
            <a:r>
              <a:rPr lang="zh-CN" altLang="en-US" dirty="0"/>
              <a:t>平等就业，反对就业歧视</a:t>
            </a:r>
            <a:endParaRPr lang="zh-CN" altLang="en-US" dirty="0"/>
          </a:p>
          <a:p>
            <a:pPr marL="0" indent="0">
              <a:buNone/>
            </a:pPr>
            <a:r>
              <a:rPr lang="en-US" altLang="zh-CN" dirty="0" smtClean="0"/>
              <a:t>3. </a:t>
            </a:r>
            <a:r>
              <a:rPr lang="zh-CN" altLang="en-US" dirty="0" smtClean="0"/>
              <a:t>保障</a:t>
            </a:r>
            <a:r>
              <a:rPr lang="zh-CN" altLang="en-US" dirty="0"/>
              <a:t>特殊群体就业</a:t>
            </a:r>
            <a:endParaRPr lang="zh-CN" altLang="en-US" dirty="0"/>
          </a:p>
          <a:p>
            <a:pPr marL="0" indent="0">
              <a:buNone/>
            </a:pPr>
            <a:r>
              <a:rPr lang="en-US" altLang="zh-CN" dirty="0"/>
              <a:t>4.  </a:t>
            </a:r>
            <a:r>
              <a:rPr lang="zh-CN" altLang="en-US" dirty="0"/>
              <a:t>促进就业的政策支持体系</a:t>
            </a:r>
            <a:endParaRPr lang="zh-CN" altLang="en-US" dirty="0"/>
          </a:p>
          <a:p>
            <a:pPr marL="0" indent="0">
              <a:buNone/>
            </a:pPr>
            <a:r>
              <a:rPr lang="en-US" altLang="zh-CN" dirty="0"/>
              <a:t>5.  </a:t>
            </a:r>
            <a:r>
              <a:rPr lang="zh-CN" altLang="en-US" dirty="0"/>
              <a:t>就业服务和管理</a:t>
            </a:r>
            <a:endParaRPr lang="zh-CN" altLang="en-US" dirty="0"/>
          </a:p>
          <a:p>
            <a:pPr marL="0" indent="0">
              <a:buNone/>
            </a:pPr>
            <a:r>
              <a:rPr lang="en-US" altLang="zh-CN" dirty="0"/>
              <a:t>6.  </a:t>
            </a:r>
            <a:r>
              <a:rPr lang="zh-CN" altLang="en-US" dirty="0"/>
              <a:t>职业教育和职业培训</a:t>
            </a:r>
            <a:endParaRPr lang="zh-CN" altLang="en-US" dirty="0"/>
          </a:p>
          <a:p>
            <a:pPr marL="0" indent="0">
              <a:buNone/>
            </a:pPr>
            <a:r>
              <a:rPr lang="en-US" altLang="zh-CN" dirty="0"/>
              <a:t>7.  </a:t>
            </a:r>
            <a:r>
              <a:rPr lang="zh-CN" altLang="en-US" dirty="0"/>
              <a:t>就业援助制度</a:t>
            </a:r>
            <a:endParaRPr lang="zh-CN" altLang="en-US" dirty="0"/>
          </a:p>
          <a:p>
            <a:pPr marL="0" indent="0">
              <a:buNone/>
            </a:pPr>
            <a:endParaRPr lang="zh-CN" altLang="en-US" dirty="0"/>
          </a:p>
        </p:txBody>
      </p:sp>
    </p:spTree>
  </p:cSld>
  <p:clrMapOvr>
    <a:masterClrMapping/>
  </p:clrMapOvr>
  <p:timing>
    <p:tnLst>
      <p:par>
        <p:cTn id="1" dur="indefinite" restart="never" nodeType="tmRoot"/>
      </p:par>
    </p:tnLst>
  </p:timing>
</p:sld>
</file>

<file path=ppt/slides/slide3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zh-CN" sz="2800" dirty="0"/>
              <a:t>（四）实施主体</a:t>
            </a:r>
            <a:endParaRPr lang="zh-CN" altLang="zh-CN" sz="2800" dirty="0"/>
          </a:p>
          <a:p>
            <a:pPr marL="0" indent="0">
              <a:buNone/>
            </a:pPr>
            <a:r>
              <a:rPr lang="zh-CN" altLang="zh-CN" sz="2800" dirty="0" smtClean="0"/>
              <a:t>法律</a:t>
            </a:r>
            <a:r>
              <a:rPr lang="zh-CN" altLang="zh-CN" sz="2800" dirty="0"/>
              <a:t>援助的三个专业实施主体是律师、公证员、基层法律工作者。</a:t>
            </a:r>
            <a:endParaRPr lang="zh-CN" altLang="en-US" sz="2800" dirty="0"/>
          </a:p>
          <a:p>
            <a:pPr marL="0" indent="0">
              <a:buNone/>
            </a:pPr>
            <a:r>
              <a:rPr lang="zh-CN" altLang="en-US" sz="2800" dirty="0" smtClean="0"/>
              <a:t>（五</a:t>
            </a:r>
            <a:r>
              <a:rPr lang="zh-CN" altLang="en-US" sz="2800" dirty="0"/>
              <a:t>）资金来源</a:t>
            </a:r>
            <a:endParaRPr lang="zh-CN" altLang="en-US" sz="2800" dirty="0"/>
          </a:p>
          <a:p>
            <a:pPr marL="0" indent="0">
              <a:buNone/>
            </a:pPr>
            <a:r>
              <a:rPr lang="zh-CN" altLang="en-US" sz="2800" dirty="0"/>
              <a:t>法律援助的资金主要来源于政府出资，社会捐赠及行业奉献（主要指义务办案）。 </a:t>
            </a:r>
            <a:endParaRPr lang="zh-CN" altLang="en-US" sz="2800" dirty="0"/>
          </a:p>
          <a:p>
            <a:endParaRPr lang="zh-CN" altLang="en-US" dirty="0"/>
          </a:p>
        </p:txBody>
      </p:sp>
    </p:spTree>
  </p:cSld>
  <p:clrMapOvr>
    <a:masterClrMapping/>
  </p:clrMapOvr>
</p:sld>
</file>

<file path=ppt/slides/slide3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a:t>第十三章 社会福利与社会优抚制度</a:t>
            </a:r>
            <a:br>
              <a:rPr lang="zh-CN" altLang="en-US" dirty="0"/>
            </a:br>
            <a:endParaRPr lang="zh-CN" altLang="en-US" dirty="0"/>
          </a:p>
        </p:txBody>
      </p:sp>
      <p:sp>
        <p:nvSpPr>
          <p:cNvPr id="3" name="内容占位符 2"/>
          <p:cNvSpPr>
            <a:spLocks noGrp="1"/>
          </p:cNvSpPr>
          <p:nvPr>
            <p:ph idx="1"/>
          </p:nvPr>
        </p:nvSpPr>
        <p:spPr/>
        <p:txBody>
          <a:bodyPr>
            <a:normAutofit/>
          </a:bodyPr>
          <a:lstStyle/>
          <a:p>
            <a:pPr marL="0" indent="0" algn="ctr">
              <a:buNone/>
            </a:pPr>
            <a:r>
              <a:rPr lang="zh-CN" altLang="en-US" sz="3000" dirty="0"/>
              <a:t>第一节 社会福利</a:t>
            </a:r>
            <a:endParaRPr lang="zh-CN" altLang="en-US" sz="3000" dirty="0"/>
          </a:p>
          <a:p>
            <a:pPr marL="0" indent="0">
              <a:buNone/>
            </a:pPr>
            <a:r>
              <a:rPr lang="zh-CN" altLang="en-US" sz="2800" dirty="0" smtClean="0"/>
              <a:t>一</a:t>
            </a:r>
            <a:r>
              <a:rPr lang="zh-CN" altLang="en-US" sz="2800" dirty="0"/>
              <a:t>、社会福利的概念和特征</a:t>
            </a:r>
            <a:endParaRPr lang="zh-CN" altLang="en-US" sz="2800" dirty="0"/>
          </a:p>
          <a:p>
            <a:pPr marL="0" indent="0">
              <a:buNone/>
            </a:pPr>
            <a:r>
              <a:rPr lang="zh-CN" altLang="en-US" sz="2800" dirty="0" smtClean="0"/>
              <a:t>（</a:t>
            </a:r>
            <a:r>
              <a:rPr lang="zh-CN" altLang="en-US" sz="2800" dirty="0"/>
              <a:t>一）社会福利的概念 </a:t>
            </a:r>
            <a:endParaRPr lang="zh-CN" altLang="en-US" sz="2800" dirty="0"/>
          </a:p>
          <a:p>
            <a:pPr marL="0" indent="0">
              <a:buNone/>
            </a:pPr>
            <a:r>
              <a:rPr lang="zh-CN" altLang="en-US" sz="2800" dirty="0" smtClean="0"/>
              <a:t>社会福利</a:t>
            </a:r>
            <a:r>
              <a:rPr lang="zh-CN" altLang="en-US" sz="2800" dirty="0"/>
              <a:t>是指在社会保障体系中，除了社会保险、社会救济和社会优抚这三者以外的有关社会保障措施。 </a:t>
            </a:r>
            <a:endParaRPr lang="zh-CN" altLang="en-US" sz="2800" dirty="0"/>
          </a:p>
          <a:p>
            <a:pPr marL="0" indent="0">
              <a:buNone/>
            </a:pPr>
            <a:r>
              <a:rPr lang="zh-CN" altLang="en-US" sz="2800" dirty="0"/>
              <a:t>（二）社会福利的制度特征 </a:t>
            </a:r>
            <a:endParaRPr lang="zh-CN" altLang="en-US" sz="2800" dirty="0"/>
          </a:p>
          <a:p>
            <a:pPr marL="0" indent="0">
              <a:buNone/>
            </a:pPr>
            <a:r>
              <a:rPr lang="en-US" altLang="zh-CN" sz="2800" dirty="0"/>
              <a:t>1. </a:t>
            </a:r>
            <a:r>
              <a:rPr lang="zh-CN" altLang="en-US" sz="2800" dirty="0"/>
              <a:t>社会福利在权利与义务关系上的普惠性 </a:t>
            </a:r>
            <a:endParaRPr lang="zh-CN" altLang="en-US" sz="2800" dirty="0"/>
          </a:p>
          <a:p>
            <a:pPr marL="0" indent="0">
              <a:buNone/>
            </a:pPr>
            <a:r>
              <a:rPr lang="en-US" altLang="zh-CN" sz="2800" dirty="0" smtClean="0"/>
              <a:t>2</a:t>
            </a:r>
            <a:r>
              <a:rPr lang="en-US" altLang="zh-CN" sz="2800" dirty="0"/>
              <a:t>. </a:t>
            </a:r>
            <a:r>
              <a:rPr lang="zh-CN" altLang="en-US" sz="2800" dirty="0"/>
              <a:t>社会福利待遇标准的一致性 </a:t>
            </a:r>
            <a:endParaRPr lang="zh-CN" altLang="en-US" sz="2800" dirty="0"/>
          </a:p>
          <a:p>
            <a:pPr marL="0" indent="0">
              <a:buNone/>
            </a:pPr>
            <a:endParaRPr lang="zh-CN" altLang="en-US" dirty="0"/>
          </a:p>
        </p:txBody>
      </p:sp>
    </p:spTree>
  </p:cSld>
  <p:clrMapOvr>
    <a:masterClrMapping/>
  </p:clrMapOvr>
</p:sld>
</file>

<file path=ppt/slides/slide3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zh-CN" altLang="en-US" sz="3000" dirty="0"/>
              <a:t>二、社会福利的内容</a:t>
            </a:r>
            <a:endParaRPr lang="zh-CN" altLang="en-US" sz="3000" dirty="0"/>
          </a:p>
          <a:p>
            <a:pPr marL="0" indent="0">
              <a:buNone/>
            </a:pPr>
            <a:r>
              <a:rPr lang="zh-CN" altLang="en-US" sz="3000" dirty="0" smtClean="0"/>
              <a:t>（</a:t>
            </a:r>
            <a:r>
              <a:rPr lang="zh-CN" altLang="en-US" sz="3000" dirty="0"/>
              <a:t>一）公益性福利</a:t>
            </a:r>
            <a:endParaRPr lang="zh-CN" altLang="en-US" sz="3000" dirty="0"/>
          </a:p>
          <a:p>
            <a:pPr marL="0" indent="0">
              <a:buNone/>
            </a:pPr>
            <a:r>
              <a:rPr lang="en-US" altLang="zh-CN" sz="3000" dirty="0"/>
              <a:t>1.  </a:t>
            </a:r>
            <a:r>
              <a:rPr lang="zh-CN" altLang="en-US" sz="3000" dirty="0"/>
              <a:t>教育福利</a:t>
            </a:r>
            <a:endParaRPr lang="zh-CN" altLang="en-US" sz="3000" dirty="0"/>
          </a:p>
          <a:p>
            <a:pPr marL="0" indent="0">
              <a:buNone/>
            </a:pPr>
            <a:r>
              <a:rPr lang="en-US" altLang="zh-CN" sz="3000" dirty="0"/>
              <a:t>2. </a:t>
            </a:r>
            <a:r>
              <a:rPr lang="zh-CN" altLang="en-US" sz="3000" dirty="0"/>
              <a:t>卫生保健福利 </a:t>
            </a:r>
            <a:endParaRPr lang="zh-CN" altLang="en-US" sz="3000" dirty="0"/>
          </a:p>
          <a:p>
            <a:pPr marL="0" indent="0">
              <a:buNone/>
            </a:pPr>
            <a:r>
              <a:rPr lang="en-US" altLang="zh-CN" sz="3000" dirty="0"/>
              <a:t>3.  </a:t>
            </a:r>
            <a:r>
              <a:rPr lang="zh-CN" altLang="en-US" sz="3000" dirty="0"/>
              <a:t>文化康乐福利 </a:t>
            </a:r>
            <a:endParaRPr lang="zh-CN" altLang="en-US" sz="3000" dirty="0"/>
          </a:p>
          <a:p>
            <a:pPr marL="0" indent="0">
              <a:buNone/>
            </a:pPr>
            <a:r>
              <a:rPr lang="zh-CN" altLang="en-US" sz="3000" dirty="0" smtClean="0"/>
              <a:t>（二）职工</a:t>
            </a:r>
            <a:r>
              <a:rPr lang="zh-CN" altLang="en-US" sz="3000" dirty="0"/>
              <a:t>福利 </a:t>
            </a:r>
            <a:endParaRPr lang="zh-CN" altLang="en-US" sz="3000" dirty="0"/>
          </a:p>
          <a:p>
            <a:pPr marL="0" indent="0">
              <a:buNone/>
            </a:pPr>
            <a:r>
              <a:rPr lang="en-US" altLang="zh-CN" sz="3000" dirty="0" smtClean="0"/>
              <a:t>1.</a:t>
            </a:r>
            <a:r>
              <a:rPr lang="zh-CN" altLang="en-US" sz="3000" dirty="0" smtClean="0"/>
              <a:t>福利</a:t>
            </a:r>
            <a:r>
              <a:rPr lang="zh-CN" altLang="en-US" sz="3000" dirty="0"/>
              <a:t>津贴</a:t>
            </a:r>
            <a:endParaRPr lang="zh-CN" altLang="en-US" sz="3000" dirty="0"/>
          </a:p>
          <a:p>
            <a:pPr marL="0" indent="0">
              <a:buNone/>
            </a:pPr>
            <a:r>
              <a:rPr lang="en-US" altLang="zh-CN" sz="3000" dirty="0" smtClean="0"/>
              <a:t>2.</a:t>
            </a:r>
            <a:r>
              <a:rPr lang="zh-CN" altLang="en-US" sz="3000" dirty="0" smtClean="0"/>
              <a:t>福利</a:t>
            </a:r>
            <a:r>
              <a:rPr lang="zh-CN" altLang="en-US" sz="3000" dirty="0"/>
              <a:t>设施</a:t>
            </a:r>
            <a:endParaRPr lang="zh-CN" altLang="en-US" sz="3000" dirty="0"/>
          </a:p>
          <a:p>
            <a:pPr marL="0" indent="0">
              <a:buNone/>
            </a:pPr>
            <a:r>
              <a:rPr lang="en-US" altLang="zh-CN" sz="3000" dirty="0" smtClean="0"/>
              <a:t>3.</a:t>
            </a:r>
            <a:r>
              <a:rPr lang="zh-CN" altLang="en-US" sz="3000" dirty="0" smtClean="0"/>
              <a:t>福利</a:t>
            </a:r>
            <a:r>
              <a:rPr lang="zh-CN" altLang="en-US" sz="3000" dirty="0"/>
              <a:t>服务</a:t>
            </a:r>
            <a:endParaRPr lang="zh-CN" altLang="en-US" sz="3000" dirty="0"/>
          </a:p>
          <a:p>
            <a:pPr marL="514350" indent="-514350">
              <a:buAutoNum type="arabicPeriod" startAt="3"/>
            </a:pPr>
            <a:endParaRPr lang="zh-CN" altLang="en-US" dirty="0" smtClean="0"/>
          </a:p>
          <a:p>
            <a:pPr marL="0" indent="0">
              <a:buNone/>
            </a:pPr>
            <a:endParaRPr lang="zh-CN" altLang="en-US" dirty="0"/>
          </a:p>
        </p:txBody>
      </p:sp>
    </p:spTree>
  </p:cSld>
  <p:clrMapOvr>
    <a:masterClrMapping/>
  </p:clrMapOvr>
</p:sld>
</file>

<file path=ppt/slides/slide3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（三）妇女和儿童福利 </a:t>
            </a:r>
            <a:endParaRPr lang="zh-CN" altLang="en-US" sz="2800" dirty="0"/>
          </a:p>
          <a:p>
            <a:pPr marL="0" indent="0">
              <a:buNone/>
            </a:pPr>
            <a:r>
              <a:rPr lang="en-US" altLang="zh-CN" sz="2800" dirty="0"/>
              <a:t>1.  </a:t>
            </a:r>
            <a:r>
              <a:rPr lang="zh-CN" altLang="en-US" sz="2800" dirty="0"/>
              <a:t>妇女的特殊保护和照顾 </a:t>
            </a:r>
            <a:endParaRPr lang="zh-CN" altLang="en-US" sz="2800" dirty="0"/>
          </a:p>
          <a:p>
            <a:pPr marL="0" indent="0">
              <a:buNone/>
            </a:pPr>
            <a:r>
              <a:rPr lang="en-US" altLang="zh-CN" sz="2800" dirty="0"/>
              <a:t>2</a:t>
            </a:r>
            <a:r>
              <a:rPr lang="zh-CN" altLang="en-US" sz="2800" dirty="0"/>
              <a:t>． 儿童福利</a:t>
            </a:r>
            <a:endParaRPr lang="zh-CN" altLang="en-US" sz="2800" dirty="0"/>
          </a:p>
          <a:p>
            <a:pPr marL="0" indent="0">
              <a:buNone/>
            </a:pPr>
            <a:r>
              <a:rPr lang="zh-CN" altLang="en-US" sz="2800" dirty="0"/>
              <a:t>（四）老年人福利</a:t>
            </a:r>
            <a:endParaRPr lang="zh-CN" altLang="en-US" sz="2800" dirty="0"/>
          </a:p>
          <a:p>
            <a:pPr marL="0" indent="0">
              <a:buNone/>
            </a:pPr>
            <a:r>
              <a:rPr lang="en-US" altLang="zh-CN" sz="2800" dirty="0"/>
              <a:t>1</a:t>
            </a:r>
            <a:r>
              <a:rPr lang="zh-CN" altLang="en-US" sz="2800" dirty="0"/>
              <a:t>．老年福利津贴 </a:t>
            </a:r>
            <a:endParaRPr lang="zh-CN" altLang="en-US" sz="2800" dirty="0"/>
          </a:p>
          <a:p>
            <a:pPr marL="0" indent="0">
              <a:buNone/>
            </a:pPr>
            <a:r>
              <a:rPr lang="en-US" altLang="zh-CN" sz="2800" dirty="0"/>
              <a:t>2</a:t>
            </a:r>
            <a:r>
              <a:rPr lang="zh-CN" altLang="en-US" sz="2800" dirty="0"/>
              <a:t>． 老年保健</a:t>
            </a:r>
            <a:endParaRPr lang="zh-CN" altLang="en-US" sz="2800" dirty="0"/>
          </a:p>
          <a:p>
            <a:pPr marL="0" indent="0">
              <a:buNone/>
            </a:pPr>
            <a:endParaRPr lang="zh-CN" altLang="en-US" dirty="0"/>
          </a:p>
        </p:txBody>
      </p:sp>
    </p:spTree>
  </p:cSld>
  <p:clrMapOvr>
    <a:masterClrMapping/>
  </p:clrMapOvr>
</p:sld>
</file>

<file path=ppt/slides/slide3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（五）残疾人福利</a:t>
            </a:r>
            <a:endParaRPr lang="zh-CN" altLang="en-US" sz="2800" dirty="0"/>
          </a:p>
          <a:p>
            <a:pPr marL="0" indent="0">
              <a:buNone/>
            </a:pPr>
            <a:r>
              <a:rPr lang="en-US" altLang="zh-CN" sz="2800" dirty="0"/>
              <a:t>1</a:t>
            </a:r>
            <a:r>
              <a:rPr lang="zh-CN" altLang="en-US" sz="2800" dirty="0"/>
              <a:t>． 残疾人的就业 </a:t>
            </a:r>
            <a:endParaRPr lang="zh-CN" altLang="en-US" sz="2800" dirty="0"/>
          </a:p>
          <a:p>
            <a:pPr marL="0" indent="0">
              <a:buNone/>
            </a:pPr>
            <a:r>
              <a:rPr lang="en-US" altLang="zh-CN" sz="2800" dirty="0"/>
              <a:t>2.    </a:t>
            </a:r>
            <a:r>
              <a:rPr lang="zh-CN" altLang="en-US" sz="2800" dirty="0"/>
              <a:t>残疾人教育 </a:t>
            </a:r>
            <a:endParaRPr lang="zh-CN" altLang="en-US" sz="2800" dirty="0"/>
          </a:p>
          <a:p>
            <a:pPr marL="0" indent="0">
              <a:buNone/>
            </a:pPr>
            <a:r>
              <a:rPr lang="en-US" altLang="zh-CN" sz="2800" dirty="0"/>
              <a:t>3</a:t>
            </a:r>
            <a:r>
              <a:rPr lang="zh-CN" altLang="en-US" sz="2800" dirty="0"/>
              <a:t>． 残疾人康复 </a:t>
            </a:r>
            <a:endParaRPr lang="zh-CN" altLang="en-US" sz="2800" dirty="0"/>
          </a:p>
          <a:p>
            <a:pPr marL="0" indent="0">
              <a:buNone/>
            </a:pPr>
            <a:endParaRPr lang="zh-CN" altLang="en-US" dirty="0"/>
          </a:p>
        </p:txBody>
      </p:sp>
    </p:spTree>
  </p:cSld>
  <p:clrMapOvr>
    <a:masterClrMapping/>
  </p:clrMapOvr>
</p:sld>
</file>

<file path=ppt/slides/slide3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lgn="ctr">
              <a:buNone/>
            </a:pPr>
            <a:r>
              <a:rPr lang="zh-CN" altLang="en-US" sz="2800" dirty="0"/>
              <a:t>第二节 社会优抚</a:t>
            </a:r>
            <a:endParaRPr lang="zh-CN" altLang="en-US" sz="2800" dirty="0"/>
          </a:p>
          <a:p>
            <a:pPr marL="0" indent="0">
              <a:buNone/>
            </a:pPr>
            <a:r>
              <a:rPr lang="zh-CN" altLang="en-US" sz="2800" dirty="0" smtClean="0"/>
              <a:t>一</a:t>
            </a:r>
            <a:r>
              <a:rPr lang="zh-CN" altLang="en-US" sz="2800" dirty="0"/>
              <a:t>、社会优抚制度的内涵和体系</a:t>
            </a:r>
            <a:endParaRPr lang="zh-CN" altLang="en-US" sz="2800" dirty="0"/>
          </a:p>
          <a:p>
            <a:pPr marL="0" indent="0">
              <a:buNone/>
            </a:pPr>
            <a:r>
              <a:rPr lang="zh-CN" altLang="en-US" sz="2800" dirty="0" smtClean="0"/>
              <a:t>（</a:t>
            </a:r>
            <a:r>
              <a:rPr lang="zh-CN" altLang="en-US" sz="2800" dirty="0"/>
              <a:t>一）社会优抚的内涵 </a:t>
            </a:r>
            <a:endParaRPr lang="zh-CN" altLang="en-US" sz="2800" dirty="0"/>
          </a:p>
          <a:p>
            <a:pPr marL="0" indent="0">
              <a:buNone/>
            </a:pPr>
            <a:r>
              <a:rPr lang="zh-CN" altLang="en-US" sz="2800" dirty="0"/>
              <a:t>优抚，是“优待”和“抚恤”的简称。社会优抚制度，是指国家和社会按照规定，对法定的优抚对象提供确保一定生活水平的资金和服务，是一种带有褒扬和抚慰性质的特殊社会保障制度。</a:t>
            </a:r>
            <a:endParaRPr lang="zh-CN" altLang="en-US" sz="2800" dirty="0"/>
          </a:p>
        </p:txBody>
      </p:sp>
    </p:spTree>
  </p:cSld>
  <p:clrMapOvr>
    <a:masterClrMapping/>
  </p:clrMapOvr>
</p:sld>
</file>

<file path=ppt/slides/slide3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0" indent="0">
              <a:buNone/>
            </a:pPr>
            <a:r>
              <a:rPr lang="zh-CN" altLang="en-US" sz="3000" dirty="0"/>
              <a:t>（二）我国社会优抚体系</a:t>
            </a:r>
            <a:endParaRPr lang="zh-CN" altLang="en-US" sz="3000" dirty="0"/>
          </a:p>
          <a:p>
            <a:pPr marL="0" indent="0">
              <a:buNone/>
            </a:pPr>
            <a:r>
              <a:rPr lang="zh-CN" altLang="en-US" sz="3000" dirty="0"/>
              <a:t>我国社会优抚体系由退伍军人的就业安置、现役军人及其家属安置、伤残烈属优抚和军人退休社会保障四个部分</a:t>
            </a:r>
            <a:r>
              <a:rPr lang="zh-CN" altLang="en-US" sz="3000" dirty="0" smtClean="0"/>
              <a:t>组成。</a:t>
            </a:r>
            <a:endParaRPr lang="zh-CN" altLang="en-US" sz="3000" dirty="0"/>
          </a:p>
          <a:p>
            <a:pPr marL="0" indent="0">
              <a:buNone/>
            </a:pPr>
            <a:r>
              <a:rPr lang="zh-CN" altLang="en-US" sz="3000" dirty="0"/>
              <a:t>二、社会抚恤制度分类</a:t>
            </a:r>
            <a:endParaRPr lang="zh-CN" altLang="en-US" sz="3000" dirty="0"/>
          </a:p>
          <a:p>
            <a:pPr marL="0" indent="0">
              <a:buNone/>
            </a:pPr>
            <a:r>
              <a:rPr lang="zh-CN" altLang="en-US" sz="3000" dirty="0"/>
              <a:t>（一</a:t>
            </a:r>
            <a:r>
              <a:rPr lang="zh-CN" altLang="en-US" sz="3000" dirty="0" smtClean="0"/>
              <a:t>）死亡</a:t>
            </a:r>
            <a:r>
              <a:rPr lang="zh-CN" altLang="en-US" sz="3000" dirty="0"/>
              <a:t>抚恤的认定和待遇 </a:t>
            </a:r>
            <a:endParaRPr lang="zh-CN" altLang="en-US" sz="3000" dirty="0"/>
          </a:p>
          <a:p>
            <a:pPr marL="0" indent="0">
              <a:buNone/>
            </a:pPr>
            <a:r>
              <a:rPr lang="en-US" altLang="zh-CN" sz="3000" dirty="0"/>
              <a:t>1.  </a:t>
            </a:r>
            <a:r>
              <a:rPr lang="zh-CN" altLang="en-US" sz="3000" dirty="0"/>
              <a:t>死亡抚恤的认定</a:t>
            </a:r>
            <a:endParaRPr lang="zh-CN" altLang="en-US" sz="3000" dirty="0"/>
          </a:p>
          <a:p>
            <a:pPr marL="0" indent="0">
              <a:buNone/>
            </a:pPr>
            <a:r>
              <a:rPr lang="zh-CN" altLang="en-US" sz="3000" dirty="0"/>
              <a:t>（</a:t>
            </a:r>
            <a:r>
              <a:rPr lang="en-US" altLang="zh-CN" sz="3000" dirty="0"/>
              <a:t>1</a:t>
            </a:r>
            <a:r>
              <a:rPr lang="zh-CN" altLang="en-US" sz="3000" dirty="0"/>
              <a:t>）革命烈士</a:t>
            </a:r>
            <a:endParaRPr lang="zh-CN" altLang="en-US" sz="3000" dirty="0"/>
          </a:p>
          <a:p>
            <a:pPr marL="0" indent="0">
              <a:buNone/>
            </a:pPr>
            <a:r>
              <a:rPr lang="zh-CN" altLang="en-US" sz="3000" dirty="0"/>
              <a:t>（</a:t>
            </a:r>
            <a:r>
              <a:rPr lang="en-US" altLang="zh-CN" sz="3000" dirty="0"/>
              <a:t>2</a:t>
            </a:r>
            <a:r>
              <a:rPr lang="zh-CN" altLang="en-US" sz="3000" dirty="0"/>
              <a:t>）因公牺牲军人</a:t>
            </a:r>
            <a:endParaRPr lang="zh-CN" altLang="en-US" sz="3000" dirty="0"/>
          </a:p>
          <a:p>
            <a:pPr marL="0" indent="0">
              <a:buNone/>
            </a:pPr>
            <a:r>
              <a:rPr lang="zh-CN" altLang="en-US" sz="3000" dirty="0"/>
              <a:t>（</a:t>
            </a:r>
            <a:r>
              <a:rPr lang="en-US" altLang="zh-CN" sz="3000" dirty="0"/>
              <a:t>3</a:t>
            </a:r>
            <a:r>
              <a:rPr lang="zh-CN" altLang="en-US" sz="3000" dirty="0"/>
              <a:t>）病故军人</a:t>
            </a:r>
            <a:endParaRPr lang="zh-CN" altLang="en-US" sz="3000" dirty="0"/>
          </a:p>
          <a:p>
            <a:pPr marL="0" indent="0">
              <a:buNone/>
            </a:pPr>
            <a:endParaRPr lang="zh-CN" altLang="en-US" dirty="0"/>
          </a:p>
        </p:txBody>
      </p:sp>
    </p:spTree>
  </p:cSld>
  <p:clrMapOvr>
    <a:masterClrMapping/>
  </p:clrMapOvr>
</p:sld>
</file>

<file path=ppt/slides/slide3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2. </a:t>
            </a:r>
            <a:r>
              <a:rPr lang="zh-CN" altLang="en-US" sz="2800" dirty="0"/>
              <a:t>死亡抚恤的待遇</a:t>
            </a:r>
            <a:endParaRPr lang="zh-CN" altLang="en-US" sz="2800" dirty="0"/>
          </a:p>
          <a:p>
            <a:pPr marL="0" indent="0">
              <a:buNone/>
            </a:pPr>
            <a:r>
              <a:rPr lang="zh-CN" altLang="en-US" sz="2800" dirty="0"/>
              <a:t>现役军人死亡，根据其死亡性质和死亡时的月工资标准，由县级人民政府民政部门发给其遗属一次性抚恤金，标准是：烈士和因公牺牲的，为上一年度全国城镇居民人均可支配收入的</a:t>
            </a:r>
            <a:r>
              <a:rPr lang="en-US" altLang="zh-CN" sz="2800" dirty="0"/>
              <a:t>20</a:t>
            </a:r>
            <a:r>
              <a:rPr lang="zh-CN" altLang="en-US" sz="2800" dirty="0"/>
              <a:t>倍加本人</a:t>
            </a:r>
            <a:r>
              <a:rPr lang="en-US" altLang="zh-CN" sz="2800" dirty="0"/>
              <a:t>40</a:t>
            </a:r>
            <a:r>
              <a:rPr lang="zh-CN" altLang="en-US" sz="2800" dirty="0"/>
              <a:t>个月的工资；病故的，为上一年度全国城镇居民人均可支配收入的</a:t>
            </a:r>
            <a:r>
              <a:rPr lang="en-US" altLang="zh-CN" sz="2800" dirty="0"/>
              <a:t>2</a:t>
            </a:r>
            <a:r>
              <a:rPr lang="zh-CN" altLang="en-US" sz="2800" dirty="0"/>
              <a:t>倍加本人</a:t>
            </a:r>
            <a:r>
              <a:rPr lang="en-US" altLang="zh-CN" sz="2800" dirty="0"/>
              <a:t>40</a:t>
            </a:r>
            <a:r>
              <a:rPr lang="zh-CN" altLang="en-US" sz="2800" dirty="0"/>
              <a:t>个月的工资。</a:t>
            </a:r>
            <a:endParaRPr lang="zh-CN" altLang="en-US" sz="2800" dirty="0"/>
          </a:p>
          <a:p>
            <a:pPr marL="0" indent="0">
              <a:buNone/>
            </a:pPr>
            <a:endParaRPr lang="zh-CN" altLang="en-US" dirty="0"/>
          </a:p>
        </p:txBody>
      </p:sp>
    </p:spTree>
  </p:cSld>
  <p:clrMapOvr>
    <a:masterClrMapping/>
  </p:clrMapOvr>
</p:sld>
</file>

<file path=ppt/slides/slide3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（二）伤残抚恤的认定和待遇 </a:t>
            </a:r>
            <a:endParaRPr lang="zh-CN" altLang="en-US" sz="2800" dirty="0"/>
          </a:p>
          <a:p>
            <a:pPr marL="0" indent="0">
              <a:buNone/>
            </a:pPr>
            <a:r>
              <a:rPr lang="zh-CN" altLang="en-US" sz="2800" dirty="0"/>
              <a:t>　　</a:t>
            </a:r>
            <a:r>
              <a:rPr lang="en-US" altLang="zh-CN" sz="2800" dirty="0"/>
              <a:t>1</a:t>
            </a:r>
            <a:r>
              <a:rPr lang="zh-CN" altLang="en-US" sz="2800" dirty="0"/>
              <a:t>．伤残抚恤的认定</a:t>
            </a:r>
            <a:endParaRPr lang="zh-CN" altLang="en-US" sz="2800" dirty="0"/>
          </a:p>
          <a:p>
            <a:pPr marL="0" indent="0">
              <a:buNone/>
            </a:pPr>
            <a:r>
              <a:rPr lang="zh-CN" altLang="en-US" sz="2800" dirty="0"/>
              <a:t>（</a:t>
            </a:r>
            <a:r>
              <a:rPr lang="en-US" altLang="zh-CN" sz="2800" dirty="0"/>
              <a:t>1</a:t>
            </a:r>
            <a:r>
              <a:rPr lang="zh-CN" altLang="en-US" sz="2800" dirty="0"/>
              <a:t>）因战致残 </a:t>
            </a:r>
            <a:endParaRPr lang="zh-CN" altLang="en-US" sz="2800" dirty="0"/>
          </a:p>
          <a:p>
            <a:pPr marL="0" indent="0">
              <a:buNone/>
            </a:pPr>
            <a:r>
              <a:rPr lang="zh-CN" altLang="en-US" sz="2800" dirty="0"/>
              <a:t>（</a:t>
            </a:r>
            <a:r>
              <a:rPr lang="en-US" altLang="zh-CN" sz="2800" dirty="0"/>
              <a:t>2</a:t>
            </a:r>
            <a:r>
              <a:rPr lang="zh-CN" altLang="en-US" sz="2800" dirty="0"/>
              <a:t>）因公致残 </a:t>
            </a:r>
            <a:endParaRPr lang="zh-CN" altLang="en-US" sz="2800" dirty="0"/>
          </a:p>
          <a:p>
            <a:pPr marL="0" indent="0">
              <a:buNone/>
            </a:pPr>
            <a:r>
              <a:rPr lang="zh-CN" altLang="en-US" sz="2800" dirty="0" smtClean="0"/>
              <a:t>（</a:t>
            </a:r>
            <a:r>
              <a:rPr lang="en-US" altLang="zh-CN" sz="2800" dirty="0"/>
              <a:t>3</a:t>
            </a:r>
            <a:r>
              <a:rPr lang="zh-CN" altLang="en-US" sz="2800" dirty="0"/>
              <a:t>）</a:t>
            </a:r>
            <a:r>
              <a:rPr lang="zh-CN" altLang="en-US" sz="2800" dirty="0" smtClean="0"/>
              <a:t>因病致残</a:t>
            </a:r>
            <a:endParaRPr lang="en-US" altLang="zh-CN" sz="2800" dirty="0" smtClean="0"/>
          </a:p>
          <a:p>
            <a:pPr marL="0" indent="0">
              <a:buNone/>
            </a:pPr>
            <a:endParaRPr lang="zh-CN" altLang="en-US" dirty="0" smtClean="0"/>
          </a:p>
          <a:p>
            <a:pPr marL="0" indent="0">
              <a:buNone/>
            </a:pPr>
            <a:endParaRPr lang="zh-CN" altLang="en-US" dirty="0"/>
          </a:p>
        </p:txBody>
      </p:sp>
    </p:spTree>
  </p:cSld>
  <p:clrMapOvr>
    <a:masterClrMapping/>
  </p:clrMapOvr>
</p:sld>
</file>

<file path=ppt/slides/slide3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三、社会优待制度</a:t>
            </a:r>
            <a:endParaRPr lang="zh-CN" altLang="en-US" sz="2800" dirty="0"/>
          </a:p>
          <a:p>
            <a:pPr marL="0" indent="0">
              <a:buNone/>
            </a:pPr>
            <a:r>
              <a:rPr lang="zh-CN" altLang="en-US" sz="2800" dirty="0"/>
              <a:t>  社会优待是国家和社会按照立法规定和社会习俗，对军人及其亲属提供维持一定生活水平和生活质量的资金和服务的保障项目。 </a:t>
            </a:r>
            <a:endParaRPr lang="en-US" altLang="zh-CN" sz="2800" dirty="0" smtClean="0"/>
          </a:p>
          <a:p>
            <a:pPr marL="0" indent="0">
              <a:buNone/>
            </a:pPr>
            <a:r>
              <a:rPr lang="zh-CN" altLang="en-US" sz="2800" dirty="0" smtClean="0"/>
              <a:t>（</a:t>
            </a:r>
            <a:r>
              <a:rPr lang="zh-CN" altLang="en-US" sz="2800" dirty="0"/>
              <a:t>一）革命烈士家属以及牺牲、病故军人家属的优待 </a:t>
            </a:r>
            <a:endParaRPr lang="zh-CN" altLang="en-US" sz="2800" dirty="0"/>
          </a:p>
          <a:p>
            <a:pPr marL="0" indent="0">
              <a:buNone/>
            </a:pPr>
            <a:r>
              <a:rPr lang="zh-CN" altLang="en-US" sz="2800" dirty="0"/>
              <a:t>（二）革命伤残军人优待 </a:t>
            </a:r>
            <a:endParaRPr lang="zh-CN" altLang="en-US" sz="2800" dirty="0"/>
          </a:p>
          <a:p>
            <a:pPr marL="0" indent="0">
              <a:buNone/>
            </a:pPr>
            <a:r>
              <a:rPr lang="zh-CN" altLang="en-US" sz="2800" dirty="0"/>
              <a:t>（三）现役军人家属的优待 </a:t>
            </a:r>
            <a:endParaRPr lang="zh-CN" altLang="en-US" sz="2800" dirty="0"/>
          </a:p>
          <a:p>
            <a:pPr marL="0" indent="0">
              <a:buNone/>
            </a:pPr>
            <a:r>
              <a:rPr lang="zh-CN" altLang="en-US" sz="2800" dirty="0"/>
              <a:t>（四）复员、退伍军人的优待 </a:t>
            </a:r>
            <a:endParaRPr lang="zh-CN" altLang="en-US" sz="2800" dirty="0"/>
          </a:p>
          <a:p>
            <a:pPr marL="0" indent="0">
              <a:buNone/>
            </a:pP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dirty="0"/>
              <a:t>2. </a:t>
            </a:r>
            <a:r>
              <a:rPr lang="zh-CN" altLang="en-US" dirty="0"/>
              <a:t>劳动关系是在实现劳动过程中发生的社会关系</a:t>
            </a:r>
            <a:endParaRPr lang="zh-CN" altLang="en-US" dirty="0"/>
          </a:p>
          <a:p>
            <a:pPr marL="0" indent="0">
              <a:buNone/>
            </a:pPr>
            <a:r>
              <a:rPr lang="zh-CN" altLang="en-US" dirty="0"/>
              <a:t>劳动者提供劳动力（包括体力或脑力），用人单位（劳动力使用者）提供生产和工作条件。</a:t>
            </a:r>
            <a:endParaRPr lang="en-US" altLang="zh-CN" dirty="0"/>
          </a:p>
          <a:p>
            <a:pPr marL="0" indent="0">
              <a:buNone/>
            </a:pPr>
            <a:endParaRPr lang="zh-CN" alt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0" indent="0">
              <a:buNone/>
            </a:pPr>
            <a:r>
              <a:rPr lang="zh-CN" altLang="en-US" dirty="0"/>
              <a:t>二、劳动就业概述</a:t>
            </a:r>
            <a:endParaRPr lang="zh-CN" altLang="en-US" dirty="0"/>
          </a:p>
          <a:p>
            <a:pPr marL="0" indent="0">
              <a:buNone/>
            </a:pPr>
            <a:r>
              <a:rPr lang="zh-CN" altLang="en-US" dirty="0" smtClean="0"/>
              <a:t>（</a:t>
            </a:r>
            <a:r>
              <a:rPr lang="zh-CN" altLang="en-US" dirty="0"/>
              <a:t>一）劳动就业的概念</a:t>
            </a:r>
            <a:endParaRPr lang="zh-CN" altLang="en-US" dirty="0"/>
          </a:p>
          <a:p>
            <a:pPr marL="0" indent="0">
              <a:buNone/>
            </a:pPr>
            <a:r>
              <a:rPr lang="zh-CN" altLang="en-US" dirty="0"/>
              <a:t>从劳动法的角度看，劳动就业是指具有劳动能力的公民在法定劳动年龄内，从事有一定劳动报酬或经营收入的社会</a:t>
            </a:r>
            <a:r>
              <a:rPr lang="zh-CN" altLang="en-US" dirty="0" smtClean="0"/>
              <a:t>职业。</a:t>
            </a:r>
            <a:endParaRPr lang="en-US" altLang="zh-CN" dirty="0" smtClean="0"/>
          </a:p>
          <a:p>
            <a:pPr marL="0" indent="0">
              <a:buNone/>
            </a:pPr>
            <a:r>
              <a:rPr lang="zh-CN" altLang="en-US" dirty="0"/>
              <a:t>劳动就业的特征是：</a:t>
            </a:r>
            <a:endParaRPr lang="zh-CN" altLang="en-US" dirty="0"/>
          </a:p>
          <a:p>
            <a:pPr marL="0" indent="0">
              <a:buNone/>
            </a:pPr>
            <a:r>
              <a:rPr lang="en-US" altLang="zh-CN" dirty="0"/>
              <a:t>1.  </a:t>
            </a:r>
            <a:r>
              <a:rPr lang="zh-CN" altLang="en-US" dirty="0"/>
              <a:t>公民具有劳动权利能力与劳动行为能力；</a:t>
            </a:r>
            <a:endParaRPr lang="zh-CN" altLang="en-US" dirty="0"/>
          </a:p>
          <a:p>
            <a:pPr marL="0" indent="0">
              <a:buNone/>
            </a:pPr>
            <a:r>
              <a:rPr lang="en-US" altLang="zh-CN" dirty="0"/>
              <a:t>2.  </a:t>
            </a:r>
            <a:r>
              <a:rPr lang="zh-CN" altLang="en-US" dirty="0"/>
              <a:t>具有就业愿望；</a:t>
            </a:r>
            <a:endParaRPr lang="zh-CN" altLang="en-US" dirty="0"/>
          </a:p>
          <a:p>
            <a:pPr marL="0" indent="0">
              <a:buNone/>
            </a:pPr>
            <a:r>
              <a:rPr lang="en-US" altLang="zh-CN" dirty="0"/>
              <a:t>3.  </a:t>
            </a:r>
            <a:r>
              <a:rPr lang="zh-CN" altLang="en-US" dirty="0"/>
              <a:t>所从事的职业能够获取劳动报酬或劳动收入；</a:t>
            </a:r>
            <a:endParaRPr lang="zh-CN" altLang="en-US" dirty="0"/>
          </a:p>
          <a:p>
            <a:pPr marL="0" indent="0">
              <a:buNone/>
            </a:pPr>
            <a:r>
              <a:rPr lang="en-US" altLang="zh-CN" dirty="0"/>
              <a:t>4.  </a:t>
            </a:r>
            <a:r>
              <a:rPr lang="zh-CN" altLang="en-US" dirty="0"/>
              <a:t>其所从事的职业是合法的。</a:t>
            </a:r>
            <a:endParaRPr lang="zh-CN" altLang="en-US" dirty="0"/>
          </a:p>
          <a:p>
            <a:pPr marL="0" indent="0">
              <a:buNone/>
            </a:pPr>
            <a:endParaRPr lang="zh-CN" altLang="en-US" dirty="0"/>
          </a:p>
        </p:txBody>
      </p:sp>
    </p:spTree>
  </p:cSld>
  <p:clrMapOvr>
    <a:masterClrMapping/>
  </p:clrMapOvr>
  <p:timing>
    <p:tnLst>
      <p:par>
        <p:cTn id="1" dur="indefinite" restart="never" nodeType="tmRoot"/>
      </p:par>
    </p:tnLst>
  </p:timing>
</p:sld>
</file>

<file path=ppt/slides/slide4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pPr marL="0" indent="0">
              <a:buNone/>
            </a:pPr>
            <a:r>
              <a:rPr lang="zh-CN" altLang="en-US" sz="3000" dirty="0"/>
              <a:t>四、退役及离退休安置制度</a:t>
            </a:r>
            <a:endParaRPr lang="zh-CN" altLang="en-US" sz="3000" dirty="0"/>
          </a:p>
          <a:p>
            <a:pPr marL="0" indent="0">
              <a:buNone/>
            </a:pPr>
            <a:r>
              <a:rPr lang="zh-CN" altLang="en-US" sz="3000" dirty="0" smtClean="0"/>
              <a:t>（</a:t>
            </a:r>
            <a:r>
              <a:rPr lang="zh-CN" altLang="en-US" sz="3000" dirty="0"/>
              <a:t>一）退役军人就业</a:t>
            </a:r>
            <a:r>
              <a:rPr lang="zh-CN" altLang="en-US" sz="3000" dirty="0" smtClean="0"/>
              <a:t>制度</a:t>
            </a:r>
            <a:endParaRPr lang="en-US" altLang="zh-CN" sz="3000" dirty="0" smtClean="0"/>
          </a:p>
          <a:p>
            <a:pPr marL="0" indent="0">
              <a:buNone/>
            </a:pPr>
            <a:r>
              <a:rPr lang="en-US" altLang="zh-CN" sz="3000" dirty="0"/>
              <a:t>1</a:t>
            </a:r>
            <a:r>
              <a:rPr lang="zh-CN" altLang="en-US" sz="3000" dirty="0"/>
              <a:t>．退役安置是国家和社会向退出现役的军人提供的保障措施，它与我国的兵役制度配套实施。退出现役的军人包括转业的军官、复员的志愿兵和退伍的义务兵。 </a:t>
            </a:r>
            <a:endParaRPr lang="zh-CN" altLang="en-US" sz="3000" dirty="0"/>
          </a:p>
          <a:p>
            <a:pPr marL="0" indent="0">
              <a:buNone/>
            </a:pPr>
            <a:r>
              <a:rPr lang="zh-CN" altLang="en-US" sz="3000" dirty="0"/>
              <a:t> </a:t>
            </a:r>
            <a:r>
              <a:rPr lang="en-US" altLang="zh-CN" sz="3000" dirty="0"/>
              <a:t>2</a:t>
            </a:r>
            <a:r>
              <a:rPr lang="zh-CN" altLang="en-US" sz="3000" dirty="0"/>
              <a:t>．就业安置的原则 </a:t>
            </a:r>
            <a:endParaRPr lang="en-US" altLang="zh-CN" sz="3000" dirty="0"/>
          </a:p>
          <a:p>
            <a:pPr marL="0" indent="0">
              <a:buNone/>
            </a:pPr>
            <a:r>
              <a:rPr lang="zh-CN" altLang="en-US" sz="3000" dirty="0" smtClean="0"/>
              <a:t>（</a:t>
            </a:r>
            <a:r>
              <a:rPr lang="en-US" altLang="zh-CN" sz="3000" dirty="0"/>
              <a:t>1</a:t>
            </a:r>
            <a:r>
              <a:rPr lang="zh-CN" altLang="en-US" sz="3000" dirty="0"/>
              <a:t>）回原籍安置的</a:t>
            </a:r>
            <a:r>
              <a:rPr lang="zh-CN" altLang="en-US" sz="3000" dirty="0" smtClean="0"/>
              <a:t>原则</a:t>
            </a:r>
            <a:endParaRPr lang="zh-CN" altLang="en-US" sz="3000" dirty="0"/>
          </a:p>
          <a:p>
            <a:pPr marL="0" indent="0">
              <a:buNone/>
            </a:pPr>
            <a:r>
              <a:rPr lang="zh-CN" altLang="en-US" sz="3000" dirty="0" smtClean="0"/>
              <a:t>（</a:t>
            </a:r>
            <a:r>
              <a:rPr lang="en-US" altLang="zh-CN" sz="3000" dirty="0"/>
              <a:t>2</a:t>
            </a:r>
            <a:r>
              <a:rPr lang="zh-CN" altLang="en-US" sz="3000" dirty="0"/>
              <a:t>）军队和地方双方配合培训的原则</a:t>
            </a:r>
            <a:endParaRPr lang="zh-CN" altLang="en-US" sz="3000" dirty="0"/>
          </a:p>
          <a:p>
            <a:pPr marL="0" indent="0">
              <a:buNone/>
            </a:pPr>
            <a:r>
              <a:rPr lang="zh-CN" altLang="en-US" sz="3000" dirty="0"/>
              <a:t>（</a:t>
            </a:r>
            <a:r>
              <a:rPr lang="en-US" altLang="zh-CN" sz="3000" dirty="0"/>
              <a:t>3</a:t>
            </a:r>
            <a:r>
              <a:rPr lang="zh-CN" altLang="en-US" sz="3000" dirty="0"/>
              <a:t>）妥善安置的原则</a:t>
            </a:r>
            <a:endParaRPr lang="zh-CN" altLang="en-US" sz="3000" dirty="0"/>
          </a:p>
          <a:p>
            <a:pPr marL="0" indent="0">
              <a:buNone/>
            </a:pPr>
            <a:endParaRPr lang="zh-CN" altLang="en-US" dirty="0" smtClean="0"/>
          </a:p>
          <a:p>
            <a:pPr marL="0" indent="0">
              <a:buNone/>
            </a:pPr>
            <a:endParaRPr lang="zh-CN" altLang="en-US" dirty="0"/>
          </a:p>
        </p:txBody>
      </p:sp>
    </p:spTree>
  </p:cSld>
  <p:clrMapOvr>
    <a:masterClrMapping/>
  </p:clrMapOvr>
</p:sld>
</file>

<file path=ppt/slides/slide4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zh-CN" sz="2800" dirty="0"/>
              <a:t> （二）离退休军人的安置</a:t>
            </a:r>
            <a:r>
              <a:rPr lang="en-US" altLang="zh-CN" sz="2800" dirty="0"/>
              <a:t> </a:t>
            </a:r>
            <a:endParaRPr lang="zh-CN" altLang="zh-CN" sz="2800" dirty="0"/>
          </a:p>
          <a:p>
            <a:pPr marL="0" indent="0">
              <a:buNone/>
            </a:pPr>
            <a:r>
              <a:rPr lang="zh-CN" altLang="zh-CN" sz="2800" dirty="0" smtClean="0"/>
              <a:t>离退休</a:t>
            </a:r>
            <a:r>
              <a:rPr lang="zh-CN" altLang="zh-CN" sz="2800" dirty="0"/>
              <a:t>安置是向直接从军队现役中离退休的军人提供的保障措施，实施对象包括：离休、退休的干部，落实政策改退休的原军队干部，退休的志愿兵，退休的军队无军籍职工。其中，离休干部的一部分由军队安置，其他的全部由民政部门接收安置。</a:t>
            </a:r>
            <a:endParaRPr lang="zh-CN" altLang="en-US" sz="2800" dirty="0"/>
          </a:p>
        </p:txBody>
      </p:sp>
    </p:spTree>
  </p:cSld>
  <p:clrMapOvr>
    <a:masterClrMapping/>
  </p:clrMapOvr>
</p:sld>
</file>

<file path=ppt/slides/slide4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467544" y="764704"/>
            <a:ext cx="8229600" cy="4525963"/>
          </a:xfrm>
        </p:spPr>
        <p:txBody>
          <a:bodyPr>
            <a:normAutofit/>
          </a:bodyPr>
          <a:lstStyle/>
          <a:p>
            <a:pPr marL="0" indent="0">
              <a:buNone/>
            </a:pPr>
            <a:endParaRPr lang="en-US" altLang="zh-CN" sz="9600" dirty="0"/>
          </a:p>
          <a:p>
            <a:pPr marL="0" indent="0">
              <a:buNone/>
            </a:pPr>
            <a:r>
              <a:rPr lang="en-US" altLang="zh-CN" sz="9600" dirty="0" smtClean="0"/>
              <a:t>       </a:t>
            </a:r>
            <a:r>
              <a:rPr lang="zh-CN" altLang="en-US" sz="9600" dirty="0" smtClean="0"/>
              <a:t>结    束</a:t>
            </a:r>
            <a:endParaRPr lang="zh-CN" altLang="en-US" sz="96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20000"/>
          </a:bodyPr>
          <a:lstStyle/>
          <a:p>
            <a:pPr marL="0" indent="0">
              <a:buNone/>
            </a:pPr>
            <a:r>
              <a:rPr lang="zh-CN" altLang="en-US" dirty="0" smtClean="0"/>
              <a:t>（二）</a:t>
            </a:r>
            <a:r>
              <a:rPr lang="zh-CN" altLang="en-US" dirty="0"/>
              <a:t>劳动就业原则</a:t>
            </a:r>
            <a:endParaRPr lang="zh-CN" altLang="en-US" dirty="0"/>
          </a:p>
          <a:p>
            <a:pPr marL="0" indent="0">
              <a:buNone/>
            </a:pPr>
            <a:r>
              <a:rPr lang="zh-CN" altLang="en-US" dirty="0"/>
              <a:t>    劳动就业原则，是指劳动法规定的劳动就业工作必须遵循的基本准则。我国劳动就业原则有以下几项：</a:t>
            </a:r>
            <a:endParaRPr lang="zh-CN" altLang="en-US" dirty="0"/>
          </a:p>
          <a:p>
            <a:pPr marL="0" indent="0">
              <a:buNone/>
            </a:pPr>
            <a:r>
              <a:rPr lang="en-US" altLang="zh-CN" dirty="0"/>
              <a:t>1</a:t>
            </a:r>
            <a:r>
              <a:rPr lang="zh-CN" altLang="en-US" dirty="0"/>
              <a:t>． 国家促进就业原则</a:t>
            </a:r>
            <a:endParaRPr lang="zh-CN" altLang="en-US" dirty="0"/>
          </a:p>
          <a:p>
            <a:pPr marL="0" indent="0">
              <a:buNone/>
            </a:pPr>
            <a:r>
              <a:rPr lang="zh-CN" altLang="en-US" dirty="0"/>
              <a:t>    国家促进就业，是指国家采取各种措施创造就业条件和扩大就业机会。</a:t>
            </a:r>
            <a:endParaRPr lang="zh-CN" altLang="en-US" dirty="0"/>
          </a:p>
          <a:p>
            <a:pPr marL="0" indent="0">
              <a:buNone/>
            </a:pPr>
            <a:r>
              <a:rPr lang="en-US" altLang="zh-CN" dirty="0"/>
              <a:t>2</a:t>
            </a:r>
            <a:r>
              <a:rPr lang="zh-CN" altLang="en-US" dirty="0"/>
              <a:t>． 平等就业原则</a:t>
            </a:r>
            <a:endParaRPr lang="zh-CN" altLang="en-US" dirty="0"/>
          </a:p>
          <a:p>
            <a:pPr marL="0" indent="0">
              <a:buNone/>
            </a:pPr>
            <a:r>
              <a:rPr lang="zh-CN" altLang="en-US" dirty="0"/>
              <a:t>    平等就业，是指劳动者享有平等的就业权利和就业机会。劳动者就业，不因民族、种族、性别、宗教信仰不同而受歧视。劳动者就业机会均等，自主择业，竞争就业。</a:t>
            </a:r>
            <a:endParaRPr lang="zh-CN" altLang="en-US" dirty="0"/>
          </a:p>
          <a:p>
            <a:pPr marL="0" indent="0">
              <a:buNone/>
            </a:pPr>
            <a:endParaRPr lang="zh-CN" alt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dirty="0"/>
              <a:t>3</a:t>
            </a:r>
            <a:r>
              <a:rPr lang="zh-CN" altLang="en-US" dirty="0"/>
              <a:t>． 劳动者与用人单位相互选择原则</a:t>
            </a:r>
            <a:endParaRPr lang="zh-CN" altLang="en-US" dirty="0"/>
          </a:p>
          <a:p>
            <a:pPr marL="0" indent="0">
              <a:buNone/>
            </a:pPr>
            <a:r>
              <a:rPr lang="zh-CN" altLang="en-US" dirty="0"/>
              <a:t>    劳动者与用人单位相互选择，是指劳动者自由选择用人单位，用人单位择优录用劳动者。在劳动力市场中，劳动者与用人单位在平等自愿、协商一致的基础上签定劳动合同。</a:t>
            </a:r>
            <a:endParaRPr lang="zh-CN" altLang="en-US" dirty="0"/>
          </a:p>
          <a:p>
            <a:pPr marL="0" indent="0">
              <a:buNone/>
            </a:pPr>
            <a:endParaRPr lang="zh-CN" alt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4</a:t>
            </a:r>
            <a:r>
              <a:rPr lang="zh-CN" altLang="en-US" sz="2800" dirty="0"/>
              <a:t>． 照顾特殊群体人员就业原则</a:t>
            </a:r>
            <a:endParaRPr lang="zh-CN" altLang="en-US" sz="2800" dirty="0"/>
          </a:p>
          <a:p>
            <a:pPr marL="0" indent="0">
              <a:buNone/>
            </a:pPr>
            <a:r>
              <a:rPr lang="zh-CN" altLang="en-US" sz="2800" dirty="0"/>
              <a:t>    特殊群体人员是谋求职业有困难或处境不利的人员的统称，包括妇女、残疾人、少数民族人员、退出现役的军人等。对于其他特殊就业群体，如劳改或劳教释放人员、长期失业者和因产业结构变化而失业的人员，也应尽量为他们创造合适的就业条件。</a:t>
            </a:r>
            <a:endParaRPr lang="zh-CN" altLang="en-US" sz="2800" dirty="0"/>
          </a:p>
          <a:p>
            <a:pPr marL="0" indent="0">
              <a:buNone/>
            </a:pPr>
            <a:r>
              <a:rPr lang="en-US" altLang="zh-CN" sz="2800" dirty="0"/>
              <a:t>5</a:t>
            </a:r>
            <a:r>
              <a:rPr lang="zh-CN" altLang="en-US" sz="2800" dirty="0"/>
              <a:t>． 禁止未成年人就业原则</a:t>
            </a:r>
            <a:endParaRPr lang="zh-CN" altLang="en-US" sz="2800" dirty="0"/>
          </a:p>
          <a:p>
            <a:pPr marL="0" indent="0">
              <a:buNone/>
            </a:pPr>
            <a:endParaRPr lang="zh-CN" alt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lgn="ctr">
              <a:buNone/>
            </a:pPr>
            <a:r>
              <a:rPr lang="zh-CN" altLang="en-US" sz="2800" dirty="0"/>
              <a:t>第二节  劳动力市场和职业介绍制度</a:t>
            </a:r>
            <a:endParaRPr lang="zh-CN" altLang="en-US" sz="2800" dirty="0"/>
          </a:p>
          <a:p>
            <a:pPr marL="0" indent="0">
              <a:buNone/>
            </a:pPr>
            <a:r>
              <a:rPr lang="zh-CN" altLang="en-US" sz="2800" dirty="0" smtClean="0"/>
              <a:t>一</a:t>
            </a:r>
            <a:r>
              <a:rPr lang="zh-CN" altLang="en-US" sz="2800" dirty="0"/>
              <a:t>、劳动力市场的概述</a:t>
            </a:r>
            <a:endParaRPr lang="zh-CN" altLang="en-US" sz="2800" dirty="0"/>
          </a:p>
          <a:p>
            <a:pPr marL="0" indent="0">
              <a:buNone/>
            </a:pPr>
            <a:r>
              <a:rPr lang="zh-CN" altLang="en-US" sz="2800" dirty="0" smtClean="0"/>
              <a:t>（</a:t>
            </a:r>
            <a:r>
              <a:rPr lang="zh-CN" altLang="en-US" sz="2800" dirty="0"/>
              <a:t>一）劳动力市场的概念与特征</a:t>
            </a:r>
            <a:endParaRPr lang="zh-CN" altLang="en-US" sz="2800" dirty="0"/>
          </a:p>
          <a:p>
            <a:pPr marL="0" indent="0">
              <a:buNone/>
            </a:pPr>
            <a:r>
              <a:rPr lang="zh-CN" altLang="en-US" sz="2800" dirty="0"/>
              <a:t>狭义的劳动力市场是指劳动力供求双方进行双向选择的场所，即专指职业介绍机构或中介服务组织的活动。广义的劳动力市场是指在国家宏观调控下，用人单位和劳动者依据一定的法律、法规，就劳动者的劳动力使用权转让而建立劳动法律关系所实施的一系列活动</a:t>
            </a:r>
            <a:r>
              <a:rPr lang="zh-CN" altLang="en-US" sz="2800" dirty="0" smtClean="0"/>
              <a:t>。</a:t>
            </a:r>
            <a:endParaRPr lang="zh-CN" altLang="en-US" sz="28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劳动力市场的特征：</a:t>
            </a:r>
            <a:endParaRPr lang="zh-CN" altLang="en-US" sz="2800" dirty="0"/>
          </a:p>
          <a:p>
            <a:pPr marL="0" indent="0">
              <a:buNone/>
            </a:pPr>
            <a:r>
              <a:rPr lang="en-US" altLang="zh-CN" sz="2800" dirty="0" smtClean="0"/>
              <a:t>1.  </a:t>
            </a:r>
            <a:r>
              <a:rPr lang="zh-CN" altLang="en-US" sz="2800" dirty="0" smtClean="0"/>
              <a:t>劳动力</a:t>
            </a:r>
            <a:r>
              <a:rPr lang="zh-CN" altLang="en-US" sz="2800" dirty="0"/>
              <a:t>市场是一种典型的要素市场，它与企业的生产经营活动密切相关</a:t>
            </a:r>
            <a:r>
              <a:rPr lang="zh-CN" altLang="en-US" sz="2800" dirty="0" smtClean="0"/>
              <a:t>。</a:t>
            </a:r>
            <a:endParaRPr lang="en-US" altLang="zh-CN" sz="2800" dirty="0" smtClean="0"/>
          </a:p>
          <a:p>
            <a:pPr marL="0" indent="0">
              <a:buNone/>
            </a:pPr>
            <a:r>
              <a:rPr lang="en-US" altLang="zh-CN" sz="2800" dirty="0" smtClean="0"/>
              <a:t>2. </a:t>
            </a:r>
            <a:r>
              <a:rPr lang="zh-CN" altLang="en-US" sz="2800" dirty="0" smtClean="0"/>
              <a:t>劳动力</a:t>
            </a:r>
            <a:r>
              <a:rPr lang="zh-CN" altLang="en-US" sz="2800" dirty="0"/>
              <a:t>市场在通常情况下都处于“买方市场”的形态</a:t>
            </a:r>
            <a:r>
              <a:rPr lang="zh-CN" altLang="en-US" sz="2800" dirty="0" smtClean="0"/>
              <a:t>。</a:t>
            </a:r>
            <a:endParaRPr lang="en-US" altLang="zh-CN" sz="2800" dirty="0" smtClean="0"/>
          </a:p>
          <a:p>
            <a:pPr marL="0" indent="0">
              <a:buNone/>
            </a:pPr>
            <a:r>
              <a:rPr lang="en-US" altLang="zh-CN" sz="2800" dirty="0"/>
              <a:t>3.  </a:t>
            </a:r>
            <a:r>
              <a:rPr lang="zh-CN" altLang="en-US" sz="2800" dirty="0"/>
              <a:t>劳动者进入劳动力市场必须符合法定的最低就业年龄的要求，低于法定最低就业年龄不得进入劳动力市场。</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a:t>二、职业介绍制度</a:t>
            </a:r>
            <a:endParaRPr lang="zh-CN" altLang="en-US" sz="2800" dirty="0"/>
          </a:p>
          <a:p>
            <a:pPr marL="0" indent="0">
              <a:buNone/>
            </a:pPr>
            <a:r>
              <a:rPr lang="zh-CN" altLang="en-US" sz="2800" dirty="0" smtClean="0"/>
              <a:t>职业</a:t>
            </a:r>
            <a:r>
              <a:rPr lang="zh-CN" altLang="en-US" sz="2800" dirty="0"/>
              <a:t>介绍是指国家指定的或依法成立的机构为劳动者和用人单位提供沟通和咨询，为劳动者提供就业的一种中介服务活动。</a:t>
            </a:r>
            <a:endParaRPr lang="zh-CN" altLang="en-US" sz="2800" dirty="0"/>
          </a:p>
          <a:p>
            <a:pPr marL="0" indent="0">
              <a:buNone/>
            </a:pPr>
            <a:r>
              <a:rPr lang="zh-CN" altLang="en-US" sz="2800" dirty="0"/>
              <a:t>（一）职业介绍机构及性质</a:t>
            </a:r>
            <a:endParaRPr lang="zh-CN" altLang="en-US" sz="2800" dirty="0"/>
          </a:p>
          <a:p>
            <a:pPr marL="0" indent="0">
              <a:buNone/>
            </a:pPr>
            <a:r>
              <a:rPr lang="zh-CN" altLang="en-US" sz="2800" dirty="0"/>
              <a:t>职业介绍机构是指依法设立的，从事职业介绍的专门机构。按其性质分为分为非营利性职业介绍机构和营利性职业介绍机构。其中，非营利性职业介绍机构包括公共职业介绍机构和其他非营利性职业介绍机构。</a:t>
            </a:r>
            <a:endParaRPr lang="zh-CN" altLang="en-US" sz="28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dirty="0"/>
              <a:t>（二）职业介绍机构的资格及业务范围</a:t>
            </a:r>
            <a:endParaRPr lang="zh-CN" altLang="en-US" dirty="0"/>
          </a:p>
          <a:p>
            <a:pPr marL="0" indent="0">
              <a:buNone/>
            </a:pPr>
            <a:r>
              <a:rPr lang="en-US" altLang="zh-CN" sz="2800" dirty="0"/>
              <a:t>1</a:t>
            </a:r>
            <a:r>
              <a:rPr lang="zh-CN" altLang="en-US" sz="2800" dirty="0"/>
              <a:t>． 资格</a:t>
            </a:r>
            <a:endParaRPr lang="zh-CN" altLang="en-US" sz="2800" dirty="0"/>
          </a:p>
          <a:p>
            <a:pPr marL="0" indent="0">
              <a:buNone/>
            </a:pPr>
            <a:r>
              <a:rPr lang="zh-CN" altLang="en-US" sz="2800" dirty="0"/>
              <a:t>⑴ 设立条件：有明确的业务范围、机构章程和管理制度；有开展业务必备的固定场所、办公设施和一定数量的开办资金；有一定数量具备相应职业资格的专职工作人员；法律、法规规定的其他条件。</a:t>
            </a:r>
            <a:endParaRPr lang="zh-CN" altLang="en-US" sz="2800" dirty="0"/>
          </a:p>
          <a:p>
            <a:pPr marL="0" indent="0">
              <a:buNone/>
            </a:pPr>
            <a:r>
              <a:rPr lang="zh-CN" altLang="en-US" sz="2800" dirty="0"/>
              <a:t>⑵ 职业许可：职业介绍实行行政许可制度，须经劳动保障行政部门批准。</a:t>
            </a:r>
            <a:endParaRPr lang="zh-CN" altLang="en-US" sz="28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lgn="ctr">
              <a:buNone/>
            </a:pPr>
            <a:r>
              <a:rPr lang="zh-CN" altLang="en-US" dirty="0"/>
              <a:t>第三节  职业培训制度</a:t>
            </a:r>
            <a:endParaRPr lang="zh-CN" altLang="en-US" dirty="0"/>
          </a:p>
          <a:p>
            <a:pPr marL="0" indent="0">
              <a:buNone/>
            </a:pPr>
            <a:r>
              <a:rPr lang="zh-CN" altLang="en-US" dirty="0" smtClean="0"/>
              <a:t>一</a:t>
            </a:r>
            <a:r>
              <a:rPr lang="zh-CN" altLang="en-US" dirty="0"/>
              <a:t>、	职业培训的概念</a:t>
            </a:r>
            <a:endParaRPr lang="zh-CN" altLang="en-US" dirty="0"/>
          </a:p>
          <a:p>
            <a:pPr marL="0" indent="0">
              <a:buNone/>
            </a:pPr>
            <a:r>
              <a:rPr lang="zh-CN" altLang="en-US" sz="2800" dirty="0" smtClean="0"/>
              <a:t>是</a:t>
            </a:r>
            <a:r>
              <a:rPr lang="zh-CN" altLang="en-US" sz="2800" dirty="0"/>
              <a:t>指根据社会职业的需求和劳动者从业的意愿及条件，按照一定的标准，对劳动者进行的旨在培养和提高其职业技能的教育和训练活动。</a:t>
            </a:r>
            <a:endParaRPr lang="zh-CN" altLang="en-US" sz="28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二、职业培训的形式</a:t>
            </a:r>
            <a:endParaRPr lang="zh-CN" altLang="en-US" sz="2800" dirty="0"/>
          </a:p>
          <a:p>
            <a:pPr marL="0" indent="0">
              <a:buNone/>
            </a:pPr>
            <a:r>
              <a:rPr lang="zh-CN" altLang="en-US" sz="2800" dirty="0" smtClean="0"/>
              <a:t>（</a:t>
            </a:r>
            <a:r>
              <a:rPr lang="zh-CN" altLang="en-US" sz="2800" dirty="0"/>
              <a:t>一）学徒培训。指由用人单位招用学徒工，采取以师带徒的形式，使其掌握一定的生产技能和业务知识的培训形式。</a:t>
            </a:r>
            <a:endParaRPr lang="zh-CN" altLang="en-US" sz="2800" dirty="0"/>
          </a:p>
          <a:p>
            <a:pPr marL="0" indent="0">
              <a:buNone/>
            </a:pPr>
            <a:r>
              <a:rPr lang="zh-CN" altLang="en-US" sz="2800" dirty="0"/>
              <a:t>（二）就业培训。指由就业训练中心和其他就业训练实体，对就业求职人员在就业或上岗前所进行的、以培养具有初级职业技能水平的劳动者为主的培训形式</a:t>
            </a:r>
            <a:r>
              <a:rPr lang="zh-CN" altLang="en-US" sz="2800" dirty="0" smtClean="0"/>
              <a:t>。</a:t>
            </a:r>
            <a:endParaRPr lang="zh-CN" alt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p:txBody>
          <a:bodyPr>
            <a:normAutofit/>
          </a:bodyPr>
          <a:lstStyle/>
          <a:p>
            <a:pPr marL="0" indent="0">
              <a:buNone/>
            </a:pPr>
            <a:r>
              <a:rPr lang="zh-CN" altLang="en-US" sz="2800" dirty="0"/>
              <a:t>作为劳动法所规范的劳动关系，与其他社会关系相比，主要有以下几方面特征：</a:t>
            </a:r>
            <a:endParaRPr lang="zh-CN" altLang="en-US" sz="2800" dirty="0"/>
          </a:p>
          <a:p>
            <a:pPr marL="0" indent="0">
              <a:buNone/>
            </a:pPr>
            <a:r>
              <a:rPr lang="en-US" altLang="zh-CN" sz="2800" dirty="0"/>
              <a:t>1. </a:t>
            </a:r>
            <a:r>
              <a:rPr lang="zh-CN" altLang="en-US" sz="2800" dirty="0"/>
              <a:t>劳动关系的主体是特定的</a:t>
            </a:r>
            <a:endParaRPr lang="zh-CN" altLang="en-US" sz="2800" dirty="0"/>
          </a:p>
          <a:p>
            <a:pPr marL="0" indent="0">
              <a:buNone/>
            </a:pPr>
            <a:r>
              <a:rPr lang="zh-CN" altLang="en-US" sz="2800" dirty="0"/>
              <a:t>劳动关系的双方当事人，一方是劳动者，另一方是提供生产资料的用人单位。劳动者只能是自然人，用人单位包括依法成立的企业、个体经济组织、民办非企业单位等组织、国家机关、事业组织、社会团体，不包括自然人</a:t>
            </a:r>
            <a:r>
              <a:rPr lang="zh-CN" altLang="en-US" sz="2800" dirty="0" smtClean="0"/>
              <a:t>。</a:t>
            </a:r>
            <a:endParaRPr lang="en-US" altLang="zh-CN" sz="2800" dirty="0" smtClean="0"/>
          </a:p>
          <a:p>
            <a:pPr marL="0" indent="0">
              <a:buNone/>
            </a:pPr>
            <a:endParaRPr lang="en-US" altLang="zh-CN" dirty="0" smtClean="0"/>
          </a:p>
          <a:p>
            <a:pPr marL="0" indent="0">
              <a:buNone/>
            </a:pPr>
            <a:endParaRPr lang="en-US" altLang="zh-CN" dirty="0"/>
          </a:p>
          <a:p>
            <a:pPr marL="0" indent="0">
              <a:buNone/>
            </a:pPr>
            <a:endParaRPr lang="en-US" altLang="zh-CN" dirty="0" smtClean="0"/>
          </a:p>
          <a:p>
            <a:pPr marL="0" indent="0">
              <a:buNone/>
            </a:pPr>
            <a:endParaRPr lang="en-US" altLang="zh-CN" dirty="0"/>
          </a:p>
          <a:p>
            <a:pPr marL="0" indent="0">
              <a:buNone/>
            </a:pPr>
            <a:endParaRPr lang="zh-CN" alt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dirty="0"/>
              <a:t>（三）职业培训。指由用人单位根据自身生产经营需要，提高职工原有的知识和技能而采取的教育和训练活动。</a:t>
            </a:r>
            <a:endParaRPr lang="zh-CN" altLang="en-US" dirty="0"/>
          </a:p>
          <a:p>
            <a:pPr marL="0" indent="0">
              <a:buNone/>
            </a:pPr>
            <a:r>
              <a:rPr lang="zh-CN" altLang="en-US" dirty="0"/>
              <a:t>（四）学校培训。主要包括技工学校培训、职业学校培训、成人高等学校培训民办学校培训。</a:t>
            </a:r>
            <a:endParaRPr lang="zh-CN" altLang="en-US" dirty="0"/>
          </a:p>
          <a:p>
            <a:pPr marL="0" indent="0">
              <a:buNone/>
            </a:pPr>
            <a:endParaRPr lang="zh-CN" alt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smtClean="0"/>
              <a:t>三</a:t>
            </a:r>
            <a:r>
              <a:rPr lang="zh-CN" altLang="en-US" sz="2800" dirty="0"/>
              <a:t>、职业技能鉴定</a:t>
            </a:r>
            <a:endParaRPr lang="zh-CN" altLang="en-US" sz="2800" dirty="0"/>
          </a:p>
          <a:p>
            <a:pPr marL="0" indent="0">
              <a:buNone/>
            </a:pPr>
            <a:r>
              <a:rPr lang="zh-CN" altLang="en-US" sz="2800" dirty="0" smtClean="0"/>
              <a:t>（</a:t>
            </a:r>
            <a:r>
              <a:rPr lang="zh-CN" altLang="en-US" sz="2800" dirty="0"/>
              <a:t>一）概念和特征</a:t>
            </a:r>
            <a:endParaRPr lang="zh-CN" altLang="en-US" sz="2800" dirty="0"/>
          </a:p>
          <a:p>
            <a:pPr marL="0" indent="0">
              <a:buNone/>
            </a:pPr>
            <a:r>
              <a:rPr lang="zh-CN" altLang="en-US" sz="2800" dirty="0"/>
              <a:t>是指依法对劳动者的职业技能进行的技术等级资格考核和认定的活动。其特征是：鉴定主体是政府批准的专门机构；鉴定客体是劳动者所具有的业务水平和操作能力；以国家规定的职业技能标准为鉴定依据；是确认劳动者职业资格的法定形式。</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（二）职业鉴定机构及其设立条件</a:t>
            </a:r>
            <a:endParaRPr lang="zh-CN" altLang="en-US" sz="2800" dirty="0"/>
          </a:p>
          <a:p>
            <a:pPr marL="0" indent="0">
              <a:buNone/>
            </a:pPr>
            <a:r>
              <a:rPr lang="zh-CN" altLang="en-US" sz="2800" dirty="0"/>
              <a:t>职业技能鉴定站（所）是具体实施职业技能的鉴定机构。其设立的条件为：具有与所鉴定工种（专业）及其等级或类别相适应的考核场地和设备；具有与所鉴定工种（专业）及其等级或类别操作技能相适应的、符合国家标准的检测仪器；有专（兼）职的组织管理人员和考评员；有完善的管理办法。</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（三）职业技能鉴定的对象</a:t>
            </a:r>
            <a:endParaRPr lang="zh-CN" altLang="en-US" sz="2800" dirty="0"/>
          </a:p>
          <a:p>
            <a:pPr marL="0" indent="0">
              <a:buNone/>
            </a:pPr>
            <a:r>
              <a:rPr lang="en-US" altLang="zh-CN" sz="2800" dirty="0"/>
              <a:t>1</a:t>
            </a:r>
            <a:r>
              <a:rPr lang="zh-CN" altLang="en-US" sz="2800" dirty="0"/>
              <a:t>． 各类职业技能学校和培训机构的毕业生；</a:t>
            </a:r>
            <a:endParaRPr lang="zh-CN" altLang="en-US" sz="2800" dirty="0"/>
          </a:p>
          <a:p>
            <a:pPr marL="0" indent="0">
              <a:buNone/>
            </a:pPr>
            <a:r>
              <a:rPr lang="en-US" altLang="zh-CN" sz="2800" dirty="0"/>
              <a:t>2</a:t>
            </a:r>
            <a:r>
              <a:rPr lang="zh-CN" altLang="en-US" sz="2800" dirty="0"/>
              <a:t>． 企业、事业单位学徒期的劳动者；</a:t>
            </a:r>
            <a:endParaRPr lang="zh-CN" altLang="en-US" sz="2800" dirty="0"/>
          </a:p>
          <a:p>
            <a:pPr marL="0" indent="0">
              <a:buNone/>
            </a:pPr>
            <a:r>
              <a:rPr lang="en-US" altLang="zh-CN" sz="2800" dirty="0"/>
              <a:t>3</a:t>
            </a:r>
            <a:r>
              <a:rPr lang="zh-CN" altLang="en-US" sz="2800" dirty="0"/>
              <a:t>． 企业、事业单位的职工及社会各类人员，依自愿申请鉴定。</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第四章 劳动合同</a:t>
            </a:r>
            <a:endParaRPr lang="zh-CN" altLang="en-US" dirty="0"/>
          </a:p>
        </p:txBody>
      </p:sp>
      <p:sp>
        <p:nvSpPr>
          <p:cNvPr id="3" name="内容占位符 2"/>
          <p:cNvSpPr>
            <a:spLocks noGrp="1"/>
          </p:cNvSpPr>
          <p:nvPr>
            <p:ph idx="1"/>
          </p:nvPr>
        </p:nvSpPr>
        <p:spPr/>
        <p:txBody>
          <a:bodyPr>
            <a:normAutofit/>
          </a:bodyPr>
          <a:lstStyle/>
          <a:p>
            <a:pPr marL="0" indent="0" algn="ctr">
              <a:buNone/>
            </a:pPr>
            <a:r>
              <a:rPr lang="zh-CN" altLang="en-US" sz="3000" dirty="0"/>
              <a:t>第一节  劳动合同</a:t>
            </a:r>
            <a:r>
              <a:rPr lang="zh-CN" altLang="en-US" sz="3000" dirty="0" smtClean="0"/>
              <a:t>概述</a:t>
            </a:r>
            <a:endParaRPr lang="zh-CN" altLang="en-US" sz="3000" dirty="0"/>
          </a:p>
          <a:p>
            <a:pPr marL="0" indent="0">
              <a:buNone/>
            </a:pPr>
            <a:r>
              <a:rPr lang="zh-CN" altLang="en-US" sz="2800" dirty="0"/>
              <a:t>一、劳动合同的</a:t>
            </a:r>
            <a:r>
              <a:rPr lang="zh-CN" altLang="en-US" sz="2800" dirty="0" smtClean="0"/>
              <a:t>概念</a:t>
            </a:r>
            <a:endParaRPr lang="zh-CN" altLang="en-US" sz="2800" dirty="0"/>
          </a:p>
          <a:p>
            <a:pPr marL="0" indent="0">
              <a:buNone/>
            </a:pPr>
            <a:r>
              <a:rPr lang="zh-CN" altLang="en-US" sz="2800" dirty="0"/>
              <a:t>劳动合同，又称为劳动契约或劳动协议，它是指劳动者与用人单位之间确立劳动关系、明确双方权利和义务的协议。根据这一协议，劳动者加入到用人单位中，成为单位的一员，从事一定的工作，并遵守该单位的内部劳动管理规章。用人单位按照劳动者提供的劳动的质量和数量，支付报酬，并依照劳动法和合同提供必要的劳动条件。</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20000"/>
          </a:bodyPr>
          <a:lstStyle/>
          <a:p>
            <a:pPr marL="0" indent="0">
              <a:buNone/>
            </a:pPr>
            <a:r>
              <a:rPr lang="zh-CN" altLang="en-US" dirty="0"/>
              <a:t>二、劳动合同的</a:t>
            </a:r>
            <a:r>
              <a:rPr lang="zh-CN" altLang="en-US" dirty="0" smtClean="0"/>
              <a:t>分类</a:t>
            </a:r>
            <a:endParaRPr lang="zh-CN" altLang="en-US" dirty="0"/>
          </a:p>
          <a:p>
            <a:pPr marL="0" indent="0">
              <a:buNone/>
            </a:pPr>
            <a:r>
              <a:rPr lang="zh-CN" altLang="en-US" dirty="0"/>
              <a:t>      劳动合同有多种分类标准，以下我们按照期限和就业方式为标准进行划分</a:t>
            </a:r>
            <a:endParaRPr lang="zh-CN" altLang="en-US" dirty="0"/>
          </a:p>
          <a:p>
            <a:pPr marL="0" indent="0">
              <a:buNone/>
            </a:pPr>
            <a:r>
              <a:rPr lang="zh-CN" altLang="en-US" dirty="0"/>
              <a:t>（一）按劳动合同的期限划分，可以分为固定期限、无固定期限和以完成一定的工作任务为期限的劳动合同。</a:t>
            </a:r>
            <a:endParaRPr lang="zh-CN" altLang="en-US" dirty="0"/>
          </a:p>
          <a:p>
            <a:pPr marL="0" indent="0">
              <a:buNone/>
            </a:pPr>
            <a:r>
              <a:rPr lang="en-US" altLang="zh-CN" dirty="0"/>
              <a:t>1. </a:t>
            </a:r>
            <a:r>
              <a:rPr lang="zh-CN" altLang="en-US" dirty="0"/>
              <a:t>固定期限的劳动合同</a:t>
            </a:r>
            <a:endParaRPr lang="zh-CN" altLang="en-US" dirty="0"/>
          </a:p>
          <a:p>
            <a:pPr marL="0" indent="0">
              <a:buNone/>
            </a:pPr>
            <a:r>
              <a:rPr lang="zh-CN" altLang="en-US" dirty="0"/>
              <a:t>固定期限的劳动合同，又称定期劳动合同是双方当事人明确约定合同有效的起始日期和终止日期的劳动合同。期限届满，合同即告终止。双方当事人可根据生产、工作的需要确定劳动合同的期限。有固定期限的劳动合同适用范围比较广泛，灵活性较强</a:t>
            </a:r>
            <a:r>
              <a:rPr lang="zh-CN" altLang="en-US" dirty="0" smtClean="0"/>
              <a:t>。</a:t>
            </a:r>
            <a:endParaRPr lang="zh-CN" alt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2. </a:t>
            </a:r>
            <a:r>
              <a:rPr lang="zh-CN" altLang="en-US" sz="2800" dirty="0"/>
              <a:t>无固定期限的劳动合同</a:t>
            </a:r>
            <a:endParaRPr lang="zh-CN" altLang="en-US" sz="2800" dirty="0"/>
          </a:p>
          <a:p>
            <a:pPr marL="0" indent="0">
              <a:buNone/>
            </a:pPr>
            <a:r>
              <a:rPr lang="zh-CN" altLang="en-US" sz="2800" dirty="0"/>
              <a:t>无固定期限的劳动合同，又称不定期劳动合同，是劳动合同双方当事人只约定合同的起始日期，不约定其终止日期的劳动合同。对于无固定期限的劳动合同只要不出现法律、法规或合同约定的可以变更、解除的情况，双方当事人就不得擅自变更、解除、终止劳动关系。</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我国</a:t>
            </a:r>
            <a:r>
              <a:rPr lang="en-US" altLang="zh-CN" sz="2800" dirty="0"/>
              <a:t>《</a:t>
            </a:r>
            <a:r>
              <a:rPr lang="zh-CN" altLang="en-US" sz="2800" dirty="0"/>
              <a:t>劳动合同法</a:t>
            </a:r>
            <a:r>
              <a:rPr lang="en-US" altLang="zh-CN" sz="2800" dirty="0"/>
              <a:t>》</a:t>
            </a:r>
            <a:r>
              <a:rPr lang="zh-CN" altLang="en-US" sz="2800" dirty="0"/>
              <a:t>第</a:t>
            </a:r>
            <a:r>
              <a:rPr lang="en-US" altLang="zh-CN" sz="2800" dirty="0"/>
              <a:t>14</a:t>
            </a:r>
            <a:r>
              <a:rPr lang="zh-CN" altLang="en-US" sz="2800" dirty="0"/>
              <a:t>条规定，用人单位与劳动者协商一致，可以订立无固定期限劳动合同。有下列情形之一，劳动者提出或者同意续订、订立劳动合同的，除劳动者提出订立固定期限劳动合同外，应当订立无固定期限劳动合同：</a:t>
            </a:r>
            <a:endParaRPr lang="zh-CN" altLang="en-US" sz="2800" dirty="0"/>
          </a:p>
          <a:p>
            <a:pPr marL="0" indent="0">
              <a:buNone/>
            </a:pPr>
            <a:r>
              <a:rPr lang="zh-CN" altLang="en-US" sz="2800" dirty="0"/>
              <a:t>（</a:t>
            </a:r>
            <a:r>
              <a:rPr lang="en-US" altLang="zh-CN" sz="2800" dirty="0"/>
              <a:t>1</a:t>
            </a:r>
            <a:r>
              <a:rPr lang="zh-CN" altLang="en-US" sz="2800" dirty="0"/>
              <a:t>）劳动者在该用人单位连续工作满</a:t>
            </a:r>
            <a:r>
              <a:rPr lang="en-US" altLang="zh-CN" sz="2800" dirty="0"/>
              <a:t>10</a:t>
            </a:r>
            <a:r>
              <a:rPr lang="zh-CN" altLang="en-US" sz="2800" dirty="0"/>
              <a:t>年的</a:t>
            </a:r>
            <a:endParaRPr lang="zh-CN" altLang="en-US" sz="2800" dirty="0"/>
          </a:p>
          <a:p>
            <a:pPr marL="0" indent="0">
              <a:buNone/>
            </a:pPr>
            <a:r>
              <a:rPr lang="zh-CN" altLang="en-US" sz="2800" dirty="0"/>
              <a:t>（</a:t>
            </a:r>
            <a:r>
              <a:rPr lang="en-US" altLang="zh-CN" sz="2800" dirty="0"/>
              <a:t>2</a:t>
            </a:r>
            <a:r>
              <a:rPr lang="zh-CN" altLang="en-US" sz="2800" dirty="0"/>
              <a:t>）用人单位初次实行劳动合同制度或者国有企业改制重新订立劳动合同时，劳动者在该用人单位连续工作满</a:t>
            </a:r>
            <a:r>
              <a:rPr lang="en-US" altLang="zh-CN" sz="2800" dirty="0"/>
              <a:t>10</a:t>
            </a:r>
            <a:r>
              <a:rPr lang="zh-CN" altLang="en-US" sz="2800" dirty="0"/>
              <a:t>年且距法定退休年龄不足</a:t>
            </a:r>
            <a:r>
              <a:rPr lang="en-US" altLang="zh-CN" sz="2800" dirty="0"/>
              <a:t>10</a:t>
            </a:r>
            <a:r>
              <a:rPr lang="zh-CN" altLang="en-US" sz="2800" dirty="0"/>
              <a:t>年</a:t>
            </a:r>
            <a:r>
              <a:rPr lang="zh-CN" altLang="en-US" sz="2800" dirty="0" smtClean="0"/>
              <a:t>的</a:t>
            </a:r>
            <a:endParaRPr lang="zh-CN" altLang="en-US" sz="28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a:t>
            </a:r>
            <a:r>
              <a:rPr lang="en-US" altLang="zh-CN" sz="2800" dirty="0"/>
              <a:t>3</a:t>
            </a:r>
            <a:r>
              <a:rPr lang="zh-CN" altLang="en-US" sz="2800" dirty="0"/>
              <a:t>）连续订立</a:t>
            </a:r>
            <a:r>
              <a:rPr lang="en-US" altLang="zh-CN" sz="2800" dirty="0"/>
              <a:t>2</a:t>
            </a:r>
            <a:r>
              <a:rPr lang="zh-CN" altLang="en-US" sz="2800" dirty="0"/>
              <a:t>次固定期限劳动合同，且劳动者没有本法第三十九条和第四十条第一项、第二项规定的情形，续订劳动合同的</a:t>
            </a:r>
            <a:endParaRPr lang="zh-CN" altLang="en-US" sz="2800" dirty="0"/>
          </a:p>
          <a:p>
            <a:pPr marL="0" indent="0">
              <a:buNone/>
            </a:pPr>
            <a:r>
              <a:rPr lang="zh-CN" altLang="en-US" sz="2800" dirty="0"/>
              <a:t>（</a:t>
            </a:r>
            <a:r>
              <a:rPr lang="en-US" altLang="zh-CN" sz="2800" dirty="0"/>
              <a:t>4</a:t>
            </a:r>
            <a:r>
              <a:rPr lang="zh-CN" altLang="en-US" sz="2800" dirty="0"/>
              <a:t>）用人单位自用工之日起满</a:t>
            </a:r>
            <a:r>
              <a:rPr lang="en-US" altLang="zh-CN" sz="2800" dirty="0"/>
              <a:t>1</a:t>
            </a:r>
            <a:r>
              <a:rPr lang="zh-CN" altLang="en-US" sz="2800" dirty="0"/>
              <a:t>年不与劳动者订立书面劳动合同的，视为用人单位与劳动者已订立无固定期限劳动合同。</a:t>
            </a:r>
            <a:endParaRPr lang="zh-CN" altLang="en-US" sz="2800" dirty="0"/>
          </a:p>
          <a:p>
            <a:pPr marL="0" indent="0">
              <a:buNone/>
            </a:pPr>
            <a:endParaRPr lang="zh-CN" altLang="en-US" dirty="0"/>
          </a:p>
          <a:p>
            <a:pPr marL="0" indent="0">
              <a:buNone/>
            </a:pPr>
            <a:endParaRPr lang="zh-CN" alt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3. </a:t>
            </a:r>
            <a:r>
              <a:rPr lang="zh-CN" altLang="en-US" sz="2800" dirty="0"/>
              <a:t>以完成一定工作任务为期限的劳动合同</a:t>
            </a:r>
            <a:endParaRPr lang="zh-CN" altLang="en-US" sz="2800" dirty="0"/>
          </a:p>
          <a:p>
            <a:pPr marL="0" indent="0">
              <a:buNone/>
            </a:pPr>
            <a:r>
              <a:rPr lang="zh-CN" altLang="en-US" sz="2800" dirty="0"/>
              <a:t>以完成一定工作任务为期限的劳动合同是指劳动合同双方当事人将完成某项工作或工程作为合同有效期限的劳动合同。合同中不明确约定合同的起止日期，以某项工作或工程完工之日为合同终止之时。它一般适用于建筑业、临时性、季节性的工作或由于其工作性质可以采取此种合同期限的工作岗位。</a:t>
            </a:r>
            <a:endParaRPr lang="zh-CN" altLang="en-US" sz="2800" dirty="0"/>
          </a:p>
          <a:p>
            <a:pPr marL="0" indent="0">
              <a:buNone/>
            </a:pPr>
            <a:endParaRPr lang="zh-CN" alt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10000"/>
          </a:bodyPr>
          <a:lstStyle/>
          <a:p>
            <a:pPr marL="0" indent="0">
              <a:buNone/>
            </a:pPr>
            <a:r>
              <a:rPr lang="en-US" altLang="zh-CN" sz="3300" dirty="0"/>
              <a:t>3. </a:t>
            </a:r>
            <a:r>
              <a:rPr lang="zh-CN" altLang="en-US" sz="3300" dirty="0"/>
              <a:t>劳动关系具有人身关系、财产关系的双重属性</a:t>
            </a:r>
            <a:endParaRPr lang="zh-CN" altLang="en-US" sz="3300" dirty="0"/>
          </a:p>
          <a:p>
            <a:pPr marL="0" indent="0">
              <a:buNone/>
            </a:pPr>
            <a:r>
              <a:rPr lang="zh-CN" altLang="en-US" sz="3300" dirty="0"/>
              <a:t>劳动关系一经建立，劳动者成为用人单位的成员，其劳动力就归用人单位使用，也就是将其人身在一定限度内交给用人单位来支配，故此劳动关系具有了人生属性。这种人生属性决定了劳动力使用者应当负责提供劳动安全卫生条件，也决定了劳动者必须亲自履行劳动义务。劳动关系具有财产属性，是指劳动者为用人单位有偿服务，用人单位须向劳动者支付对等的劳动报酬，由此缔结的社会关系具有财产关系的性质。</a:t>
            </a:r>
            <a:endParaRPr lang="zh-CN" altLang="en-US" sz="3300" dirty="0"/>
          </a:p>
          <a:p>
            <a:pPr marL="0" indent="0">
              <a:buNone/>
            </a:pPr>
            <a:endParaRPr lang="zh-CN" altLang="en-US" sz="34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（二）按劳动用工形式的不同，又可分为全日制劳动合同和非全日制劳动合同</a:t>
            </a:r>
            <a:endParaRPr lang="zh-CN" altLang="en-US" sz="2800" dirty="0"/>
          </a:p>
          <a:p>
            <a:pPr marL="0" indent="0">
              <a:buNone/>
            </a:pPr>
            <a:r>
              <a:rPr lang="en-US" altLang="zh-CN" sz="2800" dirty="0"/>
              <a:t>1. </a:t>
            </a:r>
            <a:r>
              <a:rPr lang="zh-CN" altLang="en-US" sz="2800" dirty="0"/>
              <a:t>全日制用工合同</a:t>
            </a:r>
            <a:endParaRPr lang="zh-CN" altLang="en-US" sz="2800" dirty="0"/>
          </a:p>
          <a:p>
            <a:pPr marL="0" indent="0">
              <a:buNone/>
            </a:pPr>
            <a:r>
              <a:rPr lang="zh-CN" altLang="en-US" sz="2800" dirty="0"/>
              <a:t>全日制劳动合同是劳动者从事全时劳动而与用人单位签订的劳动合同。</a:t>
            </a:r>
            <a:r>
              <a:rPr lang="en-US" altLang="zh-CN" sz="2800" dirty="0"/>
              <a:t>《</a:t>
            </a:r>
            <a:r>
              <a:rPr lang="zh-CN" altLang="en-US" sz="2800" dirty="0"/>
              <a:t>劳动法</a:t>
            </a:r>
            <a:r>
              <a:rPr lang="en-US" altLang="zh-CN" sz="2800" dirty="0"/>
              <a:t>》</a:t>
            </a:r>
            <a:r>
              <a:rPr lang="zh-CN" altLang="en-US" sz="2800" dirty="0"/>
              <a:t>和</a:t>
            </a:r>
            <a:r>
              <a:rPr lang="en-US" altLang="zh-CN" sz="2800" dirty="0"/>
              <a:t>《</a:t>
            </a:r>
            <a:r>
              <a:rPr lang="zh-CN" altLang="en-US" sz="2800" dirty="0"/>
              <a:t>劳动合同法</a:t>
            </a:r>
            <a:r>
              <a:rPr lang="en-US" altLang="zh-CN" sz="2800" dirty="0"/>
              <a:t>》</a:t>
            </a:r>
            <a:r>
              <a:rPr lang="zh-CN" altLang="en-US" sz="2800" dirty="0"/>
              <a:t>的一般规定适用于全日制劳动合同。</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2. </a:t>
            </a:r>
            <a:r>
              <a:rPr lang="zh-CN" altLang="en-US" sz="2800" dirty="0"/>
              <a:t>非全日制用工合同</a:t>
            </a:r>
            <a:endParaRPr lang="zh-CN" altLang="en-US" sz="2800" dirty="0"/>
          </a:p>
          <a:p>
            <a:pPr marL="0" indent="0">
              <a:buNone/>
            </a:pPr>
            <a:r>
              <a:rPr lang="en-US" altLang="zh-CN" sz="2800" dirty="0"/>
              <a:t>《</a:t>
            </a:r>
            <a:r>
              <a:rPr lang="zh-CN" altLang="en-US" sz="2800" dirty="0"/>
              <a:t>劳动合同法</a:t>
            </a:r>
            <a:r>
              <a:rPr lang="en-US" altLang="zh-CN" sz="2800" dirty="0"/>
              <a:t>》</a:t>
            </a:r>
            <a:r>
              <a:rPr lang="zh-CN" altLang="en-US" sz="2800" dirty="0"/>
              <a:t>第</a:t>
            </a:r>
            <a:r>
              <a:rPr lang="en-US" altLang="zh-CN" sz="2800" dirty="0"/>
              <a:t>68</a:t>
            </a:r>
            <a:r>
              <a:rPr lang="zh-CN" altLang="en-US" sz="2800" dirty="0"/>
              <a:t>条规定，非全日制用工，是指以小时计酬为主，劳动者在同一用人单位一般平均每日工作时间不超过</a:t>
            </a:r>
            <a:r>
              <a:rPr lang="en-US" altLang="zh-CN" sz="2800" dirty="0"/>
              <a:t>4</a:t>
            </a:r>
            <a:r>
              <a:rPr lang="zh-CN" altLang="en-US" sz="2800" dirty="0"/>
              <a:t>小时，每周工作时间累计不超过</a:t>
            </a:r>
            <a:r>
              <a:rPr lang="en-US" altLang="zh-CN" sz="2800" dirty="0"/>
              <a:t>24</a:t>
            </a:r>
            <a:r>
              <a:rPr lang="zh-CN" altLang="en-US" sz="2800" dirty="0"/>
              <a:t>小时的用工形式。近年来，随着经济发展和社会分工的细化，这一用工形式被广泛使用。非全日制用工已经成为促进就业的一种重要途径。</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20000"/>
          </a:bodyPr>
          <a:lstStyle/>
          <a:p>
            <a:pPr marL="0" indent="0" algn="ctr">
              <a:buNone/>
            </a:pPr>
            <a:r>
              <a:rPr lang="zh-CN" altLang="en-US" dirty="0"/>
              <a:t>第二节 劳动合同的</a:t>
            </a:r>
            <a:r>
              <a:rPr lang="zh-CN" altLang="en-US" dirty="0" smtClean="0"/>
              <a:t>内容</a:t>
            </a:r>
            <a:endParaRPr lang="en-US" altLang="zh-CN" dirty="0" smtClean="0"/>
          </a:p>
          <a:p>
            <a:pPr marL="0" indent="0">
              <a:buNone/>
            </a:pPr>
            <a:r>
              <a:rPr lang="zh-CN" altLang="zh-CN" sz="3300" dirty="0"/>
              <a:t>劳动合同的内容，是指劳动者与用人单位经过协商所达成的关于双方的权利与义务的具体合同条款</a:t>
            </a:r>
            <a:r>
              <a:rPr lang="zh-CN" altLang="zh-CN" sz="3300" dirty="0" smtClean="0"/>
              <a:t>。</a:t>
            </a:r>
            <a:r>
              <a:rPr lang="zh-CN" altLang="en-US" sz="3300" dirty="0"/>
              <a:t>劳动合同内容是劳动关系的实质，也是劳动合同成立和发生法律效力的核心问题。根据劳动合同的条款是否为一个劳动合同所必需的，将劳动合同的条款分为必备条款和可备条款。</a:t>
            </a:r>
            <a:endParaRPr lang="zh-CN" altLang="zh-CN" sz="3300" dirty="0"/>
          </a:p>
          <a:p>
            <a:pPr marL="0" indent="0">
              <a:buNone/>
            </a:pPr>
            <a:r>
              <a:rPr lang="zh-CN" altLang="zh-CN" sz="3300" b="1" dirty="0"/>
              <a:t>一、必备条款</a:t>
            </a:r>
            <a:endParaRPr lang="zh-CN" altLang="zh-CN" sz="3300" dirty="0"/>
          </a:p>
          <a:p>
            <a:pPr marL="0" indent="0">
              <a:buNone/>
            </a:pPr>
            <a:r>
              <a:rPr lang="zh-CN" altLang="zh-CN" sz="3300" dirty="0"/>
              <a:t>劳动合同的必备条款是指法律规定的劳动合同必须具备的内容。</a:t>
            </a:r>
            <a:endParaRPr lang="zh-CN" altLang="zh-CN" sz="3300" dirty="0"/>
          </a:p>
          <a:p>
            <a:pPr marL="0" indent="0" latinLnBrk="1">
              <a:buNone/>
            </a:pPr>
            <a:r>
              <a:rPr lang="zh-CN" altLang="zh-CN" sz="3300" dirty="0"/>
              <a:t>根据《劳动法》第</a:t>
            </a:r>
            <a:r>
              <a:rPr lang="en-US" altLang="zh-CN" sz="3300" dirty="0"/>
              <a:t>19</a:t>
            </a:r>
            <a:r>
              <a:rPr lang="zh-CN" altLang="zh-CN" sz="3300" dirty="0"/>
              <a:t>条和《劳动合同法》第</a:t>
            </a:r>
            <a:r>
              <a:rPr lang="en-US" altLang="zh-CN" sz="3300" dirty="0"/>
              <a:t>17</a:t>
            </a:r>
            <a:r>
              <a:rPr lang="zh-CN" altLang="zh-CN" sz="3300" dirty="0"/>
              <a:t>条规定劳动合同应当具备以下条款：</a:t>
            </a:r>
            <a:r>
              <a:rPr lang="en-US" altLang="zh-CN" sz="3300" dirty="0"/>
              <a:t>  </a:t>
            </a:r>
            <a:endParaRPr lang="zh-CN" altLang="zh-CN" sz="3300"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20000"/>
          </a:bodyPr>
          <a:lstStyle/>
          <a:p>
            <a:pPr marL="0" indent="0">
              <a:buNone/>
            </a:pPr>
            <a:r>
              <a:rPr lang="en-US" altLang="zh-CN" dirty="0"/>
              <a:t>1. </a:t>
            </a:r>
            <a:r>
              <a:rPr lang="zh-CN" altLang="zh-CN" dirty="0"/>
              <a:t>用人单位的名称、住所和法定代表人或者主要负责人</a:t>
            </a:r>
            <a:r>
              <a:rPr lang="en-US" altLang="zh-CN" dirty="0"/>
              <a:t>  </a:t>
            </a:r>
            <a:endParaRPr lang="zh-CN" altLang="zh-CN" dirty="0"/>
          </a:p>
          <a:p>
            <a:pPr marL="0" indent="0">
              <a:buNone/>
            </a:pPr>
            <a:r>
              <a:rPr lang="en-US" altLang="zh-CN" dirty="0"/>
              <a:t>2. </a:t>
            </a:r>
            <a:r>
              <a:rPr lang="zh-CN" altLang="zh-CN" dirty="0"/>
              <a:t>劳动者的姓名、住址和居民身份证或者其他有效身份证件号码</a:t>
            </a:r>
            <a:r>
              <a:rPr lang="en-US" altLang="zh-CN" dirty="0"/>
              <a:t>  </a:t>
            </a:r>
            <a:endParaRPr lang="zh-CN" altLang="zh-CN" dirty="0"/>
          </a:p>
          <a:p>
            <a:pPr marL="0" indent="0">
              <a:buNone/>
            </a:pPr>
            <a:r>
              <a:rPr lang="en-US" altLang="zh-CN" dirty="0"/>
              <a:t>3. </a:t>
            </a:r>
            <a:r>
              <a:rPr lang="zh-CN" altLang="zh-CN" dirty="0"/>
              <a:t>劳动合同期限</a:t>
            </a:r>
            <a:r>
              <a:rPr lang="en-US" altLang="zh-CN" dirty="0"/>
              <a:t>   </a:t>
            </a:r>
            <a:endParaRPr lang="zh-CN" altLang="zh-CN" dirty="0"/>
          </a:p>
          <a:p>
            <a:pPr marL="0" indent="0">
              <a:buNone/>
            </a:pPr>
            <a:r>
              <a:rPr lang="en-US" altLang="zh-CN" dirty="0" smtClean="0"/>
              <a:t>4</a:t>
            </a:r>
            <a:r>
              <a:rPr lang="en-US" altLang="zh-CN" dirty="0"/>
              <a:t>. </a:t>
            </a:r>
            <a:r>
              <a:rPr lang="zh-CN" altLang="en-US" dirty="0"/>
              <a:t>工作内容和工作地点   </a:t>
            </a:r>
            <a:endParaRPr lang="zh-CN" altLang="en-US" dirty="0"/>
          </a:p>
          <a:p>
            <a:pPr marL="0" indent="0">
              <a:buNone/>
            </a:pPr>
            <a:r>
              <a:rPr lang="en-US" altLang="zh-CN" dirty="0"/>
              <a:t>5. </a:t>
            </a:r>
            <a:r>
              <a:rPr lang="zh-CN" altLang="en-US" dirty="0"/>
              <a:t>工作时间和休息休假</a:t>
            </a:r>
            <a:endParaRPr lang="zh-CN" altLang="en-US" dirty="0"/>
          </a:p>
          <a:p>
            <a:pPr marL="0" indent="0">
              <a:buNone/>
            </a:pPr>
            <a:r>
              <a:rPr lang="en-US" altLang="zh-CN" dirty="0"/>
              <a:t>6. </a:t>
            </a:r>
            <a:r>
              <a:rPr lang="zh-CN" altLang="en-US" dirty="0"/>
              <a:t>劳动报酬</a:t>
            </a:r>
            <a:endParaRPr lang="zh-CN" altLang="en-US" dirty="0"/>
          </a:p>
          <a:p>
            <a:pPr marL="0" indent="0">
              <a:buNone/>
            </a:pPr>
            <a:r>
              <a:rPr lang="en-US" altLang="zh-CN" dirty="0"/>
              <a:t>7. </a:t>
            </a:r>
            <a:r>
              <a:rPr lang="zh-CN" altLang="en-US" dirty="0"/>
              <a:t>社会保险</a:t>
            </a:r>
            <a:endParaRPr lang="zh-CN" altLang="en-US" dirty="0"/>
          </a:p>
          <a:p>
            <a:pPr marL="0" indent="0">
              <a:buNone/>
            </a:pPr>
            <a:r>
              <a:rPr lang="en-US" altLang="zh-CN" dirty="0"/>
              <a:t>8. </a:t>
            </a:r>
            <a:r>
              <a:rPr lang="zh-CN" altLang="en-US" dirty="0"/>
              <a:t>劳动保护、劳动条件和职业危害防护</a:t>
            </a:r>
            <a:endParaRPr lang="zh-CN" altLang="en-US" dirty="0"/>
          </a:p>
          <a:p>
            <a:pPr marL="0" indent="0">
              <a:buNone/>
            </a:pPr>
            <a:r>
              <a:rPr lang="en-US" altLang="zh-CN" dirty="0"/>
              <a:t>9. </a:t>
            </a:r>
            <a:r>
              <a:rPr lang="zh-CN" altLang="en-US" dirty="0"/>
              <a:t>法律、法规规定应当纳入劳动合同的其他事项</a:t>
            </a:r>
            <a:endParaRPr lang="zh-CN" altLang="en-US" dirty="0"/>
          </a:p>
          <a:p>
            <a:pPr marL="0" indent="0">
              <a:buNone/>
            </a:pPr>
            <a:endParaRPr lang="zh-CN" altLang="en-US" dirty="0"/>
          </a:p>
          <a:p>
            <a:pPr marL="0" indent="0">
              <a:buNone/>
            </a:pPr>
            <a:endParaRPr lang="zh-CN" alt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smtClean="0"/>
              <a:t>二</a:t>
            </a:r>
            <a:r>
              <a:rPr lang="zh-CN" altLang="en-US" sz="2800" dirty="0"/>
              <a:t>、</a:t>
            </a:r>
            <a:r>
              <a:rPr lang="zh-CN" altLang="en-US" sz="2800" dirty="0" smtClean="0"/>
              <a:t>可</a:t>
            </a:r>
            <a:r>
              <a:rPr lang="zh-CN" altLang="en-US" sz="2800" dirty="0"/>
              <a:t>备条款</a:t>
            </a:r>
            <a:endParaRPr lang="zh-CN" altLang="en-US" sz="2800" dirty="0"/>
          </a:p>
          <a:p>
            <a:pPr marL="0" indent="0">
              <a:buNone/>
            </a:pPr>
            <a:r>
              <a:rPr lang="zh-CN" altLang="en-US" sz="2800" dirty="0" smtClean="0"/>
              <a:t>对于</a:t>
            </a:r>
            <a:r>
              <a:rPr lang="zh-CN" altLang="en-US" sz="2800" dirty="0"/>
              <a:t>某些事项，法律不做强制性规定，由当事人根据意愿选择在合同中约定的这种条款被称为可备条款</a:t>
            </a:r>
            <a:r>
              <a:rPr lang="zh-CN" altLang="en-US" sz="2800" dirty="0" smtClean="0"/>
              <a:t>。</a:t>
            </a:r>
            <a:endParaRPr lang="en-US" altLang="zh-CN" sz="2800" dirty="0" smtClean="0"/>
          </a:p>
          <a:p>
            <a:pPr marL="0" indent="0">
              <a:buNone/>
            </a:pPr>
            <a:r>
              <a:rPr lang="en-US" altLang="zh-CN" sz="2800" dirty="0"/>
              <a:t>1. </a:t>
            </a:r>
            <a:r>
              <a:rPr lang="zh-CN" altLang="en-US" sz="2800" dirty="0"/>
              <a:t>试用期</a:t>
            </a:r>
            <a:endParaRPr lang="zh-CN" altLang="en-US" sz="2800" dirty="0"/>
          </a:p>
          <a:p>
            <a:pPr marL="0" indent="0">
              <a:buNone/>
            </a:pPr>
            <a:r>
              <a:rPr lang="zh-CN" altLang="en-US" sz="2800" dirty="0"/>
              <a:t>试用期是用人单位和劳动者在建立劳动关系后，为了相互了解、选择而约定的考察期</a:t>
            </a:r>
            <a:r>
              <a:rPr lang="zh-CN" altLang="en-US" sz="2800" dirty="0" smtClean="0"/>
              <a:t>。</a:t>
            </a:r>
            <a:endParaRPr lang="zh-CN" altLang="en-US" sz="2800"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a:t>
            </a:r>
            <a:r>
              <a:rPr lang="en-US" altLang="zh-CN" sz="2800" dirty="0"/>
              <a:t>1</a:t>
            </a:r>
            <a:r>
              <a:rPr lang="zh-CN" altLang="en-US" sz="2800" dirty="0"/>
              <a:t>）试用期的期限</a:t>
            </a:r>
            <a:endParaRPr lang="zh-CN" altLang="en-US" sz="2800" dirty="0"/>
          </a:p>
          <a:p>
            <a:pPr marL="0" indent="0">
              <a:buNone/>
            </a:pPr>
            <a:r>
              <a:rPr lang="en-US" altLang="zh-CN" sz="2800" dirty="0"/>
              <a:t>《</a:t>
            </a:r>
            <a:r>
              <a:rPr lang="zh-CN" altLang="en-US" sz="2800" dirty="0"/>
              <a:t>劳动法合同法</a:t>
            </a:r>
            <a:r>
              <a:rPr lang="en-US" altLang="zh-CN" sz="2800" dirty="0"/>
              <a:t>》</a:t>
            </a:r>
            <a:r>
              <a:rPr lang="zh-CN" altLang="en-US" sz="2800" dirty="0"/>
              <a:t>第</a:t>
            </a:r>
            <a:r>
              <a:rPr lang="en-US" altLang="zh-CN" sz="2800" dirty="0"/>
              <a:t>19</a:t>
            </a:r>
            <a:r>
              <a:rPr lang="zh-CN" altLang="en-US" sz="2800" dirty="0"/>
              <a:t>条对如何确定试用期做出了明确规定，“劳动合同期限三个月以上不满一年的，试用期不得超过一个月；劳动合同期限一年以上不满三年的，试用期不得超过二个月；三年以上固定期限和无固定期限的劳动合同，试用期不得超过六个月。” “以完成一定工作任务为期限的劳动合同或者劳动合同期限不满三个月的，不得约定试用期。</a:t>
            </a:r>
            <a:r>
              <a:rPr lang="zh-CN" altLang="en-US" dirty="0"/>
              <a:t>”</a:t>
            </a:r>
            <a:endParaRPr lang="zh-CN" altLang="en-US" dirty="0"/>
          </a:p>
          <a:p>
            <a:pPr marL="0" indent="0">
              <a:buNone/>
            </a:pPr>
            <a:endParaRPr lang="zh-CN" altLang="en-US" sz="2800" dirty="0"/>
          </a:p>
          <a:p>
            <a:pPr marL="0" indent="0">
              <a:buNone/>
            </a:pPr>
            <a:endParaRPr lang="zh-CN" alt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323528" y="1628800"/>
            <a:ext cx="8229600" cy="4525963"/>
          </a:xfrm>
        </p:spPr>
        <p:txBody>
          <a:bodyPr/>
          <a:lstStyle/>
          <a:p>
            <a:pPr marL="0" indent="0" algn="ctr">
              <a:buNone/>
            </a:pPr>
            <a:r>
              <a:rPr lang="zh-CN" altLang="en-US" dirty="0"/>
              <a:t>试用期期限的</a:t>
            </a:r>
            <a:r>
              <a:rPr lang="zh-CN" altLang="en-US" dirty="0" smtClean="0"/>
              <a:t>限制</a:t>
            </a:r>
            <a:endParaRPr lang="en-US" altLang="zh-CN" dirty="0" smtClean="0"/>
          </a:p>
          <a:p>
            <a:pPr marL="0" indent="0">
              <a:buNone/>
            </a:pPr>
            <a:endParaRPr lang="zh-CN" altLang="en-US" dirty="0"/>
          </a:p>
        </p:txBody>
      </p:sp>
      <p:pic>
        <p:nvPicPr>
          <p:cNvPr id="1027" name="Picture 3"/>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862138" y="2713038"/>
            <a:ext cx="5878214" cy="3020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a:t>
            </a:r>
            <a:r>
              <a:rPr lang="en-US" altLang="zh-CN" sz="2800" dirty="0"/>
              <a:t>2</a:t>
            </a:r>
            <a:r>
              <a:rPr lang="zh-CN" altLang="en-US" sz="2800" dirty="0"/>
              <a:t>）试用期的工资</a:t>
            </a:r>
            <a:endParaRPr lang="zh-CN" altLang="en-US" sz="2800" dirty="0"/>
          </a:p>
          <a:p>
            <a:pPr marL="0" indent="0">
              <a:buNone/>
            </a:pPr>
            <a:r>
              <a:rPr lang="en-US" altLang="zh-CN" sz="2800" dirty="0" smtClean="0"/>
              <a:t>《</a:t>
            </a:r>
            <a:r>
              <a:rPr lang="zh-CN" altLang="en-US" sz="2800" dirty="0" smtClean="0"/>
              <a:t>劳动合同法</a:t>
            </a:r>
            <a:r>
              <a:rPr lang="en-US" altLang="zh-CN" sz="2800" dirty="0" smtClean="0"/>
              <a:t>》</a:t>
            </a:r>
            <a:r>
              <a:rPr lang="zh-CN" altLang="en-US" sz="2800" dirty="0" smtClean="0"/>
              <a:t>第</a:t>
            </a:r>
            <a:r>
              <a:rPr lang="en-US" altLang="zh-CN" sz="2800" dirty="0" smtClean="0"/>
              <a:t>20</a:t>
            </a:r>
            <a:r>
              <a:rPr lang="zh-CN" altLang="en-US" sz="2800" dirty="0"/>
              <a:t>条对试用期的工资作出了明确规定，即：“劳动者在试用期的工资不得低于本单位相同岗位最低档工资或者劳动合同约定工资的百分之八十，并不得低于用人单位所在地的最低工资标准。”该规定旨在解决试用期间劳动者待遇过低或得不到保障等突出问题。</a:t>
            </a:r>
            <a:endParaRPr lang="zh-CN" altLang="en-US" sz="2800" dirty="0"/>
          </a:p>
          <a:p>
            <a:pPr marL="0" indent="0">
              <a:buNone/>
            </a:pPr>
            <a:endParaRPr lang="zh-CN" altLang="en-US" dirty="0"/>
          </a:p>
          <a:p>
            <a:pPr marL="0" indent="0">
              <a:buNone/>
            </a:pPr>
            <a:endParaRPr lang="zh-CN" alt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微型</a:t>
            </a:r>
            <a:r>
              <a:rPr lang="zh-CN" altLang="en-US" sz="2800" dirty="0" smtClean="0"/>
              <a:t>案例</a:t>
            </a:r>
            <a:endParaRPr lang="en-US" altLang="zh-CN" sz="2800" dirty="0" smtClean="0"/>
          </a:p>
          <a:p>
            <a:pPr marL="0" indent="0">
              <a:buNone/>
            </a:pPr>
            <a:r>
              <a:rPr lang="zh-CN" altLang="en-US" sz="2800" dirty="0" smtClean="0"/>
              <a:t>张</a:t>
            </a:r>
            <a:r>
              <a:rPr lang="zh-CN" altLang="en-US" sz="2800" dirty="0"/>
              <a:t>某大学毕业初次就业与</a:t>
            </a:r>
            <a:r>
              <a:rPr lang="en-US" altLang="zh-CN" sz="2800" dirty="0"/>
              <a:t>A</a:t>
            </a:r>
            <a:r>
              <a:rPr lang="zh-CN" altLang="en-US" sz="2800" dirty="0"/>
              <a:t>公司签订合同中约定，试用期为</a:t>
            </a:r>
            <a:r>
              <a:rPr lang="en-US" altLang="zh-CN" sz="2800" dirty="0"/>
              <a:t>6</a:t>
            </a:r>
            <a:r>
              <a:rPr lang="zh-CN" altLang="en-US" sz="2800" dirty="0"/>
              <a:t>个月，试用期间每个月工资为</a:t>
            </a:r>
            <a:r>
              <a:rPr lang="en-US" altLang="zh-CN" sz="2800" dirty="0"/>
              <a:t>1200</a:t>
            </a:r>
            <a:r>
              <a:rPr lang="zh-CN" altLang="en-US" sz="2800" dirty="0"/>
              <a:t>元，转正后每月工资</a:t>
            </a:r>
            <a:r>
              <a:rPr lang="en-US" altLang="zh-CN" sz="2800" dirty="0"/>
              <a:t>2000</a:t>
            </a:r>
            <a:r>
              <a:rPr lang="zh-CN" altLang="en-US" sz="2800" dirty="0"/>
              <a:t>元，试用期结束后签正式的劳动合同，合同期限为</a:t>
            </a:r>
            <a:r>
              <a:rPr lang="en-US" altLang="zh-CN" sz="2800" dirty="0"/>
              <a:t>3</a:t>
            </a:r>
            <a:r>
              <a:rPr lang="zh-CN" altLang="en-US" sz="2800" dirty="0"/>
              <a:t>年，试问该约定存在哪些违法之处？</a:t>
            </a:r>
            <a:endParaRPr lang="zh-CN" altLang="en-US" sz="2800" dirty="0"/>
          </a:p>
          <a:p>
            <a:pPr marL="0" indent="0">
              <a:buNone/>
            </a:pPr>
            <a:endParaRPr lang="zh-CN" alt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a:t>
            </a:r>
            <a:r>
              <a:rPr lang="en-US" altLang="zh-CN" sz="2800" dirty="0"/>
              <a:t>1</a:t>
            </a:r>
            <a:r>
              <a:rPr lang="zh-CN" altLang="en-US" sz="2800" dirty="0"/>
              <a:t>）培训</a:t>
            </a:r>
            <a:endParaRPr lang="zh-CN" altLang="en-US" sz="2800" dirty="0"/>
          </a:p>
          <a:p>
            <a:pPr marL="0" indent="0">
              <a:buNone/>
            </a:pPr>
            <a:r>
              <a:rPr lang="zh-CN" altLang="en-US" sz="2800" dirty="0"/>
              <a:t>单位对员工进行的安全卫生培训、技术工种的上岗前培训以及提高员工岗位素质的培训是用人单位应尽的义务。通常这种以用人单位义务的形式存在的培训是普遍性的培训。</a:t>
            </a:r>
            <a:endParaRPr lang="zh-CN" altLang="en-US" sz="2800" dirty="0"/>
          </a:p>
          <a:p>
            <a:pPr marL="0" indent="0">
              <a:buNone/>
            </a:pPr>
            <a:r>
              <a:rPr lang="zh-CN" altLang="en-US" sz="2800" dirty="0"/>
              <a:t>（</a:t>
            </a:r>
            <a:r>
              <a:rPr lang="en-US" altLang="zh-CN" sz="2800" dirty="0"/>
              <a:t>2</a:t>
            </a:r>
            <a:r>
              <a:rPr lang="zh-CN" altLang="en-US" sz="2800" dirty="0"/>
              <a:t>）服务期</a:t>
            </a:r>
            <a:endParaRPr lang="zh-CN" altLang="en-US" sz="2800" dirty="0"/>
          </a:p>
          <a:p>
            <a:pPr marL="0" indent="0">
              <a:buNone/>
            </a:pPr>
            <a:r>
              <a:rPr lang="zh-CN" altLang="en-US" sz="2800" dirty="0"/>
              <a:t>用人单位对劳动者除了提供以上普遍的义务性的培训之外，还有针对部分特定劳动者提供的专项培训。针对专项培训劳动法规定了服务期条款</a:t>
            </a:r>
            <a:r>
              <a:rPr lang="zh-CN" altLang="en-US" sz="2800" dirty="0" smtClean="0"/>
              <a:t>。</a:t>
            </a:r>
            <a:endParaRPr lang="zh-CN" alt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4. </a:t>
            </a:r>
            <a:r>
              <a:rPr lang="zh-CN" altLang="en-US" sz="2800" dirty="0"/>
              <a:t>劳动关系具有平等关系、从属关系的双重属性</a:t>
            </a:r>
            <a:endParaRPr lang="zh-CN" altLang="en-US" sz="2800" dirty="0"/>
          </a:p>
          <a:p>
            <a:pPr marL="0" indent="0">
              <a:buNone/>
            </a:pPr>
            <a:r>
              <a:rPr lang="zh-CN" altLang="en-US" sz="2800" dirty="0"/>
              <a:t>劳动关系是劳动者和用人单位通过平等协商自愿缔结的，双方法律地位平等。但劳动关系一旦建立，劳动者成为用人单位成员后就应该听从用人单位的指挥和调度，因而具有从属关系的性质。</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zh-CN" altLang="en-US" sz="2800" dirty="0"/>
              <a:t>服务期条款是指用人单位和劳动者就用人单位对劳动者提供专项培训及其费用、劳动者在一定期限内必须为用人单位服务，以及违反合同约定的法律责任等内容协商约定的条款。</a:t>
            </a:r>
            <a:endParaRPr lang="zh-CN" altLang="en-US" sz="2800" dirty="0"/>
          </a:p>
          <a:p>
            <a:pPr marL="0" indent="0">
              <a:buNone/>
            </a:pPr>
            <a:r>
              <a:rPr lang="zh-CN" altLang="en-US" sz="2800" dirty="0"/>
              <a:t>服务期违约的法律后果</a:t>
            </a:r>
            <a:endParaRPr lang="zh-CN" altLang="en-US" sz="2800" dirty="0"/>
          </a:p>
          <a:p>
            <a:pPr marL="0" indent="0">
              <a:buNone/>
            </a:pPr>
            <a:r>
              <a:rPr lang="zh-CN" altLang="en-US" sz="2800" dirty="0"/>
              <a:t>   </a:t>
            </a:r>
            <a:r>
              <a:rPr lang="en-US" altLang="zh-CN" sz="2800" dirty="0"/>
              <a:t>《</a:t>
            </a:r>
            <a:r>
              <a:rPr lang="zh-CN" altLang="en-US" sz="2800" dirty="0"/>
              <a:t>劳动合同法</a:t>
            </a:r>
            <a:r>
              <a:rPr lang="en-US" altLang="zh-CN" sz="2800" dirty="0"/>
              <a:t>》22</a:t>
            </a:r>
            <a:r>
              <a:rPr lang="zh-CN" altLang="en-US" sz="2800" dirty="0" smtClean="0"/>
              <a:t>条第</a:t>
            </a:r>
            <a:r>
              <a:rPr lang="en-US" altLang="zh-CN" sz="2800" dirty="0"/>
              <a:t>2</a:t>
            </a:r>
            <a:r>
              <a:rPr lang="zh-CN" altLang="en-US" sz="2800" dirty="0"/>
              <a:t>款规定“劳动者违反服务期约定的，应当按照约定向用人单位支付违约金。违约金的数额不得超过用人单位提供的培训费用。用人单位要求劳动者支付的违约金不得超过服务期尚未履行部分所应分摊的培训费用。”</a:t>
            </a:r>
            <a:endParaRPr lang="zh-CN" altLang="en-US" sz="2800"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a:bodyPr>
          <a:lstStyle/>
          <a:p>
            <a:pPr marL="0" indent="0">
              <a:buNone/>
            </a:pPr>
            <a:r>
              <a:rPr lang="en-US" altLang="zh-CN" sz="2800" dirty="0"/>
              <a:t>3. </a:t>
            </a:r>
            <a:r>
              <a:rPr lang="zh-CN" altLang="en-US" sz="2800" dirty="0"/>
              <a:t>保密条款和竞业限制条款。</a:t>
            </a:r>
            <a:endParaRPr lang="zh-CN" altLang="en-US" sz="2800" dirty="0"/>
          </a:p>
          <a:p>
            <a:pPr marL="0" indent="0">
              <a:buNone/>
            </a:pPr>
            <a:r>
              <a:rPr lang="zh-CN" altLang="en-US" sz="2800" dirty="0"/>
              <a:t>（</a:t>
            </a:r>
            <a:r>
              <a:rPr lang="en-US" altLang="zh-CN" sz="2800" dirty="0"/>
              <a:t>1</a:t>
            </a:r>
            <a:r>
              <a:rPr lang="zh-CN" altLang="en-US" sz="2800" dirty="0"/>
              <a:t>）保密条款</a:t>
            </a:r>
            <a:endParaRPr lang="zh-CN" altLang="en-US" sz="2800" dirty="0"/>
          </a:p>
          <a:p>
            <a:pPr marL="0" indent="0">
              <a:buNone/>
            </a:pPr>
            <a:r>
              <a:rPr lang="zh-CN" altLang="en-US" sz="2800" dirty="0"/>
              <a:t>保密条款是指用人单位与劳动者在劳动合同中约定的劳动者对用人单位的商业秘密和与知识产权相关的保密事项负有保守秘密义务的条款</a:t>
            </a:r>
            <a:r>
              <a:rPr lang="zh-CN" altLang="en-US" sz="2800" dirty="0" smtClean="0"/>
              <a:t>。</a:t>
            </a:r>
            <a:endParaRPr lang="en-US" altLang="zh-CN" sz="2800" dirty="0" smtClean="0"/>
          </a:p>
          <a:p>
            <a:pPr marL="0" indent="0">
              <a:buNone/>
            </a:pPr>
            <a:r>
              <a:rPr lang="zh-CN" altLang="en-US" sz="2800" dirty="0"/>
              <a:t>（</a:t>
            </a:r>
            <a:r>
              <a:rPr lang="en-US" altLang="zh-CN" sz="2800" dirty="0"/>
              <a:t>2</a:t>
            </a:r>
            <a:r>
              <a:rPr lang="zh-CN" altLang="en-US" sz="2800" dirty="0"/>
              <a:t>）竞业限制</a:t>
            </a:r>
            <a:endParaRPr lang="zh-CN" altLang="en-US" sz="2800" dirty="0"/>
          </a:p>
          <a:p>
            <a:pPr marL="0" indent="0">
              <a:buNone/>
            </a:pPr>
            <a:r>
              <a:rPr lang="zh-CN" altLang="en-US" sz="2800" dirty="0"/>
              <a:t>竞业限制是指是指为防止商业秘密泄露，用人单位与掌握其商业秘密的劳动者约定，在劳动者离职后的一定期限和一定地域范围内，不得从事与原用人单位有竞争关系的业务，用人单位给劳动者一定的经济补偿的制度</a:t>
            </a:r>
            <a:r>
              <a:rPr lang="zh-CN" altLang="en-US" sz="2800" dirty="0" smtClean="0"/>
              <a:t>。</a:t>
            </a:r>
            <a:endParaRPr lang="zh-CN" altLang="en-US" sz="2800"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a:t>
            </a:r>
            <a:r>
              <a:rPr lang="zh-CN" altLang="en-US" sz="2800" dirty="0"/>
              <a:t>劳动合同法</a:t>
            </a:r>
            <a:r>
              <a:rPr lang="en-US" altLang="zh-CN" sz="2800" dirty="0"/>
              <a:t>》</a:t>
            </a:r>
            <a:r>
              <a:rPr lang="zh-CN" altLang="en-US" sz="2800" dirty="0"/>
              <a:t>第</a:t>
            </a:r>
            <a:r>
              <a:rPr lang="en-US" altLang="zh-CN" sz="2800" dirty="0"/>
              <a:t>23</a:t>
            </a:r>
            <a:r>
              <a:rPr lang="zh-CN" altLang="en-US" sz="2800" dirty="0"/>
              <a:t>条第</a:t>
            </a:r>
            <a:r>
              <a:rPr lang="en-US" altLang="zh-CN" sz="2800" dirty="0"/>
              <a:t>2</a:t>
            </a:r>
            <a:r>
              <a:rPr lang="zh-CN" altLang="en-US" sz="2800" dirty="0"/>
              <a:t>款规定，“对负有保密义务的劳动者，用人单位可以在劳动合同或者保密协议中与劳动者约定竞业限制条款，并约定在解除或者终止劳动合同后，在竞业限制期限内按月给予劳动者经济补偿。劳动者违反竞业限制约定的，应当按照约定向用人单位支付违约金。”</a:t>
            </a:r>
            <a:endParaRPr lang="zh-CN" altLang="en-US" sz="2800"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dirty="0"/>
              <a:t>4. </a:t>
            </a:r>
            <a:r>
              <a:rPr lang="zh-CN" altLang="en-US" dirty="0"/>
              <a:t>补充保险</a:t>
            </a:r>
            <a:endParaRPr lang="zh-CN" altLang="en-US" dirty="0"/>
          </a:p>
          <a:p>
            <a:pPr marL="0" indent="0">
              <a:buNone/>
            </a:pPr>
            <a:r>
              <a:rPr lang="zh-CN" altLang="en-US" sz="2800" dirty="0"/>
              <a:t>补充保险是指除了国家基本保险以外，用人单位根据自己的实际情况为劳动者建立的一种保险，它用来满足劳动者高于基本保险需求的愿望，包括补充医疗保险、补充养老保险等。补充保险的建立依用人单位的经济承受能力而定，由用人单位自愿实行，国家不作强制的统一</a:t>
            </a:r>
            <a:r>
              <a:rPr lang="zh-CN" altLang="en-US" sz="2800" dirty="0" smtClean="0"/>
              <a:t>规定</a:t>
            </a:r>
            <a:r>
              <a:rPr lang="zh-CN" altLang="en-US" sz="2800" dirty="0"/>
              <a:t>。</a:t>
            </a:r>
            <a:endParaRPr lang="zh-CN" altLang="en-US" sz="2800"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5. </a:t>
            </a:r>
            <a:r>
              <a:rPr lang="zh-CN" altLang="en-US" sz="2800" dirty="0"/>
              <a:t>福利待遇</a:t>
            </a:r>
            <a:endParaRPr lang="zh-CN" altLang="en-US" sz="2800" dirty="0"/>
          </a:p>
          <a:p>
            <a:pPr marL="0" indent="0">
              <a:buNone/>
            </a:pPr>
            <a:r>
              <a:rPr lang="zh-CN" altLang="en-US" sz="2800" dirty="0" smtClean="0"/>
              <a:t>福利</a:t>
            </a:r>
            <a:r>
              <a:rPr lang="zh-CN" altLang="en-US" sz="2800" dirty="0"/>
              <a:t>待遇包括住房补贴、通讯补贴、交通补贴、子女教育等。不同的用人单位福利待遇也有所不同，只要其内容不违反国家法律、法规的有关规定，就是合法有效的条款</a:t>
            </a:r>
            <a:r>
              <a:rPr lang="zh-CN" altLang="en-US" sz="2800" dirty="0" smtClean="0"/>
              <a:t>。</a:t>
            </a:r>
            <a:endParaRPr lang="en-US" altLang="zh-CN" sz="2800" dirty="0" smtClean="0"/>
          </a:p>
          <a:p>
            <a:pPr marL="0" indent="0">
              <a:buNone/>
            </a:pPr>
            <a:r>
              <a:rPr lang="en-US" altLang="zh-CN" sz="2800" dirty="0"/>
              <a:t>6. </a:t>
            </a:r>
            <a:r>
              <a:rPr lang="zh-CN" altLang="en-US" sz="2800" dirty="0"/>
              <a:t>违约金条款</a:t>
            </a:r>
            <a:endParaRPr lang="zh-CN" altLang="en-US" sz="2800" dirty="0"/>
          </a:p>
          <a:p>
            <a:pPr marL="0" indent="0">
              <a:buNone/>
            </a:pPr>
            <a:r>
              <a:rPr lang="en-US" altLang="zh-CN" sz="2800" dirty="0"/>
              <a:t>《</a:t>
            </a:r>
            <a:r>
              <a:rPr lang="zh-CN" altLang="en-US" sz="2800" dirty="0"/>
              <a:t>劳动合同法</a:t>
            </a:r>
            <a:r>
              <a:rPr lang="en-US" altLang="zh-CN" sz="2800" dirty="0"/>
              <a:t>》</a:t>
            </a:r>
            <a:r>
              <a:rPr lang="zh-CN" altLang="en-US" sz="2800" dirty="0"/>
              <a:t>第</a:t>
            </a:r>
            <a:r>
              <a:rPr lang="en-US" altLang="zh-CN" sz="2800" dirty="0"/>
              <a:t>25</a:t>
            </a:r>
            <a:r>
              <a:rPr lang="zh-CN" altLang="en-US" sz="2800" dirty="0"/>
              <a:t>条明确规定“除本法第二十二条和第二十三条规定的情形外，用人单位不得与劳动者约定由劳动者承担违约金。</a:t>
            </a:r>
            <a:r>
              <a:rPr lang="zh-CN" altLang="en-US" sz="2800" dirty="0" smtClean="0"/>
              <a:t>” 。</a:t>
            </a:r>
            <a:endParaRPr lang="zh-CN" altLang="en-US" sz="2800" dirty="0"/>
          </a:p>
          <a:p>
            <a:pPr marL="0" indent="0">
              <a:buNone/>
            </a:pPr>
            <a:endParaRPr lang="zh-CN" altLang="en-US" sz="2800" dirty="0"/>
          </a:p>
          <a:p>
            <a:pPr marL="0" indent="0">
              <a:buNone/>
            </a:pPr>
            <a:endParaRPr lang="zh-CN" alt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第三节 劳动合同的订立</a:t>
            </a:r>
            <a:endParaRPr lang="zh-CN" altLang="en-US" sz="2800" dirty="0"/>
          </a:p>
          <a:p>
            <a:pPr marL="0" indent="0">
              <a:buNone/>
            </a:pPr>
            <a:r>
              <a:rPr lang="zh-CN" altLang="en-US" sz="2800" dirty="0" smtClean="0"/>
              <a:t>一</a:t>
            </a:r>
            <a:r>
              <a:rPr lang="zh-CN" altLang="en-US" sz="2800" dirty="0"/>
              <a:t>、劳动合同的订立形式</a:t>
            </a:r>
            <a:endParaRPr lang="zh-CN" altLang="en-US" sz="2800" dirty="0"/>
          </a:p>
          <a:p>
            <a:pPr marL="0" indent="0">
              <a:buNone/>
            </a:pPr>
            <a:r>
              <a:rPr lang="zh-CN" altLang="en-US" sz="2800" dirty="0" smtClean="0"/>
              <a:t>劳动</a:t>
            </a:r>
            <a:r>
              <a:rPr lang="zh-CN" altLang="en-US" sz="2800" dirty="0"/>
              <a:t>合同的订立形式是指订立劳动合同的方式。各国关于劳动合同应该以什么形式存在法律都有明确的规定。</a:t>
            </a:r>
            <a:endParaRPr lang="zh-CN" altLang="en-US" sz="2800" dirty="0"/>
          </a:p>
          <a:p>
            <a:pPr marL="0" indent="0">
              <a:buNone/>
            </a:pPr>
            <a:r>
              <a:rPr lang="en-US" altLang="zh-CN" sz="2800" dirty="0"/>
              <a:t>1. </a:t>
            </a:r>
            <a:r>
              <a:rPr lang="zh-CN" altLang="en-US" sz="2800" dirty="0"/>
              <a:t>合同的订立形式分类 </a:t>
            </a:r>
            <a:endParaRPr lang="zh-CN" altLang="en-US" sz="2800" dirty="0"/>
          </a:p>
          <a:p>
            <a:pPr marL="0" indent="0">
              <a:buNone/>
            </a:pPr>
            <a:r>
              <a:rPr lang="zh-CN" altLang="en-US" sz="2800" dirty="0"/>
              <a:t>劳动合同的形式一般有口头形式和书面形式两种。</a:t>
            </a:r>
            <a:endParaRPr lang="zh-CN" altLang="en-US" sz="2800"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Autofit/>
          </a:bodyPr>
          <a:lstStyle/>
          <a:p>
            <a:pPr marL="0" indent="0">
              <a:buNone/>
            </a:pPr>
            <a:r>
              <a:rPr lang="en-US" altLang="zh-CN" sz="2800" dirty="0"/>
              <a:t>2. </a:t>
            </a:r>
            <a:r>
              <a:rPr lang="zh-CN" altLang="zh-CN" sz="2800" dirty="0"/>
              <a:t>合同不具备法定形式的法律后果</a:t>
            </a:r>
            <a:endParaRPr lang="zh-CN" altLang="zh-CN" sz="2800" dirty="0"/>
          </a:p>
          <a:p>
            <a:pPr marL="0" indent="0">
              <a:buNone/>
            </a:pPr>
            <a:r>
              <a:rPr lang="zh-CN" altLang="en-US" sz="2800" dirty="0"/>
              <a:t>对用人单位而言，形成了劳动关系却没有签订书面劳动合同按以下原则处理：</a:t>
            </a:r>
            <a:endParaRPr lang="zh-CN" altLang="en-US" sz="2800" dirty="0"/>
          </a:p>
          <a:p>
            <a:pPr marL="0" indent="0">
              <a:buNone/>
            </a:pPr>
            <a:r>
              <a:rPr lang="zh-CN" altLang="en-US" sz="2800" dirty="0"/>
              <a:t>（</a:t>
            </a:r>
            <a:r>
              <a:rPr lang="en-US" altLang="zh-CN" sz="2800" dirty="0"/>
              <a:t>1</a:t>
            </a:r>
            <a:r>
              <a:rPr lang="zh-CN" altLang="en-US" sz="2800" dirty="0"/>
              <a:t>）用人单位用工之日起</a:t>
            </a:r>
            <a:r>
              <a:rPr lang="en-US" altLang="zh-CN" sz="2800" dirty="0"/>
              <a:t>1</a:t>
            </a:r>
            <a:r>
              <a:rPr lang="zh-CN" altLang="en-US" sz="2800" dirty="0"/>
              <a:t>个月内未订立书面劳动合同，该行为并不违法。根据</a:t>
            </a:r>
            <a:r>
              <a:rPr lang="en-US" altLang="zh-CN" sz="2800" dirty="0"/>
              <a:t>《</a:t>
            </a:r>
            <a:r>
              <a:rPr lang="zh-CN" altLang="en-US" sz="2800" dirty="0"/>
              <a:t>劳动合同法</a:t>
            </a:r>
            <a:r>
              <a:rPr lang="en-US" altLang="zh-CN" sz="2800" dirty="0"/>
              <a:t>》</a:t>
            </a:r>
            <a:r>
              <a:rPr lang="zh-CN" altLang="en-US" sz="2800" dirty="0"/>
              <a:t>第</a:t>
            </a:r>
            <a:r>
              <a:rPr lang="en-US" altLang="zh-CN" sz="2800" dirty="0"/>
              <a:t>10</a:t>
            </a:r>
            <a:r>
              <a:rPr lang="zh-CN" altLang="en-US" sz="2800" dirty="0"/>
              <a:t>条规定，用人单位和劳动者已建立劳动关系，未同时订立书面劳动合同的，应当自用工之日起</a:t>
            </a:r>
            <a:r>
              <a:rPr lang="en-US" altLang="zh-CN" sz="2800" dirty="0"/>
              <a:t>1</a:t>
            </a:r>
            <a:r>
              <a:rPr lang="zh-CN" altLang="en-US" sz="2800" dirty="0"/>
              <a:t>个月内订立书面劳动合同</a:t>
            </a:r>
            <a:r>
              <a:rPr lang="zh-CN" altLang="en-US" sz="2800" dirty="0" smtClean="0"/>
              <a:t>。</a:t>
            </a:r>
            <a:endParaRPr lang="zh-CN" altLang="en-US" sz="2800"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zh-CN" altLang="en-US" sz="2800" dirty="0"/>
              <a:t>（</a:t>
            </a:r>
            <a:r>
              <a:rPr lang="en-US" altLang="zh-CN" sz="2800" dirty="0"/>
              <a:t>2</a:t>
            </a:r>
            <a:r>
              <a:rPr lang="zh-CN" altLang="en-US" sz="2800" dirty="0"/>
              <a:t>）用人单位用工之日起超过</a:t>
            </a:r>
            <a:r>
              <a:rPr lang="en-US" altLang="zh-CN" sz="2800" dirty="0"/>
              <a:t>1</a:t>
            </a:r>
            <a:r>
              <a:rPr lang="zh-CN" altLang="en-US" sz="2800" dirty="0"/>
              <a:t>个月不满</a:t>
            </a:r>
            <a:r>
              <a:rPr lang="en-US" altLang="zh-CN" sz="2800" dirty="0"/>
              <a:t>1</a:t>
            </a:r>
            <a:r>
              <a:rPr lang="zh-CN" altLang="en-US" sz="2800" dirty="0"/>
              <a:t>年位未与劳动者订立书面劳动合同的，依据</a:t>
            </a:r>
            <a:r>
              <a:rPr lang="en-US" altLang="zh-CN" sz="2800" dirty="0"/>
              <a:t>《</a:t>
            </a:r>
            <a:r>
              <a:rPr lang="zh-CN" altLang="en-US" sz="2800" dirty="0"/>
              <a:t>劳动合同法</a:t>
            </a:r>
            <a:r>
              <a:rPr lang="en-US" altLang="zh-CN" sz="2800" dirty="0"/>
              <a:t>》82</a:t>
            </a:r>
            <a:r>
              <a:rPr lang="zh-CN" altLang="en-US" sz="2800" dirty="0"/>
              <a:t>条规定，“用人单位自用工之日起超过一个月不满一年未与劳动者订立书面劳动合同的，应当向劳动者每月支付二倍的工资”</a:t>
            </a:r>
            <a:r>
              <a:rPr lang="zh-CN" altLang="en-US" sz="2800" dirty="0" smtClean="0"/>
              <a:t>。</a:t>
            </a:r>
            <a:endParaRPr lang="en-US" altLang="zh-CN" sz="2800" dirty="0" smtClean="0"/>
          </a:p>
          <a:p>
            <a:pPr marL="0" indent="0">
              <a:buNone/>
            </a:pPr>
            <a:r>
              <a:rPr lang="zh-CN" altLang="en-US" sz="2800" dirty="0"/>
              <a:t>（</a:t>
            </a:r>
            <a:r>
              <a:rPr lang="en-US" altLang="zh-CN" sz="2800" dirty="0"/>
              <a:t>3</a:t>
            </a:r>
            <a:r>
              <a:rPr lang="zh-CN" altLang="en-US" sz="2800" dirty="0"/>
              <a:t>）用人单位自用工之日起超过</a:t>
            </a:r>
            <a:r>
              <a:rPr lang="en-US" altLang="zh-CN" sz="2800" dirty="0"/>
              <a:t>1</a:t>
            </a:r>
            <a:r>
              <a:rPr lang="zh-CN" altLang="en-US" sz="2800" dirty="0"/>
              <a:t>年未与劳动者订立劳动合同的，依据</a:t>
            </a:r>
            <a:r>
              <a:rPr lang="en-US" altLang="zh-CN" sz="2800" dirty="0"/>
              <a:t>《</a:t>
            </a:r>
            <a:r>
              <a:rPr lang="zh-CN" altLang="en-US" sz="2800" dirty="0"/>
              <a:t>劳动合同法</a:t>
            </a:r>
            <a:r>
              <a:rPr lang="en-US" altLang="zh-CN" sz="2800" dirty="0"/>
              <a:t>》14</a:t>
            </a:r>
            <a:r>
              <a:rPr lang="zh-CN" altLang="en-US" sz="2800" dirty="0"/>
              <a:t>条规定“用人单位自用工之日起满一年不与劳动者订立书面劳动合同的，视为用人单位与劳动者已订立无固定期限劳动合同。”并根据</a:t>
            </a:r>
            <a:r>
              <a:rPr lang="en-US" altLang="zh-CN" sz="2800" dirty="0"/>
              <a:t>82</a:t>
            </a:r>
            <a:r>
              <a:rPr lang="zh-CN" altLang="en-US" sz="2800" dirty="0"/>
              <a:t>条支付自用工之日起满</a:t>
            </a:r>
            <a:r>
              <a:rPr lang="en-US" altLang="zh-CN" sz="2800" dirty="0"/>
              <a:t>1</a:t>
            </a:r>
            <a:r>
              <a:rPr lang="zh-CN" altLang="en-US" sz="2800" dirty="0"/>
              <a:t>个月至满</a:t>
            </a:r>
            <a:r>
              <a:rPr lang="en-US" altLang="zh-CN" sz="2800" dirty="0"/>
              <a:t>1</a:t>
            </a:r>
            <a:r>
              <a:rPr lang="zh-CN" altLang="en-US" sz="2800" dirty="0"/>
              <a:t>年期间的</a:t>
            </a:r>
            <a:r>
              <a:rPr lang="en-US" altLang="zh-CN" sz="2800" dirty="0"/>
              <a:t>2</a:t>
            </a:r>
            <a:r>
              <a:rPr lang="zh-CN" altLang="en-US" sz="2800" dirty="0"/>
              <a:t>倍工资。</a:t>
            </a:r>
            <a:endParaRPr lang="en-US" altLang="zh-CN" sz="2800" dirty="0"/>
          </a:p>
          <a:p>
            <a:pPr marL="0" indent="0">
              <a:buNone/>
            </a:pPr>
            <a:endParaRPr lang="zh-CN" altLang="en-US" sz="2800" dirty="0"/>
          </a:p>
          <a:p>
            <a:pPr marL="0" indent="0">
              <a:buNone/>
            </a:pPr>
            <a:endParaRPr lang="zh-CN" alt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smtClean="0"/>
              <a:t>二</a:t>
            </a:r>
            <a:r>
              <a:rPr lang="zh-CN" altLang="en-US" sz="2800" dirty="0"/>
              <a:t>、劳动合同订立的原则</a:t>
            </a:r>
            <a:endParaRPr lang="zh-CN" altLang="en-US" sz="2800" dirty="0"/>
          </a:p>
          <a:p>
            <a:pPr marL="0" indent="0">
              <a:buNone/>
            </a:pPr>
            <a:r>
              <a:rPr lang="en-US" altLang="zh-CN" sz="2800" dirty="0"/>
              <a:t>1. </a:t>
            </a:r>
            <a:r>
              <a:rPr lang="zh-CN" altLang="en-US" sz="2800" dirty="0"/>
              <a:t>合法性原则。</a:t>
            </a:r>
            <a:endParaRPr lang="zh-CN" altLang="en-US" sz="2800" dirty="0"/>
          </a:p>
          <a:p>
            <a:pPr marL="0" indent="0">
              <a:buNone/>
            </a:pPr>
            <a:r>
              <a:rPr lang="en-US" altLang="zh-CN" sz="2800" dirty="0"/>
              <a:t>2. </a:t>
            </a:r>
            <a:r>
              <a:rPr lang="zh-CN" altLang="en-US" sz="2800" dirty="0"/>
              <a:t>公平原则。</a:t>
            </a:r>
            <a:endParaRPr lang="zh-CN" altLang="en-US" sz="2800" dirty="0"/>
          </a:p>
          <a:p>
            <a:pPr marL="0" indent="0">
              <a:buNone/>
            </a:pPr>
            <a:r>
              <a:rPr lang="en-US" altLang="zh-CN" sz="2800" dirty="0"/>
              <a:t>3. </a:t>
            </a:r>
            <a:r>
              <a:rPr lang="zh-CN" altLang="en-US" sz="2800" dirty="0"/>
              <a:t>平等自愿原则。</a:t>
            </a:r>
            <a:endParaRPr lang="zh-CN" altLang="en-US" sz="2800" dirty="0"/>
          </a:p>
          <a:p>
            <a:pPr marL="0" indent="0">
              <a:buNone/>
            </a:pPr>
            <a:r>
              <a:rPr lang="en-US" altLang="zh-CN" sz="2800" dirty="0"/>
              <a:t>4. </a:t>
            </a:r>
            <a:r>
              <a:rPr lang="zh-CN" altLang="en-US" sz="2800" dirty="0"/>
              <a:t>协商一致原则。</a:t>
            </a:r>
            <a:endParaRPr lang="zh-CN" altLang="en-US" sz="2800" dirty="0"/>
          </a:p>
          <a:p>
            <a:pPr marL="0" indent="0">
              <a:buNone/>
            </a:pPr>
            <a:r>
              <a:rPr lang="en-US" altLang="zh-CN" sz="2800" dirty="0"/>
              <a:t>5. </a:t>
            </a:r>
            <a:r>
              <a:rPr lang="zh-CN" altLang="en-US" sz="2800" dirty="0"/>
              <a:t>诚实信用原则。</a:t>
            </a:r>
            <a:endParaRPr lang="zh-CN" altLang="en-US" sz="2800" dirty="0"/>
          </a:p>
          <a:p>
            <a:pPr marL="0" indent="0">
              <a:buNone/>
            </a:pPr>
            <a:endParaRPr lang="zh-CN" altLang="en-US" sz="2400" dirty="0" smtClean="0"/>
          </a:p>
          <a:p>
            <a:pPr marL="0" indent="0">
              <a:buNone/>
            </a:pPr>
            <a:endParaRPr lang="zh-CN" altLang="en-US" dirty="0"/>
          </a:p>
          <a:p>
            <a:pPr marL="0" indent="0">
              <a:buNone/>
            </a:pPr>
            <a:endParaRPr lang="zh-CN" alt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三、劳动合同的无效</a:t>
            </a:r>
            <a:endParaRPr lang="zh-CN" altLang="en-US" sz="2800" dirty="0"/>
          </a:p>
          <a:p>
            <a:pPr marL="0" indent="0">
              <a:buNone/>
            </a:pPr>
            <a:r>
              <a:rPr lang="en-US" altLang="zh-CN" sz="2800" dirty="0" smtClean="0"/>
              <a:t>1</a:t>
            </a:r>
            <a:r>
              <a:rPr lang="en-US" altLang="zh-CN" sz="2800" dirty="0"/>
              <a:t>. </a:t>
            </a:r>
            <a:r>
              <a:rPr lang="zh-CN" altLang="en-US" sz="2800" dirty="0"/>
              <a:t>劳动合同无效的概念</a:t>
            </a:r>
            <a:endParaRPr lang="zh-CN" altLang="en-US" sz="2800" dirty="0"/>
          </a:p>
          <a:p>
            <a:pPr marL="0" indent="0">
              <a:buNone/>
            </a:pPr>
            <a:r>
              <a:rPr lang="zh-CN" altLang="en-US" sz="2800" dirty="0"/>
              <a:t>无效劳动合同，是指劳动合同由于违反法律法规的规定，或者采取不正当手段订立，因而不具备法律效力的合同</a:t>
            </a:r>
            <a:r>
              <a:rPr lang="zh-CN" altLang="en-US" sz="2800" dirty="0" smtClean="0"/>
              <a:t>。</a:t>
            </a:r>
            <a:endParaRPr lang="en-US" altLang="zh-CN" sz="2800" dirty="0" smtClean="0"/>
          </a:p>
          <a:p>
            <a:pPr marL="0" indent="0">
              <a:buNone/>
            </a:pPr>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（二）与劳动关系密切联系的其他社会关系</a:t>
            </a:r>
            <a:endParaRPr lang="zh-CN" altLang="en-US" sz="2800" dirty="0"/>
          </a:p>
          <a:p>
            <a:pPr marL="0" indent="0">
              <a:buNone/>
            </a:pPr>
            <a:r>
              <a:rPr lang="zh-CN" altLang="en-US" sz="2800" dirty="0"/>
              <a:t>劳动法的调整对象除劳动关系外，还调整一些与劳动关系有密切联系的关系。这些社会关系本身不是劳动关系，但与劳动关系有着直接或间接的联系。一般包括以下几方面：</a:t>
            </a:r>
            <a:endParaRPr lang="zh-CN" altLang="en-US" sz="2800" dirty="0"/>
          </a:p>
          <a:p>
            <a:pPr marL="0" indent="0">
              <a:buNone/>
            </a:pPr>
            <a:r>
              <a:rPr lang="en-US" altLang="zh-CN" sz="2800" dirty="0"/>
              <a:t>1. </a:t>
            </a:r>
            <a:r>
              <a:rPr lang="zh-CN" altLang="en-US" sz="2800" dirty="0"/>
              <a:t>劳动行政部门在就业培训、职业介绍等方面与劳动者和用人单位之间所发生的劳动行政关系。</a:t>
            </a:r>
            <a:endParaRPr lang="zh-CN" altLang="en-US" sz="2800" dirty="0"/>
          </a:p>
          <a:p>
            <a:pPr marL="0" indent="0">
              <a:buNone/>
            </a:pPr>
            <a:endParaRPr lang="zh-CN" altLang="en-US"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pPr marL="0" indent="0">
              <a:buNone/>
            </a:pPr>
            <a:r>
              <a:rPr lang="en-US" altLang="zh-CN" dirty="0"/>
              <a:t>2. </a:t>
            </a:r>
            <a:r>
              <a:rPr lang="zh-CN" altLang="en-US" dirty="0"/>
              <a:t>导致劳动合同无效的原因</a:t>
            </a:r>
            <a:endParaRPr lang="zh-CN" altLang="en-US" dirty="0"/>
          </a:p>
          <a:p>
            <a:pPr marL="0" indent="0">
              <a:buNone/>
            </a:pPr>
            <a:r>
              <a:rPr lang="zh-CN" altLang="en-US" dirty="0"/>
              <a:t>根据</a:t>
            </a:r>
            <a:r>
              <a:rPr lang="en-US" altLang="zh-CN" dirty="0"/>
              <a:t>《</a:t>
            </a:r>
            <a:r>
              <a:rPr lang="zh-CN" altLang="en-US" dirty="0"/>
              <a:t>劳动合同法</a:t>
            </a:r>
            <a:r>
              <a:rPr lang="en-US" altLang="zh-CN" dirty="0"/>
              <a:t>》26 </a:t>
            </a:r>
            <a:r>
              <a:rPr lang="zh-CN" altLang="en-US" dirty="0"/>
              <a:t>条规定，以下劳动合同无效：</a:t>
            </a:r>
            <a:endParaRPr lang="zh-CN" altLang="en-US" dirty="0"/>
          </a:p>
          <a:p>
            <a:pPr marL="0" indent="0">
              <a:buNone/>
            </a:pPr>
            <a:r>
              <a:rPr lang="zh-CN" altLang="en-US" dirty="0"/>
              <a:t>（</a:t>
            </a:r>
            <a:r>
              <a:rPr lang="en-US" altLang="zh-CN" dirty="0"/>
              <a:t>1</a:t>
            </a:r>
            <a:r>
              <a:rPr lang="zh-CN" altLang="en-US" dirty="0"/>
              <a:t>）以欺诈、胁迫的手段或者乘人之危，使对方在违背真实意思的情况下订立或者变更劳动合同的</a:t>
            </a:r>
            <a:endParaRPr lang="zh-CN" altLang="en-US" dirty="0"/>
          </a:p>
          <a:p>
            <a:pPr marL="0" indent="0">
              <a:buNone/>
            </a:pPr>
            <a:r>
              <a:rPr lang="zh-CN" altLang="en-US" dirty="0"/>
              <a:t>（</a:t>
            </a:r>
            <a:r>
              <a:rPr lang="en-US" altLang="zh-CN" dirty="0"/>
              <a:t>2</a:t>
            </a:r>
            <a:r>
              <a:rPr lang="zh-CN" altLang="en-US" dirty="0"/>
              <a:t>）用人单位免除自己的法定责任、排除劳动者权利的劳动合同</a:t>
            </a:r>
            <a:endParaRPr lang="zh-CN" altLang="en-US" dirty="0"/>
          </a:p>
          <a:p>
            <a:pPr marL="0" indent="0">
              <a:buNone/>
            </a:pPr>
            <a:r>
              <a:rPr lang="zh-CN" altLang="en-US" dirty="0"/>
              <a:t>（</a:t>
            </a:r>
            <a:r>
              <a:rPr lang="en-US" altLang="zh-CN" dirty="0"/>
              <a:t>3</a:t>
            </a:r>
            <a:r>
              <a:rPr lang="zh-CN" altLang="en-US" dirty="0"/>
              <a:t>）违反法律、行政法规强制性规定的劳动合同</a:t>
            </a:r>
            <a:endParaRPr lang="zh-CN" altLang="en-US" dirty="0"/>
          </a:p>
          <a:p>
            <a:pPr marL="0" indent="0">
              <a:buNone/>
            </a:pPr>
            <a:endParaRPr lang="zh-CN" alt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3. </a:t>
            </a:r>
            <a:r>
              <a:rPr lang="zh-CN" altLang="en-US" sz="2800" dirty="0"/>
              <a:t>无效劳动合同的</a:t>
            </a:r>
            <a:r>
              <a:rPr lang="zh-CN" altLang="en-US" sz="2800" dirty="0" smtClean="0"/>
              <a:t>处理</a:t>
            </a:r>
            <a:endParaRPr lang="en-US" altLang="zh-CN" sz="2800" dirty="0" smtClean="0"/>
          </a:p>
          <a:p>
            <a:pPr marL="0" indent="0">
              <a:buNone/>
            </a:pPr>
            <a:r>
              <a:rPr lang="zh-CN" altLang="zh-CN" sz="2800" dirty="0"/>
              <a:t>《劳动合同法》第</a:t>
            </a:r>
            <a:r>
              <a:rPr lang="en-US" altLang="zh-CN" sz="2800" dirty="0"/>
              <a:t>38</a:t>
            </a:r>
            <a:r>
              <a:rPr lang="zh-CN" altLang="zh-CN" sz="2800" dirty="0"/>
              <a:t>条和第</a:t>
            </a:r>
            <a:r>
              <a:rPr lang="en-US" altLang="zh-CN" sz="2800" dirty="0"/>
              <a:t>39</a:t>
            </a:r>
            <a:r>
              <a:rPr lang="zh-CN" altLang="zh-CN" sz="2800" dirty="0"/>
              <a:t>条的规定，以欺诈、胁迫的手段或者乘人之危，使对方在违背真实意思的情况下订立或者变更劳动合同的，无过错一方可解除劳动合同，其中，用人单位违反这项规定的，劳动者可以随时解除劳动合同，用人单位还应当支付经济补偿金。 因劳动合同无效，给对方造成损害的，有过错的一方应当承担赔偿责任</a:t>
            </a:r>
            <a:r>
              <a:rPr lang="zh-CN" altLang="zh-CN" sz="2800" dirty="0" smtClean="0"/>
              <a:t>。</a:t>
            </a:r>
            <a:endParaRPr lang="zh-CN" altLang="en-US" sz="2800"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zh-CN" sz="2800" dirty="0"/>
              <a:t>《劳动合同法》第</a:t>
            </a:r>
            <a:r>
              <a:rPr lang="en-US" altLang="zh-CN" sz="2800" dirty="0"/>
              <a:t>86</a:t>
            </a:r>
            <a:r>
              <a:rPr lang="zh-CN" altLang="zh-CN" sz="2800" dirty="0"/>
              <a:t>条规定“劳动合同依照本法第二十六条规定被确认无效，给对方造成损害的，有过错的一方应当承担赔偿责任。</a:t>
            </a:r>
            <a:r>
              <a:rPr lang="zh-CN" altLang="zh-CN" sz="2800" dirty="0" smtClean="0"/>
              <a:t>”</a:t>
            </a:r>
            <a:endParaRPr lang="en-US" altLang="zh-CN" sz="2800" dirty="0" smtClean="0"/>
          </a:p>
          <a:p>
            <a:pPr marL="0" indent="0">
              <a:buNone/>
            </a:pPr>
            <a:endParaRPr lang="en-US" altLang="zh-CN" sz="2800" dirty="0" smtClean="0"/>
          </a:p>
          <a:p>
            <a:pPr marL="0" indent="0">
              <a:buNone/>
            </a:pPr>
            <a:r>
              <a:rPr lang="zh-CN" altLang="zh-CN" sz="2800" dirty="0" smtClean="0"/>
              <a:t>《劳动合同法》</a:t>
            </a:r>
            <a:r>
              <a:rPr lang="zh-CN" altLang="zh-CN" sz="2800" dirty="0"/>
              <a:t>第</a:t>
            </a:r>
            <a:r>
              <a:rPr lang="en-US" altLang="zh-CN" sz="2800" dirty="0"/>
              <a:t>28</a:t>
            </a:r>
            <a:r>
              <a:rPr lang="zh-CN" altLang="zh-CN" sz="2800" dirty="0"/>
              <a:t>条</a:t>
            </a:r>
            <a:r>
              <a:rPr lang="zh-CN" altLang="zh-CN" sz="2800" dirty="0" smtClean="0"/>
              <a:t>规定 “</a:t>
            </a:r>
            <a:r>
              <a:rPr lang="zh-CN" altLang="zh-CN" sz="2800" dirty="0"/>
              <a:t>劳动合同被确认无效，劳动者已付出劳动的，用人单位应当向劳动者支付劳动报酬。劳动报酬的数额，参照本单位相同或者相近岗位劳动者的劳动报酬确定。”</a:t>
            </a:r>
            <a:endParaRPr lang="zh-CN" altLang="zh-CN" sz="2800" dirty="0"/>
          </a:p>
          <a:p>
            <a:pPr marL="0" indent="0">
              <a:buNone/>
            </a:pPr>
            <a:endParaRPr lang="zh-CN" alt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sz="2800" dirty="0"/>
              <a:t>4. </a:t>
            </a:r>
            <a:r>
              <a:rPr lang="zh-CN" altLang="zh-CN" sz="2800" dirty="0"/>
              <a:t>无效劳动合同的认定机关</a:t>
            </a:r>
            <a:br>
              <a:rPr lang="en-US" altLang="zh-CN" sz="2800" dirty="0"/>
            </a:br>
            <a:r>
              <a:rPr lang="zh-CN" altLang="zh-CN" sz="2800" dirty="0"/>
              <a:t>　　无效劳动合同自始无效，只有劳动争议仲裁委员会和人民法院有权宣布劳动合同无效</a:t>
            </a:r>
            <a:r>
              <a:rPr lang="zh-CN" altLang="zh-CN" sz="2800" dirty="0" smtClean="0"/>
              <a:t>。</a:t>
            </a:r>
            <a:endParaRPr lang="en-US" altLang="zh-CN" sz="2800" dirty="0" smtClean="0"/>
          </a:p>
          <a:p>
            <a:pPr marL="0" indent="0">
              <a:buNone/>
            </a:pPr>
            <a:endParaRPr lang="en-US" altLang="zh-CN" sz="2800" dirty="0"/>
          </a:p>
          <a:p>
            <a:pPr marL="0" indent="0">
              <a:buNone/>
            </a:pPr>
            <a:r>
              <a:rPr lang="zh-CN" altLang="zh-CN" sz="2800" dirty="0" smtClean="0"/>
              <a:t>《劳动合同法》</a:t>
            </a:r>
            <a:r>
              <a:rPr lang="zh-CN" altLang="zh-CN" sz="2800" dirty="0"/>
              <a:t>第</a:t>
            </a:r>
            <a:r>
              <a:rPr lang="en-US" altLang="zh-CN" sz="2800" dirty="0"/>
              <a:t>26</a:t>
            </a:r>
            <a:r>
              <a:rPr lang="zh-CN" altLang="zh-CN" sz="2800" dirty="0"/>
              <a:t>条规定“对劳动合同的无效或者部分无效有争议的，由劳动争议仲裁机构或者人民法院确认。”</a:t>
            </a:r>
            <a:endParaRPr lang="zh-CN" altLang="zh-CN" sz="2800" dirty="0"/>
          </a:p>
          <a:p>
            <a:pPr marL="0" indent="0">
              <a:buNone/>
            </a:pPr>
            <a:endParaRPr lang="zh-CN" altLang="en-US" sz="2800"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lgn="ctr">
              <a:buNone/>
            </a:pPr>
            <a:r>
              <a:rPr lang="zh-CN" altLang="en-US" sz="2800" dirty="0"/>
              <a:t>第四节  劳动合同的履行、承继、变更和终止</a:t>
            </a:r>
            <a:endParaRPr lang="zh-CN" altLang="en-US" sz="2800" dirty="0"/>
          </a:p>
          <a:p>
            <a:pPr marL="0" indent="0">
              <a:buNone/>
            </a:pPr>
            <a:r>
              <a:rPr lang="zh-CN" altLang="en-US" sz="2800" dirty="0" smtClean="0"/>
              <a:t>一</a:t>
            </a:r>
            <a:r>
              <a:rPr lang="zh-CN" altLang="en-US" sz="2800" dirty="0"/>
              <a:t>、劳动合同的履行</a:t>
            </a:r>
            <a:endParaRPr lang="zh-CN" altLang="en-US" sz="2800" dirty="0"/>
          </a:p>
          <a:p>
            <a:pPr marL="0" indent="0">
              <a:buNone/>
            </a:pPr>
            <a:r>
              <a:rPr lang="zh-CN" altLang="en-US" sz="2800" dirty="0" smtClean="0"/>
              <a:t>劳动</a:t>
            </a:r>
            <a:r>
              <a:rPr lang="zh-CN" altLang="en-US" sz="2800" dirty="0"/>
              <a:t>合同的履行是指劳动合同双方当事人按照合同的约定享有权利，承担义务的法律行为</a:t>
            </a:r>
            <a:r>
              <a:rPr lang="zh-CN" altLang="en-US" sz="2800" dirty="0" smtClean="0"/>
              <a:t>。</a:t>
            </a:r>
            <a:endParaRPr lang="en-US" altLang="zh-CN" sz="2800" dirty="0" smtClean="0"/>
          </a:p>
          <a:p>
            <a:pPr marL="0" indent="0">
              <a:buNone/>
            </a:pPr>
            <a:endParaRPr lang="en-US" altLang="zh-CN" sz="2800" dirty="0" smtClean="0"/>
          </a:p>
          <a:p>
            <a:pPr marL="0" indent="0">
              <a:buNone/>
            </a:pPr>
            <a:r>
              <a:rPr lang="en-US" altLang="zh-CN" sz="2800" dirty="0" smtClean="0"/>
              <a:t>《</a:t>
            </a:r>
            <a:r>
              <a:rPr lang="zh-CN" altLang="en-US" sz="2800" dirty="0"/>
              <a:t>劳动合同法</a:t>
            </a:r>
            <a:r>
              <a:rPr lang="en-US" altLang="zh-CN" sz="2800" dirty="0"/>
              <a:t>》29</a:t>
            </a:r>
            <a:r>
              <a:rPr lang="zh-CN" altLang="en-US" sz="2800" dirty="0"/>
              <a:t>条规定“用人单位与劳动者应当按照劳动合同的约定，全面履行各自的义务。”</a:t>
            </a:r>
            <a:endParaRPr lang="zh-CN" altLang="en-US" sz="2800" dirty="0"/>
          </a:p>
          <a:p>
            <a:pPr marL="0" indent="0">
              <a:buNone/>
            </a:pPr>
            <a:endParaRPr lang="zh-CN" alt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zh-CN" sz="2800" b="1" dirty="0"/>
              <a:t>二、劳动合同的</a:t>
            </a:r>
            <a:r>
              <a:rPr lang="zh-CN" altLang="zh-CN" sz="2800" b="1" dirty="0" smtClean="0"/>
              <a:t>承继</a:t>
            </a:r>
            <a:endParaRPr lang="zh-CN" altLang="zh-CN" sz="2800" dirty="0"/>
          </a:p>
          <a:p>
            <a:pPr marL="0" indent="0">
              <a:buNone/>
            </a:pPr>
            <a:r>
              <a:rPr lang="zh-CN" altLang="zh-CN" sz="2800" dirty="0"/>
              <a:t>劳动合同承继是指在发生企业分立、合并等企业主体变化的情况下，原企业与职工签订的劳动合同不解除，由新企业替代原企业继续履行劳动合同的制度</a:t>
            </a:r>
            <a:r>
              <a:rPr lang="zh-CN" altLang="zh-CN" sz="2800" dirty="0" smtClean="0"/>
              <a:t>。</a:t>
            </a:r>
            <a:endParaRPr lang="en-US" altLang="zh-CN" sz="2800" dirty="0" smtClean="0"/>
          </a:p>
          <a:p>
            <a:pPr marL="0" indent="0">
              <a:buNone/>
            </a:pPr>
            <a:r>
              <a:rPr lang="zh-CN" altLang="zh-CN" sz="2800" dirty="0" smtClean="0"/>
              <a:t>《劳动合同法》</a:t>
            </a:r>
            <a:r>
              <a:rPr lang="zh-CN" altLang="zh-CN" sz="2800" dirty="0"/>
              <a:t>第</a:t>
            </a:r>
            <a:r>
              <a:rPr lang="en-US" altLang="zh-CN" sz="2800" dirty="0"/>
              <a:t>34</a:t>
            </a:r>
            <a:r>
              <a:rPr lang="zh-CN" altLang="zh-CN" sz="2800" dirty="0"/>
              <a:t>条规定：“用人单位发生合并或者分立等情况，原劳动合同继续有效，劳动合同由承继其权利和义务的用人单位继续履行。”</a:t>
            </a:r>
            <a:r>
              <a:rPr lang="en-US" altLang="zh-CN" sz="2800" dirty="0"/>
              <a:t> </a:t>
            </a:r>
            <a:endParaRPr lang="zh-CN" altLang="zh-CN" sz="2800" dirty="0"/>
          </a:p>
          <a:p>
            <a:pPr marL="0" indent="0">
              <a:buNone/>
            </a:pPr>
            <a:endParaRPr lang="zh-CN" alt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20000"/>
          </a:bodyPr>
          <a:lstStyle/>
          <a:p>
            <a:pPr marL="0" indent="0">
              <a:buNone/>
            </a:pPr>
            <a:r>
              <a:rPr lang="zh-CN" altLang="en-US" dirty="0"/>
              <a:t>三、劳动合同的变更</a:t>
            </a:r>
            <a:endParaRPr lang="zh-CN" altLang="en-US" dirty="0"/>
          </a:p>
          <a:p>
            <a:pPr marL="0" indent="0">
              <a:buNone/>
            </a:pPr>
            <a:r>
              <a:rPr lang="zh-CN" altLang="en-US" dirty="0" smtClean="0"/>
              <a:t>        劳动</a:t>
            </a:r>
            <a:r>
              <a:rPr lang="zh-CN" altLang="en-US" dirty="0"/>
              <a:t>合同的变更，是指劳动关系双方当事人就已订立的劳动合同的部分条款达成修改、补充或者废止的法律行为。它是原劳动合同的派生，是双方已有的劳动权利义务关系的发展。</a:t>
            </a:r>
            <a:endParaRPr lang="zh-CN" altLang="en-US" dirty="0"/>
          </a:p>
          <a:p>
            <a:pPr marL="0" indent="0">
              <a:buNone/>
            </a:pPr>
            <a:r>
              <a:rPr lang="en-US" altLang="zh-CN" dirty="0"/>
              <a:t>1. </a:t>
            </a:r>
            <a:r>
              <a:rPr lang="zh-CN" altLang="en-US" dirty="0"/>
              <a:t>劳动合同变更的条件</a:t>
            </a:r>
            <a:endParaRPr lang="zh-CN" altLang="en-US" dirty="0"/>
          </a:p>
          <a:p>
            <a:pPr marL="0" indent="0">
              <a:buNone/>
            </a:pPr>
            <a:r>
              <a:rPr lang="zh-CN" altLang="en-US" dirty="0"/>
              <a:t>（</a:t>
            </a:r>
            <a:r>
              <a:rPr lang="en-US" altLang="zh-CN" dirty="0"/>
              <a:t>1</a:t>
            </a:r>
            <a:r>
              <a:rPr lang="zh-CN" altLang="en-US" dirty="0"/>
              <a:t>）当事人双方协商一致，同意对劳动合同的某些条款进行变更，但不得损害国家利益。</a:t>
            </a:r>
            <a:endParaRPr lang="zh-CN" altLang="en-US" dirty="0"/>
          </a:p>
          <a:p>
            <a:pPr marL="0" indent="0">
              <a:buNone/>
            </a:pPr>
            <a:r>
              <a:rPr lang="zh-CN" altLang="en-US" dirty="0"/>
              <a:t>（</a:t>
            </a:r>
            <a:r>
              <a:rPr lang="en-US" altLang="zh-CN" dirty="0"/>
              <a:t>2</a:t>
            </a:r>
            <a:r>
              <a:rPr lang="zh-CN" altLang="en-US" dirty="0"/>
              <a:t>）企业经上级主管部门批准转产，原来的组织仍然存在，原签订的劳动合同也仍然有效，只是由于生产方向的变化，原来订立的劳动合同中的某些条款与发展变化的情况不相适应，需要做出相应的修改</a:t>
            </a:r>
            <a:r>
              <a:rPr lang="zh-CN" altLang="en-US" dirty="0" smtClean="0"/>
              <a:t>。</a:t>
            </a:r>
            <a:endParaRPr lang="zh-CN" altLang="en-US"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a:t>
            </a:r>
            <a:r>
              <a:rPr lang="en-US" altLang="zh-CN" sz="2800" dirty="0"/>
              <a:t>3</a:t>
            </a:r>
            <a:r>
              <a:rPr lang="zh-CN" altLang="en-US" sz="2800" dirty="0"/>
              <a:t>）上级主管机关决定改变企业的生产任务，致使原来订立的劳动合同中有关产量、质量、生产条件等都发生了一定的变化，需要做出相应的修改，否则原劳动合同无法履行。</a:t>
            </a:r>
            <a:endParaRPr lang="zh-CN" altLang="en-US" sz="2800" dirty="0"/>
          </a:p>
          <a:p>
            <a:pPr marL="0" indent="0">
              <a:buNone/>
            </a:pPr>
            <a:r>
              <a:rPr lang="zh-CN" altLang="en-US" sz="2800" dirty="0"/>
              <a:t>（</a:t>
            </a:r>
            <a:r>
              <a:rPr lang="en-US" altLang="zh-CN" sz="2800" dirty="0"/>
              <a:t>4</a:t>
            </a:r>
            <a:r>
              <a:rPr lang="zh-CN" altLang="en-US" sz="2800" dirty="0"/>
              <a:t>）企业严重亏损或发生不可抗力的情况，确实无法履行劳动合同的规定。</a:t>
            </a:r>
            <a:endParaRPr lang="zh-CN" altLang="en-US" sz="2800" dirty="0"/>
          </a:p>
          <a:p>
            <a:pPr marL="0" indent="0">
              <a:buNone/>
            </a:pPr>
            <a:r>
              <a:rPr lang="zh-CN" altLang="en-US" sz="2800" dirty="0"/>
              <a:t>（</a:t>
            </a:r>
            <a:r>
              <a:rPr lang="en-US" altLang="zh-CN" sz="2800" dirty="0"/>
              <a:t>5</a:t>
            </a:r>
            <a:r>
              <a:rPr lang="zh-CN" altLang="en-US" sz="2800" dirty="0"/>
              <a:t>）订立劳动合同时所依据的法律、法规已经修改，致使原来订立的劳动合同无法全面履行，需要做出修改。</a:t>
            </a:r>
            <a:endParaRPr lang="zh-CN" altLang="en-US" sz="2800" dirty="0"/>
          </a:p>
          <a:p>
            <a:pPr marL="0" indent="0">
              <a:buNone/>
            </a:pPr>
            <a:endParaRPr lang="zh-CN" altLang="en-US" dirty="0"/>
          </a:p>
          <a:p>
            <a:pPr marL="0" indent="0">
              <a:buNone/>
            </a:pPr>
            <a:endParaRPr lang="zh-CN" alt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20000"/>
          </a:bodyPr>
          <a:lstStyle/>
          <a:p>
            <a:pPr marL="0" indent="0">
              <a:buNone/>
            </a:pPr>
            <a:r>
              <a:rPr lang="en-US" altLang="zh-CN" dirty="0" smtClean="0"/>
              <a:t>2. </a:t>
            </a:r>
            <a:r>
              <a:rPr lang="zh-CN" altLang="en-US" dirty="0"/>
              <a:t>劳动合同变更后的法律后果</a:t>
            </a:r>
            <a:endParaRPr lang="zh-CN" altLang="en-US" dirty="0"/>
          </a:p>
          <a:p>
            <a:pPr marL="0" indent="0">
              <a:buNone/>
            </a:pPr>
            <a:r>
              <a:rPr lang="zh-CN" altLang="en-US" dirty="0"/>
              <a:t>（</a:t>
            </a:r>
            <a:r>
              <a:rPr lang="en-US" altLang="zh-CN" dirty="0"/>
              <a:t>1</a:t>
            </a:r>
            <a:r>
              <a:rPr lang="zh-CN" altLang="en-US" dirty="0"/>
              <a:t>）变更后的新条款即取代原条款，原条款失去法律效力。但是变更合同时没有变更的旧条款依然有效。</a:t>
            </a:r>
            <a:endParaRPr lang="zh-CN" altLang="en-US" dirty="0"/>
          </a:p>
          <a:p>
            <a:pPr marL="0" indent="0">
              <a:buNone/>
            </a:pPr>
            <a:r>
              <a:rPr lang="zh-CN" altLang="en-US" dirty="0"/>
              <a:t>（</a:t>
            </a:r>
            <a:r>
              <a:rPr lang="en-US" altLang="zh-CN" dirty="0"/>
              <a:t>2</a:t>
            </a:r>
            <a:r>
              <a:rPr lang="zh-CN" altLang="en-US" dirty="0"/>
              <a:t>）因变更劳动合同，给另一方带来经济损失的，一般由要求变更合同的一方承担经济赔偿责任，但不承担违反劳动合同的责任。不经协商一致单方变更劳动合同给对方造成经济损失的应当承担违反劳动合同的责任。</a:t>
            </a:r>
            <a:endParaRPr lang="zh-CN" altLang="en-US" dirty="0"/>
          </a:p>
          <a:p>
            <a:pPr marL="0" indent="0">
              <a:buNone/>
            </a:pPr>
            <a:r>
              <a:rPr lang="zh-CN" altLang="en-US" dirty="0"/>
              <a:t>（</a:t>
            </a:r>
            <a:r>
              <a:rPr lang="en-US" altLang="zh-CN" dirty="0"/>
              <a:t>3</a:t>
            </a:r>
            <a:r>
              <a:rPr lang="zh-CN" altLang="en-US" dirty="0"/>
              <a:t>）用人单位变更名称、法定代表人主要负责人或者投资人的，</a:t>
            </a:r>
            <a:r>
              <a:rPr lang="en-US" altLang="zh-CN" dirty="0"/>
              <a:t>《</a:t>
            </a:r>
            <a:r>
              <a:rPr lang="zh-CN" altLang="en-US" dirty="0"/>
              <a:t>劳动合同法</a:t>
            </a:r>
            <a:r>
              <a:rPr lang="en-US" altLang="zh-CN" dirty="0"/>
              <a:t>》33</a:t>
            </a:r>
            <a:r>
              <a:rPr lang="zh-CN" altLang="en-US" dirty="0"/>
              <a:t>条规定“用人单位变更名称、法定代表人、主要负责人或者投资人等事项，不影响劳动合同的履行。”</a:t>
            </a:r>
            <a:endParaRPr lang="zh-CN" altLang="en-US" dirty="0"/>
          </a:p>
          <a:p>
            <a:pPr marL="0" indent="0">
              <a:buNone/>
            </a:pPr>
            <a:endParaRPr lang="zh-CN" altLang="en-US"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2800" dirty="0"/>
              <a:t>四、劳动合同的终止</a:t>
            </a:r>
            <a:endParaRPr lang="zh-CN" altLang="en-US" sz="2800" dirty="0"/>
          </a:p>
          <a:p>
            <a:pPr marL="0" indent="0">
              <a:buNone/>
            </a:pPr>
            <a:r>
              <a:rPr lang="zh-CN" altLang="en-US" sz="2800" dirty="0"/>
              <a:t> </a:t>
            </a:r>
            <a:r>
              <a:rPr lang="zh-CN" altLang="en-US" sz="2800" dirty="0" smtClean="0"/>
              <a:t>劳动</a:t>
            </a:r>
            <a:r>
              <a:rPr lang="zh-CN" altLang="en-US" sz="2800" dirty="0"/>
              <a:t>合同的终止是指双方当事人已经履行完毕劳动合同约定的所有权利和义务，或其它法律事实的出现而使双方当事人劳动关系的不复存在，合同就此终止了法律效力。</a:t>
            </a:r>
            <a:endParaRPr lang="zh-CN" alt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dirty="0"/>
              <a:t>2. </a:t>
            </a:r>
            <a:r>
              <a:rPr lang="zh-CN" altLang="en-US" dirty="0"/>
              <a:t>社会保险机构在失业、养老、医疗、等社会保险方面与用人单位和劳动者形成的社会保险关系。</a:t>
            </a:r>
            <a:endParaRPr lang="zh-CN" altLang="en-US" dirty="0"/>
          </a:p>
          <a:p>
            <a:pPr marL="0" indent="0">
              <a:buNone/>
            </a:pPr>
            <a:r>
              <a:rPr lang="en-US" altLang="zh-CN" dirty="0"/>
              <a:t>3. </a:t>
            </a:r>
            <a:r>
              <a:rPr lang="zh-CN" altLang="en-US" dirty="0"/>
              <a:t>劳动争议处理机构在劳动争议审理过程中与发生劳动争议双方当事人之间所形成的劳动争议处理关系。</a:t>
            </a:r>
            <a:endParaRPr lang="zh-CN" altLang="en-US" dirty="0"/>
          </a:p>
          <a:p>
            <a:pPr marL="0" indent="0">
              <a:buNone/>
            </a:pPr>
            <a:endParaRPr lang="zh-CN" altLang="en-US"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1. </a:t>
            </a:r>
            <a:r>
              <a:rPr lang="zh-CN" altLang="en-US" sz="2800" dirty="0"/>
              <a:t>劳动合同终止的情形</a:t>
            </a:r>
            <a:endParaRPr lang="zh-CN" altLang="en-US" sz="2800" dirty="0"/>
          </a:p>
          <a:p>
            <a:pPr marL="0" indent="0">
              <a:buNone/>
            </a:pPr>
            <a:r>
              <a:rPr lang="en-US" altLang="zh-CN" sz="2800" dirty="0"/>
              <a:t>《</a:t>
            </a:r>
            <a:r>
              <a:rPr lang="zh-CN" altLang="en-US" sz="2800" dirty="0"/>
              <a:t>劳动合同法</a:t>
            </a:r>
            <a:r>
              <a:rPr lang="en-US" altLang="zh-CN" sz="2800" dirty="0"/>
              <a:t>》</a:t>
            </a:r>
            <a:r>
              <a:rPr lang="zh-CN" altLang="en-US" sz="2800" dirty="0"/>
              <a:t>第</a:t>
            </a:r>
            <a:r>
              <a:rPr lang="en-US" altLang="zh-CN" sz="2800" dirty="0"/>
              <a:t>44</a:t>
            </a:r>
            <a:r>
              <a:rPr lang="zh-CN" altLang="en-US" sz="2800" dirty="0"/>
              <a:t>条规定</a:t>
            </a:r>
            <a:r>
              <a:rPr lang="en-US" altLang="zh-CN" sz="2800" dirty="0"/>
              <a:t>,</a:t>
            </a:r>
            <a:r>
              <a:rPr lang="zh-CN" altLang="en-US" sz="2800" dirty="0"/>
              <a:t>有下列情形之一的，劳动合同终止：</a:t>
            </a:r>
            <a:endParaRPr lang="zh-CN" altLang="en-US" sz="2800" dirty="0"/>
          </a:p>
          <a:p>
            <a:pPr marL="0" indent="0">
              <a:buNone/>
            </a:pPr>
            <a:r>
              <a:rPr lang="zh-CN" altLang="en-US" sz="2800" dirty="0"/>
              <a:t>（</a:t>
            </a:r>
            <a:r>
              <a:rPr lang="en-US" altLang="zh-CN" sz="2800" dirty="0"/>
              <a:t>1</a:t>
            </a:r>
            <a:r>
              <a:rPr lang="zh-CN" altLang="en-US" sz="2800" dirty="0"/>
              <a:t>） 劳动合同期满的</a:t>
            </a:r>
            <a:endParaRPr lang="zh-CN" altLang="en-US" sz="2800" dirty="0"/>
          </a:p>
          <a:p>
            <a:pPr marL="0" indent="0">
              <a:buNone/>
            </a:pPr>
            <a:r>
              <a:rPr lang="zh-CN" altLang="en-US" sz="2800" dirty="0"/>
              <a:t>（</a:t>
            </a:r>
            <a:r>
              <a:rPr lang="en-US" altLang="zh-CN" sz="2800" dirty="0"/>
              <a:t>2</a:t>
            </a:r>
            <a:r>
              <a:rPr lang="zh-CN" altLang="en-US" sz="2800" dirty="0"/>
              <a:t>）劳动者开始依法享受基本养老保险待遇的</a:t>
            </a:r>
            <a:endParaRPr lang="zh-CN" altLang="en-US" sz="2800" dirty="0"/>
          </a:p>
          <a:p>
            <a:pPr marL="0" indent="0">
              <a:buNone/>
            </a:pPr>
            <a:r>
              <a:rPr lang="zh-CN" altLang="en-US" sz="2800" dirty="0"/>
              <a:t>（</a:t>
            </a:r>
            <a:r>
              <a:rPr lang="en-US" altLang="zh-CN" sz="2800" dirty="0"/>
              <a:t>3</a:t>
            </a:r>
            <a:r>
              <a:rPr lang="zh-CN" altLang="en-US" sz="2800" dirty="0"/>
              <a:t>）劳动者死亡，或者被人民法院宣告死亡或者宣告失踪的</a:t>
            </a:r>
            <a:endParaRPr lang="zh-CN" altLang="en-US" sz="2800" dirty="0"/>
          </a:p>
          <a:p>
            <a:pPr marL="0" indent="0">
              <a:buNone/>
            </a:pPr>
            <a:endParaRPr lang="zh-CN" alt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a:t>
            </a:r>
            <a:r>
              <a:rPr lang="en-US" altLang="zh-CN" sz="2800" dirty="0"/>
              <a:t>4</a:t>
            </a:r>
            <a:r>
              <a:rPr lang="zh-CN" altLang="en-US" sz="2800" dirty="0"/>
              <a:t>）用人单位依法宣告破产，意味着将进入破产清算程序，用人单位作为劳动合同主体的资格消灭，无法继续履行劳动合同</a:t>
            </a:r>
            <a:endParaRPr lang="zh-CN" altLang="en-US" sz="2800" dirty="0"/>
          </a:p>
          <a:p>
            <a:pPr marL="0" indent="0">
              <a:buNone/>
            </a:pPr>
            <a:r>
              <a:rPr lang="zh-CN" altLang="en-US" sz="2800" dirty="0"/>
              <a:t>（</a:t>
            </a:r>
            <a:r>
              <a:rPr lang="en-US" altLang="zh-CN" sz="2800" dirty="0"/>
              <a:t>5</a:t>
            </a:r>
            <a:r>
              <a:rPr lang="zh-CN" altLang="en-US" sz="2800" dirty="0"/>
              <a:t>）用人单位被吊销营业执照、责令关闭、撤销或者用人单位决定提前解散的</a:t>
            </a:r>
            <a:endParaRPr lang="zh-CN" altLang="en-US" sz="2800" dirty="0"/>
          </a:p>
          <a:p>
            <a:pPr marL="0" indent="0">
              <a:buNone/>
            </a:pPr>
            <a:r>
              <a:rPr lang="zh-CN" altLang="en-US" sz="2800" dirty="0"/>
              <a:t>（</a:t>
            </a:r>
            <a:r>
              <a:rPr lang="en-US" altLang="zh-CN" sz="2800" dirty="0"/>
              <a:t>6</a:t>
            </a:r>
            <a:r>
              <a:rPr lang="zh-CN" altLang="en-US" sz="2800" dirty="0"/>
              <a:t>）法律、行政法规规定的其他情形</a:t>
            </a:r>
            <a:endParaRPr lang="zh-CN" altLang="en-US" sz="2800" dirty="0"/>
          </a:p>
          <a:p>
            <a:pPr marL="0" indent="0">
              <a:buNone/>
            </a:pPr>
            <a:endParaRPr lang="zh-CN" altLang="en-US"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dirty="0"/>
              <a:t>微型</a:t>
            </a:r>
            <a:r>
              <a:rPr lang="zh-CN" altLang="en-US" dirty="0" smtClean="0"/>
              <a:t>案例</a:t>
            </a:r>
            <a:endParaRPr lang="en-US" altLang="zh-CN" dirty="0" smtClean="0"/>
          </a:p>
          <a:p>
            <a:pPr marL="0" indent="0">
              <a:buNone/>
            </a:pPr>
            <a:r>
              <a:rPr lang="zh-CN" altLang="en-US" dirty="0" smtClean="0"/>
              <a:t>孙某</a:t>
            </a:r>
            <a:r>
              <a:rPr lang="zh-CN" altLang="en-US" dirty="0"/>
              <a:t>，女，</a:t>
            </a:r>
            <a:r>
              <a:rPr lang="en-US" altLang="zh-CN" dirty="0"/>
              <a:t>1960</a:t>
            </a:r>
            <a:r>
              <a:rPr lang="zh-CN" altLang="en-US" dirty="0"/>
              <a:t>年生，某企业工人。</a:t>
            </a:r>
            <a:r>
              <a:rPr lang="en-US" altLang="zh-CN" dirty="0"/>
              <a:t>2008</a:t>
            </a:r>
            <a:r>
              <a:rPr lang="zh-CN" altLang="en-US" dirty="0"/>
              <a:t>年</a:t>
            </a:r>
            <a:r>
              <a:rPr lang="en-US" altLang="zh-CN" dirty="0"/>
              <a:t>1</a:t>
            </a:r>
            <a:r>
              <a:rPr lang="zh-CN" altLang="en-US" dirty="0"/>
              <a:t>月，孙某与该企业建立劳动关系，从事保洁工作，双方订立了劳动合同，用工期限至</a:t>
            </a:r>
            <a:r>
              <a:rPr lang="en-US" altLang="zh-CN" dirty="0"/>
              <a:t>2010</a:t>
            </a:r>
            <a:r>
              <a:rPr lang="zh-CN" altLang="en-US" dirty="0"/>
              <a:t>年底届满。</a:t>
            </a:r>
            <a:r>
              <a:rPr lang="en-US" altLang="zh-CN" dirty="0"/>
              <a:t>2011</a:t>
            </a:r>
            <a:r>
              <a:rPr lang="zh-CN" altLang="en-US" dirty="0"/>
              <a:t>年，双方未再订立书面协议，但孙某仍在该企业工作。此时，孙某与该企业之间的法律关系应该如何认定？</a:t>
            </a:r>
            <a:endParaRPr lang="zh-CN" altLang="en-US" dirty="0"/>
          </a:p>
          <a:p>
            <a:pPr marL="0" indent="0">
              <a:buNone/>
            </a:pPr>
            <a:endParaRPr lang="zh-CN" alt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en-US" altLang="zh-CN" sz="2800" dirty="0"/>
              <a:t>2.  </a:t>
            </a:r>
            <a:r>
              <a:rPr lang="zh-CN" altLang="en-US" sz="2800" dirty="0"/>
              <a:t>劳动合同终止的法律后果</a:t>
            </a:r>
            <a:endParaRPr lang="zh-CN" altLang="en-US" sz="2800" dirty="0"/>
          </a:p>
          <a:p>
            <a:pPr marL="0" indent="0">
              <a:buNone/>
            </a:pPr>
            <a:r>
              <a:rPr lang="zh-CN" altLang="en-US" sz="2800" dirty="0"/>
              <a:t>（</a:t>
            </a:r>
            <a:r>
              <a:rPr lang="en-US" altLang="zh-CN" sz="2800" dirty="0"/>
              <a:t>1</a:t>
            </a:r>
            <a:r>
              <a:rPr lang="zh-CN" altLang="en-US" sz="2800" dirty="0"/>
              <a:t>）用人单位的义务</a:t>
            </a:r>
            <a:endParaRPr lang="zh-CN" altLang="en-US" sz="2800" dirty="0"/>
          </a:p>
          <a:p>
            <a:pPr marL="0" indent="0">
              <a:buNone/>
            </a:pPr>
            <a:r>
              <a:rPr lang="zh-CN" altLang="en-US" sz="2800" dirty="0"/>
              <a:t>①支付补偿金的义务</a:t>
            </a:r>
            <a:endParaRPr lang="zh-CN" altLang="en-US" sz="2800" dirty="0"/>
          </a:p>
          <a:p>
            <a:pPr marL="0" indent="0">
              <a:buNone/>
            </a:pPr>
            <a:r>
              <a:rPr lang="zh-CN" altLang="en-US" sz="2800" dirty="0"/>
              <a:t>②支付赔偿金的义务</a:t>
            </a:r>
            <a:endParaRPr lang="zh-CN" altLang="en-US" sz="2800" dirty="0"/>
          </a:p>
          <a:p>
            <a:pPr marL="0" indent="0">
              <a:buNone/>
            </a:pPr>
            <a:r>
              <a:rPr lang="zh-CN" altLang="en-US" sz="2800" dirty="0" smtClean="0"/>
              <a:t>③</a:t>
            </a:r>
            <a:r>
              <a:rPr lang="zh-CN" altLang="en-US" sz="2800" dirty="0"/>
              <a:t>出具劳动关系终止证明书、办理档案和保险的转移手续</a:t>
            </a:r>
            <a:endParaRPr lang="zh-CN" altLang="en-US" sz="2800" dirty="0"/>
          </a:p>
          <a:p>
            <a:pPr marL="0" indent="0">
              <a:buNone/>
            </a:pPr>
            <a:r>
              <a:rPr lang="zh-CN" altLang="en-US" sz="2800" dirty="0"/>
              <a:t>（</a:t>
            </a:r>
            <a:r>
              <a:rPr lang="en-US" altLang="zh-CN" sz="2800" dirty="0"/>
              <a:t>2</a:t>
            </a:r>
            <a:r>
              <a:rPr lang="zh-CN" altLang="en-US" sz="2800" dirty="0"/>
              <a:t>）劳动者的义务</a:t>
            </a:r>
            <a:endParaRPr lang="zh-CN" altLang="en-US" sz="2800" dirty="0"/>
          </a:p>
          <a:p>
            <a:pPr marL="0" indent="0">
              <a:buNone/>
            </a:pPr>
            <a:r>
              <a:rPr lang="en-US" altLang="zh-CN" sz="2800" dirty="0"/>
              <a:t>《</a:t>
            </a:r>
            <a:r>
              <a:rPr lang="zh-CN" altLang="en-US" sz="2800" dirty="0"/>
              <a:t>劳动合同法</a:t>
            </a:r>
            <a:r>
              <a:rPr lang="en-US" altLang="zh-CN" sz="2800" dirty="0"/>
              <a:t>》</a:t>
            </a:r>
            <a:r>
              <a:rPr lang="zh-CN" altLang="en-US" sz="2800" dirty="0"/>
              <a:t>第</a:t>
            </a:r>
            <a:r>
              <a:rPr lang="en-US" altLang="zh-CN" sz="2800" dirty="0"/>
              <a:t>50</a:t>
            </a:r>
            <a:r>
              <a:rPr lang="zh-CN" altLang="en-US" sz="2800" dirty="0"/>
              <a:t>条规定：“劳动者应当按照双方约定，办理工作交接。</a:t>
            </a:r>
            <a:endParaRPr lang="zh-CN" altLang="en-US" sz="2800" dirty="0"/>
          </a:p>
          <a:p>
            <a:pPr marL="0" indent="0">
              <a:buNone/>
            </a:pPr>
            <a:endParaRPr lang="zh-CN" altLang="en-US"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lgn="ctr">
              <a:buNone/>
            </a:pPr>
            <a:r>
              <a:rPr lang="zh-CN" altLang="en-US" sz="3000" dirty="0"/>
              <a:t>第五节 劳动合同的解除</a:t>
            </a:r>
            <a:endParaRPr lang="zh-CN" altLang="en-US" sz="3000" dirty="0"/>
          </a:p>
          <a:p>
            <a:pPr marL="0" indent="0">
              <a:buNone/>
            </a:pPr>
            <a:r>
              <a:rPr lang="zh-CN" altLang="en-US" sz="3000" dirty="0" smtClean="0"/>
              <a:t>一</a:t>
            </a:r>
            <a:r>
              <a:rPr lang="zh-CN" altLang="en-US" sz="3000" dirty="0"/>
              <a:t>、解除劳动合同的条件</a:t>
            </a:r>
            <a:endParaRPr lang="zh-CN" altLang="en-US" sz="3000" dirty="0"/>
          </a:p>
          <a:p>
            <a:pPr marL="0" indent="0">
              <a:buNone/>
            </a:pPr>
            <a:r>
              <a:rPr lang="zh-CN" altLang="en-US" sz="3000" dirty="0"/>
              <a:t>（一）协商解除的条件</a:t>
            </a:r>
            <a:endParaRPr lang="zh-CN" altLang="en-US" sz="3000" dirty="0"/>
          </a:p>
          <a:p>
            <a:pPr marL="0" indent="0">
              <a:buNone/>
            </a:pPr>
            <a:r>
              <a:rPr lang="en-US" altLang="zh-CN" sz="3000" dirty="0"/>
              <a:t>《</a:t>
            </a:r>
            <a:r>
              <a:rPr lang="zh-CN" altLang="en-US" sz="3000" dirty="0"/>
              <a:t>劳动合同法</a:t>
            </a:r>
            <a:r>
              <a:rPr lang="en-US" altLang="zh-CN" sz="3000" dirty="0"/>
              <a:t>》36</a:t>
            </a:r>
            <a:r>
              <a:rPr lang="zh-CN" altLang="en-US" sz="3000" dirty="0"/>
              <a:t>条规定“用人单位与劳动者协商一致，可以解除劳动合同。”</a:t>
            </a:r>
            <a:endParaRPr lang="zh-CN" altLang="en-US" sz="3000" dirty="0"/>
          </a:p>
          <a:p>
            <a:pPr marL="0" indent="0">
              <a:buNone/>
            </a:pPr>
            <a:r>
              <a:rPr lang="zh-CN" altLang="en-US" sz="3000" dirty="0"/>
              <a:t>（二</a:t>
            </a:r>
            <a:r>
              <a:rPr lang="zh-CN" altLang="en-US" sz="3000" dirty="0" smtClean="0"/>
              <a:t>）法定</a:t>
            </a:r>
            <a:r>
              <a:rPr lang="zh-CN" altLang="en-US" sz="3000" dirty="0"/>
              <a:t>解除的</a:t>
            </a:r>
            <a:r>
              <a:rPr lang="zh-CN" altLang="en-US" sz="3000" dirty="0" smtClean="0"/>
              <a:t>条件</a:t>
            </a:r>
            <a:endParaRPr lang="en-US" altLang="zh-CN" sz="3000" dirty="0" smtClean="0"/>
          </a:p>
          <a:p>
            <a:pPr marL="0" indent="0">
              <a:buNone/>
            </a:pPr>
            <a:r>
              <a:rPr lang="en-US" altLang="zh-CN" sz="3000" dirty="0"/>
              <a:t>1. </a:t>
            </a:r>
            <a:r>
              <a:rPr lang="zh-CN" altLang="en-US" sz="3000" dirty="0"/>
              <a:t>用人单位单方解除</a:t>
            </a:r>
            <a:endParaRPr lang="zh-CN" altLang="en-US" sz="3000" dirty="0"/>
          </a:p>
          <a:p>
            <a:pPr marL="0" indent="0">
              <a:buNone/>
            </a:pPr>
            <a:r>
              <a:rPr lang="zh-CN" altLang="en-US" sz="3000" dirty="0"/>
              <a:t>用人单位单方解除劳动合同又包括以下三种情况</a:t>
            </a:r>
            <a:r>
              <a:rPr lang="zh-CN" altLang="en-US" dirty="0"/>
              <a:t>：</a:t>
            </a:r>
            <a:endParaRPr lang="zh-CN" altLang="en-US" dirty="0"/>
          </a:p>
          <a:p>
            <a:pPr marL="0" indent="0">
              <a:buNone/>
            </a:pPr>
            <a:endParaRPr lang="zh-CN" altLang="en-US" dirty="0" smtClean="0"/>
          </a:p>
          <a:p>
            <a:pPr marL="0" indent="0">
              <a:buNone/>
            </a:pPr>
            <a:endParaRPr lang="zh-CN" alt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3000" dirty="0"/>
              <a:t>（</a:t>
            </a:r>
            <a:r>
              <a:rPr lang="en-US" altLang="zh-CN" sz="3000" dirty="0"/>
              <a:t>1</a:t>
            </a:r>
            <a:r>
              <a:rPr lang="zh-CN" altLang="en-US" sz="3000" dirty="0"/>
              <a:t>）由于劳动者存在重大过错而导致的用人单位单方解除</a:t>
            </a:r>
            <a:endParaRPr lang="zh-CN" altLang="en-US" sz="3000" dirty="0"/>
          </a:p>
          <a:p>
            <a:pPr marL="0" indent="0">
              <a:buNone/>
            </a:pPr>
            <a:r>
              <a:rPr lang="zh-CN" altLang="en-US" sz="3000" dirty="0"/>
              <a:t>根据</a:t>
            </a:r>
            <a:r>
              <a:rPr lang="en-US" altLang="zh-CN" sz="3000" dirty="0"/>
              <a:t>《</a:t>
            </a:r>
            <a:r>
              <a:rPr lang="zh-CN" altLang="en-US" sz="3000" dirty="0"/>
              <a:t>劳动合同法</a:t>
            </a:r>
            <a:r>
              <a:rPr lang="en-US" altLang="zh-CN" sz="3000" dirty="0"/>
              <a:t>》</a:t>
            </a:r>
            <a:r>
              <a:rPr lang="zh-CN" altLang="en-US" sz="3000" dirty="0"/>
              <a:t>第</a:t>
            </a:r>
            <a:r>
              <a:rPr lang="en-US" altLang="zh-CN" sz="3000" dirty="0"/>
              <a:t>39</a:t>
            </a:r>
            <a:r>
              <a:rPr lang="zh-CN" altLang="en-US" sz="3000" dirty="0"/>
              <a:t>条规定，有以下情形的用人单位可以解除劳动合同</a:t>
            </a:r>
            <a:r>
              <a:rPr lang="zh-CN" altLang="en-US" sz="3000" dirty="0" smtClean="0"/>
              <a:t>：</a:t>
            </a:r>
            <a:endParaRPr lang="en-US" altLang="zh-CN" sz="3000" dirty="0" smtClean="0"/>
          </a:p>
          <a:p>
            <a:pPr marL="0" indent="0">
              <a:buNone/>
            </a:pPr>
            <a:r>
              <a:rPr lang="zh-CN" altLang="en-US" sz="3000" dirty="0" smtClean="0"/>
              <a:t>①</a:t>
            </a:r>
            <a:r>
              <a:rPr lang="zh-CN" altLang="en-US" sz="3000" dirty="0"/>
              <a:t>在试用期间被证明不符合录用条件的</a:t>
            </a:r>
            <a:r>
              <a:rPr lang="zh-CN" altLang="en-US" sz="3000" dirty="0" smtClean="0"/>
              <a:t>；</a:t>
            </a:r>
            <a:endParaRPr lang="en-US" altLang="zh-CN" sz="3000" dirty="0" smtClean="0"/>
          </a:p>
          <a:p>
            <a:pPr marL="0" indent="0">
              <a:buNone/>
            </a:pPr>
            <a:r>
              <a:rPr lang="zh-CN" altLang="en-US" sz="3000" dirty="0" smtClean="0"/>
              <a:t>②</a:t>
            </a:r>
            <a:r>
              <a:rPr lang="zh-CN" altLang="en-US" sz="3000" dirty="0"/>
              <a:t>严重违反用人单位的规章制度的</a:t>
            </a:r>
            <a:r>
              <a:rPr lang="zh-CN" altLang="en-US" sz="3000" dirty="0" smtClean="0"/>
              <a:t>；</a:t>
            </a:r>
            <a:endParaRPr lang="en-US" altLang="zh-CN" sz="3000" dirty="0" smtClean="0"/>
          </a:p>
          <a:p>
            <a:pPr marL="0" indent="0">
              <a:buNone/>
            </a:pPr>
            <a:endParaRPr lang="zh-CN" alt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dirty="0"/>
              <a:t>③严重失职，营私舞弊，给用人单位造成重大损害的；</a:t>
            </a:r>
            <a:endParaRPr lang="en-US" altLang="zh-CN" dirty="0"/>
          </a:p>
          <a:p>
            <a:pPr marL="0" indent="0">
              <a:buNone/>
            </a:pPr>
            <a:r>
              <a:rPr lang="zh-CN" altLang="en-US" dirty="0"/>
              <a:t>④劳动者同时与其他用人单位建立劳动关系，对完成本单位的工作任务造成严重影响，或者经用人单位提出，拒不改正的；</a:t>
            </a:r>
            <a:endParaRPr lang="en-US" altLang="zh-CN" dirty="0"/>
          </a:p>
          <a:p>
            <a:pPr marL="0" indent="0">
              <a:buNone/>
            </a:pPr>
            <a:r>
              <a:rPr lang="zh-CN" altLang="en-US" dirty="0"/>
              <a:t>⑤因本法第二十六条第一款第一项规定的情形致使劳动合同无效的；</a:t>
            </a:r>
            <a:endParaRPr lang="en-US" altLang="zh-CN" dirty="0"/>
          </a:p>
          <a:p>
            <a:pPr marL="0" indent="0">
              <a:buNone/>
            </a:pPr>
            <a:r>
              <a:rPr lang="zh-CN" altLang="en-US" dirty="0"/>
              <a:t>⑥被依法追究刑事责任的。</a:t>
            </a:r>
            <a:endParaRPr lang="zh-CN" altLang="en-US" dirty="0"/>
          </a:p>
          <a:p>
            <a:pPr marL="0" indent="0">
              <a:buNone/>
            </a:pPr>
            <a:endParaRPr lang="zh-CN" alt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pPr marL="0" indent="0">
              <a:buNone/>
            </a:pPr>
            <a:r>
              <a:rPr lang="zh-CN" altLang="en-US" dirty="0"/>
              <a:t>（</a:t>
            </a:r>
            <a:r>
              <a:rPr lang="en-US" altLang="zh-CN" dirty="0"/>
              <a:t>2</a:t>
            </a:r>
            <a:r>
              <a:rPr lang="zh-CN" altLang="en-US" dirty="0"/>
              <a:t>）劳动合同履行过程中，由于客观情形发生重大变化而导致的用人单位单方解除</a:t>
            </a:r>
            <a:endParaRPr lang="zh-CN" altLang="en-US" dirty="0"/>
          </a:p>
          <a:p>
            <a:pPr marL="0" indent="0">
              <a:buNone/>
            </a:pPr>
            <a:r>
              <a:rPr lang="zh-CN" altLang="en-US" dirty="0"/>
              <a:t>     </a:t>
            </a:r>
            <a:r>
              <a:rPr lang="zh-CN" altLang="en-US" dirty="0" smtClean="0"/>
              <a:t>根据</a:t>
            </a:r>
            <a:r>
              <a:rPr lang="en-US" altLang="zh-CN" dirty="0"/>
              <a:t>《</a:t>
            </a:r>
            <a:r>
              <a:rPr lang="zh-CN" altLang="en-US" dirty="0"/>
              <a:t>劳动合同法</a:t>
            </a:r>
            <a:r>
              <a:rPr lang="en-US" altLang="zh-CN" dirty="0"/>
              <a:t>》</a:t>
            </a:r>
            <a:r>
              <a:rPr lang="zh-CN" altLang="en-US" dirty="0"/>
              <a:t>第</a:t>
            </a:r>
            <a:r>
              <a:rPr lang="en-US" altLang="zh-CN" dirty="0"/>
              <a:t>40</a:t>
            </a:r>
            <a:r>
              <a:rPr lang="zh-CN" altLang="en-US" dirty="0"/>
              <a:t>条规定，有下列情形之一的，用人单位提前</a:t>
            </a:r>
            <a:r>
              <a:rPr lang="en-US" altLang="zh-CN" dirty="0"/>
              <a:t>30</a:t>
            </a:r>
            <a:r>
              <a:rPr lang="zh-CN" altLang="en-US" dirty="0"/>
              <a:t>日以书面形式通知劳动者本人或者额外支付劳动者一个月工资后，可以解除劳动合同</a:t>
            </a:r>
            <a:r>
              <a:rPr lang="zh-CN" altLang="en-US" dirty="0" smtClean="0"/>
              <a:t>：</a:t>
            </a:r>
            <a:endParaRPr lang="en-US" altLang="zh-CN" dirty="0" smtClean="0"/>
          </a:p>
          <a:p>
            <a:pPr marL="0" indent="0">
              <a:buNone/>
            </a:pPr>
            <a:r>
              <a:rPr lang="zh-CN" altLang="en-US" dirty="0" smtClean="0"/>
              <a:t>①</a:t>
            </a:r>
            <a:r>
              <a:rPr lang="zh-CN" altLang="en-US" dirty="0"/>
              <a:t>劳动者患病或者非因工负伤，在规定的医疗期满后不能从事原工作，也不能从事由用人单位另行安排的工作的</a:t>
            </a:r>
            <a:r>
              <a:rPr lang="zh-CN" altLang="en-US" dirty="0" smtClean="0"/>
              <a:t>；</a:t>
            </a:r>
            <a:endParaRPr lang="en-US" altLang="zh-CN" dirty="0" smtClean="0"/>
          </a:p>
          <a:p>
            <a:pPr marL="0" indent="0">
              <a:buNone/>
            </a:pPr>
            <a:endParaRPr lang="zh-CN" alt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dirty="0"/>
              <a:t>②劳动者不能胜任工作，经过培训或者调整工作岗位，仍不能胜任工作的；</a:t>
            </a:r>
            <a:endParaRPr lang="en-US" altLang="zh-CN" dirty="0"/>
          </a:p>
          <a:p>
            <a:pPr marL="0" indent="0">
              <a:buNone/>
            </a:pPr>
            <a:r>
              <a:rPr lang="zh-CN" altLang="en-US" dirty="0"/>
              <a:t>③劳动合同订立时所依据的客观情况发生重大变化，致使劳动合同无法履行，经用人单位与劳动者协商，未能就变更劳动合同内容达成协议的。</a:t>
            </a:r>
            <a:endParaRPr lang="zh-CN" altLang="en-US" dirty="0"/>
          </a:p>
          <a:p>
            <a:pPr marL="0" indent="0">
              <a:buNone/>
            </a:pPr>
            <a:endParaRPr lang="zh-CN" altLang="en-US"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sz="2800" dirty="0"/>
              <a:t>（</a:t>
            </a:r>
            <a:r>
              <a:rPr lang="en-US" altLang="zh-CN" sz="2800" dirty="0"/>
              <a:t>3</a:t>
            </a:r>
            <a:r>
              <a:rPr lang="zh-CN" altLang="en-US" sz="2800" dirty="0"/>
              <a:t>）用人单位因经济性裁员单方解除劳动合同</a:t>
            </a:r>
            <a:endParaRPr lang="zh-CN" altLang="en-US" sz="2800" dirty="0"/>
          </a:p>
          <a:p>
            <a:pPr marL="0" indent="0">
              <a:buNone/>
            </a:pPr>
            <a:r>
              <a:rPr lang="en-US" altLang="zh-CN" sz="2800" dirty="0"/>
              <a:t>《</a:t>
            </a:r>
            <a:r>
              <a:rPr lang="zh-CN" altLang="en-US" sz="2800" dirty="0"/>
              <a:t>劳动法</a:t>
            </a:r>
            <a:r>
              <a:rPr lang="en-US" altLang="zh-CN" sz="2800" dirty="0"/>
              <a:t>》</a:t>
            </a:r>
            <a:r>
              <a:rPr lang="zh-CN" altLang="en-US" sz="2800" dirty="0"/>
              <a:t>第</a:t>
            </a:r>
            <a:r>
              <a:rPr lang="en-US" altLang="zh-CN" sz="2800" dirty="0"/>
              <a:t>27</a:t>
            </a:r>
            <a:r>
              <a:rPr lang="zh-CN" altLang="en-US" sz="2800" dirty="0"/>
              <a:t>条规定“用人单位濒临破产进行法定整顿期间或者生产经营状况发生严重困难，确需裁减人员的，应当提前三十日向工会或者全体职工说明情况，听取工会或者职工的意见，经向劳动行政部门报告后，可以裁减人员。”</a:t>
            </a:r>
            <a:endParaRPr lang="zh-CN" altLang="en-US" sz="2800" dirty="0"/>
          </a:p>
          <a:p>
            <a:pPr marL="0" indent="0">
              <a:buNone/>
            </a:pPr>
            <a:endParaRPr lang="zh-CN" alt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theme/theme1.xml><?xml version="1.0" encoding="utf-8"?>
<a:theme xmlns:a="http://schemas.openxmlformats.org/drawingml/2006/main" name="龙腾四海">
  <a:themeElements>
    <a:clrScheme name="龙腾四海">
      <a:dk1>
        <a:sysClr val="windowText" lastClr="000000"/>
      </a:dk1>
      <a:lt1>
        <a:sysClr val="window" lastClr="FFFFFF"/>
      </a:lt1>
      <a:dk2>
        <a:srgbClr val="001B36"/>
      </a:dk2>
      <a:lt2>
        <a:srgbClr val="EDF8FE"/>
      </a:lt2>
      <a:accent1>
        <a:srgbClr val="477AB1"/>
      </a:accent1>
      <a:accent2>
        <a:srgbClr val="51848E"/>
      </a:accent2>
      <a:accent3>
        <a:srgbClr val="7B9B57"/>
      </a:accent3>
      <a:accent4>
        <a:srgbClr val="8B8D8C"/>
      </a:accent4>
      <a:accent5>
        <a:srgbClr val="8B7396"/>
      </a:accent5>
      <a:accent6>
        <a:srgbClr val="E89A53"/>
      </a:accent6>
      <a:hlink>
        <a:srgbClr val="0080FF"/>
      </a:hlink>
      <a:folHlink>
        <a:srgbClr val="FF00FF"/>
      </a:folHlink>
    </a:clrScheme>
    <a:fontScheme name="龙腾四海">
      <a:majorFont>
        <a:latin typeface="Maiandra GD"/>
        <a:ea typeface=""/>
        <a:cs typeface=""/>
        <a:font script="CYRL" typeface="Times New Roman"/>
        <a:font script="GREK" typeface="Times New Roman"/>
        <a:font script="Jpan" typeface="ＭＳ Ｐゴシック"/>
        <a:font script="Hang" typeface="HY중고딕"/>
        <a:font script="Hans" typeface="隶书"/>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mbria"/>
        <a:ea typeface=""/>
        <a:cs typeface=""/>
        <a:font script="Jpan" typeface="ＭＳ Ｐ明朝"/>
        <a:font script="Hang" typeface="HY견명조"/>
        <a:font script="Hans" typeface="华文楷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龙腾四海">
      <a:fillStyleLst>
        <a:solidFill>
          <a:schemeClr val="phClr">
            <a:tint val="100000"/>
            <a:shade val="100000"/>
            <a:hueMod val="100000"/>
            <a:satMod val="100000"/>
          </a:schemeClr>
        </a:solidFill>
        <a:gradFill rotWithShape="1">
          <a:gsLst>
            <a:gs pos="0">
              <a:schemeClr val="phClr">
                <a:tint val="100000"/>
                <a:shade val="50000"/>
                <a:hueMod val="100000"/>
                <a:satMod val="250000"/>
              </a:schemeClr>
            </a:gs>
            <a:gs pos="75000">
              <a:schemeClr val="phClr">
                <a:tint val="80000"/>
                <a:shade val="100000"/>
                <a:hueMod val="100000"/>
                <a:satMod val="375000"/>
              </a:schemeClr>
            </a:gs>
            <a:gs pos="100000">
              <a:schemeClr val="phClr">
                <a:tint val="50000"/>
                <a:shade val="100000"/>
                <a:hueMod val="100000"/>
                <a:satMod val="500000"/>
              </a:schemeClr>
            </a:gs>
          </a:gsLst>
          <a:lin ang="16200000" scaled="1"/>
        </a:gradFill>
        <a:blipFill>
          <a:blip xmlns:r="http://schemas.openxmlformats.org/officeDocument/2006/relationships" r:embed="rId1">
            <a:duotone>
              <a:schemeClr val="phClr">
                <a:tint val="100000"/>
                <a:shade val="50000"/>
                <a:hueMod val="100000"/>
                <a:satMod val="100000"/>
              </a:schemeClr>
              <a:schemeClr val="phClr">
                <a:tint val="100000"/>
                <a:shade val="75000"/>
                <a:hueMod val="100000"/>
                <a:satMod val="100000"/>
              </a:schemeClr>
            </a:duotone>
          </a:blip>
          <a:tile tx="0" ty="0" sx="50000" sy="50000" flip="none" algn="ctr"/>
        </a:blip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glow>
              <a:schemeClr val="phClr">
                <a:tint val="100000"/>
                <a:shade val="100000"/>
                <a:hueMod val="100000"/>
                <a:satMod val="100000"/>
              </a:schemeClr>
            </a:glow>
          </a:effectLst>
        </a:effectStyle>
        <a:effectStyle>
          <a:effectLst>
            <a:glow>
              <a:schemeClr val="phClr">
                <a:tint val="100000"/>
                <a:shade val="100000"/>
                <a:hueMod val="100000"/>
                <a:satMod val="100000"/>
              </a:schemeClr>
            </a:glow>
          </a:effectLst>
          <a:scene3d>
            <a:camera prst="orthographicFront" fov="0">
              <a:rot lat="0" lon="0" rev="0"/>
            </a:camera>
            <a:lightRig rig="threePt" dir="tl">
              <a:rot lat="0" lon="0" rev="0"/>
            </a:lightRig>
          </a:scene3d>
          <a:sp3d prstMaterial="metal">
            <a:bevelT w="12700" h="12700" prst="relaxedInset"/>
            <a:contourClr>
              <a:schemeClr val="phClr">
                <a:tint val="100000"/>
                <a:shade val="100000"/>
                <a:hueMod val="100000"/>
                <a:satMod val="100000"/>
              </a:schemeClr>
            </a:contourClr>
          </a:sp3d>
        </a:effectStyle>
        <a:effectStyle>
          <a:effectLst>
            <a:glow>
              <a:schemeClr val="phClr">
                <a:tint val="100000"/>
                <a:shade val="100000"/>
                <a:hueMod val="100000"/>
                <a:satMod val="100000"/>
              </a:schemeClr>
            </a:glow>
            <a:outerShdw blurRad="44450" dist="50800" dir="3300000" sx="99000" sy="99000" algn="tl" rotWithShape="0">
              <a:srgbClr val="000000">
                <a:alpha val="55000"/>
              </a:srgbClr>
            </a:outerShdw>
          </a:effectLst>
          <a:scene3d>
            <a:camera prst="orthographicFront">
              <a:rot lat="0" lon="0" rev="0"/>
            </a:camera>
            <a:lightRig rig="contrasting" dir="tl">
              <a:rot lat="0" lon="0" rev="14220000"/>
            </a:lightRig>
          </a:scene3d>
          <a:sp3d prstMaterial="dkEdge">
            <a:bevelT w="63500" h="63500"/>
            <a:bevelB w="0" h="0"/>
            <a:contourClr>
              <a:schemeClr val="phClr">
                <a:tint val="100000"/>
                <a:shade val="100000"/>
                <a:hueMod val="100000"/>
                <a:satMod val="100000"/>
              </a:schemeClr>
            </a:contourClr>
          </a:sp3d>
        </a:effectStyle>
      </a:effectStyleLst>
      <a:bgFillStyleLst>
        <a:solidFill>
          <a:schemeClr val="phClr">
            <a:tint val="100000"/>
            <a:shade val="100000"/>
            <a:hueMod val="100000"/>
            <a:satMod val="100000"/>
          </a:schemeClr>
        </a:solidFill>
        <a:gradFill rotWithShape="1">
          <a:gsLst>
            <a:gs pos="0">
              <a:schemeClr val="bg1">
                <a:tint val="100000"/>
                <a:shade val="100000"/>
                <a:hueMod val="100000"/>
                <a:satMod val="150000"/>
              </a:schemeClr>
            </a:gs>
            <a:gs pos="55000">
              <a:schemeClr val="bg1">
                <a:tint val="100000"/>
                <a:shade val="90000"/>
                <a:hueMod val="100000"/>
                <a:satMod val="375000"/>
              </a:schemeClr>
            </a:gs>
            <a:gs pos="100000">
              <a:schemeClr val="phClr">
                <a:tint val="88000"/>
                <a:shade val="100000"/>
                <a:hueMod val="100000"/>
                <a:satMod val="500000"/>
              </a:schemeClr>
            </a:gs>
          </a:gsLst>
          <a:lin ang="5400000" scaled="1"/>
        </a:gradFill>
        <a:blipFill>
          <a:blip xmlns:r="http://schemas.openxmlformats.org/officeDocument/2006/relationships" r:embed="rId2">
            <a:duotone>
              <a:schemeClr val="phClr">
                <a:shade val="30000"/>
                <a:satMod val="555000"/>
              </a:schemeClr>
              <a:schemeClr val="phClr">
                <a:tint val="96000"/>
                <a:satMod val="120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Dragon</Template>
  <TotalTime>0</TotalTime>
  <Words>59853</Words>
  <Application>WPS 演示</Application>
  <PresentationFormat>全屏显示(4:3)</PresentationFormat>
  <Paragraphs>2477</Paragraphs>
  <Slides>402</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402</vt:i4>
      </vt:variant>
    </vt:vector>
  </HeadingPairs>
  <TitlesOfParts>
    <vt:vector size="415" baseType="lpstr">
      <vt:lpstr>Arial</vt:lpstr>
      <vt:lpstr>宋体</vt:lpstr>
      <vt:lpstr>Wingdings</vt:lpstr>
      <vt:lpstr>Wingdings 2</vt:lpstr>
      <vt:lpstr>Arial</vt:lpstr>
      <vt:lpstr>Cambria</vt:lpstr>
      <vt:lpstr>Maiandra GD</vt:lpstr>
      <vt:lpstr>隶书</vt:lpstr>
      <vt:lpstr>微软雅黑</vt:lpstr>
      <vt:lpstr>Arial Unicode MS</vt:lpstr>
      <vt:lpstr>华文楷体</vt:lpstr>
      <vt:lpstr>Calibri</vt:lpstr>
      <vt:lpstr>龙腾四海</vt:lpstr>
      <vt:lpstr> </vt:lpstr>
      <vt:lpstr>第一章 劳动法概述</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第二章 劳动法律关系</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第四节 劳动法律关系的客体</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第三章  促进就业制度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第四章 劳动合同</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附：北京市固定期限劳动合同范本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第五章 劳动合同法的特别规定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附：深圳市集体合同范本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第六章   工资制度</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第七章 工作时间和休息休假制度</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第八章 劳动保护</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第九章 劳动监察与劳动争议处理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第十章 社会保障法概述 </vt:lpstr>
      <vt:lpstr>PowerPoint 演示文稿</vt:lpstr>
      <vt:lpstr>PowerPoint 演示文稿</vt:lpstr>
      <vt:lpstr>PowerPoint 演示文稿</vt:lpstr>
      <vt:lpstr>PowerPoint 演示文稿</vt:lpstr>
      <vt:lpstr>PowerPoint 演示文稿</vt:lpstr>
      <vt:lpstr> 第十一章 社会保险制度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第十二章 社会救助制度</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第十三章 社会福利与社会优抚制度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微软中国</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微软用户</dc:creator>
  <cp:lastModifiedBy>FUDAO</cp:lastModifiedBy>
  <cp:revision>82</cp:revision>
  <dcterms:created xsi:type="dcterms:W3CDTF">2012-03-07T02:30:00Z</dcterms:created>
  <dcterms:modified xsi:type="dcterms:W3CDTF">2021-01-02T06:27:00Z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2052-11.1.0.10228</vt:lpwstr>
  </property>
</Properties>
</file>