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2" r:id="rId3"/>
    <p:sldId id="261" r:id="rId4"/>
    <p:sldId id="266" r:id="rId5"/>
    <p:sldId id="279" r:id="rId6"/>
    <p:sldId id="271" r:id="rId7"/>
    <p:sldId id="265" r:id="rId8"/>
    <p:sldId id="280" r:id="rId9"/>
    <p:sldId id="278" r:id="rId10"/>
    <p:sldId id="281" r:id="rId11"/>
    <p:sldId id="264" r:id="rId12"/>
    <p:sldId id="258" r:id="rId13"/>
    <p:sldId id="269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9">
          <p15:clr>
            <a:srgbClr val="A4A3A4"/>
          </p15:clr>
        </p15:guide>
        <p15:guide id="2" pos="3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86B"/>
    <a:srgbClr val="AA6F36"/>
    <a:srgbClr val="FAB102"/>
    <a:srgbClr val="FDCB50"/>
    <a:srgbClr val="A86F36"/>
    <a:srgbClr val="FFFFFF"/>
    <a:srgbClr val="4F4B4D"/>
    <a:srgbClr val="4F4A4D"/>
    <a:srgbClr val="BC8409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>
        <p:guide orient="horz" pos="2089"/>
        <p:guide pos="387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pPr/>
              <a:t>2019/10/8</a:t>
            </a:fld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pPr/>
              <a:t>‹#›</a:t>
            </a:fld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2019/10/8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2019/10/8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字魂59号-创粗黑" panose="00000500000000000000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2019/10/8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字魂59号-创粗黑" panose="00000500000000000000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字魂59号-创粗黑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17"/>
          <p:cNvSpPr/>
          <p:nvPr/>
        </p:nvSpPr>
        <p:spPr>
          <a:xfrm rot="10800000" flipH="1">
            <a:off x="-1905" y="-15875"/>
            <a:ext cx="5329555" cy="362839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59号-创粗黑" panose="00000500000000000000" pitchFamily="2" charset="-122"/>
            </a:endParaRPr>
          </a:p>
        </p:txBody>
      </p:sp>
      <p:pic>
        <p:nvPicPr>
          <p:cNvPr id="12" name="图片 11" descr="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5380" y="1126490"/>
            <a:ext cx="1958975" cy="1852930"/>
          </a:xfrm>
          <a:prstGeom prst="rect">
            <a:avLst/>
          </a:prstGeom>
        </p:spPr>
      </p:pic>
      <p:pic>
        <p:nvPicPr>
          <p:cNvPr id="15" name="图片 14" descr="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4F3">
                  <a:alpha val="100000"/>
                </a:srgbClr>
              </a:clrFrom>
              <a:clrTo>
                <a:srgbClr val="F8F4F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05" y="5595620"/>
            <a:ext cx="12195810" cy="127635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350895" y="1662430"/>
            <a:ext cx="54908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b="1" dirty="0">
                <a:solidFill>
                  <a:srgbClr val="AA6F36"/>
                </a:solidFill>
                <a:ea typeface="字魂59号-创粗黑" panose="00000500000000000000" pitchFamily="2" charset="-122"/>
              </a:rPr>
              <a:t>佳吉快运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/>
          <a:srcRect l="9134" t="27244" r="9487" b="25709"/>
          <a:stretch>
            <a:fillRect/>
          </a:stretch>
        </p:blipFill>
        <p:spPr>
          <a:xfrm>
            <a:off x="3383280" y="3475355"/>
            <a:ext cx="5425440" cy="23926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内容占位符 3"/>
          <p:cNvGrpSpPr>
            <a:grpSpLocks noGrp="1"/>
          </p:cNvGrpSpPr>
          <p:nvPr/>
        </p:nvGrpSpPr>
        <p:grpSpPr>
          <a:xfrm>
            <a:off x="0" y="2267712"/>
            <a:ext cx="12194685" cy="2176272"/>
            <a:chOff x="-9525" y="2089038"/>
            <a:chExt cx="12210415" cy="2261982"/>
          </a:xfrm>
        </p:grpSpPr>
        <p:sp>
          <p:nvSpPr>
            <p:cNvPr id="5" name="矩形 4"/>
            <p:cNvSpPr/>
            <p:nvPr/>
          </p:nvSpPr>
          <p:spPr>
            <a:xfrm>
              <a:off x="-9525" y="2100580"/>
              <a:ext cx="12210415" cy="2250440"/>
            </a:xfrm>
            <a:prstGeom prst="rect">
              <a:avLst/>
            </a:prstGeom>
            <a:solidFill>
              <a:srgbClr val="FDC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9524" y="2089038"/>
              <a:ext cx="12207726" cy="237583"/>
            </a:xfrm>
            <a:prstGeom prst="rect">
              <a:avLst/>
            </a:prstGeom>
            <a:solidFill>
              <a:srgbClr val="BE98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7" name="文本框 8"/>
            <p:cNvSpPr txBox="1"/>
            <p:nvPr/>
          </p:nvSpPr>
          <p:spPr>
            <a:xfrm>
              <a:off x="3103880" y="2626359"/>
              <a:ext cx="5982970" cy="1247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rgbClr val="AA6F36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发展状况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430020" y="948690"/>
            <a:ext cx="3482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BE986B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配送管理现状</a:t>
            </a:r>
          </a:p>
        </p:txBody>
      </p:sp>
      <p:pic>
        <p:nvPicPr>
          <p:cNvPr id="4" name="图片 3" descr="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" y="532130"/>
            <a:ext cx="629920" cy="12020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89785" y="2229485"/>
            <a:ext cx="8013065" cy="306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auto">
              <a:lnSpc>
                <a:spcPts val="5260"/>
              </a:lnSpc>
            </a:pPr>
            <a:r>
              <a:rPr lang="en-US" altLang="zh-CN" sz="36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1.</a:t>
            </a:r>
            <a:r>
              <a:rPr lang="zh-CN" altLang="en-US" sz="36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发展落后企业规模小。</a:t>
            </a:r>
          </a:p>
          <a:p>
            <a:pPr lvl="1" fontAlgn="auto">
              <a:lnSpc>
                <a:spcPts val="5260"/>
              </a:lnSpc>
            </a:pPr>
            <a:r>
              <a:rPr lang="en-US" altLang="zh-CN" sz="36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2.</a:t>
            </a:r>
            <a:r>
              <a:rPr lang="zh-CN" altLang="en-US" sz="36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基础设施和技术设备落后。</a:t>
            </a:r>
          </a:p>
          <a:p>
            <a:pPr fontAlgn="auto">
              <a:lnSpc>
                <a:spcPts val="5260"/>
              </a:lnSpc>
            </a:pPr>
            <a:r>
              <a:rPr lang="en-US" altLang="zh-CN" sz="36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3.</a:t>
            </a:r>
            <a:r>
              <a:rPr lang="zh-CN" altLang="en-US" sz="36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物流渠道不畅通。</a:t>
            </a:r>
          </a:p>
          <a:p>
            <a:pPr fontAlgn="auto">
              <a:lnSpc>
                <a:spcPts val="5260"/>
              </a:lnSpc>
            </a:pPr>
            <a:r>
              <a:rPr lang="en-US" altLang="zh-CN" sz="36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4.</a:t>
            </a:r>
            <a:r>
              <a:rPr lang="zh-CN" altLang="en-US" sz="36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物流管理水平较低</a:t>
            </a:r>
            <a:endParaRPr lang="zh-CN" altLang="en-US" dirty="0"/>
          </a:p>
          <a:p>
            <a:endParaRPr lang="en-US" altLang="zh-CN" dirty="0"/>
          </a:p>
        </p:txBody>
      </p:sp>
    </p:spTree>
    <p:custDataLst>
      <p:tags r:id="rId1"/>
    </p:custData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/>
          <a:srcRect l="2883" t="2977" r="3476" b="2310"/>
          <a:stretch>
            <a:fillRect/>
          </a:stretch>
        </p:blipFill>
        <p:spPr>
          <a:xfrm>
            <a:off x="1528445" y="1382395"/>
            <a:ext cx="8980170" cy="54349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36220" y="302895"/>
            <a:ext cx="4935220" cy="1079621"/>
            <a:chOff x="1260" y="557"/>
            <a:chExt cx="3790" cy="2212"/>
          </a:xfrm>
        </p:grpSpPr>
        <p:sp>
          <p:nvSpPr>
            <p:cNvPr id="31" name="文本框 30"/>
            <p:cNvSpPr txBox="1"/>
            <p:nvPr/>
          </p:nvSpPr>
          <p:spPr>
            <a:xfrm>
              <a:off x="2374" y="1069"/>
              <a:ext cx="2676" cy="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800" b="1" dirty="0">
                  <a:solidFill>
                    <a:srgbClr val="BE986B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合作客户</a:t>
              </a:r>
            </a:p>
          </p:txBody>
        </p:sp>
        <p:pic>
          <p:nvPicPr>
            <p:cNvPr id="32" name="图片 31" descr="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0" y="557"/>
              <a:ext cx="992" cy="189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00100" y="532130"/>
            <a:ext cx="3667760" cy="1201420"/>
            <a:chOff x="1260" y="557"/>
            <a:chExt cx="5776" cy="1892"/>
          </a:xfrm>
        </p:grpSpPr>
        <p:grpSp>
          <p:nvGrpSpPr>
            <p:cNvPr id="5" name="组合 4"/>
            <p:cNvGrpSpPr/>
            <p:nvPr/>
          </p:nvGrpSpPr>
          <p:grpSpPr>
            <a:xfrm>
              <a:off x="2444" y="1069"/>
              <a:ext cx="4592" cy="1380"/>
              <a:chOff x="2444" y="1069"/>
              <a:chExt cx="4592" cy="138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444" y="1069"/>
                <a:ext cx="2606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3600" b="1" dirty="0">
                    <a:solidFill>
                      <a:srgbClr val="BE986B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TITLE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444" y="1967"/>
                <a:ext cx="4592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Everyone has their own dreams</a:t>
                </a:r>
              </a:p>
            </p:txBody>
          </p:sp>
        </p:grpSp>
        <p:pic>
          <p:nvPicPr>
            <p:cNvPr id="4" name="图片 3" descr="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0" y="557"/>
              <a:ext cx="992" cy="1893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212" y="396113"/>
            <a:ext cx="10081260" cy="569531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409700" y="3669665"/>
            <a:ext cx="1434465" cy="432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内容占位符 3"/>
          <p:cNvGrpSpPr>
            <a:grpSpLocks noGrp="1"/>
          </p:cNvGrpSpPr>
          <p:nvPr/>
        </p:nvGrpSpPr>
        <p:grpSpPr>
          <a:xfrm>
            <a:off x="0" y="2267712"/>
            <a:ext cx="12194685" cy="2176272"/>
            <a:chOff x="-9525" y="2089038"/>
            <a:chExt cx="12210415" cy="2261982"/>
          </a:xfrm>
        </p:grpSpPr>
        <p:sp>
          <p:nvSpPr>
            <p:cNvPr id="5" name="矩形 4"/>
            <p:cNvSpPr/>
            <p:nvPr/>
          </p:nvSpPr>
          <p:spPr>
            <a:xfrm>
              <a:off x="-9525" y="2100580"/>
              <a:ext cx="12210415" cy="2250440"/>
            </a:xfrm>
            <a:prstGeom prst="rect">
              <a:avLst/>
            </a:prstGeom>
            <a:solidFill>
              <a:srgbClr val="FDC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9524" y="2089038"/>
              <a:ext cx="12207726" cy="237583"/>
            </a:xfrm>
            <a:prstGeom prst="rect">
              <a:avLst/>
            </a:prstGeom>
            <a:solidFill>
              <a:srgbClr val="BE98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7" name="文本框 8"/>
            <p:cNvSpPr txBox="1"/>
            <p:nvPr/>
          </p:nvSpPr>
          <p:spPr>
            <a:xfrm>
              <a:off x="3103880" y="2626359"/>
              <a:ext cx="5982970" cy="1247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rgbClr val="AA6F36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体验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5370" y="1433160"/>
            <a:ext cx="10852237" cy="5041355"/>
          </a:xfrm>
        </p:spPr>
        <p:txBody>
          <a:bodyPr/>
          <a:lstStyle/>
          <a:p>
            <a:r>
              <a:rPr lang="zh-CN" altLang="en-US" sz="4000" dirty="0">
                <a:latin typeface="新宋体" pitchFamily="49" charset="-122"/>
                <a:ea typeface="新宋体" pitchFamily="49" charset="-122"/>
              </a:rPr>
              <a:t>速度：送货速度比较慢</a:t>
            </a:r>
            <a:endParaRPr lang="en-US" altLang="zh-CN" sz="4000" dirty="0">
              <a:latin typeface="新宋体" pitchFamily="49" charset="-122"/>
              <a:ea typeface="新宋体" pitchFamily="49" charset="-122"/>
            </a:endParaRPr>
          </a:p>
          <a:p>
            <a:r>
              <a:rPr lang="zh-CN" altLang="en-US" sz="4000" dirty="0">
                <a:latin typeface="新宋体" pitchFamily="49" charset="-122"/>
                <a:ea typeface="新宋体" pitchFamily="49" charset="-122"/>
              </a:rPr>
              <a:t>服务：服务态度良好，大件货物会帮助搬运</a:t>
            </a:r>
            <a:endParaRPr lang="en-US" altLang="zh-CN" sz="4000" dirty="0">
              <a:latin typeface="新宋体" pitchFamily="49" charset="-122"/>
              <a:ea typeface="新宋体" pitchFamily="49" charset="-122"/>
            </a:endParaRPr>
          </a:p>
          <a:p>
            <a:r>
              <a:rPr lang="zh-CN" altLang="en-US" sz="4000" dirty="0">
                <a:latin typeface="新宋体" pitchFamily="49" charset="-122"/>
                <a:ea typeface="新宋体" pitchFamily="49" charset="-122"/>
              </a:rPr>
              <a:t>可靠性和质量：按货物要求配送，退换货物服务差，如货物配送过程中出现挤压或者变形的情况理赔较差</a:t>
            </a:r>
            <a:r>
              <a:rPr lang="zh-CN" altLang="en-US" sz="4400" dirty="0">
                <a:latin typeface="新宋体" pitchFamily="49" charset="-122"/>
                <a:ea typeface="新宋体" pitchFamily="49" charset="-122"/>
              </a:rPr>
              <a:t>。</a:t>
            </a:r>
            <a:endParaRPr lang="en-US" altLang="zh-CN" dirty="0">
              <a:latin typeface="新宋体" pitchFamily="49" charset="-122"/>
              <a:ea typeface="新宋体" pitchFamily="49" charset="-122"/>
            </a:endParaRPr>
          </a:p>
          <a:p>
            <a:endParaRPr lang="zh-CN" altLang="en-US" dirty="0"/>
          </a:p>
        </p:txBody>
      </p:sp>
      <p:pic>
        <p:nvPicPr>
          <p:cNvPr id="4" name="图片 3" descr="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" y="302895"/>
            <a:ext cx="1291752" cy="923925"/>
          </a:xfrm>
          <a:prstGeom prst="rect">
            <a:avLst/>
          </a:prstGeom>
        </p:spPr>
      </p:pic>
      <p:sp>
        <p:nvSpPr>
          <p:cNvPr id="5" name="文本框 30"/>
          <p:cNvSpPr txBox="1"/>
          <p:nvPr/>
        </p:nvSpPr>
        <p:spPr>
          <a:xfrm>
            <a:off x="1686836" y="552789"/>
            <a:ext cx="34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BE986B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用户信息反馈</a:t>
            </a:r>
          </a:p>
        </p:txBody>
      </p:sp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内容占位符 3"/>
          <p:cNvGrpSpPr>
            <a:grpSpLocks noGrp="1"/>
          </p:cNvGrpSpPr>
          <p:nvPr/>
        </p:nvGrpSpPr>
        <p:grpSpPr>
          <a:xfrm>
            <a:off x="0" y="2267712"/>
            <a:ext cx="12194685" cy="2176272"/>
            <a:chOff x="-9525" y="2089038"/>
            <a:chExt cx="12210415" cy="2261982"/>
          </a:xfrm>
        </p:grpSpPr>
        <p:sp>
          <p:nvSpPr>
            <p:cNvPr id="5" name="矩形 4"/>
            <p:cNvSpPr/>
            <p:nvPr/>
          </p:nvSpPr>
          <p:spPr>
            <a:xfrm>
              <a:off x="-9525" y="2100580"/>
              <a:ext cx="12210415" cy="2250440"/>
            </a:xfrm>
            <a:prstGeom prst="rect">
              <a:avLst/>
            </a:prstGeom>
            <a:solidFill>
              <a:srgbClr val="FDC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9524" y="2089038"/>
              <a:ext cx="12207726" cy="237583"/>
            </a:xfrm>
            <a:prstGeom prst="rect">
              <a:avLst/>
            </a:prstGeom>
            <a:solidFill>
              <a:srgbClr val="BE98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7" name="文本框 8"/>
            <p:cNvSpPr txBox="1"/>
            <p:nvPr/>
          </p:nvSpPr>
          <p:spPr>
            <a:xfrm>
              <a:off x="3103880" y="2626359"/>
              <a:ext cx="5982970" cy="1247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rgbClr val="AA6F36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总结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>
                <a:latin typeface="新宋体" pitchFamily="49" charset="-122"/>
                <a:ea typeface="新宋体" pitchFamily="49" charset="-122"/>
              </a:rPr>
              <a:t>网点覆盖率高</a:t>
            </a:r>
            <a:endParaRPr lang="en-US" altLang="zh-CN" sz="3200" dirty="0">
              <a:latin typeface="新宋体" pitchFamily="49" charset="-122"/>
              <a:ea typeface="新宋体" pitchFamily="49" charset="-122"/>
            </a:endParaRPr>
          </a:p>
          <a:p>
            <a:r>
              <a:rPr lang="zh-CN" altLang="en-US" sz="3200" dirty="0">
                <a:latin typeface="新宋体" pitchFamily="49" charset="-122"/>
                <a:ea typeface="新宋体" pitchFamily="49" charset="-122"/>
              </a:rPr>
              <a:t>品牌辨识度低</a:t>
            </a:r>
            <a:endParaRPr lang="en-US" altLang="zh-CN" sz="3200" dirty="0">
              <a:latin typeface="新宋体" pitchFamily="49" charset="-122"/>
              <a:ea typeface="新宋体" pitchFamily="49" charset="-122"/>
            </a:endParaRPr>
          </a:p>
          <a:p>
            <a:r>
              <a:rPr lang="zh-CN" altLang="en-US" sz="3200" dirty="0">
                <a:latin typeface="新宋体" pitchFamily="49" charset="-122"/>
                <a:ea typeface="新宋体" pitchFamily="49" charset="-122"/>
              </a:rPr>
              <a:t>私有企业发展局限</a:t>
            </a:r>
            <a:endParaRPr lang="en-US" altLang="zh-CN" sz="3200" dirty="0">
              <a:latin typeface="新宋体" pitchFamily="49" charset="-122"/>
              <a:ea typeface="新宋体" pitchFamily="49" charset="-122"/>
            </a:endParaRPr>
          </a:p>
          <a:p>
            <a:endParaRPr lang="zh-CN" altLang="en-US" dirty="0"/>
          </a:p>
        </p:txBody>
      </p:sp>
      <p:pic>
        <p:nvPicPr>
          <p:cNvPr id="4" name="图片 3" descr="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" y="302895"/>
            <a:ext cx="1291752" cy="92392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00100" y="394970"/>
            <a:ext cx="3959860" cy="1415415"/>
            <a:chOff x="1260" y="557"/>
            <a:chExt cx="3790" cy="1893"/>
          </a:xfrm>
        </p:grpSpPr>
        <p:sp>
          <p:nvSpPr>
            <p:cNvPr id="19" name="文本框 18"/>
            <p:cNvSpPr txBox="1"/>
            <p:nvPr/>
          </p:nvSpPr>
          <p:spPr>
            <a:xfrm>
              <a:off x="2374" y="1069"/>
              <a:ext cx="2676" cy="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800" b="1" dirty="0">
                  <a:solidFill>
                    <a:srgbClr val="BE986B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公司介绍</a:t>
              </a:r>
            </a:p>
          </p:txBody>
        </p:sp>
        <p:pic>
          <p:nvPicPr>
            <p:cNvPr id="20" name="图片 19" descr="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0" y="557"/>
              <a:ext cx="992" cy="1893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2263140" y="1810385"/>
            <a:ext cx="8945880" cy="4969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ts val="5620"/>
              </a:lnSpc>
            </a:pPr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公司名称：上海佳吉快运有限公司</a:t>
            </a:r>
          </a:p>
          <a:p>
            <a:pPr algn="l" fontAlgn="auto">
              <a:lnSpc>
                <a:spcPts val="5620"/>
              </a:lnSpc>
            </a:pPr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公司总部：上海</a:t>
            </a:r>
          </a:p>
          <a:p>
            <a:pPr algn="l" fontAlgn="auto">
              <a:lnSpc>
                <a:spcPts val="5620"/>
              </a:lnSpc>
            </a:pPr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成立时间</a:t>
            </a:r>
            <a:r>
              <a:rPr lang="en-US" altLang="zh-CN" sz="36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:1994</a:t>
            </a:r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年</a:t>
            </a:r>
          </a:p>
          <a:p>
            <a:pPr algn="l" fontAlgn="auto">
              <a:lnSpc>
                <a:spcPts val="5620"/>
              </a:lnSpc>
            </a:pPr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注册资金：</a:t>
            </a:r>
            <a:r>
              <a:rPr lang="en-US" altLang="zh-CN" sz="36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6060</a:t>
            </a:r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万元</a:t>
            </a:r>
          </a:p>
          <a:p>
            <a:pPr algn="l" fontAlgn="auto">
              <a:lnSpc>
                <a:spcPts val="5620"/>
              </a:lnSpc>
            </a:pPr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公司性质：民营企业</a:t>
            </a:r>
          </a:p>
          <a:p>
            <a:pPr algn="l" fontAlgn="auto">
              <a:lnSpc>
                <a:spcPts val="5620"/>
              </a:lnSpc>
            </a:pPr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员工数：</a:t>
            </a:r>
            <a:r>
              <a:rPr lang="en-US" altLang="zh-CN" sz="36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9000</a:t>
            </a:r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余人</a:t>
            </a:r>
          </a:p>
          <a:p>
            <a:pPr algn="l" fontAlgn="auto">
              <a:lnSpc>
                <a:spcPts val="5620"/>
              </a:lnSpc>
            </a:pPr>
            <a:endParaRPr lang="zh-CN" altLang="en-US" sz="3600" b="1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00100" y="394970"/>
            <a:ext cx="4127500" cy="1354455"/>
            <a:chOff x="1260" y="557"/>
            <a:chExt cx="3790" cy="1893"/>
          </a:xfrm>
        </p:grpSpPr>
        <p:sp>
          <p:nvSpPr>
            <p:cNvPr id="15" name="文本框 14"/>
            <p:cNvSpPr txBox="1"/>
            <p:nvPr/>
          </p:nvSpPr>
          <p:spPr>
            <a:xfrm>
              <a:off x="2374" y="1069"/>
              <a:ext cx="2676" cy="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800" b="1" dirty="0">
                  <a:solidFill>
                    <a:srgbClr val="BE986B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现有规模</a:t>
              </a:r>
            </a:p>
          </p:txBody>
        </p:sp>
        <p:pic>
          <p:nvPicPr>
            <p:cNvPr id="4" name="图片 3" descr="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0" y="557"/>
              <a:ext cx="992" cy="1893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0920" y="2023745"/>
            <a:ext cx="10170795" cy="429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1020" y="303530"/>
            <a:ext cx="5072380" cy="1217295"/>
            <a:chOff x="1260" y="557"/>
            <a:chExt cx="3790" cy="1893"/>
          </a:xfrm>
        </p:grpSpPr>
        <p:sp>
          <p:nvSpPr>
            <p:cNvPr id="31" name="文本框 30"/>
            <p:cNvSpPr txBox="1"/>
            <p:nvPr/>
          </p:nvSpPr>
          <p:spPr>
            <a:xfrm>
              <a:off x="2374" y="1069"/>
              <a:ext cx="2676" cy="1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800" b="1" dirty="0">
                  <a:solidFill>
                    <a:srgbClr val="BE986B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产品与服务</a:t>
              </a:r>
            </a:p>
          </p:txBody>
        </p:sp>
        <p:pic>
          <p:nvPicPr>
            <p:cNvPr id="32" name="图片 31" descr="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0" y="557"/>
              <a:ext cx="992" cy="1893"/>
            </a:xfrm>
            <a:prstGeom prst="rect">
              <a:avLst/>
            </a:prstGeom>
          </p:spPr>
        </p:pic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/>
          <a:srcRect l="1401" t="509"/>
          <a:stretch>
            <a:fillRect/>
          </a:stretch>
        </p:blipFill>
        <p:spPr>
          <a:xfrm>
            <a:off x="1254125" y="1520825"/>
            <a:ext cx="10141585" cy="50907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0965" y="1889125"/>
            <a:ext cx="12301855" cy="2461895"/>
            <a:chOff x="-100965" y="1889125"/>
            <a:chExt cx="12301855" cy="2461895"/>
          </a:xfrm>
        </p:grpSpPr>
        <p:sp>
          <p:nvSpPr>
            <p:cNvPr id="7" name="矩形 6"/>
            <p:cNvSpPr/>
            <p:nvPr/>
          </p:nvSpPr>
          <p:spPr>
            <a:xfrm>
              <a:off x="-9525" y="2100580"/>
              <a:ext cx="12210415" cy="2250440"/>
            </a:xfrm>
            <a:prstGeom prst="rect">
              <a:avLst/>
            </a:prstGeom>
            <a:solidFill>
              <a:srgbClr val="FDC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00965" y="1889125"/>
              <a:ext cx="12210415" cy="211455"/>
            </a:xfrm>
            <a:prstGeom prst="rect">
              <a:avLst/>
            </a:prstGeom>
            <a:solidFill>
              <a:srgbClr val="BE98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103880" y="2626360"/>
              <a:ext cx="5982970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rgbClr val="AA6F36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特色业务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42900" y="394970"/>
            <a:ext cx="5667375" cy="989146"/>
            <a:chOff x="1260" y="557"/>
            <a:chExt cx="3790" cy="1893"/>
          </a:xfrm>
        </p:grpSpPr>
        <p:sp>
          <p:nvSpPr>
            <p:cNvPr id="15" name="文本框 14"/>
            <p:cNvSpPr txBox="1"/>
            <p:nvPr/>
          </p:nvSpPr>
          <p:spPr>
            <a:xfrm>
              <a:off x="2444" y="1069"/>
              <a:ext cx="2606" cy="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600" b="1" dirty="0">
                  <a:solidFill>
                    <a:srgbClr val="BE986B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红色快车</a:t>
              </a:r>
              <a:r>
                <a:rPr lang="en-US" altLang="zh-CN" sz="3600" b="1" dirty="0">
                  <a:solidFill>
                    <a:srgbClr val="BE986B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“</a:t>
              </a:r>
              <a:r>
                <a:rPr lang="zh-CN" altLang="en-US" sz="3600" b="1" dirty="0">
                  <a:solidFill>
                    <a:srgbClr val="BE986B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定时达</a:t>
              </a:r>
              <a:r>
                <a:rPr lang="en-US" altLang="zh-CN" sz="3600" b="1" dirty="0">
                  <a:solidFill>
                    <a:srgbClr val="BE986B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”</a:t>
              </a:r>
            </a:p>
          </p:txBody>
        </p:sp>
        <p:pic>
          <p:nvPicPr>
            <p:cNvPr id="4" name="图片 3" descr="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0" y="557"/>
              <a:ext cx="992" cy="1893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826260" y="1659890"/>
            <a:ext cx="919924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产品特点：</a:t>
            </a:r>
          </a:p>
          <a:p>
            <a:r>
              <a:rPr lang="zh-CN" altLang="en-US" sz="32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1、定时发车、定时到达、定时配送</a:t>
            </a:r>
          </a:p>
          <a:p>
            <a:r>
              <a:rPr lang="zh-CN" altLang="en-US" sz="32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2、运输速度提升，相比普货运行时间缩短近50%</a:t>
            </a:r>
          </a:p>
          <a:p>
            <a:r>
              <a:rPr lang="zh-CN" altLang="en-US" sz="32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3、管理监控，严格监控发车时间、行驶时间、配送时间</a:t>
            </a:r>
          </a:p>
          <a:p>
            <a:r>
              <a:rPr lang="zh-CN" altLang="en-US" sz="32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4、全程GPS监控，用户可实时通过官网查看货物在途情况</a:t>
            </a:r>
          </a:p>
        </p:txBody>
      </p:sp>
      <p:pic>
        <p:nvPicPr>
          <p:cNvPr id="11" name="图片 10" descr="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525" y="5843270"/>
            <a:ext cx="12254230" cy="1022985"/>
          </a:xfrm>
          <a:prstGeom prst="rect">
            <a:avLst/>
          </a:prstGeom>
        </p:spPr>
      </p:pic>
      <p:pic>
        <p:nvPicPr>
          <p:cNvPr id="8" name="图片 7" descr="0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2605" y="4925060"/>
            <a:ext cx="5372100" cy="17570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6220" y="180975"/>
            <a:ext cx="6230620" cy="1059761"/>
            <a:chOff x="1260" y="557"/>
            <a:chExt cx="3790" cy="1893"/>
          </a:xfrm>
        </p:grpSpPr>
        <p:sp>
          <p:nvSpPr>
            <p:cNvPr id="31" name="文本框 30"/>
            <p:cNvSpPr txBox="1"/>
            <p:nvPr/>
          </p:nvSpPr>
          <p:spPr>
            <a:xfrm>
              <a:off x="2374" y="1069"/>
              <a:ext cx="2676" cy="1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000" b="1" dirty="0">
                  <a:solidFill>
                    <a:srgbClr val="BE986B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整车物流服务优势</a:t>
              </a:r>
            </a:p>
          </p:txBody>
        </p:sp>
        <p:pic>
          <p:nvPicPr>
            <p:cNvPr id="32" name="图片 31" descr="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0" y="557"/>
              <a:ext cx="992" cy="1893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1313180" y="1859915"/>
            <a:ext cx="935164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1、运输速度快</a:t>
            </a:r>
          </a:p>
          <a:p>
            <a:endParaRPr lang="zh-CN" altLang="en-US" sz="400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4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2、可靠性高、安全保障</a:t>
            </a:r>
          </a:p>
          <a:p>
            <a:endParaRPr lang="zh-CN" altLang="en-US" sz="400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4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3、机动性高</a:t>
            </a:r>
          </a:p>
          <a:p>
            <a:endParaRPr lang="zh-CN" altLang="en-US" sz="400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4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4、价格更合理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t="25070" r="-120"/>
          <a:stretch>
            <a:fillRect/>
          </a:stretch>
        </p:blipFill>
        <p:spPr bwMode="auto">
          <a:xfrm>
            <a:off x="7251192" y="3728914"/>
            <a:ext cx="4940808" cy="312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内容占位符 3"/>
          <p:cNvGrpSpPr>
            <a:grpSpLocks noGrp="1"/>
          </p:cNvGrpSpPr>
          <p:nvPr/>
        </p:nvGrpSpPr>
        <p:grpSpPr>
          <a:xfrm>
            <a:off x="0" y="2267712"/>
            <a:ext cx="12194685" cy="2176272"/>
            <a:chOff x="-9525" y="2089038"/>
            <a:chExt cx="12210415" cy="2261982"/>
          </a:xfrm>
        </p:grpSpPr>
        <p:sp>
          <p:nvSpPr>
            <p:cNvPr id="5" name="矩形 4"/>
            <p:cNvSpPr/>
            <p:nvPr/>
          </p:nvSpPr>
          <p:spPr>
            <a:xfrm>
              <a:off x="-9525" y="2100580"/>
              <a:ext cx="12210415" cy="2250440"/>
            </a:xfrm>
            <a:prstGeom prst="rect">
              <a:avLst/>
            </a:prstGeom>
            <a:solidFill>
              <a:srgbClr val="FDC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9524" y="2089038"/>
              <a:ext cx="12207726" cy="237583"/>
            </a:xfrm>
            <a:prstGeom prst="rect">
              <a:avLst/>
            </a:prstGeom>
            <a:solidFill>
              <a:srgbClr val="BE98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字魂59号-创粗黑" panose="00000500000000000000" pitchFamily="2" charset="-122"/>
              </a:endParaRPr>
            </a:p>
          </p:txBody>
        </p:sp>
        <p:sp>
          <p:nvSpPr>
            <p:cNvPr id="7" name="文本框 8"/>
            <p:cNvSpPr txBox="1"/>
            <p:nvPr/>
          </p:nvSpPr>
          <p:spPr>
            <a:xfrm>
              <a:off x="3103880" y="2626359"/>
              <a:ext cx="5982970" cy="1247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rgbClr val="AA6F36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运作模式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36220" y="302895"/>
            <a:ext cx="4935220" cy="1079621"/>
            <a:chOff x="1260" y="557"/>
            <a:chExt cx="3790" cy="2212"/>
          </a:xfrm>
        </p:grpSpPr>
        <p:sp>
          <p:nvSpPr>
            <p:cNvPr id="31" name="文本框 30"/>
            <p:cNvSpPr txBox="1"/>
            <p:nvPr/>
          </p:nvSpPr>
          <p:spPr>
            <a:xfrm>
              <a:off x="2374" y="1069"/>
              <a:ext cx="2676" cy="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800" b="1" dirty="0">
                  <a:solidFill>
                    <a:srgbClr val="BE986B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服务流程</a:t>
              </a:r>
            </a:p>
          </p:txBody>
        </p:sp>
        <p:pic>
          <p:nvPicPr>
            <p:cNvPr id="32" name="图片 31" descr="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0" y="557"/>
              <a:ext cx="992" cy="1893"/>
            </a:xfrm>
            <a:prstGeom prst="rect">
              <a:avLst/>
            </a:prstGeom>
          </p:spPr>
        </p:pic>
      </p:grpSp>
      <p:pic>
        <p:nvPicPr>
          <p:cNvPr id="1026" name="Picture 2" descr="C:\Users\Lenovo\Desktop\20170417094429_7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1872" y="1438464"/>
            <a:ext cx="9692640" cy="518179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253</Words>
  <Application>Microsoft Office PowerPoint</Application>
  <PresentationFormat>宽屏</PresentationFormat>
  <Paragraphs>56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新宋体</vt:lpstr>
      <vt:lpstr>字魂59号-创粗黑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物流</dc:title>
  <dc:creator>Lenovo</dc:creator>
  <cp:lastModifiedBy>liu yongxin</cp:lastModifiedBy>
  <cp:revision>28</cp:revision>
  <dcterms:created xsi:type="dcterms:W3CDTF">2019-05-03T10:00:00Z</dcterms:created>
  <dcterms:modified xsi:type="dcterms:W3CDTF">2019-10-08T01:41:54Z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