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607" r:id="rId2"/>
    <p:sldId id="967" r:id="rId3"/>
    <p:sldId id="968" r:id="rId4"/>
    <p:sldId id="945" r:id="rId5"/>
    <p:sldId id="940" r:id="rId6"/>
    <p:sldId id="972" r:id="rId7"/>
    <p:sldId id="973" r:id="rId8"/>
    <p:sldId id="978" r:id="rId9"/>
    <p:sldId id="988" r:id="rId10"/>
    <p:sldId id="996" r:id="rId11"/>
    <p:sldId id="987" r:id="rId12"/>
    <p:sldId id="986" r:id="rId13"/>
    <p:sldId id="983" r:id="rId14"/>
    <p:sldId id="985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C03"/>
    <a:srgbClr val="0087CD"/>
    <a:srgbClr val="0075BF"/>
    <a:srgbClr val="034EA2"/>
    <a:srgbClr val="C68F06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01" autoAdjust="0"/>
  </p:normalViewPr>
  <p:slideViewPr>
    <p:cSldViewPr>
      <p:cViewPr>
        <p:scale>
          <a:sx n="100" d="100"/>
          <a:sy n="100" d="100"/>
        </p:scale>
        <p:origin x="-1944" y="-8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pPr/>
              <a:t>2017-12-21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3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776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51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  <a:pPr>
                <a:defRPr/>
              </a:pPr>
              <a:t>2017-12-21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  <a:pPr/>
              <a:t>‹#›</a:t>
            </a:fld>
            <a:endParaRPr lang="en-US" sz="1000" dirty="0"/>
          </a:p>
        </p:txBody>
      </p:sp>
      <p:grpSp>
        <p:nvGrpSpPr>
          <p:cNvPr id="2" name="Group 5"/>
          <p:cNvGrpSpPr/>
          <p:nvPr userDrawn="1"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9"/>
          <p:cNvGrpSpPr/>
          <p:nvPr userDrawn="1"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034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5" y="21971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3"/>
          <p:cNvSpPr>
            <a:spLocks noChangeArrowheads="1"/>
          </p:cNvSpPr>
          <p:nvPr userDrawn="1"/>
        </p:nvSpPr>
        <p:spPr bwMode="auto">
          <a:xfrm>
            <a:off x="1187624" y="540714"/>
            <a:ext cx="2587892" cy="2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en-US" altLang="zh-CN" sz="1050" b="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Click here to add the title text content</a:t>
            </a:r>
            <a:endParaRPr lang="zh-CN" altLang="en-US" sz="1050" b="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87624" y="267494"/>
            <a:ext cx="471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输入您的标题</a:t>
            </a:r>
            <a:endParaRPr lang="zh-CN" altLang="en-US" sz="1800" b="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pPr/>
              <a:t>2017-12-21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0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7" r:id="rId2"/>
    <p:sldLayoutId id="2147483668" r:id="rId3"/>
  </p:sldLayoutIdLst>
  <p:transition spd="med" advClick="0" advTm="6000">
    <p:random/>
  </p:transition>
  <p:timing>
    <p:tnLst>
      <p:par>
        <p:cTn id="1" dur="indefinite" restart="never" nodeType="tmRoot"/>
      </p:par>
    </p:tnLst>
  </p:timing>
  <p:txStyles>
    <p:titleStyle>
      <a:lvl1pPr algn="ctr" defTabSz="9142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5" indent="-342855" algn="l" defTabSz="91428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4" indent="-285713" algn="l" defTabSz="91428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3" indent="-228570" algn="l" defTabSz="91428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3" indent="-228570" algn="l" defTabSz="91428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7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jpeg"/><Relationship Id="rId7" Type="http://schemas.microsoft.com/office/2007/relationships/hdphoto" Target="../media/hdphoto5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tr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3478"/>
            <a:ext cx="4341018" cy="43410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772111"/>
            <a:ext cx="2586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endParaRPr lang="zh-CN" altLang="en-US" sz="6000" b="1" spc="-3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3" name="媒体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" y="-609600"/>
            <a:ext cx="609600" cy="609600"/>
          </a:xfrm>
          <a:prstGeom prst="rect">
            <a:avLst/>
          </a:prstGeom>
        </p:spPr>
      </p:pic>
      <p:grpSp>
        <p:nvGrpSpPr>
          <p:cNvPr id="34" name="组合 33"/>
          <p:cNvGrpSpPr>
            <a:grpSpLocks/>
          </p:cNvGrpSpPr>
          <p:nvPr/>
        </p:nvGrpSpPr>
        <p:grpSpPr bwMode="auto">
          <a:xfrm>
            <a:off x="4839208" y="23212"/>
            <a:ext cx="2900746" cy="1392238"/>
            <a:chOff x="2786050" y="0"/>
            <a:chExt cx="3357586" cy="1928802"/>
          </a:xfrm>
        </p:grpSpPr>
        <p:grpSp>
          <p:nvGrpSpPr>
            <p:cNvPr id="39" name="组合 8"/>
            <p:cNvGrpSpPr/>
            <p:nvPr/>
          </p:nvGrpSpPr>
          <p:grpSpPr bwMode="auto">
            <a:xfrm>
              <a:off x="2786050" y="0"/>
              <a:ext cx="3357586" cy="1928802"/>
              <a:chOff x="2786050" y="214294"/>
              <a:chExt cx="2286016" cy="1928826"/>
            </a:xfrm>
            <a:solidFill>
              <a:srgbClr val="0070C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矩形 42"/>
              <p:cNvSpPr/>
              <p:nvPr/>
            </p:nvSpPr>
            <p:spPr>
              <a:xfrm>
                <a:off x="2786050" y="214294"/>
                <a:ext cx="2286016" cy="14287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 rot="10800000">
                <a:off x="2786050" y="1643054"/>
                <a:ext cx="2286016" cy="500066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pic>
          <p:nvPicPr>
            <p:cNvPr id="40" name="Picture 4" descr="http://www.webyuansu.cn/Upfile/2011218/2011021833760721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28926" y="0"/>
              <a:ext cx="3047958" cy="1142984"/>
            </a:xfrm>
            <a:prstGeom prst="roundRect">
              <a:avLst/>
            </a:prstGeom>
            <a:noFill/>
          </p:spPr>
        </p:pic>
        <p:sp>
          <p:nvSpPr>
            <p:cNvPr id="41" name="五角星 40"/>
            <p:cNvSpPr/>
            <p:nvPr/>
          </p:nvSpPr>
          <p:spPr bwMode="auto">
            <a:xfrm>
              <a:off x="4424361" y="1566259"/>
              <a:ext cx="287340" cy="28574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913291" y="1071557"/>
              <a:ext cx="1282495" cy="7035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Times New Roman" pitchFamily="18" charset="0"/>
                  <a:ea typeface="黑体" pitchFamily="2" charset="-122"/>
                </a:rPr>
                <a:t>配套课件</a:t>
              </a:r>
              <a:endParaRPr lang="en-US" altLang="zh-CN" kern="0" dirty="0">
                <a:solidFill>
                  <a:schemeClr val="bg1"/>
                </a:solidFill>
                <a:latin typeface="Times New Roman" pitchFamily="18" charset="0"/>
                <a:ea typeface="黑体" pitchFamily="2" charset="-122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22758" y="1434284"/>
            <a:ext cx="47119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物流基础实务</a:t>
            </a:r>
          </a:p>
          <a:p>
            <a:pPr algn="ctr"/>
            <a:r>
              <a:rPr lang="zh-CN" altLang="en-US" sz="4400" b="1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情景</a:t>
            </a:r>
            <a:r>
              <a:rPr lang="zh-CN" altLang="en-US" sz="4400" b="1" spc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</a:t>
            </a:r>
            <a:endParaRPr lang="zh-CN" altLang="en-US" sz="4400" b="1" spc="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4962644" y="2911970"/>
            <a:ext cx="2993732" cy="30785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r>
              <a:rPr lang="zh-CN" altLang="en-US" sz="1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  </a:t>
            </a:r>
            <a:r>
              <a:rPr lang="zh-CN" altLang="en-US" sz="1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系别：工商管理系</a:t>
            </a:r>
          </a:p>
        </p:txBody>
      </p:sp>
      <p:sp>
        <p:nvSpPr>
          <p:cNvPr id="47" name="Rectangle 14"/>
          <p:cNvSpPr/>
          <p:nvPr/>
        </p:nvSpPr>
        <p:spPr>
          <a:xfrm>
            <a:off x="3332584" y="3507856"/>
            <a:ext cx="581141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latin typeface="Times New Roman" pitchFamily="18" charset="0"/>
                <a:ea typeface="黑体" pitchFamily="2" charset="-122"/>
              </a:rPr>
              <a:t>西北工业大学出版社</a:t>
            </a:r>
            <a:endParaRPr lang="en-US" altLang="zh-CN" sz="2000" kern="0" dirty="0">
              <a:latin typeface="Times New Roman" pitchFamily="18" charset="0"/>
              <a:ea typeface="黑体" pitchFamily="2" charset="-122"/>
            </a:endParaRPr>
          </a:p>
          <a:p>
            <a:pPr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kern="0" dirty="0">
                <a:latin typeface="Times New Roman" pitchFamily="18" charset="0"/>
                <a:ea typeface="黑体" pitchFamily="2" charset="-122"/>
              </a:rPr>
              <a:t>2017</a:t>
            </a:r>
            <a:r>
              <a:rPr lang="zh-CN" altLang="en-US" sz="2000" kern="0" dirty="0">
                <a:latin typeface="Times New Roman" pitchFamily="18" charset="0"/>
                <a:ea typeface="黑体" pitchFamily="2" charset="-122"/>
              </a:rPr>
              <a:t>年</a:t>
            </a:r>
            <a:r>
              <a:rPr lang="en-US" altLang="zh-CN" sz="2000" kern="0" dirty="0">
                <a:latin typeface="Times New Roman" pitchFamily="18" charset="0"/>
                <a:ea typeface="黑体" pitchFamily="2" charset="-122"/>
              </a:rPr>
              <a:t>8</a:t>
            </a:r>
            <a:r>
              <a:rPr lang="zh-CN" altLang="en-US" sz="2000" kern="0" dirty="0">
                <a:latin typeface="Times New Roman" pitchFamily="18" charset="0"/>
                <a:ea typeface="黑体" pitchFamily="2" charset="-122"/>
              </a:rPr>
              <a:t>月</a:t>
            </a:r>
            <a:endParaRPr lang="en-US" altLang="zh-CN" sz="2000" kern="0" dirty="0">
              <a:latin typeface="Times New Roman" pitchFamily="18" charset="0"/>
              <a:ea typeface="黑体" pitchFamily="2" charset="-122"/>
            </a:endParaRPr>
          </a:p>
          <a:p>
            <a:pPr algn="ctr"/>
            <a:endParaRPr lang="zh-CN" altLang="en-US" sz="1100" spc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/>
      <p:bldP spid="45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19622" y="103049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二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、掌握物流中心的功能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810891" y="1594996"/>
            <a:ext cx="327147" cy="3383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318033" y="1473736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物流中心的功能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53674" y="2118018"/>
            <a:ext cx="193033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）运输功能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2</a:t>
            </a:r>
            <a:r>
              <a:rPr lang="zh-CN" altLang="en-US" sz="1600" dirty="0" smtClean="0"/>
              <a:t>）储存功能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）装卸搬运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4</a:t>
            </a:r>
            <a:r>
              <a:rPr lang="zh-CN" altLang="en-US" sz="1600" dirty="0" smtClean="0"/>
              <a:t>）包装功能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5</a:t>
            </a:r>
            <a:r>
              <a:rPr lang="zh-CN" altLang="en-US" sz="1600" dirty="0" smtClean="0"/>
              <a:t>）流通加工功能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6</a:t>
            </a:r>
            <a:r>
              <a:rPr lang="zh-CN" altLang="en-US" sz="1600" dirty="0" smtClean="0"/>
              <a:t>）信息处理</a:t>
            </a:r>
            <a:endParaRPr lang="zh-CN" altLang="en-US" sz="1600" dirty="0"/>
          </a:p>
        </p:txBody>
      </p:sp>
      <p:pic>
        <p:nvPicPr>
          <p:cNvPr id="8" name="Picture 2" descr="MB9003710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83718"/>
            <a:ext cx="514722" cy="51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392538" y="2283718"/>
            <a:ext cx="6340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讨论7-3</a:t>
            </a:r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：登陆广州乐欣母婴有限公司官方网站、搜狐</a:t>
            </a:r>
            <a:endParaRPr lang="en-US" altLang="zh-CN" sz="1400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公众平台或腾讯视频搜素相关视频</a:t>
            </a:r>
            <a:r>
              <a:rPr lang="en-US" altLang="zh-CN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——</a:t>
            </a:r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可爱可亲广州物</a:t>
            </a:r>
            <a:endParaRPr lang="en-US" altLang="zh-CN" sz="1400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流中心，从该视频中分析物流中心的主要功能</a:t>
            </a:r>
            <a:endParaRPr lang="en-US" altLang="zh-CN" sz="1400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pic>
        <p:nvPicPr>
          <p:cNvPr id="9218" name="Picture 2" descr="D:\Desktop\图片\讨论图\讨论图7-3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30" b="59259" l="30625" r="57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94996"/>
            <a:ext cx="10512152" cy="591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6415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pic>
        <p:nvPicPr>
          <p:cNvPr id="4" name="Picture 2" descr="D:\Desktop\物流课件\图片\图标\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3" b="70292" l="25833" r="7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5566"/>
            <a:ext cx="12344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059582"/>
            <a:ext cx="535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实例</a:t>
            </a:r>
            <a:r>
              <a:rPr lang="en-US" altLang="zh-CN" dirty="0" smtClean="0"/>
              <a:t>7-1    </a:t>
            </a:r>
            <a:r>
              <a:rPr lang="zh-CN" altLang="en-US" dirty="0" smtClean="0"/>
              <a:t>德国</a:t>
            </a:r>
            <a:r>
              <a:rPr lang="en-US" altLang="zh-CN" dirty="0" smtClean="0"/>
              <a:t>Hermes</a:t>
            </a:r>
            <a:r>
              <a:rPr lang="zh-CN" altLang="en-US" dirty="0" smtClean="0"/>
              <a:t>（爱马仕）全自动化物流中心</a:t>
            </a:r>
            <a:endParaRPr lang="zh-CN" altLang="en-US" dirty="0"/>
          </a:p>
        </p:txBody>
      </p:sp>
      <p:pic>
        <p:nvPicPr>
          <p:cNvPr id="7170" name="Picture 2" descr="D:\Desktop\图片\案例图\案例图7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04" y="1463566"/>
            <a:ext cx="3617654" cy="228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Desktop\物流课件\图片\图标\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56852" l="33750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1" y="3793029"/>
            <a:ext cx="1884697" cy="1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9742" y="3992165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思考：结合该案例分析物流中心的作用。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930707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" name="菱形 3"/>
          <p:cNvSpPr/>
          <p:nvPr/>
        </p:nvSpPr>
        <p:spPr>
          <a:xfrm>
            <a:off x="861822" y="946408"/>
            <a:ext cx="327147" cy="3383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53852" y="946408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配送中心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9278" y="1284764"/>
            <a:ext cx="388119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i="1" u="sng" dirty="0" smtClean="0"/>
              <a:t>定义</a:t>
            </a:r>
            <a:r>
              <a:rPr lang="zh-CN" altLang="en-US" sz="1600" dirty="0"/>
              <a:t>：</a:t>
            </a:r>
            <a:r>
              <a:rPr lang="zh-CN" altLang="en-US" sz="1600" dirty="0" smtClean="0"/>
              <a:t>从事配送业务的物流场所和组织。</a:t>
            </a:r>
            <a:endParaRPr lang="en-US" altLang="zh-CN" sz="1600" dirty="0" smtClean="0"/>
          </a:p>
          <a:p>
            <a:r>
              <a:rPr lang="zh-CN" altLang="en-US" sz="1600" b="1" i="1" u="sng" dirty="0"/>
              <a:t>特征：</a:t>
            </a:r>
            <a:endParaRPr lang="en-US" altLang="zh-CN" sz="1600" b="1" i="1" u="sng" dirty="0"/>
          </a:p>
          <a:p>
            <a:endParaRPr lang="en-US" altLang="zh-CN" sz="1600" dirty="0" smtClean="0"/>
          </a:p>
          <a:p>
            <a:r>
              <a:rPr lang="zh-CN" altLang="en-US" sz="1600" dirty="0"/>
              <a:t>（</a:t>
            </a:r>
            <a:r>
              <a:rPr lang="en-US" altLang="zh-CN" sz="1600" dirty="0"/>
              <a:t>1</a:t>
            </a:r>
            <a:r>
              <a:rPr lang="zh-CN" altLang="en-US" sz="1600" dirty="0"/>
              <a:t>）</a:t>
            </a:r>
            <a:r>
              <a:rPr lang="zh-CN" altLang="en-US" sz="1600" dirty="0" smtClean="0"/>
              <a:t>主要为特定的用户服务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zh-CN" altLang="en-US" sz="1600" dirty="0"/>
              <a:t>（</a:t>
            </a:r>
            <a:r>
              <a:rPr lang="en-US" altLang="zh-CN" sz="1600" dirty="0"/>
              <a:t>2</a:t>
            </a:r>
            <a:r>
              <a:rPr lang="zh-CN" altLang="en-US" sz="1600" dirty="0" smtClean="0"/>
              <a:t>）配送功能健全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zh-CN" altLang="en-US" sz="1600" dirty="0"/>
              <a:t>（</a:t>
            </a:r>
            <a:r>
              <a:rPr lang="en-US" altLang="zh-CN" sz="1600" dirty="0"/>
              <a:t>3</a:t>
            </a:r>
            <a:r>
              <a:rPr lang="zh-CN" altLang="en-US" sz="1600" dirty="0"/>
              <a:t>）完善的</a:t>
            </a:r>
            <a:r>
              <a:rPr lang="zh-CN" altLang="en-US" sz="1600" dirty="0" smtClean="0"/>
              <a:t>信息网络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zh-CN" altLang="en-US" sz="1600" dirty="0"/>
              <a:t>（</a:t>
            </a:r>
            <a:r>
              <a:rPr lang="en-US" altLang="zh-CN" sz="1600" dirty="0"/>
              <a:t>4</a:t>
            </a:r>
            <a:r>
              <a:rPr lang="zh-CN" altLang="en-US" sz="1600" dirty="0"/>
              <a:t>）辐射</a:t>
            </a:r>
            <a:r>
              <a:rPr lang="zh-CN" altLang="en-US" sz="1600" dirty="0" smtClean="0"/>
              <a:t>范围小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（</a:t>
            </a:r>
            <a:r>
              <a:rPr lang="en-US" altLang="zh-CN" sz="1600" dirty="0"/>
              <a:t>5</a:t>
            </a:r>
            <a:r>
              <a:rPr lang="zh-CN" altLang="en-US" sz="1600" dirty="0" smtClean="0"/>
              <a:t>）多品种，小批量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（</a:t>
            </a:r>
            <a:r>
              <a:rPr lang="en-US" altLang="zh-CN" sz="1600" dirty="0"/>
              <a:t>6</a:t>
            </a:r>
            <a:r>
              <a:rPr lang="zh-CN" altLang="en-US" sz="1600" dirty="0" smtClean="0"/>
              <a:t>）以配送为主，储存为辅</a:t>
            </a:r>
            <a:endParaRPr lang="zh-CN" altLang="en-US" sz="1600" dirty="0"/>
          </a:p>
        </p:txBody>
      </p:sp>
      <p:grpSp>
        <p:nvGrpSpPr>
          <p:cNvPr id="7" name="组合 6"/>
          <p:cNvGrpSpPr/>
          <p:nvPr/>
        </p:nvGrpSpPr>
        <p:grpSpPr>
          <a:xfrm>
            <a:off x="5825941" y="2336660"/>
            <a:ext cx="1800200" cy="1575945"/>
            <a:chOff x="2201071" y="3406041"/>
            <a:chExt cx="1805286" cy="1805938"/>
          </a:xfrm>
        </p:grpSpPr>
        <p:grpSp>
          <p:nvGrpSpPr>
            <p:cNvPr id="8" name="组合 7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2" name="同心圆 1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" name="椭圆 1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694008" y="3876616"/>
              <a:ext cx="1023614" cy="552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AutoShape 2" descr="https://ss0.bdstatic.com/70cFuHSh_Q1YnxGkpoWK1HF6hhy/it/u=1836006496,1451946684&amp;fm=27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7" name="Picture 3" descr="D:\桌面\2cb28abf233306b704c7f3a23d05a94f_u=1836006496,1451946684&amp;fm=27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83" y="1995686"/>
            <a:ext cx="421957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0707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" name="菱形 3"/>
          <p:cNvSpPr/>
          <p:nvPr/>
        </p:nvSpPr>
        <p:spPr>
          <a:xfrm>
            <a:off x="725698" y="937250"/>
            <a:ext cx="327147" cy="3383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98866" y="937250"/>
            <a:ext cx="2165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、配送中心的功能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52668" y="1419622"/>
            <a:ext cx="12250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）集散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）分拣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）衔接</a:t>
            </a:r>
            <a:endParaRPr lang="zh-CN" altLang="en-US" dirty="0"/>
          </a:p>
        </p:txBody>
      </p:sp>
      <p:pic>
        <p:nvPicPr>
          <p:cNvPr id="8" name="Picture 2" descr="MB9003710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6" y="3179043"/>
            <a:ext cx="514722" cy="51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875064" y="3179043"/>
            <a:ext cx="6340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讨论7-4</a:t>
            </a:r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：从功能、辐射范围、供应链</a:t>
            </a:r>
            <a:endParaRPr lang="en-US" altLang="zh-CN" sz="1400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位置、物流特点、服务对象分析物流中</a:t>
            </a:r>
            <a:endParaRPr lang="en-US" altLang="zh-CN" sz="1400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心与配送中心的区别</a:t>
            </a:r>
            <a:endParaRPr lang="en-US" altLang="zh-CN" sz="1400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pic>
        <p:nvPicPr>
          <p:cNvPr id="10242" name="Picture 2" descr="D:\Desktop\图片\图例图\图例图7-5-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259" b="69630" l="33646" r="60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3" y="-11521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Desktop\图片\图例图\图例图7-5-2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519" b="62037" l="27813" r="64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11" y="-812626"/>
            <a:ext cx="9430169" cy="530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Desktop\图片\图例图\图例图7-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13" y="2531715"/>
            <a:ext cx="48577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0707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pic>
        <p:nvPicPr>
          <p:cNvPr id="4" name="Picture 2" descr="D:\Desktop\物流课件\图片\图标\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3" b="70292" l="25833" r="7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5566"/>
            <a:ext cx="12344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1059582"/>
            <a:ext cx="550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实例</a:t>
            </a:r>
            <a:r>
              <a:rPr lang="en-US" altLang="zh-CN" dirty="0" smtClean="0"/>
              <a:t>7-2    </a:t>
            </a:r>
            <a:r>
              <a:rPr lang="zh-CN" altLang="en-US" dirty="0" smtClean="0"/>
              <a:t>韩国最大的配送中心之一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光明配送中心</a:t>
            </a:r>
            <a:endParaRPr lang="zh-CN" altLang="en-US" dirty="0"/>
          </a:p>
        </p:txBody>
      </p:sp>
      <p:pic>
        <p:nvPicPr>
          <p:cNvPr id="8194" name="Picture 2" descr="D:\Desktop\图片\案例图\案例图7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36601"/>
            <a:ext cx="3960440" cy="185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Desktop\物流课件\图片\图标\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56852" l="33750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1" y="3793029"/>
            <a:ext cx="1884697" cy="1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3980120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思考：结合该案例分析配送中心的作用和特征。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930707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2"/>
          <p:cNvGrpSpPr/>
          <p:nvPr/>
        </p:nvGrpSpPr>
        <p:grpSpPr>
          <a:xfrm>
            <a:off x="3930178" y="3024891"/>
            <a:ext cx="3712642" cy="1028531"/>
            <a:chOff x="5433441" y="2859066"/>
            <a:chExt cx="4566902" cy="869327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4" name="五边形 3"/>
            <p:cNvSpPr/>
            <p:nvPr/>
          </p:nvSpPr>
          <p:spPr>
            <a:xfrm flipH="1">
              <a:off x="5433441" y="2859066"/>
              <a:ext cx="4566902" cy="659349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淘宝店chenying0907出品 9"/>
            <p:cNvSpPr txBox="1"/>
            <p:nvPr/>
          </p:nvSpPr>
          <p:spPr>
            <a:xfrm>
              <a:off x="6366466" y="2989558"/>
              <a:ext cx="2802603" cy="738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理解物流中心、配送中心的内涵及功能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KSO_Shape"/>
            <p:cNvSpPr>
              <a:spLocks/>
            </p:cNvSpPr>
            <p:nvPr/>
          </p:nvSpPr>
          <p:spPr bwMode="auto">
            <a:xfrm>
              <a:off x="9180139" y="3010683"/>
              <a:ext cx="359710" cy="356111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31"/>
          <p:cNvGrpSpPr/>
          <p:nvPr/>
        </p:nvGrpSpPr>
        <p:grpSpPr>
          <a:xfrm>
            <a:off x="3811552" y="1967242"/>
            <a:ext cx="3784784" cy="494397"/>
            <a:chOff x="5433441" y="1258764"/>
            <a:chExt cx="4566902" cy="659349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2" name="五边形 1"/>
            <p:cNvSpPr/>
            <p:nvPr/>
          </p:nvSpPr>
          <p:spPr>
            <a:xfrm flipH="1">
              <a:off x="5433441" y="1258764"/>
              <a:ext cx="4566902" cy="659349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8" name="淘宝店chenying0907出品 9"/>
            <p:cNvSpPr txBox="1"/>
            <p:nvPr/>
          </p:nvSpPr>
          <p:spPr>
            <a:xfrm>
              <a:off x="6366466" y="1389258"/>
              <a:ext cx="2802603" cy="369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认识配送的内涵与形式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淘宝店chenying0907出品 151"/>
            <p:cNvSpPr>
              <a:spLocks noEditPoints="1"/>
            </p:cNvSpPr>
            <p:nvPr/>
          </p:nvSpPr>
          <p:spPr bwMode="auto">
            <a:xfrm>
              <a:off x="9239500" y="1409600"/>
              <a:ext cx="240986" cy="360766"/>
            </a:xfrm>
            <a:custGeom>
              <a:avLst/>
              <a:gdLst>
                <a:gd name="T0" fmla="*/ 72 w 143"/>
                <a:gd name="T1" fmla="*/ 214 h 214"/>
                <a:gd name="T2" fmla="*/ 96 w 143"/>
                <a:gd name="T3" fmla="*/ 204 h 214"/>
                <a:gd name="T4" fmla="*/ 48 w 143"/>
                <a:gd name="T5" fmla="*/ 204 h 214"/>
                <a:gd name="T6" fmla="*/ 72 w 143"/>
                <a:gd name="T7" fmla="*/ 214 h 214"/>
                <a:gd name="T8" fmla="*/ 105 w 143"/>
                <a:gd name="T9" fmla="*/ 183 h 214"/>
                <a:gd name="T10" fmla="*/ 39 w 143"/>
                <a:gd name="T11" fmla="*/ 183 h 214"/>
                <a:gd name="T12" fmla="*/ 33 w 143"/>
                <a:gd name="T13" fmla="*/ 190 h 214"/>
                <a:gd name="T14" fmla="*/ 39 w 143"/>
                <a:gd name="T15" fmla="*/ 196 h 214"/>
                <a:gd name="T16" fmla="*/ 105 w 143"/>
                <a:gd name="T17" fmla="*/ 196 h 214"/>
                <a:gd name="T18" fmla="*/ 111 w 143"/>
                <a:gd name="T19" fmla="*/ 190 h 214"/>
                <a:gd name="T20" fmla="*/ 105 w 143"/>
                <a:gd name="T21" fmla="*/ 183 h 214"/>
                <a:gd name="T22" fmla="*/ 105 w 143"/>
                <a:gd name="T23" fmla="*/ 164 h 214"/>
                <a:gd name="T24" fmla="*/ 39 w 143"/>
                <a:gd name="T25" fmla="*/ 164 h 214"/>
                <a:gd name="T26" fmla="*/ 33 w 143"/>
                <a:gd name="T27" fmla="*/ 171 h 214"/>
                <a:gd name="T28" fmla="*/ 39 w 143"/>
                <a:gd name="T29" fmla="*/ 177 h 214"/>
                <a:gd name="T30" fmla="*/ 105 w 143"/>
                <a:gd name="T31" fmla="*/ 177 h 214"/>
                <a:gd name="T32" fmla="*/ 111 w 143"/>
                <a:gd name="T33" fmla="*/ 171 h 214"/>
                <a:gd name="T34" fmla="*/ 105 w 143"/>
                <a:gd name="T35" fmla="*/ 164 h 214"/>
                <a:gd name="T36" fmla="*/ 72 w 143"/>
                <a:gd name="T37" fmla="*/ 0 h 214"/>
                <a:gd name="T38" fmla="*/ 0 w 143"/>
                <a:gd name="T39" fmla="*/ 71 h 214"/>
                <a:gd name="T40" fmla="*/ 32 w 143"/>
                <a:gd name="T41" fmla="*/ 138 h 214"/>
                <a:gd name="T42" fmla="*/ 37 w 143"/>
                <a:gd name="T43" fmla="*/ 158 h 214"/>
                <a:gd name="T44" fmla="*/ 107 w 143"/>
                <a:gd name="T45" fmla="*/ 158 h 214"/>
                <a:gd name="T46" fmla="*/ 112 w 143"/>
                <a:gd name="T47" fmla="*/ 138 h 214"/>
                <a:gd name="T48" fmla="*/ 143 w 143"/>
                <a:gd name="T49" fmla="*/ 71 h 214"/>
                <a:gd name="T50" fmla="*/ 72 w 143"/>
                <a:gd name="T51" fmla="*/ 0 h 214"/>
                <a:gd name="T52" fmla="*/ 115 w 143"/>
                <a:gd name="T53" fmla="*/ 84 h 214"/>
                <a:gd name="T54" fmla="*/ 93 w 143"/>
                <a:gd name="T55" fmla="*/ 144 h 214"/>
                <a:gd name="T56" fmla="*/ 92 w 143"/>
                <a:gd name="T57" fmla="*/ 146 h 214"/>
                <a:gd name="T58" fmla="*/ 83 w 143"/>
                <a:gd name="T59" fmla="*/ 146 h 214"/>
                <a:gd name="T60" fmla="*/ 83 w 143"/>
                <a:gd name="T61" fmla="*/ 143 h 214"/>
                <a:gd name="T62" fmla="*/ 98 w 143"/>
                <a:gd name="T63" fmla="*/ 93 h 214"/>
                <a:gd name="T64" fmla="*/ 97 w 143"/>
                <a:gd name="T65" fmla="*/ 93 h 214"/>
                <a:gd name="T66" fmla="*/ 96 w 143"/>
                <a:gd name="T67" fmla="*/ 93 h 214"/>
                <a:gd name="T68" fmla="*/ 85 w 143"/>
                <a:gd name="T69" fmla="*/ 88 h 214"/>
                <a:gd name="T70" fmla="*/ 73 w 143"/>
                <a:gd name="T71" fmla="*/ 93 h 214"/>
                <a:gd name="T72" fmla="*/ 59 w 143"/>
                <a:gd name="T73" fmla="*/ 87 h 214"/>
                <a:gd name="T74" fmla="*/ 45 w 143"/>
                <a:gd name="T75" fmla="*/ 92 h 214"/>
                <a:gd name="T76" fmla="*/ 59 w 143"/>
                <a:gd name="T77" fmla="*/ 143 h 214"/>
                <a:gd name="T78" fmla="*/ 60 w 143"/>
                <a:gd name="T79" fmla="*/ 146 h 214"/>
                <a:gd name="T80" fmla="*/ 50 w 143"/>
                <a:gd name="T81" fmla="*/ 146 h 214"/>
                <a:gd name="T82" fmla="*/ 50 w 143"/>
                <a:gd name="T83" fmla="*/ 144 h 214"/>
                <a:gd name="T84" fmla="*/ 30 w 143"/>
                <a:gd name="T85" fmla="*/ 84 h 214"/>
                <a:gd name="T86" fmla="*/ 29 w 143"/>
                <a:gd name="T87" fmla="*/ 84 h 214"/>
                <a:gd name="T88" fmla="*/ 29 w 143"/>
                <a:gd name="T89" fmla="*/ 83 h 214"/>
                <a:gd name="T90" fmla="*/ 29 w 143"/>
                <a:gd name="T91" fmla="*/ 82 h 214"/>
                <a:gd name="T92" fmla="*/ 29 w 143"/>
                <a:gd name="T93" fmla="*/ 82 h 214"/>
                <a:gd name="T94" fmla="*/ 30 w 143"/>
                <a:gd name="T95" fmla="*/ 76 h 214"/>
                <a:gd name="T96" fmla="*/ 37 w 143"/>
                <a:gd name="T97" fmla="*/ 77 h 214"/>
                <a:gd name="T98" fmla="*/ 37 w 143"/>
                <a:gd name="T99" fmla="*/ 77 h 214"/>
                <a:gd name="T100" fmla="*/ 45 w 143"/>
                <a:gd name="T101" fmla="*/ 82 h 214"/>
                <a:gd name="T102" fmla="*/ 56 w 143"/>
                <a:gd name="T103" fmla="*/ 77 h 214"/>
                <a:gd name="T104" fmla="*/ 60 w 143"/>
                <a:gd name="T105" fmla="*/ 75 h 214"/>
                <a:gd name="T106" fmla="*/ 63 w 143"/>
                <a:gd name="T107" fmla="*/ 77 h 214"/>
                <a:gd name="T108" fmla="*/ 73 w 143"/>
                <a:gd name="T109" fmla="*/ 83 h 214"/>
                <a:gd name="T110" fmla="*/ 82 w 143"/>
                <a:gd name="T111" fmla="*/ 78 h 214"/>
                <a:gd name="T112" fmla="*/ 86 w 143"/>
                <a:gd name="T113" fmla="*/ 76 h 214"/>
                <a:gd name="T114" fmla="*/ 90 w 143"/>
                <a:gd name="T115" fmla="*/ 78 h 214"/>
                <a:gd name="T116" fmla="*/ 97 w 143"/>
                <a:gd name="T117" fmla="*/ 83 h 214"/>
                <a:gd name="T118" fmla="*/ 97 w 143"/>
                <a:gd name="T119" fmla="*/ 83 h 214"/>
                <a:gd name="T120" fmla="*/ 107 w 143"/>
                <a:gd name="T121" fmla="*/ 78 h 214"/>
                <a:gd name="T122" fmla="*/ 114 w 143"/>
                <a:gd name="T123" fmla="*/ 77 h 214"/>
                <a:gd name="T124" fmla="*/ 115 w 143"/>
                <a:gd name="T125" fmla="*/ 8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214">
                  <a:moveTo>
                    <a:pt x="72" y="214"/>
                  </a:moveTo>
                  <a:cubicBezTo>
                    <a:pt x="82" y="214"/>
                    <a:pt x="91" y="210"/>
                    <a:pt x="96" y="204"/>
                  </a:cubicBezTo>
                  <a:cubicBezTo>
                    <a:pt x="48" y="204"/>
                    <a:pt x="48" y="204"/>
                    <a:pt x="48" y="204"/>
                  </a:cubicBezTo>
                  <a:cubicBezTo>
                    <a:pt x="53" y="210"/>
                    <a:pt x="62" y="214"/>
                    <a:pt x="72" y="214"/>
                  </a:cubicBezTo>
                  <a:close/>
                  <a:moveTo>
                    <a:pt x="105" y="183"/>
                  </a:moveTo>
                  <a:cubicBezTo>
                    <a:pt x="39" y="183"/>
                    <a:pt x="39" y="183"/>
                    <a:pt x="39" y="183"/>
                  </a:cubicBezTo>
                  <a:cubicBezTo>
                    <a:pt x="35" y="183"/>
                    <a:pt x="33" y="186"/>
                    <a:pt x="33" y="190"/>
                  </a:cubicBezTo>
                  <a:cubicBezTo>
                    <a:pt x="33" y="193"/>
                    <a:pt x="35" y="196"/>
                    <a:pt x="39" y="196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08" y="196"/>
                    <a:pt x="111" y="193"/>
                    <a:pt x="111" y="190"/>
                  </a:cubicBezTo>
                  <a:cubicBezTo>
                    <a:pt x="111" y="186"/>
                    <a:pt x="108" y="183"/>
                    <a:pt x="105" y="183"/>
                  </a:cubicBezTo>
                  <a:close/>
                  <a:moveTo>
                    <a:pt x="105" y="164"/>
                  </a:moveTo>
                  <a:cubicBezTo>
                    <a:pt x="39" y="164"/>
                    <a:pt x="39" y="164"/>
                    <a:pt x="39" y="164"/>
                  </a:cubicBezTo>
                  <a:cubicBezTo>
                    <a:pt x="35" y="164"/>
                    <a:pt x="33" y="167"/>
                    <a:pt x="33" y="171"/>
                  </a:cubicBezTo>
                  <a:cubicBezTo>
                    <a:pt x="33" y="174"/>
                    <a:pt x="35" y="177"/>
                    <a:pt x="39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8" y="177"/>
                    <a:pt x="111" y="174"/>
                    <a:pt x="111" y="171"/>
                  </a:cubicBezTo>
                  <a:cubicBezTo>
                    <a:pt x="111" y="167"/>
                    <a:pt x="108" y="164"/>
                    <a:pt x="105" y="164"/>
                  </a:cubicBezTo>
                  <a:close/>
                  <a:moveTo>
                    <a:pt x="72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98"/>
                    <a:pt x="19" y="117"/>
                    <a:pt x="32" y="138"/>
                  </a:cubicBezTo>
                  <a:cubicBezTo>
                    <a:pt x="35" y="144"/>
                    <a:pt x="37" y="158"/>
                    <a:pt x="37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7" y="158"/>
                    <a:pt x="109" y="144"/>
                    <a:pt x="112" y="138"/>
                  </a:cubicBezTo>
                  <a:cubicBezTo>
                    <a:pt x="125" y="117"/>
                    <a:pt x="143" y="98"/>
                    <a:pt x="143" y="71"/>
                  </a:cubicBezTo>
                  <a:cubicBezTo>
                    <a:pt x="143" y="32"/>
                    <a:pt x="111" y="0"/>
                    <a:pt x="72" y="0"/>
                  </a:cubicBezTo>
                  <a:close/>
                  <a:moveTo>
                    <a:pt x="115" y="84"/>
                  </a:moveTo>
                  <a:cubicBezTo>
                    <a:pt x="102" y="100"/>
                    <a:pt x="95" y="120"/>
                    <a:pt x="93" y="144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5" y="124"/>
                    <a:pt x="90" y="107"/>
                    <a:pt x="98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3" y="92"/>
                    <a:pt x="89" y="92"/>
                    <a:pt x="85" y="88"/>
                  </a:cubicBezTo>
                  <a:cubicBezTo>
                    <a:pt x="82" y="91"/>
                    <a:pt x="77" y="93"/>
                    <a:pt x="73" y="93"/>
                  </a:cubicBezTo>
                  <a:cubicBezTo>
                    <a:pt x="68" y="93"/>
                    <a:pt x="63" y="91"/>
                    <a:pt x="59" y="87"/>
                  </a:cubicBezTo>
                  <a:cubicBezTo>
                    <a:pt x="55" y="90"/>
                    <a:pt x="50" y="92"/>
                    <a:pt x="45" y="92"/>
                  </a:cubicBezTo>
                  <a:cubicBezTo>
                    <a:pt x="57" y="114"/>
                    <a:pt x="59" y="137"/>
                    <a:pt x="59" y="143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49" y="135"/>
                    <a:pt x="46" y="107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7" y="80"/>
                    <a:pt x="28" y="77"/>
                    <a:pt x="30" y="76"/>
                  </a:cubicBezTo>
                  <a:cubicBezTo>
                    <a:pt x="32" y="74"/>
                    <a:pt x="35" y="75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9" y="80"/>
                    <a:pt x="42" y="82"/>
                    <a:pt x="45" y="82"/>
                  </a:cubicBezTo>
                  <a:cubicBezTo>
                    <a:pt x="48" y="82"/>
                    <a:pt x="52" y="81"/>
                    <a:pt x="56" y="77"/>
                  </a:cubicBezTo>
                  <a:cubicBezTo>
                    <a:pt x="57" y="76"/>
                    <a:pt x="58" y="75"/>
                    <a:pt x="60" y="75"/>
                  </a:cubicBezTo>
                  <a:cubicBezTo>
                    <a:pt x="61" y="76"/>
                    <a:pt x="62" y="76"/>
                    <a:pt x="63" y="77"/>
                  </a:cubicBezTo>
                  <a:cubicBezTo>
                    <a:pt x="67" y="81"/>
                    <a:pt x="70" y="83"/>
                    <a:pt x="73" y="83"/>
                  </a:cubicBezTo>
                  <a:cubicBezTo>
                    <a:pt x="77" y="83"/>
                    <a:pt x="80" y="80"/>
                    <a:pt x="82" y="78"/>
                  </a:cubicBezTo>
                  <a:cubicBezTo>
                    <a:pt x="83" y="77"/>
                    <a:pt x="84" y="76"/>
                    <a:pt x="86" y="76"/>
                  </a:cubicBezTo>
                  <a:cubicBezTo>
                    <a:pt x="87" y="76"/>
                    <a:pt x="89" y="77"/>
                    <a:pt x="90" y="78"/>
                  </a:cubicBezTo>
                  <a:cubicBezTo>
                    <a:pt x="91" y="80"/>
                    <a:pt x="93" y="83"/>
                    <a:pt x="97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101" y="83"/>
                    <a:pt x="104" y="81"/>
                    <a:pt x="107" y="78"/>
                  </a:cubicBezTo>
                  <a:cubicBezTo>
                    <a:pt x="109" y="76"/>
                    <a:pt x="112" y="75"/>
                    <a:pt x="114" y="77"/>
                  </a:cubicBezTo>
                  <a:cubicBezTo>
                    <a:pt x="116" y="79"/>
                    <a:pt x="116" y="82"/>
                    <a:pt x="11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47"/>
          <p:cNvGrpSpPr/>
          <p:nvPr/>
        </p:nvGrpSpPr>
        <p:grpSpPr>
          <a:xfrm>
            <a:off x="2898148" y="1848274"/>
            <a:ext cx="913404" cy="857022"/>
            <a:chOff x="4536999" y="1861000"/>
            <a:chExt cx="1217714" cy="1142960"/>
          </a:xfrm>
        </p:grpSpPr>
        <p:grpSp>
          <p:nvGrpSpPr>
            <p:cNvPr id="18" name="组合 43"/>
            <p:cNvGrpSpPr/>
            <p:nvPr/>
          </p:nvGrpSpPr>
          <p:grpSpPr>
            <a:xfrm>
              <a:off x="4609047" y="1861000"/>
              <a:ext cx="1051524" cy="1142960"/>
              <a:chOff x="2785836" y="1252765"/>
              <a:chExt cx="2847975" cy="3095625"/>
            </a:xfrm>
          </p:grpSpPr>
          <p:pic>
            <p:nvPicPr>
              <p:cNvPr id="45" name="Picture 4" descr="C:\Users\Administrator\Desktop\000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5836" y="1252765"/>
                <a:ext cx="2847975" cy="3095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椭圆 45"/>
              <p:cNvSpPr/>
              <p:nvPr/>
            </p:nvSpPr>
            <p:spPr>
              <a:xfrm>
                <a:off x="3328533" y="1919287"/>
                <a:ext cx="1762580" cy="17625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70"/>
            <p:cNvSpPr/>
            <p:nvPr/>
          </p:nvSpPr>
          <p:spPr>
            <a:xfrm>
              <a:off x="4536999" y="2192661"/>
              <a:ext cx="1217714" cy="523328"/>
            </a:xfrm>
            <a:prstGeom prst="rect">
              <a:avLst/>
            </a:prstGeom>
          </p:spPr>
          <p:txBody>
            <a:bodyPr wrap="square" lIns="68571" tIns="34285" rIns="68571" bIns="34285">
              <a:spAutoFit/>
            </a:bodyPr>
            <a:lstStyle/>
            <a:p>
              <a:pPr algn="ctr"/>
              <a:r>
                <a:rPr lang="en-US" altLang="zh-CN" sz="2100" b="1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Gisha" panose="020B0502040204020203" pitchFamily="34" charset="-79"/>
                </a:rPr>
                <a:t>1</a:t>
              </a:r>
              <a:endParaRPr lang="en-US" altLang="zh-CN" sz="21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Gisha" panose="020B0502040204020203" pitchFamily="34" charset="-79"/>
              </a:endParaRPr>
            </a:p>
          </p:txBody>
        </p:sp>
      </p:grpSp>
      <p:grpSp>
        <p:nvGrpSpPr>
          <p:cNvPr id="19" name="组合 48"/>
          <p:cNvGrpSpPr/>
          <p:nvPr/>
        </p:nvGrpSpPr>
        <p:grpSpPr>
          <a:xfrm>
            <a:off x="3022632" y="3032605"/>
            <a:ext cx="913404" cy="857022"/>
            <a:chOff x="4536999" y="1861000"/>
            <a:chExt cx="1217714" cy="1142960"/>
          </a:xfrm>
        </p:grpSpPr>
        <p:grpSp>
          <p:nvGrpSpPr>
            <p:cNvPr id="22" name="组合 49"/>
            <p:cNvGrpSpPr/>
            <p:nvPr/>
          </p:nvGrpSpPr>
          <p:grpSpPr>
            <a:xfrm>
              <a:off x="4609047" y="1861000"/>
              <a:ext cx="1051524" cy="1142960"/>
              <a:chOff x="2785836" y="1252765"/>
              <a:chExt cx="2847975" cy="3095625"/>
            </a:xfrm>
          </p:grpSpPr>
          <p:pic>
            <p:nvPicPr>
              <p:cNvPr id="52" name="Picture 4" descr="C:\Users\Administrator\Desktop\000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5836" y="1252765"/>
                <a:ext cx="2847975" cy="3095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椭圆 52"/>
              <p:cNvSpPr/>
              <p:nvPr/>
            </p:nvSpPr>
            <p:spPr>
              <a:xfrm>
                <a:off x="3328533" y="1919287"/>
                <a:ext cx="1762580" cy="176258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70"/>
            <p:cNvSpPr/>
            <p:nvPr/>
          </p:nvSpPr>
          <p:spPr>
            <a:xfrm>
              <a:off x="4536999" y="2192661"/>
              <a:ext cx="1217714" cy="523328"/>
            </a:xfrm>
            <a:prstGeom prst="rect">
              <a:avLst/>
            </a:prstGeom>
          </p:spPr>
          <p:txBody>
            <a:bodyPr wrap="square" lIns="68571" tIns="34285" rIns="68571" bIns="34285">
              <a:spAutoFit/>
            </a:bodyPr>
            <a:lstStyle/>
            <a:p>
              <a:pPr algn="ctr"/>
              <a:r>
                <a:rPr lang="en-US" altLang="zh-CN" sz="2100" b="1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Gisha" panose="020B0502040204020203" pitchFamily="34" charset="-79"/>
                </a:rPr>
                <a:t>2</a:t>
              </a:r>
              <a:endParaRPr lang="en-US" altLang="zh-CN" sz="21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Gisha" panose="020B0502040204020203" pitchFamily="34" charset="-79"/>
              </a:endParaRPr>
            </a:p>
          </p:txBody>
        </p:sp>
      </p:grpSp>
      <p:pic>
        <p:nvPicPr>
          <p:cNvPr id="44" name="Picture 4" descr="C:\Users\Administrator\Desktop\00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90" y="-84891"/>
            <a:ext cx="2245898" cy="199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椭圆 48"/>
          <p:cNvSpPr/>
          <p:nvPr/>
        </p:nvSpPr>
        <p:spPr>
          <a:xfrm>
            <a:off x="1228958" y="343985"/>
            <a:ext cx="1389961" cy="11341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2">
                    <a:lumMod val="90000"/>
                  </a:schemeClr>
                </a:solidFill>
                <a:latin typeface="华文琥珀" pitchFamily="2" charset="-122"/>
                <a:ea typeface="华文琥珀" pitchFamily="2" charset="-122"/>
              </a:rPr>
              <a:t>项目七</a:t>
            </a:r>
            <a:endParaRPr lang="zh-CN" altLang="en-US" sz="2000" dirty="0">
              <a:solidFill>
                <a:schemeClr val="bg2">
                  <a:lumMod val="90000"/>
                </a:schemeClr>
              </a:solidFill>
              <a:latin typeface="华文琥珀" pitchFamily="2" charset="-122"/>
              <a:ea typeface="华文琥珀" pitchFamily="2" charset="-122"/>
            </a:endParaRPr>
          </a:p>
        </p:txBody>
      </p:sp>
      <p:grpSp>
        <p:nvGrpSpPr>
          <p:cNvPr id="50" name="组合 31"/>
          <p:cNvGrpSpPr/>
          <p:nvPr/>
        </p:nvGrpSpPr>
        <p:grpSpPr>
          <a:xfrm>
            <a:off x="2872925" y="464968"/>
            <a:ext cx="4939435" cy="749046"/>
            <a:chOff x="5287091" y="1281463"/>
            <a:chExt cx="4566902" cy="659349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54" name="五边形 53"/>
            <p:cNvSpPr/>
            <p:nvPr/>
          </p:nvSpPr>
          <p:spPr>
            <a:xfrm flipH="1">
              <a:off x="5287091" y="1281463"/>
              <a:ext cx="4566902" cy="659349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方正姚体" pitchFamily="2" charset="-122"/>
                  <a:ea typeface="方正姚体" pitchFamily="2" charset="-122"/>
                </a:rPr>
                <a:t>路径选择的奥妙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方正姚体" pitchFamily="2" charset="-122"/>
                  <a:ea typeface="方正姚体" pitchFamily="2" charset="-122"/>
                </a:rPr>
                <a:t>——</a:t>
              </a:r>
              <a:r>
                <a:rPr lang="zh-CN" altLang="en-US" sz="2000" dirty="0" smtClean="0">
                  <a:solidFill>
                    <a:schemeClr val="tx1"/>
                  </a:solidFill>
                  <a:latin typeface="方正姚体" pitchFamily="2" charset="-122"/>
                  <a:ea typeface="方正姚体" pitchFamily="2" charset="-122"/>
                </a:rPr>
                <a:t>物流配送</a:t>
              </a:r>
              <a:endParaRPr lang="zh-CN" altLang="en-US" sz="2000" dirty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55" name="淘宝店chenying0907出品 151"/>
            <p:cNvSpPr>
              <a:spLocks noEditPoints="1"/>
            </p:cNvSpPr>
            <p:nvPr/>
          </p:nvSpPr>
          <p:spPr bwMode="auto">
            <a:xfrm>
              <a:off x="9613007" y="1409599"/>
              <a:ext cx="240986" cy="360766"/>
            </a:xfrm>
            <a:custGeom>
              <a:avLst/>
              <a:gdLst>
                <a:gd name="T0" fmla="*/ 72 w 143"/>
                <a:gd name="T1" fmla="*/ 214 h 214"/>
                <a:gd name="T2" fmla="*/ 96 w 143"/>
                <a:gd name="T3" fmla="*/ 204 h 214"/>
                <a:gd name="T4" fmla="*/ 48 w 143"/>
                <a:gd name="T5" fmla="*/ 204 h 214"/>
                <a:gd name="T6" fmla="*/ 72 w 143"/>
                <a:gd name="T7" fmla="*/ 214 h 214"/>
                <a:gd name="T8" fmla="*/ 105 w 143"/>
                <a:gd name="T9" fmla="*/ 183 h 214"/>
                <a:gd name="T10" fmla="*/ 39 w 143"/>
                <a:gd name="T11" fmla="*/ 183 h 214"/>
                <a:gd name="T12" fmla="*/ 33 w 143"/>
                <a:gd name="T13" fmla="*/ 190 h 214"/>
                <a:gd name="T14" fmla="*/ 39 w 143"/>
                <a:gd name="T15" fmla="*/ 196 h 214"/>
                <a:gd name="T16" fmla="*/ 105 w 143"/>
                <a:gd name="T17" fmla="*/ 196 h 214"/>
                <a:gd name="T18" fmla="*/ 111 w 143"/>
                <a:gd name="T19" fmla="*/ 190 h 214"/>
                <a:gd name="T20" fmla="*/ 105 w 143"/>
                <a:gd name="T21" fmla="*/ 183 h 214"/>
                <a:gd name="T22" fmla="*/ 105 w 143"/>
                <a:gd name="T23" fmla="*/ 164 h 214"/>
                <a:gd name="T24" fmla="*/ 39 w 143"/>
                <a:gd name="T25" fmla="*/ 164 h 214"/>
                <a:gd name="T26" fmla="*/ 33 w 143"/>
                <a:gd name="T27" fmla="*/ 171 h 214"/>
                <a:gd name="T28" fmla="*/ 39 w 143"/>
                <a:gd name="T29" fmla="*/ 177 h 214"/>
                <a:gd name="T30" fmla="*/ 105 w 143"/>
                <a:gd name="T31" fmla="*/ 177 h 214"/>
                <a:gd name="T32" fmla="*/ 111 w 143"/>
                <a:gd name="T33" fmla="*/ 171 h 214"/>
                <a:gd name="T34" fmla="*/ 105 w 143"/>
                <a:gd name="T35" fmla="*/ 164 h 214"/>
                <a:gd name="T36" fmla="*/ 72 w 143"/>
                <a:gd name="T37" fmla="*/ 0 h 214"/>
                <a:gd name="T38" fmla="*/ 0 w 143"/>
                <a:gd name="T39" fmla="*/ 71 h 214"/>
                <a:gd name="T40" fmla="*/ 32 w 143"/>
                <a:gd name="T41" fmla="*/ 138 h 214"/>
                <a:gd name="T42" fmla="*/ 37 w 143"/>
                <a:gd name="T43" fmla="*/ 158 h 214"/>
                <a:gd name="T44" fmla="*/ 107 w 143"/>
                <a:gd name="T45" fmla="*/ 158 h 214"/>
                <a:gd name="T46" fmla="*/ 112 w 143"/>
                <a:gd name="T47" fmla="*/ 138 h 214"/>
                <a:gd name="T48" fmla="*/ 143 w 143"/>
                <a:gd name="T49" fmla="*/ 71 h 214"/>
                <a:gd name="T50" fmla="*/ 72 w 143"/>
                <a:gd name="T51" fmla="*/ 0 h 214"/>
                <a:gd name="T52" fmla="*/ 115 w 143"/>
                <a:gd name="T53" fmla="*/ 84 h 214"/>
                <a:gd name="T54" fmla="*/ 93 w 143"/>
                <a:gd name="T55" fmla="*/ 144 h 214"/>
                <a:gd name="T56" fmla="*/ 92 w 143"/>
                <a:gd name="T57" fmla="*/ 146 h 214"/>
                <a:gd name="T58" fmla="*/ 83 w 143"/>
                <a:gd name="T59" fmla="*/ 146 h 214"/>
                <a:gd name="T60" fmla="*/ 83 w 143"/>
                <a:gd name="T61" fmla="*/ 143 h 214"/>
                <a:gd name="T62" fmla="*/ 98 w 143"/>
                <a:gd name="T63" fmla="*/ 93 h 214"/>
                <a:gd name="T64" fmla="*/ 97 w 143"/>
                <a:gd name="T65" fmla="*/ 93 h 214"/>
                <a:gd name="T66" fmla="*/ 96 w 143"/>
                <a:gd name="T67" fmla="*/ 93 h 214"/>
                <a:gd name="T68" fmla="*/ 85 w 143"/>
                <a:gd name="T69" fmla="*/ 88 h 214"/>
                <a:gd name="T70" fmla="*/ 73 w 143"/>
                <a:gd name="T71" fmla="*/ 93 h 214"/>
                <a:gd name="T72" fmla="*/ 59 w 143"/>
                <a:gd name="T73" fmla="*/ 87 h 214"/>
                <a:gd name="T74" fmla="*/ 45 w 143"/>
                <a:gd name="T75" fmla="*/ 92 h 214"/>
                <a:gd name="T76" fmla="*/ 59 w 143"/>
                <a:gd name="T77" fmla="*/ 143 h 214"/>
                <a:gd name="T78" fmla="*/ 60 w 143"/>
                <a:gd name="T79" fmla="*/ 146 h 214"/>
                <a:gd name="T80" fmla="*/ 50 w 143"/>
                <a:gd name="T81" fmla="*/ 146 h 214"/>
                <a:gd name="T82" fmla="*/ 50 w 143"/>
                <a:gd name="T83" fmla="*/ 144 h 214"/>
                <a:gd name="T84" fmla="*/ 30 w 143"/>
                <a:gd name="T85" fmla="*/ 84 h 214"/>
                <a:gd name="T86" fmla="*/ 29 w 143"/>
                <a:gd name="T87" fmla="*/ 84 h 214"/>
                <a:gd name="T88" fmla="*/ 29 w 143"/>
                <a:gd name="T89" fmla="*/ 83 h 214"/>
                <a:gd name="T90" fmla="*/ 29 w 143"/>
                <a:gd name="T91" fmla="*/ 82 h 214"/>
                <a:gd name="T92" fmla="*/ 29 w 143"/>
                <a:gd name="T93" fmla="*/ 82 h 214"/>
                <a:gd name="T94" fmla="*/ 30 w 143"/>
                <a:gd name="T95" fmla="*/ 76 h 214"/>
                <a:gd name="T96" fmla="*/ 37 w 143"/>
                <a:gd name="T97" fmla="*/ 77 h 214"/>
                <a:gd name="T98" fmla="*/ 37 w 143"/>
                <a:gd name="T99" fmla="*/ 77 h 214"/>
                <a:gd name="T100" fmla="*/ 45 w 143"/>
                <a:gd name="T101" fmla="*/ 82 h 214"/>
                <a:gd name="T102" fmla="*/ 56 w 143"/>
                <a:gd name="T103" fmla="*/ 77 h 214"/>
                <a:gd name="T104" fmla="*/ 60 w 143"/>
                <a:gd name="T105" fmla="*/ 75 h 214"/>
                <a:gd name="T106" fmla="*/ 63 w 143"/>
                <a:gd name="T107" fmla="*/ 77 h 214"/>
                <a:gd name="T108" fmla="*/ 73 w 143"/>
                <a:gd name="T109" fmla="*/ 83 h 214"/>
                <a:gd name="T110" fmla="*/ 82 w 143"/>
                <a:gd name="T111" fmla="*/ 78 h 214"/>
                <a:gd name="T112" fmla="*/ 86 w 143"/>
                <a:gd name="T113" fmla="*/ 76 h 214"/>
                <a:gd name="T114" fmla="*/ 90 w 143"/>
                <a:gd name="T115" fmla="*/ 78 h 214"/>
                <a:gd name="T116" fmla="*/ 97 w 143"/>
                <a:gd name="T117" fmla="*/ 83 h 214"/>
                <a:gd name="T118" fmla="*/ 97 w 143"/>
                <a:gd name="T119" fmla="*/ 83 h 214"/>
                <a:gd name="T120" fmla="*/ 107 w 143"/>
                <a:gd name="T121" fmla="*/ 78 h 214"/>
                <a:gd name="T122" fmla="*/ 114 w 143"/>
                <a:gd name="T123" fmla="*/ 77 h 214"/>
                <a:gd name="T124" fmla="*/ 115 w 143"/>
                <a:gd name="T125" fmla="*/ 8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214">
                  <a:moveTo>
                    <a:pt x="72" y="214"/>
                  </a:moveTo>
                  <a:cubicBezTo>
                    <a:pt x="82" y="214"/>
                    <a:pt x="91" y="210"/>
                    <a:pt x="96" y="204"/>
                  </a:cubicBezTo>
                  <a:cubicBezTo>
                    <a:pt x="48" y="204"/>
                    <a:pt x="48" y="204"/>
                    <a:pt x="48" y="204"/>
                  </a:cubicBezTo>
                  <a:cubicBezTo>
                    <a:pt x="53" y="210"/>
                    <a:pt x="62" y="214"/>
                    <a:pt x="72" y="214"/>
                  </a:cubicBezTo>
                  <a:close/>
                  <a:moveTo>
                    <a:pt x="105" y="183"/>
                  </a:moveTo>
                  <a:cubicBezTo>
                    <a:pt x="39" y="183"/>
                    <a:pt x="39" y="183"/>
                    <a:pt x="39" y="183"/>
                  </a:cubicBezTo>
                  <a:cubicBezTo>
                    <a:pt x="35" y="183"/>
                    <a:pt x="33" y="186"/>
                    <a:pt x="33" y="190"/>
                  </a:cubicBezTo>
                  <a:cubicBezTo>
                    <a:pt x="33" y="193"/>
                    <a:pt x="35" y="196"/>
                    <a:pt x="39" y="196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08" y="196"/>
                    <a:pt x="111" y="193"/>
                    <a:pt x="111" y="190"/>
                  </a:cubicBezTo>
                  <a:cubicBezTo>
                    <a:pt x="111" y="186"/>
                    <a:pt x="108" y="183"/>
                    <a:pt x="105" y="183"/>
                  </a:cubicBezTo>
                  <a:close/>
                  <a:moveTo>
                    <a:pt x="105" y="164"/>
                  </a:moveTo>
                  <a:cubicBezTo>
                    <a:pt x="39" y="164"/>
                    <a:pt x="39" y="164"/>
                    <a:pt x="39" y="164"/>
                  </a:cubicBezTo>
                  <a:cubicBezTo>
                    <a:pt x="35" y="164"/>
                    <a:pt x="33" y="167"/>
                    <a:pt x="33" y="171"/>
                  </a:cubicBezTo>
                  <a:cubicBezTo>
                    <a:pt x="33" y="174"/>
                    <a:pt x="35" y="177"/>
                    <a:pt x="39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8" y="177"/>
                    <a:pt x="111" y="174"/>
                    <a:pt x="111" y="171"/>
                  </a:cubicBezTo>
                  <a:cubicBezTo>
                    <a:pt x="111" y="167"/>
                    <a:pt x="108" y="164"/>
                    <a:pt x="105" y="164"/>
                  </a:cubicBezTo>
                  <a:close/>
                  <a:moveTo>
                    <a:pt x="72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98"/>
                    <a:pt x="19" y="117"/>
                    <a:pt x="32" y="138"/>
                  </a:cubicBezTo>
                  <a:cubicBezTo>
                    <a:pt x="35" y="144"/>
                    <a:pt x="37" y="158"/>
                    <a:pt x="37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7" y="158"/>
                    <a:pt x="109" y="144"/>
                    <a:pt x="112" y="138"/>
                  </a:cubicBezTo>
                  <a:cubicBezTo>
                    <a:pt x="125" y="117"/>
                    <a:pt x="143" y="98"/>
                    <a:pt x="143" y="71"/>
                  </a:cubicBezTo>
                  <a:cubicBezTo>
                    <a:pt x="143" y="32"/>
                    <a:pt x="111" y="0"/>
                    <a:pt x="72" y="0"/>
                  </a:cubicBezTo>
                  <a:close/>
                  <a:moveTo>
                    <a:pt x="115" y="84"/>
                  </a:moveTo>
                  <a:cubicBezTo>
                    <a:pt x="102" y="100"/>
                    <a:pt x="95" y="120"/>
                    <a:pt x="93" y="144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5" y="124"/>
                    <a:pt x="90" y="107"/>
                    <a:pt x="98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3" y="92"/>
                    <a:pt x="89" y="92"/>
                    <a:pt x="85" y="88"/>
                  </a:cubicBezTo>
                  <a:cubicBezTo>
                    <a:pt x="82" y="91"/>
                    <a:pt x="77" y="93"/>
                    <a:pt x="73" y="93"/>
                  </a:cubicBezTo>
                  <a:cubicBezTo>
                    <a:pt x="68" y="93"/>
                    <a:pt x="63" y="91"/>
                    <a:pt x="59" y="87"/>
                  </a:cubicBezTo>
                  <a:cubicBezTo>
                    <a:pt x="55" y="90"/>
                    <a:pt x="50" y="92"/>
                    <a:pt x="45" y="92"/>
                  </a:cubicBezTo>
                  <a:cubicBezTo>
                    <a:pt x="57" y="114"/>
                    <a:pt x="59" y="137"/>
                    <a:pt x="59" y="143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49" y="135"/>
                    <a:pt x="46" y="107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7" y="80"/>
                    <a:pt x="28" y="77"/>
                    <a:pt x="30" y="76"/>
                  </a:cubicBezTo>
                  <a:cubicBezTo>
                    <a:pt x="32" y="74"/>
                    <a:pt x="35" y="75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9" y="80"/>
                    <a:pt x="42" y="82"/>
                    <a:pt x="45" y="82"/>
                  </a:cubicBezTo>
                  <a:cubicBezTo>
                    <a:pt x="48" y="82"/>
                    <a:pt x="52" y="81"/>
                    <a:pt x="56" y="77"/>
                  </a:cubicBezTo>
                  <a:cubicBezTo>
                    <a:pt x="57" y="76"/>
                    <a:pt x="58" y="75"/>
                    <a:pt x="60" y="75"/>
                  </a:cubicBezTo>
                  <a:cubicBezTo>
                    <a:pt x="61" y="76"/>
                    <a:pt x="62" y="76"/>
                    <a:pt x="63" y="77"/>
                  </a:cubicBezTo>
                  <a:cubicBezTo>
                    <a:pt x="67" y="81"/>
                    <a:pt x="70" y="83"/>
                    <a:pt x="73" y="83"/>
                  </a:cubicBezTo>
                  <a:cubicBezTo>
                    <a:pt x="77" y="83"/>
                    <a:pt x="80" y="80"/>
                    <a:pt x="82" y="78"/>
                  </a:cubicBezTo>
                  <a:cubicBezTo>
                    <a:pt x="83" y="77"/>
                    <a:pt x="84" y="76"/>
                    <a:pt x="86" y="76"/>
                  </a:cubicBezTo>
                  <a:cubicBezTo>
                    <a:pt x="87" y="76"/>
                    <a:pt x="89" y="77"/>
                    <a:pt x="90" y="78"/>
                  </a:cubicBezTo>
                  <a:cubicBezTo>
                    <a:pt x="91" y="80"/>
                    <a:pt x="93" y="83"/>
                    <a:pt x="97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101" y="83"/>
                    <a:pt x="104" y="81"/>
                    <a:pt x="107" y="78"/>
                  </a:cubicBezTo>
                  <a:cubicBezTo>
                    <a:pt x="109" y="76"/>
                    <a:pt x="112" y="75"/>
                    <a:pt x="114" y="77"/>
                  </a:cubicBezTo>
                  <a:cubicBezTo>
                    <a:pt x="116" y="79"/>
                    <a:pt x="116" y="82"/>
                    <a:pt x="11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9" name="组合 38"/>
          <p:cNvGrpSpPr/>
          <p:nvPr/>
        </p:nvGrpSpPr>
        <p:grpSpPr>
          <a:xfrm>
            <a:off x="1039267" y="1757747"/>
            <a:ext cx="1805877" cy="1962197"/>
            <a:chOff x="2785836" y="1252765"/>
            <a:chExt cx="2847975" cy="3095625"/>
          </a:xfrm>
        </p:grpSpPr>
        <p:pic>
          <p:nvPicPr>
            <p:cNvPr id="60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椭圆 63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 smtClean="0">
                  <a:latin typeface="华文彩云" pitchFamily="2" charset="-122"/>
                  <a:ea typeface="华文彩云" pitchFamily="2" charset="-122"/>
                </a:rPr>
                <a:t>任务</a:t>
              </a:r>
              <a:endParaRPr lang="zh-CN" altLang="en-US" sz="3200" dirty="0">
                <a:latin typeface="华文彩云" pitchFamily="2" charset="-122"/>
                <a:ea typeface="华文彩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265858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9"/>
            <a:ext cx="3230563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右箭头 10"/>
          <p:cNvSpPr/>
          <p:nvPr/>
        </p:nvSpPr>
        <p:spPr>
          <a:xfrm>
            <a:off x="3020381" y="302998"/>
            <a:ext cx="108453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211960" y="275010"/>
            <a:ext cx="5039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行楷" pitchFamily="2" charset="-122"/>
                <a:ea typeface="华文行楷" pitchFamily="2" charset="-122"/>
              </a:rPr>
              <a:t>京东的利器</a:t>
            </a:r>
            <a:r>
              <a:rPr lang="en-US" altLang="zh-CN" sz="2800" dirty="0" smtClean="0">
                <a:latin typeface="华文行楷" pitchFamily="2" charset="-122"/>
                <a:ea typeface="华文行楷" pitchFamily="2" charset="-122"/>
              </a:rPr>
              <a:t>——</a:t>
            </a:r>
            <a:r>
              <a:rPr lang="zh-CN" altLang="en-US" sz="2800" dirty="0" smtClean="0">
                <a:latin typeface="华文行楷" pitchFamily="2" charset="-122"/>
                <a:ea typeface="华文行楷" pitchFamily="2" charset="-122"/>
              </a:rPr>
              <a:t>配送网络</a:t>
            </a:r>
            <a:endParaRPr lang="zh-CN" altLang="en-US" sz="28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3" name="Picture 2" descr="D:\Desktop\物流课件\图片\图标\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3" b="70292" l="25833" r="7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10" y="915566"/>
            <a:ext cx="12344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esktop\图片\案例图\案例图7-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9582"/>
            <a:ext cx="3373908" cy="264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Desktop\物流课件\图片\图标\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56852" l="33750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2" y="3793029"/>
            <a:ext cx="1884697" cy="1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4002861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思考：结合该案例分析物流配送能给企业带来什么？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418234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43" name="椭圆 42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pic>
        <p:nvPicPr>
          <p:cNvPr id="2050" name="Picture 2" descr="D:\Desktop\流程图\项目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1590"/>
            <a:ext cx="7248594" cy="316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18441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1985814" y="955972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r>
              <a:rPr lang="en-US" altLang="zh-C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.1     </a:t>
            </a:r>
            <a:r>
              <a:rPr lang="zh-CN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认识配送的内涵与分类</a:t>
            </a:r>
            <a:endParaRPr lang="zh-CN" altLang="en-US" sz="2800" dirty="0"/>
          </a:p>
        </p:txBody>
      </p:sp>
      <p:sp>
        <p:nvSpPr>
          <p:cNvPr id="41" name="矩形 40"/>
          <p:cNvSpPr/>
          <p:nvPr/>
        </p:nvSpPr>
        <p:spPr>
          <a:xfrm>
            <a:off x="673825" y="161085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一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、理解配送的概念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42" name="菱形 41"/>
          <p:cNvSpPr/>
          <p:nvPr/>
        </p:nvSpPr>
        <p:spPr>
          <a:xfrm>
            <a:off x="973274" y="1999115"/>
            <a:ext cx="327147" cy="3383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403648" y="1991739"/>
            <a:ext cx="71096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、配送的定义：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en-US" altLang="zh-CN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    </a:t>
            </a:r>
            <a:r>
              <a:rPr lang="zh-CN" altLang="en-US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在经济合理范围内，根据客户要求，</a:t>
            </a:r>
            <a:r>
              <a:rPr lang="zh-CN" altLang="en-US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对物品进行拣选</a:t>
            </a:r>
            <a:endParaRPr lang="en-US" altLang="zh-CN" b="1" dirty="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加工、包装、分割、组配等作业，</a:t>
            </a:r>
            <a:r>
              <a:rPr lang="zh-CN" altLang="en-US" b="1" dirty="0" smtClean="0">
                <a:solidFill>
                  <a:srgbClr val="7030A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并按时送达指定地点的物流活动。</a:t>
            </a:r>
            <a:endParaRPr lang="zh-CN" altLang="en-US" b="1" dirty="0">
              <a:solidFill>
                <a:srgbClr val="7030A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3074" name="Picture 2" descr="D:\Desktop\图片\图例图\图例图7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21" y="3147814"/>
            <a:ext cx="695550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08574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99591" y="993805"/>
            <a:ext cx="237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、配送与送货的区别</a:t>
            </a:r>
            <a:endParaRPr lang="zh-CN" altLang="en-US" dirty="0"/>
          </a:p>
        </p:txBody>
      </p:sp>
      <p:pic>
        <p:nvPicPr>
          <p:cNvPr id="4098" name="Picture 2" descr="D:\Desktop\图片\图例图\图例图7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83" y="1491630"/>
            <a:ext cx="6412353" cy="200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B9003710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64" y="3723878"/>
            <a:ext cx="514722" cy="51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464361" y="3750315"/>
            <a:ext cx="6340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讨论7-1</a:t>
            </a:r>
          </a:p>
          <a:p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思考：</a:t>
            </a:r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  <a:sym typeface="Wingdings" pitchFamily="2" charset="2"/>
              </a:rPr>
              <a:t>（</a:t>
            </a:r>
            <a:r>
              <a:rPr lang="en-US" altLang="zh-CN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  <a:sym typeface="Wingdings" pitchFamily="2" charset="2"/>
              </a:rPr>
              <a:t>1</a:t>
            </a:r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  <a:sym typeface="Wingdings" pitchFamily="2" charset="2"/>
              </a:rPr>
              <a:t>）</a:t>
            </a:r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如果你是公司的决策人，你会买车来解决送货效率低的问题吗？为什么？</a:t>
            </a:r>
            <a:endParaRPr lang="en-US" altLang="zh-CN" sz="1400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（</a:t>
            </a:r>
            <a:r>
              <a:rPr lang="en-US" altLang="zh-CN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2</a:t>
            </a:r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）请用配送的含义分析，并提出解决方法。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6930707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5576" y="98313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二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、了解配送的形式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807141" y="1488827"/>
            <a:ext cx="327147" cy="3383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95443" y="1457851"/>
            <a:ext cx="3550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、根据配送货物的种类和数量分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40371" y="2109986"/>
            <a:ext cx="314701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（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）</a:t>
            </a:r>
            <a:r>
              <a:rPr lang="zh-CN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少品种、大批量</a:t>
            </a:r>
            <a:r>
              <a:rPr lang="zh-CN" altLang="en-US" sz="2000" dirty="0" smtClean="0"/>
              <a:t>配送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（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）</a:t>
            </a:r>
            <a:r>
              <a:rPr lang="zh-CN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多品种、小批量</a:t>
            </a:r>
            <a:r>
              <a:rPr lang="zh-CN" altLang="en-US" sz="2000" dirty="0" smtClean="0"/>
              <a:t>配送</a:t>
            </a:r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zh-CN" altLang="en-US" sz="2000" dirty="0" smtClean="0"/>
              <a:t>（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）</a:t>
            </a:r>
            <a:r>
              <a:rPr lang="zh-CN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成套</a:t>
            </a:r>
            <a:r>
              <a:rPr lang="zh-CN" altLang="en-US" sz="2000" dirty="0" smtClean="0"/>
              <a:t>配送</a:t>
            </a:r>
            <a:endParaRPr lang="zh-CN" altLang="en-US" sz="2000" dirty="0"/>
          </a:p>
        </p:txBody>
      </p:sp>
      <p:pic>
        <p:nvPicPr>
          <p:cNvPr id="5122" name="Picture 2" descr="D:\Desktop\图片\图例图\图例图7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23678"/>
            <a:ext cx="453650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0707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" name="菱形 3"/>
          <p:cNvSpPr/>
          <p:nvPr/>
        </p:nvSpPr>
        <p:spPr>
          <a:xfrm>
            <a:off x="861822" y="1049908"/>
            <a:ext cx="327147" cy="3383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89090" y="1053356"/>
            <a:ext cx="3071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、根据配送时间和数量分类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5089" y="1563638"/>
            <a:ext cx="214353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）</a:t>
            </a:r>
            <a:r>
              <a:rPr lang="zh-CN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定时</a:t>
            </a:r>
            <a:r>
              <a:rPr lang="zh-CN" altLang="en-US" sz="1600" dirty="0" smtClean="0"/>
              <a:t>配送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2</a:t>
            </a:r>
            <a:r>
              <a:rPr lang="zh-CN" altLang="en-US" sz="1600" dirty="0" smtClean="0"/>
              <a:t>）</a:t>
            </a:r>
            <a:r>
              <a:rPr lang="zh-CN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准（即）时</a:t>
            </a:r>
            <a:r>
              <a:rPr lang="zh-CN" altLang="en-US" sz="1600" dirty="0" smtClean="0"/>
              <a:t>配送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）</a:t>
            </a:r>
            <a:r>
              <a:rPr lang="zh-CN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定时定路线</a:t>
            </a:r>
            <a:r>
              <a:rPr lang="zh-CN" altLang="en-US" sz="1600" dirty="0" smtClean="0"/>
              <a:t>配送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4</a:t>
            </a:r>
            <a:r>
              <a:rPr lang="zh-CN" altLang="en-US" sz="1600" dirty="0" smtClean="0"/>
              <a:t>）</a:t>
            </a:r>
            <a:r>
              <a:rPr lang="zh-CN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定量</a:t>
            </a:r>
            <a:r>
              <a:rPr lang="zh-CN" altLang="en-US" sz="1600" dirty="0" smtClean="0"/>
              <a:t>配送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5</a:t>
            </a:r>
            <a:r>
              <a:rPr lang="zh-CN" altLang="en-US" sz="1600" dirty="0" smtClean="0"/>
              <a:t>）</a:t>
            </a:r>
            <a:r>
              <a:rPr lang="zh-CN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定时定量</a:t>
            </a:r>
            <a:r>
              <a:rPr lang="zh-CN" altLang="en-US" sz="1600" dirty="0" smtClean="0"/>
              <a:t>配送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6</a:t>
            </a:r>
            <a:r>
              <a:rPr lang="zh-CN" altLang="en-US" sz="1600" dirty="0" smtClean="0"/>
              <a:t>）</a:t>
            </a:r>
            <a:r>
              <a:rPr lang="zh-CN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共同</a:t>
            </a:r>
            <a:r>
              <a:rPr lang="zh-CN" altLang="en-US" sz="1600" dirty="0"/>
              <a:t>配送</a:t>
            </a:r>
            <a:endParaRPr lang="en-US" altLang="zh-CN" sz="1600" dirty="0"/>
          </a:p>
          <a:p>
            <a:endParaRPr lang="zh-CN" altLang="en-US" sz="1600" dirty="0"/>
          </a:p>
        </p:txBody>
      </p:sp>
      <p:pic>
        <p:nvPicPr>
          <p:cNvPr id="6146" name="Picture 2" descr="D:\Desktop\图片\图例图\图例图7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63638"/>
            <a:ext cx="558096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B9003710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53" y="3769271"/>
            <a:ext cx="514722" cy="51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743375" y="3769270"/>
            <a:ext cx="6340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讨论7-2</a:t>
            </a:r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：假如你要给一家快餐配送中心做咨询。他们的目标</a:t>
            </a:r>
            <a:endParaRPr lang="en-US" altLang="zh-CN" sz="1400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客户是写字楼，主要业务是中餐（</a:t>
            </a:r>
            <a:r>
              <a:rPr lang="en-US" altLang="zh-CN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12</a:t>
            </a:r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：</a:t>
            </a:r>
            <a:r>
              <a:rPr lang="en-US" altLang="zh-CN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00~13:00),</a:t>
            </a:r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随着市场扩</a:t>
            </a:r>
            <a:endParaRPr lang="en-US" altLang="zh-CN" sz="1400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大，这段时间配送能力严重不够，但其他时段人员闲置，如果</a:t>
            </a:r>
            <a:endParaRPr lang="en-US" altLang="zh-CN" sz="1400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仅仅增加几个人，又达不到盈亏平衡点。请分析并提出解决方案</a:t>
            </a:r>
            <a:endParaRPr lang="en-US" altLang="zh-CN" sz="1400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930707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15616" y="843558"/>
            <a:ext cx="7566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7.2   </a:t>
            </a:r>
            <a:r>
              <a:rPr lang="zh-CN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理解</a:t>
            </a:r>
            <a:r>
              <a:rPr lang="zh-CN" alt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物流中心、配送中心的内涵及功能</a:t>
            </a:r>
          </a:p>
        </p:txBody>
      </p:sp>
      <p:sp>
        <p:nvSpPr>
          <p:cNvPr id="5" name="矩形 4"/>
          <p:cNvSpPr/>
          <p:nvPr/>
        </p:nvSpPr>
        <p:spPr>
          <a:xfrm>
            <a:off x="687220" y="1366778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一、理解物流中心、配送中心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的概念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328335" y="1736110"/>
            <a:ext cx="327147" cy="3383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66310" y="1785326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、物流中心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6473" y="2126264"/>
            <a:ext cx="28086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i="1" u="sng" dirty="0" smtClean="0"/>
              <a:t>定义：</a:t>
            </a:r>
            <a:r>
              <a:rPr lang="zh-CN" altLang="en-US" sz="1600" dirty="0" smtClean="0"/>
              <a:t>从事物流活动的场所或组织。</a:t>
            </a:r>
            <a:endParaRPr lang="en-US" altLang="zh-CN" sz="1600" dirty="0" smtClean="0"/>
          </a:p>
          <a:p>
            <a:r>
              <a:rPr lang="zh-CN" altLang="en-US" sz="1600" b="1" i="1" u="sng" dirty="0"/>
              <a:t>特征：</a:t>
            </a:r>
            <a:endParaRPr lang="en-US" altLang="zh-CN" sz="1600" b="1" i="1" u="sng" dirty="0"/>
          </a:p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）主要面向社会服务</a:t>
            </a:r>
            <a:endParaRPr lang="en-US" altLang="zh-CN" sz="1600" dirty="0" smtClean="0"/>
          </a:p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2</a:t>
            </a:r>
            <a:r>
              <a:rPr lang="zh-CN" altLang="en-US" sz="1600" dirty="0" smtClean="0"/>
              <a:t>）物流功能健全</a:t>
            </a:r>
            <a:endParaRPr lang="en-US" altLang="zh-CN" sz="1600" dirty="0" smtClean="0"/>
          </a:p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）完善的信息系统</a:t>
            </a:r>
            <a:endParaRPr lang="en-US" altLang="zh-CN" sz="1600" dirty="0" smtClean="0"/>
          </a:p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4</a:t>
            </a:r>
            <a:r>
              <a:rPr lang="zh-CN" altLang="en-US" sz="1600" dirty="0" smtClean="0"/>
              <a:t>）辐射范围大；少品种、大批量</a:t>
            </a:r>
            <a:endParaRPr lang="en-US" altLang="zh-CN" sz="1600" dirty="0" smtClean="0"/>
          </a:p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5</a:t>
            </a:r>
            <a:r>
              <a:rPr lang="zh-CN" altLang="en-US" sz="1600" dirty="0" smtClean="0"/>
              <a:t>）存储吞吐能力强</a:t>
            </a:r>
            <a:endParaRPr lang="en-US" altLang="zh-CN" sz="1600" dirty="0" smtClean="0"/>
          </a:p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6</a:t>
            </a:r>
            <a:r>
              <a:rPr lang="zh-CN" altLang="en-US" sz="1600" dirty="0" smtClean="0"/>
              <a:t>）物流业务统一经营管理</a:t>
            </a:r>
            <a:endParaRPr lang="zh-CN" altLang="en-US" sz="1600" dirty="0"/>
          </a:p>
        </p:txBody>
      </p:sp>
      <p:grpSp>
        <p:nvGrpSpPr>
          <p:cNvPr id="9" name="组合 8"/>
          <p:cNvGrpSpPr/>
          <p:nvPr/>
        </p:nvGrpSpPr>
        <p:grpSpPr>
          <a:xfrm>
            <a:off x="5825941" y="2336660"/>
            <a:ext cx="1800200" cy="1575945"/>
            <a:chOff x="2201071" y="3406041"/>
            <a:chExt cx="1805286" cy="1805938"/>
          </a:xfrm>
        </p:grpSpPr>
        <p:grpSp>
          <p:nvGrpSpPr>
            <p:cNvPr id="10" name="组合 9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4" name="同心圆 1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椭圆 1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694008" y="3876616"/>
              <a:ext cx="1023614" cy="552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930707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DF6EE7E-ECB6-4768-AB46-85140173C29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MqGZkpGiNCAFT4AABqGAAAXAAAAdW5pdmVyc2FsL3VuaXZlcnNhbC5wbmftvQk01Pv/Py7hSlRCRBmtREJkyTKiUlkrW2QJZR1L9mVMCEWZut2SyJhcW2JSY8gyKJq6YTC2ZmxR9jFpmMHMmP9Mn1uW7nw/93fO73f+v985Oqc66vV6v56vx+u5PJ6v9aaFmZGQgKQAFxeX0OlTx89xcfEkcHFxj/Pzsf5Ff4OTFOuvdYHnjAy4ipt3jLF+4HE/ZnqMi6sEupF+iZf18wb/UxcCubg2vWH/Xofxy3fj4opHnD5+zDLMkdh7CRFkcwG4iN7vyKV07U/zuX3dErCHeqq5Om25BseFDU63S5kIndun3ybKuwG1d4tB6X7+hu5rfbucS+MlZGQeWPscQG4bGQmOZnYwp6YaP6p2PUtT7cLD7mX0ENMuRFLQne4UvYnKzslAzJVvs8lOdBfyXwoIH8fo+S+FJBhj0h3dcW0dn4Tzyj/kfLK+6NydP05RZVRkM8x15Pi3Xlep5VovqLziD1epG4L5YAdeQwR64alFvv+3ESFtipQ1c9xp5Rdj+vh2b0xCaC+OQBaN5PaKuvzapPUVmcNw7ajrJuPd2sFI3dzVEpVHrb+7oXeaDGNe3F3+4nhLOvlbf8bCKcAqqTLw+m4GoRkLJ3wAbr/0ynngsBB/wiH/Ugv69ldKkPkP1lcdnPszho7nMpXIbuEpaKrkQubyGs0gfeWgmE9xzs69styMmqlFIPVE7cT026UmayuEgjYkSIcNxDTN0DY6zcWKKRnxmI3w86G/3Uf4DPcDF1qhCQ45opgK0rTu/Od7NqXzlLIa8J5ZTSMmhjaLgy3OdA4lw0gRPmOxwgSiQ1l36rxWLgMSAiQEZLhAUr0+Twc7Bc3WLLovIaG23iEWrlE9ZpoeWjW0EyHU17dIKfObQtOmCknG2gMCtMAU5wEocw6qITxwgmsrM3pQBNZdj/XtR4NVwJRpKKTK/t0WDMrcebqaBCY93ZT9m+F05m1SuO02JgCIRYdmg0jQY2Zx8LKqL4o2tE4FiaMNi9aamG6jmlvLh19ftUVR4tFmPtdr86iyaqJ8ENeUsv+IQMLwsdPXDYTfXjwDIUoNT76sofkqeG3d9VGPoNMR2NzKFL5RTwtED+5frIlXShvSDm5pM4A3okHegeMMYikMFditZVndnrxMdxhCGQclksxuxLg3TmIgRvozwxo1815HDKIwAy+DLXW2Mful0zdZAykl0GoKGXW4oDR98zhePjZMh+8OtR/CtCKE9c5dkJpBwUqVFSr98mJDUpyd7S22wk/RdVIKi/Yu4IAMXCHsRIs4MJnp249rUZL2xt6GuH4xLTRvB+OLi84kqQsfL+04gxMzxqkr1lb4apco4cCPqU0zYUM1QNpHLBplPr3AnIcx5xOGkkH13mXEk5WBPO4jo8ywzfWR3ujD+dV+uUAo1SrS721kQXXeEEMEm0wNJ/TN6G5niGH9GDuxIMJNCIEWRQgJqS4L4TUsORNAQLlq0zINcwk3XPHU7MS8o5u7pxbFD5eeU1imn9/4KngNcdDfG2pV+C6oyPnELfBH5x57raaWhMHLlID/2MeX3KrOFwmSkYQ2qNtnvRQVLB15G2I3h6PA44/HyL70yzsemuIsY5BSnmrWngs2sm1bgMfrq+RDMdkU4TvHr23FSDNRz/dJe386q0PBMulYBK9Ja3QFt6y0N8ETIQxMDikBTtsWEtUaP7prg5zKZptQznIU7ZQ9rzPDiNt4TOPehx0cb0vRlk5mFPcxidWqYOhJICYSznsk4NZ0/7QjCCN1JAVFLJkj8TuPkN7nn0emJ0TgiEiq68wx5GO/kTvO+bwWxOqdhOShJBApclNa5ubB0qGHLwB52jlChGanyXYz4jL77vbN8lYWjSuQuNMQ2thWtp2q/vDWOnuaLxZUZyL4ehhglKwvl6lBrJpj8j8edDeus4h0lBptKhNDpPaWnY89aqOs5tAgwty5zsx+DGfNVTp0a2CvNIzvtMpDX/jpSvfWqPsndKTXUzwr+SF4ocy8XSYb01G8hsaENL4zNB7WMLTqLs4NIeJ1p8koc4KedWds0Tijv09bePRt5JEU2UXQLqyOqOc6s40BuXUtM2hLkJXTxit2jwerJRBHdH9Dko8ThvWoZXiUi1y0OvOd13WLAB2WAtiVi2LLzr1TEsyLghDUnZZcXeqVLHtlNaFgFy5Nh50tfNHEhHYcJFtGhQuqTsy+Mt2vopkerfZM7FB0J18Rq6v2nqKgUDDPPpYFTL4L5DXs6r2lFQv39MDFPqGIF+JrhJ8eV9xt4QXAetWZ03UyxQt9h4m7eR7WnNSpAf9RxKAGNbzfRUijYqMaWma6CU7u3tvy6lro0jo4KOHxX7VaCzXVobstPEkdcxoLlytc5PoSiXusibpqTipqRYaVoa1BYs6RzNJIcdN+5tl+z26kJc6hrkXHMrMvKyJC+gaRdDQRaWVGzC6egg7HVn9uHVrmaW45D+ytsxDdz5cGijezv6/6+Kafwhb8X3FzZYxnRXtvbGfy38yNTwGhYDu3CjYMhKBd5PhuqMwlE3dUsLpKD+RZb6zhmpmoDmIJXp59RZi/4QxsG7Ie+6SGYPRh90GvT2e9pUB43eThug/FzqMtxBn+BBfgCFU0ScwwD41t0VqALPTdZPpS571ImG1oM5vRUuroOeV2a15TYC6KyOjSWwj1URYlZGp7aXT2UXe0WSMbVN5Gm9qoZX6r9iVE310RB9PV/V845/cSspsqMF4xnu9Ud8q95boqiUd28IGkQC3i61FjugkuUqAj+pHPGMyoy3X0k+XkSMGd7K6Us7qSyGdI1DMgDukJ8zX8lcV/Bg8L86MKeGFvj9ST8zSyU0beMkkigqX3jdK+90NKmPvImxLAdEDF3SkVUUz31G+deufUHVTa9bg7x7eT7m3703djUG7MeSRoHY7O6OpDTEsD1SXwlL7MflePLq0/iX47aGrvHvUHjv5BCiVQkleE2p4/Yw7VWQguonoBe/nsiXrA6TDaxAniyZfE2qGSMad96Qlq5BoJdYftLXypxGzAdARxmv/RcCF/LsThgCOCGBjSb9YRMMKf8EQdV7NDHfgg/31Ujnlljdn1Mzho8glCyNBoSP+TgsQxJ9XkrJzqKVTXQ0iU4mINr1mij3u0Dm7oMSBy0ojQ3102FoBhmjO98FX785T9UxZhaPchXVZUsAaXiqmCZk0i/VD3o6YzfakjeIpNk53iHnp6H3OkgtqP1ojoo6BTGD2lxLDJisB3yE1EhASqxq4cqws1a2WixlK5l7MHzTxWf1u0QsOEEMGsECIU/Czi1kL/iaynDrSmQ8uAmRXkT1gMPVGXUycmeNERloG7segUyoThHnW53F5OLngMY+HJG992RrtsFdRSQTB0B+aqf1veHmxd3R3nU8pBl1hFR7TXVXTnH1mO/7Pea86jrw1iSuOC6GZ/rWJmghnYa6y6bg1bVnM2wWft15w9cnYqgXWdFp52ejWtZHX+BWzBdhUoc6oHKTidw/j9ieoqNuivtz52V90dy4e/MjsvfWVkW0oqOlMJbOVdemUVr7NcHxo1JNXfPWe9/lfC5gxmS6NSJ8OxF7yOTgLPsLNaKwvU9rB7v1fsymqiGXNfcotgEXIop/6cyy/NbRHckPDn69UtKT8/tz4Wfj+kytJWvvEXCvxfOi1gHL99daf0lfdK/C6wGsDa2jMscmqNnz536R/A50/gMTx36ReJbQvW1bWc0XaUP7i8q1mZMXmw6AhyTyAW5Bg13XBbScxindiNwGMZIoM9d3TzNrI+5qlzIQjfQeM9DhtT/UmPh4WiyOn9PVX0bx9OvpbP4pb/miBQ/2pXs3BaYCkLzz9i79XlNjUxD8M3z6z7IZ1FV6159DeRN5fYbXRfiNE0cmueZqFiIWDGl64eDNnQGrqQ8nO0w9e/fcP+8HPLmMZXdiwgtgouZ/D669YbrzeAFl4TyL/mnF/7Xgd3Gt9Dn7yl1/LbEhgaoNo7NryW+rwP5O9omV9Q2WtyWLt+OVq8ggeF+HWLuVkNxcK5Zckmsp6uIUnLgRMMt9LntXQu4E7zjhczfL33peFywC1qa9uutQyx5ZSRkPc/jA36Xf1K4nLslwR4ZW37LwW4sSbAmgBrAvzvFaDsJK9j2Kf4pj1QnRevSGhaMZpUMVHc9Di0L/xsf4k5iOni5AoD3z4b01j6OmnXpd8/7loxzeHsfOvSRLeR8LoPutSewLO7WvTglpMv/T0E0zlI/FYClQIWLfPtlRcXKB2Qo/TaMATcisWsBTfca9y0ypPNJj4bAtTti/bxgYkZTmd0Uxu7XKG6Dzxzm25y6tDA8aFT6UTbGLDhQ2NwHzznhoVcSkPXF0uZwKLnLqceuq0URkCiPAOep/vRKsZYKIrSizCMQMUbxMINn4YssPJwgYxG1cd/3l7ZY03GnTaFHfYxDutM6F8QhDI/QOV8NgFIblS1gaiAuqKnaNw4i1PKSL+OZnIVB8wGdN6cQVw14U0RupgSTjTES7+EkVl1gk59MWderLOIuReeew+pslIX8gDnIuJdFfxNBq5OegPa9CphBINddS277gMZgapdAgoJ10+vRCLrWgxu84Hq1yVi7/gOYdBTcKIq7ZWC6FbBnXYMnJ6TsuWAW+bYXtBK0Gs9E++h+rK502pzMBPSFbcNqeQKtmQes+Y0OqfeIN+ctiedjTFcnyqNSPv4dhftlajAhoTDuv4V6hyUwEzjD+QXRzHNvf5js4/SiJOVMNp1Fu4mmzOKTYftLjXcUX4/uYJ3iSr7V8D/VKQ+rUXHGCO6Pvi6wxg9GqzOXI78pEbkMeQ1G04za3u7slLGFQnPQl2F5+YDbeTZFwQ7PNaQBZkFStwMd4iDOmg2KbdZR1o7H/Afm7fD+ExUMHTU2JDhRBgEDgoxCryObOgTy5cWvMz+ut8JDEiJ09d9y/NnteQtdCXwpUxjINAIVP02WmyLoJhmmvvR01Irjfd5//OWl74vWJaf/gzdlfLDSM75H+5GTn8QXNbR8PUJ1alOLB7zhdo6GvlQCyOQwGagq+x0Zh2RHyMrIQkX9wbE/aAGn92tVswAnFSxiCyvSKkWFyzKhinNy6mOaP+jZhlL38KXMW1ixutaiuzLQqTfBGtkdTJTz6/7qb0fGpZrb6rqDFK2kt3zpKG/rhsev2jGe5iD0n7YHoG/dzcObqJ5vP6LpT4HPf0iqEt8P1rXAv+0RTj1PCfnNHA1IZPiJsQyk+/F1nGwre/SeW9IoAgl3ijP4OiO/lNMIIGy4Xsx/n/Wh+8e5YK9MlJ0k3CAlti7iwrPJLbuT9u5fMo2hpvvkPuop3mnhKCD+PdiHJTAX8vQPPJFp7OHzXc0/kcvpqUmEfH5rtGhXA+oLqV7uFmb1LNQTTLrqwieCCZSQSPheYiflPDhSnH+dhTdYuWW8/O7MEChxE2eI6/yivQ5GSP+059F1Hz9+1yj3WKGRdaKO8bPahNGOQIMTriNuvqXAItO62oDc4PH4GcnI4cVXu9y+m9DZ8MrHT336UWdxWQlYoETSBaQd0cXhau+vt6YXklCV17UFKXtoE0VRnNUsQXDzuAdx3gOksKxkSxtLEEYwAN8OJi3hPvo+ClWjDaz4iip5frTBKt1YhJ5nKL02+0VR7eKWcSct+I0gJod+m0hrFD+toDTEAUkFKcc57UcsOSoUWZH7iAdWK0EcIqNzhnwwj1n14lpWnFE5rzQXhCLkjhz1O41OP7X4Xh/xJeaCKR/GqYQCX5zjoaKbMJVOJQCKQOXYoZKwLCyhAorrZMcbMeKL1eMQv6UCOjrCR957DeHpk1VamB1yI0npA0mA6EI/ugpNmFj87fgwOmj1N7Q/g7Xs9n8iShwA3YowCmVs2gvEmCl1FxeQ1z2jdq93Hf5TQ9NF7rzB050FjWx2NzLWeU9OyInSzDF0pW+DXecR7fe9zk3cpUl5kb9/dO4t7e2Ll/I2l7eeMmjqRq/TbDhrs50vYhNobNLh0VUz0Hu3+cu6NQUZdyEDDEJoToI8IlyURDelQz1NgUki2njMNmmPoWlt7tATiAIIdDO46U3cDB4UAI/RHZMwgxq5tH6UFpCb3MR4lDzso9eR3QpmrmUR4oXvaDmUJAd9lHsoVCE6gi47o6z3H25K889VTuV9i+chxz+IdjIEf9Xhq0RkSgFiSTlbHCUPHeWra5If8nvcrF3tuXrzA3E2aw7FVnFq1MiMKLLcggdrqDZs5EHDe7xOwyWeACYO7EgJ2I2qKQpzEyn7zU8XBmJBEzjQTV5CBViQXfXPAbnsu/sJCEIZiezjdaGR7rCil2SujyhmJDBEkpAaf6xwo6ZOaVZ18jZ40xmZIaW0sZ/CM5Z35xn2yhgSaSJTe9xCZyeS4ee/BEHK5GYD/Q9torvbrreUnZDC+SDdyigdIUcXCpxkXP1EPO4R2G+lV3mhJDCobbo+iHh5otUsV22k7SgBvPJoZmwPJqG0NMnptf1FCW8Sh8VX00iGqXnY+i2TxgzjidTh7O/Lf5Q6qZwd5d2++qleZZDrfpf6sZziJEbE3brp0VjsPbPXxKljwpfryfnXTrHc0Kx1rPwususCc8eMqj0/skisP2x9ljY2O3Mkbr3QcHNejQVJyE1UlyIyDjKS5YSKnnclFoQb0sGIcH4bciGEpRzQYcPvk83yYxc/C6j8p/NV/XWxRHrUPAfPgfKb2TtsR40iYPPkcYYQXa1W7G3xbSEryG3uPX5RiAezztx2QskFBOgoGONqMzM6KCD+EbSRjWGbS8q3ck8Do666hV9S1h+Q0IzVU/kRwRRtV4RZtHwL3OIP4QSciElhVYH9PTE+onDf+HGT8hsLUzEJ6XPN2UODdmCGppZjDuYJoyo8VMWRewsfICvIVjzlEJfN/lZ6zqcUGPa2vnIWu8tFbMtifBYbEWBQG9TQxf2NHLyUMA/L2IV3OLgIedHtw0j0/VJFdCWGT4sEa1PHLqMi/w6STv7gpLayOqaYSw8zJcm1zOzaGT6Wu1ZkrMs2pU5pI0vFTMkunrivspyl1BakfnmPBbE7KvC8qDK+dkInsypU7wcmLGv3Cu0ol8lrLlKQHihkfRKBOsJP3d9t3CICTBaDORyxJy20RVHox8P23rp/QwCasqUt6nqnGG6VuKe7zdIpXS1PqDswTcBt6EKU11Lz/uEoh8V8JqAYMM0IOKSDiL+BFH6FE4qADNxvBpvNIniPTtxr5t5g1Oasmh4yt6SFTCKOAWMk1K1R6VZrnyRo7Nf2LwLdJblqJEcHTWIayKM5agXbDjFHDaPP8FqpJVjvECuezbEihejTpwcahZzS9s2Vtg6WcgpbLXyPU8x4rXMgnAMOWtgrIGxBsYaGP+3gRE23SBuJPXm+2dSxG4EHv9PaniAVzbOVKqmcVkwvaPxdQZn7ucInu1IeXMq/RxLsBzuAF92lR0KElsFcwbcnnveY+7TJ7b/XNZwlhHUmW0/n57qGOH5R8mzIQsWZBYxmrL1r3ZFPmavKrWFvRhFko2FVq/rpF7S/2UNZMVi0O8fP5y6MhsXvXo31On/svBU816tzdv4zeq1p3LB/7Zg1eh48nAhYGb9KnFMJf/nxTG6ae5dR3vJ5tXduPzfFtXcKId/v8DIAqwSx7ftvyzg+R2+PYNv81+xGQbNIPr5ZUIW55uSldBhs8SJWbGwL/dtHAtN28f6F4n9KZt00AsdCF+92QJz0Pc9W4DFTwDfqWpq36WaoTl86I7AHZVU70WGHTyEDZPGilVFUZUtxxIRbxS+voQxfMgsHcnLgMxkA3aq8+BlByJGtPtf3ZS05NecdD1Uu1VQ7BUXV+b6Yt/xpb1iykkxJDApMlF2t12VdYyJpqjCdcoG886vGba6an9Fvg+oWqyQYalCeKDqynkbYZ+5o8Xc0yov/aLJ6ZHhzK+JwIOij8BuU4EwWo9jqUhVu8BnFlE6xNVnWdpnuWAMWVKmjNe1AXdvdBZxTwdU5SyGs5Kh6wb2U9miAAX7p48xE4+ZbC7v57PSpPWROAS3ue5se+mwUU3djAoAHPn5rlGGkkCG0qYNozyGccGjux6TXs3+fhGci/05LLOSo+LJ3ed6EJ5dkQcWBbpU6t6Pgob2hDQbuj5O/N6M16pmMljNKKHnBs3I3kwFNxqPvRMN35WhKpChShH6ymO4PngY/Xgq3DWncnk+NKHcorStJCe/thh6r5rWS0K5eHxgxOfG3IXeux3cLMzStb3VK9cQ9NWb5z9thpS/AtMoHaF06sxEvLhj+cK8KlYnkIgdmkbdBjHfhuAnGp1cKz51ohg+i8zK6OhebydqRFfH5Ed3GDiONmmaB/was9lncI81KaKr0lFcnrgQfv3g9+1l6XMpI6ZxqWOuRC0cZGg6rAgELYWZUi+jq+eYYGs+YoRZT9xpGV0zzb0sH7vua4LUiFCe0uy+pRHurIXXWTwbL58orlQP7QsfmUADor7WdamLxRjrRPeDqdW+ZDIMM0QmmjCBmcyvbzY76cou9s524JEYAtNIRpWBn60C0fx7JxxsXs7hZsnod4s3F7Y9Y+82RGy8iMfmEW4zo6dejfQ99y5RUmycHxSvCQOFsjL3xxNovPdJ/hkGCcIUMmd8lgWGW2qKUl3+suucetEc990CVFfNnJ1SFoVbXJcTFjzh34a2t2iPfQiOg4dFE96y8nZwKdG+zLea8tK2NNBEWZQmVpgyHNNKZ+Zh2ha1U3bRZlk2U9McTdeiNJ55NJZU6MmvtjnB5bIFbaEtFY28eU0Wbe+Pi83pPhn5DLRnEQT0Lox1sRc+XAozZ4IKY+34O6STu24gWD52zKvj3HBYtmlP8unawAvrzFFAHrb+f2zu8L2lURDdDl2S+ZJzP4Lf045rpl7EvKr4Ah1y/ajwVH0Xuq4laA9otkXnjtZ+iSTwo2I3fKmLR7/kJK1qDPN+t8mHhL04ZzmDTNTjcOV27iz++GHAzuSs/ejhS6b2uqJMMwJSzHBaspJSqSv7Gj4W+Po8Mh1ynXhnCBqpoqVxO8B3K0sRq9K2r4xz4DcpKLv8eCA5BNRgXunXogfYpx2s3E4p6FXysFFGEh0NaZ2XCeRcgGzkQMxvKZsS8OMZFJUiT2U1B0UkKMfM/j15NBuK9gU+iIXzpw9TJb1izKPUinjNQJfP6lAf3jfAfZWz/n1D4ngiK9/iFufyQy74qYHzNy+JkXLkuR9Xm/VUI0mqHW9uQ7/4VxIc9XsBkbyLKoEvO1SZKQ6QTQbWRL/zSpsPtOcSjbHgUZneCW9Uk3jUJ+JB8CYKXGO1DcIccTghuqv1AHtP0RZM0DNvot9ijxzbd+1Z5btofDJicXBNFLVqRNcGEOi96yw9lOZ17CxJzLCEMaf5UQWwJ/mamyRXQxJsLgma/HiPRIVvQws9271E3lNy62U/lG6v73Wv14/TN4emjK1nz93Uqux8BiJq5C/iIEuj3FSLrrPYaD2sEZRCCYgbCWHCKXnjSp+y3Ur8iH2niK6XCbFwsLf/O3L0dLKTzyAWQbVVaY99sA2NhD4oBV7up3jby+AM/oRC6EO/sVL2MWnDkkEPdBN/0aD3ok374SM3LJrCn1LCz7Bi9bf9V1ZSj00btHMhWj74Q4u/d+vwexUG5GpY+GIJlLwB8wDyGAoKKsW98tXrdQyVztgheafR77Au8/w3RX4vqnDSQD7DcyGsaI7fLqoUmmXqBBnLduviNQy4SPReiABZnec5mig9QZ8Xfrohgcdwi2j5jbDszujscSADs5T6swzy0jH77UFYXarP7sabEALsOSxBX3HUM6Z1hlnGODCX45wffxQHSZ3aqaaLQsEI1oIOZUTDcVXIVImC+3CdxXVZkJVZlfXGhN0ZacX7k0JwaA+NIr29EvjgHiLioQM1AsPnAgLWsOLmX7wCI9zWgmJTOjU75r4sR2FWQlNt7gY0ydQwcxu9HjviRL5/VLjZZ2P8Ewf6hfnuKbWWGzCMU34SzI/mC0lC63Y6QhaZ0+SwXgdspS8hsdN9gW5bENj4V1oIED4Gg/hpwPoo7p/y4GcnjaI++3TBUqDP5VAqm28Pziva4il+kdGTRvYF7Slar584wi3aidkARr5zvj+KxWJ7wqM32GKV1i3YOS2p4g6RKI/KizGZx96r7DrfgCJFUyt5DeNf8tZZfGomf4hx2rR8Rw005ovHG9WUgtoSgGyhxOhMz4itynCUJTmKzdPCyYdXKjjmujR+yiZmTOhRZMJ+727rHqPTLCWJzaptqJcqHZayqhnTWLaT+YkQ9mguN2RaHBLQXp3QuYWLePRtKJr8+HDMk7RrYoYntJuV+KJVlhNwB76UDTrIXgR3F2OMeiRRjyZNG9Gjan2yqLt1TNnyOY7O/bzYiWumbHFJK/nXo5vPx1CrSWBrIQbJSZKgIfhID4t575VZyI7DNw+tcumZtvWF9bDfsdd34+k1ymPeTrRH5NMx5PdBr1ktPHvTuK3DxHk2Pdp1aQ2589q7YR2xMFZM4TF8L2YoLKj77d2eWLiLVpxzvm3izkiV1j6lvcsaaVf73shx3sXP5ovHNf8QTGSRr3V1FiUZ31u4WO/tWP9rC1FiYd/ey/Iavnd+h3k//niCLbznauHRtvUKBdcELAtqWZSv/CYUqMeYwY2Ry1nJCO9AdxovcWIfasEEtkSJGoUst+fjzVlpANlm4EuqUx97x5NJvOH3HUspTpb0J6+X0ddwoQxI/pgYK8GRtxqQBc6f9opS+p4DzO0bqKrhyS+LWNIyS8ksvA3ru+kF+sN2uyTYIWBVopO+/UqEFavEGY5LQZ7+Xk6sxnxzOe6IaBJUrX4qkK+fwynTyVfTLEXIZ3FrcF6bupKQ5mjFSsnO8XJYer6ooQlmEWd1LJBJH341kkmg02qYlX5HnJ2V10/3pVDDqroQtL845GLFUoKLGAgdM5wHZIwNsyAuRpbXoZ9eE5i8EBPmh4nU6Ztg53mTJgZ5t7fLrMhOmmuD4+ps9302ZqVydIGD1V2qXcIKCTymq1PGdXUtc3HRRvncxt+RvODepgVqXJFE1f7OKtN25+OQvHI0L1tzVLV+yT6mf2OkWPA+YCW/dmO8zp7DtUNXUpfnz/3XnD08300GiEnUcLPJ0Eocv2+9W5KiaIbbmeJO/wgAP4MuBdwHgvwJDxIapW1iPhTXYiGL5CYioUyDfezGibb4Whz9PHy8II/SF1B3x/ndyiF41l6rFQtnMTNaOqWaemqWx/wW+MYxpBI7G2XOOjFL57sxeqjwr3W/lUUzvzgtfnFMlOfUj9oCFmFwZp9IuShk7Togub59TsNavafeRjDL1WnQyUle2YB3UHcbqdCf8fmeOfrQjOBIiZecdCR9GiO+2Yblz1Zt7FE44v/UWY47S+KhWY3LV8n1HbavAqcQpKgRbZu6P75LSGQgFebS+IyMSVp1LWeUuK5A3sIYrZiFpbzT+T1bqvL+088kHkEasHlUvZvrvAX9hyKjzf+wnW2RTobkxRHCDmb248sweIb1MCGZCe2Kpnx0dyIMtzmH/8FVF3DrQkwiIHpOfrJqaujupSiYleE/jVLMeV7DEhc5vj+nScUx3jxGKuWgT+Y6wNh0ihjg3k1SWJVume42wu37W1WUU2plY59I8GCYGCzBK8n2gKjTdEa3dWR1SHafyp71RqUJAvW0fTuUwESyzvdeGav+Jq1RuQya2jk+MzHBhpA8qsSj344LdzeS5kWwfgBgcoc+GfrkRD7Oev74nAizf2q76Kfz1w0U+ZO6oCCklfF0dxDvefvTJWr5lHKBi168lA1RLv3U8Ez2Dt6VUyHWXgN/1Fn4VIKRCgYZtiU4ax5TGxKLjJKtdHDQtCaSuSgxD6CbzOybFX+Iv52XV3jXJZK22JBrLMQ32VWh0OKrA+41em/HVUl0fYwb35BgHbFOmaa6OAnV68QsDbAxnxmL4Y++ICIgpdDwUitB4h4nwtQeUWgp9G7DAAqsVhRvWiLgclQmZYQkST9J48/NdaqcikFO5de12jyt3aUBy0x4Qkg5+4+qk+Sc32vvgSbyR+CdLB5BJhUMMrfJgTZexTdlu6YTHQ3IWbKZOPTuh0lf80Chi6npLoA8gHahKH+3jZiHmEdhwqNZCpk/dreg0Mj0ThZ9uHzX2SNH/FpO2npousMyV+QctT6PPwFvCic4CSXL5BXNeVL5k2i/ldZ50V7iFatujpz0b7fWqq9h6UMdVm2vFw1YrRW8MR5PcWnREbqNp+Su/9LdNX87yjUdFzJNp6Q2HReR998gxn9v2tFrXUsw01F8E5uWrZowy2Ej1+BcGm+IE9uIEztKXkdUu3YTnEQpAvGoCW9rCI0C0XAURaQnyOV5TyxsjjQGy4UyHiJkkkDNkG27WoJgrlI0uli+Mb/g5JsK+S1mBN2Kwf7nOy658zzDPfewYWWRLCOvncTOvQQu2AKWos/B7ZonlJHFu15lW8V8KNJ/lpKeYIi7H4ar3saKQ6t2n7Dnlg6FWvhhLbOMeO00kQqiSV3fPdhztcCBgJfGy9zQLT995XbXUZCUvEUlBydoQVxXXW0TI/0/OsEIwUKQIa+Xjf4/qYSMxFPdrDKqfEs2dyz8viPXgyubdHxDbi6LKtNC/4ufaFy8BaRlQ2dVlkWEmAm++yya3MMOTJ7QgDxQ/jWBix4szydNmp1AP2jeQ5Cu2YM7JSWuuPLQYBU7pKG//aWQDmCMGqXbmg7YC0lI4PSrMEPVhyReeL1rW7Ex2xYes9Gh3rnMUp/3UD53Wm1fElzM0eKwBVKL5HMnolBj2Sb1Wt7busQkgfzaeGuZQCJ7pqxRfdWuHfGjm0rtWeFc3HJpd4r9is6Lq1GQCuwSdhwDvgEGHsKKqQOxHPcdxr7NDDnBKmGgwGkv58VRzXZfFtW6aMGRNbR044r/gymnqd6NOxPxiiwGtPEpp+nijZKReDF2Cc67d+BDFpU53PL+xzhuOzrmal75hFUCznn/UtAOr79HiMOk84O3mUrVM23DCOYCQgNCcYeg5hn9TEaTdv+8Wb9XrX7A+mnHFGpQVdmQLnrmPifQNGSiWDFLg9oXSRrOjJyaLuITFPSS6RuadqyZMuawOYzFgRKlI05JKHtIyEyKhJgJ1Uc6KO+lq6S/WaHzav69zi1euz7FcHnu5BtkaaLdJ5ZjWGWg5b7KcqK2RnJZsNnA71Oxq9oSYBnWdZZh8/EYKujMp28/rLqiB5dkRASrZ4v8euekK/leP5mNP2EtuCHxl2+4xcEBzDmMVL9r50CrESAYNy3WF3RRGfl647Xtu1WPLx8bGQlJ1R6t/UgRwSK/0jvQ3zfEryJubOfEY0jews6jHsHED9/jD3WT9HRFxa6YCNZE/OdwDLJZxiMacACwz35s8lryVLhSxXhR3/JDcv+ZX9+QEPWHiZzbR+XVR0hO/f3frDhYjkwToLlSbi3TE7IUGzKe77ziV4K2orayVODiR4kjNoFLtY1VZb7/L4/hPzvOO3/XZ3lNf09VMQpmcvuyBkY0/nVtZ/Vh+ksVr+Lhf+o4u/6qrZnnvi8CfK/PCiYDbVfkJ6EfVZefe/b717VrfRrn3V3bLzYt237RtITMPwTIv+FkjV3bxtqcJstuwEv35Yv7/f+69rWPD8nYt/mvHi2FwYuPlpD5x7j3d302ZTBOL3gOvIJdrlU1/7o210uVEdjts4FHVhzM/onMVsFVLue+5E9VYlPHVPXzlyCNmcsa8I/+97WvuDYDpbKHvZaWW/w9l5D5x/D492CyY+MhUO7rxYe6rsvcP/3f1258mwFRP9nUkbFUu03wJzL/QFiXVEmhmusi3iSeoRK5/AT9vNC/rv3wthbT59ajwqV1mdqc7f/aRP8PGfisYIJ0xCjcNMqoZaDSWqhYW9yt2Z7ts4Z2v195JK+L/cF2BYmFmTwguGEsEEbLsMh3Vt7/TxyCrYj5Rsoz5swZ83T2jFX6nI2ypXeOhf3Hfd89vUnjr9uevn9/j0QEk9YPKT0jZ8DulVxzsN6Z/R6HCatCExt03Vg4avy4sqWq6FXyGLfshHHGhefmV6qWzyb87Qk6hAIj+gYIRu+vG14JXGGS8T9U5x2L52TSmybbYR9bExfuLIX9RHZfRv+oayHRm0nlIxZ3ayyuNNzxXw13y3fpVSVYWCaqT/fqDYpq5CymQubFIWi0Ppv3fuLNwkzGgh7mLDONLNR3oNyV28mZGqjgPmj5P3iNv0VsCV//0FioiqVJVVwPPxbovsxmzgCWuNbmH/b3eRhnsEv1f3J6nOT4d55DVbvUPWQGtrhkgKOX/rW/XWt6rem1pteaZnPuMvRs0XfOnRo9lqouLDrnaPM9/Oznmnqn1pZLMYlbsUom2K7KShm+slIRsU38pyRsY2LCEBsTrI9qD7x2IL0uws4s0U998/VdQnyAiNFd8FoBg3UKcZ2lhz3sIRh2IiLxImjF9hFrj4GKuoGXWL3KEq9THjKakoS/M2O2wx45GAdKK13eq9wYb6M4Jm0gtIbW2wRgtAIuaLl92bJ+veQNakgVJhV9eCSUKrFVLQ20KmN7wHdd2madmMXPNLhAKzu7f0ZqucwJVT/OFmth/vG0n6f+aAD7nPLPxFHVdPmYOL8rZJ9WNOaYNv4ixKrd7ksCcDhu6KlfTpyuYRBqvmdU28Xxt+w5fSsN7nPdALg4DQVvtoszAoDV3hikx3BMz93evoiFlxiq1FkMO6iESHH65qdn7HPcAdmmvRzPCaXBn/4sw2GN4Z2gFS+LDd6SAo1bc9pctrwMh2NQ+lfy5VnKfbnH43wZpwWPFWU4pOqHDa3YRGfoZHoFx5FbXobDtMGd7U/ZR8+2a+DbOU4+LC/DaQqj0cKKZSV/lbfm+nKcCFlehsN0ilvCU/ai1Nvb6sGcR31ZGQ5TOzKqlmIs/3HYF1lgz0ktl5fhrI5P11RnTXXWVGel6nhMDX8/HFWCkSbo0L++senH6pBNEh6oc56OlVHdxIZs2Pf7lW3OoxQiwaauBUztTYXnNMVzFnsHWyTT3uMSQROdRV1nK8jN2qpI5KsWzpgG5LPvj3mcbqvl1mAx/Dj4FYijwjxhJ0iHNAL84HO2aZGCl/supBL2cwT5BBtkkK9Lzh0LOXJKBV2dI0bnvmO03wBeOVXhLQJ53NgV9j8Ymi279Pj+11nlH2f2QHWuztq8x4fqyEon15wbLgzhrO6FbOnbTXkMAl6OzbMqTB35fLI9LfTj5dL3nNp6Y75m1GtGvRYP1lRnTXX+X1IdLx5DNKaoDkh/A3Sz9VD159i5GMyLTaa8llnnOXUtSFIDf0sgv7aW43DxSX84qiZmEWPGabBaPHs8VFkp33qOZ2wkwg5OtFjq8x614qR+eQHZTfnXBAQvckwaB0qeGZ5fJzZqyQmVxyzos7nlldfAWANjDYw1MNbAWANjDYw1MNbAWANjDYw1MNbAWANjDYw1MNbAWANjDYw1MNbAWANjDYw1MP5/A+PrYLJSiOTR75+58W+v4xLGvEw5zWs58O7HmyTPfrxJYrqYylV6XntJBOWv7efNQY4RYzl7Eu88KrwmcMty7Tqu/0PXcZUPuQNpH9+WSSr/+kDkBPuExK0NfL+8gfP9JI8CMezA14VzzuBi7KoCw//lESKlfQ+2/vKAzn978uf1Pzyg87/1yR8ZMUFdJp2czj7on74ZPGqYzr6FIz2SVE0dRLvWuDBdgK6QnKxzFqsELJV4mEJQCmhEk/QayvXQQHIadocaCjoEVS9ioBGhN7HawagAf+WZOADdmVwcWj0xGJs1cVSJokGJVJTlwoy5YFZi1FXLvlQk2aE+wOTrVleaJmofYTrD61WDXvBNXmXaDuY58DAUsEMQPCgCkxMTKB18Gw2wywBnMsfMIREi/TQd6k5SGGaY0L9IkcqkfVGChJNr12++CIZMugII3va0qsyRg078vv1ohh2x5mu8UlUxBRd9c4T41H3mwkQN+4wsIrIPzqj4cAraZYtPpZFqIIG9AdITBdQzbyaf6tNK6GhNFKLUxnXp3SHB+ic3jBluWL1PmLZAvYVW6KGUtCEtY0LBQtgMiBSv9Ntvhlbny7pJfbJ5Es9qxkz9KgR4KR8pvaH9jISRE/miQOiW3ej+bw/KLjIqsRSdkbl7oHY9bnj+PLsThcyUipO1uIXd0pEEQh9KtT05ZDrDQwrrzdh6aLeP57rzdOo5GEi1jUJ82FXu6zRoOyTx+lvB5OOInE/oQm4iZpqUtu+N9Epx944W2ZclCJ2we/jS7ZnX6EtStBGAWnW5ua6uBa0dcRNr/zrw3ZDKnZQtMou9shJJ9w0IsTG2uw7vvFVmtTNxMnlk2KxK8avnbHLHYWG+BmaZTI7utl3OM1Z0yPXwIqzd8/ZMcWm8wAt+u1yFG330YQ0/oVQ7gsPJFwhhTIt1vkMZS1mayAWx8MBnaj3uVlmMd9U2Ga7tP58Xy78kM1USedN1uo+G/FxCnXAYpDxBpI4/Jw3Fwj87YAhGvhShq7ttH0IsPe1lL6gEoUV8aWGdSMBu/ZtM2G8hwg+RHTrCX0u/yr7O9KQN7+JOmx+HoQ77dKUHpt6d9K6fiMflgD0/tbYtEiPPfaRU/ZBCs582IaGEH5f9iZT/+gBSmrGgslmJubGe2fSjVFQTmFSGtCwMu6j8h2CCXQBVKMHlxFv6oip5U5Lyk6IzH/PIOiNf731BbXG3V1bbfDq3rgU1gtX1iVw89/XFh1MbC18gSkjog8R+lb7m4K0OeCNaQE/klQK0tM3PJ2cHrgjWY5JOohEtdOrcPveRhWpmrpOs3jmUZTJYWlzw8QEJfAjpYecxYYmGIQM4OfN4WXyE4vVXN509UoXrWqojsVEHH880Bw82T2KuYLpkgfPvq6HMlo3DbdER9KqRvbPWfj/2n0hKzF/5QIhOdHqKexVNqrneNd/orhcYpLlX4qihsihgFyEY8IQ/ftDxBK3nYdiGGszmyjv1mLrcSz0z0obT5DGn9PQ+Vw+7kbnR/hmlptJIwQYsnpGEJyMqMS3BJ1PAt8HUL7k2gmD6EKD/+xNpOuRG1XQfiRcz0ppdN7VfAghX4T47KdUH+tmiPQ9MiigQ//E23/UY2cyw3bp3w4r7oZE1zeceR9b05fiRJpyYC2c/tdzmNSQfa0G2dOmGmCQe/PReB401el9MUx0Q1j+u3L4of4FeSTTHu1NM0yeUTM6O8HvjGU9yAV+SLeQW9sVWbusrzfKIII95pnc3q9Fv6rvjr0iLmtLc35/a+HxT+O2xpjzqx9R0gQQ99pV5aCaDVDMFYjYoRasEB9gfhmlBJvGp3Z8cCB8mMfSq1KK6INgDypuh6PDLP1yil5TmrFNvE30xKkXd2Bdbsjl1RpK2eH/YIVhEcOcrFzm+Rdz9fQSB6ok9BsQ9btNzM5GekcZ+3FAS5CrUDmNUOljJe6woWvgtEuOyz4I2PzOMU1TzwqZTHDYGDJbw3yqmJTsZA47cAmvPHME35bnWsKSdeF3gako86vl2w+SrkcxIRZGbzD6Uy2irEaA6wvFZ1qspvjZjWvi799qOspTLNlxB486jOamO+OMeIe/0aHIfF0mMfQrSNsY/zM954CHQFCByl0yybeiPzrs1XTczPfeY/gaw+FUq2qgX9XjuAn2qD1UC2hflo5ApzpRe0Cad699RUR0WPWm8YwgJImA0U+bCd2CKh25jsqOn55Ap0+RuX7rOW4lKvLt3K4X6kCa0ISFFMOGBfkQPb3wMjKjTWjawz+DBhPW7eqPGXCdzvfnPnS1uBZ00R5lB7i11JrRHCI9bTKCVsiimE+0CSJk39jKe/VpOFll6x02/x/5Kf79fma5fl+4he82tNSKkhaR+LEE9VFc2ugs6guwvHKnpQpkLIVu+3HG9cDXyHWoYoyL01OXWVieiO276A8r8aEO9b5QpBAq9I4e20w3ZFnzJBIlVuUzSYLOqnbMX6nM0/sRMOHpEUHpR92z/JBIVXt+ZMAuqNMskK3t6wlQRKpuv4Zmw3RJeqgdw+HpeValNih1vhvpgPymw6fr+hc6yFIF4/HH3jQr4pw88r7XGwsdIPcKDSDGmYksa6iOFFpI+l1H89iZqWqxmYkokbEfFYb2XTerDN4a8iaG8hl2gmtKbQyn9Q/bK6ptr7cB54DsfSeHpzwNGaewX6Y5KNMHf6dQMN+S614C060qt9AMGqw/NeWygBYmZZviUNR08SCSr1LXobBnfKdiU2vXWx/Di8ZT5Ux/P6epMVb9fuvSqZQhxB7QxCC+fOVcdbq8sCmS2paJnKqzU2M+xnlAVitm9NwkxCbC/cDV9g23uvVZFwQ88htP4ohRQfCvK3ChDXkJAyng2DXiIjd2tYQu3TCeyC+5lf7F9haT4gwmzHhzUWrFJniXNvt8MCRTFQ08wPe4eBdLS1D63n7Yk+Y4HQFYnhk7wy7HsQk9FRUsoYXePB7UhDZhXpINHvYZIJiCtThJDCdsyMrwuR+XqKQ4kgZMlkbQ9DdhUvTPqTrO41889tB1i1HoR53kNpyUT0QgWhjyGzAUEs4J9ARFC36RmyH26G95AoT+SdWCERNU4iAsqMmaLQsioB51UxwIcBdSF6QgpEj3aEX3QoX7TvKB6JYZgZXjE7cdJWrXnM9pDelDSAqOsV/MVrzgOuE0k5vQzOmzRTJJwE2akeZiRWcznFXOOTtA7iQrSvjmRcqnAnKK1CDp2YRKiPaXZ7KCQMIw5CpvMjL7u02XUwJKv/7Z93pa8x4d/ezTWDgI9+IrE7JnZ8IzaE4gdZl95OcyiUwMT6H5aH9U3mtgVTRzX4t4tngR2KJoPxzyT8AIRGj5bxpjEO8sdyiTo2aG8rVofNWmFjFz5ca/Sx1pWVXR7dfjw0JTtTpy1YBPzaDc9201xb1qijDFgX3JXRt8fr8C3fBZTKzdtpyrNEncRHpmJlm3JA3vBwaI+aBcPTxqOcOU4eBhC9EHv9vaMTNSRVn8wrgrpSYJ/TPp+p0J6/9zt/u7jcyIWoWDI5z2AVxFmOhr4HXZh2FC43b0YkOyLkN97S5FX+3IVNaqn+IKNj1RPXa8QFTRVkgC9nywm7nwJqERpMQq34Pzze5NHHypHeUJ0p6J+Pm908UEMBgCpMlYO6r0NLet1zWeY6TEL3Wg9+uEV3zz6VWq1IP2ZfBdxYkCC3pmQ3vInjF1p+e/VtqSbD2d6NVh0a84w5CUe8RqWHB0ti54oKxaKz7109m8Ja56JFC5qgiA+2gFmzG+dbZj3uRpZfQ9QZUSl2SH0adqMqzdZ7AwZ+uAydxqY6rpY5dm0e0cS0w/yReYlwHj225xnv/h4IfrHEfdbMWxObRRvaKwADmFYvVCH461bJxfkPuoc9FKIH5w3pm53WACHF/gaE0PBTy5VYHEq76LYt0m6KfIkmYuVAmVwer5dKZF6deAkZzmTgx1XCCw+dFo5iEYhFkJvOJSd8yC41nxTqHkxX1izUNgEXBwCLhyyjjMHj5+3AWyfqa7ku+vjbnYIp15p1oi7EOfwyaJqxG5OmOkYGleRw9D5zC0sOz5hkHoe/CfIE5D3qaUYOjQl9Ydix4eh6As/o9uhrloyFgghkt4a19icfBjgoC8ydC2sma6UeKKl1ffUTkSJ4l5PYPqUIc8+4khij4aq6rqKoMlKvVZlhFHUn8/i9Vr3S/cHV51FSODqh8jvJ1GPxzAjdmCo0Ht8Sb3mARO3vpfsTolq3E+JFGh6AxvtqaFV1lQu+Gq8fqw3Qo0mUdXZ/6AgKr9NoFTGXA6549Zls0M0HkOiq4XiwA3RakZD3FwZWL1MFz2j9ZnVrRlWt7ocPrj4yUskuT5EeOBLlViRY+7L4pM8v5kfKfSk64A9yzGfLUzYxGDMncussUw3/ogNnMJ01SzOWsqJllaVOI9m8OJDKfQuCKML4Vt1RAi8eywdwZMEM4WJfCiNnk+FXGB5X8mQL61tN0PHpif6SCr2LXqFVRN6wJKr7tGqVYFNO9yarTDtrmOzw5fsCi/kShvTxgJq7vy8kjHVb4AMY9LHX8P3pRrXnIdS5mT1pm8Gye2VeNTrNDpVSYp+4wV3AGxOR8gvAJkjzO+nN+EfI58+fp5qVlVyWJa7a8zow+6vN1gq2HbVU2p6LueijFkpoNJgl0LCIaY4ap+IdFfikjral/kWye+we9qh55p4NlMEEn+QJvzC2kghYf/6C3UtR0l3P2e7aVDPvuiTHTJ+pW/5EZrDmCl3sviR68ZI8kV/jQPsCK6B99WkwiIijQ+ZMxZSkQz2TWrJIp+NZ7cKmsbCQSxPEhneaCPURFJlfbB0/b66lrE4+ISvRO/En5KIkqDXLwFHoksujBtBJ4x+kuDbfIPSqtXRZegZ4sFZZg4JgmBEDt6U3YbRNy79dvaFIuRpNKEpjznstzhc6i+3GLmo8qJ8Poj+MQJy/9kVfVYUBCuLwsKJwd8IpY/BejbeQPrWV9j41kDNS38L/5SveZo2VQBB9LvTjBkvsepPge6waey5x22AfdqYW7QDRz1gHTxOjHEbxJRw4CiskNnhxOhogjHnYRsTBPpcR0nMRVJitZIFonZCA0LWgJrBzauRR/r6pyWNZfVon1Kr9u2Rdr/+t9U8lbphjsxwMQEfINyKHD84e1Zn5ByFKkoTBldZxhlKA+ey3axE3oFxSPY9331VrLy7V3tH0sjJdMOkqVeH1L3VtsDAug0n5FHh70a8iInUfsl+SEpa5H8+3uk60H4Pnsd/dNPHYT1X2lN2ptwdeo5+h0qvq7M44ZYoOhXJChP7p47MTIXW0PD+o3sA8+86AgdftQ7feRI5FWH214r7RpVra18J1bt5dJjTLoqnTGqjEA/tJ6UEdh4+gEZUxsXBu78WXOmhHqiHY7WCjhzb4cSjy4pEv2lMCz+aC11sfQGciwOWL8yd1dkvevX3fmrTcPizFZM4rwQtJctIqs3AIJ8ayhCw/oK8xNHPvPJA6jQG0N8DYTLS51QpONLcBR3r+e7Jyo1b/+E14SuQtMb01+mxv8xidLqwp8BefLvJaUrKyfjbmGYOffUnJ9X9MVjIYmBBlv+Ndb++U5wW8+76FPsy9iD6X0cdz8kruv8yTcMqMMfKEnb90/wb13oF1S1pLTvTmYwXXqfOyB34dZZnVuLGQTl0cSx8boGlWX7vB/76/Zjf3GzVp9lS9KrSHny713s5sVjMdJyNEziY/O2D0sYbPMd/mQWqrXXm202+Oem+MAtZRym+fUTLPt+Xi/Xr9Amz48UGzrH/H1BLAwQUAAIACADKhmZKgCPPFksAAABqAAAAGwAAAHVuaXZlcnNhbC91bml2ZXJzYWwucG5nLnhtbLOxr8jNUShLLSrOzM+zVTLUM1Cyt+PlsikoSi3LTC1XqACKAQUhQEmh0lbJxAjBLc9MKcmwVbIwNUOIZaRmpmeU2CqZISnUBxoJAFBLAQIAABQAAgAIAESUV0cjtE77+wIAALAIAAAUAAAAAAAAAAEAAAAAAAAAAAB1bml2ZXJzYWwvcGxheWVyLnhtbFBLAQIAABQAAgAIAMqGZkpGiNCAFT4AABqGAAAXAAAAAAAAAAAAAAAAAC0DAAB1bml2ZXJzYWwvdW5pdmVyc2FsLnBuZ1BLAQIAABQAAgAIAMqGZkqAI88WSwAAAGoAAAAbAAAAAAAAAAEAAAAAAHdBAAB1bml2ZXJzYWwvdW5pdmVyc2FsLnBuZy54bWxQSwUGAAAAAAMAAwDQAAAA+0EAAAAA"/>
  <p:tag name="ISPRING_OUTPUT_FOLDER" val="C:\Users\Administrator\Desktop\05视频"/>
  <p:tag name="ISPRING_PRESENTATION_TITLE" val="www.33ppt.com"/>
</p:tagLst>
</file>

<file path=ppt/theme/theme1.xml><?xml version="1.0" encoding="utf-8"?>
<a:theme xmlns:a="http://schemas.openxmlformats.org/drawingml/2006/main" name="www.33ppt.com​​">
  <a:themeElements>
    <a:clrScheme name="自定义 994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BC0054"/>
      </a:accent1>
      <a:accent2>
        <a:srgbClr val="3193AE"/>
      </a:accent2>
      <a:accent3>
        <a:srgbClr val="F59234"/>
      </a:accent3>
      <a:accent4>
        <a:srgbClr val="4BC5B9"/>
      </a:accent4>
      <a:accent5>
        <a:srgbClr val="BC0054"/>
      </a:accent5>
      <a:accent6>
        <a:srgbClr val="3193AE"/>
      </a:accent6>
      <a:hlink>
        <a:srgbClr val="D9BE02"/>
      </a:hlink>
      <a:folHlink>
        <a:srgbClr val="F900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4108</TotalTime>
  <Words>686</Words>
  <Application>Microsoft Office PowerPoint</Application>
  <PresentationFormat>全屏显示(16:9)</PresentationFormat>
  <Paragraphs>139</Paragraphs>
  <Slides>14</Slides>
  <Notes>14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cp:lastModifiedBy>Sky123.Org</cp:lastModifiedBy>
  <cp:revision>35</cp:revision>
  <dcterms:created xsi:type="dcterms:W3CDTF">2014-11-09T01:07:25Z</dcterms:created>
  <dcterms:modified xsi:type="dcterms:W3CDTF">2017-12-21T01:01:37Z</dcterms:modified>
</cp:coreProperties>
</file>