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07" r:id="rId2"/>
    <p:sldId id="967" r:id="rId3"/>
    <p:sldId id="968" r:id="rId4"/>
    <p:sldId id="972" r:id="rId5"/>
    <p:sldId id="945" r:id="rId6"/>
    <p:sldId id="973" r:id="rId7"/>
    <p:sldId id="975" r:id="rId8"/>
    <p:sldId id="992" r:id="rId9"/>
    <p:sldId id="993" r:id="rId10"/>
    <p:sldId id="977" r:id="rId11"/>
    <p:sldId id="978" r:id="rId12"/>
    <p:sldId id="979" r:id="rId13"/>
    <p:sldId id="980" r:id="rId14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C46"/>
    <a:srgbClr val="0075BF"/>
    <a:srgbClr val="034EA2"/>
    <a:srgbClr val="0087CD"/>
    <a:srgbClr val="C68F06"/>
    <a:srgbClr val="DB2C03"/>
    <a:srgbClr val="EBAC07"/>
    <a:srgbClr val="008487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1" autoAdjust="0"/>
  </p:normalViewPr>
  <p:slideViewPr>
    <p:cSldViewPr>
      <p:cViewPr>
        <p:scale>
          <a:sx n="100" d="100"/>
          <a:sy n="100" d="100"/>
        </p:scale>
        <p:origin x="-1944" y="-8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2017-12-11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7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477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16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pPr>
                <a:defRPr/>
              </a:pPr>
              <a:t>2017-12-11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2017-12-11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72818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540714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add the title text content</a:t>
            </a:r>
            <a:endParaRPr lang="zh-CN" altLang="en-US" sz="105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87624" y="267494"/>
            <a:ext cx="471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输入您的标题</a:t>
            </a:r>
            <a:endParaRPr lang="zh-CN" altLang="en-US" sz="180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67" r:id="rId3"/>
    <p:sldLayoutId id="2147483668" r:id="rId4"/>
  </p:sldLayoutIdLst>
  <p:transition spd="med" advClick="0" advTm="6000">
    <p:random/>
  </p:transition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tr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3478"/>
            <a:ext cx="4341018" cy="43410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772111"/>
            <a:ext cx="2586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endParaRPr lang="zh-CN" altLang="en-US" sz="6000" b="1" spc="-3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媒体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-609600"/>
            <a:ext cx="609600" cy="609600"/>
          </a:xfrm>
          <a:prstGeom prst="rect">
            <a:avLst/>
          </a:prstGeom>
        </p:spPr>
      </p:pic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4839208" y="23212"/>
            <a:ext cx="2900746" cy="1392238"/>
            <a:chOff x="2786050" y="0"/>
            <a:chExt cx="3357586" cy="1928802"/>
          </a:xfrm>
        </p:grpSpPr>
        <p:grpSp>
          <p:nvGrpSpPr>
            <p:cNvPr id="39" name="组合 8"/>
            <p:cNvGrpSpPr/>
            <p:nvPr/>
          </p:nvGrpSpPr>
          <p:grpSpPr bwMode="auto">
            <a:xfrm>
              <a:off x="2786050" y="0"/>
              <a:ext cx="3357586" cy="1928802"/>
              <a:chOff x="2786050" y="214294"/>
              <a:chExt cx="2286016" cy="1928826"/>
            </a:xfrm>
            <a:solidFill>
              <a:srgbClr val="0070C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 42"/>
              <p:cNvSpPr/>
              <p:nvPr/>
            </p:nvSpPr>
            <p:spPr>
              <a:xfrm>
                <a:off x="2786050" y="214294"/>
                <a:ext cx="2286016" cy="1428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10800000">
                <a:off x="2786050" y="1643054"/>
                <a:ext cx="2286016" cy="50006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40" name="Picture 4" descr="http://www.webyuansu.cn/Upfile/2011218/201102183376072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8926" y="0"/>
              <a:ext cx="3047958" cy="1142984"/>
            </a:xfrm>
            <a:prstGeom prst="roundRect">
              <a:avLst/>
            </a:prstGeom>
            <a:noFill/>
          </p:spPr>
        </p:pic>
        <p:sp>
          <p:nvSpPr>
            <p:cNvPr id="41" name="五角星 40"/>
            <p:cNvSpPr/>
            <p:nvPr/>
          </p:nvSpPr>
          <p:spPr bwMode="auto">
            <a:xfrm>
              <a:off x="4424361" y="1566259"/>
              <a:ext cx="287340" cy="28574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913291" y="1071557"/>
              <a:ext cx="1282495" cy="703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Times New Roman" pitchFamily="18" charset="0"/>
                  <a:ea typeface="黑体" pitchFamily="2" charset="-122"/>
                </a:rPr>
                <a:t>配套课件</a:t>
              </a:r>
              <a:endParaRPr lang="en-US" altLang="zh-CN" kern="0" dirty="0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22758" y="1434284"/>
            <a:ext cx="4711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物流基础实务</a:t>
            </a:r>
          </a:p>
          <a:p>
            <a:pPr algn="ctr"/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情景</a:t>
            </a:r>
            <a:r>
              <a:rPr lang="zh-CN" altLang="en-US" sz="4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endParaRPr lang="zh-CN" altLang="en-US" sz="4400" b="1" spc="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962644" y="2911970"/>
            <a:ext cx="2993732" cy="307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zh-CN" altLang="en-US" sz="1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讲课人：余丽燕  系别：工商管理系</a:t>
            </a:r>
          </a:p>
        </p:txBody>
      </p:sp>
      <p:sp>
        <p:nvSpPr>
          <p:cNvPr id="50" name="Rectangle 14"/>
          <p:cNvSpPr/>
          <p:nvPr/>
        </p:nvSpPr>
        <p:spPr>
          <a:xfrm>
            <a:off x="3332584" y="3507856"/>
            <a:ext cx="58114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西北工业大学出版社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2017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年</a:t>
            </a: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8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月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/>
            <a:endParaRPr lang="zh-CN" altLang="en-US" sz="1100" spc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45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388423" y="115729"/>
            <a:ext cx="578996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6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2771800" y="843558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9.3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电子商务环境下企业物流模式的选择</a:t>
            </a:r>
            <a:endParaRPr lang="zh-CN" alt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735018" y="178895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、选择物流模式应考虑的因素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pic>
        <p:nvPicPr>
          <p:cNvPr id="11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9" y="2245718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2" y="3867894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istrator\Desktop\图片\案例图\案例图9-1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3958" y1="32593" x2="33854" y2="67222"/>
                        <a14:foregroundMark x1="33854" y1="33704" x2="63229" y2="32963"/>
                        <a14:foregroundMark x1="63229" y1="33519" x2="63438" y2="65000"/>
                        <a14:foregroundMark x1="34063" y1="68519" x2="63542" y2="6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314" y="46605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4432" y="4139902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思考：现代物流企业如何利用电子商务发展低碳物流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821133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99592" y="113159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、物流模式的选择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309" y="170765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自营物流</a:t>
            </a:r>
            <a:endParaRPr lang="zh-CN" altLang="en-US" dirty="0"/>
          </a:p>
        </p:txBody>
      </p:sp>
      <p:pic>
        <p:nvPicPr>
          <p:cNvPr id="8194" name="Picture 2" descr="C:\Users\Administrator\Desktop\图片\图例图\图例图9-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67" b="77963" l="24375" r="74792">
                        <a14:foregroundMark x1="41146" y1="43889" x2="52500" y2="48148"/>
                        <a14:foregroundMark x1="43542" y1="47778" x2="49167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079" y="109577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1133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grpSp>
        <p:nvGrpSpPr>
          <p:cNvPr id="5" name="组合 56"/>
          <p:cNvGrpSpPr>
            <a:grpSpLocks/>
          </p:cNvGrpSpPr>
          <p:nvPr/>
        </p:nvGrpSpPr>
        <p:grpSpPr bwMode="auto">
          <a:xfrm>
            <a:off x="620665" y="4165219"/>
            <a:ext cx="7011167" cy="447152"/>
            <a:chOff x="1132684" y="5344836"/>
            <a:chExt cx="7011216" cy="813010"/>
          </a:xfrm>
        </p:grpSpPr>
        <p:pic>
          <p:nvPicPr>
            <p:cNvPr id="7" name="Picture 2" descr="MB90037107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684" y="5367269"/>
              <a:ext cx="574552" cy="790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643042" y="5344836"/>
              <a:ext cx="6500858" cy="6715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100" dirty="0" smtClean="0">
                  <a:solidFill>
                    <a:srgbClr val="800000"/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讨论</a:t>
              </a:r>
              <a:r>
                <a:rPr lang="en-US" altLang="zh-CN" kern="100" dirty="0" smtClean="0">
                  <a:solidFill>
                    <a:srgbClr val="800000"/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9-4</a:t>
              </a:r>
              <a:r>
                <a:rPr lang="zh-CN" altLang="en-US" kern="100" dirty="0" smtClean="0">
                  <a:solidFill>
                    <a:srgbClr val="800000"/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：物流联盟模式具有哪些缺点</a:t>
              </a:r>
              <a:r>
                <a:rPr lang="zh-CN" altLang="en-US" kern="100" dirty="0">
                  <a:solidFill>
                    <a:srgbClr val="800000"/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？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8388423" y="115729"/>
            <a:ext cx="578996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8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34837" y="1041430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物流联盟模式</a:t>
            </a:r>
            <a:endParaRPr lang="zh-CN" altLang="en-US" dirty="0"/>
          </a:p>
        </p:txBody>
      </p:sp>
      <p:pic>
        <p:nvPicPr>
          <p:cNvPr id="9218" name="Picture 2" descr="C:\Users\Administrator\Desktop\图片\图例图\图例图9-6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813" y1="22407" x2="32813" y2="22407"/>
                        <a14:foregroundMark x1="32813" y1="22778" x2="32813" y2="22778"/>
                        <a14:foregroundMark x1="36563" y1="25000" x2="36875" y2="72407"/>
                        <a14:foregroundMark x1="36771" y1="24630" x2="59688" y2="24444"/>
                        <a14:foregroundMark x1="59688" y1="24444" x2="62917" y2="24630"/>
                        <a14:foregroundMark x1="62604" y1="25370" x2="62604" y2="72037"/>
                        <a14:foregroundMark x1="36771" y1="73148" x2="36563" y2="75741"/>
                        <a14:foregroundMark x1="36771" y1="75926" x2="62396" y2="7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757" y="11572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1133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8388423" y="115729"/>
            <a:ext cx="578996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9</a:t>
            </a:r>
            <a:endParaRPr lang="zh-CN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17529" y="91556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第三方物流</a:t>
            </a:r>
            <a:endParaRPr lang="zh-CN" altLang="en-US" dirty="0"/>
          </a:p>
        </p:txBody>
      </p:sp>
      <p:pic>
        <p:nvPicPr>
          <p:cNvPr id="10242" name="Picture 2" descr="C:\Users\Administrator\Desktop\图片\图例图\图例图9-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125" y1="17593" x2="18021" y2="72407"/>
                        <a14:foregroundMark x1="18854" y1="18704" x2="75417" y2="17407"/>
                        <a14:foregroundMark x1="75313" y1="18889" x2="75104" y2="74259"/>
                        <a14:foregroundMark x1="17917" y1="72407" x2="17604" y2="75370"/>
                        <a14:foregroundMark x1="18125" y1="75741" x2="75000" y2="75185"/>
                        <a14:foregroundMark x1="18021" y1="16852" x2="46250" y2="17593"/>
                        <a14:foregroundMark x1="21146" y1="19630" x2="41250" y2="50000"/>
                        <a14:foregroundMark x1="25938" y1="27407" x2="24479" y2="64259"/>
                        <a14:foregroundMark x1="19688" y1="37222" x2="45000" y2="60370"/>
                        <a14:foregroundMark x1="19271" y1="53889" x2="42813" y2="65185"/>
                        <a14:foregroundMark x1="17292" y1="63148" x2="35833" y2="74444"/>
                        <a14:foregroundMark x1="25208" y1="47963" x2="40625" y2="69630"/>
                        <a14:foregroundMark x1="24375" y1="65370" x2="43750" y2="63889"/>
                        <a14:foregroundMark x1="23542" y1="60000" x2="35625" y2="60185"/>
                        <a14:foregroundMark x1="26563" y1="20370" x2="58438" y2="51852"/>
                        <a14:foregroundMark x1="45313" y1="19630" x2="47083" y2="65000"/>
                        <a14:foregroundMark x1="30000" y1="21852" x2="49375" y2="22407"/>
                        <a14:foregroundMark x1="40521" y1="57593" x2="46563" y2="75741"/>
                        <a14:foregroundMark x1="46458" y1="50185" x2="60208" y2="78148"/>
                        <a14:foregroundMark x1="50417" y1="47963" x2="68958" y2="75185"/>
                        <a14:foregroundMark x1="54063" y1="44074" x2="73854" y2="70370"/>
                        <a14:foregroundMark x1="55729" y1="36667" x2="74896" y2="38148"/>
                        <a14:foregroundMark x1="54896" y1="28704" x2="74583" y2="27963"/>
                        <a14:foregroundMark x1="65833" y1="19630" x2="58646" y2="36852"/>
                        <a14:foregroundMark x1="68542" y1="36667" x2="61250" y2="56667"/>
                        <a14:foregroundMark x1="55104" y1="37222" x2="72500" y2="58704"/>
                        <a14:foregroundMark x1="67708" y1="38148" x2="75313" y2="54630"/>
                        <a14:foregroundMark x1="66042" y1="37222" x2="59792" y2="44074"/>
                        <a14:foregroundMark x1="59688" y1="30370" x2="70104" y2="33889"/>
                        <a14:foregroundMark x1="59479" y1="31852" x2="67396" y2="35926"/>
                        <a14:backgroundMark x1="60104" y1="77222" x2="60104" y2="77222"/>
                        <a14:backgroundMark x1="60625" y1="76852" x2="59062" y2="76852"/>
                        <a14:backgroundMark x1="59062" y1="76852" x2="59062" y2="76852"/>
                        <a14:backgroundMark x1="59792" y1="76852" x2="59792" y2="76852"/>
                        <a14:backgroundMark x1="60104" y1="76852" x2="60104" y2="7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29" y="542419"/>
            <a:ext cx="6768751" cy="38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56"/>
          <p:cNvGrpSpPr>
            <a:grpSpLocks/>
          </p:cNvGrpSpPr>
          <p:nvPr/>
        </p:nvGrpSpPr>
        <p:grpSpPr bwMode="auto">
          <a:xfrm>
            <a:off x="771228" y="3781375"/>
            <a:ext cx="7011167" cy="1200329"/>
            <a:chOff x="1132684" y="5344836"/>
            <a:chExt cx="7011216" cy="2182432"/>
          </a:xfrm>
        </p:grpSpPr>
        <p:pic>
          <p:nvPicPr>
            <p:cNvPr id="10" name="Picture 2" descr="MB9003710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684" y="5367269"/>
              <a:ext cx="574552" cy="790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643042" y="5344836"/>
              <a:ext cx="6500858" cy="21824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100" dirty="0" smtClean="0">
                  <a:solidFill>
                    <a:srgbClr val="800000"/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讨论</a:t>
              </a:r>
              <a:r>
                <a:rPr lang="en-US" altLang="zh-CN" kern="100" dirty="0" smtClean="0">
                  <a:solidFill>
                    <a:srgbClr val="800000"/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9-5</a:t>
              </a:r>
              <a:r>
                <a:rPr lang="zh-CN" altLang="en-US" kern="100" dirty="0" smtClean="0">
                  <a:solidFill>
                    <a:srgbClr val="800000"/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：物流是苏宁电器的核心竞争力之一。</a:t>
              </a:r>
              <a:endPara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100" dirty="0" smtClean="0">
                  <a:solidFill>
                    <a:srgbClr val="800000"/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思考：假设苏宁易购现有自营物流模式，第三方物流，物流联盟模式，供应商配送模式</a:t>
              </a:r>
              <a:r>
                <a:rPr lang="en-US" altLang="zh-CN" kern="100" dirty="0" smtClean="0">
                  <a:solidFill>
                    <a:srgbClr val="800000"/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4</a:t>
              </a:r>
              <a:r>
                <a:rPr lang="zh-CN" altLang="en-US" kern="100" dirty="0" smtClean="0">
                  <a:solidFill>
                    <a:srgbClr val="800000"/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种物流模式可以选择，苏宁易购英国选择何种物流模式呢？</a:t>
              </a:r>
              <a:endParaRPr lang="zh-CN" altLang="en-US" kern="100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21133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0"/>
          <p:cNvSpPr/>
          <p:nvPr/>
        </p:nvSpPr>
        <p:spPr>
          <a:xfrm>
            <a:off x="616057" y="2379111"/>
            <a:ext cx="2899796" cy="605787"/>
          </a:xfrm>
          <a:prstGeom prst="rect">
            <a:avLst/>
          </a:prstGeom>
        </p:spPr>
        <p:txBody>
          <a:bodyPr wrap="square" lIns="51421" tIns="25710" rIns="51421" bIns="2571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目录</a:t>
            </a:r>
            <a:endParaRPr lang="en-US" altLang="zh-CN" sz="3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Gisha" panose="020B0502040204020203" pitchFamily="34" charset="-79"/>
            </a:endParaRPr>
          </a:p>
        </p:txBody>
      </p:sp>
      <p:grpSp>
        <p:nvGrpSpPr>
          <p:cNvPr id="48" name="组合 39"/>
          <p:cNvGrpSpPr/>
          <p:nvPr/>
        </p:nvGrpSpPr>
        <p:grpSpPr>
          <a:xfrm>
            <a:off x="800990" y="-84891"/>
            <a:ext cx="2245898" cy="1991890"/>
            <a:chOff x="2785836" y="1252765"/>
            <a:chExt cx="2847975" cy="3095625"/>
          </a:xfrm>
        </p:grpSpPr>
        <p:pic>
          <p:nvPicPr>
            <p:cNvPr id="4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椭圆 4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70"/>
          <p:cNvSpPr/>
          <p:nvPr/>
        </p:nvSpPr>
        <p:spPr>
          <a:xfrm>
            <a:off x="663799" y="608094"/>
            <a:ext cx="2520280" cy="605920"/>
          </a:xfrm>
          <a:prstGeom prst="rect">
            <a:avLst/>
          </a:prstGeom>
        </p:spPr>
        <p:txBody>
          <a:bodyPr wrap="square" lIns="51421" tIns="25710" rIns="51421" bIns="2571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项目九</a:t>
            </a:r>
            <a:endParaRPr lang="en-US" altLang="zh-CN" sz="3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Gisha" panose="020B0502040204020203" pitchFamily="34" charset="-79"/>
            </a:endParaRPr>
          </a:p>
        </p:txBody>
      </p:sp>
      <p:grpSp>
        <p:nvGrpSpPr>
          <p:cNvPr id="55" name="组合 31"/>
          <p:cNvGrpSpPr/>
          <p:nvPr/>
        </p:nvGrpSpPr>
        <p:grpSpPr>
          <a:xfrm>
            <a:off x="2872925" y="464968"/>
            <a:ext cx="4795419" cy="749046"/>
            <a:chOff x="5287091" y="1281463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59" name="五边形 58"/>
            <p:cNvSpPr/>
            <p:nvPr/>
          </p:nvSpPr>
          <p:spPr>
            <a:xfrm flipH="1">
              <a:off x="5287091" y="1281463"/>
              <a:ext cx="4566902" cy="6593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跨越空间的对话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——</a:t>
              </a:r>
              <a:r>
                <a:rPr lang="zh-CN" altLang="en-US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物流与电子商务</a:t>
              </a:r>
              <a:endParaRPr lang="zh-CN" altLang="en-US" sz="2000" dirty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60" name="淘宝店chenying0907出品 151"/>
            <p:cNvSpPr>
              <a:spLocks noEditPoints="1"/>
            </p:cNvSpPr>
            <p:nvPr/>
          </p:nvSpPr>
          <p:spPr bwMode="auto">
            <a:xfrm>
              <a:off x="9613007" y="1409599"/>
              <a:ext cx="240986" cy="360766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1026" name="Picture 2" descr="C:\Users\Administrator\Desktop\流程图\项目九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8" y="1995686"/>
            <a:ext cx="740251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6585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/>
          <p:cNvGrpSpPr/>
          <p:nvPr/>
        </p:nvGrpSpPr>
        <p:grpSpPr>
          <a:xfrm>
            <a:off x="1187624" y="627534"/>
            <a:ext cx="1805877" cy="1962197"/>
            <a:chOff x="2785836" y="1252765"/>
            <a:chExt cx="2847975" cy="3095625"/>
          </a:xfrm>
        </p:grpSpPr>
        <p:pic>
          <p:nvPicPr>
            <p:cNvPr id="4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椭圆 4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华文彩云" pitchFamily="2" charset="-122"/>
                  <a:ea typeface="华文彩云" pitchFamily="2" charset="-122"/>
                </a:rPr>
                <a:t>任务</a:t>
              </a:r>
              <a:endParaRPr lang="zh-CN" altLang="en-US" sz="3200" dirty="0">
                <a:latin typeface="华文彩云" pitchFamily="2" charset="-122"/>
                <a:ea typeface="华文彩云" pitchFamily="2" charset="-122"/>
              </a:endParaRPr>
            </a:p>
          </p:txBody>
        </p:sp>
      </p:grpSp>
      <p:sp>
        <p:nvSpPr>
          <p:cNvPr id="42" name="70"/>
          <p:cNvSpPr/>
          <p:nvPr/>
        </p:nvSpPr>
        <p:spPr>
          <a:xfrm>
            <a:off x="3203848" y="213325"/>
            <a:ext cx="2091292" cy="605787"/>
          </a:xfrm>
          <a:prstGeom prst="rect">
            <a:avLst/>
          </a:prstGeom>
        </p:spPr>
        <p:txBody>
          <a:bodyPr wrap="square" lIns="51421" tIns="25710" rIns="51421" bIns="2571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01</a:t>
            </a:r>
            <a:endParaRPr lang="en-US" altLang="zh-CN" sz="3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Gisha" panose="020B0502040204020203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9019" y="822521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9.1</a:t>
            </a:r>
            <a:endParaRPr lang="zh-CN" alt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22562" y="2038292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9.2</a:t>
            </a:r>
            <a:endParaRPr lang="zh-CN" altLang="en-US" sz="3600" dirty="0"/>
          </a:p>
        </p:txBody>
      </p:sp>
      <p:grpSp>
        <p:nvGrpSpPr>
          <p:cNvPr id="12" name="组合 32"/>
          <p:cNvGrpSpPr/>
          <p:nvPr/>
        </p:nvGrpSpPr>
        <p:grpSpPr>
          <a:xfrm>
            <a:off x="3825821" y="859526"/>
            <a:ext cx="4121099" cy="734782"/>
            <a:chOff x="5433441" y="2859066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13" name="五边形 12"/>
            <p:cNvSpPr/>
            <p:nvPr/>
          </p:nvSpPr>
          <p:spPr>
            <a:xfrm flipH="1">
              <a:off x="5433441" y="2859066"/>
              <a:ext cx="4566902" cy="65934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淘宝店chenying0907出品 9"/>
            <p:cNvSpPr txBox="1"/>
            <p:nvPr/>
          </p:nvSpPr>
          <p:spPr>
            <a:xfrm>
              <a:off x="6366466" y="2989557"/>
              <a:ext cx="2802603" cy="497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认识电子商务与物流的相关理论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KSO_Shape"/>
            <p:cNvSpPr>
              <a:spLocks/>
            </p:cNvSpPr>
            <p:nvPr/>
          </p:nvSpPr>
          <p:spPr bwMode="auto">
            <a:xfrm>
              <a:off x="9180139" y="3010683"/>
              <a:ext cx="359710" cy="356111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33"/>
          <p:cNvGrpSpPr/>
          <p:nvPr/>
        </p:nvGrpSpPr>
        <p:grpSpPr>
          <a:xfrm>
            <a:off x="3836000" y="2071940"/>
            <a:ext cx="4120376" cy="973615"/>
            <a:chOff x="5433441" y="3884646"/>
            <a:chExt cx="4566902" cy="8908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17" name="五边形 16"/>
            <p:cNvSpPr/>
            <p:nvPr/>
          </p:nvSpPr>
          <p:spPr>
            <a:xfrm flipH="1">
              <a:off x="5433441" y="3884646"/>
              <a:ext cx="4566902" cy="65934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淘宝店chenying0907出品 9"/>
            <p:cNvSpPr txBox="1"/>
            <p:nvPr/>
          </p:nvSpPr>
          <p:spPr>
            <a:xfrm>
              <a:off x="6030654" y="4015140"/>
              <a:ext cx="3138417" cy="7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认识物流与电子商务的关系</a:t>
              </a:r>
              <a:endParaRPr lang="en-US" altLang="zh-CN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1"/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淘宝店chenying0907出品 17"/>
            <p:cNvSpPr>
              <a:spLocks noEditPoints="1"/>
            </p:cNvSpPr>
            <p:nvPr/>
          </p:nvSpPr>
          <p:spPr bwMode="auto">
            <a:xfrm>
              <a:off x="9165182" y="4061638"/>
              <a:ext cx="389624" cy="325794"/>
            </a:xfrm>
            <a:custGeom>
              <a:avLst/>
              <a:gdLst>
                <a:gd name="T0" fmla="*/ 80 w 349"/>
                <a:gd name="T1" fmla="*/ 247 h 290"/>
                <a:gd name="T2" fmla="*/ 111 w 349"/>
                <a:gd name="T3" fmla="*/ 247 h 290"/>
                <a:gd name="T4" fmla="*/ 111 w 349"/>
                <a:gd name="T5" fmla="*/ 232 h 290"/>
                <a:gd name="T6" fmla="*/ 153 w 349"/>
                <a:gd name="T7" fmla="*/ 232 h 290"/>
                <a:gd name="T8" fmla="*/ 153 w 349"/>
                <a:gd name="T9" fmla="*/ 44 h 290"/>
                <a:gd name="T10" fmla="*/ 76 w 349"/>
                <a:gd name="T11" fmla="*/ 61 h 290"/>
                <a:gd name="T12" fmla="*/ 78 w 349"/>
                <a:gd name="T13" fmla="*/ 69 h 290"/>
                <a:gd name="T14" fmla="*/ 76 w 349"/>
                <a:gd name="T15" fmla="*/ 77 h 290"/>
                <a:gd name="T16" fmla="*/ 121 w 349"/>
                <a:gd name="T17" fmla="*/ 155 h 290"/>
                <a:gd name="T18" fmla="*/ 125 w 349"/>
                <a:gd name="T19" fmla="*/ 155 h 290"/>
                <a:gd name="T20" fmla="*/ 2 w 349"/>
                <a:gd name="T21" fmla="*/ 155 h 290"/>
                <a:gd name="T22" fmla="*/ 6 w 349"/>
                <a:gd name="T23" fmla="*/ 155 h 290"/>
                <a:gd name="T24" fmla="*/ 6 w 349"/>
                <a:gd name="T25" fmla="*/ 155 h 290"/>
                <a:gd name="T26" fmla="*/ 52 w 349"/>
                <a:gd name="T27" fmla="*/ 77 h 290"/>
                <a:gd name="T28" fmla="*/ 50 w 349"/>
                <a:gd name="T29" fmla="*/ 69 h 290"/>
                <a:gd name="T30" fmla="*/ 62 w 349"/>
                <a:gd name="T31" fmla="*/ 55 h 290"/>
                <a:gd name="T32" fmla="*/ 62 w 349"/>
                <a:gd name="T33" fmla="*/ 51 h 290"/>
                <a:gd name="T34" fmla="*/ 155 w 349"/>
                <a:gd name="T35" fmla="*/ 17 h 290"/>
                <a:gd name="T36" fmla="*/ 170 w 349"/>
                <a:gd name="T37" fmla="*/ 2 h 290"/>
                <a:gd name="T38" fmla="*/ 190 w 349"/>
                <a:gd name="T39" fmla="*/ 9 h 290"/>
                <a:gd name="T40" fmla="*/ 288 w 349"/>
                <a:gd name="T41" fmla="*/ 1 h 290"/>
                <a:gd name="T42" fmla="*/ 290 w 349"/>
                <a:gd name="T43" fmla="*/ 4 h 290"/>
                <a:gd name="T44" fmla="*/ 302 w 349"/>
                <a:gd name="T45" fmla="*/ 18 h 290"/>
                <a:gd name="T46" fmla="*/ 300 w 349"/>
                <a:gd name="T47" fmla="*/ 26 h 290"/>
                <a:gd name="T48" fmla="*/ 344 w 349"/>
                <a:gd name="T49" fmla="*/ 104 h 290"/>
                <a:gd name="T50" fmla="*/ 349 w 349"/>
                <a:gd name="T51" fmla="*/ 104 h 290"/>
                <a:gd name="T52" fmla="*/ 226 w 349"/>
                <a:gd name="T53" fmla="*/ 104 h 290"/>
                <a:gd name="T54" fmla="*/ 230 w 349"/>
                <a:gd name="T55" fmla="*/ 104 h 290"/>
                <a:gd name="T56" fmla="*/ 230 w 349"/>
                <a:gd name="T57" fmla="*/ 104 h 290"/>
                <a:gd name="T58" fmla="*/ 276 w 349"/>
                <a:gd name="T59" fmla="*/ 26 h 290"/>
                <a:gd name="T60" fmla="*/ 273 w 349"/>
                <a:gd name="T61" fmla="*/ 18 h 290"/>
                <a:gd name="T62" fmla="*/ 274 w 349"/>
                <a:gd name="T63" fmla="*/ 17 h 290"/>
                <a:gd name="T64" fmla="*/ 196 w 349"/>
                <a:gd name="T65" fmla="*/ 34 h 290"/>
                <a:gd name="T66" fmla="*/ 196 w 349"/>
                <a:gd name="T67" fmla="*/ 232 h 290"/>
                <a:gd name="T68" fmla="*/ 235 w 349"/>
                <a:gd name="T69" fmla="*/ 232 h 290"/>
                <a:gd name="T70" fmla="*/ 235 w 349"/>
                <a:gd name="T71" fmla="*/ 247 h 290"/>
                <a:gd name="T72" fmla="*/ 265 w 349"/>
                <a:gd name="T73" fmla="*/ 247 h 290"/>
                <a:gd name="T74" fmla="*/ 265 w 349"/>
                <a:gd name="T75" fmla="*/ 290 h 290"/>
                <a:gd name="T76" fmla="*/ 80 w 349"/>
                <a:gd name="T77" fmla="*/ 290 h 290"/>
                <a:gd name="T78" fmla="*/ 80 w 349"/>
                <a:gd name="T79" fmla="*/ 247 h 290"/>
                <a:gd name="T80" fmla="*/ 292 w 349"/>
                <a:gd name="T81" fmla="*/ 32 h 290"/>
                <a:gd name="T82" fmla="*/ 288 w 349"/>
                <a:gd name="T83" fmla="*/ 33 h 290"/>
                <a:gd name="T84" fmla="*/ 284 w 349"/>
                <a:gd name="T85" fmla="*/ 32 h 290"/>
                <a:gd name="T86" fmla="*/ 241 w 349"/>
                <a:gd name="T87" fmla="*/ 104 h 290"/>
                <a:gd name="T88" fmla="*/ 333 w 349"/>
                <a:gd name="T89" fmla="*/ 104 h 290"/>
                <a:gd name="T90" fmla="*/ 292 w 349"/>
                <a:gd name="T91" fmla="*/ 32 h 290"/>
                <a:gd name="T92" fmla="*/ 68 w 349"/>
                <a:gd name="T93" fmla="*/ 83 h 290"/>
                <a:gd name="T94" fmla="*/ 64 w 349"/>
                <a:gd name="T95" fmla="*/ 83 h 290"/>
                <a:gd name="T96" fmla="*/ 60 w 349"/>
                <a:gd name="T97" fmla="*/ 83 h 290"/>
                <a:gd name="T98" fmla="*/ 17 w 349"/>
                <a:gd name="T99" fmla="*/ 155 h 290"/>
                <a:gd name="T100" fmla="*/ 110 w 349"/>
                <a:gd name="T101" fmla="*/ 155 h 290"/>
                <a:gd name="T102" fmla="*/ 68 w 349"/>
                <a:gd name="T103" fmla="*/ 8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290">
                  <a:moveTo>
                    <a:pt x="80" y="247"/>
                  </a:moveTo>
                  <a:cubicBezTo>
                    <a:pt x="111" y="247"/>
                    <a:pt x="111" y="247"/>
                    <a:pt x="111" y="247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8" y="63"/>
                    <a:pt x="78" y="66"/>
                    <a:pt x="78" y="69"/>
                  </a:cubicBezTo>
                  <a:cubicBezTo>
                    <a:pt x="78" y="72"/>
                    <a:pt x="78" y="75"/>
                    <a:pt x="76" y="77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3" y="201"/>
                    <a:pt x="0" y="200"/>
                    <a:pt x="2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75"/>
                    <a:pt x="50" y="72"/>
                    <a:pt x="50" y="69"/>
                  </a:cubicBezTo>
                  <a:cubicBezTo>
                    <a:pt x="50" y="62"/>
                    <a:pt x="55" y="56"/>
                    <a:pt x="62" y="55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6" y="10"/>
                    <a:pt x="162" y="4"/>
                    <a:pt x="170" y="2"/>
                  </a:cubicBezTo>
                  <a:cubicBezTo>
                    <a:pt x="178" y="0"/>
                    <a:pt x="186" y="3"/>
                    <a:pt x="190" y="9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90" y="4"/>
                    <a:pt x="290" y="4"/>
                    <a:pt x="290" y="4"/>
                  </a:cubicBezTo>
                  <a:cubicBezTo>
                    <a:pt x="297" y="5"/>
                    <a:pt x="302" y="11"/>
                    <a:pt x="302" y="18"/>
                  </a:cubicBezTo>
                  <a:cubicBezTo>
                    <a:pt x="302" y="21"/>
                    <a:pt x="301" y="24"/>
                    <a:pt x="300" y="26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9" y="104"/>
                    <a:pt x="349" y="104"/>
                    <a:pt x="349" y="104"/>
                  </a:cubicBezTo>
                  <a:cubicBezTo>
                    <a:pt x="347" y="150"/>
                    <a:pt x="224" y="150"/>
                    <a:pt x="226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4" y="24"/>
                    <a:pt x="273" y="21"/>
                    <a:pt x="273" y="18"/>
                  </a:cubicBezTo>
                  <a:cubicBezTo>
                    <a:pt x="273" y="18"/>
                    <a:pt x="273" y="17"/>
                    <a:pt x="274" y="17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232"/>
                    <a:pt x="196" y="232"/>
                    <a:pt x="196" y="232"/>
                  </a:cubicBezTo>
                  <a:cubicBezTo>
                    <a:pt x="235" y="232"/>
                    <a:pt x="235" y="232"/>
                    <a:pt x="235" y="232"/>
                  </a:cubicBezTo>
                  <a:cubicBezTo>
                    <a:pt x="235" y="247"/>
                    <a:pt x="235" y="247"/>
                    <a:pt x="235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0" y="247"/>
                    <a:pt x="80" y="247"/>
                    <a:pt x="80" y="247"/>
                  </a:cubicBezTo>
                  <a:close/>
                  <a:moveTo>
                    <a:pt x="292" y="32"/>
                  </a:moveTo>
                  <a:cubicBezTo>
                    <a:pt x="291" y="32"/>
                    <a:pt x="289" y="33"/>
                    <a:pt x="288" y="33"/>
                  </a:cubicBezTo>
                  <a:cubicBezTo>
                    <a:pt x="286" y="33"/>
                    <a:pt x="285" y="32"/>
                    <a:pt x="284" y="32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292" y="32"/>
                    <a:pt x="292" y="32"/>
                    <a:pt x="292" y="32"/>
                  </a:cubicBezTo>
                  <a:close/>
                  <a:moveTo>
                    <a:pt x="68" y="83"/>
                  </a:moveTo>
                  <a:cubicBezTo>
                    <a:pt x="67" y="83"/>
                    <a:pt x="65" y="83"/>
                    <a:pt x="64" y="83"/>
                  </a:cubicBezTo>
                  <a:cubicBezTo>
                    <a:pt x="63" y="83"/>
                    <a:pt x="61" y="83"/>
                    <a:pt x="60" y="83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10" y="155"/>
                    <a:pt x="110" y="155"/>
                    <a:pt x="110" y="155"/>
                  </a:cubicBezTo>
                  <a:lnTo>
                    <a:pt x="68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50783" y="3285315"/>
            <a:ext cx="769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9.3</a:t>
            </a:r>
            <a:endParaRPr lang="zh-CN" altLang="en-US" sz="3600" dirty="0"/>
          </a:p>
          <a:p>
            <a:endParaRPr lang="zh-CN" altLang="en-US" dirty="0"/>
          </a:p>
        </p:txBody>
      </p:sp>
      <p:grpSp>
        <p:nvGrpSpPr>
          <p:cNvPr id="20" name="组合 33"/>
          <p:cNvGrpSpPr/>
          <p:nvPr/>
        </p:nvGrpSpPr>
        <p:grpSpPr>
          <a:xfrm>
            <a:off x="3836000" y="3285315"/>
            <a:ext cx="4120376" cy="973615"/>
            <a:chOff x="5433441" y="3884646"/>
            <a:chExt cx="4566902" cy="8908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1" name="五边形 20"/>
            <p:cNvSpPr/>
            <p:nvPr/>
          </p:nvSpPr>
          <p:spPr>
            <a:xfrm flipH="1">
              <a:off x="5433441" y="3884646"/>
              <a:ext cx="4566902" cy="659349"/>
            </a:xfrm>
            <a:prstGeom prst="homePlate">
              <a:avLst/>
            </a:prstGeom>
            <a:solidFill>
              <a:srgbClr val="16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22" name="淘宝店chenying0907出品 9"/>
            <p:cNvSpPr txBox="1"/>
            <p:nvPr/>
          </p:nvSpPr>
          <p:spPr>
            <a:xfrm>
              <a:off x="6030654" y="4015140"/>
              <a:ext cx="3138417" cy="7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电子商务环境下企业物流模式的选择</a:t>
              </a:r>
              <a:endParaRPr lang="en-US" altLang="zh-CN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1"/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淘宝店chenying0907出品 17"/>
            <p:cNvSpPr>
              <a:spLocks noEditPoints="1"/>
            </p:cNvSpPr>
            <p:nvPr/>
          </p:nvSpPr>
          <p:spPr bwMode="auto">
            <a:xfrm>
              <a:off x="9165182" y="4061638"/>
              <a:ext cx="389624" cy="325794"/>
            </a:xfrm>
            <a:custGeom>
              <a:avLst/>
              <a:gdLst>
                <a:gd name="T0" fmla="*/ 80 w 349"/>
                <a:gd name="T1" fmla="*/ 247 h 290"/>
                <a:gd name="T2" fmla="*/ 111 w 349"/>
                <a:gd name="T3" fmla="*/ 247 h 290"/>
                <a:gd name="T4" fmla="*/ 111 w 349"/>
                <a:gd name="T5" fmla="*/ 232 h 290"/>
                <a:gd name="T6" fmla="*/ 153 w 349"/>
                <a:gd name="T7" fmla="*/ 232 h 290"/>
                <a:gd name="T8" fmla="*/ 153 w 349"/>
                <a:gd name="T9" fmla="*/ 44 h 290"/>
                <a:gd name="T10" fmla="*/ 76 w 349"/>
                <a:gd name="T11" fmla="*/ 61 h 290"/>
                <a:gd name="T12" fmla="*/ 78 w 349"/>
                <a:gd name="T13" fmla="*/ 69 h 290"/>
                <a:gd name="T14" fmla="*/ 76 w 349"/>
                <a:gd name="T15" fmla="*/ 77 h 290"/>
                <a:gd name="T16" fmla="*/ 121 w 349"/>
                <a:gd name="T17" fmla="*/ 155 h 290"/>
                <a:gd name="T18" fmla="*/ 125 w 349"/>
                <a:gd name="T19" fmla="*/ 155 h 290"/>
                <a:gd name="T20" fmla="*/ 2 w 349"/>
                <a:gd name="T21" fmla="*/ 155 h 290"/>
                <a:gd name="T22" fmla="*/ 6 w 349"/>
                <a:gd name="T23" fmla="*/ 155 h 290"/>
                <a:gd name="T24" fmla="*/ 6 w 349"/>
                <a:gd name="T25" fmla="*/ 155 h 290"/>
                <a:gd name="T26" fmla="*/ 52 w 349"/>
                <a:gd name="T27" fmla="*/ 77 h 290"/>
                <a:gd name="T28" fmla="*/ 50 w 349"/>
                <a:gd name="T29" fmla="*/ 69 h 290"/>
                <a:gd name="T30" fmla="*/ 62 w 349"/>
                <a:gd name="T31" fmla="*/ 55 h 290"/>
                <a:gd name="T32" fmla="*/ 62 w 349"/>
                <a:gd name="T33" fmla="*/ 51 h 290"/>
                <a:gd name="T34" fmla="*/ 155 w 349"/>
                <a:gd name="T35" fmla="*/ 17 h 290"/>
                <a:gd name="T36" fmla="*/ 170 w 349"/>
                <a:gd name="T37" fmla="*/ 2 h 290"/>
                <a:gd name="T38" fmla="*/ 190 w 349"/>
                <a:gd name="T39" fmla="*/ 9 h 290"/>
                <a:gd name="T40" fmla="*/ 288 w 349"/>
                <a:gd name="T41" fmla="*/ 1 h 290"/>
                <a:gd name="T42" fmla="*/ 290 w 349"/>
                <a:gd name="T43" fmla="*/ 4 h 290"/>
                <a:gd name="T44" fmla="*/ 302 w 349"/>
                <a:gd name="T45" fmla="*/ 18 h 290"/>
                <a:gd name="T46" fmla="*/ 300 w 349"/>
                <a:gd name="T47" fmla="*/ 26 h 290"/>
                <a:gd name="T48" fmla="*/ 344 w 349"/>
                <a:gd name="T49" fmla="*/ 104 h 290"/>
                <a:gd name="T50" fmla="*/ 349 w 349"/>
                <a:gd name="T51" fmla="*/ 104 h 290"/>
                <a:gd name="T52" fmla="*/ 226 w 349"/>
                <a:gd name="T53" fmla="*/ 104 h 290"/>
                <a:gd name="T54" fmla="*/ 230 w 349"/>
                <a:gd name="T55" fmla="*/ 104 h 290"/>
                <a:gd name="T56" fmla="*/ 230 w 349"/>
                <a:gd name="T57" fmla="*/ 104 h 290"/>
                <a:gd name="T58" fmla="*/ 276 w 349"/>
                <a:gd name="T59" fmla="*/ 26 h 290"/>
                <a:gd name="T60" fmla="*/ 273 w 349"/>
                <a:gd name="T61" fmla="*/ 18 h 290"/>
                <a:gd name="T62" fmla="*/ 274 w 349"/>
                <a:gd name="T63" fmla="*/ 17 h 290"/>
                <a:gd name="T64" fmla="*/ 196 w 349"/>
                <a:gd name="T65" fmla="*/ 34 h 290"/>
                <a:gd name="T66" fmla="*/ 196 w 349"/>
                <a:gd name="T67" fmla="*/ 232 h 290"/>
                <a:gd name="T68" fmla="*/ 235 w 349"/>
                <a:gd name="T69" fmla="*/ 232 h 290"/>
                <a:gd name="T70" fmla="*/ 235 w 349"/>
                <a:gd name="T71" fmla="*/ 247 h 290"/>
                <a:gd name="T72" fmla="*/ 265 w 349"/>
                <a:gd name="T73" fmla="*/ 247 h 290"/>
                <a:gd name="T74" fmla="*/ 265 w 349"/>
                <a:gd name="T75" fmla="*/ 290 h 290"/>
                <a:gd name="T76" fmla="*/ 80 w 349"/>
                <a:gd name="T77" fmla="*/ 290 h 290"/>
                <a:gd name="T78" fmla="*/ 80 w 349"/>
                <a:gd name="T79" fmla="*/ 247 h 290"/>
                <a:gd name="T80" fmla="*/ 292 w 349"/>
                <a:gd name="T81" fmla="*/ 32 h 290"/>
                <a:gd name="T82" fmla="*/ 288 w 349"/>
                <a:gd name="T83" fmla="*/ 33 h 290"/>
                <a:gd name="T84" fmla="*/ 284 w 349"/>
                <a:gd name="T85" fmla="*/ 32 h 290"/>
                <a:gd name="T86" fmla="*/ 241 w 349"/>
                <a:gd name="T87" fmla="*/ 104 h 290"/>
                <a:gd name="T88" fmla="*/ 333 w 349"/>
                <a:gd name="T89" fmla="*/ 104 h 290"/>
                <a:gd name="T90" fmla="*/ 292 w 349"/>
                <a:gd name="T91" fmla="*/ 32 h 290"/>
                <a:gd name="T92" fmla="*/ 68 w 349"/>
                <a:gd name="T93" fmla="*/ 83 h 290"/>
                <a:gd name="T94" fmla="*/ 64 w 349"/>
                <a:gd name="T95" fmla="*/ 83 h 290"/>
                <a:gd name="T96" fmla="*/ 60 w 349"/>
                <a:gd name="T97" fmla="*/ 83 h 290"/>
                <a:gd name="T98" fmla="*/ 17 w 349"/>
                <a:gd name="T99" fmla="*/ 155 h 290"/>
                <a:gd name="T100" fmla="*/ 110 w 349"/>
                <a:gd name="T101" fmla="*/ 155 h 290"/>
                <a:gd name="T102" fmla="*/ 68 w 349"/>
                <a:gd name="T103" fmla="*/ 8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290">
                  <a:moveTo>
                    <a:pt x="80" y="247"/>
                  </a:moveTo>
                  <a:cubicBezTo>
                    <a:pt x="111" y="247"/>
                    <a:pt x="111" y="247"/>
                    <a:pt x="111" y="247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8" y="63"/>
                    <a:pt x="78" y="66"/>
                    <a:pt x="78" y="69"/>
                  </a:cubicBezTo>
                  <a:cubicBezTo>
                    <a:pt x="78" y="72"/>
                    <a:pt x="78" y="75"/>
                    <a:pt x="76" y="77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3" y="201"/>
                    <a:pt x="0" y="200"/>
                    <a:pt x="2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75"/>
                    <a:pt x="50" y="72"/>
                    <a:pt x="50" y="69"/>
                  </a:cubicBezTo>
                  <a:cubicBezTo>
                    <a:pt x="50" y="62"/>
                    <a:pt x="55" y="56"/>
                    <a:pt x="62" y="55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6" y="10"/>
                    <a:pt x="162" y="4"/>
                    <a:pt x="170" y="2"/>
                  </a:cubicBezTo>
                  <a:cubicBezTo>
                    <a:pt x="178" y="0"/>
                    <a:pt x="186" y="3"/>
                    <a:pt x="190" y="9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90" y="4"/>
                    <a:pt x="290" y="4"/>
                    <a:pt x="290" y="4"/>
                  </a:cubicBezTo>
                  <a:cubicBezTo>
                    <a:pt x="297" y="5"/>
                    <a:pt x="302" y="11"/>
                    <a:pt x="302" y="18"/>
                  </a:cubicBezTo>
                  <a:cubicBezTo>
                    <a:pt x="302" y="21"/>
                    <a:pt x="301" y="24"/>
                    <a:pt x="300" y="26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9" y="104"/>
                    <a:pt x="349" y="104"/>
                    <a:pt x="349" y="104"/>
                  </a:cubicBezTo>
                  <a:cubicBezTo>
                    <a:pt x="347" y="150"/>
                    <a:pt x="224" y="150"/>
                    <a:pt x="226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4" y="24"/>
                    <a:pt x="273" y="21"/>
                    <a:pt x="273" y="18"/>
                  </a:cubicBezTo>
                  <a:cubicBezTo>
                    <a:pt x="273" y="18"/>
                    <a:pt x="273" y="17"/>
                    <a:pt x="274" y="17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232"/>
                    <a:pt x="196" y="232"/>
                    <a:pt x="196" y="232"/>
                  </a:cubicBezTo>
                  <a:cubicBezTo>
                    <a:pt x="235" y="232"/>
                    <a:pt x="235" y="232"/>
                    <a:pt x="235" y="232"/>
                  </a:cubicBezTo>
                  <a:cubicBezTo>
                    <a:pt x="235" y="247"/>
                    <a:pt x="235" y="247"/>
                    <a:pt x="235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0" y="247"/>
                    <a:pt x="80" y="247"/>
                    <a:pt x="80" y="247"/>
                  </a:cubicBezTo>
                  <a:close/>
                  <a:moveTo>
                    <a:pt x="292" y="32"/>
                  </a:moveTo>
                  <a:cubicBezTo>
                    <a:pt x="291" y="32"/>
                    <a:pt x="289" y="33"/>
                    <a:pt x="288" y="33"/>
                  </a:cubicBezTo>
                  <a:cubicBezTo>
                    <a:pt x="286" y="33"/>
                    <a:pt x="285" y="32"/>
                    <a:pt x="284" y="32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292" y="32"/>
                    <a:pt x="292" y="32"/>
                    <a:pt x="292" y="32"/>
                  </a:cubicBezTo>
                  <a:close/>
                  <a:moveTo>
                    <a:pt x="68" y="83"/>
                  </a:moveTo>
                  <a:cubicBezTo>
                    <a:pt x="67" y="83"/>
                    <a:pt x="65" y="83"/>
                    <a:pt x="64" y="83"/>
                  </a:cubicBezTo>
                  <a:cubicBezTo>
                    <a:pt x="63" y="83"/>
                    <a:pt x="61" y="83"/>
                    <a:pt x="60" y="83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10" y="155"/>
                    <a:pt x="110" y="155"/>
                    <a:pt x="110" y="155"/>
                  </a:cubicBezTo>
                  <a:lnTo>
                    <a:pt x="68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18234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25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5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25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9"/>
            <a:ext cx="32305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右箭头 20"/>
          <p:cNvSpPr/>
          <p:nvPr/>
        </p:nvSpPr>
        <p:spPr>
          <a:xfrm>
            <a:off x="3020381" y="302998"/>
            <a:ext cx="10845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11960" y="275010"/>
            <a:ext cx="503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京东的“云物流”与“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211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”服务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26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8" y="843558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" y="3723878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930783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思考：这种服务解决方案有哪些好处？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2050" name="Picture 2" descr="C:\Users\Administrator\Desktop\图片\案例图\案例图9-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4815" l="26875" r="90000">
                        <a14:foregroundMark x1="38854" y1="35741" x2="39063" y2="67037"/>
                        <a14:foregroundMark x1="38854" y1="36852" x2="60625" y2="36296"/>
                        <a14:foregroundMark x1="60625" y1="36296" x2="60729" y2="67593"/>
                        <a14:foregroundMark x1="39063" y1="67222" x2="60625" y2="67222"/>
                        <a14:foregroundMark x1="40000" y1="44815" x2="52812" y2="45741"/>
                        <a14:foregroundMark x1="38854" y1="36111" x2="48958" y2="35926"/>
                        <a14:foregroundMark x1="49063" y1="35926" x2="60104" y2="3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532706"/>
            <a:ext cx="13537504" cy="76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68763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2771800" y="955972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9.1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认识电子商务与物流的相关理论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673825" y="19801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、电子商务概述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29325" y="2571750"/>
            <a:ext cx="3416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电子商务指的是通过互联网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进行的各项商务活动，包括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广告、交易、支付、服务等活动</a:t>
            </a:r>
            <a:endParaRPr lang="zh-CN" altLang="en-US" dirty="0"/>
          </a:p>
        </p:txBody>
      </p:sp>
      <p:pic>
        <p:nvPicPr>
          <p:cNvPr id="53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4" y="3939902"/>
            <a:ext cx="608310" cy="6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475656" y="4048769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讨论9-1：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电子商务势不可挡，正在改变着人们的生活。可以毫不夸张地说，电子商务正在悄悄地改变着世界。那么，请问人们生活中用过的电子商务平台有哪些？给生活带来了哪些改变？</a:t>
            </a:r>
            <a:endParaRPr lang="zh-CN" altLang="en-US" dirty="0"/>
          </a:p>
        </p:txBody>
      </p:sp>
      <p:pic>
        <p:nvPicPr>
          <p:cNvPr id="3074" name="Picture 2" descr="C:\Users\Administrator\Desktop\图片\图例图\图例图9-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6" b="92593" l="11146" r="84375">
                        <a14:foregroundMark x1="18750" y1="23333" x2="17604" y2="70926"/>
                        <a14:foregroundMark x1="18438" y1="19630" x2="18125" y2="25370"/>
                        <a14:foregroundMark x1="18646" y1="20556" x2="66667" y2="17963"/>
                        <a14:foregroundMark x1="66667" y1="17593" x2="78438" y2="18148"/>
                        <a14:foregroundMark x1="78438" y1="18148" x2="75833" y2="89074"/>
                        <a14:foregroundMark x1="17292" y1="70556" x2="19271" y2="92593"/>
                        <a14:foregroundMark x1="19583" y1="85741" x2="75833" y2="8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52075"/>
            <a:ext cx="5016521" cy="28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1844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5576" y="113159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现代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物流概述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95686"/>
            <a:ext cx="4570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全世界对物流没有一个完全统一的定</a:t>
            </a:r>
            <a:endParaRPr lang="en-US" altLang="zh-CN" dirty="0" smtClean="0"/>
          </a:p>
          <a:p>
            <a:r>
              <a:rPr lang="zh-CN" altLang="en-US" dirty="0" smtClean="0"/>
              <a:t>义，各国学者对物流一词都有自己独</a:t>
            </a:r>
            <a:endParaRPr lang="en-US" altLang="zh-CN" dirty="0" smtClean="0"/>
          </a:p>
          <a:p>
            <a:r>
              <a:rPr lang="zh-CN" altLang="en-US" dirty="0" smtClean="0"/>
              <a:t>特的理解，但究其本质都是相同或相似的。</a:t>
            </a:r>
            <a:endParaRPr lang="zh-CN" altLang="en-US" dirty="0"/>
          </a:p>
        </p:txBody>
      </p:sp>
      <p:pic>
        <p:nvPicPr>
          <p:cNvPr id="4098" name="Picture 2" descr="C:\Users\Administrator\Desktop\图片\图例图\图例图9-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0000" l="10000" r="90000">
                        <a14:foregroundMark x1="19375" y1="4630" x2="20104" y2="88519"/>
                        <a14:foregroundMark x1="78125" y1="5185" x2="78958" y2="89259"/>
                        <a14:foregroundMark x1="26354" y1="19444" x2="59583" y2="15370"/>
                        <a14:foregroundMark x1="20833" y1="77222" x2="66875" y2="80185"/>
                        <a14:foregroundMark x1="20104" y1="88333" x2="78333" y2="87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987574"/>
            <a:ext cx="5772449" cy="32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B9003710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8" y="3651870"/>
            <a:ext cx="451508" cy="4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29756" y="362370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</a:t>
            </a:r>
            <a:r>
              <a:rPr lang="en-US" altLang="zh-CN" kern="100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9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-2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：“最后一公里”该如何“解堵”</a:t>
            </a:r>
            <a:endParaRPr lang="zh-CN" altLang="en-US" kern="100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5178960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71800" y="955972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9.2 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认识</a:t>
            </a:r>
            <a:r>
              <a:rPr lang="zh-CN" alt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物流与电子商务的关系</a:t>
            </a:r>
          </a:p>
          <a:p>
            <a:pPr algn="ctr"/>
            <a:endParaRPr lang="zh-CN" altLang="en-US" sz="2800" dirty="0"/>
          </a:p>
        </p:txBody>
      </p:sp>
      <p:sp>
        <p:nvSpPr>
          <p:cNvPr id="17" name="椭圆 16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5122" name="Picture 2" descr="C:\Users\Administrator\Desktop\图片\图例图\图例图9-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812" y1="12407" x2="12708" y2="61296"/>
                        <a14:foregroundMark x1="13021" y1="13148" x2="87396" y2="13333"/>
                        <a14:foregroundMark x1="12708" y1="61667" x2="86667" y2="60926"/>
                        <a14:foregroundMark x1="46771" y1="14444" x2="46458" y2="44630"/>
                        <a14:foregroundMark x1="23021" y1="32593" x2="42917" y2="44444"/>
                        <a14:foregroundMark x1="22604" y1="13704" x2="41250" y2="23519"/>
                        <a14:foregroundMark x1="21146" y1="44815" x2="48646" y2="52037"/>
                        <a14:foregroundMark x1="49479" y1="16852" x2="76250" y2="38148"/>
                        <a14:foregroundMark x1="50833" y1="33704" x2="76667" y2="42963"/>
                        <a14:foregroundMark x1="51563" y1="44815" x2="76042" y2="49444"/>
                        <a14:foregroundMark x1="65208" y1="41111" x2="76563" y2="51296"/>
                        <a14:foregroundMark x1="59583" y1="15926" x2="85104" y2="32037"/>
                        <a14:foregroundMark x1="87396" y1="14074" x2="88229" y2="59074"/>
                        <a14:foregroundMark x1="88229" y1="59259" x2="88021" y2="6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4761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2549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27584" y="141962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、电子商务对物流的影响</a:t>
            </a:r>
            <a:endParaRPr lang="id-ID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543" y="2114549"/>
            <a:ext cx="53142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首先，在电子商务环境下，物流表现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除了一系列新特点：信息化、自动化、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智能化、柔性化。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其次，电子商务的出现改变了传统的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物流观念，为物流创造了一个虚拟的运动空间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821133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388424" y="115729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55576" y="113159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、物流对电子商务的影响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pic>
        <p:nvPicPr>
          <p:cNvPr id="6146" name="Picture 2" descr="C:\Users\Administrator\Desktop\图片\图例图\图例图9-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0000" y1="19444" x2="61146" y2="18889"/>
                        <a14:foregroundMark x1="19688" y1="19630" x2="69063" y2="21481"/>
                        <a14:foregroundMark x1="16250" y1="14630" x2="16250" y2="74630"/>
                        <a14:foregroundMark x1="15833" y1="12593" x2="15833" y2="12593"/>
                        <a14:foregroundMark x1="16250" y1="14259" x2="16042" y2="10741"/>
                        <a14:foregroundMark x1="16042" y1="12037" x2="82500" y2="12778"/>
                        <a14:foregroundMark x1="82500" y1="12778" x2="83229" y2="73333"/>
                        <a14:foregroundMark x1="16667" y1="75741" x2="83021" y2="76111"/>
                        <a14:foregroundMark x1="22188" y1="40185" x2="56042" y2="63333"/>
                        <a14:foregroundMark x1="18438" y1="58704" x2="45938" y2="66667"/>
                        <a14:foregroundMark x1="29896" y1="36852" x2="67188" y2="51481"/>
                        <a14:foregroundMark x1="50625" y1="29259" x2="79688" y2="59259"/>
                        <a14:foregroundMark x1="63125" y1="19259" x2="82188" y2="38889"/>
                        <a14:foregroundMark x1="46146" y1="30926" x2="62604" y2="40926"/>
                        <a14:foregroundMark x1="75833" y1="30556" x2="70208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888733"/>
            <a:ext cx="6599421" cy="37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6012" y="1698362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物流是电子商务的重要组成部分，电子商务是现代化物流和信息技术发展的产物</a:t>
            </a:r>
            <a:endParaRPr lang="zh-CN" altLang="en-US" dirty="0"/>
          </a:p>
        </p:txBody>
      </p:sp>
      <p:pic>
        <p:nvPicPr>
          <p:cNvPr id="13" name="Picture 2" descr="MB9003710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65" y="3731103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5458941" y="3723249"/>
            <a:ext cx="4572000" cy="8744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9-3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：请问，张三应该选择哪</a:t>
            </a:r>
            <a:endParaRPr lang="en-US" altLang="zh-CN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家快递公司</a:t>
            </a:r>
            <a:endParaRPr lang="zh-CN" altLang="en-US" kern="100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821133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F6EE7E-ECB6-4768-AB46-85140173C29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OUTPUT_FOLDER" val="C:\Users\Administrator\Desktop\05视频"/>
  <p:tag name="ISPRING_PRESENTATION_TITLE" val="www.33ppt.com"/>
</p:tagLst>
</file>

<file path=ppt/theme/theme1.xml><?xml version="1.0" encoding="utf-8"?>
<a:theme xmlns:a="http://schemas.openxmlformats.org/drawingml/2006/main" name="www.33ppt.com​​">
  <a:themeElements>
    <a:clrScheme name="自定义 994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BC0054"/>
      </a:accent1>
      <a:accent2>
        <a:srgbClr val="3193AE"/>
      </a:accent2>
      <a:accent3>
        <a:srgbClr val="F59234"/>
      </a:accent3>
      <a:accent4>
        <a:srgbClr val="4BC5B9"/>
      </a:accent4>
      <a:accent5>
        <a:srgbClr val="BC0054"/>
      </a:accent5>
      <a:accent6>
        <a:srgbClr val="3193AE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5356</TotalTime>
  <Words>460</Words>
  <Application>Microsoft Office PowerPoint</Application>
  <PresentationFormat>全屏显示(16:9)</PresentationFormat>
  <Paragraphs>85</Paragraphs>
  <Slides>13</Slides>
  <Notes>13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home</dc:creator>
  <cp:lastModifiedBy>Sky123.Org</cp:lastModifiedBy>
  <cp:revision>25</cp:revision>
  <dcterms:created xsi:type="dcterms:W3CDTF">2014-11-09T01:07:25Z</dcterms:created>
  <dcterms:modified xsi:type="dcterms:W3CDTF">2017-12-11T02:55:24Z</dcterms:modified>
</cp:coreProperties>
</file>