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07" r:id="rId2"/>
    <p:sldId id="967" r:id="rId3"/>
    <p:sldId id="968" r:id="rId4"/>
    <p:sldId id="945" r:id="rId5"/>
    <p:sldId id="940" r:id="rId6"/>
    <p:sldId id="973" r:id="rId7"/>
    <p:sldId id="978" r:id="rId8"/>
    <p:sldId id="987" r:id="rId9"/>
    <p:sldId id="986" r:id="rId10"/>
    <p:sldId id="984" r:id="rId11"/>
    <p:sldId id="983" r:id="rId12"/>
    <p:sldId id="991" r:id="rId13"/>
    <p:sldId id="994" r:id="rId14"/>
    <p:sldId id="993" r:id="rId15"/>
    <p:sldId id="996" r:id="rId16"/>
    <p:sldId id="995" r:id="rId17"/>
    <p:sldId id="992" r:id="rId18"/>
    <p:sldId id="998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1" autoAdjust="0"/>
  </p:normalViewPr>
  <p:slideViewPr>
    <p:cSldViewPr>
      <p:cViewPr>
        <p:scale>
          <a:sx n="100" d="100"/>
          <a:sy n="100" d="100"/>
        </p:scale>
        <p:origin x="-42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01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pPr>
                <a:defRPr/>
              </a:pPr>
              <a:t>2017/11/5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818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540714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87624" y="267494"/>
            <a:ext cx="471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zh-CN" altLang="en-US" sz="180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7" r:id="rId3"/>
    <p:sldLayoutId id="2147483668" r:id="rId4"/>
  </p:sldLayoutIdLst>
  <p:transition spd="med" advClick="0" advTm="6000">
    <p:random/>
  </p:transition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4.png"/><Relationship Id="rId18" Type="http://schemas.microsoft.com/office/2007/relationships/hdphoto" Target="../media/hdphoto15.wdp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microsoft.com/office/2007/relationships/hdphoto" Target="../media/hdphoto12.wdp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11.wdp"/><Relationship Id="rId19" Type="http://schemas.openxmlformats.org/officeDocument/2006/relationships/image" Target="../media/image27.png"/><Relationship Id="rId4" Type="http://schemas.microsoft.com/office/2007/relationships/hdphoto" Target="../media/hdphoto8.wdp"/><Relationship Id="rId9" Type="http://schemas.openxmlformats.org/officeDocument/2006/relationships/image" Target="../media/image22.png"/><Relationship Id="rId14" Type="http://schemas.microsoft.com/office/2007/relationships/hdphoto" Target="../media/hdphoto13.wdp"/><Relationship Id="rId22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9.wdp"/><Relationship Id="rId5" Type="http://schemas.openxmlformats.org/officeDocument/2006/relationships/image" Target="../media/image30.png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1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2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478"/>
            <a:ext cx="4341018" cy="4341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772111"/>
            <a:ext cx="258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zh-CN" altLang="en-US" sz="6000" b="1" spc="-3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媒体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-609600"/>
            <a:ext cx="609600" cy="609600"/>
          </a:xfrm>
          <a:prstGeom prst="rect">
            <a:avLst/>
          </a:prstGeom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839208" y="23212"/>
            <a:ext cx="2900746" cy="1392238"/>
            <a:chOff x="2786050" y="0"/>
            <a:chExt cx="3357586" cy="1928802"/>
          </a:xfrm>
        </p:grpSpPr>
        <p:grpSp>
          <p:nvGrpSpPr>
            <p:cNvPr id="39" name="组合 8"/>
            <p:cNvGrpSpPr/>
            <p:nvPr/>
          </p:nvGrpSpPr>
          <p:grpSpPr bwMode="auto">
            <a:xfrm>
              <a:off x="2786050" y="0"/>
              <a:ext cx="3357586" cy="1928802"/>
              <a:chOff x="2786050" y="214294"/>
              <a:chExt cx="2286016" cy="1928826"/>
            </a:xfr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 42"/>
              <p:cNvSpPr/>
              <p:nvPr/>
            </p:nvSpPr>
            <p:spPr>
              <a:xfrm>
                <a:off x="2786050" y="214294"/>
                <a:ext cx="2286016" cy="1428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0800000">
                <a:off x="2786050" y="1643054"/>
                <a:ext cx="2286016" cy="50006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40" name="Picture 4" descr="http://www.webyuansu.cn/Upfile/2011218/201102183376072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926" y="0"/>
              <a:ext cx="3047958" cy="1142984"/>
            </a:xfrm>
            <a:prstGeom prst="roundRect">
              <a:avLst/>
            </a:prstGeom>
            <a:noFill/>
          </p:spPr>
        </p:pic>
        <p:sp>
          <p:nvSpPr>
            <p:cNvPr id="41" name="五角星 40"/>
            <p:cNvSpPr/>
            <p:nvPr/>
          </p:nvSpPr>
          <p:spPr bwMode="auto">
            <a:xfrm>
              <a:off x="4424361" y="1566259"/>
              <a:ext cx="287340" cy="28574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913291" y="1071557"/>
              <a:ext cx="1282495" cy="703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Times New Roman" pitchFamily="18" charset="0"/>
                  <a:ea typeface="黑体" pitchFamily="2" charset="-122"/>
                </a:rPr>
                <a:t>配套课件</a:t>
              </a:r>
              <a:endParaRPr lang="en-US" altLang="zh-CN" kern="0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22758" y="1434284"/>
            <a:ext cx="4711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物流基础实务</a:t>
            </a:r>
          </a:p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情景</a:t>
            </a:r>
            <a:r>
              <a:rPr lang="zh-CN" altLang="en-U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endParaRPr lang="zh-CN" altLang="en-US" sz="4400" b="1" spc="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962644" y="2911970"/>
            <a:ext cx="2993732" cy="307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讲课人</a:t>
            </a:r>
            <a:r>
              <a:rPr lang="zh-CN" altLang="en-US" sz="1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：周雯  </a:t>
            </a:r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系别：工商管理系</a:t>
            </a:r>
          </a:p>
        </p:txBody>
      </p:sp>
      <p:sp>
        <p:nvSpPr>
          <p:cNvPr id="47" name="Rectangle 14"/>
          <p:cNvSpPr/>
          <p:nvPr/>
        </p:nvSpPr>
        <p:spPr>
          <a:xfrm>
            <a:off x="3332584" y="3507856"/>
            <a:ext cx="5811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西北工业大学出版社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2017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年</a:t>
            </a: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8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月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/>
            <a:endParaRPr lang="zh-CN" altLang="en-US" sz="1100" spc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45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584" y="12756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四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、条码技术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974465" y="1779662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18033" y="1764174"/>
            <a:ext cx="193514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条码技术概念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、常见的条码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）一维码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8194" name="Picture 2" descr="D:\Desktop\图片\图例图\图例图8-4-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74" b="65000" l="30625" r="62708">
                        <a14:foregroundMark x1="34583" y1="29074" x2="33333" y2="59259"/>
                        <a14:foregroundMark x1="33229" y1="31481" x2="62708" y2="58148"/>
                        <a14:foregroundMark x1="33021" y1="58519" x2="60417" y2="58519"/>
                        <a14:foregroundMark x1="34167" y1="29815" x2="58646" y2="29815"/>
                        <a14:foregroundMark x1="58646" y1="30556" x2="62187" y2="5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019" y="2643758"/>
            <a:ext cx="4778865" cy="26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esktop\图片\图例图\图例图8-4-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889" b="59815" l="34375" r="61250">
                        <a14:foregroundMark x1="33542" y1="29444" x2="70208" y2="57037"/>
                        <a14:foregroundMark x1="37292" y1="49259" x2="56146" y2="28889"/>
                        <a14:foregroundMark x1="34688" y1="47407" x2="55937" y2="52037"/>
                        <a14:foregroundMark x1="38229" y1="47037" x2="38229" y2="47037"/>
                        <a14:foregroundMark x1="32292" y1="46296" x2="52812" y2="52037"/>
                        <a14:foregroundMark x1="44583" y1="55000" x2="52708" y2="54815"/>
                        <a14:foregroundMark x1="33229" y1="25000" x2="32292" y2="53148"/>
                        <a14:foregroundMark x1="34375" y1="26852" x2="56667" y2="26852"/>
                        <a14:foregroundMark x1="56667" y1="27407" x2="57188" y2="51852"/>
                        <a14:foregroundMark x1="33542" y1="57037" x2="51875" y2="56667"/>
                        <a14:foregroundMark x1="45417" y1="54074" x2="51458" y2="53519"/>
                        <a14:foregroundMark x1="51458" y1="53519" x2="51458" y2="53519"/>
                        <a14:foregroundMark x1="49271" y1="53519" x2="49271" y2="53519"/>
                        <a14:foregroundMark x1="37604" y1="39444" x2="37604" y2="39444"/>
                        <a14:foregroundMark x1="36979" y1="34630" x2="36979" y2="44259"/>
                        <a14:foregroundMark x1="35625" y1="38519" x2="54896" y2="36111"/>
                        <a14:foregroundMark x1="36250" y1="41481" x2="43229" y2="47407"/>
                        <a14:foregroundMark x1="36146" y1="35741" x2="35625" y2="54815"/>
                        <a14:foregroundMark x1="36979" y1="33148" x2="61250" y2="49074"/>
                        <a14:foregroundMark x1="44896" y1="31852" x2="55000" y2="39074"/>
                        <a14:foregroundMark x1="39479" y1="37407" x2="57917" y2="40926"/>
                        <a14:foregroundMark x1="39479" y1="37407" x2="42708" y2="47222"/>
                        <a14:foregroundMark x1="35313" y1="31111" x2="34479" y2="47593"/>
                        <a14:foregroundMark x1="39688" y1="29815" x2="53125" y2="38889"/>
                        <a14:foregroundMark x1="53542" y1="31111" x2="58542" y2="36667"/>
                        <a14:foregroundMark x1="52500" y1="38148" x2="43542" y2="48519"/>
                        <a14:foregroundMark x1="43750" y1="41481" x2="51771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741"/>
            <a:ext cx="5644656" cy="31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esktop\图片\图例图\图例图8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" b="80000" l="17708" r="90000">
                        <a14:foregroundMark x1="24271" y1="21111" x2="23854" y2="64259"/>
                        <a14:foregroundMark x1="67917" y1="24815" x2="68646" y2="49630"/>
                        <a14:foregroundMark x1="65208" y1="20000" x2="72396" y2="24815"/>
                        <a14:foregroundMark x1="71042" y1="41296" x2="70729" y2="6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7814"/>
            <a:ext cx="2788061" cy="15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1753136"/>
            <a:ext cx="25058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）二维码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）堆叠式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形排式二维码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8197" name="Picture 5" descr="D:\Desktop\图片\图例图\图例图8-6-1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037" b="61296" l="43750" r="61042">
                        <a14:foregroundMark x1="53438" y1="50926" x2="53438" y2="5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0208"/>
            <a:ext cx="9021604" cy="50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esktop\图片\图例图\图例图8-6-2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333" b="52963" l="38438" r="5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494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Desktop\图片\图例图\图例图8-6-3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9815" b="55000" l="40625" r="54271">
                        <a14:foregroundMark x1="43854" y1="43148" x2="44271" y2="50370"/>
                        <a14:foregroundMark x1="44896" y1="43889" x2="45104" y2="50556"/>
                        <a14:foregroundMark x1="46042" y1="51852" x2="50000" y2="50556"/>
                        <a14:foregroundMark x1="45208" y1="49815" x2="47708" y2="51296"/>
                        <a14:foregroundMark x1="44896" y1="51481" x2="46042" y2="51481"/>
                        <a14:foregroundMark x1="45833" y1="45370" x2="45833" y2="45370"/>
                        <a14:foregroundMark x1="45313" y1="42778" x2="48229" y2="42222"/>
                        <a14:foregroundMark x1="44479" y1="43333" x2="50417" y2="43704"/>
                        <a14:foregroundMark x1="52083" y1="43333" x2="51771" y2="49074"/>
                        <a14:foregroundMark x1="51354" y1="44630" x2="51875" y2="45556"/>
                        <a14:foregroundMark x1="51563" y1="44259" x2="51563" y2="44259"/>
                        <a14:foregroundMark x1="51771" y1="43519" x2="51771" y2="4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020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4008" y="3456945"/>
            <a:ext cx="1741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）矩阵式二维码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00" name="Picture 8" descr="D:\Desktop\图片\图例图\图例图8-7-1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5000" b="61111" l="38125" r="5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9" y="177966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:\Desktop\图片\图例图\图例图8-7-2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4815" b="55926" l="42604" r="55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07" y="190229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D:\Desktop\图片\图例图\图例图8-7-3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148" b="59074" l="41250" r="5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82" y="17371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Desktop\图片\图例图\图例图8-7-4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5741" b="56852" l="44375" r="55521">
                        <a14:foregroundMark x1="46458" y1="38889" x2="46667" y2="53519"/>
                        <a14:foregroundMark x1="46979" y1="38333" x2="54896" y2="38148"/>
                        <a14:foregroundMark x1="54792" y1="38519" x2="54583" y2="52778"/>
                        <a14:foregroundMark x1="46563" y1="53889" x2="54167" y2="53704"/>
                        <a14:foregroundMark x1="48542" y1="45185" x2="48542" y2="45185"/>
                        <a14:foregroundMark x1="48021" y1="44259" x2="48021" y2="44259"/>
                        <a14:foregroundMark x1="48021" y1="45185" x2="48021" y2="45185"/>
                        <a14:foregroundMark x1="48021" y1="45185" x2="48333" y2="45926"/>
                        <a14:foregroundMark x1="51146" y1="51111" x2="51146" y2="51111"/>
                        <a14:foregroundMark x1="51354" y1="51296" x2="51354" y2="51296"/>
                        <a14:foregroundMark x1="51563" y1="51296" x2="51563" y2="51296"/>
                        <a14:foregroundMark x1="51563" y1="51296" x2="51563" y2="50741"/>
                        <a14:foregroundMark x1="51563" y1="49815" x2="51563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324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" name="菱形 3"/>
          <p:cNvSpPr/>
          <p:nvPr/>
        </p:nvSpPr>
        <p:spPr>
          <a:xfrm>
            <a:off x="1012397" y="1218084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75656" y="1203598"/>
            <a:ext cx="14734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、技术特征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、技术应用</a:t>
            </a:r>
            <a:endParaRPr lang="zh-CN" altLang="en-US" dirty="0"/>
          </a:p>
        </p:txBody>
      </p:sp>
      <p:pic>
        <p:nvPicPr>
          <p:cNvPr id="9218" name="Picture 2" descr="D:\Desktop\图片\图例图\图例图8-8-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56" b="70556" l="29063" r="68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953" y="622176"/>
            <a:ext cx="10844697" cy="6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esktop\图片\图例图\图例图8-8-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78" b="65000" l="29375" r="6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46" y="1131590"/>
            <a:ext cx="10373628" cy="58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1059582"/>
            <a:ext cx="2334293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五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、电子数据交换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1.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技术特征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2.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技术应用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EDI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行业应用模式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EDI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中心模式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China EDI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模式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11266" name="Picture 2" descr="D:\Desktop\图片\图例图\图例图8-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9582"/>
            <a:ext cx="7185536" cy="40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8861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2" y="195486"/>
            <a:ext cx="593043" cy="554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pic>
        <p:nvPicPr>
          <p:cNvPr id="4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270960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实例</a:t>
            </a:r>
            <a:r>
              <a:rPr lang="en-US" altLang="zh-CN" dirty="0" smtClean="0"/>
              <a:t>8</a:t>
            </a:r>
            <a:r>
              <a:rPr lang="en-US" altLang="zh-CN" dirty="0" smtClean="0"/>
              <a:t>-3    </a:t>
            </a:r>
            <a:r>
              <a:rPr lang="zh-CN" altLang="en-US" dirty="0" smtClean="0"/>
              <a:t>物流</a:t>
            </a:r>
            <a:r>
              <a:rPr lang="en-US" altLang="zh-CN" dirty="0" smtClean="0"/>
              <a:t>EDI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pic>
        <p:nvPicPr>
          <p:cNvPr id="12290" name="Picture 2" descr="D:\Desktop\图片\案例图\案例图8-3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1979" y1="22037" x2="31042" y2="75741"/>
                        <a14:foregroundMark x1="32083" y1="23704" x2="70208" y2="20000"/>
                        <a14:foregroundMark x1="70000" y1="20370" x2="69271" y2="63519"/>
                        <a14:foregroundMark x1="31458" y1="76667" x2="69375" y2="65185"/>
                        <a14:foregroundMark x1="42708" y1="32963" x2="54583" y2="53333"/>
                        <a14:foregroundMark x1="42708" y1="33704" x2="39271" y2="47778"/>
                        <a14:foregroundMark x1="39167" y1="48148" x2="44375" y2="65370"/>
                        <a14:backgroundMark x1="31979" y1="24444" x2="69896" y2="23704"/>
                        <a14:backgroundMark x1="31354" y1="68333" x2="64167" y2="66852"/>
                        <a14:backgroundMark x1="35521" y1="31111" x2="35521" y2="6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75003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06" y="3321784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930" y="3579862"/>
            <a:ext cx="3036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思考：结合该案例谈谈</a:t>
            </a:r>
            <a:r>
              <a:rPr lang="en-US" altLang="zh-CN" dirty="0" smtClean="0"/>
              <a:t>EDI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r>
              <a:rPr lang="zh-CN" altLang="en-US" dirty="0" smtClean="0"/>
              <a:t>作用、特点以及对人们生产</a:t>
            </a:r>
            <a:endParaRPr lang="en-US" altLang="zh-CN" dirty="0" smtClean="0"/>
          </a:p>
          <a:p>
            <a:r>
              <a:rPr lang="zh-CN" altLang="en-US" dirty="0" smtClean="0"/>
              <a:t>生活的改变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0261807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4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9" y="1059582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334" y="1270960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实例</a:t>
            </a:r>
            <a:r>
              <a:rPr lang="en-US" altLang="zh-CN" dirty="0" smtClean="0"/>
              <a:t>8</a:t>
            </a:r>
            <a:r>
              <a:rPr lang="en-US" altLang="zh-CN" dirty="0" smtClean="0"/>
              <a:t>-4   </a:t>
            </a:r>
            <a:r>
              <a:rPr lang="zh-CN" altLang="en-US" dirty="0"/>
              <a:t>沃尔</a:t>
            </a:r>
            <a:r>
              <a:rPr lang="zh-CN" altLang="en-US" dirty="0" smtClean="0"/>
              <a:t>玛与供应商</a:t>
            </a:r>
            <a:endParaRPr lang="zh-CN" altLang="en-US" dirty="0"/>
          </a:p>
        </p:txBody>
      </p:sp>
      <p:pic>
        <p:nvPicPr>
          <p:cNvPr id="13314" name="Picture 2" descr="D:\Desktop\图片\案例图\案例图8-4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7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073" y="-308570"/>
            <a:ext cx="11666034" cy="65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3878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334" y="3939902"/>
            <a:ext cx="506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</a:t>
            </a:r>
            <a:r>
              <a:rPr lang="en-US" altLang="zh-CN" dirty="0" smtClean="0"/>
              <a:t>:</a:t>
            </a:r>
            <a:r>
              <a:rPr lang="zh-CN" altLang="en-US" dirty="0" smtClean="0"/>
              <a:t>结合该案例谈谈供应商如何给</a:t>
            </a:r>
            <a:r>
              <a:rPr lang="en-US" altLang="zh-CN" dirty="0" err="1" smtClean="0"/>
              <a:t>Wal</a:t>
            </a:r>
            <a:r>
              <a:rPr lang="en-US" altLang="zh-CN" dirty="0" smtClean="0"/>
              <a:t>-Wart</a:t>
            </a:r>
            <a:r>
              <a:rPr lang="zh-CN" altLang="en-US" dirty="0" smtClean="0"/>
              <a:t>供货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386036" y="131557"/>
            <a:ext cx="593043" cy="554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6437407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1131590"/>
            <a:ext cx="20393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六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、射频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(RF)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技术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）技术特征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）技术应用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5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0057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47664" y="2423529"/>
            <a:ext cx="634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讨论8-4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：运用所学的知识，说明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RFID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技术与条形码技术的区别？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pic>
        <p:nvPicPr>
          <p:cNvPr id="7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9" y="3651870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384809" y="3755342"/>
            <a:ext cx="634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讨论8-4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RFID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应用领域在哪些方面？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43451" y="195486"/>
            <a:ext cx="593043" cy="554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817337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1131590"/>
            <a:ext cx="24929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七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、地理信息系统技术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）技术特征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）技术应用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14338" name="Picture 2" descr="D:\Desktop\图片\图例图\图例图8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63638"/>
            <a:ext cx="58886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05499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316416" y="195486"/>
            <a:ext cx="665051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14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71600" y="1131590"/>
            <a:ext cx="342273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八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、全球定位系统（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GPS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）技术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）技术特征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15362" name="Picture 2" descr="D:\Desktop\图片\图例图\图例图8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35646"/>
            <a:ext cx="4896544" cy="31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10723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102444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）技术应用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6386" name="Picture 2" descr="D:\Desktop\图片\图例图\图例图8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3" y="1851670"/>
            <a:ext cx="3943244" cy="22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Desktop\图片\图例图\图例图8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8619"/>
            <a:ext cx="39263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9553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2"/>
          <p:cNvGrpSpPr/>
          <p:nvPr/>
        </p:nvGrpSpPr>
        <p:grpSpPr>
          <a:xfrm>
            <a:off x="3936036" y="3210774"/>
            <a:ext cx="3712642" cy="452603"/>
            <a:chOff x="5433441" y="2859066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4" name="五边形 3"/>
            <p:cNvSpPr/>
            <p:nvPr/>
          </p:nvSpPr>
          <p:spPr>
            <a:xfrm flipH="1">
              <a:off x="5433441" y="2859066"/>
              <a:ext cx="4566902" cy="6593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淘宝店chenying0907出品 9"/>
            <p:cNvSpPr txBox="1"/>
            <p:nvPr/>
          </p:nvSpPr>
          <p:spPr>
            <a:xfrm>
              <a:off x="6366466" y="2989558"/>
              <a:ext cx="2802603" cy="234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物流信息技术应用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9180139" y="3010683"/>
              <a:ext cx="359710" cy="356111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>
            <a:off x="3811552" y="1967242"/>
            <a:ext cx="3784784" cy="494397"/>
            <a:chOff x="5433441" y="1258764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" name="五边形 1"/>
            <p:cNvSpPr/>
            <p:nvPr/>
          </p:nvSpPr>
          <p:spPr>
            <a:xfrm flipH="1">
              <a:off x="5433441" y="1258764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淘宝店chenying0907出品 9"/>
            <p:cNvSpPr txBox="1"/>
            <p:nvPr/>
          </p:nvSpPr>
          <p:spPr>
            <a:xfrm>
              <a:off x="6366466" y="1389258"/>
              <a:ext cx="2802603" cy="369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物流信息的基本认识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淘宝店chenying0907出品 151"/>
            <p:cNvSpPr>
              <a:spLocks noEditPoints="1"/>
            </p:cNvSpPr>
            <p:nvPr/>
          </p:nvSpPr>
          <p:spPr bwMode="auto">
            <a:xfrm>
              <a:off x="9239500" y="1409600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47"/>
          <p:cNvGrpSpPr/>
          <p:nvPr/>
        </p:nvGrpSpPr>
        <p:grpSpPr>
          <a:xfrm>
            <a:off x="2898148" y="1848274"/>
            <a:ext cx="913404" cy="857022"/>
            <a:chOff x="4536999" y="1861000"/>
            <a:chExt cx="1217714" cy="1142960"/>
          </a:xfrm>
        </p:grpSpPr>
        <p:grpSp>
          <p:nvGrpSpPr>
            <p:cNvPr id="18" name="组合 43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45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椭圆 45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70"/>
            <p:cNvSpPr/>
            <p:nvPr/>
          </p:nvSpPr>
          <p:spPr>
            <a:xfrm>
              <a:off x="4536999" y="2192661"/>
              <a:ext cx="1217714" cy="523328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1</a:t>
              </a:r>
              <a:endParaRPr lang="en-US" altLang="zh-CN" sz="2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</p:grpSp>
      <p:grpSp>
        <p:nvGrpSpPr>
          <p:cNvPr id="19" name="组合 48"/>
          <p:cNvGrpSpPr/>
          <p:nvPr/>
        </p:nvGrpSpPr>
        <p:grpSpPr>
          <a:xfrm>
            <a:off x="3022632" y="3032605"/>
            <a:ext cx="913404" cy="857022"/>
            <a:chOff x="4536999" y="1861000"/>
            <a:chExt cx="1217714" cy="1142960"/>
          </a:xfrm>
        </p:grpSpPr>
        <p:grpSp>
          <p:nvGrpSpPr>
            <p:cNvPr id="22" name="组合 49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52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椭圆 52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70"/>
            <p:cNvSpPr/>
            <p:nvPr/>
          </p:nvSpPr>
          <p:spPr>
            <a:xfrm>
              <a:off x="4536999" y="2192661"/>
              <a:ext cx="1217714" cy="523328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2</a:t>
              </a:r>
              <a:endParaRPr lang="en-US" altLang="zh-CN" sz="2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</p:grpSp>
      <p:pic>
        <p:nvPicPr>
          <p:cNvPr id="44" name="Picture 4" descr="C:\Users\Administrator\Desktop\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0" y="-84891"/>
            <a:ext cx="2245898" cy="19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椭圆 48"/>
          <p:cNvSpPr/>
          <p:nvPr/>
        </p:nvSpPr>
        <p:spPr>
          <a:xfrm>
            <a:off x="1228958" y="343985"/>
            <a:ext cx="1389961" cy="1134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2">
                    <a:lumMod val="90000"/>
                  </a:schemeClr>
                </a:solidFill>
                <a:latin typeface="华文琥珀" pitchFamily="2" charset="-122"/>
                <a:ea typeface="华文琥珀" pitchFamily="2" charset="-122"/>
              </a:rPr>
              <a:t>项目八</a:t>
            </a:r>
            <a:endParaRPr lang="zh-CN" altLang="en-US" sz="2000" dirty="0">
              <a:solidFill>
                <a:schemeClr val="bg2">
                  <a:lumMod val="9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50" name="组合 31"/>
          <p:cNvGrpSpPr/>
          <p:nvPr/>
        </p:nvGrpSpPr>
        <p:grpSpPr>
          <a:xfrm>
            <a:off x="2872925" y="464968"/>
            <a:ext cx="4188765" cy="749046"/>
            <a:chOff x="5287091" y="1281463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4" name="五边形 53"/>
            <p:cNvSpPr/>
            <p:nvPr/>
          </p:nvSpPr>
          <p:spPr>
            <a:xfrm flipH="1">
              <a:off x="5287091" y="1281463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天马行空的自由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——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物流信息</a:t>
              </a:r>
              <a:endParaRPr lang="zh-CN" altLang="en-US" sz="2000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55" name="淘宝店chenying0907出品 151"/>
            <p:cNvSpPr>
              <a:spLocks noEditPoints="1"/>
            </p:cNvSpPr>
            <p:nvPr/>
          </p:nvSpPr>
          <p:spPr bwMode="auto">
            <a:xfrm>
              <a:off x="9613007" y="1409599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38"/>
          <p:cNvGrpSpPr/>
          <p:nvPr/>
        </p:nvGrpSpPr>
        <p:grpSpPr>
          <a:xfrm>
            <a:off x="1039267" y="1757747"/>
            <a:ext cx="1805877" cy="1962197"/>
            <a:chOff x="2785836" y="1252765"/>
            <a:chExt cx="2847975" cy="3095625"/>
          </a:xfrm>
        </p:grpSpPr>
        <p:pic>
          <p:nvPicPr>
            <p:cNvPr id="6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椭圆 63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华文彩云" pitchFamily="2" charset="-122"/>
                  <a:ea typeface="华文彩云" pitchFamily="2" charset="-122"/>
                </a:rPr>
                <a:t>任务</a:t>
              </a:r>
              <a:endParaRPr lang="zh-CN" altLang="en-US" sz="3200" dirty="0">
                <a:latin typeface="华文彩云" pitchFamily="2" charset="-122"/>
                <a:ea typeface="华文彩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26585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9"/>
            <a:ext cx="32305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3020381" y="302998"/>
            <a:ext cx="10845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11960" y="275010"/>
            <a:ext cx="503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沃尔玛的整合物物流体系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3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10" y="915566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94" y="3732406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002861"/>
            <a:ext cx="514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</a:t>
            </a:r>
            <a:r>
              <a:rPr lang="zh-CN" altLang="en-US" dirty="0" smtClean="0">
                <a:sym typeface="Wingdings" pitchFamily="2" charset="2"/>
              </a:rPr>
              <a:t>（</a:t>
            </a:r>
            <a:r>
              <a:rPr lang="en-US" altLang="zh-CN" dirty="0" smtClean="0">
                <a:sym typeface="Wingdings" pitchFamily="2" charset="2"/>
              </a:rPr>
              <a:t>1</a:t>
            </a:r>
            <a:r>
              <a:rPr lang="zh-CN" altLang="en-US" dirty="0" smtClean="0">
                <a:sym typeface="Wingdings" pitchFamily="2" charset="2"/>
              </a:rPr>
              <a:t>）信息技术给沃尔玛的发展带来了什么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             （</a:t>
            </a:r>
            <a:r>
              <a:rPr lang="en-US" altLang="zh-CN" dirty="0" smtClean="0">
                <a:sym typeface="Wingdings" pitchFamily="2" charset="2"/>
              </a:rPr>
              <a:t>2</a:t>
            </a:r>
            <a:r>
              <a:rPr lang="zh-CN" altLang="en-US" dirty="0" smtClean="0">
                <a:sym typeface="Wingdings" pitchFamily="2" charset="2"/>
              </a:rPr>
              <a:t>）沃尔玛利用了哪些信息技术</a:t>
            </a:r>
            <a:endParaRPr lang="zh-CN" altLang="en-US" dirty="0"/>
          </a:p>
        </p:txBody>
      </p:sp>
      <p:pic>
        <p:nvPicPr>
          <p:cNvPr id="1029" name="Picture 5" descr="D:\Desktop\图片\案例图\案例图8-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222" b="60185" l="39167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336" y="-1243394"/>
            <a:ext cx="13438592" cy="75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8234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2" name="Picture 2" descr="D:\Desktop\流程图\项目八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34" y="169565"/>
            <a:ext cx="454507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2837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工作流程图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181844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985814" y="9559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.1  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物流信息的基本认识</a:t>
            </a:r>
            <a:endParaRPr lang="zh-CN" altLang="en-US" sz="2800" dirty="0"/>
          </a:p>
        </p:txBody>
      </p:sp>
      <p:sp>
        <p:nvSpPr>
          <p:cNvPr id="41" name="矩形 40"/>
          <p:cNvSpPr/>
          <p:nvPr/>
        </p:nvSpPr>
        <p:spPr>
          <a:xfrm>
            <a:off x="673825" y="19801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、物流信息概述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984270" y="2507224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300421" y="2507224"/>
            <a:ext cx="2396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、物流信息的定义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、物流和信息的关系</a:t>
            </a:r>
            <a:endParaRPr lang="zh-CN" altLang="en-US" dirty="0"/>
          </a:p>
        </p:txBody>
      </p:sp>
      <p:pic>
        <p:nvPicPr>
          <p:cNvPr id="2" name="Picture 2" descr="D:\Desktop\图片\图例图\图例图8-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556" l="15729" r="86563">
                        <a14:foregroundMark x1="23021" y1="5370" x2="39479" y2="19815"/>
                        <a14:foregroundMark x1="38438" y1="7778" x2="71354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37" y="1545744"/>
            <a:ext cx="7059172" cy="39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08574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113159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、物流信息和商流信息的关系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4098" name="Picture 2" descr="D:\Desktop\图片\图例图\图例图8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42" y="1851670"/>
            <a:ext cx="4759404" cy="26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B900371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28" y="3190252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300192" y="3274014"/>
            <a:ext cx="63401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</a:t>
            </a:r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8-1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：张三在广州购书中心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买了一本书快递给北京上大学的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同学，他选择了顺丰快递。讨论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张三如何才能知道这本书到了哪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里？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pic>
        <p:nvPicPr>
          <p:cNvPr id="8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4" y="1131590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739438" y="1235062"/>
            <a:ext cx="634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讨论8-2</a:t>
            </a:r>
            <a:r>
              <a:rPr lang="zh-CN" altLang="en-US" sz="1400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：根据实际生活举几个物流信息的例子</a:t>
            </a:r>
            <a:endParaRPr lang="en-US" altLang="zh-CN" sz="1400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1131590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三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、物流信息的特点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四、物流信息的作用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984269" y="2168868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2690" y="2168868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物流信息与物流系统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物流信息与物流管理</a:t>
            </a:r>
            <a:endParaRPr lang="zh-CN" altLang="en-US" dirty="0"/>
          </a:p>
        </p:txBody>
      </p:sp>
      <p:pic>
        <p:nvPicPr>
          <p:cNvPr id="5122" name="Picture 2" descr="D:\Desktop\图片\图例图\图例图8-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17500" r="80000">
                        <a14:foregroundMark x1="21458" y1="8519" x2="22083" y2="89630"/>
                        <a14:foregroundMark x1="21771" y1="9259" x2="74167" y2="9630"/>
                        <a14:foregroundMark x1="74271" y1="9815" x2="74271" y2="89074"/>
                        <a14:foregroundMark x1="22396" y1="92037" x2="74479" y2="90556"/>
                        <a14:foregroundMark x1="23333" y1="14815" x2="27396" y2="88519"/>
                        <a14:foregroundMark x1="34792" y1="15000" x2="38646" y2="84444"/>
                        <a14:foregroundMark x1="47813" y1="15370" x2="50521" y2="80185"/>
                        <a14:foregroundMark x1="43333" y1="14815" x2="42292" y2="73519"/>
                        <a14:foregroundMark x1="59167" y1="16296" x2="62187" y2="77963"/>
                        <a14:foregroundMark x1="48542" y1="14815" x2="73229" y2="36481"/>
                        <a14:foregroundMark x1="66771" y1="14815" x2="67292" y2="73519"/>
                        <a14:foregroundMark x1="67083" y1="14444" x2="70833" y2="27778"/>
                        <a14:foregroundMark x1="46250" y1="36296" x2="64375" y2="36481"/>
                        <a14:foregroundMark x1="47083" y1="26667" x2="58542" y2="26111"/>
                        <a14:foregroundMark x1="53021" y1="21481" x2="53021" y2="21481"/>
                        <a14:foregroundMark x1="53333" y1="52407" x2="69583" y2="61296"/>
                        <a14:foregroundMark x1="52708" y1="70000" x2="66250" y2="7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88951"/>
            <a:ext cx="6848379" cy="3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pic>
        <p:nvPicPr>
          <p:cNvPr id="4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2" y="1661252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1298" y="1779662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实例</a:t>
            </a:r>
            <a:r>
              <a:rPr lang="en-US" altLang="zh-CN" dirty="0"/>
              <a:t>8</a:t>
            </a:r>
            <a:r>
              <a:rPr lang="en-US" altLang="zh-CN" dirty="0" smtClean="0"/>
              <a:t>-1    </a:t>
            </a:r>
            <a:r>
              <a:rPr lang="zh-CN" altLang="en-US" dirty="0" smtClean="0"/>
              <a:t>客货车电招</a:t>
            </a:r>
            <a:endParaRPr lang="zh-CN" altLang="en-US" dirty="0"/>
          </a:p>
        </p:txBody>
      </p:sp>
      <p:pic>
        <p:nvPicPr>
          <p:cNvPr id="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0" y="4326126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9742" y="458797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思考：结合</a:t>
            </a:r>
            <a:r>
              <a:rPr lang="zh-CN" altLang="en-US" dirty="0" smtClean="0"/>
              <a:t>该</a:t>
            </a:r>
            <a:r>
              <a:rPr lang="zh-CN" altLang="en-US" dirty="0" smtClean="0"/>
              <a:t>图分析客货车电招对行业的冲击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2606" y="136677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信息技术的概念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55921" y="843558"/>
            <a:ext cx="7566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.2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物流信息技术应用</a:t>
            </a:r>
            <a:endParaRPr lang="zh-CN" alt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D:\Desktop\图片\案例图\案例图8-1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0" b="100000" l="9271" r="89271">
                        <a14:foregroundMark x1="12708" y1="2593" x2="12292" y2="88889"/>
                        <a14:foregroundMark x1="84167" y1="2963" x2="83854" y2="90741"/>
                        <a14:foregroundMark x1="13438" y1="3333" x2="25000" y2="88148"/>
                        <a14:foregroundMark x1="12604" y1="89444" x2="59896" y2="67407"/>
                        <a14:foregroundMark x1="15104" y1="39444" x2="18854" y2="80741"/>
                        <a14:foregroundMark x1="20521" y1="2593" x2="23958" y2="78333"/>
                        <a14:foregroundMark x1="27813" y1="11852" x2="28542" y2="8333"/>
                        <a14:foregroundMark x1="26667" y1="1481" x2="27708" y2="88704"/>
                        <a14:foregroundMark x1="33021" y1="2222" x2="35521" y2="90741"/>
                        <a14:foregroundMark x1="26146" y1="3889" x2="37396" y2="95556"/>
                        <a14:foregroundMark x1="14792" y1="57407" x2="30000" y2="70926"/>
                        <a14:foregroundMark x1="16875" y1="65370" x2="26146" y2="73889"/>
                        <a14:foregroundMark x1="33229" y1="56852" x2="23750" y2="79074"/>
                        <a14:foregroundMark x1="24063" y1="59074" x2="28542" y2="66667"/>
                        <a14:foregroundMark x1="39271" y1="2222" x2="37188" y2="92407"/>
                        <a14:foregroundMark x1="25729" y1="85000" x2="53750" y2="82778"/>
                        <a14:foregroundMark x1="12396" y1="90185" x2="83542" y2="89815"/>
                        <a14:foregroundMark x1="47083" y1="2778" x2="46771" y2="79074"/>
                        <a14:foregroundMark x1="36875" y1="3519" x2="61771" y2="34815"/>
                        <a14:foregroundMark x1="61042" y1="2778" x2="46771" y2="73889"/>
                        <a14:foregroundMark x1="48958" y1="26296" x2="88021" y2="80185"/>
                        <a14:foregroundMark x1="71667" y1="24815" x2="52917" y2="64074"/>
                        <a14:foregroundMark x1="63021" y1="21296" x2="85833" y2="61296"/>
                        <a14:foregroundMark x1="37083" y1="42593" x2="56250" y2="67963"/>
                        <a14:foregroundMark x1="37188" y1="18889" x2="59479" y2="42037"/>
                        <a14:foregroundMark x1="55833" y1="44444" x2="85729" y2="87037"/>
                        <a14:foregroundMark x1="55417" y1="61296" x2="77292" y2="76296"/>
                        <a14:foregroundMark x1="74063" y1="61852" x2="57500" y2="76667"/>
                        <a14:foregroundMark x1="57813" y1="66852" x2="78229" y2="82037"/>
                        <a14:foregroundMark x1="74375" y1="61296" x2="74479" y2="79444"/>
                        <a14:foregroundMark x1="47083" y1="1667" x2="84375" y2="16296"/>
                        <a14:foregroundMark x1="69896" y1="2778" x2="65417" y2="32407"/>
                        <a14:foregroundMark x1="78125" y1="2963" x2="6791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57296"/>
            <a:ext cx="4827626" cy="27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62377" y="1059582"/>
            <a:ext cx="27238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、物流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信息技术的特点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三、物流信息技术的作用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pic>
        <p:nvPicPr>
          <p:cNvPr id="15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4646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esktop\图片\案例图\案例图8-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56" b="60556" l="19375" r="6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650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62" y="3075806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06892" y="3285588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思考：结合</a:t>
            </a:r>
            <a:r>
              <a:rPr lang="zh-CN" altLang="en-US" dirty="0" smtClean="0"/>
              <a:t>该案例谈谈大数据对物流行业的影响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30707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F6EE7E-ECB6-4768-AB46-85140173C2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5视频"/>
  <p:tag name="ISPRING_PRESENTATION_TITLE" val="www.33ppt.com"/>
</p:tagLst>
</file>

<file path=ppt/theme/theme1.xml><?xml version="1.0" encoding="utf-8"?>
<a:theme xmlns:a="http://schemas.openxmlformats.org/drawingml/2006/main" name="www.33ppt.com​​">
  <a:themeElements>
    <a:clrScheme name="自定义 994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BC0054"/>
      </a:accent1>
      <a:accent2>
        <a:srgbClr val="3193AE"/>
      </a:accent2>
      <a:accent3>
        <a:srgbClr val="F59234"/>
      </a:accent3>
      <a:accent4>
        <a:srgbClr val="4BC5B9"/>
      </a:accent4>
      <a:accent5>
        <a:srgbClr val="BC0054"/>
      </a:accent5>
      <a:accent6>
        <a:srgbClr val="3193AE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512</Words>
  <Application>Microsoft Office PowerPoint</Application>
  <PresentationFormat>全屏显示(16:9)</PresentationFormat>
  <Paragraphs>153</Paragraphs>
  <Slides>18</Slides>
  <Notes>18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home</dc:creator>
  <cp:lastModifiedBy>home</cp:lastModifiedBy>
  <cp:revision>21</cp:revision>
  <dcterms:created xsi:type="dcterms:W3CDTF">2014-11-09T01:07:25Z</dcterms:created>
  <dcterms:modified xsi:type="dcterms:W3CDTF">2017-11-05T15:08:37Z</dcterms:modified>
</cp:coreProperties>
</file>