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07" r:id="rId2"/>
    <p:sldId id="967" r:id="rId3"/>
    <p:sldId id="945" r:id="rId4"/>
    <p:sldId id="972" r:id="rId5"/>
    <p:sldId id="973" r:id="rId6"/>
    <p:sldId id="996" r:id="rId7"/>
    <p:sldId id="976" r:id="rId8"/>
    <p:sldId id="977" r:id="rId9"/>
    <p:sldId id="978" r:id="rId10"/>
    <p:sldId id="979" r:id="rId11"/>
    <p:sldId id="981" r:id="rId12"/>
    <p:sldId id="983" r:id="rId13"/>
    <p:sldId id="987" r:id="rId14"/>
    <p:sldId id="990" r:id="rId15"/>
    <p:sldId id="991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FFFF00"/>
    <a:srgbClr val="FF0000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1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8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8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A2AEAA-E82C-49F5-9A18-0843504EAC66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8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8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ED52E4-1258-4C81-9903-3E5D489C8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8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F6821DA-7573-4DFD-AF04-4E27D5B3CAB1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BB4FCE5-BBB1-47D0-865B-EC6434F97327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F6AB3DB-AF4A-419B-A268-F8441E5CD075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EC61B55-9DA1-4D52-A512-D04BD23DFC86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D63E7EF4-9C5F-4871-B27A-FF27E5DB698A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D9BD8F4-1C28-4D50-B4AC-21C73CDB1892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4AA0AF5-BFF5-4A71-B60E-2A84D5D9DE85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106FE2C-F9AA-49C8-88FC-04D545CF5843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06248A2-5065-48C8-B2C5-DE82CA654BED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55EE981-79AF-4A06-AA01-F4DC8D092318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780098D-DC19-4317-8639-034B6E8586CF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36AF4F-3AC3-4A50-B25F-D00636BC313D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6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C8AC0D0-9CCE-43FF-8BE6-85B9D693B3B8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CF69E5A-63AC-4D49-BB18-B4B392737B01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C63C387-ADE2-479E-936F-AA90B42E068E}" type="slidenum">
              <a:rPr lang="zh-CN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05AC09-A961-4FF8-9267-FF6CB10E29E7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22ABA03-16E6-445F-9A7C-01483CEB8A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1483F4B-BB8F-41E3-BBF1-03F51F663942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F2F8157-EEFC-4E06-810F-B2AC20A47E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347663" y="4732338"/>
            <a:ext cx="223837" cy="220662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48633"/>
              <a:ext cx="117092" cy="202484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 userDrawn="1"/>
        </p:nvGrpSpPr>
        <p:grpSpPr bwMode="auto">
          <a:xfrm flipH="1">
            <a:off x="933450" y="4732338"/>
            <a:ext cx="223838" cy="220662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48633"/>
              <a:ext cx="117094" cy="202484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cxnSp>
        <p:nvCxnSpPr>
          <p:cNvPr id="8" name="Straight Connector 3"/>
          <p:cNvCxnSpPr/>
          <p:nvPr userDrawn="1"/>
        </p:nvCxnSpPr>
        <p:spPr>
          <a:xfrm>
            <a:off x="552450" y="48450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10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7688" y="219075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11" name="矩形 3"/>
          <p:cNvSpPr>
            <a:spLocks noChangeArrowheads="1"/>
          </p:cNvSpPr>
          <p:nvPr userDrawn="1"/>
        </p:nvSpPr>
        <p:spPr bwMode="auto">
          <a:xfrm>
            <a:off x="1187450" y="541338"/>
            <a:ext cx="2587625" cy="2301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82" tIns="34292" rIns="68582" bIns="34292">
            <a:spAutoFit/>
          </a:bodyPr>
          <a:lstStyle/>
          <a:p>
            <a:pPr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8"/>
          <p:cNvSpPr txBox="1"/>
          <p:nvPr userDrawn="1"/>
        </p:nvSpPr>
        <p:spPr>
          <a:xfrm>
            <a:off x="1187450" y="268288"/>
            <a:ext cx="4711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9142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73BE69-ACD3-4D0C-BF8F-30AAEBC61B1F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9142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 defTabSz="9142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AEA4D8-07BD-45B8-9C95-30A471345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3825"/>
            <a:ext cx="43402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088" y="1771650"/>
            <a:ext cx="25860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60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组合 33"/>
          <p:cNvGrpSpPr>
            <a:grpSpLocks/>
          </p:cNvGrpSpPr>
          <p:nvPr/>
        </p:nvGrpSpPr>
        <p:grpSpPr bwMode="auto">
          <a:xfrm>
            <a:off x="4838700" y="23813"/>
            <a:ext cx="2901950" cy="1392237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434" y="1565915"/>
              <a:ext cx="286534" cy="285911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817" y="1071068"/>
              <a:ext cx="1282054" cy="703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82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25" y="1433513"/>
            <a:ext cx="47117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情景项目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962525" y="2911475"/>
            <a:ext cx="2994025" cy="307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  </a:t>
            </a:r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系别：工商管理系</a:t>
            </a:r>
          </a:p>
        </p:txBody>
      </p:sp>
      <p:sp>
        <p:nvSpPr>
          <p:cNvPr id="48" name="Rectangle 14"/>
          <p:cNvSpPr/>
          <p:nvPr/>
        </p:nvSpPr>
        <p:spPr>
          <a:xfrm>
            <a:off x="3332163" y="3508375"/>
            <a:ext cx="581183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82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defTabSz="914282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47" grpId="0" animBg="1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10</a:t>
            </a:r>
            <a:endParaRPr lang="zh-CN" altLang="en-US" sz="1600" dirty="0"/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77863" y="923925"/>
            <a:ext cx="1757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3)</a:t>
            </a:r>
            <a:r>
              <a:rPr lang="zh-CN" altLang="en-US">
                <a:latin typeface="Calibri" pitchFamily="34" charset="0"/>
              </a:rPr>
              <a:t>专用运输车辆</a:t>
            </a:r>
          </a:p>
        </p:txBody>
      </p:sp>
      <p:pic>
        <p:nvPicPr>
          <p:cNvPr id="25604" name="Picture 2" descr="D:\Desktop\图片\图例图\图例图4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6350"/>
            <a:ext cx="59055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MB9003710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9874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16688" y="1276350"/>
            <a:ext cx="7204075" cy="339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讨论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4-5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：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2016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山东警方破获案值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5.7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亿元非法疫苗案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,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疫苗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未经严格冷链存储运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输销往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24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个省市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.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请问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运输疫苗该使用什么运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输车辆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?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运输过程要注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意什么问题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12</a:t>
            </a:r>
            <a:endParaRPr lang="zh-CN" altLang="en-US" sz="1600" dirty="0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176338" y="1058863"/>
            <a:ext cx="23574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3.</a:t>
            </a:r>
            <a:r>
              <a:rPr lang="zh-CN" altLang="en-US">
                <a:latin typeface="Calibri" pitchFamily="34" charset="0"/>
              </a:rPr>
              <a:t>水路运输</a:t>
            </a:r>
            <a:r>
              <a:rPr lang="en-US" altLang="zh-CN">
                <a:latin typeface="Calibri" pitchFamily="34" charset="0"/>
              </a:rPr>
              <a:t>p98</a:t>
            </a:r>
            <a:r>
              <a:rPr lang="zh-CN" altLang="en-US">
                <a:latin typeface="Calibri" pitchFamily="34" charset="0"/>
              </a:rPr>
              <a:t>表</a:t>
            </a:r>
            <a:r>
              <a:rPr lang="en-US" altLang="zh-CN">
                <a:latin typeface="Calibri" pitchFamily="34" charset="0"/>
              </a:rPr>
              <a:t>4-5</a:t>
            </a: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）水路运输的特点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）水路运输的工具</a:t>
            </a:r>
          </a:p>
        </p:txBody>
      </p:sp>
      <p:sp>
        <p:nvSpPr>
          <p:cNvPr id="5" name="菱形 4"/>
          <p:cNvSpPr/>
          <p:nvPr/>
        </p:nvSpPr>
        <p:spPr>
          <a:xfrm>
            <a:off x="827088" y="1050925"/>
            <a:ext cx="327025" cy="338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752600" y="2716213"/>
            <a:ext cx="1225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）杂货船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）滚装船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）装箱船</a:t>
            </a:r>
          </a:p>
        </p:txBody>
      </p:sp>
      <p:pic>
        <p:nvPicPr>
          <p:cNvPr id="27654" name="Picture 2" descr="D:\Desktop\图片\图例图\图例图4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75" y="1219200"/>
            <a:ext cx="51308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14</a:t>
            </a:r>
            <a:endParaRPr lang="zh-CN" altLang="en-US" sz="1600" dirty="0"/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84213" y="120332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4.</a:t>
            </a:r>
            <a:r>
              <a:rPr lang="zh-CN" altLang="en-US" sz="2400">
                <a:latin typeface="Calibri" pitchFamily="34" charset="0"/>
              </a:rPr>
              <a:t>航空运输</a:t>
            </a:r>
            <a:r>
              <a:rPr lang="en-US" altLang="zh-CN" sz="2400">
                <a:latin typeface="Calibri" pitchFamily="34" charset="0"/>
              </a:rPr>
              <a:t>p100</a:t>
            </a:r>
            <a:r>
              <a:rPr lang="zh-CN" altLang="en-US" sz="2400">
                <a:latin typeface="Calibri" pitchFamily="34" charset="0"/>
              </a:rPr>
              <a:t>表</a:t>
            </a:r>
            <a:r>
              <a:rPr lang="en-US" altLang="zh-CN" sz="2400">
                <a:latin typeface="Calibri" pitchFamily="34" charset="0"/>
              </a:rPr>
              <a:t>4-7</a:t>
            </a: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900113" y="1851025"/>
            <a:ext cx="2268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(1)</a:t>
            </a:r>
            <a:r>
              <a:rPr lang="zh-CN" altLang="en-US">
                <a:latin typeface="Calibri" pitchFamily="34" charset="0"/>
              </a:rPr>
              <a:t>航空运输的特点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(2)</a:t>
            </a:r>
            <a:r>
              <a:rPr lang="zh-CN" altLang="en-US">
                <a:latin typeface="Calibri" pitchFamily="34" charset="0"/>
              </a:rPr>
              <a:t>航空运输的航空器</a:t>
            </a:r>
          </a:p>
        </p:txBody>
      </p:sp>
      <p:pic>
        <p:nvPicPr>
          <p:cNvPr id="30725" name="Picture 2" descr="D:\Desktop\图片\图例图\图例图4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31888"/>
            <a:ext cx="52578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菱形 8"/>
          <p:cNvSpPr/>
          <p:nvPr/>
        </p:nvSpPr>
        <p:spPr>
          <a:xfrm>
            <a:off x="250825" y="1276350"/>
            <a:ext cx="327025" cy="3397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16</a:t>
            </a:r>
            <a:endParaRPr lang="zh-CN" altLang="en-US" sz="1600" dirty="0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028700" y="1076325"/>
            <a:ext cx="351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5.</a:t>
            </a:r>
            <a:r>
              <a:rPr lang="zh-CN" altLang="en-US" sz="2000">
                <a:latin typeface="Calibri" pitchFamily="34" charset="0"/>
              </a:rPr>
              <a:t>管道运输及其特点</a:t>
            </a:r>
            <a:r>
              <a:rPr lang="en-US" altLang="zh-CN" sz="2000">
                <a:latin typeface="Calibri" pitchFamily="34" charset="0"/>
              </a:rPr>
              <a:t>P102</a:t>
            </a:r>
            <a:r>
              <a:rPr lang="zh-CN" altLang="en-US" sz="2000">
                <a:latin typeface="Calibri" pitchFamily="34" charset="0"/>
              </a:rPr>
              <a:t>表</a:t>
            </a:r>
            <a:r>
              <a:rPr lang="en-US" altLang="zh-CN" sz="2000">
                <a:latin typeface="Calibri" pitchFamily="34" charset="0"/>
              </a:rPr>
              <a:t>4-8</a:t>
            </a:r>
          </a:p>
        </p:txBody>
      </p:sp>
      <p:pic>
        <p:nvPicPr>
          <p:cNvPr id="32772" name="Picture 2" descr="D:\Desktop\图片\图例图\图例图4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500188"/>
            <a:ext cx="60610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菱形 5"/>
          <p:cNvSpPr/>
          <p:nvPr/>
        </p:nvSpPr>
        <p:spPr>
          <a:xfrm>
            <a:off x="723900" y="1103313"/>
            <a:ext cx="327025" cy="3381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18</a:t>
            </a:r>
            <a:endParaRPr lang="zh-CN" altLang="en-US" sz="1600" dirty="0"/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84213" y="842963"/>
            <a:ext cx="7804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6.</a:t>
            </a:r>
            <a:r>
              <a:rPr lang="zh-CN" altLang="en-US" sz="2000">
                <a:latin typeface="Calibri" pitchFamily="34" charset="0"/>
              </a:rPr>
              <a:t>复合运输</a:t>
            </a:r>
            <a:r>
              <a:rPr lang="en-US" altLang="zh-CN" sz="2000">
                <a:latin typeface="Calibri" pitchFamily="34" charset="0"/>
              </a:rPr>
              <a:t>p103</a:t>
            </a:r>
            <a:r>
              <a:rPr lang="zh-CN" altLang="en-US" sz="2000">
                <a:latin typeface="Calibri" pitchFamily="34" charset="0"/>
              </a:rPr>
              <a:t>表</a:t>
            </a:r>
            <a:r>
              <a:rPr lang="en-US" altLang="zh-CN" sz="2000">
                <a:latin typeface="Calibri" pitchFamily="34" charset="0"/>
              </a:rPr>
              <a:t>4-9</a:t>
            </a:r>
          </a:p>
          <a:p>
            <a:endParaRPr lang="en-US" altLang="zh-CN" sz="2000">
              <a:latin typeface="Calibri" pitchFamily="34" charset="0"/>
            </a:endParaRPr>
          </a:p>
          <a:p>
            <a:r>
              <a:rPr lang="zh-CN" altLang="en-US" sz="2000">
                <a:latin typeface="Calibri" pitchFamily="34" charset="0"/>
              </a:rPr>
              <a:t>又称为多式联运，在集装箱运输的基础上产生和发展起来的，按照国</a:t>
            </a:r>
            <a:endParaRPr lang="en-US" altLang="zh-CN" sz="2000">
              <a:latin typeface="Calibri" pitchFamily="34" charset="0"/>
            </a:endParaRPr>
          </a:p>
          <a:p>
            <a:r>
              <a:rPr lang="zh-CN" altLang="en-US" sz="2000">
                <a:latin typeface="Calibri" pitchFamily="34" charset="0"/>
              </a:rPr>
              <a:t>际多式联运合同，以至少两种不同的运输方式，从一国境运输至另一</a:t>
            </a:r>
            <a:endParaRPr lang="en-US" altLang="zh-CN" sz="2000">
              <a:latin typeface="Calibri" pitchFamily="34" charset="0"/>
            </a:endParaRPr>
          </a:p>
          <a:p>
            <a:r>
              <a:rPr lang="zh-CN" altLang="en-US" sz="2000">
                <a:latin typeface="Calibri" pitchFamily="34" charset="0"/>
              </a:rPr>
              <a:t>国境指定交付地点。</a:t>
            </a:r>
          </a:p>
        </p:txBody>
      </p:sp>
      <p:sp>
        <p:nvSpPr>
          <p:cNvPr id="5" name="菱形 4"/>
          <p:cNvSpPr/>
          <p:nvPr/>
        </p:nvSpPr>
        <p:spPr>
          <a:xfrm>
            <a:off x="323850" y="915988"/>
            <a:ext cx="327025" cy="3381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4821" name="Picture 2" descr="MB900371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32113"/>
            <a:ext cx="635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矩形 7"/>
          <p:cNvSpPr>
            <a:spLocks noChangeArrowheads="1"/>
          </p:cNvSpPr>
          <p:nvPr/>
        </p:nvSpPr>
        <p:spPr bwMode="auto">
          <a:xfrm>
            <a:off x="1258888" y="3148013"/>
            <a:ext cx="33845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讨论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4-8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：目前世界上有哪些大陆桥？它们对途径地区都产生了什么影响？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/>
              <a:t>19</a:t>
            </a:r>
            <a:endParaRPr lang="zh-CN" altLang="en-US" sz="1600" dirty="0"/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11188" y="987425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二、运输方式的选择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042988" y="1635125"/>
            <a:ext cx="2628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定性的方式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P104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表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4-11</a:t>
            </a:r>
          </a:p>
          <a:p>
            <a:endParaRPr lang="en-US" altLang="zh-CN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定量的方式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P104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表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4-12</a:t>
            </a:r>
          </a:p>
        </p:txBody>
      </p:sp>
      <p:sp>
        <p:nvSpPr>
          <p:cNvPr id="39947" name="矩形 6"/>
          <p:cNvSpPr>
            <a:spLocks noChangeArrowheads="1"/>
          </p:cNvSpPr>
          <p:nvPr/>
        </p:nvSpPr>
        <p:spPr bwMode="auto">
          <a:xfrm>
            <a:off x="4859338" y="1276350"/>
            <a:ext cx="4032250" cy="31892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 讨论：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李大力在广州一家物流公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司工作，该公司主要经营货运业务。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在一次业务洽谈中，客户咨询以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下情况，请问他该采用什么运输方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式？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</a:rPr>
              <a:t>思考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）把鲜花从广州运到北京，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  <a:sym typeface="Wingdings" pitchFamily="2" charset="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若换成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箱急救药又如何？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  <a:sym typeface="Wingdings" pitchFamily="2" charset="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）把煤炭从山西运到秦皇岛；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  <a:sym typeface="Wingdings" pitchFamily="2" charset="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）把小白菜从从化运到广州市区；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Times New Roman" pitchFamily="18" charset="0"/>
              <a:sym typeface="Wingdings" pitchFamily="2" charset="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Times New Roman" pitchFamily="18" charset="0"/>
                <a:sym typeface="Wingdings" pitchFamily="2" charset="2"/>
              </a:rPr>
              <a:t>）把一批钢材，从重庆运到武汉。</a:t>
            </a:r>
            <a:endParaRPr lang="zh-CN" altLang="en-US" b="1">
              <a:solidFill>
                <a:srgbClr val="FF0000"/>
              </a:solidFill>
              <a:latin typeface="Calibri" pitchFamily="34" charset="0"/>
              <a:ea typeface="微软雅黑"/>
              <a:cs typeface="Times New Roman" pitchFamily="18" charset="0"/>
            </a:endParaRPr>
          </a:p>
        </p:txBody>
      </p:sp>
      <p:pic>
        <p:nvPicPr>
          <p:cNvPr id="39946" name="Picture 2" descr="MB900371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842963"/>
            <a:ext cx="609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t01f2304e9174245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571750"/>
            <a:ext cx="41148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0"/>
          <p:cNvSpPr>
            <a:spLocks noChangeArrowheads="1"/>
          </p:cNvSpPr>
          <p:nvPr/>
        </p:nvSpPr>
        <p:spPr bwMode="auto">
          <a:xfrm>
            <a:off x="615950" y="2379663"/>
            <a:ext cx="29003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21" tIns="25710" rIns="51421" bIns="2571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Impact" pitchFamily="34" charset="0"/>
                <a:ea typeface="微软雅黑"/>
                <a:cs typeface="Gisha"/>
              </a:rPr>
              <a:t>目录</a:t>
            </a:r>
            <a:endParaRPr lang="en-US" altLang="zh-CN" sz="3600" b="1">
              <a:solidFill>
                <a:schemeClr val="bg1"/>
              </a:solidFill>
              <a:latin typeface="Impact" pitchFamily="34" charset="0"/>
              <a:ea typeface="微软雅黑"/>
              <a:cs typeface="Gisha"/>
            </a:endParaRPr>
          </a:p>
        </p:txBody>
      </p:sp>
      <p:pic>
        <p:nvPicPr>
          <p:cNvPr id="9218" name="Picture 4" descr="C:\Users\Administrator\Desktop\0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-84138"/>
            <a:ext cx="2244725" cy="1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椭圆 53"/>
          <p:cNvSpPr/>
          <p:nvPr/>
        </p:nvSpPr>
        <p:spPr>
          <a:xfrm>
            <a:off x="1228725" y="344488"/>
            <a:ext cx="1390650" cy="11334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latin typeface="华文琥珀" pitchFamily="2" charset="-122"/>
                <a:ea typeface="华文琥珀" pitchFamily="2" charset="-122"/>
              </a:rPr>
              <a:t>项目四</a:t>
            </a:r>
          </a:p>
        </p:txBody>
      </p:sp>
      <p:grpSp>
        <p:nvGrpSpPr>
          <p:cNvPr id="55" name="组合 31"/>
          <p:cNvGrpSpPr/>
          <p:nvPr/>
        </p:nvGrpSpPr>
        <p:grpSpPr>
          <a:xfrm>
            <a:off x="2872925" y="464968"/>
            <a:ext cx="4188765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9" name="五边形 58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神马奔腾的速度</a:t>
              </a:r>
              <a:r>
                <a:rPr lang="en-US" altLang="zh-CN" sz="2000" dirty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货物运输</a:t>
              </a:r>
            </a:p>
          </p:txBody>
        </p:sp>
        <p:sp>
          <p:nvSpPr>
            <p:cNvPr id="60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38"/>
          <p:cNvGrpSpPr>
            <a:grpSpLocks/>
          </p:cNvGrpSpPr>
          <p:nvPr/>
        </p:nvGrpSpPr>
        <p:grpSpPr bwMode="auto">
          <a:xfrm>
            <a:off x="1066800" y="2166938"/>
            <a:ext cx="1806575" cy="1962150"/>
            <a:chOff x="2785836" y="1252765"/>
            <a:chExt cx="2847975" cy="3095625"/>
          </a:xfrm>
        </p:grpSpPr>
        <p:pic>
          <p:nvPicPr>
            <p:cNvPr id="922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椭圆 65"/>
            <p:cNvSpPr/>
            <p:nvPr/>
          </p:nvSpPr>
          <p:spPr>
            <a:xfrm>
              <a:off x="3328904" y="1918976"/>
              <a:ext cx="1761840" cy="17632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华文彩云" pitchFamily="2" charset="-122"/>
                  <a:ea typeface="华文彩云" pitchFamily="2" charset="-122"/>
                </a:rPr>
                <a:t>任务</a:t>
              </a:r>
            </a:p>
          </p:txBody>
        </p:sp>
      </p:grp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2817813" y="2166938"/>
            <a:ext cx="896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latin typeface="Calibri" pitchFamily="34" charset="0"/>
              </a:rPr>
              <a:t>4.1</a:t>
            </a:r>
            <a:endParaRPr lang="zh-CN" altLang="en-US" sz="4400">
              <a:latin typeface="Calibri" pitchFamily="34" charset="0"/>
            </a:endParaRPr>
          </a:p>
        </p:txBody>
      </p:sp>
      <p:sp>
        <p:nvSpPr>
          <p:cNvPr id="9223" name="TextBox 66"/>
          <p:cNvSpPr txBox="1">
            <a:spLocks noChangeArrowheads="1"/>
          </p:cNvSpPr>
          <p:nvPr/>
        </p:nvSpPr>
        <p:spPr bwMode="auto">
          <a:xfrm>
            <a:off x="2817813" y="3367088"/>
            <a:ext cx="896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>
                <a:latin typeface="Calibri" pitchFamily="34" charset="0"/>
              </a:rPr>
              <a:t>4.2</a:t>
            </a:r>
            <a:endParaRPr lang="zh-CN" altLang="en-US" sz="4400">
              <a:latin typeface="Calibri" pitchFamily="34" charset="0"/>
            </a:endParaRPr>
          </a:p>
        </p:txBody>
      </p:sp>
      <p:grpSp>
        <p:nvGrpSpPr>
          <p:cNvPr id="68" name="组合 32"/>
          <p:cNvGrpSpPr/>
          <p:nvPr/>
        </p:nvGrpSpPr>
        <p:grpSpPr>
          <a:xfrm>
            <a:off x="3707779" y="2192729"/>
            <a:ext cx="4174109" cy="921562"/>
            <a:chOff x="5433441" y="2859066"/>
            <a:chExt cx="4566902" cy="826954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69" name="五边形 68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淘宝店chenying0907出品 9"/>
            <p:cNvSpPr txBox="1"/>
            <p:nvPr/>
          </p:nvSpPr>
          <p:spPr>
            <a:xfrm>
              <a:off x="6015743" y="3023188"/>
              <a:ext cx="2339850" cy="66283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lvl="1" indent="0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认识运输的内涵</a:t>
              </a:r>
            </a:p>
          </p:txBody>
        </p:sp>
        <p:sp>
          <p:nvSpPr>
            <p:cNvPr id="71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33"/>
          <p:cNvGrpSpPr/>
          <p:nvPr/>
        </p:nvGrpSpPr>
        <p:grpSpPr>
          <a:xfrm>
            <a:off x="3761512" y="3366758"/>
            <a:ext cx="4120376" cy="720607"/>
            <a:chOff x="5433441" y="388464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73" name="五边形 72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淘宝店chenying0907出品 9"/>
            <p:cNvSpPr txBox="1"/>
            <p:nvPr/>
          </p:nvSpPr>
          <p:spPr>
            <a:xfrm>
              <a:off x="5956289" y="4039117"/>
              <a:ext cx="3138417" cy="3379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lvl="1" indent="0"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认识运输方式及选择</a:t>
              </a:r>
            </a:p>
          </p:txBody>
        </p:sp>
        <p:sp>
          <p:nvSpPr>
            <p:cNvPr id="75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2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75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7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1</a:t>
            </a:r>
            <a:endParaRPr lang="zh-CN" altLang="en-US" sz="1600" dirty="0"/>
          </a:p>
        </p:txBody>
      </p:sp>
      <p:pic>
        <p:nvPicPr>
          <p:cNvPr id="13315" name="Picture 2" descr="D:\Desktop\流程图\项目四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76325"/>
            <a:ext cx="74993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2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2736875" y="892472"/>
            <a:ext cx="41764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4.1  </a:t>
            </a:r>
            <a:r>
              <a:rPr lang="zh-CN" alt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认识运输的内涵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827088" y="1563688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一、运输的概念</a:t>
            </a:r>
          </a:p>
        </p:txBody>
      </p:sp>
      <p:sp>
        <p:nvSpPr>
          <p:cNvPr id="6" name="菱形 5"/>
          <p:cNvSpPr/>
          <p:nvPr/>
        </p:nvSpPr>
        <p:spPr>
          <a:xfrm>
            <a:off x="395288" y="2284413"/>
            <a:ext cx="327025" cy="3381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827088" y="2211388"/>
            <a:ext cx="2735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形成空间效用的主要手段</a:t>
            </a:r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对物体进行空间位移和短时存储</a:t>
            </a:r>
            <a:r>
              <a:rPr lang="en-US" altLang="zh-CN">
                <a:latin typeface="Calibri" pitchFamily="34" charset="0"/>
              </a:rPr>
              <a:t>.</a:t>
            </a:r>
          </a:p>
          <a:p>
            <a:endParaRPr lang="en-US" altLang="zh-CN">
              <a:latin typeface="Calibri" pitchFamily="34" charset="0"/>
            </a:endParaRPr>
          </a:p>
        </p:txBody>
      </p:sp>
      <p:pic>
        <p:nvPicPr>
          <p:cNvPr id="15367" name="Picture 2" descr="D:\Desktop\物流课件\图片\图例图\图例图4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708150"/>
            <a:ext cx="50403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684213" y="3219450"/>
            <a:ext cx="3024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概念：</a:t>
            </a:r>
            <a:r>
              <a:rPr lang="zh-CN" altLang="en-US">
                <a:latin typeface="Calibri" pitchFamily="34" charset="0"/>
              </a:rPr>
              <a:t>用设备和工具，将物品从一地点向另一地点运送的物流活动。</a:t>
            </a:r>
          </a:p>
        </p:txBody>
      </p:sp>
      <p:sp>
        <p:nvSpPr>
          <p:cNvPr id="2" name="菱形 5"/>
          <p:cNvSpPr/>
          <p:nvPr/>
        </p:nvSpPr>
        <p:spPr>
          <a:xfrm>
            <a:off x="323850" y="3219450"/>
            <a:ext cx="327025" cy="338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3</a:t>
            </a:r>
            <a:endParaRPr lang="zh-CN" altLang="en-US" sz="1600" dirty="0"/>
          </a:p>
        </p:txBody>
      </p:sp>
      <p:sp>
        <p:nvSpPr>
          <p:cNvPr id="4" name="菱形 3"/>
          <p:cNvSpPr/>
          <p:nvPr/>
        </p:nvSpPr>
        <p:spPr>
          <a:xfrm>
            <a:off x="323850" y="1203325"/>
            <a:ext cx="327025" cy="338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12" name="Picture 2" descr="D:\Desktop\物流课件\图片\图例图\图例图4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987425"/>
            <a:ext cx="48244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755650" y="1131888"/>
            <a:ext cx="3021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功能三要素</a:t>
            </a:r>
          </a:p>
          <a:p>
            <a:pPr>
              <a:defRPr/>
            </a:pPr>
            <a:r>
              <a:rPr lang="zh-CN" altLang="en-US">
                <a:latin typeface="Calibri" pitchFamily="34" charset="0"/>
                <a:sym typeface="Wingdings" pitchFamily="2" charset="2"/>
              </a:rPr>
              <a:t>（</a:t>
            </a:r>
            <a:r>
              <a:rPr lang="en-US" altLang="zh-CN">
                <a:latin typeface="Calibri" pitchFamily="34" charset="0"/>
                <a:sym typeface="Wingdings" pitchFamily="2" charset="2"/>
              </a:rPr>
              <a:t>1</a:t>
            </a:r>
            <a:r>
              <a:rPr lang="zh-CN" altLang="en-US">
                <a:latin typeface="Calibri" pitchFamily="34" charset="0"/>
                <a:sym typeface="Wingdings" pitchFamily="2" charset="2"/>
              </a:rPr>
              <a:t>）物品</a:t>
            </a:r>
            <a:r>
              <a:rPr lang="en-US" altLang="zh-CN">
                <a:latin typeface="Calibri" pitchFamily="34" charset="0"/>
                <a:sym typeface="Wingdings" pitchFamily="2" charset="2"/>
              </a:rPr>
              <a:t>—</a:t>
            </a:r>
            <a:r>
              <a:rPr lang="zh-CN" altLang="en-US">
                <a:latin typeface="Calibri" pitchFamily="34" charset="0"/>
                <a:sym typeface="Wingdings" pitchFamily="2" charset="2"/>
              </a:rPr>
              <a:t>运输的对象</a:t>
            </a:r>
            <a:endParaRPr lang="en-US" altLang="zh-CN">
              <a:latin typeface="Calibri" pitchFamily="34" charset="0"/>
              <a:sym typeface="Wingdings" pitchFamily="2" charset="2"/>
            </a:endParaRPr>
          </a:p>
          <a:p>
            <a:pPr>
              <a:defRPr/>
            </a:pPr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）运输设备</a:t>
            </a:r>
            <a:r>
              <a:rPr lang="en-US" altLang="zh-CN">
                <a:latin typeface="Calibri" pitchFamily="34" charset="0"/>
              </a:rPr>
              <a:t>—</a:t>
            </a:r>
            <a:r>
              <a:rPr lang="zh-CN" altLang="en-US">
                <a:latin typeface="Calibri" pitchFamily="34" charset="0"/>
              </a:rPr>
              <a:t>运输的工具</a:t>
            </a:r>
            <a:endParaRPr lang="en-US" altLang="zh-CN">
              <a:latin typeface="Calibri" pitchFamily="34" charset="0"/>
            </a:endParaRPr>
          </a:p>
          <a:p>
            <a:pPr>
              <a:defRPr/>
            </a:pPr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）线路</a:t>
            </a:r>
            <a:r>
              <a:rPr lang="en-US" altLang="zh-CN">
                <a:latin typeface="Calibri" pitchFamily="34" charset="0"/>
              </a:rPr>
              <a:t>—</a:t>
            </a:r>
            <a:r>
              <a:rPr lang="zh-CN" altLang="en-US">
                <a:latin typeface="Calibri" pitchFamily="34" charset="0"/>
              </a:rPr>
              <a:t>运输方向</a:t>
            </a:r>
          </a:p>
        </p:txBody>
      </p:sp>
      <p:sp>
        <p:nvSpPr>
          <p:cNvPr id="2" name="菱形 3"/>
          <p:cNvSpPr/>
          <p:nvPr/>
        </p:nvSpPr>
        <p:spPr>
          <a:xfrm>
            <a:off x="323850" y="2571750"/>
            <a:ext cx="327025" cy="338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9" name="TextBox 2"/>
          <p:cNvSpPr txBox="1">
            <a:spLocks noChangeArrowheads="1"/>
          </p:cNvSpPr>
          <p:nvPr/>
        </p:nvSpPr>
        <p:spPr bwMode="auto">
          <a:xfrm>
            <a:off x="755650" y="2571750"/>
            <a:ext cx="2879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目的：</a:t>
            </a:r>
            <a:r>
              <a:rPr lang="zh-CN" altLang="en-US">
                <a:latin typeface="Calibri" pitchFamily="34" charset="0"/>
              </a:rPr>
              <a:t>以</a:t>
            </a:r>
            <a:r>
              <a:rPr lang="zh-CN" altLang="en-US" b="1" u="sng">
                <a:solidFill>
                  <a:srgbClr val="DB2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最少的时间</a:t>
            </a:r>
            <a:r>
              <a:rPr lang="zh-CN" altLang="en-US">
                <a:latin typeface="Calibri" pitchFamily="34" charset="0"/>
              </a:rPr>
              <a:t>和</a:t>
            </a:r>
            <a:r>
              <a:rPr lang="zh-CN" altLang="en-US" b="1" u="sng">
                <a:solidFill>
                  <a:srgbClr val="DB2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最少的费用</a:t>
            </a:r>
            <a:r>
              <a:rPr lang="zh-CN" altLang="en-US">
                <a:latin typeface="Calibri" pitchFamily="34" charset="0"/>
              </a:rPr>
              <a:t>完成货物的空间位移，同时采用的</a:t>
            </a:r>
            <a:r>
              <a:rPr lang="zh-CN" altLang="en-US" b="1" u="sng">
                <a:solidFill>
                  <a:srgbClr val="DB2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运输方式必须满足用户的要求</a:t>
            </a:r>
            <a:r>
              <a:rPr lang="zh-CN" altLang="en-US">
                <a:latin typeface="Calibri" pitchFamily="34" charset="0"/>
              </a:rPr>
              <a:t>，货物的</a:t>
            </a:r>
            <a:r>
              <a:rPr lang="zh-CN" altLang="en-US" b="1" u="sng">
                <a:solidFill>
                  <a:srgbClr val="DB2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差错率、损失率必须降到最低程度</a:t>
            </a:r>
            <a:r>
              <a:rPr lang="zh-CN" altLang="en-US"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2431085" y="769571"/>
            <a:ext cx="46085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4.1  </a:t>
            </a:r>
            <a:r>
              <a:rPr lang="zh-CN" alt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认识运输方式及选择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53253" name="Picture 2" descr="D:\Desktop\物流课件\图片\图例图\图例图4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347788"/>
            <a:ext cx="6121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1002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7</a:t>
            </a:r>
            <a:endParaRPr lang="zh-CN" altLang="en-US" sz="1600" dirty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71550" y="77152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一、运输方式</a:t>
            </a:r>
          </a:p>
        </p:txBody>
      </p:sp>
      <p:sp>
        <p:nvSpPr>
          <p:cNvPr id="5" name="菱形 4"/>
          <p:cNvSpPr/>
          <p:nvPr/>
        </p:nvSpPr>
        <p:spPr>
          <a:xfrm>
            <a:off x="1050925" y="1355725"/>
            <a:ext cx="327025" cy="3397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476375" y="1276350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1.</a:t>
            </a:r>
            <a:r>
              <a:rPr lang="zh-CN" altLang="en-US" sz="2000">
                <a:latin typeface="Calibri" pitchFamily="34" charset="0"/>
              </a:rPr>
              <a:t>铁路运输的定义和特点。</a:t>
            </a:r>
            <a:r>
              <a:rPr lang="en-US" altLang="zh-CN" sz="2000">
                <a:latin typeface="Calibri" pitchFamily="34" charset="0"/>
              </a:rPr>
              <a:t>P93</a:t>
            </a:r>
            <a:r>
              <a:rPr lang="zh-CN" altLang="en-US" sz="2000">
                <a:latin typeface="Calibri" pitchFamily="34" charset="0"/>
              </a:rPr>
              <a:t>表</a:t>
            </a:r>
            <a:r>
              <a:rPr lang="en-US" altLang="zh-CN" sz="2000">
                <a:latin typeface="Calibri" pitchFamily="34" charset="0"/>
              </a:rPr>
              <a:t>4-1,4-2</a:t>
            </a:r>
          </a:p>
        </p:txBody>
      </p:sp>
      <p:pic>
        <p:nvPicPr>
          <p:cNvPr id="19462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7" y="2105025"/>
            <a:ext cx="1235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385172" y="312371"/>
            <a:ext cx="46085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4.1  </a:t>
            </a:r>
            <a:r>
              <a:rPr lang="zh-CN" alt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认识运输方式及选择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1691680" y="2105025"/>
            <a:ext cx="364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2.</a:t>
            </a:r>
            <a:r>
              <a:rPr lang="zh-CN" altLang="en-US" sz="2000" dirty="0">
                <a:latin typeface="Calibri" pitchFamily="34" charset="0"/>
              </a:rPr>
              <a:t>铁路运输车辆的分类</a:t>
            </a:r>
            <a:r>
              <a:rPr lang="en-US" altLang="zh-CN" sz="2000" dirty="0">
                <a:latin typeface="Calibri" pitchFamily="34" charset="0"/>
              </a:rPr>
              <a:t>P94</a:t>
            </a:r>
            <a:r>
              <a:rPr lang="zh-CN" altLang="en-US" sz="2000" dirty="0">
                <a:latin typeface="Calibri" pitchFamily="34" charset="0"/>
              </a:rPr>
              <a:t>表</a:t>
            </a:r>
            <a:r>
              <a:rPr lang="en-US" altLang="zh-CN" sz="2000" dirty="0">
                <a:latin typeface="Calibri" pitchFamily="34" charset="0"/>
              </a:rPr>
              <a:t>4-3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8</a:t>
            </a:r>
            <a:endParaRPr lang="zh-CN" altLang="en-US" sz="1600" dirty="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176338" y="1058863"/>
            <a:ext cx="32400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2.</a:t>
            </a:r>
            <a:r>
              <a:rPr lang="zh-CN" altLang="en-US">
                <a:latin typeface="Calibri" pitchFamily="34" charset="0"/>
              </a:rPr>
              <a:t>公路运输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）公路运输的特点</a:t>
            </a:r>
            <a:r>
              <a:rPr lang="en-US" altLang="zh-CN">
                <a:latin typeface="Calibri" pitchFamily="34" charset="0"/>
              </a:rPr>
              <a:t>p95</a:t>
            </a:r>
            <a:r>
              <a:rPr lang="zh-CN" altLang="en-US">
                <a:latin typeface="Calibri" pitchFamily="34" charset="0"/>
              </a:rPr>
              <a:t>表</a:t>
            </a:r>
            <a:r>
              <a:rPr lang="en-US" altLang="zh-CN">
                <a:latin typeface="Calibri" pitchFamily="34" charset="0"/>
              </a:rPr>
              <a:t>4-4</a:t>
            </a: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）公路运输工具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    </a:t>
            </a:r>
          </a:p>
          <a:p>
            <a:r>
              <a:rPr lang="en-US" altLang="zh-CN">
                <a:latin typeface="Calibri" pitchFamily="34" charset="0"/>
              </a:rPr>
              <a:t>   1</a:t>
            </a:r>
            <a:r>
              <a:rPr lang="zh-CN" altLang="en-US">
                <a:latin typeface="Calibri" pitchFamily="34" charset="0"/>
              </a:rPr>
              <a:t>）普通货运车辆</a:t>
            </a:r>
          </a:p>
        </p:txBody>
      </p:sp>
      <p:pic>
        <p:nvPicPr>
          <p:cNvPr id="21508" name="Picture 2" descr="D:\Desktop\图片\图例图\图例图4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953293"/>
            <a:ext cx="413995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菱形 5"/>
          <p:cNvSpPr/>
          <p:nvPr/>
        </p:nvSpPr>
        <p:spPr>
          <a:xfrm>
            <a:off x="827088" y="1050925"/>
            <a:ext cx="327025" cy="3381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6338" y="292100"/>
            <a:ext cx="25098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教学内容</a:t>
            </a:r>
          </a:p>
        </p:txBody>
      </p:sp>
      <p:sp>
        <p:nvSpPr>
          <p:cNvPr id="43" name="椭圆 42"/>
          <p:cNvSpPr/>
          <p:nvPr/>
        </p:nvSpPr>
        <p:spPr>
          <a:xfrm>
            <a:off x="8388350" y="115888"/>
            <a:ext cx="579438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9</a:t>
            </a:r>
            <a:endParaRPr lang="zh-CN" altLang="en-US" sz="1600" dirty="0"/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900113" y="987425"/>
            <a:ext cx="197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2)</a:t>
            </a:r>
            <a:r>
              <a:rPr lang="zh-CN" altLang="en-US">
                <a:latin typeface="Calibri" pitchFamily="34" charset="0"/>
              </a:rPr>
              <a:t>牵引车运输车辆</a:t>
            </a:r>
          </a:p>
        </p:txBody>
      </p:sp>
      <p:pic>
        <p:nvPicPr>
          <p:cNvPr id="23556" name="Picture 2" descr="D:\Desktop\图片\图例图\图例图4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419225"/>
            <a:ext cx="87677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579</Words>
  <Application>Microsoft Office PowerPoint</Application>
  <PresentationFormat>全屏显示(16:9)</PresentationFormat>
  <Paragraphs>122</Paragraphs>
  <Slides>15</Slides>
  <Notes>15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cp:lastModifiedBy>Sky123.Org</cp:lastModifiedBy>
  <cp:revision>90</cp:revision>
  <dcterms:created xsi:type="dcterms:W3CDTF">2014-11-09T01:07:25Z</dcterms:created>
  <dcterms:modified xsi:type="dcterms:W3CDTF">2017-12-21T01:00:35Z</dcterms:modified>
</cp:coreProperties>
</file>