
<file path=[Content_Types].xml><?xml version="1.0" encoding="utf-8"?>
<Types xmlns="http://schemas.openxmlformats.org/package/2006/content-types">
  <Default Extension="wav" ContentType="audio/x-wav"/>
  <Default Extension="png" ContentType="image/png"/>
  <Default Extension="jpeg" ContentType="image/jpeg"/>
  <Default Extension="JPG" ContentType="image/.jpg"/>
  <Default Extension="wmf" ContentType="image/x-wmf"/>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44" r:id="rId3"/>
    <p:sldId id="674" r:id="rId4"/>
    <p:sldId id="257" r:id="rId6"/>
    <p:sldId id="258" r:id="rId7"/>
    <p:sldId id="259" r:id="rId8"/>
    <p:sldId id="260" r:id="rId9"/>
    <p:sldId id="261" r:id="rId10"/>
    <p:sldId id="262" r:id="rId11"/>
    <p:sldId id="263" r:id="rId12"/>
    <p:sldId id="264" r:id="rId13"/>
    <p:sldId id="265" r:id="rId14"/>
    <p:sldId id="266" r:id="rId15"/>
    <p:sldId id="267" r:id="rId16"/>
    <p:sldId id="268" r:id="rId17"/>
    <p:sldId id="640" r:id="rId18"/>
    <p:sldId id="641" r:id="rId19"/>
    <p:sldId id="642" r:id="rId20"/>
    <p:sldId id="643" r:id="rId21"/>
    <p:sldId id="644" r:id="rId22"/>
    <p:sldId id="645" r:id="rId23"/>
    <p:sldId id="646" r:id="rId24"/>
    <p:sldId id="647" r:id="rId25"/>
    <p:sldId id="648" r:id="rId26"/>
    <p:sldId id="649" r:id="rId27"/>
    <p:sldId id="650" r:id="rId28"/>
    <p:sldId id="651" r:id="rId29"/>
    <p:sldId id="652" r:id="rId30"/>
    <p:sldId id="653" r:id="rId31"/>
    <p:sldId id="654" r:id="rId32"/>
    <p:sldId id="655" r:id="rId33"/>
    <p:sldId id="656" r:id="rId34"/>
    <p:sldId id="657" r:id="rId35"/>
    <p:sldId id="658" r:id="rId36"/>
    <p:sldId id="659" r:id="rId37"/>
    <p:sldId id="660" r:id="rId38"/>
    <p:sldId id="661" r:id="rId39"/>
    <p:sldId id="662" r:id="rId40"/>
    <p:sldId id="357" r:id="rId41"/>
    <p:sldId id="358" r:id="rId42"/>
    <p:sldId id="359" r:id="rId43"/>
    <p:sldId id="361" r:id="rId44"/>
    <p:sldId id="362" r:id="rId45"/>
    <p:sldId id="363" r:id="rId46"/>
    <p:sldId id="364" r:id="rId47"/>
    <p:sldId id="365" r:id="rId48"/>
    <p:sldId id="366" r:id="rId49"/>
    <p:sldId id="367" r:id="rId50"/>
    <p:sldId id="368" r:id="rId51"/>
  </p:sldIdLst>
  <p:sldSz cx="12192000" cy="6858000"/>
  <p:notesSz cx="6858000" cy="9144000"/>
  <p:custDataLst>
    <p:tags r:id="rId5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5" Type="http://schemas.openxmlformats.org/officeDocument/2006/relationships/tags" Target="tags/tag111.xml"/><Relationship Id="rId54" Type="http://schemas.openxmlformats.org/officeDocument/2006/relationships/tableStyles" Target="tableStyles.xml"/><Relationship Id="rId53" Type="http://schemas.openxmlformats.org/officeDocument/2006/relationships/viewProps" Target="viewProps.xml"/><Relationship Id="rId52" Type="http://schemas.openxmlformats.org/officeDocument/2006/relationships/presProps" Target="presProps.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黑体" panose="0201060906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image" Target="../media/image4.GI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image" Target="../media/image5.w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64.xml"/><Relationship Id="rId3" Type="http://schemas.openxmlformats.org/officeDocument/2006/relationships/image" Target="../media/image1.png"/><Relationship Id="rId2" Type="http://schemas.openxmlformats.org/officeDocument/2006/relationships/slide" Target="slide13.xml"/><Relationship Id="rId1" Type="http://schemas.openxmlformats.org/officeDocument/2006/relationships/slide" Target="slide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7.xml"/></Relationships>
</file>

<file path=ppt/slides/_rels/slide4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audio" Target="../media/audio1.wav"/><Relationship Id="rId3" Type="http://schemas.openxmlformats.org/officeDocument/2006/relationships/tags" Target="../tags/tag108.xml"/><Relationship Id="rId2" Type="http://schemas.openxmlformats.org/officeDocument/2006/relationships/image" Target="../media/image7.jpeg"/><Relationship Id="rId1" Type="http://schemas.openxmlformats.org/officeDocument/2006/relationships/image" Target="../media/image6.pn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2" name="文本框 1"/>
          <p:cNvSpPr txBox="1"/>
          <p:nvPr/>
        </p:nvSpPr>
        <p:spPr>
          <a:xfrm>
            <a:off x="2247265" y="3629025"/>
            <a:ext cx="7534275" cy="645160"/>
          </a:xfrm>
          <a:prstGeom prst="rect">
            <a:avLst/>
          </a:prstGeom>
          <a:noFill/>
        </p:spPr>
        <p:txBody>
          <a:bodyPr wrap="square" rtlCol="0">
            <a:spAutoFit/>
            <a:scene3d>
              <a:camera prst="orthographicFront"/>
              <a:lightRig rig="threePt" dir="t"/>
            </a:scene3d>
          </a:bodyPr>
          <a:p>
            <a:r>
              <a:rPr lang="zh-CN" alt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第一章：国际贸易概论及贸易术语</a:t>
            </a:r>
            <a:endParaRPr lang="zh-CN" altLang="en-US" sz="36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97281"/>
          <p:cNvSpPr>
            <a:spLocks noGrp="1"/>
          </p:cNvSpPr>
          <p:nvPr>
            <p:ph type="title"/>
          </p:nvPr>
        </p:nvSpPr>
        <p:spPr>
          <a:xfrm>
            <a:off x="2025650" y="442913"/>
            <a:ext cx="8140700" cy="636587"/>
          </a:xfrm>
        </p:spPr>
        <p:txBody>
          <a:bodyPr lIns="90000" tIns="46800" rIns="90000" bIns="46800" anchor="ctr" anchorCtr="0">
            <a:normAutofit fontScale="90000"/>
          </a:bodyPr>
          <a:p>
            <a:pPr indent="0" algn="ctr"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二、进出口贸易的基本流程</a:t>
            </a:r>
            <a:endPar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97283" name="内容占位符 97282"/>
          <p:cNvSpPr>
            <a:spLocks noGrp="1"/>
          </p:cNvSpPr>
          <p:nvPr>
            <p:ph idx="1"/>
          </p:nvPr>
        </p:nvSpPr>
        <p:spPr>
          <a:xfrm>
            <a:off x="2025650" y="1184275"/>
            <a:ext cx="8140700" cy="5157788"/>
          </a:xfrm>
        </p:spPr>
        <p:txBody>
          <a:bodyPr lIns="90000" tIns="46800" rIns="90000" bIns="46800" anchor="t" anchorCtr="0"/>
          <a:p>
            <a:pPr defTabSz="685800">
              <a:buFont typeface="Arial" panose="020B0604020202020204" pitchFamily="34" charset="0"/>
              <a:buNone/>
            </a:pPr>
            <a:r>
              <a:rPr lang="zh-CN" altLang="en-US" sz="32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三大环节：</a:t>
            </a:r>
            <a:endParaRPr lang="zh-CN" altLang="en-US" sz="32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endParaRPr lang="zh-CN" altLang="en-US" kern="1200" normalizeH="0" baseline="0" dirty="0">
              <a:solidFill>
                <a:srgbClr val="000000"/>
              </a:solidFill>
              <a:latin typeface="华文中宋" panose="02010600040101010101" pitchFamily="2" charset="-122"/>
              <a:ea typeface="华文中宋" panose="02010600040101010101" pitchFamily="2" charset="-122"/>
              <a:cs typeface="+mn-cs"/>
              <a:sym typeface="微软雅黑" panose="020B0503020204020204" pitchFamily="34" charset="-122"/>
            </a:endParaRPr>
          </a:p>
          <a:p>
            <a:pPr defTabSz="685800">
              <a:lnSpc>
                <a:spcPct val="90000"/>
              </a:lnSpc>
              <a:buSzTx/>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1.</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交易前的准备工作阶段</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SzTx/>
              <a:buFont typeface="Arial" panose="020B0604020202020204" pitchFamily="34" charset="0"/>
              <a:buNone/>
            </a:pP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SzTx/>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2.</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交易磋商和签订合同阶段</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SzTx/>
              <a:buFont typeface="Arial" panose="020B0604020202020204" pitchFamily="34" charset="0"/>
              <a:buNone/>
            </a:pP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SzTx/>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3.</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进出口合同履行阶段。</a:t>
            </a:r>
            <a:endParaRPr lang="zh-CN" altLang="en-US" kern="1200" normalizeH="0" baseline="0" dirty="0">
              <a:solidFill>
                <a:srgbClr val="000000"/>
              </a:solidFill>
              <a:latin typeface="华文中宋" panose="02010600040101010101" pitchFamily="2" charset="-122"/>
              <a:ea typeface="华文中宋" panose="02010600040101010101" pitchFamily="2" charset="-122"/>
              <a:cs typeface="+mn-cs"/>
              <a:sym typeface="微软雅黑" panose="020B0503020204020204" pitchFamily="34" charset="-122"/>
            </a:endParaRPr>
          </a:p>
          <a:p>
            <a:pPr defTabSz="685800">
              <a:buFont typeface="Arial" panose="020B0604020202020204" pitchFamily="34" charset="0"/>
              <a:buNone/>
            </a:pPr>
            <a:endParaRPr lang="zh-CN" altLang="en-US" kern="1200" normalizeH="0" baseline="0" dirty="0">
              <a:solidFill>
                <a:srgbClr val="000000"/>
              </a:solidFill>
              <a:latin typeface="华文中宋" panose="02010600040101010101" pitchFamily="2" charset="-122"/>
              <a:ea typeface="华文中宋" panose="02010600040101010101" pitchFamily="2" charset="-122"/>
              <a:cs typeface="+mn-cs"/>
              <a:sym typeface="微软雅黑" panose="020B0503020204020204" pitchFamily="34" charset="-122"/>
            </a:endParaRPr>
          </a:p>
          <a:p>
            <a:pPr defTabSz="685800">
              <a:buFont typeface="Arial" panose="020B0604020202020204" pitchFamily="34" charset="0"/>
              <a:buNone/>
            </a:pPr>
            <a:endParaRPr lang="zh-CN" altLang="en-US" kern="1200" normalizeH="0" baseline="0" dirty="0">
              <a:solidFill>
                <a:srgbClr val="000000"/>
              </a:solidFill>
              <a:latin typeface="华文中宋" panose="02010600040101010101" pitchFamily="2" charset="-122"/>
              <a:ea typeface="华文中宋" panose="02010600040101010101" pitchFamily="2" charset="-122"/>
              <a:cs typeface="+mn-cs"/>
              <a:sym typeface="微软雅黑" panose="020B0503020204020204" pitchFamily="34" charset="-122"/>
            </a:endParaRPr>
          </a:p>
          <a:p>
            <a:pPr defTabSz="685800">
              <a:buFont typeface="Arial" panose="020B0604020202020204" pitchFamily="34" charset="0"/>
              <a:buNone/>
            </a:pPr>
            <a:endParaRPr lang="zh-CN" altLang="en-US" kern="1200" normalizeH="0" baseline="0" dirty="0">
              <a:solidFill>
                <a:srgbClr val="000000"/>
              </a:solidFill>
              <a:latin typeface="华文中宋" panose="02010600040101010101" pitchFamily="2" charset="-122"/>
              <a:ea typeface="华文中宋" panose="02010600040101010101" pitchFamily="2" charset="-122"/>
              <a:cs typeface="+mn-cs"/>
              <a:sym typeface="微软雅黑" panose="020B0503020204020204" pitchFamily="34" charset="-122"/>
            </a:endParaRPr>
          </a:p>
          <a:p>
            <a:pPr defTabSz="685800">
              <a:buFont typeface="Arial" panose="020B0604020202020204" pitchFamily="34" charset="0"/>
              <a:buNone/>
            </a:pPr>
            <a:endParaRPr lang="zh-CN" altLang="en-US" sz="36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pic>
        <p:nvPicPr>
          <p:cNvPr id="30723" name="图片 97283" descr="图片13"/>
          <p:cNvPicPr>
            <a:picLocks noChangeAspect="1"/>
          </p:cNvPicPr>
          <p:nvPr/>
        </p:nvPicPr>
        <p:blipFill>
          <a:blip r:embed="rId1"/>
          <a:stretch>
            <a:fillRect/>
          </a:stretch>
        </p:blipFill>
        <p:spPr>
          <a:xfrm>
            <a:off x="8543925" y="2708275"/>
            <a:ext cx="1882775" cy="2520950"/>
          </a:xfrm>
          <a:prstGeom prst="rect">
            <a:avLst/>
          </a:prstGeom>
          <a:noFill/>
          <a:ln w="9525">
            <a:noFill/>
          </a:ln>
        </p:spPr>
      </p:pic>
    </p:spTree>
    <p:custDataLst>
      <p:tags r:id="rId2"/>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7283">
                                            <p:txEl>
                                              <p:charRg st="0" end="6"/>
                                            </p:txEl>
                                          </p:spTgt>
                                        </p:tgtEl>
                                        <p:attrNameLst>
                                          <p:attrName>style.visibility</p:attrName>
                                        </p:attrNameLst>
                                      </p:cBhvr>
                                      <p:to>
                                        <p:strVal val="visible"/>
                                      </p:to>
                                    </p:set>
                                    <p:animEffect transition="in" filter="box(in)">
                                      <p:cBhvr>
                                        <p:cTn id="7" dur="500"/>
                                        <p:tgtEl>
                                          <p:spTgt spid="97283">
                                            <p:txEl>
                                              <p:charRg st="0"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lIns="91440" tIns="45720" rIns="91440" bIns="45720" rtlCol="0" anchor="ctr">
            <a:normAutofit/>
          </a:bodyPr>
          <a:p>
            <a:pPr marL="0" marR="0" lvl="0" indent="0" algn="r" defTabSz="914400" rtl="0" eaLnBrk="1" fontAlgn="base" latinLnBrk="0" hangingPunct="1">
              <a:lnSpc>
                <a:spcPct val="100000"/>
              </a:lnSpc>
              <a:spcBef>
                <a:spcPct val="0"/>
              </a:spcBef>
              <a:spcAft>
                <a:spcPct val="0"/>
              </a:spcAft>
              <a:buClrTx/>
              <a:buSzTx/>
              <a:buFontTx/>
              <a:buNone/>
            </a:pPr>
            <a:fld id="{9A0DB2DC-4C9A-4742-B13C-FB6460FD3503}" type="slidenum">
              <a:rPr kumimoji="0" lang="zh-CN" altLang="en-US" sz="900" b="0" i="0" u="none" strike="noStrike" kern="1200" cap="none" spc="0" normalizeH="0" baseline="0" noProof="1" dirty="0">
                <a:solidFill>
                  <a:schemeClr val="tx1">
                    <a:tint val="75000"/>
                  </a:schemeClr>
                </a:solidFill>
                <a:latin typeface="Times New Roman" panose="02020603050405020304" pitchFamily="18" charset="0"/>
                <a:ea typeface="微软雅黑" panose="020B0503020204020204" pitchFamily="34" charset="-122"/>
                <a:cs typeface="+mn-cs"/>
              </a:rPr>
            </a:fld>
            <a:endParaRPr kumimoji="0" lang="zh-CN" altLang="en-US" sz="900" b="0" i="0" u="none" strike="noStrike" kern="1200" cap="none" spc="0" normalizeH="0" baseline="0" noProof="1" dirty="0">
              <a:solidFill>
                <a:schemeClr val="tx1">
                  <a:tint val="75000"/>
                </a:schemeClr>
              </a:solidFill>
              <a:latin typeface="Times New Roman" panose="02020603050405020304" pitchFamily="18" charset="0"/>
              <a:ea typeface="微软雅黑" panose="020B0503020204020204" pitchFamily="34" charset="-122"/>
              <a:cs typeface="+mn-cs"/>
            </a:endParaRPr>
          </a:p>
        </p:txBody>
      </p:sp>
      <p:sp>
        <p:nvSpPr>
          <p:cNvPr id="10242" name="文本占位符 10241"/>
          <p:cNvSpPr>
            <a:spLocks noGrp="1"/>
          </p:cNvSpPr>
          <p:nvPr>
            <p:ph idx="1"/>
          </p:nvPr>
        </p:nvSpPr>
        <p:spPr>
          <a:xfrm>
            <a:off x="1524000" y="188913"/>
            <a:ext cx="9144000" cy="6669088"/>
          </a:xfrm>
        </p:spPr>
        <p:txBody>
          <a:bodyPr lIns="90000" tIns="46800" rIns="90000" bIns="46800" rtlCol="0">
            <a:normAutofit/>
          </a:bodyPr>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None/>
            </a:pPr>
            <a:r>
              <a:rPr kumimoji="0" lang="en-US" altLang="zh-CN" sz="1200" b="1" i="0" u="none" strike="noStrike" kern="1200" cap="none" spc="150" normalizeH="0" baseline="0" noProof="1">
                <a:solidFill>
                  <a:schemeClr val="tx1">
                    <a:lumMod val="85000"/>
                    <a:lumOff val="15000"/>
                  </a:schemeClr>
                </a:solidFill>
                <a:effectLst>
                  <a:outerShdw blurRad="38100" dist="38100" dir="2700000">
                    <a:srgbClr val="000000"/>
                  </a:outerShdw>
                </a:effectLst>
                <a:uFillTx/>
                <a:latin typeface="微软雅黑" panose="020B0503020204020204" pitchFamily="34" charset="-122"/>
                <a:ea typeface="微软雅黑" panose="020B0503020204020204" pitchFamily="34" charset="-122"/>
                <a:cs typeface="+mn-cs"/>
              </a:rPr>
              <a:t>        </a:t>
            </a:r>
            <a:r>
              <a:rPr kumimoji="0" lang="zh-CN" altLang="en-US" sz="1200" b="1" i="0" u="none" strike="noStrike" kern="1200" cap="none" spc="150" normalizeH="0" baseline="0" noProof="1">
                <a:solidFill>
                  <a:schemeClr val="tx1">
                    <a:lumMod val="85000"/>
                    <a:lumOff val="15000"/>
                  </a:schemeClr>
                </a:solidFill>
                <a:effectLst>
                  <a:outerShdw blurRad="38100" dist="38100" dir="2700000">
                    <a:srgbClr val="000000"/>
                  </a:outerShdw>
                </a:effectLst>
                <a:uFillTx/>
                <a:latin typeface="微软雅黑" panose="020B0503020204020204" pitchFamily="34" charset="-122"/>
                <a:ea typeface="微软雅黑" panose="020B0503020204020204" pitchFamily="34" charset="-122"/>
                <a:cs typeface="+mn-cs"/>
              </a:rPr>
              <a:t>　　　　　　　　　　　　　</a:t>
            </a:r>
            <a:endParaRPr kumimoji="0" lang="zh-CN" altLang="en-US" sz="1200" b="1" i="0" u="none" strike="noStrike" kern="1200" cap="none" spc="150" normalizeH="0" baseline="0" noProof="1">
              <a:solidFill>
                <a:schemeClr val="tx1">
                  <a:lumMod val="85000"/>
                  <a:lumOff val="15000"/>
                </a:schemeClr>
              </a:solidFill>
              <a:effectLst>
                <a:outerShdw blurRad="38100" dist="38100" dir="2700000">
                  <a:srgbClr val="000000"/>
                </a:outerShdw>
              </a:effectLst>
              <a:uFillTx/>
              <a:latin typeface="微软雅黑" panose="020B0503020204020204" pitchFamily="34" charset="-122"/>
              <a:ea typeface="微软雅黑" panose="020B0503020204020204" pitchFamily="34" charset="-122"/>
              <a:cs typeface="+mn-cs"/>
            </a:endParaRPr>
          </a:p>
        </p:txBody>
      </p:sp>
      <p:pic>
        <p:nvPicPr>
          <p:cNvPr id="10243" name="标题 10242" descr="Ound"/>
          <p:cNvPicPr>
            <a:picLocks noGrp="1" noChangeAspect="1"/>
          </p:cNvPicPr>
          <p:nvPr>
            <p:ph type="title"/>
          </p:nvPr>
        </p:nvPicPr>
        <p:blipFill>
          <a:blip r:embed="rId1"/>
          <a:stretch>
            <a:fillRect/>
          </a:stretch>
        </p:blipFill>
        <p:spPr>
          <a:xfrm>
            <a:off x="1524000" y="0"/>
            <a:ext cx="685800" cy="685800"/>
          </a:xfrm>
        </p:spPr>
      </p:pic>
      <p:sp>
        <p:nvSpPr>
          <p:cNvPr id="10244" name="矩形 10243"/>
          <p:cNvSpPr/>
          <p:nvPr/>
        </p:nvSpPr>
        <p:spPr>
          <a:xfrm>
            <a:off x="1703388" y="2133600"/>
            <a:ext cx="1008063" cy="1582738"/>
          </a:xfrm>
          <a:prstGeom prst="rect">
            <a:avLst/>
          </a:prstGeom>
          <a:solidFill>
            <a:srgbClr val="FFFFFF"/>
          </a:solidFill>
          <a:ln w="19050"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008000"/>
            </a:extrusionClr>
          </a:sp3d>
        </p:spPr>
        <p:txBody>
          <a:bodyPr>
            <a:flatTx/>
          </a:bodyPr>
          <a:p>
            <a:pPr algn="just" fontAlgn="base"/>
            <a:r>
              <a:rPr lang="zh-CN" altLang="en-US" sz="1600" b="1" strike="noStrike" noProof="1" dirty="0">
                <a:latin typeface="黑体" panose="02010609060101010101" pitchFamily="2" charset="-122"/>
                <a:ea typeface="黑体" panose="02010609060101010101" pitchFamily="2" charset="-122"/>
                <a:cs typeface="+mn-cs"/>
              </a:rPr>
              <a:t>第 一</a:t>
            </a:r>
            <a:endParaRPr lang="zh-CN" altLang="en-US" sz="1600" b="1" strike="noStrike" noProof="1" dirty="0">
              <a:latin typeface="黑体" panose="02010609060101010101" pitchFamily="2" charset="-122"/>
              <a:ea typeface="黑体" panose="02010609060101010101" pitchFamily="2" charset="-122"/>
            </a:endParaRPr>
          </a:p>
          <a:p>
            <a:pPr algn="just" fontAlgn="base"/>
            <a:r>
              <a:rPr lang="zh-CN" altLang="en-US" sz="1600" b="1" strike="noStrike" noProof="1" dirty="0">
                <a:latin typeface="黑体" panose="02010609060101010101" pitchFamily="2" charset="-122"/>
                <a:ea typeface="黑体" panose="02010609060101010101" pitchFamily="2" charset="-122"/>
                <a:cs typeface="+mn-cs"/>
              </a:rPr>
              <a:t>阶 段</a:t>
            </a:r>
            <a:endParaRPr lang="zh-CN" altLang="en-US" sz="1600" b="1" strike="noStrike" noProof="1" dirty="0">
              <a:latin typeface="黑体" panose="02010609060101010101" pitchFamily="2" charset="-122"/>
              <a:ea typeface="黑体" panose="02010609060101010101" pitchFamily="2" charset="-122"/>
            </a:endParaRPr>
          </a:p>
          <a:p>
            <a:pPr algn="just" fontAlgn="base"/>
            <a:endParaRPr lang="zh-CN" altLang="en-US" sz="1600" b="1" strike="noStrike" noProof="1" dirty="0">
              <a:latin typeface="黑体" panose="02010609060101010101" pitchFamily="2" charset="-122"/>
              <a:ea typeface="黑体" panose="02010609060101010101" pitchFamily="2" charset="-122"/>
            </a:endParaRPr>
          </a:p>
          <a:p>
            <a:pPr algn="just" fontAlgn="base"/>
            <a:r>
              <a:rPr lang="zh-CN" altLang="en-US" sz="1600" b="1" strike="noStrike" noProof="1" dirty="0">
                <a:solidFill>
                  <a:srgbClr val="6600FF"/>
                </a:solidFill>
                <a:uFillTx/>
                <a:latin typeface="Arial" panose="020B0604020202020204" pitchFamily="34" charset="0"/>
                <a:ea typeface="宋体" panose="02010600030101010101" pitchFamily="2" charset="-122"/>
                <a:cs typeface="+mn-cs"/>
              </a:rPr>
              <a:t>交易前的准备</a:t>
            </a:r>
            <a:endParaRPr lang="zh-CN" altLang="en-US" sz="1600" b="1" strike="noStrike" noProof="1" dirty="0">
              <a:solidFill>
                <a:srgbClr val="6600FF"/>
              </a:solidFill>
              <a:uFillTx/>
              <a:latin typeface="Arial" panose="020B0604020202020204" pitchFamily="34" charset="0"/>
            </a:endParaRPr>
          </a:p>
        </p:txBody>
      </p:sp>
      <p:sp>
        <p:nvSpPr>
          <p:cNvPr id="31749" name="矩形 10244"/>
          <p:cNvSpPr/>
          <p:nvPr/>
        </p:nvSpPr>
        <p:spPr>
          <a:xfrm>
            <a:off x="3575050" y="260350"/>
            <a:ext cx="1584325" cy="576263"/>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latin typeface="黑体" panose="02010609060101010101" pitchFamily="2" charset="-122"/>
                <a:ea typeface="黑体" panose="02010609060101010101" pitchFamily="2" charset="-122"/>
              </a:rPr>
              <a:t>国际</a:t>
            </a:r>
            <a:r>
              <a:rPr lang="zh-CN" altLang="en-US" sz="1600" b="1" dirty="0">
                <a:solidFill>
                  <a:srgbClr val="FF0000"/>
                </a:solidFill>
                <a:latin typeface="黑体" panose="02010609060101010101" pitchFamily="2" charset="-122"/>
                <a:ea typeface="黑体" panose="02010609060101010101" pitchFamily="2" charset="-122"/>
              </a:rPr>
              <a:t>市场调研</a:t>
            </a:r>
            <a:endParaRPr lang="zh-CN" altLang="en-US" sz="1600" b="1" dirty="0">
              <a:latin typeface="Arial" panose="020B0604020202020204" pitchFamily="34" charset="0"/>
              <a:ea typeface="黑体" panose="02010609060101010101" pitchFamily="2" charset="-122"/>
            </a:endParaRPr>
          </a:p>
        </p:txBody>
      </p:sp>
      <p:sp>
        <p:nvSpPr>
          <p:cNvPr id="31750" name="矩形 10245"/>
          <p:cNvSpPr/>
          <p:nvPr/>
        </p:nvSpPr>
        <p:spPr>
          <a:xfrm>
            <a:off x="3575050" y="1125538"/>
            <a:ext cx="1584325" cy="503237"/>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solidFill>
                  <a:srgbClr val="FF0000"/>
                </a:solidFill>
                <a:latin typeface="黑体" panose="02010609060101010101" pitchFamily="2" charset="-122"/>
                <a:ea typeface="黑体" panose="02010609060101010101" pitchFamily="2" charset="-122"/>
              </a:rPr>
              <a:t>寻找</a:t>
            </a:r>
            <a:r>
              <a:rPr lang="zh-CN" altLang="en-US" sz="1600" b="1" dirty="0">
                <a:latin typeface="黑体" panose="02010609060101010101" pitchFamily="2" charset="-122"/>
                <a:ea typeface="黑体" panose="02010609060101010101" pitchFamily="2" charset="-122"/>
              </a:rPr>
              <a:t>出口</a:t>
            </a:r>
            <a:r>
              <a:rPr lang="zh-CN" altLang="en-US" sz="1600" b="1" dirty="0">
                <a:solidFill>
                  <a:srgbClr val="FF0000"/>
                </a:solidFill>
                <a:latin typeface="黑体" panose="02010609060101010101" pitchFamily="2" charset="-122"/>
                <a:ea typeface="黑体" panose="02010609060101010101" pitchFamily="2" charset="-122"/>
              </a:rPr>
              <a:t>货源</a:t>
            </a:r>
            <a:endParaRPr lang="zh-CN" altLang="en-US" sz="1600" b="1" dirty="0">
              <a:latin typeface="Arial" panose="020B0604020202020204" pitchFamily="34" charset="0"/>
              <a:ea typeface="宋体" panose="02010600030101010101" pitchFamily="2" charset="-122"/>
            </a:endParaRPr>
          </a:p>
        </p:txBody>
      </p:sp>
      <p:sp>
        <p:nvSpPr>
          <p:cNvPr id="31751" name="矩形 10246"/>
          <p:cNvSpPr/>
          <p:nvPr/>
        </p:nvSpPr>
        <p:spPr>
          <a:xfrm>
            <a:off x="3575050" y="1989138"/>
            <a:ext cx="1584325" cy="503237"/>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solidFill>
                  <a:srgbClr val="FF0000"/>
                </a:solidFill>
                <a:latin typeface="黑体" panose="02010609060101010101" pitchFamily="2" charset="-122"/>
                <a:ea typeface="黑体" panose="02010609060101010101" pitchFamily="2" charset="-122"/>
              </a:rPr>
              <a:t>制定</a:t>
            </a:r>
            <a:r>
              <a:rPr lang="zh-CN" altLang="en-US" sz="1600" b="1" dirty="0">
                <a:latin typeface="黑体" panose="02010609060101010101" pitchFamily="2" charset="-122"/>
                <a:ea typeface="黑体" panose="02010609060101010101" pitchFamily="2" charset="-122"/>
              </a:rPr>
              <a:t>出口</a:t>
            </a:r>
            <a:r>
              <a:rPr lang="zh-CN" altLang="en-US" sz="1600" b="1" dirty="0">
                <a:solidFill>
                  <a:srgbClr val="FF0000"/>
                </a:solidFill>
                <a:latin typeface="黑体" panose="02010609060101010101" pitchFamily="2" charset="-122"/>
                <a:ea typeface="黑体" panose="02010609060101010101" pitchFamily="2" charset="-122"/>
              </a:rPr>
              <a:t>计划</a:t>
            </a:r>
            <a:endParaRPr lang="zh-CN" altLang="en-US" sz="1600" b="1" dirty="0">
              <a:latin typeface="Arial" panose="020B0604020202020204" pitchFamily="34" charset="0"/>
              <a:ea typeface="宋体" panose="02010600030101010101" pitchFamily="2" charset="-122"/>
            </a:endParaRPr>
          </a:p>
        </p:txBody>
      </p:sp>
      <p:sp>
        <p:nvSpPr>
          <p:cNvPr id="31752" name="矩形 10247"/>
          <p:cNvSpPr/>
          <p:nvPr/>
        </p:nvSpPr>
        <p:spPr>
          <a:xfrm>
            <a:off x="3575050" y="2852738"/>
            <a:ext cx="1657350" cy="431800"/>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latin typeface="黑体" panose="02010609060101010101" pitchFamily="2" charset="-122"/>
                <a:ea typeface="黑体" panose="02010609060101010101" pitchFamily="2" charset="-122"/>
              </a:rPr>
              <a:t>制定</a:t>
            </a:r>
            <a:r>
              <a:rPr lang="zh-CN" altLang="en-US" sz="1600" b="1" dirty="0">
                <a:solidFill>
                  <a:srgbClr val="FF0000"/>
                </a:solidFill>
                <a:latin typeface="黑体" panose="02010609060101010101" pitchFamily="2" charset="-122"/>
                <a:ea typeface="黑体" panose="02010609060101010101" pitchFamily="2" charset="-122"/>
              </a:rPr>
              <a:t>经营方案</a:t>
            </a:r>
            <a:endParaRPr lang="zh-CN" altLang="en-US" sz="1600" b="1" dirty="0">
              <a:latin typeface="Arial" panose="020B0604020202020204" pitchFamily="34" charset="0"/>
              <a:ea typeface="宋体" panose="02010600030101010101" pitchFamily="2" charset="-122"/>
            </a:endParaRPr>
          </a:p>
        </p:txBody>
      </p:sp>
      <p:sp>
        <p:nvSpPr>
          <p:cNvPr id="31753" name="矩形 10248"/>
          <p:cNvSpPr/>
          <p:nvPr/>
        </p:nvSpPr>
        <p:spPr>
          <a:xfrm>
            <a:off x="3575050" y="3644900"/>
            <a:ext cx="1657350" cy="576263"/>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latin typeface="黑体" panose="02010609060101010101" pitchFamily="2" charset="-122"/>
                <a:ea typeface="黑体" panose="02010609060101010101" pitchFamily="2" charset="-122"/>
              </a:rPr>
              <a:t>建立</a:t>
            </a:r>
            <a:r>
              <a:rPr lang="zh-CN" altLang="en-US" sz="1600" b="1" dirty="0">
                <a:solidFill>
                  <a:srgbClr val="FF0000"/>
                </a:solidFill>
                <a:latin typeface="黑体" panose="02010609060101010101" pitchFamily="2" charset="-122"/>
                <a:ea typeface="黑体" panose="02010609060101010101" pitchFamily="2" charset="-122"/>
              </a:rPr>
              <a:t>客户关系</a:t>
            </a:r>
            <a:r>
              <a:rPr lang="zh-CN" altLang="en-US" sz="1600" b="1" dirty="0">
                <a:latin typeface="黑体" panose="02010609060101010101" pitchFamily="2" charset="-122"/>
                <a:ea typeface="黑体" panose="02010609060101010101" pitchFamily="2" charset="-122"/>
              </a:rPr>
              <a:t>与</a:t>
            </a:r>
            <a:r>
              <a:rPr lang="zh-CN" altLang="en-US" sz="1600" b="1" dirty="0">
                <a:solidFill>
                  <a:srgbClr val="FF0000"/>
                </a:solidFill>
                <a:latin typeface="黑体" panose="02010609060101010101" pitchFamily="2" charset="-122"/>
                <a:ea typeface="黑体" panose="02010609060101010101" pitchFamily="2" charset="-122"/>
              </a:rPr>
              <a:t>销售网</a:t>
            </a:r>
            <a:endParaRPr lang="zh-CN" altLang="en-US" sz="1600" b="1" dirty="0">
              <a:latin typeface="Arial" panose="020B0604020202020204" pitchFamily="34" charset="0"/>
              <a:ea typeface="宋体" panose="02010600030101010101" pitchFamily="2" charset="-122"/>
            </a:endParaRPr>
          </a:p>
        </p:txBody>
      </p:sp>
      <p:sp>
        <p:nvSpPr>
          <p:cNvPr id="31754" name="矩形 10249"/>
          <p:cNvSpPr/>
          <p:nvPr/>
        </p:nvSpPr>
        <p:spPr>
          <a:xfrm>
            <a:off x="3575050" y="4508500"/>
            <a:ext cx="1657350" cy="504825"/>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latin typeface="黑体" panose="02010609060101010101" pitchFamily="2" charset="-122"/>
                <a:ea typeface="黑体" panose="02010609060101010101" pitchFamily="2" charset="-122"/>
              </a:rPr>
              <a:t>寻找</a:t>
            </a:r>
            <a:r>
              <a:rPr lang="zh-CN" altLang="en-US" sz="1600" b="1" dirty="0">
                <a:solidFill>
                  <a:srgbClr val="FF0000"/>
                </a:solidFill>
                <a:latin typeface="黑体" panose="02010609060101010101" pitchFamily="2" charset="-122"/>
                <a:ea typeface="黑体" panose="02010609060101010101" pitchFamily="2" charset="-122"/>
              </a:rPr>
              <a:t>交易伙伴</a:t>
            </a:r>
            <a:endParaRPr lang="zh-CN" altLang="en-US" sz="1600" b="1" dirty="0">
              <a:latin typeface="Arial" panose="020B0604020202020204" pitchFamily="34" charset="0"/>
              <a:ea typeface="宋体" panose="02010600030101010101" pitchFamily="2" charset="-122"/>
            </a:endParaRPr>
          </a:p>
        </p:txBody>
      </p:sp>
      <p:sp>
        <p:nvSpPr>
          <p:cNvPr id="31755" name="矩形 10250"/>
          <p:cNvSpPr/>
          <p:nvPr/>
        </p:nvSpPr>
        <p:spPr>
          <a:xfrm>
            <a:off x="3648075" y="5300663"/>
            <a:ext cx="1584325" cy="576262"/>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solidFill>
                  <a:srgbClr val="FF0000"/>
                </a:solidFill>
                <a:latin typeface="黑体" panose="02010609060101010101" pitchFamily="2" charset="-122"/>
                <a:ea typeface="黑体" panose="02010609060101010101" pitchFamily="2" charset="-122"/>
              </a:rPr>
              <a:t>资信调查</a:t>
            </a:r>
            <a:endParaRPr lang="zh-CN" altLang="en-US" sz="1600" b="1" dirty="0">
              <a:latin typeface="Arial" panose="020B0604020202020204" pitchFamily="34" charset="0"/>
              <a:ea typeface="宋体" panose="02010600030101010101" pitchFamily="2" charset="-122"/>
            </a:endParaRPr>
          </a:p>
        </p:txBody>
      </p:sp>
      <p:sp>
        <p:nvSpPr>
          <p:cNvPr id="31756" name="左大括号 10251"/>
          <p:cNvSpPr/>
          <p:nvPr/>
        </p:nvSpPr>
        <p:spPr>
          <a:xfrm>
            <a:off x="3287713" y="476250"/>
            <a:ext cx="144462" cy="5184775"/>
          </a:xfrm>
          <a:prstGeom prst="leftBrace">
            <a:avLst>
              <a:gd name="adj1" fmla="val 298919"/>
              <a:gd name="adj2" fmla="val 44588"/>
            </a:avLst>
          </a:prstGeom>
          <a:noFill/>
          <a:ln w="38100" cap="flat" cmpd="sng">
            <a:solidFill>
              <a:srgbClr val="000000"/>
            </a:solidFill>
            <a:prstDash val="solid"/>
            <a:round/>
            <a:headEnd type="none" w="med" len="med"/>
            <a:tailEnd type="none" w="med" len="med"/>
          </a:ln>
        </p:spPr>
        <p:txBody>
          <a:bodyPr anchor="t" anchorCtr="0"/>
          <a:p>
            <a:endParaRPr lang="zh-CN" altLang="en-US">
              <a:latin typeface="Tahoma" panose="020B0604030504040204" pitchFamily="34" charset="0"/>
              <a:ea typeface="宋体" panose="02010600030101010101" pitchFamily="2" charset="-122"/>
            </a:endParaRPr>
          </a:p>
        </p:txBody>
      </p:sp>
      <p:sp>
        <p:nvSpPr>
          <p:cNvPr id="31757" name="右箭头 10252"/>
          <p:cNvSpPr/>
          <p:nvPr/>
        </p:nvSpPr>
        <p:spPr>
          <a:xfrm>
            <a:off x="2927350" y="2708275"/>
            <a:ext cx="304800" cy="196850"/>
          </a:xfrm>
          <a:prstGeom prst="rightArrow">
            <a:avLst>
              <a:gd name="adj1" fmla="val 50000"/>
              <a:gd name="adj2" fmla="val 38702"/>
            </a:avLst>
          </a:prstGeom>
          <a:solidFill>
            <a:srgbClr val="FFFFFF"/>
          </a:solidFill>
          <a:ln w="38100" cap="flat" cmpd="sng">
            <a:solidFill>
              <a:srgbClr val="0000FF"/>
            </a:solidFill>
            <a:prstDash val="solid"/>
            <a:miter/>
            <a:headEnd type="none" w="med" len="med"/>
            <a:tailEnd type="none" w="med" len="med"/>
          </a:ln>
        </p:spPr>
        <p:txBody>
          <a:bodyPr anchor="t" anchorCtr="0"/>
          <a:p>
            <a:endParaRPr lang="zh-CN" altLang="en-US">
              <a:latin typeface="Tahoma" panose="020B0604030504040204" pitchFamily="34" charset="0"/>
              <a:ea typeface="宋体" panose="02010600030101010101" pitchFamily="2" charset="-122"/>
            </a:endParaRPr>
          </a:p>
        </p:txBody>
      </p:sp>
      <p:sp>
        <p:nvSpPr>
          <p:cNvPr id="31758" name="右箭头 10253"/>
          <p:cNvSpPr/>
          <p:nvPr/>
        </p:nvSpPr>
        <p:spPr>
          <a:xfrm>
            <a:off x="5303838" y="2852738"/>
            <a:ext cx="228600" cy="198437"/>
          </a:xfrm>
          <a:prstGeom prst="rightArrow">
            <a:avLst>
              <a:gd name="adj1" fmla="val 50000"/>
              <a:gd name="adj2" fmla="val 28794"/>
            </a:avLst>
          </a:prstGeom>
          <a:solidFill>
            <a:srgbClr val="FFFFFF"/>
          </a:solidFill>
          <a:ln w="38100" cap="flat" cmpd="sng">
            <a:solidFill>
              <a:srgbClr val="0000FF"/>
            </a:solidFill>
            <a:prstDash val="solid"/>
            <a:miter/>
            <a:headEnd type="none" w="med" len="med"/>
            <a:tailEnd type="none" w="med" len="med"/>
          </a:ln>
        </p:spPr>
        <p:txBody>
          <a:bodyPr anchor="t" anchorCtr="0"/>
          <a:p>
            <a:endParaRPr lang="zh-CN" altLang="en-US">
              <a:latin typeface="Tahoma" panose="020B0604030504040204" pitchFamily="34" charset="0"/>
              <a:ea typeface="宋体" panose="02010600030101010101" pitchFamily="2" charset="-122"/>
            </a:endParaRPr>
          </a:p>
        </p:txBody>
      </p:sp>
      <p:sp>
        <p:nvSpPr>
          <p:cNvPr id="10255" name="矩形 10254"/>
          <p:cNvSpPr/>
          <p:nvPr/>
        </p:nvSpPr>
        <p:spPr>
          <a:xfrm>
            <a:off x="5591175" y="2205038"/>
            <a:ext cx="838200" cy="1511300"/>
          </a:xfrm>
          <a:prstGeom prst="rect">
            <a:avLst/>
          </a:prstGeom>
          <a:solidFill>
            <a:srgbClr val="FFFFFF"/>
          </a:solidFill>
          <a:ln w="19050"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008000"/>
            </a:extrusionClr>
          </a:sp3d>
        </p:spPr>
        <p:txBody>
          <a:bodyPr>
            <a:flatTx/>
          </a:bodyPr>
          <a:p>
            <a:pPr algn="just" fontAlgn="base"/>
            <a:r>
              <a:rPr lang="zh-CN" altLang="en-US" sz="1600" b="1" strike="noStrike" noProof="1" dirty="0">
                <a:latin typeface="黑体" panose="02010609060101010101" pitchFamily="2" charset="-122"/>
                <a:ea typeface="黑体" panose="02010609060101010101" pitchFamily="2" charset="-122"/>
                <a:cs typeface="+mn-cs"/>
              </a:rPr>
              <a:t>第 二</a:t>
            </a:r>
            <a:endParaRPr lang="zh-CN" altLang="en-US" sz="1600" b="1" strike="noStrike" noProof="1" dirty="0">
              <a:latin typeface="黑体" panose="02010609060101010101" pitchFamily="2" charset="-122"/>
              <a:ea typeface="黑体" panose="02010609060101010101" pitchFamily="2" charset="-122"/>
            </a:endParaRPr>
          </a:p>
          <a:p>
            <a:pPr algn="just" fontAlgn="base"/>
            <a:r>
              <a:rPr lang="zh-CN" altLang="en-US" sz="1600" b="1" strike="noStrike" noProof="1" dirty="0">
                <a:latin typeface="黑体" panose="02010609060101010101" pitchFamily="2" charset="-122"/>
                <a:ea typeface="黑体" panose="02010609060101010101" pitchFamily="2" charset="-122"/>
                <a:cs typeface="+mn-cs"/>
              </a:rPr>
              <a:t>阶 段</a:t>
            </a:r>
            <a:endParaRPr lang="zh-CN" altLang="en-US" sz="1600" b="1" strike="noStrike" noProof="1" dirty="0">
              <a:latin typeface="黑体" panose="02010609060101010101" pitchFamily="2" charset="-122"/>
              <a:ea typeface="黑体" panose="02010609060101010101" pitchFamily="2" charset="-122"/>
            </a:endParaRPr>
          </a:p>
          <a:p>
            <a:pPr algn="just" fontAlgn="base">
              <a:buClrTx/>
              <a:buSzTx/>
              <a:buFontTx/>
            </a:pPr>
            <a:r>
              <a:rPr lang="zh-CN" altLang="en-US" sz="1600" b="1" strike="noStrike" noProof="1" dirty="0">
                <a:solidFill>
                  <a:srgbClr val="6600FF"/>
                </a:solidFill>
                <a:uFillTx/>
                <a:latin typeface="Arial" panose="020B0604020202020204" pitchFamily="34" charset="0"/>
                <a:ea typeface="宋体" panose="02010600030101010101" pitchFamily="2" charset="-122"/>
                <a:cs typeface="+mn-cs"/>
              </a:rPr>
              <a:t>磋商和订立合同</a:t>
            </a:r>
            <a:endParaRPr lang="zh-CN" altLang="en-US" sz="1600" b="1" strike="noStrike" noProof="1" dirty="0">
              <a:solidFill>
                <a:srgbClr val="6600FF"/>
              </a:solidFill>
              <a:uFillTx/>
              <a:latin typeface="Arial" panose="020B0604020202020204" pitchFamily="34" charset="0"/>
            </a:endParaRPr>
          </a:p>
        </p:txBody>
      </p:sp>
      <p:sp>
        <p:nvSpPr>
          <p:cNvPr id="31760" name="直接连接符 10255"/>
          <p:cNvSpPr/>
          <p:nvPr/>
        </p:nvSpPr>
        <p:spPr>
          <a:xfrm>
            <a:off x="6600825" y="2924175"/>
            <a:ext cx="371475" cy="0"/>
          </a:xfrm>
          <a:prstGeom prst="line">
            <a:avLst/>
          </a:prstGeom>
          <a:ln w="57150" cap="flat" cmpd="sng">
            <a:solidFill>
              <a:srgbClr val="0000FF"/>
            </a:solidFill>
            <a:prstDash val="solid"/>
            <a:round/>
            <a:headEnd type="none" w="med" len="med"/>
            <a:tailEnd type="triangle" w="med" len="med"/>
          </a:ln>
        </p:spPr>
      </p:sp>
      <p:sp>
        <p:nvSpPr>
          <p:cNvPr id="31761" name="椭圆 10256"/>
          <p:cNvSpPr/>
          <p:nvPr/>
        </p:nvSpPr>
        <p:spPr>
          <a:xfrm>
            <a:off x="7032625" y="1700213"/>
            <a:ext cx="1727200" cy="2447925"/>
          </a:xfrm>
          <a:prstGeom prst="ellipse">
            <a:avLst/>
          </a:prstGeom>
          <a:solidFill>
            <a:srgbClr val="FFFFFF"/>
          </a:solidFill>
          <a:ln w="57150" cap="flat" cmpd="sng">
            <a:solidFill>
              <a:srgbClr val="FF00FF"/>
            </a:solidFill>
            <a:prstDash val="solid"/>
            <a:round/>
            <a:headEnd type="none" w="med" len="med"/>
            <a:tailEnd type="none" w="med" len="med"/>
          </a:ln>
        </p:spPr>
        <p:txBody>
          <a:bodyPr anchor="t" anchorCtr="0"/>
          <a:p>
            <a:pPr algn="just"/>
            <a:r>
              <a:rPr lang="zh-CN" altLang="en-US" sz="1600" b="1" dirty="0">
                <a:solidFill>
                  <a:srgbClr val="FF0000"/>
                </a:solidFill>
                <a:latin typeface="黑体" panose="02010609060101010101" pitchFamily="2" charset="-122"/>
                <a:ea typeface="黑体" panose="02010609060101010101" pitchFamily="2" charset="-122"/>
              </a:rPr>
              <a:t>询价 报价</a:t>
            </a:r>
            <a:endParaRPr lang="zh-CN" altLang="en-US" sz="1600" b="1" dirty="0">
              <a:solidFill>
                <a:srgbClr val="FF0000"/>
              </a:solidFill>
              <a:latin typeface="黑体" panose="02010609060101010101" pitchFamily="2" charset="-122"/>
              <a:ea typeface="黑体" panose="02010609060101010101" pitchFamily="2" charset="-122"/>
            </a:endParaRPr>
          </a:p>
          <a:p>
            <a:pPr algn="just"/>
            <a:endParaRPr lang="zh-CN" altLang="en-US" sz="1600" b="1" dirty="0">
              <a:solidFill>
                <a:srgbClr val="FF0000"/>
              </a:solidFill>
              <a:latin typeface="黑体" panose="02010609060101010101" pitchFamily="2" charset="-122"/>
              <a:ea typeface="黑体" panose="02010609060101010101" pitchFamily="2" charset="-122"/>
            </a:endParaRPr>
          </a:p>
          <a:p>
            <a:pPr algn="just"/>
            <a:endParaRPr lang="zh-CN" altLang="en-US" sz="1400" b="1" dirty="0">
              <a:solidFill>
                <a:srgbClr val="FF0000"/>
              </a:solidFill>
              <a:latin typeface="黑体" panose="02010609060101010101" pitchFamily="2" charset="-122"/>
              <a:ea typeface="黑体" panose="02010609060101010101" pitchFamily="2" charset="-122"/>
            </a:endParaRPr>
          </a:p>
          <a:p>
            <a:pPr algn="just"/>
            <a:endParaRPr lang="zh-CN" altLang="en-US" sz="1400" b="1" dirty="0">
              <a:solidFill>
                <a:srgbClr val="FF0000"/>
              </a:solidFill>
              <a:latin typeface="黑体" panose="02010609060101010101" pitchFamily="2" charset="-122"/>
              <a:ea typeface="黑体" panose="02010609060101010101" pitchFamily="2" charset="-122"/>
            </a:endParaRPr>
          </a:p>
          <a:p>
            <a:pPr algn="just"/>
            <a:endParaRPr lang="zh-CN" altLang="en-US" sz="1400" b="1" dirty="0">
              <a:latin typeface="黑体" panose="02010609060101010101" pitchFamily="2" charset="-122"/>
              <a:ea typeface="黑体" panose="02010609060101010101" pitchFamily="2" charset="-122"/>
            </a:endParaRPr>
          </a:p>
          <a:p>
            <a:pPr algn="just"/>
            <a:r>
              <a:rPr lang="zh-CN" altLang="en-US" sz="1600" b="1" dirty="0">
                <a:solidFill>
                  <a:srgbClr val="FF0000"/>
                </a:solidFill>
                <a:latin typeface="黑体" panose="02010609060101010101" pitchFamily="2" charset="-122"/>
                <a:ea typeface="黑体" panose="02010609060101010101" pitchFamily="2" charset="-122"/>
              </a:rPr>
              <a:t>还价  接受</a:t>
            </a:r>
            <a:endParaRPr lang="zh-CN" altLang="en-US" sz="1600" b="1" dirty="0">
              <a:latin typeface="Arial" panose="020B0604020202020204" pitchFamily="34" charset="0"/>
              <a:ea typeface="宋体" panose="02010600030101010101" pitchFamily="2" charset="-122"/>
            </a:endParaRPr>
          </a:p>
        </p:txBody>
      </p:sp>
      <p:sp>
        <p:nvSpPr>
          <p:cNvPr id="31762" name="直接连接符 10257"/>
          <p:cNvSpPr/>
          <p:nvPr/>
        </p:nvSpPr>
        <p:spPr>
          <a:xfrm>
            <a:off x="8832850" y="2997200"/>
            <a:ext cx="371475" cy="0"/>
          </a:xfrm>
          <a:prstGeom prst="line">
            <a:avLst/>
          </a:prstGeom>
          <a:ln w="57150" cap="flat" cmpd="sng">
            <a:solidFill>
              <a:srgbClr val="0000FF"/>
            </a:solidFill>
            <a:prstDash val="solid"/>
            <a:round/>
            <a:headEnd type="none" w="med" len="med"/>
            <a:tailEnd type="triangle" w="med" len="med"/>
          </a:ln>
        </p:spPr>
      </p:sp>
      <p:sp>
        <p:nvSpPr>
          <p:cNvPr id="31763" name="矩形 10258"/>
          <p:cNvSpPr/>
          <p:nvPr/>
        </p:nvSpPr>
        <p:spPr>
          <a:xfrm>
            <a:off x="9191625" y="2492375"/>
            <a:ext cx="792163" cy="936625"/>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600" b="1" dirty="0">
                <a:solidFill>
                  <a:srgbClr val="FF0000"/>
                </a:solidFill>
                <a:latin typeface="黑体" panose="02010609060101010101" pitchFamily="2" charset="-122"/>
                <a:ea typeface="黑体" panose="02010609060101010101" pitchFamily="2" charset="-122"/>
              </a:rPr>
              <a:t>订 约</a:t>
            </a:r>
            <a:endParaRPr lang="zh-CN" altLang="en-US" sz="1600" b="1" dirty="0">
              <a:solidFill>
                <a:srgbClr val="FF0000"/>
              </a:solidFill>
              <a:latin typeface="黑体" panose="02010609060101010101" pitchFamily="2" charset="-122"/>
              <a:ea typeface="黑体" panose="02010609060101010101" pitchFamily="2" charset="-122"/>
            </a:endParaRPr>
          </a:p>
          <a:p>
            <a:pPr algn="just"/>
            <a:endParaRPr lang="zh-CN" altLang="en-US" sz="1600" b="1" dirty="0">
              <a:solidFill>
                <a:srgbClr val="FF0000"/>
              </a:solidFill>
              <a:latin typeface="Times New Roman" panose="02020603050405020304" pitchFamily="18" charset="0"/>
              <a:ea typeface="黑体" panose="02010609060101010101" pitchFamily="2" charset="-122"/>
            </a:endParaRPr>
          </a:p>
          <a:p>
            <a:pPr algn="just"/>
            <a:r>
              <a:rPr lang="zh-CN" altLang="en-US" sz="1600" b="1" dirty="0">
                <a:solidFill>
                  <a:srgbClr val="FF0000"/>
                </a:solidFill>
                <a:latin typeface="Times New Roman" panose="02020603050405020304" pitchFamily="18" charset="0"/>
                <a:ea typeface="黑体" panose="02010609060101010101" pitchFamily="2" charset="-122"/>
              </a:rPr>
              <a:t>（</a:t>
            </a:r>
            <a:r>
              <a:rPr lang="en-US" altLang="zh-CN" sz="1600" b="1" dirty="0">
                <a:solidFill>
                  <a:srgbClr val="FF0000"/>
                </a:solidFill>
                <a:latin typeface="Times New Roman" panose="02020603050405020304" pitchFamily="18" charset="0"/>
                <a:ea typeface="黑体" panose="02010609060101010101" pitchFamily="2" charset="-122"/>
              </a:rPr>
              <a:t>CIF</a:t>
            </a:r>
            <a:r>
              <a:rPr lang="zh-CN" altLang="en-US" sz="1600" b="1" dirty="0">
                <a:solidFill>
                  <a:srgbClr val="FF0000"/>
                </a:solidFill>
                <a:latin typeface="Times New Roman" panose="02020603050405020304" pitchFamily="18" charset="0"/>
                <a:ea typeface="黑体" panose="02010609060101010101" pitchFamily="2" charset="-122"/>
              </a:rPr>
              <a:t>）</a:t>
            </a:r>
            <a:endParaRPr lang="zh-CN" altLang="en-US" sz="1600" b="1" dirty="0">
              <a:latin typeface="Times New Roman" panose="02020603050405020304" pitchFamily="18" charset="0"/>
              <a:ea typeface="黑体" panose="02010609060101010101" pitchFamily="2" charset="-122"/>
            </a:endParaRPr>
          </a:p>
        </p:txBody>
      </p:sp>
      <p:sp>
        <p:nvSpPr>
          <p:cNvPr id="31764" name="右箭头 10259"/>
          <p:cNvSpPr/>
          <p:nvPr/>
        </p:nvSpPr>
        <p:spPr>
          <a:xfrm>
            <a:off x="10128250" y="2852738"/>
            <a:ext cx="200025" cy="198437"/>
          </a:xfrm>
          <a:prstGeom prst="rightArrow">
            <a:avLst>
              <a:gd name="adj1" fmla="val 50000"/>
              <a:gd name="adj2" fmla="val 25195"/>
            </a:avLst>
          </a:prstGeom>
          <a:solidFill>
            <a:srgbClr val="FFFFFF"/>
          </a:solidFill>
          <a:ln w="38100" cap="flat" cmpd="sng">
            <a:solidFill>
              <a:srgbClr val="0000FF"/>
            </a:solidFill>
            <a:prstDash val="solid"/>
            <a:miter/>
            <a:headEnd type="none" w="med" len="med"/>
            <a:tailEnd type="none" w="med" len="med"/>
          </a:ln>
        </p:spPr>
        <p:txBody>
          <a:bodyPr anchor="t" anchorCtr="0"/>
          <a:p>
            <a:endParaRPr lang="zh-CN" altLang="en-US">
              <a:latin typeface="Tahoma" panose="020B0604030504040204" pitchFamily="34" charset="0"/>
              <a:ea typeface="宋体" panose="02010600030101010101" pitchFamily="2" charset="-122"/>
            </a:endParaRPr>
          </a:p>
        </p:txBody>
      </p:sp>
      <p:sp>
        <p:nvSpPr>
          <p:cNvPr id="31765" name="直接连接符 10260"/>
          <p:cNvSpPr/>
          <p:nvPr/>
        </p:nvSpPr>
        <p:spPr>
          <a:xfrm>
            <a:off x="4295775" y="836613"/>
            <a:ext cx="0" cy="287337"/>
          </a:xfrm>
          <a:prstGeom prst="line">
            <a:avLst/>
          </a:prstGeom>
          <a:ln w="57150" cap="flat" cmpd="sng">
            <a:solidFill>
              <a:srgbClr val="0000FF"/>
            </a:solidFill>
            <a:prstDash val="solid"/>
            <a:round/>
            <a:headEnd type="none" w="med" len="med"/>
            <a:tailEnd type="triangle" w="med" len="med"/>
          </a:ln>
        </p:spPr>
      </p:sp>
      <p:sp>
        <p:nvSpPr>
          <p:cNvPr id="31766" name="直接连接符 10261"/>
          <p:cNvSpPr/>
          <p:nvPr/>
        </p:nvSpPr>
        <p:spPr>
          <a:xfrm>
            <a:off x="4295775" y="1700213"/>
            <a:ext cx="0" cy="287337"/>
          </a:xfrm>
          <a:prstGeom prst="line">
            <a:avLst/>
          </a:prstGeom>
          <a:ln w="57150" cap="flat" cmpd="sng">
            <a:solidFill>
              <a:srgbClr val="0000FF"/>
            </a:solidFill>
            <a:prstDash val="solid"/>
            <a:round/>
            <a:headEnd type="none" w="med" len="med"/>
            <a:tailEnd type="triangle" w="med" len="med"/>
          </a:ln>
        </p:spPr>
      </p:sp>
      <p:sp>
        <p:nvSpPr>
          <p:cNvPr id="31767" name="直接连接符 10262"/>
          <p:cNvSpPr/>
          <p:nvPr/>
        </p:nvSpPr>
        <p:spPr>
          <a:xfrm>
            <a:off x="4295775" y="2492375"/>
            <a:ext cx="0" cy="288925"/>
          </a:xfrm>
          <a:prstGeom prst="line">
            <a:avLst/>
          </a:prstGeom>
          <a:ln w="57150" cap="flat" cmpd="sng">
            <a:solidFill>
              <a:srgbClr val="0000FF"/>
            </a:solidFill>
            <a:prstDash val="solid"/>
            <a:round/>
            <a:headEnd type="none" w="med" len="med"/>
            <a:tailEnd type="triangle" w="med" len="med"/>
          </a:ln>
        </p:spPr>
      </p:sp>
      <p:sp>
        <p:nvSpPr>
          <p:cNvPr id="31768" name="直接连接符 10263"/>
          <p:cNvSpPr/>
          <p:nvPr/>
        </p:nvSpPr>
        <p:spPr>
          <a:xfrm>
            <a:off x="4295775" y="3284538"/>
            <a:ext cx="0" cy="288925"/>
          </a:xfrm>
          <a:prstGeom prst="line">
            <a:avLst/>
          </a:prstGeom>
          <a:ln w="57150" cap="flat" cmpd="sng">
            <a:solidFill>
              <a:srgbClr val="0000FF"/>
            </a:solidFill>
            <a:prstDash val="solid"/>
            <a:round/>
            <a:headEnd type="none" w="med" len="med"/>
            <a:tailEnd type="triangle" w="med" len="med"/>
          </a:ln>
        </p:spPr>
      </p:sp>
      <p:sp>
        <p:nvSpPr>
          <p:cNvPr id="31769" name="直接连接符 10264"/>
          <p:cNvSpPr/>
          <p:nvPr/>
        </p:nvSpPr>
        <p:spPr>
          <a:xfrm>
            <a:off x="4295775" y="4221163"/>
            <a:ext cx="0" cy="287337"/>
          </a:xfrm>
          <a:prstGeom prst="line">
            <a:avLst/>
          </a:prstGeom>
          <a:ln w="57150" cap="flat" cmpd="sng">
            <a:solidFill>
              <a:srgbClr val="0000FF"/>
            </a:solidFill>
            <a:prstDash val="solid"/>
            <a:round/>
            <a:headEnd type="none" w="med" len="med"/>
            <a:tailEnd type="triangle" w="med" len="med"/>
          </a:ln>
        </p:spPr>
      </p:sp>
      <p:sp>
        <p:nvSpPr>
          <p:cNvPr id="31770" name="直接连接符 10265"/>
          <p:cNvSpPr/>
          <p:nvPr/>
        </p:nvSpPr>
        <p:spPr>
          <a:xfrm>
            <a:off x="4295775" y="5013325"/>
            <a:ext cx="0" cy="287338"/>
          </a:xfrm>
          <a:prstGeom prst="line">
            <a:avLst/>
          </a:prstGeom>
          <a:ln w="57150" cap="flat" cmpd="sng">
            <a:solidFill>
              <a:srgbClr val="0000FF"/>
            </a:solidFill>
            <a:prstDash val="solid"/>
            <a:round/>
            <a:headEnd type="none" w="med" len="med"/>
            <a:tailEnd type="triangle" w="med" len="med"/>
          </a:ln>
        </p:spPr>
      </p:sp>
      <p:sp>
        <p:nvSpPr>
          <p:cNvPr id="31771" name="直接连接符 10266"/>
          <p:cNvSpPr/>
          <p:nvPr/>
        </p:nvSpPr>
        <p:spPr>
          <a:xfrm>
            <a:off x="7824788" y="1773238"/>
            <a:ext cx="0" cy="2303462"/>
          </a:xfrm>
          <a:prstGeom prst="line">
            <a:avLst/>
          </a:prstGeom>
          <a:ln w="38100" cap="flat" cmpd="sng">
            <a:solidFill>
              <a:srgbClr val="000000"/>
            </a:solidFill>
            <a:prstDash val="solid"/>
            <a:round/>
            <a:headEnd type="none" w="med" len="med"/>
            <a:tailEnd type="none" w="med" len="med"/>
          </a:ln>
        </p:spPr>
      </p:sp>
      <p:sp>
        <p:nvSpPr>
          <p:cNvPr id="31772" name="直接连接符 10267"/>
          <p:cNvSpPr/>
          <p:nvPr/>
        </p:nvSpPr>
        <p:spPr>
          <a:xfrm>
            <a:off x="7104063" y="2924175"/>
            <a:ext cx="1512887" cy="0"/>
          </a:xfrm>
          <a:prstGeom prst="line">
            <a:avLst/>
          </a:prstGeom>
          <a:ln w="38100" cap="flat" cmpd="sng">
            <a:solidFill>
              <a:srgbClr val="000000"/>
            </a:solidFill>
            <a:prstDash val="solid"/>
            <a:round/>
            <a:headEnd type="none" w="med" len="med"/>
            <a:tailEnd type="none" w="med" len="med"/>
          </a:ln>
        </p:spPr>
      </p:sp>
      <p:sp>
        <p:nvSpPr>
          <p:cNvPr id="31773" name="矩形 10268"/>
          <p:cNvSpPr/>
          <p:nvPr/>
        </p:nvSpPr>
        <p:spPr>
          <a:xfrm>
            <a:off x="4079875" y="6307773"/>
            <a:ext cx="3529013" cy="398780"/>
          </a:xfrm>
          <a:prstGeom prst="rect">
            <a:avLst/>
          </a:prstGeom>
          <a:noFill/>
          <a:ln w="9525">
            <a:noFill/>
          </a:ln>
        </p:spPr>
        <p:txBody>
          <a:bodyPr anchor="ctr" anchorCtr="0">
            <a:spAutoFit/>
          </a:bodyPr>
          <a:p>
            <a:r>
              <a:rPr lang="zh-CN" altLang="en-US" sz="2000" b="1" dirty="0">
                <a:latin typeface="Times New Roman" panose="02020603050405020304" pitchFamily="18" charset="0"/>
                <a:ea typeface="黑体" panose="02010609060101010101" pitchFamily="2" charset="-122"/>
              </a:rPr>
              <a:t>图</a:t>
            </a:r>
            <a:r>
              <a:rPr lang="en-US" altLang="zh-CN" sz="2000" b="1" dirty="0">
                <a:latin typeface="Times New Roman" panose="02020603050405020304" pitchFamily="18" charset="0"/>
                <a:ea typeface="黑体" panose="02010609060101010101" pitchFamily="2" charset="-122"/>
              </a:rPr>
              <a:t>1 </a:t>
            </a:r>
            <a:r>
              <a:rPr lang="zh-CN" altLang="en-US" sz="2000" b="1" dirty="0">
                <a:latin typeface="Times New Roman" panose="02020603050405020304" pitchFamily="18" charset="0"/>
                <a:ea typeface="黑体" panose="02010609060101010101" pitchFamily="2" charset="-122"/>
              </a:rPr>
              <a:t>出口贸易流程</a:t>
            </a:r>
            <a:endParaRPr lang="zh-CN" altLang="en-US" sz="2000" b="1" dirty="0">
              <a:latin typeface="Times New Roman" panose="02020603050405020304" pitchFamily="18" charset="0"/>
              <a:ea typeface="黑体" panose="02010609060101010101" pitchFamily="2"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slide(fromBottom)">
                                      <p:cBhvr>
                                        <p:cTn id="7" dur="5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lIns="91440" tIns="45720" rIns="91440" bIns="45720" rtlCol="0" anchor="ctr">
            <a:normAutofit/>
          </a:bodyPr>
          <a:p>
            <a:pPr marL="0" marR="0" lvl="0" indent="0" algn="r" defTabSz="914400" rtl="0" eaLnBrk="1" fontAlgn="base" latinLnBrk="0" hangingPunct="1">
              <a:lnSpc>
                <a:spcPct val="100000"/>
              </a:lnSpc>
              <a:spcBef>
                <a:spcPct val="0"/>
              </a:spcBef>
              <a:spcAft>
                <a:spcPct val="0"/>
              </a:spcAft>
              <a:buClrTx/>
              <a:buSzTx/>
              <a:buFontTx/>
              <a:buNone/>
            </a:pPr>
            <a:fld id="{9A0DB2DC-4C9A-4742-B13C-FB6460FD3503}" type="slidenum">
              <a:rPr kumimoji="0" lang="zh-CN" altLang="en-US" sz="900" b="0" i="0" u="none" strike="noStrike" kern="1200" cap="none" spc="0" normalizeH="0" baseline="0" noProof="1" dirty="0">
                <a:solidFill>
                  <a:schemeClr val="tx1">
                    <a:tint val="75000"/>
                  </a:schemeClr>
                </a:solidFill>
                <a:latin typeface="Times New Roman" panose="02020603050405020304" pitchFamily="18" charset="0"/>
                <a:ea typeface="微软雅黑" panose="020B0503020204020204" pitchFamily="34" charset="-122"/>
                <a:cs typeface="+mn-cs"/>
              </a:rPr>
            </a:fld>
            <a:endParaRPr kumimoji="0" lang="zh-CN" altLang="en-US" sz="900" b="0" i="0" u="none" strike="noStrike" kern="1200" cap="none" spc="0" normalizeH="0" baseline="0" noProof="1" dirty="0">
              <a:solidFill>
                <a:schemeClr val="tx1">
                  <a:tint val="75000"/>
                </a:schemeClr>
              </a:solidFill>
              <a:latin typeface="Times New Roman" panose="02020603050405020304" pitchFamily="18" charset="0"/>
              <a:ea typeface="微软雅黑" panose="020B0503020204020204" pitchFamily="34" charset="-122"/>
              <a:cs typeface="+mn-cs"/>
            </a:endParaRPr>
          </a:p>
        </p:txBody>
      </p:sp>
      <p:sp>
        <p:nvSpPr>
          <p:cNvPr id="11266" name="文本占位符 11265"/>
          <p:cNvSpPr>
            <a:spLocks noGrp="1"/>
          </p:cNvSpPr>
          <p:nvPr>
            <p:ph idx="1"/>
          </p:nvPr>
        </p:nvSpPr>
        <p:spPr>
          <a:xfrm>
            <a:off x="1524000" y="188913"/>
            <a:ext cx="9144000" cy="6669088"/>
          </a:xfrm>
        </p:spPr>
        <p:txBody>
          <a:bodyPr lIns="90000" tIns="46800" rIns="90000" bIns="46800" rtlCol="0">
            <a:normAutofit/>
          </a:bodyPr>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None/>
            </a:pPr>
            <a:r>
              <a:rPr kumimoji="0" lang="en-US" altLang="zh-CN" sz="1200" b="1" i="0" u="none" strike="noStrike" kern="1200" cap="none" spc="150" normalizeH="0" baseline="0" noProof="1">
                <a:solidFill>
                  <a:schemeClr val="tx1">
                    <a:lumMod val="85000"/>
                    <a:lumOff val="15000"/>
                  </a:schemeClr>
                </a:solidFill>
                <a:effectLst>
                  <a:outerShdw blurRad="38100" dist="38100" dir="2700000">
                    <a:srgbClr val="000000"/>
                  </a:outerShdw>
                </a:effectLst>
                <a:uFillTx/>
                <a:latin typeface="微软雅黑" panose="020B0503020204020204" pitchFamily="34" charset="-122"/>
                <a:ea typeface="微软雅黑" panose="020B0503020204020204" pitchFamily="34" charset="-122"/>
                <a:cs typeface="+mn-cs"/>
              </a:rPr>
              <a:t>      </a:t>
            </a:r>
            <a:endParaRPr kumimoji="0" lang="en-US" altLang="zh-CN" sz="1200" b="0" i="0" u="none" strike="noStrike" kern="1200" cap="none" spc="150" normalizeH="0" baseline="0" noProof="1">
              <a:solidFill>
                <a:schemeClr val="tx1">
                  <a:lumMod val="85000"/>
                  <a:lumOff val="15000"/>
                </a:schemeClr>
              </a:solidFill>
              <a:uFillTx/>
              <a:latin typeface="Times New Roman" panose="02020603050405020304" pitchFamily="18" charset="0"/>
              <a:ea typeface="黑体" panose="02010609060101010101" pitchFamily="2" charset="-122"/>
              <a:cs typeface="+mn-cs"/>
            </a:endParaRPr>
          </a:p>
        </p:txBody>
      </p:sp>
      <p:pic>
        <p:nvPicPr>
          <p:cNvPr id="11267" name="标题 11266" descr="Ound"/>
          <p:cNvPicPr>
            <a:picLocks noGrp="1" noChangeAspect="1"/>
          </p:cNvPicPr>
          <p:nvPr>
            <p:ph type="title"/>
          </p:nvPr>
        </p:nvPicPr>
        <p:blipFill>
          <a:blip r:embed="rId1"/>
          <a:stretch>
            <a:fillRect/>
          </a:stretch>
        </p:blipFill>
        <p:spPr>
          <a:xfrm>
            <a:off x="1524000" y="0"/>
            <a:ext cx="685800" cy="685800"/>
          </a:xfrm>
        </p:spPr>
      </p:pic>
      <p:sp>
        <p:nvSpPr>
          <p:cNvPr id="32772" name="矩形 11267"/>
          <p:cNvSpPr/>
          <p:nvPr/>
        </p:nvSpPr>
        <p:spPr>
          <a:xfrm>
            <a:off x="1703388" y="1196975"/>
            <a:ext cx="720725" cy="1871663"/>
          </a:xfrm>
          <a:prstGeom prst="rect">
            <a:avLst/>
          </a:prstGeom>
          <a:solidFill>
            <a:srgbClr val="FFFFFF"/>
          </a:solidFill>
          <a:ln w="19050"/>
          <a:scene3d>
            <a:camera prst="legacyObliqueTopRight">
              <a:rot lat="0" lon="0" rev="0"/>
            </a:camera>
            <a:lightRig rig="legacyFlat3" dir="b"/>
          </a:scene3d>
          <a:sp3d extrusionH="430200" prstMaterial="legacyMatte">
            <a:bevelT w="13500" h="13500" prst="angle"/>
            <a:bevelB w="13500" h="13500" prst="angle"/>
            <a:extrusionClr>
              <a:srgbClr val="008000"/>
            </a:extrusionClr>
          </a:sp3d>
        </p:spPr>
        <p:txBody>
          <a:bodyPr anchor="t" anchorCtr="0">
            <a:flatTx/>
          </a:bodyPr>
          <a:p>
            <a:pPr algn="just"/>
            <a:r>
              <a:rPr lang="zh-CN" altLang="en-US" sz="1600" b="1" dirty="0">
                <a:latin typeface="黑体" panose="02010609060101010101" pitchFamily="2" charset="-122"/>
                <a:ea typeface="黑体" panose="02010609060101010101" pitchFamily="2" charset="-122"/>
              </a:rPr>
              <a:t>第三阶 段</a:t>
            </a:r>
            <a:endParaRPr lang="zh-CN" altLang="en-US" sz="1600" b="1" dirty="0">
              <a:latin typeface="黑体" panose="02010609060101010101" pitchFamily="2" charset="-122"/>
              <a:ea typeface="黑体" panose="02010609060101010101" pitchFamily="2" charset="-122"/>
            </a:endParaRPr>
          </a:p>
          <a:p>
            <a:pPr algn="just"/>
            <a:r>
              <a:rPr lang="zh-CN" altLang="en-US" sz="1600" b="1" dirty="0">
                <a:solidFill>
                  <a:srgbClr val="FF0000"/>
                </a:solidFill>
                <a:latin typeface="黑体" panose="02010609060101010101" pitchFamily="2" charset="-122"/>
                <a:ea typeface="黑体" panose="02010609060101010101" pitchFamily="2" charset="-122"/>
              </a:rPr>
              <a:t>  </a:t>
            </a:r>
            <a:endParaRPr lang="zh-CN" altLang="en-US" sz="1600" b="1" dirty="0">
              <a:solidFill>
                <a:srgbClr val="FF0000"/>
              </a:solidFill>
              <a:latin typeface="黑体" panose="02010609060101010101" pitchFamily="2" charset="-122"/>
              <a:ea typeface="黑体" panose="02010609060101010101" pitchFamily="2" charset="-122"/>
            </a:endParaRPr>
          </a:p>
          <a:p>
            <a:pPr algn="just"/>
            <a:r>
              <a:rPr lang="zh-CN" altLang="en-US" sz="1600" b="1" dirty="0">
                <a:solidFill>
                  <a:srgbClr val="6600FF"/>
                </a:solidFill>
                <a:latin typeface="黑体" panose="02010609060101010101" pitchFamily="2" charset="-122"/>
                <a:ea typeface="黑体" panose="02010609060101010101" pitchFamily="2" charset="-122"/>
              </a:rPr>
              <a:t>履 行</a:t>
            </a:r>
            <a:endParaRPr lang="zh-CN" altLang="en-US" sz="1600" b="1" dirty="0">
              <a:solidFill>
                <a:srgbClr val="6600FF"/>
              </a:solidFill>
              <a:latin typeface="黑体" panose="02010609060101010101" pitchFamily="2" charset="-122"/>
              <a:ea typeface="黑体" panose="02010609060101010101" pitchFamily="2" charset="-122"/>
            </a:endParaRPr>
          </a:p>
          <a:p>
            <a:pPr algn="just"/>
            <a:endParaRPr lang="zh-CN" altLang="en-US" sz="1600" b="1" dirty="0">
              <a:solidFill>
                <a:srgbClr val="6600FF"/>
              </a:solidFill>
              <a:latin typeface="黑体" panose="02010609060101010101" pitchFamily="2" charset="-122"/>
              <a:ea typeface="黑体" panose="02010609060101010101" pitchFamily="2" charset="-122"/>
            </a:endParaRPr>
          </a:p>
          <a:p>
            <a:pPr algn="just"/>
            <a:r>
              <a:rPr lang="zh-CN" altLang="en-US" sz="1600" b="1" dirty="0">
                <a:solidFill>
                  <a:srgbClr val="6600FF"/>
                </a:solidFill>
                <a:latin typeface="黑体" panose="02010609060101010101" pitchFamily="2" charset="-122"/>
                <a:ea typeface="黑体" panose="02010609060101010101" pitchFamily="2" charset="-122"/>
              </a:rPr>
              <a:t>合 同</a:t>
            </a:r>
            <a:endParaRPr lang="zh-CN" altLang="en-US" sz="1600" b="1" dirty="0">
              <a:solidFill>
                <a:srgbClr val="6600FF"/>
              </a:solidFill>
              <a:latin typeface="黑体" panose="02010609060101010101" pitchFamily="2" charset="-122"/>
              <a:ea typeface="黑体" panose="02010609060101010101" pitchFamily="2" charset="-122"/>
            </a:endParaRPr>
          </a:p>
        </p:txBody>
      </p:sp>
      <p:sp>
        <p:nvSpPr>
          <p:cNvPr id="32773" name="右箭头 11268"/>
          <p:cNvSpPr/>
          <p:nvPr/>
        </p:nvSpPr>
        <p:spPr>
          <a:xfrm>
            <a:off x="2495550" y="1989138"/>
            <a:ext cx="228600" cy="198437"/>
          </a:xfrm>
          <a:prstGeom prst="rightArrow">
            <a:avLst>
              <a:gd name="adj1" fmla="val 50000"/>
              <a:gd name="adj2" fmla="val 28794"/>
            </a:avLst>
          </a:prstGeom>
          <a:solidFill>
            <a:srgbClr val="FFFFFF"/>
          </a:solidFill>
          <a:ln w="38100" cap="flat" cmpd="sng">
            <a:solidFill>
              <a:srgbClr val="0000FF"/>
            </a:solidFill>
            <a:prstDash val="solid"/>
            <a:miter/>
            <a:headEnd type="none" w="med" len="med"/>
            <a:tailEnd type="none" w="med" len="med"/>
          </a:ln>
        </p:spPr>
        <p:txBody>
          <a:bodyPr anchor="t" anchorCtr="0"/>
          <a:p>
            <a:endParaRPr lang="zh-CN" altLang="en-US">
              <a:latin typeface="Tahoma" panose="020B0604030504040204" pitchFamily="34" charset="0"/>
              <a:ea typeface="宋体" panose="02010600030101010101" pitchFamily="2" charset="-122"/>
            </a:endParaRPr>
          </a:p>
        </p:txBody>
      </p:sp>
      <p:sp>
        <p:nvSpPr>
          <p:cNvPr id="32774" name="矩形 11269"/>
          <p:cNvSpPr/>
          <p:nvPr/>
        </p:nvSpPr>
        <p:spPr>
          <a:xfrm>
            <a:off x="2781300" y="1287463"/>
            <a:ext cx="457200" cy="1565275"/>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接</a:t>
            </a:r>
            <a:endParaRPr lang="zh-CN" altLang="en-US" sz="1400" b="1" dirty="0">
              <a:latin typeface="黑体" panose="02010609060101010101" pitchFamily="2" charset="-122"/>
              <a:ea typeface="黑体" panose="02010609060101010101" pitchFamily="2" charset="-122"/>
            </a:endParaRPr>
          </a:p>
          <a:p>
            <a:pPr algn="just"/>
            <a:r>
              <a:rPr lang="zh-CN" altLang="en-US" sz="1400" b="1" dirty="0">
                <a:latin typeface="黑体" panose="02010609060101010101" pitchFamily="2" charset="-122"/>
                <a:ea typeface="黑体" panose="02010609060101010101" pitchFamily="2" charset="-122"/>
              </a:rPr>
              <a:t>受</a:t>
            </a:r>
            <a:endParaRPr lang="zh-CN" altLang="en-US" sz="1400" b="1" dirty="0">
              <a:latin typeface="黑体" panose="02010609060101010101" pitchFamily="2" charset="-122"/>
              <a:ea typeface="黑体" panose="02010609060101010101" pitchFamily="2" charset="-122"/>
            </a:endParaRPr>
          </a:p>
          <a:p>
            <a:pPr algn="just"/>
            <a:endParaRPr lang="zh-CN" altLang="en-US" sz="1400" b="1" dirty="0">
              <a:latin typeface="黑体" panose="02010609060101010101" pitchFamily="2" charset="-122"/>
              <a:ea typeface="黑体" panose="02010609060101010101" pitchFamily="2" charset="-122"/>
            </a:endParaRPr>
          </a:p>
          <a:p>
            <a:pPr algn="just"/>
            <a:r>
              <a:rPr lang="zh-CN" altLang="en-US" sz="1400" b="1" dirty="0">
                <a:solidFill>
                  <a:srgbClr val="FF0000"/>
                </a:solidFill>
                <a:latin typeface="黑体" panose="02010609060101010101" pitchFamily="2" charset="-122"/>
                <a:ea typeface="黑体" panose="02010609060101010101" pitchFamily="2" charset="-122"/>
              </a:rPr>
              <a:t>信</a:t>
            </a:r>
            <a:endParaRPr lang="zh-CN" altLang="en-US" sz="1400" b="1" dirty="0">
              <a:solidFill>
                <a:srgbClr val="FF0000"/>
              </a:solidFill>
              <a:latin typeface="黑体" panose="02010609060101010101" pitchFamily="2" charset="-122"/>
              <a:ea typeface="黑体" panose="02010609060101010101" pitchFamily="2" charset="-122"/>
            </a:endParaRPr>
          </a:p>
          <a:p>
            <a:pPr algn="just"/>
            <a:r>
              <a:rPr lang="zh-CN" altLang="en-US" sz="1400" b="1" dirty="0">
                <a:solidFill>
                  <a:srgbClr val="FF0000"/>
                </a:solidFill>
                <a:latin typeface="黑体" panose="02010609060101010101" pitchFamily="2" charset="-122"/>
                <a:ea typeface="黑体" panose="02010609060101010101" pitchFamily="2" charset="-122"/>
              </a:rPr>
              <a:t>用</a:t>
            </a:r>
            <a:endParaRPr lang="zh-CN" altLang="en-US" sz="1400" b="1" dirty="0">
              <a:solidFill>
                <a:srgbClr val="FF0000"/>
              </a:solidFill>
              <a:latin typeface="黑体" panose="02010609060101010101" pitchFamily="2" charset="-122"/>
              <a:ea typeface="黑体" panose="02010609060101010101" pitchFamily="2" charset="-122"/>
            </a:endParaRPr>
          </a:p>
          <a:p>
            <a:pPr algn="just"/>
            <a:r>
              <a:rPr lang="zh-CN" altLang="en-US" sz="1400" b="1" dirty="0">
                <a:solidFill>
                  <a:srgbClr val="FF0000"/>
                </a:solidFill>
                <a:latin typeface="黑体" panose="02010609060101010101" pitchFamily="2" charset="-122"/>
                <a:ea typeface="黑体" panose="02010609060101010101" pitchFamily="2" charset="-122"/>
              </a:rPr>
              <a:t>证</a:t>
            </a:r>
            <a:endParaRPr lang="zh-CN" altLang="en-US" sz="1400" b="1" dirty="0">
              <a:latin typeface="Arial" panose="020B0604020202020204" pitchFamily="34" charset="0"/>
              <a:ea typeface="宋体" panose="02010600030101010101" pitchFamily="2" charset="-122"/>
            </a:endParaRPr>
          </a:p>
        </p:txBody>
      </p:sp>
      <p:sp>
        <p:nvSpPr>
          <p:cNvPr id="32775" name="直接连接符 11270"/>
          <p:cNvSpPr/>
          <p:nvPr/>
        </p:nvSpPr>
        <p:spPr>
          <a:xfrm>
            <a:off x="3216275" y="2133600"/>
            <a:ext cx="287338" cy="0"/>
          </a:xfrm>
          <a:prstGeom prst="line">
            <a:avLst/>
          </a:prstGeom>
          <a:ln w="57150" cap="flat" cmpd="sng">
            <a:solidFill>
              <a:srgbClr val="0000FF"/>
            </a:solidFill>
            <a:prstDash val="solid"/>
            <a:round/>
            <a:headEnd type="none" w="med" len="med"/>
            <a:tailEnd type="triangle" w="med" len="med"/>
          </a:ln>
        </p:spPr>
      </p:sp>
      <p:sp>
        <p:nvSpPr>
          <p:cNvPr id="32776" name="直接连接符 11271"/>
          <p:cNvSpPr/>
          <p:nvPr/>
        </p:nvSpPr>
        <p:spPr>
          <a:xfrm flipH="1">
            <a:off x="3503613" y="692150"/>
            <a:ext cx="0" cy="2449513"/>
          </a:xfrm>
          <a:prstGeom prst="line">
            <a:avLst/>
          </a:prstGeom>
          <a:ln w="38100" cap="flat" cmpd="sng">
            <a:solidFill>
              <a:srgbClr val="000000"/>
            </a:solidFill>
            <a:prstDash val="solid"/>
            <a:round/>
            <a:headEnd type="none" w="med" len="med"/>
            <a:tailEnd type="none" w="med" len="med"/>
          </a:ln>
        </p:spPr>
      </p:sp>
      <p:sp>
        <p:nvSpPr>
          <p:cNvPr id="32777" name="直接连接符 11272"/>
          <p:cNvSpPr/>
          <p:nvPr/>
        </p:nvSpPr>
        <p:spPr>
          <a:xfrm>
            <a:off x="3503613" y="692150"/>
            <a:ext cx="228600" cy="0"/>
          </a:xfrm>
          <a:prstGeom prst="line">
            <a:avLst/>
          </a:prstGeom>
          <a:ln w="38100" cap="flat" cmpd="sng">
            <a:solidFill>
              <a:srgbClr val="0000FF"/>
            </a:solidFill>
            <a:prstDash val="solid"/>
            <a:round/>
            <a:headEnd type="none" w="med" len="med"/>
            <a:tailEnd type="triangle" w="med" len="med"/>
          </a:ln>
        </p:spPr>
      </p:sp>
      <p:sp>
        <p:nvSpPr>
          <p:cNvPr id="32778" name="直接连接符 11273"/>
          <p:cNvSpPr/>
          <p:nvPr/>
        </p:nvSpPr>
        <p:spPr>
          <a:xfrm>
            <a:off x="3503613" y="1484313"/>
            <a:ext cx="257175" cy="1587"/>
          </a:xfrm>
          <a:prstGeom prst="line">
            <a:avLst/>
          </a:prstGeom>
          <a:ln w="38100" cap="flat" cmpd="sng">
            <a:solidFill>
              <a:srgbClr val="0000FF"/>
            </a:solidFill>
            <a:prstDash val="solid"/>
            <a:round/>
            <a:headEnd type="none" w="med" len="med"/>
            <a:tailEnd type="triangle" w="med" len="med"/>
          </a:ln>
        </p:spPr>
      </p:sp>
      <p:sp>
        <p:nvSpPr>
          <p:cNvPr id="32779" name="直接连接符 11274"/>
          <p:cNvSpPr/>
          <p:nvPr/>
        </p:nvSpPr>
        <p:spPr>
          <a:xfrm>
            <a:off x="3503613" y="2205038"/>
            <a:ext cx="328612" cy="0"/>
          </a:xfrm>
          <a:prstGeom prst="line">
            <a:avLst/>
          </a:prstGeom>
          <a:ln w="38100" cap="flat" cmpd="sng">
            <a:solidFill>
              <a:srgbClr val="0000FF"/>
            </a:solidFill>
            <a:prstDash val="solid"/>
            <a:round/>
            <a:headEnd type="none" w="med" len="med"/>
            <a:tailEnd type="triangle" w="med" len="med"/>
          </a:ln>
        </p:spPr>
      </p:sp>
      <p:sp>
        <p:nvSpPr>
          <p:cNvPr id="32780" name="直接连接符 11275"/>
          <p:cNvSpPr/>
          <p:nvPr/>
        </p:nvSpPr>
        <p:spPr>
          <a:xfrm flipV="1">
            <a:off x="3503613" y="3141663"/>
            <a:ext cx="257175" cy="1587"/>
          </a:xfrm>
          <a:prstGeom prst="line">
            <a:avLst/>
          </a:prstGeom>
          <a:ln w="38100" cap="flat" cmpd="sng">
            <a:solidFill>
              <a:srgbClr val="0000FF"/>
            </a:solidFill>
            <a:prstDash val="solid"/>
            <a:round/>
            <a:headEnd type="none" w="med" len="med"/>
            <a:tailEnd type="triangle" w="med" len="med"/>
          </a:ln>
        </p:spPr>
      </p:sp>
      <p:sp>
        <p:nvSpPr>
          <p:cNvPr id="32781" name="矩形 11276"/>
          <p:cNvSpPr/>
          <p:nvPr/>
        </p:nvSpPr>
        <p:spPr>
          <a:xfrm>
            <a:off x="3792538" y="260350"/>
            <a:ext cx="1392237" cy="801688"/>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向商务局（厅）申请出口 </a:t>
            </a:r>
            <a:r>
              <a:rPr lang="zh-CN" altLang="en-US" sz="1400" b="1" dirty="0">
                <a:solidFill>
                  <a:srgbClr val="FF0000"/>
                </a:solidFill>
                <a:latin typeface="黑体" panose="02010609060101010101" pitchFamily="2" charset="-122"/>
                <a:ea typeface="黑体" panose="02010609060101010101" pitchFamily="2" charset="-122"/>
              </a:rPr>
              <a:t>配 额</a:t>
            </a:r>
            <a:endParaRPr lang="zh-CN" altLang="en-US" sz="1400" b="1" dirty="0">
              <a:latin typeface="黑体" panose="02010609060101010101" pitchFamily="2" charset="-122"/>
              <a:ea typeface="黑体" panose="02010609060101010101" pitchFamily="2" charset="-122"/>
            </a:endParaRPr>
          </a:p>
        </p:txBody>
      </p:sp>
      <p:sp>
        <p:nvSpPr>
          <p:cNvPr id="32782" name="矩形 11277"/>
          <p:cNvSpPr/>
          <p:nvPr/>
        </p:nvSpPr>
        <p:spPr>
          <a:xfrm>
            <a:off x="3719513" y="1196975"/>
            <a:ext cx="1439862" cy="647700"/>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向银行　　　　　　　　申请出口</a:t>
            </a:r>
            <a:r>
              <a:rPr lang="zh-CN" altLang="en-US" sz="1400" b="1" dirty="0">
                <a:solidFill>
                  <a:srgbClr val="FF0000"/>
                </a:solidFill>
                <a:latin typeface="黑体" panose="02010609060101010101" pitchFamily="2" charset="-122"/>
                <a:ea typeface="黑体" panose="02010609060101010101" pitchFamily="2" charset="-122"/>
              </a:rPr>
              <a:t>融 资</a:t>
            </a:r>
            <a:endParaRPr lang="zh-CN" altLang="en-US" sz="1400" b="1" dirty="0">
              <a:latin typeface="黑体" panose="02010609060101010101" pitchFamily="2" charset="-122"/>
              <a:ea typeface="黑体" panose="02010609060101010101" pitchFamily="2" charset="-122"/>
            </a:endParaRPr>
          </a:p>
        </p:txBody>
      </p:sp>
      <p:sp>
        <p:nvSpPr>
          <p:cNvPr id="32783" name="矩形 11278"/>
          <p:cNvSpPr/>
          <p:nvPr/>
        </p:nvSpPr>
        <p:spPr>
          <a:xfrm>
            <a:off x="3863975" y="1916113"/>
            <a:ext cx="1176338" cy="649287"/>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400" b="1" dirty="0">
                <a:latin typeface="黑体" panose="02010609060101010101" pitchFamily="2" charset="-122"/>
                <a:ea typeface="黑体" panose="02010609060101010101" pitchFamily="2" charset="-122"/>
              </a:rPr>
              <a:t>向船公司　　　　</a:t>
            </a:r>
            <a:r>
              <a:rPr lang="zh-CN" altLang="en-US" sz="1400" b="1" dirty="0">
                <a:solidFill>
                  <a:srgbClr val="FF0000"/>
                </a:solidFill>
                <a:latin typeface="黑体" panose="02010609060101010101" pitchFamily="2" charset="-122"/>
                <a:ea typeface="黑体" panose="02010609060101010101" pitchFamily="2" charset="-122"/>
              </a:rPr>
              <a:t>租船订舱</a:t>
            </a:r>
            <a:endParaRPr lang="zh-CN" altLang="en-US" sz="1400" b="1" dirty="0">
              <a:latin typeface="Arial" panose="020B0604020202020204" pitchFamily="34" charset="0"/>
              <a:ea typeface="宋体" panose="02010600030101010101" pitchFamily="2" charset="-122"/>
            </a:endParaRPr>
          </a:p>
        </p:txBody>
      </p:sp>
      <p:sp>
        <p:nvSpPr>
          <p:cNvPr id="32784" name="矩形 11279"/>
          <p:cNvSpPr/>
          <p:nvPr/>
        </p:nvSpPr>
        <p:spPr>
          <a:xfrm>
            <a:off x="3792538" y="2636838"/>
            <a:ext cx="1081087" cy="863600"/>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400" b="1" dirty="0">
                <a:latin typeface="黑体" panose="02010609060101010101" pitchFamily="2" charset="-122"/>
                <a:ea typeface="黑体" panose="02010609060101010101" pitchFamily="2" charset="-122"/>
              </a:rPr>
              <a:t>工厂　　　　　</a:t>
            </a:r>
            <a:r>
              <a:rPr lang="zh-CN" altLang="en-US" sz="1400" b="1" dirty="0">
                <a:solidFill>
                  <a:srgbClr val="FF0000"/>
                </a:solidFill>
                <a:latin typeface="黑体" panose="02010609060101010101" pitchFamily="2" charset="-122"/>
                <a:ea typeface="黑体" panose="02010609060101010101" pitchFamily="2" charset="-122"/>
              </a:rPr>
              <a:t>加工、包装、刷 唛</a:t>
            </a:r>
            <a:endParaRPr lang="zh-CN" altLang="en-US" sz="1400" b="1" dirty="0">
              <a:latin typeface="Arial" panose="020B0604020202020204" pitchFamily="34" charset="0"/>
              <a:ea typeface="宋体" panose="02010600030101010101" pitchFamily="2" charset="-122"/>
            </a:endParaRPr>
          </a:p>
        </p:txBody>
      </p:sp>
      <p:sp>
        <p:nvSpPr>
          <p:cNvPr id="32785" name="直接连接符 11280"/>
          <p:cNvSpPr/>
          <p:nvPr/>
        </p:nvSpPr>
        <p:spPr>
          <a:xfrm flipV="1">
            <a:off x="4872038" y="3068638"/>
            <a:ext cx="288925" cy="1587"/>
          </a:xfrm>
          <a:prstGeom prst="line">
            <a:avLst/>
          </a:prstGeom>
          <a:ln w="57150" cap="flat" cmpd="sng">
            <a:solidFill>
              <a:srgbClr val="0000FF"/>
            </a:solidFill>
            <a:prstDash val="solid"/>
            <a:round/>
            <a:headEnd type="none" w="med" len="med"/>
            <a:tailEnd type="triangle" w="med" len="med"/>
          </a:ln>
        </p:spPr>
      </p:sp>
      <p:sp>
        <p:nvSpPr>
          <p:cNvPr id="32786" name="直接连接符 11281"/>
          <p:cNvSpPr/>
          <p:nvPr/>
        </p:nvSpPr>
        <p:spPr>
          <a:xfrm>
            <a:off x="5232400" y="1773238"/>
            <a:ext cx="0" cy="1657350"/>
          </a:xfrm>
          <a:prstGeom prst="line">
            <a:avLst/>
          </a:prstGeom>
          <a:ln w="38100" cap="flat" cmpd="sng">
            <a:solidFill>
              <a:srgbClr val="000000"/>
            </a:solidFill>
            <a:prstDash val="solid"/>
            <a:round/>
            <a:headEnd type="none" w="med" len="med"/>
            <a:tailEnd type="none" w="med" len="med"/>
          </a:ln>
        </p:spPr>
      </p:sp>
      <p:sp>
        <p:nvSpPr>
          <p:cNvPr id="32787" name="矩形 11282"/>
          <p:cNvSpPr/>
          <p:nvPr/>
        </p:nvSpPr>
        <p:spPr>
          <a:xfrm>
            <a:off x="5448300" y="1484313"/>
            <a:ext cx="1152525" cy="546100"/>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400" b="1" dirty="0">
                <a:latin typeface="黑体" panose="02010609060101010101" pitchFamily="2" charset="-122"/>
                <a:ea typeface="黑体" panose="02010609060101010101" pitchFamily="2" charset="-122"/>
              </a:rPr>
              <a:t>向保险公司　　　</a:t>
            </a:r>
            <a:r>
              <a:rPr lang="zh-CN" altLang="en-US" sz="1400" b="1" dirty="0">
                <a:solidFill>
                  <a:srgbClr val="FF0000"/>
                </a:solidFill>
                <a:latin typeface="黑体" panose="02010609060101010101" pitchFamily="2" charset="-122"/>
                <a:ea typeface="黑体" panose="02010609060101010101" pitchFamily="2" charset="-122"/>
              </a:rPr>
              <a:t>投保货运险</a:t>
            </a:r>
            <a:endParaRPr lang="zh-CN" altLang="en-US" sz="1400" b="1" dirty="0">
              <a:latin typeface="Arial" panose="020B0604020202020204" pitchFamily="34" charset="0"/>
              <a:ea typeface="宋体" panose="02010600030101010101" pitchFamily="2" charset="-122"/>
            </a:endParaRPr>
          </a:p>
        </p:txBody>
      </p:sp>
      <p:sp>
        <p:nvSpPr>
          <p:cNvPr id="32788" name="矩形 11283"/>
          <p:cNvSpPr/>
          <p:nvPr/>
        </p:nvSpPr>
        <p:spPr>
          <a:xfrm>
            <a:off x="5448300" y="2276475"/>
            <a:ext cx="1081088" cy="576263"/>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400" b="1" dirty="0">
                <a:latin typeface="黑体" panose="02010609060101010101" pitchFamily="2" charset="-122"/>
                <a:ea typeface="黑体" panose="02010609060101010101" pitchFamily="2" charset="-122"/>
              </a:rPr>
              <a:t>向检疫局　　申请</a:t>
            </a:r>
            <a:r>
              <a:rPr lang="zh-CN" altLang="en-US" sz="1400" b="1" dirty="0">
                <a:solidFill>
                  <a:srgbClr val="FF0000"/>
                </a:solidFill>
                <a:latin typeface="黑体" panose="02010609060101010101" pitchFamily="2" charset="-122"/>
                <a:ea typeface="黑体" panose="02010609060101010101" pitchFamily="2" charset="-122"/>
              </a:rPr>
              <a:t>报验</a:t>
            </a:r>
            <a:endParaRPr lang="zh-CN" altLang="en-US" sz="1400" b="1" dirty="0">
              <a:latin typeface="Arial" panose="020B0604020202020204" pitchFamily="34" charset="0"/>
              <a:ea typeface="宋体" panose="02010600030101010101" pitchFamily="2" charset="-122"/>
            </a:endParaRPr>
          </a:p>
        </p:txBody>
      </p:sp>
      <p:sp>
        <p:nvSpPr>
          <p:cNvPr id="32789" name="矩形 11284"/>
          <p:cNvSpPr/>
          <p:nvPr/>
        </p:nvSpPr>
        <p:spPr>
          <a:xfrm>
            <a:off x="5448300" y="3068638"/>
            <a:ext cx="1008063" cy="719137"/>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海关仓库</a:t>
            </a:r>
            <a:endParaRPr lang="zh-CN" altLang="en-US" sz="1400" b="1" dirty="0">
              <a:latin typeface="黑体" panose="02010609060101010101" pitchFamily="2" charset="-122"/>
              <a:ea typeface="黑体" panose="02010609060101010101" pitchFamily="2" charset="-122"/>
            </a:endParaRPr>
          </a:p>
          <a:p>
            <a:pPr algn="just"/>
            <a:r>
              <a:rPr lang="zh-CN" altLang="en-US" sz="1400" b="1" dirty="0">
                <a:solidFill>
                  <a:srgbClr val="FF0000"/>
                </a:solidFill>
                <a:latin typeface="黑体" panose="02010609060101010101" pitchFamily="2" charset="-122"/>
                <a:ea typeface="黑体" panose="02010609060101010101" pitchFamily="2" charset="-122"/>
              </a:rPr>
              <a:t>检货入仓</a:t>
            </a:r>
            <a:endParaRPr lang="zh-CN" altLang="en-US" sz="1400" b="1" dirty="0">
              <a:latin typeface="Arial" panose="020B0604020202020204" pitchFamily="34" charset="0"/>
              <a:ea typeface="宋体" panose="02010600030101010101" pitchFamily="2" charset="-122"/>
            </a:endParaRPr>
          </a:p>
        </p:txBody>
      </p:sp>
      <p:sp>
        <p:nvSpPr>
          <p:cNvPr id="32790" name="直接连接符 11285"/>
          <p:cNvSpPr/>
          <p:nvPr/>
        </p:nvSpPr>
        <p:spPr>
          <a:xfrm>
            <a:off x="6456363" y="3284538"/>
            <a:ext cx="234950" cy="0"/>
          </a:xfrm>
          <a:prstGeom prst="line">
            <a:avLst/>
          </a:prstGeom>
          <a:ln w="38100" cap="flat" cmpd="sng">
            <a:solidFill>
              <a:srgbClr val="0000FF"/>
            </a:solidFill>
            <a:prstDash val="solid"/>
            <a:round/>
            <a:headEnd type="none" w="med" len="med"/>
            <a:tailEnd type="triangle" w="med" len="med"/>
          </a:ln>
        </p:spPr>
      </p:sp>
      <p:sp>
        <p:nvSpPr>
          <p:cNvPr id="32791" name="矩形 11286"/>
          <p:cNvSpPr/>
          <p:nvPr/>
        </p:nvSpPr>
        <p:spPr>
          <a:xfrm>
            <a:off x="6672263" y="2781300"/>
            <a:ext cx="1152525" cy="795338"/>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向海关　　　　　申报出口 </a:t>
            </a:r>
            <a:r>
              <a:rPr lang="zh-CN" altLang="en-US" sz="1400" b="1" dirty="0">
                <a:solidFill>
                  <a:srgbClr val="FF0000"/>
                </a:solidFill>
                <a:latin typeface="黑体" panose="02010609060101010101" pitchFamily="2" charset="-122"/>
                <a:ea typeface="黑体" panose="02010609060101010101" pitchFamily="2" charset="-122"/>
              </a:rPr>
              <a:t>通 关</a:t>
            </a:r>
            <a:endParaRPr lang="zh-CN" altLang="en-US" sz="1400" b="1" dirty="0">
              <a:latin typeface="黑体" panose="02010609060101010101" pitchFamily="2" charset="-122"/>
              <a:ea typeface="黑体" panose="02010609060101010101" pitchFamily="2" charset="-122"/>
            </a:endParaRPr>
          </a:p>
        </p:txBody>
      </p:sp>
      <p:sp>
        <p:nvSpPr>
          <p:cNvPr id="32792" name="直接连接符 11287"/>
          <p:cNvSpPr/>
          <p:nvPr/>
        </p:nvSpPr>
        <p:spPr>
          <a:xfrm>
            <a:off x="7032625" y="3573463"/>
            <a:ext cx="0" cy="288925"/>
          </a:xfrm>
          <a:prstGeom prst="line">
            <a:avLst/>
          </a:prstGeom>
          <a:ln w="38100" cap="flat" cmpd="sng">
            <a:solidFill>
              <a:srgbClr val="0000FF"/>
            </a:solidFill>
            <a:prstDash val="solid"/>
            <a:round/>
            <a:headEnd type="none" w="med" len="med"/>
            <a:tailEnd type="triangle" w="med" len="med"/>
          </a:ln>
        </p:spPr>
      </p:sp>
      <p:sp>
        <p:nvSpPr>
          <p:cNvPr id="32793" name="矩形 11288"/>
          <p:cNvSpPr/>
          <p:nvPr/>
        </p:nvSpPr>
        <p:spPr>
          <a:xfrm>
            <a:off x="6600825" y="3860800"/>
            <a:ext cx="863600" cy="442913"/>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200" b="1" dirty="0">
                <a:solidFill>
                  <a:srgbClr val="FF0000"/>
                </a:solidFill>
                <a:latin typeface="黑体" panose="02010609060101010101" pitchFamily="2" charset="-122"/>
                <a:ea typeface="黑体" panose="02010609060101010101" pitchFamily="2" charset="-122"/>
              </a:rPr>
              <a:t>验货放行</a:t>
            </a:r>
            <a:endParaRPr lang="zh-CN" altLang="en-US" sz="1200" dirty="0">
              <a:latin typeface="Arial" panose="020B0604020202020204" pitchFamily="34" charset="0"/>
              <a:ea typeface="宋体" panose="02010600030101010101" pitchFamily="2" charset="-122"/>
            </a:endParaRPr>
          </a:p>
        </p:txBody>
      </p:sp>
      <p:sp>
        <p:nvSpPr>
          <p:cNvPr id="32794" name="直接连接符 11289"/>
          <p:cNvSpPr/>
          <p:nvPr/>
        </p:nvSpPr>
        <p:spPr>
          <a:xfrm>
            <a:off x="6959600" y="4292600"/>
            <a:ext cx="0" cy="287338"/>
          </a:xfrm>
          <a:prstGeom prst="line">
            <a:avLst/>
          </a:prstGeom>
          <a:ln w="38100" cap="flat" cmpd="sng">
            <a:solidFill>
              <a:srgbClr val="0000FF"/>
            </a:solidFill>
            <a:prstDash val="solid"/>
            <a:round/>
            <a:headEnd type="none" w="med" len="med"/>
            <a:tailEnd type="triangle" w="med" len="med"/>
          </a:ln>
        </p:spPr>
      </p:sp>
      <p:sp>
        <p:nvSpPr>
          <p:cNvPr id="32795" name="直接连接符 11290"/>
          <p:cNvSpPr/>
          <p:nvPr/>
        </p:nvSpPr>
        <p:spPr>
          <a:xfrm>
            <a:off x="7248525" y="5084763"/>
            <a:ext cx="300038" cy="0"/>
          </a:xfrm>
          <a:prstGeom prst="line">
            <a:avLst/>
          </a:prstGeom>
          <a:ln w="57150" cap="flat" cmpd="sng">
            <a:solidFill>
              <a:srgbClr val="0000FF"/>
            </a:solidFill>
            <a:prstDash val="solid"/>
            <a:round/>
            <a:headEnd type="none" w="med" len="med"/>
            <a:tailEnd type="triangle" w="med" len="med"/>
          </a:ln>
        </p:spPr>
      </p:sp>
      <p:sp>
        <p:nvSpPr>
          <p:cNvPr id="32796" name="直接连接符 11291"/>
          <p:cNvSpPr/>
          <p:nvPr/>
        </p:nvSpPr>
        <p:spPr>
          <a:xfrm>
            <a:off x="7535863" y="4365625"/>
            <a:ext cx="0" cy="1252538"/>
          </a:xfrm>
          <a:prstGeom prst="line">
            <a:avLst/>
          </a:prstGeom>
          <a:ln w="38100" cap="flat" cmpd="sng">
            <a:solidFill>
              <a:srgbClr val="000000"/>
            </a:solidFill>
            <a:prstDash val="solid"/>
            <a:round/>
            <a:headEnd type="none" w="med" len="med"/>
            <a:tailEnd type="none" w="med" len="med"/>
          </a:ln>
        </p:spPr>
      </p:sp>
      <p:sp>
        <p:nvSpPr>
          <p:cNvPr id="32797" name="直接连接符 11292"/>
          <p:cNvSpPr/>
          <p:nvPr/>
        </p:nvSpPr>
        <p:spPr>
          <a:xfrm>
            <a:off x="7535863" y="4365625"/>
            <a:ext cx="220662" cy="15875"/>
          </a:xfrm>
          <a:prstGeom prst="line">
            <a:avLst/>
          </a:prstGeom>
          <a:ln w="38100" cap="flat" cmpd="sng">
            <a:solidFill>
              <a:srgbClr val="0000FF"/>
            </a:solidFill>
            <a:prstDash val="solid"/>
            <a:round/>
            <a:headEnd type="none" w="med" len="med"/>
            <a:tailEnd type="triangle" w="med" len="med"/>
          </a:ln>
        </p:spPr>
      </p:sp>
      <p:sp>
        <p:nvSpPr>
          <p:cNvPr id="32798" name="矩形 11293"/>
          <p:cNvSpPr/>
          <p:nvPr/>
        </p:nvSpPr>
        <p:spPr>
          <a:xfrm>
            <a:off x="7751763" y="3860800"/>
            <a:ext cx="936625" cy="1008063"/>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200" b="1" dirty="0">
                <a:latin typeface="黑体" panose="02010609060101010101" pitchFamily="2" charset="-122"/>
                <a:ea typeface="黑体" panose="02010609060101010101" pitchFamily="2" charset="-122"/>
              </a:rPr>
              <a:t>向船公司　　　　支付</a:t>
            </a:r>
            <a:r>
              <a:rPr lang="zh-CN" altLang="en-US" sz="1200" b="1" dirty="0">
                <a:solidFill>
                  <a:srgbClr val="FF0000"/>
                </a:solidFill>
                <a:latin typeface="黑体" panose="02010609060101010101" pitchFamily="2" charset="-122"/>
                <a:ea typeface="黑体" panose="02010609060101010101" pitchFamily="2" charset="-122"/>
              </a:rPr>
              <a:t>运费</a:t>
            </a:r>
            <a:endParaRPr lang="zh-CN" altLang="en-US" sz="1200" b="1" dirty="0">
              <a:latin typeface="黑体" panose="02010609060101010101" pitchFamily="2" charset="-122"/>
              <a:ea typeface="黑体" panose="02010609060101010101" pitchFamily="2" charset="-122"/>
            </a:endParaRPr>
          </a:p>
          <a:p>
            <a:pPr algn="ctr"/>
            <a:r>
              <a:rPr lang="zh-CN" altLang="en-US" sz="1200" b="1" dirty="0">
                <a:latin typeface="黑体" panose="02010609060101010101" pitchFamily="2" charset="-122"/>
                <a:ea typeface="黑体" panose="02010609060101010101" pitchFamily="2" charset="-122"/>
              </a:rPr>
              <a:t>取得</a:t>
            </a:r>
            <a:endParaRPr lang="zh-CN" altLang="en-US" sz="1200" b="1" dirty="0">
              <a:latin typeface="黑体" panose="02010609060101010101" pitchFamily="2" charset="-122"/>
              <a:ea typeface="黑体" panose="02010609060101010101" pitchFamily="2" charset="-122"/>
            </a:endParaRPr>
          </a:p>
          <a:p>
            <a:pPr algn="ctr"/>
            <a:r>
              <a:rPr lang="zh-CN" altLang="en-US" sz="1200" b="1" dirty="0">
                <a:solidFill>
                  <a:srgbClr val="FF0000"/>
                </a:solidFill>
                <a:latin typeface="黑体" panose="02010609060101010101" pitchFamily="2" charset="-122"/>
                <a:ea typeface="黑体" panose="02010609060101010101" pitchFamily="2" charset="-122"/>
              </a:rPr>
              <a:t>提单</a:t>
            </a:r>
            <a:endParaRPr lang="zh-CN" altLang="en-US" sz="1200" b="1" dirty="0">
              <a:latin typeface="黑体" panose="02010609060101010101" pitchFamily="2" charset="-122"/>
              <a:ea typeface="黑体" panose="02010609060101010101" pitchFamily="2" charset="-122"/>
            </a:endParaRPr>
          </a:p>
          <a:p>
            <a:endParaRPr lang="zh-CN" altLang="en-US" sz="1200" dirty="0">
              <a:latin typeface="Arial" panose="020B0604020202020204" pitchFamily="34" charset="0"/>
              <a:ea typeface="宋体" panose="02010600030101010101" pitchFamily="2" charset="-122"/>
            </a:endParaRPr>
          </a:p>
        </p:txBody>
      </p:sp>
      <p:sp>
        <p:nvSpPr>
          <p:cNvPr id="32799" name="直接连接符 11294"/>
          <p:cNvSpPr/>
          <p:nvPr/>
        </p:nvSpPr>
        <p:spPr>
          <a:xfrm>
            <a:off x="7535863" y="5589588"/>
            <a:ext cx="331787" cy="0"/>
          </a:xfrm>
          <a:prstGeom prst="line">
            <a:avLst/>
          </a:prstGeom>
          <a:ln w="38100" cap="flat" cmpd="sng">
            <a:solidFill>
              <a:srgbClr val="0000FF"/>
            </a:solidFill>
            <a:prstDash val="solid"/>
            <a:round/>
            <a:headEnd type="none" w="med" len="med"/>
            <a:tailEnd type="triangle" w="med" len="med"/>
          </a:ln>
        </p:spPr>
      </p:sp>
      <p:sp>
        <p:nvSpPr>
          <p:cNvPr id="32800" name="矩形 11295"/>
          <p:cNvSpPr/>
          <p:nvPr/>
        </p:nvSpPr>
        <p:spPr>
          <a:xfrm>
            <a:off x="7896225" y="5157788"/>
            <a:ext cx="800100" cy="1008062"/>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向进口商发</a:t>
            </a:r>
            <a:r>
              <a:rPr lang="zh-CN" altLang="en-US" sz="1400" b="1" dirty="0">
                <a:solidFill>
                  <a:srgbClr val="FF0000"/>
                </a:solidFill>
                <a:latin typeface="黑体" panose="02010609060101010101" pitchFamily="2" charset="-122"/>
                <a:ea typeface="黑体" panose="02010609060101010101" pitchFamily="2" charset="-122"/>
              </a:rPr>
              <a:t>装运通知</a:t>
            </a:r>
            <a:endParaRPr lang="zh-CN" altLang="en-US" sz="1400" b="1" dirty="0">
              <a:latin typeface="Arial" panose="020B0604020202020204" pitchFamily="34" charset="0"/>
              <a:ea typeface="宋体" panose="02010600030101010101" pitchFamily="2" charset="-122"/>
            </a:endParaRPr>
          </a:p>
        </p:txBody>
      </p:sp>
      <p:sp>
        <p:nvSpPr>
          <p:cNvPr id="32801" name="直接连接符 11296"/>
          <p:cNvSpPr/>
          <p:nvPr/>
        </p:nvSpPr>
        <p:spPr>
          <a:xfrm>
            <a:off x="8688388" y="4437063"/>
            <a:ext cx="258762" cy="0"/>
          </a:xfrm>
          <a:prstGeom prst="line">
            <a:avLst/>
          </a:prstGeom>
          <a:ln w="38100" cap="flat" cmpd="sng">
            <a:solidFill>
              <a:srgbClr val="0000FF"/>
            </a:solidFill>
            <a:prstDash val="solid"/>
            <a:round/>
            <a:headEnd type="none" w="med" len="med"/>
            <a:tailEnd type="triangle" w="med" len="med"/>
          </a:ln>
        </p:spPr>
      </p:sp>
      <p:sp>
        <p:nvSpPr>
          <p:cNvPr id="32802" name="矩形 11297"/>
          <p:cNvSpPr/>
          <p:nvPr/>
        </p:nvSpPr>
        <p:spPr>
          <a:xfrm>
            <a:off x="8975725" y="4005263"/>
            <a:ext cx="360363" cy="1008062"/>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solidFill>
                  <a:srgbClr val="FF0000"/>
                </a:solidFill>
                <a:latin typeface="黑体" panose="02010609060101010101" pitchFamily="2" charset="-122"/>
                <a:ea typeface="黑体" panose="02010609060101010101" pitchFamily="2" charset="-122"/>
              </a:rPr>
              <a:t>制</a:t>
            </a:r>
            <a:endParaRPr lang="zh-CN" altLang="en-US" sz="1400" b="1" dirty="0">
              <a:solidFill>
                <a:srgbClr val="FF0000"/>
              </a:solidFill>
              <a:latin typeface="黑体" panose="02010609060101010101" pitchFamily="2" charset="-122"/>
              <a:ea typeface="黑体" panose="02010609060101010101" pitchFamily="2" charset="-122"/>
            </a:endParaRPr>
          </a:p>
          <a:p>
            <a:pPr algn="just"/>
            <a:endParaRPr lang="zh-CN" altLang="en-US" sz="1400" b="1" dirty="0">
              <a:solidFill>
                <a:srgbClr val="FF0000"/>
              </a:solidFill>
              <a:latin typeface="黑体" panose="02010609060101010101" pitchFamily="2" charset="-122"/>
              <a:ea typeface="黑体" panose="02010609060101010101" pitchFamily="2" charset="-122"/>
            </a:endParaRPr>
          </a:p>
          <a:p>
            <a:pPr algn="just"/>
            <a:r>
              <a:rPr lang="zh-CN" altLang="en-US" sz="1400" b="1" dirty="0">
                <a:solidFill>
                  <a:srgbClr val="FF0000"/>
                </a:solidFill>
                <a:latin typeface="黑体" panose="02010609060101010101" pitchFamily="2" charset="-122"/>
                <a:ea typeface="黑体" panose="02010609060101010101" pitchFamily="2" charset="-122"/>
              </a:rPr>
              <a:t>单</a:t>
            </a:r>
            <a:endParaRPr lang="zh-CN" altLang="en-US" sz="1400" b="1" dirty="0">
              <a:latin typeface="Arial" panose="020B0604020202020204" pitchFamily="34" charset="0"/>
              <a:ea typeface="宋体" panose="02010600030101010101" pitchFamily="2" charset="-122"/>
            </a:endParaRPr>
          </a:p>
        </p:txBody>
      </p:sp>
      <p:sp>
        <p:nvSpPr>
          <p:cNvPr id="32803" name="直接连接符 11298"/>
          <p:cNvSpPr/>
          <p:nvPr/>
        </p:nvSpPr>
        <p:spPr>
          <a:xfrm>
            <a:off x="9336088" y="4508500"/>
            <a:ext cx="215900" cy="0"/>
          </a:xfrm>
          <a:prstGeom prst="line">
            <a:avLst/>
          </a:prstGeom>
          <a:ln w="38100" cap="flat" cmpd="sng">
            <a:solidFill>
              <a:srgbClr val="0000FF"/>
            </a:solidFill>
            <a:prstDash val="solid"/>
            <a:round/>
            <a:headEnd type="none" w="med" len="med"/>
            <a:tailEnd type="triangle" w="med" len="med"/>
          </a:ln>
        </p:spPr>
      </p:sp>
      <p:sp>
        <p:nvSpPr>
          <p:cNvPr id="32804" name="矩形 11299"/>
          <p:cNvSpPr/>
          <p:nvPr/>
        </p:nvSpPr>
        <p:spPr>
          <a:xfrm>
            <a:off x="9551988" y="4076700"/>
            <a:ext cx="865187" cy="720725"/>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ctr"/>
            <a:r>
              <a:rPr lang="zh-CN" altLang="en-US" sz="1400" b="1" dirty="0">
                <a:latin typeface="黑体" panose="02010609060101010101" pitchFamily="2" charset="-122"/>
                <a:ea typeface="黑体" panose="02010609060101010101" pitchFamily="2" charset="-122"/>
              </a:rPr>
              <a:t>银行　　　申请</a:t>
            </a:r>
            <a:endParaRPr lang="zh-CN" altLang="en-US" sz="1400" b="1" dirty="0">
              <a:latin typeface="黑体" panose="02010609060101010101" pitchFamily="2" charset="-122"/>
              <a:ea typeface="黑体" panose="02010609060101010101" pitchFamily="2" charset="-122"/>
            </a:endParaRPr>
          </a:p>
          <a:p>
            <a:pPr algn="ctr"/>
            <a:r>
              <a:rPr lang="zh-CN" altLang="en-US" sz="1400" b="1" dirty="0">
                <a:solidFill>
                  <a:srgbClr val="FF0000"/>
                </a:solidFill>
                <a:latin typeface="黑体" panose="02010609060101010101" pitchFamily="2" charset="-122"/>
                <a:ea typeface="黑体" panose="02010609060101010101" pitchFamily="2" charset="-122"/>
              </a:rPr>
              <a:t>押汇</a:t>
            </a:r>
            <a:endParaRPr lang="zh-CN" altLang="en-US" sz="1400" b="1" dirty="0">
              <a:latin typeface="Arial" panose="020B0604020202020204" pitchFamily="34" charset="0"/>
              <a:ea typeface="宋体" panose="02010600030101010101" pitchFamily="2" charset="-122"/>
            </a:endParaRPr>
          </a:p>
        </p:txBody>
      </p:sp>
      <p:sp>
        <p:nvSpPr>
          <p:cNvPr id="32805" name="直接连接符 11300"/>
          <p:cNvSpPr/>
          <p:nvPr/>
        </p:nvSpPr>
        <p:spPr>
          <a:xfrm flipV="1">
            <a:off x="9983788" y="3860800"/>
            <a:ext cx="0" cy="215900"/>
          </a:xfrm>
          <a:prstGeom prst="line">
            <a:avLst/>
          </a:prstGeom>
          <a:ln w="38100" cap="flat" cmpd="sng">
            <a:solidFill>
              <a:srgbClr val="0000FF"/>
            </a:solidFill>
            <a:prstDash val="solid"/>
            <a:round/>
            <a:headEnd type="none" w="med" len="med"/>
            <a:tailEnd type="triangle" w="med" len="med"/>
          </a:ln>
        </p:spPr>
      </p:sp>
      <p:sp>
        <p:nvSpPr>
          <p:cNvPr id="32806" name="矩形 11301"/>
          <p:cNvSpPr/>
          <p:nvPr/>
        </p:nvSpPr>
        <p:spPr>
          <a:xfrm>
            <a:off x="9551988" y="2924175"/>
            <a:ext cx="865187" cy="928688"/>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开证行　　</a:t>
            </a:r>
            <a:r>
              <a:rPr lang="zh-CN" altLang="en-US" sz="1400" b="1" dirty="0">
                <a:solidFill>
                  <a:srgbClr val="FF0000"/>
                </a:solidFill>
                <a:latin typeface="黑体" panose="02010609060101010101" pitchFamily="2" charset="-122"/>
                <a:ea typeface="黑体" panose="02010609060101010101" pitchFamily="2" charset="-122"/>
              </a:rPr>
              <a:t>偿付货款</a:t>
            </a:r>
            <a:endParaRPr lang="zh-CN" altLang="en-US" sz="1400" b="1" dirty="0">
              <a:latin typeface="Arial" panose="020B0604020202020204" pitchFamily="34" charset="0"/>
              <a:ea typeface="黑体" panose="02010609060101010101" pitchFamily="2" charset="-122"/>
            </a:endParaRPr>
          </a:p>
        </p:txBody>
      </p:sp>
      <p:sp>
        <p:nvSpPr>
          <p:cNvPr id="32807" name="直接连接符 11302"/>
          <p:cNvSpPr/>
          <p:nvPr/>
        </p:nvSpPr>
        <p:spPr>
          <a:xfrm>
            <a:off x="9983788" y="4797425"/>
            <a:ext cx="0" cy="360363"/>
          </a:xfrm>
          <a:prstGeom prst="line">
            <a:avLst/>
          </a:prstGeom>
          <a:ln w="38100" cap="flat" cmpd="sng">
            <a:solidFill>
              <a:srgbClr val="0000FF"/>
            </a:solidFill>
            <a:prstDash val="solid"/>
            <a:round/>
            <a:headEnd type="none" w="med" len="med"/>
            <a:tailEnd type="triangle" w="med" len="med"/>
          </a:ln>
        </p:spPr>
      </p:sp>
      <p:sp>
        <p:nvSpPr>
          <p:cNvPr id="32808" name="矩形 11303"/>
          <p:cNvSpPr/>
          <p:nvPr/>
        </p:nvSpPr>
        <p:spPr>
          <a:xfrm>
            <a:off x="9480550" y="5157788"/>
            <a:ext cx="936625" cy="720725"/>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向出口商垫付</a:t>
            </a:r>
            <a:r>
              <a:rPr lang="zh-CN" altLang="en-US" sz="1400" b="1" dirty="0">
                <a:solidFill>
                  <a:srgbClr val="FF0000"/>
                </a:solidFill>
                <a:latin typeface="黑体" panose="02010609060101010101" pitchFamily="2" charset="-122"/>
                <a:ea typeface="黑体" panose="02010609060101010101" pitchFamily="2" charset="-122"/>
              </a:rPr>
              <a:t>货款</a:t>
            </a:r>
            <a:endParaRPr lang="zh-CN" altLang="en-US" sz="1400" b="1" dirty="0">
              <a:latin typeface="Arial" panose="020B0604020202020204" pitchFamily="34" charset="0"/>
              <a:ea typeface="宋体" panose="02010600030101010101" pitchFamily="2" charset="-122"/>
            </a:endParaRPr>
          </a:p>
        </p:txBody>
      </p:sp>
      <p:sp>
        <p:nvSpPr>
          <p:cNvPr id="32809" name="矩形 11304"/>
          <p:cNvSpPr/>
          <p:nvPr/>
        </p:nvSpPr>
        <p:spPr>
          <a:xfrm>
            <a:off x="6672263" y="4652963"/>
            <a:ext cx="541337" cy="1008062"/>
          </a:xfrm>
          <a:prstGeom prst="rect">
            <a:avLst/>
          </a:prstGeom>
          <a:solidFill>
            <a:srgbClr val="FFFFFF"/>
          </a:solidFill>
          <a:ln w="38100" cap="flat" cmpd="sng">
            <a:solidFill>
              <a:srgbClr val="000000"/>
            </a:solidFill>
            <a:prstDash val="solid"/>
            <a:miter/>
            <a:headEnd type="none" w="med" len="med"/>
            <a:tailEnd type="none" w="med" len="med"/>
          </a:ln>
        </p:spPr>
        <p:txBody>
          <a:bodyPr anchor="t" anchorCtr="0"/>
          <a:p>
            <a:pPr algn="just"/>
            <a:r>
              <a:rPr lang="zh-CN" altLang="en-US" sz="1400" b="1" dirty="0">
                <a:latin typeface="黑体" panose="02010609060101010101" pitchFamily="2" charset="-122"/>
                <a:ea typeface="黑体" panose="02010609060101010101" pitchFamily="2" charset="-122"/>
              </a:rPr>
              <a:t>提</a:t>
            </a:r>
            <a:endParaRPr lang="zh-CN" altLang="en-US" sz="1400" b="1" dirty="0">
              <a:latin typeface="黑体" panose="02010609060101010101" pitchFamily="2" charset="-122"/>
              <a:ea typeface="黑体" panose="02010609060101010101" pitchFamily="2" charset="-122"/>
            </a:endParaRPr>
          </a:p>
          <a:p>
            <a:pPr algn="just"/>
            <a:r>
              <a:rPr lang="zh-CN" altLang="en-US" sz="1400" b="1" dirty="0">
                <a:latin typeface="黑体" panose="02010609060101010101" pitchFamily="2" charset="-122"/>
                <a:ea typeface="黑体" panose="02010609060101010101" pitchFamily="2" charset="-122"/>
              </a:rPr>
              <a:t>货</a:t>
            </a:r>
            <a:endParaRPr lang="zh-CN" altLang="en-US" sz="1400" b="1" dirty="0">
              <a:latin typeface="黑体" panose="02010609060101010101" pitchFamily="2" charset="-122"/>
              <a:ea typeface="黑体" panose="02010609060101010101" pitchFamily="2" charset="-122"/>
            </a:endParaRPr>
          </a:p>
          <a:p>
            <a:pPr algn="just"/>
            <a:r>
              <a:rPr lang="zh-CN" altLang="en-US" sz="1400" b="1" dirty="0">
                <a:solidFill>
                  <a:srgbClr val="FF3300"/>
                </a:solidFill>
                <a:latin typeface="黑体" panose="02010609060101010101" pitchFamily="2" charset="-122"/>
                <a:ea typeface="黑体" panose="02010609060101010101" pitchFamily="2" charset="-122"/>
              </a:rPr>
              <a:t>装</a:t>
            </a:r>
            <a:endParaRPr lang="zh-CN" altLang="en-US" sz="1400" b="1" dirty="0">
              <a:solidFill>
                <a:srgbClr val="FF3300"/>
              </a:solidFill>
              <a:latin typeface="黑体" panose="02010609060101010101" pitchFamily="2" charset="-122"/>
              <a:ea typeface="黑体" panose="02010609060101010101" pitchFamily="2" charset="-122"/>
            </a:endParaRPr>
          </a:p>
          <a:p>
            <a:pPr algn="just"/>
            <a:r>
              <a:rPr lang="zh-CN" altLang="en-US" sz="1400" b="1" dirty="0">
                <a:solidFill>
                  <a:srgbClr val="FF3300"/>
                </a:solidFill>
                <a:latin typeface="黑体" panose="02010609060101010101" pitchFamily="2" charset="-122"/>
                <a:ea typeface="黑体" panose="02010609060101010101" pitchFamily="2" charset="-122"/>
              </a:rPr>
              <a:t>船</a:t>
            </a:r>
            <a:endParaRPr lang="zh-CN" altLang="en-US" sz="1400" b="1" dirty="0">
              <a:solidFill>
                <a:srgbClr val="FF3300"/>
              </a:solidFill>
              <a:latin typeface="Arial" panose="020B0604020202020204" pitchFamily="34" charset="0"/>
              <a:ea typeface="黑体" panose="02010609060101010101" pitchFamily="2" charset="-122"/>
            </a:endParaRPr>
          </a:p>
        </p:txBody>
      </p:sp>
      <p:sp>
        <p:nvSpPr>
          <p:cNvPr id="32810" name="直接连接符 11305"/>
          <p:cNvSpPr/>
          <p:nvPr/>
        </p:nvSpPr>
        <p:spPr>
          <a:xfrm flipV="1">
            <a:off x="5232400" y="1773238"/>
            <a:ext cx="214313" cy="0"/>
          </a:xfrm>
          <a:prstGeom prst="line">
            <a:avLst/>
          </a:prstGeom>
          <a:ln w="38100" cap="flat" cmpd="sng">
            <a:solidFill>
              <a:srgbClr val="0000FF"/>
            </a:solidFill>
            <a:prstDash val="solid"/>
            <a:round/>
            <a:headEnd type="none" w="med" len="med"/>
            <a:tailEnd type="triangle" w="med" len="med"/>
          </a:ln>
        </p:spPr>
      </p:sp>
      <p:sp>
        <p:nvSpPr>
          <p:cNvPr id="32811" name="直接连接符 11306"/>
          <p:cNvSpPr/>
          <p:nvPr/>
        </p:nvSpPr>
        <p:spPr>
          <a:xfrm flipV="1">
            <a:off x="5232400" y="2565400"/>
            <a:ext cx="214313" cy="0"/>
          </a:xfrm>
          <a:prstGeom prst="line">
            <a:avLst/>
          </a:prstGeom>
          <a:ln w="38100" cap="flat" cmpd="sng">
            <a:solidFill>
              <a:srgbClr val="0000FF"/>
            </a:solidFill>
            <a:prstDash val="solid"/>
            <a:round/>
            <a:headEnd type="none" w="med" len="med"/>
            <a:tailEnd type="triangle" w="med" len="med"/>
          </a:ln>
        </p:spPr>
      </p:sp>
      <p:sp>
        <p:nvSpPr>
          <p:cNvPr id="32812" name="直接连接符 11307"/>
          <p:cNvSpPr/>
          <p:nvPr/>
        </p:nvSpPr>
        <p:spPr>
          <a:xfrm flipV="1">
            <a:off x="5232400" y="3429000"/>
            <a:ext cx="214313" cy="0"/>
          </a:xfrm>
          <a:prstGeom prst="line">
            <a:avLst/>
          </a:prstGeom>
          <a:ln w="38100" cap="flat" cmpd="sng">
            <a:solidFill>
              <a:srgbClr val="0000FF"/>
            </a:solidFill>
            <a:prstDash val="solid"/>
            <a:round/>
            <a:headEnd type="none" w="med" len="med"/>
            <a:tailEnd type="triangle" w="med" len="med"/>
          </a:ln>
        </p:spPr>
      </p:sp>
      <p:sp>
        <p:nvSpPr>
          <p:cNvPr id="11309" name="矩形 11308"/>
          <p:cNvSpPr/>
          <p:nvPr/>
        </p:nvSpPr>
        <p:spPr>
          <a:xfrm>
            <a:off x="2279650" y="5845175"/>
            <a:ext cx="3313113" cy="460375"/>
          </a:xfrm>
          <a:prstGeom prst="rect">
            <a:avLst/>
          </a:prstGeom>
          <a:noFill/>
          <a:ln w="9525">
            <a:noFill/>
          </a:ln>
        </p:spPr>
        <p:txBody>
          <a:bodyPr anchor="ctr">
            <a:spAutoFit/>
          </a:bodyPr>
          <a:p>
            <a:pPr fontAlgn="base"/>
            <a:r>
              <a:rPr lang="zh-CN" altLang="en-US" sz="2400" b="1" strike="noStrike" noProof="1" dirty="0">
                <a:solidFill>
                  <a:srgbClr val="C00000"/>
                </a:solidFill>
                <a:uFillTx/>
                <a:latin typeface="Times New Roman" panose="02020603050405020304" pitchFamily="18" charset="0"/>
                <a:ea typeface="黑体" panose="02010609060101010101" pitchFamily="2" charset="-122"/>
                <a:cs typeface="+mn-cs"/>
              </a:rPr>
              <a:t>出口贸易流程</a:t>
            </a:r>
            <a:endParaRPr lang="zh-CN" altLang="en-US" sz="2400" b="1" strike="noStrike" noProof="1" dirty="0">
              <a:solidFill>
                <a:srgbClr val="C00000"/>
              </a:solidFill>
              <a:uFillTx/>
              <a:latin typeface="Times New Roman" panose="02020603050405020304" pitchFamily="18" charset="0"/>
              <a:ea typeface="黑体" panose="02010609060101010101" pitchFamily="2"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slide(fromBottom)">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581633"/>
          <p:cNvSpPr>
            <a:spLocks noGrp="1"/>
          </p:cNvSpPr>
          <p:nvPr>
            <p:ph type="title"/>
          </p:nvPr>
        </p:nvSpPr>
        <p:spPr>
          <a:xfrm>
            <a:off x="2025650" y="442913"/>
            <a:ext cx="8140700" cy="636587"/>
          </a:xfrm>
        </p:spPr>
        <p:txBody>
          <a:bodyPr lIns="90000" tIns="46800" rIns="90000" bIns="46800" anchor="ctr" anchorCtr="0">
            <a:normAutofit fontScale="90000"/>
          </a:bodyPr>
          <a:p>
            <a:pPr indent="0"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第二节：国际贸易术语（</a:t>
            </a:r>
            <a:r>
              <a:rPr lang="zh-CN" sz="3600" kern="1200" normalizeH="0" baseline="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Trade Terms</a:t>
            </a:r>
            <a:r>
              <a:rPr lang="zh-CN" altLang="en-US" sz="3600" kern="1200" normalizeH="0" baseline="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a:t>
            </a:r>
            <a:endParaRPr lang="zh-CN" altLang="en-US" kern="1200" normalizeH="0" baseline="0">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581635" name="内容占位符 581634"/>
          <p:cNvSpPr>
            <a:spLocks noGrp="1"/>
          </p:cNvSpPr>
          <p:nvPr>
            <p:ph idx="1"/>
          </p:nvPr>
        </p:nvSpPr>
        <p:spPr>
          <a:xfrm>
            <a:off x="2424113" y="1412875"/>
            <a:ext cx="6769100" cy="2519363"/>
          </a:xfrm>
        </p:spPr>
        <p:txBody>
          <a:bodyPr lIns="90000" tIns="46800" rIns="90000" bIns="46800" anchor="t" anchorCtr="0"/>
          <a:p>
            <a:pPr defTabSz="685800"/>
            <a:r>
              <a:rPr lang="zh-CN" altLang="en-US" sz="2800" i="1" kern="1200" normalizeH="0" baseline="0" dirty="0">
                <a:solidFill>
                  <a:srgbClr val="FFCC00"/>
                </a:solidFill>
                <a:latin typeface="微软雅黑" panose="020B0503020204020204" pitchFamily="34" charset="-122"/>
                <a:ea typeface="微软雅黑" panose="020B0503020204020204" pitchFamily="34" charset="-122"/>
                <a:cs typeface="+mn-cs"/>
                <a:sym typeface="微软雅黑" panose="020B0503020204020204" pitchFamily="34" charset="-122"/>
              </a:rPr>
              <a:t>定义</a:t>
            </a:r>
            <a:r>
              <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：在长期贸易实践中形成的，以英文缩写表示货物价格构成，说明交货地点、确定风险、责任、费用划分等问题的专门术语。</a:t>
            </a:r>
            <a:endPar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endParaRPr lang="zh-CN" altLang="en-US" sz="2800"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581636" name="矩形标注 581635"/>
          <p:cNvSpPr/>
          <p:nvPr/>
        </p:nvSpPr>
        <p:spPr>
          <a:xfrm>
            <a:off x="1919288" y="4437063"/>
            <a:ext cx="5472112" cy="863600"/>
          </a:xfrm>
          <a:prstGeom prst="wedgeRectCallout">
            <a:avLst>
              <a:gd name="adj1" fmla="val -37843"/>
              <a:gd name="adj2" fmla="val -142648"/>
            </a:avLst>
          </a:prstGeom>
          <a:solidFill>
            <a:schemeClr val="accent1"/>
          </a:solidFill>
          <a:ln w="9525" cap="flat" cmpd="sng">
            <a:solidFill>
              <a:schemeClr val="tx1"/>
            </a:solidFill>
            <a:prstDash val="solid"/>
            <a:miter/>
            <a:headEnd type="none" w="med" len="med"/>
            <a:tailEnd type="none" w="med" len="med"/>
          </a:ln>
        </p:spPr>
        <p:txBody>
          <a:bodyPr anchor="t" anchorCtr="0"/>
          <a:p>
            <a:r>
              <a:rPr lang="zh-CN" altLang="en-US" sz="2400" dirty="0">
                <a:latin typeface="Tahoma" panose="020B0604030504040204" pitchFamily="34" charset="0"/>
                <a:ea typeface="宋体" panose="02010600030101010101" pitchFamily="2" charset="-122"/>
              </a:rPr>
              <a:t>一个国际贸易报价：</a:t>
            </a:r>
            <a:endParaRPr lang="zh-CN" altLang="en-US" sz="2400" dirty="0">
              <a:latin typeface="Tahoma" panose="020B0604030504040204" pitchFamily="34" charset="0"/>
              <a:ea typeface="宋体" panose="02010600030101010101" pitchFamily="2" charset="-122"/>
            </a:endParaRPr>
          </a:p>
          <a:p>
            <a:pPr lvl="1" indent="0">
              <a:spcBef>
                <a:spcPct val="0"/>
              </a:spcBef>
            </a:pPr>
            <a:r>
              <a:rPr lang="en-US" altLang="zh-CN" sz="2400">
                <a:latin typeface="Tahoma" panose="020B0604030504040204" pitchFamily="34" charset="0"/>
                <a:ea typeface="宋体" panose="02010600030101010101" pitchFamily="2" charset="-122"/>
              </a:rPr>
              <a:t>USD13.5  per  case  CIF New York</a:t>
            </a:r>
            <a:endParaRPr lang="en-US" altLang="zh-CN" sz="2400">
              <a:latin typeface="Tahoma" panose="020B0604030504040204" pitchFamily="34" charset="0"/>
              <a:ea typeface="宋体" panose="02010600030101010101" pitchFamily="2" charset="-122"/>
            </a:endParaRPr>
          </a:p>
        </p:txBody>
      </p:sp>
      <p:pic>
        <p:nvPicPr>
          <p:cNvPr id="33796" name="图片 581636" descr="j0233018"/>
          <p:cNvPicPr>
            <a:picLocks noChangeAspect="1"/>
          </p:cNvPicPr>
          <p:nvPr/>
        </p:nvPicPr>
        <p:blipFill>
          <a:blip r:embed="rId1"/>
          <a:stretch>
            <a:fillRect/>
          </a:stretch>
        </p:blipFill>
        <p:spPr>
          <a:xfrm>
            <a:off x="7405688" y="3284538"/>
            <a:ext cx="3262312" cy="3313112"/>
          </a:xfrm>
          <a:prstGeom prst="rect">
            <a:avLst/>
          </a:prstGeom>
          <a:noFill/>
          <a:ln w="9525">
            <a:noFill/>
          </a:ln>
        </p:spPr>
      </p:pic>
    </p:spTree>
    <p:custDataLst>
      <p:tags r:id="rId2"/>
    </p:custData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1635">
                                            <p:txEl>
                                              <p:charRg st="0" end="58"/>
                                            </p:txEl>
                                          </p:spTgt>
                                        </p:tgtEl>
                                        <p:attrNameLst>
                                          <p:attrName>style.visibility</p:attrName>
                                        </p:attrNameLst>
                                      </p:cBhvr>
                                      <p:to>
                                        <p:strVal val="visible"/>
                                      </p:to>
                                    </p:set>
                                    <p:animEffect transition="in" filter="checkerboard(across)">
                                      <p:cBhvr>
                                        <p:cTn id="7" dur="500"/>
                                        <p:tgtEl>
                                          <p:spTgt spid="581635">
                                            <p:txEl>
                                              <p:charRg st="0" end="5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1" nodeType="clickEffect">
                                  <p:stCondLst>
                                    <p:cond delay="0"/>
                                  </p:stCondLst>
                                  <p:childTnLst>
                                    <p:set>
                                      <p:cBhvr>
                                        <p:cTn id="11" dur="1" fill="hold">
                                          <p:stCondLst>
                                            <p:cond delay="0"/>
                                          </p:stCondLst>
                                        </p:cTn>
                                        <p:tgtEl>
                                          <p:spTgt spid="581636"/>
                                        </p:tgtEl>
                                        <p:attrNameLst>
                                          <p:attrName>style.visibility</p:attrName>
                                        </p:attrNameLst>
                                      </p:cBhvr>
                                      <p:to>
                                        <p:strVal val="visible"/>
                                      </p:to>
                                    </p:set>
                                    <p:animEffect transition="in" filter="wipe(down)">
                                      <p:cBhvr>
                                        <p:cTn id="12" dur="1000"/>
                                        <p:tgtEl>
                                          <p:spTgt spid="58163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mph" presetSubtype="0" fill="hold" grpId="0" nodeType="clickEffect">
                                  <p:stCondLst>
                                    <p:cond delay="0"/>
                                  </p:stCondLst>
                                  <p:iterate type="lt">
                                    <p:tmPct val="4000"/>
                                  </p:iterate>
                                  <p:childTnLst>
                                    <p:set>
                                      <p:cBhvr override="childStyle">
                                        <p:cTn id="16" dur="500" fill="hold"/>
                                        <p:tgtEl>
                                          <p:spTgt spid="58163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5" grpId="0" build="p"/>
      <p:bldP spid="581636" grpId="0" bldLvl="0" animBg="1"/>
      <p:bldP spid="581636" grpId="1"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582657"/>
          <p:cNvSpPr>
            <a:spLocks noGrp="1"/>
          </p:cNvSpPr>
          <p:nvPr>
            <p:ph type="title"/>
          </p:nvPr>
        </p:nvSpPr>
        <p:spPr>
          <a:xfrm>
            <a:off x="1919288" y="0"/>
            <a:ext cx="8748712" cy="1371600"/>
          </a:xfrm>
        </p:spPr>
        <p:txBody>
          <a:bodyPr lIns="90000" tIns="46800" rIns="90000" bIns="46800" anchor="ctr" anchorCtr="0"/>
          <a:p>
            <a:pPr indent="0" algn="ctr"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有关国际贸易术语的国际贸易惯例</a:t>
            </a:r>
            <a:endParaRPr lang="zh-CN" altLang="en-US" sz="3600" kern="1200" normalizeH="0" baseline="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34818" name="文本占位符 582658"/>
          <p:cNvSpPr>
            <a:spLocks noGrp="1"/>
          </p:cNvSpPr>
          <p:nvPr>
            <p:ph idx="1"/>
          </p:nvPr>
        </p:nvSpPr>
        <p:spPr>
          <a:xfrm>
            <a:off x="2640013" y="1268413"/>
            <a:ext cx="7869237" cy="5445125"/>
          </a:xfrm>
        </p:spPr>
        <p:txBody>
          <a:bodyPr lIns="90000" tIns="46800" rIns="90000" bIns="46800" anchor="t" anchorCtr="0"/>
          <a:p>
            <a:pPr defTabSz="685800">
              <a:lnSpc>
                <a:spcPct val="90000"/>
              </a:lnSpc>
            </a:pPr>
            <a:r>
              <a:rPr lang="zh-CN" altLang="en-US" sz="2800"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国际贸易惯例的定义</a:t>
            </a:r>
            <a:r>
              <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：在国际贸易长期实践中形成的一些具有普遍意义的习惯做法和解释</a:t>
            </a:r>
            <a:endPar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pPr>
            <a:r>
              <a:rPr lang="zh-CN" altLang="en-US" sz="2800"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国际贸易惯例的范围</a:t>
            </a:r>
            <a:r>
              <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endPar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1" defTabSz="685800">
              <a:lnSpc>
                <a:spcPct val="90000"/>
              </a:lnSpc>
              <a:tabLst>
                <a:tab pos="1207135" algn="l"/>
              </a:tabLst>
            </a:pPr>
            <a:r>
              <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国际上一些组织、团体就国际贸易某一方面，如支付、运输、价格等问题的解释或订立的规则。</a:t>
            </a:r>
            <a:endPar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1" defTabSz="685800">
              <a:lnSpc>
                <a:spcPct val="90000"/>
              </a:lnSpc>
              <a:tabLst>
                <a:tab pos="1207135" algn="l"/>
              </a:tabLst>
            </a:pPr>
            <a:r>
              <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国际上一些主要港口的传统惯例或行业惯例。</a:t>
            </a:r>
            <a:endPar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1" defTabSz="685800">
              <a:lnSpc>
                <a:spcPct val="90000"/>
              </a:lnSpc>
              <a:tabLst>
                <a:tab pos="1207135" algn="l"/>
              </a:tabLst>
            </a:pPr>
            <a:r>
              <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各国司法机关或仲裁机构的典型案例或裁定。</a:t>
            </a:r>
            <a:endPar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pPr>
            <a:r>
              <a:rPr lang="zh-CN" altLang="en-US" sz="2800"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国际贸易惯例的地位</a:t>
            </a:r>
            <a:r>
              <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endPar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1" defTabSz="685800">
              <a:lnSpc>
                <a:spcPct val="90000"/>
              </a:lnSpc>
              <a:tabLst>
                <a:tab pos="1207135" algn="l"/>
              </a:tabLst>
            </a:pPr>
            <a:r>
              <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非强制性，可被各国所超越；</a:t>
            </a:r>
            <a:endPar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1" defTabSz="685800">
              <a:lnSpc>
                <a:spcPct val="90000"/>
              </a:lnSpc>
              <a:tabLst>
                <a:tab pos="1207135" algn="l"/>
              </a:tabLst>
            </a:pPr>
            <a:r>
              <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指导性：</a:t>
            </a:r>
            <a:endParaRPr lang="zh-CN" altLang="en-US" sz="2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2" defTabSz="685800">
              <a:lnSpc>
                <a:spcPct val="90000"/>
              </a:lnSpc>
            </a:pPr>
            <a:r>
              <a:rPr lang="zh-CN" altLang="en-US" sz="2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应用强制性（一旦订入合同，具有强制性）；</a:t>
            </a:r>
            <a:endParaRPr lang="zh-CN" altLang="en-US" sz="2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lvl="2" defTabSz="685800">
              <a:lnSpc>
                <a:spcPct val="90000"/>
              </a:lnSpc>
            </a:pPr>
            <a:r>
              <a:rPr lang="zh-CN" altLang="en-US" sz="2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是判决、裁决之依据。</a:t>
            </a:r>
            <a:endParaRPr lang="zh-CN" altLang="en-US" sz="2000"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ustDataLst>
      <p:tags r:id="rId1"/>
    </p:custData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76" name="TextBox 4"/>
          <p:cNvSpPr txBox="1"/>
          <p:nvPr/>
        </p:nvSpPr>
        <p:spPr>
          <a:xfrm>
            <a:off x="2208213" y="452438"/>
            <a:ext cx="6534785" cy="521970"/>
          </a:xfrm>
          <a:prstGeom prst="rect">
            <a:avLst/>
          </a:prstGeom>
          <a:noFill/>
          <a:ln w="9525">
            <a:noFill/>
          </a:ln>
        </p:spPr>
        <p:txBody>
          <a:bodyPr wrap="none">
            <a:spAutoFit/>
          </a:bodyPr>
          <a:p>
            <a:r>
              <a:rPr lang="en-US" altLang="zh-CN" sz="2800" dirty="0">
                <a:latin typeface="Arial" panose="020B0604020202020204" pitchFamily="34" charset="0"/>
              </a:rPr>
              <a:t>International Trade Terms  </a:t>
            </a:r>
            <a:r>
              <a:rPr lang="zh-CN" altLang="en-US" sz="2800" dirty="0">
                <a:latin typeface="Arial" panose="020B0604020202020204" pitchFamily="34" charset="0"/>
              </a:rPr>
              <a:t>国际贸易术语</a:t>
            </a:r>
            <a:endParaRPr lang="zh-CN" altLang="en-US" sz="2800" dirty="0">
              <a:latin typeface="Arial" panose="020B0604020202020204" pitchFamily="34" charset="0"/>
            </a:endParaRPr>
          </a:p>
        </p:txBody>
      </p:sp>
      <p:sp>
        <p:nvSpPr>
          <p:cNvPr id="4102" name="TextBox 5"/>
          <p:cNvSpPr txBox="1"/>
          <p:nvPr/>
        </p:nvSpPr>
        <p:spPr>
          <a:xfrm>
            <a:off x="1992313" y="1412875"/>
            <a:ext cx="8135937" cy="5323205"/>
          </a:xfrm>
          <a:prstGeom prst="rect">
            <a:avLst/>
          </a:prstGeom>
          <a:noFill/>
          <a:ln w="9525">
            <a:noFill/>
          </a:ln>
        </p:spPr>
        <p:txBody>
          <a:bodyPr>
            <a:spAutoFit/>
          </a:bodyPr>
          <a:p>
            <a:r>
              <a:rPr lang="en-US" altLang="zh-CN" sz="2000" dirty="0">
                <a:latin typeface="Arial" panose="020B0604020202020204" pitchFamily="34" charset="0"/>
              </a:rPr>
              <a:t>Incoterms (International Rules for the Interpretation of Trade Terms)</a:t>
            </a:r>
            <a:endParaRPr lang="en-US" altLang="zh-CN" sz="2000" dirty="0">
              <a:latin typeface="Arial" panose="020B0604020202020204" pitchFamily="34" charset="0"/>
            </a:endParaRPr>
          </a:p>
          <a:p>
            <a:r>
              <a:rPr lang="en-US" altLang="zh-CN" sz="2000" dirty="0">
                <a:latin typeface="Arial" panose="020B0604020202020204" pitchFamily="34" charset="0"/>
              </a:rPr>
              <a:t>《</a:t>
            </a:r>
            <a:r>
              <a:rPr lang="zh-CN" altLang="en-US" sz="2000" dirty="0">
                <a:latin typeface="Arial" panose="020B0604020202020204" pitchFamily="34" charset="0"/>
              </a:rPr>
              <a:t>国际贸易术语解释通则</a:t>
            </a:r>
            <a:r>
              <a:rPr lang="en-US" altLang="zh-CN" sz="2000" dirty="0">
                <a:latin typeface="Arial" panose="020B0604020202020204" pitchFamily="34" charset="0"/>
              </a:rPr>
              <a:t>》</a:t>
            </a:r>
            <a:r>
              <a:rPr lang="zh-CN" altLang="en-US" sz="2000" dirty="0">
                <a:latin typeface="Arial" panose="020B0604020202020204" pitchFamily="34" charset="0"/>
              </a:rPr>
              <a:t>，是由国际商会制定的，用于国际贸易的基础性通行规则，主要用于</a:t>
            </a:r>
            <a:r>
              <a:rPr lang="zh-CN" altLang="zh-CN" sz="2000" dirty="0">
                <a:latin typeface="Arial" panose="020B0604020202020204" pitchFamily="34" charset="0"/>
              </a:rPr>
              <a:t>说明交货地点，确定风险、责任、费用的划分。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en-US" altLang="zh-CN" sz="2000" dirty="0">
                <a:latin typeface="Arial" panose="020B0604020202020204" pitchFamily="34" charset="0"/>
              </a:rPr>
              <a:t>Incoterms 2000 </a:t>
            </a:r>
            <a:r>
              <a:rPr lang="zh-CN" altLang="en-US" sz="2000" dirty="0">
                <a:latin typeface="Arial" panose="020B0604020202020204" pitchFamily="34" charset="0"/>
              </a:rPr>
              <a:t>修订版（</a:t>
            </a:r>
            <a:r>
              <a:rPr lang="en-US" altLang="zh-CN" sz="2000" dirty="0">
                <a:latin typeface="Arial" panose="020B0604020202020204" pitchFamily="34" charset="0"/>
              </a:rPr>
              <a:t>13</a:t>
            </a:r>
            <a:r>
              <a:rPr lang="zh-CN" altLang="en-US" sz="2000" dirty="0">
                <a:latin typeface="Arial" panose="020B0604020202020204" pitchFamily="34" charset="0"/>
              </a:rPr>
              <a:t>种贸易术语）</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en-US" altLang="zh-CN" sz="2000" dirty="0">
                <a:latin typeface="Arial" panose="020B0604020202020204" pitchFamily="34" charset="0"/>
              </a:rPr>
              <a:t>Incoterms 2010 </a:t>
            </a:r>
            <a:r>
              <a:rPr lang="zh-CN" altLang="en-US" sz="2000" dirty="0">
                <a:latin typeface="Arial" panose="020B0604020202020204" pitchFamily="34" charset="0"/>
              </a:rPr>
              <a:t>修订版（</a:t>
            </a:r>
            <a:r>
              <a:rPr lang="en-US" altLang="zh-CN" sz="2000" dirty="0">
                <a:latin typeface="Arial" panose="020B0604020202020204" pitchFamily="34" charset="0"/>
              </a:rPr>
              <a:t>11</a:t>
            </a:r>
            <a:r>
              <a:rPr lang="zh-CN" altLang="en-US" sz="2000" dirty="0">
                <a:latin typeface="Arial" panose="020B0604020202020204" pitchFamily="34" charset="0"/>
              </a:rPr>
              <a:t>种贸易术语）</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en-US" altLang="zh-CN" sz="2000" dirty="0">
                <a:latin typeface="Arial" panose="020B0604020202020204" pitchFamily="34" charset="0"/>
              </a:rPr>
              <a:t>Incoterms 2020 </a:t>
            </a:r>
            <a:r>
              <a:rPr lang="zh-CN" altLang="en-US" sz="2000" dirty="0">
                <a:latin typeface="Arial" panose="020B0604020202020204" pitchFamily="34" charset="0"/>
              </a:rPr>
              <a:t>最新修订版 （</a:t>
            </a:r>
            <a:r>
              <a:rPr lang="en-US" altLang="zh-CN" sz="2000" dirty="0">
                <a:latin typeface="Arial" panose="020B0604020202020204" pitchFamily="34" charset="0"/>
              </a:rPr>
              <a:t>11</a:t>
            </a:r>
            <a:r>
              <a:rPr lang="zh-CN" altLang="en-US" sz="2000" dirty="0">
                <a:latin typeface="Arial" panose="020B0604020202020204" pitchFamily="34" charset="0"/>
              </a:rPr>
              <a:t>种贸易术语）</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en-US" altLang="zh-CN" sz="2000" dirty="0">
                <a:latin typeface="Arial" panose="020B0604020202020204" pitchFamily="34" charset="0"/>
              </a:rPr>
              <a:t>Incoterms 2020 </a:t>
            </a:r>
            <a:r>
              <a:rPr lang="zh-CN" altLang="zh-CN" sz="2000" dirty="0">
                <a:latin typeface="Arial" panose="020B0604020202020204" pitchFamily="34" charset="0"/>
              </a:rPr>
              <a:t>分为四组</a:t>
            </a:r>
            <a:r>
              <a:rPr lang="zh-CN" altLang="en-US" sz="2000" dirty="0">
                <a:latin typeface="Arial" panose="020B0604020202020204" pitchFamily="34" charset="0"/>
              </a:rPr>
              <a:t>：</a:t>
            </a:r>
            <a:endParaRPr lang="en-US" altLang="zh-CN" sz="2000" dirty="0">
              <a:latin typeface="Arial" panose="020B0604020202020204" pitchFamily="34" charset="0"/>
            </a:endParaRPr>
          </a:p>
          <a:p>
            <a:r>
              <a:rPr lang="en-US" altLang="zh-CN" sz="2000" dirty="0">
                <a:latin typeface="Arial" panose="020B0604020202020204" pitchFamily="34" charset="0"/>
              </a:rPr>
              <a:t>E</a:t>
            </a:r>
            <a:r>
              <a:rPr lang="zh-CN" altLang="en-US" sz="2000" dirty="0">
                <a:latin typeface="Arial" panose="020B0604020202020204" pitchFamily="34" charset="0"/>
              </a:rPr>
              <a:t>组：</a:t>
            </a:r>
            <a:r>
              <a:rPr lang="en-US" altLang="zh-CN" sz="2000" dirty="0">
                <a:latin typeface="Arial" panose="020B0604020202020204" pitchFamily="34" charset="0"/>
              </a:rPr>
              <a:t>EXW</a:t>
            </a:r>
            <a:endParaRPr lang="en-US" altLang="zh-CN" sz="2000" dirty="0">
              <a:latin typeface="Arial" panose="020B0604020202020204" pitchFamily="34" charset="0"/>
            </a:endParaRPr>
          </a:p>
          <a:p>
            <a:r>
              <a:rPr lang="en-US" altLang="zh-CN" sz="2000" dirty="0">
                <a:latin typeface="Arial" panose="020B0604020202020204" pitchFamily="34" charset="0"/>
              </a:rPr>
              <a:t>F</a:t>
            </a:r>
            <a:r>
              <a:rPr lang="zh-CN" altLang="en-US" sz="2000" dirty="0">
                <a:latin typeface="Arial" panose="020B0604020202020204" pitchFamily="34" charset="0"/>
              </a:rPr>
              <a:t>组：</a:t>
            </a:r>
            <a:r>
              <a:rPr lang="en-US" altLang="zh-CN" sz="2000" dirty="0">
                <a:latin typeface="Arial" panose="020B0604020202020204" pitchFamily="34" charset="0"/>
              </a:rPr>
              <a:t>FCA, FAS, FOB</a:t>
            </a:r>
            <a:endParaRPr lang="en-US" altLang="zh-CN" sz="2000" dirty="0">
              <a:latin typeface="Arial" panose="020B0604020202020204" pitchFamily="34" charset="0"/>
            </a:endParaRPr>
          </a:p>
          <a:p>
            <a:r>
              <a:rPr lang="en-US" altLang="zh-CN" sz="2000" dirty="0">
                <a:latin typeface="Arial" panose="020B0604020202020204" pitchFamily="34" charset="0"/>
              </a:rPr>
              <a:t>C</a:t>
            </a:r>
            <a:r>
              <a:rPr lang="zh-CN" altLang="en-US" sz="2000" dirty="0">
                <a:latin typeface="Arial" panose="020B0604020202020204" pitchFamily="34" charset="0"/>
              </a:rPr>
              <a:t>组：</a:t>
            </a:r>
            <a:r>
              <a:rPr lang="en-US" altLang="zh-CN" sz="2000" dirty="0">
                <a:latin typeface="Arial" panose="020B0604020202020204" pitchFamily="34" charset="0"/>
              </a:rPr>
              <a:t>CFR, CIF, CPT, CIP</a:t>
            </a:r>
            <a:endParaRPr lang="en-US" altLang="zh-CN" sz="2000" dirty="0">
              <a:latin typeface="Arial" panose="020B0604020202020204" pitchFamily="34" charset="0"/>
            </a:endParaRPr>
          </a:p>
          <a:p>
            <a:r>
              <a:rPr lang="en-US" altLang="zh-CN" sz="2000" dirty="0">
                <a:latin typeface="Arial" panose="020B0604020202020204" pitchFamily="34" charset="0"/>
              </a:rPr>
              <a:t>D</a:t>
            </a:r>
            <a:r>
              <a:rPr lang="zh-CN" altLang="en-US" sz="2000" dirty="0">
                <a:latin typeface="Arial" panose="020B0604020202020204" pitchFamily="34" charset="0"/>
              </a:rPr>
              <a:t>组：</a:t>
            </a:r>
            <a:r>
              <a:rPr lang="en-US" altLang="zh-CN" sz="2000" dirty="0">
                <a:latin typeface="Arial" panose="020B0604020202020204" pitchFamily="34" charset="0"/>
              </a:rPr>
              <a:t>DAP, DPU, DDP</a:t>
            </a:r>
            <a:endParaRPr lang="en-US" altLang="zh-CN" sz="2000" dirty="0">
              <a:latin typeface="Arial" panose="020B0604020202020204" pitchFamily="34" charset="0"/>
            </a:endParaRPr>
          </a:p>
          <a:p>
            <a:r>
              <a:rPr lang="en-US" altLang="zh-CN" sz="2000" dirty="0">
                <a:latin typeface="Arial" panose="020B0604020202020204" pitchFamily="34" charset="0"/>
              </a:rPr>
              <a:t>                                               </a:t>
            </a:r>
            <a:endParaRPr lang="en-US" altLang="zh-CN" sz="2000" dirty="0">
              <a:latin typeface="Arial" panose="020B0604020202020204" pitchFamily="34" charset="0"/>
            </a:endParaRPr>
          </a:p>
          <a:p>
            <a:endParaRPr lang="zh-CN" altLang="en-US"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2">
                                            <p:txEl>
                                              <p:charRg st="0" end="7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2">
                                            <p:txEl>
                                              <p:charRg st="70" end="13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02">
                                            <p:txEl>
                                              <p:charRg st="135" end="16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2">
                                            <p:txEl>
                                              <p:charRg st="164" end="19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02">
                                            <p:txEl>
                                              <p:charRg st="193" end="22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02">
                                            <p:txEl>
                                              <p:charRg st="225" end="24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02">
                                            <p:txEl>
                                              <p:charRg st="246" end="25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02">
                                            <p:txEl>
                                              <p:charRg st="253" end="27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02">
                                            <p:txEl>
                                              <p:charRg st="270" end="29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102">
                                            <p:txEl>
                                              <p:charRg st="292" end="30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100" name="TextBox 4"/>
          <p:cNvSpPr txBox="1"/>
          <p:nvPr/>
        </p:nvSpPr>
        <p:spPr>
          <a:xfrm>
            <a:off x="2135188" y="404813"/>
            <a:ext cx="1942465" cy="521970"/>
          </a:xfrm>
          <a:prstGeom prst="rect">
            <a:avLst/>
          </a:prstGeom>
          <a:noFill/>
          <a:ln w="9525">
            <a:noFill/>
          </a:ln>
        </p:spPr>
        <p:txBody>
          <a:bodyPr wrap="none">
            <a:spAutoFit/>
          </a:bodyPr>
          <a:p>
            <a:r>
              <a:rPr lang="en-US" altLang="zh-CN" sz="2800" dirty="0">
                <a:latin typeface="Arial" panose="020B0604020202020204" pitchFamily="34" charset="0"/>
              </a:rPr>
              <a:t>E</a:t>
            </a:r>
            <a:r>
              <a:rPr lang="zh-CN" altLang="en-US" sz="2800" dirty="0">
                <a:latin typeface="Arial" panose="020B0604020202020204" pitchFamily="34" charset="0"/>
              </a:rPr>
              <a:t>组：</a:t>
            </a:r>
            <a:r>
              <a:rPr lang="en-US" altLang="zh-CN" sz="2800" dirty="0">
                <a:latin typeface="Arial" panose="020B0604020202020204" pitchFamily="34" charset="0"/>
              </a:rPr>
              <a:t>EXW</a:t>
            </a:r>
            <a:endParaRPr lang="zh-CN" altLang="en-US" sz="2800" dirty="0">
              <a:latin typeface="Arial" panose="020B0604020202020204" pitchFamily="34" charset="0"/>
            </a:endParaRPr>
          </a:p>
        </p:txBody>
      </p:sp>
      <p:sp>
        <p:nvSpPr>
          <p:cNvPr id="5126" name="TextBox 5"/>
          <p:cNvSpPr txBox="1"/>
          <p:nvPr/>
        </p:nvSpPr>
        <p:spPr>
          <a:xfrm>
            <a:off x="2135188" y="1268413"/>
            <a:ext cx="6985000" cy="2861310"/>
          </a:xfrm>
          <a:prstGeom prst="rect">
            <a:avLst/>
          </a:prstGeom>
          <a:noFill/>
          <a:ln w="9525">
            <a:noFill/>
          </a:ln>
        </p:spPr>
        <p:txBody>
          <a:bodyPr>
            <a:spAutoFit/>
          </a:bodyPr>
          <a:p>
            <a:r>
              <a:rPr lang="en-US" altLang="zh-CN" sz="2000" dirty="0">
                <a:latin typeface="Arial" panose="020B0604020202020204" pitchFamily="34" charset="0"/>
              </a:rPr>
              <a:t>EXW</a:t>
            </a:r>
            <a:r>
              <a:rPr lang="zh-CN" altLang="en-US" sz="2000" dirty="0">
                <a:latin typeface="Arial" panose="020B0604020202020204" pitchFamily="34" charset="0"/>
              </a:rPr>
              <a:t>：</a:t>
            </a:r>
            <a:r>
              <a:rPr lang="en-US" altLang="zh-CN" sz="2000" dirty="0">
                <a:latin typeface="Arial" panose="020B0604020202020204" pitchFamily="34" charset="0"/>
              </a:rPr>
              <a:t>EX Works (…named place)  </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en-US" sz="2000" dirty="0">
                <a:latin typeface="Arial" panose="020B0604020202020204" pitchFamily="34" charset="0"/>
              </a:rPr>
              <a:t>工厂交货（指定地点）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交货地点：卖方指定地方，如工厂、仓库等</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风险的转移：买方收货时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2208213" y="40052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5144" name="TextBox 5"/>
          <p:cNvSpPr txBox="1"/>
          <p:nvPr/>
        </p:nvSpPr>
        <p:spPr>
          <a:xfrm>
            <a:off x="2135188" y="5157788"/>
            <a:ext cx="7993062" cy="706755"/>
          </a:xfrm>
          <a:prstGeom prst="rect">
            <a:avLst/>
          </a:prstGeom>
          <a:noFill/>
          <a:ln w="9525">
            <a:noFill/>
          </a:ln>
        </p:spPr>
        <p:txBody>
          <a:bodyPr>
            <a:spAutoFit/>
          </a:bodyPr>
          <a:p>
            <a:r>
              <a:rPr lang="zh-CN" altLang="en-US" sz="2000" dirty="0">
                <a:latin typeface="Arial" panose="020B0604020202020204" pitchFamily="34" charset="0"/>
              </a:rPr>
              <a:t>在</a:t>
            </a:r>
            <a:r>
              <a:rPr lang="en-US" altLang="zh-CN" sz="2000" dirty="0">
                <a:latin typeface="Arial" panose="020B0604020202020204" pitchFamily="34" charset="0"/>
              </a:rPr>
              <a:t>EXW</a:t>
            </a:r>
            <a:r>
              <a:rPr lang="zh-CN" altLang="en-US" sz="2000" dirty="0">
                <a:latin typeface="Arial" panose="020B0604020202020204" pitchFamily="34" charset="0"/>
              </a:rPr>
              <a:t>术语下，卖方承担的责任最小，费用也最低。</a:t>
            </a:r>
            <a:endParaRPr lang="en-US" altLang="zh-CN" sz="2000" dirty="0">
              <a:latin typeface="Arial" panose="020B0604020202020204" pitchFamily="34" charset="0"/>
            </a:endParaRPr>
          </a:p>
          <a:p>
            <a:r>
              <a:rPr lang="zh-CN" altLang="en-US" sz="2000" dirty="0">
                <a:latin typeface="Arial" panose="020B0604020202020204" pitchFamily="34" charset="0"/>
              </a:rPr>
              <a:t>出口清关由</a:t>
            </a:r>
            <a:r>
              <a:rPr lang="en-US" altLang="zh-CN" sz="2000" dirty="0">
                <a:latin typeface="Arial" panose="020B0604020202020204" pitchFamily="34" charset="0"/>
              </a:rPr>
              <a:t>Buyer</a:t>
            </a:r>
            <a:r>
              <a:rPr lang="zh-CN" altLang="en-US" sz="2000" dirty="0">
                <a:latin typeface="Arial" panose="020B0604020202020204" pitchFamily="34" charset="0"/>
              </a:rPr>
              <a:t>负责，因此没有实际出口权的厂家比较常用</a:t>
            </a:r>
            <a:r>
              <a:rPr lang="en-US" altLang="zh-CN" sz="2000" dirty="0">
                <a:latin typeface="Arial" panose="020B0604020202020204" pitchFamily="34" charset="0"/>
              </a:rPr>
              <a:t>EXW</a:t>
            </a:r>
            <a:r>
              <a:rPr lang="zh-CN" altLang="en-US" sz="2000" dirty="0">
                <a:latin typeface="Arial" panose="020B0604020202020204" pitchFamily="34" charset="0"/>
              </a:rPr>
              <a:t>。</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charRg st="0" end="3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6">
                                            <p:txEl>
                                              <p:charRg st="30" end="5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6">
                                            <p:txEl>
                                              <p:charRg st="54" end="7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26">
                                            <p:txEl>
                                              <p:charRg st="75" end="8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6">
                                            <p:txEl>
                                              <p:charRg st="88" end="9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149" name="TextBox 5"/>
          <p:cNvSpPr txBox="1"/>
          <p:nvPr/>
        </p:nvSpPr>
        <p:spPr>
          <a:xfrm>
            <a:off x="1919288" y="620713"/>
            <a:ext cx="8208962" cy="1322070"/>
          </a:xfrm>
          <a:prstGeom prst="rect">
            <a:avLst/>
          </a:prstGeom>
          <a:noFill/>
          <a:ln w="9525">
            <a:noFill/>
          </a:ln>
        </p:spPr>
        <p:txBody>
          <a:bodyPr>
            <a:spAutoFit/>
          </a:bodyPr>
          <a:p>
            <a:r>
              <a:rPr lang="zh-CN" altLang="zh-CN" sz="2000" dirty="0">
                <a:latin typeface="Arial" panose="020B0604020202020204" pitchFamily="34" charset="0"/>
              </a:rPr>
              <a:t>案例一：</a:t>
            </a:r>
            <a:r>
              <a:rPr lang="en-US" altLang="zh-CN" sz="2000" dirty="0">
                <a:latin typeface="Arial" panose="020B0604020202020204" pitchFamily="34" charset="0"/>
              </a:rPr>
              <a:t>Buyer</a:t>
            </a:r>
            <a:r>
              <a:rPr lang="zh-CN" altLang="zh-CN" sz="2000" dirty="0">
                <a:latin typeface="Arial" panose="020B0604020202020204" pitchFamily="34" charset="0"/>
              </a:rPr>
              <a:t>在</a:t>
            </a:r>
            <a:r>
              <a:rPr lang="en-US" altLang="zh-CN" sz="2000" dirty="0">
                <a:latin typeface="Arial" panose="020B0604020202020204" pitchFamily="34" charset="0"/>
              </a:rPr>
              <a:t>EXW (seller’s warehouse) </a:t>
            </a:r>
            <a:r>
              <a:rPr lang="zh-CN" altLang="zh-CN" sz="2000" dirty="0">
                <a:latin typeface="Arial" panose="020B0604020202020204" pitchFamily="34" charset="0"/>
              </a:rPr>
              <a:t>条款下，向工厂</a:t>
            </a:r>
            <a:r>
              <a:rPr lang="en-US" altLang="zh-CN" sz="2000" dirty="0">
                <a:latin typeface="Arial" panose="020B0604020202020204" pitchFamily="34" charset="0"/>
              </a:rPr>
              <a:t>A</a:t>
            </a:r>
            <a:r>
              <a:rPr lang="zh-CN" altLang="zh-CN" sz="2000" dirty="0">
                <a:latin typeface="Arial" panose="020B0604020202020204" pitchFamily="34" charset="0"/>
              </a:rPr>
              <a:t>订购了一批货物，货物完成后，</a:t>
            </a:r>
            <a:r>
              <a:rPr lang="en-US" altLang="zh-CN" sz="2000" dirty="0">
                <a:latin typeface="Arial" panose="020B0604020202020204" pitchFamily="34" charset="0"/>
              </a:rPr>
              <a:t>Buyer</a:t>
            </a:r>
            <a:r>
              <a:rPr lang="zh-CN" altLang="zh-CN" sz="2000" dirty="0">
                <a:latin typeface="Arial" panose="020B0604020202020204" pitchFamily="34" charset="0"/>
              </a:rPr>
              <a:t>将货物运至另一供应商工厂</a:t>
            </a:r>
            <a:r>
              <a:rPr lang="en-US" altLang="zh-CN" sz="2000" dirty="0">
                <a:latin typeface="Arial" panose="020B0604020202020204" pitchFamily="34" charset="0"/>
              </a:rPr>
              <a:t>B</a:t>
            </a:r>
            <a:r>
              <a:rPr lang="zh-CN" altLang="en-US" sz="2000" dirty="0">
                <a:latin typeface="Arial" panose="020B0604020202020204" pitchFamily="34" charset="0"/>
              </a:rPr>
              <a:t>暂时存放</a:t>
            </a:r>
            <a:r>
              <a:rPr lang="zh-CN" altLang="zh-CN" sz="2000" dirty="0">
                <a:latin typeface="Arial" panose="020B0604020202020204" pitchFamily="34" charset="0"/>
              </a:rPr>
              <a:t>准备装柜，但由于不可抗力的原因（例如台风暴雨）导致货物损坏，请问：此批货物的损失由谁承担？</a:t>
            </a:r>
            <a:endParaRPr lang="zh-CN" altLang="zh-CN" sz="2000" dirty="0">
              <a:latin typeface="Arial" panose="020B0604020202020204" pitchFamily="34" charset="0"/>
            </a:endParaRPr>
          </a:p>
        </p:txBody>
      </p:sp>
      <p:sp>
        <p:nvSpPr>
          <p:cNvPr id="6150" name="TextBox 5"/>
          <p:cNvSpPr txBox="1"/>
          <p:nvPr/>
        </p:nvSpPr>
        <p:spPr>
          <a:xfrm>
            <a:off x="1919288" y="3500438"/>
            <a:ext cx="8208962" cy="1322070"/>
          </a:xfrm>
          <a:prstGeom prst="rect">
            <a:avLst/>
          </a:prstGeom>
          <a:noFill/>
          <a:ln w="9525">
            <a:noFill/>
          </a:ln>
        </p:spPr>
        <p:txBody>
          <a:bodyPr>
            <a:spAutoFit/>
          </a:bodyPr>
          <a:p>
            <a:r>
              <a:rPr lang="zh-CN" altLang="zh-CN" sz="2000" dirty="0">
                <a:latin typeface="Arial" panose="020B0604020202020204" pitchFamily="34" charset="0"/>
              </a:rPr>
              <a:t>案例二：</a:t>
            </a:r>
            <a:r>
              <a:rPr lang="en-US" altLang="zh-CN" sz="2000" dirty="0">
                <a:latin typeface="Arial" panose="020B0604020202020204" pitchFamily="34" charset="0"/>
              </a:rPr>
              <a:t>Buyer</a:t>
            </a:r>
            <a:r>
              <a:rPr lang="zh-CN" altLang="zh-CN" sz="2000" dirty="0">
                <a:latin typeface="Arial" panose="020B0604020202020204" pitchFamily="34" charset="0"/>
              </a:rPr>
              <a:t>在</a:t>
            </a:r>
            <a:r>
              <a:rPr lang="en-US" altLang="zh-CN" sz="2000" dirty="0">
                <a:latin typeface="Arial" panose="020B0604020202020204" pitchFamily="34" charset="0"/>
              </a:rPr>
              <a:t>EXW (seller’s warehouse) </a:t>
            </a:r>
            <a:r>
              <a:rPr lang="zh-CN" altLang="zh-CN" sz="2000" dirty="0">
                <a:latin typeface="Arial" panose="020B0604020202020204" pitchFamily="34" charset="0"/>
              </a:rPr>
              <a:t>条款下，向工厂</a:t>
            </a:r>
            <a:r>
              <a:rPr lang="en-US" altLang="zh-CN" sz="2000" dirty="0">
                <a:latin typeface="Arial" panose="020B0604020202020204" pitchFamily="34" charset="0"/>
              </a:rPr>
              <a:t>A</a:t>
            </a:r>
            <a:r>
              <a:rPr lang="zh-CN" altLang="zh-CN" sz="2000" dirty="0">
                <a:latin typeface="Arial" panose="020B0604020202020204" pitchFamily="34" charset="0"/>
              </a:rPr>
              <a:t>订购了一批货物，货物完成后，但天气预报将有台风暴雨，由于工厂</a:t>
            </a:r>
            <a:r>
              <a:rPr lang="en-US" altLang="zh-CN" sz="2000" dirty="0">
                <a:latin typeface="Arial" panose="020B0604020202020204" pitchFamily="34" charset="0"/>
              </a:rPr>
              <a:t>A</a:t>
            </a:r>
            <a:r>
              <a:rPr lang="zh-CN" altLang="zh-CN" sz="2000" dirty="0">
                <a:latin typeface="Arial" panose="020B0604020202020204" pitchFamily="34" charset="0"/>
              </a:rPr>
              <a:t>容易渗水，于是</a:t>
            </a:r>
            <a:r>
              <a:rPr lang="en-US" altLang="zh-CN" sz="2000" dirty="0">
                <a:latin typeface="Arial" panose="020B0604020202020204" pitchFamily="34" charset="0"/>
              </a:rPr>
              <a:t>A</a:t>
            </a:r>
            <a:r>
              <a:rPr lang="zh-CN" altLang="zh-CN" sz="2000" dirty="0">
                <a:latin typeface="Arial" panose="020B0604020202020204" pitchFamily="34" charset="0"/>
              </a:rPr>
              <a:t>将货物运至朋友的工厂</a:t>
            </a:r>
            <a:r>
              <a:rPr lang="en-US" altLang="zh-CN" sz="2000" dirty="0">
                <a:latin typeface="Arial" panose="020B0604020202020204" pitchFamily="34" charset="0"/>
              </a:rPr>
              <a:t>B</a:t>
            </a:r>
            <a:r>
              <a:rPr lang="zh-CN" altLang="zh-CN" sz="2000" dirty="0">
                <a:latin typeface="Arial" panose="020B0604020202020204" pitchFamily="34" charset="0"/>
              </a:rPr>
              <a:t>暂时存放，没想到暴雨导致工厂</a:t>
            </a:r>
            <a:r>
              <a:rPr lang="en-US" altLang="zh-CN" sz="2000" dirty="0">
                <a:latin typeface="Arial" panose="020B0604020202020204" pitchFamily="34" charset="0"/>
              </a:rPr>
              <a:t>B</a:t>
            </a:r>
            <a:r>
              <a:rPr lang="zh-CN" altLang="en-US" sz="2000" dirty="0">
                <a:latin typeface="Arial" panose="020B0604020202020204" pitchFamily="34" charset="0"/>
              </a:rPr>
              <a:t>也</a:t>
            </a:r>
            <a:r>
              <a:rPr lang="zh-CN" altLang="zh-CN" sz="2000" dirty="0">
                <a:latin typeface="Arial" panose="020B0604020202020204" pitchFamily="34" charset="0"/>
              </a:rPr>
              <a:t>水浸，货物损坏，请问：此批货物的损失由谁承担？</a:t>
            </a:r>
            <a:endParaRPr lang="zh-CN" altLang="zh-CN" sz="2000" dirty="0">
              <a:latin typeface="Arial" panose="020B0604020202020204" pitchFamily="34" charset="0"/>
            </a:endParaRPr>
          </a:p>
        </p:txBody>
      </p:sp>
      <p:sp>
        <p:nvSpPr>
          <p:cNvPr id="8" name="TextBox 7"/>
          <p:cNvSpPr txBox="1"/>
          <p:nvPr/>
        </p:nvSpPr>
        <p:spPr>
          <a:xfrm>
            <a:off x="2063750" y="2205038"/>
            <a:ext cx="7282180" cy="368300"/>
          </a:xfrm>
          <a:prstGeom prst="rect">
            <a:avLst/>
          </a:prstGeom>
          <a:noFill/>
          <a:ln w="9525">
            <a:noFill/>
          </a:ln>
        </p:spPr>
        <p:txBody>
          <a:bodyPr wrap="none">
            <a:spAutoFit/>
          </a:bodyPr>
          <a:p>
            <a:r>
              <a:rPr lang="en-US" altLang="zh-CN" dirty="0">
                <a:latin typeface="Arial" panose="020B0604020202020204" pitchFamily="34" charset="0"/>
              </a:rPr>
              <a:t>Buyer</a:t>
            </a:r>
            <a:r>
              <a:rPr lang="zh-CN" altLang="en-US" dirty="0">
                <a:latin typeface="Arial" panose="020B0604020202020204" pitchFamily="34" charset="0"/>
              </a:rPr>
              <a:t>承担，因为在</a:t>
            </a:r>
            <a:r>
              <a:rPr lang="en-US" altLang="zh-CN" dirty="0">
                <a:latin typeface="Arial" panose="020B0604020202020204" pitchFamily="34" charset="0"/>
              </a:rPr>
              <a:t>EXW</a:t>
            </a:r>
            <a:r>
              <a:rPr lang="zh-CN" altLang="en-US" dirty="0">
                <a:latin typeface="Arial" panose="020B0604020202020204" pitchFamily="34" charset="0"/>
              </a:rPr>
              <a:t>下，</a:t>
            </a:r>
            <a:r>
              <a:rPr lang="en-US" altLang="zh-CN" dirty="0">
                <a:latin typeface="Arial" panose="020B0604020202020204" pitchFamily="34" charset="0"/>
              </a:rPr>
              <a:t>Buyer</a:t>
            </a:r>
            <a:r>
              <a:rPr lang="zh-CN" altLang="en-US" dirty="0">
                <a:latin typeface="Arial" panose="020B0604020202020204" pitchFamily="34" charset="0"/>
              </a:rPr>
              <a:t>在</a:t>
            </a:r>
            <a:r>
              <a:rPr lang="en-US" altLang="zh-CN" dirty="0">
                <a:latin typeface="Arial" panose="020B0604020202020204" pitchFamily="34" charset="0"/>
              </a:rPr>
              <a:t>Seller</a:t>
            </a:r>
            <a:r>
              <a:rPr lang="zh-CN" altLang="en-US" dirty="0">
                <a:latin typeface="Arial" panose="020B0604020202020204" pitchFamily="34" charset="0"/>
              </a:rPr>
              <a:t>工厂收货后，风险已转移。</a:t>
            </a:r>
            <a:endParaRPr lang="zh-CN" altLang="en-US" dirty="0">
              <a:latin typeface="Arial" panose="020B0604020202020204" pitchFamily="34" charset="0"/>
            </a:endParaRPr>
          </a:p>
        </p:txBody>
      </p:sp>
      <p:sp>
        <p:nvSpPr>
          <p:cNvPr id="11" name="TextBox 10"/>
          <p:cNvSpPr txBox="1"/>
          <p:nvPr/>
        </p:nvSpPr>
        <p:spPr>
          <a:xfrm>
            <a:off x="2063750" y="5084763"/>
            <a:ext cx="7523480" cy="368300"/>
          </a:xfrm>
          <a:prstGeom prst="rect">
            <a:avLst/>
          </a:prstGeom>
          <a:noFill/>
          <a:ln w="9525">
            <a:noFill/>
          </a:ln>
        </p:spPr>
        <p:txBody>
          <a:bodyPr wrap="none">
            <a:spAutoFit/>
          </a:bodyPr>
          <a:p>
            <a:r>
              <a:rPr lang="en-US" altLang="zh-CN" dirty="0">
                <a:latin typeface="Arial" panose="020B0604020202020204" pitchFamily="34" charset="0"/>
              </a:rPr>
              <a:t>Seller</a:t>
            </a:r>
            <a:r>
              <a:rPr lang="zh-CN" altLang="en-US" dirty="0">
                <a:latin typeface="Arial" panose="020B0604020202020204" pitchFamily="34" charset="0"/>
              </a:rPr>
              <a:t>（工厂</a:t>
            </a:r>
            <a:r>
              <a:rPr lang="en-US" altLang="zh-CN" dirty="0">
                <a:latin typeface="Arial" panose="020B0604020202020204" pitchFamily="34" charset="0"/>
              </a:rPr>
              <a:t>A</a:t>
            </a:r>
            <a:r>
              <a:rPr lang="zh-CN" altLang="en-US" dirty="0">
                <a:latin typeface="Arial" panose="020B0604020202020204" pitchFamily="34" charset="0"/>
              </a:rPr>
              <a:t>）承担，因为在</a:t>
            </a:r>
            <a:r>
              <a:rPr lang="en-US" altLang="zh-CN" dirty="0">
                <a:latin typeface="Arial" panose="020B0604020202020204" pitchFamily="34" charset="0"/>
              </a:rPr>
              <a:t>EXW</a:t>
            </a:r>
            <a:r>
              <a:rPr lang="zh-CN" altLang="en-US" dirty="0">
                <a:latin typeface="Arial" panose="020B0604020202020204" pitchFamily="34" charset="0"/>
              </a:rPr>
              <a:t>下，</a:t>
            </a:r>
            <a:r>
              <a:rPr lang="en-US" altLang="zh-CN" dirty="0">
                <a:latin typeface="Arial" panose="020B0604020202020204" pitchFamily="34" charset="0"/>
              </a:rPr>
              <a:t>Buyer</a:t>
            </a:r>
            <a:r>
              <a:rPr lang="zh-CN" altLang="en-US" dirty="0">
                <a:latin typeface="Arial" panose="020B0604020202020204" pitchFamily="34" charset="0"/>
              </a:rPr>
              <a:t>未收货，风险不发生转移。</a:t>
            </a:r>
            <a:endParaRPr lang="zh-CN" altLang="en-US"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p:bldP spid="8"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148" name="TextBox 4"/>
          <p:cNvSpPr txBox="1"/>
          <p:nvPr/>
        </p:nvSpPr>
        <p:spPr>
          <a:xfrm>
            <a:off x="2135188" y="404813"/>
            <a:ext cx="3622675" cy="521970"/>
          </a:xfrm>
          <a:prstGeom prst="rect">
            <a:avLst/>
          </a:prstGeom>
          <a:noFill/>
          <a:ln w="9525">
            <a:noFill/>
          </a:ln>
        </p:spPr>
        <p:txBody>
          <a:bodyPr wrap="none">
            <a:spAutoFit/>
          </a:bodyPr>
          <a:p>
            <a:r>
              <a:rPr lang="en-US" altLang="zh-CN" sz="2800" dirty="0">
                <a:latin typeface="Arial" panose="020B0604020202020204" pitchFamily="34" charset="0"/>
              </a:rPr>
              <a:t>F</a:t>
            </a:r>
            <a:r>
              <a:rPr lang="zh-CN" altLang="en-US" sz="2800" dirty="0">
                <a:latin typeface="Arial" panose="020B0604020202020204" pitchFamily="34" charset="0"/>
              </a:rPr>
              <a:t>组：</a:t>
            </a:r>
            <a:r>
              <a:rPr lang="en-US" altLang="zh-CN" sz="2800" dirty="0">
                <a:latin typeface="Arial" panose="020B0604020202020204" pitchFamily="34" charset="0"/>
              </a:rPr>
              <a:t>FCA, FAS, FOB</a:t>
            </a:r>
            <a:endParaRPr lang="zh-CN" altLang="en-US" sz="2800" dirty="0">
              <a:latin typeface="Arial" panose="020B0604020202020204" pitchFamily="34" charset="0"/>
            </a:endParaRPr>
          </a:p>
        </p:txBody>
      </p:sp>
      <p:sp>
        <p:nvSpPr>
          <p:cNvPr id="7174" name="TextBox 5"/>
          <p:cNvSpPr txBox="1"/>
          <p:nvPr/>
        </p:nvSpPr>
        <p:spPr>
          <a:xfrm>
            <a:off x="2135188" y="1268413"/>
            <a:ext cx="6985000" cy="2861310"/>
          </a:xfrm>
          <a:prstGeom prst="rect">
            <a:avLst/>
          </a:prstGeom>
          <a:noFill/>
          <a:ln w="9525">
            <a:noFill/>
          </a:ln>
        </p:spPr>
        <p:txBody>
          <a:bodyPr>
            <a:spAutoFit/>
          </a:bodyPr>
          <a:p>
            <a:r>
              <a:rPr lang="en-US" altLang="zh-CN" sz="2000" dirty="0">
                <a:latin typeface="Arial" panose="020B0604020202020204" pitchFamily="34" charset="0"/>
              </a:rPr>
              <a:t>FCA</a:t>
            </a:r>
            <a:r>
              <a:rPr lang="zh-CN" altLang="en-US" sz="2000" dirty="0">
                <a:latin typeface="Arial" panose="020B0604020202020204" pitchFamily="34" charset="0"/>
              </a:rPr>
              <a:t>：</a:t>
            </a:r>
            <a:r>
              <a:rPr lang="en-US" altLang="zh-CN" sz="2000" dirty="0">
                <a:latin typeface="Arial" panose="020B0604020202020204" pitchFamily="34" charset="0"/>
              </a:rPr>
              <a:t>Free Carrier (…named place of delivery)</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en-US" sz="2000" dirty="0">
                <a:latin typeface="Arial" panose="020B0604020202020204" pitchFamily="34" charset="0"/>
              </a:rPr>
              <a:t>货交承运人（指定交货地点）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交货地点：买方或承运人指定的装运地点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风险的转移：货交承运人时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2208213" y="40052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7192" name="TextBox 5"/>
          <p:cNvSpPr txBox="1"/>
          <p:nvPr/>
        </p:nvSpPr>
        <p:spPr>
          <a:xfrm>
            <a:off x="2208213" y="5157788"/>
            <a:ext cx="7991475" cy="398780"/>
          </a:xfrm>
          <a:prstGeom prst="rect">
            <a:avLst/>
          </a:prstGeom>
          <a:noFill/>
          <a:ln w="9525">
            <a:noFill/>
          </a:ln>
        </p:spPr>
        <p:txBody>
          <a:bodyPr>
            <a:spAutoFit/>
          </a:bodyPr>
          <a:p>
            <a:r>
              <a:rPr lang="en-US" altLang="zh-CN" sz="2000" dirty="0">
                <a:latin typeface="Arial" panose="020B0604020202020204" pitchFamily="34" charset="0"/>
              </a:rPr>
              <a:t>FCA</a:t>
            </a:r>
            <a:r>
              <a:rPr lang="zh-CN" altLang="en-US" sz="2000" dirty="0">
                <a:latin typeface="Arial" panose="020B0604020202020204" pitchFamily="34" charset="0"/>
              </a:rPr>
              <a:t>适用于任何运输方式。承运人由</a:t>
            </a:r>
            <a:r>
              <a:rPr lang="en-US" altLang="zh-CN" sz="2000" dirty="0">
                <a:latin typeface="Arial" panose="020B0604020202020204" pitchFamily="34" charset="0"/>
              </a:rPr>
              <a:t>Buyer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4">
                                            <p:txEl>
                                              <p:charRg st="0" end="4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4">
                                            <p:txEl>
                                              <p:charRg st="44" end="69"/>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4">
                                            <p:txEl>
                                              <p:charRg st="70" end="8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4">
                                            <p:txEl>
                                              <p:charRg st="90" end="10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4">
                                            <p:txEl>
                                              <p:charRg st="104" end="11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197" name="TextBox 5"/>
          <p:cNvSpPr txBox="1"/>
          <p:nvPr/>
        </p:nvSpPr>
        <p:spPr>
          <a:xfrm>
            <a:off x="1919288" y="1196975"/>
            <a:ext cx="8640762" cy="1630045"/>
          </a:xfrm>
          <a:prstGeom prst="rect">
            <a:avLst/>
          </a:prstGeom>
          <a:noFill/>
          <a:ln w="9525">
            <a:noFill/>
          </a:ln>
        </p:spPr>
        <p:txBody>
          <a:bodyPr>
            <a:spAutoFit/>
          </a:bodyPr>
          <a:p>
            <a:r>
              <a:rPr lang="zh-CN" altLang="zh-CN" sz="2000" dirty="0">
                <a:latin typeface="Arial" panose="020B0604020202020204" pitchFamily="34" charset="0"/>
              </a:rPr>
              <a:t>案例：</a:t>
            </a:r>
            <a:r>
              <a:rPr lang="zh-CN" altLang="en-US" sz="2000" dirty="0">
                <a:latin typeface="Arial" panose="020B0604020202020204" pitchFamily="34" charset="0"/>
              </a:rPr>
              <a:t>某印度客户</a:t>
            </a:r>
            <a:r>
              <a:rPr lang="zh-CN" altLang="zh-CN" sz="2000" dirty="0">
                <a:latin typeface="Arial" panose="020B0604020202020204" pitchFamily="34" charset="0"/>
              </a:rPr>
              <a:t>在</a:t>
            </a:r>
            <a:r>
              <a:rPr lang="en-US" altLang="zh-CN" sz="2000" dirty="0">
                <a:latin typeface="Arial" panose="020B0604020202020204" pitchFamily="34" charset="0"/>
              </a:rPr>
              <a:t>FCA (Guangzhou Airport) </a:t>
            </a:r>
            <a:r>
              <a:rPr lang="zh-CN" altLang="en-US" sz="2000" dirty="0">
                <a:latin typeface="Arial" panose="020B0604020202020204" pitchFamily="34" charset="0"/>
              </a:rPr>
              <a:t>术语</a:t>
            </a:r>
            <a:r>
              <a:rPr lang="zh-CN" altLang="zh-CN" sz="2000" dirty="0">
                <a:latin typeface="Arial" panose="020B0604020202020204" pitchFamily="34" charset="0"/>
              </a:rPr>
              <a:t>下，向</a:t>
            </a:r>
            <a:r>
              <a:rPr lang="zh-CN" altLang="en-US" sz="2000" dirty="0">
                <a:latin typeface="Arial" panose="020B0604020202020204" pitchFamily="34" charset="0"/>
              </a:rPr>
              <a:t>某手表商</a:t>
            </a:r>
            <a:r>
              <a:rPr lang="zh-CN" altLang="zh-CN" sz="2000" dirty="0">
                <a:latin typeface="Arial" panose="020B0604020202020204" pitchFamily="34" charset="0"/>
              </a:rPr>
              <a:t>订购了一批</a:t>
            </a:r>
            <a:r>
              <a:rPr lang="zh-CN" altLang="en-US" sz="2000" dirty="0">
                <a:latin typeface="Arial" panose="020B0604020202020204" pitchFamily="34" charset="0"/>
              </a:rPr>
              <a:t>电子表</a:t>
            </a:r>
            <a:r>
              <a:rPr lang="zh-CN" altLang="zh-CN" sz="2000" dirty="0">
                <a:latin typeface="Arial" panose="020B0604020202020204" pitchFamily="34" charset="0"/>
              </a:rPr>
              <a:t>，</a:t>
            </a:r>
            <a:r>
              <a:rPr lang="en-US" altLang="zh-CN" sz="2000" dirty="0">
                <a:latin typeface="Arial" panose="020B0604020202020204" pitchFamily="34" charset="0"/>
              </a:rPr>
              <a:t>Seller</a:t>
            </a:r>
            <a:r>
              <a:rPr lang="zh-CN" altLang="en-US" sz="2000" dirty="0">
                <a:latin typeface="Arial" panose="020B0604020202020204" pitchFamily="34" charset="0"/>
              </a:rPr>
              <a:t>如期将货物交至广州白云机场，由航空公司收货并出具航空运单，</a:t>
            </a:r>
            <a:r>
              <a:rPr lang="en-US" altLang="zh-CN" sz="2000" dirty="0">
                <a:latin typeface="Arial" panose="020B0604020202020204" pitchFamily="34" charset="0"/>
              </a:rPr>
              <a:t>Seller</a:t>
            </a:r>
            <a:r>
              <a:rPr lang="zh-CN" altLang="en-US" sz="2000" dirty="0">
                <a:latin typeface="Arial" panose="020B0604020202020204" pitchFamily="34" charset="0"/>
              </a:rPr>
              <a:t>通知</a:t>
            </a:r>
            <a:r>
              <a:rPr lang="en-US" altLang="zh-CN" sz="2000" dirty="0">
                <a:latin typeface="Arial" panose="020B0604020202020204" pitchFamily="34" charset="0"/>
              </a:rPr>
              <a:t>Buyer</a:t>
            </a:r>
            <a:r>
              <a:rPr lang="zh-CN" altLang="en-US" sz="2000" dirty="0">
                <a:latin typeface="Arial" panose="020B0604020202020204" pitchFamily="34" charset="0"/>
              </a:rPr>
              <a:t>付款，但此时手表市场价格下跌，</a:t>
            </a:r>
            <a:r>
              <a:rPr lang="en-US" altLang="zh-CN" sz="2000" dirty="0">
                <a:latin typeface="Arial" panose="020B0604020202020204" pitchFamily="34" charset="0"/>
              </a:rPr>
              <a:t>Buyer</a:t>
            </a:r>
            <a:r>
              <a:rPr lang="zh-CN" altLang="en-US" sz="2000" dirty="0">
                <a:latin typeface="Arial" panose="020B0604020202020204" pitchFamily="34" charset="0"/>
              </a:rPr>
              <a:t>说自己还没有正式收货，叫</a:t>
            </a:r>
            <a:r>
              <a:rPr lang="en-US" altLang="zh-CN" sz="2000" dirty="0">
                <a:latin typeface="Arial" panose="020B0604020202020204" pitchFamily="34" charset="0"/>
              </a:rPr>
              <a:t>Seller</a:t>
            </a:r>
            <a:r>
              <a:rPr lang="zh-CN" altLang="en-US" sz="2000" dirty="0">
                <a:latin typeface="Arial" panose="020B0604020202020204" pitchFamily="34" charset="0"/>
              </a:rPr>
              <a:t>将货拿回，拒绝付款，双方僵持不下。</a:t>
            </a:r>
            <a:endParaRPr lang="en-US" altLang="zh-CN" sz="2000" dirty="0">
              <a:latin typeface="Arial" panose="020B0604020202020204" pitchFamily="34" charset="0"/>
            </a:endParaRPr>
          </a:p>
          <a:p>
            <a:r>
              <a:rPr lang="zh-CN" altLang="zh-CN" sz="2000" dirty="0">
                <a:latin typeface="Arial" panose="020B0604020202020204" pitchFamily="34" charset="0"/>
              </a:rPr>
              <a:t>请问：</a:t>
            </a:r>
            <a:r>
              <a:rPr lang="en-US" altLang="zh-CN" sz="2000" dirty="0">
                <a:latin typeface="Arial" panose="020B0604020202020204" pitchFamily="34" charset="0"/>
              </a:rPr>
              <a:t>Buyer</a:t>
            </a:r>
            <a:r>
              <a:rPr lang="zh-CN" altLang="en-US" sz="2000" dirty="0">
                <a:latin typeface="Arial" panose="020B0604020202020204" pitchFamily="34" charset="0"/>
              </a:rPr>
              <a:t>的说法是否合理？</a:t>
            </a:r>
            <a:endParaRPr lang="zh-CN" altLang="zh-CN" sz="2000" dirty="0">
              <a:latin typeface="Arial" panose="020B0604020202020204" pitchFamily="34" charset="0"/>
            </a:endParaRPr>
          </a:p>
        </p:txBody>
      </p:sp>
      <p:sp>
        <p:nvSpPr>
          <p:cNvPr id="6" name="TextBox 5"/>
          <p:cNvSpPr txBox="1"/>
          <p:nvPr/>
        </p:nvSpPr>
        <p:spPr>
          <a:xfrm>
            <a:off x="2208213" y="3213100"/>
            <a:ext cx="6939280" cy="368300"/>
          </a:xfrm>
          <a:prstGeom prst="rect">
            <a:avLst/>
          </a:prstGeom>
          <a:noFill/>
          <a:ln w="9525">
            <a:noFill/>
          </a:ln>
        </p:spPr>
        <p:txBody>
          <a:bodyPr wrap="none">
            <a:spAutoFit/>
          </a:bodyPr>
          <a:p>
            <a:r>
              <a:rPr lang="zh-CN" altLang="en-US" dirty="0">
                <a:latin typeface="Arial" panose="020B0604020202020204" pitchFamily="34" charset="0"/>
              </a:rPr>
              <a:t>不合理，因为在</a:t>
            </a:r>
            <a:r>
              <a:rPr lang="en-US" altLang="zh-CN" dirty="0">
                <a:latin typeface="Arial" panose="020B0604020202020204" pitchFamily="34" charset="0"/>
              </a:rPr>
              <a:t>FCA</a:t>
            </a:r>
            <a:r>
              <a:rPr lang="zh-CN" altLang="en-US" dirty="0">
                <a:latin typeface="Arial" panose="020B0604020202020204" pitchFamily="34" charset="0"/>
              </a:rPr>
              <a:t>术语下，货交承运人，</a:t>
            </a:r>
            <a:r>
              <a:rPr lang="en-US" altLang="zh-CN" dirty="0">
                <a:latin typeface="Arial" panose="020B0604020202020204" pitchFamily="34" charset="0"/>
              </a:rPr>
              <a:t>Seller</a:t>
            </a:r>
            <a:r>
              <a:rPr lang="zh-CN" altLang="en-US" dirty="0">
                <a:latin typeface="Arial" panose="020B0604020202020204" pitchFamily="34" charset="0"/>
              </a:rPr>
              <a:t>已完成交货责任。</a:t>
            </a:r>
            <a:endParaRPr lang="zh-CN" altLang="en-US"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08849" y="1726717"/>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1" tooltip="" action="ppaction://hlinksldjump"/>
              </a:rPr>
              <a:t>国际贸易理论与实务概论</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0" name="TextBox 29"/>
          <p:cNvSpPr txBox="1"/>
          <p:nvPr/>
        </p:nvSpPr>
        <p:spPr>
          <a:xfrm>
            <a:off x="4508849" y="2367687"/>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2</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08849" y="3008656"/>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3</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508849" y="3649627"/>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2" tooltip="" action="ppaction://hlinksldjump"/>
              </a:rPr>
              <a:t>国际贸易术语</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4"/>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196" name="TextBox 4"/>
          <p:cNvSpPr txBox="1"/>
          <p:nvPr/>
        </p:nvSpPr>
        <p:spPr>
          <a:xfrm>
            <a:off x="2135188" y="404813"/>
            <a:ext cx="3622675" cy="521970"/>
          </a:xfrm>
          <a:prstGeom prst="rect">
            <a:avLst/>
          </a:prstGeom>
          <a:noFill/>
          <a:ln w="9525">
            <a:noFill/>
          </a:ln>
        </p:spPr>
        <p:txBody>
          <a:bodyPr wrap="none">
            <a:spAutoFit/>
          </a:bodyPr>
          <a:p>
            <a:r>
              <a:rPr lang="en-US" altLang="zh-CN" sz="2800" dirty="0">
                <a:latin typeface="Arial" panose="020B0604020202020204" pitchFamily="34" charset="0"/>
              </a:rPr>
              <a:t>F</a:t>
            </a:r>
            <a:r>
              <a:rPr lang="zh-CN" altLang="en-US" sz="2800" dirty="0">
                <a:latin typeface="Arial" panose="020B0604020202020204" pitchFamily="34" charset="0"/>
              </a:rPr>
              <a:t>组：</a:t>
            </a:r>
            <a:r>
              <a:rPr lang="en-US" altLang="zh-CN" sz="2800" dirty="0">
                <a:latin typeface="Arial" panose="020B0604020202020204" pitchFamily="34" charset="0"/>
              </a:rPr>
              <a:t>FCA, FAS, FOB</a:t>
            </a:r>
            <a:endParaRPr lang="zh-CN" altLang="en-US" sz="2800" dirty="0">
              <a:latin typeface="Arial" panose="020B0604020202020204" pitchFamily="34" charset="0"/>
            </a:endParaRPr>
          </a:p>
        </p:txBody>
      </p:sp>
      <p:sp>
        <p:nvSpPr>
          <p:cNvPr id="9222" name="TextBox 5"/>
          <p:cNvSpPr txBox="1"/>
          <p:nvPr/>
        </p:nvSpPr>
        <p:spPr>
          <a:xfrm>
            <a:off x="2135188" y="1268413"/>
            <a:ext cx="6985000" cy="2861310"/>
          </a:xfrm>
          <a:prstGeom prst="rect">
            <a:avLst/>
          </a:prstGeom>
          <a:noFill/>
          <a:ln w="9525">
            <a:noFill/>
          </a:ln>
        </p:spPr>
        <p:txBody>
          <a:bodyPr>
            <a:spAutoFit/>
          </a:bodyPr>
          <a:p>
            <a:r>
              <a:rPr lang="en-US" altLang="zh-CN" sz="2000" dirty="0">
                <a:latin typeface="Arial" panose="020B0604020202020204" pitchFamily="34" charset="0"/>
              </a:rPr>
              <a:t>FAS</a:t>
            </a:r>
            <a:r>
              <a:rPr lang="zh-CN" altLang="en-US" sz="2000" dirty="0">
                <a:latin typeface="Arial" panose="020B0604020202020204" pitchFamily="34" charset="0"/>
              </a:rPr>
              <a:t>：</a:t>
            </a:r>
            <a:r>
              <a:rPr lang="en-US" altLang="zh-CN" sz="2000" dirty="0">
                <a:latin typeface="Arial" panose="020B0604020202020204" pitchFamily="34" charset="0"/>
              </a:rPr>
              <a:t> Free Alongside Ship (…named port of shipment)</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装运港船边交货（指定装运港）</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装运港船边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货物在装运港船边时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2208213" y="40052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9240" name="TextBox 5"/>
          <p:cNvSpPr txBox="1"/>
          <p:nvPr/>
        </p:nvSpPr>
        <p:spPr>
          <a:xfrm>
            <a:off x="2208213" y="5157788"/>
            <a:ext cx="7991475" cy="398780"/>
          </a:xfrm>
          <a:prstGeom prst="rect">
            <a:avLst/>
          </a:prstGeom>
          <a:noFill/>
          <a:ln w="9525">
            <a:noFill/>
          </a:ln>
        </p:spPr>
        <p:txBody>
          <a:bodyPr>
            <a:spAutoFit/>
          </a:bodyPr>
          <a:p>
            <a:r>
              <a:rPr lang="en-US" altLang="zh-CN" sz="2000" dirty="0">
                <a:latin typeface="Arial" panose="020B0604020202020204" pitchFamily="34" charset="0"/>
              </a:rPr>
              <a:t>FAS</a:t>
            </a:r>
            <a:r>
              <a:rPr lang="zh-CN" altLang="en-US" sz="2000" dirty="0">
                <a:latin typeface="Arial" panose="020B0604020202020204" pitchFamily="34" charset="0"/>
              </a:rPr>
              <a:t>只适用于水路运输，如海运和河运。承运人由</a:t>
            </a:r>
            <a:r>
              <a:rPr lang="en-US" altLang="zh-CN" sz="2000" dirty="0">
                <a:latin typeface="Arial" panose="020B0604020202020204" pitchFamily="34" charset="0"/>
              </a:rPr>
              <a:t>Buyer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2">
                                            <p:txEl>
                                              <p:charRg st="0" end="5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22">
                                            <p:txEl>
                                              <p:charRg st="51" end="7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22">
                                            <p:txEl>
                                              <p:charRg st="78" end="8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22">
                                            <p:txEl>
                                              <p:charRg st="90" end="10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22">
                                            <p:txEl>
                                              <p:charRg st="107" end="11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2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TextBox 5"/>
          <p:cNvSpPr txBox="1">
            <a:spLocks noChangeArrowheads="1"/>
          </p:cNvSpPr>
          <p:nvPr/>
        </p:nvSpPr>
        <p:spPr bwMode="auto">
          <a:xfrm>
            <a:off x="2495550" y="765175"/>
            <a:ext cx="6913563" cy="1630045"/>
          </a:xfrm>
          <a:prstGeom prst="rect">
            <a:avLst/>
          </a:prstGeom>
          <a:noFill/>
          <a:ln w="9525">
            <a:noFill/>
            <a:miter lim="800000"/>
          </a:ln>
        </p:spPr>
        <p:txBody>
          <a:bodyPr>
            <a:spAutoFit/>
          </a:bodyPr>
          <a:lstStyle/>
          <a:p>
            <a:pPr marR="0" defTabSz="914400">
              <a:buClrTx/>
              <a:buSzTx/>
              <a:buFontTx/>
              <a:buNone/>
              <a:defRPr/>
            </a:pPr>
            <a:r>
              <a:rPr kumimoji="0" lang="zh-CN" altLang="zh-CN" sz="2000" kern="1200" cap="none" spc="0" normalizeH="0" baseline="0" noProof="0" dirty="0">
                <a:latin typeface="Arial" panose="020B0604020202020204" pitchFamily="34" charset="0"/>
                <a:ea typeface="宋体" panose="02010600030101010101" pitchFamily="2" charset="-122"/>
                <a:cs typeface="+mn-cs"/>
              </a:rPr>
              <a:t>案例：</a:t>
            </a:r>
            <a:r>
              <a:rPr kumimoji="0" lang="zh-CN" altLang="en-US" sz="2000" kern="1200" cap="none" spc="0" normalizeH="0" baseline="0" noProof="0" dirty="0">
                <a:latin typeface="Arial" panose="020B0604020202020204" pitchFamily="34" charset="0"/>
                <a:ea typeface="宋体" panose="02010600030101010101" pitchFamily="2" charset="-122"/>
                <a:cs typeface="+mn-cs"/>
              </a:rPr>
              <a:t>某木材商向国外客户出口一批木材，贸易条款为</a:t>
            </a:r>
            <a:r>
              <a:rPr kumimoji="0" lang="en-US" altLang="zh-CN" sz="2000" kern="1200" cap="none" spc="0" normalizeH="0" baseline="0" noProof="0" dirty="0">
                <a:latin typeface="Arial" panose="020B0604020202020204" pitchFamily="34" charset="0"/>
                <a:ea typeface="宋体" panose="02010600030101010101" pitchFamily="2" charset="-122"/>
                <a:cs typeface="+mn-cs"/>
              </a:rPr>
              <a:t>FAS (</a:t>
            </a:r>
            <a:r>
              <a:rPr kumimoji="0" lang="en-US" altLang="zh-CN" sz="2000" kern="1200" cap="none" spc="0" normalizeH="0" baseline="0" noProof="0" dirty="0" err="1">
                <a:latin typeface="Arial" panose="020B0604020202020204" pitchFamily="34" charset="0"/>
                <a:ea typeface="宋体" panose="02010600030101010101" pitchFamily="2" charset="-122"/>
                <a:cs typeface="+mn-cs"/>
              </a:rPr>
              <a:t>Jiangmen</a:t>
            </a:r>
            <a:r>
              <a:rPr kumimoji="0" lang="en-US" altLang="zh-CN" sz="2000" kern="1200" cap="none" spc="0" normalizeH="0" baseline="0" noProof="0" dirty="0">
                <a:latin typeface="Arial" panose="020B0604020202020204" pitchFamily="34" charset="0"/>
                <a:ea typeface="宋体" panose="02010600030101010101" pitchFamily="2" charset="-122"/>
                <a:cs typeface="+mn-cs"/>
              </a:rPr>
              <a:t> port)</a:t>
            </a:r>
            <a:r>
              <a:rPr kumimoji="0" lang="zh-CN" altLang="en-US" sz="2000" kern="1200" cap="none" spc="0" normalizeH="0" baseline="0" noProof="0" dirty="0">
                <a:latin typeface="Arial" panose="020B0604020202020204" pitchFamily="34" charset="0"/>
                <a:ea typeface="宋体" panose="02010600030101010101" pitchFamily="2" charset="-122"/>
                <a:cs typeface="+mn-cs"/>
              </a:rPr>
              <a:t>，</a:t>
            </a:r>
            <a:r>
              <a:rPr kumimoji="0" lang="zh-CN" altLang="zh-CN" sz="2000" kern="1200" cap="none" spc="0" normalizeH="0" baseline="0" noProof="0" dirty="0">
                <a:latin typeface="Arial" panose="020B0604020202020204" pitchFamily="34" charset="0"/>
                <a:ea typeface="宋体" panose="02010600030101010101" pitchFamily="2" charset="-122"/>
                <a:cs typeface="+mn-cs"/>
              </a:rPr>
              <a:t>请问：</a:t>
            </a:r>
            <a:endParaRPr kumimoji="0" lang="en-US" altLang="zh-CN" sz="2000" kern="1200" cap="none" spc="0" normalizeH="0" baseline="0" noProof="0" dirty="0">
              <a:latin typeface="Arial" panose="020B0604020202020204" pitchFamily="34" charset="0"/>
              <a:ea typeface="宋体" panose="02010600030101010101" pitchFamily="2" charset="-122"/>
              <a:cs typeface="+mn-cs"/>
            </a:endParaRPr>
          </a:p>
          <a:p>
            <a:pPr marL="457200" marR="0" indent="-457200" defTabSz="914400">
              <a:buClrTx/>
              <a:buSzTx/>
              <a:buFontTx/>
              <a:buAutoNum type="arabicPeriod"/>
              <a:defRPr/>
            </a:pPr>
            <a:r>
              <a:rPr kumimoji="0" lang="zh-CN" altLang="en-US" sz="2000" kern="1200" cap="none" spc="0" normalizeH="0" baseline="0" noProof="0" dirty="0">
                <a:latin typeface="Arial" panose="020B0604020202020204" pitchFamily="34" charset="0"/>
                <a:ea typeface="宋体" panose="02010600030101010101" pitchFamily="2" charset="-122"/>
                <a:cs typeface="+mn-cs"/>
              </a:rPr>
              <a:t>从江门码头到大船的驳船费用由谁负责？</a:t>
            </a:r>
            <a:endParaRPr kumimoji="0" lang="en-US" altLang="zh-CN" sz="2000" kern="1200" cap="none" spc="0" normalizeH="0" baseline="0" noProof="0" dirty="0">
              <a:latin typeface="Arial" panose="020B0604020202020204" pitchFamily="34" charset="0"/>
              <a:ea typeface="宋体" panose="02010600030101010101" pitchFamily="2" charset="-122"/>
              <a:cs typeface="+mn-cs"/>
            </a:endParaRPr>
          </a:p>
          <a:p>
            <a:pPr marL="457200" marR="0" indent="-457200" defTabSz="914400">
              <a:buClrTx/>
              <a:buSzTx/>
              <a:buFontTx/>
              <a:buAutoNum type="arabicPeriod"/>
              <a:defRPr/>
            </a:pPr>
            <a:r>
              <a:rPr kumimoji="0" lang="zh-CN" altLang="en-US" sz="2000" kern="1200" cap="none" spc="0" normalizeH="0" baseline="0" noProof="0" dirty="0">
                <a:latin typeface="Arial" panose="020B0604020202020204" pitchFamily="34" charset="0"/>
                <a:ea typeface="宋体" panose="02010600030101010101" pitchFamily="2" charset="-122"/>
                <a:cs typeface="+mn-cs"/>
              </a:rPr>
              <a:t>若驳船在途中沉没，木材的损失由谁承担？</a:t>
            </a:r>
            <a:endParaRPr kumimoji="0" lang="en-US" altLang="zh-CN" sz="2000" kern="1200" cap="none" spc="0" normalizeH="0" baseline="0" noProof="0" dirty="0">
              <a:latin typeface="Arial" panose="020B0604020202020204" pitchFamily="34" charset="0"/>
              <a:ea typeface="宋体" panose="02010600030101010101" pitchFamily="2" charset="-122"/>
              <a:cs typeface="+mn-cs"/>
            </a:endParaRPr>
          </a:p>
          <a:p>
            <a:pPr marR="0" defTabSz="914400">
              <a:buClrTx/>
              <a:buSzTx/>
              <a:buFontTx/>
              <a:buNone/>
              <a:defRPr/>
            </a:pPr>
            <a:endParaRPr kumimoji="0" lang="zh-CN" altLang="zh-CN" sz="2000" kern="1200" cap="none" spc="0" normalizeH="0" baseline="0" noProof="0" dirty="0">
              <a:latin typeface="Arial" panose="020B0604020202020204" pitchFamily="34" charset="0"/>
              <a:ea typeface="宋体" panose="02010600030101010101" pitchFamily="2" charset="-122"/>
              <a:cs typeface="+mn-cs"/>
            </a:endParaRPr>
          </a:p>
        </p:txBody>
      </p:sp>
      <p:sp>
        <p:nvSpPr>
          <p:cNvPr id="10246" name="TextBox 5"/>
          <p:cNvSpPr txBox="1"/>
          <p:nvPr/>
        </p:nvSpPr>
        <p:spPr>
          <a:xfrm>
            <a:off x="2495550" y="4508500"/>
            <a:ext cx="6985000" cy="1014730"/>
          </a:xfrm>
          <a:prstGeom prst="rect">
            <a:avLst/>
          </a:prstGeom>
          <a:noFill/>
          <a:ln w="9525">
            <a:noFill/>
          </a:ln>
        </p:spPr>
        <p:txBody>
          <a:bodyPr>
            <a:spAutoFit/>
          </a:bodyPr>
          <a:p>
            <a:r>
              <a:rPr lang="en-US" altLang="zh-CN" sz="2000" dirty="0">
                <a:latin typeface="Arial" panose="020B0604020202020204" pitchFamily="34" charset="0"/>
              </a:rPr>
              <a:t>P.S. </a:t>
            </a:r>
            <a:r>
              <a:rPr lang="zh-CN" altLang="en-US" sz="2000" dirty="0">
                <a:latin typeface="Arial" panose="020B0604020202020204" pitchFamily="34" charset="0"/>
              </a:rPr>
              <a:t>驳船的作用</a:t>
            </a:r>
            <a:endParaRPr lang="en-US" altLang="zh-CN" sz="2000" dirty="0">
              <a:latin typeface="Arial" panose="020B0604020202020204" pitchFamily="34" charset="0"/>
            </a:endParaRPr>
          </a:p>
          <a:p>
            <a:r>
              <a:rPr lang="zh-CN" altLang="en-US" sz="2000" dirty="0">
                <a:latin typeface="Arial" panose="020B0604020202020204" pitchFamily="34" charset="0"/>
              </a:rPr>
              <a:t>一些小港口无法停泊大型船只，或大船不可能为少量集装箱而停泊一个码头时，依靠驳船将货物从港口运输到大船。</a:t>
            </a:r>
            <a:endParaRPr lang="en-US" altLang="zh-CN" sz="2000" dirty="0">
              <a:latin typeface="Arial" panose="020B0604020202020204" pitchFamily="34" charset="0"/>
            </a:endParaRPr>
          </a:p>
        </p:txBody>
      </p:sp>
      <p:sp>
        <p:nvSpPr>
          <p:cNvPr id="8" name="TextBox 5"/>
          <p:cNvSpPr txBox="1"/>
          <p:nvPr/>
        </p:nvSpPr>
        <p:spPr>
          <a:xfrm>
            <a:off x="2424113" y="2708275"/>
            <a:ext cx="6985000" cy="1014730"/>
          </a:xfrm>
          <a:prstGeom prst="rect">
            <a:avLst/>
          </a:prstGeom>
          <a:noFill/>
          <a:ln w="9525">
            <a:noFill/>
          </a:ln>
        </p:spPr>
        <p:txBody>
          <a:bodyPr>
            <a:spAutoFit/>
          </a:bodyPr>
          <a:p>
            <a:r>
              <a:rPr lang="zh-CN" altLang="en-US" sz="2000" dirty="0">
                <a:latin typeface="Arial" panose="020B0604020202020204" pitchFamily="34" charset="0"/>
              </a:rPr>
              <a:t>驳船费用由</a:t>
            </a:r>
            <a:r>
              <a:rPr lang="en-US" altLang="zh-CN" sz="2000" dirty="0">
                <a:latin typeface="Arial" panose="020B0604020202020204" pitchFamily="34" charset="0"/>
              </a:rPr>
              <a:t>Seller</a:t>
            </a:r>
            <a:r>
              <a:rPr lang="zh-CN" altLang="en-US" sz="2000" dirty="0">
                <a:latin typeface="Arial" panose="020B0604020202020204" pitchFamily="34" charset="0"/>
              </a:rPr>
              <a:t>负责，若驳船中途沉没，货物损失由</a:t>
            </a:r>
            <a:r>
              <a:rPr lang="en-US" altLang="zh-CN" sz="2000" dirty="0">
                <a:latin typeface="Arial" panose="020B0604020202020204" pitchFamily="34" charset="0"/>
              </a:rPr>
              <a:t>Seller</a:t>
            </a:r>
            <a:r>
              <a:rPr lang="zh-CN" altLang="en-US" sz="2000" dirty="0">
                <a:latin typeface="Arial" panose="020B0604020202020204" pitchFamily="34" charset="0"/>
              </a:rPr>
              <a:t>承担，因为</a:t>
            </a:r>
            <a:r>
              <a:rPr lang="en-US" altLang="zh-CN" sz="2000" dirty="0">
                <a:latin typeface="Arial" panose="020B0604020202020204" pitchFamily="34" charset="0"/>
              </a:rPr>
              <a:t>FAS</a:t>
            </a:r>
            <a:r>
              <a:rPr lang="zh-CN" altLang="en-US" sz="2000" dirty="0">
                <a:latin typeface="Arial" panose="020B0604020202020204" pitchFamily="34" charset="0"/>
              </a:rPr>
              <a:t>装运港船边交货指的是大船船边，只有当货物到达大船船边时，才完成交货责任，并发生风险转移。</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246"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44" name="TextBox 4"/>
          <p:cNvSpPr txBox="1"/>
          <p:nvPr/>
        </p:nvSpPr>
        <p:spPr>
          <a:xfrm>
            <a:off x="2135188" y="404813"/>
            <a:ext cx="3622675" cy="521970"/>
          </a:xfrm>
          <a:prstGeom prst="rect">
            <a:avLst/>
          </a:prstGeom>
          <a:noFill/>
          <a:ln w="9525">
            <a:noFill/>
          </a:ln>
        </p:spPr>
        <p:txBody>
          <a:bodyPr wrap="none">
            <a:spAutoFit/>
          </a:bodyPr>
          <a:p>
            <a:r>
              <a:rPr lang="en-US" altLang="zh-CN" sz="2800" dirty="0">
                <a:latin typeface="Arial" panose="020B0604020202020204" pitchFamily="34" charset="0"/>
              </a:rPr>
              <a:t>F</a:t>
            </a:r>
            <a:r>
              <a:rPr lang="zh-CN" altLang="en-US" sz="2800" dirty="0">
                <a:latin typeface="Arial" panose="020B0604020202020204" pitchFamily="34" charset="0"/>
              </a:rPr>
              <a:t>组：</a:t>
            </a:r>
            <a:r>
              <a:rPr lang="en-US" altLang="zh-CN" sz="2800" dirty="0">
                <a:latin typeface="Arial" panose="020B0604020202020204" pitchFamily="34" charset="0"/>
              </a:rPr>
              <a:t>FCA, FAS, FOB</a:t>
            </a:r>
            <a:endParaRPr lang="zh-CN" altLang="en-US" sz="2800" dirty="0">
              <a:latin typeface="Arial" panose="020B0604020202020204" pitchFamily="34" charset="0"/>
            </a:endParaRPr>
          </a:p>
        </p:txBody>
      </p:sp>
      <p:sp>
        <p:nvSpPr>
          <p:cNvPr id="11270" name="TextBox 5"/>
          <p:cNvSpPr txBox="1"/>
          <p:nvPr/>
        </p:nvSpPr>
        <p:spPr>
          <a:xfrm>
            <a:off x="2135188" y="1268413"/>
            <a:ext cx="6985000" cy="2861310"/>
          </a:xfrm>
          <a:prstGeom prst="rect">
            <a:avLst/>
          </a:prstGeom>
          <a:noFill/>
          <a:ln w="9525">
            <a:noFill/>
          </a:ln>
        </p:spPr>
        <p:txBody>
          <a:bodyPr>
            <a:spAutoFit/>
          </a:bodyPr>
          <a:p>
            <a:r>
              <a:rPr lang="en-US" altLang="zh-CN" sz="2000" dirty="0">
                <a:latin typeface="Arial" panose="020B0604020202020204" pitchFamily="34" charset="0"/>
              </a:rPr>
              <a:t>FOB</a:t>
            </a:r>
            <a:r>
              <a:rPr lang="zh-CN" altLang="en-US" sz="2000" dirty="0">
                <a:latin typeface="Arial" panose="020B0604020202020204" pitchFamily="34" charset="0"/>
              </a:rPr>
              <a:t>：</a:t>
            </a:r>
            <a:r>
              <a:rPr lang="en-US" altLang="zh-CN" sz="2000" dirty="0">
                <a:latin typeface="Arial" panose="020B0604020202020204" pitchFamily="34" charset="0"/>
              </a:rPr>
              <a:t> Free on Board (…named port of shipment)</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装运港船</a:t>
            </a:r>
            <a:r>
              <a:rPr lang="zh-CN" altLang="en-US" sz="2000" dirty="0">
                <a:latin typeface="Arial" panose="020B0604020202020204" pitchFamily="34" charset="0"/>
              </a:rPr>
              <a:t>上</a:t>
            </a:r>
            <a:r>
              <a:rPr lang="zh-CN" altLang="zh-CN" sz="2000" dirty="0">
                <a:latin typeface="Arial" panose="020B0604020202020204" pitchFamily="34" charset="0"/>
              </a:rPr>
              <a:t>交货（指定装运港）</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装运港船</a:t>
            </a:r>
            <a:r>
              <a:rPr lang="zh-CN" altLang="en-US" sz="2000" dirty="0">
                <a:latin typeface="Arial" panose="020B0604020202020204" pitchFamily="34" charset="0"/>
              </a:rPr>
              <a:t>上</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货物装载到船上时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2208213" y="40052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11288" name="TextBox 5"/>
          <p:cNvSpPr txBox="1"/>
          <p:nvPr/>
        </p:nvSpPr>
        <p:spPr>
          <a:xfrm>
            <a:off x="2208213" y="5157788"/>
            <a:ext cx="7991475" cy="398780"/>
          </a:xfrm>
          <a:prstGeom prst="rect">
            <a:avLst/>
          </a:prstGeom>
          <a:noFill/>
          <a:ln w="9525">
            <a:noFill/>
          </a:ln>
        </p:spPr>
        <p:txBody>
          <a:bodyPr>
            <a:spAutoFit/>
          </a:bodyPr>
          <a:p>
            <a:r>
              <a:rPr lang="en-US" altLang="zh-CN" sz="2000" dirty="0">
                <a:latin typeface="Arial" panose="020B0604020202020204" pitchFamily="34" charset="0"/>
              </a:rPr>
              <a:t>FOB</a:t>
            </a:r>
            <a:r>
              <a:rPr lang="zh-CN" altLang="en-US" sz="2000" dirty="0">
                <a:latin typeface="Arial" panose="020B0604020202020204" pitchFamily="34" charset="0"/>
              </a:rPr>
              <a:t>只适用于水路运输，如海运和河运。承运人由</a:t>
            </a:r>
            <a:r>
              <a:rPr lang="en-US" altLang="zh-CN" sz="2000" dirty="0">
                <a:latin typeface="Arial" panose="020B0604020202020204" pitchFamily="34" charset="0"/>
              </a:rPr>
              <a:t>Buyer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70">
                                            <p:txEl>
                                              <p:charRg st="0" end="4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70">
                                            <p:txEl>
                                              <p:charRg st="45" end="7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270">
                                            <p:txEl>
                                              <p:charRg st="72" end="8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70">
                                            <p:txEl>
                                              <p:charRg st="84" end="9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270">
                                            <p:txEl>
                                              <p:charRg st="100" end="1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2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293" name="TextBox 5"/>
          <p:cNvSpPr txBox="1"/>
          <p:nvPr/>
        </p:nvSpPr>
        <p:spPr>
          <a:xfrm>
            <a:off x="1992313" y="836613"/>
            <a:ext cx="8496300" cy="1938020"/>
          </a:xfrm>
          <a:prstGeom prst="rect">
            <a:avLst/>
          </a:prstGeom>
          <a:noFill/>
          <a:ln w="9525">
            <a:noFill/>
          </a:ln>
        </p:spPr>
        <p:txBody>
          <a:bodyPr>
            <a:spAutoFit/>
          </a:bodyPr>
          <a:p>
            <a:r>
              <a:rPr lang="zh-CN" altLang="zh-CN" sz="2000" dirty="0">
                <a:latin typeface="Arial" panose="020B0604020202020204" pitchFamily="34" charset="0"/>
              </a:rPr>
              <a:t>案例：</a:t>
            </a:r>
            <a:r>
              <a:rPr lang="en-US" altLang="zh-CN" sz="2000" dirty="0">
                <a:latin typeface="Arial" panose="020B0604020202020204" pitchFamily="34" charset="0"/>
              </a:rPr>
              <a:t>2020</a:t>
            </a:r>
            <a:r>
              <a:rPr lang="zh-CN" altLang="en-US" sz="2000" dirty="0">
                <a:latin typeface="Arial" panose="020B0604020202020204" pitchFamily="34" charset="0"/>
              </a:rPr>
              <a:t>年</a:t>
            </a:r>
            <a:r>
              <a:rPr lang="en-US" altLang="zh-CN" sz="2000" dirty="0">
                <a:latin typeface="Arial" panose="020B0604020202020204" pitchFamily="34" charset="0"/>
              </a:rPr>
              <a:t>1</a:t>
            </a:r>
            <a:r>
              <a:rPr lang="zh-CN" altLang="en-US" sz="2000" dirty="0">
                <a:latin typeface="Arial" panose="020B0604020202020204" pitchFamily="34" charset="0"/>
              </a:rPr>
              <a:t>月初，中远海运公司一艘集装箱大船 </a:t>
            </a:r>
            <a:r>
              <a:rPr lang="en-US" altLang="zh-CN" sz="2000" dirty="0">
                <a:latin typeface="Arial" panose="020B0604020202020204" pitchFamily="34" charset="0"/>
              </a:rPr>
              <a:t>“COSCO PACIFIC ”</a:t>
            </a:r>
            <a:r>
              <a:rPr lang="zh-CN" altLang="en-US" sz="2000" dirty="0">
                <a:latin typeface="Arial" panose="020B0604020202020204" pitchFamily="34" charset="0"/>
              </a:rPr>
              <a:t>从马来西亚驶往印度，发生集装箱起火事件，起火的原因是瞒报的锂电池引发自燃的。</a:t>
            </a:r>
            <a:endParaRPr lang="en-US" altLang="zh-CN" sz="2000" dirty="0">
              <a:latin typeface="Arial" panose="020B0604020202020204" pitchFamily="34" charset="0"/>
            </a:endParaRPr>
          </a:p>
          <a:p>
            <a:r>
              <a:rPr lang="zh-CN" altLang="en-US" sz="2000" dirty="0">
                <a:latin typeface="Arial" panose="020B0604020202020204" pitchFamily="34" charset="0"/>
              </a:rPr>
              <a:t>请问：在</a:t>
            </a:r>
            <a:r>
              <a:rPr lang="en-US" altLang="zh-CN" sz="2000" dirty="0">
                <a:latin typeface="Arial" panose="020B0604020202020204" pitchFamily="34" charset="0"/>
              </a:rPr>
              <a:t>FOB</a:t>
            </a:r>
            <a:r>
              <a:rPr lang="zh-CN" altLang="en-US" sz="2000" dirty="0">
                <a:latin typeface="Arial" panose="020B0604020202020204" pitchFamily="34" charset="0"/>
              </a:rPr>
              <a:t>术语下，集装箱在船上起火而导致的货物损失，是属于买方的损失还是卖方的？</a:t>
            </a:r>
            <a:endParaRPr lang="en-US" altLang="zh-CN" sz="2000" dirty="0">
              <a:latin typeface="Arial" panose="020B0604020202020204" pitchFamily="34" charset="0"/>
            </a:endParaRPr>
          </a:p>
          <a:p>
            <a:endParaRPr lang="zh-CN" altLang="zh-CN" sz="2000" dirty="0">
              <a:latin typeface="Arial" panose="020B0604020202020204" pitchFamily="34" charset="0"/>
            </a:endParaRPr>
          </a:p>
        </p:txBody>
      </p:sp>
      <p:sp>
        <p:nvSpPr>
          <p:cNvPr id="7" name="TextBox 5"/>
          <p:cNvSpPr txBox="1"/>
          <p:nvPr/>
        </p:nvSpPr>
        <p:spPr>
          <a:xfrm>
            <a:off x="1847850" y="3357563"/>
            <a:ext cx="8675688" cy="706755"/>
          </a:xfrm>
          <a:prstGeom prst="rect">
            <a:avLst/>
          </a:prstGeom>
          <a:noFill/>
          <a:ln w="9525">
            <a:noFill/>
          </a:ln>
        </p:spPr>
        <p:txBody>
          <a:bodyPr>
            <a:spAutoFit/>
          </a:bodyPr>
          <a:p>
            <a:r>
              <a:rPr lang="zh-CN" altLang="en-US" sz="2000" dirty="0">
                <a:latin typeface="Arial" panose="020B0604020202020204" pitchFamily="34" charset="0"/>
              </a:rPr>
              <a:t>属于买方损失，在</a:t>
            </a:r>
            <a:r>
              <a:rPr lang="en-US" altLang="zh-CN" sz="2000" dirty="0">
                <a:latin typeface="Arial" panose="020B0604020202020204" pitchFamily="34" charset="0"/>
              </a:rPr>
              <a:t>FOB</a:t>
            </a:r>
            <a:r>
              <a:rPr lang="zh-CN" altLang="en-US" sz="2000" dirty="0">
                <a:latin typeface="Arial" panose="020B0604020202020204" pitchFamily="34" charset="0"/>
              </a:rPr>
              <a:t>术语下，货物已上船（</a:t>
            </a:r>
            <a:r>
              <a:rPr lang="en-US" altLang="zh-CN" sz="2000" dirty="0">
                <a:latin typeface="Arial" panose="020B0604020202020204" pitchFamily="34" charset="0"/>
              </a:rPr>
              <a:t>on board</a:t>
            </a:r>
            <a:r>
              <a:rPr lang="zh-CN" altLang="en-US" sz="2000" dirty="0">
                <a:latin typeface="Arial" panose="020B0604020202020204" pitchFamily="34" charset="0"/>
              </a:rPr>
              <a:t>），风险已发生转移。</a:t>
            </a:r>
            <a:endParaRPr lang="en-US" altLang="zh-CN" sz="2000" dirty="0">
              <a:latin typeface="Arial" panose="020B0604020202020204" pitchFamily="34" charset="0"/>
            </a:endParaRPr>
          </a:p>
          <a:p>
            <a:endParaRPr lang="zh-CN"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aphicFrame>
        <p:nvGraphicFramePr>
          <p:cNvPr id="5" name="表格 4"/>
          <p:cNvGraphicFramePr>
            <a:graphicFrameLocks noGrp="1"/>
          </p:cNvGraphicFramePr>
          <p:nvPr/>
        </p:nvGraphicFramePr>
        <p:xfrm>
          <a:off x="1774825" y="1341438"/>
          <a:ext cx="8640445" cy="2847975"/>
        </p:xfrm>
        <a:graphic>
          <a:graphicData uri="http://schemas.openxmlformats.org/drawingml/2006/table">
            <a:tbl>
              <a:tblPr/>
              <a:tblGrid>
                <a:gridCol w="585470"/>
                <a:gridCol w="2006600"/>
                <a:gridCol w="1731645"/>
                <a:gridCol w="1363980"/>
                <a:gridCol w="1655445"/>
                <a:gridCol w="324485"/>
                <a:gridCol w="324485"/>
                <a:gridCol w="323850"/>
                <a:gridCol w="324485"/>
              </a:tblGrid>
              <a:tr h="975360">
                <a:tc>
                  <a:txBody>
                    <a:bodyPr/>
                    <a:lstStyle/>
                    <a:p>
                      <a:pPr algn="ctr">
                        <a:spcAft>
                          <a:spcPts val="0"/>
                        </a:spcAft>
                      </a:pPr>
                      <a:r>
                        <a:rPr lang="zh-CN" altLang="zh-CN" sz="1600" kern="100" dirty="0" smtClean="0">
                          <a:latin typeface="+mn-lt"/>
                          <a:ea typeface="+mn-ea"/>
                          <a:cs typeface="Times New Roman" panose="02020603050405020304"/>
                        </a:rPr>
                        <a:t>贸易</a:t>
                      </a:r>
                      <a:endParaRPr lang="zh-CN" altLang="zh-CN" sz="1600" kern="100" dirty="0" smtClean="0">
                        <a:latin typeface="+mn-lt"/>
                        <a:ea typeface="+mn-ea"/>
                        <a:cs typeface="Times New Roman" panose="02020603050405020304"/>
                      </a:endParaRPr>
                    </a:p>
                    <a:p>
                      <a:pPr algn="ctr">
                        <a:spcAft>
                          <a:spcPts val="0"/>
                        </a:spcAft>
                      </a:pPr>
                      <a:r>
                        <a:rPr lang="zh-CN" altLang="zh-CN" sz="1600" kern="100" dirty="0" smtClean="0">
                          <a:latin typeface="+mn-lt"/>
                          <a:ea typeface="+mn-ea"/>
                          <a:cs typeface="Times New Roman" panose="02020603050405020304"/>
                        </a:rPr>
                        <a:t>术语</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英文释义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中文释义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交货地点</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风险的转移</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出口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运输</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保险</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进口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840">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FCA</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Free Carrier</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delivery)</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货交承运人</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（指定交货地点）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指定装运地点</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货交承运人</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7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FAS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Free Alongside Ship</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(port </a:t>
                      </a:r>
                      <a:r>
                        <a:rPr lang="en-US" sz="1600" kern="100" dirty="0">
                          <a:latin typeface="Arial" panose="020B0604020202020204" pitchFamily="34" charset="0"/>
                          <a:ea typeface="宋体" panose="02010600030101010101" pitchFamily="2" charset="-122"/>
                          <a:cs typeface="Arial" panose="020B0604020202020204" pitchFamily="34" charset="0"/>
                        </a:rPr>
                        <a:t>of shipment)</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装运港船边交货</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（指定装运港）</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货物在装运港船边时</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205">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FOB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Free on Board</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(port </a:t>
                      </a:r>
                      <a:r>
                        <a:rPr lang="en-US" sz="1600" kern="100" dirty="0">
                          <a:latin typeface="Arial" panose="020B0604020202020204" pitchFamily="34" charset="0"/>
                          <a:ea typeface="宋体" panose="02010600030101010101" pitchFamily="2" charset="-122"/>
                          <a:cs typeface="Arial" panose="020B0604020202020204" pitchFamily="34" charset="0"/>
                        </a:rPr>
                        <a:t>of shipment)</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装运港船上交货</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（指定装运港）</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装运港船上</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货物装载到船上时</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344" name="TextBox 4"/>
          <p:cNvSpPr txBox="1"/>
          <p:nvPr/>
        </p:nvSpPr>
        <p:spPr>
          <a:xfrm>
            <a:off x="1847850" y="333375"/>
            <a:ext cx="4689475" cy="521970"/>
          </a:xfrm>
          <a:prstGeom prst="rect">
            <a:avLst/>
          </a:prstGeom>
          <a:noFill/>
          <a:ln w="9525">
            <a:noFill/>
          </a:ln>
        </p:spPr>
        <p:txBody>
          <a:bodyPr wrap="none">
            <a:spAutoFit/>
          </a:bodyPr>
          <a:p>
            <a:r>
              <a:rPr lang="en-US" altLang="zh-CN" sz="2800" dirty="0">
                <a:latin typeface="Arial" panose="020B0604020202020204" pitchFamily="34" charset="0"/>
              </a:rPr>
              <a:t>F</a:t>
            </a:r>
            <a:r>
              <a:rPr lang="zh-CN" altLang="en-US" sz="2800" dirty="0">
                <a:latin typeface="Arial" panose="020B0604020202020204" pitchFamily="34" charset="0"/>
              </a:rPr>
              <a:t>组：</a:t>
            </a:r>
            <a:r>
              <a:rPr lang="en-US" altLang="zh-CN" sz="2800" dirty="0">
                <a:latin typeface="Arial" panose="020B0604020202020204" pitchFamily="34" charset="0"/>
              </a:rPr>
              <a:t>FCA, FAS, FOB</a:t>
            </a:r>
            <a:r>
              <a:rPr lang="zh-CN" altLang="en-US" sz="2800" dirty="0">
                <a:latin typeface="Arial" panose="020B0604020202020204" pitchFamily="34" charset="0"/>
              </a:rPr>
              <a:t>的区别</a:t>
            </a:r>
            <a:endParaRPr lang="zh-CN" altLang="en-US" sz="2800" dirty="0">
              <a:latin typeface="Arial" panose="020B0604020202020204" pitchFamily="34" charset="0"/>
            </a:endParaRPr>
          </a:p>
        </p:txBody>
      </p:sp>
      <p:sp>
        <p:nvSpPr>
          <p:cNvPr id="13370" name="TextBox 5"/>
          <p:cNvSpPr txBox="1"/>
          <p:nvPr/>
        </p:nvSpPr>
        <p:spPr>
          <a:xfrm>
            <a:off x="1919288" y="4797425"/>
            <a:ext cx="7993062" cy="706755"/>
          </a:xfrm>
          <a:prstGeom prst="rect">
            <a:avLst/>
          </a:prstGeom>
          <a:noFill/>
          <a:ln w="9525">
            <a:noFill/>
          </a:ln>
        </p:spPr>
        <p:txBody>
          <a:bodyPr>
            <a:spAutoFit/>
          </a:bodyPr>
          <a:p>
            <a:r>
              <a:rPr lang="en-US" altLang="zh-CN" sz="2000" dirty="0">
                <a:latin typeface="Arial" panose="020B0604020202020204" pitchFamily="34" charset="0"/>
              </a:rPr>
              <a:t>FCA</a:t>
            </a:r>
            <a:r>
              <a:rPr lang="zh-CN" altLang="en-US" sz="2000" dirty="0">
                <a:latin typeface="Arial" panose="020B0604020202020204" pitchFamily="34" charset="0"/>
              </a:rPr>
              <a:t>适用于任何运输方式，</a:t>
            </a:r>
            <a:r>
              <a:rPr lang="en-US" altLang="zh-CN" sz="2000" dirty="0">
                <a:latin typeface="Arial" panose="020B0604020202020204" pitchFamily="34" charset="0"/>
              </a:rPr>
              <a:t>FAS</a:t>
            </a:r>
            <a:r>
              <a:rPr lang="zh-CN" altLang="en-US" sz="2000" dirty="0">
                <a:latin typeface="Arial" panose="020B0604020202020204" pitchFamily="34" charset="0"/>
              </a:rPr>
              <a:t>、</a:t>
            </a:r>
            <a:r>
              <a:rPr lang="en-US" altLang="zh-CN" sz="2000" dirty="0">
                <a:latin typeface="Arial" panose="020B0604020202020204" pitchFamily="34" charset="0"/>
              </a:rPr>
              <a:t>FOB</a:t>
            </a:r>
            <a:r>
              <a:rPr lang="zh-CN" altLang="en-US" sz="2000" dirty="0">
                <a:latin typeface="Arial" panose="020B0604020202020204" pitchFamily="34" charset="0"/>
              </a:rPr>
              <a:t>只适用于水路运输（如海运和河运）。</a:t>
            </a:r>
            <a:r>
              <a:rPr lang="en-US" altLang="zh-CN" sz="2000" dirty="0">
                <a:latin typeface="Arial" panose="020B0604020202020204" pitchFamily="34" charset="0"/>
              </a:rPr>
              <a:t>F</a:t>
            </a:r>
            <a:r>
              <a:rPr lang="zh-CN" altLang="en-US" sz="2000" dirty="0">
                <a:latin typeface="Arial" panose="020B0604020202020204" pitchFamily="34" charset="0"/>
              </a:rPr>
              <a:t>组术语下，承运人由</a:t>
            </a:r>
            <a:r>
              <a:rPr lang="en-US" altLang="zh-CN" sz="2000" dirty="0">
                <a:latin typeface="Arial" panose="020B0604020202020204" pitchFamily="34" charset="0"/>
              </a:rPr>
              <a:t>Buyer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316" name="TextBox 4"/>
          <p:cNvSpPr txBox="1"/>
          <p:nvPr/>
        </p:nvSpPr>
        <p:spPr>
          <a:xfrm>
            <a:off x="2063750" y="260350"/>
            <a:ext cx="4272280" cy="521970"/>
          </a:xfrm>
          <a:prstGeom prst="rect">
            <a:avLst/>
          </a:prstGeom>
          <a:noFill/>
          <a:ln w="9525">
            <a:noFill/>
          </a:ln>
        </p:spPr>
        <p:txBody>
          <a:bodyPr wrap="none">
            <a:spAutoFit/>
          </a:bodyPr>
          <a:p>
            <a:r>
              <a:rPr lang="en-US" altLang="zh-CN" sz="2800" dirty="0">
                <a:latin typeface="Arial" panose="020B0604020202020204" pitchFamily="34" charset="0"/>
              </a:rPr>
              <a:t>C</a:t>
            </a:r>
            <a:r>
              <a:rPr lang="zh-CN" altLang="en-US" sz="2800" dirty="0">
                <a:latin typeface="Arial" panose="020B0604020202020204" pitchFamily="34" charset="0"/>
              </a:rPr>
              <a:t>组：</a:t>
            </a:r>
            <a:r>
              <a:rPr lang="en-US" altLang="zh-CN" sz="2800" dirty="0">
                <a:latin typeface="Arial" panose="020B0604020202020204" pitchFamily="34" charset="0"/>
              </a:rPr>
              <a:t>CFR, CIF, CPT, CIP</a:t>
            </a:r>
            <a:endParaRPr lang="en-US" altLang="zh-CN" sz="2800" dirty="0">
              <a:latin typeface="Arial" panose="020B0604020202020204" pitchFamily="34" charset="0"/>
            </a:endParaRPr>
          </a:p>
        </p:txBody>
      </p:sp>
      <p:sp>
        <p:nvSpPr>
          <p:cNvPr id="14342" name="TextBox 5"/>
          <p:cNvSpPr txBox="1"/>
          <p:nvPr/>
        </p:nvSpPr>
        <p:spPr>
          <a:xfrm>
            <a:off x="1919288" y="1628775"/>
            <a:ext cx="6985000" cy="2861310"/>
          </a:xfrm>
          <a:prstGeom prst="rect">
            <a:avLst/>
          </a:prstGeom>
          <a:noFill/>
          <a:ln w="9525">
            <a:noFill/>
          </a:ln>
        </p:spPr>
        <p:txBody>
          <a:bodyPr>
            <a:spAutoFit/>
          </a:bodyPr>
          <a:p>
            <a:r>
              <a:rPr lang="en-US" altLang="zh-CN" sz="2000" dirty="0">
                <a:latin typeface="Arial" panose="020B0604020202020204" pitchFamily="34" charset="0"/>
              </a:rPr>
              <a:t>CFR</a:t>
            </a:r>
            <a:r>
              <a:rPr lang="zh-CN" altLang="en-US" sz="2000" dirty="0">
                <a:latin typeface="Arial" panose="020B0604020202020204" pitchFamily="34" charset="0"/>
              </a:rPr>
              <a:t>：</a:t>
            </a:r>
            <a:r>
              <a:rPr lang="en-US" altLang="zh-CN" sz="2000" dirty="0">
                <a:latin typeface="Arial" panose="020B0604020202020204" pitchFamily="34" charset="0"/>
              </a:rPr>
              <a:t>Cost and Freight (…named port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成本加运费（指定目的港）</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装运港船</a:t>
            </a:r>
            <a:r>
              <a:rPr lang="zh-CN" altLang="en-US" sz="2000" dirty="0">
                <a:latin typeface="Arial" panose="020B0604020202020204" pitchFamily="34" charset="0"/>
              </a:rPr>
              <a:t>上</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货物装载到船上时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92313" y="4292600"/>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14360" name="TextBox 5"/>
          <p:cNvSpPr txBox="1"/>
          <p:nvPr/>
        </p:nvSpPr>
        <p:spPr>
          <a:xfrm>
            <a:off x="1703388" y="5373688"/>
            <a:ext cx="8677275" cy="706755"/>
          </a:xfrm>
          <a:prstGeom prst="rect">
            <a:avLst/>
          </a:prstGeom>
          <a:noFill/>
          <a:ln w="9525">
            <a:noFill/>
          </a:ln>
        </p:spPr>
        <p:txBody>
          <a:bodyPr>
            <a:spAutoFit/>
          </a:bodyPr>
          <a:p>
            <a:r>
              <a:rPr lang="en-US" altLang="zh-CN" sz="2000" dirty="0">
                <a:latin typeface="Arial" panose="020B0604020202020204" pitchFamily="34" charset="0"/>
              </a:rPr>
              <a:t>CFR</a:t>
            </a:r>
            <a:r>
              <a:rPr lang="zh-CN" altLang="en-US" sz="2000" dirty="0">
                <a:latin typeface="Arial" panose="020B0604020202020204" pitchFamily="34" charset="0"/>
              </a:rPr>
              <a:t>又名</a:t>
            </a:r>
            <a:r>
              <a:rPr lang="en-US" altLang="zh-CN" sz="2000" dirty="0">
                <a:latin typeface="Arial" panose="020B0604020202020204" pitchFamily="34" charset="0"/>
              </a:rPr>
              <a:t>C&amp;F</a:t>
            </a:r>
            <a:r>
              <a:rPr lang="zh-CN" altLang="en-US" sz="2000" dirty="0">
                <a:latin typeface="Arial" panose="020B0604020202020204" pitchFamily="34" charset="0"/>
              </a:rPr>
              <a:t>，可理解为</a:t>
            </a:r>
            <a:r>
              <a:rPr lang="en-US" altLang="zh-CN" sz="2000" dirty="0">
                <a:latin typeface="Arial" panose="020B0604020202020204" pitchFamily="34" charset="0"/>
              </a:rPr>
              <a:t>CFR = FOB Cost + Ocean Freight </a:t>
            </a:r>
            <a:r>
              <a:rPr lang="zh-CN" altLang="en-US" sz="2000" dirty="0">
                <a:latin typeface="Arial" panose="020B0604020202020204" pitchFamily="34" charset="0"/>
              </a:rPr>
              <a:t>（以海运为例）</a:t>
            </a:r>
            <a:endParaRPr lang="en-US" altLang="zh-CN" sz="2000" dirty="0">
              <a:latin typeface="Arial" panose="020B0604020202020204" pitchFamily="34" charset="0"/>
            </a:endParaRPr>
          </a:p>
          <a:p>
            <a:r>
              <a:rPr lang="en-US" altLang="zh-CN" sz="2000" dirty="0">
                <a:latin typeface="Arial" panose="020B0604020202020204" pitchFamily="34" charset="0"/>
              </a:rPr>
              <a:t>CFR</a:t>
            </a:r>
            <a:r>
              <a:rPr lang="zh-CN" altLang="en-US" sz="2000" dirty="0">
                <a:latin typeface="Arial" panose="020B0604020202020204" pitchFamily="34" charset="0"/>
              </a:rPr>
              <a:t>只适用于水路运输，如海运和河运。承运人由</a:t>
            </a:r>
            <a:r>
              <a:rPr lang="en-US" altLang="zh-CN" sz="2000" dirty="0">
                <a:latin typeface="Arial" panose="020B0604020202020204" pitchFamily="34" charset="0"/>
              </a:rPr>
              <a:t>Seller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
        <p:nvSpPr>
          <p:cNvPr id="14361" name="TextBox 5"/>
          <p:cNvSpPr txBox="1"/>
          <p:nvPr/>
        </p:nvSpPr>
        <p:spPr>
          <a:xfrm>
            <a:off x="1847850" y="908050"/>
            <a:ext cx="8208963" cy="398780"/>
          </a:xfrm>
          <a:prstGeom prst="rect">
            <a:avLst/>
          </a:prstGeom>
          <a:noFill/>
          <a:ln w="9525">
            <a:noFill/>
          </a:ln>
        </p:spPr>
        <p:txBody>
          <a:bodyPr>
            <a:spAutoFit/>
          </a:bodyPr>
          <a:p>
            <a:r>
              <a:rPr lang="en-US" altLang="zh-CN" sz="2000" dirty="0">
                <a:latin typeface="Arial" panose="020B0604020202020204" pitchFamily="34" charset="0"/>
              </a:rPr>
              <a:t>C</a:t>
            </a:r>
            <a:r>
              <a:rPr lang="zh-CN" altLang="en-US" sz="2000" dirty="0">
                <a:latin typeface="Arial" panose="020B0604020202020204" pitchFamily="34" charset="0"/>
              </a:rPr>
              <a:t>组术语是在</a:t>
            </a:r>
            <a:r>
              <a:rPr lang="en-US" altLang="zh-CN" sz="2000" dirty="0">
                <a:latin typeface="Arial" panose="020B0604020202020204" pitchFamily="34" charset="0"/>
              </a:rPr>
              <a:t>F</a:t>
            </a:r>
            <a:r>
              <a:rPr lang="zh-CN" altLang="en-US" sz="2000" dirty="0">
                <a:latin typeface="Arial" panose="020B0604020202020204" pitchFamily="34" charset="0"/>
              </a:rPr>
              <a:t>组的基础上增加对卖方的责任和费用，但风险的转移不变。</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2">
                                            <p:txEl>
                                              <p:charRg st="0" end="5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42">
                                            <p:txEl>
                                              <p:charRg st="50" end="7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42">
                                            <p:txEl>
                                              <p:charRg st="75" end="8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342">
                                            <p:txEl>
                                              <p:charRg st="87" end="10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342">
                                            <p:txEl>
                                              <p:charRg st="103" end="11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3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0" grpId="0"/>
      <p:bldP spid="1436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340" name="TextBox 4"/>
          <p:cNvSpPr txBox="1"/>
          <p:nvPr/>
        </p:nvSpPr>
        <p:spPr>
          <a:xfrm>
            <a:off x="2063750" y="333375"/>
            <a:ext cx="4272280" cy="521970"/>
          </a:xfrm>
          <a:prstGeom prst="rect">
            <a:avLst/>
          </a:prstGeom>
          <a:noFill/>
          <a:ln w="9525">
            <a:noFill/>
          </a:ln>
        </p:spPr>
        <p:txBody>
          <a:bodyPr wrap="none">
            <a:spAutoFit/>
          </a:bodyPr>
          <a:p>
            <a:r>
              <a:rPr lang="en-US" altLang="zh-CN" sz="2800" dirty="0">
                <a:latin typeface="Arial" panose="020B0604020202020204" pitchFamily="34" charset="0"/>
              </a:rPr>
              <a:t>C</a:t>
            </a:r>
            <a:r>
              <a:rPr lang="zh-CN" altLang="en-US" sz="2800" dirty="0">
                <a:latin typeface="Arial" panose="020B0604020202020204" pitchFamily="34" charset="0"/>
              </a:rPr>
              <a:t>组：</a:t>
            </a:r>
            <a:r>
              <a:rPr lang="en-US" altLang="zh-CN" sz="2800" dirty="0">
                <a:latin typeface="Arial" panose="020B0604020202020204" pitchFamily="34" charset="0"/>
              </a:rPr>
              <a:t>CFR, CIF, CPT, CIP</a:t>
            </a:r>
            <a:endParaRPr lang="en-US" altLang="zh-CN" sz="2800" dirty="0">
              <a:latin typeface="Arial" panose="020B0604020202020204" pitchFamily="34" charset="0"/>
            </a:endParaRPr>
          </a:p>
        </p:txBody>
      </p:sp>
      <p:sp>
        <p:nvSpPr>
          <p:cNvPr id="15366" name="TextBox 5"/>
          <p:cNvSpPr txBox="1"/>
          <p:nvPr/>
        </p:nvSpPr>
        <p:spPr>
          <a:xfrm>
            <a:off x="1919288" y="1125538"/>
            <a:ext cx="8353425" cy="2861310"/>
          </a:xfrm>
          <a:prstGeom prst="rect">
            <a:avLst/>
          </a:prstGeom>
          <a:noFill/>
          <a:ln w="9525">
            <a:noFill/>
          </a:ln>
        </p:spPr>
        <p:txBody>
          <a:bodyPr>
            <a:spAutoFit/>
          </a:bodyPr>
          <a:p>
            <a:r>
              <a:rPr lang="en-US" altLang="zh-CN" sz="2000" dirty="0">
                <a:latin typeface="Arial" panose="020B0604020202020204" pitchFamily="34" charset="0"/>
              </a:rPr>
              <a:t>CIF</a:t>
            </a:r>
            <a:r>
              <a:rPr lang="zh-CN" altLang="en-US" sz="2000" dirty="0">
                <a:latin typeface="Arial" panose="020B0604020202020204" pitchFamily="34" charset="0"/>
              </a:rPr>
              <a:t>：</a:t>
            </a:r>
            <a:r>
              <a:rPr lang="en-US" altLang="zh-CN" sz="2000" dirty="0">
                <a:latin typeface="Arial" panose="020B0604020202020204" pitchFamily="34" charset="0"/>
              </a:rPr>
              <a:t> Cost, Insurance and Freight (…named port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成本加运费保险费（指定目的港）</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装运港船</a:t>
            </a:r>
            <a:r>
              <a:rPr lang="zh-CN" altLang="en-US" sz="2000" dirty="0">
                <a:latin typeface="Arial" panose="020B0604020202020204" pitchFamily="34" charset="0"/>
              </a:rPr>
              <a:t>上</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货物装载到船上时</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92313" y="37893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15384" name="TextBox 5"/>
          <p:cNvSpPr txBox="1"/>
          <p:nvPr/>
        </p:nvSpPr>
        <p:spPr>
          <a:xfrm>
            <a:off x="1774825" y="4799013"/>
            <a:ext cx="8677275" cy="1198880"/>
          </a:xfrm>
          <a:prstGeom prst="rect">
            <a:avLst/>
          </a:prstGeom>
          <a:noFill/>
          <a:ln w="9525">
            <a:noFill/>
          </a:ln>
        </p:spPr>
        <p:txBody>
          <a:bodyPr>
            <a:spAutoFit/>
          </a:bodyPr>
          <a:p>
            <a:r>
              <a:rPr lang="zh-CN" altLang="en-US" dirty="0">
                <a:latin typeface="Arial" panose="020B0604020202020204" pitchFamily="34" charset="0"/>
              </a:rPr>
              <a:t>可理解为</a:t>
            </a:r>
            <a:r>
              <a:rPr lang="en-US" altLang="zh-CN" dirty="0">
                <a:latin typeface="Arial" panose="020B0604020202020204" pitchFamily="34" charset="0"/>
              </a:rPr>
              <a:t>CIF = FOB Cost + Insurance + Ocean Freight </a:t>
            </a:r>
            <a:r>
              <a:rPr lang="zh-CN" altLang="en-US" dirty="0">
                <a:latin typeface="Arial" panose="020B0604020202020204" pitchFamily="34" charset="0"/>
              </a:rPr>
              <a:t>（以海运为例）</a:t>
            </a:r>
            <a:endParaRPr lang="en-US" altLang="zh-CN" dirty="0">
              <a:latin typeface="Arial" panose="020B0604020202020204" pitchFamily="34" charset="0"/>
            </a:endParaRPr>
          </a:p>
          <a:p>
            <a:r>
              <a:rPr lang="en-US" altLang="zh-CN" dirty="0">
                <a:latin typeface="Arial" panose="020B0604020202020204" pitchFamily="34" charset="0"/>
              </a:rPr>
              <a:t>CIF</a:t>
            </a:r>
            <a:r>
              <a:rPr lang="zh-CN" altLang="en-US" dirty="0">
                <a:latin typeface="Arial" panose="020B0604020202020204" pitchFamily="34" charset="0"/>
              </a:rPr>
              <a:t>只适用于水路运输，如海运和河运。承运人由</a:t>
            </a:r>
            <a:r>
              <a:rPr lang="en-US" altLang="zh-CN" dirty="0">
                <a:latin typeface="Arial" panose="020B0604020202020204" pitchFamily="34" charset="0"/>
              </a:rPr>
              <a:t>Seller</a:t>
            </a:r>
            <a:r>
              <a:rPr lang="zh-CN" altLang="en-US" dirty="0">
                <a:latin typeface="Arial" panose="020B0604020202020204" pitchFamily="34" charset="0"/>
              </a:rPr>
              <a:t>指定。</a:t>
            </a:r>
            <a:endParaRPr lang="en-US" altLang="zh-CN" dirty="0">
              <a:latin typeface="Arial" panose="020B0604020202020204" pitchFamily="34" charset="0"/>
            </a:endParaRPr>
          </a:p>
          <a:p>
            <a:r>
              <a:rPr lang="zh-CN" altLang="en-US" dirty="0">
                <a:latin typeface="Arial" panose="020B0604020202020204" pitchFamily="34" charset="0"/>
              </a:rPr>
              <a:t>注意：</a:t>
            </a:r>
            <a:r>
              <a:rPr lang="en-US" altLang="zh-CN" dirty="0">
                <a:latin typeface="Arial" panose="020B0604020202020204" pitchFamily="34" charset="0"/>
              </a:rPr>
              <a:t>CIF</a:t>
            </a:r>
            <a:r>
              <a:rPr lang="zh-CN" altLang="en-US" dirty="0">
                <a:latin typeface="Arial" panose="020B0604020202020204" pitchFamily="34" charset="0"/>
              </a:rPr>
              <a:t>中的保险是</a:t>
            </a:r>
            <a:r>
              <a:rPr lang="en-US" altLang="zh-CN" dirty="0">
                <a:latin typeface="Arial" panose="020B0604020202020204" pitchFamily="34" charset="0"/>
              </a:rPr>
              <a:t>Seller</a:t>
            </a:r>
            <a:r>
              <a:rPr lang="zh-CN" altLang="en-US" dirty="0">
                <a:latin typeface="Arial" panose="020B0604020202020204" pitchFamily="34" charset="0"/>
              </a:rPr>
              <a:t>帮</a:t>
            </a:r>
            <a:r>
              <a:rPr lang="en-US" altLang="zh-CN" dirty="0">
                <a:latin typeface="Arial" panose="020B0604020202020204" pitchFamily="34" charset="0"/>
              </a:rPr>
              <a:t>Buyer</a:t>
            </a:r>
            <a:r>
              <a:rPr lang="zh-CN" altLang="en-US" dirty="0">
                <a:latin typeface="Arial" panose="020B0604020202020204" pitchFamily="34" charset="0"/>
              </a:rPr>
              <a:t>代买的，但海运风险还是</a:t>
            </a:r>
            <a:r>
              <a:rPr lang="en-US" altLang="zh-CN" dirty="0">
                <a:latin typeface="Arial" panose="020B0604020202020204" pitchFamily="34" charset="0"/>
              </a:rPr>
              <a:t>Buyer</a:t>
            </a:r>
            <a:r>
              <a:rPr lang="zh-CN" altLang="en-US" dirty="0">
                <a:latin typeface="Arial" panose="020B0604020202020204" pitchFamily="34" charset="0"/>
              </a:rPr>
              <a:t>的，如果在海运中货物损失是由</a:t>
            </a:r>
            <a:r>
              <a:rPr lang="en-US" altLang="zh-CN" dirty="0">
                <a:latin typeface="Arial" panose="020B0604020202020204" pitchFamily="34" charset="0"/>
              </a:rPr>
              <a:t>Buyer</a:t>
            </a:r>
            <a:r>
              <a:rPr lang="zh-CN" altLang="en-US" dirty="0">
                <a:latin typeface="Arial" panose="020B0604020202020204" pitchFamily="34" charset="0"/>
              </a:rPr>
              <a:t>索赔。</a:t>
            </a:r>
            <a:endParaRPr lang="en-US" altLang="zh-CN"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6">
                                            <p:txEl>
                                              <p:charRg st="0" end="6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6">
                                            <p:txEl>
                                              <p:charRg st="62" end="89"/>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6">
                                            <p:txEl>
                                              <p:charRg st="90" end="10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366">
                                            <p:txEl>
                                              <p:charRg st="102" end="11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366">
                                            <p:txEl>
                                              <p:charRg st="118" end="12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aphicFrame>
        <p:nvGraphicFramePr>
          <p:cNvPr id="5" name="表格 4"/>
          <p:cNvGraphicFramePr>
            <a:graphicFrameLocks noGrp="1"/>
          </p:cNvGraphicFramePr>
          <p:nvPr/>
        </p:nvGraphicFramePr>
        <p:xfrm>
          <a:off x="1847850" y="1341438"/>
          <a:ext cx="8640445" cy="2954020"/>
        </p:xfrm>
        <a:graphic>
          <a:graphicData uri="http://schemas.openxmlformats.org/drawingml/2006/table">
            <a:tbl>
              <a:tblPr/>
              <a:tblGrid>
                <a:gridCol w="585470"/>
                <a:gridCol w="2006600"/>
                <a:gridCol w="1871980"/>
                <a:gridCol w="1223645"/>
                <a:gridCol w="1655445"/>
                <a:gridCol w="324485"/>
                <a:gridCol w="324485"/>
                <a:gridCol w="323850"/>
                <a:gridCol w="324485"/>
              </a:tblGrid>
              <a:tr h="975360">
                <a:tc>
                  <a:txBody>
                    <a:bodyPr/>
                    <a:lstStyle/>
                    <a:p>
                      <a:pPr algn="ctr">
                        <a:spcAft>
                          <a:spcPts val="0"/>
                        </a:spcAft>
                      </a:pPr>
                      <a:r>
                        <a:rPr lang="zh-CN" altLang="zh-CN" sz="1600" kern="100" dirty="0" smtClean="0">
                          <a:latin typeface="+mn-lt"/>
                          <a:ea typeface="+mn-ea"/>
                          <a:cs typeface="Times New Roman" panose="02020603050405020304"/>
                        </a:rPr>
                        <a:t>贸易</a:t>
                      </a:r>
                      <a:endParaRPr lang="zh-CN" altLang="zh-CN" sz="1600" kern="100" dirty="0" smtClean="0">
                        <a:latin typeface="+mn-lt"/>
                        <a:ea typeface="+mn-ea"/>
                        <a:cs typeface="Times New Roman" panose="02020603050405020304"/>
                      </a:endParaRPr>
                    </a:p>
                    <a:p>
                      <a:pPr algn="ctr">
                        <a:spcAft>
                          <a:spcPts val="0"/>
                        </a:spcAft>
                      </a:pPr>
                      <a:r>
                        <a:rPr lang="zh-CN" altLang="zh-CN" sz="1600" kern="100" dirty="0" smtClean="0">
                          <a:latin typeface="+mn-lt"/>
                          <a:ea typeface="+mn-ea"/>
                          <a:cs typeface="Times New Roman" panose="02020603050405020304"/>
                        </a:rPr>
                        <a:t>术语</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英文释义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中文释义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交货地点</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风险的转移</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出口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运输</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保险</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进口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70">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FOB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Free on Board</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(port </a:t>
                      </a:r>
                      <a:r>
                        <a:rPr lang="en-US" sz="1600" kern="100" dirty="0">
                          <a:latin typeface="Arial" panose="020B0604020202020204" pitchFamily="34" charset="0"/>
                          <a:ea typeface="宋体" panose="02010600030101010101" pitchFamily="2" charset="-122"/>
                          <a:cs typeface="Arial" panose="020B0604020202020204" pitchFamily="34" charset="0"/>
                        </a:rPr>
                        <a:t>of shipment)</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装运港船上交货</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（指定装运港）</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装运港船上</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货物装载到船上时</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7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CFR</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Cost and Freight</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(port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成本加运费</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（指定目的港）</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装运港船上</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货物装载到船上时</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CIF</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Cost, Insurance and Freight</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(port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成本加运费保险费</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（指定目的港）</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装运港船上</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货物装载到船上时</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416" name="TextBox 4"/>
          <p:cNvSpPr txBox="1"/>
          <p:nvPr/>
        </p:nvSpPr>
        <p:spPr>
          <a:xfrm>
            <a:off x="1847850" y="476250"/>
            <a:ext cx="3178810" cy="460375"/>
          </a:xfrm>
          <a:prstGeom prst="rect">
            <a:avLst/>
          </a:prstGeom>
          <a:noFill/>
          <a:ln w="9525">
            <a:noFill/>
          </a:ln>
        </p:spPr>
        <p:txBody>
          <a:bodyPr wrap="none">
            <a:spAutoFit/>
          </a:bodyPr>
          <a:p>
            <a:r>
              <a:rPr lang="en-US" altLang="zh-CN" sz="2400" dirty="0">
                <a:latin typeface="Arial" panose="020B0604020202020204" pitchFamily="34" charset="0"/>
              </a:rPr>
              <a:t>FOB, CFR, CIF</a:t>
            </a:r>
            <a:r>
              <a:rPr lang="zh-CN" altLang="en-US" sz="2400" dirty="0">
                <a:latin typeface="Arial" panose="020B0604020202020204" pitchFamily="34" charset="0"/>
              </a:rPr>
              <a:t>的对比</a:t>
            </a:r>
            <a:endParaRPr lang="zh-CN" altLang="en-US" sz="2400" dirty="0">
              <a:latin typeface="Arial" panose="020B0604020202020204" pitchFamily="34" charset="0"/>
            </a:endParaRPr>
          </a:p>
        </p:txBody>
      </p:sp>
      <p:sp>
        <p:nvSpPr>
          <p:cNvPr id="16442" name="TextBox 5"/>
          <p:cNvSpPr txBox="1"/>
          <p:nvPr/>
        </p:nvSpPr>
        <p:spPr>
          <a:xfrm>
            <a:off x="1774825" y="4724400"/>
            <a:ext cx="6985000" cy="922020"/>
          </a:xfrm>
          <a:prstGeom prst="rect">
            <a:avLst/>
          </a:prstGeom>
          <a:noFill/>
          <a:ln w="9525">
            <a:noFill/>
          </a:ln>
        </p:spPr>
        <p:txBody>
          <a:bodyPr>
            <a:spAutoFit/>
          </a:bodyPr>
          <a:p>
            <a:r>
              <a:rPr lang="en-US" altLang="zh-CN" dirty="0">
                <a:latin typeface="Arial" panose="020B0604020202020204" pitchFamily="34" charset="0"/>
              </a:rPr>
              <a:t>FOB + Freight = CFR + Insurance = CIF</a:t>
            </a:r>
            <a:endParaRPr lang="en-US" altLang="zh-CN" dirty="0">
              <a:latin typeface="Arial" panose="020B0604020202020204" pitchFamily="34" charset="0"/>
            </a:endParaRPr>
          </a:p>
          <a:p>
            <a:r>
              <a:rPr lang="en-US" altLang="zh-CN" dirty="0">
                <a:latin typeface="Arial" panose="020B0604020202020204" pitchFamily="34" charset="0"/>
              </a:rPr>
              <a:t>FOB, CFR, CIF</a:t>
            </a:r>
            <a:r>
              <a:rPr lang="zh-CN" altLang="en-US" dirty="0">
                <a:latin typeface="Arial" panose="020B0604020202020204" pitchFamily="34" charset="0"/>
              </a:rPr>
              <a:t>只适用于水路运输，如海运和河运。</a:t>
            </a:r>
            <a:endParaRPr lang="en-US" altLang="zh-CN" dirty="0">
              <a:latin typeface="Arial" panose="020B0604020202020204" pitchFamily="34" charset="0"/>
            </a:endParaRPr>
          </a:p>
          <a:p>
            <a:r>
              <a:rPr lang="en-US" altLang="zh-CN" dirty="0">
                <a:latin typeface="Arial" panose="020B0604020202020204" pitchFamily="34" charset="0"/>
              </a:rPr>
              <a:t>FOB </a:t>
            </a:r>
            <a:r>
              <a:rPr lang="zh-CN" altLang="en-US" dirty="0">
                <a:latin typeface="Arial" panose="020B0604020202020204" pitchFamily="34" charset="0"/>
              </a:rPr>
              <a:t>承运人由</a:t>
            </a:r>
            <a:r>
              <a:rPr lang="en-US" altLang="zh-CN" dirty="0">
                <a:latin typeface="Arial" panose="020B0604020202020204" pitchFamily="34" charset="0"/>
              </a:rPr>
              <a:t>Buyer</a:t>
            </a:r>
            <a:r>
              <a:rPr lang="zh-CN" altLang="en-US" dirty="0">
                <a:latin typeface="Arial" panose="020B0604020202020204" pitchFamily="34" charset="0"/>
              </a:rPr>
              <a:t>指定，</a:t>
            </a:r>
            <a:r>
              <a:rPr lang="en-US" altLang="zh-CN" dirty="0">
                <a:latin typeface="Arial" panose="020B0604020202020204" pitchFamily="34" charset="0"/>
              </a:rPr>
              <a:t>CFR, CIF </a:t>
            </a:r>
            <a:r>
              <a:rPr lang="zh-CN" altLang="en-US" dirty="0">
                <a:latin typeface="Arial" panose="020B0604020202020204" pitchFamily="34" charset="0"/>
              </a:rPr>
              <a:t>承运人由</a:t>
            </a:r>
            <a:r>
              <a:rPr lang="en-US" altLang="zh-CN" dirty="0">
                <a:latin typeface="Arial" panose="020B0604020202020204" pitchFamily="34" charset="0"/>
              </a:rPr>
              <a:t>Seller</a:t>
            </a:r>
            <a:r>
              <a:rPr lang="zh-CN" altLang="en-US" dirty="0">
                <a:latin typeface="Arial" panose="020B0604020202020204" pitchFamily="34" charset="0"/>
              </a:rPr>
              <a:t>指定。</a:t>
            </a:r>
            <a:endParaRPr lang="en-US" altLang="zh-CN"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4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3" name="TextBox 5"/>
          <p:cNvSpPr txBox="1"/>
          <p:nvPr/>
        </p:nvSpPr>
        <p:spPr>
          <a:xfrm>
            <a:off x="1919288" y="981075"/>
            <a:ext cx="8496300" cy="3999865"/>
          </a:xfrm>
          <a:prstGeom prst="rect">
            <a:avLst/>
          </a:prstGeom>
          <a:noFill/>
          <a:ln w="9525">
            <a:noFill/>
          </a:ln>
        </p:spPr>
        <p:txBody>
          <a:bodyPr>
            <a:spAutoFit/>
          </a:bodyPr>
          <a:p>
            <a:r>
              <a:rPr lang="en-US" altLang="zh-CN" sz="2000" dirty="0">
                <a:latin typeface="Arial" panose="020B0604020202020204" pitchFamily="34" charset="0"/>
              </a:rPr>
              <a:t>CFR</a:t>
            </a:r>
            <a:r>
              <a:rPr lang="zh-CN" altLang="en-US" sz="2000" dirty="0">
                <a:latin typeface="Arial" panose="020B0604020202020204" pitchFamily="34" charset="0"/>
              </a:rPr>
              <a:t>和</a:t>
            </a:r>
            <a:r>
              <a:rPr lang="en-US" altLang="zh-CN" sz="2000" dirty="0">
                <a:latin typeface="Arial" panose="020B0604020202020204" pitchFamily="34" charset="0"/>
              </a:rPr>
              <a:t>CIF</a:t>
            </a:r>
            <a:r>
              <a:rPr lang="zh-CN" altLang="en-US" sz="2000" dirty="0">
                <a:latin typeface="Arial" panose="020B0604020202020204" pitchFamily="34" charset="0"/>
              </a:rPr>
              <a:t>在一定程度上能够规避合同履行风险或海运欺诈风险</a:t>
            </a:r>
            <a:endParaRPr lang="en-US" altLang="zh-CN" sz="2000" dirty="0">
              <a:latin typeface="Arial" panose="020B0604020202020204" pitchFamily="34" charset="0"/>
            </a:endParaRPr>
          </a:p>
          <a:p>
            <a:endParaRPr lang="en-US" altLang="zh-CN" dirty="0">
              <a:latin typeface="Arial" panose="020B0604020202020204" pitchFamily="34" charset="0"/>
            </a:endParaRPr>
          </a:p>
          <a:p>
            <a:endParaRPr lang="en-US" altLang="zh-CN" dirty="0">
              <a:latin typeface="Arial" panose="020B0604020202020204" pitchFamily="34" charset="0"/>
            </a:endParaRPr>
          </a:p>
          <a:p>
            <a:endParaRPr lang="en-US" altLang="zh-CN" dirty="0">
              <a:latin typeface="Arial" panose="020B0604020202020204" pitchFamily="34" charset="0"/>
            </a:endParaRPr>
          </a:p>
          <a:p>
            <a:r>
              <a:rPr lang="zh-CN" altLang="en-US" dirty="0">
                <a:latin typeface="Arial" panose="020B0604020202020204" pitchFamily="34" charset="0"/>
              </a:rPr>
              <a:t>案例一：在</a:t>
            </a:r>
            <a:r>
              <a:rPr lang="en-US" altLang="zh-CN" dirty="0">
                <a:latin typeface="Arial" panose="020B0604020202020204" pitchFamily="34" charset="0"/>
              </a:rPr>
              <a:t>FOB</a:t>
            </a:r>
            <a:r>
              <a:rPr lang="zh-CN" altLang="en-US" dirty="0">
                <a:latin typeface="Arial" panose="020B0604020202020204" pitchFamily="34" charset="0"/>
              </a:rPr>
              <a:t>术语及</a:t>
            </a:r>
            <a:r>
              <a:rPr lang="en-US" altLang="zh-CN" dirty="0">
                <a:latin typeface="Arial" panose="020B0604020202020204" pitchFamily="34" charset="0"/>
              </a:rPr>
              <a:t>L/C</a:t>
            </a:r>
            <a:r>
              <a:rPr lang="zh-CN" altLang="en-US" dirty="0">
                <a:latin typeface="Arial" panose="020B0604020202020204" pitchFamily="34" charset="0"/>
              </a:rPr>
              <a:t>付款方式下，买方由于某些市场原因如价格下跌或需求减少等，刻意拖延订船，卖方无法如期完成交货，导致</a:t>
            </a:r>
            <a:r>
              <a:rPr lang="en-US" altLang="zh-CN" dirty="0">
                <a:latin typeface="Arial" panose="020B0604020202020204" pitchFamily="34" charset="0"/>
              </a:rPr>
              <a:t>L/C</a:t>
            </a:r>
            <a:r>
              <a:rPr lang="zh-CN" altLang="en-US" dirty="0">
                <a:latin typeface="Arial" panose="020B0604020202020204" pitchFamily="34" charset="0"/>
              </a:rPr>
              <a:t>出现不符点甚至</a:t>
            </a:r>
            <a:r>
              <a:rPr lang="en-US" altLang="zh-CN" dirty="0">
                <a:latin typeface="Arial" panose="020B0604020202020204" pitchFamily="34" charset="0"/>
              </a:rPr>
              <a:t>L/C</a:t>
            </a:r>
            <a:r>
              <a:rPr lang="zh-CN" altLang="en-US" dirty="0">
                <a:latin typeface="Arial" panose="020B0604020202020204" pitchFamily="34" charset="0"/>
              </a:rPr>
              <a:t>过期失效，此风险由卖方承担。但如果是</a:t>
            </a:r>
            <a:r>
              <a:rPr lang="en-US" altLang="zh-CN" dirty="0">
                <a:latin typeface="Arial" panose="020B0604020202020204" pitchFamily="34" charset="0"/>
              </a:rPr>
              <a:t>CFR</a:t>
            </a:r>
            <a:r>
              <a:rPr lang="zh-CN" altLang="en-US" dirty="0">
                <a:latin typeface="Arial" panose="020B0604020202020204" pitchFamily="34" charset="0"/>
              </a:rPr>
              <a:t>或</a:t>
            </a:r>
            <a:r>
              <a:rPr lang="en-US" altLang="zh-CN" dirty="0">
                <a:latin typeface="Arial" panose="020B0604020202020204" pitchFamily="34" charset="0"/>
              </a:rPr>
              <a:t>CIF</a:t>
            </a:r>
            <a:r>
              <a:rPr lang="zh-CN" altLang="en-US" dirty="0">
                <a:latin typeface="Arial" panose="020B0604020202020204" pitchFamily="34" charset="0"/>
              </a:rPr>
              <a:t>术语下，由卖方自行找货代，卖方履行好合同上的义务并如期出货后，即可通过</a:t>
            </a:r>
            <a:r>
              <a:rPr lang="en-US" altLang="zh-CN" dirty="0">
                <a:latin typeface="Arial" panose="020B0604020202020204" pitchFamily="34" charset="0"/>
              </a:rPr>
              <a:t>L/C</a:t>
            </a:r>
            <a:r>
              <a:rPr lang="zh-CN" altLang="en-US" dirty="0">
                <a:latin typeface="Arial" panose="020B0604020202020204" pitchFamily="34" charset="0"/>
              </a:rPr>
              <a:t>收汇。</a:t>
            </a:r>
            <a:endParaRPr lang="en-US" altLang="zh-CN" dirty="0">
              <a:latin typeface="Arial" panose="020B0604020202020204" pitchFamily="34" charset="0"/>
            </a:endParaRPr>
          </a:p>
          <a:p>
            <a:endParaRPr lang="en-US" altLang="zh-CN" dirty="0">
              <a:latin typeface="Arial" panose="020B0604020202020204" pitchFamily="34" charset="0"/>
            </a:endParaRPr>
          </a:p>
          <a:p>
            <a:endParaRPr lang="en-US" altLang="zh-CN" dirty="0">
              <a:latin typeface="Arial" panose="020B0604020202020204" pitchFamily="34" charset="0"/>
            </a:endParaRPr>
          </a:p>
          <a:p>
            <a:endParaRPr lang="en-US" altLang="zh-CN" dirty="0">
              <a:latin typeface="Arial" panose="020B0604020202020204" pitchFamily="34" charset="0"/>
            </a:endParaRPr>
          </a:p>
          <a:p>
            <a:r>
              <a:rPr lang="zh-CN" altLang="en-US" dirty="0">
                <a:latin typeface="Arial" panose="020B0604020202020204" pitchFamily="34" charset="0"/>
              </a:rPr>
              <a:t>案例二：在</a:t>
            </a:r>
            <a:r>
              <a:rPr lang="en-US" altLang="zh-CN" dirty="0">
                <a:latin typeface="Arial" panose="020B0604020202020204" pitchFamily="34" charset="0"/>
              </a:rPr>
              <a:t>FOB</a:t>
            </a:r>
            <a:r>
              <a:rPr lang="zh-CN" altLang="en-US" dirty="0">
                <a:latin typeface="Arial" panose="020B0604020202020204" pitchFamily="34" charset="0"/>
              </a:rPr>
              <a:t>术语下，货代由买方指定，卖方对于不熟悉的货代难以调查清楚其信誉状况，容易造成“无单放货”甚至骗子与货代串通诈骗卖方货物，而在</a:t>
            </a:r>
            <a:r>
              <a:rPr lang="en-US" altLang="zh-CN" dirty="0">
                <a:latin typeface="Arial" panose="020B0604020202020204" pitchFamily="34" charset="0"/>
              </a:rPr>
              <a:t>CFR</a:t>
            </a:r>
            <a:r>
              <a:rPr lang="zh-CN" altLang="en-US" dirty="0">
                <a:latin typeface="Arial" panose="020B0604020202020204" pitchFamily="34" charset="0"/>
              </a:rPr>
              <a:t>或</a:t>
            </a:r>
            <a:r>
              <a:rPr lang="en-US" altLang="zh-CN" dirty="0">
                <a:latin typeface="Arial" panose="020B0604020202020204" pitchFamily="34" charset="0"/>
              </a:rPr>
              <a:t>CIF</a:t>
            </a:r>
            <a:r>
              <a:rPr lang="zh-CN" altLang="en-US" dirty="0">
                <a:latin typeface="Arial" panose="020B0604020202020204" pitchFamily="34" charset="0"/>
              </a:rPr>
              <a:t>下，卖方可以选择自己熟悉的信誉良好的货代出货。</a:t>
            </a:r>
            <a:endParaRPr lang="en-US" altLang="zh-CN"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3">
                                            <p:txEl>
                                              <p:charRg st="34" end="17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3">
                                            <p:txEl>
                                              <p:charRg st="179" end="28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2" name="TextBox 4"/>
          <p:cNvSpPr txBox="1"/>
          <p:nvPr/>
        </p:nvSpPr>
        <p:spPr>
          <a:xfrm>
            <a:off x="2063750" y="333375"/>
            <a:ext cx="4272280" cy="521970"/>
          </a:xfrm>
          <a:prstGeom prst="rect">
            <a:avLst/>
          </a:prstGeom>
          <a:noFill/>
          <a:ln w="9525">
            <a:noFill/>
          </a:ln>
        </p:spPr>
        <p:txBody>
          <a:bodyPr wrap="none">
            <a:spAutoFit/>
          </a:bodyPr>
          <a:p>
            <a:r>
              <a:rPr lang="en-US" altLang="zh-CN" sz="2800" dirty="0">
                <a:latin typeface="Arial" panose="020B0604020202020204" pitchFamily="34" charset="0"/>
              </a:rPr>
              <a:t>C</a:t>
            </a:r>
            <a:r>
              <a:rPr lang="zh-CN" altLang="en-US" sz="2800" dirty="0">
                <a:latin typeface="Arial" panose="020B0604020202020204" pitchFamily="34" charset="0"/>
              </a:rPr>
              <a:t>组：</a:t>
            </a:r>
            <a:r>
              <a:rPr lang="en-US" altLang="zh-CN" sz="2800" dirty="0">
                <a:latin typeface="Arial" panose="020B0604020202020204" pitchFamily="34" charset="0"/>
              </a:rPr>
              <a:t>CFR, CIF, CPT, CIP</a:t>
            </a:r>
            <a:endParaRPr lang="en-US" altLang="zh-CN" sz="2800" dirty="0">
              <a:latin typeface="Arial" panose="020B0604020202020204" pitchFamily="34" charset="0"/>
            </a:endParaRPr>
          </a:p>
        </p:txBody>
      </p:sp>
      <p:sp>
        <p:nvSpPr>
          <p:cNvPr id="18438" name="TextBox 5"/>
          <p:cNvSpPr txBox="1"/>
          <p:nvPr/>
        </p:nvSpPr>
        <p:spPr>
          <a:xfrm>
            <a:off x="1919288" y="1052513"/>
            <a:ext cx="8353425" cy="2861310"/>
          </a:xfrm>
          <a:prstGeom prst="rect">
            <a:avLst/>
          </a:prstGeom>
          <a:noFill/>
          <a:ln w="9525">
            <a:noFill/>
          </a:ln>
        </p:spPr>
        <p:txBody>
          <a:bodyPr>
            <a:spAutoFit/>
          </a:bodyPr>
          <a:p>
            <a:r>
              <a:rPr lang="en-US" altLang="zh-CN" sz="2000" dirty="0">
                <a:latin typeface="Arial" panose="020B0604020202020204" pitchFamily="34" charset="0"/>
              </a:rPr>
              <a:t>CPT</a:t>
            </a:r>
            <a:r>
              <a:rPr lang="zh-CN" altLang="en-US" sz="2000" dirty="0">
                <a:latin typeface="Arial" panose="020B0604020202020204" pitchFamily="34" charset="0"/>
              </a:rPr>
              <a:t>：</a:t>
            </a:r>
            <a:r>
              <a:rPr lang="en-US" altLang="zh-CN" sz="2000" dirty="0">
                <a:latin typeface="Arial" panose="020B0604020202020204" pitchFamily="34" charset="0"/>
              </a:rPr>
              <a:t> Carriage Paid to (…named place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运费付至（指定目的地）</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指定装运地点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货交承运人</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92313" y="3716338"/>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smtClean="0"/>
                        <a:t>Seller</a:t>
                      </a:r>
                      <a:endParaRPr lang="zh-CN" altLang="en-US" dirty="0"/>
                    </a:p>
                  </a:txBody>
                  <a:tcPr/>
                </a:tc>
                <a:tc>
                  <a:txBody>
                    <a:bodyPr/>
                    <a:lstStyle/>
                    <a:p>
                      <a:r>
                        <a:rPr lang="en-US" altLang="zh-CN" dirty="0" smtClean="0"/>
                        <a:t>Buyer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18456" name="TextBox 5"/>
          <p:cNvSpPr txBox="1"/>
          <p:nvPr/>
        </p:nvSpPr>
        <p:spPr>
          <a:xfrm>
            <a:off x="1774825" y="5013325"/>
            <a:ext cx="8569325" cy="706755"/>
          </a:xfrm>
          <a:prstGeom prst="rect">
            <a:avLst/>
          </a:prstGeom>
          <a:noFill/>
          <a:ln w="9525">
            <a:noFill/>
          </a:ln>
        </p:spPr>
        <p:txBody>
          <a:bodyPr>
            <a:spAutoFit/>
          </a:bodyPr>
          <a:p>
            <a:r>
              <a:rPr lang="zh-CN" altLang="en-US" sz="2000" dirty="0">
                <a:latin typeface="Arial" panose="020B0604020202020204" pitchFamily="34" charset="0"/>
              </a:rPr>
              <a:t>可理解为</a:t>
            </a:r>
            <a:r>
              <a:rPr lang="en-US" altLang="zh-CN" sz="2000" dirty="0">
                <a:latin typeface="Arial" panose="020B0604020202020204" pitchFamily="34" charset="0"/>
              </a:rPr>
              <a:t>CPT= FCA Cost + Carriage </a:t>
            </a:r>
            <a:r>
              <a:rPr lang="zh-CN" altLang="en-US" sz="2000" dirty="0">
                <a:latin typeface="Arial" panose="020B0604020202020204" pitchFamily="34" charset="0"/>
              </a:rPr>
              <a:t>（运输费用）</a:t>
            </a:r>
            <a:endParaRPr lang="en-US" altLang="zh-CN" sz="2000" dirty="0">
              <a:latin typeface="Arial" panose="020B0604020202020204" pitchFamily="34" charset="0"/>
            </a:endParaRPr>
          </a:p>
          <a:p>
            <a:r>
              <a:rPr lang="zh-CN" altLang="en-US" sz="2000" dirty="0">
                <a:latin typeface="Arial" panose="020B0604020202020204" pitchFamily="34" charset="0"/>
              </a:rPr>
              <a:t>适用于任何运输方式，承运人由</a:t>
            </a:r>
            <a:r>
              <a:rPr lang="en-US" altLang="zh-CN" sz="2000" dirty="0">
                <a:latin typeface="Arial" panose="020B0604020202020204" pitchFamily="34" charset="0"/>
              </a:rPr>
              <a:t>Seller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8">
                                            <p:txEl>
                                              <p:charRg st="0" end="5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8">
                                            <p:txEl>
                                              <p:charRg st="52" end="7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8">
                                            <p:txEl>
                                              <p:charRg st="77" end="8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8">
                                            <p:txEl>
                                              <p:charRg st="90" end="10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8">
                                            <p:txEl>
                                              <p:charRg st="103" end="11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4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88065"/>
          <p:cNvSpPr>
            <a:spLocks noGrp="1"/>
          </p:cNvSpPr>
          <p:nvPr>
            <p:ph type="title"/>
          </p:nvPr>
        </p:nvSpPr>
        <p:spPr>
          <a:xfrm>
            <a:off x="2025650" y="442913"/>
            <a:ext cx="8140700" cy="636587"/>
          </a:xfrm>
        </p:spPr>
        <p:txBody>
          <a:bodyPr lIns="90000" tIns="46800" rIns="90000" bIns="46800" anchor="ctr" anchorCtr="0">
            <a:normAutofit fontScale="90000"/>
          </a:bodyPr>
          <a:p>
            <a:pPr indent="0" algn="ctr"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上课的几点要求</a:t>
            </a:r>
            <a:endPar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88067" name="文本占位符 88066"/>
          <p:cNvSpPr>
            <a:spLocks noGrp="1"/>
          </p:cNvSpPr>
          <p:nvPr>
            <p:ph idx="1"/>
          </p:nvPr>
        </p:nvSpPr>
        <p:spPr>
          <a:xfrm>
            <a:off x="2025650" y="1184275"/>
            <a:ext cx="8140700" cy="5157788"/>
          </a:xfrm>
        </p:spPr>
        <p:txBody>
          <a:bodyPr lIns="90000" tIns="46800" rIns="90000" bIns="46800" rtlCol="0">
            <a:normAutofit/>
          </a:bodyPr>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、上课前把手机放入指定</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手机袋</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2</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、迟到时需要在门口</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向老师报告</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，待老师示意进来方可进教室。</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3</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、上课途中需要上洗手间或有事需要出去须</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向老师请示</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后方可出去。</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4</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、上课需集中坐在一起，不可分散坐，最好</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集中坐中间一排</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8067">
                                            <p:txEl>
                                              <p:charRg st="0" end="15"/>
                                            </p:txEl>
                                          </p:spTgt>
                                        </p:tgtEl>
                                        <p:attrNameLst>
                                          <p:attrName>style.visibility</p:attrName>
                                        </p:attrNameLst>
                                      </p:cBhvr>
                                      <p:to>
                                        <p:strVal val="visible"/>
                                      </p:to>
                                    </p:set>
                                    <p:anim calcmode="lin" valueType="num">
                                      <p:cBhvr additive="base">
                                        <p:cTn id="7" dur="500" fill="hold"/>
                                        <p:tgtEl>
                                          <p:spTgt spid="88067">
                                            <p:txEl>
                                              <p:charRg st="0" end="1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charRg st="0" end="1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charRg st="16" end="36"/>
                                            </p:txEl>
                                          </p:spTgt>
                                        </p:tgtEl>
                                        <p:attrNameLst>
                                          <p:attrName>style.visibility</p:attrName>
                                        </p:attrNameLst>
                                      </p:cBhvr>
                                      <p:to>
                                        <p:strVal val="visible"/>
                                      </p:to>
                                    </p:set>
                                    <p:anim calcmode="lin" valueType="num">
                                      <p:cBhvr additive="base">
                                        <p:cTn id="13" dur="500" fill="hold"/>
                                        <p:tgtEl>
                                          <p:spTgt spid="88067">
                                            <p:txEl>
                                              <p:charRg st="16" end="3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charRg st="16" end="3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67">
                                            <p:txEl>
                                              <p:charRg st="37" end="59"/>
                                            </p:txEl>
                                          </p:spTgt>
                                        </p:tgtEl>
                                        <p:attrNameLst>
                                          <p:attrName>style.visibility</p:attrName>
                                        </p:attrNameLst>
                                      </p:cBhvr>
                                      <p:to>
                                        <p:strVal val="visible"/>
                                      </p:to>
                                    </p:set>
                                    <p:anim calcmode="lin" valueType="num">
                                      <p:cBhvr additive="base">
                                        <p:cTn id="19" dur="500" fill="hold"/>
                                        <p:tgtEl>
                                          <p:spTgt spid="88067">
                                            <p:txEl>
                                              <p:charRg st="37" end="5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8067">
                                            <p:txEl>
                                              <p:charRg st="37" end="5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8067">
                                            <p:txEl>
                                              <p:charRg st="60" end="75"/>
                                            </p:txEl>
                                          </p:spTgt>
                                        </p:tgtEl>
                                        <p:attrNameLst>
                                          <p:attrName>style.visibility</p:attrName>
                                        </p:attrNameLst>
                                      </p:cBhvr>
                                      <p:to>
                                        <p:strVal val="visible"/>
                                      </p:to>
                                    </p:set>
                                    <p:anim calcmode="lin" valueType="num">
                                      <p:cBhvr additive="base">
                                        <p:cTn id="25" dur="500" fill="hold"/>
                                        <p:tgtEl>
                                          <p:spTgt spid="88067">
                                            <p:txEl>
                                              <p:charRg st="60" end="7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8067">
                                            <p:txEl>
                                              <p:charRg st="60" end="7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436" name="TextBox 4"/>
          <p:cNvSpPr txBox="1"/>
          <p:nvPr/>
        </p:nvSpPr>
        <p:spPr>
          <a:xfrm>
            <a:off x="2063750" y="333375"/>
            <a:ext cx="4272280" cy="521970"/>
          </a:xfrm>
          <a:prstGeom prst="rect">
            <a:avLst/>
          </a:prstGeom>
          <a:noFill/>
          <a:ln w="9525">
            <a:noFill/>
          </a:ln>
        </p:spPr>
        <p:txBody>
          <a:bodyPr wrap="none">
            <a:spAutoFit/>
          </a:bodyPr>
          <a:p>
            <a:r>
              <a:rPr lang="en-US" altLang="zh-CN" sz="2800" dirty="0">
                <a:latin typeface="Arial" panose="020B0604020202020204" pitchFamily="34" charset="0"/>
              </a:rPr>
              <a:t>C</a:t>
            </a:r>
            <a:r>
              <a:rPr lang="zh-CN" altLang="en-US" sz="2800" dirty="0">
                <a:latin typeface="Arial" panose="020B0604020202020204" pitchFamily="34" charset="0"/>
              </a:rPr>
              <a:t>组：</a:t>
            </a:r>
            <a:r>
              <a:rPr lang="en-US" altLang="zh-CN" sz="2800" dirty="0">
                <a:latin typeface="Arial" panose="020B0604020202020204" pitchFamily="34" charset="0"/>
              </a:rPr>
              <a:t>CFR, CIF, CPT, CIP</a:t>
            </a:r>
            <a:endParaRPr lang="en-US" altLang="zh-CN" sz="2800" dirty="0">
              <a:latin typeface="Arial" panose="020B0604020202020204" pitchFamily="34" charset="0"/>
            </a:endParaRPr>
          </a:p>
        </p:txBody>
      </p:sp>
      <p:sp>
        <p:nvSpPr>
          <p:cNvPr id="19462" name="TextBox 5"/>
          <p:cNvSpPr txBox="1"/>
          <p:nvPr/>
        </p:nvSpPr>
        <p:spPr>
          <a:xfrm>
            <a:off x="1919288" y="1268413"/>
            <a:ext cx="8353425" cy="2861310"/>
          </a:xfrm>
          <a:prstGeom prst="rect">
            <a:avLst/>
          </a:prstGeom>
          <a:noFill/>
          <a:ln w="9525">
            <a:noFill/>
          </a:ln>
        </p:spPr>
        <p:txBody>
          <a:bodyPr>
            <a:spAutoFit/>
          </a:bodyPr>
          <a:p>
            <a:r>
              <a:rPr lang="en-US" altLang="zh-CN" sz="2000" dirty="0">
                <a:latin typeface="Arial" panose="020B0604020202020204" pitchFamily="34" charset="0"/>
              </a:rPr>
              <a:t>CIP</a:t>
            </a:r>
            <a:r>
              <a:rPr lang="zh-CN" altLang="en-US" sz="2000" dirty="0">
                <a:latin typeface="Arial" panose="020B0604020202020204" pitchFamily="34" charset="0"/>
              </a:rPr>
              <a:t>：</a:t>
            </a:r>
            <a:r>
              <a:rPr lang="en-US" altLang="zh-CN" sz="2000" dirty="0">
                <a:latin typeface="Arial" panose="020B0604020202020204" pitchFamily="34" charset="0"/>
              </a:rPr>
              <a:t> Carriage &amp; Insurance Paid to (…named place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运费保险费付至（指定目的地）</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指定装运地点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货交承运人</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92313" y="3933825"/>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19480" name="TextBox 5"/>
          <p:cNvSpPr txBox="1"/>
          <p:nvPr/>
        </p:nvSpPr>
        <p:spPr>
          <a:xfrm>
            <a:off x="1774825" y="5084763"/>
            <a:ext cx="8569325" cy="706755"/>
          </a:xfrm>
          <a:prstGeom prst="rect">
            <a:avLst/>
          </a:prstGeom>
          <a:noFill/>
          <a:ln w="9525">
            <a:noFill/>
          </a:ln>
        </p:spPr>
        <p:txBody>
          <a:bodyPr>
            <a:spAutoFit/>
          </a:bodyPr>
          <a:p>
            <a:r>
              <a:rPr lang="zh-CN" altLang="en-US" sz="2000" dirty="0">
                <a:latin typeface="Arial" panose="020B0604020202020204" pitchFamily="34" charset="0"/>
              </a:rPr>
              <a:t>可理解为</a:t>
            </a:r>
            <a:r>
              <a:rPr lang="en-US" altLang="zh-CN" sz="2000" dirty="0">
                <a:latin typeface="Arial" panose="020B0604020202020204" pitchFamily="34" charset="0"/>
              </a:rPr>
              <a:t>CIP= FCA Cost + Carriage + Insurance</a:t>
            </a:r>
            <a:endParaRPr lang="en-US" altLang="zh-CN" sz="2000" dirty="0">
              <a:latin typeface="Arial" panose="020B0604020202020204" pitchFamily="34" charset="0"/>
            </a:endParaRPr>
          </a:p>
          <a:p>
            <a:r>
              <a:rPr lang="zh-CN" altLang="en-US" sz="2000" dirty="0">
                <a:latin typeface="Arial" panose="020B0604020202020204" pitchFamily="34" charset="0"/>
              </a:rPr>
              <a:t>适用于任何运输方式，承运人由</a:t>
            </a:r>
            <a:r>
              <a:rPr lang="en-US" altLang="zh-CN" sz="2000" dirty="0">
                <a:latin typeface="Arial" panose="020B0604020202020204" pitchFamily="34" charset="0"/>
              </a:rPr>
              <a:t>Seller</a:t>
            </a:r>
            <a:r>
              <a:rPr lang="zh-CN" altLang="en-US" sz="2000" dirty="0">
                <a:latin typeface="Arial" panose="020B0604020202020204" pitchFamily="34" charset="0"/>
              </a:rPr>
              <a:t>指定。</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charRg st="0" end="6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2">
                                            <p:txEl>
                                              <p:charRg st="64" end="9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62">
                                            <p:txEl>
                                              <p:charRg st="91" end="10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62">
                                            <p:txEl>
                                              <p:charRg st="104" end="11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62">
                                            <p:txEl>
                                              <p:charRg st="117" end="12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4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aphicFrame>
        <p:nvGraphicFramePr>
          <p:cNvPr id="5" name="表格 4"/>
          <p:cNvGraphicFramePr>
            <a:graphicFrameLocks noGrp="1"/>
          </p:cNvGraphicFramePr>
          <p:nvPr/>
        </p:nvGraphicFramePr>
        <p:xfrm>
          <a:off x="1774825" y="1196975"/>
          <a:ext cx="8640445" cy="2954020"/>
        </p:xfrm>
        <a:graphic>
          <a:graphicData uri="http://schemas.openxmlformats.org/drawingml/2006/table">
            <a:tbl>
              <a:tblPr/>
              <a:tblGrid>
                <a:gridCol w="585470"/>
                <a:gridCol w="2078990"/>
                <a:gridCol w="1799590"/>
                <a:gridCol w="1367790"/>
                <a:gridCol w="1511300"/>
                <a:gridCol w="324485"/>
                <a:gridCol w="324485"/>
                <a:gridCol w="323850"/>
                <a:gridCol w="324485"/>
              </a:tblGrid>
              <a:tr h="975360">
                <a:tc>
                  <a:txBody>
                    <a:bodyPr/>
                    <a:lstStyle/>
                    <a:p>
                      <a:pPr algn="ctr">
                        <a:spcAft>
                          <a:spcPts val="0"/>
                        </a:spcAft>
                      </a:pPr>
                      <a:r>
                        <a:rPr lang="zh-CN" altLang="zh-CN" sz="1600" kern="100" dirty="0" smtClean="0">
                          <a:latin typeface="+mn-lt"/>
                          <a:ea typeface="+mn-ea"/>
                          <a:cs typeface="Times New Roman" panose="02020603050405020304"/>
                        </a:rPr>
                        <a:t>贸易</a:t>
                      </a:r>
                      <a:endParaRPr lang="zh-CN" altLang="zh-CN" sz="1600" kern="100" dirty="0" smtClean="0">
                        <a:latin typeface="+mn-lt"/>
                        <a:ea typeface="+mn-ea"/>
                        <a:cs typeface="Times New Roman" panose="02020603050405020304"/>
                      </a:endParaRPr>
                    </a:p>
                    <a:p>
                      <a:pPr algn="ctr">
                        <a:spcAft>
                          <a:spcPts val="0"/>
                        </a:spcAft>
                      </a:pPr>
                      <a:r>
                        <a:rPr lang="zh-CN" altLang="zh-CN" sz="1600" kern="100" dirty="0" smtClean="0">
                          <a:latin typeface="+mn-lt"/>
                          <a:ea typeface="+mn-ea"/>
                          <a:cs typeface="Times New Roman" panose="02020603050405020304"/>
                        </a:rPr>
                        <a:t>术语</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英文释义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中文释义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交货地点</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风险的转移</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出口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运输</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保险</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进口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70">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FCA</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Free Carrier</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delivery)</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货交承运人</a:t>
                      </a:r>
                      <a:endParaRPr lang="zh-CN" sz="1600" kern="10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（指定交货地点）</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指定装运地点</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货交承运人（</a:t>
                      </a:r>
                      <a:r>
                        <a:rPr lang="en-US" sz="1600" kern="100">
                          <a:latin typeface="Arial" panose="020B0604020202020204" pitchFamily="34" charset="0"/>
                          <a:ea typeface="宋体" panose="02010600030101010101" pitchFamily="2" charset="-122"/>
                          <a:cs typeface="Arial" panose="020B0604020202020204" pitchFamily="34" charset="0"/>
                        </a:rPr>
                        <a:t>Buyer</a:t>
                      </a:r>
                      <a:r>
                        <a:rPr lang="zh-CN" sz="1600" kern="100">
                          <a:latin typeface="Arial" panose="020B0604020202020204" pitchFamily="34" charset="0"/>
                          <a:ea typeface="宋体" panose="02010600030101010101" pitchFamily="2" charset="-122"/>
                          <a:cs typeface="Arial" panose="020B0604020202020204" pitchFamily="34" charset="0"/>
                        </a:rPr>
                        <a:t>指定）</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57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CPT</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Carriage Paid to</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运费付至</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（指定目的地）</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指定装运地点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货交承运人（</a:t>
                      </a:r>
                      <a:r>
                        <a:rPr lang="en-US" sz="1600" kern="100" dirty="0">
                          <a:latin typeface="Arial" panose="020B0604020202020204" pitchFamily="34" charset="0"/>
                          <a:ea typeface="宋体" panose="02010600030101010101" pitchFamily="2" charset="-122"/>
                          <a:cs typeface="Arial" panose="020B0604020202020204" pitchFamily="34" charset="0"/>
                        </a:rPr>
                        <a:t>Seller</a:t>
                      </a:r>
                      <a:r>
                        <a:rPr lang="zh-CN" sz="1600" kern="100" dirty="0">
                          <a:latin typeface="Arial" panose="020B0604020202020204" pitchFamily="34" charset="0"/>
                          <a:ea typeface="宋体" panose="02010600030101010101" pitchFamily="2" charset="-122"/>
                          <a:cs typeface="Arial" panose="020B0604020202020204" pitchFamily="34" charset="0"/>
                        </a:rPr>
                        <a:t>指定）</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B</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CIP</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Carriage &amp; Insurance Paid to</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运费保险费付至</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（指定目的地）</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指定装运地点</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货交承运人（</a:t>
                      </a:r>
                      <a:r>
                        <a:rPr lang="en-US" sz="1600" kern="100" dirty="0">
                          <a:latin typeface="Arial" panose="020B0604020202020204" pitchFamily="34" charset="0"/>
                          <a:ea typeface="宋体" panose="02010600030101010101" pitchFamily="2" charset="-122"/>
                          <a:cs typeface="Arial" panose="020B0604020202020204" pitchFamily="34" charset="0"/>
                        </a:rPr>
                        <a:t>Seller</a:t>
                      </a:r>
                      <a:r>
                        <a:rPr lang="zh-CN" sz="1600" kern="100" dirty="0">
                          <a:latin typeface="Arial" panose="020B0604020202020204" pitchFamily="34" charset="0"/>
                          <a:ea typeface="宋体" panose="02010600030101010101" pitchFamily="2" charset="-122"/>
                          <a:cs typeface="Arial" panose="020B0604020202020204" pitchFamily="34" charset="0"/>
                        </a:rPr>
                        <a:t>指定）</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512" name="TextBox 4"/>
          <p:cNvSpPr txBox="1"/>
          <p:nvPr/>
        </p:nvSpPr>
        <p:spPr>
          <a:xfrm>
            <a:off x="1847850" y="404813"/>
            <a:ext cx="2637790" cy="398780"/>
          </a:xfrm>
          <a:prstGeom prst="rect">
            <a:avLst/>
          </a:prstGeom>
          <a:noFill/>
          <a:ln w="9525">
            <a:noFill/>
          </a:ln>
        </p:spPr>
        <p:txBody>
          <a:bodyPr wrap="none">
            <a:spAutoFit/>
          </a:bodyPr>
          <a:p>
            <a:r>
              <a:rPr lang="en-US" altLang="zh-CN" sz="2000" dirty="0">
                <a:latin typeface="Arial" panose="020B0604020202020204" pitchFamily="34" charset="0"/>
              </a:rPr>
              <a:t>FCA, CPT, CIP</a:t>
            </a:r>
            <a:r>
              <a:rPr lang="zh-CN" altLang="en-US" sz="2000" dirty="0">
                <a:latin typeface="Arial" panose="020B0604020202020204" pitchFamily="34" charset="0"/>
              </a:rPr>
              <a:t>的对比</a:t>
            </a:r>
            <a:endParaRPr lang="zh-CN" altLang="en-US" sz="2000" dirty="0">
              <a:latin typeface="Arial" panose="020B0604020202020204" pitchFamily="34" charset="0"/>
            </a:endParaRPr>
          </a:p>
        </p:txBody>
      </p:sp>
      <p:sp>
        <p:nvSpPr>
          <p:cNvPr id="20538" name="TextBox 5"/>
          <p:cNvSpPr txBox="1"/>
          <p:nvPr/>
        </p:nvSpPr>
        <p:spPr>
          <a:xfrm>
            <a:off x="1774825" y="4724400"/>
            <a:ext cx="6985000" cy="922020"/>
          </a:xfrm>
          <a:prstGeom prst="rect">
            <a:avLst/>
          </a:prstGeom>
          <a:noFill/>
          <a:ln w="9525">
            <a:noFill/>
          </a:ln>
        </p:spPr>
        <p:txBody>
          <a:bodyPr>
            <a:spAutoFit/>
          </a:bodyPr>
          <a:p>
            <a:r>
              <a:rPr lang="en-US" altLang="zh-CN" dirty="0">
                <a:latin typeface="Arial" panose="020B0604020202020204" pitchFamily="34" charset="0"/>
              </a:rPr>
              <a:t>FCA + Carriage = CPT + Insurance = CIP</a:t>
            </a:r>
            <a:endParaRPr lang="en-US" altLang="zh-CN" dirty="0">
              <a:latin typeface="Arial" panose="020B0604020202020204" pitchFamily="34" charset="0"/>
            </a:endParaRPr>
          </a:p>
          <a:p>
            <a:r>
              <a:rPr lang="en-US" altLang="zh-CN" dirty="0">
                <a:latin typeface="Arial" panose="020B0604020202020204" pitchFamily="34" charset="0"/>
              </a:rPr>
              <a:t>FCA, CPT, CIP </a:t>
            </a:r>
            <a:r>
              <a:rPr lang="zh-CN" altLang="en-US" dirty="0">
                <a:latin typeface="Arial" panose="020B0604020202020204" pitchFamily="34" charset="0"/>
              </a:rPr>
              <a:t>适用于任何运输方式。</a:t>
            </a:r>
            <a:endParaRPr lang="en-US" altLang="zh-CN" dirty="0">
              <a:latin typeface="Arial" panose="020B0604020202020204" pitchFamily="34" charset="0"/>
            </a:endParaRPr>
          </a:p>
          <a:p>
            <a:r>
              <a:rPr lang="en-US" altLang="zh-CN" dirty="0">
                <a:latin typeface="Arial" panose="020B0604020202020204" pitchFamily="34" charset="0"/>
              </a:rPr>
              <a:t>FCA </a:t>
            </a:r>
            <a:r>
              <a:rPr lang="zh-CN" altLang="en-US" dirty="0">
                <a:latin typeface="Arial" panose="020B0604020202020204" pitchFamily="34" charset="0"/>
              </a:rPr>
              <a:t>承运人由</a:t>
            </a:r>
            <a:r>
              <a:rPr lang="en-US" altLang="zh-CN" dirty="0">
                <a:latin typeface="Arial" panose="020B0604020202020204" pitchFamily="34" charset="0"/>
              </a:rPr>
              <a:t>Buyer</a:t>
            </a:r>
            <a:r>
              <a:rPr lang="zh-CN" altLang="en-US" dirty="0">
                <a:latin typeface="Arial" panose="020B0604020202020204" pitchFamily="34" charset="0"/>
              </a:rPr>
              <a:t>指定，</a:t>
            </a:r>
            <a:r>
              <a:rPr lang="en-US" altLang="zh-CN" dirty="0">
                <a:latin typeface="Arial" panose="020B0604020202020204" pitchFamily="34" charset="0"/>
              </a:rPr>
              <a:t>CPT, CIP </a:t>
            </a:r>
            <a:r>
              <a:rPr lang="zh-CN" altLang="en-US" dirty="0">
                <a:latin typeface="Arial" panose="020B0604020202020204" pitchFamily="34" charset="0"/>
              </a:rPr>
              <a:t>承运人由</a:t>
            </a:r>
            <a:r>
              <a:rPr lang="en-US" altLang="zh-CN" dirty="0">
                <a:latin typeface="Arial" panose="020B0604020202020204" pitchFamily="34" charset="0"/>
              </a:rPr>
              <a:t>Seller</a:t>
            </a:r>
            <a:r>
              <a:rPr lang="zh-CN" altLang="en-US" dirty="0">
                <a:latin typeface="Arial" panose="020B0604020202020204" pitchFamily="34" charset="0"/>
              </a:rPr>
              <a:t>指定。</a:t>
            </a:r>
            <a:endParaRPr lang="en-US" altLang="zh-CN"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TextBox 5"/>
          <p:cNvSpPr txBox="1">
            <a:spLocks noChangeArrowheads="1"/>
          </p:cNvSpPr>
          <p:nvPr/>
        </p:nvSpPr>
        <p:spPr bwMode="auto">
          <a:xfrm>
            <a:off x="2135188" y="1268413"/>
            <a:ext cx="8208963" cy="3969385"/>
          </a:xfrm>
          <a:prstGeom prst="rect">
            <a:avLst/>
          </a:prstGeom>
          <a:noFill/>
          <a:ln w="9525">
            <a:noFill/>
            <a:miter lim="800000"/>
          </a:ln>
        </p:spPr>
        <p:txBody>
          <a:bodyPr>
            <a:spAutoFit/>
          </a:bodyPr>
          <a:lstStyle/>
          <a:p>
            <a:pPr marR="0" defTabSz="914400">
              <a:buClrTx/>
              <a:buSzTx/>
              <a:buFontTx/>
              <a:buNone/>
              <a:defRPr/>
            </a:pP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1. </a:t>
            </a:r>
            <a:r>
              <a:rPr kumimoji="0" lang="zh-CN" altLang="en-US" kern="1200" cap="none" spc="0" normalizeH="0" baseline="0" noProof="0" dirty="0">
                <a:latin typeface="Arial" panose="020B0604020202020204" pitchFamily="34" charset="0"/>
                <a:ea typeface="宋体" panose="02010600030101010101" pitchFamily="2" charset="-122"/>
                <a:cs typeface="+mn-cs"/>
              </a:rPr>
              <a:t>适用于哪些运输方式：</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     CFR &amp; CIF </a:t>
            </a:r>
            <a:r>
              <a:rPr kumimoji="0" lang="zh-CN" altLang="en-US" kern="1200" cap="none" spc="0" normalizeH="0" baseline="0" noProof="0" dirty="0">
                <a:latin typeface="Arial" panose="020B0604020202020204" pitchFamily="34" charset="0"/>
                <a:ea typeface="宋体" panose="02010600030101010101" pitchFamily="2" charset="-122"/>
                <a:cs typeface="+mn-cs"/>
              </a:rPr>
              <a:t>→ 只适用于水路运输</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     CPT &amp; CIP </a:t>
            </a:r>
            <a:r>
              <a:rPr kumimoji="0" lang="zh-CN" altLang="en-US" kern="1200" cap="none" spc="0" normalizeH="0" baseline="0" noProof="0" dirty="0">
                <a:latin typeface="Arial" panose="020B0604020202020204" pitchFamily="34" charset="0"/>
                <a:ea typeface="宋体" panose="02010600030101010101" pitchFamily="2" charset="-122"/>
                <a:cs typeface="+mn-cs"/>
              </a:rPr>
              <a:t>→ 适用于任何形式</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2. </a:t>
            </a:r>
            <a:r>
              <a:rPr kumimoji="0" lang="zh-CN" altLang="en-US" kern="1200" cap="none" spc="0" normalizeH="0" baseline="0" noProof="0" dirty="0">
                <a:latin typeface="Arial" panose="020B0604020202020204" pitchFamily="34" charset="0"/>
                <a:ea typeface="宋体" panose="02010600030101010101" pitchFamily="2" charset="-122"/>
                <a:cs typeface="+mn-cs"/>
              </a:rPr>
              <a:t>交货地点和风险转移点的不同：</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     CFR &amp; CIF </a:t>
            </a:r>
            <a:r>
              <a:rPr kumimoji="0" lang="zh-CN" altLang="en-US" kern="1200" cap="none" spc="0" normalizeH="0" baseline="0" noProof="0" dirty="0">
                <a:latin typeface="Arial" panose="020B0604020202020204" pitchFamily="34" charset="0"/>
                <a:ea typeface="宋体" panose="02010600030101010101" pitchFamily="2" charset="-122"/>
                <a:cs typeface="+mn-cs"/>
              </a:rPr>
              <a:t>→ 在指定装运港，货物装载到船上</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     CPT &amp; CIP </a:t>
            </a:r>
            <a:r>
              <a:rPr kumimoji="0" lang="zh-CN" altLang="en-US" kern="1200" cap="none" spc="0" normalizeH="0" baseline="0" noProof="0" dirty="0">
                <a:latin typeface="Arial" panose="020B0604020202020204" pitchFamily="34" charset="0"/>
                <a:ea typeface="宋体" panose="02010600030101010101" pitchFamily="2" charset="-122"/>
                <a:cs typeface="+mn-cs"/>
              </a:rPr>
              <a:t>→ 在指定装运地点，货交承运人</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3. Seller</a:t>
            </a:r>
            <a:r>
              <a:rPr kumimoji="0" lang="zh-CN" altLang="en-US" kern="1200" cap="none" spc="0" normalizeH="0" baseline="0" noProof="0" dirty="0">
                <a:latin typeface="Arial" panose="020B0604020202020204" pitchFamily="34" charset="0"/>
                <a:ea typeface="宋体" panose="02010600030101010101" pitchFamily="2" charset="-122"/>
                <a:cs typeface="+mn-cs"/>
              </a:rPr>
              <a:t>要承担运费；有</a:t>
            </a:r>
            <a:r>
              <a:rPr kumimoji="0" lang="en-US" altLang="zh-CN" kern="1200" cap="none" spc="0" normalizeH="0" baseline="0" noProof="0" dirty="0">
                <a:latin typeface="Arial" panose="020B0604020202020204" pitchFamily="34" charset="0"/>
                <a:ea typeface="宋体" panose="02010600030101010101" pitchFamily="2" charset="-122"/>
                <a:cs typeface="+mn-cs"/>
              </a:rPr>
              <a:t>”I”</a:t>
            </a:r>
            <a:r>
              <a:rPr kumimoji="0" lang="zh-CN" altLang="en-US" kern="1200" cap="none" spc="0" normalizeH="0" baseline="0" noProof="0" dirty="0">
                <a:latin typeface="Arial" panose="020B0604020202020204" pitchFamily="34" charset="0"/>
                <a:ea typeface="宋体" panose="02010600030101010101" pitchFamily="2" charset="-122"/>
                <a:cs typeface="+mn-cs"/>
              </a:rPr>
              <a:t>的，</a:t>
            </a:r>
            <a:r>
              <a:rPr kumimoji="0" lang="en-US" altLang="zh-CN" kern="1200" cap="none" spc="0" normalizeH="0" baseline="0" noProof="0" dirty="0">
                <a:latin typeface="Arial" panose="020B0604020202020204" pitchFamily="34" charset="0"/>
                <a:ea typeface="宋体" panose="02010600030101010101" pitchFamily="2" charset="-122"/>
                <a:cs typeface="+mn-cs"/>
              </a:rPr>
              <a:t>Seller</a:t>
            </a:r>
            <a:r>
              <a:rPr kumimoji="0" lang="zh-CN" altLang="en-US" kern="1200" cap="none" spc="0" normalizeH="0" baseline="0" noProof="0" dirty="0">
                <a:latin typeface="Arial" panose="020B0604020202020204" pitchFamily="34" charset="0"/>
                <a:ea typeface="宋体" panose="02010600030101010101" pitchFamily="2" charset="-122"/>
                <a:cs typeface="+mn-cs"/>
              </a:rPr>
              <a:t>还要承担保险。 （</a:t>
            </a:r>
            <a:r>
              <a:rPr kumimoji="0" lang="en-US" altLang="zh-CN" kern="1200" cap="none" spc="0" normalizeH="0" baseline="0" noProof="0" dirty="0">
                <a:latin typeface="Arial" panose="020B0604020202020204" pitchFamily="34" charset="0"/>
                <a:ea typeface="宋体" panose="02010600030101010101" pitchFamily="2" charset="-122"/>
                <a:cs typeface="+mn-cs"/>
              </a:rPr>
              <a:t>F</a:t>
            </a:r>
            <a:r>
              <a:rPr kumimoji="0" lang="zh-CN" altLang="en-US" kern="1200" cap="none" spc="0" normalizeH="0" baseline="0" noProof="0" dirty="0">
                <a:latin typeface="Arial" panose="020B0604020202020204" pitchFamily="34" charset="0"/>
                <a:ea typeface="宋体" panose="02010600030101010101" pitchFamily="2" charset="-122"/>
                <a:cs typeface="+mn-cs"/>
              </a:rPr>
              <a:t>组</a:t>
            </a:r>
            <a:r>
              <a:rPr kumimoji="0" lang="en-US" altLang="zh-CN" kern="1200" cap="none" spc="0" normalizeH="0" baseline="0" noProof="0" dirty="0">
                <a:latin typeface="Arial" panose="020B0604020202020204" pitchFamily="34" charset="0"/>
                <a:ea typeface="宋体" panose="02010600030101010101" pitchFamily="2" charset="-122"/>
                <a:cs typeface="+mn-cs"/>
              </a:rPr>
              <a:t> </a:t>
            </a:r>
            <a:r>
              <a:rPr kumimoji="0" lang="zh-CN" altLang="en-US" kern="1200" cap="none" spc="0" normalizeH="0" baseline="0" noProof="0" dirty="0">
                <a:latin typeface="Arial" panose="020B0604020202020204" pitchFamily="34" charset="0"/>
                <a:ea typeface="宋体" panose="02010600030101010101" pitchFamily="2" charset="-122"/>
                <a:cs typeface="+mn-cs"/>
              </a:rPr>
              <a:t>都是由</a:t>
            </a:r>
            <a:r>
              <a:rPr kumimoji="0" lang="en-US" altLang="zh-CN" kern="1200" cap="none" spc="0" normalizeH="0" baseline="0" noProof="0" dirty="0">
                <a:latin typeface="Arial" panose="020B0604020202020204" pitchFamily="34" charset="0"/>
                <a:ea typeface="宋体" panose="02010600030101010101" pitchFamily="2" charset="-122"/>
                <a:cs typeface="+mn-cs"/>
              </a:rPr>
              <a:t>Buyer</a:t>
            </a:r>
            <a:r>
              <a:rPr kumimoji="0" lang="zh-CN" altLang="en-US" kern="1200" cap="none" spc="0" normalizeH="0" baseline="0" noProof="0" dirty="0">
                <a:latin typeface="Arial" panose="020B0604020202020204" pitchFamily="34" charset="0"/>
                <a:ea typeface="宋体" panose="02010600030101010101" pitchFamily="2" charset="-122"/>
                <a:cs typeface="+mn-cs"/>
              </a:rPr>
              <a:t> 承担）</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4. </a:t>
            </a:r>
            <a:r>
              <a:rPr kumimoji="0" lang="zh-CN" altLang="en-US" kern="1200" cap="none" spc="0" normalizeH="0" baseline="0" noProof="0" dirty="0">
                <a:latin typeface="Arial" panose="020B0604020202020204" pitchFamily="34" charset="0"/>
                <a:ea typeface="宋体" panose="02010600030101010101" pitchFamily="2" charset="-122"/>
                <a:cs typeface="+mn-cs"/>
              </a:rPr>
              <a:t>承运人都是由</a:t>
            </a:r>
            <a:r>
              <a:rPr kumimoji="0" lang="en-US" altLang="zh-CN" kern="1200" cap="none" spc="0" normalizeH="0" baseline="0" noProof="0" dirty="0">
                <a:latin typeface="Arial" panose="020B0604020202020204" pitchFamily="34" charset="0"/>
                <a:ea typeface="宋体" panose="02010600030101010101" pitchFamily="2" charset="-122"/>
                <a:cs typeface="+mn-cs"/>
              </a:rPr>
              <a:t>Seller</a:t>
            </a:r>
            <a:r>
              <a:rPr kumimoji="0" lang="zh-CN" altLang="en-US" kern="1200" cap="none" spc="0" normalizeH="0" baseline="0" noProof="0" dirty="0">
                <a:latin typeface="Arial" panose="020B0604020202020204" pitchFamily="34" charset="0"/>
                <a:ea typeface="宋体" panose="02010600030101010101" pitchFamily="2" charset="-122"/>
                <a:cs typeface="+mn-cs"/>
              </a:rPr>
              <a:t>指定。（</a:t>
            </a:r>
            <a:r>
              <a:rPr kumimoji="0" lang="en-US" altLang="zh-CN" kern="1200" cap="none" spc="0" normalizeH="0" baseline="0" noProof="0" dirty="0">
                <a:latin typeface="Arial" panose="020B0604020202020204" pitchFamily="34" charset="0"/>
                <a:ea typeface="宋体" panose="02010600030101010101" pitchFamily="2" charset="-122"/>
                <a:cs typeface="+mn-cs"/>
              </a:rPr>
              <a:t>F</a:t>
            </a:r>
            <a:r>
              <a:rPr kumimoji="0" lang="zh-CN" altLang="en-US" kern="1200" cap="none" spc="0" normalizeH="0" baseline="0" noProof="0" dirty="0">
                <a:latin typeface="Arial" panose="020B0604020202020204" pitchFamily="34" charset="0"/>
                <a:ea typeface="宋体" panose="02010600030101010101" pitchFamily="2" charset="-122"/>
                <a:cs typeface="+mn-cs"/>
              </a:rPr>
              <a:t>组 承运人都有</a:t>
            </a:r>
            <a:r>
              <a:rPr kumimoji="0" lang="en-US" altLang="zh-CN" kern="1200" cap="none" spc="0" normalizeH="0" baseline="0" noProof="0" dirty="0">
                <a:latin typeface="Arial" panose="020B0604020202020204" pitchFamily="34" charset="0"/>
                <a:ea typeface="宋体" panose="02010600030101010101" pitchFamily="2" charset="-122"/>
                <a:cs typeface="+mn-cs"/>
              </a:rPr>
              <a:t>Buyer</a:t>
            </a:r>
            <a:r>
              <a:rPr kumimoji="0" lang="zh-CN" altLang="en-US" kern="1200" cap="none" spc="0" normalizeH="0" baseline="0" noProof="0" dirty="0">
                <a:latin typeface="Arial" panose="020B0604020202020204" pitchFamily="34" charset="0"/>
                <a:ea typeface="宋体" panose="02010600030101010101" pitchFamily="2" charset="-122"/>
                <a:cs typeface="+mn-cs"/>
              </a:rPr>
              <a:t>指定）</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None/>
              <a:defRPr/>
            </a:pPr>
            <a:r>
              <a:rPr kumimoji="0" lang="en-US" altLang="zh-CN" kern="1200" cap="none" spc="0" normalizeH="0" baseline="0" noProof="0" dirty="0">
                <a:latin typeface="Arial" panose="020B0604020202020204" pitchFamily="34" charset="0"/>
                <a:ea typeface="宋体" panose="02010600030101010101" pitchFamily="2" charset="-122"/>
                <a:cs typeface="+mn-cs"/>
              </a:rPr>
              <a:t>     </a:t>
            </a:r>
            <a:endParaRPr kumimoji="0" lang="en-US" altLang="zh-CN" kern="1200" cap="none" spc="0" normalizeH="0" baseline="0" noProof="0" dirty="0">
              <a:latin typeface="Arial" panose="020B0604020202020204" pitchFamily="34" charset="0"/>
              <a:ea typeface="宋体" panose="02010600030101010101" pitchFamily="2" charset="-122"/>
              <a:cs typeface="+mn-cs"/>
            </a:endParaRPr>
          </a:p>
          <a:p>
            <a:pPr marL="342900" marR="0" indent="-342900" defTabSz="914400">
              <a:buClrTx/>
              <a:buSzTx/>
              <a:buFontTx/>
              <a:buAutoNum type="arabicPeriod"/>
              <a:defRPr/>
            </a:pPr>
            <a:endParaRPr kumimoji="0" lang="en-US" altLang="zh-CN" kern="1200" cap="none" spc="0" normalizeH="0" baseline="0" noProof="0" dirty="0">
              <a:latin typeface="Arial" panose="020B0604020202020204" pitchFamily="34" charset="0"/>
              <a:ea typeface="宋体" panose="02010600030101010101" pitchFamily="2" charset="-122"/>
              <a:cs typeface="+mn-cs"/>
            </a:endParaRPr>
          </a:p>
        </p:txBody>
      </p:sp>
      <p:sp>
        <p:nvSpPr>
          <p:cNvPr id="20485" name="TextBox 4"/>
          <p:cNvSpPr txBox="1"/>
          <p:nvPr/>
        </p:nvSpPr>
        <p:spPr>
          <a:xfrm>
            <a:off x="2063750" y="333375"/>
            <a:ext cx="5431155" cy="521970"/>
          </a:xfrm>
          <a:prstGeom prst="rect">
            <a:avLst/>
          </a:prstGeom>
          <a:noFill/>
          <a:ln w="9525">
            <a:noFill/>
          </a:ln>
        </p:spPr>
        <p:txBody>
          <a:bodyPr wrap="none">
            <a:spAutoFit/>
          </a:bodyPr>
          <a:p>
            <a:r>
              <a:rPr lang="en-US" altLang="zh-CN" sz="2800" dirty="0">
                <a:latin typeface="Arial" panose="020B0604020202020204" pitchFamily="34" charset="0"/>
              </a:rPr>
              <a:t>C</a:t>
            </a:r>
            <a:r>
              <a:rPr lang="zh-CN" altLang="en-US" sz="2800" dirty="0">
                <a:latin typeface="Arial" panose="020B0604020202020204" pitchFamily="34" charset="0"/>
              </a:rPr>
              <a:t>组：</a:t>
            </a:r>
            <a:r>
              <a:rPr lang="en-US" altLang="zh-CN" sz="2800" dirty="0">
                <a:latin typeface="Arial" panose="020B0604020202020204" pitchFamily="34" charset="0"/>
              </a:rPr>
              <a:t>CFR, CIF, CPT, CIP </a:t>
            </a:r>
            <a:r>
              <a:rPr lang="zh-CN" altLang="en-US" sz="2800" dirty="0">
                <a:latin typeface="Arial" panose="020B0604020202020204" pitchFamily="34" charset="0"/>
              </a:rPr>
              <a:t>的对比</a:t>
            </a:r>
            <a:endParaRPr lang="en-US" altLang="zh-CN" sz="28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1508" name="TextBox 4"/>
          <p:cNvSpPr txBox="1"/>
          <p:nvPr/>
        </p:nvSpPr>
        <p:spPr>
          <a:xfrm>
            <a:off x="2063750" y="260350"/>
            <a:ext cx="3733165" cy="521970"/>
          </a:xfrm>
          <a:prstGeom prst="rect">
            <a:avLst/>
          </a:prstGeom>
          <a:noFill/>
          <a:ln w="9525">
            <a:noFill/>
          </a:ln>
        </p:spPr>
        <p:txBody>
          <a:bodyPr wrap="none">
            <a:spAutoFit/>
          </a:bodyPr>
          <a:p>
            <a:r>
              <a:rPr lang="en-US" altLang="zh-CN" sz="2800" dirty="0">
                <a:latin typeface="Arial" panose="020B0604020202020204" pitchFamily="34" charset="0"/>
              </a:rPr>
              <a:t>D</a:t>
            </a:r>
            <a:r>
              <a:rPr lang="zh-CN" altLang="en-US" sz="2800" dirty="0">
                <a:latin typeface="Arial" panose="020B0604020202020204" pitchFamily="34" charset="0"/>
              </a:rPr>
              <a:t>组：</a:t>
            </a:r>
            <a:r>
              <a:rPr lang="en-US" altLang="zh-CN" sz="2800" dirty="0">
                <a:latin typeface="Arial" panose="020B0604020202020204" pitchFamily="34" charset="0"/>
              </a:rPr>
              <a:t>DAP, DPU, DDP</a:t>
            </a:r>
            <a:endParaRPr lang="en-US" altLang="zh-CN" sz="2800" dirty="0">
              <a:latin typeface="Arial" panose="020B0604020202020204" pitchFamily="34" charset="0"/>
            </a:endParaRPr>
          </a:p>
        </p:txBody>
      </p:sp>
      <p:sp>
        <p:nvSpPr>
          <p:cNvPr id="22534" name="TextBox 5"/>
          <p:cNvSpPr txBox="1"/>
          <p:nvPr/>
        </p:nvSpPr>
        <p:spPr>
          <a:xfrm>
            <a:off x="1919288" y="1557338"/>
            <a:ext cx="8353425" cy="2861310"/>
          </a:xfrm>
          <a:prstGeom prst="rect">
            <a:avLst/>
          </a:prstGeom>
          <a:noFill/>
          <a:ln w="9525">
            <a:noFill/>
          </a:ln>
        </p:spPr>
        <p:txBody>
          <a:bodyPr>
            <a:spAutoFit/>
          </a:bodyPr>
          <a:p>
            <a:r>
              <a:rPr lang="en-US" altLang="zh-CN" sz="2000" dirty="0">
                <a:latin typeface="Arial" panose="020B0604020202020204" pitchFamily="34" charset="0"/>
              </a:rPr>
              <a:t>DAP</a:t>
            </a:r>
            <a:r>
              <a:rPr lang="zh-CN" altLang="en-US" sz="2000" dirty="0">
                <a:latin typeface="Arial" panose="020B0604020202020204" pitchFamily="34" charset="0"/>
              </a:rPr>
              <a:t>：</a:t>
            </a:r>
            <a:r>
              <a:rPr lang="en-US" altLang="zh-CN" sz="2000" dirty="0">
                <a:latin typeface="Arial" panose="020B0604020202020204" pitchFamily="34" charset="0"/>
              </a:rPr>
              <a:t> Delivered at Place (…named place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所在地交货（指定目的地）</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买方所在地的指定地点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装在运输工具上的货物（不用卸载）</a:t>
            </a:r>
            <a:r>
              <a:rPr lang="zh-CN" altLang="en-US" sz="2000" dirty="0">
                <a:latin typeface="Arial" panose="020B0604020202020204" pitchFamily="34" charset="0"/>
              </a:rPr>
              <a:t>交给买方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92313" y="42211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22552" name="TextBox 5"/>
          <p:cNvSpPr txBox="1"/>
          <p:nvPr/>
        </p:nvSpPr>
        <p:spPr>
          <a:xfrm>
            <a:off x="1919288" y="5229225"/>
            <a:ext cx="7777162" cy="1014730"/>
          </a:xfrm>
          <a:prstGeom prst="rect">
            <a:avLst/>
          </a:prstGeom>
          <a:noFill/>
          <a:ln w="9525">
            <a:noFill/>
          </a:ln>
        </p:spPr>
        <p:txBody>
          <a:bodyPr>
            <a:spAutoFit/>
          </a:bodyPr>
          <a:p>
            <a:r>
              <a:rPr lang="zh-CN" altLang="en-US" sz="2000" dirty="0">
                <a:latin typeface="Arial" panose="020B0604020202020204" pitchFamily="34" charset="0"/>
              </a:rPr>
              <a:t>适用于任何运输方式或联运，例如海运</a:t>
            </a:r>
            <a:r>
              <a:rPr lang="en-US" altLang="zh-CN" sz="2000" dirty="0">
                <a:latin typeface="Arial" panose="020B0604020202020204" pitchFamily="34" charset="0"/>
              </a:rPr>
              <a:t>+</a:t>
            </a:r>
            <a:r>
              <a:rPr lang="zh-CN" altLang="en-US" sz="2000" dirty="0">
                <a:latin typeface="Arial" panose="020B0604020202020204" pitchFamily="34" charset="0"/>
              </a:rPr>
              <a:t>铁路运输</a:t>
            </a:r>
            <a:r>
              <a:rPr lang="en-US" altLang="zh-CN" sz="2000" dirty="0">
                <a:latin typeface="Arial" panose="020B0604020202020204" pitchFamily="34" charset="0"/>
              </a:rPr>
              <a:t>/</a:t>
            </a:r>
            <a:r>
              <a:rPr lang="zh-CN" altLang="en-US" sz="2000" dirty="0">
                <a:latin typeface="Arial" panose="020B0604020202020204" pitchFamily="34" charset="0"/>
              </a:rPr>
              <a:t>内陆货运，通常铁路运输中货物到达目的地，或者将运输工具如货车交由买方后（</a:t>
            </a:r>
            <a:r>
              <a:rPr lang="en-US" altLang="zh-CN" sz="2000" dirty="0">
                <a:latin typeface="Arial" panose="020B0604020202020204" pitchFamily="34" charset="0"/>
              </a:rPr>
              <a:t>Seller </a:t>
            </a:r>
            <a:r>
              <a:rPr lang="zh-CN" altLang="en-US" sz="2000" dirty="0">
                <a:latin typeface="Arial" panose="020B0604020202020204" pitchFamily="34" charset="0"/>
              </a:rPr>
              <a:t>不用负责卸货），即完成交货并发生风险转移。</a:t>
            </a:r>
            <a:endParaRPr lang="en-US" altLang="zh-CN" sz="2000" dirty="0">
              <a:latin typeface="Arial" panose="020B0604020202020204" pitchFamily="34" charset="0"/>
            </a:endParaRPr>
          </a:p>
        </p:txBody>
      </p:sp>
      <p:sp>
        <p:nvSpPr>
          <p:cNvPr id="22553" name="TextBox 5"/>
          <p:cNvSpPr txBox="1"/>
          <p:nvPr/>
        </p:nvSpPr>
        <p:spPr>
          <a:xfrm>
            <a:off x="1919288" y="836613"/>
            <a:ext cx="8208962" cy="398780"/>
          </a:xfrm>
          <a:prstGeom prst="rect">
            <a:avLst/>
          </a:prstGeom>
          <a:noFill/>
          <a:ln w="9525">
            <a:noFill/>
          </a:ln>
        </p:spPr>
        <p:txBody>
          <a:bodyPr>
            <a:spAutoFit/>
          </a:bodyPr>
          <a:p>
            <a:r>
              <a:rPr lang="en-US" altLang="zh-CN" sz="2000" dirty="0">
                <a:latin typeface="Arial" panose="020B0604020202020204" pitchFamily="34" charset="0"/>
              </a:rPr>
              <a:t>D</a:t>
            </a:r>
            <a:r>
              <a:rPr lang="zh-CN" altLang="en-US" sz="2000" dirty="0">
                <a:latin typeface="Arial" panose="020B0604020202020204" pitchFamily="34" charset="0"/>
              </a:rPr>
              <a:t>组术语是在</a:t>
            </a:r>
            <a:r>
              <a:rPr lang="en-US" altLang="zh-CN" sz="2000" dirty="0">
                <a:latin typeface="Arial" panose="020B0604020202020204" pitchFamily="34" charset="0"/>
              </a:rPr>
              <a:t>C</a:t>
            </a:r>
            <a:r>
              <a:rPr lang="zh-CN" altLang="en-US" sz="2000" dirty="0">
                <a:latin typeface="Arial" panose="020B0604020202020204" pitchFamily="34" charset="0"/>
              </a:rPr>
              <a:t>组的基础上增加对卖方的风险。</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4">
                                            <p:txEl>
                                              <p:charRg st="0" end="5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534">
                                            <p:txEl>
                                              <p:charRg st="54" end="7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534">
                                            <p:txEl>
                                              <p:charRg st="80" end="9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4">
                                            <p:txEl>
                                              <p:charRg st="97" end="12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534">
                                            <p:txEl>
                                              <p:charRg st="125" end="13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2" grpId="0"/>
      <p:bldP spid="2255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2532" name="TextBox 4"/>
          <p:cNvSpPr txBox="1"/>
          <p:nvPr/>
        </p:nvSpPr>
        <p:spPr>
          <a:xfrm>
            <a:off x="2063750" y="260350"/>
            <a:ext cx="3733165" cy="521970"/>
          </a:xfrm>
          <a:prstGeom prst="rect">
            <a:avLst/>
          </a:prstGeom>
          <a:noFill/>
          <a:ln w="9525">
            <a:noFill/>
          </a:ln>
        </p:spPr>
        <p:txBody>
          <a:bodyPr wrap="none">
            <a:spAutoFit/>
          </a:bodyPr>
          <a:p>
            <a:r>
              <a:rPr lang="en-US" altLang="zh-CN" sz="2800" dirty="0">
                <a:latin typeface="Arial" panose="020B0604020202020204" pitchFamily="34" charset="0"/>
              </a:rPr>
              <a:t>D</a:t>
            </a:r>
            <a:r>
              <a:rPr lang="zh-CN" altLang="en-US" sz="2800" dirty="0">
                <a:latin typeface="Arial" panose="020B0604020202020204" pitchFamily="34" charset="0"/>
              </a:rPr>
              <a:t>组：</a:t>
            </a:r>
            <a:r>
              <a:rPr lang="en-US" altLang="zh-CN" sz="2800" dirty="0">
                <a:latin typeface="Arial" panose="020B0604020202020204" pitchFamily="34" charset="0"/>
              </a:rPr>
              <a:t>DAP, DPU, DDP</a:t>
            </a:r>
            <a:endParaRPr lang="en-US" altLang="zh-CN" sz="2800" dirty="0">
              <a:latin typeface="Arial" panose="020B0604020202020204" pitchFamily="34" charset="0"/>
            </a:endParaRPr>
          </a:p>
        </p:txBody>
      </p:sp>
      <p:sp>
        <p:nvSpPr>
          <p:cNvPr id="23558" name="TextBox 5"/>
          <p:cNvSpPr txBox="1"/>
          <p:nvPr/>
        </p:nvSpPr>
        <p:spPr>
          <a:xfrm>
            <a:off x="1847850" y="1196975"/>
            <a:ext cx="8351838" cy="2861310"/>
          </a:xfrm>
          <a:prstGeom prst="rect">
            <a:avLst/>
          </a:prstGeom>
          <a:noFill/>
          <a:ln w="9525">
            <a:noFill/>
          </a:ln>
        </p:spPr>
        <p:txBody>
          <a:bodyPr>
            <a:spAutoFit/>
          </a:bodyPr>
          <a:p>
            <a:r>
              <a:rPr lang="en-US" altLang="zh-CN" sz="2000" dirty="0">
                <a:latin typeface="Arial" panose="020B0604020202020204" pitchFamily="34" charset="0"/>
              </a:rPr>
              <a:t>DPU</a:t>
            </a:r>
            <a:r>
              <a:rPr lang="zh-CN" altLang="en-US" sz="2000" dirty="0">
                <a:latin typeface="Arial" panose="020B0604020202020204" pitchFamily="34" charset="0"/>
              </a:rPr>
              <a:t>：</a:t>
            </a:r>
            <a:r>
              <a:rPr lang="en-US" altLang="zh-CN" sz="2000" dirty="0">
                <a:latin typeface="Arial" panose="020B0604020202020204" pitchFamily="34" charset="0"/>
              </a:rPr>
              <a:t> Delivered at Place Unloaded (…named place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卸货地交货（指定目的地）</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买方所在地的指定地点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装在运输工具上的货物（卸载</a:t>
            </a:r>
            <a:r>
              <a:rPr lang="zh-CN" altLang="en-US" sz="2000" dirty="0">
                <a:latin typeface="Arial" panose="020B0604020202020204" pitchFamily="34" charset="0"/>
              </a:rPr>
              <a:t>后</a:t>
            </a:r>
            <a:r>
              <a:rPr lang="zh-CN" altLang="zh-CN" sz="2000" dirty="0">
                <a:latin typeface="Arial" panose="020B0604020202020204" pitchFamily="34" charset="0"/>
              </a:rPr>
              <a:t>）</a:t>
            </a:r>
            <a:r>
              <a:rPr lang="zh-CN" altLang="en-US" sz="2000" dirty="0">
                <a:latin typeface="Arial" panose="020B0604020202020204" pitchFamily="34" charset="0"/>
              </a:rPr>
              <a:t>交给买方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19288" y="3860800"/>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Buyer</a:t>
                      </a:r>
                      <a:endParaRPr lang="zh-CN" altLang="en-US" dirty="0"/>
                    </a:p>
                  </a:txBody>
                  <a:tcPr/>
                </a:tc>
              </a:tr>
            </a:tbl>
          </a:graphicData>
        </a:graphic>
      </p:graphicFrame>
      <p:sp>
        <p:nvSpPr>
          <p:cNvPr id="23576" name="TextBox 5"/>
          <p:cNvSpPr txBox="1"/>
          <p:nvPr/>
        </p:nvSpPr>
        <p:spPr>
          <a:xfrm>
            <a:off x="1847850" y="4941888"/>
            <a:ext cx="7777163" cy="1014730"/>
          </a:xfrm>
          <a:prstGeom prst="rect">
            <a:avLst/>
          </a:prstGeom>
          <a:noFill/>
          <a:ln w="9525">
            <a:noFill/>
          </a:ln>
        </p:spPr>
        <p:txBody>
          <a:bodyPr>
            <a:spAutoFit/>
          </a:bodyPr>
          <a:p>
            <a:r>
              <a:rPr lang="zh-CN" altLang="en-US" sz="2000" dirty="0">
                <a:latin typeface="Arial" panose="020B0604020202020204" pitchFamily="34" charset="0"/>
              </a:rPr>
              <a:t>适用于任何运输方式或联运，例如海运</a:t>
            </a:r>
            <a:r>
              <a:rPr lang="en-US" altLang="zh-CN" sz="2000" dirty="0">
                <a:latin typeface="Arial" panose="020B0604020202020204" pitchFamily="34" charset="0"/>
              </a:rPr>
              <a:t>+</a:t>
            </a:r>
            <a:r>
              <a:rPr lang="zh-CN" altLang="en-US" sz="2000" dirty="0">
                <a:latin typeface="Arial" panose="020B0604020202020204" pitchFamily="34" charset="0"/>
              </a:rPr>
              <a:t>铁路运输</a:t>
            </a:r>
            <a:r>
              <a:rPr lang="en-US" altLang="zh-CN" sz="2000" dirty="0">
                <a:latin typeface="Arial" panose="020B0604020202020204" pitchFamily="34" charset="0"/>
              </a:rPr>
              <a:t>/</a:t>
            </a:r>
            <a:r>
              <a:rPr lang="zh-CN" altLang="en-US" sz="2000" dirty="0">
                <a:latin typeface="Arial" panose="020B0604020202020204" pitchFamily="34" charset="0"/>
              </a:rPr>
              <a:t>内陆货运，通常铁路或货运将货物到达目的地且</a:t>
            </a:r>
            <a:r>
              <a:rPr lang="en-US" altLang="zh-CN" sz="2000" dirty="0">
                <a:latin typeface="Arial" panose="020B0604020202020204" pitchFamily="34" charset="0"/>
              </a:rPr>
              <a:t>Seller</a:t>
            </a:r>
            <a:r>
              <a:rPr lang="zh-CN" altLang="en-US" sz="2000" dirty="0">
                <a:latin typeface="Arial" panose="020B0604020202020204" pitchFamily="34" charset="0"/>
              </a:rPr>
              <a:t>完成卸货后，即完成交货并发生风险转移。</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8">
                                            <p:txEl>
                                              <p:charRg st="0" end="6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8">
                                            <p:txEl>
                                              <p:charRg st="63" end="89"/>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8">
                                            <p:txEl>
                                              <p:charRg st="90" end="10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58">
                                            <p:txEl>
                                              <p:charRg st="107" end="13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58">
                                            <p:txEl>
                                              <p:charRg st="134" end="14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5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3556" name="TextBox 4"/>
          <p:cNvSpPr txBox="1"/>
          <p:nvPr/>
        </p:nvSpPr>
        <p:spPr>
          <a:xfrm>
            <a:off x="2063750" y="260350"/>
            <a:ext cx="3733165" cy="521970"/>
          </a:xfrm>
          <a:prstGeom prst="rect">
            <a:avLst/>
          </a:prstGeom>
          <a:noFill/>
          <a:ln w="9525">
            <a:noFill/>
          </a:ln>
        </p:spPr>
        <p:txBody>
          <a:bodyPr wrap="none">
            <a:spAutoFit/>
          </a:bodyPr>
          <a:p>
            <a:r>
              <a:rPr lang="en-US" altLang="zh-CN" sz="2800" dirty="0">
                <a:latin typeface="Arial" panose="020B0604020202020204" pitchFamily="34" charset="0"/>
              </a:rPr>
              <a:t>D</a:t>
            </a:r>
            <a:r>
              <a:rPr lang="zh-CN" altLang="en-US" sz="2800" dirty="0">
                <a:latin typeface="Arial" panose="020B0604020202020204" pitchFamily="34" charset="0"/>
              </a:rPr>
              <a:t>组：</a:t>
            </a:r>
            <a:r>
              <a:rPr lang="en-US" altLang="zh-CN" sz="2800" dirty="0">
                <a:latin typeface="Arial" panose="020B0604020202020204" pitchFamily="34" charset="0"/>
              </a:rPr>
              <a:t>DAP, DPU, DDP</a:t>
            </a:r>
            <a:endParaRPr lang="en-US" altLang="zh-CN" sz="2800" dirty="0">
              <a:latin typeface="Arial" panose="020B0604020202020204" pitchFamily="34" charset="0"/>
            </a:endParaRPr>
          </a:p>
        </p:txBody>
      </p:sp>
      <p:sp>
        <p:nvSpPr>
          <p:cNvPr id="24582" name="TextBox 5"/>
          <p:cNvSpPr txBox="1"/>
          <p:nvPr/>
        </p:nvSpPr>
        <p:spPr>
          <a:xfrm>
            <a:off x="1847850" y="1052513"/>
            <a:ext cx="8351838" cy="3169285"/>
          </a:xfrm>
          <a:prstGeom prst="rect">
            <a:avLst/>
          </a:prstGeom>
          <a:noFill/>
          <a:ln w="9525">
            <a:noFill/>
          </a:ln>
        </p:spPr>
        <p:txBody>
          <a:bodyPr>
            <a:spAutoFit/>
          </a:bodyPr>
          <a:p>
            <a:r>
              <a:rPr lang="en-US" altLang="zh-CN" sz="2000" dirty="0">
                <a:latin typeface="Arial" panose="020B0604020202020204" pitchFamily="34" charset="0"/>
              </a:rPr>
              <a:t>DDP</a:t>
            </a:r>
            <a:r>
              <a:rPr lang="zh-CN" altLang="en-US" sz="2000" dirty="0">
                <a:latin typeface="Arial" panose="020B0604020202020204" pitchFamily="34" charset="0"/>
              </a:rPr>
              <a:t>：</a:t>
            </a:r>
            <a:r>
              <a:rPr lang="en-US" altLang="zh-CN" sz="2000" dirty="0">
                <a:latin typeface="Arial" panose="020B0604020202020204" pitchFamily="34" charset="0"/>
              </a:rPr>
              <a:t> Delivered Duty Paid (…named place of destination)</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zh-CN" sz="2000" dirty="0">
                <a:latin typeface="Arial" panose="020B0604020202020204" pitchFamily="34" charset="0"/>
              </a:rPr>
              <a:t>完税后交货（指定目的地）</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交货地点：</a:t>
            </a:r>
            <a:r>
              <a:rPr lang="zh-CN" altLang="zh-CN" sz="2000" dirty="0">
                <a:latin typeface="Arial" panose="020B0604020202020204" pitchFamily="34" charset="0"/>
              </a:rPr>
              <a:t>买方所在地的指定地点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风险的转移：</a:t>
            </a:r>
            <a:r>
              <a:rPr lang="zh-CN" altLang="zh-CN" sz="2000" dirty="0">
                <a:latin typeface="Arial" panose="020B0604020202020204" pitchFamily="34" charset="0"/>
              </a:rPr>
              <a:t>卖方完成进口清关，将装在运输工具上的货物（不用卸载）</a:t>
            </a:r>
            <a:r>
              <a:rPr lang="en-US" altLang="zh-CN" sz="2000" dirty="0">
                <a:latin typeface="Arial" panose="020B0604020202020204" pitchFamily="34" charset="0"/>
              </a:rPr>
              <a:t>     </a:t>
            </a:r>
            <a:endParaRPr lang="en-US" altLang="zh-CN" sz="2000" dirty="0">
              <a:latin typeface="Arial" panose="020B0604020202020204" pitchFamily="34" charset="0"/>
            </a:endParaRPr>
          </a:p>
          <a:p>
            <a:r>
              <a:rPr lang="en-US" altLang="zh-CN" sz="2000" dirty="0">
                <a:latin typeface="Arial" panose="020B0604020202020204" pitchFamily="34" charset="0"/>
              </a:rPr>
              <a:t>                      </a:t>
            </a:r>
            <a:r>
              <a:rPr lang="zh-CN" altLang="en-US" sz="2000" dirty="0">
                <a:latin typeface="Arial" panose="020B0604020202020204" pitchFamily="34" charset="0"/>
              </a:rPr>
              <a:t>交给买方</a:t>
            </a:r>
            <a:endParaRPr lang="en-US" altLang="zh-CN" sz="2000" dirty="0">
              <a:latin typeface="Arial" panose="020B0604020202020204" pitchFamily="34" charset="0"/>
            </a:endParaRPr>
          </a:p>
          <a:p>
            <a:endParaRPr lang="en-US" altLang="zh-CN" sz="2000" dirty="0">
              <a:latin typeface="Arial" panose="020B0604020202020204" pitchFamily="34" charset="0"/>
            </a:endParaRPr>
          </a:p>
          <a:p>
            <a:r>
              <a:rPr lang="zh-CN" altLang="en-US" sz="2000" dirty="0">
                <a:latin typeface="Arial" panose="020B0604020202020204" pitchFamily="34" charset="0"/>
              </a:rPr>
              <a:t>责任与费用的划分：</a:t>
            </a:r>
            <a:endParaRPr lang="en-US" altLang="zh-CN" sz="2000" dirty="0">
              <a:latin typeface="Arial" panose="020B0604020202020204" pitchFamily="34" charset="0"/>
            </a:endParaRPr>
          </a:p>
          <a:p>
            <a:endParaRPr lang="en-US" altLang="zh-CN" sz="2000" dirty="0">
              <a:latin typeface="Arial" panose="020B0604020202020204" pitchFamily="34" charset="0"/>
            </a:endParaRPr>
          </a:p>
        </p:txBody>
      </p:sp>
      <p:graphicFrame>
        <p:nvGraphicFramePr>
          <p:cNvPr id="7" name="表格 6"/>
          <p:cNvGraphicFramePr>
            <a:graphicFrameLocks noGrp="1"/>
          </p:cNvGraphicFramePr>
          <p:nvPr/>
        </p:nvGraphicFramePr>
        <p:xfrm>
          <a:off x="1919288" y="4005263"/>
          <a:ext cx="6096000" cy="7416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zh-CN" altLang="en-US" dirty="0" smtClean="0"/>
                        <a:t>出口清关</a:t>
                      </a:r>
                      <a:endParaRPr lang="zh-CN" altLang="en-US" dirty="0"/>
                    </a:p>
                  </a:txBody>
                  <a:tcPr/>
                </a:tc>
                <a:tc>
                  <a:txBody>
                    <a:bodyPr/>
                    <a:lstStyle/>
                    <a:p>
                      <a:r>
                        <a:rPr lang="zh-CN" altLang="en-US" dirty="0" smtClean="0"/>
                        <a:t>运输费用</a:t>
                      </a:r>
                      <a:endParaRPr lang="zh-CN" altLang="en-US" dirty="0"/>
                    </a:p>
                  </a:txBody>
                  <a:tcPr/>
                </a:tc>
                <a:tc>
                  <a:txBody>
                    <a:bodyPr/>
                    <a:lstStyle/>
                    <a:p>
                      <a:r>
                        <a:rPr lang="zh-CN" altLang="en-US" dirty="0" smtClean="0"/>
                        <a:t>保险费用</a:t>
                      </a:r>
                      <a:endParaRPr lang="zh-CN" altLang="en-US" dirty="0"/>
                    </a:p>
                  </a:txBody>
                  <a:tcPr/>
                </a:tc>
                <a:tc>
                  <a:txBody>
                    <a:bodyPr/>
                    <a:lstStyle/>
                    <a:p>
                      <a:r>
                        <a:rPr lang="zh-CN" altLang="en-US" dirty="0" smtClean="0"/>
                        <a:t>进口清关</a:t>
                      </a:r>
                      <a:endParaRPr lang="zh-CN" altLang="en-US" dirty="0"/>
                    </a:p>
                  </a:txBody>
                  <a:tcPr/>
                </a:tc>
              </a:tr>
              <a:tr h="370840">
                <a:tc>
                  <a:txBody>
                    <a:bodyPr/>
                    <a:lstStyle/>
                    <a:p>
                      <a:r>
                        <a:rPr lang="en-US" altLang="zh-CN"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c>
                  <a:txBody>
                    <a:bodyPr/>
                    <a:lstStyle/>
                    <a:p>
                      <a:r>
                        <a:rPr lang="en-US" altLang="zh-CN" dirty="0" smtClean="0"/>
                        <a:t>Seller</a:t>
                      </a:r>
                      <a:endParaRPr lang="zh-CN" altLang="en-US" dirty="0"/>
                    </a:p>
                  </a:txBody>
                  <a:tcPr/>
                </a:tc>
              </a:tr>
            </a:tbl>
          </a:graphicData>
        </a:graphic>
      </p:graphicFrame>
      <p:sp>
        <p:nvSpPr>
          <p:cNvPr id="24600" name="TextBox 5"/>
          <p:cNvSpPr txBox="1"/>
          <p:nvPr/>
        </p:nvSpPr>
        <p:spPr>
          <a:xfrm>
            <a:off x="1919288" y="5084763"/>
            <a:ext cx="7777162" cy="1014730"/>
          </a:xfrm>
          <a:prstGeom prst="rect">
            <a:avLst/>
          </a:prstGeom>
          <a:noFill/>
          <a:ln w="9525">
            <a:noFill/>
          </a:ln>
        </p:spPr>
        <p:txBody>
          <a:bodyPr>
            <a:spAutoFit/>
          </a:bodyPr>
          <a:p>
            <a:r>
              <a:rPr lang="zh-CN" altLang="en-US" sz="2000" dirty="0">
                <a:latin typeface="Arial" panose="020B0604020202020204" pitchFamily="34" charset="0"/>
              </a:rPr>
              <a:t>适用于任何运输方式或联运，与</a:t>
            </a:r>
            <a:r>
              <a:rPr lang="en-US" altLang="zh-CN" sz="2000" dirty="0">
                <a:latin typeface="Arial" panose="020B0604020202020204" pitchFamily="34" charset="0"/>
              </a:rPr>
              <a:t>DAP</a:t>
            </a:r>
            <a:r>
              <a:rPr lang="zh-CN" altLang="en-US" sz="2000" dirty="0">
                <a:latin typeface="Arial" panose="020B0604020202020204" pitchFamily="34" charset="0"/>
              </a:rPr>
              <a:t>一样，货物运输到指定目的地后（</a:t>
            </a:r>
            <a:r>
              <a:rPr lang="en-US" altLang="zh-CN" sz="2000" dirty="0">
                <a:latin typeface="Arial" panose="020B0604020202020204" pitchFamily="34" charset="0"/>
              </a:rPr>
              <a:t>Seller</a:t>
            </a:r>
            <a:r>
              <a:rPr lang="zh-CN" altLang="en-US" sz="2000" dirty="0">
                <a:latin typeface="Arial" panose="020B0604020202020204" pitchFamily="34" charset="0"/>
              </a:rPr>
              <a:t>不用卸货），即完成交货并发生风险转移，但</a:t>
            </a:r>
            <a:r>
              <a:rPr lang="en-US" altLang="zh-CN" sz="2000" dirty="0">
                <a:latin typeface="Arial" panose="020B0604020202020204" pitchFamily="34" charset="0"/>
              </a:rPr>
              <a:t>Seller</a:t>
            </a:r>
            <a:r>
              <a:rPr lang="zh-CN" altLang="en-US" sz="2000" dirty="0">
                <a:latin typeface="Arial" panose="020B0604020202020204" pitchFamily="34" charset="0"/>
              </a:rPr>
              <a:t>需要负责进口清关，</a:t>
            </a:r>
            <a:r>
              <a:rPr lang="en-US" altLang="zh-CN" sz="2000" dirty="0">
                <a:latin typeface="Arial" panose="020B0604020202020204" pitchFamily="34" charset="0"/>
              </a:rPr>
              <a:t>DDP</a:t>
            </a:r>
            <a:r>
              <a:rPr lang="zh-CN" altLang="en-US" sz="2000" dirty="0">
                <a:latin typeface="Arial" panose="020B0604020202020204" pitchFamily="34" charset="0"/>
              </a:rPr>
              <a:t>是国际贸易中对</a:t>
            </a:r>
            <a:r>
              <a:rPr lang="en-US" altLang="zh-CN" sz="2000" dirty="0">
                <a:latin typeface="Arial" panose="020B0604020202020204" pitchFamily="34" charset="0"/>
              </a:rPr>
              <a:t>Seller</a:t>
            </a:r>
            <a:r>
              <a:rPr lang="zh-CN" altLang="en-US" sz="2000" dirty="0">
                <a:latin typeface="Arial" panose="020B0604020202020204" pitchFamily="34" charset="0"/>
              </a:rPr>
              <a:t>责任和风险最高的条款。</a:t>
            </a:r>
            <a:endParaRPr lang="en-US" altLang="zh-CN" sz="2000"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82">
                                            <p:txEl>
                                              <p:charRg st="0" end="5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82">
                                            <p:txEl>
                                              <p:charRg st="55" end="8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582">
                                            <p:txEl>
                                              <p:charRg st="82" end="9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582">
                                            <p:txEl>
                                              <p:charRg st="99" end="13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582">
                                            <p:txEl>
                                              <p:charRg st="137" end="16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82">
                                            <p:txEl>
                                              <p:charRg st="165" end="17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6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0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aphicFrame>
        <p:nvGraphicFramePr>
          <p:cNvPr id="5" name="表格 4"/>
          <p:cNvGraphicFramePr>
            <a:graphicFrameLocks noGrp="1"/>
          </p:cNvGraphicFramePr>
          <p:nvPr/>
        </p:nvGraphicFramePr>
        <p:xfrm>
          <a:off x="1703388" y="1052513"/>
          <a:ext cx="8640445" cy="3611245"/>
        </p:xfrm>
        <a:graphic>
          <a:graphicData uri="http://schemas.openxmlformats.org/drawingml/2006/table">
            <a:tbl>
              <a:tblPr/>
              <a:tblGrid>
                <a:gridCol w="585470"/>
                <a:gridCol w="2078990"/>
                <a:gridCol w="1368425"/>
                <a:gridCol w="1439545"/>
                <a:gridCol w="1870710"/>
                <a:gridCol w="324485"/>
                <a:gridCol w="324485"/>
                <a:gridCol w="323850"/>
                <a:gridCol w="324485"/>
              </a:tblGrid>
              <a:tr h="975360">
                <a:tc>
                  <a:txBody>
                    <a:bodyPr/>
                    <a:lstStyle/>
                    <a:p>
                      <a:pPr algn="ctr">
                        <a:spcAft>
                          <a:spcPts val="0"/>
                        </a:spcAft>
                      </a:pPr>
                      <a:r>
                        <a:rPr lang="zh-CN" altLang="zh-CN" sz="1600" kern="100" dirty="0" smtClean="0">
                          <a:latin typeface="+mn-lt"/>
                          <a:ea typeface="+mn-ea"/>
                          <a:cs typeface="Times New Roman" panose="02020603050405020304"/>
                        </a:rPr>
                        <a:t>贸易</a:t>
                      </a:r>
                      <a:endParaRPr lang="zh-CN" altLang="zh-CN" sz="1600" kern="100" dirty="0" smtClean="0">
                        <a:latin typeface="+mn-lt"/>
                        <a:ea typeface="+mn-ea"/>
                        <a:cs typeface="Times New Roman" panose="02020603050405020304"/>
                      </a:endParaRPr>
                    </a:p>
                    <a:p>
                      <a:pPr algn="ctr">
                        <a:spcAft>
                          <a:spcPts val="0"/>
                        </a:spcAft>
                      </a:pPr>
                      <a:r>
                        <a:rPr lang="zh-CN" altLang="zh-CN" sz="1600" kern="100" dirty="0" smtClean="0">
                          <a:latin typeface="+mn-lt"/>
                          <a:ea typeface="+mn-ea"/>
                          <a:cs typeface="Times New Roman" panose="02020603050405020304"/>
                        </a:rPr>
                        <a:t>术语</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英文释义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中文释义</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交货地点</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zh-CN" sz="1600" kern="100" dirty="0" smtClean="0">
                          <a:latin typeface="+mn-lt"/>
                          <a:ea typeface="+mn-ea"/>
                          <a:cs typeface="Times New Roman" panose="02020603050405020304"/>
                        </a:rPr>
                        <a:t>风险的转移</a:t>
                      </a:r>
                      <a:endParaRPr lang="zh-CN" altLang="zh-CN" sz="1600" kern="100" dirty="0" smtClean="0">
                        <a:latin typeface="+mn-lt"/>
                        <a:ea typeface="+mn-ea"/>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出口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运输</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保险</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费用</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进口</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清关</a:t>
                      </a:r>
                      <a:endParaRPr lang="zh-CN" sz="1600" kern="100" dirty="0">
                        <a:latin typeface="Calibri" panose="020F0502020204030204"/>
                        <a:ea typeface="宋体" panose="02010600030101010101" pitchFamily="2" charset="-122"/>
                        <a:cs typeface="Times New Roman" panose="02020603050405020304"/>
                      </a:endParaRPr>
                    </a:p>
                  </a:txBody>
                  <a:tcPr marL="58052" marR="580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DAP</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Delivered at Place</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所在地交货</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（指定目的地）</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买方所在地的指定地点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装在运输工具上的货物（不用卸载）交给买方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S</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070">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DPU</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Delivered at Place Unloaded</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卸货地交货</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（指定目的地）</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买方所在地的指定地点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装在运输工具上的货物（卸货后）交给买方</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B</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0295">
                <a:tc>
                  <a:txBody>
                    <a:bodyPr/>
                    <a:lstStyle/>
                    <a:p>
                      <a:pPr algn="ctr">
                        <a:spcAft>
                          <a:spcPts val="0"/>
                        </a:spcAft>
                      </a:pPr>
                      <a:r>
                        <a:rPr lang="en-US" sz="1600" kern="100">
                          <a:latin typeface="Arial" panose="020B0604020202020204" pitchFamily="34" charset="0"/>
                          <a:ea typeface="宋体" panose="02010600030101010101" pitchFamily="2" charset="-122"/>
                          <a:cs typeface="Arial" panose="020B0604020202020204" pitchFamily="34" charset="0"/>
                        </a:rPr>
                        <a:t>DDP</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Delivered Duty Paid</a:t>
                      </a:r>
                      <a:endParaRPr lang="zh-CN" sz="1600" kern="100" dirty="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en-US" sz="1600" kern="100" dirty="0" smtClean="0">
                          <a:latin typeface="Arial" panose="020B0604020202020204" pitchFamily="34" charset="0"/>
                          <a:ea typeface="宋体" panose="02010600030101010101" pitchFamily="2" charset="-122"/>
                          <a:cs typeface="Arial" panose="020B0604020202020204" pitchFamily="34" charset="0"/>
                        </a:rPr>
                        <a:t>(place </a:t>
                      </a:r>
                      <a:r>
                        <a:rPr lang="en-US" sz="1600" kern="100" dirty="0">
                          <a:latin typeface="Arial" panose="020B0604020202020204" pitchFamily="34" charset="0"/>
                          <a:ea typeface="宋体" panose="02010600030101010101" pitchFamily="2" charset="-122"/>
                          <a:cs typeface="Arial" panose="020B0604020202020204" pitchFamily="34" charset="0"/>
                        </a:rPr>
                        <a:t>of destination)</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完税后交货</a:t>
                      </a:r>
                      <a:endParaRPr lang="zh-CN" sz="1600" kern="100">
                        <a:latin typeface="Arial" panose="020B0604020202020204" pitchFamily="34" charset="0"/>
                        <a:ea typeface="宋体" panose="02010600030101010101" pitchFamily="2" charset="-122"/>
                        <a:cs typeface="Arial" panose="020B0604020202020204" pitchFamily="34" charset="0"/>
                      </a:endParaRPr>
                    </a:p>
                    <a:p>
                      <a:pPr algn="ctr">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（指定目的地）</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Arial" panose="020B0604020202020204" pitchFamily="34" charset="0"/>
                          <a:ea typeface="宋体" panose="02010600030101010101" pitchFamily="2" charset="-122"/>
                          <a:cs typeface="Arial" panose="020B0604020202020204" pitchFamily="34" charset="0"/>
                        </a:rPr>
                        <a:t>买方所在地的指定地点</a:t>
                      </a:r>
                      <a:endParaRPr lang="zh-CN" sz="1600" kern="10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Arial" panose="020B0604020202020204" pitchFamily="34" charset="0"/>
                          <a:ea typeface="宋体" panose="02010600030101010101" pitchFamily="2" charset="-122"/>
                          <a:cs typeface="Arial" panose="020B0604020202020204" pitchFamily="34" charset="0"/>
                        </a:rPr>
                        <a:t>卖方完成进口清关，将装在运输工具上的货物（不用卸载）交由买方处置</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Arial" panose="020B0604020202020204" pitchFamily="34" charset="0"/>
                          <a:ea typeface="宋体" panose="02010600030101010101" pitchFamily="2" charset="-122"/>
                          <a:cs typeface="Arial" panose="020B0604020202020204" pitchFamily="34" charset="0"/>
                        </a:rPr>
                        <a:t>S</a:t>
                      </a:r>
                      <a:endParaRPr lang="zh-CN" sz="1600" kern="100" dirty="0">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632" name="TextBox 4"/>
          <p:cNvSpPr txBox="1"/>
          <p:nvPr/>
        </p:nvSpPr>
        <p:spPr>
          <a:xfrm>
            <a:off x="1847850" y="404813"/>
            <a:ext cx="2789555" cy="398780"/>
          </a:xfrm>
          <a:prstGeom prst="rect">
            <a:avLst/>
          </a:prstGeom>
          <a:noFill/>
          <a:ln w="9525">
            <a:noFill/>
          </a:ln>
        </p:spPr>
        <p:txBody>
          <a:bodyPr wrap="none">
            <a:spAutoFit/>
          </a:bodyPr>
          <a:p>
            <a:r>
              <a:rPr lang="en-US" altLang="zh-CN" sz="2000" dirty="0">
                <a:latin typeface="Arial" panose="020B0604020202020204" pitchFamily="34" charset="0"/>
              </a:rPr>
              <a:t>DAP, DPU, DDP</a:t>
            </a:r>
            <a:r>
              <a:rPr lang="zh-CN" altLang="en-US" sz="2000" dirty="0">
                <a:latin typeface="Arial" panose="020B0604020202020204" pitchFamily="34" charset="0"/>
              </a:rPr>
              <a:t>的对比</a:t>
            </a:r>
            <a:endParaRPr lang="zh-CN" altLang="en-US" sz="2000" dirty="0">
              <a:latin typeface="Arial" panose="020B0604020202020204" pitchFamily="34" charset="0"/>
            </a:endParaRPr>
          </a:p>
        </p:txBody>
      </p:sp>
      <p:sp>
        <p:nvSpPr>
          <p:cNvPr id="25658" name="TextBox 5"/>
          <p:cNvSpPr txBox="1"/>
          <p:nvPr/>
        </p:nvSpPr>
        <p:spPr>
          <a:xfrm>
            <a:off x="1524000" y="5084763"/>
            <a:ext cx="8891588" cy="645160"/>
          </a:xfrm>
          <a:prstGeom prst="rect">
            <a:avLst/>
          </a:prstGeom>
          <a:noFill/>
          <a:ln w="9525">
            <a:noFill/>
          </a:ln>
        </p:spPr>
        <p:txBody>
          <a:bodyPr>
            <a:spAutoFit/>
          </a:bodyPr>
          <a:p>
            <a:r>
              <a:rPr lang="en-US" altLang="zh-CN" dirty="0">
                <a:latin typeface="Arial" panose="020B0604020202020204" pitchFamily="34" charset="0"/>
              </a:rPr>
              <a:t>D</a:t>
            </a:r>
            <a:r>
              <a:rPr lang="zh-CN" altLang="en-US" dirty="0">
                <a:latin typeface="Arial" panose="020B0604020202020204" pitchFamily="34" charset="0"/>
              </a:rPr>
              <a:t>组术语使用与任何运输方式或联运。</a:t>
            </a:r>
            <a:endParaRPr lang="en-US" altLang="zh-CN" dirty="0">
              <a:latin typeface="Arial" panose="020B0604020202020204" pitchFamily="34" charset="0"/>
            </a:endParaRPr>
          </a:p>
          <a:p>
            <a:r>
              <a:rPr lang="zh-CN" altLang="en-US" dirty="0">
                <a:latin typeface="Arial" panose="020B0604020202020204" pitchFamily="34" charset="0"/>
              </a:rPr>
              <a:t>主要区分</a:t>
            </a:r>
            <a:r>
              <a:rPr lang="en-US" altLang="zh-CN" dirty="0">
                <a:latin typeface="Arial" panose="020B0604020202020204" pitchFamily="34" charset="0"/>
              </a:rPr>
              <a:t>Seller</a:t>
            </a:r>
            <a:r>
              <a:rPr lang="zh-CN" altLang="en-US" dirty="0">
                <a:latin typeface="Arial" panose="020B0604020202020204" pitchFamily="34" charset="0"/>
              </a:rPr>
              <a:t>的风险转移点（是否需要卸货）以及责任划分点（是否需要进口清关）。</a:t>
            </a:r>
            <a:endParaRPr lang="en-US" altLang="zh-CN"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5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524000" y="6308725"/>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矩形 9"/>
          <p:cNvSpPr/>
          <p:nvPr/>
        </p:nvSpPr>
        <p:spPr>
          <a:xfrm>
            <a:off x="1524000" y="6524625"/>
            <a:ext cx="9144000" cy="3333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TextBox 6"/>
          <p:cNvSpPr txBox="1"/>
          <p:nvPr/>
        </p:nvSpPr>
        <p:spPr>
          <a:xfrm>
            <a:off x="1703388" y="333375"/>
            <a:ext cx="8748712" cy="5631180"/>
          </a:xfrm>
          <a:prstGeom prst="rect">
            <a:avLst/>
          </a:prstGeom>
          <a:noFill/>
          <a:ln w="9525">
            <a:noFill/>
          </a:ln>
        </p:spPr>
        <p:txBody>
          <a:bodyPr>
            <a:spAutoFit/>
          </a:bodyPr>
          <a:p>
            <a:r>
              <a:rPr lang="zh-CN" altLang="en-US" dirty="0">
                <a:latin typeface="Arial" panose="020B0604020202020204" pitchFamily="34" charset="0"/>
              </a:rPr>
              <a:t>案例：某俄罗斯客户向东北地区某出口商订购一批产品，在</a:t>
            </a:r>
            <a:r>
              <a:rPr lang="en-US" altLang="zh-CN" dirty="0">
                <a:latin typeface="Arial" panose="020B0604020202020204" pitchFamily="34" charset="0"/>
              </a:rPr>
              <a:t>DAP</a:t>
            </a:r>
            <a:r>
              <a:rPr lang="zh-CN" altLang="en-US" dirty="0">
                <a:latin typeface="Arial" panose="020B0604020202020204" pitchFamily="34" charset="0"/>
              </a:rPr>
              <a:t>术语下走铁路运输到俄罗斯某地，货物到站并卸货后，</a:t>
            </a:r>
            <a:r>
              <a:rPr lang="en-US" altLang="zh-CN" dirty="0">
                <a:latin typeface="Arial" panose="020B0604020202020204" pitchFamily="34" charset="0"/>
              </a:rPr>
              <a:t>Buyer</a:t>
            </a:r>
            <a:r>
              <a:rPr lang="zh-CN" altLang="en-US" dirty="0">
                <a:latin typeface="Arial" panose="020B0604020202020204" pitchFamily="34" charset="0"/>
              </a:rPr>
              <a:t>发现</a:t>
            </a:r>
            <a:r>
              <a:rPr lang="en-US" altLang="zh-CN" dirty="0">
                <a:latin typeface="Arial" panose="020B0604020202020204" pitchFamily="34" charset="0"/>
              </a:rPr>
              <a:t>Seller</a:t>
            </a:r>
            <a:r>
              <a:rPr lang="zh-CN" altLang="en-US" dirty="0">
                <a:latin typeface="Arial" panose="020B0604020202020204" pitchFamily="34" charset="0"/>
              </a:rPr>
              <a:t>未支付卸货费用，且货物数量有短装，于是</a:t>
            </a:r>
            <a:r>
              <a:rPr lang="en-US" altLang="zh-CN" dirty="0">
                <a:latin typeface="Arial" panose="020B0604020202020204" pitchFamily="34" charset="0"/>
              </a:rPr>
              <a:t>Buyer</a:t>
            </a:r>
            <a:r>
              <a:rPr lang="zh-CN" altLang="en-US" dirty="0">
                <a:latin typeface="Arial" panose="020B0604020202020204" pitchFamily="34" charset="0"/>
              </a:rPr>
              <a:t>通知</a:t>
            </a:r>
            <a:r>
              <a:rPr lang="en-US" altLang="zh-CN" dirty="0">
                <a:latin typeface="Arial" panose="020B0604020202020204" pitchFamily="34" charset="0"/>
              </a:rPr>
              <a:t>Seller</a:t>
            </a:r>
            <a:r>
              <a:rPr lang="zh-CN" altLang="en-US" dirty="0">
                <a:latin typeface="Arial" panose="020B0604020202020204" pitchFamily="34" charset="0"/>
              </a:rPr>
              <a:t>，要求在货款中扣除卸货费用和短装金额，</a:t>
            </a:r>
            <a:r>
              <a:rPr lang="en-US" altLang="zh-CN" dirty="0">
                <a:latin typeface="Arial" panose="020B0604020202020204" pitchFamily="34" charset="0"/>
              </a:rPr>
              <a:t>Seller</a:t>
            </a:r>
            <a:r>
              <a:rPr lang="zh-CN" altLang="en-US" dirty="0">
                <a:latin typeface="Arial" panose="020B0604020202020204" pitchFamily="34" charset="0"/>
              </a:rPr>
              <a:t>出示一系列单据证明自己按量交货，怀疑是运输途中货物被盗窃，拒绝</a:t>
            </a:r>
            <a:r>
              <a:rPr lang="en-US" altLang="zh-CN" dirty="0">
                <a:latin typeface="Arial" panose="020B0604020202020204" pitchFamily="34" charset="0"/>
              </a:rPr>
              <a:t>Buyer</a:t>
            </a:r>
            <a:r>
              <a:rPr lang="zh-CN" altLang="en-US" dirty="0">
                <a:latin typeface="Arial" panose="020B0604020202020204" pitchFamily="34" charset="0"/>
              </a:rPr>
              <a:t>扣钱的要求并让</a:t>
            </a:r>
            <a:r>
              <a:rPr lang="en-US" altLang="zh-CN" dirty="0">
                <a:latin typeface="Arial" panose="020B0604020202020204" pitchFamily="34" charset="0"/>
              </a:rPr>
              <a:t>Buyer</a:t>
            </a:r>
            <a:r>
              <a:rPr lang="zh-CN" altLang="en-US" dirty="0">
                <a:latin typeface="Arial" panose="020B0604020202020204" pitchFamily="34" charset="0"/>
              </a:rPr>
              <a:t>自行向运输公司索赔。请问：</a:t>
            </a:r>
            <a:endParaRPr lang="zh-CN" altLang="en-US" dirty="0">
              <a:latin typeface="Arial" panose="020B0604020202020204" pitchFamily="34" charset="0"/>
            </a:endParaRPr>
          </a:p>
          <a:p>
            <a:endParaRPr lang="zh-CN" altLang="en-US" dirty="0">
              <a:latin typeface="Arial" panose="020B0604020202020204" pitchFamily="34" charset="0"/>
            </a:endParaRPr>
          </a:p>
          <a:p>
            <a:r>
              <a:rPr lang="en-US" altLang="zh-CN" dirty="0">
                <a:latin typeface="Arial" panose="020B0604020202020204" pitchFamily="34" charset="0"/>
              </a:rPr>
              <a:t>1. Buyer</a:t>
            </a:r>
            <a:r>
              <a:rPr lang="zh-CN" altLang="en-US" dirty="0">
                <a:latin typeface="Arial" panose="020B0604020202020204" pitchFamily="34" charset="0"/>
              </a:rPr>
              <a:t>要求</a:t>
            </a:r>
            <a:r>
              <a:rPr lang="en-US" altLang="zh-CN" dirty="0">
                <a:latin typeface="Arial" panose="020B0604020202020204" pitchFamily="34" charset="0"/>
              </a:rPr>
              <a:t>Seller</a:t>
            </a:r>
            <a:r>
              <a:rPr lang="zh-CN" altLang="en-US" dirty="0">
                <a:latin typeface="Arial" panose="020B0604020202020204" pitchFamily="34" charset="0"/>
              </a:rPr>
              <a:t>支付卸货费，是否合理？</a:t>
            </a:r>
            <a:endParaRPr lang="zh-CN" altLang="en-US" dirty="0">
              <a:latin typeface="Arial" panose="020B0604020202020204" pitchFamily="34" charset="0"/>
            </a:endParaRPr>
          </a:p>
          <a:p>
            <a:r>
              <a:rPr lang="zh-CN" altLang="en-US" dirty="0">
                <a:latin typeface="Arial" panose="020B0604020202020204" pitchFamily="34" charset="0"/>
              </a:rPr>
              <a:t>不合理，因为在</a:t>
            </a:r>
            <a:r>
              <a:rPr lang="en-US" altLang="zh-CN" dirty="0">
                <a:latin typeface="Arial" panose="020B0604020202020204" pitchFamily="34" charset="0"/>
              </a:rPr>
              <a:t>DAP</a:t>
            </a:r>
            <a:r>
              <a:rPr lang="zh-CN" altLang="en-US" dirty="0">
                <a:latin typeface="Arial" panose="020B0604020202020204" pitchFamily="34" charset="0"/>
              </a:rPr>
              <a:t>术语下， </a:t>
            </a:r>
            <a:r>
              <a:rPr lang="en-US" altLang="zh-CN" dirty="0">
                <a:latin typeface="Arial" panose="020B0604020202020204" pitchFamily="34" charset="0"/>
              </a:rPr>
              <a:t>Seller</a:t>
            </a:r>
            <a:r>
              <a:rPr lang="zh-CN" altLang="en-US" dirty="0">
                <a:latin typeface="Arial" panose="020B0604020202020204" pitchFamily="34" charset="0"/>
              </a:rPr>
              <a:t>没有卸货的责任，由</a:t>
            </a:r>
            <a:r>
              <a:rPr lang="en-US" altLang="zh-CN" dirty="0">
                <a:latin typeface="Arial" panose="020B0604020202020204" pitchFamily="34" charset="0"/>
              </a:rPr>
              <a:t>Buyer</a:t>
            </a:r>
            <a:r>
              <a:rPr lang="zh-CN" altLang="en-US" dirty="0">
                <a:latin typeface="Arial" panose="020B0604020202020204" pitchFamily="34" charset="0"/>
              </a:rPr>
              <a:t>承担卸货费用。</a:t>
            </a:r>
            <a:endParaRPr lang="zh-CN" altLang="en-US" dirty="0">
              <a:latin typeface="Arial" panose="020B0604020202020204" pitchFamily="34" charset="0"/>
            </a:endParaRPr>
          </a:p>
          <a:p>
            <a:endParaRPr lang="zh-CN" altLang="en-US" dirty="0">
              <a:latin typeface="Arial" panose="020B0604020202020204" pitchFamily="34" charset="0"/>
            </a:endParaRPr>
          </a:p>
          <a:p>
            <a:r>
              <a:rPr lang="en-US" altLang="zh-CN" dirty="0">
                <a:latin typeface="Arial" panose="020B0604020202020204" pitchFamily="34" charset="0"/>
              </a:rPr>
              <a:t>2. </a:t>
            </a:r>
            <a:r>
              <a:rPr lang="zh-CN" altLang="en-US" dirty="0">
                <a:latin typeface="Arial" panose="020B0604020202020204" pitchFamily="34" charset="0"/>
              </a:rPr>
              <a:t>运输途中的货物盗窃应该由谁向运输公司索赔？</a:t>
            </a:r>
            <a:endParaRPr lang="zh-CN" altLang="en-US" dirty="0">
              <a:latin typeface="Arial" panose="020B0604020202020204" pitchFamily="34" charset="0"/>
            </a:endParaRPr>
          </a:p>
          <a:p>
            <a:r>
              <a:rPr lang="zh-CN" altLang="en-US" dirty="0">
                <a:latin typeface="Arial" panose="020B0604020202020204" pitchFamily="34" charset="0"/>
              </a:rPr>
              <a:t>应由</a:t>
            </a:r>
            <a:r>
              <a:rPr lang="en-US" altLang="zh-CN" dirty="0">
                <a:latin typeface="Arial" panose="020B0604020202020204" pitchFamily="34" charset="0"/>
              </a:rPr>
              <a:t>Seller</a:t>
            </a:r>
            <a:r>
              <a:rPr lang="zh-CN" altLang="en-US" dirty="0">
                <a:latin typeface="Arial" panose="020B0604020202020204" pitchFamily="34" charset="0"/>
              </a:rPr>
              <a:t>向运输公司索赔，因为在</a:t>
            </a:r>
            <a:r>
              <a:rPr lang="en-US" altLang="zh-CN" dirty="0">
                <a:latin typeface="Arial" panose="020B0604020202020204" pitchFamily="34" charset="0"/>
              </a:rPr>
              <a:t>DAP</a:t>
            </a:r>
            <a:r>
              <a:rPr lang="zh-CN" altLang="en-US" dirty="0">
                <a:latin typeface="Arial" panose="020B0604020202020204" pitchFamily="34" charset="0"/>
              </a:rPr>
              <a:t>下，只有当货物到达指定目的地时，才发生风险的转移，货物在运输途中的损失，仍然属于</a:t>
            </a:r>
            <a:r>
              <a:rPr lang="en-US" altLang="zh-CN" dirty="0">
                <a:latin typeface="Arial" panose="020B0604020202020204" pitchFamily="34" charset="0"/>
              </a:rPr>
              <a:t>Seller</a:t>
            </a:r>
            <a:r>
              <a:rPr lang="zh-CN" altLang="en-US" dirty="0">
                <a:latin typeface="Arial" panose="020B0604020202020204" pitchFamily="34" charset="0"/>
              </a:rPr>
              <a:t>的风险。</a:t>
            </a:r>
            <a:endParaRPr lang="zh-CN" altLang="en-US" dirty="0">
              <a:latin typeface="Arial" panose="020B0604020202020204" pitchFamily="34" charset="0"/>
            </a:endParaRPr>
          </a:p>
          <a:p>
            <a:endParaRPr lang="zh-CN" altLang="en-US" dirty="0">
              <a:latin typeface="Arial" panose="020B0604020202020204" pitchFamily="34" charset="0"/>
            </a:endParaRPr>
          </a:p>
          <a:p>
            <a:r>
              <a:rPr lang="zh-CN" altLang="en-US" dirty="0">
                <a:latin typeface="Arial" panose="020B0604020202020204" pitchFamily="34" charset="0"/>
              </a:rPr>
              <a:t>延伸问题：如果是</a:t>
            </a:r>
            <a:r>
              <a:rPr lang="en-US" altLang="zh-CN" dirty="0">
                <a:latin typeface="Arial" panose="020B0604020202020204" pitchFamily="34" charset="0"/>
              </a:rPr>
              <a:t>CIF</a:t>
            </a:r>
            <a:r>
              <a:rPr lang="zh-CN" altLang="en-US" dirty="0">
                <a:latin typeface="Arial" panose="020B0604020202020204" pitchFamily="34" charset="0"/>
              </a:rPr>
              <a:t>，海运过程中的货物损失，由谁索赔？</a:t>
            </a:r>
            <a:endParaRPr lang="zh-CN" altLang="en-US" dirty="0">
              <a:latin typeface="Arial" panose="020B0604020202020204" pitchFamily="34" charset="0"/>
            </a:endParaRPr>
          </a:p>
          <a:p>
            <a:r>
              <a:rPr lang="en-US" altLang="zh-CN" dirty="0">
                <a:latin typeface="Arial" panose="020B0604020202020204" pitchFamily="34" charset="0"/>
              </a:rPr>
              <a:t>CIF</a:t>
            </a:r>
            <a:r>
              <a:rPr lang="zh-CN" altLang="en-US" dirty="0">
                <a:latin typeface="Arial" panose="020B0604020202020204" pitchFamily="34" charset="0"/>
              </a:rPr>
              <a:t>中的保险是</a:t>
            </a:r>
            <a:r>
              <a:rPr lang="en-US" altLang="zh-CN" dirty="0">
                <a:latin typeface="Arial" panose="020B0604020202020204" pitchFamily="34" charset="0"/>
              </a:rPr>
              <a:t>Seller</a:t>
            </a:r>
            <a:r>
              <a:rPr lang="zh-CN" altLang="en-US" dirty="0">
                <a:latin typeface="Arial" panose="020B0604020202020204" pitchFamily="34" charset="0"/>
              </a:rPr>
              <a:t>帮</a:t>
            </a:r>
            <a:r>
              <a:rPr lang="en-US" altLang="zh-CN" dirty="0">
                <a:latin typeface="Arial" panose="020B0604020202020204" pitchFamily="34" charset="0"/>
              </a:rPr>
              <a:t>Buyer</a:t>
            </a:r>
            <a:r>
              <a:rPr lang="zh-CN" altLang="en-US" dirty="0">
                <a:latin typeface="Arial" panose="020B0604020202020204" pitchFamily="34" charset="0"/>
              </a:rPr>
              <a:t>代买的，但海运风险还是</a:t>
            </a:r>
            <a:r>
              <a:rPr lang="en-US" altLang="zh-CN" dirty="0">
                <a:latin typeface="Arial" panose="020B0604020202020204" pitchFamily="34" charset="0"/>
              </a:rPr>
              <a:t>Buyer</a:t>
            </a:r>
            <a:r>
              <a:rPr lang="zh-CN" altLang="en-US" dirty="0">
                <a:latin typeface="Arial" panose="020B0604020202020204" pitchFamily="34" charset="0"/>
              </a:rPr>
              <a:t>的，如果在海运中货物损失是由</a:t>
            </a:r>
            <a:r>
              <a:rPr lang="en-US" altLang="zh-CN" dirty="0">
                <a:latin typeface="Arial" panose="020B0604020202020204" pitchFamily="34" charset="0"/>
              </a:rPr>
              <a:t>Buyer</a:t>
            </a:r>
            <a:r>
              <a:rPr lang="zh-CN" altLang="en-US" dirty="0">
                <a:latin typeface="Arial" panose="020B0604020202020204" pitchFamily="34" charset="0"/>
              </a:rPr>
              <a:t>索赔。</a:t>
            </a:r>
            <a:endParaRPr lang="zh-CN" altLang="en-US" dirty="0">
              <a:latin typeface="Arial" panose="020B0604020202020204" pitchFamily="34" charset="0"/>
            </a:endParaRPr>
          </a:p>
          <a:p>
            <a:endParaRPr lang="zh-CN" altLang="en-US" dirty="0">
              <a:latin typeface="Arial" panose="020B0604020202020204" pitchFamily="34" charset="0"/>
            </a:endParaRPr>
          </a:p>
          <a:p>
            <a:r>
              <a:rPr lang="en-US" altLang="zh-CN" dirty="0">
                <a:latin typeface="Arial" panose="020B0604020202020204" pitchFamily="34" charset="0"/>
              </a:rPr>
              <a:t>3. </a:t>
            </a:r>
            <a:r>
              <a:rPr lang="zh-CN" altLang="en-US" dirty="0">
                <a:latin typeface="Arial" panose="020B0604020202020204" pitchFamily="34" charset="0"/>
              </a:rPr>
              <a:t>如果是</a:t>
            </a:r>
            <a:r>
              <a:rPr lang="en-US" altLang="zh-CN" dirty="0">
                <a:latin typeface="Arial" panose="020B0604020202020204" pitchFamily="34" charset="0"/>
              </a:rPr>
              <a:t>DPU</a:t>
            </a:r>
            <a:r>
              <a:rPr lang="zh-CN" altLang="en-US" dirty="0">
                <a:latin typeface="Arial" panose="020B0604020202020204" pitchFamily="34" charset="0"/>
              </a:rPr>
              <a:t>或</a:t>
            </a:r>
            <a:r>
              <a:rPr lang="en-US" altLang="zh-CN" dirty="0">
                <a:latin typeface="Arial" panose="020B0604020202020204" pitchFamily="34" charset="0"/>
              </a:rPr>
              <a:t>DDP</a:t>
            </a:r>
            <a:r>
              <a:rPr lang="zh-CN" altLang="en-US" dirty="0">
                <a:latin typeface="Arial" panose="020B0604020202020204" pitchFamily="34" charset="0"/>
              </a:rPr>
              <a:t>术语下呢？</a:t>
            </a:r>
            <a:endParaRPr lang="zh-CN" altLang="en-US" dirty="0">
              <a:latin typeface="Arial" panose="020B0604020202020204" pitchFamily="34" charset="0"/>
            </a:endParaRPr>
          </a:p>
          <a:p>
            <a:r>
              <a:rPr lang="zh-CN" altLang="en-US" dirty="0">
                <a:latin typeface="Arial" panose="020B0604020202020204" pitchFamily="34" charset="0"/>
              </a:rPr>
              <a:t>在</a:t>
            </a:r>
            <a:r>
              <a:rPr lang="en-US" altLang="zh-CN" dirty="0">
                <a:latin typeface="Arial" panose="020B0604020202020204" pitchFamily="34" charset="0"/>
              </a:rPr>
              <a:t>DPU</a:t>
            </a:r>
            <a:r>
              <a:rPr lang="zh-CN" altLang="en-US" dirty="0">
                <a:latin typeface="Arial" panose="020B0604020202020204" pitchFamily="34" charset="0"/>
              </a:rPr>
              <a:t>下，</a:t>
            </a:r>
            <a:r>
              <a:rPr lang="en-US" altLang="zh-CN" dirty="0">
                <a:latin typeface="Arial" panose="020B0604020202020204" pitchFamily="34" charset="0"/>
              </a:rPr>
              <a:t>Seller</a:t>
            </a:r>
            <a:r>
              <a:rPr lang="zh-CN" altLang="en-US" dirty="0">
                <a:latin typeface="Arial" panose="020B0604020202020204" pitchFamily="34" charset="0"/>
              </a:rPr>
              <a:t>要卸货；在</a:t>
            </a:r>
            <a:r>
              <a:rPr lang="en-US" altLang="zh-CN" dirty="0">
                <a:latin typeface="Arial" panose="020B0604020202020204" pitchFamily="34" charset="0"/>
              </a:rPr>
              <a:t>DDP</a:t>
            </a:r>
            <a:r>
              <a:rPr lang="zh-CN" altLang="en-US" dirty="0">
                <a:latin typeface="Arial" panose="020B0604020202020204" pitchFamily="34" charset="0"/>
              </a:rPr>
              <a:t>下，</a:t>
            </a:r>
            <a:r>
              <a:rPr lang="en-US" altLang="zh-CN" dirty="0">
                <a:latin typeface="Arial" panose="020B0604020202020204" pitchFamily="34" charset="0"/>
              </a:rPr>
              <a:t>Seller</a:t>
            </a:r>
            <a:r>
              <a:rPr lang="zh-CN" altLang="en-US" dirty="0">
                <a:latin typeface="Arial" panose="020B0604020202020204" pitchFamily="34" charset="0"/>
              </a:rPr>
              <a:t>不需要卸货；在</a:t>
            </a:r>
            <a:r>
              <a:rPr lang="en-US" altLang="zh-CN" dirty="0">
                <a:latin typeface="Arial" panose="020B0604020202020204" pitchFamily="34" charset="0"/>
              </a:rPr>
              <a:t>D</a:t>
            </a:r>
            <a:r>
              <a:rPr lang="zh-CN" altLang="en-US" dirty="0">
                <a:latin typeface="Arial" panose="020B0604020202020204" pitchFamily="34" charset="0"/>
              </a:rPr>
              <a:t>组术语下，运输途中的风险都由</a:t>
            </a:r>
            <a:r>
              <a:rPr lang="en-US" altLang="zh-CN" dirty="0">
                <a:latin typeface="Arial" panose="020B0604020202020204" pitchFamily="34" charset="0"/>
              </a:rPr>
              <a:t>Seller</a:t>
            </a:r>
            <a:r>
              <a:rPr lang="zh-CN" altLang="en-US" dirty="0">
                <a:latin typeface="Arial" panose="020B0604020202020204" pitchFamily="34" charset="0"/>
              </a:rPr>
              <a:t>承担。</a:t>
            </a:r>
            <a:endParaRPr lang="zh-CN" altLang="en-US" dirty="0">
              <a:latin typeface="Arial" panose="020B060402020202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charRg st="0" end="18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charRg st="186" end="21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charRg st="214" end="25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charRg st="258" end="28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charRg st="283" end="35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charRg st="357" end="38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charRg st="386" end="44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charRg st="446" end="46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charRg st="465" end="5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幻灯片编号占位符 5"/>
          <p:cNvSpPr>
            <a:spLocks noGrp="1"/>
          </p:cNvSpPr>
          <p:nvPr>
            <p:ph type="sldNum" sz="quarter" idx="12"/>
          </p:nvPr>
        </p:nvSpPr>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黑体" panose="02010609060101010101" pitchFamily="2" charset="-122"/>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2" charset="-122"/>
                <a:cs typeface="+mn-cs"/>
              </a:defRPr>
            </a:lvl5pPr>
          </a:lstStyle>
          <a:p>
            <a:pPr lvl="0" algn="r">
              <a:buFont typeface="Arial" panose="020B0604020202020204" pitchFamily="34" charset="0"/>
              <a:buChar char="•"/>
            </a:pPr>
            <a:fld id="{9A0DB2DC-4C9A-4742-B13C-FB6460FD3503}" type="slidenum">
              <a:rPr lang="en-US" altLang="zh-CN" sz="1400" dirty="0">
                <a:latin typeface="Arial" panose="020B0604020202020204" pitchFamily="34" charset="0"/>
                <a:ea typeface="宋体" panose="02010600030101010101" pitchFamily="2" charset="-122"/>
              </a:rPr>
            </a:fld>
            <a:endParaRPr lang="en-US" altLang="zh-CN" sz="1400" dirty="0">
              <a:latin typeface="Arial" panose="020B0604020202020204" pitchFamily="34" charset="0"/>
              <a:ea typeface="宋体" panose="02010600030101010101" pitchFamily="2" charset="-122"/>
            </a:endParaRPr>
          </a:p>
        </p:txBody>
      </p:sp>
      <p:sp>
        <p:nvSpPr>
          <p:cNvPr id="92162" name="Rectangle 2"/>
          <p:cNvSpPr>
            <a:spLocks noGrp="1" noRot="1"/>
          </p:cNvSpPr>
          <p:nvPr>
            <p:ph type="title" idx="4294967295"/>
          </p:nvPr>
        </p:nvSpPr>
        <p:spPr>
          <a:xfrm>
            <a:off x="1524000" y="781050"/>
            <a:ext cx="1971675" cy="752475"/>
          </a:xfrm>
          <a:solidFill>
            <a:srgbClr val="CCECFF"/>
          </a:solidFill>
        </p:spPr>
        <p:txBody>
          <a:bodyPr vert="horz" wrap="square" lIns="91440" tIns="45720" rIns="91440" bIns="45720" anchor="ctr" anchorCtr="0">
            <a:normAutofit fontScale="90000"/>
          </a:bodyPr>
          <a:p>
            <a:pPr eaLnBrk="1" hangingPunct="1"/>
            <a:r>
              <a:rPr lang="zh-CN" altLang="en-US" sz="2800" b="1" dirty="0">
                <a:solidFill>
                  <a:srgbClr val="CC0000"/>
                </a:solidFill>
              </a:rPr>
              <a:t>复习思考题</a:t>
            </a:r>
            <a:endParaRPr lang="zh-CN" altLang="en-US" sz="2800" b="1" dirty="0">
              <a:solidFill>
                <a:srgbClr val="CC0000"/>
              </a:solidFill>
            </a:endParaRPr>
          </a:p>
        </p:txBody>
      </p:sp>
      <p:sp>
        <p:nvSpPr>
          <p:cNvPr id="92163" name="Rectangle 3"/>
          <p:cNvSpPr>
            <a:spLocks noGrp="1" noRot="1"/>
          </p:cNvSpPr>
          <p:nvPr>
            <p:ph type="body" idx="4294967295"/>
          </p:nvPr>
        </p:nvSpPr>
        <p:spPr>
          <a:xfrm>
            <a:off x="1524000" y="1773238"/>
            <a:ext cx="6408738" cy="3455987"/>
          </a:xfrm>
        </p:spPr>
        <p:txBody>
          <a:bodyPr vert="horz" wrap="square" lIns="91440" tIns="45720" rIns="91440" bIns="45720" anchor="t" anchorCtr="0">
            <a:normAutofit fontScale="90000" lnSpcReduction="10000"/>
          </a:bodyPr>
          <a:p>
            <a:pPr eaLnBrk="1" hangingPunct="1">
              <a:lnSpc>
                <a:spcPct val="125000"/>
              </a:lnSpc>
              <a:buNone/>
            </a:pPr>
            <a:r>
              <a:rPr lang="en-US" altLang="zh-CN" sz="1800" b="1" dirty="0">
                <a:solidFill>
                  <a:srgbClr val="000000"/>
                </a:solidFill>
                <a:latin typeface="Times New Roman" panose="02020603050405020304" pitchFamily="18" charset="0"/>
              </a:rPr>
              <a:t>1</a:t>
            </a:r>
            <a:r>
              <a:rPr lang="zh-CN" altLang="en-US" sz="1800" b="1" dirty="0">
                <a:solidFill>
                  <a:srgbClr val="000000"/>
                </a:solidFill>
                <a:latin typeface="Times New Roman" panose="02020603050405020304" pitchFamily="18" charset="0"/>
              </a:rPr>
              <a:t>、贸易术语的涵义与作用。</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2</a:t>
            </a:r>
            <a:r>
              <a:rPr lang="zh-CN" altLang="en-US" sz="1800" b="1" dirty="0">
                <a:solidFill>
                  <a:srgbClr val="000000"/>
                </a:solidFill>
                <a:latin typeface="Times New Roman" panose="02020603050405020304" pitchFamily="18" charset="0"/>
              </a:rPr>
              <a:t>、国际贸易惯例的含义与特点。</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3</a:t>
            </a:r>
            <a:r>
              <a:rPr lang="zh-CN" altLang="en-US" sz="1800" b="1" dirty="0">
                <a:solidFill>
                  <a:srgbClr val="000000"/>
                </a:solidFill>
                <a:latin typeface="Times New Roman" panose="02020603050405020304" pitchFamily="18" charset="0"/>
              </a:rPr>
              <a:t>、正确书写和记忆</a:t>
            </a:r>
            <a:r>
              <a:rPr lang="en-US" altLang="zh-CN" sz="1800" b="1" dirty="0">
                <a:solidFill>
                  <a:srgbClr val="000000"/>
                </a:solidFill>
                <a:latin typeface="Times New Roman" panose="02020603050405020304" pitchFamily="18" charset="0"/>
              </a:rPr>
              <a:t>《INCOTERMS2010》</a:t>
            </a:r>
            <a:r>
              <a:rPr lang="zh-CN" altLang="en-US" sz="1800" b="1" dirty="0">
                <a:solidFill>
                  <a:srgbClr val="000000"/>
                </a:solidFill>
                <a:latin typeface="Times New Roman" panose="02020603050405020304" pitchFamily="18" charset="0"/>
              </a:rPr>
              <a:t>中的</a:t>
            </a:r>
            <a:r>
              <a:rPr lang="en-US" altLang="zh-CN" sz="1800" b="1" dirty="0">
                <a:solidFill>
                  <a:srgbClr val="000000"/>
                </a:solidFill>
                <a:latin typeface="Times New Roman" panose="02020603050405020304" pitchFamily="18" charset="0"/>
              </a:rPr>
              <a:t>11</a:t>
            </a:r>
            <a:r>
              <a:rPr lang="zh-CN" altLang="en-US" sz="1800" b="1" dirty="0">
                <a:solidFill>
                  <a:srgbClr val="000000"/>
                </a:solidFill>
                <a:latin typeface="Times New Roman" panose="02020603050405020304" pitchFamily="18" charset="0"/>
              </a:rPr>
              <a:t>种贸易术语</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      </a:t>
            </a:r>
            <a:r>
              <a:rPr lang="zh-CN" altLang="en-US" sz="1800" b="1" dirty="0">
                <a:solidFill>
                  <a:srgbClr val="000000"/>
                </a:solidFill>
                <a:latin typeface="Times New Roman" panose="02020603050405020304" pitchFamily="18" charset="0"/>
              </a:rPr>
              <a:t>的中、英文简称及全称。</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4</a:t>
            </a:r>
            <a:r>
              <a:rPr lang="zh-CN" altLang="en-US" sz="1800" b="1" dirty="0">
                <a:solidFill>
                  <a:srgbClr val="000000"/>
                </a:solidFill>
                <a:latin typeface="Times New Roman" panose="02020603050405020304" pitchFamily="18" charset="0"/>
              </a:rPr>
              <a:t>、比较以下贸易术语</a:t>
            </a:r>
            <a:r>
              <a:rPr lang="zh-CN" altLang="en-US" sz="1800" b="1" dirty="0">
                <a:solidFill>
                  <a:srgbClr val="0000CC"/>
                </a:solidFill>
                <a:latin typeface="Times New Roman" panose="02020603050405020304" pitchFamily="18" charset="0"/>
              </a:rPr>
              <a:t>（可以列表比较）</a:t>
            </a:r>
            <a:r>
              <a:rPr lang="zh-CN" altLang="en-US" sz="1800" b="1" dirty="0">
                <a:solidFill>
                  <a:srgbClr val="000000"/>
                </a:solidFill>
                <a:latin typeface="Times New Roman" panose="02020603050405020304" pitchFamily="18" charset="0"/>
              </a:rPr>
              <a:t>：</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      FOB</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CFR</a:t>
            </a:r>
            <a:r>
              <a:rPr lang="zh-CN" altLang="en-US" sz="1800" b="1" dirty="0">
                <a:solidFill>
                  <a:srgbClr val="000000"/>
                </a:solidFill>
                <a:latin typeface="Times New Roman" panose="02020603050405020304" pitchFamily="18" charset="0"/>
              </a:rPr>
              <a:t>与</a:t>
            </a:r>
            <a:r>
              <a:rPr lang="en-US" altLang="zh-CN" sz="1800" b="1" dirty="0">
                <a:solidFill>
                  <a:srgbClr val="000000"/>
                </a:solidFill>
                <a:latin typeface="Times New Roman" panose="02020603050405020304" pitchFamily="18" charset="0"/>
              </a:rPr>
              <a:t>CIF</a:t>
            </a:r>
            <a:r>
              <a:rPr lang="en-US" altLang="zh-CN" sz="2000" b="1" dirty="0">
                <a:solidFill>
                  <a:srgbClr val="000000"/>
                </a:solidFill>
                <a:latin typeface="Times New Roman" panose="02020603050405020304" pitchFamily="18" charset="0"/>
              </a:rPr>
              <a:t> </a:t>
            </a:r>
            <a:endParaRPr lang="en-US" altLang="zh-CN" sz="2000" b="1" dirty="0">
              <a:solidFill>
                <a:srgbClr val="000000"/>
              </a:solidFill>
              <a:latin typeface="Times New Roman" panose="02020603050405020304" pitchFamily="18" charset="0"/>
            </a:endParaRPr>
          </a:p>
          <a:p>
            <a:pPr eaLnBrk="1" hangingPunct="1">
              <a:lnSpc>
                <a:spcPct val="125000"/>
              </a:lnSpc>
              <a:buNone/>
            </a:pPr>
            <a:r>
              <a:rPr lang="en-US" altLang="zh-CN" sz="2000" b="1" dirty="0">
                <a:solidFill>
                  <a:srgbClr val="000000"/>
                </a:solidFill>
                <a:latin typeface="Times New Roman" panose="02020603050405020304" pitchFamily="18" charset="0"/>
              </a:rPr>
              <a:t>      </a:t>
            </a:r>
            <a:r>
              <a:rPr lang="en-US" altLang="zh-CN" sz="1800" b="1" dirty="0">
                <a:solidFill>
                  <a:srgbClr val="000000"/>
                </a:solidFill>
                <a:latin typeface="Times New Roman" panose="02020603050405020304" pitchFamily="18" charset="0"/>
              </a:rPr>
              <a:t>CFR</a:t>
            </a:r>
            <a:r>
              <a:rPr lang="zh-CN" altLang="en-US" sz="1800" b="1" dirty="0">
                <a:solidFill>
                  <a:srgbClr val="000000"/>
                </a:solidFill>
                <a:latin typeface="Times New Roman" panose="02020603050405020304" pitchFamily="18" charset="0"/>
              </a:rPr>
              <a:t>与</a:t>
            </a:r>
            <a:r>
              <a:rPr lang="en-US" altLang="zh-CN" sz="1800" b="1" dirty="0">
                <a:solidFill>
                  <a:srgbClr val="000000"/>
                </a:solidFill>
                <a:latin typeface="Times New Roman" panose="02020603050405020304" pitchFamily="18" charset="0"/>
              </a:rPr>
              <a:t>CPT</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CIF</a:t>
            </a:r>
            <a:r>
              <a:rPr lang="zh-CN" altLang="en-US" sz="1800" b="1" dirty="0">
                <a:solidFill>
                  <a:srgbClr val="000000"/>
                </a:solidFill>
                <a:latin typeface="Times New Roman" panose="02020603050405020304" pitchFamily="18" charset="0"/>
              </a:rPr>
              <a:t>与</a:t>
            </a:r>
            <a:r>
              <a:rPr lang="en-US" altLang="zh-CN" sz="1800" b="1" dirty="0">
                <a:solidFill>
                  <a:srgbClr val="000000"/>
                </a:solidFill>
                <a:latin typeface="Times New Roman" panose="02020603050405020304" pitchFamily="18" charset="0"/>
              </a:rPr>
              <a:t>CIP</a:t>
            </a:r>
            <a:endParaRPr lang="en-US" altLang="zh-CN" sz="1800" b="1" dirty="0">
              <a:solidFill>
                <a:srgbClr val="000000"/>
              </a:solidFill>
              <a:latin typeface="Times New Roman" panose="02020603050405020304" pitchFamily="18" charset="0"/>
            </a:endParaRPr>
          </a:p>
          <a:p>
            <a:pPr eaLnBrk="1" hangingPunct="1">
              <a:lnSpc>
                <a:spcPct val="125000"/>
              </a:lnSpc>
              <a:buNone/>
            </a:pPr>
            <a:r>
              <a:rPr lang="en-US" altLang="zh-CN" sz="1800" b="1" dirty="0">
                <a:solidFill>
                  <a:srgbClr val="000000"/>
                </a:solidFill>
                <a:latin typeface="Times New Roman" panose="02020603050405020304" pitchFamily="18" charset="0"/>
              </a:rPr>
              <a:t>      FOB</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CFR</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CIF</a:t>
            </a:r>
            <a:r>
              <a:rPr lang="zh-CN" altLang="en-US" sz="1800" b="1" dirty="0">
                <a:solidFill>
                  <a:srgbClr val="000000"/>
                </a:solidFill>
                <a:latin typeface="Times New Roman" panose="02020603050405020304" pitchFamily="18" charset="0"/>
              </a:rPr>
              <a:t>与</a:t>
            </a:r>
            <a:r>
              <a:rPr lang="en-US" altLang="zh-CN" sz="1800" b="1" dirty="0">
                <a:solidFill>
                  <a:srgbClr val="000000"/>
                </a:solidFill>
                <a:latin typeface="Times New Roman" panose="02020603050405020304" pitchFamily="18" charset="0"/>
              </a:rPr>
              <a:t>FCA</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CPT</a:t>
            </a:r>
            <a:r>
              <a:rPr lang="zh-CN" altLang="en-US" sz="1800" b="1" dirty="0">
                <a:solidFill>
                  <a:srgbClr val="000000"/>
                </a:solidFill>
                <a:latin typeface="Times New Roman" panose="02020603050405020304" pitchFamily="18" charset="0"/>
              </a:rPr>
              <a:t>、</a:t>
            </a:r>
            <a:r>
              <a:rPr lang="en-US" altLang="zh-CN" sz="1800" b="1" dirty="0">
                <a:solidFill>
                  <a:srgbClr val="000000"/>
                </a:solidFill>
                <a:latin typeface="Times New Roman" panose="02020603050405020304" pitchFamily="18" charset="0"/>
              </a:rPr>
              <a:t> CIP</a:t>
            </a:r>
            <a:endParaRPr lang="en-US" altLang="zh-CN" sz="1800" b="1" dirty="0">
              <a:solidFill>
                <a:srgbClr val="000000"/>
              </a:solidFill>
              <a:latin typeface="Times New Roman" panose="02020603050405020304" pitchFamily="18" charset="0"/>
            </a:endParaRPr>
          </a:p>
        </p:txBody>
      </p:sp>
    </p:spTree>
    <p:custDataLst>
      <p:tags r:id="rId1"/>
    </p:custData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5" name="标题 1"/>
          <p:cNvSpPr>
            <a:spLocks noGrp="1"/>
          </p:cNvSpPr>
          <p:nvPr>
            <p:ph type="title"/>
          </p:nvPr>
        </p:nvSpPr>
        <p:spPr>
          <a:xfrm>
            <a:off x="1434535" y="70"/>
            <a:ext cx="10969200" cy="705600"/>
          </a:xfrm>
        </p:spPr>
        <p:txBody>
          <a:bodyPr vert="horz" wrap="square" lIns="91440" tIns="45720" rIns="91440" bIns="45720" anchor="ctr" anchorCtr="0"/>
          <a:p>
            <a:pPr eaLnBrk="1" hangingPunct="1"/>
            <a:r>
              <a:rPr lang="zh-CN" altLang="en-US" dirty="0"/>
              <a:t>单选题</a:t>
            </a:r>
            <a:endParaRPr lang="zh-CN" altLang="en-US" dirty="0"/>
          </a:p>
        </p:txBody>
      </p:sp>
      <p:sp>
        <p:nvSpPr>
          <p:cNvPr id="3" name="内容占位符 2"/>
          <p:cNvSpPr>
            <a:spLocks noGrp="1"/>
          </p:cNvSpPr>
          <p:nvPr>
            <p:ph idx="1"/>
          </p:nvPr>
        </p:nvSpPr>
        <p:spPr>
          <a:xfrm>
            <a:off x="1102360" y="1020445"/>
            <a:ext cx="8865870" cy="5292090"/>
          </a:xfrm>
        </p:spPr>
        <p:txBody>
          <a:bodyPr vert="horz" wrap="square" lIns="91440" tIns="45720" rIns="91440" bIns="45720" numCol="1" anchor="t" anchorCtr="0" compatLnSpc="1">
            <a:normAutofit fontScale="80000"/>
          </a:bodyPr>
          <a:lstStyle/>
          <a:p>
            <a:pPr marL="34290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1</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、成交一批由青岛出口到旧金山的花生，下列贸易术语正确的是（）</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AutoNum type="alphaUcPeriod"/>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FCA</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青岛</a:t>
            </a: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            B. CPT</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青岛</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     C. CIF</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旧金山    </a:t>
            </a: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D. CIF</a:t>
            </a:r>
            <a:r>
              <a:rPr kumimoji="0" lang="zh-CN" altLang="en-US" sz="2800" b="0" i="0" spc="0" baseline="0" noProof="0" dirty="0">
                <a:ln>
                  <a:noFill/>
                </a:ln>
                <a:solidFill>
                  <a:schemeClr val="tx1"/>
                </a:solidFill>
                <a:effectLst/>
                <a:uLnTx/>
                <a:uFillTx/>
                <a:latin typeface="+mn-lt"/>
                <a:ea typeface="+mn-ea"/>
                <a:cs typeface="+mn-cs"/>
              </a:rPr>
              <a:t>青岛</a:t>
            </a:r>
            <a:endParaRPr kumimoji="0" lang="en-US" altLang="zh-CN" sz="2800" b="0" i="0" u="none" strike="noStrike" kern="1200" cap="none" spc="0" normalizeH="0" baseline="0" noProof="0" dirty="0">
              <a:ln>
                <a:noFill/>
              </a:ln>
              <a:solidFill>
                <a:srgbClr val="FF0000"/>
              </a:solidFill>
              <a:effectLst/>
              <a:uLnTx/>
              <a:uFillTx/>
              <a:latin typeface="+mn-lt"/>
              <a:ea typeface="+mn-ea"/>
              <a:cs typeface="+mn-cs"/>
            </a:endParaRPr>
          </a:p>
          <a:p>
            <a:pPr marL="51435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2</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、就卖方承担的费用而言，正确的是（）</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AutoNum type="alphaUcPeriod"/>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FOB&gt;CFR&gt;CIF   B. FOB&gt;CIF&gt;CFR</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C.CIF&gt;CFR&gt;FOB     D.CIF&gt;FOB&gt;CFR</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3.</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就卖方承担的风险而而言，正确的是（）</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AutoNum type="alphaUcPeriod"/>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FOB&gt;CFR&gt;CIF   B. FOB&gt;CIF&gt;CFR</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0" algn="l" defTabSz="914400" rtl="0" fontAlgn="base">
              <a:lnSpc>
                <a:spcPct val="150000"/>
              </a:lnSpc>
              <a:spcAft>
                <a:spcPct val="0"/>
              </a:spcAft>
              <a:buClrTx/>
              <a:buSzTx/>
              <a:buFontTx/>
              <a:buNone/>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mn-cs"/>
              </a:rPr>
              <a:t>C.CIF&gt;CFR&gt;FOB  D.</a:t>
            </a: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一样大</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endParaRPr kumimoji="0" lang="en-US" altLang="zh-CN"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88065"/>
          <p:cNvSpPr>
            <a:spLocks noGrp="1"/>
          </p:cNvSpPr>
          <p:nvPr>
            <p:ph type="title"/>
          </p:nvPr>
        </p:nvSpPr>
        <p:spPr>
          <a:xfrm>
            <a:off x="2025650" y="442913"/>
            <a:ext cx="8140700" cy="636587"/>
          </a:xfrm>
        </p:spPr>
        <p:txBody>
          <a:bodyPr lIns="90000" tIns="46800" rIns="90000" bIns="46800" anchor="ctr" anchorCtr="0">
            <a:normAutofit fontScale="90000"/>
          </a:bodyPr>
          <a:p>
            <a:pPr indent="0" algn="ctr"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课程及考试须知</a:t>
            </a:r>
            <a:endPar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88067" name="文本占位符 88066"/>
          <p:cNvSpPr>
            <a:spLocks noGrp="1"/>
          </p:cNvSpPr>
          <p:nvPr>
            <p:ph idx="1"/>
          </p:nvPr>
        </p:nvSpPr>
        <p:spPr>
          <a:xfrm>
            <a:off x="2025650" y="1184275"/>
            <a:ext cx="8140700" cy="5157788"/>
          </a:xfrm>
        </p:spPr>
        <p:txBody>
          <a:bodyPr lIns="90000" tIns="46800" rIns="90000" bIns="46800" rtlCol="0">
            <a:normAutofit/>
          </a:bodyPr>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、本课程考试平时成绩占</a:t>
            </a:r>
            <a:r>
              <a:rPr kumimoji="0" lang="en-US" altLang="zh-CN"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40%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，考试成绩占</a:t>
            </a:r>
            <a:r>
              <a:rPr kumimoji="0" lang="en-US" altLang="zh-CN"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60%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2</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、平时成绩包括：</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考勤</a:t>
            </a: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30%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作业</a:t>
            </a: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30%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课堂表现</a:t>
            </a: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30%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期中考试成绩</a:t>
            </a: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3</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、每一次课前必须</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做好预习</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，在上课</a:t>
            </a: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10</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分钟前会</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提问</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预习内容</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90000"/>
              </a:lnSpc>
              <a:spcBef>
                <a:spcPts val="0"/>
              </a:spcBef>
              <a:spcAft>
                <a:spcPts val="1000"/>
              </a:spcAft>
              <a:buClrTx/>
              <a:buSzTx/>
              <a:buFont typeface="Arial" panose="020B0604020202020204" pitchFamily="34" charset="0"/>
              <a:buNone/>
            </a:pPr>
            <a:r>
              <a:rPr kumimoji="0" lang="en-US" altLang="zh-CN"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4</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a:t>
            </a:r>
            <a:r>
              <a:rPr kumimoji="0" lang="zh-CN" altLang="en-US" sz="24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课后的作业必须按时完成</a:t>
            </a:r>
            <a:r>
              <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，每一次作业成绩都会记录在案作为期末作业考评依据。</a:t>
            </a:r>
            <a:endParaRPr kumimoji="0" lang="zh-CN" altLang="en-US" sz="24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8067">
                                            <p:txEl>
                                              <p:charRg st="0" end="15"/>
                                            </p:txEl>
                                          </p:spTgt>
                                        </p:tgtEl>
                                        <p:attrNameLst>
                                          <p:attrName>style.visibility</p:attrName>
                                        </p:attrNameLst>
                                      </p:cBhvr>
                                      <p:to>
                                        <p:strVal val="visible"/>
                                      </p:to>
                                    </p:set>
                                    <p:anim calcmode="lin" valueType="num">
                                      <p:cBhvr>
                                        <p:cTn id="7" dur="500" fill="hold"/>
                                        <p:tgtEl>
                                          <p:spTgt spid="88067">
                                            <p:txEl>
                                              <p:charRg st="0" end="15"/>
                                            </p:txEl>
                                          </p:spTgt>
                                        </p:tgtEl>
                                        <p:attrNameLst>
                                          <p:attrName>ppt_x</p:attrName>
                                        </p:attrNameLst>
                                      </p:cBhvr>
                                      <p:tavLst>
                                        <p:tav tm="0">
                                          <p:val>
                                            <p:strVal val="#ppt_x"/>
                                          </p:val>
                                        </p:tav>
                                        <p:tav tm="100000">
                                          <p:val>
                                            <p:strVal val="#ppt_x"/>
                                          </p:val>
                                        </p:tav>
                                      </p:tavLst>
                                    </p:anim>
                                    <p:anim calcmode="lin" valueType="num">
                                      <p:cBhvr>
                                        <p:cTn id="8" dur="500" fill="hold"/>
                                        <p:tgtEl>
                                          <p:spTgt spid="88067">
                                            <p:txEl>
                                              <p:charRg st="0" end="1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charRg st="16" end="36"/>
                                            </p:txEl>
                                          </p:spTgt>
                                        </p:tgtEl>
                                        <p:attrNameLst>
                                          <p:attrName>style.visibility</p:attrName>
                                        </p:attrNameLst>
                                      </p:cBhvr>
                                      <p:to>
                                        <p:strVal val="visible"/>
                                      </p:to>
                                    </p:set>
                                    <p:anim calcmode="lin" valueType="num">
                                      <p:cBhvr>
                                        <p:cTn id="13" dur="500" fill="hold"/>
                                        <p:tgtEl>
                                          <p:spTgt spid="88067">
                                            <p:txEl>
                                              <p:charRg st="16" end="36"/>
                                            </p:txEl>
                                          </p:spTgt>
                                        </p:tgtEl>
                                        <p:attrNameLst>
                                          <p:attrName>ppt_x</p:attrName>
                                        </p:attrNameLst>
                                      </p:cBhvr>
                                      <p:tavLst>
                                        <p:tav tm="0">
                                          <p:val>
                                            <p:strVal val="#ppt_x"/>
                                          </p:val>
                                        </p:tav>
                                        <p:tav tm="100000">
                                          <p:val>
                                            <p:strVal val="#ppt_x"/>
                                          </p:val>
                                        </p:tav>
                                      </p:tavLst>
                                    </p:anim>
                                    <p:anim calcmode="lin" valueType="num">
                                      <p:cBhvr>
                                        <p:cTn id="14" dur="500" fill="hold"/>
                                        <p:tgtEl>
                                          <p:spTgt spid="88067">
                                            <p:txEl>
                                              <p:charRg st="16" end="3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67">
                                            <p:txEl>
                                              <p:charRg st="37" end="59"/>
                                            </p:txEl>
                                          </p:spTgt>
                                        </p:tgtEl>
                                        <p:attrNameLst>
                                          <p:attrName>style.visibility</p:attrName>
                                        </p:attrNameLst>
                                      </p:cBhvr>
                                      <p:to>
                                        <p:strVal val="visible"/>
                                      </p:to>
                                    </p:set>
                                    <p:anim calcmode="lin" valueType="num">
                                      <p:cBhvr>
                                        <p:cTn id="19" dur="500" fill="hold"/>
                                        <p:tgtEl>
                                          <p:spTgt spid="88067">
                                            <p:txEl>
                                              <p:charRg st="37" end="59"/>
                                            </p:txEl>
                                          </p:spTgt>
                                        </p:tgtEl>
                                        <p:attrNameLst>
                                          <p:attrName>ppt_x</p:attrName>
                                        </p:attrNameLst>
                                      </p:cBhvr>
                                      <p:tavLst>
                                        <p:tav tm="0">
                                          <p:val>
                                            <p:strVal val="#ppt_x"/>
                                          </p:val>
                                        </p:tav>
                                        <p:tav tm="100000">
                                          <p:val>
                                            <p:strVal val="#ppt_x"/>
                                          </p:val>
                                        </p:tav>
                                      </p:tavLst>
                                    </p:anim>
                                    <p:anim calcmode="lin" valueType="num">
                                      <p:cBhvr>
                                        <p:cTn id="20" dur="500" fill="hold"/>
                                        <p:tgtEl>
                                          <p:spTgt spid="88067">
                                            <p:txEl>
                                              <p:charRg st="37" end="5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8067">
                                            <p:txEl>
                                              <p:charRg st="60" end="75"/>
                                            </p:txEl>
                                          </p:spTgt>
                                        </p:tgtEl>
                                        <p:attrNameLst>
                                          <p:attrName>style.visibility</p:attrName>
                                        </p:attrNameLst>
                                      </p:cBhvr>
                                      <p:to>
                                        <p:strVal val="visible"/>
                                      </p:to>
                                    </p:set>
                                    <p:anim calcmode="lin" valueType="num">
                                      <p:cBhvr>
                                        <p:cTn id="25" dur="500" fill="hold"/>
                                        <p:tgtEl>
                                          <p:spTgt spid="88067">
                                            <p:txEl>
                                              <p:charRg st="60" end="75"/>
                                            </p:txEl>
                                          </p:spTgt>
                                        </p:tgtEl>
                                        <p:attrNameLst>
                                          <p:attrName>ppt_x</p:attrName>
                                        </p:attrNameLst>
                                      </p:cBhvr>
                                      <p:tavLst>
                                        <p:tav tm="0">
                                          <p:val>
                                            <p:strVal val="#ppt_x"/>
                                          </p:val>
                                        </p:tav>
                                        <p:tav tm="100000">
                                          <p:val>
                                            <p:strVal val="#ppt_x"/>
                                          </p:val>
                                        </p:tav>
                                      </p:tavLst>
                                    </p:anim>
                                    <p:anim calcmode="lin" valueType="num">
                                      <p:cBhvr>
                                        <p:cTn id="26" dur="500" fill="hold"/>
                                        <p:tgtEl>
                                          <p:spTgt spid="88067">
                                            <p:txEl>
                                              <p:charRg st="60" end="7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09" name="标题 1"/>
          <p:cNvSpPr>
            <a:spLocks noGrp="1"/>
          </p:cNvSpPr>
          <p:nvPr>
            <p:ph type="title"/>
          </p:nvPr>
        </p:nvSpPr>
        <p:spPr/>
        <p:txBody>
          <a:bodyPr vert="horz" wrap="square" lIns="91440" tIns="45720" rIns="91440" bIns="45720" anchor="ctr" anchorCtr="0"/>
          <a:p>
            <a:pPr eaLnBrk="1" hangingPunct="1"/>
            <a:r>
              <a:rPr lang="zh-CN" altLang="en-US" dirty="0"/>
              <a:t>单选题</a:t>
            </a:r>
            <a:endParaRPr lang="zh-CN" altLang="en-US" dirty="0"/>
          </a:p>
        </p:txBody>
      </p:sp>
      <p:sp>
        <p:nvSpPr>
          <p:cNvPr id="3" name="内容占位符 2"/>
          <p:cNvSpPr>
            <a:spLocks noGrp="1"/>
          </p:cNvSpPr>
          <p:nvPr>
            <p:ph idx="1"/>
          </p:nvPr>
        </p:nvSpPr>
        <p:spPr/>
        <p:txBody>
          <a:bodyPr vert="horz" wrap="square" lIns="91440" tIns="45720" rIns="91440" bIns="45720" numCol="1" anchor="t" anchorCtr="0" compatLnSpc="1">
            <a:normAutofit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4</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、在</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FOB</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条件下，若采用承租船运输，如果买方不愿承担装货费和平舱费，则应该在合同中规定（）</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A. FOB Liner terms B. FOB Under Tackle</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C. FOB Stowed       D. FOB Trimmed</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5</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CPT</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与</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CFR</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区别产生的主要原因是（）</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AutoNum type="alphaUcPeriod"/>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交货地点不同 </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B. </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风险划分界限不同</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C.</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承保险别不同 </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D.</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运输方式不同</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6.CIF</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条件下，卖方如期想买方提交合同规定的全套单据，</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然而由于货物在运输途中偶遇暴风雨造成损失，则损失应当</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由（）负责。</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A.</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卖方 </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B.</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买方</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defRPr/>
            </a:pP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C.</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船公司 </a:t>
            </a:r>
            <a:r>
              <a:rPr kumimoji="0" lang="en-US" altLang="zh-CN" sz="2400" b="0" i="0" u="none" strike="noStrike" kern="1200" cap="none" spc="0" normalizeH="0" baseline="0" noProof="0" dirty="0" smtClean="0">
                <a:ln>
                  <a:noFill/>
                </a:ln>
                <a:solidFill>
                  <a:schemeClr val="tx1"/>
                </a:solidFill>
                <a:effectLst/>
                <a:uLnTx/>
                <a:uFillTx/>
                <a:latin typeface="+mn-lt"/>
                <a:ea typeface="+mn-ea"/>
                <a:cs typeface="+mn-cs"/>
              </a:rPr>
              <a:t>D.</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买卖双方</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7" name="Rectangle 2"/>
          <p:cNvSpPr>
            <a:spLocks noGrp="1"/>
          </p:cNvSpPr>
          <p:nvPr>
            <p:ph type="title"/>
          </p:nvPr>
        </p:nvSpPr>
        <p:spPr/>
        <p:txBody>
          <a:bodyPr vert="horz" wrap="square" lIns="91440" tIns="45720" rIns="91440" bIns="45720" anchor="ctr" anchorCtr="0"/>
          <a:p>
            <a:pPr algn="l"/>
            <a:r>
              <a:rPr lang="zh-CN" altLang="en-US" sz="3200" dirty="0"/>
              <a:t>练习</a:t>
            </a:r>
            <a:r>
              <a:rPr lang="en-US" altLang="zh-CN" sz="3200" dirty="0"/>
              <a:t>1</a:t>
            </a:r>
            <a:endParaRPr lang="en-US" altLang="zh-CN" sz="3200" dirty="0"/>
          </a:p>
        </p:txBody>
      </p:sp>
      <p:sp>
        <p:nvSpPr>
          <p:cNvPr id="96258" name="Rectangle 3"/>
          <p:cNvSpPr>
            <a:spLocks noGrp="1"/>
          </p:cNvSpPr>
          <p:nvPr>
            <p:ph idx="1"/>
          </p:nvPr>
        </p:nvSpPr>
        <p:spPr/>
        <p:txBody>
          <a:bodyPr vert="horz" wrap="square" lIns="91440" tIns="45720" rIns="91440" bIns="45720" anchor="t" anchorCtr="0"/>
          <a:p>
            <a:r>
              <a:rPr lang="zh-CN" altLang="en-US" dirty="0"/>
              <a:t>我国某出口公司向法国出口货物一批，合同中的贸易术语是</a:t>
            </a:r>
            <a:r>
              <a:rPr lang="en-US" altLang="zh-CN" dirty="0"/>
              <a:t>CIF MARSEILLES</a:t>
            </a:r>
            <a:r>
              <a:rPr lang="zh-CN" altLang="en-US" dirty="0"/>
              <a:t>，卖方在合同规定的时间和装运港装船，但货船离港后不久便触礁沉没。次日，当卖方凭提单、保险单以及发票等有关单据通过银行向买方要求付款时，买方以无法收到合同中规定的货物为由，拒绝接受单据和付款。买方做法是否合理</a:t>
            </a:r>
            <a:r>
              <a:rPr lang="en-US" altLang="zh-CN" dirty="0"/>
              <a:t>? </a:t>
            </a:r>
            <a:endParaRPr lang="en-US" altLang="zh-CN" dirty="0"/>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1" name="Rectangle 2"/>
          <p:cNvSpPr>
            <a:spLocks noGrp="1"/>
          </p:cNvSpPr>
          <p:nvPr>
            <p:ph idx="1"/>
          </p:nvPr>
        </p:nvSpPr>
        <p:spPr/>
        <p:txBody>
          <a:bodyPr vert="horz" wrap="square" lIns="91440" tIns="45720" rIns="91440" bIns="45720" anchor="t" anchorCtr="0"/>
          <a:p>
            <a:r>
              <a:rPr lang="zh-CN" altLang="en-US" sz="2800" dirty="0"/>
              <a:t>不合理。本案买卖双方订立的是</a:t>
            </a:r>
            <a:r>
              <a:rPr lang="en-US" altLang="zh-CN" sz="2800" dirty="0"/>
              <a:t>CIF</a:t>
            </a:r>
            <a:r>
              <a:rPr lang="zh-CN" altLang="en-US" sz="2800" dirty="0"/>
              <a:t>合同。</a:t>
            </a:r>
            <a:r>
              <a:rPr lang="en-US" altLang="zh-CN" sz="2800" dirty="0">
                <a:solidFill>
                  <a:srgbClr val="FF0000"/>
                </a:solidFill>
              </a:rPr>
              <a:t>CIF</a:t>
            </a:r>
            <a:r>
              <a:rPr lang="zh-CN" altLang="en-US" sz="2800" dirty="0">
                <a:solidFill>
                  <a:srgbClr val="FF0000"/>
                </a:solidFill>
              </a:rPr>
              <a:t>合同的含义是卖方负担货物在装运港越过船舷前的一切责任、费用和风险</a:t>
            </a:r>
            <a:r>
              <a:rPr lang="zh-CN" altLang="en-US" sz="2800" dirty="0"/>
              <a:t>。</a:t>
            </a:r>
            <a:r>
              <a:rPr lang="en-US" altLang="zh-CN" sz="2800" dirty="0"/>
              <a:t>2000</a:t>
            </a:r>
            <a:r>
              <a:rPr lang="zh-CN" altLang="en-US" sz="2800" dirty="0"/>
              <a:t>通则在</a:t>
            </a:r>
            <a:r>
              <a:rPr lang="en-US" altLang="zh-CN" sz="2800" dirty="0"/>
              <a:t>CIF</a:t>
            </a:r>
            <a:r>
              <a:rPr lang="zh-CN" altLang="en-US" sz="2800" dirty="0"/>
              <a:t>解释中的第</a:t>
            </a:r>
            <a:r>
              <a:rPr lang="en-US" altLang="zh-CN" sz="2800" dirty="0"/>
              <a:t>B5</a:t>
            </a:r>
            <a:r>
              <a:rPr lang="zh-CN" altLang="en-US" sz="2800" dirty="0"/>
              <a:t>款规定：“买方负担货物越过装运港的船舷后一切货损货差的风险。</a:t>
            </a:r>
            <a:r>
              <a:rPr lang="zh-CN" altLang="en-US" sz="2800" dirty="0">
                <a:solidFill>
                  <a:srgbClr val="FF0000"/>
                </a:solidFill>
              </a:rPr>
              <a:t>”因此，货船在途中沉没造成的货物损失应由买方负担，买方应接受所有单据并且按合同规定支付全部货款。</a:t>
            </a:r>
            <a:r>
              <a:rPr lang="zh-CN" altLang="en-US" sz="2800" dirty="0"/>
              <a:t>在接受单据后，买方可以凭单据</a:t>
            </a:r>
            <a:r>
              <a:rPr lang="zh-CN" altLang="en-US" sz="2800" dirty="0">
                <a:solidFill>
                  <a:srgbClr val="FF0000"/>
                </a:solidFill>
              </a:rPr>
              <a:t>向保险单载明的承保人</a:t>
            </a:r>
            <a:r>
              <a:rPr lang="en-US" altLang="zh-CN" sz="2800" dirty="0">
                <a:solidFill>
                  <a:srgbClr val="FF0000"/>
                </a:solidFill>
              </a:rPr>
              <a:t>(</a:t>
            </a:r>
            <a:r>
              <a:rPr lang="zh-CN" altLang="en-US" sz="2800" dirty="0">
                <a:solidFill>
                  <a:srgbClr val="FF0000"/>
                </a:solidFill>
              </a:rPr>
              <a:t>保险公司</a:t>
            </a:r>
            <a:r>
              <a:rPr lang="en-US" altLang="zh-CN" sz="2800" dirty="0">
                <a:solidFill>
                  <a:srgbClr val="FF0000"/>
                </a:solidFill>
              </a:rPr>
              <a:t>)</a:t>
            </a:r>
            <a:r>
              <a:rPr lang="zh-CN" altLang="en-US" sz="2800" dirty="0">
                <a:solidFill>
                  <a:srgbClr val="FF0000"/>
                </a:solidFill>
              </a:rPr>
              <a:t>索赔，</a:t>
            </a:r>
            <a:r>
              <a:rPr lang="zh-CN" altLang="en-US" sz="2800" dirty="0"/>
              <a:t>通常可以获得相当于货物价值</a:t>
            </a:r>
            <a:r>
              <a:rPr lang="en-US" altLang="zh-CN" sz="2800" dirty="0"/>
              <a:t>(CIF</a:t>
            </a:r>
            <a:r>
              <a:rPr lang="zh-CN" altLang="en-US" sz="2800" dirty="0"/>
              <a:t>价</a:t>
            </a:r>
            <a:r>
              <a:rPr lang="en-US" altLang="zh-CN" sz="2800" dirty="0"/>
              <a:t>)1.1</a:t>
            </a:r>
            <a:r>
              <a:rPr lang="zh-CN" altLang="en-US" sz="2800" dirty="0"/>
              <a:t>倍的赔偿。 </a:t>
            </a:r>
            <a:endParaRPr lang="zh-CN" altLang="en-US" sz="2800" dirty="0"/>
          </a:p>
        </p:txBody>
      </p:sp>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5" name="Rectangle 2"/>
          <p:cNvSpPr>
            <a:spLocks noGrp="1"/>
          </p:cNvSpPr>
          <p:nvPr>
            <p:ph type="title"/>
          </p:nvPr>
        </p:nvSpPr>
        <p:spPr/>
        <p:txBody>
          <a:bodyPr vert="horz" wrap="square" lIns="91440" tIns="45720" rIns="91440" bIns="45720" anchor="ctr" anchorCtr="0"/>
          <a:p>
            <a:pPr algn="l"/>
            <a:r>
              <a:rPr lang="zh-CN" altLang="en-US" sz="3200" dirty="0"/>
              <a:t>练习</a:t>
            </a:r>
            <a:r>
              <a:rPr lang="en-US" altLang="zh-CN" sz="3200" dirty="0"/>
              <a:t>2</a:t>
            </a:r>
            <a:endParaRPr lang="en-US" altLang="zh-CN" sz="3200" dirty="0"/>
          </a:p>
        </p:txBody>
      </p:sp>
      <p:sp>
        <p:nvSpPr>
          <p:cNvPr id="98306" name="Rectangle 3"/>
          <p:cNvSpPr>
            <a:spLocks noGrp="1"/>
          </p:cNvSpPr>
          <p:nvPr>
            <p:ph idx="1"/>
          </p:nvPr>
        </p:nvSpPr>
        <p:spPr/>
        <p:txBody>
          <a:bodyPr vert="horz" wrap="square" lIns="91440" tIns="45720" rIns="91440" bIns="45720" anchor="t" anchorCtr="0"/>
          <a:p>
            <a:r>
              <a:rPr lang="zh-CN" altLang="en-US" dirty="0"/>
              <a:t>我方以</a:t>
            </a:r>
            <a:r>
              <a:rPr lang="en-US" altLang="zh-CN" dirty="0"/>
              <a:t>CFR</a:t>
            </a:r>
            <a:r>
              <a:rPr lang="zh-CN" altLang="en-US" dirty="0"/>
              <a:t>贸易术语与</a:t>
            </a:r>
            <a:r>
              <a:rPr lang="en-US" altLang="zh-CN" dirty="0"/>
              <a:t>B</a:t>
            </a:r>
            <a:r>
              <a:rPr lang="zh-CN" altLang="en-US" dirty="0"/>
              <a:t>国的</a:t>
            </a:r>
            <a:r>
              <a:rPr lang="en-US" altLang="zh-CN" dirty="0"/>
              <a:t>H</a:t>
            </a:r>
            <a:r>
              <a:rPr lang="zh-CN" altLang="en-US" dirty="0"/>
              <a:t>公司成交一批消毒碗柜的出口合同，合同规定装运期为</a:t>
            </a:r>
            <a:r>
              <a:rPr lang="en-US" altLang="zh-CN" dirty="0"/>
              <a:t>4</a:t>
            </a:r>
            <a:r>
              <a:rPr lang="zh-CN" altLang="en-US" dirty="0"/>
              <a:t>月</a:t>
            </a:r>
            <a:r>
              <a:rPr lang="en-US" altLang="zh-CN" dirty="0"/>
              <a:t>15</a:t>
            </a:r>
            <a:r>
              <a:rPr lang="zh-CN" altLang="en-US" dirty="0"/>
              <a:t>日之前。我方备妥货物，并于</a:t>
            </a:r>
            <a:r>
              <a:rPr lang="en-US" altLang="zh-CN" dirty="0"/>
              <a:t>4</a:t>
            </a:r>
            <a:r>
              <a:rPr lang="zh-CN" altLang="en-US" dirty="0"/>
              <a:t>月</a:t>
            </a:r>
            <a:r>
              <a:rPr lang="en-US" altLang="zh-CN" dirty="0"/>
              <a:t>8</a:t>
            </a:r>
            <a:r>
              <a:rPr lang="zh-CN" altLang="en-US" dirty="0"/>
              <a:t>日装船完毕。由于遇星期日休息，我公司的业务员未及时向买方发出装船通知，导致买方未能及时办理投保手续，而货物在</a:t>
            </a:r>
            <a:r>
              <a:rPr lang="en-US" altLang="zh-CN" dirty="0"/>
              <a:t>4</a:t>
            </a:r>
            <a:r>
              <a:rPr lang="zh-CN" altLang="en-US" dirty="0"/>
              <a:t>月</a:t>
            </a:r>
            <a:r>
              <a:rPr lang="en-US" altLang="zh-CN" dirty="0"/>
              <a:t>8</a:t>
            </a:r>
            <a:r>
              <a:rPr lang="zh-CN" altLang="en-US" dirty="0"/>
              <a:t>日晚因发生了火灾被火焚毁。问：货物损失责任由谁承担？为什么？ </a:t>
            </a:r>
            <a:endParaRPr lang="zh-CN" altLang="en-US" dirty="0"/>
          </a:p>
        </p:txBody>
      </p:sp>
    </p:spTree>
    <p:custDataLst>
      <p:tags r:id="rId1"/>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29" name="Rectangle 2"/>
          <p:cNvSpPr>
            <a:spLocks noGrp="1"/>
          </p:cNvSpPr>
          <p:nvPr>
            <p:ph idx="1"/>
          </p:nvPr>
        </p:nvSpPr>
        <p:spPr>
          <a:xfrm>
            <a:off x="1847850" y="1196975"/>
            <a:ext cx="8540750" cy="4498975"/>
          </a:xfrm>
        </p:spPr>
        <p:txBody>
          <a:bodyPr vert="horz" wrap="square" lIns="91440" tIns="45720" rIns="91440" bIns="45720" anchor="t" anchorCtr="0"/>
          <a:p>
            <a:r>
              <a:rPr lang="zh-CN" altLang="en-US" dirty="0">
                <a:solidFill>
                  <a:srgbClr val="FF0000"/>
                </a:solidFill>
              </a:rPr>
              <a:t>货物损失的责任由我方承担</a:t>
            </a:r>
            <a:r>
              <a:rPr lang="zh-CN" altLang="en-US" dirty="0"/>
              <a:t>。因为，在</a:t>
            </a:r>
            <a:r>
              <a:rPr lang="en-US" altLang="zh-CN" dirty="0"/>
              <a:t>CFR</a:t>
            </a:r>
            <a:r>
              <a:rPr lang="zh-CN" altLang="en-US" dirty="0"/>
              <a:t>术语成交的情况下，租船订舱和办理投保手续分别由卖方和买方办理。因此，</a:t>
            </a:r>
            <a:r>
              <a:rPr lang="zh-CN" altLang="en-US" dirty="0">
                <a:solidFill>
                  <a:srgbClr val="FF0000"/>
                </a:solidFill>
              </a:rPr>
              <a:t>卖方在装船完毕后应及时向买方发出装运通知，以便买方办理投保手续，否则，由此而产生的风险应由卖方承担。</a:t>
            </a:r>
            <a:r>
              <a:rPr lang="zh-CN" altLang="en-US" dirty="0"/>
              <a:t>本案中，因为我方未及时发出装运通知，导致买方未能及时办理投保手续，未能将风险及时转移给保险公司，因而，风险应由我方承担。 </a:t>
            </a:r>
            <a:endParaRPr lang="zh-CN" altLang="en-US" dirty="0"/>
          </a:p>
        </p:txBody>
      </p:sp>
    </p:spTree>
    <p:custDataLst>
      <p:tags r:id="rId1"/>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3" name="Rectangle 2"/>
          <p:cNvSpPr>
            <a:spLocks noGrp="1"/>
          </p:cNvSpPr>
          <p:nvPr>
            <p:ph type="title"/>
          </p:nvPr>
        </p:nvSpPr>
        <p:spPr/>
        <p:txBody>
          <a:bodyPr vert="horz" wrap="square" lIns="91440" tIns="45720" rIns="91440" bIns="45720" anchor="ctr" anchorCtr="0"/>
          <a:p>
            <a:r>
              <a:rPr lang="zh-CN" altLang="en-US" sz="3600" dirty="0"/>
              <a:t>练习</a:t>
            </a:r>
            <a:r>
              <a:rPr lang="en-US" altLang="zh-CN" sz="3600" dirty="0"/>
              <a:t>3</a:t>
            </a:r>
            <a:endParaRPr lang="en-US" altLang="zh-CN" sz="3600" dirty="0"/>
          </a:p>
        </p:txBody>
      </p:sp>
      <p:sp>
        <p:nvSpPr>
          <p:cNvPr id="100354" name="Rectangle 3"/>
          <p:cNvSpPr>
            <a:spLocks noGrp="1"/>
          </p:cNvSpPr>
          <p:nvPr>
            <p:ph idx="1"/>
          </p:nvPr>
        </p:nvSpPr>
        <p:spPr/>
        <p:txBody>
          <a:bodyPr vert="horz" wrap="square" lIns="91440" tIns="45720" rIns="91440" bIns="45720" anchor="t" anchorCtr="0"/>
          <a:p>
            <a:r>
              <a:rPr lang="en-US" altLang="zh-CN" sz="2800" dirty="0"/>
              <a:t> </a:t>
            </a:r>
            <a:r>
              <a:rPr lang="zh-CN" altLang="en-US" sz="2800" dirty="0"/>
              <a:t>中国</a:t>
            </a:r>
            <a:r>
              <a:rPr lang="en-US" altLang="zh-CN" sz="2800" dirty="0"/>
              <a:t>A</a:t>
            </a:r>
            <a:r>
              <a:rPr lang="zh-CN" altLang="en-US" sz="2800" dirty="0"/>
              <a:t>公司与美国</a:t>
            </a:r>
            <a:r>
              <a:rPr lang="en-US" altLang="zh-CN" sz="2800" dirty="0"/>
              <a:t>B</a:t>
            </a:r>
            <a:r>
              <a:rPr lang="zh-CN" altLang="en-US" sz="2800" dirty="0"/>
              <a:t>公司签定出口合同一份，贸易术语为</a:t>
            </a:r>
            <a:r>
              <a:rPr lang="en-US" altLang="zh-CN" sz="2800" dirty="0"/>
              <a:t>CFR New York</a:t>
            </a:r>
            <a:r>
              <a:rPr lang="zh-CN" altLang="en-US" sz="2800" dirty="0"/>
              <a:t>（</a:t>
            </a:r>
            <a:r>
              <a:rPr lang="en-US" altLang="zh-CN" sz="2800" dirty="0"/>
              <a:t>INCOTERMS 2010</a:t>
            </a:r>
            <a:r>
              <a:rPr lang="zh-CN" altLang="en-US" sz="2800" dirty="0"/>
              <a:t>）。</a:t>
            </a:r>
            <a:r>
              <a:rPr lang="en-US" altLang="zh-CN" sz="2800" dirty="0"/>
              <a:t>A</a:t>
            </a:r>
            <a:r>
              <a:rPr lang="zh-CN" altLang="en-US" sz="2800" dirty="0"/>
              <a:t>公司按合同规定在</a:t>
            </a:r>
            <a:r>
              <a:rPr lang="en-US" altLang="zh-CN" sz="2800" dirty="0"/>
              <a:t>2013</a:t>
            </a:r>
            <a:r>
              <a:rPr lang="zh-CN" altLang="en-US" sz="2800" dirty="0"/>
              <a:t>年</a:t>
            </a:r>
            <a:r>
              <a:rPr lang="en-US" altLang="zh-CN" sz="2800" dirty="0"/>
              <a:t>5</a:t>
            </a:r>
            <a:r>
              <a:rPr lang="zh-CN" altLang="en-US" sz="2800" dirty="0"/>
              <a:t>月</a:t>
            </a:r>
            <a:r>
              <a:rPr lang="en-US" altLang="zh-CN" sz="2800" dirty="0"/>
              <a:t>20</a:t>
            </a:r>
            <a:r>
              <a:rPr lang="zh-CN" altLang="en-US" sz="2800" dirty="0"/>
              <a:t>日将货物运至码头装船，在装船过程中，货物脱钩掉落甲板，导致货物受损。</a:t>
            </a:r>
            <a:r>
              <a:rPr lang="en-US" altLang="zh-CN" sz="2800" dirty="0"/>
              <a:t>A</a:t>
            </a:r>
            <a:r>
              <a:rPr lang="zh-CN" altLang="en-US" sz="2800" dirty="0"/>
              <a:t>公司电告</a:t>
            </a:r>
            <a:r>
              <a:rPr lang="en-US" altLang="zh-CN" sz="2800" dirty="0"/>
              <a:t>B</a:t>
            </a:r>
            <a:r>
              <a:rPr lang="zh-CN" altLang="en-US" sz="2800" dirty="0"/>
              <a:t>公司事故并称由于</a:t>
            </a:r>
            <a:r>
              <a:rPr lang="en-US" altLang="zh-CN" sz="2800" dirty="0"/>
              <a:t>CFR</a:t>
            </a:r>
            <a:r>
              <a:rPr lang="zh-CN" altLang="en-US" sz="2800" dirty="0"/>
              <a:t>系买方投保，按保险惯例保险公司应给予赔偿，所以要求</a:t>
            </a:r>
            <a:r>
              <a:rPr lang="en-US" altLang="zh-CN" sz="2800" dirty="0"/>
              <a:t>B</a:t>
            </a:r>
            <a:r>
              <a:rPr lang="zh-CN" altLang="en-US" sz="2800" dirty="0"/>
              <a:t>公司向保险公司索赔。</a:t>
            </a:r>
            <a:endParaRPr lang="zh-CN" altLang="en-US" sz="2800" dirty="0"/>
          </a:p>
          <a:p>
            <a:r>
              <a:rPr lang="zh-CN" altLang="en-US" sz="2800" dirty="0"/>
              <a:t>   问：</a:t>
            </a:r>
            <a:r>
              <a:rPr lang="en-US" altLang="zh-CN" sz="2800" dirty="0"/>
              <a:t>A</a:t>
            </a:r>
            <a:r>
              <a:rPr lang="zh-CN" altLang="en-US" sz="2800" dirty="0"/>
              <a:t>可以得到保险公司赔偿吗？</a:t>
            </a:r>
            <a:endParaRPr lang="zh-CN" altLang="en-US" sz="2800" dirty="0"/>
          </a:p>
        </p:txBody>
      </p:sp>
    </p:spTree>
    <p:custDataLst>
      <p:tags r:id="rId1"/>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7" name="幻灯片编号占位符 5"/>
          <p:cNvSpPr txBox="1">
            <a:spLocks noGrp="1"/>
          </p:cNvSpPr>
          <p:nvPr/>
        </p:nvSpPr>
        <p:spPr>
          <a:xfrm>
            <a:off x="8077200" y="6245225"/>
            <a:ext cx="2289175" cy="476250"/>
          </a:xfrm>
          <a:prstGeom prst="rect">
            <a:avLst/>
          </a:prstGeom>
          <a:noFill/>
          <a:ln w="9525">
            <a:noFill/>
          </a:ln>
        </p:spPr>
        <p:txBody>
          <a:bodyPr anchor="t" anchorCtr="0"/>
          <a:p>
            <a:pPr algn="r"/>
            <a:fld id="{9A0DB2DC-4C9A-4742-B13C-FB6460FD3503}" type="slidenum">
              <a:rPr lang="en-US" altLang="zh-CN" sz="1400" dirty="0">
                <a:latin typeface="Arial" panose="020B0604020202020204" pitchFamily="34" charset="0"/>
                <a:ea typeface="黑体" panose="02010609060101010101" pitchFamily="2" charset="-122"/>
              </a:rPr>
            </a:fld>
            <a:endParaRPr lang="en-US" altLang="zh-CN" sz="1400" dirty="0">
              <a:latin typeface="Arial" panose="020B0604020202020204" pitchFamily="34" charset="0"/>
              <a:ea typeface="黑体" panose="02010609060101010101" pitchFamily="2" charset="-122"/>
            </a:endParaRPr>
          </a:p>
        </p:txBody>
      </p:sp>
      <p:sp>
        <p:nvSpPr>
          <p:cNvPr id="22531" name="Rectangle 3"/>
          <p:cNvSpPr>
            <a:spLocks noGrp="1" noRot="1"/>
          </p:cNvSpPr>
          <p:nvPr>
            <p:ph type="body" idx="4294967295"/>
          </p:nvPr>
        </p:nvSpPr>
        <p:spPr>
          <a:xfrm>
            <a:off x="1905000" y="228600"/>
            <a:ext cx="8382000" cy="5181600"/>
          </a:xfrm>
          <a:ln w="28575">
            <a:solidFill>
              <a:srgbClr val="FF0000"/>
            </a:solidFill>
            <a:miter/>
          </a:ln>
        </p:spPr>
        <p:txBody>
          <a:bodyPr vert="horz" wrap="square" lIns="91440" tIns="45720" rIns="91440" bIns="45720" anchor="t" anchorCtr="0"/>
          <a:p>
            <a:pPr>
              <a:lnSpc>
                <a:spcPct val="140000"/>
              </a:lnSpc>
            </a:pPr>
            <a:r>
              <a:rPr lang="en-US" altLang="zh-CN" sz="2400" b="1" dirty="0">
                <a:solidFill>
                  <a:srgbClr val="000000"/>
                </a:solidFill>
                <a:latin typeface="Times New Roman" panose="02020603050405020304" pitchFamily="18" charset="0"/>
                <a:ea typeface="仿宋_GB2312" pitchFamily="49" charset="-122"/>
              </a:rPr>
              <a:t>《INCOTERMS 2010》</a:t>
            </a:r>
            <a:r>
              <a:rPr lang="zh-CN" altLang="en-US" sz="2400" b="1" dirty="0">
                <a:solidFill>
                  <a:srgbClr val="000000"/>
                </a:solidFill>
                <a:latin typeface="Times New Roman" panose="02020603050405020304" pitchFamily="18" charset="0"/>
                <a:ea typeface="仿宋_GB2312" pitchFamily="49" charset="-122"/>
              </a:rPr>
              <a:t>规定</a:t>
            </a:r>
            <a:r>
              <a:rPr lang="en-US" altLang="zh-CN" sz="2400" b="1" dirty="0">
                <a:solidFill>
                  <a:srgbClr val="000000"/>
                </a:solidFill>
                <a:latin typeface="Times New Roman" panose="02020603050405020304" pitchFamily="18" charset="0"/>
                <a:ea typeface="仿宋_GB2312" pitchFamily="49" charset="-122"/>
              </a:rPr>
              <a:t>CFR</a:t>
            </a:r>
            <a:r>
              <a:rPr lang="zh-CN" altLang="en-US" sz="2400" b="1" dirty="0">
                <a:solidFill>
                  <a:srgbClr val="000000"/>
                </a:solidFill>
                <a:latin typeface="Times New Roman" panose="02020603050405020304" pitchFamily="18" charset="0"/>
                <a:ea typeface="仿宋_GB2312" pitchFamily="49" charset="-122"/>
              </a:rPr>
              <a:t>贸易术语下，买卖双方风险划分以货物装上船为界，货物</a:t>
            </a:r>
            <a:r>
              <a:rPr lang="zh-CN" altLang="en-US" sz="2400" b="1" dirty="0">
                <a:solidFill>
                  <a:srgbClr val="0000FF"/>
                </a:solidFill>
                <a:latin typeface="Times New Roman" panose="02020603050405020304" pitchFamily="18" charset="0"/>
                <a:ea typeface="仿宋_GB2312" pitchFamily="49" charset="-122"/>
              </a:rPr>
              <a:t>装上船前</a:t>
            </a:r>
            <a:r>
              <a:rPr lang="zh-CN" altLang="en-US" sz="2400" b="1" dirty="0">
                <a:solidFill>
                  <a:srgbClr val="000000"/>
                </a:solidFill>
                <a:latin typeface="Times New Roman" panose="02020603050405020304" pitchFamily="18" charset="0"/>
                <a:ea typeface="仿宋_GB2312" pitchFamily="49" charset="-122"/>
              </a:rPr>
              <a:t>风险由卖方承担。此货物出现损失，是在货物装船过程中发生的，也就是说货物还没有装上船而出现的损失！因此，此风险产生的损失应由卖方</a:t>
            </a:r>
            <a:r>
              <a:rPr lang="en-US" altLang="zh-CN" sz="2400" b="1" dirty="0">
                <a:solidFill>
                  <a:srgbClr val="000000"/>
                </a:solidFill>
                <a:latin typeface="Times New Roman" panose="02020603050405020304" pitchFamily="18" charset="0"/>
                <a:ea typeface="仿宋_GB2312" pitchFamily="49" charset="-122"/>
              </a:rPr>
              <a:t>A</a:t>
            </a:r>
            <a:r>
              <a:rPr lang="zh-CN" altLang="en-US" sz="2400" b="1" dirty="0">
                <a:solidFill>
                  <a:srgbClr val="000000"/>
                </a:solidFill>
                <a:latin typeface="Times New Roman" panose="02020603050405020304" pitchFamily="18" charset="0"/>
                <a:ea typeface="仿宋_GB2312" pitchFamily="49" charset="-122"/>
              </a:rPr>
              <a:t>承担。</a:t>
            </a:r>
            <a:endParaRPr lang="zh-CN" altLang="en-US" sz="2400" b="1" dirty="0">
              <a:solidFill>
                <a:srgbClr val="000000"/>
              </a:solidFill>
              <a:latin typeface="Times New Roman" panose="02020603050405020304" pitchFamily="18" charset="0"/>
              <a:ea typeface="仿宋_GB2312" pitchFamily="49" charset="-122"/>
            </a:endParaRPr>
          </a:p>
          <a:p>
            <a:pPr>
              <a:lnSpc>
                <a:spcPct val="140000"/>
              </a:lnSpc>
              <a:buNone/>
            </a:pPr>
            <a:r>
              <a:rPr lang="zh-CN" altLang="en-US" sz="2400" b="1" dirty="0">
                <a:solidFill>
                  <a:srgbClr val="000000"/>
                </a:solidFill>
                <a:latin typeface="Times New Roman" panose="02020603050405020304" pitchFamily="18" charset="0"/>
                <a:ea typeface="仿宋_GB2312" pitchFamily="49" charset="-122"/>
              </a:rPr>
              <a:t>            虽然</a:t>
            </a:r>
            <a:r>
              <a:rPr lang="en-US" altLang="zh-CN" sz="2400" b="1" dirty="0">
                <a:solidFill>
                  <a:srgbClr val="000000"/>
                </a:solidFill>
                <a:latin typeface="Times New Roman" panose="02020603050405020304" pitchFamily="18" charset="0"/>
                <a:ea typeface="仿宋_GB2312" pitchFamily="49" charset="-122"/>
              </a:rPr>
              <a:t>CFR</a:t>
            </a:r>
            <a:r>
              <a:rPr lang="zh-CN" altLang="en-US" sz="2400" b="1" dirty="0">
                <a:solidFill>
                  <a:srgbClr val="000000"/>
                </a:solidFill>
                <a:latin typeface="Times New Roman" panose="02020603050405020304" pitchFamily="18" charset="0"/>
                <a:ea typeface="仿宋_GB2312" pitchFamily="49" charset="-122"/>
              </a:rPr>
              <a:t>术语下，保险责任归买方</a:t>
            </a:r>
            <a:r>
              <a:rPr lang="en-US" altLang="zh-CN" sz="2400" b="1" dirty="0">
                <a:solidFill>
                  <a:srgbClr val="000000"/>
                </a:solidFill>
                <a:latin typeface="Times New Roman" panose="02020603050405020304" pitchFamily="18" charset="0"/>
                <a:ea typeface="仿宋_GB2312" pitchFamily="49" charset="-122"/>
              </a:rPr>
              <a:t>B</a:t>
            </a:r>
            <a:r>
              <a:rPr lang="zh-CN" altLang="en-US" sz="2400" b="1" dirty="0">
                <a:solidFill>
                  <a:srgbClr val="000000"/>
                </a:solidFill>
                <a:latin typeface="Times New Roman" panose="02020603050405020304" pitchFamily="18" charset="0"/>
                <a:ea typeface="仿宋_GB2312" pitchFamily="49" charset="-122"/>
              </a:rPr>
              <a:t>公司，但也只有</a:t>
            </a:r>
            <a:r>
              <a:rPr lang="zh-CN" altLang="en-US" sz="2400" b="1" dirty="0">
                <a:solidFill>
                  <a:srgbClr val="0000FF"/>
                </a:solidFill>
                <a:latin typeface="Times New Roman" panose="02020603050405020304" pitchFamily="18" charset="0"/>
                <a:ea typeface="仿宋_GB2312" pitchFamily="49" charset="-122"/>
              </a:rPr>
              <a:t>在风险转移至他承担时，保险责任才开始生效</a:t>
            </a:r>
            <a:r>
              <a:rPr lang="zh-CN" altLang="en-US" sz="2400" b="1" dirty="0">
                <a:solidFill>
                  <a:srgbClr val="000000"/>
                </a:solidFill>
                <a:latin typeface="Times New Roman" panose="02020603050405020304" pitchFamily="18" charset="0"/>
                <a:ea typeface="仿宋_GB2312" pitchFamily="49" charset="-122"/>
              </a:rPr>
              <a:t>，</a:t>
            </a:r>
            <a:r>
              <a:rPr lang="en-US" altLang="zh-CN" sz="2400" b="1" dirty="0">
                <a:solidFill>
                  <a:srgbClr val="000000"/>
                </a:solidFill>
                <a:latin typeface="Times New Roman" panose="02020603050405020304" pitchFamily="18" charset="0"/>
                <a:ea typeface="仿宋_GB2312" pitchFamily="49" charset="-122"/>
              </a:rPr>
              <a:t>B</a:t>
            </a:r>
            <a:r>
              <a:rPr lang="zh-CN" altLang="en-US" sz="2400" b="1" dirty="0">
                <a:solidFill>
                  <a:srgbClr val="000000"/>
                </a:solidFill>
                <a:latin typeface="Times New Roman" panose="02020603050405020304" pitchFamily="18" charset="0"/>
                <a:ea typeface="仿宋_GB2312" pitchFamily="49" charset="-122"/>
              </a:rPr>
              <a:t>公司无责任向保险公司索赔，所以</a:t>
            </a:r>
            <a:r>
              <a:rPr lang="en-US" altLang="zh-CN" sz="2400" b="1" dirty="0">
                <a:solidFill>
                  <a:srgbClr val="000000"/>
                </a:solidFill>
                <a:latin typeface="Times New Roman" panose="02020603050405020304" pitchFamily="18" charset="0"/>
                <a:ea typeface="仿宋_GB2312" pitchFamily="49" charset="-122"/>
              </a:rPr>
              <a:t>A</a:t>
            </a:r>
            <a:r>
              <a:rPr lang="zh-CN" altLang="en-US" sz="2400" b="1" dirty="0">
                <a:solidFill>
                  <a:srgbClr val="000000"/>
                </a:solidFill>
                <a:latin typeface="Times New Roman" panose="02020603050405020304" pitchFamily="18" charset="0"/>
                <a:ea typeface="仿宋_GB2312" pitchFamily="49" charset="-122"/>
              </a:rPr>
              <a:t>公司也不会得到赔偿。况且，此时买方不一定已办理货物保险事宜！</a:t>
            </a:r>
            <a:endParaRPr lang="zh-CN" altLang="en-US" sz="2400" b="1" dirty="0">
              <a:solidFill>
                <a:srgbClr val="000000"/>
              </a:solidFill>
              <a:latin typeface="Times New Roman" panose="02020603050405020304" pitchFamily="18" charset="0"/>
              <a:ea typeface="仿宋_GB2312" pitchFamily="49" charset="-122"/>
            </a:endParaRPr>
          </a:p>
        </p:txBody>
      </p:sp>
      <p:pic>
        <p:nvPicPr>
          <p:cNvPr id="101379" name="Picture 4" descr="arrow_green_normal2">
            <a:hlinkClick r:id="" action="ppaction://hlinkshowjump?jump=previousslide"/>
          </p:cNvPr>
          <p:cNvPicPr>
            <a:picLocks noChangeAspect="1"/>
          </p:cNvPicPr>
          <p:nvPr/>
        </p:nvPicPr>
        <p:blipFill>
          <a:blip r:embed="rId1"/>
          <a:stretch>
            <a:fillRect/>
          </a:stretch>
        </p:blipFill>
        <p:spPr>
          <a:xfrm>
            <a:off x="1981200" y="6561138"/>
            <a:ext cx="304800" cy="304800"/>
          </a:xfrm>
          <a:prstGeom prst="rect">
            <a:avLst/>
          </a:prstGeom>
          <a:noFill/>
          <a:ln w="9525">
            <a:noFill/>
          </a:ln>
        </p:spPr>
      </p:pic>
      <p:pic>
        <p:nvPicPr>
          <p:cNvPr id="101380" name="Picture 5" descr="arrow_green_normal">
            <a:hlinkClick r:id="" action="ppaction://hlinkshowjump?jump=nextslide"/>
          </p:cNvPr>
          <p:cNvPicPr>
            <a:picLocks noChangeAspect="1"/>
          </p:cNvPicPr>
          <p:nvPr/>
        </p:nvPicPr>
        <p:blipFill>
          <a:blip r:embed="rId2"/>
          <a:stretch>
            <a:fillRect/>
          </a:stretch>
        </p:blipFill>
        <p:spPr>
          <a:xfrm>
            <a:off x="10363200" y="6561138"/>
            <a:ext cx="304800" cy="304800"/>
          </a:xfrm>
          <a:prstGeom prst="rect">
            <a:avLst/>
          </a:prstGeom>
          <a:noFill/>
          <a:ln w="9525">
            <a:noFill/>
          </a:ln>
        </p:spPr>
      </p:pic>
    </p:spTree>
    <p:custDataLst>
      <p:tags r:id="rId3"/>
    </p:custDataLst>
  </p:cSld>
  <p:clrMapOvr>
    <a:masterClrMapping/>
  </p:clrMapOvr>
  <p:transition>
    <p:sndAc>
      <p:stSnd>
        <p:snd r:embed="rId4"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additive="base">
                                        <p:cTn id="7" dur="500" fill="hold"/>
                                        <p:tgtEl>
                                          <p:spTgt spid="22531"/>
                                        </p:tgtEl>
                                        <p:attrNameLst>
                                          <p:attrName>ppt_x</p:attrName>
                                        </p:attrNameLst>
                                      </p:cBhvr>
                                      <p:tavLst>
                                        <p:tav tm="0">
                                          <p:val>
                                            <p:strVal val="0-#ppt_w/2"/>
                                          </p:val>
                                        </p:tav>
                                        <p:tav tm="100000">
                                          <p:val>
                                            <p:strVal val="#ppt_x"/>
                                          </p:val>
                                        </p:tav>
                                      </p:tavLst>
                                    </p:anim>
                                    <p:anim calcmode="lin" valueType="num">
                                      <p:cBhvr additive="base">
                                        <p:cTn id="8" dur="500" fill="hold"/>
                                        <p:tgtEl>
                                          <p:spTgt spid="225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charRg st="0" end="118"/>
                                            </p:txEl>
                                          </p:spTgt>
                                        </p:tgtEl>
                                        <p:attrNameLst>
                                          <p:attrName>style.visibility</p:attrName>
                                        </p:attrNameLst>
                                      </p:cBhvr>
                                      <p:to>
                                        <p:strVal val="visible"/>
                                      </p:to>
                                    </p:set>
                                    <p:anim calcmode="lin" valueType="num">
                                      <p:cBhvr additive="base">
                                        <p:cTn id="13" dur="500" fill="hold"/>
                                        <p:tgtEl>
                                          <p:spTgt spid="22531">
                                            <p:txEl>
                                              <p:charRg st="0" end="118"/>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charRg st="0" end="118"/>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charRg st="118" end="223"/>
                                            </p:txEl>
                                          </p:spTgt>
                                        </p:tgtEl>
                                        <p:attrNameLst>
                                          <p:attrName>style.visibility</p:attrName>
                                        </p:attrNameLst>
                                      </p:cBhvr>
                                      <p:to>
                                        <p:strVal val="visible"/>
                                      </p:to>
                                    </p:set>
                                    <p:anim calcmode="lin" valueType="num">
                                      <p:cBhvr additive="base">
                                        <p:cTn id="19" dur="500" fill="hold"/>
                                        <p:tgtEl>
                                          <p:spTgt spid="22531">
                                            <p:txEl>
                                              <p:charRg st="118" end="22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charRg st="118" end="22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1" name="Rectangle 2"/>
          <p:cNvSpPr>
            <a:spLocks noGrp="1"/>
          </p:cNvSpPr>
          <p:nvPr>
            <p:ph type="title"/>
          </p:nvPr>
        </p:nvSpPr>
        <p:spPr/>
        <p:txBody>
          <a:bodyPr vert="horz" wrap="square" lIns="91440" tIns="45720" rIns="91440" bIns="45720" anchor="ctr" anchorCtr="0">
            <a:normAutofit fontScale="90000"/>
          </a:bodyPr>
          <a:p>
            <a:r>
              <a:rPr lang="zh-CN" altLang="en-US" sz="4000" dirty="0"/>
              <a:t>练习</a:t>
            </a:r>
            <a:r>
              <a:rPr lang="en-US" altLang="zh-CN" sz="4000" dirty="0"/>
              <a:t>4</a:t>
            </a:r>
            <a:endParaRPr lang="en-US" altLang="zh-CN" sz="4000" dirty="0"/>
          </a:p>
        </p:txBody>
      </p:sp>
      <p:sp>
        <p:nvSpPr>
          <p:cNvPr id="102402" name="Rectangle 3"/>
          <p:cNvSpPr>
            <a:spLocks noGrp="1"/>
          </p:cNvSpPr>
          <p:nvPr>
            <p:ph idx="1"/>
          </p:nvPr>
        </p:nvSpPr>
        <p:spPr/>
        <p:txBody>
          <a:bodyPr vert="horz" wrap="square" lIns="91440" tIns="45720" rIns="91440" bIns="45720" anchor="t" anchorCtr="0">
            <a:normAutofit lnSpcReduction="10000"/>
          </a:bodyPr>
          <a:p>
            <a:pPr>
              <a:lnSpc>
                <a:spcPct val="90000"/>
              </a:lnSpc>
              <a:buNone/>
            </a:pPr>
            <a:r>
              <a:rPr lang="zh-CN" altLang="en-US" sz="2800" b="1" dirty="0"/>
              <a:t>我方与荷兰某客户以</a:t>
            </a:r>
            <a:r>
              <a:rPr lang="en-US" altLang="zh-CN" sz="2800" b="1" dirty="0"/>
              <a:t>FOB</a:t>
            </a:r>
            <a:r>
              <a:rPr lang="zh-CN" altLang="en-US" sz="2800" b="1" dirty="0"/>
              <a:t>条件成交一笔出口货物</a:t>
            </a:r>
            <a:endParaRPr lang="zh-CN" altLang="en-US" sz="2800" b="1" dirty="0"/>
          </a:p>
          <a:p>
            <a:pPr>
              <a:lnSpc>
                <a:spcPct val="90000"/>
              </a:lnSpc>
              <a:buNone/>
            </a:pPr>
            <a:r>
              <a:rPr lang="zh-CN" altLang="en-US" sz="2800" b="1" dirty="0"/>
              <a:t>卖方按照合同规定时间及时办理了装运手续，并制</a:t>
            </a:r>
            <a:endParaRPr lang="zh-CN" altLang="en-US" sz="2800" b="1" dirty="0"/>
          </a:p>
          <a:p>
            <a:pPr>
              <a:lnSpc>
                <a:spcPct val="90000"/>
              </a:lnSpc>
              <a:buNone/>
            </a:pPr>
            <a:r>
              <a:rPr lang="zh-CN" altLang="en-US" sz="2800" b="1" dirty="0"/>
              <a:t>作好整套结汇单据。在卖方准备到银行办理议付结</a:t>
            </a:r>
            <a:endParaRPr lang="zh-CN" altLang="en-US" sz="2800" b="1" dirty="0"/>
          </a:p>
          <a:p>
            <a:pPr>
              <a:lnSpc>
                <a:spcPct val="90000"/>
              </a:lnSpc>
              <a:buNone/>
            </a:pPr>
            <a:r>
              <a:rPr lang="zh-CN" altLang="en-US" sz="2800" b="1" dirty="0"/>
              <a:t>汇手续时，收到买方来称：载货船只在运输途中遭</a:t>
            </a:r>
            <a:endParaRPr lang="zh-CN" altLang="en-US" sz="2800" b="1" dirty="0"/>
          </a:p>
          <a:p>
            <a:pPr>
              <a:lnSpc>
                <a:spcPct val="90000"/>
              </a:lnSpc>
              <a:buNone/>
            </a:pPr>
            <a:r>
              <a:rPr lang="zh-CN" altLang="en-US" sz="2800" b="1" dirty="0"/>
              <a:t>受意外事故，大部分货物受损。为此，买方要求在</a:t>
            </a:r>
            <a:endParaRPr lang="zh-CN" altLang="en-US" sz="2800" b="1" dirty="0"/>
          </a:p>
          <a:p>
            <a:pPr>
              <a:lnSpc>
                <a:spcPct val="90000"/>
              </a:lnSpc>
              <a:buNone/>
            </a:pPr>
            <a:r>
              <a:rPr lang="zh-CN" altLang="en-US" sz="2800" b="1" dirty="0"/>
              <a:t>等到具体货物损失情况确定后，才同意银行向卖方</a:t>
            </a:r>
            <a:endParaRPr lang="zh-CN" altLang="en-US" sz="2800" b="1" dirty="0"/>
          </a:p>
          <a:p>
            <a:pPr>
              <a:lnSpc>
                <a:spcPct val="90000"/>
              </a:lnSpc>
              <a:buNone/>
            </a:pPr>
            <a:r>
              <a:rPr lang="zh-CN" altLang="en-US" sz="2800" b="1" dirty="0"/>
              <a:t>付款。我方一方面回复买方，对货物在运输途中遭</a:t>
            </a:r>
            <a:endParaRPr lang="zh-CN" altLang="en-US" sz="2800" b="1" dirty="0"/>
          </a:p>
          <a:p>
            <a:pPr>
              <a:lnSpc>
                <a:spcPct val="90000"/>
              </a:lnSpc>
              <a:buNone/>
            </a:pPr>
            <a:r>
              <a:rPr lang="zh-CN" altLang="en-US" sz="2800" b="1" dirty="0"/>
              <a:t>受损失表示十分遗憾，一方面照常向议付银行办理</a:t>
            </a:r>
            <a:endParaRPr lang="zh-CN" altLang="en-US" sz="2800" b="1" dirty="0"/>
          </a:p>
          <a:p>
            <a:pPr>
              <a:lnSpc>
                <a:spcPct val="90000"/>
              </a:lnSpc>
              <a:buNone/>
            </a:pPr>
            <a:r>
              <a:rPr lang="zh-CN" altLang="en-US" sz="2800" b="1" dirty="0"/>
              <a:t>收款手续。问进口方的要求是否恰当</a:t>
            </a:r>
            <a:r>
              <a:rPr lang="en-US" altLang="zh-CN" sz="2800" b="1" dirty="0"/>
              <a:t>?</a:t>
            </a:r>
            <a:endParaRPr lang="en-US" altLang="zh-CN" sz="2800" b="1" dirty="0"/>
          </a:p>
          <a:p>
            <a:pPr>
              <a:lnSpc>
                <a:spcPct val="90000"/>
              </a:lnSpc>
              <a:buNone/>
            </a:pPr>
            <a:r>
              <a:rPr lang="zh-CN" altLang="en-US" sz="2800" b="1" dirty="0"/>
              <a:t>买方的货物损失应该向谁索赔？</a:t>
            </a:r>
            <a:endParaRPr lang="zh-CN" altLang="en-US" sz="2800" b="1" dirty="0"/>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编号占位符 5"/>
          <p:cNvSpPr txBox="1">
            <a:spLocks noGrp="1"/>
          </p:cNvSpPr>
          <p:nvPr/>
        </p:nvSpPr>
        <p:spPr>
          <a:xfrm>
            <a:off x="8077200" y="6245225"/>
            <a:ext cx="2289175" cy="476250"/>
          </a:xfrm>
          <a:prstGeom prst="rect">
            <a:avLst/>
          </a:prstGeom>
          <a:noFill/>
          <a:ln w="9525">
            <a:noFill/>
          </a:ln>
        </p:spPr>
        <p:txBody>
          <a:bodyPr anchor="t" anchorCtr="0"/>
          <a:p>
            <a:pPr algn="r"/>
            <a:fld id="{9A0DB2DC-4C9A-4742-B13C-FB6460FD3503}" type="slidenum">
              <a:rPr lang="en-US" altLang="zh-CN" sz="1400" dirty="0">
                <a:latin typeface="Arial" panose="020B0604020202020204" pitchFamily="34" charset="0"/>
                <a:ea typeface="黑体" panose="02010609060101010101" pitchFamily="2" charset="-122"/>
              </a:rPr>
            </a:fld>
            <a:endParaRPr lang="en-US" altLang="zh-CN" sz="1400" dirty="0">
              <a:latin typeface="Arial" panose="020B0604020202020204" pitchFamily="34" charset="0"/>
              <a:ea typeface="黑体" panose="02010609060101010101" pitchFamily="2" charset="-122"/>
            </a:endParaRPr>
          </a:p>
        </p:txBody>
      </p:sp>
      <p:sp>
        <p:nvSpPr>
          <p:cNvPr id="103426" name="Rectangle 2"/>
          <p:cNvSpPr>
            <a:spLocks noGrp="1" noRot="1"/>
          </p:cNvSpPr>
          <p:nvPr>
            <p:ph type="body" idx="4294967295"/>
          </p:nvPr>
        </p:nvSpPr>
        <p:spPr>
          <a:xfrm>
            <a:off x="2495550" y="1844675"/>
            <a:ext cx="7562850" cy="3717925"/>
          </a:xfrm>
          <a:ln w="25400">
            <a:solidFill>
              <a:srgbClr val="CC0000"/>
            </a:solidFill>
            <a:miter/>
          </a:ln>
        </p:spPr>
        <p:txBody>
          <a:bodyPr vert="horz" wrap="square" lIns="91440" tIns="45720" rIns="91440" bIns="45720" anchor="t" anchorCtr="0"/>
          <a:p>
            <a:pPr>
              <a:lnSpc>
                <a:spcPct val="115000"/>
              </a:lnSpc>
              <a:buNone/>
            </a:pPr>
            <a:endParaRPr lang="en-US" altLang="zh-CN" sz="1200" b="1" dirty="0">
              <a:solidFill>
                <a:srgbClr val="000000"/>
              </a:solidFill>
            </a:endParaRPr>
          </a:p>
          <a:p>
            <a:pPr>
              <a:lnSpc>
                <a:spcPct val="115000"/>
              </a:lnSpc>
            </a:pPr>
            <a:r>
              <a:rPr lang="zh-CN" altLang="en-US" sz="2800" b="1" dirty="0">
                <a:solidFill>
                  <a:srgbClr val="000000"/>
                </a:solidFill>
              </a:rPr>
              <a:t>进口方的要求不恰当。因为</a:t>
            </a:r>
            <a:r>
              <a:rPr lang="en-US" altLang="zh-CN" sz="2800" b="1" dirty="0">
                <a:solidFill>
                  <a:srgbClr val="000000"/>
                </a:solidFill>
              </a:rPr>
              <a:t>FOB</a:t>
            </a:r>
            <a:r>
              <a:rPr lang="zh-CN" altLang="en-US" sz="2800" b="1" dirty="0">
                <a:solidFill>
                  <a:srgbClr val="000000"/>
                </a:solidFill>
              </a:rPr>
              <a:t>条件下，货物</a:t>
            </a:r>
            <a:r>
              <a:rPr lang="zh-CN" altLang="en-US" sz="2800" b="1" dirty="0">
                <a:solidFill>
                  <a:srgbClr val="0000FF"/>
                </a:solidFill>
              </a:rPr>
              <a:t>装上船后，</a:t>
            </a:r>
            <a:r>
              <a:rPr lang="zh-CN" altLang="en-US" sz="2800" b="1" dirty="0">
                <a:solidFill>
                  <a:srgbClr val="000000"/>
                </a:solidFill>
              </a:rPr>
              <a:t>风险和费用承担责任即转移给买方。</a:t>
            </a:r>
            <a:endParaRPr lang="zh-CN" altLang="en-US" sz="2800" b="1" dirty="0">
              <a:solidFill>
                <a:srgbClr val="000000"/>
              </a:solidFill>
            </a:endParaRPr>
          </a:p>
          <a:p>
            <a:pPr>
              <a:lnSpc>
                <a:spcPct val="115000"/>
              </a:lnSpc>
            </a:pPr>
            <a:r>
              <a:rPr lang="zh-CN" altLang="en-US" sz="2800" b="1" dirty="0">
                <a:solidFill>
                  <a:srgbClr val="000000"/>
                </a:solidFill>
              </a:rPr>
              <a:t>对于买方的货物损失，如果买方投保且属于保险范围内，则应由保险公司赔偿；否则由买方自己承担。</a:t>
            </a:r>
            <a:endParaRPr lang="zh-CN" altLang="en-US" sz="2800" b="1" dirty="0">
              <a:solidFill>
                <a:srgbClr val="000000"/>
              </a:solidFill>
            </a:endParaRPr>
          </a:p>
        </p:txBody>
      </p:sp>
      <p:sp>
        <p:nvSpPr>
          <p:cNvPr id="24582" name="Rectangle 6"/>
          <p:cNvSpPr>
            <a:spLocks noGrp="1" noRot="1"/>
          </p:cNvSpPr>
          <p:nvPr>
            <p:ph type="title" idx="4294967295"/>
          </p:nvPr>
        </p:nvSpPr>
        <p:spPr>
          <a:xfrm>
            <a:off x="2627313" y="790575"/>
            <a:ext cx="1804987" cy="504825"/>
          </a:xfrm>
          <a:solidFill>
            <a:srgbClr val="FFC9FF"/>
          </a:solidFill>
          <a:ln>
            <a:solidFill>
              <a:srgbClr val="FF9999"/>
            </a:solidFill>
            <a:miter/>
          </a:ln>
        </p:spPr>
        <p:txBody>
          <a:bodyPr vert="horz" wrap="square" lIns="91440" tIns="45720" rIns="91440" bIns="45720" anchor="ctr" anchorCtr="0">
            <a:normAutofit fontScale="90000"/>
          </a:bodyPr>
          <a:p>
            <a:r>
              <a:rPr lang="zh-CN" altLang="en-US" sz="2800" b="1" dirty="0">
                <a:latin typeface="黑体" panose="02010609060101010101" pitchFamily="2" charset="-122"/>
                <a:ea typeface="黑体" panose="02010609060101010101" pitchFamily="2" charset="-122"/>
              </a:rPr>
              <a:t>分</a:t>
            </a:r>
            <a:r>
              <a:rPr lang="en-US" altLang="zh-CN" sz="2800" b="1" dirty="0">
                <a:latin typeface="黑体" panose="02010609060101010101" pitchFamily="2" charset="-122"/>
                <a:ea typeface="黑体" panose="02010609060101010101" pitchFamily="2" charset="-122"/>
              </a:rPr>
              <a:t>  </a:t>
            </a:r>
            <a:r>
              <a:rPr lang="zh-CN" altLang="en-US" sz="2800" b="1" dirty="0">
                <a:latin typeface="黑体" panose="02010609060101010101" pitchFamily="2" charset="-122"/>
                <a:ea typeface="黑体" panose="02010609060101010101" pitchFamily="2" charset="-122"/>
              </a:rPr>
              <a:t>析</a:t>
            </a:r>
            <a:endParaRPr lang="zh-CN" altLang="en-US" sz="2800" b="1" dirty="0">
              <a:latin typeface="黑体" panose="02010609060101010101" pitchFamily="2" charset="-122"/>
              <a:ea typeface="黑体" panose="0201060906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anim calcmode="lin" valueType="num">
                                      <p:cBhvr additive="base">
                                        <p:cTn id="7" dur="500" fill="hold"/>
                                        <p:tgtEl>
                                          <p:spTgt spid="24582"/>
                                        </p:tgtEl>
                                        <p:attrNameLst>
                                          <p:attrName>ppt_x</p:attrName>
                                        </p:attrNameLst>
                                      </p:cBhvr>
                                      <p:tavLst>
                                        <p:tav tm="0">
                                          <p:val>
                                            <p:strVal val="0-#ppt_w/2"/>
                                          </p:val>
                                        </p:tav>
                                        <p:tav tm="100000">
                                          <p:val>
                                            <p:strVal val="#ppt_x"/>
                                          </p:val>
                                        </p:tav>
                                      </p:tavLst>
                                    </p:anim>
                                    <p:anim calcmode="lin" valueType="num">
                                      <p:cBhvr additive="base">
                                        <p:cTn id="8" dur="500" fill="hold"/>
                                        <p:tgtEl>
                                          <p:spTgt spid="245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标题 87041"/>
          <p:cNvSpPr>
            <a:spLocks noGrp="1"/>
          </p:cNvSpPr>
          <p:nvPr>
            <p:ph type="title"/>
          </p:nvPr>
        </p:nvSpPr>
        <p:spPr>
          <a:xfrm>
            <a:off x="2025650" y="442913"/>
            <a:ext cx="8140700" cy="636588"/>
          </a:xfrm>
        </p:spPr>
        <p:txBody>
          <a:bodyPr lIns="90000" tIns="46800" rIns="90000" bIns="46800" rtlCol="0" anchor="ctr" anchorCtr="0">
            <a:noAutofit/>
          </a:bodyPr>
          <a:p>
            <a:pPr marL="0" marR="0" indent="0" algn="ctr" defTabSz="914400" rtl="0" eaLnBrk="1" fontAlgn="auto" latinLnBrk="0" hangingPunct="1">
              <a:lnSpc>
                <a:spcPct val="100000"/>
              </a:lnSpc>
              <a:spcBef>
                <a:spcPct val="0"/>
              </a:spcBef>
              <a:spcAft>
                <a:spcPct val="0"/>
              </a:spcAft>
              <a:buClrTx/>
              <a:buSzTx/>
              <a:buFontTx/>
              <a:buNone/>
            </a:pPr>
            <a:r>
              <a:rPr kumimoji="0" lang="zh-CN" altLang="en-US" sz="3600" b="1" i="0" u="none" strike="noStrike" kern="1200" cap="none" spc="200" normalizeH="0" baseline="0" noProof="1" dirty="0">
                <a:solidFill>
                  <a:srgbClr val="0000FF"/>
                </a:solidFill>
                <a:uFillTx/>
                <a:latin typeface="微软雅黑" panose="020B0503020204020204" pitchFamily="34" charset="-122"/>
                <a:ea typeface="微软雅黑" panose="020B0503020204020204" pitchFamily="34" charset="-122"/>
                <a:cs typeface="+mj-cs"/>
              </a:rPr>
              <a:t>课程介绍</a:t>
            </a:r>
            <a:endParaRPr kumimoji="0" lang="zh-CN" altLang="en-US" sz="3600" b="1" i="0" u="none" strike="noStrike" kern="1200" cap="none" spc="200" normalizeH="0" baseline="0" noProof="1" dirty="0">
              <a:solidFill>
                <a:srgbClr val="0000FF"/>
              </a:solidFill>
              <a:uFillTx/>
              <a:latin typeface="微软雅黑" panose="020B0503020204020204" pitchFamily="34" charset="-122"/>
              <a:ea typeface="微软雅黑" panose="020B0503020204020204" pitchFamily="34" charset="-122"/>
              <a:cs typeface="+mj-cs"/>
            </a:endParaRPr>
          </a:p>
        </p:txBody>
      </p:sp>
      <p:sp>
        <p:nvSpPr>
          <p:cNvPr id="87043" name="内容占位符 87042"/>
          <p:cNvSpPr>
            <a:spLocks noGrp="1"/>
          </p:cNvSpPr>
          <p:nvPr>
            <p:ph idx="1"/>
          </p:nvPr>
        </p:nvSpPr>
        <p:spPr>
          <a:xfrm>
            <a:off x="2025650" y="1184275"/>
            <a:ext cx="8140700" cy="5157788"/>
          </a:xfrm>
        </p:spPr>
        <p:txBody>
          <a:bodyPr lIns="90000" tIns="46800" rIns="90000" bIns="46800" anchor="t" anchorCtr="0"/>
          <a:p>
            <a:pPr defTabSz="685800">
              <a:buFont typeface="Arial" panose="020B0604020202020204" pitchFamily="34" charset="0"/>
              <a:buNone/>
            </a:pPr>
            <a:r>
              <a:rPr lang="en-US" altLang="zh-CN"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rPr>
              <a:t>     </a:t>
            </a:r>
            <a:endParaRPr lang="en-US" altLang="zh-CN"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r>
              <a:rPr lang="en-US" altLang="zh-CN"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rPr>
              <a:t>      </a:t>
            </a:r>
            <a:r>
              <a:rPr lang="en-US" altLang="zh-CN"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国际贸易实务</a:t>
            </a:r>
            <a:r>
              <a:rPr lang="en-US" altLang="zh-CN"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是一门具有</a:t>
            </a:r>
            <a:r>
              <a:rPr lang="zh-CN" altLang="en-US" sz="2400" b="1" kern="1200" normalizeH="0" baseline="0" dirty="0">
                <a:solidFill>
                  <a:srgbClr val="FF0066"/>
                </a:solidFill>
                <a:latin typeface="微软雅黑" panose="020B0503020204020204" pitchFamily="34" charset="-122"/>
                <a:ea typeface="微软雅黑" panose="020B0503020204020204" pitchFamily="34" charset="-122"/>
                <a:cs typeface="+mn-cs"/>
                <a:sym typeface="微软雅黑" panose="020B0503020204020204" pitchFamily="34" charset="-122"/>
              </a:rPr>
              <a:t>涉外</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活动特点的</a:t>
            </a:r>
            <a:r>
              <a:rPr lang="zh-CN" altLang="en-US" sz="2400" b="1" kern="1200" normalizeH="0" baseline="0" dirty="0">
                <a:solidFill>
                  <a:srgbClr val="FF0066"/>
                </a:solidFill>
                <a:latin typeface="微软雅黑" panose="020B0503020204020204" pitchFamily="34" charset="-122"/>
                <a:ea typeface="微软雅黑" panose="020B0503020204020204" pitchFamily="34" charset="-122"/>
                <a:cs typeface="+mn-cs"/>
                <a:sym typeface="微软雅黑" panose="020B0503020204020204" pitchFamily="34" charset="-122"/>
              </a:rPr>
              <a:t>实践性很强</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的综合性</a:t>
            </a:r>
            <a:r>
              <a:rPr lang="zh-CN" altLang="en-US" sz="2400" b="1" kern="1200" normalizeH="0" baseline="0" dirty="0">
                <a:solidFill>
                  <a:srgbClr val="FF0066"/>
                </a:solidFill>
                <a:latin typeface="微软雅黑" panose="020B0503020204020204" pitchFamily="34" charset="-122"/>
                <a:ea typeface="微软雅黑" panose="020B0503020204020204" pitchFamily="34" charset="-122"/>
                <a:cs typeface="+mn-cs"/>
                <a:sym typeface="微软雅黑" panose="020B0503020204020204" pitchFamily="34" charset="-122"/>
              </a:rPr>
              <a:t>专业基础</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课程。</a:t>
            </a:r>
            <a:endPar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endPar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        通过课程的学习，能让我们学会“</a:t>
            </a:r>
            <a:r>
              <a:rPr lang="zh-CN" altLang="en-US" sz="2400" b="1" kern="1200" normalizeH="0" baseline="0" dirty="0">
                <a:solidFill>
                  <a:srgbClr val="FF0066"/>
                </a:solidFill>
                <a:latin typeface="微软雅黑" panose="020B0503020204020204" pitchFamily="34" charset="-122"/>
                <a:ea typeface="微软雅黑" panose="020B0503020204020204" pitchFamily="34" charset="-122"/>
                <a:cs typeface="+mn-cs"/>
                <a:sym typeface="微软雅黑" panose="020B0503020204020204" pitchFamily="34" charset="-122"/>
              </a:rPr>
              <a:t>怎么做外贸</a:t>
            </a:r>
            <a:r>
              <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”，在教学过程中，会突出实际的业务操作内容。</a:t>
            </a:r>
            <a:endParaRPr lang="zh-CN" altLang="en-US" sz="24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7043">
                                            <p:txEl>
                                              <p:charRg st="0" end="6"/>
                                            </p:txEl>
                                          </p:spTgt>
                                        </p:tgtEl>
                                        <p:attrNameLst>
                                          <p:attrName>style.visibility</p:attrName>
                                        </p:attrNameLst>
                                      </p:cBhvr>
                                      <p:to>
                                        <p:strVal val="visible"/>
                                      </p:to>
                                    </p:set>
                                    <p:animEffect transition="in" filter="randombar(horizontal)">
                                      <p:cBhvr>
                                        <p:cTn id="7" dur="500"/>
                                        <p:tgtEl>
                                          <p:spTgt spid="87043">
                                            <p:txEl>
                                              <p:charRg st="0"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7043">
                                            <p:txEl>
                                              <p:charRg st="6" end="49"/>
                                            </p:txEl>
                                          </p:spTgt>
                                        </p:tgtEl>
                                        <p:attrNameLst>
                                          <p:attrName>style.visibility</p:attrName>
                                        </p:attrNameLst>
                                      </p:cBhvr>
                                      <p:to>
                                        <p:strVal val="visible"/>
                                      </p:to>
                                    </p:set>
                                    <p:animEffect transition="in" filter="randombar(horizontal)">
                                      <p:cBhvr>
                                        <p:cTn id="12" dur="500"/>
                                        <p:tgtEl>
                                          <p:spTgt spid="87043">
                                            <p:txEl>
                                              <p:charRg st="6" end="4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7043">
                                            <p:txEl>
                                              <p:charRg st="50" end="101"/>
                                            </p:txEl>
                                          </p:spTgt>
                                        </p:tgtEl>
                                        <p:attrNameLst>
                                          <p:attrName>style.visibility</p:attrName>
                                        </p:attrNameLst>
                                      </p:cBhvr>
                                      <p:to>
                                        <p:strVal val="visible"/>
                                      </p:to>
                                    </p:set>
                                    <p:animEffect transition="in" filter="randombar(horizontal)">
                                      <p:cBhvr>
                                        <p:cTn id="17" dur="500"/>
                                        <p:tgtEl>
                                          <p:spTgt spid="87043">
                                            <p:txEl>
                                              <p:charRg st="50" end="10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92161"/>
          <p:cNvSpPr>
            <a:spLocks noGrp="1"/>
          </p:cNvSpPr>
          <p:nvPr>
            <p:ph type="title"/>
          </p:nvPr>
        </p:nvSpPr>
        <p:spPr>
          <a:xfrm>
            <a:off x="2025650" y="442913"/>
            <a:ext cx="8140700" cy="636587"/>
          </a:xfrm>
        </p:spPr>
        <p:txBody>
          <a:bodyPr lIns="90000" tIns="46800" rIns="90000" bIns="46800" anchor="ctr" anchorCtr="0">
            <a:normAutofit fontScale="90000"/>
          </a:bodyPr>
          <a:p>
            <a:pPr indent="0" algn="ctr" defTabSz="685800">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外贸从业资格证书</a:t>
            </a:r>
            <a:endPar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92163" name="内容占位符 92162"/>
          <p:cNvSpPr>
            <a:spLocks noGrp="1"/>
          </p:cNvSpPr>
          <p:nvPr>
            <p:ph idx="1"/>
          </p:nvPr>
        </p:nvSpPr>
        <p:spPr>
          <a:xfrm>
            <a:off x="2025650" y="1184275"/>
            <a:ext cx="8140700" cy="5157788"/>
          </a:xfrm>
        </p:spPr>
        <p:txBody>
          <a:bodyPr lIns="90000" tIns="46800" rIns="90000" bIns="46800" anchor="t" anchorCtr="0"/>
          <a:p>
            <a:pPr defTabSz="685800">
              <a:buFont typeface="Arial" panose="020B0604020202020204" pitchFamily="34" charset="0"/>
              <a:buNone/>
            </a:pPr>
            <a:r>
              <a:rPr lang="en-US" altLang="zh-CN" sz="34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1. </a:t>
            </a:r>
            <a:r>
              <a:rPr lang="zh-CN" altLang="en-US" sz="34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外销员资格认证考试</a:t>
            </a:r>
            <a:endParaRPr lang="zh-CN" altLang="en-US" sz="34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报名要求：具有高中或中专以上学历</a:t>
            </a:r>
            <a:r>
              <a:rPr lang="en-US" altLang="zh-CN"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含大中专在校学生</a:t>
            </a:r>
            <a:r>
              <a:rPr lang="en-US" altLang="zh-CN"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均可报名参加。</a:t>
            </a:r>
            <a:endPar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报考及考试时间：报考时间一般在每年</a:t>
            </a:r>
            <a:r>
              <a:rPr lang="en-US" altLang="zh-CN" sz="3400"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rPr>
              <a:t>3</a:t>
            </a:r>
            <a:r>
              <a:rPr lang="en-US" altLang="zh-CN" sz="3400" kern="1200" normalizeH="0" baseline="0">
                <a:latin typeface="Arial" panose="020B0604020202020204" pitchFamily="34" charset="0"/>
                <a:ea typeface="微软雅黑" panose="020B0503020204020204" pitchFamily="34" charset="-122"/>
                <a:cs typeface="+mn-cs"/>
                <a:sym typeface="微软雅黑" panose="020B0503020204020204" pitchFamily="34" charset="-122"/>
              </a:rPr>
              <a:t>—</a:t>
            </a:r>
            <a:r>
              <a:rPr lang="en-US" altLang="zh-CN"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4</a:t>
            </a:r>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月，考试时间一般在每年</a:t>
            </a:r>
            <a:r>
              <a:rPr lang="en-US" altLang="zh-CN"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9</a:t>
            </a:r>
            <a:r>
              <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月中上旬。每年一次全国统考。</a:t>
            </a:r>
            <a:endParaRPr lang="zh-CN" altLang="en-US" sz="34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buFont typeface="Arial" panose="020B0604020202020204" pitchFamily="34" charset="0"/>
              <a:buNone/>
            </a:pPr>
            <a:endParaRPr lang="zh-CN" altLang="en-US"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163">
                                            <p:txEl>
                                              <p:charRg st="0" end="13"/>
                                            </p:txEl>
                                          </p:spTgt>
                                        </p:tgtEl>
                                        <p:attrNameLst>
                                          <p:attrName>style.visibility</p:attrName>
                                        </p:attrNameLst>
                                      </p:cBhvr>
                                      <p:to>
                                        <p:strVal val="visible"/>
                                      </p:to>
                                    </p:set>
                                    <p:animEffect transition="in" filter="diamond(in)">
                                      <p:cBhvr>
                                        <p:cTn id="7" dur="2000"/>
                                        <p:tgtEl>
                                          <p:spTgt spid="92163">
                                            <p:txEl>
                                              <p:charRg st="0" end="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63">
                                            <p:txEl>
                                              <p:charRg st="13" end="47"/>
                                            </p:txEl>
                                          </p:spTgt>
                                        </p:tgtEl>
                                        <p:attrNameLst>
                                          <p:attrName>style.visibility</p:attrName>
                                        </p:attrNameLst>
                                      </p:cBhvr>
                                      <p:to>
                                        <p:strVal val="visible"/>
                                      </p:to>
                                    </p:set>
                                    <p:animEffect transition="in" filter="diamond(in)">
                                      <p:cBhvr>
                                        <p:cTn id="12" dur="2000"/>
                                        <p:tgtEl>
                                          <p:spTgt spid="92163">
                                            <p:txEl>
                                              <p:charRg st="13" end="4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2163">
                                            <p:txEl>
                                              <p:charRg st="47" end="94"/>
                                            </p:txEl>
                                          </p:spTgt>
                                        </p:tgtEl>
                                        <p:attrNameLst>
                                          <p:attrName>style.visibility</p:attrName>
                                        </p:attrNameLst>
                                      </p:cBhvr>
                                      <p:to>
                                        <p:strVal val="visible"/>
                                      </p:to>
                                    </p:set>
                                    <p:animEffect transition="in" filter="diamond(in)">
                                      <p:cBhvr>
                                        <p:cTn id="17" dur="2000"/>
                                        <p:tgtEl>
                                          <p:spTgt spid="92163">
                                            <p:txEl>
                                              <p:charRg st="47" end="9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7" name="文本占位符 93186"/>
          <p:cNvSpPr>
            <a:spLocks noGrp="1"/>
          </p:cNvSpPr>
          <p:nvPr>
            <p:ph idx="1"/>
          </p:nvPr>
        </p:nvSpPr>
        <p:spPr>
          <a:xfrm>
            <a:off x="2090738" y="209550"/>
            <a:ext cx="8001000" cy="5810250"/>
          </a:xfrm>
        </p:spPr>
        <p:txBody>
          <a:bodyPr lIns="90000" tIns="46800" rIns="90000" bIns="46800" rtlCol="0">
            <a:normAutofit fontScale="90000" lnSpcReduction="10000"/>
          </a:bodyPr>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None/>
            </a:pPr>
            <a:r>
              <a:rPr kumimoji="0" lang="en-US" altLang="zh-CN" sz="3000" b="1" i="0" u="none" strike="noStrike" kern="1200" cap="none" spc="150" normalizeH="0" baseline="0" noProof="1">
                <a:solidFill>
                  <a:srgbClr val="FF0000"/>
                </a:solidFill>
                <a:uFillTx/>
                <a:latin typeface="微软雅黑" panose="020B0503020204020204" pitchFamily="34" charset="-122"/>
                <a:ea typeface="微软雅黑" panose="020B0503020204020204" pitchFamily="34" charset="-122"/>
                <a:cs typeface="+mn-cs"/>
              </a:rPr>
              <a:t>2. </a:t>
            </a:r>
            <a:r>
              <a:rPr kumimoji="0" lang="zh-CN" altLang="en-US" sz="30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报关员</a:t>
            </a:r>
            <a:r>
              <a:rPr kumimoji="0" lang="zh-CN" altLang="en-US" sz="30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资格认证考试</a:t>
            </a:r>
            <a:endParaRPr kumimoji="0" lang="zh-CN" altLang="en-US" sz="30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报名要求：年满</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18</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周岁，具有完全民事行为能力；具有大专及以上学历。</a:t>
            </a:r>
            <a:endPar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报考及考试时间：报考时间为每年</a:t>
            </a:r>
            <a:r>
              <a:rPr kumimoji="0" lang="en-US" altLang="zh-CN" sz="3000" b="0" i="0" u="none" strike="noStrike" kern="1200" cap="none" spc="150" normalizeH="0" baseline="0" noProof="1">
                <a:solidFill>
                  <a:schemeClr val="tx1">
                    <a:lumMod val="85000"/>
                    <a:lumOff val="15000"/>
                  </a:schemeClr>
                </a:solidFill>
                <a:uFillTx/>
                <a:latin typeface="微软雅黑" panose="020B0503020204020204" pitchFamily="34" charset="-122"/>
                <a:ea typeface="微软雅黑" panose="020B0503020204020204" pitchFamily="34" charset="-122"/>
                <a:cs typeface="+mn-cs"/>
              </a:rPr>
              <a:t>6</a:t>
            </a:r>
            <a:r>
              <a:rPr kumimoji="0" lang="en-US" altLang="zh-CN" sz="3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rPr>
              <a:t>—</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7</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月，考试时间为每年</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11</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a:t>
            </a:r>
            <a:endPar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None/>
            </a:pPr>
            <a:r>
              <a:rPr kumimoji="0" lang="zh-CN" altLang="en-US" sz="3000" b="1" i="0" u="none" strike="noStrike" kern="1200" cap="none" spc="150" normalizeH="0" baseline="0" noProof="1">
                <a:solidFill>
                  <a:srgbClr val="FF0000"/>
                </a:solidFill>
                <a:uFillTx/>
                <a:latin typeface="微软雅黑" panose="020B0503020204020204" pitchFamily="34" charset="-122"/>
                <a:ea typeface="微软雅黑" panose="020B0503020204020204" pitchFamily="34" charset="-122"/>
                <a:cs typeface="+mn-cs"/>
              </a:rPr>
              <a:t>3. </a:t>
            </a:r>
            <a:r>
              <a:rPr kumimoji="0" lang="zh-CN" altLang="en-US" sz="3000" b="1" i="0" u="none" strike="noStrike" kern="1200" cap="none" spc="150" normalizeH="0" baseline="0" noProof="1" dirty="0">
                <a:solidFill>
                  <a:srgbClr val="FF0000"/>
                </a:solidFill>
                <a:uFillTx/>
                <a:latin typeface="微软雅黑" panose="020B0503020204020204" pitchFamily="34" charset="-122"/>
                <a:ea typeface="微软雅黑" panose="020B0503020204020204" pitchFamily="34" charset="-122"/>
                <a:cs typeface="+mn-cs"/>
              </a:rPr>
              <a:t>报检员资格认证考试</a:t>
            </a:r>
            <a:endParaRPr kumimoji="0" lang="zh-CN" altLang="en-US" sz="3000" b="1"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报名要求：年满</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18</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岁，有完全民事行为能力，具有高中或中专及以上学历。</a:t>
            </a:r>
            <a:endPar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报考及考试时间：上半年为每年</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2</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月报考，</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4</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月考试；下半年为每年</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9</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月报考，</a:t>
            </a:r>
            <a:r>
              <a:rPr kumimoji="0" lang="en-US" altLang="zh-CN"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11</a:t>
            </a:r>
            <a:r>
              <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rPr>
              <a:t>月考试。</a:t>
            </a:r>
            <a:endParaRPr kumimoji="0" lang="zh-CN" altLang="en-US" sz="30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a:p>
            <a:pPr marL="171450" marR="0" indent="-171450" algn="l" defTabSz="9144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2800" b="0" i="0" u="none" strike="noStrike" kern="1200" cap="none" spc="150" normalizeH="0" baseline="0" noProof="1" dirty="0">
              <a:solidFill>
                <a:schemeClr val="tx1">
                  <a:lumMod val="85000"/>
                  <a:lumOff val="15000"/>
                </a:schemeClr>
              </a:solidFill>
              <a:uFillTx/>
              <a:latin typeface="微软雅黑" panose="020B0503020204020204" pitchFamily="34" charset="-122"/>
              <a:ea typeface="微软雅黑" panose="020B0503020204020204" pitchFamily="34" charset="-122"/>
              <a:cs typeface="+mn-cs"/>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7">
                                            <p:txEl>
                                              <p:charRg st="0" end="13"/>
                                            </p:txEl>
                                          </p:spTgt>
                                        </p:tgtEl>
                                        <p:attrNameLst>
                                          <p:attrName>style.visibility</p:attrName>
                                        </p:attrNameLst>
                                      </p:cBhvr>
                                      <p:to>
                                        <p:strVal val="visible"/>
                                      </p:to>
                                    </p:set>
                                    <p:anim calcmode="lin" valueType="num">
                                      <p:cBhvr additive="base">
                                        <p:cTn id="7" dur="500" fill="hold"/>
                                        <p:tgtEl>
                                          <p:spTgt spid="93187">
                                            <p:txEl>
                                              <p:charRg st="0"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187">
                                            <p:txEl>
                                              <p:charRg st="0" end="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3187">
                                            <p:txEl>
                                              <p:charRg st="13" end="47"/>
                                            </p:txEl>
                                          </p:spTgt>
                                        </p:tgtEl>
                                        <p:attrNameLst>
                                          <p:attrName>style.visibility</p:attrName>
                                        </p:attrNameLst>
                                      </p:cBhvr>
                                      <p:to>
                                        <p:strVal val="visible"/>
                                      </p:to>
                                    </p:set>
                                    <p:anim calcmode="lin" valueType="num">
                                      <p:cBhvr additive="base">
                                        <p:cTn id="13" dur="500" fill="hold"/>
                                        <p:tgtEl>
                                          <p:spTgt spid="93187">
                                            <p:txEl>
                                              <p:charRg st="13" end="4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3187">
                                            <p:txEl>
                                              <p:charRg st="13" end="4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3187">
                                            <p:txEl>
                                              <p:charRg st="47" end="79"/>
                                            </p:txEl>
                                          </p:spTgt>
                                        </p:tgtEl>
                                        <p:attrNameLst>
                                          <p:attrName>style.visibility</p:attrName>
                                        </p:attrNameLst>
                                      </p:cBhvr>
                                      <p:to>
                                        <p:strVal val="visible"/>
                                      </p:to>
                                    </p:set>
                                    <p:anim calcmode="lin" valueType="num">
                                      <p:cBhvr additive="base">
                                        <p:cTn id="19" dur="500" fill="hold"/>
                                        <p:tgtEl>
                                          <p:spTgt spid="93187">
                                            <p:txEl>
                                              <p:charRg st="47" end="7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3187">
                                            <p:txEl>
                                              <p:charRg st="47" end="7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1" name="内容占位符 94210"/>
          <p:cNvSpPr>
            <a:spLocks noGrp="1"/>
          </p:cNvSpPr>
          <p:nvPr>
            <p:ph idx="1"/>
          </p:nvPr>
        </p:nvSpPr>
        <p:spPr>
          <a:xfrm>
            <a:off x="821690" y="273050"/>
            <a:ext cx="9204960" cy="5729605"/>
          </a:xfrm>
        </p:spPr>
        <p:txBody>
          <a:bodyPr lIns="90000" tIns="46800" rIns="90000" bIns="46800" anchor="t" anchorCtr="0">
            <a:normAutofit fontScale="70000"/>
          </a:bodyPr>
          <a:p>
            <a:pPr defTabSz="685800">
              <a:lnSpc>
                <a:spcPct val="150000"/>
              </a:lnSpc>
              <a:buFont typeface="Arial" panose="020B0604020202020204" pitchFamily="34" charset="0"/>
              <a:buNone/>
            </a:pPr>
            <a:r>
              <a:rPr lang="zh-CN" sz="3000" b="1" kern="1200" normalizeH="0" baseline="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4. </a:t>
            </a:r>
            <a:r>
              <a:rPr lang="zh-CN" altLang="en-US" sz="30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单证员资格认证考试</a:t>
            </a:r>
            <a:endParaRPr lang="zh-CN" altLang="en-US" sz="30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150000"/>
              </a:lnSpc>
            </a:pP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报名要求：具有高中以上学历并有志于从事国际商务单证工作的求职人员或在校学生。</a:t>
            </a:r>
            <a:endPar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150000"/>
              </a:lnSpc>
            </a:pP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报考及考试时间：报考时间为每年</a:t>
            </a:r>
            <a:r>
              <a:rPr lang="en-US" altLang="zh-CN" sz="3000"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rPr>
              <a:t>2</a:t>
            </a:r>
            <a:r>
              <a:rPr lang="en-US" altLang="zh-CN" sz="3000" kern="1200" normalizeH="0" baseline="0">
                <a:latin typeface="Arial" panose="020B0604020202020204" pitchFamily="34" charset="0"/>
                <a:ea typeface="微软雅黑" panose="020B0503020204020204" pitchFamily="34" charset="-122"/>
                <a:cs typeface="+mn-cs"/>
                <a:sym typeface="微软雅黑" panose="020B0503020204020204" pitchFamily="34" charset="-122"/>
              </a:rPr>
              <a:t>—</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5</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月，考试时间为每年</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6</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月中旬。</a:t>
            </a:r>
            <a:endPar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80000"/>
              </a:lnSpc>
              <a:buFont typeface="Arial" panose="020B0604020202020204" pitchFamily="34" charset="0"/>
              <a:buNone/>
            </a:pPr>
            <a:endPar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80000"/>
              </a:lnSpc>
              <a:buFont typeface="Arial" panose="020B0604020202020204" pitchFamily="34" charset="0"/>
              <a:buNone/>
            </a:pPr>
            <a:r>
              <a:rPr lang="zh-CN" sz="3000" b="1" kern="1200" normalizeH="0" baseline="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5. </a:t>
            </a:r>
            <a:r>
              <a:rPr lang="zh-CN" altLang="en-US" sz="3000" b="1" kern="1200" normalizeH="0" baseline="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跟单员资格认证考试</a:t>
            </a:r>
            <a:endParaRPr lang="zh-CN" altLang="en-US" sz="30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150000"/>
              </a:lnSpc>
            </a:pP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报名要求：具有高中</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包括中专、技校和职校</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学历以上，且有志于从事外贸跟单工作的在职和求职人员以及在校生均可参加。</a:t>
            </a:r>
            <a:endPar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150000"/>
              </a:lnSpc>
            </a:pP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报考及考试时间：报考时间为</a:t>
            </a:r>
            <a:r>
              <a:rPr lang="en-US" altLang="zh-CN" sz="3000" kern="1200" normalizeH="0" baseline="0">
                <a:latin typeface="微软雅黑" panose="020B0503020204020204" pitchFamily="34" charset="-122"/>
                <a:ea typeface="微软雅黑" panose="020B0503020204020204" pitchFamily="34" charset="-122"/>
                <a:cs typeface="+mn-cs"/>
                <a:sym typeface="微软雅黑" panose="020B0503020204020204" pitchFamily="34" charset="-122"/>
              </a:rPr>
              <a:t>6</a:t>
            </a:r>
            <a:r>
              <a:rPr lang="en-US" altLang="zh-CN" sz="3000" kern="1200" normalizeH="0" baseline="0">
                <a:latin typeface="Arial" panose="020B0604020202020204" pitchFamily="34" charset="0"/>
                <a:ea typeface="微软雅黑" panose="020B0503020204020204" pitchFamily="34" charset="-122"/>
                <a:cs typeface="+mn-cs"/>
                <a:sym typeface="微软雅黑" panose="020B0503020204020204" pitchFamily="34" charset="-122"/>
              </a:rPr>
              <a:t>—</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9</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月，考试时间为每年</a:t>
            </a:r>
            <a:r>
              <a:rPr lang="en-US" altLang="zh-CN"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11</a:t>
            </a:r>
            <a:r>
              <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月。</a:t>
            </a:r>
            <a:endParaRPr lang="zh-CN" altLang="en-US" sz="30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80000"/>
              </a:lnSpc>
              <a:buFont typeface="Arial" panose="020B0604020202020204" pitchFamily="34" charset="0"/>
              <a:buNone/>
            </a:pPr>
            <a:endParaRPr lang="zh-CN" altLang="en-US" sz="2800"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4211">
                                            <p:txEl>
                                              <p:charRg st="0" end="13"/>
                                            </p:txEl>
                                          </p:spTgt>
                                        </p:tgtEl>
                                        <p:attrNameLst>
                                          <p:attrName>style.visibility</p:attrName>
                                        </p:attrNameLst>
                                      </p:cBhvr>
                                      <p:to>
                                        <p:strVal val="visible"/>
                                      </p:to>
                                    </p:set>
                                    <p:animEffect transition="in" filter="diamond(in)">
                                      <p:cBhvr>
                                        <p:cTn id="7" dur="2000"/>
                                        <p:tgtEl>
                                          <p:spTgt spid="94211">
                                            <p:txEl>
                                              <p:charRg st="0" end="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4211">
                                            <p:txEl>
                                              <p:charRg st="13" end="52"/>
                                            </p:txEl>
                                          </p:spTgt>
                                        </p:tgtEl>
                                        <p:attrNameLst>
                                          <p:attrName>style.visibility</p:attrName>
                                        </p:attrNameLst>
                                      </p:cBhvr>
                                      <p:to>
                                        <p:strVal val="visible"/>
                                      </p:to>
                                    </p:set>
                                    <p:animEffect transition="in" filter="diamond(in)">
                                      <p:cBhvr>
                                        <p:cTn id="12" dur="2000"/>
                                        <p:tgtEl>
                                          <p:spTgt spid="94211">
                                            <p:txEl>
                                              <p:charRg st="13" end="5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4211">
                                            <p:txEl>
                                              <p:charRg st="52" end="85"/>
                                            </p:txEl>
                                          </p:spTgt>
                                        </p:tgtEl>
                                        <p:attrNameLst>
                                          <p:attrName>style.visibility</p:attrName>
                                        </p:attrNameLst>
                                      </p:cBhvr>
                                      <p:to>
                                        <p:strVal val="visible"/>
                                      </p:to>
                                    </p:set>
                                    <p:animEffect transition="in" filter="diamond(in)">
                                      <p:cBhvr>
                                        <p:cTn id="17" dur="2000"/>
                                        <p:tgtEl>
                                          <p:spTgt spid="94211">
                                            <p:txEl>
                                              <p:charRg st="52" end="8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4211">
                                            <p:txEl>
                                              <p:charRg st="86" end="99"/>
                                            </p:txEl>
                                          </p:spTgt>
                                        </p:tgtEl>
                                        <p:attrNameLst>
                                          <p:attrName>style.visibility</p:attrName>
                                        </p:attrNameLst>
                                      </p:cBhvr>
                                      <p:to>
                                        <p:strVal val="visible"/>
                                      </p:to>
                                    </p:set>
                                    <p:animEffect transition="in" filter="diamond(in)">
                                      <p:cBhvr>
                                        <p:cTn id="22" dur="2000"/>
                                        <p:tgtEl>
                                          <p:spTgt spid="94211">
                                            <p:txEl>
                                              <p:charRg st="86" end="9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4211">
                                            <p:txEl>
                                              <p:charRg st="99" end="156"/>
                                            </p:txEl>
                                          </p:spTgt>
                                        </p:tgtEl>
                                        <p:attrNameLst>
                                          <p:attrName>style.visibility</p:attrName>
                                        </p:attrNameLst>
                                      </p:cBhvr>
                                      <p:to>
                                        <p:strVal val="visible"/>
                                      </p:to>
                                    </p:set>
                                    <p:animEffect transition="in" filter="diamond(in)">
                                      <p:cBhvr>
                                        <p:cTn id="27" dur="2000"/>
                                        <p:tgtEl>
                                          <p:spTgt spid="94211">
                                            <p:txEl>
                                              <p:charRg st="99" end="15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4211">
                                            <p:txEl>
                                              <p:charRg st="156" end="186"/>
                                            </p:txEl>
                                          </p:spTgt>
                                        </p:tgtEl>
                                        <p:attrNameLst>
                                          <p:attrName>style.visibility</p:attrName>
                                        </p:attrNameLst>
                                      </p:cBhvr>
                                      <p:to>
                                        <p:strVal val="visible"/>
                                      </p:to>
                                    </p:set>
                                    <p:animEffect transition="in" filter="diamond(in)">
                                      <p:cBhvr>
                                        <p:cTn id="32" dur="2000"/>
                                        <p:tgtEl>
                                          <p:spTgt spid="94211">
                                            <p:txEl>
                                              <p:charRg st="156" end="18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96257"/>
          <p:cNvSpPr>
            <a:spLocks noGrp="1"/>
          </p:cNvSpPr>
          <p:nvPr>
            <p:ph type="title"/>
          </p:nvPr>
        </p:nvSpPr>
        <p:spPr>
          <a:xfrm>
            <a:off x="2025650" y="442913"/>
            <a:ext cx="8140700" cy="636587"/>
          </a:xfrm>
        </p:spPr>
        <p:txBody>
          <a:bodyPr lIns="90000" tIns="46800" rIns="90000" bIns="46800" anchor="ctr" anchorCtr="0">
            <a:normAutofit fontScale="90000"/>
          </a:bodyPr>
          <a:p>
            <a:pPr indent="0" algn="ctr" defTabSz="685800">
              <a:buSzTx/>
              <a:buNone/>
            </a:pPr>
            <a:r>
              <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rPr>
              <a:t>第一节 国际贸易实务概论</a:t>
            </a:r>
            <a:endParaRPr lang="zh-CN" altLang="en-US" sz="3600" kern="1200" normalizeH="0" baseline="0" dirty="0">
              <a:solidFill>
                <a:srgbClr val="0000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sp>
        <p:nvSpPr>
          <p:cNvPr id="96259" name="内容占位符 96258"/>
          <p:cNvSpPr>
            <a:spLocks noGrp="1"/>
          </p:cNvSpPr>
          <p:nvPr>
            <p:ph idx="1"/>
          </p:nvPr>
        </p:nvSpPr>
        <p:spPr>
          <a:xfrm>
            <a:off x="2025650" y="1184275"/>
            <a:ext cx="8140700" cy="5157788"/>
          </a:xfrm>
        </p:spPr>
        <p:txBody>
          <a:bodyPr lIns="90000" tIns="46800" rIns="90000" bIns="46800" anchor="t" anchorCtr="0"/>
          <a:p>
            <a:pPr defTabSz="685800">
              <a:lnSpc>
                <a:spcPct val="90000"/>
              </a:lnSpc>
              <a:buFont typeface="Arial" panose="020B0604020202020204" pitchFamily="34" charset="0"/>
              <a:buNone/>
            </a:pPr>
            <a:r>
              <a:rPr lang="zh-CN" altLang="en-US" sz="32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rPr>
              <a:t>一、国际贸易的特点</a:t>
            </a:r>
            <a:endParaRPr lang="zh-CN" altLang="en-US" sz="3200" b="1" kern="1200" normalizeH="0" baseline="0" dirty="0">
              <a:solidFill>
                <a:srgbClr val="FF000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endParaRPr lang="zh-CN" altLang="en-US"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1</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、情况错综复杂</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2</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、线长面广，中间环节多</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3</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、风险大，不稳定性强</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a:p>
            <a:pPr defTabSz="685800">
              <a:lnSpc>
                <a:spcPct val="90000"/>
              </a:lnSpc>
              <a:buFont typeface="Arial" panose="020B0604020202020204" pitchFamily="34" charset="0"/>
              <a:buNone/>
            </a:pPr>
            <a:r>
              <a:rPr lang="en-US" altLang="zh-CN"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4</a:t>
            </a:r>
            <a:r>
              <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rPr>
              <a:t>、竞争激烈</a:t>
            </a:r>
            <a:endParaRPr lang="zh-CN" altLang="en-US" sz="2800" b="1" kern="1200" normalizeH="0" baseline="0" dirty="0">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pic>
        <p:nvPicPr>
          <p:cNvPr id="96260" name="图片 96259" descr="4da70ef95f563327d8f9fd4c"/>
          <p:cNvPicPr>
            <a:picLocks noChangeAspect="1"/>
          </p:cNvPicPr>
          <p:nvPr/>
        </p:nvPicPr>
        <p:blipFill>
          <a:blip r:embed="rId1"/>
          <a:stretch>
            <a:fillRect/>
          </a:stretch>
        </p:blipFill>
        <p:spPr>
          <a:xfrm>
            <a:off x="7175500" y="3573463"/>
            <a:ext cx="3240088" cy="2590800"/>
          </a:xfrm>
          <a:prstGeom prst="rect">
            <a:avLst/>
          </a:prstGeom>
          <a:noFill/>
          <a:ln w="9525">
            <a:noFill/>
          </a:ln>
        </p:spPr>
      </p:pic>
    </p:spTree>
    <p:custDataLst>
      <p:tags r:id="rId2"/>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96260"/>
                                        </p:tgtEl>
                                        <p:attrNameLst>
                                          <p:attrName>style.visibility</p:attrName>
                                        </p:attrNameLst>
                                      </p:cBhvr>
                                      <p:to>
                                        <p:strVal val="visible"/>
                                      </p:to>
                                    </p:set>
                                    <p:animEffect transition="in" filter="circle(in)">
                                      <p:cBhvr>
                                        <p:cTn id="7" dur="2000"/>
                                        <p:tgtEl>
                                          <p:spTgt spid="9626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6259">
                                            <p:txEl>
                                              <p:charRg st="0" end="10"/>
                                            </p:txEl>
                                          </p:spTgt>
                                        </p:tgtEl>
                                        <p:attrNameLst>
                                          <p:attrName>style.visibility</p:attrName>
                                        </p:attrNameLst>
                                      </p:cBhvr>
                                      <p:to>
                                        <p:strVal val="visible"/>
                                      </p:to>
                                    </p:set>
                                    <p:animEffect transition="in" filter="blinds(horizontal)">
                                      <p:cBhvr>
                                        <p:cTn id="12" dur="500"/>
                                        <p:tgtEl>
                                          <p:spTgt spid="96259">
                                            <p:txEl>
                                              <p:charRg st="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6259">
                                            <p:txEl>
                                              <p:charRg st="11" end="20"/>
                                            </p:txEl>
                                          </p:spTgt>
                                        </p:tgtEl>
                                        <p:attrNameLst>
                                          <p:attrName>style.visibility</p:attrName>
                                        </p:attrNameLst>
                                      </p:cBhvr>
                                      <p:to>
                                        <p:strVal val="visible"/>
                                      </p:to>
                                    </p:set>
                                    <p:animEffect transition="in" filter="blinds(horizontal)">
                                      <p:cBhvr>
                                        <p:cTn id="17" dur="500"/>
                                        <p:tgtEl>
                                          <p:spTgt spid="96259">
                                            <p:txEl>
                                              <p:charRg st="11" end="2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6259">
                                            <p:txEl>
                                              <p:charRg st="21" end="34"/>
                                            </p:txEl>
                                          </p:spTgt>
                                        </p:tgtEl>
                                        <p:attrNameLst>
                                          <p:attrName>style.visibility</p:attrName>
                                        </p:attrNameLst>
                                      </p:cBhvr>
                                      <p:to>
                                        <p:strVal val="visible"/>
                                      </p:to>
                                    </p:set>
                                    <p:animEffect transition="in" filter="blinds(horizontal)">
                                      <p:cBhvr>
                                        <p:cTn id="22" dur="500"/>
                                        <p:tgtEl>
                                          <p:spTgt spid="96259">
                                            <p:txEl>
                                              <p:charRg st="21" end="3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6259">
                                            <p:txEl>
                                              <p:charRg st="35" end="47"/>
                                            </p:txEl>
                                          </p:spTgt>
                                        </p:tgtEl>
                                        <p:attrNameLst>
                                          <p:attrName>style.visibility</p:attrName>
                                        </p:attrNameLst>
                                      </p:cBhvr>
                                      <p:to>
                                        <p:strVal val="visible"/>
                                      </p:to>
                                    </p:set>
                                    <p:animEffect transition="in" filter="blinds(horizontal)">
                                      <p:cBhvr>
                                        <p:cTn id="27" dur="500"/>
                                        <p:tgtEl>
                                          <p:spTgt spid="96259">
                                            <p:txEl>
                                              <p:charRg st="35" end="4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6259">
                                            <p:txEl>
                                              <p:charRg st="48" end="55"/>
                                            </p:txEl>
                                          </p:spTgt>
                                        </p:tgtEl>
                                        <p:attrNameLst>
                                          <p:attrName>style.visibility</p:attrName>
                                        </p:attrNameLst>
                                      </p:cBhvr>
                                      <p:to>
                                        <p:strVal val="visible"/>
                                      </p:to>
                                    </p:set>
                                    <p:animEffect transition="in" filter="blinds(horizontal)">
                                      <p:cBhvr>
                                        <p:cTn id="32" dur="500"/>
                                        <p:tgtEl>
                                          <p:spTgt spid="96259">
                                            <p:txEl>
                                              <p:charRg st="48" end="5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PECIAL_SOURCE" val="bdnull"/>
</p:tagLst>
</file>

<file path=ppt/tags/tag101.xml><?xml version="1.0" encoding="utf-8"?>
<p:tagLst xmlns:p="http://schemas.openxmlformats.org/presentationml/2006/main">
  <p:tag name="KSO_WM_SPECIAL_SOURCE" val="bdnull"/>
</p:tagLst>
</file>

<file path=ppt/tags/tag102.xml><?xml version="1.0" encoding="utf-8"?>
<p:tagLst xmlns:p="http://schemas.openxmlformats.org/presentationml/2006/main">
  <p:tag name="KSO_WM_SPECIAL_SOURCE" val="bdnull"/>
</p:tagLst>
</file>

<file path=ppt/tags/tag103.xml><?xml version="1.0" encoding="utf-8"?>
<p:tagLst xmlns:p="http://schemas.openxmlformats.org/presentationml/2006/main">
  <p:tag name="KSO_WM_SPECIAL_SOURCE" val="bdnull"/>
</p:tagLst>
</file>

<file path=ppt/tags/tag104.xml><?xml version="1.0" encoding="utf-8"?>
<p:tagLst xmlns:p="http://schemas.openxmlformats.org/presentationml/2006/main">
  <p:tag name="KSO_WM_SPECIAL_SOURCE" val="bdnull"/>
</p:tagLst>
</file>

<file path=ppt/tags/tag105.xml><?xml version="1.0" encoding="utf-8"?>
<p:tagLst xmlns:p="http://schemas.openxmlformats.org/presentationml/2006/main">
  <p:tag name="KSO_WM_SPECIAL_SOURCE" val="bdnull"/>
</p:tagLst>
</file>

<file path=ppt/tags/tag106.xml><?xml version="1.0" encoding="utf-8"?>
<p:tagLst xmlns:p="http://schemas.openxmlformats.org/presentationml/2006/main">
  <p:tag name="KSO_WM_SPECIAL_SOURCE" val="bdnull"/>
</p:tagLst>
</file>

<file path=ppt/tags/tag107.xml><?xml version="1.0" encoding="utf-8"?>
<p:tagLst xmlns:p="http://schemas.openxmlformats.org/presentationml/2006/main">
  <p:tag name="KSO_WM_SPECIAL_SOURCE" val="bdnull"/>
</p:tagLst>
</file>

<file path=ppt/tags/tag108.xml><?xml version="1.0" encoding="utf-8"?>
<p:tagLst xmlns:p="http://schemas.openxmlformats.org/presentationml/2006/main">
  <p:tag name="KSO_WM_SPECIAL_SOURCE" val="bdnull"/>
</p:tagLst>
</file>

<file path=ppt/tags/tag109.xml><?xml version="1.0" encoding="utf-8"?>
<p:tagLst xmlns:p="http://schemas.openxmlformats.org/presentationml/2006/main">
  <p:tag name="KSO_WM_SPECIAL_SOURCE" val="bdnull"/>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SPECIAL_SOURCE" val="bdnull"/>
</p:tagLst>
</file>

<file path=ppt/tags/tag111.xml><?xml version="1.0" encoding="utf-8"?>
<p:tagLst xmlns:p="http://schemas.openxmlformats.org/presentationml/2006/main">
  <p:tag name="KSO_DOCER_TEMPLATE_OPEN_ONCE_MARK"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TEMPLATE_CATEGORY" val="custom"/>
  <p:tag name="KSO_WM_TEMPLATE_INDEX" val="20194248"/>
  <p:tag name="KSO_WM_SPECIAL_SOURCE" val="bdnull"/>
</p:tagLst>
</file>

<file path=ppt/tags/tag66.xml><?xml version="1.0" encoding="utf-8"?>
<p:tagLst xmlns:p="http://schemas.openxmlformats.org/presentationml/2006/main">
  <p:tag name="KSO_WM_TEMPLATE_CATEGORY" val="custom"/>
  <p:tag name="KSO_WM_TEMPLATE_INDEX" val="20194248"/>
  <p:tag name="KSO_WM_SPECIAL_SOURCE" val="bdnull"/>
</p:tagLst>
</file>

<file path=ppt/tags/tag67.xml><?xml version="1.0" encoding="utf-8"?>
<p:tagLst xmlns:p="http://schemas.openxmlformats.org/presentationml/2006/main">
  <p:tag name="KSO_WM_TEMPLATE_CATEGORY" val="custom"/>
  <p:tag name="KSO_WM_TEMPLATE_INDEX" val="20194248"/>
  <p:tag name="KSO_WM_SPECIAL_SOURCE" val="bdnull"/>
</p:tagLst>
</file>

<file path=ppt/tags/tag68.xml><?xml version="1.0" encoding="utf-8"?>
<p:tagLst xmlns:p="http://schemas.openxmlformats.org/presentationml/2006/main">
  <p:tag name="KSO_WM_TEMPLATE_CATEGORY" val="custom"/>
  <p:tag name="KSO_WM_TEMPLATE_INDEX" val="20194248"/>
  <p:tag name="KSO_WM_SPECIAL_SOURCE" val="bdnull"/>
</p:tagLst>
</file>

<file path=ppt/tags/tag69.xml><?xml version="1.0" encoding="utf-8"?>
<p:tagLst xmlns:p="http://schemas.openxmlformats.org/presentationml/2006/main">
  <p:tag name="KSO_WM_TEMPLATE_CATEGORY" val="custom"/>
  <p:tag name="KSO_WM_TEMPLATE_INDEX" val="20194248"/>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TEMPLATE_CATEGORY" val="custom"/>
  <p:tag name="KSO_WM_TEMPLATE_INDEX" val="20194248"/>
  <p:tag name="KSO_WM_SPECIAL_SOURCE" val="bdnull"/>
</p:tagLst>
</file>

<file path=ppt/tags/tag71.xml><?xml version="1.0" encoding="utf-8"?>
<p:tagLst xmlns:p="http://schemas.openxmlformats.org/presentationml/2006/main">
  <p:tag name="KSO_WM_TEMPLATE_CATEGORY" val="custom"/>
  <p:tag name="KSO_WM_TEMPLATE_INDEX" val="20194248"/>
  <p:tag name="KSO_WM_SPECIAL_SOURCE" val="bdnull"/>
</p:tagLst>
</file>

<file path=ppt/tags/tag72.xml><?xml version="1.0" encoding="utf-8"?>
<p:tagLst xmlns:p="http://schemas.openxmlformats.org/presentationml/2006/main">
  <p:tag name="KSO_WM_TEMPLATE_CATEGORY" val="custom"/>
  <p:tag name="KSO_WM_TEMPLATE_INDEX" val="20194248"/>
  <p:tag name="KSO_WM_SPECIAL_SOURCE" val="bdnull"/>
</p:tagLst>
</file>

<file path=ppt/tags/tag73.xml><?xml version="1.0" encoding="utf-8"?>
<p:tagLst xmlns:p="http://schemas.openxmlformats.org/presentationml/2006/main">
  <p:tag name="KSO_WM_SPECIAL_SOURCE" val="bdnull"/>
</p:tagLst>
</file>

<file path=ppt/tags/tag74.xml><?xml version="1.0" encoding="utf-8"?>
<p:tagLst xmlns:p="http://schemas.openxmlformats.org/presentationml/2006/main">
  <p:tag name="KSO_WM_SPECIAL_SOURCE" val="bdnull"/>
</p:tagLst>
</file>

<file path=ppt/tags/tag75.xml><?xml version="1.0" encoding="utf-8"?>
<p:tagLst xmlns:p="http://schemas.openxmlformats.org/presentationml/2006/main">
  <p:tag name="KSO_WM_SPECIAL_SOURCE" val="bdnull"/>
</p:tagLst>
</file>

<file path=ppt/tags/tag76.xml><?xml version="1.0" encoding="utf-8"?>
<p:tagLst xmlns:p="http://schemas.openxmlformats.org/presentationml/2006/main">
  <p:tag name="KSO_WM_SPECIAL_SOURCE" val="bdnull"/>
</p:tagLst>
</file>

<file path=ppt/tags/tag77.xml><?xml version="1.0" encoding="utf-8"?>
<p:tagLst xmlns:p="http://schemas.openxmlformats.org/presentationml/2006/main">
  <p:tag name="KSO_WM_SPECIAL_SOURCE" val="bdnull"/>
</p:tagLst>
</file>

<file path=ppt/tags/tag78.xml><?xml version="1.0" encoding="utf-8"?>
<p:tagLst xmlns:p="http://schemas.openxmlformats.org/presentationml/2006/main">
  <p:tag name="KSO_WM_SPECIAL_SOURCE" val="bdnull"/>
</p:tagLst>
</file>

<file path=ppt/tags/tag79.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PECIAL_SOURCE" val="bdnull"/>
</p:tagLst>
</file>

<file path=ppt/tags/tag81.xml><?xml version="1.0" encoding="utf-8"?>
<p:tagLst xmlns:p="http://schemas.openxmlformats.org/presentationml/2006/main">
  <p:tag name="KSO_WM_SPECIAL_SOURCE" val="bdnull"/>
</p:tagLst>
</file>

<file path=ppt/tags/tag82.xml><?xml version="1.0" encoding="utf-8"?>
<p:tagLst xmlns:p="http://schemas.openxmlformats.org/presentationml/2006/main">
  <p:tag name="KSO_WM_SPECIAL_SOURCE" val="bdnull"/>
</p:tagLst>
</file>

<file path=ppt/tags/tag83.xml><?xml version="1.0" encoding="utf-8"?>
<p:tagLst xmlns:p="http://schemas.openxmlformats.org/presentationml/2006/main">
  <p:tag name="KSO_WM_SPECIAL_SOURCE" val="bdnull"/>
</p:tagLst>
</file>

<file path=ppt/tags/tag84.xml><?xml version="1.0" encoding="utf-8"?>
<p:tagLst xmlns:p="http://schemas.openxmlformats.org/presentationml/2006/main">
  <p:tag name="KSO_WM_SPECIAL_SOURCE" val="bdnull"/>
</p:tagLst>
</file>

<file path=ppt/tags/tag85.xml><?xml version="1.0" encoding="utf-8"?>
<p:tagLst xmlns:p="http://schemas.openxmlformats.org/presentationml/2006/main">
  <p:tag name="KSO_WM_SPECIAL_SOURCE" val="bdnull"/>
</p:tagLst>
</file>

<file path=ppt/tags/tag86.xml><?xml version="1.0" encoding="utf-8"?>
<p:tagLst xmlns:p="http://schemas.openxmlformats.org/presentationml/2006/main">
  <p:tag name="KSO_WM_SPECIAL_SOURCE" val="bdnull"/>
</p:tagLst>
</file>

<file path=ppt/tags/tag87.xml><?xml version="1.0" encoding="utf-8"?>
<p:tagLst xmlns:p="http://schemas.openxmlformats.org/presentationml/2006/main">
  <p:tag name="KSO_WM_SPECIAL_SOURCE" val="bdnull"/>
</p:tagLst>
</file>

<file path=ppt/tags/tag88.xml><?xml version="1.0" encoding="utf-8"?>
<p:tagLst xmlns:p="http://schemas.openxmlformats.org/presentationml/2006/main">
  <p:tag name="KSO_WM_SPECIAL_SOURCE" val="bdnull"/>
</p:tagLst>
</file>

<file path=ppt/tags/tag89.xml><?xml version="1.0" encoding="utf-8"?>
<p:tagLst xmlns:p="http://schemas.openxmlformats.org/presentationml/2006/main">
  <p:tag name="KSO_WM_SPECIAL_SOURCE" val="bdnul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PECIAL_SOURCE" val="bdnull"/>
</p:tagLst>
</file>

<file path=ppt/tags/tag91.xml><?xml version="1.0" encoding="utf-8"?>
<p:tagLst xmlns:p="http://schemas.openxmlformats.org/presentationml/2006/main">
  <p:tag name="KSO_WM_SPECIAL_SOURCE" val="bdnull"/>
</p:tagLst>
</file>

<file path=ppt/tags/tag92.xml><?xml version="1.0" encoding="utf-8"?>
<p:tagLst xmlns:p="http://schemas.openxmlformats.org/presentationml/2006/main">
  <p:tag name="KSO_WM_SPECIAL_SOURCE" val="bdnull"/>
</p:tagLst>
</file>

<file path=ppt/tags/tag93.xml><?xml version="1.0" encoding="utf-8"?>
<p:tagLst xmlns:p="http://schemas.openxmlformats.org/presentationml/2006/main">
  <p:tag name="KSO_WM_SPECIAL_SOURCE" val="bdnull"/>
</p:tagLst>
</file>

<file path=ppt/tags/tag94.xml><?xml version="1.0" encoding="utf-8"?>
<p:tagLst xmlns:p="http://schemas.openxmlformats.org/presentationml/2006/main">
  <p:tag name="KSO_WM_SPECIAL_SOURCE" val="bdnull"/>
</p:tagLst>
</file>

<file path=ppt/tags/tag95.xml><?xml version="1.0" encoding="utf-8"?>
<p:tagLst xmlns:p="http://schemas.openxmlformats.org/presentationml/2006/main">
  <p:tag name="KSO_WM_SPECIAL_SOURCE" val="bdnull"/>
</p:tagLst>
</file>

<file path=ppt/tags/tag96.xml><?xml version="1.0" encoding="utf-8"?>
<p:tagLst xmlns:p="http://schemas.openxmlformats.org/presentationml/2006/main">
  <p:tag name="KSO_WM_SPECIAL_SOURCE" val="bdnull"/>
</p:tagLst>
</file>

<file path=ppt/tags/tag97.xml><?xml version="1.0" encoding="utf-8"?>
<p:tagLst xmlns:p="http://schemas.openxmlformats.org/presentationml/2006/main">
  <p:tag name="KSO_WM_SPECIAL_SOURCE" val="bdnull"/>
</p:tagLst>
</file>

<file path=ppt/tags/tag98.xml><?xml version="1.0" encoding="utf-8"?>
<p:tagLst xmlns:p="http://schemas.openxmlformats.org/presentationml/2006/main">
  <p:tag name="KSO_WM_SPECIAL_SOURCE" val="bdnull"/>
</p:tagLst>
</file>

<file path=ppt/tags/tag99.xml><?xml version="1.0" encoding="utf-8"?>
<p:tagLst xmlns:p="http://schemas.openxmlformats.org/presentationml/2006/main">
  <p:tag name="KSO_WM_SPECIAL_SOURCE" val="bdnull"/>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10223</Words>
  <Application>WPS 演示</Application>
  <PresentationFormat>宽屏</PresentationFormat>
  <Paragraphs>1081</Paragraphs>
  <Slides>48</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48</vt:i4>
      </vt:variant>
    </vt:vector>
  </HeadingPairs>
  <TitlesOfParts>
    <vt:vector size="66" baseType="lpstr">
      <vt:lpstr>Arial</vt:lpstr>
      <vt:lpstr>宋体</vt:lpstr>
      <vt:lpstr>Wingdings</vt:lpstr>
      <vt:lpstr>微软雅黑</vt:lpstr>
      <vt:lpstr>Wingdings</vt:lpstr>
      <vt:lpstr>黑体</vt:lpstr>
      <vt:lpstr>方正卡通简体</vt:lpstr>
      <vt:lpstr>方正稚艺简体</vt:lpstr>
      <vt:lpstr>华文中宋</vt:lpstr>
      <vt:lpstr>Arial Unicode MS</vt:lpstr>
      <vt:lpstr>Calibri</vt:lpstr>
      <vt:lpstr>Times New Roman</vt:lpstr>
      <vt:lpstr>Tahoma</vt:lpstr>
      <vt:lpstr>Times New Roman</vt:lpstr>
      <vt:lpstr>Calibri</vt:lpstr>
      <vt:lpstr>仿宋_GB2312</vt:lpstr>
      <vt:lpstr>仿宋</vt:lpstr>
      <vt:lpstr>Office 主题​​</vt:lpstr>
      <vt:lpstr>PowerPoint 演示文稿</vt:lpstr>
      <vt:lpstr>PowerPoint 演示文稿</vt:lpstr>
      <vt:lpstr>上课的几点要求</vt:lpstr>
      <vt:lpstr>课程及考试须知</vt:lpstr>
      <vt:lpstr>课程介绍</vt:lpstr>
      <vt:lpstr>外贸从业资格证书</vt:lpstr>
      <vt:lpstr>PowerPoint 演示文稿</vt:lpstr>
      <vt:lpstr>PowerPoint 演示文稿</vt:lpstr>
      <vt:lpstr>第一节 国际贸易实务概论</vt:lpstr>
      <vt:lpstr>二、进出口贸易的基本流程</vt:lpstr>
      <vt:lpstr>PowerPoint 演示文稿</vt:lpstr>
      <vt:lpstr>PowerPoint 演示文稿</vt:lpstr>
      <vt:lpstr>第二节：国际贸易术语（Trade Terms）</vt:lpstr>
      <vt:lpstr>有关国际贸易术语的国际贸易惯例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复习思考题</vt:lpstr>
      <vt:lpstr>单选题</vt:lpstr>
      <vt:lpstr>单选题</vt:lpstr>
      <vt:lpstr>练习1</vt:lpstr>
      <vt:lpstr>PowerPoint 演示文稿</vt:lpstr>
      <vt:lpstr>练习2</vt:lpstr>
      <vt:lpstr>PowerPoint 演示文稿</vt:lpstr>
      <vt:lpstr>练习3</vt:lpstr>
      <vt:lpstr>PowerPoint 演示文稿</vt:lpstr>
      <vt:lpstr>练习4</vt:lpstr>
      <vt:lpstr>分  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161</cp:revision>
  <dcterms:created xsi:type="dcterms:W3CDTF">2019-06-19T02:08:00Z</dcterms:created>
  <dcterms:modified xsi:type="dcterms:W3CDTF">2022-04-21T05:27:25Z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8F9B7E3BE0E74246B5DA2C6DFD6B92B1</vt:lpwstr>
  </property>
</Properties>
</file>