
<file path=[Content_Types].xml><?xml version="1.0" encoding="utf-8"?>
<Types xmlns="http://schemas.openxmlformats.org/package/2006/content-types">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9" r:id="rId3"/>
    <p:sldId id="527" r:id="rId4"/>
    <p:sldId id="402" r:id="rId6"/>
    <p:sldId id="403" r:id="rId7"/>
    <p:sldId id="404" r:id="rId8"/>
    <p:sldId id="405" r:id="rId9"/>
    <p:sldId id="406" r:id="rId10"/>
    <p:sldId id="407" r:id="rId11"/>
    <p:sldId id="408" r:id="rId12"/>
    <p:sldId id="409" r:id="rId13"/>
    <p:sldId id="410" r:id="rId14"/>
    <p:sldId id="411" r:id="rId15"/>
    <p:sldId id="412" r:id="rId16"/>
    <p:sldId id="413" r:id="rId17"/>
    <p:sldId id="414" r:id="rId18"/>
    <p:sldId id="415" r:id="rId19"/>
    <p:sldId id="416" r:id="rId20"/>
    <p:sldId id="417" r:id="rId21"/>
    <p:sldId id="418" r:id="rId22"/>
    <p:sldId id="419" r:id="rId23"/>
    <p:sldId id="420" r:id="rId24"/>
    <p:sldId id="421" r:id="rId25"/>
    <p:sldId id="422"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437" r:id="rId40"/>
    <p:sldId id="438" r:id="rId41"/>
    <p:sldId id="439" r:id="rId42"/>
    <p:sldId id="440" r:id="rId43"/>
    <p:sldId id="441" r:id="rId44"/>
    <p:sldId id="446" r:id="rId45"/>
    <p:sldId id="447" r:id="rId46"/>
    <p:sldId id="448" r:id="rId47"/>
    <p:sldId id="449" r:id="rId48"/>
    <p:sldId id="450" r:id="rId49"/>
    <p:sldId id="451" r:id="rId50"/>
    <p:sldId id="452" r:id="rId51"/>
    <p:sldId id="453" r:id="rId52"/>
    <p:sldId id="454" r:id="rId53"/>
    <p:sldId id="455" r:id="rId54"/>
    <p:sldId id="456" r:id="rId55"/>
    <p:sldId id="457" r:id="rId56"/>
    <p:sldId id="458" r:id="rId57"/>
    <p:sldId id="459" r:id="rId58"/>
    <p:sldId id="460" r:id="rId59"/>
    <p:sldId id="461" r:id="rId60"/>
    <p:sldId id="462" r:id="rId61"/>
    <p:sldId id="463" r:id="rId62"/>
    <p:sldId id="470" r:id="rId63"/>
    <p:sldId id="471" r:id="rId64"/>
    <p:sldId id="472" r:id="rId65"/>
    <p:sldId id="473" r:id="rId66"/>
    <p:sldId id="474" r:id="rId67"/>
    <p:sldId id="475" r:id="rId68"/>
    <p:sldId id="476" r:id="rId69"/>
    <p:sldId id="477" r:id="rId70"/>
    <p:sldId id="478" r:id="rId71"/>
    <p:sldId id="479" r:id="rId72"/>
    <p:sldId id="480" r:id="rId73"/>
    <p:sldId id="481" r:id="rId74"/>
    <p:sldId id="482" r:id="rId75"/>
    <p:sldId id="483" r:id="rId76"/>
    <p:sldId id="484" r:id="rId77"/>
    <p:sldId id="485" r:id="rId78"/>
    <p:sldId id="487" r:id="rId79"/>
    <p:sldId id="464" r:id="rId80"/>
    <p:sldId id="465" r:id="rId81"/>
    <p:sldId id="466" r:id="rId82"/>
    <p:sldId id="467" r:id="rId83"/>
    <p:sldId id="488" r:id="rId84"/>
    <p:sldId id="489" r:id="rId85"/>
    <p:sldId id="490" r:id="rId86"/>
    <p:sldId id="491" r:id="rId87"/>
    <p:sldId id="492" r:id="rId88"/>
    <p:sldId id="493" r:id="rId89"/>
    <p:sldId id="494" r:id="rId90"/>
    <p:sldId id="495" r:id="rId91"/>
    <p:sldId id="496" r:id="rId92"/>
    <p:sldId id="497" r:id="rId93"/>
    <p:sldId id="498" r:id="rId94"/>
    <p:sldId id="499" r:id="rId95"/>
    <p:sldId id="500" r:id="rId96"/>
    <p:sldId id="501" r:id="rId97"/>
    <p:sldId id="502" r:id="rId98"/>
    <p:sldId id="503" r:id="rId99"/>
    <p:sldId id="504" r:id="rId100"/>
    <p:sldId id="505" r:id="rId101"/>
    <p:sldId id="506" r:id="rId102"/>
    <p:sldId id="507" r:id="rId103"/>
    <p:sldId id="508" r:id="rId104"/>
    <p:sldId id="509" r:id="rId105"/>
    <p:sldId id="510" r:id="rId106"/>
    <p:sldId id="511" r:id="rId107"/>
    <p:sldId id="512" r:id="rId108"/>
    <p:sldId id="513" r:id="rId109"/>
    <p:sldId id="514" r:id="rId110"/>
    <p:sldId id="515" r:id="rId111"/>
    <p:sldId id="516" r:id="rId112"/>
    <p:sldId id="517" r:id="rId113"/>
    <p:sldId id="518" r:id="rId114"/>
    <p:sldId id="519" r:id="rId115"/>
    <p:sldId id="520" r:id="rId116"/>
    <p:sldId id="521" r:id="rId117"/>
    <p:sldId id="522" r:id="rId118"/>
  </p:sldIdLst>
  <p:sldSz cx="12192000" cy="6858000"/>
  <p:notesSz cx="6858000" cy="9144000"/>
  <p:custDataLst>
    <p:tags r:id="rId1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2" Type="http://schemas.openxmlformats.org/officeDocument/2006/relationships/tags" Target="tags/tag178.xml"/><Relationship Id="rId121" Type="http://schemas.openxmlformats.org/officeDocument/2006/relationships/tableStyles" Target="tableStyles.xml"/><Relationship Id="rId120" Type="http://schemas.openxmlformats.org/officeDocument/2006/relationships/viewProps" Target="viewProps.xml"/><Relationship Id="rId12" Type="http://schemas.openxmlformats.org/officeDocument/2006/relationships/slide" Target="slides/slide9.xml"/><Relationship Id="rId119" Type="http://schemas.openxmlformats.org/officeDocument/2006/relationships/presProps" Target="presProps.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noChangeAspect="1" noTextEdit="1"/>
          </p:cNvSpPr>
          <p:nvPr>
            <p:ph type="sldImg"/>
          </p:nvPr>
        </p:nvSpPr>
        <p:spPr>
          <a:ln>
            <a:miter/>
          </a:ln>
        </p:spPr>
      </p:sp>
      <p:sp>
        <p:nvSpPr>
          <p:cNvPr id="17410" name="备注占位符 2"/>
          <p:cNvSpPr>
            <a:spLocks noGrp="1"/>
          </p:cNvSpPr>
          <p:nvPr>
            <p:ph type="body"/>
          </p:nvPr>
        </p:nvSpPr>
        <p:spPr/>
        <p:txBody>
          <a:bodyPr wrap="square" lIns="91440" tIns="45720" rIns="91440" bIns="45720" anchor="t"/>
          <a:p>
            <a:pPr lvl="0"/>
            <a:endParaRPr lang="zh-CN" altLang="en-US" dirty="0"/>
          </a:p>
        </p:txBody>
      </p:sp>
      <p:sp>
        <p:nvSpPr>
          <p:cNvPr id="17411"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43010" name="幻灯片图像占位符 43009"/>
          <p:cNvSpPr>
            <a:spLocks noRot="1" noTextEdit="1"/>
          </p:cNvSpPr>
          <p:nvPr>
            <p:ph type="sldImg"/>
          </p:nvPr>
        </p:nvSpPr>
        <p:spPr/>
      </p:sp>
      <p:sp>
        <p:nvSpPr>
          <p:cNvPr id="43011" name="文本占位符 43010"/>
          <p:cNvSpPr>
            <a:spLocks noGrp="1"/>
          </p:cNvSpPr>
          <p:nvPr>
            <p:ph type="body" idx="1"/>
          </p:nvPr>
        </p:nvSpPr>
        <p:spPr/>
        <p:txBody>
          <a:bodyPr/>
          <a:p>
            <a:pPr lvl="0"/>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63490" name="幻灯片图像占位符 63489"/>
          <p:cNvSpPr>
            <a:spLocks noRot="1" noTextEdit="1"/>
          </p:cNvSpPr>
          <p:nvPr>
            <p:ph type="sldImg"/>
          </p:nvPr>
        </p:nvSpPr>
        <p:spPr/>
      </p:sp>
      <p:sp>
        <p:nvSpPr>
          <p:cNvPr id="63491" name="文本占位符 63490"/>
          <p:cNvSpPr>
            <a:spLocks noGrp="1"/>
          </p:cNvSpPr>
          <p:nvPr>
            <p:ph type="body" idx="1"/>
          </p:nvPr>
        </p:nvSpPr>
        <p:spPr/>
        <p:txBody>
          <a:bodyPr/>
          <a:p>
            <a:pPr lvl="0"/>
            <a:endParaRPr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charset="0"/>
            </a:endParaRPr>
          </a:p>
        </p:txBody>
      </p:sp>
      <p:sp>
        <p:nvSpPr>
          <p:cNvPr id="5" name="页脚占位符 4"/>
          <p:cNvSpPr>
            <a:spLocks noGrp="1"/>
          </p:cNvSpPr>
          <p:nvPr>
            <p:ph type="ftr" sz="quarter" idx="11"/>
          </p:nvPr>
        </p:nvSpPr>
        <p:spPr/>
        <p:txBody>
          <a:bodyPr/>
          <a:lstStyle/>
          <a:p>
            <a:pPr lvl="0"/>
            <a:endParaRPr lang="zh-CN" altLang="en-US" dirty="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latin typeface="Times New Roman" panose="0202060305040502030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SmartArt 占位符 2"/>
          <p:cNvSpPr>
            <a:spLocks noGrp="1"/>
          </p:cNvSpPr>
          <p:nvPr>
            <p:ph type="pic"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a:xfrm>
            <a:off x="1828800" y="6248400"/>
            <a:ext cx="2540000" cy="457200"/>
          </a:xfrm>
          <a:prstGeom prst="rect">
            <a:avLst/>
          </a:prstGeom>
          <a:noFill/>
          <a:ln w="9525">
            <a:noFill/>
          </a:ln>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4741333" y="6248400"/>
            <a:ext cx="3860800" cy="457200"/>
          </a:xfrm>
          <a:prstGeom prst="rect">
            <a:avLst/>
          </a:prstGeom>
          <a:noFill/>
          <a:ln w="9525">
            <a:noFill/>
          </a:ln>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8957733" y="6248400"/>
            <a:ext cx="2540000" cy="457200"/>
          </a:xfrm>
          <a:prstGeom prst="rect">
            <a:avLst/>
          </a:prstGeom>
          <a:noFill/>
          <a:ln w="9525">
            <a:noFill/>
          </a:ln>
        </p:spPr>
        <p:txBody>
          <a:bodyPr/>
          <a:p>
            <a:pPr lvl="0" eaLnBrk="1" fontAlgn="base" hangingPunct="1">
              <a:buNone/>
            </a:pPr>
            <a:fld id="{9A0DB2DC-4C9A-4742-B13C-FB6460FD3503}" type="slidenum">
              <a:rPr lang="zh-CN" altLang="en-US" strike="noStrike" noProof="1" dirty="0">
                <a:latin typeface="Arial" panose="020B0604020202020204" pitchFamily="34" charset="0"/>
                <a:ea typeface="楷体_GB2312" pitchFamily="49"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2.xml"/><Relationship Id="rId1" Type="http://schemas.openxmlformats.org/officeDocument/2006/relationships/image" Target="../media/image18.jpeg"/></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3.xml"/><Relationship Id="rId1" Type="http://schemas.openxmlformats.org/officeDocument/2006/relationships/image" Target="../media/image18.jpeg"/></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4.xml"/><Relationship Id="rId1" Type="http://schemas.openxmlformats.org/officeDocument/2006/relationships/image" Target="../media/image18.jpeg"/></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image" Target="../media/image18.jpeg"/></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6.xml"/><Relationship Id="rId1" Type="http://schemas.openxmlformats.org/officeDocument/2006/relationships/image" Target="../media/image18.jpeg"/></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image" Target="../media/image23.png"/></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8.xml"/><Relationship Id="rId1" Type="http://schemas.openxmlformats.org/officeDocument/2006/relationships/image" Target="../media/image24.png"/></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image" Target="../media/image25.png"/></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0.xml"/><Relationship Id="rId1" Type="http://schemas.openxmlformats.org/officeDocument/2006/relationships/image" Target="../media/image26.png"/></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1.xml"/><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2.xml"/><Relationship Id="rId1" Type="http://schemas.openxmlformats.org/officeDocument/2006/relationships/image" Target="../media/image28.png"/></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3.xml"/><Relationship Id="rId1" Type="http://schemas.openxmlformats.org/officeDocument/2006/relationships/image" Target="../media/image29.png"/></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4.xml"/><Relationship Id="rId1" Type="http://schemas.openxmlformats.org/officeDocument/2006/relationships/image" Target="../media/image30.png"/></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5.xml"/><Relationship Id="rId1" Type="http://schemas.openxmlformats.org/officeDocument/2006/relationships/image" Target="../media/image31.png"/></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6.xml"/><Relationship Id="rId1" Type="http://schemas.openxmlformats.org/officeDocument/2006/relationships/image" Target="../media/image32.png"/></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7.xml"/><Relationship Id="rId1"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64.xml"/><Relationship Id="rId3" Type="http://schemas.openxmlformats.org/officeDocument/2006/relationships/image" Target="../media/image1.png"/><Relationship Id="rId2" Type="http://schemas.openxmlformats.org/officeDocument/2006/relationships/slide" Target="slide59.xml"/><Relationship Id="rId1" Type="http://schemas.openxmlformats.org/officeDocument/2006/relationships/slide" Target="slide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image" Target="../media/image11.wmf"/></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image" Target="../media/image9.jpe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6.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66.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7.xml"/><Relationship Id="rId2" Type="http://schemas.openxmlformats.org/officeDocument/2006/relationships/image" Target="../media/image6.jpeg"/><Relationship Id="rId1" Type="http://schemas.openxmlformats.org/officeDocument/2006/relationships/hyperlink" Target="http://www.deeptree.net/wp/index.php?p=118" TargetMode="Externa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image" Target="../media/image16.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image" Target="../media/image16.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9.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image" Target="../media/image17.wmf"/></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7.wmf"/></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image" Target="../media/image18.jpeg"/></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4.xml"/><Relationship Id="rId1" Type="http://schemas.openxmlformats.org/officeDocument/2006/relationships/image" Target="../media/image18.jpe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5.xml"/><Relationship Id="rId1" Type="http://schemas.openxmlformats.org/officeDocument/2006/relationships/image" Target="../media/image18.jpeg"/></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6.xml"/><Relationship Id="rId1" Type="http://schemas.openxmlformats.org/officeDocument/2006/relationships/image" Target="../media/image18.jpeg"/></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8.xml"/><Relationship Id="rId1" Type="http://schemas.openxmlformats.org/officeDocument/2006/relationships/image" Target="../media/image18.jpeg"/></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9.xml"/><Relationship Id="rId2" Type="http://schemas.openxmlformats.org/officeDocument/2006/relationships/image" Target="../media/image19.png"/><Relationship Id="rId1" Type="http://schemas.openxmlformats.org/officeDocument/2006/relationships/image" Target="../media/image18.jpe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0.xml"/><Relationship Id="rId1" Type="http://schemas.openxmlformats.org/officeDocument/2006/relationships/image" Target="../media/image18.jpeg"/></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1.xml"/><Relationship Id="rId1"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2.xml"/><Relationship Id="rId1" Type="http://schemas.openxmlformats.org/officeDocument/2006/relationships/image" Target="../media/image9.jpeg"/></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image" Target="../media/image18.jpe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4.xml"/><Relationship Id="rId1" Type="http://schemas.openxmlformats.org/officeDocument/2006/relationships/image" Target="../media/image18.jpe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5.xml"/><Relationship Id="rId1" Type="http://schemas.openxmlformats.org/officeDocument/2006/relationships/image" Target="../media/image18.jpeg"/></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6.xml"/><Relationship Id="rId1" Type="http://schemas.openxmlformats.org/officeDocument/2006/relationships/image" Target="../media/image20.jpeg"/></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7.xml"/><Relationship Id="rId2" Type="http://schemas.openxmlformats.org/officeDocument/2006/relationships/image" Target="../media/image21.png"/><Relationship Id="rId1" Type="http://schemas.openxmlformats.org/officeDocument/2006/relationships/image" Target="../media/image18.jpeg"/></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8.xml"/><Relationship Id="rId1" Type="http://schemas.openxmlformats.org/officeDocument/2006/relationships/image" Target="../media/image18.jpe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9.xml"/><Relationship Id="rId1" Type="http://schemas.openxmlformats.org/officeDocument/2006/relationships/image" Target="../media/image22.pn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0.xml"/><Relationship Id="rId1" Type="http://schemas.openxmlformats.org/officeDocument/2006/relationships/image" Target="../media/image9.jpeg"/></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1.xml"/><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61795" y="955675"/>
            <a:ext cx="9276715" cy="1445260"/>
          </a:xfrm>
          <a:prstGeom prst="rect">
            <a:avLst/>
          </a:prstGeom>
          <a:noFill/>
        </p:spPr>
        <p:txBody>
          <a:bodyPr wrap="square" rtlCol="0">
            <a:spAutoFit/>
          </a:bodyPr>
          <a:p>
            <a:pPr algn="ctr"/>
            <a:r>
              <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国</a:t>
            </a:r>
            <a:r>
              <a:rPr lang="en-US" altLang="zh-CN"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 </a:t>
            </a:r>
            <a:r>
              <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际</a:t>
            </a:r>
            <a:r>
              <a:rPr lang="en-US" altLang="zh-CN"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 </a:t>
            </a:r>
            <a:r>
              <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贸</a:t>
            </a:r>
            <a:r>
              <a:rPr lang="en-US" altLang="zh-CN"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 </a:t>
            </a:r>
            <a:r>
              <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易</a:t>
            </a:r>
            <a:r>
              <a:rPr lang="en-US" altLang="zh-CN"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 </a:t>
            </a:r>
            <a:r>
              <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实</a:t>
            </a:r>
            <a:r>
              <a:rPr lang="en-US" altLang="zh-CN"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 </a:t>
            </a:r>
            <a:r>
              <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rPr>
              <a:t>务</a:t>
            </a:r>
            <a:endParaRPr lang="zh-CN" altLang="en-US" sz="8800" b="1">
              <a:ln w="12700">
                <a:solidFill>
                  <a:schemeClr val="accent5"/>
                </a:solidFill>
                <a:prstDash val="solid"/>
              </a:ln>
              <a:pattFill prst="ltDnDiag">
                <a:fgClr>
                  <a:schemeClr val="accent5">
                    <a:lumMod val="60000"/>
                    <a:lumOff val="40000"/>
                  </a:schemeClr>
                </a:fgClr>
                <a:bgClr>
                  <a:schemeClr val="bg1"/>
                </a:bgClr>
              </a:pattFill>
              <a:effectLst/>
              <a:uFillTx/>
              <a:sym typeface="+mn-ea"/>
            </a:endParaRPr>
          </a:p>
        </p:txBody>
      </p:sp>
      <p:sp>
        <p:nvSpPr>
          <p:cNvPr id="5" name="文本框 4"/>
          <p:cNvSpPr txBox="1"/>
          <p:nvPr/>
        </p:nvSpPr>
        <p:spPr>
          <a:xfrm>
            <a:off x="7498715" y="5225415"/>
            <a:ext cx="3792855" cy="460375"/>
          </a:xfrm>
          <a:prstGeom prst="rect">
            <a:avLst/>
          </a:prstGeom>
          <a:noFill/>
        </p:spPr>
        <p:txBody>
          <a:bodyPr wrap="square" rtlCol="0">
            <a:spAutoFit/>
          </a:bodyPr>
          <a:p>
            <a:r>
              <a:rPr lang="en-US" altLang="zh-CN" sz="2400" b="1" i="1">
                <a:solidFill>
                  <a:schemeClr val="tx1"/>
                </a:solidFill>
                <a:uFillTx/>
              </a:rPr>
              <a:t>Presented by: Grace Tan</a:t>
            </a:r>
            <a:endParaRPr lang="en-US" altLang="zh-CN" sz="2400" b="1" i="1">
              <a:solidFill>
                <a:schemeClr val="tx1"/>
              </a:solidFill>
              <a:uFillTx/>
            </a:endParaRPr>
          </a:p>
        </p:txBody>
      </p:sp>
      <p:sp>
        <p:nvSpPr>
          <p:cNvPr id="6" name="文本框 5"/>
          <p:cNvSpPr txBox="1"/>
          <p:nvPr/>
        </p:nvSpPr>
        <p:spPr>
          <a:xfrm>
            <a:off x="2028825" y="3343910"/>
            <a:ext cx="7804150" cy="583565"/>
          </a:xfrm>
          <a:prstGeom prst="rect">
            <a:avLst/>
          </a:prstGeom>
          <a:noFill/>
        </p:spPr>
        <p:txBody>
          <a:bodyPr wrap="square" rtlCol="0">
            <a:spAutoFit/>
            <a:scene3d>
              <a:camera prst="orthographicFront"/>
              <a:lightRig rig="threePt" dir="t"/>
            </a:scene3d>
          </a:bodyPr>
          <a:p>
            <a:pPr algn="ctr"/>
            <a:r>
              <a:rPr lang="zh-CN" altLang="en-US" sz="32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FillTx/>
              </a:rPr>
              <a:t>第七章：国际货物运输与相关单据填写</a:t>
            </a:r>
            <a:endParaRPr lang="zh-CN" altLang="en-US" sz="32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FillTx/>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2289"/>
          <p:cNvSpPr>
            <a:spLocks noGrp="1"/>
          </p:cNvSpPr>
          <p:nvPr>
            <p:ph type="title"/>
          </p:nvPr>
        </p:nvSpPr>
        <p:spPr/>
        <p:txBody>
          <a:bodyPr anchor="b"/>
          <a:p>
            <a:endParaRPr lang="zh-CN" altLang="zh-CN" dirty="0"/>
          </a:p>
        </p:txBody>
      </p:sp>
      <p:sp>
        <p:nvSpPr>
          <p:cNvPr id="23554" name="文本占位符 12290"/>
          <p:cNvSpPr>
            <a:spLocks noGrp="1"/>
          </p:cNvSpPr>
          <p:nvPr>
            <p:ph idx="1"/>
          </p:nvPr>
        </p:nvSpPr>
        <p:spPr/>
        <p:txBody>
          <a:bodyPr anchor="t"/>
          <a:p>
            <a:r>
              <a:rPr lang="zh-CN" altLang="en-US" sz="3600" b="1" dirty="0">
                <a:solidFill>
                  <a:srgbClr val="000066"/>
                </a:solidFill>
                <a:latin typeface="楷体_GB2312" pitchFamily="49" charset="-122"/>
                <a:ea typeface="楷体_GB2312" pitchFamily="49" charset="-122"/>
              </a:rPr>
              <a:t>租船运输的方式：</a:t>
            </a:r>
            <a:endParaRPr lang="zh-CN" altLang="en-US" sz="3600" b="1" dirty="0">
              <a:solidFill>
                <a:srgbClr val="000066"/>
              </a:solidFill>
              <a:latin typeface="楷体_GB2312" pitchFamily="49" charset="-122"/>
              <a:ea typeface="楷体_GB2312" pitchFamily="49" charset="-122"/>
            </a:endParaRPr>
          </a:p>
          <a:p>
            <a:pPr>
              <a:buNone/>
            </a:pPr>
            <a:r>
              <a:rPr lang="en-US" altLang="zh-CN" sz="3600" b="1" i="1" dirty="0">
                <a:solidFill>
                  <a:srgbClr val="000066"/>
                </a:solidFill>
                <a:latin typeface="楷体_GB2312" pitchFamily="49" charset="-122"/>
                <a:ea typeface="楷体_GB2312" pitchFamily="49" charset="-122"/>
              </a:rPr>
              <a:t>1</a:t>
            </a:r>
            <a:r>
              <a:rPr lang="zh-CN" altLang="en-US" sz="3600" b="1" i="1" dirty="0">
                <a:solidFill>
                  <a:srgbClr val="000066"/>
                </a:solidFill>
                <a:latin typeface="楷体_GB2312" pitchFamily="49" charset="-122"/>
                <a:ea typeface="楷体_GB2312" pitchFamily="49" charset="-122"/>
              </a:rPr>
              <a:t>、定程租船</a:t>
            </a:r>
            <a:r>
              <a:rPr lang="en-US" altLang="zh-CN" sz="3600" b="1" i="1" dirty="0">
                <a:solidFill>
                  <a:srgbClr val="000066"/>
                </a:solidFill>
                <a:latin typeface="楷体_GB2312" pitchFamily="49" charset="-122"/>
                <a:ea typeface="楷体_GB2312" pitchFamily="49" charset="-122"/>
              </a:rPr>
              <a:t>(Voyage  Charter, Trip Charter)</a:t>
            </a:r>
            <a:endParaRPr lang="en-US" altLang="zh-CN" sz="3600" b="1" i="1" dirty="0">
              <a:solidFill>
                <a:srgbClr val="000066"/>
              </a:solidFill>
              <a:latin typeface="楷体_GB2312" pitchFamily="49" charset="-122"/>
              <a:ea typeface="楷体_GB2312" pitchFamily="49" charset="-122"/>
            </a:endParaRPr>
          </a:p>
          <a:p>
            <a:pPr>
              <a:buNone/>
            </a:pPr>
            <a:r>
              <a:rPr lang="en-US" altLang="zh-CN" sz="3600" b="1" i="1" dirty="0">
                <a:solidFill>
                  <a:srgbClr val="000066"/>
                </a:solidFill>
                <a:latin typeface="楷体_GB2312" pitchFamily="49" charset="-122"/>
                <a:ea typeface="楷体_GB2312" pitchFamily="49" charset="-122"/>
              </a:rPr>
              <a:t>2</a:t>
            </a:r>
            <a:r>
              <a:rPr lang="zh-CN" altLang="en-US" sz="3600" b="1" i="1" dirty="0">
                <a:solidFill>
                  <a:srgbClr val="000066"/>
                </a:solidFill>
                <a:latin typeface="楷体_GB2312" pitchFamily="49" charset="-122"/>
                <a:ea typeface="楷体_GB2312" pitchFamily="49" charset="-122"/>
              </a:rPr>
              <a:t>、定期租船  </a:t>
            </a:r>
            <a:r>
              <a:rPr lang="en-US" altLang="zh-CN" sz="3600" b="1" i="1" dirty="0">
                <a:solidFill>
                  <a:srgbClr val="000066"/>
                </a:solidFill>
                <a:latin typeface="楷体_GB2312" pitchFamily="49" charset="-122"/>
                <a:ea typeface="楷体_GB2312" pitchFamily="49" charset="-122"/>
              </a:rPr>
              <a:t>Time Charter</a:t>
            </a:r>
            <a:endParaRPr lang="en-US" altLang="zh-CN" sz="3600" b="1" i="1" dirty="0">
              <a:solidFill>
                <a:srgbClr val="000066"/>
              </a:solidFill>
              <a:latin typeface="楷体_GB2312" pitchFamily="49" charset="-122"/>
              <a:ea typeface="楷体_GB2312" pitchFamily="49" charset="-122"/>
            </a:endParaRPr>
          </a:p>
          <a:p>
            <a:pPr>
              <a:buNone/>
            </a:pPr>
            <a:r>
              <a:rPr lang="en-US" altLang="zh-CN" sz="3600" b="1" i="1" dirty="0">
                <a:solidFill>
                  <a:srgbClr val="000066"/>
                </a:solidFill>
                <a:latin typeface="楷体_GB2312" pitchFamily="49" charset="-122"/>
                <a:ea typeface="楷体_GB2312" pitchFamily="49" charset="-122"/>
              </a:rPr>
              <a:t>3</a:t>
            </a:r>
            <a:r>
              <a:rPr lang="zh-CN" altLang="en-US" sz="3600" b="1" i="1" dirty="0">
                <a:solidFill>
                  <a:srgbClr val="000066"/>
                </a:solidFill>
                <a:latin typeface="楷体_GB2312" pitchFamily="49" charset="-122"/>
                <a:ea typeface="楷体_GB2312" pitchFamily="49" charset="-122"/>
              </a:rPr>
              <a:t>、光船租船</a:t>
            </a:r>
            <a:r>
              <a:rPr lang="en-US" altLang="zh-CN" sz="3600" b="1" i="1" dirty="0">
                <a:solidFill>
                  <a:srgbClr val="000066"/>
                </a:solidFill>
                <a:latin typeface="楷体_GB2312" pitchFamily="49" charset="-122"/>
                <a:ea typeface="楷体_GB2312" pitchFamily="49" charset="-122"/>
              </a:rPr>
              <a:t>(Bare Boat Charter)</a:t>
            </a:r>
            <a:endParaRPr lang="en-US" altLang="zh-CN" sz="3600" b="1" i="1" dirty="0">
              <a:solidFill>
                <a:srgbClr val="000066"/>
              </a:solidFill>
              <a:latin typeface="楷体_GB2312" pitchFamily="49" charset="-122"/>
              <a:ea typeface="楷体_GB2312" pitchFamily="49" charset="-122"/>
            </a:endParaRPr>
          </a:p>
          <a:p>
            <a:pPr>
              <a:buNone/>
            </a:pPr>
            <a:r>
              <a:rPr lang="en-US" altLang="zh-CN" sz="3600" b="1" i="1" dirty="0">
                <a:solidFill>
                  <a:srgbClr val="000066"/>
                </a:solidFill>
                <a:latin typeface="楷体_GB2312" pitchFamily="49" charset="-122"/>
                <a:ea typeface="楷体_GB2312" pitchFamily="49" charset="-122"/>
              </a:rPr>
              <a:t>4</a:t>
            </a:r>
            <a:r>
              <a:rPr lang="zh-CN" altLang="en-US" sz="3600" b="1" i="1" dirty="0">
                <a:solidFill>
                  <a:srgbClr val="000066"/>
                </a:solidFill>
                <a:latin typeface="楷体_GB2312" pitchFamily="49" charset="-122"/>
                <a:ea typeface="楷体_GB2312" pitchFamily="49" charset="-122"/>
              </a:rPr>
              <a:t>、航次期租（</a:t>
            </a:r>
            <a:r>
              <a:rPr lang="en-US" altLang="zh-CN" sz="3600" b="1" i="1" dirty="0">
                <a:solidFill>
                  <a:srgbClr val="000066"/>
                </a:solidFill>
                <a:latin typeface="楷体_GB2312" pitchFamily="49" charset="-122"/>
                <a:ea typeface="楷体_GB2312" pitchFamily="49" charset="-122"/>
              </a:rPr>
              <a:t>TCT</a:t>
            </a:r>
            <a:r>
              <a:rPr lang="zh-CN" altLang="en-US" sz="3600" b="1" i="1" dirty="0">
                <a:solidFill>
                  <a:srgbClr val="000066"/>
                </a:solidFill>
                <a:latin typeface="楷体_GB2312" pitchFamily="49" charset="-122"/>
                <a:ea typeface="楷体_GB2312" pitchFamily="49" charset="-122"/>
              </a:rPr>
              <a:t>）</a:t>
            </a:r>
            <a:endParaRPr lang="zh-CN" altLang="en-US" sz="3600" b="1" i="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521" name="图片 20484"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107522" name="文本占位符 20481"/>
          <p:cNvSpPr>
            <a:spLocks noGrp="1"/>
          </p:cNvSpPr>
          <p:nvPr>
            <p:ph idx="1"/>
          </p:nvPr>
        </p:nvSpPr>
        <p:spPr>
          <a:xfrm>
            <a:off x="1981200" y="1417638"/>
            <a:ext cx="8229600" cy="4710112"/>
          </a:xfrm>
        </p:spPr>
        <p:txBody>
          <a:bodyPr vert="horz" wrap="square" lIns="91440" tIns="45720" rIns="91440" bIns="45720" anchor="t"/>
          <a:p>
            <a:endParaRPr lang="zh-CN" altLang="en-US" dirty="0"/>
          </a:p>
          <a:p>
            <a:r>
              <a:rPr lang="zh-CN" altLang="en-US" b="1" dirty="0">
                <a:solidFill>
                  <a:srgbClr val="FF0066"/>
                </a:solidFill>
              </a:rPr>
              <a:t>班轮提单</a:t>
            </a:r>
            <a:r>
              <a:rPr lang="zh-CN" altLang="en-US" b="1" dirty="0"/>
              <a:t>（</a:t>
            </a:r>
            <a:r>
              <a:rPr lang="en-US" altLang="zh-CN" b="1" dirty="0"/>
              <a:t>liner B/L</a:t>
            </a:r>
            <a:r>
              <a:rPr lang="zh-CN" altLang="en-US" b="1" dirty="0"/>
              <a:t>）： </a:t>
            </a:r>
            <a:r>
              <a:rPr lang="zh-CN" altLang="en-US" sz="2800" b="1" dirty="0"/>
              <a:t>班轮公司承运时签发</a:t>
            </a:r>
            <a:endParaRPr lang="zh-CN" altLang="en-US" sz="2800" b="1" dirty="0"/>
          </a:p>
          <a:p>
            <a:pPr>
              <a:buNone/>
            </a:pPr>
            <a:endParaRPr lang="zh-CN" altLang="en-US" sz="2400" b="1" dirty="0"/>
          </a:p>
          <a:p>
            <a:r>
              <a:rPr lang="zh-CN" altLang="en-US" b="1" dirty="0">
                <a:solidFill>
                  <a:srgbClr val="FF0066"/>
                </a:solidFill>
              </a:rPr>
              <a:t>租船提单</a:t>
            </a:r>
            <a:r>
              <a:rPr lang="zh-CN" altLang="en-US" b="1" dirty="0"/>
              <a:t>（</a:t>
            </a:r>
            <a:r>
              <a:rPr lang="en-US" altLang="zh-CN" b="1" dirty="0"/>
              <a:t>charter B/L</a:t>
            </a:r>
            <a:r>
              <a:rPr lang="zh-CN" altLang="en-US" b="1" dirty="0"/>
              <a:t>）：</a:t>
            </a:r>
            <a:r>
              <a:rPr lang="zh-CN" altLang="en-US" sz="2800" b="1" dirty="0"/>
              <a:t>承运人根据租船合同签发</a:t>
            </a:r>
            <a:endParaRPr lang="zh-CN" altLang="en-US" sz="2800" b="1" dirty="0"/>
          </a:p>
          <a:p>
            <a:endParaRPr lang="zh-CN" altLang="en-US" sz="2800" b="1" dirty="0"/>
          </a:p>
          <a:p>
            <a:endParaRPr lang="zh-CN" altLang="en-US" dirty="0"/>
          </a:p>
        </p:txBody>
      </p:sp>
      <p:sp>
        <p:nvSpPr>
          <p:cNvPr id="107523" name="标题 20483"/>
          <p:cNvSpPr>
            <a:spLocks noGrp="1"/>
          </p:cNvSpPr>
          <p:nvPr>
            <p:ph type="title"/>
          </p:nvPr>
        </p:nvSpPr>
        <p:spPr/>
        <p:txBody>
          <a:bodyPr vert="horz" wrap="square" lIns="91440" tIns="45720" rIns="91440" bIns="45720" anchor="ctr">
            <a:normAutofit fontScale="90000"/>
          </a:bodyPr>
          <a:p>
            <a:r>
              <a:rPr lang="zh-CN" altLang="en-US" sz="4000" dirty="0"/>
              <a:t>（六）根据</a:t>
            </a:r>
            <a:r>
              <a:rPr lang="zh-CN" altLang="en-US" sz="4000" dirty="0">
                <a:solidFill>
                  <a:srgbClr val="000099"/>
                </a:solidFill>
              </a:rPr>
              <a:t>船舶营运方式不同</a:t>
            </a:r>
            <a:r>
              <a:rPr lang="zh-CN" altLang="en-US" sz="4000" dirty="0"/>
              <a:t>划分</a:t>
            </a:r>
            <a:endParaRPr lang="zh-CN" altLang="en-US" sz="4000" dirty="0"/>
          </a:p>
        </p:txBody>
      </p:sp>
    </p:spTree>
    <p:custDataLst>
      <p:tags r:id="rId2"/>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545" name="图片 315395"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108546" name="标题 315393"/>
          <p:cNvSpPr>
            <a:spLocks noGrp="1"/>
          </p:cNvSpPr>
          <p:nvPr>
            <p:ph type="title"/>
          </p:nvPr>
        </p:nvSpPr>
        <p:spPr/>
        <p:txBody>
          <a:bodyPr vert="horz" wrap="square" lIns="91440" tIns="45720" rIns="91440" bIns="45720" anchor="ctr">
            <a:normAutofit fontScale="90000"/>
          </a:bodyPr>
          <a:p>
            <a:r>
              <a:rPr lang="zh-CN" altLang="en-US" sz="4000" dirty="0"/>
              <a:t>（七）按</a:t>
            </a:r>
            <a:r>
              <a:rPr lang="zh-CN" altLang="en-US" sz="4000" dirty="0">
                <a:solidFill>
                  <a:srgbClr val="000099"/>
                </a:solidFill>
              </a:rPr>
              <a:t>提单格式</a:t>
            </a:r>
            <a:r>
              <a:rPr lang="zh-CN" altLang="en-US" sz="4000" dirty="0"/>
              <a:t>划分</a:t>
            </a:r>
            <a:br>
              <a:rPr lang="zh-CN" altLang="en-US" sz="4000" dirty="0"/>
            </a:br>
            <a:endParaRPr lang="zh-CN" altLang="en-US" sz="4000" dirty="0"/>
          </a:p>
        </p:txBody>
      </p:sp>
      <p:sp>
        <p:nvSpPr>
          <p:cNvPr id="108547" name="文本占位符 315394"/>
          <p:cNvSpPr>
            <a:spLocks noGrp="1"/>
          </p:cNvSpPr>
          <p:nvPr>
            <p:ph idx="1"/>
          </p:nvPr>
        </p:nvSpPr>
        <p:spPr/>
        <p:txBody>
          <a:bodyPr vert="horz" wrap="square" lIns="91440" tIns="45720" rIns="91440" bIns="45720" anchor="t"/>
          <a:p>
            <a:r>
              <a:rPr lang="zh-CN" altLang="en-US" b="1" dirty="0">
                <a:solidFill>
                  <a:srgbClr val="FF0066"/>
                </a:solidFill>
              </a:rPr>
              <a:t>全式提单</a:t>
            </a:r>
            <a:r>
              <a:rPr lang="zh-CN" altLang="en-US" b="1" dirty="0"/>
              <a:t>（</a:t>
            </a:r>
            <a:r>
              <a:rPr lang="en-US" altLang="zh-CN" b="1" dirty="0"/>
              <a:t>long form B/L</a:t>
            </a:r>
            <a:r>
              <a:rPr lang="zh-CN" altLang="en-US" b="1" dirty="0"/>
              <a:t>）有背面条款</a:t>
            </a:r>
            <a:endParaRPr lang="zh-CN" altLang="en-US" b="1" dirty="0"/>
          </a:p>
          <a:p>
            <a:pPr>
              <a:buNone/>
            </a:pPr>
            <a:endParaRPr lang="zh-CN" altLang="en-US" b="1" dirty="0"/>
          </a:p>
          <a:p>
            <a:r>
              <a:rPr lang="zh-CN" altLang="en-US" b="1" dirty="0">
                <a:solidFill>
                  <a:srgbClr val="FF0066"/>
                </a:solidFill>
              </a:rPr>
              <a:t>略式提单</a:t>
            </a:r>
            <a:r>
              <a:rPr lang="zh-CN" altLang="en-US" b="1" dirty="0"/>
              <a:t>（</a:t>
            </a:r>
            <a:r>
              <a:rPr lang="en-US" altLang="zh-CN" b="1" dirty="0"/>
              <a:t>short form B/L</a:t>
            </a:r>
            <a:r>
              <a:rPr lang="zh-CN" altLang="en-US" b="1" dirty="0"/>
              <a:t>）无背面条款</a:t>
            </a:r>
            <a:endParaRPr lang="zh-CN" altLang="en-US" b="1" dirty="0"/>
          </a:p>
          <a:p>
            <a:endParaRPr lang="zh-CN" altLang="en-US" dirty="0"/>
          </a:p>
        </p:txBody>
      </p:sp>
    </p:spTree>
    <p:custDataLst>
      <p:tags r:id="rId2"/>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9569" name="图片 21509"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109570" name="文本占位符 21505"/>
          <p:cNvSpPr>
            <a:spLocks noGrp="1"/>
          </p:cNvSpPr>
          <p:nvPr>
            <p:ph idx="1"/>
          </p:nvPr>
        </p:nvSpPr>
        <p:spPr>
          <a:xfrm>
            <a:off x="1981200" y="1636713"/>
            <a:ext cx="8686800" cy="4810125"/>
          </a:xfrm>
        </p:spPr>
        <p:txBody>
          <a:bodyPr vert="horz" wrap="square" lIns="91440" tIns="45720" rIns="91440" bIns="45720" anchor="t"/>
          <a:p>
            <a:endParaRPr lang="zh-CN" altLang="en-US" dirty="0"/>
          </a:p>
          <a:p>
            <a:r>
              <a:rPr lang="zh-CN" altLang="en-US" b="1" dirty="0">
                <a:solidFill>
                  <a:srgbClr val="FF0066"/>
                </a:solidFill>
              </a:rPr>
              <a:t>正本提单</a:t>
            </a:r>
            <a:r>
              <a:rPr lang="zh-CN" altLang="en-US" b="1" dirty="0"/>
              <a:t>（</a:t>
            </a:r>
            <a:r>
              <a:rPr lang="en-US" altLang="zh-CN" b="1" dirty="0"/>
              <a:t>original B/L</a:t>
            </a:r>
            <a:r>
              <a:rPr lang="zh-CN" altLang="en-US" b="1" dirty="0"/>
              <a:t>）</a:t>
            </a:r>
            <a:endParaRPr lang="zh-CN" altLang="en-US" b="1" dirty="0"/>
          </a:p>
          <a:p>
            <a:pPr>
              <a:buNone/>
            </a:pPr>
            <a:r>
              <a:rPr lang="zh-CN" altLang="en-US" b="1" dirty="0"/>
              <a:t>承运人正式签字盖章，注明签发日期。“正本” ，一式两份或多份</a:t>
            </a:r>
            <a:endParaRPr lang="zh-CN" altLang="en-US" b="1" dirty="0"/>
          </a:p>
          <a:p>
            <a:endParaRPr lang="zh-CN" altLang="en-US" b="1" dirty="0"/>
          </a:p>
          <a:p>
            <a:pPr>
              <a:buNone/>
            </a:pPr>
            <a:endParaRPr lang="zh-CN" altLang="en-US" b="1" dirty="0"/>
          </a:p>
          <a:p>
            <a:r>
              <a:rPr lang="zh-CN" altLang="en-US" b="1" dirty="0">
                <a:solidFill>
                  <a:srgbClr val="FF0066"/>
                </a:solidFill>
              </a:rPr>
              <a:t>副本提单</a:t>
            </a:r>
            <a:r>
              <a:rPr lang="zh-CN" altLang="en-US" b="1" dirty="0"/>
              <a:t>（</a:t>
            </a:r>
            <a:r>
              <a:rPr lang="en-US" altLang="zh-CN" b="1" dirty="0"/>
              <a:t>copy B/L</a:t>
            </a:r>
            <a:r>
              <a:rPr lang="zh-CN" altLang="en-US" b="1" dirty="0"/>
              <a:t>）</a:t>
            </a:r>
            <a:endParaRPr lang="zh-CN" altLang="en-US" b="1" dirty="0"/>
          </a:p>
          <a:p>
            <a:pPr>
              <a:buNone/>
            </a:pPr>
            <a:r>
              <a:rPr lang="zh-CN" altLang="en-US" b="1" dirty="0"/>
              <a:t>无承运签字盖章，</a:t>
            </a:r>
            <a:r>
              <a:rPr lang="en-US" altLang="zh-CN" b="1" dirty="0"/>
              <a:t>“</a:t>
            </a:r>
            <a:r>
              <a:rPr lang="zh-CN" altLang="en-US" b="1" dirty="0"/>
              <a:t>副本”，仅供参考。</a:t>
            </a:r>
            <a:endParaRPr lang="zh-CN" altLang="en-US" b="1" dirty="0"/>
          </a:p>
          <a:p>
            <a:pPr>
              <a:buNone/>
            </a:pPr>
            <a:endParaRPr lang="zh-CN" altLang="en-US" b="1" dirty="0"/>
          </a:p>
          <a:p>
            <a:endParaRPr lang="zh-CN" altLang="en-US" b="1" dirty="0"/>
          </a:p>
        </p:txBody>
      </p:sp>
      <p:sp>
        <p:nvSpPr>
          <p:cNvPr id="109571" name="标题 21508"/>
          <p:cNvSpPr>
            <a:spLocks noGrp="1"/>
          </p:cNvSpPr>
          <p:nvPr>
            <p:ph type="title"/>
          </p:nvPr>
        </p:nvSpPr>
        <p:spPr/>
        <p:txBody>
          <a:bodyPr vert="horz" wrap="square" lIns="91440" tIns="45720" rIns="91440" bIns="45720" anchor="ctr">
            <a:normAutofit fontScale="90000"/>
          </a:bodyPr>
          <a:p>
            <a:r>
              <a:rPr lang="zh-CN" altLang="en-US" sz="4800" dirty="0"/>
              <a:t>（八）按</a:t>
            </a:r>
            <a:r>
              <a:rPr lang="zh-CN" altLang="en-US" sz="4800" dirty="0">
                <a:solidFill>
                  <a:srgbClr val="000099"/>
                </a:solidFill>
              </a:rPr>
              <a:t>提单使用效力</a:t>
            </a:r>
            <a:r>
              <a:rPr lang="zh-CN" altLang="en-US" sz="4800" dirty="0"/>
              <a:t>划分</a:t>
            </a:r>
            <a:endParaRPr lang="zh-CN" altLang="en-US" sz="4800" dirty="0"/>
          </a:p>
        </p:txBody>
      </p:sp>
    </p:spTree>
    <p:custDataLst>
      <p:tags r:id="rId2"/>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0593" name="图片 43013"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110594" name="标题 43011"/>
          <p:cNvSpPr>
            <a:spLocks noGrp="1"/>
          </p:cNvSpPr>
          <p:nvPr>
            <p:ph type="title"/>
          </p:nvPr>
        </p:nvSpPr>
        <p:spPr/>
        <p:txBody>
          <a:bodyPr vert="horz" wrap="square" lIns="91440" tIns="45720" rIns="91440" bIns="45720" anchor="ctr">
            <a:normAutofit fontScale="90000"/>
          </a:bodyPr>
          <a:p>
            <a:r>
              <a:rPr lang="zh-CN" altLang="en-US" dirty="0"/>
              <a:t>（九）</a:t>
            </a:r>
            <a:r>
              <a:rPr lang="zh-CN" altLang="en-US" dirty="0">
                <a:solidFill>
                  <a:srgbClr val="FF0000"/>
                </a:solidFill>
              </a:rPr>
              <a:t>其他提单</a:t>
            </a:r>
            <a:br>
              <a:rPr lang="zh-CN" altLang="en-US" dirty="0">
                <a:solidFill>
                  <a:srgbClr val="FF0000"/>
                </a:solidFill>
              </a:rPr>
            </a:br>
            <a:endParaRPr lang="zh-CN" altLang="en-US" dirty="0">
              <a:solidFill>
                <a:srgbClr val="FF0000"/>
              </a:solidFill>
            </a:endParaRPr>
          </a:p>
        </p:txBody>
      </p:sp>
      <p:sp>
        <p:nvSpPr>
          <p:cNvPr id="43011" name="内容占位符 43010"/>
          <p:cNvSpPr>
            <a:spLocks noGrp="1"/>
          </p:cNvSpPr>
          <p:nvPr>
            <p:ph idx="1"/>
          </p:nvPr>
        </p:nvSpPr>
        <p:spPr>
          <a:xfrm>
            <a:off x="1981200" y="1600200"/>
            <a:ext cx="8482013" cy="4525963"/>
          </a:xfrm>
        </p:spPr>
        <p:txBody>
          <a:bodyPr vert="horz" wrap="square" lIns="91440" tIns="45720" rIns="91440" bIns="45720" anchor="t"/>
          <a:p>
            <a:pPr>
              <a:lnSpc>
                <a:spcPct val="80000"/>
              </a:lnSpc>
            </a:pPr>
            <a:r>
              <a:rPr lang="zh-CN" altLang="en-US" b="1" dirty="0">
                <a:solidFill>
                  <a:srgbClr val="FF0066"/>
                </a:solidFill>
              </a:rPr>
              <a:t>过期提单（</a:t>
            </a:r>
            <a:r>
              <a:rPr lang="en-US" altLang="zh-CN" b="1" dirty="0">
                <a:solidFill>
                  <a:srgbClr val="FF0066"/>
                </a:solidFill>
              </a:rPr>
              <a:t>stale B/L</a:t>
            </a:r>
            <a:r>
              <a:rPr lang="zh-CN" altLang="en-US" b="1" dirty="0">
                <a:solidFill>
                  <a:srgbClr val="FF0066"/>
                </a:solidFill>
              </a:rPr>
              <a:t>）</a:t>
            </a:r>
            <a:r>
              <a:rPr lang="zh-CN" altLang="en-US" b="1" dirty="0"/>
              <a:t>：</a:t>
            </a:r>
            <a:r>
              <a:rPr lang="zh-CN" altLang="en-US" b="1" dirty="0">
                <a:solidFill>
                  <a:srgbClr val="000099"/>
                </a:solidFill>
              </a:rPr>
              <a:t>超过交单日期或晚于货物到达目的港</a:t>
            </a:r>
            <a:r>
              <a:rPr lang="zh-CN" altLang="en-US" b="1" dirty="0"/>
              <a:t>的提单。通常情况下，迟于签发日期</a:t>
            </a:r>
            <a:r>
              <a:rPr lang="en-US" altLang="zh-CN" b="1" dirty="0">
                <a:solidFill>
                  <a:srgbClr val="FF0000"/>
                </a:solidFill>
              </a:rPr>
              <a:t>21</a:t>
            </a:r>
            <a:r>
              <a:rPr lang="zh-CN" altLang="en-US" b="1" dirty="0"/>
              <a:t>天才提交的提单也算是过期提单。</a:t>
            </a:r>
            <a:endParaRPr lang="zh-CN" altLang="en-US" b="1" dirty="0"/>
          </a:p>
          <a:p>
            <a:pPr>
              <a:lnSpc>
                <a:spcPct val="80000"/>
              </a:lnSpc>
            </a:pPr>
            <a:endParaRPr lang="zh-CN" altLang="en-US" b="1" dirty="0"/>
          </a:p>
          <a:p>
            <a:pPr>
              <a:lnSpc>
                <a:spcPct val="80000"/>
              </a:lnSpc>
              <a:buNone/>
            </a:pPr>
            <a:endParaRPr lang="zh-CN" altLang="en-US" b="1" dirty="0"/>
          </a:p>
          <a:p>
            <a:pPr>
              <a:lnSpc>
                <a:spcPct val="80000"/>
              </a:lnSpc>
            </a:pPr>
            <a:r>
              <a:rPr lang="zh-CN" altLang="en-US" b="1" dirty="0">
                <a:solidFill>
                  <a:srgbClr val="FF0066"/>
                </a:solidFill>
              </a:rPr>
              <a:t>倒签提单（</a:t>
            </a:r>
            <a:r>
              <a:rPr lang="en-US" altLang="zh-CN" b="1" dirty="0">
                <a:solidFill>
                  <a:srgbClr val="FF0066"/>
                </a:solidFill>
              </a:rPr>
              <a:t>anti-dated B/L</a:t>
            </a:r>
            <a:r>
              <a:rPr lang="zh-CN" altLang="en-US" b="1" dirty="0">
                <a:solidFill>
                  <a:srgbClr val="FF0066"/>
                </a:solidFill>
              </a:rPr>
              <a:t>）</a:t>
            </a:r>
            <a:r>
              <a:rPr lang="zh-CN" altLang="en-US" b="1" dirty="0"/>
              <a:t>：承运人应托运人要求，使提单</a:t>
            </a:r>
            <a:r>
              <a:rPr lang="zh-CN" altLang="en-US" b="1" dirty="0">
                <a:solidFill>
                  <a:srgbClr val="000099"/>
                </a:solidFill>
              </a:rPr>
              <a:t>签发日期早于实际装船日期</a:t>
            </a:r>
            <a:r>
              <a:rPr lang="zh-CN" altLang="en-US" b="1" dirty="0"/>
              <a:t>的提单</a:t>
            </a:r>
            <a:r>
              <a:rPr lang="zh-CN" altLang="en-US" b="1" dirty="0">
                <a:solidFill>
                  <a:srgbClr val="FF0000"/>
                </a:solidFill>
              </a:rPr>
              <a:t>（违约违法！！！）</a:t>
            </a:r>
            <a:endParaRPr lang="zh-CN" altLang="en-US" b="1" dirty="0">
              <a:solidFill>
                <a:srgbClr val="FF0000"/>
              </a:solidFill>
            </a:endParaRPr>
          </a:p>
          <a:p>
            <a:pPr>
              <a:lnSpc>
                <a:spcPct val="80000"/>
              </a:lnSpc>
              <a:buNone/>
            </a:pPr>
            <a:endParaRPr lang="zh-CN" altLang="en-US" dirty="0">
              <a:solidFill>
                <a:srgbClr val="FF0000"/>
              </a:solidFill>
            </a:endParaRPr>
          </a:p>
          <a:p>
            <a:pPr>
              <a:lnSpc>
                <a:spcPct val="80000"/>
              </a:lnSpc>
            </a:pPr>
            <a:endParaRPr lang="zh-CN" altLang="en-US" sz="2700"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1">
                                            <p:txEl>
                                              <p:charRg st="0" end="66"/>
                                            </p:txEl>
                                          </p:spTgt>
                                        </p:tgtEl>
                                        <p:attrNameLst>
                                          <p:attrName>style.visibility</p:attrName>
                                        </p:attrNameLst>
                                      </p:cBhvr>
                                      <p:to>
                                        <p:strVal val="visible"/>
                                      </p:to>
                                    </p:set>
                                    <p:animEffect transition="in" filter="blinds(horizontal)">
                                      <p:cBhvr>
                                        <p:cTn id="7" dur="500"/>
                                        <p:tgtEl>
                                          <p:spTgt spid="43011">
                                            <p:txEl>
                                              <p:charRg st="0" end="6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11">
                                            <p:txEl>
                                              <p:charRg st="68" end="127"/>
                                            </p:txEl>
                                          </p:spTgt>
                                        </p:tgtEl>
                                        <p:attrNameLst>
                                          <p:attrName>style.visibility</p:attrName>
                                        </p:attrNameLst>
                                      </p:cBhvr>
                                      <p:to>
                                        <p:strVal val="visible"/>
                                      </p:to>
                                    </p:set>
                                    <p:animEffect transition="in" filter="blinds(horizontal)">
                                      <p:cBhvr>
                                        <p:cTn id="12" dur="500"/>
                                        <p:tgtEl>
                                          <p:spTgt spid="43011">
                                            <p:txEl>
                                              <p:charRg st="68" end="1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1617" name="图片 182276"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111618" name="标题 182273"/>
          <p:cNvSpPr>
            <a:spLocks noGrp="1"/>
          </p:cNvSpPr>
          <p:nvPr>
            <p:ph type="title"/>
          </p:nvPr>
        </p:nvSpPr>
        <p:spPr/>
        <p:txBody>
          <a:bodyPr vert="horz" wrap="square" lIns="91440" tIns="45720" rIns="91440" bIns="45720" anchor="ctr">
            <a:normAutofit fontScale="90000"/>
          </a:bodyPr>
          <a:p>
            <a:r>
              <a:rPr lang="zh-CN" altLang="en-US" sz="4800" dirty="0"/>
              <a:t>（十）</a:t>
            </a:r>
            <a:r>
              <a:rPr lang="zh-CN" altLang="en-US" sz="4800" dirty="0">
                <a:solidFill>
                  <a:srgbClr val="FF0000"/>
                </a:solidFill>
              </a:rPr>
              <a:t>其他提单</a:t>
            </a:r>
            <a:endParaRPr lang="zh-CN" altLang="en-US" sz="4800" dirty="0">
              <a:solidFill>
                <a:srgbClr val="FF0000"/>
              </a:solidFill>
            </a:endParaRPr>
          </a:p>
        </p:txBody>
      </p:sp>
      <p:sp>
        <p:nvSpPr>
          <p:cNvPr id="111619" name="文本占位符 182274"/>
          <p:cNvSpPr>
            <a:spLocks noGrp="1"/>
          </p:cNvSpPr>
          <p:nvPr>
            <p:ph idx="1"/>
          </p:nvPr>
        </p:nvSpPr>
        <p:spPr/>
        <p:txBody>
          <a:bodyPr vert="horz" wrap="square" lIns="91440" tIns="45720" rIns="91440" bIns="45720" anchor="t"/>
          <a:p>
            <a:r>
              <a:rPr lang="zh-CN" altLang="en-US" b="1" dirty="0">
                <a:solidFill>
                  <a:srgbClr val="FF0066"/>
                </a:solidFill>
              </a:rPr>
              <a:t>舱面提单</a:t>
            </a:r>
            <a:r>
              <a:rPr lang="zh-CN" altLang="en-US" b="1" dirty="0"/>
              <a:t>（</a:t>
            </a:r>
            <a:r>
              <a:rPr lang="en-US" altLang="zh-CN" b="1" dirty="0"/>
              <a:t>on deck B/L</a:t>
            </a:r>
            <a:r>
              <a:rPr lang="zh-CN" altLang="en-US" b="1" dirty="0"/>
              <a:t>）货物装在</a:t>
            </a:r>
            <a:r>
              <a:rPr lang="zh-CN" altLang="en-US" b="1" dirty="0">
                <a:solidFill>
                  <a:srgbClr val="000099"/>
                </a:solidFill>
              </a:rPr>
              <a:t>船舶甲板上时</a:t>
            </a:r>
            <a:r>
              <a:rPr lang="zh-CN" altLang="en-US" b="1" dirty="0"/>
              <a:t>所签发的提单。</a:t>
            </a:r>
            <a:endParaRPr lang="zh-CN" altLang="en-US" b="1" dirty="0"/>
          </a:p>
          <a:p>
            <a:r>
              <a:rPr lang="zh-CN" altLang="en-US" b="1" dirty="0">
                <a:solidFill>
                  <a:srgbClr val="FF0000"/>
                </a:solidFill>
              </a:rPr>
              <a:t>风险大，一般不接受。</a:t>
            </a:r>
            <a:endParaRPr lang="zh-CN" altLang="en-US" b="1" dirty="0">
              <a:solidFill>
                <a:srgbClr val="FF0000"/>
              </a:solidFill>
            </a:endParaRPr>
          </a:p>
          <a:p>
            <a:pPr>
              <a:buNone/>
            </a:pPr>
            <a:endParaRPr lang="zh-CN" altLang="en-US" b="1" dirty="0"/>
          </a:p>
          <a:p>
            <a:r>
              <a:rPr lang="zh-CN" altLang="en-US" b="1" dirty="0">
                <a:solidFill>
                  <a:srgbClr val="FF0066"/>
                </a:solidFill>
              </a:rPr>
              <a:t>预借提单</a:t>
            </a:r>
            <a:r>
              <a:rPr lang="zh-CN" altLang="en-US" b="1" dirty="0"/>
              <a:t>（</a:t>
            </a:r>
            <a:r>
              <a:rPr lang="en-US" altLang="zh-CN" b="1" dirty="0"/>
              <a:t>advanced B/L</a:t>
            </a:r>
            <a:r>
              <a:rPr lang="zh-CN" altLang="en-US" b="1" dirty="0"/>
              <a:t>）信用证规定的装运时期和议付</a:t>
            </a:r>
            <a:r>
              <a:rPr lang="zh-CN" altLang="en-US" b="1" dirty="0">
                <a:solidFill>
                  <a:srgbClr val="000099"/>
                </a:solidFill>
              </a:rPr>
              <a:t>时期已到未及时装船情况下，托运人出具保函，让承运人签发已装船的提单。</a:t>
            </a:r>
            <a:r>
              <a:rPr lang="zh-CN" altLang="en-US" b="1" dirty="0">
                <a:solidFill>
                  <a:srgbClr val="FF0000"/>
                </a:solidFill>
              </a:rPr>
              <a:t>（违约违法！！！）</a:t>
            </a:r>
            <a:endParaRPr lang="zh-CN" altLang="en-US" b="1" dirty="0">
              <a:solidFill>
                <a:srgbClr val="FF0000"/>
              </a:solidFill>
            </a:endParaRPr>
          </a:p>
        </p:txBody>
      </p:sp>
    </p:spTree>
    <p:custDataLst>
      <p:tags r:id="rId2"/>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内容占位符 2"/>
          <p:cNvSpPr>
            <a:spLocks noGrp="1"/>
          </p:cNvSpPr>
          <p:nvPr>
            <p:ph idx="1"/>
          </p:nvPr>
        </p:nvSpPr>
        <p:spPr/>
        <p:txBody>
          <a:bodyPr vert="horz" wrap="square" lIns="91440" tIns="45720" rIns="91440" bIns="45720" anchor="t"/>
          <a:p>
            <a:endParaRPr lang="zh-CN" altLang="en-US" dirty="0"/>
          </a:p>
          <a:p>
            <a:endParaRPr lang="zh-CN" altLang="en-US" dirty="0"/>
          </a:p>
        </p:txBody>
      </p:sp>
      <p:sp>
        <p:nvSpPr>
          <p:cNvPr id="4" name="标题 3"/>
          <p:cNvSpPr>
            <a:spLocks noGrp="1"/>
          </p:cNvSpPr>
          <p:nvPr>
            <p:ph type="title"/>
          </p:nvPr>
        </p:nvSpPr>
        <p:spPr bwMode="auto">
          <a:xfrm>
            <a:off x="1995240" y="275203"/>
            <a:ext cx="3761740" cy="706755"/>
          </a:xfrm>
          <a:ln>
            <a:miter lim="800000"/>
          </a:ln>
          <a:effectLst/>
          <a:scene3d>
            <a:camera prst="orthographicFront"/>
            <a:lightRig rig="balanced" dir="t"/>
          </a:scene3d>
          <a:sp3d prstMaterial="plastic"/>
        </p:spPr>
        <p:txBody>
          <a:bodyPr vert="horz" wrap="non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905"/>
                <a:solidFill>
                  <a:srgbClr val="FF0066"/>
                </a:solidFill>
                <a:effectLst>
                  <a:innerShdw blurRad="69850" dist="43180" dir="5400000">
                    <a:srgbClr val="000000">
                      <a:alpha val="65000"/>
                    </a:srgbClr>
                  </a:innerShdw>
                </a:effectLst>
                <a:uLnTx/>
                <a:uFillTx/>
                <a:latin typeface="方正姚体" panose="02010601030101010101" pitchFamily="2" charset="-122"/>
                <a:ea typeface="方正姚体" panose="02010601030101010101" pitchFamily="2" charset="-122"/>
                <a:cs typeface="+mj-cs"/>
              </a:rPr>
              <a:t>提单的格式</a:t>
            </a:r>
            <a:r>
              <a:rPr kumimoji="0" lang="en-US" altLang="zh-CN" sz="4000" b="1" i="0" u="none" strike="noStrike" kern="1200" cap="none" spc="0" normalizeH="0" baseline="0" noProof="0" dirty="0">
                <a:ln w="1905"/>
                <a:solidFill>
                  <a:srgbClr val="FF0066"/>
                </a:solidFill>
                <a:effectLst>
                  <a:innerShdw blurRad="69850" dist="43180" dir="5400000">
                    <a:srgbClr val="000000">
                      <a:alpha val="65000"/>
                    </a:srgbClr>
                  </a:innerShdw>
                </a:effectLst>
                <a:uLnTx/>
                <a:uFillTx/>
                <a:latin typeface="方正姚体" panose="02010601030101010101" pitchFamily="2" charset="-122"/>
                <a:ea typeface="方正姚体" panose="02010601030101010101" pitchFamily="2" charset="-122"/>
                <a:cs typeface="+mj-cs"/>
              </a:rPr>
              <a:t>p258</a:t>
            </a:r>
            <a:endParaRPr kumimoji="0" lang="zh-CN" altLang="en-US" sz="4000" b="1" i="0" u="none" strike="noStrike" kern="1200" cap="none" spc="0" normalizeH="0" baseline="0" noProof="0" dirty="0">
              <a:ln w="1905"/>
              <a:solidFill>
                <a:srgbClr val="FF0066"/>
              </a:solidFill>
              <a:effectLst>
                <a:innerShdw blurRad="69850" dist="43180" dir="5400000">
                  <a:srgbClr val="000000">
                    <a:alpha val="65000"/>
                  </a:srgbClr>
                </a:innerShdw>
              </a:effectLst>
              <a:uLnTx/>
              <a:uFillTx/>
              <a:latin typeface="方正姚体" panose="02010601030101010101" pitchFamily="2" charset="-122"/>
              <a:ea typeface="方正姚体" panose="02010601030101010101" pitchFamily="2" charset="-122"/>
              <a:cs typeface="+mj-cs"/>
            </a:endParaRPr>
          </a:p>
        </p:txBody>
      </p:sp>
      <p:pic>
        <p:nvPicPr>
          <p:cNvPr id="112643" name="Picture 2" descr="C:\Users\Administrator\Desktop\MKW5AB$MKE4JSIXUDQ(SN)N.png"/>
          <p:cNvPicPr>
            <a:picLocks noChangeAspect="1"/>
          </p:cNvPicPr>
          <p:nvPr/>
        </p:nvPicPr>
        <p:blipFill>
          <a:blip r:embed="rId1"/>
          <a:stretch>
            <a:fillRect/>
          </a:stretch>
        </p:blipFill>
        <p:spPr>
          <a:xfrm>
            <a:off x="1524000" y="982663"/>
            <a:ext cx="9144000" cy="6259512"/>
          </a:xfrm>
          <a:prstGeom prst="rect">
            <a:avLst/>
          </a:prstGeom>
          <a:noFill/>
          <a:ln w="9525">
            <a:noFill/>
          </a:ln>
        </p:spPr>
      </p:pic>
    </p:spTree>
    <p:custDataLst>
      <p:tags r:id="rId2"/>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内容占位符 2"/>
          <p:cNvSpPr>
            <a:spLocks noGrp="1"/>
          </p:cNvSpPr>
          <p:nvPr>
            <p:ph idx="1"/>
          </p:nvPr>
        </p:nvSpPr>
        <p:spPr/>
        <p:txBody>
          <a:bodyPr vert="horz" wrap="square" lIns="91440" tIns="45720" rIns="91440" bIns="45720" anchor="t"/>
          <a:p>
            <a:endParaRPr lang="zh-CN" altLang="en-US" dirty="0"/>
          </a:p>
        </p:txBody>
      </p:sp>
      <p:sp>
        <p:nvSpPr>
          <p:cNvPr id="4" name="标题 3"/>
          <p:cNvSpPr>
            <a:spLocks noGrp="1"/>
          </p:cNvSpPr>
          <p:nvPr>
            <p:ph type="title"/>
          </p:nvPr>
        </p:nvSpPr>
        <p:spPr bwMode="auto">
          <a:xfrm>
            <a:off x="1538040" y="565"/>
            <a:ext cx="3761740" cy="706755"/>
          </a:xfrm>
          <a:ln>
            <a:miter lim="800000"/>
          </a:ln>
          <a:effectLst/>
          <a:scene3d>
            <a:camera prst="orthographicFront"/>
            <a:lightRig rig="balanced" dir="t"/>
          </a:scene3d>
          <a:sp3d prstMaterial="plastic"/>
        </p:spPr>
        <p:txBody>
          <a:bodyPr vert="horz" wrap="non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905"/>
                <a:solidFill>
                  <a:srgbClr val="FF0066"/>
                </a:solidFill>
                <a:effectLst>
                  <a:innerShdw blurRad="69850" dist="43180" dir="5400000">
                    <a:srgbClr val="000000">
                      <a:alpha val="65000"/>
                    </a:srgbClr>
                  </a:innerShdw>
                </a:effectLst>
                <a:uLnTx/>
                <a:uFillTx/>
                <a:latin typeface="方正姚体" panose="02010601030101010101" pitchFamily="2" charset="-122"/>
                <a:ea typeface="方正姚体" panose="02010601030101010101" pitchFamily="2" charset="-122"/>
                <a:cs typeface="+mj-cs"/>
              </a:rPr>
              <a:t>提单的格式</a:t>
            </a:r>
            <a:r>
              <a:rPr kumimoji="0" lang="en-US" altLang="zh-CN" sz="4000" b="1" i="0" u="none" strike="noStrike" kern="1200" cap="none" spc="0" normalizeH="0" baseline="0" noProof="0" dirty="0">
                <a:ln w="1905"/>
                <a:solidFill>
                  <a:srgbClr val="FF0066"/>
                </a:solidFill>
                <a:effectLst>
                  <a:innerShdw blurRad="69850" dist="43180" dir="5400000">
                    <a:srgbClr val="000000">
                      <a:alpha val="65000"/>
                    </a:srgbClr>
                  </a:innerShdw>
                </a:effectLst>
                <a:uLnTx/>
                <a:uFillTx/>
                <a:latin typeface="方正姚体" panose="02010601030101010101" pitchFamily="2" charset="-122"/>
                <a:ea typeface="方正姚体" panose="02010601030101010101" pitchFamily="2" charset="-122"/>
                <a:cs typeface="+mj-cs"/>
              </a:rPr>
              <a:t>p258</a:t>
            </a:r>
            <a:endParaRPr kumimoji="0" lang="zh-CN" altLang="en-US" sz="4000" b="1" i="0" u="none" strike="noStrike" kern="1200" cap="none" spc="0" normalizeH="0" baseline="0" noProof="0" dirty="0">
              <a:ln w="1905"/>
              <a:solidFill>
                <a:srgbClr val="FF0066"/>
              </a:solidFill>
              <a:effectLst>
                <a:innerShdw blurRad="69850" dist="43180" dir="5400000">
                  <a:srgbClr val="000000">
                    <a:alpha val="65000"/>
                  </a:srgbClr>
                </a:innerShdw>
              </a:effectLst>
              <a:uLnTx/>
              <a:uFillTx/>
              <a:latin typeface="方正姚体" panose="02010601030101010101" pitchFamily="2" charset="-122"/>
              <a:ea typeface="方正姚体" panose="02010601030101010101" pitchFamily="2" charset="-122"/>
              <a:cs typeface="+mj-cs"/>
            </a:endParaRPr>
          </a:p>
        </p:txBody>
      </p:sp>
      <p:pic>
        <p:nvPicPr>
          <p:cNvPr id="113667" name="Picture 2" descr="C:\Users\Administrator\Desktop\)7A%%OW}7[_}UYV[`MVKLLE.png"/>
          <p:cNvPicPr>
            <a:picLocks noChangeAspect="1"/>
          </p:cNvPicPr>
          <p:nvPr/>
        </p:nvPicPr>
        <p:blipFill>
          <a:blip r:embed="rId1"/>
          <a:stretch>
            <a:fillRect/>
          </a:stretch>
        </p:blipFill>
        <p:spPr>
          <a:xfrm>
            <a:off x="1524000" y="708025"/>
            <a:ext cx="9144000" cy="6149975"/>
          </a:xfrm>
          <a:prstGeom prst="rect">
            <a:avLst/>
          </a:prstGeom>
          <a:noFill/>
          <a:ln w="9525">
            <a:noFill/>
          </a:ln>
        </p:spPr>
      </p:pic>
    </p:spTree>
    <p:custDataLst>
      <p:tags r:id="rId2"/>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内容占位符 2"/>
          <p:cNvSpPr>
            <a:spLocks noGrp="1"/>
          </p:cNvSpPr>
          <p:nvPr>
            <p:ph idx="1"/>
          </p:nvPr>
        </p:nvSpPr>
        <p:spPr>
          <a:xfrm>
            <a:off x="885825" y="1600200"/>
            <a:ext cx="9564688" cy="4960938"/>
          </a:xfrm>
        </p:spPr>
        <p:txBody>
          <a:bodyPr vert="horz" wrap="square" lIns="91440" tIns="45720" rIns="91440" bIns="45720" anchor="t"/>
          <a:p>
            <a:endParaRPr lang="zh-CN" altLang="en-US" dirty="0"/>
          </a:p>
          <a:p>
            <a:endParaRPr lang="zh-CN" altLang="en-US" dirty="0"/>
          </a:p>
        </p:txBody>
      </p:sp>
      <p:pic>
        <p:nvPicPr>
          <p:cNvPr id="114690" name="Picture 4" descr="C:\Users\Administrator\Desktop\9U{X(1]ETY}I(KQ5]_{PRET.png"/>
          <p:cNvPicPr>
            <a:picLocks noChangeAspect="1"/>
          </p:cNvPicPr>
          <p:nvPr/>
        </p:nvPicPr>
        <p:blipFill>
          <a:blip r:embed="rId1"/>
          <a:stretch>
            <a:fillRect/>
          </a:stretch>
        </p:blipFill>
        <p:spPr>
          <a:xfrm>
            <a:off x="1524000" y="0"/>
            <a:ext cx="9144000" cy="7038975"/>
          </a:xfrm>
          <a:prstGeom prst="rect">
            <a:avLst/>
          </a:prstGeom>
          <a:noFill/>
          <a:ln w="9525">
            <a:noFill/>
          </a:ln>
        </p:spPr>
      </p:pic>
    </p:spTree>
    <p:custDataLst>
      <p:tags r:id="rId2"/>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标题 1"/>
          <p:cNvSpPr>
            <a:spLocks noGrp="1"/>
          </p:cNvSpPr>
          <p:nvPr>
            <p:ph type="title"/>
          </p:nvPr>
        </p:nvSpPr>
        <p:spPr/>
        <p:txBody>
          <a:bodyPr vert="horz" wrap="square" lIns="91440" tIns="45720" rIns="91440" bIns="45720" anchor="ctr"/>
          <a:p>
            <a:endParaRPr lang="zh-CN" altLang="en-US" dirty="0"/>
          </a:p>
        </p:txBody>
      </p:sp>
      <p:sp>
        <p:nvSpPr>
          <p:cNvPr id="115714" name="内容占位符 2"/>
          <p:cNvSpPr>
            <a:spLocks noGrp="1"/>
          </p:cNvSpPr>
          <p:nvPr>
            <p:ph idx="1"/>
          </p:nvPr>
        </p:nvSpPr>
        <p:spPr/>
        <p:txBody>
          <a:bodyPr vert="horz" wrap="square" lIns="91440" tIns="45720" rIns="91440" bIns="45720" anchor="t"/>
          <a:p>
            <a:endParaRPr lang="zh-CN" altLang="en-US" dirty="0"/>
          </a:p>
        </p:txBody>
      </p:sp>
      <p:pic>
        <p:nvPicPr>
          <p:cNvPr id="115715" name="Picture 2" descr="C:\Users\Administrator\Desktop\DPR4JP{8U4%4I_MET)$UDL6.png"/>
          <p:cNvPicPr>
            <a:picLocks noChangeAspect="1"/>
          </p:cNvPicPr>
          <p:nvPr/>
        </p:nvPicPr>
        <p:blipFill>
          <a:blip r:embed="rId1"/>
          <a:stretch>
            <a:fillRect/>
          </a:stretch>
        </p:blipFill>
        <p:spPr>
          <a:xfrm>
            <a:off x="1042988" y="-798512"/>
            <a:ext cx="9625012" cy="7292975"/>
          </a:xfrm>
          <a:prstGeom prst="rect">
            <a:avLst/>
          </a:prstGeom>
          <a:noFill/>
          <a:ln w="9525">
            <a:noFill/>
          </a:ln>
        </p:spPr>
      </p:pic>
    </p:spTree>
    <p:custDataLst>
      <p:tags r:id="rId2"/>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标题 1"/>
          <p:cNvSpPr>
            <a:spLocks noGrp="1"/>
          </p:cNvSpPr>
          <p:nvPr>
            <p:ph type="title"/>
          </p:nvPr>
        </p:nvSpPr>
        <p:spPr/>
        <p:txBody>
          <a:bodyPr vert="horz" wrap="square" lIns="91440" tIns="45720" rIns="91440" bIns="45720" anchor="ctr"/>
          <a:p>
            <a:endParaRPr lang="zh-CN" altLang="en-US" dirty="0"/>
          </a:p>
        </p:txBody>
      </p:sp>
      <p:sp>
        <p:nvSpPr>
          <p:cNvPr id="116738" name="内容占位符 2"/>
          <p:cNvSpPr>
            <a:spLocks noGrp="1"/>
          </p:cNvSpPr>
          <p:nvPr>
            <p:ph idx="1"/>
          </p:nvPr>
        </p:nvSpPr>
        <p:spPr/>
        <p:txBody>
          <a:bodyPr vert="horz" wrap="square" lIns="91440" tIns="45720" rIns="91440" bIns="45720" anchor="t"/>
          <a:p>
            <a:endParaRPr lang="zh-CN" altLang="en-US" dirty="0"/>
          </a:p>
        </p:txBody>
      </p:sp>
      <p:pic>
        <p:nvPicPr>
          <p:cNvPr id="116739" name="Picture 2" descr="C:\Users\Administrator\Desktop\0SDPO%~[N97$QC@VX@}0[RX.png"/>
          <p:cNvPicPr>
            <a:picLocks noChangeAspect="1"/>
          </p:cNvPicPr>
          <p:nvPr/>
        </p:nvPicPr>
        <p:blipFill>
          <a:blip r:embed="rId1"/>
          <a:stretch>
            <a:fillRect/>
          </a:stretch>
        </p:blipFill>
        <p:spPr>
          <a:xfrm>
            <a:off x="1741488" y="0"/>
            <a:ext cx="8680450" cy="6858000"/>
          </a:xfrm>
          <a:prstGeom prst="rect">
            <a:avLst/>
          </a:prstGeom>
          <a:noFill/>
          <a:ln w="9525">
            <a:noFill/>
          </a:ln>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13313"/>
          <p:cNvSpPr>
            <a:spLocks noGrp="1"/>
          </p:cNvSpPr>
          <p:nvPr>
            <p:ph type="title"/>
          </p:nvPr>
        </p:nvSpPr>
        <p:spPr/>
        <p:txBody>
          <a:bodyPr anchor="b"/>
          <a:p>
            <a:r>
              <a:rPr lang="en-US" altLang="zh-CN" sz="4000" b="1" i="1" dirty="0">
                <a:solidFill>
                  <a:srgbClr val="800000"/>
                </a:solidFill>
                <a:latin typeface="楷体_GB2312" pitchFamily="49" charset="-122"/>
                <a:ea typeface="楷体_GB2312" pitchFamily="49" charset="-122"/>
              </a:rPr>
              <a:t>1</a:t>
            </a:r>
            <a:r>
              <a:rPr lang="zh-CN" altLang="en-US" sz="4000" b="1" i="1" dirty="0">
                <a:solidFill>
                  <a:srgbClr val="800000"/>
                </a:solidFill>
                <a:latin typeface="楷体_GB2312" pitchFamily="49" charset="-122"/>
                <a:ea typeface="楷体_GB2312" pitchFamily="49" charset="-122"/>
              </a:rPr>
              <a:t>、定程租船</a:t>
            </a:r>
            <a:endParaRPr lang="zh-CN" altLang="en-US" sz="4000" b="1" i="1" dirty="0">
              <a:solidFill>
                <a:srgbClr val="800000"/>
              </a:solidFill>
              <a:latin typeface="楷体_GB2312" pitchFamily="49" charset="-122"/>
              <a:ea typeface="楷体_GB2312" pitchFamily="49" charset="-122"/>
            </a:endParaRPr>
          </a:p>
        </p:txBody>
      </p:sp>
      <p:sp>
        <p:nvSpPr>
          <p:cNvPr id="24578" name="文本占位符 13314"/>
          <p:cNvSpPr>
            <a:spLocks noGrp="1"/>
          </p:cNvSpPr>
          <p:nvPr>
            <p:ph idx="1"/>
          </p:nvPr>
        </p:nvSpPr>
        <p:spPr/>
        <p:txBody>
          <a:bodyPr anchor="t"/>
          <a:p>
            <a:pPr>
              <a:lnSpc>
                <a:spcPct val="90000"/>
              </a:lnSpc>
            </a:pPr>
            <a:r>
              <a:rPr lang="zh-CN" altLang="en-US" sz="3600" b="1" dirty="0">
                <a:solidFill>
                  <a:srgbClr val="000066"/>
                </a:solidFill>
                <a:ea typeface="楷体_GB2312" pitchFamily="49" charset="-122"/>
              </a:rPr>
              <a:t>简称“程租船”，</a:t>
            </a:r>
            <a:endParaRPr lang="zh-CN" altLang="en-US" sz="3600" b="1" dirty="0">
              <a:solidFill>
                <a:srgbClr val="000066"/>
              </a:solidFill>
              <a:ea typeface="楷体_GB2312" pitchFamily="49" charset="-122"/>
            </a:endParaRPr>
          </a:p>
          <a:p>
            <a:pPr>
              <a:lnSpc>
                <a:spcPct val="90000"/>
              </a:lnSpc>
            </a:pPr>
            <a:r>
              <a:rPr lang="zh-CN" altLang="en-US" sz="3600" b="1" dirty="0">
                <a:solidFill>
                  <a:srgbClr val="000066"/>
                </a:solidFill>
                <a:ea typeface="楷体_GB2312" pitchFamily="49" charset="-122"/>
              </a:rPr>
              <a:t>按航程租赁</a:t>
            </a:r>
            <a:endParaRPr lang="zh-CN" altLang="en-US" sz="3600" b="1" dirty="0">
              <a:solidFill>
                <a:srgbClr val="000066"/>
              </a:solidFill>
              <a:ea typeface="楷体_GB2312" pitchFamily="49" charset="-122"/>
            </a:endParaRPr>
          </a:p>
          <a:p>
            <a:pPr lvl="1">
              <a:lnSpc>
                <a:spcPct val="90000"/>
              </a:lnSpc>
            </a:pPr>
            <a:r>
              <a:rPr lang="zh-CN" altLang="en-US" sz="3600" b="1" dirty="0">
                <a:solidFill>
                  <a:srgbClr val="000066"/>
                </a:solidFill>
                <a:ea typeface="楷体_GB2312" pitchFamily="49" charset="-122"/>
              </a:rPr>
              <a:t>单航次租船</a:t>
            </a:r>
            <a:endParaRPr lang="zh-CN" altLang="en-US" sz="3600" b="1" dirty="0">
              <a:solidFill>
                <a:srgbClr val="000066"/>
              </a:solidFill>
              <a:ea typeface="楷体_GB2312" pitchFamily="49" charset="-122"/>
            </a:endParaRPr>
          </a:p>
          <a:p>
            <a:pPr lvl="1">
              <a:lnSpc>
                <a:spcPct val="90000"/>
              </a:lnSpc>
            </a:pPr>
            <a:r>
              <a:rPr lang="zh-CN" altLang="en-US" sz="3600" b="1" dirty="0">
                <a:solidFill>
                  <a:srgbClr val="000066"/>
                </a:solidFill>
                <a:ea typeface="楷体_GB2312" pitchFamily="49" charset="-122"/>
              </a:rPr>
              <a:t>来回航次租船</a:t>
            </a:r>
            <a:endParaRPr lang="zh-CN" altLang="en-US" sz="3600" b="1" dirty="0">
              <a:solidFill>
                <a:srgbClr val="000066"/>
              </a:solidFill>
              <a:ea typeface="楷体_GB2312" pitchFamily="49" charset="-122"/>
            </a:endParaRPr>
          </a:p>
          <a:p>
            <a:pPr lvl="1">
              <a:lnSpc>
                <a:spcPct val="90000"/>
              </a:lnSpc>
            </a:pPr>
            <a:r>
              <a:rPr lang="zh-CN" altLang="en-US" sz="3600" b="1" dirty="0">
                <a:solidFill>
                  <a:srgbClr val="000066"/>
                </a:solidFill>
                <a:ea typeface="楷体_GB2312" pitchFamily="49" charset="-122"/>
              </a:rPr>
              <a:t>连续航次租船</a:t>
            </a:r>
            <a:endParaRPr lang="zh-CN" altLang="en-US" sz="3600" b="1" dirty="0">
              <a:solidFill>
                <a:srgbClr val="000066"/>
              </a:solidFill>
              <a:ea typeface="楷体_GB2312" pitchFamily="49" charset="-122"/>
            </a:endParaRPr>
          </a:p>
          <a:p>
            <a:pPr>
              <a:lnSpc>
                <a:spcPct val="90000"/>
              </a:lnSpc>
            </a:pPr>
            <a:r>
              <a:rPr lang="zh-CN" altLang="en-US" sz="3600" b="1" dirty="0">
                <a:solidFill>
                  <a:srgbClr val="000066"/>
                </a:solidFill>
                <a:ea typeface="楷体_GB2312" pitchFamily="49" charset="-122"/>
              </a:rPr>
              <a:t>船东负责将货物运至目的港，负责船舶的营运及费用</a:t>
            </a:r>
            <a:endParaRPr lang="zh-CN" altLang="en-US" sz="3600" b="1" dirty="0">
              <a:solidFill>
                <a:srgbClr val="000066"/>
              </a:solidFill>
              <a:ea typeface="楷体_GB2312" pitchFamily="49" charset="-122"/>
            </a:endParaRPr>
          </a:p>
        </p:txBody>
      </p:sp>
    </p:spTree>
    <p:custDataLst>
      <p:tags r:id="rId1"/>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标题 1"/>
          <p:cNvSpPr>
            <a:spLocks noGrp="1"/>
          </p:cNvSpPr>
          <p:nvPr>
            <p:ph type="title"/>
          </p:nvPr>
        </p:nvSpPr>
        <p:spPr/>
        <p:txBody>
          <a:bodyPr vert="horz" wrap="square" lIns="91440" tIns="45720" rIns="91440" bIns="45720" anchor="ctr"/>
          <a:p>
            <a:endParaRPr lang="zh-CN" altLang="en-US" dirty="0"/>
          </a:p>
        </p:txBody>
      </p:sp>
      <p:pic>
        <p:nvPicPr>
          <p:cNvPr id="117762" name="Picture 2" descr="C:\Users\Administrator\Desktop\PC5Q]O`KTWCU}6B8Y$L(MTH.png"/>
          <p:cNvPicPr>
            <a:picLocks noGrp="1" noChangeAspect="1"/>
          </p:cNvPicPr>
          <p:nvPr>
            <p:ph idx="1"/>
          </p:nvPr>
        </p:nvPicPr>
        <p:blipFill>
          <a:blip r:embed="rId1"/>
          <a:stretch>
            <a:fillRect/>
          </a:stretch>
        </p:blipFill>
        <p:spPr>
          <a:xfrm>
            <a:off x="1524000" y="581025"/>
            <a:ext cx="9144000" cy="6276975"/>
          </a:xfrm>
        </p:spPr>
      </p:pic>
    </p:spTree>
    <p:custDataLst>
      <p:tags r:id="rId2"/>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标题 1"/>
          <p:cNvSpPr>
            <a:spLocks noGrp="1"/>
          </p:cNvSpPr>
          <p:nvPr>
            <p:ph type="title"/>
          </p:nvPr>
        </p:nvSpPr>
        <p:spPr/>
        <p:txBody>
          <a:bodyPr vert="horz" wrap="square" lIns="91440" tIns="45720" rIns="91440" bIns="45720" anchor="ctr"/>
          <a:p>
            <a:endParaRPr lang="zh-CN" altLang="en-US" dirty="0"/>
          </a:p>
        </p:txBody>
      </p:sp>
      <p:sp>
        <p:nvSpPr>
          <p:cNvPr id="118786" name="内容占位符 2"/>
          <p:cNvSpPr>
            <a:spLocks noGrp="1"/>
          </p:cNvSpPr>
          <p:nvPr>
            <p:ph idx="1"/>
          </p:nvPr>
        </p:nvSpPr>
        <p:spPr/>
        <p:txBody>
          <a:bodyPr vert="horz" wrap="square" lIns="91440" tIns="45720" rIns="91440" bIns="45720" anchor="t"/>
          <a:p>
            <a:endParaRPr lang="zh-CN" altLang="en-US" dirty="0"/>
          </a:p>
        </p:txBody>
      </p:sp>
      <p:pic>
        <p:nvPicPr>
          <p:cNvPr id="118787" name="Picture 2" descr="C:\Users\Administrator\Desktop\Q)(`9E1N}ZW4)%3}FO]~_CV.png"/>
          <p:cNvPicPr>
            <a:picLocks noChangeAspect="1"/>
          </p:cNvPicPr>
          <p:nvPr/>
        </p:nvPicPr>
        <p:blipFill>
          <a:blip r:embed="rId1"/>
          <a:stretch>
            <a:fillRect/>
          </a:stretch>
        </p:blipFill>
        <p:spPr>
          <a:xfrm>
            <a:off x="1312863" y="274638"/>
            <a:ext cx="9675812" cy="6583362"/>
          </a:xfrm>
          <a:prstGeom prst="rect">
            <a:avLst/>
          </a:prstGeom>
          <a:noFill/>
          <a:ln w="9525">
            <a:noFill/>
          </a:ln>
        </p:spPr>
      </p:pic>
    </p:spTree>
    <p:custDataLst>
      <p:tags r:id="rId2"/>
    </p:custData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标题 1"/>
          <p:cNvSpPr>
            <a:spLocks noGrp="1"/>
          </p:cNvSpPr>
          <p:nvPr>
            <p:ph type="title"/>
          </p:nvPr>
        </p:nvSpPr>
        <p:spPr/>
        <p:txBody>
          <a:bodyPr vert="horz" wrap="square" lIns="91440" tIns="45720" rIns="91440" bIns="45720" anchor="ctr"/>
          <a:p>
            <a:endParaRPr lang="zh-CN" altLang="en-US" dirty="0"/>
          </a:p>
        </p:txBody>
      </p:sp>
      <p:sp>
        <p:nvSpPr>
          <p:cNvPr id="119810" name="内容占位符 2"/>
          <p:cNvSpPr>
            <a:spLocks noGrp="1"/>
          </p:cNvSpPr>
          <p:nvPr>
            <p:ph idx="1"/>
          </p:nvPr>
        </p:nvSpPr>
        <p:spPr/>
        <p:txBody>
          <a:bodyPr vert="horz" wrap="square" lIns="91440" tIns="45720" rIns="91440" bIns="45720" anchor="t"/>
          <a:p>
            <a:endParaRPr lang="zh-CN" altLang="en-US" dirty="0"/>
          </a:p>
        </p:txBody>
      </p:sp>
      <p:pic>
        <p:nvPicPr>
          <p:cNvPr id="119811" name="Picture 2" descr="C:\Users\Administrator\Desktop\M~T_C0{ORY5J2L[@]HI}JGV.png"/>
          <p:cNvPicPr>
            <a:picLocks noChangeAspect="1"/>
          </p:cNvPicPr>
          <p:nvPr/>
        </p:nvPicPr>
        <p:blipFill>
          <a:blip r:embed="rId1"/>
          <a:stretch>
            <a:fillRect/>
          </a:stretch>
        </p:blipFill>
        <p:spPr>
          <a:xfrm>
            <a:off x="1319213" y="0"/>
            <a:ext cx="9712325" cy="6858000"/>
          </a:xfrm>
          <a:prstGeom prst="rect">
            <a:avLst/>
          </a:prstGeom>
          <a:noFill/>
          <a:ln w="9525">
            <a:noFill/>
          </a:ln>
        </p:spPr>
      </p:pic>
    </p:spTree>
    <p:custDataLst>
      <p:tags r:id="rId2"/>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标题 1"/>
          <p:cNvSpPr>
            <a:spLocks noGrp="1"/>
          </p:cNvSpPr>
          <p:nvPr>
            <p:ph type="title"/>
          </p:nvPr>
        </p:nvSpPr>
        <p:spPr/>
        <p:txBody>
          <a:bodyPr vert="horz" wrap="square" lIns="91440" tIns="45720" rIns="91440" bIns="45720" anchor="ctr"/>
          <a:p>
            <a:endParaRPr lang="zh-CN" altLang="en-US" dirty="0"/>
          </a:p>
        </p:txBody>
      </p:sp>
      <p:sp>
        <p:nvSpPr>
          <p:cNvPr id="120834" name="内容占位符 2"/>
          <p:cNvSpPr>
            <a:spLocks noGrp="1"/>
          </p:cNvSpPr>
          <p:nvPr>
            <p:ph idx="1"/>
          </p:nvPr>
        </p:nvSpPr>
        <p:spPr/>
        <p:txBody>
          <a:bodyPr vert="horz" wrap="square" lIns="91440" tIns="45720" rIns="91440" bIns="45720" anchor="t"/>
          <a:p>
            <a:endParaRPr lang="zh-CN" altLang="en-US" dirty="0"/>
          </a:p>
        </p:txBody>
      </p:sp>
      <p:pic>
        <p:nvPicPr>
          <p:cNvPr id="120835" name="Picture 2" descr="C:\Users\Administrator\Desktop\4T0HUAQ{DC55VIZ_7)5TF)6.png"/>
          <p:cNvPicPr>
            <a:picLocks noChangeAspect="1"/>
          </p:cNvPicPr>
          <p:nvPr/>
        </p:nvPicPr>
        <p:blipFill>
          <a:blip r:embed="rId1"/>
          <a:stretch>
            <a:fillRect/>
          </a:stretch>
        </p:blipFill>
        <p:spPr>
          <a:xfrm>
            <a:off x="1524000" y="0"/>
            <a:ext cx="9550400" cy="6858000"/>
          </a:xfrm>
          <a:prstGeom prst="rect">
            <a:avLst/>
          </a:prstGeom>
          <a:noFill/>
          <a:ln w="9525">
            <a:noFill/>
          </a:ln>
        </p:spPr>
      </p:pic>
    </p:spTree>
    <p:custDataLst>
      <p:tags r:id="rId2"/>
    </p:custData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标题 1"/>
          <p:cNvSpPr>
            <a:spLocks noGrp="1"/>
          </p:cNvSpPr>
          <p:nvPr>
            <p:ph type="title"/>
          </p:nvPr>
        </p:nvSpPr>
        <p:spPr/>
        <p:txBody>
          <a:bodyPr vert="horz" wrap="square" lIns="91440" tIns="45720" rIns="91440" bIns="45720" anchor="ctr"/>
          <a:p>
            <a:endParaRPr lang="zh-CN" altLang="en-US" dirty="0"/>
          </a:p>
        </p:txBody>
      </p:sp>
      <p:sp>
        <p:nvSpPr>
          <p:cNvPr id="121858" name="内容占位符 2"/>
          <p:cNvSpPr>
            <a:spLocks noGrp="1"/>
          </p:cNvSpPr>
          <p:nvPr>
            <p:ph idx="1"/>
          </p:nvPr>
        </p:nvSpPr>
        <p:spPr/>
        <p:txBody>
          <a:bodyPr vert="horz" wrap="square" lIns="91440" tIns="45720" rIns="91440" bIns="45720" anchor="t"/>
          <a:p>
            <a:endParaRPr lang="zh-CN" altLang="en-US" dirty="0"/>
          </a:p>
        </p:txBody>
      </p:sp>
      <p:pic>
        <p:nvPicPr>
          <p:cNvPr id="121859" name="Picture 2" descr="C:\Users\Administrator\Desktop\[[E@%$Y5@C8V5Q4)DH0CP{3.png"/>
          <p:cNvPicPr>
            <a:picLocks noChangeAspect="1"/>
          </p:cNvPicPr>
          <p:nvPr/>
        </p:nvPicPr>
        <p:blipFill>
          <a:blip r:embed="rId1"/>
          <a:stretch>
            <a:fillRect/>
          </a:stretch>
        </p:blipFill>
        <p:spPr>
          <a:xfrm>
            <a:off x="1524000" y="0"/>
            <a:ext cx="9332913" cy="6858000"/>
          </a:xfrm>
          <a:prstGeom prst="rect">
            <a:avLst/>
          </a:prstGeom>
          <a:noFill/>
          <a:ln w="9525">
            <a:noFill/>
          </a:ln>
        </p:spPr>
      </p:pic>
    </p:spTree>
    <p:custDataLst>
      <p:tags r:id="rId2"/>
    </p:custData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标题 1"/>
          <p:cNvSpPr>
            <a:spLocks noGrp="1"/>
          </p:cNvSpPr>
          <p:nvPr>
            <p:ph type="title"/>
          </p:nvPr>
        </p:nvSpPr>
        <p:spPr/>
        <p:txBody>
          <a:bodyPr vert="horz" wrap="square" lIns="91440" tIns="45720" rIns="91440" bIns="45720" anchor="ctr"/>
          <a:p>
            <a:endParaRPr lang="zh-CN" altLang="en-US" dirty="0"/>
          </a:p>
        </p:txBody>
      </p:sp>
      <p:sp>
        <p:nvSpPr>
          <p:cNvPr id="122882" name="内容占位符 2"/>
          <p:cNvSpPr>
            <a:spLocks noGrp="1"/>
          </p:cNvSpPr>
          <p:nvPr>
            <p:ph idx="1"/>
          </p:nvPr>
        </p:nvSpPr>
        <p:spPr/>
        <p:txBody>
          <a:bodyPr vert="horz" wrap="square" lIns="91440" tIns="45720" rIns="91440" bIns="45720" anchor="t"/>
          <a:p>
            <a:endParaRPr lang="zh-CN" altLang="en-US" dirty="0"/>
          </a:p>
        </p:txBody>
      </p:sp>
      <p:pic>
        <p:nvPicPr>
          <p:cNvPr id="122883" name="Picture 2" descr="C:\Users\Administrator\Desktop\]_~TGU2}M(56%IAYR$NV]51.png"/>
          <p:cNvPicPr>
            <a:picLocks noChangeAspect="1"/>
          </p:cNvPicPr>
          <p:nvPr/>
        </p:nvPicPr>
        <p:blipFill>
          <a:blip r:embed="rId1"/>
          <a:stretch>
            <a:fillRect/>
          </a:stretch>
        </p:blipFill>
        <p:spPr>
          <a:xfrm>
            <a:off x="1524000" y="-19050"/>
            <a:ext cx="9144000" cy="6877050"/>
          </a:xfrm>
          <a:prstGeom prst="rect">
            <a:avLst/>
          </a:prstGeom>
          <a:noFill/>
          <a:ln w="9525">
            <a:noFill/>
          </a:ln>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4337"/>
          <p:cNvSpPr>
            <a:spLocks noGrp="1"/>
          </p:cNvSpPr>
          <p:nvPr>
            <p:ph type="title"/>
          </p:nvPr>
        </p:nvSpPr>
        <p:spPr/>
        <p:txBody>
          <a:bodyPr anchor="b"/>
          <a:p>
            <a:r>
              <a:rPr lang="en-US" altLang="zh-CN" sz="4000" b="1" i="1" dirty="0">
                <a:solidFill>
                  <a:srgbClr val="800000"/>
                </a:solidFill>
                <a:latin typeface="楷体_GB2312" pitchFamily="49" charset="-122"/>
                <a:ea typeface="楷体_GB2312" pitchFamily="49" charset="-122"/>
              </a:rPr>
              <a:t>2</a:t>
            </a:r>
            <a:r>
              <a:rPr lang="zh-CN" altLang="en-US" sz="4000" b="1" i="1" dirty="0">
                <a:solidFill>
                  <a:srgbClr val="800000"/>
                </a:solidFill>
                <a:latin typeface="楷体_GB2312" pitchFamily="49" charset="-122"/>
                <a:ea typeface="楷体_GB2312" pitchFamily="49" charset="-122"/>
              </a:rPr>
              <a:t>、定期租船</a:t>
            </a:r>
            <a:endParaRPr lang="zh-CN" altLang="en-US" sz="4000" b="1" i="1" dirty="0">
              <a:solidFill>
                <a:srgbClr val="800000"/>
              </a:solidFill>
              <a:latin typeface="楷体_GB2312" pitchFamily="49" charset="-122"/>
              <a:ea typeface="楷体_GB2312" pitchFamily="49" charset="-122"/>
            </a:endParaRPr>
          </a:p>
        </p:txBody>
      </p:sp>
      <p:sp>
        <p:nvSpPr>
          <p:cNvPr id="25602" name="文本占位符 14338"/>
          <p:cNvSpPr>
            <a:spLocks noGrp="1"/>
          </p:cNvSpPr>
          <p:nvPr>
            <p:ph idx="1"/>
          </p:nvPr>
        </p:nvSpPr>
        <p:spPr/>
        <p:txBody>
          <a:bodyPr anchor="t"/>
          <a:p>
            <a:r>
              <a:rPr lang="zh-CN" altLang="en-US" sz="3200" b="1" dirty="0">
                <a:solidFill>
                  <a:srgbClr val="000066"/>
                </a:solidFill>
                <a:latin typeface="楷体_GB2312" pitchFamily="49" charset="-122"/>
                <a:ea typeface="楷体_GB2312" pitchFamily="49" charset="-122"/>
              </a:rPr>
              <a:t>简称“期租船”</a:t>
            </a:r>
            <a:r>
              <a:rPr lang="en-US" altLang="zh-CN" sz="3200" b="1" dirty="0">
                <a:solidFill>
                  <a:srgbClr val="000066"/>
                </a:solidFill>
                <a:latin typeface="楷体_GB2312" pitchFamily="49" charset="-122"/>
                <a:ea typeface="楷体_GB2312" pitchFamily="49" charset="-122"/>
              </a:rPr>
              <a:t>,</a:t>
            </a:r>
            <a:r>
              <a:rPr lang="zh-CN" altLang="en-US" sz="3200" b="1" dirty="0">
                <a:solidFill>
                  <a:srgbClr val="000066"/>
                </a:solidFill>
                <a:latin typeface="楷体_GB2312" pitchFamily="49" charset="-122"/>
                <a:ea typeface="楷体_GB2312" pitchFamily="49" charset="-122"/>
              </a:rPr>
              <a:t>按照一定的期限租赁船只，租期可长可短。</a:t>
            </a:r>
            <a:endParaRPr lang="zh-CN" altLang="en-US" sz="3200" b="1" dirty="0">
              <a:solidFill>
                <a:srgbClr val="000066"/>
              </a:solidFill>
              <a:latin typeface="楷体_GB2312" pitchFamily="49" charset="-122"/>
              <a:ea typeface="楷体_GB2312" pitchFamily="49" charset="-122"/>
            </a:endParaRPr>
          </a:p>
          <a:p>
            <a:r>
              <a:rPr lang="zh-CN" altLang="en-US" sz="3200" b="1" dirty="0">
                <a:solidFill>
                  <a:srgbClr val="000066"/>
                </a:solidFill>
                <a:latin typeface="楷体_GB2312" pitchFamily="49" charset="-122"/>
                <a:ea typeface="楷体_GB2312" pitchFamily="49" charset="-122"/>
              </a:rPr>
              <a:t>在租船期间内，</a:t>
            </a:r>
            <a:r>
              <a:rPr lang="zh-CN" altLang="en-US" sz="3200" b="1" dirty="0">
                <a:solidFill>
                  <a:srgbClr val="000066"/>
                </a:solidFill>
                <a:ea typeface="楷体_GB2312" pitchFamily="49" charset="-122"/>
              </a:rPr>
              <a:t>船长和船员由船东指派，但是由租船人负责营运。</a:t>
            </a:r>
            <a:endParaRPr lang="zh-CN" altLang="en-US" sz="3200" b="1" dirty="0">
              <a:solidFill>
                <a:srgbClr val="000066"/>
              </a:solidFill>
              <a:ea typeface="楷体_GB2312" pitchFamily="49" charset="-122"/>
            </a:endParaRPr>
          </a:p>
          <a:p>
            <a:r>
              <a:rPr lang="zh-CN" altLang="en-US" sz="3200" b="1" dirty="0">
                <a:solidFill>
                  <a:srgbClr val="000066"/>
                </a:solidFill>
                <a:latin typeface="楷体_GB2312" pitchFamily="49" charset="-122"/>
                <a:ea typeface="楷体_GB2312" pitchFamily="49" charset="-122"/>
              </a:rPr>
              <a:t>租船期间发生的燃料费、港口费、装卸费等由租船人承担</a:t>
            </a:r>
            <a:endParaRPr lang="zh-CN" altLang="en-US" sz="3200"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101377"/>
          <p:cNvSpPr>
            <a:spLocks noGrp="1"/>
          </p:cNvSpPr>
          <p:nvPr>
            <p:ph type="title"/>
          </p:nvPr>
        </p:nvSpPr>
        <p:spPr/>
        <p:txBody>
          <a:bodyPr anchor="b"/>
          <a:p>
            <a:endParaRPr lang="zh-CN" altLang="zh-CN" dirty="0"/>
          </a:p>
        </p:txBody>
      </p:sp>
      <p:sp>
        <p:nvSpPr>
          <p:cNvPr id="26626" name="文本占位符 101378"/>
          <p:cNvSpPr>
            <a:spLocks noGrp="1"/>
          </p:cNvSpPr>
          <p:nvPr>
            <p:ph idx="1"/>
          </p:nvPr>
        </p:nvSpPr>
        <p:spPr/>
        <p:txBody>
          <a:bodyPr anchor="t"/>
          <a:p>
            <a:pPr>
              <a:buNone/>
            </a:pPr>
            <a:r>
              <a:rPr lang="en-US" altLang="zh-CN" b="1" dirty="0"/>
              <a:t>   </a:t>
            </a:r>
            <a:r>
              <a:rPr lang="zh-CN" altLang="en-US" sz="3200" b="1" dirty="0">
                <a:solidFill>
                  <a:srgbClr val="000066"/>
                </a:solidFill>
                <a:latin typeface="楷体_GB2312" pitchFamily="49" charset="-122"/>
                <a:ea typeface="楷体_GB2312" pitchFamily="49" charset="-122"/>
              </a:rPr>
              <a:t>定程租船与定期租船的区别</a:t>
            </a:r>
            <a:r>
              <a:rPr lang="en-US" altLang="zh-CN" sz="3200" b="1" dirty="0">
                <a:solidFill>
                  <a:srgbClr val="000066"/>
                </a:solidFill>
                <a:latin typeface="楷体_GB2312" pitchFamily="49" charset="-122"/>
                <a:ea typeface="楷体_GB2312" pitchFamily="49" charset="-122"/>
              </a:rPr>
              <a:t>:</a:t>
            </a:r>
            <a:endParaRPr lang="en-US" altLang="zh-CN" sz="3200" b="1" dirty="0">
              <a:solidFill>
                <a:srgbClr val="000066"/>
              </a:solidFill>
              <a:latin typeface="楷体_GB2312" pitchFamily="49" charset="-122"/>
              <a:ea typeface="楷体_GB2312" pitchFamily="49" charset="-122"/>
            </a:endParaRPr>
          </a:p>
          <a:p>
            <a:pPr>
              <a:buNone/>
            </a:pPr>
            <a:r>
              <a:rPr lang="en-US" altLang="zh-CN" sz="3200" b="1" dirty="0">
                <a:solidFill>
                  <a:srgbClr val="000066"/>
                </a:solidFill>
                <a:latin typeface="楷体_GB2312" pitchFamily="49" charset="-122"/>
                <a:ea typeface="楷体_GB2312" pitchFamily="49" charset="-122"/>
              </a:rPr>
              <a:t>  1.</a:t>
            </a:r>
            <a:r>
              <a:rPr lang="zh-CN" altLang="en-US" sz="3200" b="1" dirty="0">
                <a:solidFill>
                  <a:srgbClr val="000066"/>
                </a:solidFill>
                <a:latin typeface="楷体_GB2312" pitchFamily="49" charset="-122"/>
                <a:ea typeface="楷体_GB2312" pitchFamily="49" charset="-122"/>
              </a:rPr>
              <a:t>期租是按期限出租，而程租是按航次。</a:t>
            </a:r>
            <a:endParaRPr lang="zh-CN" altLang="en-US" sz="3200" b="1" dirty="0">
              <a:solidFill>
                <a:srgbClr val="000066"/>
              </a:solidFill>
              <a:latin typeface="楷体_GB2312" pitchFamily="49" charset="-122"/>
              <a:ea typeface="楷体_GB2312" pitchFamily="49" charset="-122"/>
            </a:endParaRPr>
          </a:p>
          <a:p>
            <a:pPr>
              <a:buNone/>
            </a:pPr>
            <a:r>
              <a:rPr lang="zh-CN" altLang="en-US" sz="3200" b="1" dirty="0">
                <a:solidFill>
                  <a:srgbClr val="000066"/>
                </a:solidFill>
                <a:latin typeface="楷体_GB2312" pitchFamily="49" charset="-122"/>
                <a:ea typeface="楷体_GB2312" pitchFamily="49" charset="-122"/>
              </a:rPr>
              <a:t>  </a:t>
            </a:r>
            <a:r>
              <a:rPr lang="en-US" altLang="zh-CN" sz="3200" b="1" dirty="0">
                <a:solidFill>
                  <a:srgbClr val="000066"/>
                </a:solidFill>
                <a:latin typeface="楷体_GB2312" pitchFamily="49" charset="-122"/>
                <a:ea typeface="楷体_GB2312" pitchFamily="49" charset="-122"/>
              </a:rPr>
              <a:t>2.</a:t>
            </a:r>
            <a:r>
              <a:rPr lang="zh-CN" altLang="en-US" sz="3200" b="1" dirty="0">
                <a:solidFill>
                  <a:srgbClr val="000066"/>
                </a:solidFill>
                <a:latin typeface="楷体_GB2312" pitchFamily="49" charset="-122"/>
                <a:ea typeface="楷体_GB2312" pitchFamily="49" charset="-122"/>
              </a:rPr>
              <a:t>营运人不同</a:t>
            </a:r>
            <a:endParaRPr lang="zh-CN" altLang="en-US" sz="3200" b="1" dirty="0">
              <a:solidFill>
                <a:srgbClr val="000066"/>
              </a:solidFill>
              <a:latin typeface="楷体_GB2312" pitchFamily="49" charset="-122"/>
              <a:ea typeface="楷体_GB2312" pitchFamily="49" charset="-122"/>
            </a:endParaRPr>
          </a:p>
          <a:p>
            <a:pPr>
              <a:buNone/>
            </a:pPr>
            <a:r>
              <a:rPr lang="zh-CN" altLang="en-US" sz="3200" b="1" dirty="0">
                <a:solidFill>
                  <a:srgbClr val="000066"/>
                </a:solidFill>
                <a:latin typeface="楷体_GB2312" pitchFamily="49" charset="-122"/>
                <a:ea typeface="楷体_GB2312" pitchFamily="49" charset="-122"/>
              </a:rPr>
              <a:t>  </a:t>
            </a:r>
            <a:r>
              <a:rPr lang="en-US" altLang="zh-CN" sz="3200" b="1" dirty="0">
                <a:solidFill>
                  <a:srgbClr val="000066"/>
                </a:solidFill>
                <a:latin typeface="楷体_GB2312" pitchFamily="49" charset="-122"/>
                <a:ea typeface="楷体_GB2312" pitchFamily="49" charset="-122"/>
              </a:rPr>
              <a:t>3.</a:t>
            </a:r>
            <a:r>
              <a:rPr lang="zh-CN" altLang="en-US" sz="3200" b="1" dirty="0">
                <a:solidFill>
                  <a:srgbClr val="000066"/>
                </a:solidFill>
                <a:latin typeface="楷体_GB2312" pitchFamily="49" charset="-122"/>
                <a:ea typeface="楷体_GB2312" pitchFamily="49" charset="-122"/>
              </a:rPr>
              <a:t>租金计算方式不同</a:t>
            </a:r>
            <a:endParaRPr lang="zh-CN" altLang="en-US" sz="3200" b="1" dirty="0">
              <a:solidFill>
                <a:srgbClr val="000066"/>
              </a:solidFill>
              <a:latin typeface="楷体_GB2312" pitchFamily="49" charset="-122"/>
              <a:ea typeface="楷体_GB2312" pitchFamily="49" charset="-122"/>
            </a:endParaRPr>
          </a:p>
          <a:p>
            <a:pPr>
              <a:buNone/>
            </a:pPr>
            <a:r>
              <a:rPr lang="zh-CN" altLang="en-US" sz="3200" b="1" dirty="0">
                <a:solidFill>
                  <a:srgbClr val="000066"/>
                </a:solidFill>
                <a:latin typeface="楷体_GB2312" pitchFamily="49" charset="-122"/>
                <a:ea typeface="楷体_GB2312" pitchFamily="49" charset="-122"/>
              </a:rPr>
              <a:t>  </a:t>
            </a:r>
            <a:r>
              <a:rPr lang="en-US" altLang="zh-CN" sz="3200" b="1" dirty="0">
                <a:solidFill>
                  <a:srgbClr val="000066"/>
                </a:solidFill>
                <a:latin typeface="楷体_GB2312" pitchFamily="49" charset="-122"/>
                <a:ea typeface="楷体_GB2312" pitchFamily="49" charset="-122"/>
              </a:rPr>
              <a:t>4.</a:t>
            </a:r>
            <a:r>
              <a:rPr lang="zh-CN" altLang="en-US" sz="3200" b="1" dirty="0">
                <a:solidFill>
                  <a:srgbClr val="000066"/>
                </a:solidFill>
                <a:latin typeface="楷体_GB2312" pitchFamily="49" charset="-122"/>
                <a:ea typeface="楷体_GB2312" pitchFamily="49" charset="-122"/>
              </a:rPr>
              <a:t>期租不会涉及到滞期费和速遣费</a:t>
            </a:r>
            <a:endParaRPr lang="zh-CN" altLang="en-US" sz="3200"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84993"/>
          <p:cNvSpPr>
            <a:spLocks noGrp="1"/>
          </p:cNvSpPr>
          <p:nvPr>
            <p:ph type="title"/>
          </p:nvPr>
        </p:nvSpPr>
        <p:spPr/>
        <p:txBody>
          <a:bodyPr anchor="b"/>
          <a:p>
            <a:r>
              <a:rPr lang="en-US" altLang="zh-CN" sz="4000" b="1" i="1" dirty="0">
                <a:solidFill>
                  <a:srgbClr val="800000"/>
                </a:solidFill>
                <a:latin typeface="楷体_GB2312" pitchFamily="49" charset="-122"/>
                <a:ea typeface="楷体_GB2312" pitchFamily="49" charset="-122"/>
              </a:rPr>
              <a:t>3</a:t>
            </a:r>
            <a:r>
              <a:rPr lang="zh-CN" altLang="en-US" sz="4000" b="1" i="1" dirty="0">
                <a:solidFill>
                  <a:srgbClr val="800000"/>
                </a:solidFill>
                <a:latin typeface="楷体_GB2312" pitchFamily="49" charset="-122"/>
                <a:ea typeface="楷体_GB2312" pitchFamily="49" charset="-122"/>
              </a:rPr>
              <a:t>、光船租船</a:t>
            </a:r>
            <a:endParaRPr lang="zh-CN" altLang="en-US" sz="4000" b="1" i="1" dirty="0">
              <a:solidFill>
                <a:srgbClr val="800000"/>
              </a:solidFill>
              <a:latin typeface="楷体_GB2312" pitchFamily="49" charset="-122"/>
              <a:ea typeface="楷体_GB2312" pitchFamily="49" charset="-122"/>
            </a:endParaRPr>
          </a:p>
        </p:txBody>
      </p:sp>
      <p:sp>
        <p:nvSpPr>
          <p:cNvPr id="27650" name="文本占位符 84994"/>
          <p:cNvSpPr>
            <a:spLocks noGrp="1"/>
          </p:cNvSpPr>
          <p:nvPr>
            <p:ph idx="1"/>
          </p:nvPr>
        </p:nvSpPr>
        <p:spPr/>
        <p:txBody>
          <a:bodyPr anchor="t"/>
          <a:p>
            <a:r>
              <a:rPr lang="zh-CN" altLang="en-US" sz="3200" b="1" dirty="0">
                <a:solidFill>
                  <a:srgbClr val="000066"/>
                </a:solidFill>
                <a:latin typeface="楷体_GB2312" pitchFamily="49" charset="-122"/>
                <a:ea typeface="楷体_GB2312" pitchFamily="49" charset="-122"/>
              </a:rPr>
              <a:t>又称“船壳出租”，船东只提供一艘空船给租船人供其使用一定时期的方式。</a:t>
            </a:r>
            <a:endParaRPr lang="zh-CN" altLang="en-US" sz="3200" b="1" dirty="0">
              <a:solidFill>
                <a:srgbClr val="000066"/>
              </a:solidFill>
              <a:latin typeface="楷体_GB2312" pitchFamily="49" charset="-122"/>
              <a:ea typeface="楷体_GB2312" pitchFamily="49" charset="-122"/>
            </a:endParaRPr>
          </a:p>
          <a:p>
            <a:r>
              <a:rPr lang="zh-CN" altLang="en-US" sz="3200" b="1" dirty="0">
                <a:solidFill>
                  <a:srgbClr val="000066"/>
                </a:solidFill>
                <a:ea typeface="楷体_GB2312" pitchFamily="49" charset="-122"/>
              </a:rPr>
              <a:t>船东不负责提供船员，只是将船交给租方使用</a:t>
            </a:r>
            <a:r>
              <a:rPr lang="en-US" altLang="zh-CN" sz="3200" b="1" dirty="0">
                <a:solidFill>
                  <a:srgbClr val="000066"/>
                </a:solidFill>
                <a:latin typeface="楷体_GB2312" pitchFamily="49" charset="-122"/>
                <a:ea typeface="楷体_GB2312" pitchFamily="49" charset="-122"/>
              </a:rPr>
              <a:t>;</a:t>
            </a:r>
            <a:r>
              <a:rPr lang="zh-CN" altLang="en-US" sz="3200" b="1" dirty="0">
                <a:solidFill>
                  <a:srgbClr val="000066"/>
                </a:solidFill>
                <a:ea typeface="楷体_GB2312" pitchFamily="49" charset="-122"/>
              </a:rPr>
              <a:t>由租方自行配备船员，负责船舶的经营管理和航行各项事宜</a:t>
            </a:r>
            <a:endParaRPr lang="zh-CN" altLang="en-US" sz="3200" b="1" dirty="0">
              <a:solidFill>
                <a:srgbClr val="000066"/>
              </a:solidFill>
              <a:ea typeface="楷体_GB2312" pitchFamily="49" charset="-122"/>
            </a:endParaRPr>
          </a:p>
          <a:p>
            <a:r>
              <a:rPr lang="zh-CN" altLang="en-US" sz="3200" b="1" dirty="0">
                <a:solidFill>
                  <a:srgbClr val="000066"/>
                </a:solidFill>
                <a:ea typeface="楷体_GB2312" pitchFamily="49" charset="-122"/>
              </a:rPr>
              <a:t>在租船市场上较少采用</a:t>
            </a:r>
            <a:endParaRPr lang="zh-CN" altLang="en-US" sz="3200" b="1" dirty="0">
              <a:solidFill>
                <a:srgbClr val="000066"/>
              </a:solidFill>
              <a:ea typeface="楷体_GB2312" pitchFamily="49" charset="-122"/>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113665"/>
          <p:cNvSpPr>
            <a:spLocks noGrp="1"/>
          </p:cNvSpPr>
          <p:nvPr>
            <p:ph type="title"/>
          </p:nvPr>
        </p:nvSpPr>
        <p:spPr/>
        <p:txBody>
          <a:bodyPr anchor="b"/>
          <a:p>
            <a:endParaRPr lang="zh-CN" altLang="zh-CN" dirty="0"/>
          </a:p>
        </p:txBody>
      </p:sp>
      <p:sp>
        <p:nvSpPr>
          <p:cNvPr id="28674" name="文本占位符 113666"/>
          <p:cNvSpPr>
            <a:spLocks noGrp="1"/>
          </p:cNvSpPr>
          <p:nvPr>
            <p:ph idx="1"/>
          </p:nvPr>
        </p:nvSpPr>
        <p:spPr/>
        <p:txBody>
          <a:bodyPr anchor="t"/>
          <a:p>
            <a:pPr>
              <a:buNone/>
            </a:pPr>
            <a:r>
              <a:rPr lang="en-US" altLang="zh-CN" sz="4000" b="1" i="1" dirty="0">
                <a:solidFill>
                  <a:srgbClr val="800000"/>
                </a:solidFill>
                <a:latin typeface="楷体_GB2312" pitchFamily="49" charset="-122"/>
                <a:ea typeface="楷体_GB2312" pitchFamily="49" charset="-122"/>
              </a:rPr>
              <a:t>4、航次期租（TCT）</a:t>
            </a:r>
            <a:endParaRPr lang="en-US" altLang="zh-CN" sz="4000" b="1" i="1" dirty="0">
              <a:solidFill>
                <a:srgbClr val="800000"/>
              </a:solidFill>
              <a:latin typeface="楷体_GB2312" pitchFamily="49" charset="-122"/>
              <a:ea typeface="楷体_GB2312" pitchFamily="49" charset="-122"/>
            </a:endParaRPr>
          </a:p>
          <a:p>
            <a:pPr>
              <a:buNone/>
            </a:pPr>
            <a:endParaRPr lang="zh-CN" altLang="en-US" b="1" dirty="0">
              <a:solidFill>
                <a:srgbClr val="000066"/>
              </a:solidFill>
              <a:latin typeface="楷体_GB2312" pitchFamily="49" charset="-122"/>
              <a:ea typeface="楷体_GB2312" pitchFamily="49" charset="-122"/>
            </a:endParaRPr>
          </a:p>
          <a:p>
            <a:r>
              <a:rPr lang="zh-CN" altLang="en-US" sz="3200" b="1" dirty="0">
                <a:solidFill>
                  <a:srgbClr val="000066"/>
                </a:solidFill>
                <a:latin typeface="楷体_GB2312" pitchFamily="49" charset="-122"/>
                <a:ea typeface="楷体_GB2312" pitchFamily="49" charset="-122"/>
              </a:rPr>
              <a:t>以一个航次为目的，按完成航次所花的时间计算运费。</a:t>
            </a:r>
            <a:endParaRPr lang="zh-CN" altLang="en-US" sz="3200"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5361"/>
          <p:cNvSpPr>
            <a:spLocks noGrp="1"/>
          </p:cNvSpPr>
          <p:nvPr>
            <p:ph type="title"/>
          </p:nvPr>
        </p:nvSpPr>
        <p:spPr/>
        <p:txBody>
          <a:bodyPr anchor="b"/>
          <a:p>
            <a:r>
              <a:rPr lang="zh-CN" altLang="en-US" b="1" dirty="0">
                <a:solidFill>
                  <a:srgbClr val="800000"/>
                </a:solidFill>
                <a:latin typeface="楷体_GB2312" pitchFamily="49" charset="-122"/>
                <a:ea typeface="楷体_GB2312" pitchFamily="49" charset="-122"/>
              </a:rPr>
              <a:t>（三）海洋运输运费</a:t>
            </a:r>
            <a:endParaRPr lang="zh-CN" altLang="en-US" b="1" dirty="0">
              <a:solidFill>
                <a:srgbClr val="800000"/>
              </a:solidFill>
              <a:latin typeface="楷体_GB2312" pitchFamily="49" charset="-122"/>
              <a:ea typeface="楷体_GB2312" pitchFamily="49" charset="-122"/>
            </a:endParaRPr>
          </a:p>
        </p:txBody>
      </p:sp>
      <p:sp>
        <p:nvSpPr>
          <p:cNvPr id="29698" name="文本占位符 15362"/>
          <p:cNvSpPr>
            <a:spLocks noGrp="1"/>
          </p:cNvSpPr>
          <p:nvPr>
            <p:ph idx="1"/>
          </p:nvPr>
        </p:nvSpPr>
        <p:spPr/>
        <p:txBody>
          <a:bodyPr anchor="t"/>
          <a:p>
            <a:pPr>
              <a:lnSpc>
                <a:spcPct val="90000"/>
              </a:lnSpc>
              <a:buNone/>
            </a:pPr>
            <a:r>
              <a:rPr lang="en-US" altLang="zh-CN" sz="3200" b="1" dirty="0">
                <a:solidFill>
                  <a:srgbClr val="000066"/>
                </a:solidFill>
                <a:latin typeface="楷体_GB2312" pitchFamily="49" charset="-122"/>
                <a:ea typeface="楷体_GB2312" pitchFamily="49" charset="-122"/>
              </a:rPr>
              <a:t>1</a:t>
            </a:r>
            <a:r>
              <a:rPr lang="zh-CN" altLang="en-US" sz="3200" b="1" dirty="0">
                <a:solidFill>
                  <a:srgbClr val="000066"/>
                </a:solidFill>
                <a:latin typeface="楷体_GB2312" pitchFamily="49" charset="-122"/>
                <a:ea typeface="楷体_GB2312" pitchFamily="49" charset="-122"/>
              </a:rPr>
              <a:t>、班轮运费</a:t>
            </a:r>
            <a:endParaRPr lang="zh-CN" altLang="en-US" sz="3200" b="1" dirty="0">
              <a:solidFill>
                <a:srgbClr val="000066"/>
              </a:solidFill>
              <a:latin typeface="楷体_GB2312" pitchFamily="49" charset="-122"/>
              <a:ea typeface="楷体_GB2312" pitchFamily="49" charset="-122"/>
            </a:endParaRPr>
          </a:p>
          <a:p>
            <a:pPr>
              <a:lnSpc>
                <a:spcPct val="90000"/>
              </a:lnSpc>
              <a:buNone/>
            </a:pPr>
            <a:r>
              <a:rPr lang="zh-CN" altLang="en-US" sz="3200" b="1" dirty="0">
                <a:solidFill>
                  <a:srgbClr val="000066"/>
                </a:solidFill>
                <a:latin typeface="楷体_GB2312" pitchFamily="49" charset="-122"/>
                <a:ea typeface="楷体_GB2312" pitchFamily="49" charset="-122"/>
              </a:rPr>
              <a:t>    班轮运费是按照班轮公司制定的班轮运价表</a:t>
            </a:r>
            <a:r>
              <a:rPr lang="en-US" altLang="zh-CN" sz="3200" b="1" dirty="0">
                <a:solidFill>
                  <a:srgbClr val="000066"/>
                </a:solidFill>
                <a:latin typeface="楷体_GB2312" pitchFamily="49" charset="-122"/>
                <a:ea typeface="楷体_GB2312" pitchFamily="49" charset="-122"/>
              </a:rPr>
              <a:t>(liner’s freight tariff) </a:t>
            </a:r>
            <a:r>
              <a:rPr lang="zh-CN" altLang="en-US" sz="3200" b="1" dirty="0">
                <a:solidFill>
                  <a:srgbClr val="000066"/>
                </a:solidFill>
                <a:latin typeface="楷体_GB2312" pitchFamily="49" charset="-122"/>
                <a:ea typeface="楷体_GB2312" pitchFamily="49" charset="-122"/>
              </a:rPr>
              <a:t>计算的。</a:t>
            </a:r>
            <a:endParaRPr lang="zh-CN" altLang="en-US" sz="3200" b="1" dirty="0">
              <a:solidFill>
                <a:srgbClr val="000066"/>
              </a:solidFill>
              <a:latin typeface="楷体_GB2312" pitchFamily="49" charset="-122"/>
              <a:ea typeface="楷体_GB2312" pitchFamily="49" charset="-122"/>
            </a:endParaRPr>
          </a:p>
          <a:p>
            <a:pPr>
              <a:lnSpc>
                <a:spcPct val="90000"/>
              </a:lnSpc>
              <a:buNone/>
            </a:pPr>
            <a:r>
              <a:rPr lang="zh-CN" altLang="en-US" sz="3200" b="1" dirty="0">
                <a:solidFill>
                  <a:srgbClr val="000066"/>
                </a:solidFill>
                <a:latin typeface="楷体_GB2312" pitchFamily="49" charset="-122"/>
                <a:ea typeface="楷体_GB2312" pitchFamily="49" charset="-122"/>
              </a:rPr>
              <a:t>      班轮运费</a:t>
            </a:r>
            <a:r>
              <a:rPr lang="en-US" altLang="zh-CN" sz="3200" b="1" dirty="0">
                <a:solidFill>
                  <a:srgbClr val="000066"/>
                </a:solidFill>
                <a:latin typeface="楷体_GB2312" pitchFamily="49" charset="-122"/>
                <a:ea typeface="楷体_GB2312" pitchFamily="49" charset="-122"/>
              </a:rPr>
              <a:t>=</a:t>
            </a:r>
            <a:r>
              <a:rPr lang="zh-CN" altLang="en-US" sz="3200" b="1" dirty="0">
                <a:solidFill>
                  <a:srgbClr val="000066"/>
                </a:solidFill>
                <a:latin typeface="楷体_GB2312" pitchFamily="49" charset="-122"/>
                <a:ea typeface="楷体_GB2312" pitchFamily="49" charset="-122"/>
              </a:rPr>
              <a:t>基本运费</a:t>
            </a:r>
            <a:r>
              <a:rPr lang="en-US" altLang="zh-CN" sz="3200" b="1" dirty="0">
                <a:solidFill>
                  <a:srgbClr val="000066"/>
                </a:solidFill>
                <a:latin typeface="楷体_GB2312" pitchFamily="49" charset="-122"/>
                <a:ea typeface="楷体_GB2312" pitchFamily="49" charset="-122"/>
              </a:rPr>
              <a:t>+</a:t>
            </a:r>
            <a:r>
              <a:rPr lang="zh-CN" altLang="en-US" sz="3200" b="1" dirty="0">
                <a:solidFill>
                  <a:srgbClr val="000066"/>
                </a:solidFill>
                <a:latin typeface="楷体_GB2312" pitchFamily="49" charset="-122"/>
                <a:ea typeface="楷体_GB2312" pitchFamily="49" charset="-122"/>
              </a:rPr>
              <a:t>附加费用</a:t>
            </a:r>
            <a:endParaRPr lang="zh-CN" altLang="en-US" sz="3200" b="1" dirty="0">
              <a:solidFill>
                <a:srgbClr val="000066"/>
              </a:solidFill>
              <a:latin typeface="楷体_GB2312" pitchFamily="49" charset="-122"/>
              <a:ea typeface="楷体_GB2312" pitchFamily="49" charset="-122"/>
            </a:endParaRPr>
          </a:p>
          <a:p>
            <a:pPr>
              <a:lnSpc>
                <a:spcPct val="90000"/>
              </a:lnSpc>
              <a:buNone/>
            </a:pPr>
            <a:r>
              <a:rPr lang="zh-CN" altLang="en-US" sz="3200" b="1" dirty="0">
                <a:solidFill>
                  <a:srgbClr val="000066"/>
                </a:solidFill>
                <a:latin typeface="楷体_GB2312" pitchFamily="49" charset="-122"/>
                <a:ea typeface="楷体_GB2312" pitchFamily="49" charset="-122"/>
              </a:rPr>
              <a:t> （</a:t>
            </a:r>
            <a:r>
              <a:rPr lang="en-US" altLang="zh-CN" sz="3200" b="1" dirty="0">
                <a:solidFill>
                  <a:srgbClr val="000066"/>
                </a:solidFill>
                <a:latin typeface="楷体_GB2312" pitchFamily="49" charset="-122"/>
                <a:ea typeface="楷体_GB2312" pitchFamily="49" charset="-122"/>
              </a:rPr>
              <a:t>1</a:t>
            </a:r>
            <a:r>
              <a:rPr lang="zh-CN" altLang="en-US" sz="3200" b="1" dirty="0">
                <a:solidFill>
                  <a:srgbClr val="000066"/>
                </a:solidFill>
                <a:latin typeface="楷体_GB2312" pitchFamily="49" charset="-122"/>
                <a:ea typeface="楷体_GB2312" pitchFamily="49" charset="-122"/>
              </a:rPr>
              <a:t>）基本运费：即班轮航线内基本港之间对每种货物规定的必须收取的费率</a:t>
            </a:r>
            <a:r>
              <a:rPr lang="zh-CN" altLang="en-US" sz="3200" dirty="0">
                <a:latin typeface="楷体_GB2312" pitchFamily="49" charset="-122"/>
                <a:ea typeface="楷体_GB2312" pitchFamily="49" charset="-122"/>
              </a:rPr>
              <a:t> </a:t>
            </a:r>
            <a:endParaRPr lang="zh-CN" altLang="en-US" sz="3200"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标题 114689"/>
          <p:cNvSpPr>
            <a:spLocks noGrp="1"/>
          </p:cNvSpPr>
          <p:nvPr>
            <p:ph type="title"/>
          </p:nvPr>
        </p:nvSpPr>
        <p:spPr/>
        <p:txBody>
          <a:bodyPr anchor="b"/>
          <a:p>
            <a:endParaRPr lang="zh-CN" altLang="zh-CN" dirty="0"/>
          </a:p>
        </p:txBody>
      </p:sp>
      <p:sp>
        <p:nvSpPr>
          <p:cNvPr id="30722" name="文本占位符 114690"/>
          <p:cNvSpPr>
            <a:spLocks noGrp="1"/>
          </p:cNvSpPr>
          <p:nvPr>
            <p:ph idx="1"/>
          </p:nvPr>
        </p:nvSpPr>
        <p:spPr>
          <a:xfrm>
            <a:off x="2208213" y="1700213"/>
            <a:ext cx="7989887" cy="3657600"/>
          </a:xfrm>
        </p:spPr>
        <p:txBody>
          <a:bodyPr anchor="t">
            <a:noAutofit/>
          </a:bodyPr>
          <a:p>
            <a:r>
              <a:rPr lang="zh-CN" altLang="en-US" sz="2800" b="1" dirty="0">
                <a:solidFill>
                  <a:srgbClr val="000066"/>
                </a:solidFill>
                <a:latin typeface="楷体_GB2312" pitchFamily="49" charset="-122"/>
                <a:ea typeface="楷体_GB2312" pitchFamily="49" charset="-122"/>
              </a:rPr>
              <a:t>基本运费的计收标准：</a:t>
            </a:r>
            <a:endParaRPr lang="zh-CN" altLang="en-US" sz="2800" b="1" dirty="0">
              <a:solidFill>
                <a:srgbClr val="000066"/>
              </a:solidFill>
              <a:latin typeface="楷体_GB2312" pitchFamily="49" charset="-122"/>
              <a:ea typeface="楷体_GB2312" pitchFamily="49" charset="-122"/>
            </a:endParaRPr>
          </a:p>
          <a:p>
            <a:pPr>
              <a:buNone/>
            </a:pPr>
            <a:r>
              <a:rPr lang="zh-CN" altLang="en-US" sz="2800" b="1" dirty="0">
                <a:solidFill>
                  <a:srgbClr val="000066"/>
                </a:solidFill>
                <a:latin typeface="楷体_GB2312" pitchFamily="49" charset="-122"/>
                <a:ea typeface="楷体_GB2312" pitchFamily="49" charset="-122"/>
              </a:rPr>
              <a:t>（</a:t>
            </a:r>
            <a:r>
              <a:rPr lang="en-US" altLang="zh-CN" sz="2800" b="1" dirty="0">
                <a:solidFill>
                  <a:srgbClr val="000066"/>
                </a:solidFill>
                <a:latin typeface="楷体_GB2312" pitchFamily="49" charset="-122"/>
                <a:ea typeface="楷体_GB2312" pitchFamily="49" charset="-122"/>
              </a:rPr>
              <a:t>1</a:t>
            </a:r>
            <a:r>
              <a:rPr lang="zh-CN" altLang="en-US" sz="2800" b="1" dirty="0">
                <a:solidFill>
                  <a:srgbClr val="000066"/>
                </a:solidFill>
                <a:latin typeface="楷体_GB2312" pitchFamily="49" charset="-122"/>
                <a:ea typeface="楷体_GB2312" pitchFamily="49" charset="-122"/>
              </a:rPr>
              <a:t>）按货物的毛重计收 ，“</a:t>
            </a:r>
            <a:r>
              <a:rPr lang="en-US" altLang="zh-CN" sz="2800" b="1" dirty="0">
                <a:solidFill>
                  <a:srgbClr val="000066"/>
                </a:solidFill>
                <a:latin typeface="楷体_GB2312" pitchFamily="49" charset="-122"/>
                <a:ea typeface="楷体_GB2312" pitchFamily="49" charset="-122"/>
              </a:rPr>
              <a:t>W” </a:t>
            </a:r>
            <a:endParaRPr lang="en-US" altLang="zh-CN" sz="2800" b="1" dirty="0">
              <a:solidFill>
                <a:srgbClr val="000066"/>
              </a:solidFill>
              <a:latin typeface="楷体_GB2312" pitchFamily="49" charset="-122"/>
              <a:ea typeface="楷体_GB2312" pitchFamily="49" charset="-122"/>
            </a:endParaRPr>
          </a:p>
          <a:p>
            <a:pPr>
              <a:buNone/>
            </a:pPr>
            <a:r>
              <a:rPr lang="zh-CN" altLang="en-US" sz="2800" b="1" dirty="0">
                <a:solidFill>
                  <a:srgbClr val="000066"/>
                </a:solidFill>
                <a:latin typeface="楷体_GB2312" pitchFamily="49" charset="-122"/>
                <a:ea typeface="楷体_GB2312" pitchFamily="49" charset="-122"/>
              </a:rPr>
              <a:t>（</a:t>
            </a:r>
            <a:r>
              <a:rPr lang="en-US" altLang="zh-CN" sz="2800" b="1" dirty="0">
                <a:solidFill>
                  <a:srgbClr val="000066"/>
                </a:solidFill>
                <a:latin typeface="楷体_GB2312" pitchFamily="49" charset="-122"/>
                <a:ea typeface="楷体_GB2312" pitchFamily="49" charset="-122"/>
              </a:rPr>
              <a:t>2</a:t>
            </a:r>
            <a:r>
              <a:rPr lang="zh-CN" altLang="en-US" sz="2800" b="1" dirty="0">
                <a:solidFill>
                  <a:srgbClr val="000066"/>
                </a:solidFill>
                <a:latin typeface="楷体_GB2312" pitchFamily="49" charset="-122"/>
                <a:ea typeface="楷体_GB2312" pitchFamily="49" charset="-122"/>
              </a:rPr>
              <a:t>）按货物的体积计收 ，“</a:t>
            </a:r>
            <a:r>
              <a:rPr lang="en-US" altLang="zh-CN" sz="2800" b="1" dirty="0">
                <a:solidFill>
                  <a:srgbClr val="000066"/>
                </a:solidFill>
                <a:latin typeface="楷体_GB2312" pitchFamily="49" charset="-122"/>
                <a:ea typeface="楷体_GB2312" pitchFamily="49" charset="-122"/>
              </a:rPr>
              <a:t>M” </a:t>
            </a:r>
            <a:endParaRPr lang="en-US" altLang="zh-CN" sz="2800" b="1" dirty="0">
              <a:solidFill>
                <a:srgbClr val="000066"/>
              </a:solidFill>
              <a:latin typeface="楷体_GB2312" pitchFamily="49" charset="-122"/>
              <a:ea typeface="楷体_GB2312" pitchFamily="49" charset="-122"/>
            </a:endParaRPr>
          </a:p>
          <a:p>
            <a:pPr>
              <a:buNone/>
            </a:pPr>
            <a:r>
              <a:rPr lang="zh-CN" altLang="en-US" sz="2800" b="1" dirty="0">
                <a:solidFill>
                  <a:srgbClr val="000066"/>
                </a:solidFill>
                <a:latin typeface="楷体_GB2312" pitchFamily="49" charset="-122"/>
                <a:ea typeface="楷体_GB2312" pitchFamily="49" charset="-122"/>
              </a:rPr>
              <a:t>（</a:t>
            </a:r>
            <a:r>
              <a:rPr lang="en-US" altLang="zh-CN" sz="2800" b="1" dirty="0">
                <a:solidFill>
                  <a:srgbClr val="000066"/>
                </a:solidFill>
                <a:latin typeface="楷体_GB2312" pitchFamily="49" charset="-122"/>
                <a:ea typeface="楷体_GB2312" pitchFamily="49" charset="-122"/>
              </a:rPr>
              <a:t>3</a:t>
            </a:r>
            <a:r>
              <a:rPr lang="zh-CN" altLang="en-US" sz="2800" b="1" dirty="0">
                <a:solidFill>
                  <a:srgbClr val="000066"/>
                </a:solidFill>
                <a:latin typeface="楷体_GB2312" pitchFamily="49" charset="-122"/>
                <a:ea typeface="楷体_GB2312" pitchFamily="49" charset="-122"/>
              </a:rPr>
              <a:t>）按货物的毛重或体积计收运费 ，</a:t>
            </a:r>
            <a:r>
              <a:rPr lang="en-US" altLang="zh-CN" sz="2800" b="1" dirty="0">
                <a:solidFill>
                  <a:srgbClr val="000066"/>
                </a:solidFill>
                <a:latin typeface="楷体_GB2312" pitchFamily="49" charset="-122"/>
                <a:ea typeface="楷体_GB2312" pitchFamily="49" charset="-122"/>
              </a:rPr>
              <a:t>W</a:t>
            </a:r>
            <a:r>
              <a:rPr lang="zh-CN" altLang="en-US" sz="2800" b="1" dirty="0">
                <a:solidFill>
                  <a:srgbClr val="000066"/>
                </a:solidFill>
                <a:latin typeface="楷体_GB2312" pitchFamily="49" charset="-122"/>
                <a:ea typeface="楷体_GB2312" pitchFamily="49" charset="-122"/>
              </a:rPr>
              <a:t>／</a:t>
            </a:r>
            <a:r>
              <a:rPr lang="en-US" altLang="zh-CN" sz="2800" b="1" dirty="0">
                <a:solidFill>
                  <a:srgbClr val="000066"/>
                </a:solidFill>
                <a:latin typeface="楷体_GB2312" pitchFamily="49" charset="-122"/>
                <a:ea typeface="楷体_GB2312" pitchFamily="49" charset="-122"/>
              </a:rPr>
              <a:t>M </a:t>
            </a:r>
            <a:endParaRPr lang="en-US" altLang="zh-CN" sz="2800" b="1" dirty="0">
              <a:solidFill>
                <a:srgbClr val="000066"/>
              </a:solidFill>
              <a:latin typeface="楷体_GB2312" pitchFamily="49" charset="-122"/>
              <a:ea typeface="楷体_GB2312" pitchFamily="49" charset="-122"/>
            </a:endParaRPr>
          </a:p>
          <a:p>
            <a:pPr>
              <a:buNone/>
            </a:pPr>
            <a:r>
              <a:rPr lang="zh-CN" altLang="en-US" sz="2800" b="1" dirty="0">
                <a:solidFill>
                  <a:srgbClr val="000066"/>
                </a:solidFill>
                <a:latin typeface="楷体_GB2312" pitchFamily="49" charset="-122"/>
                <a:ea typeface="楷体_GB2312" pitchFamily="49" charset="-122"/>
              </a:rPr>
              <a:t>（</a:t>
            </a:r>
            <a:r>
              <a:rPr lang="en-US" altLang="zh-CN" sz="2800" b="1" dirty="0">
                <a:solidFill>
                  <a:srgbClr val="000066"/>
                </a:solidFill>
                <a:latin typeface="楷体_GB2312" pitchFamily="49" charset="-122"/>
                <a:ea typeface="楷体_GB2312" pitchFamily="49" charset="-122"/>
              </a:rPr>
              <a:t>4</a:t>
            </a:r>
            <a:r>
              <a:rPr lang="zh-CN" altLang="en-US" sz="2800" b="1" dirty="0">
                <a:solidFill>
                  <a:srgbClr val="000066"/>
                </a:solidFill>
                <a:latin typeface="楷体_GB2312" pitchFamily="49" charset="-122"/>
                <a:ea typeface="楷体_GB2312" pitchFamily="49" charset="-122"/>
              </a:rPr>
              <a:t>）按货物的价格计收运费 ，“</a:t>
            </a:r>
            <a:r>
              <a:rPr lang="en-US" altLang="zh-CN" sz="2800" b="1" dirty="0">
                <a:solidFill>
                  <a:srgbClr val="000066"/>
                </a:solidFill>
                <a:latin typeface="楷体_GB2312" pitchFamily="49" charset="-122"/>
                <a:ea typeface="楷体_GB2312" pitchFamily="49" charset="-122"/>
              </a:rPr>
              <a:t>ad val” </a:t>
            </a:r>
            <a:endParaRPr lang="en-US" altLang="zh-CN" sz="2800" b="1" dirty="0">
              <a:solidFill>
                <a:srgbClr val="000066"/>
              </a:solidFill>
              <a:latin typeface="楷体_GB2312" pitchFamily="49" charset="-122"/>
              <a:ea typeface="楷体_GB2312" pitchFamily="49" charset="-122"/>
            </a:endParaRPr>
          </a:p>
          <a:p>
            <a:pPr>
              <a:buNone/>
            </a:pPr>
            <a:r>
              <a:rPr lang="zh-CN" altLang="en-US" sz="2800" b="1" dirty="0">
                <a:solidFill>
                  <a:srgbClr val="000066"/>
                </a:solidFill>
                <a:latin typeface="楷体_GB2312" pitchFamily="49" charset="-122"/>
                <a:ea typeface="楷体_GB2312" pitchFamily="49" charset="-122"/>
              </a:rPr>
              <a:t>（</a:t>
            </a:r>
            <a:r>
              <a:rPr lang="en-US" altLang="zh-CN" sz="2800" b="1" dirty="0">
                <a:solidFill>
                  <a:srgbClr val="000066"/>
                </a:solidFill>
                <a:latin typeface="楷体_GB2312" pitchFamily="49" charset="-122"/>
                <a:ea typeface="楷体_GB2312" pitchFamily="49" charset="-122"/>
              </a:rPr>
              <a:t>5</a:t>
            </a:r>
            <a:r>
              <a:rPr lang="zh-CN" altLang="en-US" sz="2800" b="1" dirty="0">
                <a:solidFill>
                  <a:srgbClr val="000066"/>
                </a:solidFill>
                <a:latin typeface="楷体_GB2312" pitchFamily="49" charset="-122"/>
                <a:ea typeface="楷体_GB2312" pitchFamily="49" charset="-122"/>
              </a:rPr>
              <a:t>）按货物重量或体积或价值三者中最高的一种 ，“</a:t>
            </a:r>
            <a:r>
              <a:rPr lang="en-US" altLang="zh-CN" sz="2800" b="1" dirty="0">
                <a:solidFill>
                  <a:srgbClr val="000066"/>
                </a:solidFill>
                <a:latin typeface="楷体_GB2312" pitchFamily="49" charset="-122"/>
                <a:ea typeface="楷体_GB2312" pitchFamily="49" charset="-122"/>
              </a:rPr>
              <a:t>W/M or ad val” </a:t>
            </a:r>
            <a:endParaRPr lang="en-US" altLang="zh-CN" sz="2800"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115713"/>
          <p:cNvSpPr>
            <a:spLocks noGrp="1"/>
          </p:cNvSpPr>
          <p:nvPr>
            <p:ph type="title"/>
          </p:nvPr>
        </p:nvSpPr>
        <p:spPr/>
        <p:txBody>
          <a:bodyPr anchor="b"/>
          <a:p>
            <a:endParaRPr lang="zh-CN" altLang="zh-CN" dirty="0"/>
          </a:p>
        </p:txBody>
      </p:sp>
      <p:sp>
        <p:nvSpPr>
          <p:cNvPr id="31746" name="文本占位符 115714"/>
          <p:cNvSpPr>
            <a:spLocks noGrp="1"/>
          </p:cNvSpPr>
          <p:nvPr>
            <p:ph idx="1"/>
          </p:nvPr>
        </p:nvSpPr>
        <p:spPr/>
        <p:txBody>
          <a:bodyPr anchor="t"/>
          <a:p>
            <a:pPr>
              <a:buNone/>
            </a:pPr>
            <a:r>
              <a:rPr lang="zh-CN" altLang="en-US" sz="3200" b="1" dirty="0">
                <a:solidFill>
                  <a:srgbClr val="000066"/>
                </a:solidFill>
                <a:latin typeface="楷体_GB2312" pitchFamily="49" charset="-122"/>
                <a:ea typeface="楷体_GB2312" pitchFamily="49" charset="-122"/>
              </a:rPr>
              <a:t>（</a:t>
            </a:r>
            <a:r>
              <a:rPr lang="en-US" altLang="zh-CN" sz="3200" b="1" dirty="0">
                <a:solidFill>
                  <a:srgbClr val="000066"/>
                </a:solidFill>
                <a:latin typeface="楷体_GB2312" pitchFamily="49" charset="-122"/>
                <a:ea typeface="楷体_GB2312" pitchFamily="49" charset="-122"/>
              </a:rPr>
              <a:t>6</a:t>
            </a:r>
            <a:r>
              <a:rPr lang="zh-CN" altLang="en-US" sz="3200" b="1" dirty="0">
                <a:solidFill>
                  <a:srgbClr val="000066"/>
                </a:solidFill>
                <a:latin typeface="楷体_GB2312" pitchFamily="49" charset="-122"/>
                <a:ea typeface="楷体_GB2312" pitchFamily="49" charset="-122"/>
              </a:rPr>
              <a:t>）按货物重量或体积选择较高者，再加上从价运费计算，“</a:t>
            </a:r>
            <a:r>
              <a:rPr lang="en-US" altLang="zh-CN" sz="3200" b="1" dirty="0">
                <a:solidFill>
                  <a:srgbClr val="000066"/>
                </a:solidFill>
                <a:latin typeface="楷体_GB2312" pitchFamily="49" charset="-122"/>
                <a:ea typeface="楷体_GB2312" pitchFamily="49" charset="-122"/>
              </a:rPr>
              <a:t>W/M plus ad val” </a:t>
            </a:r>
            <a:endParaRPr lang="en-US" altLang="zh-CN" sz="3200" b="1" dirty="0">
              <a:solidFill>
                <a:srgbClr val="000066"/>
              </a:solidFill>
              <a:latin typeface="楷体_GB2312" pitchFamily="49" charset="-122"/>
              <a:ea typeface="楷体_GB2312" pitchFamily="49" charset="-122"/>
            </a:endParaRPr>
          </a:p>
          <a:p>
            <a:pPr>
              <a:buNone/>
            </a:pPr>
            <a:r>
              <a:rPr lang="zh-CN" altLang="en-US" sz="3200" b="1" dirty="0">
                <a:solidFill>
                  <a:srgbClr val="000066"/>
                </a:solidFill>
                <a:latin typeface="楷体_GB2312" pitchFamily="49" charset="-122"/>
                <a:ea typeface="楷体_GB2312" pitchFamily="49" charset="-122"/>
              </a:rPr>
              <a:t>（</a:t>
            </a:r>
            <a:r>
              <a:rPr lang="en-US" altLang="zh-CN" sz="3200" b="1" dirty="0">
                <a:solidFill>
                  <a:srgbClr val="000066"/>
                </a:solidFill>
                <a:latin typeface="楷体_GB2312" pitchFamily="49" charset="-122"/>
                <a:ea typeface="楷体_GB2312" pitchFamily="49" charset="-122"/>
              </a:rPr>
              <a:t>7</a:t>
            </a:r>
            <a:r>
              <a:rPr lang="zh-CN" altLang="en-US" sz="3200" b="1" dirty="0">
                <a:solidFill>
                  <a:srgbClr val="000066"/>
                </a:solidFill>
                <a:latin typeface="楷体_GB2312" pitchFamily="49" charset="-122"/>
                <a:ea typeface="楷体_GB2312" pitchFamily="49" charset="-122"/>
              </a:rPr>
              <a:t>）按货物的件数计收</a:t>
            </a:r>
            <a:endParaRPr lang="zh-CN" altLang="en-US" sz="3200" b="1" dirty="0">
              <a:solidFill>
                <a:srgbClr val="000066"/>
              </a:solidFill>
              <a:latin typeface="楷体_GB2312" pitchFamily="49" charset="-122"/>
              <a:ea typeface="楷体_GB2312" pitchFamily="49" charset="-122"/>
            </a:endParaRPr>
          </a:p>
          <a:p>
            <a:pPr>
              <a:buNone/>
            </a:pPr>
            <a:r>
              <a:rPr lang="zh-CN" altLang="en-US" sz="3200" b="1" dirty="0">
                <a:solidFill>
                  <a:srgbClr val="000066"/>
                </a:solidFill>
                <a:latin typeface="楷体_GB2312" pitchFamily="49" charset="-122"/>
                <a:ea typeface="楷体_GB2312" pitchFamily="49" charset="-122"/>
              </a:rPr>
              <a:t>（</a:t>
            </a:r>
            <a:r>
              <a:rPr lang="en-US" altLang="zh-CN" sz="3200" b="1" dirty="0">
                <a:solidFill>
                  <a:srgbClr val="000066"/>
                </a:solidFill>
                <a:latin typeface="楷体_GB2312" pitchFamily="49" charset="-122"/>
                <a:ea typeface="楷体_GB2312" pitchFamily="49" charset="-122"/>
              </a:rPr>
              <a:t>8</a:t>
            </a:r>
            <a:r>
              <a:rPr lang="zh-CN" altLang="en-US" sz="3200" b="1" dirty="0">
                <a:solidFill>
                  <a:srgbClr val="000066"/>
                </a:solidFill>
                <a:latin typeface="楷体_GB2312" pitchFamily="49" charset="-122"/>
                <a:ea typeface="楷体_GB2312" pitchFamily="49" charset="-122"/>
              </a:rPr>
              <a:t>）大宗低值货物按议价计收运费 </a:t>
            </a:r>
            <a:endParaRPr lang="zh-CN" altLang="en-US" sz="3200" b="1" dirty="0">
              <a:solidFill>
                <a:srgbClr val="000066"/>
              </a:solidFill>
              <a:latin typeface="楷体_GB2312" pitchFamily="49" charset="-122"/>
              <a:ea typeface="楷体_GB2312" pitchFamily="49" charset="-122"/>
            </a:endParaRPr>
          </a:p>
          <a:p>
            <a:pPr>
              <a:buNone/>
            </a:pPr>
            <a:endParaRPr lang="zh-CN" altLang="en-US" sz="3200"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20481"/>
          <p:cNvSpPr>
            <a:spLocks noGrp="1"/>
          </p:cNvSpPr>
          <p:nvPr>
            <p:ph type="title"/>
          </p:nvPr>
        </p:nvSpPr>
        <p:spPr/>
        <p:txBody>
          <a:bodyPr anchor="b"/>
          <a:p>
            <a:endParaRPr lang="zh-CN" altLang="zh-CN" dirty="0"/>
          </a:p>
        </p:txBody>
      </p:sp>
      <p:sp>
        <p:nvSpPr>
          <p:cNvPr id="32770" name="文本占位符 20482"/>
          <p:cNvSpPr>
            <a:spLocks noGrp="1"/>
          </p:cNvSpPr>
          <p:nvPr>
            <p:ph idx="1"/>
          </p:nvPr>
        </p:nvSpPr>
        <p:spPr>
          <a:xfrm>
            <a:off x="2135188" y="1828800"/>
            <a:ext cx="7705725" cy="3657600"/>
          </a:xfrm>
        </p:spPr>
        <p:txBody>
          <a:bodyPr anchor="t">
            <a:noAutofit/>
          </a:bodyPr>
          <a:p>
            <a:pPr>
              <a:buNone/>
            </a:pPr>
            <a:r>
              <a:rPr lang="zh-CN" altLang="en-US" sz="3200" b="1" dirty="0">
                <a:solidFill>
                  <a:srgbClr val="000066"/>
                </a:solidFill>
                <a:latin typeface="楷体_GB2312" pitchFamily="49" charset="-122"/>
                <a:ea typeface="楷体_GB2312" pitchFamily="49" charset="-122"/>
              </a:rPr>
              <a:t>（</a:t>
            </a:r>
            <a:r>
              <a:rPr lang="en-US" altLang="zh-CN" sz="3200" b="1" dirty="0">
                <a:solidFill>
                  <a:srgbClr val="000066"/>
                </a:solidFill>
                <a:latin typeface="楷体_GB2312" pitchFamily="49" charset="-122"/>
                <a:ea typeface="楷体_GB2312" pitchFamily="49" charset="-122"/>
              </a:rPr>
              <a:t>2</a:t>
            </a:r>
            <a:r>
              <a:rPr lang="zh-CN" altLang="en-US" sz="3200" b="1" dirty="0">
                <a:solidFill>
                  <a:srgbClr val="000066"/>
                </a:solidFill>
                <a:latin typeface="楷体_GB2312" pitchFamily="49" charset="-122"/>
                <a:ea typeface="楷体_GB2312" pitchFamily="49" charset="-122"/>
              </a:rPr>
              <a:t>）附加费是对一些特殊货物或突发事件的发生等原因另外加收的费用。</a:t>
            </a:r>
            <a:endParaRPr lang="zh-CN" altLang="en-US" sz="3200" b="1" dirty="0">
              <a:solidFill>
                <a:srgbClr val="000066"/>
              </a:solidFill>
              <a:latin typeface="楷体_GB2312" pitchFamily="49" charset="-122"/>
              <a:ea typeface="楷体_GB2312" pitchFamily="49" charset="-122"/>
            </a:endParaRPr>
          </a:p>
          <a:p>
            <a:pPr>
              <a:buNone/>
            </a:pPr>
            <a:r>
              <a:rPr lang="zh-CN" altLang="en-US" sz="3200" b="1" dirty="0">
                <a:solidFill>
                  <a:srgbClr val="000066"/>
                </a:solidFill>
                <a:latin typeface="楷体_GB2312" pitchFamily="49" charset="-122"/>
                <a:ea typeface="楷体_GB2312" pitchFamily="49" charset="-122"/>
              </a:rPr>
              <a:t>     常见的附加费种类：</a:t>
            </a:r>
            <a:endParaRPr lang="zh-CN" altLang="en-US" sz="3200" b="1" dirty="0">
              <a:solidFill>
                <a:srgbClr val="000066"/>
              </a:solidFill>
              <a:latin typeface="楷体_GB2312" pitchFamily="49" charset="-122"/>
              <a:ea typeface="楷体_GB2312" pitchFamily="49" charset="-122"/>
            </a:endParaRPr>
          </a:p>
          <a:p>
            <a:pPr>
              <a:buNone/>
            </a:pPr>
            <a:r>
              <a:rPr lang="zh-CN" altLang="en-US" sz="3200" b="1" dirty="0">
                <a:solidFill>
                  <a:srgbClr val="000066"/>
                </a:solidFill>
                <a:latin typeface="楷体_GB2312" pitchFamily="49" charset="-122"/>
                <a:ea typeface="楷体_GB2312" pitchFamily="49" charset="-122"/>
              </a:rPr>
              <a:t>  超长附加费、超重附加费、直航附加费、绕航附加费、转船附加费、燃油附加费、港口附加费等</a:t>
            </a:r>
            <a:endParaRPr lang="zh-CN" altLang="en-US" sz="3200"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a:off x="4079411" y="1726717"/>
            <a:ext cx="0" cy="2712351"/>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9" name="TextBox 28"/>
          <p:cNvSpPr txBox="1"/>
          <p:nvPr/>
        </p:nvSpPr>
        <p:spPr>
          <a:xfrm>
            <a:off x="4508849" y="1726717"/>
            <a:ext cx="5693659" cy="1241425"/>
          </a:xfrm>
          <a:prstGeom prst="rect">
            <a:avLst/>
          </a:prstGeom>
          <a:noFill/>
        </p:spPr>
        <p:txBody>
          <a:bodyPr wrap="square" rtlCol="0">
            <a:spAutoFit/>
          </a:bodyPr>
          <a:lstStyle/>
          <a:p>
            <a:r>
              <a:rPr lang="zh-CN" altLang="en-US" sz="3735" b="1" spc="-150" dirty="0" smtClean="0">
                <a:solidFill>
                  <a:schemeClr val="accent3"/>
                </a:solidFill>
                <a:latin typeface="方正卡通简体" panose="03000509000000000000" pitchFamily="65" charset="-122"/>
                <a:ea typeface="方正卡通简体" panose="03000509000000000000" pitchFamily="65" charset="-122"/>
                <a:hlinkClick r:id="rId1" tooltip="" action="ppaction://hlinksldjump"/>
              </a:rPr>
              <a:t>国际货物运输</a:t>
            </a:r>
            <a:r>
              <a:rPr lang="zh-CN" altLang="en-US" sz="3735" spc="-150" dirty="0" smtClean="0">
                <a:solidFill>
                  <a:schemeClr val="bg1"/>
                </a:solidFill>
                <a:latin typeface="方正卡通简体" panose="03000509000000000000" pitchFamily="65" charset="-122"/>
                <a:ea typeface="方正卡通简体" panose="03000509000000000000" pitchFamily="65" charset="-122"/>
              </a:rPr>
              <a:t>此处添加文本标题</a:t>
            </a:r>
            <a:endParaRPr lang="zh-CN" altLang="en-US" sz="3735" spc="-150" dirty="0">
              <a:solidFill>
                <a:schemeClr val="bg1"/>
              </a:solidFill>
              <a:latin typeface="方正卡通简体" panose="03000509000000000000" pitchFamily="65" charset="-122"/>
              <a:ea typeface="方正卡通简体" panose="03000509000000000000" pitchFamily="65" charset="-122"/>
            </a:endParaRPr>
          </a:p>
        </p:txBody>
      </p:sp>
      <p:sp>
        <p:nvSpPr>
          <p:cNvPr id="30" name="TextBox 29"/>
          <p:cNvSpPr txBox="1"/>
          <p:nvPr/>
        </p:nvSpPr>
        <p:spPr>
          <a:xfrm>
            <a:off x="4508849" y="2367687"/>
            <a:ext cx="5693659" cy="666115"/>
          </a:xfrm>
          <a:prstGeom prst="rect">
            <a:avLst/>
          </a:prstGeom>
          <a:noFill/>
        </p:spPr>
        <p:txBody>
          <a:bodyPr wrap="square" rtlCol="0">
            <a:spAutoFit/>
          </a:bodyPr>
          <a:lstStyle/>
          <a:p>
            <a:r>
              <a:rPr lang="en-US" altLang="zh-CN" sz="3735" spc="-150" dirty="0" smtClean="0">
                <a:solidFill>
                  <a:schemeClr val="bg1"/>
                </a:solidFill>
                <a:latin typeface="方正卡通简体" panose="03000509000000000000" pitchFamily="65" charset="-122"/>
                <a:ea typeface="方正卡通简体" panose="03000509000000000000" pitchFamily="65" charset="-122"/>
              </a:rPr>
              <a:t>2</a:t>
            </a:r>
            <a:r>
              <a:rPr lang="zh-CN" altLang="en-US" sz="3735" spc="-150" dirty="0" smtClean="0">
                <a:solidFill>
                  <a:schemeClr val="bg1"/>
                </a:solidFill>
                <a:latin typeface="方正卡通简体" panose="03000509000000000000" pitchFamily="65" charset="-122"/>
                <a:ea typeface="方正卡通简体" panose="03000509000000000000" pitchFamily="65" charset="-122"/>
              </a:rPr>
              <a:t>、单击此处添加文本标题</a:t>
            </a:r>
            <a:endParaRPr lang="zh-CN" altLang="en-US" sz="3735" spc="-150" dirty="0">
              <a:solidFill>
                <a:schemeClr val="bg1"/>
              </a:solidFill>
              <a:latin typeface="方正卡通简体" panose="03000509000000000000" pitchFamily="65" charset="-122"/>
              <a:ea typeface="方正卡通简体" panose="03000509000000000000" pitchFamily="65" charset="-122"/>
            </a:endParaRPr>
          </a:p>
        </p:txBody>
      </p:sp>
      <p:sp>
        <p:nvSpPr>
          <p:cNvPr id="31" name="TextBox 30"/>
          <p:cNvSpPr txBox="1"/>
          <p:nvPr/>
        </p:nvSpPr>
        <p:spPr>
          <a:xfrm>
            <a:off x="4508849" y="3008656"/>
            <a:ext cx="5693659" cy="666115"/>
          </a:xfrm>
          <a:prstGeom prst="rect">
            <a:avLst/>
          </a:prstGeom>
          <a:noFill/>
        </p:spPr>
        <p:txBody>
          <a:bodyPr wrap="square" rtlCol="0">
            <a:spAutoFit/>
          </a:bodyPr>
          <a:lstStyle/>
          <a:p>
            <a:r>
              <a:rPr lang="en-US" altLang="zh-CN" sz="3735" spc="-150" dirty="0" smtClean="0">
                <a:solidFill>
                  <a:schemeClr val="bg1"/>
                </a:solidFill>
                <a:latin typeface="方正卡通简体" panose="03000509000000000000" pitchFamily="65" charset="-122"/>
                <a:ea typeface="方正卡通简体" panose="03000509000000000000" pitchFamily="65" charset="-122"/>
              </a:rPr>
              <a:t>3</a:t>
            </a:r>
            <a:r>
              <a:rPr lang="zh-CN" altLang="en-US" sz="3735" spc="-150" dirty="0" smtClean="0">
                <a:solidFill>
                  <a:schemeClr val="bg1"/>
                </a:solidFill>
                <a:latin typeface="方正卡通简体" panose="03000509000000000000" pitchFamily="65" charset="-122"/>
                <a:ea typeface="方正卡通简体" panose="03000509000000000000" pitchFamily="65" charset="-122"/>
              </a:rPr>
              <a:t>、单击此处添加文本标题</a:t>
            </a:r>
            <a:endParaRPr lang="zh-CN" altLang="en-US" sz="3735" spc="-150" dirty="0">
              <a:solidFill>
                <a:schemeClr val="bg1"/>
              </a:solidFill>
              <a:latin typeface="方正卡通简体" panose="03000509000000000000" pitchFamily="65" charset="-122"/>
              <a:ea typeface="方正卡通简体" panose="03000509000000000000" pitchFamily="65" charset="-122"/>
            </a:endParaRPr>
          </a:p>
        </p:txBody>
      </p:sp>
      <p:sp>
        <p:nvSpPr>
          <p:cNvPr id="32" name="TextBox 31"/>
          <p:cNvSpPr txBox="1"/>
          <p:nvPr/>
        </p:nvSpPr>
        <p:spPr>
          <a:xfrm>
            <a:off x="4508849" y="3649627"/>
            <a:ext cx="5693659" cy="1241425"/>
          </a:xfrm>
          <a:prstGeom prst="rect">
            <a:avLst/>
          </a:prstGeom>
          <a:noFill/>
        </p:spPr>
        <p:txBody>
          <a:bodyPr wrap="square" rtlCol="0">
            <a:spAutoFit/>
          </a:bodyPr>
          <a:lstStyle/>
          <a:p>
            <a:r>
              <a:rPr lang="zh-CN" altLang="en-US" sz="3735" b="1" spc="-150" dirty="0" smtClean="0">
                <a:solidFill>
                  <a:schemeClr val="accent3"/>
                </a:solidFill>
                <a:latin typeface="方正卡通简体" panose="03000509000000000000" pitchFamily="65" charset="-122"/>
                <a:ea typeface="方正卡通简体" panose="03000509000000000000" pitchFamily="65" charset="-122"/>
                <a:hlinkClick r:id="rId2" tooltip="" action="ppaction://hlinksldjump"/>
              </a:rPr>
              <a:t>相关单据填写</a:t>
            </a:r>
            <a:r>
              <a:rPr lang="zh-CN" altLang="en-US" sz="3735" b="1" spc="-150" dirty="0" smtClean="0">
                <a:solidFill>
                  <a:schemeClr val="bg1"/>
                </a:solidFill>
                <a:latin typeface="方正卡通简体" panose="03000509000000000000" pitchFamily="65" charset="-122"/>
                <a:ea typeface="方正卡通简体" panose="03000509000000000000" pitchFamily="65" charset="-122"/>
              </a:rPr>
              <a:t>击</a:t>
            </a:r>
            <a:r>
              <a:rPr lang="zh-CN" altLang="en-US" sz="3735" spc="-150" dirty="0" smtClean="0">
                <a:solidFill>
                  <a:schemeClr val="bg1"/>
                </a:solidFill>
                <a:latin typeface="方正卡通简体" panose="03000509000000000000" pitchFamily="65" charset="-122"/>
                <a:ea typeface="方正卡通简体" panose="03000509000000000000" pitchFamily="65" charset="-122"/>
              </a:rPr>
              <a:t>此处添加文本标题</a:t>
            </a:r>
            <a:endParaRPr lang="zh-CN" altLang="en-US" sz="3735" spc="-150" dirty="0">
              <a:solidFill>
                <a:schemeClr val="bg1"/>
              </a:solidFill>
              <a:latin typeface="方正卡通简体" panose="03000509000000000000" pitchFamily="65" charset="-122"/>
              <a:ea typeface="方正卡通简体" panose="03000509000000000000" pitchFamily="65" charset="-122"/>
            </a:endParaRPr>
          </a:p>
        </p:txBody>
      </p:sp>
      <p:sp>
        <p:nvSpPr>
          <p:cNvPr id="27" name="TextBox 26"/>
          <p:cNvSpPr txBox="1"/>
          <p:nvPr/>
        </p:nvSpPr>
        <p:spPr>
          <a:xfrm>
            <a:off x="3023659" y="1769368"/>
            <a:ext cx="767720" cy="1734185"/>
          </a:xfrm>
          <a:prstGeom prst="rect">
            <a:avLst/>
          </a:prstGeom>
          <a:noFill/>
        </p:spPr>
        <p:txBody>
          <a:bodyPr wrap="square" rtlCol="0">
            <a:spAutoFit/>
          </a:bodyPr>
          <a:lstStyle/>
          <a:p>
            <a:pPr algn="r"/>
            <a:r>
              <a:rPr lang="zh-CN" altLang="en-US" sz="5335"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方正稚艺简体" panose="03000509000000000000" pitchFamily="65" charset="-122"/>
                <a:ea typeface="方正稚艺简体" panose="03000509000000000000" pitchFamily="65" charset="-122"/>
              </a:rPr>
              <a:t>目录</a:t>
            </a:r>
            <a:endParaRPr lang="zh-CN" altLang="en-US" sz="5335"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方正稚艺简体" panose="03000509000000000000" pitchFamily="65" charset="-122"/>
              <a:ea typeface="方正稚艺简体" panose="03000509000000000000" pitchFamily="65" charset="-122"/>
            </a:endParaRPr>
          </a:p>
        </p:txBody>
      </p:sp>
      <p:pic>
        <p:nvPicPr>
          <p:cNvPr id="3074"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advClick="0" advTm="2000">
        <p14:rippl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21505"/>
          <p:cNvSpPr>
            <a:spLocks noGrp="1"/>
          </p:cNvSpPr>
          <p:nvPr>
            <p:ph type="title"/>
          </p:nvPr>
        </p:nvSpPr>
        <p:spPr/>
        <p:txBody>
          <a:bodyPr anchor="b"/>
          <a:p>
            <a:endParaRPr lang="zh-CN" altLang="zh-CN" dirty="0"/>
          </a:p>
        </p:txBody>
      </p:sp>
      <p:sp>
        <p:nvSpPr>
          <p:cNvPr id="33794" name="文本占位符 21506"/>
          <p:cNvSpPr>
            <a:spLocks noGrp="1"/>
          </p:cNvSpPr>
          <p:nvPr>
            <p:ph idx="1"/>
          </p:nvPr>
        </p:nvSpPr>
        <p:spPr/>
        <p:txBody>
          <a:bodyPr anchor="t"/>
          <a:p>
            <a:pPr>
              <a:buNone/>
            </a:pPr>
            <a:r>
              <a:rPr lang="en-US" altLang="zh-CN" sz="3600" b="1" dirty="0">
                <a:solidFill>
                  <a:srgbClr val="800000"/>
                </a:solidFill>
                <a:latin typeface="楷体_GB2312" pitchFamily="49" charset="-122"/>
                <a:ea typeface="楷体_GB2312" pitchFamily="49" charset="-122"/>
              </a:rPr>
              <a:t>2</a:t>
            </a:r>
            <a:r>
              <a:rPr lang="zh-CN" altLang="en-US" sz="3600" b="1" dirty="0">
                <a:solidFill>
                  <a:srgbClr val="800000"/>
                </a:solidFill>
                <a:latin typeface="楷体_GB2312" pitchFamily="49" charset="-122"/>
                <a:ea typeface="楷体_GB2312" pitchFamily="49" charset="-122"/>
              </a:rPr>
              <a:t>、定程租船运费</a:t>
            </a:r>
            <a:endParaRPr lang="zh-CN" altLang="en-US" sz="3600" b="1" dirty="0">
              <a:solidFill>
                <a:srgbClr val="800000"/>
              </a:solidFill>
              <a:latin typeface="楷体_GB2312" pitchFamily="49" charset="-122"/>
              <a:ea typeface="楷体_GB2312" pitchFamily="49" charset="-122"/>
            </a:endParaRPr>
          </a:p>
        </p:txBody>
      </p:sp>
      <p:sp>
        <p:nvSpPr>
          <p:cNvPr id="21509" name="流程图: 可选过程 21508"/>
          <p:cNvSpPr/>
          <p:nvPr/>
        </p:nvSpPr>
        <p:spPr>
          <a:xfrm>
            <a:off x="1992313" y="2708275"/>
            <a:ext cx="2376488" cy="792163"/>
          </a:xfrm>
          <a:prstGeom prst="flowChartAlternateProcess">
            <a:avLst/>
          </a:prstGeom>
          <a:solidFill>
            <a:srgbClr val="FFCC00"/>
          </a:solidFill>
          <a:ln w="9525" cap="flat" cmpd="sng">
            <a:solidFill>
              <a:schemeClr val="tx1"/>
            </a:solidFill>
            <a:prstDash val="solid"/>
            <a:miter/>
            <a:headEnd type="none" w="med" len="med"/>
            <a:tailEnd type="none" w="med" len="med"/>
          </a:ln>
        </p:spPr>
        <p:txBody>
          <a:bodyPr wrap="none" anchor="ctr"/>
          <a:p>
            <a:pPr algn="ctr" fontAlgn="base">
              <a:spcBef>
                <a:spcPct val="20000"/>
              </a:spcBef>
              <a:buClr>
                <a:schemeClr val="tx2"/>
              </a:buClr>
              <a:buSzPct val="100000"/>
            </a:pPr>
            <a:r>
              <a:rPr lang="zh-CN" altLang="en-US" sz="2800" strike="noStrike" noProof="1" dirty="0">
                <a:effectLst>
                  <a:outerShdw blurRad="38100" dist="38100" dir="2700000">
                    <a:srgbClr val="FFFFFF"/>
                  </a:outerShdw>
                </a:effectLst>
                <a:latin typeface="Arial" panose="020B0604020202020204" pitchFamily="34" charset="0"/>
                <a:ea typeface="华文行楷" panose="02010800040101010101" pitchFamily="2" charset="-122"/>
                <a:cs typeface="+mn-cs"/>
              </a:rPr>
              <a:t>运 费</a:t>
            </a:r>
            <a:endParaRPr lang="zh-CN" altLang="en-US" sz="2800" strike="noStrike" noProof="1">
              <a:effectLst>
                <a:outerShdw blurRad="38100" dist="38100" dir="2700000">
                  <a:srgbClr val="FFFFFF"/>
                </a:outerShdw>
              </a:effectLst>
              <a:latin typeface="Arial" panose="020B0604020202020204" pitchFamily="34" charset="0"/>
              <a:ea typeface="华文行楷" panose="02010800040101010101" pitchFamily="2" charset="-122"/>
            </a:endParaRPr>
          </a:p>
        </p:txBody>
      </p:sp>
      <p:sp>
        <p:nvSpPr>
          <p:cNvPr id="21510" name="流程图: 可选过程 21509"/>
          <p:cNvSpPr/>
          <p:nvPr/>
        </p:nvSpPr>
        <p:spPr>
          <a:xfrm>
            <a:off x="3648075" y="3284538"/>
            <a:ext cx="2376488" cy="792163"/>
          </a:xfrm>
          <a:prstGeom prst="flowChartAlternateProcess">
            <a:avLst/>
          </a:prstGeom>
          <a:solidFill>
            <a:srgbClr val="00FF00"/>
          </a:solidFill>
          <a:ln w="9525" cap="flat" cmpd="sng">
            <a:solidFill>
              <a:schemeClr val="tx1"/>
            </a:solidFill>
            <a:prstDash val="solid"/>
            <a:miter/>
            <a:headEnd type="none" w="med" len="med"/>
            <a:tailEnd type="none" w="med" len="med"/>
          </a:ln>
        </p:spPr>
        <p:txBody>
          <a:bodyPr wrap="none" anchor="ctr"/>
          <a:p>
            <a:pPr algn="ctr" eaLnBrk="0" fontAlgn="base" hangingPunct="0"/>
            <a:r>
              <a:rPr lang="zh-CN" altLang="en-US" sz="2800" strike="noStrike" noProof="1" dirty="0">
                <a:effectLst>
                  <a:outerShdw blurRad="38100" dist="38100" dir="2700000">
                    <a:srgbClr val="FFFFFF"/>
                  </a:outerShdw>
                </a:effectLst>
                <a:latin typeface="Arial" panose="020B0604020202020204" pitchFamily="34" charset="0"/>
                <a:ea typeface="华文行楷" panose="02010800040101010101" pitchFamily="2" charset="-122"/>
                <a:cs typeface="+mn-cs"/>
              </a:rPr>
              <a:t>装卸费</a:t>
            </a:r>
            <a:endParaRPr lang="zh-CN" altLang="en-US" sz="2800" strike="noStrike" noProof="1">
              <a:effectLst>
                <a:outerShdw blurRad="38100" dist="38100" dir="2700000">
                  <a:srgbClr val="FFFFFF"/>
                </a:outerShdw>
              </a:effectLst>
              <a:latin typeface="Arial" panose="020B0604020202020204" pitchFamily="34" charset="0"/>
              <a:ea typeface="华文行楷" panose="02010800040101010101" pitchFamily="2" charset="-122"/>
            </a:endParaRPr>
          </a:p>
        </p:txBody>
      </p:sp>
      <p:sp>
        <p:nvSpPr>
          <p:cNvPr id="21511" name="流程图: 可选过程 21510"/>
          <p:cNvSpPr/>
          <p:nvPr/>
        </p:nvSpPr>
        <p:spPr>
          <a:xfrm>
            <a:off x="5303838" y="3789363"/>
            <a:ext cx="2376488" cy="792163"/>
          </a:xfrm>
          <a:prstGeom prst="flowChartAlternateProcess">
            <a:avLst/>
          </a:prstGeom>
          <a:solidFill>
            <a:srgbClr val="3366FF"/>
          </a:solidFill>
          <a:ln w="9525" cap="flat" cmpd="sng">
            <a:solidFill>
              <a:schemeClr val="tx1"/>
            </a:solidFill>
            <a:prstDash val="solid"/>
            <a:miter/>
            <a:headEnd type="none" w="med" len="med"/>
            <a:tailEnd type="none" w="med" len="med"/>
          </a:ln>
        </p:spPr>
        <p:txBody>
          <a:bodyPr wrap="none" anchor="ctr"/>
          <a:p>
            <a:pPr algn="ctr" fontAlgn="base">
              <a:spcBef>
                <a:spcPct val="20000"/>
              </a:spcBef>
              <a:buClr>
                <a:schemeClr val="tx2"/>
              </a:buClr>
              <a:buSzPct val="100000"/>
            </a:pPr>
            <a:r>
              <a:rPr lang="zh-CN" altLang="en-US" sz="2800" strike="noStrike" noProof="1" dirty="0">
                <a:effectLst>
                  <a:outerShdw blurRad="38100" dist="38100" dir="2700000">
                    <a:srgbClr val="FFFFFF"/>
                  </a:outerShdw>
                </a:effectLst>
                <a:latin typeface="Arial" panose="020B0604020202020204" pitchFamily="34" charset="0"/>
                <a:ea typeface="华文行楷" panose="02010800040101010101" pitchFamily="2" charset="-122"/>
                <a:cs typeface="+mn-cs"/>
              </a:rPr>
              <a:t>装卸时间</a:t>
            </a:r>
            <a:endParaRPr lang="zh-CN" altLang="en-US" sz="2800" strike="noStrike" noProof="1">
              <a:effectLst>
                <a:outerShdw blurRad="38100" dist="38100" dir="2700000">
                  <a:srgbClr val="FFFFFF"/>
                </a:outerShdw>
              </a:effectLst>
              <a:latin typeface="Arial" panose="020B0604020202020204" pitchFamily="34" charset="0"/>
              <a:ea typeface="华文行楷" panose="02010800040101010101" pitchFamily="2" charset="-122"/>
            </a:endParaRPr>
          </a:p>
        </p:txBody>
      </p:sp>
      <p:sp>
        <p:nvSpPr>
          <p:cNvPr id="21512" name="流程图: 可选过程 21511"/>
          <p:cNvSpPr/>
          <p:nvPr/>
        </p:nvSpPr>
        <p:spPr>
          <a:xfrm>
            <a:off x="6959600" y="4365625"/>
            <a:ext cx="2590800" cy="865188"/>
          </a:xfrm>
          <a:prstGeom prst="flowChartAlternateProcess">
            <a:avLst/>
          </a:prstGeom>
          <a:solidFill>
            <a:srgbClr val="9900CC"/>
          </a:solidFill>
          <a:ln w="9525" cap="flat" cmpd="sng">
            <a:solidFill>
              <a:schemeClr val="tx1"/>
            </a:solidFill>
            <a:prstDash val="solid"/>
            <a:miter/>
            <a:headEnd type="none" w="med" len="med"/>
            <a:tailEnd type="none" w="med" len="med"/>
          </a:ln>
        </p:spPr>
        <p:txBody>
          <a:bodyPr wrap="none" anchor="ctr"/>
          <a:p>
            <a:pPr algn="ctr" fontAlgn="base">
              <a:spcBef>
                <a:spcPct val="20000"/>
              </a:spcBef>
              <a:buClr>
                <a:schemeClr val="tx2"/>
              </a:buClr>
              <a:buSzPct val="100000"/>
            </a:pPr>
            <a:r>
              <a:rPr lang="zh-CN" altLang="en-US" sz="2800" strike="noStrike" noProof="1" dirty="0">
                <a:effectLst>
                  <a:outerShdw blurRad="38100" dist="38100" dir="2700000">
                    <a:srgbClr val="FFFFFF"/>
                  </a:outerShdw>
                </a:effectLst>
                <a:latin typeface="Arial" panose="020B0604020202020204" pitchFamily="34" charset="0"/>
                <a:ea typeface="华文行楷" panose="02010800040101010101" pitchFamily="2" charset="-122"/>
                <a:cs typeface="+mn-cs"/>
              </a:rPr>
              <a:t>滞期费和速遣费</a:t>
            </a:r>
            <a:endParaRPr lang="zh-CN" altLang="en-US" sz="2800" strike="noStrike" noProof="1">
              <a:effectLst>
                <a:outerShdw blurRad="38100" dist="38100" dir="2700000">
                  <a:srgbClr val="FFFFFF"/>
                </a:outerShdw>
              </a:effectLst>
              <a:latin typeface="Arial" panose="020B0604020202020204" pitchFamily="34" charset="0"/>
              <a:ea typeface="华文行楷" panose="0201080004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diamond(in)">
                                      <p:cBhvr>
                                        <p:cTn id="7" dur="20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diamond(in)">
                                      <p:cBhvr>
                                        <p:cTn id="12" dur="2000"/>
                                        <p:tgtEl>
                                          <p:spTgt spid="215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1511"/>
                                        </p:tgtEl>
                                        <p:attrNameLst>
                                          <p:attrName>style.visibility</p:attrName>
                                        </p:attrNameLst>
                                      </p:cBhvr>
                                      <p:to>
                                        <p:strVal val="visible"/>
                                      </p:to>
                                    </p:set>
                                    <p:animEffect transition="in" filter="diamond(in)">
                                      <p:cBhvr>
                                        <p:cTn id="17" dur="2000"/>
                                        <p:tgtEl>
                                          <p:spTgt spid="21511"/>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1512"/>
                                        </p:tgtEl>
                                        <p:attrNameLst>
                                          <p:attrName>style.visibility</p:attrName>
                                        </p:attrNameLst>
                                      </p:cBhvr>
                                      <p:to>
                                        <p:strVal val="visible"/>
                                      </p:to>
                                    </p:set>
                                    <p:animEffect transition="in" filter="wedge">
                                      <p:cBhvr>
                                        <p:cTn id="22" dur="2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ldLvl="0" animBg="1"/>
      <p:bldP spid="21510" grpId="0" bldLvl="0" animBg="1"/>
      <p:bldP spid="21511" grpId="0" bldLvl="0" animBg="1"/>
      <p:bldP spid="2151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标题 22529"/>
          <p:cNvSpPr>
            <a:spLocks noGrp="1"/>
          </p:cNvSpPr>
          <p:nvPr>
            <p:ph type="title"/>
          </p:nvPr>
        </p:nvSpPr>
        <p:spPr/>
        <p:txBody>
          <a:bodyPr anchor="b"/>
          <a:p>
            <a:endParaRPr lang="zh-CN" altLang="zh-CN" dirty="0"/>
          </a:p>
        </p:txBody>
      </p:sp>
      <p:sp>
        <p:nvSpPr>
          <p:cNvPr id="34818" name="文本占位符 22530"/>
          <p:cNvSpPr>
            <a:spLocks noGrp="1"/>
          </p:cNvSpPr>
          <p:nvPr>
            <p:ph idx="1"/>
          </p:nvPr>
        </p:nvSpPr>
        <p:spPr>
          <a:xfrm>
            <a:off x="2208213" y="1828800"/>
            <a:ext cx="7697787" cy="3657600"/>
          </a:xfrm>
        </p:spPr>
        <p:txBody>
          <a:bodyPr anchor="t">
            <a:normAutofit lnSpcReduction="20000"/>
          </a:bodyPr>
          <a:p>
            <a:pPr lvl="1">
              <a:buNone/>
            </a:pPr>
            <a:r>
              <a:rPr lang="zh-CN" altLang="en-US" sz="3200" b="1" dirty="0">
                <a:solidFill>
                  <a:srgbClr val="000066"/>
                </a:solidFill>
                <a:latin typeface="楷体_GB2312" pitchFamily="49" charset="-122"/>
                <a:ea typeface="楷体_GB2312" pitchFamily="49" charset="-122"/>
              </a:rPr>
              <a:t>运费的计算方式有两种：</a:t>
            </a:r>
            <a:endParaRPr lang="zh-CN" altLang="en-US" sz="3200" b="1" dirty="0">
              <a:solidFill>
                <a:srgbClr val="000066"/>
              </a:solidFill>
              <a:latin typeface="楷体_GB2312" pitchFamily="49" charset="-122"/>
              <a:ea typeface="楷体_GB2312" pitchFamily="49" charset="-122"/>
            </a:endParaRPr>
          </a:p>
          <a:p>
            <a:pPr lvl="1">
              <a:buNone/>
            </a:pPr>
            <a:r>
              <a:rPr lang="zh-CN" altLang="en-US" sz="3200" b="1" dirty="0">
                <a:solidFill>
                  <a:srgbClr val="000066"/>
                </a:solidFill>
                <a:latin typeface="楷体_GB2312" pitchFamily="49" charset="-122"/>
                <a:ea typeface="楷体_GB2312" pitchFamily="49" charset="-122"/>
              </a:rPr>
              <a:t>（</a:t>
            </a:r>
            <a:r>
              <a:rPr lang="en-US" altLang="zh-CN" sz="3200" b="1" dirty="0">
                <a:solidFill>
                  <a:srgbClr val="000066"/>
                </a:solidFill>
                <a:latin typeface="楷体_GB2312" pitchFamily="49" charset="-122"/>
                <a:ea typeface="楷体_GB2312" pitchFamily="49" charset="-122"/>
              </a:rPr>
              <a:t>1</a:t>
            </a:r>
            <a:r>
              <a:rPr lang="zh-CN" altLang="en-US" sz="3200" b="1" dirty="0">
                <a:solidFill>
                  <a:srgbClr val="000066"/>
                </a:solidFill>
                <a:latin typeface="楷体_GB2312" pitchFamily="49" charset="-122"/>
                <a:ea typeface="楷体_GB2312" pitchFamily="49" charset="-122"/>
              </a:rPr>
              <a:t>）按运费率</a:t>
            </a:r>
            <a:endParaRPr lang="zh-CN" altLang="en-US" sz="3200" b="1" dirty="0">
              <a:solidFill>
                <a:srgbClr val="000066"/>
              </a:solidFill>
              <a:latin typeface="楷体_GB2312" pitchFamily="49" charset="-122"/>
              <a:ea typeface="楷体_GB2312" pitchFamily="49" charset="-122"/>
            </a:endParaRPr>
          </a:p>
          <a:p>
            <a:pPr lvl="2">
              <a:buNone/>
            </a:pPr>
            <a:r>
              <a:rPr lang="zh-CN" altLang="en-US" sz="3200" b="1" dirty="0">
                <a:solidFill>
                  <a:srgbClr val="000066"/>
                </a:solidFill>
                <a:latin typeface="楷体_GB2312" pitchFamily="49" charset="-122"/>
                <a:ea typeface="楷体_GB2312" pitchFamily="49" charset="-122"/>
              </a:rPr>
              <a:t>根据实际装载的货物吨位收取</a:t>
            </a:r>
            <a:endParaRPr lang="zh-CN" altLang="en-US" sz="3200" b="1" dirty="0">
              <a:solidFill>
                <a:srgbClr val="000066"/>
              </a:solidFill>
              <a:latin typeface="楷体_GB2312" pitchFamily="49" charset="-122"/>
              <a:ea typeface="楷体_GB2312" pitchFamily="49" charset="-122"/>
            </a:endParaRPr>
          </a:p>
          <a:p>
            <a:pPr lvl="1">
              <a:buNone/>
            </a:pPr>
            <a:r>
              <a:rPr lang="zh-CN" altLang="en-US" sz="3200" b="1" dirty="0">
                <a:solidFill>
                  <a:srgbClr val="000066"/>
                </a:solidFill>
                <a:latin typeface="楷体_GB2312" pitchFamily="49" charset="-122"/>
                <a:ea typeface="楷体_GB2312" pitchFamily="49" charset="-122"/>
              </a:rPr>
              <a:t>（</a:t>
            </a:r>
            <a:r>
              <a:rPr lang="en-US" altLang="zh-CN" sz="3200" b="1" dirty="0">
                <a:solidFill>
                  <a:srgbClr val="000066"/>
                </a:solidFill>
                <a:latin typeface="楷体_GB2312" pitchFamily="49" charset="-122"/>
                <a:ea typeface="楷体_GB2312" pitchFamily="49" charset="-122"/>
              </a:rPr>
              <a:t>2</a:t>
            </a:r>
            <a:r>
              <a:rPr lang="zh-CN" altLang="en-US" sz="3200" b="1" dirty="0">
                <a:solidFill>
                  <a:srgbClr val="000066"/>
                </a:solidFill>
                <a:latin typeface="楷体_GB2312" pitchFamily="49" charset="-122"/>
                <a:ea typeface="楷体_GB2312" pitchFamily="49" charset="-122"/>
              </a:rPr>
              <a:t>）整船包价（包干运费）</a:t>
            </a:r>
            <a:endParaRPr lang="zh-CN" altLang="en-US" sz="3200" b="1" dirty="0">
              <a:solidFill>
                <a:srgbClr val="000066"/>
              </a:solidFill>
              <a:latin typeface="楷体_GB2312" pitchFamily="49" charset="-122"/>
              <a:ea typeface="楷体_GB2312" pitchFamily="49" charset="-122"/>
            </a:endParaRPr>
          </a:p>
          <a:p>
            <a:pPr lvl="2">
              <a:buNone/>
            </a:pPr>
            <a:r>
              <a:rPr lang="zh-CN" altLang="en-US" sz="3200" b="1" dirty="0">
                <a:solidFill>
                  <a:srgbClr val="000066"/>
                </a:solidFill>
                <a:latin typeface="楷体_GB2312" pitchFamily="49" charset="-122"/>
                <a:ea typeface="楷体_GB2312" pitchFamily="49" charset="-122"/>
              </a:rPr>
              <a:t>根据船舶的载货量收取整船运费，</a:t>
            </a:r>
            <a:endParaRPr lang="zh-CN" altLang="en-US" sz="3200" b="1" dirty="0">
              <a:solidFill>
                <a:srgbClr val="000066"/>
              </a:solidFill>
              <a:latin typeface="楷体_GB2312" pitchFamily="49" charset="-122"/>
              <a:ea typeface="楷体_GB2312" pitchFamily="49" charset="-122"/>
            </a:endParaRPr>
          </a:p>
          <a:p>
            <a:pPr lvl="2">
              <a:buNone/>
            </a:pPr>
            <a:r>
              <a:rPr lang="zh-CN" altLang="en-US" sz="3200" b="1" dirty="0">
                <a:solidFill>
                  <a:srgbClr val="000066"/>
                </a:solidFill>
                <a:latin typeface="楷体_GB2312" pitchFamily="49" charset="-122"/>
                <a:ea typeface="楷体_GB2312" pitchFamily="49" charset="-122"/>
              </a:rPr>
              <a:t>不管实际装多少货物</a:t>
            </a:r>
            <a:endParaRPr lang="zh-CN" altLang="en-US" sz="3200" b="1" dirty="0">
              <a:solidFill>
                <a:srgbClr val="000066"/>
              </a:solidFill>
              <a:latin typeface="楷体_GB2312" pitchFamily="49" charset="-122"/>
              <a:ea typeface="楷体_GB2312" pitchFamily="49" charset="-122"/>
            </a:endParaRPr>
          </a:p>
        </p:txBody>
      </p:sp>
      <p:sp>
        <p:nvSpPr>
          <p:cNvPr id="22533" name="流程图: 可选过程 22532"/>
          <p:cNvSpPr/>
          <p:nvPr/>
        </p:nvSpPr>
        <p:spPr>
          <a:xfrm>
            <a:off x="4872038" y="765175"/>
            <a:ext cx="2376488" cy="792163"/>
          </a:xfrm>
          <a:prstGeom prst="flowChartAlternateProcess">
            <a:avLst/>
          </a:prstGeom>
          <a:solidFill>
            <a:srgbClr val="FFCC00"/>
          </a:solidFill>
          <a:ln w="9525" cap="flat" cmpd="sng">
            <a:solidFill>
              <a:schemeClr val="tx1"/>
            </a:solidFill>
            <a:prstDash val="solid"/>
            <a:miter/>
            <a:headEnd type="none" w="med" len="med"/>
            <a:tailEnd type="none" w="med" len="med"/>
          </a:ln>
        </p:spPr>
        <p:txBody>
          <a:bodyPr wrap="none" anchor="ctr"/>
          <a:p>
            <a:pPr algn="ctr" fontAlgn="base">
              <a:spcBef>
                <a:spcPct val="20000"/>
              </a:spcBef>
              <a:buClr>
                <a:schemeClr val="tx2"/>
              </a:buClr>
              <a:buSzPct val="100000"/>
            </a:pPr>
            <a:r>
              <a:rPr lang="en-US" altLang="zh-CN" sz="2800" strike="noStrike" noProof="1" dirty="0">
                <a:effectLst>
                  <a:outerShdw blurRad="38100" dist="38100" dir="2700000">
                    <a:srgbClr val="FFFFFF"/>
                  </a:outerShdw>
                </a:effectLst>
                <a:latin typeface="Arial" panose="020B0604020202020204" pitchFamily="34" charset="0"/>
                <a:ea typeface="华文行楷" panose="02010800040101010101" pitchFamily="2" charset="-122"/>
                <a:cs typeface="+mn-cs"/>
              </a:rPr>
              <a:t>1.</a:t>
            </a:r>
            <a:r>
              <a:rPr lang="zh-CN" altLang="en-US" sz="2800" strike="noStrike" noProof="1" dirty="0">
                <a:effectLst>
                  <a:outerShdw blurRad="38100" dist="38100" dir="2700000">
                    <a:srgbClr val="FFFFFF"/>
                  </a:outerShdw>
                </a:effectLst>
                <a:latin typeface="Arial" panose="020B0604020202020204" pitchFamily="34" charset="0"/>
                <a:ea typeface="华文行楷" panose="02010800040101010101" pitchFamily="2" charset="-122"/>
                <a:cs typeface="+mn-cs"/>
              </a:rPr>
              <a:t>运 费</a:t>
            </a:r>
            <a:endParaRPr lang="zh-CN" altLang="en-US" sz="2800" strike="noStrike" noProof="1">
              <a:effectLst>
                <a:outerShdw blurRad="38100" dist="38100" dir="2700000">
                  <a:srgbClr val="FFFFFF"/>
                </a:outerShdw>
              </a:effectLst>
              <a:latin typeface="Arial" panose="020B0604020202020204" pitchFamily="34" charset="0"/>
              <a:ea typeface="华文行楷" panose="02010800040101010101" pitchFamily="2"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1" name="图片 246785" descr="secaibeijing_98944_11"/>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35842" name="标题 246786"/>
          <p:cNvSpPr>
            <a:spLocks noGrp="1"/>
          </p:cNvSpPr>
          <p:nvPr>
            <p:ph type="title"/>
          </p:nvPr>
        </p:nvSpPr>
        <p:spPr/>
        <p:txBody>
          <a:bodyPr vert="horz" wrap="square" lIns="91440" tIns="45720" rIns="91440" bIns="45720" anchor="ctr">
            <a:normAutofit fontScale="90000"/>
          </a:bodyPr>
          <a:p>
            <a:r>
              <a:rPr lang="en-US" altLang="zh-CN" sz="4000" b="1" dirty="0">
                <a:solidFill>
                  <a:srgbClr val="FF0000"/>
                </a:solidFill>
              </a:rPr>
              <a:t>2 </a:t>
            </a:r>
            <a:r>
              <a:rPr lang="zh-CN" altLang="en-US" sz="4000" b="1" dirty="0">
                <a:solidFill>
                  <a:srgbClr val="FF0000"/>
                </a:solidFill>
              </a:rPr>
              <a:t>装卸费</a:t>
            </a:r>
            <a:endParaRPr lang="zh-CN" altLang="en-US" sz="4000" b="1" dirty="0">
              <a:solidFill>
                <a:srgbClr val="FF0000"/>
              </a:solidFill>
            </a:endParaRPr>
          </a:p>
        </p:txBody>
      </p:sp>
      <p:sp>
        <p:nvSpPr>
          <p:cNvPr id="35843" name="文本占位符 246787"/>
          <p:cNvSpPr>
            <a:spLocks noGrp="1"/>
          </p:cNvSpPr>
          <p:nvPr>
            <p:ph idx="1"/>
          </p:nvPr>
        </p:nvSpPr>
        <p:spPr>
          <a:xfrm>
            <a:off x="1981200" y="1600200"/>
            <a:ext cx="8872538" cy="4525963"/>
          </a:xfrm>
        </p:spPr>
        <p:txBody>
          <a:bodyPr vert="horz" wrap="square" lIns="91440" tIns="45720" rIns="91440" bIns="45720" anchor="t"/>
          <a:p>
            <a:pPr>
              <a:buNone/>
            </a:pPr>
            <a:r>
              <a:rPr lang="zh-CN" altLang="en-US" b="1" dirty="0">
                <a:solidFill>
                  <a:srgbClr val="000099"/>
                </a:solidFill>
              </a:rPr>
              <a:t>一般有以下几种做法</a:t>
            </a:r>
            <a:r>
              <a:rPr lang="en-US" altLang="zh-CN" b="1" dirty="0">
                <a:solidFill>
                  <a:srgbClr val="000099"/>
                </a:solidFill>
              </a:rPr>
              <a:t>:</a:t>
            </a:r>
            <a:endParaRPr lang="en-US" altLang="zh-CN" b="1" dirty="0">
              <a:solidFill>
                <a:srgbClr val="000099"/>
              </a:solidFill>
            </a:endParaRPr>
          </a:p>
          <a:p>
            <a:pPr>
              <a:buNone/>
            </a:pPr>
            <a:r>
              <a:rPr lang="en-US" altLang="zh-CN" b="1" dirty="0"/>
              <a:t>1</a:t>
            </a:r>
            <a:r>
              <a:rPr lang="zh-CN" altLang="en-US" b="1" dirty="0"/>
              <a:t>、船方负担装卸费     </a:t>
            </a:r>
            <a:r>
              <a:rPr lang="en-US" altLang="zh-CN" b="1" dirty="0"/>
              <a:t>liner terms</a:t>
            </a:r>
            <a:endParaRPr lang="zh-CN" altLang="en-US" b="1" dirty="0"/>
          </a:p>
          <a:p>
            <a:pPr>
              <a:buNone/>
            </a:pPr>
            <a:r>
              <a:rPr lang="en-US" altLang="zh-CN" b="1" dirty="0"/>
              <a:t>2</a:t>
            </a:r>
            <a:r>
              <a:rPr lang="zh-CN" altLang="en-US" b="1" dirty="0"/>
              <a:t>、船方装和卸都不管 </a:t>
            </a:r>
            <a:r>
              <a:rPr lang="en-US" altLang="zh-CN" b="1" dirty="0"/>
              <a:t>free in and out </a:t>
            </a:r>
            <a:r>
              <a:rPr lang="en-US" altLang="zh-CN" b="1" dirty="0">
                <a:solidFill>
                  <a:srgbClr val="FF0066"/>
                </a:solidFill>
              </a:rPr>
              <a:t>F.I.O</a:t>
            </a:r>
            <a:r>
              <a:rPr lang="zh-CN" altLang="en-US" b="1" dirty="0">
                <a:solidFill>
                  <a:srgbClr val="FF0066"/>
                </a:solidFill>
              </a:rPr>
              <a:t>条件</a:t>
            </a:r>
            <a:endParaRPr lang="zh-CN" altLang="en-US" b="1" dirty="0"/>
          </a:p>
          <a:p>
            <a:pPr>
              <a:buNone/>
            </a:pPr>
            <a:r>
              <a:rPr lang="en-US" altLang="zh-CN" b="1" dirty="0"/>
              <a:t>3</a:t>
            </a:r>
            <a:r>
              <a:rPr lang="zh-CN" altLang="en-US" b="1" dirty="0"/>
              <a:t>、船方管装不管卸 </a:t>
            </a:r>
            <a:r>
              <a:rPr lang="en-US" altLang="zh-CN" b="1" dirty="0"/>
              <a:t>free out</a:t>
            </a:r>
            <a:r>
              <a:rPr lang="zh-CN" altLang="en-US" b="1" dirty="0"/>
              <a:t>， </a:t>
            </a:r>
            <a:r>
              <a:rPr lang="en-US" altLang="zh-CN" b="1" dirty="0">
                <a:solidFill>
                  <a:srgbClr val="FF0066"/>
                </a:solidFill>
              </a:rPr>
              <a:t>F.O </a:t>
            </a:r>
            <a:r>
              <a:rPr lang="zh-CN" altLang="en-US" b="1" dirty="0">
                <a:solidFill>
                  <a:srgbClr val="FF0066"/>
                </a:solidFill>
              </a:rPr>
              <a:t>条件</a:t>
            </a:r>
            <a:endParaRPr lang="zh-CN" altLang="en-US" b="1" dirty="0">
              <a:solidFill>
                <a:srgbClr val="FF0066"/>
              </a:solidFill>
            </a:endParaRPr>
          </a:p>
          <a:p>
            <a:pPr>
              <a:buNone/>
            </a:pPr>
            <a:r>
              <a:rPr lang="en-US" altLang="zh-CN" b="1" dirty="0"/>
              <a:t>4</a:t>
            </a:r>
            <a:r>
              <a:rPr lang="zh-CN" altLang="en-US" b="1" dirty="0"/>
              <a:t>、船方管卸不管装 </a:t>
            </a:r>
            <a:r>
              <a:rPr lang="en-US" altLang="zh-CN" b="1" dirty="0"/>
              <a:t>free in, </a:t>
            </a:r>
            <a:r>
              <a:rPr lang="en-US" altLang="zh-CN" b="1" dirty="0">
                <a:solidFill>
                  <a:srgbClr val="FF0066"/>
                </a:solidFill>
              </a:rPr>
              <a:t>F.I.</a:t>
            </a:r>
            <a:r>
              <a:rPr lang="zh-CN" altLang="en-US" b="1" dirty="0">
                <a:solidFill>
                  <a:srgbClr val="FF0066"/>
                </a:solidFill>
              </a:rPr>
              <a:t>条件</a:t>
            </a:r>
            <a:endParaRPr lang="zh-CN" altLang="en-US" b="1" dirty="0">
              <a:solidFill>
                <a:srgbClr val="FF0066"/>
              </a:solidFill>
            </a:endParaRPr>
          </a:p>
          <a:p>
            <a:pPr>
              <a:buNone/>
            </a:pPr>
            <a:r>
              <a:rPr lang="en-US" altLang="zh-CN" b="1" dirty="0"/>
              <a:t>5</a:t>
            </a:r>
            <a:r>
              <a:rPr lang="zh-CN" altLang="en-US" b="1" dirty="0"/>
              <a:t>、船方不管装卸、理舱和平舱 </a:t>
            </a:r>
            <a:r>
              <a:rPr lang="en-US" altLang="zh-CN" b="1" dirty="0">
                <a:solidFill>
                  <a:srgbClr val="FF0066"/>
                </a:solidFill>
              </a:rPr>
              <a:t>F.I.O.S.T</a:t>
            </a:r>
            <a:r>
              <a:rPr lang="zh-CN" altLang="en-US" b="1" dirty="0">
                <a:solidFill>
                  <a:srgbClr val="FF0066"/>
                </a:solidFill>
              </a:rPr>
              <a:t>条件</a:t>
            </a:r>
            <a:endParaRPr lang="zh-CN" altLang="en-US" b="1" dirty="0">
              <a:solidFill>
                <a:srgbClr val="FF0066"/>
              </a:solidFill>
            </a:endParaRPr>
          </a:p>
          <a:p>
            <a:pPr>
              <a:buNone/>
            </a:pPr>
            <a:endParaRPr lang="zh-CN" altLang="en-US" b="1" dirty="0">
              <a:solidFill>
                <a:srgbClr val="FF0066"/>
              </a:solidFill>
            </a:endParaRPr>
          </a:p>
          <a:p>
            <a:pPr>
              <a:buNone/>
            </a:pPr>
            <a:endParaRPr lang="zh-CN" altLang="en-US" dirty="0"/>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标题 24577"/>
          <p:cNvSpPr>
            <a:spLocks noGrp="1"/>
          </p:cNvSpPr>
          <p:nvPr>
            <p:ph type="title"/>
          </p:nvPr>
        </p:nvSpPr>
        <p:spPr/>
        <p:txBody>
          <a:bodyPr anchor="b"/>
          <a:p>
            <a:endParaRPr lang="zh-CN" altLang="zh-CN" dirty="0"/>
          </a:p>
        </p:txBody>
      </p:sp>
      <p:sp>
        <p:nvSpPr>
          <p:cNvPr id="36866" name="文本占位符 24578"/>
          <p:cNvSpPr>
            <a:spLocks noGrp="1"/>
          </p:cNvSpPr>
          <p:nvPr>
            <p:ph idx="1"/>
          </p:nvPr>
        </p:nvSpPr>
        <p:spPr/>
        <p:txBody>
          <a:bodyPr anchor="t"/>
          <a:p>
            <a:endParaRPr lang="zh-CN" altLang="en-US" b="1" dirty="0">
              <a:solidFill>
                <a:srgbClr val="000066"/>
              </a:solidFill>
              <a:ea typeface="楷体_GB2312" pitchFamily="49" charset="-122"/>
            </a:endParaRPr>
          </a:p>
          <a:p>
            <a:r>
              <a:rPr lang="zh-CN" altLang="en-US" b="1" dirty="0">
                <a:solidFill>
                  <a:srgbClr val="000066"/>
                </a:solidFill>
                <a:ea typeface="楷体_GB2312" pitchFamily="49" charset="-122"/>
              </a:rPr>
              <a:t>租船人一定要在一定期限内完成装卸作业</a:t>
            </a:r>
            <a:endParaRPr lang="zh-CN" altLang="en-US" b="1" dirty="0">
              <a:solidFill>
                <a:srgbClr val="000066"/>
              </a:solidFill>
              <a:ea typeface="楷体_GB2312" pitchFamily="49" charset="-122"/>
            </a:endParaRPr>
          </a:p>
          <a:p>
            <a:endParaRPr lang="zh-CN" altLang="en-US" b="1" dirty="0">
              <a:solidFill>
                <a:srgbClr val="000066"/>
              </a:solidFill>
              <a:ea typeface="楷体_GB2312" pitchFamily="49" charset="-122"/>
            </a:endParaRPr>
          </a:p>
          <a:p>
            <a:endParaRPr lang="zh-CN" altLang="en-US" b="1" dirty="0">
              <a:solidFill>
                <a:srgbClr val="000066"/>
              </a:solidFill>
              <a:ea typeface="楷体_GB2312" pitchFamily="49" charset="-122"/>
            </a:endParaRPr>
          </a:p>
          <a:p>
            <a:endParaRPr lang="zh-CN" altLang="en-US" b="1" dirty="0">
              <a:solidFill>
                <a:srgbClr val="000066"/>
              </a:solidFill>
              <a:ea typeface="楷体_GB2312" pitchFamily="49" charset="-122"/>
            </a:endParaRPr>
          </a:p>
          <a:p>
            <a:endParaRPr lang="zh-CN" altLang="en-US" b="1" dirty="0">
              <a:solidFill>
                <a:srgbClr val="000066"/>
              </a:solidFill>
              <a:ea typeface="楷体_GB2312" pitchFamily="49" charset="-122"/>
            </a:endParaRPr>
          </a:p>
          <a:p>
            <a:r>
              <a:rPr lang="zh-CN" altLang="en-US" b="1" dirty="0">
                <a:solidFill>
                  <a:srgbClr val="000066"/>
                </a:solidFill>
                <a:ea typeface="楷体_GB2312" pitchFamily="49" charset="-122"/>
                <a:sym typeface="+mn-ea"/>
              </a:rPr>
              <a:t>滞期费：租船人超过装卸期限而向船方支付的罚款</a:t>
            </a:r>
            <a:endParaRPr lang="zh-CN" altLang="en-US" b="1" dirty="0">
              <a:solidFill>
                <a:srgbClr val="000066"/>
              </a:solidFill>
              <a:ea typeface="楷体_GB2312" pitchFamily="49" charset="-122"/>
            </a:endParaRPr>
          </a:p>
          <a:p>
            <a:r>
              <a:rPr lang="zh-CN" altLang="en-US" b="1" dirty="0">
                <a:solidFill>
                  <a:srgbClr val="000066"/>
                </a:solidFill>
                <a:ea typeface="楷体_GB2312" pitchFamily="49" charset="-122"/>
                <a:sym typeface="+mn-ea"/>
              </a:rPr>
              <a:t>速遣费：租船人提前完成装卸任务而得到的奖金</a:t>
            </a:r>
            <a:endParaRPr lang="zh-CN" altLang="en-US" b="1" dirty="0">
              <a:solidFill>
                <a:srgbClr val="000066"/>
              </a:solidFill>
              <a:ea typeface="楷体_GB2312" pitchFamily="49" charset="-122"/>
            </a:endParaRPr>
          </a:p>
          <a:p>
            <a:endParaRPr lang="zh-CN" altLang="en-US" b="1" dirty="0">
              <a:solidFill>
                <a:srgbClr val="000066"/>
              </a:solidFill>
              <a:ea typeface="楷体_GB2312" pitchFamily="49" charset="-122"/>
            </a:endParaRPr>
          </a:p>
        </p:txBody>
      </p:sp>
      <p:sp>
        <p:nvSpPr>
          <p:cNvPr id="24580" name="流程图: 可选过程 24579"/>
          <p:cNvSpPr/>
          <p:nvPr/>
        </p:nvSpPr>
        <p:spPr>
          <a:xfrm>
            <a:off x="3630930" y="816928"/>
            <a:ext cx="2376488" cy="792163"/>
          </a:xfrm>
          <a:prstGeom prst="flowChartAlternateProcess">
            <a:avLst/>
          </a:prstGeom>
          <a:solidFill>
            <a:srgbClr val="3366FF"/>
          </a:solidFill>
          <a:ln w="9525" cap="flat" cmpd="sng">
            <a:solidFill>
              <a:schemeClr val="tx1"/>
            </a:solidFill>
            <a:prstDash val="solid"/>
            <a:miter/>
            <a:headEnd type="none" w="med" len="med"/>
            <a:tailEnd type="none" w="med" len="med"/>
          </a:ln>
        </p:spPr>
        <p:txBody>
          <a:bodyPr wrap="none" anchor="ctr"/>
          <a:p>
            <a:pPr algn="ctr" fontAlgn="base">
              <a:spcBef>
                <a:spcPct val="20000"/>
              </a:spcBef>
              <a:buClr>
                <a:schemeClr val="tx2"/>
              </a:buClr>
              <a:buSzPct val="100000"/>
            </a:pPr>
            <a:r>
              <a:rPr lang="en-US" altLang="zh-CN" sz="3200" strike="noStrike" noProof="1" dirty="0">
                <a:solidFill>
                  <a:schemeClr val="tx2"/>
                </a:solidFill>
                <a:effectLst>
                  <a:outerShdw blurRad="38100" dist="38100" dir="2700000">
                    <a:srgbClr val="FFFFFF"/>
                  </a:outerShdw>
                </a:effectLst>
                <a:uFillTx/>
                <a:latin typeface="Arial" panose="020B0604020202020204" pitchFamily="34" charset="0"/>
                <a:ea typeface="华文行楷" panose="02010800040101010101" pitchFamily="2" charset="-122"/>
                <a:cs typeface="+mn-cs"/>
              </a:rPr>
              <a:t>3.</a:t>
            </a:r>
            <a:r>
              <a:rPr lang="zh-CN" altLang="en-US" sz="3200" strike="noStrike" noProof="1" dirty="0">
                <a:solidFill>
                  <a:schemeClr val="tx2"/>
                </a:solidFill>
                <a:effectLst>
                  <a:outerShdw blurRad="38100" dist="38100" dir="2700000">
                    <a:srgbClr val="FFFFFF"/>
                  </a:outerShdw>
                </a:effectLst>
                <a:uFillTx/>
                <a:latin typeface="Arial" panose="020B0604020202020204" pitchFamily="34" charset="0"/>
                <a:ea typeface="华文行楷" panose="02010800040101010101" pitchFamily="2" charset="-122"/>
                <a:cs typeface="+mn-cs"/>
              </a:rPr>
              <a:t>装卸时间</a:t>
            </a:r>
            <a:endParaRPr lang="zh-CN" altLang="en-US" sz="3200" strike="noStrike" noProof="1" dirty="0">
              <a:solidFill>
                <a:schemeClr val="tx2"/>
              </a:solidFill>
              <a:effectLst>
                <a:outerShdw blurRad="38100" dist="38100" dir="2700000">
                  <a:srgbClr val="FFFFFF"/>
                </a:outerShdw>
              </a:effectLst>
              <a:uFillTx/>
              <a:latin typeface="Arial" panose="020B0604020202020204" pitchFamily="34" charset="0"/>
              <a:ea typeface="华文行楷" panose="02010800040101010101" pitchFamily="2" charset="-122"/>
            </a:endParaRPr>
          </a:p>
        </p:txBody>
      </p:sp>
      <p:sp>
        <p:nvSpPr>
          <p:cNvPr id="25604" name="流程图: 可选过程 25603"/>
          <p:cNvSpPr/>
          <p:nvPr/>
        </p:nvSpPr>
        <p:spPr>
          <a:xfrm>
            <a:off x="3630930" y="2855595"/>
            <a:ext cx="3925888" cy="865188"/>
          </a:xfrm>
          <a:prstGeom prst="flowChartAlternateProcess">
            <a:avLst/>
          </a:prstGeom>
          <a:solidFill>
            <a:srgbClr val="9900CC"/>
          </a:solidFill>
          <a:ln w="9525" cap="flat" cmpd="sng">
            <a:solidFill>
              <a:schemeClr val="tx1"/>
            </a:solidFill>
            <a:prstDash val="solid"/>
            <a:miter/>
            <a:headEnd type="none" w="med" len="med"/>
            <a:tailEnd type="none" w="med" len="med"/>
          </a:ln>
        </p:spPr>
        <p:txBody>
          <a:bodyPr wrap="none" anchor="ctr"/>
          <a:p>
            <a:pPr algn="ctr" fontAlgn="base">
              <a:spcBef>
                <a:spcPct val="20000"/>
              </a:spcBef>
              <a:buClr>
                <a:schemeClr val="tx2"/>
              </a:buClr>
              <a:buSzPct val="100000"/>
            </a:pPr>
            <a:r>
              <a:rPr lang="en-US" altLang="zh-CN" sz="3200" strike="noStrike" noProof="1" dirty="0">
                <a:solidFill>
                  <a:srgbClr val="FF0000"/>
                </a:solidFill>
                <a:effectLst>
                  <a:outerShdw blurRad="38100" dist="38100" dir="2700000">
                    <a:srgbClr val="FFFFFF"/>
                  </a:outerShdw>
                </a:effectLst>
                <a:latin typeface="Arial" panose="020B0604020202020204" pitchFamily="34" charset="0"/>
                <a:ea typeface="华文行楷" panose="02010800040101010101" pitchFamily="2" charset="-122"/>
                <a:cs typeface="+mn-cs"/>
              </a:rPr>
              <a:t>4.</a:t>
            </a:r>
            <a:r>
              <a:rPr lang="zh-CN" altLang="en-US" sz="3200" strike="noStrike" noProof="1" dirty="0">
                <a:solidFill>
                  <a:srgbClr val="FF0000"/>
                </a:solidFill>
                <a:effectLst>
                  <a:outerShdw blurRad="38100" dist="38100" dir="2700000">
                    <a:srgbClr val="FFFFFF"/>
                  </a:outerShdw>
                </a:effectLst>
                <a:latin typeface="Arial" panose="020B0604020202020204" pitchFamily="34" charset="0"/>
                <a:ea typeface="华文行楷" panose="02010800040101010101" pitchFamily="2" charset="-122"/>
                <a:cs typeface="+mn-cs"/>
              </a:rPr>
              <a:t>滞期费和速遣费</a:t>
            </a:r>
            <a:endParaRPr lang="zh-CN" altLang="en-US" sz="3200" strike="noStrike" noProof="1" dirty="0">
              <a:solidFill>
                <a:srgbClr val="FF0000"/>
              </a:solidFill>
              <a:effectLst>
                <a:outerShdw blurRad="38100" dist="38100" dir="2700000">
                  <a:srgbClr val="FFFFFF"/>
                </a:outerShdw>
              </a:effectLst>
              <a:latin typeface="Arial" panose="020B0604020202020204" pitchFamily="34" charset="0"/>
              <a:ea typeface="华文行楷" panose="02010800040101010101" pitchFamily="2" charset="-122"/>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28673"/>
          <p:cNvSpPr>
            <a:spLocks noGrp="1"/>
          </p:cNvSpPr>
          <p:nvPr>
            <p:ph type="title"/>
          </p:nvPr>
        </p:nvSpPr>
        <p:spPr/>
        <p:txBody>
          <a:bodyPr anchor="b"/>
          <a:p>
            <a:r>
              <a:rPr lang="en-US" altLang="zh-CN" b="1" dirty="0">
                <a:solidFill>
                  <a:srgbClr val="800000"/>
                </a:solidFill>
                <a:ea typeface="楷体_GB2312" pitchFamily="49" charset="-122"/>
              </a:rPr>
              <a:t>  </a:t>
            </a:r>
            <a:r>
              <a:rPr lang="zh-CN" altLang="en-US" b="1" dirty="0">
                <a:solidFill>
                  <a:srgbClr val="800000"/>
                </a:solidFill>
                <a:ea typeface="楷体_GB2312" pitchFamily="49" charset="-122"/>
              </a:rPr>
              <a:t>二、铁路运输</a:t>
            </a:r>
            <a:endParaRPr lang="zh-CN" altLang="en-US" b="1" dirty="0">
              <a:solidFill>
                <a:srgbClr val="800000"/>
              </a:solidFill>
              <a:ea typeface="楷体_GB2312" pitchFamily="49" charset="-122"/>
            </a:endParaRPr>
          </a:p>
        </p:txBody>
      </p:sp>
      <p:sp>
        <p:nvSpPr>
          <p:cNvPr id="38914" name="文本占位符 28674"/>
          <p:cNvSpPr>
            <a:spLocks noGrp="1"/>
          </p:cNvSpPr>
          <p:nvPr>
            <p:ph idx="1"/>
          </p:nvPr>
        </p:nvSpPr>
        <p:spPr>
          <a:xfrm>
            <a:off x="2209800" y="1825625"/>
            <a:ext cx="7696200" cy="3657600"/>
          </a:xfrm>
        </p:spPr>
        <p:txBody>
          <a:bodyPr anchor="t">
            <a:noAutofit/>
          </a:bodyPr>
          <a:p>
            <a:r>
              <a:rPr lang="zh-CN" altLang="en-US" sz="3200" b="1" dirty="0">
                <a:solidFill>
                  <a:srgbClr val="000066"/>
                </a:solidFill>
                <a:ea typeface="楷体_GB2312" pitchFamily="49" charset="-122"/>
              </a:rPr>
              <a:t>铁路运输的特点是运输速度快、运载量大、安全可靠、运输成本低、运输的准确性和连续性强，并且受气候因素影响较小</a:t>
            </a:r>
            <a:endParaRPr lang="zh-CN" altLang="en-US" sz="3200" b="1" dirty="0">
              <a:solidFill>
                <a:srgbClr val="000066"/>
              </a:solidFill>
              <a:ea typeface="楷体_GB2312" pitchFamily="49" charset="-122"/>
            </a:endParaRPr>
          </a:p>
          <a:p>
            <a:r>
              <a:rPr lang="zh-CN" altLang="en-US" sz="3200" b="1" dirty="0">
                <a:solidFill>
                  <a:srgbClr val="000066"/>
                </a:solidFill>
                <a:ea typeface="楷体_GB2312" pitchFamily="49" charset="-122"/>
              </a:rPr>
              <a:t>但运输要受轨道的限制</a:t>
            </a:r>
            <a:endParaRPr lang="zh-CN" altLang="en-US" sz="3200" b="1" dirty="0">
              <a:solidFill>
                <a:srgbClr val="000066"/>
              </a:solidFill>
              <a:ea typeface="楷体_GB2312" pitchFamily="49" charset="-122"/>
            </a:endParaRPr>
          </a:p>
          <a:p>
            <a:r>
              <a:rPr lang="zh-CN" altLang="en-US" sz="3200" b="1" dirty="0">
                <a:solidFill>
                  <a:srgbClr val="000066"/>
                </a:solidFill>
                <a:ea typeface="楷体_GB2312" pitchFamily="49" charset="-122"/>
              </a:rPr>
              <a:t>铁路运输分为两种：</a:t>
            </a:r>
            <a:endParaRPr lang="zh-CN" altLang="en-US" sz="3200" b="1" dirty="0">
              <a:solidFill>
                <a:srgbClr val="000066"/>
              </a:solidFill>
              <a:ea typeface="楷体_GB2312" pitchFamily="49" charset="-122"/>
            </a:endParaRPr>
          </a:p>
          <a:p>
            <a:endParaRPr lang="zh-CN" altLang="en-US" sz="3200" b="1" dirty="0">
              <a:solidFill>
                <a:srgbClr val="000066"/>
              </a:solidFill>
              <a:ea typeface="楷体_GB2312" pitchFamily="49" charset="-122"/>
            </a:endParaRPr>
          </a:p>
        </p:txBody>
      </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29697"/>
          <p:cNvSpPr>
            <a:spLocks noGrp="1"/>
          </p:cNvSpPr>
          <p:nvPr>
            <p:ph type="title"/>
          </p:nvPr>
        </p:nvSpPr>
        <p:spPr/>
        <p:txBody>
          <a:bodyPr anchor="b"/>
          <a:p>
            <a:endParaRPr lang="zh-CN" altLang="zh-CN" dirty="0"/>
          </a:p>
        </p:txBody>
      </p:sp>
      <p:sp>
        <p:nvSpPr>
          <p:cNvPr id="39938" name="文本占位符 29698"/>
          <p:cNvSpPr>
            <a:spLocks noGrp="1"/>
          </p:cNvSpPr>
          <p:nvPr>
            <p:ph idx="1"/>
          </p:nvPr>
        </p:nvSpPr>
        <p:spPr>
          <a:xfrm>
            <a:off x="1774825" y="1828800"/>
            <a:ext cx="8353425" cy="3657600"/>
          </a:xfrm>
        </p:spPr>
        <p:txBody>
          <a:bodyPr anchor="t">
            <a:normAutofit fontScale="90000" lnSpcReduction="10000"/>
          </a:bodyPr>
          <a:p>
            <a:pPr>
              <a:buNone/>
            </a:pPr>
            <a:r>
              <a:rPr lang="zh-CN" altLang="en-US" sz="3200" b="1" dirty="0">
                <a:solidFill>
                  <a:srgbClr val="FF0000"/>
                </a:solidFill>
                <a:ea typeface="楷体_GB2312" pitchFamily="49" charset="-122"/>
              </a:rPr>
              <a:t>（一）国际铁路联运</a:t>
            </a:r>
            <a:endParaRPr lang="zh-CN" altLang="en-US" sz="3200" b="1" dirty="0">
              <a:solidFill>
                <a:srgbClr val="FF0000"/>
              </a:solidFill>
              <a:ea typeface="楷体_GB2312" pitchFamily="49" charset="-122"/>
            </a:endParaRPr>
          </a:p>
          <a:p>
            <a:r>
              <a:rPr lang="zh-CN" altLang="en-US" sz="3200" b="1" dirty="0">
                <a:solidFill>
                  <a:srgbClr val="FF0000"/>
                </a:solidFill>
                <a:ea typeface="楷体_GB2312" pitchFamily="49" charset="-122"/>
              </a:rPr>
              <a:t>特点：一份统一的国际联运单据；经两国以上铁路全程运输；两国间铁路移交时不需收、发货人参加</a:t>
            </a:r>
            <a:endParaRPr lang="zh-CN" altLang="en-US" sz="3200" b="1" dirty="0">
              <a:solidFill>
                <a:srgbClr val="FF0000"/>
              </a:solidFill>
              <a:ea typeface="楷体_GB2312" pitchFamily="49" charset="-122"/>
            </a:endParaRPr>
          </a:p>
          <a:p>
            <a:pPr lvl="1"/>
            <a:r>
              <a:rPr lang="en-US" altLang="zh-CN" sz="3200" b="1" dirty="0">
                <a:solidFill>
                  <a:srgbClr val="000066"/>
                </a:solidFill>
                <a:ea typeface="楷体_GB2312" pitchFamily="49" charset="-122"/>
              </a:rPr>
              <a:t>《</a:t>
            </a:r>
            <a:r>
              <a:rPr lang="zh-CN" altLang="en-US" sz="3200" b="1" dirty="0">
                <a:solidFill>
                  <a:srgbClr val="000066"/>
                </a:solidFill>
                <a:ea typeface="楷体_GB2312" pitchFamily="49" charset="-122"/>
              </a:rPr>
              <a:t>国际铁路货物运送公约</a:t>
            </a:r>
            <a:r>
              <a:rPr lang="en-US" altLang="zh-CN" sz="3200" b="1" dirty="0">
                <a:solidFill>
                  <a:srgbClr val="000066"/>
                </a:solidFill>
                <a:ea typeface="楷体_GB2312" pitchFamily="49" charset="-122"/>
              </a:rPr>
              <a:t>》</a:t>
            </a:r>
            <a:r>
              <a:rPr lang="zh-CN" altLang="en-US" sz="3200" b="1" dirty="0">
                <a:solidFill>
                  <a:srgbClr val="000066"/>
                </a:solidFill>
                <a:ea typeface="楷体_GB2312" pitchFamily="49" charset="-122"/>
              </a:rPr>
              <a:t>，</a:t>
            </a:r>
            <a:r>
              <a:rPr lang="en-US" altLang="zh-CN" sz="3200" b="1" dirty="0">
                <a:solidFill>
                  <a:srgbClr val="000066"/>
                </a:solidFill>
                <a:ea typeface="楷体_GB2312" pitchFamily="49" charset="-122"/>
              </a:rPr>
              <a:t>《</a:t>
            </a:r>
            <a:r>
              <a:rPr lang="zh-CN" altLang="en-US" sz="3200" b="1" dirty="0">
                <a:solidFill>
                  <a:srgbClr val="000066"/>
                </a:solidFill>
                <a:ea typeface="楷体_GB2312" pitchFamily="49" charset="-122"/>
              </a:rPr>
              <a:t>国际货约</a:t>
            </a:r>
            <a:r>
              <a:rPr lang="en-US" altLang="zh-CN" sz="3200" b="1" dirty="0">
                <a:solidFill>
                  <a:srgbClr val="000066"/>
                </a:solidFill>
                <a:ea typeface="楷体_GB2312" pitchFamily="49" charset="-122"/>
              </a:rPr>
              <a:t>》</a:t>
            </a:r>
            <a:endParaRPr lang="en-US" altLang="zh-CN" sz="3200" b="1" dirty="0">
              <a:solidFill>
                <a:srgbClr val="000066"/>
              </a:solidFill>
              <a:ea typeface="楷体_GB2312" pitchFamily="49" charset="-122"/>
            </a:endParaRPr>
          </a:p>
          <a:p>
            <a:pPr lvl="1"/>
            <a:r>
              <a:rPr lang="en-US" altLang="zh-CN" sz="3200" b="1" dirty="0">
                <a:solidFill>
                  <a:srgbClr val="000066"/>
                </a:solidFill>
                <a:ea typeface="楷体_GB2312" pitchFamily="49" charset="-122"/>
              </a:rPr>
              <a:t>《</a:t>
            </a:r>
            <a:r>
              <a:rPr lang="zh-CN" altLang="en-US" sz="3200" b="1" dirty="0">
                <a:solidFill>
                  <a:srgbClr val="000066"/>
                </a:solidFill>
                <a:ea typeface="楷体_GB2312" pitchFamily="49" charset="-122"/>
              </a:rPr>
              <a:t>国际铁路货物联运协定</a:t>
            </a:r>
            <a:r>
              <a:rPr lang="en-US" altLang="zh-CN" sz="3200" b="1" dirty="0">
                <a:solidFill>
                  <a:srgbClr val="000066"/>
                </a:solidFill>
                <a:ea typeface="楷体_GB2312" pitchFamily="49" charset="-122"/>
              </a:rPr>
              <a:t>》</a:t>
            </a:r>
            <a:r>
              <a:rPr lang="zh-CN" altLang="en-US" sz="3200" b="1" dirty="0">
                <a:solidFill>
                  <a:srgbClr val="000066"/>
                </a:solidFill>
                <a:ea typeface="楷体_GB2312" pitchFamily="49" charset="-122"/>
              </a:rPr>
              <a:t>，</a:t>
            </a:r>
            <a:r>
              <a:rPr lang="en-US" altLang="zh-CN" sz="3200" b="1" dirty="0">
                <a:solidFill>
                  <a:srgbClr val="000066"/>
                </a:solidFill>
                <a:ea typeface="楷体_GB2312" pitchFamily="49" charset="-122"/>
              </a:rPr>
              <a:t>《</a:t>
            </a:r>
            <a:r>
              <a:rPr lang="zh-CN" altLang="en-US" sz="3200" b="1" dirty="0">
                <a:solidFill>
                  <a:srgbClr val="000066"/>
                </a:solidFill>
                <a:ea typeface="楷体_GB2312" pitchFamily="49" charset="-122"/>
              </a:rPr>
              <a:t>国际货协</a:t>
            </a:r>
            <a:r>
              <a:rPr lang="en-US" altLang="zh-CN" sz="3200" b="1" dirty="0">
                <a:solidFill>
                  <a:srgbClr val="000066"/>
                </a:solidFill>
                <a:ea typeface="楷体_GB2312" pitchFamily="49" charset="-122"/>
              </a:rPr>
              <a:t>》</a:t>
            </a:r>
            <a:endParaRPr lang="en-US" altLang="zh-CN" sz="3200" b="1" dirty="0">
              <a:solidFill>
                <a:srgbClr val="000066"/>
              </a:solidFill>
              <a:ea typeface="楷体_GB2312" pitchFamily="49" charset="-122"/>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30721"/>
          <p:cNvSpPr>
            <a:spLocks noGrp="1"/>
          </p:cNvSpPr>
          <p:nvPr>
            <p:ph type="title"/>
          </p:nvPr>
        </p:nvSpPr>
        <p:spPr/>
        <p:txBody>
          <a:bodyPr anchor="b"/>
          <a:p>
            <a:endParaRPr lang="zh-CN" altLang="zh-CN" dirty="0"/>
          </a:p>
        </p:txBody>
      </p:sp>
      <p:sp>
        <p:nvSpPr>
          <p:cNvPr id="40962" name="文本占位符 30722"/>
          <p:cNvSpPr>
            <a:spLocks noGrp="1"/>
          </p:cNvSpPr>
          <p:nvPr>
            <p:ph idx="1"/>
          </p:nvPr>
        </p:nvSpPr>
        <p:spPr/>
        <p:txBody>
          <a:bodyPr anchor="t"/>
          <a:p>
            <a:pPr>
              <a:buNone/>
            </a:pPr>
            <a:r>
              <a:rPr lang="zh-CN" altLang="en-US" sz="2800" b="1" dirty="0">
                <a:solidFill>
                  <a:srgbClr val="000066"/>
                </a:solidFill>
                <a:latin typeface="楷体_GB2312" pitchFamily="49" charset="-122"/>
                <a:ea typeface="楷体_GB2312" pitchFamily="49" charset="-122"/>
              </a:rPr>
              <a:t>（二）国内铁路运输</a:t>
            </a:r>
            <a:endParaRPr lang="zh-CN" altLang="en-US" sz="2800" b="1" dirty="0">
              <a:solidFill>
                <a:srgbClr val="000066"/>
              </a:solidFill>
              <a:latin typeface="楷体_GB2312" pitchFamily="49" charset="-122"/>
              <a:ea typeface="楷体_GB2312" pitchFamily="49" charset="-122"/>
            </a:endParaRPr>
          </a:p>
          <a:p>
            <a:pPr>
              <a:buNone/>
            </a:pPr>
            <a:r>
              <a:rPr lang="zh-CN" altLang="en-US" sz="2800" b="1" dirty="0">
                <a:solidFill>
                  <a:srgbClr val="000066"/>
                </a:solidFill>
                <a:latin typeface="楷体_GB2312" pitchFamily="49" charset="-122"/>
                <a:ea typeface="楷体_GB2312" pitchFamily="49" charset="-122"/>
              </a:rPr>
              <a:t>    在本国范围内按国家规定办理的铁路货物运输</a:t>
            </a:r>
            <a:endParaRPr lang="zh-CN" altLang="en-US" sz="2800" b="1" dirty="0">
              <a:solidFill>
                <a:srgbClr val="000066"/>
              </a:solidFill>
              <a:latin typeface="楷体_GB2312" pitchFamily="49" charset="-122"/>
              <a:ea typeface="楷体_GB2312" pitchFamily="49" charset="-122"/>
            </a:endParaRPr>
          </a:p>
          <a:p>
            <a:endParaRPr lang="zh-CN" altLang="en-US" sz="2800" b="1" dirty="0">
              <a:solidFill>
                <a:srgbClr val="000066"/>
              </a:solidFill>
              <a:latin typeface="楷体_GB2312" pitchFamily="49" charset="-122"/>
              <a:ea typeface="楷体_GB2312" pitchFamily="49" charset="-122"/>
            </a:endParaRPr>
          </a:p>
        </p:txBody>
      </p:sp>
      <p:pic>
        <p:nvPicPr>
          <p:cNvPr id="40963" name="图片 30723" descr="SLB5"/>
          <p:cNvPicPr>
            <a:picLocks noChangeAspect="1"/>
          </p:cNvPicPr>
          <p:nvPr/>
        </p:nvPicPr>
        <p:blipFill>
          <a:blip r:embed="rId1"/>
          <a:stretch>
            <a:fillRect/>
          </a:stretch>
        </p:blipFill>
        <p:spPr>
          <a:xfrm>
            <a:off x="5664200" y="3500438"/>
            <a:ext cx="3887788" cy="2376487"/>
          </a:xfrm>
          <a:prstGeom prst="rect">
            <a:avLst/>
          </a:prstGeom>
          <a:noFill/>
          <a:ln w="9525">
            <a:noFill/>
          </a:ln>
        </p:spPr>
      </p:pic>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36865"/>
          <p:cNvSpPr>
            <a:spLocks noGrp="1"/>
          </p:cNvSpPr>
          <p:nvPr>
            <p:ph type="title"/>
          </p:nvPr>
        </p:nvSpPr>
        <p:spPr/>
        <p:txBody>
          <a:bodyPr anchor="b"/>
          <a:p>
            <a:r>
              <a:rPr lang="zh-CN" altLang="en-US" b="1" dirty="0">
                <a:solidFill>
                  <a:srgbClr val="800000"/>
                </a:solidFill>
                <a:latin typeface="楷体_GB2312" pitchFamily="49" charset="-122"/>
                <a:ea typeface="楷体_GB2312" pitchFamily="49" charset="-122"/>
              </a:rPr>
              <a:t>三、航空运输</a:t>
            </a:r>
            <a:endParaRPr lang="zh-CN" altLang="en-US" b="1">
              <a:solidFill>
                <a:srgbClr val="800000"/>
              </a:solidFill>
              <a:latin typeface="楷体_GB2312" pitchFamily="49" charset="-122"/>
              <a:ea typeface="楷体_GB2312" pitchFamily="49" charset="-122"/>
            </a:endParaRPr>
          </a:p>
        </p:txBody>
      </p:sp>
      <p:sp>
        <p:nvSpPr>
          <p:cNvPr id="41986" name="文本占位符 36866"/>
          <p:cNvSpPr>
            <a:spLocks noGrp="1"/>
          </p:cNvSpPr>
          <p:nvPr>
            <p:ph idx="1"/>
          </p:nvPr>
        </p:nvSpPr>
        <p:spPr>
          <a:xfrm>
            <a:off x="2208213" y="1700213"/>
            <a:ext cx="7696200" cy="3657600"/>
          </a:xfrm>
        </p:spPr>
        <p:txBody>
          <a:bodyPr anchor="t">
            <a:normAutofit fontScale="90000" lnSpcReduction="20000"/>
          </a:bodyPr>
          <a:p>
            <a:r>
              <a:rPr lang="zh-CN" altLang="en-US" sz="2665" b="1" dirty="0">
                <a:solidFill>
                  <a:srgbClr val="000066"/>
                </a:solidFill>
                <a:latin typeface="楷体_GB2312" pitchFamily="49" charset="-122"/>
                <a:ea typeface="楷体_GB2312" pitchFamily="49" charset="-122"/>
              </a:rPr>
              <a:t>交货迅速，包装简化，减少保险和储存费用，不受地面条件限制，但费用较高</a:t>
            </a:r>
            <a:endParaRPr lang="zh-CN" altLang="en-US" sz="2665" b="1" dirty="0">
              <a:solidFill>
                <a:srgbClr val="000066"/>
              </a:solidFill>
              <a:latin typeface="楷体_GB2312" pitchFamily="49" charset="-122"/>
              <a:ea typeface="楷体_GB2312" pitchFamily="49" charset="-122"/>
            </a:endParaRPr>
          </a:p>
          <a:p>
            <a:r>
              <a:rPr lang="zh-CN" altLang="en-US" sz="2665" b="1" dirty="0">
                <a:solidFill>
                  <a:srgbClr val="000066"/>
                </a:solidFill>
                <a:latin typeface="楷体_GB2312" pitchFamily="49" charset="-122"/>
                <a:ea typeface="楷体_GB2312" pitchFamily="49" charset="-122"/>
              </a:rPr>
              <a:t>运输方式：</a:t>
            </a:r>
            <a:endParaRPr lang="zh-CN" altLang="en-US" sz="2665" b="1">
              <a:solidFill>
                <a:srgbClr val="000066"/>
              </a:solidFill>
              <a:latin typeface="楷体_GB2312" pitchFamily="49" charset="-122"/>
              <a:ea typeface="楷体_GB2312" pitchFamily="49" charset="-122"/>
            </a:endParaRPr>
          </a:p>
          <a:p>
            <a:pPr lvl="1"/>
            <a:r>
              <a:rPr lang="zh-CN" altLang="en-US" sz="3200" b="1" dirty="0">
                <a:solidFill>
                  <a:srgbClr val="000066"/>
                </a:solidFill>
                <a:latin typeface="楷体_GB2312" pitchFamily="49" charset="-122"/>
                <a:ea typeface="楷体_GB2312" pitchFamily="49" charset="-122"/>
              </a:rPr>
              <a:t>班机运输</a:t>
            </a:r>
            <a:endParaRPr lang="zh-CN" altLang="en-US" sz="3200" b="1" dirty="0">
              <a:solidFill>
                <a:srgbClr val="000066"/>
              </a:solidFill>
              <a:latin typeface="楷体_GB2312" pitchFamily="49" charset="-122"/>
              <a:ea typeface="楷体_GB2312" pitchFamily="49" charset="-122"/>
            </a:endParaRPr>
          </a:p>
          <a:p>
            <a:pPr lvl="1"/>
            <a:r>
              <a:rPr lang="zh-CN" altLang="en-US" sz="3200" b="1" dirty="0">
                <a:solidFill>
                  <a:srgbClr val="000066"/>
                </a:solidFill>
                <a:latin typeface="楷体_GB2312" pitchFamily="49" charset="-122"/>
                <a:ea typeface="楷体_GB2312" pitchFamily="49" charset="-122"/>
              </a:rPr>
              <a:t>包机运输</a:t>
            </a:r>
            <a:endParaRPr lang="zh-CN" altLang="en-US" sz="3200" b="1" dirty="0">
              <a:solidFill>
                <a:srgbClr val="000066"/>
              </a:solidFill>
              <a:latin typeface="楷体_GB2312" pitchFamily="49" charset="-122"/>
              <a:ea typeface="楷体_GB2312" pitchFamily="49" charset="-122"/>
            </a:endParaRPr>
          </a:p>
          <a:p>
            <a:pPr lvl="1"/>
            <a:r>
              <a:rPr lang="zh-CN" altLang="en-US" sz="3200" b="1" dirty="0">
                <a:solidFill>
                  <a:srgbClr val="000066"/>
                </a:solidFill>
                <a:latin typeface="楷体_GB2312" pitchFamily="49" charset="-122"/>
                <a:ea typeface="楷体_GB2312" pitchFamily="49" charset="-122"/>
              </a:rPr>
              <a:t>集中托运</a:t>
            </a:r>
            <a:endParaRPr lang="zh-CN" altLang="en-US" sz="3200" b="1" dirty="0">
              <a:solidFill>
                <a:srgbClr val="000066"/>
              </a:solidFill>
              <a:latin typeface="楷体_GB2312" pitchFamily="49" charset="-122"/>
              <a:ea typeface="楷体_GB2312" pitchFamily="49" charset="-122"/>
            </a:endParaRPr>
          </a:p>
          <a:p>
            <a:pPr lvl="1"/>
            <a:r>
              <a:rPr lang="zh-CN" altLang="en-US" sz="3200" b="1" dirty="0">
                <a:solidFill>
                  <a:srgbClr val="000066"/>
                </a:solidFill>
                <a:latin typeface="楷体_GB2312" pitchFamily="49" charset="-122"/>
                <a:ea typeface="楷体_GB2312" pitchFamily="49" charset="-122"/>
              </a:rPr>
              <a:t>航空急件传送方式（也称桌到桌运输）</a:t>
            </a:r>
            <a:endParaRPr lang="zh-CN" altLang="en-US" sz="3200" b="1">
              <a:solidFill>
                <a:srgbClr val="000066"/>
              </a:solidFill>
              <a:latin typeface="楷体_GB2312" pitchFamily="49" charset="-122"/>
              <a:ea typeface="楷体_GB2312" pitchFamily="49" charset="-122"/>
            </a:endParaRPr>
          </a:p>
        </p:txBody>
      </p:sp>
      <p:pic>
        <p:nvPicPr>
          <p:cNvPr id="41987" name="图片 36867" descr="BD05680_"/>
          <p:cNvPicPr>
            <a:picLocks noChangeAspect="1"/>
          </p:cNvPicPr>
          <p:nvPr/>
        </p:nvPicPr>
        <p:blipFill>
          <a:blip r:embed="rId1"/>
          <a:stretch>
            <a:fillRect/>
          </a:stretch>
        </p:blipFill>
        <p:spPr>
          <a:xfrm>
            <a:off x="6816725" y="2997200"/>
            <a:ext cx="2879725" cy="2087563"/>
          </a:xfrm>
          <a:prstGeom prst="rect">
            <a:avLst/>
          </a:prstGeom>
          <a:noFill/>
          <a:ln w="9525">
            <a:noFill/>
          </a:ln>
        </p:spPr>
      </p:pic>
    </p:spTree>
    <p:custDataLst>
      <p:tags r:id="rId2"/>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32769"/>
          <p:cNvSpPr>
            <a:spLocks noGrp="1"/>
          </p:cNvSpPr>
          <p:nvPr>
            <p:ph type="title"/>
          </p:nvPr>
        </p:nvSpPr>
        <p:spPr/>
        <p:txBody>
          <a:bodyPr anchor="b"/>
          <a:p>
            <a:endParaRPr lang="zh-CN" altLang="zh-CN" dirty="0"/>
          </a:p>
        </p:txBody>
      </p:sp>
      <p:sp>
        <p:nvSpPr>
          <p:cNvPr id="43010" name="文本占位符 32770"/>
          <p:cNvSpPr>
            <a:spLocks noGrp="1"/>
          </p:cNvSpPr>
          <p:nvPr>
            <p:ph idx="1"/>
          </p:nvPr>
        </p:nvSpPr>
        <p:spPr/>
        <p:txBody>
          <a:bodyPr anchor="t"/>
          <a:p>
            <a:r>
              <a:rPr lang="zh-CN" altLang="en-US" sz="2800" b="1" dirty="0">
                <a:solidFill>
                  <a:srgbClr val="000066"/>
                </a:solidFill>
                <a:latin typeface="楷体_GB2312" pitchFamily="49" charset="-122"/>
                <a:ea typeface="楷体_GB2312" pitchFamily="49" charset="-122"/>
              </a:rPr>
              <a:t>航空运输的承运人</a:t>
            </a:r>
            <a:endParaRPr lang="zh-CN" altLang="en-US" sz="2800" b="1" dirty="0">
              <a:solidFill>
                <a:srgbClr val="000066"/>
              </a:solidFill>
              <a:latin typeface="楷体_GB2312" pitchFamily="49" charset="-122"/>
              <a:ea typeface="楷体_GB2312" pitchFamily="49" charset="-122"/>
            </a:endParaRPr>
          </a:p>
          <a:p>
            <a:pPr lvl="1"/>
            <a:r>
              <a:rPr lang="zh-CN" altLang="en-US" sz="3200" b="1" dirty="0">
                <a:solidFill>
                  <a:srgbClr val="000066"/>
                </a:solidFill>
                <a:latin typeface="楷体_GB2312" pitchFamily="49" charset="-122"/>
                <a:ea typeface="楷体_GB2312" pitchFamily="49" charset="-122"/>
              </a:rPr>
              <a:t>航空运输公司（实际承运人）</a:t>
            </a:r>
            <a:endParaRPr lang="zh-CN" altLang="en-US" sz="3200" b="1" dirty="0">
              <a:solidFill>
                <a:srgbClr val="000066"/>
              </a:solidFill>
              <a:latin typeface="楷体_GB2312" pitchFamily="49" charset="-122"/>
              <a:ea typeface="楷体_GB2312" pitchFamily="49" charset="-122"/>
            </a:endParaRPr>
          </a:p>
          <a:p>
            <a:pPr lvl="1"/>
            <a:r>
              <a:rPr lang="zh-CN" altLang="en-US" sz="3200" b="1" dirty="0">
                <a:solidFill>
                  <a:srgbClr val="000066"/>
                </a:solidFill>
                <a:latin typeface="楷体_GB2312" pitchFamily="49" charset="-122"/>
                <a:ea typeface="楷体_GB2312" pitchFamily="49" charset="-122"/>
              </a:rPr>
              <a:t>航空货运代理公司（货主的</a:t>
            </a:r>
            <a:r>
              <a:rPr lang="en-US" altLang="zh-CN" sz="3200" b="1" dirty="0">
                <a:solidFill>
                  <a:srgbClr val="000066"/>
                </a:solidFill>
                <a:latin typeface="楷体_GB2312" pitchFamily="49" charset="-122"/>
                <a:ea typeface="楷体_GB2312" pitchFamily="49" charset="-122"/>
              </a:rPr>
              <a:t>/</a:t>
            </a:r>
            <a:r>
              <a:rPr lang="zh-CN" altLang="en-US" sz="3200" b="1" dirty="0">
                <a:solidFill>
                  <a:srgbClr val="000066"/>
                </a:solidFill>
                <a:latin typeface="楷体_GB2312" pitchFamily="49" charset="-122"/>
                <a:ea typeface="楷体_GB2312" pitchFamily="49" charset="-122"/>
              </a:rPr>
              <a:t>或航空公司的代理）</a:t>
            </a:r>
            <a:endParaRPr lang="zh-CN" altLang="en-US"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87041"/>
          <p:cNvSpPr>
            <a:spLocks noGrp="1"/>
          </p:cNvSpPr>
          <p:nvPr>
            <p:ph type="title"/>
          </p:nvPr>
        </p:nvSpPr>
        <p:spPr/>
        <p:txBody>
          <a:bodyPr anchor="b"/>
          <a:p>
            <a:endParaRPr lang="zh-CN" altLang="zh-CN" dirty="0"/>
          </a:p>
        </p:txBody>
      </p:sp>
      <p:sp>
        <p:nvSpPr>
          <p:cNvPr id="44034" name="文本占位符 87042"/>
          <p:cNvSpPr>
            <a:spLocks noGrp="1"/>
          </p:cNvSpPr>
          <p:nvPr>
            <p:ph idx="1"/>
          </p:nvPr>
        </p:nvSpPr>
        <p:spPr/>
        <p:txBody>
          <a:bodyPr anchor="t"/>
          <a:p>
            <a:r>
              <a:rPr lang="zh-CN" altLang="en-US" b="1" dirty="0">
                <a:solidFill>
                  <a:srgbClr val="000066"/>
                </a:solidFill>
                <a:latin typeface="楷体_GB2312" pitchFamily="49" charset="-122"/>
                <a:ea typeface="楷体_GB2312" pitchFamily="49" charset="-122"/>
              </a:rPr>
              <a:t>航空运费</a:t>
            </a:r>
            <a:endParaRPr lang="zh-CN" altLang="en-US" b="1" dirty="0">
              <a:solidFill>
                <a:srgbClr val="000066"/>
              </a:solidFill>
              <a:latin typeface="楷体_GB2312" pitchFamily="49" charset="-122"/>
              <a:ea typeface="楷体_GB2312" pitchFamily="49" charset="-122"/>
            </a:endParaRPr>
          </a:p>
          <a:p>
            <a:pPr lvl="1"/>
            <a:r>
              <a:rPr lang="zh-CN" altLang="en-US" sz="3200" b="1" dirty="0">
                <a:solidFill>
                  <a:srgbClr val="000066"/>
                </a:solidFill>
                <a:latin typeface="楷体_GB2312" pitchFamily="49" charset="-122"/>
                <a:ea typeface="楷体_GB2312" pitchFamily="49" charset="-122"/>
              </a:rPr>
              <a:t>运费一般按照货物的实际重量（公斤）和体积重量（以</a:t>
            </a:r>
            <a:r>
              <a:rPr lang="en-US" altLang="zh-CN" sz="3200" b="1" dirty="0">
                <a:solidFill>
                  <a:srgbClr val="000066"/>
                </a:solidFill>
                <a:latin typeface="楷体_GB2312" pitchFamily="49" charset="-122"/>
                <a:ea typeface="楷体_GB2312" pitchFamily="49" charset="-122"/>
              </a:rPr>
              <a:t>6000</a:t>
            </a:r>
            <a:r>
              <a:rPr lang="zh-CN" altLang="en-US" sz="3200" b="1" dirty="0">
                <a:solidFill>
                  <a:srgbClr val="000066"/>
                </a:solidFill>
                <a:latin typeface="楷体_GB2312" pitchFamily="49" charset="-122"/>
                <a:ea typeface="楷体_GB2312" pitchFamily="49" charset="-122"/>
              </a:rPr>
              <a:t>立方厘米折合一公斤）两者之中较高者为准。</a:t>
            </a:r>
            <a:endParaRPr lang="zh-CN" altLang="en-US" sz="3200"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7409"/>
          <p:cNvSpPr>
            <a:spLocks noGrp="1"/>
          </p:cNvSpPr>
          <p:nvPr>
            <p:ph type="title"/>
          </p:nvPr>
        </p:nvSpPr>
        <p:spPr/>
        <p:txBody>
          <a:bodyPr anchor="b"/>
          <a:p>
            <a:endParaRPr lang="zh-CN" altLang="zh-CN" dirty="0"/>
          </a:p>
        </p:txBody>
      </p:sp>
      <p:sp>
        <p:nvSpPr>
          <p:cNvPr id="15362" name="文本占位符 17410"/>
          <p:cNvSpPr>
            <a:spLocks noGrp="1"/>
          </p:cNvSpPr>
          <p:nvPr>
            <p:ph idx="1"/>
          </p:nvPr>
        </p:nvSpPr>
        <p:spPr/>
        <p:txBody>
          <a:bodyPr anchor="t"/>
          <a:p>
            <a:endParaRPr lang="zh-CN" altLang="zh-CN" dirty="0"/>
          </a:p>
        </p:txBody>
      </p:sp>
      <p:pic>
        <p:nvPicPr>
          <p:cNvPr id="15363" name="图片 17411" descr="出口货运流程"/>
          <p:cNvPicPr>
            <a:picLocks noChangeAspect="1"/>
          </p:cNvPicPr>
          <p:nvPr/>
        </p:nvPicPr>
        <p:blipFill>
          <a:blip r:embed="rId1"/>
          <a:stretch>
            <a:fillRect/>
          </a:stretch>
        </p:blipFill>
        <p:spPr>
          <a:xfrm>
            <a:off x="2927350" y="260350"/>
            <a:ext cx="5410200" cy="5811838"/>
          </a:xfrm>
          <a:prstGeom prst="rect">
            <a:avLst/>
          </a:prstGeom>
          <a:noFill/>
          <a:ln w="9525">
            <a:noFill/>
          </a:ln>
        </p:spPr>
      </p:pic>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90113"/>
          <p:cNvSpPr>
            <a:spLocks noGrp="1"/>
          </p:cNvSpPr>
          <p:nvPr>
            <p:ph type="title"/>
          </p:nvPr>
        </p:nvSpPr>
        <p:spPr>
          <a:xfrm>
            <a:off x="2063750" y="152400"/>
            <a:ext cx="7488238" cy="1600200"/>
          </a:xfrm>
        </p:spPr>
        <p:txBody>
          <a:bodyPr anchor="b"/>
          <a:p>
            <a:r>
              <a:rPr lang="zh-CN" altLang="en-US" b="1" dirty="0">
                <a:solidFill>
                  <a:srgbClr val="800000"/>
                </a:solidFill>
                <a:ea typeface="楷体_GB2312" pitchFamily="49" charset="-122"/>
              </a:rPr>
              <a:t>四、集装箱运输和国际多式联运</a:t>
            </a:r>
            <a:endParaRPr lang="zh-CN" altLang="en-US" b="1" dirty="0">
              <a:solidFill>
                <a:srgbClr val="800000"/>
              </a:solidFill>
              <a:ea typeface="楷体_GB2312" pitchFamily="49" charset="-122"/>
            </a:endParaRPr>
          </a:p>
        </p:txBody>
      </p:sp>
      <p:sp>
        <p:nvSpPr>
          <p:cNvPr id="45058" name="文本占位符 90114"/>
          <p:cNvSpPr>
            <a:spLocks noGrp="1"/>
          </p:cNvSpPr>
          <p:nvPr>
            <p:ph idx="1"/>
          </p:nvPr>
        </p:nvSpPr>
        <p:spPr>
          <a:xfrm>
            <a:off x="1992313" y="1828800"/>
            <a:ext cx="8424862" cy="3657600"/>
          </a:xfrm>
        </p:spPr>
        <p:txBody>
          <a:bodyPr anchor="t"/>
          <a:p>
            <a:pPr>
              <a:buNone/>
            </a:pPr>
            <a:r>
              <a:rPr lang="zh-CN" altLang="en-US" b="1" dirty="0">
                <a:solidFill>
                  <a:srgbClr val="000066"/>
                </a:solidFill>
                <a:latin typeface="楷体_GB2312" pitchFamily="49" charset="-122"/>
                <a:ea typeface="楷体_GB2312" pitchFamily="49" charset="-122"/>
              </a:rPr>
              <a:t>（一</a:t>
            </a:r>
            <a:r>
              <a:rPr lang="en-US" altLang="zh-CN" b="1" dirty="0">
                <a:solidFill>
                  <a:srgbClr val="000066"/>
                </a:solidFill>
                <a:latin typeface="楷体_GB2312" pitchFamily="49" charset="-122"/>
                <a:ea typeface="楷体_GB2312" pitchFamily="49" charset="-122"/>
              </a:rPr>
              <a:t>)</a:t>
            </a:r>
            <a:r>
              <a:rPr lang="zh-CN" altLang="en-US" b="1" dirty="0">
                <a:solidFill>
                  <a:srgbClr val="000066"/>
                </a:solidFill>
                <a:latin typeface="楷体_GB2312" pitchFamily="49" charset="-122"/>
                <a:ea typeface="楷体_GB2312" pitchFamily="49" charset="-122"/>
              </a:rPr>
              <a:t>集装箱运输（</a:t>
            </a:r>
            <a:r>
              <a:rPr lang="en-US" altLang="zh-CN" b="1" dirty="0">
                <a:solidFill>
                  <a:srgbClr val="000066"/>
                </a:solidFill>
                <a:latin typeface="楷体_GB2312" pitchFamily="49" charset="-122"/>
                <a:ea typeface="楷体_GB2312" pitchFamily="49" charset="-122"/>
              </a:rPr>
              <a:t>Container Transport</a:t>
            </a:r>
            <a:r>
              <a:rPr lang="zh-CN" altLang="en-US" b="1" dirty="0">
                <a:solidFill>
                  <a:srgbClr val="000066"/>
                </a:solidFill>
                <a:latin typeface="楷体_GB2312" pitchFamily="49" charset="-122"/>
                <a:ea typeface="楷体_GB2312" pitchFamily="49" charset="-122"/>
              </a:rPr>
              <a:t>）</a:t>
            </a:r>
            <a:endParaRPr lang="zh-CN" altLang="en-US" b="1" dirty="0">
              <a:solidFill>
                <a:srgbClr val="000066"/>
              </a:solidFill>
              <a:latin typeface="楷体_GB2312" pitchFamily="49" charset="-122"/>
              <a:ea typeface="楷体_GB2312" pitchFamily="49" charset="-122"/>
            </a:endParaRPr>
          </a:p>
          <a:p>
            <a:r>
              <a:rPr lang="zh-CN" altLang="en-US" b="1" dirty="0">
                <a:solidFill>
                  <a:srgbClr val="000066"/>
                </a:solidFill>
                <a:latin typeface="楷体_GB2312" pitchFamily="49" charset="-122"/>
                <a:ea typeface="楷体_GB2312" pitchFamily="49" charset="-122"/>
              </a:rPr>
              <a:t>集装箱又称“货柜”或“货箱”，是具有一定的强度和刚度，供周转使用并便于机械操作和运输的大型货物容器 </a:t>
            </a:r>
            <a:endParaRPr lang="zh-CN" altLang="en-US" b="1" dirty="0">
              <a:solidFill>
                <a:srgbClr val="000066"/>
              </a:solidFill>
              <a:latin typeface="楷体_GB2312" pitchFamily="49" charset="-122"/>
              <a:ea typeface="楷体_GB2312" pitchFamily="49" charset="-122"/>
            </a:endParaRPr>
          </a:p>
          <a:p>
            <a:r>
              <a:rPr lang="zh-CN" altLang="en-US" b="1" dirty="0">
                <a:solidFill>
                  <a:srgbClr val="000066"/>
                </a:solidFill>
                <a:latin typeface="楷体_GB2312" pitchFamily="49" charset="-122"/>
                <a:ea typeface="楷体_GB2312" pitchFamily="49" charset="-122"/>
              </a:rPr>
              <a:t>有杂货、冷藏、开顶、柜架、罐装等种类</a:t>
            </a:r>
            <a:endParaRPr lang="zh-CN" altLang="en-US" b="1" dirty="0">
              <a:solidFill>
                <a:srgbClr val="000066"/>
              </a:solidFill>
              <a:latin typeface="楷体_GB2312" pitchFamily="49" charset="-122"/>
              <a:ea typeface="楷体_GB2312" pitchFamily="49" charset="-122"/>
            </a:endParaRPr>
          </a:p>
          <a:p>
            <a:pPr>
              <a:buNone/>
            </a:pPr>
            <a:endParaRPr lang="zh-CN" altLang="en-US" dirty="0"/>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1" name="图片 217091" descr="secaibeijing_98944_11"/>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46082" name="标题 217089"/>
          <p:cNvSpPr>
            <a:spLocks noGrp="1"/>
          </p:cNvSpPr>
          <p:nvPr>
            <p:ph type="title"/>
          </p:nvPr>
        </p:nvSpPr>
        <p:spPr/>
        <p:txBody>
          <a:bodyPr vert="horz" wrap="square" lIns="91440" tIns="45720" rIns="91440" bIns="45720" anchor="ctr">
            <a:normAutofit fontScale="90000"/>
          </a:bodyPr>
          <a:p>
            <a:r>
              <a:rPr lang="zh-CN" altLang="en-US" sz="4000" b="1" dirty="0">
                <a:solidFill>
                  <a:srgbClr val="FF0000"/>
                </a:solidFill>
              </a:rPr>
              <a:t>一、集装箱运输 </a:t>
            </a:r>
            <a:br>
              <a:rPr lang="zh-CN" altLang="en-US" sz="4000" b="1" dirty="0">
                <a:solidFill>
                  <a:srgbClr val="FF0000"/>
                </a:solidFill>
              </a:rPr>
            </a:br>
            <a:r>
              <a:rPr lang="en-US" altLang="zh-CN" sz="4000" b="1" dirty="0">
                <a:solidFill>
                  <a:srgbClr val="FF0000"/>
                </a:solidFill>
              </a:rPr>
              <a:t>container transport</a:t>
            </a:r>
            <a:endParaRPr lang="zh-CN" altLang="en-US" sz="4000" b="1" dirty="0">
              <a:solidFill>
                <a:srgbClr val="FF0000"/>
              </a:solidFill>
            </a:endParaRPr>
          </a:p>
        </p:txBody>
      </p:sp>
      <p:sp>
        <p:nvSpPr>
          <p:cNvPr id="46083" name="文本占位符 217090"/>
          <p:cNvSpPr>
            <a:spLocks noGrp="1"/>
          </p:cNvSpPr>
          <p:nvPr>
            <p:ph idx="1"/>
          </p:nvPr>
        </p:nvSpPr>
        <p:spPr/>
        <p:txBody>
          <a:bodyPr vert="horz" wrap="square" lIns="91440" tIns="45720" rIns="91440" bIns="45720" anchor="t"/>
          <a:p>
            <a:pPr marL="609600" indent="-609600">
              <a:lnSpc>
                <a:spcPct val="90000"/>
              </a:lnSpc>
              <a:buNone/>
            </a:pPr>
            <a:r>
              <a:rPr lang="zh-CN" altLang="en-US" sz="2800" b="1" dirty="0"/>
              <a:t>集装箱的特征</a:t>
            </a:r>
            <a:r>
              <a:rPr lang="en-US" altLang="zh-CN" sz="2800" b="1" dirty="0"/>
              <a:t>:</a:t>
            </a:r>
            <a:endParaRPr lang="en-US" altLang="zh-CN" sz="2800" b="1" dirty="0"/>
          </a:p>
          <a:p>
            <a:pPr marL="609600" indent="-609600">
              <a:lnSpc>
                <a:spcPct val="90000"/>
              </a:lnSpc>
              <a:buFont typeface="Arial" panose="020B0604020202020204" pitchFamily="34" charset="0"/>
              <a:buAutoNum type="arabicParenR"/>
            </a:pPr>
            <a:r>
              <a:rPr lang="zh-CN" altLang="en-US" sz="2800" b="1" dirty="0"/>
              <a:t>能长期</a:t>
            </a:r>
            <a:r>
              <a:rPr lang="zh-CN" altLang="en-US" sz="2800" b="1" dirty="0">
                <a:solidFill>
                  <a:srgbClr val="FF0066"/>
                </a:solidFill>
              </a:rPr>
              <a:t>反复使用</a:t>
            </a:r>
            <a:endParaRPr lang="zh-CN" altLang="en-US" sz="2800" b="1" dirty="0">
              <a:solidFill>
                <a:srgbClr val="FF0066"/>
              </a:solidFill>
            </a:endParaRPr>
          </a:p>
          <a:p>
            <a:pPr marL="609600" indent="-609600">
              <a:lnSpc>
                <a:spcPct val="90000"/>
              </a:lnSpc>
              <a:buFont typeface="Arial" panose="020B0604020202020204" pitchFamily="34" charset="0"/>
              <a:buAutoNum type="arabicParenR"/>
            </a:pPr>
            <a:r>
              <a:rPr lang="zh-CN" altLang="en-US" sz="2800" b="1" dirty="0"/>
              <a:t>途中转运，不动容器中的货物，可</a:t>
            </a:r>
            <a:r>
              <a:rPr lang="zh-CN" altLang="en-US" sz="2800" b="1" dirty="0">
                <a:solidFill>
                  <a:srgbClr val="FF0066"/>
                </a:solidFill>
              </a:rPr>
              <a:t>直接换装</a:t>
            </a:r>
            <a:endParaRPr lang="zh-CN" altLang="en-US" sz="2800" b="1" dirty="0">
              <a:solidFill>
                <a:srgbClr val="FF0066"/>
              </a:solidFill>
            </a:endParaRPr>
          </a:p>
          <a:p>
            <a:pPr marL="609600" indent="-609600">
              <a:lnSpc>
                <a:spcPct val="90000"/>
              </a:lnSpc>
              <a:buFont typeface="Arial" panose="020B0604020202020204" pitchFamily="34" charset="0"/>
              <a:buAutoNum type="arabicParenR"/>
            </a:pPr>
            <a:r>
              <a:rPr lang="zh-CN" altLang="en-US" sz="2800" b="1" dirty="0">
                <a:solidFill>
                  <a:srgbClr val="FF0066"/>
                </a:solidFill>
              </a:rPr>
              <a:t>能快速装卸</a:t>
            </a:r>
            <a:r>
              <a:rPr lang="zh-CN" altLang="en-US" sz="2800" b="1" dirty="0"/>
              <a:t>，并能从一个运输工具上直接和方便的换装到另一种运输工具上；</a:t>
            </a:r>
            <a:endParaRPr lang="zh-CN" altLang="en-US" sz="2800" b="1" dirty="0"/>
          </a:p>
          <a:p>
            <a:pPr marL="609600" indent="-609600">
              <a:lnSpc>
                <a:spcPct val="90000"/>
              </a:lnSpc>
              <a:buFont typeface="Arial" panose="020B0604020202020204" pitchFamily="34" charset="0"/>
              <a:buAutoNum type="arabicParenR"/>
            </a:pPr>
            <a:r>
              <a:rPr lang="zh-CN" altLang="en-US" sz="2800" b="1" dirty="0"/>
              <a:t>便于货物的</a:t>
            </a:r>
            <a:r>
              <a:rPr lang="zh-CN" altLang="en-US" sz="2800" b="1" dirty="0">
                <a:solidFill>
                  <a:srgbClr val="FF0066"/>
                </a:solidFill>
              </a:rPr>
              <a:t>装满和卸空</a:t>
            </a:r>
            <a:r>
              <a:rPr lang="zh-CN" altLang="en-US" sz="2800" b="1" dirty="0"/>
              <a:t>；</a:t>
            </a:r>
            <a:endParaRPr lang="zh-CN" altLang="en-US" sz="2800" b="1" dirty="0"/>
          </a:p>
          <a:p>
            <a:pPr marL="609600" indent="-609600">
              <a:lnSpc>
                <a:spcPct val="90000"/>
              </a:lnSpc>
              <a:buFont typeface="Arial" panose="020B0604020202020204" pitchFamily="34" charset="0"/>
              <a:buAutoNum type="arabicParenR"/>
            </a:pPr>
            <a:r>
              <a:rPr lang="zh-CN" altLang="en-US" sz="2800" b="1" dirty="0"/>
              <a:t>每一个容器具有</a:t>
            </a:r>
            <a:r>
              <a:rPr lang="en-US" altLang="zh-CN" sz="2800" b="1" dirty="0">
                <a:solidFill>
                  <a:srgbClr val="FF0066"/>
                </a:solidFill>
              </a:rPr>
              <a:t>1</a:t>
            </a:r>
            <a:r>
              <a:rPr lang="zh-CN" altLang="en-US" sz="2800" b="1" dirty="0">
                <a:solidFill>
                  <a:srgbClr val="FF0066"/>
                </a:solidFill>
              </a:rPr>
              <a:t>立方米或以上的容积</a:t>
            </a:r>
            <a:r>
              <a:rPr lang="zh-CN" altLang="en-US" sz="2800" b="1" dirty="0"/>
              <a:t>。</a:t>
            </a:r>
            <a:endParaRPr lang="zh-CN" altLang="en-US" sz="2800" b="1" dirty="0"/>
          </a:p>
          <a:p>
            <a:pPr marL="609600" indent="-609600">
              <a:lnSpc>
                <a:spcPct val="90000"/>
              </a:lnSpc>
              <a:buNone/>
            </a:pPr>
            <a:endParaRPr lang="zh-CN" altLang="en-US" sz="2800" b="1" dirty="0"/>
          </a:p>
        </p:txBody>
      </p:sp>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标题 249857"/>
          <p:cNvSpPr>
            <a:spLocks noGrp="1"/>
          </p:cNvSpPr>
          <p:nvPr>
            <p:ph type="title"/>
          </p:nvPr>
        </p:nvSpPr>
        <p:spPr>
          <a:xfrm>
            <a:off x="1981200" y="457200"/>
            <a:ext cx="8229600" cy="1143000"/>
          </a:xfrm>
        </p:spPr>
        <p:txBody>
          <a:bodyPr vert="horz" wrap="square" lIns="91440" tIns="45720" rIns="91440" bIns="45720" anchor="ctr">
            <a:normAutofit fontScale="90000"/>
          </a:bodyPr>
          <a:p>
            <a:r>
              <a:rPr lang="zh-CN" altLang="en-US" b="1" dirty="0">
                <a:solidFill>
                  <a:srgbClr val="FF0066"/>
                </a:solidFill>
              </a:rPr>
              <a:t>高效优质低成本！！！</a:t>
            </a:r>
            <a:br>
              <a:rPr lang="zh-CN" altLang="en-US" b="1" dirty="0">
                <a:solidFill>
                  <a:srgbClr val="FF0066"/>
                </a:solidFill>
              </a:rPr>
            </a:br>
            <a:endParaRPr lang="zh-CN" altLang="en-US" b="1" dirty="0">
              <a:solidFill>
                <a:srgbClr val="FF0066"/>
              </a:solidFill>
            </a:endParaRPr>
          </a:p>
        </p:txBody>
      </p:sp>
      <p:pic>
        <p:nvPicPr>
          <p:cNvPr id="249860" name="内容占位符 249859" descr="240439-130P4091U527"/>
          <p:cNvPicPr>
            <a:picLocks noGrp="1" noChangeAspect="1"/>
          </p:cNvPicPr>
          <p:nvPr>
            <p:ph idx="1"/>
          </p:nvPr>
        </p:nvPicPr>
        <p:blipFill>
          <a:blip r:embed="rId1"/>
          <a:stretch>
            <a:fillRect/>
          </a:stretch>
        </p:blipFill>
        <p:spPr>
          <a:xfrm>
            <a:off x="2076450" y="1600200"/>
            <a:ext cx="8039100" cy="4525963"/>
          </a:xfr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9860"/>
                                        </p:tgtEl>
                                        <p:attrNameLst>
                                          <p:attrName>style.visibility</p:attrName>
                                        </p:attrNameLst>
                                      </p:cBhvr>
                                      <p:to>
                                        <p:strVal val="visible"/>
                                      </p:to>
                                    </p:set>
                                    <p:anim calcmode="lin" valueType="num">
                                      <p:cBhvr>
                                        <p:cTn id="7" dur="500" fill="hold"/>
                                        <p:tgtEl>
                                          <p:spTgt spid="249860"/>
                                        </p:tgtEl>
                                        <p:attrNameLst>
                                          <p:attrName>ppt_x</p:attrName>
                                        </p:attrNameLst>
                                      </p:cBhvr>
                                      <p:tavLst>
                                        <p:tav tm="0">
                                          <p:val>
                                            <p:strVal val="#ppt_x"/>
                                          </p:val>
                                        </p:tav>
                                        <p:tav tm="100000">
                                          <p:val>
                                            <p:strVal val="#ppt_x"/>
                                          </p:val>
                                        </p:tav>
                                      </p:tavLst>
                                    </p:anim>
                                    <p:anim calcmode="lin" valueType="num">
                                      <p:cBhvr>
                                        <p:cTn id="8" dur="500" fill="hold"/>
                                        <p:tgtEl>
                                          <p:spTgt spid="2498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p:cTn id="12" dur="500"/>
                                        <p:tgtEl>
                                          <p:spTgt spid="249860"/>
                                        </p:tgtEl>
                                        <p:attrNameLst>
                                          <p:attrName>ppt_x</p:attrName>
                                        </p:attrNameLst>
                                      </p:cBhvr>
                                      <p:tavLst>
                                        <p:tav tm="0">
                                          <p:val>
                                            <p:strVal val="ppt_x"/>
                                          </p:val>
                                        </p:tav>
                                        <p:tav tm="100000">
                                          <p:val>
                                            <p:strVal val="ppt_x"/>
                                          </p:val>
                                        </p:tav>
                                      </p:tavLst>
                                    </p:anim>
                                    <p:anim calcmode="lin" valueType="num">
                                      <p:cBhvr>
                                        <p:cTn id="13" dur="500"/>
                                        <p:tgtEl>
                                          <p:spTgt spid="249860"/>
                                        </p:tgtEl>
                                        <p:attrNameLst>
                                          <p:attrName>ppt_y</p:attrName>
                                        </p:attrNameLst>
                                      </p:cBhvr>
                                      <p:tavLst>
                                        <p:tav tm="0">
                                          <p:val>
                                            <p:strVal val="ppt_y"/>
                                          </p:val>
                                        </p:tav>
                                        <p:tav tm="100000">
                                          <p:val>
                                            <p:strVal val="1+ppt_h/2"/>
                                          </p:val>
                                        </p:tav>
                                      </p:tavLst>
                                    </p:anim>
                                    <p:set>
                                      <p:cBhvr>
                                        <p:cTn id="14" dur="1" fill="hold">
                                          <p:stCondLst>
                                            <p:cond delay="499"/>
                                          </p:stCondLst>
                                        </p:cTn>
                                        <p:tgtEl>
                                          <p:spTgt spid="2498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29" name="图片 248835" descr="secaibeijing_98944_11"/>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48130" name="标题 248833"/>
          <p:cNvSpPr>
            <a:spLocks noGrp="1"/>
          </p:cNvSpPr>
          <p:nvPr>
            <p:ph type="title"/>
          </p:nvPr>
        </p:nvSpPr>
        <p:spPr/>
        <p:txBody>
          <a:bodyPr vert="horz" wrap="square" lIns="91440" tIns="45720" rIns="91440" bIns="45720" anchor="ctr">
            <a:normAutofit fontScale="90000"/>
          </a:bodyPr>
          <a:p>
            <a:r>
              <a:rPr lang="zh-CN" altLang="en-US" sz="4000" b="1" dirty="0">
                <a:solidFill>
                  <a:srgbClr val="FF0000"/>
                </a:solidFill>
              </a:rPr>
              <a:t>一、集装箱运输 </a:t>
            </a:r>
            <a:br>
              <a:rPr lang="zh-CN" altLang="en-US" sz="4000" b="1" dirty="0">
                <a:solidFill>
                  <a:srgbClr val="FF0000"/>
                </a:solidFill>
              </a:rPr>
            </a:br>
            <a:r>
              <a:rPr lang="en-US" altLang="zh-CN" sz="4000" b="1" dirty="0">
                <a:solidFill>
                  <a:srgbClr val="FF0000"/>
                </a:solidFill>
              </a:rPr>
              <a:t>container transport</a:t>
            </a:r>
            <a:endParaRPr lang="zh-CN" altLang="en-US" sz="4000" b="1" dirty="0">
              <a:solidFill>
                <a:srgbClr val="FF0000"/>
              </a:solidFill>
            </a:endParaRPr>
          </a:p>
        </p:txBody>
      </p:sp>
      <p:sp>
        <p:nvSpPr>
          <p:cNvPr id="48131" name="文本占位符 248834"/>
          <p:cNvSpPr>
            <a:spLocks noGrp="1"/>
          </p:cNvSpPr>
          <p:nvPr>
            <p:ph idx="1"/>
          </p:nvPr>
        </p:nvSpPr>
        <p:spPr/>
        <p:txBody>
          <a:bodyPr vert="horz" wrap="square" lIns="91440" tIns="45720" rIns="91440" bIns="45720" anchor="t"/>
          <a:p>
            <a:pPr>
              <a:buNone/>
            </a:pPr>
            <a:r>
              <a:rPr lang="zh-CN" altLang="en-US" sz="3600" b="1" dirty="0"/>
              <a:t>根据国际标准话组织推荐，集装箱有三个系列</a:t>
            </a:r>
            <a:r>
              <a:rPr lang="en-US" altLang="zh-CN" sz="3600" b="1" dirty="0"/>
              <a:t>13</a:t>
            </a:r>
            <a:r>
              <a:rPr lang="zh-CN" altLang="en-US" sz="3600" b="1" dirty="0"/>
              <a:t>种规格，在国际航运主要是</a:t>
            </a:r>
            <a:r>
              <a:rPr lang="en-US" altLang="zh-CN" sz="3600" b="1" dirty="0">
                <a:solidFill>
                  <a:srgbClr val="FF0066"/>
                </a:solidFill>
              </a:rPr>
              <a:t>20</a:t>
            </a:r>
            <a:r>
              <a:rPr lang="zh-CN" altLang="en-US" sz="3600" b="1" dirty="0">
                <a:solidFill>
                  <a:srgbClr val="FF0066"/>
                </a:solidFill>
              </a:rPr>
              <a:t>英尺</a:t>
            </a:r>
            <a:r>
              <a:rPr lang="zh-CN" altLang="en-US" sz="3600" b="1" dirty="0"/>
              <a:t>（</a:t>
            </a:r>
            <a:r>
              <a:rPr lang="en-US" altLang="zh-CN" sz="3600" b="1" dirty="0"/>
              <a:t>8’ × 8’ × 40’</a:t>
            </a:r>
            <a:r>
              <a:rPr lang="zh-CN" altLang="en-US" sz="3600" b="1" dirty="0"/>
              <a:t>）</a:t>
            </a:r>
            <a:r>
              <a:rPr lang="zh-CN" altLang="en-US" sz="3600" b="1" dirty="0">
                <a:solidFill>
                  <a:srgbClr val="FF0066"/>
                </a:solidFill>
              </a:rPr>
              <a:t>和</a:t>
            </a:r>
            <a:r>
              <a:rPr lang="en-US" altLang="zh-CN" sz="3600" b="1" dirty="0">
                <a:solidFill>
                  <a:srgbClr val="FF0066"/>
                </a:solidFill>
              </a:rPr>
              <a:t>40</a:t>
            </a:r>
            <a:r>
              <a:rPr lang="zh-CN" altLang="en-US" sz="3600" b="1" dirty="0">
                <a:solidFill>
                  <a:srgbClr val="FF0066"/>
                </a:solidFill>
              </a:rPr>
              <a:t>英尺</a:t>
            </a:r>
            <a:r>
              <a:rPr lang="zh-CN" altLang="en-US" sz="3600" b="1" dirty="0"/>
              <a:t>（</a:t>
            </a:r>
            <a:r>
              <a:rPr lang="en-US" altLang="zh-CN" sz="3600" b="1" dirty="0"/>
              <a:t>8’ × 8.6’ × 40’ </a:t>
            </a:r>
            <a:r>
              <a:rPr lang="zh-CN" altLang="en-US" sz="3600" b="1" dirty="0"/>
              <a:t>）</a:t>
            </a:r>
            <a:r>
              <a:rPr lang="zh-CN" altLang="en-US" sz="3600" b="1" dirty="0">
                <a:solidFill>
                  <a:srgbClr val="FF0066"/>
                </a:solidFill>
              </a:rPr>
              <a:t>两种。</a:t>
            </a:r>
            <a:endParaRPr lang="zh-CN" altLang="en-US" sz="3600" b="1" dirty="0">
              <a:solidFill>
                <a:srgbClr val="FF0066"/>
              </a:solidFill>
            </a:endParaRPr>
          </a:p>
          <a:p>
            <a:endParaRPr lang="zh-CN" altLang="en-US" dirty="0"/>
          </a:p>
        </p:txBody>
      </p:sp>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3" name="图片 252929" descr="secaibeijing_98944_11"/>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49154" name="标题 252930"/>
          <p:cNvSpPr>
            <a:spLocks noGrp="1"/>
          </p:cNvSpPr>
          <p:nvPr>
            <p:ph type="title"/>
          </p:nvPr>
        </p:nvSpPr>
        <p:spPr/>
        <p:txBody>
          <a:bodyPr vert="horz" wrap="square" lIns="91440" tIns="45720" rIns="91440" bIns="45720" anchor="ctr">
            <a:normAutofit fontScale="90000"/>
          </a:bodyPr>
          <a:p>
            <a:r>
              <a:rPr lang="zh-CN" altLang="en-US" sz="4000" b="1" dirty="0">
                <a:solidFill>
                  <a:srgbClr val="FF0000"/>
                </a:solidFill>
              </a:rPr>
              <a:t>一、集装箱运输 </a:t>
            </a:r>
            <a:br>
              <a:rPr lang="zh-CN" altLang="en-US" sz="4000" b="1" dirty="0">
                <a:solidFill>
                  <a:srgbClr val="FF0000"/>
                </a:solidFill>
              </a:rPr>
            </a:br>
            <a:r>
              <a:rPr lang="en-US" altLang="zh-CN" sz="4000" b="1" dirty="0">
                <a:solidFill>
                  <a:srgbClr val="FF0000"/>
                </a:solidFill>
              </a:rPr>
              <a:t>container transport</a:t>
            </a:r>
            <a:endParaRPr lang="zh-CN" altLang="en-US" sz="4000" b="1" dirty="0">
              <a:solidFill>
                <a:srgbClr val="FF0000"/>
              </a:solidFill>
            </a:endParaRPr>
          </a:p>
        </p:txBody>
      </p:sp>
      <p:sp>
        <p:nvSpPr>
          <p:cNvPr id="252932" name="内容占位符 252931"/>
          <p:cNvSpPr>
            <a:spLocks noGrp="1"/>
          </p:cNvSpPr>
          <p:nvPr>
            <p:ph idx="1"/>
          </p:nvPr>
        </p:nvSpPr>
        <p:spPr>
          <a:xfrm>
            <a:off x="1981200" y="1600200"/>
            <a:ext cx="8394700" cy="4999038"/>
          </a:xfrm>
        </p:spPr>
        <p:txBody>
          <a:bodyPr vert="horz" wrap="square" lIns="91440" tIns="45720" rIns="91440" bIns="45720" anchor="t">
            <a:normAutofit lnSpcReduction="10000"/>
          </a:bodyPr>
          <a:p>
            <a:pPr>
              <a:lnSpc>
                <a:spcPct val="90000"/>
              </a:lnSpc>
            </a:pPr>
            <a:r>
              <a:rPr lang="en-US" altLang="zh-CN" sz="2800" b="1" dirty="0">
                <a:solidFill>
                  <a:srgbClr val="FF0000"/>
                </a:solidFill>
              </a:rPr>
              <a:t>CY</a:t>
            </a:r>
            <a:r>
              <a:rPr lang="en-US" altLang="zh-CN" sz="2800" b="1" dirty="0">
                <a:solidFill>
                  <a:schemeClr val="accent2"/>
                </a:solidFill>
              </a:rPr>
              <a:t>: container yard    </a:t>
            </a:r>
            <a:endParaRPr lang="en-US" altLang="zh-CN" sz="2800" b="1" dirty="0">
              <a:solidFill>
                <a:schemeClr val="accent2"/>
              </a:solidFill>
            </a:endParaRPr>
          </a:p>
          <a:p>
            <a:pPr>
              <a:lnSpc>
                <a:spcPct val="90000"/>
              </a:lnSpc>
              <a:buNone/>
            </a:pPr>
            <a:r>
              <a:rPr lang="zh-CN" altLang="en-US" sz="2800" b="1" dirty="0">
                <a:solidFill>
                  <a:schemeClr val="accent2"/>
                </a:solidFill>
              </a:rPr>
              <a:t>集装箱</a:t>
            </a:r>
            <a:r>
              <a:rPr lang="en-US" altLang="zh-CN" sz="2800" b="1" dirty="0">
                <a:solidFill>
                  <a:schemeClr val="accent2"/>
                </a:solidFill>
              </a:rPr>
              <a:t>(</a:t>
            </a:r>
            <a:r>
              <a:rPr lang="zh-CN" altLang="en-US" sz="2800" b="1" dirty="0">
                <a:solidFill>
                  <a:schemeClr val="accent2"/>
                </a:solidFill>
              </a:rPr>
              <a:t>货柜</a:t>
            </a:r>
            <a:r>
              <a:rPr lang="en-US" altLang="zh-CN" sz="2800" b="1" dirty="0">
                <a:solidFill>
                  <a:schemeClr val="accent2"/>
                </a:solidFill>
              </a:rPr>
              <a:t>)</a:t>
            </a:r>
            <a:r>
              <a:rPr lang="zh-CN" altLang="en-US" sz="2800" b="1" dirty="0">
                <a:solidFill>
                  <a:schemeClr val="accent2"/>
                </a:solidFill>
              </a:rPr>
              <a:t>堆场</a:t>
            </a:r>
            <a:endParaRPr lang="en-US" altLang="zh-CN" sz="2800" b="1" dirty="0">
              <a:solidFill>
                <a:schemeClr val="accent2"/>
              </a:solidFill>
            </a:endParaRPr>
          </a:p>
          <a:p>
            <a:pPr>
              <a:lnSpc>
                <a:spcPct val="90000"/>
              </a:lnSpc>
              <a:buNone/>
            </a:pPr>
            <a:endParaRPr lang="en-US" altLang="zh-CN" sz="2800" b="1" dirty="0">
              <a:solidFill>
                <a:schemeClr val="accent2"/>
              </a:solidFill>
            </a:endParaRPr>
          </a:p>
          <a:p>
            <a:pPr>
              <a:lnSpc>
                <a:spcPct val="90000"/>
              </a:lnSpc>
            </a:pPr>
            <a:r>
              <a:rPr lang="en-US" altLang="zh-CN" sz="2800" b="1" dirty="0">
                <a:solidFill>
                  <a:srgbClr val="FF0000"/>
                </a:solidFill>
              </a:rPr>
              <a:t>CFS</a:t>
            </a:r>
            <a:r>
              <a:rPr lang="en-US" altLang="zh-CN" sz="2800" b="1" dirty="0">
                <a:solidFill>
                  <a:schemeClr val="accent2"/>
                </a:solidFill>
              </a:rPr>
              <a:t>: container freight station</a:t>
            </a:r>
            <a:endParaRPr lang="en-US" altLang="zh-CN" sz="2800" b="1" dirty="0">
              <a:solidFill>
                <a:schemeClr val="accent2"/>
              </a:solidFill>
            </a:endParaRPr>
          </a:p>
          <a:p>
            <a:pPr>
              <a:lnSpc>
                <a:spcPct val="90000"/>
              </a:lnSpc>
              <a:buNone/>
            </a:pPr>
            <a:r>
              <a:rPr lang="zh-CN" altLang="en-US" sz="2800" b="1" dirty="0">
                <a:solidFill>
                  <a:schemeClr val="accent2"/>
                </a:solidFill>
              </a:rPr>
              <a:t>  集装箱货运站</a:t>
            </a:r>
            <a:endParaRPr lang="zh-CN" altLang="en-US" sz="2800" b="1" dirty="0">
              <a:solidFill>
                <a:schemeClr val="accent2"/>
              </a:solidFill>
            </a:endParaRPr>
          </a:p>
          <a:p>
            <a:pPr>
              <a:lnSpc>
                <a:spcPct val="90000"/>
              </a:lnSpc>
              <a:buNone/>
            </a:pPr>
            <a:br>
              <a:rPr lang="zh-CN" altLang="en-US" sz="1600" dirty="0"/>
            </a:br>
            <a:endParaRPr lang="zh-CN" altLang="en-US" sz="1600" dirty="0"/>
          </a:p>
          <a:p>
            <a:pPr>
              <a:lnSpc>
                <a:spcPct val="90000"/>
              </a:lnSpc>
              <a:buNone/>
            </a:pPr>
            <a:r>
              <a:rPr lang="en-US" altLang="zh-CN" sz="2400" b="1" dirty="0"/>
              <a:t>   CFS</a:t>
            </a:r>
            <a:r>
              <a:rPr lang="zh-CN" altLang="en-US" sz="2400" b="1" dirty="0"/>
              <a:t>是集装箱货运站是处理拼箱货的场所，它办理拼箱货的交接，配载积载后，将箱子送往</a:t>
            </a:r>
            <a:r>
              <a:rPr lang="en-US" altLang="zh-CN" sz="2400" b="1" dirty="0"/>
              <a:t>CY( Container Yard</a:t>
            </a:r>
            <a:r>
              <a:rPr lang="zh-CN" altLang="en-US" sz="2400" b="1" dirty="0"/>
              <a:t>， 集装箱</a:t>
            </a:r>
            <a:r>
              <a:rPr lang="en-US" altLang="zh-CN" sz="2400" b="1" dirty="0"/>
              <a:t>(</a:t>
            </a:r>
            <a:r>
              <a:rPr lang="zh-CN" altLang="en-US" sz="2400" b="1" dirty="0"/>
              <a:t>货柜</a:t>
            </a:r>
            <a:r>
              <a:rPr lang="en-US" altLang="zh-CN" sz="2400" b="1" dirty="0"/>
              <a:t>)</a:t>
            </a:r>
            <a:r>
              <a:rPr lang="zh-CN" altLang="en-US" sz="2400" b="1" dirty="0"/>
              <a:t>堆场</a:t>
            </a:r>
            <a:r>
              <a:rPr lang="en-US" altLang="zh-CN" sz="2400" b="1" dirty="0"/>
              <a:t>)</a:t>
            </a:r>
            <a:r>
              <a:rPr lang="zh-CN" altLang="en-US" sz="2400" b="1" dirty="0"/>
              <a:t>，并接受</a:t>
            </a:r>
            <a:r>
              <a:rPr lang="en-US" altLang="zh-CN" sz="2400" b="1" dirty="0"/>
              <a:t>CY</a:t>
            </a:r>
            <a:r>
              <a:rPr lang="zh-CN" altLang="en-US" sz="2400" b="1" dirty="0"/>
              <a:t>交来的进口货箱，</a:t>
            </a:r>
            <a:r>
              <a:rPr lang="zh-CN" altLang="en-US" sz="2400" b="1" dirty="0">
                <a:solidFill>
                  <a:srgbClr val="FF0000"/>
                </a:solidFill>
              </a:rPr>
              <a:t>进行拆箱，理货，保管，最后拨给各收货人</a:t>
            </a:r>
            <a:r>
              <a:rPr lang="zh-CN" altLang="en-US" sz="2400" b="1" dirty="0"/>
              <a:t>。同时也可按承运人的委托进行铅封和签发场站收据等业务</a:t>
            </a:r>
            <a:r>
              <a:rPr lang="zh-CN" altLang="en-US" sz="2400" dirty="0"/>
              <a:t> 。</a:t>
            </a:r>
            <a:endParaRPr lang="zh-CN" altLang="en-US" sz="2400" dirty="0"/>
          </a:p>
          <a:p>
            <a:pPr>
              <a:lnSpc>
                <a:spcPct val="90000"/>
              </a:lnSpc>
              <a:buNone/>
            </a:pPr>
            <a:endParaRPr lang="zh-CN" altLang="en-US" sz="2800" b="1" dirty="0"/>
          </a:p>
        </p:txBody>
      </p:sp>
      <p:pic>
        <p:nvPicPr>
          <p:cNvPr id="5" name="图片 4" descr="timg (3).jpg"/>
          <p:cNvPicPr>
            <a:picLocks noChangeAspect="1"/>
          </p:cNvPicPr>
          <p:nvPr/>
        </p:nvPicPr>
        <p:blipFill>
          <a:blip r:embed="rId2"/>
          <a:stretch>
            <a:fillRect/>
          </a:stretch>
        </p:blipFill>
        <p:spPr>
          <a:xfrm>
            <a:off x="671804" y="2812143"/>
            <a:ext cx="5779795" cy="4045857"/>
          </a:xfrm>
          <a:prstGeom prst="rect">
            <a:avLst/>
          </a:prstGeom>
          <a:ln>
            <a:noFill/>
          </a:ln>
          <a:effectLst>
            <a:softEdge rad="112500"/>
          </a:effectLst>
        </p:spPr>
      </p:pic>
      <p:pic>
        <p:nvPicPr>
          <p:cNvPr id="7" name="图片 6" descr="timg (4).jpg"/>
          <p:cNvPicPr>
            <a:picLocks noChangeAspect="1"/>
          </p:cNvPicPr>
          <p:nvPr/>
        </p:nvPicPr>
        <p:blipFill>
          <a:blip r:embed="rId3"/>
          <a:stretch>
            <a:fillRect/>
          </a:stretch>
        </p:blipFill>
        <p:spPr>
          <a:xfrm>
            <a:off x="5291597" y="2812143"/>
            <a:ext cx="5376403" cy="4045857"/>
          </a:xfrm>
          <a:prstGeom prst="rect">
            <a:avLst/>
          </a:prstGeom>
          <a:ln>
            <a:noFill/>
          </a:ln>
          <a:effectLst>
            <a:softEdge rad="112500"/>
          </a:effectLst>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2932">
                                            <p:txEl>
                                              <p:charRg st="0" end="23"/>
                                            </p:txEl>
                                          </p:spTgt>
                                        </p:tgtEl>
                                        <p:attrNameLst>
                                          <p:attrName>style.visibility</p:attrName>
                                        </p:attrNameLst>
                                      </p:cBhvr>
                                      <p:to>
                                        <p:strVal val="visible"/>
                                      </p:to>
                                    </p:set>
                                    <p:animEffect transition="in" filter="box(in)">
                                      <p:cBhvr>
                                        <p:cTn id="7" dur="500"/>
                                        <p:tgtEl>
                                          <p:spTgt spid="252932">
                                            <p:txEl>
                                              <p:charRg st="0" end="2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2932">
                                            <p:txEl>
                                              <p:charRg st="23" end="33"/>
                                            </p:txEl>
                                          </p:spTgt>
                                        </p:tgtEl>
                                        <p:attrNameLst>
                                          <p:attrName>style.visibility</p:attrName>
                                        </p:attrNameLst>
                                      </p:cBhvr>
                                      <p:to>
                                        <p:strVal val="visible"/>
                                      </p:to>
                                    </p:set>
                                    <p:animEffect transition="in" filter="box(in)">
                                      <p:cBhvr>
                                        <p:cTn id="12" dur="500"/>
                                        <p:tgtEl>
                                          <p:spTgt spid="252932">
                                            <p:txEl>
                                              <p:charRg st="23" end="3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2932">
                                            <p:txEl>
                                              <p:charRg st="34" end="65"/>
                                            </p:txEl>
                                          </p:spTgt>
                                        </p:tgtEl>
                                        <p:attrNameLst>
                                          <p:attrName>style.visibility</p:attrName>
                                        </p:attrNameLst>
                                      </p:cBhvr>
                                      <p:to>
                                        <p:strVal val="visible"/>
                                      </p:to>
                                    </p:set>
                                    <p:animEffect transition="in" filter="box(in)">
                                      <p:cBhvr>
                                        <p:cTn id="17" dur="500"/>
                                        <p:tgtEl>
                                          <p:spTgt spid="252932">
                                            <p:txEl>
                                              <p:charRg st="34" end="6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2932">
                                            <p:txEl>
                                              <p:charRg st="65" end="74"/>
                                            </p:txEl>
                                          </p:spTgt>
                                        </p:tgtEl>
                                        <p:attrNameLst>
                                          <p:attrName>style.visibility</p:attrName>
                                        </p:attrNameLst>
                                      </p:cBhvr>
                                      <p:to>
                                        <p:strVal val="visible"/>
                                      </p:to>
                                    </p:set>
                                    <p:animEffect transition="in" filter="box(in)">
                                      <p:cBhvr>
                                        <p:cTn id="22" dur="500"/>
                                        <p:tgtEl>
                                          <p:spTgt spid="252932">
                                            <p:txEl>
                                              <p:charRg st="65" end="7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2932">
                                            <p:txEl>
                                              <p:charRg st="74" end="76"/>
                                            </p:txEl>
                                          </p:spTgt>
                                        </p:tgtEl>
                                        <p:attrNameLst>
                                          <p:attrName>style.visibility</p:attrName>
                                        </p:attrNameLst>
                                      </p:cBhvr>
                                      <p:to>
                                        <p:strVal val="visible"/>
                                      </p:to>
                                    </p:set>
                                    <p:animEffect transition="in" filter="box(in)">
                                      <p:cBhvr>
                                        <p:cTn id="27" dur="500"/>
                                        <p:tgtEl>
                                          <p:spTgt spid="252932">
                                            <p:txEl>
                                              <p:charRg st="74" end="7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52932">
                                            <p:txEl>
                                              <p:charRg st="76" end="212"/>
                                            </p:txEl>
                                          </p:spTgt>
                                        </p:tgtEl>
                                        <p:attrNameLst>
                                          <p:attrName>style.visibility</p:attrName>
                                        </p:attrNameLst>
                                      </p:cBhvr>
                                      <p:to>
                                        <p:strVal val="visible"/>
                                      </p:to>
                                    </p:set>
                                    <p:animEffect transition="in" filter="box(in)">
                                      <p:cBhvr>
                                        <p:cTn id="32" dur="500"/>
                                        <p:tgtEl>
                                          <p:spTgt spid="252932">
                                            <p:txEl>
                                              <p:charRg st="76" end="2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ppt_x</p:attrName>
                                        </p:attrNameLst>
                                      </p:cBhvr>
                                      <p:tavLst>
                                        <p:tav tm="0">
                                          <p:val>
                                            <p:strVal val="#ppt_x"/>
                                          </p:val>
                                        </p:tav>
                                        <p:tav tm="100000">
                                          <p:val>
                                            <p:strVal val="#ppt_x"/>
                                          </p:val>
                                        </p:tav>
                                      </p:tavLst>
                                    </p:anim>
                                    <p:anim calcmode="lin" valueType="num">
                                      <p:cBhvr>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7" name="图片 250883" descr="secaibeijing_98944_11"/>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50178" name="标题 250881"/>
          <p:cNvSpPr>
            <a:spLocks noGrp="1"/>
          </p:cNvSpPr>
          <p:nvPr>
            <p:ph type="title"/>
          </p:nvPr>
        </p:nvSpPr>
        <p:spPr/>
        <p:txBody>
          <a:bodyPr vert="horz" wrap="square" lIns="91440" tIns="45720" rIns="91440" bIns="45720" anchor="ctr"/>
          <a:p>
            <a:r>
              <a:rPr lang="zh-CN" altLang="en-US" b="1" dirty="0">
                <a:solidFill>
                  <a:srgbClr val="FF0000"/>
                </a:solidFill>
              </a:rPr>
              <a:t>装箱方式</a:t>
            </a:r>
            <a:endParaRPr lang="zh-CN" altLang="en-US" b="1" dirty="0">
              <a:solidFill>
                <a:srgbClr val="FF0000"/>
              </a:solidFill>
            </a:endParaRPr>
          </a:p>
        </p:txBody>
      </p:sp>
      <p:sp>
        <p:nvSpPr>
          <p:cNvPr id="50179" name="文本占位符 250882"/>
          <p:cNvSpPr>
            <a:spLocks noGrp="1"/>
          </p:cNvSpPr>
          <p:nvPr>
            <p:ph idx="1"/>
          </p:nvPr>
        </p:nvSpPr>
        <p:spPr/>
        <p:txBody>
          <a:bodyPr vert="horz" wrap="square" lIns="91440" tIns="45720" rIns="91440" bIns="45720" anchor="t"/>
          <a:p>
            <a:r>
              <a:rPr lang="en-US" altLang="zh-CN" b="1" dirty="0">
                <a:solidFill>
                  <a:schemeClr val="accent2"/>
                </a:solidFill>
              </a:rPr>
              <a:t>1</a:t>
            </a:r>
            <a:r>
              <a:rPr lang="zh-CN" altLang="en-US" b="1" dirty="0">
                <a:solidFill>
                  <a:schemeClr val="accent2"/>
                </a:solidFill>
              </a:rPr>
              <a:t>、整箱货</a:t>
            </a:r>
            <a:r>
              <a:rPr lang="en-US" altLang="zh-CN" b="1" dirty="0">
                <a:solidFill>
                  <a:schemeClr val="accent2"/>
                </a:solidFill>
              </a:rPr>
              <a:t>FCL </a:t>
            </a:r>
            <a:r>
              <a:rPr lang="zh-CN" altLang="en-US" b="1" dirty="0">
                <a:solidFill>
                  <a:schemeClr val="accent2"/>
                </a:solidFill>
              </a:rPr>
              <a:t>（</a:t>
            </a:r>
            <a:r>
              <a:rPr lang="en-US" altLang="zh-CN" b="1" dirty="0">
                <a:solidFill>
                  <a:schemeClr val="accent2"/>
                </a:solidFill>
              </a:rPr>
              <a:t>full container load)</a:t>
            </a:r>
            <a:endParaRPr lang="en-US" altLang="zh-CN" b="1" dirty="0">
              <a:solidFill>
                <a:schemeClr val="accent2"/>
              </a:solidFill>
            </a:endParaRPr>
          </a:p>
          <a:p>
            <a:pPr>
              <a:buNone/>
            </a:pPr>
            <a:endParaRPr lang="en-US" altLang="zh-CN" b="1" dirty="0">
              <a:solidFill>
                <a:schemeClr val="accent2"/>
              </a:solidFill>
            </a:endParaRPr>
          </a:p>
          <a:p>
            <a:r>
              <a:rPr lang="en-US" altLang="zh-CN" b="1" dirty="0">
                <a:solidFill>
                  <a:schemeClr val="accent2"/>
                </a:solidFill>
              </a:rPr>
              <a:t>2</a:t>
            </a:r>
            <a:r>
              <a:rPr lang="zh-CN" altLang="en-US" b="1" dirty="0">
                <a:solidFill>
                  <a:schemeClr val="accent2"/>
                </a:solidFill>
              </a:rPr>
              <a:t>、拼箱货</a:t>
            </a:r>
            <a:r>
              <a:rPr lang="en-US" altLang="zh-CN" b="1" dirty="0">
                <a:solidFill>
                  <a:schemeClr val="accent2"/>
                </a:solidFill>
              </a:rPr>
              <a:t>LCL (less than container load)</a:t>
            </a:r>
            <a:endParaRPr lang="en-US" altLang="zh-CN" b="1" dirty="0">
              <a:solidFill>
                <a:schemeClr val="accent2"/>
              </a:solidFill>
            </a:endParaRPr>
          </a:p>
          <a:p>
            <a:endParaRPr lang="zh-CN" altLang="en-US" b="1" dirty="0">
              <a:solidFill>
                <a:schemeClr val="accent2"/>
              </a:solidFill>
            </a:endParaRPr>
          </a:p>
        </p:txBody>
      </p:sp>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1" name="图片 218113" descr="secaibeijing_98944_11"/>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51202" name="标题 218114"/>
          <p:cNvSpPr>
            <a:spLocks noGrp="1"/>
          </p:cNvSpPr>
          <p:nvPr>
            <p:ph type="title"/>
          </p:nvPr>
        </p:nvSpPr>
        <p:spPr/>
        <p:txBody>
          <a:bodyPr vert="horz" wrap="square" lIns="91440" tIns="45720" rIns="91440" bIns="45720" anchor="ctr">
            <a:normAutofit fontScale="90000"/>
          </a:bodyPr>
          <a:p>
            <a:br>
              <a:rPr lang="zh-CN" altLang="en-US" sz="4000" b="1" dirty="0">
                <a:solidFill>
                  <a:srgbClr val="FF0000"/>
                </a:solidFill>
              </a:rPr>
            </a:br>
            <a:r>
              <a:rPr lang="zh-CN" altLang="en-US" sz="3600" b="1" dirty="0">
                <a:solidFill>
                  <a:srgbClr val="000099"/>
                </a:solidFill>
              </a:rPr>
              <a:t>整箱货</a:t>
            </a:r>
            <a:r>
              <a:rPr lang="en-US" altLang="zh-CN" sz="3600" b="1" dirty="0">
                <a:solidFill>
                  <a:srgbClr val="000099"/>
                </a:solidFill>
              </a:rPr>
              <a:t>FCL </a:t>
            </a:r>
            <a:r>
              <a:rPr lang="zh-CN" altLang="en-US" sz="3600" b="1" dirty="0">
                <a:solidFill>
                  <a:srgbClr val="000099"/>
                </a:solidFill>
              </a:rPr>
              <a:t>（</a:t>
            </a:r>
            <a:r>
              <a:rPr lang="en-US" altLang="zh-CN" sz="3600" b="1" dirty="0">
                <a:solidFill>
                  <a:srgbClr val="000099"/>
                </a:solidFill>
              </a:rPr>
              <a:t>full container load)</a:t>
            </a:r>
            <a:br>
              <a:rPr lang="en-US" altLang="zh-CN" sz="4000" b="1" dirty="0">
                <a:solidFill>
                  <a:srgbClr val="FF0000"/>
                </a:solidFill>
              </a:rPr>
            </a:br>
            <a:endParaRPr lang="zh-CN" altLang="en-US" sz="4000" b="1" dirty="0">
              <a:solidFill>
                <a:srgbClr val="FF0000"/>
              </a:solidFill>
            </a:endParaRPr>
          </a:p>
        </p:txBody>
      </p:sp>
      <p:sp>
        <p:nvSpPr>
          <p:cNvPr id="218116" name="内容占位符 218115"/>
          <p:cNvSpPr>
            <a:spLocks noGrp="1"/>
          </p:cNvSpPr>
          <p:nvPr>
            <p:ph idx="1"/>
          </p:nvPr>
        </p:nvSpPr>
        <p:spPr>
          <a:xfrm>
            <a:off x="1981200" y="1600200"/>
            <a:ext cx="8686800" cy="4525963"/>
          </a:xfrm>
        </p:spPr>
        <p:txBody>
          <a:bodyPr vert="horz" wrap="square" lIns="91440" tIns="45720" rIns="91440" bIns="45720" anchor="t"/>
          <a:p>
            <a:pPr>
              <a:buNone/>
            </a:pPr>
            <a:r>
              <a:rPr lang="zh-CN" altLang="en-US" dirty="0"/>
              <a:t>   </a:t>
            </a:r>
            <a:endParaRPr lang="zh-CN" altLang="en-US" dirty="0"/>
          </a:p>
          <a:p>
            <a:pPr>
              <a:buNone/>
            </a:pPr>
            <a:r>
              <a:rPr lang="zh-CN" altLang="en-US" b="1" dirty="0"/>
              <a:t>由发货人在工厂或仓库进行装箱后直接</a:t>
            </a:r>
            <a:r>
              <a:rPr lang="zh-CN" altLang="en-US" b="1" dirty="0">
                <a:solidFill>
                  <a:schemeClr val="tx2"/>
                </a:solidFill>
              </a:rPr>
              <a:t>交</a:t>
            </a:r>
            <a:r>
              <a:rPr lang="zh-CN" altLang="en-US" b="1" dirty="0">
                <a:solidFill>
                  <a:srgbClr val="FF0066"/>
                </a:solidFill>
              </a:rPr>
              <a:t>集</a:t>
            </a:r>
            <a:endParaRPr lang="zh-CN" altLang="en-US" b="1" dirty="0">
              <a:solidFill>
                <a:srgbClr val="FF0066"/>
              </a:solidFill>
            </a:endParaRPr>
          </a:p>
          <a:p>
            <a:pPr>
              <a:buNone/>
            </a:pPr>
            <a:r>
              <a:rPr lang="zh-CN" altLang="en-US" b="1" dirty="0">
                <a:solidFill>
                  <a:srgbClr val="FF0066"/>
                </a:solidFill>
              </a:rPr>
              <a:t>装箱堆场（ </a:t>
            </a:r>
            <a:r>
              <a:rPr lang="en-US" altLang="zh-CN" b="1" dirty="0">
                <a:solidFill>
                  <a:srgbClr val="FF0066"/>
                </a:solidFill>
              </a:rPr>
              <a:t>CY-container yard</a:t>
            </a:r>
            <a:r>
              <a:rPr lang="en-US" altLang="zh-CN" b="1" dirty="0"/>
              <a:t> </a:t>
            </a:r>
            <a:r>
              <a:rPr lang="zh-CN" altLang="en-US" b="1" dirty="0"/>
              <a:t>）等待装运，</a:t>
            </a:r>
            <a:endParaRPr lang="zh-CN" altLang="en-US" b="1" dirty="0"/>
          </a:p>
          <a:p>
            <a:pPr>
              <a:buNone/>
            </a:pPr>
            <a:r>
              <a:rPr lang="zh-CN" altLang="en-US" b="1" dirty="0"/>
              <a:t>货到目的地后，收货人可直接从目的港或目</a:t>
            </a:r>
            <a:endParaRPr lang="zh-CN" altLang="en-US" b="1" dirty="0"/>
          </a:p>
          <a:p>
            <a:pPr>
              <a:buNone/>
            </a:pPr>
            <a:r>
              <a:rPr lang="zh-CN" altLang="en-US" b="1" dirty="0"/>
              <a:t>的地的集装箱堆场提走。</a:t>
            </a:r>
            <a:endParaRPr lang="zh-CN" altLang="en-US" b="1" dirty="0"/>
          </a:p>
          <a:p>
            <a:pPr>
              <a:buNone/>
            </a:pPr>
            <a:endParaRPr lang="zh-CN" altLang="en-US" b="1" dirty="0"/>
          </a:p>
          <a:p>
            <a:pPr>
              <a:buNone/>
            </a:pPr>
            <a:r>
              <a:rPr lang="zh-CN" altLang="en-US" b="1" dirty="0">
                <a:solidFill>
                  <a:srgbClr val="FF0000"/>
                </a:solidFill>
              </a:rPr>
              <a:t>只有一个发货人一个收货人！！！</a:t>
            </a:r>
            <a:endParaRPr lang="zh-CN" altLang="en-US" b="1" dirty="0">
              <a:solidFill>
                <a:srgbClr val="FF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8116">
                                            <p:txEl>
                                              <p:charRg st="88" end="104"/>
                                            </p:txEl>
                                          </p:spTgt>
                                        </p:tgtEl>
                                        <p:attrNameLst>
                                          <p:attrName>style.visibility</p:attrName>
                                        </p:attrNameLst>
                                      </p:cBhvr>
                                      <p:to>
                                        <p:strVal val="visible"/>
                                      </p:to>
                                    </p:set>
                                    <p:anim calcmode="lin" valueType="num">
                                      <p:cBhvr>
                                        <p:cTn id="7" dur="500" fill="hold"/>
                                        <p:tgtEl>
                                          <p:spTgt spid="218116">
                                            <p:txEl>
                                              <p:charRg st="88" end="104"/>
                                            </p:txEl>
                                          </p:spTgt>
                                        </p:tgtEl>
                                        <p:attrNameLst>
                                          <p:attrName>ppt_x</p:attrName>
                                        </p:attrNameLst>
                                      </p:cBhvr>
                                      <p:tavLst>
                                        <p:tav tm="0">
                                          <p:val>
                                            <p:strVal val="#ppt_x"/>
                                          </p:val>
                                        </p:tav>
                                        <p:tav tm="100000">
                                          <p:val>
                                            <p:strVal val="#ppt_x"/>
                                          </p:val>
                                        </p:tav>
                                      </p:tavLst>
                                    </p:anim>
                                    <p:anim calcmode="lin" valueType="num">
                                      <p:cBhvr>
                                        <p:cTn id="8" dur="500" fill="hold"/>
                                        <p:tgtEl>
                                          <p:spTgt spid="218116">
                                            <p:txEl>
                                              <p:charRg st="88" end="10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5" name="图片 219137" descr="secaibeijing_98944_11"/>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52226" name="标题 219138"/>
          <p:cNvSpPr>
            <a:spLocks noGrp="1"/>
          </p:cNvSpPr>
          <p:nvPr>
            <p:ph type="title"/>
          </p:nvPr>
        </p:nvSpPr>
        <p:spPr/>
        <p:txBody>
          <a:bodyPr vert="horz" wrap="square" lIns="91440" tIns="45720" rIns="91440" bIns="45720" anchor="ctr">
            <a:normAutofit fontScale="90000"/>
          </a:bodyPr>
          <a:p>
            <a:br>
              <a:rPr lang="zh-CN" altLang="en-US" sz="4000" b="1" dirty="0">
                <a:solidFill>
                  <a:srgbClr val="FF0000"/>
                </a:solidFill>
              </a:rPr>
            </a:br>
            <a:r>
              <a:rPr lang="zh-CN" altLang="en-US" sz="3200" b="1" dirty="0">
                <a:solidFill>
                  <a:srgbClr val="000099"/>
                </a:solidFill>
              </a:rPr>
              <a:t>拼箱货</a:t>
            </a:r>
            <a:r>
              <a:rPr lang="en-US" altLang="zh-CN" sz="3200" b="1" dirty="0">
                <a:solidFill>
                  <a:srgbClr val="000099"/>
                </a:solidFill>
              </a:rPr>
              <a:t>LCL (less than container load)</a:t>
            </a:r>
            <a:br>
              <a:rPr lang="en-US" altLang="zh-CN" sz="3200" b="1" dirty="0">
                <a:solidFill>
                  <a:srgbClr val="000099"/>
                </a:solidFill>
              </a:rPr>
            </a:br>
            <a:endParaRPr lang="zh-CN" altLang="en-US" sz="3200" b="1" dirty="0">
              <a:solidFill>
                <a:srgbClr val="000099"/>
              </a:solidFill>
            </a:endParaRPr>
          </a:p>
        </p:txBody>
      </p:sp>
      <p:sp>
        <p:nvSpPr>
          <p:cNvPr id="52227" name="文本占位符 219139"/>
          <p:cNvSpPr>
            <a:spLocks noGrp="1"/>
          </p:cNvSpPr>
          <p:nvPr>
            <p:ph idx="1"/>
          </p:nvPr>
        </p:nvSpPr>
        <p:spPr/>
        <p:txBody>
          <a:bodyPr vert="horz" wrap="square" lIns="91440" tIns="45720" rIns="91440" bIns="45720" anchor="t"/>
          <a:p>
            <a:pPr>
              <a:lnSpc>
                <a:spcPct val="90000"/>
              </a:lnSpc>
              <a:buNone/>
            </a:pPr>
            <a:r>
              <a:rPr lang="en-US" altLang="zh-CN" sz="2800" b="1" dirty="0"/>
              <a:t>1</a:t>
            </a:r>
            <a:r>
              <a:rPr lang="zh-CN" altLang="en-US" sz="2800" b="1" dirty="0"/>
              <a:t>）不同的货主的货物 </a:t>
            </a:r>
            <a:endParaRPr lang="zh-CN" altLang="en-US" sz="2800" b="1" dirty="0"/>
          </a:p>
          <a:p>
            <a:pPr>
              <a:lnSpc>
                <a:spcPct val="90000"/>
              </a:lnSpc>
              <a:buNone/>
            </a:pPr>
            <a:r>
              <a:rPr lang="zh-CN" altLang="en-US" sz="2800" b="1" dirty="0"/>
              <a:t>（</a:t>
            </a:r>
            <a:r>
              <a:rPr lang="zh-CN" altLang="en-US" sz="2800" b="1" dirty="0">
                <a:solidFill>
                  <a:srgbClr val="FF0066"/>
                </a:solidFill>
              </a:rPr>
              <a:t>几个发货人，几个收货人</a:t>
            </a:r>
            <a:r>
              <a:rPr lang="zh-CN" altLang="en-US" sz="2800" b="1" dirty="0"/>
              <a:t>）</a:t>
            </a:r>
            <a:endParaRPr lang="zh-CN" altLang="en-US" sz="2800" b="1" dirty="0"/>
          </a:p>
          <a:p>
            <a:pPr>
              <a:lnSpc>
                <a:spcPct val="90000"/>
              </a:lnSpc>
              <a:buNone/>
            </a:pPr>
            <a:endParaRPr lang="zh-CN" altLang="en-US" sz="2800" b="1" dirty="0"/>
          </a:p>
          <a:p>
            <a:pPr>
              <a:lnSpc>
                <a:spcPct val="90000"/>
              </a:lnSpc>
              <a:buNone/>
            </a:pPr>
            <a:r>
              <a:rPr lang="en-US" altLang="zh-CN" sz="2800" b="1" dirty="0"/>
              <a:t>2</a:t>
            </a:r>
            <a:r>
              <a:rPr lang="zh-CN" altLang="en-US" sz="2800" b="1" dirty="0"/>
              <a:t>）是指货量不足一整箱，需要由承运人在集装箱货运站负责将不同发货人的货物拼装在一个集装箱内，货到目的港或目的地后由承运人拆箱后分拨给各收货人。</a:t>
            </a:r>
            <a:endParaRPr lang="zh-CN" altLang="en-US" sz="2800" b="1" dirty="0"/>
          </a:p>
          <a:p>
            <a:pPr>
              <a:lnSpc>
                <a:spcPct val="90000"/>
              </a:lnSpc>
              <a:buNone/>
            </a:pPr>
            <a:endParaRPr lang="zh-CN" altLang="en-US" sz="2800" b="1" dirty="0"/>
          </a:p>
          <a:p>
            <a:pPr>
              <a:lnSpc>
                <a:spcPct val="90000"/>
              </a:lnSpc>
              <a:buNone/>
            </a:pPr>
            <a:r>
              <a:rPr lang="zh-CN" altLang="en-US" sz="2800" b="1" dirty="0"/>
              <a:t>承运人在</a:t>
            </a:r>
            <a:r>
              <a:rPr lang="zh-CN" altLang="en-US" sz="2800" b="1" dirty="0">
                <a:solidFill>
                  <a:srgbClr val="FF0066"/>
                </a:solidFill>
              </a:rPr>
              <a:t>集装箱货运站（</a:t>
            </a:r>
            <a:r>
              <a:rPr lang="en-US" altLang="zh-CN" sz="2800" b="1" dirty="0">
                <a:solidFill>
                  <a:srgbClr val="FF0066"/>
                </a:solidFill>
              </a:rPr>
              <a:t>CFS-container freight station</a:t>
            </a:r>
            <a:r>
              <a:rPr lang="zh-CN" altLang="en-US" sz="2800" b="1" dirty="0">
                <a:solidFill>
                  <a:srgbClr val="FF0066"/>
                </a:solidFill>
              </a:rPr>
              <a:t>）拼箱</a:t>
            </a:r>
            <a:r>
              <a:rPr lang="zh-CN" altLang="en-US" sz="2800" b="1" dirty="0"/>
              <a:t>。</a:t>
            </a:r>
            <a:endParaRPr lang="en-US" altLang="zh-CN" sz="2800" b="1" dirty="0"/>
          </a:p>
        </p:txBody>
      </p:sp>
    </p:spTree>
    <p:custDataLst>
      <p:tags r:id="rId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49" name="图片 257027" descr="secaibeijing_98944_11"/>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53250" name="标题 257025"/>
          <p:cNvSpPr>
            <a:spLocks noGrp="1"/>
          </p:cNvSpPr>
          <p:nvPr>
            <p:ph type="title"/>
          </p:nvPr>
        </p:nvSpPr>
        <p:spPr/>
        <p:txBody>
          <a:bodyPr vert="horz" wrap="square" lIns="91440" tIns="45720" rIns="91440" bIns="45720" anchor="ctr"/>
          <a:p>
            <a:r>
              <a:rPr lang="zh-CN" altLang="en-US" dirty="0">
                <a:solidFill>
                  <a:srgbClr val="FF0000"/>
                </a:solidFill>
              </a:rPr>
              <a:t>货物的交接方式</a:t>
            </a:r>
            <a:endParaRPr lang="zh-CN" altLang="en-US" dirty="0">
              <a:solidFill>
                <a:srgbClr val="FF0000"/>
              </a:solidFill>
            </a:endParaRPr>
          </a:p>
        </p:txBody>
      </p:sp>
      <p:sp>
        <p:nvSpPr>
          <p:cNvPr id="53251" name="文本占位符 257026"/>
          <p:cNvSpPr>
            <a:spLocks noGrp="1"/>
          </p:cNvSpPr>
          <p:nvPr>
            <p:ph idx="1"/>
          </p:nvPr>
        </p:nvSpPr>
        <p:spPr/>
        <p:txBody>
          <a:bodyPr vert="horz" wrap="square" lIns="91440" tIns="45720" rIns="91440" bIns="45720" anchor="t"/>
          <a:p>
            <a:pPr>
              <a:buNone/>
            </a:pPr>
            <a:r>
              <a:rPr lang="zh-CN" altLang="en-US" b="1" dirty="0"/>
              <a:t>（</a:t>
            </a:r>
            <a:r>
              <a:rPr lang="en-US" altLang="zh-CN" b="1" dirty="0"/>
              <a:t>1</a:t>
            </a:r>
            <a:r>
              <a:rPr lang="zh-CN" altLang="en-US" b="1" dirty="0"/>
              <a:t>）</a:t>
            </a:r>
            <a:r>
              <a:rPr lang="zh-CN" altLang="en-US" b="1" dirty="0">
                <a:solidFill>
                  <a:srgbClr val="FF0000"/>
                </a:solidFill>
              </a:rPr>
              <a:t>整箱交，整箱接（</a:t>
            </a:r>
            <a:r>
              <a:rPr lang="en-US" altLang="zh-CN" b="1" dirty="0">
                <a:solidFill>
                  <a:srgbClr val="FF0000"/>
                </a:solidFill>
              </a:rPr>
              <a:t>CY-CY</a:t>
            </a:r>
            <a:r>
              <a:rPr lang="zh-CN" altLang="en-US" b="1" dirty="0"/>
              <a:t>） </a:t>
            </a:r>
            <a:endParaRPr lang="en-US" altLang="zh-CN" b="1" dirty="0"/>
          </a:p>
          <a:p>
            <a:pPr>
              <a:buNone/>
            </a:pPr>
            <a:r>
              <a:rPr lang="zh-CN" altLang="en-US" b="1" dirty="0"/>
              <a:t>（</a:t>
            </a:r>
            <a:r>
              <a:rPr lang="en-US" altLang="zh-CN" b="1" dirty="0"/>
              <a:t>2</a:t>
            </a:r>
            <a:r>
              <a:rPr lang="zh-CN" altLang="en-US" b="1" dirty="0"/>
              <a:t>）拼箱交、拆箱接（</a:t>
            </a:r>
            <a:r>
              <a:rPr lang="en-US" altLang="zh-CN" b="1" dirty="0"/>
              <a:t>CFS-CFS</a:t>
            </a:r>
            <a:r>
              <a:rPr lang="zh-CN" altLang="en-US" b="1" dirty="0"/>
              <a:t>） </a:t>
            </a:r>
            <a:endParaRPr lang="zh-CN" altLang="en-US" b="1" dirty="0"/>
          </a:p>
          <a:p>
            <a:pPr>
              <a:buNone/>
            </a:pPr>
            <a:r>
              <a:rPr lang="zh-CN" altLang="en-US" b="1" dirty="0"/>
              <a:t>（</a:t>
            </a:r>
            <a:r>
              <a:rPr lang="en-US" altLang="zh-CN" b="1" dirty="0"/>
              <a:t>3</a:t>
            </a:r>
            <a:r>
              <a:rPr lang="zh-CN" altLang="en-US" b="1" dirty="0"/>
              <a:t>）整箱交，拆箱接（</a:t>
            </a:r>
            <a:r>
              <a:rPr lang="en-US" altLang="zh-CN" b="1" dirty="0"/>
              <a:t>CY-CFS</a:t>
            </a:r>
            <a:r>
              <a:rPr lang="zh-CN" altLang="en-US" b="1" dirty="0"/>
              <a:t>）</a:t>
            </a:r>
            <a:endParaRPr lang="zh-CN" altLang="en-US" b="1" dirty="0"/>
          </a:p>
          <a:p>
            <a:pPr>
              <a:buNone/>
            </a:pPr>
            <a:r>
              <a:rPr lang="zh-CN" altLang="en-US" b="1" dirty="0"/>
              <a:t>（</a:t>
            </a:r>
            <a:r>
              <a:rPr lang="en-US" altLang="zh-CN" b="1" dirty="0"/>
              <a:t>4</a:t>
            </a:r>
            <a:r>
              <a:rPr lang="zh-CN" altLang="en-US" b="1" dirty="0"/>
              <a:t>）拼箱交，整箱接（</a:t>
            </a:r>
            <a:r>
              <a:rPr lang="en-US" altLang="zh-CN" b="1" dirty="0"/>
              <a:t>CFS-CY</a:t>
            </a:r>
            <a:r>
              <a:rPr lang="zh-CN" altLang="en-US" b="1" dirty="0"/>
              <a:t>） </a:t>
            </a:r>
            <a:endParaRPr lang="zh-CN" altLang="en-US" b="1" dirty="0"/>
          </a:p>
          <a:p>
            <a:pPr>
              <a:buNone/>
            </a:pPr>
            <a:endParaRPr lang="zh-CN" altLang="en-US" b="1" dirty="0"/>
          </a:p>
          <a:p>
            <a:pPr>
              <a:buNone/>
            </a:pPr>
            <a:r>
              <a:rPr lang="zh-CN" altLang="en-US" b="1" dirty="0"/>
              <a:t>上述各种交接方式中，以整箱交、整箱接效果最好，也最能发挥集装箱的优越性。</a:t>
            </a:r>
            <a:r>
              <a:rPr lang="zh-CN" altLang="en-US" dirty="0"/>
              <a:t> </a:t>
            </a:r>
            <a:endParaRPr lang="zh-CN" altLang="en-US" dirty="0"/>
          </a:p>
        </p:txBody>
      </p:sp>
    </p:spTree>
    <p:custDataLst>
      <p:tags r:id="rId2"/>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43009"/>
          <p:cNvSpPr>
            <a:spLocks noGrp="1"/>
          </p:cNvSpPr>
          <p:nvPr>
            <p:ph type="title"/>
          </p:nvPr>
        </p:nvSpPr>
        <p:spPr/>
        <p:txBody>
          <a:bodyPr anchor="b"/>
          <a:p>
            <a:endParaRPr lang="zh-CN" altLang="zh-CN" sz="4000" b="1" dirty="0">
              <a:solidFill>
                <a:schemeClr val="accent2"/>
              </a:solidFill>
            </a:endParaRPr>
          </a:p>
        </p:txBody>
      </p:sp>
      <p:sp>
        <p:nvSpPr>
          <p:cNvPr id="54274" name="文本占位符 43010"/>
          <p:cNvSpPr>
            <a:spLocks noGrp="1"/>
          </p:cNvSpPr>
          <p:nvPr>
            <p:ph idx="1"/>
          </p:nvPr>
        </p:nvSpPr>
        <p:spPr>
          <a:xfrm>
            <a:off x="2208213" y="1341438"/>
            <a:ext cx="7696200" cy="4002087"/>
          </a:xfrm>
        </p:spPr>
        <p:txBody>
          <a:bodyPr anchor="t"/>
          <a:p>
            <a:pPr>
              <a:lnSpc>
                <a:spcPct val="90000"/>
              </a:lnSpc>
              <a:buNone/>
            </a:pPr>
            <a:r>
              <a:rPr lang="zh-CN" altLang="en-US" b="1" dirty="0">
                <a:solidFill>
                  <a:srgbClr val="000066"/>
                </a:solidFill>
                <a:ea typeface="楷体_GB2312" pitchFamily="49" charset="-122"/>
              </a:rPr>
              <a:t>（二）国际多式联运</a:t>
            </a:r>
            <a:endParaRPr lang="zh-CN" altLang="en-US" b="1" dirty="0">
              <a:solidFill>
                <a:srgbClr val="000066"/>
              </a:solidFill>
              <a:ea typeface="楷体_GB2312" pitchFamily="49" charset="-122"/>
            </a:endParaRPr>
          </a:p>
          <a:p>
            <a:pPr>
              <a:lnSpc>
                <a:spcPct val="90000"/>
              </a:lnSpc>
            </a:pPr>
            <a:r>
              <a:rPr lang="zh-CN" altLang="en-US" sz="2800" b="1" dirty="0">
                <a:solidFill>
                  <a:srgbClr val="000066"/>
                </a:solidFill>
                <a:ea typeface="楷体_GB2312" pitchFamily="49" charset="-122"/>
              </a:rPr>
              <a:t>含义</a:t>
            </a:r>
            <a:endParaRPr lang="zh-CN" altLang="en-US" sz="2800" b="1" dirty="0">
              <a:solidFill>
                <a:srgbClr val="000066"/>
              </a:solidFill>
              <a:ea typeface="楷体_GB2312" pitchFamily="49" charset="-122"/>
            </a:endParaRPr>
          </a:p>
          <a:p>
            <a:pPr>
              <a:lnSpc>
                <a:spcPct val="90000"/>
              </a:lnSpc>
            </a:pPr>
            <a:r>
              <a:rPr lang="zh-CN" altLang="en-US" sz="2800" b="1" dirty="0">
                <a:solidFill>
                  <a:srgbClr val="000066"/>
                </a:solidFill>
                <a:ea typeface="楷体_GB2312" pitchFamily="49" charset="-122"/>
              </a:rPr>
              <a:t>条件</a:t>
            </a:r>
            <a:endParaRPr lang="zh-CN" altLang="en-US" sz="2800" b="1" dirty="0">
              <a:solidFill>
                <a:srgbClr val="000066"/>
              </a:solidFill>
              <a:ea typeface="楷体_GB2312" pitchFamily="49" charset="-122"/>
            </a:endParaRPr>
          </a:p>
          <a:p>
            <a:pPr lvl="1">
              <a:lnSpc>
                <a:spcPct val="90000"/>
              </a:lnSpc>
              <a:buBlip>
                <a:blip r:embed="rId1"/>
              </a:buBlip>
            </a:pPr>
            <a:r>
              <a:rPr lang="zh-CN" altLang="en-US" b="1" dirty="0">
                <a:solidFill>
                  <a:srgbClr val="000066"/>
                </a:solidFill>
                <a:ea typeface="楷体_GB2312" pitchFamily="49" charset="-122"/>
              </a:rPr>
              <a:t>一份多式联运合同</a:t>
            </a:r>
            <a:endParaRPr lang="zh-CN" altLang="en-US" b="1" dirty="0">
              <a:solidFill>
                <a:srgbClr val="000066"/>
              </a:solidFill>
              <a:ea typeface="楷体_GB2312" pitchFamily="49" charset="-122"/>
            </a:endParaRPr>
          </a:p>
          <a:p>
            <a:pPr lvl="1">
              <a:lnSpc>
                <a:spcPct val="90000"/>
              </a:lnSpc>
              <a:buBlip>
                <a:blip r:embed="rId1"/>
              </a:buBlip>
            </a:pPr>
            <a:r>
              <a:rPr lang="zh-CN" altLang="en-US" b="1" dirty="0">
                <a:solidFill>
                  <a:srgbClr val="000066"/>
                </a:solidFill>
                <a:ea typeface="楷体_GB2312" pitchFamily="49" charset="-122"/>
              </a:rPr>
              <a:t>使用一份多式联运单据</a:t>
            </a:r>
            <a:endParaRPr lang="zh-CN" altLang="en-US" b="1" dirty="0">
              <a:solidFill>
                <a:srgbClr val="000066"/>
              </a:solidFill>
              <a:ea typeface="楷体_GB2312" pitchFamily="49" charset="-122"/>
            </a:endParaRPr>
          </a:p>
          <a:p>
            <a:pPr lvl="1">
              <a:lnSpc>
                <a:spcPct val="90000"/>
              </a:lnSpc>
              <a:buBlip>
                <a:blip r:embed="rId1"/>
              </a:buBlip>
            </a:pPr>
            <a:r>
              <a:rPr lang="zh-CN" altLang="en-US" b="1" dirty="0">
                <a:solidFill>
                  <a:srgbClr val="000066"/>
                </a:solidFill>
                <a:ea typeface="楷体_GB2312" pitchFamily="49" charset="-122"/>
              </a:rPr>
              <a:t>至少两种不同的运输方式的连贯运输</a:t>
            </a:r>
            <a:endParaRPr lang="zh-CN" altLang="en-US" b="1" dirty="0">
              <a:solidFill>
                <a:srgbClr val="000066"/>
              </a:solidFill>
              <a:ea typeface="楷体_GB2312" pitchFamily="49" charset="-122"/>
            </a:endParaRPr>
          </a:p>
          <a:p>
            <a:pPr lvl="1">
              <a:lnSpc>
                <a:spcPct val="90000"/>
              </a:lnSpc>
              <a:buBlip>
                <a:blip r:embed="rId1"/>
              </a:buBlip>
            </a:pPr>
            <a:r>
              <a:rPr lang="zh-CN" altLang="en-US" b="1" dirty="0">
                <a:solidFill>
                  <a:srgbClr val="000066"/>
                </a:solidFill>
                <a:ea typeface="楷体_GB2312" pitchFamily="49" charset="-122"/>
              </a:rPr>
              <a:t>国际间的货物联运</a:t>
            </a:r>
            <a:endParaRPr lang="zh-CN" altLang="en-US" b="1" dirty="0">
              <a:solidFill>
                <a:srgbClr val="000066"/>
              </a:solidFill>
              <a:ea typeface="楷体_GB2312" pitchFamily="49" charset="-122"/>
            </a:endParaRPr>
          </a:p>
          <a:p>
            <a:pPr lvl="1">
              <a:lnSpc>
                <a:spcPct val="90000"/>
              </a:lnSpc>
              <a:buBlip>
                <a:blip r:embed="rId1"/>
              </a:buBlip>
            </a:pPr>
            <a:r>
              <a:rPr lang="zh-CN" altLang="en-US" b="1" dirty="0">
                <a:solidFill>
                  <a:srgbClr val="000066"/>
                </a:solidFill>
                <a:ea typeface="楷体_GB2312" pitchFamily="49" charset="-122"/>
              </a:rPr>
              <a:t>由一个多式联运经营人对全程负责</a:t>
            </a:r>
            <a:endParaRPr lang="zh-CN" altLang="en-US" b="1" dirty="0">
              <a:solidFill>
                <a:srgbClr val="000066"/>
              </a:solidFill>
              <a:ea typeface="楷体_GB2312" pitchFamily="49" charset="-122"/>
            </a:endParaRPr>
          </a:p>
          <a:p>
            <a:pPr lvl="1">
              <a:lnSpc>
                <a:spcPct val="90000"/>
              </a:lnSpc>
              <a:buBlip>
                <a:blip r:embed="rId1"/>
              </a:buBlip>
            </a:pPr>
            <a:r>
              <a:rPr lang="zh-CN" altLang="en-US" b="1" dirty="0">
                <a:solidFill>
                  <a:srgbClr val="000066"/>
                </a:solidFill>
                <a:ea typeface="楷体_GB2312" pitchFamily="49" charset="-122"/>
              </a:rPr>
              <a:t>按全程单一运费率，以包干形式一次收取</a:t>
            </a:r>
            <a:endParaRPr lang="zh-CN" altLang="en-US" sz="2400" b="1" dirty="0">
              <a:solidFill>
                <a:srgbClr val="000066"/>
              </a:solidFill>
              <a:ea typeface="楷体_GB2312" pitchFamily="49" charset="-122"/>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5"/>
          <p:cNvGrpSpPr/>
          <p:nvPr/>
        </p:nvGrpSpPr>
        <p:grpSpPr>
          <a:xfrm rot="5400000">
            <a:off x="3295014" y="-31116"/>
            <a:ext cx="4475163" cy="5159690"/>
            <a:chOff x="96803" y="1523719"/>
            <a:chExt cx="4475195" cy="4334173"/>
          </a:xfrm>
        </p:grpSpPr>
        <p:grpSp>
          <p:nvGrpSpPr>
            <p:cNvPr id="3" name="组合 14"/>
            <p:cNvGrpSpPr/>
            <p:nvPr/>
          </p:nvGrpSpPr>
          <p:grpSpPr>
            <a:xfrm rot="5400000">
              <a:off x="167314" y="1453208"/>
              <a:ext cx="4334173" cy="4475195"/>
              <a:chOff x="-1018753" y="1035381"/>
              <a:chExt cx="7088254" cy="3623893"/>
            </a:xfrm>
            <a:scene3d>
              <a:camera prst="perspectiveRelaxedModerately"/>
              <a:lightRig rig="contrasting" dir="t">
                <a:rot lat="0" lon="0" rev="1200000"/>
              </a:lightRig>
            </a:scene3d>
          </p:grpSpPr>
          <p:sp>
            <p:nvSpPr>
              <p:cNvPr id="9" name="圆角矩形 8"/>
              <p:cNvSpPr/>
              <p:nvPr/>
            </p:nvSpPr>
            <p:spPr>
              <a:xfrm>
                <a:off x="-1018753" y="4116394"/>
                <a:ext cx="6096001" cy="542880"/>
              </a:xfrm>
              <a:prstGeom prst="roundRect">
                <a:avLst/>
              </a:prstGeom>
              <a:solidFill>
                <a:srgbClr val="FFFF99"/>
              </a:solidFill>
              <a:sp3d contourW="19050" prstMaterial="metal">
                <a:bevelT w="88900" h="203200" prst="angle"/>
                <a:bevelB w="165100" h="254000"/>
              </a:sp3d>
            </p:spPr>
            <p:style>
              <a:lnRef idx="0">
                <a:schemeClr val="lt1">
                  <a:hueOff val="0"/>
                  <a:satOff val="0"/>
                  <a:lumOff val="0"/>
                  <a:alphaOff val="0"/>
                </a:schemeClr>
              </a:lnRef>
              <a:fillRef idx="1">
                <a:scrgbClr r="0" g="0" b="0"/>
              </a:fillRef>
              <a:effectRef idx="2">
                <a:schemeClr val="accent2">
                  <a:hueOff val="-4800000"/>
                  <a:satOff val="-16659"/>
                  <a:lumOff val="20000"/>
                  <a:alphaOff val="0"/>
                </a:schemeClr>
              </a:effectRef>
              <a:fontRef idx="minor">
                <a:schemeClr val="lt1"/>
              </a:fontRef>
            </p:style>
          </p:sp>
          <p:sp>
            <p:nvSpPr>
              <p:cNvPr id="10" name="圆角矩形 4"/>
              <p:cNvSpPr/>
              <p:nvPr/>
            </p:nvSpPr>
            <p:spPr>
              <a:xfrm>
                <a:off x="26504" y="1035381"/>
                <a:ext cx="6042997" cy="489878"/>
              </a:xfrm>
              <a:prstGeom prst="rect">
                <a:avLst/>
              </a:prstGeom>
              <a:sp3d/>
            </p:spPr>
            <p:style>
              <a:lnRef idx="0">
                <a:scrgbClr r="0" g="0" b="0"/>
              </a:lnRef>
              <a:fillRef idx="0">
                <a:scrgbClr r="0" g="0" b="0"/>
              </a:fillRef>
              <a:effectRef idx="0">
                <a:scrgbClr r="0" g="0" b="0"/>
              </a:effectRef>
              <a:fontRef idx="minor">
                <a:schemeClr val="lt1"/>
              </a:fontRef>
            </p:style>
            <p:txBody>
              <a:bodyPr lIns="80010" tIns="80010" rIns="80010" bIns="80010" spcCol="1270" anchor="ctr"/>
              <a:lstStyle/>
              <a:p>
                <a:pPr marL="0" marR="0" lvl="0" indent="0" algn="l" defTabSz="933450" rtl="0" eaLnBrk="1" fontAlgn="auto" latinLnBrk="0" hangingPunct="1">
                  <a:lnSpc>
                    <a:spcPct val="90000"/>
                  </a:lnSpc>
                  <a:spcBef>
                    <a:spcPct val="0"/>
                  </a:spcBef>
                  <a:spcAft>
                    <a:spcPct val="35000"/>
                  </a:spcAft>
                  <a:buClrTx/>
                  <a:buSzTx/>
                  <a:buFontTx/>
                  <a:buNone/>
                  <a:defRPr/>
                </a:pPr>
                <a:endParaRPr kumimoji="0" lang="zh-CN" altLang="en-US" sz="2100" b="0" i="0" u="none" strike="noStrike" kern="1200" cap="none" spc="0" normalizeH="0" baseline="0" noProof="0">
                  <a:ln>
                    <a:noFill/>
                  </a:ln>
                  <a:solidFill>
                    <a:schemeClr val="lt1"/>
                  </a:solidFill>
                  <a:effectLst/>
                  <a:uLnTx/>
                  <a:uFillTx/>
                  <a:latin typeface="+mn-lt"/>
                  <a:ea typeface="+mn-ea"/>
                  <a:cs typeface="+mn-cs"/>
                </a:endParaRPr>
              </a:p>
            </p:txBody>
          </p:sp>
        </p:grpSp>
        <p:sp>
          <p:nvSpPr>
            <p:cNvPr id="8" name="TextBox 7"/>
            <p:cNvSpPr txBox="1"/>
            <p:nvPr/>
          </p:nvSpPr>
          <p:spPr>
            <a:xfrm>
              <a:off x="296598" y="1530282"/>
              <a:ext cx="675010" cy="3319907"/>
            </a:xfrm>
            <a:prstGeom prst="rect">
              <a:avLst/>
            </a:prstGeom>
            <a:noFill/>
          </p:spPr>
          <p:txBody>
            <a:bodyPr vert="vert270" wrap="none">
              <a:spAutoFit/>
            </a:bodyPr>
            <a:lstStyle/>
            <a:p>
              <a:pPr marR="0" algn="ctr" defTabSz="914400" fontAlgn="auto">
                <a:spcBef>
                  <a:spcPts val="0"/>
                </a:spcBef>
                <a:spcAft>
                  <a:spcPts val="0"/>
                </a:spcAft>
                <a:buClrTx/>
                <a:buSzTx/>
                <a:buFontTx/>
                <a:defRPr/>
              </a:pPr>
              <a:r>
                <a:rPr kumimoji="0" lang="zh-CN" altLang="en-US" sz="3200" strike="noStrike" kern="1200" cap="none" spc="0" normalizeH="0" baseline="0" noProof="0" dirty="0">
                  <a:solidFill>
                    <a:srgbClr val="FF0000"/>
                  </a:solidFill>
                  <a:latin typeface="黑体" panose="02010609060101010101" charset="-122"/>
                  <a:ea typeface="黑体" panose="02010609060101010101" charset="-122"/>
                  <a:cs typeface="+mn-cs"/>
                </a:rPr>
                <a:t>第一节 </a:t>
              </a:r>
              <a:r>
                <a:rPr kumimoji="0" lang="zh-CN" altLang="en-US" sz="3200" strike="noStrike" kern="1200" cap="none" spc="0" normalizeH="0" baseline="0" noProof="0" dirty="0">
                  <a:solidFill>
                    <a:srgbClr val="FF0000"/>
                  </a:solidFill>
                  <a:latin typeface="黑体" panose="02010609060101010101" charset="-122"/>
                  <a:ea typeface="黑体" panose="02010609060101010101" charset="-122"/>
                  <a:cs typeface="+mn-cs"/>
                </a:rPr>
                <a:t>国际货物运输</a:t>
              </a:r>
              <a:endParaRPr kumimoji="0" lang="zh-CN" altLang="en-US" sz="3200" strike="noStrike" kern="1200" cap="none" spc="0" normalizeH="0" baseline="0" noProof="0" dirty="0">
                <a:solidFill>
                  <a:srgbClr val="FF0000"/>
                </a:solidFill>
                <a:latin typeface="黑体" panose="02010609060101010101" charset="-122"/>
                <a:ea typeface="黑体" panose="02010609060101010101" charset="-122"/>
                <a:cs typeface="+mn-cs"/>
              </a:endParaRPr>
            </a:p>
          </p:txBody>
        </p:sp>
      </p:grpSp>
      <p:sp>
        <p:nvSpPr>
          <p:cNvPr id="55" name="Rectangle 3"/>
          <p:cNvSpPr txBox="1"/>
          <p:nvPr/>
        </p:nvSpPr>
        <p:spPr>
          <a:xfrm>
            <a:off x="2055813" y="1643063"/>
            <a:ext cx="2254250" cy="484187"/>
          </a:xfrm>
          <a:prstGeom prst="rect">
            <a:avLst/>
          </a:prstGeom>
          <a:solidFill>
            <a:srgbClr val="00CCCC"/>
          </a:solidFill>
          <a:ln w="28575" cap="flat" cmpd="sng">
            <a:solidFill>
              <a:srgbClr val="FFFF00"/>
            </a:solidFill>
            <a:prstDash val="solid"/>
            <a:miter/>
            <a:headEnd type="none" w="med" len="med"/>
            <a:tailEnd type="none" w="med" len="med"/>
          </a:ln>
        </p:spPr>
        <p:txBody>
          <a:bodyPr anchor="t"/>
          <a:p>
            <a:pPr marL="342900" indent="-342900">
              <a:lnSpc>
                <a:spcPct val="90000"/>
              </a:lnSpc>
              <a:spcBef>
                <a:spcPct val="20000"/>
              </a:spcBef>
              <a:buSzPct val="80000"/>
            </a:pPr>
            <a:r>
              <a:rPr lang="en-US" altLang="zh-CN" sz="2800" dirty="0">
                <a:solidFill>
                  <a:srgbClr val="000000"/>
                </a:solidFill>
                <a:latin typeface="黑体" panose="02010609060101010101" charset="-122"/>
                <a:ea typeface="黑体" panose="02010609060101010101" charset="-122"/>
              </a:rPr>
              <a:t>	</a:t>
            </a:r>
            <a:r>
              <a:rPr lang="zh-CN" altLang="en-US" sz="2800" dirty="0">
                <a:solidFill>
                  <a:srgbClr val="000000"/>
                </a:solidFill>
                <a:latin typeface="黑体" panose="02010609060101010101" charset="-122"/>
                <a:ea typeface="黑体" panose="02010609060101010101" charset="-122"/>
              </a:rPr>
              <a:t>陆上运输 </a:t>
            </a:r>
            <a:endParaRPr lang="zh-CN" altLang="en-US" sz="2800" dirty="0">
              <a:solidFill>
                <a:srgbClr val="000000"/>
              </a:solidFill>
              <a:latin typeface="黑体" panose="02010609060101010101" charset="-122"/>
              <a:ea typeface="黑体" panose="02010609060101010101" charset="-122"/>
            </a:endParaRPr>
          </a:p>
        </p:txBody>
      </p:sp>
      <p:sp>
        <p:nvSpPr>
          <p:cNvPr id="56" name="Rectangle 4"/>
          <p:cNvSpPr>
            <a:spLocks noChangeArrowheads="1"/>
          </p:cNvSpPr>
          <p:nvPr/>
        </p:nvSpPr>
        <p:spPr bwMode="auto">
          <a:xfrm>
            <a:off x="1992313" y="2997200"/>
            <a:ext cx="2386013" cy="533400"/>
          </a:xfrm>
          <a:prstGeom prst="rect">
            <a:avLst/>
          </a:prstGeom>
          <a:solidFill>
            <a:srgbClr val="00CCCC"/>
          </a:solidFill>
          <a:ln w="28575">
            <a:solidFill>
              <a:srgbClr val="FFFF00"/>
            </a:solidFill>
            <a:miter lim="800000"/>
          </a:ln>
          <a:effectLst/>
        </p:spPr>
        <p:txBody>
          <a:bodyPr/>
          <a:lstStyle/>
          <a:p>
            <a:pPr marL="342900" marR="0" lvl="0" indent="-342900" algn="l" defTabSz="914400" rtl="0" eaLnBrk="1" fontAlgn="auto" latinLnBrk="0" hangingPunct="1">
              <a:lnSpc>
                <a:spcPct val="90000"/>
              </a:lnSpc>
              <a:spcBef>
                <a:spcPts val="0"/>
              </a:spcBef>
              <a:spcAft>
                <a:spcPts val="0"/>
              </a:spcAft>
              <a:buClr>
                <a:srgbClr val="000000"/>
              </a:buClr>
              <a:buSzTx/>
              <a:buFontTx/>
              <a:buNone/>
              <a:defRPr/>
            </a:pPr>
            <a:r>
              <a:rPr kumimoji="1" lang="en-US" altLang="zh-CN" sz="2800" b="1" i="0" u="none" strike="noStrike" kern="0" cap="none" spc="0" normalizeH="0" baseline="0" noProof="0" dirty="0">
                <a:ln>
                  <a:noFill/>
                </a:ln>
                <a:solidFill>
                  <a:srgbClr val="000000"/>
                </a:solidFill>
                <a:effectLst/>
                <a:uLnTx/>
                <a:uFillTx/>
                <a:latin typeface="黑体" panose="02010609060101010101" charset="-122"/>
                <a:ea typeface="黑体" panose="02010609060101010101" charset="-122"/>
                <a:cs typeface="+mn-cs"/>
              </a:rPr>
              <a:t>	</a:t>
            </a:r>
            <a:r>
              <a:rPr kumimoji="1" lang="zh-CN" altLang="en-US" sz="2800" b="1" i="0" u="none" strike="noStrike" kern="0" cap="none" spc="0" normalizeH="0" baseline="0" noProof="0" dirty="0">
                <a:ln>
                  <a:noFill/>
                </a:ln>
                <a:solidFill>
                  <a:srgbClr val="000000"/>
                </a:solidFill>
                <a:effectLst/>
                <a:uLnTx/>
                <a:uFillTx/>
                <a:latin typeface="黑体" panose="02010609060101010101" charset="-122"/>
                <a:ea typeface="黑体" panose="02010609060101010101" charset="-122"/>
                <a:cs typeface="+mn-cs"/>
              </a:rPr>
              <a:t>水上运输 </a:t>
            </a:r>
            <a:endParaRPr kumimoji="1" lang="zh-CN" altLang="en-US" sz="2800" b="1" i="0" u="none" strike="noStrike" kern="0" cap="none" spc="0" normalizeH="0" baseline="0" noProof="0" dirty="0">
              <a:ln>
                <a:noFill/>
              </a:ln>
              <a:solidFill>
                <a:srgbClr val="000000"/>
              </a:solidFill>
              <a:effectLst/>
              <a:uLnTx/>
              <a:uFillTx/>
              <a:latin typeface="黑体" panose="02010609060101010101" charset="-122"/>
              <a:ea typeface="黑体" panose="02010609060101010101" charset="-122"/>
              <a:cs typeface="+mn-cs"/>
            </a:endParaRPr>
          </a:p>
        </p:txBody>
      </p:sp>
      <p:sp>
        <p:nvSpPr>
          <p:cNvPr id="57" name="Rectangle 5"/>
          <p:cNvSpPr>
            <a:spLocks noChangeArrowheads="1"/>
          </p:cNvSpPr>
          <p:nvPr/>
        </p:nvSpPr>
        <p:spPr bwMode="auto">
          <a:xfrm>
            <a:off x="2024063" y="4286250"/>
            <a:ext cx="2386013" cy="533400"/>
          </a:xfrm>
          <a:prstGeom prst="rect">
            <a:avLst/>
          </a:prstGeom>
          <a:solidFill>
            <a:srgbClr val="00CCCC"/>
          </a:solidFill>
          <a:ln w="28575">
            <a:solidFill>
              <a:srgbClr val="FFFF00"/>
            </a:solidFill>
            <a:miter lim="800000"/>
          </a:ln>
          <a:effectLst/>
        </p:spPr>
        <p:txBody>
          <a:bodyPr/>
          <a:lstStyle/>
          <a:p>
            <a:pPr marL="342900" marR="0" lvl="0" indent="-342900" algn="l" defTabSz="914400" rtl="0" eaLnBrk="1" fontAlgn="auto" latinLnBrk="0" hangingPunct="1">
              <a:lnSpc>
                <a:spcPct val="90000"/>
              </a:lnSpc>
              <a:spcBef>
                <a:spcPts val="0"/>
              </a:spcBef>
              <a:spcAft>
                <a:spcPts val="0"/>
              </a:spcAft>
              <a:buClr>
                <a:srgbClr val="000000"/>
              </a:buClr>
              <a:buSzTx/>
              <a:buFontTx/>
              <a:buNone/>
              <a:defRPr/>
            </a:pPr>
            <a:r>
              <a:rPr kumimoji="1" lang="en-US" altLang="zh-CN" sz="2800" b="1" i="0" u="none" strike="noStrike" kern="0" cap="none" spc="0" normalizeH="0" baseline="0" noProof="0" dirty="0">
                <a:ln>
                  <a:noFill/>
                </a:ln>
                <a:solidFill>
                  <a:srgbClr val="000000"/>
                </a:solidFill>
                <a:effectLst/>
                <a:uLnTx/>
                <a:uFillTx/>
                <a:latin typeface="黑体" panose="02010609060101010101" charset="-122"/>
                <a:ea typeface="黑体" panose="02010609060101010101" charset="-122"/>
                <a:cs typeface="+mn-cs"/>
              </a:rPr>
              <a:t>	</a:t>
            </a:r>
            <a:r>
              <a:rPr kumimoji="1" lang="zh-CN" altLang="en-US" sz="2800" b="1" i="0" u="none" strike="noStrike" kern="0" cap="none" spc="0" normalizeH="0" baseline="0" noProof="0" dirty="0">
                <a:ln>
                  <a:noFill/>
                </a:ln>
                <a:solidFill>
                  <a:srgbClr val="000000"/>
                </a:solidFill>
                <a:effectLst/>
                <a:uLnTx/>
                <a:uFillTx/>
                <a:latin typeface="黑体" panose="02010609060101010101" charset="-122"/>
                <a:ea typeface="黑体" panose="02010609060101010101" charset="-122"/>
                <a:cs typeface="+mn-cs"/>
              </a:rPr>
              <a:t>航空运输 </a:t>
            </a:r>
            <a:endParaRPr kumimoji="1" lang="zh-CN" altLang="en-US" sz="2800" b="1" i="0" u="none" strike="noStrike" kern="0" cap="none" spc="0" normalizeH="0" baseline="0" noProof="0" dirty="0">
              <a:ln>
                <a:noFill/>
              </a:ln>
              <a:solidFill>
                <a:srgbClr val="000000"/>
              </a:solidFill>
              <a:effectLst/>
              <a:uLnTx/>
              <a:uFillTx/>
              <a:latin typeface="黑体" panose="02010609060101010101" charset="-122"/>
              <a:ea typeface="黑体" panose="02010609060101010101" charset="-122"/>
              <a:cs typeface="+mn-cs"/>
            </a:endParaRPr>
          </a:p>
        </p:txBody>
      </p:sp>
      <p:sp>
        <p:nvSpPr>
          <p:cNvPr id="58" name="Rectangle 6"/>
          <p:cNvSpPr>
            <a:spLocks noChangeArrowheads="1"/>
          </p:cNvSpPr>
          <p:nvPr/>
        </p:nvSpPr>
        <p:spPr bwMode="auto">
          <a:xfrm>
            <a:off x="2063750" y="5157788"/>
            <a:ext cx="2386013" cy="533400"/>
          </a:xfrm>
          <a:prstGeom prst="rect">
            <a:avLst/>
          </a:prstGeom>
          <a:solidFill>
            <a:srgbClr val="00CCCC"/>
          </a:solidFill>
          <a:ln w="28575">
            <a:solidFill>
              <a:srgbClr val="FFFF00"/>
            </a:solidFill>
            <a:miter lim="800000"/>
          </a:ln>
          <a:effectLst/>
        </p:spPr>
        <p:txBody>
          <a:bodyPr/>
          <a:lstStyle/>
          <a:p>
            <a:pPr marL="342900" marR="0" lvl="0" indent="-342900" algn="l" defTabSz="914400" rtl="0" eaLnBrk="1" fontAlgn="auto" latinLnBrk="0" hangingPunct="1">
              <a:lnSpc>
                <a:spcPct val="90000"/>
              </a:lnSpc>
              <a:spcBef>
                <a:spcPts val="0"/>
              </a:spcBef>
              <a:spcAft>
                <a:spcPts val="0"/>
              </a:spcAft>
              <a:buClr>
                <a:srgbClr val="000000"/>
              </a:buClr>
              <a:buSzTx/>
              <a:buFontTx/>
              <a:buNone/>
              <a:defRPr/>
            </a:pPr>
            <a:r>
              <a:rPr kumimoji="1" lang="en-US" altLang="zh-CN" sz="2800" b="1" i="0" u="none" strike="noStrike" kern="0" cap="none" spc="0" normalizeH="0" baseline="0" noProof="0" dirty="0">
                <a:ln>
                  <a:noFill/>
                </a:ln>
                <a:solidFill>
                  <a:srgbClr val="000000"/>
                </a:solidFill>
                <a:effectLst/>
                <a:uLnTx/>
                <a:uFillTx/>
                <a:latin typeface="黑体" panose="02010609060101010101" charset="-122"/>
                <a:ea typeface="黑体" panose="02010609060101010101" charset="-122"/>
                <a:cs typeface="+mn-cs"/>
              </a:rPr>
              <a:t>	</a:t>
            </a:r>
            <a:r>
              <a:rPr kumimoji="1" lang="zh-CN" altLang="en-US" sz="2800" b="1" i="0" u="none" strike="noStrike" kern="0" cap="none" spc="0" normalizeH="0" baseline="0" noProof="0" dirty="0">
                <a:ln>
                  <a:noFill/>
                </a:ln>
                <a:solidFill>
                  <a:srgbClr val="000000"/>
                </a:solidFill>
                <a:effectLst/>
                <a:uLnTx/>
                <a:uFillTx/>
                <a:latin typeface="黑体" panose="02010609060101010101" charset="-122"/>
                <a:ea typeface="黑体" panose="02010609060101010101" charset="-122"/>
                <a:cs typeface="+mn-cs"/>
              </a:rPr>
              <a:t>邮政运输 </a:t>
            </a:r>
            <a:endParaRPr kumimoji="1" lang="zh-CN" altLang="en-US" sz="2800" b="1" i="0" u="none" strike="noStrike" kern="0" cap="none" spc="0" normalizeH="0" baseline="0" noProof="0" dirty="0">
              <a:ln>
                <a:noFill/>
              </a:ln>
              <a:solidFill>
                <a:srgbClr val="000000"/>
              </a:solidFill>
              <a:effectLst/>
              <a:uLnTx/>
              <a:uFillTx/>
              <a:latin typeface="黑体" panose="02010609060101010101" charset="-122"/>
              <a:ea typeface="黑体" panose="02010609060101010101" charset="-122"/>
              <a:cs typeface="+mn-cs"/>
            </a:endParaRPr>
          </a:p>
        </p:txBody>
      </p:sp>
      <p:sp>
        <p:nvSpPr>
          <p:cNvPr id="59" name="Rectangle 7"/>
          <p:cNvSpPr>
            <a:spLocks noChangeArrowheads="1"/>
          </p:cNvSpPr>
          <p:nvPr/>
        </p:nvSpPr>
        <p:spPr bwMode="auto">
          <a:xfrm>
            <a:off x="2063750" y="6021388"/>
            <a:ext cx="2386013" cy="533400"/>
          </a:xfrm>
          <a:prstGeom prst="rect">
            <a:avLst/>
          </a:prstGeom>
          <a:solidFill>
            <a:srgbClr val="00CCCC"/>
          </a:solidFill>
          <a:ln w="28575">
            <a:solidFill>
              <a:srgbClr val="FFFF00"/>
            </a:solidFill>
            <a:miter lim="800000"/>
          </a:ln>
          <a:effectLst/>
        </p:spPr>
        <p:txBody>
          <a:bodyPr/>
          <a:lstStyle/>
          <a:p>
            <a:pPr marL="342900" marR="0" lvl="0" indent="-342900" algn="l" defTabSz="914400" rtl="0" eaLnBrk="1" fontAlgn="auto" latinLnBrk="0" hangingPunct="1">
              <a:lnSpc>
                <a:spcPct val="90000"/>
              </a:lnSpc>
              <a:spcBef>
                <a:spcPts val="0"/>
              </a:spcBef>
              <a:spcAft>
                <a:spcPts val="0"/>
              </a:spcAft>
              <a:buClr>
                <a:srgbClr val="000000"/>
              </a:buClr>
              <a:buSzTx/>
              <a:buFontTx/>
              <a:buNone/>
              <a:defRPr/>
            </a:pPr>
            <a:r>
              <a:rPr kumimoji="1" lang="en-US" altLang="zh-CN" sz="2800" b="1" i="0" u="none" strike="noStrike" kern="0" cap="none" spc="0" normalizeH="0" baseline="0" noProof="0" dirty="0">
                <a:ln>
                  <a:noFill/>
                </a:ln>
                <a:solidFill>
                  <a:srgbClr val="000000"/>
                </a:solidFill>
                <a:effectLst/>
                <a:uLnTx/>
                <a:uFillTx/>
                <a:latin typeface="黑体" panose="02010609060101010101" charset="-122"/>
                <a:ea typeface="黑体" panose="02010609060101010101" charset="-122"/>
                <a:cs typeface="+mn-cs"/>
              </a:rPr>
              <a:t>	</a:t>
            </a:r>
            <a:r>
              <a:rPr kumimoji="1" lang="zh-CN" altLang="en-US" sz="2800" b="1" i="0" u="none" strike="noStrike" kern="0" cap="none" spc="0" normalizeH="0" baseline="0" noProof="0" dirty="0">
                <a:ln>
                  <a:noFill/>
                </a:ln>
                <a:solidFill>
                  <a:srgbClr val="000000"/>
                </a:solidFill>
                <a:effectLst/>
                <a:uLnTx/>
                <a:uFillTx/>
                <a:latin typeface="黑体" panose="02010609060101010101" charset="-122"/>
                <a:ea typeface="黑体" panose="02010609060101010101" charset="-122"/>
                <a:cs typeface="+mn-cs"/>
              </a:rPr>
              <a:t>管道运输 </a:t>
            </a:r>
            <a:endParaRPr kumimoji="1" lang="zh-CN" altLang="en-US" sz="2800" b="1" i="0" u="none" strike="noStrike" kern="0" cap="none" spc="0" normalizeH="0" baseline="0" noProof="0" dirty="0">
              <a:ln>
                <a:noFill/>
              </a:ln>
              <a:solidFill>
                <a:srgbClr val="000000"/>
              </a:solidFill>
              <a:effectLst/>
              <a:uLnTx/>
              <a:uFillTx/>
              <a:latin typeface="黑体" panose="02010609060101010101" charset="-122"/>
              <a:ea typeface="黑体" panose="02010609060101010101" charset="-122"/>
              <a:cs typeface="+mn-cs"/>
            </a:endParaRPr>
          </a:p>
        </p:txBody>
      </p:sp>
      <p:sp>
        <p:nvSpPr>
          <p:cNvPr id="60" name="Rectangle 8" descr="DSC00209"/>
          <p:cNvSpPr>
            <a:spLocks noChangeArrowheads="1"/>
          </p:cNvSpPr>
          <p:nvPr/>
        </p:nvSpPr>
        <p:spPr bwMode="auto">
          <a:xfrm>
            <a:off x="5159375" y="1267778"/>
            <a:ext cx="2232025" cy="521970"/>
          </a:xfrm>
          <a:prstGeom prst="rect">
            <a:avLst/>
          </a:prstGeom>
          <a:blipFill dpi="0" rotWithShape="1">
            <a:blip r:embed="rId1" cstate="print"/>
            <a:srcRect/>
            <a:stretch>
              <a:fillRect/>
            </a:stretch>
          </a:blipFill>
          <a:ln w="76200" cmpd="tri">
            <a:solidFill>
              <a:srgbClr val="66CCFF"/>
            </a:solidFill>
            <a:miter lim="800000"/>
          </a:ln>
          <a:effectLst/>
        </p:spPr>
        <p:txBody>
          <a:bodyPr anchor="ctr">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rPr>
              <a:t> </a:t>
            </a:r>
            <a:r>
              <a:rPr kumimoji="0" lang="zh-CN" altLang="en-US" sz="2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rPr>
              <a:t>公路运输</a:t>
            </a:r>
            <a:r>
              <a:rPr kumimoji="0" lang="zh-CN" altLang="en-US" sz="1800" b="1" i="0" u="none" strike="noStrike" kern="0" cap="none" spc="0" normalizeH="0" baseline="0" noProof="0" dirty="0">
                <a:ln>
                  <a:noFill/>
                </a:ln>
                <a:solidFill>
                  <a:sysClr val="windowText" lastClr="000000"/>
                </a:solidFill>
                <a:effectLst/>
                <a:uLnTx/>
                <a:uFillTx/>
                <a:latin typeface="楷体_GB2312" pitchFamily="49" charset="-122"/>
                <a:ea typeface="楷体_GB2312" pitchFamily="49" charset="-122"/>
                <a:cs typeface="+mn-cs"/>
              </a:rPr>
              <a:t> </a:t>
            </a:r>
            <a:endParaRPr kumimoji="0" lang="zh-CN" altLang="en-US" sz="1800" b="1" i="0" u="none" strike="noStrike" kern="0" cap="none" spc="0" normalizeH="0" baseline="0" noProof="0" dirty="0">
              <a:ln>
                <a:noFill/>
              </a:ln>
              <a:solidFill>
                <a:sysClr val="windowText" lastClr="000000"/>
              </a:solidFill>
              <a:effectLst/>
              <a:uLnTx/>
              <a:uFillTx/>
              <a:latin typeface="楷体_GB2312" pitchFamily="49" charset="-122"/>
              <a:ea typeface="楷体_GB2312" pitchFamily="49" charset="-122"/>
              <a:cs typeface="+mn-cs"/>
            </a:endParaRPr>
          </a:p>
        </p:txBody>
      </p:sp>
      <p:sp>
        <p:nvSpPr>
          <p:cNvPr id="61" name="Freeform 9" descr="DSC00209"/>
          <p:cNvSpPr/>
          <p:nvPr/>
        </p:nvSpPr>
        <p:spPr bwMode="auto">
          <a:xfrm>
            <a:off x="5159375" y="3357563"/>
            <a:ext cx="2879725" cy="1295400"/>
          </a:xfrm>
          <a:custGeom>
            <a:avLst/>
            <a:gdLst/>
            <a:ahLst/>
            <a:cxnLst>
              <a:cxn ang="0">
                <a:pos x="0" y="2336"/>
              </a:cxn>
              <a:cxn ang="0">
                <a:pos x="0" y="704"/>
              </a:cxn>
              <a:cxn ang="0">
                <a:pos x="1632" y="704"/>
              </a:cxn>
              <a:cxn ang="0">
                <a:pos x="2838" y="96"/>
              </a:cxn>
              <a:cxn ang="0">
                <a:pos x="2838" y="0"/>
              </a:cxn>
              <a:cxn ang="0">
                <a:pos x="3264" y="368"/>
              </a:cxn>
              <a:cxn ang="0">
                <a:pos x="2838" y="750"/>
              </a:cxn>
              <a:cxn ang="0">
                <a:pos x="2838" y="650"/>
              </a:cxn>
              <a:cxn ang="0">
                <a:pos x="1608" y="1232"/>
              </a:cxn>
              <a:cxn ang="0">
                <a:pos x="2840" y="1234"/>
              </a:cxn>
              <a:cxn ang="0">
                <a:pos x="2840" y="1132"/>
              </a:cxn>
              <a:cxn ang="0">
                <a:pos x="3264" y="1520"/>
              </a:cxn>
              <a:cxn ang="0">
                <a:pos x="2840" y="1896"/>
              </a:cxn>
              <a:cxn ang="0">
                <a:pos x="2840" y="1802"/>
              </a:cxn>
              <a:cxn ang="0">
                <a:pos x="1626" y="1802"/>
              </a:cxn>
              <a:cxn ang="0">
                <a:pos x="2838" y="2400"/>
              </a:cxn>
              <a:cxn ang="0">
                <a:pos x="2838" y="2302"/>
              </a:cxn>
              <a:cxn ang="0">
                <a:pos x="3264" y="2624"/>
              </a:cxn>
              <a:cxn ang="0">
                <a:pos x="2838" y="3026"/>
              </a:cxn>
              <a:cxn ang="0">
                <a:pos x="2838" y="2924"/>
              </a:cxn>
              <a:cxn ang="0">
                <a:pos x="1625" y="2342"/>
              </a:cxn>
              <a:cxn ang="0">
                <a:pos x="0" y="2336"/>
              </a:cxn>
            </a:cxnLst>
            <a:rect l="0" t="0" r="r" b="b"/>
            <a:pathLst>
              <a:path w="3264" h="3026">
                <a:moveTo>
                  <a:pt x="0" y="2336"/>
                </a:moveTo>
                <a:lnTo>
                  <a:pt x="0" y="704"/>
                </a:lnTo>
                <a:lnTo>
                  <a:pt x="1632" y="704"/>
                </a:lnTo>
                <a:cubicBezTo>
                  <a:pt x="1922" y="416"/>
                  <a:pt x="2456" y="6"/>
                  <a:pt x="2838" y="96"/>
                </a:cubicBezTo>
                <a:lnTo>
                  <a:pt x="2838" y="0"/>
                </a:lnTo>
                <a:lnTo>
                  <a:pt x="3264" y="368"/>
                </a:lnTo>
                <a:lnTo>
                  <a:pt x="2838" y="750"/>
                </a:lnTo>
                <a:lnTo>
                  <a:pt x="2838" y="650"/>
                </a:lnTo>
                <a:cubicBezTo>
                  <a:pt x="2259" y="644"/>
                  <a:pt x="1865" y="1118"/>
                  <a:pt x="1608" y="1232"/>
                </a:cubicBezTo>
                <a:lnTo>
                  <a:pt x="2840" y="1234"/>
                </a:lnTo>
                <a:lnTo>
                  <a:pt x="2840" y="1132"/>
                </a:lnTo>
                <a:lnTo>
                  <a:pt x="3264" y="1520"/>
                </a:lnTo>
                <a:lnTo>
                  <a:pt x="2840" y="1896"/>
                </a:lnTo>
                <a:lnTo>
                  <a:pt x="2840" y="1802"/>
                </a:lnTo>
                <a:lnTo>
                  <a:pt x="1626" y="1802"/>
                </a:lnTo>
                <a:cubicBezTo>
                  <a:pt x="1890" y="1964"/>
                  <a:pt x="2406" y="2442"/>
                  <a:pt x="2838" y="2400"/>
                </a:cubicBezTo>
                <a:lnTo>
                  <a:pt x="2838" y="2302"/>
                </a:lnTo>
                <a:lnTo>
                  <a:pt x="3264" y="2624"/>
                </a:lnTo>
                <a:lnTo>
                  <a:pt x="2838" y="3026"/>
                </a:lnTo>
                <a:lnTo>
                  <a:pt x="2838" y="2924"/>
                </a:lnTo>
                <a:cubicBezTo>
                  <a:pt x="2682" y="3008"/>
                  <a:pt x="2274" y="2918"/>
                  <a:pt x="1625" y="2342"/>
                </a:cubicBezTo>
                <a:cubicBezTo>
                  <a:pt x="836" y="2342"/>
                  <a:pt x="0" y="2336"/>
                  <a:pt x="0" y="2336"/>
                </a:cubicBezTo>
                <a:close/>
              </a:path>
            </a:pathLst>
          </a:custGeom>
          <a:blipFill dpi="0" rotWithShape="0">
            <a:blip r:embed="rId2" cstate="print"/>
            <a:srcRect/>
            <a:stretch>
              <a:fillRect/>
            </a:stretch>
          </a:blipFill>
          <a:ln w="28575" cap="flat" cmpd="sng">
            <a:solidFill>
              <a:srgbClr val="66CCFF"/>
            </a:solidFill>
            <a:prstDash val="solid"/>
            <a:round/>
            <a:headEnd type="none" w="sm" len="sm"/>
            <a:tailEnd type="none" w="sm" len="sm"/>
          </a:ln>
          <a:effectLst/>
        </p:spPr>
        <p:txBody>
          <a:bodyPr wrap="none" lIns="228600" tIns="237744" rIns="101882" bIns="50941"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62" name="Rectangle 10"/>
          <p:cNvSpPr>
            <a:spLocks noChangeArrowheads="1"/>
          </p:cNvSpPr>
          <p:nvPr/>
        </p:nvSpPr>
        <p:spPr bwMode="auto">
          <a:xfrm>
            <a:off x="5232400" y="3643472"/>
            <a:ext cx="1792605" cy="521970"/>
          </a:xfrm>
          <a:prstGeom prst="rect">
            <a:avLst/>
          </a:prstGeom>
          <a:noFill/>
          <a:ln w="9525">
            <a:noFill/>
            <a:miter lim="800000"/>
          </a:ln>
          <a:effectLst/>
        </p:spPr>
        <p:txBody>
          <a:bodyPr wrap="none" anchor="ctr">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rPr>
              <a:t>海洋运输 </a:t>
            </a:r>
            <a:endParaRPr kumimoji="0" lang="zh-CN" altLang="en-US" sz="2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endParaRPr>
          </a:p>
        </p:txBody>
      </p:sp>
      <p:sp>
        <p:nvSpPr>
          <p:cNvPr id="63" name="Rectangle 11" descr="DSC00209"/>
          <p:cNvSpPr>
            <a:spLocks noChangeArrowheads="1"/>
          </p:cNvSpPr>
          <p:nvPr/>
        </p:nvSpPr>
        <p:spPr bwMode="auto">
          <a:xfrm>
            <a:off x="5159375" y="1917065"/>
            <a:ext cx="2232025" cy="521970"/>
          </a:xfrm>
          <a:prstGeom prst="rect">
            <a:avLst/>
          </a:prstGeom>
          <a:blipFill dpi="0" rotWithShape="1">
            <a:blip r:embed="rId1" cstate="print"/>
            <a:srcRect/>
            <a:stretch>
              <a:fillRect/>
            </a:stretch>
          </a:blipFill>
          <a:ln w="76200" cmpd="tri">
            <a:solidFill>
              <a:srgbClr val="66CCFF"/>
            </a:solidFill>
            <a:miter lim="800000"/>
          </a:ln>
          <a:effectLst/>
        </p:spPr>
        <p:txBody>
          <a:bodyPr anchor="ctr">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rPr>
              <a:t> </a:t>
            </a:r>
            <a:r>
              <a:rPr kumimoji="0" lang="zh-CN" altLang="en-US" sz="2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rPr>
              <a:t>铁路运输 </a:t>
            </a:r>
            <a:endParaRPr kumimoji="0" lang="zh-CN" altLang="en-US" sz="2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endParaRPr>
          </a:p>
        </p:txBody>
      </p:sp>
      <p:sp>
        <p:nvSpPr>
          <p:cNvPr id="64" name="Rectangle 12" descr="DSC00209"/>
          <p:cNvSpPr>
            <a:spLocks noChangeArrowheads="1"/>
          </p:cNvSpPr>
          <p:nvPr/>
        </p:nvSpPr>
        <p:spPr bwMode="auto">
          <a:xfrm>
            <a:off x="5159375" y="2853691"/>
            <a:ext cx="2232025" cy="521970"/>
          </a:xfrm>
          <a:prstGeom prst="rect">
            <a:avLst/>
          </a:prstGeom>
          <a:blipFill dpi="0" rotWithShape="1">
            <a:blip r:embed="rId1" cstate="print"/>
            <a:srcRect/>
            <a:stretch>
              <a:fillRect/>
            </a:stretch>
          </a:blipFill>
          <a:ln w="76200" cmpd="tri">
            <a:solidFill>
              <a:srgbClr val="66CCFF"/>
            </a:solidFill>
            <a:miter lim="800000"/>
          </a:ln>
          <a:effectLst/>
        </p:spPr>
        <p:txBody>
          <a:bodyPr anchor="ctr">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rPr>
              <a:t> </a:t>
            </a:r>
            <a:r>
              <a:rPr kumimoji="0" lang="zh-CN" altLang="en-US" sz="2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rPr>
              <a:t>内河运输 </a:t>
            </a:r>
            <a:endParaRPr kumimoji="0" lang="zh-CN" altLang="en-US" sz="2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endParaRPr>
          </a:p>
        </p:txBody>
      </p:sp>
      <p:sp>
        <p:nvSpPr>
          <p:cNvPr id="65" name="Rectangle 13" descr="DSC00209"/>
          <p:cNvSpPr>
            <a:spLocks noChangeArrowheads="1"/>
          </p:cNvSpPr>
          <p:nvPr/>
        </p:nvSpPr>
        <p:spPr bwMode="auto">
          <a:xfrm>
            <a:off x="8112125" y="4366578"/>
            <a:ext cx="1871663" cy="521970"/>
          </a:xfrm>
          <a:prstGeom prst="rect">
            <a:avLst/>
          </a:prstGeom>
          <a:blipFill dpi="0" rotWithShape="1">
            <a:blip r:embed="rId3" cstate="print"/>
            <a:srcRect/>
            <a:stretch>
              <a:fillRect/>
            </a:stretch>
          </a:blipFill>
          <a:ln w="76200" cmpd="tri">
            <a:solidFill>
              <a:srgbClr val="66CCFF"/>
            </a:solidFill>
            <a:miter lim="800000"/>
          </a:ln>
          <a:effectLst/>
        </p:spPr>
        <p:txBody>
          <a:bodyPr anchor="ctr">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rPr>
              <a:t> </a:t>
            </a:r>
            <a:r>
              <a:rPr kumimoji="0" lang="zh-CN" altLang="en-US" sz="2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rPr>
              <a:t>远洋运输 </a:t>
            </a:r>
            <a:endParaRPr kumimoji="0" lang="zh-CN" altLang="en-US" sz="2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endParaRPr>
          </a:p>
        </p:txBody>
      </p:sp>
      <p:sp>
        <p:nvSpPr>
          <p:cNvPr id="66" name="Rectangle 14" descr="DSC00209"/>
          <p:cNvSpPr>
            <a:spLocks noChangeArrowheads="1"/>
          </p:cNvSpPr>
          <p:nvPr/>
        </p:nvSpPr>
        <p:spPr bwMode="auto">
          <a:xfrm>
            <a:off x="8112125" y="3790316"/>
            <a:ext cx="1871663" cy="521970"/>
          </a:xfrm>
          <a:prstGeom prst="rect">
            <a:avLst/>
          </a:prstGeom>
          <a:blipFill dpi="0" rotWithShape="1">
            <a:blip r:embed="rId3" cstate="print"/>
            <a:srcRect/>
            <a:stretch>
              <a:fillRect/>
            </a:stretch>
          </a:blipFill>
          <a:ln w="76200" cmpd="tri">
            <a:solidFill>
              <a:srgbClr val="66CCFF"/>
            </a:solidFill>
            <a:miter lim="800000"/>
          </a:ln>
          <a:effectLst/>
        </p:spPr>
        <p:txBody>
          <a:bodyPr anchor="ctr">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rPr>
              <a:t> </a:t>
            </a:r>
            <a:r>
              <a:rPr kumimoji="0" lang="zh-CN" altLang="en-US" sz="2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rPr>
              <a:t>近海运输 </a:t>
            </a:r>
            <a:endParaRPr kumimoji="0" lang="zh-CN" altLang="en-US" sz="2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endParaRPr>
          </a:p>
        </p:txBody>
      </p:sp>
      <p:sp>
        <p:nvSpPr>
          <p:cNvPr id="67" name="Rectangle 15" descr="DSC00209"/>
          <p:cNvSpPr>
            <a:spLocks noChangeArrowheads="1"/>
          </p:cNvSpPr>
          <p:nvPr/>
        </p:nvSpPr>
        <p:spPr bwMode="auto">
          <a:xfrm>
            <a:off x="8112125" y="3142616"/>
            <a:ext cx="1871663" cy="521970"/>
          </a:xfrm>
          <a:prstGeom prst="rect">
            <a:avLst/>
          </a:prstGeom>
          <a:blipFill dpi="0" rotWithShape="1">
            <a:blip r:embed="rId3" cstate="print"/>
            <a:srcRect/>
            <a:stretch>
              <a:fillRect/>
            </a:stretch>
          </a:blipFill>
          <a:ln w="76200" cmpd="tri">
            <a:solidFill>
              <a:srgbClr val="66CCFF"/>
            </a:solidFill>
            <a:miter lim="800000"/>
          </a:ln>
          <a:effectLst/>
        </p:spPr>
        <p:txBody>
          <a:bodyPr anchor="ctr">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rPr>
              <a:t> </a:t>
            </a:r>
            <a:r>
              <a:rPr kumimoji="0" lang="zh-CN" altLang="en-US" sz="2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rPr>
              <a:t>沿海运输 </a:t>
            </a:r>
            <a:endParaRPr kumimoji="0" lang="zh-CN" altLang="en-US" sz="2800" b="1" i="0" u="none" strike="noStrike" kern="0" cap="none" spc="0" normalizeH="0" baseline="0" noProof="0" dirty="0">
              <a:ln>
                <a:noFill/>
              </a:ln>
              <a:solidFill>
                <a:srgbClr val="FFFF00"/>
              </a:solidFill>
              <a:effectLst/>
              <a:uLnTx/>
              <a:uFillTx/>
              <a:latin typeface="楷体_GB2312" pitchFamily="49" charset="-122"/>
              <a:ea typeface="楷体_GB2312" pitchFamily="49" charset="-122"/>
              <a:cs typeface="+mn-cs"/>
            </a:endParaRPr>
          </a:p>
        </p:txBody>
      </p:sp>
      <p:grpSp>
        <p:nvGrpSpPr>
          <p:cNvPr id="4" name="Group 16"/>
          <p:cNvGrpSpPr/>
          <p:nvPr/>
        </p:nvGrpSpPr>
        <p:grpSpPr>
          <a:xfrm>
            <a:off x="4367213" y="1484313"/>
            <a:ext cx="792162" cy="720725"/>
            <a:chOff x="1791" y="935"/>
            <a:chExt cx="499" cy="454"/>
          </a:xfrm>
        </p:grpSpPr>
        <p:sp>
          <p:nvSpPr>
            <p:cNvPr id="69" name="Line 17"/>
            <p:cNvSpPr>
              <a:spLocks noChangeShapeType="1"/>
            </p:cNvSpPr>
            <p:nvPr/>
          </p:nvSpPr>
          <p:spPr bwMode="auto">
            <a:xfrm>
              <a:off x="2018" y="935"/>
              <a:ext cx="0" cy="454"/>
            </a:xfrm>
            <a:prstGeom prst="line">
              <a:avLst/>
            </a:prstGeom>
            <a:noFill/>
            <a:ln w="57150">
              <a:solidFill>
                <a:srgbClr val="000000"/>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0" name="Line 18"/>
            <p:cNvSpPr>
              <a:spLocks noChangeShapeType="1"/>
            </p:cNvSpPr>
            <p:nvPr/>
          </p:nvSpPr>
          <p:spPr bwMode="auto">
            <a:xfrm>
              <a:off x="2018" y="935"/>
              <a:ext cx="272" cy="0"/>
            </a:xfrm>
            <a:prstGeom prst="line">
              <a:avLst/>
            </a:prstGeom>
            <a:noFill/>
            <a:ln w="57150">
              <a:solidFill>
                <a:srgbClr val="000000"/>
              </a:solidFill>
              <a:rou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1" name="Line 19"/>
            <p:cNvSpPr>
              <a:spLocks noChangeShapeType="1"/>
            </p:cNvSpPr>
            <p:nvPr/>
          </p:nvSpPr>
          <p:spPr bwMode="auto">
            <a:xfrm>
              <a:off x="2018" y="1389"/>
              <a:ext cx="272" cy="0"/>
            </a:xfrm>
            <a:prstGeom prst="line">
              <a:avLst/>
            </a:prstGeom>
            <a:noFill/>
            <a:ln w="57150">
              <a:solidFill>
                <a:srgbClr val="000000"/>
              </a:solidFill>
              <a:rou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2" name="Line 20"/>
            <p:cNvSpPr>
              <a:spLocks noChangeShapeType="1"/>
            </p:cNvSpPr>
            <p:nvPr/>
          </p:nvSpPr>
          <p:spPr bwMode="auto">
            <a:xfrm flipV="1">
              <a:off x="1791" y="1162"/>
              <a:ext cx="227" cy="0"/>
            </a:xfrm>
            <a:prstGeom prst="line">
              <a:avLst/>
            </a:prstGeom>
            <a:noFill/>
            <a:ln w="57150">
              <a:solidFill>
                <a:srgbClr val="000000"/>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cs"/>
              </a:endParaRPr>
            </a:p>
          </p:txBody>
        </p:sp>
      </p:grpSp>
      <p:grpSp>
        <p:nvGrpSpPr>
          <p:cNvPr id="5" name="Group 21"/>
          <p:cNvGrpSpPr/>
          <p:nvPr/>
        </p:nvGrpSpPr>
        <p:grpSpPr>
          <a:xfrm>
            <a:off x="4367213" y="3068638"/>
            <a:ext cx="792162" cy="720725"/>
            <a:chOff x="1791" y="935"/>
            <a:chExt cx="499" cy="454"/>
          </a:xfrm>
        </p:grpSpPr>
        <p:sp>
          <p:nvSpPr>
            <p:cNvPr id="74" name="Line 22"/>
            <p:cNvSpPr>
              <a:spLocks noChangeShapeType="1"/>
            </p:cNvSpPr>
            <p:nvPr/>
          </p:nvSpPr>
          <p:spPr bwMode="auto">
            <a:xfrm>
              <a:off x="2018" y="935"/>
              <a:ext cx="0" cy="454"/>
            </a:xfrm>
            <a:prstGeom prst="line">
              <a:avLst/>
            </a:prstGeom>
            <a:noFill/>
            <a:ln w="57150">
              <a:solidFill>
                <a:srgbClr val="000000"/>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5" name="Line 23"/>
            <p:cNvSpPr>
              <a:spLocks noChangeShapeType="1"/>
            </p:cNvSpPr>
            <p:nvPr/>
          </p:nvSpPr>
          <p:spPr bwMode="auto">
            <a:xfrm>
              <a:off x="2018" y="935"/>
              <a:ext cx="272" cy="0"/>
            </a:xfrm>
            <a:prstGeom prst="line">
              <a:avLst/>
            </a:prstGeom>
            <a:noFill/>
            <a:ln w="57150">
              <a:solidFill>
                <a:srgbClr val="000000"/>
              </a:solidFill>
              <a:rou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6" name="Line 24"/>
            <p:cNvSpPr>
              <a:spLocks noChangeShapeType="1"/>
            </p:cNvSpPr>
            <p:nvPr/>
          </p:nvSpPr>
          <p:spPr bwMode="auto">
            <a:xfrm>
              <a:off x="2018" y="1389"/>
              <a:ext cx="272" cy="0"/>
            </a:xfrm>
            <a:prstGeom prst="line">
              <a:avLst/>
            </a:prstGeom>
            <a:noFill/>
            <a:ln w="57150">
              <a:solidFill>
                <a:srgbClr val="000000"/>
              </a:solidFill>
              <a:rou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cs"/>
              </a:endParaRPr>
            </a:p>
          </p:txBody>
        </p:sp>
        <p:sp>
          <p:nvSpPr>
            <p:cNvPr id="77" name="Line 25"/>
            <p:cNvSpPr>
              <a:spLocks noChangeShapeType="1"/>
            </p:cNvSpPr>
            <p:nvPr/>
          </p:nvSpPr>
          <p:spPr bwMode="auto">
            <a:xfrm flipV="1">
              <a:off x="1791" y="1162"/>
              <a:ext cx="227" cy="0"/>
            </a:xfrm>
            <a:prstGeom prst="line">
              <a:avLst/>
            </a:prstGeom>
            <a:noFill/>
            <a:ln w="57150">
              <a:solidFill>
                <a:srgbClr val="000000"/>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cs"/>
              </a:endParaRPr>
            </a:p>
          </p:txBody>
        </p:sp>
      </p:grpSp>
      <p:sp>
        <p:nvSpPr>
          <p:cNvPr id="78" name="Text Box 26"/>
          <p:cNvSpPr txBox="1"/>
          <p:nvPr/>
        </p:nvSpPr>
        <p:spPr>
          <a:xfrm>
            <a:off x="10054590" y="1341438"/>
            <a:ext cx="613410" cy="4967287"/>
          </a:xfrm>
          <a:prstGeom prst="rect">
            <a:avLst/>
          </a:prstGeom>
          <a:solidFill>
            <a:srgbClr val="993366"/>
          </a:solidFill>
          <a:ln w="9525">
            <a:noFill/>
          </a:ln>
        </p:spPr>
        <p:txBody>
          <a:bodyPr vert="eaVert" anchor="t">
            <a:spAutoFit/>
          </a:bodyPr>
          <a:p>
            <a:pPr algn="dist">
              <a:buSzTx/>
            </a:pPr>
            <a:r>
              <a:rPr lang="en-US" altLang="zh-CN" sz="2400" dirty="0">
                <a:solidFill>
                  <a:srgbClr val="FFFF00"/>
                </a:solidFill>
                <a:latin typeface="Arial" panose="020B0604020202020204" pitchFamily="34" charset="0"/>
                <a:ea typeface="黑体" panose="02010609060101010101" charset="-122"/>
              </a:rPr>
              <a:t>       </a:t>
            </a:r>
            <a:r>
              <a:rPr lang="zh-CN" altLang="en-US" sz="2800" dirty="0">
                <a:solidFill>
                  <a:srgbClr val="FFFF00"/>
                </a:solidFill>
                <a:latin typeface="楷体_GB2312" pitchFamily="49" charset="-122"/>
                <a:ea typeface="楷体_GB2312" pitchFamily="49" charset="-122"/>
              </a:rPr>
              <a:t>多式联运</a:t>
            </a:r>
            <a:endParaRPr lang="zh-CN" altLang="en-US" sz="2800" dirty="0">
              <a:solidFill>
                <a:srgbClr val="FFFF00"/>
              </a:solidFill>
              <a:latin typeface="楷体_GB2312" pitchFamily="49" charset="-122"/>
              <a:ea typeface="楷体_GB2312" pitchFamily="49" charset="-122"/>
            </a:endParaRPr>
          </a:p>
        </p:txBody>
      </p:sp>
      <p:sp>
        <p:nvSpPr>
          <p:cNvPr id="16410" name="标题 1"/>
          <p:cNvSpPr txBox="1"/>
          <p:nvPr/>
        </p:nvSpPr>
        <p:spPr>
          <a:xfrm>
            <a:off x="2743200" y="161925"/>
            <a:ext cx="7162800" cy="381000"/>
          </a:xfrm>
          <a:prstGeom prst="rect">
            <a:avLst/>
          </a:prstGeom>
          <a:noFill/>
          <a:ln w="9525">
            <a:noFill/>
          </a:ln>
        </p:spPr>
        <p:txBody>
          <a:bodyPr wrap="square" lIns="91440" tIns="45720" rIns="91440" bIns="45720" anchor="ctr"/>
          <a:p>
            <a:pPr algn="ctr">
              <a:buSzTx/>
            </a:pPr>
            <a:endParaRPr lang="zh-CN" altLang="en-US" sz="3200" dirty="0">
              <a:solidFill>
                <a:schemeClr val="tx2"/>
              </a:solidFill>
              <a:latin typeface="黑体" panose="02010609060101010101" charset="-122"/>
              <a:ea typeface="黑体" panose="0201060906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linds(horizontal)">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
                                            <p:txEl>
                                              <p:charRg st="0" end="7"/>
                                            </p:txEl>
                                          </p:spTgt>
                                        </p:tgtEl>
                                        <p:attrNameLst>
                                          <p:attrName>style.visibility</p:attrName>
                                        </p:attrNameLst>
                                      </p:cBhvr>
                                      <p:to>
                                        <p:strVal val="visible"/>
                                      </p:to>
                                    </p:set>
                                    <p:animEffect transition="in" filter="blinds(horizontal)">
                                      <p:cBhvr>
                                        <p:cTn id="17" dur="500"/>
                                        <p:tgtEl>
                                          <p:spTgt spid="55">
                                            <p:txEl>
                                              <p:charRg st="0"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box(in)">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box(in)">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checkerboard(across)">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ox(in)">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diamond(in)">
                                      <p:cBhvr>
                                        <p:cTn id="47" dur="2000"/>
                                        <p:tgtEl>
                                          <p:spTgt spid="64"/>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circle(in)">
                                      <p:cBhvr>
                                        <p:cTn id="52" dur="20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40" presetClass="entr" presetSubtype="0" fill="hold" grpId="0" nodeType="clickEffect">
                                  <p:stCondLst>
                                    <p:cond delay="0"/>
                                  </p:stCondLst>
                                  <p:iterate type="lt">
                                    <p:tmPct val="10000"/>
                                  </p:iterate>
                                  <p:childTnLst>
                                    <p:set>
                                      <p:cBhvr>
                                        <p:cTn id="56" dur="1" fill="hold">
                                          <p:stCondLst>
                                            <p:cond delay="0"/>
                                          </p:stCondLst>
                                        </p:cTn>
                                        <p:tgtEl>
                                          <p:spTgt spid="62"/>
                                        </p:tgtEl>
                                        <p:attrNameLst>
                                          <p:attrName>style.visibility</p:attrName>
                                        </p:attrNameLst>
                                      </p:cBhvr>
                                      <p:to>
                                        <p:strVal val="visible"/>
                                      </p:to>
                                    </p:set>
                                    <p:animEffect transition="in" filter="fade">
                                      <p:cBhvr>
                                        <p:cTn id="57" dur="1000"/>
                                        <p:tgtEl>
                                          <p:spTgt spid="62"/>
                                        </p:tgtEl>
                                      </p:cBhvr>
                                    </p:animEffect>
                                    <p:anim calcmode="lin" valueType="num">
                                      <p:cBhvr>
                                        <p:cTn id="58" dur="1000" fill="hold"/>
                                        <p:tgtEl>
                                          <p:spTgt spid="62"/>
                                        </p:tgtEl>
                                        <p:attrNameLst>
                                          <p:attrName>ppt_x</p:attrName>
                                        </p:attrNameLst>
                                      </p:cBhvr>
                                      <p:tavLst>
                                        <p:tav tm="0">
                                          <p:val>
                                            <p:strVal val="#ppt_x-.1"/>
                                          </p:val>
                                        </p:tav>
                                        <p:tav tm="100000">
                                          <p:val>
                                            <p:strVal val="#ppt_x"/>
                                          </p:val>
                                        </p:tav>
                                      </p:tavLst>
                                    </p:anim>
                                    <p:anim calcmode="lin" valueType="num">
                                      <p:cBhvr>
                                        <p:cTn id="59" dur="10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diamond(in)">
                                      <p:cBhvr>
                                        <p:cTn id="64" dur="2000"/>
                                        <p:tgtEl>
                                          <p:spTgt spid="67"/>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diamond(in)">
                                      <p:cBhvr>
                                        <p:cTn id="69" dur="2000"/>
                                        <p:tgtEl>
                                          <p:spTgt spid="66"/>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box(in)">
                                      <p:cBhvr>
                                        <p:cTn id="74" dur="500"/>
                                        <p:tgtEl>
                                          <p:spTgt spid="65"/>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diamond(in)">
                                      <p:cBhvr>
                                        <p:cTn id="79" dur="2000"/>
                                        <p:tgtEl>
                                          <p:spTgt spid="57"/>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checkerboard(across)">
                                      <p:cBhvr>
                                        <p:cTn id="84" dur="500"/>
                                        <p:tgtEl>
                                          <p:spTgt spid="58"/>
                                        </p:tgtEl>
                                      </p:cBhvr>
                                    </p:animEffect>
                                  </p:childTnLst>
                                </p:cTn>
                              </p:par>
                            </p:childTnLst>
                          </p:cTn>
                        </p:par>
                      </p:childTnLst>
                    </p:cTn>
                  </p:par>
                  <p:par>
                    <p:cTn id="85" fill="hold">
                      <p:stCondLst>
                        <p:cond delay="indefinite"/>
                      </p:stCondLst>
                      <p:childTnLst>
                        <p:par>
                          <p:cTn id="86" fill="hold">
                            <p:stCondLst>
                              <p:cond delay="0"/>
                            </p:stCondLst>
                            <p:childTnLst>
                              <p:par>
                                <p:cTn id="87" presetID="8" presetClass="entr" presetSubtype="16" fill="hold" grpId="0" nodeType="click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diamond(in)">
                                      <p:cBhvr>
                                        <p:cTn id="89" dur="2000"/>
                                        <p:tgtEl>
                                          <p:spTgt spid="59"/>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78"/>
                                        </p:tgtEl>
                                        <p:attrNameLst>
                                          <p:attrName>style.visibility</p:attrName>
                                        </p:attrNameLst>
                                      </p:cBhvr>
                                      <p:to>
                                        <p:strVal val="visible"/>
                                      </p:to>
                                    </p:set>
                                    <p:anim calcmode="lin" valueType="num">
                                      <p:cBhvr>
                                        <p:cTn id="94" dur="500" fill="hold"/>
                                        <p:tgtEl>
                                          <p:spTgt spid="78"/>
                                        </p:tgtEl>
                                        <p:attrNameLst>
                                          <p:attrName>ppt_x</p:attrName>
                                        </p:attrNameLst>
                                      </p:cBhvr>
                                      <p:tavLst>
                                        <p:tav tm="0">
                                          <p:val>
                                            <p:strVal val="1+#ppt_w/2"/>
                                          </p:val>
                                        </p:tav>
                                        <p:tav tm="100000">
                                          <p:val>
                                            <p:strVal val="#ppt_x"/>
                                          </p:val>
                                        </p:tav>
                                      </p:tavLst>
                                    </p:anim>
                                    <p:anim calcmode="lin" valueType="num">
                                      <p:cBhvr>
                                        <p:cTn id="95"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build="p"/>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P spid="67" grpId="0" bldLvl="0" animBg="1"/>
      <p:bldP spid="78"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45057"/>
          <p:cNvSpPr>
            <a:spLocks noGrp="1"/>
          </p:cNvSpPr>
          <p:nvPr>
            <p:ph type="title"/>
          </p:nvPr>
        </p:nvSpPr>
        <p:spPr/>
        <p:txBody>
          <a:bodyPr anchor="b"/>
          <a:p>
            <a:endParaRPr lang="zh-CN" altLang="zh-CN" sz="3600" b="1" dirty="0">
              <a:solidFill>
                <a:schemeClr val="accent2"/>
              </a:solidFill>
            </a:endParaRPr>
          </a:p>
        </p:txBody>
      </p:sp>
      <p:sp>
        <p:nvSpPr>
          <p:cNvPr id="55298" name="文本占位符 45058"/>
          <p:cNvSpPr>
            <a:spLocks noGrp="1"/>
          </p:cNvSpPr>
          <p:nvPr>
            <p:ph idx="1"/>
          </p:nvPr>
        </p:nvSpPr>
        <p:spPr/>
        <p:txBody>
          <a:bodyPr anchor="t"/>
          <a:p>
            <a:pPr>
              <a:lnSpc>
                <a:spcPct val="90000"/>
              </a:lnSpc>
              <a:buNone/>
            </a:pPr>
            <a:r>
              <a:rPr lang="zh-CN" altLang="en-US" b="1" dirty="0">
                <a:solidFill>
                  <a:srgbClr val="000066"/>
                </a:solidFill>
                <a:ea typeface="楷体_GB2312" pitchFamily="49" charset="-122"/>
              </a:rPr>
              <a:t>（三）大陆桥运输</a:t>
            </a:r>
            <a:endParaRPr lang="zh-CN" altLang="en-US" b="1" dirty="0">
              <a:solidFill>
                <a:srgbClr val="000066"/>
              </a:solidFill>
              <a:ea typeface="楷体_GB2312" pitchFamily="49" charset="-122"/>
            </a:endParaRPr>
          </a:p>
          <a:p>
            <a:pPr>
              <a:lnSpc>
                <a:spcPct val="90000"/>
              </a:lnSpc>
            </a:pPr>
            <a:r>
              <a:rPr lang="zh-CN" altLang="en-US" b="1" dirty="0">
                <a:solidFill>
                  <a:srgbClr val="000066"/>
                </a:solidFill>
                <a:ea typeface="楷体_GB2312" pitchFamily="49" charset="-122"/>
              </a:rPr>
              <a:t>海</a:t>
            </a:r>
            <a:r>
              <a:rPr lang="en-US" altLang="zh-CN" b="1" dirty="0">
                <a:solidFill>
                  <a:srgbClr val="000066"/>
                </a:solidFill>
                <a:latin typeface="Arial" panose="020B0604020202020204" pitchFamily="34" charset="0"/>
                <a:ea typeface="楷体_GB2312" pitchFamily="49" charset="-122"/>
              </a:rPr>
              <a:t>—</a:t>
            </a:r>
            <a:r>
              <a:rPr lang="zh-CN" altLang="en-US" b="1" dirty="0">
                <a:solidFill>
                  <a:srgbClr val="000066"/>
                </a:solidFill>
                <a:ea typeface="楷体_GB2312" pitchFamily="49" charset="-122"/>
              </a:rPr>
              <a:t>陆</a:t>
            </a:r>
            <a:r>
              <a:rPr lang="en-US" altLang="zh-CN" b="1" dirty="0">
                <a:solidFill>
                  <a:srgbClr val="000066"/>
                </a:solidFill>
                <a:latin typeface="Arial" panose="020B0604020202020204" pitchFamily="34" charset="0"/>
                <a:ea typeface="楷体_GB2312" pitchFamily="49" charset="-122"/>
              </a:rPr>
              <a:t>—</a:t>
            </a:r>
            <a:r>
              <a:rPr lang="zh-CN" altLang="en-US" b="1" dirty="0">
                <a:solidFill>
                  <a:srgbClr val="000066"/>
                </a:solidFill>
                <a:ea typeface="楷体_GB2312" pitchFamily="49" charset="-122"/>
              </a:rPr>
              <a:t>海，一般采用集装箱运输</a:t>
            </a:r>
            <a:endParaRPr lang="zh-CN" altLang="en-US" b="1" dirty="0">
              <a:solidFill>
                <a:srgbClr val="000066"/>
              </a:solidFill>
              <a:ea typeface="楷体_GB2312" pitchFamily="49" charset="-122"/>
            </a:endParaRPr>
          </a:p>
          <a:p>
            <a:pPr>
              <a:lnSpc>
                <a:spcPct val="90000"/>
              </a:lnSpc>
            </a:pPr>
            <a:r>
              <a:rPr lang="zh-CN" altLang="en-US" b="1" dirty="0">
                <a:solidFill>
                  <a:srgbClr val="000066"/>
                </a:solidFill>
                <a:ea typeface="楷体_GB2312" pitchFamily="49" charset="-122"/>
              </a:rPr>
              <a:t>主要大陆桥</a:t>
            </a:r>
            <a:endParaRPr lang="zh-CN" altLang="en-US" b="1" dirty="0">
              <a:solidFill>
                <a:srgbClr val="000066"/>
              </a:solidFill>
              <a:ea typeface="楷体_GB2312" pitchFamily="49" charset="-122"/>
            </a:endParaRPr>
          </a:p>
          <a:p>
            <a:pPr lvl="1">
              <a:lnSpc>
                <a:spcPct val="90000"/>
              </a:lnSpc>
              <a:buBlip>
                <a:blip r:embed="rId1"/>
              </a:buBlip>
            </a:pPr>
            <a:r>
              <a:rPr lang="zh-CN" altLang="en-US" sz="3200" b="1" dirty="0">
                <a:solidFill>
                  <a:srgbClr val="000066"/>
                </a:solidFill>
                <a:ea typeface="楷体_GB2312" pitchFamily="49" charset="-122"/>
              </a:rPr>
              <a:t>美国大陆桥</a:t>
            </a:r>
            <a:endParaRPr lang="zh-CN" altLang="en-US" sz="3200" b="1" dirty="0">
              <a:solidFill>
                <a:srgbClr val="000066"/>
              </a:solidFill>
              <a:ea typeface="楷体_GB2312" pitchFamily="49" charset="-122"/>
            </a:endParaRPr>
          </a:p>
          <a:p>
            <a:pPr lvl="1">
              <a:lnSpc>
                <a:spcPct val="90000"/>
              </a:lnSpc>
              <a:buBlip>
                <a:blip r:embed="rId1"/>
              </a:buBlip>
            </a:pPr>
            <a:r>
              <a:rPr lang="zh-CN" altLang="en-US" sz="3200" b="1" dirty="0">
                <a:solidFill>
                  <a:srgbClr val="000066"/>
                </a:solidFill>
                <a:ea typeface="楷体_GB2312" pitchFamily="49" charset="-122"/>
              </a:rPr>
              <a:t>西伯利亚大陆桥（欧亚大陆桥）</a:t>
            </a:r>
            <a:endParaRPr lang="zh-CN" altLang="en-US" sz="3200" b="1" dirty="0">
              <a:solidFill>
                <a:srgbClr val="000066"/>
              </a:solidFill>
              <a:ea typeface="楷体_GB2312" pitchFamily="49" charset="-122"/>
            </a:endParaRPr>
          </a:p>
          <a:p>
            <a:pPr lvl="1">
              <a:lnSpc>
                <a:spcPct val="90000"/>
              </a:lnSpc>
              <a:buBlip>
                <a:blip r:embed="rId1"/>
              </a:buBlip>
            </a:pPr>
            <a:r>
              <a:rPr lang="zh-CN" altLang="en-US" sz="3200" b="1" dirty="0">
                <a:solidFill>
                  <a:srgbClr val="000066"/>
                </a:solidFill>
                <a:ea typeface="楷体_GB2312" pitchFamily="49" charset="-122"/>
              </a:rPr>
              <a:t>新欧亚大陆桥</a:t>
            </a:r>
            <a:endParaRPr lang="zh-CN" altLang="en-US" sz="3200" b="1">
              <a:solidFill>
                <a:srgbClr val="000066"/>
              </a:solidFill>
              <a:ea typeface="楷体_GB2312" pitchFamily="49" charset="-122"/>
            </a:endParaRPr>
          </a:p>
        </p:txBody>
      </p:sp>
    </p:spTree>
    <p:custDataLst>
      <p:tags r:id="rId2"/>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标题 95233"/>
          <p:cNvSpPr>
            <a:spLocks noGrp="1"/>
          </p:cNvSpPr>
          <p:nvPr>
            <p:ph type="title"/>
          </p:nvPr>
        </p:nvSpPr>
        <p:spPr/>
        <p:txBody>
          <a:bodyPr anchor="b"/>
          <a:p>
            <a:r>
              <a:rPr lang="zh-CN" altLang="en-US" b="1" dirty="0">
                <a:solidFill>
                  <a:srgbClr val="800000"/>
                </a:solidFill>
                <a:ea typeface="楷体_GB2312" pitchFamily="49" charset="-122"/>
              </a:rPr>
              <a:t>五、其他运输方式</a:t>
            </a:r>
            <a:endParaRPr lang="zh-CN" altLang="en-US" b="1" dirty="0">
              <a:solidFill>
                <a:srgbClr val="800000"/>
              </a:solidFill>
              <a:ea typeface="楷体_GB2312" pitchFamily="49" charset="-122"/>
            </a:endParaRPr>
          </a:p>
        </p:txBody>
      </p:sp>
      <p:sp>
        <p:nvSpPr>
          <p:cNvPr id="56322" name="文本占位符 95234"/>
          <p:cNvSpPr>
            <a:spLocks noGrp="1"/>
          </p:cNvSpPr>
          <p:nvPr>
            <p:ph idx="1"/>
          </p:nvPr>
        </p:nvSpPr>
        <p:spPr>
          <a:xfrm>
            <a:off x="2209800" y="1828800"/>
            <a:ext cx="7989888" cy="3657600"/>
          </a:xfrm>
        </p:spPr>
        <p:txBody>
          <a:bodyPr anchor="t"/>
          <a:p>
            <a:pPr>
              <a:buNone/>
            </a:pPr>
            <a:r>
              <a:rPr lang="en-US" altLang="zh-CN" sz="3200" b="1" dirty="0">
                <a:solidFill>
                  <a:srgbClr val="000066"/>
                </a:solidFill>
                <a:latin typeface="楷体_GB2312" pitchFamily="49" charset="-122"/>
                <a:ea typeface="楷体_GB2312" pitchFamily="49" charset="-122"/>
              </a:rPr>
              <a:t>1 </a:t>
            </a:r>
            <a:r>
              <a:rPr lang="zh-CN" altLang="en-US" sz="3200" b="1" dirty="0">
                <a:solidFill>
                  <a:srgbClr val="000066"/>
                </a:solidFill>
                <a:latin typeface="楷体_GB2312" pitchFamily="49" charset="-122"/>
                <a:ea typeface="楷体_GB2312" pitchFamily="49" charset="-122"/>
              </a:rPr>
              <a:t>、公路运输</a:t>
            </a:r>
            <a:endParaRPr lang="zh-CN" altLang="en-US" sz="3200" b="1" dirty="0">
              <a:solidFill>
                <a:srgbClr val="000066"/>
              </a:solidFill>
              <a:latin typeface="楷体_GB2312" pitchFamily="49" charset="-122"/>
              <a:ea typeface="楷体_GB2312" pitchFamily="49" charset="-122"/>
            </a:endParaRPr>
          </a:p>
          <a:p>
            <a:pPr>
              <a:buNone/>
            </a:pPr>
            <a:r>
              <a:rPr lang="en-US" altLang="zh-CN" sz="3200" b="1" dirty="0">
                <a:solidFill>
                  <a:srgbClr val="000066"/>
                </a:solidFill>
                <a:latin typeface="楷体_GB2312" pitchFamily="49" charset="-122"/>
                <a:ea typeface="楷体_GB2312" pitchFamily="49" charset="-122"/>
              </a:rPr>
              <a:t>2 </a:t>
            </a:r>
            <a:r>
              <a:rPr lang="zh-CN" altLang="en-US" sz="3200" b="1" dirty="0">
                <a:solidFill>
                  <a:srgbClr val="000066"/>
                </a:solidFill>
                <a:latin typeface="楷体_GB2312" pitchFamily="49" charset="-122"/>
                <a:ea typeface="楷体_GB2312" pitchFamily="49" charset="-122"/>
              </a:rPr>
              <a:t>、内河运输</a:t>
            </a:r>
            <a:endParaRPr lang="zh-CN" altLang="en-US" sz="3200" b="1" dirty="0">
              <a:solidFill>
                <a:srgbClr val="000066"/>
              </a:solidFill>
              <a:latin typeface="楷体_GB2312" pitchFamily="49" charset="-122"/>
              <a:ea typeface="楷体_GB2312" pitchFamily="49" charset="-122"/>
            </a:endParaRPr>
          </a:p>
          <a:p>
            <a:pPr>
              <a:buNone/>
            </a:pPr>
            <a:r>
              <a:rPr lang="en-US" altLang="zh-CN" sz="3200" b="1" dirty="0">
                <a:solidFill>
                  <a:srgbClr val="000066"/>
                </a:solidFill>
                <a:latin typeface="楷体_GB2312" pitchFamily="49" charset="-122"/>
                <a:ea typeface="楷体_GB2312" pitchFamily="49" charset="-122"/>
              </a:rPr>
              <a:t>3 </a:t>
            </a:r>
            <a:r>
              <a:rPr lang="zh-CN" altLang="en-US" sz="3200" b="1" dirty="0">
                <a:solidFill>
                  <a:srgbClr val="000066"/>
                </a:solidFill>
                <a:latin typeface="楷体_GB2312" pitchFamily="49" charset="-122"/>
                <a:ea typeface="楷体_GB2312" pitchFamily="49" charset="-122"/>
              </a:rPr>
              <a:t>、邮政运输（</a:t>
            </a:r>
            <a:r>
              <a:rPr lang="en-US" altLang="zh-CN" sz="3200" b="1" dirty="0">
                <a:solidFill>
                  <a:srgbClr val="000066"/>
                </a:solidFill>
                <a:latin typeface="楷体_GB2312" pitchFamily="49" charset="-122"/>
                <a:ea typeface="楷体_GB2312" pitchFamily="49" charset="-122"/>
              </a:rPr>
              <a:t>Parcel post Transport</a:t>
            </a:r>
            <a:r>
              <a:rPr lang="zh-CN" altLang="en-US" sz="3200" b="1" dirty="0">
                <a:solidFill>
                  <a:srgbClr val="000066"/>
                </a:solidFill>
                <a:latin typeface="楷体_GB2312" pitchFamily="49" charset="-122"/>
                <a:ea typeface="楷体_GB2312" pitchFamily="49" charset="-122"/>
              </a:rPr>
              <a:t>） </a:t>
            </a:r>
            <a:endParaRPr lang="zh-CN" altLang="en-US" sz="3200" b="1" dirty="0">
              <a:solidFill>
                <a:srgbClr val="000066"/>
              </a:solidFill>
              <a:latin typeface="楷体_GB2312" pitchFamily="49" charset="-122"/>
              <a:ea typeface="楷体_GB2312" pitchFamily="49" charset="-122"/>
            </a:endParaRPr>
          </a:p>
          <a:p>
            <a:pPr>
              <a:buNone/>
            </a:pPr>
            <a:r>
              <a:rPr lang="en-US" altLang="zh-CN" sz="3200" b="1" dirty="0">
                <a:solidFill>
                  <a:srgbClr val="000066"/>
                </a:solidFill>
                <a:latin typeface="楷体_GB2312" pitchFamily="49" charset="-122"/>
                <a:ea typeface="楷体_GB2312" pitchFamily="49" charset="-122"/>
              </a:rPr>
              <a:t>4 </a:t>
            </a:r>
            <a:r>
              <a:rPr lang="zh-CN" altLang="en-US" sz="3200" b="1" dirty="0">
                <a:solidFill>
                  <a:srgbClr val="000066"/>
                </a:solidFill>
                <a:latin typeface="楷体_GB2312" pitchFamily="49" charset="-122"/>
                <a:ea typeface="楷体_GB2312" pitchFamily="49" charset="-122"/>
              </a:rPr>
              <a:t>、管道运输（</a:t>
            </a:r>
            <a:r>
              <a:rPr lang="en-US" altLang="zh-CN" sz="3200" b="1" dirty="0">
                <a:solidFill>
                  <a:srgbClr val="000066"/>
                </a:solidFill>
                <a:latin typeface="楷体_GB2312" pitchFamily="49" charset="-122"/>
                <a:ea typeface="楷体_GB2312" pitchFamily="49" charset="-122"/>
              </a:rPr>
              <a:t>Pipeline Transport</a:t>
            </a:r>
            <a:r>
              <a:rPr lang="zh-CN" altLang="en-US" sz="3200" b="1" dirty="0">
                <a:solidFill>
                  <a:srgbClr val="000066"/>
                </a:solidFill>
                <a:latin typeface="楷体_GB2312" pitchFamily="49" charset="-122"/>
                <a:ea typeface="楷体_GB2312" pitchFamily="49" charset="-122"/>
              </a:rPr>
              <a:t>） </a:t>
            </a:r>
            <a:endParaRPr lang="zh-CN" altLang="en-US" sz="3200"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标题 116737"/>
          <p:cNvSpPr>
            <a:spLocks noGrp="1"/>
          </p:cNvSpPr>
          <p:nvPr>
            <p:ph type="title"/>
          </p:nvPr>
        </p:nvSpPr>
        <p:spPr/>
        <p:txBody>
          <a:bodyPr anchor="b"/>
          <a:p>
            <a:r>
              <a:rPr lang="zh-CN" altLang="en-US" b="1" dirty="0">
                <a:solidFill>
                  <a:srgbClr val="800000"/>
                </a:solidFill>
                <a:latin typeface="楷体_GB2312" pitchFamily="49" charset="-122"/>
                <a:ea typeface="楷体_GB2312" pitchFamily="49" charset="-122"/>
              </a:rPr>
              <a:t>第二节  装运条款</a:t>
            </a:r>
            <a:endParaRPr lang="zh-CN" altLang="en-US" b="1">
              <a:solidFill>
                <a:srgbClr val="800000"/>
              </a:solidFill>
              <a:latin typeface="楷体_GB2312" pitchFamily="49" charset="-122"/>
              <a:ea typeface="楷体_GB2312" pitchFamily="49" charset="-122"/>
            </a:endParaRPr>
          </a:p>
        </p:txBody>
      </p:sp>
      <p:sp>
        <p:nvSpPr>
          <p:cNvPr id="61442" name="文本占位符 116738"/>
          <p:cNvSpPr>
            <a:spLocks noGrp="1"/>
          </p:cNvSpPr>
          <p:nvPr>
            <p:ph idx="1"/>
          </p:nvPr>
        </p:nvSpPr>
        <p:spPr/>
        <p:txBody>
          <a:bodyPr anchor="t"/>
          <a:p>
            <a:pPr>
              <a:buNone/>
            </a:pPr>
            <a:r>
              <a:rPr lang="zh-CN" altLang="en-US" sz="3200" b="1" dirty="0">
                <a:solidFill>
                  <a:srgbClr val="000066"/>
                </a:solidFill>
                <a:ea typeface="楷体_GB2312" pitchFamily="49" charset="-122"/>
              </a:rPr>
              <a:t>一、装运时间</a:t>
            </a:r>
            <a:endParaRPr lang="zh-CN" altLang="en-US" sz="3200" b="1" dirty="0">
              <a:solidFill>
                <a:srgbClr val="000066"/>
              </a:solidFill>
              <a:ea typeface="楷体_GB2312" pitchFamily="49" charset="-122"/>
            </a:endParaRPr>
          </a:p>
          <a:p>
            <a:pPr>
              <a:buNone/>
            </a:pPr>
            <a:r>
              <a:rPr lang="zh-CN" altLang="en-US" sz="3200" b="1" dirty="0">
                <a:solidFill>
                  <a:srgbClr val="000066"/>
                </a:solidFill>
                <a:ea typeface="楷体_GB2312" pitchFamily="49" charset="-122"/>
              </a:rPr>
              <a:t>二、装运港和目的港</a:t>
            </a:r>
            <a:endParaRPr lang="zh-CN" altLang="en-US" sz="3200" b="1" dirty="0">
              <a:solidFill>
                <a:srgbClr val="000066"/>
              </a:solidFill>
              <a:ea typeface="楷体_GB2312" pitchFamily="49" charset="-122"/>
            </a:endParaRPr>
          </a:p>
          <a:p>
            <a:pPr>
              <a:buNone/>
            </a:pPr>
            <a:r>
              <a:rPr lang="zh-CN" altLang="en-US" sz="3200" b="1" dirty="0">
                <a:solidFill>
                  <a:srgbClr val="000066"/>
                </a:solidFill>
                <a:ea typeface="楷体_GB2312" pitchFamily="49" charset="-122"/>
              </a:rPr>
              <a:t>三、分批装运和转运</a:t>
            </a:r>
            <a:endParaRPr lang="zh-CN" altLang="en-US" sz="3200" b="1" dirty="0">
              <a:solidFill>
                <a:srgbClr val="000066"/>
              </a:solidFill>
              <a:ea typeface="楷体_GB2312" pitchFamily="49" charset="-122"/>
            </a:endParaRPr>
          </a:p>
          <a:p>
            <a:pPr>
              <a:buNone/>
            </a:pPr>
            <a:r>
              <a:rPr lang="zh-CN" altLang="en-US" sz="3200" b="1" dirty="0">
                <a:solidFill>
                  <a:srgbClr val="000066"/>
                </a:solidFill>
                <a:ea typeface="楷体_GB2312" pitchFamily="49" charset="-122"/>
              </a:rPr>
              <a:t>四、通知</a:t>
            </a:r>
            <a:endParaRPr lang="zh-CN" altLang="en-US" sz="3200" b="1" dirty="0">
              <a:solidFill>
                <a:srgbClr val="000066"/>
              </a:solidFill>
              <a:ea typeface="楷体_GB2312" pitchFamily="49" charset="-122"/>
            </a:endParaRPr>
          </a:p>
          <a:p>
            <a:pPr>
              <a:buNone/>
            </a:pPr>
            <a:r>
              <a:rPr lang="zh-CN" altLang="en-US" sz="3200" b="1" dirty="0">
                <a:solidFill>
                  <a:srgbClr val="000066"/>
                </a:solidFill>
                <a:ea typeface="楷体_GB2312" pitchFamily="49" charset="-122"/>
              </a:rPr>
              <a:t>五、滞期和速遣条款</a:t>
            </a:r>
            <a:endParaRPr lang="zh-CN" altLang="en-US" sz="3200" b="1" dirty="0">
              <a:solidFill>
                <a:srgbClr val="000066"/>
              </a:solidFill>
              <a:ea typeface="楷体_GB2312" pitchFamily="49" charset="-122"/>
            </a:endParaRPr>
          </a:p>
          <a:p>
            <a:pPr>
              <a:buNone/>
            </a:pPr>
            <a:r>
              <a:rPr lang="zh-CN" altLang="en-US" sz="3200" b="1" dirty="0">
                <a:solidFill>
                  <a:srgbClr val="000066"/>
                </a:solidFill>
                <a:ea typeface="楷体_GB2312" pitchFamily="49" charset="-122"/>
              </a:rPr>
              <a:t>六、其他装运条款</a:t>
            </a:r>
            <a:endParaRPr lang="zh-CN" altLang="en-US" sz="3200" b="1">
              <a:solidFill>
                <a:srgbClr val="000066"/>
              </a:solidFill>
              <a:ea typeface="楷体_GB2312" pitchFamily="49" charset="-122"/>
            </a:endParaRPr>
          </a:p>
        </p:txBody>
      </p:sp>
    </p:spTree>
    <p:custDataLst>
      <p:tags r:id="rId1"/>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标题 117761"/>
          <p:cNvSpPr>
            <a:spLocks noGrp="1"/>
          </p:cNvSpPr>
          <p:nvPr>
            <p:ph type="title"/>
          </p:nvPr>
        </p:nvSpPr>
        <p:spPr>
          <a:xfrm>
            <a:off x="2279650" y="188913"/>
            <a:ext cx="6870700" cy="1600200"/>
          </a:xfrm>
        </p:spPr>
        <p:txBody>
          <a:bodyPr anchor="b"/>
          <a:p>
            <a:r>
              <a:rPr lang="zh-CN" altLang="en-US" b="1" dirty="0">
                <a:solidFill>
                  <a:srgbClr val="800000"/>
                </a:solidFill>
                <a:latin typeface="楷体_GB2312" pitchFamily="49" charset="-122"/>
                <a:ea typeface="楷体_GB2312" pitchFamily="49" charset="-122"/>
              </a:rPr>
              <a:t>一、装运时间</a:t>
            </a:r>
            <a:endParaRPr lang="zh-CN" altLang="en-US" b="1" dirty="0">
              <a:solidFill>
                <a:srgbClr val="800000"/>
              </a:solidFill>
              <a:latin typeface="楷体_GB2312" pitchFamily="49" charset="-122"/>
              <a:ea typeface="楷体_GB2312" pitchFamily="49" charset="-122"/>
            </a:endParaRPr>
          </a:p>
        </p:txBody>
      </p:sp>
      <p:sp>
        <p:nvSpPr>
          <p:cNvPr id="62466" name="文本占位符 117762"/>
          <p:cNvSpPr>
            <a:spLocks noGrp="1"/>
          </p:cNvSpPr>
          <p:nvPr>
            <p:ph idx="1"/>
          </p:nvPr>
        </p:nvSpPr>
        <p:spPr>
          <a:xfrm>
            <a:off x="2208213" y="2060575"/>
            <a:ext cx="7696200" cy="3657600"/>
          </a:xfrm>
        </p:spPr>
        <p:txBody>
          <a:bodyPr anchor="t"/>
          <a:p>
            <a:pPr>
              <a:buBlip>
                <a:blip r:embed="rId1"/>
              </a:buBlip>
            </a:pPr>
            <a:r>
              <a:rPr lang="zh-CN" altLang="en-US" sz="3200" b="1" dirty="0">
                <a:solidFill>
                  <a:srgbClr val="000066"/>
                </a:solidFill>
                <a:latin typeface="楷体_GB2312" pitchFamily="49" charset="-122"/>
                <a:ea typeface="楷体_GB2312" pitchFamily="49" charset="-122"/>
              </a:rPr>
              <a:t>注意区分“装运时间</a:t>
            </a:r>
            <a:r>
              <a:rPr lang="en-US" altLang="zh-CN" sz="3200" b="1" dirty="0">
                <a:solidFill>
                  <a:srgbClr val="000066"/>
                </a:solidFill>
                <a:latin typeface="楷体_GB2312" pitchFamily="49" charset="-122"/>
                <a:ea typeface="楷体_GB2312" pitchFamily="49" charset="-122"/>
              </a:rPr>
              <a:t>(Time of shipment)</a:t>
            </a:r>
            <a:r>
              <a:rPr lang="zh-CN" altLang="en-US" sz="3200" b="1" dirty="0">
                <a:solidFill>
                  <a:srgbClr val="000066"/>
                </a:solidFill>
                <a:latin typeface="楷体_GB2312" pitchFamily="49" charset="-122"/>
                <a:ea typeface="楷体_GB2312" pitchFamily="49" charset="-122"/>
              </a:rPr>
              <a:t>与“交货时间</a:t>
            </a:r>
            <a:r>
              <a:rPr lang="en-US" altLang="zh-CN" sz="3200" b="1" dirty="0">
                <a:solidFill>
                  <a:srgbClr val="000066"/>
                </a:solidFill>
                <a:latin typeface="楷体_GB2312" pitchFamily="49" charset="-122"/>
                <a:ea typeface="楷体_GB2312" pitchFamily="49" charset="-122"/>
              </a:rPr>
              <a:t>(Time of Delivery)”</a:t>
            </a:r>
            <a:endParaRPr lang="en-US" altLang="zh-CN" sz="3200" b="1" dirty="0">
              <a:solidFill>
                <a:srgbClr val="000066"/>
              </a:solidFill>
              <a:latin typeface="楷体_GB2312" pitchFamily="49" charset="-122"/>
              <a:ea typeface="楷体_GB2312" pitchFamily="49" charset="-122"/>
            </a:endParaRPr>
          </a:p>
        </p:txBody>
      </p:sp>
    </p:spTree>
    <p:custDataLst>
      <p:tags r:id="rId2"/>
    </p:custData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标题 118785"/>
          <p:cNvSpPr>
            <a:spLocks noGrp="1"/>
          </p:cNvSpPr>
          <p:nvPr>
            <p:ph type="title"/>
          </p:nvPr>
        </p:nvSpPr>
        <p:spPr/>
        <p:txBody>
          <a:bodyPr anchor="b"/>
          <a:p>
            <a:endParaRPr lang="zh-CN" altLang="zh-CN" dirty="0"/>
          </a:p>
        </p:txBody>
      </p:sp>
      <p:sp>
        <p:nvSpPr>
          <p:cNvPr id="63490" name="文本占位符 118786"/>
          <p:cNvSpPr>
            <a:spLocks noGrp="1"/>
          </p:cNvSpPr>
          <p:nvPr>
            <p:ph idx="1"/>
          </p:nvPr>
        </p:nvSpPr>
        <p:spPr/>
        <p:txBody>
          <a:bodyPr anchor="t"/>
          <a:p>
            <a:pPr>
              <a:buNone/>
            </a:pPr>
            <a:r>
              <a:rPr lang="zh-CN" altLang="en-US" sz="2800" b="1" dirty="0">
                <a:solidFill>
                  <a:srgbClr val="000066"/>
                </a:solidFill>
                <a:latin typeface="楷体_GB2312" pitchFamily="49" charset="-122"/>
                <a:ea typeface="楷体_GB2312" pitchFamily="49" charset="-122"/>
              </a:rPr>
              <a:t>关于</a:t>
            </a:r>
            <a:r>
              <a:rPr lang="zh-CN" altLang="en-US" sz="2800" b="1" dirty="0">
                <a:solidFill>
                  <a:srgbClr val="000066"/>
                </a:solidFill>
                <a:latin typeface="楷体_GB2312" pitchFamily="49" charset="-122"/>
                <a:ea typeface="楷体_GB2312" pitchFamily="49" charset="-122"/>
              </a:rPr>
              <a:t>装运时间</a:t>
            </a:r>
            <a:r>
              <a:rPr lang="zh-CN" altLang="en-US" sz="2800" b="1" dirty="0">
                <a:solidFill>
                  <a:srgbClr val="000066"/>
                </a:solidFill>
                <a:latin typeface="楷体_GB2312" pitchFamily="49" charset="-122"/>
                <a:ea typeface="楷体_GB2312" pitchFamily="49" charset="-122"/>
              </a:rPr>
              <a:t>，公约规定</a:t>
            </a:r>
            <a:endParaRPr lang="zh-CN" altLang="en-US" sz="2800" b="1" dirty="0">
              <a:solidFill>
                <a:srgbClr val="000066"/>
              </a:solidFill>
              <a:latin typeface="楷体_GB2312" pitchFamily="49" charset="-122"/>
              <a:ea typeface="楷体_GB2312" pitchFamily="49" charset="-122"/>
            </a:endParaRPr>
          </a:p>
          <a:p>
            <a:pPr>
              <a:buNone/>
            </a:pPr>
            <a:r>
              <a:rPr lang="zh-CN" altLang="en-US" sz="2800" b="1" dirty="0">
                <a:solidFill>
                  <a:srgbClr val="000066"/>
                </a:solidFill>
                <a:latin typeface="楷体_GB2312" pitchFamily="49" charset="-122"/>
                <a:ea typeface="楷体_GB2312" pitchFamily="49" charset="-122"/>
              </a:rPr>
              <a:t>（</a:t>
            </a:r>
            <a:r>
              <a:rPr lang="en-US" altLang="zh-CN" sz="2800" b="1" dirty="0">
                <a:solidFill>
                  <a:srgbClr val="000066"/>
                </a:solidFill>
                <a:latin typeface="楷体_GB2312" pitchFamily="49" charset="-122"/>
                <a:ea typeface="楷体_GB2312" pitchFamily="49" charset="-122"/>
              </a:rPr>
              <a:t>1</a:t>
            </a:r>
            <a:r>
              <a:rPr lang="zh-CN" altLang="en-US" sz="2800" b="1" dirty="0">
                <a:solidFill>
                  <a:srgbClr val="000066"/>
                </a:solidFill>
                <a:latin typeface="楷体_GB2312" pitchFamily="49" charset="-122"/>
                <a:ea typeface="楷体_GB2312" pitchFamily="49" charset="-122"/>
              </a:rPr>
              <a:t>）卖方必须在合同规定的日期或一段时间内交付货物；如合同未规定日期或一段交货时间，则应在订立合同后一段合理时间内交</a:t>
            </a:r>
            <a:endParaRPr lang="zh-CN" altLang="en-US" sz="2800" b="1" dirty="0">
              <a:solidFill>
                <a:srgbClr val="000066"/>
              </a:solidFill>
              <a:latin typeface="楷体_GB2312" pitchFamily="49" charset="-122"/>
              <a:ea typeface="楷体_GB2312" pitchFamily="49" charset="-122"/>
            </a:endParaRPr>
          </a:p>
          <a:p>
            <a:pPr>
              <a:buNone/>
            </a:pPr>
            <a:r>
              <a:rPr lang="zh-CN" altLang="en-US" sz="2800" b="1" dirty="0">
                <a:solidFill>
                  <a:srgbClr val="000066"/>
                </a:solidFill>
                <a:latin typeface="楷体_GB2312" pitchFamily="49" charset="-122"/>
                <a:ea typeface="楷体_GB2312" pitchFamily="49" charset="-122"/>
              </a:rPr>
              <a:t>（</a:t>
            </a:r>
            <a:r>
              <a:rPr lang="en-US" altLang="zh-CN" sz="2800" b="1" dirty="0">
                <a:solidFill>
                  <a:srgbClr val="000066"/>
                </a:solidFill>
                <a:latin typeface="楷体_GB2312" pitchFamily="49" charset="-122"/>
                <a:ea typeface="楷体_GB2312" pitchFamily="49" charset="-122"/>
              </a:rPr>
              <a:t>2</a:t>
            </a:r>
            <a:r>
              <a:rPr lang="zh-CN" altLang="en-US" sz="2800" b="1" dirty="0">
                <a:solidFill>
                  <a:srgbClr val="000066"/>
                </a:solidFill>
                <a:latin typeface="楷体_GB2312" pitchFamily="49" charset="-122"/>
                <a:ea typeface="楷体_GB2312" pitchFamily="49" charset="-122"/>
              </a:rPr>
              <a:t>）如卖方在合同规定的时间以前交货，或者迟延交货，买方有权要求损害赔偿和</a:t>
            </a:r>
            <a:r>
              <a:rPr lang="en-US" altLang="zh-CN" sz="2800" b="1" dirty="0">
                <a:solidFill>
                  <a:srgbClr val="000066"/>
                </a:solidFill>
                <a:latin typeface="楷体_GB2312" pitchFamily="49" charset="-122"/>
                <a:ea typeface="楷体_GB2312" pitchFamily="49" charset="-122"/>
              </a:rPr>
              <a:t>/</a:t>
            </a:r>
            <a:r>
              <a:rPr lang="zh-CN" altLang="en-US" sz="2800" b="1" dirty="0">
                <a:solidFill>
                  <a:srgbClr val="000066"/>
                </a:solidFill>
                <a:latin typeface="楷体_GB2312" pitchFamily="49" charset="-122"/>
                <a:ea typeface="楷体_GB2312" pitchFamily="49" charset="-122"/>
              </a:rPr>
              <a:t>或拒收货物，也可宣告合同无效。</a:t>
            </a:r>
            <a:endParaRPr lang="zh-CN" altLang="en-US" sz="2800"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标题 119809"/>
          <p:cNvSpPr>
            <a:spLocks noGrp="1"/>
          </p:cNvSpPr>
          <p:nvPr>
            <p:ph type="title"/>
          </p:nvPr>
        </p:nvSpPr>
        <p:spPr/>
        <p:txBody>
          <a:bodyPr anchor="b"/>
          <a:p>
            <a:endParaRPr lang="zh-CN" altLang="zh-CN" dirty="0"/>
          </a:p>
        </p:txBody>
      </p:sp>
      <p:sp>
        <p:nvSpPr>
          <p:cNvPr id="64514" name="文本占位符 119810"/>
          <p:cNvSpPr>
            <a:spLocks noGrp="1"/>
          </p:cNvSpPr>
          <p:nvPr>
            <p:ph idx="1"/>
          </p:nvPr>
        </p:nvSpPr>
        <p:spPr>
          <a:xfrm>
            <a:off x="2208213" y="1773238"/>
            <a:ext cx="7991475" cy="3657600"/>
          </a:xfrm>
        </p:spPr>
        <p:txBody>
          <a:bodyPr anchor="t">
            <a:normAutofit fontScale="90000" lnSpcReduction="20000"/>
          </a:bodyPr>
          <a:p>
            <a:pPr>
              <a:spcBef>
                <a:spcPct val="0"/>
              </a:spcBef>
              <a:buNone/>
            </a:pPr>
            <a:r>
              <a:rPr lang="zh-CN" altLang="en-US" b="1" dirty="0">
                <a:solidFill>
                  <a:srgbClr val="000066"/>
                </a:solidFill>
                <a:latin typeface="楷体_GB2312" pitchFamily="49" charset="-122"/>
                <a:ea typeface="楷体_GB2312" pitchFamily="49" charset="-122"/>
              </a:rPr>
              <a:t>（一）装运时间的规定方法</a:t>
            </a:r>
            <a:endParaRPr lang="zh-CN" altLang="en-US" b="1" dirty="0">
              <a:solidFill>
                <a:srgbClr val="000066"/>
              </a:solidFill>
              <a:latin typeface="楷体_GB2312" pitchFamily="49" charset="-122"/>
              <a:ea typeface="楷体_GB2312" pitchFamily="49" charset="-122"/>
            </a:endParaRPr>
          </a:p>
          <a:p>
            <a:pPr lvl="1">
              <a:spcBef>
                <a:spcPct val="0"/>
              </a:spcBef>
              <a:buNone/>
            </a:pPr>
            <a:r>
              <a:rPr lang="en-US" altLang="zh-CN" sz="3200" b="1" dirty="0">
                <a:solidFill>
                  <a:srgbClr val="000066"/>
                </a:solidFill>
                <a:latin typeface="楷体_GB2312" pitchFamily="49" charset="-122"/>
                <a:ea typeface="楷体_GB2312" pitchFamily="49" charset="-122"/>
              </a:rPr>
              <a:t>1</a:t>
            </a:r>
            <a:r>
              <a:rPr lang="zh-CN" altLang="en-US" sz="3200" b="1" dirty="0">
                <a:solidFill>
                  <a:srgbClr val="000066"/>
                </a:solidFill>
                <a:latin typeface="楷体_GB2312" pitchFamily="49" charset="-122"/>
                <a:ea typeface="楷体_GB2312" pitchFamily="49" charset="-122"/>
              </a:rPr>
              <a:t>、规定明确、具体的装运时间</a:t>
            </a:r>
            <a:endParaRPr lang="zh-CN" altLang="en-US" sz="3200" b="1" dirty="0">
              <a:solidFill>
                <a:srgbClr val="000066"/>
              </a:solidFill>
              <a:latin typeface="楷体_GB2312" pitchFamily="49" charset="-122"/>
              <a:ea typeface="楷体_GB2312" pitchFamily="49" charset="-122"/>
            </a:endParaRPr>
          </a:p>
          <a:p>
            <a:pPr lvl="1">
              <a:spcBef>
                <a:spcPct val="0"/>
              </a:spcBef>
            </a:pPr>
            <a:r>
              <a:rPr lang="zh-CN" altLang="en-US" sz="3200" b="1" dirty="0">
                <a:solidFill>
                  <a:srgbClr val="000066"/>
                </a:solidFill>
                <a:latin typeface="楷体_GB2312" pitchFamily="49" charset="-122"/>
                <a:ea typeface="楷体_GB2312" pitchFamily="49" charset="-122"/>
              </a:rPr>
              <a:t>规定最迟期限装运</a:t>
            </a:r>
            <a:endParaRPr lang="zh-CN" altLang="en-US" sz="3200" b="1" dirty="0">
              <a:solidFill>
                <a:srgbClr val="000066"/>
              </a:solidFill>
              <a:latin typeface="楷体_GB2312" pitchFamily="49" charset="-122"/>
              <a:ea typeface="楷体_GB2312" pitchFamily="49" charset="-122"/>
            </a:endParaRPr>
          </a:p>
          <a:p>
            <a:pPr lvl="1">
              <a:spcBef>
                <a:spcPct val="0"/>
              </a:spcBef>
              <a:buNone/>
            </a:pPr>
            <a:r>
              <a:rPr lang="zh-CN" altLang="en-US" sz="3200" b="1" dirty="0">
                <a:solidFill>
                  <a:schemeClr val="tx2"/>
                </a:solidFill>
                <a:latin typeface="楷体_GB2312" pitchFamily="49" charset="-122"/>
                <a:ea typeface="楷体_GB2312" pitchFamily="49" charset="-122"/>
              </a:rPr>
              <a:t>   </a:t>
            </a:r>
            <a:r>
              <a:rPr lang="en-US" altLang="zh-CN" sz="3200" b="1" dirty="0">
                <a:solidFill>
                  <a:srgbClr val="9900CC"/>
                </a:solidFill>
                <a:latin typeface="楷体_GB2312" pitchFamily="49" charset="-122"/>
                <a:ea typeface="楷体_GB2312" pitchFamily="49" charset="-122"/>
              </a:rPr>
              <a:t>Shipment at or before the end of May 2000</a:t>
            </a:r>
            <a:endParaRPr lang="en-US" altLang="zh-CN" sz="3200" b="1" dirty="0">
              <a:solidFill>
                <a:srgbClr val="9900CC"/>
              </a:solidFill>
              <a:latin typeface="楷体_GB2312" pitchFamily="49" charset="-122"/>
              <a:ea typeface="楷体_GB2312" pitchFamily="49" charset="-122"/>
            </a:endParaRPr>
          </a:p>
          <a:p>
            <a:pPr lvl="1">
              <a:spcBef>
                <a:spcPct val="0"/>
              </a:spcBef>
            </a:pPr>
            <a:r>
              <a:rPr lang="zh-CN" altLang="en-US" sz="3200" b="1" dirty="0">
                <a:solidFill>
                  <a:srgbClr val="000066"/>
                </a:solidFill>
                <a:latin typeface="楷体_GB2312" pitchFamily="49" charset="-122"/>
                <a:ea typeface="楷体_GB2312" pitchFamily="49" charset="-122"/>
              </a:rPr>
              <a:t>规定一段时间</a:t>
            </a:r>
            <a:endParaRPr lang="zh-CN" altLang="en-US" sz="3200" b="1" dirty="0">
              <a:solidFill>
                <a:srgbClr val="000066"/>
              </a:solidFill>
              <a:latin typeface="楷体_GB2312" pitchFamily="49" charset="-122"/>
              <a:ea typeface="楷体_GB2312" pitchFamily="49" charset="-122"/>
            </a:endParaRPr>
          </a:p>
          <a:p>
            <a:pPr lvl="1">
              <a:buNone/>
            </a:pPr>
            <a:r>
              <a:rPr lang="zh-CN" altLang="en-US" sz="3200" b="1" dirty="0">
                <a:solidFill>
                  <a:schemeClr val="tx2"/>
                </a:solidFill>
                <a:latin typeface="楷体_GB2312" pitchFamily="49" charset="-122"/>
                <a:ea typeface="楷体_GB2312" pitchFamily="49" charset="-122"/>
              </a:rPr>
              <a:t>   </a:t>
            </a:r>
            <a:r>
              <a:rPr lang="en-US" altLang="zh-CN" sz="3200" b="1" dirty="0">
                <a:solidFill>
                  <a:srgbClr val="9900CC"/>
                </a:solidFill>
                <a:latin typeface="楷体_GB2312" pitchFamily="49" charset="-122"/>
                <a:ea typeface="楷体_GB2312" pitchFamily="49" charset="-122"/>
              </a:rPr>
              <a:t>Shipment during Feb./Mar. 2000</a:t>
            </a:r>
            <a:endParaRPr lang="en-US" altLang="zh-CN" sz="3200" b="1" dirty="0">
              <a:solidFill>
                <a:srgbClr val="9900CC"/>
              </a:solidFill>
              <a:latin typeface="楷体_GB2312" pitchFamily="49" charset="-122"/>
              <a:ea typeface="楷体_GB2312" pitchFamily="49" charset="-122"/>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标题 120833"/>
          <p:cNvSpPr>
            <a:spLocks noGrp="1"/>
          </p:cNvSpPr>
          <p:nvPr>
            <p:ph type="title"/>
          </p:nvPr>
        </p:nvSpPr>
        <p:spPr/>
        <p:txBody>
          <a:bodyPr anchor="b"/>
          <a:p>
            <a:endParaRPr lang="zh-CN" altLang="zh-CN" dirty="0"/>
          </a:p>
        </p:txBody>
      </p:sp>
      <p:sp>
        <p:nvSpPr>
          <p:cNvPr id="65538" name="文本占位符 120834"/>
          <p:cNvSpPr>
            <a:spLocks noGrp="1"/>
          </p:cNvSpPr>
          <p:nvPr>
            <p:ph idx="1"/>
          </p:nvPr>
        </p:nvSpPr>
        <p:spPr/>
        <p:txBody>
          <a:bodyPr anchor="t"/>
          <a:p>
            <a:pPr>
              <a:buNone/>
            </a:pPr>
            <a:r>
              <a:rPr lang="en-US" altLang="zh-CN" b="1" dirty="0">
                <a:solidFill>
                  <a:srgbClr val="000066"/>
                </a:solidFill>
                <a:latin typeface="楷体_GB2312" pitchFamily="49" charset="-122"/>
                <a:ea typeface="楷体_GB2312" pitchFamily="49" charset="-122"/>
              </a:rPr>
              <a:t>2</a:t>
            </a:r>
            <a:r>
              <a:rPr lang="zh-CN" altLang="en-US" b="1" dirty="0">
                <a:solidFill>
                  <a:srgbClr val="000066"/>
                </a:solidFill>
                <a:latin typeface="楷体_GB2312" pitchFamily="49" charset="-122"/>
                <a:ea typeface="楷体_GB2312" pitchFamily="49" charset="-122"/>
              </a:rPr>
              <a:t>、规定收到信用证后若干天装运</a:t>
            </a:r>
            <a:endParaRPr lang="zh-CN" altLang="en-US" b="1" dirty="0">
              <a:solidFill>
                <a:srgbClr val="000066"/>
              </a:solidFill>
              <a:latin typeface="楷体_GB2312" pitchFamily="49" charset="-122"/>
              <a:ea typeface="楷体_GB2312" pitchFamily="49" charset="-122"/>
            </a:endParaRPr>
          </a:p>
          <a:p>
            <a:pPr lvl="1">
              <a:buNone/>
            </a:pPr>
            <a:r>
              <a:rPr lang="en-US" altLang="zh-CN" sz="3200" b="1" i="1" dirty="0">
                <a:solidFill>
                  <a:srgbClr val="9900CC"/>
                </a:solidFill>
                <a:latin typeface="楷体_GB2312" pitchFamily="49" charset="-122"/>
                <a:ea typeface="楷体_GB2312" pitchFamily="49" charset="-122"/>
              </a:rPr>
              <a:t>Shipment within 45 days after receipt of L/C</a:t>
            </a:r>
            <a:endParaRPr lang="en-US" altLang="zh-CN" sz="3200" b="1" i="1" dirty="0">
              <a:solidFill>
                <a:srgbClr val="9900CC"/>
              </a:solidFill>
              <a:latin typeface="楷体_GB2312" pitchFamily="49" charset="-122"/>
              <a:ea typeface="楷体_GB2312" pitchFamily="49" charset="-122"/>
            </a:endParaRPr>
          </a:p>
          <a:p>
            <a:pPr lvl="1">
              <a:buNone/>
            </a:pPr>
            <a:r>
              <a:rPr lang="zh-CN" altLang="en-US" sz="3200" b="1" dirty="0">
                <a:solidFill>
                  <a:srgbClr val="000066"/>
                </a:solidFill>
                <a:ea typeface="楷体_GB2312" pitchFamily="49" charset="-122"/>
              </a:rPr>
              <a:t>在采用这种装运期规定时，必须同时规定有关</a:t>
            </a:r>
            <a:r>
              <a:rPr lang="zh-CN" altLang="en-US" sz="3200" b="1" u="sng" dirty="0">
                <a:solidFill>
                  <a:srgbClr val="000066"/>
                </a:solidFill>
                <a:ea typeface="楷体_GB2312" pitchFamily="49" charset="-122"/>
              </a:rPr>
              <a:t>信用证开到的期限</a:t>
            </a:r>
            <a:r>
              <a:rPr lang="zh-CN" altLang="en-US" sz="3200" b="1" dirty="0">
                <a:solidFill>
                  <a:srgbClr val="000066"/>
                </a:solidFill>
                <a:ea typeface="楷体_GB2312" pitchFamily="49" charset="-122"/>
              </a:rPr>
              <a:t>。</a:t>
            </a:r>
            <a:endParaRPr lang="zh-CN" altLang="en-US"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标题 121857"/>
          <p:cNvSpPr>
            <a:spLocks noGrp="1"/>
          </p:cNvSpPr>
          <p:nvPr>
            <p:ph type="title"/>
          </p:nvPr>
        </p:nvSpPr>
        <p:spPr/>
        <p:txBody>
          <a:bodyPr anchor="b"/>
          <a:p>
            <a:endParaRPr lang="zh-CN" altLang="zh-CN" dirty="0"/>
          </a:p>
        </p:txBody>
      </p:sp>
      <p:sp>
        <p:nvSpPr>
          <p:cNvPr id="66562" name="文本占位符 121858"/>
          <p:cNvSpPr>
            <a:spLocks noGrp="1"/>
          </p:cNvSpPr>
          <p:nvPr>
            <p:ph idx="1"/>
          </p:nvPr>
        </p:nvSpPr>
        <p:spPr>
          <a:xfrm>
            <a:off x="1992313" y="1828800"/>
            <a:ext cx="8135937" cy="3657600"/>
          </a:xfrm>
        </p:spPr>
        <p:txBody>
          <a:bodyPr anchor="t"/>
          <a:p>
            <a:pPr>
              <a:buNone/>
            </a:pPr>
            <a:r>
              <a:rPr lang="en-US" altLang="zh-CN" b="1" dirty="0">
                <a:solidFill>
                  <a:srgbClr val="000066"/>
                </a:solidFill>
                <a:latin typeface="楷体_GB2312" pitchFamily="49" charset="-122"/>
                <a:ea typeface="楷体_GB2312" pitchFamily="49" charset="-122"/>
              </a:rPr>
              <a:t>    3</a:t>
            </a:r>
            <a:r>
              <a:rPr lang="zh-CN" altLang="en-US" b="1" dirty="0">
                <a:solidFill>
                  <a:srgbClr val="000066"/>
                </a:solidFill>
                <a:latin typeface="楷体_GB2312" pitchFamily="49" charset="-122"/>
                <a:ea typeface="楷体_GB2312" pitchFamily="49" charset="-122"/>
              </a:rPr>
              <a:t>、规定近期装运术语</a:t>
            </a:r>
            <a:endParaRPr lang="zh-CN" altLang="en-US" b="1" dirty="0">
              <a:solidFill>
                <a:srgbClr val="000066"/>
              </a:solidFill>
              <a:latin typeface="楷体_GB2312" pitchFamily="49" charset="-122"/>
              <a:ea typeface="楷体_GB2312" pitchFamily="49" charset="-122"/>
            </a:endParaRPr>
          </a:p>
          <a:p>
            <a:pPr>
              <a:buNone/>
            </a:pPr>
            <a:r>
              <a:rPr lang="zh-CN" altLang="en-US" i="1" dirty="0">
                <a:solidFill>
                  <a:schemeClr val="tx2"/>
                </a:solidFill>
              </a:rPr>
              <a:t>         </a:t>
            </a:r>
            <a:r>
              <a:rPr lang="en-US" altLang="zh-CN" b="1" dirty="0">
                <a:solidFill>
                  <a:srgbClr val="9900CC"/>
                </a:solidFill>
                <a:latin typeface="楷体_GB2312" pitchFamily="49" charset="-122"/>
                <a:ea typeface="楷体_GB2312" pitchFamily="49" charset="-122"/>
              </a:rPr>
              <a:t>Shipment as soon as possible /immediate shipment/prompt shipment</a:t>
            </a:r>
            <a:endParaRPr lang="en-US" altLang="zh-CN" b="1" dirty="0">
              <a:solidFill>
                <a:srgbClr val="9900CC"/>
              </a:solidFill>
              <a:latin typeface="楷体_GB2312" pitchFamily="49" charset="-122"/>
              <a:ea typeface="楷体_GB2312" pitchFamily="49" charset="-122"/>
            </a:endParaRPr>
          </a:p>
          <a:p>
            <a:pPr>
              <a:buNone/>
            </a:pPr>
            <a:endParaRPr lang="en-US" altLang="zh-CN" b="1" dirty="0">
              <a:solidFill>
                <a:srgbClr val="000066"/>
              </a:solidFill>
              <a:latin typeface="楷体_GB2312" pitchFamily="49" charset="-122"/>
              <a:ea typeface="楷体_GB2312" pitchFamily="49" charset="-122"/>
            </a:endParaRPr>
          </a:p>
          <a:p>
            <a:pPr>
              <a:buNone/>
            </a:pPr>
            <a:r>
              <a:rPr lang="en-US" altLang="zh-CN" b="1" dirty="0">
                <a:solidFill>
                  <a:srgbClr val="000066"/>
                </a:solidFill>
                <a:latin typeface="楷体_GB2312" pitchFamily="49" charset="-122"/>
                <a:ea typeface="楷体_GB2312" pitchFamily="49" charset="-122"/>
              </a:rPr>
              <a:t>    </a:t>
            </a:r>
            <a:r>
              <a:rPr lang="zh-CN" altLang="en-US" b="1" dirty="0">
                <a:solidFill>
                  <a:srgbClr val="000066"/>
                </a:solidFill>
                <a:latin typeface="楷体_GB2312" pitchFamily="49" charset="-122"/>
                <a:ea typeface="楷体_GB2312" pitchFamily="49" charset="-122"/>
              </a:rPr>
              <a:t>尽量不要使用这种规定方式，一般银行也不愿受理 。</a:t>
            </a:r>
            <a:endParaRPr lang="zh-CN" altLang="en-US"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标题 122881"/>
          <p:cNvSpPr>
            <a:spLocks noGrp="1"/>
          </p:cNvSpPr>
          <p:nvPr>
            <p:ph type="title"/>
          </p:nvPr>
        </p:nvSpPr>
        <p:spPr/>
        <p:txBody>
          <a:bodyPr anchor="b"/>
          <a:p>
            <a:endParaRPr lang="zh-CN" altLang="zh-CN" dirty="0"/>
          </a:p>
        </p:txBody>
      </p:sp>
      <p:sp>
        <p:nvSpPr>
          <p:cNvPr id="67586" name="文本占位符 122882"/>
          <p:cNvSpPr>
            <a:spLocks noGrp="1"/>
          </p:cNvSpPr>
          <p:nvPr>
            <p:ph idx="1"/>
          </p:nvPr>
        </p:nvSpPr>
        <p:spPr/>
        <p:txBody>
          <a:bodyPr anchor="t"/>
          <a:p>
            <a:pPr>
              <a:buNone/>
            </a:pPr>
            <a:r>
              <a:rPr lang="zh-CN" altLang="en-US" b="1" dirty="0">
                <a:solidFill>
                  <a:srgbClr val="000066"/>
                </a:solidFill>
                <a:latin typeface="楷体_GB2312" pitchFamily="49" charset="-122"/>
                <a:ea typeface="楷体_GB2312" pitchFamily="49" charset="-122"/>
              </a:rPr>
              <a:t>（二）规定装运时间应注意的问题</a:t>
            </a:r>
            <a:endParaRPr lang="zh-CN" altLang="en-US" b="1" dirty="0">
              <a:solidFill>
                <a:srgbClr val="000066"/>
              </a:solidFill>
              <a:latin typeface="楷体_GB2312" pitchFamily="49" charset="-122"/>
              <a:ea typeface="楷体_GB2312" pitchFamily="49" charset="-122"/>
            </a:endParaRPr>
          </a:p>
          <a:p>
            <a:pPr>
              <a:buNone/>
            </a:pPr>
            <a:r>
              <a:rPr lang="zh-CN" altLang="en-US" b="1" dirty="0">
                <a:solidFill>
                  <a:srgbClr val="000066"/>
                </a:solidFill>
                <a:latin typeface="楷体_GB2312" pitchFamily="49" charset="-122"/>
                <a:ea typeface="楷体_GB2312" pitchFamily="49" charset="-122"/>
              </a:rPr>
              <a:t>  </a:t>
            </a:r>
            <a:r>
              <a:rPr lang="en-US" altLang="zh-CN" b="1" dirty="0">
                <a:solidFill>
                  <a:srgbClr val="000066"/>
                </a:solidFill>
                <a:latin typeface="楷体_GB2312" pitchFamily="49" charset="-122"/>
                <a:ea typeface="楷体_GB2312" pitchFamily="49" charset="-122"/>
              </a:rPr>
              <a:t>1</a:t>
            </a:r>
            <a:r>
              <a:rPr lang="zh-CN" altLang="en-US" b="1" dirty="0">
                <a:solidFill>
                  <a:srgbClr val="000066"/>
                </a:solidFill>
                <a:latin typeface="楷体_GB2312" pitchFamily="49" charset="-122"/>
                <a:ea typeface="楷体_GB2312" pitchFamily="49" charset="-122"/>
              </a:rPr>
              <a:t>、具体、合理</a:t>
            </a:r>
            <a:endParaRPr lang="zh-CN" altLang="en-US" b="1" dirty="0">
              <a:solidFill>
                <a:srgbClr val="000066"/>
              </a:solidFill>
              <a:latin typeface="楷体_GB2312" pitchFamily="49" charset="-122"/>
              <a:ea typeface="楷体_GB2312" pitchFamily="49" charset="-122"/>
            </a:endParaRPr>
          </a:p>
          <a:p>
            <a:pPr>
              <a:buNone/>
            </a:pPr>
            <a:r>
              <a:rPr lang="zh-CN" altLang="en-US" b="1" dirty="0">
                <a:solidFill>
                  <a:srgbClr val="000066"/>
                </a:solidFill>
                <a:latin typeface="楷体_GB2312" pitchFamily="49" charset="-122"/>
                <a:ea typeface="楷体_GB2312" pitchFamily="49" charset="-122"/>
              </a:rPr>
              <a:t>  </a:t>
            </a:r>
            <a:r>
              <a:rPr lang="en-US" altLang="zh-CN" b="1" dirty="0">
                <a:solidFill>
                  <a:srgbClr val="000066"/>
                </a:solidFill>
                <a:latin typeface="楷体_GB2312" pitchFamily="49" charset="-122"/>
                <a:ea typeface="楷体_GB2312" pitchFamily="49" charset="-122"/>
              </a:rPr>
              <a:t>2</a:t>
            </a:r>
            <a:r>
              <a:rPr lang="zh-CN" altLang="en-US" b="1" dirty="0">
                <a:solidFill>
                  <a:srgbClr val="000066"/>
                </a:solidFill>
                <a:latin typeface="楷体_GB2312" pitchFamily="49" charset="-122"/>
                <a:ea typeface="楷体_GB2312" pitchFamily="49" charset="-122"/>
              </a:rPr>
              <a:t>、注意装运商品的性质等等</a:t>
            </a:r>
            <a:endParaRPr lang="zh-CN" altLang="en-US" b="1" dirty="0">
              <a:solidFill>
                <a:srgbClr val="000066"/>
              </a:solidFill>
              <a:latin typeface="楷体_GB2312" pitchFamily="49" charset="-122"/>
              <a:ea typeface="楷体_GB2312" pitchFamily="49" charset="-122"/>
            </a:endParaRPr>
          </a:p>
          <a:p>
            <a:pPr>
              <a:buNone/>
            </a:pPr>
            <a:endParaRPr lang="zh-CN" altLang="en-US"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标题 123905"/>
          <p:cNvSpPr>
            <a:spLocks noGrp="1"/>
          </p:cNvSpPr>
          <p:nvPr>
            <p:ph type="title"/>
          </p:nvPr>
        </p:nvSpPr>
        <p:spPr/>
        <p:txBody>
          <a:bodyPr anchor="b"/>
          <a:p>
            <a:r>
              <a:rPr lang="zh-CN" altLang="en-US" b="1" dirty="0">
                <a:solidFill>
                  <a:srgbClr val="800000"/>
                </a:solidFill>
                <a:ea typeface="楷体_GB2312" pitchFamily="49" charset="-122"/>
              </a:rPr>
              <a:t>二、装运港和目的港</a:t>
            </a:r>
            <a:endParaRPr lang="zh-CN" altLang="en-US" b="1">
              <a:solidFill>
                <a:srgbClr val="800000"/>
              </a:solidFill>
              <a:ea typeface="楷体_GB2312" pitchFamily="49" charset="-122"/>
            </a:endParaRPr>
          </a:p>
        </p:txBody>
      </p:sp>
      <p:sp>
        <p:nvSpPr>
          <p:cNvPr id="68610" name="文本占位符 123906"/>
          <p:cNvSpPr>
            <a:spLocks noGrp="1"/>
          </p:cNvSpPr>
          <p:nvPr>
            <p:ph idx="1"/>
          </p:nvPr>
        </p:nvSpPr>
        <p:spPr>
          <a:xfrm>
            <a:off x="2209800" y="1828800"/>
            <a:ext cx="7696200" cy="3976688"/>
          </a:xfrm>
        </p:spPr>
        <p:txBody>
          <a:bodyPr anchor="t"/>
          <a:p>
            <a:pPr>
              <a:buNone/>
            </a:pPr>
            <a:r>
              <a:rPr lang="zh-CN" altLang="en-US" b="1" dirty="0">
                <a:solidFill>
                  <a:srgbClr val="000066"/>
                </a:solidFill>
                <a:ea typeface="楷体_GB2312" pitchFamily="49" charset="-122"/>
              </a:rPr>
              <a:t>（一）装运港和目的港</a:t>
            </a:r>
            <a:endParaRPr lang="zh-CN" altLang="en-US" b="1" dirty="0">
              <a:solidFill>
                <a:srgbClr val="000066"/>
              </a:solidFill>
              <a:ea typeface="楷体_GB2312" pitchFamily="49" charset="-122"/>
            </a:endParaRPr>
          </a:p>
          <a:p>
            <a:pPr>
              <a:buBlip>
                <a:blip r:embed="rId1"/>
              </a:buBlip>
            </a:pPr>
            <a:r>
              <a:rPr lang="zh-CN" altLang="en-US" b="1" dirty="0">
                <a:solidFill>
                  <a:srgbClr val="000066"/>
                </a:solidFill>
                <a:ea typeface="楷体_GB2312" pitchFamily="49" charset="-122"/>
              </a:rPr>
              <a:t>装运港是货物起始装运的港口；目的港是最终卸货的港口</a:t>
            </a:r>
            <a:endParaRPr lang="zh-CN" altLang="en-US" b="1" dirty="0">
              <a:solidFill>
                <a:srgbClr val="000066"/>
              </a:solidFill>
              <a:ea typeface="楷体_GB2312" pitchFamily="49" charset="-122"/>
            </a:endParaRPr>
          </a:p>
          <a:p>
            <a:pPr>
              <a:buBlip>
                <a:blip r:embed="rId1"/>
              </a:buBlip>
            </a:pPr>
            <a:r>
              <a:rPr lang="zh-CN" altLang="en-US" b="1" dirty="0">
                <a:solidFill>
                  <a:srgbClr val="000066"/>
                </a:solidFill>
                <a:ea typeface="楷体_GB2312" pitchFamily="49" charset="-122"/>
              </a:rPr>
              <a:t>一般装运港由卖方提出，经买方确认；目的港由买方提出，经卖方确认。</a:t>
            </a:r>
            <a:endParaRPr lang="zh-CN" altLang="en-US" b="1" dirty="0">
              <a:solidFill>
                <a:srgbClr val="000066"/>
              </a:solidFill>
              <a:ea typeface="楷体_GB2312" pitchFamily="49" charset="-122"/>
            </a:endParaRPr>
          </a:p>
        </p:txBody>
      </p:sp>
    </p:spTree>
    <p:custDataLst>
      <p:tags r:id="rId2"/>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图片 54283" descr="2303760_457f885bfc_m">
            <a:hlinkClick r:id="rId1"/>
          </p:cNvPr>
          <p:cNvPicPr>
            <a:picLocks noChangeAspect="1"/>
          </p:cNvPicPr>
          <p:nvPr/>
        </p:nvPicPr>
        <p:blipFill>
          <a:blip r:embed="rId2">
            <a:grayscl/>
            <a:lum bright="69998" contrast="-70001"/>
          </a:blip>
          <a:stretch>
            <a:fillRect/>
          </a:stretch>
        </p:blipFill>
        <p:spPr>
          <a:xfrm>
            <a:off x="2209800" y="1366838"/>
            <a:ext cx="6337300" cy="4954587"/>
          </a:xfrm>
          <a:prstGeom prst="rect">
            <a:avLst/>
          </a:prstGeom>
          <a:solidFill>
            <a:srgbClr val="00FFFF">
              <a:alpha val="20000"/>
            </a:srgbClr>
          </a:solidFill>
          <a:ln w="9525">
            <a:noFill/>
          </a:ln>
        </p:spPr>
      </p:pic>
      <p:sp>
        <p:nvSpPr>
          <p:cNvPr id="54274" name="标题 54273"/>
          <p:cNvSpPr>
            <a:spLocks noGrp="1"/>
          </p:cNvSpPr>
          <p:nvPr>
            <p:ph type="title" idx="4294967295"/>
          </p:nvPr>
        </p:nvSpPr>
        <p:spPr/>
        <p:txBody>
          <a:bodyPr anchor="ctr"/>
          <a:p>
            <a:r>
              <a:rPr lang="zh-CN" altLang="en-US" dirty="0">
                <a:solidFill>
                  <a:srgbClr val="FF0000"/>
                </a:solidFill>
                <a:ea typeface="隶书" panose="02010509060101010101" pitchFamily="49" charset="-122"/>
              </a:rPr>
              <a:t>基本运费的计收标准</a:t>
            </a:r>
            <a:endParaRPr lang="zh-CN" altLang="en-US" dirty="0">
              <a:solidFill>
                <a:srgbClr val="FF0000"/>
              </a:solidFill>
              <a:ea typeface="隶书" panose="02010509060101010101" pitchFamily="49" charset="-122"/>
            </a:endParaRPr>
          </a:p>
        </p:txBody>
      </p:sp>
      <p:sp>
        <p:nvSpPr>
          <p:cNvPr id="18435" name="文本框 54274"/>
          <p:cNvSpPr txBox="1"/>
          <p:nvPr/>
        </p:nvSpPr>
        <p:spPr>
          <a:xfrm>
            <a:off x="3962400" y="0"/>
            <a:ext cx="309880" cy="460375"/>
          </a:xfrm>
          <a:prstGeom prst="rect">
            <a:avLst/>
          </a:prstGeom>
          <a:noFill/>
          <a:ln w="9525">
            <a:noFill/>
          </a:ln>
        </p:spPr>
        <p:txBody>
          <a:bodyPr wrap="none" anchor="t">
            <a:spAutoFit/>
          </a:bodyPr>
          <a:p>
            <a:endParaRPr lang="zh-CN" altLang="zh-CN" sz="2400" b="0" dirty="0">
              <a:latin typeface="Times New Roman" panose="02020603050405020304" charset="0"/>
              <a:ea typeface="宋体" panose="02010600030101010101" pitchFamily="2" charset="-122"/>
            </a:endParaRPr>
          </a:p>
        </p:txBody>
      </p:sp>
      <p:sp>
        <p:nvSpPr>
          <p:cNvPr id="18436" name="动作按钮: 上一张 54276">
            <a:hlinkClick r:id=""/>
          </p:cNvPr>
          <p:cNvSpPr/>
          <p:nvPr/>
        </p:nvSpPr>
        <p:spPr>
          <a:xfrm>
            <a:off x="9753600" y="5943600"/>
            <a:ext cx="585788" cy="661988"/>
          </a:xfrm>
          <a:prstGeom prst="actionButtonReturn">
            <a:avLst/>
          </a:prstGeom>
          <a:solidFill>
            <a:schemeClr val="bg1"/>
          </a:solidFill>
          <a:ln w="9525" cap="flat" cmpd="sng">
            <a:solidFill>
              <a:srgbClr val="00FFFF"/>
            </a:solidFill>
            <a:prstDash val="solid"/>
            <a:miter/>
            <a:headEnd type="none" w="med" len="med"/>
            <a:tailEnd type="none" w="med" len="med"/>
          </a:ln>
        </p:spPr>
        <p:txBody>
          <a:bodyPr anchor="t"/>
          <a:p>
            <a:endParaRPr lang="zh-CN" altLang="en-US">
              <a:latin typeface="Comic Sans MS" panose="030F0702030302020204" pitchFamily="66" charset="0"/>
              <a:ea typeface="楷体_GB2312" pitchFamily="49" charset="-122"/>
            </a:endParaRPr>
          </a:p>
        </p:txBody>
      </p:sp>
      <p:sp>
        <p:nvSpPr>
          <p:cNvPr id="54282" name="文本框 54281"/>
          <p:cNvSpPr txBox="1"/>
          <p:nvPr/>
        </p:nvSpPr>
        <p:spPr>
          <a:xfrm>
            <a:off x="2871788" y="1366838"/>
            <a:ext cx="6881812" cy="5077460"/>
          </a:xfrm>
          <a:prstGeom prst="rect">
            <a:avLst/>
          </a:prstGeom>
          <a:noFill/>
          <a:ln w="9525">
            <a:noFill/>
          </a:ln>
        </p:spPr>
        <p:txBody>
          <a:bodyPr wrap="square" anchor="t">
            <a:spAutoFit/>
          </a:bodyPr>
          <a:p>
            <a:pPr marL="342900" indent="-342900">
              <a:buClr>
                <a:srgbClr val="FF3300"/>
              </a:buClr>
              <a:buSzPct val="70000"/>
              <a:buFont typeface="Wingdings" panose="05000000000000000000" pitchFamily="2" charset="2"/>
              <a:buChar char="|"/>
            </a:pPr>
            <a:r>
              <a:rPr lang="zh-CN" altLang="en-US" sz="3600" dirty="0">
                <a:latin typeface="Arial Narrow" panose="020B0606020202030204" pitchFamily="34" charset="0"/>
                <a:ea typeface="隶书" panose="02010509060101010101" pitchFamily="49" charset="-122"/>
              </a:rPr>
              <a:t>按重量吨计收（</a:t>
            </a:r>
            <a:r>
              <a:rPr lang="en-US" altLang="zh-CN" sz="3600" dirty="0">
                <a:latin typeface="Arial Narrow" panose="020B0606020202030204" pitchFamily="34" charset="0"/>
                <a:ea typeface="隶书" panose="02010509060101010101" pitchFamily="49" charset="-122"/>
              </a:rPr>
              <a:t>W</a:t>
            </a:r>
            <a:r>
              <a:rPr lang="zh-CN" altLang="en-US" sz="3600" dirty="0">
                <a:latin typeface="Arial Narrow" panose="020B0606020202030204" pitchFamily="34" charset="0"/>
                <a:ea typeface="隶书" panose="02010509060101010101" pitchFamily="49" charset="-122"/>
              </a:rPr>
              <a:t>）</a:t>
            </a:r>
            <a:endParaRPr lang="zh-CN" altLang="en-US" sz="3600" dirty="0">
              <a:latin typeface="Arial Narrow" panose="020B0606020202030204" pitchFamily="34" charset="0"/>
              <a:ea typeface="隶书" panose="02010509060101010101" pitchFamily="49" charset="-122"/>
            </a:endParaRPr>
          </a:p>
          <a:p>
            <a:pPr marL="342900" indent="-342900">
              <a:buClr>
                <a:srgbClr val="FF3300"/>
              </a:buClr>
              <a:buSzPct val="70000"/>
              <a:buFont typeface="Wingdings" panose="05000000000000000000" pitchFamily="2" charset="2"/>
              <a:buChar char="|"/>
            </a:pPr>
            <a:r>
              <a:rPr lang="zh-CN" altLang="en-US" sz="3600" dirty="0">
                <a:latin typeface="Arial Narrow" panose="020B0606020202030204" pitchFamily="34" charset="0"/>
                <a:ea typeface="隶书" panose="02010509060101010101" pitchFamily="49" charset="-122"/>
              </a:rPr>
              <a:t>按货物的体积计收（</a:t>
            </a:r>
            <a:r>
              <a:rPr lang="en-US" altLang="zh-CN" sz="3600" dirty="0">
                <a:latin typeface="Arial Narrow" panose="020B0606020202030204" pitchFamily="34" charset="0"/>
                <a:ea typeface="隶书" panose="02010509060101010101" pitchFamily="49" charset="-122"/>
              </a:rPr>
              <a:t>M</a:t>
            </a:r>
            <a:r>
              <a:rPr lang="zh-CN" altLang="en-US" sz="3600" dirty="0">
                <a:latin typeface="Arial Narrow" panose="020B0606020202030204" pitchFamily="34" charset="0"/>
                <a:ea typeface="隶书" panose="02010509060101010101" pitchFamily="49" charset="-122"/>
              </a:rPr>
              <a:t>）</a:t>
            </a:r>
            <a:endParaRPr lang="zh-CN" altLang="en-US" sz="3600">
              <a:latin typeface="Arial Narrow" panose="020B0606020202030204" pitchFamily="34" charset="0"/>
              <a:ea typeface="隶书" panose="02010509060101010101" pitchFamily="49" charset="-122"/>
            </a:endParaRPr>
          </a:p>
          <a:p>
            <a:pPr marL="342900" indent="-342900">
              <a:buClr>
                <a:srgbClr val="FF3300"/>
              </a:buClr>
              <a:buSzPct val="70000"/>
              <a:buFont typeface="Wingdings" panose="05000000000000000000" pitchFamily="2" charset="2"/>
              <a:buChar char="|"/>
            </a:pPr>
            <a:r>
              <a:rPr lang="zh-CN" altLang="en-US" sz="3600" dirty="0">
                <a:latin typeface="Arial Narrow" panose="020B0606020202030204" pitchFamily="34" charset="0"/>
                <a:ea typeface="隶书" panose="02010509060101010101" pitchFamily="49" charset="-122"/>
              </a:rPr>
              <a:t>按货物的价格计收（</a:t>
            </a:r>
            <a:r>
              <a:rPr lang="en-US" altLang="zh-CN" sz="3600" dirty="0">
                <a:latin typeface="Arial Narrow" panose="020B0606020202030204" pitchFamily="34" charset="0"/>
                <a:ea typeface="隶书" panose="02010509060101010101" pitchFamily="49" charset="-122"/>
              </a:rPr>
              <a:t>A.V.</a:t>
            </a:r>
            <a:r>
              <a:rPr lang="zh-CN" altLang="en-US" sz="3600" dirty="0">
                <a:latin typeface="Arial Narrow" panose="020B0606020202030204" pitchFamily="34" charset="0"/>
                <a:ea typeface="隶书" panose="02010509060101010101" pitchFamily="49" charset="-122"/>
              </a:rPr>
              <a:t>）</a:t>
            </a:r>
            <a:endParaRPr lang="zh-CN" altLang="en-US" sz="3600" dirty="0">
              <a:latin typeface="Arial Narrow" panose="020B0606020202030204" pitchFamily="34" charset="0"/>
              <a:ea typeface="隶书" panose="02010509060101010101" pitchFamily="49" charset="-122"/>
            </a:endParaRPr>
          </a:p>
          <a:p>
            <a:pPr marL="342900" indent="-342900">
              <a:buClr>
                <a:srgbClr val="FF3300"/>
              </a:buClr>
              <a:buSzPct val="70000"/>
              <a:buFont typeface="Wingdings" panose="05000000000000000000" pitchFamily="2" charset="2"/>
              <a:buChar char="|"/>
            </a:pPr>
            <a:r>
              <a:rPr lang="zh-CN" altLang="en-US" sz="3600" dirty="0">
                <a:latin typeface="Arial Narrow" panose="020B0606020202030204" pitchFamily="34" charset="0"/>
                <a:ea typeface="隶书" panose="02010509060101010101" pitchFamily="49" charset="-122"/>
              </a:rPr>
              <a:t>按重量吨或尺码吨计收（</a:t>
            </a:r>
            <a:r>
              <a:rPr lang="en-US" altLang="zh-CN" sz="3600" dirty="0">
                <a:latin typeface="Arial Narrow" panose="020B0606020202030204" pitchFamily="34" charset="0"/>
                <a:ea typeface="隶书" panose="02010509060101010101" pitchFamily="49" charset="-122"/>
              </a:rPr>
              <a:t>W/M</a:t>
            </a:r>
            <a:r>
              <a:rPr lang="zh-CN" altLang="en-US" sz="3600" dirty="0">
                <a:latin typeface="Arial Narrow" panose="020B0606020202030204" pitchFamily="34" charset="0"/>
                <a:ea typeface="隶书" panose="02010509060101010101" pitchFamily="49" charset="-122"/>
              </a:rPr>
              <a:t>）</a:t>
            </a:r>
            <a:endParaRPr lang="zh-CN" altLang="en-US" sz="3600" dirty="0">
              <a:latin typeface="Arial Narrow" panose="020B0606020202030204" pitchFamily="34" charset="0"/>
              <a:ea typeface="隶书" panose="02010509060101010101" pitchFamily="49" charset="-122"/>
            </a:endParaRPr>
          </a:p>
          <a:p>
            <a:pPr marL="342900" indent="-342900">
              <a:buClr>
                <a:srgbClr val="FF3300"/>
              </a:buClr>
              <a:buSzPct val="70000"/>
              <a:buFont typeface="Wingdings" panose="05000000000000000000" pitchFamily="2" charset="2"/>
              <a:buChar char="|"/>
            </a:pPr>
            <a:r>
              <a:rPr lang="zh-CN" altLang="en-US" sz="3600" dirty="0">
                <a:latin typeface="Arial Narrow" panose="020B0606020202030204" pitchFamily="34" charset="0"/>
                <a:ea typeface="隶书" panose="02010509060101010101" pitchFamily="49" charset="-122"/>
              </a:rPr>
              <a:t>（</a:t>
            </a:r>
            <a:r>
              <a:rPr lang="en-US" altLang="zh-CN" sz="3600" dirty="0">
                <a:latin typeface="Arial Narrow" panose="020B0606020202030204" pitchFamily="34" charset="0"/>
                <a:ea typeface="隶书" panose="02010509060101010101" pitchFamily="49" charset="-122"/>
              </a:rPr>
              <a:t>W/M or A.V.</a:t>
            </a:r>
            <a:r>
              <a:rPr lang="zh-CN" altLang="en-US" sz="3600" dirty="0">
                <a:latin typeface="Arial Narrow" panose="020B0606020202030204" pitchFamily="34" charset="0"/>
                <a:ea typeface="隶书" panose="02010509060101010101" pitchFamily="49" charset="-122"/>
              </a:rPr>
              <a:t>）</a:t>
            </a:r>
            <a:endParaRPr lang="zh-CN" altLang="en-US" sz="3600" dirty="0">
              <a:latin typeface="Arial Narrow" panose="020B0606020202030204" pitchFamily="34" charset="0"/>
              <a:ea typeface="隶书" panose="02010509060101010101" pitchFamily="49" charset="-122"/>
            </a:endParaRPr>
          </a:p>
          <a:p>
            <a:pPr marL="342900" indent="-342900">
              <a:buClr>
                <a:srgbClr val="FF3300"/>
              </a:buClr>
              <a:buSzPct val="70000"/>
              <a:buFont typeface="Wingdings" panose="05000000000000000000" pitchFamily="2" charset="2"/>
              <a:buChar char="|"/>
            </a:pPr>
            <a:r>
              <a:rPr lang="zh-CN" altLang="en-US" sz="3600" dirty="0">
                <a:latin typeface="Arial Narrow" panose="020B0606020202030204" pitchFamily="34" charset="0"/>
                <a:ea typeface="隶书" panose="02010509060101010101" pitchFamily="49" charset="-122"/>
              </a:rPr>
              <a:t>（</a:t>
            </a:r>
            <a:r>
              <a:rPr lang="en-US" altLang="zh-CN" sz="3600" dirty="0">
                <a:latin typeface="Arial Narrow" panose="020B0606020202030204" pitchFamily="34" charset="0"/>
                <a:ea typeface="隶书" panose="02010509060101010101" pitchFamily="49" charset="-122"/>
              </a:rPr>
              <a:t>W/M plus A.V.</a:t>
            </a:r>
            <a:r>
              <a:rPr lang="zh-CN" altLang="en-US" sz="3600" dirty="0">
                <a:latin typeface="Arial Narrow" panose="020B0606020202030204" pitchFamily="34" charset="0"/>
                <a:ea typeface="隶书" panose="02010509060101010101" pitchFamily="49" charset="-122"/>
              </a:rPr>
              <a:t>） </a:t>
            </a:r>
            <a:endParaRPr lang="zh-CN" altLang="en-US" sz="3600" dirty="0">
              <a:latin typeface="Arial Narrow" panose="020B0606020202030204" pitchFamily="34" charset="0"/>
              <a:ea typeface="隶书" panose="02010509060101010101" pitchFamily="49" charset="-122"/>
            </a:endParaRPr>
          </a:p>
          <a:p>
            <a:pPr marL="342900" indent="-342900">
              <a:buClr>
                <a:srgbClr val="FF3300"/>
              </a:buClr>
              <a:buSzPct val="70000"/>
              <a:buFont typeface="Wingdings" panose="05000000000000000000" pitchFamily="2" charset="2"/>
              <a:buChar char="|"/>
            </a:pPr>
            <a:r>
              <a:rPr lang="zh-CN" altLang="en-US" sz="3600" dirty="0">
                <a:latin typeface="Arial Narrow" panose="020B0606020202030204" pitchFamily="34" charset="0"/>
                <a:ea typeface="隶书" panose="02010509060101010101" pitchFamily="49" charset="-122"/>
              </a:rPr>
              <a:t>按件数计收（</a:t>
            </a:r>
            <a:r>
              <a:rPr lang="en-US" altLang="zh-CN" sz="3600" dirty="0">
                <a:latin typeface="Arial Narrow" panose="020B0606020202030204" pitchFamily="34" charset="0"/>
                <a:ea typeface="隶书" panose="02010509060101010101" pitchFamily="49" charset="-122"/>
              </a:rPr>
              <a:t>Per Unit/ Per Head</a:t>
            </a:r>
            <a:r>
              <a:rPr lang="zh-CN" altLang="en-US" sz="3600" dirty="0">
                <a:latin typeface="Arial Narrow" panose="020B0606020202030204" pitchFamily="34" charset="0"/>
                <a:ea typeface="隶书" panose="02010509060101010101" pitchFamily="49" charset="-122"/>
              </a:rPr>
              <a:t>）</a:t>
            </a:r>
            <a:endParaRPr lang="zh-CN" altLang="en-US" sz="3600" dirty="0">
              <a:latin typeface="Arial Narrow" panose="020B0606020202030204" pitchFamily="34" charset="0"/>
              <a:ea typeface="隶书" panose="02010509060101010101" pitchFamily="49" charset="-122"/>
            </a:endParaRPr>
          </a:p>
          <a:p>
            <a:pPr marL="342900" indent="-342900">
              <a:buClr>
                <a:srgbClr val="FF3300"/>
              </a:buClr>
              <a:buSzPct val="70000"/>
              <a:buFont typeface="Wingdings" panose="05000000000000000000" pitchFamily="2" charset="2"/>
              <a:buChar char="|"/>
            </a:pPr>
            <a:r>
              <a:rPr lang="zh-CN" altLang="en-US" sz="3600" dirty="0">
                <a:latin typeface="Arial Narrow" panose="020B0606020202030204" pitchFamily="34" charset="0"/>
                <a:ea typeface="隶书" panose="02010509060101010101" pitchFamily="49" charset="-122"/>
              </a:rPr>
              <a:t>临时议价（</a:t>
            </a:r>
            <a:r>
              <a:rPr lang="en-US" altLang="zh-CN" sz="3600" dirty="0">
                <a:latin typeface="Arial Narrow" panose="020B0606020202030204" pitchFamily="34" charset="0"/>
                <a:ea typeface="隶书" panose="02010509060101010101" pitchFamily="49" charset="-122"/>
              </a:rPr>
              <a:t>Open Rate</a:t>
            </a:r>
            <a:r>
              <a:rPr lang="zh-CN" altLang="en-US" sz="3600" dirty="0">
                <a:latin typeface="Arial Narrow" panose="020B0606020202030204" pitchFamily="34" charset="0"/>
                <a:ea typeface="隶书" panose="02010509060101010101" pitchFamily="49" charset="-122"/>
              </a:rPr>
              <a:t>）</a:t>
            </a:r>
            <a:endParaRPr lang="zh-CN" altLang="en-US" sz="3600" dirty="0">
              <a:latin typeface="Arial Narrow" panose="020B0606020202030204" pitchFamily="34" charset="0"/>
              <a:ea typeface="隶书" panose="02010509060101010101" pitchFamily="49" charset="-122"/>
            </a:endParaRPr>
          </a:p>
          <a:p>
            <a:pPr marL="342900" indent="-342900">
              <a:buClr>
                <a:srgbClr val="FF3300"/>
              </a:buClr>
              <a:buSzPct val="70000"/>
              <a:buFont typeface="Wingdings" panose="05000000000000000000" pitchFamily="2" charset="2"/>
              <a:buChar char="|"/>
            </a:pPr>
            <a:endParaRPr lang="zh-CN" altLang="en-US" sz="3600" dirty="0">
              <a:latin typeface="Arial Narrow" panose="020B0606020202030204" pitchFamily="34" charset="0"/>
              <a:ea typeface="隶书" panose="02010509060101010101" pitchFamily="49" charset="-122"/>
            </a:endParaRPr>
          </a:p>
        </p:txBody>
      </p:sp>
    </p:spTree>
    <p:custDataLst>
      <p:tags r:id="rId3"/>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4282"/>
                                        </p:tgtEl>
                                        <p:attrNameLst>
                                          <p:attrName>style.visibility</p:attrName>
                                        </p:attrNameLst>
                                      </p:cBhvr>
                                      <p:to>
                                        <p:strVal val="visible"/>
                                      </p:to>
                                    </p:set>
                                    <p:animEffect transition="in" filter="dissolve">
                                      <p:cBhvr>
                                        <p:cTn id="11" dur="500"/>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8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文本占位符 124929"/>
          <p:cNvSpPr>
            <a:spLocks noGrp="1"/>
          </p:cNvSpPr>
          <p:nvPr>
            <p:ph idx="1"/>
          </p:nvPr>
        </p:nvSpPr>
        <p:spPr>
          <a:xfrm>
            <a:off x="2351088" y="1412875"/>
            <a:ext cx="8064500" cy="4114800"/>
          </a:xfrm>
        </p:spPr>
        <p:txBody>
          <a:bodyPr anchor="t"/>
          <a:p>
            <a:pPr>
              <a:lnSpc>
                <a:spcPct val="90000"/>
              </a:lnSpc>
              <a:buBlip>
                <a:blip r:embed="rId1"/>
              </a:buBlip>
            </a:pPr>
            <a:r>
              <a:rPr lang="zh-CN" altLang="en-US" b="1" dirty="0">
                <a:solidFill>
                  <a:srgbClr val="000066"/>
                </a:solidFill>
                <a:latin typeface="楷体_GB2312" pitchFamily="49" charset="-122"/>
                <a:ea typeface="楷体_GB2312" pitchFamily="49" charset="-122"/>
              </a:rPr>
              <a:t>规定方法</a:t>
            </a:r>
            <a:endParaRPr lang="zh-CN" altLang="en-US" b="1" dirty="0">
              <a:solidFill>
                <a:srgbClr val="000066"/>
              </a:solidFill>
              <a:latin typeface="楷体_GB2312" pitchFamily="49" charset="-122"/>
              <a:ea typeface="楷体_GB2312" pitchFamily="49" charset="-122"/>
            </a:endParaRPr>
          </a:p>
          <a:p>
            <a:pPr>
              <a:lnSpc>
                <a:spcPct val="90000"/>
              </a:lnSpc>
              <a:buNone/>
            </a:pPr>
            <a:r>
              <a:rPr lang="en-US" altLang="zh-CN" b="1" dirty="0">
                <a:solidFill>
                  <a:srgbClr val="000066"/>
                </a:solidFill>
                <a:latin typeface="楷体_GB2312" pitchFamily="49" charset="-122"/>
                <a:ea typeface="楷体_GB2312" pitchFamily="49" charset="-122"/>
              </a:rPr>
              <a:t>1</a:t>
            </a:r>
            <a:r>
              <a:rPr lang="zh-CN" altLang="en-US" b="1" dirty="0">
                <a:solidFill>
                  <a:srgbClr val="000066"/>
                </a:solidFill>
                <a:latin typeface="楷体_GB2312" pitchFamily="49" charset="-122"/>
                <a:ea typeface="楷体_GB2312" pitchFamily="49" charset="-122"/>
              </a:rPr>
              <a:t>、分别只规定一个装运港和目的港</a:t>
            </a:r>
            <a:endParaRPr lang="zh-CN" altLang="en-US" b="1" dirty="0">
              <a:solidFill>
                <a:srgbClr val="000066"/>
              </a:solidFill>
              <a:latin typeface="楷体_GB2312" pitchFamily="49" charset="-122"/>
              <a:ea typeface="楷体_GB2312" pitchFamily="49" charset="-122"/>
            </a:endParaRPr>
          </a:p>
          <a:p>
            <a:pPr>
              <a:lnSpc>
                <a:spcPct val="90000"/>
              </a:lnSpc>
              <a:buNone/>
            </a:pPr>
            <a:r>
              <a:rPr lang="zh-CN" altLang="en-US" b="1" dirty="0">
                <a:solidFill>
                  <a:srgbClr val="000066"/>
                </a:solidFill>
                <a:latin typeface="楷体_GB2312" pitchFamily="49" charset="-122"/>
                <a:ea typeface="楷体_GB2312" pitchFamily="49" charset="-122"/>
              </a:rPr>
              <a:t>    </a:t>
            </a:r>
            <a:r>
              <a:rPr lang="zh-CN" altLang="en-US" b="1" dirty="0">
                <a:solidFill>
                  <a:srgbClr val="006600"/>
                </a:solidFill>
                <a:latin typeface="楷体_GB2312" pitchFamily="49" charset="-122"/>
                <a:ea typeface="楷体_GB2312" pitchFamily="49" charset="-122"/>
              </a:rPr>
              <a:t>例：</a:t>
            </a:r>
            <a:r>
              <a:rPr lang="en-US" altLang="zh-CN" b="1" i="1" dirty="0">
                <a:solidFill>
                  <a:srgbClr val="006600"/>
                </a:solidFill>
                <a:latin typeface="楷体_GB2312" pitchFamily="49" charset="-122"/>
                <a:ea typeface="楷体_GB2312" pitchFamily="49" charset="-122"/>
              </a:rPr>
              <a:t>Port</a:t>
            </a:r>
            <a:r>
              <a:rPr lang="en-US" altLang="zh-CN" b="1" i="1">
                <a:solidFill>
                  <a:srgbClr val="006600"/>
                </a:solidFill>
                <a:latin typeface="楷体_GB2312" pitchFamily="49" charset="-122"/>
                <a:ea typeface="楷体_GB2312" pitchFamily="49" charset="-122"/>
              </a:rPr>
              <a:t> of shipment:Shanghai</a:t>
            </a:r>
            <a:endParaRPr lang="en-US" altLang="zh-CN" b="1" i="1">
              <a:solidFill>
                <a:srgbClr val="006600"/>
              </a:solidFill>
              <a:latin typeface="楷体_GB2312" pitchFamily="49" charset="-122"/>
              <a:ea typeface="楷体_GB2312" pitchFamily="49" charset="-122"/>
            </a:endParaRPr>
          </a:p>
          <a:p>
            <a:pPr>
              <a:lnSpc>
                <a:spcPct val="90000"/>
              </a:lnSpc>
              <a:buNone/>
            </a:pPr>
            <a:r>
              <a:rPr lang="en-US" altLang="zh-CN" b="1" dirty="0">
                <a:solidFill>
                  <a:srgbClr val="000066"/>
                </a:solidFill>
                <a:latin typeface="楷体_GB2312" pitchFamily="49" charset="-122"/>
                <a:ea typeface="楷体_GB2312" pitchFamily="49" charset="-122"/>
              </a:rPr>
              <a:t>2</a:t>
            </a:r>
            <a:r>
              <a:rPr lang="zh-CN" altLang="en-US" b="1" dirty="0">
                <a:solidFill>
                  <a:srgbClr val="000066"/>
                </a:solidFill>
                <a:latin typeface="楷体_GB2312" pitchFamily="49" charset="-122"/>
                <a:ea typeface="楷体_GB2312" pitchFamily="49" charset="-122"/>
              </a:rPr>
              <a:t>、规定两个或两个以上的装运港或目的港</a:t>
            </a:r>
            <a:endParaRPr lang="zh-CN" altLang="en-US" b="1" dirty="0">
              <a:solidFill>
                <a:srgbClr val="000066"/>
              </a:solidFill>
              <a:latin typeface="楷体_GB2312" pitchFamily="49" charset="-122"/>
              <a:ea typeface="楷体_GB2312" pitchFamily="49" charset="-122"/>
            </a:endParaRPr>
          </a:p>
          <a:p>
            <a:pPr>
              <a:lnSpc>
                <a:spcPct val="90000"/>
              </a:lnSpc>
              <a:buNone/>
            </a:pPr>
            <a:r>
              <a:rPr lang="zh-CN" altLang="en-US" b="1" dirty="0">
                <a:solidFill>
                  <a:srgbClr val="000066"/>
                </a:solidFill>
                <a:latin typeface="楷体_GB2312" pitchFamily="49" charset="-122"/>
                <a:ea typeface="楷体_GB2312" pitchFamily="49" charset="-122"/>
              </a:rPr>
              <a:t>    </a:t>
            </a:r>
            <a:r>
              <a:rPr lang="zh-CN" altLang="en-US" b="1" dirty="0">
                <a:solidFill>
                  <a:srgbClr val="006600"/>
                </a:solidFill>
                <a:latin typeface="楷体_GB2312" pitchFamily="49" charset="-122"/>
                <a:ea typeface="楷体_GB2312" pitchFamily="49" charset="-122"/>
              </a:rPr>
              <a:t>例：</a:t>
            </a:r>
            <a:r>
              <a:rPr lang="en-US" altLang="zh-CN" b="1" i="1" dirty="0">
                <a:solidFill>
                  <a:srgbClr val="006600"/>
                </a:solidFill>
                <a:latin typeface="楷体_GB2312" pitchFamily="49" charset="-122"/>
                <a:ea typeface="楷体_GB2312" pitchFamily="49" charset="-122"/>
              </a:rPr>
              <a:t>Port</a:t>
            </a:r>
            <a:r>
              <a:rPr lang="en-US" altLang="zh-CN" b="1" i="1" dirty="0" err="1">
                <a:solidFill>
                  <a:srgbClr val="006600"/>
                </a:solidFill>
                <a:latin typeface="楷体_GB2312" pitchFamily="49" charset="-122"/>
                <a:ea typeface="楷体_GB2312" pitchFamily="49" charset="-122"/>
              </a:rPr>
              <a:t> of shipment: Qingdao</a:t>
            </a:r>
            <a:r>
              <a:rPr lang="en-US" altLang="zh-CN" b="1" i="1" dirty="0">
                <a:solidFill>
                  <a:srgbClr val="006600"/>
                </a:solidFill>
                <a:latin typeface="楷体_GB2312" pitchFamily="49" charset="-122"/>
                <a:ea typeface="楷体_GB2312" pitchFamily="49" charset="-122"/>
              </a:rPr>
              <a:t> /</a:t>
            </a:r>
            <a:r>
              <a:rPr lang="en-US" altLang="zh-CN" b="1" i="1">
                <a:solidFill>
                  <a:srgbClr val="000066"/>
                </a:solidFill>
                <a:latin typeface="楷体_GB2312" pitchFamily="49" charset="-122"/>
                <a:ea typeface="楷体_GB2312" pitchFamily="49" charset="-122"/>
              </a:rPr>
              <a:t> </a:t>
            </a:r>
            <a:r>
              <a:rPr lang="en-US" altLang="zh-CN" b="1" i="1">
                <a:solidFill>
                  <a:srgbClr val="006600"/>
                </a:solidFill>
                <a:latin typeface="楷体_GB2312" pitchFamily="49" charset="-122"/>
                <a:ea typeface="楷体_GB2312" pitchFamily="49" charset="-122"/>
              </a:rPr>
              <a:t>Shanghai</a:t>
            </a:r>
            <a:endParaRPr lang="en-US" altLang="zh-CN" b="1" i="1">
              <a:solidFill>
                <a:srgbClr val="006600"/>
              </a:solidFill>
              <a:latin typeface="楷体_GB2312" pitchFamily="49" charset="-122"/>
              <a:ea typeface="楷体_GB2312" pitchFamily="49" charset="-122"/>
            </a:endParaRPr>
          </a:p>
          <a:p>
            <a:pPr>
              <a:lnSpc>
                <a:spcPct val="90000"/>
              </a:lnSpc>
              <a:buNone/>
            </a:pPr>
            <a:r>
              <a:rPr lang="en-US" altLang="zh-CN" b="1" dirty="0">
                <a:solidFill>
                  <a:srgbClr val="000066"/>
                </a:solidFill>
                <a:latin typeface="楷体_GB2312" pitchFamily="49" charset="-122"/>
                <a:ea typeface="楷体_GB2312" pitchFamily="49" charset="-122"/>
              </a:rPr>
              <a:t>3</a:t>
            </a:r>
            <a:r>
              <a:rPr lang="zh-CN" altLang="en-US" b="1" dirty="0">
                <a:solidFill>
                  <a:srgbClr val="000066"/>
                </a:solidFill>
                <a:latin typeface="楷体_GB2312" pitchFamily="49" charset="-122"/>
                <a:ea typeface="楷体_GB2312" pitchFamily="49" charset="-122"/>
              </a:rPr>
              <a:t>、笼统规定   </a:t>
            </a:r>
            <a:endParaRPr lang="zh-CN" altLang="en-US" b="1" dirty="0">
              <a:solidFill>
                <a:srgbClr val="000066"/>
              </a:solidFill>
              <a:latin typeface="楷体_GB2312" pitchFamily="49" charset="-122"/>
              <a:ea typeface="楷体_GB2312" pitchFamily="49" charset="-122"/>
            </a:endParaRPr>
          </a:p>
          <a:p>
            <a:pPr>
              <a:lnSpc>
                <a:spcPct val="90000"/>
              </a:lnSpc>
              <a:buNone/>
            </a:pPr>
            <a:r>
              <a:rPr lang="zh-CN" altLang="en-US" b="1" dirty="0">
                <a:solidFill>
                  <a:srgbClr val="000066"/>
                </a:solidFill>
                <a:latin typeface="楷体_GB2312" pitchFamily="49" charset="-122"/>
                <a:ea typeface="楷体_GB2312" pitchFamily="49" charset="-122"/>
              </a:rPr>
              <a:t>    </a:t>
            </a:r>
            <a:r>
              <a:rPr lang="zh-CN" altLang="en-US" b="1" dirty="0">
                <a:solidFill>
                  <a:srgbClr val="006600"/>
                </a:solidFill>
                <a:latin typeface="楷体_GB2312" pitchFamily="49" charset="-122"/>
                <a:ea typeface="楷体_GB2312" pitchFamily="49" charset="-122"/>
              </a:rPr>
              <a:t>例：</a:t>
            </a:r>
            <a:r>
              <a:rPr lang="en-US" altLang="zh-CN" b="1" i="1" dirty="0">
                <a:solidFill>
                  <a:srgbClr val="006600"/>
                </a:solidFill>
                <a:latin typeface="楷体_GB2312" pitchFamily="49" charset="-122"/>
                <a:ea typeface="楷体_GB2312" pitchFamily="49" charset="-122"/>
              </a:rPr>
              <a:t>Port of shipment: China ports</a:t>
            </a:r>
            <a:endParaRPr lang="en-US" altLang="zh-CN" b="1">
              <a:solidFill>
                <a:srgbClr val="006600"/>
              </a:solidFill>
              <a:latin typeface="楷体_GB2312" pitchFamily="49" charset="-122"/>
              <a:ea typeface="楷体_GB2312" pitchFamily="49" charset="-122"/>
            </a:endParaRPr>
          </a:p>
        </p:txBody>
      </p:sp>
    </p:spTree>
    <p:custDataLst>
      <p:tags r:id="rId2"/>
    </p:custData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文本占位符 125953"/>
          <p:cNvSpPr>
            <a:spLocks noGrp="1"/>
          </p:cNvSpPr>
          <p:nvPr>
            <p:ph idx="1"/>
          </p:nvPr>
        </p:nvSpPr>
        <p:spPr>
          <a:xfrm>
            <a:off x="2063750" y="1484313"/>
            <a:ext cx="7777163" cy="4105275"/>
          </a:xfrm>
        </p:spPr>
        <p:txBody>
          <a:bodyPr anchor="t"/>
          <a:p>
            <a:pPr>
              <a:buNone/>
            </a:pPr>
            <a:r>
              <a:rPr lang="zh-CN" altLang="en-US" b="1" dirty="0">
                <a:solidFill>
                  <a:srgbClr val="000066"/>
                </a:solidFill>
                <a:latin typeface="楷体_GB2312" pitchFamily="49" charset="-122"/>
                <a:ea typeface="楷体_GB2312" pitchFamily="49" charset="-122"/>
              </a:rPr>
              <a:t>说明：</a:t>
            </a:r>
            <a:endParaRPr lang="zh-CN" altLang="en-US" b="1" dirty="0">
              <a:solidFill>
                <a:srgbClr val="000066"/>
              </a:solidFill>
              <a:latin typeface="楷体_GB2312" pitchFamily="49" charset="-122"/>
              <a:ea typeface="楷体_GB2312" pitchFamily="49" charset="-122"/>
            </a:endParaRPr>
          </a:p>
          <a:p>
            <a:pPr>
              <a:buNone/>
            </a:pPr>
            <a:r>
              <a:rPr lang="en-US" altLang="zh-CN" b="1" dirty="0">
                <a:solidFill>
                  <a:srgbClr val="000066"/>
                </a:solidFill>
                <a:latin typeface="楷体_GB2312" pitchFamily="49" charset="-122"/>
                <a:ea typeface="楷体_GB2312" pitchFamily="49" charset="-122"/>
              </a:rPr>
              <a:t>1</a:t>
            </a:r>
            <a:r>
              <a:rPr lang="zh-CN" altLang="en-US" b="1" dirty="0">
                <a:solidFill>
                  <a:srgbClr val="000066"/>
                </a:solidFill>
                <a:latin typeface="楷体_GB2312" pitchFamily="49" charset="-122"/>
                <a:ea typeface="楷体_GB2312" pitchFamily="49" charset="-122"/>
              </a:rPr>
              <a:t>、当采用第</a:t>
            </a:r>
            <a:r>
              <a:rPr lang="en-US" altLang="zh-CN" b="1" dirty="0">
                <a:solidFill>
                  <a:srgbClr val="000066"/>
                </a:solidFill>
                <a:latin typeface="楷体_GB2312" pitchFamily="49" charset="-122"/>
                <a:ea typeface="楷体_GB2312" pitchFamily="49" charset="-122"/>
              </a:rPr>
              <a:t>2</a:t>
            </a:r>
            <a:r>
              <a:rPr lang="zh-CN" altLang="en-US" b="1" dirty="0">
                <a:solidFill>
                  <a:srgbClr val="000066"/>
                </a:solidFill>
                <a:latin typeface="楷体_GB2312" pitchFamily="49" charset="-122"/>
                <a:ea typeface="楷体_GB2312" pitchFamily="49" charset="-122"/>
              </a:rPr>
              <a:t>、第</a:t>
            </a:r>
            <a:r>
              <a:rPr lang="en-US" altLang="zh-CN" b="1" dirty="0">
                <a:solidFill>
                  <a:srgbClr val="000066"/>
                </a:solidFill>
                <a:latin typeface="楷体_GB2312" pitchFamily="49" charset="-122"/>
                <a:ea typeface="楷体_GB2312" pitchFamily="49" charset="-122"/>
              </a:rPr>
              <a:t>3</a:t>
            </a:r>
            <a:r>
              <a:rPr lang="zh-CN" altLang="en-US" b="1" dirty="0">
                <a:solidFill>
                  <a:srgbClr val="000066"/>
                </a:solidFill>
                <a:latin typeface="楷体_GB2312" pitchFamily="49" charset="-122"/>
                <a:ea typeface="楷体_GB2312" pitchFamily="49" charset="-122"/>
              </a:rPr>
              <a:t>种规定方式时，如卖方负责安排运输，则卖方可在范围之内任选</a:t>
            </a:r>
            <a:endParaRPr lang="zh-CN" altLang="en-US" b="1" dirty="0">
              <a:solidFill>
                <a:srgbClr val="000066"/>
              </a:solidFill>
              <a:latin typeface="楷体_GB2312" pitchFamily="49" charset="-122"/>
              <a:ea typeface="楷体_GB2312" pitchFamily="49" charset="-122"/>
            </a:endParaRPr>
          </a:p>
          <a:p>
            <a:pPr>
              <a:buNone/>
            </a:pPr>
            <a:r>
              <a:rPr lang="en-US" altLang="zh-CN" b="1" dirty="0">
                <a:solidFill>
                  <a:srgbClr val="000066"/>
                </a:solidFill>
                <a:latin typeface="楷体_GB2312" pitchFamily="49" charset="-122"/>
                <a:ea typeface="楷体_GB2312" pitchFamily="49" charset="-122"/>
              </a:rPr>
              <a:t>2</a:t>
            </a:r>
            <a:r>
              <a:rPr lang="zh-CN" altLang="en-US" b="1" dirty="0">
                <a:solidFill>
                  <a:srgbClr val="000066"/>
                </a:solidFill>
                <a:latin typeface="楷体_GB2312" pitchFamily="49" charset="-122"/>
                <a:ea typeface="楷体_GB2312" pitchFamily="49" charset="-122"/>
              </a:rPr>
              <a:t>、如买方安排运输，则卖方必须在合同规定的装运时限或装运时间前一段时间将最终选定的装运港（地）的详细信息通知买方。</a:t>
            </a:r>
            <a:endParaRPr lang="zh-CN" altLang="en-US" b="1">
              <a:solidFill>
                <a:srgbClr val="000066"/>
              </a:solidFill>
              <a:latin typeface="楷体_GB2312" pitchFamily="49" charset="-122"/>
              <a:ea typeface="楷体_GB2312" pitchFamily="49" charset="-122"/>
            </a:endParaRPr>
          </a:p>
        </p:txBody>
      </p:sp>
    </p:spTree>
    <p:custDataLst>
      <p:tags r:id="rId1"/>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标题 126977"/>
          <p:cNvSpPr>
            <a:spLocks noGrp="1"/>
          </p:cNvSpPr>
          <p:nvPr>
            <p:ph type="title"/>
          </p:nvPr>
        </p:nvSpPr>
        <p:spPr/>
        <p:txBody>
          <a:bodyPr anchor="b"/>
          <a:p>
            <a:endParaRPr lang="zh-CN" altLang="zh-CN" dirty="0"/>
          </a:p>
        </p:txBody>
      </p:sp>
      <p:sp>
        <p:nvSpPr>
          <p:cNvPr id="71682" name="文本占位符 126978"/>
          <p:cNvSpPr>
            <a:spLocks noGrp="1"/>
          </p:cNvSpPr>
          <p:nvPr>
            <p:ph idx="1"/>
          </p:nvPr>
        </p:nvSpPr>
        <p:spPr>
          <a:xfrm>
            <a:off x="1774825" y="1773238"/>
            <a:ext cx="8497888" cy="3657600"/>
          </a:xfrm>
        </p:spPr>
        <p:txBody>
          <a:bodyPr anchor="t"/>
          <a:p>
            <a:pPr>
              <a:buNone/>
            </a:pPr>
            <a:r>
              <a:rPr lang="zh-CN" altLang="en-US" b="1" dirty="0">
                <a:solidFill>
                  <a:srgbClr val="000066"/>
                </a:solidFill>
                <a:latin typeface="楷体_GB2312" pitchFamily="49" charset="-122"/>
                <a:ea typeface="楷体_GB2312" pitchFamily="49" charset="-122"/>
              </a:rPr>
              <a:t>（二）确定国内外装运港和目的港的注意事项</a:t>
            </a:r>
            <a:endParaRPr lang="zh-CN" altLang="en-US" b="1" dirty="0">
              <a:solidFill>
                <a:srgbClr val="000066"/>
              </a:solidFill>
              <a:latin typeface="楷体_GB2312" pitchFamily="49" charset="-122"/>
              <a:ea typeface="楷体_GB2312" pitchFamily="49" charset="-122"/>
            </a:endParaRPr>
          </a:p>
          <a:p>
            <a:pPr>
              <a:buNone/>
            </a:pPr>
            <a:r>
              <a:rPr lang="zh-CN" altLang="en-US" b="1" dirty="0">
                <a:solidFill>
                  <a:srgbClr val="000066"/>
                </a:solidFill>
                <a:latin typeface="楷体_GB2312" pitchFamily="49" charset="-122"/>
                <a:ea typeface="楷体_GB2312" pitchFamily="49" charset="-122"/>
              </a:rPr>
              <a:t>   </a:t>
            </a:r>
            <a:r>
              <a:rPr lang="en-US" altLang="zh-CN" b="1" dirty="0">
                <a:solidFill>
                  <a:srgbClr val="000066"/>
                </a:solidFill>
                <a:latin typeface="楷体_GB2312" pitchFamily="49" charset="-122"/>
                <a:ea typeface="楷体_GB2312" pitchFamily="49" charset="-122"/>
              </a:rPr>
              <a:t>1</a:t>
            </a:r>
            <a:r>
              <a:rPr lang="zh-CN" altLang="en-US" b="1" dirty="0">
                <a:solidFill>
                  <a:srgbClr val="000066"/>
                </a:solidFill>
                <a:latin typeface="楷体_GB2312" pitchFamily="49" charset="-122"/>
                <a:ea typeface="楷体_GB2312" pitchFamily="49" charset="-122"/>
              </a:rPr>
              <a:t>、规定国外装运港和目的港的注意事项</a:t>
            </a:r>
            <a:endParaRPr lang="zh-CN" altLang="en-US" b="1" dirty="0">
              <a:solidFill>
                <a:srgbClr val="000066"/>
              </a:solidFill>
              <a:latin typeface="楷体_GB2312" pitchFamily="49" charset="-122"/>
              <a:ea typeface="楷体_GB2312" pitchFamily="49" charset="-122"/>
            </a:endParaRPr>
          </a:p>
          <a:p>
            <a:pPr>
              <a:buNone/>
            </a:pPr>
            <a:r>
              <a:rPr lang="zh-CN" altLang="en-US" b="1" dirty="0">
                <a:solidFill>
                  <a:srgbClr val="000066"/>
                </a:solidFill>
                <a:latin typeface="楷体_GB2312" pitchFamily="49" charset="-122"/>
                <a:ea typeface="楷体_GB2312" pitchFamily="49" charset="-122"/>
              </a:rPr>
              <a:t>     应力求明确具体；一般不接受以内陆城市为目的地；注意装卸港的具体条件（费用、有无直达班轮等）；港口有无重名问题；对于选择港的规定不宜超过三个。</a:t>
            </a:r>
            <a:endParaRPr lang="zh-CN" altLang="en-US"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标题 128001"/>
          <p:cNvSpPr>
            <a:spLocks noGrp="1"/>
          </p:cNvSpPr>
          <p:nvPr>
            <p:ph type="title"/>
          </p:nvPr>
        </p:nvSpPr>
        <p:spPr/>
        <p:txBody>
          <a:bodyPr anchor="b"/>
          <a:p>
            <a:endParaRPr lang="zh-CN" altLang="zh-CN" dirty="0"/>
          </a:p>
        </p:txBody>
      </p:sp>
      <p:sp>
        <p:nvSpPr>
          <p:cNvPr id="72706" name="文本占位符 128002"/>
          <p:cNvSpPr>
            <a:spLocks noGrp="1"/>
          </p:cNvSpPr>
          <p:nvPr>
            <p:ph idx="1"/>
          </p:nvPr>
        </p:nvSpPr>
        <p:spPr/>
        <p:txBody>
          <a:bodyPr anchor="t"/>
          <a:p>
            <a:pPr>
              <a:buNone/>
            </a:pPr>
            <a:r>
              <a:rPr lang="en-US" altLang="zh-CN" b="1" dirty="0">
                <a:solidFill>
                  <a:srgbClr val="000066"/>
                </a:solidFill>
                <a:latin typeface="楷体_GB2312" pitchFamily="49" charset="-122"/>
                <a:ea typeface="楷体_GB2312" pitchFamily="49" charset="-122"/>
              </a:rPr>
              <a:t>2.</a:t>
            </a:r>
            <a:r>
              <a:rPr lang="zh-CN" altLang="en-US" b="1" dirty="0">
                <a:solidFill>
                  <a:srgbClr val="000066"/>
                </a:solidFill>
                <a:latin typeface="楷体_GB2312" pitchFamily="49" charset="-122"/>
                <a:ea typeface="楷体_GB2312" pitchFamily="49" charset="-122"/>
              </a:rPr>
              <a:t>规定国内港口应注意的问题</a:t>
            </a:r>
            <a:endParaRPr lang="zh-CN" altLang="en-US" b="1" dirty="0">
              <a:solidFill>
                <a:srgbClr val="000066"/>
              </a:solidFill>
              <a:latin typeface="楷体_GB2312" pitchFamily="49" charset="-122"/>
              <a:ea typeface="楷体_GB2312" pitchFamily="49" charset="-122"/>
            </a:endParaRPr>
          </a:p>
          <a:p>
            <a:pPr>
              <a:buBlip>
                <a:blip r:embed="rId1"/>
              </a:buBlip>
            </a:pPr>
            <a:r>
              <a:rPr lang="zh-CN" altLang="en-US" b="1" dirty="0">
                <a:solidFill>
                  <a:srgbClr val="000066"/>
                </a:solidFill>
                <a:latin typeface="楷体_GB2312" pitchFamily="49" charset="-122"/>
                <a:ea typeface="楷体_GB2312" pitchFamily="49" charset="-122"/>
              </a:rPr>
              <a:t>一般应选择靠近产地的、交通便捷</a:t>
            </a:r>
            <a:r>
              <a:rPr lang="zh-CN" altLang="en-US" b="1" dirty="0">
                <a:solidFill>
                  <a:srgbClr val="000066"/>
                </a:solidFill>
                <a:ea typeface="楷体_GB2312" pitchFamily="49" charset="-122"/>
              </a:rPr>
              <a:t>，费用低廉，储存仓库等基础设施比较完善的地方</a:t>
            </a:r>
            <a:endParaRPr lang="zh-CN" altLang="en-US" b="1" dirty="0">
              <a:solidFill>
                <a:srgbClr val="000066"/>
              </a:solidFill>
              <a:ea typeface="楷体_GB2312" pitchFamily="49" charset="-122"/>
            </a:endParaRPr>
          </a:p>
          <a:p>
            <a:pPr>
              <a:buNone/>
            </a:pPr>
            <a:endParaRPr lang="zh-CN" altLang="en-US" dirty="0"/>
          </a:p>
        </p:txBody>
      </p:sp>
    </p:spTree>
    <p:custDataLst>
      <p:tags r:id="rId2"/>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标题 129025"/>
          <p:cNvSpPr>
            <a:spLocks noGrp="1"/>
          </p:cNvSpPr>
          <p:nvPr>
            <p:ph type="title"/>
          </p:nvPr>
        </p:nvSpPr>
        <p:spPr/>
        <p:txBody>
          <a:bodyPr anchor="b"/>
          <a:p>
            <a:r>
              <a:rPr lang="zh-CN" altLang="en-US" b="1" dirty="0">
                <a:solidFill>
                  <a:srgbClr val="800000"/>
                </a:solidFill>
                <a:latin typeface="楷体_GB2312" pitchFamily="49" charset="-122"/>
                <a:ea typeface="楷体_GB2312" pitchFamily="49" charset="-122"/>
              </a:rPr>
              <a:t>三、分批装运和转运</a:t>
            </a:r>
            <a:endParaRPr lang="zh-CN" altLang="en-US" b="1">
              <a:solidFill>
                <a:srgbClr val="800000"/>
              </a:solidFill>
              <a:latin typeface="楷体_GB2312" pitchFamily="49" charset="-122"/>
              <a:ea typeface="楷体_GB2312" pitchFamily="49" charset="-122"/>
            </a:endParaRPr>
          </a:p>
        </p:txBody>
      </p:sp>
      <p:sp>
        <p:nvSpPr>
          <p:cNvPr id="73730" name="文本占位符 129026"/>
          <p:cNvSpPr>
            <a:spLocks noGrp="1"/>
          </p:cNvSpPr>
          <p:nvPr>
            <p:ph idx="1"/>
          </p:nvPr>
        </p:nvSpPr>
        <p:spPr>
          <a:xfrm>
            <a:off x="2209800" y="1828800"/>
            <a:ext cx="7847013" cy="3657600"/>
          </a:xfrm>
        </p:spPr>
        <p:txBody>
          <a:bodyPr anchor="t"/>
          <a:p>
            <a:pPr>
              <a:lnSpc>
                <a:spcPct val="90000"/>
              </a:lnSpc>
              <a:buNone/>
            </a:pPr>
            <a:r>
              <a:rPr lang="zh-CN" altLang="en-US" b="1" dirty="0">
                <a:solidFill>
                  <a:srgbClr val="006600"/>
                </a:solidFill>
                <a:latin typeface="楷体_GB2312" pitchFamily="49" charset="-122"/>
                <a:ea typeface="楷体_GB2312" pitchFamily="49" charset="-122"/>
              </a:rPr>
              <a:t>（一）分批装运（</a:t>
            </a:r>
            <a:r>
              <a:rPr lang="en-US" altLang="zh-CN" b="1" dirty="0">
                <a:solidFill>
                  <a:srgbClr val="006600"/>
                </a:solidFill>
                <a:latin typeface="楷体_GB2312" pitchFamily="49" charset="-122"/>
                <a:ea typeface="楷体_GB2312" pitchFamily="49" charset="-122"/>
              </a:rPr>
              <a:t>Partial Shipment</a:t>
            </a:r>
            <a:r>
              <a:rPr lang="zh-CN" altLang="en-US" b="1" dirty="0">
                <a:solidFill>
                  <a:srgbClr val="006600"/>
                </a:solidFill>
                <a:latin typeface="楷体_GB2312" pitchFamily="49" charset="-122"/>
                <a:ea typeface="楷体_GB2312" pitchFamily="49" charset="-122"/>
              </a:rPr>
              <a:t>）</a:t>
            </a:r>
            <a:endParaRPr lang="zh-CN" altLang="en-US" b="1" dirty="0">
              <a:solidFill>
                <a:srgbClr val="006600"/>
              </a:solidFill>
              <a:latin typeface="楷体_GB2312" pitchFamily="49" charset="-122"/>
              <a:ea typeface="楷体_GB2312" pitchFamily="49" charset="-122"/>
            </a:endParaRPr>
          </a:p>
          <a:p>
            <a:pPr>
              <a:lnSpc>
                <a:spcPct val="90000"/>
              </a:lnSpc>
              <a:buNone/>
            </a:pPr>
            <a:r>
              <a:rPr lang="zh-CN" altLang="en-US" b="1" dirty="0">
                <a:solidFill>
                  <a:srgbClr val="000066"/>
                </a:solidFill>
                <a:latin typeface="楷体_GB2312" pitchFamily="49" charset="-122"/>
                <a:ea typeface="楷体_GB2312" pitchFamily="49" charset="-122"/>
              </a:rPr>
              <a:t> </a:t>
            </a:r>
            <a:r>
              <a:rPr lang="en-US" altLang="zh-CN" b="1" dirty="0">
                <a:solidFill>
                  <a:srgbClr val="000066"/>
                </a:solidFill>
                <a:latin typeface="楷体_GB2312" pitchFamily="49" charset="-122"/>
                <a:ea typeface="楷体_GB2312" pitchFamily="49" charset="-122"/>
              </a:rPr>
              <a:t>1</a:t>
            </a:r>
            <a:r>
              <a:rPr lang="zh-CN" altLang="en-US" b="1" dirty="0">
                <a:solidFill>
                  <a:srgbClr val="000066"/>
                </a:solidFill>
                <a:latin typeface="楷体_GB2312" pitchFamily="49" charset="-122"/>
                <a:ea typeface="楷体_GB2312" pitchFamily="49" charset="-122"/>
              </a:rPr>
              <a:t>、含义：一份合同项下的货物分若干期或若干批装运</a:t>
            </a:r>
            <a:endParaRPr lang="zh-CN" altLang="en-US" b="1" dirty="0">
              <a:solidFill>
                <a:srgbClr val="000066"/>
              </a:solidFill>
              <a:latin typeface="楷体_GB2312" pitchFamily="49" charset="-122"/>
              <a:ea typeface="楷体_GB2312" pitchFamily="49" charset="-122"/>
            </a:endParaRPr>
          </a:p>
          <a:p>
            <a:pPr>
              <a:lnSpc>
                <a:spcPct val="90000"/>
              </a:lnSpc>
              <a:buNone/>
            </a:pPr>
            <a:r>
              <a:rPr lang="zh-CN" altLang="en-US" b="1" dirty="0">
                <a:solidFill>
                  <a:srgbClr val="000066"/>
                </a:solidFill>
                <a:latin typeface="楷体_GB2312" pitchFamily="49" charset="-122"/>
                <a:ea typeface="楷体_GB2312" pitchFamily="49" charset="-122"/>
              </a:rPr>
              <a:t>   </a:t>
            </a:r>
            <a:endParaRPr lang="zh-CN" altLang="en-US" b="1" dirty="0">
              <a:solidFill>
                <a:srgbClr val="000066"/>
              </a:solidFill>
              <a:latin typeface="楷体_GB2312" pitchFamily="49" charset="-122"/>
              <a:ea typeface="楷体_GB2312" pitchFamily="49" charset="-122"/>
            </a:endParaRPr>
          </a:p>
          <a:p>
            <a:pPr>
              <a:lnSpc>
                <a:spcPct val="90000"/>
              </a:lnSpc>
              <a:buNone/>
            </a:pPr>
            <a:r>
              <a:rPr lang="zh-CN" altLang="en-US" b="1" dirty="0">
                <a:solidFill>
                  <a:srgbClr val="000066"/>
                </a:solidFill>
                <a:latin typeface="楷体_GB2312" pitchFamily="49" charset="-122"/>
                <a:ea typeface="楷体_GB2312" pitchFamily="49" charset="-122"/>
              </a:rPr>
              <a:t>   分批的原因：货物数量大、资金限制等</a:t>
            </a:r>
            <a:endParaRPr lang="zh-CN" altLang="en-US" b="1" dirty="0">
              <a:solidFill>
                <a:srgbClr val="000066"/>
              </a:solidFill>
              <a:latin typeface="楷体_GB2312" pitchFamily="49" charset="-122"/>
              <a:ea typeface="楷体_GB2312" pitchFamily="49" charset="-122"/>
            </a:endParaRPr>
          </a:p>
        </p:txBody>
      </p:sp>
    </p:spTree>
    <p:custDataLst>
      <p:tags r:id="rId1"/>
    </p:custData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标题 130049"/>
          <p:cNvSpPr>
            <a:spLocks noGrp="1"/>
          </p:cNvSpPr>
          <p:nvPr>
            <p:ph type="title"/>
          </p:nvPr>
        </p:nvSpPr>
        <p:spPr/>
        <p:txBody>
          <a:bodyPr anchor="b"/>
          <a:p>
            <a:endParaRPr lang="zh-CN" altLang="zh-CN" dirty="0"/>
          </a:p>
        </p:txBody>
      </p:sp>
      <p:sp>
        <p:nvSpPr>
          <p:cNvPr id="74754" name="文本占位符 130050"/>
          <p:cNvSpPr>
            <a:spLocks noGrp="1"/>
          </p:cNvSpPr>
          <p:nvPr>
            <p:ph idx="1"/>
          </p:nvPr>
        </p:nvSpPr>
        <p:spPr>
          <a:xfrm>
            <a:off x="2208213" y="1989138"/>
            <a:ext cx="7696200" cy="3657600"/>
          </a:xfrm>
        </p:spPr>
        <p:txBody>
          <a:bodyPr anchor="t"/>
          <a:p>
            <a:pPr>
              <a:lnSpc>
                <a:spcPct val="90000"/>
              </a:lnSpc>
              <a:buNone/>
            </a:pPr>
            <a:r>
              <a:rPr lang="en-US" altLang="zh-CN" b="1" dirty="0">
                <a:solidFill>
                  <a:srgbClr val="000066"/>
                </a:solidFill>
                <a:latin typeface="楷体_GB2312" pitchFamily="49" charset="-122"/>
                <a:ea typeface="楷体_GB2312" pitchFamily="49" charset="-122"/>
              </a:rPr>
              <a:t> 2</a:t>
            </a:r>
            <a:r>
              <a:rPr lang="zh-CN" altLang="en-US" b="1" dirty="0">
                <a:solidFill>
                  <a:srgbClr val="000066"/>
                </a:solidFill>
                <a:latin typeface="楷体_GB2312" pitchFamily="49" charset="-122"/>
                <a:ea typeface="楷体_GB2312" pitchFamily="49" charset="-122"/>
              </a:rPr>
              <a:t>、分批装运的规定方法</a:t>
            </a:r>
            <a:endParaRPr lang="zh-CN" altLang="en-US" b="1" dirty="0">
              <a:solidFill>
                <a:srgbClr val="000066"/>
              </a:solidFill>
              <a:latin typeface="楷体_GB2312" pitchFamily="49" charset="-122"/>
              <a:ea typeface="楷体_GB2312" pitchFamily="49" charset="-122"/>
            </a:endParaRPr>
          </a:p>
          <a:p>
            <a:pPr lvl="1">
              <a:lnSpc>
                <a:spcPct val="90000"/>
              </a:lnSpc>
              <a:buNone/>
            </a:pPr>
            <a:r>
              <a:rPr lang="zh-CN" altLang="en-US" sz="3200" b="1" dirty="0">
                <a:solidFill>
                  <a:srgbClr val="000066"/>
                </a:solidFill>
                <a:latin typeface="楷体_GB2312" pitchFamily="49" charset="-122"/>
                <a:ea typeface="楷体_GB2312" pitchFamily="49" charset="-122"/>
              </a:rPr>
              <a:t>（</a:t>
            </a:r>
            <a:r>
              <a:rPr lang="en-US" altLang="zh-CN" sz="3200" b="1" dirty="0">
                <a:solidFill>
                  <a:srgbClr val="000066"/>
                </a:solidFill>
                <a:latin typeface="楷体_GB2312" pitchFamily="49" charset="-122"/>
                <a:ea typeface="楷体_GB2312" pitchFamily="49" charset="-122"/>
              </a:rPr>
              <a:t>1</a:t>
            </a:r>
            <a:r>
              <a:rPr lang="zh-CN" altLang="en-US" sz="3200" b="1" dirty="0">
                <a:solidFill>
                  <a:srgbClr val="000066"/>
                </a:solidFill>
                <a:latin typeface="楷体_GB2312" pitchFamily="49" charset="-122"/>
                <a:ea typeface="楷体_GB2312" pitchFamily="49" charset="-122"/>
              </a:rPr>
              <a:t>）只规定允许分批装运，未规定分批的具体时间、批次及数量。</a:t>
            </a:r>
            <a:endParaRPr lang="zh-CN" altLang="en-US" sz="3200" b="1" dirty="0">
              <a:solidFill>
                <a:srgbClr val="000066"/>
              </a:solidFill>
              <a:latin typeface="楷体_GB2312" pitchFamily="49" charset="-122"/>
              <a:ea typeface="楷体_GB2312" pitchFamily="49" charset="-122"/>
            </a:endParaRPr>
          </a:p>
          <a:p>
            <a:pPr lvl="1">
              <a:lnSpc>
                <a:spcPct val="90000"/>
              </a:lnSpc>
              <a:buNone/>
            </a:pPr>
            <a:r>
              <a:rPr lang="zh-CN" altLang="en-US" sz="3200" b="1" dirty="0">
                <a:solidFill>
                  <a:srgbClr val="000066"/>
                </a:solidFill>
                <a:latin typeface="楷体_GB2312" pitchFamily="49" charset="-122"/>
                <a:ea typeface="楷体_GB2312" pitchFamily="49" charset="-122"/>
              </a:rPr>
              <a:t>（</a:t>
            </a:r>
            <a:r>
              <a:rPr lang="en-US" altLang="zh-CN" sz="3200" b="1" dirty="0">
                <a:solidFill>
                  <a:srgbClr val="000066"/>
                </a:solidFill>
                <a:latin typeface="楷体_GB2312" pitchFamily="49" charset="-122"/>
                <a:ea typeface="楷体_GB2312" pitchFamily="49" charset="-122"/>
              </a:rPr>
              <a:t>2</a:t>
            </a:r>
            <a:r>
              <a:rPr lang="zh-CN" altLang="en-US" sz="3200" b="1" dirty="0">
                <a:solidFill>
                  <a:srgbClr val="000066"/>
                </a:solidFill>
                <a:latin typeface="楷体_GB2312" pitchFamily="49" charset="-122"/>
                <a:ea typeface="楷体_GB2312" pitchFamily="49" charset="-122"/>
              </a:rPr>
              <a:t>）既规定允许分批装运，又规定分批的具体时间、批次及数量。</a:t>
            </a:r>
            <a:endParaRPr lang="zh-CN" altLang="en-US" sz="3200" b="1" dirty="0">
              <a:solidFill>
                <a:srgbClr val="000066"/>
              </a:solidFill>
              <a:latin typeface="楷体_GB2312" pitchFamily="49" charset="-122"/>
              <a:ea typeface="楷体_GB2312" pitchFamily="49" charset="-122"/>
            </a:endParaRPr>
          </a:p>
          <a:p>
            <a:pPr lvl="1">
              <a:lnSpc>
                <a:spcPct val="90000"/>
              </a:lnSpc>
              <a:buNone/>
            </a:pPr>
            <a:r>
              <a:rPr lang="zh-CN" altLang="en-US" sz="3200" b="1" dirty="0">
                <a:solidFill>
                  <a:srgbClr val="000066"/>
                </a:solidFill>
                <a:latin typeface="楷体_GB2312" pitchFamily="49" charset="-122"/>
                <a:ea typeface="楷体_GB2312" pitchFamily="49" charset="-122"/>
              </a:rPr>
              <a:t>（</a:t>
            </a:r>
            <a:r>
              <a:rPr lang="en-US" altLang="zh-CN" sz="3200" b="1" dirty="0">
                <a:solidFill>
                  <a:srgbClr val="000066"/>
                </a:solidFill>
                <a:latin typeface="楷体_GB2312" pitchFamily="49" charset="-122"/>
                <a:ea typeface="楷体_GB2312" pitchFamily="49" charset="-122"/>
              </a:rPr>
              <a:t>3</a:t>
            </a:r>
            <a:r>
              <a:rPr lang="zh-CN" altLang="en-US" sz="3200" b="1" dirty="0">
                <a:solidFill>
                  <a:srgbClr val="000066"/>
                </a:solidFill>
                <a:latin typeface="楷体_GB2312" pitchFamily="49" charset="-122"/>
                <a:ea typeface="楷体_GB2312" pitchFamily="49" charset="-122"/>
              </a:rPr>
              <a:t>）规定不许分批装运。</a:t>
            </a:r>
            <a:endParaRPr lang="zh-CN" altLang="en-US" sz="3200"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标题 134145"/>
          <p:cNvSpPr>
            <a:spLocks noGrp="1"/>
          </p:cNvSpPr>
          <p:nvPr>
            <p:ph type="title"/>
          </p:nvPr>
        </p:nvSpPr>
        <p:spPr/>
        <p:txBody>
          <a:bodyPr anchor="b"/>
          <a:p>
            <a:endParaRPr lang="zh-CN" altLang="zh-CN" dirty="0"/>
          </a:p>
        </p:txBody>
      </p:sp>
      <p:sp>
        <p:nvSpPr>
          <p:cNvPr id="78850" name="文本占位符 134146"/>
          <p:cNvSpPr>
            <a:spLocks noGrp="1"/>
          </p:cNvSpPr>
          <p:nvPr>
            <p:ph idx="1"/>
          </p:nvPr>
        </p:nvSpPr>
        <p:spPr/>
        <p:txBody>
          <a:bodyPr anchor="t"/>
          <a:p>
            <a:pPr lvl="1">
              <a:buNone/>
            </a:pPr>
            <a:r>
              <a:rPr lang="zh-CN" altLang="en-US" sz="3200" b="1" dirty="0">
                <a:solidFill>
                  <a:srgbClr val="006600"/>
                </a:solidFill>
                <a:latin typeface="楷体_GB2312" pitchFamily="49" charset="-122"/>
                <a:ea typeface="楷体_GB2312" pitchFamily="49" charset="-122"/>
              </a:rPr>
              <a:t>（二）转运（</a:t>
            </a:r>
            <a:r>
              <a:rPr lang="en-US" altLang="zh-CN" sz="3200" b="1" dirty="0">
                <a:solidFill>
                  <a:srgbClr val="006600"/>
                </a:solidFill>
                <a:latin typeface="楷体_GB2312" pitchFamily="49" charset="-122"/>
                <a:ea typeface="楷体_GB2312" pitchFamily="49" charset="-122"/>
              </a:rPr>
              <a:t>Transhipment</a:t>
            </a:r>
            <a:r>
              <a:rPr lang="zh-CN" altLang="en-US" sz="3200" b="1" dirty="0">
                <a:solidFill>
                  <a:srgbClr val="006600"/>
                </a:solidFill>
                <a:latin typeface="楷体_GB2312" pitchFamily="49" charset="-122"/>
                <a:ea typeface="楷体_GB2312" pitchFamily="49" charset="-122"/>
              </a:rPr>
              <a:t>）</a:t>
            </a:r>
            <a:endParaRPr lang="zh-CN" altLang="en-US" sz="3200" b="1" dirty="0">
              <a:solidFill>
                <a:srgbClr val="006600"/>
              </a:solidFill>
              <a:latin typeface="楷体_GB2312" pitchFamily="49" charset="-122"/>
              <a:ea typeface="楷体_GB2312" pitchFamily="49" charset="-122"/>
            </a:endParaRPr>
          </a:p>
          <a:p>
            <a:pPr lvl="1">
              <a:buNone/>
            </a:pPr>
            <a:r>
              <a:rPr lang="zh-CN" altLang="en-US" sz="3200" b="1" dirty="0">
                <a:solidFill>
                  <a:srgbClr val="000066"/>
                </a:solidFill>
                <a:latin typeface="楷体_GB2312" pitchFamily="49" charset="-122"/>
                <a:ea typeface="楷体_GB2312" pitchFamily="49" charset="-122"/>
              </a:rPr>
              <a:t>  </a:t>
            </a:r>
            <a:r>
              <a:rPr lang="en-US" altLang="zh-CN" sz="3200" b="1" dirty="0">
                <a:solidFill>
                  <a:srgbClr val="000066"/>
                </a:solidFill>
                <a:latin typeface="楷体_GB2312" pitchFamily="49" charset="-122"/>
                <a:ea typeface="楷体_GB2312" pitchFamily="49" charset="-122"/>
              </a:rPr>
              <a:t>1</a:t>
            </a:r>
            <a:r>
              <a:rPr lang="zh-CN" altLang="en-US" sz="3200" b="1" dirty="0">
                <a:solidFill>
                  <a:srgbClr val="000066"/>
                </a:solidFill>
                <a:latin typeface="楷体_GB2312" pitchFamily="49" charset="-122"/>
                <a:ea typeface="楷体_GB2312" pitchFamily="49" charset="-122"/>
              </a:rPr>
              <a:t>、含义：</a:t>
            </a:r>
            <a:endParaRPr lang="zh-CN" altLang="en-US" sz="3200" b="1" dirty="0">
              <a:solidFill>
                <a:srgbClr val="000066"/>
              </a:solidFill>
              <a:latin typeface="楷体_GB2312" pitchFamily="49" charset="-122"/>
              <a:ea typeface="楷体_GB2312" pitchFamily="49" charset="-122"/>
            </a:endParaRPr>
          </a:p>
          <a:p>
            <a:pPr lvl="1">
              <a:buNone/>
            </a:pPr>
            <a:r>
              <a:rPr lang="zh-CN" altLang="en-US" sz="3200" b="1" dirty="0">
                <a:solidFill>
                  <a:srgbClr val="000066"/>
                </a:solidFill>
                <a:latin typeface="楷体_GB2312" pitchFamily="49" charset="-122"/>
                <a:ea typeface="楷体_GB2312" pitchFamily="49" charset="-122"/>
              </a:rPr>
              <a:t>    货物在运输过程中进行转装或重装，包括从一运输工具转移到另一同类运输工具，或由一种运输方式转为另一种运输方式</a:t>
            </a:r>
            <a:endParaRPr lang="zh-CN" altLang="en-US" sz="3200"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标题 135169"/>
          <p:cNvSpPr>
            <a:spLocks noGrp="1"/>
          </p:cNvSpPr>
          <p:nvPr>
            <p:ph type="title"/>
          </p:nvPr>
        </p:nvSpPr>
        <p:spPr/>
        <p:txBody>
          <a:bodyPr anchor="b"/>
          <a:p>
            <a:endParaRPr lang="zh-CN" altLang="zh-CN" dirty="0"/>
          </a:p>
        </p:txBody>
      </p:sp>
      <p:sp>
        <p:nvSpPr>
          <p:cNvPr id="79874" name="文本占位符 135170"/>
          <p:cNvSpPr>
            <a:spLocks noGrp="1"/>
          </p:cNvSpPr>
          <p:nvPr>
            <p:ph idx="1"/>
          </p:nvPr>
        </p:nvSpPr>
        <p:spPr>
          <a:xfrm>
            <a:off x="2209800" y="1828800"/>
            <a:ext cx="7558088" cy="3657600"/>
          </a:xfrm>
        </p:spPr>
        <p:txBody>
          <a:bodyPr anchor="t"/>
          <a:p>
            <a:pPr lvl="1"/>
            <a:r>
              <a:rPr lang="zh-CN" altLang="en-US" sz="3200" b="1" dirty="0">
                <a:solidFill>
                  <a:srgbClr val="000066"/>
                </a:solidFill>
                <a:latin typeface="楷体_GB2312" pitchFamily="49" charset="-122"/>
                <a:ea typeface="楷体_GB2312" pitchFamily="49" charset="-122"/>
              </a:rPr>
              <a:t>转运对卖方比较有利，但要增加费用支出。而货物在转运时有可能增加损耗或散失，而且易使运输延迟</a:t>
            </a:r>
            <a:endParaRPr lang="zh-CN" altLang="en-US" sz="3200" b="1" dirty="0">
              <a:solidFill>
                <a:srgbClr val="000066"/>
              </a:solidFill>
              <a:latin typeface="楷体_GB2312" pitchFamily="49" charset="-122"/>
              <a:ea typeface="楷体_GB2312" pitchFamily="49" charset="-122"/>
            </a:endParaRPr>
          </a:p>
          <a:p>
            <a:pPr lvl="1"/>
            <a:r>
              <a:rPr lang="zh-CN" altLang="en-US" sz="3200" b="1" dirty="0">
                <a:solidFill>
                  <a:srgbClr val="000066"/>
                </a:solidFill>
                <a:latin typeface="楷体_GB2312" pitchFamily="49" charset="-122"/>
                <a:ea typeface="楷体_GB2312" pitchFamily="49" charset="-122"/>
              </a:rPr>
              <a:t>在直接运输有困难时，应规定“允许转运”</a:t>
            </a:r>
            <a:endParaRPr lang="zh-CN" altLang="en-US" sz="3200" dirty="0"/>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标题 138241"/>
          <p:cNvSpPr>
            <a:spLocks noGrp="1"/>
          </p:cNvSpPr>
          <p:nvPr>
            <p:ph type="title"/>
          </p:nvPr>
        </p:nvSpPr>
        <p:spPr/>
        <p:txBody>
          <a:bodyPr anchor="b"/>
          <a:p>
            <a:r>
              <a:rPr lang="zh-CN" altLang="en-US" b="1" dirty="0">
                <a:solidFill>
                  <a:srgbClr val="800000"/>
                </a:solidFill>
                <a:ea typeface="楷体_GB2312" pitchFamily="49" charset="-122"/>
              </a:rPr>
              <a:t>四、装运通知</a:t>
            </a:r>
            <a:endParaRPr lang="zh-CN" altLang="en-US" b="1">
              <a:solidFill>
                <a:srgbClr val="800000"/>
              </a:solidFill>
              <a:ea typeface="楷体_GB2312" pitchFamily="49" charset="-122"/>
            </a:endParaRPr>
          </a:p>
        </p:txBody>
      </p:sp>
      <p:sp>
        <p:nvSpPr>
          <p:cNvPr id="138243" name="圆角矩形标注 138242"/>
          <p:cNvSpPr/>
          <p:nvPr/>
        </p:nvSpPr>
        <p:spPr>
          <a:xfrm>
            <a:off x="3216275" y="2420938"/>
            <a:ext cx="5616575" cy="1871663"/>
          </a:xfrm>
          <a:prstGeom prst="wedgeRoundRectCallout">
            <a:avLst>
              <a:gd name="adj1" fmla="val -24449"/>
              <a:gd name="adj2" fmla="val 51185"/>
              <a:gd name="adj3" fmla="val 16667"/>
            </a:avLst>
          </a:prstGeom>
          <a:noFill/>
          <a:ln w="57150" cap="flat" cmpd="sng">
            <a:solidFill>
              <a:srgbClr val="00FF00"/>
            </a:solidFill>
            <a:prstDash val="solid"/>
            <a:miter/>
            <a:headEnd type="none" w="sm" len="sm"/>
            <a:tailEnd type="none" w="sm" len="sm"/>
          </a:ln>
        </p:spPr>
        <p:txBody>
          <a:bodyPr/>
          <a:p>
            <a:pPr eaLnBrk="0" fontAlgn="base" hangingPunct="0"/>
            <a:r>
              <a:rPr lang="en-US" altLang="zh-CN" sz="2800" b="0"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cs"/>
              </a:rPr>
              <a:t>   </a:t>
            </a:r>
            <a:r>
              <a:rPr lang="zh-CN" altLang="en-US" sz="3200" strike="noStrike" noProof="1" dirty="0">
                <a:solidFill>
                  <a:srgbClr val="990099"/>
                </a:solidFill>
                <a:effectLst>
                  <a:outerShdw blurRad="38100" dist="38100" dir="2700000">
                    <a:srgbClr val="C0C0C0"/>
                  </a:outerShdw>
                </a:effectLst>
                <a:latin typeface="楷体_GB2312" pitchFamily="49" charset="-122"/>
                <a:ea typeface="楷体_GB2312" pitchFamily="49" charset="-122"/>
                <a:cs typeface="+mn-cs"/>
              </a:rPr>
              <a:t>备货通知</a:t>
            </a:r>
            <a:endParaRPr lang="zh-CN" altLang="en-US" sz="3200" strike="noStrike" noProof="1" dirty="0">
              <a:solidFill>
                <a:srgbClr val="990099"/>
              </a:solidFill>
              <a:effectLst>
                <a:outerShdw blurRad="38100" dist="38100" dir="2700000">
                  <a:srgbClr val="C0C0C0"/>
                </a:outerShdw>
              </a:effectLst>
              <a:latin typeface="楷体_GB2312" pitchFamily="49" charset="-122"/>
              <a:ea typeface="楷体_GB2312" pitchFamily="49" charset="-122"/>
            </a:endParaRPr>
          </a:p>
          <a:p>
            <a:pPr eaLnBrk="0" fontAlgn="base" hangingPunct="0"/>
            <a:r>
              <a:rPr lang="zh-CN" altLang="en-US" sz="3200" strike="noStrike" noProof="1" dirty="0">
                <a:solidFill>
                  <a:srgbClr val="990099"/>
                </a:solidFill>
                <a:effectLst>
                  <a:outerShdw blurRad="38100" dist="38100" dir="2700000">
                    <a:srgbClr val="C0C0C0"/>
                  </a:outerShdw>
                </a:effectLst>
                <a:latin typeface="楷体_GB2312" pitchFamily="49" charset="-122"/>
                <a:ea typeface="楷体_GB2312" pitchFamily="49" charset="-122"/>
                <a:cs typeface="+mn-cs"/>
              </a:rPr>
              <a:t>        派船通知</a:t>
            </a:r>
            <a:endParaRPr lang="zh-CN" altLang="en-US" sz="3200" strike="noStrike" noProof="1" dirty="0">
              <a:solidFill>
                <a:srgbClr val="990099"/>
              </a:solidFill>
              <a:effectLst>
                <a:outerShdw blurRad="38100" dist="38100" dir="2700000">
                  <a:srgbClr val="C0C0C0"/>
                </a:outerShdw>
              </a:effectLst>
              <a:latin typeface="楷体_GB2312" pitchFamily="49" charset="-122"/>
              <a:ea typeface="楷体_GB2312" pitchFamily="49" charset="-122"/>
            </a:endParaRPr>
          </a:p>
          <a:p>
            <a:pPr eaLnBrk="0" fontAlgn="base" hangingPunct="0"/>
            <a:r>
              <a:rPr lang="zh-CN" altLang="en-US" sz="3200" strike="noStrike" noProof="1" dirty="0">
                <a:solidFill>
                  <a:srgbClr val="990099"/>
                </a:solidFill>
                <a:effectLst>
                  <a:outerShdw blurRad="38100" dist="38100" dir="2700000">
                    <a:srgbClr val="C0C0C0"/>
                  </a:outerShdw>
                </a:effectLst>
                <a:latin typeface="楷体_GB2312" pitchFamily="49" charset="-122"/>
                <a:ea typeface="楷体_GB2312" pitchFamily="49" charset="-122"/>
                <a:cs typeface="+mn-cs"/>
              </a:rPr>
              <a:t>                装船通知</a:t>
            </a:r>
            <a:endParaRPr lang="zh-CN" altLang="en-US" sz="3200" strike="noStrike" noProof="1" dirty="0">
              <a:solidFill>
                <a:srgbClr val="990099"/>
              </a:solidFill>
              <a:effectLst>
                <a:outerShdw blurRad="38100" dist="38100" dir="2700000">
                  <a:srgbClr val="C0C0C0"/>
                </a:outerShdw>
              </a:effectLst>
              <a:latin typeface="楷体_GB2312" pitchFamily="49" charset="-122"/>
              <a:ea typeface="楷体_GB2312" pitchFamily="49" charset="-122"/>
            </a:endParaRPr>
          </a:p>
        </p:txBody>
      </p:sp>
      <p:pic>
        <p:nvPicPr>
          <p:cNvPr id="82947" name="图片 138243" descr="BS00823_"/>
          <p:cNvPicPr>
            <a:picLocks noChangeAspect="1"/>
          </p:cNvPicPr>
          <p:nvPr/>
        </p:nvPicPr>
        <p:blipFill>
          <a:blip r:embed="rId1"/>
          <a:stretch>
            <a:fillRect/>
          </a:stretch>
        </p:blipFill>
        <p:spPr>
          <a:xfrm>
            <a:off x="7535863" y="4103688"/>
            <a:ext cx="2344737" cy="2565400"/>
          </a:xfrm>
          <a:prstGeom prst="rect">
            <a:avLst/>
          </a:prstGeom>
          <a:noFill/>
          <a:ln w="9525">
            <a:noFill/>
          </a:ln>
        </p:spPr>
      </p:pic>
    </p:spTree>
    <p:custDataLst>
      <p:tags r:id="rId2"/>
    </p:custData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1" name="图片 108545" descr="secaibeijing_98944_11"/>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56322" name="标题 108546"/>
          <p:cNvSpPr>
            <a:spLocks noGrp="1"/>
          </p:cNvSpPr>
          <p:nvPr>
            <p:ph type="title"/>
          </p:nvPr>
        </p:nvSpPr>
        <p:spPr/>
        <p:txBody>
          <a:bodyPr vert="horz" wrap="square" lIns="91440" tIns="45720" rIns="91440" bIns="45720" anchor="ctr"/>
          <a:p>
            <a:pPr algn="ctr" eaLnBrk="1" hangingPunct="1"/>
            <a:r>
              <a:rPr lang="zh-CN" dirty="0">
                <a:solidFill>
                  <a:srgbClr val="FF0000"/>
                </a:solidFill>
              </a:rPr>
              <a:t>第二节：相关单据的填写</a:t>
            </a:r>
            <a:endParaRPr lang="zh-CN" dirty="0">
              <a:solidFill>
                <a:srgbClr val="FF0000"/>
              </a:solidFill>
            </a:endParaRPr>
          </a:p>
        </p:txBody>
      </p:sp>
      <p:sp>
        <p:nvSpPr>
          <p:cNvPr id="56323" name="文本占位符 108547"/>
          <p:cNvSpPr>
            <a:spLocks noGrp="1"/>
          </p:cNvSpPr>
          <p:nvPr>
            <p:ph idx="1"/>
          </p:nvPr>
        </p:nvSpPr>
        <p:spPr/>
        <p:txBody>
          <a:bodyPr vert="horz" wrap="square" lIns="91440" tIns="45720" rIns="91440" bIns="45720" anchor="t"/>
          <a:p>
            <a:pPr eaLnBrk="1" hangingPunct="1">
              <a:buNone/>
            </a:pPr>
            <a:r>
              <a:rPr lang="zh-CN" altLang="en-US" sz="2800" b="1" dirty="0">
                <a:solidFill>
                  <a:srgbClr val="7030A0"/>
                </a:solidFill>
              </a:rPr>
              <a:t>一，装船通知的填写</a:t>
            </a:r>
            <a:endParaRPr lang="zh-CN" altLang="en-US" sz="2800" b="1" dirty="0">
              <a:solidFill>
                <a:srgbClr val="7030A0"/>
              </a:solidFill>
            </a:endParaRPr>
          </a:p>
          <a:p>
            <a:pPr eaLnBrk="1" hangingPunct="1">
              <a:buNone/>
            </a:pPr>
            <a:endParaRPr lang="zh-CN" altLang="en-US" sz="2800" b="1" dirty="0">
              <a:solidFill>
                <a:srgbClr val="7030A0"/>
              </a:solidFill>
            </a:endParaRPr>
          </a:p>
          <a:p>
            <a:pPr eaLnBrk="1" hangingPunct="1"/>
            <a:r>
              <a:rPr lang="zh-CN" altLang="en-US" b="1" dirty="0"/>
              <a:t>在采用租船运输大，大宗进出口货物情况下，在合同中加以约定的条款。规定这个条款的目的在于</a:t>
            </a:r>
            <a:r>
              <a:rPr lang="zh-CN" altLang="en-US" b="1" dirty="0">
                <a:solidFill>
                  <a:srgbClr val="FF0066"/>
                </a:solidFill>
              </a:rPr>
              <a:t>明确买卖双方的责任，是买卖双方互相配合，做好船货衔接工作</a:t>
            </a:r>
            <a:r>
              <a:rPr lang="zh-CN" altLang="en-US" b="1" dirty="0"/>
              <a:t>。</a:t>
            </a:r>
            <a:endParaRPr lang="zh-CN" altLang="en-US" b="1" dirty="0"/>
          </a:p>
          <a:p>
            <a:pPr eaLnBrk="1" hangingPunct="1"/>
            <a:r>
              <a:rPr lang="zh-CN" altLang="en-US" dirty="0">
                <a:latin typeface="宋体" panose="02010600030101010101" pitchFamily="2" charset="-122"/>
                <a:sym typeface="+mn-ea"/>
              </a:rPr>
              <a:t>装运通知</a:t>
            </a:r>
            <a:r>
              <a:rPr lang="zh-CN" altLang="en-US" dirty="0">
                <a:latin typeface="Times New Roman" panose="02020603050405020304" charset="0"/>
                <a:sym typeface="+mn-ea"/>
              </a:rPr>
              <a:t>（</a:t>
            </a:r>
            <a:r>
              <a:rPr lang="en-US" altLang="zh-CN">
                <a:latin typeface="Times New Roman" panose="02020603050405020304" charset="0"/>
                <a:sym typeface="+mn-ea"/>
              </a:rPr>
              <a:t>SHIPPING ADVICE</a:t>
            </a:r>
            <a:r>
              <a:rPr lang="zh-CN" altLang="en-US">
                <a:latin typeface="Times New Roman" panose="02020603050405020304" charset="0"/>
                <a:sym typeface="+mn-ea"/>
              </a:rPr>
              <a:t>），</a:t>
            </a:r>
            <a:r>
              <a:rPr lang="zh-CN" altLang="en-US" dirty="0">
                <a:latin typeface="Times New Roman" panose="02020603050405020304" charset="0"/>
                <a:sym typeface="+mn-ea"/>
              </a:rPr>
              <a:t>也称</a:t>
            </a:r>
            <a:r>
              <a:rPr lang="en-US" altLang="zh-CN">
                <a:latin typeface="Times New Roman" panose="02020603050405020304" charset="0"/>
                <a:sym typeface="+mn-ea"/>
              </a:rPr>
              <a:t>SHIPPING STATEMENT</a:t>
            </a:r>
            <a:r>
              <a:rPr lang="zh-CN" altLang="en-US">
                <a:latin typeface="Times New Roman" panose="02020603050405020304" charset="0"/>
                <a:sym typeface="+mn-ea"/>
              </a:rPr>
              <a:t>，</a:t>
            </a:r>
            <a:r>
              <a:rPr lang="en-US" altLang="zh-CN">
                <a:latin typeface="Times New Roman" panose="02020603050405020304" charset="0"/>
                <a:sym typeface="+mn-ea"/>
              </a:rPr>
              <a:t>SHIPMENT DETAILS</a:t>
            </a:r>
            <a:r>
              <a:rPr lang="zh-CN" altLang="en-US">
                <a:latin typeface="宋体" panose="02010600030101010101" pitchFamily="2" charset="-122"/>
                <a:sym typeface="+mn-ea"/>
              </a:rPr>
              <a:t>，</a:t>
            </a:r>
            <a:r>
              <a:rPr lang="zh-CN" altLang="en-US" dirty="0">
                <a:latin typeface="宋体" panose="02010600030101010101" pitchFamily="2" charset="-122"/>
                <a:sym typeface="+mn-ea"/>
              </a:rPr>
              <a:t>是发货人在货物装船并取得提单后，向买方或其指定的人发出的有关货物装运情况的说明。</a:t>
            </a:r>
            <a:endParaRPr lang="zh-CN" altLang="en-US" dirty="0">
              <a:latin typeface="宋体" panose="02010600030101010101" pitchFamily="2" charset="-122"/>
            </a:endParaRPr>
          </a:p>
          <a:p>
            <a:pPr eaLnBrk="1" hangingPunct="1"/>
            <a:endParaRPr lang="zh-CN" altLang="en-US" b="1" dirty="0"/>
          </a:p>
          <a:p>
            <a:pPr eaLnBrk="1" hangingPunct="1"/>
            <a:r>
              <a:rPr lang="zh-CN" altLang="en-US" dirty="0">
                <a:sym typeface="+mn-ea"/>
              </a:rPr>
              <a:t>能根据</a:t>
            </a:r>
            <a:r>
              <a:rPr lang="en-US" altLang="zh-CN">
                <a:sym typeface="+mn-ea"/>
              </a:rPr>
              <a:t>L/C </a:t>
            </a:r>
            <a:r>
              <a:rPr lang="zh-CN" altLang="en-US" dirty="0">
                <a:sym typeface="+mn-ea"/>
              </a:rPr>
              <a:t>条款和</a:t>
            </a:r>
            <a:r>
              <a:rPr lang="en-US" altLang="zh-CN">
                <a:sym typeface="+mn-ea"/>
              </a:rPr>
              <a:t>/</a:t>
            </a:r>
            <a:r>
              <a:rPr lang="zh-CN" altLang="en-US" dirty="0">
                <a:sym typeface="+mn-ea"/>
              </a:rPr>
              <a:t>或合同条款要求缮制附属单据，包括装运通知、受益人证明等。</a:t>
            </a:r>
            <a:endParaRPr lang="en-US" altLang="zh-CN" b="1" dirty="0"/>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7169"/>
          <p:cNvSpPr>
            <a:spLocks noGrp="1"/>
          </p:cNvSpPr>
          <p:nvPr>
            <p:ph type="title"/>
          </p:nvPr>
        </p:nvSpPr>
        <p:spPr/>
        <p:txBody>
          <a:bodyPr anchor="b"/>
          <a:p>
            <a:r>
              <a:rPr lang="zh-CN" altLang="en-US" b="1" dirty="0">
                <a:solidFill>
                  <a:srgbClr val="800000"/>
                </a:solidFill>
                <a:latin typeface="楷体_GB2312" pitchFamily="49" charset="-122"/>
                <a:ea typeface="楷体_GB2312" pitchFamily="49" charset="-122"/>
              </a:rPr>
              <a:t>第一节  运输方式</a:t>
            </a:r>
            <a:endParaRPr lang="zh-CN" altLang="en-US" b="1" dirty="0">
              <a:solidFill>
                <a:srgbClr val="800000"/>
              </a:solidFill>
              <a:latin typeface="楷体_GB2312" pitchFamily="49" charset="-122"/>
              <a:ea typeface="楷体_GB2312" pitchFamily="49" charset="-122"/>
            </a:endParaRPr>
          </a:p>
        </p:txBody>
      </p:sp>
      <p:sp>
        <p:nvSpPr>
          <p:cNvPr id="19458" name="文本占位符 7170"/>
          <p:cNvSpPr>
            <a:spLocks noGrp="1"/>
          </p:cNvSpPr>
          <p:nvPr>
            <p:ph idx="1"/>
          </p:nvPr>
        </p:nvSpPr>
        <p:spPr>
          <a:xfrm>
            <a:off x="2209800" y="1828800"/>
            <a:ext cx="7696200" cy="3905250"/>
          </a:xfrm>
        </p:spPr>
        <p:txBody>
          <a:bodyPr anchor="t"/>
          <a:p>
            <a:pPr>
              <a:buNone/>
            </a:pPr>
            <a:r>
              <a:rPr lang="zh-CN" altLang="en-US" sz="3600" b="1" dirty="0">
                <a:solidFill>
                  <a:srgbClr val="000066"/>
                </a:solidFill>
                <a:latin typeface="楷体_GB2312" pitchFamily="49" charset="-122"/>
                <a:ea typeface="楷体_GB2312" pitchFamily="49" charset="-122"/>
              </a:rPr>
              <a:t>一、海洋运输</a:t>
            </a:r>
            <a:endParaRPr lang="zh-CN" altLang="en-US" sz="3600" b="1" dirty="0">
              <a:solidFill>
                <a:srgbClr val="000066"/>
              </a:solidFill>
              <a:latin typeface="楷体_GB2312" pitchFamily="49" charset="-122"/>
              <a:ea typeface="楷体_GB2312" pitchFamily="49" charset="-122"/>
            </a:endParaRPr>
          </a:p>
          <a:p>
            <a:r>
              <a:rPr lang="zh-CN" altLang="en-US" b="1" dirty="0">
                <a:solidFill>
                  <a:srgbClr val="000066"/>
                </a:solidFill>
                <a:latin typeface="楷体_GB2312" pitchFamily="49" charset="-122"/>
                <a:ea typeface="楷体_GB2312" pitchFamily="49" charset="-122"/>
              </a:rPr>
              <a:t>海洋运输的特点：运量大，运费低，航道四通八达；速度慢，风险大。</a:t>
            </a:r>
            <a:endParaRPr lang="zh-CN" altLang="en-US" b="1" dirty="0">
              <a:solidFill>
                <a:srgbClr val="000066"/>
              </a:solidFill>
              <a:latin typeface="楷体_GB2312" pitchFamily="49" charset="-122"/>
              <a:ea typeface="楷体_GB2312" pitchFamily="49" charset="-122"/>
            </a:endParaRPr>
          </a:p>
          <a:p>
            <a:r>
              <a:rPr lang="zh-CN" altLang="en-US" b="1" dirty="0">
                <a:solidFill>
                  <a:srgbClr val="000066"/>
                </a:solidFill>
                <a:latin typeface="楷体_GB2312" pitchFamily="49" charset="-122"/>
                <a:ea typeface="楷体_GB2312" pitchFamily="49" charset="-122"/>
              </a:rPr>
              <a:t>海洋运输的方式：</a:t>
            </a:r>
            <a:endParaRPr lang="zh-CN" altLang="en-US" b="1" dirty="0">
              <a:solidFill>
                <a:srgbClr val="000066"/>
              </a:solidFill>
              <a:latin typeface="楷体_GB2312" pitchFamily="49" charset="-122"/>
              <a:ea typeface="楷体_GB2312" pitchFamily="49" charset="-122"/>
            </a:endParaRPr>
          </a:p>
          <a:p>
            <a:pPr lvl="1">
              <a:buNone/>
            </a:pPr>
            <a:r>
              <a:rPr lang="zh-CN" altLang="en-US" sz="3200" b="1" dirty="0">
                <a:solidFill>
                  <a:srgbClr val="000066"/>
                </a:solidFill>
                <a:latin typeface="楷体_GB2312" pitchFamily="49" charset="-122"/>
                <a:ea typeface="楷体_GB2312" pitchFamily="49" charset="-122"/>
              </a:rPr>
              <a:t>（</a:t>
            </a:r>
            <a:r>
              <a:rPr lang="en-US" altLang="zh-CN" sz="3200" b="1" dirty="0">
                <a:solidFill>
                  <a:srgbClr val="000066"/>
                </a:solidFill>
                <a:latin typeface="楷体_GB2312" pitchFamily="49" charset="-122"/>
                <a:ea typeface="楷体_GB2312" pitchFamily="49" charset="-122"/>
              </a:rPr>
              <a:t>1</a:t>
            </a:r>
            <a:r>
              <a:rPr lang="zh-CN" altLang="en-US" sz="3200" b="1" dirty="0">
                <a:solidFill>
                  <a:srgbClr val="000066"/>
                </a:solidFill>
                <a:latin typeface="楷体_GB2312" pitchFamily="49" charset="-122"/>
                <a:ea typeface="楷体_GB2312" pitchFamily="49" charset="-122"/>
              </a:rPr>
              <a:t>）班轮运输</a:t>
            </a:r>
            <a:endParaRPr lang="zh-CN" altLang="en-US" sz="3200" b="1" dirty="0">
              <a:solidFill>
                <a:srgbClr val="000066"/>
              </a:solidFill>
              <a:latin typeface="楷体_GB2312" pitchFamily="49" charset="-122"/>
              <a:ea typeface="楷体_GB2312" pitchFamily="49" charset="-122"/>
            </a:endParaRPr>
          </a:p>
          <a:p>
            <a:pPr lvl="1">
              <a:buNone/>
            </a:pPr>
            <a:r>
              <a:rPr lang="zh-CN" altLang="en-US" sz="3200" b="1" dirty="0">
                <a:solidFill>
                  <a:srgbClr val="000066"/>
                </a:solidFill>
                <a:latin typeface="楷体_GB2312" pitchFamily="49" charset="-122"/>
                <a:ea typeface="楷体_GB2312" pitchFamily="49" charset="-122"/>
              </a:rPr>
              <a:t>（</a:t>
            </a:r>
            <a:r>
              <a:rPr lang="en-US" altLang="zh-CN" sz="3200" b="1" dirty="0">
                <a:solidFill>
                  <a:srgbClr val="000066"/>
                </a:solidFill>
                <a:latin typeface="楷体_GB2312" pitchFamily="49" charset="-122"/>
                <a:ea typeface="楷体_GB2312" pitchFamily="49" charset="-122"/>
              </a:rPr>
              <a:t>2</a:t>
            </a:r>
            <a:r>
              <a:rPr lang="zh-CN" altLang="en-US" sz="3200" b="1" dirty="0">
                <a:solidFill>
                  <a:srgbClr val="000066"/>
                </a:solidFill>
                <a:latin typeface="楷体_GB2312" pitchFamily="49" charset="-122"/>
                <a:ea typeface="楷体_GB2312" pitchFamily="49" charset="-122"/>
              </a:rPr>
              <a:t>）租船运输</a:t>
            </a:r>
            <a:endParaRPr lang="zh-CN" altLang="en-US" b="1" dirty="0">
              <a:solidFill>
                <a:srgbClr val="000066"/>
              </a:solidFill>
              <a:latin typeface="楷体_GB2312" pitchFamily="49" charset="-122"/>
              <a:ea typeface="楷体_GB2312" pitchFamily="49" charset="-122"/>
            </a:endParaRPr>
          </a:p>
        </p:txBody>
      </p:sp>
      <p:pic>
        <p:nvPicPr>
          <p:cNvPr id="19459" name="图片 7173" descr="PE03255_"/>
          <p:cNvPicPr>
            <a:picLocks noChangeAspect="1"/>
          </p:cNvPicPr>
          <p:nvPr/>
        </p:nvPicPr>
        <p:blipFill>
          <a:blip r:embed="rId1"/>
          <a:stretch>
            <a:fillRect/>
          </a:stretch>
        </p:blipFill>
        <p:spPr>
          <a:xfrm>
            <a:off x="5951538" y="3789363"/>
            <a:ext cx="4176712" cy="2592387"/>
          </a:xfrm>
          <a:prstGeom prst="rect">
            <a:avLst/>
          </a:prstGeom>
          <a:noFill/>
          <a:ln w="9525">
            <a:noFill/>
          </a:ln>
        </p:spPr>
      </p:pic>
    </p:spTree>
    <p:custDataLst>
      <p:tags r:id="rId2"/>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文本占位符 28674"/>
          <p:cNvSpPr>
            <a:spLocks noGrp="1"/>
          </p:cNvSpPr>
          <p:nvPr>
            <p:ph type="body" idx="1"/>
          </p:nvPr>
        </p:nvSpPr>
        <p:spPr>
          <a:xfrm>
            <a:off x="2514600" y="838200"/>
            <a:ext cx="7924800" cy="5181600"/>
          </a:xfrm>
          <a:solidFill>
            <a:schemeClr val="bg1">
              <a:alpha val="100000"/>
            </a:schemeClr>
          </a:solidFill>
        </p:spPr>
        <p:txBody>
          <a:bodyPr>
            <a:normAutofit lnSpcReduction="20000"/>
          </a:bodyPr>
          <a:p>
            <a:pPr marL="609600" indent="-609600">
              <a:lnSpc>
                <a:spcPct val="140000"/>
              </a:lnSpc>
              <a:buFont typeface="Wingdings" panose="05000000000000000000" pitchFamily="2" charset="2"/>
              <a:buChar char="v"/>
            </a:pPr>
            <a:r>
              <a:rPr lang="zh-CN" altLang="en-US" sz="2400" b="1" dirty="0"/>
              <a:t>装运通知发送的时间及方式</a:t>
            </a:r>
            <a:endParaRPr lang="zh-CN" altLang="en-US" sz="2400" b="1" dirty="0"/>
          </a:p>
          <a:p>
            <a:pPr marL="609600" indent="-609600">
              <a:lnSpc>
                <a:spcPct val="140000"/>
              </a:lnSpc>
              <a:buFont typeface="Wingdings" panose="05000000000000000000" pitchFamily="2" charset="2"/>
              <a:buChar char="l"/>
            </a:pPr>
            <a:r>
              <a:rPr lang="zh-CN" altLang="en-US" sz="2400" b="1" dirty="0">
                <a:latin typeface="宋体" panose="02010600030101010101" pitchFamily="2" charset="-122"/>
              </a:rPr>
              <a:t>时间：一般在货物装运后的</a:t>
            </a:r>
            <a:r>
              <a:rPr lang="en-US" altLang="zh-CN" sz="2400" b="1">
                <a:latin typeface="宋体" panose="02010600030101010101" pitchFamily="2" charset="-122"/>
              </a:rPr>
              <a:t>3</a:t>
            </a:r>
            <a:r>
              <a:rPr lang="zh-CN" altLang="en-US" sz="2400" b="1" dirty="0">
                <a:latin typeface="宋体" panose="02010600030101010101" pitchFamily="2" charset="-122"/>
              </a:rPr>
              <a:t>个工作日以内发出，但若信用证或合同另有规定，则按规定。</a:t>
            </a:r>
            <a:endParaRPr lang="zh-CN" altLang="en-US" sz="2400" b="1" dirty="0">
              <a:latin typeface="宋体" panose="02010600030101010101" pitchFamily="2" charset="-122"/>
            </a:endParaRPr>
          </a:p>
          <a:p>
            <a:pPr marL="609600" indent="-609600">
              <a:lnSpc>
                <a:spcPct val="140000"/>
              </a:lnSpc>
              <a:buFont typeface="Wingdings" panose="05000000000000000000" pitchFamily="2" charset="2"/>
              <a:buChar char="l"/>
            </a:pPr>
            <a:r>
              <a:rPr lang="zh-CN" altLang="en-US" sz="2400" b="1" dirty="0">
                <a:latin typeface="宋体" panose="02010600030101010101" pitchFamily="2" charset="-122"/>
              </a:rPr>
              <a:t>方式：可以采用传真</a:t>
            </a:r>
            <a:r>
              <a:rPr lang="zh-CN" altLang="en-US" sz="2400" b="1" dirty="0">
                <a:latin typeface="Times New Roman" panose="02020603050405020304" charset="0"/>
              </a:rPr>
              <a:t>（</a:t>
            </a:r>
            <a:r>
              <a:rPr lang="en-US" altLang="zh-CN" sz="2400" b="1">
                <a:latin typeface="Times New Roman" panose="02020603050405020304" charset="0"/>
              </a:rPr>
              <a:t>FAX</a:t>
            </a:r>
            <a:r>
              <a:rPr lang="zh-CN" altLang="en-US" sz="2400" b="1">
                <a:latin typeface="Times New Roman" panose="02020603050405020304" charset="0"/>
              </a:rPr>
              <a:t>）、</a:t>
            </a:r>
            <a:r>
              <a:rPr lang="zh-CN" altLang="en-US" sz="2400" b="1" dirty="0">
                <a:latin typeface="Times New Roman" panose="02020603050405020304" charset="0"/>
              </a:rPr>
              <a:t>电子邮件（</a:t>
            </a:r>
            <a:r>
              <a:rPr lang="en-US" altLang="zh-CN" sz="2400" b="1">
                <a:latin typeface="Times New Roman" panose="02020603050405020304" charset="0"/>
              </a:rPr>
              <a:t>E-MAIL</a:t>
            </a:r>
            <a:r>
              <a:rPr lang="zh-CN" altLang="en-US" sz="2400" b="1">
                <a:latin typeface="Times New Roman" panose="02020603050405020304" charset="0"/>
              </a:rPr>
              <a:t>）、</a:t>
            </a:r>
            <a:r>
              <a:rPr lang="zh-CN" altLang="en-US" sz="2400" b="1" dirty="0">
                <a:latin typeface="Times New Roman" panose="02020603050405020304" charset="0"/>
              </a:rPr>
              <a:t>电报（</a:t>
            </a:r>
            <a:r>
              <a:rPr lang="en-US" altLang="zh-CN" sz="2400" b="1">
                <a:latin typeface="Times New Roman" panose="02020603050405020304" charset="0"/>
              </a:rPr>
              <a:t>CABLE</a:t>
            </a:r>
            <a:r>
              <a:rPr lang="zh-CN" altLang="en-US" sz="2400" b="1">
                <a:latin typeface="Times New Roman" panose="02020603050405020304" charset="0"/>
              </a:rPr>
              <a:t>）</a:t>
            </a:r>
            <a:r>
              <a:rPr lang="zh-CN" altLang="en-US" sz="2400" b="1" dirty="0">
                <a:latin typeface="Times New Roman" panose="02020603050405020304" charset="0"/>
              </a:rPr>
              <a:t>或电传（</a:t>
            </a:r>
            <a:r>
              <a:rPr lang="en-US" altLang="zh-CN" sz="2400" b="1">
                <a:latin typeface="Times New Roman" panose="02020603050405020304" charset="0"/>
              </a:rPr>
              <a:t>TELEX</a:t>
            </a:r>
            <a:r>
              <a:rPr lang="zh-CN" altLang="en-US" sz="2400" b="1">
                <a:latin typeface="Times New Roman" panose="02020603050405020304" charset="0"/>
              </a:rPr>
              <a:t>）</a:t>
            </a:r>
            <a:r>
              <a:rPr lang="zh-CN" altLang="en-US" sz="2400" b="1" dirty="0">
                <a:latin typeface="宋体" panose="02010600030101010101" pitchFamily="2" charset="-122"/>
              </a:rPr>
              <a:t>等方式发送 。</a:t>
            </a:r>
            <a:endParaRPr lang="zh-CN" altLang="en-US" sz="2400" b="1" dirty="0">
              <a:latin typeface="宋体" panose="02010600030101010101" pitchFamily="2" charset="-122"/>
            </a:endParaRPr>
          </a:p>
          <a:p>
            <a:pPr marL="609600" indent="-609600">
              <a:lnSpc>
                <a:spcPct val="120000"/>
              </a:lnSpc>
              <a:buFont typeface="Wingdings" panose="05000000000000000000" pitchFamily="2" charset="2"/>
              <a:buChar char="v"/>
            </a:pPr>
            <a:r>
              <a:rPr lang="zh-CN" altLang="en-US" sz="2400" b="1" dirty="0">
                <a:latin typeface="宋体" panose="02010600030101010101" pitchFamily="2" charset="-122"/>
              </a:rPr>
              <a:t>卖方发送装运通知，主要是因为：</a:t>
            </a:r>
            <a:endParaRPr lang="zh-CN" altLang="en-US" sz="2400" b="1" dirty="0">
              <a:latin typeface="宋体" panose="02010600030101010101" pitchFamily="2" charset="-122"/>
            </a:endParaRPr>
          </a:p>
          <a:p>
            <a:pPr marL="609600" indent="-609600">
              <a:lnSpc>
                <a:spcPct val="120000"/>
              </a:lnSpc>
              <a:buFont typeface="Wingdings" panose="05000000000000000000" pitchFamily="2" charset="2"/>
              <a:buChar char="l"/>
            </a:pPr>
            <a:r>
              <a:rPr lang="zh-CN" altLang="en-US" sz="2400" b="1" dirty="0">
                <a:latin typeface="宋体" panose="02010600030101010101" pitchFamily="2" charset="-122"/>
              </a:rPr>
              <a:t>方便买方投保（以</a:t>
            </a:r>
            <a:r>
              <a:rPr lang="en-US" altLang="zh-CN" sz="2400" b="1">
                <a:latin typeface="Times New Roman" panose="02020603050405020304" charset="0"/>
              </a:rPr>
              <a:t>FOB</a:t>
            </a:r>
            <a:r>
              <a:rPr lang="zh-CN" altLang="en-US" sz="2400" b="1">
                <a:latin typeface="Times New Roman" panose="02020603050405020304" charset="0"/>
              </a:rPr>
              <a:t>、</a:t>
            </a:r>
            <a:r>
              <a:rPr lang="en-US" altLang="zh-CN" sz="2400" b="1">
                <a:latin typeface="Times New Roman" panose="02020603050405020304" charset="0"/>
              </a:rPr>
              <a:t>CFR</a:t>
            </a:r>
            <a:r>
              <a:rPr lang="zh-CN" altLang="en-US" sz="2400" b="1" dirty="0">
                <a:latin typeface="宋体" panose="02010600030101010101" pitchFamily="2" charset="-122"/>
              </a:rPr>
              <a:t>等术语出口时）。</a:t>
            </a:r>
            <a:endParaRPr lang="zh-CN" altLang="en-US" sz="2400" b="1" dirty="0">
              <a:latin typeface="宋体" panose="02010600030101010101" pitchFamily="2" charset="-122"/>
            </a:endParaRPr>
          </a:p>
          <a:p>
            <a:pPr marL="609600" indent="-609600">
              <a:lnSpc>
                <a:spcPct val="120000"/>
              </a:lnSpc>
              <a:buFont typeface="Wingdings" panose="05000000000000000000" pitchFamily="2" charset="2"/>
              <a:buChar char="l"/>
            </a:pPr>
            <a:r>
              <a:rPr lang="zh-CN" altLang="en-US" sz="2400" b="1" dirty="0">
                <a:latin typeface="宋体" panose="02010600030101010101" pitchFamily="2" charset="-122"/>
              </a:rPr>
              <a:t>方便买方租订仓库、安排运输工具，以便做好接货及付款的准备。</a:t>
            </a:r>
            <a:endParaRPr lang="zh-CN" altLang="en-US" sz="2400" b="1" dirty="0">
              <a:latin typeface="宋体" panose="02010600030101010101" pitchFamily="2" charset="-122"/>
            </a:endParaRPr>
          </a:p>
          <a:p>
            <a:pPr marL="609600" indent="-609600">
              <a:lnSpc>
                <a:spcPct val="140000"/>
              </a:lnSpc>
              <a:buFont typeface="Wingdings" panose="05000000000000000000" pitchFamily="2" charset="2"/>
              <a:buChar char="v"/>
            </a:pPr>
            <a:endParaRPr lang="zh-CN" altLang="en-US" sz="2400" b="1">
              <a:latin typeface="宋体" panose="02010600030101010101" pitchFamily="2" charset="-122"/>
            </a:endParaRPr>
          </a:p>
        </p:txBody>
      </p:sp>
      <p:sp>
        <p:nvSpPr>
          <p:cNvPr id="28676" name="矩形 28675"/>
          <p:cNvSpPr/>
          <p:nvPr/>
        </p:nvSpPr>
        <p:spPr>
          <a:xfrm>
            <a:off x="1549400" y="850900"/>
            <a:ext cx="254635" cy="368300"/>
          </a:xfrm>
          <a:prstGeom prst="rect">
            <a:avLst/>
          </a:prstGeom>
          <a:noFill/>
          <a:ln w="9525">
            <a:noFill/>
          </a:ln>
        </p:spPr>
        <p:txBody>
          <a:bodyPr wrap="none" anchor="t" anchorCtr="0">
            <a:spAutoFit/>
          </a:bodyPr>
          <a:p>
            <a:r>
              <a:rPr lang="en-US" altLang="zh-CN" dirty="0">
                <a:latin typeface="Tahoma" panose="020B0604030504040204" charset="0"/>
              </a:rPr>
              <a:t> </a:t>
            </a:r>
            <a:endParaRPr lang="en-US" altLang="zh-CN" dirty="0">
              <a:latin typeface="Tahoma" panose="020B0604030504040204" charset="0"/>
            </a:endParaRP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文本占位符 41985"/>
          <p:cNvSpPr>
            <a:spLocks noGrp="1"/>
          </p:cNvSpPr>
          <p:nvPr>
            <p:ph type="body" idx="1"/>
          </p:nvPr>
        </p:nvSpPr>
        <p:spPr>
          <a:xfrm>
            <a:off x="2209800" y="914400"/>
            <a:ext cx="8458200" cy="5791200"/>
          </a:xfrm>
          <a:solidFill>
            <a:schemeClr val="bg1">
              <a:alpha val="100000"/>
            </a:schemeClr>
          </a:solidFill>
        </p:spPr>
        <p:txBody>
          <a:bodyPr>
            <a:normAutofit fontScale="60000"/>
          </a:bodyPr>
          <a:p>
            <a:pPr>
              <a:lnSpc>
                <a:spcPct val="150000"/>
              </a:lnSpc>
            </a:pPr>
            <a:r>
              <a:rPr lang="zh-CN" altLang="en-US" sz="2400" b="1" dirty="0">
                <a:solidFill>
                  <a:schemeClr val="hlink"/>
                </a:solidFill>
              </a:rPr>
              <a:t>一般包含以下内容：</a:t>
            </a:r>
            <a:endParaRPr lang="zh-CN" altLang="en-US" sz="2400" b="1" dirty="0">
              <a:solidFill>
                <a:schemeClr val="hlink"/>
              </a:solidFill>
            </a:endParaRPr>
          </a:p>
          <a:p>
            <a:pPr>
              <a:lnSpc>
                <a:spcPct val="150000"/>
              </a:lnSpc>
              <a:buFont typeface="Wingdings" panose="05000000000000000000" pitchFamily="2" charset="2"/>
              <a:buChar char="Ø"/>
            </a:pPr>
            <a:r>
              <a:rPr lang="zh-CN" altLang="en-US" sz="2400" b="1" dirty="0">
                <a:solidFill>
                  <a:schemeClr val="hlink"/>
                </a:solidFill>
              </a:rPr>
              <a:t>出口公司的英文名称、地址、电话传真号：</a:t>
            </a:r>
            <a:endParaRPr lang="zh-CN" altLang="en-US" sz="2400" b="1" dirty="0">
              <a:solidFill>
                <a:schemeClr val="hlink"/>
              </a:solidFill>
            </a:endParaRPr>
          </a:p>
          <a:p>
            <a:pPr>
              <a:lnSpc>
                <a:spcPct val="150000"/>
              </a:lnSpc>
              <a:buFont typeface="Wingdings" panose="05000000000000000000" pitchFamily="2" charset="2"/>
              <a:buChar char="Ø"/>
            </a:pPr>
            <a:r>
              <a:rPr lang="zh-CN" altLang="en-US" sz="2400" b="1" dirty="0">
                <a:solidFill>
                  <a:schemeClr val="hlink"/>
                </a:solidFill>
              </a:rPr>
              <a:t>抬头：</a:t>
            </a:r>
            <a:r>
              <a:rPr lang="zh-CN" altLang="en-US" sz="2400" b="1" dirty="0"/>
              <a:t>即收受通知的人名称和地址，按信用证规定填写，可以是买方、开证申请人或买方指定的保险公司。</a:t>
            </a:r>
            <a:endParaRPr lang="zh-CN" altLang="en-US" sz="2400" b="1" dirty="0"/>
          </a:p>
          <a:p>
            <a:pPr>
              <a:lnSpc>
                <a:spcPct val="150000"/>
              </a:lnSpc>
              <a:buFont typeface="Wingdings" panose="05000000000000000000" pitchFamily="2" charset="2"/>
              <a:buChar char="Ø"/>
            </a:pPr>
            <a:r>
              <a:rPr lang="zh-CN" altLang="en-US" sz="2400" b="1" dirty="0">
                <a:solidFill>
                  <a:schemeClr val="hlink"/>
                </a:solidFill>
              </a:rPr>
              <a:t>参考号码：</a:t>
            </a:r>
            <a:r>
              <a:rPr lang="zh-CN" altLang="en-US" sz="2400" b="1" dirty="0">
                <a:solidFill>
                  <a:schemeClr val="tx2"/>
                </a:solidFill>
              </a:rPr>
              <a:t>一般应标明发票号码、信用证号码、订单号码。</a:t>
            </a:r>
            <a:endParaRPr lang="zh-CN" altLang="en-US" sz="2400" b="1" dirty="0">
              <a:solidFill>
                <a:schemeClr val="tx2"/>
              </a:solidFill>
            </a:endParaRPr>
          </a:p>
          <a:p>
            <a:pPr>
              <a:lnSpc>
                <a:spcPct val="150000"/>
              </a:lnSpc>
              <a:buFont typeface="Wingdings" panose="05000000000000000000" pitchFamily="2" charset="2"/>
              <a:buChar char="Ø"/>
            </a:pPr>
            <a:r>
              <a:rPr lang="zh-CN" altLang="en-US" sz="2400" b="1" dirty="0">
                <a:solidFill>
                  <a:schemeClr val="tx2"/>
                </a:solidFill>
              </a:rPr>
              <a:t>商品：名称、数量、件数、总值、唛头</a:t>
            </a:r>
            <a:endParaRPr lang="zh-CN" altLang="en-US" sz="2400" b="1" dirty="0">
              <a:solidFill>
                <a:schemeClr val="tx2"/>
              </a:solidFill>
            </a:endParaRPr>
          </a:p>
          <a:p>
            <a:pPr>
              <a:lnSpc>
                <a:spcPct val="150000"/>
              </a:lnSpc>
              <a:buFont typeface="Wingdings" panose="05000000000000000000" pitchFamily="2" charset="2"/>
              <a:buChar char="Ø"/>
            </a:pPr>
            <a:r>
              <a:rPr lang="zh-CN" altLang="en-US" sz="2400" b="1" dirty="0">
                <a:solidFill>
                  <a:schemeClr val="hlink"/>
                </a:solidFill>
              </a:rPr>
              <a:t>装运情况：</a:t>
            </a:r>
            <a:r>
              <a:rPr lang="zh-CN" altLang="en-US" sz="2400" b="1" dirty="0">
                <a:solidFill>
                  <a:schemeClr val="tx2"/>
                </a:solidFill>
              </a:rPr>
              <a:t>一般应包括船舶名称、航次、开航日期，装运港、装运日期，目的港、转运港、预计开船日期</a:t>
            </a:r>
            <a:r>
              <a:rPr lang="zh-CN" altLang="en-US" sz="2400" b="1" dirty="0">
                <a:solidFill>
                  <a:schemeClr val="tx2"/>
                </a:solidFill>
                <a:latin typeface="Times New Roman" panose="02020603050405020304" charset="0"/>
              </a:rPr>
              <a:t>（</a:t>
            </a:r>
            <a:r>
              <a:rPr lang="en-US" altLang="zh-CN" sz="2400" b="1">
                <a:solidFill>
                  <a:schemeClr val="tx2"/>
                </a:solidFill>
                <a:latin typeface="Times New Roman" panose="02020603050405020304" charset="0"/>
              </a:rPr>
              <a:t>ETD</a:t>
            </a:r>
            <a:r>
              <a:rPr lang="zh-CN" altLang="en-US" sz="2400" b="1">
                <a:solidFill>
                  <a:schemeClr val="tx2"/>
                </a:solidFill>
                <a:latin typeface="Times New Roman" panose="02020603050405020304" charset="0"/>
              </a:rPr>
              <a:t>），</a:t>
            </a:r>
            <a:r>
              <a:rPr lang="zh-CN" altLang="en-US" sz="2400" b="1" dirty="0">
                <a:solidFill>
                  <a:schemeClr val="tx2"/>
                </a:solidFill>
                <a:latin typeface="Times New Roman" panose="02020603050405020304" charset="0"/>
              </a:rPr>
              <a:t>预计到达日期（</a:t>
            </a:r>
            <a:r>
              <a:rPr lang="en-US" altLang="zh-CN" sz="2400" b="1">
                <a:solidFill>
                  <a:schemeClr val="tx2"/>
                </a:solidFill>
                <a:latin typeface="Times New Roman" panose="02020603050405020304" charset="0"/>
              </a:rPr>
              <a:t>ETA</a:t>
            </a:r>
            <a:r>
              <a:rPr lang="zh-CN" altLang="en-US" sz="2400" b="1">
                <a:solidFill>
                  <a:schemeClr val="tx2"/>
                </a:solidFill>
                <a:latin typeface="Times New Roman" panose="02020603050405020304" charset="0"/>
              </a:rPr>
              <a:t>）</a:t>
            </a:r>
            <a:endParaRPr lang="zh-CN" altLang="en-US" sz="2400" b="1">
              <a:solidFill>
                <a:schemeClr val="tx2"/>
              </a:solidFill>
              <a:latin typeface="Times New Roman" panose="02020603050405020304" charset="0"/>
            </a:endParaRPr>
          </a:p>
          <a:p>
            <a:pPr>
              <a:lnSpc>
                <a:spcPct val="150000"/>
              </a:lnSpc>
              <a:buFont typeface="Wingdings" panose="05000000000000000000" pitchFamily="2" charset="2"/>
              <a:buChar char="Ø"/>
            </a:pPr>
            <a:r>
              <a:rPr lang="zh-CN" altLang="en-US" sz="2400" b="1" dirty="0">
                <a:solidFill>
                  <a:schemeClr val="hlink"/>
                </a:solidFill>
              </a:rPr>
              <a:t>其他：</a:t>
            </a:r>
            <a:r>
              <a:rPr lang="zh-CN" altLang="en-US" sz="2400" b="1" dirty="0">
                <a:solidFill>
                  <a:schemeClr val="tx2"/>
                </a:solidFill>
              </a:rPr>
              <a:t>信用证规定的其他需要加注的内容</a:t>
            </a:r>
            <a:endParaRPr lang="zh-CN" altLang="en-US" sz="2400" b="1" dirty="0">
              <a:solidFill>
                <a:schemeClr val="tx2"/>
              </a:solidFill>
            </a:endParaRPr>
          </a:p>
          <a:p>
            <a:pPr>
              <a:lnSpc>
                <a:spcPct val="150000"/>
              </a:lnSpc>
              <a:buFont typeface="Wingdings" panose="05000000000000000000" pitchFamily="2" charset="2"/>
              <a:buChar char="Ø"/>
            </a:pPr>
            <a:r>
              <a:rPr lang="zh-CN" altLang="en-US" sz="2400" b="1" dirty="0">
                <a:solidFill>
                  <a:schemeClr val="hlink"/>
                </a:solidFill>
              </a:rPr>
              <a:t>出口公司签章：</a:t>
            </a:r>
            <a:endParaRPr lang="zh-CN" altLang="en-US" sz="2400" b="1" dirty="0">
              <a:solidFill>
                <a:schemeClr val="hlink"/>
              </a:solidFill>
            </a:endParaRPr>
          </a:p>
          <a:p>
            <a:pPr>
              <a:lnSpc>
                <a:spcPct val="150000"/>
              </a:lnSpc>
              <a:buFont typeface="Wingdings" panose="05000000000000000000" pitchFamily="2" charset="2"/>
              <a:buNone/>
            </a:pPr>
            <a:endParaRPr lang="zh-CN" altLang="en-US" sz="800" b="1" dirty="0">
              <a:solidFill>
                <a:schemeClr val="hlink"/>
              </a:solidFill>
            </a:endParaRPr>
          </a:p>
          <a:p>
            <a:pPr>
              <a:lnSpc>
                <a:spcPct val="150000"/>
              </a:lnSpc>
              <a:buFont typeface="Wingdings" panose="05000000000000000000" pitchFamily="2" charset="2"/>
              <a:buNone/>
            </a:pPr>
            <a:r>
              <a:rPr lang="zh-CN" altLang="en-US" sz="2400" b="1" dirty="0">
                <a:solidFill>
                  <a:schemeClr val="hlink"/>
                </a:solidFill>
              </a:rPr>
              <a:t>    装运通知可以不签署。但如果信用证规定“</a:t>
            </a:r>
            <a:r>
              <a:rPr lang="en-US" altLang="zh-CN" sz="2400" b="1">
                <a:solidFill>
                  <a:schemeClr val="hlink"/>
                </a:solidFill>
              </a:rPr>
              <a:t>beneficiary certified copy of shipping advice”</a:t>
            </a:r>
            <a:r>
              <a:rPr lang="zh-CN" altLang="en-US" sz="2400" b="1" dirty="0">
                <a:solidFill>
                  <a:schemeClr val="hlink"/>
                </a:solidFill>
              </a:rPr>
              <a:t>那就要证明并签署。</a:t>
            </a:r>
            <a:endParaRPr lang="zh-CN" altLang="en-US" sz="2400" b="1" dirty="0">
              <a:solidFill>
                <a:schemeClr val="hlink"/>
              </a:solidFill>
            </a:endParaRPr>
          </a:p>
        </p:txBody>
      </p:sp>
      <p:sp>
        <p:nvSpPr>
          <p:cNvPr id="41987" name="矩形 41986"/>
          <p:cNvSpPr/>
          <p:nvPr/>
        </p:nvSpPr>
        <p:spPr>
          <a:xfrm>
            <a:off x="1905000" y="287020"/>
            <a:ext cx="5212080" cy="645160"/>
          </a:xfrm>
          <a:prstGeom prst="rect">
            <a:avLst/>
          </a:prstGeom>
          <a:solidFill>
            <a:srgbClr val="00CCFF"/>
          </a:solidFill>
          <a:ln w="9525">
            <a:noFill/>
          </a:ln>
        </p:spPr>
        <p:txBody>
          <a:bodyPr wrap="none" anchor="ctr" anchorCtr="0">
            <a:spAutoFit/>
          </a:bodyPr>
          <a:p>
            <a:r>
              <a:rPr lang="zh-CN" altLang="en-US" sz="3600" i="1" dirty="0">
                <a:solidFill>
                  <a:schemeClr val="tx2"/>
                </a:solidFill>
                <a:latin typeface="宋体" panose="02010600030101010101" pitchFamily="2" charset="-122"/>
              </a:rPr>
              <a:t>装运通知书的内容及填写</a:t>
            </a:r>
            <a:endParaRPr lang="zh-CN" altLang="en-US" sz="3600" i="1" dirty="0">
              <a:solidFill>
                <a:schemeClr val="tx2"/>
              </a:solidFill>
              <a:latin typeface="宋体" panose="02010600030101010101" pitchFamily="2" charset="-122"/>
            </a:endParaRPr>
          </a:p>
        </p:txBody>
      </p:sp>
    </p:spTree>
    <p:custDataLst>
      <p:tags r:id="rId1"/>
    </p:custData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4" name="标题 56323"/>
          <p:cNvSpPr/>
          <p:nvPr>
            <p:ph type="title"/>
          </p:nvPr>
        </p:nvSpPr>
        <p:spPr>
          <a:prstGeom prst="rect">
            <a:avLst/>
          </a:prstGeom>
          <a:solidFill>
            <a:srgbClr val="00CCFF"/>
          </a:solidFill>
        </p:spPr>
        <p:txBody>
          <a:bodyPr vert="horz" wrap="square" lIns="91440" tIns="45720" rIns="91440" bIns="45720" anchor="ctr" anchorCtr="0"/>
          <a:p>
            <a:pPr>
              <a:buFontTx/>
              <a:buNone/>
            </a:pPr>
            <a:r>
              <a:rPr lang="zh-CN" altLang="en-US" i="1" dirty="0">
                <a:latin typeface="宋体" panose="02010600030101010101" pitchFamily="2" charset="-122"/>
              </a:rPr>
              <a:t>装运通知书的基本格式</a:t>
            </a:r>
            <a:endParaRPr lang="zh-CN" altLang="en-US" i="1" dirty="0">
              <a:latin typeface="宋体" panose="02010600030101010101" pitchFamily="2" charset="-122"/>
            </a:endParaRPr>
          </a:p>
        </p:txBody>
      </p:sp>
      <p:sp>
        <p:nvSpPr>
          <p:cNvPr id="56325" name="文本占位符 56324"/>
          <p:cNvSpPr>
            <a:spLocks noGrp="1"/>
          </p:cNvSpPr>
          <p:nvPr>
            <p:ph type="body" idx="1"/>
          </p:nvPr>
        </p:nvSpPr>
        <p:spPr/>
        <p:txBody>
          <a:bodyPr/>
          <a:p>
            <a:r>
              <a:rPr lang="zh-CN" dirty="0"/>
              <a:t>详情请见以下</a:t>
            </a:r>
            <a:r>
              <a:rPr lang="en-US" altLang="zh-CN" dirty="0"/>
              <a:t>PPT</a:t>
            </a:r>
            <a:r>
              <a:rPr lang="zh-CN" altLang="en-US" dirty="0"/>
              <a:t>内容</a:t>
            </a:r>
            <a:endParaRPr lang="zh-CN" altLang="en-US" dirty="0"/>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文本占位符 57345"/>
          <p:cNvSpPr>
            <a:spLocks noGrp="1"/>
          </p:cNvSpPr>
          <p:nvPr>
            <p:ph type="body" idx="1"/>
          </p:nvPr>
        </p:nvSpPr>
        <p:spPr>
          <a:xfrm>
            <a:off x="1981200" y="0"/>
            <a:ext cx="8686800" cy="6858000"/>
          </a:xfrm>
          <a:solidFill>
            <a:schemeClr val="bg1">
              <a:alpha val="100000"/>
            </a:schemeClr>
          </a:solidFill>
        </p:spPr>
        <p:txBody>
          <a:bodyPr>
            <a:normAutofit fontScale="90000" lnSpcReduction="20000"/>
          </a:bodyPr>
          <a:p>
            <a:pPr algn="ctr">
              <a:lnSpc>
                <a:spcPct val="90000"/>
              </a:lnSpc>
              <a:buNone/>
            </a:pPr>
            <a:r>
              <a:rPr lang="zh-CN" altLang="en-US" sz="1800" dirty="0">
                <a:latin typeface="Times New Roman" panose="02020603050405020304" charset="0"/>
              </a:rPr>
              <a:t>公司的英文名称地址</a:t>
            </a:r>
            <a:endParaRPr lang="zh-CN" altLang="en-US" sz="1600" b="1" dirty="0">
              <a:latin typeface="Times New Roman" panose="02020603050405020304" charset="0"/>
            </a:endParaRPr>
          </a:p>
          <a:p>
            <a:pPr algn="ctr">
              <a:lnSpc>
                <a:spcPct val="90000"/>
              </a:lnSpc>
              <a:buNone/>
            </a:pPr>
            <a:r>
              <a:rPr lang="en-US" altLang="zh-CN" sz="1600" b="1">
                <a:latin typeface="Times New Roman" panose="02020603050405020304" charset="0"/>
              </a:rPr>
              <a:t>SHIPPING ADVICE</a:t>
            </a:r>
            <a:endParaRPr lang="en-US" altLang="zh-CN" sz="1600">
              <a:latin typeface="Times New Roman" panose="02020603050405020304" charset="0"/>
            </a:endParaRPr>
          </a:p>
          <a:p>
            <a:pPr>
              <a:lnSpc>
                <a:spcPct val="90000"/>
              </a:lnSpc>
              <a:buNone/>
            </a:pPr>
            <a:r>
              <a:rPr lang="en-US" altLang="zh-CN" sz="1600" b="1">
                <a:latin typeface="Times New Roman" panose="02020603050405020304" charset="0"/>
              </a:rPr>
              <a:t>TO</a:t>
            </a:r>
            <a:r>
              <a:rPr lang="zh-CN" altLang="en-US" sz="1600" b="1">
                <a:latin typeface="Times New Roman" panose="02020603050405020304" charset="0"/>
              </a:rPr>
              <a:t>：</a:t>
            </a:r>
            <a:endParaRPr lang="zh-CN" altLang="en-US" sz="1600" b="1">
              <a:latin typeface="Times New Roman" panose="02020603050405020304" charset="0"/>
            </a:endParaRPr>
          </a:p>
          <a:p>
            <a:pPr>
              <a:lnSpc>
                <a:spcPct val="90000"/>
              </a:lnSpc>
              <a:buNone/>
            </a:pPr>
            <a:r>
              <a:rPr lang="zh-CN" altLang="en-US" sz="1600" b="1">
                <a:latin typeface="Times New Roman" panose="02020603050405020304" charset="0"/>
              </a:rPr>
              <a:t>                                                                                                                  </a:t>
            </a:r>
            <a:r>
              <a:rPr lang="en-US" altLang="zh-CN" sz="1600" b="1">
                <a:latin typeface="Times New Roman" panose="02020603050405020304" charset="0"/>
              </a:rPr>
              <a:t>DATE:</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                                                                                                                  INVOICE NO.</a:t>
            </a:r>
            <a:r>
              <a:rPr lang="zh-CN" altLang="en-US" sz="1600" b="1">
                <a:latin typeface="Times New Roman" panose="02020603050405020304" charset="0"/>
              </a:rPr>
              <a:t>：                                                                      </a:t>
            </a:r>
            <a:endParaRPr lang="zh-CN" altLang="en-US" sz="1600" b="1">
              <a:latin typeface="Times New Roman" panose="02020603050405020304" charset="0"/>
            </a:endParaRPr>
          </a:p>
          <a:p>
            <a:pPr>
              <a:lnSpc>
                <a:spcPct val="90000"/>
              </a:lnSpc>
              <a:buNone/>
            </a:pPr>
            <a:r>
              <a:rPr lang="zh-CN" altLang="en-US" sz="1600" b="1">
                <a:latin typeface="Times New Roman" panose="02020603050405020304" charset="0"/>
              </a:rPr>
              <a:t>                                                                                                                  </a:t>
            </a:r>
            <a:r>
              <a:rPr lang="en-US" altLang="zh-CN" sz="1600" b="1">
                <a:latin typeface="Times New Roman" panose="02020603050405020304" charset="0"/>
              </a:rPr>
              <a:t>L/C NO. </a:t>
            </a:r>
            <a:r>
              <a:rPr lang="zh-CN" altLang="en-US" sz="1600" b="1">
                <a:latin typeface="Times New Roman" panose="02020603050405020304" charset="0"/>
              </a:rPr>
              <a:t>：                                                                     </a:t>
            </a:r>
            <a:endParaRPr lang="zh-CN" altLang="en-US" sz="1600" b="1">
              <a:latin typeface="Times New Roman" panose="02020603050405020304" charset="0"/>
            </a:endParaRPr>
          </a:p>
          <a:p>
            <a:pPr>
              <a:lnSpc>
                <a:spcPct val="90000"/>
              </a:lnSpc>
              <a:buNone/>
            </a:pPr>
            <a:r>
              <a:rPr lang="zh-CN" altLang="en-US" sz="1600" b="1">
                <a:latin typeface="Times New Roman" panose="02020603050405020304" charset="0"/>
              </a:rPr>
              <a:t>                                                                                                                  </a:t>
            </a:r>
            <a:r>
              <a:rPr lang="en-US" altLang="zh-CN" sz="1600" b="1">
                <a:latin typeface="Times New Roman" panose="02020603050405020304" charset="0"/>
              </a:rPr>
              <a:t>S/C NO. :            </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DEAR SIRS:</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      WE  HEREBY INFORM YOU THAT THE GOODS UNDER THE ABOVE MENTIONED </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CREDIT HAVE BEEN SHIPPED. THE DETAILS OF THE SHIPMENT  ARE STATED </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BELOW:</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COMMODITY:                                                                 </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NUMBER OF PKGS:                                                             </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TOTAL G.W.:                                                                    </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OCEAN VESSEL:                                                                  </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DATE OF DEPARTURE:                                                            </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B/L NO.:                                                                         </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PORT OF LOADING:                                                               </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DESTINATION:                                                                   </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SHIPPING MARKS:</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                                                                                                        SIGNATURE</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                                                                                                     *****CORPORATION</a:t>
            </a:r>
            <a:endParaRPr lang="en-US" altLang="zh-CN" sz="1600" b="1">
              <a:latin typeface="Times New Roman" panose="02020603050405020304" charset="0"/>
            </a:endParaRPr>
          </a:p>
          <a:p>
            <a:pPr>
              <a:lnSpc>
                <a:spcPct val="90000"/>
              </a:lnSpc>
            </a:pPr>
            <a:endParaRPr lang="en-US" altLang="zh-CN" sz="1600" b="1">
              <a:latin typeface="Times New Roman" panose="02020603050405020304" charset="0"/>
            </a:endParaRP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文本占位符 58369"/>
          <p:cNvSpPr>
            <a:spLocks noGrp="1"/>
          </p:cNvSpPr>
          <p:nvPr>
            <p:ph type="body" idx="1"/>
          </p:nvPr>
        </p:nvSpPr>
        <p:spPr>
          <a:xfrm>
            <a:off x="1524000" y="0"/>
            <a:ext cx="9144000" cy="6858000"/>
          </a:xfrm>
          <a:solidFill>
            <a:schemeClr val="bg1">
              <a:alpha val="100000"/>
            </a:schemeClr>
          </a:solidFill>
        </p:spPr>
        <p:txBody>
          <a:bodyPr>
            <a:normAutofit lnSpcReduction="20000"/>
          </a:bodyPr>
          <a:p>
            <a:pPr algn="ctr">
              <a:lnSpc>
                <a:spcPct val="90000"/>
              </a:lnSpc>
              <a:buNone/>
            </a:pPr>
            <a:r>
              <a:rPr lang="zh-CN" altLang="en-US" sz="1800" dirty="0"/>
              <a:t>公司的英文名称地址</a:t>
            </a:r>
            <a:endParaRPr lang="zh-CN" altLang="en-US" sz="1600" b="1" dirty="0">
              <a:latin typeface="Times New Roman" panose="02020603050405020304" charset="0"/>
            </a:endParaRPr>
          </a:p>
          <a:p>
            <a:pPr algn="ctr">
              <a:lnSpc>
                <a:spcPct val="90000"/>
              </a:lnSpc>
              <a:buNone/>
            </a:pPr>
            <a:r>
              <a:rPr lang="en-US" altLang="zh-CN" sz="1600" b="1">
                <a:latin typeface="Times New Roman" panose="02020603050405020304" charset="0"/>
              </a:rPr>
              <a:t>SHIPPING ADVICE</a:t>
            </a:r>
            <a:endParaRPr lang="en-US" altLang="zh-CN" sz="1600">
              <a:latin typeface="Times New Roman" panose="02020603050405020304" charset="0"/>
            </a:endParaRPr>
          </a:p>
          <a:p>
            <a:pPr>
              <a:lnSpc>
                <a:spcPct val="90000"/>
              </a:lnSpc>
              <a:buNone/>
            </a:pPr>
            <a:r>
              <a:rPr lang="en-US" altLang="zh-CN" sz="1600" b="1">
                <a:latin typeface="Times New Roman" panose="02020603050405020304" charset="0"/>
              </a:rPr>
              <a:t>TO</a:t>
            </a:r>
            <a:r>
              <a:rPr lang="zh-CN" altLang="en-US" sz="1600" b="1">
                <a:latin typeface="Times New Roman" panose="02020603050405020304" charset="0"/>
              </a:rPr>
              <a:t>：                                                                                       </a:t>
            </a:r>
            <a:r>
              <a:rPr lang="en-US" altLang="zh-CN" sz="1600" b="1">
                <a:latin typeface="Times New Roman" panose="02020603050405020304" charset="0"/>
              </a:rPr>
              <a:t>DATE:</a:t>
            </a:r>
            <a:endParaRPr lang="en-US" altLang="zh-CN" sz="1600" b="1">
              <a:latin typeface="Times New Roman" panose="02020603050405020304" charset="0"/>
            </a:endParaRPr>
          </a:p>
          <a:p>
            <a:pPr>
              <a:lnSpc>
                <a:spcPct val="90000"/>
              </a:lnSpc>
              <a:buNone/>
            </a:pP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RE:L/C NO.:            , INV NO.:                                                                                                                                                                                                                                   </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DEAR SIR:</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      WE  HEREBY INFORM YOU THAT THE GOODS UNDER THE ABOVE MENTIONED CREDIT HAVE BEEN SHIPPED. THE DETAILS OF THE SHIPMENT  ARE STATED BELOW:</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 COMMODITY:                                                                 </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QUANTITY:</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PACKAGES:</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VALUE:                                                                  </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S/C NO.:</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PORT OF LOADING:    </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PORT OF DISCHARGE:</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VESSEL:</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ETD:</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ETA:                                                           </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MARKS:</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                                                                                                        SIGNATURE</a:t>
            </a:r>
            <a:endParaRPr lang="en-US" altLang="zh-CN" sz="1600" b="1">
              <a:latin typeface="Times New Roman" panose="02020603050405020304" charset="0"/>
            </a:endParaRPr>
          </a:p>
          <a:p>
            <a:pPr>
              <a:lnSpc>
                <a:spcPct val="90000"/>
              </a:lnSpc>
              <a:buNone/>
            </a:pPr>
            <a:r>
              <a:rPr lang="en-US" altLang="zh-CN" sz="1600" b="1">
                <a:latin typeface="Times New Roman" panose="02020603050405020304" charset="0"/>
              </a:rPr>
              <a:t>                                                                                                     *****CORPORATION</a:t>
            </a:r>
            <a:endParaRPr lang="en-US" altLang="zh-CN" sz="2400"/>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标题 53249"/>
          <p:cNvSpPr>
            <a:spLocks noGrp="1"/>
          </p:cNvSpPr>
          <p:nvPr>
            <p:ph type="title"/>
          </p:nvPr>
        </p:nvSpPr>
        <p:spPr>
          <a:xfrm>
            <a:off x="1676400" y="152400"/>
            <a:ext cx="8229600" cy="838200"/>
          </a:xfrm>
        </p:spPr>
        <p:txBody>
          <a:bodyPr anchor="b" anchorCtr="0"/>
          <a:p>
            <a:r>
              <a:rPr lang="zh-CN" altLang="en-US" dirty="0"/>
              <a:t>信用证装运通知条款举例</a:t>
            </a:r>
            <a:endParaRPr lang="zh-CN" altLang="en-US"/>
          </a:p>
        </p:txBody>
      </p:sp>
      <p:sp>
        <p:nvSpPr>
          <p:cNvPr id="53251" name="文本占位符 53250"/>
          <p:cNvSpPr>
            <a:spLocks noGrp="1"/>
          </p:cNvSpPr>
          <p:nvPr>
            <p:ph type="body" idx="1"/>
          </p:nvPr>
        </p:nvSpPr>
        <p:spPr>
          <a:xfrm>
            <a:off x="1676400" y="2209800"/>
            <a:ext cx="8991600" cy="4648200"/>
          </a:xfrm>
        </p:spPr>
        <p:txBody>
          <a:bodyPr>
            <a:normAutofit lnSpcReduction="20000"/>
          </a:bodyPr>
          <a:p>
            <a:r>
              <a:rPr lang="en-US" altLang="zh-CN" sz="2400">
                <a:latin typeface="Times New Roman" panose="02020603050405020304" charset="0"/>
              </a:rPr>
              <a:t>ORIGINAL FAX FROM BENEFICIARY TO OUR APPLICANT EVIDENCING B/L NUMBER , NAME OF SHIP,SHIPMENT DATE ,QUANTITY AND VALUE OF GOODS.</a:t>
            </a:r>
            <a:endParaRPr lang="en-US" altLang="zh-CN" sz="2400">
              <a:latin typeface="Times New Roman" panose="02020603050405020304" charset="0"/>
            </a:endParaRPr>
          </a:p>
          <a:p>
            <a:pPr>
              <a:buNone/>
            </a:pPr>
            <a:endParaRPr lang="en-US" altLang="zh-CN" sz="2400">
              <a:latin typeface="Times New Roman" panose="02020603050405020304" charset="0"/>
            </a:endParaRPr>
          </a:p>
          <a:p>
            <a:r>
              <a:rPr lang="en-US" altLang="zh-CN" sz="2400">
                <a:latin typeface="Times New Roman" panose="02020603050405020304" charset="0"/>
              </a:rPr>
              <a:t>SHIPMENT ADVICE WITH FULL DETAILS INCLUDING SHIPPING MARKS,CARTON NUMBERS, VESSEL’S NAME, B/L  NUMBER, VALUE AND QUANTITY OF GOODS MUST BE SEND TO US ON THE DATE OF SHIPMENT.</a:t>
            </a:r>
            <a:endParaRPr lang="en-US" altLang="zh-CN" sz="2400">
              <a:latin typeface="Times New Roman" panose="02020603050405020304" charset="0"/>
            </a:endParaRPr>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44033"/>
          <p:cNvSpPr>
            <a:spLocks noGrp="1"/>
          </p:cNvSpPr>
          <p:nvPr>
            <p:ph type="title"/>
          </p:nvPr>
        </p:nvSpPr>
        <p:spPr>
          <a:xfrm>
            <a:off x="1524000" y="0"/>
            <a:ext cx="8229600" cy="838200"/>
          </a:xfrm>
        </p:spPr>
        <p:txBody>
          <a:bodyPr anchor="b" anchorCtr="0"/>
          <a:p>
            <a:r>
              <a:rPr lang="zh-CN" altLang="en-US" dirty="0"/>
              <a:t>项目任务内容</a:t>
            </a:r>
            <a:endParaRPr lang="zh-CN" altLang="en-US"/>
          </a:p>
        </p:txBody>
      </p:sp>
      <p:sp>
        <p:nvSpPr>
          <p:cNvPr id="44035" name="文本占位符 44034"/>
          <p:cNvSpPr>
            <a:spLocks noGrp="1"/>
          </p:cNvSpPr>
          <p:nvPr>
            <p:ph type="body" idx="1"/>
          </p:nvPr>
        </p:nvSpPr>
        <p:spPr>
          <a:xfrm>
            <a:off x="1828800" y="990600"/>
            <a:ext cx="8610600" cy="5562600"/>
          </a:xfrm>
          <a:solidFill>
            <a:schemeClr val="bg1">
              <a:alpha val="100000"/>
            </a:schemeClr>
          </a:solidFill>
        </p:spPr>
        <p:txBody>
          <a:bodyPr>
            <a:normAutofit lnSpcReduction="20000"/>
          </a:bodyPr>
          <a:p>
            <a:pPr eaLnBrk="0" hangingPunct="0">
              <a:buFont typeface="Wingdings" panose="05000000000000000000" pitchFamily="2" charset="2"/>
              <a:buChar char="v"/>
            </a:pPr>
            <a:r>
              <a:rPr lang="zh-CN" altLang="en-US" b="1" dirty="0">
                <a:latin typeface="宋体" panose="02010600030101010101" pitchFamily="2" charset="-122"/>
              </a:rPr>
              <a:t>按照下列中文提示资料撰写装船通知</a:t>
            </a:r>
            <a:endParaRPr lang="zh-CN" altLang="en-US" b="1" dirty="0">
              <a:latin typeface="宋体" panose="02010600030101010101" pitchFamily="2" charset="-122"/>
            </a:endParaRPr>
          </a:p>
          <a:p>
            <a:pPr algn="just">
              <a:buNone/>
            </a:pPr>
            <a:r>
              <a:rPr lang="en-US" altLang="zh-CN" sz="1800">
                <a:latin typeface="Times New Roman" panose="02020603050405020304" charset="0"/>
              </a:rPr>
              <a:t>1</a:t>
            </a:r>
            <a:r>
              <a:rPr lang="zh-CN" altLang="en-US" sz="1800" dirty="0">
                <a:latin typeface="Times New Roman" panose="02020603050405020304" charset="0"/>
              </a:rPr>
              <a:t>．</a:t>
            </a:r>
            <a:r>
              <a:rPr lang="zh-CN" altLang="en-US" sz="2000" dirty="0">
                <a:latin typeface="Times New Roman" panose="02020603050405020304" charset="0"/>
              </a:rPr>
              <a:t>信用证号码：</a:t>
            </a:r>
            <a:r>
              <a:rPr lang="en-US" altLang="zh-CN" sz="2000">
                <a:latin typeface="Times New Roman" panose="02020603050405020304" charset="0"/>
              </a:rPr>
              <a:t>CNHL123456</a:t>
            </a:r>
            <a:r>
              <a:rPr lang="zh-CN" altLang="en-US" sz="2000">
                <a:latin typeface="Times New Roman" panose="02020603050405020304" charset="0"/>
              </a:rPr>
              <a:t>；</a:t>
            </a:r>
            <a:r>
              <a:rPr lang="zh-CN" altLang="en-US" sz="2000" dirty="0">
                <a:latin typeface="Times New Roman" panose="02020603050405020304" charset="0"/>
              </a:rPr>
              <a:t>开证日期：</a:t>
            </a:r>
            <a:r>
              <a:rPr lang="en-US" altLang="zh-CN" sz="2000">
                <a:latin typeface="Times New Roman" panose="02020603050405020304" charset="0"/>
              </a:rPr>
              <a:t>060402</a:t>
            </a:r>
            <a:r>
              <a:rPr lang="zh-CN" altLang="en-US" sz="2000" dirty="0">
                <a:latin typeface="Times New Roman" panose="02020603050405020304" charset="0"/>
              </a:rPr>
              <a:t>；</a:t>
            </a:r>
            <a:endParaRPr lang="zh-CN" altLang="en-US" sz="2000" dirty="0">
              <a:latin typeface="Times New Roman" panose="02020603050405020304" charset="0"/>
            </a:endParaRPr>
          </a:p>
          <a:p>
            <a:pPr algn="just">
              <a:buNone/>
            </a:pPr>
            <a:r>
              <a:rPr lang="en-US" altLang="zh-CN" sz="2000">
                <a:latin typeface="Times New Roman" panose="02020603050405020304" charset="0"/>
              </a:rPr>
              <a:t>2</a:t>
            </a:r>
            <a:r>
              <a:rPr lang="zh-CN" altLang="en-US" sz="2000" dirty="0">
                <a:latin typeface="Times New Roman" panose="02020603050405020304" charset="0"/>
              </a:rPr>
              <a:t>．发票编号：</a:t>
            </a:r>
            <a:r>
              <a:rPr lang="en-US" altLang="zh-CN" sz="2000">
                <a:latin typeface="Times New Roman" panose="02020603050405020304" charset="0"/>
              </a:rPr>
              <a:t>ICED052006</a:t>
            </a:r>
            <a:r>
              <a:rPr lang="zh-CN" altLang="en-US" sz="2000">
                <a:latin typeface="Times New Roman" panose="02020603050405020304" charset="0"/>
              </a:rPr>
              <a:t>；</a:t>
            </a:r>
            <a:r>
              <a:rPr lang="zh-CN" altLang="en-US" sz="2000" dirty="0">
                <a:latin typeface="Times New Roman" panose="02020603050405020304" charset="0"/>
              </a:rPr>
              <a:t>金额：</a:t>
            </a:r>
            <a:r>
              <a:rPr lang="en-US" altLang="zh-CN" sz="2000">
                <a:latin typeface="Times New Roman" panose="02020603050405020304" charset="0"/>
              </a:rPr>
              <a:t>USD13,500.00</a:t>
            </a:r>
            <a:r>
              <a:rPr lang="zh-CN" altLang="en-US" sz="2000">
                <a:latin typeface="Times New Roman" panose="02020603050405020304" charset="0"/>
              </a:rPr>
              <a:t>；</a:t>
            </a:r>
            <a:endParaRPr lang="zh-CN" altLang="en-US" sz="2000">
              <a:latin typeface="Times New Roman" panose="02020603050405020304" charset="0"/>
            </a:endParaRPr>
          </a:p>
          <a:p>
            <a:pPr algn="just">
              <a:buNone/>
            </a:pPr>
            <a:r>
              <a:rPr lang="en-US" altLang="zh-CN" sz="2000">
                <a:latin typeface="Times New Roman" panose="02020603050405020304" charset="0"/>
              </a:rPr>
              <a:t>3</a:t>
            </a:r>
            <a:r>
              <a:rPr lang="zh-CN" altLang="en-US" sz="2000">
                <a:latin typeface="Times New Roman" panose="02020603050405020304" charset="0"/>
              </a:rPr>
              <a:t>．</a:t>
            </a:r>
            <a:r>
              <a:rPr lang="zh-CN" altLang="en-US" sz="2000" dirty="0">
                <a:latin typeface="Times New Roman" panose="02020603050405020304" charset="0"/>
              </a:rPr>
              <a:t>数量：</a:t>
            </a:r>
            <a:r>
              <a:rPr lang="en-US" altLang="zh-CN" sz="2000">
                <a:latin typeface="Times New Roman" panose="02020603050405020304" charset="0"/>
              </a:rPr>
              <a:t>600</a:t>
            </a:r>
            <a:r>
              <a:rPr lang="zh-CN" altLang="en-US" sz="2000" dirty="0">
                <a:latin typeface="Times New Roman" panose="02020603050405020304" charset="0"/>
              </a:rPr>
              <a:t>个纸箱共装</a:t>
            </a:r>
            <a:r>
              <a:rPr lang="en-US" altLang="zh-CN" sz="2000">
                <a:latin typeface="Times New Roman" panose="02020603050405020304" charset="0"/>
              </a:rPr>
              <a:t>2.400</a:t>
            </a:r>
            <a:r>
              <a:rPr lang="zh-CN" altLang="en-US" sz="2000" dirty="0">
                <a:latin typeface="Times New Roman" panose="02020603050405020304" charset="0"/>
              </a:rPr>
              <a:t>套咖啡杯碟（</a:t>
            </a:r>
            <a:r>
              <a:rPr lang="en-US" altLang="zh-CN" sz="2000">
                <a:latin typeface="Times New Roman" panose="02020603050405020304" charset="0"/>
              </a:rPr>
              <a:t>cup and saucer</a:t>
            </a:r>
            <a:r>
              <a:rPr lang="zh-CN" altLang="en-US" sz="2000">
                <a:latin typeface="Times New Roman" panose="02020603050405020304" charset="0"/>
              </a:rPr>
              <a:t>）；</a:t>
            </a:r>
            <a:endParaRPr lang="zh-CN" altLang="en-US" sz="2000">
              <a:latin typeface="Times New Roman" panose="02020603050405020304" charset="0"/>
            </a:endParaRPr>
          </a:p>
          <a:p>
            <a:pPr algn="just">
              <a:buNone/>
            </a:pPr>
            <a:r>
              <a:rPr lang="en-US" altLang="zh-CN" sz="2000">
                <a:latin typeface="Times New Roman" panose="02020603050405020304" charset="0"/>
              </a:rPr>
              <a:t>4</a:t>
            </a:r>
            <a:r>
              <a:rPr lang="zh-CN" altLang="en-US" sz="2000">
                <a:latin typeface="Times New Roman" panose="02020603050405020304" charset="0"/>
              </a:rPr>
              <a:t>．</a:t>
            </a:r>
            <a:r>
              <a:rPr lang="zh-CN" altLang="en-US" sz="2000" dirty="0">
                <a:latin typeface="Times New Roman" panose="02020603050405020304" charset="0"/>
              </a:rPr>
              <a:t>总毛重：</a:t>
            </a:r>
            <a:r>
              <a:rPr lang="en-US" altLang="zh-CN" sz="2000">
                <a:latin typeface="Times New Roman" panose="02020603050405020304" charset="0"/>
              </a:rPr>
              <a:t>8MT</a:t>
            </a:r>
            <a:r>
              <a:rPr lang="zh-CN" altLang="en-US" sz="2000">
                <a:latin typeface="Times New Roman" panose="02020603050405020304" charset="0"/>
              </a:rPr>
              <a:t>；</a:t>
            </a:r>
            <a:r>
              <a:rPr lang="zh-CN" altLang="en-US" sz="2000" dirty="0">
                <a:latin typeface="Times New Roman" panose="02020603050405020304" charset="0"/>
              </a:rPr>
              <a:t>总体积</a:t>
            </a:r>
            <a:r>
              <a:rPr lang="en-US" altLang="zh-CN" sz="2000">
                <a:latin typeface="Times New Roman" panose="02020603050405020304" charset="0"/>
              </a:rPr>
              <a:t>27CBM</a:t>
            </a:r>
            <a:r>
              <a:rPr lang="zh-CN" altLang="en-US" sz="2000">
                <a:latin typeface="Times New Roman" panose="02020603050405020304" charset="0"/>
              </a:rPr>
              <a:t>；</a:t>
            </a:r>
            <a:endParaRPr lang="zh-CN" altLang="en-US" sz="2000">
              <a:latin typeface="Times New Roman" panose="02020603050405020304" charset="0"/>
            </a:endParaRPr>
          </a:p>
          <a:p>
            <a:pPr algn="just">
              <a:buNone/>
            </a:pPr>
            <a:r>
              <a:rPr lang="en-US" altLang="zh-CN" sz="2000">
                <a:latin typeface="Times New Roman" panose="02020603050405020304" charset="0"/>
              </a:rPr>
              <a:t>5</a:t>
            </a:r>
            <a:r>
              <a:rPr lang="zh-CN" altLang="en-US" sz="2000">
                <a:latin typeface="Times New Roman" panose="02020603050405020304" charset="0"/>
              </a:rPr>
              <a:t>．</a:t>
            </a:r>
            <a:r>
              <a:rPr lang="zh-CN" altLang="en-US" sz="2000" dirty="0">
                <a:latin typeface="Times New Roman" panose="02020603050405020304" charset="0"/>
              </a:rPr>
              <a:t>承运人：</a:t>
            </a:r>
            <a:r>
              <a:rPr lang="en-US" altLang="zh-CN" sz="2000">
                <a:latin typeface="Times New Roman" panose="02020603050405020304" charset="0"/>
              </a:rPr>
              <a:t>COSCO</a:t>
            </a:r>
            <a:r>
              <a:rPr lang="zh-CN" altLang="en-US" sz="2000">
                <a:latin typeface="Times New Roman" panose="02020603050405020304" charset="0"/>
              </a:rPr>
              <a:t>；</a:t>
            </a:r>
            <a:r>
              <a:rPr lang="zh-CN" altLang="en-US" sz="2000" dirty="0">
                <a:latin typeface="Times New Roman" panose="02020603050405020304" charset="0"/>
              </a:rPr>
              <a:t>船名：</a:t>
            </a:r>
            <a:r>
              <a:rPr lang="en-US" altLang="zh-CN" sz="2000">
                <a:latin typeface="Times New Roman" panose="02020603050405020304" charset="0"/>
              </a:rPr>
              <a:t>Victoria</a:t>
            </a:r>
            <a:r>
              <a:rPr lang="zh-CN" altLang="en-US" sz="2000">
                <a:latin typeface="Times New Roman" panose="02020603050405020304" charset="0"/>
              </a:rPr>
              <a:t>；</a:t>
            </a:r>
            <a:r>
              <a:rPr lang="zh-CN" altLang="en-US" sz="2000" dirty="0">
                <a:latin typeface="Times New Roman" panose="02020603050405020304" charset="0"/>
              </a:rPr>
              <a:t>航次：</a:t>
            </a:r>
            <a:r>
              <a:rPr lang="en-US" altLang="zh-CN" sz="2000">
                <a:latin typeface="Times New Roman" panose="02020603050405020304" charset="0"/>
              </a:rPr>
              <a:t>V. 011</a:t>
            </a:r>
            <a:r>
              <a:rPr lang="zh-CN" altLang="en-US" sz="2000">
                <a:latin typeface="Times New Roman" panose="02020603050405020304" charset="0"/>
              </a:rPr>
              <a:t>；</a:t>
            </a:r>
            <a:endParaRPr lang="zh-CN" altLang="en-US" sz="2000">
              <a:latin typeface="Times New Roman" panose="02020603050405020304" charset="0"/>
            </a:endParaRPr>
          </a:p>
          <a:p>
            <a:pPr algn="just">
              <a:buNone/>
            </a:pPr>
            <a:r>
              <a:rPr lang="en-US" altLang="zh-CN" sz="2000">
                <a:latin typeface="Times New Roman" panose="02020603050405020304" charset="0"/>
              </a:rPr>
              <a:t>6</a:t>
            </a:r>
            <a:r>
              <a:rPr lang="zh-CN" altLang="en-US" sz="2000">
                <a:latin typeface="Times New Roman" panose="02020603050405020304" charset="0"/>
              </a:rPr>
              <a:t>．</a:t>
            </a:r>
            <a:r>
              <a:rPr lang="zh-CN" altLang="en-US" sz="2000" dirty="0">
                <a:latin typeface="Times New Roman" panose="02020603050405020304" charset="0"/>
              </a:rPr>
              <a:t>提单编号：</a:t>
            </a:r>
            <a:r>
              <a:rPr lang="en-US" altLang="zh-CN" sz="2000">
                <a:latin typeface="Times New Roman" panose="02020603050405020304" charset="0"/>
              </a:rPr>
              <a:t>B/L No. COS0604588</a:t>
            </a:r>
            <a:r>
              <a:rPr lang="zh-CN" altLang="en-US" sz="2000">
                <a:latin typeface="Times New Roman" panose="02020603050405020304" charset="0"/>
              </a:rPr>
              <a:t>；</a:t>
            </a:r>
            <a:r>
              <a:rPr lang="zh-CN" altLang="en-US" sz="2000" dirty="0">
                <a:latin typeface="Times New Roman" panose="02020603050405020304" charset="0"/>
              </a:rPr>
              <a:t>签发日期：</a:t>
            </a:r>
            <a:r>
              <a:rPr lang="en-US" altLang="zh-CN" sz="2000">
                <a:latin typeface="Times New Roman" panose="02020603050405020304" charset="0"/>
              </a:rPr>
              <a:t>June 10, 2006;</a:t>
            </a:r>
            <a:endParaRPr lang="en-US" altLang="zh-CN" sz="2000">
              <a:latin typeface="Times New Roman" panose="02020603050405020304" charset="0"/>
            </a:endParaRPr>
          </a:p>
          <a:p>
            <a:pPr algn="just">
              <a:buNone/>
            </a:pPr>
            <a:r>
              <a:rPr lang="en-US" altLang="zh-CN" sz="2000">
                <a:latin typeface="Times New Roman" panose="02020603050405020304" charset="0"/>
              </a:rPr>
              <a:t>7</a:t>
            </a:r>
            <a:r>
              <a:rPr lang="zh-CN" altLang="en-US" sz="2000">
                <a:latin typeface="Times New Roman" panose="02020603050405020304" charset="0"/>
              </a:rPr>
              <a:t>．</a:t>
            </a:r>
            <a:r>
              <a:rPr lang="en-US" altLang="zh-CN" sz="2000">
                <a:latin typeface="Times New Roman" panose="02020603050405020304" charset="0"/>
              </a:rPr>
              <a:t>APPLICANT</a:t>
            </a:r>
            <a:r>
              <a:rPr lang="zh-CN" altLang="en-US" sz="2000">
                <a:latin typeface="Times New Roman" panose="02020603050405020304" charset="0"/>
              </a:rPr>
              <a:t>：</a:t>
            </a:r>
            <a:r>
              <a:rPr lang="en-US" altLang="zh-CN" sz="2000">
                <a:latin typeface="Times New Roman" panose="02020603050405020304" charset="0"/>
              </a:rPr>
              <a:t>ABC TRADING Co., LTD.</a:t>
            </a:r>
            <a:r>
              <a:rPr lang="zh-CN" altLang="en-US" sz="2000">
                <a:latin typeface="Times New Roman" panose="02020603050405020304" charset="0"/>
              </a:rPr>
              <a:t>；</a:t>
            </a:r>
            <a:endParaRPr lang="zh-CN" altLang="en-US" sz="2000">
              <a:latin typeface="Times New Roman" panose="02020603050405020304" charset="0"/>
            </a:endParaRPr>
          </a:p>
          <a:p>
            <a:pPr algn="just">
              <a:buNone/>
            </a:pPr>
            <a:r>
              <a:rPr lang="en-US" altLang="zh-CN" sz="2000">
                <a:latin typeface="Times New Roman" panose="02020603050405020304" charset="0"/>
              </a:rPr>
              <a:t>8</a:t>
            </a:r>
            <a:r>
              <a:rPr lang="zh-CN" altLang="en-US" sz="2000">
                <a:latin typeface="Times New Roman" panose="02020603050405020304" charset="0"/>
              </a:rPr>
              <a:t>．</a:t>
            </a:r>
            <a:r>
              <a:rPr lang="en-US" altLang="zh-CN" sz="2000">
                <a:latin typeface="Times New Roman" panose="02020603050405020304" charset="0"/>
              </a:rPr>
              <a:t>BENEFICIARY</a:t>
            </a:r>
            <a:r>
              <a:rPr lang="zh-CN" altLang="en-US" sz="2000">
                <a:latin typeface="Times New Roman" panose="02020603050405020304" charset="0"/>
              </a:rPr>
              <a:t>：</a:t>
            </a:r>
            <a:r>
              <a:rPr lang="en-US" altLang="zh-CN" sz="2000">
                <a:latin typeface="Times New Roman" panose="02020603050405020304" charset="0"/>
              </a:rPr>
              <a:t>CHINA HUALIAN INTERNATIONAL CO.</a:t>
            </a:r>
            <a:endParaRPr lang="en-US" altLang="zh-CN" sz="2000">
              <a:latin typeface="Times New Roman" panose="02020603050405020304" charset="0"/>
            </a:endParaRPr>
          </a:p>
          <a:p>
            <a:pPr algn="just">
              <a:buNone/>
            </a:pPr>
            <a:r>
              <a:rPr lang="en-US" altLang="zh-CN" sz="2000">
                <a:latin typeface="Times New Roman" panose="02020603050405020304" charset="0"/>
              </a:rPr>
              <a:t>9</a:t>
            </a:r>
            <a:r>
              <a:rPr lang="zh-CN" altLang="en-US" sz="2000">
                <a:latin typeface="Times New Roman" panose="02020603050405020304" charset="0"/>
              </a:rPr>
              <a:t>．</a:t>
            </a:r>
            <a:r>
              <a:rPr lang="zh-CN" altLang="en-US" sz="2000" dirty="0">
                <a:latin typeface="Times New Roman" panose="02020603050405020304" charset="0"/>
              </a:rPr>
              <a:t>预期到达时间：</a:t>
            </a:r>
            <a:r>
              <a:rPr lang="en-US" altLang="zh-CN" sz="2000">
                <a:latin typeface="Times New Roman" panose="02020603050405020304" charset="0"/>
              </a:rPr>
              <a:t>EARLY JULY</a:t>
            </a:r>
            <a:r>
              <a:rPr lang="zh-CN" altLang="en-US" sz="2000">
                <a:latin typeface="Times New Roman" panose="02020603050405020304" charset="0"/>
              </a:rPr>
              <a:t>；</a:t>
            </a:r>
            <a:endParaRPr lang="zh-CN" altLang="en-US" sz="2000">
              <a:latin typeface="Times New Roman" panose="02020603050405020304" charset="0"/>
            </a:endParaRPr>
          </a:p>
          <a:p>
            <a:pPr algn="just">
              <a:buNone/>
            </a:pPr>
            <a:r>
              <a:rPr lang="en-US" altLang="zh-CN" sz="2000">
                <a:latin typeface="Times New Roman" panose="02020603050405020304" charset="0"/>
                <a:cs typeface="Times New Roman" panose="02020603050405020304" charset="0"/>
              </a:rPr>
              <a:t>10</a:t>
            </a:r>
            <a:r>
              <a:rPr lang="zh-CN" altLang="en-US" sz="2000">
                <a:latin typeface="宋体" panose="02010600030101010101" pitchFamily="2" charset="-122"/>
              </a:rPr>
              <a:t>．</a:t>
            </a:r>
            <a:r>
              <a:rPr lang="en-US" altLang="zh-CN" sz="2000">
                <a:latin typeface="Times New Roman" panose="02020603050405020304" charset="0"/>
                <a:cs typeface="Times New Roman" panose="02020603050405020304" charset="0"/>
              </a:rPr>
              <a:t>SHIPMENT ADVICET TO BE SENT TO APPLICANT WITHIN 48HRS AFTER THE SHIPMENT</a:t>
            </a:r>
            <a:r>
              <a:rPr lang="zh-CN" altLang="en-US" sz="2000">
                <a:latin typeface="宋体" panose="02010600030101010101" pitchFamily="2" charset="-122"/>
              </a:rPr>
              <a:t>。</a:t>
            </a:r>
            <a:r>
              <a:rPr lang="zh-CN" altLang="en-US" sz="2000"/>
              <a:t> </a:t>
            </a:r>
            <a:endParaRPr lang="zh-CN" altLang="en-US" sz="2000"/>
          </a:p>
          <a:p>
            <a:pPr eaLnBrk="0" hangingPunct="0">
              <a:buClr>
                <a:schemeClr val="bg1"/>
              </a:buClr>
              <a:buFontTx/>
              <a:buChar char="•"/>
            </a:pPr>
            <a:endParaRPr lang="zh-CN" altLang="en-US" sz="2000" b="1">
              <a:latin typeface="宋体" panose="02010600030101010101" pitchFamily="2" charset="-122"/>
            </a:endParaRPr>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5" name="文本占位符 59394"/>
          <p:cNvSpPr>
            <a:spLocks noGrp="1"/>
          </p:cNvSpPr>
          <p:nvPr>
            <p:ph type="body" idx="1"/>
          </p:nvPr>
        </p:nvSpPr>
        <p:spPr>
          <a:xfrm>
            <a:off x="1828800" y="0"/>
            <a:ext cx="8839200" cy="6553200"/>
          </a:xfrm>
          <a:solidFill>
            <a:schemeClr val="bg1">
              <a:alpha val="100000"/>
            </a:schemeClr>
          </a:solidFill>
        </p:spPr>
        <p:txBody>
          <a:bodyPr>
            <a:normAutofit lnSpcReduction="20000"/>
          </a:bodyPr>
          <a:p>
            <a:pPr algn="ctr">
              <a:lnSpc>
                <a:spcPct val="90000"/>
              </a:lnSpc>
              <a:buNone/>
            </a:pPr>
            <a:r>
              <a:rPr lang="en-US" altLang="zh-CN" sz="1800">
                <a:latin typeface="Times New Roman" panose="02020603050405020304" charset="0"/>
                <a:cs typeface="Times New Roman" panose="02020603050405020304" charset="0"/>
              </a:rPr>
              <a:t>CHINA HUALIAN INTERNATIONAL CO.</a:t>
            </a:r>
            <a:endParaRPr lang="en-US" altLang="zh-CN" sz="1800">
              <a:latin typeface="Times New Roman" panose="02020603050405020304" charset="0"/>
              <a:cs typeface="Times New Roman" panose="02020603050405020304" charset="0"/>
            </a:endParaRPr>
          </a:p>
          <a:p>
            <a:pPr algn="ctr">
              <a:lnSpc>
                <a:spcPct val="90000"/>
              </a:lnSpc>
              <a:buNone/>
            </a:pPr>
            <a:r>
              <a:rPr lang="en-US" altLang="zh-CN" sz="1800" b="1">
                <a:latin typeface="Times New Roman" panose="02020603050405020304" charset="0"/>
                <a:cs typeface="Times New Roman" panose="02020603050405020304" charset="0"/>
              </a:rPr>
              <a:t>SHIPMENT ADVICE </a:t>
            </a:r>
            <a:endParaRPr lang="en-US" altLang="zh-CN" sz="1800">
              <a:latin typeface="Times New Roman" panose="02020603050405020304" charset="0"/>
              <a:cs typeface="Times New Roman" panose="02020603050405020304" charset="0"/>
            </a:endParaRPr>
          </a:p>
          <a:p>
            <a:pPr algn="just">
              <a:lnSpc>
                <a:spcPct val="90000"/>
              </a:lnSpc>
              <a:buNone/>
            </a:pPr>
            <a:r>
              <a:rPr lang="en-US" altLang="zh-CN" sz="1800">
                <a:latin typeface="Times New Roman" panose="02020603050405020304" charset="0"/>
                <a:cs typeface="Times New Roman" panose="02020603050405020304" charset="0"/>
              </a:rPr>
              <a:t>                                                                                                 JUN.10, 2006</a:t>
            </a:r>
            <a:endParaRPr lang="en-US" altLang="zh-CN" sz="1800">
              <a:latin typeface="Times New Roman" panose="02020603050405020304" charset="0"/>
              <a:cs typeface="Times New Roman" panose="02020603050405020304" charset="0"/>
            </a:endParaRPr>
          </a:p>
          <a:p>
            <a:pPr algn="just">
              <a:lnSpc>
                <a:spcPct val="90000"/>
              </a:lnSpc>
              <a:buNone/>
            </a:pPr>
            <a:r>
              <a:rPr lang="en-US" altLang="zh-CN" sz="1800">
                <a:latin typeface="Times New Roman" panose="02020603050405020304" charset="0"/>
                <a:cs typeface="Times New Roman" panose="02020603050405020304" charset="0"/>
              </a:rPr>
              <a:t>TO: ABC TRADING Co., LTD</a:t>
            </a:r>
            <a:endParaRPr lang="en-US" altLang="zh-CN" sz="1800">
              <a:latin typeface="Times New Roman" panose="02020603050405020304" charset="0"/>
              <a:cs typeface="Times New Roman" panose="02020603050405020304" charset="0"/>
            </a:endParaRPr>
          </a:p>
          <a:p>
            <a:pPr algn="just">
              <a:lnSpc>
                <a:spcPct val="90000"/>
              </a:lnSpc>
              <a:buNone/>
            </a:pPr>
            <a:r>
              <a:rPr lang="en-US" altLang="zh-CN" sz="1800">
                <a:latin typeface="Times New Roman" panose="02020603050405020304" charset="0"/>
                <a:cs typeface="Times New Roman" panose="02020603050405020304" charset="0"/>
              </a:rPr>
              <a:t>RE: L/C NO: </a:t>
            </a:r>
            <a:r>
              <a:rPr lang="en-US" altLang="zh-CN" sz="1800">
                <a:latin typeface="Times New Roman" panose="02020603050405020304" charset="0"/>
              </a:rPr>
              <a:t>CNHL123456,</a:t>
            </a:r>
            <a:r>
              <a:rPr lang="en-US" altLang="zh-CN" sz="1800">
                <a:latin typeface="Times New Roman" panose="02020603050405020304" charset="0"/>
                <a:cs typeface="Times New Roman" panose="02020603050405020304" charset="0"/>
              </a:rPr>
              <a:t> INV. NO. ICED052006</a:t>
            </a:r>
            <a:endParaRPr lang="en-US" altLang="zh-CN" sz="1800">
              <a:latin typeface="Times New Roman" panose="02020603050405020304" charset="0"/>
              <a:cs typeface="Times New Roman" panose="02020603050405020304" charset="0"/>
            </a:endParaRPr>
          </a:p>
          <a:p>
            <a:pPr algn="just">
              <a:lnSpc>
                <a:spcPct val="90000"/>
              </a:lnSpc>
              <a:buNone/>
            </a:pPr>
            <a:r>
              <a:rPr lang="en-US" altLang="zh-CN" sz="1800">
                <a:latin typeface="Times New Roman" panose="02020603050405020304" charset="0"/>
                <a:cs typeface="Times New Roman" panose="02020603050405020304" charset="0"/>
              </a:rPr>
              <a:t>DEAR SIRS,</a:t>
            </a:r>
            <a:endParaRPr lang="en-US" altLang="zh-CN" sz="1800">
              <a:latin typeface="Times New Roman" panose="02020603050405020304" charset="0"/>
              <a:cs typeface="Times New Roman" panose="02020603050405020304" charset="0"/>
            </a:endParaRPr>
          </a:p>
          <a:p>
            <a:pPr algn="just">
              <a:lnSpc>
                <a:spcPct val="90000"/>
              </a:lnSpc>
              <a:buNone/>
            </a:pPr>
            <a:r>
              <a:rPr lang="en-US" altLang="zh-CN" sz="1800">
                <a:latin typeface="Times New Roman" panose="02020603050405020304" charset="0"/>
                <a:cs typeface="Times New Roman" panose="02020603050405020304" charset="0"/>
              </a:rPr>
              <a:t>    WE HAVE THE PLEASURE TO INFORM YOU THAT SHIPMENT UNDER L/C NO. CNHL123456 ISSUED ON APRIL 02, 2006 HAS BEEN EFECTED AND THE SHIPPING DETAILS ARE AS FOLLOWS:</a:t>
            </a:r>
            <a:endParaRPr lang="en-US" altLang="zh-CN" sz="1800">
              <a:latin typeface="Times New Roman" panose="02020603050405020304" charset="0"/>
              <a:cs typeface="Times New Roman" panose="02020603050405020304" charset="0"/>
            </a:endParaRPr>
          </a:p>
          <a:p>
            <a:pPr algn="just">
              <a:lnSpc>
                <a:spcPct val="90000"/>
              </a:lnSpc>
            </a:pPr>
            <a:r>
              <a:rPr lang="en-US" altLang="zh-CN" sz="1800">
                <a:latin typeface="Times New Roman" panose="02020603050405020304" charset="0"/>
                <a:cs typeface="Times New Roman" panose="02020603050405020304" charset="0"/>
              </a:rPr>
              <a:t>1. INV. NO. ICED052006, AMOUNT: USD13,500.00;</a:t>
            </a:r>
            <a:endParaRPr lang="en-US" altLang="zh-CN" sz="1800">
              <a:latin typeface="Times New Roman" panose="02020603050405020304" charset="0"/>
              <a:cs typeface="Times New Roman" panose="02020603050405020304" charset="0"/>
            </a:endParaRPr>
          </a:p>
          <a:p>
            <a:pPr algn="just">
              <a:lnSpc>
                <a:spcPct val="90000"/>
              </a:lnSpc>
            </a:pPr>
            <a:r>
              <a:rPr lang="en-US" altLang="zh-CN" sz="1800">
                <a:latin typeface="Times New Roman" panose="02020603050405020304" charset="0"/>
                <a:cs typeface="Times New Roman" panose="02020603050405020304" charset="0"/>
              </a:rPr>
              <a:t>2.QUANTITY AND PACKAGES: 2,400SETS OF COFFEE CUP AND SAUCER IN 600CTNS;</a:t>
            </a:r>
            <a:endParaRPr lang="en-US" altLang="zh-CN" sz="1800">
              <a:latin typeface="Times New Roman" panose="02020603050405020304" charset="0"/>
              <a:cs typeface="Times New Roman" panose="02020603050405020304" charset="0"/>
            </a:endParaRPr>
          </a:p>
          <a:p>
            <a:pPr algn="just">
              <a:lnSpc>
                <a:spcPct val="90000"/>
              </a:lnSpc>
            </a:pPr>
            <a:r>
              <a:rPr lang="en-US" altLang="zh-CN" sz="1800">
                <a:latin typeface="Times New Roman" panose="02020603050405020304" charset="0"/>
                <a:cs typeface="Times New Roman" panose="02020603050405020304" charset="0"/>
              </a:rPr>
              <a:t>3.TOTAL GROSS WEIGHT: 8MT;</a:t>
            </a:r>
            <a:endParaRPr lang="en-US" altLang="zh-CN" sz="1800">
              <a:latin typeface="Times New Roman" panose="02020603050405020304" charset="0"/>
              <a:cs typeface="Times New Roman" panose="02020603050405020304" charset="0"/>
            </a:endParaRPr>
          </a:p>
          <a:p>
            <a:pPr algn="just">
              <a:lnSpc>
                <a:spcPct val="90000"/>
              </a:lnSpc>
            </a:pPr>
            <a:r>
              <a:rPr lang="en-US" altLang="zh-CN" sz="1800">
                <a:latin typeface="Times New Roman" panose="02020603050405020304" charset="0"/>
                <a:cs typeface="Times New Roman" panose="02020603050405020304" charset="0"/>
              </a:rPr>
              <a:t>4.TOTAL MEASUREMENT: 27CBM;</a:t>
            </a:r>
            <a:endParaRPr lang="en-US" altLang="zh-CN" sz="1800">
              <a:latin typeface="Times New Roman" panose="02020603050405020304" charset="0"/>
              <a:cs typeface="Times New Roman" panose="02020603050405020304" charset="0"/>
            </a:endParaRPr>
          </a:p>
          <a:p>
            <a:pPr algn="just">
              <a:lnSpc>
                <a:spcPct val="90000"/>
              </a:lnSpc>
            </a:pPr>
            <a:r>
              <a:rPr lang="en-US" altLang="zh-CN" sz="1800">
                <a:latin typeface="Times New Roman" panose="02020603050405020304" charset="0"/>
                <a:cs typeface="Times New Roman" panose="02020603050405020304" charset="0"/>
              </a:rPr>
              <a:t>5.VESSEL NAME, VOYAGE AND CARRIER: VICTORAI V.011, COSCO;</a:t>
            </a:r>
            <a:endParaRPr lang="en-US" altLang="zh-CN" sz="1800">
              <a:latin typeface="Times New Roman" panose="02020603050405020304" charset="0"/>
              <a:cs typeface="Times New Roman" panose="02020603050405020304" charset="0"/>
            </a:endParaRPr>
          </a:p>
          <a:p>
            <a:pPr algn="just">
              <a:lnSpc>
                <a:spcPct val="90000"/>
              </a:lnSpc>
            </a:pPr>
            <a:r>
              <a:rPr lang="en-US" altLang="zh-CN" sz="1800">
                <a:latin typeface="Times New Roman" panose="02020603050405020304" charset="0"/>
                <a:cs typeface="Times New Roman" panose="02020603050405020304" charset="0"/>
              </a:rPr>
              <a:t>6. B/L NO. AND ISSUE DATE: COS0604588 DATED JUN.10,2006;</a:t>
            </a:r>
            <a:endParaRPr lang="en-US" altLang="zh-CN" sz="1800">
              <a:latin typeface="Times New Roman" panose="02020603050405020304" charset="0"/>
              <a:cs typeface="Times New Roman" panose="02020603050405020304" charset="0"/>
            </a:endParaRPr>
          </a:p>
          <a:p>
            <a:pPr algn="just">
              <a:lnSpc>
                <a:spcPct val="90000"/>
              </a:lnSpc>
            </a:pPr>
            <a:r>
              <a:rPr lang="en-US" altLang="zh-CN" sz="1800">
                <a:latin typeface="Times New Roman" panose="02020603050405020304" charset="0"/>
                <a:cs typeface="Times New Roman" panose="02020603050405020304" charset="0"/>
              </a:rPr>
              <a:t>7. EXPECTED DATE OF ARRIVAL: EARLY JULY</a:t>
            </a:r>
            <a:endParaRPr lang="en-US" altLang="zh-CN" sz="1800">
              <a:latin typeface="Times New Roman" panose="02020603050405020304" charset="0"/>
              <a:cs typeface="Times New Roman" panose="02020603050405020304" charset="0"/>
            </a:endParaRPr>
          </a:p>
          <a:p>
            <a:pPr>
              <a:lnSpc>
                <a:spcPct val="90000"/>
              </a:lnSpc>
              <a:buNone/>
            </a:pPr>
            <a:r>
              <a:rPr lang="en-US" altLang="zh-CN" sz="1800">
                <a:latin typeface="Times New Roman" panose="02020603050405020304" charset="0"/>
              </a:rPr>
              <a:t>   HOPE EVERYTHING IS CLEAR.</a:t>
            </a:r>
            <a:endParaRPr lang="en-US" altLang="zh-CN" sz="1800">
              <a:latin typeface="Times New Roman" panose="02020603050405020304" charset="0"/>
            </a:endParaRPr>
          </a:p>
          <a:p>
            <a:pPr>
              <a:lnSpc>
                <a:spcPct val="90000"/>
              </a:lnSpc>
              <a:buNone/>
            </a:pPr>
            <a:r>
              <a:rPr lang="en-US" altLang="zh-CN" sz="1800">
                <a:latin typeface="Times New Roman" panose="02020603050405020304" charset="0"/>
              </a:rPr>
              <a:t>   BEST REGARDS</a:t>
            </a:r>
            <a:endParaRPr lang="en-US" altLang="zh-CN" sz="1800">
              <a:latin typeface="Times New Roman" panose="02020603050405020304" charset="0"/>
            </a:endParaRPr>
          </a:p>
          <a:p>
            <a:pPr algn="r">
              <a:lnSpc>
                <a:spcPct val="90000"/>
              </a:lnSpc>
              <a:buNone/>
            </a:pPr>
            <a:r>
              <a:rPr lang="en-US" altLang="zh-CN" sz="1800">
                <a:latin typeface="Times New Roman" panose="02020603050405020304" charset="0"/>
                <a:cs typeface="Times New Roman" panose="02020603050405020304" charset="0"/>
              </a:rPr>
              <a:t>CHINA HUALIAN INTERNATIONAL CO.</a:t>
            </a:r>
            <a:endParaRPr lang="en-US" altLang="zh-CN" sz="1800">
              <a:latin typeface="Times New Roman" panose="02020603050405020304" charset="0"/>
              <a:cs typeface="Times New Roman" panose="02020603050405020304" charset="0"/>
            </a:endParaRPr>
          </a:p>
          <a:p>
            <a:pPr>
              <a:lnSpc>
                <a:spcPct val="90000"/>
              </a:lnSpc>
            </a:pPr>
            <a:endParaRPr lang="en-US" altLang="zh-CN" sz="1800"/>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标题 60417"/>
          <p:cNvSpPr>
            <a:spLocks noGrp="1"/>
          </p:cNvSpPr>
          <p:nvPr>
            <p:ph type="title"/>
          </p:nvPr>
        </p:nvSpPr>
        <p:spPr>
          <a:xfrm>
            <a:off x="1524000" y="0"/>
            <a:ext cx="8229600" cy="914400"/>
          </a:xfrm>
        </p:spPr>
        <p:txBody>
          <a:bodyPr anchor="b" anchorCtr="0"/>
          <a:p>
            <a:r>
              <a:rPr lang="zh-CN" altLang="en-US" dirty="0"/>
              <a:t>总结</a:t>
            </a:r>
            <a:endParaRPr lang="zh-CN" altLang="en-US" dirty="0"/>
          </a:p>
        </p:txBody>
      </p:sp>
      <p:sp>
        <p:nvSpPr>
          <p:cNvPr id="60419" name="文本占位符 60418"/>
          <p:cNvSpPr>
            <a:spLocks noGrp="1"/>
          </p:cNvSpPr>
          <p:nvPr>
            <p:ph type="body" idx="1"/>
          </p:nvPr>
        </p:nvSpPr>
        <p:spPr>
          <a:xfrm>
            <a:off x="1676400" y="838200"/>
            <a:ext cx="8839200" cy="5181600"/>
          </a:xfrm>
          <a:solidFill>
            <a:schemeClr val="bg1">
              <a:alpha val="100000"/>
            </a:schemeClr>
          </a:solidFill>
        </p:spPr>
        <p:txBody>
          <a:bodyPr/>
          <a:p>
            <a:pPr>
              <a:lnSpc>
                <a:spcPct val="90000"/>
              </a:lnSpc>
            </a:pPr>
            <a:r>
              <a:rPr lang="zh-CN" altLang="en-US" dirty="0"/>
              <a:t>若信用证未对装运通知的出单日期作出明确规定，一般要求出口商在货物离开起运地后三个工作日内向进口商发出装运通知。</a:t>
            </a:r>
            <a:endParaRPr lang="zh-CN" altLang="en-US" dirty="0"/>
          </a:p>
          <a:p>
            <a:pPr>
              <a:lnSpc>
                <a:spcPct val="90000"/>
              </a:lnSpc>
            </a:pPr>
            <a:r>
              <a:rPr lang="zh-CN" altLang="en-US" dirty="0"/>
              <a:t>装运通知一般包括发票号、提单号、船名航次、装运港、装运日期、目的港、预计到达日、货物品名及描述、唛头、信用证号等内容。</a:t>
            </a:r>
            <a:endParaRPr lang="zh-CN" altLang="en-US" dirty="0"/>
          </a:p>
          <a:p>
            <a:pPr>
              <a:lnSpc>
                <a:spcPct val="90000"/>
              </a:lnSpc>
            </a:pPr>
            <a:r>
              <a:rPr lang="zh-CN" altLang="en-US" dirty="0"/>
              <a:t>有关装运通知性质的单据名称常见的有</a:t>
            </a:r>
            <a:r>
              <a:rPr lang="en-US" altLang="zh-CN"/>
              <a:t>Shipping Advice</a:t>
            </a:r>
            <a:r>
              <a:rPr lang="zh-CN" altLang="en-US" dirty="0"/>
              <a:t>、</a:t>
            </a:r>
            <a:r>
              <a:rPr lang="en-US" altLang="zh-CN"/>
              <a:t>Beneficiary’s Certified Copy of Fax </a:t>
            </a:r>
            <a:r>
              <a:rPr lang="zh-CN" altLang="en-US" dirty="0"/>
              <a:t>以及</a:t>
            </a:r>
            <a:r>
              <a:rPr lang="en-US" altLang="zh-CN"/>
              <a:t>Declaration of Shipment</a:t>
            </a:r>
            <a:r>
              <a:rPr lang="zh-CN" altLang="en-US" dirty="0"/>
              <a:t>。不同名称的装运通知，内容上也有所不同。</a:t>
            </a:r>
            <a:endParaRPr lang="zh-CN" altLang="en-US" dirty="0"/>
          </a:p>
        </p:txBody>
      </p:sp>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标题 61441"/>
          <p:cNvSpPr>
            <a:spLocks noGrp="1"/>
          </p:cNvSpPr>
          <p:nvPr>
            <p:ph type="title"/>
          </p:nvPr>
        </p:nvSpPr>
        <p:spPr/>
        <p:txBody>
          <a:bodyPr anchor="b" anchorCtr="0"/>
          <a:p>
            <a:r>
              <a:rPr lang="zh-CN" altLang="en-US" dirty="0"/>
              <a:t>二，受益人证明填写</a:t>
            </a:r>
            <a:endParaRPr lang="zh-CN" altLang="en-US" dirty="0"/>
          </a:p>
        </p:txBody>
      </p:sp>
      <p:sp>
        <p:nvSpPr>
          <p:cNvPr id="61443" name="文本占位符 61442"/>
          <p:cNvSpPr>
            <a:spLocks noGrp="1"/>
          </p:cNvSpPr>
          <p:nvPr>
            <p:ph type="body" idx="1"/>
          </p:nvPr>
        </p:nvSpPr>
        <p:spPr>
          <a:xfrm>
            <a:off x="2286000" y="2286000"/>
            <a:ext cx="8229600" cy="4572000"/>
          </a:xfrm>
        </p:spPr>
        <p:txBody>
          <a:bodyPr/>
          <a:p>
            <a:r>
              <a:rPr lang="zh-CN" altLang="en-US" dirty="0"/>
              <a:t>受益人证明</a:t>
            </a:r>
            <a:r>
              <a:rPr lang="en-US" altLang="zh-CN"/>
              <a:t>(Beneficiary’s Certificate/statement/ declaration)</a:t>
            </a:r>
            <a:r>
              <a:rPr lang="zh-CN" altLang="en-US" dirty="0"/>
              <a:t>是根据信用证条款，由出口商签发的用来证实有关内容的书面证明。所需证明的内容一般如来证要求，如：“</a:t>
            </a:r>
            <a:r>
              <a:rPr lang="en-US" altLang="zh-CN"/>
              <a:t>Beneficiary’s certificate certifying that non-negotiable documents have been sent to applicant by DHL”</a:t>
            </a:r>
            <a:r>
              <a:rPr lang="zh-CN" altLang="en-US" dirty="0"/>
              <a:t>。</a:t>
            </a:r>
            <a:endParaRPr lang="zh-CN" altLang="en-US" dirty="0"/>
          </a:p>
        </p:txBody>
      </p:sp>
      <p:sp>
        <p:nvSpPr>
          <p:cNvPr id="61444" name="文本框 61443"/>
          <p:cNvSpPr txBox="1"/>
          <p:nvPr/>
        </p:nvSpPr>
        <p:spPr>
          <a:xfrm>
            <a:off x="2590800" y="5181600"/>
            <a:ext cx="7407275" cy="953135"/>
          </a:xfrm>
          <a:prstGeom prst="rect">
            <a:avLst/>
          </a:prstGeom>
          <a:noFill/>
          <a:ln w="9525">
            <a:noFill/>
          </a:ln>
        </p:spPr>
        <p:txBody>
          <a:bodyPr>
            <a:spAutoFit/>
          </a:bodyPr>
          <a:p>
            <a:r>
              <a:rPr lang="en-US" altLang="zh-CN" sz="2800">
                <a:latin typeface="Times New Roman" panose="02020603050405020304" charset="0"/>
              </a:rPr>
              <a:t>We certify that non-negotiable documents have been sent to applicant by DHL</a:t>
            </a:r>
            <a:endParaRPr lang="en-US" altLang="zh-CN" sz="2800">
              <a:latin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ppt_x"/>
                                          </p:val>
                                        </p:tav>
                                        <p:tav tm="100000">
                                          <p:val>
                                            <p:strVal val="#ppt_x"/>
                                          </p:val>
                                        </p:tav>
                                      </p:tavLst>
                                    </p:anim>
                                    <p:anim calcmode="lin" valueType="num">
                                      <p:cBhvr additive="base">
                                        <p:cTn id="8" dur="500" fill="hold"/>
                                        <p:tgtEl>
                                          <p:spTgt spid="614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18433"/>
          <p:cNvSpPr>
            <a:spLocks noGrp="1"/>
          </p:cNvSpPr>
          <p:nvPr>
            <p:ph type="title"/>
          </p:nvPr>
        </p:nvSpPr>
        <p:spPr>
          <a:xfrm>
            <a:off x="1200150" y="188913"/>
            <a:ext cx="7127875" cy="1600200"/>
          </a:xfrm>
        </p:spPr>
        <p:txBody>
          <a:bodyPr anchor="b"/>
          <a:p>
            <a:r>
              <a:rPr lang="zh-CN" altLang="en-US" sz="4000" b="1" dirty="0">
                <a:solidFill>
                  <a:srgbClr val="800000"/>
                </a:solidFill>
                <a:latin typeface="楷体_GB2312" pitchFamily="49" charset="-122"/>
                <a:ea typeface="楷体_GB2312" pitchFamily="49" charset="-122"/>
              </a:rPr>
              <a:t>（一）班轮运输</a:t>
            </a:r>
            <a:br>
              <a:rPr lang="zh-CN" altLang="en-US" sz="4000" b="1" dirty="0">
                <a:solidFill>
                  <a:srgbClr val="800000"/>
                </a:solidFill>
                <a:latin typeface="楷体_GB2312" pitchFamily="49" charset="-122"/>
                <a:ea typeface="楷体_GB2312" pitchFamily="49" charset="-122"/>
              </a:rPr>
            </a:br>
            <a:r>
              <a:rPr lang="zh-CN" altLang="en-US" sz="4000" b="1" dirty="0">
                <a:solidFill>
                  <a:srgbClr val="800000"/>
                </a:solidFill>
                <a:latin typeface="楷体_GB2312" pitchFamily="49" charset="-122"/>
                <a:ea typeface="楷体_GB2312" pitchFamily="49" charset="-122"/>
              </a:rPr>
              <a:t>  （</a:t>
            </a:r>
            <a:r>
              <a:rPr lang="en-US" altLang="zh-CN" sz="4000" b="1" dirty="0">
                <a:solidFill>
                  <a:srgbClr val="800000"/>
                </a:solidFill>
                <a:latin typeface="楷体_GB2312" pitchFamily="49" charset="-122"/>
                <a:ea typeface="楷体_GB2312" pitchFamily="49" charset="-122"/>
              </a:rPr>
              <a:t>liner transport</a:t>
            </a:r>
            <a:r>
              <a:rPr lang="zh-CN" altLang="en-US" sz="4000" b="1" dirty="0">
                <a:solidFill>
                  <a:srgbClr val="800000"/>
                </a:solidFill>
                <a:latin typeface="楷体_GB2312" pitchFamily="49" charset="-122"/>
                <a:ea typeface="楷体_GB2312" pitchFamily="49" charset="-122"/>
              </a:rPr>
              <a:t>）</a:t>
            </a:r>
            <a:endParaRPr lang="zh-CN" altLang="en-US" sz="4000" b="1" dirty="0">
              <a:solidFill>
                <a:srgbClr val="800000"/>
              </a:solidFill>
              <a:latin typeface="楷体_GB2312" pitchFamily="49" charset="-122"/>
              <a:ea typeface="楷体_GB2312" pitchFamily="49" charset="-122"/>
            </a:endParaRPr>
          </a:p>
        </p:txBody>
      </p:sp>
      <p:sp>
        <p:nvSpPr>
          <p:cNvPr id="20482" name="文本占位符 18434"/>
          <p:cNvSpPr>
            <a:spLocks noGrp="1"/>
          </p:cNvSpPr>
          <p:nvPr>
            <p:ph idx="1"/>
          </p:nvPr>
        </p:nvSpPr>
        <p:spPr>
          <a:xfrm>
            <a:off x="2208213" y="1989138"/>
            <a:ext cx="7696200" cy="3657600"/>
          </a:xfrm>
        </p:spPr>
        <p:txBody>
          <a:bodyPr anchor="t"/>
          <a:p>
            <a:pPr>
              <a:buNone/>
            </a:pPr>
            <a:r>
              <a:rPr lang="en-US" altLang="zh-CN" sz="2800" b="1" dirty="0">
                <a:solidFill>
                  <a:srgbClr val="000066"/>
                </a:solidFill>
                <a:latin typeface="楷体_GB2312" pitchFamily="49" charset="-122"/>
                <a:ea typeface="楷体_GB2312" pitchFamily="49" charset="-122"/>
              </a:rPr>
              <a:t>1</a:t>
            </a:r>
            <a:r>
              <a:rPr lang="zh-CN" altLang="en-US" sz="2800" b="1" dirty="0">
                <a:solidFill>
                  <a:srgbClr val="000066"/>
                </a:solidFill>
                <a:latin typeface="楷体_GB2312" pitchFamily="49" charset="-122"/>
                <a:ea typeface="楷体_GB2312" pitchFamily="49" charset="-122"/>
              </a:rPr>
              <a:t>、含义：</a:t>
            </a:r>
            <a:endParaRPr lang="zh-CN" altLang="en-US" sz="2800" b="1" dirty="0">
              <a:solidFill>
                <a:srgbClr val="000066"/>
              </a:solidFill>
              <a:latin typeface="楷体_GB2312" pitchFamily="49" charset="-122"/>
              <a:ea typeface="楷体_GB2312" pitchFamily="49" charset="-122"/>
            </a:endParaRPr>
          </a:p>
          <a:p>
            <a:r>
              <a:rPr lang="zh-CN" altLang="en-US" sz="2800" b="1" dirty="0">
                <a:solidFill>
                  <a:srgbClr val="000066"/>
                </a:solidFill>
                <a:latin typeface="楷体_GB2312" pitchFamily="49" charset="-122"/>
                <a:ea typeface="楷体_GB2312" pitchFamily="49" charset="-122"/>
              </a:rPr>
              <a:t>又称“定期船运输”</a:t>
            </a:r>
            <a:endParaRPr lang="zh-CN" altLang="en-US" sz="2800" b="1" dirty="0">
              <a:solidFill>
                <a:srgbClr val="000066"/>
              </a:solidFill>
              <a:latin typeface="楷体_GB2312" pitchFamily="49" charset="-122"/>
              <a:ea typeface="楷体_GB2312" pitchFamily="49" charset="-122"/>
            </a:endParaRPr>
          </a:p>
          <a:p>
            <a:r>
              <a:rPr lang="zh-CN" altLang="en-US" sz="2800" b="1" dirty="0">
                <a:solidFill>
                  <a:srgbClr val="000066"/>
                </a:solidFill>
                <a:latin typeface="楷体_GB2312" pitchFamily="49" charset="-122"/>
                <a:ea typeface="楷体_GB2312" pitchFamily="49" charset="-122"/>
              </a:rPr>
              <a:t>按照规定的时间，在一定的航线上，以既定的港口顺序往返运输货物的船舶。</a:t>
            </a:r>
            <a:endParaRPr lang="zh-CN" altLang="en-US" sz="2800" b="1" dirty="0">
              <a:solidFill>
                <a:srgbClr val="000066"/>
              </a:solidFill>
              <a:latin typeface="楷体_GB2312" pitchFamily="49" charset="-122"/>
              <a:ea typeface="楷体_GB2312" pitchFamily="49" charset="-122"/>
            </a:endParaRPr>
          </a:p>
          <a:p>
            <a:r>
              <a:rPr lang="zh-CN" altLang="en-US" sz="2800" b="1" dirty="0">
                <a:solidFill>
                  <a:srgbClr val="000066"/>
                </a:solidFill>
                <a:latin typeface="楷体_GB2312" pitchFamily="49" charset="-122"/>
                <a:ea typeface="楷体_GB2312" pitchFamily="49" charset="-122"/>
              </a:rPr>
              <a:t>适合一般杂货和小额贸易货物运输</a:t>
            </a:r>
            <a:endParaRPr lang="zh-CN" altLang="en-US" sz="2800" b="1" dirty="0">
              <a:solidFill>
                <a:srgbClr val="000066"/>
              </a:solidFill>
              <a:latin typeface="楷体_GB2312" pitchFamily="49" charset="-122"/>
              <a:ea typeface="楷体_GB2312" pitchFamily="49" charset="-122"/>
            </a:endParaRPr>
          </a:p>
        </p:txBody>
      </p:sp>
      <p:pic>
        <p:nvPicPr>
          <p:cNvPr id="20483" name="图片 18436" descr="轮船图片"/>
          <p:cNvPicPr>
            <a:picLocks noChangeAspect="1"/>
          </p:cNvPicPr>
          <p:nvPr/>
        </p:nvPicPr>
        <p:blipFill>
          <a:blip r:embed="rId1"/>
          <a:stretch>
            <a:fillRect/>
          </a:stretch>
        </p:blipFill>
        <p:spPr>
          <a:xfrm>
            <a:off x="7248525" y="188913"/>
            <a:ext cx="3241675" cy="2736850"/>
          </a:xfrm>
          <a:prstGeom prst="rect">
            <a:avLst/>
          </a:prstGeom>
          <a:noFill/>
          <a:ln w="9525">
            <a:noFill/>
          </a:ln>
        </p:spPr>
      </p:pic>
    </p:spTree>
    <p:custDataLst>
      <p:tags r:id="rId2"/>
    </p:custData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文本占位符 62465"/>
          <p:cNvSpPr>
            <a:spLocks noGrp="1"/>
          </p:cNvSpPr>
          <p:nvPr>
            <p:ph type="body" idx="1"/>
          </p:nvPr>
        </p:nvSpPr>
        <p:spPr>
          <a:xfrm>
            <a:off x="2286000" y="1447800"/>
            <a:ext cx="8686800" cy="5257800"/>
          </a:xfrm>
        </p:spPr>
        <p:txBody>
          <a:bodyPr>
            <a:normAutofit fontScale="90000"/>
          </a:bodyPr>
          <a:p>
            <a:pPr marL="609600" indent="-609600"/>
            <a:r>
              <a:rPr lang="zh-CN" altLang="en-US" sz="2400" dirty="0">
                <a:solidFill>
                  <a:schemeClr val="accent1"/>
                </a:solidFill>
              </a:rPr>
              <a:t>其内容一般包括以下几项：</a:t>
            </a:r>
            <a:endParaRPr lang="zh-CN" altLang="en-US" sz="2400" dirty="0">
              <a:solidFill>
                <a:schemeClr val="accent1"/>
              </a:solidFill>
            </a:endParaRPr>
          </a:p>
          <a:p>
            <a:pPr marL="609600" indent="-609600"/>
            <a:endParaRPr lang="zh-CN" altLang="en-US" sz="2400" dirty="0">
              <a:solidFill>
                <a:schemeClr val="accent1"/>
              </a:solidFill>
            </a:endParaRPr>
          </a:p>
          <a:p>
            <a:pPr marL="609600" indent="-609600">
              <a:buFontTx/>
              <a:buAutoNum type="arabicPeriod"/>
            </a:pPr>
            <a:r>
              <a:rPr lang="zh-CN" altLang="en-US" sz="2400" dirty="0">
                <a:solidFill>
                  <a:schemeClr val="hlink"/>
                </a:solidFill>
              </a:rPr>
              <a:t>出口公司的英文名称和地址</a:t>
            </a:r>
            <a:endParaRPr lang="zh-CN" altLang="en-US" sz="2400" dirty="0">
              <a:solidFill>
                <a:schemeClr val="hlink"/>
              </a:solidFill>
            </a:endParaRPr>
          </a:p>
          <a:p>
            <a:pPr marL="609600" indent="-609600">
              <a:buFontTx/>
              <a:buAutoNum type="arabicPeriod"/>
            </a:pPr>
            <a:r>
              <a:rPr lang="zh-CN" altLang="en-US" sz="2400" dirty="0">
                <a:solidFill>
                  <a:schemeClr val="hlink"/>
                </a:solidFill>
              </a:rPr>
              <a:t>单据名称</a:t>
            </a:r>
            <a:endParaRPr lang="zh-CN" altLang="en-US" sz="2400" dirty="0">
              <a:solidFill>
                <a:schemeClr val="hlink"/>
              </a:solidFill>
            </a:endParaRPr>
          </a:p>
          <a:p>
            <a:pPr marL="609600" indent="-609600">
              <a:buFontTx/>
              <a:buAutoNum type="arabicPeriod"/>
            </a:pPr>
            <a:r>
              <a:rPr lang="zh-CN" altLang="en-US" sz="2400" dirty="0">
                <a:solidFill>
                  <a:schemeClr val="hlink"/>
                </a:solidFill>
              </a:rPr>
              <a:t>抬头：</a:t>
            </a:r>
            <a:r>
              <a:rPr lang="zh-CN" altLang="en-US" sz="2400" dirty="0">
                <a:solidFill>
                  <a:schemeClr val="tx2"/>
                </a:solidFill>
              </a:rPr>
              <a:t>一般用笼统称呼</a:t>
            </a:r>
            <a:r>
              <a:rPr lang="zh-CN" altLang="en-US" sz="2400" dirty="0">
                <a:solidFill>
                  <a:schemeClr val="tx2"/>
                </a:solidFill>
                <a:latin typeface="Times New Roman" panose="02020603050405020304" charset="0"/>
              </a:rPr>
              <a:t>“</a:t>
            </a:r>
            <a:r>
              <a:rPr lang="en-US" altLang="zh-CN" sz="2400">
                <a:solidFill>
                  <a:schemeClr val="tx2"/>
                </a:solidFill>
                <a:latin typeface="Times New Roman" panose="02020603050405020304" charset="0"/>
              </a:rPr>
              <a:t>TO</a:t>
            </a:r>
            <a:r>
              <a:rPr lang="zh-CN" altLang="en-US" sz="2400" dirty="0">
                <a:solidFill>
                  <a:schemeClr val="tx2"/>
                </a:solidFill>
                <a:latin typeface="Times New Roman" panose="02020603050405020304" charset="0"/>
              </a:rPr>
              <a:t>：</a:t>
            </a:r>
            <a:r>
              <a:rPr lang="en-US" altLang="zh-CN" sz="2400">
                <a:solidFill>
                  <a:schemeClr val="tx2"/>
                </a:solidFill>
                <a:latin typeface="Times New Roman" panose="02020603050405020304" charset="0"/>
              </a:rPr>
              <a:t>WHOM IT MAY CONCERN”</a:t>
            </a:r>
            <a:endParaRPr lang="en-US" altLang="zh-CN" sz="2400">
              <a:solidFill>
                <a:schemeClr val="tx2"/>
              </a:solidFill>
              <a:latin typeface="Times New Roman" panose="02020603050405020304" charset="0"/>
            </a:endParaRPr>
          </a:p>
          <a:p>
            <a:pPr marL="609600" indent="-609600">
              <a:buFontTx/>
              <a:buAutoNum type="arabicPeriod"/>
            </a:pPr>
            <a:r>
              <a:rPr lang="zh-CN" altLang="en-US" sz="2400" dirty="0">
                <a:solidFill>
                  <a:schemeClr val="hlink"/>
                </a:solidFill>
              </a:rPr>
              <a:t>制单日期和地点：</a:t>
            </a:r>
            <a:r>
              <a:rPr lang="zh-CN" altLang="en-US" sz="2400" dirty="0">
                <a:solidFill>
                  <a:schemeClr val="tx2"/>
                </a:solidFill>
              </a:rPr>
              <a:t>应与证明的内容相符。</a:t>
            </a:r>
            <a:endParaRPr lang="zh-CN" altLang="en-US" sz="2400">
              <a:solidFill>
                <a:schemeClr val="tx2"/>
              </a:solidFill>
            </a:endParaRPr>
          </a:p>
          <a:p>
            <a:pPr marL="609600" indent="-609600">
              <a:buFontTx/>
              <a:buAutoNum type="arabicPeriod"/>
            </a:pPr>
            <a:r>
              <a:rPr lang="zh-CN" altLang="en-US" sz="2400" dirty="0">
                <a:solidFill>
                  <a:schemeClr val="hlink"/>
                </a:solidFill>
              </a:rPr>
              <a:t>参考号码：</a:t>
            </a:r>
            <a:r>
              <a:rPr lang="zh-CN" altLang="en-US" sz="2400" dirty="0">
                <a:solidFill>
                  <a:schemeClr val="tx2"/>
                </a:solidFill>
              </a:rPr>
              <a:t>信用证号码、发票号码、合同号码</a:t>
            </a:r>
            <a:endParaRPr lang="zh-CN" altLang="en-US" sz="2400" dirty="0">
              <a:solidFill>
                <a:schemeClr val="tx2"/>
              </a:solidFill>
            </a:endParaRPr>
          </a:p>
          <a:p>
            <a:pPr marL="609600" indent="-609600">
              <a:buFontTx/>
              <a:buAutoNum type="arabicPeriod"/>
            </a:pPr>
            <a:r>
              <a:rPr lang="zh-CN" altLang="en-US" sz="2400" dirty="0">
                <a:solidFill>
                  <a:schemeClr val="hlink"/>
                </a:solidFill>
              </a:rPr>
              <a:t>证明内容：</a:t>
            </a:r>
            <a:r>
              <a:rPr lang="zh-CN" altLang="en-US" sz="2400" dirty="0">
                <a:solidFill>
                  <a:schemeClr val="tx2"/>
                </a:solidFill>
              </a:rPr>
              <a:t>根据信用证要求缮制，但应对时态作相应变化。</a:t>
            </a:r>
            <a:endParaRPr lang="zh-CN" altLang="en-US" sz="2400" dirty="0">
              <a:solidFill>
                <a:schemeClr val="tx2"/>
              </a:solidFill>
            </a:endParaRPr>
          </a:p>
          <a:p>
            <a:pPr marL="609600" indent="-609600">
              <a:buFontTx/>
              <a:buAutoNum type="arabicPeriod"/>
            </a:pPr>
            <a:r>
              <a:rPr lang="zh-CN" altLang="en-US" sz="2400" dirty="0">
                <a:solidFill>
                  <a:schemeClr val="hlink"/>
                </a:solidFill>
              </a:rPr>
              <a:t>签署：</a:t>
            </a:r>
            <a:r>
              <a:rPr lang="zh-CN" altLang="en-US" sz="2400" dirty="0">
                <a:solidFill>
                  <a:schemeClr val="tx2"/>
                </a:solidFill>
              </a:rPr>
              <a:t>出口方签章</a:t>
            </a:r>
            <a:endParaRPr lang="zh-CN" altLang="en-US" sz="2400">
              <a:solidFill>
                <a:schemeClr val="tx2"/>
              </a:solidFill>
            </a:endParaRPr>
          </a:p>
        </p:txBody>
      </p:sp>
      <p:sp>
        <p:nvSpPr>
          <p:cNvPr id="62467" name="矩形 62466"/>
          <p:cNvSpPr/>
          <p:nvPr/>
        </p:nvSpPr>
        <p:spPr>
          <a:xfrm>
            <a:off x="1905000" y="225425"/>
            <a:ext cx="4653280" cy="768350"/>
          </a:xfrm>
          <a:prstGeom prst="rect">
            <a:avLst/>
          </a:prstGeom>
          <a:solidFill>
            <a:srgbClr val="00CCFF"/>
          </a:solidFill>
          <a:ln w="9525">
            <a:noFill/>
          </a:ln>
        </p:spPr>
        <p:txBody>
          <a:bodyPr wrap="none" anchor="ctr" anchorCtr="0">
            <a:spAutoFit/>
          </a:bodyPr>
          <a:p>
            <a:r>
              <a:rPr lang="zh-CN" altLang="en-US" sz="4400" i="1" dirty="0">
                <a:solidFill>
                  <a:schemeClr val="tx2"/>
                </a:solidFill>
                <a:latin typeface="宋体" panose="02010600030101010101" pitchFamily="2" charset="-122"/>
              </a:rPr>
              <a:t>受益人证明的内容</a:t>
            </a:r>
            <a:endParaRPr lang="zh-CN" altLang="en-US" sz="4400" i="1" dirty="0">
              <a:solidFill>
                <a:schemeClr val="tx2"/>
              </a:solidFill>
              <a:latin typeface="宋体" panose="02010600030101010101" pitchFamily="2" charset="-122"/>
            </a:endParaRPr>
          </a:p>
        </p:txBody>
      </p:sp>
    </p:spTree>
    <p:custDataLst>
      <p:tags r:id="rId1"/>
    </p:custData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文本占位符 64513"/>
          <p:cNvSpPr>
            <a:spLocks noGrp="1"/>
          </p:cNvSpPr>
          <p:nvPr>
            <p:ph type="body" idx="1"/>
          </p:nvPr>
        </p:nvSpPr>
        <p:spPr>
          <a:xfrm>
            <a:off x="1905000" y="2209800"/>
            <a:ext cx="8229600" cy="3581400"/>
          </a:xfrm>
        </p:spPr>
        <p:txBody>
          <a:bodyPr/>
          <a:p>
            <a:pPr algn="ctr">
              <a:buNone/>
            </a:pPr>
            <a:r>
              <a:rPr lang="zh-CN" altLang="en-US" sz="2400" dirty="0"/>
              <a:t>出口公司名称和地址</a:t>
            </a:r>
            <a:endParaRPr lang="zh-CN" altLang="en-US" sz="2400" dirty="0"/>
          </a:p>
          <a:p>
            <a:pPr algn="ctr">
              <a:buNone/>
            </a:pPr>
            <a:r>
              <a:rPr lang="en-US" altLang="zh-CN" sz="2400"/>
              <a:t>BENEFICIARY’S CERTIFICATE</a:t>
            </a:r>
            <a:endParaRPr lang="en-US" altLang="zh-CN" sz="2400"/>
          </a:p>
          <a:p>
            <a:pPr>
              <a:buNone/>
            </a:pPr>
            <a:r>
              <a:rPr lang="en-US" altLang="zh-CN" sz="2400"/>
              <a:t>TO :WHOM IT MAY CONCERN                DATE:</a:t>
            </a:r>
            <a:endParaRPr lang="en-US" altLang="zh-CN" sz="2400"/>
          </a:p>
          <a:p>
            <a:pPr>
              <a:buNone/>
            </a:pPr>
            <a:r>
              <a:rPr lang="en-US" altLang="zh-CN" sz="2400"/>
              <a:t>RE:L/C NO.             INVOICE NO.  </a:t>
            </a:r>
            <a:endParaRPr lang="en-US" altLang="zh-CN" sz="2400"/>
          </a:p>
          <a:p>
            <a:pPr>
              <a:buNone/>
            </a:pPr>
            <a:r>
              <a:rPr lang="en-US" altLang="zh-CN" sz="2400"/>
              <a:t>WE HEREBY CERTIFY THAT</a:t>
            </a:r>
            <a:r>
              <a:rPr lang="en-US" altLang="zh-CN" sz="2400">
                <a:latin typeface="Arial" panose="020B0604020202020204" pitchFamily="34" charset="0"/>
              </a:rPr>
              <a:t>………</a:t>
            </a:r>
            <a:r>
              <a:rPr lang="en-US" altLang="zh-CN" sz="2400"/>
              <a:t>.  </a:t>
            </a:r>
            <a:endParaRPr lang="en-US" altLang="zh-CN" sz="2400"/>
          </a:p>
          <a:p>
            <a:pPr>
              <a:buNone/>
            </a:pPr>
            <a:r>
              <a:rPr lang="en-US" altLang="zh-CN" sz="2400"/>
              <a:t>                                                        </a:t>
            </a:r>
            <a:r>
              <a:rPr lang="zh-CN" altLang="en-US" sz="2400" dirty="0"/>
              <a:t>出口人签章</a:t>
            </a:r>
            <a:endParaRPr lang="zh-CN" altLang="en-US" sz="2400" dirty="0"/>
          </a:p>
        </p:txBody>
      </p:sp>
      <p:sp>
        <p:nvSpPr>
          <p:cNvPr id="64515" name="标题 64514"/>
          <p:cNvSpPr/>
          <p:nvPr>
            <p:ph type="title"/>
          </p:nvPr>
        </p:nvSpPr>
        <p:spPr>
          <a:prstGeom prst="rect">
            <a:avLst/>
          </a:prstGeom>
          <a:solidFill>
            <a:srgbClr val="00CCFF"/>
          </a:solidFill>
        </p:spPr>
        <p:txBody>
          <a:bodyPr vert="horz" wrap="square" lIns="91440" tIns="45720" rIns="91440" bIns="45720" anchor="ctr" anchorCtr="0"/>
          <a:p>
            <a:pPr>
              <a:buFontTx/>
              <a:buNone/>
            </a:pPr>
            <a:r>
              <a:rPr lang="zh-CN" altLang="en-US" i="1" dirty="0">
                <a:latin typeface="宋体" panose="02010600030101010101" pitchFamily="2" charset="-122"/>
              </a:rPr>
              <a:t>受益人证明的基本格式</a:t>
            </a:r>
            <a:endParaRPr lang="zh-CN" altLang="en-US" i="1" dirty="0">
              <a:latin typeface="宋体" panose="02010600030101010101" pitchFamily="2" charset="-122"/>
            </a:endParaRPr>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标题 66561"/>
          <p:cNvSpPr>
            <a:spLocks noGrp="1"/>
          </p:cNvSpPr>
          <p:nvPr>
            <p:ph type="title"/>
          </p:nvPr>
        </p:nvSpPr>
        <p:spPr>
          <a:xfrm>
            <a:off x="1524000" y="0"/>
            <a:ext cx="8229600" cy="838200"/>
          </a:xfrm>
        </p:spPr>
        <p:txBody>
          <a:bodyPr anchor="b" anchorCtr="0"/>
          <a:p>
            <a:r>
              <a:rPr lang="zh-CN" altLang="en-US" dirty="0"/>
              <a:t>项目内容</a:t>
            </a:r>
            <a:endParaRPr lang="zh-CN" altLang="en-US"/>
          </a:p>
        </p:txBody>
      </p:sp>
      <p:sp>
        <p:nvSpPr>
          <p:cNvPr id="66563" name="文本占位符 66562"/>
          <p:cNvSpPr>
            <a:spLocks noGrp="1"/>
          </p:cNvSpPr>
          <p:nvPr>
            <p:ph type="body" idx="1"/>
          </p:nvPr>
        </p:nvSpPr>
        <p:spPr>
          <a:xfrm>
            <a:off x="1828800" y="990600"/>
            <a:ext cx="8610600" cy="5562600"/>
          </a:xfrm>
        </p:spPr>
        <p:txBody>
          <a:bodyPr/>
          <a:p>
            <a:pPr eaLnBrk="0" hangingPunct="0">
              <a:lnSpc>
                <a:spcPct val="90000"/>
              </a:lnSpc>
              <a:buFont typeface="Wingdings" panose="05000000000000000000" pitchFamily="2" charset="2"/>
              <a:buChar char="v"/>
            </a:pPr>
            <a:r>
              <a:rPr lang="zh-CN" altLang="en-US" sz="2400" b="1" dirty="0">
                <a:latin typeface="宋体" panose="02010600030101010101" pitchFamily="2" charset="-122"/>
              </a:rPr>
              <a:t>按照下列信用证条款</a:t>
            </a:r>
            <a:r>
              <a:rPr lang="en-US" altLang="zh-CN" sz="2400" b="1">
                <a:latin typeface="宋体" panose="02010600030101010101" pitchFamily="2" charset="-122"/>
              </a:rPr>
              <a:t>,</a:t>
            </a:r>
            <a:r>
              <a:rPr lang="zh-CN" altLang="en-US" sz="2400" b="1" dirty="0">
                <a:latin typeface="宋体" panose="02010600030101010101" pitchFamily="2" charset="-122"/>
              </a:rPr>
              <a:t>分别撰写受益人证明</a:t>
            </a:r>
            <a:endParaRPr lang="zh-CN" altLang="en-US" sz="2400" b="1" dirty="0">
              <a:latin typeface="宋体" panose="02010600030101010101" pitchFamily="2" charset="-122"/>
            </a:endParaRPr>
          </a:p>
          <a:p>
            <a:pPr algn="just">
              <a:lnSpc>
                <a:spcPct val="90000"/>
              </a:lnSpc>
            </a:pPr>
            <a:r>
              <a:rPr lang="en-US" altLang="zh-CN" sz="2000">
                <a:latin typeface="Times New Roman" panose="02020603050405020304" charset="0"/>
                <a:cs typeface="Times New Roman" panose="02020603050405020304" charset="0"/>
              </a:rPr>
              <a:t>A STATEMENT FROM THE BENEFICIARY EVIDENCING THAT PACKING EFFECTED IN 25KGS/CTN BOX.</a:t>
            </a:r>
            <a:r>
              <a:rPr lang="en-US" altLang="zh-CN" sz="2000">
                <a:latin typeface="Times New Roman" panose="02020603050405020304" charset="0"/>
              </a:rPr>
              <a:t> </a:t>
            </a:r>
            <a:endParaRPr lang="en-US" altLang="zh-CN" sz="2000">
              <a:latin typeface="Times New Roman" panose="02020603050405020304" charset="0"/>
            </a:endParaRPr>
          </a:p>
          <a:p>
            <a:pPr algn="just">
              <a:lnSpc>
                <a:spcPct val="90000"/>
              </a:lnSpc>
              <a:buNone/>
            </a:pPr>
            <a:endParaRPr lang="en-US" altLang="zh-CN" sz="2000">
              <a:latin typeface="Times New Roman" panose="02020603050405020304" charset="0"/>
            </a:endParaRPr>
          </a:p>
          <a:p>
            <a:pPr algn="just">
              <a:lnSpc>
                <a:spcPct val="90000"/>
              </a:lnSpc>
            </a:pPr>
            <a:r>
              <a:rPr lang="en-US" altLang="zh-CN" sz="2000">
                <a:latin typeface="Times New Roman" panose="02020603050405020304" charset="0"/>
                <a:cs typeface="Times New Roman" panose="02020603050405020304" charset="0"/>
              </a:rPr>
              <a:t>COPY OF LETTER FROM BENEFICIARY TO OUR APPLICANT EVIDENCING A NON-NEGOTIABLE BILL OF LADING TOGETHER WITH COPY OF OTHER DOCUMENTS WERE SENT DIRECTLY TO THEM AFTER ONE DAY FROM SHIPMENT DATE.</a:t>
            </a:r>
            <a:r>
              <a:rPr lang="en-US" altLang="zh-CN" sz="2000">
                <a:latin typeface="Times New Roman" panose="02020603050405020304" charset="0"/>
              </a:rPr>
              <a:t> </a:t>
            </a:r>
            <a:endParaRPr lang="en-US" altLang="zh-CN" sz="2000">
              <a:latin typeface="Times New Roman" panose="02020603050405020304" charset="0"/>
            </a:endParaRPr>
          </a:p>
          <a:p>
            <a:pPr algn="just">
              <a:lnSpc>
                <a:spcPct val="90000"/>
              </a:lnSpc>
              <a:buNone/>
            </a:pPr>
            <a:endParaRPr lang="en-US" altLang="zh-CN" sz="2000">
              <a:latin typeface="Times New Roman" panose="02020603050405020304" charset="0"/>
            </a:endParaRPr>
          </a:p>
          <a:p>
            <a:pPr algn="just">
              <a:lnSpc>
                <a:spcPct val="90000"/>
              </a:lnSpc>
            </a:pPr>
            <a:r>
              <a:rPr lang="en-US" altLang="zh-CN" sz="2000">
                <a:latin typeface="Times New Roman" panose="02020603050405020304" charset="0"/>
              </a:rPr>
              <a:t>BENEFICIARY’S DECLARATION CERTIFICATE THAT THE ORIGINAL EXPORT LICENSE HAS BEEN SENT TO THE APPLICANT BY EXPRESS COURIER BEFORE SHIPMENT EFFECTED. </a:t>
            </a:r>
            <a:endParaRPr lang="en-US" altLang="zh-CN" sz="2000">
              <a:latin typeface="Times New Roman" panose="02020603050405020304" charset="0"/>
            </a:endParaRPr>
          </a:p>
        </p:txBody>
      </p:sp>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文本占位符 67585"/>
          <p:cNvSpPr>
            <a:spLocks noGrp="1"/>
          </p:cNvSpPr>
          <p:nvPr>
            <p:ph type="body" idx="1"/>
          </p:nvPr>
        </p:nvSpPr>
        <p:spPr>
          <a:xfrm>
            <a:off x="2209800" y="1371600"/>
            <a:ext cx="8153400" cy="3657600"/>
          </a:xfrm>
          <a:solidFill>
            <a:schemeClr val="bg1">
              <a:alpha val="100000"/>
            </a:schemeClr>
          </a:solidFill>
        </p:spPr>
        <p:txBody>
          <a:bodyPr/>
          <a:p>
            <a:pPr algn="ctr">
              <a:buNone/>
            </a:pPr>
            <a:r>
              <a:rPr lang="zh-CN" altLang="en-US" sz="2000" dirty="0">
                <a:latin typeface="Times New Roman" panose="02020603050405020304" charset="0"/>
              </a:rPr>
              <a:t>出口公司名称和地址</a:t>
            </a:r>
            <a:endParaRPr lang="zh-CN" altLang="en-US" sz="2000" dirty="0">
              <a:latin typeface="Times New Roman" panose="02020603050405020304" charset="0"/>
            </a:endParaRPr>
          </a:p>
          <a:p>
            <a:pPr algn="ctr">
              <a:buNone/>
            </a:pPr>
            <a:r>
              <a:rPr lang="en-US" altLang="zh-CN" sz="2000">
                <a:latin typeface="Times New Roman" panose="02020603050405020304" charset="0"/>
              </a:rPr>
              <a:t>BENEFICIARY’S STATEMENT</a:t>
            </a:r>
            <a:endParaRPr lang="en-US" altLang="zh-CN" sz="2000">
              <a:latin typeface="Times New Roman" panose="02020603050405020304" charset="0"/>
            </a:endParaRPr>
          </a:p>
          <a:p>
            <a:pPr>
              <a:buNone/>
            </a:pPr>
            <a:r>
              <a:rPr lang="en-US" altLang="zh-CN" sz="2000">
                <a:latin typeface="Times New Roman" panose="02020603050405020304" charset="0"/>
              </a:rPr>
              <a:t>TO :WHOM IT MAY CONCERN                DATE:</a:t>
            </a:r>
            <a:endParaRPr lang="en-US" altLang="zh-CN" sz="2000">
              <a:latin typeface="Times New Roman" panose="02020603050405020304" charset="0"/>
            </a:endParaRPr>
          </a:p>
          <a:p>
            <a:pPr algn="just">
              <a:buNone/>
            </a:pPr>
            <a:r>
              <a:rPr lang="en-US" altLang="zh-CN" sz="2000">
                <a:latin typeface="Times New Roman" panose="02020603050405020304" charset="0"/>
              </a:rPr>
              <a:t>RE:L/C NO.             INVOICE NO.  </a:t>
            </a:r>
            <a:endParaRPr lang="en-US" altLang="zh-CN" sz="2000">
              <a:latin typeface="Times New Roman" panose="02020603050405020304" charset="0"/>
            </a:endParaRPr>
          </a:p>
          <a:p>
            <a:pPr algn="just">
              <a:buNone/>
            </a:pPr>
            <a:r>
              <a:rPr lang="en-US" altLang="zh-CN" sz="2000">
                <a:latin typeface="Times New Roman" panose="02020603050405020304" charset="0"/>
              </a:rPr>
              <a:t>WE HEREBY CERTIFY THAT ALL PACKING HAVE BEEN EFFECTED IN 25KGS/CTN BOX.  </a:t>
            </a:r>
            <a:endParaRPr lang="en-US" altLang="zh-CN" sz="2000">
              <a:latin typeface="Times New Roman" panose="02020603050405020304" charset="0"/>
            </a:endParaRPr>
          </a:p>
          <a:p>
            <a:pPr algn="ctr">
              <a:buNone/>
            </a:pPr>
            <a:r>
              <a:rPr lang="en-US" altLang="zh-CN" sz="2000">
                <a:latin typeface="Times New Roman" panose="02020603050405020304" charset="0"/>
              </a:rPr>
              <a:t>                                                          </a:t>
            </a:r>
            <a:r>
              <a:rPr lang="zh-CN" altLang="en-US" sz="2000" dirty="0">
                <a:latin typeface="宋体" panose="02010600030101010101" pitchFamily="2" charset="-122"/>
              </a:rPr>
              <a:t>签章</a:t>
            </a:r>
            <a:r>
              <a:rPr lang="zh-CN" altLang="en-US" sz="2000" dirty="0">
                <a:latin typeface="Times New Roman" panose="02020603050405020304" charset="0"/>
                <a:cs typeface="Times New Roman" panose="02020603050405020304" charset="0"/>
              </a:rPr>
              <a:t> </a:t>
            </a:r>
            <a:endParaRPr lang="zh-CN" altLang="en-US" sz="2000">
              <a:latin typeface="Times New Roman" panose="02020603050405020304" charset="0"/>
              <a:ea typeface="Times New Roman" panose="02020603050405020304" charset="0"/>
            </a:endParaRPr>
          </a:p>
        </p:txBody>
      </p:sp>
      <p:sp>
        <p:nvSpPr>
          <p:cNvPr id="67587" name="文本框 67586"/>
          <p:cNvSpPr txBox="1"/>
          <p:nvPr/>
        </p:nvSpPr>
        <p:spPr>
          <a:xfrm>
            <a:off x="2286000" y="4876800"/>
            <a:ext cx="8382000" cy="521970"/>
          </a:xfrm>
          <a:prstGeom prst="rect">
            <a:avLst/>
          </a:prstGeom>
          <a:solidFill>
            <a:schemeClr val="bg1"/>
          </a:solidFill>
          <a:ln w="9525">
            <a:noFill/>
          </a:ln>
        </p:spPr>
        <p:txBody>
          <a:bodyPr>
            <a:spAutoFit/>
          </a:bodyPr>
          <a:p>
            <a:pPr>
              <a:spcBef>
                <a:spcPct val="50000"/>
              </a:spcBef>
            </a:pPr>
            <a:r>
              <a:rPr lang="zh-CN" altLang="en-US" sz="2800" dirty="0">
                <a:solidFill>
                  <a:srgbClr val="000000"/>
                </a:solidFill>
                <a:latin typeface="Tahoma" panose="020B0604030504040204" charset="0"/>
              </a:rPr>
              <a:t>注意</a:t>
            </a:r>
            <a:r>
              <a:rPr lang="en-US" altLang="zh-CN" sz="2800">
                <a:solidFill>
                  <a:srgbClr val="000000"/>
                </a:solidFill>
                <a:latin typeface="Tahoma" panose="020B0604030504040204" charset="0"/>
              </a:rPr>
              <a:t>:</a:t>
            </a:r>
            <a:r>
              <a:rPr lang="zh-CN" altLang="en-US" sz="2800" dirty="0">
                <a:solidFill>
                  <a:srgbClr val="000000"/>
                </a:solidFill>
                <a:latin typeface="Tahoma" panose="020B0604030504040204" charset="0"/>
              </a:rPr>
              <a:t>制单日期在发票日期之后，议付日期之前即可。</a:t>
            </a:r>
            <a:endParaRPr lang="zh-CN" altLang="en-US" sz="2800">
              <a:solidFill>
                <a:srgbClr val="000000"/>
              </a:solidFill>
              <a:latin typeface="Tahoma" panose="020B0604030504040204" charset="0"/>
            </a:endParaRPr>
          </a:p>
        </p:txBody>
      </p:sp>
      <p:sp>
        <p:nvSpPr>
          <p:cNvPr id="67588" name="文本框 67587"/>
          <p:cNvSpPr txBox="1"/>
          <p:nvPr/>
        </p:nvSpPr>
        <p:spPr>
          <a:xfrm>
            <a:off x="2362200" y="381000"/>
            <a:ext cx="2209800" cy="645160"/>
          </a:xfrm>
          <a:prstGeom prst="rect">
            <a:avLst/>
          </a:prstGeom>
          <a:noFill/>
          <a:ln w="9525">
            <a:noFill/>
          </a:ln>
        </p:spPr>
        <p:txBody>
          <a:bodyPr>
            <a:spAutoFit/>
          </a:bodyPr>
          <a:p>
            <a:pPr>
              <a:spcBef>
                <a:spcPct val="50000"/>
              </a:spcBef>
            </a:pPr>
            <a:r>
              <a:rPr lang="zh-CN" altLang="en-US" sz="3600" dirty="0">
                <a:solidFill>
                  <a:schemeClr val="hlink"/>
                </a:solidFill>
                <a:latin typeface="Tahoma" panose="020B0604030504040204" charset="0"/>
              </a:rPr>
              <a:t>参考答案</a:t>
            </a:r>
            <a:endParaRPr lang="zh-CN" altLang="en-US" sz="3600" dirty="0">
              <a:solidFill>
                <a:schemeClr val="hlink"/>
              </a:solidFill>
              <a:latin typeface="Tahoma" panose="020B06040305040402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 calcmode="lin" valueType="num">
                                      <p:cBhvr additive="base">
                                        <p:cTn id="7" dur="500" fill="hold"/>
                                        <p:tgtEl>
                                          <p:spTgt spid="67587"/>
                                        </p:tgtEl>
                                        <p:attrNameLst>
                                          <p:attrName>ppt_x</p:attrName>
                                        </p:attrNameLst>
                                      </p:cBhvr>
                                      <p:tavLst>
                                        <p:tav tm="0">
                                          <p:val>
                                            <p:strVal val="#ppt_x"/>
                                          </p:val>
                                        </p:tav>
                                        <p:tav tm="100000">
                                          <p:val>
                                            <p:strVal val="#ppt_x"/>
                                          </p:val>
                                        </p:tav>
                                      </p:tavLst>
                                    </p:anim>
                                    <p:anim calcmode="lin" valueType="num">
                                      <p:cBhvr additive="base">
                                        <p:cTn id="8" dur="500" fill="hold"/>
                                        <p:tgtEl>
                                          <p:spTgt spid="675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ldLvl="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文本占位符 68609"/>
          <p:cNvSpPr>
            <a:spLocks noGrp="1"/>
          </p:cNvSpPr>
          <p:nvPr>
            <p:ph type="body" idx="1"/>
          </p:nvPr>
        </p:nvSpPr>
        <p:spPr>
          <a:xfrm>
            <a:off x="2438400" y="1371600"/>
            <a:ext cx="7924800" cy="3657600"/>
          </a:xfrm>
          <a:solidFill>
            <a:schemeClr val="bg1">
              <a:alpha val="100000"/>
            </a:schemeClr>
          </a:solidFill>
        </p:spPr>
        <p:txBody>
          <a:bodyPr>
            <a:normAutofit lnSpcReduction="20000"/>
          </a:bodyPr>
          <a:p>
            <a:pPr algn="ctr">
              <a:lnSpc>
                <a:spcPct val="90000"/>
              </a:lnSpc>
              <a:buNone/>
            </a:pPr>
            <a:r>
              <a:rPr lang="zh-CN" altLang="en-US" sz="2000" dirty="0">
                <a:latin typeface="Times New Roman" panose="02020603050405020304" charset="0"/>
              </a:rPr>
              <a:t>出口公司名称和地址</a:t>
            </a:r>
            <a:endParaRPr lang="zh-CN" altLang="en-US" sz="2000" dirty="0">
              <a:latin typeface="Times New Roman" panose="02020603050405020304" charset="0"/>
            </a:endParaRPr>
          </a:p>
          <a:p>
            <a:pPr algn="ctr">
              <a:lnSpc>
                <a:spcPct val="90000"/>
              </a:lnSpc>
              <a:buNone/>
            </a:pPr>
            <a:r>
              <a:rPr lang="en-US" altLang="zh-CN" sz="2000">
                <a:latin typeface="Times New Roman" panose="02020603050405020304" charset="0"/>
              </a:rPr>
              <a:t>BENEFICIARY’S CERTIFICATE</a:t>
            </a:r>
            <a:endParaRPr lang="en-US" altLang="zh-CN" sz="2000">
              <a:latin typeface="Times New Roman" panose="02020603050405020304" charset="0"/>
            </a:endParaRPr>
          </a:p>
          <a:p>
            <a:pPr>
              <a:lnSpc>
                <a:spcPct val="90000"/>
              </a:lnSpc>
              <a:buNone/>
            </a:pPr>
            <a:r>
              <a:rPr lang="en-US" altLang="zh-CN" sz="2000">
                <a:latin typeface="Times New Roman" panose="02020603050405020304" charset="0"/>
              </a:rPr>
              <a:t>TO :WHOM IT MAY CONCERN                DATE:</a:t>
            </a:r>
            <a:endParaRPr lang="en-US" altLang="zh-CN" sz="2000">
              <a:latin typeface="Times New Roman" panose="02020603050405020304" charset="0"/>
            </a:endParaRPr>
          </a:p>
          <a:p>
            <a:pPr algn="just">
              <a:lnSpc>
                <a:spcPct val="90000"/>
              </a:lnSpc>
              <a:buNone/>
            </a:pPr>
            <a:r>
              <a:rPr lang="en-US" altLang="zh-CN" sz="2000">
                <a:latin typeface="Times New Roman" panose="02020603050405020304" charset="0"/>
              </a:rPr>
              <a:t>RE:L/C NO.             INVOICE NO.  </a:t>
            </a:r>
            <a:endParaRPr lang="en-US" altLang="zh-CN" sz="2000">
              <a:latin typeface="Times New Roman" panose="02020603050405020304" charset="0"/>
            </a:endParaRPr>
          </a:p>
          <a:p>
            <a:pPr algn="just">
              <a:lnSpc>
                <a:spcPct val="90000"/>
              </a:lnSpc>
              <a:buNone/>
            </a:pPr>
            <a:r>
              <a:rPr lang="en-US" altLang="zh-CN" sz="2000">
                <a:latin typeface="Times New Roman" panose="02020603050405020304" charset="0"/>
              </a:rPr>
              <a:t>WE HEREBY CERTIFY THAT A NON-NEGOTIABLE BILL OF </a:t>
            </a:r>
            <a:endParaRPr lang="en-US" altLang="zh-CN" sz="2000">
              <a:latin typeface="Times New Roman" panose="02020603050405020304" charset="0"/>
            </a:endParaRPr>
          </a:p>
          <a:p>
            <a:pPr algn="just">
              <a:lnSpc>
                <a:spcPct val="90000"/>
              </a:lnSpc>
              <a:buNone/>
            </a:pPr>
            <a:r>
              <a:rPr lang="en-US" altLang="zh-CN" sz="2000">
                <a:latin typeface="Times New Roman" panose="02020603050405020304" charset="0"/>
              </a:rPr>
              <a:t>LADING TOGETHER WITH COPY OF OTHER DOCUMENTS HAVE </a:t>
            </a:r>
            <a:endParaRPr lang="en-US" altLang="zh-CN" sz="2000">
              <a:latin typeface="Times New Roman" panose="02020603050405020304" charset="0"/>
            </a:endParaRPr>
          </a:p>
          <a:p>
            <a:pPr algn="just">
              <a:lnSpc>
                <a:spcPct val="90000"/>
              </a:lnSpc>
              <a:buNone/>
            </a:pPr>
            <a:r>
              <a:rPr lang="en-US" altLang="zh-CN" sz="2000">
                <a:latin typeface="Times New Roman" panose="02020603050405020304" charset="0"/>
              </a:rPr>
              <a:t>BEEN SENT DIRECTLY TO THE APPLICANT AFTER ONE DAY </a:t>
            </a:r>
            <a:endParaRPr lang="en-US" altLang="zh-CN" sz="2000">
              <a:latin typeface="Times New Roman" panose="02020603050405020304" charset="0"/>
            </a:endParaRPr>
          </a:p>
          <a:p>
            <a:pPr algn="just">
              <a:lnSpc>
                <a:spcPct val="90000"/>
              </a:lnSpc>
              <a:buNone/>
            </a:pPr>
            <a:r>
              <a:rPr lang="en-US" altLang="zh-CN" sz="2000">
                <a:latin typeface="Times New Roman" panose="02020603050405020304" charset="0"/>
              </a:rPr>
              <a:t>FROM SHIPMENT DATE.</a:t>
            </a:r>
            <a:endParaRPr lang="en-US" altLang="zh-CN" sz="2000">
              <a:latin typeface="Times New Roman" panose="02020603050405020304" charset="0"/>
            </a:endParaRPr>
          </a:p>
          <a:p>
            <a:pPr algn="just">
              <a:lnSpc>
                <a:spcPct val="90000"/>
              </a:lnSpc>
              <a:buNone/>
            </a:pPr>
            <a:r>
              <a:rPr lang="en-US" altLang="zh-CN" sz="2000">
                <a:latin typeface="Times New Roman" panose="02020603050405020304" charset="0"/>
              </a:rPr>
              <a:t>                                                          </a:t>
            </a:r>
            <a:r>
              <a:rPr lang="zh-CN" altLang="en-US" sz="2000" dirty="0">
                <a:latin typeface="Times New Roman" panose="02020603050405020304" charset="0"/>
              </a:rPr>
              <a:t>签章</a:t>
            </a:r>
            <a:endParaRPr lang="zh-CN" altLang="en-US" sz="2000" dirty="0">
              <a:latin typeface="Times New Roman" panose="02020603050405020304" charset="0"/>
            </a:endParaRPr>
          </a:p>
        </p:txBody>
      </p:sp>
      <p:sp>
        <p:nvSpPr>
          <p:cNvPr id="68611" name="文本框 68610"/>
          <p:cNvSpPr txBox="1"/>
          <p:nvPr/>
        </p:nvSpPr>
        <p:spPr>
          <a:xfrm>
            <a:off x="2514600" y="5486400"/>
            <a:ext cx="7696200" cy="521970"/>
          </a:xfrm>
          <a:prstGeom prst="rect">
            <a:avLst/>
          </a:prstGeom>
          <a:solidFill>
            <a:schemeClr val="bg1"/>
          </a:solidFill>
          <a:ln w="9525">
            <a:noFill/>
          </a:ln>
        </p:spPr>
        <p:txBody>
          <a:bodyPr>
            <a:spAutoFit/>
          </a:bodyPr>
          <a:p>
            <a:pPr>
              <a:spcBef>
                <a:spcPct val="50000"/>
              </a:spcBef>
            </a:pPr>
            <a:r>
              <a:rPr lang="zh-CN" altLang="en-US" sz="2800" dirty="0">
                <a:solidFill>
                  <a:srgbClr val="000000"/>
                </a:solidFill>
                <a:latin typeface="Tahoma" panose="020B0604030504040204" charset="0"/>
              </a:rPr>
              <a:t>注意</a:t>
            </a:r>
            <a:r>
              <a:rPr lang="en-US" altLang="zh-CN" sz="2800">
                <a:solidFill>
                  <a:srgbClr val="000000"/>
                </a:solidFill>
                <a:latin typeface="Tahoma" panose="020B0604030504040204" charset="0"/>
              </a:rPr>
              <a:t>:</a:t>
            </a:r>
            <a:r>
              <a:rPr lang="zh-CN" altLang="en-US" sz="2800" dirty="0">
                <a:solidFill>
                  <a:srgbClr val="000000"/>
                </a:solidFill>
                <a:latin typeface="Tahoma" panose="020B0604030504040204" charset="0"/>
              </a:rPr>
              <a:t>制单日期在提单日期同一天或后</a:t>
            </a:r>
            <a:r>
              <a:rPr lang="en-US" altLang="zh-CN" sz="2800">
                <a:solidFill>
                  <a:srgbClr val="000000"/>
                </a:solidFill>
                <a:latin typeface="Tahoma" panose="020B0604030504040204" charset="0"/>
              </a:rPr>
              <a:t>1</a:t>
            </a:r>
            <a:r>
              <a:rPr lang="zh-CN" altLang="en-US" sz="2800" dirty="0">
                <a:solidFill>
                  <a:srgbClr val="000000"/>
                </a:solidFill>
                <a:latin typeface="Tahoma" panose="020B0604030504040204" charset="0"/>
              </a:rPr>
              <a:t>天。</a:t>
            </a:r>
            <a:endParaRPr lang="zh-CN" altLang="en-US" sz="2800">
              <a:solidFill>
                <a:srgbClr val="000000"/>
              </a:solidFill>
              <a:latin typeface="Tahoma" panose="020B06040305040402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 calcmode="lin" valueType="num">
                                      <p:cBhvr additive="base">
                                        <p:cTn id="7" dur="500" fill="hold"/>
                                        <p:tgtEl>
                                          <p:spTgt spid="68611"/>
                                        </p:tgtEl>
                                        <p:attrNameLst>
                                          <p:attrName>ppt_x</p:attrName>
                                        </p:attrNameLst>
                                      </p:cBhvr>
                                      <p:tavLst>
                                        <p:tav tm="0">
                                          <p:val>
                                            <p:strVal val="#ppt_x"/>
                                          </p:val>
                                        </p:tav>
                                        <p:tav tm="100000">
                                          <p:val>
                                            <p:strVal val="#ppt_x"/>
                                          </p:val>
                                        </p:tav>
                                      </p:tavLst>
                                    </p:anim>
                                    <p:anim calcmode="lin" valueType="num">
                                      <p:cBhvr additive="base">
                                        <p:cTn id="8" dur="500" fill="hold"/>
                                        <p:tgtEl>
                                          <p:spTgt spid="686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文本占位符 69633"/>
          <p:cNvSpPr>
            <a:spLocks noGrp="1"/>
          </p:cNvSpPr>
          <p:nvPr>
            <p:ph type="body" idx="1"/>
          </p:nvPr>
        </p:nvSpPr>
        <p:spPr>
          <a:xfrm>
            <a:off x="2514600" y="1371600"/>
            <a:ext cx="7848600" cy="3657600"/>
          </a:xfrm>
          <a:solidFill>
            <a:schemeClr val="bg1">
              <a:alpha val="100000"/>
            </a:schemeClr>
          </a:solidFill>
        </p:spPr>
        <p:txBody>
          <a:bodyPr>
            <a:normAutofit fontScale="70000"/>
          </a:bodyPr>
          <a:p>
            <a:pPr algn="ctr">
              <a:buNone/>
            </a:pPr>
            <a:r>
              <a:rPr lang="zh-CN" altLang="en-US" sz="2000" dirty="0">
                <a:latin typeface="Times New Roman" panose="02020603050405020304" charset="0"/>
              </a:rPr>
              <a:t>出口公司名称和地址</a:t>
            </a:r>
            <a:endParaRPr lang="zh-CN" altLang="en-US" sz="2000" dirty="0">
              <a:latin typeface="Times New Roman" panose="02020603050405020304" charset="0"/>
            </a:endParaRPr>
          </a:p>
          <a:p>
            <a:pPr algn="ctr">
              <a:buNone/>
            </a:pPr>
            <a:r>
              <a:rPr lang="en-US" altLang="zh-CN" sz="2000">
                <a:latin typeface="Times New Roman" panose="02020603050405020304" charset="0"/>
              </a:rPr>
              <a:t>BENEFICIARY’S DECLARATION</a:t>
            </a:r>
            <a:endParaRPr lang="en-US" altLang="zh-CN" sz="2000">
              <a:latin typeface="Times New Roman" panose="02020603050405020304" charset="0"/>
            </a:endParaRPr>
          </a:p>
          <a:p>
            <a:pPr>
              <a:buNone/>
            </a:pPr>
            <a:r>
              <a:rPr lang="en-US" altLang="zh-CN" sz="2000">
                <a:latin typeface="Times New Roman" panose="02020603050405020304" charset="0"/>
              </a:rPr>
              <a:t>TO :WHOM IT MAY CONCERN                DATE:</a:t>
            </a:r>
            <a:endParaRPr lang="en-US" altLang="zh-CN" sz="2000">
              <a:latin typeface="Times New Roman" panose="02020603050405020304" charset="0"/>
            </a:endParaRPr>
          </a:p>
          <a:p>
            <a:pPr algn="just">
              <a:buNone/>
            </a:pPr>
            <a:r>
              <a:rPr lang="en-US" altLang="zh-CN" sz="2000">
                <a:latin typeface="Times New Roman" panose="02020603050405020304" charset="0"/>
              </a:rPr>
              <a:t>RE:L/C NO.             INVOICE NO.  </a:t>
            </a:r>
            <a:endParaRPr lang="en-US" altLang="zh-CN" sz="2000">
              <a:latin typeface="Times New Roman" panose="02020603050405020304" charset="0"/>
            </a:endParaRPr>
          </a:p>
          <a:p>
            <a:pPr algn="just">
              <a:buNone/>
            </a:pPr>
            <a:r>
              <a:rPr lang="en-US" altLang="zh-CN" sz="2000">
                <a:latin typeface="Times New Roman" panose="02020603050405020304" charset="0"/>
              </a:rPr>
              <a:t>    </a:t>
            </a:r>
            <a:r>
              <a:rPr lang="en-US" altLang="zh-CN" sz="2000">
                <a:latin typeface="Times New Roman" panose="02020603050405020304" charset="0"/>
              </a:rPr>
              <a:t>WE HEREBY CERTIFY THAT </a:t>
            </a:r>
            <a:r>
              <a:rPr lang="en-US" altLang="zh-CN" sz="2000">
                <a:latin typeface="Times New Roman" panose="02020603050405020304" charset="0"/>
              </a:rPr>
              <a:t>THE ORIGINAL EXPORT LICENSE </a:t>
            </a:r>
            <a:endParaRPr lang="en-US" altLang="zh-CN" sz="2000">
              <a:latin typeface="Times New Roman" panose="02020603050405020304" charset="0"/>
            </a:endParaRPr>
          </a:p>
          <a:p>
            <a:pPr algn="just">
              <a:buNone/>
            </a:pPr>
            <a:r>
              <a:rPr lang="en-US" altLang="zh-CN" sz="2000">
                <a:latin typeface="Times New Roman" panose="02020603050405020304" charset="0"/>
              </a:rPr>
              <a:t>HAS BEEN SENT TO THE APPLICANT BY EXPRESS COURIER </a:t>
            </a:r>
            <a:endParaRPr lang="en-US" altLang="zh-CN" sz="2000">
              <a:latin typeface="Times New Roman" panose="02020603050405020304" charset="0"/>
            </a:endParaRPr>
          </a:p>
          <a:p>
            <a:pPr algn="just">
              <a:buNone/>
            </a:pPr>
            <a:r>
              <a:rPr lang="en-US" altLang="zh-CN" sz="2000">
                <a:latin typeface="Times New Roman" panose="02020603050405020304" charset="0"/>
              </a:rPr>
              <a:t>BEFORE SHIPMENT EFFECTED. </a:t>
            </a:r>
            <a:endParaRPr lang="en-US" altLang="zh-CN" sz="2000">
              <a:latin typeface="Times New Roman" panose="02020603050405020304" charset="0"/>
            </a:endParaRPr>
          </a:p>
          <a:p>
            <a:pPr algn="just">
              <a:buNone/>
            </a:pPr>
            <a:r>
              <a:rPr lang="en-US" altLang="zh-CN" sz="2000">
                <a:latin typeface="Times New Roman" panose="02020603050405020304" charset="0"/>
              </a:rPr>
              <a:t> </a:t>
            </a:r>
            <a:endParaRPr lang="en-US" altLang="zh-CN" sz="2000">
              <a:latin typeface="Times New Roman" panose="02020603050405020304" charset="0"/>
            </a:endParaRPr>
          </a:p>
          <a:p>
            <a:pPr algn="just">
              <a:buNone/>
            </a:pPr>
            <a:r>
              <a:rPr lang="en-US" altLang="zh-CN" sz="2000">
                <a:latin typeface="Times New Roman" panose="02020603050405020304" charset="0"/>
              </a:rPr>
              <a:t>                                                          </a:t>
            </a:r>
            <a:r>
              <a:rPr lang="zh-CN" altLang="en-US" sz="2000" dirty="0">
                <a:latin typeface="Times New Roman" panose="02020603050405020304" charset="0"/>
              </a:rPr>
              <a:t>出口人</a:t>
            </a:r>
            <a:r>
              <a:rPr lang="zh-CN" altLang="en-US" sz="2000" dirty="0">
                <a:latin typeface="Times New Roman" panose="02020603050405020304" charset="0"/>
              </a:rPr>
              <a:t>签章</a:t>
            </a:r>
            <a:endParaRPr lang="zh-CN" altLang="en-US" sz="2000" dirty="0">
              <a:latin typeface="Times New Roman" panose="02020603050405020304" charset="0"/>
            </a:endParaRPr>
          </a:p>
        </p:txBody>
      </p:sp>
      <p:sp>
        <p:nvSpPr>
          <p:cNvPr id="69635" name="文本框 69634"/>
          <p:cNvSpPr txBox="1"/>
          <p:nvPr/>
        </p:nvSpPr>
        <p:spPr>
          <a:xfrm>
            <a:off x="2514600" y="5410200"/>
            <a:ext cx="7391400" cy="521970"/>
          </a:xfrm>
          <a:prstGeom prst="rect">
            <a:avLst/>
          </a:prstGeom>
          <a:solidFill>
            <a:schemeClr val="hlink"/>
          </a:solidFill>
          <a:ln w="9525">
            <a:noFill/>
          </a:ln>
        </p:spPr>
        <p:txBody>
          <a:bodyPr>
            <a:spAutoFit/>
          </a:bodyPr>
          <a:p>
            <a:pPr>
              <a:spcBef>
                <a:spcPct val="50000"/>
              </a:spcBef>
            </a:pPr>
            <a:r>
              <a:rPr lang="zh-CN" altLang="en-US" sz="2800" dirty="0">
                <a:solidFill>
                  <a:schemeClr val="bg1"/>
                </a:solidFill>
                <a:latin typeface="Tahoma" panose="020B0604030504040204" charset="0"/>
              </a:rPr>
              <a:t>注意</a:t>
            </a:r>
            <a:r>
              <a:rPr lang="en-US" altLang="zh-CN" sz="2800">
                <a:solidFill>
                  <a:schemeClr val="bg1"/>
                </a:solidFill>
                <a:latin typeface="Tahoma" panose="020B0604030504040204" charset="0"/>
              </a:rPr>
              <a:t>:</a:t>
            </a:r>
            <a:r>
              <a:rPr lang="zh-CN" altLang="en-US" sz="2800" dirty="0">
                <a:solidFill>
                  <a:schemeClr val="bg1"/>
                </a:solidFill>
                <a:latin typeface="Tahoma" panose="020B0604030504040204" charset="0"/>
              </a:rPr>
              <a:t>同时向银行提交国际特快专递的回执。</a:t>
            </a:r>
            <a:endParaRPr lang="zh-CN" altLang="en-US" sz="2800">
              <a:solidFill>
                <a:schemeClr val="bg1"/>
              </a:solidFill>
              <a:latin typeface="Tahoma" panose="020B06040305040402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 calcmode="lin" valueType="num">
                                      <p:cBhvr additive="base">
                                        <p:cTn id="7" dur="500" fill="hold"/>
                                        <p:tgtEl>
                                          <p:spTgt spid="69635"/>
                                        </p:tgtEl>
                                        <p:attrNameLst>
                                          <p:attrName>ppt_x</p:attrName>
                                        </p:attrNameLst>
                                      </p:cBhvr>
                                      <p:tavLst>
                                        <p:tav tm="0">
                                          <p:val>
                                            <p:strVal val="#ppt_x"/>
                                          </p:val>
                                        </p:tav>
                                        <p:tav tm="100000">
                                          <p:val>
                                            <p:strVal val="#ppt_x"/>
                                          </p:val>
                                        </p:tav>
                                      </p:tavLst>
                                    </p:anim>
                                    <p:anim calcmode="lin" valueType="num">
                                      <p:cBhvr additive="base">
                                        <p:cTn id="8" dur="500" fill="hold"/>
                                        <p:tgtEl>
                                          <p:spTgt spid="696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ldLvl="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标题 65537"/>
          <p:cNvSpPr>
            <a:spLocks noGrp="1"/>
          </p:cNvSpPr>
          <p:nvPr>
            <p:ph type="title"/>
          </p:nvPr>
        </p:nvSpPr>
        <p:spPr>
          <a:xfrm>
            <a:off x="608330" y="241935"/>
            <a:ext cx="10968990" cy="597535"/>
          </a:xfrm>
        </p:spPr>
        <p:txBody>
          <a:bodyPr anchor="b" anchorCtr="0">
            <a:normAutofit fontScale="90000"/>
          </a:bodyPr>
          <a:p>
            <a:pPr algn="ctr"/>
            <a:r>
              <a:rPr lang="zh-CN" dirty="0">
                <a:solidFill>
                  <a:srgbClr val="FF0000"/>
                </a:solidFill>
              </a:rPr>
              <a:t>补充：</a:t>
            </a:r>
            <a:endParaRPr lang="zh-CN" dirty="0">
              <a:solidFill>
                <a:srgbClr val="FF0000"/>
              </a:solidFill>
            </a:endParaRPr>
          </a:p>
        </p:txBody>
      </p:sp>
      <p:sp>
        <p:nvSpPr>
          <p:cNvPr id="65539" name="文本占位符 65538"/>
          <p:cNvSpPr>
            <a:spLocks noGrp="1"/>
          </p:cNvSpPr>
          <p:nvPr>
            <p:ph type="body" idx="1"/>
          </p:nvPr>
        </p:nvSpPr>
        <p:spPr>
          <a:xfrm>
            <a:off x="1524000" y="1024890"/>
            <a:ext cx="8991600" cy="5771515"/>
          </a:xfrm>
        </p:spPr>
        <p:txBody>
          <a:bodyPr>
            <a:normAutofit fontScale="70000"/>
          </a:bodyPr>
          <a:p>
            <a:pPr>
              <a:lnSpc>
                <a:spcPct val="150000"/>
              </a:lnSpc>
            </a:pPr>
            <a:r>
              <a:rPr lang="zh-CN" altLang="en-US" sz="2400" dirty="0">
                <a:solidFill>
                  <a:schemeClr val="hlink"/>
                </a:solidFill>
              </a:rPr>
              <a:t>船公司证明</a:t>
            </a:r>
            <a:r>
              <a:rPr lang="en-US" altLang="zh-CN" sz="2400"/>
              <a:t>(Shipping </a:t>
            </a:r>
            <a:r>
              <a:rPr lang="en-US" altLang="zh-CN" sz="2400" err="1"/>
              <a:t>Company’S</a:t>
            </a:r>
            <a:r>
              <a:rPr lang="en-US" altLang="zh-CN" sz="2400"/>
              <a:t> Certificate)</a:t>
            </a:r>
            <a:r>
              <a:rPr lang="zh-CN" altLang="en-US" sz="2400" dirty="0"/>
              <a:t>系信用证受益人应开证申请人的要求，请船公司出具的不同认定内容的证明。常见的船公司证明有：</a:t>
            </a:r>
            <a:endParaRPr lang="zh-CN" altLang="en-US" sz="2400" dirty="0"/>
          </a:p>
          <a:p>
            <a:pPr>
              <a:lnSpc>
                <a:spcPct val="150000"/>
              </a:lnSpc>
            </a:pPr>
            <a:r>
              <a:rPr lang="zh-CN" altLang="en-US" sz="2400" dirty="0">
                <a:solidFill>
                  <a:schemeClr val="hlink"/>
                </a:solidFill>
              </a:rPr>
              <a:t>船籍和航程证明</a:t>
            </a:r>
            <a:endParaRPr lang="zh-CN" altLang="en-US" sz="2400" dirty="0">
              <a:solidFill>
                <a:schemeClr val="hlink"/>
              </a:solidFill>
            </a:endParaRPr>
          </a:p>
          <a:p>
            <a:pPr>
              <a:lnSpc>
                <a:spcPct val="150000"/>
              </a:lnSpc>
            </a:pPr>
            <a:r>
              <a:rPr lang="zh-CN" altLang="en-US" sz="2400" dirty="0">
                <a:solidFill>
                  <a:schemeClr val="hlink"/>
                </a:solidFill>
              </a:rPr>
              <a:t>船籍证明</a:t>
            </a:r>
            <a:r>
              <a:rPr lang="zh-CN" altLang="en-US" sz="2400" dirty="0"/>
              <a:t>是说明载货船舶国籍的证明。航程证明是说明载货船舶航程中停靠的港口。阿拉伯国家开来的信用证通常要求提供非以色列船只、不得停靠以色列港口，不是黑名单船只，不得挂以色列国旗等。如来证要求：“</a:t>
            </a:r>
            <a:r>
              <a:rPr lang="en-US" altLang="zh-CN" sz="2400"/>
              <a:t>Shipment must not be effected on Israeli vessel and not call at any Israeli ports, and not black listed vessel”</a:t>
            </a:r>
            <a:r>
              <a:rPr lang="zh-CN" altLang="en-US" sz="2400" dirty="0"/>
              <a:t>。按此条款，应提供由船方或其代理出具船籍和航程证明。</a:t>
            </a:r>
            <a:endParaRPr lang="zh-CN" altLang="en-US" sz="2400" dirty="0"/>
          </a:p>
          <a:p>
            <a:pPr>
              <a:lnSpc>
                <a:spcPct val="150000"/>
              </a:lnSpc>
            </a:pPr>
            <a:r>
              <a:rPr lang="zh-CN" altLang="en-US" sz="2400" dirty="0">
                <a:solidFill>
                  <a:schemeClr val="hlink"/>
                </a:solidFill>
              </a:rPr>
              <a:t>船龄证明</a:t>
            </a:r>
            <a:endParaRPr lang="zh-CN" altLang="en-US" sz="2400" dirty="0">
              <a:solidFill>
                <a:schemeClr val="hlink"/>
              </a:solidFill>
            </a:endParaRPr>
          </a:p>
          <a:p>
            <a:pPr>
              <a:lnSpc>
                <a:spcPct val="150000"/>
              </a:lnSpc>
            </a:pPr>
            <a:r>
              <a:rPr lang="zh-CN" altLang="en-US" sz="2400" dirty="0">
                <a:solidFill>
                  <a:schemeClr val="hlink"/>
                </a:solidFill>
              </a:rPr>
              <a:t>船龄证明</a:t>
            </a:r>
            <a:r>
              <a:rPr lang="zh-CN" altLang="en-US" sz="2400" dirty="0"/>
              <a:t>是说明载货船舶船龄的证明。有时信用证要求提供表明运输船舶的船龄不得超过多少年的证明。</a:t>
            </a:r>
            <a:endParaRPr lang="zh-CN" altLang="en-US" sz="2400" dirty="0"/>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标题 139265"/>
          <p:cNvSpPr>
            <a:spLocks noGrp="1"/>
          </p:cNvSpPr>
          <p:nvPr>
            <p:ph type="title"/>
          </p:nvPr>
        </p:nvSpPr>
        <p:spPr/>
        <p:txBody>
          <a:bodyPr anchor="b"/>
          <a:p>
            <a:r>
              <a:rPr lang="zh-CN" altLang="en-US" sz="4000" b="1" dirty="0">
                <a:solidFill>
                  <a:srgbClr val="800000"/>
                </a:solidFill>
                <a:latin typeface="楷体_GB2312" pitchFamily="49" charset="-122"/>
                <a:ea typeface="楷体_GB2312" pitchFamily="49" charset="-122"/>
              </a:rPr>
              <a:t>五、滞期和速遣条款</a:t>
            </a:r>
            <a:endParaRPr lang="zh-CN" altLang="en-US"/>
          </a:p>
        </p:txBody>
      </p:sp>
      <p:sp>
        <p:nvSpPr>
          <p:cNvPr id="83970" name="文本占位符 139266"/>
          <p:cNvSpPr>
            <a:spLocks noGrp="1"/>
          </p:cNvSpPr>
          <p:nvPr>
            <p:ph idx="1"/>
          </p:nvPr>
        </p:nvSpPr>
        <p:spPr>
          <a:xfrm>
            <a:off x="2209800" y="1828800"/>
            <a:ext cx="7847013" cy="3657600"/>
          </a:xfrm>
        </p:spPr>
        <p:txBody>
          <a:bodyPr anchor="t"/>
          <a:p>
            <a:pPr>
              <a:buNone/>
            </a:pPr>
            <a:r>
              <a:rPr lang="zh-CN" altLang="en-US" sz="2400" b="1" dirty="0">
                <a:solidFill>
                  <a:srgbClr val="006600"/>
                </a:solidFill>
                <a:latin typeface="楷体_GB2312" pitchFamily="49" charset="-122"/>
                <a:ea typeface="楷体_GB2312" pitchFamily="49" charset="-122"/>
              </a:rPr>
              <a:t>注：</a:t>
            </a:r>
            <a:r>
              <a:rPr lang="en-US" altLang="zh-CN" sz="2400" b="1" dirty="0">
                <a:solidFill>
                  <a:srgbClr val="000066"/>
                </a:solidFill>
                <a:latin typeface="楷体_GB2312" pitchFamily="49" charset="-122"/>
                <a:ea typeface="楷体_GB2312" pitchFamily="49" charset="-122"/>
              </a:rPr>
              <a:t>1.</a:t>
            </a:r>
            <a:r>
              <a:rPr lang="zh-CN" altLang="en-US" sz="2400" b="1" dirty="0">
                <a:solidFill>
                  <a:srgbClr val="000066"/>
                </a:solidFill>
                <a:latin typeface="楷体_GB2312" pitchFamily="49" charset="-122"/>
                <a:ea typeface="楷体_GB2312" pitchFamily="49" charset="-122"/>
              </a:rPr>
              <a:t>本条款只在程租船运输方式下才出现；</a:t>
            </a:r>
            <a:endParaRPr lang="zh-CN" altLang="en-US" sz="2400" b="1" dirty="0">
              <a:solidFill>
                <a:srgbClr val="000066"/>
              </a:solidFill>
              <a:latin typeface="楷体_GB2312" pitchFamily="49" charset="-122"/>
              <a:ea typeface="楷体_GB2312" pitchFamily="49" charset="-122"/>
            </a:endParaRPr>
          </a:p>
          <a:p>
            <a:pPr>
              <a:buNone/>
            </a:pPr>
            <a:r>
              <a:rPr lang="zh-CN" altLang="en-US" sz="2400" b="1" dirty="0">
                <a:solidFill>
                  <a:srgbClr val="000066"/>
                </a:solidFill>
                <a:latin typeface="楷体_GB2312" pitchFamily="49" charset="-122"/>
                <a:ea typeface="楷体_GB2312" pitchFamily="49" charset="-122"/>
              </a:rPr>
              <a:t>    </a:t>
            </a:r>
            <a:r>
              <a:rPr lang="en-US" altLang="zh-CN" sz="2400" b="1" dirty="0">
                <a:solidFill>
                  <a:srgbClr val="000066"/>
                </a:solidFill>
                <a:latin typeface="楷体_GB2312" pitchFamily="49" charset="-122"/>
                <a:ea typeface="楷体_GB2312" pitchFamily="49" charset="-122"/>
              </a:rPr>
              <a:t>2.</a:t>
            </a:r>
            <a:r>
              <a:rPr lang="zh-CN" altLang="en-US" sz="2400" b="1" dirty="0">
                <a:solidFill>
                  <a:srgbClr val="000066"/>
                </a:solidFill>
                <a:latin typeface="楷体_GB2312" pitchFamily="49" charset="-122"/>
                <a:ea typeface="楷体_GB2312" pitchFamily="49" charset="-122"/>
              </a:rPr>
              <a:t>在买卖合同中要规定以下几项：装卸时间、装卸率、滞期费和速遣费</a:t>
            </a:r>
            <a:r>
              <a:rPr lang="zh-CN" altLang="en-US" sz="2400" dirty="0">
                <a:solidFill>
                  <a:srgbClr val="000066"/>
                </a:solidFill>
                <a:latin typeface="楷体_GB2312" pitchFamily="49" charset="-122"/>
                <a:ea typeface="楷体_GB2312" pitchFamily="49" charset="-122"/>
              </a:rPr>
              <a:t>  </a:t>
            </a:r>
            <a:endParaRPr lang="zh-CN" altLang="en-US" sz="2400" b="1" dirty="0">
              <a:solidFill>
                <a:srgbClr val="000066"/>
              </a:solidFill>
              <a:latin typeface="楷体_GB2312" pitchFamily="49" charset="-122"/>
              <a:ea typeface="楷体_GB2312" pitchFamily="49" charset="-122"/>
            </a:endParaRPr>
          </a:p>
        </p:txBody>
      </p:sp>
    </p:spTree>
    <p:custDataLst>
      <p:tags r:id="rId1"/>
    </p:custData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标题 140289"/>
          <p:cNvSpPr>
            <a:spLocks noGrp="1"/>
          </p:cNvSpPr>
          <p:nvPr>
            <p:ph type="title"/>
          </p:nvPr>
        </p:nvSpPr>
        <p:spPr/>
        <p:txBody>
          <a:bodyPr anchor="b"/>
          <a:p>
            <a:endParaRPr lang="zh-CN" altLang="zh-CN" dirty="0"/>
          </a:p>
        </p:txBody>
      </p:sp>
      <p:sp>
        <p:nvSpPr>
          <p:cNvPr id="84994" name="文本占位符 140290"/>
          <p:cNvSpPr>
            <a:spLocks noGrp="1"/>
          </p:cNvSpPr>
          <p:nvPr>
            <p:ph idx="1"/>
          </p:nvPr>
        </p:nvSpPr>
        <p:spPr/>
        <p:txBody>
          <a:bodyPr anchor="t"/>
          <a:p>
            <a:pPr>
              <a:buNone/>
            </a:pPr>
            <a:r>
              <a:rPr lang="en-US" altLang="zh-CN" sz="2400" b="1" dirty="0">
                <a:solidFill>
                  <a:srgbClr val="000066"/>
                </a:solidFill>
                <a:latin typeface="楷体_GB2312" pitchFamily="49" charset="-122"/>
                <a:ea typeface="楷体_GB2312" pitchFamily="49" charset="-122"/>
              </a:rPr>
              <a:t>(</a:t>
            </a:r>
            <a:r>
              <a:rPr lang="zh-CN" altLang="en-US" sz="2400" b="1" dirty="0">
                <a:solidFill>
                  <a:srgbClr val="000066"/>
                </a:solidFill>
                <a:latin typeface="楷体_GB2312" pitchFamily="49" charset="-122"/>
                <a:ea typeface="楷体_GB2312" pitchFamily="49" charset="-122"/>
              </a:rPr>
              <a:t>一）装卸时间</a:t>
            </a:r>
            <a:endParaRPr lang="zh-CN" altLang="en-US" sz="2400" b="1" dirty="0">
              <a:solidFill>
                <a:srgbClr val="000066"/>
              </a:solidFill>
              <a:latin typeface="楷体_GB2312" pitchFamily="49" charset="-122"/>
              <a:ea typeface="楷体_GB2312" pitchFamily="49" charset="-122"/>
            </a:endParaRPr>
          </a:p>
          <a:p>
            <a:pPr>
              <a:buNone/>
            </a:pPr>
            <a:r>
              <a:rPr lang="zh-CN" altLang="en-US" sz="2400" b="1" dirty="0">
                <a:solidFill>
                  <a:srgbClr val="000066"/>
                </a:solidFill>
                <a:latin typeface="楷体_GB2312" pitchFamily="49" charset="-122"/>
                <a:ea typeface="楷体_GB2312" pitchFamily="49" charset="-122"/>
              </a:rPr>
              <a:t>  </a:t>
            </a:r>
            <a:r>
              <a:rPr lang="en-US" altLang="zh-CN" sz="2400" b="1" dirty="0">
                <a:solidFill>
                  <a:srgbClr val="000066"/>
                </a:solidFill>
                <a:latin typeface="楷体_GB2312" pitchFamily="49" charset="-122"/>
                <a:ea typeface="楷体_GB2312" pitchFamily="49" charset="-122"/>
              </a:rPr>
              <a:t>1.</a:t>
            </a:r>
            <a:r>
              <a:rPr lang="zh-CN" altLang="en-US" sz="2400" b="1" dirty="0">
                <a:solidFill>
                  <a:srgbClr val="000066"/>
                </a:solidFill>
                <a:latin typeface="楷体_GB2312" pitchFamily="49" charset="-122"/>
                <a:ea typeface="楷体_GB2312" pitchFamily="49" charset="-122"/>
              </a:rPr>
              <a:t>日或连续日（</a:t>
            </a:r>
            <a:r>
              <a:rPr lang="en-US" altLang="zh-CN" sz="2400" b="1" dirty="0">
                <a:solidFill>
                  <a:srgbClr val="000066"/>
                </a:solidFill>
                <a:latin typeface="楷体_GB2312" pitchFamily="49" charset="-122"/>
                <a:ea typeface="楷体_GB2312" pitchFamily="49" charset="-122"/>
              </a:rPr>
              <a:t>Running Days</a:t>
            </a:r>
            <a:r>
              <a:rPr lang="zh-CN" altLang="en-US" sz="2400" b="1" dirty="0">
                <a:solidFill>
                  <a:srgbClr val="000066"/>
                </a:solidFill>
                <a:latin typeface="楷体_GB2312" pitchFamily="49" charset="-122"/>
                <a:ea typeface="楷体_GB2312" pitchFamily="49" charset="-122"/>
              </a:rPr>
              <a:t>）；</a:t>
            </a:r>
            <a:endParaRPr lang="zh-CN" altLang="en-US" sz="2400" b="1" dirty="0">
              <a:solidFill>
                <a:srgbClr val="000066"/>
              </a:solidFill>
              <a:latin typeface="楷体_GB2312" pitchFamily="49" charset="-122"/>
              <a:ea typeface="楷体_GB2312" pitchFamily="49" charset="-122"/>
            </a:endParaRPr>
          </a:p>
          <a:p>
            <a:pPr>
              <a:buNone/>
            </a:pPr>
            <a:r>
              <a:rPr lang="zh-CN" altLang="en-US" sz="2400" b="1" dirty="0">
                <a:solidFill>
                  <a:srgbClr val="000066"/>
                </a:solidFill>
                <a:latin typeface="楷体_GB2312" pitchFamily="49" charset="-122"/>
                <a:ea typeface="楷体_GB2312" pitchFamily="49" charset="-122"/>
              </a:rPr>
              <a:t>  </a:t>
            </a:r>
            <a:r>
              <a:rPr lang="en-US" altLang="zh-CN" sz="2400" b="1" dirty="0">
                <a:solidFill>
                  <a:srgbClr val="000066"/>
                </a:solidFill>
                <a:latin typeface="楷体_GB2312" pitchFamily="49" charset="-122"/>
                <a:ea typeface="楷体_GB2312" pitchFamily="49" charset="-122"/>
              </a:rPr>
              <a:t>2.</a:t>
            </a:r>
            <a:r>
              <a:rPr lang="zh-CN" altLang="en-US" sz="2400" b="1" dirty="0">
                <a:solidFill>
                  <a:srgbClr val="000066"/>
                </a:solidFill>
                <a:latin typeface="楷体_GB2312" pitchFamily="49" charset="-122"/>
                <a:ea typeface="楷体_GB2312" pitchFamily="49" charset="-122"/>
              </a:rPr>
              <a:t>累计</a:t>
            </a:r>
            <a:r>
              <a:rPr lang="en-US" altLang="zh-CN" sz="2400" b="1" dirty="0">
                <a:solidFill>
                  <a:srgbClr val="000066"/>
                </a:solidFill>
                <a:latin typeface="楷体_GB2312" pitchFamily="49" charset="-122"/>
                <a:ea typeface="楷体_GB2312" pitchFamily="49" charset="-122"/>
              </a:rPr>
              <a:t>24</a:t>
            </a:r>
            <a:r>
              <a:rPr lang="zh-CN" altLang="en-US" sz="2400" b="1" dirty="0">
                <a:solidFill>
                  <a:srgbClr val="000066"/>
                </a:solidFill>
                <a:latin typeface="楷体_GB2312" pitchFamily="49" charset="-122"/>
                <a:ea typeface="楷体_GB2312" pitchFamily="49" charset="-122"/>
              </a:rPr>
              <a:t>小时好天气工作日（</a:t>
            </a:r>
            <a:r>
              <a:rPr lang="en-US" altLang="zh-CN" sz="2400" b="1" dirty="0">
                <a:solidFill>
                  <a:srgbClr val="000066"/>
                </a:solidFill>
                <a:latin typeface="楷体_GB2312" pitchFamily="49" charset="-122"/>
                <a:ea typeface="楷体_GB2312" pitchFamily="49" charset="-122"/>
              </a:rPr>
              <a:t>Weather Working Days of 24 Hours</a:t>
            </a:r>
            <a:r>
              <a:rPr lang="zh-CN" altLang="en-US" sz="2400" b="1" dirty="0">
                <a:solidFill>
                  <a:srgbClr val="000066"/>
                </a:solidFill>
                <a:latin typeface="楷体_GB2312" pitchFamily="49" charset="-122"/>
                <a:ea typeface="楷体_GB2312" pitchFamily="49" charset="-122"/>
              </a:rPr>
              <a:t>）；</a:t>
            </a:r>
            <a:endParaRPr lang="zh-CN" altLang="en-US" sz="2400" b="1" dirty="0">
              <a:solidFill>
                <a:srgbClr val="000066"/>
              </a:solidFill>
              <a:latin typeface="楷体_GB2312" pitchFamily="49" charset="-122"/>
              <a:ea typeface="楷体_GB2312" pitchFamily="49" charset="-122"/>
            </a:endParaRPr>
          </a:p>
          <a:p>
            <a:pPr>
              <a:buNone/>
            </a:pPr>
            <a:r>
              <a:rPr lang="zh-CN" altLang="en-US" sz="2400" b="1" dirty="0">
                <a:solidFill>
                  <a:srgbClr val="000066"/>
                </a:solidFill>
                <a:latin typeface="楷体_GB2312" pitchFamily="49" charset="-122"/>
                <a:ea typeface="楷体_GB2312" pitchFamily="49" charset="-122"/>
              </a:rPr>
              <a:t>  </a:t>
            </a:r>
            <a:r>
              <a:rPr lang="en-US" altLang="zh-CN" sz="2400" b="1" dirty="0">
                <a:solidFill>
                  <a:srgbClr val="000066"/>
                </a:solidFill>
                <a:latin typeface="楷体_GB2312" pitchFamily="49" charset="-122"/>
                <a:ea typeface="楷体_GB2312" pitchFamily="49" charset="-122"/>
              </a:rPr>
              <a:t>3.</a:t>
            </a:r>
            <a:r>
              <a:rPr lang="zh-CN" altLang="en-US" sz="2400" b="1" dirty="0">
                <a:solidFill>
                  <a:srgbClr val="000066"/>
                </a:solidFill>
                <a:latin typeface="楷体_GB2312" pitchFamily="49" charset="-122"/>
                <a:ea typeface="楷体_GB2312" pitchFamily="49" charset="-122"/>
              </a:rPr>
              <a:t>连续</a:t>
            </a:r>
            <a:r>
              <a:rPr lang="en-US" altLang="zh-CN" sz="2400" b="1" dirty="0">
                <a:solidFill>
                  <a:srgbClr val="000066"/>
                </a:solidFill>
                <a:latin typeface="楷体_GB2312" pitchFamily="49" charset="-122"/>
                <a:ea typeface="楷体_GB2312" pitchFamily="49" charset="-122"/>
              </a:rPr>
              <a:t>24</a:t>
            </a:r>
            <a:r>
              <a:rPr lang="zh-CN" altLang="en-US" sz="2400" b="1" dirty="0">
                <a:solidFill>
                  <a:srgbClr val="000066"/>
                </a:solidFill>
                <a:latin typeface="楷体_GB2312" pitchFamily="49" charset="-122"/>
                <a:ea typeface="楷体_GB2312" pitchFamily="49" charset="-122"/>
              </a:rPr>
              <a:t>小时好天气工作日。 </a:t>
            </a:r>
            <a:endParaRPr lang="zh-CN" altLang="en-US" sz="2400" b="1" dirty="0">
              <a:solidFill>
                <a:srgbClr val="000066"/>
              </a:solidFill>
              <a:latin typeface="楷体_GB2312" pitchFamily="49" charset="-122"/>
              <a:ea typeface="楷体_GB2312" pitchFamily="49" charset="-122"/>
            </a:endParaRPr>
          </a:p>
          <a:p>
            <a:pPr>
              <a:buNone/>
            </a:pPr>
            <a:r>
              <a:rPr lang="zh-CN" altLang="en-US" sz="2400" b="1" dirty="0">
                <a:solidFill>
                  <a:srgbClr val="000066"/>
                </a:solidFill>
                <a:latin typeface="楷体_GB2312" pitchFamily="49" charset="-122"/>
                <a:ea typeface="楷体_GB2312" pitchFamily="49" charset="-122"/>
              </a:rPr>
              <a:t>   是国际上普遍采用的方法</a:t>
            </a:r>
            <a:endParaRPr lang="zh-CN" altLang="en-US" sz="2400"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标题 141313"/>
          <p:cNvSpPr>
            <a:spLocks noGrp="1"/>
          </p:cNvSpPr>
          <p:nvPr>
            <p:ph type="title"/>
          </p:nvPr>
        </p:nvSpPr>
        <p:spPr/>
        <p:txBody>
          <a:bodyPr anchor="b"/>
          <a:p>
            <a:endParaRPr lang="zh-CN" altLang="zh-CN" dirty="0"/>
          </a:p>
        </p:txBody>
      </p:sp>
      <p:sp>
        <p:nvSpPr>
          <p:cNvPr id="86018" name="文本占位符 141314"/>
          <p:cNvSpPr>
            <a:spLocks noGrp="1"/>
          </p:cNvSpPr>
          <p:nvPr>
            <p:ph idx="1"/>
          </p:nvPr>
        </p:nvSpPr>
        <p:spPr/>
        <p:txBody>
          <a:bodyPr anchor="t"/>
          <a:p>
            <a:pPr>
              <a:buNone/>
            </a:pPr>
            <a:r>
              <a:rPr lang="zh-CN" altLang="en-US" sz="2400" b="1" dirty="0">
                <a:solidFill>
                  <a:srgbClr val="000066"/>
                </a:solidFill>
                <a:latin typeface="楷体_GB2312" pitchFamily="49" charset="-122"/>
                <a:ea typeface="楷体_GB2312" pitchFamily="49" charset="-122"/>
              </a:rPr>
              <a:t>（二）装卸率</a:t>
            </a:r>
            <a:endParaRPr lang="zh-CN" altLang="en-US" sz="2400" b="1" dirty="0">
              <a:solidFill>
                <a:srgbClr val="000066"/>
              </a:solidFill>
              <a:latin typeface="楷体_GB2312" pitchFamily="49" charset="-122"/>
              <a:ea typeface="楷体_GB2312" pitchFamily="49" charset="-122"/>
            </a:endParaRPr>
          </a:p>
          <a:p>
            <a:r>
              <a:rPr lang="zh-CN" altLang="en-US" sz="2400" b="1" dirty="0">
                <a:solidFill>
                  <a:srgbClr val="000066"/>
                </a:solidFill>
                <a:latin typeface="楷体_GB2312" pitchFamily="49" charset="-122"/>
                <a:ea typeface="楷体_GB2312" pitchFamily="49" charset="-122"/>
              </a:rPr>
              <a:t>即每日装卸货物的数量。</a:t>
            </a:r>
            <a:endParaRPr lang="zh-CN" altLang="en-US" sz="2400" b="1" dirty="0">
              <a:solidFill>
                <a:srgbClr val="000066"/>
              </a:solidFill>
              <a:latin typeface="楷体_GB2312" pitchFamily="49" charset="-122"/>
              <a:ea typeface="楷体_GB2312" pitchFamily="49" charset="-122"/>
            </a:endParaRPr>
          </a:p>
          <a:p>
            <a:r>
              <a:rPr lang="zh-CN" altLang="en-US" sz="2400" b="1" dirty="0">
                <a:solidFill>
                  <a:srgbClr val="000066"/>
                </a:solidFill>
                <a:latin typeface="楷体_GB2312" pitchFamily="49" charset="-122"/>
                <a:ea typeface="楷体_GB2312" pitchFamily="49" charset="-122"/>
              </a:rPr>
              <a:t>装卸率的规定要合理，不能过高或过低。 </a:t>
            </a:r>
            <a:endParaRPr lang="zh-CN" altLang="en-US" sz="2400"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9217"/>
          <p:cNvSpPr>
            <a:spLocks noGrp="1"/>
          </p:cNvSpPr>
          <p:nvPr>
            <p:ph type="title"/>
          </p:nvPr>
        </p:nvSpPr>
        <p:spPr/>
        <p:txBody>
          <a:bodyPr anchor="b"/>
          <a:p>
            <a:endParaRPr lang="zh-CN" altLang="zh-CN" dirty="0"/>
          </a:p>
        </p:txBody>
      </p:sp>
      <p:sp>
        <p:nvSpPr>
          <p:cNvPr id="21506" name="文本占位符 9218"/>
          <p:cNvSpPr>
            <a:spLocks noGrp="1"/>
          </p:cNvSpPr>
          <p:nvPr>
            <p:ph idx="1"/>
          </p:nvPr>
        </p:nvSpPr>
        <p:spPr/>
        <p:txBody>
          <a:bodyPr anchor="t"/>
          <a:p>
            <a:pPr>
              <a:lnSpc>
                <a:spcPct val="90000"/>
              </a:lnSpc>
              <a:buNone/>
            </a:pPr>
            <a:r>
              <a:rPr lang="en-US" altLang="zh-CN" b="1" dirty="0">
                <a:solidFill>
                  <a:srgbClr val="000066"/>
                </a:solidFill>
                <a:latin typeface="楷体_GB2312" pitchFamily="49" charset="-122"/>
                <a:ea typeface="楷体_GB2312" pitchFamily="49" charset="-122"/>
              </a:rPr>
              <a:t>2</a:t>
            </a:r>
            <a:r>
              <a:rPr lang="zh-CN" altLang="en-US" b="1" dirty="0">
                <a:solidFill>
                  <a:srgbClr val="000066"/>
                </a:solidFill>
                <a:latin typeface="楷体_GB2312" pitchFamily="49" charset="-122"/>
                <a:ea typeface="楷体_GB2312" pitchFamily="49" charset="-122"/>
              </a:rPr>
              <a:t>、</a:t>
            </a:r>
            <a:r>
              <a:rPr lang="zh-CN" altLang="en-US" sz="3200" b="1" dirty="0">
                <a:solidFill>
                  <a:srgbClr val="FF0000"/>
                </a:solidFill>
                <a:latin typeface="楷体_GB2312" pitchFamily="49" charset="-122"/>
                <a:ea typeface="楷体_GB2312" pitchFamily="49" charset="-122"/>
              </a:rPr>
              <a:t>特点</a:t>
            </a:r>
            <a:endParaRPr lang="zh-CN" altLang="en-US" b="1" dirty="0">
              <a:solidFill>
                <a:srgbClr val="000066"/>
              </a:solidFill>
              <a:latin typeface="楷体_GB2312" pitchFamily="49" charset="-122"/>
              <a:ea typeface="楷体_GB2312" pitchFamily="49" charset="-122"/>
            </a:endParaRPr>
          </a:p>
          <a:p>
            <a:pPr lvl="1">
              <a:lnSpc>
                <a:spcPct val="90000"/>
              </a:lnSpc>
            </a:pPr>
            <a:r>
              <a:rPr lang="zh-CN" altLang="en-US" sz="3200" b="1" dirty="0">
                <a:solidFill>
                  <a:srgbClr val="000066"/>
                </a:solidFill>
                <a:latin typeface="楷体_GB2312" pitchFamily="49" charset="-122"/>
                <a:ea typeface="楷体_GB2312" pitchFamily="49" charset="-122"/>
              </a:rPr>
              <a:t>四固定：固定航线、固定航期、固定停靠港口、固定费率</a:t>
            </a:r>
            <a:endParaRPr lang="zh-CN" altLang="en-US" sz="3200" b="1" dirty="0">
              <a:solidFill>
                <a:srgbClr val="000066"/>
              </a:solidFill>
              <a:latin typeface="楷体_GB2312" pitchFamily="49" charset="-122"/>
              <a:ea typeface="楷体_GB2312" pitchFamily="49" charset="-122"/>
            </a:endParaRPr>
          </a:p>
          <a:p>
            <a:pPr lvl="1">
              <a:lnSpc>
                <a:spcPct val="90000"/>
              </a:lnSpc>
            </a:pPr>
            <a:r>
              <a:rPr lang="zh-CN" altLang="en-US" sz="3200" b="1" dirty="0">
                <a:solidFill>
                  <a:srgbClr val="000066"/>
                </a:solidFill>
                <a:latin typeface="楷体_GB2312" pitchFamily="49" charset="-122"/>
                <a:ea typeface="楷体_GB2312" pitchFamily="49" charset="-122"/>
              </a:rPr>
              <a:t>两管：管装、管卸</a:t>
            </a:r>
            <a:endParaRPr lang="zh-CN" altLang="en-US" sz="3200" b="1" dirty="0">
              <a:solidFill>
                <a:srgbClr val="000066"/>
              </a:solidFill>
              <a:latin typeface="楷体_GB2312" pitchFamily="49" charset="-122"/>
              <a:ea typeface="楷体_GB2312" pitchFamily="49" charset="-122"/>
            </a:endParaRPr>
          </a:p>
          <a:p>
            <a:pPr lvl="1">
              <a:lnSpc>
                <a:spcPct val="90000"/>
              </a:lnSpc>
            </a:pPr>
            <a:r>
              <a:rPr lang="zh-CN" altLang="en-US" sz="3200" b="1" dirty="0">
                <a:solidFill>
                  <a:srgbClr val="000066"/>
                </a:solidFill>
                <a:latin typeface="楷体_GB2312" pitchFamily="49" charset="-122"/>
                <a:ea typeface="楷体_GB2312" pitchFamily="49" charset="-122"/>
              </a:rPr>
              <a:t>承托双方的权利、义务、责任和豁免以船公司签发的提单条款为依据</a:t>
            </a:r>
            <a:endParaRPr lang="zh-CN" altLang="en-US" sz="3200" b="1" dirty="0">
              <a:solidFill>
                <a:srgbClr val="000066"/>
              </a:solidFill>
              <a:latin typeface="楷体_GB2312" pitchFamily="49" charset="-122"/>
              <a:ea typeface="楷体_GB2312" pitchFamily="49" charset="-122"/>
            </a:endParaRPr>
          </a:p>
          <a:p>
            <a:pPr lvl="1">
              <a:lnSpc>
                <a:spcPct val="90000"/>
              </a:lnSpc>
            </a:pPr>
            <a:r>
              <a:rPr lang="zh-CN" altLang="en-US" sz="3200" b="1" dirty="0">
                <a:solidFill>
                  <a:srgbClr val="000066"/>
                </a:solidFill>
                <a:latin typeface="楷体_GB2312" pitchFamily="49" charset="-122"/>
                <a:ea typeface="楷体_GB2312" pitchFamily="49" charset="-122"/>
              </a:rPr>
              <a:t>货物的品种、数量较灵活。</a:t>
            </a:r>
            <a:endParaRPr lang="zh-CN" altLang="en-US" sz="3200" b="1" dirty="0">
              <a:solidFill>
                <a:srgbClr val="000066"/>
              </a:solidFill>
              <a:latin typeface="楷体_GB2312" pitchFamily="49" charset="-122"/>
              <a:ea typeface="楷体_GB2312" pitchFamily="49" charset="-122"/>
            </a:endParaRPr>
          </a:p>
        </p:txBody>
      </p:sp>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标题 145409"/>
          <p:cNvSpPr>
            <a:spLocks noGrp="1"/>
          </p:cNvSpPr>
          <p:nvPr>
            <p:ph type="title"/>
          </p:nvPr>
        </p:nvSpPr>
        <p:spPr/>
        <p:txBody>
          <a:bodyPr anchor="b"/>
          <a:p>
            <a:r>
              <a:rPr lang="zh-CN" altLang="en-US" b="1" dirty="0">
                <a:solidFill>
                  <a:srgbClr val="800000"/>
                </a:solidFill>
                <a:latin typeface="楷体_GB2312" pitchFamily="49" charset="-122"/>
                <a:ea typeface="楷体_GB2312" pitchFamily="49" charset="-122"/>
              </a:rPr>
              <a:t>第三节  运输单据</a:t>
            </a:r>
            <a:endParaRPr lang="zh-CN" altLang="en-US" b="1">
              <a:solidFill>
                <a:srgbClr val="800000"/>
              </a:solidFill>
              <a:latin typeface="楷体_GB2312" pitchFamily="49" charset="-122"/>
              <a:ea typeface="楷体_GB2312" pitchFamily="49" charset="-122"/>
            </a:endParaRPr>
          </a:p>
        </p:txBody>
      </p:sp>
      <p:sp>
        <p:nvSpPr>
          <p:cNvPr id="87042" name="文本占位符 145410"/>
          <p:cNvSpPr>
            <a:spLocks noGrp="1"/>
          </p:cNvSpPr>
          <p:nvPr>
            <p:ph idx="1"/>
          </p:nvPr>
        </p:nvSpPr>
        <p:spPr/>
        <p:txBody>
          <a:bodyPr anchor="t"/>
          <a:p>
            <a:pPr>
              <a:buNone/>
            </a:pPr>
            <a:r>
              <a:rPr lang="zh-CN" altLang="en-US" sz="2400" b="1" dirty="0">
                <a:solidFill>
                  <a:srgbClr val="000066"/>
                </a:solidFill>
                <a:latin typeface="楷体_GB2312" pitchFamily="49" charset="-122"/>
                <a:ea typeface="楷体_GB2312" pitchFamily="49" charset="-122"/>
              </a:rPr>
              <a:t>一、海运提单（重点）</a:t>
            </a:r>
            <a:endParaRPr lang="zh-CN" altLang="en-US" sz="2400" b="1" dirty="0">
              <a:solidFill>
                <a:srgbClr val="000066"/>
              </a:solidFill>
              <a:latin typeface="楷体_GB2312" pitchFamily="49" charset="-122"/>
              <a:ea typeface="楷体_GB2312" pitchFamily="49" charset="-122"/>
            </a:endParaRPr>
          </a:p>
          <a:p>
            <a:pPr>
              <a:buNone/>
            </a:pPr>
            <a:r>
              <a:rPr lang="zh-CN" altLang="en-US" sz="2400" b="1" dirty="0">
                <a:solidFill>
                  <a:srgbClr val="000066"/>
                </a:solidFill>
                <a:latin typeface="楷体_GB2312" pitchFamily="49" charset="-122"/>
                <a:ea typeface="楷体_GB2312" pitchFamily="49" charset="-122"/>
              </a:rPr>
              <a:t>二、海运单</a:t>
            </a:r>
            <a:endParaRPr lang="zh-CN" altLang="en-US" sz="2400" b="1" dirty="0">
              <a:solidFill>
                <a:srgbClr val="000066"/>
              </a:solidFill>
              <a:latin typeface="楷体_GB2312" pitchFamily="49" charset="-122"/>
              <a:ea typeface="楷体_GB2312" pitchFamily="49" charset="-122"/>
            </a:endParaRPr>
          </a:p>
          <a:p>
            <a:pPr>
              <a:buNone/>
            </a:pPr>
            <a:r>
              <a:rPr lang="zh-CN" altLang="en-US" sz="2400" b="1" dirty="0">
                <a:solidFill>
                  <a:srgbClr val="000066"/>
                </a:solidFill>
                <a:latin typeface="楷体_GB2312" pitchFamily="49" charset="-122"/>
                <a:ea typeface="楷体_GB2312" pitchFamily="49" charset="-122"/>
              </a:rPr>
              <a:t>三、铁路运输单据</a:t>
            </a:r>
            <a:endParaRPr lang="zh-CN" altLang="en-US" sz="2400" b="1" dirty="0">
              <a:solidFill>
                <a:srgbClr val="000066"/>
              </a:solidFill>
              <a:latin typeface="楷体_GB2312" pitchFamily="49" charset="-122"/>
              <a:ea typeface="楷体_GB2312" pitchFamily="49" charset="-122"/>
            </a:endParaRPr>
          </a:p>
          <a:p>
            <a:pPr>
              <a:buNone/>
            </a:pPr>
            <a:r>
              <a:rPr lang="zh-CN" altLang="en-US" sz="2400" b="1" dirty="0">
                <a:solidFill>
                  <a:srgbClr val="000066"/>
                </a:solidFill>
                <a:latin typeface="楷体_GB2312" pitchFamily="49" charset="-122"/>
                <a:ea typeface="楷体_GB2312" pitchFamily="49" charset="-122"/>
              </a:rPr>
              <a:t>四、航空运单</a:t>
            </a:r>
            <a:endParaRPr lang="zh-CN" altLang="en-US" sz="2400" b="1" dirty="0">
              <a:solidFill>
                <a:srgbClr val="000066"/>
              </a:solidFill>
              <a:latin typeface="楷体_GB2312" pitchFamily="49" charset="-122"/>
              <a:ea typeface="楷体_GB2312" pitchFamily="49" charset="-122"/>
            </a:endParaRPr>
          </a:p>
          <a:p>
            <a:pPr>
              <a:buNone/>
            </a:pPr>
            <a:r>
              <a:rPr lang="zh-CN" altLang="en-US" sz="2400" b="1" dirty="0">
                <a:solidFill>
                  <a:srgbClr val="000066"/>
                </a:solidFill>
                <a:latin typeface="楷体_GB2312" pitchFamily="49" charset="-122"/>
                <a:ea typeface="楷体_GB2312" pitchFamily="49" charset="-122"/>
              </a:rPr>
              <a:t>五、多式联运单据</a:t>
            </a:r>
            <a:endParaRPr lang="zh-CN" altLang="en-US" sz="2400" b="1" dirty="0">
              <a:solidFill>
                <a:srgbClr val="000066"/>
              </a:solidFill>
              <a:latin typeface="楷体_GB2312" pitchFamily="49" charset="-122"/>
              <a:ea typeface="楷体_GB2312" pitchFamily="49" charset="-122"/>
            </a:endParaRPr>
          </a:p>
          <a:p>
            <a:pPr>
              <a:buNone/>
            </a:pPr>
            <a:r>
              <a:rPr lang="zh-CN" altLang="en-US" sz="2400" b="1" dirty="0">
                <a:solidFill>
                  <a:srgbClr val="000066"/>
                </a:solidFill>
                <a:latin typeface="楷体_GB2312" pitchFamily="49" charset="-122"/>
                <a:ea typeface="楷体_GB2312" pitchFamily="49" charset="-122"/>
              </a:rPr>
              <a:t>六、邮政收据</a:t>
            </a:r>
            <a:endParaRPr lang="zh-CN" altLang="en-US" sz="2400" b="1" dirty="0">
              <a:solidFill>
                <a:srgbClr val="000066"/>
              </a:solidFill>
              <a:latin typeface="楷体_GB2312" pitchFamily="49" charset="-122"/>
              <a:ea typeface="楷体_GB2312" pitchFamily="49" charset="-122"/>
            </a:endParaRPr>
          </a:p>
        </p:txBody>
      </p:sp>
    </p:spTree>
    <p:custDataLst>
      <p:tags r:id="rId1"/>
    </p:custData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8065" name="图片 183302"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88066" name="标题 183297"/>
          <p:cNvSpPr>
            <a:spLocks noGrp="1"/>
          </p:cNvSpPr>
          <p:nvPr>
            <p:ph type="title"/>
          </p:nvPr>
        </p:nvSpPr>
        <p:spPr/>
        <p:txBody>
          <a:bodyPr vert="horz" wrap="square" lIns="91440" tIns="45720" rIns="91440" bIns="45720" anchor="ctr"/>
          <a:p>
            <a:r>
              <a:rPr lang="zh-CN" altLang="en-US" dirty="0">
                <a:solidFill>
                  <a:srgbClr val="FF0000"/>
                </a:solidFill>
              </a:rPr>
              <a:t>海运提单  </a:t>
            </a:r>
            <a:r>
              <a:rPr lang="en-US" altLang="zh-CN" dirty="0">
                <a:solidFill>
                  <a:srgbClr val="FF0000"/>
                </a:solidFill>
              </a:rPr>
              <a:t>B/L</a:t>
            </a:r>
            <a:endParaRPr lang="en-US" altLang="zh-CN" dirty="0">
              <a:solidFill>
                <a:srgbClr val="FF0000"/>
              </a:solidFill>
            </a:endParaRPr>
          </a:p>
        </p:txBody>
      </p:sp>
      <p:sp>
        <p:nvSpPr>
          <p:cNvPr id="88067" name="文本占位符 183298"/>
          <p:cNvSpPr>
            <a:spLocks noGrp="1"/>
          </p:cNvSpPr>
          <p:nvPr>
            <p:ph idx="1"/>
          </p:nvPr>
        </p:nvSpPr>
        <p:spPr/>
        <p:txBody>
          <a:bodyPr vert="horz" wrap="square" lIns="91440" tIns="45720" rIns="91440" bIns="45720" anchor="t"/>
          <a:p>
            <a:r>
              <a:rPr lang="en-US" altLang="zh-CN" b="1" dirty="0">
                <a:solidFill>
                  <a:srgbClr val="FF0000"/>
                </a:solidFill>
              </a:rPr>
              <a:t>ocean bill of lading</a:t>
            </a:r>
            <a:endParaRPr lang="en-US" altLang="zh-CN" b="1" dirty="0">
              <a:solidFill>
                <a:srgbClr val="FF0000"/>
              </a:solidFill>
            </a:endParaRPr>
          </a:p>
          <a:p>
            <a:r>
              <a:rPr lang="en-US" altLang="zh-CN" b="1" dirty="0">
                <a:solidFill>
                  <a:srgbClr val="FF0000"/>
                </a:solidFill>
              </a:rPr>
              <a:t> bill of lading</a:t>
            </a:r>
            <a:endParaRPr lang="en-US" altLang="zh-CN" b="1" dirty="0">
              <a:solidFill>
                <a:srgbClr val="FF0000"/>
              </a:solidFill>
            </a:endParaRPr>
          </a:p>
          <a:p>
            <a:r>
              <a:rPr lang="en-US" altLang="zh-CN" b="1" dirty="0">
                <a:solidFill>
                  <a:srgbClr val="FF0000"/>
                </a:solidFill>
              </a:rPr>
              <a:t>B/L</a:t>
            </a:r>
            <a:endParaRPr lang="zh-CN" altLang="en-US" b="1" dirty="0"/>
          </a:p>
          <a:p>
            <a:pPr>
              <a:buNone/>
            </a:pPr>
            <a:endParaRPr lang="zh-CN" altLang="en-US" b="1" dirty="0"/>
          </a:p>
          <a:p>
            <a:r>
              <a:rPr lang="zh-CN" altLang="en-US" b="1" dirty="0"/>
              <a:t>指一种用以证明海上运输合同和货物</a:t>
            </a:r>
            <a:r>
              <a:rPr lang="zh-CN" altLang="en-US" b="1" dirty="0">
                <a:solidFill>
                  <a:srgbClr val="000099"/>
                </a:solidFill>
              </a:rPr>
              <a:t>由承运人接管或装船</a:t>
            </a:r>
            <a:r>
              <a:rPr lang="zh-CN" altLang="en-US" b="1" dirty="0"/>
              <a:t>，以及</a:t>
            </a:r>
            <a:r>
              <a:rPr lang="zh-CN" altLang="en-US" b="1" dirty="0">
                <a:solidFill>
                  <a:srgbClr val="000099"/>
                </a:solidFill>
              </a:rPr>
              <a:t>承运人据以保证在目的港交付货物的单证。</a:t>
            </a:r>
            <a:endParaRPr lang="zh-CN" altLang="en-US" b="1" dirty="0">
              <a:solidFill>
                <a:srgbClr val="000099"/>
              </a:solidFill>
            </a:endParaRPr>
          </a:p>
          <a:p>
            <a:endParaRPr lang="zh-CN" altLang="en-US" b="1" dirty="0">
              <a:solidFill>
                <a:srgbClr val="000099"/>
              </a:solidFill>
            </a:endParaRPr>
          </a:p>
          <a:p>
            <a:endParaRPr lang="zh-CN" altLang="en-US" dirty="0">
              <a:solidFill>
                <a:srgbClr val="000099"/>
              </a:solidFill>
            </a:endParaRPr>
          </a:p>
        </p:txBody>
      </p:sp>
    </p:spTree>
    <p:custDataLst>
      <p:tags r:id="rId2"/>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9089" name="图片 110599"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110596" name="内容占位符 110595"/>
          <p:cNvSpPr>
            <a:spLocks noGrp="1"/>
          </p:cNvSpPr>
          <p:nvPr>
            <p:ph idx="1"/>
          </p:nvPr>
        </p:nvSpPr>
        <p:spPr/>
        <p:txBody>
          <a:bodyPr vert="horz" wrap="square" lIns="91440" tIns="45720" rIns="91440" bIns="45720" anchor="t"/>
          <a:p>
            <a:pPr>
              <a:buNone/>
            </a:pPr>
            <a:r>
              <a:rPr lang="zh-CN" altLang="en-US" sz="2800" b="1" dirty="0"/>
              <a:t>1．它是</a:t>
            </a:r>
            <a:r>
              <a:rPr lang="zh-CN" altLang="en-US" sz="2800" b="1" dirty="0">
                <a:solidFill>
                  <a:srgbClr val="FF0066"/>
                </a:solidFill>
              </a:rPr>
              <a:t>承运人</a:t>
            </a:r>
            <a:r>
              <a:rPr lang="zh-CN" altLang="en-US" sz="2800" b="1" dirty="0"/>
              <a:t>签发的</a:t>
            </a:r>
            <a:r>
              <a:rPr lang="zh-CN" altLang="en-US" sz="2800" b="1" dirty="0">
                <a:solidFill>
                  <a:srgbClr val="FF0000"/>
                </a:solidFill>
              </a:rPr>
              <a:t>货物收据（receipt for the goods），</a:t>
            </a:r>
            <a:r>
              <a:rPr lang="zh-CN" altLang="en-US" sz="2800" b="1" dirty="0"/>
              <a:t>证明承运人已按提单所列内容收到货物。</a:t>
            </a:r>
            <a:endParaRPr lang="en-US" altLang="zh-CN" sz="2800" b="1" dirty="0"/>
          </a:p>
          <a:p>
            <a:pPr>
              <a:buNone/>
            </a:pPr>
            <a:endParaRPr lang="zh-CN" altLang="en-US" sz="2800" b="1" dirty="0"/>
          </a:p>
          <a:p>
            <a:pPr>
              <a:buNone/>
            </a:pPr>
            <a:r>
              <a:rPr lang="zh-CN" altLang="en-US" sz="2800" b="1" dirty="0"/>
              <a:t>2．它是代表</a:t>
            </a:r>
            <a:r>
              <a:rPr lang="zh-CN" altLang="en-US" sz="2800" b="1" dirty="0">
                <a:solidFill>
                  <a:srgbClr val="FF0000"/>
                </a:solidFill>
              </a:rPr>
              <a:t>货物所有权的凭证（document of title）。</a:t>
            </a:r>
            <a:endParaRPr lang="en-US" altLang="zh-CN" sz="2800" b="1" dirty="0">
              <a:solidFill>
                <a:srgbClr val="FF0000"/>
              </a:solidFill>
            </a:endParaRPr>
          </a:p>
          <a:p>
            <a:pPr>
              <a:buNone/>
            </a:pPr>
            <a:r>
              <a:rPr lang="en-US" altLang="zh-CN" sz="2400" b="1" dirty="0"/>
              <a:t>     </a:t>
            </a:r>
            <a:r>
              <a:rPr lang="zh-CN" altLang="en-US" sz="2400" b="1" dirty="0"/>
              <a:t>提单作为物权凭证，其持有者可凭以向承运人提货，亦可通过</a:t>
            </a:r>
            <a:r>
              <a:rPr lang="zh-CN" altLang="en-US" sz="2400" b="1" dirty="0">
                <a:solidFill>
                  <a:srgbClr val="000099"/>
                </a:solidFill>
              </a:rPr>
              <a:t>背书</a:t>
            </a:r>
            <a:r>
              <a:rPr lang="zh-CN" altLang="en-US" sz="2400" b="1" dirty="0"/>
              <a:t>将其转让，以实现货物所有权的转让，或凭以向银行</a:t>
            </a:r>
            <a:r>
              <a:rPr lang="zh-CN" altLang="en-US" sz="2400" b="1" dirty="0">
                <a:solidFill>
                  <a:srgbClr val="000099"/>
                </a:solidFill>
              </a:rPr>
              <a:t>办理抵押贷款或叙做押汇</a:t>
            </a:r>
            <a:r>
              <a:rPr lang="zh-CN" altLang="en-US" sz="2400" b="1" dirty="0"/>
              <a:t>。</a:t>
            </a:r>
            <a:endParaRPr lang="zh-CN" altLang="en-US" sz="2400" b="1" dirty="0"/>
          </a:p>
        </p:txBody>
      </p:sp>
      <p:sp>
        <p:nvSpPr>
          <p:cNvPr id="89091" name="标题 110598"/>
          <p:cNvSpPr>
            <a:spLocks noGrp="1"/>
          </p:cNvSpPr>
          <p:nvPr>
            <p:ph type="title"/>
          </p:nvPr>
        </p:nvSpPr>
        <p:spPr/>
        <p:txBody>
          <a:bodyPr vert="horz" wrap="square" lIns="91440" tIns="45720" rIns="91440" bIns="45720" anchor="ctr">
            <a:normAutofit fontScale="90000"/>
          </a:bodyPr>
          <a:p>
            <a:r>
              <a:rPr lang="en-US" altLang="zh-CN" sz="4800" dirty="0">
                <a:solidFill>
                  <a:srgbClr val="FF0000"/>
                </a:solidFill>
              </a:rPr>
              <a:t>B/L</a:t>
            </a:r>
            <a:r>
              <a:rPr lang="zh-CN" altLang="en-US" sz="4800" dirty="0">
                <a:solidFill>
                  <a:srgbClr val="FF0000"/>
                </a:solidFill>
              </a:rPr>
              <a:t>的性质和作用：</a:t>
            </a:r>
            <a:endParaRPr lang="zh-CN" altLang="en-US" sz="4800" dirty="0">
              <a:solidFill>
                <a:srgbClr val="FF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0596">
                                            <p:txEl>
                                              <p:charRg st="93" end="163"/>
                                            </p:txEl>
                                          </p:spTgt>
                                        </p:tgtEl>
                                        <p:attrNameLst>
                                          <p:attrName>style.visibility</p:attrName>
                                        </p:attrNameLst>
                                      </p:cBhvr>
                                      <p:to>
                                        <p:strVal val="visible"/>
                                      </p:to>
                                    </p:set>
                                    <p:animEffect transition="in" filter="blinds(horizontal)">
                                      <p:cBhvr>
                                        <p:cTn id="7" dur="500"/>
                                        <p:tgtEl>
                                          <p:spTgt spid="110596">
                                            <p:txEl>
                                              <p:charRg st="93" end="16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0113" name="图片 177158"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90114" name="文本占位符 177154"/>
          <p:cNvSpPr>
            <a:spLocks noGrp="1"/>
          </p:cNvSpPr>
          <p:nvPr>
            <p:ph idx="1"/>
          </p:nvPr>
        </p:nvSpPr>
        <p:spPr>
          <a:xfrm>
            <a:off x="1524000" y="1600200"/>
            <a:ext cx="8686800" cy="5064125"/>
          </a:xfrm>
        </p:spPr>
        <p:txBody>
          <a:bodyPr vert="horz" wrap="square" lIns="91440" tIns="45720" rIns="91440" bIns="45720" anchor="t"/>
          <a:p>
            <a:pPr>
              <a:buNone/>
            </a:pPr>
            <a:endParaRPr lang="zh-CN" altLang="en-US" sz="2700" dirty="0"/>
          </a:p>
          <a:p>
            <a:pPr>
              <a:buNone/>
            </a:pPr>
            <a:r>
              <a:rPr lang="zh-CN" altLang="en-US" b="1" dirty="0"/>
              <a:t>  3.  它是</a:t>
            </a:r>
            <a:r>
              <a:rPr lang="zh-CN" altLang="en-US" b="1" dirty="0">
                <a:solidFill>
                  <a:srgbClr val="FF0000"/>
                </a:solidFill>
              </a:rPr>
              <a:t>运输合同的证明（evidence of the contract of carriage），</a:t>
            </a:r>
            <a:r>
              <a:rPr lang="zh-CN" altLang="en-US" b="1" dirty="0"/>
              <a:t>是</a:t>
            </a:r>
            <a:r>
              <a:rPr lang="zh-CN" altLang="en-US" b="1" dirty="0">
                <a:solidFill>
                  <a:srgbClr val="000099"/>
                </a:solidFill>
              </a:rPr>
              <a:t>承运人和托运人</a:t>
            </a:r>
            <a:r>
              <a:rPr lang="zh-CN" altLang="en-US" b="1" dirty="0"/>
              <a:t>处理双方在运输中的权利和义务问题的主要法律依据。</a:t>
            </a:r>
            <a:endParaRPr lang="zh-CN" altLang="en-US" b="1" dirty="0"/>
          </a:p>
        </p:txBody>
      </p:sp>
      <p:sp>
        <p:nvSpPr>
          <p:cNvPr id="90115" name="矩形 177156"/>
          <p:cNvSpPr/>
          <p:nvPr/>
        </p:nvSpPr>
        <p:spPr>
          <a:xfrm>
            <a:off x="1981200" y="274638"/>
            <a:ext cx="8229600" cy="1143000"/>
          </a:xfrm>
          <a:prstGeom prst="rect">
            <a:avLst/>
          </a:prstGeom>
          <a:noFill/>
          <a:ln w="9525">
            <a:noFill/>
          </a:ln>
        </p:spPr>
        <p:txBody>
          <a:bodyPr anchor="ctr"/>
          <a:p>
            <a:pPr algn="ctr"/>
            <a:r>
              <a:rPr lang="en-US" altLang="zh-CN" sz="4800" dirty="0">
                <a:solidFill>
                  <a:srgbClr val="FF0000"/>
                </a:solidFill>
                <a:latin typeface="Arial" panose="020B0604020202020204" pitchFamily="34" charset="0"/>
                <a:ea typeface="楷体_GB2312" pitchFamily="49" charset="-122"/>
              </a:rPr>
              <a:t>B/L</a:t>
            </a:r>
            <a:r>
              <a:rPr lang="zh-CN" altLang="en-US" sz="4800" dirty="0">
                <a:solidFill>
                  <a:srgbClr val="FF0000"/>
                </a:solidFill>
                <a:latin typeface="Arial" panose="020B0604020202020204" pitchFamily="34" charset="0"/>
                <a:ea typeface="楷体_GB2312" pitchFamily="49" charset="-122"/>
              </a:rPr>
              <a:t>的性质和作用：</a:t>
            </a:r>
            <a:endParaRPr lang="en-US" altLang="zh-CN" sz="4800" dirty="0">
              <a:solidFill>
                <a:srgbClr val="FF0000"/>
              </a:solidFill>
              <a:latin typeface="Arial" panose="020B0604020202020204" pitchFamily="34" charset="0"/>
              <a:ea typeface="楷体_GB2312" pitchFamily="49" charset="-122"/>
            </a:endParaRPr>
          </a:p>
        </p:txBody>
      </p:sp>
    </p:spTree>
    <p:custDataLst>
      <p:tags r:id="rId2"/>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1137" name="图片 17412"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91138" name="文本占位符 17409"/>
          <p:cNvSpPr>
            <a:spLocks noGrp="1"/>
          </p:cNvSpPr>
          <p:nvPr>
            <p:ph idx="1"/>
          </p:nvPr>
        </p:nvSpPr>
        <p:spPr>
          <a:xfrm>
            <a:off x="1981200" y="1597025"/>
            <a:ext cx="8229600" cy="4530725"/>
          </a:xfrm>
        </p:spPr>
        <p:txBody>
          <a:bodyPr vert="horz" wrap="square" lIns="91440" tIns="45720" rIns="91440" bIns="45720" anchor="t"/>
          <a:p>
            <a:r>
              <a:rPr lang="en-US" altLang="zh-CN" dirty="0">
                <a:solidFill>
                  <a:srgbClr val="000099"/>
                </a:solidFill>
              </a:rPr>
              <a:t>1</a:t>
            </a:r>
            <a:r>
              <a:rPr lang="zh-CN" altLang="en-US" dirty="0">
                <a:solidFill>
                  <a:srgbClr val="000099"/>
                </a:solidFill>
              </a:rPr>
              <a:t>）提单的正面内容：</a:t>
            </a:r>
            <a:endParaRPr lang="zh-CN" altLang="en-US" dirty="0">
              <a:solidFill>
                <a:srgbClr val="000099"/>
              </a:solidFill>
            </a:endParaRPr>
          </a:p>
          <a:p>
            <a:r>
              <a:rPr lang="zh-CN" altLang="en-US" b="1" dirty="0"/>
              <a:t>主要有</a:t>
            </a:r>
            <a:r>
              <a:rPr lang="zh-CN" altLang="en-US" b="1" dirty="0">
                <a:solidFill>
                  <a:srgbClr val="FF0066"/>
                </a:solidFill>
              </a:rPr>
              <a:t>承运人和托运人</a:t>
            </a:r>
            <a:r>
              <a:rPr lang="zh-CN" altLang="en-US" b="1" dirty="0"/>
              <a:t>填写。</a:t>
            </a:r>
            <a:endParaRPr lang="zh-CN" altLang="en-US" dirty="0">
              <a:solidFill>
                <a:srgbClr val="000099"/>
              </a:solidFill>
            </a:endParaRPr>
          </a:p>
          <a:p>
            <a:pPr>
              <a:buNone/>
            </a:pPr>
            <a:endParaRPr lang="zh-CN" altLang="en-US" dirty="0">
              <a:solidFill>
                <a:srgbClr val="000099"/>
              </a:solidFill>
            </a:endParaRPr>
          </a:p>
          <a:p>
            <a:r>
              <a:rPr lang="en-US" altLang="zh-CN" dirty="0">
                <a:solidFill>
                  <a:srgbClr val="000099"/>
                </a:solidFill>
              </a:rPr>
              <a:t>2</a:t>
            </a:r>
            <a:r>
              <a:rPr lang="zh-CN" altLang="en-US" dirty="0">
                <a:solidFill>
                  <a:srgbClr val="000099"/>
                </a:solidFill>
              </a:rPr>
              <a:t>）提单背面条款</a:t>
            </a:r>
            <a:endParaRPr lang="zh-CN" altLang="en-US" dirty="0">
              <a:solidFill>
                <a:srgbClr val="000099"/>
              </a:solidFill>
            </a:endParaRPr>
          </a:p>
          <a:p>
            <a:pPr>
              <a:buNone/>
            </a:pPr>
            <a:endParaRPr lang="zh-CN" altLang="en-US" dirty="0"/>
          </a:p>
          <a:p>
            <a:endParaRPr lang="zh-CN" altLang="en-US" dirty="0"/>
          </a:p>
        </p:txBody>
      </p:sp>
      <p:sp>
        <p:nvSpPr>
          <p:cNvPr id="91139" name="标题 17411"/>
          <p:cNvSpPr>
            <a:spLocks noGrp="1"/>
          </p:cNvSpPr>
          <p:nvPr>
            <p:ph type="title"/>
          </p:nvPr>
        </p:nvSpPr>
        <p:spPr/>
        <p:txBody>
          <a:bodyPr vert="horz" wrap="square" lIns="91440" tIns="45720" rIns="91440" bIns="45720" anchor="ctr">
            <a:normAutofit fontScale="90000"/>
          </a:bodyPr>
          <a:p>
            <a:r>
              <a:rPr lang="zh-CN" altLang="en-US" sz="4000" b="1" dirty="0">
                <a:solidFill>
                  <a:srgbClr val="FF0000"/>
                </a:solidFill>
              </a:rPr>
              <a:t>二、海运提单的内容</a:t>
            </a:r>
            <a:br>
              <a:rPr lang="zh-CN" altLang="en-US" sz="4000" b="1" dirty="0">
                <a:solidFill>
                  <a:srgbClr val="FF0000"/>
                </a:solidFill>
              </a:rPr>
            </a:br>
            <a:endParaRPr lang="zh-CN" altLang="en-US" sz="4000" b="1" dirty="0">
              <a:solidFill>
                <a:srgbClr val="FF0000"/>
              </a:solidFill>
            </a:endParaRPr>
          </a:p>
        </p:txBody>
      </p:sp>
    </p:spTree>
    <p:custDataLst>
      <p:tags r:id="rId2"/>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标题 316417"/>
          <p:cNvSpPr>
            <a:spLocks noGrp="1"/>
          </p:cNvSpPr>
          <p:nvPr>
            <p:ph type="title"/>
          </p:nvPr>
        </p:nvSpPr>
        <p:spPr/>
        <p:txBody>
          <a:bodyPr vert="horz" wrap="square" lIns="91440" tIns="45720" rIns="91440" bIns="45720" anchor="ctr"/>
          <a:p>
            <a:r>
              <a:rPr lang="zh-CN" altLang="en-US" b="1" dirty="0">
                <a:solidFill>
                  <a:srgbClr val="FF0000"/>
                </a:solidFill>
              </a:rPr>
              <a:t>三、海运提单的种类</a:t>
            </a:r>
            <a:endParaRPr lang="zh-CN" altLang="en-US" b="1" dirty="0">
              <a:solidFill>
                <a:srgbClr val="FF0000"/>
              </a:solidFill>
            </a:endParaRPr>
          </a:p>
        </p:txBody>
      </p:sp>
      <p:sp>
        <p:nvSpPr>
          <p:cNvPr id="92162" name="文本占位符 316418"/>
          <p:cNvSpPr>
            <a:spLocks noGrp="1"/>
          </p:cNvSpPr>
          <p:nvPr>
            <p:ph idx="1"/>
          </p:nvPr>
        </p:nvSpPr>
        <p:spPr/>
        <p:txBody>
          <a:bodyPr vert="horz" wrap="square" lIns="91440" tIns="45720" rIns="91440" bIns="45720" anchor="t">
            <a:normAutofit fontScale="90000" lnSpcReduction="20000"/>
          </a:bodyPr>
          <a:p>
            <a:pPr>
              <a:buNone/>
            </a:pPr>
            <a:r>
              <a:rPr lang="zh-CN" altLang="en-US" sz="2800" b="1" dirty="0"/>
              <a:t>（一）按货物</a:t>
            </a:r>
            <a:r>
              <a:rPr lang="zh-CN" altLang="en-US" sz="2800" b="1" dirty="0">
                <a:solidFill>
                  <a:srgbClr val="000099"/>
                </a:solidFill>
              </a:rPr>
              <a:t>是否已装船</a:t>
            </a:r>
            <a:r>
              <a:rPr lang="zh-CN" altLang="en-US" sz="2800" b="1" dirty="0"/>
              <a:t>划分</a:t>
            </a:r>
            <a:endParaRPr lang="en-US" altLang="zh-CN" sz="2800" b="1" dirty="0"/>
          </a:p>
          <a:p>
            <a:pPr>
              <a:buNone/>
            </a:pPr>
            <a:r>
              <a:rPr lang="zh-CN" altLang="en-US" sz="2800" b="1" dirty="0"/>
              <a:t>（二）按提单</a:t>
            </a:r>
            <a:r>
              <a:rPr lang="zh-CN" altLang="en-US" sz="2800" b="1" dirty="0">
                <a:solidFill>
                  <a:srgbClr val="000099"/>
                </a:solidFill>
              </a:rPr>
              <a:t>收货人的抬头方式</a:t>
            </a:r>
            <a:r>
              <a:rPr lang="zh-CN" altLang="en-US" sz="2800" b="1" dirty="0"/>
              <a:t>划分</a:t>
            </a:r>
            <a:endParaRPr lang="en-US" altLang="zh-CN" sz="2800" b="1" dirty="0"/>
          </a:p>
          <a:p>
            <a:pPr>
              <a:buNone/>
            </a:pPr>
            <a:r>
              <a:rPr lang="zh-CN" altLang="en-US" sz="2800" b="1" dirty="0">
                <a:solidFill>
                  <a:schemeClr val="tx2"/>
                </a:solidFill>
              </a:rPr>
              <a:t>（三）按提单</a:t>
            </a:r>
            <a:r>
              <a:rPr lang="zh-CN" altLang="en-US" sz="2800" b="1" dirty="0">
                <a:solidFill>
                  <a:srgbClr val="000099"/>
                </a:solidFill>
              </a:rPr>
              <a:t>对货物外表状况有无不良批注</a:t>
            </a:r>
            <a:r>
              <a:rPr lang="zh-CN" altLang="en-US" sz="2800" b="1" dirty="0">
                <a:solidFill>
                  <a:schemeClr val="tx2"/>
                </a:solidFill>
              </a:rPr>
              <a:t>分</a:t>
            </a:r>
            <a:endParaRPr lang="zh-CN" altLang="en-US" sz="2800" b="1" dirty="0">
              <a:solidFill>
                <a:schemeClr val="tx2"/>
              </a:solidFill>
            </a:endParaRPr>
          </a:p>
          <a:p>
            <a:pPr>
              <a:buNone/>
            </a:pPr>
            <a:r>
              <a:rPr lang="zh-CN" altLang="en-US" sz="2800" b="1" dirty="0"/>
              <a:t>（四）根据</a:t>
            </a:r>
            <a:r>
              <a:rPr lang="zh-CN" altLang="en-US" sz="2800" b="1" dirty="0">
                <a:solidFill>
                  <a:srgbClr val="000099"/>
                </a:solidFill>
              </a:rPr>
              <a:t>运输方式的不同</a:t>
            </a:r>
            <a:r>
              <a:rPr lang="zh-CN" altLang="en-US" sz="2800" b="1" dirty="0"/>
              <a:t>划分</a:t>
            </a:r>
            <a:endParaRPr lang="en-US" altLang="zh-CN" sz="2800" b="1" dirty="0"/>
          </a:p>
          <a:p>
            <a:pPr>
              <a:buNone/>
            </a:pPr>
            <a:r>
              <a:rPr lang="zh-CN" altLang="en-US" sz="2800" b="1" dirty="0"/>
              <a:t>（五）根据</a:t>
            </a:r>
            <a:r>
              <a:rPr lang="zh-CN" altLang="en-US" sz="2800" b="1" dirty="0">
                <a:solidFill>
                  <a:srgbClr val="000099"/>
                </a:solidFill>
              </a:rPr>
              <a:t>船舶营运方式不同</a:t>
            </a:r>
            <a:r>
              <a:rPr lang="zh-CN" altLang="en-US" sz="2800" b="1" dirty="0"/>
              <a:t>划分</a:t>
            </a:r>
            <a:endParaRPr lang="zh-CN" altLang="en-US" sz="2800" b="1" dirty="0"/>
          </a:p>
          <a:p>
            <a:pPr>
              <a:buNone/>
            </a:pPr>
            <a:r>
              <a:rPr lang="zh-CN" altLang="en-US" sz="2800" b="1" dirty="0"/>
              <a:t>（六）按</a:t>
            </a:r>
            <a:r>
              <a:rPr lang="zh-CN" altLang="en-US" sz="2800" b="1" dirty="0">
                <a:solidFill>
                  <a:srgbClr val="000099"/>
                </a:solidFill>
              </a:rPr>
              <a:t>提单格式</a:t>
            </a:r>
            <a:r>
              <a:rPr lang="zh-CN" altLang="en-US" sz="2800" b="1" dirty="0"/>
              <a:t>划分</a:t>
            </a:r>
            <a:endParaRPr lang="zh-CN" altLang="en-US" sz="2800" b="1" dirty="0"/>
          </a:p>
          <a:p>
            <a:pPr>
              <a:buNone/>
            </a:pPr>
            <a:r>
              <a:rPr lang="zh-CN" altLang="en-US" sz="2800" b="1" dirty="0"/>
              <a:t>（七）按</a:t>
            </a:r>
            <a:r>
              <a:rPr lang="zh-CN" altLang="en-US" sz="2800" b="1" dirty="0">
                <a:solidFill>
                  <a:srgbClr val="000099"/>
                </a:solidFill>
              </a:rPr>
              <a:t>提单使用效力</a:t>
            </a:r>
            <a:r>
              <a:rPr lang="zh-CN" altLang="en-US" sz="2800" b="1" dirty="0"/>
              <a:t>划分</a:t>
            </a:r>
            <a:endParaRPr lang="zh-CN" altLang="en-US" sz="2800" b="1" dirty="0"/>
          </a:p>
          <a:p>
            <a:pPr>
              <a:buNone/>
            </a:pPr>
            <a:r>
              <a:rPr lang="zh-CN" altLang="en-US" sz="2800" b="1" dirty="0"/>
              <a:t>（八）其他提单</a:t>
            </a:r>
            <a:endParaRPr lang="zh-CN" altLang="en-US" sz="2800" b="1" dirty="0"/>
          </a:p>
          <a:p>
            <a:endParaRPr lang="zh-CN" altLang="en-US" sz="2800" b="1" dirty="0"/>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3185" name="图片 18437"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93186" name="文本占位符 18433"/>
          <p:cNvSpPr>
            <a:spLocks noGrp="1"/>
          </p:cNvSpPr>
          <p:nvPr>
            <p:ph idx="1"/>
          </p:nvPr>
        </p:nvSpPr>
        <p:spPr>
          <a:xfrm>
            <a:off x="1981200" y="1665288"/>
            <a:ext cx="8528050" cy="4462462"/>
          </a:xfrm>
          <a:ln>
            <a:solidFill>
              <a:schemeClr val="tx1"/>
            </a:solidFill>
            <a:miter/>
          </a:ln>
        </p:spPr>
        <p:txBody>
          <a:bodyPr vert="horz" wrap="square" lIns="91440" tIns="45720" rIns="91440" bIns="45720" anchor="t"/>
          <a:p>
            <a:pPr>
              <a:buNone/>
            </a:pPr>
            <a:endParaRPr lang="zh-CN" altLang="en-US" dirty="0"/>
          </a:p>
          <a:p>
            <a:r>
              <a:rPr lang="zh-CN" altLang="en-US" b="1" dirty="0"/>
              <a:t>1.</a:t>
            </a:r>
            <a:r>
              <a:rPr lang="zh-CN" altLang="en-US" b="1" dirty="0">
                <a:solidFill>
                  <a:srgbClr val="FF0066"/>
                </a:solidFill>
              </a:rPr>
              <a:t>已装船提单</a:t>
            </a:r>
            <a:r>
              <a:rPr lang="zh-CN" altLang="en-US" b="1" dirty="0"/>
              <a:t>（on board or shipped B/L</a:t>
            </a:r>
            <a:r>
              <a:rPr lang="en-US" altLang="zh-CN" b="1" dirty="0"/>
              <a:t>)</a:t>
            </a:r>
            <a:endParaRPr lang="en-US" altLang="zh-CN" b="1" dirty="0"/>
          </a:p>
          <a:p>
            <a:pPr>
              <a:buNone/>
            </a:pPr>
            <a:r>
              <a:rPr lang="zh-CN" altLang="en-US" b="1" dirty="0"/>
              <a:t>是在货物装上船后，由承运人签发的提单。</a:t>
            </a:r>
            <a:endParaRPr lang="en-US" altLang="zh-CN" b="1" dirty="0"/>
          </a:p>
          <a:p>
            <a:pPr>
              <a:buNone/>
            </a:pPr>
            <a:endParaRPr lang="zh-CN" altLang="en-US" b="1" dirty="0"/>
          </a:p>
          <a:p>
            <a:r>
              <a:rPr lang="zh-CN" altLang="en-US" b="1" dirty="0"/>
              <a:t>2.</a:t>
            </a:r>
            <a:r>
              <a:rPr lang="zh-CN" altLang="en-US" b="1" dirty="0">
                <a:solidFill>
                  <a:srgbClr val="FF0066"/>
                </a:solidFill>
              </a:rPr>
              <a:t>备运提单</a:t>
            </a:r>
            <a:r>
              <a:rPr lang="zh-CN" altLang="en-US" b="1" dirty="0"/>
              <a:t>（received for shipment B/L）是指承运人在收到托运货物等待装运时所签发的提单。</a:t>
            </a:r>
            <a:endParaRPr lang="zh-CN" altLang="en-US" b="1" dirty="0"/>
          </a:p>
          <a:p>
            <a:endParaRPr lang="zh-CN" altLang="en-US" dirty="0"/>
          </a:p>
        </p:txBody>
      </p:sp>
      <p:sp>
        <p:nvSpPr>
          <p:cNvPr id="93187" name="标题 18435"/>
          <p:cNvSpPr>
            <a:spLocks noGrp="1"/>
          </p:cNvSpPr>
          <p:nvPr>
            <p:ph type="title"/>
          </p:nvPr>
        </p:nvSpPr>
        <p:spPr/>
        <p:txBody>
          <a:bodyPr vert="horz" wrap="square" lIns="91440" tIns="45720" rIns="91440" bIns="45720" anchor="ctr">
            <a:normAutofit fontScale="90000"/>
          </a:bodyPr>
          <a:p>
            <a:br>
              <a:rPr lang="zh-CN" altLang="en-US" sz="4000" dirty="0"/>
            </a:br>
            <a:endParaRPr lang="zh-CN" altLang="en-US" sz="4000" dirty="0"/>
          </a:p>
        </p:txBody>
      </p:sp>
      <p:sp>
        <p:nvSpPr>
          <p:cNvPr id="93188" name="矩形 18436"/>
          <p:cNvSpPr/>
          <p:nvPr/>
        </p:nvSpPr>
        <p:spPr>
          <a:xfrm>
            <a:off x="2197100" y="274638"/>
            <a:ext cx="8229600" cy="1143000"/>
          </a:xfrm>
          <a:prstGeom prst="rect">
            <a:avLst/>
          </a:prstGeom>
          <a:noFill/>
          <a:ln w="9525">
            <a:noFill/>
          </a:ln>
        </p:spPr>
        <p:txBody>
          <a:bodyPr anchor="ctr"/>
          <a:p>
            <a:pPr algn="ctr"/>
            <a:r>
              <a:rPr lang="zh-CN" altLang="en-US" sz="4400" dirty="0">
                <a:solidFill>
                  <a:schemeClr val="tx2"/>
                </a:solidFill>
                <a:latin typeface="Arial" panose="020B0604020202020204" pitchFamily="34" charset="0"/>
                <a:ea typeface="楷体_GB2312" pitchFamily="49" charset="-122"/>
              </a:rPr>
              <a:t>（一）按货物</a:t>
            </a:r>
            <a:r>
              <a:rPr lang="zh-CN" altLang="en-US" sz="4400" dirty="0">
                <a:solidFill>
                  <a:srgbClr val="000099"/>
                </a:solidFill>
                <a:latin typeface="Arial" panose="020B0604020202020204" pitchFamily="34" charset="0"/>
                <a:ea typeface="楷体_GB2312" pitchFamily="49" charset="-122"/>
              </a:rPr>
              <a:t>是否已装船</a:t>
            </a:r>
            <a:r>
              <a:rPr lang="zh-CN" altLang="en-US" sz="4400" dirty="0">
                <a:solidFill>
                  <a:schemeClr val="tx2"/>
                </a:solidFill>
                <a:latin typeface="Arial" panose="020B0604020202020204" pitchFamily="34" charset="0"/>
                <a:ea typeface="楷体_GB2312" pitchFamily="49" charset="-122"/>
              </a:rPr>
              <a:t>划分</a:t>
            </a:r>
            <a:endParaRPr lang="zh-CN" altLang="en-US" sz="4400" dirty="0">
              <a:solidFill>
                <a:schemeClr val="tx2"/>
              </a:solidFill>
              <a:latin typeface="Arial" panose="020B0604020202020204" pitchFamily="34" charset="0"/>
              <a:ea typeface="楷体_GB2312" pitchFamily="49" charset="-122"/>
            </a:endParaRPr>
          </a:p>
        </p:txBody>
      </p:sp>
    </p:spTree>
    <p:custDataLst>
      <p:tags r:id="rId2"/>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4209" name="图片 184325"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94210" name="标题 184322"/>
          <p:cNvSpPr>
            <a:spLocks noGrp="1"/>
          </p:cNvSpPr>
          <p:nvPr>
            <p:ph type="title"/>
          </p:nvPr>
        </p:nvSpPr>
        <p:spPr/>
        <p:txBody>
          <a:bodyPr vert="horz" wrap="square" lIns="91440" tIns="45720" rIns="91440" bIns="45720" anchor="ctr"/>
          <a:p>
            <a:r>
              <a:rPr lang="zh-CN" altLang="en-US" dirty="0"/>
              <a:t>区别：</a:t>
            </a:r>
            <a:endParaRPr lang="zh-CN" altLang="en-US" dirty="0"/>
          </a:p>
        </p:txBody>
      </p:sp>
      <p:sp>
        <p:nvSpPr>
          <p:cNvPr id="94211" name="文本占位符 184323"/>
          <p:cNvSpPr>
            <a:spLocks noGrp="1"/>
          </p:cNvSpPr>
          <p:nvPr>
            <p:ph idx="1"/>
          </p:nvPr>
        </p:nvSpPr>
        <p:spPr/>
        <p:txBody>
          <a:bodyPr vert="horz" wrap="square" lIns="91440" tIns="45720" rIns="91440" bIns="45720" anchor="t"/>
          <a:p>
            <a:endParaRPr lang="zh-CN" altLang="en-US" dirty="0"/>
          </a:p>
        </p:txBody>
      </p:sp>
      <p:pic>
        <p:nvPicPr>
          <p:cNvPr id="94212" name="图片 184324" descr="@L3T68XDCO2W7UPKXV~SU4A"/>
          <p:cNvPicPr>
            <a:picLocks noChangeAspect="1"/>
          </p:cNvPicPr>
          <p:nvPr/>
        </p:nvPicPr>
        <p:blipFill>
          <a:blip r:embed="rId2"/>
          <a:stretch>
            <a:fillRect/>
          </a:stretch>
        </p:blipFill>
        <p:spPr>
          <a:xfrm>
            <a:off x="1981200" y="1600200"/>
            <a:ext cx="8229600" cy="5078413"/>
          </a:xfrm>
          <a:prstGeom prst="rect">
            <a:avLst/>
          </a:prstGeom>
          <a:noFill/>
          <a:ln w="9525">
            <a:noFill/>
          </a:ln>
        </p:spPr>
      </p:pic>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5233" name="图片 39952"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95234" name="标题 39951"/>
          <p:cNvSpPr>
            <a:spLocks noGrp="1"/>
          </p:cNvSpPr>
          <p:nvPr>
            <p:ph type="title"/>
          </p:nvPr>
        </p:nvSpPr>
        <p:spPr>
          <a:xfrm>
            <a:off x="1981200" y="274638"/>
            <a:ext cx="8686800" cy="1143000"/>
          </a:xfrm>
        </p:spPr>
        <p:txBody>
          <a:bodyPr vert="horz" wrap="square" lIns="91440" tIns="45720" rIns="91440" bIns="45720" anchor="ctr">
            <a:normAutofit fontScale="90000"/>
          </a:bodyPr>
          <a:p>
            <a:br>
              <a:rPr lang="en-US" altLang="zh-CN" sz="4000" b="1" dirty="0"/>
            </a:br>
            <a:r>
              <a:rPr lang="zh-CN" altLang="en-US" sz="4000" b="1" dirty="0"/>
              <a:t>（二）按提单</a:t>
            </a:r>
            <a:r>
              <a:rPr lang="zh-CN" altLang="en-US" sz="4000" b="1" dirty="0">
                <a:solidFill>
                  <a:srgbClr val="000099"/>
                </a:solidFill>
              </a:rPr>
              <a:t>收货人的抬头方式</a:t>
            </a:r>
            <a:r>
              <a:rPr lang="zh-CN" altLang="en-US" sz="4000" b="1" dirty="0"/>
              <a:t>划分</a:t>
            </a:r>
            <a:br>
              <a:rPr lang="en-US" altLang="zh-CN" sz="4000" dirty="0"/>
            </a:br>
            <a:endParaRPr lang="zh-CN" altLang="en-US" sz="4000" dirty="0"/>
          </a:p>
        </p:txBody>
      </p:sp>
      <p:sp>
        <p:nvSpPr>
          <p:cNvPr id="95235" name="文本占位符 39938"/>
          <p:cNvSpPr>
            <a:spLocks noGrp="1"/>
          </p:cNvSpPr>
          <p:nvPr>
            <p:ph idx="1"/>
          </p:nvPr>
        </p:nvSpPr>
        <p:spPr>
          <a:xfrm>
            <a:off x="1981200" y="1600200"/>
            <a:ext cx="8229600" cy="4773613"/>
          </a:xfrm>
        </p:spPr>
        <p:txBody>
          <a:bodyPr vert="horz" wrap="square" lIns="91440" tIns="45720" rIns="91440" bIns="45720" anchor="t">
            <a:normAutofit lnSpcReduction="20000"/>
          </a:bodyPr>
          <a:p>
            <a:pPr>
              <a:lnSpc>
                <a:spcPct val="90000"/>
              </a:lnSpc>
              <a:buNone/>
            </a:pPr>
            <a:endParaRPr lang="zh-CN" altLang="en-US" sz="2800" dirty="0"/>
          </a:p>
          <a:p>
            <a:pPr>
              <a:lnSpc>
                <a:spcPct val="90000"/>
              </a:lnSpc>
            </a:pPr>
            <a:r>
              <a:rPr lang="zh-CN" altLang="en-US" sz="2800" b="1" dirty="0">
                <a:solidFill>
                  <a:srgbClr val="FF0066"/>
                </a:solidFill>
              </a:rPr>
              <a:t>1. 记名提单</a:t>
            </a:r>
            <a:r>
              <a:rPr lang="zh-CN" altLang="en-US" sz="2800" b="1" dirty="0"/>
              <a:t>（straight B/L）：</a:t>
            </a:r>
            <a:endParaRPr lang="zh-CN" altLang="en-US" sz="2800" b="1" dirty="0"/>
          </a:p>
          <a:p>
            <a:pPr>
              <a:lnSpc>
                <a:spcPct val="90000"/>
              </a:lnSpc>
              <a:buNone/>
            </a:pPr>
            <a:r>
              <a:rPr lang="zh-CN" altLang="en-US" sz="2800" b="1" dirty="0"/>
              <a:t>又称收货人抬头提单，是指提单收货人栏内填写</a:t>
            </a:r>
            <a:endParaRPr lang="zh-CN" altLang="en-US" sz="2800" b="1" dirty="0"/>
          </a:p>
          <a:p>
            <a:pPr>
              <a:lnSpc>
                <a:spcPct val="90000"/>
              </a:lnSpc>
              <a:buNone/>
            </a:pPr>
            <a:r>
              <a:rPr lang="zh-CN" altLang="en-US" sz="2800" b="1" dirty="0"/>
              <a:t>指定收货人名称的提单。</a:t>
            </a:r>
            <a:endParaRPr lang="zh-CN" altLang="en-US" sz="2800" b="1" dirty="0"/>
          </a:p>
          <a:p>
            <a:pPr>
              <a:lnSpc>
                <a:spcPct val="90000"/>
              </a:lnSpc>
              <a:buNone/>
            </a:pPr>
            <a:endParaRPr lang="zh-CN" altLang="en-US" sz="2800" b="1" dirty="0"/>
          </a:p>
          <a:p>
            <a:pPr>
              <a:lnSpc>
                <a:spcPct val="90000"/>
              </a:lnSpc>
              <a:buNone/>
            </a:pPr>
            <a:r>
              <a:rPr lang="zh-CN" altLang="en-US" sz="2800" b="1" dirty="0">
                <a:solidFill>
                  <a:srgbClr val="FF0000"/>
                </a:solidFill>
              </a:rPr>
              <a:t>只能由提单上指定的收货人提货，不可转让。</a:t>
            </a:r>
            <a:endParaRPr lang="zh-CN" altLang="en-US" sz="2800" b="1" dirty="0">
              <a:solidFill>
                <a:srgbClr val="FF0000"/>
              </a:solidFill>
            </a:endParaRPr>
          </a:p>
          <a:p>
            <a:pPr>
              <a:lnSpc>
                <a:spcPct val="90000"/>
              </a:lnSpc>
              <a:buNone/>
            </a:pPr>
            <a:r>
              <a:rPr lang="zh-CN" altLang="en-US" sz="2800" b="1" dirty="0">
                <a:solidFill>
                  <a:srgbClr val="FF0000"/>
                </a:solidFill>
              </a:rPr>
              <a:t>（贵重物品或展览品）</a:t>
            </a:r>
            <a:endParaRPr lang="en-US" altLang="zh-CN" sz="2800" b="1" dirty="0">
              <a:solidFill>
                <a:srgbClr val="FF0000"/>
              </a:solidFill>
            </a:endParaRPr>
          </a:p>
          <a:p>
            <a:pPr>
              <a:lnSpc>
                <a:spcPct val="90000"/>
              </a:lnSpc>
            </a:pPr>
            <a:endParaRPr lang="en-US" altLang="zh-CN" sz="2800" b="1" dirty="0">
              <a:solidFill>
                <a:srgbClr val="FF0000"/>
              </a:solidFill>
            </a:endParaRPr>
          </a:p>
          <a:p>
            <a:pPr>
              <a:lnSpc>
                <a:spcPct val="90000"/>
              </a:lnSpc>
            </a:pPr>
            <a:endParaRPr lang="zh-CN" altLang="en-US" sz="2800" b="1" dirty="0"/>
          </a:p>
          <a:p>
            <a:pPr>
              <a:lnSpc>
                <a:spcPct val="90000"/>
              </a:lnSpc>
              <a:buNone/>
            </a:pPr>
            <a:endParaRPr lang="en-US" altLang="zh-CN" sz="2400" dirty="0"/>
          </a:p>
          <a:p>
            <a:pPr>
              <a:lnSpc>
                <a:spcPct val="90000"/>
              </a:lnSpc>
              <a:buNone/>
            </a:pPr>
            <a:r>
              <a:rPr lang="zh-CN" altLang="en-US" sz="1700" dirty="0"/>
              <a:t>  </a:t>
            </a:r>
            <a:endParaRPr lang="zh-CN" altLang="en-US" sz="1700" dirty="0"/>
          </a:p>
          <a:p>
            <a:pPr>
              <a:lnSpc>
                <a:spcPct val="90000"/>
              </a:lnSpc>
            </a:pPr>
            <a:endParaRPr lang="zh-CN" altLang="en-US" sz="1700" dirty="0"/>
          </a:p>
        </p:txBody>
      </p:sp>
    </p:spTree>
    <p:custDataLst>
      <p:tags r:id="rId2"/>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6257" name="图片 318468"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96258" name="标题 318466"/>
          <p:cNvSpPr>
            <a:spLocks noGrp="1"/>
          </p:cNvSpPr>
          <p:nvPr>
            <p:ph type="title"/>
          </p:nvPr>
        </p:nvSpPr>
        <p:spPr/>
        <p:txBody>
          <a:bodyPr vert="horz" wrap="square" lIns="91440" tIns="45720" rIns="91440" bIns="45720" anchor="ctr"/>
          <a:p>
            <a:r>
              <a:rPr lang="zh-CN" altLang="en-US" dirty="0">
                <a:solidFill>
                  <a:srgbClr val="FF0066"/>
                </a:solidFill>
              </a:rPr>
              <a:t>背书：</a:t>
            </a:r>
            <a:endParaRPr lang="zh-CN" altLang="en-US" dirty="0">
              <a:solidFill>
                <a:srgbClr val="FF0066"/>
              </a:solidFill>
            </a:endParaRPr>
          </a:p>
        </p:txBody>
      </p:sp>
      <p:sp>
        <p:nvSpPr>
          <p:cNvPr id="96259" name="文本占位符 318467"/>
          <p:cNvSpPr>
            <a:spLocks noGrp="1"/>
          </p:cNvSpPr>
          <p:nvPr>
            <p:ph idx="1"/>
          </p:nvPr>
        </p:nvSpPr>
        <p:spPr/>
        <p:txBody>
          <a:bodyPr vert="horz" wrap="square" lIns="91440" tIns="45720" rIns="91440" bIns="45720" anchor="t"/>
          <a:p>
            <a:r>
              <a:rPr lang="zh-CN" altLang="en-US" b="1" dirty="0">
                <a:solidFill>
                  <a:srgbClr val="FF0066"/>
                </a:solidFill>
              </a:rPr>
              <a:t>背书：</a:t>
            </a:r>
            <a:r>
              <a:rPr lang="zh-CN" altLang="en-US" b="1" dirty="0"/>
              <a:t>转让提单的手续，指提单的所有人在提单的背面签字盖章，表示转移提单所有权的一种法律的行为。</a:t>
            </a:r>
            <a:endParaRPr lang="zh-CN" altLang="en-US" b="1" dirty="0"/>
          </a:p>
          <a:p>
            <a:endParaRPr lang="zh-CN" altLang="en-US" b="1" dirty="0"/>
          </a:p>
          <a:p>
            <a:pPr>
              <a:buNone/>
            </a:pPr>
            <a:endParaRPr lang="zh-CN" altLang="en-US" dirty="0"/>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1265"/>
          <p:cNvSpPr>
            <a:spLocks noGrp="1"/>
          </p:cNvSpPr>
          <p:nvPr>
            <p:ph type="title"/>
          </p:nvPr>
        </p:nvSpPr>
        <p:spPr/>
        <p:txBody>
          <a:bodyPr anchor="b"/>
          <a:p>
            <a:r>
              <a:rPr lang="zh-CN" altLang="en-US" b="1" dirty="0">
                <a:solidFill>
                  <a:srgbClr val="800000"/>
                </a:solidFill>
                <a:ea typeface="楷体_GB2312" pitchFamily="49" charset="-122"/>
              </a:rPr>
              <a:t>（二）租船运输</a:t>
            </a:r>
            <a:endParaRPr lang="zh-CN" altLang="en-US" b="1" dirty="0">
              <a:solidFill>
                <a:srgbClr val="800000"/>
              </a:solidFill>
              <a:ea typeface="楷体_GB2312" pitchFamily="49" charset="-122"/>
            </a:endParaRPr>
          </a:p>
        </p:txBody>
      </p:sp>
      <p:sp>
        <p:nvSpPr>
          <p:cNvPr id="22530" name="文本占位符 11266"/>
          <p:cNvSpPr>
            <a:spLocks noGrp="1"/>
          </p:cNvSpPr>
          <p:nvPr>
            <p:ph idx="1"/>
          </p:nvPr>
        </p:nvSpPr>
        <p:spPr/>
        <p:txBody>
          <a:bodyPr anchor="t"/>
          <a:p>
            <a:pPr>
              <a:buNone/>
            </a:pPr>
            <a:r>
              <a:rPr lang="en-US" altLang="zh-CN" b="1" dirty="0">
                <a:solidFill>
                  <a:srgbClr val="000066"/>
                </a:solidFill>
                <a:ea typeface="楷体_GB2312" pitchFamily="49" charset="-122"/>
              </a:rPr>
              <a:t>  </a:t>
            </a:r>
            <a:r>
              <a:rPr lang="zh-CN" altLang="en-US" sz="3600" b="1" dirty="0">
                <a:solidFill>
                  <a:srgbClr val="000066"/>
                </a:solidFill>
                <a:ea typeface="楷体_GB2312" pitchFamily="49" charset="-122"/>
              </a:rPr>
              <a:t>又称“不定期船运输”，租船人向船东租赁船只运输货物。</a:t>
            </a:r>
            <a:endParaRPr lang="zh-CN" altLang="en-US" sz="3600" b="1" dirty="0">
              <a:solidFill>
                <a:srgbClr val="000066"/>
              </a:solidFill>
              <a:ea typeface="楷体_GB2312" pitchFamily="49" charset="-122"/>
            </a:endParaRPr>
          </a:p>
          <a:p>
            <a:r>
              <a:rPr lang="zh-CN" altLang="en-US" sz="3600" b="1" dirty="0">
                <a:solidFill>
                  <a:srgbClr val="000066"/>
                </a:solidFill>
                <a:ea typeface="楷体_GB2312" pitchFamily="49" charset="-122"/>
              </a:rPr>
              <a:t>特点：航行时间、航线、停靠港口和运费都不固定，由双方临时议定；价格较低。</a:t>
            </a:r>
            <a:endParaRPr lang="zh-CN" altLang="en-US" sz="3600" b="1" dirty="0">
              <a:solidFill>
                <a:srgbClr val="000066"/>
              </a:solidFill>
              <a:ea typeface="楷体_GB2312" pitchFamily="49" charset="-122"/>
            </a:endParaRPr>
          </a:p>
          <a:p>
            <a:r>
              <a:rPr lang="zh-CN" altLang="en-US" sz="3600" b="1" dirty="0">
                <a:solidFill>
                  <a:srgbClr val="000066"/>
                </a:solidFill>
                <a:ea typeface="楷体_GB2312" pitchFamily="49" charset="-122"/>
              </a:rPr>
              <a:t>一般运输大宗散货</a:t>
            </a:r>
            <a:endParaRPr lang="zh-CN" altLang="en-US" sz="3600" b="1" dirty="0">
              <a:solidFill>
                <a:srgbClr val="000066"/>
              </a:solidFill>
              <a:ea typeface="楷体_GB2312" pitchFamily="49" charset="-122"/>
            </a:endParaRPr>
          </a:p>
        </p:txBody>
      </p:sp>
    </p:spTree>
    <p:custDataLst>
      <p:tags r:id="rId1"/>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7281" name="图片 320513" descr="secaibeijing_98944_11"/>
          <p:cNvPicPr>
            <a:picLocks noChangeAspect="1"/>
          </p:cNvPicPr>
          <p:nvPr/>
        </p:nvPicPr>
        <p:blipFill>
          <a:blip r:embed="rId1"/>
          <a:stretch>
            <a:fillRect/>
          </a:stretch>
        </p:blipFill>
        <p:spPr>
          <a:xfrm>
            <a:off x="1524000" y="0"/>
            <a:ext cx="9144000" cy="6858000"/>
          </a:xfrm>
          <a:prstGeom prst="rect">
            <a:avLst/>
          </a:prstGeom>
          <a:noFill/>
          <a:ln w="9525">
            <a:noFill/>
          </a:ln>
        </p:spPr>
      </p:pic>
      <p:grpSp>
        <p:nvGrpSpPr>
          <p:cNvPr id="2" name="组合 320515"/>
          <p:cNvGrpSpPr>
            <a:grpSpLocks noChangeAspect="1"/>
          </p:cNvGrpSpPr>
          <p:nvPr/>
        </p:nvGrpSpPr>
        <p:grpSpPr>
          <a:xfrm>
            <a:off x="1981200" y="1600200"/>
            <a:ext cx="8229600" cy="2706688"/>
            <a:chOff x="1152" y="1298"/>
            <a:chExt cx="1872" cy="720"/>
          </a:xfrm>
        </p:grpSpPr>
        <p:sp>
          <p:nvSpPr>
            <p:cNvPr id="97283" name="矩形 320516"/>
            <p:cNvSpPr>
              <a:spLocks noChangeAspect="1" noTextEdit="1"/>
            </p:cNvSpPr>
            <p:nvPr/>
          </p:nvSpPr>
          <p:spPr>
            <a:xfrm>
              <a:off x="1152" y="1298"/>
              <a:ext cx="1872" cy="720"/>
            </a:xfrm>
            <a:prstGeom prst="rect">
              <a:avLst/>
            </a:prstGeom>
            <a:noFill/>
            <a:ln w="9525">
              <a:noFill/>
            </a:ln>
          </p:spPr>
          <p:txBody>
            <a:bodyPr anchor="t"/>
            <a:p>
              <a:endParaRPr lang="zh-CN" altLang="en-US">
                <a:latin typeface="Comic Sans MS" panose="030F0702030302020204" pitchFamily="66" charset="0"/>
                <a:ea typeface="楷体_GB2312" pitchFamily="49" charset="-122"/>
              </a:endParaRPr>
            </a:p>
          </p:txBody>
        </p:sp>
        <p:cxnSp>
          <p:nvCxnSpPr>
            <p:cNvPr id="97284" name="_s320518"/>
            <p:cNvCxnSpPr>
              <a:stCxn id="97288" idx="0"/>
              <a:endCxn id="97286" idx="2"/>
            </p:cNvCxnSpPr>
            <p:nvPr/>
          </p:nvCxnSpPr>
          <p:spPr>
            <a:xfrm rot="5400000" flipH="1">
              <a:off x="2268" y="1406"/>
              <a:ext cx="144" cy="504"/>
            </a:xfrm>
            <a:prstGeom prst="bentConnector3">
              <a:avLst>
                <a:gd name="adj1" fmla="val 20810"/>
              </a:avLst>
            </a:prstGeom>
            <a:ln w="28575" cap="flat" cmpd="sng">
              <a:solidFill>
                <a:schemeClr val="tx1"/>
              </a:solidFill>
              <a:prstDash val="solid"/>
              <a:miter/>
              <a:headEnd type="none" w="med" len="med"/>
              <a:tailEnd type="none" w="med" len="med"/>
            </a:ln>
          </p:spPr>
        </p:cxnSp>
        <p:cxnSp>
          <p:nvCxnSpPr>
            <p:cNvPr id="97285" name="_s320519"/>
            <p:cNvCxnSpPr>
              <a:stCxn id="97287" idx="0"/>
              <a:endCxn id="97286" idx="2"/>
            </p:cNvCxnSpPr>
            <p:nvPr/>
          </p:nvCxnSpPr>
          <p:spPr>
            <a:xfrm rot="-5400000">
              <a:off x="1764" y="1406"/>
              <a:ext cx="144" cy="504"/>
            </a:xfrm>
            <a:prstGeom prst="bentConnector3">
              <a:avLst>
                <a:gd name="adj1" fmla="val 20810"/>
              </a:avLst>
            </a:prstGeom>
            <a:ln w="28575" cap="flat" cmpd="sng">
              <a:solidFill>
                <a:schemeClr val="tx1"/>
              </a:solidFill>
              <a:prstDash val="solid"/>
              <a:miter/>
              <a:headEnd type="none" w="med" len="med"/>
              <a:tailEnd type="none" w="med" len="med"/>
            </a:ln>
          </p:spPr>
        </p:cxnSp>
        <p:sp>
          <p:nvSpPr>
            <p:cNvPr id="97286" name="_s320520"/>
            <p:cNvSpPr/>
            <p:nvPr/>
          </p:nvSpPr>
          <p:spPr>
            <a:xfrm>
              <a:off x="1656" y="1298"/>
              <a:ext cx="864"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algn="ctr">
                <a:lnSpc>
                  <a:spcPct val="80000"/>
                </a:lnSpc>
                <a:spcBef>
                  <a:spcPct val="20000"/>
                </a:spcBef>
                <a:buClr>
                  <a:schemeClr val="accent1"/>
                </a:buClr>
                <a:buFont typeface="Wingdings" panose="05000000000000000000" pitchFamily="2" charset="2"/>
              </a:pPr>
              <a:r>
                <a:rPr lang="zh-CN" altLang="en-US" sz="2800" dirty="0">
                  <a:latin typeface="Arial" panose="020B0604020202020204" pitchFamily="34" charset="0"/>
                  <a:ea typeface="楷体_GB2312" pitchFamily="49" charset="-122"/>
                </a:rPr>
                <a:t>背书</a:t>
              </a:r>
              <a:endParaRPr lang="zh-CN" altLang="en-US" sz="2800" dirty="0">
                <a:latin typeface="Arial" panose="020B0604020202020204" pitchFamily="34" charset="0"/>
                <a:ea typeface="楷体_GB2312" pitchFamily="49" charset="-122"/>
              </a:endParaRPr>
            </a:p>
            <a:p>
              <a:pPr algn="ctr"/>
              <a:endParaRPr lang="zh-CN" altLang="en-US" sz="2800" dirty="0">
                <a:latin typeface="Arial" panose="020B0604020202020204" pitchFamily="34" charset="0"/>
                <a:ea typeface="楷体_GB2312" pitchFamily="49" charset="-122"/>
              </a:endParaRPr>
            </a:p>
          </p:txBody>
        </p:sp>
        <p:sp>
          <p:nvSpPr>
            <p:cNvPr id="97287" name="_s320521"/>
            <p:cNvSpPr/>
            <p:nvPr/>
          </p:nvSpPr>
          <p:spPr>
            <a:xfrm>
              <a:off x="1152" y="1730"/>
              <a:ext cx="864" cy="288"/>
            </a:xfrm>
            <a:prstGeom prst="roundRect">
              <a:avLst>
                <a:gd name="adj" fmla="val 16667"/>
              </a:avLst>
            </a:prstGeom>
            <a:solidFill>
              <a:schemeClr val="accent1"/>
            </a:solidFill>
            <a:ln w="9525" cap="flat" cmpd="sng">
              <a:solidFill>
                <a:srgbClr val="FF0000"/>
              </a:solidFill>
              <a:prstDash val="solid"/>
              <a:round/>
              <a:headEnd type="none" w="med" len="med"/>
              <a:tailEnd type="none" w="med" len="med"/>
            </a:ln>
          </p:spPr>
          <p:txBody>
            <a:bodyPr wrap="none" lIns="0" tIns="0" rIns="0" bIns="0" anchor="ctr"/>
            <a:p>
              <a:pPr algn="ctr"/>
              <a:r>
                <a:rPr lang="zh-CN" altLang="en-US" sz="2800" dirty="0">
                  <a:latin typeface="Arial" panose="020B0604020202020204" pitchFamily="34" charset="0"/>
                  <a:ea typeface="楷体_GB2312" pitchFamily="49" charset="-122"/>
                </a:rPr>
                <a:t>空白背书（最广泛）</a:t>
              </a:r>
              <a:endParaRPr lang="zh-CN" altLang="en-US" sz="2800" dirty="0">
                <a:latin typeface="Arial" panose="020B0604020202020204" pitchFamily="34" charset="0"/>
                <a:ea typeface="楷体_GB2312" pitchFamily="49" charset="-122"/>
              </a:endParaRPr>
            </a:p>
          </p:txBody>
        </p:sp>
        <p:sp>
          <p:nvSpPr>
            <p:cNvPr id="97288" name="_s320522"/>
            <p:cNvSpPr/>
            <p:nvPr/>
          </p:nvSpPr>
          <p:spPr>
            <a:xfrm>
              <a:off x="2160" y="1730"/>
              <a:ext cx="864" cy="288"/>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lIns="0" tIns="0" rIns="0" bIns="0" anchor="ctr"/>
            <a:p>
              <a:pPr algn="ctr"/>
              <a:r>
                <a:rPr lang="zh-CN" altLang="en-US" sz="2800" dirty="0">
                  <a:latin typeface="Arial" panose="020B0604020202020204" pitchFamily="34" charset="0"/>
                  <a:ea typeface="楷体_GB2312" pitchFamily="49" charset="-122"/>
                </a:rPr>
                <a:t>记名背书  </a:t>
              </a:r>
              <a:endParaRPr lang="zh-CN" altLang="en-US" sz="2800" dirty="0">
                <a:latin typeface="Arial" panose="020B0604020202020204" pitchFamily="34" charset="0"/>
                <a:ea typeface="楷体_GB2312" pitchFamily="49" charset="-122"/>
              </a:endParaRPr>
            </a:p>
          </p:txBody>
        </p:sp>
      </p:grpSp>
      <p:sp>
        <p:nvSpPr>
          <p:cNvPr id="97289" name="矩形 320522"/>
          <p:cNvSpPr/>
          <p:nvPr/>
        </p:nvSpPr>
        <p:spPr>
          <a:xfrm>
            <a:off x="2265363" y="4818063"/>
            <a:ext cx="7945437" cy="1383665"/>
          </a:xfrm>
          <a:prstGeom prst="rect">
            <a:avLst/>
          </a:prstGeom>
          <a:noFill/>
          <a:ln w="9525">
            <a:noFill/>
          </a:ln>
        </p:spPr>
        <p:txBody>
          <a:bodyPr anchor="t">
            <a:spAutoFit/>
          </a:bodyPr>
          <a:p>
            <a:r>
              <a:rPr lang="zh-CN" altLang="en-US" sz="2800" dirty="0">
                <a:solidFill>
                  <a:srgbClr val="FF0066"/>
                </a:solidFill>
                <a:latin typeface="Arial" panose="020B0604020202020204" pitchFamily="34" charset="0"/>
                <a:ea typeface="楷体_GB2312" pitchFamily="49" charset="-122"/>
              </a:rPr>
              <a:t>记名背书（完全背书）</a:t>
            </a:r>
            <a:r>
              <a:rPr lang="zh-CN" altLang="en-US" sz="2800" dirty="0">
                <a:latin typeface="Arial" panose="020B0604020202020204" pitchFamily="34" charset="0"/>
                <a:ea typeface="楷体_GB2312" pitchFamily="49" charset="-122"/>
              </a:rPr>
              <a:t>：背书</a:t>
            </a:r>
            <a:r>
              <a:rPr lang="en-US" altLang="zh-CN" sz="2800" dirty="0">
                <a:latin typeface="Arial" panose="020B0604020202020204" pitchFamily="34" charset="0"/>
                <a:ea typeface="楷体_GB2312" pitchFamily="49" charset="-122"/>
              </a:rPr>
              <a:t>+</a:t>
            </a:r>
            <a:r>
              <a:rPr lang="zh-CN" altLang="en-US" sz="2800" dirty="0">
                <a:latin typeface="Arial" panose="020B0604020202020204" pitchFamily="34" charset="0"/>
                <a:ea typeface="楷体_GB2312" pitchFamily="49" charset="-122"/>
              </a:rPr>
              <a:t>被背书名称</a:t>
            </a:r>
            <a:endParaRPr lang="zh-CN" altLang="en-US" sz="2800" dirty="0">
              <a:latin typeface="Arial" panose="020B0604020202020204" pitchFamily="34" charset="0"/>
              <a:ea typeface="楷体_GB2312" pitchFamily="49" charset="-122"/>
            </a:endParaRPr>
          </a:p>
          <a:p>
            <a:endParaRPr lang="zh-CN" altLang="en-US" sz="2800" dirty="0">
              <a:latin typeface="Arial" panose="020B0604020202020204" pitchFamily="34" charset="0"/>
              <a:ea typeface="楷体_GB2312" pitchFamily="49" charset="-122"/>
            </a:endParaRPr>
          </a:p>
          <a:p>
            <a:r>
              <a:rPr lang="zh-CN" altLang="en-US" sz="2800" dirty="0">
                <a:solidFill>
                  <a:srgbClr val="FF0000"/>
                </a:solidFill>
                <a:latin typeface="Arial" panose="020B0604020202020204" pitchFamily="34" charset="0"/>
                <a:ea typeface="楷体_GB2312" pitchFamily="49" charset="-122"/>
              </a:rPr>
              <a:t>不记名（空白）背书</a:t>
            </a:r>
            <a:r>
              <a:rPr lang="zh-CN" altLang="en-US" sz="2800" dirty="0">
                <a:latin typeface="Arial" panose="020B0604020202020204" pitchFamily="34" charset="0"/>
                <a:ea typeface="楷体_GB2312" pitchFamily="49" charset="-122"/>
              </a:rPr>
              <a:t>：背书</a:t>
            </a:r>
            <a:r>
              <a:rPr lang="en-US" altLang="zh-CN" sz="2800" dirty="0">
                <a:latin typeface="Arial" panose="020B0604020202020204" pitchFamily="34" charset="0"/>
                <a:ea typeface="楷体_GB2312" pitchFamily="49" charset="-122"/>
              </a:rPr>
              <a:t>+</a:t>
            </a:r>
            <a:r>
              <a:rPr lang="zh-CN" altLang="en-US" sz="2800" dirty="0">
                <a:latin typeface="Arial" panose="020B0604020202020204" pitchFamily="34" charset="0"/>
                <a:ea typeface="楷体_GB2312" pitchFamily="49" charset="-122"/>
              </a:rPr>
              <a:t>空白 </a:t>
            </a:r>
            <a:endParaRPr lang="zh-CN" altLang="en-US" sz="2800" dirty="0">
              <a:latin typeface="Arial" panose="020B0604020202020204" pitchFamily="34" charset="0"/>
              <a:ea typeface="楷体_GB2312" pitchFamily="49"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8305" name="图片 319491"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98306" name="标题 319489"/>
          <p:cNvSpPr>
            <a:spLocks noGrp="1"/>
          </p:cNvSpPr>
          <p:nvPr>
            <p:ph type="title"/>
          </p:nvPr>
        </p:nvSpPr>
        <p:spPr/>
        <p:txBody>
          <a:bodyPr vert="horz" wrap="square" lIns="91440" tIns="45720" rIns="91440" bIns="45720" anchor="ctr"/>
          <a:p>
            <a:r>
              <a:rPr lang="zh-CN" altLang="en-US" dirty="0">
                <a:solidFill>
                  <a:srgbClr val="000099"/>
                </a:solidFill>
              </a:rPr>
              <a:t>背书的特点</a:t>
            </a:r>
            <a:endParaRPr lang="zh-CN" altLang="en-US" dirty="0">
              <a:solidFill>
                <a:srgbClr val="000099"/>
              </a:solidFill>
            </a:endParaRPr>
          </a:p>
        </p:txBody>
      </p:sp>
      <p:sp>
        <p:nvSpPr>
          <p:cNvPr id="98307" name="文本占位符 319490"/>
          <p:cNvSpPr>
            <a:spLocks noGrp="1"/>
          </p:cNvSpPr>
          <p:nvPr>
            <p:ph idx="1"/>
          </p:nvPr>
        </p:nvSpPr>
        <p:spPr>
          <a:xfrm>
            <a:off x="1981200" y="1417638"/>
            <a:ext cx="8229600" cy="5257800"/>
          </a:xfrm>
        </p:spPr>
        <p:txBody>
          <a:bodyPr vert="horz" wrap="square" lIns="91440" tIns="45720" rIns="91440" bIns="45720" anchor="t">
            <a:normAutofit fontScale="60000"/>
          </a:bodyPr>
          <a:p>
            <a:pPr>
              <a:lnSpc>
                <a:spcPct val="150000"/>
              </a:lnSpc>
            </a:pPr>
            <a:endParaRPr lang="zh-CN" altLang="en-US" sz="2000" b="1" dirty="0"/>
          </a:p>
          <a:p>
            <a:pPr>
              <a:lnSpc>
                <a:spcPct val="150000"/>
              </a:lnSpc>
              <a:buNone/>
            </a:pPr>
            <a:r>
              <a:rPr lang="en-US" altLang="zh-CN" sz="2800" b="1" dirty="0"/>
              <a:t>1</a:t>
            </a:r>
            <a:r>
              <a:rPr lang="zh-CN" altLang="en-US" sz="2800" b="1" dirty="0"/>
              <a:t>、背书时写明受票人姓名或受票单位名称的，称</a:t>
            </a:r>
            <a:r>
              <a:rPr lang="zh-CN" altLang="en-US" sz="2800" b="1" dirty="0">
                <a:solidFill>
                  <a:srgbClr val="FF0000"/>
                </a:solidFill>
              </a:rPr>
              <a:t>记名背书</a:t>
            </a:r>
            <a:r>
              <a:rPr lang="zh-CN" altLang="en-US" sz="2800" b="1" dirty="0"/>
              <a:t>；</a:t>
            </a:r>
            <a:endParaRPr lang="zh-CN" altLang="en-US" sz="2800" b="1" dirty="0"/>
          </a:p>
          <a:p>
            <a:pPr>
              <a:lnSpc>
                <a:spcPct val="150000"/>
              </a:lnSpc>
            </a:pPr>
            <a:endParaRPr lang="zh-CN" altLang="en-US" sz="2800" b="1" dirty="0"/>
          </a:p>
          <a:p>
            <a:pPr>
              <a:lnSpc>
                <a:spcPct val="150000"/>
              </a:lnSpc>
              <a:buNone/>
            </a:pPr>
            <a:r>
              <a:rPr lang="en-US" altLang="zh-CN" sz="2800" b="1" dirty="0"/>
              <a:t>2</a:t>
            </a:r>
            <a:r>
              <a:rPr lang="zh-CN" altLang="en-US" sz="2800" b="1" dirty="0"/>
              <a:t>、未写明受票人姓名或受票单位名称的，称</a:t>
            </a:r>
            <a:r>
              <a:rPr lang="zh-CN" altLang="en-US" sz="2800" b="1" dirty="0">
                <a:solidFill>
                  <a:srgbClr val="FF0000"/>
                </a:solidFill>
              </a:rPr>
              <a:t>不记名背书</a:t>
            </a:r>
            <a:r>
              <a:rPr lang="zh-CN" altLang="en-US" sz="2800" b="1" dirty="0"/>
              <a:t>。</a:t>
            </a:r>
            <a:endParaRPr lang="zh-CN" altLang="en-US" sz="2800" b="1" dirty="0"/>
          </a:p>
          <a:p>
            <a:pPr>
              <a:lnSpc>
                <a:spcPct val="150000"/>
              </a:lnSpc>
            </a:pPr>
            <a:endParaRPr lang="zh-CN" altLang="en-US" sz="2800" b="1" dirty="0"/>
          </a:p>
          <a:p>
            <a:pPr>
              <a:lnSpc>
                <a:spcPct val="150000"/>
              </a:lnSpc>
              <a:buNone/>
            </a:pPr>
            <a:r>
              <a:rPr lang="en-US" altLang="zh-CN" sz="2800" b="1" dirty="0"/>
              <a:t>3</a:t>
            </a:r>
            <a:r>
              <a:rPr lang="zh-CN" altLang="en-US" sz="2800" b="1" dirty="0"/>
              <a:t>、经过背书转让的票据，</a:t>
            </a:r>
            <a:r>
              <a:rPr lang="zh-CN" altLang="en-US" sz="2800" b="1" dirty="0">
                <a:solidFill>
                  <a:srgbClr val="FF0000"/>
                </a:solidFill>
              </a:rPr>
              <a:t>背书人负有担保票据签发者到期付款的责任</a:t>
            </a:r>
            <a:r>
              <a:rPr lang="zh-CN" altLang="en-US" sz="2800" b="1" dirty="0"/>
              <a:t>，如果出票人到期不付款，则背书人必须承担偿付责任。经过背书，票据的所有权由背书人转给被背书人。</a:t>
            </a:r>
            <a:endParaRPr lang="zh-CN" altLang="en-US" sz="2800" b="1" dirty="0"/>
          </a:p>
          <a:p>
            <a:pPr>
              <a:lnSpc>
                <a:spcPct val="150000"/>
              </a:lnSpc>
              <a:buNone/>
            </a:pPr>
            <a:endParaRPr lang="zh-CN" altLang="en-US" sz="2800" b="1" dirty="0"/>
          </a:p>
          <a:p>
            <a:pPr>
              <a:lnSpc>
                <a:spcPct val="150000"/>
              </a:lnSpc>
              <a:buNone/>
            </a:pPr>
            <a:r>
              <a:rPr lang="en-US" altLang="zh-CN" sz="2800" b="1" dirty="0"/>
              <a:t>4</a:t>
            </a:r>
            <a:r>
              <a:rPr lang="zh-CN" altLang="en-US" sz="2800" b="1" dirty="0"/>
              <a:t>、一张票据可以</a:t>
            </a:r>
            <a:r>
              <a:rPr lang="zh-CN" altLang="en-US" sz="2800" b="1" dirty="0">
                <a:solidFill>
                  <a:srgbClr val="FF0000"/>
                </a:solidFill>
              </a:rPr>
              <a:t>多次背书、多次转让</a:t>
            </a:r>
            <a:r>
              <a:rPr lang="zh-CN" altLang="en-US" sz="2800" b="1" dirty="0"/>
              <a:t>。 </a:t>
            </a:r>
            <a:endParaRPr lang="zh-CN" altLang="en-US" sz="2800" b="1" dirty="0"/>
          </a:p>
          <a:p>
            <a:pPr>
              <a:lnSpc>
                <a:spcPct val="80000"/>
              </a:lnSpc>
            </a:pPr>
            <a:endParaRPr lang="zh-CN" altLang="en-US" sz="2800" b="1" dirty="0"/>
          </a:p>
        </p:txBody>
      </p:sp>
    </p:spTree>
    <p:custDataLst>
      <p:tags r:id="rId2"/>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9329" name="图片 310275"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99330" name="标题 310273"/>
          <p:cNvSpPr>
            <a:spLocks noGrp="1"/>
          </p:cNvSpPr>
          <p:nvPr>
            <p:ph type="title"/>
          </p:nvPr>
        </p:nvSpPr>
        <p:spPr/>
        <p:txBody>
          <a:bodyPr vert="horz" wrap="square" lIns="91440" tIns="45720" rIns="91440" bIns="45720" anchor="ctr">
            <a:normAutofit fontScale="90000"/>
          </a:bodyPr>
          <a:p>
            <a:r>
              <a:rPr lang="zh-CN" altLang="en-US" sz="4000" b="1" dirty="0"/>
              <a:t>（二）按提单</a:t>
            </a:r>
            <a:r>
              <a:rPr lang="zh-CN" altLang="en-US" sz="4000" b="1" dirty="0">
                <a:solidFill>
                  <a:srgbClr val="000099"/>
                </a:solidFill>
              </a:rPr>
              <a:t>收货人的抬头方式</a:t>
            </a:r>
            <a:br>
              <a:rPr lang="en-US" altLang="zh-CN" sz="4000" b="1" dirty="0">
                <a:solidFill>
                  <a:srgbClr val="000099"/>
                </a:solidFill>
              </a:rPr>
            </a:br>
            <a:r>
              <a:rPr lang="zh-CN" altLang="en-US" sz="4000" b="1" dirty="0"/>
              <a:t>划分</a:t>
            </a:r>
            <a:endParaRPr lang="zh-CN" altLang="en-US" sz="4000" b="1" dirty="0"/>
          </a:p>
        </p:txBody>
      </p:sp>
      <p:sp>
        <p:nvSpPr>
          <p:cNvPr id="99331" name="文本占位符 310274"/>
          <p:cNvSpPr>
            <a:spLocks noGrp="1"/>
          </p:cNvSpPr>
          <p:nvPr>
            <p:ph idx="1"/>
          </p:nvPr>
        </p:nvSpPr>
        <p:spPr/>
        <p:txBody>
          <a:bodyPr vert="horz" wrap="square" lIns="91440" tIns="45720" rIns="91440" bIns="45720" anchor="t">
            <a:normAutofit lnSpcReduction="10000"/>
          </a:bodyPr>
          <a:p>
            <a:pPr>
              <a:lnSpc>
                <a:spcPct val="90000"/>
              </a:lnSpc>
            </a:pPr>
            <a:r>
              <a:rPr lang="zh-CN" altLang="en-US" sz="2800" b="1" dirty="0">
                <a:solidFill>
                  <a:srgbClr val="FF0066"/>
                </a:solidFill>
              </a:rPr>
              <a:t>2.  不记名提单</a:t>
            </a:r>
            <a:r>
              <a:rPr lang="zh-CN" altLang="en-US" sz="2800" b="1" dirty="0"/>
              <a:t>（Beare</a:t>
            </a:r>
            <a:r>
              <a:rPr lang="en-US" altLang="zh-CN" sz="2800" b="1" dirty="0"/>
              <a:t>r</a:t>
            </a:r>
            <a:r>
              <a:rPr lang="zh-CN" altLang="en-US" sz="2800" b="1" dirty="0"/>
              <a:t> B/L）：</a:t>
            </a:r>
            <a:endParaRPr lang="zh-CN" altLang="en-US" sz="2800" b="1" dirty="0"/>
          </a:p>
          <a:p>
            <a:pPr>
              <a:lnSpc>
                <a:spcPct val="90000"/>
              </a:lnSpc>
              <a:buNone/>
            </a:pPr>
            <a:r>
              <a:rPr lang="zh-CN" altLang="en-US" sz="2800" b="1" dirty="0"/>
              <a:t>指提单收货人栏内不填写具体的收货人名</a:t>
            </a:r>
            <a:endParaRPr lang="zh-CN" altLang="en-US" sz="2800" b="1" dirty="0"/>
          </a:p>
          <a:p>
            <a:pPr>
              <a:lnSpc>
                <a:spcPct val="90000"/>
              </a:lnSpc>
              <a:buNone/>
            </a:pPr>
            <a:r>
              <a:rPr lang="zh-CN" altLang="en-US" sz="2800" b="1" dirty="0"/>
              <a:t>称，该栏或留空白，或填写“</a:t>
            </a:r>
            <a:r>
              <a:rPr lang="en-US" altLang="zh-CN" sz="2800" b="1" dirty="0"/>
              <a:t>to bearer”</a:t>
            </a:r>
            <a:endParaRPr lang="en-US" altLang="zh-CN" sz="2800" b="1" dirty="0"/>
          </a:p>
          <a:p>
            <a:pPr>
              <a:lnSpc>
                <a:spcPct val="90000"/>
              </a:lnSpc>
              <a:buNone/>
            </a:pPr>
            <a:endParaRPr lang="zh-CN" altLang="en-US" sz="2800" b="1" dirty="0"/>
          </a:p>
          <a:p>
            <a:pPr>
              <a:lnSpc>
                <a:spcPct val="90000"/>
              </a:lnSpc>
              <a:buNone/>
            </a:pPr>
            <a:r>
              <a:rPr lang="zh-CN" altLang="en-US" sz="2800" b="1" dirty="0"/>
              <a:t>任何人持有皆可提货，且</a:t>
            </a:r>
            <a:r>
              <a:rPr lang="zh-CN" altLang="en-US" sz="2800" b="1" dirty="0">
                <a:solidFill>
                  <a:srgbClr val="FF0066"/>
                </a:solidFill>
              </a:rPr>
              <a:t>仅凭提单交付即可</a:t>
            </a:r>
            <a:endParaRPr lang="zh-CN" altLang="en-US" sz="2800" b="1" dirty="0">
              <a:solidFill>
                <a:srgbClr val="FF0066"/>
              </a:solidFill>
            </a:endParaRPr>
          </a:p>
          <a:p>
            <a:pPr>
              <a:lnSpc>
                <a:spcPct val="90000"/>
              </a:lnSpc>
              <a:buNone/>
            </a:pPr>
            <a:r>
              <a:rPr lang="zh-CN" altLang="en-US" sz="2800" b="1" dirty="0">
                <a:solidFill>
                  <a:srgbClr val="FF0066"/>
                </a:solidFill>
              </a:rPr>
              <a:t>转让。</a:t>
            </a:r>
            <a:endParaRPr lang="zh-CN" altLang="en-US" sz="2800" b="1" dirty="0">
              <a:solidFill>
                <a:srgbClr val="FF0066"/>
              </a:solidFill>
            </a:endParaRPr>
          </a:p>
          <a:p>
            <a:pPr>
              <a:lnSpc>
                <a:spcPct val="90000"/>
              </a:lnSpc>
              <a:buNone/>
            </a:pPr>
            <a:endParaRPr lang="zh-CN" altLang="en-US" sz="2800" b="1" dirty="0">
              <a:solidFill>
                <a:srgbClr val="FF0066"/>
              </a:solidFill>
            </a:endParaRPr>
          </a:p>
          <a:p>
            <a:pPr>
              <a:lnSpc>
                <a:spcPct val="90000"/>
              </a:lnSpc>
              <a:buNone/>
            </a:pPr>
            <a:r>
              <a:rPr lang="zh-CN" altLang="en-US" sz="2800" b="1" dirty="0">
                <a:solidFill>
                  <a:srgbClr val="FF0000"/>
                </a:solidFill>
              </a:rPr>
              <a:t>风险较大，很少使用</a:t>
            </a:r>
            <a:r>
              <a:rPr lang="en-US" altLang="zh-CN" sz="2800" b="1" dirty="0">
                <a:solidFill>
                  <a:srgbClr val="FF0000"/>
                </a:solidFill>
              </a:rPr>
              <a:t>!!!</a:t>
            </a:r>
            <a:endParaRPr lang="en-US" altLang="zh-CN" sz="2800" b="1" dirty="0">
              <a:solidFill>
                <a:srgbClr val="FF0000"/>
              </a:solidFill>
            </a:endParaRPr>
          </a:p>
          <a:p>
            <a:pPr>
              <a:lnSpc>
                <a:spcPct val="90000"/>
              </a:lnSpc>
              <a:buNone/>
            </a:pPr>
            <a:r>
              <a:rPr lang="en-US" altLang="zh-CN" sz="2800" b="1" dirty="0"/>
              <a:t>       </a:t>
            </a:r>
            <a:endParaRPr lang="en-US" altLang="zh-CN" sz="2800" b="1" dirty="0"/>
          </a:p>
          <a:p>
            <a:pPr>
              <a:lnSpc>
                <a:spcPct val="90000"/>
              </a:lnSpc>
            </a:pPr>
            <a:endParaRPr lang="en-US" altLang="zh-CN" sz="2800" b="1" dirty="0"/>
          </a:p>
          <a:p>
            <a:pPr>
              <a:lnSpc>
                <a:spcPct val="90000"/>
              </a:lnSpc>
            </a:pPr>
            <a:endParaRPr lang="zh-CN" altLang="en-US" sz="2800" dirty="0"/>
          </a:p>
        </p:txBody>
      </p:sp>
    </p:spTree>
    <p:custDataLst>
      <p:tags r:id="rId2"/>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353" name="图片 311299"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100354" name="标题 311297"/>
          <p:cNvSpPr>
            <a:spLocks noGrp="1"/>
          </p:cNvSpPr>
          <p:nvPr>
            <p:ph type="title"/>
          </p:nvPr>
        </p:nvSpPr>
        <p:spPr/>
        <p:txBody>
          <a:bodyPr vert="horz" wrap="square" lIns="91440" tIns="45720" rIns="91440" bIns="45720" anchor="ctr">
            <a:normAutofit fontScale="90000"/>
          </a:bodyPr>
          <a:p>
            <a:r>
              <a:rPr lang="zh-CN" altLang="en-US" sz="4000" b="1" dirty="0"/>
              <a:t>（二）按提单</a:t>
            </a:r>
            <a:r>
              <a:rPr lang="zh-CN" altLang="en-US" sz="4000" b="1" dirty="0">
                <a:solidFill>
                  <a:srgbClr val="000099"/>
                </a:solidFill>
              </a:rPr>
              <a:t>收货人的抬头方式</a:t>
            </a:r>
            <a:br>
              <a:rPr lang="en-US" altLang="zh-CN" sz="4000" b="1" dirty="0">
                <a:solidFill>
                  <a:srgbClr val="000099"/>
                </a:solidFill>
              </a:rPr>
            </a:br>
            <a:r>
              <a:rPr lang="zh-CN" altLang="en-US" sz="4000" b="1" dirty="0"/>
              <a:t>划分</a:t>
            </a:r>
            <a:endParaRPr lang="zh-CN" altLang="en-US" sz="4000" b="1" dirty="0"/>
          </a:p>
        </p:txBody>
      </p:sp>
      <p:sp>
        <p:nvSpPr>
          <p:cNvPr id="100355" name="文本占位符 311298"/>
          <p:cNvSpPr>
            <a:spLocks noGrp="1"/>
          </p:cNvSpPr>
          <p:nvPr>
            <p:ph idx="1"/>
          </p:nvPr>
        </p:nvSpPr>
        <p:spPr/>
        <p:txBody>
          <a:bodyPr vert="horz" wrap="square" lIns="91440" tIns="45720" rIns="91440" bIns="45720" anchor="t"/>
          <a:p>
            <a:r>
              <a:rPr lang="zh-CN" altLang="en-US" b="1" dirty="0">
                <a:solidFill>
                  <a:srgbClr val="FF0066"/>
                </a:solidFill>
              </a:rPr>
              <a:t>3.   指示提单</a:t>
            </a:r>
            <a:r>
              <a:rPr lang="zh-CN" altLang="en-US" b="1" dirty="0"/>
              <a:t>（order B/L）：</a:t>
            </a:r>
            <a:endParaRPr lang="zh-CN" altLang="en-US" b="1" dirty="0"/>
          </a:p>
          <a:p>
            <a:pPr>
              <a:buNone/>
            </a:pPr>
            <a:endParaRPr lang="zh-CN" altLang="en-US" b="1" dirty="0"/>
          </a:p>
          <a:p>
            <a:r>
              <a:rPr lang="zh-CN" altLang="en-US" b="1" dirty="0"/>
              <a:t>提单收货人一栏填写“凭指示 </a:t>
            </a:r>
            <a:r>
              <a:rPr lang="en-US" altLang="zh-CN" b="1" dirty="0"/>
              <a:t>“to order”</a:t>
            </a:r>
            <a:r>
              <a:rPr lang="zh-CN" altLang="en-US" b="1" dirty="0"/>
              <a:t>，或”凭</a:t>
            </a:r>
            <a:r>
              <a:rPr lang="en-US" altLang="zh-CN" b="1" dirty="0"/>
              <a:t>…</a:t>
            </a:r>
            <a:r>
              <a:rPr lang="zh-CN" altLang="en-US" b="1" dirty="0"/>
              <a:t>指示” </a:t>
            </a:r>
            <a:r>
              <a:rPr lang="en-US" altLang="zh-CN" b="1" dirty="0"/>
              <a:t>to the order of </a:t>
            </a:r>
            <a:r>
              <a:rPr lang="zh-CN" altLang="en-US" b="1" dirty="0"/>
              <a:t>字样的提单。</a:t>
            </a:r>
            <a:endParaRPr lang="zh-CN" altLang="en-US" b="1" dirty="0"/>
          </a:p>
          <a:p>
            <a:pPr>
              <a:buNone/>
            </a:pPr>
            <a:endParaRPr lang="zh-CN" altLang="en-US" b="1" dirty="0"/>
          </a:p>
          <a:p>
            <a:r>
              <a:rPr lang="zh-CN" altLang="en-US" b="1" dirty="0"/>
              <a:t>经</a:t>
            </a:r>
            <a:r>
              <a:rPr lang="zh-CN" altLang="en-US" b="1" dirty="0">
                <a:solidFill>
                  <a:srgbClr val="FF0000"/>
                </a:solidFill>
              </a:rPr>
              <a:t>背书后可转让</a:t>
            </a:r>
            <a:r>
              <a:rPr lang="zh-CN" altLang="en-US" b="1" dirty="0"/>
              <a:t>。</a:t>
            </a:r>
            <a:endParaRPr lang="zh-CN" altLang="en-US" b="1" dirty="0"/>
          </a:p>
          <a:p>
            <a:endParaRPr lang="zh-CN" altLang="en-US" dirty="0"/>
          </a:p>
        </p:txBody>
      </p:sp>
    </p:spTree>
    <p:custDataLst>
      <p:tags r:id="rId2"/>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标题 313345"/>
          <p:cNvSpPr>
            <a:spLocks noGrp="1"/>
          </p:cNvSpPr>
          <p:nvPr>
            <p:ph type="title"/>
          </p:nvPr>
        </p:nvSpPr>
        <p:spPr/>
        <p:txBody>
          <a:bodyPr vert="horz" wrap="square" lIns="91440" tIns="45720" rIns="91440" bIns="45720" anchor="ctr"/>
          <a:p>
            <a:endParaRPr lang="zh-CN" altLang="en-US" dirty="0"/>
          </a:p>
        </p:txBody>
      </p:sp>
      <p:pic>
        <p:nvPicPr>
          <p:cNvPr id="101378" name="图片 313349" descr="t0120229c5f68da9351"/>
          <p:cNvPicPr>
            <a:picLocks noChangeAspect="1"/>
          </p:cNvPicPr>
          <p:nvPr/>
        </p:nvPicPr>
        <p:blipFill>
          <a:blip r:embed="rId1"/>
          <a:stretch>
            <a:fillRect/>
          </a:stretch>
        </p:blipFill>
        <p:spPr>
          <a:xfrm>
            <a:off x="1981200" y="433388"/>
            <a:ext cx="8229600" cy="4708525"/>
          </a:xfrm>
          <a:prstGeom prst="rect">
            <a:avLst/>
          </a:prstGeom>
          <a:noFill/>
          <a:ln w="9525">
            <a:noFill/>
          </a:ln>
        </p:spPr>
      </p:pic>
      <p:sp>
        <p:nvSpPr>
          <p:cNvPr id="101379" name="文本占位符 313350"/>
          <p:cNvSpPr>
            <a:spLocks noGrp="1"/>
          </p:cNvSpPr>
          <p:nvPr>
            <p:ph idx="1"/>
          </p:nvPr>
        </p:nvSpPr>
        <p:spPr>
          <a:xfrm>
            <a:off x="1981200" y="5300663"/>
            <a:ext cx="8229600" cy="984250"/>
          </a:xfrm>
        </p:spPr>
        <p:txBody>
          <a:bodyPr vert="horz" wrap="square" lIns="91440" tIns="45720" rIns="91440" bIns="45720" anchor="t"/>
          <a:p>
            <a:r>
              <a:rPr lang="zh-CN" altLang="en-US" dirty="0"/>
              <a:t>利达转让给贵州</a:t>
            </a:r>
            <a:endParaRPr lang="zh-CN" altLang="en-US" dirty="0"/>
          </a:p>
        </p:txBody>
      </p:sp>
    </p:spTree>
    <p:custDataLst>
      <p:tags r:id="rId2"/>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01" name="图片 190469"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102402" name="标题 190466"/>
          <p:cNvSpPr>
            <a:spLocks noGrp="1"/>
          </p:cNvSpPr>
          <p:nvPr>
            <p:ph type="title"/>
          </p:nvPr>
        </p:nvSpPr>
        <p:spPr/>
        <p:txBody>
          <a:bodyPr vert="horz" wrap="square" lIns="91440" tIns="45720" rIns="91440" bIns="45720" anchor="ctr"/>
          <a:p>
            <a:r>
              <a:rPr lang="zh-CN" altLang="en-US" dirty="0"/>
              <a:t>区别：</a:t>
            </a:r>
            <a:endParaRPr lang="zh-CN" altLang="en-US" dirty="0"/>
          </a:p>
        </p:txBody>
      </p:sp>
      <p:sp>
        <p:nvSpPr>
          <p:cNvPr id="102403" name="文本占位符 190467"/>
          <p:cNvSpPr>
            <a:spLocks noGrp="1"/>
          </p:cNvSpPr>
          <p:nvPr>
            <p:ph idx="1"/>
          </p:nvPr>
        </p:nvSpPr>
        <p:spPr/>
        <p:txBody>
          <a:bodyPr vert="horz" wrap="square" lIns="91440" tIns="45720" rIns="91440" bIns="45720" anchor="t"/>
          <a:p>
            <a:endParaRPr lang="zh-CN" altLang="en-US" dirty="0"/>
          </a:p>
        </p:txBody>
      </p:sp>
      <p:pic>
        <p:nvPicPr>
          <p:cNvPr id="102404" name="图片 190468" descr="VY$1PS9P4AKC2SD5H4I{7$9"/>
          <p:cNvPicPr>
            <a:picLocks noChangeAspect="1"/>
          </p:cNvPicPr>
          <p:nvPr/>
        </p:nvPicPr>
        <p:blipFill>
          <a:blip r:embed="rId2"/>
          <a:stretch>
            <a:fillRect/>
          </a:stretch>
        </p:blipFill>
        <p:spPr>
          <a:xfrm>
            <a:off x="1981200" y="1600200"/>
            <a:ext cx="8229600" cy="4932363"/>
          </a:xfrm>
          <a:prstGeom prst="rect">
            <a:avLst/>
          </a:prstGeom>
          <a:noFill/>
          <a:ln w="9525">
            <a:noFill/>
          </a:ln>
        </p:spPr>
      </p:pic>
    </p:spTree>
    <p:custDataLst>
      <p:tags r:id="rId3"/>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425" name="图片 19461"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103426" name="文本占位符 19457"/>
          <p:cNvSpPr>
            <a:spLocks noGrp="1"/>
          </p:cNvSpPr>
          <p:nvPr>
            <p:ph idx="1"/>
          </p:nvPr>
        </p:nvSpPr>
        <p:spPr>
          <a:xfrm>
            <a:off x="1716088" y="1604963"/>
            <a:ext cx="8686800" cy="5767387"/>
          </a:xfrm>
        </p:spPr>
        <p:txBody>
          <a:bodyPr vert="horz" wrap="square" lIns="91440" tIns="45720" rIns="91440" bIns="45720" anchor="t"/>
          <a:p>
            <a:r>
              <a:rPr lang="zh-CN" altLang="en-US" b="1" dirty="0"/>
              <a:t>1.</a:t>
            </a:r>
            <a:r>
              <a:rPr lang="zh-CN" altLang="en-US" b="1" dirty="0">
                <a:solidFill>
                  <a:srgbClr val="FF0066"/>
                </a:solidFill>
              </a:rPr>
              <a:t>清洁提单</a:t>
            </a:r>
            <a:r>
              <a:rPr lang="zh-CN" altLang="en-US" b="1" dirty="0"/>
              <a:t>（clean B/L）</a:t>
            </a:r>
            <a:endParaRPr lang="en-US" altLang="zh-CN" b="1" dirty="0"/>
          </a:p>
          <a:p>
            <a:endParaRPr lang="en-US" altLang="zh-CN" b="1" dirty="0"/>
          </a:p>
          <a:p>
            <a:pPr>
              <a:buNone/>
            </a:pPr>
            <a:endParaRPr lang="zh-CN" altLang="en-US" b="1" dirty="0"/>
          </a:p>
          <a:p>
            <a:r>
              <a:rPr lang="zh-CN" altLang="en-US" b="1" dirty="0"/>
              <a:t>2.</a:t>
            </a:r>
            <a:r>
              <a:rPr lang="zh-CN" altLang="en-US" b="1" dirty="0">
                <a:solidFill>
                  <a:srgbClr val="FF0066"/>
                </a:solidFill>
              </a:rPr>
              <a:t>不清洁提单</a:t>
            </a:r>
            <a:r>
              <a:rPr lang="zh-CN" altLang="en-US" b="1" dirty="0"/>
              <a:t>（unclean B/L）</a:t>
            </a:r>
            <a:endParaRPr lang="zh-CN" altLang="en-US" b="1" dirty="0"/>
          </a:p>
          <a:p>
            <a:endParaRPr lang="zh-CN" altLang="en-US" dirty="0"/>
          </a:p>
        </p:txBody>
      </p:sp>
      <p:sp>
        <p:nvSpPr>
          <p:cNvPr id="103427" name="标题 19460"/>
          <p:cNvSpPr>
            <a:spLocks noGrp="1"/>
          </p:cNvSpPr>
          <p:nvPr>
            <p:ph type="title"/>
          </p:nvPr>
        </p:nvSpPr>
        <p:spPr>
          <a:xfrm>
            <a:off x="1716088" y="274638"/>
            <a:ext cx="8885237" cy="1143000"/>
          </a:xfrm>
        </p:spPr>
        <p:txBody>
          <a:bodyPr vert="horz" wrap="square" lIns="91440" tIns="45720" rIns="91440" bIns="45720" anchor="ctr">
            <a:normAutofit fontScale="90000"/>
          </a:bodyPr>
          <a:p>
            <a:r>
              <a:rPr lang="zh-CN" altLang="en-US" sz="3600" dirty="0"/>
              <a:t>（三）按提单</a:t>
            </a:r>
            <a:r>
              <a:rPr lang="zh-CN" altLang="en-US" sz="3600" dirty="0">
                <a:solidFill>
                  <a:srgbClr val="000099"/>
                </a:solidFill>
              </a:rPr>
              <a:t>对货物</a:t>
            </a:r>
            <a:br>
              <a:rPr lang="zh-CN" altLang="en-US" sz="3600" dirty="0">
                <a:solidFill>
                  <a:srgbClr val="000099"/>
                </a:solidFill>
              </a:rPr>
            </a:br>
            <a:r>
              <a:rPr lang="zh-CN" altLang="en-US" sz="3600" dirty="0">
                <a:solidFill>
                  <a:srgbClr val="000099"/>
                </a:solidFill>
              </a:rPr>
              <a:t>外表状况有无不良</a:t>
            </a:r>
            <a:r>
              <a:rPr lang="zh-CN" altLang="en-US" sz="3600" dirty="0"/>
              <a:t>批注分</a:t>
            </a:r>
            <a:br>
              <a:rPr lang="zh-CN" altLang="en-US" sz="3200" dirty="0"/>
            </a:br>
            <a:endParaRPr lang="zh-CN" altLang="en-US" sz="3200" dirty="0"/>
          </a:p>
        </p:txBody>
      </p:sp>
    </p:spTree>
    <p:custDataLst>
      <p:tags r:id="rId2"/>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标题 314369"/>
          <p:cNvSpPr>
            <a:spLocks noGrp="1"/>
          </p:cNvSpPr>
          <p:nvPr>
            <p:ph type="title"/>
          </p:nvPr>
        </p:nvSpPr>
        <p:spPr/>
        <p:txBody>
          <a:bodyPr vert="horz" wrap="square" lIns="91440" tIns="45720" rIns="91440" bIns="45720" anchor="ctr"/>
          <a:p>
            <a:endParaRPr lang="zh-CN" altLang="en-US" dirty="0"/>
          </a:p>
        </p:txBody>
      </p:sp>
      <p:pic>
        <p:nvPicPr>
          <p:cNvPr id="104450" name="文本占位符 314372" descr="8_4HVW[IY3LL~F1HNK(6@2E"/>
          <p:cNvPicPr>
            <a:picLocks noGrp="1" noChangeAspect="1"/>
          </p:cNvPicPr>
          <p:nvPr>
            <p:ph idx="1"/>
          </p:nvPr>
        </p:nvPicPr>
        <p:blipFill>
          <a:blip r:embed="rId1"/>
          <a:stretch>
            <a:fillRect/>
          </a:stretch>
        </p:blipFill>
        <p:spPr>
          <a:xfrm>
            <a:off x="1524000" y="274638"/>
            <a:ext cx="9144000" cy="6583362"/>
          </a:xfrm>
        </p:spPr>
      </p:pic>
    </p:spTree>
    <p:custDataLst>
      <p:tags r:id="rId2"/>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5473" name="图片 191489" descr="secaibeijing_98944_11"/>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105474" name="标题 191492"/>
          <p:cNvSpPr>
            <a:spLocks noGrp="1"/>
          </p:cNvSpPr>
          <p:nvPr>
            <p:ph type="title"/>
          </p:nvPr>
        </p:nvSpPr>
        <p:spPr/>
        <p:txBody>
          <a:bodyPr vert="horz" wrap="square" lIns="91440" tIns="45720" rIns="91440" bIns="45720" anchor="ctr">
            <a:normAutofit fontScale="90000"/>
          </a:bodyPr>
          <a:p>
            <a:r>
              <a:rPr lang="zh-CN" altLang="en-US" sz="4000" dirty="0"/>
              <a:t>（四）根据</a:t>
            </a:r>
            <a:r>
              <a:rPr lang="zh-CN" altLang="en-US" sz="4000" dirty="0">
                <a:solidFill>
                  <a:srgbClr val="000099"/>
                </a:solidFill>
              </a:rPr>
              <a:t>运输方式的不同</a:t>
            </a:r>
            <a:r>
              <a:rPr lang="zh-CN" altLang="en-US" sz="4000" dirty="0"/>
              <a:t>划分</a:t>
            </a:r>
            <a:br>
              <a:rPr lang="en-US" altLang="zh-CN" sz="4000" dirty="0"/>
            </a:br>
            <a:endParaRPr lang="zh-CN" altLang="en-US" sz="4000" dirty="0"/>
          </a:p>
        </p:txBody>
      </p:sp>
      <p:sp>
        <p:nvSpPr>
          <p:cNvPr id="105475" name="文本占位符 191491"/>
          <p:cNvSpPr>
            <a:spLocks noGrp="1"/>
          </p:cNvSpPr>
          <p:nvPr>
            <p:ph idx="1"/>
          </p:nvPr>
        </p:nvSpPr>
        <p:spPr/>
        <p:txBody>
          <a:bodyPr vert="horz" wrap="square" lIns="91440" tIns="45720" rIns="91440" bIns="45720" anchor="t"/>
          <a:p>
            <a:pPr>
              <a:buNone/>
            </a:pPr>
            <a:endParaRPr lang="zh-CN" altLang="en-US" dirty="0"/>
          </a:p>
          <a:p>
            <a:r>
              <a:rPr lang="zh-CN" altLang="en-US" b="1" dirty="0"/>
              <a:t>1.</a:t>
            </a:r>
            <a:r>
              <a:rPr lang="zh-CN" altLang="en-US" b="1" dirty="0">
                <a:solidFill>
                  <a:srgbClr val="FF0066"/>
                </a:solidFill>
              </a:rPr>
              <a:t>直达提单</a:t>
            </a:r>
            <a:r>
              <a:rPr lang="zh-CN" altLang="en-US" b="1" dirty="0"/>
              <a:t>（direct B/L）</a:t>
            </a:r>
            <a:endParaRPr lang="en-US" altLang="zh-CN" b="1" dirty="0"/>
          </a:p>
          <a:p>
            <a:pPr>
              <a:buNone/>
            </a:pPr>
            <a:endParaRPr lang="zh-CN" altLang="en-US" b="1" dirty="0"/>
          </a:p>
          <a:p>
            <a:r>
              <a:rPr lang="zh-CN" altLang="en-US" b="1" dirty="0"/>
              <a:t>2</a:t>
            </a:r>
            <a:r>
              <a:rPr lang="zh-CN" altLang="en-US" b="1" dirty="0">
                <a:solidFill>
                  <a:srgbClr val="FF0066"/>
                </a:solidFill>
              </a:rPr>
              <a:t>.转船提单</a:t>
            </a:r>
            <a:r>
              <a:rPr lang="zh-CN" altLang="en-US" b="1" dirty="0"/>
              <a:t>（tranship B/L）</a:t>
            </a:r>
            <a:r>
              <a:rPr lang="zh-CN" altLang="en-US" sz="2800" b="1" dirty="0"/>
              <a:t>中途转船</a:t>
            </a:r>
            <a:endParaRPr lang="zh-CN" altLang="en-US" sz="2800" b="1" dirty="0"/>
          </a:p>
          <a:p>
            <a:pPr>
              <a:buNone/>
            </a:pPr>
            <a:endParaRPr lang="en-US" altLang="zh-CN" sz="2400" b="1" dirty="0"/>
          </a:p>
          <a:p>
            <a:r>
              <a:rPr lang="zh-CN" altLang="en-US" b="1" dirty="0"/>
              <a:t>3.</a:t>
            </a:r>
            <a:r>
              <a:rPr lang="zh-CN" altLang="en-US" b="1" dirty="0">
                <a:solidFill>
                  <a:srgbClr val="FF0066"/>
                </a:solidFill>
              </a:rPr>
              <a:t>联运提单</a:t>
            </a:r>
            <a:r>
              <a:rPr lang="zh-CN" altLang="en-US" b="1" dirty="0"/>
              <a:t>（through B/L）</a:t>
            </a:r>
            <a:r>
              <a:rPr lang="zh-CN" altLang="en-US" sz="2800" b="1" dirty="0"/>
              <a:t>海陆，海空，海海联运</a:t>
            </a:r>
            <a:endParaRPr lang="en-US" altLang="zh-CN" sz="2800" b="1" dirty="0"/>
          </a:p>
          <a:p>
            <a:endParaRPr lang="zh-CN" altLang="en-US" sz="2800" b="1" dirty="0"/>
          </a:p>
        </p:txBody>
      </p:sp>
    </p:spTree>
    <p:custDataLst>
      <p:tags r:id="rId2"/>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6497" name="图片 20484" descr="56Z58PICGkB_1024"/>
          <p:cNvPicPr>
            <a:picLocks noChangeAspect="1"/>
          </p:cNvPicPr>
          <p:nvPr/>
        </p:nvPicPr>
        <p:blipFill>
          <a:blip r:embed="rId1"/>
          <a:stretch>
            <a:fillRect/>
          </a:stretch>
        </p:blipFill>
        <p:spPr>
          <a:xfrm>
            <a:off x="1524000" y="0"/>
            <a:ext cx="9144000" cy="6858000"/>
          </a:xfrm>
          <a:prstGeom prst="rect">
            <a:avLst/>
          </a:prstGeom>
          <a:noFill/>
          <a:ln w="9525">
            <a:noFill/>
          </a:ln>
        </p:spPr>
      </p:pic>
      <p:sp>
        <p:nvSpPr>
          <p:cNvPr id="106498" name="标题 1"/>
          <p:cNvSpPr>
            <a:spLocks noGrp="1"/>
          </p:cNvSpPr>
          <p:nvPr>
            <p:ph type="title"/>
          </p:nvPr>
        </p:nvSpPr>
        <p:spPr/>
        <p:txBody>
          <a:bodyPr vert="horz" wrap="square" lIns="91440" tIns="45720" rIns="91440" bIns="45720" anchor="ctr"/>
          <a:p>
            <a:r>
              <a:rPr lang="zh-CN" altLang="en-US" dirty="0"/>
              <a:t>（五）根据</a:t>
            </a:r>
            <a:r>
              <a:rPr lang="zh-CN" altLang="en-US" dirty="0">
                <a:solidFill>
                  <a:srgbClr val="FF0000"/>
                </a:solidFill>
              </a:rPr>
              <a:t>运费支付方式</a:t>
            </a:r>
            <a:r>
              <a:rPr lang="zh-CN" altLang="en-US" dirty="0"/>
              <a:t>划分</a:t>
            </a:r>
            <a:endParaRPr lang="zh-CN" altLang="en-US" dirty="0"/>
          </a:p>
        </p:txBody>
      </p:sp>
      <p:sp>
        <p:nvSpPr>
          <p:cNvPr id="106499" name="内容占位符 2"/>
          <p:cNvSpPr>
            <a:spLocks noGrp="1"/>
          </p:cNvSpPr>
          <p:nvPr>
            <p:ph idx="1"/>
          </p:nvPr>
        </p:nvSpPr>
        <p:spPr/>
        <p:txBody>
          <a:bodyPr vert="horz" wrap="square" lIns="91440" tIns="45720" rIns="91440" bIns="45720" anchor="t"/>
          <a:p>
            <a:r>
              <a:rPr lang="zh-CN" altLang="en-US" b="1" dirty="0">
                <a:solidFill>
                  <a:srgbClr val="FF0000"/>
                </a:solidFill>
              </a:rPr>
              <a:t>运费预付 </a:t>
            </a:r>
            <a:r>
              <a:rPr lang="en-US" altLang="zh-CN" dirty="0"/>
              <a:t>freight prepaid: CFR,CIF</a:t>
            </a:r>
            <a:endParaRPr lang="en-US" altLang="zh-CN" dirty="0"/>
          </a:p>
          <a:p>
            <a:endParaRPr lang="en-US" altLang="zh-CN" dirty="0"/>
          </a:p>
          <a:p>
            <a:endParaRPr lang="en-US" altLang="zh-CN" dirty="0"/>
          </a:p>
          <a:p>
            <a:endParaRPr lang="en-US" altLang="zh-CN" dirty="0"/>
          </a:p>
          <a:p>
            <a:r>
              <a:rPr lang="zh-CN" altLang="en-US" b="1" dirty="0">
                <a:solidFill>
                  <a:srgbClr val="FF0000"/>
                </a:solidFill>
              </a:rPr>
              <a:t>运费到付</a:t>
            </a:r>
            <a:r>
              <a:rPr lang="en-US" altLang="zh-CN" dirty="0"/>
              <a:t>freight collect:  FOB</a:t>
            </a:r>
            <a:endParaRPr lang="zh-CN" altLang="en-US" dirty="0"/>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PECIAL_SOURCE" val="bdnull"/>
</p:tagLst>
</file>

<file path=ppt/tags/tag101.xml><?xml version="1.0" encoding="utf-8"?>
<p:tagLst xmlns:p="http://schemas.openxmlformats.org/presentationml/2006/main">
  <p:tag name="KSO_WM_SPECIAL_SOURCE" val="bdnull"/>
</p:tagLst>
</file>

<file path=ppt/tags/tag102.xml><?xml version="1.0" encoding="utf-8"?>
<p:tagLst xmlns:p="http://schemas.openxmlformats.org/presentationml/2006/main">
  <p:tag name="KSO_WM_SPECIAL_SOURCE" val="bdnull"/>
</p:tagLst>
</file>

<file path=ppt/tags/tag103.xml><?xml version="1.0" encoding="utf-8"?>
<p:tagLst xmlns:p="http://schemas.openxmlformats.org/presentationml/2006/main">
  <p:tag name="KSO_WM_SPECIAL_SOURCE" val="bdnull"/>
</p:tagLst>
</file>

<file path=ppt/tags/tag104.xml><?xml version="1.0" encoding="utf-8"?>
<p:tagLst xmlns:p="http://schemas.openxmlformats.org/presentationml/2006/main">
  <p:tag name="KSO_WM_SPECIAL_SOURCE" val="bdnull"/>
</p:tagLst>
</file>

<file path=ppt/tags/tag105.xml><?xml version="1.0" encoding="utf-8"?>
<p:tagLst xmlns:p="http://schemas.openxmlformats.org/presentationml/2006/main">
  <p:tag name="KSO_WM_SPECIAL_SOURCE" val="bdnull"/>
</p:tagLst>
</file>

<file path=ppt/tags/tag106.xml><?xml version="1.0" encoding="utf-8"?>
<p:tagLst xmlns:p="http://schemas.openxmlformats.org/presentationml/2006/main">
  <p:tag name="KSO_WM_SPECIAL_SOURCE" val="bdnull"/>
</p:tagLst>
</file>

<file path=ppt/tags/tag107.xml><?xml version="1.0" encoding="utf-8"?>
<p:tagLst xmlns:p="http://schemas.openxmlformats.org/presentationml/2006/main">
  <p:tag name="KSO_WM_SPECIAL_SOURCE" val="bdnull"/>
</p:tagLst>
</file>

<file path=ppt/tags/tag108.xml><?xml version="1.0" encoding="utf-8"?>
<p:tagLst xmlns:p="http://schemas.openxmlformats.org/presentationml/2006/main">
  <p:tag name="KSO_WM_SPECIAL_SOURCE" val="bdnull"/>
</p:tagLst>
</file>

<file path=ppt/tags/tag109.xml><?xml version="1.0" encoding="utf-8"?>
<p:tagLst xmlns:p="http://schemas.openxmlformats.org/presentationml/2006/main">
  <p:tag name="KSO_WM_SPECIAL_SOURCE" val="bdnul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SPECIAL_SOURCE" val="bdnull"/>
</p:tagLst>
</file>

<file path=ppt/tags/tag111.xml><?xml version="1.0" encoding="utf-8"?>
<p:tagLst xmlns:p="http://schemas.openxmlformats.org/presentationml/2006/main">
  <p:tag name="KSO_WM_SPECIAL_SOURCE" val="bdnull"/>
</p:tagLst>
</file>

<file path=ppt/tags/tag112.xml><?xml version="1.0" encoding="utf-8"?>
<p:tagLst xmlns:p="http://schemas.openxmlformats.org/presentationml/2006/main">
  <p:tag name="KSO_WM_SPECIAL_SOURCE" val="bdnull"/>
</p:tagLst>
</file>

<file path=ppt/tags/tag113.xml><?xml version="1.0" encoding="utf-8"?>
<p:tagLst xmlns:p="http://schemas.openxmlformats.org/presentationml/2006/main">
  <p:tag name="KSO_WM_SPECIAL_SOURCE" val="bdnull"/>
</p:tagLst>
</file>

<file path=ppt/tags/tag114.xml><?xml version="1.0" encoding="utf-8"?>
<p:tagLst xmlns:p="http://schemas.openxmlformats.org/presentationml/2006/main">
  <p:tag name="KSO_WM_SPECIAL_SOURCE" val="bdnull"/>
</p:tagLst>
</file>

<file path=ppt/tags/tag115.xml><?xml version="1.0" encoding="utf-8"?>
<p:tagLst xmlns:p="http://schemas.openxmlformats.org/presentationml/2006/main">
  <p:tag name="KSO_WM_SPECIAL_SOURCE" val="bdnull"/>
</p:tagLst>
</file>

<file path=ppt/tags/tag116.xml><?xml version="1.0" encoding="utf-8"?>
<p:tagLst xmlns:p="http://schemas.openxmlformats.org/presentationml/2006/main">
  <p:tag name="KSO_WM_SPECIAL_SOURCE" val="bdnull"/>
</p:tagLst>
</file>

<file path=ppt/tags/tag117.xml><?xml version="1.0" encoding="utf-8"?>
<p:tagLst xmlns:p="http://schemas.openxmlformats.org/presentationml/2006/main">
  <p:tag name="KSO_WM_SPECIAL_SOURCE" val="bdnull"/>
</p:tagLst>
</file>

<file path=ppt/tags/tag118.xml><?xml version="1.0" encoding="utf-8"?>
<p:tagLst xmlns:p="http://schemas.openxmlformats.org/presentationml/2006/main">
  <p:tag name="KSO_WM_SPECIAL_SOURCE" val="bdnull"/>
</p:tagLst>
</file>

<file path=ppt/tags/tag119.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PECIAL_SOURCE" val="bdnull"/>
</p:tagLst>
</file>

<file path=ppt/tags/tag121.xml><?xml version="1.0" encoding="utf-8"?>
<p:tagLst xmlns:p="http://schemas.openxmlformats.org/presentationml/2006/main">
  <p:tag name="KSO_WM_SPECIAL_SOURCE" val="bdnull"/>
</p:tagLst>
</file>

<file path=ppt/tags/tag122.xml><?xml version="1.0" encoding="utf-8"?>
<p:tagLst xmlns:p="http://schemas.openxmlformats.org/presentationml/2006/main">
  <p:tag name="KSO_WM_SPECIAL_SOURCE" val="bdnull"/>
</p:tagLst>
</file>

<file path=ppt/tags/tag123.xml><?xml version="1.0" encoding="utf-8"?>
<p:tagLst xmlns:p="http://schemas.openxmlformats.org/presentationml/2006/main">
  <p:tag name="KSO_WM_SPECIAL_SOURCE" val="bdnull"/>
</p:tagLst>
</file>

<file path=ppt/tags/tag124.xml><?xml version="1.0" encoding="utf-8"?>
<p:tagLst xmlns:p="http://schemas.openxmlformats.org/presentationml/2006/main">
  <p:tag name="KSO_WM_SPECIAL_SOURCE" val="bdnull"/>
</p:tagLst>
</file>

<file path=ppt/tags/tag125.xml><?xml version="1.0" encoding="utf-8"?>
<p:tagLst xmlns:p="http://schemas.openxmlformats.org/presentationml/2006/main">
  <p:tag name="KSO_WM_SPECIAL_SOURCE" val="bdnull"/>
</p:tagLst>
</file>

<file path=ppt/tags/tag126.xml><?xml version="1.0" encoding="utf-8"?>
<p:tagLst xmlns:p="http://schemas.openxmlformats.org/presentationml/2006/main">
  <p:tag name="KSO_WM_SPECIAL_SOURCE" val="bdnull"/>
</p:tagLst>
</file>

<file path=ppt/tags/tag127.xml><?xml version="1.0" encoding="utf-8"?>
<p:tagLst xmlns:p="http://schemas.openxmlformats.org/presentationml/2006/main">
  <p:tag name="KSO_WM_SPECIAL_SOURCE" val="bdnull"/>
</p:tagLst>
</file>

<file path=ppt/tags/tag128.xml><?xml version="1.0" encoding="utf-8"?>
<p:tagLst xmlns:p="http://schemas.openxmlformats.org/presentationml/2006/main">
  <p:tag name="KSO_WM_SPECIAL_SOURCE" val="bdnull"/>
</p:tagLst>
</file>

<file path=ppt/tags/tag129.xml><?xml version="1.0" encoding="utf-8"?>
<p:tagLst xmlns:p="http://schemas.openxmlformats.org/presentationml/2006/main">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PECIAL_SOURCE" val="bdnull"/>
</p:tagLst>
</file>

<file path=ppt/tags/tag131.xml><?xml version="1.0" encoding="utf-8"?>
<p:tagLst xmlns:p="http://schemas.openxmlformats.org/presentationml/2006/main">
  <p:tag name="KSO_WM_SPECIAL_SOURCE" val="bdnull"/>
</p:tagLst>
</file>

<file path=ppt/tags/tag132.xml><?xml version="1.0" encoding="utf-8"?>
<p:tagLst xmlns:p="http://schemas.openxmlformats.org/presentationml/2006/main">
  <p:tag name="KSO_WM_SPECIAL_SOURCE" val="bdnull"/>
</p:tagLst>
</file>

<file path=ppt/tags/tag133.xml><?xml version="1.0" encoding="utf-8"?>
<p:tagLst xmlns:p="http://schemas.openxmlformats.org/presentationml/2006/main">
  <p:tag name="KSO_WM_SPECIAL_SOURCE" val="bdnull"/>
</p:tagLst>
</file>

<file path=ppt/tags/tag134.xml><?xml version="1.0" encoding="utf-8"?>
<p:tagLst xmlns:p="http://schemas.openxmlformats.org/presentationml/2006/main">
  <p:tag name="KSO_WM_SPECIAL_SOURCE" val="bdnull"/>
</p:tagLst>
</file>

<file path=ppt/tags/tag135.xml><?xml version="1.0" encoding="utf-8"?>
<p:tagLst xmlns:p="http://schemas.openxmlformats.org/presentationml/2006/main">
  <p:tag name="KSO_WM_SPECIAL_SOURCE" val="bdnull"/>
</p:tagLst>
</file>

<file path=ppt/tags/tag136.xml><?xml version="1.0" encoding="utf-8"?>
<p:tagLst xmlns:p="http://schemas.openxmlformats.org/presentationml/2006/main">
  <p:tag name="KSO_WM_SPECIAL_SOURCE" val="bdnull"/>
</p:tagLst>
</file>

<file path=ppt/tags/tag137.xml><?xml version="1.0" encoding="utf-8"?>
<p:tagLst xmlns:p="http://schemas.openxmlformats.org/presentationml/2006/main">
  <p:tag name="KSO_WM_SPECIAL_SOURCE" val="bdnull"/>
</p:tagLst>
</file>

<file path=ppt/tags/tag138.xml><?xml version="1.0" encoding="utf-8"?>
<p:tagLst xmlns:p="http://schemas.openxmlformats.org/presentationml/2006/main">
  <p:tag name="KSO_WM_SPECIAL_SOURCE" val="bdnull"/>
</p:tagLst>
</file>

<file path=ppt/tags/tag139.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PECIAL_SOURCE" val="bdnull"/>
</p:tagLst>
</file>

<file path=ppt/tags/tag141.xml><?xml version="1.0" encoding="utf-8"?>
<p:tagLst xmlns:p="http://schemas.openxmlformats.org/presentationml/2006/main">
  <p:tag name="KSO_WM_SPECIAL_SOURCE" val="bdnull"/>
</p:tagLst>
</file>

<file path=ppt/tags/tag142.xml><?xml version="1.0" encoding="utf-8"?>
<p:tagLst xmlns:p="http://schemas.openxmlformats.org/presentationml/2006/main">
  <p:tag name="KSO_WM_SPECIAL_SOURCE" val="bdnull"/>
</p:tagLst>
</file>

<file path=ppt/tags/tag143.xml><?xml version="1.0" encoding="utf-8"?>
<p:tagLst xmlns:p="http://schemas.openxmlformats.org/presentationml/2006/main">
  <p:tag name="KSO_WM_SPECIAL_SOURCE" val="bdnull"/>
</p:tagLst>
</file>

<file path=ppt/tags/tag144.xml><?xml version="1.0" encoding="utf-8"?>
<p:tagLst xmlns:p="http://schemas.openxmlformats.org/presentationml/2006/main">
  <p:tag name="KSO_WM_SPECIAL_SOURCE" val="bdnull"/>
</p:tagLst>
</file>

<file path=ppt/tags/tag145.xml><?xml version="1.0" encoding="utf-8"?>
<p:tagLst xmlns:p="http://schemas.openxmlformats.org/presentationml/2006/main">
  <p:tag name="KSO_WM_SPECIAL_SOURCE" val="bdnull"/>
</p:tagLst>
</file>

<file path=ppt/tags/tag146.xml><?xml version="1.0" encoding="utf-8"?>
<p:tagLst xmlns:p="http://schemas.openxmlformats.org/presentationml/2006/main">
  <p:tag name="KSO_WM_SPECIAL_SOURCE" val="bdnull"/>
</p:tagLst>
</file>

<file path=ppt/tags/tag147.xml><?xml version="1.0" encoding="utf-8"?>
<p:tagLst xmlns:p="http://schemas.openxmlformats.org/presentationml/2006/main">
  <p:tag name="KSO_WM_SPECIAL_SOURCE" val="bdnull"/>
</p:tagLst>
</file>

<file path=ppt/tags/tag148.xml><?xml version="1.0" encoding="utf-8"?>
<p:tagLst xmlns:p="http://schemas.openxmlformats.org/presentationml/2006/main">
  <p:tag name="KSO_WM_SPECIAL_SOURCE" val="bdnull"/>
</p:tagLst>
</file>

<file path=ppt/tags/tag149.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PECIAL_SOURCE" val="bdnull"/>
</p:tagLst>
</file>

<file path=ppt/tags/tag151.xml><?xml version="1.0" encoding="utf-8"?>
<p:tagLst xmlns:p="http://schemas.openxmlformats.org/presentationml/2006/main">
  <p:tag name="KSO_WM_SPECIAL_SOURCE" val="bdnull"/>
</p:tagLst>
</file>

<file path=ppt/tags/tag152.xml><?xml version="1.0" encoding="utf-8"?>
<p:tagLst xmlns:p="http://schemas.openxmlformats.org/presentationml/2006/main">
  <p:tag name="KSO_WM_SPECIAL_SOURCE" val="bdnull"/>
</p:tagLst>
</file>

<file path=ppt/tags/tag153.xml><?xml version="1.0" encoding="utf-8"?>
<p:tagLst xmlns:p="http://schemas.openxmlformats.org/presentationml/2006/main">
  <p:tag name="KSO_WM_SPECIAL_SOURCE" val="bdnull"/>
</p:tagLst>
</file>

<file path=ppt/tags/tag154.xml><?xml version="1.0" encoding="utf-8"?>
<p:tagLst xmlns:p="http://schemas.openxmlformats.org/presentationml/2006/main">
  <p:tag name="KSO_WM_SPECIAL_SOURCE" val="bdnull"/>
</p:tagLst>
</file>

<file path=ppt/tags/tag155.xml><?xml version="1.0" encoding="utf-8"?>
<p:tagLst xmlns:p="http://schemas.openxmlformats.org/presentationml/2006/main">
  <p:tag name="KSO_WM_SPECIAL_SOURCE" val="bdnull"/>
</p:tagLst>
</file>

<file path=ppt/tags/tag156.xml><?xml version="1.0" encoding="utf-8"?>
<p:tagLst xmlns:p="http://schemas.openxmlformats.org/presentationml/2006/main">
  <p:tag name="KSO_WM_SPECIAL_SOURCE" val="bdnull"/>
</p:tagLst>
</file>

<file path=ppt/tags/tag157.xml><?xml version="1.0" encoding="utf-8"?>
<p:tagLst xmlns:p="http://schemas.openxmlformats.org/presentationml/2006/main">
  <p:tag name="KSO_WM_SPECIAL_SOURCE" val="bdnull"/>
</p:tagLst>
</file>

<file path=ppt/tags/tag158.xml><?xml version="1.0" encoding="utf-8"?>
<p:tagLst xmlns:p="http://schemas.openxmlformats.org/presentationml/2006/main">
  <p:tag name="KSO_WM_SPECIAL_SOURCE" val="bdnull"/>
</p:tagLst>
</file>

<file path=ppt/tags/tag159.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SPECIAL_SOURCE" val="bdnull"/>
</p:tagLst>
</file>

<file path=ppt/tags/tag161.xml><?xml version="1.0" encoding="utf-8"?>
<p:tagLst xmlns:p="http://schemas.openxmlformats.org/presentationml/2006/main">
  <p:tag name="KSO_WM_SPECIAL_SOURCE" val="bdnull"/>
</p:tagLst>
</file>

<file path=ppt/tags/tag162.xml><?xml version="1.0" encoding="utf-8"?>
<p:tagLst xmlns:p="http://schemas.openxmlformats.org/presentationml/2006/main">
  <p:tag name="KSO_WM_SPECIAL_SOURCE" val="bdnull"/>
</p:tagLst>
</file>

<file path=ppt/tags/tag163.xml><?xml version="1.0" encoding="utf-8"?>
<p:tagLst xmlns:p="http://schemas.openxmlformats.org/presentationml/2006/main">
  <p:tag name="KSO_WM_SPECIAL_SOURCE" val="bdnull"/>
</p:tagLst>
</file>

<file path=ppt/tags/tag164.xml><?xml version="1.0" encoding="utf-8"?>
<p:tagLst xmlns:p="http://schemas.openxmlformats.org/presentationml/2006/main">
  <p:tag name="KSO_WM_SPECIAL_SOURCE" val="bdnull"/>
</p:tagLst>
</file>

<file path=ppt/tags/tag165.xml><?xml version="1.0" encoding="utf-8"?>
<p:tagLst xmlns:p="http://schemas.openxmlformats.org/presentationml/2006/main">
  <p:tag name="KSO_WM_SPECIAL_SOURCE" val="bdnull"/>
</p:tagLst>
</file>

<file path=ppt/tags/tag166.xml><?xml version="1.0" encoding="utf-8"?>
<p:tagLst xmlns:p="http://schemas.openxmlformats.org/presentationml/2006/main">
  <p:tag name="KSO_WM_SPECIAL_SOURCE" val="bdnull"/>
</p:tagLst>
</file>

<file path=ppt/tags/tag167.xml><?xml version="1.0" encoding="utf-8"?>
<p:tagLst xmlns:p="http://schemas.openxmlformats.org/presentationml/2006/main">
  <p:tag name="KSO_WM_SPECIAL_SOURCE" val="bdnull"/>
</p:tagLst>
</file>

<file path=ppt/tags/tag168.xml><?xml version="1.0" encoding="utf-8"?>
<p:tagLst xmlns:p="http://schemas.openxmlformats.org/presentationml/2006/main">
  <p:tag name="KSO_WM_SPECIAL_SOURCE" val="bdnull"/>
</p:tagLst>
</file>

<file path=ppt/tags/tag169.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SPECIAL_SOURCE" val="bdnull"/>
</p:tagLst>
</file>

<file path=ppt/tags/tag171.xml><?xml version="1.0" encoding="utf-8"?>
<p:tagLst xmlns:p="http://schemas.openxmlformats.org/presentationml/2006/main">
  <p:tag name="KSO_WM_SPECIAL_SOURCE" val="bdnull"/>
</p:tagLst>
</file>

<file path=ppt/tags/tag172.xml><?xml version="1.0" encoding="utf-8"?>
<p:tagLst xmlns:p="http://schemas.openxmlformats.org/presentationml/2006/main">
  <p:tag name="KSO_WM_SPECIAL_SOURCE" val="bdnull"/>
</p:tagLst>
</file>

<file path=ppt/tags/tag173.xml><?xml version="1.0" encoding="utf-8"?>
<p:tagLst xmlns:p="http://schemas.openxmlformats.org/presentationml/2006/main">
  <p:tag name="KSO_WM_SPECIAL_SOURCE" val="bdnull"/>
</p:tagLst>
</file>

<file path=ppt/tags/tag174.xml><?xml version="1.0" encoding="utf-8"?>
<p:tagLst xmlns:p="http://schemas.openxmlformats.org/presentationml/2006/main">
  <p:tag name="KSO_WM_SPECIAL_SOURCE" val="bdnull"/>
</p:tagLst>
</file>

<file path=ppt/tags/tag175.xml><?xml version="1.0" encoding="utf-8"?>
<p:tagLst xmlns:p="http://schemas.openxmlformats.org/presentationml/2006/main">
  <p:tag name="KSO_WM_SPECIAL_SOURCE" val="bdnull"/>
</p:tagLst>
</file>

<file path=ppt/tags/tag176.xml><?xml version="1.0" encoding="utf-8"?>
<p:tagLst xmlns:p="http://schemas.openxmlformats.org/presentationml/2006/main">
  <p:tag name="KSO_WM_SPECIAL_SOURCE" val="bdnull"/>
</p:tagLst>
</file>

<file path=ppt/tags/tag177.xml><?xml version="1.0" encoding="utf-8"?>
<p:tagLst xmlns:p="http://schemas.openxmlformats.org/presentationml/2006/main">
  <p:tag name="KSO_WM_SPECIAL_SOURCE" val="bdnull"/>
</p:tagLst>
</file>

<file path=ppt/tags/tag178.xml><?xml version="1.0" encoding="utf-8"?>
<p:tagLst xmlns:p="http://schemas.openxmlformats.org/presentationml/2006/main">
  <p:tag name="KSO_DOCER_TEMPLATE_OPEN_ONCE_MARK"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64.xml><?xml version="1.0" encoding="utf-8"?>
<p:tagLst xmlns:p="http://schemas.openxmlformats.org/presentationml/2006/main">
  <p:tag name="KSO_WM_SPECIAL_SOURCE" val="bdnull"/>
</p:tagLst>
</file>

<file path=ppt/tags/tag65.xml><?xml version="1.0" encoding="utf-8"?>
<p:tagLst xmlns:p="http://schemas.openxmlformats.org/presentationml/2006/main">
  <p:tag name="KSO_WM_SPECIAL_SOURCE" val="bdnull"/>
</p:tagLst>
</file>

<file path=ppt/tags/tag66.xml><?xml version="1.0" encoding="utf-8"?>
<p:tagLst xmlns:p="http://schemas.openxmlformats.org/presentationml/2006/main">
  <p:tag name="KSO_WM_SPECIAL_SOURCE" val="bdnull"/>
</p:tagLst>
</file>

<file path=ppt/tags/tag67.xml><?xml version="1.0" encoding="utf-8"?>
<p:tagLst xmlns:p="http://schemas.openxmlformats.org/presentationml/2006/main">
  <p:tag name="KSO_WM_SPECIAL_SOURCE" val="bdnull"/>
</p:tagLst>
</file>

<file path=ppt/tags/tag68.xml><?xml version="1.0" encoding="utf-8"?>
<p:tagLst xmlns:p="http://schemas.openxmlformats.org/presentationml/2006/main">
  <p:tag name="KSO_WM_SPECIAL_SOURCE" val="bdnull"/>
</p:tagLst>
</file>

<file path=ppt/tags/tag69.xml><?xml version="1.0" encoding="utf-8"?>
<p:tagLst xmlns:p="http://schemas.openxmlformats.org/presentationml/2006/main">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PECIAL_SOURCE" val="bdnull"/>
</p:tagLst>
</file>

<file path=ppt/tags/tag71.xml><?xml version="1.0" encoding="utf-8"?>
<p:tagLst xmlns:p="http://schemas.openxmlformats.org/presentationml/2006/main">
  <p:tag name="KSO_WM_SPECIAL_SOURCE" val="bdnull"/>
</p:tagLst>
</file>

<file path=ppt/tags/tag72.xml><?xml version="1.0" encoding="utf-8"?>
<p:tagLst xmlns:p="http://schemas.openxmlformats.org/presentationml/2006/main">
  <p:tag name="KSO_WM_SPECIAL_SOURCE" val="bdnull"/>
</p:tagLst>
</file>

<file path=ppt/tags/tag73.xml><?xml version="1.0" encoding="utf-8"?>
<p:tagLst xmlns:p="http://schemas.openxmlformats.org/presentationml/2006/main">
  <p:tag name="KSO_WM_SPECIAL_SOURCE" val="bdnull"/>
</p:tagLst>
</file>

<file path=ppt/tags/tag74.xml><?xml version="1.0" encoding="utf-8"?>
<p:tagLst xmlns:p="http://schemas.openxmlformats.org/presentationml/2006/main">
  <p:tag name="KSO_WM_SPECIAL_SOURCE" val="bdnull"/>
</p:tagLst>
</file>

<file path=ppt/tags/tag75.xml><?xml version="1.0" encoding="utf-8"?>
<p:tagLst xmlns:p="http://schemas.openxmlformats.org/presentationml/2006/main">
  <p:tag name="KSO_WM_SPECIAL_SOURCE" val="bdnull"/>
</p:tagLst>
</file>

<file path=ppt/tags/tag76.xml><?xml version="1.0" encoding="utf-8"?>
<p:tagLst xmlns:p="http://schemas.openxmlformats.org/presentationml/2006/main">
  <p:tag name="KSO_WM_SPECIAL_SOURCE" val="bdnull"/>
</p:tagLst>
</file>

<file path=ppt/tags/tag77.xml><?xml version="1.0" encoding="utf-8"?>
<p:tagLst xmlns:p="http://schemas.openxmlformats.org/presentationml/2006/main">
  <p:tag name="KSO_WM_SPECIAL_SOURCE" val="bdnull"/>
</p:tagLst>
</file>

<file path=ppt/tags/tag78.xml><?xml version="1.0" encoding="utf-8"?>
<p:tagLst xmlns:p="http://schemas.openxmlformats.org/presentationml/2006/main">
  <p:tag name="KSO_WM_SPECIAL_SOURCE" val="bdnull"/>
</p:tagLst>
</file>

<file path=ppt/tags/tag79.xml><?xml version="1.0" encoding="utf-8"?>
<p:tagLst xmlns:p="http://schemas.openxmlformats.org/presentationml/2006/main">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PECIAL_SOURCE" val="bdnull"/>
</p:tagLst>
</file>

<file path=ppt/tags/tag81.xml><?xml version="1.0" encoding="utf-8"?>
<p:tagLst xmlns:p="http://schemas.openxmlformats.org/presentationml/2006/main">
  <p:tag name="KSO_WM_SPECIAL_SOURCE" val="bdnull"/>
</p:tagLst>
</file>

<file path=ppt/tags/tag82.xml><?xml version="1.0" encoding="utf-8"?>
<p:tagLst xmlns:p="http://schemas.openxmlformats.org/presentationml/2006/main">
  <p:tag name="KSO_WM_SPECIAL_SOURCE" val="bdnull"/>
</p:tagLst>
</file>

<file path=ppt/tags/tag83.xml><?xml version="1.0" encoding="utf-8"?>
<p:tagLst xmlns:p="http://schemas.openxmlformats.org/presentationml/2006/main">
  <p:tag name="KSO_WM_SPECIAL_SOURCE" val="bdnull"/>
</p:tagLst>
</file>

<file path=ppt/tags/tag84.xml><?xml version="1.0" encoding="utf-8"?>
<p:tagLst xmlns:p="http://schemas.openxmlformats.org/presentationml/2006/main">
  <p:tag name="KSO_WM_SPECIAL_SOURCE" val="bdnull"/>
</p:tagLst>
</file>

<file path=ppt/tags/tag85.xml><?xml version="1.0" encoding="utf-8"?>
<p:tagLst xmlns:p="http://schemas.openxmlformats.org/presentationml/2006/main">
  <p:tag name="KSO_WM_SPECIAL_SOURCE" val="bdnull"/>
</p:tagLst>
</file>

<file path=ppt/tags/tag86.xml><?xml version="1.0" encoding="utf-8"?>
<p:tagLst xmlns:p="http://schemas.openxmlformats.org/presentationml/2006/main">
  <p:tag name="KSO_WM_SPECIAL_SOURCE" val="bdnull"/>
</p:tagLst>
</file>

<file path=ppt/tags/tag87.xml><?xml version="1.0" encoding="utf-8"?>
<p:tagLst xmlns:p="http://schemas.openxmlformats.org/presentationml/2006/main">
  <p:tag name="KSO_WM_SPECIAL_SOURCE" val="bdnull"/>
</p:tagLst>
</file>

<file path=ppt/tags/tag88.xml><?xml version="1.0" encoding="utf-8"?>
<p:tagLst xmlns:p="http://schemas.openxmlformats.org/presentationml/2006/main">
  <p:tag name="KSO_WM_SPECIAL_SOURCE" val="bdnull"/>
</p:tagLst>
</file>

<file path=ppt/tags/tag89.xml><?xml version="1.0" encoding="utf-8"?>
<p:tagLst xmlns:p="http://schemas.openxmlformats.org/presentationml/2006/main">
  <p:tag name="KSO_WM_SPECIAL_SOURCE" val="bdnul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PECIAL_SOURCE" val="bdnull"/>
</p:tagLst>
</file>

<file path=ppt/tags/tag91.xml><?xml version="1.0" encoding="utf-8"?>
<p:tagLst xmlns:p="http://schemas.openxmlformats.org/presentationml/2006/main">
  <p:tag name="KSO_WM_SPECIAL_SOURCE" val="bdnull"/>
</p:tagLst>
</file>

<file path=ppt/tags/tag92.xml><?xml version="1.0" encoding="utf-8"?>
<p:tagLst xmlns:p="http://schemas.openxmlformats.org/presentationml/2006/main">
  <p:tag name="KSO_WM_SPECIAL_SOURCE" val="bdnull"/>
</p:tagLst>
</file>

<file path=ppt/tags/tag93.xml><?xml version="1.0" encoding="utf-8"?>
<p:tagLst xmlns:p="http://schemas.openxmlformats.org/presentationml/2006/main">
  <p:tag name="KSO_WM_SPECIAL_SOURCE" val="bdnull"/>
</p:tagLst>
</file>

<file path=ppt/tags/tag94.xml><?xml version="1.0" encoding="utf-8"?>
<p:tagLst xmlns:p="http://schemas.openxmlformats.org/presentationml/2006/main">
  <p:tag name="KSO_WM_SPECIAL_SOURCE" val="bdnull"/>
</p:tagLst>
</file>

<file path=ppt/tags/tag95.xml><?xml version="1.0" encoding="utf-8"?>
<p:tagLst xmlns:p="http://schemas.openxmlformats.org/presentationml/2006/main">
  <p:tag name="KSO_WM_SPECIAL_SOURCE" val="bdnull"/>
</p:tagLst>
</file>

<file path=ppt/tags/tag96.xml><?xml version="1.0" encoding="utf-8"?>
<p:tagLst xmlns:p="http://schemas.openxmlformats.org/presentationml/2006/main">
  <p:tag name="KSO_WM_SPECIAL_SOURCE" val="bdnull"/>
</p:tagLst>
</file>

<file path=ppt/tags/tag97.xml><?xml version="1.0" encoding="utf-8"?>
<p:tagLst xmlns:p="http://schemas.openxmlformats.org/presentationml/2006/main">
  <p:tag name="KSO_WM_SPECIAL_SOURCE" val="bdnull"/>
</p:tagLst>
</file>

<file path=ppt/tags/tag98.xml><?xml version="1.0" encoding="utf-8"?>
<p:tagLst xmlns:p="http://schemas.openxmlformats.org/presentationml/2006/main">
  <p:tag name="KSO_WM_SPECIAL_SOURCE" val="bdnull"/>
</p:tagLst>
</file>

<file path=ppt/tags/tag99.xml><?xml version="1.0" encoding="utf-8"?>
<p:tagLst xmlns:p="http://schemas.openxmlformats.org/presentationml/2006/main">
  <p:tag name="KSO_WM_SPECIAL_SOURCE" val="bdnul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14800</Words>
  <Application>WPS 演示</Application>
  <PresentationFormat>宽屏</PresentationFormat>
  <Paragraphs>829</Paragraphs>
  <Slides>115</Slides>
  <Notes>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115</vt:i4>
      </vt:variant>
    </vt:vector>
  </HeadingPairs>
  <TitlesOfParts>
    <vt:vector size="135" baseType="lpstr">
      <vt:lpstr>Arial</vt:lpstr>
      <vt:lpstr>宋体</vt:lpstr>
      <vt:lpstr>Wingdings</vt:lpstr>
      <vt:lpstr>微软雅黑</vt:lpstr>
      <vt:lpstr>Wingdings</vt:lpstr>
      <vt:lpstr>Times New Roman</vt:lpstr>
      <vt:lpstr>楷体_GB2312</vt:lpstr>
      <vt:lpstr>方正卡通简体</vt:lpstr>
      <vt:lpstr>方正稚艺简体</vt:lpstr>
      <vt:lpstr>黑体</vt:lpstr>
      <vt:lpstr>新宋体</vt:lpstr>
      <vt:lpstr>隶书</vt:lpstr>
      <vt:lpstr>Comic Sans MS</vt:lpstr>
      <vt:lpstr>Arial Narrow</vt:lpstr>
      <vt:lpstr>Arial Unicode MS</vt:lpstr>
      <vt:lpstr>Calibri</vt:lpstr>
      <vt:lpstr>华文行楷</vt:lpstr>
      <vt:lpstr>Tahoma</vt:lpstr>
      <vt:lpstr>方正姚体</vt:lpstr>
      <vt:lpstr>Office 主题​​</vt:lpstr>
      <vt:lpstr>PowerPoint 演示文稿</vt:lpstr>
      <vt:lpstr>PowerPoint 演示文稿</vt:lpstr>
      <vt:lpstr>PowerPoint 演示文稿</vt:lpstr>
      <vt:lpstr>PowerPoint 演示文稿</vt:lpstr>
      <vt:lpstr>基本运费的计收标准</vt:lpstr>
      <vt:lpstr>第一节  运输方式</vt:lpstr>
      <vt:lpstr>（一）班轮运输   （liner transport）</vt:lpstr>
      <vt:lpstr>PowerPoint 演示文稿</vt:lpstr>
      <vt:lpstr>（二）租船运输</vt:lpstr>
      <vt:lpstr>PowerPoint 演示文稿</vt:lpstr>
      <vt:lpstr>1、定程租船</vt:lpstr>
      <vt:lpstr>2、定期租船</vt:lpstr>
      <vt:lpstr>PowerPoint 演示文稿</vt:lpstr>
      <vt:lpstr>3、光船租船</vt:lpstr>
      <vt:lpstr>PowerPoint 演示文稿</vt:lpstr>
      <vt:lpstr>（三）海洋运输运费</vt:lpstr>
      <vt:lpstr>PowerPoint 演示文稿</vt:lpstr>
      <vt:lpstr>PowerPoint 演示文稿</vt:lpstr>
      <vt:lpstr>PowerPoint 演示文稿</vt:lpstr>
      <vt:lpstr>PowerPoint 演示文稿</vt:lpstr>
      <vt:lpstr>PowerPoint 演示文稿</vt:lpstr>
      <vt:lpstr>2 装卸费</vt:lpstr>
      <vt:lpstr>PowerPoint 演示文稿</vt:lpstr>
      <vt:lpstr>  二、铁路运输</vt:lpstr>
      <vt:lpstr>PowerPoint 演示文稿</vt:lpstr>
      <vt:lpstr>PowerPoint 演示文稿</vt:lpstr>
      <vt:lpstr>三、航空运输</vt:lpstr>
      <vt:lpstr>PowerPoint 演示文稿</vt:lpstr>
      <vt:lpstr>PowerPoint 演示文稿</vt:lpstr>
      <vt:lpstr>四、集装箱运输和国际多式联运</vt:lpstr>
      <vt:lpstr>一、集装箱运输  container transport</vt:lpstr>
      <vt:lpstr>高效优质低成本！！！ </vt:lpstr>
      <vt:lpstr>一、集装箱运输  container transport</vt:lpstr>
      <vt:lpstr>一、集装箱运输  container transport</vt:lpstr>
      <vt:lpstr>装箱方式</vt:lpstr>
      <vt:lpstr> 整箱货FCL （full container load) </vt:lpstr>
      <vt:lpstr> 拼箱货LCL (less than container load) </vt:lpstr>
      <vt:lpstr>货物的交接方式</vt:lpstr>
      <vt:lpstr>PowerPoint 演示文稿</vt:lpstr>
      <vt:lpstr>PowerPoint 演示文稿</vt:lpstr>
      <vt:lpstr>五、其他运输方式</vt:lpstr>
      <vt:lpstr>第二节  装运条款</vt:lpstr>
      <vt:lpstr>一、装运时间</vt:lpstr>
      <vt:lpstr>PowerPoint 演示文稿</vt:lpstr>
      <vt:lpstr>PowerPoint 演示文稿</vt:lpstr>
      <vt:lpstr>PowerPoint 演示文稿</vt:lpstr>
      <vt:lpstr>PowerPoint 演示文稿</vt:lpstr>
      <vt:lpstr>PowerPoint 演示文稿</vt:lpstr>
      <vt:lpstr>二、装运港和目的港</vt:lpstr>
      <vt:lpstr>PowerPoint 演示文稿</vt:lpstr>
      <vt:lpstr>PowerPoint 演示文稿</vt:lpstr>
      <vt:lpstr>PowerPoint 演示文稿</vt:lpstr>
      <vt:lpstr>PowerPoint 演示文稿</vt:lpstr>
      <vt:lpstr>三、分批装运和转运</vt:lpstr>
      <vt:lpstr>PowerPoint 演示文稿</vt:lpstr>
      <vt:lpstr>PowerPoint 演示文稿</vt:lpstr>
      <vt:lpstr>PowerPoint 演示文稿</vt:lpstr>
      <vt:lpstr>四、装运通知</vt:lpstr>
      <vt:lpstr>第二节：相关单据的填写</vt:lpstr>
      <vt:lpstr>PowerPoint 演示文稿</vt:lpstr>
      <vt:lpstr>PowerPoint 演示文稿</vt:lpstr>
      <vt:lpstr>装运通知书的基本格式</vt:lpstr>
      <vt:lpstr>PowerPoint 演示文稿</vt:lpstr>
      <vt:lpstr>PowerPoint 演示文稿</vt:lpstr>
      <vt:lpstr>信用证装运通知条款举例</vt:lpstr>
      <vt:lpstr>项目任务内容</vt:lpstr>
      <vt:lpstr>PowerPoint 演示文稿</vt:lpstr>
      <vt:lpstr>总结</vt:lpstr>
      <vt:lpstr>二，受益人证明填写</vt:lpstr>
      <vt:lpstr>PowerPoint 演示文稿</vt:lpstr>
      <vt:lpstr>受益人证明的基本格式</vt:lpstr>
      <vt:lpstr>项目内容</vt:lpstr>
      <vt:lpstr>PowerPoint 演示文稿</vt:lpstr>
      <vt:lpstr>PowerPoint 演示文稿</vt:lpstr>
      <vt:lpstr>PowerPoint 演示文稿</vt:lpstr>
      <vt:lpstr>补充：</vt:lpstr>
      <vt:lpstr>五、滞期和速遣条款</vt:lpstr>
      <vt:lpstr>PowerPoint 演示文稿</vt:lpstr>
      <vt:lpstr>PowerPoint 演示文稿</vt:lpstr>
      <vt:lpstr>第三节  运输单据</vt:lpstr>
      <vt:lpstr>海运提单  B/L</vt:lpstr>
      <vt:lpstr>B/L的性质和作用：</vt:lpstr>
      <vt:lpstr>PowerPoint 演示文稿</vt:lpstr>
      <vt:lpstr>二、海运提单的内容 </vt:lpstr>
      <vt:lpstr>三、海运提单的种类</vt:lpstr>
      <vt:lpstr> </vt:lpstr>
      <vt:lpstr>区别：</vt:lpstr>
      <vt:lpstr> （二）按提单收货人的抬头方式划分 </vt:lpstr>
      <vt:lpstr>背书：</vt:lpstr>
      <vt:lpstr>PowerPoint 演示文稿</vt:lpstr>
      <vt:lpstr>背书的特点</vt:lpstr>
      <vt:lpstr>（二）按提单收货人的抬头方式 划分</vt:lpstr>
      <vt:lpstr>（二）按提单收货人的抬头方式 划分</vt:lpstr>
      <vt:lpstr>PowerPoint 演示文稿</vt:lpstr>
      <vt:lpstr>区别：</vt:lpstr>
      <vt:lpstr>（三）按提单对货物 外表状况有无不良批注分 </vt:lpstr>
      <vt:lpstr>PowerPoint 演示文稿</vt:lpstr>
      <vt:lpstr>（四）根据运输方式的不同划分 </vt:lpstr>
      <vt:lpstr>（五）根据运费支付方式划分</vt:lpstr>
      <vt:lpstr>（六）根据船舶营运方式不同划分</vt:lpstr>
      <vt:lpstr>（七）按提单格式划分 </vt:lpstr>
      <vt:lpstr>（八）按提单使用效力划分</vt:lpstr>
      <vt:lpstr>（九）其他提单 </vt:lpstr>
      <vt:lpstr>（十）其他提单</vt:lpstr>
      <vt:lpstr>提单的格式p258</vt:lpstr>
      <vt:lpstr>提单的格式p258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ASUS</cp:lastModifiedBy>
  <cp:revision>174</cp:revision>
  <dcterms:created xsi:type="dcterms:W3CDTF">2019-06-19T02:08:00Z</dcterms:created>
  <dcterms:modified xsi:type="dcterms:W3CDTF">2022-04-21T05:37:22Z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A91D7BD6A453444DA2E2980AD7AECB8E</vt:lpwstr>
  </property>
</Properties>
</file>