
<file path=[Content_Types].xml><?xml version="1.0" encoding="utf-8"?>
<Types xmlns="http://schemas.openxmlformats.org/package/2006/content-types">
  <Default Extension="png" ContentType="image/png"/>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3"/>
    <p:sldId id="365" r:id="rId4"/>
    <p:sldId id="316" r:id="rId6"/>
    <p:sldId id="317"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44" r:id="rId33"/>
    <p:sldId id="345" r:id="rId34"/>
    <p:sldId id="347" r:id="rId35"/>
    <p:sldId id="348" r:id="rId36"/>
    <p:sldId id="349" r:id="rId37"/>
    <p:sldId id="350" r:id="rId38"/>
    <p:sldId id="351" r:id="rId39"/>
    <p:sldId id="352" r:id="rId40"/>
    <p:sldId id="354" r:id="rId41"/>
    <p:sldId id="355" r:id="rId42"/>
    <p:sldId id="356" r:id="rId43"/>
    <p:sldId id="357" r:id="rId44"/>
    <p:sldId id="358" r:id="rId45"/>
    <p:sldId id="359" r:id="rId46"/>
    <p:sldId id="360" r:id="rId47"/>
    <p:sldId id="364" r:id="rId48"/>
    <p:sldId id="366" r:id="rId49"/>
    <p:sldId id="367" r:id="rId50"/>
    <p:sldId id="368" r:id="rId51"/>
    <p:sldId id="369" r:id="rId52"/>
    <p:sldId id="370" r:id="rId53"/>
  </p:sldIdLst>
  <p:sldSz cx="12192000" cy="6858000"/>
  <p:notesSz cx="6858000" cy="9144000"/>
  <p:custDataLst>
    <p:tags r:id="rId5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81"/>
        <p:guide pos="383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7" Type="http://schemas.openxmlformats.org/officeDocument/2006/relationships/tags" Target="tags/tag70.xml"/><Relationship Id="rId56" Type="http://schemas.openxmlformats.org/officeDocument/2006/relationships/tableStyles" Target="tableStyles.xml"/><Relationship Id="rId55" Type="http://schemas.openxmlformats.org/officeDocument/2006/relationships/viewProps" Target="viewProps.xml"/><Relationship Id="rId54" Type="http://schemas.openxmlformats.org/officeDocument/2006/relationships/presProps" Target="presProps.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64.xml"/><Relationship Id="rId3" Type="http://schemas.openxmlformats.org/officeDocument/2006/relationships/image" Target="../media/image1.png"/><Relationship Id="rId2" Type="http://schemas.openxmlformats.org/officeDocument/2006/relationships/slide" Target="slide46.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hyperlink" Target="&#35686;&#21578;&#24615;&#26631;&#24535;.doc" TargetMode="External"/><Relationship Id="rId1" Type="http://schemas.openxmlformats.org/officeDocument/2006/relationships/hyperlink" Target="&#25351;&#31034;&#24615;&#26631;&#24535;.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tags" Target="../tags/tag6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wmf"/><Relationship Id="rId1" Type="http://schemas.openxmlformats.org/officeDocument/2006/relationships/hyperlink" Target="&#21830;&#21697;&#27969;&#36890;&#36153;.doc"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6" name="文本框 5"/>
          <p:cNvSpPr txBox="1"/>
          <p:nvPr/>
        </p:nvSpPr>
        <p:spPr>
          <a:xfrm>
            <a:off x="2028825" y="3343910"/>
            <a:ext cx="8460740" cy="583565"/>
          </a:xfrm>
          <a:prstGeom prst="rect">
            <a:avLst/>
          </a:prstGeom>
          <a:noFill/>
        </p:spPr>
        <p:txBody>
          <a:bodyPr wrap="square" rtlCol="0">
            <a:spAutoFit/>
            <a:scene3d>
              <a:camera prst="orthographicFront"/>
              <a:lightRig rig="threePt" dir="t"/>
            </a:scene3d>
          </a:bodyPr>
          <a:p>
            <a:pPr algn="ctr"/>
            <a:r>
              <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rPr>
              <a:t>第三章：货物品名数量包装及价格</a:t>
            </a:r>
            <a:endPar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1602" name="文本框 1561601"/>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一、计量单位和计量方法</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1604" name="文本框 1561603"/>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二</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计量单位及其换算</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grpSp>
        <p:nvGrpSpPr>
          <p:cNvPr id="1561630" name="组合 1561629"/>
          <p:cNvGrpSpPr/>
          <p:nvPr/>
        </p:nvGrpSpPr>
        <p:grpSpPr>
          <a:xfrm>
            <a:off x="2568575" y="2089150"/>
            <a:ext cx="2165350" cy="3762375"/>
            <a:chOff x="658" y="1316"/>
            <a:chExt cx="1364" cy="2370"/>
          </a:xfrm>
        </p:grpSpPr>
        <p:grpSp>
          <p:nvGrpSpPr>
            <p:cNvPr id="1561605" name="组合 1561604"/>
            <p:cNvGrpSpPr/>
            <p:nvPr/>
          </p:nvGrpSpPr>
          <p:grpSpPr>
            <a:xfrm>
              <a:off x="658" y="1979"/>
              <a:ext cx="589" cy="1043"/>
              <a:chOff x="677" y="2432"/>
              <a:chExt cx="589" cy="1361"/>
            </a:xfrm>
          </p:grpSpPr>
          <p:sp>
            <p:nvSpPr>
              <p:cNvPr id="1561606" name="椭圆 1561605"/>
              <p:cNvSpPr/>
              <p:nvPr/>
            </p:nvSpPr>
            <p:spPr>
              <a:xfrm>
                <a:off x="703" y="2432"/>
                <a:ext cx="499" cy="1361"/>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561607" name="文本框 1561606"/>
              <p:cNvSpPr txBox="1"/>
              <p:nvPr/>
            </p:nvSpPr>
            <p:spPr>
              <a:xfrm>
                <a:off x="677" y="2700"/>
                <a:ext cx="589" cy="783"/>
              </a:xfrm>
              <a:prstGeom prst="rect">
                <a:avLst/>
              </a:prstGeom>
              <a:noFill/>
              <a:ln w="9525">
                <a:noFill/>
              </a:ln>
            </p:spPr>
            <p:txBody>
              <a:bodyPr>
                <a:spAutoFit/>
              </a:bodyPr>
              <a:p>
                <a:r>
                  <a:rPr lang="zh-CN" altLang="en-US" sz="2800" dirty="0">
                    <a:solidFill>
                      <a:schemeClr val="tx1"/>
                    </a:solidFill>
                    <a:latin typeface="Arial" panose="020B0604020202020204" pitchFamily="34" charset="0"/>
                  </a:rPr>
                  <a:t>计量单位</a:t>
                </a:r>
                <a:endParaRPr lang="zh-CN" altLang="en-US" sz="2800" dirty="0">
                  <a:solidFill>
                    <a:schemeClr val="tx1"/>
                  </a:solidFill>
                  <a:latin typeface="Arial" panose="020B0604020202020204" pitchFamily="34" charset="0"/>
                </a:endParaRPr>
              </a:p>
            </p:txBody>
          </p:sp>
        </p:grpSp>
        <p:grpSp>
          <p:nvGrpSpPr>
            <p:cNvPr id="1561621" name="组合 1561620"/>
            <p:cNvGrpSpPr/>
            <p:nvPr/>
          </p:nvGrpSpPr>
          <p:grpSpPr>
            <a:xfrm>
              <a:off x="1237" y="1316"/>
              <a:ext cx="785" cy="2370"/>
              <a:chOff x="1237" y="1316"/>
              <a:chExt cx="785" cy="2370"/>
            </a:xfrm>
          </p:grpSpPr>
          <p:sp>
            <p:nvSpPr>
              <p:cNvPr id="1561614" name="左大括号 1561613"/>
              <p:cNvSpPr/>
              <p:nvPr/>
            </p:nvSpPr>
            <p:spPr>
              <a:xfrm>
                <a:off x="1237" y="1434"/>
                <a:ext cx="136" cy="2132"/>
              </a:xfrm>
              <a:prstGeom prst="leftBrace">
                <a:avLst>
                  <a:gd name="adj1" fmla="val 130637"/>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61615" name="文本框 1561614"/>
              <p:cNvSpPr txBox="1"/>
              <p:nvPr/>
            </p:nvSpPr>
            <p:spPr>
              <a:xfrm>
                <a:off x="1429" y="1316"/>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重量 </a:t>
                </a:r>
                <a:endParaRPr lang="zh-CN" altLang="en-US" sz="2800" dirty="0">
                  <a:solidFill>
                    <a:schemeClr val="tx1"/>
                  </a:solidFill>
                  <a:latin typeface="Arial" panose="020B0604020202020204" pitchFamily="34" charset="0"/>
                </a:endParaRPr>
              </a:p>
            </p:txBody>
          </p:sp>
          <p:sp>
            <p:nvSpPr>
              <p:cNvPr id="1561616" name="文本框 1561615"/>
              <p:cNvSpPr txBox="1"/>
              <p:nvPr/>
            </p:nvSpPr>
            <p:spPr>
              <a:xfrm>
                <a:off x="1428" y="1724"/>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个数  </a:t>
                </a:r>
                <a:endParaRPr lang="zh-CN" altLang="en-US" sz="2800" dirty="0">
                  <a:solidFill>
                    <a:schemeClr val="tx1"/>
                  </a:solidFill>
                  <a:latin typeface="Arial" panose="020B0604020202020204" pitchFamily="34" charset="0"/>
                </a:endParaRPr>
              </a:p>
            </p:txBody>
          </p:sp>
          <p:sp>
            <p:nvSpPr>
              <p:cNvPr id="1561617" name="文本框 1561616"/>
              <p:cNvSpPr txBox="1"/>
              <p:nvPr/>
            </p:nvSpPr>
            <p:spPr>
              <a:xfrm>
                <a:off x="1429" y="2133"/>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长度  </a:t>
                </a:r>
                <a:endParaRPr lang="zh-CN" altLang="en-US" sz="2800" dirty="0">
                  <a:solidFill>
                    <a:schemeClr val="tx1"/>
                  </a:solidFill>
                  <a:latin typeface="Arial" panose="020B0604020202020204" pitchFamily="34" charset="0"/>
                </a:endParaRPr>
              </a:p>
            </p:txBody>
          </p:sp>
          <p:sp>
            <p:nvSpPr>
              <p:cNvPr id="1561618" name="文本框 1561617"/>
              <p:cNvSpPr txBox="1"/>
              <p:nvPr/>
            </p:nvSpPr>
            <p:spPr>
              <a:xfrm>
                <a:off x="1430" y="2541"/>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面积  </a:t>
                </a:r>
                <a:endParaRPr lang="zh-CN" altLang="en-US" sz="2800" dirty="0">
                  <a:solidFill>
                    <a:schemeClr val="tx1"/>
                  </a:solidFill>
                  <a:latin typeface="Arial" panose="020B0604020202020204" pitchFamily="34" charset="0"/>
                </a:endParaRPr>
              </a:p>
            </p:txBody>
          </p:sp>
          <p:sp>
            <p:nvSpPr>
              <p:cNvPr id="1561619" name="文本框 1561618"/>
              <p:cNvSpPr txBox="1"/>
              <p:nvPr/>
            </p:nvSpPr>
            <p:spPr>
              <a:xfrm>
                <a:off x="1431" y="2949"/>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容积  </a:t>
                </a:r>
                <a:endParaRPr lang="zh-CN" altLang="en-US" sz="2800" dirty="0">
                  <a:solidFill>
                    <a:schemeClr val="tx1"/>
                  </a:solidFill>
                  <a:latin typeface="Arial" panose="020B0604020202020204" pitchFamily="34" charset="0"/>
                </a:endParaRPr>
              </a:p>
            </p:txBody>
          </p:sp>
          <p:sp>
            <p:nvSpPr>
              <p:cNvPr id="1561620" name="文本框 1561619"/>
              <p:cNvSpPr txBox="1"/>
              <p:nvPr/>
            </p:nvSpPr>
            <p:spPr>
              <a:xfrm>
                <a:off x="1432" y="3357"/>
                <a:ext cx="59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体积  </a:t>
                </a:r>
                <a:endParaRPr lang="zh-CN" altLang="en-US" sz="2800" dirty="0">
                  <a:solidFill>
                    <a:schemeClr val="tx1"/>
                  </a:solidFill>
                  <a:latin typeface="Arial" panose="020B0604020202020204" pitchFamily="34" charset="0"/>
                </a:endParaRPr>
              </a:p>
            </p:txBody>
          </p:sp>
        </p:grpSp>
      </p:grpSp>
      <p:sp>
        <p:nvSpPr>
          <p:cNvPr id="1561624" name="线形标注 1 1561623"/>
          <p:cNvSpPr/>
          <p:nvPr/>
        </p:nvSpPr>
        <p:spPr>
          <a:xfrm>
            <a:off x="5375275" y="1697355"/>
            <a:ext cx="4817110" cy="2253615"/>
          </a:xfrm>
          <a:prstGeom prst="borderCallout1">
            <a:avLst>
              <a:gd name="adj1" fmla="val 5185"/>
              <a:gd name="adj2" fmla="val -1653"/>
              <a:gd name="adj3" fmla="val 22551"/>
              <a:gd name="adj4" fmla="val -13917"/>
            </a:avLst>
          </a:prstGeom>
          <a:solidFill>
            <a:schemeClr val="folHlink"/>
          </a:solidFill>
          <a:ln w="28575" cap="flat" cmpd="sng">
            <a:solidFill>
              <a:srgbClr val="660033"/>
            </a:solidFill>
            <a:prstDash val="solid"/>
            <a:miter/>
            <a:headEnd type="none" w="med" len="med"/>
            <a:tailEnd type="none" w="med" len="med"/>
          </a:ln>
        </p:spPr>
        <p:txBody>
          <a:bodyPr/>
          <a:p>
            <a:pPr>
              <a:spcBef>
                <a:spcPct val="0"/>
              </a:spcBef>
            </a:pPr>
            <a:r>
              <a:rPr lang="en-US" altLang="zh-CN" sz="2000" dirty="0">
                <a:solidFill>
                  <a:schemeClr val="tx1"/>
                </a:solidFill>
                <a:latin typeface="宋体" panose="02010600030101010101" pitchFamily="2" charset="-122"/>
              </a:rPr>
              <a:t>  </a:t>
            </a:r>
            <a:r>
              <a:rPr lang="zh-CN" altLang="en-US" sz="2000" dirty="0">
                <a:solidFill>
                  <a:schemeClr val="bg1"/>
                </a:solidFill>
                <a:latin typeface="宋体" panose="02010600030101010101" pitchFamily="2" charset="-122"/>
              </a:rPr>
              <a:t>千克</a:t>
            </a:r>
            <a:r>
              <a:rPr lang="en-US" altLang="zh-CN" sz="2000">
                <a:solidFill>
                  <a:schemeClr val="bg1"/>
                </a:solidFill>
                <a:latin typeface="宋体" panose="02010600030101010101" pitchFamily="2" charset="-122"/>
              </a:rPr>
              <a:t>(</a:t>
            </a:r>
            <a:r>
              <a:rPr lang="en-US" altLang="zh-CN" sz="2000" dirty="0" err="1">
                <a:solidFill>
                  <a:schemeClr val="bg1"/>
                </a:solidFill>
                <a:latin typeface="宋体" panose="02010600030101010101" pitchFamily="2" charset="-122"/>
              </a:rPr>
              <a:t>Kilogram,or</a:t>
            </a:r>
            <a:r>
              <a:rPr lang="en-US" altLang="zh-CN" sz="2000">
                <a:solidFill>
                  <a:schemeClr val="bg1"/>
                </a:solidFill>
                <a:latin typeface="宋体" panose="02010600030101010101" pitchFamily="2" charset="-122"/>
              </a:rPr>
              <a:t> kg.)</a:t>
            </a:r>
            <a:r>
              <a:rPr lang="zh-CN" altLang="en-US" sz="2000" dirty="0">
                <a:solidFill>
                  <a:schemeClr val="bg1"/>
                </a:solidFill>
                <a:latin typeface="宋体" panose="02010600030101010101" pitchFamily="2" charset="-122"/>
              </a:rPr>
              <a:t>，吨</a:t>
            </a:r>
            <a:r>
              <a:rPr lang="en-US" altLang="zh-CN" sz="2000">
                <a:solidFill>
                  <a:schemeClr val="bg1"/>
                </a:solidFill>
                <a:latin typeface="宋体" panose="02010600030101010101" pitchFamily="2" charset="-122"/>
              </a:rPr>
              <a:t>(ton, or t)</a:t>
            </a:r>
            <a:r>
              <a:rPr lang="zh-CN" altLang="en-US" sz="2000" dirty="0">
                <a:solidFill>
                  <a:schemeClr val="bg1"/>
                </a:solidFill>
                <a:latin typeface="宋体" panose="02010600030101010101" pitchFamily="2" charset="-122"/>
              </a:rPr>
              <a:t>，公吨</a:t>
            </a:r>
            <a:r>
              <a:rPr lang="en-US" altLang="zh-CN" sz="2000">
                <a:solidFill>
                  <a:schemeClr val="bg1"/>
                </a:solidFill>
                <a:latin typeface="宋体" panose="02010600030101010101" pitchFamily="2" charset="-122"/>
              </a:rPr>
              <a:t>(metric ton, or </a:t>
            </a:r>
            <a:r>
              <a:rPr lang="en-US" altLang="zh-CN" sz="2000" dirty="0" err="1">
                <a:solidFill>
                  <a:schemeClr val="bg1"/>
                </a:solidFill>
                <a:latin typeface="宋体" panose="02010600030101010101" pitchFamily="2" charset="-122"/>
              </a:rPr>
              <a:t>m/t</a:t>
            </a:r>
            <a:r>
              <a:rPr lang="en-US" altLang="zh-CN" sz="2000">
                <a:solidFill>
                  <a:schemeClr val="bg1"/>
                </a:solidFill>
                <a:latin typeface="宋体" panose="02010600030101010101" pitchFamily="2" charset="-122"/>
              </a:rPr>
              <a:t>)</a:t>
            </a:r>
            <a:r>
              <a:rPr lang="zh-CN" altLang="en-US" sz="2000" dirty="0">
                <a:solidFill>
                  <a:schemeClr val="bg1"/>
                </a:solidFill>
                <a:latin typeface="宋体" panose="02010600030101010101" pitchFamily="2" charset="-122"/>
              </a:rPr>
              <a:t>，公担</a:t>
            </a:r>
            <a:r>
              <a:rPr lang="en-US" altLang="zh-CN" sz="2000">
                <a:solidFill>
                  <a:schemeClr val="bg1"/>
                </a:solidFill>
                <a:latin typeface="宋体" panose="02010600030101010101" pitchFamily="2" charset="-122"/>
              </a:rPr>
              <a:t>(quintal. or q.)</a:t>
            </a:r>
            <a:r>
              <a:rPr lang="zh-CN" altLang="en-US" sz="2000" dirty="0">
                <a:solidFill>
                  <a:schemeClr val="bg1"/>
                </a:solidFill>
                <a:latin typeface="宋体" panose="02010600030101010101" pitchFamily="2" charset="-122"/>
              </a:rPr>
              <a:t>克</a:t>
            </a:r>
            <a:r>
              <a:rPr lang="en-US" altLang="zh-CN" sz="2000">
                <a:solidFill>
                  <a:schemeClr val="bg1"/>
                </a:solidFill>
                <a:latin typeface="宋体" panose="02010600030101010101" pitchFamily="2" charset="-122"/>
              </a:rPr>
              <a:t>(gram, or gm.)</a:t>
            </a:r>
            <a:r>
              <a:rPr lang="zh-CN" altLang="en-US" sz="2000" dirty="0">
                <a:solidFill>
                  <a:schemeClr val="bg1"/>
                </a:solidFill>
                <a:latin typeface="宋体" panose="02010600030101010101" pitchFamily="2" charset="-122"/>
              </a:rPr>
              <a:t>，磅</a:t>
            </a:r>
            <a:r>
              <a:rPr lang="en-US" altLang="zh-CN" sz="2000">
                <a:solidFill>
                  <a:schemeClr val="bg1"/>
                </a:solidFill>
                <a:latin typeface="宋体" panose="02010600030101010101" pitchFamily="2" charset="-122"/>
              </a:rPr>
              <a:t>(pound, or lb.),</a:t>
            </a:r>
            <a:r>
              <a:rPr lang="zh-CN" altLang="en-US" sz="2000" dirty="0">
                <a:solidFill>
                  <a:schemeClr val="bg1"/>
                </a:solidFill>
                <a:latin typeface="宋体" panose="02010600030101010101" pitchFamily="2" charset="-122"/>
              </a:rPr>
              <a:t>盎司</a:t>
            </a:r>
            <a:r>
              <a:rPr lang="en-US" altLang="zh-CN" sz="2000">
                <a:solidFill>
                  <a:schemeClr val="bg1"/>
                </a:solidFill>
                <a:latin typeface="宋体" panose="02010600030101010101" pitchFamily="2" charset="-122"/>
              </a:rPr>
              <a:t>(ounce, or oz)</a:t>
            </a:r>
            <a:r>
              <a:rPr lang="zh-CN" altLang="en-US" sz="2000" dirty="0">
                <a:solidFill>
                  <a:schemeClr val="bg1"/>
                </a:solidFill>
                <a:latin typeface="宋体" panose="02010600030101010101" pitchFamily="2" charset="-122"/>
              </a:rPr>
              <a:t>，长吨</a:t>
            </a:r>
            <a:r>
              <a:rPr lang="en-US" altLang="zh-CN" sz="2000">
                <a:solidFill>
                  <a:schemeClr val="bg1"/>
                </a:solidFill>
                <a:latin typeface="宋体" panose="02010600030101010101" pitchFamily="2" charset="-122"/>
              </a:rPr>
              <a:t>(long ton, or 1/t)</a:t>
            </a:r>
            <a:r>
              <a:rPr lang="zh-CN" altLang="en-US" sz="2000" dirty="0">
                <a:solidFill>
                  <a:schemeClr val="bg1"/>
                </a:solidFill>
                <a:latin typeface="宋体" panose="02010600030101010101" pitchFamily="2" charset="-122"/>
              </a:rPr>
              <a:t>，短吨</a:t>
            </a:r>
            <a:r>
              <a:rPr lang="en-US" altLang="zh-CN" sz="2000">
                <a:solidFill>
                  <a:schemeClr val="bg1"/>
                </a:solidFill>
                <a:latin typeface="宋体" panose="02010600030101010101" pitchFamily="2" charset="-122"/>
              </a:rPr>
              <a:t>(short ton or </a:t>
            </a:r>
            <a:r>
              <a:rPr lang="en-US" altLang="zh-CN" sz="2000" dirty="0" err="1">
                <a:solidFill>
                  <a:schemeClr val="bg1"/>
                </a:solidFill>
                <a:latin typeface="宋体" panose="02010600030101010101" pitchFamily="2" charset="-122"/>
              </a:rPr>
              <a:t>s/t</a:t>
            </a:r>
            <a:r>
              <a:rPr lang="en-US" altLang="zh-CN" sz="2000">
                <a:solidFill>
                  <a:schemeClr val="bg1"/>
                </a:solidFill>
                <a:latin typeface="宋体" panose="02010600030101010101" pitchFamily="2" charset="-122"/>
              </a:rPr>
              <a:t>)</a:t>
            </a:r>
            <a:r>
              <a:rPr lang="zh-CN" altLang="en-US" sz="2000" dirty="0">
                <a:solidFill>
                  <a:schemeClr val="bg1"/>
                </a:solidFill>
                <a:latin typeface="宋体" panose="02010600030101010101" pitchFamily="2" charset="-122"/>
              </a:rPr>
              <a:t>。用于棉花、谷物、矿产品、药品等。</a:t>
            </a:r>
            <a:endParaRPr lang="zh-CN" altLang="en-US" sz="2800" dirty="0">
              <a:solidFill>
                <a:schemeClr val="bg1"/>
              </a:solidFill>
              <a:latin typeface="Arial" panose="020B0604020202020204" pitchFamily="34" charset="0"/>
            </a:endParaRPr>
          </a:p>
        </p:txBody>
      </p:sp>
      <p:sp>
        <p:nvSpPr>
          <p:cNvPr id="1561625" name="线形标注 1 1561624"/>
          <p:cNvSpPr/>
          <p:nvPr/>
        </p:nvSpPr>
        <p:spPr>
          <a:xfrm>
            <a:off x="5375275" y="2520950"/>
            <a:ext cx="4608513" cy="2492375"/>
          </a:xfrm>
          <a:prstGeom prst="borderCallout1">
            <a:avLst>
              <a:gd name="adj1" fmla="val 4588"/>
              <a:gd name="adj2" fmla="val -1653"/>
              <a:gd name="adj3" fmla="val 19935"/>
              <a:gd name="adj4" fmla="val -13917"/>
            </a:avLst>
          </a:prstGeom>
          <a:solidFill>
            <a:schemeClr val="folHlink"/>
          </a:solidFill>
          <a:ln w="28575" cap="flat" cmpd="sng">
            <a:solidFill>
              <a:srgbClr val="660033"/>
            </a:solidFill>
            <a:prstDash val="solid"/>
            <a:miter/>
            <a:headEnd type="none" w="med" len="med"/>
            <a:tailEnd type="none" w="med" len="med"/>
          </a:ln>
        </p:spPr>
        <p:txBody>
          <a:bodyPr/>
          <a:p>
            <a:pPr>
              <a:spcBef>
                <a:spcPct val="0"/>
              </a:spcBef>
            </a:pPr>
            <a:r>
              <a:rPr lang="en-US" altLang="zh-CN" sz="2000" dirty="0">
                <a:solidFill>
                  <a:schemeClr val="tx1"/>
                </a:solidFill>
                <a:latin typeface="宋体" panose="02010600030101010101" pitchFamily="2" charset="-122"/>
              </a:rPr>
              <a:t>  </a:t>
            </a:r>
            <a:r>
              <a:rPr lang="zh-CN" altLang="en-US" sz="2000" dirty="0">
                <a:solidFill>
                  <a:schemeClr val="bg1"/>
                </a:solidFill>
                <a:latin typeface="宋体" panose="02010600030101010101" pitchFamily="2" charset="-122"/>
              </a:rPr>
              <a:t>只</a:t>
            </a:r>
            <a:r>
              <a:rPr lang="en-US" altLang="zh-CN" sz="2000">
                <a:solidFill>
                  <a:schemeClr val="bg1"/>
                </a:solidFill>
                <a:latin typeface="宋体" panose="02010600030101010101" pitchFamily="2" charset="-122"/>
              </a:rPr>
              <a:t>(piece, or pc.)</a:t>
            </a:r>
            <a:r>
              <a:rPr lang="zh-CN" altLang="en-US" sz="2000" dirty="0">
                <a:solidFill>
                  <a:schemeClr val="bg1"/>
                </a:solidFill>
                <a:latin typeface="宋体" panose="02010600030101010101" pitchFamily="2" charset="-122"/>
              </a:rPr>
              <a:t>件</a:t>
            </a:r>
            <a:r>
              <a:rPr lang="en-US" altLang="zh-CN" sz="2000">
                <a:solidFill>
                  <a:schemeClr val="bg1"/>
                </a:solidFill>
                <a:latin typeface="宋体" panose="02010600030101010101" pitchFamily="2" charset="-122"/>
              </a:rPr>
              <a:t>(package, or pkg.)</a:t>
            </a:r>
            <a:r>
              <a:rPr lang="zh-CN" altLang="en-US" sz="2000" dirty="0">
                <a:solidFill>
                  <a:schemeClr val="bg1"/>
                </a:solidFill>
                <a:latin typeface="宋体" panose="02010600030101010101" pitchFamily="2" charset="-122"/>
              </a:rPr>
              <a:t>，双</a:t>
            </a:r>
            <a:r>
              <a:rPr lang="en-US" altLang="zh-CN" sz="2000">
                <a:solidFill>
                  <a:schemeClr val="bg1"/>
                </a:solidFill>
                <a:latin typeface="宋体" panose="02010600030101010101" pitchFamily="2" charset="-122"/>
              </a:rPr>
              <a:t>(pair)</a:t>
            </a:r>
            <a:r>
              <a:rPr lang="zh-CN" altLang="en-US" sz="2000" dirty="0">
                <a:solidFill>
                  <a:schemeClr val="bg1"/>
                </a:solidFill>
                <a:latin typeface="宋体" panose="02010600030101010101" pitchFamily="2" charset="-122"/>
              </a:rPr>
              <a:t>，台、套、架</a:t>
            </a:r>
            <a:r>
              <a:rPr lang="en-US" altLang="zh-CN" sz="2000">
                <a:solidFill>
                  <a:schemeClr val="bg1"/>
                </a:solidFill>
                <a:latin typeface="宋体" panose="02010600030101010101" pitchFamily="2" charset="-122"/>
              </a:rPr>
              <a:t>(set)</a:t>
            </a:r>
            <a:r>
              <a:rPr lang="zh-CN" altLang="en-US" sz="2000" dirty="0">
                <a:solidFill>
                  <a:schemeClr val="bg1"/>
                </a:solidFill>
                <a:latin typeface="宋体" panose="02010600030101010101" pitchFamily="2" charset="-122"/>
              </a:rPr>
              <a:t>，打</a:t>
            </a:r>
            <a:r>
              <a:rPr lang="en-US" altLang="zh-CN" sz="2000">
                <a:solidFill>
                  <a:schemeClr val="bg1"/>
                </a:solidFill>
                <a:latin typeface="宋体" panose="02010600030101010101" pitchFamily="2" charset="-122"/>
              </a:rPr>
              <a:t>(dozen, or </a:t>
            </a:r>
            <a:r>
              <a:rPr lang="en-US" altLang="zh-CN" sz="2000" dirty="0" err="1">
                <a:solidFill>
                  <a:schemeClr val="bg1"/>
                </a:solidFill>
                <a:latin typeface="宋体" panose="02010600030101010101" pitchFamily="2" charset="-122"/>
              </a:rPr>
              <a:t>doz</a:t>
            </a:r>
            <a:r>
              <a:rPr lang="en-US" altLang="zh-CN" sz="2000">
                <a:solidFill>
                  <a:schemeClr val="bg1"/>
                </a:solidFill>
                <a:latin typeface="宋体" panose="02010600030101010101" pitchFamily="2" charset="-122"/>
              </a:rPr>
              <a:t>), </a:t>
            </a:r>
            <a:r>
              <a:rPr lang="zh-CN" altLang="en-US" sz="2000" dirty="0">
                <a:solidFill>
                  <a:schemeClr val="bg1"/>
                </a:solidFill>
                <a:latin typeface="宋体" panose="02010600030101010101" pitchFamily="2" charset="-122"/>
              </a:rPr>
              <a:t>罗</a:t>
            </a:r>
            <a:r>
              <a:rPr lang="en-US" altLang="zh-CN" sz="2000">
                <a:solidFill>
                  <a:schemeClr val="bg1"/>
                </a:solidFill>
                <a:latin typeface="宋体" panose="02010600030101010101" pitchFamily="2" charset="-122"/>
              </a:rPr>
              <a:t>(gross, or gr.)</a:t>
            </a:r>
            <a:r>
              <a:rPr lang="zh-CN" altLang="en-US" sz="2000" dirty="0">
                <a:solidFill>
                  <a:schemeClr val="bg1"/>
                </a:solidFill>
                <a:latin typeface="宋体" panose="02010600030101010101" pitchFamily="2" charset="-122"/>
              </a:rPr>
              <a:t>，大罗</a:t>
            </a:r>
            <a:r>
              <a:rPr lang="en-US" altLang="zh-CN" sz="2000">
                <a:solidFill>
                  <a:schemeClr val="bg1"/>
                </a:solidFill>
                <a:latin typeface="宋体" panose="02010600030101010101" pitchFamily="2" charset="-122"/>
              </a:rPr>
              <a:t>(great gross),</a:t>
            </a:r>
            <a:r>
              <a:rPr lang="zh-CN" altLang="en-US" sz="2000" dirty="0">
                <a:solidFill>
                  <a:schemeClr val="bg1"/>
                </a:solidFill>
                <a:latin typeface="宋体" panose="02010600030101010101" pitchFamily="2" charset="-122"/>
              </a:rPr>
              <a:t>令</a:t>
            </a:r>
            <a:r>
              <a:rPr lang="en-US" altLang="zh-CN" sz="2000">
                <a:solidFill>
                  <a:schemeClr val="bg1"/>
                </a:solidFill>
                <a:latin typeface="宋体" panose="02010600030101010101" pitchFamily="2" charset="-122"/>
              </a:rPr>
              <a:t>(ream, or rm.), </a:t>
            </a:r>
            <a:r>
              <a:rPr lang="zh-CN" altLang="en-US" sz="2000" dirty="0">
                <a:solidFill>
                  <a:schemeClr val="bg1"/>
                </a:solidFill>
                <a:latin typeface="宋体" panose="02010600030101010101" pitchFamily="2" charset="-122"/>
              </a:rPr>
              <a:t>卷</a:t>
            </a:r>
            <a:r>
              <a:rPr lang="en-US" altLang="zh-CN" sz="2000">
                <a:solidFill>
                  <a:schemeClr val="bg1"/>
                </a:solidFill>
                <a:latin typeface="宋体" panose="02010600030101010101" pitchFamily="2" charset="-122"/>
              </a:rPr>
              <a:t>(roll, or coil)</a:t>
            </a:r>
            <a:r>
              <a:rPr lang="zh-CN" altLang="en-US" sz="2000" dirty="0">
                <a:solidFill>
                  <a:schemeClr val="bg1"/>
                </a:solidFill>
                <a:latin typeface="宋体" panose="02010600030101010101" pitchFamily="2" charset="-122"/>
              </a:rPr>
              <a:t>，辆</a:t>
            </a:r>
            <a:r>
              <a:rPr lang="en-US" altLang="zh-CN" sz="2000">
                <a:solidFill>
                  <a:schemeClr val="bg1"/>
                </a:solidFill>
                <a:latin typeface="宋体" panose="02010600030101010101" pitchFamily="2" charset="-122"/>
              </a:rPr>
              <a:t>(unit),</a:t>
            </a:r>
            <a:r>
              <a:rPr lang="zh-CN" altLang="en-US" sz="2000" dirty="0">
                <a:solidFill>
                  <a:schemeClr val="bg1"/>
                </a:solidFill>
                <a:latin typeface="宋体" panose="02010600030101010101" pitchFamily="2" charset="-122"/>
              </a:rPr>
              <a:t>头</a:t>
            </a:r>
            <a:r>
              <a:rPr lang="en-US" altLang="zh-CN" sz="2000">
                <a:solidFill>
                  <a:schemeClr val="bg1"/>
                </a:solidFill>
                <a:latin typeface="宋体" panose="02010600030101010101" pitchFamily="2" charset="-122"/>
              </a:rPr>
              <a:t>(head)</a:t>
            </a:r>
            <a:r>
              <a:rPr lang="zh-CN" altLang="en-US" sz="2000" dirty="0">
                <a:solidFill>
                  <a:schemeClr val="bg1"/>
                </a:solidFill>
                <a:latin typeface="宋体" panose="02010600030101010101" pitchFamily="2" charset="-122"/>
              </a:rPr>
              <a:t>，箱</a:t>
            </a:r>
            <a:r>
              <a:rPr lang="en-US" altLang="zh-CN" sz="2000">
                <a:solidFill>
                  <a:schemeClr val="bg1"/>
                </a:solidFill>
                <a:latin typeface="宋体" panose="02010600030101010101" pitchFamily="2" charset="-122"/>
              </a:rPr>
              <a:t>(case)</a:t>
            </a:r>
            <a:r>
              <a:rPr lang="zh-CN" altLang="en-US" sz="2000" dirty="0">
                <a:solidFill>
                  <a:schemeClr val="bg1"/>
                </a:solidFill>
                <a:latin typeface="宋体" panose="02010600030101010101" pitchFamily="2" charset="-122"/>
              </a:rPr>
              <a:t>，包</a:t>
            </a:r>
            <a:r>
              <a:rPr lang="en-US" altLang="zh-CN" sz="2000">
                <a:solidFill>
                  <a:schemeClr val="bg1"/>
                </a:solidFill>
                <a:latin typeface="宋体" panose="02010600030101010101" pitchFamily="2" charset="-122"/>
              </a:rPr>
              <a:t>(bale)</a:t>
            </a:r>
            <a:r>
              <a:rPr lang="zh-CN" altLang="en-US" sz="2000" dirty="0">
                <a:solidFill>
                  <a:schemeClr val="bg1"/>
                </a:solidFill>
                <a:latin typeface="宋体" panose="02010600030101010101" pitchFamily="2" charset="-122"/>
              </a:rPr>
              <a:t>，桶</a:t>
            </a:r>
            <a:r>
              <a:rPr lang="en-US" altLang="zh-CN" sz="2000">
                <a:solidFill>
                  <a:schemeClr val="bg1"/>
                </a:solidFill>
                <a:latin typeface="宋体" panose="02010600030101010101" pitchFamily="2" charset="-122"/>
              </a:rPr>
              <a:t>(</a:t>
            </a:r>
            <a:r>
              <a:rPr lang="en-US" altLang="zh-CN" sz="2000" dirty="0" err="1">
                <a:solidFill>
                  <a:schemeClr val="bg1"/>
                </a:solidFill>
                <a:latin typeface="宋体" panose="02010600030101010101" pitchFamily="2" charset="-122"/>
              </a:rPr>
              <a:t>barrel,drum</a:t>
            </a:r>
            <a:r>
              <a:rPr lang="en-US" altLang="zh-CN" sz="2000">
                <a:solidFill>
                  <a:schemeClr val="bg1"/>
                </a:solidFill>
                <a:latin typeface="宋体" panose="02010600030101010101" pitchFamily="2" charset="-122"/>
              </a:rPr>
              <a:t>)</a:t>
            </a:r>
            <a:r>
              <a:rPr lang="zh-CN" altLang="en-US" sz="2000" dirty="0">
                <a:solidFill>
                  <a:schemeClr val="bg1"/>
                </a:solidFill>
                <a:latin typeface="宋体" panose="02010600030101010101" pitchFamily="2" charset="-122"/>
              </a:rPr>
              <a:t>，袋</a:t>
            </a:r>
            <a:r>
              <a:rPr lang="en-US" altLang="zh-CN" sz="2000">
                <a:solidFill>
                  <a:schemeClr val="bg1"/>
                </a:solidFill>
                <a:latin typeface="宋体" panose="02010600030101010101" pitchFamily="2" charset="-122"/>
              </a:rPr>
              <a:t>(bag)</a:t>
            </a:r>
            <a:r>
              <a:rPr lang="zh-CN" altLang="en-US" sz="2000" dirty="0">
                <a:solidFill>
                  <a:schemeClr val="bg1"/>
                </a:solidFill>
                <a:latin typeface="宋体" panose="02010600030101010101" pitchFamily="2" charset="-122"/>
              </a:rPr>
              <a:t>。用于文具、玩具、车辆、活牲畜等。 </a:t>
            </a:r>
            <a:endParaRPr lang="zh-CN" altLang="en-US" sz="2000" dirty="0">
              <a:solidFill>
                <a:schemeClr val="bg1"/>
              </a:solidFill>
              <a:latin typeface="宋体" panose="02010600030101010101" pitchFamily="2" charset="-122"/>
            </a:endParaRPr>
          </a:p>
        </p:txBody>
      </p:sp>
      <p:sp>
        <p:nvSpPr>
          <p:cNvPr id="1561626" name="线形标注 1 1561625"/>
          <p:cNvSpPr/>
          <p:nvPr/>
        </p:nvSpPr>
        <p:spPr>
          <a:xfrm>
            <a:off x="5375275" y="3168650"/>
            <a:ext cx="4608513" cy="1412875"/>
          </a:xfrm>
          <a:prstGeom prst="borderCallout1">
            <a:avLst>
              <a:gd name="adj1" fmla="val 8088"/>
              <a:gd name="adj2" fmla="val -1653"/>
              <a:gd name="adj3" fmla="val 35167"/>
              <a:gd name="adj4" fmla="val -13917"/>
            </a:avLst>
          </a:prstGeom>
          <a:solidFill>
            <a:schemeClr val="folHlink"/>
          </a:solidFill>
          <a:ln w="28575" cap="flat" cmpd="sng">
            <a:solidFill>
              <a:srgbClr val="660033"/>
            </a:solidFill>
            <a:prstDash val="solid"/>
            <a:miter/>
            <a:headEnd type="none" w="med" len="med"/>
            <a:tailEnd type="none" w="med" len="med"/>
          </a:ln>
        </p:spPr>
        <p:txBody>
          <a:bodyPr/>
          <a:p>
            <a:pPr>
              <a:spcBef>
                <a:spcPct val="0"/>
              </a:spcBef>
            </a:pPr>
            <a:r>
              <a:rPr lang="en-US" altLang="zh-CN" sz="2000" dirty="0">
                <a:solidFill>
                  <a:schemeClr val="tx1"/>
                </a:solidFill>
                <a:latin typeface="宋体" panose="02010600030101010101" pitchFamily="2" charset="-122"/>
              </a:rPr>
              <a:t>  </a:t>
            </a:r>
            <a:r>
              <a:rPr lang="zh-CN" altLang="en-US" sz="2000" dirty="0">
                <a:solidFill>
                  <a:schemeClr val="bg1"/>
                </a:solidFill>
                <a:latin typeface="宋体" panose="02010600030101010101" pitchFamily="2" charset="-122"/>
              </a:rPr>
              <a:t>码</a:t>
            </a:r>
            <a:r>
              <a:rPr lang="en-US" altLang="zh-CN" sz="2000">
                <a:solidFill>
                  <a:schemeClr val="bg1"/>
                </a:solidFill>
                <a:latin typeface="宋体" panose="02010600030101010101" pitchFamily="2" charset="-122"/>
              </a:rPr>
              <a:t>(yard, or yd.)</a:t>
            </a:r>
            <a:r>
              <a:rPr lang="zh-CN" altLang="en-US" sz="2000" dirty="0">
                <a:solidFill>
                  <a:schemeClr val="bg1"/>
                </a:solidFill>
                <a:latin typeface="宋体" panose="02010600030101010101" pitchFamily="2" charset="-122"/>
              </a:rPr>
              <a:t>，米</a:t>
            </a:r>
            <a:r>
              <a:rPr lang="en-US" altLang="zh-CN" sz="2000">
                <a:solidFill>
                  <a:schemeClr val="bg1"/>
                </a:solidFill>
                <a:latin typeface="宋体" panose="02010600030101010101" pitchFamily="2" charset="-122"/>
              </a:rPr>
              <a:t>(</a:t>
            </a:r>
            <a:r>
              <a:rPr lang="en-US" altLang="zh-CN" sz="2000" dirty="0" err="1">
                <a:solidFill>
                  <a:schemeClr val="bg1"/>
                </a:solidFill>
                <a:latin typeface="宋体" panose="02010600030101010101" pitchFamily="2" charset="-122"/>
              </a:rPr>
              <a:t>metre</a:t>
            </a:r>
            <a:r>
              <a:rPr lang="en-US" altLang="zh-CN" sz="2000">
                <a:solidFill>
                  <a:schemeClr val="bg1"/>
                </a:solidFill>
                <a:latin typeface="宋体" panose="02010600030101010101" pitchFamily="2" charset="-122"/>
              </a:rPr>
              <a:t>, or m.)</a:t>
            </a:r>
            <a:r>
              <a:rPr lang="zh-CN" altLang="en-US" sz="2000" dirty="0">
                <a:solidFill>
                  <a:schemeClr val="bg1"/>
                </a:solidFill>
                <a:latin typeface="宋体" panose="02010600030101010101" pitchFamily="2" charset="-122"/>
              </a:rPr>
              <a:t>，英尺</a:t>
            </a:r>
            <a:r>
              <a:rPr lang="en-US" altLang="zh-CN" sz="2000">
                <a:solidFill>
                  <a:schemeClr val="bg1"/>
                </a:solidFill>
                <a:latin typeface="宋体" panose="02010600030101010101" pitchFamily="2" charset="-122"/>
              </a:rPr>
              <a:t>(foot, or ft), </a:t>
            </a:r>
            <a:r>
              <a:rPr lang="zh-CN" altLang="en-US" sz="2000" dirty="0">
                <a:solidFill>
                  <a:schemeClr val="bg1"/>
                </a:solidFill>
                <a:latin typeface="宋体" panose="02010600030101010101" pitchFamily="2" charset="-122"/>
              </a:rPr>
              <a:t>厘米</a:t>
            </a:r>
            <a:r>
              <a:rPr lang="en-US" altLang="zh-CN" sz="2000">
                <a:solidFill>
                  <a:schemeClr val="bg1"/>
                </a:solidFill>
                <a:latin typeface="宋体" panose="02010600030101010101" pitchFamily="2" charset="-122"/>
              </a:rPr>
              <a:t>(</a:t>
            </a:r>
            <a:r>
              <a:rPr lang="en-US" altLang="zh-CN" sz="2000" dirty="0" err="1">
                <a:solidFill>
                  <a:schemeClr val="bg1"/>
                </a:solidFill>
                <a:latin typeface="宋体" panose="02010600030101010101" pitchFamily="2" charset="-122"/>
              </a:rPr>
              <a:t>centi-metre</a:t>
            </a:r>
            <a:r>
              <a:rPr lang="en-US" altLang="zh-CN" sz="2000">
                <a:solidFill>
                  <a:schemeClr val="bg1"/>
                </a:solidFill>
                <a:latin typeface="宋体" panose="02010600030101010101" pitchFamily="2" charset="-122"/>
              </a:rPr>
              <a:t>, or cm.)</a:t>
            </a:r>
            <a:r>
              <a:rPr lang="zh-CN" altLang="en-US" sz="2000" dirty="0">
                <a:solidFill>
                  <a:schemeClr val="bg1"/>
                </a:solidFill>
                <a:latin typeface="宋体" panose="02010600030101010101" pitchFamily="2" charset="-122"/>
              </a:rPr>
              <a:t>。适用于纺织品匹头、绳索、电线电缆等。</a:t>
            </a:r>
            <a:r>
              <a:rPr lang="zh-CN" altLang="en-US" sz="2800" dirty="0">
                <a:latin typeface="Arial" panose="020B0604020202020204" pitchFamily="34" charset="0"/>
              </a:rPr>
              <a:t> </a:t>
            </a:r>
            <a:endParaRPr lang="zh-CN" altLang="en-US" sz="2800" dirty="0">
              <a:latin typeface="Arial" panose="020B0604020202020204" pitchFamily="34" charset="0"/>
            </a:endParaRPr>
          </a:p>
        </p:txBody>
      </p:sp>
      <p:sp>
        <p:nvSpPr>
          <p:cNvPr id="1561627" name="线形标注 1 1561626"/>
          <p:cNvSpPr/>
          <p:nvPr/>
        </p:nvSpPr>
        <p:spPr>
          <a:xfrm>
            <a:off x="5375275" y="3933825"/>
            <a:ext cx="4608513" cy="1582738"/>
          </a:xfrm>
          <a:prstGeom prst="borderCallout1">
            <a:avLst>
              <a:gd name="adj1" fmla="val 7222"/>
              <a:gd name="adj2" fmla="val -1653"/>
              <a:gd name="adj3" fmla="val 28486"/>
              <a:gd name="adj4" fmla="val -13917"/>
            </a:avLst>
          </a:prstGeom>
          <a:solidFill>
            <a:schemeClr val="folHlink"/>
          </a:solidFill>
          <a:ln w="28575" cap="flat" cmpd="sng">
            <a:solidFill>
              <a:srgbClr val="660033"/>
            </a:solidFill>
            <a:prstDash val="solid"/>
            <a:miter/>
            <a:headEnd type="none" w="med" len="med"/>
            <a:tailEnd type="none" w="med" len="med"/>
          </a:ln>
        </p:spPr>
        <p:txBody>
          <a:bodyPr/>
          <a:p>
            <a:pPr algn="ctr">
              <a:spcBef>
                <a:spcPct val="0"/>
              </a:spcBef>
            </a:pPr>
            <a:r>
              <a:rPr lang="zh-CN" altLang="en-US" sz="2000" dirty="0">
                <a:solidFill>
                  <a:schemeClr val="tx1"/>
                </a:solidFill>
                <a:latin typeface="宋体" panose="02010600030101010101" pitchFamily="2" charset="-122"/>
              </a:rPr>
              <a:t>平方码</a:t>
            </a:r>
            <a:r>
              <a:rPr lang="en-US" altLang="zh-CN" sz="2000">
                <a:solidFill>
                  <a:schemeClr val="tx1"/>
                </a:solidFill>
                <a:latin typeface="宋体" panose="02010600030101010101" pitchFamily="2" charset="-122"/>
              </a:rPr>
              <a:t>(square yard, or yd2)</a:t>
            </a:r>
            <a:r>
              <a:rPr lang="zh-CN" altLang="en-US" sz="2000" dirty="0">
                <a:solidFill>
                  <a:schemeClr val="tx1"/>
                </a:solidFill>
                <a:latin typeface="宋体" panose="02010600030101010101" pitchFamily="2" charset="-122"/>
              </a:rPr>
              <a:t>，平方米</a:t>
            </a:r>
            <a:r>
              <a:rPr lang="en-US" altLang="zh-CN" sz="2000">
                <a:solidFill>
                  <a:schemeClr val="tx1"/>
                </a:solidFill>
                <a:latin typeface="宋体" panose="02010600030101010101" pitchFamily="2" charset="-122"/>
              </a:rPr>
              <a:t>(square </a:t>
            </a:r>
            <a:r>
              <a:rPr lang="en-US" altLang="zh-CN" sz="2000" dirty="0" err="1">
                <a:solidFill>
                  <a:schemeClr val="tx1"/>
                </a:solidFill>
                <a:latin typeface="宋体" panose="02010600030101010101" pitchFamily="2" charset="-122"/>
              </a:rPr>
              <a:t>metre</a:t>
            </a:r>
            <a:r>
              <a:rPr lang="en-US" altLang="zh-CN" sz="2000">
                <a:solidFill>
                  <a:schemeClr val="tx1"/>
                </a:solidFill>
                <a:latin typeface="宋体" panose="02010600030101010101" pitchFamily="2" charset="-122"/>
              </a:rPr>
              <a:t> or m2)</a:t>
            </a:r>
            <a:r>
              <a:rPr lang="zh-CN" altLang="en-US" sz="2000" dirty="0">
                <a:solidFill>
                  <a:schemeClr val="tx1"/>
                </a:solidFill>
                <a:latin typeface="宋体" panose="02010600030101010101" pitchFamily="2" charset="-122"/>
              </a:rPr>
              <a:t>，平方英尺</a:t>
            </a:r>
            <a:r>
              <a:rPr lang="en-US" altLang="zh-CN" sz="2000">
                <a:solidFill>
                  <a:schemeClr val="tx1"/>
                </a:solidFill>
                <a:latin typeface="宋体" panose="02010600030101010101" pitchFamily="2" charset="-122"/>
              </a:rPr>
              <a:t>(square foot, or ft2)</a:t>
            </a:r>
            <a:r>
              <a:rPr lang="zh-CN" altLang="en-US" sz="2000" dirty="0">
                <a:solidFill>
                  <a:schemeClr val="tx1"/>
                </a:solidFill>
                <a:latin typeface="宋体" panose="02010600030101010101" pitchFamily="2" charset="-122"/>
              </a:rPr>
              <a:t>，平方英寸</a:t>
            </a:r>
            <a:r>
              <a:rPr lang="en-US" altLang="zh-CN" sz="2000">
                <a:solidFill>
                  <a:schemeClr val="tx1"/>
                </a:solidFill>
                <a:latin typeface="宋体" panose="02010600030101010101" pitchFamily="2" charset="-122"/>
              </a:rPr>
              <a:t>(square inch)</a:t>
            </a:r>
            <a:r>
              <a:rPr lang="zh-CN" altLang="en-US" sz="2000" dirty="0">
                <a:solidFill>
                  <a:schemeClr val="tx1"/>
                </a:solidFill>
                <a:latin typeface="宋体" panose="02010600030101010101" pitchFamily="2" charset="-122"/>
              </a:rPr>
              <a:t>。适用于塑料篷布，皮革、铁丝网等。</a:t>
            </a:r>
            <a:endParaRPr lang="zh-CN" altLang="en-US" sz="2000" dirty="0">
              <a:solidFill>
                <a:schemeClr val="tx1"/>
              </a:solidFill>
              <a:latin typeface="宋体" panose="02010600030101010101" pitchFamily="2" charset="-122"/>
            </a:endParaRPr>
          </a:p>
        </p:txBody>
      </p:sp>
      <p:sp>
        <p:nvSpPr>
          <p:cNvPr id="1561628" name="线形标注 1 1561627"/>
          <p:cNvSpPr/>
          <p:nvPr/>
        </p:nvSpPr>
        <p:spPr>
          <a:xfrm>
            <a:off x="5375275" y="3789363"/>
            <a:ext cx="4608513" cy="1368425"/>
          </a:xfrm>
          <a:prstGeom prst="borderCallout1">
            <a:avLst>
              <a:gd name="adj1" fmla="val 8352"/>
              <a:gd name="adj2" fmla="val -1653"/>
              <a:gd name="adj3" fmla="val 87588"/>
              <a:gd name="adj4" fmla="val -13917"/>
            </a:avLst>
          </a:prstGeom>
          <a:solidFill>
            <a:schemeClr val="folHlink"/>
          </a:solidFill>
          <a:ln w="28575" cap="flat" cmpd="sng">
            <a:solidFill>
              <a:srgbClr val="660033"/>
            </a:solidFill>
            <a:prstDash val="solid"/>
            <a:miter/>
            <a:headEnd type="none" w="med" len="med"/>
            <a:tailEnd type="none" w="med" len="med"/>
          </a:ln>
        </p:spPr>
        <p:txBody>
          <a:bodyPr/>
          <a:p>
            <a:pPr>
              <a:spcBef>
                <a:spcPct val="0"/>
              </a:spcBef>
            </a:pPr>
            <a:r>
              <a:rPr lang="en-US" altLang="zh-CN" sz="2000" dirty="0">
                <a:solidFill>
                  <a:schemeClr val="tx1"/>
                </a:solidFill>
                <a:latin typeface="宋体" panose="02010600030101010101" pitchFamily="2" charset="-122"/>
              </a:rPr>
              <a:t>  </a:t>
            </a:r>
            <a:r>
              <a:rPr lang="zh-CN" altLang="en-US" sz="2000" dirty="0">
                <a:solidFill>
                  <a:schemeClr val="bg1"/>
                </a:solidFill>
                <a:latin typeface="宋体" panose="02010600030101010101" pitchFamily="2" charset="-122"/>
              </a:rPr>
              <a:t>公升</a:t>
            </a:r>
            <a:r>
              <a:rPr lang="en-US" altLang="zh-CN" sz="2000">
                <a:solidFill>
                  <a:schemeClr val="bg1"/>
                </a:solidFill>
                <a:latin typeface="宋体" panose="02010600030101010101" pitchFamily="2" charset="-122"/>
              </a:rPr>
              <a:t>(</a:t>
            </a:r>
            <a:r>
              <a:rPr lang="en-US" altLang="zh-CN" sz="2000" dirty="0" err="1">
                <a:solidFill>
                  <a:schemeClr val="bg1"/>
                </a:solidFill>
                <a:latin typeface="宋体" panose="02010600030101010101" pitchFamily="2" charset="-122"/>
              </a:rPr>
              <a:t>litre</a:t>
            </a:r>
            <a:r>
              <a:rPr lang="en-US" altLang="zh-CN" sz="2000">
                <a:solidFill>
                  <a:schemeClr val="bg1"/>
                </a:solidFill>
                <a:latin typeface="宋体" panose="02010600030101010101" pitchFamily="2" charset="-122"/>
              </a:rPr>
              <a:t>, or l.), </a:t>
            </a:r>
            <a:r>
              <a:rPr lang="zh-CN" altLang="en-US" sz="2000" dirty="0">
                <a:solidFill>
                  <a:schemeClr val="bg1"/>
                </a:solidFill>
                <a:latin typeface="宋体" panose="02010600030101010101" pitchFamily="2" charset="-122"/>
              </a:rPr>
              <a:t>加仑</a:t>
            </a:r>
            <a:r>
              <a:rPr lang="en-US" altLang="zh-CN" sz="2000">
                <a:solidFill>
                  <a:schemeClr val="bg1"/>
                </a:solidFill>
                <a:latin typeface="宋体" panose="02010600030101010101" pitchFamily="2" charset="-122"/>
              </a:rPr>
              <a:t>(gallon, or gal.), </a:t>
            </a:r>
            <a:r>
              <a:rPr lang="zh-CN" altLang="en-US" sz="2000" dirty="0">
                <a:solidFill>
                  <a:schemeClr val="bg1"/>
                </a:solidFill>
                <a:latin typeface="宋体" panose="02010600030101010101" pitchFamily="2" charset="-122"/>
              </a:rPr>
              <a:t>蒲式耳</a:t>
            </a:r>
            <a:r>
              <a:rPr lang="en-US" altLang="zh-CN" sz="2000">
                <a:solidFill>
                  <a:schemeClr val="bg1"/>
                </a:solidFill>
                <a:latin typeface="宋体" panose="02010600030101010101" pitchFamily="2" charset="-122"/>
              </a:rPr>
              <a:t>(bushel, or </a:t>
            </a:r>
            <a:r>
              <a:rPr lang="en-US" altLang="zh-CN" sz="2000" dirty="0" err="1">
                <a:solidFill>
                  <a:schemeClr val="bg1"/>
                </a:solidFill>
                <a:latin typeface="宋体" panose="02010600030101010101" pitchFamily="2" charset="-122"/>
              </a:rPr>
              <a:t>bu</a:t>
            </a:r>
            <a:r>
              <a:rPr lang="en-US" altLang="zh-CN" sz="2000">
                <a:solidFill>
                  <a:schemeClr val="bg1"/>
                </a:solidFill>
                <a:latin typeface="宋体" panose="02010600030101010101" pitchFamily="2" charset="-122"/>
              </a:rPr>
              <a:t>.)</a:t>
            </a:r>
            <a:r>
              <a:rPr lang="zh-CN" altLang="en-US" sz="2000" dirty="0">
                <a:solidFill>
                  <a:schemeClr val="bg1"/>
                </a:solidFill>
                <a:latin typeface="宋体" panose="02010600030101010101" pitchFamily="2" charset="-122"/>
              </a:rPr>
              <a:t>等。适用于玉米、汽油、啤酒、双氧水等。</a:t>
            </a:r>
            <a:r>
              <a:rPr lang="zh-CN" altLang="en-US" sz="2800" dirty="0">
                <a:solidFill>
                  <a:schemeClr val="bg1"/>
                </a:solidFill>
                <a:latin typeface="Arial" panose="020B0604020202020204" pitchFamily="34" charset="0"/>
              </a:rPr>
              <a:t> </a:t>
            </a:r>
            <a:endParaRPr lang="zh-CN" altLang="en-US" sz="2800" dirty="0">
              <a:solidFill>
                <a:schemeClr val="bg1"/>
              </a:solidFill>
              <a:latin typeface="Arial" panose="020B0604020202020204" pitchFamily="34" charset="0"/>
            </a:endParaRPr>
          </a:p>
        </p:txBody>
      </p:sp>
      <p:sp>
        <p:nvSpPr>
          <p:cNvPr id="1561629" name="线形标注 1 1561628"/>
          <p:cNvSpPr/>
          <p:nvPr/>
        </p:nvSpPr>
        <p:spPr>
          <a:xfrm>
            <a:off x="5448300" y="4005263"/>
            <a:ext cx="4608513" cy="1584325"/>
          </a:xfrm>
          <a:prstGeom prst="borderCallout1">
            <a:avLst>
              <a:gd name="adj1" fmla="val 7213"/>
              <a:gd name="adj2" fmla="val -1653"/>
              <a:gd name="adj3" fmla="val 95894"/>
              <a:gd name="adj4" fmla="val -14569"/>
            </a:avLst>
          </a:prstGeom>
          <a:solidFill>
            <a:schemeClr val="folHlink"/>
          </a:solidFill>
          <a:ln w="28575" cap="flat" cmpd="sng">
            <a:solidFill>
              <a:srgbClr val="660033"/>
            </a:solidFill>
            <a:prstDash val="solid"/>
            <a:miter/>
            <a:headEnd type="none" w="med" len="med"/>
            <a:tailEnd type="none" w="med" len="med"/>
          </a:ln>
        </p:spPr>
        <p:txBody>
          <a:bodyPr/>
          <a:p>
            <a:pPr>
              <a:spcBef>
                <a:spcPct val="0"/>
              </a:spcBef>
            </a:pPr>
            <a:r>
              <a:rPr lang="en-US" altLang="zh-CN" sz="2000" dirty="0">
                <a:solidFill>
                  <a:schemeClr val="tx1"/>
                </a:solidFill>
                <a:latin typeface="宋体" panose="02010600030101010101" pitchFamily="2" charset="-122"/>
              </a:rPr>
              <a:t>  </a:t>
            </a:r>
            <a:r>
              <a:rPr lang="zh-CN" altLang="en-US" sz="2000" dirty="0">
                <a:solidFill>
                  <a:schemeClr val="bg1"/>
                </a:solidFill>
                <a:latin typeface="宋体" panose="02010600030101010101" pitchFamily="2" charset="-122"/>
              </a:rPr>
              <a:t>立方码</a:t>
            </a:r>
            <a:r>
              <a:rPr lang="en-US" altLang="zh-CN" sz="2000">
                <a:solidFill>
                  <a:schemeClr val="bg1"/>
                </a:solidFill>
                <a:latin typeface="宋体" panose="02010600030101010101" pitchFamily="2" charset="-122"/>
              </a:rPr>
              <a:t>(cubic yard, or yd3)</a:t>
            </a:r>
            <a:r>
              <a:rPr lang="zh-CN" altLang="en-US" sz="2000" dirty="0">
                <a:solidFill>
                  <a:schemeClr val="bg1"/>
                </a:solidFill>
                <a:latin typeface="宋体" panose="02010600030101010101" pitchFamily="2" charset="-122"/>
              </a:rPr>
              <a:t>，立方米</a:t>
            </a:r>
            <a:r>
              <a:rPr lang="en-US" altLang="zh-CN" sz="2000">
                <a:solidFill>
                  <a:schemeClr val="bg1"/>
                </a:solidFill>
                <a:latin typeface="宋体" panose="02010600030101010101" pitchFamily="2" charset="-122"/>
              </a:rPr>
              <a:t>(cubic </a:t>
            </a:r>
            <a:r>
              <a:rPr lang="en-US" altLang="zh-CN" sz="2000" dirty="0" err="1">
                <a:solidFill>
                  <a:schemeClr val="bg1"/>
                </a:solidFill>
                <a:latin typeface="宋体" panose="02010600030101010101" pitchFamily="2" charset="-122"/>
              </a:rPr>
              <a:t>metre</a:t>
            </a:r>
            <a:r>
              <a:rPr lang="en-US" altLang="zh-CN" sz="2000">
                <a:solidFill>
                  <a:schemeClr val="bg1"/>
                </a:solidFill>
                <a:latin typeface="宋体" panose="02010600030101010101" pitchFamily="2" charset="-122"/>
              </a:rPr>
              <a:t>, or m3)</a:t>
            </a:r>
            <a:r>
              <a:rPr lang="zh-CN" altLang="en-US" sz="2000" dirty="0">
                <a:solidFill>
                  <a:schemeClr val="bg1"/>
                </a:solidFill>
                <a:latin typeface="宋体" panose="02010600030101010101" pitchFamily="2" charset="-122"/>
              </a:rPr>
              <a:t>，立方英尺</a:t>
            </a:r>
            <a:r>
              <a:rPr lang="en-US" altLang="zh-CN" sz="2000">
                <a:solidFill>
                  <a:schemeClr val="bg1"/>
                </a:solidFill>
                <a:latin typeface="宋体" panose="02010600030101010101" pitchFamily="2" charset="-122"/>
              </a:rPr>
              <a:t>(cubic foot, or ft3)</a:t>
            </a:r>
            <a:r>
              <a:rPr lang="zh-CN" altLang="en-US" sz="2000" dirty="0">
                <a:solidFill>
                  <a:schemeClr val="bg1"/>
                </a:solidFill>
                <a:latin typeface="宋体" panose="02010600030101010101" pitchFamily="2" charset="-122"/>
              </a:rPr>
              <a:t>，立方英寸</a:t>
            </a:r>
            <a:r>
              <a:rPr lang="en-US" altLang="zh-CN" sz="2000">
                <a:solidFill>
                  <a:schemeClr val="bg1"/>
                </a:solidFill>
                <a:latin typeface="宋体" panose="02010600030101010101" pitchFamily="2" charset="-122"/>
              </a:rPr>
              <a:t>(cubic inch)</a:t>
            </a:r>
            <a:r>
              <a:rPr lang="zh-CN" altLang="en-US" sz="2000" dirty="0">
                <a:solidFill>
                  <a:schemeClr val="bg1"/>
                </a:solidFill>
                <a:latin typeface="宋体" panose="02010600030101010101" pitchFamily="2" charset="-122"/>
              </a:rPr>
              <a:t>。适用于化学气体，木材等。 </a:t>
            </a:r>
            <a:endParaRPr lang="zh-CN" altLang="en-US" sz="2000" dirty="0">
              <a:solidFill>
                <a:schemeClr val="bg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1604"/>
                                        </p:tgtEl>
                                        <p:attrNameLst>
                                          <p:attrName>style.visibility</p:attrName>
                                        </p:attrNameLst>
                                      </p:cBhvr>
                                      <p:to>
                                        <p:strVal val="visible"/>
                                      </p:to>
                                    </p:set>
                                    <p:animEffect transition="in" filter="wipe(left)">
                                      <p:cBhvr>
                                        <p:cTn id="7" dur="500"/>
                                        <p:tgtEl>
                                          <p:spTgt spid="156160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61630"/>
                                        </p:tgtEl>
                                        <p:attrNameLst>
                                          <p:attrName>style.visibility</p:attrName>
                                        </p:attrNameLst>
                                      </p:cBhvr>
                                      <p:to>
                                        <p:strVal val="visible"/>
                                      </p:to>
                                    </p:set>
                                    <p:animEffect transition="in" filter="wipe(left)">
                                      <p:cBhvr>
                                        <p:cTn id="12" dur="500"/>
                                        <p:tgtEl>
                                          <p:spTgt spid="15616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1624"/>
                                        </p:tgtEl>
                                        <p:attrNameLst>
                                          <p:attrName>style.visibility</p:attrName>
                                        </p:attrNameLst>
                                      </p:cBhvr>
                                      <p:to>
                                        <p:strVal val="visible"/>
                                      </p:to>
                                    </p:set>
                                    <p:animEffect transition="in" filter="wipe(left)">
                                      <p:cBhvr>
                                        <p:cTn id="17" dur="500"/>
                                        <p:tgtEl>
                                          <p:spTgt spid="1561624"/>
                                        </p:tgtEl>
                                      </p:cBhvr>
                                    </p:animEffect>
                                  </p:childTnLst>
                                  <p:subTnLst>
                                    <p:set>
                                      <p:cBhvr override="childStyle">
                                        <p:cTn dur="1" fill="hold" display="0" masterRel="nextClick" afterEffect="1"/>
                                        <p:tgtEl>
                                          <p:spTgt spid="1561624"/>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61625"/>
                                        </p:tgtEl>
                                        <p:attrNameLst>
                                          <p:attrName>style.visibility</p:attrName>
                                        </p:attrNameLst>
                                      </p:cBhvr>
                                      <p:to>
                                        <p:strVal val="visible"/>
                                      </p:to>
                                    </p:set>
                                    <p:animEffect transition="in" filter="wipe(left)">
                                      <p:cBhvr>
                                        <p:cTn id="22" dur="500"/>
                                        <p:tgtEl>
                                          <p:spTgt spid="1561625"/>
                                        </p:tgtEl>
                                      </p:cBhvr>
                                    </p:animEffect>
                                  </p:childTnLst>
                                  <p:subTnLst>
                                    <p:set>
                                      <p:cBhvr override="childStyle">
                                        <p:cTn dur="1" fill="hold" display="0" masterRel="nextClick" afterEffect="1"/>
                                        <p:tgtEl>
                                          <p:spTgt spid="156162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61626"/>
                                        </p:tgtEl>
                                        <p:attrNameLst>
                                          <p:attrName>style.visibility</p:attrName>
                                        </p:attrNameLst>
                                      </p:cBhvr>
                                      <p:to>
                                        <p:strVal val="visible"/>
                                      </p:to>
                                    </p:set>
                                    <p:animEffect transition="in" filter="wipe(left)">
                                      <p:cBhvr>
                                        <p:cTn id="27" dur="500"/>
                                        <p:tgtEl>
                                          <p:spTgt spid="1561626"/>
                                        </p:tgtEl>
                                      </p:cBhvr>
                                    </p:animEffect>
                                  </p:childTnLst>
                                  <p:subTnLst>
                                    <p:set>
                                      <p:cBhvr override="childStyle">
                                        <p:cTn dur="1" fill="hold" display="0" masterRel="nextClick" afterEffect="1"/>
                                        <p:tgtEl>
                                          <p:spTgt spid="1561626"/>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61627"/>
                                        </p:tgtEl>
                                        <p:attrNameLst>
                                          <p:attrName>style.visibility</p:attrName>
                                        </p:attrNameLst>
                                      </p:cBhvr>
                                      <p:to>
                                        <p:strVal val="visible"/>
                                      </p:to>
                                    </p:set>
                                    <p:animEffect transition="in" filter="wipe(left)">
                                      <p:cBhvr>
                                        <p:cTn id="32" dur="500"/>
                                        <p:tgtEl>
                                          <p:spTgt spid="1561627"/>
                                        </p:tgtEl>
                                      </p:cBhvr>
                                    </p:animEffect>
                                  </p:childTnLst>
                                  <p:subTnLst>
                                    <p:set>
                                      <p:cBhvr override="childStyle">
                                        <p:cTn dur="1" fill="hold" display="0" masterRel="nextClick" afterEffect="1"/>
                                        <p:tgtEl>
                                          <p:spTgt spid="1561627"/>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61628"/>
                                        </p:tgtEl>
                                        <p:attrNameLst>
                                          <p:attrName>style.visibility</p:attrName>
                                        </p:attrNameLst>
                                      </p:cBhvr>
                                      <p:to>
                                        <p:strVal val="visible"/>
                                      </p:to>
                                    </p:set>
                                    <p:animEffect transition="in" filter="wipe(left)">
                                      <p:cBhvr>
                                        <p:cTn id="37" dur="500"/>
                                        <p:tgtEl>
                                          <p:spTgt spid="1561628"/>
                                        </p:tgtEl>
                                      </p:cBhvr>
                                    </p:animEffect>
                                  </p:childTnLst>
                                  <p:subTnLst>
                                    <p:set>
                                      <p:cBhvr override="childStyle">
                                        <p:cTn dur="1" fill="hold" display="0" masterRel="nextClick" afterEffect="1"/>
                                        <p:tgtEl>
                                          <p:spTgt spid="1561628"/>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61629"/>
                                        </p:tgtEl>
                                        <p:attrNameLst>
                                          <p:attrName>style.visibility</p:attrName>
                                        </p:attrNameLst>
                                      </p:cBhvr>
                                      <p:to>
                                        <p:strVal val="visible"/>
                                      </p:to>
                                    </p:set>
                                    <p:animEffect transition="in" filter="wipe(left)">
                                      <p:cBhvr>
                                        <p:cTn id="42" dur="500"/>
                                        <p:tgtEl>
                                          <p:spTgt spid="1561629"/>
                                        </p:tgtEl>
                                      </p:cBhvr>
                                    </p:animEffect>
                                  </p:childTnLst>
                                  <p:subTnLst>
                                    <p:set>
                                      <p:cBhvr override="childStyle">
                                        <p:cTn dur="1" fill="hold" display="0" masterRel="nextClick" afterEffect="1"/>
                                        <p:tgtEl>
                                          <p:spTgt spid="156162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1604" grpId="0"/>
      <p:bldP spid="1561624" grpId="0" bldLvl="0" animBg="1"/>
      <p:bldP spid="1561625" grpId="0" bldLvl="0" animBg="1"/>
      <p:bldP spid="1561626" grpId="0" bldLvl="0" animBg="1"/>
      <p:bldP spid="1561627" grpId="0" bldLvl="0" animBg="1"/>
      <p:bldP spid="1561628" grpId="0" bldLvl="0" animBg="1"/>
      <p:bldP spid="1561629"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2626" name="文本框 1562625"/>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一、计量单位和计量方法</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2628" name="文本框 1562627"/>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三</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计量方法（详见教材</a:t>
            </a:r>
            <a:r>
              <a:rPr lang="en-US" altLang="zh-CN" sz="3000">
                <a:solidFill>
                  <a:srgbClr val="660033"/>
                </a:solidFill>
                <a:effectLst>
                  <a:outerShdw blurRad="38100" dist="38100" dir="2700000">
                    <a:srgbClr val="C0C0C0"/>
                  </a:outerShdw>
                </a:effectLst>
                <a:latin typeface="宋体" panose="02010600030101010101" pitchFamily="2" charset="-122"/>
              </a:rPr>
              <a:t>39</a:t>
            </a:r>
            <a:r>
              <a:rPr lang="zh-CN" altLang="en-US" sz="3000" dirty="0">
                <a:solidFill>
                  <a:srgbClr val="660033"/>
                </a:solidFill>
                <a:effectLst>
                  <a:outerShdw blurRad="38100" dist="38100" dir="2700000">
                    <a:srgbClr val="C0C0C0"/>
                  </a:outerShdw>
                </a:effectLst>
                <a:latin typeface="宋体" panose="02010600030101010101" pitchFamily="2" charset="-122"/>
              </a:rPr>
              <a:t>页）</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grpSp>
        <p:nvGrpSpPr>
          <p:cNvPr id="1562629" name="组合 1562628"/>
          <p:cNvGrpSpPr/>
          <p:nvPr/>
        </p:nvGrpSpPr>
        <p:grpSpPr>
          <a:xfrm>
            <a:off x="1992313" y="2995613"/>
            <a:ext cx="935037" cy="1512887"/>
            <a:chOff x="677" y="2432"/>
            <a:chExt cx="589" cy="1361"/>
          </a:xfrm>
        </p:grpSpPr>
        <p:sp>
          <p:nvSpPr>
            <p:cNvPr id="1562630" name="椭圆 1562629"/>
            <p:cNvSpPr/>
            <p:nvPr/>
          </p:nvSpPr>
          <p:spPr>
            <a:xfrm>
              <a:off x="703" y="2432"/>
              <a:ext cx="499" cy="1361"/>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562631" name="文本框 1562630"/>
            <p:cNvSpPr txBox="1"/>
            <p:nvPr/>
          </p:nvSpPr>
          <p:spPr>
            <a:xfrm>
              <a:off x="677" y="2700"/>
              <a:ext cx="589" cy="857"/>
            </a:xfrm>
            <a:prstGeom prst="rect">
              <a:avLst/>
            </a:prstGeom>
            <a:noFill/>
            <a:ln w="9525">
              <a:noFill/>
            </a:ln>
          </p:spPr>
          <p:txBody>
            <a:bodyPr>
              <a:spAutoFit/>
            </a:bodyPr>
            <a:p>
              <a:r>
                <a:rPr lang="zh-CN" altLang="en-US" sz="2800" dirty="0">
                  <a:solidFill>
                    <a:schemeClr val="tx1"/>
                  </a:solidFill>
                  <a:latin typeface="Arial" panose="020B0604020202020204" pitchFamily="34" charset="0"/>
                </a:rPr>
                <a:t>计量方法</a:t>
              </a:r>
              <a:endParaRPr lang="zh-CN" altLang="en-US" sz="2800" dirty="0">
                <a:solidFill>
                  <a:schemeClr val="tx1"/>
                </a:solidFill>
                <a:latin typeface="Arial" panose="020B0604020202020204" pitchFamily="34" charset="0"/>
              </a:endParaRPr>
            </a:p>
          </p:txBody>
        </p:sp>
      </p:grpSp>
      <p:grpSp>
        <p:nvGrpSpPr>
          <p:cNvPr id="1562645" name="组合 1562644"/>
          <p:cNvGrpSpPr/>
          <p:nvPr/>
        </p:nvGrpSpPr>
        <p:grpSpPr>
          <a:xfrm>
            <a:off x="2855913" y="1917700"/>
            <a:ext cx="4794250" cy="3430588"/>
            <a:chOff x="1202" y="1389"/>
            <a:chExt cx="3020" cy="2161"/>
          </a:xfrm>
        </p:grpSpPr>
        <p:sp>
          <p:nvSpPr>
            <p:cNvPr id="1562638" name="左大括号 1562637"/>
            <p:cNvSpPr/>
            <p:nvPr/>
          </p:nvSpPr>
          <p:spPr>
            <a:xfrm>
              <a:off x="1202" y="1435"/>
              <a:ext cx="136" cy="2086"/>
            </a:xfrm>
            <a:prstGeom prst="leftBrace">
              <a:avLst>
                <a:gd name="adj1" fmla="val 127818"/>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62639" name="文本框 1562638"/>
            <p:cNvSpPr txBox="1"/>
            <p:nvPr/>
          </p:nvSpPr>
          <p:spPr>
            <a:xfrm>
              <a:off x="1410" y="1389"/>
              <a:ext cx="2812"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毛重</a:t>
              </a:r>
              <a:r>
                <a:rPr lang="en-US" altLang="zh-CN" sz="2400">
                  <a:solidFill>
                    <a:schemeClr val="tx1"/>
                  </a:solidFill>
                  <a:latin typeface="宋体" panose="02010600030101010101" pitchFamily="2" charset="-122"/>
                </a:rPr>
                <a:t>(Gross Weight)</a:t>
              </a:r>
              <a:endParaRPr lang="en-US" altLang="zh-CN" sz="2800">
                <a:solidFill>
                  <a:schemeClr val="tx1"/>
                </a:solidFill>
                <a:latin typeface="Arial" panose="020B0604020202020204" pitchFamily="34" charset="0"/>
              </a:endParaRPr>
            </a:p>
          </p:txBody>
        </p:sp>
        <p:sp>
          <p:nvSpPr>
            <p:cNvPr id="1562640" name="文本框 1562639"/>
            <p:cNvSpPr txBox="1"/>
            <p:nvPr/>
          </p:nvSpPr>
          <p:spPr>
            <a:xfrm>
              <a:off x="1410" y="1751"/>
              <a:ext cx="2812"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净重</a:t>
              </a:r>
              <a:r>
                <a:rPr lang="en-US" altLang="zh-CN" sz="2400">
                  <a:solidFill>
                    <a:schemeClr val="tx1"/>
                  </a:solidFill>
                  <a:latin typeface="宋体" panose="02010600030101010101" pitchFamily="2" charset="-122"/>
                </a:rPr>
                <a:t>(Net Weight)</a:t>
              </a:r>
              <a:r>
                <a:rPr lang="en-US" altLang="zh-CN" sz="2800">
                  <a:solidFill>
                    <a:schemeClr val="tx1"/>
                  </a:solidFill>
                  <a:latin typeface="Arial" panose="020B0604020202020204" pitchFamily="34" charset="0"/>
                </a:rPr>
                <a:t> </a:t>
              </a:r>
              <a:endParaRPr lang="en-US" altLang="zh-CN" sz="2800">
                <a:solidFill>
                  <a:schemeClr val="tx1"/>
                </a:solidFill>
                <a:latin typeface="Arial" panose="020B0604020202020204" pitchFamily="34" charset="0"/>
              </a:endParaRPr>
            </a:p>
          </p:txBody>
        </p:sp>
        <p:sp>
          <p:nvSpPr>
            <p:cNvPr id="1562641" name="文本框 1562640"/>
            <p:cNvSpPr txBox="1"/>
            <p:nvPr/>
          </p:nvSpPr>
          <p:spPr>
            <a:xfrm>
              <a:off x="1410" y="2160"/>
              <a:ext cx="2812"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法定重量</a:t>
              </a:r>
              <a:r>
                <a:rPr lang="en-US" altLang="zh-CN" sz="2400">
                  <a:solidFill>
                    <a:schemeClr val="tx1"/>
                  </a:solidFill>
                  <a:latin typeface="宋体" panose="02010600030101010101" pitchFamily="2" charset="-122"/>
                </a:rPr>
                <a:t>(Legal Weight) </a:t>
              </a:r>
              <a:endParaRPr lang="en-US" altLang="zh-CN" sz="2400">
                <a:solidFill>
                  <a:schemeClr val="tx1"/>
                </a:solidFill>
                <a:latin typeface="宋体" panose="02010600030101010101" pitchFamily="2" charset="-122"/>
              </a:endParaRPr>
            </a:p>
          </p:txBody>
        </p:sp>
        <p:sp>
          <p:nvSpPr>
            <p:cNvPr id="1562642" name="文本框 1562641"/>
            <p:cNvSpPr txBox="1"/>
            <p:nvPr/>
          </p:nvSpPr>
          <p:spPr>
            <a:xfrm>
              <a:off x="1410" y="2534"/>
              <a:ext cx="2812"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实物净重</a:t>
              </a:r>
              <a:r>
                <a:rPr lang="en-US" altLang="zh-CN" sz="2400">
                  <a:solidFill>
                    <a:schemeClr val="tx1"/>
                  </a:solidFill>
                  <a:latin typeface="宋体" panose="02010600030101010101" pitchFamily="2" charset="-122"/>
                </a:rPr>
                <a:t>(Net Net Weight) </a:t>
              </a:r>
              <a:endParaRPr lang="en-US" altLang="zh-CN" sz="2400">
                <a:solidFill>
                  <a:schemeClr val="tx1"/>
                </a:solidFill>
                <a:latin typeface="宋体" panose="02010600030101010101" pitchFamily="2" charset="-122"/>
              </a:endParaRPr>
            </a:p>
          </p:txBody>
        </p:sp>
        <p:sp>
          <p:nvSpPr>
            <p:cNvPr id="1562643" name="文本框 1562642"/>
            <p:cNvSpPr txBox="1"/>
            <p:nvPr/>
          </p:nvSpPr>
          <p:spPr>
            <a:xfrm>
              <a:off x="1409" y="2897"/>
              <a:ext cx="2813"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公量</a:t>
              </a:r>
              <a:r>
                <a:rPr lang="en-US" altLang="zh-CN" sz="2400">
                  <a:solidFill>
                    <a:schemeClr val="tx1"/>
                  </a:solidFill>
                  <a:latin typeface="宋体" panose="02010600030101010101" pitchFamily="2" charset="-122"/>
                </a:rPr>
                <a:t>(Conditioned Weight) </a:t>
              </a:r>
              <a:endParaRPr lang="en-US" altLang="zh-CN" sz="2400">
                <a:solidFill>
                  <a:schemeClr val="tx1"/>
                </a:solidFill>
                <a:latin typeface="宋体" panose="02010600030101010101" pitchFamily="2" charset="-122"/>
              </a:endParaRPr>
            </a:p>
          </p:txBody>
        </p:sp>
        <p:sp>
          <p:nvSpPr>
            <p:cNvPr id="1562644" name="文本框 1562643"/>
            <p:cNvSpPr txBox="1"/>
            <p:nvPr/>
          </p:nvSpPr>
          <p:spPr>
            <a:xfrm>
              <a:off x="1410" y="3260"/>
              <a:ext cx="2812"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pPr>
                <a:spcBef>
                  <a:spcPct val="0"/>
                </a:spcBef>
              </a:pPr>
              <a:r>
                <a:rPr lang="zh-CN" altLang="en-US" sz="2400" dirty="0">
                  <a:solidFill>
                    <a:schemeClr val="tx1"/>
                  </a:solidFill>
                  <a:latin typeface="宋体" panose="02010600030101010101" pitchFamily="2" charset="-122"/>
                </a:rPr>
                <a:t>理论重量</a:t>
              </a:r>
              <a:r>
                <a:rPr lang="en-US" altLang="zh-CN" sz="2400">
                  <a:solidFill>
                    <a:schemeClr val="tx1"/>
                  </a:solidFill>
                  <a:latin typeface="宋体" panose="02010600030101010101" pitchFamily="2" charset="-122"/>
                </a:rPr>
                <a:t>(Theoretical Weight) </a:t>
              </a:r>
              <a:endParaRPr lang="en-US" altLang="zh-CN" sz="2400">
                <a:solidFill>
                  <a:schemeClr val="tx1"/>
                </a:solidFill>
                <a:latin typeface="宋体" panose="02010600030101010101" pitchFamily="2" charset="-122"/>
              </a:endParaRPr>
            </a:p>
          </p:txBody>
        </p:sp>
      </p:grpSp>
      <p:sp>
        <p:nvSpPr>
          <p:cNvPr id="1562646" name="文本框 1562645"/>
          <p:cNvSpPr txBox="1"/>
          <p:nvPr/>
        </p:nvSpPr>
        <p:spPr>
          <a:xfrm>
            <a:off x="1703388" y="5516563"/>
            <a:ext cx="8353425" cy="829945"/>
          </a:xfrm>
          <a:prstGeom prst="rect">
            <a:avLst/>
          </a:prstGeom>
          <a:noFill/>
          <a:ln w="9525">
            <a:noFill/>
          </a:ln>
        </p:spPr>
        <p:txBody>
          <a:bodyPr>
            <a:spAutoFit/>
          </a:bodyPr>
          <a:p>
            <a:r>
              <a:rPr lang="en-US" altLang="zh-CN" sz="2400" dirty="0">
                <a:solidFill>
                  <a:schemeClr val="tx1"/>
                </a:solidFill>
                <a:latin typeface="Arial" panose="020B0604020202020204" pitchFamily="34" charset="0"/>
              </a:rPr>
              <a:t>       </a:t>
            </a:r>
            <a:r>
              <a:rPr lang="zh-CN" altLang="en-US" sz="2400" dirty="0">
                <a:solidFill>
                  <a:schemeClr val="tx1"/>
                </a:solidFill>
                <a:latin typeface="Arial" panose="020B0604020202020204" pitchFamily="34" charset="0"/>
              </a:rPr>
              <a:t>业务中，如未规定采用何种方法计算重量和价格时，根据惯例按净重计量</a:t>
            </a:r>
            <a:endParaRPr lang="zh-CN" altLang="en-US" sz="2800" dirty="0">
              <a:solidFill>
                <a:schemeClr val="tx1"/>
              </a:solidFill>
              <a:latin typeface="Arial" panose="020B0604020202020204" pitchFamily="34" charset="0"/>
            </a:endParaRPr>
          </a:p>
        </p:txBody>
      </p:sp>
      <p:sp>
        <p:nvSpPr>
          <p:cNvPr id="1562647" name="线形标注 1 1562646"/>
          <p:cNvSpPr/>
          <p:nvPr/>
        </p:nvSpPr>
        <p:spPr>
          <a:xfrm>
            <a:off x="7896225" y="1874838"/>
            <a:ext cx="2520950" cy="1482725"/>
          </a:xfrm>
          <a:prstGeom prst="borderCallout1">
            <a:avLst>
              <a:gd name="adj1" fmla="val 7708"/>
              <a:gd name="adj2" fmla="val -3023"/>
              <a:gd name="adj3" fmla="val 26981"/>
              <a:gd name="adj4" fmla="val -8755"/>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en-US" altLang="zh-CN" sz="1800" dirty="0">
                <a:solidFill>
                  <a:schemeClr val="tx1"/>
                </a:solidFill>
                <a:latin typeface="宋体" panose="02010600030101010101" pitchFamily="2" charset="-122"/>
              </a:rPr>
              <a:t>  </a:t>
            </a:r>
            <a:r>
              <a:rPr lang="zh-CN" altLang="en-US" sz="1800" dirty="0">
                <a:solidFill>
                  <a:schemeClr val="bg1"/>
                </a:solidFill>
                <a:latin typeface="宋体" panose="02010600030101010101" pitchFamily="2" charset="-122"/>
              </a:rPr>
              <a:t>指货物本身的重量加皮重</a:t>
            </a:r>
            <a:r>
              <a:rPr lang="en-US" altLang="zh-CN" sz="1800">
                <a:solidFill>
                  <a:schemeClr val="bg1"/>
                </a:solidFill>
                <a:latin typeface="宋体" panose="02010600030101010101" pitchFamily="2" charset="-122"/>
              </a:rPr>
              <a:t>(Tare)</a:t>
            </a:r>
            <a:r>
              <a:rPr lang="zh-CN" altLang="en-US" sz="1800" dirty="0">
                <a:solidFill>
                  <a:schemeClr val="bg1"/>
                </a:solidFill>
                <a:latin typeface="宋体" panose="02010600030101010101" pitchFamily="2" charset="-122"/>
              </a:rPr>
              <a:t>。以毛重作为计算价格的基础的，称作“以毛作净”</a:t>
            </a:r>
            <a:r>
              <a:rPr lang="en-US" altLang="zh-CN" sz="1800">
                <a:solidFill>
                  <a:schemeClr val="bg1"/>
                </a:solidFill>
                <a:latin typeface="宋体" panose="02010600030101010101" pitchFamily="2" charset="-122"/>
              </a:rPr>
              <a:t>(Gross For Net) </a:t>
            </a:r>
            <a:endParaRPr lang="en-US" altLang="zh-CN" sz="1800">
              <a:solidFill>
                <a:schemeClr val="bg1"/>
              </a:solidFill>
              <a:latin typeface="宋体" panose="02010600030101010101" pitchFamily="2" charset="-122"/>
            </a:endParaRPr>
          </a:p>
        </p:txBody>
      </p:sp>
      <p:sp>
        <p:nvSpPr>
          <p:cNvPr id="1562648" name="线形标注 1 1562647"/>
          <p:cNvSpPr/>
          <p:nvPr/>
        </p:nvSpPr>
        <p:spPr>
          <a:xfrm>
            <a:off x="7896225" y="2378075"/>
            <a:ext cx="2520950" cy="619125"/>
          </a:xfrm>
          <a:prstGeom prst="borderCallout1">
            <a:avLst>
              <a:gd name="adj1" fmla="val 18463"/>
              <a:gd name="adj2" fmla="val -3023"/>
              <a:gd name="adj3" fmla="val 64616"/>
              <a:gd name="adj4" fmla="val -8755"/>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en-US" altLang="zh-CN" sz="1800" dirty="0">
                <a:solidFill>
                  <a:schemeClr val="tx1"/>
                </a:solidFill>
                <a:latin typeface="宋体" panose="02010600030101010101" pitchFamily="2" charset="-122"/>
              </a:rPr>
              <a:t>  </a:t>
            </a:r>
            <a:r>
              <a:rPr lang="zh-CN" altLang="en-US" sz="1800" dirty="0">
                <a:solidFill>
                  <a:schemeClr val="bg1"/>
                </a:solidFill>
                <a:latin typeface="宋体" panose="02010600030101010101" pitchFamily="2" charset="-122"/>
              </a:rPr>
              <a:t>指毛重扣除包装的重量。</a:t>
            </a:r>
            <a:endParaRPr lang="zh-CN" altLang="en-US" sz="1800" dirty="0">
              <a:solidFill>
                <a:schemeClr val="bg1"/>
              </a:solidFill>
              <a:latin typeface="宋体" panose="02010600030101010101" pitchFamily="2" charset="-122"/>
            </a:endParaRPr>
          </a:p>
        </p:txBody>
      </p:sp>
      <p:sp>
        <p:nvSpPr>
          <p:cNvPr id="1562649" name="线形标注 1 1562648"/>
          <p:cNvSpPr/>
          <p:nvPr/>
        </p:nvSpPr>
        <p:spPr>
          <a:xfrm>
            <a:off x="7896225" y="3025775"/>
            <a:ext cx="2520950" cy="908050"/>
          </a:xfrm>
          <a:prstGeom prst="borderCallout1">
            <a:avLst>
              <a:gd name="adj1" fmla="val 12588"/>
              <a:gd name="adj2" fmla="val -3023"/>
              <a:gd name="adj3" fmla="val 44056"/>
              <a:gd name="adj4" fmla="val -8755"/>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en-US" altLang="zh-CN" sz="1800" dirty="0">
                <a:solidFill>
                  <a:schemeClr val="tx1"/>
                </a:solidFill>
                <a:latin typeface="宋体" panose="02010600030101010101" pitchFamily="2" charset="-122"/>
              </a:rPr>
              <a:t>  </a:t>
            </a:r>
            <a:r>
              <a:rPr lang="zh-CN" altLang="en-US" sz="1800" dirty="0">
                <a:solidFill>
                  <a:schemeClr val="bg1"/>
                </a:solidFill>
                <a:latin typeface="宋体" panose="02010600030101010101" pitchFamily="2" charset="-122"/>
              </a:rPr>
              <a:t>指纯商品重量加上直接接触商品的包装材料所得的重量。</a:t>
            </a:r>
            <a:endParaRPr lang="zh-CN" altLang="en-US" sz="1800" dirty="0">
              <a:solidFill>
                <a:schemeClr val="bg1"/>
              </a:solidFill>
              <a:latin typeface="宋体" panose="02010600030101010101" pitchFamily="2" charset="-122"/>
            </a:endParaRPr>
          </a:p>
        </p:txBody>
      </p:sp>
      <p:sp>
        <p:nvSpPr>
          <p:cNvPr id="1562650" name="线形标注 1 1562649"/>
          <p:cNvSpPr/>
          <p:nvPr/>
        </p:nvSpPr>
        <p:spPr>
          <a:xfrm>
            <a:off x="7896225" y="3600450"/>
            <a:ext cx="2520950" cy="620713"/>
          </a:xfrm>
          <a:prstGeom prst="borderCallout1">
            <a:avLst>
              <a:gd name="adj1" fmla="val 18412"/>
              <a:gd name="adj2" fmla="val -3023"/>
              <a:gd name="adj3" fmla="val 64449"/>
              <a:gd name="adj4" fmla="val -8755"/>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zh-CN" altLang="en-US" sz="1800" dirty="0">
                <a:solidFill>
                  <a:schemeClr val="tx1"/>
                </a:solidFill>
                <a:latin typeface="宋体" panose="02010600030101010101" pitchFamily="2" charset="-122"/>
              </a:rPr>
              <a:t>指从法定重量中扣除包装物料后的重量</a:t>
            </a:r>
            <a:endParaRPr lang="zh-CN" altLang="en-US" sz="1800" dirty="0">
              <a:solidFill>
                <a:schemeClr val="tx1"/>
              </a:solidFill>
              <a:latin typeface="宋体" panose="02010600030101010101" pitchFamily="2" charset="-122"/>
            </a:endParaRPr>
          </a:p>
        </p:txBody>
      </p:sp>
      <p:sp>
        <p:nvSpPr>
          <p:cNvPr id="1562651" name="线形标注 1 1562650"/>
          <p:cNvSpPr/>
          <p:nvPr/>
        </p:nvSpPr>
        <p:spPr>
          <a:xfrm>
            <a:off x="7896225" y="4103688"/>
            <a:ext cx="2520950" cy="1125537"/>
          </a:xfrm>
          <a:prstGeom prst="borderCallout1">
            <a:avLst>
              <a:gd name="adj1" fmla="val 10157"/>
              <a:gd name="adj2" fmla="val -3023"/>
              <a:gd name="adj3" fmla="val 35542"/>
              <a:gd name="adj4" fmla="val -8755"/>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en-US" altLang="zh-CN" sz="1800" dirty="0">
                <a:solidFill>
                  <a:schemeClr val="tx1"/>
                </a:solidFill>
                <a:latin typeface="宋体" panose="02010600030101010101" pitchFamily="2" charset="-122"/>
              </a:rPr>
              <a:t>  </a:t>
            </a:r>
            <a:r>
              <a:rPr lang="zh-CN" altLang="en-US" sz="1800" dirty="0">
                <a:solidFill>
                  <a:schemeClr val="tx1"/>
                </a:solidFill>
                <a:latin typeface="宋体" panose="02010600030101010101" pitchFamily="2" charset="-122"/>
              </a:rPr>
              <a:t>指用科学方法从产品中抽出所含的实际水份，然后加入标准水份而求得的重量</a:t>
            </a:r>
            <a:endParaRPr lang="zh-CN" altLang="en-US" sz="1800" dirty="0">
              <a:solidFill>
                <a:schemeClr val="tx1"/>
              </a:solidFill>
              <a:latin typeface="宋体" panose="02010600030101010101" pitchFamily="2" charset="-122"/>
            </a:endParaRPr>
          </a:p>
        </p:txBody>
      </p:sp>
      <p:sp>
        <p:nvSpPr>
          <p:cNvPr id="1562652" name="线形标注 1 1562651"/>
          <p:cNvSpPr/>
          <p:nvPr/>
        </p:nvSpPr>
        <p:spPr>
          <a:xfrm>
            <a:off x="7896225" y="3500438"/>
            <a:ext cx="2520950" cy="1846262"/>
          </a:xfrm>
          <a:prstGeom prst="borderCallout1">
            <a:avLst>
              <a:gd name="adj1" fmla="val 6190"/>
              <a:gd name="adj2" fmla="val -3023"/>
              <a:gd name="adj3" fmla="val 82718"/>
              <a:gd name="adj4" fmla="val -9949"/>
            </a:avLst>
          </a:prstGeom>
          <a:solidFill>
            <a:schemeClr val="folHlink"/>
          </a:solidFill>
          <a:ln w="28575" cap="flat" cmpd="sng">
            <a:solidFill>
              <a:schemeClr val="hlink"/>
            </a:solidFill>
            <a:prstDash val="solid"/>
            <a:miter/>
            <a:headEnd type="none" w="med" len="med"/>
            <a:tailEnd type="none" w="med" len="med"/>
          </a:ln>
        </p:spPr>
        <p:txBody>
          <a:bodyPr/>
          <a:p>
            <a:pPr>
              <a:spcBef>
                <a:spcPct val="0"/>
              </a:spcBef>
            </a:pPr>
            <a:r>
              <a:rPr lang="en-US" altLang="zh-CN" sz="1800" dirty="0">
                <a:solidFill>
                  <a:schemeClr val="tx1"/>
                </a:solidFill>
                <a:latin typeface="宋体" panose="02010600030101010101" pitchFamily="2" charset="-122"/>
              </a:rPr>
              <a:t>  </a:t>
            </a:r>
            <a:r>
              <a:rPr lang="zh-CN" altLang="en-US" sz="1800" dirty="0">
                <a:solidFill>
                  <a:schemeClr val="bg1"/>
                </a:solidFill>
                <a:latin typeface="宋体" panose="02010600030101010101" pitchFamily="2" charset="-122"/>
              </a:rPr>
              <a:t>指对某些固定规格，固定尺寸，重量大致相等的货物，以其单个重量乘以件数</a:t>
            </a:r>
            <a:r>
              <a:rPr lang="en-US" altLang="zh-CN" sz="1800">
                <a:solidFill>
                  <a:schemeClr val="bg1"/>
                </a:solidFill>
                <a:latin typeface="宋体" panose="02010600030101010101" pitchFamily="2" charset="-122"/>
              </a:rPr>
              <a:t>(</a:t>
            </a:r>
            <a:r>
              <a:rPr lang="zh-CN" altLang="en-US" sz="1800" dirty="0">
                <a:solidFill>
                  <a:schemeClr val="bg1"/>
                </a:solidFill>
                <a:latin typeface="宋体" panose="02010600030101010101" pitchFamily="2" charset="-122"/>
              </a:rPr>
              <a:t>或张数</a:t>
            </a:r>
            <a:r>
              <a:rPr lang="en-US" altLang="zh-CN" sz="1800">
                <a:solidFill>
                  <a:schemeClr val="bg1"/>
                </a:solidFill>
                <a:latin typeface="宋体" panose="02010600030101010101" pitchFamily="2" charset="-122"/>
              </a:rPr>
              <a:t>)</a:t>
            </a:r>
            <a:r>
              <a:rPr lang="zh-CN" altLang="en-US" sz="1800" dirty="0">
                <a:solidFill>
                  <a:schemeClr val="bg1"/>
                </a:solidFill>
                <a:latin typeface="宋体" panose="02010600030101010101" pitchFamily="2" charset="-122"/>
              </a:rPr>
              <a:t>而推算出的重量，如马口铁、钢板等。</a:t>
            </a:r>
            <a:endParaRPr lang="zh-CN" altLang="en-US" sz="1800" dirty="0">
              <a:solidFill>
                <a:schemeClr val="bg1"/>
              </a:solidFill>
              <a:latin typeface="宋体" panose="02010600030101010101" pitchFamily="2" charset="-122"/>
            </a:endParaRPr>
          </a:p>
        </p:txBody>
      </p:sp>
      <p:pic>
        <p:nvPicPr>
          <p:cNvPr id="1562653" name="图片 1562652" descr="SY01265_">
            <a:hlinkClick r:id=""/>
          </p:cNvPr>
          <p:cNvPicPr>
            <a:picLocks noChangeAspect="1"/>
          </p:cNvPicPr>
          <p:nvPr/>
        </p:nvPicPr>
        <p:blipFill>
          <a:blip r:embed="rId1"/>
          <a:stretch>
            <a:fillRect/>
          </a:stretch>
        </p:blipFill>
        <p:spPr>
          <a:xfrm flipH="1">
            <a:off x="9839325" y="5562600"/>
            <a:ext cx="406400"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2628"/>
                                        </p:tgtEl>
                                        <p:attrNameLst>
                                          <p:attrName>style.visibility</p:attrName>
                                        </p:attrNameLst>
                                      </p:cBhvr>
                                      <p:to>
                                        <p:strVal val="visible"/>
                                      </p:to>
                                    </p:set>
                                    <p:animEffect transition="in" filter="wipe(left)">
                                      <p:cBhvr>
                                        <p:cTn id="7" dur="500"/>
                                        <p:tgtEl>
                                          <p:spTgt spid="15626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62629"/>
                                        </p:tgtEl>
                                        <p:attrNameLst>
                                          <p:attrName>style.visibility</p:attrName>
                                        </p:attrNameLst>
                                      </p:cBhvr>
                                      <p:to>
                                        <p:strVal val="visible"/>
                                      </p:to>
                                    </p:set>
                                    <p:animEffect transition="in" filter="wipe(left)">
                                      <p:cBhvr>
                                        <p:cTn id="12" dur="500"/>
                                        <p:tgtEl>
                                          <p:spTgt spid="15626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62645"/>
                                        </p:tgtEl>
                                        <p:attrNameLst>
                                          <p:attrName>style.visibility</p:attrName>
                                        </p:attrNameLst>
                                      </p:cBhvr>
                                      <p:to>
                                        <p:strVal val="visible"/>
                                      </p:to>
                                    </p:set>
                                    <p:animEffect transition="in" filter="wipe(left)">
                                      <p:cBhvr>
                                        <p:cTn id="17" dur="500"/>
                                        <p:tgtEl>
                                          <p:spTgt spid="156264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62647"/>
                                        </p:tgtEl>
                                        <p:attrNameLst>
                                          <p:attrName>style.visibility</p:attrName>
                                        </p:attrNameLst>
                                      </p:cBhvr>
                                      <p:to>
                                        <p:strVal val="visible"/>
                                      </p:to>
                                    </p:set>
                                    <p:animEffect transition="in" filter="wipe(left)">
                                      <p:cBhvr>
                                        <p:cTn id="22" dur="500"/>
                                        <p:tgtEl>
                                          <p:spTgt spid="1562647"/>
                                        </p:tgtEl>
                                      </p:cBhvr>
                                    </p:animEffect>
                                  </p:childTnLst>
                                  <p:subTnLst>
                                    <p:set>
                                      <p:cBhvr override="childStyle">
                                        <p:cTn dur="1" fill="hold" display="0" masterRel="nextClick" afterEffect="1"/>
                                        <p:tgtEl>
                                          <p:spTgt spid="1562647"/>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62648"/>
                                        </p:tgtEl>
                                        <p:attrNameLst>
                                          <p:attrName>style.visibility</p:attrName>
                                        </p:attrNameLst>
                                      </p:cBhvr>
                                      <p:to>
                                        <p:strVal val="visible"/>
                                      </p:to>
                                    </p:set>
                                    <p:animEffect transition="in" filter="wipe(left)">
                                      <p:cBhvr>
                                        <p:cTn id="27" dur="500"/>
                                        <p:tgtEl>
                                          <p:spTgt spid="1562648"/>
                                        </p:tgtEl>
                                      </p:cBhvr>
                                    </p:animEffect>
                                  </p:childTnLst>
                                  <p:subTnLst>
                                    <p:set>
                                      <p:cBhvr override="childStyle">
                                        <p:cTn dur="1" fill="hold" display="0" masterRel="nextClick" afterEffect="1"/>
                                        <p:tgtEl>
                                          <p:spTgt spid="1562648"/>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62649"/>
                                        </p:tgtEl>
                                        <p:attrNameLst>
                                          <p:attrName>style.visibility</p:attrName>
                                        </p:attrNameLst>
                                      </p:cBhvr>
                                      <p:to>
                                        <p:strVal val="visible"/>
                                      </p:to>
                                    </p:set>
                                    <p:animEffect transition="in" filter="wipe(left)">
                                      <p:cBhvr>
                                        <p:cTn id="32" dur="500"/>
                                        <p:tgtEl>
                                          <p:spTgt spid="1562649"/>
                                        </p:tgtEl>
                                      </p:cBhvr>
                                    </p:animEffect>
                                  </p:childTnLst>
                                  <p:subTnLst>
                                    <p:set>
                                      <p:cBhvr override="childStyle">
                                        <p:cTn dur="1" fill="hold" display="0" masterRel="nextClick" afterEffect="1"/>
                                        <p:tgtEl>
                                          <p:spTgt spid="1562649"/>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62650"/>
                                        </p:tgtEl>
                                        <p:attrNameLst>
                                          <p:attrName>style.visibility</p:attrName>
                                        </p:attrNameLst>
                                      </p:cBhvr>
                                      <p:to>
                                        <p:strVal val="visible"/>
                                      </p:to>
                                    </p:set>
                                    <p:animEffect transition="in" filter="wipe(left)">
                                      <p:cBhvr>
                                        <p:cTn id="37" dur="500"/>
                                        <p:tgtEl>
                                          <p:spTgt spid="1562650"/>
                                        </p:tgtEl>
                                      </p:cBhvr>
                                    </p:animEffect>
                                  </p:childTnLst>
                                  <p:subTnLst>
                                    <p:set>
                                      <p:cBhvr override="childStyle">
                                        <p:cTn dur="1" fill="hold" display="0" masterRel="nextClick" afterEffect="1"/>
                                        <p:tgtEl>
                                          <p:spTgt spid="1562650"/>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62651"/>
                                        </p:tgtEl>
                                        <p:attrNameLst>
                                          <p:attrName>style.visibility</p:attrName>
                                        </p:attrNameLst>
                                      </p:cBhvr>
                                      <p:to>
                                        <p:strVal val="visible"/>
                                      </p:to>
                                    </p:set>
                                    <p:animEffect transition="in" filter="wipe(left)">
                                      <p:cBhvr>
                                        <p:cTn id="42" dur="500"/>
                                        <p:tgtEl>
                                          <p:spTgt spid="1562651"/>
                                        </p:tgtEl>
                                      </p:cBhvr>
                                    </p:animEffect>
                                  </p:childTnLst>
                                  <p:subTnLst>
                                    <p:set>
                                      <p:cBhvr override="childStyle">
                                        <p:cTn dur="1" fill="hold" display="0" masterRel="nextClick" afterEffect="1"/>
                                        <p:tgtEl>
                                          <p:spTgt spid="1562651"/>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562652"/>
                                        </p:tgtEl>
                                        <p:attrNameLst>
                                          <p:attrName>style.visibility</p:attrName>
                                        </p:attrNameLst>
                                      </p:cBhvr>
                                      <p:to>
                                        <p:strVal val="visible"/>
                                      </p:to>
                                    </p:set>
                                    <p:animEffect transition="in" filter="wipe(left)">
                                      <p:cBhvr>
                                        <p:cTn id="47" dur="500"/>
                                        <p:tgtEl>
                                          <p:spTgt spid="1562652"/>
                                        </p:tgtEl>
                                      </p:cBhvr>
                                    </p:animEffect>
                                  </p:childTnLst>
                                  <p:subTnLst>
                                    <p:set>
                                      <p:cBhvr override="childStyle">
                                        <p:cTn dur="1" fill="hold" display="0" masterRel="nextClick" afterEffect="1"/>
                                        <p:tgtEl>
                                          <p:spTgt spid="1562652"/>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562646"/>
                                        </p:tgtEl>
                                        <p:attrNameLst>
                                          <p:attrName>style.visibility</p:attrName>
                                        </p:attrNameLst>
                                      </p:cBhvr>
                                      <p:to>
                                        <p:strVal val="visible"/>
                                      </p:to>
                                    </p:set>
                                    <p:animEffect transition="in" filter="wipe(left)">
                                      <p:cBhvr>
                                        <p:cTn id="52" dur="500"/>
                                        <p:tgtEl>
                                          <p:spTgt spid="1562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2628" grpId="0"/>
      <p:bldP spid="1562646" grpId="0"/>
      <p:bldP spid="1562647" grpId="0" bldLvl="0" animBg="1"/>
      <p:bldP spid="1562648" grpId="0" bldLvl="0" animBg="1"/>
      <p:bldP spid="1562649" grpId="0" bldLvl="0" animBg="1"/>
      <p:bldP spid="1562650" grpId="0" bldLvl="0" animBg="1"/>
      <p:bldP spid="1562651" grpId="0" bldLvl="0" animBg="1"/>
      <p:bldP spid="156265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3650" name="文本框 1563649"/>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二、数量条款</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3652" name="文本框 1563651"/>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一</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基本内容及其注意事项</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3664" name="文本框 1563663"/>
          <p:cNvSpPr txBox="1"/>
          <p:nvPr/>
        </p:nvSpPr>
        <p:spPr>
          <a:xfrm>
            <a:off x="2063750" y="1698625"/>
            <a:ext cx="7848600" cy="1383665"/>
          </a:xfrm>
          <a:prstGeom prst="rect">
            <a:avLst/>
          </a:prstGeom>
          <a:noFill/>
          <a:ln w="9525">
            <a:noFill/>
          </a:ln>
        </p:spPr>
        <p:txBody>
          <a:bodyPr>
            <a:spAutoFit/>
          </a:bodyPr>
          <a:p>
            <a:pPr fontAlgn="auto">
              <a:lnSpc>
                <a:spcPct val="150000"/>
              </a:lnSpc>
            </a:pPr>
            <a:r>
              <a:rPr lang="en-US" altLang="zh-CN" sz="2800" dirty="0">
                <a:latin typeface="Arial" panose="020B0604020202020204" pitchFamily="34" charset="0"/>
              </a:rPr>
              <a:t>      </a:t>
            </a:r>
            <a:r>
              <a:rPr lang="zh-CN" altLang="en-US" sz="2800" dirty="0">
                <a:solidFill>
                  <a:schemeClr val="tx2"/>
                </a:solidFill>
                <a:latin typeface="Arial" panose="020B0604020202020204" pitchFamily="34" charset="0"/>
              </a:rPr>
              <a:t>内容：</a:t>
            </a:r>
            <a:r>
              <a:rPr lang="zh-CN" altLang="en-US" sz="2800" dirty="0">
                <a:latin typeface="Arial" panose="020B0604020202020204" pitchFamily="34" charset="0"/>
              </a:rPr>
              <a:t> </a:t>
            </a:r>
            <a:r>
              <a:rPr lang="zh-CN" altLang="en-US" sz="2800" dirty="0">
                <a:solidFill>
                  <a:schemeClr val="tx1"/>
                </a:solidFill>
                <a:latin typeface="宋体" panose="02010600030101010101" pitchFamily="2" charset="-122"/>
              </a:rPr>
              <a:t>合同的数量条款由交货数</a:t>
            </a:r>
            <a:r>
              <a:rPr lang="zh-CN" altLang="en-US" sz="2800" dirty="0">
                <a:solidFill>
                  <a:schemeClr val="tx1"/>
                </a:solidFill>
                <a:effectLst>
                  <a:outerShdw blurRad="38100" dist="38100" dir="2700000">
                    <a:srgbClr val="C0C0C0"/>
                  </a:outerShdw>
                </a:effectLst>
                <a:latin typeface="宋体" panose="02010600030101010101" pitchFamily="2" charset="-122"/>
              </a:rPr>
              <a:t>量</a:t>
            </a:r>
            <a:r>
              <a:rPr lang="zh-CN" altLang="en-US" sz="2800" dirty="0">
                <a:solidFill>
                  <a:schemeClr val="tx1"/>
                </a:solidFill>
                <a:latin typeface="宋体" panose="02010600030101010101" pitchFamily="2" charset="-122"/>
              </a:rPr>
              <a:t>和计量单位两部分构成。如</a:t>
            </a:r>
            <a:r>
              <a:rPr lang="en-US" altLang="zh-CN" sz="2800">
                <a:solidFill>
                  <a:schemeClr val="tx1"/>
                </a:solidFill>
                <a:latin typeface="宋体" panose="02010600030101010101" pitchFamily="2" charset="-122"/>
              </a:rPr>
              <a:t>500</a:t>
            </a:r>
            <a:r>
              <a:rPr lang="zh-CN" altLang="en-US" sz="2800" dirty="0">
                <a:solidFill>
                  <a:schemeClr val="tx1"/>
                </a:solidFill>
                <a:latin typeface="宋体" panose="02010600030101010101" pitchFamily="2" charset="-122"/>
              </a:rPr>
              <a:t>箱</a:t>
            </a:r>
            <a:r>
              <a:rPr lang="en-US" altLang="zh-CN" sz="2800">
                <a:solidFill>
                  <a:schemeClr val="tx1"/>
                </a:solidFill>
                <a:latin typeface="宋体" panose="02010600030101010101" pitchFamily="2" charset="-122"/>
              </a:rPr>
              <a:t>(500cartons)</a:t>
            </a:r>
            <a:r>
              <a:rPr lang="zh-CN" altLang="en-US" sz="2800" dirty="0">
                <a:solidFill>
                  <a:schemeClr val="tx1"/>
                </a:solidFill>
                <a:latin typeface="宋体" panose="02010600030101010101" pitchFamily="2" charset="-122"/>
              </a:rPr>
              <a:t>。 </a:t>
            </a:r>
            <a:endParaRPr lang="zh-CN" altLang="en-US" sz="28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3650"/>
                                        </p:tgtEl>
                                        <p:attrNameLst>
                                          <p:attrName>style.visibility</p:attrName>
                                        </p:attrNameLst>
                                      </p:cBhvr>
                                      <p:to>
                                        <p:strVal val="visible"/>
                                      </p:to>
                                    </p:set>
                                    <p:animEffect transition="in" filter="wipe(left)">
                                      <p:cBhvr>
                                        <p:cTn id="7" dur="1000"/>
                                        <p:tgtEl>
                                          <p:spTgt spid="15636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3652"/>
                                        </p:tgtEl>
                                        <p:attrNameLst>
                                          <p:attrName>style.visibility</p:attrName>
                                        </p:attrNameLst>
                                      </p:cBhvr>
                                      <p:to>
                                        <p:strVal val="visible"/>
                                      </p:to>
                                    </p:set>
                                    <p:animEffect transition="in" filter="wipe(left)">
                                      <p:cBhvr>
                                        <p:cTn id="12" dur="500"/>
                                        <p:tgtEl>
                                          <p:spTgt spid="15636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3664"/>
                                        </p:tgtEl>
                                        <p:attrNameLst>
                                          <p:attrName>style.visibility</p:attrName>
                                        </p:attrNameLst>
                                      </p:cBhvr>
                                      <p:to>
                                        <p:strVal val="visible"/>
                                      </p:to>
                                    </p:set>
                                    <p:animEffect transition="in" filter="wipe(left)">
                                      <p:cBhvr>
                                        <p:cTn id="17" dur="500"/>
                                        <p:tgtEl>
                                          <p:spTgt spid="1563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3650" grpId="0"/>
      <p:bldP spid="1563652" grpId="0"/>
      <p:bldP spid="15636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4674" name="文本框 1564673"/>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二、数量条款</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4676" name="文本框 1564675"/>
          <p:cNvSpPr txBox="1"/>
          <p:nvPr/>
        </p:nvSpPr>
        <p:spPr>
          <a:xfrm>
            <a:off x="1486535" y="1139825"/>
            <a:ext cx="8786495" cy="553085"/>
          </a:xfrm>
          <a:prstGeom prst="rect">
            <a:avLst/>
          </a:prstGeom>
          <a:noFill/>
          <a:ln w="9525">
            <a:noFill/>
          </a:ln>
        </p:spPr>
        <p:txBody>
          <a:bodyPr wrap="square">
            <a:spAutoFit/>
          </a:bodyPr>
          <a:p>
            <a:pPr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注意事项： </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4677" name="文本框 1564676"/>
          <p:cNvSpPr txBox="1"/>
          <p:nvPr/>
        </p:nvSpPr>
        <p:spPr>
          <a:xfrm>
            <a:off x="631190" y="1698625"/>
            <a:ext cx="9281160" cy="521970"/>
          </a:xfrm>
          <a:prstGeom prst="rect">
            <a:avLst/>
          </a:prstGeom>
          <a:noFill/>
          <a:ln w="9525">
            <a:noFill/>
          </a:ln>
        </p:spPr>
        <p:txBody>
          <a:bodyPr wrap="square">
            <a:spAutoFit/>
          </a:bodyPr>
          <a:p>
            <a:r>
              <a:rPr lang="en-US" altLang="zh-CN" sz="2800" dirty="0">
                <a:latin typeface="Arial" panose="020B0604020202020204" pitchFamily="34" charset="0"/>
              </a:rPr>
              <a:t>        </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灵活数量规定 </a:t>
            </a:r>
            <a:endParaRPr lang="zh-CN" altLang="en-US" sz="2800" dirty="0">
              <a:solidFill>
                <a:schemeClr val="tx1"/>
              </a:solidFill>
              <a:latin typeface="宋体" panose="02010600030101010101" pitchFamily="2" charset="-122"/>
            </a:endParaRPr>
          </a:p>
        </p:txBody>
      </p:sp>
      <p:sp>
        <p:nvSpPr>
          <p:cNvPr id="1564678" name="文本框 1564677"/>
          <p:cNvSpPr txBox="1"/>
          <p:nvPr/>
        </p:nvSpPr>
        <p:spPr>
          <a:xfrm>
            <a:off x="840105" y="2349500"/>
            <a:ext cx="9072245" cy="1383665"/>
          </a:xfrm>
          <a:prstGeom prst="rect">
            <a:avLst/>
          </a:prstGeom>
          <a:noFill/>
          <a:ln w="9525">
            <a:noFill/>
          </a:ln>
        </p:spPr>
        <p:txBody>
          <a:bodyPr wrap="square">
            <a:spAutoFit/>
          </a:bodyPr>
          <a:p>
            <a:pPr fontAlgn="auto">
              <a:lnSpc>
                <a:spcPct val="150000"/>
              </a:lnSpc>
            </a:pPr>
            <a:r>
              <a:rPr lang="en-US" altLang="zh-CN" sz="2800" dirty="0">
                <a:latin typeface="Arial" panose="020B0604020202020204" pitchFamily="34" charset="0"/>
              </a:rPr>
              <a:t>       </a:t>
            </a:r>
            <a:r>
              <a:rPr lang="zh-CN" altLang="en-US" sz="2800" dirty="0">
                <a:solidFill>
                  <a:schemeClr val="tx1"/>
                </a:solidFill>
                <a:latin typeface="宋体" panose="02010600030101010101" pitchFamily="2" charset="-122"/>
              </a:rPr>
              <a:t>在规定数量时，再确定一个允许多装或少装的百分比，即“溢短装条款”  </a:t>
            </a:r>
            <a:endParaRPr lang="zh-CN" altLang="en-US" sz="2800" dirty="0">
              <a:solidFill>
                <a:schemeClr val="tx1"/>
              </a:solidFill>
              <a:latin typeface="宋体" panose="02010600030101010101" pitchFamily="2" charset="-122"/>
            </a:endParaRPr>
          </a:p>
        </p:txBody>
      </p:sp>
      <p:sp>
        <p:nvSpPr>
          <p:cNvPr id="1564679" name="文本框 1564678"/>
          <p:cNvSpPr txBox="1"/>
          <p:nvPr/>
        </p:nvSpPr>
        <p:spPr>
          <a:xfrm>
            <a:off x="631190" y="3443605"/>
            <a:ext cx="9568815" cy="2676525"/>
          </a:xfrm>
          <a:prstGeom prst="rect">
            <a:avLst/>
          </a:prstGeom>
          <a:noFill/>
          <a:ln w="9525">
            <a:noFill/>
          </a:ln>
        </p:spPr>
        <p:txBody>
          <a:bodyPr wrap="square">
            <a:spAutoFit/>
          </a:bodyPr>
          <a:p>
            <a:pPr fontAlgn="auto">
              <a:lnSpc>
                <a:spcPct val="150000"/>
              </a:lnSpc>
            </a:pPr>
            <a:r>
              <a:rPr lang="en-US" altLang="zh-CN" sz="2800" dirty="0">
                <a:latin typeface="Arial" panose="020B0604020202020204" pitchFamily="34" charset="0"/>
              </a:rPr>
              <a:t>       </a:t>
            </a:r>
            <a:r>
              <a:rPr lang="zh-CN" altLang="en-US" sz="2800" dirty="0">
                <a:solidFill>
                  <a:schemeClr val="tx1"/>
                </a:solidFill>
                <a:latin typeface="Arial" panose="020B0604020202020204" pitchFamily="34" charset="0"/>
              </a:rPr>
              <a:t>例题：</a:t>
            </a:r>
            <a:r>
              <a:rPr lang="zh-CN" altLang="en-US" sz="2800" dirty="0">
                <a:latin typeface="Arial" panose="020B0604020202020204" pitchFamily="34" charset="0"/>
              </a:rPr>
              <a:t> </a:t>
            </a:r>
            <a:r>
              <a:rPr lang="en-US" altLang="zh-CN" sz="2800">
                <a:solidFill>
                  <a:schemeClr val="tx1"/>
                </a:solidFill>
                <a:latin typeface="宋体" panose="02010600030101010101" pitchFamily="2" charset="-122"/>
              </a:rPr>
              <a:t>800</a:t>
            </a:r>
            <a:r>
              <a:rPr lang="zh-CN" altLang="en-US" sz="2800" dirty="0">
                <a:solidFill>
                  <a:schemeClr val="tx1"/>
                </a:solidFill>
                <a:latin typeface="宋体" panose="02010600030101010101" pitchFamily="2" charset="-122"/>
              </a:rPr>
              <a:t>码，卖方可溢装或短装</a:t>
            </a:r>
            <a:r>
              <a:rPr lang="en-US" altLang="zh-CN" sz="2800">
                <a:solidFill>
                  <a:schemeClr val="tx1"/>
                </a:solidFill>
                <a:latin typeface="宋体" panose="02010600030101010101" pitchFamily="2" charset="-122"/>
              </a:rPr>
              <a:t>3%</a:t>
            </a:r>
            <a:r>
              <a:rPr lang="zh-CN" altLang="en-US" sz="2800" dirty="0">
                <a:solidFill>
                  <a:schemeClr val="tx1"/>
                </a:solidFill>
                <a:latin typeface="宋体" panose="02010600030101010101" pitchFamily="2" charset="-122"/>
              </a:rPr>
              <a:t>，</a:t>
            </a:r>
            <a:r>
              <a:rPr lang="en-US" altLang="zh-CN" sz="2800">
                <a:solidFill>
                  <a:schemeClr val="tx1"/>
                </a:solidFill>
                <a:latin typeface="宋体" panose="02010600030101010101" pitchFamily="2" charset="-122"/>
              </a:rPr>
              <a:t>(800yards</a:t>
            </a:r>
            <a:r>
              <a:rPr lang="zh-CN" altLang="en-US" sz="2800" dirty="0">
                <a:solidFill>
                  <a:schemeClr val="tx1"/>
                </a:solidFill>
                <a:latin typeface="宋体" panose="02010600030101010101" pitchFamily="2" charset="-122"/>
              </a:rPr>
              <a:t>，</a:t>
            </a:r>
            <a:r>
              <a:rPr lang="en-US" altLang="zh-CN" sz="2800">
                <a:solidFill>
                  <a:schemeClr val="tx1"/>
                </a:solidFill>
                <a:latin typeface="宋体" panose="02010600030101010101" pitchFamily="2" charset="-122"/>
              </a:rPr>
              <a:t>with 3% more or less at seller’s option)</a:t>
            </a:r>
            <a:r>
              <a:rPr lang="zh-CN" altLang="en-US" sz="2800" dirty="0">
                <a:solidFill>
                  <a:schemeClr val="tx1"/>
                </a:solidFill>
                <a:latin typeface="宋体" panose="02010600030101010101" pitchFamily="2" charset="-122"/>
              </a:rPr>
              <a:t>。 </a:t>
            </a:r>
            <a:endParaRPr lang="zh-CN" altLang="en-US" sz="2800" dirty="0">
              <a:solidFill>
                <a:schemeClr val="tx1"/>
              </a:solidFill>
              <a:latin typeface="宋体" panose="02010600030101010101" pitchFamily="2" charset="-122"/>
            </a:endParaRPr>
          </a:p>
          <a:p>
            <a:pPr fontAlgn="auto">
              <a:lnSpc>
                <a:spcPct val="150000"/>
              </a:lnSpc>
            </a:pPr>
            <a:r>
              <a:rPr lang="zh-CN" altLang="en-US"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适用：用于大宗且不用单个包装的货物。</a:t>
            </a:r>
            <a:endParaRPr lang="zh-CN" altLang="en-US" sz="2800" dirty="0">
              <a:solidFill>
                <a:schemeClr val="tx1"/>
              </a:solidFill>
              <a:latin typeface="宋体" panose="02010600030101010101" pitchFamily="2" charset="-122"/>
            </a:endParaRPr>
          </a:p>
          <a:p>
            <a:pPr fontAlgn="auto">
              <a:lnSpc>
                <a:spcPct val="150000"/>
              </a:lnSpc>
            </a:pPr>
            <a:r>
              <a:rPr lang="zh-CN" altLang="en-US" sz="280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切记</a:t>
            </a:r>
            <a:r>
              <a:rPr lang="en-US" altLang="zh-CN" sz="2800">
                <a:solidFill>
                  <a:schemeClr val="tx1"/>
                </a:solidFill>
                <a:latin typeface="宋体" panose="02010600030101010101" pitchFamily="2" charset="-122"/>
              </a:rPr>
              <a:t>:</a:t>
            </a:r>
            <a:r>
              <a:rPr lang="zh-CN" altLang="en-US" sz="2800" dirty="0">
                <a:solidFill>
                  <a:schemeClr val="tx1"/>
                </a:solidFill>
                <a:latin typeface="宋体" panose="02010600030101010101" pitchFamily="2" charset="-122"/>
              </a:rPr>
              <a:t>数量和金额要同时规定浮动比例，尤其信用证业务。</a:t>
            </a:r>
            <a:endParaRPr lang="zh-CN" altLang="en-US" sz="28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4676"/>
                                        </p:tgtEl>
                                        <p:attrNameLst>
                                          <p:attrName>style.visibility</p:attrName>
                                        </p:attrNameLst>
                                      </p:cBhvr>
                                      <p:to>
                                        <p:strVal val="visible"/>
                                      </p:to>
                                    </p:set>
                                    <p:animEffect transition="in" filter="wipe(left)">
                                      <p:cBhvr>
                                        <p:cTn id="7" dur="500"/>
                                        <p:tgtEl>
                                          <p:spTgt spid="15646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4677"/>
                                        </p:tgtEl>
                                        <p:attrNameLst>
                                          <p:attrName>style.visibility</p:attrName>
                                        </p:attrNameLst>
                                      </p:cBhvr>
                                      <p:to>
                                        <p:strVal val="visible"/>
                                      </p:to>
                                    </p:set>
                                    <p:animEffect transition="in" filter="wipe(left)">
                                      <p:cBhvr>
                                        <p:cTn id="12" dur="500"/>
                                        <p:tgtEl>
                                          <p:spTgt spid="156467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4678"/>
                                        </p:tgtEl>
                                        <p:attrNameLst>
                                          <p:attrName>style.visibility</p:attrName>
                                        </p:attrNameLst>
                                      </p:cBhvr>
                                      <p:to>
                                        <p:strVal val="visible"/>
                                      </p:to>
                                    </p:set>
                                    <p:animEffect transition="in" filter="wipe(left)">
                                      <p:cBhvr>
                                        <p:cTn id="17" dur="500"/>
                                        <p:tgtEl>
                                          <p:spTgt spid="15646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64679"/>
                                        </p:tgtEl>
                                        <p:attrNameLst>
                                          <p:attrName>style.visibility</p:attrName>
                                        </p:attrNameLst>
                                      </p:cBhvr>
                                      <p:to>
                                        <p:strVal val="visible"/>
                                      </p:to>
                                    </p:set>
                                    <p:animEffect transition="in" filter="wipe(left)">
                                      <p:cBhvr>
                                        <p:cTn id="22" dur="500"/>
                                        <p:tgtEl>
                                          <p:spTgt spid="1564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4676" grpId="0"/>
      <p:bldP spid="1564677" grpId="0"/>
      <p:bldP spid="1564678" grpId="0"/>
      <p:bldP spid="156467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5698" name="文本框 1565697"/>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二、数量条款</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5700" name="文本框 1565699"/>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注意事项：</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5701" name="文本框 1565700"/>
          <p:cNvSpPr txBox="1"/>
          <p:nvPr/>
        </p:nvSpPr>
        <p:spPr>
          <a:xfrm>
            <a:off x="2063750" y="1698625"/>
            <a:ext cx="7920038" cy="3322955"/>
          </a:xfrm>
          <a:prstGeom prst="rect">
            <a:avLst/>
          </a:prstGeom>
          <a:noFill/>
          <a:ln w="9525">
            <a:noFill/>
          </a:ln>
        </p:spPr>
        <p:txBody>
          <a:bodyPr>
            <a:spAutoFit/>
          </a:bodyPr>
          <a:p>
            <a:pPr fontAlgn="auto">
              <a:lnSpc>
                <a:spcPct val="150000"/>
              </a:lnSpc>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约数”是指在数量前面加一个“约”</a:t>
            </a:r>
            <a:endParaRPr lang="zh-CN" altLang="en-US" sz="2800" dirty="0">
              <a:solidFill>
                <a:schemeClr val="tx1"/>
              </a:solidFill>
              <a:latin typeface="宋体" panose="02010600030101010101" pitchFamily="2" charset="-122"/>
            </a:endParaRPr>
          </a:p>
          <a:p>
            <a:pPr fontAlgn="auto">
              <a:lnSpc>
                <a:spcPct val="150000"/>
              </a:lnSpc>
              <a:spcBef>
                <a:spcPct val="0"/>
              </a:spcBef>
            </a:pPr>
            <a:r>
              <a:rPr lang="en-US" altLang="zh-CN" sz="2800">
                <a:solidFill>
                  <a:schemeClr val="tx1"/>
                </a:solidFill>
                <a:latin typeface="宋体" panose="02010600030101010101" pitchFamily="2" charset="-122"/>
              </a:rPr>
              <a:t>(About</a:t>
            </a:r>
            <a:r>
              <a:rPr lang="zh-CN" altLang="en-US" sz="2800" dirty="0">
                <a:solidFill>
                  <a:schemeClr val="tx1"/>
                </a:solidFill>
                <a:latin typeface="宋体" panose="02010600030101010101" pitchFamily="2" charset="-122"/>
              </a:rPr>
              <a:t>，</a:t>
            </a:r>
            <a:r>
              <a:rPr lang="en-US" altLang="zh-CN" sz="2800">
                <a:solidFill>
                  <a:schemeClr val="tx1"/>
                </a:solidFill>
                <a:latin typeface="宋体" panose="02010600030101010101" pitchFamily="2" charset="-122"/>
              </a:rPr>
              <a:t>Approximate)</a:t>
            </a:r>
            <a:r>
              <a:rPr lang="zh-CN" altLang="en-US" sz="2800" dirty="0">
                <a:solidFill>
                  <a:schemeClr val="tx1"/>
                </a:solidFill>
                <a:latin typeface="宋体" panose="02010600030101010101" pitchFamily="2" charset="-122"/>
              </a:rPr>
              <a:t>字。有了“约”字，即允许交货数量与规定数量之间有些差异。</a:t>
            </a:r>
            <a:endParaRPr lang="zh-CN" altLang="en-US" sz="2800" dirty="0">
              <a:solidFill>
                <a:schemeClr val="tx1"/>
              </a:solidFill>
              <a:latin typeface="宋体" panose="02010600030101010101" pitchFamily="2" charset="-122"/>
            </a:endParaRPr>
          </a:p>
          <a:p>
            <a:pPr fontAlgn="auto">
              <a:lnSpc>
                <a:spcPct val="150000"/>
              </a:lnSpc>
              <a:spcBef>
                <a:spcPct val="0"/>
              </a:spcBef>
            </a:pPr>
            <a:r>
              <a:rPr lang="zh-CN" altLang="en-US" sz="2800" dirty="0">
                <a:solidFill>
                  <a:schemeClr val="tx1"/>
                </a:solidFill>
                <a:latin typeface="宋体" panose="02010600030101010101" pitchFamily="2" charset="-122"/>
              </a:rPr>
              <a:t>    </a:t>
            </a:r>
            <a:r>
              <a:rPr lang="en-US" altLang="zh-CN" sz="2800">
                <a:solidFill>
                  <a:schemeClr val="tx1"/>
                </a:solidFill>
                <a:latin typeface="宋体" panose="02010600030101010101" pitchFamily="2" charset="-122"/>
              </a:rPr>
              <a:t>《</a:t>
            </a:r>
            <a:r>
              <a:rPr lang="zh-CN" altLang="en-US" sz="2800" dirty="0">
                <a:solidFill>
                  <a:schemeClr val="tx1"/>
                </a:solidFill>
                <a:latin typeface="宋体" panose="02010600030101010101" pitchFamily="2" charset="-122"/>
              </a:rPr>
              <a:t>跟单信用证统一惯例</a:t>
            </a:r>
            <a:r>
              <a:rPr lang="en-US" altLang="zh-CN" sz="2800">
                <a:solidFill>
                  <a:schemeClr val="tx1"/>
                </a:solidFill>
                <a:latin typeface="宋体" panose="02010600030101010101" pitchFamily="2" charset="-122"/>
              </a:rPr>
              <a:t>》</a:t>
            </a:r>
            <a:r>
              <a:rPr lang="zh-CN" altLang="en-US" sz="2800" dirty="0">
                <a:solidFill>
                  <a:schemeClr val="tx1"/>
                </a:solidFill>
                <a:latin typeface="宋体" panose="02010600030101010101" pitchFamily="2" charset="-122"/>
              </a:rPr>
              <a:t>规定：在数量之前有“约”字时，应为允许有不超过</a:t>
            </a:r>
            <a:r>
              <a:rPr lang="en-US" altLang="zh-CN" sz="2800">
                <a:solidFill>
                  <a:schemeClr val="tx1"/>
                </a:solidFill>
                <a:latin typeface="宋体" panose="02010600030101010101" pitchFamily="2" charset="-122"/>
              </a:rPr>
              <a:t>10%</a:t>
            </a:r>
            <a:r>
              <a:rPr lang="zh-CN" altLang="en-US" sz="2800" dirty="0">
                <a:solidFill>
                  <a:schemeClr val="tx1"/>
                </a:solidFill>
                <a:latin typeface="宋体" panose="02010600030101010101" pitchFamily="2" charset="-122"/>
              </a:rPr>
              <a:t>的增减幅度。</a:t>
            </a:r>
            <a:r>
              <a:rPr lang="zh-CN" altLang="en-US" sz="2800" dirty="0">
                <a:latin typeface="Arial" panose="020B0604020202020204" pitchFamily="34" charset="0"/>
              </a:rPr>
              <a:t> </a:t>
            </a:r>
            <a:endParaRPr lang="zh-CN" altLang="en-US" sz="28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65701"/>
                                        </p:tgtEl>
                                        <p:attrNameLst>
                                          <p:attrName>style.visibility</p:attrName>
                                        </p:attrNameLst>
                                      </p:cBhvr>
                                      <p:to>
                                        <p:strVal val="visible"/>
                                      </p:to>
                                    </p:set>
                                    <p:animEffect transition="in" filter="wipe(left)">
                                      <p:cBhvr>
                                        <p:cTn id="7" dur="500"/>
                                        <p:tgtEl>
                                          <p:spTgt spid="1565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570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6722" name="文本框 1566721"/>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二、数量条款</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6723" name="文本框 1566722"/>
          <p:cNvSpPr txBox="1"/>
          <p:nvPr/>
        </p:nvSpPr>
        <p:spPr>
          <a:xfrm>
            <a:off x="4151313" y="6521450"/>
            <a:ext cx="6337300"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566724" name="文本框 1566723"/>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注意事项： </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6725" name="文本框 1566724"/>
          <p:cNvSpPr txBox="1"/>
          <p:nvPr/>
        </p:nvSpPr>
        <p:spPr>
          <a:xfrm>
            <a:off x="2063750" y="1698625"/>
            <a:ext cx="7848600" cy="521970"/>
          </a:xfrm>
          <a:prstGeom prst="rect">
            <a:avLst/>
          </a:prstGeom>
          <a:noFill/>
          <a:ln w="9525">
            <a:noFill/>
          </a:ln>
        </p:spPr>
        <p:txBody>
          <a:bodyPr>
            <a:spAutoFit/>
          </a:bodyPr>
          <a:p>
            <a:r>
              <a:rPr lang="en-US" altLang="zh-CN" sz="2800" dirty="0">
                <a:latin typeface="Arial" panose="020B0604020202020204" pitchFamily="34" charset="0"/>
              </a:rPr>
              <a:t>        </a:t>
            </a:r>
            <a:r>
              <a:rPr lang="en-US" altLang="zh-CN" sz="2800">
                <a:solidFill>
                  <a:schemeClr val="tx1"/>
                </a:solidFill>
                <a:latin typeface="宋体" panose="02010600030101010101" pitchFamily="2" charset="-122"/>
              </a:rPr>
              <a:t>2.</a:t>
            </a:r>
            <a:r>
              <a:rPr lang="zh-CN" altLang="en-US" sz="2800" dirty="0">
                <a:solidFill>
                  <a:schemeClr val="tx1"/>
                </a:solidFill>
                <a:latin typeface="宋体" panose="02010600030101010101" pitchFamily="2" charset="-122"/>
              </a:rPr>
              <a:t>内外包装数量的表示</a:t>
            </a:r>
            <a:r>
              <a:rPr lang="zh-CN" altLang="en-US" sz="2800" dirty="0">
                <a:latin typeface="Arial" panose="020B0604020202020204" pitchFamily="34" charset="0"/>
              </a:rPr>
              <a:t> </a:t>
            </a:r>
            <a:endParaRPr lang="zh-CN" altLang="en-US" sz="2800" dirty="0">
              <a:latin typeface="Arial" panose="020B0604020202020204" pitchFamily="34" charset="0"/>
            </a:endParaRPr>
          </a:p>
        </p:txBody>
      </p:sp>
      <p:sp>
        <p:nvSpPr>
          <p:cNvPr id="1566726" name="文本框 1566725"/>
          <p:cNvSpPr txBox="1"/>
          <p:nvPr/>
        </p:nvSpPr>
        <p:spPr>
          <a:xfrm>
            <a:off x="2063750" y="2328863"/>
            <a:ext cx="7848600" cy="953135"/>
          </a:xfrm>
          <a:prstGeom prst="rect">
            <a:avLst/>
          </a:prstGeom>
          <a:noFill/>
          <a:ln w="9525">
            <a:noFill/>
          </a:ln>
        </p:spPr>
        <p:txBody>
          <a:bodyPr>
            <a:spAutoFit/>
          </a:bodyPr>
          <a:p>
            <a:r>
              <a:rPr lang="en-US" altLang="zh-CN" sz="2800" dirty="0">
                <a:latin typeface="Arial" panose="020B0604020202020204" pitchFamily="34" charset="0"/>
              </a:rPr>
              <a:t>       </a:t>
            </a:r>
            <a:r>
              <a:rPr lang="zh-CN" altLang="en-US" sz="2800" dirty="0">
                <a:solidFill>
                  <a:schemeClr val="tx1"/>
                </a:solidFill>
                <a:latin typeface="宋体" panose="02010600030101010101" pitchFamily="2" charset="-122"/>
              </a:rPr>
              <a:t>以个数或箱数来表示的，应把内装与外装总量详细订在合同里，并将每件包装中的数量列明。 </a:t>
            </a:r>
            <a:endParaRPr lang="zh-CN" altLang="en-US" sz="2800" dirty="0">
              <a:solidFill>
                <a:schemeClr val="tx1"/>
              </a:solidFill>
              <a:latin typeface="宋体" panose="02010600030101010101" pitchFamily="2" charset="-122"/>
            </a:endParaRPr>
          </a:p>
        </p:txBody>
      </p:sp>
      <p:sp>
        <p:nvSpPr>
          <p:cNvPr id="1566727" name="文本框 1566726"/>
          <p:cNvSpPr txBox="1"/>
          <p:nvPr/>
        </p:nvSpPr>
        <p:spPr>
          <a:xfrm>
            <a:off x="2063750" y="3789363"/>
            <a:ext cx="8604250" cy="953135"/>
          </a:xfrm>
          <a:prstGeom prst="rect">
            <a:avLst/>
          </a:prstGeom>
          <a:noFill/>
          <a:ln w="9525">
            <a:noFill/>
          </a:ln>
        </p:spPr>
        <p:txBody>
          <a:bodyPr>
            <a:spAutoFit/>
          </a:bodyPr>
          <a:p>
            <a:r>
              <a:rPr lang="en-US" altLang="zh-CN" sz="2800" dirty="0">
                <a:latin typeface="Arial" panose="020B0604020202020204" pitchFamily="34" charset="0"/>
              </a:rPr>
              <a:t>       </a:t>
            </a:r>
            <a:r>
              <a:rPr lang="zh-CN" altLang="en-US" sz="2800" dirty="0">
                <a:solidFill>
                  <a:schemeClr val="tx1"/>
                </a:solidFill>
                <a:latin typeface="Arial" panose="020B0604020202020204" pitchFamily="34" charset="0"/>
              </a:rPr>
              <a:t>例题：</a:t>
            </a:r>
            <a:r>
              <a:rPr lang="en-US" altLang="zh-CN" sz="2800">
                <a:solidFill>
                  <a:schemeClr val="tx1"/>
                </a:solidFill>
                <a:latin typeface="宋体" panose="02010600030101010101" pitchFamily="2" charset="-122"/>
              </a:rPr>
              <a:t>15000sets 750cartons 20sets /carton</a:t>
            </a:r>
            <a:r>
              <a:rPr lang="zh-CN" altLang="en-US" sz="2800" dirty="0">
                <a:solidFill>
                  <a:schemeClr val="tx1"/>
                </a:solidFill>
                <a:latin typeface="宋体" panose="02010600030101010101" pitchFamily="2" charset="-122"/>
              </a:rPr>
              <a:t>，</a:t>
            </a:r>
            <a:r>
              <a:rPr lang="en-US" altLang="zh-CN" sz="2800">
                <a:solidFill>
                  <a:schemeClr val="tx1"/>
                </a:solidFill>
                <a:latin typeface="宋体" panose="02010600030101010101" pitchFamily="2" charset="-122"/>
              </a:rPr>
              <a:t>(15000</a:t>
            </a:r>
            <a:r>
              <a:rPr lang="zh-CN" altLang="en-US" sz="2800" dirty="0">
                <a:solidFill>
                  <a:schemeClr val="tx1"/>
                </a:solidFill>
                <a:latin typeface="宋体" panose="02010600030101010101" pitchFamily="2" charset="-122"/>
              </a:rPr>
              <a:t>套，</a:t>
            </a:r>
            <a:r>
              <a:rPr lang="en-US" altLang="zh-CN" sz="2800">
                <a:solidFill>
                  <a:schemeClr val="tx1"/>
                </a:solidFill>
                <a:latin typeface="宋体" panose="02010600030101010101" pitchFamily="2" charset="-122"/>
              </a:rPr>
              <a:t>750</a:t>
            </a:r>
            <a:r>
              <a:rPr lang="zh-CN" altLang="en-US" sz="2800" dirty="0">
                <a:solidFill>
                  <a:schemeClr val="tx1"/>
                </a:solidFill>
                <a:latin typeface="宋体" panose="02010600030101010101" pitchFamily="2" charset="-122"/>
              </a:rPr>
              <a:t>箱，每箱装</a:t>
            </a:r>
            <a:r>
              <a:rPr lang="en-US" altLang="zh-CN" sz="2800">
                <a:solidFill>
                  <a:schemeClr val="tx1"/>
                </a:solidFill>
                <a:latin typeface="宋体" panose="02010600030101010101" pitchFamily="2" charset="-122"/>
              </a:rPr>
              <a:t>20</a:t>
            </a:r>
            <a:r>
              <a:rPr lang="zh-CN" altLang="en-US" sz="2800" dirty="0">
                <a:solidFill>
                  <a:schemeClr val="tx1"/>
                </a:solidFill>
                <a:latin typeface="宋体" panose="02010600030101010101" pitchFamily="2" charset="-122"/>
              </a:rPr>
              <a:t>套</a:t>
            </a:r>
            <a:r>
              <a:rPr lang="en-US" altLang="zh-CN" sz="2800">
                <a:solidFill>
                  <a:schemeClr val="tx1"/>
                </a:solidFill>
                <a:latin typeface="宋体" panose="02010600030101010101" pitchFamily="2" charset="-122"/>
              </a:rPr>
              <a:t>) </a:t>
            </a:r>
            <a:endParaRPr lang="en-US" altLang="zh-CN"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66725"/>
                                        </p:tgtEl>
                                        <p:attrNameLst>
                                          <p:attrName>style.visibility</p:attrName>
                                        </p:attrNameLst>
                                      </p:cBhvr>
                                      <p:to>
                                        <p:strVal val="visible"/>
                                      </p:to>
                                    </p:set>
                                    <p:animEffect transition="in" filter="wipe(left)">
                                      <p:cBhvr>
                                        <p:cTn id="7" dur="500"/>
                                        <p:tgtEl>
                                          <p:spTgt spid="15667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6726"/>
                                        </p:tgtEl>
                                        <p:attrNameLst>
                                          <p:attrName>style.visibility</p:attrName>
                                        </p:attrNameLst>
                                      </p:cBhvr>
                                      <p:to>
                                        <p:strVal val="visible"/>
                                      </p:to>
                                    </p:set>
                                    <p:animEffect transition="in" filter="wipe(left)">
                                      <p:cBhvr>
                                        <p:cTn id="12" dur="500"/>
                                        <p:tgtEl>
                                          <p:spTgt spid="15667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6727"/>
                                        </p:tgtEl>
                                        <p:attrNameLst>
                                          <p:attrName>style.visibility</p:attrName>
                                        </p:attrNameLst>
                                      </p:cBhvr>
                                      <p:to>
                                        <p:strVal val="visible"/>
                                      </p:to>
                                    </p:set>
                                    <p:animEffect transition="in" filter="wipe(left)">
                                      <p:cBhvr>
                                        <p:cTn id="17" dur="500"/>
                                        <p:tgtEl>
                                          <p:spTgt spid="1566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25" grpId="0"/>
      <p:bldP spid="1566726" grpId="0"/>
      <p:bldP spid="15667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7746" name="文本框 1567745"/>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二、数量条款</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567747" name="文本框 1567746"/>
          <p:cNvSpPr txBox="1"/>
          <p:nvPr/>
        </p:nvSpPr>
        <p:spPr>
          <a:xfrm>
            <a:off x="4367213" y="6553200"/>
            <a:ext cx="6049962"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567748" name="文本框 1567747"/>
          <p:cNvSpPr txBox="1"/>
          <p:nvPr/>
        </p:nvSpPr>
        <p:spPr>
          <a:xfrm>
            <a:off x="2063750" y="1125538"/>
            <a:ext cx="82089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二</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数量条款示例</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7749" name="文本框 1567748"/>
          <p:cNvSpPr txBox="1"/>
          <p:nvPr/>
        </p:nvSpPr>
        <p:spPr>
          <a:xfrm>
            <a:off x="2063750" y="1773238"/>
            <a:ext cx="7848600" cy="521970"/>
          </a:xfrm>
          <a:prstGeom prst="rect">
            <a:avLst/>
          </a:prstGeom>
          <a:noFill/>
          <a:ln w="9525">
            <a:noFill/>
          </a:ln>
        </p:spPr>
        <p:txBody>
          <a:bodyPr>
            <a:spAutoFit/>
          </a:bodyPr>
          <a:p>
            <a:r>
              <a:rPr lang="en-US" altLang="zh-CN" sz="2800" dirty="0">
                <a:latin typeface="Arial" panose="020B0604020202020204" pitchFamily="34" charset="0"/>
              </a:rPr>
              <a:t>        </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数量</a:t>
            </a:r>
            <a:r>
              <a:rPr lang="zh-CN" altLang="en-US" sz="2800" dirty="0">
                <a:latin typeface="Arial" panose="020B0604020202020204" pitchFamily="34" charset="0"/>
              </a:rPr>
              <a:t>  </a:t>
            </a:r>
            <a:endParaRPr lang="zh-CN" altLang="en-US" sz="2800" dirty="0">
              <a:latin typeface="Arial" panose="020B0604020202020204" pitchFamily="34" charset="0"/>
            </a:endParaRPr>
          </a:p>
        </p:txBody>
      </p:sp>
      <p:sp>
        <p:nvSpPr>
          <p:cNvPr id="1567750" name="文本框 1567749"/>
          <p:cNvSpPr txBox="1"/>
          <p:nvPr/>
        </p:nvSpPr>
        <p:spPr>
          <a:xfrm>
            <a:off x="2063750" y="2276475"/>
            <a:ext cx="8353425" cy="953135"/>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a:solidFill>
                  <a:schemeClr val="tx1"/>
                </a:solidFill>
                <a:latin typeface="宋体" panose="02010600030101010101" pitchFamily="2" charset="-122"/>
              </a:rPr>
              <a:t>3000</a:t>
            </a:r>
            <a:r>
              <a:rPr lang="zh-CN" altLang="en-US" sz="2800" dirty="0">
                <a:solidFill>
                  <a:schemeClr val="tx1"/>
                </a:solidFill>
                <a:latin typeface="宋体" panose="02010600030101010101" pitchFamily="2" charset="-122"/>
              </a:rPr>
              <a:t>箱 </a:t>
            </a:r>
            <a:r>
              <a:rPr lang="en-US" altLang="zh-CN" sz="2800">
                <a:solidFill>
                  <a:schemeClr val="tx1"/>
                </a:solidFill>
                <a:latin typeface="宋体" panose="02010600030101010101" pitchFamily="2" charset="-122"/>
              </a:rPr>
              <a:t>60000</a:t>
            </a:r>
            <a:r>
              <a:rPr lang="zh-CN" altLang="en-US" sz="2800" dirty="0">
                <a:solidFill>
                  <a:schemeClr val="tx1"/>
                </a:solidFill>
                <a:latin typeface="宋体" panose="02010600030101010101" pitchFamily="2" charset="-122"/>
              </a:rPr>
              <a:t>打 </a:t>
            </a:r>
            <a:r>
              <a:rPr lang="en-US" altLang="zh-CN" sz="2800">
                <a:solidFill>
                  <a:schemeClr val="tx1"/>
                </a:solidFill>
                <a:latin typeface="宋体" panose="02010600030101010101" pitchFamily="2" charset="-122"/>
              </a:rPr>
              <a:t>20</a:t>
            </a:r>
            <a:r>
              <a:rPr lang="zh-CN" altLang="en-US" sz="2800" dirty="0">
                <a:solidFill>
                  <a:schemeClr val="tx1"/>
                </a:solidFill>
                <a:latin typeface="宋体" panose="02010600030101010101" pitchFamily="2" charset="-122"/>
              </a:rPr>
              <a:t>打</a:t>
            </a:r>
            <a:r>
              <a:rPr lang="en-US" altLang="zh-CN" sz="2800">
                <a:solidFill>
                  <a:schemeClr val="tx1"/>
                </a:solidFill>
                <a:latin typeface="宋体" panose="02010600030101010101" pitchFamily="2" charset="-122"/>
              </a:rPr>
              <a:t>/</a:t>
            </a:r>
            <a:r>
              <a:rPr lang="zh-CN" altLang="en-US" sz="2800" dirty="0">
                <a:solidFill>
                  <a:schemeClr val="tx1"/>
                </a:solidFill>
                <a:latin typeface="宋体" panose="02010600030101010101" pitchFamily="2" charset="-122"/>
              </a:rPr>
              <a:t>箱。</a:t>
            </a:r>
            <a:endParaRPr lang="zh-CN" altLang="en-US" sz="2800" dirty="0">
              <a:solidFill>
                <a:schemeClr val="tx1"/>
              </a:solidFill>
              <a:latin typeface="宋体" panose="02010600030101010101" pitchFamily="2" charset="-122"/>
            </a:endParaRPr>
          </a:p>
          <a:p>
            <a:pPr>
              <a:spcBef>
                <a:spcPct val="0"/>
              </a:spcBef>
            </a:pPr>
            <a:r>
              <a:rPr lang="en-US" altLang="zh-CN" sz="2800">
                <a:solidFill>
                  <a:schemeClr val="tx1"/>
                </a:solidFill>
                <a:latin typeface="宋体" panose="02010600030101010101" pitchFamily="2" charset="-122"/>
              </a:rPr>
              <a:t>(quantity: 3000cartons  60000dozens 20doz/ctn)</a:t>
            </a:r>
            <a:endParaRPr lang="en-US" altLang="zh-CN" sz="2800">
              <a:solidFill>
                <a:schemeClr val="tx1"/>
              </a:solidFill>
              <a:latin typeface="宋体" panose="02010600030101010101" pitchFamily="2" charset="-122"/>
            </a:endParaRPr>
          </a:p>
        </p:txBody>
      </p:sp>
      <p:sp>
        <p:nvSpPr>
          <p:cNvPr id="1567751" name="文本框 1567750"/>
          <p:cNvSpPr txBox="1"/>
          <p:nvPr/>
        </p:nvSpPr>
        <p:spPr>
          <a:xfrm>
            <a:off x="2063750" y="3284538"/>
            <a:ext cx="8135938" cy="521970"/>
          </a:xfrm>
          <a:prstGeom prst="rect">
            <a:avLst/>
          </a:prstGeom>
          <a:noFill/>
          <a:ln w="9525">
            <a:noFill/>
          </a:ln>
        </p:spPr>
        <p:txBody>
          <a:bodyPr>
            <a:spAutoFit/>
          </a:bodyPr>
          <a:p>
            <a:r>
              <a:rPr lang="en-US" altLang="zh-CN" sz="2800" dirty="0">
                <a:latin typeface="Arial" panose="020B0604020202020204" pitchFamily="34" charset="0"/>
              </a:rPr>
              <a:t>      </a:t>
            </a:r>
            <a:r>
              <a:rPr lang="en-US" altLang="zh-CN" sz="2800" dirty="0">
                <a:latin typeface="宋体" panose="02010600030101010101" pitchFamily="2" charset="-122"/>
              </a:rPr>
              <a:t> </a:t>
            </a:r>
            <a:r>
              <a:rPr lang="en-US" altLang="zh-CN" sz="2800">
                <a:solidFill>
                  <a:schemeClr val="tx1"/>
                </a:solidFill>
                <a:latin typeface="宋体" panose="02010600030101010101" pitchFamily="2" charset="-122"/>
              </a:rPr>
              <a:t>2</a:t>
            </a:r>
            <a:r>
              <a:rPr lang="en-US" altLang="zh-CN" sz="2800">
                <a:solidFill>
                  <a:schemeClr val="tx1"/>
                </a:solidFill>
                <a:latin typeface="Arial" panose="020B0604020202020204" pitchFamily="34" charset="0"/>
              </a:rPr>
              <a:t>.</a:t>
            </a:r>
            <a:r>
              <a:rPr lang="zh-CN" altLang="en-US" sz="2800" dirty="0">
                <a:solidFill>
                  <a:schemeClr val="tx1"/>
                </a:solidFill>
                <a:latin typeface="Arial" panose="020B0604020202020204" pitchFamily="34" charset="0"/>
              </a:rPr>
              <a:t>数量 </a:t>
            </a:r>
            <a:endParaRPr lang="zh-CN" altLang="en-US" sz="2800" dirty="0">
              <a:solidFill>
                <a:schemeClr val="tx1"/>
              </a:solidFill>
              <a:latin typeface="Arial" panose="020B0604020202020204" pitchFamily="34" charset="0"/>
            </a:endParaRPr>
          </a:p>
        </p:txBody>
      </p:sp>
      <p:sp>
        <p:nvSpPr>
          <p:cNvPr id="1567752" name="文本框 1567751"/>
          <p:cNvSpPr txBox="1"/>
          <p:nvPr/>
        </p:nvSpPr>
        <p:spPr>
          <a:xfrm>
            <a:off x="2063750" y="3917950"/>
            <a:ext cx="8135938" cy="1383665"/>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latin typeface="宋体" panose="02010600030101010101" pitchFamily="2" charset="-122"/>
              </a:rPr>
              <a:t> </a:t>
            </a:r>
            <a:r>
              <a:rPr lang="en-US" altLang="zh-CN" sz="2800">
                <a:solidFill>
                  <a:schemeClr val="tx1"/>
                </a:solidFill>
                <a:latin typeface="宋体" panose="02010600030101010101" pitchFamily="2" charset="-122"/>
              </a:rPr>
              <a:t>20000</a:t>
            </a:r>
            <a:r>
              <a:rPr lang="zh-CN" altLang="en-US" sz="2800" dirty="0">
                <a:solidFill>
                  <a:schemeClr val="tx1"/>
                </a:solidFill>
                <a:latin typeface="宋体" panose="02010600030101010101" pitchFamily="2" charset="-122"/>
              </a:rPr>
              <a:t>公吨 卖方可溢短装</a:t>
            </a:r>
            <a:r>
              <a:rPr lang="en-US" altLang="zh-CN" sz="2800">
                <a:solidFill>
                  <a:schemeClr val="tx1"/>
                </a:solidFill>
                <a:latin typeface="宋体" panose="02010600030101010101" pitchFamily="2" charset="-122"/>
              </a:rPr>
              <a:t>5%</a:t>
            </a:r>
            <a:r>
              <a:rPr lang="zh-CN" altLang="en-US" sz="2800" dirty="0">
                <a:solidFill>
                  <a:schemeClr val="tx1"/>
                </a:solidFill>
                <a:latin typeface="宋体" panose="02010600030101010101" pitchFamily="2" charset="-122"/>
              </a:rPr>
              <a:t>。</a:t>
            </a:r>
            <a:endParaRPr lang="zh-CN" altLang="en-US" sz="2800" dirty="0">
              <a:solidFill>
                <a:schemeClr val="tx1"/>
              </a:solidFill>
              <a:latin typeface="宋体" panose="02010600030101010101" pitchFamily="2" charset="-122"/>
            </a:endParaRPr>
          </a:p>
          <a:p>
            <a:pPr>
              <a:spcBef>
                <a:spcPct val="0"/>
              </a:spcBef>
            </a:pPr>
            <a:r>
              <a:rPr lang="en-US" altLang="zh-CN" sz="2800">
                <a:solidFill>
                  <a:schemeClr val="tx1"/>
                </a:solidFill>
                <a:latin typeface="宋体" panose="02010600030101010101" pitchFamily="2" charset="-122"/>
              </a:rPr>
              <a:t>(quantity: 20000metric tons,5% more or less at seller's option)  </a:t>
            </a:r>
            <a:endParaRPr lang="en-US" altLang="zh-CN" sz="2800">
              <a:solidFill>
                <a:schemeClr val="tx1"/>
              </a:solidFill>
              <a:latin typeface="宋体" panose="02010600030101010101" pitchFamily="2" charset="-122"/>
            </a:endParaRPr>
          </a:p>
        </p:txBody>
      </p:sp>
      <p:pic>
        <p:nvPicPr>
          <p:cNvPr id="1567753" name="图片 1567752"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7748"/>
                                        </p:tgtEl>
                                        <p:attrNameLst>
                                          <p:attrName>style.visibility</p:attrName>
                                        </p:attrNameLst>
                                      </p:cBhvr>
                                      <p:to>
                                        <p:strVal val="visible"/>
                                      </p:to>
                                    </p:set>
                                    <p:animEffect transition="in" filter="wipe(left)">
                                      <p:cBhvr>
                                        <p:cTn id="7" dur="500"/>
                                        <p:tgtEl>
                                          <p:spTgt spid="15677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7749"/>
                                        </p:tgtEl>
                                        <p:attrNameLst>
                                          <p:attrName>style.visibility</p:attrName>
                                        </p:attrNameLst>
                                      </p:cBhvr>
                                      <p:to>
                                        <p:strVal val="visible"/>
                                      </p:to>
                                    </p:set>
                                    <p:animEffect transition="in" filter="wipe(left)">
                                      <p:cBhvr>
                                        <p:cTn id="12" dur="500"/>
                                        <p:tgtEl>
                                          <p:spTgt spid="156774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7750"/>
                                        </p:tgtEl>
                                        <p:attrNameLst>
                                          <p:attrName>style.visibility</p:attrName>
                                        </p:attrNameLst>
                                      </p:cBhvr>
                                      <p:to>
                                        <p:strVal val="visible"/>
                                      </p:to>
                                    </p:set>
                                    <p:animEffect transition="in" filter="wipe(left)">
                                      <p:cBhvr>
                                        <p:cTn id="17" dur="500"/>
                                        <p:tgtEl>
                                          <p:spTgt spid="15677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67751"/>
                                        </p:tgtEl>
                                        <p:attrNameLst>
                                          <p:attrName>style.visibility</p:attrName>
                                        </p:attrNameLst>
                                      </p:cBhvr>
                                      <p:to>
                                        <p:strVal val="visible"/>
                                      </p:to>
                                    </p:set>
                                    <p:animEffect transition="in" filter="wipe(left)">
                                      <p:cBhvr>
                                        <p:cTn id="22" dur="500"/>
                                        <p:tgtEl>
                                          <p:spTgt spid="156775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67752"/>
                                        </p:tgtEl>
                                        <p:attrNameLst>
                                          <p:attrName>style.visibility</p:attrName>
                                        </p:attrNameLst>
                                      </p:cBhvr>
                                      <p:to>
                                        <p:strVal val="visible"/>
                                      </p:to>
                                    </p:set>
                                    <p:animEffect transition="in" filter="wipe(left)">
                                      <p:cBhvr>
                                        <p:cTn id="27" dur="500"/>
                                        <p:tgtEl>
                                          <p:spTgt spid="1567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7748" grpId="0"/>
      <p:bldP spid="1567749" grpId="0"/>
      <p:bldP spid="1567750" grpId="0"/>
      <p:bldP spid="1567751" grpId="0"/>
      <p:bldP spid="156775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9906" name="文本框 1019905"/>
          <p:cNvSpPr txBox="1"/>
          <p:nvPr/>
        </p:nvSpPr>
        <p:spPr>
          <a:xfrm>
            <a:off x="2351088" y="204788"/>
            <a:ext cx="8353425" cy="645160"/>
          </a:xfrm>
          <a:prstGeom prst="rect">
            <a:avLst/>
          </a:prstGeom>
          <a:noFill/>
          <a:ln w="9525">
            <a:noFill/>
          </a:ln>
        </p:spPr>
        <p:txBody>
          <a:bodyPr>
            <a:spAutoFit/>
          </a:bodyPr>
          <a:p>
            <a:r>
              <a:rPr lang="zh-CN" altLang="en-US" sz="3600" dirty="0">
                <a:solidFill>
                  <a:schemeClr val="tx1"/>
                </a:solidFill>
                <a:effectLst>
                  <a:outerShdw blurRad="38100" dist="38100" dir="2700000">
                    <a:srgbClr val="C0C0C0"/>
                  </a:outerShdw>
                </a:effectLst>
                <a:latin typeface="黑体" panose="02010609060101010101" charset="-122"/>
                <a:ea typeface="黑体" panose="02010609060101010101" charset="-122"/>
              </a:rPr>
              <a:t>第四节 货物的包装及其条款 </a:t>
            </a:r>
            <a:endParaRPr lang="zh-CN" altLang="en-US" sz="3600" dirty="0">
              <a:solidFill>
                <a:schemeClr val="tx1"/>
              </a:solidFill>
              <a:effectLst>
                <a:outerShdw blurRad="38100" dist="38100" dir="2700000">
                  <a:srgbClr val="C0C0C0"/>
                </a:outerShdw>
              </a:effectLst>
              <a:latin typeface="黑体" panose="02010609060101010101" charset="-122"/>
              <a:ea typeface="黑体" panose="02010609060101010101" charset="-122"/>
            </a:endParaRPr>
          </a:p>
        </p:txBody>
      </p:sp>
      <p:grpSp>
        <p:nvGrpSpPr>
          <p:cNvPr id="1019913" name="组合 1019912"/>
          <p:cNvGrpSpPr/>
          <p:nvPr/>
        </p:nvGrpSpPr>
        <p:grpSpPr>
          <a:xfrm>
            <a:off x="2122488" y="1196975"/>
            <a:ext cx="8150225" cy="3244851"/>
            <a:chOff x="377" y="754"/>
            <a:chExt cx="5134" cy="2044"/>
          </a:xfrm>
        </p:grpSpPr>
        <p:sp>
          <p:nvSpPr>
            <p:cNvPr id="1019909" name="文本框 1019908">
              <a:hlinkClick r:id=""/>
            </p:cNvPr>
            <p:cNvSpPr txBox="1"/>
            <p:nvPr/>
          </p:nvSpPr>
          <p:spPr>
            <a:xfrm>
              <a:off x="385" y="754"/>
              <a:ext cx="5126" cy="368"/>
            </a:xfrm>
            <a:prstGeom prst="rect">
              <a:avLst/>
            </a:prstGeom>
            <a:noFill/>
            <a:ln w="9525">
              <a:noFill/>
            </a:ln>
          </p:spPr>
          <p:txBody>
            <a:bodyPr>
              <a:spAutoFit/>
            </a:bodyPr>
            <a:p>
              <a:pPr latinLnBrk="1" hangingPunct="0">
                <a:spcBef>
                  <a:spcPct val="0"/>
                </a:spcBef>
              </a:pPr>
              <a:r>
                <a:rPr lang="zh-CN" altLang="en-US" sz="3200" dirty="0">
                  <a:effectLst>
                    <a:outerShdw blurRad="38100" dist="38100" dir="2700000">
                      <a:srgbClr val="C0C0C0"/>
                    </a:outerShdw>
                  </a:effectLst>
                  <a:latin typeface="宋体" panose="02010600030101010101" pitchFamily="2" charset="-122"/>
                </a:rPr>
                <a:t>一、包装的概念、种类及作用</a:t>
              </a:r>
              <a:endParaRPr lang="zh-CN" altLang="en-US" sz="3200">
                <a:effectLst>
                  <a:outerShdw blurRad="38100" dist="38100" dir="2700000">
                    <a:srgbClr val="C0C0C0"/>
                  </a:outerShdw>
                </a:effectLst>
                <a:latin typeface="宋体" panose="02010600030101010101" pitchFamily="2" charset="-122"/>
              </a:endParaRPr>
            </a:p>
          </p:txBody>
        </p:sp>
        <p:sp>
          <p:nvSpPr>
            <p:cNvPr id="1019910" name="文本框 1019909">
              <a:hlinkClick r:id=""/>
            </p:cNvPr>
            <p:cNvSpPr txBox="1"/>
            <p:nvPr/>
          </p:nvSpPr>
          <p:spPr>
            <a:xfrm>
              <a:off x="377" y="1295"/>
              <a:ext cx="4998" cy="368"/>
            </a:xfrm>
            <a:prstGeom prst="rect">
              <a:avLst/>
            </a:prstGeom>
            <a:noFill/>
            <a:ln w="9525">
              <a:noFill/>
            </a:ln>
          </p:spPr>
          <p:txBody>
            <a:bodyPr>
              <a:spAutoFit/>
            </a:bodyPr>
            <a:p>
              <a:pPr latinLnBrk="1" hangingPunct="0">
                <a:spcBef>
                  <a:spcPct val="0"/>
                </a:spcBef>
              </a:pPr>
              <a:r>
                <a:rPr lang="zh-CN" altLang="en-US" sz="3200" dirty="0">
                  <a:effectLst>
                    <a:outerShdw blurRad="38100" dist="38100" dir="2700000">
                      <a:srgbClr val="C0C0C0"/>
                    </a:outerShdw>
                  </a:effectLst>
                  <a:latin typeface="Arial" panose="020B0604020202020204" pitchFamily="34" charset="0"/>
                </a:rPr>
                <a:t>二、包装的选用</a:t>
              </a:r>
              <a:endParaRPr lang="zh-CN" altLang="en-US" sz="3200">
                <a:effectLst>
                  <a:outerShdw blurRad="38100" dist="38100" dir="2700000">
                    <a:srgbClr val="C0C0C0"/>
                  </a:outerShdw>
                </a:effectLst>
                <a:latin typeface="Arial" panose="020B0604020202020204" pitchFamily="34" charset="0"/>
              </a:endParaRPr>
            </a:p>
          </p:txBody>
        </p:sp>
        <p:sp>
          <p:nvSpPr>
            <p:cNvPr id="1019911" name="文本框 1019910">
              <a:hlinkClick r:id=""/>
            </p:cNvPr>
            <p:cNvSpPr txBox="1"/>
            <p:nvPr/>
          </p:nvSpPr>
          <p:spPr>
            <a:xfrm>
              <a:off x="386" y="1889"/>
              <a:ext cx="4490" cy="368"/>
            </a:xfrm>
            <a:prstGeom prst="rect">
              <a:avLst/>
            </a:prstGeom>
            <a:noFill/>
            <a:ln w="9525">
              <a:noFill/>
            </a:ln>
          </p:spPr>
          <p:txBody>
            <a:bodyPr>
              <a:spAutoFit/>
            </a:bodyPr>
            <a:p>
              <a:pPr latinLnBrk="1" hangingPunct="0">
                <a:spcBef>
                  <a:spcPct val="0"/>
                </a:spcBef>
              </a:pPr>
              <a:r>
                <a:rPr lang="zh-CN" altLang="en-US" sz="3200" dirty="0">
                  <a:effectLst>
                    <a:outerShdw blurRad="38100" dist="38100" dir="2700000">
                      <a:srgbClr val="C0C0C0"/>
                    </a:outerShdw>
                  </a:effectLst>
                  <a:latin typeface="Arial" panose="020B0604020202020204" pitchFamily="34" charset="0"/>
                </a:rPr>
                <a:t>三、包装标志及其种类</a:t>
              </a:r>
              <a:endParaRPr lang="zh-CN" altLang="en-US" sz="3200">
                <a:effectLst>
                  <a:outerShdw blurRad="38100" dist="38100" dir="2700000">
                    <a:srgbClr val="C0C0C0"/>
                  </a:outerShdw>
                </a:effectLst>
                <a:latin typeface="Arial" panose="020B0604020202020204" pitchFamily="34" charset="0"/>
              </a:endParaRPr>
            </a:p>
          </p:txBody>
        </p:sp>
        <p:sp>
          <p:nvSpPr>
            <p:cNvPr id="1019912" name="文本框 1019911">
              <a:hlinkClick r:id=""/>
            </p:cNvPr>
            <p:cNvSpPr txBox="1"/>
            <p:nvPr/>
          </p:nvSpPr>
          <p:spPr>
            <a:xfrm>
              <a:off x="378" y="2430"/>
              <a:ext cx="3818" cy="368"/>
            </a:xfrm>
            <a:prstGeom prst="rect">
              <a:avLst/>
            </a:prstGeom>
            <a:noFill/>
            <a:ln w="9525">
              <a:noFill/>
            </a:ln>
          </p:spPr>
          <p:txBody>
            <a:bodyPr>
              <a:spAutoFit/>
            </a:bodyPr>
            <a:p>
              <a:pPr latinLnBrk="1" hangingPunct="0">
                <a:spcBef>
                  <a:spcPct val="0"/>
                </a:spcBef>
              </a:pPr>
              <a:r>
                <a:rPr lang="zh-CN" altLang="en-US" sz="3200" dirty="0">
                  <a:effectLst>
                    <a:outerShdw blurRad="38100" dist="38100" dir="2700000">
                      <a:srgbClr val="C0C0C0"/>
                    </a:outerShdw>
                  </a:effectLst>
                  <a:latin typeface="Arial" panose="020B0604020202020204" pitchFamily="34" charset="0"/>
                </a:rPr>
                <a:t>四、包装条款</a:t>
              </a:r>
              <a:endParaRPr lang="zh-CN" altLang="en-US" sz="3200">
                <a:effectLst>
                  <a:outerShdw blurRad="38100" dist="38100" dir="2700000">
                    <a:srgbClr val="C0C0C0"/>
                  </a:outerShdw>
                </a:effectLst>
                <a:latin typeface="Arial" panose="020B0604020202020204" pitchFamily="34" charset="0"/>
              </a:endParaRPr>
            </a:p>
          </p:txBody>
        </p:sp>
      </p:grpSp>
      <p:pic>
        <p:nvPicPr>
          <p:cNvPr id="1019914" name="图片 1019913"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19906"/>
                                        </p:tgtEl>
                                        <p:attrNameLst>
                                          <p:attrName>style.visibility</p:attrName>
                                        </p:attrNameLst>
                                      </p:cBhvr>
                                      <p:to>
                                        <p:strVal val="visible"/>
                                      </p:to>
                                    </p:set>
                                    <p:animEffect transition="in" filter="wipe(left)">
                                      <p:cBhvr>
                                        <p:cTn id="7" dur="500"/>
                                        <p:tgtEl>
                                          <p:spTgt spid="10199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19913"/>
                                        </p:tgtEl>
                                        <p:attrNameLst>
                                          <p:attrName>style.visibility</p:attrName>
                                        </p:attrNameLst>
                                      </p:cBhvr>
                                      <p:to>
                                        <p:strVal val="visible"/>
                                      </p:to>
                                    </p:set>
                                    <p:animEffect transition="in" filter="wipe(left)">
                                      <p:cBhvr>
                                        <p:cTn id="12" dur="500"/>
                                        <p:tgtEl>
                                          <p:spTgt spid="10199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990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8770" name="文本框 1568769"/>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一、包装的概念、种类及作用</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68772" name="文本框 1568771"/>
          <p:cNvSpPr txBox="1"/>
          <p:nvPr/>
        </p:nvSpPr>
        <p:spPr>
          <a:xfrm>
            <a:off x="2063750" y="1139825"/>
            <a:ext cx="8281988"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一</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包装的概念</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68773" name="文本框 1568772"/>
          <p:cNvSpPr txBox="1"/>
          <p:nvPr/>
        </p:nvSpPr>
        <p:spPr>
          <a:xfrm>
            <a:off x="2063750" y="1698625"/>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包装是货物的盛载物、保护物和宣传物，是货物运动过程中的有机组成部分。</a:t>
            </a:r>
            <a:endParaRPr lang="zh-CN" altLang="en-US" sz="280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568770">
                                            <p:txEl>
                                              <p:charRg st="0" end="14"/>
                                            </p:txEl>
                                          </p:spTgt>
                                        </p:tgtEl>
                                        <p:attrNameLst>
                                          <p:attrName>style.visibility</p:attrName>
                                        </p:attrNameLst>
                                      </p:cBhvr>
                                      <p:to>
                                        <p:strVal val="visible"/>
                                      </p:to>
                                    </p:set>
                                    <p:animEffect transition="in" filter="wipe(down)">
                                      <p:cBhvr>
                                        <p:cTn id="7" dur="500"/>
                                        <p:tgtEl>
                                          <p:spTgt spid="1568770">
                                            <p:txEl>
                                              <p:charRg st="0" end="14"/>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68772"/>
                                        </p:tgtEl>
                                        <p:attrNameLst>
                                          <p:attrName>style.visibility</p:attrName>
                                        </p:attrNameLst>
                                      </p:cBhvr>
                                      <p:to>
                                        <p:strVal val="visible"/>
                                      </p:to>
                                    </p:set>
                                    <p:animEffect transition="in" filter="wipe(left)">
                                      <p:cBhvr>
                                        <p:cTn id="11" dur="500"/>
                                        <p:tgtEl>
                                          <p:spTgt spid="156877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68773"/>
                                        </p:tgtEl>
                                        <p:attrNameLst>
                                          <p:attrName>style.visibility</p:attrName>
                                        </p:attrNameLst>
                                      </p:cBhvr>
                                      <p:to>
                                        <p:strVal val="visible"/>
                                      </p:to>
                                    </p:set>
                                    <p:animEffect transition="in" filter="wipe(left)">
                                      <p:cBhvr>
                                        <p:cTn id="16" dur="500"/>
                                        <p:tgtEl>
                                          <p:spTgt spid="1568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8772" grpId="0"/>
      <p:bldP spid="156877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2978" name="文本框 1022977"/>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一、包装的概念、种类及作用</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022981" name="文本框 1022980"/>
          <p:cNvSpPr txBox="1"/>
          <p:nvPr/>
        </p:nvSpPr>
        <p:spPr>
          <a:xfrm>
            <a:off x="2063750" y="1139825"/>
            <a:ext cx="8281988"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二</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包装的种类及作用</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022983" name="文本框 1022982"/>
          <p:cNvSpPr txBox="1"/>
          <p:nvPr/>
        </p:nvSpPr>
        <p:spPr>
          <a:xfrm>
            <a:off x="2063750" y="1698625"/>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包装按其在流通过程中所起作用的不同，可分为运输包装和销售包装两类。</a:t>
            </a:r>
            <a:endParaRPr lang="zh-CN" altLang="en-US" sz="2800">
              <a:solidFill>
                <a:schemeClr val="tx1"/>
              </a:solidFill>
              <a:latin typeface="Arial" panose="020B0604020202020204" pitchFamily="34" charset="0"/>
            </a:endParaRPr>
          </a:p>
        </p:txBody>
      </p:sp>
      <p:grpSp>
        <p:nvGrpSpPr>
          <p:cNvPr id="1022986" name="组合 1022985"/>
          <p:cNvGrpSpPr/>
          <p:nvPr/>
        </p:nvGrpSpPr>
        <p:grpSpPr>
          <a:xfrm>
            <a:off x="2063750" y="3860800"/>
            <a:ext cx="647700" cy="1223963"/>
            <a:chOff x="839" y="2750"/>
            <a:chExt cx="408" cy="771"/>
          </a:xfrm>
        </p:grpSpPr>
        <p:sp>
          <p:nvSpPr>
            <p:cNvPr id="1022984" name="椭圆 1022983"/>
            <p:cNvSpPr/>
            <p:nvPr/>
          </p:nvSpPr>
          <p:spPr>
            <a:xfrm>
              <a:off x="839" y="2750"/>
              <a:ext cx="408" cy="771"/>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022985" name="文本框 1022984"/>
            <p:cNvSpPr txBox="1"/>
            <p:nvPr/>
          </p:nvSpPr>
          <p:spPr>
            <a:xfrm>
              <a:off x="884" y="2809"/>
              <a:ext cx="363" cy="600"/>
            </a:xfrm>
            <a:prstGeom prst="rect">
              <a:avLst/>
            </a:prstGeom>
            <a:noFill/>
            <a:ln w="9525">
              <a:noFill/>
            </a:ln>
          </p:spPr>
          <p:txBody>
            <a:bodyPr>
              <a:spAutoFit/>
            </a:bodyPr>
            <a:p>
              <a:r>
                <a:rPr lang="zh-CN" altLang="en-US" sz="2800" dirty="0">
                  <a:solidFill>
                    <a:schemeClr val="tx1"/>
                  </a:solidFill>
                  <a:latin typeface="Arial" panose="020B0604020202020204" pitchFamily="34" charset="0"/>
                </a:rPr>
                <a:t>分类</a:t>
              </a:r>
              <a:endParaRPr lang="zh-CN" altLang="en-US" sz="2800" dirty="0">
                <a:solidFill>
                  <a:schemeClr val="tx1"/>
                </a:solidFill>
                <a:latin typeface="Arial" panose="020B0604020202020204" pitchFamily="34" charset="0"/>
              </a:endParaRPr>
            </a:p>
          </p:txBody>
        </p:sp>
      </p:grpSp>
      <p:grpSp>
        <p:nvGrpSpPr>
          <p:cNvPr id="1022994" name="组合 1022993"/>
          <p:cNvGrpSpPr/>
          <p:nvPr/>
        </p:nvGrpSpPr>
        <p:grpSpPr>
          <a:xfrm>
            <a:off x="2855913" y="3500438"/>
            <a:ext cx="1944687" cy="1873250"/>
            <a:chOff x="1066" y="2205"/>
            <a:chExt cx="1225" cy="1180"/>
          </a:xfrm>
        </p:grpSpPr>
        <p:sp>
          <p:nvSpPr>
            <p:cNvPr id="1022988" name="文本框 1022987"/>
            <p:cNvSpPr txBox="1"/>
            <p:nvPr/>
          </p:nvSpPr>
          <p:spPr>
            <a:xfrm>
              <a:off x="1247" y="2296"/>
              <a:ext cx="1044"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运输包装 </a:t>
              </a:r>
              <a:endParaRPr lang="zh-CN" altLang="en-US" sz="2800" dirty="0">
                <a:solidFill>
                  <a:schemeClr val="tx1"/>
                </a:solidFill>
                <a:latin typeface="Arial" panose="020B0604020202020204" pitchFamily="34" charset="0"/>
              </a:endParaRPr>
            </a:p>
          </p:txBody>
        </p:sp>
        <p:sp>
          <p:nvSpPr>
            <p:cNvPr id="1022989" name="文本框 1022988"/>
            <p:cNvSpPr txBox="1"/>
            <p:nvPr/>
          </p:nvSpPr>
          <p:spPr>
            <a:xfrm>
              <a:off x="1247" y="2931"/>
              <a:ext cx="1044"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销售包装  </a:t>
              </a:r>
              <a:endParaRPr lang="zh-CN" altLang="en-US" sz="2800" dirty="0">
                <a:solidFill>
                  <a:schemeClr val="tx1"/>
                </a:solidFill>
                <a:latin typeface="Arial" panose="020B0604020202020204" pitchFamily="34" charset="0"/>
              </a:endParaRPr>
            </a:p>
          </p:txBody>
        </p:sp>
        <p:sp>
          <p:nvSpPr>
            <p:cNvPr id="1022990" name="左大括号 1022989"/>
            <p:cNvSpPr/>
            <p:nvPr/>
          </p:nvSpPr>
          <p:spPr>
            <a:xfrm>
              <a:off x="1066" y="2205"/>
              <a:ext cx="90" cy="1180"/>
            </a:xfrm>
            <a:prstGeom prst="leftBrace">
              <a:avLst>
                <a:gd name="adj1" fmla="val 109259"/>
                <a:gd name="adj2" fmla="val 50000"/>
              </a:avLst>
            </a:prstGeom>
            <a:noFill/>
            <a:ln w="28575" cap="flat" cmpd="sng">
              <a:solidFill>
                <a:schemeClr val="tx1"/>
              </a:solidFill>
              <a:prstDash val="solid"/>
              <a:headEnd type="none" w="med" len="med"/>
              <a:tailEnd type="none" w="med" len="med"/>
            </a:ln>
          </p:spPr>
          <p:txBody>
            <a:bodyPr/>
            <a:p>
              <a:endParaRPr lang="zh-CN" altLang="en-US"/>
            </a:p>
          </p:txBody>
        </p:sp>
      </p:grpSp>
      <p:sp>
        <p:nvSpPr>
          <p:cNvPr id="1022991" name="线形标注 1 1022990"/>
          <p:cNvSpPr/>
          <p:nvPr/>
        </p:nvSpPr>
        <p:spPr>
          <a:xfrm>
            <a:off x="5016500" y="2781300"/>
            <a:ext cx="5256213" cy="1223963"/>
          </a:xfrm>
          <a:prstGeom prst="borderCallout1">
            <a:avLst>
              <a:gd name="adj1" fmla="val 9338"/>
              <a:gd name="adj2" fmla="val -1449"/>
              <a:gd name="adj3" fmla="val 80287"/>
              <a:gd name="adj4" fmla="val -4407"/>
            </a:avLst>
          </a:prstGeom>
          <a:solidFill>
            <a:srgbClr val="CAA336"/>
          </a:solidFill>
          <a:ln w="28575" cap="flat" cmpd="sng">
            <a:solidFill>
              <a:srgbClr val="660033"/>
            </a:solidFill>
            <a:prstDash val="solid"/>
            <a:miter/>
            <a:headEnd type="none" w="med" len="med"/>
            <a:tailEnd type="none" w="med" len="med"/>
          </a:ln>
        </p:spPr>
        <p:txBody>
          <a:bodyPr/>
          <a:p>
            <a:pPr>
              <a:spcBef>
                <a:spcPct val="0"/>
              </a:spcBef>
            </a:pPr>
            <a:r>
              <a:rPr lang="en-US" altLang="zh-CN" sz="1800" dirty="0">
                <a:solidFill>
                  <a:schemeClr val="tx1"/>
                </a:solidFill>
                <a:latin typeface="Arial" panose="020B0604020202020204" pitchFamily="34" charset="0"/>
              </a:rPr>
              <a:t>    </a:t>
            </a:r>
            <a:r>
              <a:rPr lang="zh-CN" altLang="en-US" sz="1800" dirty="0">
                <a:solidFill>
                  <a:schemeClr val="tx1"/>
                </a:solidFill>
                <a:latin typeface="Arial" panose="020B0604020202020204" pitchFamily="34" charset="0"/>
              </a:rPr>
              <a:t>又称大包装或外包装。具有通风、防潮、防震、防锈蚀、防失散、防盗等功能，起到保护货物、便于运输、储存、计数和分拨的作用。</a:t>
            </a:r>
            <a:endParaRPr lang="zh-CN" altLang="en-US" sz="1800">
              <a:solidFill>
                <a:schemeClr val="tx1"/>
              </a:solidFill>
              <a:latin typeface="Arial" panose="020B0604020202020204" pitchFamily="34" charset="0"/>
            </a:endParaRPr>
          </a:p>
        </p:txBody>
      </p:sp>
      <p:sp>
        <p:nvSpPr>
          <p:cNvPr id="1022993" name="线形标注 1 1022992"/>
          <p:cNvSpPr/>
          <p:nvPr/>
        </p:nvSpPr>
        <p:spPr>
          <a:xfrm>
            <a:off x="5016500" y="2779713"/>
            <a:ext cx="5651500" cy="3457575"/>
          </a:xfrm>
          <a:prstGeom prst="borderCallout1">
            <a:avLst>
              <a:gd name="adj1" fmla="val 3306"/>
              <a:gd name="adj2" fmla="val -1347"/>
              <a:gd name="adj3" fmla="val 57301"/>
              <a:gd name="adj4" fmla="val -3653"/>
            </a:avLst>
          </a:prstGeom>
          <a:solidFill>
            <a:srgbClr val="CAA336"/>
          </a:solidFill>
          <a:ln w="28575" cap="flat" cmpd="sng">
            <a:solidFill>
              <a:srgbClr val="660033"/>
            </a:solidFill>
            <a:prstDash val="solid"/>
            <a:miter/>
            <a:headEnd type="none" w="med" len="med"/>
            <a:tailEnd type="none" w="med" len="med"/>
          </a:ln>
        </p:spPr>
        <p:txBody>
          <a:bodyPr/>
          <a:p>
            <a:pPr>
              <a:spcBef>
                <a:spcPct val="0"/>
              </a:spcBef>
            </a:pPr>
            <a:r>
              <a:rPr lang="en-US" altLang="zh-CN" sz="1800" dirty="0">
                <a:solidFill>
                  <a:schemeClr val="tx1"/>
                </a:solidFill>
                <a:latin typeface="Arial" panose="020B0604020202020204" pitchFamily="34" charset="0"/>
              </a:rPr>
              <a:t>    </a:t>
            </a:r>
            <a:r>
              <a:rPr lang="zh-CN" altLang="en-US" sz="1800" dirty="0">
                <a:solidFill>
                  <a:schemeClr val="bg1"/>
                </a:solidFill>
                <a:latin typeface="Arial" panose="020B0604020202020204" pitchFamily="34" charset="0"/>
              </a:rPr>
              <a:t>又称小包装或内包装，是进入零售市场直接与消费者见面的一种包装。除了保护货物外，还便于消费者识别、选购、携带和使用，具有美化宣传和无声推销的作用。</a:t>
            </a:r>
            <a:endParaRPr lang="zh-CN" altLang="en-US" sz="1800" dirty="0">
              <a:solidFill>
                <a:schemeClr val="bg1"/>
              </a:solidFill>
              <a:latin typeface="Arial" panose="020B0604020202020204" pitchFamily="34" charset="0"/>
            </a:endParaRPr>
          </a:p>
          <a:p>
            <a:pPr>
              <a:spcBef>
                <a:spcPct val="0"/>
              </a:spcBef>
            </a:pPr>
            <a:r>
              <a:rPr lang="zh-CN" altLang="en-US" sz="1800" dirty="0">
                <a:solidFill>
                  <a:schemeClr val="bg1"/>
                </a:solidFill>
                <a:latin typeface="Arial" panose="020B0604020202020204" pitchFamily="34" charset="0"/>
              </a:rPr>
              <a:t>    销售包装的装潢画面应具有吸引力，否则，不利于售出货物。比如，荷兰某超市上有黄色竹制罐装茶叶一批，一面只写“中国制造”，另一面刻有我国古装仕女图，看上去精致美观，具有民族特色，但很少有人问津。原因是包装上没有商标、产地、数量、规格、成份、用途和使用方法等文字说明，人们只知道是茶叶，而不知是红茶还是绿茶，份量多少，质量如何，不便于消费者了解商品。 </a:t>
            </a:r>
            <a:endParaRPr lang="zh-CN" altLang="en-US" sz="1800" dirty="0">
              <a:solidFill>
                <a:schemeClr val="bg1"/>
              </a:solidFill>
              <a:latin typeface="Arial" panose="020B0604020202020204" pitchFamily="34" charset="0"/>
            </a:endParaRPr>
          </a:p>
        </p:txBody>
      </p:sp>
      <p:pic>
        <p:nvPicPr>
          <p:cNvPr id="1022995" name="图片 1022994"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2981"/>
                                        </p:tgtEl>
                                        <p:attrNameLst>
                                          <p:attrName>style.visibility</p:attrName>
                                        </p:attrNameLst>
                                      </p:cBhvr>
                                      <p:to>
                                        <p:strVal val="visible"/>
                                      </p:to>
                                    </p:set>
                                    <p:animEffect transition="in" filter="wipe(left)">
                                      <p:cBhvr>
                                        <p:cTn id="7" dur="500"/>
                                        <p:tgtEl>
                                          <p:spTgt spid="10229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2983"/>
                                        </p:tgtEl>
                                        <p:attrNameLst>
                                          <p:attrName>style.visibility</p:attrName>
                                        </p:attrNameLst>
                                      </p:cBhvr>
                                      <p:to>
                                        <p:strVal val="visible"/>
                                      </p:to>
                                    </p:set>
                                    <p:animEffect transition="in" filter="wipe(left)">
                                      <p:cBhvr>
                                        <p:cTn id="12" dur="500"/>
                                        <p:tgtEl>
                                          <p:spTgt spid="10229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22986"/>
                                        </p:tgtEl>
                                        <p:attrNameLst>
                                          <p:attrName>style.visibility</p:attrName>
                                        </p:attrNameLst>
                                      </p:cBhvr>
                                      <p:to>
                                        <p:strVal val="visible"/>
                                      </p:to>
                                    </p:set>
                                    <p:animEffect transition="in" filter="wipe(left)">
                                      <p:cBhvr>
                                        <p:cTn id="17" dur="500"/>
                                        <p:tgtEl>
                                          <p:spTgt spid="102298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22994"/>
                                        </p:tgtEl>
                                        <p:attrNameLst>
                                          <p:attrName>style.visibility</p:attrName>
                                        </p:attrNameLst>
                                      </p:cBhvr>
                                      <p:to>
                                        <p:strVal val="visible"/>
                                      </p:to>
                                    </p:set>
                                    <p:animEffect transition="in" filter="wipe(left)">
                                      <p:cBhvr>
                                        <p:cTn id="22" dur="500"/>
                                        <p:tgtEl>
                                          <p:spTgt spid="10229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2991"/>
                                        </p:tgtEl>
                                        <p:attrNameLst>
                                          <p:attrName>style.visibility</p:attrName>
                                        </p:attrNameLst>
                                      </p:cBhvr>
                                      <p:to>
                                        <p:strVal val="visible"/>
                                      </p:to>
                                    </p:set>
                                    <p:animEffect transition="in" filter="wipe(left)">
                                      <p:cBhvr>
                                        <p:cTn id="27" dur="500"/>
                                        <p:tgtEl>
                                          <p:spTgt spid="1022991"/>
                                        </p:tgtEl>
                                      </p:cBhvr>
                                    </p:animEffect>
                                  </p:childTnLst>
                                  <p:subTnLst>
                                    <p:set>
                                      <p:cBhvr override="childStyle">
                                        <p:cTn dur="1" fill="hold" display="0" masterRel="nextClick" afterEffect="1"/>
                                        <p:tgtEl>
                                          <p:spTgt spid="1022991"/>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2993"/>
                                        </p:tgtEl>
                                        <p:attrNameLst>
                                          <p:attrName>style.visibility</p:attrName>
                                        </p:attrNameLst>
                                      </p:cBhvr>
                                      <p:to>
                                        <p:strVal val="visible"/>
                                      </p:to>
                                    </p:set>
                                    <p:animEffect transition="in" filter="wipe(left)">
                                      <p:cBhvr>
                                        <p:cTn id="32" dur="500"/>
                                        <p:tgtEl>
                                          <p:spTgt spid="1022993"/>
                                        </p:tgtEl>
                                      </p:cBhvr>
                                    </p:animEffect>
                                  </p:childTnLst>
                                  <p:subTnLst>
                                    <p:set>
                                      <p:cBhvr override="childStyle">
                                        <p:cTn dur="1" fill="hold" display="0" masterRel="nextClick" afterEffect="1"/>
                                        <p:tgtEl>
                                          <p:spTgt spid="102299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2981" grpId="0"/>
      <p:bldP spid="1022983" grpId="0"/>
      <p:bldP spid="1022991" grpId="0" bldLvl="0" animBg="1"/>
      <p:bldP spid="1022993"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08849" y="1726717"/>
            <a:ext cx="5693659" cy="1241425"/>
          </a:xfrm>
          <a:prstGeom prst="rect">
            <a:avLst/>
          </a:prstGeom>
          <a:noFill/>
        </p:spPr>
        <p:txBody>
          <a:bodyPr wrap="square" rtlCol="0">
            <a:spAutoFit/>
          </a:bodyPr>
          <a:lstStyle/>
          <a:p>
            <a:r>
              <a:rPr lang="zh-CN" altLang="en-US" sz="3735" spc="-150" dirty="0" smtClean="0">
                <a:solidFill>
                  <a:schemeClr val="bg1"/>
                </a:solidFill>
                <a:latin typeface="方正卡通简体" panose="03000509000000000000" pitchFamily="65" charset="-122"/>
                <a:ea typeface="方正卡通简体" panose="03000509000000000000" pitchFamily="65" charset="-122"/>
              </a:rPr>
              <a:t>交易磋商的环节、单击此处添加文本标题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0" name="TextBox 29"/>
          <p:cNvSpPr txBox="1"/>
          <p:nvPr/>
        </p:nvSpPr>
        <p:spPr>
          <a:xfrm>
            <a:off x="4366609" y="1768882"/>
            <a:ext cx="5693659" cy="1241425"/>
          </a:xfrm>
          <a:prstGeom prst="rect">
            <a:avLst/>
          </a:prstGeom>
          <a:noFill/>
        </p:spPr>
        <p:txBody>
          <a:bodyPr wrap="square" rtlCol="0">
            <a:spAutoFit/>
          </a:bodyPr>
          <a:lstStyle/>
          <a:p>
            <a:r>
              <a:rPr lang="zh-CN" sz="3735" b="1" spc="-150" dirty="0" smtClean="0">
                <a:solidFill>
                  <a:schemeClr val="accent3"/>
                </a:solidFill>
                <a:latin typeface="方正卡通简体" panose="03000509000000000000" pitchFamily="65" charset="-122"/>
                <a:ea typeface="方正卡通简体" panose="03000509000000000000" pitchFamily="65" charset="-122"/>
                <a:hlinkClick r:id="rId1" tooltip="" action="ppaction://hlinksldjump"/>
              </a:rPr>
              <a:t>品名数量包装及价格</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08849" y="3008656"/>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3</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508849" y="3649627"/>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2" tooltip="" action="ppaction://hlinksldjump"/>
              </a:rPr>
              <a:t>相关单据的填写</a:t>
            </a:r>
            <a:r>
              <a:rPr lang="zh-CN" altLang="en-US" sz="3735" b="1" spc="-150" dirty="0" smtClean="0">
                <a:solidFill>
                  <a:schemeClr val="bg1"/>
                </a:solidFill>
                <a:latin typeface="方正卡通简体" panose="03000509000000000000" pitchFamily="65" charset="-122"/>
                <a:ea typeface="方正卡通简体" panose="03000509000000000000" pitchFamily="65" charset="-122"/>
              </a:rPr>
              <a:t>击</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4"/>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4914" name="文本框 1574913"/>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rPr>
              <a:t>二、包装的选用</a:t>
            </a:r>
            <a:endPar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endParaRPr>
          </a:p>
        </p:txBody>
      </p:sp>
      <p:sp>
        <p:nvSpPr>
          <p:cNvPr id="1574915" name="文本框 1574914"/>
          <p:cNvSpPr txBox="1"/>
          <p:nvPr/>
        </p:nvSpPr>
        <p:spPr>
          <a:xfrm>
            <a:off x="4511675" y="6553200"/>
            <a:ext cx="5832475" cy="368300"/>
          </a:xfrm>
          <a:prstGeom prst="rect">
            <a:avLst/>
          </a:prstGeom>
          <a:noFill/>
          <a:ln w="9525">
            <a:noFill/>
          </a:ln>
        </p:spPr>
        <p:txBody>
          <a:bodyPr>
            <a:spAutoFit/>
          </a:bodyPr>
          <a:p>
            <a:endParaRPr lang="zh-CN" altLang="en-US">
              <a:latin typeface="Arial" panose="020B0604020202020204" pitchFamily="34" charset="0"/>
            </a:endParaRPr>
          </a:p>
        </p:txBody>
      </p:sp>
      <p:sp>
        <p:nvSpPr>
          <p:cNvPr id="1574916" name="文本框 1574915"/>
          <p:cNvSpPr txBox="1"/>
          <p:nvPr/>
        </p:nvSpPr>
        <p:spPr>
          <a:xfrm>
            <a:off x="2063750" y="1139825"/>
            <a:ext cx="7993063" cy="583565"/>
          </a:xfrm>
          <a:prstGeom prst="rect">
            <a:avLst/>
          </a:prstGeom>
          <a:noFill/>
          <a:ln w="9525">
            <a:noFill/>
          </a:ln>
        </p:spPr>
        <p:txBody>
          <a:bodyPr>
            <a:spAutoFit/>
          </a:bodyPr>
          <a:p>
            <a:pPr latinLnBrk="1" hangingPunct="0">
              <a:spcBef>
                <a:spcPct val="0"/>
              </a:spcBef>
            </a:pPr>
            <a:r>
              <a:rPr lang="zh-CN" altLang="en-US" sz="3200" dirty="0">
                <a:solidFill>
                  <a:srgbClr val="660033"/>
                </a:solidFill>
                <a:effectLst>
                  <a:outerShdw blurRad="38100" dist="38100" dir="2700000">
                    <a:srgbClr val="C0C0C0"/>
                  </a:outerShdw>
                </a:effectLst>
                <a:latin typeface="Arial" panose="020B0604020202020204" pitchFamily="34" charset="0"/>
              </a:rPr>
              <a:t>包装体积的核算及与运输工具的配合</a:t>
            </a:r>
            <a:endParaRPr lang="zh-CN" altLang="en-US" sz="3200" dirty="0">
              <a:solidFill>
                <a:srgbClr val="660033"/>
              </a:solidFill>
              <a:effectLst>
                <a:outerShdw blurRad="38100" dist="38100" dir="2700000">
                  <a:srgbClr val="C0C0C0"/>
                </a:outerShdw>
              </a:effectLst>
              <a:latin typeface="Arial" panose="020B0604020202020204" pitchFamily="34" charset="0"/>
            </a:endParaRPr>
          </a:p>
        </p:txBody>
      </p:sp>
      <p:sp>
        <p:nvSpPr>
          <p:cNvPr id="1574917" name="文本框 1574916"/>
          <p:cNvSpPr txBox="1"/>
          <p:nvPr/>
        </p:nvSpPr>
        <p:spPr>
          <a:xfrm>
            <a:off x="2063750" y="1698625"/>
            <a:ext cx="8137525"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业务中，经常使用的集装箱有以下两种 </a:t>
            </a:r>
            <a:endParaRPr lang="zh-CN" altLang="en-US" sz="2800">
              <a:solidFill>
                <a:schemeClr val="tx1"/>
              </a:solidFill>
              <a:latin typeface="Arial" panose="020B0604020202020204" pitchFamily="34" charset="0"/>
            </a:endParaRPr>
          </a:p>
        </p:txBody>
      </p:sp>
      <p:grpSp>
        <p:nvGrpSpPr>
          <p:cNvPr id="1574920" name="组合 1574919"/>
          <p:cNvGrpSpPr/>
          <p:nvPr/>
        </p:nvGrpSpPr>
        <p:grpSpPr>
          <a:xfrm>
            <a:off x="2351088" y="3429000"/>
            <a:ext cx="647700" cy="1655763"/>
            <a:chOff x="1202" y="2251"/>
            <a:chExt cx="408" cy="1043"/>
          </a:xfrm>
        </p:grpSpPr>
        <p:sp>
          <p:nvSpPr>
            <p:cNvPr id="1574918" name="椭圆 1574917"/>
            <p:cNvSpPr/>
            <p:nvPr/>
          </p:nvSpPr>
          <p:spPr>
            <a:xfrm>
              <a:off x="1202" y="2251"/>
              <a:ext cx="408" cy="1043"/>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574919" name="文本框 1574918"/>
            <p:cNvSpPr txBox="1"/>
            <p:nvPr/>
          </p:nvSpPr>
          <p:spPr>
            <a:xfrm>
              <a:off x="1238" y="2498"/>
              <a:ext cx="317" cy="600"/>
            </a:xfrm>
            <a:prstGeom prst="rect">
              <a:avLst/>
            </a:prstGeom>
            <a:noFill/>
            <a:ln w="9525">
              <a:noFill/>
            </a:ln>
          </p:spPr>
          <p:txBody>
            <a:bodyPr>
              <a:spAutoFit/>
            </a:bodyPr>
            <a:p>
              <a:r>
                <a:rPr lang="zh-CN" altLang="en-US" sz="2800" dirty="0">
                  <a:solidFill>
                    <a:schemeClr val="tx1"/>
                  </a:solidFill>
                  <a:latin typeface="Arial" panose="020B0604020202020204" pitchFamily="34" charset="0"/>
                </a:rPr>
                <a:t>种类</a:t>
              </a:r>
              <a:endParaRPr lang="zh-CN" altLang="en-US" sz="2800" dirty="0">
                <a:solidFill>
                  <a:schemeClr val="tx1"/>
                </a:solidFill>
                <a:latin typeface="Arial" panose="020B0604020202020204" pitchFamily="34" charset="0"/>
              </a:endParaRPr>
            </a:p>
          </p:txBody>
        </p:sp>
      </p:grpSp>
      <p:grpSp>
        <p:nvGrpSpPr>
          <p:cNvPr id="1574924" name="组合 1574923"/>
          <p:cNvGrpSpPr/>
          <p:nvPr/>
        </p:nvGrpSpPr>
        <p:grpSpPr>
          <a:xfrm>
            <a:off x="3068638" y="3068638"/>
            <a:ext cx="2522537" cy="2106612"/>
            <a:chOff x="1246" y="1878"/>
            <a:chExt cx="1589" cy="1327"/>
          </a:xfrm>
        </p:grpSpPr>
        <p:sp>
          <p:nvSpPr>
            <p:cNvPr id="1574921" name="左大括号 1574920"/>
            <p:cNvSpPr/>
            <p:nvPr/>
          </p:nvSpPr>
          <p:spPr>
            <a:xfrm>
              <a:off x="1246" y="1979"/>
              <a:ext cx="46" cy="1179"/>
            </a:xfrm>
            <a:prstGeom prst="leftBrace">
              <a:avLst>
                <a:gd name="adj1" fmla="val 213586"/>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74922" name="文本框 1574921"/>
            <p:cNvSpPr txBox="1"/>
            <p:nvPr/>
          </p:nvSpPr>
          <p:spPr>
            <a:xfrm>
              <a:off x="1338" y="1878"/>
              <a:ext cx="1497" cy="329"/>
            </a:xfrm>
            <a:prstGeom prst="rect">
              <a:avLst/>
            </a:prstGeom>
            <a:solidFill>
              <a:srgbClr val="BBE0E3"/>
            </a:solidFill>
            <a:ln w="28575" cap="flat" cmpd="sng">
              <a:solidFill>
                <a:schemeClr val="folHlink"/>
              </a:solidFill>
              <a:prstDash val="solid"/>
              <a:miter/>
              <a:headEnd type="none" w="med" len="med"/>
              <a:tailEnd type="none" w="med" len="med"/>
            </a:ln>
          </p:spPr>
          <p:txBody>
            <a:bodyPr>
              <a:spAutoFit/>
            </a:bodyPr>
            <a:p>
              <a:r>
                <a:rPr lang="en-US" altLang="zh-CN" sz="2800">
                  <a:solidFill>
                    <a:schemeClr val="tx1"/>
                  </a:solidFill>
                  <a:latin typeface="宋体" panose="02010600030101010101" pitchFamily="2" charset="-122"/>
                </a:rPr>
                <a:t>20</a:t>
              </a:r>
              <a:r>
                <a:rPr lang="zh-CN" altLang="en-US" sz="2800" dirty="0">
                  <a:solidFill>
                    <a:schemeClr val="tx1"/>
                  </a:solidFill>
                  <a:latin typeface="宋体" panose="02010600030101010101" pitchFamily="2" charset="-122"/>
                </a:rPr>
                <a:t>英尺集装箱 </a:t>
              </a:r>
              <a:endParaRPr lang="zh-CN" altLang="en-US" sz="2800" dirty="0">
                <a:solidFill>
                  <a:schemeClr val="tx1"/>
                </a:solidFill>
                <a:latin typeface="宋体" panose="02010600030101010101" pitchFamily="2" charset="-122"/>
              </a:endParaRPr>
            </a:p>
          </p:txBody>
        </p:sp>
        <p:sp>
          <p:nvSpPr>
            <p:cNvPr id="1574923" name="文本框 1574922"/>
            <p:cNvSpPr txBox="1"/>
            <p:nvPr/>
          </p:nvSpPr>
          <p:spPr>
            <a:xfrm>
              <a:off x="1338" y="2876"/>
              <a:ext cx="1497" cy="329"/>
            </a:xfrm>
            <a:prstGeom prst="rect">
              <a:avLst/>
            </a:prstGeom>
            <a:solidFill>
              <a:srgbClr val="BBE0E3"/>
            </a:solidFill>
            <a:ln w="28575" cap="flat" cmpd="sng">
              <a:solidFill>
                <a:schemeClr val="folHlink"/>
              </a:solidFill>
              <a:prstDash val="solid"/>
              <a:miter/>
              <a:headEnd type="none" w="med" len="med"/>
              <a:tailEnd type="none" w="med" len="med"/>
            </a:ln>
          </p:spPr>
          <p:txBody>
            <a:bodyPr>
              <a:spAutoFit/>
            </a:bodyPr>
            <a:p>
              <a:r>
                <a:rPr lang="en-US" altLang="zh-CN" sz="2800">
                  <a:solidFill>
                    <a:schemeClr val="tx1"/>
                  </a:solidFill>
                  <a:latin typeface="宋体" panose="02010600030101010101" pitchFamily="2" charset="-122"/>
                </a:rPr>
                <a:t>40</a:t>
              </a:r>
              <a:r>
                <a:rPr lang="zh-CN" altLang="en-US" sz="2800" dirty="0">
                  <a:solidFill>
                    <a:schemeClr val="tx1"/>
                  </a:solidFill>
                  <a:latin typeface="宋体" panose="02010600030101010101" pitchFamily="2" charset="-122"/>
                </a:rPr>
                <a:t>英尺集装箱 </a:t>
              </a:r>
              <a:endParaRPr lang="zh-CN" altLang="en-US" sz="2800" dirty="0">
                <a:solidFill>
                  <a:schemeClr val="tx1"/>
                </a:solidFill>
                <a:latin typeface="宋体" panose="02010600030101010101" pitchFamily="2" charset="-122"/>
              </a:endParaRPr>
            </a:p>
          </p:txBody>
        </p:sp>
      </p:grpSp>
      <p:sp>
        <p:nvSpPr>
          <p:cNvPr id="1574925" name="线形标注 1 1574924"/>
          <p:cNvSpPr/>
          <p:nvPr/>
        </p:nvSpPr>
        <p:spPr>
          <a:xfrm>
            <a:off x="6024563" y="2347913"/>
            <a:ext cx="3816350" cy="1728787"/>
          </a:xfrm>
          <a:prstGeom prst="borderCallout1">
            <a:avLst>
              <a:gd name="adj1" fmla="val 6611"/>
              <a:gd name="adj2" fmla="val -1995"/>
              <a:gd name="adj3" fmla="val 40310"/>
              <a:gd name="adj4" fmla="val -13060"/>
            </a:avLst>
          </a:prstGeom>
          <a:solidFill>
            <a:srgbClr val="F3EE12"/>
          </a:solidFill>
          <a:ln w="28575" cap="flat" cmpd="sng">
            <a:solidFill>
              <a:schemeClr val="hlink"/>
            </a:solidFill>
            <a:prstDash val="solid"/>
            <a:miter/>
            <a:headEnd type="none" w="med" len="med"/>
            <a:tailEnd type="none" w="med" len="med"/>
          </a:ln>
        </p:spPr>
        <p:txBody>
          <a:bodyPr/>
          <a:p>
            <a:pPr algn="ctr"/>
            <a:r>
              <a:rPr lang="en-US" altLang="zh-CN" sz="2000" dirty="0">
                <a:solidFill>
                  <a:schemeClr val="tx1"/>
                </a:solidFill>
                <a:latin typeface="宋体" panose="02010600030101010101" pitchFamily="2" charset="-122"/>
              </a:rPr>
              <a:t>  </a:t>
            </a:r>
            <a:r>
              <a:rPr lang="zh-CN" altLang="en-US" sz="2000" dirty="0">
                <a:solidFill>
                  <a:schemeClr val="tx1"/>
                </a:solidFill>
                <a:latin typeface="宋体" panose="02010600030101010101" pitchFamily="2" charset="-122"/>
              </a:rPr>
              <a:t>也称</a:t>
            </a:r>
            <a:r>
              <a:rPr lang="en-US" altLang="zh-CN" sz="2000">
                <a:solidFill>
                  <a:schemeClr val="tx1"/>
                </a:solidFill>
                <a:latin typeface="宋体" panose="02010600030101010101" pitchFamily="2" charset="-122"/>
              </a:rPr>
              <a:t>20</a:t>
            </a:r>
            <a:r>
              <a:rPr lang="zh-CN" altLang="en-US" sz="2000" dirty="0">
                <a:solidFill>
                  <a:schemeClr val="tx1"/>
                </a:solidFill>
                <a:latin typeface="宋体" panose="02010600030101010101" pitchFamily="2" charset="-122"/>
              </a:rPr>
              <a:t>英尺货柜。规格为</a:t>
            </a:r>
            <a:r>
              <a:rPr lang="en-US" altLang="zh-CN" sz="2000">
                <a:solidFill>
                  <a:schemeClr val="tx1"/>
                </a:solidFill>
                <a:latin typeface="宋体" panose="02010600030101010101" pitchFamily="2" charset="-122"/>
              </a:rPr>
              <a:t>8</a:t>
            </a:r>
            <a:r>
              <a:rPr lang="zh-CN" altLang="en-US" sz="2000" dirty="0">
                <a:solidFill>
                  <a:schemeClr val="tx1"/>
                </a:solidFill>
                <a:latin typeface="宋体" panose="02010600030101010101" pitchFamily="2" charset="-122"/>
              </a:rPr>
              <a:t>英尺</a:t>
            </a:r>
            <a:r>
              <a:rPr lang="en-US" altLang="zh-CN" sz="2000">
                <a:solidFill>
                  <a:schemeClr val="tx1"/>
                </a:solidFill>
                <a:latin typeface="宋体" panose="02010600030101010101" pitchFamily="2" charset="-122"/>
              </a:rPr>
              <a:t>×8</a:t>
            </a:r>
            <a:r>
              <a:rPr lang="zh-CN" altLang="en-US" sz="2000" dirty="0">
                <a:solidFill>
                  <a:schemeClr val="tx1"/>
                </a:solidFill>
                <a:latin typeface="宋体" panose="02010600030101010101" pitchFamily="2" charset="-122"/>
              </a:rPr>
              <a:t>英尺</a:t>
            </a:r>
            <a:r>
              <a:rPr lang="en-US" altLang="zh-CN" sz="2000">
                <a:solidFill>
                  <a:schemeClr val="tx1"/>
                </a:solidFill>
                <a:latin typeface="宋体" panose="02010600030101010101" pitchFamily="2" charset="-122"/>
              </a:rPr>
              <a:t>×20</a:t>
            </a:r>
            <a:r>
              <a:rPr lang="zh-CN" altLang="en-US" sz="2000" dirty="0">
                <a:solidFill>
                  <a:schemeClr val="tx1"/>
                </a:solidFill>
                <a:latin typeface="宋体" panose="02010600030101010101" pitchFamily="2" charset="-122"/>
              </a:rPr>
              <a:t>英尺，内径尺寸：</a:t>
            </a:r>
            <a:r>
              <a:rPr lang="en-US" altLang="zh-CN" sz="2000">
                <a:solidFill>
                  <a:schemeClr val="tx1"/>
                </a:solidFill>
                <a:latin typeface="宋体" panose="02010600030101010101" pitchFamily="2" charset="-122"/>
              </a:rPr>
              <a:t>5.9×2.35×2.38m</a:t>
            </a:r>
            <a:r>
              <a:rPr lang="zh-CN" altLang="en-US" sz="2000" dirty="0">
                <a:solidFill>
                  <a:schemeClr val="tx1"/>
                </a:solidFill>
                <a:latin typeface="宋体" panose="02010600030101010101" pitchFamily="2" charset="-122"/>
              </a:rPr>
              <a:t>，最大毛重</a:t>
            </a:r>
            <a:r>
              <a:rPr lang="en-US" altLang="zh-CN" sz="2000">
                <a:solidFill>
                  <a:schemeClr val="tx1"/>
                </a:solidFill>
                <a:latin typeface="宋体" panose="02010600030101010101" pitchFamily="2" charset="-122"/>
              </a:rPr>
              <a:t>20</a:t>
            </a:r>
            <a:r>
              <a:rPr lang="zh-CN" altLang="en-US" sz="2000" dirty="0">
                <a:solidFill>
                  <a:schemeClr val="tx1"/>
                </a:solidFill>
                <a:latin typeface="宋体" panose="02010600030101010101" pitchFamily="2" charset="-122"/>
              </a:rPr>
              <a:t>吨，最大容积</a:t>
            </a:r>
            <a:r>
              <a:rPr lang="en-US" altLang="zh-CN" sz="2000">
                <a:solidFill>
                  <a:schemeClr val="tx1"/>
                </a:solidFill>
                <a:latin typeface="宋体" panose="02010600030101010101" pitchFamily="2" charset="-122"/>
              </a:rPr>
              <a:t>31</a:t>
            </a:r>
            <a:r>
              <a:rPr lang="zh-CN" altLang="en-US" sz="2000" dirty="0">
                <a:solidFill>
                  <a:schemeClr val="tx1"/>
                </a:solidFill>
                <a:latin typeface="宋体" panose="02010600030101010101" pitchFamily="2" charset="-122"/>
              </a:rPr>
              <a:t>立方米，最少可装</a:t>
            </a:r>
            <a:r>
              <a:rPr lang="en-US" altLang="zh-CN" sz="2000">
                <a:solidFill>
                  <a:schemeClr val="tx1"/>
                </a:solidFill>
                <a:latin typeface="宋体" panose="02010600030101010101" pitchFamily="2" charset="-122"/>
              </a:rPr>
              <a:t>17.5</a:t>
            </a:r>
            <a:r>
              <a:rPr lang="zh-CN" altLang="en-US" sz="2000" dirty="0">
                <a:solidFill>
                  <a:schemeClr val="tx1"/>
                </a:solidFill>
                <a:latin typeface="宋体" panose="02010600030101010101" pitchFamily="2" charset="-122"/>
              </a:rPr>
              <a:t>吨或</a:t>
            </a:r>
            <a:r>
              <a:rPr lang="en-US" altLang="zh-CN" sz="2000">
                <a:solidFill>
                  <a:schemeClr val="tx1"/>
                </a:solidFill>
                <a:latin typeface="宋体" panose="02010600030101010101" pitchFamily="2" charset="-122"/>
              </a:rPr>
              <a:t>25</a:t>
            </a:r>
            <a:r>
              <a:rPr lang="zh-CN" altLang="en-US" sz="2000" dirty="0">
                <a:solidFill>
                  <a:schemeClr val="tx1"/>
                </a:solidFill>
                <a:latin typeface="宋体" panose="02010600030101010101" pitchFamily="2" charset="-122"/>
              </a:rPr>
              <a:t>立方米。</a:t>
            </a:r>
            <a:r>
              <a:rPr lang="zh-CN" altLang="en-US" sz="2800" dirty="0">
                <a:solidFill>
                  <a:schemeClr val="tx1"/>
                </a:solidFill>
                <a:latin typeface="Arial" panose="020B0604020202020204" pitchFamily="34" charset="0"/>
              </a:rPr>
              <a:t> </a:t>
            </a:r>
            <a:endParaRPr lang="zh-CN" altLang="en-US" sz="2800" dirty="0">
              <a:solidFill>
                <a:schemeClr val="tx1"/>
              </a:solidFill>
              <a:latin typeface="Arial" panose="020B0604020202020204" pitchFamily="34" charset="0"/>
            </a:endParaRPr>
          </a:p>
        </p:txBody>
      </p:sp>
      <p:sp>
        <p:nvSpPr>
          <p:cNvPr id="1574926" name="线形标注 1 1574925"/>
          <p:cNvSpPr/>
          <p:nvPr/>
        </p:nvSpPr>
        <p:spPr>
          <a:xfrm>
            <a:off x="6024563" y="4221163"/>
            <a:ext cx="3816350" cy="1728787"/>
          </a:xfrm>
          <a:prstGeom prst="borderCallout1">
            <a:avLst>
              <a:gd name="adj1" fmla="val 6611"/>
              <a:gd name="adj2" fmla="val -1995"/>
              <a:gd name="adj3" fmla="val 42056"/>
              <a:gd name="adj4" fmla="val -11856"/>
            </a:avLst>
          </a:prstGeom>
          <a:solidFill>
            <a:srgbClr val="F3EE12"/>
          </a:solidFill>
          <a:ln w="28575" cap="flat" cmpd="sng">
            <a:solidFill>
              <a:schemeClr val="hlink"/>
            </a:solidFill>
            <a:prstDash val="solid"/>
            <a:miter/>
            <a:headEnd type="none" w="med" len="med"/>
            <a:tailEnd type="none" w="med" len="med"/>
          </a:ln>
        </p:spPr>
        <p:txBody>
          <a:bodyPr/>
          <a:p>
            <a:pPr algn="ctr"/>
            <a:r>
              <a:rPr lang="en-US" altLang="zh-CN" sz="2000" dirty="0">
                <a:solidFill>
                  <a:schemeClr val="tx1"/>
                </a:solidFill>
                <a:latin typeface="宋体" panose="02010600030101010101" pitchFamily="2" charset="-122"/>
              </a:rPr>
              <a:t> </a:t>
            </a:r>
            <a:r>
              <a:rPr lang="zh-CN" altLang="en-US" sz="2000" dirty="0">
                <a:solidFill>
                  <a:schemeClr val="tx1"/>
                </a:solidFill>
                <a:latin typeface="宋体" panose="02010600030101010101" pitchFamily="2" charset="-122"/>
              </a:rPr>
              <a:t>规格为</a:t>
            </a:r>
            <a:r>
              <a:rPr lang="en-US" altLang="zh-CN" sz="2000">
                <a:solidFill>
                  <a:schemeClr val="tx1"/>
                </a:solidFill>
                <a:latin typeface="宋体" panose="02010600030101010101" pitchFamily="2" charset="-122"/>
              </a:rPr>
              <a:t>8</a:t>
            </a:r>
            <a:r>
              <a:rPr lang="zh-CN" altLang="en-US" sz="2000" dirty="0">
                <a:solidFill>
                  <a:schemeClr val="tx1"/>
                </a:solidFill>
                <a:latin typeface="宋体" panose="02010600030101010101" pitchFamily="2" charset="-122"/>
              </a:rPr>
              <a:t>英尺</a:t>
            </a:r>
            <a:r>
              <a:rPr lang="en-US" altLang="zh-CN" sz="2000">
                <a:solidFill>
                  <a:schemeClr val="tx1"/>
                </a:solidFill>
                <a:latin typeface="宋体" panose="02010600030101010101" pitchFamily="2" charset="-122"/>
              </a:rPr>
              <a:t>×8</a:t>
            </a:r>
            <a:r>
              <a:rPr lang="zh-CN" altLang="en-US" sz="2000" dirty="0">
                <a:solidFill>
                  <a:schemeClr val="tx1"/>
                </a:solidFill>
                <a:latin typeface="宋体" panose="02010600030101010101" pitchFamily="2" charset="-122"/>
              </a:rPr>
              <a:t>英尺</a:t>
            </a:r>
            <a:r>
              <a:rPr lang="en-US" altLang="zh-CN" sz="2000">
                <a:solidFill>
                  <a:schemeClr val="tx1"/>
                </a:solidFill>
                <a:latin typeface="宋体" panose="02010600030101010101" pitchFamily="2" charset="-122"/>
              </a:rPr>
              <a:t>×40</a:t>
            </a:r>
            <a:r>
              <a:rPr lang="zh-CN" altLang="en-US" sz="2000" dirty="0">
                <a:solidFill>
                  <a:schemeClr val="tx1"/>
                </a:solidFill>
                <a:latin typeface="宋体" panose="02010600030101010101" pitchFamily="2" charset="-122"/>
              </a:rPr>
              <a:t>英尺，内径尺寸：</a:t>
            </a:r>
            <a:r>
              <a:rPr lang="en-US" altLang="zh-CN" sz="2000">
                <a:solidFill>
                  <a:schemeClr val="tx1"/>
                </a:solidFill>
                <a:latin typeface="宋体" panose="02010600030101010101" pitchFamily="2" charset="-122"/>
              </a:rPr>
              <a:t>12.03×2.35×2.38m</a:t>
            </a:r>
            <a:r>
              <a:rPr lang="zh-CN" altLang="en-US" sz="2000" dirty="0">
                <a:solidFill>
                  <a:schemeClr val="tx1"/>
                </a:solidFill>
                <a:latin typeface="宋体" panose="02010600030101010101" pitchFamily="2" charset="-122"/>
              </a:rPr>
              <a:t>，最大毛重</a:t>
            </a:r>
            <a:r>
              <a:rPr lang="en-US" altLang="zh-CN" sz="2000">
                <a:solidFill>
                  <a:schemeClr val="tx1"/>
                </a:solidFill>
                <a:latin typeface="宋体" panose="02010600030101010101" pitchFamily="2" charset="-122"/>
              </a:rPr>
              <a:t>30</a:t>
            </a:r>
            <a:r>
              <a:rPr lang="zh-CN" altLang="en-US" sz="2000" dirty="0">
                <a:solidFill>
                  <a:schemeClr val="tx1"/>
                </a:solidFill>
                <a:latin typeface="宋体" panose="02010600030101010101" pitchFamily="2" charset="-122"/>
              </a:rPr>
              <a:t>吨，最大容积</a:t>
            </a:r>
            <a:r>
              <a:rPr lang="en-US" altLang="zh-CN" sz="2000">
                <a:solidFill>
                  <a:schemeClr val="tx1"/>
                </a:solidFill>
                <a:latin typeface="宋体" panose="02010600030101010101" pitchFamily="2" charset="-122"/>
              </a:rPr>
              <a:t>67</a:t>
            </a:r>
            <a:r>
              <a:rPr lang="zh-CN" altLang="en-US" sz="2000" dirty="0">
                <a:solidFill>
                  <a:schemeClr val="tx1"/>
                </a:solidFill>
                <a:latin typeface="宋体" panose="02010600030101010101" pitchFamily="2" charset="-122"/>
              </a:rPr>
              <a:t>立方米，最少可装</a:t>
            </a:r>
            <a:r>
              <a:rPr lang="en-US" altLang="zh-CN" sz="2000">
                <a:solidFill>
                  <a:schemeClr val="tx1"/>
                </a:solidFill>
                <a:latin typeface="宋体" panose="02010600030101010101" pitchFamily="2" charset="-122"/>
              </a:rPr>
              <a:t>25</a:t>
            </a:r>
            <a:r>
              <a:rPr lang="zh-CN" altLang="en-US" sz="2000" dirty="0">
                <a:solidFill>
                  <a:schemeClr val="tx1"/>
                </a:solidFill>
                <a:latin typeface="宋体" panose="02010600030101010101" pitchFamily="2" charset="-122"/>
              </a:rPr>
              <a:t>吨或</a:t>
            </a:r>
            <a:r>
              <a:rPr lang="en-US" altLang="zh-CN" sz="2000">
                <a:solidFill>
                  <a:schemeClr val="tx1"/>
                </a:solidFill>
                <a:latin typeface="宋体" panose="02010600030101010101" pitchFamily="2" charset="-122"/>
              </a:rPr>
              <a:t>55</a:t>
            </a:r>
            <a:r>
              <a:rPr lang="zh-CN" altLang="en-US" sz="2000" dirty="0">
                <a:solidFill>
                  <a:schemeClr val="tx1"/>
                </a:solidFill>
                <a:latin typeface="宋体" panose="02010600030101010101" pitchFamily="2" charset="-122"/>
              </a:rPr>
              <a:t>立方米。 </a:t>
            </a:r>
            <a:endParaRPr lang="zh-CN" altLang="en-US" sz="20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4917"/>
                                        </p:tgtEl>
                                        <p:attrNameLst>
                                          <p:attrName>style.visibility</p:attrName>
                                        </p:attrNameLst>
                                      </p:cBhvr>
                                      <p:to>
                                        <p:strVal val="visible"/>
                                      </p:to>
                                    </p:set>
                                    <p:animEffect transition="in" filter="wipe(left)">
                                      <p:cBhvr>
                                        <p:cTn id="7" dur="500"/>
                                        <p:tgtEl>
                                          <p:spTgt spid="15749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74920"/>
                                        </p:tgtEl>
                                        <p:attrNameLst>
                                          <p:attrName>style.visibility</p:attrName>
                                        </p:attrNameLst>
                                      </p:cBhvr>
                                      <p:to>
                                        <p:strVal val="visible"/>
                                      </p:to>
                                    </p:set>
                                    <p:animEffect transition="in" filter="wipe(left)">
                                      <p:cBhvr>
                                        <p:cTn id="12" dur="500"/>
                                        <p:tgtEl>
                                          <p:spTgt spid="15749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74924"/>
                                        </p:tgtEl>
                                        <p:attrNameLst>
                                          <p:attrName>style.visibility</p:attrName>
                                        </p:attrNameLst>
                                      </p:cBhvr>
                                      <p:to>
                                        <p:strVal val="visible"/>
                                      </p:to>
                                    </p:set>
                                    <p:animEffect transition="in" filter="wipe(left)">
                                      <p:cBhvr>
                                        <p:cTn id="17" dur="500"/>
                                        <p:tgtEl>
                                          <p:spTgt spid="15749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74925"/>
                                        </p:tgtEl>
                                        <p:attrNameLst>
                                          <p:attrName>style.visibility</p:attrName>
                                        </p:attrNameLst>
                                      </p:cBhvr>
                                      <p:to>
                                        <p:strVal val="visible"/>
                                      </p:to>
                                    </p:set>
                                    <p:animEffect transition="in" filter="wipe(down)">
                                      <p:cBhvr>
                                        <p:cTn id="22" dur="500"/>
                                        <p:tgtEl>
                                          <p:spTgt spid="157492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74926"/>
                                        </p:tgtEl>
                                        <p:attrNameLst>
                                          <p:attrName>style.visibility</p:attrName>
                                        </p:attrNameLst>
                                      </p:cBhvr>
                                      <p:to>
                                        <p:strVal val="visible"/>
                                      </p:to>
                                    </p:set>
                                    <p:animEffect transition="in" filter="wipe(down)">
                                      <p:cBhvr>
                                        <p:cTn id="27" dur="500"/>
                                        <p:tgtEl>
                                          <p:spTgt spid="1574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4917" grpId="0"/>
      <p:bldP spid="1574925" grpId="0" bldLvl="0" animBg="1"/>
      <p:bldP spid="1574926"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6962" name="文本框 1576961"/>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三、包装标志</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76963" name="文本框 1576962"/>
          <p:cNvSpPr txBox="1"/>
          <p:nvPr/>
        </p:nvSpPr>
        <p:spPr>
          <a:xfrm>
            <a:off x="4440238" y="6521450"/>
            <a:ext cx="5761037" cy="521970"/>
          </a:xfrm>
          <a:prstGeom prst="rect">
            <a:avLst/>
          </a:prstGeom>
          <a:noFill/>
          <a:ln w="9525">
            <a:noFill/>
          </a:ln>
        </p:spPr>
        <p:txBody>
          <a:bodyPr>
            <a:spAutoFit/>
          </a:bodyPr>
          <a:p>
            <a:endParaRPr lang="zh-CN" altLang="en-US" sz="2800">
              <a:latin typeface="Arial" panose="020B0604020202020204" pitchFamily="34" charset="0"/>
            </a:endParaRPr>
          </a:p>
        </p:txBody>
      </p:sp>
      <p:sp>
        <p:nvSpPr>
          <p:cNvPr id="1576965" name="文本框 1576964"/>
          <p:cNvSpPr txBox="1"/>
          <p:nvPr/>
        </p:nvSpPr>
        <p:spPr>
          <a:xfrm>
            <a:off x="2063750" y="1698625"/>
            <a:ext cx="8137525" cy="3969385"/>
          </a:xfrm>
          <a:prstGeom prst="rect">
            <a:avLst/>
          </a:prstGeom>
          <a:noFill/>
          <a:ln w="9525">
            <a:noFill/>
          </a:ln>
        </p:spPr>
        <p:txBody>
          <a:bodyPr>
            <a:spAutoFit/>
          </a:bodyPr>
          <a:p>
            <a:pPr fontAlgn="auto" latinLnBrk="1" hangingPunct="0">
              <a:lnSpc>
                <a:spcPct val="150000"/>
              </a:lnSpc>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包装标志（</a:t>
            </a:r>
            <a:r>
              <a:rPr lang="en-US" altLang="zh-CN" sz="2800">
                <a:solidFill>
                  <a:schemeClr val="tx1"/>
                </a:solidFill>
                <a:latin typeface="Arial" panose="020B0604020202020204" pitchFamily="34" charset="0"/>
              </a:rPr>
              <a:t>packing mark</a:t>
            </a:r>
            <a:r>
              <a:rPr lang="zh-CN" altLang="en-US" sz="2800" dirty="0">
                <a:solidFill>
                  <a:schemeClr val="tx1"/>
                </a:solidFill>
                <a:latin typeface="Arial" panose="020B0604020202020204" pitchFamily="34" charset="0"/>
              </a:rPr>
              <a:t>）是为了方便运输、装卸及储存，便于识别货物和防止货物损坏，在货物外包装上刷写的标志。要求简明清晰、易于辩认；着色牢固、防止水冲湿退脱；在每件相反的部位上刷制相同标志；防止印刷错误。包装标志主要包括运输标志、指示性、警告性标志等。</a:t>
            </a:r>
            <a:endParaRPr lang="zh-CN" altLang="en-US" sz="280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62"/>
                                        </p:tgtEl>
                                        <p:attrNameLst>
                                          <p:attrName>style.visibility</p:attrName>
                                        </p:attrNameLst>
                                      </p:cBhvr>
                                      <p:to>
                                        <p:strVal val="visible"/>
                                      </p:to>
                                    </p:set>
                                    <p:animEffect transition="in" filter="wipe(left)">
                                      <p:cBhvr>
                                        <p:cTn id="7" dur="1000"/>
                                        <p:tgtEl>
                                          <p:spTgt spid="15769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76965"/>
                                        </p:tgtEl>
                                        <p:attrNameLst>
                                          <p:attrName>style.visibility</p:attrName>
                                        </p:attrNameLst>
                                      </p:cBhvr>
                                      <p:to>
                                        <p:strVal val="visible"/>
                                      </p:to>
                                    </p:set>
                                    <p:animEffect transition="in" filter="wipe(left)">
                                      <p:cBhvr>
                                        <p:cTn id="12" dur="500"/>
                                        <p:tgtEl>
                                          <p:spTgt spid="1576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62" grpId="0"/>
      <p:bldP spid="157696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7986" name="文本框 1577985"/>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三、包装标志</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77988" name="文本框 1577987"/>
          <p:cNvSpPr txBox="1"/>
          <p:nvPr/>
        </p:nvSpPr>
        <p:spPr>
          <a:xfrm>
            <a:off x="2063750" y="1139825"/>
            <a:ext cx="79930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一</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运输标志</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77989" name="文本框 1577988"/>
          <p:cNvSpPr txBox="1"/>
          <p:nvPr/>
        </p:nvSpPr>
        <p:spPr>
          <a:xfrm>
            <a:off x="2063750" y="1698625"/>
            <a:ext cx="8137525" cy="2030095"/>
          </a:xfrm>
          <a:prstGeom prst="rect">
            <a:avLst/>
          </a:prstGeom>
          <a:noFill/>
          <a:ln w="9525">
            <a:noFill/>
          </a:ln>
        </p:spPr>
        <p:txBody>
          <a:bodyPr>
            <a:spAutoFit/>
          </a:bodyPr>
          <a:p>
            <a:pPr fontAlgn="auto" latinLnBrk="1" hangingPunct="0">
              <a:lnSpc>
                <a:spcPct val="150000"/>
              </a:lnSpc>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俗称唛头</a:t>
            </a:r>
            <a:r>
              <a:rPr lang="en-US" altLang="zh-CN" sz="2800">
                <a:solidFill>
                  <a:schemeClr val="tx1"/>
                </a:solidFill>
                <a:latin typeface="宋体" panose="02010600030101010101" pitchFamily="2" charset="-122"/>
              </a:rPr>
              <a:t>(shipping mark)</a:t>
            </a:r>
            <a:r>
              <a:rPr lang="zh-CN" altLang="en-US" sz="2800" dirty="0">
                <a:solidFill>
                  <a:schemeClr val="tx1"/>
                </a:solidFill>
                <a:latin typeface="Arial" panose="020B0604020202020204" pitchFamily="34" charset="0"/>
              </a:rPr>
              <a:t>，是由一些数字、字母及简单的文字组成，刷印在外包装明显部位的标志。标准唛头由四个要素构成 </a:t>
            </a:r>
            <a:endParaRPr lang="zh-CN" altLang="en-US" sz="2800">
              <a:solidFill>
                <a:schemeClr val="tx1"/>
              </a:solidFill>
              <a:latin typeface="Arial" panose="020B0604020202020204" pitchFamily="34" charset="0"/>
            </a:endParaRPr>
          </a:p>
        </p:txBody>
      </p:sp>
      <p:grpSp>
        <p:nvGrpSpPr>
          <p:cNvPr id="1577993" name="组合 1577992"/>
          <p:cNvGrpSpPr/>
          <p:nvPr/>
        </p:nvGrpSpPr>
        <p:grpSpPr>
          <a:xfrm>
            <a:off x="2331403" y="4258945"/>
            <a:ext cx="649287" cy="1728788"/>
            <a:chOff x="657" y="2568"/>
            <a:chExt cx="409" cy="1089"/>
          </a:xfrm>
        </p:grpSpPr>
        <p:sp>
          <p:nvSpPr>
            <p:cNvPr id="1577991" name="椭圆 1577990"/>
            <p:cNvSpPr/>
            <p:nvPr/>
          </p:nvSpPr>
          <p:spPr>
            <a:xfrm>
              <a:off x="657" y="2568"/>
              <a:ext cx="409" cy="1089"/>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577992" name="文本框 1577991"/>
            <p:cNvSpPr txBox="1"/>
            <p:nvPr/>
          </p:nvSpPr>
          <p:spPr>
            <a:xfrm>
              <a:off x="657" y="2701"/>
              <a:ext cx="363" cy="872"/>
            </a:xfrm>
            <a:prstGeom prst="rect">
              <a:avLst/>
            </a:prstGeom>
            <a:noFill/>
            <a:ln w="9525">
              <a:noFill/>
            </a:ln>
          </p:spPr>
          <p:txBody>
            <a:bodyPr>
              <a:spAutoFit/>
            </a:bodyPr>
            <a:p>
              <a:r>
                <a:rPr lang="zh-CN" altLang="en-US" sz="2800" dirty="0">
                  <a:solidFill>
                    <a:schemeClr val="tx1"/>
                  </a:solidFill>
                  <a:latin typeface="Arial" panose="020B0604020202020204" pitchFamily="34" charset="0"/>
                </a:rPr>
                <a:t>四要素</a:t>
              </a:r>
              <a:endParaRPr lang="zh-CN" altLang="en-US" sz="2800" dirty="0">
                <a:solidFill>
                  <a:schemeClr val="tx1"/>
                </a:solidFill>
                <a:latin typeface="Arial" panose="020B0604020202020204" pitchFamily="34" charset="0"/>
              </a:endParaRPr>
            </a:p>
          </p:txBody>
        </p:sp>
      </p:grpSp>
      <p:grpSp>
        <p:nvGrpSpPr>
          <p:cNvPr id="1577999" name="组合 1577998"/>
          <p:cNvGrpSpPr/>
          <p:nvPr/>
        </p:nvGrpSpPr>
        <p:grpSpPr>
          <a:xfrm>
            <a:off x="3231198" y="3948113"/>
            <a:ext cx="3455987" cy="2679700"/>
            <a:chOff x="1020" y="1979"/>
            <a:chExt cx="2177" cy="1688"/>
          </a:xfrm>
        </p:grpSpPr>
        <p:sp>
          <p:nvSpPr>
            <p:cNvPr id="1577994" name="左大括号 1577993"/>
            <p:cNvSpPr/>
            <p:nvPr/>
          </p:nvSpPr>
          <p:spPr>
            <a:xfrm>
              <a:off x="1020" y="2069"/>
              <a:ext cx="136" cy="1452"/>
            </a:xfrm>
            <a:prstGeom prst="leftBrace">
              <a:avLst>
                <a:gd name="adj1" fmla="val 88970"/>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77995" name="文本框 1577994"/>
            <p:cNvSpPr txBox="1"/>
            <p:nvPr/>
          </p:nvSpPr>
          <p:spPr>
            <a:xfrm>
              <a:off x="1247" y="1979"/>
              <a:ext cx="195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收货人的名称字首 </a:t>
              </a:r>
              <a:endParaRPr lang="zh-CN" altLang="en-US" sz="2800" dirty="0">
                <a:solidFill>
                  <a:schemeClr val="tx1"/>
                </a:solidFill>
                <a:latin typeface="Arial" panose="020B0604020202020204" pitchFamily="34" charset="0"/>
              </a:endParaRPr>
            </a:p>
          </p:txBody>
        </p:sp>
        <p:sp>
          <p:nvSpPr>
            <p:cNvPr id="1577996" name="文本框 1577995"/>
            <p:cNvSpPr txBox="1"/>
            <p:nvPr/>
          </p:nvSpPr>
          <p:spPr>
            <a:xfrm>
              <a:off x="1247" y="2432"/>
              <a:ext cx="195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参考号码 </a:t>
              </a:r>
              <a:endParaRPr lang="zh-CN" altLang="en-US" sz="2800" dirty="0">
                <a:solidFill>
                  <a:schemeClr val="tx1"/>
                </a:solidFill>
                <a:latin typeface="Arial" panose="020B0604020202020204" pitchFamily="34" charset="0"/>
              </a:endParaRPr>
            </a:p>
          </p:txBody>
        </p:sp>
        <p:sp>
          <p:nvSpPr>
            <p:cNvPr id="1577997" name="文本框 1577996"/>
            <p:cNvSpPr txBox="1"/>
            <p:nvPr/>
          </p:nvSpPr>
          <p:spPr>
            <a:xfrm>
              <a:off x="1247" y="2885"/>
              <a:ext cx="195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目的地 </a:t>
              </a:r>
              <a:endParaRPr lang="zh-CN" altLang="en-US" sz="2800" dirty="0">
                <a:solidFill>
                  <a:schemeClr val="tx1"/>
                </a:solidFill>
                <a:latin typeface="Arial" panose="020B0604020202020204" pitchFamily="34" charset="0"/>
              </a:endParaRPr>
            </a:p>
          </p:txBody>
        </p:sp>
        <p:sp>
          <p:nvSpPr>
            <p:cNvPr id="1577998" name="文本框 1577997"/>
            <p:cNvSpPr txBox="1"/>
            <p:nvPr/>
          </p:nvSpPr>
          <p:spPr>
            <a:xfrm>
              <a:off x="1247" y="3338"/>
              <a:ext cx="1950"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件数号码 </a:t>
              </a:r>
              <a:endParaRPr lang="zh-CN" altLang="en-US" sz="2800" dirty="0">
                <a:solidFill>
                  <a:schemeClr val="tx1"/>
                </a:solidFill>
                <a:latin typeface="Arial" panose="020B0604020202020204" pitchFamily="34" charset="0"/>
              </a:endParaRPr>
            </a:p>
          </p:txBody>
        </p:sp>
      </p:grpSp>
      <p:sp>
        <p:nvSpPr>
          <p:cNvPr id="1578000" name="文本框 1577999"/>
          <p:cNvSpPr txBox="1"/>
          <p:nvPr/>
        </p:nvSpPr>
        <p:spPr>
          <a:xfrm>
            <a:off x="6831330" y="4470083"/>
            <a:ext cx="3455988" cy="1814830"/>
          </a:xfrm>
          <a:prstGeom prst="rect">
            <a:avLst/>
          </a:prstGeom>
          <a:solidFill>
            <a:srgbClr val="F3EE12"/>
          </a:solidFill>
          <a:ln w="28575" cap="flat" cmpd="sng">
            <a:solidFill>
              <a:schemeClr val="hlink"/>
            </a:solidFill>
            <a:prstDash val="solid"/>
            <a:miter/>
            <a:headEnd type="none" w="med" len="med"/>
            <a:tailEnd type="none" w="med" len="med"/>
          </a:ln>
        </p:spPr>
        <p:txBody>
          <a:bodyPr>
            <a:spAutoFit/>
          </a:bodyPr>
          <a:p>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例：</a:t>
            </a:r>
            <a:r>
              <a:rPr lang="en-US" altLang="zh-CN" sz="2800" dirty="0" err="1">
                <a:solidFill>
                  <a:schemeClr val="tx1"/>
                </a:solidFill>
                <a:latin typeface="宋体" panose="02010600030101010101" pitchFamily="2" charset="-122"/>
              </a:rPr>
              <a:t>ABC.Co</a:t>
            </a:r>
            <a:r>
              <a:rPr lang="en-US" altLang="zh-CN" sz="2800">
                <a:solidFill>
                  <a:schemeClr val="tx1"/>
                </a:solidFill>
                <a:latin typeface="宋体" panose="02010600030101010101" pitchFamily="2" charset="-122"/>
              </a:rPr>
              <a:t> </a:t>
            </a:r>
            <a:endParaRPr lang="en-US" altLang="zh-CN" sz="2800">
              <a:solidFill>
                <a:schemeClr val="tx1"/>
              </a:solidFill>
              <a:latin typeface="宋体" panose="02010600030101010101" pitchFamily="2" charset="-122"/>
            </a:endParaRPr>
          </a:p>
          <a:p>
            <a:r>
              <a:rPr lang="en-US" altLang="zh-CN" sz="2800">
                <a:solidFill>
                  <a:schemeClr val="tx1"/>
                </a:solidFill>
                <a:latin typeface="宋体" panose="02010600030101010101" pitchFamily="2" charset="-122"/>
              </a:rPr>
              <a:t>     07LAO602</a:t>
            </a:r>
            <a:endParaRPr lang="en-US" altLang="zh-CN" sz="2800">
              <a:solidFill>
                <a:schemeClr val="tx1"/>
              </a:solidFill>
              <a:latin typeface="宋体" panose="02010600030101010101" pitchFamily="2" charset="-122"/>
            </a:endParaRPr>
          </a:p>
          <a:p>
            <a:r>
              <a:rPr lang="en-US" altLang="zh-CN" sz="2800">
                <a:solidFill>
                  <a:schemeClr val="tx1"/>
                </a:solidFill>
                <a:latin typeface="宋体" panose="02010600030101010101" pitchFamily="2" charset="-122"/>
              </a:rPr>
              <a:t>     NEW YORK </a:t>
            </a:r>
            <a:endParaRPr lang="en-US" altLang="zh-CN" sz="2800">
              <a:solidFill>
                <a:schemeClr val="tx1"/>
              </a:solidFill>
              <a:latin typeface="宋体" panose="02010600030101010101" pitchFamily="2" charset="-122"/>
            </a:endParaRPr>
          </a:p>
          <a:p>
            <a:r>
              <a:rPr lang="en-US" altLang="zh-CN" sz="2800">
                <a:solidFill>
                  <a:schemeClr val="tx1"/>
                </a:solidFill>
                <a:latin typeface="宋体" panose="02010600030101010101" pitchFamily="2" charset="-122"/>
              </a:rPr>
              <a:t>   CTN/NOS.1—500</a:t>
            </a:r>
            <a:endParaRPr lang="en-US" altLang="zh-CN"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7988"/>
                                        </p:tgtEl>
                                        <p:attrNameLst>
                                          <p:attrName>style.visibility</p:attrName>
                                        </p:attrNameLst>
                                      </p:cBhvr>
                                      <p:to>
                                        <p:strVal val="visible"/>
                                      </p:to>
                                    </p:set>
                                    <p:animEffect transition="in" filter="wipe(left)">
                                      <p:cBhvr>
                                        <p:cTn id="7" dur="500"/>
                                        <p:tgtEl>
                                          <p:spTgt spid="157798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77989"/>
                                        </p:tgtEl>
                                        <p:attrNameLst>
                                          <p:attrName>style.visibility</p:attrName>
                                        </p:attrNameLst>
                                      </p:cBhvr>
                                      <p:to>
                                        <p:strVal val="visible"/>
                                      </p:to>
                                    </p:set>
                                    <p:animEffect transition="in" filter="wipe(left)">
                                      <p:cBhvr>
                                        <p:cTn id="12" dur="500"/>
                                        <p:tgtEl>
                                          <p:spTgt spid="15779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77993"/>
                                        </p:tgtEl>
                                        <p:attrNameLst>
                                          <p:attrName>style.visibility</p:attrName>
                                        </p:attrNameLst>
                                      </p:cBhvr>
                                      <p:to>
                                        <p:strVal val="visible"/>
                                      </p:to>
                                    </p:set>
                                    <p:animEffect transition="in" filter="wipe(left)">
                                      <p:cBhvr>
                                        <p:cTn id="17" dur="500"/>
                                        <p:tgtEl>
                                          <p:spTgt spid="157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77999"/>
                                        </p:tgtEl>
                                        <p:attrNameLst>
                                          <p:attrName>style.visibility</p:attrName>
                                        </p:attrNameLst>
                                      </p:cBhvr>
                                      <p:to>
                                        <p:strVal val="visible"/>
                                      </p:to>
                                    </p:set>
                                    <p:animEffect transition="in" filter="wipe(left)">
                                      <p:cBhvr>
                                        <p:cTn id="22" dur="500"/>
                                        <p:tgtEl>
                                          <p:spTgt spid="157799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78000"/>
                                        </p:tgtEl>
                                        <p:attrNameLst>
                                          <p:attrName>style.visibility</p:attrName>
                                        </p:attrNameLst>
                                      </p:cBhvr>
                                      <p:to>
                                        <p:strVal val="visible"/>
                                      </p:to>
                                    </p:set>
                                    <p:animEffect transition="in" filter="wipe(left)">
                                      <p:cBhvr>
                                        <p:cTn id="27" dur="500"/>
                                        <p:tgtEl>
                                          <p:spTgt spid="1578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988" grpId="0"/>
      <p:bldP spid="1577989" grpId="0"/>
      <p:bldP spid="1578000"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9010" name="文本框 1579009"/>
          <p:cNvSpPr txBox="1"/>
          <p:nvPr/>
        </p:nvSpPr>
        <p:spPr>
          <a:xfrm>
            <a:off x="1428433" y="260985"/>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三、包装标志</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79013" name="文本框 1579012"/>
          <p:cNvSpPr txBox="1"/>
          <p:nvPr/>
        </p:nvSpPr>
        <p:spPr>
          <a:xfrm>
            <a:off x="610235" y="1698625"/>
            <a:ext cx="9446895" cy="5046345"/>
          </a:xfrm>
          <a:prstGeom prst="rect">
            <a:avLst/>
          </a:prstGeom>
          <a:noFill/>
          <a:ln w="9525">
            <a:noFill/>
          </a:ln>
        </p:spPr>
        <p:txBody>
          <a:bodyPr wrap="square">
            <a:spAutoFit/>
          </a:bodyPr>
          <a:p>
            <a:pPr fontAlgn="auto" latinLnBrk="1" hangingPunct="0">
              <a:lnSpc>
                <a:spcPct val="150000"/>
              </a:lnSpc>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业务中，根据货物的特性，如怕热、怕湿、怕震、怕倾斜等，在货物外包装上刷制一些提示人们注意的标志，这就是</a:t>
            </a:r>
            <a:r>
              <a:rPr lang="zh-CN" altLang="en-US" sz="2800" dirty="0">
                <a:solidFill>
                  <a:schemeClr val="tx1"/>
                </a:solidFill>
                <a:latin typeface="Arial" panose="020B0604020202020204" pitchFamily="34" charset="0"/>
                <a:hlinkClick r:id="rId1" action="ppaction://hlinkfile"/>
              </a:rPr>
              <a:t>指示性标志 </a:t>
            </a:r>
            <a:endParaRPr lang="zh-CN" altLang="en-US" sz="2800" dirty="0">
              <a:solidFill>
                <a:schemeClr val="tx1"/>
              </a:solidFill>
              <a:latin typeface="Arial" panose="020B0604020202020204" pitchFamily="34" charset="0"/>
            </a:endParaRPr>
          </a:p>
          <a:p>
            <a:pPr fontAlgn="auto" latinLnBrk="1" hangingPunct="0">
              <a:lnSpc>
                <a:spcPct val="150000"/>
              </a:lnSpc>
              <a:spcBef>
                <a:spcPct val="0"/>
              </a:spcBef>
            </a:pPr>
            <a:endParaRPr lang="zh-CN" altLang="en-US" sz="2800" dirty="0">
              <a:solidFill>
                <a:schemeClr val="tx1"/>
              </a:solidFill>
              <a:latin typeface="Arial" panose="020B0604020202020204" pitchFamily="34" charset="0"/>
            </a:endParaRPr>
          </a:p>
          <a:p>
            <a:pPr fontAlgn="auto" latinLnBrk="1" hangingPunct="0">
              <a:lnSpc>
                <a:spcPct val="150000"/>
              </a:lnSpc>
              <a:spcBef>
                <a:spcPct val="0"/>
              </a:spcBef>
            </a:pPr>
            <a:r>
              <a:rPr lang="zh-CN" altLang="en-US" sz="20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业务中，还有些特殊物品，如爆炸品、易燃物品、腐蚀物品、氧化剂和放射物质等，在外包装上用刷制一些警示人们注意的标志，这就是</a:t>
            </a:r>
            <a:r>
              <a:rPr lang="zh-CN" altLang="en-US" sz="2800" dirty="0">
                <a:solidFill>
                  <a:schemeClr val="tx1"/>
                </a:solidFill>
                <a:latin typeface="Arial" panose="020B0604020202020204" pitchFamily="34" charset="0"/>
                <a:hlinkClick r:id="rId2" action="ppaction://hlinkfile"/>
              </a:rPr>
              <a:t>警告性标志。</a:t>
            </a:r>
            <a:endParaRPr lang="zh-CN" altLang="en-US" sz="2800" dirty="0">
              <a:solidFill>
                <a:schemeClr val="tx1"/>
              </a:solidFill>
              <a:latin typeface="Arial" panose="020B0604020202020204" pitchFamily="34" charset="0"/>
            </a:endParaRPr>
          </a:p>
          <a:p>
            <a:pPr latinLnBrk="1" hangingPunct="0">
              <a:spcBef>
                <a:spcPct val="0"/>
              </a:spcBef>
            </a:pPr>
            <a:endParaRPr lang="zh-CN" altLang="en-US" sz="2800">
              <a:solidFill>
                <a:schemeClr val="tx1"/>
              </a:solidFill>
              <a:latin typeface="Arial" panose="020B0604020202020204" pitchFamily="34" charset="0"/>
            </a:endParaRPr>
          </a:p>
        </p:txBody>
      </p:sp>
      <p:sp>
        <p:nvSpPr>
          <p:cNvPr id="1579024" name="文本框 1579023"/>
          <p:cNvSpPr txBox="1"/>
          <p:nvPr/>
        </p:nvSpPr>
        <p:spPr>
          <a:xfrm>
            <a:off x="1197610" y="995045"/>
            <a:ext cx="79930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二</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指示性、警告性标志</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9024"/>
                                        </p:tgtEl>
                                        <p:attrNameLst>
                                          <p:attrName>style.visibility</p:attrName>
                                        </p:attrNameLst>
                                      </p:cBhvr>
                                      <p:to>
                                        <p:strVal val="visible"/>
                                      </p:to>
                                    </p:set>
                                    <p:animEffect transition="in" filter="wipe(left)">
                                      <p:cBhvr>
                                        <p:cTn id="7" dur="500"/>
                                        <p:tgtEl>
                                          <p:spTgt spid="15790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79013"/>
                                        </p:tgtEl>
                                        <p:attrNameLst>
                                          <p:attrName>style.visibility</p:attrName>
                                        </p:attrNameLst>
                                      </p:cBhvr>
                                      <p:to>
                                        <p:strVal val="visible"/>
                                      </p:to>
                                    </p:set>
                                    <p:animEffect transition="in" filter="wipe(left)">
                                      <p:cBhvr>
                                        <p:cTn id="12" dur="500"/>
                                        <p:tgtEl>
                                          <p:spTgt spid="1579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9013" grpId="0"/>
      <p:bldP spid="15790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580048" name="表格 1580047"/>
          <p:cNvGraphicFramePr/>
          <p:nvPr/>
        </p:nvGraphicFramePr>
        <p:xfrm>
          <a:off x="6311900" y="1397000"/>
          <a:ext cx="3887470" cy="4064000"/>
        </p:xfrm>
        <a:graphic>
          <a:graphicData uri="http://schemas.openxmlformats.org/drawingml/2006/table">
            <a:tbl>
              <a:tblPr/>
              <a:tblGrid>
                <a:gridCol w="3887470"/>
              </a:tblGrid>
              <a:tr h="406400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buNone/>
                      </a:pPr>
                      <a:endParaRPr lang="zh-CN" altLang="en-US" dirty="0"/>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580034" name="文本框 1580033"/>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三、包装标志</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80037" name="文本框 1580036"/>
          <p:cNvSpPr txBox="1"/>
          <p:nvPr/>
        </p:nvSpPr>
        <p:spPr>
          <a:xfrm>
            <a:off x="2063750" y="1139825"/>
            <a:ext cx="79930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三</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其他标志</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80040" name="文本占位符 1580039"/>
          <p:cNvSpPr>
            <a:spLocks noGrp="1"/>
          </p:cNvSpPr>
          <p:nvPr>
            <p:ph type="body" sz="half" idx="1"/>
          </p:nvPr>
        </p:nvSpPr>
        <p:spPr>
          <a:xfrm>
            <a:off x="1847850" y="1773238"/>
            <a:ext cx="4038600" cy="4525962"/>
          </a:xfrm>
          <a:noFill/>
          <a:ln>
            <a:noFill/>
          </a:ln>
        </p:spPr>
        <p:txBody>
          <a:bodyPr/>
          <a:p>
            <a:pPr>
              <a:lnSpc>
                <a:spcPct val="150000"/>
              </a:lnSpc>
              <a:buClrTx/>
              <a:buSzTx/>
              <a:buFontTx/>
            </a:pPr>
            <a:r>
              <a:rPr lang="zh-CN" altLang="en-US" sz="2000" b="1" dirty="0"/>
              <a:t>除上述包装标志外，在货物包装上还需刷制货物的品名、货号、装箱数量及配比、毛重</a:t>
            </a:r>
            <a:r>
              <a:rPr lang="en-US" altLang="zh-CN" sz="2000" b="1"/>
              <a:t>(Gross Weight)</a:t>
            </a:r>
            <a:r>
              <a:rPr lang="zh-CN" altLang="en-US" sz="2000" b="1" dirty="0"/>
              <a:t>、净重</a:t>
            </a:r>
            <a:r>
              <a:rPr lang="en-US" altLang="zh-CN" sz="2000" b="1"/>
              <a:t>(Net Weight)</a:t>
            </a:r>
            <a:r>
              <a:rPr lang="zh-CN" altLang="en-US" sz="2000" b="1" dirty="0"/>
              <a:t>、包装容器的体积</a:t>
            </a:r>
            <a:r>
              <a:rPr lang="en-US" altLang="zh-CN" sz="2000" b="1"/>
              <a:t>(Measurement)</a:t>
            </a:r>
            <a:r>
              <a:rPr lang="zh-CN" altLang="en-US" sz="2000" b="1" dirty="0"/>
              <a:t>和货物产地</a:t>
            </a:r>
            <a:r>
              <a:rPr lang="en-US" altLang="zh-CN" sz="2000" b="1"/>
              <a:t>(Made in China)</a:t>
            </a:r>
            <a:r>
              <a:rPr lang="zh-CN" altLang="en-US" sz="2000" b="1" dirty="0"/>
              <a:t>等标志，其中磅、码、产地标志必须刷制。</a:t>
            </a:r>
            <a:endParaRPr lang="zh-CN" altLang="en-US" sz="2000" b="1" dirty="0"/>
          </a:p>
        </p:txBody>
      </p:sp>
      <p:sp>
        <p:nvSpPr>
          <p:cNvPr id="1580041" name="文本占位符 1580040"/>
          <p:cNvSpPr>
            <a:spLocks noGrp="1"/>
          </p:cNvSpPr>
          <p:nvPr>
            <p:ph type="body" sz="half" idx="2"/>
          </p:nvPr>
        </p:nvSpPr>
        <p:spPr>
          <a:xfrm>
            <a:off x="6167438" y="1341438"/>
            <a:ext cx="4038600" cy="4525962"/>
          </a:xfrm>
          <a:solidFill>
            <a:srgbClr val="CCFFFF"/>
          </a:solidFill>
          <a:ln>
            <a:noFill/>
          </a:ln>
        </p:spPr>
        <p:txBody>
          <a:bodyPr>
            <a:normAutofit fontScale="90000" lnSpcReduction="10000"/>
          </a:bodyPr>
          <a:p>
            <a:pPr>
              <a:lnSpc>
                <a:spcPct val="90000"/>
              </a:lnSpc>
              <a:buClrTx/>
              <a:buSzTx/>
              <a:buFontTx/>
              <a:buNone/>
            </a:pPr>
            <a:r>
              <a:rPr lang="en-US" altLang="zh-CN" sz="2000" b="1"/>
              <a:t>  </a:t>
            </a:r>
            <a:endParaRPr lang="en-US" altLang="zh-CN" sz="2000" b="1" dirty="0"/>
          </a:p>
          <a:p>
            <a:pPr>
              <a:lnSpc>
                <a:spcPct val="90000"/>
              </a:lnSpc>
              <a:buClrTx/>
              <a:buSzTx/>
              <a:buFontTx/>
              <a:buNone/>
            </a:pPr>
            <a:r>
              <a:rPr lang="en-US" altLang="zh-CN" sz="2000" b="1"/>
              <a:t> </a:t>
            </a:r>
            <a:endParaRPr lang="en-US" altLang="zh-CN" sz="2000" b="1"/>
          </a:p>
          <a:p>
            <a:pPr>
              <a:lnSpc>
                <a:spcPct val="90000"/>
              </a:lnSpc>
              <a:buClrTx/>
              <a:buSzTx/>
              <a:buFontTx/>
              <a:buNone/>
            </a:pPr>
            <a:r>
              <a:rPr lang="en-US" altLang="zh-CN" sz="2000" b="1"/>
              <a:t>  Safety  Boots	</a:t>
            </a:r>
            <a:r>
              <a:rPr lang="zh-CN" altLang="en-US" sz="2000" b="1" dirty="0"/>
              <a:t>安全靴</a:t>
            </a:r>
            <a:endParaRPr lang="zh-CN" altLang="en-US" sz="2000" b="1" dirty="0"/>
          </a:p>
          <a:p>
            <a:pPr>
              <a:lnSpc>
                <a:spcPct val="90000"/>
              </a:lnSpc>
              <a:buClrTx/>
              <a:buSzTx/>
              <a:buFontTx/>
              <a:buNone/>
            </a:pPr>
            <a:r>
              <a:rPr lang="zh-CN" altLang="en-US" sz="2000" b="1"/>
              <a:t>        </a:t>
            </a:r>
            <a:r>
              <a:rPr lang="en-US" altLang="zh-CN" sz="2000" b="1"/>
              <a:t>Art No.JL608TS	</a:t>
            </a:r>
            <a:endParaRPr lang="en-US" altLang="zh-CN" sz="2000" b="1"/>
          </a:p>
          <a:p>
            <a:pPr>
              <a:lnSpc>
                <a:spcPct val="90000"/>
              </a:lnSpc>
              <a:buClrTx/>
              <a:buSzTx/>
              <a:buFontTx/>
              <a:buNone/>
            </a:pPr>
            <a:r>
              <a:rPr lang="en-US" altLang="zh-CN" sz="2000" b="1"/>
              <a:t>        </a:t>
            </a:r>
            <a:r>
              <a:rPr lang="zh-CN" altLang="en-US" sz="2000" b="1" dirty="0"/>
              <a:t>货号：</a:t>
            </a:r>
            <a:r>
              <a:rPr lang="en-US" altLang="zh-CN" sz="2000" b="1"/>
              <a:t>JL608TS</a:t>
            </a:r>
            <a:endParaRPr lang="en-US" altLang="zh-CN" sz="2000" b="1"/>
          </a:p>
          <a:p>
            <a:pPr>
              <a:lnSpc>
                <a:spcPct val="90000"/>
              </a:lnSpc>
              <a:buClrTx/>
              <a:buSzTx/>
              <a:buFontTx/>
              <a:buNone/>
            </a:pPr>
            <a:r>
              <a:rPr lang="en-US" altLang="zh-CN" sz="2000" b="1"/>
              <a:t>  QTY.12PRS	</a:t>
            </a:r>
            <a:r>
              <a:rPr lang="zh-CN" altLang="en-US" sz="2000" b="1" dirty="0"/>
              <a:t>数量：</a:t>
            </a:r>
            <a:r>
              <a:rPr lang="en-US" altLang="zh-CN" sz="2000" b="1"/>
              <a:t>12</a:t>
            </a:r>
            <a:r>
              <a:rPr lang="zh-CN" altLang="en-US" sz="2000" b="1" dirty="0"/>
              <a:t>双</a:t>
            </a:r>
            <a:endParaRPr lang="zh-CN" altLang="en-US" sz="2000" b="1" dirty="0"/>
          </a:p>
          <a:p>
            <a:pPr>
              <a:lnSpc>
                <a:spcPct val="90000"/>
              </a:lnSpc>
              <a:buClrTx/>
              <a:buSzTx/>
              <a:buFontTx/>
              <a:buNone/>
            </a:pPr>
            <a:r>
              <a:rPr lang="zh-CN" altLang="en-US" sz="2000" b="1"/>
              <a:t>  </a:t>
            </a:r>
            <a:r>
              <a:rPr lang="en-US" altLang="zh-CN" sz="2000" b="1"/>
              <a:t>G.W.27KGS	</a:t>
            </a:r>
            <a:r>
              <a:rPr lang="zh-CN" altLang="en-US" sz="2000" b="1" dirty="0"/>
              <a:t>毛重：</a:t>
            </a:r>
            <a:r>
              <a:rPr lang="en-US" altLang="zh-CN" sz="2000" b="1"/>
              <a:t>27</a:t>
            </a:r>
            <a:r>
              <a:rPr lang="zh-CN" altLang="en-US" sz="2000" b="1" dirty="0"/>
              <a:t>公斤</a:t>
            </a:r>
            <a:r>
              <a:rPr lang="zh-CN" altLang="en-US" sz="2000" b="1"/>
              <a:t>	</a:t>
            </a:r>
            <a:endParaRPr lang="zh-CN" altLang="en-US" sz="2000" b="1" dirty="0"/>
          </a:p>
          <a:p>
            <a:pPr>
              <a:lnSpc>
                <a:spcPct val="90000"/>
              </a:lnSpc>
              <a:buClrTx/>
              <a:buSzTx/>
              <a:buFontTx/>
              <a:buNone/>
            </a:pPr>
            <a:r>
              <a:rPr lang="zh-CN" altLang="en-US" sz="2000" b="1"/>
              <a:t>  </a:t>
            </a:r>
            <a:r>
              <a:rPr lang="en-US" altLang="zh-CN" sz="2000" b="1"/>
              <a:t>N.W.21.6KGS	</a:t>
            </a:r>
            <a:r>
              <a:rPr lang="zh-CN" altLang="en-US" sz="2000" b="1" dirty="0"/>
              <a:t>净重：</a:t>
            </a:r>
            <a:r>
              <a:rPr lang="en-US" altLang="zh-CN" sz="2000" b="1"/>
              <a:t>21.6</a:t>
            </a:r>
            <a:r>
              <a:rPr lang="zh-CN" altLang="en-US" sz="2000" b="1" dirty="0"/>
              <a:t>公斤</a:t>
            </a:r>
            <a:endParaRPr lang="zh-CN" altLang="en-US" sz="2000" b="1" dirty="0"/>
          </a:p>
          <a:p>
            <a:pPr>
              <a:lnSpc>
                <a:spcPct val="90000"/>
              </a:lnSpc>
              <a:buClrTx/>
              <a:buSzTx/>
              <a:buFontTx/>
              <a:buNone/>
            </a:pPr>
            <a:r>
              <a:rPr lang="zh-CN" altLang="en-US" sz="2000" b="1"/>
              <a:t>  </a:t>
            </a:r>
            <a:r>
              <a:rPr lang="en-US" altLang="zh-CN" sz="2000" b="1"/>
              <a:t>MST.50×35×78cm	</a:t>
            </a:r>
            <a:endParaRPr lang="en-US" altLang="zh-CN" sz="2000" b="1"/>
          </a:p>
          <a:p>
            <a:pPr>
              <a:lnSpc>
                <a:spcPct val="90000"/>
              </a:lnSpc>
              <a:buClrTx/>
              <a:buSzTx/>
              <a:buFontTx/>
              <a:buNone/>
            </a:pPr>
            <a:r>
              <a:rPr lang="en-US" altLang="zh-CN" sz="2000" b="1"/>
              <a:t>  </a:t>
            </a:r>
            <a:r>
              <a:rPr lang="zh-CN" altLang="en-US" sz="2000" b="1" dirty="0"/>
              <a:t>体积：</a:t>
            </a:r>
            <a:r>
              <a:rPr lang="en-US" altLang="zh-CN" sz="2000" b="1"/>
              <a:t>50×35×78</a:t>
            </a:r>
            <a:r>
              <a:rPr lang="zh-CN" altLang="en-US" sz="2000" b="1" dirty="0"/>
              <a:t>厘米</a:t>
            </a:r>
            <a:endParaRPr lang="zh-CN" altLang="en-US" sz="2000" b="1" dirty="0"/>
          </a:p>
          <a:p>
            <a:pPr>
              <a:lnSpc>
                <a:spcPct val="90000"/>
              </a:lnSpc>
              <a:buClrTx/>
              <a:buSzTx/>
              <a:buFontTx/>
              <a:buNone/>
            </a:pPr>
            <a:r>
              <a:rPr lang="zh-CN" altLang="en-US" sz="2000" b="1"/>
              <a:t>     </a:t>
            </a:r>
            <a:r>
              <a:rPr lang="zh-CN" altLang="en-US" sz="2000" b="1" dirty="0"/>
              <a:t>      </a:t>
            </a:r>
            <a:r>
              <a:rPr lang="en-US" altLang="zh-CN" sz="2000" b="1"/>
              <a:t>Made in China	</a:t>
            </a:r>
            <a:endParaRPr lang="en-US" altLang="zh-CN" sz="2000" b="1"/>
          </a:p>
          <a:p>
            <a:pPr>
              <a:lnSpc>
                <a:spcPct val="90000"/>
              </a:lnSpc>
              <a:buClrTx/>
              <a:buSzTx/>
              <a:buFontTx/>
              <a:buNone/>
            </a:pPr>
            <a:r>
              <a:rPr lang="en-US" altLang="zh-CN" sz="2000" b="1"/>
              <a:t>                </a:t>
            </a:r>
            <a:r>
              <a:rPr lang="zh-CN" altLang="en-US" sz="2000" b="1" dirty="0"/>
              <a:t>中国制造</a:t>
            </a:r>
            <a:endParaRPr lang="zh-CN" altLang="en-US" sz="2000" b="1" dirty="0"/>
          </a:p>
          <a:p>
            <a:pPr>
              <a:lnSpc>
                <a:spcPct val="90000"/>
              </a:lnSpc>
              <a:buClrTx/>
              <a:buSzTx/>
              <a:buFontTx/>
            </a:pPr>
            <a:endParaRPr lang="zh-CN" altLang="en-US" sz="2000" b="1" dirty="0"/>
          </a:p>
          <a:p>
            <a:pPr>
              <a:lnSpc>
                <a:spcPct val="90000"/>
              </a:lnSpc>
              <a:buClrTx/>
              <a:buSzTx/>
              <a:buFontTx/>
            </a:pPr>
            <a:endParaRPr lang="zh-CN" alt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33346" name="文本框 2233345"/>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四、包装条款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2233347" name="文本框 2233346"/>
          <p:cNvSpPr txBox="1"/>
          <p:nvPr/>
        </p:nvSpPr>
        <p:spPr>
          <a:xfrm>
            <a:off x="4224338" y="6521450"/>
            <a:ext cx="5832475" cy="521970"/>
          </a:xfrm>
          <a:prstGeom prst="rect">
            <a:avLst/>
          </a:prstGeom>
          <a:noFill/>
          <a:ln w="9525">
            <a:noFill/>
          </a:ln>
        </p:spPr>
        <p:txBody>
          <a:bodyPr>
            <a:spAutoFit/>
          </a:bodyPr>
          <a:p>
            <a:endParaRPr lang="zh-CN" altLang="en-US" sz="2800" dirty="0">
              <a:latin typeface="Arial" panose="020B0604020202020204" pitchFamily="34" charset="0"/>
            </a:endParaRPr>
          </a:p>
        </p:txBody>
      </p:sp>
      <p:sp>
        <p:nvSpPr>
          <p:cNvPr id="2233348" name="文本框 2233347"/>
          <p:cNvSpPr txBox="1"/>
          <p:nvPr/>
        </p:nvSpPr>
        <p:spPr>
          <a:xfrm>
            <a:off x="2063750" y="1139825"/>
            <a:ext cx="79930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一</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包装条款实例  </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2233349" name="文本框 2233348"/>
          <p:cNvSpPr txBox="1"/>
          <p:nvPr/>
        </p:nvSpPr>
        <p:spPr>
          <a:xfrm>
            <a:off x="2063750" y="1849438"/>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1.packing: In cartons of 10 kilos net </a:t>
            </a:r>
            <a:endParaRPr lang="en-US" altLang="zh-CN" sz="2800">
              <a:solidFill>
                <a:schemeClr val="tx1"/>
              </a:solidFill>
              <a:latin typeface="宋体" panose="02010600030101010101" pitchFamily="2" charset="-122"/>
            </a:endParaRPr>
          </a:p>
          <a:p>
            <a:pPr latinLnBrk="1" hangingPunct="0">
              <a:spcBef>
                <a:spcPct val="0"/>
              </a:spcBef>
            </a:pPr>
            <a:r>
              <a:rPr lang="en-US" altLang="zh-CN" sz="2800">
                <a:solidFill>
                  <a:schemeClr val="tx1"/>
                </a:solidFill>
                <a:latin typeface="宋体" panose="02010600030101010101" pitchFamily="2" charset="-122"/>
              </a:rPr>
              <a:t>each.</a:t>
            </a:r>
            <a:r>
              <a:rPr lang="zh-CN" altLang="en-US" sz="2800" dirty="0">
                <a:solidFill>
                  <a:schemeClr val="tx1"/>
                </a:solidFill>
                <a:latin typeface="宋体" panose="02010600030101010101" pitchFamily="2" charset="-122"/>
              </a:rPr>
              <a:t>纸箱装，每箱净重</a:t>
            </a:r>
            <a:r>
              <a:rPr lang="en-US" altLang="zh-CN" sz="2800">
                <a:solidFill>
                  <a:schemeClr val="tx1"/>
                </a:solidFill>
                <a:latin typeface="宋体" panose="02010600030101010101" pitchFamily="2" charset="-122"/>
              </a:rPr>
              <a:t>10</a:t>
            </a:r>
            <a:r>
              <a:rPr lang="zh-CN" altLang="en-US" sz="2800" dirty="0">
                <a:solidFill>
                  <a:schemeClr val="tx1"/>
                </a:solidFill>
                <a:latin typeface="宋体" panose="02010600030101010101" pitchFamily="2" charset="-122"/>
              </a:rPr>
              <a:t>公斤。 </a:t>
            </a:r>
            <a:endParaRPr lang="zh-CN" altLang="en-US" sz="2800">
              <a:solidFill>
                <a:schemeClr val="tx1"/>
              </a:solidFill>
              <a:latin typeface="宋体" panose="02010600030101010101" pitchFamily="2" charset="-122"/>
            </a:endParaRPr>
          </a:p>
        </p:txBody>
      </p:sp>
      <p:sp>
        <p:nvSpPr>
          <p:cNvPr id="2233350" name="文本框 2233349"/>
          <p:cNvSpPr txBox="1"/>
          <p:nvPr/>
        </p:nvSpPr>
        <p:spPr>
          <a:xfrm>
            <a:off x="2063750" y="2909888"/>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2.36 pairs packed in a carton size </a:t>
            </a:r>
            <a:endParaRPr lang="en-US" altLang="zh-CN" sz="2800">
              <a:solidFill>
                <a:schemeClr val="tx1"/>
              </a:solidFill>
              <a:latin typeface="宋体" panose="02010600030101010101" pitchFamily="2" charset="-122"/>
            </a:endParaRPr>
          </a:p>
          <a:p>
            <a:pPr latinLnBrk="1" hangingPunct="0">
              <a:spcBef>
                <a:spcPct val="0"/>
              </a:spcBef>
            </a:pPr>
            <a:r>
              <a:rPr lang="en-US" altLang="zh-CN" sz="2800">
                <a:solidFill>
                  <a:schemeClr val="tx1"/>
                </a:solidFill>
                <a:latin typeface="宋体" panose="02010600030101010101" pitchFamily="2" charset="-122"/>
              </a:rPr>
              <a:t>assorted.</a:t>
            </a:r>
            <a:r>
              <a:rPr lang="zh-CN" altLang="en-US" sz="2800" dirty="0">
                <a:solidFill>
                  <a:schemeClr val="tx1"/>
                </a:solidFill>
                <a:latin typeface="宋体" panose="02010600030101010101" pitchFamily="2" charset="-122"/>
              </a:rPr>
              <a:t>每箱</a:t>
            </a:r>
            <a:r>
              <a:rPr lang="en-US" altLang="zh-CN" sz="2800">
                <a:solidFill>
                  <a:schemeClr val="tx1"/>
                </a:solidFill>
                <a:latin typeface="宋体" panose="02010600030101010101" pitchFamily="2" charset="-122"/>
              </a:rPr>
              <a:t>36</a:t>
            </a:r>
            <a:r>
              <a:rPr lang="zh-CN" altLang="en-US" sz="2800" dirty="0">
                <a:solidFill>
                  <a:schemeClr val="tx1"/>
                </a:solidFill>
                <a:latin typeface="宋体" panose="02010600030101010101" pitchFamily="2" charset="-122"/>
              </a:rPr>
              <a:t>双装，混码包装。  </a:t>
            </a:r>
            <a:endParaRPr lang="zh-CN" altLang="en-US" sz="2800">
              <a:solidFill>
                <a:schemeClr val="tx1"/>
              </a:solidFill>
              <a:latin typeface="宋体" panose="02010600030101010101" pitchFamily="2" charset="-122"/>
            </a:endParaRPr>
          </a:p>
        </p:txBody>
      </p:sp>
      <p:sp>
        <p:nvSpPr>
          <p:cNvPr id="2233351" name="文本框 2233350"/>
          <p:cNvSpPr txBox="1"/>
          <p:nvPr/>
        </p:nvSpPr>
        <p:spPr>
          <a:xfrm>
            <a:off x="2063750" y="4205288"/>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3.In wooden bale 410sheets/ream, 45</a:t>
            </a:r>
            <a:endParaRPr lang="en-US" altLang="zh-CN" sz="2800">
              <a:solidFill>
                <a:schemeClr val="tx1"/>
              </a:solidFill>
              <a:latin typeface="宋体" panose="02010600030101010101" pitchFamily="2" charset="-122"/>
            </a:endParaRPr>
          </a:p>
          <a:p>
            <a:pPr latinLnBrk="1" hangingPunct="0">
              <a:spcBef>
                <a:spcPct val="0"/>
              </a:spcBef>
            </a:pPr>
            <a:r>
              <a:rPr lang="en-US" altLang="zh-CN" sz="2800">
                <a:solidFill>
                  <a:schemeClr val="tx1"/>
                </a:solidFill>
                <a:latin typeface="宋体" panose="02010600030101010101" pitchFamily="2" charset="-122"/>
              </a:rPr>
              <a:t> ream/bale.</a:t>
            </a:r>
            <a:r>
              <a:rPr lang="zh-CN" altLang="en-US" sz="2800" dirty="0">
                <a:solidFill>
                  <a:schemeClr val="tx1"/>
                </a:solidFill>
                <a:latin typeface="宋体" panose="02010600030101010101" pitchFamily="2" charset="-122"/>
              </a:rPr>
              <a:t>木夹板包装，每令</a:t>
            </a:r>
            <a:r>
              <a:rPr lang="en-US" altLang="zh-CN" sz="2800">
                <a:solidFill>
                  <a:schemeClr val="tx1"/>
                </a:solidFill>
                <a:latin typeface="宋体" panose="02010600030101010101" pitchFamily="2" charset="-122"/>
              </a:rPr>
              <a:t>410</a:t>
            </a:r>
            <a:r>
              <a:rPr lang="zh-CN" altLang="en-US" sz="2800" dirty="0">
                <a:solidFill>
                  <a:schemeClr val="tx1"/>
                </a:solidFill>
                <a:latin typeface="宋体" panose="02010600030101010101" pitchFamily="2" charset="-122"/>
              </a:rPr>
              <a:t>张，每包</a:t>
            </a:r>
            <a:r>
              <a:rPr lang="en-US" altLang="zh-CN" sz="2800">
                <a:solidFill>
                  <a:schemeClr val="tx1"/>
                </a:solidFill>
                <a:latin typeface="宋体" panose="02010600030101010101" pitchFamily="2" charset="-122"/>
              </a:rPr>
              <a:t>45</a:t>
            </a:r>
            <a:r>
              <a:rPr lang="zh-CN" altLang="en-US" sz="2800" dirty="0">
                <a:solidFill>
                  <a:schemeClr val="tx1"/>
                </a:solidFill>
                <a:latin typeface="宋体" panose="02010600030101010101" pitchFamily="2" charset="-122"/>
              </a:rPr>
              <a:t>令。  </a:t>
            </a:r>
            <a:endParaRPr lang="zh-CN" altLang="en-US" sz="2800">
              <a:solidFill>
                <a:schemeClr val="tx1"/>
              </a:solidFill>
              <a:latin typeface="宋体" panose="02010600030101010101" pitchFamily="2" charset="-122"/>
            </a:endParaRPr>
          </a:p>
        </p:txBody>
      </p:sp>
      <p:pic>
        <p:nvPicPr>
          <p:cNvPr id="2233352" name="图片 2233351"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33348"/>
                                        </p:tgtEl>
                                        <p:attrNameLst>
                                          <p:attrName>style.visibility</p:attrName>
                                        </p:attrNameLst>
                                      </p:cBhvr>
                                      <p:to>
                                        <p:strVal val="visible"/>
                                      </p:to>
                                    </p:set>
                                    <p:animEffect transition="in" filter="wipe(left)">
                                      <p:cBhvr>
                                        <p:cTn id="7" dur="500"/>
                                        <p:tgtEl>
                                          <p:spTgt spid="22333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33349"/>
                                        </p:tgtEl>
                                        <p:attrNameLst>
                                          <p:attrName>style.visibility</p:attrName>
                                        </p:attrNameLst>
                                      </p:cBhvr>
                                      <p:to>
                                        <p:strVal val="visible"/>
                                      </p:to>
                                    </p:set>
                                    <p:animEffect transition="in" filter="wipe(left)">
                                      <p:cBhvr>
                                        <p:cTn id="12" dur="500"/>
                                        <p:tgtEl>
                                          <p:spTgt spid="223334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33350"/>
                                        </p:tgtEl>
                                        <p:attrNameLst>
                                          <p:attrName>style.visibility</p:attrName>
                                        </p:attrNameLst>
                                      </p:cBhvr>
                                      <p:to>
                                        <p:strVal val="visible"/>
                                      </p:to>
                                    </p:set>
                                    <p:animEffect transition="in" filter="wipe(left)">
                                      <p:cBhvr>
                                        <p:cTn id="17" dur="500"/>
                                        <p:tgtEl>
                                          <p:spTgt spid="22333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33351"/>
                                        </p:tgtEl>
                                        <p:attrNameLst>
                                          <p:attrName>style.visibility</p:attrName>
                                        </p:attrNameLst>
                                      </p:cBhvr>
                                      <p:to>
                                        <p:strVal val="visible"/>
                                      </p:to>
                                    </p:set>
                                    <p:animEffect transition="in" filter="wipe(left)">
                                      <p:cBhvr>
                                        <p:cTn id="22" dur="500"/>
                                        <p:tgtEl>
                                          <p:spTgt spid="2233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3348" grpId="0"/>
      <p:bldP spid="2233349" grpId="0"/>
      <p:bldP spid="2233350" grpId="0"/>
      <p:bldP spid="223335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4130" name="文本框 1584129"/>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四、包装条款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84133" name="文本框 1584132"/>
          <p:cNvSpPr txBox="1"/>
          <p:nvPr/>
        </p:nvSpPr>
        <p:spPr>
          <a:xfrm>
            <a:off x="2063750" y="1139825"/>
            <a:ext cx="7993063" cy="583565"/>
          </a:xfrm>
          <a:prstGeom prst="rect">
            <a:avLst/>
          </a:prstGeom>
          <a:noFill/>
          <a:ln w="9525">
            <a:noFill/>
          </a:ln>
        </p:spPr>
        <p:txBody>
          <a:bodyPr>
            <a:spAutoFit/>
          </a:bodyPr>
          <a:p>
            <a:pPr latinLnBrk="1" hangingPunct="0">
              <a:spcBef>
                <a:spcPct val="0"/>
              </a:spcBef>
            </a:pPr>
            <a:r>
              <a:rPr lang="en-US" altLang="zh-CN" sz="3200">
                <a:solidFill>
                  <a:srgbClr val="660033"/>
                </a:solidFill>
                <a:effectLst>
                  <a:outerShdw blurRad="38100" dist="38100" dir="2700000">
                    <a:srgbClr val="C0C0C0"/>
                  </a:outerShdw>
                </a:effectLst>
                <a:latin typeface="宋体" panose="02010600030101010101" pitchFamily="2" charset="-122"/>
              </a:rPr>
              <a:t>(</a:t>
            </a:r>
            <a:r>
              <a:rPr lang="zh-CN" altLang="en-US" sz="3200" dirty="0">
                <a:solidFill>
                  <a:srgbClr val="660033"/>
                </a:solidFill>
                <a:effectLst>
                  <a:outerShdw blurRad="38100" dist="38100" dir="2700000">
                    <a:srgbClr val="C0C0C0"/>
                  </a:outerShdw>
                </a:effectLst>
                <a:latin typeface="宋体" panose="02010600030101010101" pitchFamily="2" charset="-122"/>
              </a:rPr>
              <a:t>二</a:t>
            </a:r>
            <a:r>
              <a:rPr lang="en-US" altLang="zh-CN" sz="3200">
                <a:solidFill>
                  <a:srgbClr val="660033"/>
                </a:solidFill>
                <a:effectLst>
                  <a:outerShdw blurRad="38100" dist="38100" dir="2700000">
                    <a:srgbClr val="C0C0C0"/>
                  </a:outerShdw>
                </a:effectLst>
                <a:latin typeface="宋体" panose="02010600030101010101" pitchFamily="2" charset="-122"/>
              </a:rPr>
              <a:t>)</a:t>
            </a:r>
            <a:r>
              <a:rPr lang="zh-CN" altLang="en-US" sz="3200" dirty="0">
                <a:solidFill>
                  <a:srgbClr val="660033"/>
                </a:solidFill>
                <a:effectLst>
                  <a:outerShdw blurRad="38100" dist="38100" dir="2700000">
                    <a:srgbClr val="C0C0C0"/>
                  </a:outerShdw>
                </a:effectLst>
                <a:latin typeface="Arial" panose="020B0604020202020204" pitchFamily="34" charset="0"/>
              </a:rPr>
              <a:t>订立包装条款需要注意的问题</a:t>
            </a:r>
            <a:endParaRPr lang="zh-CN" altLang="en-US" sz="3200">
              <a:solidFill>
                <a:srgbClr val="660033"/>
              </a:solidFill>
              <a:effectLst>
                <a:outerShdw blurRad="38100" dist="38100" dir="2700000">
                  <a:srgbClr val="C0C0C0"/>
                </a:outerShdw>
              </a:effectLst>
              <a:latin typeface="Arial" panose="020B0604020202020204" pitchFamily="34" charset="0"/>
            </a:endParaRPr>
          </a:p>
        </p:txBody>
      </p:sp>
      <p:sp>
        <p:nvSpPr>
          <p:cNvPr id="1584135" name="文本框 1584134"/>
          <p:cNvSpPr txBox="1"/>
          <p:nvPr/>
        </p:nvSpPr>
        <p:spPr>
          <a:xfrm>
            <a:off x="2063750" y="1849438"/>
            <a:ext cx="8137525"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明确具体，不宜笼统规定 </a:t>
            </a:r>
            <a:endParaRPr lang="zh-CN" altLang="en-US" sz="2800">
              <a:solidFill>
                <a:schemeClr val="tx1"/>
              </a:solidFill>
              <a:latin typeface="宋体" panose="02010600030101010101" pitchFamily="2" charset="-122"/>
            </a:endParaRPr>
          </a:p>
        </p:txBody>
      </p:sp>
      <p:sp>
        <p:nvSpPr>
          <p:cNvPr id="1584136" name="文本框 1584135"/>
          <p:cNvSpPr txBox="1"/>
          <p:nvPr/>
        </p:nvSpPr>
        <p:spPr>
          <a:xfrm>
            <a:off x="2063750" y="2405063"/>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zh-CN" altLang="en-US" sz="2800" dirty="0">
                <a:solidFill>
                  <a:schemeClr val="tx1"/>
                </a:solidFill>
                <a:latin typeface="宋体" panose="02010600030101010101" pitchFamily="2" charset="-122"/>
              </a:rPr>
              <a:t>例如，“卖方惯用包装”</a:t>
            </a:r>
            <a:endParaRPr lang="zh-CN" altLang="en-US" sz="2800" dirty="0">
              <a:solidFill>
                <a:schemeClr val="tx1"/>
              </a:solidFill>
              <a:latin typeface="宋体" panose="02010600030101010101" pitchFamily="2" charset="-122"/>
            </a:endParaRPr>
          </a:p>
          <a:p>
            <a:pPr latinLnBrk="1" hangingPunct="0">
              <a:spcBef>
                <a:spcPct val="0"/>
              </a:spcBef>
            </a:pPr>
            <a:r>
              <a:rPr lang="zh-CN" altLang="en-US" sz="2800" dirty="0">
                <a:solidFill>
                  <a:schemeClr val="tx1"/>
                </a:solidFill>
                <a:latin typeface="宋体" panose="02010600030101010101" pitchFamily="2" charset="-122"/>
              </a:rPr>
              <a:t>           </a:t>
            </a:r>
            <a:r>
              <a:rPr lang="en-US" altLang="zh-CN" sz="2800">
                <a:solidFill>
                  <a:schemeClr val="tx1"/>
                </a:solidFill>
                <a:latin typeface="宋体" panose="02010600030101010101" pitchFamily="2" charset="-122"/>
              </a:rPr>
              <a:t>(seller’s usual packing)  </a:t>
            </a:r>
            <a:endParaRPr lang="en-US" altLang="zh-CN" sz="2800">
              <a:solidFill>
                <a:schemeClr val="tx1"/>
              </a:solidFill>
              <a:latin typeface="宋体" panose="02010600030101010101" pitchFamily="2" charset="-122"/>
            </a:endParaRPr>
          </a:p>
        </p:txBody>
      </p:sp>
      <p:sp>
        <p:nvSpPr>
          <p:cNvPr id="1584138" name="文本框 1584137"/>
          <p:cNvSpPr txBox="1"/>
          <p:nvPr/>
        </p:nvSpPr>
        <p:spPr>
          <a:xfrm>
            <a:off x="2063750" y="3516313"/>
            <a:ext cx="8137525" cy="95313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2.</a:t>
            </a:r>
            <a:r>
              <a:rPr lang="zh-CN" altLang="en-US" sz="2800" dirty="0">
                <a:solidFill>
                  <a:schemeClr val="tx1"/>
                </a:solidFill>
                <a:latin typeface="宋体" panose="02010600030101010101" pitchFamily="2" charset="-122"/>
              </a:rPr>
              <a:t>结合货物特点和不同运输方式选择包装。如考虑货物在储运和销售过程中的需要 </a:t>
            </a:r>
            <a:endParaRPr lang="zh-CN" altLang="en-US"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84133"/>
                                        </p:tgtEl>
                                        <p:attrNameLst>
                                          <p:attrName>style.visibility</p:attrName>
                                        </p:attrNameLst>
                                      </p:cBhvr>
                                      <p:to>
                                        <p:strVal val="visible"/>
                                      </p:to>
                                    </p:set>
                                    <p:animEffect transition="in" filter="wipe(left)">
                                      <p:cBhvr>
                                        <p:cTn id="7" dur="500"/>
                                        <p:tgtEl>
                                          <p:spTgt spid="15841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84135"/>
                                        </p:tgtEl>
                                        <p:attrNameLst>
                                          <p:attrName>style.visibility</p:attrName>
                                        </p:attrNameLst>
                                      </p:cBhvr>
                                      <p:to>
                                        <p:strVal val="visible"/>
                                      </p:to>
                                    </p:set>
                                    <p:animEffect transition="in" filter="wipe(left)">
                                      <p:cBhvr>
                                        <p:cTn id="12" dur="500"/>
                                        <p:tgtEl>
                                          <p:spTgt spid="15841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84136"/>
                                        </p:tgtEl>
                                        <p:attrNameLst>
                                          <p:attrName>style.visibility</p:attrName>
                                        </p:attrNameLst>
                                      </p:cBhvr>
                                      <p:to>
                                        <p:strVal val="visible"/>
                                      </p:to>
                                    </p:set>
                                    <p:animEffect transition="in" filter="wipe(left)">
                                      <p:cBhvr>
                                        <p:cTn id="17" dur="500"/>
                                        <p:tgtEl>
                                          <p:spTgt spid="15841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84138"/>
                                        </p:tgtEl>
                                        <p:attrNameLst>
                                          <p:attrName>style.visibility</p:attrName>
                                        </p:attrNameLst>
                                      </p:cBhvr>
                                      <p:to>
                                        <p:strVal val="visible"/>
                                      </p:to>
                                    </p:set>
                                    <p:animEffect transition="in" filter="wipe(left)">
                                      <p:cBhvr>
                                        <p:cTn id="22" dur="500"/>
                                        <p:tgtEl>
                                          <p:spTgt spid="1584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4133" grpId="0"/>
      <p:bldP spid="1584135" grpId="0"/>
      <p:bldP spid="1584136" grpId="0"/>
      <p:bldP spid="158413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5154" name="文本框 1585153"/>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四、包装条款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85155" name="文本框 1585154"/>
          <p:cNvSpPr txBox="1"/>
          <p:nvPr/>
        </p:nvSpPr>
        <p:spPr>
          <a:xfrm>
            <a:off x="4224338" y="6553200"/>
            <a:ext cx="5761037" cy="368300"/>
          </a:xfrm>
          <a:prstGeom prst="rect">
            <a:avLst/>
          </a:prstGeom>
          <a:noFill/>
          <a:ln w="9525">
            <a:noFill/>
          </a:ln>
        </p:spPr>
        <p:txBody>
          <a:bodyPr>
            <a:spAutoFit/>
          </a:bodyPr>
          <a:p>
            <a:endParaRPr lang="zh-CN" altLang="en-US" dirty="0">
              <a:latin typeface="Arial" panose="020B0604020202020204" pitchFamily="34" charset="0"/>
            </a:endParaRPr>
          </a:p>
        </p:txBody>
      </p:sp>
      <p:sp>
        <p:nvSpPr>
          <p:cNvPr id="1585156" name="文本框 1585155"/>
          <p:cNvSpPr txBox="1"/>
          <p:nvPr/>
        </p:nvSpPr>
        <p:spPr>
          <a:xfrm>
            <a:off x="2063750" y="1125538"/>
            <a:ext cx="7993063" cy="1014730"/>
          </a:xfrm>
          <a:prstGeom prst="rect">
            <a:avLst/>
          </a:prstGeom>
          <a:noFill/>
          <a:ln w="9525">
            <a:noFill/>
          </a:ln>
        </p:spPr>
        <p:txBody>
          <a:bodyPr>
            <a:spAutoFit/>
          </a:bodyPr>
          <a:p>
            <a:pPr latinLnBrk="1" hangingPunct="0">
              <a:spcBef>
                <a:spcPct val="0"/>
              </a:spcBef>
            </a:pPr>
            <a:r>
              <a:rPr lang="en-US" altLang="zh-CN" sz="3200">
                <a:solidFill>
                  <a:srgbClr val="660033"/>
                </a:solidFill>
                <a:effectLst>
                  <a:outerShdw blurRad="38100" dist="38100" dir="2700000">
                    <a:srgbClr val="C0C0C0"/>
                  </a:outerShdw>
                </a:effectLst>
                <a:latin typeface="Arial" panose="020B0604020202020204" pitchFamily="34" charset="0"/>
              </a:rPr>
              <a:t>(</a:t>
            </a:r>
            <a:r>
              <a:rPr lang="zh-CN" altLang="en-US" sz="3200" dirty="0">
                <a:solidFill>
                  <a:srgbClr val="660033"/>
                </a:solidFill>
                <a:effectLst>
                  <a:outerShdw blurRad="38100" dist="38100" dir="2700000">
                    <a:srgbClr val="C0C0C0"/>
                  </a:outerShdw>
                </a:effectLst>
                <a:latin typeface="Arial" panose="020B0604020202020204" pitchFamily="34" charset="0"/>
              </a:rPr>
              <a:t>二</a:t>
            </a:r>
            <a:r>
              <a:rPr lang="en-US" altLang="zh-CN" sz="3200">
                <a:solidFill>
                  <a:srgbClr val="660033"/>
                </a:solidFill>
                <a:effectLst>
                  <a:outerShdw blurRad="38100" dist="38100" dir="2700000">
                    <a:srgbClr val="C0C0C0"/>
                  </a:outerShdw>
                </a:effectLst>
                <a:latin typeface="Arial" panose="020B0604020202020204" pitchFamily="34" charset="0"/>
              </a:rPr>
              <a:t>)</a:t>
            </a:r>
            <a:r>
              <a:rPr lang="zh-CN" altLang="en-US" sz="3200" dirty="0">
                <a:solidFill>
                  <a:srgbClr val="660033"/>
                </a:solidFill>
                <a:effectLst>
                  <a:outerShdw blurRad="38100" dist="38100" dir="2700000">
                    <a:srgbClr val="C0C0C0"/>
                  </a:outerShdw>
                </a:effectLst>
                <a:latin typeface="Arial" panose="020B0604020202020204" pitchFamily="34" charset="0"/>
              </a:rPr>
              <a:t>订立包装条款需要注意的问题</a:t>
            </a:r>
            <a:endParaRPr lang="zh-CN" altLang="en-US" sz="3200" dirty="0">
              <a:solidFill>
                <a:srgbClr val="660033"/>
              </a:solidFill>
              <a:effectLst>
                <a:outerShdw blurRad="38100" dist="38100" dir="2700000">
                  <a:srgbClr val="C0C0C0"/>
                </a:outerShdw>
              </a:effectLst>
              <a:latin typeface="Arial" panose="020B0604020202020204" pitchFamily="34" charset="0"/>
            </a:endParaRPr>
          </a:p>
          <a:p>
            <a:pPr latinLnBrk="1" hangingPunct="0">
              <a:spcBef>
                <a:spcPct val="0"/>
              </a:spcBef>
            </a:pPr>
            <a:endParaRPr lang="zh-CN" altLang="en-US" sz="2800">
              <a:solidFill>
                <a:srgbClr val="660033"/>
              </a:solidFill>
              <a:effectLst>
                <a:outerShdw blurRad="38100" dist="38100" dir="2700000">
                  <a:srgbClr val="C0C0C0"/>
                </a:outerShdw>
              </a:effectLst>
              <a:latin typeface="宋体" panose="02010600030101010101" pitchFamily="2" charset="-122"/>
            </a:endParaRPr>
          </a:p>
        </p:txBody>
      </p:sp>
      <p:sp>
        <p:nvSpPr>
          <p:cNvPr id="1585157" name="文本框 1585156"/>
          <p:cNvSpPr txBox="1"/>
          <p:nvPr/>
        </p:nvSpPr>
        <p:spPr>
          <a:xfrm>
            <a:off x="2063750" y="1849438"/>
            <a:ext cx="8137525"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3.</a:t>
            </a:r>
            <a:r>
              <a:rPr lang="zh-CN" altLang="en-US" sz="2800" dirty="0">
                <a:solidFill>
                  <a:schemeClr val="tx1"/>
                </a:solidFill>
                <a:latin typeface="宋体" panose="02010600030101010101" pitchFamily="2" charset="-122"/>
              </a:rPr>
              <a:t>明确规定包装物料的提供与费用负担  </a:t>
            </a:r>
            <a:endParaRPr lang="zh-CN" altLang="en-US" sz="2800">
              <a:solidFill>
                <a:schemeClr val="tx1"/>
              </a:solidFill>
              <a:latin typeface="宋体" panose="02010600030101010101" pitchFamily="2" charset="-122"/>
            </a:endParaRPr>
          </a:p>
        </p:txBody>
      </p:sp>
      <p:sp>
        <p:nvSpPr>
          <p:cNvPr id="1585158" name="文本框 1585157"/>
          <p:cNvSpPr txBox="1"/>
          <p:nvPr/>
        </p:nvSpPr>
        <p:spPr>
          <a:xfrm>
            <a:off x="2063750" y="2405063"/>
            <a:ext cx="8137525"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4.</a:t>
            </a:r>
            <a:r>
              <a:rPr lang="zh-CN" altLang="en-US" sz="2800" dirty="0">
                <a:solidFill>
                  <a:schemeClr val="tx1"/>
                </a:solidFill>
                <a:latin typeface="宋体" panose="02010600030101010101" pitchFamily="2" charset="-122"/>
              </a:rPr>
              <a:t>明确装箱细数及其配比 </a:t>
            </a:r>
            <a:endParaRPr lang="zh-CN" altLang="en-US" sz="2800">
              <a:solidFill>
                <a:schemeClr val="tx1"/>
              </a:solidFill>
              <a:latin typeface="宋体" panose="02010600030101010101" pitchFamily="2" charset="-122"/>
            </a:endParaRPr>
          </a:p>
        </p:txBody>
      </p:sp>
      <p:sp>
        <p:nvSpPr>
          <p:cNvPr id="1585159" name="文本框 1585158"/>
          <p:cNvSpPr txBox="1"/>
          <p:nvPr/>
        </p:nvSpPr>
        <p:spPr>
          <a:xfrm>
            <a:off x="2063750" y="2992438"/>
            <a:ext cx="8137525" cy="1383665"/>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5.</a:t>
            </a:r>
            <a:r>
              <a:rPr lang="zh-CN" altLang="en-US" sz="2800" dirty="0">
                <a:solidFill>
                  <a:schemeClr val="tx1"/>
                </a:solidFill>
                <a:latin typeface="宋体" panose="02010600030101010101" pitchFamily="2" charset="-122"/>
              </a:rPr>
              <a:t>明确唛头的指定。如买方要求后告唛头，应规定：“若到时未收到唛头通知，卖方可自行决定。”</a:t>
            </a:r>
            <a:endParaRPr lang="zh-CN" altLang="en-US"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85157"/>
                                        </p:tgtEl>
                                        <p:attrNameLst>
                                          <p:attrName>style.visibility</p:attrName>
                                        </p:attrNameLst>
                                      </p:cBhvr>
                                      <p:to>
                                        <p:strVal val="visible"/>
                                      </p:to>
                                    </p:set>
                                    <p:animEffect transition="in" filter="wipe(left)">
                                      <p:cBhvr>
                                        <p:cTn id="7" dur="500"/>
                                        <p:tgtEl>
                                          <p:spTgt spid="15851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85158"/>
                                        </p:tgtEl>
                                        <p:attrNameLst>
                                          <p:attrName>style.visibility</p:attrName>
                                        </p:attrNameLst>
                                      </p:cBhvr>
                                      <p:to>
                                        <p:strVal val="visible"/>
                                      </p:to>
                                    </p:set>
                                    <p:animEffect transition="in" filter="wipe(left)">
                                      <p:cBhvr>
                                        <p:cTn id="12" dur="500"/>
                                        <p:tgtEl>
                                          <p:spTgt spid="158515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85159"/>
                                        </p:tgtEl>
                                        <p:attrNameLst>
                                          <p:attrName>style.visibility</p:attrName>
                                        </p:attrNameLst>
                                      </p:cBhvr>
                                      <p:to>
                                        <p:strVal val="visible"/>
                                      </p:to>
                                    </p:set>
                                    <p:animEffect transition="in" filter="wipe(left)">
                                      <p:cBhvr>
                                        <p:cTn id="17" dur="500"/>
                                        <p:tgtEl>
                                          <p:spTgt spid="1585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5157" grpId="0"/>
      <p:bldP spid="1585158" grpId="0"/>
      <p:bldP spid="158515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6178" name="文本框 1586177"/>
          <p:cNvSpPr txBox="1"/>
          <p:nvPr/>
        </p:nvSpPr>
        <p:spPr>
          <a:xfrm>
            <a:off x="2135188" y="260350"/>
            <a:ext cx="80645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四、包装条款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86180" name="文本框 1586179"/>
          <p:cNvSpPr txBox="1"/>
          <p:nvPr/>
        </p:nvSpPr>
        <p:spPr>
          <a:xfrm>
            <a:off x="2063750" y="1139825"/>
            <a:ext cx="7993063" cy="1076325"/>
          </a:xfrm>
          <a:prstGeom prst="rect">
            <a:avLst/>
          </a:prstGeom>
          <a:noFill/>
          <a:ln w="9525">
            <a:noFill/>
          </a:ln>
        </p:spPr>
        <p:txBody>
          <a:bodyPr>
            <a:spAutoFit/>
          </a:bodyPr>
          <a:p>
            <a:pPr latinLnBrk="1" hangingPunct="0">
              <a:spcBef>
                <a:spcPct val="0"/>
              </a:spcBef>
            </a:pPr>
            <a:r>
              <a:rPr lang="en-US" altLang="zh-CN" sz="3200">
                <a:solidFill>
                  <a:srgbClr val="660033"/>
                </a:solidFill>
                <a:effectLst>
                  <a:outerShdw blurRad="38100" dist="38100" dir="2700000">
                    <a:srgbClr val="C0C0C0"/>
                  </a:outerShdw>
                </a:effectLst>
                <a:latin typeface="Arial" panose="020B0604020202020204" pitchFamily="34" charset="0"/>
              </a:rPr>
              <a:t>(</a:t>
            </a:r>
            <a:r>
              <a:rPr lang="zh-CN" altLang="en-US" sz="3200" dirty="0">
                <a:solidFill>
                  <a:srgbClr val="660033"/>
                </a:solidFill>
                <a:effectLst>
                  <a:outerShdw blurRad="38100" dist="38100" dir="2700000">
                    <a:srgbClr val="C0C0C0"/>
                  </a:outerShdw>
                </a:effectLst>
                <a:latin typeface="Arial" panose="020B0604020202020204" pitchFamily="34" charset="0"/>
              </a:rPr>
              <a:t>二</a:t>
            </a:r>
            <a:r>
              <a:rPr lang="en-US" altLang="zh-CN" sz="3200">
                <a:solidFill>
                  <a:srgbClr val="660033"/>
                </a:solidFill>
                <a:effectLst>
                  <a:outerShdw blurRad="38100" dist="38100" dir="2700000">
                    <a:srgbClr val="C0C0C0"/>
                  </a:outerShdw>
                </a:effectLst>
                <a:latin typeface="Arial" panose="020B0604020202020204" pitchFamily="34" charset="0"/>
              </a:rPr>
              <a:t>)</a:t>
            </a:r>
            <a:r>
              <a:rPr lang="zh-CN" altLang="en-US" sz="3200" dirty="0">
                <a:solidFill>
                  <a:srgbClr val="660033"/>
                </a:solidFill>
                <a:effectLst>
                  <a:outerShdw blurRad="38100" dist="38100" dir="2700000">
                    <a:srgbClr val="C0C0C0"/>
                  </a:outerShdw>
                </a:effectLst>
                <a:latin typeface="Arial" panose="020B0604020202020204" pitchFamily="34" charset="0"/>
              </a:rPr>
              <a:t>订立包装条款需要注意的问题</a:t>
            </a:r>
            <a:endParaRPr lang="zh-CN" altLang="en-US" sz="3200" dirty="0">
              <a:solidFill>
                <a:srgbClr val="660033"/>
              </a:solidFill>
              <a:effectLst>
                <a:outerShdw blurRad="38100" dist="38100" dir="2700000">
                  <a:srgbClr val="C0C0C0"/>
                </a:outerShdw>
              </a:effectLst>
              <a:latin typeface="Arial" panose="020B0604020202020204" pitchFamily="34" charset="0"/>
            </a:endParaRPr>
          </a:p>
          <a:p>
            <a:pPr latinLnBrk="1" hangingPunct="0">
              <a:spcBef>
                <a:spcPct val="0"/>
              </a:spcBef>
            </a:pPr>
            <a:endParaRPr lang="zh-CN" altLang="en-US" sz="3200">
              <a:solidFill>
                <a:srgbClr val="660033"/>
              </a:solidFill>
              <a:effectLst>
                <a:outerShdw blurRad="38100" dist="38100" dir="2700000">
                  <a:srgbClr val="C0C0C0"/>
                </a:outerShdw>
              </a:effectLst>
              <a:latin typeface="宋体" panose="02010600030101010101" pitchFamily="2" charset="-122"/>
            </a:endParaRPr>
          </a:p>
        </p:txBody>
      </p:sp>
      <p:sp>
        <p:nvSpPr>
          <p:cNvPr id="1586181" name="文本框 1586180"/>
          <p:cNvSpPr txBox="1"/>
          <p:nvPr/>
        </p:nvSpPr>
        <p:spPr>
          <a:xfrm>
            <a:off x="2063750" y="1844675"/>
            <a:ext cx="8137525"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r>
              <a:rPr lang="en-US" altLang="zh-CN" sz="2800">
                <a:solidFill>
                  <a:schemeClr val="tx1"/>
                </a:solidFill>
                <a:latin typeface="宋体" panose="02010600030101010101" pitchFamily="2" charset="-122"/>
              </a:rPr>
              <a:t>6.</a:t>
            </a:r>
            <a:r>
              <a:rPr lang="zh-CN" altLang="en-US" sz="2800" dirty="0">
                <a:solidFill>
                  <a:schemeClr val="tx1"/>
                </a:solidFill>
                <a:latin typeface="宋体" panose="02010600030101010101" pitchFamily="2" charset="-122"/>
              </a:rPr>
              <a:t>定牌、无牌和中性包装问题  </a:t>
            </a:r>
            <a:endParaRPr lang="zh-CN" altLang="en-US" sz="2800">
              <a:solidFill>
                <a:schemeClr val="tx1"/>
              </a:solidFill>
              <a:latin typeface="宋体" panose="02010600030101010101" pitchFamily="2" charset="-122"/>
            </a:endParaRPr>
          </a:p>
        </p:txBody>
      </p:sp>
      <p:grpSp>
        <p:nvGrpSpPr>
          <p:cNvPr id="1586199" name="组合 1586198"/>
          <p:cNvGrpSpPr/>
          <p:nvPr/>
        </p:nvGrpSpPr>
        <p:grpSpPr>
          <a:xfrm>
            <a:off x="2424113" y="2554288"/>
            <a:ext cx="7488237" cy="3298825"/>
            <a:chOff x="567" y="1609"/>
            <a:chExt cx="4717" cy="2078"/>
          </a:xfrm>
        </p:grpSpPr>
        <p:grpSp>
          <p:nvGrpSpPr>
            <p:cNvPr id="1586186" name="组合 1586185"/>
            <p:cNvGrpSpPr/>
            <p:nvPr/>
          </p:nvGrpSpPr>
          <p:grpSpPr>
            <a:xfrm>
              <a:off x="567" y="2115"/>
              <a:ext cx="589" cy="1043"/>
              <a:chOff x="577" y="3067"/>
              <a:chExt cx="589" cy="1043"/>
            </a:xfrm>
          </p:grpSpPr>
          <p:sp>
            <p:nvSpPr>
              <p:cNvPr id="1586185" name="椭圆 1586184"/>
              <p:cNvSpPr/>
              <p:nvPr/>
            </p:nvSpPr>
            <p:spPr>
              <a:xfrm>
                <a:off x="612" y="3067"/>
                <a:ext cx="499" cy="1043"/>
              </a:xfrm>
              <a:prstGeom prst="ellipse">
                <a:avLst/>
              </a:prstGeom>
              <a:solidFill>
                <a:srgbClr val="E6F0FE"/>
              </a:solidFill>
              <a:ln w="28575" cap="flat" cmpd="sng">
                <a:solidFill>
                  <a:schemeClr val="hlink"/>
                </a:solidFill>
                <a:prstDash val="solid"/>
                <a:headEnd type="none" w="med" len="med"/>
                <a:tailEnd type="none" w="med" len="med"/>
              </a:ln>
            </p:spPr>
            <p:txBody>
              <a:bodyPr/>
              <a:p>
                <a:endParaRPr lang="zh-CN" altLang="en-US"/>
              </a:p>
            </p:txBody>
          </p:sp>
          <p:sp>
            <p:nvSpPr>
              <p:cNvPr id="1586184" name="文本框 1586183"/>
              <p:cNvSpPr txBox="1"/>
              <p:nvPr/>
            </p:nvSpPr>
            <p:spPr>
              <a:xfrm>
                <a:off x="577" y="3242"/>
                <a:ext cx="589" cy="600"/>
              </a:xfrm>
              <a:prstGeom prst="rect">
                <a:avLst/>
              </a:prstGeom>
              <a:noFill/>
              <a:ln w="9525">
                <a:noFill/>
              </a:ln>
            </p:spPr>
            <p:txBody>
              <a:bodyPr>
                <a:spAutoFit/>
              </a:bodyPr>
              <a:p>
                <a:r>
                  <a:rPr lang="zh-CN" altLang="en-US" sz="2800" dirty="0">
                    <a:solidFill>
                      <a:schemeClr val="tx1"/>
                    </a:solidFill>
                    <a:latin typeface="Arial" panose="020B0604020202020204" pitchFamily="34" charset="0"/>
                  </a:rPr>
                  <a:t>包装问题</a:t>
                </a:r>
                <a:endParaRPr lang="zh-CN" altLang="en-US" sz="2800" dirty="0">
                  <a:solidFill>
                    <a:schemeClr val="tx1"/>
                  </a:solidFill>
                  <a:latin typeface="Arial" panose="020B0604020202020204" pitchFamily="34" charset="0"/>
                </a:endParaRPr>
              </a:p>
            </p:txBody>
          </p:sp>
        </p:grpSp>
        <p:grpSp>
          <p:nvGrpSpPr>
            <p:cNvPr id="1586198" name="组合 1586197"/>
            <p:cNvGrpSpPr/>
            <p:nvPr/>
          </p:nvGrpSpPr>
          <p:grpSpPr>
            <a:xfrm>
              <a:off x="1156" y="1797"/>
              <a:ext cx="1316" cy="1825"/>
              <a:chOff x="1156" y="1797"/>
              <a:chExt cx="1316" cy="1825"/>
            </a:xfrm>
          </p:grpSpPr>
          <p:sp>
            <p:nvSpPr>
              <p:cNvPr id="1586187" name="左大括号 1586186"/>
              <p:cNvSpPr/>
              <p:nvPr/>
            </p:nvSpPr>
            <p:spPr>
              <a:xfrm>
                <a:off x="1156" y="1979"/>
                <a:ext cx="182" cy="1360"/>
              </a:xfrm>
              <a:prstGeom prst="leftBrace">
                <a:avLst>
                  <a:gd name="adj1" fmla="val 62271"/>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86188" name="文本框 1586187"/>
              <p:cNvSpPr txBox="1"/>
              <p:nvPr/>
            </p:nvSpPr>
            <p:spPr>
              <a:xfrm>
                <a:off x="1383" y="1797"/>
                <a:ext cx="1089" cy="329"/>
              </a:xfrm>
              <a:prstGeom prst="rect">
                <a:avLst/>
              </a:prstGeom>
              <a:solidFill>
                <a:srgbClr val="E6E61A"/>
              </a:solidFill>
              <a:ln w="28575" cap="flat" cmpd="sng">
                <a:solidFill>
                  <a:schemeClr val="hlink"/>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定牌 </a:t>
                </a:r>
                <a:endParaRPr lang="zh-CN" altLang="en-US" sz="2800" dirty="0">
                  <a:solidFill>
                    <a:schemeClr val="tx1"/>
                  </a:solidFill>
                  <a:latin typeface="Arial" panose="020B0604020202020204" pitchFamily="34" charset="0"/>
                </a:endParaRPr>
              </a:p>
            </p:txBody>
          </p:sp>
          <p:sp>
            <p:nvSpPr>
              <p:cNvPr id="1586189" name="文本框 1586188"/>
              <p:cNvSpPr txBox="1"/>
              <p:nvPr/>
            </p:nvSpPr>
            <p:spPr>
              <a:xfrm>
                <a:off x="1383" y="2387"/>
                <a:ext cx="1089" cy="329"/>
              </a:xfrm>
              <a:prstGeom prst="rect">
                <a:avLst/>
              </a:prstGeom>
              <a:solidFill>
                <a:srgbClr val="E6E61A"/>
              </a:solidFill>
              <a:ln w="28575" cap="flat" cmpd="sng">
                <a:solidFill>
                  <a:schemeClr val="hlink"/>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无牌 </a:t>
                </a:r>
                <a:endParaRPr lang="zh-CN" altLang="en-US" sz="2800" dirty="0">
                  <a:solidFill>
                    <a:schemeClr val="tx1"/>
                  </a:solidFill>
                  <a:latin typeface="Arial" panose="020B0604020202020204" pitchFamily="34" charset="0"/>
                </a:endParaRPr>
              </a:p>
            </p:txBody>
          </p:sp>
          <p:sp>
            <p:nvSpPr>
              <p:cNvPr id="1586190" name="文本框 1586189"/>
              <p:cNvSpPr txBox="1"/>
              <p:nvPr/>
            </p:nvSpPr>
            <p:spPr>
              <a:xfrm>
                <a:off x="1383" y="3022"/>
                <a:ext cx="1089" cy="600"/>
              </a:xfrm>
              <a:prstGeom prst="rect">
                <a:avLst/>
              </a:prstGeom>
              <a:solidFill>
                <a:srgbClr val="E6E61A"/>
              </a:solidFill>
              <a:ln w="28575" cap="flat" cmpd="sng">
                <a:solidFill>
                  <a:schemeClr val="hlink"/>
                </a:solidFill>
                <a:prstDash val="solid"/>
                <a:miter/>
                <a:headEnd type="none" w="med" len="med"/>
                <a:tailEnd type="none" w="med" len="med"/>
              </a:ln>
            </p:spPr>
            <p:txBody>
              <a:bodyPr>
                <a:spAutoFit/>
              </a:bodyPr>
              <a:p>
                <a:pPr>
                  <a:spcBef>
                    <a:spcPct val="0"/>
                  </a:spcBef>
                </a:pPr>
                <a:r>
                  <a:rPr lang="zh-CN" altLang="en-US" sz="2800" dirty="0">
                    <a:solidFill>
                      <a:schemeClr val="tx1"/>
                    </a:solidFill>
                    <a:latin typeface="Arial" panose="020B0604020202020204" pitchFamily="34" charset="0"/>
                  </a:rPr>
                  <a:t>中性包装</a:t>
                </a:r>
                <a:r>
                  <a:rPr lang="en-US" altLang="zh-CN" sz="1400">
                    <a:solidFill>
                      <a:schemeClr val="tx1"/>
                    </a:solidFill>
                    <a:latin typeface="宋体" panose="02010600030101010101" pitchFamily="2" charset="-122"/>
                  </a:rPr>
                  <a:t>(neutral packing)</a:t>
                </a:r>
                <a:r>
                  <a:rPr lang="en-US" altLang="zh-CN" sz="2800">
                    <a:solidFill>
                      <a:schemeClr val="tx1"/>
                    </a:solidFill>
                    <a:latin typeface="Arial" panose="020B0604020202020204" pitchFamily="34" charset="0"/>
                  </a:rPr>
                  <a:t>  </a:t>
                </a:r>
                <a:endParaRPr lang="en-US" altLang="zh-CN" sz="2800">
                  <a:solidFill>
                    <a:schemeClr val="tx1"/>
                  </a:solidFill>
                  <a:latin typeface="Arial" panose="020B0604020202020204" pitchFamily="34" charset="0"/>
                </a:endParaRPr>
              </a:p>
            </p:txBody>
          </p:sp>
        </p:grpSp>
        <p:grpSp>
          <p:nvGrpSpPr>
            <p:cNvPr id="1586197" name="组合 1586196"/>
            <p:cNvGrpSpPr/>
            <p:nvPr/>
          </p:nvGrpSpPr>
          <p:grpSpPr>
            <a:xfrm>
              <a:off x="2492" y="1609"/>
              <a:ext cx="2792" cy="2078"/>
              <a:chOff x="2492" y="1525"/>
              <a:chExt cx="2792" cy="2078"/>
            </a:xfrm>
          </p:grpSpPr>
          <p:sp>
            <p:nvSpPr>
              <p:cNvPr id="1586191" name="直接连接符 1586190"/>
              <p:cNvSpPr/>
              <p:nvPr/>
            </p:nvSpPr>
            <p:spPr>
              <a:xfrm>
                <a:off x="2492" y="1933"/>
                <a:ext cx="273" cy="0"/>
              </a:xfrm>
              <a:prstGeom prst="line">
                <a:avLst/>
              </a:prstGeom>
              <a:ln w="28575" cap="flat" cmpd="sng">
                <a:solidFill>
                  <a:schemeClr val="tx1"/>
                </a:solidFill>
                <a:prstDash val="solid"/>
                <a:headEnd type="none" w="med" len="med"/>
                <a:tailEnd type="triangle" w="med" len="med"/>
              </a:ln>
            </p:spPr>
          </p:sp>
          <p:sp>
            <p:nvSpPr>
              <p:cNvPr id="1586192" name="直接连接符 1586191"/>
              <p:cNvSpPr/>
              <p:nvPr/>
            </p:nvSpPr>
            <p:spPr>
              <a:xfrm>
                <a:off x="2496" y="2568"/>
                <a:ext cx="273" cy="0"/>
              </a:xfrm>
              <a:prstGeom prst="line">
                <a:avLst/>
              </a:prstGeom>
              <a:ln w="28575" cap="flat" cmpd="sng">
                <a:solidFill>
                  <a:schemeClr val="tx1"/>
                </a:solidFill>
                <a:prstDash val="solid"/>
                <a:headEnd type="none" w="med" len="med"/>
                <a:tailEnd type="triangle" w="med" len="med"/>
              </a:ln>
            </p:spPr>
          </p:sp>
          <p:sp>
            <p:nvSpPr>
              <p:cNvPr id="1586193" name="直接连接符 1586192"/>
              <p:cNvSpPr/>
              <p:nvPr/>
            </p:nvSpPr>
            <p:spPr>
              <a:xfrm>
                <a:off x="2500" y="3339"/>
                <a:ext cx="273" cy="0"/>
              </a:xfrm>
              <a:prstGeom prst="line">
                <a:avLst/>
              </a:prstGeom>
              <a:ln w="28575" cap="flat" cmpd="sng">
                <a:solidFill>
                  <a:schemeClr val="tx1"/>
                </a:solidFill>
                <a:prstDash val="solid"/>
                <a:headEnd type="none" w="med" len="med"/>
                <a:tailEnd type="triangle" w="med" len="med"/>
              </a:ln>
            </p:spPr>
          </p:sp>
          <p:sp>
            <p:nvSpPr>
              <p:cNvPr id="1586194" name="文本框 1586193"/>
              <p:cNvSpPr txBox="1"/>
              <p:nvPr/>
            </p:nvSpPr>
            <p:spPr>
              <a:xfrm>
                <a:off x="2835" y="1525"/>
                <a:ext cx="2449" cy="639"/>
              </a:xfrm>
              <a:prstGeom prst="rect">
                <a:avLst/>
              </a:prstGeom>
              <a:solidFill>
                <a:srgbClr val="E6D39E"/>
              </a:solidFill>
              <a:ln w="28575" cap="flat" cmpd="sng">
                <a:solidFill>
                  <a:srgbClr val="3F7DC1"/>
                </a:solidFill>
                <a:prstDash val="solid"/>
                <a:miter/>
                <a:headEnd type="none" w="med" len="med"/>
                <a:tailEnd type="none" w="med" len="med"/>
              </a:ln>
            </p:spPr>
            <p:txBody>
              <a:bodyPr>
                <a:spAutoFit/>
              </a:bodyPr>
              <a:p>
                <a:pPr>
                  <a:spcBef>
                    <a:spcPct val="0"/>
                  </a:spcBef>
                </a:pPr>
                <a:r>
                  <a:rPr lang="en-US" altLang="zh-CN" sz="2000" dirty="0">
                    <a:solidFill>
                      <a:schemeClr val="tx1"/>
                    </a:solidFill>
                    <a:latin typeface="Arial" panose="020B0604020202020204" pitchFamily="34" charset="0"/>
                  </a:rPr>
                  <a:t>    </a:t>
                </a:r>
                <a:r>
                  <a:rPr lang="zh-CN" altLang="en-US" sz="2000" dirty="0">
                    <a:solidFill>
                      <a:schemeClr val="tx1"/>
                    </a:solidFill>
                    <a:latin typeface="Arial" panose="020B0604020202020204" pitchFamily="34" charset="0"/>
                  </a:rPr>
                  <a:t>是卖方按照买方要求在商品或包装上使用买方指定的商标或牌名的做法。</a:t>
                </a:r>
                <a:endParaRPr lang="zh-CN" altLang="en-US" sz="2000" dirty="0">
                  <a:solidFill>
                    <a:schemeClr val="tx1"/>
                  </a:solidFill>
                  <a:latin typeface="Arial" panose="020B0604020202020204" pitchFamily="34" charset="0"/>
                </a:endParaRPr>
              </a:p>
            </p:txBody>
          </p:sp>
          <p:sp>
            <p:nvSpPr>
              <p:cNvPr id="1586195" name="文本框 1586194"/>
              <p:cNvSpPr txBox="1"/>
              <p:nvPr/>
            </p:nvSpPr>
            <p:spPr>
              <a:xfrm>
                <a:off x="2835" y="2251"/>
                <a:ext cx="2449" cy="833"/>
              </a:xfrm>
              <a:prstGeom prst="rect">
                <a:avLst/>
              </a:prstGeom>
              <a:solidFill>
                <a:srgbClr val="E6D39E"/>
              </a:solidFill>
              <a:ln w="28575" cap="flat" cmpd="sng">
                <a:solidFill>
                  <a:srgbClr val="3F7DC1"/>
                </a:solidFill>
                <a:prstDash val="solid"/>
                <a:miter/>
                <a:headEnd type="none" w="med" len="med"/>
                <a:tailEnd type="none" w="med" len="med"/>
              </a:ln>
            </p:spPr>
            <p:txBody>
              <a:bodyPr>
                <a:spAutoFit/>
              </a:bodyPr>
              <a:p>
                <a:pPr>
                  <a:spcBef>
                    <a:spcPct val="0"/>
                  </a:spcBef>
                </a:pPr>
                <a:r>
                  <a:rPr lang="en-US" altLang="zh-CN" sz="2000" dirty="0">
                    <a:solidFill>
                      <a:schemeClr val="tx1"/>
                    </a:solidFill>
                    <a:latin typeface="Arial" panose="020B0604020202020204" pitchFamily="34" charset="0"/>
                  </a:rPr>
                  <a:t>    </a:t>
                </a:r>
                <a:r>
                  <a:rPr lang="zh-CN" altLang="en-US" sz="2000" dirty="0">
                    <a:solidFill>
                      <a:schemeClr val="tx1"/>
                    </a:solidFill>
                    <a:latin typeface="Arial" panose="020B0604020202020204" pitchFamily="34" charset="0"/>
                  </a:rPr>
                  <a:t>是买方要求在商品或包装上免除任何商标或牌名的做法。采用定牌和无牌时，在货物和包装上均应标明中国制造。 </a:t>
                </a:r>
                <a:endParaRPr lang="zh-CN" altLang="en-US" sz="2000" dirty="0">
                  <a:solidFill>
                    <a:schemeClr val="tx1"/>
                  </a:solidFill>
                  <a:latin typeface="Arial" panose="020B0604020202020204" pitchFamily="34" charset="0"/>
                </a:endParaRPr>
              </a:p>
            </p:txBody>
          </p:sp>
          <p:sp>
            <p:nvSpPr>
              <p:cNvPr id="1586196" name="文本框 1586195"/>
              <p:cNvSpPr txBox="1"/>
              <p:nvPr/>
            </p:nvSpPr>
            <p:spPr>
              <a:xfrm>
                <a:off x="2835" y="3158"/>
                <a:ext cx="2449" cy="445"/>
              </a:xfrm>
              <a:prstGeom prst="rect">
                <a:avLst/>
              </a:prstGeom>
              <a:solidFill>
                <a:srgbClr val="E6D39E"/>
              </a:solidFill>
              <a:ln w="28575" cap="flat" cmpd="sng">
                <a:solidFill>
                  <a:srgbClr val="3F7DC1"/>
                </a:solidFill>
                <a:prstDash val="solid"/>
                <a:miter/>
                <a:headEnd type="none" w="med" len="med"/>
                <a:tailEnd type="none" w="med" len="med"/>
              </a:ln>
            </p:spPr>
            <p:txBody>
              <a:bodyPr>
                <a:spAutoFit/>
              </a:bodyPr>
              <a:p>
                <a:pPr>
                  <a:spcBef>
                    <a:spcPct val="0"/>
                  </a:spcBef>
                </a:pPr>
                <a:r>
                  <a:rPr lang="en-US" altLang="zh-CN" sz="2000" dirty="0">
                    <a:solidFill>
                      <a:schemeClr val="tx1"/>
                    </a:solidFill>
                    <a:latin typeface="Arial" panose="020B0604020202020204" pitchFamily="34" charset="0"/>
                  </a:rPr>
                  <a:t>    </a:t>
                </a:r>
                <a:r>
                  <a:rPr lang="zh-CN" altLang="en-US" sz="2000" dirty="0">
                    <a:solidFill>
                      <a:schemeClr val="tx1"/>
                    </a:solidFill>
                    <a:latin typeface="Arial" panose="020B0604020202020204" pitchFamily="34" charset="0"/>
                  </a:rPr>
                  <a:t>是在商品和内外包装上不注明生产国别的包装。</a:t>
                </a:r>
                <a:endParaRPr lang="zh-CN" altLang="en-US" sz="2000" dirty="0">
                  <a:solidFill>
                    <a:schemeClr val="tx1"/>
                  </a:solidFill>
                  <a:latin typeface="Arial" panose="020B0604020202020204"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86181"/>
                                        </p:tgtEl>
                                        <p:attrNameLst>
                                          <p:attrName>style.visibility</p:attrName>
                                        </p:attrNameLst>
                                      </p:cBhvr>
                                      <p:to>
                                        <p:strVal val="visible"/>
                                      </p:to>
                                    </p:set>
                                    <p:animEffect transition="in" filter="wipe(left)">
                                      <p:cBhvr>
                                        <p:cTn id="7" dur="500"/>
                                        <p:tgtEl>
                                          <p:spTgt spid="15861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86199"/>
                                        </p:tgtEl>
                                        <p:attrNameLst>
                                          <p:attrName>style.visibility</p:attrName>
                                        </p:attrNameLst>
                                      </p:cBhvr>
                                      <p:to>
                                        <p:strVal val="visible"/>
                                      </p:to>
                                    </p:set>
                                    <p:animEffect transition="in" filter="wipe(left)">
                                      <p:cBhvr>
                                        <p:cTn id="12" dur="500"/>
                                        <p:tgtEl>
                                          <p:spTgt spid="1586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618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9058" name="文本框 1069057"/>
          <p:cNvSpPr txBox="1"/>
          <p:nvPr/>
        </p:nvSpPr>
        <p:spPr>
          <a:xfrm>
            <a:off x="2351088" y="204788"/>
            <a:ext cx="8353425" cy="645160"/>
          </a:xfrm>
          <a:prstGeom prst="rect">
            <a:avLst/>
          </a:prstGeom>
          <a:noFill/>
          <a:ln w="9525">
            <a:noFill/>
          </a:ln>
        </p:spPr>
        <p:txBody>
          <a:bodyPr>
            <a:spAutoFit/>
          </a:bodyPr>
          <a:p>
            <a:pPr marL="457200" indent="-457200"/>
            <a:r>
              <a:rPr lang="zh-CN" altLang="en-US" sz="3600" dirty="0">
                <a:solidFill>
                  <a:srgbClr val="008000"/>
                </a:solidFill>
                <a:effectLst>
                  <a:outerShdw blurRad="38100" dist="38100" dir="2700000">
                    <a:srgbClr val="C0C0C0"/>
                  </a:outerShdw>
                </a:effectLst>
                <a:latin typeface="黑体" panose="02010609060101010101" charset="-122"/>
                <a:ea typeface="黑体" panose="02010609060101010101" charset="-122"/>
              </a:rPr>
              <a:t> 价格的制定</a:t>
            </a:r>
            <a:r>
              <a:rPr lang="zh-CN" altLang="en-US" sz="2800" dirty="0">
                <a:latin typeface="Arial" panose="020B0604020202020204" pitchFamily="34" charset="0"/>
              </a:rPr>
              <a:t>  </a:t>
            </a:r>
            <a:endParaRPr lang="zh-CN" altLang="en-US" sz="2800" dirty="0">
              <a:latin typeface="Arial" panose="020B0604020202020204" pitchFamily="34" charset="0"/>
            </a:endParaRPr>
          </a:p>
        </p:txBody>
      </p:sp>
      <p:sp>
        <p:nvSpPr>
          <p:cNvPr id="1069060" name="文本框 1069059">
            <a:hlinkClick r:id=""/>
          </p:cNvPr>
          <p:cNvSpPr txBox="1"/>
          <p:nvPr/>
        </p:nvSpPr>
        <p:spPr>
          <a:xfrm>
            <a:off x="2063750" y="1139825"/>
            <a:ext cx="7127875" cy="1568450"/>
          </a:xfrm>
          <a:prstGeom prst="rect">
            <a:avLst/>
          </a:prstGeom>
          <a:noFill/>
          <a:ln w="9525">
            <a:noFill/>
          </a:ln>
        </p:spPr>
        <p:txBody>
          <a:bodyPr>
            <a:spAutoFit/>
          </a:bodyPr>
          <a:p>
            <a:pPr latinLnBrk="1" hangingPunct="0">
              <a:spcBef>
                <a:spcPct val="0"/>
              </a:spcBef>
            </a:pPr>
            <a:r>
              <a:rPr lang="zh-CN" altLang="en-US" sz="3200" dirty="0">
                <a:solidFill>
                  <a:schemeClr val="tx1"/>
                </a:solidFill>
                <a:effectLst>
                  <a:outerShdw blurRad="38100" dist="38100" dir="2700000">
                    <a:srgbClr val="C0C0C0"/>
                  </a:outerShdw>
                </a:effectLst>
                <a:latin typeface="宋体" panose="02010600030101010101" pitchFamily="2" charset="-122"/>
              </a:rPr>
              <a:t>一、</a:t>
            </a:r>
            <a:r>
              <a:rPr lang="zh-CN" altLang="en-US" sz="3200" dirty="0">
                <a:solidFill>
                  <a:schemeClr val="tx1"/>
                </a:solidFill>
                <a:effectLst>
                  <a:outerShdw blurRad="38100" dist="38100" dir="2700000">
                    <a:srgbClr val="C0C0C0"/>
                  </a:outerShdw>
                </a:effectLst>
                <a:latin typeface="Arial" panose="020B0604020202020204" pitchFamily="34" charset="0"/>
              </a:rPr>
              <a:t>货物价格概述</a:t>
            </a:r>
            <a:endParaRPr lang="zh-CN" altLang="en-US" sz="3200" dirty="0">
              <a:solidFill>
                <a:schemeClr val="tx1"/>
              </a:solidFill>
              <a:effectLst>
                <a:outerShdw blurRad="38100" dist="38100" dir="2700000">
                  <a:srgbClr val="C0C0C0"/>
                </a:outerShdw>
              </a:effectLst>
              <a:latin typeface="Arial" panose="020B0604020202020204" pitchFamily="34" charset="0"/>
            </a:endParaRPr>
          </a:p>
          <a:p>
            <a:pPr latinLnBrk="1" hangingPunct="0">
              <a:spcBef>
                <a:spcPct val="0"/>
              </a:spcBef>
            </a:pPr>
            <a:r>
              <a:rPr lang="zh-CN" altLang="en-US" sz="3200" dirty="0">
                <a:solidFill>
                  <a:schemeClr val="tx1"/>
                </a:solidFill>
                <a:effectLst>
                  <a:outerShdw blurRad="38100" dist="38100" dir="2700000">
                    <a:srgbClr val="C0C0C0"/>
                  </a:outerShdw>
                </a:effectLst>
                <a:latin typeface="Arial" panose="020B0604020202020204" pitchFamily="34" charset="0"/>
              </a:rPr>
              <a:t>二、货物的价格核算</a:t>
            </a:r>
            <a:endParaRPr lang="zh-CN" altLang="en-US" sz="3200" dirty="0">
              <a:solidFill>
                <a:schemeClr val="tx1"/>
              </a:solidFill>
              <a:effectLst>
                <a:outerShdw blurRad="38100" dist="38100" dir="2700000">
                  <a:srgbClr val="C0C0C0"/>
                </a:outerShdw>
              </a:effectLst>
              <a:latin typeface="Arial" panose="020B0604020202020204" pitchFamily="34" charset="0"/>
            </a:endParaRPr>
          </a:p>
          <a:p>
            <a:pPr latinLnBrk="1" hangingPunct="0">
              <a:spcBef>
                <a:spcPct val="0"/>
              </a:spcBef>
            </a:pPr>
            <a:endParaRPr lang="zh-CN" altLang="en-US" sz="3200">
              <a:solidFill>
                <a:schemeClr val="tx1"/>
              </a:solidFill>
              <a:effectLst>
                <a:outerShdw blurRad="38100" dist="38100" dir="2700000">
                  <a:srgbClr val="C0C0C0"/>
                </a:outerShdw>
              </a:effectLst>
              <a:latin typeface="Arial" panose="020B0604020202020204" pitchFamily="34" charset="0"/>
            </a:endParaRPr>
          </a:p>
        </p:txBody>
      </p:sp>
      <p:pic>
        <p:nvPicPr>
          <p:cNvPr id="1069065" name="图片 1069064"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9058"/>
                                        </p:tgtEl>
                                        <p:attrNameLst>
                                          <p:attrName>style.visibility</p:attrName>
                                        </p:attrNameLst>
                                      </p:cBhvr>
                                      <p:to>
                                        <p:strVal val="visible"/>
                                      </p:to>
                                    </p:set>
                                    <p:animEffect transition="in" filter="wipe(left)">
                                      <p:cBhvr>
                                        <p:cTn id="7" dur="1000"/>
                                        <p:tgtEl>
                                          <p:spTgt spid="10690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9060"/>
                                        </p:tgtEl>
                                        <p:attrNameLst>
                                          <p:attrName>style.visibility</p:attrName>
                                        </p:attrNameLst>
                                      </p:cBhvr>
                                      <p:to>
                                        <p:strVal val="visible"/>
                                      </p:to>
                                    </p:set>
                                    <p:animEffect transition="in" filter="wipe(left)">
                                      <p:cBhvr>
                                        <p:cTn id="12" dur="500"/>
                                        <p:tgtEl>
                                          <p:spTgt spid="1069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9058" grpId="0"/>
      <p:bldP spid="106906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30274" name="标题 2230273"/>
          <p:cNvSpPr>
            <a:spLocks noGrp="1"/>
          </p:cNvSpPr>
          <p:nvPr>
            <p:ph type="title"/>
          </p:nvPr>
        </p:nvSpPr>
        <p:spPr>
          <a:xfrm>
            <a:off x="1992313" y="260350"/>
            <a:ext cx="8229600" cy="1143000"/>
          </a:xfrm>
          <a:noFill/>
          <a:ln>
            <a:noFill/>
          </a:ln>
        </p:spPr>
        <p:txBody>
          <a:bodyPr/>
          <a:p>
            <a:pPr algn="l"/>
            <a:r>
              <a:rPr lang="zh-CN" altLang="en-US" sz="4400" b="1" dirty="0">
                <a:solidFill>
                  <a:srgbClr val="006600"/>
                </a:solidFill>
                <a:ea typeface="黑体" panose="02010609060101010101" charset="-122"/>
              </a:rPr>
              <a:t>第一节：品名数量包装及价格</a:t>
            </a:r>
            <a:endParaRPr lang="zh-CN" altLang="en-US" sz="4400" b="1" dirty="0">
              <a:solidFill>
                <a:srgbClr val="006600"/>
              </a:solidFill>
              <a:ea typeface="黑体" panose="02010609060101010101" charset="-122"/>
            </a:endParaRPr>
          </a:p>
        </p:txBody>
      </p:sp>
      <p:sp>
        <p:nvSpPr>
          <p:cNvPr id="2230275" name="文本占位符 2230274"/>
          <p:cNvSpPr>
            <a:spLocks noGrp="1"/>
          </p:cNvSpPr>
          <p:nvPr>
            <p:ph type="body" idx="1"/>
          </p:nvPr>
        </p:nvSpPr>
        <p:spPr>
          <a:xfrm>
            <a:off x="608330" y="1490345"/>
            <a:ext cx="10621010" cy="4759325"/>
          </a:xfrm>
          <a:noFill/>
          <a:ln>
            <a:noFill/>
          </a:ln>
        </p:spPr>
        <p:txBody>
          <a:bodyPr/>
          <a:p>
            <a:r>
              <a:rPr lang="zh-CN" altLang="en-US" sz="2400" dirty="0">
                <a:solidFill>
                  <a:schemeClr val="tx1">
                    <a:lumMod val="65000"/>
                    <a:lumOff val="35000"/>
                  </a:schemeClr>
                </a:solidFill>
                <a:uFillTx/>
              </a:rPr>
              <a:t>货物的名称（</a:t>
            </a:r>
            <a:r>
              <a:rPr lang="en-US" altLang="zh-CN" sz="2400">
                <a:solidFill>
                  <a:schemeClr val="tx1">
                    <a:lumMod val="65000"/>
                    <a:lumOff val="35000"/>
                  </a:schemeClr>
                </a:solidFill>
                <a:uFillTx/>
              </a:rPr>
              <a:t>name of commodity</a:t>
            </a:r>
            <a:r>
              <a:rPr lang="zh-CN" altLang="en-US" sz="2400" dirty="0">
                <a:solidFill>
                  <a:schemeClr val="tx1">
                    <a:lumMod val="65000"/>
                    <a:lumOff val="35000"/>
                  </a:schemeClr>
                </a:solidFill>
                <a:uFillTx/>
              </a:rPr>
              <a:t>）</a:t>
            </a:r>
            <a:r>
              <a:rPr lang="en-US" altLang="zh-CN" sz="2400">
                <a:solidFill>
                  <a:schemeClr val="tx1">
                    <a:lumMod val="65000"/>
                    <a:lumOff val="35000"/>
                  </a:schemeClr>
                </a:solidFill>
                <a:uFillTx/>
              </a:rPr>
              <a:t>, </a:t>
            </a:r>
            <a:r>
              <a:rPr lang="zh-CN" altLang="en-US" sz="2400" dirty="0">
                <a:solidFill>
                  <a:schemeClr val="tx1">
                    <a:lumMod val="65000"/>
                    <a:lumOff val="35000"/>
                  </a:schemeClr>
                </a:solidFill>
                <a:uFillTx/>
              </a:rPr>
              <a:t>即品名，是指能使某种货物区别于其他货物的一种专用称呼，它在一定程度上体现了商品的自然属性、用途和性能特征。</a:t>
            </a:r>
            <a:endParaRPr lang="zh-CN" altLang="en-US" sz="2400" dirty="0">
              <a:solidFill>
                <a:schemeClr val="tx1">
                  <a:lumMod val="65000"/>
                  <a:lumOff val="35000"/>
                </a:schemeClr>
              </a:solidFill>
              <a:uFillTx/>
            </a:endParaRPr>
          </a:p>
          <a:p>
            <a:r>
              <a:rPr lang="zh-CN" altLang="en-US" sz="2400" dirty="0">
                <a:solidFill>
                  <a:schemeClr val="tx1">
                    <a:lumMod val="65000"/>
                    <a:lumOff val="35000"/>
                  </a:schemeClr>
                </a:solidFill>
                <a:uFillTx/>
              </a:rPr>
              <a:t> </a:t>
            </a:r>
            <a:r>
              <a:rPr lang="zh-CN" altLang="en-US" sz="2400" dirty="0">
                <a:solidFill>
                  <a:schemeClr val="tx1">
                    <a:lumMod val="65000"/>
                    <a:lumOff val="35000"/>
                  </a:schemeClr>
                </a:solidFill>
                <a:uFillTx/>
                <a:sym typeface="+mn-ea"/>
              </a:rPr>
              <a:t>尽可能使用国际上通用的名称。</a:t>
            </a:r>
            <a:endParaRPr lang="zh-CN" altLang="en-US" sz="2400" dirty="0">
              <a:solidFill>
                <a:schemeClr val="tx1">
                  <a:lumMod val="65000"/>
                  <a:lumOff val="35000"/>
                </a:schemeClr>
              </a:solidFill>
              <a:uFillTx/>
              <a:sym typeface="+mn-ea"/>
            </a:endParaRPr>
          </a:p>
          <a:p>
            <a:endParaRPr lang="zh-CN" altLang="en-US" sz="2400" dirty="0">
              <a:solidFill>
                <a:schemeClr val="tx1">
                  <a:lumMod val="65000"/>
                  <a:lumOff val="35000"/>
                </a:schemeClr>
              </a:solidFill>
              <a:uFillTx/>
              <a:sym typeface="+mn-ea"/>
            </a:endParaRPr>
          </a:p>
        </p:txBody>
      </p:sp>
      <p:sp>
        <p:nvSpPr>
          <p:cNvPr id="2230276" name="文本框 2230275"/>
          <p:cNvSpPr txBox="1"/>
          <p:nvPr/>
        </p:nvSpPr>
        <p:spPr>
          <a:xfrm>
            <a:off x="3359150" y="6524625"/>
            <a:ext cx="6985000" cy="306705"/>
          </a:xfrm>
          <a:prstGeom prst="rect">
            <a:avLst/>
          </a:prstGeom>
          <a:noFill/>
          <a:ln w="9525">
            <a:noFill/>
          </a:ln>
        </p:spPr>
        <p:txBody>
          <a:bodyPr>
            <a:spAutoFit/>
          </a:bodyPr>
          <a:p>
            <a:r>
              <a:rPr lang="en-US" altLang="zh-CN" sz="1400" dirty="0">
                <a:solidFill>
                  <a:srgbClr val="00005C"/>
                </a:solidFill>
                <a:effectLst>
                  <a:outerShdw blurRad="38100" dist="38100" dir="2700000">
                    <a:srgbClr val="C0C0C0"/>
                  </a:outerShdw>
                </a:effectLst>
                <a:latin typeface="Arial" panose="020B0604020202020204" pitchFamily="34" charset="0"/>
              </a:rPr>
              <a:t>                           </a:t>
            </a:r>
            <a:endParaRPr lang="zh-CN" altLang="en-US" dirty="0">
              <a:latin typeface="Arial" panose="020B0604020202020204" pitchFamily="34" charset="0"/>
            </a:endParaRPr>
          </a:p>
        </p:txBody>
      </p:sp>
      <p:pic>
        <p:nvPicPr>
          <p:cNvPr id="6149" name="图片 4" descr="t019fc089e3dff2124d.jpg"/>
          <p:cNvPicPr>
            <a:picLocks noChangeAspect="1"/>
          </p:cNvPicPr>
          <p:nvPr>
            <p:custDataLst>
              <p:tags r:id="rId1"/>
            </p:custDataLst>
          </p:nvPr>
        </p:nvPicPr>
        <p:blipFill>
          <a:blip r:embed="rId2"/>
          <a:stretch>
            <a:fillRect/>
          </a:stretch>
        </p:blipFill>
        <p:spPr>
          <a:xfrm>
            <a:off x="1041718" y="3747770"/>
            <a:ext cx="2540000" cy="2133600"/>
          </a:xfrm>
          <a:prstGeom prst="rect">
            <a:avLst/>
          </a:prstGeom>
          <a:noFill/>
          <a:ln w="9525">
            <a:noFill/>
          </a:ln>
        </p:spPr>
      </p:pic>
      <p:sp>
        <p:nvSpPr>
          <p:cNvPr id="2" name="文本框 1"/>
          <p:cNvSpPr txBox="1"/>
          <p:nvPr/>
        </p:nvSpPr>
        <p:spPr>
          <a:xfrm>
            <a:off x="4716780" y="5156835"/>
            <a:ext cx="2540000" cy="645160"/>
          </a:xfrm>
          <a:prstGeom prst="rect">
            <a:avLst/>
          </a:prstGeom>
          <a:noFill/>
        </p:spPr>
        <p:txBody>
          <a:bodyPr wrap="square" rtlCol="0" anchor="t">
            <a:spAutoFit/>
          </a:bodyPr>
          <a:p>
            <a:r>
              <a:rPr lang="en-US" altLang="zh-CN" dirty="0">
                <a:latin typeface="Tahoma" panose="020B0604030504040204" charset="0"/>
                <a:sym typeface="+mn-ea"/>
              </a:rPr>
              <a:t>CANNED SWEET CORN</a:t>
            </a:r>
            <a:endParaRPr lang="en-US" altLang="zh-CN" dirty="0">
              <a:latin typeface="Tahoma" panose="020B0604030504040204" charset="0"/>
            </a:endParaRPr>
          </a:p>
          <a:p>
            <a:r>
              <a:rPr lang="zh-CN" altLang="en-US" dirty="0">
                <a:latin typeface="Tahoma" panose="020B0604030504040204" charset="0"/>
                <a:sym typeface="+mn-ea"/>
              </a:rPr>
              <a:t>罐装甜玉米</a:t>
            </a:r>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02" name="文本框 1075201"/>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一、货物价格概述</a:t>
            </a:r>
            <a:endParaRPr lang="zh-CN" altLang="en-US" sz="320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075203" name="文本框 1075202"/>
          <p:cNvSpPr txBox="1"/>
          <p:nvPr/>
        </p:nvSpPr>
        <p:spPr>
          <a:xfrm>
            <a:off x="5159375" y="6465888"/>
            <a:ext cx="4897438" cy="306705"/>
          </a:xfrm>
          <a:prstGeom prst="rect">
            <a:avLst/>
          </a:prstGeom>
          <a:noFill/>
          <a:ln w="9525">
            <a:noFill/>
          </a:ln>
        </p:spPr>
        <p:txBody>
          <a:bodyPr>
            <a:spAutoFit/>
          </a:bodyPr>
          <a:p>
            <a:endParaRPr lang="zh-CN" altLang="en-US" sz="1400" dirty="0">
              <a:solidFill>
                <a:srgbClr val="00005C"/>
              </a:solidFill>
              <a:latin typeface="Arial" panose="020B0604020202020204" pitchFamily="34" charset="0"/>
            </a:endParaRPr>
          </a:p>
        </p:txBody>
      </p:sp>
      <p:sp>
        <p:nvSpPr>
          <p:cNvPr id="1075205" name="文本框 1075204"/>
          <p:cNvSpPr txBox="1"/>
          <p:nvPr/>
        </p:nvSpPr>
        <p:spPr>
          <a:xfrm>
            <a:off x="2063750" y="1139825"/>
            <a:ext cx="8135938" cy="5262245"/>
          </a:xfrm>
          <a:prstGeom prst="rect">
            <a:avLst/>
          </a:prstGeom>
          <a:noFill/>
          <a:ln w="9525">
            <a:noFill/>
          </a:ln>
        </p:spPr>
        <p:txBody>
          <a:bodyPr>
            <a:spAutoFit/>
          </a:bodyPr>
          <a:p>
            <a:pPr>
              <a:spcBef>
                <a:spcPct val="0"/>
              </a:spcBef>
            </a:pPr>
            <a:r>
              <a:rPr lang="zh-CN" altLang="en-US" sz="2800" dirty="0">
                <a:solidFill>
                  <a:srgbClr val="800000"/>
                </a:solidFill>
                <a:latin typeface="Arial" panose="020B0604020202020204" pitchFamily="34" charset="0"/>
              </a:rPr>
              <a:t>（一）货物的价格表述</a:t>
            </a:r>
            <a:endParaRPr lang="zh-CN" altLang="en-US" sz="2800" dirty="0">
              <a:solidFill>
                <a:srgbClr val="800000"/>
              </a:solidFill>
              <a:latin typeface="Arial" panose="020B0604020202020204" pitchFamily="34" charset="0"/>
            </a:endParaRPr>
          </a:p>
          <a:p>
            <a:pPr>
              <a:spcBef>
                <a:spcPct val="0"/>
              </a:spcBef>
            </a:pPr>
            <a:r>
              <a:rPr lang="zh-CN" altLang="en-US" sz="2800" dirty="0">
                <a:latin typeface="Arial" panose="020B0604020202020204" pitchFamily="34" charset="0"/>
              </a:rPr>
              <a:t>货物的价格，通常是指单位商品的价格，简称单价（</a:t>
            </a:r>
            <a:r>
              <a:rPr lang="en-US" altLang="zh-CN" sz="2800">
                <a:latin typeface="Arial" panose="020B0604020202020204" pitchFamily="34" charset="0"/>
              </a:rPr>
              <a:t>unit price</a:t>
            </a:r>
            <a:r>
              <a:rPr lang="zh-CN" altLang="en-US" sz="2800" dirty="0">
                <a:latin typeface="Arial" panose="020B0604020202020204" pitchFamily="34" charset="0"/>
              </a:rPr>
              <a:t>）。它的表述包括四项内容。</a:t>
            </a:r>
            <a:endParaRPr lang="zh-CN" altLang="en-US" sz="2800" dirty="0">
              <a:latin typeface="Arial" panose="020B0604020202020204" pitchFamily="34" charset="0"/>
            </a:endParaRPr>
          </a:p>
          <a:p>
            <a:pPr>
              <a:spcBef>
                <a:spcPct val="0"/>
              </a:spcBef>
            </a:pPr>
            <a:r>
              <a:rPr lang="zh-CN" altLang="en-US" sz="2800" dirty="0">
                <a:latin typeface="Arial" panose="020B0604020202020204" pitchFamily="34" charset="0"/>
              </a:rPr>
              <a:t>例： </a:t>
            </a:r>
            <a:r>
              <a:rPr lang="en-US" altLang="zh-CN" sz="2800">
                <a:latin typeface="Arial" panose="020B0604020202020204" pitchFamily="34" charset="0"/>
              </a:rPr>
              <a:t>CIF </a:t>
            </a:r>
            <a:r>
              <a:rPr lang="zh-CN" altLang="en-US" sz="2800" dirty="0">
                <a:latin typeface="Arial" panose="020B0604020202020204" pitchFamily="34" charset="0"/>
              </a:rPr>
              <a:t>纽约       每打        </a:t>
            </a:r>
            <a:r>
              <a:rPr lang="en-US" altLang="zh-CN" sz="2800">
                <a:latin typeface="Arial" panose="020B0604020202020204" pitchFamily="34" charset="0"/>
              </a:rPr>
              <a:t>1000           </a:t>
            </a:r>
            <a:r>
              <a:rPr lang="zh-CN" altLang="en-US" sz="2800" dirty="0">
                <a:latin typeface="Arial" panose="020B0604020202020204" pitchFamily="34" charset="0"/>
              </a:rPr>
              <a:t>美元</a:t>
            </a:r>
            <a:endParaRPr lang="zh-CN" altLang="en-US" sz="2800" dirty="0">
              <a:latin typeface="Arial" panose="020B0604020202020204" pitchFamily="34" charset="0"/>
            </a:endParaRPr>
          </a:p>
          <a:p>
            <a:pPr>
              <a:spcBef>
                <a:spcPct val="0"/>
              </a:spcBef>
            </a:pPr>
            <a:r>
              <a:rPr lang="zh-CN" altLang="en-US" sz="2800" dirty="0">
                <a:solidFill>
                  <a:srgbClr val="800000"/>
                </a:solidFill>
                <a:latin typeface="Arial" panose="020B0604020202020204" pitchFamily="34" charset="0"/>
              </a:rPr>
              <a:t>      贸易术语    计量单位     单价金额     货币名称</a:t>
            </a:r>
            <a:endParaRPr lang="zh-CN" altLang="en-US" sz="2800" dirty="0">
              <a:solidFill>
                <a:srgbClr val="800000"/>
              </a:solidFill>
              <a:latin typeface="Arial" panose="020B0604020202020204" pitchFamily="34" charset="0"/>
            </a:endParaRPr>
          </a:p>
          <a:p>
            <a:pPr>
              <a:spcBef>
                <a:spcPct val="0"/>
              </a:spcBef>
            </a:pPr>
            <a:endParaRPr lang="zh-CN" altLang="en-US" sz="2800">
              <a:solidFill>
                <a:srgbClr val="800000"/>
              </a:solidFill>
              <a:latin typeface="Arial" panose="020B0604020202020204" pitchFamily="34" charset="0"/>
            </a:endParaRPr>
          </a:p>
          <a:p>
            <a:pPr>
              <a:spcBef>
                <a:spcPct val="0"/>
              </a:spcBef>
            </a:pPr>
            <a:endParaRPr lang="zh-CN" altLang="en-US" sz="2800" dirty="0">
              <a:solidFill>
                <a:srgbClr val="800000"/>
              </a:solidFill>
              <a:latin typeface="Arial" panose="020B0604020202020204" pitchFamily="34" charset="0"/>
            </a:endParaRPr>
          </a:p>
          <a:p>
            <a:pPr>
              <a:spcBef>
                <a:spcPct val="0"/>
              </a:spcBef>
            </a:pPr>
            <a:endParaRPr lang="zh-CN" altLang="en-US" sz="2800" dirty="0">
              <a:latin typeface="Arial" panose="020B0604020202020204" pitchFamily="34" charset="0"/>
            </a:endParaRPr>
          </a:p>
          <a:p>
            <a:pPr>
              <a:spcBef>
                <a:spcPct val="0"/>
              </a:spcBef>
            </a:pPr>
            <a:r>
              <a:rPr lang="zh-CN" altLang="en-US" sz="2800">
                <a:latin typeface="Arial" panose="020B0604020202020204" pitchFamily="34" charset="0"/>
              </a:rPr>
              <a:t>      </a:t>
            </a:r>
            <a:endParaRPr lang="zh-CN" altLang="en-US" sz="2800" dirty="0">
              <a:latin typeface="Arial" panose="020B0604020202020204" pitchFamily="34" charset="0"/>
            </a:endParaRPr>
          </a:p>
          <a:p>
            <a:pPr>
              <a:spcBef>
                <a:spcPct val="0"/>
              </a:spcBef>
            </a:pPr>
            <a:endParaRPr lang="zh-CN" altLang="en-US" sz="2800" dirty="0">
              <a:latin typeface="Arial" panose="020B0604020202020204" pitchFamily="34" charset="0"/>
            </a:endParaRPr>
          </a:p>
          <a:p>
            <a:pPr>
              <a:spcBef>
                <a:spcPct val="0"/>
              </a:spcBef>
            </a:pPr>
            <a:endParaRPr lang="zh-CN" altLang="en-US" sz="2800" dirty="0">
              <a:latin typeface="Arial" panose="020B0604020202020204" pitchFamily="34" charset="0"/>
            </a:endParaRPr>
          </a:p>
          <a:p>
            <a:pPr>
              <a:spcBef>
                <a:spcPct val="0"/>
              </a:spcBef>
            </a:pPr>
            <a:endParaRPr lang="zh-CN" altLang="en-US" sz="2800">
              <a:latin typeface="Arial" panose="020B0604020202020204" pitchFamily="34" charset="0"/>
            </a:endParaRPr>
          </a:p>
        </p:txBody>
      </p:sp>
      <p:pic>
        <p:nvPicPr>
          <p:cNvPr id="1075217" name="图片 1075216"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grpSp>
        <p:nvGrpSpPr>
          <p:cNvPr id="1075226" name="组合 1075225"/>
          <p:cNvGrpSpPr>
            <a:grpSpLocks noChangeAspect="1"/>
          </p:cNvGrpSpPr>
          <p:nvPr/>
        </p:nvGrpSpPr>
        <p:grpSpPr>
          <a:xfrm>
            <a:off x="2135188" y="3284538"/>
            <a:ext cx="7648575" cy="2941637"/>
            <a:chOff x="2362" y="2020"/>
            <a:chExt cx="9577" cy="3689"/>
          </a:xfrm>
        </p:grpSpPr>
        <p:sp>
          <p:nvSpPr>
            <p:cNvPr id="1075227" name="矩形 1075226"/>
            <p:cNvSpPr>
              <a:spLocks noChangeAspect="1"/>
            </p:cNvSpPr>
            <p:nvPr/>
          </p:nvSpPr>
          <p:spPr>
            <a:xfrm>
              <a:off x="2362" y="2020"/>
              <a:ext cx="9577" cy="3689"/>
            </a:xfrm>
            <a:prstGeom prst="rect">
              <a:avLst/>
            </a:prstGeom>
            <a:noFill/>
            <a:ln w="9525">
              <a:noFill/>
            </a:ln>
          </p:spPr>
          <p:txBody>
            <a:bodyPr/>
            <a:p>
              <a:endParaRPr lang="zh-CN" altLang="en-US"/>
            </a:p>
          </p:txBody>
        </p:sp>
        <p:grpSp>
          <p:nvGrpSpPr>
            <p:cNvPr id="1075228" name="组合 1075227"/>
            <p:cNvGrpSpPr/>
            <p:nvPr/>
          </p:nvGrpSpPr>
          <p:grpSpPr>
            <a:xfrm>
              <a:off x="2362" y="2904"/>
              <a:ext cx="987" cy="1877"/>
              <a:chOff x="657" y="2251"/>
              <a:chExt cx="454" cy="862"/>
            </a:xfrm>
          </p:grpSpPr>
          <p:sp>
            <p:nvSpPr>
              <p:cNvPr id="1075229" name="椭圆 1075228"/>
              <p:cNvSpPr/>
              <p:nvPr/>
            </p:nvSpPr>
            <p:spPr>
              <a:xfrm>
                <a:off x="657" y="2251"/>
                <a:ext cx="454" cy="862"/>
              </a:xfrm>
              <a:prstGeom prst="ellipse">
                <a:avLst/>
              </a:prstGeom>
              <a:solidFill>
                <a:srgbClr val="E6F0FE"/>
              </a:solidFill>
              <a:ln w="28575" cap="flat" cmpd="sng">
                <a:solidFill>
                  <a:srgbClr val="009999"/>
                </a:solidFill>
                <a:prstDash val="solid"/>
                <a:headEnd type="none" w="med" len="med"/>
                <a:tailEnd type="none" w="med" len="med"/>
              </a:ln>
            </p:spPr>
            <p:txBody>
              <a:bodyPr/>
              <a:p>
                <a:endParaRPr lang="zh-CN" altLang="en-US"/>
              </a:p>
            </p:txBody>
          </p:sp>
          <p:sp>
            <p:nvSpPr>
              <p:cNvPr id="1075230" name="文本框 1075229"/>
              <p:cNvSpPr txBox="1"/>
              <p:nvPr/>
            </p:nvSpPr>
            <p:spPr>
              <a:xfrm>
                <a:off x="723" y="2387"/>
                <a:ext cx="318" cy="596"/>
              </a:xfrm>
              <a:prstGeom prst="rect">
                <a:avLst/>
              </a:prstGeom>
              <a:noFill/>
              <a:ln w="9525">
                <a:noFill/>
              </a:ln>
            </p:spPr>
            <p:txBody>
              <a:bodyPr lIns="68580" tIns="34290" rIns="68580" bIns="34290"/>
              <a:p>
                <a:pPr algn="just"/>
                <a:r>
                  <a:rPr lang="zh-CN" altLang="en-US" sz="2000" dirty="0">
                    <a:latin typeface="Arial" panose="020B0604020202020204" pitchFamily="34" charset="0"/>
                  </a:rPr>
                  <a:t>价格表述</a:t>
                </a:r>
                <a:endParaRPr lang="zh-CN" altLang="en-US" sz="2000">
                  <a:latin typeface="Arial" panose="020B0604020202020204" pitchFamily="34" charset="0"/>
                </a:endParaRPr>
              </a:p>
            </p:txBody>
          </p:sp>
        </p:grpSp>
        <p:grpSp>
          <p:nvGrpSpPr>
            <p:cNvPr id="1075231" name="组合 1075230"/>
            <p:cNvGrpSpPr/>
            <p:nvPr/>
          </p:nvGrpSpPr>
          <p:grpSpPr>
            <a:xfrm>
              <a:off x="3449" y="2020"/>
              <a:ext cx="8490" cy="3689"/>
              <a:chOff x="1202" y="1890"/>
              <a:chExt cx="3905" cy="1694"/>
            </a:xfrm>
          </p:grpSpPr>
          <p:sp>
            <p:nvSpPr>
              <p:cNvPr id="1075232" name="左大括号 1075231"/>
              <p:cNvSpPr/>
              <p:nvPr/>
            </p:nvSpPr>
            <p:spPr>
              <a:xfrm>
                <a:off x="1202" y="2070"/>
                <a:ext cx="136" cy="1315"/>
              </a:xfrm>
              <a:prstGeom prst="leftBrace">
                <a:avLst>
                  <a:gd name="adj1" fmla="val 80575"/>
                  <a:gd name="adj2" fmla="val 50000"/>
                </a:avLst>
              </a:prstGeom>
              <a:noFill/>
              <a:ln w="28575" cap="flat" cmpd="sng">
                <a:solidFill>
                  <a:srgbClr val="000000"/>
                </a:solidFill>
                <a:prstDash val="solid"/>
                <a:headEnd type="none" w="med" len="med"/>
                <a:tailEnd type="none" w="med" len="med"/>
              </a:ln>
            </p:spPr>
            <p:txBody>
              <a:bodyPr/>
              <a:p>
                <a:endParaRPr lang="zh-CN" altLang="en-US"/>
              </a:p>
            </p:txBody>
          </p:sp>
          <p:sp>
            <p:nvSpPr>
              <p:cNvPr id="1075233" name="文本框 1075232"/>
              <p:cNvSpPr txBox="1"/>
              <p:nvPr/>
            </p:nvSpPr>
            <p:spPr>
              <a:xfrm>
                <a:off x="1428" y="3278"/>
                <a:ext cx="3675" cy="306"/>
              </a:xfrm>
              <a:prstGeom prst="rect">
                <a:avLst/>
              </a:prstGeom>
              <a:solidFill>
                <a:srgbClr val="BBE0E3"/>
              </a:solidFill>
              <a:ln w="28575" cap="flat" cmpd="sng">
                <a:solidFill>
                  <a:srgbClr val="009999"/>
                </a:solidFill>
                <a:prstDash val="solid"/>
                <a:miter/>
                <a:headEnd type="none" w="med" len="med"/>
                <a:tailEnd type="none" w="med" len="med"/>
              </a:ln>
            </p:spPr>
            <p:txBody>
              <a:bodyPr lIns="68580" tIns="34290" rIns="68580" bIns="34290"/>
              <a:p>
                <a:pPr algn="just"/>
                <a:r>
                  <a:rPr lang="en-US" altLang="zh-CN" sz="2000">
                    <a:solidFill>
                      <a:schemeClr val="tx1"/>
                    </a:solidFill>
                    <a:latin typeface="Arial" panose="020B0604020202020204" pitchFamily="34" charset="0"/>
                  </a:rPr>
                  <a:t>CIF New York (</a:t>
                </a:r>
                <a:r>
                  <a:rPr lang="zh-CN" altLang="en-US" sz="2000" dirty="0">
                    <a:solidFill>
                      <a:schemeClr val="tx1"/>
                    </a:solidFill>
                    <a:latin typeface="Arial" panose="020B0604020202020204" pitchFamily="34" charset="0"/>
                  </a:rPr>
                  <a:t>贸易术语</a:t>
                </a:r>
                <a:r>
                  <a:rPr lang="en-US" altLang="zh-CN" sz="2000">
                    <a:solidFill>
                      <a:schemeClr val="tx1"/>
                    </a:solidFill>
                    <a:latin typeface="Arial" panose="020B0604020202020204" pitchFamily="34" charset="0"/>
                  </a:rPr>
                  <a:t>)</a:t>
                </a:r>
                <a:endParaRPr lang="en-US" altLang="zh-CN" sz="2000">
                  <a:solidFill>
                    <a:schemeClr val="tx1"/>
                  </a:solidFill>
                  <a:latin typeface="Arial" panose="020B0604020202020204" pitchFamily="34" charset="0"/>
                </a:endParaRPr>
              </a:p>
            </p:txBody>
          </p:sp>
          <p:sp>
            <p:nvSpPr>
              <p:cNvPr id="1075234" name="文本框 1075233"/>
              <p:cNvSpPr txBox="1"/>
              <p:nvPr/>
            </p:nvSpPr>
            <p:spPr>
              <a:xfrm>
                <a:off x="1429" y="2931"/>
                <a:ext cx="3675" cy="306"/>
              </a:xfrm>
              <a:prstGeom prst="rect">
                <a:avLst/>
              </a:prstGeom>
              <a:solidFill>
                <a:srgbClr val="BBE0E3"/>
              </a:solidFill>
              <a:ln w="28575" cap="flat" cmpd="sng">
                <a:solidFill>
                  <a:srgbClr val="009999"/>
                </a:solidFill>
                <a:prstDash val="solid"/>
                <a:miter/>
                <a:headEnd type="none" w="med" len="med"/>
                <a:tailEnd type="none" w="med" len="med"/>
              </a:ln>
            </p:spPr>
            <p:txBody>
              <a:bodyPr lIns="68580" tIns="34290" rIns="68580" bIns="34290"/>
              <a:p>
                <a:r>
                  <a:rPr lang="en-US" altLang="zh-CN" sz="2000">
                    <a:solidFill>
                      <a:schemeClr val="tx1"/>
                    </a:solidFill>
                    <a:latin typeface="Arial" panose="020B0604020202020204" pitchFamily="34" charset="0"/>
                  </a:rPr>
                  <a:t>dozen(</a:t>
                </a:r>
                <a:r>
                  <a:rPr lang="zh-CN" altLang="en-US" sz="2000" dirty="0">
                    <a:solidFill>
                      <a:schemeClr val="tx1"/>
                    </a:solidFill>
                    <a:latin typeface="Arial" panose="020B0604020202020204" pitchFamily="34" charset="0"/>
                  </a:rPr>
                  <a:t>计量单位</a:t>
                </a:r>
                <a:r>
                  <a:rPr lang="en-US" altLang="zh-CN" sz="2000">
                    <a:solidFill>
                      <a:schemeClr val="tx1"/>
                    </a:solidFill>
                    <a:latin typeface="Arial" panose="020B0604020202020204" pitchFamily="34" charset="0"/>
                  </a:rPr>
                  <a:t>)</a:t>
                </a:r>
                <a:endParaRPr lang="en-US" altLang="zh-CN" sz="2000">
                  <a:solidFill>
                    <a:schemeClr val="tx1"/>
                  </a:solidFill>
                  <a:latin typeface="Arial" panose="020B0604020202020204" pitchFamily="34" charset="0"/>
                </a:endParaRPr>
              </a:p>
              <a:p>
                <a:pPr algn="just"/>
                <a:endParaRPr lang="en-US" altLang="zh-CN" sz="2000" dirty="0">
                  <a:solidFill>
                    <a:schemeClr val="tx1"/>
                  </a:solidFill>
                  <a:latin typeface="Arial" panose="020B0604020202020204" pitchFamily="34" charset="0"/>
                </a:endParaRPr>
              </a:p>
            </p:txBody>
          </p:sp>
          <p:sp>
            <p:nvSpPr>
              <p:cNvPr id="1075235" name="文本框 1075234"/>
              <p:cNvSpPr txBox="1"/>
              <p:nvPr/>
            </p:nvSpPr>
            <p:spPr>
              <a:xfrm>
                <a:off x="1430" y="2584"/>
                <a:ext cx="3675" cy="306"/>
              </a:xfrm>
              <a:prstGeom prst="rect">
                <a:avLst/>
              </a:prstGeom>
              <a:solidFill>
                <a:srgbClr val="BBE0E3"/>
              </a:solidFill>
              <a:ln w="28575" cap="flat" cmpd="sng">
                <a:solidFill>
                  <a:srgbClr val="009999"/>
                </a:solidFill>
                <a:prstDash val="solid"/>
                <a:miter/>
                <a:headEnd type="none" w="med" len="med"/>
                <a:tailEnd type="none" w="med" len="med"/>
              </a:ln>
            </p:spPr>
            <p:txBody>
              <a:bodyPr lIns="68580" tIns="34290" rIns="68580" bIns="34290"/>
              <a:p>
                <a:pPr>
                  <a:spcBef>
                    <a:spcPct val="0"/>
                  </a:spcBef>
                </a:pPr>
                <a:r>
                  <a:rPr lang="en-US" altLang="zh-CN" sz="2000">
                    <a:solidFill>
                      <a:schemeClr val="tx1"/>
                    </a:solidFill>
                    <a:latin typeface="Arial" panose="020B0604020202020204" pitchFamily="34" charset="0"/>
                  </a:rPr>
                  <a:t>1000.00(</a:t>
                </a:r>
                <a:r>
                  <a:rPr lang="zh-CN" altLang="en-US" sz="2000" dirty="0">
                    <a:solidFill>
                      <a:schemeClr val="tx1"/>
                    </a:solidFill>
                    <a:latin typeface="Arial" panose="020B0604020202020204" pitchFamily="34" charset="0"/>
                  </a:rPr>
                  <a:t>单价金额</a:t>
                </a:r>
                <a:r>
                  <a:rPr lang="en-US" altLang="zh-CN" sz="2000">
                    <a:solidFill>
                      <a:schemeClr val="tx1"/>
                    </a:solidFill>
                    <a:latin typeface="Arial" panose="020B0604020202020204" pitchFamily="34" charset="0"/>
                  </a:rPr>
                  <a:t>) </a:t>
                </a:r>
                <a:endParaRPr lang="en-US" altLang="zh-CN" sz="2000">
                  <a:solidFill>
                    <a:schemeClr val="tx1"/>
                  </a:solidFill>
                  <a:latin typeface="Arial" panose="020B0604020202020204" pitchFamily="34" charset="0"/>
                </a:endParaRPr>
              </a:p>
              <a:p>
                <a:pPr algn="just"/>
                <a:endParaRPr lang="en-US" altLang="zh-CN" sz="2000" dirty="0">
                  <a:solidFill>
                    <a:schemeClr val="tx1"/>
                  </a:solidFill>
                  <a:latin typeface="Arial" panose="020B0604020202020204" pitchFamily="34" charset="0"/>
                </a:endParaRPr>
              </a:p>
            </p:txBody>
          </p:sp>
          <p:sp>
            <p:nvSpPr>
              <p:cNvPr id="1075236" name="文本框 1075235"/>
              <p:cNvSpPr txBox="1"/>
              <p:nvPr/>
            </p:nvSpPr>
            <p:spPr>
              <a:xfrm>
                <a:off x="1431" y="2237"/>
                <a:ext cx="3675" cy="306"/>
              </a:xfrm>
              <a:prstGeom prst="rect">
                <a:avLst/>
              </a:prstGeom>
              <a:solidFill>
                <a:srgbClr val="BBE0E3"/>
              </a:solidFill>
              <a:ln w="28575" cap="flat" cmpd="sng">
                <a:solidFill>
                  <a:srgbClr val="009999"/>
                </a:solidFill>
                <a:prstDash val="solid"/>
                <a:miter/>
                <a:headEnd type="none" w="med" len="med"/>
                <a:tailEnd type="none" w="med" len="med"/>
              </a:ln>
            </p:spPr>
            <p:txBody>
              <a:bodyPr lIns="68580" tIns="34290" rIns="68580" bIns="34290"/>
              <a:p>
                <a:r>
                  <a:rPr lang="en-US" altLang="zh-CN" sz="2000">
                    <a:solidFill>
                      <a:schemeClr val="tx1"/>
                    </a:solidFill>
                    <a:latin typeface="Arial" panose="020B0604020202020204" pitchFamily="34" charset="0"/>
                  </a:rPr>
                  <a:t>USD(</a:t>
                </a:r>
                <a:r>
                  <a:rPr lang="zh-CN" altLang="en-US" sz="2000" dirty="0">
                    <a:solidFill>
                      <a:schemeClr val="tx1"/>
                    </a:solidFill>
                    <a:latin typeface="Arial" panose="020B0604020202020204" pitchFamily="34" charset="0"/>
                  </a:rPr>
                  <a:t>货币名称</a:t>
                </a:r>
                <a:r>
                  <a:rPr lang="en-US" altLang="zh-CN" sz="2000">
                    <a:solidFill>
                      <a:schemeClr val="tx1"/>
                    </a:solidFill>
                    <a:latin typeface="Arial" panose="020B0604020202020204" pitchFamily="34" charset="0"/>
                  </a:rPr>
                  <a:t>)</a:t>
                </a:r>
                <a:endParaRPr lang="en-US" altLang="zh-CN" sz="2000">
                  <a:solidFill>
                    <a:schemeClr val="tx1"/>
                  </a:solidFill>
                  <a:latin typeface="Arial" panose="020B0604020202020204" pitchFamily="34" charset="0"/>
                </a:endParaRPr>
              </a:p>
              <a:p>
                <a:pPr algn="just"/>
                <a:endParaRPr lang="en-US" altLang="zh-CN" sz="2000" dirty="0">
                  <a:solidFill>
                    <a:schemeClr val="tx1"/>
                  </a:solidFill>
                  <a:latin typeface="Arial" panose="020B0604020202020204" pitchFamily="34" charset="0"/>
                </a:endParaRPr>
              </a:p>
            </p:txBody>
          </p:sp>
          <p:sp>
            <p:nvSpPr>
              <p:cNvPr id="1075237" name="文本框 1075236"/>
              <p:cNvSpPr txBox="1"/>
              <p:nvPr/>
            </p:nvSpPr>
            <p:spPr>
              <a:xfrm>
                <a:off x="1432" y="1890"/>
                <a:ext cx="3675" cy="306"/>
              </a:xfrm>
              <a:prstGeom prst="rect">
                <a:avLst/>
              </a:prstGeom>
              <a:solidFill>
                <a:srgbClr val="BBE0E3"/>
              </a:solidFill>
              <a:ln w="28575" cap="flat" cmpd="sng">
                <a:solidFill>
                  <a:srgbClr val="009999"/>
                </a:solidFill>
                <a:prstDash val="solid"/>
                <a:miter/>
                <a:headEnd type="none" w="med" len="med"/>
                <a:tailEnd type="none" w="med" len="med"/>
              </a:ln>
            </p:spPr>
            <p:txBody>
              <a:bodyPr lIns="68580" tIns="34290" rIns="68580" bIns="34290"/>
              <a:p>
                <a:pPr algn="just"/>
                <a:endParaRPr sz="2000" dirty="0">
                  <a:solidFill>
                    <a:srgbClr val="800000"/>
                  </a:solidFill>
                  <a:latin typeface="Arial" panose="020B0604020202020204" pitchFamily="34" charset="0"/>
                </a:endParaRPr>
              </a:p>
            </p:txBody>
          </p:sp>
        </p:grpSp>
      </p:grpSp>
      <p:sp>
        <p:nvSpPr>
          <p:cNvPr id="1075242" name="矩形 1075241"/>
          <p:cNvSpPr/>
          <p:nvPr/>
        </p:nvSpPr>
        <p:spPr>
          <a:xfrm>
            <a:off x="3503613" y="3429000"/>
            <a:ext cx="3990975" cy="398780"/>
          </a:xfrm>
          <a:prstGeom prst="rect">
            <a:avLst/>
          </a:prstGeom>
          <a:noFill/>
          <a:ln w="9525">
            <a:noFill/>
          </a:ln>
        </p:spPr>
        <p:txBody>
          <a:bodyPr wrap="none" anchor="t" anchorCtr="0">
            <a:spAutoFit/>
          </a:bodyPr>
          <a:p>
            <a:r>
              <a:rPr lang="en-US" altLang="zh-CN" sz="2000">
                <a:solidFill>
                  <a:schemeClr val="tx1"/>
                </a:solidFill>
                <a:latin typeface="Arial" panose="020B0604020202020204" pitchFamily="34" charset="0"/>
              </a:rPr>
              <a:t>USD1000</a:t>
            </a:r>
            <a:r>
              <a:rPr lang="zh-CN" altLang="en-US" sz="2000" dirty="0">
                <a:solidFill>
                  <a:schemeClr val="tx1"/>
                </a:solidFill>
                <a:latin typeface="Arial" panose="020B0604020202020204" pitchFamily="34" charset="0"/>
              </a:rPr>
              <a:t>．</a:t>
            </a:r>
            <a:r>
              <a:rPr lang="en-US" altLang="zh-CN" sz="2000">
                <a:solidFill>
                  <a:schemeClr val="tx1"/>
                </a:solidFill>
                <a:latin typeface="Arial" panose="020B0604020202020204" pitchFamily="34" charset="0"/>
              </a:rPr>
              <a:t>00/doz CIF New York.</a:t>
            </a:r>
            <a:endParaRPr lang="en-US" altLang="zh-CN" sz="2000">
              <a:solidFill>
                <a:schemeClr val="tx1"/>
              </a:solidFill>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1538" name="标题 2241537"/>
          <p:cNvSpPr>
            <a:spLocks noGrp="1"/>
          </p:cNvSpPr>
          <p:nvPr>
            <p:ph type="title"/>
          </p:nvPr>
        </p:nvSpPr>
        <p:spPr>
          <a:xfrm>
            <a:off x="1981200" y="274638"/>
            <a:ext cx="8229600" cy="633412"/>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a:solidFill>
                <a:srgbClr val="006600"/>
              </a:solidFill>
              <a:ea typeface="黑体" panose="02010609060101010101" charset="-122"/>
            </a:endParaRPr>
          </a:p>
        </p:txBody>
      </p:sp>
      <p:sp>
        <p:nvSpPr>
          <p:cNvPr id="2241539" name="文本占位符 2241538"/>
          <p:cNvSpPr>
            <a:spLocks noGrp="1"/>
          </p:cNvSpPr>
          <p:nvPr>
            <p:ph type="body" idx="1"/>
          </p:nvPr>
        </p:nvSpPr>
        <p:spPr>
          <a:xfrm>
            <a:off x="1316355" y="1196975"/>
            <a:ext cx="8905875" cy="4874895"/>
          </a:xfrm>
          <a:noFill/>
          <a:ln>
            <a:noFill/>
          </a:ln>
        </p:spPr>
        <p:txBody>
          <a:bodyPr>
            <a:normAutofit fontScale="90000" lnSpcReduction="10000"/>
          </a:bodyPr>
          <a:p>
            <a:r>
              <a:rPr lang="zh-CN" altLang="en-US" sz="2400" dirty="0">
                <a:solidFill>
                  <a:srgbClr val="800000"/>
                </a:solidFill>
              </a:rPr>
              <a:t>计价货币的汇率折算</a:t>
            </a:r>
            <a:endParaRPr lang="zh-CN" altLang="en-US" sz="2400" dirty="0">
              <a:solidFill>
                <a:srgbClr val="800000"/>
              </a:solidFill>
            </a:endParaRPr>
          </a:p>
          <a:p>
            <a:r>
              <a:rPr lang="zh-CN" altLang="en-US" sz="2400" dirty="0"/>
              <a:t>出口结汇是银行付出本国货币，买入外汇，用买入价；进口付汇是银行买入本国货币，卖出外汇，用卖出价。</a:t>
            </a:r>
            <a:endParaRPr lang="zh-CN" altLang="en-US" sz="2400" dirty="0"/>
          </a:p>
          <a:p>
            <a:r>
              <a:rPr lang="zh-CN" altLang="en-US" sz="2400" dirty="0"/>
              <a:t>业务中，有时需要把本币折成外币，有时需要把外币折成本币，还有时需要将一种外币折成另一种外币。 </a:t>
            </a:r>
            <a:endParaRPr lang="zh-CN" altLang="en-US" sz="2400" dirty="0"/>
          </a:p>
          <a:p>
            <a:r>
              <a:rPr lang="en-US" altLang="zh-CN" sz="2400">
                <a:sym typeface="+mn-ea"/>
              </a:rPr>
              <a:t>1</a:t>
            </a:r>
            <a:r>
              <a:rPr lang="zh-CN" altLang="en-US" sz="2400" dirty="0">
                <a:sym typeface="+mn-ea"/>
              </a:rPr>
              <a:t>．将本币折成外币用买入价</a:t>
            </a:r>
            <a:endParaRPr lang="zh-CN" altLang="en-US" sz="2400" dirty="0"/>
          </a:p>
          <a:p>
            <a:r>
              <a:rPr lang="zh-CN" altLang="en-US" sz="2400" dirty="0">
                <a:sym typeface="+mn-ea"/>
              </a:rPr>
              <a:t>出口商要把收取的外币卖给银行，换回所需本币，而银行是买入外币，因此用买入价。 </a:t>
            </a:r>
            <a:endParaRPr lang="zh-CN" altLang="en-US" sz="2400" dirty="0"/>
          </a:p>
          <a:p>
            <a:r>
              <a:rPr lang="zh-CN" altLang="en-US" sz="2400" dirty="0">
                <a:sym typeface="+mn-ea"/>
              </a:rPr>
              <a:t>外币</a:t>
            </a:r>
            <a:r>
              <a:rPr lang="en-US" altLang="zh-CN" sz="2400">
                <a:sym typeface="+mn-ea"/>
              </a:rPr>
              <a:t>=</a:t>
            </a:r>
            <a:r>
              <a:rPr lang="zh-CN" altLang="en-US" sz="2400" dirty="0">
                <a:sym typeface="+mn-ea"/>
              </a:rPr>
              <a:t>本币</a:t>
            </a:r>
            <a:r>
              <a:rPr lang="en-US" altLang="zh-CN" sz="2400" dirty="0">
                <a:sym typeface="Symbol" panose="05050102010706020507" pitchFamily="18" charset="2"/>
              </a:rPr>
              <a:t></a:t>
            </a:r>
            <a:r>
              <a:rPr lang="zh-CN" altLang="en-US" sz="2400" dirty="0">
                <a:sym typeface="+mn-ea"/>
              </a:rPr>
              <a:t>汇率（买入价）</a:t>
            </a:r>
            <a:r>
              <a:rPr lang="en-US" altLang="zh-CN" sz="2400">
                <a:sym typeface="+mn-ea"/>
              </a:rPr>
              <a:t>/100</a:t>
            </a:r>
            <a:endParaRPr lang="zh-CN" altLang="en-US" sz="2400"/>
          </a:p>
          <a:p>
            <a:endParaRPr lang="zh-CN" altLang="en-US" dirty="0">
              <a:solidFill>
                <a:srgbClr val="800000"/>
              </a:solidFill>
            </a:endParaRPr>
          </a:p>
          <a:p>
            <a:endParaRPr lang="zh-CN" altLang="en-US" b="1" dirty="0">
              <a:solidFill>
                <a:srgbClr val="00005C"/>
              </a:solidFill>
              <a:effectLst>
                <a:outerShdw blurRad="38100" dist="38100" dir="2700000">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3586" name="标题 2243585"/>
          <p:cNvSpPr>
            <a:spLocks noGrp="1"/>
          </p:cNvSpPr>
          <p:nvPr>
            <p:ph type="title"/>
          </p:nvPr>
        </p:nvSpPr>
        <p:spPr>
          <a:xfrm>
            <a:off x="1981200" y="274638"/>
            <a:ext cx="8229600" cy="633412"/>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3587" name="文本占位符 2243586"/>
          <p:cNvSpPr>
            <a:spLocks noGrp="1"/>
          </p:cNvSpPr>
          <p:nvPr>
            <p:ph type="body" idx="1"/>
          </p:nvPr>
        </p:nvSpPr>
        <p:spPr>
          <a:xfrm>
            <a:off x="1409700" y="1125855"/>
            <a:ext cx="8667750" cy="4525645"/>
          </a:xfrm>
          <a:noFill/>
          <a:ln>
            <a:noFill/>
          </a:ln>
        </p:spPr>
        <p:txBody>
          <a:bodyPr>
            <a:noAutofit/>
          </a:bodyPr>
          <a:p>
            <a:pPr>
              <a:lnSpc>
                <a:spcPct val="150000"/>
              </a:lnSpc>
            </a:pPr>
            <a:r>
              <a:rPr lang="zh-CN" altLang="en-US" sz="2400" dirty="0">
                <a:solidFill>
                  <a:srgbClr val="800000"/>
                </a:solidFill>
              </a:rPr>
              <a:t>计价货币的汇率折算</a:t>
            </a:r>
            <a:endParaRPr lang="zh-CN" altLang="en-US" sz="2400"/>
          </a:p>
          <a:p>
            <a:pPr>
              <a:lnSpc>
                <a:spcPct val="150000"/>
              </a:lnSpc>
            </a:pPr>
            <a:r>
              <a:rPr lang="en-US" altLang="zh-CN" sz="2400"/>
              <a:t>2</a:t>
            </a:r>
            <a:r>
              <a:rPr lang="zh-CN" altLang="en-US" sz="2400" dirty="0"/>
              <a:t>．将外币折成本币用卖出价</a:t>
            </a:r>
            <a:endParaRPr lang="zh-CN" altLang="en-US" sz="2400" dirty="0"/>
          </a:p>
          <a:p>
            <a:pPr>
              <a:lnSpc>
                <a:spcPct val="150000"/>
              </a:lnSpc>
            </a:pPr>
            <a:r>
              <a:rPr lang="zh-CN" altLang="en-US" sz="2400" dirty="0"/>
              <a:t>在进口时，企业向银行购买外汇，银行卖出外汇时使用卖出价 </a:t>
            </a:r>
            <a:endParaRPr lang="zh-CN" altLang="en-US" sz="2400" dirty="0"/>
          </a:p>
          <a:p>
            <a:pPr>
              <a:lnSpc>
                <a:spcPct val="150000"/>
              </a:lnSpc>
            </a:pPr>
            <a:r>
              <a:rPr lang="zh-CN" altLang="en-US" sz="2400" dirty="0"/>
              <a:t>本币</a:t>
            </a:r>
            <a:r>
              <a:rPr lang="en-US" altLang="zh-CN" sz="2400"/>
              <a:t>=</a:t>
            </a:r>
            <a:r>
              <a:rPr lang="zh-CN" altLang="en-US" sz="2400" dirty="0"/>
              <a:t>外币</a:t>
            </a:r>
            <a:r>
              <a:rPr lang="en-US" altLang="zh-CN" sz="2400" dirty="0">
                <a:sym typeface="Symbol" panose="05050102010706020507" pitchFamily="18" charset="2"/>
              </a:rPr>
              <a:t></a:t>
            </a:r>
            <a:r>
              <a:rPr lang="zh-CN" altLang="en-US" sz="2400" dirty="0"/>
              <a:t>汇率（卖出价）</a:t>
            </a:r>
            <a:r>
              <a:rPr lang="en-US" altLang="zh-CN" sz="2400"/>
              <a:t>/100</a:t>
            </a:r>
            <a:endParaRPr lang="en-US" altLang="zh-CN" sz="2400"/>
          </a:p>
          <a:p>
            <a:pPr>
              <a:lnSpc>
                <a:spcPct val="150000"/>
              </a:lnSpc>
            </a:pPr>
            <a:r>
              <a:rPr lang="en-US" altLang="zh-CN" sz="2400"/>
              <a:t>3</a:t>
            </a:r>
            <a:r>
              <a:rPr lang="zh-CN" altLang="en-US" sz="2400" dirty="0"/>
              <a:t>．一种外币折成另一种外币</a:t>
            </a:r>
            <a:endParaRPr lang="zh-CN" altLang="en-US" sz="2400" dirty="0"/>
          </a:p>
          <a:p>
            <a:pPr>
              <a:lnSpc>
                <a:spcPct val="150000"/>
              </a:lnSpc>
            </a:pPr>
            <a:r>
              <a:rPr lang="zh-CN" altLang="en-US" sz="2400" dirty="0"/>
              <a:t>按照银行外汇牌价（用买价则都用买价）将两种外币都折成人民币，然后间接地算出两种外币的兑换</a:t>
            </a:r>
            <a:r>
              <a:rPr lang="zh-CN" altLang="en-US" sz="2800" dirty="0"/>
              <a:t>率。</a:t>
            </a:r>
            <a:endParaRPr lang="zh-CN" altLang="en-US" sz="2800" dirty="0"/>
          </a:p>
        </p:txBody>
      </p:sp>
      <p:sp>
        <p:nvSpPr>
          <p:cNvPr id="2243588" name="矩形 2243587"/>
          <p:cNvSpPr/>
          <p:nvPr/>
        </p:nvSpPr>
        <p:spPr>
          <a:xfrm>
            <a:off x="7096760" y="6510338"/>
            <a:ext cx="309880" cy="368300"/>
          </a:xfrm>
          <a:prstGeom prst="rect">
            <a:avLst/>
          </a:prstGeom>
          <a:noFill/>
          <a:ln w="9525">
            <a:noFill/>
          </a:ln>
        </p:spPr>
        <p:txBody>
          <a:bodyPr wrap="none" anchor="t" anchorCtr="0">
            <a:spAutoFit/>
          </a:bodyPr>
          <a:p>
            <a:pPr algn="ctr"/>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4610" name="标题 2244609"/>
          <p:cNvSpPr>
            <a:spLocks noGrp="1"/>
          </p:cNvSpPr>
          <p:nvPr>
            <p:ph type="title"/>
          </p:nvPr>
        </p:nvSpPr>
        <p:spPr>
          <a:xfrm>
            <a:off x="1992313" y="260350"/>
            <a:ext cx="8229600" cy="792163"/>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4611" name="文本占位符 2244610"/>
          <p:cNvSpPr>
            <a:spLocks noGrp="1"/>
          </p:cNvSpPr>
          <p:nvPr>
            <p:ph type="body" idx="1"/>
          </p:nvPr>
        </p:nvSpPr>
        <p:spPr>
          <a:noFill/>
          <a:ln>
            <a:noFill/>
          </a:ln>
        </p:spPr>
        <p:txBody>
          <a:bodyPr/>
          <a:p>
            <a:pPr marL="609600" indent="-609600"/>
            <a:r>
              <a:rPr lang="zh-CN" altLang="en-US" dirty="0">
                <a:solidFill>
                  <a:srgbClr val="800000"/>
                </a:solidFill>
              </a:rPr>
              <a:t>（六）佣金与折扣</a:t>
            </a:r>
            <a:endParaRPr lang="zh-CN" altLang="en-US" dirty="0">
              <a:solidFill>
                <a:srgbClr val="800000"/>
              </a:solidFill>
            </a:endParaRPr>
          </a:p>
          <a:p>
            <a:pPr marL="609600" indent="-609600"/>
            <a:r>
              <a:rPr lang="en-US" altLang="zh-CN"/>
              <a:t>1</a:t>
            </a:r>
            <a:r>
              <a:rPr lang="zh-CN" altLang="en-US" dirty="0"/>
              <a:t>、佣金</a:t>
            </a:r>
            <a:endParaRPr lang="zh-CN" altLang="en-US" dirty="0"/>
          </a:p>
          <a:p>
            <a:pPr marL="609600" indent="-609600"/>
            <a:r>
              <a:rPr lang="zh-CN" altLang="en-US" dirty="0"/>
              <a:t>佣金（</a:t>
            </a:r>
            <a:r>
              <a:rPr lang="en-US" altLang="zh-CN"/>
              <a:t>Commission</a:t>
            </a:r>
            <a:r>
              <a:rPr lang="zh-CN" altLang="en-US" dirty="0"/>
              <a:t>）是买方或卖方付给中间商作为其代卖代买的酬金。佣金的多少视交易数量的大小、经办手续的繁简及竞争激烈与否而定。通常在</a:t>
            </a:r>
            <a:r>
              <a:rPr lang="en-US" altLang="zh-CN"/>
              <a:t>1%</a:t>
            </a:r>
            <a:r>
              <a:rPr lang="en-US" altLang="zh-CN">
                <a:latin typeface="Arial" panose="020B0604020202020204" pitchFamily="34" charset="0"/>
              </a:rPr>
              <a:t>——</a:t>
            </a:r>
            <a:r>
              <a:rPr lang="en-US" altLang="zh-CN"/>
              <a:t>5%</a:t>
            </a:r>
            <a:r>
              <a:rPr lang="zh-CN" altLang="en-US" dirty="0"/>
              <a:t>之间。 </a:t>
            </a:r>
            <a:endParaRPr lang="zh-CN" altLang="en-US" dirty="0"/>
          </a:p>
          <a:p>
            <a:pPr marL="609600" indent="-609600" algn="ctr">
              <a:spcBef>
                <a:spcPct val="50000"/>
              </a:spcBef>
              <a:buNone/>
            </a:pPr>
            <a:endParaRPr lang="zh-CN" altLang="en-US" b="1" dirty="0">
              <a:solidFill>
                <a:srgbClr val="00005C"/>
              </a:solidFill>
              <a:effectLst>
                <a:outerShdw blurRad="38100" dist="38100" dir="2700000">
                  <a:srgbClr val="C0C0C0"/>
                </a:outerShdw>
              </a:effectLst>
            </a:endParaRPr>
          </a:p>
          <a:p>
            <a:pPr marL="609600" indent="-609600"/>
            <a:endParaRPr lang="zh-CN" altLang="en-US" dirty="0"/>
          </a:p>
        </p:txBody>
      </p:sp>
      <p:sp>
        <p:nvSpPr>
          <p:cNvPr id="2244612" name="文本框 2244611"/>
          <p:cNvSpPr txBox="1"/>
          <p:nvPr/>
        </p:nvSpPr>
        <p:spPr>
          <a:xfrm>
            <a:off x="4511675" y="6524625"/>
            <a:ext cx="5545138" cy="368300"/>
          </a:xfrm>
          <a:prstGeom prst="rect">
            <a:avLst/>
          </a:prstGeom>
          <a:noFill/>
          <a:ln w="9525">
            <a:noFill/>
          </a:ln>
        </p:spPr>
        <p:txBody>
          <a:bodyPr>
            <a:spAutoFit/>
          </a:bodyPr>
          <a:p>
            <a:pPr algn="ctr"/>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5634" name="标题 2245633"/>
          <p:cNvSpPr>
            <a:spLocks noGrp="1"/>
          </p:cNvSpPr>
          <p:nvPr>
            <p:ph type="title"/>
          </p:nvPr>
        </p:nvSpPr>
        <p:spPr>
          <a:xfrm>
            <a:off x="1981200" y="274638"/>
            <a:ext cx="8229600" cy="633412"/>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5635" name="文本占位符 2245634"/>
          <p:cNvSpPr>
            <a:spLocks noGrp="1"/>
          </p:cNvSpPr>
          <p:nvPr>
            <p:ph type="body" idx="1"/>
          </p:nvPr>
        </p:nvSpPr>
        <p:spPr>
          <a:xfrm>
            <a:off x="1919288" y="908050"/>
            <a:ext cx="8229600" cy="4525963"/>
          </a:xfrm>
          <a:noFill/>
          <a:ln>
            <a:noFill/>
          </a:ln>
        </p:spPr>
        <p:txBody>
          <a:bodyPr/>
          <a:p>
            <a:pPr marL="609600" indent="-609600"/>
            <a:r>
              <a:rPr lang="en-US" altLang="zh-CN" sz="2400" b="1">
                <a:latin typeface="宋体" panose="02010600030101010101" pitchFamily="2" charset="-122"/>
              </a:rPr>
              <a:t>2</a:t>
            </a:r>
            <a:r>
              <a:rPr lang="zh-CN" altLang="en-US" sz="2400" b="1" dirty="0">
                <a:latin typeface="宋体" panose="02010600030101010101" pitchFamily="2" charset="-122"/>
              </a:rPr>
              <a:t>、折扣</a:t>
            </a:r>
            <a:endParaRPr lang="zh-CN" altLang="en-US" sz="2400" b="1" dirty="0">
              <a:latin typeface="宋体" panose="02010600030101010101" pitchFamily="2" charset="-122"/>
            </a:endParaRPr>
          </a:p>
          <a:p>
            <a:pPr marL="609600" indent="-609600"/>
            <a:r>
              <a:rPr lang="zh-CN" altLang="en-US" sz="2400" b="1" dirty="0">
                <a:latin typeface="宋体" panose="02010600030101010101" pitchFamily="2" charset="-122"/>
              </a:rPr>
              <a:t>折扣</a:t>
            </a:r>
            <a:r>
              <a:rPr lang="en-US" altLang="zh-CN" sz="2400" b="1">
                <a:latin typeface="宋体" panose="02010600030101010101" pitchFamily="2" charset="-122"/>
              </a:rPr>
              <a:t>(Discount)</a:t>
            </a:r>
            <a:r>
              <a:rPr lang="zh-CN" altLang="en-US" sz="2400" b="1" dirty="0">
                <a:latin typeface="宋体" panose="02010600030101010101" pitchFamily="2" charset="-122"/>
              </a:rPr>
              <a:t>是卖方按照原价给予买方一定百分比的减让。</a:t>
            </a:r>
            <a:r>
              <a:rPr lang="zh-CN" altLang="en-US" dirty="0"/>
              <a:t> </a:t>
            </a:r>
            <a:endParaRPr lang="zh-CN" altLang="en-US" dirty="0"/>
          </a:p>
          <a:p>
            <a:pPr marL="609600" indent="-609600"/>
            <a:endParaRPr lang="zh-CN" altLang="en-US" dirty="0"/>
          </a:p>
        </p:txBody>
      </p:sp>
      <p:sp>
        <p:nvSpPr>
          <p:cNvPr id="2245637" name="椭圆 2245636"/>
          <p:cNvSpPr/>
          <p:nvPr/>
        </p:nvSpPr>
        <p:spPr>
          <a:xfrm>
            <a:off x="1055688" y="5300663"/>
            <a:ext cx="914400" cy="914400"/>
          </a:xfrm>
          <a:prstGeom prst="ellipse">
            <a:avLst/>
          </a:prstGeom>
          <a:noFill/>
          <a:ln w="9525">
            <a:noFill/>
          </a:ln>
        </p:spPr>
        <p:txBody>
          <a:bodyPr/>
          <a:p>
            <a:endParaRPr lang="zh-CN" altLang="en-US"/>
          </a:p>
        </p:txBody>
      </p:sp>
      <p:sp>
        <p:nvSpPr>
          <p:cNvPr id="2245641" name="左大括号 2245640"/>
          <p:cNvSpPr/>
          <p:nvPr/>
        </p:nvSpPr>
        <p:spPr>
          <a:xfrm>
            <a:off x="3575050" y="3284538"/>
            <a:ext cx="144463" cy="3024187"/>
          </a:xfrm>
          <a:prstGeom prst="leftBrace">
            <a:avLst>
              <a:gd name="adj1" fmla="val 174449"/>
              <a:gd name="adj2" fmla="val 50000"/>
            </a:avLst>
          </a:prstGeom>
          <a:noFill/>
          <a:ln w="9525">
            <a:noFill/>
          </a:ln>
        </p:spPr>
        <p:txBody>
          <a:bodyPr/>
          <a:p>
            <a:endParaRPr lang="zh-CN" altLang="en-US"/>
          </a:p>
        </p:txBody>
      </p:sp>
      <p:sp>
        <p:nvSpPr>
          <p:cNvPr id="2245647" name="文本框 2245646"/>
          <p:cNvSpPr txBox="1"/>
          <p:nvPr/>
        </p:nvSpPr>
        <p:spPr>
          <a:xfrm>
            <a:off x="4079875" y="6524625"/>
            <a:ext cx="6048375" cy="368300"/>
          </a:xfrm>
          <a:prstGeom prst="rect">
            <a:avLst/>
          </a:prstGeom>
          <a:noFill/>
          <a:ln w="9525">
            <a:noFill/>
          </a:ln>
        </p:spPr>
        <p:txBody>
          <a:bodyPr>
            <a:spAutoFit/>
          </a:bodyPr>
          <a:p>
            <a:pPr algn="ctr"/>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2245670" name="上箭头 2245669"/>
          <p:cNvSpPr/>
          <p:nvPr/>
        </p:nvSpPr>
        <p:spPr>
          <a:xfrm>
            <a:off x="3216275" y="2565400"/>
            <a:ext cx="5530850" cy="2743200"/>
          </a:xfrm>
          <a:prstGeom prst="upArrow">
            <a:avLst>
              <a:gd name="adj1" fmla="val 57824"/>
              <a:gd name="adj2" fmla="val 54398"/>
            </a:avLst>
          </a:prstGeom>
          <a:gradFill rotWithShape="1">
            <a:gsLst>
              <a:gs pos="0">
                <a:schemeClr val="bg2"/>
              </a:gs>
              <a:gs pos="100000">
                <a:schemeClr val="bg2">
                  <a:gamma/>
                  <a:tint val="0"/>
                  <a:invGamma/>
                </a:schemeClr>
              </a:gs>
            </a:gsLst>
            <a:lin ang="5400000" scaled="1"/>
            <a:tileRect/>
          </a:gradFill>
          <a:ln w="9525">
            <a:noFill/>
          </a:ln>
        </p:spPr>
        <p:txBody>
          <a:bodyPr/>
          <a:p>
            <a:endParaRPr lang="zh-CN" altLang="en-US"/>
          </a:p>
        </p:txBody>
      </p:sp>
      <p:sp>
        <p:nvSpPr>
          <p:cNvPr id="2245671" name="圆角矩形 2245670"/>
          <p:cNvSpPr/>
          <p:nvPr/>
        </p:nvSpPr>
        <p:spPr>
          <a:xfrm>
            <a:off x="2894330" y="2964815"/>
            <a:ext cx="5791200" cy="574675"/>
          </a:xfrm>
          <a:prstGeom prst="roundRect">
            <a:avLst>
              <a:gd name="adj" fmla="val 50000"/>
            </a:avLst>
          </a:prstGeom>
          <a:gradFill rotWithShape="1">
            <a:gsLst>
              <a:gs pos="0">
                <a:schemeClr val="tx2"/>
              </a:gs>
              <a:gs pos="50000">
                <a:schemeClr val="tx2">
                  <a:gamma/>
                  <a:tint val="64314"/>
                  <a:invGamma/>
                </a:schemeClr>
              </a:gs>
              <a:gs pos="100000">
                <a:schemeClr val="tx2"/>
              </a:gs>
            </a:gsLst>
            <a:lin ang="0" scaled="1"/>
            <a:tileRect/>
          </a:gra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nchorCtr="0"/>
          <a:p>
            <a:pPr algn="ctr" eaLnBrk="0" hangingPunct="0">
              <a:spcBef>
                <a:spcPct val="0"/>
              </a:spcBef>
            </a:pPr>
            <a:r>
              <a:rPr lang="zh-CN" altLang="en-US" sz="2400" dirty="0">
                <a:solidFill>
                  <a:schemeClr val="bg1"/>
                </a:solidFill>
                <a:effectLst>
                  <a:outerShdw blurRad="38100" dist="38100" dir="2700000">
                    <a:srgbClr val="C0C0C0"/>
                  </a:outerShdw>
                </a:effectLst>
                <a:latin typeface="Verdana" panose="020B0604030504040204" charset="0"/>
                <a:ea typeface="黑体" panose="02010609060101010101" charset="-122"/>
              </a:rPr>
              <a:t>折扣</a:t>
            </a:r>
            <a:endParaRPr lang="zh-CN" altLang="en-US" sz="2400" dirty="0">
              <a:solidFill>
                <a:schemeClr val="bg1"/>
              </a:solidFill>
              <a:effectLst>
                <a:outerShdw blurRad="38100" dist="38100" dir="2700000">
                  <a:srgbClr val="C0C0C0"/>
                </a:outerShdw>
              </a:effectLst>
              <a:latin typeface="Verdana" panose="020B0604030504040204" charset="0"/>
              <a:ea typeface="黑体" panose="02010609060101010101" charset="-122"/>
            </a:endParaRPr>
          </a:p>
        </p:txBody>
      </p:sp>
      <p:sp>
        <p:nvSpPr>
          <p:cNvPr id="2245672" name="文本框 2245671"/>
          <p:cNvSpPr txBox="1"/>
          <p:nvPr/>
        </p:nvSpPr>
        <p:spPr>
          <a:xfrm>
            <a:off x="5928360" y="3052763"/>
            <a:ext cx="309880" cy="398780"/>
          </a:xfrm>
          <a:prstGeom prst="rect">
            <a:avLst/>
          </a:prstGeom>
          <a:noFill/>
          <a:ln w="9525">
            <a:noFill/>
          </a:ln>
        </p:spPr>
        <p:txBody>
          <a:bodyPr wrap="none" anchor="t" anchorCtr="0">
            <a:spAutoFit/>
          </a:bodyPr>
          <a:p>
            <a:pPr algn="ctr" eaLnBrk="0" hangingPunct="0">
              <a:spcBef>
                <a:spcPct val="0"/>
              </a:spcBef>
            </a:pPr>
            <a:endParaRPr sz="2000" b="0" dirty="0">
              <a:solidFill>
                <a:schemeClr val="tx1"/>
              </a:solidFill>
              <a:latin typeface="Arial" panose="020B0604020202020204" pitchFamily="34" charset="0"/>
            </a:endParaRPr>
          </a:p>
        </p:txBody>
      </p:sp>
      <p:grpSp>
        <p:nvGrpSpPr>
          <p:cNvPr id="2245673" name="组合 2245672"/>
          <p:cNvGrpSpPr/>
          <p:nvPr/>
        </p:nvGrpSpPr>
        <p:grpSpPr>
          <a:xfrm>
            <a:off x="2208213" y="4221163"/>
            <a:ext cx="2098675" cy="2338387"/>
            <a:chOff x="249" y="2728"/>
            <a:chExt cx="1322" cy="1473"/>
          </a:xfrm>
        </p:grpSpPr>
        <p:grpSp>
          <p:nvGrpSpPr>
            <p:cNvPr id="2245674" name="组合 2245673"/>
            <p:cNvGrpSpPr/>
            <p:nvPr/>
          </p:nvGrpSpPr>
          <p:grpSpPr>
            <a:xfrm>
              <a:off x="249" y="2728"/>
              <a:ext cx="1244" cy="1078"/>
              <a:chOff x="2016" y="1920"/>
              <a:chExt cx="1680" cy="1680"/>
            </a:xfrm>
          </p:grpSpPr>
          <p:sp>
            <p:nvSpPr>
              <p:cNvPr id="2245675" name="椭圆 2245674"/>
              <p:cNvSpPr/>
              <p:nvPr/>
            </p:nvSpPr>
            <p:spPr>
              <a:xfrm>
                <a:off x="2016" y="1920"/>
                <a:ext cx="1680" cy="1680"/>
              </a:xfrm>
              <a:prstGeom prst="ellipse">
                <a:avLst/>
              </a:prstGeom>
              <a:gradFill rotWithShape="1">
                <a:gsLst>
                  <a:gs pos="0">
                    <a:schemeClr val="accent2"/>
                  </a:gs>
                  <a:gs pos="100000">
                    <a:schemeClr val="accent2">
                      <a:gamma/>
                      <a:shade val="63529"/>
                      <a:invGamma/>
                    </a:schemeClr>
                  </a:gs>
                </a:gsLst>
                <a:lin ang="5400000" scaled="1"/>
                <a:tileRect/>
              </a:gradFill>
              <a:ln w="9525">
                <a:noFill/>
              </a:ln>
            </p:spPr>
            <p:txBody>
              <a:bodyPr/>
              <a:p>
                <a:endParaRPr lang="zh-CN" altLang="en-US"/>
              </a:p>
            </p:txBody>
          </p:sp>
          <p:sp>
            <p:nvSpPr>
              <p:cNvPr id="2245676" name="任意多边形 2245675"/>
              <p:cNvSpPr/>
              <p:nvPr/>
            </p:nvSpPr>
            <p:spPr>
              <a:xfrm>
                <a:off x="2208" y="1948"/>
                <a:ext cx="1296" cy="634"/>
              </a:xfrm>
              <a:custGeom>
                <a:avLst/>
                <a:gdLst/>
                <a:ahLst/>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chemeClr val="accent2">
                      <a:alpha val="100000"/>
                    </a:schemeClr>
                  </a:gs>
                </a:gsLst>
                <a:lin ang="5400000" scaled="1"/>
                <a:tileRect/>
              </a:gradFill>
              <a:ln w="0">
                <a:noFill/>
              </a:ln>
            </p:spPr>
            <p:txBody>
              <a:bodyPr/>
              <a:p>
                <a:endParaRPr lang="zh-CN" altLang="en-US"/>
              </a:p>
            </p:txBody>
          </p:sp>
        </p:grpSp>
        <p:sp>
          <p:nvSpPr>
            <p:cNvPr id="2245677" name="文本框 2245676"/>
            <p:cNvSpPr txBox="1"/>
            <p:nvPr/>
          </p:nvSpPr>
          <p:spPr>
            <a:xfrm>
              <a:off x="406" y="3225"/>
              <a:ext cx="921" cy="251"/>
            </a:xfrm>
            <a:prstGeom prst="rect">
              <a:avLst/>
            </a:prstGeom>
            <a:noFill/>
            <a:ln w="9525">
              <a:noFill/>
            </a:ln>
          </p:spPr>
          <p:txBody>
            <a:bodyPr>
              <a:spAutoFit/>
            </a:bodyPr>
            <a:p>
              <a:pPr algn="ctr" eaLnBrk="0" hangingPunct="0">
                <a:spcBef>
                  <a:spcPct val="0"/>
                </a:spcBef>
              </a:pPr>
              <a:r>
                <a:rPr lang="zh-CN" altLang="en-US" sz="2000" dirty="0">
                  <a:solidFill>
                    <a:srgbClr val="FFFFFF"/>
                  </a:solidFill>
                  <a:effectLst>
                    <a:outerShdw blurRad="38100" dist="38100" dir="2700000">
                      <a:srgbClr val="C0C0C0"/>
                    </a:outerShdw>
                  </a:effectLst>
                  <a:latin typeface="Arial" panose="020B0604020202020204" pitchFamily="34" charset="0"/>
                </a:rPr>
                <a:t>数量折扣</a:t>
              </a:r>
              <a:endParaRPr lang="zh-CN" altLang="en-US" sz="2000">
                <a:solidFill>
                  <a:srgbClr val="FFFFFF"/>
                </a:solidFill>
                <a:effectLst>
                  <a:outerShdw blurRad="38100" dist="38100" dir="2700000">
                    <a:srgbClr val="C0C0C0"/>
                  </a:outerShdw>
                </a:effectLst>
                <a:latin typeface="Arial" panose="020B0604020202020204" pitchFamily="34" charset="0"/>
              </a:endParaRPr>
            </a:p>
          </p:txBody>
        </p:sp>
        <p:sp>
          <p:nvSpPr>
            <p:cNvPr id="2245678" name="椭圆 2245677"/>
            <p:cNvSpPr/>
            <p:nvPr/>
          </p:nvSpPr>
          <p:spPr>
            <a:xfrm>
              <a:off x="249" y="3889"/>
              <a:ext cx="1322" cy="312"/>
            </a:xfrm>
            <a:prstGeom prst="ellipse">
              <a:avLst/>
            </a:prstGeom>
            <a:gradFill rotWithShape="1">
              <a:gsLst>
                <a:gs pos="0">
                  <a:schemeClr val="bg2"/>
                </a:gs>
                <a:gs pos="100000">
                  <a:schemeClr val="bg1"/>
                </a:gs>
              </a:gsLst>
              <a:path path="shape">
                <a:fillToRect l="50000" t="50000" r="50000" b="50000"/>
              </a:path>
              <a:tileRect/>
            </a:gradFill>
            <a:ln w="9525">
              <a:noFill/>
            </a:ln>
          </p:spPr>
          <p:txBody>
            <a:bodyPr wrap="none" anchor="ctr" anchorCtr="0"/>
            <a:p>
              <a:pPr algn="ctr">
                <a:spcBef>
                  <a:spcPct val="0"/>
                </a:spcBef>
              </a:pPr>
              <a:endParaRPr sz="1800" b="0" dirty="0">
                <a:solidFill>
                  <a:schemeClr val="tx1"/>
                </a:solidFill>
                <a:latin typeface="Arial" panose="020B0604020202020204" pitchFamily="34" charset="0"/>
              </a:endParaRPr>
            </a:p>
          </p:txBody>
        </p:sp>
      </p:grpSp>
      <p:grpSp>
        <p:nvGrpSpPr>
          <p:cNvPr id="2245679" name="组合 2245678"/>
          <p:cNvGrpSpPr/>
          <p:nvPr/>
        </p:nvGrpSpPr>
        <p:grpSpPr>
          <a:xfrm>
            <a:off x="4919663" y="4330700"/>
            <a:ext cx="2184400" cy="2122488"/>
            <a:chOff x="1776" y="2476"/>
            <a:chExt cx="1019" cy="1304"/>
          </a:xfrm>
        </p:grpSpPr>
        <p:grpSp>
          <p:nvGrpSpPr>
            <p:cNvPr id="2245680" name="组合 2245679"/>
            <p:cNvGrpSpPr/>
            <p:nvPr/>
          </p:nvGrpSpPr>
          <p:grpSpPr>
            <a:xfrm>
              <a:off x="1776" y="2476"/>
              <a:ext cx="960" cy="958"/>
              <a:chOff x="2016" y="1920"/>
              <a:chExt cx="1680" cy="1680"/>
            </a:xfrm>
          </p:grpSpPr>
          <p:sp>
            <p:nvSpPr>
              <p:cNvPr id="2245681" name="椭圆 2245680"/>
              <p:cNvSpPr/>
              <p:nvPr/>
            </p:nvSpPr>
            <p:spPr>
              <a:xfrm>
                <a:off x="2016" y="1920"/>
                <a:ext cx="1680" cy="1680"/>
              </a:xfrm>
              <a:prstGeom prst="ellipse">
                <a:avLst/>
              </a:prstGeom>
              <a:gradFill rotWithShape="1">
                <a:gsLst>
                  <a:gs pos="0">
                    <a:schemeClr val="hlink"/>
                  </a:gs>
                  <a:gs pos="100000">
                    <a:schemeClr val="hlink">
                      <a:gamma/>
                      <a:shade val="51373"/>
                      <a:invGamma/>
                    </a:schemeClr>
                  </a:gs>
                </a:gsLst>
                <a:lin ang="5400000" scaled="1"/>
                <a:tileRect/>
              </a:gradFill>
              <a:ln w="9525">
                <a:noFill/>
              </a:ln>
            </p:spPr>
            <p:txBody>
              <a:bodyPr/>
              <a:p>
                <a:endParaRPr lang="zh-CN" altLang="en-US"/>
              </a:p>
            </p:txBody>
          </p:sp>
          <p:sp>
            <p:nvSpPr>
              <p:cNvPr id="2245682" name="任意多边形 2245681"/>
              <p:cNvSpPr/>
              <p:nvPr/>
            </p:nvSpPr>
            <p:spPr>
              <a:xfrm>
                <a:off x="2208" y="1948"/>
                <a:ext cx="1296" cy="634"/>
              </a:xfrm>
              <a:custGeom>
                <a:avLst/>
                <a:gdLst/>
                <a:ahLst/>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hlink">
                      <a:gamma/>
                      <a:tint val="0"/>
                      <a:invGamma/>
                      <a:alpha val="100000"/>
                    </a:schemeClr>
                  </a:gs>
                  <a:gs pos="100000">
                    <a:schemeClr val="hlink">
                      <a:alpha val="100000"/>
                    </a:schemeClr>
                  </a:gs>
                </a:gsLst>
                <a:lin ang="5400000" scaled="1"/>
                <a:tileRect/>
              </a:gradFill>
              <a:ln w="0">
                <a:noFill/>
              </a:ln>
            </p:spPr>
            <p:txBody>
              <a:bodyPr/>
              <a:p>
                <a:endParaRPr lang="zh-CN" altLang="en-US"/>
              </a:p>
            </p:txBody>
          </p:sp>
        </p:grpSp>
        <p:sp>
          <p:nvSpPr>
            <p:cNvPr id="2245683" name="文本框 2245682"/>
            <p:cNvSpPr txBox="1"/>
            <p:nvPr/>
          </p:nvSpPr>
          <p:spPr>
            <a:xfrm>
              <a:off x="1824" y="2936"/>
              <a:ext cx="864" cy="245"/>
            </a:xfrm>
            <a:prstGeom prst="rect">
              <a:avLst/>
            </a:prstGeom>
            <a:noFill/>
            <a:ln w="9525">
              <a:noFill/>
            </a:ln>
          </p:spPr>
          <p:txBody>
            <a:bodyPr>
              <a:spAutoFit/>
            </a:bodyPr>
            <a:p>
              <a:pPr algn="ctr" eaLnBrk="0" hangingPunct="0">
                <a:spcBef>
                  <a:spcPct val="0"/>
                </a:spcBef>
              </a:pPr>
              <a:r>
                <a:rPr lang="zh-CN" altLang="en-US" sz="2000" dirty="0">
                  <a:solidFill>
                    <a:srgbClr val="FFFFFF"/>
                  </a:solidFill>
                  <a:effectLst>
                    <a:outerShdw blurRad="38100" dist="38100" dir="2700000">
                      <a:srgbClr val="C0C0C0"/>
                    </a:outerShdw>
                  </a:effectLst>
                  <a:latin typeface="Arial" panose="020B0604020202020204" pitchFamily="34" charset="0"/>
                </a:rPr>
                <a:t>季节折扣</a:t>
              </a:r>
              <a:endParaRPr lang="zh-CN" altLang="en-US" sz="2000">
                <a:solidFill>
                  <a:srgbClr val="FFFFFF"/>
                </a:solidFill>
                <a:effectLst>
                  <a:outerShdw blurRad="38100" dist="38100" dir="2700000">
                    <a:srgbClr val="C0C0C0"/>
                  </a:outerShdw>
                </a:effectLst>
                <a:latin typeface="Arial" panose="020B0604020202020204" pitchFamily="34" charset="0"/>
              </a:endParaRPr>
            </a:p>
          </p:txBody>
        </p:sp>
        <p:sp>
          <p:nvSpPr>
            <p:cNvPr id="2245684" name="椭圆 2245683"/>
            <p:cNvSpPr/>
            <p:nvPr/>
          </p:nvSpPr>
          <p:spPr>
            <a:xfrm>
              <a:off x="1800" y="3504"/>
              <a:ext cx="995" cy="276"/>
            </a:xfrm>
            <a:prstGeom prst="ellipse">
              <a:avLst/>
            </a:prstGeom>
            <a:gradFill rotWithShape="1">
              <a:gsLst>
                <a:gs pos="0">
                  <a:schemeClr val="bg2"/>
                </a:gs>
                <a:gs pos="100000">
                  <a:schemeClr val="bg1"/>
                </a:gs>
              </a:gsLst>
              <a:path path="shape">
                <a:fillToRect l="50000" t="50000" r="50000" b="50000"/>
              </a:path>
              <a:tileRect/>
            </a:gradFill>
            <a:ln w="9525">
              <a:noFill/>
            </a:ln>
          </p:spPr>
          <p:txBody>
            <a:bodyPr wrap="none" anchor="ctr" anchorCtr="0"/>
            <a:p>
              <a:pPr algn="ctr">
                <a:spcBef>
                  <a:spcPct val="0"/>
                </a:spcBef>
              </a:pPr>
              <a:endParaRPr sz="1800" b="0" dirty="0">
                <a:solidFill>
                  <a:schemeClr val="tx1"/>
                </a:solidFill>
                <a:latin typeface="Arial" panose="020B0604020202020204" pitchFamily="34" charset="0"/>
              </a:endParaRPr>
            </a:p>
          </p:txBody>
        </p:sp>
      </p:grpSp>
      <p:grpSp>
        <p:nvGrpSpPr>
          <p:cNvPr id="2245685" name="组合 2245684"/>
          <p:cNvGrpSpPr/>
          <p:nvPr/>
        </p:nvGrpSpPr>
        <p:grpSpPr>
          <a:xfrm>
            <a:off x="7751763" y="4365625"/>
            <a:ext cx="2205037" cy="2166938"/>
            <a:chOff x="4272" y="2448"/>
            <a:chExt cx="995" cy="1332"/>
          </a:xfrm>
        </p:grpSpPr>
        <p:grpSp>
          <p:nvGrpSpPr>
            <p:cNvPr id="2245686" name="组合 2245685"/>
            <p:cNvGrpSpPr/>
            <p:nvPr/>
          </p:nvGrpSpPr>
          <p:grpSpPr>
            <a:xfrm>
              <a:off x="4272" y="2448"/>
              <a:ext cx="960" cy="965"/>
              <a:chOff x="2400" y="1488"/>
              <a:chExt cx="1152" cy="1152"/>
            </a:xfrm>
          </p:grpSpPr>
          <p:grpSp>
            <p:nvGrpSpPr>
              <p:cNvPr id="2245687" name="组合 2245686"/>
              <p:cNvGrpSpPr/>
              <p:nvPr/>
            </p:nvGrpSpPr>
            <p:grpSpPr>
              <a:xfrm>
                <a:off x="2400" y="1488"/>
                <a:ext cx="1152" cy="1152"/>
                <a:chOff x="2016" y="1920"/>
                <a:chExt cx="1680" cy="1680"/>
              </a:xfrm>
            </p:grpSpPr>
            <p:sp>
              <p:nvSpPr>
                <p:cNvPr id="2245688" name="椭圆 2245687"/>
                <p:cNvSpPr/>
                <p:nvPr/>
              </p:nvSpPr>
              <p:spPr>
                <a:xfrm>
                  <a:off x="2016" y="1920"/>
                  <a:ext cx="1680" cy="1680"/>
                </a:xfrm>
                <a:prstGeom prst="ellipse">
                  <a:avLst/>
                </a:prstGeom>
                <a:gradFill rotWithShape="1">
                  <a:gsLst>
                    <a:gs pos="0">
                      <a:schemeClr val="folHlink"/>
                    </a:gs>
                    <a:gs pos="100000">
                      <a:schemeClr val="folHlink">
                        <a:gamma/>
                        <a:shade val="24314"/>
                        <a:invGamma/>
                      </a:schemeClr>
                    </a:gs>
                  </a:gsLst>
                  <a:lin ang="5400000" scaled="1"/>
                  <a:tileRect/>
                </a:gradFill>
                <a:ln w="9525">
                  <a:noFill/>
                </a:ln>
              </p:spPr>
              <p:txBody>
                <a:bodyPr/>
                <a:p>
                  <a:endParaRPr lang="zh-CN" altLang="en-US"/>
                </a:p>
              </p:txBody>
            </p:sp>
            <p:sp>
              <p:nvSpPr>
                <p:cNvPr id="2245689" name="任意多边形 2245688"/>
                <p:cNvSpPr/>
                <p:nvPr/>
              </p:nvSpPr>
              <p:spPr>
                <a:xfrm>
                  <a:off x="2208" y="1948"/>
                  <a:ext cx="1296" cy="634"/>
                </a:xfrm>
                <a:custGeom>
                  <a:avLst/>
                  <a:gdLst/>
                  <a:ahLst/>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chemeClr val="folHlink">
                        <a:alpha val="100000"/>
                      </a:schemeClr>
                    </a:gs>
                  </a:gsLst>
                  <a:lin ang="5400000" scaled="1"/>
                  <a:tileRect/>
                </a:gradFill>
                <a:ln w="0">
                  <a:noFill/>
                </a:ln>
              </p:spPr>
              <p:txBody>
                <a:bodyPr/>
                <a:p>
                  <a:endParaRPr lang="zh-CN" altLang="en-US"/>
                </a:p>
              </p:txBody>
            </p:sp>
          </p:grpSp>
          <p:sp>
            <p:nvSpPr>
              <p:cNvPr id="2245690" name="文本框 2245689"/>
              <p:cNvSpPr txBox="1"/>
              <p:nvPr/>
            </p:nvSpPr>
            <p:spPr>
              <a:xfrm>
                <a:off x="2637" y="2014"/>
                <a:ext cx="649" cy="293"/>
              </a:xfrm>
              <a:prstGeom prst="rect">
                <a:avLst/>
              </a:prstGeom>
              <a:noFill/>
              <a:ln w="9525">
                <a:noFill/>
              </a:ln>
            </p:spPr>
            <p:txBody>
              <a:bodyPr wrap="none" anchor="t" anchorCtr="0">
                <a:spAutoFit/>
              </a:bodyPr>
              <a:p>
                <a:pPr algn="ctr" eaLnBrk="0" hangingPunct="0">
                  <a:spcBef>
                    <a:spcPct val="0"/>
                  </a:spcBef>
                </a:pPr>
                <a:r>
                  <a:rPr lang="zh-CN" altLang="en-US" sz="2000" dirty="0">
                    <a:solidFill>
                      <a:srgbClr val="FFFFFF"/>
                    </a:solidFill>
                    <a:effectLst>
                      <a:outerShdw blurRad="38100" dist="38100" dir="2700000">
                        <a:srgbClr val="C0C0C0"/>
                      </a:outerShdw>
                    </a:effectLst>
                    <a:latin typeface="Arial" panose="020B0604020202020204" pitchFamily="34" charset="0"/>
                  </a:rPr>
                  <a:t>现金折扣</a:t>
                </a:r>
                <a:endParaRPr lang="zh-CN" altLang="en-US" sz="2000" dirty="0">
                  <a:solidFill>
                    <a:srgbClr val="FFFFFF"/>
                  </a:solidFill>
                  <a:effectLst>
                    <a:outerShdw blurRad="38100" dist="38100" dir="2700000">
                      <a:srgbClr val="C0C0C0"/>
                    </a:outerShdw>
                  </a:effectLst>
                  <a:latin typeface="Arial" panose="020B0604020202020204" pitchFamily="34" charset="0"/>
                </a:endParaRPr>
              </a:p>
            </p:txBody>
          </p:sp>
        </p:grpSp>
        <p:sp>
          <p:nvSpPr>
            <p:cNvPr id="2245691" name="椭圆 2245690"/>
            <p:cNvSpPr/>
            <p:nvPr/>
          </p:nvSpPr>
          <p:spPr>
            <a:xfrm>
              <a:off x="4272" y="3504"/>
              <a:ext cx="995" cy="276"/>
            </a:xfrm>
            <a:prstGeom prst="ellipse">
              <a:avLst/>
            </a:prstGeom>
            <a:gradFill rotWithShape="1">
              <a:gsLst>
                <a:gs pos="0">
                  <a:schemeClr val="bg2"/>
                </a:gs>
                <a:gs pos="100000">
                  <a:schemeClr val="bg1"/>
                </a:gs>
              </a:gsLst>
              <a:path path="shape">
                <a:fillToRect l="50000" t="50000" r="50000" b="50000"/>
              </a:path>
              <a:tileRect/>
            </a:gradFill>
            <a:ln w="9525">
              <a:noFill/>
            </a:ln>
          </p:spPr>
          <p:txBody>
            <a:bodyPr wrap="none" anchor="ctr" anchorCtr="0"/>
            <a:p>
              <a:pPr algn="ctr">
                <a:spcBef>
                  <a:spcPct val="0"/>
                </a:spcBef>
              </a:pPr>
              <a:endParaRPr sz="1800" b="0" dirty="0">
                <a:solidFill>
                  <a:schemeClr val="tx1"/>
                </a:solidFill>
                <a:latin typeface="Arial" panose="020B0604020202020204" pitchFamily="34" charset="0"/>
              </a:endParaRPr>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6658" name="标题 2246657"/>
          <p:cNvSpPr>
            <a:spLocks noGrp="1"/>
          </p:cNvSpPr>
          <p:nvPr>
            <p:ph type="title"/>
          </p:nvPr>
        </p:nvSpPr>
        <p:spPr>
          <a:xfrm>
            <a:off x="1981200" y="274638"/>
            <a:ext cx="8229600" cy="561975"/>
          </a:xfrm>
          <a:noFill/>
          <a:ln>
            <a:noFill/>
          </a:ln>
        </p:spPr>
        <p:txBody>
          <a:bodyPr>
            <a:normAutofit fontScale="90000"/>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6659" name="文本占位符 2246658"/>
          <p:cNvSpPr>
            <a:spLocks noGrp="1"/>
          </p:cNvSpPr>
          <p:nvPr>
            <p:ph type="body" idx="1"/>
          </p:nvPr>
        </p:nvSpPr>
        <p:spPr>
          <a:noFill/>
          <a:ln>
            <a:noFill/>
          </a:ln>
        </p:spPr>
        <p:txBody>
          <a:bodyPr/>
          <a:p>
            <a:r>
              <a:rPr lang="en-US" altLang="zh-CN"/>
              <a:t>3</a:t>
            </a:r>
            <a:r>
              <a:rPr lang="zh-CN" altLang="en-US" dirty="0"/>
              <a:t>．佣金与折扣的表示方法</a:t>
            </a:r>
            <a:endParaRPr lang="zh-CN" altLang="en-US" dirty="0"/>
          </a:p>
          <a:p>
            <a:r>
              <a:rPr lang="zh-CN" altLang="en-US" dirty="0"/>
              <a:t>含有佣金的价格为含佣价，不含佣金的价格为净价。</a:t>
            </a:r>
            <a:endParaRPr lang="zh-CN" altLang="en-US" dirty="0"/>
          </a:p>
          <a:p>
            <a:r>
              <a:rPr lang="zh-CN" altLang="en-US" dirty="0"/>
              <a:t>含佣价的表示方法：</a:t>
            </a:r>
            <a:endParaRPr lang="zh-CN" altLang="en-US" dirty="0"/>
          </a:p>
          <a:p>
            <a:r>
              <a:rPr lang="zh-CN" altLang="en-US" dirty="0"/>
              <a:t>“每公吨</a:t>
            </a:r>
            <a:r>
              <a:rPr lang="en-US" altLang="zh-CN"/>
              <a:t>500</a:t>
            </a:r>
            <a:r>
              <a:rPr lang="zh-CN" altLang="en-US" dirty="0"/>
              <a:t>美元</a:t>
            </a:r>
            <a:r>
              <a:rPr lang="en-US" altLang="zh-CN"/>
              <a:t>CIF</a:t>
            </a:r>
            <a:r>
              <a:rPr lang="zh-CN" altLang="en-US" dirty="0"/>
              <a:t>纽约包括</a:t>
            </a:r>
            <a:r>
              <a:rPr lang="en-US" altLang="zh-CN"/>
              <a:t>2%</a:t>
            </a:r>
            <a:r>
              <a:rPr lang="zh-CN" altLang="en-US" dirty="0"/>
              <a:t>佣金” </a:t>
            </a:r>
            <a:endParaRPr lang="zh-CN" altLang="en-US" dirty="0"/>
          </a:p>
          <a:p>
            <a:r>
              <a:rPr lang="zh-CN" altLang="en-US" dirty="0"/>
              <a:t>折扣价的表示方法：</a:t>
            </a:r>
            <a:endParaRPr lang="zh-CN" altLang="en-US" dirty="0"/>
          </a:p>
          <a:p>
            <a:r>
              <a:rPr lang="zh-CN" altLang="en-US" dirty="0"/>
              <a:t>“每公吨</a:t>
            </a:r>
            <a:r>
              <a:rPr lang="en-US" altLang="zh-CN"/>
              <a:t>300</a:t>
            </a:r>
            <a:r>
              <a:rPr lang="zh-CN" altLang="en-US" dirty="0"/>
              <a:t>美元</a:t>
            </a:r>
            <a:r>
              <a:rPr lang="en-US" altLang="zh-CN"/>
              <a:t>FOB</a:t>
            </a:r>
            <a:r>
              <a:rPr lang="zh-CN" altLang="en-US" dirty="0"/>
              <a:t>上海减</a:t>
            </a:r>
            <a:r>
              <a:rPr lang="en-US" altLang="zh-CN"/>
              <a:t>2%</a:t>
            </a:r>
            <a:r>
              <a:rPr lang="zh-CN" altLang="en-US" dirty="0"/>
              <a:t>折扣” </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7682" name="标题 2247681"/>
          <p:cNvSpPr>
            <a:spLocks noGrp="1"/>
          </p:cNvSpPr>
          <p:nvPr>
            <p:ph type="title"/>
          </p:nvPr>
        </p:nvSpPr>
        <p:spPr>
          <a:xfrm>
            <a:off x="1981200" y="274638"/>
            <a:ext cx="8229600" cy="633412"/>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7683" name="文本占位符 2247682"/>
          <p:cNvSpPr>
            <a:spLocks noGrp="1"/>
          </p:cNvSpPr>
          <p:nvPr>
            <p:ph type="body" idx="1"/>
          </p:nvPr>
        </p:nvSpPr>
        <p:spPr>
          <a:noFill/>
          <a:ln>
            <a:noFill/>
          </a:ln>
        </p:spPr>
        <p:txBody>
          <a:bodyPr/>
          <a:p>
            <a:r>
              <a:rPr lang="en-US" altLang="zh-CN"/>
              <a:t>4</a:t>
            </a:r>
            <a:r>
              <a:rPr lang="zh-CN" altLang="en-US" dirty="0"/>
              <a:t>．佣金与折扣的计算方法</a:t>
            </a:r>
            <a:endParaRPr lang="zh-CN" altLang="en-US" dirty="0"/>
          </a:p>
          <a:p>
            <a:r>
              <a:rPr lang="zh-CN" altLang="en-US" dirty="0"/>
              <a:t>（</a:t>
            </a:r>
            <a:r>
              <a:rPr lang="en-US" altLang="zh-CN"/>
              <a:t>1</a:t>
            </a:r>
            <a:r>
              <a:rPr lang="zh-CN" altLang="en-US" dirty="0"/>
              <a:t>）佣金的计算方法 </a:t>
            </a:r>
            <a:endParaRPr lang="zh-CN" altLang="en-US" dirty="0"/>
          </a:p>
          <a:p>
            <a:r>
              <a:rPr lang="zh-CN" altLang="en-US" dirty="0"/>
              <a:t>佣金一般以发票金额为基础计算，也可以按</a:t>
            </a:r>
            <a:r>
              <a:rPr lang="en-US" altLang="zh-CN"/>
              <a:t>FOB</a:t>
            </a:r>
            <a:r>
              <a:rPr lang="zh-CN" altLang="en-US" dirty="0"/>
              <a:t>价计算佣金。</a:t>
            </a:r>
            <a:endParaRPr lang="zh-CN" altLang="en-US" dirty="0"/>
          </a:p>
          <a:p>
            <a:r>
              <a:rPr lang="zh-CN" altLang="en-US" dirty="0"/>
              <a:t>计算公式：（例见教材</a:t>
            </a:r>
            <a:r>
              <a:rPr lang="en-US" altLang="zh-CN"/>
              <a:t>76</a:t>
            </a:r>
            <a:r>
              <a:rPr lang="zh-CN" altLang="en-US" dirty="0"/>
              <a:t>页）</a:t>
            </a:r>
            <a:endParaRPr lang="zh-CN" altLang="en-US"/>
          </a:p>
          <a:p>
            <a:r>
              <a:rPr lang="zh-CN" altLang="en-US" dirty="0"/>
              <a:t>净价</a:t>
            </a:r>
            <a:r>
              <a:rPr lang="en-US" altLang="zh-CN"/>
              <a:t>=</a:t>
            </a:r>
            <a:r>
              <a:rPr lang="zh-CN" altLang="en-US" dirty="0"/>
              <a:t>含佣价</a:t>
            </a:r>
            <a:r>
              <a:rPr lang="en-US" altLang="zh-CN"/>
              <a:t>×(1</a:t>
            </a:r>
            <a:r>
              <a:rPr lang="en-US" altLang="zh-CN">
                <a:latin typeface="Arial" panose="020B0604020202020204" pitchFamily="34" charset="0"/>
              </a:rPr>
              <a:t>—</a:t>
            </a:r>
            <a:r>
              <a:rPr lang="zh-CN" altLang="en-US" dirty="0"/>
              <a:t>佣金率</a:t>
            </a:r>
            <a:r>
              <a:rPr lang="en-US" altLang="zh-CN"/>
              <a:t>)</a:t>
            </a:r>
            <a:endParaRPr lang="en-US" altLang="zh-CN"/>
          </a:p>
          <a:p>
            <a:r>
              <a:rPr lang="zh-CN" altLang="en-US" dirty="0"/>
              <a:t>含佣价</a:t>
            </a:r>
            <a:r>
              <a:rPr lang="en-US" altLang="zh-CN"/>
              <a:t>=</a:t>
            </a:r>
            <a:r>
              <a:rPr lang="zh-CN" altLang="en-US" dirty="0"/>
              <a:t>净价</a:t>
            </a:r>
            <a:r>
              <a:rPr lang="en-US" altLang="zh-CN"/>
              <a:t>/</a:t>
            </a:r>
            <a:r>
              <a:rPr lang="zh-CN" altLang="en-US" dirty="0"/>
              <a:t>（</a:t>
            </a:r>
            <a:r>
              <a:rPr lang="en-US" altLang="zh-CN"/>
              <a:t>1</a:t>
            </a:r>
            <a:r>
              <a:rPr lang="en-US" altLang="zh-CN">
                <a:latin typeface="Arial" panose="020B0604020202020204" pitchFamily="34" charset="0"/>
              </a:rPr>
              <a:t>—</a:t>
            </a:r>
            <a:r>
              <a:rPr lang="zh-CN" altLang="en-US" dirty="0"/>
              <a:t>佣金率） </a:t>
            </a:r>
            <a:endParaRPr lang="zh-CN" altLang="en-US" dirty="0"/>
          </a:p>
        </p:txBody>
      </p:sp>
      <p:sp>
        <p:nvSpPr>
          <p:cNvPr id="2247684" name="矩形 2247683"/>
          <p:cNvSpPr/>
          <p:nvPr/>
        </p:nvSpPr>
        <p:spPr>
          <a:xfrm>
            <a:off x="6951504" y="6499225"/>
            <a:ext cx="309880" cy="368300"/>
          </a:xfrm>
          <a:prstGeom prst="rect">
            <a:avLst/>
          </a:prstGeom>
          <a:noFill/>
          <a:ln w="9525">
            <a:noFill/>
          </a:ln>
        </p:spPr>
        <p:txBody>
          <a:bodyPr wrap="none" anchor="t" anchorCtr="0">
            <a:spAutoFit/>
          </a:bodyPr>
          <a:p>
            <a:pPr algn="ctr"/>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48706" name="标题 2248705"/>
          <p:cNvSpPr>
            <a:spLocks noGrp="1"/>
          </p:cNvSpPr>
          <p:nvPr>
            <p:ph type="title"/>
          </p:nvPr>
        </p:nvSpPr>
        <p:spPr>
          <a:xfrm>
            <a:off x="1981200" y="274638"/>
            <a:ext cx="8229600" cy="633412"/>
          </a:xfrm>
          <a:noFill/>
          <a:ln>
            <a:noFill/>
          </a:ln>
        </p:spPr>
        <p:txBody>
          <a:bodyPr/>
          <a:p>
            <a:pPr algn="l"/>
            <a:r>
              <a:rPr lang="zh-CN" altLang="en-US" sz="3200" b="1" dirty="0">
                <a:solidFill>
                  <a:srgbClr val="006600"/>
                </a:solidFill>
                <a:ea typeface="黑体" panose="02010609060101010101" charset="-122"/>
              </a:rPr>
              <a:t>一、货物的价格概述</a:t>
            </a:r>
            <a:endParaRPr lang="zh-CN" altLang="en-US" sz="3200" b="1" dirty="0">
              <a:solidFill>
                <a:srgbClr val="006600"/>
              </a:solidFill>
              <a:ea typeface="黑体" panose="02010609060101010101" charset="-122"/>
            </a:endParaRPr>
          </a:p>
        </p:txBody>
      </p:sp>
      <p:sp>
        <p:nvSpPr>
          <p:cNvPr id="2248707" name="文本占位符 2248706"/>
          <p:cNvSpPr>
            <a:spLocks noGrp="1"/>
          </p:cNvSpPr>
          <p:nvPr>
            <p:ph type="body" idx="1"/>
          </p:nvPr>
        </p:nvSpPr>
        <p:spPr>
          <a:noFill/>
          <a:ln>
            <a:noFill/>
          </a:ln>
        </p:spPr>
        <p:txBody>
          <a:bodyPr/>
          <a:p>
            <a:r>
              <a:rPr lang="zh-CN" altLang="en-US" dirty="0"/>
              <a:t>（</a:t>
            </a:r>
            <a:r>
              <a:rPr lang="en-US" altLang="zh-CN"/>
              <a:t>2</a:t>
            </a:r>
            <a:r>
              <a:rPr lang="zh-CN" altLang="en-US" dirty="0"/>
              <a:t>）折扣的计算方法 </a:t>
            </a:r>
            <a:endParaRPr lang="zh-CN" altLang="en-US" dirty="0"/>
          </a:p>
          <a:p>
            <a:r>
              <a:rPr lang="zh-CN" altLang="en-US" dirty="0"/>
              <a:t>折扣一般按发票金额乘以约定的折扣百分率</a:t>
            </a:r>
            <a:r>
              <a:rPr lang="en-US" altLang="zh-CN"/>
              <a:t>, </a:t>
            </a:r>
            <a:r>
              <a:rPr lang="zh-CN" altLang="en-US" dirty="0"/>
              <a:t>即得到应减除的折扣金额。</a:t>
            </a:r>
            <a:endParaRPr lang="zh-CN" altLang="en-US" dirty="0"/>
          </a:p>
          <a:p>
            <a:r>
              <a:rPr lang="zh-CN" altLang="en-US" dirty="0"/>
              <a:t>计算公式：折扣金额</a:t>
            </a:r>
            <a:r>
              <a:rPr lang="en-US" altLang="zh-CN"/>
              <a:t>=</a:t>
            </a:r>
            <a:r>
              <a:rPr lang="zh-CN" altLang="en-US" dirty="0"/>
              <a:t>原价</a:t>
            </a:r>
            <a:r>
              <a:rPr lang="en-US" altLang="zh-CN"/>
              <a:t>x </a:t>
            </a:r>
            <a:r>
              <a:rPr lang="zh-CN" altLang="en-US" dirty="0"/>
              <a:t>折扣率</a:t>
            </a:r>
            <a:endParaRPr lang="zh-CN" altLang="en-US" dirty="0"/>
          </a:p>
          <a:p>
            <a:r>
              <a:rPr lang="zh-CN" altLang="en-US" dirty="0"/>
              <a:t>实际售价</a:t>
            </a:r>
            <a:r>
              <a:rPr lang="en-US" altLang="zh-CN"/>
              <a:t>=</a:t>
            </a:r>
            <a:r>
              <a:rPr lang="zh-CN" altLang="en-US" dirty="0"/>
              <a:t>原价 </a:t>
            </a:r>
            <a:r>
              <a:rPr lang="en-US" altLang="zh-CN"/>
              <a:t>x(1-</a:t>
            </a:r>
            <a:r>
              <a:rPr lang="zh-CN" altLang="en-US" dirty="0"/>
              <a:t>折扣率</a:t>
            </a:r>
            <a:r>
              <a:rPr lang="en-US" altLang="zh-CN"/>
              <a:t>)</a:t>
            </a:r>
            <a:endParaRPr lang="en-US" altLang="zh-CN"/>
          </a:p>
        </p:txBody>
      </p:sp>
      <p:sp>
        <p:nvSpPr>
          <p:cNvPr id="2248708" name="矩形 2248707"/>
          <p:cNvSpPr/>
          <p:nvPr/>
        </p:nvSpPr>
        <p:spPr>
          <a:xfrm>
            <a:off x="4659154" y="6499225"/>
            <a:ext cx="5326380" cy="368300"/>
          </a:xfrm>
          <a:prstGeom prst="rect">
            <a:avLst/>
          </a:prstGeom>
          <a:noFill/>
          <a:ln w="9525">
            <a:noFill/>
          </a:ln>
        </p:spPr>
        <p:txBody>
          <a:bodyPr wrap="none" anchor="t" anchorCtr="0">
            <a:spAutoFit/>
          </a:bodyPr>
          <a:p>
            <a:pPr algn="ctr"/>
            <a:r>
              <a:rPr lang="zh-CN" altLang="en-US" dirty="0">
                <a:solidFill>
                  <a:srgbClr val="00005C"/>
                </a:solidFill>
                <a:effectLst>
                  <a:outerShdw blurRad="38100" dist="38100" dir="2700000">
                    <a:srgbClr val="C0C0C0"/>
                  </a:outerShdw>
                </a:effectLst>
                <a:latin typeface="宋体" panose="02010600030101010101" pitchFamily="2" charset="-122"/>
              </a:rPr>
              <a:t>国际贸易实务与操作</a:t>
            </a:r>
            <a:r>
              <a:rPr lang="en-US" altLang="zh-CN">
                <a:solidFill>
                  <a:srgbClr val="00005C"/>
                </a:solidFill>
                <a:effectLst>
                  <a:outerShdw blurRad="38100" dist="38100" dir="2700000">
                    <a:srgbClr val="C0C0C0"/>
                  </a:outerShdw>
                </a:effectLst>
                <a:latin typeface="宋体" panose="02010600030101010101" pitchFamily="2" charset="-122"/>
              </a:rPr>
              <a:t>&gt;&gt;</a:t>
            </a:r>
            <a:r>
              <a:rPr lang="zh-CN" altLang="en-US" dirty="0">
                <a:solidFill>
                  <a:srgbClr val="00005C"/>
                </a:solidFill>
                <a:effectLst>
                  <a:outerShdw blurRad="38100" dist="38100" dir="2700000">
                    <a:srgbClr val="C0C0C0"/>
                  </a:outerShdw>
                </a:effectLst>
                <a:latin typeface="宋体" panose="02010600030101010101" pitchFamily="2" charset="-122"/>
              </a:rPr>
              <a:t>第三章</a:t>
            </a:r>
            <a:r>
              <a:rPr lang="en-US" altLang="zh-CN">
                <a:solidFill>
                  <a:srgbClr val="00005C"/>
                </a:solidFill>
                <a:effectLst>
                  <a:outerShdw blurRad="38100" dist="38100" dir="2700000">
                    <a:srgbClr val="C0C0C0"/>
                  </a:outerShdw>
                </a:effectLst>
                <a:latin typeface="宋体" panose="02010600030101010101" pitchFamily="2" charset="-122"/>
              </a:rPr>
              <a:t>&gt;&gt;</a:t>
            </a:r>
            <a:r>
              <a:rPr lang="zh-CN" altLang="en-US" dirty="0">
                <a:solidFill>
                  <a:srgbClr val="00005C"/>
                </a:solidFill>
                <a:effectLst>
                  <a:outerShdw blurRad="38100" dist="38100" dir="2700000">
                    <a:srgbClr val="C0C0C0"/>
                  </a:outerShdw>
                </a:effectLst>
                <a:latin typeface="宋体" panose="02010600030101010101" pitchFamily="2" charset="-122"/>
              </a:rPr>
              <a:t>第三节 价格的制定</a:t>
            </a:r>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6418" name="文本框 1596417"/>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二、货物的价格核算</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96419" name="文本框 1596418"/>
          <p:cNvSpPr txBox="1"/>
          <p:nvPr/>
        </p:nvSpPr>
        <p:spPr>
          <a:xfrm>
            <a:off x="4511675" y="6465888"/>
            <a:ext cx="5545138"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596420" name="文本框 1596419"/>
          <p:cNvSpPr txBox="1"/>
          <p:nvPr/>
        </p:nvSpPr>
        <p:spPr>
          <a:xfrm>
            <a:off x="2063750" y="1700213"/>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endParaRPr lang="en-US" altLang="zh-CN" sz="2800">
              <a:solidFill>
                <a:schemeClr val="tx1"/>
              </a:solidFill>
              <a:latin typeface="Arial" panose="020B0604020202020204" pitchFamily="34" charset="0"/>
            </a:endParaRPr>
          </a:p>
        </p:txBody>
      </p:sp>
      <p:sp>
        <p:nvSpPr>
          <p:cNvPr id="1596421" name="文本框 1596420"/>
          <p:cNvSpPr txBox="1"/>
          <p:nvPr/>
        </p:nvSpPr>
        <p:spPr>
          <a:xfrm>
            <a:off x="1919288" y="1052513"/>
            <a:ext cx="7920037" cy="5046345"/>
          </a:xfrm>
          <a:prstGeom prst="rect">
            <a:avLst/>
          </a:prstGeom>
          <a:noFill/>
          <a:ln w="9525">
            <a:noFill/>
          </a:ln>
        </p:spPr>
        <p:txBody>
          <a:bodyPr>
            <a:spAutoFit/>
          </a:bodyPr>
          <a:p>
            <a:pPr marL="457200" indent="-457200" latinLnBrk="1" hangingPunct="0">
              <a:spcBef>
                <a:spcPct val="0"/>
              </a:spcBef>
            </a:pPr>
            <a:r>
              <a:rPr lang="zh-CN" altLang="en-US" sz="2800" dirty="0">
                <a:solidFill>
                  <a:srgbClr val="800000"/>
                </a:solidFill>
                <a:effectLst>
                  <a:outerShdw blurRad="38100" dist="38100" dir="2700000">
                    <a:srgbClr val="C0C0C0"/>
                  </a:outerShdw>
                </a:effectLst>
                <a:latin typeface="Arial" panose="020B0604020202020204" pitchFamily="34" charset="0"/>
              </a:rPr>
              <a:t>（一）货物的价格构成</a:t>
            </a:r>
            <a:endParaRPr lang="zh-CN" altLang="en-US" sz="2800" dirty="0">
              <a:solidFill>
                <a:srgbClr val="800000"/>
              </a:solidFill>
              <a:effectLst>
                <a:outerShdw blurRad="38100" dist="38100" dir="2700000">
                  <a:srgbClr val="C0C0C0"/>
                </a:outerShdw>
              </a:effectLst>
              <a:latin typeface="Arial" panose="020B0604020202020204" pitchFamily="34" charset="0"/>
            </a:endParaRPr>
          </a:p>
          <a:p>
            <a:pPr marL="457200" indent="-457200"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 １、成本</a:t>
            </a:r>
            <a:r>
              <a:rPr lang="en-US" altLang="zh-CN" sz="3000">
                <a:solidFill>
                  <a:srgbClr val="660033"/>
                </a:solidFill>
                <a:effectLst>
                  <a:outerShdw blurRad="38100" dist="38100" dir="2700000">
                    <a:srgbClr val="C0C0C0"/>
                  </a:outerShdw>
                </a:effectLst>
                <a:latin typeface="宋体" panose="02010600030101010101" pitchFamily="2" charset="-122"/>
              </a:rPr>
              <a:t>(cost)</a:t>
            </a:r>
            <a:endParaRPr lang="en-US" altLang="zh-CN"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r>
              <a:rPr lang="zh-CN" altLang="en-US" sz="2800" dirty="0">
                <a:solidFill>
                  <a:schemeClr val="tx1"/>
                </a:solidFill>
                <a:effectLst>
                  <a:outerShdw blurRad="38100" dist="38100" dir="2700000">
                    <a:srgbClr val="C0C0C0"/>
                  </a:outerShdw>
                </a:effectLst>
                <a:latin typeface="Arial" panose="020B0604020202020204" pitchFamily="34" charset="0"/>
              </a:rPr>
              <a:t>出口货物的成本主要是指采购成本。它是贸易商向供货商采购货物的价格，也称进货成本。</a:t>
            </a:r>
            <a:r>
              <a:rPr lang="zh-CN" altLang="en-US" sz="2800" dirty="0">
                <a:solidFill>
                  <a:schemeClr val="tx1"/>
                </a:solidFill>
                <a:latin typeface="Arial" panose="020B0604020202020204" pitchFamily="34" charset="0"/>
              </a:rPr>
              <a:t> </a:t>
            </a:r>
            <a:endParaRPr lang="zh-CN" altLang="en-US" sz="2800">
              <a:solidFill>
                <a:schemeClr val="tx1"/>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2800">
              <a:solidFill>
                <a:schemeClr val="tx1"/>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96422" name="文本框 1596421"/>
          <p:cNvSpPr txBox="1"/>
          <p:nvPr/>
        </p:nvSpPr>
        <p:spPr>
          <a:xfrm>
            <a:off x="2063750" y="2781300"/>
            <a:ext cx="8280400" cy="553085"/>
          </a:xfrm>
          <a:prstGeom prst="rect">
            <a:avLst/>
          </a:prstGeom>
          <a:noFill/>
          <a:ln w="9525">
            <a:noFill/>
          </a:ln>
        </p:spPr>
        <p:txBody>
          <a:bodyPr>
            <a:spAutoFit/>
          </a:bodyPr>
          <a:p>
            <a:pPr marL="457200" indent="-457200"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２、费用</a:t>
            </a:r>
            <a:r>
              <a:rPr lang="en-US" altLang="zh-CN" sz="3000">
                <a:solidFill>
                  <a:srgbClr val="660033"/>
                </a:solidFill>
                <a:effectLst>
                  <a:outerShdw blurRad="38100" dist="38100" dir="2700000">
                    <a:srgbClr val="C0C0C0"/>
                  </a:outerShdw>
                </a:effectLst>
                <a:latin typeface="宋体" panose="02010600030101010101" pitchFamily="2" charset="-122"/>
              </a:rPr>
              <a:t>(expenses/charges)</a:t>
            </a:r>
            <a:endParaRPr lang="en-US" altLang="zh-CN" sz="3000">
              <a:solidFill>
                <a:srgbClr val="660033"/>
              </a:solidFill>
              <a:effectLst>
                <a:outerShdw blurRad="38100" dist="38100" dir="2700000">
                  <a:srgbClr val="C0C0C0"/>
                </a:outerShdw>
              </a:effectLst>
              <a:latin typeface="宋体" panose="02010600030101010101" pitchFamily="2" charset="-122"/>
            </a:endParaRPr>
          </a:p>
        </p:txBody>
      </p:sp>
      <p:sp>
        <p:nvSpPr>
          <p:cNvPr id="1596423" name="文本框 1596422"/>
          <p:cNvSpPr txBox="1"/>
          <p:nvPr/>
        </p:nvSpPr>
        <p:spPr>
          <a:xfrm>
            <a:off x="2063750" y="3429000"/>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出口价格中的费用主要是</a:t>
            </a:r>
            <a:r>
              <a:rPr lang="zh-CN" altLang="en-US" sz="2800" dirty="0">
                <a:solidFill>
                  <a:schemeClr val="tx1"/>
                </a:solidFill>
                <a:latin typeface="Arial" panose="020B0604020202020204" pitchFamily="34" charset="0"/>
                <a:hlinkClick r:id="rId1" action="ppaction://hlinkfile"/>
              </a:rPr>
              <a:t>商品流通费。 </a:t>
            </a:r>
            <a:endParaRPr lang="zh-CN" altLang="en-US" sz="2800">
              <a:solidFill>
                <a:schemeClr val="tx1"/>
              </a:solidFill>
              <a:latin typeface="Arial" panose="020B0604020202020204" pitchFamily="34" charset="0"/>
            </a:endParaRPr>
          </a:p>
        </p:txBody>
      </p:sp>
      <p:sp>
        <p:nvSpPr>
          <p:cNvPr id="1596424" name="文本框 1596423"/>
          <p:cNvSpPr txBox="1"/>
          <p:nvPr/>
        </p:nvSpPr>
        <p:spPr>
          <a:xfrm>
            <a:off x="2063750" y="4005263"/>
            <a:ext cx="8280400" cy="553085"/>
          </a:xfrm>
          <a:prstGeom prst="rect">
            <a:avLst/>
          </a:prstGeom>
          <a:noFill/>
          <a:ln w="9525">
            <a:noFill/>
          </a:ln>
        </p:spPr>
        <p:txBody>
          <a:bodyPr>
            <a:spAutoFit/>
          </a:bodyPr>
          <a:p>
            <a:pPr marL="457200" indent="-457200"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３、预期利润</a:t>
            </a:r>
            <a:r>
              <a:rPr lang="en-US" altLang="zh-CN" sz="3000">
                <a:solidFill>
                  <a:srgbClr val="660033"/>
                </a:solidFill>
                <a:effectLst>
                  <a:outerShdw blurRad="38100" dist="38100" dir="2700000">
                    <a:srgbClr val="C0C0C0"/>
                  </a:outerShdw>
                </a:effectLst>
                <a:latin typeface="宋体" panose="02010600030101010101" pitchFamily="2" charset="-122"/>
              </a:rPr>
              <a:t>(expected profit)</a:t>
            </a:r>
            <a:endParaRPr lang="en-US" altLang="zh-CN" sz="3000">
              <a:solidFill>
                <a:srgbClr val="660033"/>
              </a:solidFill>
              <a:effectLst>
                <a:outerShdw blurRad="38100" dist="38100" dir="2700000">
                  <a:srgbClr val="C0C0C0"/>
                </a:outerShdw>
              </a:effectLst>
              <a:latin typeface="宋体" panose="02010600030101010101" pitchFamily="2" charset="-122"/>
            </a:endParaRPr>
          </a:p>
        </p:txBody>
      </p:sp>
      <p:sp>
        <p:nvSpPr>
          <p:cNvPr id="1596425" name="文本框 1596424"/>
          <p:cNvSpPr txBox="1"/>
          <p:nvPr/>
        </p:nvSpPr>
        <p:spPr>
          <a:xfrm>
            <a:off x="2062163" y="4781550"/>
            <a:ext cx="8137525" cy="953135"/>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zh-CN" altLang="en-US" sz="2800" dirty="0">
                <a:solidFill>
                  <a:schemeClr val="tx1"/>
                </a:solidFill>
                <a:latin typeface="Arial" panose="020B0604020202020204" pitchFamily="34" charset="0"/>
              </a:rPr>
              <a:t>预期利润是出口商的收入，是经营好坏的主要指标。</a:t>
            </a:r>
            <a:endParaRPr lang="zh-CN" altLang="en-US" sz="2800">
              <a:solidFill>
                <a:schemeClr val="tx1"/>
              </a:solidFill>
              <a:latin typeface="Arial" panose="020B0604020202020204" pitchFamily="34" charset="0"/>
            </a:endParaRPr>
          </a:p>
        </p:txBody>
      </p:sp>
      <p:pic>
        <p:nvPicPr>
          <p:cNvPr id="1596429" name="图片 1596428" descr="SY01265_">
            <a:hlinkClick r:id="" action="ppaction://noaction"/>
          </p:cNvPr>
          <p:cNvPicPr>
            <a:picLocks noChangeAspect="1"/>
          </p:cNvPicPr>
          <p:nvPr/>
        </p:nvPicPr>
        <p:blipFill>
          <a:blip r:embed="rId2"/>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96418"/>
                                        </p:tgtEl>
                                        <p:attrNameLst>
                                          <p:attrName>style.visibility</p:attrName>
                                        </p:attrNameLst>
                                      </p:cBhvr>
                                      <p:to>
                                        <p:strVal val="visible"/>
                                      </p:to>
                                    </p:set>
                                    <p:animEffect transition="in" filter="wipe(left)">
                                      <p:cBhvr>
                                        <p:cTn id="7" dur="1000"/>
                                        <p:tgtEl>
                                          <p:spTgt spid="1596418"/>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596421"/>
                                        </p:tgtEl>
                                        <p:attrNameLst>
                                          <p:attrName>style.visibility</p:attrName>
                                        </p:attrNameLst>
                                      </p:cBhvr>
                                      <p:to>
                                        <p:strVal val="visible"/>
                                      </p:to>
                                    </p:set>
                                    <p:animEffect transition="in" filter="wipe(left)">
                                      <p:cBhvr>
                                        <p:cTn id="11" dur="500"/>
                                        <p:tgtEl>
                                          <p:spTgt spid="159642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96420"/>
                                        </p:tgtEl>
                                        <p:attrNameLst>
                                          <p:attrName>style.visibility</p:attrName>
                                        </p:attrNameLst>
                                      </p:cBhvr>
                                      <p:to>
                                        <p:strVal val="visible"/>
                                      </p:to>
                                    </p:set>
                                    <p:animEffect transition="in" filter="wipe(left)">
                                      <p:cBhvr>
                                        <p:cTn id="16" dur="500"/>
                                        <p:tgtEl>
                                          <p:spTgt spid="159642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596422"/>
                                        </p:tgtEl>
                                        <p:attrNameLst>
                                          <p:attrName>style.visibility</p:attrName>
                                        </p:attrNameLst>
                                      </p:cBhvr>
                                      <p:to>
                                        <p:strVal val="visible"/>
                                      </p:to>
                                    </p:set>
                                    <p:animEffect transition="in" filter="wipe(left)">
                                      <p:cBhvr>
                                        <p:cTn id="21" dur="500"/>
                                        <p:tgtEl>
                                          <p:spTgt spid="159642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96423"/>
                                        </p:tgtEl>
                                        <p:attrNameLst>
                                          <p:attrName>style.visibility</p:attrName>
                                        </p:attrNameLst>
                                      </p:cBhvr>
                                      <p:to>
                                        <p:strVal val="visible"/>
                                      </p:to>
                                    </p:set>
                                    <p:animEffect transition="in" filter="wipe(left)">
                                      <p:cBhvr>
                                        <p:cTn id="26" dur="500"/>
                                        <p:tgtEl>
                                          <p:spTgt spid="1596423"/>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596424"/>
                                        </p:tgtEl>
                                        <p:attrNameLst>
                                          <p:attrName>style.visibility</p:attrName>
                                        </p:attrNameLst>
                                      </p:cBhvr>
                                      <p:to>
                                        <p:strVal val="visible"/>
                                      </p:to>
                                    </p:set>
                                    <p:animEffect transition="in" filter="wipe(left)">
                                      <p:cBhvr>
                                        <p:cTn id="30" dur="500"/>
                                        <p:tgtEl>
                                          <p:spTgt spid="159642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596425"/>
                                        </p:tgtEl>
                                        <p:attrNameLst>
                                          <p:attrName>style.visibility</p:attrName>
                                        </p:attrNameLst>
                                      </p:cBhvr>
                                      <p:to>
                                        <p:strVal val="visible"/>
                                      </p:to>
                                    </p:set>
                                    <p:animEffect transition="in" filter="wipe(left)">
                                      <p:cBhvr>
                                        <p:cTn id="35" dur="500"/>
                                        <p:tgtEl>
                                          <p:spTgt spid="1596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6418" grpId="0"/>
      <p:bldP spid="1596420" grpId="0"/>
      <p:bldP spid="1596421" grpId="0"/>
      <p:bldP spid="1596422" grpId="0"/>
      <p:bldP spid="1596423" grpId="0"/>
      <p:bldP spid="1596424" grpId="0"/>
      <p:bldP spid="159642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9490" name="文本框 1599489"/>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二、货物的价格核算 </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99491" name="文本框 1599490"/>
          <p:cNvSpPr txBox="1"/>
          <p:nvPr/>
        </p:nvSpPr>
        <p:spPr>
          <a:xfrm>
            <a:off x="4367213" y="6465888"/>
            <a:ext cx="5689600"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599492" name="文本框 1599491"/>
          <p:cNvSpPr txBox="1"/>
          <p:nvPr/>
        </p:nvSpPr>
        <p:spPr>
          <a:xfrm>
            <a:off x="2063750" y="1698625"/>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endParaRPr lang="en-US" altLang="zh-CN" sz="2800">
              <a:solidFill>
                <a:schemeClr val="tx1"/>
              </a:solidFill>
              <a:latin typeface="Arial" panose="020B0604020202020204" pitchFamily="34" charset="0"/>
            </a:endParaRPr>
          </a:p>
        </p:txBody>
      </p:sp>
      <p:sp>
        <p:nvSpPr>
          <p:cNvPr id="1599493" name="文本框 1599492"/>
          <p:cNvSpPr txBox="1"/>
          <p:nvPr/>
        </p:nvSpPr>
        <p:spPr>
          <a:xfrm>
            <a:off x="2063750" y="1139825"/>
            <a:ext cx="8280400" cy="3969385"/>
          </a:xfrm>
          <a:prstGeom prst="rect">
            <a:avLst/>
          </a:prstGeom>
          <a:noFill/>
          <a:ln w="9525">
            <a:noFill/>
          </a:ln>
        </p:spPr>
        <p:txBody>
          <a:bodyPr>
            <a:spAutoFit/>
          </a:bodyPr>
          <a:p>
            <a:pPr marL="457200" indent="-457200" latinLnBrk="1" hangingPunct="0">
              <a:spcBef>
                <a:spcPct val="0"/>
              </a:spcBef>
            </a:pPr>
            <a:r>
              <a:rPr lang="en-US" altLang="zh-CN" sz="2800">
                <a:solidFill>
                  <a:srgbClr val="660033"/>
                </a:solidFill>
                <a:effectLst>
                  <a:outerShdw blurRad="38100" dist="38100" dir="2700000">
                    <a:srgbClr val="C0C0C0"/>
                  </a:outerShdw>
                </a:effectLst>
                <a:latin typeface="宋体" panose="02010600030101010101" pitchFamily="2" charset="-122"/>
              </a:rPr>
              <a:t>(</a:t>
            </a:r>
            <a:r>
              <a:rPr lang="zh-CN" altLang="en-US" sz="2800" dirty="0">
                <a:solidFill>
                  <a:srgbClr val="660033"/>
                </a:solidFill>
                <a:effectLst>
                  <a:outerShdw blurRad="38100" dist="38100" dir="2700000">
                    <a:srgbClr val="C0C0C0"/>
                  </a:outerShdw>
                </a:effectLst>
                <a:latin typeface="宋体" panose="02010600030101010101" pitchFamily="2" charset="-122"/>
              </a:rPr>
              <a:t>二</a:t>
            </a:r>
            <a:r>
              <a:rPr lang="en-US" altLang="zh-CN" sz="2800">
                <a:solidFill>
                  <a:srgbClr val="800000"/>
                </a:solidFill>
                <a:effectLst>
                  <a:outerShdw blurRad="38100" dist="38100" dir="2700000">
                    <a:srgbClr val="C0C0C0"/>
                  </a:outerShdw>
                </a:effectLst>
                <a:latin typeface="宋体" panose="02010600030101010101" pitchFamily="2" charset="-122"/>
              </a:rPr>
              <a:t>) </a:t>
            </a:r>
            <a:r>
              <a:rPr lang="zh-CN" altLang="en-US" sz="2800" dirty="0">
                <a:solidFill>
                  <a:srgbClr val="800000"/>
                </a:solidFill>
                <a:effectLst>
                  <a:outerShdw blurRad="38100" dist="38100" dir="2700000">
                    <a:srgbClr val="C0C0C0"/>
                  </a:outerShdw>
                </a:effectLst>
                <a:latin typeface="Arial" panose="020B0604020202020204" pitchFamily="34" charset="0"/>
              </a:rPr>
              <a:t>出口货物的价格核算要点</a:t>
            </a:r>
            <a:endParaRPr lang="zh-CN" altLang="en-US" sz="2800" dirty="0">
              <a:solidFill>
                <a:srgbClr val="800000"/>
              </a:solidFill>
              <a:effectLst>
                <a:outerShdw blurRad="38100" dist="38100" dir="2700000">
                  <a:srgbClr val="C0C0C0"/>
                </a:outerShdw>
              </a:effectLst>
              <a:latin typeface="Arial" panose="020B0604020202020204" pitchFamily="34" charset="0"/>
            </a:endParaRPr>
          </a:p>
          <a:p>
            <a:pPr marL="457200" indent="-457200" latinLnBrk="1" hangingPunct="0">
              <a:spcBef>
                <a:spcPct val="0"/>
              </a:spcBef>
            </a:pPr>
            <a:r>
              <a:rPr lang="en-US" altLang="zh-CN" sz="2800">
                <a:solidFill>
                  <a:schemeClr val="tx1"/>
                </a:solidFill>
                <a:effectLst>
                  <a:outerShdw blurRad="38100" dist="38100" dir="2700000">
                    <a:srgbClr val="C0C0C0"/>
                  </a:outerShdw>
                </a:effectLst>
                <a:latin typeface="Arial" panose="020B0604020202020204" pitchFamily="34" charset="0"/>
              </a:rPr>
              <a:t>1</a:t>
            </a:r>
            <a:r>
              <a:rPr lang="zh-CN" altLang="en-US" sz="2800" dirty="0">
                <a:solidFill>
                  <a:schemeClr val="tx1"/>
                </a:solidFill>
                <a:effectLst>
                  <a:outerShdw blurRad="38100" dist="38100" dir="2700000">
                    <a:srgbClr val="C0C0C0"/>
                  </a:outerShdw>
                </a:effectLst>
                <a:latin typeface="Arial" panose="020B0604020202020204" pitchFamily="34" charset="0"/>
              </a:rPr>
              <a:t>．成本核算</a:t>
            </a:r>
            <a:endParaRPr lang="zh-CN" altLang="en-US" sz="2800" dirty="0">
              <a:solidFill>
                <a:schemeClr val="tx1"/>
              </a:solidFill>
              <a:effectLst>
                <a:outerShdw blurRad="38100" dist="38100" dir="2700000">
                  <a:srgbClr val="C0C0C0"/>
                </a:outerShdw>
              </a:effectLst>
              <a:latin typeface="Arial" panose="020B0604020202020204" pitchFamily="34" charset="0"/>
            </a:endParaRPr>
          </a:p>
          <a:p>
            <a:pPr marL="457200" indent="-457200" latinLnBrk="1" hangingPunct="0">
              <a:spcBef>
                <a:spcPct val="0"/>
              </a:spcBef>
            </a:pPr>
            <a:r>
              <a:rPr lang="zh-CN" altLang="en-US" sz="2800" dirty="0">
                <a:solidFill>
                  <a:schemeClr val="tx1"/>
                </a:solidFill>
                <a:latin typeface="Arial" panose="020B0604020202020204" pitchFamily="34" charset="0"/>
              </a:rPr>
              <a:t>对出口商而言，即进货成本。该成本中含有增值税，核算时须扣除税款，得出实际成本。</a:t>
            </a:r>
            <a:endParaRPr lang="zh-CN" altLang="en-US" sz="2800" dirty="0">
              <a:solidFill>
                <a:schemeClr val="tx1"/>
              </a:solidFill>
              <a:latin typeface="Arial" panose="020B0604020202020204" pitchFamily="34" charset="0"/>
            </a:endParaRPr>
          </a:p>
          <a:p>
            <a:pPr marL="457200" indent="-457200" latinLnBrk="1" hangingPunct="0">
              <a:spcBef>
                <a:spcPct val="0"/>
              </a:spcBef>
            </a:pPr>
            <a:endParaRPr lang="zh-CN" altLang="en-US" sz="2800" dirty="0">
              <a:solidFill>
                <a:schemeClr val="tx1"/>
              </a:solidFill>
              <a:latin typeface="Arial" panose="020B0604020202020204" pitchFamily="34" charset="0"/>
            </a:endParaRPr>
          </a:p>
          <a:p>
            <a:pPr marL="457200" indent="-457200" latinLnBrk="1" hangingPunct="0">
              <a:spcBef>
                <a:spcPct val="0"/>
              </a:spcBef>
            </a:pPr>
            <a:r>
              <a:rPr lang="zh-CN" altLang="en-US" sz="2800" dirty="0">
                <a:solidFill>
                  <a:schemeClr val="tx1"/>
                </a:solidFill>
                <a:latin typeface="Arial" panose="020B0604020202020204" pitchFamily="34" charset="0"/>
              </a:rPr>
              <a:t>公式：实际成本＝进货成本</a:t>
            </a:r>
            <a:r>
              <a:rPr lang="en-US" altLang="zh-CN" sz="2800">
                <a:solidFill>
                  <a:schemeClr val="tx1"/>
                </a:solidFill>
                <a:latin typeface="Arial" panose="020B0604020202020204" pitchFamily="34" charset="0"/>
              </a:rPr>
              <a:t>—</a:t>
            </a:r>
            <a:r>
              <a:rPr lang="zh-CN" altLang="en-US" sz="2800" dirty="0">
                <a:solidFill>
                  <a:schemeClr val="tx1"/>
                </a:solidFill>
                <a:latin typeface="Arial" panose="020B0604020202020204" pitchFamily="34" charset="0"/>
              </a:rPr>
              <a:t>退税金额</a:t>
            </a:r>
            <a:endParaRPr lang="zh-CN" altLang="en-US" sz="2800" dirty="0">
              <a:solidFill>
                <a:schemeClr val="tx1"/>
              </a:solidFill>
              <a:latin typeface="Arial" panose="020B0604020202020204" pitchFamily="34" charset="0"/>
            </a:endParaRPr>
          </a:p>
          <a:p>
            <a:pPr marL="457200" indent="-457200" latinLnBrk="1" hangingPunct="0">
              <a:spcBef>
                <a:spcPct val="0"/>
              </a:spcBef>
            </a:pPr>
            <a:endParaRPr lang="zh-CN" altLang="en-US" sz="2800" dirty="0">
              <a:solidFill>
                <a:schemeClr val="tx1"/>
              </a:solidFill>
              <a:latin typeface="Arial" panose="020B0604020202020204" pitchFamily="34" charset="0"/>
            </a:endParaRPr>
          </a:p>
          <a:p>
            <a:pPr marL="457200" indent="-457200" latinLnBrk="1" hangingPunct="0">
              <a:spcBef>
                <a:spcPct val="0"/>
              </a:spcBef>
            </a:pPr>
            <a:r>
              <a:rPr lang="zh-CN" altLang="en-US" sz="2800" dirty="0">
                <a:solidFill>
                  <a:schemeClr val="tx1"/>
                </a:solidFill>
                <a:latin typeface="Arial" panose="020B0604020202020204" pitchFamily="34" charset="0"/>
              </a:rPr>
              <a:t>退税金额＝进货成本</a:t>
            </a:r>
            <a:r>
              <a:rPr lang="en-US" altLang="zh-CN" sz="2800" dirty="0">
                <a:solidFill>
                  <a:schemeClr val="tx1"/>
                </a:solidFill>
                <a:latin typeface="Arial" panose="020B0604020202020204" pitchFamily="34" charset="0"/>
                <a:sym typeface="Symbol" panose="05050102010706020507" pitchFamily="18" charset="2"/>
              </a:rPr>
              <a:t></a:t>
            </a:r>
            <a:r>
              <a:rPr lang="en-US" altLang="zh-CN" sz="2800">
                <a:solidFill>
                  <a:schemeClr val="tx1"/>
                </a:solidFill>
                <a:latin typeface="Arial" panose="020B0604020202020204" pitchFamily="34" charset="0"/>
              </a:rPr>
              <a:t>(1</a:t>
            </a:r>
            <a:r>
              <a:rPr lang="zh-CN" altLang="en-US" sz="2800" dirty="0">
                <a:solidFill>
                  <a:schemeClr val="tx1"/>
                </a:solidFill>
                <a:latin typeface="Arial" panose="020B0604020202020204" pitchFamily="34" charset="0"/>
              </a:rPr>
              <a:t>＋增值税率</a:t>
            </a:r>
            <a:r>
              <a:rPr lang="en-US" altLang="zh-CN" sz="2800">
                <a:solidFill>
                  <a:schemeClr val="tx1"/>
                </a:solidFill>
                <a:latin typeface="Arial" panose="020B0604020202020204" pitchFamily="34" charset="0"/>
              </a:rPr>
              <a:t>)</a:t>
            </a:r>
            <a:r>
              <a:rPr lang="en-US" altLang="zh-CN" sz="2800">
                <a:solidFill>
                  <a:schemeClr val="tx1"/>
                </a:solidFill>
                <a:latin typeface="Arial" panose="020B0604020202020204" pitchFamily="34" charset="0"/>
                <a:sym typeface="Symbol" panose="05050102010706020507" pitchFamily="18" charset="2"/>
              </a:rPr>
              <a:t></a:t>
            </a:r>
            <a:r>
              <a:rPr lang="zh-CN" altLang="en-US" sz="2800" dirty="0">
                <a:solidFill>
                  <a:schemeClr val="tx1"/>
                </a:solidFill>
                <a:latin typeface="Arial" panose="020B0604020202020204" pitchFamily="34" charset="0"/>
              </a:rPr>
              <a:t>退税率</a:t>
            </a:r>
            <a:endParaRPr lang="zh-CN" altLang="en-US" sz="2800" dirty="0">
              <a:solidFill>
                <a:schemeClr val="tx1"/>
              </a:solidFill>
              <a:latin typeface="Arial" panose="020B0604020202020204" pitchFamily="34" charset="0"/>
            </a:endParaRPr>
          </a:p>
          <a:p>
            <a:pPr marL="457200" indent="-457200" latinLnBrk="1" hangingPunct="0">
              <a:spcBef>
                <a:spcPct val="0"/>
              </a:spcBef>
            </a:pPr>
            <a:endParaRPr lang="zh-CN" altLang="en-US" sz="2800">
              <a:latin typeface="Arial" panose="020B0604020202020204" pitchFamily="34" charset="0"/>
            </a:endParaRPr>
          </a:p>
        </p:txBody>
      </p:sp>
      <p:sp>
        <p:nvSpPr>
          <p:cNvPr id="1599495" name="文本框 1599494"/>
          <p:cNvSpPr txBox="1"/>
          <p:nvPr/>
        </p:nvSpPr>
        <p:spPr>
          <a:xfrm>
            <a:off x="2063750" y="2997200"/>
            <a:ext cx="8137525" cy="953135"/>
          </a:xfrm>
          <a:prstGeom prst="rect">
            <a:avLst/>
          </a:prstGeom>
          <a:noFill/>
          <a:ln w="9525">
            <a:noFill/>
          </a:ln>
        </p:spPr>
        <p:txBody>
          <a:bodyPr>
            <a:spAutoFit/>
          </a:bodyPr>
          <a:p>
            <a:pPr>
              <a:spcBef>
                <a:spcPct val="0"/>
              </a:spcBef>
            </a:pPr>
            <a:r>
              <a:rPr lang="en-US" altLang="zh-CN" sz="2800" dirty="0">
                <a:solidFill>
                  <a:schemeClr val="tx1"/>
                </a:solidFill>
                <a:latin typeface="Arial" panose="020B0604020202020204" pitchFamily="34" charset="0"/>
              </a:rPr>
              <a:t>       </a:t>
            </a:r>
            <a:endParaRPr lang="en-US" altLang="zh-CN" sz="2800" dirty="0">
              <a:solidFill>
                <a:schemeClr val="tx1"/>
              </a:solidFill>
              <a:latin typeface="Arial" panose="020B0604020202020204" pitchFamily="34" charset="0"/>
            </a:endParaRPr>
          </a:p>
          <a:p>
            <a:pPr>
              <a:spcBef>
                <a:spcPct val="0"/>
              </a:spcBef>
            </a:pPr>
            <a:endParaRPr lang="en-US" altLang="zh-CN" sz="2800">
              <a:solidFill>
                <a:schemeClr val="tx1"/>
              </a:solidFill>
              <a:latin typeface="宋体" panose="02010600030101010101" pitchFamily="2" charset="-122"/>
            </a:endParaRPr>
          </a:p>
        </p:txBody>
      </p:sp>
      <p:sp>
        <p:nvSpPr>
          <p:cNvPr id="1599497" name="文本框 1599496"/>
          <p:cNvSpPr txBox="1"/>
          <p:nvPr/>
        </p:nvSpPr>
        <p:spPr>
          <a:xfrm>
            <a:off x="2062163" y="3789363"/>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endParaRPr lang="en-US" altLang="zh-CN"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99490"/>
                                        </p:tgtEl>
                                        <p:attrNameLst>
                                          <p:attrName>style.visibility</p:attrName>
                                        </p:attrNameLst>
                                      </p:cBhvr>
                                      <p:to>
                                        <p:strVal val="visible"/>
                                      </p:to>
                                    </p:set>
                                    <p:animEffect transition="in" filter="wipe(left)">
                                      <p:cBhvr>
                                        <p:cTn id="7" dur="1000"/>
                                        <p:tgtEl>
                                          <p:spTgt spid="159949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599493"/>
                                        </p:tgtEl>
                                        <p:attrNameLst>
                                          <p:attrName>style.visibility</p:attrName>
                                        </p:attrNameLst>
                                      </p:cBhvr>
                                      <p:to>
                                        <p:strVal val="visible"/>
                                      </p:to>
                                    </p:set>
                                    <p:animEffect transition="in" filter="wipe(left)">
                                      <p:cBhvr>
                                        <p:cTn id="11" dur="500"/>
                                        <p:tgtEl>
                                          <p:spTgt spid="159949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99492"/>
                                        </p:tgtEl>
                                        <p:attrNameLst>
                                          <p:attrName>style.visibility</p:attrName>
                                        </p:attrNameLst>
                                      </p:cBhvr>
                                      <p:to>
                                        <p:strVal val="visible"/>
                                      </p:to>
                                    </p:set>
                                    <p:animEffect transition="in" filter="wipe(left)">
                                      <p:cBhvr>
                                        <p:cTn id="16" dur="500"/>
                                        <p:tgtEl>
                                          <p:spTgt spid="159949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599495"/>
                                        </p:tgtEl>
                                        <p:attrNameLst>
                                          <p:attrName>style.visibility</p:attrName>
                                        </p:attrNameLst>
                                      </p:cBhvr>
                                      <p:to>
                                        <p:strVal val="visible"/>
                                      </p:to>
                                    </p:set>
                                    <p:animEffect transition="in" filter="wipe(left)">
                                      <p:cBhvr>
                                        <p:cTn id="21" dur="500"/>
                                        <p:tgtEl>
                                          <p:spTgt spid="159949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99497"/>
                                        </p:tgtEl>
                                        <p:attrNameLst>
                                          <p:attrName>style.visibility</p:attrName>
                                        </p:attrNameLst>
                                      </p:cBhvr>
                                      <p:to>
                                        <p:strVal val="visible"/>
                                      </p:to>
                                    </p:set>
                                    <p:animEffect transition="in" filter="wipe(left)">
                                      <p:cBhvr>
                                        <p:cTn id="26" dur="500"/>
                                        <p:tgtEl>
                                          <p:spTgt spid="1599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9490" grpId="0"/>
      <p:bldP spid="1599492" grpId="0"/>
      <p:bldP spid="1599493" grpId="0"/>
      <p:bldP spid="1599495" grpId="0"/>
      <p:bldP spid="15994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12785" name="组合 1012784"/>
          <p:cNvGrpSpPr/>
          <p:nvPr/>
        </p:nvGrpSpPr>
        <p:grpSpPr>
          <a:xfrm>
            <a:off x="2279650" y="1989138"/>
            <a:ext cx="6408738" cy="3681413"/>
            <a:chOff x="476" y="1253"/>
            <a:chExt cx="4037" cy="2319"/>
          </a:xfrm>
        </p:grpSpPr>
        <p:grpSp>
          <p:nvGrpSpPr>
            <p:cNvPr id="1012774" name="组合 1012773"/>
            <p:cNvGrpSpPr/>
            <p:nvPr/>
          </p:nvGrpSpPr>
          <p:grpSpPr>
            <a:xfrm>
              <a:off x="476" y="1616"/>
              <a:ext cx="635" cy="1542"/>
              <a:chOff x="466" y="2115"/>
              <a:chExt cx="635" cy="1542"/>
            </a:xfrm>
          </p:grpSpPr>
          <p:sp>
            <p:nvSpPr>
              <p:cNvPr id="1012773" name="椭圆 1012772"/>
              <p:cNvSpPr/>
              <p:nvPr/>
            </p:nvSpPr>
            <p:spPr>
              <a:xfrm>
                <a:off x="476" y="2115"/>
                <a:ext cx="544" cy="1542"/>
              </a:xfrm>
              <a:prstGeom prst="ellipse">
                <a:avLst/>
              </a:prstGeom>
              <a:solidFill>
                <a:srgbClr val="DF2169"/>
              </a:solidFill>
              <a:ln w="28575" cap="flat" cmpd="sng">
                <a:solidFill>
                  <a:schemeClr val="folHlink"/>
                </a:solidFill>
                <a:prstDash val="solid"/>
                <a:headEnd type="none" w="med" len="med"/>
                <a:tailEnd type="none" w="med" len="med"/>
              </a:ln>
            </p:spPr>
            <p:txBody>
              <a:bodyPr/>
              <a:p>
                <a:endParaRPr lang="zh-CN" altLang="en-US"/>
              </a:p>
            </p:txBody>
          </p:sp>
          <p:sp>
            <p:nvSpPr>
              <p:cNvPr id="1012772" name="文本框 1012771"/>
              <p:cNvSpPr txBox="1"/>
              <p:nvPr/>
            </p:nvSpPr>
            <p:spPr>
              <a:xfrm>
                <a:off x="466" y="2316"/>
                <a:ext cx="635" cy="1143"/>
              </a:xfrm>
              <a:prstGeom prst="rect">
                <a:avLst/>
              </a:prstGeom>
              <a:noFill/>
              <a:ln w="9525">
                <a:noFill/>
              </a:ln>
            </p:spPr>
            <p:txBody>
              <a:bodyPr>
                <a:spAutoFit/>
              </a:bodyPr>
              <a:p>
                <a:r>
                  <a:rPr lang="zh-CN" altLang="en-US" sz="2800" dirty="0">
                    <a:solidFill>
                      <a:schemeClr val="bg1"/>
                    </a:solidFill>
                    <a:latin typeface="Arial" panose="020B0604020202020204" pitchFamily="34" charset="0"/>
                  </a:rPr>
                  <a:t>用实物样品表示</a:t>
                </a:r>
                <a:r>
                  <a:rPr lang="zh-CN" altLang="en-US" sz="2800" dirty="0">
                    <a:solidFill>
                      <a:schemeClr val="tx1"/>
                    </a:solidFill>
                    <a:latin typeface="Arial" panose="020B0604020202020204" pitchFamily="34" charset="0"/>
                  </a:rPr>
                  <a:t> </a:t>
                </a:r>
                <a:endParaRPr lang="zh-CN" altLang="en-US" sz="2800" dirty="0">
                  <a:solidFill>
                    <a:schemeClr val="tx1"/>
                  </a:solidFill>
                  <a:latin typeface="Arial" panose="020B0604020202020204" pitchFamily="34" charset="0"/>
                </a:endParaRPr>
              </a:p>
            </p:txBody>
          </p:sp>
        </p:grpSp>
        <p:grpSp>
          <p:nvGrpSpPr>
            <p:cNvPr id="1012783" name="组合 1012782"/>
            <p:cNvGrpSpPr/>
            <p:nvPr/>
          </p:nvGrpSpPr>
          <p:grpSpPr>
            <a:xfrm>
              <a:off x="1111" y="1435"/>
              <a:ext cx="908" cy="1848"/>
              <a:chOff x="1111" y="1435"/>
              <a:chExt cx="908" cy="1848"/>
            </a:xfrm>
          </p:grpSpPr>
          <p:sp>
            <p:nvSpPr>
              <p:cNvPr id="1012775" name="左大括号 1012774"/>
              <p:cNvSpPr/>
              <p:nvPr/>
            </p:nvSpPr>
            <p:spPr>
              <a:xfrm>
                <a:off x="1111" y="1525"/>
                <a:ext cx="181" cy="1633"/>
              </a:xfrm>
              <a:prstGeom prst="leftBrace">
                <a:avLst>
                  <a:gd name="adj1" fmla="val 75184"/>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012776" name="文本框 1012775"/>
              <p:cNvSpPr txBox="1"/>
              <p:nvPr/>
            </p:nvSpPr>
            <p:spPr>
              <a:xfrm>
                <a:off x="1429" y="1435"/>
                <a:ext cx="590" cy="600"/>
              </a:xfrm>
              <a:prstGeom prst="rect">
                <a:avLst/>
              </a:prstGeom>
              <a:solidFill>
                <a:schemeClr val="accent1"/>
              </a:solidFill>
              <a:ln w="28575" cap="flat" cmpd="sng">
                <a:solidFill>
                  <a:srgbClr val="F3EE12"/>
                </a:solidFill>
                <a:prstDash val="solid"/>
                <a:miter/>
                <a:headEnd type="none" w="med" len="med"/>
                <a:tailEnd type="none" w="med" len="med"/>
              </a:ln>
            </p:spPr>
            <p:txBody>
              <a:bodyPr>
                <a:spAutoFit/>
              </a:bodyPr>
              <a:p>
                <a:pPr algn="ctr"/>
                <a:r>
                  <a:rPr lang="zh-CN" altLang="en-US" sz="2800" dirty="0">
                    <a:solidFill>
                      <a:schemeClr val="tx1"/>
                    </a:solidFill>
                    <a:latin typeface="Arial" panose="020B0604020202020204" pitchFamily="34" charset="0"/>
                  </a:rPr>
                  <a:t>看货买卖 </a:t>
                </a:r>
                <a:endParaRPr lang="zh-CN" altLang="en-US" sz="2800" dirty="0">
                  <a:solidFill>
                    <a:schemeClr val="tx1"/>
                  </a:solidFill>
                  <a:latin typeface="Arial" panose="020B0604020202020204" pitchFamily="34" charset="0"/>
                </a:endParaRPr>
              </a:p>
            </p:txBody>
          </p:sp>
          <p:sp>
            <p:nvSpPr>
              <p:cNvPr id="1012777" name="文本框 1012776"/>
              <p:cNvSpPr txBox="1"/>
              <p:nvPr/>
            </p:nvSpPr>
            <p:spPr>
              <a:xfrm>
                <a:off x="1429" y="2411"/>
                <a:ext cx="590" cy="872"/>
              </a:xfrm>
              <a:prstGeom prst="rect">
                <a:avLst/>
              </a:prstGeom>
              <a:solidFill>
                <a:schemeClr val="accent1"/>
              </a:solidFill>
              <a:ln w="28575" cap="flat" cmpd="sng">
                <a:solidFill>
                  <a:srgbClr val="F3EE12"/>
                </a:solidFill>
                <a:prstDash val="solid"/>
                <a:miter/>
                <a:headEnd type="none" w="med" len="med"/>
                <a:tailEnd type="none" w="med" len="med"/>
              </a:ln>
            </p:spPr>
            <p:txBody>
              <a:bodyPr>
                <a:spAutoFit/>
              </a:bodyPr>
              <a:p>
                <a:pPr algn="ctr"/>
                <a:r>
                  <a:rPr lang="zh-CN" altLang="en-US" sz="2800" dirty="0">
                    <a:solidFill>
                      <a:schemeClr val="tx1"/>
                    </a:solidFill>
                    <a:latin typeface="Arial" panose="020B0604020202020204" pitchFamily="34" charset="0"/>
                  </a:rPr>
                  <a:t>凭样品买卖 </a:t>
                </a:r>
                <a:endParaRPr lang="zh-CN" altLang="en-US" sz="2800" dirty="0">
                  <a:solidFill>
                    <a:schemeClr val="tx1"/>
                  </a:solidFill>
                  <a:latin typeface="Arial" panose="020B0604020202020204" pitchFamily="34" charset="0"/>
                </a:endParaRPr>
              </a:p>
            </p:txBody>
          </p:sp>
        </p:grpSp>
        <p:grpSp>
          <p:nvGrpSpPr>
            <p:cNvPr id="1012784" name="组合 1012783"/>
            <p:cNvGrpSpPr/>
            <p:nvPr/>
          </p:nvGrpSpPr>
          <p:grpSpPr>
            <a:xfrm>
              <a:off x="2154" y="1253"/>
              <a:ext cx="2359" cy="2319"/>
              <a:chOff x="2154" y="1253"/>
              <a:chExt cx="2359" cy="2319"/>
            </a:xfrm>
          </p:grpSpPr>
          <p:sp>
            <p:nvSpPr>
              <p:cNvPr id="1012779" name="直接连接符 1012778"/>
              <p:cNvSpPr/>
              <p:nvPr/>
            </p:nvSpPr>
            <p:spPr>
              <a:xfrm>
                <a:off x="2154" y="1798"/>
                <a:ext cx="318" cy="0"/>
              </a:xfrm>
              <a:prstGeom prst="line">
                <a:avLst/>
              </a:prstGeom>
              <a:ln w="38100" cap="flat" cmpd="sng">
                <a:solidFill>
                  <a:schemeClr val="tx1"/>
                </a:solidFill>
                <a:prstDash val="solid"/>
                <a:headEnd type="none" w="med" len="med"/>
                <a:tailEnd type="triangle" w="med" len="med"/>
              </a:ln>
            </p:spPr>
          </p:sp>
          <p:sp>
            <p:nvSpPr>
              <p:cNvPr id="1012780" name="直接连接符 1012779"/>
              <p:cNvSpPr/>
              <p:nvPr/>
            </p:nvSpPr>
            <p:spPr>
              <a:xfrm>
                <a:off x="2154" y="2705"/>
                <a:ext cx="318" cy="0"/>
              </a:xfrm>
              <a:prstGeom prst="line">
                <a:avLst/>
              </a:prstGeom>
              <a:ln w="38100" cap="flat" cmpd="sng">
                <a:solidFill>
                  <a:schemeClr val="tx1"/>
                </a:solidFill>
                <a:prstDash val="solid"/>
                <a:headEnd type="none" w="med" len="med"/>
                <a:tailEnd type="triangle" w="med" len="med"/>
              </a:ln>
            </p:spPr>
          </p:sp>
          <p:sp>
            <p:nvSpPr>
              <p:cNvPr id="1012781" name="文本框 1012780"/>
              <p:cNvSpPr txBox="1"/>
              <p:nvPr/>
            </p:nvSpPr>
            <p:spPr>
              <a:xfrm>
                <a:off x="2608" y="1253"/>
                <a:ext cx="1905" cy="872"/>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800" dirty="0">
                    <a:solidFill>
                      <a:schemeClr val="bg1"/>
                    </a:solidFill>
                    <a:latin typeface="Arial" panose="020B0604020202020204" pitchFamily="34" charset="0"/>
                  </a:rPr>
                  <a:t>是双方根据成交货物的实际品质进行的交易 </a:t>
                </a:r>
                <a:endParaRPr lang="zh-CN" altLang="en-US" sz="2800" dirty="0">
                  <a:solidFill>
                    <a:schemeClr val="bg1"/>
                  </a:solidFill>
                  <a:latin typeface="Arial" panose="020B0604020202020204" pitchFamily="34" charset="0"/>
                </a:endParaRPr>
              </a:p>
            </p:txBody>
          </p:sp>
          <p:sp>
            <p:nvSpPr>
              <p:cNvPr id="1012782" name="文本框 1012781"/>
              <p:cNvSpPr txBox="1"/>
              <p:nvPr/>
            </p:nvSpPr>
            <p:spPr>
              <a:xfrm>
                <a:off x="2608" y="2429"/>
                <a:ext cx="1905" cy="1143"/>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800" dirty="0">
                    <a:solidFill>
                      <a:schemeClr val="bg1"/>
                    </a:solidFill>
                    <a:latin typeface="Arial" panose="020B0604020202020204" pitchFamily="34" charset="0"/>
                  </a:rPr>
                  <a:t>以样品表示货物品质并以此作为交货依据的，称为凭样品买卖。</a:t>
                </a:r>
                <a:r>
                  <a:rPr lang="zh-CN" altLang="en-US" sz="2800" dirty="0">
                    <a:solidFill>
                      <a:schemeClr val="tx1"/>
                    </a:solidFill>
                    <a:latin typeface="Arial" panose="020B0604020202020204" pitchFamily="34" charset="0"/>
                  </a:rPr>
                  <a:t> </a:t>
                </a:r>
                <a:endParaRPr lang="zh-CN" altLang="en-US" sz="2800" dirty="0">
                  <a:solidFill>
                    <a:schemeClr val="tx1"/>
                  </a:solidFill>
                  <a:latin typeface="Arial" panose="020B0604020202020204" pitchFamily="34" charset="0"/>
                </a:endParaRPr>
              </a:p>
            </p:txBody>
          </p:sp>
        </p:grpSp>
      </p:grpSp>
      <p:sp>
        <p:nvSpPr>
          <p:cNvPr id="1012787" name="矩形 1012786"/>
          <p:cNvSpPr/>
          <p:nvPr/>
        </p:nvSpPr>
        <p:spPr>
          <a:xfrm>
            <a:off x="1062990" y="189230"/>
            <a:ext cx="5104765" cy="583565"/>
          </a:xfrm>
          <a:prstGeom prst="rect">
            <a:avLst/>
          </a:prstGeom>
          <a:noFill/>
          <a:ln w="9525">
            <a:noFill/>
          </a:ln>
        </p:spPr>
        <p:txBody>
          <a:bodyPr wrap="square">
            <a:spAutoFit/>
          </a:bodyPr>
          <a:p>
            <a:pPr algn="ctr"/>
            <a:r>
              <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rPr>
              <a:t>二、货物的品质</a:t>
            </a:r>
            <a:endPar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endParaRPr>
          </a:p>
        </p:txBody>
      </p:sp>
      <p:sp>
        <p:nvSpPr>
          <p:cNvPr id="1012788" name="文本框 1012787"/>
          <p:cNvSpPr txBox="1"/>
          <p:nvPr/>
        </p:nvSpPr>
        <p:spPr>
          <a:xfrm>
            <a:off x="1852295" y="908050"/>
            <a:ext cx="5036185" cy="953135"/>
          </a:xfrm>
          <a:prstGeom prst="rect">
            <a:avLst/>
          </a:prstGeom>
          <a:noFill/>
          <a:ln w="9525">
            <a:noFill/>
          </a:ln>
        </p:spPr>
        <p:txBody>
          <a:bodyPr wrap="square">
            <a:spAutoFit/>
          </a:bodyPr>
          <a:p>
            <a:pPr latinLnBrk="1" hangingPunct="0">
              <a:spcBef>
                <a:spcPct val="0"/>
              </a:spcBef>
            </a:pPr>
            <a:r>
              <a:rPr lang="zh-CN" altLang="en-US" sz="2800" dirty="0">
                <a:solidFill>
                  <a:srgbClr val="660033"/>
                </a:solidFill>
                <a:effectLst>
                  <a:outerShdw blurRad="38100" dist="38100" dir="2700000">
                    <a:srgbClr val="C0C0C0"/>
                  </a:outerShdw>
                </a:effectLst>
                <a:latin typeface="Arial" panose="020B0604020202020204" pitchFamily="34" charset="0"/>
              </a:rPr>
              <a:t>（一）用实物样品表示</a:t>
            </a:r>
            <a:endParaRPr lang="zh-CN" altLang="en-US" sz="2800" dirty="0">
              <a:solidFill>
                <a:srgbClr val="660033"/>
              </a:solidFill>
              <a:effectLst>
                <a:outerShdw blurRad="38100" dist="38100" dir="2700000">
                  <a:srgbClr val="C0C0C0"/>
                </a:outerShdw>
              </a:effectLst>
              <a:latin typeface="Arial" panose="020B0604020202020204" pitchFamily="34" charset="0"/>
            </a:endParaRPr>
          </a:p>
          <a:p>
            <a:pPr algn="ctr"/>
            <a:endParaRPr lang="zh-CN" altLang="en-US"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12785"/>
                                        </p:tgtEl>
                                        <p:attrNameLst>
                                          <p:attrName>style.visibility</p:attrName>
                                        </p:attrNameLst>
                                      </p:cBhvr>
                                      <p:to>
                                        <p:strVal val="visible"/>
                                      </p:to>
                                    </p:set>
                                    <p:animEffect transition="in" filter="wipe(down)">
                                      <p:cBhvr>
                                        <p:cTn id="7" dur="500"/>
                                        <p:tgtEl>
                                          <p:spTgt spid="1012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1538" name="文本框 1601537"/>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rPr>
              <a:t>二、货物的价格核算</a:t>
            </a:r>
            <a:endPar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endParaRPr>
          </a:p>
        </p:txBody>
      </p:sp>
      <p:sp>
        <p:nvSpPr>
          <p:cNvPr id="1601539" name="文本框 1601538"/>
          <p:cNvSpPr txBox="1"/>
          <p:nvPr/>
        </p:nvSpPr>
        <p:spPr>
          <a:xfrm>
            <a:off x="5159375" y="6465888"/>
            <a:ext cx="4897438"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
        <p:nvSpPr>
          <p:cNvPr id="1601540" name="文本框 1601539"/>
          <p:cNvSpPr txBox="1"/>
          <p:nvPr/>
        </p:nvSpPr>
        <p:spPr>
          <a:xfrm>
            <a:off x="2063750" y="1698625"/>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zh-CN" altLang="en-US" sz="2800" dirty="0">
                <a:solidFill>
                  <a:schemeClr val="tx1"/>
                </a:solidFill>
                <a:latin typeface="宋体" panose="02010600030101010101" pitchFamily="2" charset="-122"/>
              </a:rPr>
              <a:t>３</a:t>
            </a:r>
            <a:r>
              <a:rPr lang="en-US" altLang="zh-CN" sz="2800">
                <a:solidFill>
                  <a:schemeClr val="tx1"/>
                </a:solidFill>
                <a:latin typeface="宋体" panose="02010600030101010101" pitchFamily="2" charset="-122"/>
              </a:rPr>
              <a:t>.</a:t>
            </a:r>
            <a:r>
              <a:rPr lang="zh-CN" altLang="en-US" sz="2800" dirty="0">
                <a:solidFill>
                  <a:schemeClr val="tx1"/>
                </a:solidFill>
                <a:latin typeface="Arial" panose="020B0604020202020204" pitchFamily="34" charset="0"/>
              </a:rPr>
              <a:t>保险费核算</a:t>
            </a:r>
            <a:endParaRPr lang="zh-CN" altLang="en-US" sz="2800" dirty="0">
              <a:solidFill>
                <a:schemeClr val="tx1"/>
              </a:solidFill>
              <a:latin typeface="Arial" panose="020B0604020202020204" pitchFamily="34" charset="0"/>
            </a:endParaRPr>
          </a:p>
        </p:txBody>
      </p:sp>
      <p:sp>
        <p:nvSpPr>
          <p:cNvPr id="1601541" name="文本框 1601540"/>
          <p:cNvSpPr txBox="1"/>
          <p:nvPr/>
        </p:nvSpPr>
        <p:spPr>
          <a:xfrm>
            <a:off x="2063750" y="1139825"/>
            <a:ext cx="7345363" cy="521970"/>
          </a:xfrm>
          <a:prstGeom prst="rect">
            <a:avLst/>
          </a:prstGeom>
          <a:noFill/>
          <a:ln w="9525">
            <a:noFill/>
          </a:ln>
        </p:spPr>
        <p:txBody>
          <a:bodyPr>
            <a:spAutoFit/>
          </a:bodyPr>
          <a:p>
            <a:pPr marL="457200" indent="-457200" latinLnBrk="1" hangingPunct="0">
              <a:spcBef>
                <a:spcPct val="0"/>
              </a:spcBef>
            </a:pPr>
            <a:r>
              <a:rPr lang="en-US" altLang="zh-CN" sz="2800">
                <a:solidFill>
                  <a:srgbClr val="800000"/>
                </a:solidFill>
                <a:effectLst>
                  <a:outerShdw blurRad="38100" dist="38100" dir="2700000">
                    <a:srgbClr val="C0C0C0"/>
                  </a:outerShdw>
                </a:effectLst>
                <a:latin typeface="Arial" panose="020B0604020202020204" pitchFamily="34" charset="0"/>
              </a:rPr>
              <a:t>(</a:t>
            </a:r>
            <a:r>
              <a:rPr lang="zh-CN" altLang="en-US" sz="2800" dirty="0">
                <a:solidFill>
                  <a:srgbClr val="800000"/>
                </a:solidFill>
                <a:effectLst>
                  <a:outerShdw blurRad="38100" dist="38100" dir="2700000">
                    <a:srgbClr val="C0C0C0"/>
                  </a:outerShdw>
                </a:effectLst>
                <a:latin typeface="Arial" panose="020B0604020202020204" pitchFamily="34" charset="0"/>
              </a:rPr>
              <a:t>二</a:t>
            </a:r>
            <a:r>
              <a:rPr lang="en-US" altLang="zh-CN" sz="2800">
                <a:solidFill>
                  <a:srgbClr val="800000"/>
                </a:solidFill>
                <a:effectLst>
                  <a:outerShdw blurRad="38100" dist="38100" dir="2700000">
                    <a:srgbClr val="C0C0C0"/>
                  </a:outerShdw>
                </a:effectLst>
                <a:latin typeface="Arial" panose="020B0604020202020204" pitchFamily="34" charset="0"/>
              </a:rPr>
              <a:t>) </a:t>
            </a:r>
            <a:r>
              <a:rPr lang="zh-CN" altLang="en-US" sz="2800" dirty="0">
                <a:solidFill>
                  <a:srgbClr val="800000"/>
                </a:solidFill>
                <a:effectLst>
                  <a:outerShdw blurRad="38100" dist="38100" dir="2700000">
                    <a:srgbClr val="C0C0C0"/>
                  </a:outerShdw>
                </a:effectLst>
                <a:latin typeface="Arial" panose="020B0604020202020204" pitchFamily="34" charset="0"/>
              </a:rPr>
              <a:t>出口货物的价格核算要点</a:t>
            </a:r>
            <a:endParaRPr lang="zh-CN" altLang="en-US" sz="2800" dirty="0">
              <a:solidFill>
                <a:srgbClr val="800000"/>
              </a:solidFill>
              <a:effectLst>
                <a:outerShdw blurRad="38100" dist="38100" dir="2700000">
                  <a:srgbClr val="C0C0C0"/>
                </a:outerShdw>
              </a:effectLst>
              <a:latin typeface="宋体" panose="02010600030101010101" pitchFamily="2" charset="-122"/>
            </a:endParaRPr>
          </a:p>
        </p:txBody>
      </p:sp>
      <p:sp>
        <p:nvSpPr>
          <p:cNvPr id="1601542" name="文本框 1601541"/>
          <p:cNvSpPr txBox="1"/>
          <p:nvPr/>
        </p:nvSpPr>
        <p:spPr>
          <a:xfrm>
            <a:off x="2063750" y="2565400"/>
            <a:ext cx="8137525" cy="521970"/>
          </a:xfrm>
          <a:prstGeom prst="rect">
            <a:avLst/>
          </a:prstGeom>
          <a:noFill/>
          <a:ln w="9525">
            <a:noFill/>
          </a:ln>
        </p:spPr>
        <p:txBody>
          <a:bodyPr>
            <a:spAutoFit/>
          </a:bodyPr>
          <a:p>
            <a:pPr>
              <a:spcBef>
                <a:spcPct val="0"/>
              </a:spcBef>
            </a:pPr>
            <a:r>
              <a:rPr lang="en-US" altLang="zh-CN" sz="2800" dirty="0">
                <a:solidFill>
                  <a:srgbClr val="660033"/>
                </a:solidFill>
                <a:latin typeface="Arial" panose="020B0604020202020204" pitchFamily="34" charset="0"/>
              </a:rPr>
              <a:t>       </a:t>
            </a:r>
            <a:r>
              <a:rPr lang="zh-CN" altLang="en-US" sz="2800" dirty="0">
                <a:solidFill>
                  <a:schemeClr val="tx1"/>
                </a:solidFill>
                <a:latin typeface="宋体" panose="02010600030101010101" pitchFamily="2" charset="-122"/>
              </a:rPr>
              <a:t>公式：保险费＝ 保险金额</a:t>
            </a:r>
            <a:r>
              <a:rPr lang="en-US" altLang="zh-CN" sz="2800" dirty="0">
                <a:solidFill>
                  <a:schemeClr val="tx1"/>
                </a:solidFill>
                <a:latin typeface="宋体" panose="02010600030101010101" pitchFamily="2" charset="-122"/>
                <a:sym typeface="Symbol" panose="05050102010706020507" pitchFamily="18" charset="2"/>
              </a:rPr>
              <a:t></a:t>
            </a:r>
            <a:r>
              <a:rPr lang="zh-CN" altLang="en-US" sz="2800" dirty="0">
                <a:solidFill>
                  <a:schemeClr val="tx1"/>
                </a:solidFill>
                <a:latin typeface="宋体" panose="02010600030101010101" pitchFamily="2" charset="-122"/>
              </a:rPr>
              <a:t>保险费率</a:t>
            </a:r>
            <a:endParaRPr lang="zh-CN" altLang="en-US" sz="2800">
              <a:solidFill>
                <a:schemeClr val="tx1"/>
              </a:solidFill>
              <a:latin typeface="宋体" panose="02010600030101010101" pitchFamily="2" charset="-122"/>
            </a:endParaRPr>
          </a:p>
        </p:txBody>
      </p:sp>
      <p:sp>
        <p:nvSpPr>
          <p:cNvPr id="1601543" name="文本框 1601542"/>
          <p:cNvSpPr txBox="1"/>
          <p:nvPr/>
        </p:nvSpPr>
        <p:spPr>
          <a:xfrm>
            <a:off x="2062163" y="3284538"/>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保险金额＝ </a:t>
            </a:r>
            <a:r>
              <a:rPr lang="en-US" altLang="zh-CN" sz="2800">
                <a:solidFill>
                  <a:schemeClr val="tx1"/>
                </a:solidFill>
                <a:latin typeface="宋体" panose="02010600030101010101" pitchFamily="2" charset="-122"/>
              </a:rPr>
              <a:t>CIF</a:t>
            </a:r>
            <a:r>
              <a:rPr lang="zh-CN" altLang="en-US" sz="2800" dirty="0">
                <a:solidFill>
                  <a:schemeClr val="tx1"/>
                </a:solidFill>
                <a:latin typeface="宋体" panose="02010600030101010101" pitchFamily="2" charset="-122"/>
              </a:rPr>
              <a:t>价</a:t>
            </a:r>
            <a:r>
              <a:rPr lang="en-US" altLang="zh-CN" sz="2800" dirty="0">
                <a:solidFill>
                  <a:schemeClr val="tx1"/>
                </a:solidFill>
                <a:latin typeface="宋体" panose="02010600030101010101" pitchFamily="2" charset="-122"/>
                <a:sym typeface="Symbol" panose="05050102010706020507" pitchFamily="18" charset="2"/>
              </a:rPr>
              <a:t></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＋投保加成率</a:t>
            </a:r>
            <a:r>
              <a:rPr lang="en-US" altLang="zh-CN" sz="2800">
                <a:solidFill>
                  <a:schemeClr val="tx1"/>
                </a:solidFill>
                <a:latin typeface="宋体" panose="02010600030101010101" pitchFamily="2" charset="-122"/>
              </a:rPr>
              <a:t>)</a:t>
            </a:r>
            <a:endParaRPr lang="en-US" altLang="zh-CN" sz="2800">
              <a:solidFill>
                <a:schemeClr val="tx1"/>
              </a:solidFill>
              <a:latin typeface="宋体" panose="02010600030101010101" pitchFamily="2" charset="-122"/>
            </a:endParaRPr>
          </a:p>
        </p:txBody>
      </p:sp>
      <p:sp>
        <p:nvSpPr>
          <p:cNvPr id="1601544" name="文本框 1601543"/>
          <p:cNvSpPr txBox="1"/>
          <p:nvPr/>
        </p:nvSpPr>
        <p:spPr>
          <a:xfrm>
            <a:off x="2063750" y="4005263"/>
            <a:ext cx="8137525" cy="953135"/>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zh-CN" altLang="en-US" sz="2800" dirty="0">
                <a:solidFill>
                  <a:schemeClr val="tx1"/>
                </a:solidFill>
                <a:latin typeface="宋体" panose="02010600030101010101" pitchFamily="2" charset="-122"/>
              </a:rPr>
              <a:t>一般投保加成率是</a:t>
            </a:r>
            <a:r>
              <a:rPr lang="en-US" altLang="zh-CN" sz="2800">
                <a:solidFill>
                  <a:schemeClr val="tx1"/>
                </a:solidFill>
                <a:latin typeface="宋体" panose="02010600030101010101" pitchFamily="2" charset="-122"/>
              </a:rPr>
              <a:t>10%</a:t>
            </a:r>
            <a:r>
              <a:rPr lang="zh-CN" altLang="en-US" sz="2800" dirty="0">
                <a:solidFill>
                  <a:schemeClr val="tx1"/>
                </a:solidFill>
                <a:latin typeface="宋体" panose="02010600030101010101" pitchFamily="2" charset="-122"/>
              </a:rPr>
              <a:t>，保险金额的计算以</a:t>
            </a:r>
            <a:r>
              <a:rPr lang="en-US" altLang="zh-CN" sz="2800">
                <a:solidFill>
                  <a:schemeClr val="tx1"/>
                </a:solidFill>
                <a:latin typeface="宋体" panose="02010600030101010101" pitchFamily="2" charset="-122"/>
              </a:rPr>
              <a:t>CIF</a:t>
            </a:r>
            <a:r>
              <a:rPr lang="zh-CN" altLang="en-US" sz="2800" dirty="0">
                <a:solidFill>
                  <a:schemeClr val="tx1"/>
                </a:solidFill>
                <a:latin typeface="宋体" panose="02010600030101010101" pitchFamily="2" charset="-122"/>
              </a:rPr>
              <a:t>货价或发票金额为基础。 </a:t>
            </a:r>
            <a:endParaRPr lang="zh-CN" altLang="en-US" sz="280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01540"/>
                                        </p:tgtEl>
                                        <p:attrNameLst>
                                          <p:attrName>style.visibility</p:attrName>
                                        </p:attrNameLst>
                                      </p:cBhvr>
                                      <p:to>
                                        <p:strVal val="visible"/>
                                      </p:to>
                                    </p:set>
                                    <p:animEffect transition="in" filter="wipe(left)">
                                      <p:cBhvr>
                                        <p:cTn id="7" dur="500"/>
                                        <p:tgtEl>
                                          <p:spTgt spid="16015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01542"/>
                                        </p:tgtEl>
                                        <p:attrNameLst>
                                          <p:attrName>style.visibility</p:attrName>
                                        </p:attrNameLst>
                                      </p:cBhvr>
                                      <p:to>
                                        <p:strVal val="visible"/>
                                      </p:to>
                                    </p:set>
                                    <p:animEffect transition="in" filter="wipe(left)">
                                      <p:cBhvr>
                                        <p:cTn id="12" dur="500"/>
                                        <p:tgtEl>
                                          <p:spTgt spid="16015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01543"/>
                                        </p:tgtEl>
                                        <p:attrNameLst>
                                          <p:attrName>style.visibility</p:attrName>
                                        </p:attrNameLst>
                                      </p:cBhvr>
                                      <p:to>
                                        <p:strVal val="visible"/>
                                      </p:to>
                                    </p:set>
                                    <p:animEffect transition="in" filter="wipe(left)">
                                      <p:cBhvr>
                                        <p:cTn id="17" dur="500"/>
                                        <p:tgtEl>
                                          <p:spTgt spid="16015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01544"/>
                                        </p:tgtEl>
                                        <p:attrNameLst>
                                          <p:attrName>style.visibility</p:attrName>
                                        </p:attrNameLst>
                                      </p:cBhvr>
                                      <p:to>
                                        <p:strVal val="visible"/>
                                      </p:to>
                                    </p:set>
                                    <p:animEffect transition="in" filter="wipe(left)">
                                      <p:cBhvr>
                                        <p:cTn id="22" dur="500"/>
                                        <p:tgtEl>
                                          <p:spTgt spid="1601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1540" grpId="0"/>
      <p:bldP spid="1601542" grpId="0"/>
      <p:bldP spid="1601543" grpId="0"/>
      <p:bldP spid="160154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2562" name="文本框 1602561"/>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二、货物的价格核算 </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602563" name="文本框 1602562"/>
          <p:cNvSpPr txBox="1"/>
          <p:nvPr/>
        </p:nvSpPr>
        <p:spPr>
          <a:xfrm>
            <a:off x="4656138" y="6465888"/>
            <a:ext cx="5400675"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602564" name="文本框 1602563"/>
          <p:cNvSpPr txBox="1"/>
          <p:nvPr/>
        </p:nvSpPr>
        <p:spPr>
          <a:xfrm>
            <a:off x="2063750" y="1698625"/>
            <a:ext cx="8137525" cy="521970"/>
          </a:xfrm>
          <a:prstGeom prst="rect">
            <a:avLst/>
          </a:prstGeom>
          <a:noFill/>
          <a:ln w="9525">
            <a:noFill/>
          </a:ln>
        </p:spPr>
        <p:txBody>
          <a:bodyPr>
            <a:spAutoFit/>
          </a:bodyPr>
          <a:p>
            <a:pPr>
              <a:spcBef>
                <a:spcPct val="0"/>
              </a:spcBef>
            </a:pPr>
            <a:r>
              <a:rPr lang="en-US" altLang="zh-CN" sz="2800" dirty="0">
                <a:latin typeface="Arial" panose="020B0604020202020204" pitchFamily="34" charset="0"/>
              </a:rPr>
              <a:t>     </a:t>
            </a:r>
            <a:r>
              <a:rPr lang="en-US" altLang="zh-CN" sz="2800" dirty="0">
                <a:solidFill>
                  <a:schemeClr val="tx1"/>
                </a:solidFill>
                <a:latin typeface="Arial" panose="020B0604020202020204" pitchFamily="34" charset="0"/>
              </a:rPr>
              <a:t>   </a:t>
            </a:r>
            <a:r>
              <a:rPr lang="zh-CN" altLang="en-US" sz="2800" dirty="0">
                <a:solidFill>
                  <a:schemeClr val="tx1"/>
                </a:solidFill>
                <a:latin typeface="宋体" panose="02010600030101010101" pitchFamily="2" charset="-122"/>
              </a:rPr>
              <a:t>４</a:t>
            </a:r>
            <a:r>
              <a:rPr lang="en-US" altLang="zh-CN" sz="2800">
                <a:solidFill>
                  <a:schemeClr val="tx1"/>
                </a:solidFill>
                <a:latin typeface="宋体" panose="02010600030101010101" pitchFamily="2" charset="-122"/>
              </a:rPr>
              <a:t>.</a:t>
            </a:r>
            <a:r>
              <a:rPr lang="zh-CN" altLang="en-US" sz="2800" dirty="0">
                <a:solidFill>
                  <a:schemeClr val="tx1"/>
                </a:solidFill>
                <a:latin typeface="宋体" panose="02010600030101010101" pitchFamily="2" charset="-122"/>
              </a:rPr>
              <a:t>佣金核算</a:t>
            </a:r>
            <a:endParaRPr lang="zh-CN" altLang="en-US" sz="2800" dirty="0">
              <a:solidFill>
                <a:schemeClr val="tx1"/>
              </a:solidFill>
              <a:latin typeface="Arial" panose="020B0604020202020204" pitchFamily="34" charset="0"/>
            </a:endParaRPr>
          </a:p>
        </p:txBody>
      </p:sp>
      <p:sp>
        <p:nvSpPr>
          <p:cNvPr id="1602565" name="文本框 1602564"/>
          <p:cNvSpPr txBox="1"/>
          <p:nvPr/>
        </p:nvSpPr>
        <p:spPr>
          <a:xfrm>
            <a:off x="2063750" y="1139825"/>
            <a:ext cx="8280400" cy="521970"/>
          </a:xfrm>
          <a:prstGeom prst="rect">
            <a:avLst/>
          </a:prstGeom>
          <a:noFill/>
          <a:ln w="9525">
            <a:noFill/>
          </a:ln>
        </p:spPr>
        <p:txBody>
          <a:bodyPr>
            <a:spAutoFit/>
          </a:bodyPr>
          <a:p>
            <a:pPr marL="457200" indent="-457200" latinLnBrk="1" hangingPunct="0">
              <a:spcBef>
                <a:spcPct val="0"/>
              </a:spcBef>
            </a:pPr>
            <a:r>
              <a:rPr lang="en-US" altLang="zh-CN" sz="2800">
                <a:solidFill>
                  <a:srgbClr val="800000"/>
                </a:solidFill>
                <a:effectLst>
                  <a:outerShdw blurRad="38100" dist="38100" dir="2700000">
                    <a:srgbClr val="C0C0C0"/>
                  </a:outerShdw>
                </a:effectLst>
                <a:latin typeface="Arial" panose="020B0604020202020204" pitchFamily="34" charset="0"/>
              </a:rPr>
              <a:t>(</a:t>
            </a:r>
            <a:r>
              <a:rPr lang="zh-CN" altLang="en-US" sz="2800" dirty="0">
                <a:solidFill>
                  <a:srgbClr val="800000"/>
                </a:solidFill>
                <a:effectLst>
                  <a:outerShdw blurRad="38100" dist="38100" dir="2700000">
                    <a:srgbClr val="C0C0C0"/>
                  </a:outerShdw>
                </a:effectLst>
                <a:latin typeface="Arial" panose="020B0604020202020204" pitchFamily="34" charset="0"/>
              </a:rPr>
              <a:t>二</a:t>
            </a:r>
            <a:r>
              <a:rPr lang="en-US" altLang="zh-CN" sz="2800">
                <a:solidFill>
                  <a:srgbClr val="800000"/>
                </a:solidFill>
                <a:effectLst>
                  <a:outerShdw blurRad="38100" dist="38100" dir="2700000">
                    <a:srgbClr val="C0C0C0"/>
                  </a:outerShdw>
                </a:effectLst>
                <a:latin typeface="Arial" panose="020B0604020202020204" pitchFamily="34" charset="0"/>
              </a:rPr>
              <a:t>) </a:t>
            </a:r>
            <a:r>
              <a:rPr lang="zh-CN" altLang="en-US" sz="2800" dirty="0">
                <a:solidFill>
                  <a:srgbClr val="800000"/>
                </a:solidFill>
                <a:effectLst>
                  <a:outerShdw blurRad="38100" dist="38100" dir="2700000">
                    <a:srgbClr val="C0C0C0"/>
                  </a:outerShdw>
                </a:effectLst>
                <a:latin typeface="Arial" panose="020B0604020202020204" pitchFamily="34" charset="0"/>
              </a:rPr>
              <a:t>出口货物的价格核算要点</a:t>
            </a:r>
            <a:endParaRPr lang="zh-CN" altLang="en-US" sz="2800" dirty="0">
              <a:solidFill>
                <a:srgbClr val="800000"/>
              </a:solidFill>
              <a:effectLst>
                <a:outerShdw blurRad="38100" dist="38100" dir="2700000">
                  <a:srgbClr val="C0C0C0"/>
                </a:outerShdw>
              </a:effectLst>
              <a:latin typeface="Arial" panose="020B0604020202020204" pitchFamily="34" charset="0"/>
            </a:endParaRPr>
          </a:p>
        </p:txBody>
      </p:sp>
      <p:sp>
        <p:nvSpPr>
          <p:cNvPr id="1602566" name="文本框 1602565"/>
          <p:cNvSpPr txBox="1"/>
          <p:nvPr/>
        </p:nvSpPr>
        <p:spPr>
          <a:xfrm>
            <a:off x="2063750" y="3141663"/>
            <a:ext cx="8137525" cy="1383665"/>
          </a:xfrm>
          <a:prstGeom prst="rect">
            <a:avLst/>
          </a:prstGeom>
          <a:noFill/>
          <a:ln w="9525">
            <a:noFill/>
          </a:ln>
        </p:spPr>
        <p:txBody>
          <a:bodyPr>
            <a:spAutoFit/>
          </a:bodyPr>
          <a:p>
            <a:r>
              <a:rPr lang="en-US" altLang="zh-CN" sz="2800" dirty="0">
                <a:solidFill>
                  <a:srgbClr val="660033"/>
                </a:solidFill>
                <a:latin typeface="Arial" panose="020B0604020202020204" pitchFamily="34" charset="0"/>
              </a:rPr>
              <a:t>       </a:t>
            </a:r>
            <a:r>
              <a:rPr lang="zh-CN" altLang="en-US" sz="2800" dirty="0">
                <a:solidFill>
                  <a:schemeClr val="tx1"/>
                </a:solidFill>
                <a:latin typeface="宋体" panose="02010600030101010101" pitchFamily="2" charset="-122"/>
              </a:rPr>
              <a:t>公式：净价＝含佣价－佣金</a:t>
            </a:r>
            <a:endParaRPr lang="zh-CN" altLang="en-US" sz="2800" dirty="0">
              <a:solidFill>
                <a:schemeClr val="tx1"/>
              </a:solidFill>
              <a:latin typeface="宋体" panose="02010600030101010101" pitchFamily="2" charset="-122"/>
            </a:endParaRPr>
          </a:p>
          <a:p>
            <a:r>
              <a:rPr lang="zh-CN" altLang="en-US" sz="2800" dirty="0">
                <a:solidFill>
                  <a:schemeClr val="tx1"/>
                </a:solidFill>
                <a:latin typeface="宋体" panose="02010600030101010101" pitchFamily="2" charset="-122"/>
              </a:rPr>
              <a:t>      或  净价＝含佣价</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－佣金率</a:t>
            </a:r>
            <a:r>
              <a:rPr lang="en-US" altLang="zh-CN" sz="2800">
                <a:solidFill>
                  <a:schemeClr val="tx1"/>
                </a:solidFill>
                <a:latin typeface="宋体" panose="02010600030101010101" pitchFamily="2" charset="-122"/>
              </a:rPr>
              <a:t>)</a:t>
            </a:r>
            <a:endParaRPr lang="en-US" altLang="zh-CN" sz="2800">
              <a:solidFill>
                <a:schemeClr val="tx1"/>
              </a:solidFill>
              <a:latin typeface="宋体" panose="02010600030101010101" pitchFamily="2" charset="-122"/>
            </a:endParaRPr>
          </a:p>
          <a:p>
            <a:r>
              <a:rPr lang="en-US" altLang="zh-CN" sz="280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含佣价＝净价</a:t>
            </a:r>
            <a:r>
              <a:rPr lang="en-US" altLang="zh-CN" sz="2800">
                <a:solidFill>
                  <a:schemeClr val="tx1"/>
                </a:solidFill>
                <a:latin typeface="宋体" panose="02010600030101010101" pitchFamily="2" charset="-122"/>
              </a:rPr>
              <a:t>/(1</a:t>
            </a:r>
            <a:r>
              <a:rPr lang="zh-CN" altLang="en-US" sz="2800" dirty="0">
                <a:solidFill>
                  <a:schemeClr val="tx1"/>
                </a:solidFill>
                <a:latin typeface="宋体" panose="02010600030101010101" pitchFamily="2" charset="-122"/>
              </a:rPr>
              <a:t>－佣金率</a:t>
            </a:r>
            <a:r>
              <a:rPr lang="en-US" altLang="zh-CN" sz="2800">
                <a:solidFill>
                  <a:schemeClr val="tx1"/>
                </a:solidFill>
                <a:latin typeface="宋体" panose="02010600030101010101" pitchFamily="2" charset="-122"/>
              </a:rPr>
              <a:t>)</a:t>
            </a:r>
            <a:endParaRPr lang="en-US" altLang="zh-CN" sz="2800">
              <a:solidFill>
                <a:schemeClr val="tx1"/>
              </a:solidFill>
              <a:latin typeface="宋体" panose="02010600030101010101" pitchFamily="2" charset="-122"/>
            </a:endParaRPr>
          </a:p>
        </p:txBody>
      </p:sp>
      <p:sp>
        <p:nvSpPr>
          <p:cNvPr id="1602567" name="文本框 1602566"/>
          <p:cNvSpPr txBox="1"/>
          <p:nvPr/>
        </p:nvSpPr>
        <p:spPr>
          <a:xfrm>
            <a:off x="2063750" y="2349500"/>
            <a:ext cx="8137525"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佣金计算常以发票金额为准  </a:t>
            </a:r>
            <a:endParaRPr lang="zh-CN" altLang="en-US" sz="28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02564"/>
                                        </p:tgtEl>
                                        <p:attrNameLst>
                                          <p:attrName>style.visibility</p:attrName>
                                        </p:attrNameLst>
                                      </p:cBhvr>
                                      <p:to>
                                        <p:strVal val="visible"/>
                                      </p:to>
                                    </p:set>
                                    <p:animEffect transition="in" filter="wipe(left)">
                                      <p:cBhvr>
                                        <p:cTn id="7" dur="500"/>
                                        <p:tgtEl>
                                          <p:spTgt spid="160256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02567"/>
                                        </p:tgtEl>
                                        <p:attrNameLst>
                                          <p:attrName>style.visibility</p:attrName>
                                        </p:attrNameLst>
                                      </p:cBhvr>
                                      <p:to>
                                        <p:strVal val="visible"/>
                                      </p:to>
                                    </p:set>
                                    <p:animEffect transition="in" filter="wipe(left)">
                                      <p:cBhvr>
                                        <p:cTn id="12" dur="500"/>
                                        <p:tgtEl>
                                          <p:spTgt spid="160256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02566"/>
                                        </p:tgtEl>
                                        <p:attrNameLst>
                                          <p:attrName>style.visibility</p:attrName>
                                        </p:attrNameLst>
                                      </p:cBhvr>
                                      <p:to>
                                        <p:strVal val="visible"/>
                                      </p:to>
                                    </p:set>
                                    <p:animEffect transition="in" filter="wipe(left)">
                                      <p:cBhvr>
                                        <p:cTn id="17" dur="500"/>
                                        <p:tgtEl>
                                          <p:spTgt spid="1602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2564" grpId="0"/>
      <p:bldP spid="1602566" grpId="0"/>
      <p:bldP spid="160256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10754" name="文本框 1610753"/>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二、货物的价格核算</a:t>
            </a:r>
            <a:endParaRPr lang="zh-CN" altLang="en-US" sz="320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610755" name="文本框 1610754"/>
          <p:cNvSpPr txBox="1"/>
          <p:nvPr/>
        </p:nvSpPr>
        <p:spPr>
          <a:xfrm>
            <a:off x="5159375" y="6494463"/>
            <a:ext cx="4897438"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
        <p:nvSpPr>
          <p:cNvPr id="1610756" name="文本框 1610755"/>
          <p:cNvSpPr txBox="1"/>
          <p:nvPr/>
        </p:nvSpPr>
        <p:spPr>
          <a:xfrm>
            <a:off x="1992313" y="908050"/>
            <a:ext cx="8280400" cy="1445260"/>
          </a:xfrm>
          <a:prstGeom prst="rect">
            <a:avLst/>
          </a:prstGeom>
          <a:noFill/>
          <a:ln w="9525">
            <a:noFill/>
          </a:ln>
        </p:spPr>
        <p:txBody>
          <a:bodyPr>
            <a:spAutoFit/>
          </a:bodyPr>
          <a:p>
            <a:pPr marL="457200" indent="-457200" latinLnBrk="1" hangingPunct="0">
              <a:spcBef>
                <a:spcPct val="0"/>
              </a:spcBef>
            </a:pPr>
            <a:r>
              <a:rPr lang="zh-CN" altLang="en-US" sz="2800" dirty="0">
                <a:solidFill>
                  <a:srgbClr val="800000"/>
                </a:solidFill>
                <a:latin typeface="Arial" panose="020B0604020202020204" pitchFamily="34" charset="0"/>
              </a:rPr>
              <a:t>（三）三种贸易术语的对外报价核算</a:t>
            </a:r>
            <a:endParaRPr lang="zh-CN" altLang="en-US" sz="2800" dirty="0">
              <a:solidFill>
                <a:srgbClr val="800000"/>
              </a:solidFill>
              <a:latin typeface="Arial" panose="020B0604020202020204" pitchFamily="34" charset="0"/>
            </a:endParaRPr>
          </a:p>
          <a:p>
            <a:pPr marL="457200" indent="-457200" latinLnBrk="1" hangingPunct="0">
              <a:spcBef>
                <a:spcPct val="0"/>
              </a:spcBef>
            </a:pPr>
            <a:r>
              <a:rPr lang="zh-CN" altLang="en-US" sz="3000" dirty="0">
                <a:solidFill>
                  <a:schemeClr val="tx1"/>
                </a:solidFill>
                <a:effectLst>
                  <a:outerShdw blurRad="38100" dist="38100" dir="2700000">
                    <a:srgbClr val="C0C0C0"/>
                  </a:outerShdw>
                </a:effectLst>
                <a:latin typeface="宋体" panose="02010600030101010101" pitchFamily="2" charset="-122"/>
              </a:rPr>
              <a:t>１、三种主要价格的基本构成</a:t>
            </a:r>
            <a:r>
              <a:rPr lang="zh-CN" altLang="en-US" sz="3000" dirty="0">
                <a:solidFill>
                  <a:srgbClr val="660033"/>
                </a:solidFill>
                <a:effectLst>
                  <a:outerShdw blurRad="38100" dist="38100" dir="2700000">
                    <a:srgbClr val="C0C0C0"/>
                  </a:outerShdw>
                </a:effectLst>
                <a:latin typeface="宋体" panose="02010600030101010101" pitchFamily="2" charset="-122"/>
              </a:rPr>
              <a:t>　</a:t>
            </a:r>
            <a:endParaRPr lang="zh-CN" altLang="en-US" sz="3000" dirty="0">
              <a:solidFill>
                <a:srgbClr val="660033"/>
              </a:solidFill>
              <a:effectLst>
                <a:outerShdw blurRad="38100" dist="38100" dir="2700000">
                  <a:srgbClr val="C0C0C0"/>
                </a:outerShdw>
              </a:effectLst>
              <a:latin typeface="宋体" panose="02010600030101010101" pitchFamily="2" charset="-122"/>
            </a:endParaRPr>
          </a:p>
          <a:p>
            <a:pPr marL="457200" indent="-457200"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  　</a:t>
            </a:r>
            <a:r>
              <a:rPr lang="en-US" altLang="zh-CN" sz="2800">
                <a:solidFill>
                  <a:schemeClr val="tx1"/>
                </a:solidFill>
                <a:latin typeface="宋体" panose="02010600030101010101" pitchFamily="2" charset="-122"/>
              </a:rPr>
              <a:t>FOB</a:t>
            </a:r>
            <a:r>
              <a:rPr lang="zh-CN" altLang="en-US" sz="2000" dirty="0">
                <a:solidFill>
                  <a:schemeClr val="tx1"/>
                </a:solidFill>
                <a:latin typeface="宋体" panose="02010600030101010101" pitchFamily="2" charset="-122"/>
              </a:rPr>
              <a:t>：</a:t>
            </a:r>
            <a:r>
              <a:rPr lang="zh-CN" altLang="en-US" sz="2000" dirty="0">
                <a:latin typeface="Arial" panose="020B0604020202020204" pitchFamily="34" charset="0"/>
              </a:rPr>
              <a:t> </a:t>
            </a:r>
            <a:endParaRPr lang="zh-CN" altLang="en-US" sz="2000" dirty="0">
              <a:latin typeface="Arial" panose="020B0604020202020204" pitchFamily="34" charset="0"/>
            </a:endParaRPr>
          </a:p>
        </p:txBody>
      </p:sp>
      <p:sp>
        <p:nvSpPr>
          <p:cNvPr id="1610758" name="文本框 1610757"/>
          <p:cNvSpPr txBox="1"/>
          <p:nvPr/>
        </p:nvSpPr>
        <p:spPr>
          <a:xfrm>
            <a:off x="2063750" y="2276475"/>
            <a:ext cx="8137525"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成本＋国内费用＋预期利润 </a:t>
            </a:r>
            <a:endParaRPr lang="zh-CN" altLang="en-US" sz="2800" dirty="0">
              <a:solidFill>
                <a:schemeClr val="tx1"/>
              </a:solidFill>
              <a:latin typeface="宋体" panose="02010600030101010101" pitchFamily="2" charset="-122"/>
            </a:endParaRPr>
          </a:p>
        </p:txBody>
      </p:sp>
      <p:sp>
        <p:nvSpPr>
          <p:cNvPr id="1610760" name="文本框 1610759"/>
          <p:cNvSpPr txBox="1"/>
          <p:nvPr/>
        </p:nvSpPr>
        <p:spPr>
          <a:xfrm>
            <a:off x="2062163" y="2997200"/>
            <a:ext cx="8137525"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en-US" altLang="zh-CN" sz="2800">
                <a:solidFill>
                  <a:schemeClr val="tx1"/>
                </a:solidFill>
                <a:latin typeface="宋体" panose="02010600030101010101" pitchFamily="2" charset="-122"/>
              </a:rPr>
              <a:t>CFR</a:t>
            </a:r>
            <a:r>
              <a:rPr lang="zh-CN" altLang="en-US" sz="2800" dirty="0">
                <a:solidFill>
                  <a:schemeClr val="tx1"/>
                </a:solidFill>
                <a:latin typeface="宋体" panose="02010600030101010101" pitchFamily="2" charset="-122"/>
              </a:rPr>
              <a:t>： </a:t>
            </a:r>
            <a:endParaRPr lang="zh-CN" altLang="en-US" sz="2800" dirty="0">
              <a:solidFill>
                <a:schemeClr val="tx1"/>
              </a:solidFill>
              <a:latin typeface="宋体" panose="02010600030101010101" pitchFamily="2" charset="-122"/>
            </a:endParaRPr>
          </a:p>
        </p:txBody>
      </p:sp>
      <p:sp>
        <p:nvSpPr>
          <p:cNvPr id="1610761" name="文本框 1610760"/>
          <p:cNvSpPr txBox="1"/>
          <p:nvPr/>
        </p:nvSpPr>
        <p:spPr>
          <a:xfrm>
            <a:off x="2063750" y="3573463"/>
            <a:ext cx="8137525"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成本</a:t>
            </a:r>
            <a:r>
              <a:rPr lang="zh-CN" altLang="en-US" sz="2000" dirty="0">
                <a:solidFill>
                  <a:schemeClr val="tx1"/>
                </a:solidFill>
                <a:latin typeface="Arial" panose="020B0604020202020204" pitchFamily="34" charset="0"/>
              </a:rPr>
              <a:t>＋</a:t>
            </a:r>
            <a:r>
              <a:rPr lang="zh-CN" altLang="en-US" sz="2800" dirty="0">
                <a:solidFill>
                  <a:schemeClr val="tx1"/>
                </a:solidFill>
                <a:latin typeface="宋体" panose="02010600030101010101" pitchFamily="2" charset="-122"/>
              </a:rPr>
              <a:t>国内费用</a:t>
            </a:r>
            <a:r>
              <a:rPr lang="zh-CN" altLang="en-US" sz="2000" dirty="0">
                <a:solidFill>
                  <a:schemeClr val="tx1"/>
                </a:solidFill>
                <a:latin typeface="Arial" panose="020B0604020202020204" pitchFamily="34" charset="0"/>
              </a:rPr>
              <a:t>＋</a:t>
            </a:r>
            <a:r>
              <a:rPr lang="zh-CN" altLang="en-US" sz="2800" dirty="0">
                <a:solidFill>
                  <a:schemeClr val="tx1"/>
                </a:solidFill>
                <a:latin typeface="宋体" panose="02010600030101010101" pitchFamily="2" charset="-122"/>
              </a:rPr>
              <a:t>出口运费</a:t>
            </a:r>
            <a:r>
              <a:rPr lang="zh-CN" altLang="en-US" sz="2000" dirty="0">
                <a:solidFill>
                  <a:schemeClr val="tx1"/>
                </a:solidFill>
                <a:latin typeface="Arial" panose="020B0604020202020204" pitchFamily="34" charset="0"/>
              </a:rPr>
              <a:t>＋</a:t>
            </a:r>
            <a:r>
              <a:rPr lang="zh-CN" altLang="en-US" sz="2800" dirty="0">
                <a:solidFill>
                  <a:schemeClr val="tx1"/>
                </a:solidFill>
                <a:latin typeface="宋体" panose="02010600030101010101" pitchFamily="2" charset="-122"/>
              </a:rPr>
              <a:t>预期利润  </a:t>
            </a:r>
            <a:endParaRPr lang="zh-CN" altLang="en-US" sz="2800" dirty="0">
              <a:solidFill>
                <a:schemeClr val="tx1"/>
              </a:solidFill>
              <a:latin typeface="宋体" panose="02010600030101010101" pitchFamily="2" charset="-122"/>
            </a:endParaRPr>
          </a:p>
        </p:txBody>
      </p:sp>
      <p:sp>
        <p:nvSpPr>
          <p:cNvPr id="1610762" name="文本框 1610761"/>
          <p:cNvSpPr txBox="1"/>
          <p:nvPr/>
        </p:nvSpPr>
        <p:spPr>
          <a:xfrm>
            <a:off x="2065338" y="4206875"/>
            <a:ext cx="8137525"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en-US" altLang="zh-CN" sz="2800">
                <a:solidFill>
                  <a:schemeClr val="tx1"/>
                </a:solidFill>
                <a:latin typeface="宋体" panose="02010600030101010101" pitchFamily="2" charset="-122"/>
              </a:rPr>
              <a:t>CIF</a:t>
            </a:r>
            <a:r>
              <a:rPr lang="zh-CN" altLang="en-US" sz="2800" dirty="0">
                <a:solidFill>
                  <a:schemeClr val="tx1"/>
                </a:solidFill>
                <a:latin typeface="宋体" panose="02010600030101010101" pitchFamily="2" charset="-122"/>
              </a:rPr>
              <a:t>：</a:t>
            </a:r>
            <a:endParaRPr lang="zh-CN" altLang="en-US" sz="2800" dirty="0">
              <a:solidFill>
                <a:schemeClr val="tx1"/>
              </a:solidFill>
              <a:latin typeface="宋体" panose="02010600030101010101" pitchFamily="2" charset="-122"/>
            </a:endParaRPr>
          </a:p>
        </p:txBody>
      </p:sp>
      <p:sp>
        <p:nvSpPr>
          <p:cNvPr id="1610763" name="文本框 1610762"/>
          <p:cNvSpPr txBox="1"/>
          <p:nvPr/>
        </p:nvSpPr>
        <p:spPr>
          <a:xfrm>
            <a:off x="1847850" y="5084763"/>
            <a:ext cx="8820150" cy="829945"/>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成本＋国内费用＋出口运费＋出口保险费＋预期利润</a:t>
            </a:r>
            <a:endParaRPr lang="zh-CN" altLang="en-US" sz="2800" dirty="0">
              <a:solidFill>
                <a:schemeClr val="tx1"/>
              </a:solidFill>
              <a:latin typeface="宋体" panose="02010600030101010101" pitchFamily="2" charset="-122"/>
            </a:endParaRPr>
          </a:p>
          <a:p>
            <a:pPr>
              <a:spcBef>
                <a:spcPct val="0"/>
              </a:spcBef>
            </a:pPr>
            <a:r>
              <a:rPr lang="zh-CN" altLang="en-US" sz="2000" dirty="0">
                <a:solidFill>
                  <a:schemeClr val="tx1"/>
                </a:solidFill>
                <a:latin typeface="宋体" panose="02010600030101010101" pitchFamily="2" charset="-122"/>
              </a:rPr>
              <a:t>    </a:t>
            </a:r>
            <a:endParaRPr lang="zh-CN" altLang="en-US" sz="2000" dirty="0">
              <a:solidFill>
                <a:schemeClr val="tx1"/>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10756"/>
                                        </p:tgtEl>
                                        <p:attrNameLst>
                                          <p:attrName>style.visibility</p:attrName>
                                        </p:attrNameLst>
                                      </p:cBhvr>
                                      <p:to>
                                        <p:strVal val="visible"/>
                                      </p:to>
                                    </p:set>
                                    <p:animEffect transition="in" filter="wipe(left)">
                                      <p:cBhvr>
                                        <p:cTn id="7" dur="500"/>
                                        <p:tgtEl>
                                          <p:spTgt spid="161075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10758"/>
                                        </p:tgtEl>
                                        <p:attrNameLst>
                                          <p:attrName>style.visibility</p:attrName>
                                        </p:attrNameLst>
                                      </p:cBhvr>
                                      <p:to>
                                        <p:strVal val="visible"/>
                                      </p:to>
                                    </p:set>
                                    <p:animEffect transition="in" filter="wipe(left)">
                                      <p:cBhvr>
                                        <p:cTn id="12" dur="500"/>
                                        <p:tgtEl>
                                          <p:spTgt spid="161075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10760"/>
                                        </p:tgtEl>
                                        <p:attrNameLst>
                                          <p:attrName>style.visibility</p:attrName>
                                        </p:attrNameLst>
                                      </p:cBhvr>
                                      <p:to>
                                        <p:strVal val="visible"/>
                                      </p:to>
                                    </p:set>
                                    <p:animEffect transition="in" filter="wipe(left)">
                                      <p:cBhvr>
                                        <p:cTn id="17" dur="500"/>
                                        <p:tgtEl>
                                          <p:spTgt spid="161076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10761"/>
                                        </p:tgtEl>
                                        <p:attrNameLst>
                                          <p:attrName>style.visibility</p:attrName>
                                        </p:attrNameLst>
                                      </p:cBhvr>
                                      <p:to>
                                        <p:strVal val="visible"/>
                                      </p:to>
                                    </p:set>
                                    <p:animEffect transition="in" filter="wipe(left)">
                                      <p:cBhvr>
                                        <p:cTn id="22" dur="500"/>
                                        <p:tgtEl>
                                          <p:spTgt spid="161076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10762"/>
                                        </p:tgtEl>
                                        <p:attrNameLst>
                                          <p:attrName>style.visibility</p:attrName>
                                        </p:attrNameLst>
                                      </p:cBhvr>
                                      <p:to>
                                        <p:strVal val="visible"/>
                                      </p:to>
                                    </p:set>
                                    <p:animEffect transition="in" filter="wipe(left)">
                                      <p:cBhvr>
                                        <p:cTn id="27" dur="500"/>
                                        <p:tgtEl>
                                          <p:spTgt spid="161076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10763"/>
                                        </p:tgtEl>
                                        <p:attrNameLst>
                                          <p:attrName>style.visibility</p:attrName>
                                        </p:attrNameLst>
                                      </p:cBhvr>
                                      <p:to>
                                        <p:strVal val="visible"/>
                                      </p:to>
                                    </p:set>
                                    <p:animEffect transition="in" filter="wipe(left)">
                                      <p:cBhvr>
                                        <p:cTn id="32" dur="500"/>
                                        <p:tgtEl>
                                          <p:spTgt spid="1610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0756" grpId="0"/>
      <p:bldP spid="1610758" grpId="0"/>
      <p:bldP spid="1610760" grpId="0"/>
      <p:bldP spid="1610761" grpId="0"/>
      <p:bldP spid="1610762" grpId="0"/>
      <p:bldP spid="161076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62146" name="文本框 3462145"/>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二、货物的价格核算 </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3462147" name="文本框 3462146"/>
          <p:cNvSpPr txBox="1"/>
          <p:nvPr/>
        </p:nvSpPr>
        <p:spPr>
          <a:xfrm>
            <a:off x="5159375" y="6494463"/>
            <a:ext cx="4897438"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
        <p:nvSpPr>
          <p:cNvPr id="3462148" name="文本框 3462147"/>
          <p:cNvSpPr txBox="1"/>
          <p:nvPr/>
        </p:nvSpPr>
        <p:spPr>
          <a:xfrm>
            <a:off x="2063750" y="1139825"/>
            <a:ext cx="8280400" cy="521970"/>
          </a:xfrm>
          <a:prstGeom prst="rect">
            <a:avLst/>
          </a:prstGeom>
          <a:noFill/>
          <a:ln w="9525">
            <a:noFill/>
          </a:ln>
        </p:spPr>
        <p:txBody>
          <a:bodyPr>
            <a:spAutoFit/>
          </a:bodyPr>
          <a:p>
            <a:pPr marL="457200" indent="-457200" latinLnBrk="1" hangingPunct="0">
              <a:spcBef>
                <a:spcPct val="0"/>
              </a:spcBef>
            </a:pPr>
            <a:r>
              <a:rPr lang="en-US" altLang="zh-CN" sz="2800">
                <a:solidFill>
                  <a:srgbClr val="660033"/>
                </a:solidFill>
                <a:effectLst>
                  <a:outerShdw blurRad="38100" dist="38100" dir="2700000">
                    <a:srgbClr val="C0C0C0"/>
                  </a:outerShdw>
                </a:effectLst>
                <a:latin typeface="Arial" panose="020B0604020202020204" pitchFamily="34" charset="0"/>
              </a:rPr>
              <a:t>(</a:t>
            </a:r>
            <a:r>
              <a:rPr lang="zh-CN" altLang="en-US" sz="2800" dirty="0">
                <a:solidFill>
                  <a:srgbClr val="660033"/>
                </a:solidFill>
                <a:effectLst>
                  <a:outerShdw blurRad="38100" dist="38100" dir="2700000">
                    <a:srgbClr val="C0C0C0"/>
                  </a:outerShdw>
                </a:effectLst>
                <a:latin typeface="Arial" panose="020B0604020202020204" pitchFamily="34" charset="0"/>
              </a:rPr>
              <a:t>三</a:t>
            </a:r>
            <a:r>
              <a:rPr lang="en-US" altLang="zh-CN" sz="2800">
                <a:solidFill>
                  <a:srgbClr val="660033"/>
                </a:solidFill>
                <a:effectLst>
                  <a:outerShdw blurRad="38100" dist="38100" dir="2700000">
                    <a:srgbClr val="C0C0C0"/>
                  </a:outerShdw>
                </a:effectLst>
                <a:latin typeface="Arial" panose="020B0604020202020204" pitchFamily="34" charset="0"/>
              </a:rPr>
              <a:t>)</a:t>
            </a:r>
            <a:r>
              <a:rPr lang="zh-CN" altLang="en-US" sz="2800" dirty="0">
                <a:solidFill>
                  <a:srgbClr val="660033"/>
                </a:solidFill>
                <a:effectLst>
                  <a:outerShdw blurRad="38100" dist="38100" dir="2700000">
                    <a:srgbClr val="C0C0C0"/>
                  </a:outerShdw>
                </a:effectLst>
                <a:latin typeface="Arial" panose="020B0604020202020204" pitchFamily="34" charset="0"/>
              </a:rPr>
              <a:t>三种贸易术语的对外报价核算</a:t>
            </a:r>
            <a:endParaRPr lang="zh-CN" altLang="en-US" sz="2800" dirty="0">
              <a:solidFill>
                <a:srgbClr val="660033"/>
              </a:solidFill>
              <a:effectLst>
                <a:outerShdw blurRad="38100" dist="38100" dir="2700000">
                  <a:srgbClr val="C0C0C0"/>
                </a:outerShdw>
              </a:effectLst>
              <a:latin typeface="Arial" panose="020B0604020202020204" pitchFamily="34" charset="0"/>
            </a:endParaRPr>
          </a:p>
        </p:txBody>
      </p:sp>
      <p:sp>
        <p:nvSpPr>
          <p:cNvPr id="3462149" name="文本框 3462148"/>
          <p:cNvSpPr txBox="1"/>
          <p:nvPr/>
        </p:nvSpPr>
        <p:spPr>
          <a:xfrm>
            <a:off x="2063750" y="1698625"/>
            <a:ext cx="8137525" cy="3538220"/>
          </a:xfrm>
          <a:prstGeom prst="rect">
            <a:avLst/>
          </a:prstGeom>
          <a:noFill/>
          <a:ln w="9525">
            <a:noFill/>
          </a:ln>
        </p:spPr>
        <p:txBody>
          <a:bodyPr>
            <a:spAutoFit/>
          </a:bodyPr>
          <a:p>
            <a:pPr>
              <a:spcBef>
                <a:spcPct val="0"/>
              </a:spcBef>
            </a:pPr>
            <a:r>
              <a:rPr lang="en-US" altLang="zh-CN" sz="2800">
                <a:solidFill>
                  <a:schemeClr val="tx1"/>
                </a:solidFill>
                <a:latin typeface="宋体" panose="02010600030101010101" pitchFamily="2" charset="-122"/>
              </a:rPr>
              <a:t>9</a:t>
            </a:r>
            <a:r>
              <a:rPr lang="zh-CN" altLang="en-US" sz="2800" dirty="0">
                <a:solidFill>
                  <a:schemeClr val="tx1"/>
                </a:solidFill>
                <a:latin typeface="宋体" panose="02010600030101010101" pitchFamily="2" charset="-122"/>
              </a:rPr>
              <a:t>、盈亏核算</a:t>
            </a:r>
            <a:r>
              <a:rPr lang="zh-CN" altLang="en-US" sz="2800">
                <a:solidFill>
                  <a:schemeClr val="tx1"/>
                </a:solidFill>
                <a:latin typeface="宋体" panose="02010600030101010101" pitchFamily="2" charset="-122"/>
              </a:rPr>
              <a:t>   </a:t>
            </a:r>
            <a:endParaRPr lang="zh-CN" altLang="en-US" sz="2800">
              <a:solidFill>
                <a:schemeClr val="tx1"/>
              </a:solidFill>
              <a:latin typeface="宋体" panose="02010600030101010101" pitchFamily="2" charset="-122"/>
            </a:endParaRPr>
          </a:p>
          <a:p>
            <a:pPr>
              <a:spcBef>
                <a:spcPct val="0"/>
              </a:spcBef>
            </a:pPr>
            <a:r>
              <a:rPr lang="zh-CN" altLang="en-US" sz="2800" dirty="0">
                <a:solidFill>
                  <a:schemeClr val="tx1"/>
                </a:solidFill>
                <a:latin typeface="宋体" panose="02010600030101010101" pitchFamily="2" charset="-122"/>
              </a:rPr>
              <a:t>（１）换汇成本</a:t>
            </a:r>
            <a:endParaRPr lang="zh-CN" altLang="en-US" sz="2800" dirty="0">
              <a:solidFill>
                <a:schemeClr val="tx1"/>
              </a:solidFill>
              <a:latin typeface="宋体" panose="02010600030101010101" pitchFamily="2" charset="-122"/>
            </a:endParaRPr>
          </a:p>
          <a:p>
            <a:pPr>
              <a:spcBef>
                <a:spcPct val="0"/>
              </a:spcBef>
            </a:pPr>
            <a:r>
              <a:rPr lang="zh-CN" altLang="en-US" sz="2800" dirty="0">
                <a:solidFill>
                  <a:schemeClr val="tx1"/>
                </a:solidFill>
                <a:latin typeface="Arial" panose="020B0604020202020204" pitchFamily="34" charset="0"/>
              </a:rPr>
              <a:t>即出口货物换回每一单位外汇所付出的人民币成本，即出口净收入</a:t>
            </a:r>
            <a:r>
              <a:rPr lang="en-US" altLang="zh-CN" sz="2800">
                <a:solidFill>
                  <a:schemeClr val="tx1"/>
                </a:solidFill>
                <a:latin typeface="Arial" panose="020B0604020202020204" pitchFamily="34" charset="0"/>
              </a:rPr>
              <a:t>1</a:t>
            </a:r>
            <a:r>
              <a:rPr lang="zh-CN" altLang="en-US" sz="2800" dirty="0">
                <a:solidFill>
                  <a:schemeClr val="tx1"/>
                </a:solidFill>
                <a:latin typeface="Arial" panose="020B0604020202020204" pitchFamily="34" charset="0"/>
              </a:rPr>
              <a:t>元外币所耗费的人民币数额。</a:t>
            </a:r>
            <a:endParaRPr lang="zh-CN" altLang="en-US" sz="2800" dirty="0">
              <a:solidFill>
                <a:schemeClr val="tx1"/>
              </a:solidFill>
              <a:latin typeface="Arial" panose="020B0604020202020204" pitchFamily="34" charset="0"/>
            </a:endParaRPr>
          </a:p>
          <a:p>
            <a:pPr>
              <a:spcBef>
                <a:spcPct val="0"/>
              </a:spcBef>
            </a:pPr>
            <a:endParaRPr lang="zh-CN" altLang="en-US" sz="2800" dirty="0">
              <a:solidFill>
                <a:schemeClr val="tx1"/>
              </a:solidFill>
              <a:latin typeface="Arial" panose="020B0604020202020204" pitchFamily="34" charset="0"/>
            </a:endParaRPr>
          </a:p>
          <a:p>
            <a:pPr>
              <a:spcBef>
                <a:spcPct val="0"/>
              </a:spcBef>
            </a:pPr>
            <a:r>
              <a:rPr lang="zh-CN" altLang="en-US" sz="2800" dirty="0">
                <a:solidFill>
                  <a:schemeClr val="tx1"/>
                </a:solidFill>
                <a:latin typeface="Arial" panose="020B0604020202020204" pitchFamily="34" charset="0"/>
              </a:rPr>
              <a:t>　　　　　　出口总成本（人民币）</a:t>
            </a:r>
            <a:endParaRPr lang="zh-CN" altLang="en-US" sz="2800" dirty="0">
              <a:solidFill>
                <a:schemeClr val="tx1"/>
              </a:solidFill>
              <a:latin typeface="Arial" panose="020B0604020202020204" pitchFamily="34" charset="0"/>
            </a:endParaRPr>
          </a:p>
          <a:p>
            <a:r>
              <a:rPr lang="zh-CN" altLang="en-US" sz="2800" dirty="0">
                <a:solidFill>
                  <a:schemeClr val="tx1"/>
                </a:solidFill>
                <a:latin typeface="Arial" panose="020B0604020202020204" pitchFamily="34" charset="0"/>
              </a:rPr>
              <a:t>换汇成本</a:t>
            </a:r>
            <a:r>
              <a:rPr lang="en-US" altLang="zh-CN" sz="2800">
                <a:solidFill>
                  <a:schemeClr val="tx1"/>
                </a:solidFill>
                <a:latin typeface="Arial" panose="020B0604020202020204" pitchFamily="34" charset="0"/>
              </a:rPr>
              <a:t>=————————————————</a:t>
            </a:r>
            <a:endParaRPr lang="en-US" altLang="zh-CN" sz="2800">
              <a:solidFill>
                <a:schemeClr val="tx1"/>
              </a:solidFill>
              <a:latin typeface="Arial" panose="020B0604020202020204" pitchFamily="34" charset="0"/>
            </a:endParaRPr>
          </a:p>
          <a:p>
            <a:r>
              <a:rPr lang="zh-CN" altLang="en-US" sz="2800" dirty="0">
                <a:solidFill>
                  <a:schemeClr val="tx1"/>
                </a:solidFill>
                <a:latin typeface="Arial" panose="020B0604020202020204" pitchFamily="34" charset="0"/>
              </a:rPr>
              <a:t>　　　　　　出口销售外汇净收入（外币）</a:t>
            </a:r>
            <a:endParaRPr lang="zh-CN" altLang="en-US" sz="2800" dirty="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62148"/>
                                        </p:tgtEl>
                                        <p:attrNameLst>
                                          <p:attrName>style.visibility</p:attrName>
                                        </p:attrNameLst>
                                      </p:cBhvr>
                                      <p:to>
                                        <p:strVal val="visible"/>
                                      </p:to>
                                    </p:set>
                                    <p:animEffect transition="in" filter="wipe(left)">
                                      <p:cBhvr>
                                        <p:cTn id="7" dur="500"/>
                                        <p:tgtEl>
                                          <p:spTgt spid="3462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62149"/>
                                        </p:tgtEl>
                                        <p:attrNameLst>
                                          <p:attrName>style.visibility</p:attrName>
                                        </p:attrNameLst>
                                      </p:cBhvr>
                                      <p:to>
                                        <p:strVal val="visible"/>
                                      </p:to>
                                    </p:set>
                                    <p:animEffect transition="in" filter="wipe(left)">
                                      <p:cBhvr>
                                        <p:cTn id="12" dur="500"/>
                                        <p:tgtEl>
                                          <p:spTgt spid="3462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2148" grpId="0"/>
      <p:bldP spid="346214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4834" name="文本框 1144833"/>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一、价格条款的主要内容</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144835" name="文本框 1144834"/>
          <p:cNvSpPr txBox="1"/>
          <p:nvPr/>
        </p:nvSpPr>
        <p:spPr>
          <a:xfrm>
            <a:off x="5159375" y="6494463"/>
            <a:ext cx="5329238"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宋体" panose="02010600030101010101" pitchFamily="2" charset="-122"/>
            </a:endParaRPr>
          </a:p>
        </p:txBody>
      </p:sp>
      <p:sp>
        <p:nvSpPr>
          <p:cNvPr id="1144836" name="直接连接符 1144835"/>
          <p:cNvSpPr/>
          <p:nvPr/>
        </p:nvSpPr>
        <p:spPr>
          <a:xfrm flipV="1">
            <a:off x="3143250" y="1989138"/>
            <a:ext cx="1512888" cy="1079500"/>
          </a:xfrm>
          <a:prstGeom prst="line">
            <a:avLst/>
          </a:prstGeom>
          <a:ln w="9525">
            <a:noFill/>
          </a:ln>
        </p:spPr>
      </p:sp>
      <p:sp>
        <p:nvSpPr>
          <p:cNvPr id="1144837" name="直接连接符 1144836"/>
          <p:cNvSpPr/>
          <p:nvPr/>
        </p:nvSpPr>
        <p:spPr>
          <a:xfrm flipV="1">
            <a:off x="3143250" y="1989138"/>
            <a:ext cx="1512888" cy="1079500"/>
          </a:xfrm>
          <a:prstGeom prst="line">
            <a:avLst/>
          </a:prstGeom>
          <a:ln w="9525">
            <a:noFill/>
          </a:ln>
        </p:spPr>
      </p:sp>
      <p:sp>
        <p:nvSpPr>
          <p:cNvPr id="1144838" name="直接连接符 1144837"/>
          <p:cNvSpPr/>
          <p:nvPr/>
        </p:nvSpPr>
        <p:spPr>
          <a:xfrm flipV="1">
            <a:off x="3143250" y="1989138"/>
            <a:ext cx="1512888" cy="1079500"/>
          </a:xfrm>
          <a:prstGeom prst="line">
            <a:avLst/>
          </a:prstGeom>
          <a:ln w="9525">
            <a:noFill/>
          </a:ln>
        </p:spPr>
      </p:sp>
      <p:sp>
        <p:nvSpPr>
          <p:cNvPr id="1144839" name="直接连接符 1144838"/>
          <p:cNvSpPr/>
          <p:nvPr/>
        </p:nvSpPr>
        <p:spPr>
          <a:xfrm flipV="1">
            <a:off x="3143250" y="1989138"/>
            <a:ext cx="1512888" cy="1079500"/>
          </a:xfrm>
          <a:prstGeom prst="line">
            <a:avLst/>
          </a:prstGeom>
          <a:ln w="9525">
            <a:noFill/>
          </a:ln>
        </p:spPr>
      </p:sp>
      <p:sp>
        <p:nvSpPr>
          <p:cNvPr id="1144840" name="直接连接符 1144839"/>
          <p:cNvSpPr/>
          <p:nvPr/>
        </p:nvSpPr>
        <p:spPr>
          <a:xfrm flipV="1">
            <a:off x="3186113" y="2089150"/>
            <a:ext cx="1512887" cy="1079500"/>
          </a:xfrm>
          <a:prstGeom prst="line">
            <a:avLst/>
          </a:prstGeom>
          <a:ln w="9525">
            <a:noFill/>
          </a:ln>
        </p:spPr>
      </p:sp>
      <p:sp>
        <p:nvSpPr>
          <p:cNvPr id="1144841" name="直接连接符 1144840"/>
          <p:cNvSpPr/>
          <p:nvPr/>
        </p:nvSpPr>
        <p:spPr>
          <a:xfrm flipV="1">
            <a:off x="3343275" y="2454275"/>
            <a:ext cx="1512888" cy="1079500"/>
          </a:xfrm>
          <a:prstGeom prst="line">
            <a:avLst/>
          </a:prstGeom>
          <a:ln w="9525">
            <a:noFill/>
          </a:ln>
        </p:spPr>
      </p:sp>
      <p:sp>
        <p:nvSpPr>
          <p:cNvPr id="1144842" name="直接连接符 1144841"/>
          <p:cNvSpPr/>
          <p:nvPr/>
        </p:nvSpPr>
        <p:spPr>
          <a:xfrm flipV="1">
            <a:off x="3576638" y="2382838"/>
            <a:ext cx="1512887" cy="1079500"/>
          </a:xfrm>
          <a:prstGeom prst="line">
            <a:avLst/>
          </a:prstGeom>
          <a:ln w="9525">
            <a:noFill/>
          </a:ln>
        </p:spPr>
      </p:sp>
      <p:sp>
        <p:nvSpPr>
          <p:cNvPr id="1144843" name="直接连接符 1144842"/>
          <p:cNvSpPr/>
          <p:nvPr/>
        </p:nvSpPr>
        <p:spPr>
          <a:xfrm flipV="1">
            <a:off x="3576638" y="2382838"/>
            <a:ext cx="1512887" cy="1079500"/>
          </a:xfrm>
          <a:prstGeom prst="line">
            <a:avLst/>
          </a:prstGeom>
          <a:ln w="9525">
            <a:noFill/>
          </a:ln>
        </p:spPr>
      </p:sp>
      <p:sp>
        <p:nvSpPr>
          <p:cNvPr id="1144844" name="直接连接符 1144843"/>
          <p:cNvSpPr/>
          <p:nvPr/>
        </p:nvSpPr>
        <p:spPr>
          <a:xfrm flipV="1">
            <a:off x="4222750" y="3097213"/>
            <a:ext cx="1512888" cy="1079500"/>
          </a:xfrm>
          <a:prstGeom prst="line">
            <a:avLst/>
          </a:prstGeom>
          <a:ln w="9525">
            <a:noFill/>
          </a:ln>
        </p:spPr>
      </p:sp>
      <p:sp>
        <p:nvSpPr>
          <p:cNvPr id="1144845" name="直接连接符 1144844"/>
          <p:cNvSpPr/>
          <p:nvPr/>
        </p:nvSpPr>
        <p:spPr>
          <a:xfrm flipV="1">
            <a:off x="3143250" y="1989138"/>
            <a:ext cx="1512888" cy="1079500"/>
          </a:xfrm>
          <a:prstGeom prst="line">
            <a:avLst/>
          </a:prstGeom>
          <a:ln w="9525">
            <a:noFill/>
          </a:ln>
        </p:spPr>
      </p:sp>
      <p:sp>
        <p:nvSpPr>
          <p:cNvPr id="1144847" name="文本框 1144846"/>
          <p:cNvSpPr txBox="1"/>
          <p:nvPr/>
        </p:nvSpPr>
        <p:spPr>
          <a:xfrm>
            <a:off x="2063750" y="1125538"/>
            <a:ext cx="7848600" cy="553085"/>
          </a:xfrm>
          <a:prstGeom prst="rect">
            <a:avLst/>
          </a:prstGeom>
          <a:noFill/>
          <a:ln w="9525">
            <a:noFill/>
          </a:ln>
        </p:spPr>
        <p:txBody>
          <a:bodyPr>
            <a:spAutoFit/>
          </a:bodyPr>
          <a:p>
            <a:pPr marL="457200" indent="-457200" latinLnBrk="1" hangingPunct="0">
              <a:spcBef>
                <a:spcPct val="0"/>
              </a:spcBef>
            </a:pPr>
            <a:r>
              <a:rPr lang="zh-CN" altLang="en-US" sz="3000" dirty="0">
                <a:solidFill>
                  <a:srgbClr val="660033"/>
                </a:solidFill>
                <a:effectLst>
                  <a:outerShdw blurRad="38100" dist="38100" dir="2700000">
                    <a:srgbClr val="C0C0C0"/>
                  </a:outerShdw>
                </a:effectLst>
                <a:latin typeface="宋体" panose="02010600030101010101" pitchFamily="2" charset="-122"/>
              </a:rPr>
              <a:t>基本内容</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144854" name="文本框 1144853"/>
          <p:cNvSpPr txBox="1"/>
          <p:nvPr/>
        </p:nvSpPr>
        <p:spPr>
          <a:xfrm>
            <a:off x="2063750" y="1698625"/>
            <a:ext cx="8208963" cy="3969385"/>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r>
              <a:rPr lang="zh-CN" altLang="en-US" sz="2800" dirty="0">
                <a:solidFill>
                  <a:schemeClr val="tx1"/>
                </a:solidFill>
                <a:latin typeface="宋体" panose="02010600030101010101" pitchFamily="2" charset="-122"/>
              </a:rPr>
              <a:t>价格条款一般包括货物的单价和总值，有时也包括佣金折扣的运用。</a:t>
            </a:r>
            <a:endParaRPr lang="zh-CN" altLang="en-US" sz="2800" dirty="0">
              <a:solidFill>
                <a:schemeClr val="tx1"/>
              </a:solidFill>
              <a:latin typeface="宋体" panose="02010600030101010101" pitchFamily="2" charset="-122"/>
            </a:endParaRPr>
          </a:p>
          <a:p>
            <a:pPr>
              <a:spcBef>
                <a:spcPct val="0"/>
              </a:spcBef>
            </a:pPr>
            <a:r>
              <a:rPr lang="zh-CN" altLang="en-US" sz="2800" dirty="0">
                <a:solidFill>
                  <a:schemeClr val="tx1"/>
                </a:solidFill>
                <a:latin typeface="宋体" panose="02010600030101010101" pitchFamily="2" charset="-122"/>
              </a:rPr>
              <a:t>单价</a:t>
            </a:r>
            <a:r>
              <a:rPr lang="en-US" altLang="zh-CN" sz="2800">
                <a:solidFill>
                  <a:schemeClr val="tx1"/>
                </a:solidFill>
                <a:latin typeface="Arial" panose="020B0604020202020204" pitchFamily="34" charset="0"/>
              </a:rPr>
              <a:t>(unit price) </a:t>
            </a:r>
            <a:r>
              <a:rPr lang="zh-CN" altLang="en-US" sz="2800" dirty="0">
                <a:solidFill>
                  <a:schemeClr val="tx1"/>
                </a:solidFill>
                <a:latin typeface="宋体" panose="02010600030101010101" pitchFamily="2" charset="-122"/>
              </a:rPr>
              <a:t>：</a:t>
            </a:r>
            <a:r>
              <a:rPr lang="zh-CN" altLang="en-US" sz="2800" dirty="0">
                <a:solidFill>
                  <a:schemeClr val="tx1"/>
                </a:solidFill>
                <a:latin typeface="Arial" panose="020B0604020202020204" pitchFamily="34" charset="0"/>
              </a:rPr>
              <a:t>货币名称、单价金额、计量单位、贸易术语）。当货物经中间商处买卖或贸易需要时，单价中还要加入佣金或折扣。</a:t>
            </a:r>
            <a:endParaRPr lang="zh-CN" altLang="en-US" sz="2800" dirty="0">
              <a:solidFill>
                <a:schemeClr val="tx1"/>
              </a:solidFill>
              <a:latin typeface="Arial" panose="020B0604020202020204" pitchFamily="34" charset="0"/>
            </a:endParaRPr>
          </a:p>
          <a:p>
            <a:pPr>
              <a:spcBef>
                <a:spcPct val="0"/>
              </a:spcBef>
            </a:pPr>
            <a:r>
              <a:rPr lang="zh-CN" altLang="en-US" sz="2800" dirty="0">
                <a:solidFill>
                  <a:schemeClr val="tx1"/>
                </a:solidFill>
                <a:latin typeface="Arial" panose="020B0604020202020204" pitchFamily="34" charset="0"/>
              </a:rPr>
              <a:t>总值（</a:t>
            </a:r>
            <a:r>
              <a:rPr lang="en-US" altLang="zh-CN" sz="2800">
                <a:solidFill>
                  <a:schemeClr val="tx1"/>
                </a:solidFill>
                <a:latin typeface="Arial" panose="020B0604020202020204" pitchFamily="34" charset="0"/>
              </a:rPr>
              <a:t>total amount</a:t>
            </a:r>
            <a:r>
              <a:rPr lang="zh-CN" altLang="en-US" sz="2800" dirty="0">
                <a:solidFill>
                  <a:schemeClr val="tx1"/>
                </a:solidFill>
                <a:latin typeface="Arial" panose="020B0604020202020204" pitchFamily="34" charset="0"/>
              </a:rPr>
              <a:t>）：单价同成交数量的乘积 </a:t>
            </a:r>
            <a:endParaRPr lang="zh-CN" altLang="en-US" sz="2800" dirty="0">
              <a:solidFill>
                <a:schemeClr val="tx1"/>
              </a:solidFill>
              <a:latin typeface="Arial" panose="020B0604020202020204" pitchFamily="34" charset="0"/>
            </a:endParaRPr>
          </a:p>
          <a:p>
            <a:pPr>
              <a:spcBef>
                <a:spcPct val="0"/>
              </a:spcBef>
            </a:pPr>
            <a:endParaRPr lang="zh-CN" altLang="en-US" sz="2800">
              <a:solidFill>
                <a:schemeClr val="tx1"/>
              </a:solidFill>
              <a:latin typeface="宋体" panose="02010600030101010101" pitchFamily="2" charset="-122"/>
            </a:endParaRPr>
          </a:p>
          <a:p>
            <a:pPr>
              <a:spcBef>
                <a:spcPct val="0"/>
              </a:spcBef>
            </a:pPr>
            <a:r>
              <a:rPr lang="zh-CN" altLang="en-US" sz="2800" dirty="0">
                <a:solidFill>
                  <a:schemeClr val="tx1"/>
                </a:solidFill>
                <a:latin typeface="Arial" panose="020B0604020202020204" pitchFamily="34" charset="0"/>
              </a:rPr>
              <a:t>当签订加工周期较长的机械设备合同，或约定采用非固定作价方法时，价格条款中需要做一些说明。</a:t>
            </a:r>
            <a:endParaRPr lang="zh-CN" altLang="en-US" sz="2800" dirty="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4834"/>
                                        </p:tgtEl>
                                        <p:attrNameLst>
                                          <p:attrName>style.visibility</p:attrName>
                                        </p:attrNameLst>
                                      </p:cBhvr>
                                      <p:to>
                                        <p:strVal val="visible"/>
                                      </p:to>
                                    </p:set>
                                    <p:animEffect transition="in" filter="wipe(left)">
                                      <p:cBhvr>
                                        <p:cTn id="7" dur="1000"/>
                                        <p:tgtEl>
                                          <p:spTgt spid="114483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144847"/>
                                        </p:tgtEl>
                                        <p:attrNameLst>
                                          <p:attrName>style.visibility</p:attrName>
                                        </p:attrNameLst>
                                      </p:cBhvr>
                                      <p:to>
                                        <p:strVal val="visible"/>
                                      </p:to>
                                    </p:set>
                                    <p:animEffect transition="in" filter="wipe(left)">
                                      <p:cBhvr>
                                        <p:cTn id="11" dur="500"/>
                                        <p:tgtEl>
                                          <p:spTgt spid="114484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44854"/>
                                        </p:tgtEl>
                                        <p:attrNameLst>
                                          <p:attrName>style.visibility</p:attrName>
                                        </p:attrNameLst>
                                      </p:cBhvr>
                                      <p:to>
                                        <p:strVal val="visible"/>
                                      </p:to>
                                    </p:set>
                                    <p:animEffect transition="in" filter="wipe(left)">
                                      <p:cBhvr>
                                        <p:cTn id="16" dur="500"/>
                                        <p:tgtEl>
                                          <p:spTgt spid="1144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4834" grpId="0"/>
      <p:bldP spid="1144847" grpId="0"/>
      <p:bldP spid="114485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3522" name="文本框 1643521"/>
          <p:cNvSpPr txBox="1"/>
          <p:nvPr/>
        </p:nvSpPr>
        <p:spPr>
          <a:xfrm>
            <a:off x="2135188" y="260350"/>
            <a:ext cx="8064500" cy="583565"/>
          </a:xfrm>
          <a:prstGeom prst="rect">
            <a:avLst/>
          </a:prstGeom>
          <a:noFill/>
          <a:ln w="9525">
            <a:noFill/>
          </a:ln>
        </p:spPr>
        <p:txBody>
          <a:bodyPr>
            <a:spAutoFit/>
          </a:bodyPr>
          <a:p>
            <a:pPr marL="457200" indent="-457200"/>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二、价格条款实例</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643524" name="直接连接符 1643523"/>
          <p:cNvSpPr/>
          <p:nvPr/>
        </p:nvSpPr>
        <p:spPr>
          <a:xfrm flipV="1">
            <a:off x="3143250" y="1989138"/>
            <a:ext cx="1512888" cy="1079500"/>
          </a:xfrm>
          <a:prstGeom prst="line">
            <a:avLst/>
          </a:prstGeom>
          <a:ln w="9525">
            <a:noFill/>
          </a:ln>
        </p:spPr>
      </p:sp>
      <p:sp>
        <p:nvSpPr>
          <p:cNvPr id="1643525" name="直接连接符 1643524"/>
          <p:cNvSpPr/>
          <p:nvPr/>
        </p:nvSpPr>
        <p:spPr>
          <a:xfrm flipV="1">
            <a:off x="3143250" y="1989138"/>
            <a:ext cx="1512888" cy="1079500"/>
          </a:xfrm>
          <a:prstGeom prst="line">
            <a:avLst/>
          </a:prstGeom>
          <a:ln w="9525">
            <a:noFill/>
          </a:ln>
        </p:spPr>
      </p:sp>
      <p:sp>
        <p:nvSpPr>
          <p:cNvPr id="1643526" name="直接连接符 1643525"/>
          <p:cNvSpPr/>
          <p:nvPr/>
        </p:nvSpPr>
        <p:spPr>
          <a:xfrm flipV="1">
            <a:off x="3143250" y="1989138"/>
            <a:ext cx="1512888" cy="1079500"/>
          </a:xfrm>
          <a:prstGeom prst="line">
            <a:avLst/>
          </a:prstGeom>
          <a:ln w="9525">
            <a:noFill/>
          </a:ln>
        </p:spPr>
      </p:sp>
      <p:sp>
        <p:nvSpPr>
          <p:cNvPr id="1643527" name="直接连接符 1643526"/>
          <p:cNvSpPr/>
          <p:nvPr/>
        </p:nvSpPr>
        <p:spPr>
          <a:xfrm flipV="1">
            <a:off x="3143250" y="1989138"/>
            <a:ext cx="1512888" cy="1079500"/>
          </a:xfrm>
          <a:prstGeom prst="line">
            <a:avLst/>
          </a:prstGeom>
          <a:ln w="9525">
            <a:noFill/>
          </a:ln>
        </p:spPr>
      </p:sp>
      <p:sp>
        <p:nvSpPr>
          <p:cNvPr id="1643528" name="直接连接符 1643527"/>
          <p:cNvSpPr/>
          <p:nvPr/>
        </p:nvSpPr>
        <p:spPr>
          <a:xfrm flipV="1">
            <a:off x="3186113" y="2089150"/>
            <a:ext cx="1512887" cy="1079500"/>
          </a:xfrm>
          <a:prstGeom prst="line">
            <a:avLst/>
          </a:prstGeom>
          <a:ln w="9525">
            <a:noFill/>
          </a:ln>
        </p:spPr>
      </p:sp>
      <p:sp>
        <p:nvSpPr>
          <p:cNvPr id="1643529" name="直接连接符 1643528"/>
          <p:cNvSpPr/>
          <p:nvPr/>
        </p:nvSpPr>
        <p:spPr>
          <a:xfrm flipV="1">
            <a:off x="3343275" y="2454275"/>
            <a:ext cx="1512888" cy="1079500"/>
          </a:xfrm>
          <a:prstGeom prst="line">
            <a:avLst/>
          </a:prstGeom>
          <a:ln w="9525">
            <a:noFill/>
          </a:ln>
        </p:spPr>
      </p:sp>
      <p:sp>
        <p:nvSpPr>
          <p:cNvPr id="1643530" name="直接连接符 1643529"/>
          <p:cNvSpPr/>
          <p:nvPr/>
        </p:nvSpPr>
        <p:spPr>
          <a:xfrm flipV="1">
            <a:off x="3576638" y="2382838"/>
            <a:ext cx="1512887" cy="1079500"/>
          </a:xfrm>
          <a:prstGeom prst="line">
            <a:avLst/>
          </a:prstGeom>
          <a:ln w="9525">
            <a:noFill/>
          </a:ln>
        </p:spPr>
      </p:sp>
      <p:sp>
        <p:nvSpPr>
          <p:cNvPr id="1643531" name="直接连接符 1643530"/>
          <p:cNvSpPr/>
          <p:nvPr/>
        </p:nvSpPr>
        <p:spPr>
          <a:xfrm flipV="1">
            <a:off x="3576638" y="2382838"/>
            <a:ext cx="1512887" cy="1079500"/>
          </a:xfrm>
          <a:prstGeom prst="line">
            <a:avLst/>
          </a:prstGeom>
          <a:ln w="9525">
            <a:noFill/>
          </a:ln>
        </p:spPr>
      </p:sp>
      <p:sp>
        <p:nvSpPr>
          <p:cNvPr id="1643532" name="直接连接符 1643531"/>
          <p:cNvSpPr/>
          <p:nvPr/>
        </p:nvSpPr>
        <p:spPr>
          <a:xfrm flipV="1">
            <a:off x="4222750" y="3097213"/>
            <a:ext cx="1512888" cy="1079500"/>
          </a:xfrm>
          <a:prstGeom prst="line">
            <a:avLst/>
          </a:prstGeom>
          <a:ln w="9525">
            <a:noFill/>
          </a:ln>
        </p:spPr>
      </p:sp>
      <p:sp>
        <p:nvSpPr>
          <p:cNvPr id="1643533" name="直接连接符 1643532"/>
          <p:cNvSpPr/>
          <p:nvPr/>
        </p:nvSpPr>
        <p:spPr>
          <a:xfrm flipV="1">
            <a:off x="3143250" y="1989138"/>
            <a:ext cx="1512888" cy="1079500"/>
          </a:xfrm>
          <a:prstGeom prst="line">
            <a:avLst/>
          </a:prstGeom>
          <a:ln w="9525">
            <a:noFill/>
          </a:ln>
        </p:spPr>
      </p:sp>
      <p:sp>
        <p:nvSpPr>
          <p:cNvPr id="1643536" name="文本框 1643535"/>
          <p:cNvSpPr txBox="1"/>
          <p:nvPr/>
        </p:nvSpPr>
        <p:spPr>
          <a:xfrm>
            <a:off x="2063750" y="1698625"/>
            <a:ext cx="8208963"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endParaRPr lang="en-US" altLang="zh-CN" sz="2800" dirty="0">
              <a:solidFill>
                <a:schemeClr val="tx1"/>
              </a:solidFill>
              <a:latin typeface="宋体" panose="02010600030101010101" pitchFamily="2" charset="-122"/>
            </a:endParaRPr>
          </a:p>
        </p:txBody>
      </p:sp>
      <p:sp>
        <p:nvSpPr>
          <p:cNvPr id="1643538" name="文本框 1643537"/>
          <p:cNvSpPr txBox="1"/>
          <p:nvPr/>
        </p:nvSpPr>
        <p:spPr>
          <a:xfrm>
            <a:off x="2063750" y="2276475"/>
            <a:ext cx="8208963" cy="521970"/>
          </a:xfrm>
          <a:prstGeom prst="rect">
            <a:avLst/>
          </a:prstGeom>
          <a:noFill/>
          <a:ln w="9525">
            <a:noFill/>
          </a:ln>
        </p:spPr>
        <p:txBody>
          <a:bodyPr>
            <a:spAutoFit/>
          </a:bodyPr>
          <a:p>
            <a:pPr>
              <a:spcBef>
                <a:spcPct val="0"/>
              </a:spcBef>
            </a:pPr>
            <a:r>
              <a:rPr lang="en-US" altLang="zh-CN" sz="2800" dirty="0">
                <a:solidFill>
                  <a:schemeClr val="tx1"/>
                </a:solidFill>
                <a:latin typeface="宋体" panose="02010600030101010101" pitchFamily="2" charset="-122"/>
              </a:rPr>
              <a:t>    </a:t>
            </a:r>
            <a:endParaRPr lang="en-US" altLang="zh-CN" sz="2800" dirty="0">
              <a:solidFill>
                <a:schemeClr val="tx1"/>
              </a:solidFill>
              <a:latin typeface="宋体" panose="02010600030101010101" pitchFamily="2" charset="-122"/>
            </a:endParaRPr>
          </a:p>
        </p:txBody>
      </p:sp>
      <p:sp>
        <p:nvSpPr>
          <p:cNvPr id="1643539" name="文本框 1643538"/>
          <p:cNvSpPr txBox="1"/>
          <p:nvPr/>
        </p:nvSpPr>
        <p:spPr>
          <a:xfrm>
            <a:off x="565150" y="1268730"/>
            <a:ext cx="10844530" cy="2953385"/>
          </a:xfrm>
          <a:prstGeom prst="rect">
            <a:avLst/>
          </a:prstGeom>
          <a:noFill/>
          <a:ln w="9525">
            <a:noFill/>
          </a:ln>
        </p:spPr>
        <p:txBody>
          <a:bodyPr wrap="square">
            <a:spAutoFit/>
          </a:bodyPr>
          <a:p>
            <a:pPr algn="l" fontAlgn="auto">
              <a:lnSpc>
                <a:spcPct val="150000"/>
              </a:lnSpc>
              <a:buClrTx/>
              <a:buSzTx/>
              <a:buNone/>
            </a:pPr>
            <a:r>
              <a:rPr lang="en-US" altLang="zh-CN" sz="2800" dirty="0">
                <a:solidFill>
                  <a:schemeClr val="tx1"/>
                </a:solidFill>
                <a:latin typeface="宋体" panose="02010600030101010101" pitchFamily="2" charset="-122"/>
              </a:rPr>
              <a:t>  </a:t>
            </a:r>
            <a:r>
              <a:rPr lang="en-US" altLang="zh-CN" sz="2400" b="1">
                <a:solidFill>
                  <a:schemeClr val="tx1"/>
                </a:solidFill>
                <a:uFillTx/>
                <a:latin typeface="宋体" panose="02010600030101010101" pitchFamily="2" charset="-122"/>
              </a:rPr>
              <a:t>1．HKD5.00per dozen net CIF Hong Kong.CIF香港净价每打5港元。</a:t>
            </a:r>
            <a:endParaRPr lang="en-US" altLang="zh-CN" sz="2400" b="1">
              <a:solidFill>
                <a:schemeClr val="tx1"/>
              </a:solidFill>
              <a:uFillTx/>
              <a:latin typeface="宋体" panose="02010600030101010101" pitchFamily="2" charset="-122"/>
            </a:endParaRPr>
          </a:p>
          <a:p>
            <a:pPr algn="l" fontAlgn="auto">
              <a:lnSpc>
                <a:spcPct val="150000"/>
              </a:lnSpc>
              <a:buClrTx/>
              <a:buSzTx/>
              <a:buNone/>
            </a:pPr>
            <a:r>
              <a:rPr lang="en-US" altLang="zh-CN" sz="2400" b="1">
                <a:solidFill>
                  <a:schemeClr val="tx1"/>
                </a:solidFill>
                <a:uFillTx/>
                <a:latin typeface="宋体" panose="02010600030101010101" pitchFamily="2" charset="-122"/>
              </a:rPr>
              <a:t>  2．USD21 per set FOB Shanghai including your commission 5% on FOB basis。</a:t>
            </a:r>
            <a:endParaRPr lang="en-US" altLang="zh-CN" sz="2400" b="1">
              <a:solidFill>
                <a:schemeClr val="tx1"/>
              </a:solidFill>
              <a:uFillTx/>
              <a:latin typeface="宋体" panose="02010600030101010101" pitchFamily="2" charset="-122"/>
            </a:endParaRPr>
          </a:p>
          <a:p>
            <a:pPr algn="l" fontAlgn="auto">
              <a:lnSpc>
                <a:spcPct val="150000"/>
              </a:lnSpc>
              <a:buClrTx/>
              <a:buSzTx/>
              <a:buNone/>
            </a:pPr>
            <a:r>
              <a:rPr lang="en-US" altLang="zh-CN" sz="2400" b="1">
                <a:solidFill>
                  <a:schemeClr val="tx1"/>
                </a:solidFill>
                <a:uFillTx/>
                <a:latin typeface="宋体" panose="02010600030101010101" pitchFamily="2" charset="-122"/>
              </a:rPr>
              <a:t>FOB上海每套21美元，在FOB基础上包含你方5%佣金。</a:t>
            </a:r>
            <a:endParaRPr lang="zh-CN" altLang="en-US" sz="2400" dirty="0">
              <a:solidFill>
                <a:schemeClr val="tx1"/>
              </a:solidFill>
              <a:uFillTx/>
              <a:latin typeface="宋体" panose="02010600030101010101" pitchFamily="2" charset="-122"/>
            </a:endParaRPr>
          </a:p>
          <a:p>
            <a:pPr fontAlgn="auto">
              <a:lnSpc>
                <a:spcPct val="150000"/>
              </a:lnSpc>
            </a:pPr>
            <a:r>
              <a:rPr lang="zh-CN" altLang="en-US" sz="2400" dirty="0">
                <a:solidFill>
                  <a:schemeClr val="tx1"/>
                </a:solidFill>
                <a:uFillTx/>
                <a:latin typeface="宋体" panose="02010600030101010101" pitchFamily="2" charset="-122"/>
              </a:rPr>
              <a:t>   </a:t>
            </a:r>
            <a:endParaRPr lang="zh-CN" altLang="en-US" sz="2400" dirty="0">
              <a:solidFill>
                <a:schemeClr val="tx1"/>
              </a:solidFill>
              <a:uFillTx/>
              <a:latin typeface="宋体" panose="02010600030101010101" pitchFamily="2" charset="-122"/>
            </a:endParaRPr>
          </a:p>
        </p:txBody>
      </p:sp>
      <p:sp>
        <p:nvSpPr>
          <p:cNvPr id="2" name="文本框 1"/>
          <p:cNvSpPr txBox="1"/>
          <p:nvPr/>
        </p:nvSpPr>
        <p:spPr>
          <a:xfrm>
            <a:off x="651510" y="3767455"/>
            <a:ext cx="10352405" cy="2306955"/>
          </a:xfrm>
          <a:prstGeom prst="rect">
            <a:avLst/>
          </a:prstGeom>
          <a:noFill/>
        </p:spPr>
        <p:txBody>
          <a:bodyPr wrap="square" rtlCol="0" anchor="t">
            <a:spAutoFit/>
          </a:bodyPr>
          <a:p>
            <a:pPr algn="l">
              <a:lnSpc>
                <a:spcPct val="150000"/>
              </a:lnSpc>
              <a:buClrTx/>
              <a:buSzTx/>
              <a:buNone/>
            </a:pPr>
            <a:r>
              <a:rPr lang="en-US" altLang="zh-CN" sz="2400" b="1">
                <a:uFillTx/>
                <a:latin typeface="宋体" panose="02010600030101010101" pitchFamily="2" charset="-122"/>
              </a:rPr>
              <a:t>3．USD2</a:t>
            </a:r>
            <a:r>
              <a:rPr lang="en-US" altLang="zh-CN" sz="2400" b="1">
                <a:uFillTx/>
                <a:latin typeface="宋体" panose="02010600030101010101" pitchFamily="2" charset="-122"/>
                <a:sym typeface="+mn-ea"/>
              </a:rPr>
              <a:t>130.00/mt FOB Dalian including 5% commission. The commission shall be payable only after seller has received the full amount of all payment due to seller.</a:t>
            </a:r>
            <a:endParaRPr lang="en-US" altLang="zh-CN" sz="2400" b="1">
              <a:uFillTx/>
              <a:latin typeface="宋体" panose="02010600030101010101" pitchFamily="2" charset="-122"/>
            </a:endParaRPr>
          </a:p>
          <a:p>
            <a:pPr algn="l">
              <a:lnSpc>
                <a:spcPct val="150000"/>
              </a:lnSpc>
              <a:buClrTx/>
              <a:buSzTx/>
              <a:buNone/>
            </a:pPr>
            <a:r>
              <a:rPr lang="en-US" altLang="zh-CN" sz="2400" b="1">
                <a:uFillTx/>
                <a:latin typeface="宋体" panose="02010600030101010101" pitchFamily="2" charset="-122"/>
                <a:sym typeface="+mn-ea"/>
              </a:rPr>
              <a:t> FOB大连含5%佣金每公吨2130美元，佣金以收付全部货款为条件。</a:t>
            </a:r>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bodyPr>
          <a:p>
            <a:pPr algn="ctr"/>
            <a:r>
              <a:rPr lang="zh-CN" altLang="en-US" sz="4400" dirty="0">
                <a:solidFill>
                  <a:srgbClr val="006600"/>
                </a:solidFill>
                <a:ea typeface="黑体" panose="02010609060101010101" charset="-122"/>
              </a:rPr>
              <a:t>第二节：相关单据的填写</a:t>
            </a:r>
            <a:endParaRPr lang="zh-CN" altLang="en-US" sz="4400" dirty="0">
              <a:solidFill>
                <a:srgbClr val="006600"/>
              </a:solidFill>
              <a:ea typeface="黑体" panose="02010609060101010101" charset="-122"/>
            </a:endParaRPr>
          </a:p>
        </p:txBody>
      </p:sp>
      <p:sp>
        <p:nvSpPr>
          <p:cNvPr id="3" name="内容占位符 2"/>
          <p:cNvSpPr>
            <a:spLocks noGrp="1"/>
          </p:cNvSpPr>
          <p:nvPr>
            <p:ph idx="1"/>
          </p:nvPr>
        </p:nvSpPr>
        <p:spPr/>
        <p:txBody>
          <a:bodyPr/>
          <a:p>
            <a:r>
              <a:rPr lang="zh-CN" altLang="en-US" sz="3600"/>
              <a:t>商业发票的制作及注意事项</a:t>
            </a:r>
            <a:endParaRPr lang="zh-CN" altLang="en-US" sz="3600"/>
          </a:p>
          <a:p>
            <a:r>
              <a:rPr lang="zh-CN" altLang="en-US" sz="3600"/>
              <a:t>形式发票的制作及注意事项</a:t>
            </a:r>
            <a:endParaRPr lang="zh-CN" altLang="en-US" sz="3600"/>
          </a:p>
          <a:p>
            <a:r>
              <a:rPr lang="zh-CN" altLang="en-US" sz="3600"/>
              <a:t>装箱单的制作及注意事项</a:t>
            </a:r>
            <a:endParaRPr lang="zh-CN" altLang="en-US" sz="3600"/>
          </a:p>
          <a:p>
            <a:r>
              <a:rPr lang="zh-CN" altLang="en-US" sz="3600"/>
              <a:t>会根据合同来制作装箱单，形式发票及商业发票</a:t>
            </a:r>
            <a:endParaRPr lang="zh-CN" altLang="en-US" sz="36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日期占位符 3"/>
          <p:cNvSpPr>
            <a:spLocks noGrp="1"/>
          </p:cNvSpPr>
          <p:nvPr>
            <p:ph type="dt" sz="half" idx="10"/>
          </p:nvPr>
        </p:nvSpPr>
        <p:spPr>
          <a:noFill/>
          <a:ln>
            <a:noFill/>
          </a:ln>
        </p:spPr>
        <p:txBody>
          <a:bodyPr lIns="0" tIns="0" rIns="0" bIns="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buSzTx/>
            </a:pPr>
            <a:endParaRPr lang="en-US" altLang="zh-CN" sz="2000" dirty="0">
              <a:latin typeface="Arial" panose="020B0604020202020204" pitchFamily="34" charset="0"/>
            </a:endParaRPr>
          </a:p>
        </p:txBody>
      </p:sp>
      <p:sp>
        <p:nvSpPr>
          <p:cNvPr id="54275" name="Rectangle 2050"/>
          <p:cNvSpPr>
            <a:spLocks noGrp="1"/>
          </p:cNvSpPr>
          <p:nvPr>
            <p:ph type="title"/>
          </p:nvPr>
        </p:nvSpPr>
        <p:spPr>
          <a:xfrm>
            <a:off x="1981200" y="296863"/>
            <a:ext cx="8229600" cy="1143000"/>
          </a:xfrm>
        </p:spPr>
        <p:txBody>
          <a:bodyPr vert="horz" wrap="square" lIns="91440" tIns="45720" rIns="91440" bIns="45720" rtlCol="0" anchor="b"/>
          <a:p>
            <a:pPr marL="0" marR="0" indent="0" algn="ctr"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dirty="0">
                <a:ln>
                  <a:noFill/>
                </a:ln>
                <a:solidFill>
                  <a:srgbClr val="FF0000"/>
                </a:solidFill>
                <a:effectLst/>
                <a:latin typeface="微软雅黑" panose="020B0503020204020204" pitchFamily="34" charset="-122"/>
                <a:ea typeface="隶书" panose="02010509060101010101" pitchFamily="49" charset="-122"/>
                <a:cs typeface="+mj-cs"/>
              </a:rPr>
              <a:t>制作商业发票与形式发票</a:t>
            </a:r>
            <a:endParaRPr kumimoji="0" lang="zh-CN" altLang="en-US" sz="3750" b="0" i="0" u="none" strike="noStrike" kern="1200" cap="none" spc="0" normalizeH="0" baseline="0" noProof="1" dirty="0">
              <a:ln>
                <a:noFill/>
              </a:ln>
              <a:solidFill>
                <a:srgbClr val="FF0000"/>
              </a:solidFill>
              <a:effectLst/>
              <a:latin typeface="微软雅黑" panose="020B0503020204020204" pitchFamily="34" charset="-122"/>
              <a:ea typeface="隶书" panose="02010509060101010101" pitchFamily="49" charset="-122"/>
              <a:cs typeface="+mj-cs"/>
            </a:endParaRPr>
          </a:p>
        </p:txBody>
      </p:sp>
      <p:sp>
        <p:nvSpPr>
          <p:cNvPr id="38915" name="Rectangle 2051"/>
          <p:cNvSpPr>
            <a:spLocks noGrp="1"/>
          </p:cNvSpPr>
          <p:nvPr>
            <p:ph idx="1" hasCustomPrompt="1"/>
          </p:nvPr>
        </p:nvSpPr>
        <p:spPr>
          <a:xfrm>
            <a:off x="1981200" y="1471613"/>
            <a:ext cx="8229600" cy="4852987"/>
          </a:xfrm>
          <a:noFill/>
          <a:ln>
            <a:noFill/>
          </a:ln>
        </p:spPr>
        <p:txBody>
          <a:bodyPr vert="horz" wrap="square" lIns="91440" tIns="45720" rIns="91440" bIns="45720" anchor="t" anchorCtr="0"/>
          <a:p>
            <a:pPr>
              <a:lnSpc>
                <a:spcPct val="90000"/>
              </a:lnSpc>
              <a:buNone/>
            </a:pPr>
            <a:r>
              <a:rPr lang="zh-CN" altLang="en-US" sz="2600" b="1" dirty="0"/>
              <a:t>一、商业发票的含义及作用</a:t>
            </a:r>
            <a:endParaRPr lang="zh-CN" altLang="en-US" sz="2600" b="1" dirty="0"/>
          </a:p>
          <a:p>
            <a:pPr>
              <a:lnSpc>
                <a:spcPct val="90000"/>
              </a:lnSpc>
              <a:buNone/>
            </a:pPr>
            <a:r>
              <a:rPr lang="zh-CN" altLang="en-US" sz="2600" b="1" dirty="0"/>
              <a:t>（一）商业发票的含义</a:t>
            </a:r>
            <a:endParaRPr lang="zh-CN" altLang="en-US" sz="2600" b="1" dirty="0"/>
          </a:p>
          <a:p>
            <a:pPr>
              <a:lnSpc>
                <a:spcPct val="90000"/>
              </a:lnSpc>
              <a:buNone/>
            </a:pPr>
            <a:r>
              <a:rPr lang="zh-CN" altLang="en-US" sz="2600" b="1" dirty="0"/>
              <a:t>    商业发票（</a:t>
            </a:r>
            <a:r>
              <a:rPr lang="en-US" altLang="zh-CN" sz="2600" b="1" dirty="0"/>
              <a:t>COMMERCIAL INVOICE</a:t>
            </a:r>
            <a:r>
              <a:rPr lang="zh-CN" altLang="en-US" sz="2600" b="1" dirty="0"/>
              <a:t>），简称为发票，是卖方在发货时开立的载有货物名称、数量、单价和总值等内容的发货价目清单，以此作为买卖双方交接货物和结算货款的主要单证之一。</a:t>
            </a:r>
            <a:endParaRPr lang="zh-CN" altLang="en-US" sz="2600" b="1" dirty="0"/>
          </a:p>
          <a:p>
            <a:pPr>
              <a:lnSpc>
                <a:spcPct val="90000"/>
              </a:lnSpc>
              <a:buNone/>
            </a:pPr>
            <a:endParaRPr lang="zh-CN" altLang="en-US" sz="2600" b="1" dirty="0"/>
          </a:p>
          <a:p>
            <a:pPr>
              <a:lnSpc>
                <a:spcPct val="90000"/>
              </a:lnSpc>
            </a:pPr>
            <a:r>
              <a:rPr lang="zh-CN" altLang="en-US" sz="2600" b="1" dirty="0"/>
              <a:t>商业发票是对所装运货物及整个交易的总说明，</a:t>
            </a:r>
            <a:endParaRPr lang="zh-CN" altLang="en-US" sz="2600" b="1" dirty="0"/>
          </a:p>
          <a:p>
            <a:pPr>
              <a:lnSpc>
                <a:spcPct val="90000"/>
              </a:lnSpc>
            </a:pPr>
            <a:endParaRPr lang="zh-CN" altLang="en-US" sz="2600" b="1" dirty="0"/>
          </a:p>
          <a:p>
            <a:pPr>
              <a:lnSpc>
                <a:spcPct val="90000"/>
              </a:lnSpc>
            </a:pPr>
            <a:r>
              <a:rPr lang="zh-CN" altLang="en-US" sz="2600" b="1" dirty="0"/>
              <a:t>商业发票是进出口贸易结算中整套单据的核心。</a:t>
            </a:r>
            <a:endParaRPr lang="zh-CN" altLang="en-US" sz="2600" b="1" dirty="0"/>
          </a:p>
        </p:txBody>
      </p:sp>
    </p:spTree>
    <p:custDataLst>
      <p:tags r:id="rId1"/>
    </p:custDataLst>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日期占位符 3"/>
          <p:cNvSpPr>
            <a:spLocks noGrp="1"/>
          </p:cNvSpPr>
          <p:nvPr>
            <p:ph type="dt" sz="half" idx="10"/>
          </p:nvPr>
        </p:nvSpPr>
        <p:spPr>
          <a:noFill/>
          <a:ln>
            <a:noFill/>
          </a:ln>
        </p:spPr>
        <p:txBody>
          <a:bodyPr lIns="0" tIns="0" rIns="0" bIns="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buSzTx/>
            </a:pPr>
            <a:endParaRPr lang="en-US" altLang="zh-CN" sz="2000" dirty="0">
              <a:latin typeface="Arial" panose="020B0604020202020204" pitchFamily="34" charset="0"/>
            </a:endParaRPr>
          </a:p>
        </p:txBody>
      </p:sp>
      <p:sp>
        <p:nvSpPr>
          <p:cNvPr id="39938" name="Rectangle 2"/>
          <p:cNvSpPr>
            <a:spLocks noGrp="1"/>
          </p:cNvSpPr>
          <p:nvPr>
            <p:ph type="title"/>
          </p:nvPr>
        </p:nvSpPr>
        <p:spPr>
          <a:xfrm>
            <a:off x="1774825" y="188913"/>
            <a:ext cx="7543800" cy="1038225"/>
          </a:xfrm>
          <a:noFill/>
          <a:ln>
            <a:noFill/>
          </a:ln>
        </p:spPr>
        <p:txBody>
          <a:bodyPr vert="horz" wrap="square" lIns="91440" tIns="45720" rIns="91440" bIns="45720" anchor="b" anchorCtr="0"/>
          <a:p>
            <a:pPr algn="ctr"/>
            <a:r>
              <a:rPr lang="zh-CN" altLang="en-US" sz="3200" dirty="0">
                <a:solidFill>
                  <a:schemeClr val="tx1"/>
                </a:solidFill>
              </a:rPr>
              <a:t>商业发票的作用</a:t>
            </a:r>
            <a:endParaRPr lang="zh-CN" altLang="en-US" sz="3200" dirty="0">
              <a:solidFill>
                <a:schemeClr val="tx1"/>
              </a:solidFill>
            </a:endParaRPr>
          </a:p>
        </p:txBody>
      </p:sp>
      <p:sp>
        <p:nvSpPr>
          <p:cNvPr id="55300" name="Rectangle 3"/>
          <p:cNvSpPr>
            <a:spLocks noGrp="1"/>
          </p:cNvSpPr>
          <p:nvPr>
            <p:ph idx="1" hasCustomPrompt="1"/>
          </p:nvPr>
        </p:nvSpPr>
        <p:spPr>
          <a:xfrm>
            <a:off x="1981200" y="1449388"/>
            <a:ext cx="8229600" cy="4875213"/>
          </a:xfrm>
        </p:spPr>
        <p:txBody>
          <a:bodyPr vert="horz" wrap="square" lIns="91440" tIns="45720" rIns="91440" bIns="45720" rtlCol="0" anchor="t"/>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en-US" altLang="zh-CN"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1.</a:t>
            </a: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是出口商凭以收取货款和进出口双方记账的凭证。</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en-US" altLang="zh-CN"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2.</a:t>
            </a: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是进出口双方办理报关及纳税的重要依据。</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en-US" altLang="zh-CN"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3.</a:t>
            </a: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在办理保险索赔时作为货物价值的证明。</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en-US" altLang="zh-CN"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4.</a:t>
            </a: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是整套出口单据的核心，也是缮制其他单据的依据。</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en-US" altLang="zh-CN"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5.</a:t>
            </a: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在不用汇票的情况下，替代汇票结算。</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r>
              <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rPr>
              <a:t>另外，商业发票还可以作为统计的凭证。</a:t>
            </a: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accent3">
                  <a:lumMod val="50000"/>
                </a:schemeClr>
              </a:buClr>
              <a:buSzPct val="95000"/>
              <a:buFont typeface="Wingdings 2" panose="05020102010507070707"/>
              <a:buNone/>
            </a:pPr>
            <a:endParaRPr kumimoji="0" lang="zh-CN" altLang="en-US" sz="3200" b="1" i="0" u="none" strike="noStrike" kern="1200" cap="none" spc="0" normalizeH="0" baseline="0" noProof="1" dirty="0">
              <a:solidFill>
                <a:schemeClr val="tx1"/>
              </a:solidFill>
              <a:uFillTx/>
              <a:latin typeface="宋体" panose="02010600030101010101" pitchFamily="2" charset="-122"/>
              <a:ea typeface="宋体" panose="02010600030101010101" pitchFamily="2" charset="-122"/>
              <a:cs typeface="+mn-cs"/>
            </a:endParaRPr>
          </a:p>
        </p:txBody>
      </p:sp>
    </p:spTree>
    <p:custDataLst>
      <p:tags r:id="rId1"/>
    </p:custDataLst>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2416175" y="68263"/>
          <a:ext cx="6580505" cy="6480810"/>
        </p:xfrm>
        <a:graphic>
          <a:graphicData uri="http://schemas.openxmlformats.org/drawingml/2006/table">
            <a:tbl>
              <a:tblPr>
                <a:tableStyleId>{8799B23B-EC83-4686-B30A-512413B5E67A}</a:tableStyleId>
              </a:tblPr>
              <a:tblGrid>
                <a:gridCol w="1727835"/>
                <a:gridCol w="1728470"/>
                <a:gridCol w="960755"/>
                <a:gridCol w="1029335"/>
                <a:gridCol w="106680"/>
                <a:gridCol w="1027430"/>
              </a:tblGrid>
              <a:tr h="511175">
                <a:tc gridSpan="2">
                  <a:txBody>
                    <a:bodyPr/>
                    <a:lstStyle/>
                    <a:p>
                      <a:pPr algn="just">
                        <a:spcAft>
                          <a:spcPts val="0"/>
                        </a:spcAft>
                      </a:pPr>
                      <a:r>
                        <a:rPr lang="en-US" sz="675" kern="100">
                          <a:effectLst/>
                        </a:rPr>
                        <a:t>ISSUER</a:t>
                      </a:r>
                      <a:endParaRPr lang="zh-CN" sz="750" kern="100">
                        <a:effectLst/>
                      </a:endParaRPr>
                    </a:p>
                    <a:p>
                      <a:pPr algn="just">
                        <a:spcAft>
                          <a:spcPts val="0"/>
                        </a:spcAft>
                      </a:pPr>
                      <a:r>
                        <a:rPr lang="zh-CN" sz="750" kern="100">
                          <a:effectLst/>
                        </a:rPr>
                        <a:t>发票出票人的名称和地址，应与信用证受益人的名称和地址相一致，一般为出口商。</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rowSpan="2" gridSpan="4">
                  <a:txBody>
                    <a:bodyPr/>
                    <a:lstStyle/>
                    <a:p>
                      <a:pPr algn="ctr">
                        <a:spcAft>
                          <a:spcPts val="0"/>
                        </a:spcAft>
                      </a:pPr>
                      <a:r>
                        <a:rPr lang="zh-CN" sz="825" kern="100">
                          <a:effectLst/>
                        </a:rPr>
                        <a:t>常州亚峰进出口有限公司</a:t>
                      </a:r>
                      <a:endParaRPr lang="zh-CN" sz="750" kern="100">
                        <a:effectLst/>
                      </a:endParaRPr>
                    </a:p>
                    <a:p>
                      <a:pPr algn="ctr">
                        <a:spcAft>
                          <a:spcPts val="0"/>
                        </a:spcAft>
                      </a:pPr>
                      <a:r>
                        <a:rPr lang="zh-CN" sz="1200" kern="100">
                          <a:effectLst/>
                        </a:rPr>
                        <a:t>商　业　发　票</a:t>
                      </a:r>
                      <a:endParaRPr lang="zh-CN" sz="750" kern="100">
                        <a:effectLst/>
                      </a:endParaRPr>
                    </a:p>
                    <a:p>
                      <a:pPr algn="ctr">
                        <a:spcAft>
                          <a:spcPts val="0"/>
                        </a:spcAft>
                      </a:pPr>
                      <a:r>
                        <a:rPr lang="en-US" sz="750" kern="100">
                          <a:effectLst/>
                        </a:rPr>
                        <a:t>COMMERCIAL INVOICE</a:t>
                      </a:r>
                      <a:endParaRPr lang="zh-CN" sz="750" kern="100">
                        <a:effectLst/>
                        <a:latin typeface="Times New Roman" panose="02020603050405020304" charset="0"/>
                        <a:ea typeface="宋体" panose="02010600030101010101" pitchFamily="2" charset="-122"/>
                      </a:endParaRPr>
                    </a:p>
                  </a:txBody>
                  <a:tcPr marL="18202" marR="18202" marT="0" marB="0" anchor="ctr"/>
                </a:tc>
                <a:tc rowSpan="2" hMerge="1">
                  <a:tcPr/>
                </a:tc>
                <a:tc rowSpan="2" hMerge="1">
                  <a:tcPr/>
                </a:tc>
                <a:tc rowSpan="2" hMerge="1">
                  <a:tcPr/>
                </a:tc>
              </a:tr>
              <a:tr h="0">
                <a:tc rowSpan="2" gridSpan="2">
                  <a:txBody>
                    <a:bodyPr/>
                    <a:lstStyle/>
                    <a:p>
                      <a:pPr algn="just">
                        <a:spcAft>
                          <a:spcPts val="0"/>
                        </a:spcAft>
                      </a:pPr>
                      <a:r>
                        <a:rPr lang="en-US" sz="675" kern="100">
                          <a:effectLst/>
                        </a:rPr>
                        <a:t>TO</a:t>
                      </a:r>
                      <a:endParaRPr lang="zh-CN" sz="750" kern="100">
                        <a:effectLst/>
                      </a:endParaRPr>
                    </a:p>
                    <a:p>
                      <a:pPr algn="just">
                        <a:spcAft>
                          <a:spcPts val="0"/>
                        </a:spcAft>
                      </a:pPr>
                      <a:r>
                        <a:rPr lang="zh-CN" sz="750" kern="100">
                          <a:effectLst/>
                        </a:rPr>
                        <a:t>发票抬头人名称与地址，发票必须做成以信用证申请人名称为抬头（</a:t>
                      </a:r>
                      <a:r>
                        <a:rPr lang="en-US" sz="750" kern="100">
                          <a:effectLst/>
                        </a:rPr>
                        <a:t>UCP600</a:t>
                      </a:r>
                      <a:r>
                        <a:rPr lang="zh-CN" sz="750" kern="100">
                          <a:effectLst/>
                        </a:rPr>
                        <a:t>）。</a:t>
                      </a:r>
                      <a:endParaRPr lang="zh-CN" sz="750" kern="100">
                        <a:effectLst/>
                        <a:latin typeface="Times New Roman" panose="02020603050405020304" charset="0"/>
                        <a:ea typeface="宋体" panose="02010600030101010101" pitchFamily="2" charset="-122"/>
                      </a:endParaRPr>
                    </a:p>
                  </a:txBody>
                  <a:tcPr marL="18202" marR="18202" marT="0" marB="0"/>
                </a:tc>
                <a:tc rowSpan="2" hMerge="1">
                  <a:tcPr/>
                </a:tc>
                <a:tc vMerge="1" gridSpan="4">
                  <a:tcPr/>
                </a:tc>
                <a:tc vMerge="1" hMerge="1">
                  <a:tcPr/>
                </a:tc>
                <a:tc vMerge="1" hMerge="1">
                  <a:tcPr/>
                </a:tc>
                <a:tc vMerge="1" hMerge="1">
                  <a:tcPr/>
                </a:tc>
              </a:tr>
              <a:tr h="580390">
                <a:tc vMerge="1" gridSpan="2">
                  <a:tcPr/>
                </a:tc>
                <a:tc vMerge="1" hMerge="1">
                  <a:tcPr/>
                </a:tc>
                <a:tc gridSpan="2">
                  <a:txBody>
                    <a:bodyPr/>
                    <a:lstStyle/>
                    <a:p>
                      <a:pPr algn="just">
                        <a:spcAft>
                          <a:spcPts val="0"/>
                        </a:spcAft>
                      </a:pPr>
                      <a:r>
                        <a:rPr lang="en-US" sz="675" kern="100">
                          <a:effectLst/>
                        </a:rPr>
                        <a:t>NO.</a:t>
                      </a:r>
                      <a:endParaRPr lang="zh-CN" sz="750" kern="100">
                        <a:effectLst/>
                      </a:endParaRPr>
                    </a:p>
                    <a:p>
                      <a:pPr algn="just">
                        <a:spcAft>
                          <a:spcPts val="0"/>
                        </a:spcAft>
                      </a:pPr>
                      <a:r>
                        <a:rPr lang="zh-CN" sz="750" kern="100">
                          <a:effectLst/>
                        </a:rPr>
                        <a:t>发票号码，由出口公司根据实际情况自行编制。</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gridSpan="2">
                  <a:txBody>
                    <a:bodyPr/>
                    <a:lstStyle/>
                    <a:p>
                      <a:pPr algn="just">
                        <a:spcAft>
                          <a:spcPts val="0"/>
                        </a:spcAft>
                      </a:pPr>
                      <a:r>
                        <a:rPr lang="en-US" sz="675" kern="100">
                          <a:effectLst/>
                        </a:rPr>
                        <a:t>DATE</a:t>
                      </a:r>
                      <a:endParaRPr lang="zh-CN" sz="750" kern="100">
                        <a:effectLst/>
                      </a:endParaRPr>
                    </a:p>
                    <a:p>
                      <a:pPr algn="just">
                        <a:spcAft>
                          <a:spcPts val="0"/>
                        </a:spcAft>
                      </a:pPr>
                      <a:r>
                        <a:rPr lang="zh-CN" sz="750" kern="100">
                          <a:effectLst/>
                        </a:rPr>
                        <a:t>发票日期。写法如：</a:t>
                      </a:r>
                      <a:endParaRPr lang="zh-CN" sz="750" kern="100">
                        <a:effectLst/>
                      </a:endParaRPr>
                    </a:p>
                    <a:p>
                      <a:pPr algn="just">
                        <a:spcAft>
                          <a:spcPts val="0"/>
                        </a:spcAft>
                      </a:pPr>
                      <a:r>
                        <a:rPr lang="en-US" sz="750" kern="100">
                          <a:effectLst/>
                        </a:rPr>
                        <a:t>JUN,20.2016</a:t>
                      </a:r>
                      <a:endParaRPr lang="zh-CN" sz="750" kern="100">
                        <a:effectLst/>
                        <a:latin typeface="Times New Roman" panose="02020603050405020304" charset="0"/>
                        <a:ea typeface="宋体" panose="02010600030101010101" pitchFamily="2" charset="-122"/>
                      </a:endParaRPr>
                    </a:p>
                  </a:txBody>
                  <a:tcPr marL="18202" marR="18202" marT="0" marB="0"/>
                </a:tc>
                <a:tc hMerge="1">
                  <a:tcPr/>
                </a:tc>
              </a:tr>
              <a:tr h="583565">
                <a:tc rowSpan="2" gridSpan="2">
                  <a:txBody>
                    <a:bodyPr/>
                    <a:lstStyle/>
                    <a:p>
                      <a:pPr algn="just">
                        <a:spcAft>
                          <a:spcPts val="0"/>
                        </a:spcAft>
                      </a:pPr>
                      <a:r>
                        <a:rPr lang="en-US" sz="675" kern="100">
                          <a:effectLst/>
                        </a:rPr>
                        <a:t>TRANSPORT DETAILS</a:t>
                      </a:r>
                      <a:endParaRPr lang="zh-CN" sz="750" kern="100">
                        <a:effectLst/>
                      </a:endParaRPr>
                    </a:p>
                    <a:p>
                      <a:pPr indent="266700" algn="just">
                        <a:spcAft>
                          <a:spcPts val="0"/>
                        </a:spcAft>
                      </a:pPr>
                      <a:r>
                        <a:rPr lang="zh-CN" sz="750" kern="100">
                          <a:effectLst/>
                        </a:rPr>
                        <a:t>运输资料，填写应与货物的实际起运港（地）、目的港（地）以及运输方式，如果货物需经转运，应把转运港的名称打上。如：</a:t>
                      </a:r>
                      <a:r>
                        <a:rPr lang="en-US" sz="750" kern="100">
                          <a:effectLst/>
                        </a:rPr>
                        <a:t>Shipment from Shanghai to Hamburg with transshipment at Hongkong by vessel(</a:t>
                      </a:r>
                      <a:r>
                        <a:rPr lang="zh-CN" sz="750" kern="100">
                          <a:effectLst/>
                        </a:rPr>
                        <a:t>装运自上海到汉堡，在香港转运</a:t>
                      </a:r>
                      <a:r>
                        <a:rPr lang="en-US" sz="750" kern="100">
                          <a:effectLst/>
                        </a:rPr>
                        <a:t>)</a:t>
                      </a:r>
                      <a:r>
                        <a:rPr lang="zh-CN" sz="750" kern="100">
                          <a:effectLst/>
                        </a:rPr>
                        <a:t>。</a:t>
                      </a:r>
                      <a:endParaRPr lang="zh-CN" sz="750" kern="100">
                        <a:effectLst/>
                        <a:latin typeface="Times New Roman" panose="02020603050405020304" charset="0"/>
                        <a:ea typeface="宋体" panose="02010600030101010101" pitchFamily="2" charset="-122"/>
                      </a:endParaRPr>
                    </a:p>
                  </a:txBody>
                  <a:tcPr marL="18202" marR="18202" marT="0" marB="0"/>
                </a:tc>
                <a:tc rowSpan="2" hMerge="1">
                  <a:tcPr/>
                </a:tc>
                <a:tc gridSpan="2">
                  <a:txBody>
                    <a:bodyPr/>
                    <a:lstStyle/>
                    <a:p>
                      <a:pPr algn="just">
                        <a:spcAft>
                          <a:spcPts val="0"/>
                        </a:spcAft>
                      </a:pPr>
                      <a:r>
                        <a:rPr lang="en-US" sz="675" kern="100">
                          <a:effectLst/>
                        </a:rPr>
                        <a:t>S/C NO.</a:t>
                      </a:r>
                      <a:endParaRPr lang="zh-CN" sz="750" kern="100">
                        <a:effectLst/>
                      </a:endParaRPr>
                    </a:p>
                    <a:p>
                      <a:pPr indent="266700" algn="just">
                        <a:spcAft>
                          <a:spcPts val="0"/>
                        </a:spcAft>
                      </a:pPr>
                      <a:r>
                        <a:rPr lang="zh-CN" sz="750" kern="100">
                          <a:effectLst/>
                        </a:rPr>
                        <a:t>合同号，如果不止一个，全部列明。</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gridSpan="2">
                  <a:txBody>
                    <a:bodyPr/>
                    <a:lstStyle/>
                    <a:p>
                      <a:pPr algn="just">
                        <a:spcAft>
                          <a:spcPts val="0"/>
                        </a:spcAft>
                      </a:pPr>
                      <a:r>
                        <a:rPr lang="en-US" sz="675" kern="100">
                          <a:effectLst/>
                        </a:rPr>
                        <a:t>L/C NO.</a:t>
                      </a:r>
                      <a:endParaRPr lang="zh-CN" sz="750" kern="100">
                        <a:effectLst/>
                      </a:endParaRPr>
                    </a:p>
                    <a:p>
                      <a:pPr indent="266700" algn="just">
                        <a:spcAft>
                          <a:spcPts val="0"/>
                        </a:spcAft>
                      </a:pPr>
                      <a:r>
                        <a:rPr lang="zh-CN" sz="750" kern="100">
                          <a:effectLst/>
                        </a:rPr>
                        <a:t>信用证号，非信用证支付时不填。</a:t>
                      </a:r>
                      <a:endParaRPr lang="zh-CN" sz="750" kern="100">
                        <a:effectLst/>
                        <a:latin typeface="Times New Roman" panose="02020603050405020304" charset="0"/>
                        <a:ea typeface="宋体" panose="02010600030101010101" pitchFamily="2" charset="-122"/>
                      </a:endParaRPr>
                    </a:p>
                  </a:txBody>
                  <a:tcPr marL="18202" marR="18202" marT="0" marB="0"/>
                </a:tc>
                <a:tc hMerge="1">
                  <a:tcPr/>
                </a:tc>
              </a:tr>
              <a:tr h="430530">
                <a:tc vMerge="1" gridSpan="2">
                  <a:tcPr/>
                </a:tc>
                <a:tc vMerge="1" hMerge="1">
                  <a:tcPr/>
                </a:tc>
                <a:tc gridSpan="4">
                  <a:txBody>
                    <a:bodyPr/>
                    <a:lstStyle/>
                    <a:p>
                      <a:pPr algn="just">
                        <a:spcAft>
                          <a:spcPts val="0"/>
                        </a:spcAft>
                      </a:pPr>
                      <a:r>
                        <a:rPr lang="en-US" sz="675" kern="100">
                          <a:effectLst/>
                        </a:rPr>
                        <a:t>TERMS OF PAYMENT</a:t>
                      </a:r>
                      <a:endParaRPr lang="zh-CN" sz="750" kern="100">
                        <a:effectLst/>
                      </a:endParaRPr>
                    </a:p>
                    <a:p>
                      <a:pPr indent="266700" algn="just">
                        <a:spcAft>
                          <a:spcPts val="0"/>
                        </a:spcAft>
                      </a:pPr>
                      <a:r>
                        <a:rPr lang="zh-CN" sz="750" kern="100">
                          <a:effectLst/>
                        </a:rPr>
                        <a:t>支付方式，应填写该笔业务的付款方式，是</a:t>
                      </a:r>
                      <a:r>
                        <a:rPr lang="en-US" sz="750" kern="100">
                          <a:effectLst/>
                        </a:rPr>
                        <a:t>T/T</a:t>
                      </a:r>
                      <a:r>
                        <a:rPr lang="zh-CN" sz="750" kern="100">
                          <a:effectLst/>
                        </a:rPr>
                        <a:t>、托收或者信用证结算方式等。</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hMerge="1">
                  <a:tcPr/>
                </a:tc>
                <a:tc hMerge="1">
                  <a:tcPr/>
                </a:tc>
              </a:tr>
              <a:tr h="262890">
                <a:tc>
                  <a:txBody>
                    <a:bodyPr/>
                    <a:lstStyle/>
                    <a:p>
                      <a:pPr algn="ctr">
                        <a:spcAft>
                          <a:spcPts val="0"/>
                        </a:spcAft>
                      </a:pPr>
                      <a:r>
                        <a:rPr lang="en-US" sz="675" kern="100">
                          <a:effectLst/>
                        </a:rPr>
                        <a:t>Marks and Numbers</a:t>
                      </a:r>
                      <a:endParaRPr lang="zh-CN" sz="750" kern="100">
                        <a:effectLst/>
                        <a:latin typeface="Times New Roman" panose="02020603050405020304" charset="0"/>
                        <a:ea typeface="宋体" panose="02010600030101010101" pitchFamily="2" charset="-122"/>
                      </a:endParaRPr>
                    </a:p>
                  </a:txBody>
                  <a:tcPr marL="18202" marR="18202" marT="0" marB="0" anchor="ctr"/>
                </a:tc>
                <a:tc>
                  <a:txBody>
                    <a:bodyPr/>
                    <a:lstStyle/>
                    <a:p>
                      <a:pPr algn="ctr">
                        <a:spcAft>
                          <a:spcPts val="0"/>
                        </a:spcAft>
                      </a:pPr>
                      <a:r>
                        <a:rPr lang="en-US" sz="675" kern="100">
                          <a:effectLst/>
                        </a:rPr>
                        <a:t>Number and kind of package</a:t>
                      </a:r>
                      <a:endParaRPr lang="zh-CN" sz="750" kern="100">
                        <a:effectLst/>
                      </a:endParaRPr>
                    </a:p>
                    <a:p>
                      <a:pPr algn="ctr">
                        <a:spcAft>
                          <a:spcPts val="0"/>
                        </a:spcAft>
                      </a:pPr>
                      <a:r>
                        <a:rPr lang="en-US" sz="675" kern="100">
                          <a:effectLst/>
                        </a:rPr>
                        <a:t>Description of goods</a:t>
                      </a:r>
                      <a:endParaRPr lang="zh-CN" sz="750" kern="100">
                        <a:effectLst/>
                        <a:latin typeface="Times New Roman" panose="02020603050405020304" charset="0"/>
                        <a:ea typeface="宋体" panose="02010600030101010101" pitchFamily="2" charset="-122"/>
                      </a:endParaRPr>
                    </a:p>
                  </a:txBody>
                  <a:tcPr marL="18202" marR="18202" marT="0" marB="0" anchor="ctr"/>
                </a:tc>
                <a:tc>
                  <a:txBody>
                    <a:bodyPr/>
                    <a:lstStyle/>
                    <a:p>
                      <a:pPr algn="ctr">
                        <a:spcAft>
                          <a:spcPts val="0"/>
                        </a:spcAft>
                      </a:pPr>
                      <a:r>
                        <a:rPr lang="en-US" sz="675" kern="100">
                          <a:effectLst/>
                        </a:rPr>
                        <a:t>Quantity</a:t>
                      </a:r>
                      <a:endParaRPr lang="zh-CN" sz="750" kern="100">
                        <a:effectLst/>
                        <a:latin typeface="Times New Roman" panose="02020603050405020304" charset="0"/>
                        <a:ea typeface="宋体" panose="02010600030101010101" pitchFamily="2" charset="-122"/>
                      </a:endParaRPr>
                    </a:p>
                  </a:txBody>
                  <a:tcPr marL="18202" marR="18202" marT="0" marB="0" anchor="ctr"/>
                </a:tc>
                <a:tc gridSpan="2">
                  <a:txBody>
                    <a:bodyPr/>
                    <a:lstStyle/>
                    <a:p>
                      <a:pPr algn="ctr">
                        <a:spcAft>
                          <a:spcPts val="0"/>
                        </a:spcAft>
                      </a:pPr>
                      <a:r>
                        <a:rPr lang="en-US" sz="675" kern="100">
                          <a:effectLst/>
                        </a:rPr>
                        <a:t>Unit Price</a:t>
                      </a:r>
                      <a:endParaRPr lang="zh-CN" sz="750" kern="100">
                        <a:effectLst/>
                        <a:latin typeface="Times New Roman" panose="02020603050405020304" charset="0"/>
                        <a:ea typeface="宋体" panose="02010600030101010101" pitchFamily="2" charset="-122"/>
                      </a:endParaRPr>
                    </a:p>
                  </a:txBody>
                  <a:tcPr marL="18202" marR="18202" marT="0" marB="0" anchor="ctr"/>
                </a:tc>
                <a:tc hMerge="1">
                  <a:tcPr/>
                </a:tc>
                <a:tc>
                  <a:txBody>
                    <a:bodyPr/>
                    <a:lstStyle/>
                    <a:p>
                      <a:pPr algn="ctr">
                        <a:spcAft>
                          <a:spcPts val="0"/>
                        </a:spcAft>
                      </a:pPr>
                      <a:r>
                        <a:rPr lang="en-US" sz="675" kern="100">
                          <a:effectLst/>
                        </a:rPr>
                        <a:t>Amount</a:t>
                      </a:r>
                      <a:endParaRPr lang="zh-CN" sz="750" kern="100">
                        <a:effectLst/>
                        <a:latin typeface="Times New Roman" panose="02020603050405020304" charset="0"/>
                        <a:ea typeface="宋体" panose="02010600030101010101" pitchFamily="2" charset="-122"/>
                      </a:endParaRPr>
                    </a:p>
                  </a:txBody>
                  <a:tcPr marL="18202" marR="18202" marT="0" marB="0" anchor="ctr"/>
                </a:tc>
              </a:tr>
              <a:tr h="151765">
                <a:tc rowSpan="2">
                  <a:txBody>
                    <a:bodyPr/>
                    <a:lstStyle/>
                    <a:p>
                      <a:pPr indent="266700" algn="just">
                        <a:spcAft>
                          <a:spcPts val="0"/>
                        </a:spcAft>
                      </a:pPr>
                      <a:r>
                        <a:rPr lang="zh-CN" sz="750" kern="100">
                          <a:effectLst/>
                        </a:rPr>
                        <a:t>唛头及件数编号，如果无唛头，或者裸装货、散装货等，则应填写</a:t>
                      </a:r>
                      <a:r>
                        <a:rPr lang="en-US" sz="750" kern="100">
                          <a:effectLst/>
                        </a:rPr>
                        <a:t>N/M</a:t>
                      </a:r>
                      <a:endParaRPr lang="zh-CN" sz="750" kern="100">
                        <a:effectLst/>
                        <a:latin typeface="Times New Roman" panose="02020603050405020304" charset="0"/>
                        <a:ea typeface="宋体" panose="02010600030101010101" pitchFamily="2" charset="-122"/>
                      </a:endParaRPr>
                    </a:p>
                  </a:txBody>
                  <a:tcPr marL="18202" marR="18202" marT="0" marB="0"/>
                </a:tc>
                <a:tc gridSpan="5">
                  <a:txBody>
                    <a:bodyPr/>
                    <a:lstStyle/>
                    <a:p>
                      <a:pPr algn="just">
                        <a:spcAft>
                          <a:spcPts val="0"/>
                        </a:spcAft>
                      </a:pPr>
                      <a:r>
                        <a:rPr lang="zh-CN" sz="750" kern="100">
                          <a:effectLst/>
                        </a:rPr>
                        <a:t>价格术语（</a:t>
                      </a:r>
                      <a:r>
                        <a:rPr lang="en-US" sz="750" kern="100">
                          <a:effectLst/>
                        </a:rPr>
                        <a:t>TRADE TERMS</a:t>
                      </a:r>
                      <a:r>
                        <a:rPr lang="zh-CN" sz="750" kern="100">
                          <a:effectLst/>
                        </a:rPr>
                        <a:t>）须根据信用证或合同的规定照打，不能遗漏。</a:t>
                      </a:r>
                      <a:r>
                        <a:rPr lang="en-US" sz="675" kern="100">
                          <a:effectLst/>
                        </a:rPr>
                        <a:t>                          </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hMerge="1">
                  <a:tcPr/>
                </a:tc>
                <a:tc hMerge="1">
                  <a:tcPr/>
                </a:tc>
                <a:tc hMerge="1">
                  <a:tcPr/>
                </a:tc>
              </a:tr>
              <a:tr h="869950">
                <a:tc vMerge="1">
                  <a:tcPr/>
                </a:tc>
                <a:tc>
                  <a:txBody>
                    <a:bodyPr/>
                    <a:lstStyle/>
                    <a:p>
                      <a:pPr indent="266700" algn="just">
                        <a:spcAft>
                          <a:spcPts val="0"/>
                        </a:spcAft>
                      </a:pPr>
                      <a:r>
                        <a:rPr lang="zh-CN" sz="750" kern="100">
                          <a:effectLst/>
                        </a:rPr>
                        <a:t>商品描述，应先打上货物名称和总数量，然后根据信用证或合同的规定打出详细规格、单位及有关定单或合约号码等。 </a:t>
                      </a:r>
                      <a:endParaRPr lang="zh-CN" sz="750" kern="100">
                        <a:effectLst/>
                        <a:latin typeface="Times New Roman" panose="02020603050405020304" charset="0"/>
                        <a:ea typeface="宋体" panose="02010600030101010101" pitchFamily="2" charset="-122"/>
                      </a:endParaRPr>
                    </a:p>
                  </a:txBody>
                  <a:tcPr marL="18202" marR="18202" marT="0" marB="0"/>
                </a:tc>
                <a:tc>
                  <a:txBody>
                    <a:bodyPr/>
                    <a:lstStyle/>
                    <a:p>
                      <a:pPr algn="just">
                        <a:spcAft>
                          <a:spcPts val="0"/>
                        </a:spcAft>
                      </a:pPr>
                      <a:r>
                        <a:rPr lang="en-US" sz="600" kern="100">
                          <a:effectLst/>
                        </a:rPr>
                        <a:t>  </a:t>
                      </a:r>
                      <a:endParaRPr lang="zh-CN" sz="750" kern="100">
                        <a:effectLst/>
                      </a:endParaRPr>
                    </a:p>
                    <a:p>
                      <a:pPr algn="r">
                        <a:spcAft>
                          <a:spcPts val="0"/>
                        </a:spcAft>
                      </a:pPr>
                      <a:r>
                        <a:rPr lang="zh-CN" sz="750" kern="100">
                          <a:effectLst/>
                        </a:rPr>
                        <a:t>商品的件数，填写应与实际装运的数量，与其他单据相一致。</a:t>
                      </a:r>
                      <a:endParaRPr lang="zh-CN" sz="750" kern="100">
                        <a:effectLst/>
                        <a:latin typeface="Times New Roman" panose="02020603050405020304" charset="0"/>
                        <a:ea typeface="宋体" panose="02010600030101010101" pitchFamily="2" charset="-122"/>
                      </a:endParaRPr>
                    </a:p>
                  </a:txBody>
                  <a:tcPr marL="18202" marR="18202" marT="0" marB="0"/>
                </a:tc>
                <a:tc gridSpan="2">
                  <a:txBody>
                    <a:bodyPr/>
                    <a:lstStyle/>
                    <a:p>
                      <a:pPr algn="just">
                        <a:spcAft>
                          <a:spcPts val="0"/>
                        </a:spcAft>
                      </a:pPr>
                      <a:r>
                        <a:rPr lang="zh-CN" sz="750" kern="100">
                          <a:effectLst/>
                        </a:rPr>
                        <a:t>单价须显示计价货币、计量单位、单位金额。</a:t>
                      </a:r>
                      <a:endParaRPr lang="zh-CN" sz="750" kern="100">
                        <a:effectLst/>
                      </a:endParaRPr>
                    </a:p>
                    <a:p>
                      <a:pPr algn="just">
                        <a:spcAft>
                          <a:spcPts val="0"/>
                        </a:spcAft>
                      </a:pPr>
                      <a:r>
                        <a:rPr lang="en-US" sz="750" kern="100">
                          <a:effectLst/>
                        </a:rPr>
                        <a:t> </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a:txBody>
                    <a:bodyPr/>
                    <a:lstStyle/>
                    <a:p>
                      <a:pPr algn="just">
                        <a:spcAft>
                          <a:spcPts val="0"/>
                        </a:spcAft>
                      </a:pPr>
                      <a:r>
                        <a:rPr lang="zh-CN" sz="750" kern="100">
                          <a:effectLst/>
                        </a:rPr>
                        <a:t>总值，一般不能超过信用证规定的最高金额。</a:t>
                      </a:r>
                      <a:endParaRPr lang="zh-CN" sz="750" kern="100">
                        <a:effectLst/>
                        <a:latin typeface="Times New Roman" panose="02020603050405020304" charset="0"/>
                        <a:ea typeface="宋体" panose="02010600030101010101" pitchFamily="2" charset="-122"/>
                      </a:endParaRPr>
                    </a:p>
                  </a:txBody>
                  <a:tcPr marL="18202" marR="18202" marT="0" marB="0"/>
                </a:tc>
              </a:tr>
              <a:tr h="149860">
                <a:tc>
                  <a:txBody>
                    <a:bodyPr/>
                    <a:lstStyle/>
                    <a:p>
                      <a:pPr algn="l">
                        <a:spcAft>
                          <a:spcPts val="0"/>
                        </a:spcAft>
                      </a:pPr>
                      <a:r>
                        <a:rPr lang="en-US" sz="675" kern="100">
                          <a:effectLst/>
                        </a:rPr>
                        <a:t> </a:t>
                      </a:r>
                      <a:endParaRPr lang="zh-CN" sz="750" kern="100">
                        <a:effectLst/>
                        <a:latin typeface="Times New Roman" panose="02020603050405020304" charset="0"/>
                        <a:ea typeface="宋体" panose="02010600030101010101" pitchFamily="2" charset="-122"/>
                      </a:endParaRPr>
                    </a:p>
                  </a:txBody>
                  <a:tcPr marL="18202" marR="18202" marT="0" marB="0" anchor="ctr"/>
                </a:tc>
                <a:tc>
                  <a:txBody>
                    <a:bodyPr/>
                    <a:lstStyle/>
                    <a:p>
                      <a:pPr algn="r">
                        <a:spcAft>
                          <a:spcPts val="0"/>
                        </a:spcAft>
                      </a:pPr>
                      <a:r>
                        <a:rPr lang="en-US" sz="675" kern="100">
                          <a:effectLst/>
                        </a:rPr>
                        <a:t>TOTAL:</a:t>
                      </a:r>
                      <a:endParaRPr lang="zh-CN" sz="750" kern="100">
                        <a:effectLst/>
                        <a:latin typeface="Times New Roman" panose="02020603050405020304" charset="0"/>
                        <a:ea typeface="宋体" panose="02010600030101010101" pitchFamily="2" charset="-122"/>
                      </a:endParaRPr>
                    </a:p>
                  </a:txBody>
                  <a:tcPr marL="18202" marR="18202" marT="0" marB="0"/>
                </a:tc>
                <a:tc>
                  <a:txBody>
                    <a:bodyPr/>
                    <a:lstStyle/>
                    <a:p>
                      <a:pPr algn="r">
                        <a:spcAft>
                          <a:spcPts val="0"/>
                        </a:spcAft>
                      </a:pPr>
                      <a:r>
                        <a:rPr lang="zh-CN" sz="750" kern="100">
                          <a:effectLst/>
                        </a:rPr>
                        <a:t>求和</a:t>
                      </a:r>
                      <a:endParaRPr lang="zh-CN" sz="750" kern="100">
                        <a:effectLst/>
                        <a:latin typeface="Times New Roman" panose="02020603050405020304" charset="0"/>
                        <a:ea typeface="宋体" panose="02010600030101010101" pitchFamily="2" charset="-122"/>
                      </a:endParaRPr>
                    </a:p>
                  </a:txBody>
                  <a:tcPr marL="18202" marR="18202" marT="0" marB="0"/>
                </a:tc>
                <a:tc gridSpan="2">
                  <a:txBody>
                    <a:bodyPr/>
                    <a:lstStyle/>
                    <a:p>
                      <a:pPr algn="r">
                        <a:spcAft>
                          <a:spcPts val="0"/>
                        </a:spcAft>
                      </a:pPr>
                      <a:r>
                        <a:rPr lang="en-US" sz="675" kern="100">
                          <a:effectLst/>
                        </a:rPr>
                        <a:t> </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a:txBody>
                    <a:bodyPr/>
                    <a:lstStyle/>
                    <a:p>
                      <a:pPr algn="r">
                        <a:spcAft>
                          <a:spcPts val="0"/>
                        </a:spcAft>
                      </a:pPr>
                      <a:r>
                        <a:rPr lang="zh-CN" sz="750" kern="100">
                          <a:effectLst/>
                        </a:rPr>
                        <a:t>求和</a:t>
                      </a:r>
                      <a:endParaRPr lang="zh-CN" sz="750" kern="100">
                        <a:effectLst/>
                        <a:latin typeface="Times New Roman" panose="02020603050405020304" charset="0"/>
                        <a:ea typeface="宋体" panose="02010600030101010101" pitchFamily="2" charset="-122"/>
                      </a:endParaRPr>
                    </a:p>
                  </a:txBody>
                  <a:tcPr marL="18202" marR="18202" marT="0" marB="0"/>
                </a:tc>
              </a:tr>
              <a:tr h="389890">
                <a:tc>
                  <a:txBody>
                    <a:bodyPr/>
                    <a:lstStyle/>
                    <a:p>
                      <a:pPr marR="228600" algn="r">
                        <a:spcAft>
                          <a:spcPts val="0"/>
                        </a:spcAft>
                      </a:pPr>
                      <a:r>
                        <a:rPr lang="en-US" sz="675" kern="100">
                          <a:effectLst/>
                        </a:rPr>
                        <a:t>SAY TOTAL:</a:t>
                      </a:r>
                      <a:endParaRPr lang="zh-CN" sz="750" kern="100">
                        <a:effectLst/>
                        <a:latin typeface="Times New Roman" panose="02020603050405020304" charset="0"/>
                        <a:ea typeface="宋体" panose="02010600030101010101" pitchFamily="2" charset="-122"/>
                      </a:endParaRPr>
                    </a:p>
                  </a:txBody>
                  <a:tcPr marL="18202" marR="18202" marT="0" marB="0" anchor="ctr"/>
                </a:tc>
                <a:tc gridSpan="5">
                  <a:txBody>
                    <a:bodyPr/>
                    <a:lstStyle/>
                    <a:p>
                      <a:pPr algn="r">
                        <a:spcAft>
                          <a:spcPts val="0"/>
                        </a:spcAft>
                      </a:pPr>
                      <a:r>
                        <a:rPr lang="zh-CN" sz="750" kern="100">
                          <a:effectLst/>
                        </a:rPr>
                        <a:t>金额大写</a:t>
                      </a:r>
                      <a:endParaRPr lang="zh-CN" sz="750" kern="100">
                        <a:effectLst/>
                        <a:latin typeface="Times New Roman" panose="02020603050405020304" charset="0"/>
                        <a:ea typeface="宋体" panose="02010600030101010101" pitchFamily="2" charset="-122"/>
                      </a:endParaRPr>
                    </a:p>
                  </a:txBody>
                  <a:tcPr marL="18202" marR="18202" marT="0" marB="0"/>
                </a:tc>
                <a:tc hMerge="1">
                  <a:tcPr/>
                </a:tc>
                <a:tc hMerge="1">
                  <a:tcPr/>
                </a:tc>
                <a:tc hMerge="1">
                  <a:tcPr/>
                </a:tc>
                <a:tc hMerge="1">
                  <a:tcPr/>
                </a:tc>
              </a:tr>
              <a:tr h="2550795">
                <a:tc gridSpan="6">
                  <a:txBody>
                    <a:bodyPr/>
                    <a:lstStyle/>
                    <a:p>
                      <a:pPr algn="l">
                        <a:spcAft>
                          <a:spcPts val="0"/>
                        </a:spcAft>
                      </a:pPr>
                      <a:r>
                        <a:rPr lang="zh-CN" sz="750" kern="100" dirty="0">
                          <a:effectLst/>
                        </a:rPr>
                        <a:t>声明文句（</a:t>
                      </a:r>
                      <a:r>
                        <a:rPr lang="en-US" sz="750" kern="100" dirty="0">
                          <a:effectLst/>
                        </a:rPr>
                        <a:t>STATEMENT</a:t>
                      </a:r>
                      <a:r>
                        <a:rPr lang="zh-CN" sz="750" kern="100" dirty="0">
                          <a:effectLst/>
                        </a:rPr>
                        <a:t>）</a:t>
                      </a:r>
                      <a:endParaRPr lang="zh-CN" sz="750" kern="100" dirty="0">
                        <a:effectLst/>
                      </a:endParaRPr>
                    </a:p>
                    <a:p>
                      <a:pPr indent="266700" algn="l">
                        <a:spcAft>
                          <a:spcPts val="0"/>
                        </a:spcAft>
                      </a:pPr>
                      <a:r>
                        <a:rPr lang="zh-CN" sz="750" kern="100" dirty="0">
                          <a:effectLst/>
                        </a:rPr>
                        <a:t>此项是根据不同（国家）地区及不同信用证的要求缮打的。声明文句中词语要求内容确切、通顺、简洁。信用证有的条款，不能原文照抄，而要视具体情况重新组织。常用的声明文字有：</a:t>
                      </a:r>
                      <a:endParaRPr lang="zh-CN" sz="750" kern="100" dirty="0">
                        <a:effectLst/>
                      </a:endParaRPr>
                    </a:p>
                    <a:p>
                      <a:pPr indent="266700" algn="l">
                        <a:spcAft>
                          <a:spcPts val="0"/>
                        </a:spcAft>
                      </a:pPr>
                      <a:r>
                        <a:rPr lang="en-US" sz="750" kern="100" dirty="0">
                          <a:effectLst/>
                        </a:rPr>
                        <a:t>We certify that the goods named above have been supplied in conformity with Order No.12345.</a:t>
                      </a:r>
                      <a:r>
                        <a:rPr lang="zh-CN" sz="750" kern="100" dirty="0">
                          <a:effectLst/>
                        </a:rPr>
                        <a:t>（兹证明本发票所列货物与合同号</a:t>
                      </a:r>
                      <a:r>
                        <a:rPr lang="en-US" sz="750" kern="100" dirty="0">
                          <a:effectLst/>
                        </a:rPr>
                        <a:t>12345</a:t>
                      </a:r>
                      <a:r>
                        <a:rPr lang="zh-CN" sz="750" kern="100" dirty="0">
                          <a:effectLst/>
                        </a:rPr>
                        <a:t>相符）。</a:t>
                      </a:r>
                      <a:endParaRPr lang="zh-CN" sz="750" kern="100" dirty="0">
                        <a:effectLst/>
                      </a:endParaRPr>
                    </a:p>
                    <a:p>
                      <a:pPr indent="266700" algn="l">
                        <a:spcAft>
                          <a:spcPts val="0"/>
                        </a:spcAft>
                      </a:pPr>
                      <a:r>
                        <a:rPr lang="en-US" sz="750" kern="100" dirty="0">
                          <a:effectLst/>
                        </a:rPr>
                        <a:t>We hereby certify that the above mentioned goods are of Chinese origin. </a:t>
                      </a:r>
                      <a:r>
                        <a:rPr lang="zh-CN" sz="750" kern="100" dirty="0">
                          <a:effectLst/>
                        </a:rPr>
                        <a:t>（兹证明上述产品在中国制造）。</a:t>
                      </a:r>
                      <a:endParaRPr lang="zh-CN" sz="750" kern="100" dirty="0">
                        <a:effectLst/>
                      </a:endParaRPr>
                    </a:p>
                    <a:p>
                      <a:pPr indent="266700" algn="l">
                        <a:spcAft>
                          <a:spcPts val="0"/>
                        </a:spcAft>
                      </a:pPr>
                      <a:r>
                        <a:rPr lang="en-US" sz="750" kern="100" dirty="0">
                          <a:effectLst/>
                        </a:rPr>
                        <a:t>We hereby certify that the abovementioned particulars and figures are true and correct.</a:t>
                      </a:r>
                      <a:r>
                        <a:rPr lang="zh-CN" sz="750" kern="100" dirty="0">
                          <a:effectLst/>
                        </a:rPr>
                        <a:t>（我们仅此证明发票所述详细内容真实无误）。</a:t>
                      </a:r>
                      <a:endParaRPr lang="zh-CN" sz="750" kern="100" dirty="0">
                        <a:effectLst/>
                      </a:endParaRPr>
                    </a:p>
                    <a:p>
                      <a:pPr indent="266700" algn="l">
                        <a:spcAft>
                          <a:spcPts val="0"/>
                        </a:spcAft>
                      </a:pPr>
                      <a:r>
                        <a:rPr lang="en-US" sz="750" kern="100" dirty="0">
                          <a:effectLst/>
                        </a:rPr>
                        <a:t>This is to certify that two copies of Invoice</a:t>
                      </a:r>
                      <a:r>
                        <a:rPr lang="zh-CN" sz="750" kern="100" dirty="0">
                          <a:effectLst/>
                        </a:rPr>
                        <a:t>、</a:t>
                      </a:r>
                      <a:r>
                        <a:rPr lang="en-US" sz="750" kern="100" dirty="0">
                          <a:effectLst/>
                        </a:rPr>
                        <a:t> Packing List and N/N Bill of Lading have been airmailed direct to applicant immediately after shipment effected.</a:t>
                      </a:r>
                      <a:r>
                        <a:rPr lang="zh-CN" sz="750" kern="100" dirty="0">
                          <a:effectLst/>
                        </a:rPr>
                        <a:t>（兹证明发票、箱单和提单各两份副本，已于装运后立即直接航空快邮寄开证人）。</a:t>
                      </a:r>
                      <a:endParaRPr lang="zh-CN" sz="750" kern="100" dirty="0">
                        <a:effectLst/>
                      </a:endParaRPr>
                    </a:p>
                    <a:p>
                      <a:pPr algn="l">
                        <a:spcAft>
                          <a:spcPts val="0"/>
                        </a:spcAft>
                      </a:pPr>
                      <a:r>
                        <a:rPr lang="zh-CN" sz="750" kern="100" dirty="0">
                          <a:effectLst/>
                        </a:rPr>
                        <a:t>　　　　　　　　　　　　</a:t>
                      </a:r>
                      <a:endParaRPr lang="zh-CN" sz="750" kern="100" dirty="0">
                        <a:effectLst/>
                      </a:endParaRPr>
                    </a:p>
                    <a:p>
                      <a:pPr algn="l">
                        <a:spcAft>
                          <a:spcPts val="0"/>
                        </a:spcAft>
                      </a:pPr>
                      <a:r>
                        <a:rPr lang="zh-CN" sz="750" kern="100" dirty="0">
                          <a:effectLst/>
                        </a:rPr>
                        <a:t>出票人签章</a:t>
                      </a:r>
                      <a:endParaRPr lang="zh-CN" sz="750" kern="100" dirty="0">
                        <a:effectLst/>
                      </a:endParaRPr>
                    </a:p>
                    <a:p>
                      <a:pPr indent="266700" algn="l">
                        <a:spcAft>
                          <a:spcPts val="0"/>
                        </a:spcAft>
                      </a:pPr>
                      <a:r>
                        <a:rPr lang="zh-CN" sz="750" kern="100" dirty="0">
                          <a:effectLst/>
                        </a:rPr>
                        <a:t>发票的出票人即受益人、出口商，其名称必须与信用证规定的受益人名址相一致。根据</a:t>
                      </a:r>
                      <a:r>
                        <a:rPr lang="en-US" sz="750" kern="100" dirty="0">
                          <a:effectLst/>
                        </a:rPr>
                        <a:t>UCP600</a:t>
                      </a:r>
                      <a:r>
                        <a:rPr lang="zh-CN" sz="750" kern="100" dirty="0">
                          <a:effectLst/>
                        </a:rPr>
                        <a:t>规定，发票可无需签字，但仍应表示出具人。如果信用证有“</a:t>
                      </a:r>
                      <a:r>
                        <a:rPr lang="en-US" sz="750" kern="100" dirty="0">
                          <a:effectLst/>
                        </a:rPr>
                        <a:t>SIGNED COMMERCIAL INVOICE</a:t>
                      </a:r>
                      <a:r>
                        <a:rPr lang="zh-CN" sz="750" kern="100" dirty="0">
                          <a:effectLst/>
                        </a:rPr>
                        <a:t>”字样，则此发票必须签字；若信用证中有“</a:t>
                      </a:r>
                      <a:r>
                        <a:rPr lang="en-US" sz="750" kern="100" dirty="0">
                          <a:effectLst/>
                        </a:rPr>
                        <a:t>MANUALLY SIGNED INVOICE</a:t>
                      </a:r>
                      <a:r>
                        <a:rPr lang="zh-CN" sz="750" kern="100" dirty="0">
                          <a:effectLst/>
                        </a:rPr>
                        <a:t>”字样，则必须要有出票人的手签。</a:t>
                      </a:r>
                      <a:endParaRPr lang="zh-CN" sz="750" kern="100" dirty="0">
                        <a:effectLst/>
                        <a:latin typeface="Times New Roman" panose="02020603050405020304" charset="0"/>
                        <a:ea typeface="宋体" panose="02010600030101010101" pitchFamily="2" charset="-122"/>
                      </a:endParaRPr>
                    </a:p>
                  </a:txBody>
                  <a:tcPr marL="18202" marR="18202" marT="0" marB="0"/>
                </a:tc>
                <a:tc hMerge="1">
                  <a:tcPr/>
                </a:tc>
                <a:tc hMerge="1">
                  <a:tcPr/>
                </a:tc>
                <a:tc hMerge="1">
                  <a:tcPr/>
                </a:tc>
                <a:tc hMerge="1">
                  <a:tcPr/>
                </a:tc>
                <a:tc hMerge="1">
                  <a:tcPr/>
                </a:tc>
              </a:tr>
            </a:tbl>
          </a:graphicData>
        </a:graphic>
      </p:graphicFrame>
    </p:spTree>
    <p:custDataLst>
      <p:tags r:id="rId1"/>
    </p:custData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8530" name="文本框 1558529"/>
          <p:cNvSpPr txBox="1"/>
          <p:nvPr/>
        </p:nvSpPr>
        <p:spPr>
          <a:xfrm>
            <a:off x="2208213" y="1052513"/>
            <a:ext cx="8208962" cy="521970"/>
          </a:xfrm>
          <a:prstGeom prst="rect">
            <a:avLst/>
          </a:prstGeom>
          <a:noFill/>
          <a:ln w="9525">
            <a:noFill/>
          </a:ln>
        </p:spPr>
        <p:txBody>
          <a:bodyPr>
            <a:spAutoFit/>
          </a:bodyPr>
          <a:p>
            <a:pPr latinLnBrk="1" hangingPunct="0">
              <a:spcBef>
                <a:spcPct val="0"/>
              </a:spcBef>
            </a:pPr>
            <a:r>
              <a:rPr lang="zh-CN" altLang="en-US" sz="2800" dirty="0">
                <a:solidFill>
                  <a:srgbClr val="660033"/>
                </a:solidFill>
                <a:effectLst>
                  <a:outerShdw blurRad="38100" dist="38100" dir="2700000">
                    <a:srgbClr val="C0C0C0"/>
                  </a:outerShdw>
                </a:effectLst>
                <a:latin typeface="宋体" panose="02010600030101010101" pitchFamily="2" charset="-122"/>
              </a:rPr>
              <a:t>（二）用文字说明表示（见教材</a:t>
            </a:r>
            <a:r>
              <a:rPr lang="en-US" altLang="zh-CN" sz="2800">
                <a:solidFill>
                  <a:srgbClr val="660033"/>
                </a:solidFill>
                <a:effectLst>
                  <a:outerShdw blurRad="38100" dist="38100" dir="2700000">
                    <a:srgbClr val="C0C0C0"/>
                  </a:outerShdw>
                </a:effectLst>
                <a:latin typeface="宋体" panose="02010600030101010101" pitchFamily="2" charset="-122"/>
              </a:rPr>
              <a:t>35</a:t>
            </a:r>
            <a:r>
              <a:rPr lang="zh-CN" altLang="en-US" sz="2800" dirty="0">
                <a:solidFill>
                  <a:srgbClr val="660033"/>
                </a:solidFill>
                <a:effectLst>
                  <a:outerShdw blurRad="38100" dist="38100" dir="2700000">
                    <a:srgbClr val="C0C0C0"/>
                  </a:outerShdw>
                </a:effectLst>
                <a:latin typeface="宋体" panose="02010600030101010101" pitchFamily="2" charset="-122"/>
              </a:rPr>
              <a:t>页）</a:t>
            </a:r>
            <a:endParaRPr lang="zh-CN" altLang="en-US" sz="2800">
              <a:solidFill>
                <a:srgbClr val="660033"/>
              </a:solidFill>
              <a:effectLst>
                <a:outerShdw blurRad="38100" dist="38100" dir="2700000">
                  <a:srgbClr val="C0C0C0"/>
                </a:outerShdw>
              </a:effectLst>
              <a:latin typeface="宋体" panose="02010600030101010101" pitchFamily="2" charset="-122"/>
            </a:endParaRPr>
          </a:p>
        </p:txBody>
      </p:sp>
      <p:grpSp>
        <p:nvGrpSpPr>
          <p:cNvPr id="1558585" name="组合 1558584"/>
          <p:cNvGrpSpPr/>
          <p:nvPr/>
        </p:nvGrpSpPr>
        <p:grpSpPr>
          <a:xfrm>
            <a:off x="2063750" y="1557338"/>
            <a:ext cx="7824788" cy="4667250"/>
            <a:chOff x="340" y="981"/>
            <a:chExt cx="4929" cy="2940"/>
          </a:xfrm>
        </p:grpSpPr>
        <p:grpSp>
          <p:nvGrpSpPr>
            <p:cNvPr id="1558572" name="组合 1558571"/>
            <p:cNvGrpSpPr/>
            <p:nvPr/>
          </p:nvGrpSpPr>
          <p:grpSpPr>
            <a:xfrm>
              <a:off x="3062" y="981"/>
              <a:ext cx="2207" cy="2940"/>
              <a:chOff x="3243" y="981"/>
              <a:chExt cx="2207" cy="2940"/>
            </a:xfrm>
          </p:grpSpPr>
          <p:sp>
            <p:nvSpPr>
              <p:cNvPr id="1558553" name="直接连接符 1558552"/>
              <p:cNvSpPr/>
              <p:nvPr/>
            </p:nvSpPr>
            <p:spPr>
              <a:xfrm>
                <a:off x="3243" y="1253"/>
                <a:ext cx="272" cy="0"/>
              </a:xfrm>
              <a:prstGeom prst="line">
                <a:avLst/>
              </a:prstGeom>
              <a:ln w="38100" cap="flat" cmpd="sng">
                <a:solidFill>
                  <a:schemeClr val="tx1"/>
                </a:solidFill>
                <a:prstDash val="solid"/>
                <a:headEnd type="none" w="med" len="med"/>
                <a:tailEnd type="triangle" w="med" len="med"/>
              </a:ln>
            </p:spPr>
          </p:sp>
          <p:sp>
            <p:nvSpPr>
              <p:cNvPr id="1558558" name="文本框 1558557"/>
              <p:cNvSpPr txBox="1"/>
              <p:nvPr/>
            </p:nvSpPr>
            <p:spPr>
              <a:xfrm>
                <a:off x="3545" y="981"/>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000" dirty="0">
                    <a:solidFill>
                      <a:schemeClr val="bg1"/>
                    </a:solidFill>
                    <a:latin typeface="Arial" panose="020B0604020202020204" pitchFamily="34" charset="0"/>
                  </a:rPr>
                  <a:t>用商品规格作为交货品质依据而进行的买卖</a:t>
                </a:r>
                <a:endParaRPr lang="zh-CN" altLang="en-US" sz="2000" dirty="0">
                  <a:solidFill>
                    <a:schemeClr val="bg1"/>
                  </a:solidFill>
                  <a:latin typeface="Arial" panose="020B0604020202020204" pitchFamily="34" charset="0"/>
                </a:endParaRPr>
              </a:p>
            </p:txBody>
          </p:sp>
          <p:sp>
            <p:nvSpPr>
              <p:cNvPr id="1558559" name="文本框 1558558"/>
              <p:cNvSpPr txBox="1"/>
              <p:nvPr/>
            </p:nvSpPr>
            <p:spPr>
              <a:xfrm>
                <a:off x="3545" y="1480"/>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pPr>
                  <a:spcBef>
                    <a:spcPct val="0"/>
                  </a:spcBef>
                </a:pPr>
                <a:r>
                  <a:rPr lang="zh-CN" altLang="en-US" sz="2000" dirty="0">
                    <a:solidFill>
                      <a:schemeClr val="bg1"/>
                    </a:solidFill>
                    <a:latin typeface="Arial" panose="020B0604020202020204" pitchFamily="34" charset="0"/>
                  </a:rPr>
                  <a:t>用商品等级作为交货品质依据而进行的买卖</a:t>
                </a:r>
                <a:endParaRPr lang="zh-CN" altLang="en-US" sz="2800" dirty="0">
                  <a:solidFill>
                    <a:schemeClr val="bg1"/>
                  </a:solidFill>
                  <a:latin typeface="Arial" panose="020B0604020202020204" pitchFamily="34" charset="0"/>
                </a:endParaRPr>
              </a:p>
            </p:txBody>
          </p:sp>
          <p:sp>
            <p:nvSpPr>
              <p:cNvPr id="1558560" name="文本框 1558559"/>
              <p:cNvSpPr txBox="1"/>
              <p:nvPr/>
            </p:nvSpPr>
            <p:spPr>
              <a:xfrm>
                <a:off x="3545" y="1979"/>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000" dirty="0">
                    <a:solidFill>
                      <a:schemeClr val="bg1"/>
                    </a:solidFill>
                    <a:latin typeface="Arial" panose="020B0604020202020204" pitchFamily="34" charset="0"/>
                  </a:rPr>
                  <a:t>用商品标准作为交货品质依据而进行的买卖</a:t>
                </a:r>
                <a:endParaRPr lang="zh-CN" altLang="en-US" sz="2800" dirty="0">
                  <a:solidFill>
                    <a:schemeClr val="bg1"/>
                  </a:solidFill>
                  <a:latin typeface="Arial" panose="020B0604020202020204" pitchFamily="34" charset="0"/>
                </a:endParaRPr>
              </a:p>
            </p:txBody>
          </p:sp>
          <p:sp>
            <p:nvSpPr>
              <p:cNvPr id="1558561" name="文本框 1558560"/>
              <p:cNvSpPr txBox="1"/>
              <p:nvPr/>
            </p:nvSpPr>
            <p:spPr>
              <a:xfrm>
                <a:off x="3545" y="2478"/>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000" dirty="0">
                    <a:solidFill>
                      <a:schemeClr val="bg1"/>
                    </a:solidFill>
                    <a:latin typeface="Arial" panose="020B0604020202020204" pitchFamily="34" charset="0"/>
                  </a:rPr>
                  <a:t>用商标或牌号确定商品品质而进行的买卖</a:t>
                </a:r>
                <a:endParaRPr lang="zh-CN" altLang="en-US" sz="2800" dirty="0">
                  <a:solidFill>
                    <a:schemeClr val="bg1"/>
                  </a:solidFill>
                  <a:latin typeface="Arial" panose="020B0604020202020204" pitchFamily="34" charset="0"/>
                </a:endParaRPr>
              </a:p>
            </p:txBody>
          </p:sp>
          <p:sp>
            <p:nvSpPr>
              <p:cNvPr id="1558562" name="文本框 1558561"/>
              <p:cNvSpPr txBox="1"/>
              <p:nvPr/>
            </p:nvSpPr>
            <p:spPr>
              <a:xfrm>
                <a:off x="3545" y="2977"/>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000" dirty="0">
                    <a:solidFill>
                      <a:schemeClr val="bg1"/>
                    </a:solidFill>
                    <a:latin typeface="Arial" panose="020B0604020202020204" pitchFamily="34" charset="0"/>
                  </a:rPr>
                  <a:t>用说明书或图样确定货物品质而进行的买卖</a:t>
                </a:r>
                <a:endParaRPr lang="zh-CN" altLang="en-US" sz="2000" dirty="0">
                  <a:solidFill>
                    <a:schemeClr val="bg1"/>
                  </a:solidFill>
                  <a:latin typeface="Arial" panose="020B0604020202020204" pitchFamily="34" charset="0"/>
                </a:endParaRPr>
              </a:p>
            </p:txBody>
          </p:sp>
          <p:sp>
            <p:nvSpPr>
              <p:cNvPr id="1558565" name="文本框 1558564"/>
              <p:cNvSpPr txBox="1"/>
              <p:nvPr/>
            </p:nvSpPr>
            <p:spPr>
              <a:xfrm>
                <a:off x="3545" y="3476"/>
                <a:ext cx="1905" cy="445"/>
              </a:xfrm>
              <a:prstGeom prst="rect">
                <a:avLst/>
              </a:prstGeom>
              <a:solidFill>
                <a:schemeClr val="folHlink"/>
              </a:solidFill>
              <a:ln w="28575" cap="flat" cmpd="sng">
                <a:solidFill>
                  <a:srgbClr val="660033"/>
                </a:solidFill>
                <a:prstDash val="solid"/>
                <a:miter/>
                <a:headEnd type="none" w="med" len="med"/>
                <a:tailEnd type="none" w="med" len="med"/>
              </a:ln>
            </p:spPr>
            <p:txBody>
              <a:bodyPr>
                <a:spAutoFit/>
              </a:bodyPr>
              <a:p>
                <a:r>
                  <a:rPr lang="zh-CN" altLang="en-US" sz="2000" dirty="0">
                    <a:solidFill>
                      <a:schemeClr val="bg1"/>
                    </a:solidFill>
                    <a:latin typeface="Arial" panose="020B0604020202020204" pitchFamily="34" charset="0"/>
                  </a:rPr>
                  <a:t>用产地名称表示其独特的品质、信誉而进行的买卖</a:t>
                </a:r>
                <a:endParaRPr lang="zh-CN" altLang="en-US" sz="2000" dirty="0">
                  <a:solidFill>
                    <a:schemeClr val="bg1"/>
                  </a:solidFill>
                  <a:latin typeface="Arial" panose="020B0604020202020204" pitchFamily="34" charset="0"/>
                </a:endParaRPr>
              </a:p>
            </p:txBody>
          </p:sp>
          <p:sp>
            <p:nvSpPr>
              <p:cNvPr id="1558567" name="直接连接符 1558566"/>
              <p:cNvSpPr/>
              <p:nvPr/>
            </p:nvSpPr>
            <p:spPr>
              <a:xfrm>
                <a:off x="3243" y="1706"/>
                <a:ext cx="272" cy="0"/>
              </a:xfrm>
              <a:prstGeom prst="line">
                <a:avLst/>
              </a:prstGeom>
              <a:ln w="38100" cap="flat" cmpd="sng">
                <a:solidFill>
                  <a:schemeClr val="tx1"/>
                </a:solidFill>
                <a:prstDash val="solid"/>
                <a:headEnd type="none" w="med" len="med"/>
                <a:tailEnd type="triangle" w="med" len="med"/>
              </a:ln>
            </p:spPr>
          </p:sp>
          <p:sp>
            <p:nvSpPr>
              <p:cNvPr id="1558568" name="直接连接符 1558567"/>
              <p:cNvSpPr/>
              <p:nvPr/>
            </p:nvSpPr>
            <p:spPr>
              <a:xfrm>
                <a:off x="3243" y="2205"/>
                <a:ext cx="272" cy="0"/>
              </a:xfrm>
              <a:prstGeom prst="line">
                <a:avLst/>
              </a:prstGeom>
              <a:ln w="38100" cap="flat" cmpd="sng">
                <a:solidFill>
                  <a:schemeClr val="tx1"/>
                </a:solidFill>
                <a:prstDash val="solid"/>
                <a:headEnd type="none" w="med" len="med"/>
                <a:tailEnd type="triangle" w="med" len="med"/>
              </a:ln>
            </p:spPr>
          </p:sp>
          <p:sp>
            <p:nvSpPr>
              <p:cNvPr id="1558569" name="直接连接符 1558568"/>
              <p:cNvSpPr/>
              <p:nvPr/>
            </p:nvSpPr>
            <p:spPr>
              <a:xfrm>
                <a:off x="3243" y="2704"/>
                <a:ext cx="272" cy="0"/>
              </a:xfrm>
              <a:prstGeom prst="line">
                <a:avLst/>
              </a:prstGeom>
              <a:ln w="38100" cap="flat" cmpd="sng">
                <a:solidFill>
                  <a:schemeClr val="tx1"/>
                </a:solidFill>
                <a:prstDash val="solid"/>
                <a:headEnd type="none" w="med" len="med"/>
                <a:tailEnd type="triangle" w="med" len="med"/>
              </a:ln>
            </p:spPr>
          </p:sp>
          <p:sp>
            <p:nvSpPr>
              <p:cNvPr id="1558570" name="直接连接符 1558569"/>
              <p:cNvSpPr/>
              <p:nvPr/>
            </p:nvSpPr>
            <p:spPr>
              <a:xfrm>
                <a:off x="3243" y="3203"/>
                <a:ext cx="272" cy="0"/>
              </a:xfrm>
              <a:prstGeom prst="line">
                <a:avLst/>
              </a:prstGeom>
              <a:ln w="38100" cap="flat" cmpd="sng">
                <a:solidFill>
                  <a:schemeClr val="tx1"/>
                </a:solidFill>
                <a:prstDash val="solid"/>
                <a:headEnd type="none" w="med" len="med"/>
                <a:tailEnd type="triangle" w="med" len="med"/>
              </a:ln>
            </p:spPr>
          </p:sp>
          <p:sp>
            <p:nvSpPr>
              <p:cNvPr id="1558571" name="直接连接符 1558570"/>
              <p:cNvSpPr/>
              <p:nvPr/>
            </p:nvSpPr>
            <p:spPr>
              <a:xfrm>
                <a:off x="3243" y="3702"/>
                <a:ext cx="272" cy="0"/>
              </a:xfrm>
              <a:prstGeom prst="line">
                <a:avLst/>
              </a:prstGeom>
              <a:ln w="38100" cap="flat" cmpd="sng">
                <a:solidFill>
                  <a:schemeClr val="tx1"/>
                </a:solidFill>
                <a:prstDash val="solid"/>
                <a:headEnd type="none" w="med" len="med"/>
                <a:tailEnd type="triangle" w="med" len="med"/>
              </a:ln>
            </p:spPr>
          </p:sp>
        </p:grpSp>
        <p:sp>
          <p:nvSpPr>
            <p:cNvPr id="1558534" name="椭圆 1558533"/>
            <p:cNvSpPr/>
            <p:nvPr/>
          </p:nvSpPr>
          <p:spPr>
            <a:xfrm>
              <a:off x="350" y="1753"/>
              <a:ext cx="544" cy="1542"/>
            </a:xfrm>
            <a:prstGeom prst="ellipse">
              <a:avLst/>
            </a:prstGeom>
            <a:solidFill>
              <a:srgbClr val="DF2169"/>
            </a:solidFill>
            <a:ln w="28575" cap="flat" cmpd="sng">
              <a:solidFill>
                <a:schemeClr val="folHlink"/>
              </a:solidFill>
              <a:prstDash val="solid"/>
              <a:headEnd type="none" w="med" len="med"/>
              <a:tailEnd type="none" w="med" len="med"/>
            </a:ln>
          </p:spPr>
          <p:txBody>
            <a:bodyPr/>
            <a:p>
              <a:endParaRPr lang="zh-CN" altLang="en-US"/>
            </a:p>
          </p:txBody>
        </p:sp>
        <p:sp>
          <p:nvSpPr>
            <p:cNvPr id="1558535" name="文本框 1558534"/>
            <p:cNvSpPr txBox="1"/>
            <p:nvPr/>
          </p:nvSpPr>
          <p:spPr>
            <a:xfrm>
              <a:off x="340" y="1954"/>
              <a:ext cx="635" cy="1143"/>
            </a:xfrm>
            <a:prstGeom prst="rect">
              <a:avLst/>
            </a:prstGeom>
            <a:noFill/>
            <a:ln w="9525">
              <a:noFill/>
            </a:ln>
          </p:spPr>
          <p:txBody>
            <a:bodyPr>
              <a:spAutoFit/>
            </a:bodyPr>
            <a:p>
              <a:r>
                <a:rPr lang="zh-CN" altLang="en-US" sz="2800" dirty="0">
                  <a:solidFill>
                    <a:schemeClr val="tx1"/>
                  </a:solidFill>
                  <a:latin typeface="Arial" panose="020B0604020202020204" pitchFamily="34" charset="0"/>
                </a:rPr>
                <a:t>用文字说明表示 </a:t>
              </a:r>
              <a:endParaRPr lang="zh-CN" altLang="en-US" sz="2800" dirty="0">
                <a:solidFill>
                  <a:schemeClr val="tx1"/>
                </a:solidFill>
                <a:latin typeface="Arial" panose="020B0604020202020204" pitchFamily="34" charset="0"/>
              </a:endParaRPr>
            </a:p>
          </p:txBody>
        </p:sp>
        <p:sp>
          <p:nvSpPr>
            <p:cNvPr id="1558546" name="左大括号 1558545"/>
            <p:cNvSpPr/>
            <p:nvPr/>
          </p:nvSpPr>
          <p:spPr>
            <a:xfrm>
              <a:off x="930" y="1253"/>
              <a:ext cx="181" cy="2540"/>
            </a:xfrm>
            <a:prstGeom prst="leftBrace">
              <a:avLst>
                <a:gd name="adj1" fmla="val 116942"/>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558547" name="文本框 1558546"/>
            <p:cNvSpPr txBox="1"/>
            <p:nvPr/>
          </p:nvSpPr>
          <p:spPr>
            <a:xfrm>
              <a:off x="1156" y="1117"/>
              <a:ext cx="1860"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凭规格买卖 </a:t>
              </a:r>
              <a:endParaRPr lang="zh-CN" altLang="en-US" sz="2400" dirty="0">
                <a:solidFill>
                  <a:schemeClr val="tx1"/>
                </a:solidFill>
                <a:latin typeface="Arial" panose="020B0604020202020204" pitchFamily="34" charset="0"/>
              </a:endParaRPr>
            </a:p>
          </p:txBody>
        </p:sp>
        <p:sp>
          <p:nvSpPr>
            <p:cNvPr id="1558548" name="文本框 1558547"/>
            <p:cNvSpPr txBox="1"/>
            <p:nvPr/>
          </p:nvSpPr>
          <p:spPr>
            <a:xfrm>
              <a:off x="1156" y="1570"/>
              <a:ext cx="1860"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凭等级买卖 </a:t>
              </a:r>
              <a:endParaRPr lang="zh-CN" altLang="en-US" sz="2400" dirty="0">
                <a:solidFill>
                  <a:schemeClr val="tx1"/>
                </a:solidFill>
                <a:latin typeface="Arial" panose="020B0604020202020204" pitchFamily="34" charset="0"/>
              </a:endParaRPr>
            </a:p>
          </p:txBody>
        </p:sp>
        <p:sp>
          <p:nvSpPr>
            <p:cNvPr id="1558549" name="文本框 1558548"/>
            <p:cNvSpPr txBox="1"/>
            <p:nvPr/>
          </p:nvSpPr>
          <p:spPr>
            <a:xfrm>
              <a:off x="1156" y="2069"/>
              <a:ext cx="1860"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凭标准买卖 </a:t>
              </a:r>
              <a:endParaRPr lang="zh-CN" altLang="en-US" sz="2400" dirty="0">
                <a:solidFill>
                  <a:schemeClr val="tx1"/>
                </a:solidFill>
                <a:latin typeface="Arial" panose="020B0604020202020204" pitchFamily="34" charset="0"/>
              </a:endParaRPr>
            </a:p>
          </p:txBody>
        </p:sp>
        <p:sp>
          <p:nvSpPr>
            <p:cNvPr id="1558550" name="文本框 1558549"/>
            <p:cNvSpPr txBox="1"/>
            <p:nvPr/>
          </p:nvSpPr>
          <p:spPr>
            <a:xfrm>
              <a:off x="1156" y="2545"/>
              <a:ext cx="1860"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凭商标或牌号买卖 </a:t>
              </a:r>
              <a:endParaRPr lang="zh-CN" altLang="en-US" sz="2400" dirty="0">
                <a:solidFill>
                  <a:schemeClr val="tx1"/>
                </a:solidFill>
                <a:latin typeface="Arial" panose="020B0604020202020204" pitchFamily="34" charset="0"/>
              </a:endParaRPr>
            </a:p>
          </p:txBody>
        </p:sp>
        <p:sp>
          <p:nvSpPr>
            <p:cNvPr id="1558551" name="文本框 1558550"/>
            <p:cNvSpPr txBox="1"/>
            <p:nvPr/>
          </p:nvSpPr>
          <p:spPr>
            <a:xfrm>
              <a:off x="1111" y="3067"/>
              <a:ext cx="1905" cy="290"/>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凭说明书和图样买卖 </a:t>
              </a:r>
              <a:endParaRPr lang="zh-CN" altLang="en-US" sz="2400" dirty="0">
                <a:solidFill>
                  <a:schemeClr val="tx1"/>
                </a:solidFill>
                <a:latin typeface="Arial" panose="020B0604020202020204" pitchFamily="34" charset="0"/>
              </a:endParaRPr>
            </a:p>
          </p:txBody>
        </p:sp>
        <p:sp>
          <p:nvSpPr>
            <p:cNvPr id="1558566" name="文本框 1558565"/>
            <p:cNvSpPr txBox="1"/>
            <p:nvPr/>
          </p:nvSpPr>
          <p:spPr>
            <a:xfrm>
              <a:off x="1111" y="3566"/>
              <a:ext cx="1905"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400" dirty="0">
                  <a:solidFill>
                    <a:schemeClr val="tx1"/>
                  </a:solidFill>
                  <a:latin typeface="Arial" panose="020B0604020202020204" pitchFamily="34" charset="0"/>
                </a:rPr>
                <a:t>凭产地名称买卖</a:t>
              </a:r>
              <a:r>
                <a:rPr lang="zh-CN" altLang="en-US" sz="2800" dirty="0">
                  <a:solidFill>
                    <a:schemeClr val="tx1"/>
                  </a:solidFill>
                  <a:latin typeface="Arial" panose="020B0604020202020204" pitchFamily="34" charset="0"/>
                </a:rPr>
                <a:t> </a:t>
              </a:r>
              <a:endParaRPr lang="zh-CN" altLang="en-US" sz="2800">
                <a:solidFill>
                  <a:schemeClr val="tx1"/>
                </a:solidFill>
                <a:latin typeface="Arial" panose="020B0604020202020204" pitchFamily="34" charset="0"/>
              </a:endParaRPr>
            </a:p>
          </p:txBody>
        </p:sp>
      </p:grpSp>
      <p:grpSp>
        <p:nvGrpSpPr>
          <p:cNvPr id="1558577" name="组合 1558576"/>
          <p:cNvGrpSpPr>
            <a:grpSpLocks noChangeAspect="1"/>
          </p:cNvGrpSpPr>
          <p:nvPr/>
        </p:nvGrpSpPr>
        <p:grpSpPr>
          <a:xfrm>
            <a:off x="9983788" y="5562600"/>
            <a:ext cx="360362" cy="762000"/>
            <a:chOff x="5238" y="3504"/>
            <a:chExt cx="227" cy="480"/>
          </a:xfrm>
        </p:grpSpPr>
        <p:sp>
          <p:nvSpPr>
            <p:cNvPr id="1558576" name="矩形 1558575">
              <a:hlinkClick r:id=""/>
            </p:cNvPr>
            <p:cNvSpPr>
              <a:spLocks noChangeAspect="1" noTextEdit="1"/>
            </p:cNvSpPr>
            <p:nvPr/>
          </p:nvSpPr>
          <p:spPr>
            <a:xfrm>
              <a:off x="5238" y="3504"/>
              <a:ext cx="227" cy="480"/>
            </a:xfrm>
            <a:prstGeom prst="rect">
              <a:avLst/>
            </a:prstGeom>
            <a:noFill/>
            <a:ln w="9525">
              <a:noFill/>
            </a:ln>
          </p:spPr>
          <p:txBody>
            <a:bodyPr/>
            <a:p>
              <a:endParaRPr lang="zh-CN" altLang="en-US"/>
            </a:p>
          </p:txBody>
        </p:sp>
        <p:sp>
          <p:nvSpPr>
            <p:cNvPr id="1558578" name="任意多边形 1558577"/>
            <p:cNvSpPr/>
            <p:nvPr/>
          </p:nvSpPr>
          <p:spPr>
            <a:xfrm>
              <a:off x="5272" y="3561"/>
              <a:ext cx="130" cy="192"/>
            </a:xfrm>
            <a:custGeom>
              <a:avLst/>
              <a:gdLst/>
              <a:ahLst/>
              <a:cxnLst/>
              <a:pathLst>
                <a:path w="650" h="958">
                  <a:moveTo>
                    <a:pt x="33" y="958"/>
                  </a:moveTo>
                  <a:lnTo>
                    <a:pt x="25" y="925"/>
                  </a:lnTo>
                  <a:lnTo>
                    <a:pt x="18" y="893"/>
                  </a:lnTo>
                  <a:lnTo>
                    <a:pt x="9" y="830"/>
                  </a:lnTo>
                  <a:lnTo>
                    <a:pt x="0" y="713"/>
                  </a:lnTo>
                  <a:lnTo>
                    <a:pt x="2" y="660"/>
                  </a:lnTo>
                  <a:lnTo>
                    <a:pt x="8" y="610"/>
                  </a:lnTo>
                  <a:lnTo>
                    <a:pt x="11" y="585"/>
                  </a:lnTo>
                  <a:lnTo>
                    <a:pt x="16" y="562"/>
                  </a:lnTo>
                  <a:lnTo>
                    <a:pt x="21" y="539"/>
                  </a:lnTo>
                  <a:lnTo>
                    <a:pt x="27" y="516"/>
                  </a:lnTo>
                  <a:lnTo>
                    <a:pt x="34" y="494"/>
                  </a:lnTo>
                  <a:lnTo>
                    <a:pt x="42" y="473"/>
                  </a:lnTo>
                  <a:lnTo>
                    <a:pt x="49" y="452"/>
                  </a:lnTo>
                  <a:lnTo>
                    <a:pt x="55" y="443"/>
                  </a:lnTo>
                  <a:lnTo>
                    <a:pt x="59" y="432"/>
                  </a:lnTo>
                  <a:lnTo>
                    <a:pt x="63" y="423"/>
                  </a:lnTo>
                  <a:lnTo>
                    <a:pt x="68" y="413"/>
                  </a:lnTo>
                  <a:lnTo>
                    <a:pt x="73" y="404"/>
                  </a:lnTo>
                  <a:lnTo>
                    <a:pt x="78" y="395"/>
                  </a:lnTo>
                  <a:lnTo>
                    <a:pt x="83" y="385"/>
                  </a:lnTo>
                  <a:lnTo>
                    <a:pt x="89" y="377"/>
                  </a:lnTo>
                  <a:lnTo>
                    <a:pt x="94" y="368"/>
                  </a:lnTo>
                  <a:lnTo>
                    <a:pt x="100" y="359"/>
                  </a:lnTo>
                  <a:lnTo>
                    <a:pt x="106" y="351"/>
                  </a:lnTo>
                  <a:lnTo>
                    <a:pt x="111" y="342"/>
                  </a:lnTo>
                  <a:lnTo>
                    <a:pt x="124" y="326"/>
                  </a:lnTo>
                  <a:lnTo>
                    <a:pt x="136" y="310"/>
                  </a:lnTo>
                  <a:lnTo>
                    <a:pt x="149" y="294"/>
                  </a:lnTo>
                  <a:lnTo>
                    <a:pt x="161" y="280"/>
                  </a:lnTo>
                  <a:lnTo>
                    <a:pt x="176" y="265"/>
                  </a:lnTo>
                  <a:lnTo>
                    <a:pt x="189" y="252"/>
                  </a:lnTo>
                  <a:lnTo>
                    <a:pt x="203" y="238"/>
                  </a:lnTo>
                  <a:lnTo>
                    <a:pt x="218" y="226"/>
                  </a:lnTo>
                  <a:lnTo>
                    <a:pt x="232" y="213"/>
                  </a:lnTo>
                  <a:lnTo>
                    <a:pt x="248" y="201"/>
                  </a:lnTo>
                  <a:lnTo>
                    <a:pt x="263" y="189"/>
                  </a:lnTo>
                  <a:lnTo>
                    <a:pt x="270" y="184"/>
                  </a:lnTo>
                  <a:lnTo>
                    <a:pt x="278" y="179"/>
                  </a:lnTo>
                  <a:lnTo>
                    <a:pt x="286" y="173"/>
                  </a:lnTo>
                  <a:lnTo>
                    <a:pt x="293" y="167"/>
                  </a:lnTo>
                  <a:lnTo>
                    <a:pt x="301" y="162"/>
                  </a:lnTo>
                  <a:lnTo>
                    <a:pt x="309" y="158"/>
                  </a:lnTo>
                  <a:lnTo>
                    <a:pt x="317" y="152"/>
                  </a:lnTo>
                  <a:lnTo>
                    <a:pt x="324" y="147"/>
                  </a:lnTo>
                  <a:lnTo>
                    <a:pt x="333" y="142"/>
                  </a:lnTo>
                  <a:lnTo>
                    <a:pt x="340" y="138"/>
                  </a:lnTo>
                  <a:lnTo>
                    <a:pt x="348" y="134"/>
                  </a:lnTo>
                  <a:lnTo>
                    <a:pt x="356" y="128"/>
                  </a:lnTo>
                  <a:lnTo>
                    <a:pt x="363" y="124"/>
                  </a:lnTo>
                  <a:lnTo>
                    <a:pt x="371" y="120"/>
                  </a:lnTo>
                  <a:lnTo>
                    <a:pt x="379" y="116"/>
                  </a:lnTo>
                  <a:lnTo>
                    <a:pt x="387" y="112"/>
                  </a:lnTo>
                  <a:lnTo>
                    <a:pt x="394" y="108"/>
                  </a:lnTo>
                  <a:lnTo>
                    <a:pt x="403" y="103"/>
                  </a:lnTo>
                  <a:lnTo>
                    <a:pt x="410" y="99"/>
                  </a:lnTo>
                  <a:lnTo>
                    <a:pt x="418" y="96"/>
                  </a:lnTo>
                  <a:lnTo>
                    <a:pt x="426" y="92"/>
                  </a:lnTo>
                  <a:lnTo>
                    <a:pt x="433" y="89"/>
                  </a:lnTo>
                  <a:lnTo>
                    <a:pt x="441" y="85"/>
                  </a:lnTo>
                  <a:lnTo>
                    <a:pt x="449" y="82"/>
                  </a:lnTo>
                  <a:lnTo>
                    <a:pt x="456" y="77"/>
                  </a:lnTo>
                  <a:lnTo>
                    <a:pt x="463" y="74"/>
                  </a:lnTo>
                  <a:lnTo>
                    <a:pt x="471" y="71"/>
                  </a:lnTo>
                  <a:lnTo>
                    <a:pt x="478" y="68"/>
                  </a:lnTo>
                  <a:lnTo>
                    <a:pt x="486" y="65"/>
                  </a:lnTo>
                  <a:lnTo>
                    <a:pt x="493" y="62"/>
                  </a:lnTo>
                  <a:lnTo>
                    <a:pt x="500" y="59"/>
                  </a:lnTo>
                  <a:lnTo>
                    <a:pt x="507" y="55"/>
                  </a:lnTo>
                  <a:lnTo>
                    <a:pt x="515" y="52"/>
                  </a:lnTo>
                  <a:lnTo>
                    <a:pt x="522" y="50"/>
                  </a:lnTo>
                  <a:lnTo>
                    <a:pt x="535" y="44"/>
                  </a:lnTo>
                  <a:lnTo>
                    <a:pt x="549" y="39"/>
                  </a:lnTo>
                  <a:lnTo>
                    <a:pt x="562" y="35"/>
                  </a:lnTo>
                  <a:lnTo>
                    <a:pt x="574" y="29"/>
                  </a:lnTo>
                  <a:lnTo>
                    <a:pt x="587" y="24"/>
                  </a:lnTo>
                  <a:lnTo>
                    <a:pt x="599" y="20"/>
                  </a:lnTo>
                  <a:lnTo>
                    <a:pt x="611" y="16"/>
                  </a:lnTo>
                  <a:lnTo>
                    <a:pt x="621" y="12"/>
                  </a:lnTo>
                  <a:lnTo>
                    <a:pt x="632" y="8"/>
                  </a:lnTo>
                  <a:lnTo>
                    <a:pt x="641" y="4"/>
                  </a:lnTo>
                  <a:lnTo>
                    <a:pt x="650" y="0"/>
                  </a:lnTo>
                  <a:lnTo>
                    <a:pt x="650" y="115"/>
                  </a:lnTo>
                  <a:lnTo>
                    <a:pt x="385" y="195"/>
                  </a:lnTo>
                  <a:lnTo>
                    <a:pt x="384" y="305"/>
                  </a:lnTo>
                  <a:lnTo>
                    <a:pt x="650" y="205"/>
                  </a:lnTo>
                  <a:lnTo>
                    <a:pt x="650" y="309"/>
                  </a:lnTo>
                  <a:lnTo>
                    <a:pt x="392" y="421"/>
                  </a:lnTo>
                  <a:lnTo>
                    <a:pt x="650" y="409"/>
                  </a:lnTo>
                  <a:lnTo>
                    <a:pt x="650" y="522"/>
                  </a:lnTo>
                  <a:lnTo>
                    <a:pt x="640" y="525"/>
                  </a:lnTo>
                  <a:lnTo>
                    <a:pt x="629" y="528"/>
                  </a:lnTo>
                  <a:lnTo>
                    <a:pt x="619" y="532"/>
                  </a:lnTo>
                  <a:lnTo>
                    <a:pt x="609" y="536"/>
                  </a:lnTo>
                  <a:lnTo>
                    <a:pt x="599" y="539"/>
                  </a:lnTo>
                  <a:lnTo>
                    <a:pt x="589" y="542"/>
                  </a:lnTo>
                  <a:lnTo>
                    <a:pt x="578" y="545"/>
                  </a:lnTo>
                  <a:lnTo>
                    <a:pt x="568" y="549"/>
                  </a:lnTo>
                  <a:lnTo>
                    <a:pt x="558" y="552"/>
                  </a:lnTo>
                  <a:lnTo>
                    <a:pt x="548" y="555"/>
                  </a:lnTo>
                  <a:lnTo>
                    <a:pt x="538" y="559"/>
                  </a:lnTo>
                  <a:lnTo>
                    <a:pt x="528" y="563"/>
                  </a:lnTo>
                  <a:lnTo>
                    <a:pt x="518" y="566"/>
                  </a:lnTo>
                  <a:lnTo>
                    <a:pt x="507" y="569"/>
                  </a:lnTo>
                  <a:lnTo>
                    <a:pt x="498" y="573"/>
                  </a:lnTo>
                  <a:lnTo>
                    <a:pt x="487" y="576"/>
                  </a:lnTo>
                  <a:lnTo>
                    <a:pt x="478" y="581"/>
                  </a:lnTo>
                  <a:lnTo>
                    <a:pt x="467" y="584"/>
                  </a:lnTo>
                  <a:lnTo>
                    <a:pt x="458" y="588"/>
                  </a:lnTo>
                  <a:lnTo>
                    <a:pt x="449" y="591"/>
                  </a:lnTo>
                  <a:lnTo>
                    <a:pt x="438" y="595"/>
                  </a:lnTo>
                  <a:lnTo>
                    <a:pt x="429" y="599"/>
                  </a:lnTo>
                  <a:lnTo>
                    <a:pt x="418" y="603"/>
                  </a:lnTo>
                  <a:lnTo>
                    <a:pt x="409" y="608"/>
                  </a:lnTo>
                  <a:lnTo>
                    <a:pt x="400" y="612"/>
                  </a:lnTo>
                  <a:lnTo>
                    <a:pt x="389" y="617"/>
                  </a:lnTo>
                  <a:lnTo>
                    <a:pt x="380" y="621"/>
                  </a:lnTo>
                  <a:lnTo>
                    <a:pt x="370" y="626"/>
                  </a:lnTo>
                  <a:lnTo>
                    <a:pt x="361" y="632"/>
                  </a:lnTo>
                  <a:lnTo>
                    <a:pt x="351" y="636"/>
                  </a:lnTo>
                  <a:lnTo>
                    <a:pt x="341" y="642"/>
                  </a:lnTo>
                  <a:lnTo>
                    <a:pt x="332" y="647"/>
                  </a:lnTo>
                  <a:lnTo>
                    <a:pt x="322" y="653"/>
                  </a:lnTo>
                  <a:lnTo>
                    <a:pt x="313" y="659"/>
                  </a:lnTo>
                  <a:lnTo>
                    <a:pt x="308" y="662"/>
                  </a:lnTo>
                  <a:lnTo>
                    <a:pt x="303" y="665"/>
                  </a:lnTo>
                  <a:lnTo>
                    <a:pt x="298" y="668"/>
                  </a:lnTo>
                  <a:lnTo>
                    <a:pt x="294" y="670"/>
                  </a:lnTo>
                  <a:lnTo>
                    <a:pt x="289" y="674"/>
                  </a:lnTo>
                  <a:lnTo>
                    <a:pt x="285" y="678"/>
                  </a:lnTo>
                  <a:lnTo>
                    <a:pt x="279" y="681"/>
                  </a:lnTo>
                  <a:lnTo>
                    <a:pt x="274" y="684"/>
                  </a:lnTo>
                  <a:lnTo>
                    <a:pt x="270" y="687"/>
                  </a:lnTo>
                  <a:lnTo>
                    <a:pt x="265" y="691"/>
                  </a:lnTo>
                  <a:lnTo>
                    <a:pt x="255" y="698"/>
                  </a:lnTo>
                  <a:lnTo>
                    <a:pt x="237" y="713"/>
                  </a:lnTo>
                  <a:lnTo>
                    <a:pt x="218" y="729"/>
                  </a:lnTo>
                  <a:lnTo>
                    <a:pt x="199" y="746"/>
                  </a:lnTo>
                  <a:lnTo>
                    <a:pt x="191" y="755"/>
                  </a:lnTo>
                  <a:lnTo>
                    <a:pt x="181" y="764"/>
                  </a:lnTo>
                  <a:lnTo>
                    <a:pt x="172" y="774"/>
                  </a:lnTo>
                  <a:lnTo>
                    <a:pt x="162" y="784"/>
                  </a:lnTo>
                  <a:lnTo>
                    <a:pt x="153" y="793"/>
                  </a:lnTo>
                  <a:lnTo>
                    <a:pt x="143" y="804"/>
                  </a:lnTo>
                  <a:lnTo>
                    <a:pt x="134" y="815"/>
                  </a:lnTo>
                  <a:lnTo>
                    <a:pt x="125" y="826"/>
                  </a:lnTo>
                  <a:lnTo>
                    <a:pt x="115" y="837"/>
                  </a:lnTo>
                  <a:lnTo>
                    <a:pt x="107" y="850"/>
                  </a:lnTo>
                  <a:lnTo>
                    <a:pt x="98" y="862"/>
                  </a:lnTo>
                  <a:lnTo>
                    <a:pt x="88" y="875"/>
                  </a:lnTo>
                  <a:lnTo>
                    <a:pt x="79" y="887"/>
                  </a:lnTo>
                  <a:lnTo>
                    <a:pt x="69" y="901"/>
                  </a:lnTo>
                  <a:lnTo>
                    <a:pt x="60" y="915"/>
                  </a:lnTo>
                  <a:lnTo>
                    <a:pt x="52" y="928"/>
                  </a:lnTo>
                  <a:lnTo>
                    <a:pt x="42" y="943"/>
                  </a:lnTo>
                  <a:lnTo>
                    <a:pt x="33" y="958"/>
                  </a:lnTo>
                  <a:lnTo>
                    <a:pt x="33" y="958"/>
                  </a:lnTo>
                  <a:close/>
                </a:path>
              </a:pathLst>
            </a:custGeom>
            <a:solidFill>
              <a:srgbClr val="999999"/>
            </a:solidFill>
            <a:ln w="9525">
              <a:noFill/>
            </a:ln>
          </p:spPr>
          <p:txBody>
            <a:bodyPr/>
            <a:p>
              <a:endParaRPr lang="zh-CN" altLang="en-US"/>
            </a:p>
          </p:txBody>
        </p:sp>
        <p:sp>
          <p:nvSpPr>
            <p:cNvPr id="1558579" name="任意多边形 1558578">
              <a:hlinkClick r:id=""/>
            </p:cNvPr>
            <p:cNvSpPr/>
            <p:nvPr/>
          </p:nvSpPr>
          <p:spPr>
            <a:xfrm>
              <a:off x="5249" y="3506"/>
              <a:ext cx="210" cy="332"/>
            </a:xfrm>
            <a:custGeom>
              <a:avLst/>
              <a:gdLst/>
              <a:ahLst/>
              <a:cxnLst/>
              <a:pathLst>
                <a:path w="1050" h="1660">
                  <a:moveTo>
                    <a:pt x="1029" y="1660"/>
                  </a:moveTo>
                  <a:lnTo>
                    <a:pt x="1050" y="1590"/>
                  </a:lnTo>
                  <a:lnTo>
                    <a:pt x="746" y="1123"/>
                  </a:lnTo>
                  <a:lnTo>
                    <a:pt x="759" y="1330"/>
                  </a:lnTo>
                  <a:lnTo>
                    <a:pt x="742" y="1329"/>
                  </a:lnTo>
                  <a:lnTo>
                    <a:pt x="700" y="1324"/>
                  </a:lnTo>
                  <a:lnTo>
                    <a:pt x="669" y="1320"/>
                  </a:lnTo>
                  <a:lnTo>
                    <a:pt x="636" y="1315"/>
                  </a:lnTo>
                  <a:lnTo>
                    <a:pt x="598" y="1309"/>
                  </a:lnTo>
                  <a:lnTo>
                    <a:pt x="579" y="1306"/>
                  </a:lnTo>
                  <a:lnTo>
                    <a:pt x="559" y="1303"/>
                  </a:lnTo>
                  <a:lnTo>
                    <a:pt x="539" y="1300"/>
                  </a:lnTo>
                  <a:lnTo>
                    <a:pt x="518" y="1296"/>
                  </a:lnTo>
                  <a:lnTo>
                    <a:pt x="497" y="1292"/>
                  </a:lnTo>
                  <a:lnTo>
                    <a:pt x="476" y="1288"/>
                  </a:lnTo>
                  <a:lnTo>
                    <a:pt x="455" y="1283"/>
                  </a:lnTo>
                  <a:lnTo>
                    <a:pt x="434" y="1279"/>
                  </a:lnTo>
                  <a:lnTo>
                    <a:pt x="413" y="1274"/>
                  </a:lnTo>
                  <a:lnTo>
                    <a:pt x="393" y="1270"/>
                  </a:lnTo>
                  <a:lnTo>
                    <a:pt x="374" y="1265"/>
                  </a:lnTo>
                  <a:lnTo>
                    <a:pt x="355" y="1259"/>
                  </a:lnTo>
                  <a:lnTo>
                    <a:pt x="337" y="1254"/>
                  </a:lnTo>
                  <a:lnTo>
                    <a:pt x="319" y="1248"/>
                  </a:lnTo>
                  <a:lnTo>
                    <a:pt x="302" y="1242"/>
                  </a:lnTo>
                  <a:lnTo>
                    <a:pt x="287" y="1236"/>
                  </a:lnTo>
                  <a:lnTo>
                    <a:pt x="281" y="1233"/>
                  </a:lnTo>
                  <a:lnTo>
                    <a:pt x="273" y="1230"/>
                  </a:lnTo>
                  <a:lnTo>
                    <a:pt x="266" y="1227"/>
                  </a:lnTo>
                  <a:lnTo>
                    <a:pt x="260" y="1224"/>
                  </a:lnTo>
                  <a:lnTo>
                    <a:pt x="254" y="1220"/>
                  </a:lnTo>
                  <a:lnTo>
                    <a:pt x="248" y="1217"/>
                  </a:lnTo>
                  <a:lnTo>
                    <a:pt x="243" y="1212"/>
                  </a:lnTo>
                  <a:lnTo>
                    <a:pt x="237" y="1208"/>
                  </a:lnTo>
                  <a:lnTo>
                    <a:pt x="217" y="1189"/>
                  </a:lnTo>
                  <a:lnTo>
                    <a:pt x="208" y="1179"/>
                  </a:lnTo>
                  <a:lnTo>
                    <a:pt x="200" y="1167"/>
                  </a:lnTo>
                  <a:lnTo>
                    <a:pt x="193" y="1156"/>
                  </a:lnTo>
                  <a:lnTo>
                    <a:pt x="186" y="1143"/>
                  </a:lnTo>
                  <a:lnTo>
                    <a:pt x="180" y="1131"/>
                  </a:lnTo>
                  <a:lnTo>
                    <a:pt x="175" y="1118"/>
                  </a:lnTo>
                  <a:lnTo>
                    <a:pt x="165" y="1091"/>
                  </a:lnTo>
                  <a:lnTo>
                    <a:pt x="152" y="1036"/>
                  </a:lnTo>
                  <a:lnTo>
                    <a:pt x="143" y="942"/>
                  </a:lnTo>
                  <a:lnTo>
                    <a:pt x="142" y="912"/>
                  </a:lnTo>
                  <a:lnTo>
                    <a:pt x="143" y="901"/>
                  </a:lnTo>
                  <a:lnTo>
                    <a:pt x="306" y="312"/>
                  </a:lnTo>
                  <a:lnTo>
                    <a:pt x="746" y="21"/>
                  </a:lnTo>
                  <a:lnTo>
                    <a:pt x="614" y="0"/>
                  </a:lnTo>
                  <a:lnTo>
                    <a:pt x="598" y="6"/>
                  </a:lnTo>
                  <a:lnTo>
                    <a:pt x="590" y="8"/>
                  </a:lnTo>
                  <a:lnTo>
                    <a:pt x="579" y="12"/>
                  </a:lnTo>
                  <a:lnTo>
                    <a:pt x="569" y="16"/>
                  </a:lnTo>
                  <a:lnTo>
                    <a:pt x="556" y="20"/>
                  </a:lnTo>
                  <a:lnTo>
                    <a:pt x="543" y="25"/>
                  </a:lnTo>
                  <a:lnTo>
                    <a:pt x="536" y="29"/>
                  </a:lnTo>
                  <a:lnTo>
                    <a:pt x="527" y="32"/>
                  </a:lnTo>
                  <a:lnTo>
                    <a:pt x="520" y="35"/>
                  </a:lnTo>
                  <a:lnTo>
                    <a:pt x="512" y="39"/>
                  </a:lnTo>
                  <a:lnTo>
                    <a:pt x="503" y="42"/>
                  </a:lnTo>
                  <a:lnTo>
                    <a:pt x="495" y="46"/>
                  </a:lnTo>
                  <a:lnTo>
                    <a:pt x="486" y="49"/>
                  </a:lnTo>
                  <a:lnTo>
                    <a:pt x="478" y="54"/>
                  </a:lnTo>
                  <a:lnTo>
                    <a:pt x="469" y="58"/>
                  </a:lnTo>
                  <a:lnTo>
                    <a:pt x="459" y="63"/>
                  </a:lnTo>
                  <a:lnTo>
                    <a:pt x="450" y="67"/>
                  </a:lnTo>
                  <a:lnTo>
                    <a:pt x="440" y="72"/>
                  </a:lnTo>
                  <a:lnTo>
                    <a:pt x="431" y="77"/>
                  </a:lnTo>
                  <a:lnTo>
                    <a:pt x="422" y="82"/>
                  </a:lnTo>
                  <a:lnTo>
                    <a:pt x="411" y="88"/>
                  </a:lnTo>
                  <a:lnTo>
                    <a:pt x="402" y="93"/>
                  </a:lnTo>
                  <a:lnTo>
                    <a:pt x="391" y="98"/>
                  </a:lnTo>
                  <a:lnTo>
                    <a:pt x="386" y="102"/>
                  </a:lnTo>
                  <a:lnTo>
                    <a:pt x="382" y="105"/>
                  </a:lnTo>
                  <a:lnTo>
                    <a:pt x="377" y="108"/>
                  </a:lnTo>
                  <a:lnTo>
                    <a:pt x="371" y="111"/>
                  </a:lnTo>
                  <a:lnTo>
                    <a:pt x="366" y="114"/>
                  </a:lnTo>
                  <a:lnTo>
                    <a:pt x="361" y="117"/>
                  </a:lnTo>
                  <a:lnTo>
                    <a:pt x="357" y="120"/>
                  </a:lnTo>
                  <a:lnTo>
                    <a:pt x="352" y="124"/>
                  </a:lnTo>
                  <a:lnTo>
                    <a:pt x="346" y="127"/>
                  </a:lnTo>
                  <a:lnTo>
                    <a:pt x="341" y="130"/>
                  </a:lnTo>
                  <a:lnTo>
                    <a:pt x="337" y="133"/>
                  </a:lnTo>
                  <a:lnTo>
                    <a:pt x="332" y="137"/>
                  </a:lnTo>
                  <a:lnTo>
                    <a:pt x="327" y="140"/>
                  </a:lnTo>
                  <a:lnTo>
                    <a:pt x="321" y="143"/>
                  </a:lnTo>
                  <a:lnTo>
                    <a:pt x="316" y="147"/>
                  </a:lnTo>
                  <a:lnTo>
                    <a:pt x="312" y="151"/>
                  </a:lnTo>
                  <a:lnTo>
                    <a:pt x="307" y="154"/>
                  </a:lnTo>
                  <a:lnTo>
                    <a:pt x="301" y="158"/>
                  </a:lnTo>
                  <a:lnTo>
                    <a:pt x="282" y="173"/>
                  </a:lnTo>
                  <a:lnTo>
                    <a:pt x="263" y="189"/>
                  </a:lnTo>
                  <a:lnTo>
                    <a:pt x="244" y="206"/>
                  </a:lnTo>
                  <a:lnTo>
                    <a:pt x="226" y="223"/>
                  </a:lnTo>
                  <a:lnTo>
                    <a:pt x="217" y="232"/>
                  </a:lnTo>
                  <a:lnTo>
                    <a:pt x="208" y="241"/>
                  </a:lnTo>
                  <a:lnTo>
                    <a:pt x="200" y="251"/>
                  </a:lnTo>
                  <a:lnTo>
                    <a:pt x="192" y="260"/>
                  </a:lnTo>
                  <a:lnTo>
                    <a:pt x="183" y="270"/>
                  </a:lnTo>
                  <a:lnTo>
                    <a:pt x="176" y="280"/>
                  </a:lnTo>
                  <a:lnTo>
                    <a:pt x="169" y="290"/>
                  </a:lnTo>
                  <a:lnTo>
                    <a:pt x="161" y="300"/>
                  </a:lnTo>
                  <a:lnTo>
                    <a:pt x="154" y="310"/>
                  </a:lnTo>
                  <a:lnTo>
                    <a:pt x="148" y="322"/>
                  </a:lnTo>
                  <a:lnTo>
                    <a:pt x="142" y="332"/>
                  </a:lnTo>
                  <a:lnTo>
                    <a:pt x="135" y="344"/>
                  </a:lnTo>
                  <a:lnTo>
                    <a:pt x="130" y="355"/>
                  </a:lnTo>
                  <a:lnTo>
                    <a:pt x="124" y="366"/>
                  </a:lnTo>
                  <a:lnTo>
                    <a:pt x="119" y="378"/>
                  </a:lnTo>
                  <a:lnTo>
                    <a:pt x="113" y="390"/>
                  </a:lnTo>
                  <a:lnTo>
                    <a:pt x="103" y="414"/>
                  </a:lnTo>
                  <a:lnTo>
                    <a:pt x="93" y="439"/>
                  </a:lnTo>
                  <a:lnTo>
                    <a:pt x="85" y="464"/>
                  </a:lnTo>
                  <a:lnTo>
                    <a:pt x="77" y="489"/>
                  </a:lnTo>
                  <a:lnTo>
                    <a:pt x="68" y="514"/>
                  </a:lnTo>
                  <a:lnTo>
                    <a:pt x="61" y="540"/>
                  </a:lnTo>
                  <a:lnTo>
                    <a:pt x="55" y="566"/>
                  </a:lnTo>
                  <a:lnTo>
                    <a:pt x="49" y="591"/>
                  </a:lnTo>
                  <a:lnTo>
                    <a:pt x="43" y="617"/>
                  </a:lnTo>
                  <a:lnTo>
                    <a:pt x="38" y="642"/>
                  </a:lnTo>
                  <a:lnTo>
                    <a:pt x="29" y="692"/>
                  </a:lnTo>
                  <a:lnTo>
                    <a:pt x="21" y="739"/>
                  </a:lnTo>
                  <a:lnTo>
                    <a:pt x="10" y="826"/>
                  </a:lnTo>
                  <a:lnTo>
                    <a:pt x="4" y="894"/>
                  </a:lnTo>
                  <a:lnTo>
                    <a:pt x="0" y="957"/>
                  </a:lnTo>
                  <a:lnTo>
                    <a:pt x="108" y="1334"/>
                  </a:lnTo>
                  <a:lnTo>
                    <a:pt x="385" y="1400"/>
                  </a:lnTo>
                  <a:lnTo>
                    <a:pt x="1029" y="1660"/>
                  </a:lnTo>
                  <a:lnTo>
                    <a:pt x="1029" y="1660"/>
                  </a:lnTo>
                  <a:close/>
                </a:path>
              </a:pathLst>
            </a:custGeom>
            <a:solidFill>
              <a:srgbClr val="F2CC99"/>
            </a:solidFill>
            <a:ln w="9525">
              <a:noFill/>
            </a:ln>
          </p:spPr>
          <p:txBody>
            <a:bodyPr/>
            <a:p>
              <a:endParaRPr lang="zh-CN" altLang="en-US"/>
            </a:p>
          </p:txBody>
        </p:sp>
        <p:sp>
          <p:nvSpPr>
            <p:cNvPr id="1558580" name="任意多边形 1558579"/>
            <p:cNvSpPr/>
            <p:nvPr/>
          </p:nvSpPr>
          <p:spPr>
            <a:xfrm>
              <a:off x="5242" y="3717"/>
              <a:ext cx="219" cy="263"/>
            </a:xfrm>
            <a:custGeom>
              <a:avLst/>
              <a:gdLst/>
              <a:ahLst/>
              <a:cxnLst/>
              <a:pathLst>
                <a:path w="1096" h="1313">
                  <a:moveTo>
                    <a:pt x="76" y="0"/>
                  </a:moveTo>
                  <a:lnTo>
                    <a:pt x="68" y="29"/>
                  </a:lnTo>
                  <a:lnTo>
                    <a:pt x="58" y="58"/>
                  </a:lnTo>
                  <a:lnTo>
                    <a:pt x="51" y="88"/>
                  </a:lnTo>
                  <a:lnTo>
                    <a:pt x="44" y="117"/>
                  </a:lnTo>
                  <a:lnTo>
                    <a:pt x="36" y="145"/>
                  </a:lnTo>
                  <a:lnTo>
                    <a:pt x="30" y="173"/>
                  </a:lnTo>
                  <a:lnTo>
                    <a:pt x="20" y="230"/>
                  </a:lnTo>
                  <a:lnTo>
                    <a:pt x="11" y="285"/>
                  </a:lnTo>
                  <a:lnTo>
                    <a:pt x="5" y="339"/>
                  </a:lnTo>
                  <a:lnTo>
                    <a:pt x="0" y="444"/>
                  </a:lnTo>
                  <a:lnTo>
                    <a:pt x="1" y="494"/>
                  </a:lnTo>
                  <a:lnTo>
                    <a:pt x="5" y="543"/>
                  </a:lnTo>
                  <a:lnTo>
                    <a:pt x="11" y="590"/>
                  </a:lnTo>
                  <a:lnTo>
                    <a:pt x="15" y="614"/>
                  </a:lnTo>
                  <a:lnTo>
                    <a:pt x="20" y="636"/>
                  </a:lnTo>
                  <a:lnTo>
                    <a:pt x="25" y="659"/>
                  </a:lnTo>
                  <a:lnTo>
                    <a:pt x="31" y="680"/>
                  </a:lnTo>
                  <a:lnTo>
                    <a:pt x="38" y="701"/>
                  </a:lnTo>
                  <a:lnTo>
                    <a:pt x="46" y="722"/>
                  </a:lnTo>
                  <a:lnTo>
                    <a:pt x="54" y="743"/>
                  </a:lnTo>
                  <a:lnTo>
                    <a:pt x="58" y="754"/>
                  </a:lnTo>
                  <a:lnTo>
                    <a:pt x="62" y="763"/>
                  </a:lnTo>
                  <a:lnTo>
                    <a:pt x="68" y="773"/>
                  </a:lnTo>
                  <a:lnTo>
                    <a:pt x="72" y="783"/>
                  </a:lnTo>
                  <a:lnTo>
                    <a:pt x="77" y="792"/>
                  </a:lnTo>
                  <a:lnTo>
                    <a:pt x="82" y="803"/>
                  </a:lnTo>
                  <a:lnTo>
                    <a:pt x="88" y="812"/>
                  </a:lnTo>
                  <a:lnTo>
                    <a:pt x="93" y="821"/>
                  </a:lnTo>
                  <a:lnTo>
                    <a:pt x="99" y="830"/>
                  </a:lnTo>
                  <a:lnTo>
                    <a:pt x="104" y="839"/>
                  </a:lnTo>
                  <a:lnTo>
                    <a:pt x="111" y="849"/>
                  </a:lnTo>
                  <a:lnTo>
                    <a:pt x="117" y="857"/>
                  </a:lnTo>
                  <a:lnTo>
                    <a:pt x="123" y="865"/>
                  </a:lnTo>
                  <a:lnTo>
                    <a:pt x="130" y="875"/>
                  </a:lnTo>
                  <a:lnTo>
                    <a:pt x="137" y="883"/>
                  </a:lnTo>
                  <a:lnTo>
                    <a:pt x="144" y="891"/>
                  </a:lnTo>
                  <a:lnTo>
                    <a:pt x="159" y="907"/>
                  </a:lnTo>
                  <a:lnTo>
                    <a:pt x="173" y="923"/>
                  </a:lnTo>
                  <a:lnTo>
                    <a:pt x="189" y="938"/>
                  </a:lnTo>
                  <a:lnTo>
                    <a:pt x="206" y="953"/>
                  </a:lnTo>
                  <a:lnTo>
                    <a:pt x="223" y="967"/>
                  </a:lnTo>
                  <a:lnTo>
                    <a:pt x="232" y="973"/>
                  </a:lnTo>
                  <a:lnTo>
                    <a:pt x="237" y="976"/>
                  </a:lnTo>
                  <a:lnTo>
                    <a:pt x="241" y="980"/>
                  </a:lnTo>
                  <a:lnTo>
                    <a:pt x="246" y="983"/>
                  </a:lnTo>
                  <a:lnTo>
                    <a:pt x="251" y="986"/>
                  </a:lnTo>
                  <a:lnTo>
                    <a:pt x="255" y="990"/>
                  </a:lnTo>
                  <a:lnTo>
                    <a:pt x="260" y="993"/>
                  </a:lnTo>
                  <a:lnTo>
                    <a:pt x="265" y="996"/>
                  </a:lnTo>
                  <a:lnTo>
                    <a:pt x="269" y="999"/>
                  </a:lnTo>
                  <a:lnTo>
                    <a:pt x="275" y="1002"/>
                  </a:lnTo>
                  <a:lnTo>
                    <a:pt x="280" y="1005"/>
                  </a:lnTo>
                  <a:lnTo>
                    <a:pt x="285" y="1008"/>
                  </a:lnTo>
                  <a:lnTo>
                    <a:pt x="289" y="1010"/>
                  </a:lnTo>
                  <a:lnTo>
                    <a:pt x="294" y="1014"/>
                  </a:lnTo>
                  <a:lnTo>
                    <a:pt x="300" y="1017"/>
                  </a:lnTo>
                  <a:lnTo>
                    <a:pt x="310" y="1022"/>
                  </a:lnTo>
                  <a:lnTo>
                    <a:pt x="322" y="1027"/>
                  </a:lnTo>
                  <a:lnTo>
                    <a:pt x="332" y="1032"/>
                  </a:lnTo>
                  <a:lnTo>
                    <a:pt x="344" y="1038"/>
                  </a:lnTo>
                  <a:lnTo>
                    <a:pt x="354" y="1043"/>
                  </a:lnTo>
                  <a:lnTo>
                    <a:pt x="366" y="1048"/>
                  </a:lnTo>
                  <a:lnTo>
                    <a:pt x="377" y="1052"/>
                  </a:lnTo>
                  <a:lnTo>
                    <a:pt x="390" y="1056"/>
                  </a:lnTo>
                  <a:lnTo>
                    <a:pt x="401" y="1062"/>
                  </a:lnTo>
                  <a:lnTo>
                    <a:pt x="414" y="1066"/>
                  </a:lnTo>
                  <a:lnTo>
                    <a:pt x="426" y="1070"/>
                  </a:lnTo>
                  <a:lnTo>
                    <a:pt x="439" y="1073"/>
                  </a:lnTo>
                  <a:lnTo>
                    <a:pt x="451" y="1077"/>
                  </a:lnTo>
                  <a:lnTo>
                    <a:pt x="464" y="1080"/>
                  </a:lnTo>
                  <a:lnTo>
                    <a:pt x="477" y="1083"/>
                  </a:lnTo>
                  <a:lnTo>
                    <a:pt x="491" y="1087"/>
                  </a:lnTo>
                  <a:lnTo>
                    <a:pt x="505" y="1090"/>
                  </a:lnTo>
                  <a:lnTo>
                    <a:pt x="518" y="1093"/>
                  </a:lnTo>
                  <a:lnTo>
                    <a:pt x="546" y="1098"/>
                  </a:lnTo>
                  <a:lnTo>
                    <a:pt x="576" y="1102"/>
                  </a:lnTo>
                  <a:lnTo>
                    <a:pt x="605" y="1106"/>
                  </a:lnTo>
                  <a:lnTo>
                    <a:pt x="635" y="1109"/>
                  </a:lnTo>
                  <a:lnTo>
                    <a:pt x="668" y="1112"/>
                  </a:lnTo>
                  <a:lnTo>
                    <a:pt x="732" y="1114"/>
                  </a:lnTo>
                  <a:lnTo>
                    <a:pt x="801" y="1113"/>
                  </a:lnTo>
                  <a:lnTo>
                    <a:pt x="801" y="1313"/>
                  </a:lnTo>
                  <a:lnTo>
                    <a:pt x="1096" y="864"/>
                  </a:lnTo>
                  <a:lnTo>
                    <a:pt x="801" y="428"/>
                  </a:lnTo>
                  <a:lnTo>
                    <a:pt x="801" y="580"/>
                  </a:lnTo>
                  <a:lnTo>
                    <a:pt x="752" y="575"/>
                  </a:lnTo>
                  <a:lnTo>
                    <a:pt x="705" y="570"/>
                  </a:lnTo>
                  <a:lnTo>
                    <a:pt x="660" y="565"/>
                  </a:lnTo>
                  <a:lnTo>
                    <a:pt x="617" y="559"/>
                  </a:lnTo>
                  <a:lnTo>
                    <a:pt x="576" y="554"/>
                  </a:lnTo>
                  <a:lnTo>
                    <a:pt x="535" y="549"/>
                  </a:lnTo>
                  <a:lnTo>
                    <a:pt x="497" y="543"/>
                  </a:lnTo>
                  <a:lnTo>
                    <a:pt x="479" y="540"/>
                  </a:lnTo>
                  <a:lnTo>
                    <a:pt x="461" y="536"/>
                  </a:lnTo>
                  <a:lnTo>
                    <a:pt x="444" y="532"/>
                  </a:lnTo>
                  <a:lnTo>
                    <a:pt x="426" y="529"/>
                  </a:lnTo>
                  <a:lnTo>
                    <a:pt x="409" y="525"/>
                  </a:lnTo>
                  <a:lnTo>
                    <a:pt x="394" y="522"/>
                  </a:lnTo>
                  <a:lnTo>
                    <a:pt x="378" y="518"/>
                  </a:lnTo>
                  <a:lnTo>
                    <a:pt x="362" y="512"/>
                  </a:lnTo>
                  <a:lnTo>
                    <a:pt x="348" y="508"/>
                  </a:lnTo>
                  <a:lnTo>
                    <a:pt x="333" y="504"/>
                  </a:lnTo>
                  <a:lnTo>
                    <a:pt x="319" y="499"/>
                  </a:lnTo>
                  <a:lnTo>
                    <a:pt x="305" y="494"/>
                  </a:lnTo>
                  <a:lnTo>
                    <a:pt x="292" y="488"/>
                  </a:lnTo>
                  <a:lnTo>
                    <a:pt x="279" y="482"/>
                  </a:lnTo>
                  <a:lnTo>
                    <a:pt x="266" y="477"/>
                  </a:lnTo>
                  <a:lnTo>
                    <a:pt x="260" y="473"/>
                  </a:lnTo>
                  <a:lnTo>
                    <a:pt x="255" y="471"/>
                  </a:lnTo>
                  <a:lnTo>
                    <a:pt x="249" y="466"/>
                  </a:lnTo>
                  <a:lnTo>
                    <a:pt x="243" y="463"/>
                  </a:lnTo>
                  <a:lnTo>
                    <a:pt x="237" y="460"/>
                  </a:lnTo>
                  <a:lnTo>
                    <a:pt x="232" y="457"/>
                  </a:lnTo>
                  <a:lnTo>
                    <a:pt x="227" y="453"/>
                  </a:lnTo>
                  <a:lnTo>
                    <a:pt x="220" y="450"/>
                  </a:lnTo>
                  <a:lnTo>
                    <a:pt x="215" y="446"/>
                  </a:lnTo>
                  <a:lnTo>
                    <a:pt x="211" y="442"/>
                  </a:lnTo>
                  <a:lnTo>
                    <a:pt x="191" y="426"/>
                  </a:lnTo>
                  <a:lnTo>
                    <a:pt x="173" y="408"/>
                  </a:lnTo>
                  <a:lnTo>
                    <a:pt x="164" y="399"/>
                  </a:lnTo>
                  <a:lnTo>
                    <a:pt x="157" y="389"/>
                  </a:lnTo>
                  <a:lnTo>
                    <a:pt x="148" y="379"/>
                  </a:lnTo>
                  <a:lnTo>
                    <a:pt x="141" y="367"/>
                  </a:lnTo>
                  <a:lnTo>
                    <a:pt x="135" y="357"/>
                  </a:lnTo>
                  <a:lnTo>
                    <a:pt x="128" y="345"/>
                  </a:lnTo>
                  <a:lnTo>
                    <a:pt x="122" y="333"/>
                  </a:lnTo>
                  <a:lnTo>
                    <a:pt x="116" y="320"/>
                  </a:lnTo>
                  <a:lnTo>
                    <a:pt x="106" y="294"/>
                  </a:lnTo>
                  <a:lnTo>
                    <a:pt x="97" y="265"/>
                  </a:lnTo>
                  <a:lnTo>
                    <a:pt x="90" y="235"/>
                  </a:lnTo>
                  <a:lnTo>
                    <a:pt x="79" y="166"/>
                  </a:lnTo>
                  <a:lnTo>
                    <a:pt x="75" y="89"/>
                  </a:lnTo>
                  <a:lnTo>
                    <a:pt x="76" y="0"/>
                  </a:lnTo>
                  <a:lnTo>
                    <a:pt x="76" y="0"/>
                  </a:lnTo>
                  <a:close/>
                </a:path>
              </a:pathLst>
            </a:custGeom>
            <a:solidFill>
              <a:srgbClr val="999999"/>
            </a:solidFill>
            <a:ln w="9525">
              <a:noFill/>
            </a:ln>
          </p:spPr>
          <p:txBody>
            <a:bodyPr/>
            <a:p>
              <a:endParaRPr lang="zh-CN" altLang="en-US"/>
            </a:p>
          </p:txBody>
        </p:sp>
        <p:sp>
          <p:nvSpPr>
            <p:cNvPr id="1558581" name="任意多边形 1558580"/>
            <p:cNvSpPr/>
            <p:nvPr/>
          </p:nvSpPr>
          <p:spPr>
            <a:xfrm>
              <a:off x="5325" y="3779"/>
              <a:ext cx="120" cy="108"/>
            </a:xfrm>
            <a:custGeom>
              <a:avLst/>
              <a:gdLst/>
              <a:ahLst/>
              <a:cxnLst/>
              <a:pathLst>
                <a:path w="602" h="539">
                  <a:moveTo>
                    <a:pt x="3" y="0"/>
                  </a:moveTo>
                  <a:lnTo>
                    <a:pt x="450" y="37"/>
                  </a:lnTo>
                  <a:lnTo>
                    <a:pt x="602" y="315"/>
                  </a:lnTo>
                  <a:lnTo>
                    <a:pt x="419" y="539"/>
                  </a:lnTo>
                  <a:lnTo>
                    <a:pt x="0" y="463"/>
                  </a:lnTo>
                  <a:lnTo>
                    <a:pt x="3" y="0"/>
                  </a:lnTo>
                  <a:lnTo>
                    <a:pt x="3" y="0"/>
                  </a:lnTo>
                  <a:close/>
                </a:path>
              </a:pathLst>
            </a:custGeom>
            <a:solidFill>
              <a:srgbClr val="F2CC99"/>
            </a:solidFill>
            <a:ln w="9525">
              <a:noFill/>
            </a:ln>
          </p:spPr>
          <p:txBody>
            <a:bodyPr/>
            <a:p>
              <a:endParaRPr lang="zh-CN" altLang="en-US"/>
            </a:p>
          </p:txBody>
        </p:sp>
        <p:sp>
          <p:nvSpPr>
            <p:cNvPr id="1558582" name="任意多边形 1558581"/>
            <p:cNvSpPr/>
            <p:nvPr/>
          </p:nvSpPr>
          <p:spPr>
            <a:xfrm>
              <a:off x="5238" y="3624"/>
              <a:ext cx="219" cy="304"/>
            </a:xfrm>
            <a:custGeom>
              <a:avLst/>
              <a:gdLst/>
              <a:ahLst/>
              <a:cxnLst/>
              <a:pathLst>
                <a:path w="1097" h="1518">
                  <a:moveTo>
                    <a:pt x="112" y="0"/>
                  </a:moveTo>
                  <a:lnTo>
                    <a:pt x="109" y="18"/>
                  </a:lnTo>
                  <a:lnTo>
                    <a:pt x="103" y="68"/>
                  </a:lnTo>
                  <a:lnTo>
                    <a:pt x="97" y="139"/>
                  </a:lnTo>
                  <a:lnTo>
                    <a:pt x="91" y="226"/>
                  </a:lnTo>
                  <a:lnTo>
                    <a:pt x="88" y="318"/>
                  </a:lnTo>
                  <a:lnTo>
                    <a:pt x="90" y="408"/>
                  </a:lnTo>
                  <a:lnTo>
                    <a:pt x="94" y="450"/>
                  </a:lnTo>
                  <a:lnTo>
                    <a:pt x="99" y="488"/>
                  </a:lnTo>
                  <a:lnTo>
                    <a:pt x="103" y="504"/>
                  </a:lnTo>
                  <a:lnTo>
                    <a:pt x="108" y="521"/>
                  </a:lnTo>
                  <a:lnTo>
                    <a:pt x="112" y="535"/>
                  </a:lnTo>
                  <a:lnTo>
                    <a:pt x="118" y="548"/>
                  </a:lnTo>
                  <a:lnTo>
                    <a:pt x="124" y="560"/>
                  </a:lnTo>
                  <a:lnTo>
                    <a:pt x="132" y="572"/>
                  </a:lnTo>
                  <a:lnTo>
                    <a:pt x="139" y="583"/>
                  </a:lnTo>
                  <a:lnTo>
                    <a:pt x="148" y="594"/>
                  </a:lnTo>
                  <a:lnTo>
                    <a:pt x="158" y="605"/>
                  </a:lnTo>
                  <a:lnTo>
                    <a:pt x="167" y="615"/>
                  </a:lnTo>
                  <a:lnTo>
                    <a:pt x="178" y="626"/>
                  </a:lnTo>
                  <a:lnTo>
                    <a:pt x="189" y="635"/>
                  </a:lnTo>
                  <a:lnTo>
                    <a:pt x="201" y="645"/>
                  </a:lnTo>
                  <a:lnTo>
                    <a:pt x="207" y="650"/>
                  </a:lnTo>
                  <a:lnTo>
                    <a:pt x="213" y="654"/>
                  </a:lnTo>
                  <a:lnTo>
                    <a:pt x="219" y="659"/>
                  </a:lnTo>
                  <a:lnTo>
                    <a:pt x="226" y="663"/>
                  </a:lnTo>
                  <a:lnTo>
                    <a:pt x="232" y="667"/>
                  </a:lnTo>
                  <a:lnTo>
                    <a:pt x="239" y="672"/>
                  </a:lnTo>
                  <a:lnTo>
                    <a:pt x="246" y="676"/>
                  </a:lnTo>
                  <a:lnTo>
                    <a:pt x="253" y="680"/>
                  </a:lnTo>
                  <a:lnTo>
                    <a:pt x="259" y="683"/>
                  </a:lnTo>
                  <a:lnTo>
                    <a:pt x="267" y="687"/>
                  </a:lnTo>
                  <a:lnTo>
                    <a:pt x="273" y="691"/>
                  </a:lnTo>
                  <a:lnTo>
                    <a:pt x="280" y="696"/>
                  </a:lnTo>
                  <a:lnTo>
                    <a:pt x="287" y="699"/>
                  </a:lnTo>
                  <a:lnTo>
                    <a:pt x="294" y="702"/>
                  </a:lnTo>
                  <a:lnTo>
                    <a:pt x="301" y="706"/>
                  </a:lnTo>
                  <a:lnTo>
                    <a:pt x="308" y="709"/>
                  </a:lnTo>
                  <a:lnTo>
                    <a:pt x="316" y="712"/>
                  </a:lnTo>
                  <a:lnTo>
                    <a:pt x="323" y="715"/>
                  </a:lnTo>
                  <a:lnTo>
                    <a:pt x="330" y="718"/>
                  </a:lnTo>
                  <a:lnTo>
                    <a:pt x="337" y="722"/>
                  </a:lnTo>
                  <a:lnTo>
                    <a:pt x="344" y="725"/>
                  </a:lnTo>
                  <a:lnTo>
                    <a:pt x="351" y="728"/>
                  </a:lnTo>
                  <a:lnTo>
                    <a:pt x="366" y="733"/>
                  </a:lnTo>
                  <a:lnTo>
                    <a:pt x="380" y="738"/>
                  </a:lnTo>
                  <a:lnTo>
                    <a:pt x="394" y="742"/>
                  </a:lnTo>
                  <a:lnTo>
                    <a:pt x="409" y="747"/>
                  </a:lnTo>
                  <a:lnTo>
                    <a:pt x="422" y="751"/>
                  </a:lnTo>
                  <a:lnTo>
                    <a:pt x="436" y="755"/>
                  </a:lnTo>
                  <a:lnTo>
                    <a:pt x="448" y="758"/>
                  </a:lnTo>
                  <a:lnTo>
                    <a:pt x="462" y="760"/>
                  </a:lnTo>
                  <a:lnTo>
                    <a:pt x="486" y="765"/>
                  </a:lnTo>
                  <a:lnTo>
                    <a:pt x="508" y="769"/>
                  </a:lnTo>
                  <a:lnTo>
                    <a:pt x="554" y="773"/>
                  </a:lnTo>
                  <a:lnTo>
                    <a:pt x="603" y="777"/>
                  </a:lnTo>
                  <a:lnTo>
                    <a:pt x="653" y="779"/>
                  </a:lnTo>
                  <a:lnTo>
                    <a:pt x="702" y="781"/>
                  </a:lnTo>
                  <a:lnTo>
                    <a:pt x="811" y="784"/>
                  </a:lnTo>
                  <a:lnTo>
                    <a:pt x="808" y="630"/>
                  </a:lnTo>
                  <a:lnTo>
                    <a:pt x="1097" y="1065"/>
                  </a:lnTo>
                  <a:lnTo>
                    <a:pt x="804" y="1518"/>
                  </a:lnTo>
                  <a:lnTo>
                    <a:pt x="804" y="1323"/>
                  </a:lnTo>
                  <a:lnTo>
                    <a:pt x="983" y="1068"/>
                  </a:lnTo>
                  <a:lnTo>
                    <a:pt x="836" y="828"/>
                  </a:lnTo>
                  <a:lnTo>
                    <a:pt x="514" y="822"/>
                  </a:lnTo>
                  <a:lnTo>
                    <a:pt x="495" y="1282"/>
                  </a:lnTo>
                  <a:lnTo>
                    <a:pt x="490" y="1280"/>
                  </a:lnTo>
                  <a:lnTo>
                    <a:pt x="474" y="1275"/>
                  </a:lnTo>
                  <a:lnTo>
                    <a:pt x="464" y="1272"/>
                  </a:lnTo>
                  <a:lnTo>
                    <a:pt x="450" y="1267"/>
                  </a:lnTo>
                  <a:lnTo>
                    <a:pt x="443" y="1263"/>
                  </a:lnTo>
                  <a:lnTo>
                    <a:pt x="436" y="1260"/>
                  </a:lnTo>
                  <a:lnTo>
                    <a:pt x="427" y="1257"/>
                  </a:lnTo>
                  <a:lnTo>
                    <a:pt x="419" y="1253"/>
                  </a:lnTo>
                  <a:lnTo>
                    <a:pt x="411" y="1249"/>
                  </a:lnTo>
                  <a:lnTo>
                    <a:pt x="401" y="1245"/>
                  </a:lnTo>
                  <a:lnTo>
                    <a:pt x="392" y="1240"/>
                  </a:lnTo>
                  <a:lnTo>
                    <a:pt x="383" y="1235"/>
                  </a:lnTo>
                  <a:lnTo>
                    <a:pt x="372" y="1231"/>
                  </a:lnTo>
                  <a:lnTo>
                    <a:pt x="362" y="1226"/>
                  </a:lnTo>
                  <a:lnTo>
                    <a:pt x="351" y="1220"/>
                  </a:lnTo>
                  <a:lnTo>
                    <a:pt x="346" y="1216"/>
                  </a:lnTo>
                  <a:lnTo>
                    <a:pt x="341" y="1213"/>
                  </a:lnTo>
                  <a:lnTo>
                    <a:pt x="335" y="1210"/>
                  </a:lnTo>
                  <a:lnTo>
                    <a:pt x="329" y="1207"/>
                  </a:lnTo>
                  <a:lnTo>
                    <a:pt x="324" y="1204"/>
                  </a:lnTo>
                  <a:lnTo>
                    <a:pt x="319" y="1201"/>
                  </a:lnTo>
                  <a:lnTo>
                    <a:pt x="312" y="1198"/>
                  </a:lnTo>
                  <a:lnTo>
                    <a:pt x="307" y="1193"/>
                  </a:lnTo>
                  <a:lnTo>
                    <a:pt x="302" y="1190"/>
                  </a:lnTo>
                  <a:lnTo>
                    <a:pt x="296" y="1187"/>
                  </a:lnTo>
                  <a:lnTo>
                    <a:pt x="291" y="1183"/>
                  </a:lnTo>
                  <a:lnTo>
                    <a:pt x="284" y="1179"/>
                  </a:lnTo>
                  <a:lnTo>
                    <a:pt x="279" y="1176"/>
                  </a:lnTo>
                  <a:lnTo>
                    <a:pt x="273" y="1172"/>
                  </a:lnTo>
                  <a:lnTo>
                    <a:pt x="268" y="1167"/>
                  </a:lnTo>
                  <a:lnTo>
                    <a:pt x="261" y="1163"/>
                  </a:lnTo>
                  <a:lnTo>
                    <a:pt x="256" y="1159"/>
                  </a:lnTo>
                  <a:lnTo>
                    <a:pt x="250" y="1155"/>
                  </a:lnTo>
                  <a:lnTo>
                    <a:pt x="238" y="1145"/>
                  </a:lnTo>
                  <a:lnTo>
                    <a:pt x="227" y="1136"/>
                  </a:lnTo>
                  <a:lnTo>
                    <a:pt x="215" y="1127"/>
                  </a:lnTo>
                  <a:lnTo>
                    <a:pt x="204" y="1117"/>
                  </a:lnTo>
                  <a:lnTo>
                    <a:pt x="192" y="1107"/>
                  </a:lnTo>
                  <a:lnTo>
                    <a:pt x="181" y="1096"/>
                  </a:lnTo>
                  <a:lnTo>
                    <a:pt x="170" y="1085"/>
                  </a:lnTo>
                  <a:lnTo>
                    <a:pt x="159" y="1073"/>
                  </a:lnTo>
                  <a:lnTo>
                    <a:pt x="148" y="1062"/>
                  </a:lnTo>
                  <a:lnTo>
                    <a:pt x="137" y="1049"/>
                  </a:lnTo>
                  <a:lnTo>
                    <a:pt x="126" y="1037"/>
                  </a:lnTo>
                  <a:lnTo>
                    <a:pt x="117" y="1024"/>
                  </a:lnTo>
                  <a:lnTo>
                    <a:pt x="107" y="1011"/>
                  </a:lnTo>
                  <a:lnTo>
                    <a:pt x="97" y="997"/>
                  </a:lnTo>
                  <a:lnTo>
                    <a:pt x="88" y="983"/>
                  </a:lnTo>
                  <a:lnTo>
                    <a:pt x="78" y="969"/>
                  </a:lnTo>
                  <a:lnTo>
                    <a:pt x="70" y="953"/>
                  </a:lnTo>
                  <a:lnTo>
                    <a:pt x="62" y="938"/>
                  </a:lnTo>
                  <a:lnTo>
                    <a:pt x="53" y="922"/>
                  </a:lnTo>
                  <a:lnTo>
                    <a:pt x="46" y="906"/>
                  </a:lnTo>
                  <a:lnTo>
                    <a:pt x="39" y="890"/>
                  </a:lnTo>
                  <a:lnTo>
                    <a:pt x="32" y="873"/>
                  </a:lnTo>
                  <a:lnTo>
                    <a:pt x="26" y="855"/>
                  </a:lnTo>
                  <a:lnTo>
                    <a:pt x="20" y="837"/>
                  </a:lnTo>
                  <a:lnTo>
                    <a:pt x="10" y="800"/>
                  </a:lnTo>
                  <a:lnTo>
                    <a:pt x="2" y="761"/>
                  </a:lnTo>
                  <a:lnTo>
                    <a:pt x="0" y="678"/>
                  </a:lnTo>
                  <a:lnTo>
                    <a:pt x="0" y="515"/>
                  </a:lnTo>
                  <a:lnTo>
                    <a:pt x="1" y="442"/>
                  </a:lnTo>
                  <a:lnTo>
                    <a:pt x="7" y="375"/>
                  </a:lnTo>
                  <a:lnTo>
                    <a:pt x="11" y="344"/>
                  </a:lnTo>
                  <a:lnTo>
                    <a:pt x="17" y="313"/>
                  </a:lnTo>
                  <a:lnTo>
                    <a:pt x="21" y="285"/>
                  </a:lnTo>
                  <a:lnTo>
                    <a:pt x="26" y="258"/>
                  </a:lnTo>
                  <a:lnTo>
                    <a:pt x="31" y="232"/>
                  </a:lnTo>
                  <a:lnTo>
                    <a:pt x="37" y="208"/>
                  </a:lnTo>
                  <a:lnTo>
                    <a:pt x="43" y="185"/>
                  </a:lnTo>
                  <a:lnTo>
                    <a:pt x="48" y="164"/>
                  </a:lnTo>
                  <a:lnTo>
                    <a:pt x="54" y="144"/>
                  </a:lnTo>
                  <a:lnTo>
                    <a:pt x="60" y="124"/>
                  </a:lnTo>
                  <a:lnTo>
                    <a:pt x="66" y="108"/>
                  </a:lnTo>
                  <a:lnTo>
                    <a:pt x="71" y="91"/>
                  </a:lnTo>
                  <a:lnTo>
                    <a:pt x="76" y="76"/>
                  </a:lnTo>
                  <a:lnTo>
                    <a:pt x="82" y="63"/>
                  </a:lnTo>
                  <a:lnTo>
                    <a:pt x="91" y="41"/>
                  </a:lnTo>
                  <a:lnTo>
                    <a:pt x="96" y="31"/>
                  </a:lnTo>
                  <a:lnTo>
                    <a:pt x="99" y="22"/>
                  </a:lnTo>
                  <a:lnTo>
                    <a:pt x="106" y="11"/>
                  </a:lnTo>
                  <a:lnTo>
                    <a:pt x="112" y="0"/>
                  </a:lnTo>
                  <a:lnTo>
                    <a:pt x="112" y="0"/>
                  </a:lnTo>
                  <a:close/>
                </a:path>
              </a:pathLst>
            </a:custGeom>
            <a:solidFill>
              <a:srgbClr val="000000"/>
            </a:solidFill>
            <a:ln w="9525">
              <a:noFill/>
            </a:ln>
          </p:spPr>
          <p:txBody>
            <a:bodyPr/>
            <a:p>
              <a:endParaRPr lang="zh-CN" altLang="en-US"/>
            </a:p>
          </p:txBody>
        </p:sp>
        <p:sp>
          <p:nvSpPr>
            <p:cNvPr id="1558583" name="任意多边形 1558582"/>
            <p:cNvSpPr/>
            <p:nvPr/>
          </p:nvSpPr>
          <p:spPr>
            <a:xfrm>
              <a:off x="5275" y="3510"/>
              <a:ext cx="125" cy="196"/>
            </a:xfrm>
            <a:custGeom>
              <a:avLst/>
              <a:gdLst/>
              <a:ahLst/>
              <a:cxnLst/>
              <a:pathLst>
                <a:path w="626" h="982">
                  <a:moveTo>
                    <a:pt x="10" y="982"/>
                  </a:moveTo>
                  <a:lnTo>
                    <a:pt x="0" y="845"/>
                  </a:lnTo>
                  <a:lnTo>
                    <a:pt x="2" y="723"/>
                  </a:lnTo>
                  <a:lnTo>
                    <a:pt x="7" y="666"/>
                  </a:lnTo>
                  <a:lnTo>
                    <a:pt x="16" y="613"/>
                  </a:lnTo>
                  <a:lnTo>
                    <a:pt x="21" y="588"/>
                  </a:lnTo>
                  <a:lnTo>
                    <a:pt x="26" y="563"/>
                  </a:lnTo>
                  <a:lnTo>
                    <a:pt x="32" y="539"/>
                  </a:lnTo>
                  <a:lnTo>
                    <a:pt x="40" y="516"/>
                  </a:lnTo>
                  <a:lnTo>
                    <a:pt x="47" y="494"/>
                  </a:lnTo>
                  <a:lnTo>
                    <a:pt x="55" y="472"/>
                  </a:lnTo>
                  <a:lnTo>
                    <a:pt x="64" y="450"/>
                  </a:lnTo>
                  <a:lnTo>
                    <a:pt x="68" y="440"/>
                  </a:lnTo>
                  <a:lnTo>
                    <a:pt x="72" y="430"/>
                  </a:lnTo>
                  <a:lnTo>
                    <a:pt x="77" y="420"/>
                  </a:lnTo>
                  <a:lnTo>
                    <a:pt x="81" y="411"/>
                  </a:lnTo>
                  <a:lnTo>
                    <a:pt x="87" y="401"/>
                  </a:lnTo>
                  <a:lnTo>
                    <a:pt x="92" y="391"/>
                  </a:lnTo>
                  <a:lnTo>
                    <a:pt x="97" y="382"/>
                  </a:lnTo>
                  <a:lnTo>
                    <a:pt x="102" y="373"/>
                  </a:lnTo>
                  <a:lnTo>
                    <a:pt x="108" y="364"/>
                  </a:lnTo>
                  <a:lnTo>
                    <a:pt x="113" y="355"/>
                  </a:lnTo>
                  <a:lnTo>
                    <a:pt x="118" y="346"/>
                  </a:lnTo>
                  <a:lnTo>
                    <a:pt x="124" y="337"/>
                  </a:lnTo>
                  <a:lnTo>
                    <a:pt x="136" y="321"/>
                  </a:lnTo>
                  <a:lnTo>
                    <a:pt x="147" y="305"/>
                  </a:lnTo>
                  <a:lnTo>
                    <a:pt x="160" y="289"/>
                  </a:lnTo>
                  <a:lnTo>
                    <a:pt x="172" y="274"/>
                  </a:lnTo>
                  <a:lnTo>
                    <a:pt x="185" y="260"/>
                  </a:lnTo>
                  <a:lnTo>
                    <a:pt x="197" y="246"/>
                  </a:lnTo>
                  <a:lnTo>
                    <a:pt x="211" y="232"/>
                  </a:lnTo>
                  <a:lnTo>
                    <a:pt x="225" y="219"/>
                  </a:lnTo>
                  <a:lnTo>
                    <a:pt x="238" y="207"/>
                  </a:lnTo>
                  <a:lnTo>
                    <a:pt x="252" y="195"/>
                  </a:lnTo>
                  <a:lnTo>
                    <a:pt x="265" y="184"/>
                  </a:lnTo>
                  <a:lnTo>
                    <a:pt x="279" y="173"/>
                  </a:lnTo>
                  <a:lnTo>
                    <a:pt x="286" y="167"/>
                  </a:lnTo>
                  <a:lnTo>
                    <a:pt x="294" y="162"/>
                  </a:lnTo>
                  <a:lnTo>
                    <a:pt x="301" y="157"/>
                  </a:lnTo>
                  <a:lnTo>
                    <a:pt x="308" y="152"/>
                  </a:lnTo>
                  <a:lnTo>
                    <a:pt x="314" y="147"/>
                  </a:lnTo>
                  <a:lnTo>
                    <a:pt x="322" y="142"/>
                  </a:lnTo>
                  <a:lnTo>
                    <a:pt x="329" y="137"/>
                  </a:lnTo>
                  <a:lnTo>
                    <a:pt x="336" y="133"/>
                  </a:lnTo>
                  <a:lnTo>
                    <a:pt x="344" y="129"/>
                  </a:lnTo>
                  <a:lnTo>
                    <a:pt x="351" y="125"/>
                  </a:lnTo>
                  <a:lnTo>
                    <a:pt x="357" y="119"/>
                  </a:lnTo>
                  <a:lnTo>
                    <a:pt x="365" y="115"/>
                  </a:lnTo>
                  <a:lnTo>
                    <a:pt x="372" y="111"/>
                  </a:lnTo>
                  <a:lnTo>
                    <a:pt x="379" y="108"/>
                  </a:lnTo>
                  <a:lnTo>
                    <a:pt x="387" y="104"/>
                  </a:lnTo>
                  <a:lnTo>
                    <a:pt x="394" y="99"/>
                  </a:lnTo>
                  <a:lnTo>
                    <a:pt x="400" y="95"/>
                  </a:lnTo>
                  <a:lnTo>
                    <a:pt x="407" y="92"/>
                  </a:lnTo>
                  <a:lnTo>
                    <a:pt x="415" y="88"/>
                  </a:lnTo>
                  <a:lnTo>
                    <a:pt x="422" y="85"/>
                  </a:lnTo>
                  <a:lnTo>
                    <a:pt x="428" y="82"/>
                  </a:lnTo>
                  <a:lnTo>
                    <a:pt x="436" y="78"/>
                  </a:lnTo>
                  <a:lnTo>
                    <a:pt x="443" y="74"/>
                  </a:lnTo>
                  <a:lnTo>
                    <a:pt x="449" y="71"/>
                  </a:lnTo>
                  <a:lnTo>
                    <a:pt x="457" y="68"/>
                  </a:lnTo>
                  <a:lnTo>
                    <a:pt x="463" y="65"/>
                  </a:lnTo>
                  <a:lnTo>
                    <a:pt x="470" y="62"/>
                  </a:lnTo>
                  <a:lnTo>
                    <a:pt x="476" y="59"/>
                  </a:lnTo>
                  <a:lnTo>
                    <a:pt x="483" y="57"/>
                  </a:lnTo>
                  <a:lnTo>
                    <a:pt x="490" y="54"/>
                  </a:lnTo>
                  <a:lnTo>
                    <a:pt x="503" y="48"/>
                  </a:lnTo>
                  <a:lnTo>
                    <a:pt x="516" y="42"/>
                  </a:lnTo>
                  <a:lnTo>
                    <a:pt x="529" y="38"/>
                  </a:lnTo>
                  <a:lnTo>
                    <a:pt x="540" y="33"/>
                  </a:lnTo>
                  <a:lnTo>
                    <a:pt x="553" y="28"/>
                  </a:lnTo>
                  <a:lnTo>
                    <a:pt x="564" y="23"/>
                  </a:lnTo>
                  <a:lnTo>
                    <a:pt x="576" y="19"/>
                  </a:lnTo>
                  <a:lnTo>
                    <a:pt x="586" y="15"/>
                  </a:lnTo>
                  <a:lnTo>
                    <a:pt x="597" y="11"/>
                  </a:lnTo>
                  <a:lnTo>
                    <a:pt x="607" y="8"/>
                  </a:lnTo>
                  <a:lnTo>
                    <a:pt x="617" y="3"/>
                  </a:lnTo>
                  <a:lnTo>
                    <a:pt x="626" y="0"/>
                  </a:lnTo>
                  <a:lnTo>
                    <a:pt x="626" y="120"/>
                  </a:lnTo>
                  <a:lnTo>
                    <a:pt x="354" y="251"/>
                  </a:lnTo>
                  <a:lnTo>
                    <a:pt x="626" y="204"/>
                  </a:lnTo>
                  <a:lnTo>
                    <a:pt x="626" y="308"/>
                  </a:lnTo>
                  <a:lnTo>
                    <a:pt x="358" y="430"/>
                  </a:lnTo>
                  <a:lnTo>
                    <a:pt x="626" y="408"/>
                  </a:lnTo>
                  <a:lnTo>
                    <a:pt x="626" y="521"/>
                  </a:lnTo>
                  <a:lnTo>
                    <a:pt x="615" y="524"/>
                  </a:lnTo>
                  <a:lnTo>
                    <a:pt x="605" y="527"/>
                  </a:lnTo>
                  <a:lnTo>
                    <a:pt x="595" y="531"/>
                  </a:lnTo>
                  <a:lnTo>
                    <a:pt x="584" y="534"/>
                  </a:lnTo>
                  <a:lnTo>
                    <a:pt x="574" y="537"/>
                  </a:lnTo>
                  <a:lnTo>
                    <a:pt x="564" y="540"/>
                  </a:lnTo>
                  <a:lnTo>
                    <a:pt x="543" y="545"/>
                  </a:lnTo>
                  <a:lnTo>
                    <a:pt x="524" y="550"/>
                  </a:lnTo>
                  <a:lnTo>
                    <a:pt x="504" y="557"/>
                  </a:lnTo>
                  <a:lnTo>
                    <a:pt x="484" y="562"/>
                  </a:lnTo>
                  <a:lnTo>
                    <a:pt x="464" y="567"/>
                  </a:lnTo>
                  <a:lnTo>
                    <a:pt x="445" y="572"/>
                  </a:lnTo>
                  <a:lnTo>
                    <a:pt x="425" y="579"/>
                  </a:lnTo>
                  <a:lnTo>
                    <a:pt x="416" y="582"/>
                  </a:lnTo>
                  <a:lnTo>
                    <a:pt x="406" y="585"/>
                  </a:lnTo>
                  <a:lnTo>
                    <a:pt x="397" y="588"/>
                  </a:lnTo>
                  <a:lnTo>
                    <a:pt x="388" y="591"/>
                  </a:lnTo>
                  <a:lnTo>
                    <a:pt x="378" y="594"/>
                  </a:lnTo>
                  <a:lnTo>
                    <a:pt x="368" y="598"/>
                  </a:lnTo>
                  <a:lnTo>
                    <a:pt x="358" y="603"/>
                  </a:lnTo>
                  <a:lnTo>
                    <a:pt x="349" y="607"/>
                  </a:lnTo>
                  <a:lnTo>
                    <a:pt x="340" y="611"/>
                  </a:lnTo>
                  <a:lnTo>
                    <a:pt x="330" y="615"/>
                  </a:lnTo>
                  <a:lnTo>
                    <a:pt x="321" y="620"/>
                  </a:lnTo>
                  <a:lnTo>
                    <a:pt x="311" y="625"/>
                  </a:lnTo>
                  <a:lnTo>
                    <a:pt x="302" y="630"/>
                  </a:lnTo>
                  <a:lnTo>
                    <a:pt x="293" y="635"/>
                  </a:lnTo>
                  <a:lnTo>
                    <a:pt x="283" y="641"/>
                  </a:lnTo>
                  <a:lnTo>
                    <a:pt x="279" y="644"/>
                  </a:lnTo>
                  <a:lnTo>
                    <a:pt x="274" y="648"/>
                  </a:lnTo>
                  <a:lnTo>
                    <a:pt x="270" y="651"/>
                  </a:lnTo>
                  <a:lnTo>
                    <a:pt x="264" y="654"/>
                  </a:lnTo>
                  <a:lnTo>
                    <a:pt x="260" y="657"/>
                  </a:lnTo>
                  <a:lnTo>
                    <a:pt x="255" y="660"/>
                  </a:lnTo>
                  <a:lnTo>
                    <a:pt x="236" y="675"/>
                  </a:lnTo>
                  <a:lnTo>
                    <a:pt x="218" y="689"/>
                  </a:lnTo>
                  <a:lnTo>
                    <a:pt x="200" y="707"/>
                  </a:lnTo>
                  <a:lnTo>
                    <a:pt x="190" y="716"/>
                  </a:lnTo>
                  <a:lnTo>
                    <a:pt x="181" y="726"/>
                  </a:lnTo>
                  <a:lnTo>
                    <a:pt x="171" y="735"/>
                  </a:lnTo>
                  <a:lnTo>
                    <a:pt x="162" y="746"/>
                  </a:lnTo>
                  <a:lnTo>
                    <a:pt x="152" y="757"/>
                  </a:lnTo>
                  <a:lnTo>
                    <a:pt x="143" y="769"/>
                  </a:lnTo>
                  <a:lnTo>
                    <a:pt x="134" y="780"/>
                  </a:lnTo>
                  <a:lnTo>
                    <a:pt x="124" y="792"/>
                  </a:lnTo>
                  <a:lnTo>
                    <a:pt x="115" y="805"/>
                  </a:lnTo>
                  <a:lnTo>
                    <a:pt x="105" y="819"/>
                  </a:lnTo>
                  <a:lnTo>
                    <a:pt x="96" y="832"/>
                  </a:lnTo>
                  <a:lnTo>
                    <a:pt x="87" y="846"/>
                  </a:lnTo>
                  <a:lnTo>
                    <a:pt x="77" y="862"/>
                  </a:lnTo>
                  <a:lnTo>
                    <a:pt x="68" y="876"/>
                  </a:lnTo>
                  <a:lnTo>
                    <a:pt x="58" y="893"/>
                  </a:lnTo>
                  <a:lnTo>
                    <a:pt x="49" y="910"/>
                  </a:lnTo>
                  <a:lnTo>
                    <a:pt x="40" y="926"/>
                  </a:lnTo>
                  <a:lnTo>
                    <a:pt x="34" y="936"/>
                  </a:lnTo>
                  <a:lnTo>
                    <a:pt x="30" y="944"/>
                  </a:lnTo>
                  <a:lnTo>
                    <a:pt x="25" y="953"/>
                  </a:lnTo>
                  <a:lnTo>
                    <a:pt x="20" y="963"/>
                  </a:lnTo>
                  <a:lnTo>
                    <a:pt x="16" y="972"/>
                  </a:lnTo>
                  <a:lnTo>
                    <a:pt x="10" y="982"/>
                  </a:lnTo>
                  <a:lnTo>
                    <a:pt x="10" y="982"/>
                  </a:lnTo>
                  <a:close/>
                </a:path>
              </a:pathLst>
            </a:custGeom>
            <a:solidFill>
              <a:srgbClr val="000000"/>
            </a:solidFill>
            <a:ln w="9525">
              <a:noFill/>
            </a:ln>
          </p:spPr>
          <p:txBody>
            <a:bodyPr/>
            <a:p>
              <a:endParaRPr lang="zh-CN" altLang="en-US"/>
            </a:p>
          </p:txBody>
        </p:sp>
        <p:sp>
          <p:nvSpPr>
            <p:cNvPr id="1558584" name="任意多边形 1558583"/>
            <p:cNvSpPr/>
            <p:nvPr/>
          </p:nvSpPr>
          <p:spPr>
            <a:xfrm>
              <a:off x="5297" y="3784"/>
              <a:ext cx="109" cy="106"/>
            </a:xfrm>
            <a:custGeom>
              <a:avLst/>
              <a:gdLst/>
              <a:ahLst/>
              <a:cxnLst/>
              <a:pathLst>
                <a:path w="545" h="532">
                  <a:moveTo>
                    <a:pt x="176" y="0"/>
                  </a:moveTo>
                  <a:lnTo>
                    <a:pt x="476" y="154"/>
                  </a:lnTo>
                  <a:lnTo>
                    <a:pt x="161" y="158"/>
                  </a:lnTo>
                  <a:lnTo>
                    <a:pt x="500" y="284"/>
                  </a:lnTo>
                  <a:lnTo>
                    <a:pt x="186" y="306"/>
                  </a:lnTo>
                  <a:lnTo>
                    <a:pt x="456" y="398"/>
                  </a:lnTo>
                  <a:lnTo>
                    <a:pt x="167" y="426"/>
                  </a:lnTo>
                  <a:lnTo>
                    <a:pt x="545" y="482"/>
                  </a:lnTo>
                  <a:lnTo>
                    <a:pt x="545" y="532"/>
                  </a:lnTo>
                  <a:lnTo>
                    <a:pt x="347" y="514"/>
                  </a:lnTo>
                  <a:lnTo>
                    <a:pt x="167" y="476"/>
                  </a:lnTo>
                  <a:lnTo>
                    <a:pt x="0" y="111"/>
                  </a:lnTo>
                  <a:lnTo>
                    <a:pt x="176" y="0"/>
                  </a:lnTo>
                  <a:lnTo>
                    <a:pt x="176" y="0"/>
                  </a:lnTo>
                  <a:close/>
                </a:path>
              </a:pathLst>
            </a:custGeom>
            <a:solidFill>
              <a:srgbClr val="000000"/>
            </a:solidFill>
            <a:ln w="9525">
              <a:noFill/>
            </a:ln>
          </p:spPr>
          <p:txBody>
            <a:bodyPr/>
            <a:p>
              <a:endParaRPr lang="zh-CN" altLang="en-US"/>
            </a:p>
          </p:txBody>
        </p:sp>
      </p:grpSp>
      <p:sp>
        <p:nvSpPr>
          <p:cNvPr id="1558586" name="矩形 1558585"/>
          <p:cNvSpPr/>
          <p:nvPr/>
        </p:nvSpPr>
        <p:spPr>
          <a:xfrm>
            <a:off x="2711450" y="188913"/>
            <a:ext cx="6264275" cy="583565"/>
          </a:xfrm>
          <a:prstGeom prst="rect">
            <a:avLst/>
          </a:prstGeom>
          <a:noFill/>
          <a:ln w="9525">
            <a:noFill/>
          </a:ln>
        </p:spPr>
        <p:txBody>
          <a:bodyPr>
            <a:spAutoFit/>
          </a:bodyPr>
          <a:p>
            <a:pPr latinLnBrk="1" hangingPunct="0">
              <a:spcBef>
                <a:spcPct val="0"/>
              </a:spcBef>
            </a:pPr>
            <a:r>
              <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rPr>
              <a:t>二、货物的品质</a:t>
            </a:r>
            <a:endParaRPr lang="zh-CN" altLang="en-US" sz="3200" dirty="0">
              <a:solidFill>
                <a:srgbClr val="006600"/>
              </a:solidFill>
              <a:effectLst>
                <a:outerShdw blurRad="38100" dist="38100" dir="2700000">
                  <a:srgbClr val="C0C0C0"/>
                </a:outerShdw>
              </a:effectLst>
              <a:latin typeface="Arial" panose="020B0604020202020204" pitchFamily="34" charset="0"/>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58530"/>
                                        </p:tgtEl>
                                        <p:attrNameLst>
                                          <p:attrName>style.visibility</p:attrName>
                                        </p:attrNameLst>
                                      </p:cBhvr>
                                      <p:to>
                                        <p:strVal val="visible"/>
                                      </p:to>
                                    </p:set>
                                    <p:animEffect transition="in" filter="wipe(left)">
                                      <p:cBhvr>
                                        <p:cTn id="7" dur="500"/>
                                        <p:tgtEl>
                                          <p:spTgt spid="15585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58585"/>
                                        </p:tgtEl>
                                        <p:attrNameLst>
                                          <p:attrName>style.visibility</p:attrName>
                                        </p:attrNameLst>
                                      </p:cBhvr>
                                      <p:to>
                                        <p:strVal val="visible"/>
                                      </p:to>
                                    </p:set>
                                    <p:animEffect transition="in" filter="wipe(left)">
                                      <p:cBhvr>
                                        <p:cTn id="12" dur="500"/>
                                        <p:tgtEl>
                                          <p:spTgt spid="15585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853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7153" name="内容占位符 100353" descr="报关练习3"/>
          <p:cNvPicPr>
            <a:picLocks noGrp="1" noRot="1" noChangeAspect="1"/>
          </p:cNvPicPr>
          <p:nvPr>
            <p:ph idx="1"/>
          </p:nvPr>
        </p:nvPicPr>
        <p:blipFill>
          <a:blip r:embed="rId1"/>
          <a:stretch>
            <a:fillRect/>
          </a:stretch>
        </p:blipFill>
        <p:spPr>
          <a:xfrm>
            <a:off x="1524000" y="0"/>
            <a:ext cx="9144000" cy="6858000"/>
          </a:xfrm>
        </p:spPr>
      </p:pic>
    </p:spTree>
    <p:custDataLst>
      <p:tags r:id="rId2"/>
    </p:custDataLst>
  </p:cSld>
  <p:clrMapOvr>
    <a:masterClrMapping/>
  </p:clrMapOvr>
  <p:transition>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9554" name="文本框 1559553"/>
          <p:cNvSpPr txBox="1"/>
          <p:nvPr/>
        </p:nvSpPr>
        <p:spPr>
          <a:xfrm>
            <a:off x="878205" y="702310"/>
            <a:ext cx="9538970" cy="6831965"/>
          </a:xfrm>
          <a:prstGeom prst="rect">
            <a:avLst/>
          </a:prstGeom>
          <a:noFill/>
          <a:ln w="9525">
            <a:noFill/>
          </a:ln>
        </p:spPr>
        <p:txBody>
          <a:bodyPr wrap="square">
            <a:spAutoFit/>
          </a:bodyPr>
          <a:p>
            <a:pPr fontAlgn="auto" latinLnBrk="1" hangingPunct="0">
              <a:lnSpc>
                <a:spcPct val="150000"/>
              </a:lnSpc>
              <a:spcBef>
                <a:spcPct val="0"/>
              </a:spcBef>
            </a:pPr>
            <a:r>
              <a:rPr lang="zh-CN" altLang="en-US" sz="2800" dirty="0">
                <a:solidFill>
                  <a:srgbClr val="660033"/>
                </a:solidFill>
                <a:effectLst>
                  <a:outerShdw blurRad="38100" dist="38100" dir="2700000">
                    <a:srgbClr val="C0C0C0"/>
                  </a:outerShdw>
                </a:effectLst>
                <a:latin typeface="宋体" panose="02010600030101010101" pitchFamily="2" charset="-122"/>
              </a:rPr>
              <a:t>（一）</a:t>
            </a:r>
            <a:r>
              <a:rPr lang="zh-CN" altLang="en-US" sz="2800" dirty="0">
                <a:solidFill>
                  <a:srgbClr val="660033"/>
                </a:solidFill>
                <a:effectLst>
                  <a:outerShdw blurRad="38100" dist="38100" dir="2700000">
                    <a:srgbClr val="C0C0C0"/>
                  </a:outerShdw>
                </a:effectLst>
                <a:latin typeface="宋体" panose="02010600030101010101" pitchFamily="2" charset="-122"/>
              </a:rPr>
              <a:t>主要内容及注意事项</a:t>
            </a:r>
            <a:endParaRPr lang="zh-CN" altLang="en-US" sz="2800" dirty="0">
              <a:solidFill>
                <a:srgbClr val="660033"/>
              </a:solidFill>
              <a:effectLst>
                <a:outerShdw blurRad="38100" dist="38100" dir="2700000">
                  <a:srgbClr val="C0C0C0"/>
                </a:outerShdw>
              </a:effectLst>
              <a:latin typeface="宋体" panose="02010600030101010101" pitchFamily="2" charset="-122"/>
            </a:endParaRPr>
          </a:p>
          <a:p>
            <a:pPr fontAlgn="auto" latinLnBrk="1" hangingPunct="0">
              <a:lnSpc>
                <a:spcPct val="150000"/>
              </a:lnSpc>
              <a:spcBef>
                <a:spcPct val="0"/>
              </a:spcBef>
            </a:pPr>
            <a:r>
              <a:rPr lang="zh-CN" altLang="en-US" sz="2800" b="0" dirty="0">
                <a:solidFill>
                  <a:schemeClr val="tx1"/>
                </a:solidFill>
                <a:effectLst>
                  <a:outerShdw blurRad="38100" dist="38100" dir="2700000">
                    <a:srgbClr val="C0C0C0"/>
                  </a:outerShdw>
                </a:effectLst>
                <a:latin typeface="宋体" panose="02010600030101010101" pitchFamily="2" charset="-122"/>
              </a:rPr>
              <a:t>内容：</a:t>
            </a:r>
            <a:r>
              <a:rPr lang="zh-CN" altLang="en-US" sz="2800" b="0" dirty="0">
                <a:solidFill>
                  <a:schemeClr val="tx1"/>
                </a:solidFill>
                <a:latin typeface="Arial" panose="020B0604020202020204" pitchFamily="34" charset="0"/>
              </a:rPr>
              <a:t>货物的名称和具体品质 </a:t>
            </a:r>
            <a:endParaRPr lang="zh-CN" altLang="en-US" sz="2800" b="0" dirty="0">
              <a:solidFill>
                <a:schemeClr val="tx1"/>
              </a:solidFill>
              <a:latin typeface="Arial" panose="020B0604020202020204" pitchFamily="34" charset="0"/>
            </a:endParaRPr>
          </a:p>
          <a:p>
            <a:pPr fontAlgn="auto" latinLnBrk="1" hangingPunct="0">
              <a:lnSpc>
                <a:spcPct val="150000"/>
              </a:lnSpc>
              <a:spcBef>
                <a:spcPct val="0"/>
              </a:spcBef>
            </a:pPr>
            <a:r>
              <a:rPr lang="zh-CN" altLang="en-US" sz="2800" b="0" dirty="0">
                <a:solidFill>
                  <a:schemeClr val="tx1"/>
                </a:solidFill>
                <a:effectLst>
                  <a:outerShdw blurRad="38100" dist="38100" dir="2700000">
                    <a:srgbClr val="C0C0C0"/>
                  </a:outerShdw>
                </a:effectLst>
                <a:latin typeface="Arial" panose="020B0604020202020204" pitchFamily="34" charset="0"/>
              </a:rPr>
              <a:t>注意事项</a:t>
            </a:r>
            <a:r>
              <a:rPr lang="zh-CN" altLang="en-US" sz="2800" b="0" dirty="0">
                <a:solidFill>
                  <a:schemeClr val="tx1"/>
                </a:solidFill>
                <a:latin typeface="Arial" panose="020B0604020202020204" pitchFamily="34" charset="0"/>
              </a:rPr>
              <a:t> ：</a:t>
            </a:r>
            <a:endParaRPr lang="zh-CN" altLang="en-US" sz="2800" b="0" dirty="0">
              <a:solidFill>
                <a:schemeClr val="tx1"/>
              </a:solidFill>
              <a:latin typeface="Arial" panose="020B0604020202020204" pitchFamily="34" charset="0"/>
            </a:endParaRPr>
          </a:p>
          <a:p>
            <a:pPr fontAlgn="auto" latinLnBrk="1" hangingPunct="0">
              <a:lnSpc>
                <a:spcPct val="150000"/>
              </a:lnSpc>
              <a:spcBef>
                <a:spcPct val="0"/>
              </a:spcBef>
            </a:pPr>
            <a:r>
              <a:rPr lang="zh-CN" altLang="en-US" sz="2800" b="0" dirty="0">
                <a:solidFill>
                  <a:schemeClr val="tx1"/>
                </a:solidFill>
                <a:latin typeface="Arial" panose="020B0604020202020204" pitchFamily="34" charset="0"/>
                <a:sym typeface="Wingdings" panose="05000000000000000000" pitchFamily="2" charset="2"/>
              </a:rPr>
              <a:t>（</a:t>
            </a:r>
            <a:r>
              <a:rPr lang="en-US" altLang="zh-CN" sz="2800" b="0">
                <a:solidFill>
                  <a:schemeClr val="tx1"/>
                </a:solidFill>
                <a:latin typeface="Arial" panose="020B0604020202020204" pitchFamily="34" charset="0"/>
                <a:sym typeface="Wingdings" panose="05000000000000000000" pitchFamily="2" charset="2"/>
              </a:rPr>
              <a:t>1</a:t>
            </a:r>
            <a:r>
              <a:rPr lang="zh-CN" altLang="en-US" sz="2800" b="0" dirty="0">
                <a:solidFill>
                  <a:schemeClr val="tx1"/>
                </a:solidFill>
                <a:latin typeface="Arial" panose="020B0604020202020204" pitchFamily="34" charset="0"/>
              </a:rPr>
              <a:t>）要明确具体，避免笼统含糊。突出重点，切合实际</a:t>
            </a:r>
            <a:endParaRPr lang="zh-CN" altLang="en-US" sz="2800" b="0" dirty="0">
              <a:solidFill>
                <a:schemeClr val="tx1"/>
              </a:solidFill>
              <a:latin typeface="Arial" panose="020B0604020202020204" pitchFamily="34" charset="0"/>
            </a:endParaRPr>
          </a:p>
          <a:p>
            <a:pPr fontAlgn="auto" latinLnBrk="1" hangingPunct="0">
              <a:lnSpc>
                <a:spcPct val="150000"/>
              </a:lnSpc>
              <a:spcBef>
                <a:spcPct val="0"/>
              </a:spcBef>
            </a:pPr>
            <a:r>
              <a:rPr lang="zh-CN" altLang="en-US" sz="2800" b="0" dirty="0">
                <a:solidFill>
                  <a:schemeClr val="tx1"/>
                </a:solidFill>
                <a:latin typeface="Arial" panose="020B0604020202020204" pitchFamily="34" charset="0"/>
              </a:rPr>
              <a:t>（</a:t>
            </a:r>
            <a:r>
              <a:rPr lang="en-US" altLang="zh-CN" sz="2800" b="0">
                <a:solidFill>
                  <a:schemeClr val="tx1"/>
                </a:solidFill>
                <a:latin typeface="Arial" panose="020B0604020202020204" pitchFamily="34" charset="0"/>
              </a:rPr>
              <a:t>2</a:t>
            </a:r>
            <a:r>
              <a:rPr lang="zh-CN" altLang="en-US" sz="2800" b="0" dirty="0">
                <a:solidFill>
                  <a:schemeClr val="tx1"/>
                </a:solidFill>
                <a:latin typeface="Arial" panose="020B0604020202020204" pitchFamily="34" charset="0"/>
              </a:rPr>
              <a:t>）货物品质描述要合理。准确使用品质的表示方法，注意各指标之间的内在一致性</a:t>
            </a:r>
            <a:r>
              <a:rPr lang="zh-CN" altLang="en-US" sz="2800" b="0">
                <a:solidFill>
                  <a:schemeClr val="tx1"/>
                </a:solidFill>
                <a:latin typeface="Arial" panose="020B0604020202020204" pitchFamily="34" charset="0"/>
              </a:rPr>
              <a:t> </a:t>
            </a:r>
            <a:endParaRPr lang="zh-CN" altLang="en-US" sz="2800" b="0">
              <a:solidFill>
                <a:schemeClr val="tx1"/>
              </a:solidFill>
              <a:latin typeface="Arial" panose="020B0604020202020204" pitchFamily="34" charset="0"/>
            </a:endParaRPr>
          </a:p>
          <a:p>
            <a:pPr fontAlgn="auto" latinLnBrk="1" hangingPunct="0">
              <a:lnSpc>
                <a:spcPct val="150000"/>
              </a:lnSpc>
              <a:spcBef>
                <a:spcPct val="0"/>
              </a:spcBef>
            </a:pPr>
            <a:r>
              <a:rPr lang="zh-CN" altLang="en-US" sz="2800" b="0" dirty="0">
                <a:solidFill>
                  <a:schemeClr val="tx1"/>
                </a:solidFill>
                <a:latin typeface="Arial" panose="020B0604020202020204" pitchFamily="34" charset="0"/>
              </a:rPr>
              <a:t>（</a:t>
            </a:r>
            <a:r>
              <a:rPr lang="en-US" altLang="zh-CN" sz="2800" b="0">
                <a:solidFill>
                  <a:schemeClr val="tx1"/>
                </a:solidFill>
                <a:latin typeface="Arial" panose="020B0604020202020204" pitchFamily="34" charset="0"/>
              </a:rPr>
              <a:t>3</a:t>
            </a:r>
            <a:r>
              <a:rPr lang="zh-CN" altLang="en-US" sz="2800" b="0" dirty="0">
                <a:solidFill>
                  <a:schemeClr val="tx1"/>
                </a:solidFill>
                <a:latin typeface="Arial" panose="020B0604020202020204" pitchFamily="34" charset="0"/>
              </a:rPr>
              <a:t>）指标不要定得过死，可规定一些灵活条件 </a:t>
            </a:r>
            <a:endParaRPr lang="zh-CN" altLang="en-US" sz="2800" b="0" dirty="0">
              <a:solidFill>
                <a:schemeClr val="tx1"/>
              </a:solidFill>
              <a:latin typeface="Arial" panose="020B0604020202020204" pitchFamily="34" charset="0"/>
            </a:endParaRPr>
          </a:p>
          <a:p>
            <a:pPr fontAlgn="auto" latinLnBrk="1" hangingPunct="0">
              <a:lnSpc>
                <a:spcPct val="150000"/>
              </a:lnSpc>
              <a:spcBef>
                <a:spcPct val="0"/>
              </a:spcBef>
            </a:pPr>
            <a:r>
              <a:rPr lang="zh-CN" altLang="en-US" sz="2800" b="0">
                <a:solidFill>
                  <a:schemeClr val="tx1"/>
                </a:solidFill>
                <a:latin typeface="Arial" panose="020B0604020202020204" pitchFamily="34" charset="0"/>
              </a:rPr>
              <a:t>        </a:t>
            </a:r>
            <a:r>
              <a:rPr lang="en-US" altLang="zh-CN" sz="2800" b="0">
                <a:solidFill>
                  <a:schemeClr val="tx1"/>
                </a:solidFill>
                <a:latin typeface="Arial" panose="020B0604020202020204" pitchFamily="34" charset="0"/>
              </a:rPr>
              <a:t>A </a:t>
            </a:r>
            <a:r>
              <a:rPr lang="zh-CN" altLang="en-US" sz="2800" b="0" dirty="0">
                <a:solidFill>
                  <a:schemeClr val="tx1"/>
                </a:solidFill>
                <a:latin typeface="Arial" panose="020B0604020202020204" pitchFamily="34" charset="0"/>
              </a:rPr>
              <a:t>品质机动幅度</a:t>
            </a:r>
            <a:endParaRPr lang="zh-CN" altLang="en-US" sz="2800" b="0" dirty="0">
              <a:solidFill>
                <a:schemeClr val="tx1"/>
              </a:solidFill>
              <a:effectLst>
                <a:outerShdw blurRad="38100" dist="38100" dir="2700000">
                  <a:srgbClr val="C0C0C0"/>
                </a:outerShdw>
              </a:effectLst>
              <a:latin typeface="宋体" panose="02010600030101010101" pitchFamily="2" charset="-122"/>
            </a:endParaRPr>
          </a:p>
          <a:p>
            <a:pPr fontAlgn="auto" latinLnBrk="1" hangingPunct="0">
              <a:lnSpc>
                <a:spcPct val="150000"/>
              </a:lnSpc>
              <a:spcBef>
                <a:spcPct val="0"/>
              </a:spcBef>
            </a:pPr>
            <a:r>
              <a:rPr lang="zh-CN" altLang="en-US" sz="2800" b="0">
                <a:solidFill>
                  <a:schemeClr val="tx1"/>
                </a:solidFill>
                <a:latin typeface="Arial" panose="020B0604020202020204" pitchFamily="34" charset="0"/>
              </a:rPr>
              <a:t>        </a:t>
            </a:r>
            <a:r>
              <a:rPr lang="en-US" altLang="zh-CN" sz="2800" b="0">
                <a:solidFill>
                  <a:schemeClr val="tx1"/>
                </a:solidFill>
                <a:latin typeface="Arial" panose="020B0604020202020204" pitchFamily="34" charset="0"/>
              </a:rPr>
              <a:t>B</a:t>
            </a:r>
            <a:r>
              <a:rPr lang="zh-CN" altLang="en-US" sz="2800" b="0" dirty="0">
                <a:solidFill>
                  <a:schemeClr val="tx1"/>
                </a:solidFill>
                <a:latin typeface="Arial" panose="020B0604020202020204" pitchFamily="34" charset="0"/>
              </a:rPr>
              <a:t>品质公差</a:t>
            </a:r>
            <a:r>
              <a:rPr lang="en-US" altLang="zh-CN" sz="2800" b="0">
                <a:solidFill>
                  <a:schemeClr val="tx1"/>
                </a:solidFill>
                <a:latin typeface="Arial" panose="020B0604020202020204" pitchFamily="34" charset="0"/>
              </a:rPr>
              <a:t>(Quality Tolerance)</a:t>
            </a:r>
            <a:endParaRPr lang="zh-CN" altLang="en-US" sz="2800" b="0">
              <a:solidFill>
                <a:schemeClr val="tx1"/>
              </a:solidFill>
              <a:effectLst>
                <a:outerShdw blurRad="38100" dist="38100" dir="2700000">
                  <a:srgbClr val="C0C0C0"/>
                </a:outerShdw>
              </a:effectLst>
              <a:latin typeface="宋体" panose="02010600030101010101" pitchFamily="2" charset="-122"/>
            </a:endParaRPr>
          </a:p>
          <a:p>
            <a:pPr latinLnBrk="1" hangingPunct="0">
              <a:spcBef>
                <a:spcPct val="0"/>
              </a:spcBef>
            </a:pPr>
            <a:endParaRPr lang="zh-CN" altLang="en-US" sz="3000" b="0">
              <a:solidFill>
                <a:schemeClr val="tx1"/>
              </a:solidFill>
              <a:effectLst>
                <a:outerShdw blurRad="38100" dist="38100" dir="2700000">
                  <a:srgbClr val="C0C0C0"/>
                </a:outerShdw>
              </a:effectLst>
              <a:latin typeface="宋体" panose="02010600030101010101" pitchFamily="2" charset="-122"/>
            </a:endParaRPr>
          </a:p>
          <a:p>
            <a:pPr latinLnBrk="1" hangingPunct="0">
              <a:spcBef>
                <a:spcPct val="0"/>
              </a:spcBef>
            </a:pP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sp>
        <p:nvSpPr>
          <p:cNvPr id="1559556" name="文本框 1559555"/>
          <p:cNvSpPr txBox="1"/>
          <p:nvPr/>
        </p:nvSpPr>
        <p:spPr>
          <a:xfrm>
            <a:off x="4440238" y="6521450"/>
            <a:ext cx="5976937" cy="368300"/>
          </a:xfrm>
          <a:prstGeom prst="rect">
            <a:avLst/>
          </a:prstGeom>
          <a:noFill/>
          <a:ln w="9525">
            <a:noFill/>
          </a:ln>
        </p:spPr>
        <p:txBody>
          <a:bodyPr>
            <a:spAutoFit/>
          </a:bodyPr>
          <a:p>
            <a:endParaRPr lang="zh-CN" altLang="en-US" dirty="0">
              <a:solidFill>
                <a:srgbClr val="00005C"/>
              </a:solidFill>
              <a:effectLst>
                <a:outerShdw blurRad="38100" dist="38100" dir="2700000">
                  <a:srgbClr val="C0C0C0"/>
                </a:outerShdw>
              </a:effectLst>
              <a:latin typeface="Arial" panose="020B0604020202020204" pitchFamily="34" charset="0"/>
            </a:endParaRPr>
          </a:p>
        </p:txBody>
      </p:sp>
      <p:sp>
        <p:nvSpPr>
          <p:cNvPr id="1559587" name="文本框 1559586"/>
          <p:cNvSpPr txBox="1"/>
          <p:nvPr/>
        </p:nvSpPr>
        <p:spPr>
          <a:xfrm>
            <a:off x="2063750" y="5157788"/>
            <a:ext cx="8208963"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endParaRPr lang="en-US" altLang="zh-CN" sz="2800">
              <a:solidFill>
                <a:schemeClr val="tx1"/>
              </a:solidFill>
              <a:latin typeface="宋体" panose="02010600030101010101" pitchFamily="2" charset="-122"/>
            </a:endParaRPr>
          </a:p>
        </p:txBody>
      </p:sp>
      <p:sp>
        <p:nvSpPr>
          <p:cNvPr id="1559590" name="矩形 1559589"/>
          <p:cNvSpPr/>
          <p:nvPr/>
        </p:nvSpPr>
        <p:spPr>
          <a:xfrm>
            <a:off x="3071813" y="334963"/>
            <a:ext cx="598170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三、品质条款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59554"/>
                                        </p:tgtEl>
                                        <p:attrNameLst>
                                          <p:attrName>style.visibility</p:attrName>
                                        </p:attrNameLst>
                                      </p:cBhvr>
                                      <p:to>
                                        <p:strVal val="visible"/>
                                      </p:to>
                                    </p:set>
                                    <p:animEffect transition="in" filter="wipe(left)">
                                      <p:cBhvr>
                                        <p:cTn id="7" dur="500"/>
                                        <p:tgtEl>
                                          <p:spTgt spid="15595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59587"/>
                                        </p:tgtEl>
                                        <p:attrNameLst>
                                          <p:attrName>style.visibility</p:attrName>
                                        </p:attrNameLst>
                                      </p:cBhvr>
                                      <p:to>
                                        <p:strVal val="visible"/>
                                      </p:to>
                                    </p:set>
                                    <p:animEffect transition="in" filter="wipe(left)">
                                      <p:cBhvr>
                                        <p:cTn id="12" dur="500"/>
                                        <p:tgtEl>
                                          <p:spTgt spid="1559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9554" grpId="0"/>
      <p:bldP spid="15595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0578" name="文本框 1560577"/>
          <p:cNvSpPr txBox="1"/>
          <p:nvPr/>
        </p:nvSpPr>
        <p:spPr>
          <a:xfrm>
            <a:off x="1019175" y="1139825"/>
            <a:ext cx="10119360" cy="5262245"/>
          </a:xfrm>
          <a:prstGeom prst="rect">
            <a:avLst/>
          </a:prstGeom>
          <a:noFill/>
          <a:ln w="9525">
            <a:noFill/>
          </a:ln>
        </p:spPr>
        <p:txBody>
          <a:bodyPr wrap="square">
            <a:spAutoFit/>
          </a:bodyPr>
          <a:p>
            <a:pPr fontAlgn="auto" latinLnBrk="1" hangingPunct="0">
              <a:lnSpc>
                <a:spcPct val="150000"/>
              </a:lnSpc>
              <a:spcBef>
                <a:spcPct val="0"/>
              </a:spcBef>
            </a:pPr>
            <a:r>
              <a:rPr lang="zh-CN" altLang="en-US" sz="2800" dirty="0">
                <a:solidFill>
                  <a:srgbClr val="660033"/>
                </a:solidFill>
                <a:effectLst>
                  <a:outerShdw blurRad="38100" dist="38100" dir="2700000">
                    <a:srgbClr val="C0C0C0"/>
                  </a:outerShdw>
                </a:effectLst>
                <a:latin typeface="Arial" panose="020B0604020202020204" pitchFamily="34" charset="0"/>
              </a:rPr>
              <a:t>（二）品质条款示例</a:t>
            </a:r>
            <a:r>
              <a:rPr lang="zh-CN" altLang="en-US" sz="2800" dirty="0">
                <a:solidFill>
                  <a:srgbClr val="660033"/>
                </a:solidFill>
                <a:latin typeface="Arial" panose="020B0604020202020204" pitchFamily="34" charset="0"/>
              </a:rPr>
              <a:t> </a:t>
            </a:r>
            <a:endParaRPr lang="zh-CN" altLang="en-US" sz="2800" dirty="0">
              <a:solidFill>
                <a:srgbClr val="660033"/>
              </a:solidFill>
              <a:latin typeface="Arial" panose="020B0604020202020204" pitchFamily="34" charset="0"/>
            </a:endParaRPr>
          </a:p>
          <a:p>
            <a:pPr fontAlgn="auto" latinLnBrk="1" hangingPunct="0">
              <a:lnSpc>
                <a:spcPct val="150000"/>
              </a:lnSpc>
              <a:spcBef>
                <a:spcPct val="0"/>
              </a:spcBef>
            </a:pPr>
            <a:r>
              <a:rPr lang="en-US" altLang="zh-CN" sz="2800" b="0">
                <a:solidFill>
                  <a:schemeClr val="tx1"/>
                </a:solidFill>
                <a:latin typeface="Arial" panose="020B0604020202020204" pitchFamily="34" charset="0"/>
              </a:rPr>
              <a:t>1.The goods to be delivered shall be about </a:t>
            </a:r>
            <a:endParaRPr lang="en-US" altLang="zh-CN" sz="2800" b="0">
              <a:solidFill>
                <a:schemeClr val="tx1"/>
              </a:solidFill>
              <a:latin typeface="Arial" panose="020B0604020202020204" pitchFamily="34" charset="0"/>
            </a:endParaRPr>
          </a:p>
          <a:p>
            <a:pPr fontAlgn="auto" latinLnBrk="1" hangingPunct="0">
              <a:lnSpc>
                <a:spcPct val="150000"/>
              </a:lnSpc>
              <a:spcBef>
                <a:spcPct val="0"/>
              </a:spcBef>
            </a:pPr>
            <a:r>
              <a:rPr lang="en-US" altLang="zh-CN" sz="2800" b="0">
                <a:solidFill>
                  <a:schemeClr val="tx1"/>
                </a:solidFill>
                <a:latin typeface="Arial" panose="020B0604020202020204" pitchFamily="34" charset="0"/>
              </a:rPr>
              <a:t>equal to seller's sample No.EC0488.</a:t>
            </a:r>
            <a:r>
              <a:rPr lang="zh-CN" altLang="en-US" sz="2800" b="0" dirty="0">
                <a:solidFill>
                  <a:schemeClr val="tx1"/>
                </a:solidFill>
                <a:latin typeface="Arial" panose="020B0604020202020204" pitchFamily="34" charset="0"/>
              </a:rPr>
              <a:t>所交货物须与卖方第</a:t>
            </a:r>
            <a:r>
              <a:rPr lang="en-US" altLang="zh-CN" sz="2800" b="0">
                <a:solidFill>
                  <a:schemeClr val="tx1"/>
                </a:solidFill>
                <a:latin typeface="Arial" panose="020B0604020202020204" pitchFamily="34" charset="0"/>
              </a:rPr>
              <a:t>EC0488</a:t>
            </a:r>
            <a:r>
              <a:rPr lang="zh-CN" altLang="en-US" sz="2800" b="0" dirty="0">
                <a:solidFill>
                  <a:schemeClr val="tx1"/>
                </a:solidFill>
                <a:latin typeface="Arial" panose="020B0604020202020204" pitchFamily="34" charset="0"/>
              </a:rPr>
              <a:t>号样品大致相等</a:t>
            </a:r>
            <a:r>
              <a:rPr lang="en-US" altLang="zh-CN" sz="2800" b="0">
                <a:solidFill>
                  <a:schemeClr val="tx1"/>
                </a:solidFill>
                <a:latin typeface="Arial" panose="020B0604020202020204" pitchFamily="34" charset="0"/>
              </a:rPr>
              <a:t>(</a:t>
            </a:r>
            <a:r>
              <a:rPr lang="zh-CN" altLang="en-US" sz="2800" b="0" dirty="0">
                <a:solidFill>
                  <a:schemeClr val="tx1"/>
                </a:solidFill>
                <a:latin typeface="Arial" panose="020B0604020202020204" pitchFamily="34" charset="0"/>
              </a:rPr>
              <a:t>凭样品</a:t>
            </a:r>
            <a:r>
              <a:rPr lang="en-US" altLang="zh-CN" sz="2800" b="0">
                <a:solidFill>
                  <a:schemeClr val="tx1"/>
                </a:solidFill>
                <a:latin typeface="Arial" panose="020B0604020202020204" pitchFamily="34" charset="0"/>
              </a:rPr>
              <a:t>)</a:t>
            </a:r>
            <a:endParaRPr lang="en-US" altLang="zh-CN" sz="2800" b="0">
              <a:solidFill>
                <a:schemeClr val="tx1"/>
              </a:solidFill>
              <a:latin typeface="Arial" panose="020B0604020202020204" pitchFamily="34" charset="0"/>
            </a:endParaRPr>
          </a:p>
          <a:p>
            <a:pPr fontAlgn="auto">
              <a:lnSpc>
                <a:spcPct val="150000"/>
              </a:lnSpc>
            </a:pPr>
            <a:r>
              <a:rPr lang="en-US" altLang="zh-CN" sz="2800" b="0">
                <a:solidFill>
                  <a:schemeClr val="tx1"/>
                </a:solidFill>
                <a:latin typeface="Arial" panose="020B0604020202020204" pitchFamily="34" charset="0"/>
              </a:rPr>
              <a:t>2.printed shirting  yarn(</a:t>
            </a:r>
            <a:r>
              <a:rPr lang="zh-CN" altLang="en-US" sz="2800" b="0" dirty="0">
                <a:solidFill>
                  <a:schemeClr val="tx1"/>
                </a:solidFill>
                <a:latin typeface="Arial" panose="020B0604020202020204" pitchFamily="34" charset="0"/>
              </a:rPr>
              <a:t>纱支</a:t>
            </a:r>
            <a:r>
              <a:rPr lang="en-US" altLang="zh-CN" sz="2800" b="0">
                <a:solidFill>
                  <a:schemeClr val="tx1"/>
                </a:solidFill>
                <a:latin typeface="Arial" panose="020B0604020202020204" pitchFamily="34" charset="0"/>
              </a:rPr>
              <a:t>) 30x36</a:t>
            </a:r>
            <a:endParaRPr lang="en-US" altLang="zh-CN" sz="2800" b="0">
              <a:solidFill>
                <a:schemeClr val="tx1"/>
              </a:solidFill>
              <a:latin typeface="Arial" panose="020B0604020202020204" pitchFamily="34" charset="0"/>
            </a:endParaRPr>
          </a:p>
          <a:p>
            <a:pPr fontAlgn="auto">
              <a:lnSpc>
                <a:spcPct val="150000"/>
              </a:lnSpc>
            </a:pPr>
            <a:r>
              <a:rPr lang="en-US" altLang="zh-CN" sz="2800" b="0">
                <a:solidFill>
                  <a:schemeClr val="tx1"/>
                </a:solidFill>
                <a:latin typeface="Arial" panose="020B0604020202020204" pitchFamily="34" charset="0"/>
              </a:rPr>
              <a:t> (COUNTS </a:t>
            </a:r>
            <a:r>
              <a:rPr lang="zh-CN" altLang="en-US" sz="2800" b="0" dirty="0">
                <a:solidFill>
                  <a:schemeClr val="tx1"/>
                </a:solidFill>
                <a:latin typeface="Arial" panose="020B0604020202020204" pitchFamily="34" charset="0"/>
              </a:rPr>
              <a:t>支数</a:t>
            </a:r>
            <a:r>
              <a:rPr lang="en-US" altLang="zh-CN" sz="2800" b="0">
                <a:solidFill>
                  <a:schemeClr val="tx1"/>
                </a:solidFill>
                <a:latin typeface="Arial" panose="020B0604020202020204" pitchFamily="34" charset="0"/>
              </a:rPr>
              <a:t>) </a:t>
            </a:r>
            <a:endParaRPr lang="en-US" altLang="zh-CN" sz="2800" b="0">
              <a:solidFill>
                <a:schemeClr val="tx1"/>
              </a:solidFill>
              <a:latin typeface="Arial" panose="020B0604020202020204" pitchFamily="34" charset="0"/>
            </a:endParaRPr>
          </a:p>
          <a:p>
            <a:pPr fontAlgn="auto">
              <a:lnSpc>
                <a:spcPct val="150000"/>
              </a:lnSpc>
            </a:pPr>
            <a:r>
              <a:rPr lang="en-US" altLang="zh-CN" sz="2800" b="0">
                <a:solidFill>
                  <a:schemeClr val="tx1"/>
                </a:solidFill>
                <a:latin typeface="Arial" panose="020B0604020202020204" pitchFamily="34" charset="0"/>
              </a:rPr>
              <a:t>     width(</a:t>
            </a:r>
            <a:r>
              <a:rPr lang="zh-CN" altLang="en-US" sz="2800" b="0" dirty="0">
                <a:solidFill>
                  <a:schemeClr val="tx1"/>
                </a:solidFill>
                <a:latin typeface="Arial" panose="020B0604020202020204" pitchFamily="34" charset="0"/>
              </a:rPr>
              <a:t>幅宽</a:t>
            </a:r>
            <a:r>
              <a:rPr lang="en-US" altLang="zh-CN" sz="2800" b="0">
                <a:solidFill>
                  <a:schemeClr val="tx1"/>
                </a:solidFill>
                <a:latin typeface="Arial" panose="020B0604020202020204" pitchFamily="34" charset="0"/>
              </a:rPr>
              <a:t>) 35/36"(INCH </a:t>
            </a:r>
            <a:r>
              <a:rPr lang="zh-CN" altLang="en-US" sz="2800" b="0" dirty="0">
                <a:solidFill>
                  <a:schemeClr val="tx1"/>
                </a:solidFill>
                <a:latin typeface="Arial" panose="020B0604020202020204" pitchFamily="34" charset="0"/>
              </a:rPr>
              <a:t>英寸</a:t>
            </a:r>
            <a:r>
              <a:rPr lang="en-US" altLang="zh-CN" sz="2800" b="0">
                <a:solidFill>
                  <a:schemeClr val="tx1"/>
                </a:solidFill>
                <a:latin typeface="Arial" panose="020B0604020202020204" pitchFamily="34" charset="0"/>
              </a:rPr>
              <a:t>)(</a:t>
            </a:r>
            <a:r>
              <a:rPr lang="zh-CN" altLang="en-US" sz="2800" b="0" dirty="0">
                <a:solidFill>
                  <a:schemeClr val="tx1"/>
                </a:solidFill>
                <a:latin typeface="Arial" panose="020B0604020202020204" pitchFamily="34" charset="0"/>
              </a:rPr>
              <a:t>凭规格</a:t>
            </a:r>
            <a:r>
              <a:rPr lang="en-US" altLang="zh-CN" sz="2800" b="0">
                <a:solidFill>
                  <a:schemeClr val="tx1"/>
                </a:solidFill>
                <a:latin typeface="Arial" panose="020B0604020202020204" pitchFamily="34" charset="0"/>
              </a:rPr>
              <a:t>)</a:t>
            </a:r>
            <a:endParaRPr lang="en-US" altLang="zh-CN" sz="2800" b="0">
              <a:solidFill>
                <a:schemeClr val="tx1"/>
              </a:solidFill>
              <a:latin typeface="Arial" panose="020B0604020202020204" pitchFamily="34" charset="0"/>
            </a:endParaRPr>
          </a:p>
          <a:p>
            <a:pPr fontAlgn="auto">
              <a:lnSpc>
                <a:spcPct val="150000"/>
              </a:lnSpc>
            </a:pPr>
            <a:r>
              <a:rPr lang="en-US" altLang="zh-CN" sz="2800" b="0">
                <a:solidFill>
                  <a:schemeClr val="tx1"/>
                </a:solidFill>
                <a:latin typeface="Arial" panose="020B0604020202020204" pitchFamily="34" charset="0"/>
              </a:rPr>
              <a:t>3.Maling Brand Worcestershire Sauce </a:t>
            </a:r>
            <a:r>
              <a:rPr lang="zh-CN" altLang="en-US" sz="2800" b="0" dirty="0">
                <a:solidFill>
                  <a:schemeClr val="tx1"/>
                </a:solidFill>
                <a:latin typeface="Arial" panose="020B0604020202020204" pitchFamily="34" charset="0"/>
              </a:rPr>
              <a:t>梅林牌辣酱油</a:t>
            </a:r>
            <a:r>
              <a:rPr lang="en-US" altLang="zh-CN" sz="2800" b="0">
                <a:solidFill>
                  <a:schemeClr val="tx1"/>
                </a:solidFill>
                <a:latin typeface="Arial" panose="020B0604020202020204" pitchFamily="34" charset="0"/>
              </a:rPr>
              <a:t>(</a:t>
            </a:r>
            <a:r>
              <a:rPr lang="zh-CN" altLang="en-US" sz="2800" b="0" dirty="0">
                <a:solidFill>
                  <a:schemeClr val="tx1"/>
                </a:solidFill>
                <a:latin typeface="Arial" panose="020B0604020202020204" pitchFamily="34" charset="0"/>
              </a:rPr>
              <a:t>凭商标</a:t>
            </a:r>
            <a:r>
              <a:rPr lang="en-US" altLang="zh-CN" sz="2800" b="0">
                <a:solidFill>
                  <a:schemeClr val="tx1"/>
                </a:solidFill>
                <a:latin typeface="Arial" panose="020B0604020202020204" pitchFamily="34" charset="0"/>
              </a:rPr>
              <a:t>)</a:t>
            </a:r>
            <a:endParaRPr lang="en-US" altLang="zh-CN" sz="2800">
              <a:solidFill>
                <a:srgbClr val="660033"/>
              </a:solidFill>
              <a:latin typeface="Arial" panose="020B0604020202020204" pitchFamily="34" charset="0"/>
            </a:endParaRPr>
          </a:p>
        </p:txBody>
      </p:sp>
      <p:sp>
        <p:nvSpPr>
          <p:cNvPr id="1560579" name="文本框 1560578"/>
          <p:cNvSpPr txBox="1"/>
          <p:nvPr/>
        </p:nvSpPr>
        <p:spPr>
          <a:xfrm>
            <a:off x="861378" y="318135"/>
            <a:ext cx="7905750" cy="583565"/>
          </a:xfrm>
          <a:prstGeom prst="rect">
            <a:avLst/>
          </a:prstGeom>
          <a:noFill/>
          <a:ln w="9525">
            <a:noFill/>
          </a:ln>
        </p:spPr>
        <p:txBody>
          <a:bodyPr>
            <a:spAutoFit/>
          </a:bodyPr>
          <a:p>
            <a:r>
              <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rPr>
              <a:t>三、品质条款</a:t>
            </a:r>
            <a:endParaRPr lang="zh-CN" altLang="en-US" sz="3200" dirty="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560585" name="文本框 1560584"/>
          <p:cNvSpPr txBox="1"/>
          <p:nvPr/>
        </p:nvSpPr>
        <p:spPr>
          <a:xfrm>
            <a:off x="2063750" y="3213100"/>
            <a:ext cx="8208963" cy="521970"/>
          </a:xfrm>
          <a:prstGeom prst="rect">
            <a:avLst/>
          </a:prstGeom>
          <a:noFill/>
          <a:ln w="9525">
            <a:noFill/>
          </a:ln>
        </p:spPr>
        <p:txBody>
          <a:bodyPr>
            <a:spAutoFit/>
          </a:bodyPr>
          <a:p>
            <a:pPr>
              <a:spcBef>
                <a:spcPct val="0"/>
              </a:spcBef>
            </a:pPr>
            <a:r>
              <a:rPr lang="en-US" altLang="zh-CN" sz="2800" dirty="0">
                <a:solidFill>
                  <a:schemeClr val="tx1"/>
                </a:solidFill>
                <a:latin typeface="Arial" panose="020B0604020202020204" pitchFamily="34" charset="0"/>
              </a:rPr>
              <a:t>        </a:t>
            </a:r>
            <a:endParaRPr lang="en-US" altLang="zh-CN" sz="2800">
              <a:solidFill>
                <a:schemeClr val="tx1"/>
              </a:solidFill>
              <a:latin typeface="宋体" panose="02010600030101010101" pitchFamily="2" charset="-122"/>
            </a:endParaRPr>
          </a:p>
        </p:txBody>
      </p:sp>
      <p:sp>
        <p:nvSpPr>
          <p:cNvPr id="1560587" name="文本框 1560586"/>
          <p:cNvSpPr txBox="1"/>
          <p:nvPr/>
        </p:nvSpPr>
        <p:spPr>
          <a:xfrm>
            <a:off x="2063750" y="4797425"/>
            <a:ext cx="8208963" cy="521970"/>
          </a:xfrm>
          <a:prstGeom prst="rect">
            <a:avLst/>
          </a:prstGeom>
          <a:noFill/>
          <a:ln w="9525">
            <a:noFill/>
          </a:ln>
        </p:spPr>
        <p:txBody>
          <a:bodyPr>
            <a:spAutoFit/>
          </a:bodyPr>
          <a:p>
            <a:pPr latinLnBrk="1" hangingPunct="0">
              <a:spcBef>
                <a:spcPct val="0"/>
              </a:spcBef>
            </a:pPr>
            <a:r>
              <a:rPr lang="en-US" altLang="zh-CN" sz="2800" dirty="0">
                <a:solidFill>
                  <a:schemeClr val="tx1"/>
                </a:solidFill>
                <a:latin typeface="Arial" panose="020B0604020202020204" pitchFamily="34" charset="0"/>
              </a:rPr>
              <a:t>        </a:t>
            </a:r>
            <a:endParaRPr lang="en-US" altLang="zh-CN" sz="2800">
              <a:solidFill>
                <a:schemeClr val="tx1"/>
              </a:solidFill>
              <a:latin typeface="宋体" panose="02010600030101010101" pitchFamily="2" charset="-122"/>
            </a:endParaRPr>
          </a:p>
        </p:txBody>
      </p:sp>
      <p:pic>
        <p:nvPicPr>
          <p:cNvPr id="1560588" name="图片 1560587"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60578"/>
                                        </p:tgtEl>
                                        <p:attrNameLst>
                                          <p:attrName>style.visibility</p:attrName>
                                        </p:attrNameLst>
                                      </p:cBhvr>
                                      <p:to>
                                        <p:strVal val="visible"/>
                                      </p:to>
                                    </p:set>
                                    <p:animEffect transition="in" filter="wipe(left)">
                                      <p:cBhvr>
                                        <p:cTn id="7" dur="500"/>
                                        <p:tgtEl>
                                          <p:spTgt spid="15605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0585"/>
                                        </p:tgtEl>
                                        <p:attrNameLst>
                                          <p:attrName>style.visibility</p:attrName>
                                        </p:attrNameLst>
                                      </p:cBhvr>
                                      <p:to>
                                        <p:strVal val="visible"/>
                                      </p:to>
                                    </p:set>
                                    <p:animEffect transition="in" filter="wipe(left)">
                                      <p:cBhvr>
                                        <p:cTn id="12" dur="500"/>
                                        <p:tgtEl>
                                          <p:spTgt spid="156058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0587"/>
                                        </p:tgtEl>
                                        <p:attrNameLst>
                                          <p:attrName>style.visibility</p:attrName>
                                        </p:attrNameLst>
                                      </p:cBhvr>
                                      <p:to>
                                        <p:strVal val="visible"/>
                                      </p:to>
                                    </p:set>
                                    <p:animEffect transition="in" filter="wipe(left)">
                                      <p:cBhvr>
                                        <p:cTn id="17" dur="500"/>
                                        <p:tgtEl>
                                          <p:spTgt spid="1560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0578" grpId="0"/>
      <p:bldP spid="1560585" grpId="0"/>
      <p:bldP spid="15605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5810" name="文本框 1015809"/>
          <p:cNvSpPr txBox="1"/>
          <p:nvPr/>
        </p:nvSpPr>
        <p:spPr>
          <a:xfrm>
            <a:off x="2351088" y="204788"/>
            <a:ext cx="8064500" cy="645160"/>
          </a:xfrm>
          <a:prstGeom prst="rect">
            <a:avLst/>
          </a:prstGeom>
          <a:noFill/>
          <a:ln w="9525">
            <a:noFill/>
          </a:ln>
        </p:spPr>
        <p:txBody>
          <a:bodyPr>
            <a:spAutoFit/>
          </a:bodyPr>
          <a:p>
            <a:r>
              <a:rPr lang="zh-CN" altLang="en-US" sz="3600" dirty="0">
                <a:solidFill>
                  <a:srgbClr val="006600"/>
                </a:solidFill>
                <a:effectLst>
                  <a:outerShdw blurRad="38100" dist="38100" dir="2700000">
                    <a:srgbClr val="C0C0C0"/>
                  </a:outerShdw>
                </a:effectLst>
                <a:latin typeface="黑体" panose="02010609060101010101" charset="-122"/>
                <a:ea typeface="黑体" panose="02010609060101010101" charset="-122"/>
              </a:rPr>
              <a:t>第三节 货物的数量及其条款</a:t>
            </a:r>
            <a:r>
              <a:rPr lang="zh-CN" altLang="en-US" sz="3200">
                <a:solidFill>
                  <a:srgbClr val="006600"/>
                </a:solidFill>
                <a:effectLst>
                  <a:outerShdw blurRad="38100" dist="38100" dir="2700000">
                    <a:srgbClr val="C0C0C0"/>
                  </a:outerShdw>
                </a:effectLst>
                <a:latin typeface="黑体" panose="02010609060101010101" charset="-122"/>
                <a:ea typeface="黑体" panose="02010609060101010101" charset="-122"/>
              </a:rPr>
              <a:t> </a:t>
            </a:r>
            <a:endParaRPr lang="zh-CN" altLang="en-US" sz="3200">
              <a:solidFill>
                <a:srgbClr val="006600"/>
              </a:solidFill>
              <a:effectLst>
                <a:outerShdw blurRad="38100" dist="38100" dir="2700000">
                  <a:srgbClr val="C0C0C0"/>
                </a:outerShdw>
              </a:effectLst>
              <a:latin typeface="黑体" panose="02010609060101010101" charset="-122"/>
              <a:ea typeface="黑体" panose="02010609060101010101" charset="-122"/>
            </a:endParaRPr>
          </a:p>
        </p:txBody>
      </p:sp>
      <p:sp>
        <p:nvSpPr>
          <p:cNvPr id="1015813" name="文本框 1015812">
            <a:hlinkClick r:id=""/>
          </p:cNvPr>
          <p:cNvSpPr txBox="1"/>
          <p:nvPr/>
        </p:nvSpPr>
        <p:spPr>
          <a:xfrm>
            <a:off x="2135188" y="1196975"/>
            <a:ext cx="6985000" cy="583565"/>
          </a:xfrm>
          <a:prstGeom prst="rect">
            <a:avLst/>
          </a:prstGeom>
          <a:noFill/>
          <a:ln w="9525">
            <a:noFill/>
          </a:ln>
        </p:spPr>
        <p:txBody>
          <a:bodyPr>
            <a:spAutoFit/>
          </a:bodyPr>
          <a:p>
            <a:pPr latinLnBrk="1" hangingPunct="0">
              <a:spcBef>
                <a:spcPct val="0"/>
              </a:spcBef>
            </a:pPr>
            <a:r>
              <a:rPr lang="zh-CN" altLang="en-US" sz="3200" dirty="0">
                <a:solidFill>
                  <a:schemeClr val="tx1"/>
                </a:solidFill>
                <a:effectLst>
                  <a:outerShdw blurRad="38100" dist="38100" dir="2700000">
                    <a:srgbClr val="C0C0C0"/>
                  </a:outerShdw>
                </a:effectLst>
                <a:latin typeface="Arial" panose="020B0604020202020204" pitchFamily="34" charset="0"/>
              </a:rPr>
              <a:t>一、计量单位和计量方法</a:t>
            </a:r>
            <a:endParaRPr lang="zh-CN" altLang="en-US" sz="3200">
              <a:solidFill>
                <a:schemeClr val="tx1"/>
              </a:solidFill>
              <a:effectLst>
                <a:outerShdw blurRad="38100" dist="38100" dir="2700000">
                  <a:srgbClr val="C0C0C0"/>
                </a:outerShdw>
              </a:effectLst>
              <a:latin typeface="Arial" panose="020B0604020202020204" pitchFamily="34" charset="0"/>
            </a:endParaRPr>
          </a:p>
        </p:txBody>
      </p:sp>
      <p:sp>
        <p:nvSpPr>
          <p:cNvPr id="1015815" name="文本框 1015814">
            <a:hlinkClick r:id=""/>
          </p:cNvPr>
          <p:cNvSpPr txBox="1"/>
          <p:nvPr/>
        </p:nvSpPr>
        <p:spPr>
          <a:xfrm>
            <a:off x="2135188" y="2055813"/>
            <a:ext cx="6061075" cy="583565"/>
          </a:xfrm>
          <a:prstGeom prst="rect">
            <a:avLst/>
          </a:prstGeom>
          <a:noFill/>
          <a:ln w="9525">
            <a:noFill/>
          </a:ln>
        </p:spPr>
        <p:txBody>
          <a:bodyPr>
            <a:spAutoFit/>
          </a:bodyPr>
          <a:p>
            <a:pPr latinLnBrk="1" hangingPunct="0">
              <a:spcBef>
                <a:spcPct val="0"/>
              </a:spcBef>
            </a:pPr>
            <a:r>
              <a:rPr lang="zh-CN" altLang="en-US" sz="3200" dirty="0">
                <a:solidFill>
                  <a:schemeClr val="tx1"/>
                </a:solidFill>
                <a:effectLst>
                  <a:outerShdw blurRad="38100" dist="38100" dir="2700000">
                    <a:srgbClr val="C0C0C0"/>
                  </a:outerShdw>
                </a:effectLst>
                <a:latin typeface="Arial" panose="020B0604020202020204" pitchFamily="34" charset="0"/>
              </a:rPr>
              <a:t>二、数量条款</a:t>
            </a:r>
            <a:endParaRPr lang="zh-CN" altLang="en-US" sz="3200">
              <a:solidFill>
                <a:schemeClr val="tx1"/>
              </a:solidFill>
              <a:effectLst>
                <a:outerShdw blurRad="38100" dist="38100" dir="2700000">
                  <a:srgbClr val="C0C0C0"/>
                </a:outerShdw>
              </a:effectLst>
              <a:latin typeface="Arial" panose="020B0604020202020204" pitchFamily="34" charset="0"/>
            </a:endParaRPr>
          </a:p>
        </p:txBody>
      </p:sp>
      <p:pic>
        <p:nvPicPr>
          <p:cNvPr id="1015817" name="图片 1015816" descr="SY01265_">
            <a:hlinkClick r:id=""/>
          </p:cNvPr>
          <p:cNvPicPr>
            <a:picLocks noChangeAspect="1"/>
          </p:cNvPicPr>
          <p:nvPr/>
        </p:nvPicPr>
        <p:blipFill>
          <a:blip r:embed="rId1"/>
          <a:stretch>
            <a:fillRect/>
          </a:stretch>
        </p:blipFill>
        <p:spPr>
          <a:xfrm flipH="1">
            <a:off x="9839325" y="5562600"/>
            <a:ext cx="360363" cy="762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15810"/>
                                        </p:tgtEl>
                                        <p:attrNameLst>
                                          <p:attrName>style.visibility</p:attrName>
                                        </p:attrNameLst>
                                      </p:cBhvr>
                                      <p:to>
                                        <p:strVal val="visible"/>
                                      </p:to>
                                    </p:set>
                                    <p:animEffect transition="in" filter="wipe(left)">
                                      <p:cBhvr>
                                        <p:cTn id="7" dur="500"/>
                                        <p:tgtEl>
                                          <p:spTgt spid="10158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5813"/>
                                        </p:tgtEl>
                                        <p:attrNameLst>
                                          <p:attrName>style.visibility</p:attrName>
                                        </p:attrNameLst>
                                      </p:cBhvr>
                                      <p:to>
                                        <p:strVal val="visible"/>
                                      </p:to>
                                    </p:set>
                                    <p:animEffect transition="in" filter="wipe(left)">
                                      <p:cBhvr>
                                        <p:cTn id="12" dur="500"/>
                                        <p:tgtEl>
                                          <p:spTgt spid="101581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15815"/>
                                        </p:tgtEl>
                                        <p:attrNameLst>
                                          <p:attrName>style.visibility</p:attrName>
                                        </p:attrNameLst>
                                      </p:cBhvr>
                                      <p:to>
                                        <p:strVal val="visible"/>
                                      </p:to>
                                    </p:set>
                                    <p:animEffect transition="in" filter="wipe(left)">
                                      <p:cBhvr>
                                        <p:cTn id="16" dur="500"/>
                                        <p:tgtEl>
                                          <p:spTgt spid="1015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5810" grpId="0"/>
      <p:bldP spid="1015813" grpId="0"/>
      <p:bldP spid="10158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7859" name="文本框 1017858"/>
          <p:cNvSpPr txBox="1"/>
          <p:nvPr/>
        </p:nvSpPr>
        <p:spPr>
          <a:xfrm>
            <a:off x="2135188" y="260350"/>
            <a:ext cx="7905750" cy="583565"/>
          </a:xfrm>
          <a:prstGeom prst="rect">
            <a:avLst/>
          </a:prstGeom>
          <a:noFill/>
          <a:ln w="9525">
            <a:noFill/>
          </a:ln>
        </p:spPr>
        <p:txBody>
          <a:bodyPr>
            <a:spAutoFit/>
          </a:bodyPr>
          <a:p>
            <a:r>
              <a:rPr lang="zh-CN" altLang="en-US" sz="3200" dirty="0">
                <a:effectLst>
                  <a:outerShdw blurRad="38100" dist="38100" dir="2700000">
                    <a:srgbClr val="C0C0C0"/>
                  </a:outerShdw>
                </a:effectLst>
                <a:latin typeface="Arial" panose="020B0604020202020204" pitchFamily="34" charset="0"/>
                <a:ea typeface="黑体" panose="02010609060101010101" charset="-122"/>
              </a:rPr>
              <a:t>一、计量单位和计量方法</a:t>
            </a:r>
            <a:endParaRPr lang="zh-CN" altLang="en-US" sz="3200" dirty="0">
              <a:effectLst>
                <a:outerShdw blurRad="38100" dist="38100" dir="2700000">
                  <a:srgbClr val="C0C0C0"/>
                </a:outerShdw>
              </a:effectLst>
              <a:latin typeface="Arial" panose="020B0604020202020204" pitchFamily="34" charset="0"/>
              <a:ea typeface="黑体" panose="02010609060101010101" charset="-122"/>
            </a:endParaRPr>
          </a:p>
        </p:txBody>
      </p:sp>
      <p:sp>
        <p:nvSpPr>
          <p:cNvPr id="1017884" name="文本框 1017883"/>
          <p:cNvSpPr txBox="1"/>
          <p:nvPr/>
        </p:nvSpPr>
        <p:spPr>
          <a:xfrm>
            <a:off x="2063750" y="1139825"/>
            <a:ext cx="8208963" cy="553085"/>
          </a:xfrm>
          <a:prstGeom prst="rect">
            <a:avLst/>
          </a:prstGeom>
          <a:noFill/>
          <a:ln w="9525">
            <a:noFill/>
          </a:ln>
        </p:spPr>
        <p:txBody>
          <a:bodyPr>
            <a:spAutoFit/>
          </a:bodyPr>
          <a:p>
            <a:pPr latinLnBrk="1" hangingPunct="0">
              <a:spcBef>
                <a:spcPct val="0"/>
              </a:spcBef>
            </a:pP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一</a:t>
            </a:r>
            <a:r>
              <a:rPr lang="en-US" altLang="zh-CN" sz="3000">
                <a:solidFill>
                  <a:srgbClr val="660033"/>
                </a:solidFill>
                <a:effectLst>
                  <a:outerShdw blurRad="38100" dist="38100" dir="2700000">
                    <a:srgbClr val="C0C0C0"/>
                  </a:outerShdw>
                </a:effectLst>
                <a:latin typeface="宋体" panose="02010600030101010101" pitchFamily="2" charset="-122"/>
              </a:rPr>
              <a:t>)</a:t>
            </a:r>
            <a:r>
              <a:rPr lang="zh-CN" altLang="en-US" sz="3000" dirty="0">
                <a:solidFill>
                  <a:srgbClr val="660033"/>
                </a:solidFill>
                <a:effectLst>
                  <a:outerShdw blurRad="38100" dist="38100" dir="2700000">
                    <a:srgbClr val="C0C0C0"/>
                  </a:outerShdw>
                </a:effectLst>
                <a:latin typeface="宋体" panose="02010600030101010101" pitchFamily="2" charset="-122"/>
              </a:rPr>
              <a:t>业务中常用的度量衡制度</a:t>
            </a:r>
            <a:endParaRPr lang="zh-CN" altLang="en-US" sz="3000">
              <a:solidFill>
                <a:srgbClr val="660033"/>
              </a:solidFill>
              <a:effectLst>
                <a:outerShdw blurRad="38100" dist="38100" dir="2700000">
                  <a:srgbClr val="C0C0C0"/>
                </a:outerShdw>
              </a:effectLst>
              <a:latin typeface="宋体" panose="02010600030101010101" pitchFamily="2" charset="-122"/>
            </a:endParaRPr>
          </a:p>
        </p:txBody>
      </p:sp>
      <p:grpSp>
        <p:nvGrpSpPr>
          <p:cNvPr id="1017894" name="组合 1017893"/>
          <p:cNvGrpSpPr/>
          <p:nvPr/>
        </p:nvGrpSpPr>
        <p:grpSpPr>
          <a:xfrm>
            <a:off x="2568575" y="2349500"/>
            <a:ext cx="3673475" cy="2952750"/>
            <a:chOff x="658" y="1480"/>
            <a:chExt cx="2314" cy="1860"/>
          </a:xfrm>
        </p:grpSpPr>
        <p:grpSp>
          <p:nvGrpSpPr>
            <p:cNvPr id="1017887" name="组合 1017886"/>
            <p:cNvGrpSpPr/>
            <p:nvPr/>
          </p:nvGrpSpPr>
          <p:grpSpPr>
            <a:xfrm>
              <a:off x="658" y="1797"/>
              <a:ext cx="589" cy="1361"/>
              <a:chOff x="677" y="2432"/>
              <a:chExt cx="589" cy="1361"/>
            </a:xfrm>
          </p:grpSpPr>
          <p:sp>
            <p:nvSpPr>
              <p:cNvPr id="1017885" name="椭圆 1017884"/>
              <p:cNvSpPr/>
              <p:nvPr/>
            </p:nvSpPr>
            <p:spPr>
              <a:xfrm>
                <a:off x="703" y="2432"/>
                <a:ext cx="499" cy="1361"/>
              </a:xfrm>
              <a:prstGeom prst="ellipse">
                <a:avLst/>
              </a:prstGeom>
              <a:solidFill>
                <a:srgbClr val="DF2169"/>
              </a:solidFill>
              <a:ln w="28575" cap="flat" cmpd="sng">
                <a:solidFill>
                  <a:schemeClr val="hlink"/>
                </a:solidFill>
                <a:prstDash val="solid"/>
                <a:headEnd type="none" w="med" len="med"/>
                <a:tailEnd type="none" w="med" len="med"/>
              </a:ln>
            </p:spPr>
            <p:txBody>
              <a:bodyPr/>
              <a:p>
                <a:endParaRPr lang="zh-CN" altLang="en-US"/>
              </a:p>
            </p:txBody>
          </p:sp>
          <p:sp>
            <p:nvSpPr>
              <p:cNvPr id="1017886" name="文本框 1017885"/>
              <p:cNvSpPr txBox="1"/>
              <p:nvPr/>
            </p:nvSpPr>
            <p:spPr>
              <a:xfrm>
                <a:off x="677" y="2699"/>
                <a:ext cx="589" cy="872"/>
              </a:xfrm>
              <a:prstGeom prst="rect">
                <a:avLst/>
              </a:prstGeom>
              <a:noFill/>
              <a:ln w="9525">
                <a:noFill/>
              </a:ln>
            </p:spPr>
            <p:txBody>
              <a:bodyPr>
                <a:spAutoFit/>
              </a:bodyPr>
              <a:p>
                <a:r>
                  <a:rPr lang="zh-CN" altLang="en-US" sz="2800" dirty="0">
                    <a:solidFill>
                      <a:schemeClr val="tx1"/>
                    </a:solidFill>
                    <a:latin typeface="Arial" panose="020B0604020202020204" pitchFamily="34" charset="0"/>
                  </a:rPr>
                  <a:t>度量衡制度</a:t>
                </a:r>
                <a:endParaRPr lang="zh-CN" altLang="en-US" sz="2800" dirty="0">
                  <a:solidFill>
                    <a:schemeClr val="tx1"/>
                  </a:solidFill>
                  <a:latin typeface="Arial" panose="020B0604020202020204" pitchFamily="34" charset="0"/>
                </a:endParaRPr>
              </a:p>
            </p:txBody>
          </p:sp>
        </p:grpSp>
        <p:grpSp>
          <p:nvGrpSpPr>
            <p:cNvPr id="1017893" name="组合 1017892"/>
            <p:cNvGrpSpPr/>
            <p:nvPr/>
          </p:nvGrpSpPr>
          <p:grpSpPr>
            <a:xfrm>
              <a:off x="1293" y="1480"/>
              <a:ext cx="1679" cy="1860"/>
              <a:chOff x="1293" y="1752"/>
              <a:chExt cx="1679" cy="1860"/>
            </a:xfrm>
          </p:grpSpPr>
          <p:sp>
            <p:nvSpPr>
              <p:cNvPr id="1017888" name="左大括号 1017887"/>
              <p:cNvSpPr/>
              <p:nvPr/>
            </p:nvSpPr>
            <p:spPr>
              <a:xfrm>
                <a:off x="1293" y="1752"/>
                <a:ext cx="317" cy="1860"/>
              </a:xfrm>
              <a:prstGeom prst="leftBrace">
                <a:avLst>
                  <a:gd name="adj1" fmla="val 48895"/>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1017889" name="文本框 1017888"/>
              <p:cNvSpPr txBox="1"/>
              <p:nvPr/>
            </p:nvSpPr>
            <p:spPr>
              <a:xfrm>
                <a:off x="1701" y="1813"/>
                <a:ext cx="1271"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米制 </a:t>
                </a:r>
                <a:endParaRPr lang="zh-CN" altLang="en-US" sz="2800" dirty="0">
                  <a:solidFill>
                    <a:schemeClr val="tx1"/>
                  </a:solidFill>
                  <a:latin typeface="Arial" panose="020B0604020202020204" pitchFamily="34" charset="0"/>
                </a:endParaRPr>
              </a:p>
            </p:txBody>
          </p:sp>
          <p:sp>
            <p:nvSpPr>
              <p:cNvPr id="1017890" name="文本框 1017889"/>
              <p:cNvSpPr txBox="1"/>
              <p:nvPr/>
            </p:nvSpPr>
            <p:spPr>
              <a:xfrm>
                <a:off x="1701" y="2258"/>
                <a:ext cx="1271"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英制  </a:t>
                </a:r>
                <a:endParaRPr lang="zh-CN" altLang="en-US" sz="2800" dirty="0">
                  <a:solidFill>
                    <a:schemeClr val="tx1"/>
                  </a:solidFill>
                  <a:latin typeface="Arial" panose="020B0604020202020204" pitchFamily="34" charset="0"/>
                </a:endParaRPr>
              </a:p>
            </p:txBody>
          </p:sp>
          <p:sp>
            <p:nvSpPr>
              <p:cNvPr id="1017891" name="文本框 1017890"/>
              <p:cNvSpPr txBox="1"/>
              <p:nvPr/>
            </p:nvSpPr>
            <p:spPr>
              <a:xfrm>
                <a:off x="1701" y="2703"/>
                <a:ext cx="1271"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美制 </a:t>
                </a:r>
                <a:endParaRPr lang="zh-CN" altLang="en-US" sz="2800" dirty="0">
                  <a:solidFill>
                    <a:schemeClr val="tx1"/>
                  </a:solidFill>
                  <a:latin typeface="Arial" panose="020B0604020202020204" pitchFamily="34" charset="0"/>
                </a:endParaRPr>
              </a:p>
            </p:txBody>
          </p:sp>
          <p:sp>
            <p:nvSpPr>
              <p:cNvPr id="1017892" name="文本框 1017891"/>
              <p:cNvSpPr txBox="1"/>
              <p:nvPr/>
            </p:nvSpPr>
            <p:spPr>
              <a:xfrm>
                <a:off x="1701" y="3148"/>
                <a:ext cx="1271" cy="329"/>
              </a:xfrm>
              <a:prstGeom prst="rect">
                <a:avLst/>
              </a:prstGeom>
              <a:solidFill>
                <a:schemeClr val="accent1"/>
              </a:solidFill>
              <a:ln w="28575" cap="flat" cmpd="sng">
                <a:solidFill>
                  <a:srgbClr val="E6E61A"/>
                </a:solidFill>
                <a:prstDash val="solid"/>
                <a:miter/>
                <a:headEnd type="none" w="med" len="med"/>
                <a:tailEnd type="none" w="med" len="med"/>
              </a:ln>
            </p:spPr>
            <p:txBody>
              <a:bodyPr>
                <a:spAutoFit/>
              </a:bodyPr>
              <a:p>
                <a:r>
                  <a:rPr lang="zh-CN" altLang="en-US" sz="2800" dirty="0">
                    <a:solidFill>
                      <a:schemeClr val="tx1"/>
                    </a:solidFill>
                    <a:latin typeface="Arial" panose="020B0604020202020204" pitchFamily="34" charset="0"/>
                  </a:rPr>
                  <a:t>国际单位制 </a:t>
                </a:r>
                <a:endParaRPr lang="zh-CN" altLang="en-US" sz="2800" dirty="0">
                  <a:solidFill>
                    <a:schemeClr val="tx1"/>
                  </a:solidFill>
                  <a:latin typeface="Arial" panose="020B0604020202020204"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17859"/>
                                        </p:tgtEl>
                                        <p:attrNameLst>
                                          <p:attrName>style.visibility</p:attrName>
                                        </p:attrNameLst>
                                      </p:cBhvr>
                                      <p:to>
                                        <p:strVal val="visible"/>
                                      </p:to>
                                    </p:set>
                                    <p:animEffect transition="in" filter="wipe(left)">
                                      <p:cBhvr>
                                        <p:cTn id="7" dur="500"/>
                                        <p:tgtEl>
                                          <p:spTgt spid="101785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17884"/>
                                        </p:tgtEl>
                                        <p:attrNameLst>
                                          <p:attrName>style.visibility</p:attrName>
                                        </p:attrNameLst>
                                      </p:cBhvr>
                                      <p:to>
                                        <p:strVal val="visible"/>
                                      </p:to>
                                    </p:set>
                                    <p:animEffect transition="in" filter="wipe(left)">
                                      <p:cBhvr>
                                        <p:cTn id="11" dur="500"/>
                                        <p:tgtEl>
                                          <p:spTgt spid="101788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017894"/>
                                        </p:tgtEl>
                                        <p:attrNameLst>
                                          <p:attrName>style.visibility</p:attrName>
                                        </p:attrNameLst>
                                      </p:cBhvr>
                                      <p:to>
                                        <p:strVal val="visible"/>
                                      </p:to>
                                    </p:set>
                                    <p:animEffect transition="in" filter="wipe(left)">
                                      <p:cBhvr>
                                        <p:cTn id="15" dur="500"/>
                                        <p:tgtEl>
                                          <p:spTgt spid="101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7859" grpId="0"/>
      <p:bldP spid="1017884"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UNIT_PLACING_PICTURE_USER_VIEWPORT" val="{&quot;height&quot;:3360,&quot;width&quot;:4000}"/>
</p:tagLst>
</file>

<file path=ppt/tags/tag66.xml><?xml version="1.0" encoding="utf-8"?>
<p:tagLst xmlns:p="http://schemas.openxmlformats.org/presentationml/2006/main">
  <p:tag name="KSO_WM_SPECIAL_SOURCE" val="bdnull"/>
</p:tagLst>
</file>

<file path=ppt/tags/tag67.xml><?xml version="1.0" encoding="utf-8"?>
<p:tagLst xmlns:p="http://schemas.openxmlformats.org/presentationml/2006/main">
  <p:tag name="KSO_WM_SPECIAL_SOURCE" val="bdnull"/>
</p:tagLst>
</file>

<file path=ppt/tags/tag68.xml><?xml version="1.0" encoding="utf-8"?>
<p:tagLst xmlns:p="http://schemas.openxmlformats.org/presentationml/2006/main">
  <p:tag name="KSO_WM_SPECIAL_SOURCE" val="bdnull"/>
</p:tagLst>
</file>

<file path=ppt/tags/tag69.xml><?xml version="1.0" encoding="utf-8"?>
<p:tagLst xmlns:p="http://schemas.openxmlformats.org/presentationml/2006/main">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DOCER_TEMPLATE_OPEN_ONCE_MARK"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14989</Words>
  <Application>WPS 演示</Application>
  <PresentationFormat>宽屏</PresentationFormat>
  <Paragraphs>866</Paragraphs>
  <Slides>50</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50</vt:i4>
      </vt:variant>
    </vt:vector>
  </HeadingPairs>
  <TitlesOfParts>
    <vt:vector size="67" baseType="lpstr">
      <vt:lpstr>Arial</vt:lpstr>
      <vt:lpstr>宋体</vt:lpstr>
      <vt:lpstr>Wingdings</vt:lpstr>
      <vt:lpstr>微软雅黑</vt:lpstr>
      <vt:lpstr>Wingdings</vt:lpstr>
      <vt:lpstr>方正卡通简体</vt:lpstr>
      <vt:lpstr>方正稚艺简体</vt:lpstr>
      <vt:lpstr>黑体</vt:lpstr>
      <vt:lpstr>Tahoma</vt:lpstr>
      <vt:lpstr>Arial Unicode MS</vt:lpstr>
      <vt:lpstr>Calibri</vt:lpstr>
      <vt:lpstr>Symbol</vt:lpstr>
      <vt:lpstr>Verdana</vt:lpstr>
      <vt:lpstr>隶书</vt:lpstr>
      <vt:lpstr>Wingdings 2</vt:lpstr>
      <vt:lpstr>Times New Roman</vt:lpstr>
      <vt:lpstr>Office 主题​​</vt:lpstr>
      <vt:lpstr>PowerPoint 演示文稿</vt:lpstr>
      <vt:lpstr>PowerPoint 演示文稿</vt:lpstr>
      <vt:lpstr>第一节：品名数量包装及价格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一、货物的价格概述</vt:lpstr>
      <vt:lpstr>一、货物的价格概述</vt:lpstr>
      <vt:lpstr>一、货物的价格概述</vt:lpstr>
      <vt:lpstr>一、货物的价格概述</vt:lpstr>
      <vt:lpstr>一、货物的价格概述</vt:lpstr>
      <vt:lpstr>一、货物的价格概述</vt:lpstr>
      <vt:lpstr>一、货物的价格概述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第二节：相关单据的填写</vt:lpstr>
      <vt:lpstr>制作商业发票与形式发票</vt:lpstr>
      <vt:lpstr>商业发票的作用</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163</cp:revision>
  <dcterms:created xsi:type="dcterms:W3CDTF">2019-06-19T02:08:00Z</dcterms:created>
  <dcterms:modified xsi:type="dcterms:W3CDTF">2022-04-21T05:30:53Z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6F7D598CC1564734A09D6F7C1983ED19</vt:lpwstr>
  </property>
</Properties>
</file>