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3"/>
    <p:sldId id="425" r:id="rId4"/>
    <p:sldId id="407"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423" r:id="rId22"/>
    <p:sldId id="424" r:id="rId23"/>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gs" Target="tags/tag83.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2.xml"/><Relationship Id="rId5" Type="http://schemas.openxmlformats.org/officeDocument/2006/relationships/tags" Target="../tags/tag64.xml"/><Relationship Id="rId4" Type="http://schemas.openxmlformats.org/officeDocument/2006/relationships/image" Target="../media/image1.png"/><Relationship Id="rId3" Type="http://schemas.openxmlformats.org/officeDocument/2006/relationships/slide" Target="slide17.xml"/><Relationship Id="rId2" Type="http://schemas.openxmlformats.org/officeDocument/2006/relationships/slide" Target="slide12.xml"/><Relationship Id="rId1" Type="http://schemas.openxmlformats.org/officeDocument/2006/relationships/slide" Target="slide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61795" y="955675"/>
            <a:ext cx="9276715" cy="1445260"/>
          </a:xfrm>
          <a:prstGeom prst="rect">
            <a:avLst/>
          </a:prstGeom>
          <a:noFill/>
        </p:spPr>
        <p:txBody>
          <a:bodyPr wrap="square" rtlCol="0">
            <a:spAutoFit/>
          </a:bodyPr>
          <a:p>
            <a:pPr algn="ct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国</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际</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贸</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易</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实</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务</a:t>
            </a:r>
            <a:endPar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endParaRPr>
          </a:p>
        </p:txBody>
      </p:sp>
      <p:sp>
        <p:nvSpPr>
          <p:cNvPr id="5" name="文本框 4"/>
          <p:cNvSpPr txBox="1"/>
          <p:nvPr/>
        </p:nvSpPr>
        <p:spPr>
          <a:xfrm>
            <a:off x="7498715" y="5225415"/>
            <a:ext cx="3792855" cy="460375"/>
          </a:xfrm>
          <a:prstGeom prst="rect">
            <a:avLst/>
          </a:prstGeom>
          <a:noFill/>
        </p:spPr>
        <p:txBody>
          <a:bodyPr wrap="square" rtlCol="0">
            <a:spAutoFit/>
          </a:bodyPr>
          <a:p>
            <a:r>
              <a:rPr lang="en-US" altLang="zh-CN" sz="2400" b="1" i="1">
                <a:solidFill>
                  <a:schemeClr val="tx1"/>
                </a:solidFill>
                <a:uFillTx/>
              </a:rPr>
              <a:t>Presented by: Grace Tan</a:t>
            </a:r>
            <a:endParaRPr lang="en-US" altLang="zh-CN" sz="2400" b="1" i="1">
              <a:solidFill>
                <a:schemeClr val="tx1"/>
              </a:solidFill>
              <a:uFillTx/>
            </a:endParaRPr>
          </a:p>
        </p:txBody>
      </p:sp>
      <p:sp>
        <p:nvSpPr>
          <p:cNvPr id="6" name="文本框 5"/>
          <p:cNvSpPr txBox="1"/>
          <p:nvPr/>
        </p:nvSpPr>
        <p:spPr>
          <a:xfrm>
            <a:off x="2028825" y="3343910"/>
            <a:ext cx="7804150" cy="583565"/>
          </a:xfrm>
          <a:prstGeom prst="rect">
            <a:avLst/>
          </a:prstGeom>
          <a:noFill/>
        </p:spPr>
        <p:txBody>
          <a:bodyPr wrap="square" rtlCol="0">
            <a:spAutoFit/>
            <a:scene3d>
              <a:camera prst="orthographicFront"/>
              <a:lightRig rig="threePt" dir="t"/>
            </a:scene3d>
          </a:bodyPr>
          <a:p>
            <a:pPr algn="ctr"/>
            <a:r>
              <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rPr>
              <a:t>第九章：出口结汇计算</a:t>
            </a:r>
            <a:endPar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142852"/>
            <a:ext cx="8929718" cy="1285884"/>
          </a:xfrm>
        </p:spPr>
        <p:txBody>
          <a:bodyPr>
            <a:normAutofit fontScale="90000"/>
          </a:bodyPr>
          <a:lstStyle/>
          <a:p>
            <a:r>
              <a:rPr sz="3600" dirty="0" smtClean="0"/>
              <a:t>二、出口成本的控制关键在成交前做好准备工作</a:t>
            </a:r>
            <a:br>
              <a:rPr dirty="0" smtClean="0"/>
            </a:br>
            <a:endParaRPr lang="zh-CN" altLang="en-US" dirty="0"/>
          </a:p>
        </p:txBody>
      </p:sp>
      <p:sp>
        <p:nvSpPr>
          <p:cNvPr id="3" name="内容占位符 2"/>
          <p:cNvSpPr>
            <a:spLocks noGrp="1"/>
          </p:cNvSpPr>
          <p:nvPr>
            <p:ph idx="1"/>
          </p:nvPr>
        </p:nvSpPr>
        <p:spPr/>
        <p:txBody>
          <a:bodyPr>
            <a:normAutofit/>
          </a:bodyPr>
          <a:lstStyle/>
          <a:p>
            <a:r>
              <a:rPr lang="zh-CN" altLang="en-US" dirty="0" smtClean="0"/>
              <a:t>出口成本的控制关键在成交前做好准备工作</a:t>
            </a:r>
            <a:endParaRPr lang="zh-CN" altLang="en-US" dirty="0" smtClean="0"/>
          </a:p>
          <a:p>
            <a:r>
              <a:rPr lang="zh-CN" altLang="en-US" dirty="0" smtClean="0"/>
              <a:t>上面使用的出口换汇成本、盈亏额和盈亏率是货物已经出口并且货款已经收回后的经营效果核算，盈利还是亏本，用这些指标仅仅计算一个结果，而无法改变一笔货物出口盈利或者亏本的事实。也就是事后算账是不可以解决问题的。控制经营效果应该在与客户成交之前进行必要的控制。哪些成本应该在与客户成交前进行控制呢？</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lvl="0"/>
            <a:r>
              <a:rPr lang="en-US" altLang="zh-CN" dirty="0" smtClean="0"/>
              <a:t>1. </a:t>
            </a:r>
            <a:r>
              <a:rPr lang="zh-CN" altLang="en-US" dirty="0" smtClean="0"/>
              <a:t>出口商品报价非常关键；</a:t>
            </a:r>
            <a:endParaRPr lang="en-US" altLang="zh-CN" dirty="0" smtClean="0"/>
          </a:p>
          <a:p>
            <a:r>
              <a:rPr lang="en-US" altLang="zh-CN" dirty="0" smtClean="0"/>
              <a:t>2.</a:t>
            </a:r>
            <a:r>
              <a:rPr lang="zh-CN" altLang="en-US" dirty="0" smtClean="0"/>
              <a:t>出口总成本的控制；</a:t>
            </a:r>
            <a:endParaRPr lang="en-US" altLang="zh-CN" dirty="0" smtClean="0"/>
          </a:p>
          <a:p>
            <a:r>
              <a:rPr lang="en-US" altLang="zh-CN" dirty="0" smtClean="0"/>
              <a:t>3.</a:t>
            </a:r>
            <a:r>
              <a:rPr lang="zh-CN" altLang="en-US" dirty="0" smtClean="0"/>
              <a:t>人民币升值问题。</a:t>
            </a:r>
            <a:endParaRPr lang="zh-CN" altLang="en-US" dirty="0" smtClean="0"/>
          </a:p>
          <a:p>
            <a:pPr lvl="0"/>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3200" b="1" spc="50" noProof="0" dirty="0" smtClean="0">
                <a:ln w="12700">
                  <a:noFill/>
                  <a:prstDash val="solid"/>
                </a:ln>
                <a:solidFill>
                  <a:srgbClr val="FF0000"/>
                </a:solidFill>
                <a:effectLst>
                  <a:outerShdw blurRad="38100" dist="20320" dir="2700000" algn="tl" rotWithShape="0">
                    <a:srgbClr val="000000">
                      <a:alpha val="70000"/>
                    </a:srgbClr>
                  </a:outerShdw>
                </a:effectLst>
                <a:uLnTx/>
                <a:latin typeface="+mj-lt"/>
                <a:ea typeface="+mj-ea"/>
              </a:rPr>
              <a:t>第二节 佣金与折扣</a:t>
            </a:r>
            <a:endParaRPr lang="zh-CN" altLang="en-US" sz="3200" b="1" spc="50" noProof="0" dirty="0" smtClean="0">
              <a:ln w="12700">
                <a:noFill/>
                <a:prstDash val="solid"/>
              </a:ln>
              <a:solidFill>
                <a:srgbClr val="FF0000"/>
              </a:solidFill>
              <a:effectLst>
                <a:outerShdw blurRad="38100" dist="20320" dir="2700000" algn="tl" rotWithShape="0">
                  <a:srgbClr val="000000">
                    <a:alpha val="70000"/>
                  </a:srgbClr>
                </a:outerShdw>
              </a:effectLst>
              <a:uLnTx/>
              <a:latin typeface="+mj-lt"/>
              <a:ea typeface="+mj-ea"/>
            </a:endParaRPr>
          </a:p>
        </p:txBody>
      </p:sp>
      <p:sp>
        <p:nvSpPr>
          <p:cNvPr id="3" name="内容占位符 2"/>
          <p:cNvSpPr>
            <a:spLocks noGrp="1"/>
          </p:cNvSpPr>
          <p:nvPr>
            <p:ph idx="1"/>
          </p:nvPr>
        </p:nvSpPr>
        <p:spPr/>
        <p:txBody>
          <a:bodyPr>
            <a:normAutofit/>
          </a:bodyPr>
          <a:lstStyle/>
          <a:p>
            <a:pPr>
              <a:buNone/>
            </a:pPr>
            <a:r>
              <a:rPr lang="en-US" dirty="0" smtClean="0"/>
              <a:t> </a:t>
            </a:r>
            <a:r>
              <a:rPr lang="zh-CN" altLang="en-US" dirty="0" smtClean="0"/>
              <a:t>一、佣金</a:t>
            </a:r>
            <a:endParaRPr lang="zh-CN" altLang="en-US" dirty="0" smtClean="0"/>
          </a:p>
          <a:p>
            <a:r>
              <a:rPr lang="zh-CN" altLang="en-US" dirty="0" smtClean="0"/>
              <a:t>（一）、佣金（</a:t>
            </a:r>
            <a:r>
              <a:rPr lang="en-US" dirty="0" smtClean="0"/>
              <a:t>Commission</a:t>
            </a:r>
            <a:r>
              <a:rPr lang="zh-CN" altLang="en-US" dirty="0" smtClean="0"/>
              <a:t>） 含义</a:t>
            </a:r>
            <a:r>
              <a:rPr lang="en-US" dirty="0" smtClean="0"/>
              <a:t>	</a:t>
            </a:r>
            <a:endParaRPr lang="zh-CN" altLang="en-US" dirty="0" smtClean="0"/>
          </a:p>
          <a:p>
            <a:r>
              <a:rPr lang="zh-CN" altLang="en-US" dirty="0" smtClean="0"/>
              <a:t>佣金是指代理人或经纪人为委托人介绍生意或代买代卖而收取的报酬。</a:t>
            </a:r>
            <a:endParaRPr lang="en-US" altLang="zh-CN" dirty="0" smtClean="0"/>
          </a:p>
          <a:p>
            <a:r>
              <a:rPr lang="zh-CN" altLang="en-US" dirty="0" smtClean="0"/>
              <a:t>根据佣金是否在销售合同价格条款中显示，可分为</a:t>
            </a:r>
            <a:r>
              <a:rPr lang="en-US" dirty="0" smtClean="0"/>
              <a:t>“</a:t>
            </a:r>
            <a:r>
              <a:rPr lang="zh-CN" altLang="en-US" dirty="0" smtClean="0"/>
              <a:t>明佣</a:t>
            </a:r>
            <a:r>
              <a:rPr lang="en-US" dirty="0" smtClean="0"/>
              <a:t>”</a:t>
            </a:r>
            <a:r>
              <a:rPr lang="zh-CN" altLang="en-US" dirty="0" smtClean="0"/>
              <a:t>和</a:t>
            </a:r>
            <a:r>
              <a:rPr lang="en-US" dirty="0" smtClean="0"/>
              <a:t>“</a:t>
            </a:r>
            <a:r>
              <a:rPr lang="zh-CN" altLang="en-US" dirty="0" smtClean="0"/>
              <a:t>暗佣</a:t>
            </a:r>
            <a:r>
              <a:rPr lang="en-US" dirty="0" smtClean="0"/>
              <a:t>”</a:t>
            </a:r>
            <a:r>
              <a:rPr lang="zh-CN" altLang="en-US" dirty="0" smtClean="0"/>
              <a:t>。</a:t>
            </a:r>
            <a:endParaRPr lang="en-US" altLang="zh-CN" dirty="0" smtClean="0"/>
          </a:p>
          <a:p>
            <a:r>
              <a:rPr lang="zh-CN" altLang="en-US" dirty="0" smtClean="0"/>
              <a:t>“ 明佣 ”是指在销售合同价格条款中明确规定佣金率。</a:t>
            </a:r>
            <a:endParaRPr lang="en-US" altLang="zh-CN" dirty="0" smtClean="0"/>
          </a:p>
          <a:p>
            <a:r>
              <a:rPr lang="zh-CN" altLang="en-US" dirty="0" smtClean="0"/>
              <a:t>“暗佣”是指佣金率已经约定，但是不在销售合同价格条款中显示出来。</a:t>
            </a:r>
            <a:endParaRPr lang="en-US" altLang="zh-CN" dirty="0" smtClean="0"/>
          </a:p>
          <a:p>
            <a:r>
              <a:rPr lang="zh-CN" altLang="en-US" dirty="0" smtClean="0"/>
              <a:t>如果中间商或者经纪人分别从买卖双方都获得佣金</a:t>
            </a:r>
            <a:r>
              <a:rPr lang="en-US" dirty="0" smtClean="0"/>
              <a:t>, </a:t>
            </a:r>
            <a:r>
              <a:rPr lang="zh-CN" altLang="en-US" dirty="0" smtClean="0"/>
              <a:t>则被称为“双头佣</a:t>
            </a:r>
            <a:r>
              <a:rPr lang="en-US" dirty="0" smtClean="0"/>
              <a:t>"</a:t>
            </a:r>
            <a:r>
              <a:rPr lang="zh-CN" altLang="en-US" dirty="0" smtClean="0"/>
              <a:t>”。 </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dirty="0" smtClean="0"/>
              <a:t>（二）佣金表示方法及计算</a:t>
            </a:r>
            <a:endParaRPr lang="zh-CN" altLang="en-US" dirty="0"/>
          </a:p>
        </p:txBody>
      </p:sp>
      <p:sp>
        <p:nvSpPr>
          <p:cNvPr id="3" name="内容占位符 2"/>
          <p:cNvSpPr>
            <a:spLocks noGrp="1"/>
          </p:cNvSpPr>
          <p:nvPr>
            <p:ph idx="1"/>
          </p:nvPr>
        </p:nvSpPr>
        <p:spPr/>
        <p:txBody>
          <a:bodyPr>
            <a:normAutofit lnSpcReduction="10000"/>
          </a:bodyPr>
          <a:lstStyle/>
          <a:p>
            <a:r>
              <a:rPr lang="en-US" b="1" dirty="0" smtClean="0"/>
              <a:t> </a:t>
            </a:r>
            <a:r>
              <a:rPr lang="zh-CN" altLang="en-US" dirty="0" smtClean="0"/>
              <a:t>在国际贸易中，当出口商品报价中包括佣金时，称为含佣金价格，简称为含佣价。其表示方法可以直接在贸易术语后加英文字母“</a:t>
            </a:r>
            <a:r>
              <a:rPr lang="en-US" dirty="0" smtClean="0"/>
              <a:t>C</a:t>
            </a:r>
            <a:r>
              <a:rPr lang="zh-CN" altLang="en-US" dirty="0" smtClean="0"/>
              <a:t>”加佣金率表示，如</a:t>
            </a:r>
            <a:r>
              <a:rPr lang="zh-CN" altLang="en-US" dirty="0" smtClean="0">
                <a:solidFill>
                  <a:srgbClr val="FF0000"/>
                </a:solidFill>
              </a:rPr>
              <a:t>：</a:t>
            </a:r>
            <a:r>
              <a:rPr lang="en-US" dirty="0" smtClean="0">
                <a:solidFill>
                  <a:srgbClr val="FF0000"/>
                </a:solidFill>
                <a:latin typeface="Times New Roman" panose="02020603050405020304" charset="0"/>
                <a:cs typeface="Times New Roman" panose="02020603050405020304" charset="0"/>
              </a:rPr>
              <a:t>USD2000 Per Metric Ton FOBC5% Shanghai</a:t>
            </a:r>
            <a:r>
              <a:rPr lang="zh-CN" altLang="en-US" dirty="0" smtClean="0">
                <a:solidFill>
                  <a:srgbClr val="FF0000"/>
                </a:solidFill>
                <a:latin typeface="Times New Roman" panose="02020603050405020304" charset="0"/>
                <a:cs typeface="Times New Roman" panose="02020603050405020304" charset="0"/>
              </a:rPr>
              <a:t>，</a:t>
            </a:r>
            <a:r>
              <a:rPr lang="zh-CN" altLang="en-US" dirty="0" smtClean="0"/>
              <a:t>也可以用文字表示出来，如：</a:t>
            </a:r>
            <a:r>
              <a:rPr lang="en-US" dirty="0" smtClean="0">
                <a:solidFill>
                  <a:srgbClr val="FF0000"/>
                </a:solidFill>
                <a:latin typeface="Times New Roman" panose="02020603050405020304" charset="0"/>
                <a:cs typeface="Times New Roman" panose="02020603050405020304" charset="0"/>
              </a:rPr>
              <a:t>USD2000 Per Metric Ton FOB Shanghai including 5% commission</a:t>
            </a:r>
            <a:r>
              <a:rPr lang="zh-CN" altLang="en-US" dirty="0" smtClean="0">
                <a:solidFill>
                  <a:srgbClr val="FF0000"/>
                </a:solidFill>
              </a:rPr>
              <a:t>。</a:t>
            </a:r>
            <a:endParaRPr lang="zh-CN" altLang="en-US" dirty="0" smtClean="0">
              <a:solidFill>
                <a:srgbClr val="FF0000"/>
              </a:solidFill>
            </a:endParaRPr>
          </a:p>
          <a:p>
            <a:r>
              <a:rPr lang="zh-CN" altLang="en-US" dirty="0" smtClean="0"/>
              <a:t>在出口报价中，价格中不包含佣金的价格，通常称为</a:t>
            </a:r>
            <a:r>
              <a:rPr lang="zh-CN" altLang="en-US" dirty="0" smtClean="0">
                <a:solidFill>
                  <a:srgbClr val="FF0000"/>
                </a:solidFill>
              </a:rPr>
              <a:t>净价（</a:t>
            </a:r>
            <a:r>
              <a:rPr lang="en-US" dirty="0" smtClean="0">
                <a:solidFill>
                  <a:srgbClr val="FF0000"/>
                </a:solidFill>
              </a:rPr>
              <a:t>net price</a:t>
            </a:r>
            <a:r>
              <a:rPr lang="zh-CN" altLang="en-US" dirty="0" smtClean="0"/>
              <a:t>）。</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81158" y="-357214"/>
            <a:ext cx="7776000" cy="1143000"/>
          </a:xfrm>
        </p:spPr>
        <p:txBody>
          <a:bodyPr/>
          <a:lstStyle/>
          <a:p>
            <a:endParaRPr lang="zh-CN" altLang="en-US" dirty="0"/>
          </a:p>
        </p:txBody>
      </p:sp>
      <p:sp>
        <p:nvSpPr>
          <p:cNvPr id="3" name="内容占位符 2"/>
          <p:cNvSpPr>
            <a:spLocks noGrp="1"/>
          </p:cNvSpPr>
          <p:nvPr>
            <p:ph idx="1"/>
          </p:nvPr>
        </p:nvSpPr>
        <p:spPr>
          <a:xfrm>
            <a:off x="1809720" y="1000108"/>
            <a:ext cx="8401080" cy="5126055"/>
          </a:xfrm>
        </p:spPr>
        <p:txBody>
          <a:bodyPr>
            <a:normAutofit fontScale="95000"/>
          </a:bodyPr>
          <a:lstStyle/>
          <a:p>
            <a:pPr algn="just"/>
            <a:r>
              <a:rPr lang="zh-CN" altLang="en-US" dirty="0" smtClean="0"/>
              <a:t>当出口企业以净价报价，而现在需要改报为含佣价时，</a:t>
            </a:r>
            <a:r>
              <a:rPr lang="zh-CN" altLang="en-US" b="1" dirty="0" smtClean="0"/>
              <a:t>为了保持净价不变，</a:t>
            </a:r>
            <a:r>
              <a:rPr lang="zh-CN" altLang="en-US" dirty="0" smtClean="0"/>
              <a:t>应该使用下面的公式：</a:t>
            </a:r>
            <a:endParaRPr lang="zh-CN" altLang="en-US" dirty="0" smtClean="0"/>
          </a:p>
          <a:p>
            <a:pPr lvl="0" algn="just"/>
            <a:r>
              <a:rPr lang="zh-CN" altLang="en-US" dirty="0" smtClean="0"/>
              <a:t>含佣价</a:t>
            </a:r>
            <a:r>
              <a:rPr lang="en-US" dirty="0" smtClean="0"/>
              <a:t> =  </a:t>
            </a:r>
            <a:r>
              <a:rPr lang="zh-CN" altLang="en-US" dirty="0" smtClean="0"/>
              <a:t>净价</a:t>
            </a:r>
            <a:r>
              <a:rPr lang="en-US" altLang="zh-CN" dirty="0" smtClean="0"/>
              <a:t>/1—</a:t>
            </a:r>
            <a:r>
              <a:rPr lang="zh-CN" altLang="en-US" dirty="0" smtClean="0"/>
              <a:t>佣金率</a:t>
            </a:r>
            <a:r>
              <a:rPr lang="en-US" dirty="0" smtClean="0"/>
              <a:t> </a:t>
            </a:r>
            <a:endParaRPr lang="zh-CN" altLang="en-US" dirty="0" smtClean="0"/>
          </a:p>
          <a:p>
            <a:pPr lvl="0" algn="just"/>
            <a:r>
              <a:rPr lang="zh-CN" altLang="en-US" dirty="0" smtClean="0"/>
              <a:t>佣金额</a:t>
            </a:r>
            <a:r>
              <a:rPr lang="en-US" dirty="0" smtClean="0"/>
              <a:t> = </a:t>
            </a:r>
            <a:r>
              <a:rPr lang="zh-CN" altLang="en-US" dirty="0" smtClean="0"/>
              <a:t>含佣价</a:t>
            </a:r>
            <a:r>
              <a:rPr lang="en-US" dirty="0" smtClean="0"/>
              <a:t> x </a:t>
            </a:r>
            <a:r>
              <a:rPr lang="zh-CN" altLang="en-US" dirty="0" smtClean="0"/>
              <a:t>佣金率</a:t>
            </a:r>
            <a:endParaRPr lang="zh-CN" altLang="en-US" dirty="0" smtClean="0"/>
          </a:p>
          <a:p>
            <a:pPr algn="just"/>
            <a:r>
              <a:rPr lang="zh-CN" altLang="en-US" dirty="0" smtClean="0"/>
              <a:t>例</a:t>
            </a:r>
            <a:r>
              <a:rPr lang="en-US" dirty="0" smtClean="0"/>
              <a:t>2</a:t>
            </a:r>
            <a:r>
              <a:rPr lang="zh-CN" altLang="en-US" dirty="0" smtClean="0"/>
              <a:t>：如果原先的报价为：</a:t>
            </a:r>
            <a:r>
              <a:rPr lang="en-US" dirty="0" smtClean="0">
                <a:solidFill>
                  <a:srgbClr val="FF0000"/>
                </a:solidFill>
                <a:latin typeface="Times New Roman" panose="02020603050405020304" charset="0"/>
                <a:cs typeface="Times New Roman" panose="02020603050405020304" charset="0"/>
              </a:rPr>
              <a:t>USD100 Per Kilo CIF Liverpool</a:t>
            </a:r>
            <a:r>
              <a:rPr lang="zh-CN" altLang="en-US" dirty="0" smtClean="0">
                <a:solidFill>
                  <a:srgbClr val="FF0000"/>
                </a:solidFill>
                <a:latin typeface="Times New Roman" panose="02020603050405020304" charset="0"/>
                <a:cs typeface="Times New Roman" panose="02020603050405020304" charset="0"/>
              </a:rPr>
              <a:t>，</a:t>
            </a:r>
            <a:r>
              <a:rPr lang="zh-CN" altLang="en-US" dirty="0" smtClean="0"/>
              <a:t>现在需要改报为含</a:t>
            </a:r>
            <a:r>
              <a:rPr lang="en-US" dirty="0" smtClean="0"/>
              <a:t>5%</a:t>
            </a:r>
            <a:r>
              <a:rPr lang="zh-CN" altLang="en-US" dirty="0" smtClean="0"/>
              <a:t>佣金的价格时，则应报价为：</a:t>
            </a:r>
            <a:endParaRPr lang="zh-CN" altLang="en-US" dirty="0" smtClean="0"/>
          </a:p>
          <a:p>
            <a:pPr algn="just"/>
            <a:r>
              <a:rPr lang="en-US" dirty="0" smtClean="0"/>
              <a:t>CIFC5%</a:t>
            </a:r>
            <a:r>
              <a:rPr lang="en-US" dirty="0" smtClean="0">
                <a:solidFill>
                  <a:srgbClr val="FF0000"/>
                </a:solidFill>
              </a:rPr>
              <a:t> </a:t>
            </a:r>
            <a:r>
              <a:rPr lang="en-US" dirty="0" smtClean="0">
                <a:solidFill>
                  <a:srgbClr val="FF0000"/>
                </a:solidFill>
                <a:latin typeface="Times New Roman" panose="02020603050405020304" charset="0"/>
                <a:cs typeface="Times New Roman" panose="02020603050405020304" charset="0"/>
              </a:rPr>
              <a:t>Liverpool</a:t>
            </a:r>
            <a:r>
              <a:rPr lang="en-US" dirty="0" smtClean="0">
                <a:solidFill>
                  <a:srgbClr val="FFFF00"/>
                </a:solidFill>
                <a:latin typeface="Times New Roman" panose="02020603050405020304" charset="0"/>
                <a:cs typeface="Times New Roman" panose="02020603050405020304" charset="0"/>
              </a:rPr>
              <a:t> </a:t>
            </a:r>
            <a:r>
              <a:rPr lang="en-US" dirty="0" smtClean="0"/>
              <a:t>= CIF/1</a:t>
            </a:r>
            <a:r>
              <a:rPr lang="en-US" dirty="0" smtClean="0">
                <a:latin typeface="+mn-ea"/>
              </a:rPr>
              <a:t>- 5%</a:t>
            </a:r>
            <a:r>
              <a:rPr lang="en-US" dirty="0" smtClean="0"/>
              <a:t>  = 105.26 (USD)</a:t>
            </a:r>
            <a:endParaRPr lang="zh-CN" altLang="en-US" dirty="0" smtClean="0"/>
          </a:p>
          <a:p>
            <a:pPr algn="just"/>
            <a:r>
              <a:rPr lang="zh-CN" altLang="en-US" b="1" dirty="0" smtClean="0"/>
              <a:t>其中</a:t>
            </a:r>
            <a:r>
              <a:rPr lang="zh-CN" altLang="en-US" dirty="0" smtClean="0"/>
              <a:t>支付给中间商的佣金为：</a:t>
            </a:r>
            <a:endParaRPr lang="zh-CN" altLang="en-US" dirty="0" smtClean="0"/>
          </a:p>
          <a:p>
            <a:pPr algn="just"/>
            <a:r>
              <a:rPr lang="zh-CN" altLang="en-US" dirty="0" smtClean="0"/>
              <a:t>佣金额</a:t>
            </a:r>
            <a:r>
              <a:rPr lang="en-US" dirty="0" smtClean="0"/>
              <a:t> = </a:t>
            </a:r>
            <a:r>
              <a:rPr lang="zh-CN" altLang="en-US" dirty="0" smtClean="0"/>
              <a:t>含佣价</a:t>
            </a:r>
            <a:r>
              <a:rPr lang="en-US" dirty="0" smtClean="0"/>
              <a:t> x </a:t>
            </a:r>
            <a:r>
              <a:rPr lang="zh-CN" altLang="en-US" dirty="0" smtClean="0"/>
              <a:t>佣金率</a:t>
            </a:r>
            <a:endParaRPr lang="zh-CN" altLang="en-US" dirty="0" smtClean="0"/>
          </a:p>
          <a:p>
            <a:pPr algn="just"/>
            <a:r>
              <a:rPr lang="en-US" dirty="0" smtClean="0"/>
              <a:t>= 105.26 x 5%</a:t>
            </a:r>
            <a:endParaRPr lang="zh-CN" altLang="en-US" dirty="0" smtClean="0"/>
          </a:p>
          <a:p>
            <a:pPr algn="just"/>
            <a:r>
              <a:rPr lang="en-US" dirty="0" smtClean="0"/>
              <a:t>= 5.26 (USD)</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r>
              <a:rPr lang="en-US" dirty="0" smtClean="0"/>
              <a:t>(</a:t>
            </a:r>
            <a:r>
              <a:rPr dirty="0" smtClean="0"/>
              <a:t>三）、佣金支付方法</a:t>
            </a:r>
            <a:br>
              <a:rPr dirty="0" smtClean="0"/>
            </a:br>
            <a:endParaRPr lang="zh-CN" altLang="en-US" dirty="0"/>
          </a:p>
        </p:txBody>
      </p:sp>
      <p:sp>
        <p:nvSpPr>
          <p:cNvPr id="3" name="内容占位符 2"/>
          <p:cNvSpPr>
            <a:spLocks noGrp="1"/>
          </p:cNvSpPr>
          <p:nvPr>
            <p:ph idx="1"/>
          </p:nvPr>
        </p:nvSpPr>
        <p:spPr/>
        <p:txBody>
          <a:bodyPr/>
          <a:lstStyle/>
          <a:p>
            <a:r>
              <a:rPr lang="zh-CN" altLang="en-US" dirty="0" smtClean="0"/>
              <a:t>佣金的支付方法有两种：</a:t>
            </a:r>
            <a:endParaRPr lang="zh-CN" altLang="en-US" dirty="0" smtClean="0"/>
          </a:p>
          <a:p>
            <a:pPr lvl="0"/>
            <a:r>
              <a:rPr lang="en-US" altLang="zh-CN" dirty="0" smtClean="0"/>
              <a:t>1. </a:t>
            </a:r>
            <a:r>
              <a:rPr lang="zh-CN" altLang="en-US" dirty="0" smtClean="0"/>
              <a:t>如果是中间商直接开立信用证或者直接付款，则可以在货款中直接扣除佣金，将净价支付给出口人；</a:t>
            </a:r>
            <a:endParaRPr lang="zh-CN" altLang="en-US" dirty="0" smtClean="0"/>
          </a:p>
          <a:p>
            <a:r>
              <a:rPr lang="en-US" altLang="zh-CN" dirty="0" smtClean="0"/>
              <a:t>2. </a:t>
            </a:r>
            <a:r>
              <a:rPr lang="zh-CN" altLang="en-US" dirty="0" smtClean="0"/>
              <a:t>另一种做法是出口企业收回全部货款后，另行支付佣金。</a:t>
            </a:r>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b="1" dirty="0" smtClean="0"/>
              <a:t>二、折扣（</a:t>
            </a:r>
            <a:r>
              <a:rPr lang="en-US" b="1" dirty="0" smtClean="0"/>
              <a:t>discount</a:t>
            </a:r>
            <a:r>
              <a:rPr b="1" dirty="0" smtClean="0"/>
              <a:t>）</a:t>
            </a:r>
            <a:br>
              <a:rPr dirty="0" smtClean="0"/>
            </a:br>
            <a:endParaRPr lang="zh-CN" altLang="en-US" dirty="0"/>
          </a:p>
        </p:txBody>
      </p:sp>
      <p:sp>
        <p:nvSpPr>
          <p:cNvPr id="3" name="内容占位符 2"/>
          <p:cNvSpPr>
            <a:spLocks noGrp="1"/>
          </p:cNvSpPr>
          <p:nvPr>
            <p:ph idx="1"/>
          </p:nvPr>
        </p:nvSpPr>
        <p:spPr/>
        <p:txBody>
          <a:bodyPr/>
          <a:lstStyle/>
          <a:p>
            <a:r>
              <a:rPr lang="zh-CN" altLang="en-US" dirty="0" smtClean="0"/>
              <a:t>在出口贸易中，经常会使用折扣这种方法。折扣与佣金是完全不同的概念，折扣是指卖方给予买方的价格减让。折扣相对来说，比较简单。成交时，直接扣除折扣就可以。这里对折扣就不多介绍了。</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24000" y="214290"/>
            <a:ext cx="8929718" cy="1143008"/>
          </a:xfrm>
        </p:spPr>
        <p:txBody>
          <a:bodyPr>
            <a:normAutofit/>
          </a:bodyPr>
          <a:lstStyle/>
          <a:p>
            <a:pPr algn="ctr"/>
            <a:r>
              <a:rPr lang="zh-CN" altLang="en-US" sz="3200" b="1" spc="50" noProof="0" dirty="0" smtClean="0">
                <a:ln w="12700">
                  <a:noFill/>
                  <a:prstDash val="solid"/>
                </a:ln>
                <a:solidFill>
                  <a:srgbClr val="FF0000"/>
                </a:solidFill>
                <a:effectLst>
                  <a:outerShdw blurRad="38100" dist="20320" dir="2700000" algn="tl" rotWithShape="0">
                    <a:srgbClr val="000000">
                      <a:alpha val="70000"/>
                    </a:srgbClr>
                  </a:outerShdw>
                </a:effectLst>
                <a:uLnTx/>
                <a:latin typeface="+mj-lt"/>
                <a:ea typeface="+mj-ea"/>
              </a:rPr>
              <a:t>第三节 不同贸易术语之间的价格换算</a:t>
            </a:r>
            <a:endParaRPr lang="zh-CN" altLang="en-US" sz="3200" b="1" spc="50" noProof="0" dirty="0" smtClean="0">
              <a:ln w="12700">
                <a:noFill/>
                <a:prstDash val="solid"/>
              </a:ln>
              <a:solidFill>
                <a:srgbClr val="FF0000"/>
              </a:solidFill>
              <a:effectLst>
                <a:outerShdw blurRad="38100" dist="20320" dir="2700000" algn="tl" rotWithShape="0">
                  <a:srgbClr val="000000">
                    <a:alpha val="70000"/>
                  </a:srgbClr>
                </a:outerShdw>
              </a:effectLst>
              <a:uLnTx/>
              <a:latin typeface="+mj-lt"/>
              <a:ea typeface="+mj-ea"/>
            </a:endParaRPr>
          </a:p>
        </p:txBody>
      </p:sp>
      <p:sp>
        <p:nvSpPr>
          <p:cNvPr id="3" name="内容占位符 2"/>
          <p:cNvSpPr>
            <a:spLocks noGrp="1"/>
          </p:cNvSpPr>
          <p:nvPr>
            <p:ph idx="1"/>
          </p:nvPr>
        </p:nvSpPr>
        <p:spPr/>
        <p:txBody>
          <a:bodyPr>
            <a:normAutofit lnSpcReduction="10000"/>
          </a:bodyPr>
          <a:lstStyle/>
          <a:p>
            <a:pPr>
              <a:buNone/>
            </a:pPr>
            <a:r>
              <a:rPr lang="en-US" dirty="0" smtClean="0"/>
              <a:t> </a:t>
            </a:r>
            <a:endParaRPr lang="zh-CN" altLang="en-US" dirty="0" smtClean="0"/>
          </a:p>
          <a:p>
            <a:r>
              <a:rPr lang="zh-CN" altLang="en-US" dirty="0" smtClean="0"/>
              <a:t>在国际贸易中，贸易术语表示出口商品或者进口商品的价格构成因素，不同的贸易术语，价格构成不同。那么，常用的仅适合于水上运输方式的</a:t>
            </a:r>
            <a:r>
              <a:rPr lang="en-US" dirty="0" smtClean="0"/>
              <a:t>FOB</a:t>
            </a:r>
            <a:r>
              <a:rPr lang="zh-CN" altLang="en-US" dirty="0" smtClean="0"/>
              <a:t>、</a:t>
            </a:r>
            <a:r>
              <a:rPr lang="en-US" dirty="0" smtClean="0"/>
              <a:t>CFR</a:t>
            </a:r>
            <a:r>
              <a:rPr lang="zh-CN" altLang="en-US" dirty="0" smtClean="0"/>
              <a:t>、</a:t>
            </a:r>
            <a:r>
              <a:rPr lang="en-US" dirty="0" smtClean="0"/>
              <a:t>CIF</a:t>
            </a:r>
            <a:r>
              <a:rPr lang="zh-CN" altLang="en-US" dirty="0" smtClean="0"/>
              <a:t>和适合于任何运输方式的</a:t>
            </a:r>
            <a:r>
              <a:rPr lang="en-US" dirty="0" smtClean="0"/>
              <a:t>FCA</a:t>
            </a:r>
            <a:r>
              <a:rPr lang="zh-CN" altLang="en-US" dirty="0" smtClean="0"/>
              <a:t>、</a:t>
            </a:r>
            <a:r>
              <a:rPr lang="en-US" dirty="0" smtClean="0"/>
              <a:t>CPT</a:t>
            </a:r>
            <a:r>
              <a:rPr lang="zh-CN" altLang="en-US" dirty="0" smtClean="0"/>
              <a:t>、</a:t>
            </a:r>
            <a:r>
              <a:rPr lang="en-US" dirty="0" smtClean="0"/>
              <a:t>CIP</a:t>
            </a:r>
            <a:r>
              <a:rPr lang="zh-CN" altLang="en-US" dirty="0" smtClean="0"/>
              <a:t>价格之间是可以进行转换的。如果客户需要在不同价格之间进行比价，我们该如何进行不同贸易术语之间的价格转换呢？</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r>
              <a:rPr sz="3600" b="1" dirty="0" smtClean="0"/>
              <a:t>一、</a:t>
            </a:r>
            <a:r>
              <a:rPr lang="en-US" sz="3600" b="1" dirty="0" smtClean="0"/>
              <a:t>FOB</a:t>
            </a:r>
            <a:r>
              <a:rPr sz="3600" b="1" dirty="0" smtClean="0"/>
              <a:t>、</a:t>
            </a:r>
            <a:r>
              <a:rPr lang="en-US" sz="3600" b="1" dirty="0" smtClean="0"/>
              <a:t>CFR</a:t>
            </a:r>
            <a:r>
              <a:rPr sz="3600" b="1" dirty="0" smtClean="0"/>
              <a:t>、</a:t>
            </a:r>
            <a:r>
              <a:rPr lang="en-US" sz="3600" b="1" dirty="0" smtClean="0"/>
              <a:t>CIF</a:t>
            </a:r>
            <a:r>
              <a:rPr sz="3600" b="1" dirty="0" smtClean="0"/>
              <a:t>三者之间的转换</a:t>
            </a:r>
            <a:br>
              <a:rPr dirty="0" smtClean="0"/>
            </a:br>
            <a:endParaRPr lang="zh-CN" altLang="en-US" dirty="0"/>
          </a:p>
        </p:txBody>
      </p:sp>
      <p:sp>
        <p:nvSpPr>
          <p:cNvPr id="3" name="内容占位符 2"/>
          <p:cNvSpPr>
            <a:spLocks noGrp="1"/>
          </p:cNvSpPr>
          <p:nvPr>
            <p:ph idx="1"/>
          </p:nvPr>
        </p:nvSpPr>
        <p:spPr/>
        <p:txBody>
          <a:bodyPr/>
          <a:lstStyle/>
          <a:p>
            <a:r>
              <a:rPr lang="en-US" dirty="0" smtClean="0"/>
              <a:t> 1</a:t>
            </a:r>
            <a:r>
              <a:rPr lang="en-US" altLang="zh-CN" dirty="0" smtClean="0"/>
              <a:t>. </a:t>
            </a:r>
            <a:r>
              <a:rPr lang="zh-CN" altLang="en-US" dirty="0" smtClean="0"/>
              <a:t>已知</a:t>
            </a:r>
            <a:r>
              <a:rPr lang="en-US" dirty="0" smtClean="0"/>
              <a:t>FOB</a:t>
            </a:r>
            <a:r>
              <a:rPr lang="zh-CN" altLang="en-US" dirty="0" smtClean="0"/>
              <a:t>价格，需要转换为</a:t>
            </a:r>
            <a:r>
              <a:rPr lang="en-US" dirty="0" smtClean="0"/>
              <a:t>CFR</a:t>
            </a:r>
            <a:r>
              <a:rPr lang="zh-CN" altLang="en-US" dirty="0" smtClean="0"/>
              <a:t>、</a:t>
            </a:r>
            <a:r>
              <a:rPr lang="en-US" dirty="0" smtClean="0"/>
              <a:t>CIF</a:t>
            </a:r>
            <a:r>
              <a:rPr lang="zh-CN" altLang="en-US" dirty="0" smtClean="0"/>
              <a:t>价格，则可以转换为：</a:t>
            </a:r>
            <a:endParaRPr lang="zh-CN" altLang="en-US" dirty="0" smtClean="0"/>
          </a:p>
          <a:p>
            <a:r>
              <a:rPr lang="en-US" dirty="0" smtClean="0"/>
              <a:t>1</a:t>
            </a:r>
            <a:r>
              <a:rPr lang="zh-CN" altLang="en-US" dirty="0" smtClean="0"/>
              <a:t>）、</a:t>
            </a:r>
            <a:r>
              <a:rPr lang="en-US" dirty="0" smtClean="0"/>
              <a:t>CFR</a:t>
            </a:r>
            <a:r>
              <a:rPr lang="zh-CN" altLang="en-US" dirty="0" smtClean="0"/>
              <a:t>价格</a:t>
            </a:r>
            <a:r>
              <a:rPr lang="en-US" dirty="0" smtClean="0"/>
              <a:t> = FOB</a:t>
            </a:r>
            <a:r>
              <a:rPr lang="zh-CN" altLang="en-US" dirty="0" smtClean="0"/>
              <a:t>价格</a:t>
            </a:r>
            <a:r>
              <a:rPr lang="en-US" dirty="0" smtClean="0"/>
              <a:t> + </a:t>
            </a:r>
            <a:r>
              <a:rPr lang="zh-CN" altLang="en-US" dirty="0" smtClean="0"/>
              <a:t>国外运费</a:t>
            </a:r>
            <a:endParaRPr lang="zh-CN" altLang="en-US" dirty="0" smtClean="0"/>
          </a:p>
          <a:p>
            <a:r>
              <a:rPr lang="en-US" dirty="0" smtClean="0"/>
              <a:t>2</a:t>
            </a:r>
            <a:r>
              <a:rPr lang="zh-CN" altLang="en-US" dirty="0" smtClean="0"/>
              <a:t>）、</a:t>
            </a:r>
            <a:r>
              <a:rPr lang="en-US" dirty="0" smtClean="0"/>
              <a:t>CIF</a:t>
            </a:r>
            <a:r>
              <a:rPr lang="zh-CN" altLang="en-US" dirty="0" smtClean="0"/>
              <a:t>价格</a:t>
            </a:r>
            <a:r>
              <a:rPr lang="en-US" dirty="0" smtClean="0"/>
              <a:t> = FOB</a:t>
            </a:r>
            <a:r>
              <a:rPr lang="zh-CN" altLang="en-US" dirty="0" smtClean="0"/>
              <a:t>价格</a:t>
            </a:r>
            <a:r>
              <a:rPr lang="en-US" dirty="0" smtClean="0"/>
              <a:t>+</a:t>
            </a:r>
            <a:r>
              <a:rPr lang="zh-CN" altLang="en-US" dirty="0" smtClean="0"/>
              <a:t>国外运费</a:t>
            </a:r>
            <a:r>
              <a:rPr lang="en-US" dirty="0" smtClean="0"/>
              <a:t>+</a:t>
            </a:r>
            <a:r>
              <a:rPr lang="zh-CN" altLang="en-US" dirty="0" smtClean="0"/>
              <a:t>国外保险费</a:t>
            </a:r>
            <a:endParaRPr lang="en-US" altLang="zh-CN" dirty="0" smtClean="0"/>
          </a:p>
          <a:p>
            <a:r>
              <a:rPr lang="en-US" dirty="0" smtClean="0"/>
              <a:t> CIF</a:t>
            </a:r>
            <a:r>
              <a:rPr lang="zh-CN" altLang="en-US" dirty="0" smtClean="0"/>
              <a:t>价格</a:t>
            </a:r>
            <a:r>
              <a:rPr lang="en-US" dirty="0" smtClean="0"/>
              <a:t> =   </a:t>
            </a:r>
            <a:r>
              <a:rPr lang="zh-CN" altLang="en-US" dirty="0" smtClean="0"/>
              <a:t>（</a:t>
            </a:r>
            <a:r>
              <a:rPr lang="en-US" altLang="zh-CN" dirty="0" smtClean="0"/>
              <a:t>FOB+F)/1</a:t>
            </a:r>
            <a:r>
              <a:rPr lang="en-US" altLang="zh-CN" dirty="0" smtClean="0">
                <a:latin typeface="+mn-ea"/>
              </a:rPr>
              <a:t>-</a:t>
            </a:r>
            <a:r>
              <a:rPr lang="zh-CN" altLang="en-US" dirty="0" smtClean="0"/>
              <a:t>（</a:t>
            </a:r>
            <a:r>
              <a:rPr lang="en-US" altLang="zh-CN" dirty="0" smtClean="0"/>
              <a:t>1+</a:t>
            </a:r>
            <a:r>
              <a:rPr lang="zh-CN" altLang="en-US" dirty="0" smtClean="0"/>
              <a:t>保险加成率）</a:t>
            </a:r>
            <a:r>
              <a:rPr lang="en-US" altLang="zh-CN" dirty="0" smtClean="0"/>
              <a:t>x</a:t>
            </a:r>
            <a:r>
              <a:rPr lang="zh-CN" altLang="en-US" dirty="0" smtClean="0"/>
              <a:t>保险费率</a:t>
            </a:r>
            <a:endParaRPr lang="zh-CN" altLang="en-US" dirty="0" smtClean="0"/>
          </a:p>
          <a:p>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例：</a:t>
            </a:r>
            <a:r>
              <a:rPr lang="zh-CN" altLang="en-US" b="1" dirty="0" smtClean="0"/>
              <a:t>我国某公司原对外报价为每箱</a:t>
            </a:r>
            <a:r>
              <a:rPr lang="en-US" b="1" dirty="0" smtClean="0"/>
              <a:t>330</a:t>
            </a:r>
            <a:r>
              <a:rPr lang="zh-CN" altLang="en-US" b="1" dirty="0" smtClean="0"/>
              <a:t>美元</a:t>
            </a:r>
            <a:r>
              <a:rPr lang="en-US" b="1" dirty="0" smtClean="0"/>
              <a:t>FOB</a:t>
            </a:r>
            <a:r>
              <a:rPr lang="zh-CN" altLang="en-US" b="1" dirty="0" smtClean="0"/>
              <a:t>天津新港。现在客户要求我方报</a:t>
            </a:r>
            <a:r>
              <a:rPr lang="en-US" b="1" dirty="0" smtClean="0"/>
              <a:t>CIF</a:t>
            </a:r>
            <a:r>
              <a:rPr lang="zh-CN" altLang="en-US" b="1" dirty="0" smtClean="0"/>
              <a:t>伦敦价，设每箱运费为</a:t>
            </a:r>
            <a:r>
              <a:rPr lang="en-US" b="1" dirty="0" smtClean="0"/>
              <a:t>40</a:t>
            </a:r>
            <a:r>
              <a:rPr lang="zh-CN" altLang="en-US" b="1" dirty="0" smtClean="0"/>
              <a:t>美元，投保平安险，平安险保险费率为</a:t>
            </a:r>
            <a:r>
              <a:rPr lang="en-US" b="1" dirty="0" smtClean="0"/>
              <a:t>0.6%</a:t>
            </a:r>
            <a:r>
              <a:rPr lang="zh-CN" altLang="en-US" b="1" dirty="0" smtClean="0"/>
              <a:t>。试计算我方的</a:t>
            </a:r>
            <a:r>
              <a:rPr lang="en-US" b="1" dirty="0" smtClean="0"/>
              <a:t>CIF</a:t>
            </a:r>
            <a:r>
              <a:rPr lang="zh-CN" altLang="en-US" b="1" dirty="0" smtClean="0"/>
              <a:t>伦敦报价。</a:t>
            </a:r>
            <a:endParaRPr lang="zh-CN" altLang="en-US" dirty="0" smtClean="0"/>
          </a:p>
          <a:p>
            <a:r>
              <a:rPr lang="zh-CN" altLang="en-US" dirty="0" smtClean="0"/>
              <a:t>根据上面公式可知：</a:t>
            </a:r>
            <a:endParaRPr lang="zh-CN" altLang="en-US" dirty="0" smtClean="0"/>
          </a:p>
          <a:p>
            <a:r>
              <a:rPr lang="en-US" altLang="zh-CN" dirty="0" smtClean="0"/>
              <a:t>CIF =</a:t>
            </a:r>
            <a:r>
              <a:rPr lang="zh-CN" altLang="en-US" dirty="0" smtClean="0"/>
              <a:t> （</a:t>
            </a:r>
            <a:r>
              <a:rPr lang="en-US" altLang="zh-CN" dirty="0" smtClean="0"/>
              <a:t>FOB+F)/1</a:t>
            </a:r>
            <a:r>
              <a:rPr lang="en-US" altLang="zh-CN" dirty="0" smtClean="0">
                <a:latin typeface="+mn-ea"/>
              </a:rPr>
              <a:t>-</a:t>
            </a:r>
            <a:r>
              <a:rPr lang="zh-CN" altLang="en-US" dirty="0" smtClean="0"/>
              <a:t>（</a:t>
            </a:r>
            <a:r>
              <a:rPr lang="en-US" altLang="zh-CN" dirty="0" smtClean="0"/>
              <a:t>1+</a:t>
            </a:r>
            <a:r>
              <a:rPr lang="zh-CN" altLang="en-US" dirty="0" smtClean="0"/>
              <a:t>保险加成率）</a:t>
            </a:r>
            <a:r>
              <a:rPr lang="en-US" altLang="zh-CN" dirty="0" smtClean="0"/>
              <a:t>x</a:t>
            </a:r>
            <a:r>
              <a:rPr lang="zh-CN" altLang="en-US" dirty="0" smtClean="0"/>
              <a:t>保险费率</a:t>
            </a:r>
            <a:endParaRPr lang="en-US" altLang="zh-CN" dirty="0" smtClean="0"/>
          </a:p>
          <a:p>
            <a:r>
              <a:rPr lang="en-US" altLang="zh-CN" dirty="0" smtClean="0"/>
              <a:t>=(330+40)/1-(1+10%)x0.6%</a:t>
            </a:r>
            <a:endParaRPr lang="en-US" altLang="zh-CN" dirty="0" smtClean="0"/>
          </a:p>
          <a:p>
            <a:r>
              <a:rPr lang="en-US" altLang="zh-CN" dirty="0" smtClean="0"/>
              <a:t>=</a:t>
            </a:r>
            <a:r>
              <a:rPr lang="en-US" dirty="0" smtClean="0"/>
              <a:t> 372.46 (USD)</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接连接符 27"/>
          <p:cNvCxnSpPr/>
          <p:nvPr/>
        </p:nvCxnSpPr>
        <p:spPr>
          <a:xfrm>
            <a:off x="4079411" y="1726717"/>
            <a:ext cx="0" cy="2712351"/>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29" name="TextBox 28"/>
          <p:cNvSpPr txBox="1"/>
          <p:nvPr/>
        </p:nvSpPr>
        <p:spPr>
          <a:xfrm>
            <a:off x="4594860" y="1726565"/>
            <a:ext cx="7225665"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1" action="ppaction://hlinksldjump"/>
              </a:rPr>
              <a:t>出口换汇成本与出口盈亏额</a:t>
            </a:r>
            <a:r>
              <a:rPr lang="en-US" altLang="zh-CN" sz="3735" b="1" spc="-150" dirty="0" smtClean="0">
                <a:solidFill>
                  <a:schemeClr val="accent3"/>
                </a:solidFill>
                <a:latin typeface="方正卡通简体" panose="03000509000000000000" pitchFamily="65" charset="-122"/>
                <a:ea typeface="方正卡通简体" panose="03000509000000000000" pitchFamily="65" charset="-122"/>
                <a:hlinkClick r:id="rId1" action="ppaction://hlinksldjump"/>
              </a:rPr>
              <a:t>/</a:t>
            </a:r>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1" action="ppaction://hlinksldjump"/>
              </a:rPr>
              <a:t>率</a:t>
            </a:r>
            <a:r>
              <a:rPr lang="zh-CN" altLang="en-US" sz="3735" spc="-150" dirty="0" smtClean="0">
                <a:solidFill>
                  <a:schemeClr val="bg1"/>
                </a:solidFill>
                <a:latin typeface="方正卡通简体" panose="03000509000000000000" pitchFamily="65" charset="-122"/>
                <a:ea typeface="方正卡通简体" panose="03000509000000000000" pitchFamily="65" charset="-122"/>
                <a:hlinkClick r:id="rId1" action="ppaction://hlinksldjump"/>
              </a:rPr>
              <a:t>本</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标</a:t>
            </a:r>
            <a:endParaRPr lang="zh-CN" altLang="en-US" sz="3735" b="1" spc="-150" dirty="0" smtClean="0">
              <a:solidFill>
                <a:schemeClr val="accent3"/>
              </a:solidFill>
              <a:latin typeface="方正卡通简体" panose="03000509000000000000" pitchFamily="65" charset="-122"/>
              <a:ea typeface="方正卡通简体" panose="03000509000000000000" pitchFamily="65" charset="-122"/>
            </a:endParaRPr>
          </a:p>
        </p:txBody>
      </p:sp>
      <p:sp>
        <p:nvSpPr>
          <p:cNvPr id="30" name="TextBox 29"/>
          <p:cNvSpPr txBox="1"/>
          <p:nvPr/>
        </p:nvSpPr>
        <p:spPr>
          <a:xfrm>
            <a:off x="4299299" y="2589937"/>
            <a:ext cx="5693659" cy="124142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yongjin </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题贸易术语之间价格转换</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1" name="TextBox 30"/>
          <p:cNvSpPr txBox="1"/>
          <p:nvPr/>
        </p:nvSpPr>
        <p:spPr>
          <a:xfrm>
            <a:off x="4594574" y="2808631"/>
            <a:ext cx="5693659"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hlinkClick r:id="rId2" action="ppaction://hlinksldjump"/>
              </a:rPr>
              <a:t>佣金与折扣</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换</a:t>
            </a:r>
            <a:r>
              <a:rPr lang="en-US" altLang="zh-CN" sz="3735" spc="-150" dirty="0" smtClean="0">
                <a:solidFill>
                  <a:schemeClr val="bg1"/>
                </a:solidFill>
                <a:latin typeface="方正卡通简体" panose="03000509000000000000" pitchFamily="65" charset="-122"/>
                <a:ea typeface="方正卡通简体" panose="03000509000000000000" pitchFamily="65" charset="-122"/>
              </a:rPr>
              <a:t>c </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2" name="TextBox 31"/>
          <p:cNvSpPr txBox="1"/>
          <p:nvPr/>
        </p:nvSpPr>
        <p:spPr>
          <a:xfrm>
            <a:off x="4707604" y="3831872"/>
            <a:ext cx="5693659" cy="1241425"/>
          </a:xfrm>
          <a:prstGeom prst="rect">
            <a:avLst/>
          </a:prstGeom>
          <a:noFill/>
        </p:spPr>
        <p:txBody>
          <a:bodyPr wrap="square" rtlCol="0">
            <a:spAutoFit/>
          </a:bodyPr>
          <a:lstStyle/>
          <a:p>
            <a:r>
              <a:rPr lang="zh-CN" altLang="en-US" sz="3730" b="1" spc="-150" dirty="0" smtClean="0">
                <a:solidFill>
                  <a:schemeClr val="accent3"/>
                </a:solidFill>
                <a:latin typeface="方正卡通简体" panose="03000509000000000000" pitchFamily="65" charset="-122"/>
                <a:ea typeface="方正卡通简体" panose="03000509000000000000" pitchFamily="65" charset="-122"/>
                <a:sym typeface="+mn-ea"/>
                <a:hlinkClick r:id="rId3" action="ppaction://hlinksldjump"/>
              </a:rPr>
              <a:t>贸易术语之间价格转</a:t>
            </a:r>
            <a:r>
              <a:rPr lang="zh-CN" altLang="en-US" sz="3735" b="1" spc="-150" dirty="0" smtClean="0">
                <a:solidFill>
                  <a:schemeClr val="bg1"/>
                </a:solidFill>
                <a:latin typeface="方正卡通简体" panose="03000509000000000000" pitchFamily="65" charset="-122"/>
                <a:ea typeface="方正卡通简体" panose="03000509000000000000" pitchFamily="65" charset="-122"/>
                <a:hlinkClick r:id="rId3" action="ppaction://hlinksldjump"/>
              </a:rPr>
              <a:t>击</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27" name="TextBox 26"/>
          <p:cNvSpPr txBox="1"/>
          <p:nvPr/>
        </p:nvSpPr>
        <p:spPr>
          <a:xfrm>
            <a:off x="3023659" y="1769368"/>
            <a:ext cx="767720" cy="1734185"/>
          </a:xfrm>
          <a:prstGeom prst="rect">
            <a:avLst/>
          </a:prstGeom>
          <a:noFill/>
        </p:spPr>
        <p:txBody>
          <a:bodyPr wrap="square" rtlCol="0">
            <a:spAutoFit/>
          </a:bodyPr>
          <a:lstStyle/>
          <a:p>
            <a:pPr algn="r"/>
            <a:r>
              <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rPr>
              <a:t>目录</a:t>
            </a:r>
            <a:endPar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endParaRPr>
          </a:p>
        </p:txBody>
      </p:sp>
      <p:pic>
        <p:nvPicPr>
          <p:cNvPr id="3074" name="Picture 2" descr="C:\Users\Thinkpad\Desktop\学校\1_0002_图层-1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437160">
            <a:off x="939271" y="4536323"/>
            <a:ext cx="2474781" cy="203943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5"/>
    </p:custDataLst>
  </p:cSld>
  <p:clrMapOvr>
    <a:masterClrMapping/>
  </p:clrMapOvr>
  <mc:AlternateContent xmlns:mc="http://schemas.openxmlformats.org/markup-compatibility/2006">
    <mc:Choice xmlns:p14="http://schemas.microsoft.com/office/powerpoint/2010/main" Requires="p14">
      <p:transition spd="med" advClick="0" advTm="2000">
        <p14:ripple/>
      </p:transition>
    </mc:Choice>
    <mc:Fallback>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500" fill="hold"/>
                                        <p:tgtEl>
                                          <p:spTgt spid="30"/>
                                        </p:tgtEl>
                                        <p:attrNameLst>
                                          <p:attrName>ppt_w</p:attrName>
                                        </p:attrNameLst>
                                      </p:cBhvr>
                                      <p:tavLst>
                                        <p:tav tm="0">
                                          <p:val>
                                            <p:fltVal val="0"/>
                                          </p:val>
                                        </p:tav>
                                        <p:tav tm="100000">
                                          <p:val>
                                            <p:strVal val="#ppt_w"/>
                                          </p:val>
                                        </p:tav>
                                      </p:tavLst>
                                    </p:anim>
                                    <p:anim calcmode="lin" valueType="num">
                                      <p:cBhvr>
                                        <p:cTn id="22" dur="500" fill="hold"/>
                                        <p:tgtEl>
                                          <p:spTgt spid="30"/>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ppt_w</p:attrName>
                                        </p:attrNameLst>
                                      </p:cBhvr>
                                      <p:tavLst>
                                        <p:tav tm="0">
                                          <p:val>
                                            <p:fltVal val="0"/>
                                          </p:val>
                                        </p:tav>
                                        <p:tav tm="100000">
                                          <p:val>
                                            <p:strVal val="#ppt_w"/>
                                          </p:val>
                                        </p:tav>
                                      </p:tavLst>
                                    </p:anim>
                                    <p:anim calcmode="lin" valueType="num">
                                      <p:cBhvr>
                                        <p:cTn id="27" dur="500" fill="hold"/>
                                        <p:tgtEl>
                                          <p:spTgt spid="31"/>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23" presetClass="entr" presetSubtype="16" fill="hold" grpId="0" nodeType="afterEffect">
                                  <p:stCondLst>
                                    <p:cond delay="0"/>
                                  </p:stCondLst>
                                  <p:childTnLst>
                                    <p:set>
                                      <p:cBhvr>
                                        <p:cTn id="30" dur="1" fill="hold">
                                          <p:stCondLst>
                                            <p:cond delay="0"/>
                                          </p:stCondLst>
                                        </p:cTn>
                                        <p:tgtEl>
                                          <p:spTgt spid="32"/>
                                        </p:tgtEl>
                                        <p:attrNameLst>
                                          <p:attrName>style.visibility</p:attrName>
                                        </p:attrNameLst>
                                      </p:cBhvr>
                                      <p:to>
                                        <p:strVal val="visible"/>
                                      </p:to>
                                    </p:set>
                                    <p:anim calcmode="lin" valueType="num">
                                      <p:cBhvr>
                                        <p:cTn id="31" dur="500" fill="hold"/>
                                        <p:tgtEl>
                                          <p:spTgt spid="32"/>
                                        </p:tgtEl>
                                        <p:attrNameLst>
                                          <p:attrName>ppt_w</p:attrName>
                                        </p:attrNameLst>
                                      </p:cBhvr>
                                      <p:tavLst>
                                        <p:tav tm="0">
                                          <p:val>
                                            <p:fltVal val="0"/>
                                          </p:val>
                                        </p:tav>
                                        <p:tav tm="100000">
                                          <p:val>
                                            <p:strVal val="#ppt_w"/>
                                          </p:val>
                                        </p:tav>
                                      </p:tavLst>
                                    </p:anim>
                                    <p:anim calcmode="lin" valueType="num">
                                      <p:cBhvr>
                                        <p:cTn id="32"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81158" y="-357214"/>
            <a:ext cx="7776000" cy="1143000"/>
          </a:xfrm>
        </p:spPr>
        <p:txBody>
          <a:bodyPr/>
          <a:lstStyle/>
          <a:p>
            <a:endParaRPr lang="zh-CN" altLang="en-US" dirty="0"/>
          </a:p>
        </p:txBody>
      </p:sp>
      <p:sp>
        <p:nvSpPr>
          <p:cNvPr id="3" name="内容占位符 2"/>
          <p:cNvSpPr>
            <a:spLocks noGrp="1"/>
          </p:cNvSpPr>
          <p:nvPr>
            <p:ph idx="1"/>
          </p:nvPr>
        </p:nvSpPr>
        <p:spPr>
          <a:xfrm>
            <a:off x="1738282" y="928670"/>
            <a:ext cx="8472518" cy="5197493"/>
          </a:xfrm>
        </p:spPr>
        <p:txBody>
          <a:bodyPr>
            <a:normAutofit lnSpcReduction="10000"/>
          </a:bodyPr>
          <a:lstStyle/>
          <a:p>
            <a:r>
              <a:rPr lang="en-US" dirty="0" smtClean="0"/>
              <a:t> 2. </a:t>
            </a:r>
            <a:r>
              <a:rPr lang="zh-CN" altLang="en-US" dirty="0" smtClean="0"/>
              <a:t>已知</a:t>
            </a:r>
            <a:r>
              <a:rPr lang="en-US" dirty="0" smtClean="0"/>
              <a:t>CFR</a:t>
            </a:r>
            <a:r>
              <a:rPr lang="zh-CN" altLang="en-US" dirty="0" smtClean="0"/>
              <a:t>价格，需要转换为</a:t>
            </a:r>
            <a:r>
              <a:rPr lang="en-US" dirty="0" smtClean="0"/>
              <a:t>FOB</a:t>
            </a:r>
            <a:r>
              <a:rPr lang="zh-CN" altLang="en-US" dirty="0" smtClean="0"/>
              <a:t>、</a:t>
            </a:r>
            <a:r>
              <a:rPr lang="en-US" dirty="0" smtClean="0"/>
              <a:t>CIF</a:t>
            </a:r>
            <a:r>
              <a:rPr lang="zh-CN" altLang="en-US" dirty="0" smtClean="0"/>
              <a:t>价格，则可以转换为：</a:t>
            </a:r>
            <a:endParaRPr lang="zh-CN" altLang="en-US" dirty="0" smtClean="0"/>
          </a:p>
          <a:p>
            <a:r>
              <a:rPr lang="en-US" dirty="0" smtClean="0"/>
              <a:t>1</a:t>
            </a:r>
            <a:r>
              <a:rPr lang="zh-CN" altLang="en-US" dirty="0" smtClean="0"/>
              <a:t>）</a:t>
            </a:r>
            <a:r>
              <a:rPr lang="en-US" dirty="0" smtClean="0"/>
              <a:t>FOB</a:t>
            </a:r>
            <a:r>
              <a:rPr lang="zh-CN" altLang="en-US" dirty="0" smtClean="0"/>
              <a:t>价格</a:t>
            </a:r>
            <a:r>
              <a:rPr lang="en-US" dirty="0" smtClean="0"/>
              <a:t> = CFR</a:t>
            </a:r>
            <a:r>
              <a:rPr lang="zh-CN" altLang="en-US" dirty="0" smtClean="0"/>
              <a:t>价格</a:t>
            </a:r>
            <a:r>
              <a:rPr lang="en-US" dirty="0" smtClean="0"/>
              <a:t> </a:t>
            </a:r>
            <a:r>
              <a:rPr lang="en-US" altLang="zh-CN" dirty="0" smtClean="0"/>
              <a:t>—</a:t>
            </a:r>
            <a:r>
              <a:rPr lang="zh-CN" altLang="en-US" dirty="0" smtClean="0"/>
              <a:t>国外运费</a:t>
            </a:r>
            <a:endParaRPr lang="zh-CN" altLang="en-US" dirty="0" smtClean="0"/>
          </a:p>
          <a:p>
            <a:r>
              <a:rPr lang="en-US" dirty="0" smtClean="0"/>
              <a:t>2</a:t>
            </a:r>
            <a:r>
              <a:rPr lang="zh-CN" altLang="en-US" dirty="0" smtClean="0"/>
              <a:t>）</a:t>
            </a:r>
            <a:r>
              <a:rPr lang="en-US" dirty="0" smtClean="0"/>
              <a:t>CIF</a:t>
            </a:r>
            <a:r>
              <a:rPr lang="zh-CN" altLang="en-US" dirty="0" smtClean="0"/>
              <a:t>价格</a:t>
            </a:r>
            <a:r>
              <a:rPr lang="en-US" dirty="0" smtClean="0"/>
              <a:t> = CFR</a:t>
            </a:r>
            <a:r>
              <a:rPr lang="en-US" altLang="zh-CN" dirty="0" smtClean="0"/>
              <a:t>/1</a:t>
            </a:r>
            <a:r>
              <a:rPr lang="en-US" altLang="zh-CN" dirty="0" smtClean="0">
                <a:latin typeface="+mn-ea"/>
              </a:rPr>
              <a:t>-</a:t>
            </a:r>
            <a:r>
              <a:rPr lang="zh-CN" altLang="en-US" dirty="0" smtClean="0"/>
              <a:t>（</a:t>
            </a:r>
            <a:r>
              <a:rPr lang="en-US" altLang="zh-CN" dirty="0" smtClean="0"/>
              <a:t>1+</a:t>
            </a:r>
            <a:r>
              <a:rPr lang="zh-CN" altLang="en-US" dirty="0" smtClean="0"/>
              <a:t>保险加成率）</a:t>
            </a:r>
            <a:r>
              <a:rPr lang="en-US" altLang="zh-CN" dirty="0" smtClean="0"/>
              <a:t>x</a:t>
            </a:r>
            <a:r>
              <a:rPr lang="zh-CN" altLang="en-US" dirty="0" smtClean="0"/>
              <a:t>保险费率</a:t>
            </a:r>
            <a:endParaRPr lang="zh-CN" altLang="en-US" dirty="0" smtClean="0"/>
          </a:p>
          <a:p>
            <a:r>
              <a:rPr lang="en-US" dirty="0" smtClean="0"/>
              <a:t>3. </a:t>
            </a:r>
            <a:r>
              <a:rPr lang="zh-CN" altLang="en-US" dirty="0" smtClean="0"/>
              <a:t>已知</a:t>
            </a:r>
            <a:r>
              <a:rPr lang="en-US" dirty="0" smtClean="0"/>
              <a:t>CIF</a:t>
            </a:r>
            <a:r>
              <a:rPr lang="zh-CN" altLang="en-US" dirty="0" smtClean="0"/>
              <a:t>价格，需要转换为</a:t>
            </a:r>
            <a:r>
              <a:rPr lang="en-US" dirty="0" smtClean="0"/>
              <a:t>FOB</a:t>
            </a:r>
            <a:r>
              <a:rPr lang="zh-CN" altLang="en-US" dirty="0" smtClean="0"/>
              <a:t>、</a:t>
            </a:r>
            <a:r>
              <a:rPr lang="en-US" dirty="0" smtClean="0"/>
              <a:t>CFR</a:t>
            </a:r>
            <a:r>
              <a:rPr lang="zh-CN" altLang="en-US" dirty="0" smtClean="0"/>
              <a:t>价格，则可以转换为：</a:t>
            </a:r>
            <a:endParaRPr lang="zh-CN" altLang="en-US" dirty="0" smtClean="0"/>
          </a:p>
          <a:p>
            <a:r>
              <a:rPr lang="en-US" dirty="0" smtClean="0"/>
              <a:t>   1</a:t>
            </a:r>
            <a:r>
              <a:rPr lang="zh-CN" altLang="en-US" dirty="0" smtClean="0"/>
              <a:t>）</a:t>
            </a:r>
            <a:r>
              <a:rPr lang="en-US" dirty="0" smtClean="0"/>
              <a:t>FOB</a:t>
            </a:r>
            <a:r>
              <a:rPr lang="zh-CN" altLang="en-US" dirty="0" smtClean="0"/>
              <a:t>价格</a:t>
            </a:r>
            <a:r>
              <a:rPr lang="en-US" dirty="0" smtClean="0"/>
              <a:t> = CIF</a:t>
            </a:r>
            <a:r>
              <a:rPr lang="zh-CN" altLang="en-US" dirty="0" smtClean="0"/>
              <a:t>价格</a:t>
            </a:r>
            <a:r>
              <a:rPr lang="en-US" dirty="0" smtClean="0"/>
              <a:t> x  – </a:t>
            </a:r>
            <a:r>
              <a:rPr lang="zh-CN" altLang="en-US" dirty="0" smtClean="0"/>
              <a:t>国外运费</a:t>
            </a:r>
            <a:endParaRPr lang="zh-CN" altLang="en-US" dirty="0" smtClean="0"/>
          </a:p>
          <a:p>
            <a:r>
              <a:rPr lang="en-US" dirty="0" smtClean="0"/>
              <a:t>   2</a:t>
            </a:r>
            <a:r>
              <a:rPr lang="zh-CN" altLang="en-US" dirty="0" smtClean="0"/>
              <a:t>）</a:t>
            </a:r>
            <a:r>
              <a:rPr lang="en-US" dirty="0" smtClean="0"/>
              <a:t>CFR</a:t>
            </a:r>
            <a:r>
              <a:rPr lang="zh-CN" altLang="en-US" dirty="0" smtClean="0"/>
              <a:t>价格</a:t>
            </a:r>
            <a:r>
              <a:rPr lang="en-US" dirty="0" smtClean="0"/>
              <a:t> = CIF</a:t>
            </a:r>
            <a:r>
              <a:rPr lang="zh-CN" altLang="en-US" dirty="0" smtClean="0"/>
              <a:t>价格</a:t>
            </a:r>
            <a:r>
              <a:rPr lang="en-US" dirty="0" smtClean="0"/>
              <a:t> x </a:t>
            </a:r>
            <a:r>
              <a:rPr lang="en-US" altLang="zh-CN" dirty="0" smtClean="0"/>
              <a:t>1</a:t>
            </a:r>
            <a:r>
              <a:rPr lang="en-US" altLang="zh-CN" dirty="0" smtClean="0">
                <a:latin typeface="+mn-ea"/>
              </a:rPr>
              <a:t>-</a:t>
            </a:r>
            <a:r>
              <a:rPr lang="zh-CN" altLang="en-US" dirty="0" smtClean="0"/>
              <a:t>（</a:t>
            </a:r>
            <a:r>
              <a:rPr lang="en-US" altLang="zh-CN" dirty="0" smtClean="0"/>
              <a:t>1+</a:t>
            </a:r>
            <a:r>
              <a:rPr lang="zh-CN" altLang="en-US" dirty="0" smtClean="0"/>
              <a:t>保险加成率）</a:t>
            </a:r>
            <a:r>
              <a:rPr lang="en-US" altLang="zh-CN" dirty="0" smtClean="0"/>
              <a:t>x</a:t>
            </a:r>
            <a:r>
              <a:rPr lang="zh-CN" altLang="en-US" dirty="0" smtClean="0"/>
              <a:t>保险费率</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809720" y="-571500"/>
            <a:ext cx="7776000" cy="1143000"/>
          </a:xfrm>
        </p:spPr>
        <p:txBody>
          <a:bodyPr/>
          <a:lstStyle/>
          <a:p>
            <a:endParaRPr lang="zh-CN" altLang="en-US" dirty="0"/>
          </a:p>
        </p:txBody>
      </p:sp>
      <p:sp>
        <p:nvSpPr>
          <p:cNvPr id="3" name="内容占位符 2"/>
          <p:cNvSpPr>
            <a:spLocks noGrp="1"/>
          </p:cNvSpPr>
          <p:nvPr>
            <p:ph idx="1"/>
          </p:nvPr>
        </p:nvSpPr>
        <p:spPr>
          <a:xfrm>
            <a:off x="1524000" y="500042"/>
            <a:ext cx="8929718" cy="6215106"/>
          </a:xfrm>
        </p:spPr>
        <p:txBody>
          <a:bodyPr>
            <a:normAutofit/>
          </a:bodyPr>
          <a:lstStyle/>
          <a:p>
            <a:r>
              <a:rPr lang="zh-CN" altLang="en-US" dirty="0" smtClean="0"/>
              <a:t>在出口业务中，出口商品价格的定价应在考虑国际市场同类商品价格的同时，应考虑以下因素</a:t>
            </a:r>
            <a:r>
              <a:rPr lang="en-US" dirty="0" smtClean="0"/>
              <a:t>:</a:t>
            </a:r>
            <a:endParaRPr lang="zh-CN" altLang="en-US" dirty="0" smtClean="0"/>
          </a:p>
          <a:p>
            <a:pPr lvl="0"/>
            <a:r>
              <a:rPr lang="en-US" altLang="zh-CN" dirty="0" smtClean="0"/>
              <a:t>1. </a:t>
            </a:r>
            <a:r>
              <a:rPr lang="zh-CN" altLang="en-US" dirty="0" smtClean="0"/>
              <a:t>商品本身的质量和档次；</a:t>
            </a:r>
            <a:endParaRPr lang="en-US" altLang="zh-CN" dirty="0" smtClean="0"/>
          </a:p>
          <a:p>
            <a:r>
              <a:rPr lang="en-US" altLang="zh-CN" dirty="0" smtClean="0"/>
              <a:t>2.</a:t>
            </a:r>
            <a:r>
              <a:rPr lang="zh-CN" altLang="en-US" dirty="0" smtClean="0"/>
              <a:t>考虑运输时间、运输距离和运输成本；</a:t>
            </a:r>
            <a:endParaRPr lang="en-US" altLang="zh-CN" dirty="0" smtClean="0"/>
          </a:p>
          <a:p>
            <a:pPr lvl="0"/>
            <a:r>
              <a:rPr lang="en-US" altLang="zh-CN" dirty="0" smtClean="0"/>
              <a:t>3. </a:t>
            </a:r>
            <a:r>
              <a:rPr lang="zh-CN" altLang="en-US" dirty="0" smtClean="0"/>
              <a:t>交货条件；</a:t>
            </a:r>
            <a:endParaRPr lang="en-US" altLang="zh-CN" dirty="0" smtClean="0"/>
          </a:p>
          <a:p>
            <a:r>
              <a:rPr lang="en-US" altLang="zh-CN" dirty="0" smtClean="0"/>
              <a:t>4.</a:t>
            </a:r>
            <a:r>
              <a:rPr lang="zh-CN" altLang="en-US" dirty="0" smtClean="0"/>
              <a:t>充分考虑商品的季节性因素；</a:t>
            </a:r>
            <a:endParaRPr lang="zh-CN" altLang="en-US" dirty="0" smtClean="0"/>
          </a:p>
          <a:p>
            <a:r>
              <a:rPr lang="en-US" altLang="zh-CN" dirty="0" smtClean="0"/>
              <a:t>5.</a:t>
            </a:r>
            <a:r>
              <a:rPr lang="zh-CN" altLang="en-US" dirty="0" smtClean="0"/>
              <a:t>考虑成交数量；</a:t>
            </a:r>
            <a:endParaRPr lang="en-US" altLang="zh-CN" dirty="0" smtClean="0"/>
          </a:p>
          <a:p>
            <a:pPr lvl="0"/>
            <a:r>
              <a:rPr lang="en-US" altLang="zh-CN" dirty="0" smtClean="0"/>
              <a:t>6.</a:t>
            </a:r>
            <a:r>
              <a:rPr lang="zh-CN" altLang="en-US" dirty="0" smtClean="0"/>
              <a:t>考虑支付条件；</a:t>
            </a:r>
            <a:endParaRPr lang="zh-CN" altLang="en-US" dirty="0" smtClean="0"/>
          </a:p>
          <a:p>
            <a:pPr lvl="0"/>
            <a:r>
              <a:rPr lang="en-US" altLang="zh-CN" dirty="0" smtClean="0"/>
              <a:t>7.</a:t>
            </a:r>
            <a:r>
              <a:rPr lang="zh-CN" altLang="en-US" dirty="0" smtClean="0"/>
              <a:t>考虑汇率风险；</a:t>
            </a:r>
            <a:endParaRPr lang="zh-CN" altLang="en-US" dirty="0" smtClean="0"/>
          </a:p>
          <a:p>
            <a:r>
              <a:rPr lang="en-US" altLang="zh-CN" dirty="0" smtClean="0"/>
              <a:t>8.</a:t>
            </a:r>
            <a:r>
              <a:rPr lang="zh-CN" altLang="en-US" dirty="0" smtClean="0"/>
              <a:t>考虑国际市场上该类商品价格走势；</a:t>
            </a:r>
            <a:endParaRPr lang="en-US" altLang="zh-CN" dirty="0" smtClean="0"/>
          </a:p>
          <a:p>
            <a:pPr lvl="0"/>
            <a:r>
              <a:rPr lang="en-US" altLang="zh-CN" dirty="0" smtClean="0"/>
              <a:t>9.</a:t>
            </a:r>
            <a:r>
              <a:rPr lang="zh-CN" altLang="en-US" dirty="0" smtClean="0"/>
              <a:t>考虑商品的稀缺性和可得性。</a:t>
            </a:r>
            <a:endParaRPr lang="zh-CN" altLang="en-US" dirty="0" smtClean="0"/>
          </a:p>
          <a:p>
            <a:pPr lvl="0"/>
            <a:endParaRPr lang="zh-CN" altLang="en-US" dirty="0" smtClean="0"/>
          </a:p>
          <a:p>
            <a:endParaRPr lang="zh-CN" altLang="en-US" dirty="0" smtClean="0"/>
          </a:p>
          <a:p>
            <a:pPr lvl="0"/>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sz="4000" b="1" dirty="0" smtClean="0"/>
            </a:br>
            <a:endParaRPr lang="zh-CN" altLang="en-US" dirty="0"/>
          </a:p>
        </p:txBody>
      </p:sp>
      <p:sp>
        <p:nvSpPr>
          <p:cNvPr id="3" name="内容占位符 2"/>
          <p:cNvSpPr>
            <a:spLocks noGrp="1"/>
          </p:cNvSpPr>
          <p:nvPr>
            <p:ph idx="1"/>
          </p:nvPr>
        </p:nvSpPr>
        <p:spPr>
          <a:xfrm>
            <a:off x="1809720" y="1231879"/>
            <a:ext cx="8401080" cy="5626121"/>
          </a:xfrm>
        </p:spPr>
        <p:txBody>
          <a:bodyPr>
            <a:normAutofit/>
          </a:bodyPr>
          <a:lstStyle/>
          <a:p>
            <a:endParaRPr lang="en-US" altLang="zh-CN" dirty="0" smtClean="0"/>
          </a:p>
          <a:p>
            <a:r>
              <a:rPr lang="zh-CN" altLang="en-US" sz="2800" dirty="0" smtClean="0"/>
              <a:t>在出口贸易中，如何控制好成本是出口企业面临的很大难题。由于上面分析的因素会影响出口成交价格，企业经营中还会有很多的不确定性，这些都会给企业的经营成本产生影响。</a:t>
            </a:r>
            <a:endParaRPr lang="zh-CN" altLang="en-US" sz="2800" dirty="0" smtClean="0"/>
          </a:p>
          <a:p>
            <a:r>
              <a:rPr lang="zh-CN" altLang="en-US" sz="2800" dirty="0" smtClean="0"/>
              <a:t>要进行成本控制，通常适合于事前控制的方法。事后的核算只是对经营效果的核算，不可以控制经营效果。</a:t>
            </a:r>
            <a:endParaRPr lang="zh-CN" altLang="en-US" sz="2800" dirty="0" smtClean="0"/>
          </a:p>
          <a:p>
            <a:endParaRPr lang="zh-CN" altLang="en-US" sz="2800"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
        <p:nvSpPr>
          <p:cNvPr id="5" name="标题 1"/>
          <p:cNvSpPr txBox="1"/>
          <p:nvPr/>
        </p:nvSpPr>
        <p:spPr>
          <a:xfrm>
            <a:off x="1881158" y="642918"/>
            <a:ext cx="8643998" cy="714380"/>
          </a:xfrm>
          <a:prstGeom prst="rect">
            <a:avLst/>
          </a:prstGeom>
        </p:spPr>
        <p:txBody>
          <a:bodyPr vert="horz" rtlCol="0" anchor="ctr">
            <a:noAutofit/>
            <a:scene3d>
              <a:camera prst="orthographicFront"/>
              <a:lightRig rig="soft" dir="t"/>
            </a:scene3d>
            <a:sp3d prstMaterial="matte">
              <a:bevelT w="12700" h="12700"/>
            </a:sp3d>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3200" b="1" i="0" u="none" strike="noStrike" kern="1200" cap="none" spc="50" normalizeH="0" baseline="0" noProof="0" dirty="0" smtClean="0">
                <a:ln w="12700">
                  <a:noFill/>
                  <a:prstDash val="solid"/>
                </a:ln>
                <a:solidFill>
                  <a:srgbClr val="FF0000"/>
                </a:solidFill>
                <a:effectLst>
                  <a:outerShdw blurRad="38100" dist="20320" dir="2700000" algn="tl" rotWithShape="0">
                    <a:srgbClr val="000000">
                      <a:alpha val="70000"/>
                    </a:srgbClr>
                  </a:outerShdw>
                </a:effectLst>
                <a:uLnTx/>
                <a:uFillTx/>
                <a:latin typeface="+mj-lt"/>
                <a:ea typeface="+mj-ea"/>
                <a:cs typeface="+mj-cs"/>
              </a:rPr>
              <a:t>第一节 出口换汇成本与出口盈亏额</a:t>
            </a:r>
            <a:r>
              <a:rPr kumimoji="0" lang="en-US" altLang="zh-CN" sz="3200" b="1" i="0" u="none" strike="noStrike" kern="1200" cap="none" spc="50" normalizeH="0" baseline="0" noProof="0" dirty="0" smtClean="0">
                <a:ln w="12700">
                  <a:noFill/>
                  <a:prstDash val="solid"/>
                </a:ln>
                <a:solidFill>
                  <a:srgbClr val="FF0000"/>
                </a:solidFill>
                <a:effectLst>
                  <a:outerShdw blurRad="38100" dist="20320" dir="2700000" algn="tl" rotWithShape="0">
                    <a:srgbClr val="000000">
                      <a:alpha val="70000"/>
                    </a:srgbClr>
                  </a:outerShdw>
                </a:effectLst>
                <a:uLnTx/>
                <a:uFillTx/>
                <a:latin typeface="+mj-lt"/>
                <a:ea typeface="+mj-ea"/>
                <a:cs typeface="+mj-cs"/>
              </a:rPr>
              <a:t>/</a:t>
            </a:r>
            <a:r>
              <a:rPr kumimoji="0" lang="zh-CN" altLang="en-US" sz="3200" b="1" i="0" u="none" strike="noStrike" kern="1200" cap="none" spc="50" normalizeH="0" baseline="0" noProof="0" dirty="0" smtClean="0">
                <a:ln w="12700">
                  <a:noFill/>
                  <a:prstDash val="solid"/>
                </a:ln>
                <a:solidFill>
                  <a:srgbClr val="FF0000"/>
                </a:solidFill>
                <a:effectLst>
                  <a:outerShdw blurRad="38100" dist="20320" dir="2700000" algn="tl" rotWithShape="0">
                    <a:srgbClr val="000000">
                      <a:alpha val="70000"/>
                    </a:srgbClr>
                  </a:outerShdw>
                </a:effectLst>
                <a:uLnTx/>
                <a:uFillTx/>
                <a:latin typeface="+mj-lt"/>
                <a:ea typeface="+mj-ea"/>
                <a:cs typeface="+mj-cs"/>
              </a:rPr>
              <a:t>率</a:t>
            </a:r>
            <a:br>
              <a:rPr kumimoji="0" lang="zh-CN" altLang="en-US" sz="3200" b="0" i="0" u="none" strike="noStrike" kern="1200" cap="none" spc="50" normalizeH="0" baseline="0" noProof="0" dirty="0" smtClean="0">
                <a:ln w="12700">
                  <a:noFill/>
                  <a:prstDash val="solid"/>
                </a:ln>
                <a:solidFill>
                  <a:srgbClr val="FF0000"/>
                </a:solidFill>
                <a:effectLst>
                  <a:outerShdw blurRad="38100" dist="20320" dir="2700000" algn="tl" rotWithShape="0">
                    <a:srgbClr val="000000">
                      <a:alpha val="70000"/>
                    </a:srgbClr>
                  </a:outerShdw>
                </a:effectLst>
                <a:uLnTx/>
                <a:uFillTx/>
                <a:latin typeface="+mj-lt"/>
                <a:ea typeface="+mj-ea"/>
                <a:cs typeface="+mj-cs"/>
              </a:rPr>
            </a:br>
            <a:endParaRPr kumimoji="0" lang="zh-CN" altLang="en-US" sz="3200" b="0" i="0" u="none" strike="noStrike" kern="1200" cap="none" spc="50" normalizeH="0" baseline="0" noProof="0" dirty="0" smtClean="0">
              <a:ln w="12700">
                <a:noFill/>
                <a:prstDash val="solid"/>
              </a:ln>
              <a:solidFill>
                <a:srgbClr val="FF0000"/>
              </a:solidFill>
              <a:effectLst>
                <a:outerShdw blurRad="38100" dist="20320" dir="2700000" algn="tl" rotWithShape="0">
                  <a:srgbClr val="000000">
                    <a:alpha val="70000"/>
                  </a:srgbClr>
                </a:outerShdw>
              </a:effectLst>
              <a:uLnTx/>
              <a:uFillTx/>
              <a:latin typeface="+mj-lt"/>
              <a:ea typeface="+mj-ea"/>
              <a:cs typeface="+mj-cs"/>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809720" y="1428736"/>
            <a:ext cx="8543956" cy="5268931"/>
          </a:xfrm>
        </p:spPr>
        <p:txBody>
          <a:bodyPr>
            <a:normAutofit/>
          </a:bodyPr>
          <a:lstStyle/>
          <a:p>
            <a:r>
              <a:rPr lang="en-US" dirty="0" smtClean="0"/>
              <a:t> </a:t>
            </a:r>
            <a:r>
              <a:rPr lang="zh-CN" altLang="en-US" dirty="0" smtClean="0"/>
              <a:t>计算经营效果会使用以下指标，即出口商品换汇成本、盈亏额和盈亏率来考核。</a:t>
            </a:r>
            <a:endParaRPr lang="zh-CN" altLang="en-US" dirty="0" smtClean="0"/>
          </a:p>
          <a:p>
            <a:endParaRPr lang="zh-CN" altLang="en-US" dirty="0" smtClean="0"/>
          </a:p>
          <a:p>
            <a:r>
              <a:rPr lang="en-US" dirty="0" smtClean="0"/>
              <a:t> 1.</a:t>
            </a:r>
            <a:r>
              <a:rPr lang="zh-CN" altLang="en-US" dirty="0" smtClean="0"/>
              <a:t>出口商品换汇成本</a:t>
            </a:r>
            <a:r>
              <a:rPr lang="en-US" dirty="0" smtClean="0"/>
              <a:t> = </a:t>
            </a:r>
            <a:r>
              <a:rPr lang="zh-CN" altLang="en-US" dirty="0" smtClean="0"/>
              <a:t>出口总成本（人民币）</a:t>
            </a:r>
            <a:r>
              <a:rPr lang="en-US" altLang="zh-CN" dirty="0" smtClean="0"/>
              <a:t>/FOB</a:t>
            </a:r>
            <a:r>
              <a:rPr lang="zh-CN" altLang="en-US" dirty="0" smtClean="0"/>
              <a:t>外汇（净）收入</a:t>
            </a:r>
            <a:endParaRPr lang="zh-CN" altLang="en-US" dirty="0" smtClean="0"/>
          </a:p>
          <a:p>
            <a:endParaRPr lang="en-US" altLang="zh-CN" dirty="0" smtClean="0"/>
          </a:p>
          <a:p>
            <a:r>
              <a:rPr lang="zh-CN" altLang="en-US" dirty="0" smtClean="0"/>
              <a:t>出口人民币总成本构成：</a:t>
            </a:r>
            <a:endParaRPr lang="en-US" altLang="zh-CN" dirty="0" smtClean="0"/>
          </a:p>
          <a:p>
            <a:r>
              <a:rPr lang="en-US" altLang="zh-CN" dirty="0" smtClean="0"/>
              <a:t>1</a:t>
            </a:r>
            <a:r>
              <a:rPr lang="zh-CN" altLang="en-US" dirty="0" smtClean="0"/>
              <a:t>）</a:t>
            </a:r>
            <a:r>
              <a:rPr lang="en-US" dirty="0" smtClean="0"/>
              <a:t> </a:t>
            </a:r>
            <a:r>
              <a:rPr lang="zh-CN" altLang="en-US" dirty="0" smtClean="0"/>
              <a:t>进货成本，即出口人在国内购买货物的成本；</a:t>
            </a:r>
            <a:endParaRPr lang="zh-CN" altLang="en-US" dirty="0" smtClean="0"/>
          </a:p>
          <a:p>
            <a:pPr lvl="0"/>
            <a:r>
              <a:rPr lang="en-US" altLang="zh-CN" dirty="0" smtClean="0"/>
              <a:t>2</a:t>
            </a:r>
            <a:r>
              <a:rPr lang="zh-CN" altLang="en-US" dirty="0" smtClean="0"/>
              <a:t>）国内商品流通费，卖方在交货之前发生的费用；</a:t>
            </a:r>
            <a:endParaRPr lang="zh-CN" altLang="en-US" dirty="0" smtClean="0"/>
          </a:p>
          <a:p>
            <a:pPr lvl="0"/>
            <a:r>
              <a:rPr lang="en-US" altLang="zh-CN" dirty="0" smtClean="0"/>
              <a:t>3</a:t>
            </a:r>
            <a:r>
              <a:rPr lang="zh-CN" altLang="en-US" dirty="0" smtClean="0"/>
              <a:t>）出口税，出口国对出口商品征收的出口税；</a:t>
            </a:r>
            <a:endParaRPr lang="zh-CN" altLang="en-US" dirty="0" smtClean="0"/>
          </a:p>
          <a:p>
            <a:pPr lvl="0"/>
            <a:r>
              <a:rPr lang="en-US" altLang="zh-CN" dirty="0" smtClean="0"/>
              <a:t>4</a:t>
            </a:r>
            <a:r>
              <a:rPr lang="zh-CN" altLang="en-US" dirty="0" smtClean="0"/>
              <a:t>）出口退税，即将在出口国征收的增值税、消费税返还给出口企业的一种做法。出口退税是国际上通行的做法。</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
        <p:nvSpPr>
          <p:cNvPr id="5" name="标题 4"/>
          <p:cNvSpPr>
            <a:spLocks noGrp="1"/>
          </p:cNvSpPr>
          <p:nvPr>
            <p:ph type="title"/>
          </p:nvPr>
        </p:nvSpPr>
        <p:spPr/>
        <p:txBody>
          <a:bodyPr>
            <a:normAutofit fontScale="90000"/>
          </a:bodyPr>
          <a:lstStyle/>
          <a:p>
            <a:r>
              <a:rPr dirty="0" smtClean="0"/>
              <a:t>一、出口商品经营效果的预算</a:t>
            </a:r>
            <a:br>
              <a:rPr dirty="0" smtClean="0"/>
            </a:br>
            <a:endParaRPr lang="zh-CN" altLang="en-US" dirty="0"/>
          </a:p>
        </p:txBody>
      </p:sp>
      <p:sp>
        <p:nvSpPr>
          <p:cNvPr id="1026" name="Rectangle 2"/>
          <p:cNvSpPr>
            <a:spLocks noChangeArrowheads="1"/>
          </p:cNvSpPr>
          <p:nvPr/>
        </p:nvSpPr>
        <p:spPr bwMode="auto">
          <a:xfrm>
            <a:off x="1524000" y="-184150"/>
            <a:ext cx="309880" cy="36830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1028" name="Rectangle 4"/>
          <p:cNvSpPr>
            <a:spLocks noChangeArrowheads="1"/>
          </p:cNvSpPr>
          <p:nvPr/>
        </p:nvSpPr>
        <p:spPr bwMode="auto">
          <a:xfrm>
            <a:off x="1524000" y="-184150"/>
            <a:ext cx="309880" cy="36830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smtClean="0"/>
              <a:t>2</a:t>
            </a:r>
            <a:r>
              <a:rPr lang="en-US" altLang="zh-CN" dirty="0" smtClean="0"/>
              <a:t>. </a:t>
            </a:r>
            <a:r>
              <a:rPr dirty="0" smtClean="0"/>
              <a:t>出口盈亏额</a:t>
            </a:r>
            <a:br>
              <a:rPr dirty="0" smtClean="0"/>
            </a:br>
            <a:endParaRPr lang="zh-CN" altLang="en-US" dirty="0"/>
          </a:p>
        </p:txBody>
      </p:sp>
      <p:sp>
        <p:nvSpPr>
          <p:cNvPr id="3" name="内容占位符 2"/>
          <p:cNvSpPr>
            <a:spLocks noGrp="1"/>
          </p:cNvSpPr>
          <p:nvPr>
            <p:ph idx="1"/>
          </p:nvPr>
        </p:nvSpPr>
        <p:spPr>
          <a:xfrm>
            <a:off x="1738282" y="1000108"/>
            <a:ext cx="8472518" cy="5126055"/>
          </a:xfrm>
        </p:spPr>
        <p:txBody>
          <a:bodyPr>
            <a:normAutofit/>
          </a:bodyPr>
          <a:lstStyle/>
          <a:p>
            <a:r>
              <a:rPr lang="zh-CN" altLang="en-US" dirty="0" smtClean="0"/>
              <a:t>考核一笔出口业务经营效果的另一个指标是盈亏额。出口盈亏额是指出口一笔商品的利润额或者亏损额。用公式表示为：</a:t>
            </a:r>
            <a:endParaRPr lang="zh-CN" altLang="en-US" dirty="0" smtClean="0"/>
          </a:p>
          <a:p>
            <a:r>
              <a:rPr lang="zh-CN" altLang="en-US" dirty="0" smtClean="0"/>
              <a:t>出口盈亏额</a:t>
            </a:r>
            <a:r>
              <a:rPr lang="en-US" dirty="0" smtClean="0"/>
              <a:t> = </a:t>
            </a:r>
            <a:r>
              <a:rPr lang="zh-CN" altLang="en-US" dirty="0" smtClean="0"/>
              <a:t>出口销售人民币总收入</a:t>
            </a:r>
            <a:r>
              <a:rPr lang="en-US" altLang="zh-CN" dirty="0" smtClean="0"/>
              <a:t>——</a:t>
            </a:r>
            <a:r>
              <a:rPr lang="zh-CN" altLang="en-US" dirty="0" smtClean="0"/>
              <a:t>出口总成本（人民币）</a:t>
            </a:r>
            <a:endParaRPr lang="zh-CN" altLang="en-US" dirty="0" smtClean="0"/>
          </a:p>
          <a:p>
            <a:r>
              <a:rPr lang="zh-CN" altLang="en-US" b="1" dirty="0" smtClean="0"/>
              <a:t>出口销售人民币总收入</a:t>
            </a:r>
            <a:r>
              <a:rPr lang="en-US" b="1" dirty="0" smtClean="0"/>
              <a:t>=</a:t>
            </a:r>
            <a:r>
              <a:rPr lang="en-US" dirty="0" smtClean="0"/>
              <a:t> FOB</a:t>
            </a:r>
            <a:r>
              <a:rPr lang="zh-CN" altLang="en-US" dirty="0" smtClean="0"/>
              <a:t>外汇收入</a:t>
            </a:r>
            <a:r>
              <a:rPr lang="en-US" altLang="zh-CN" dirty="0" smtClean="0"/>
              <a:t>x</a:t>
            </a:r>
            <a:r>
              <a:rPr lang="zh-CN" altLang="en-US" dirty="0" smtClean="0"/>
              <a:t>结汇当天外汇牌价买入价</a:t>
            </a:r>
            <a:endParaRPr lang="zh-CN" altLang="en-US" dirty="0" smtClean="0"/>
          </a:p>
          <a:p>
            <a:r>
              <a:rPr lang="zh-CN" altLang="en-US" dirty="0" smtClean="0"/>
              <a:t>计算结果为正数即为利润额；负数即为亏损额。</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
        <p:nvSpPr>
          <p:cNvPr id="20482" name="Rectangle 2"/>
          <p:cNvSpPr>
            <a:spLocks noChangeArrowheads="1"/>
          </p:cNvSpPr>
          <p:nvPr/>
        </p:nvSpPr>
        <p:spPr bwMode="auto">
          <a:xfrm>
            <a:off x="1524000" y="-184150"/>
            <a:ext cx="309880" cy="36830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dirty="0" smtClean="0"/>
              <a:t>3</a:t>
            </a:r>
            <a:r>
              <a:rPr lang="en-US" altLang="zh-CN" dirty="0" smtClean="0"/>
              <a:t>. </a:t>
            </a:r>
            <a:r>
              <a:rPr dirty="0" smtClean="0"/>
              <a:t>出口盈亏率</a:t>
            </a:r>
            <a:br>
              <a:rPr dirty="0" smtClean="0"/>
            </a:br>
            <a:endParaRPr lang="zh-CN" altLang="en-US" dirty="0"/>
          </a:p>
        </p:txBody>
      </p:sp>
      <p:sp>
        <p:nvSpPr>
          <p:cNvPr id="3" name="内容占位符 2"/>
          <p:cNvSpPr>
            <a:spLocks noGrp="1"/>
          </p:cNvSpPr>
          <p:nvPr>
            <p:ph idx="1"/>
          </p:nvPr>
        </p:nvSpPr>
        <p:spPr/>
        <p:txBody>
          <a:bodyPr/>
          <a:lstStyle/>
          <a:p>
            <a:r>
              <a:rPr lang="zh-CN" altLang="en-US" dirty="0" smtClean="0"/>
              <a:t>考核出口企业经营效果的第三个指标是盈亏率，即利润率或者亏损率。盈亏率用公式表示为：</a:t>
            </a:r>
            <a:endParaRPr lang="zh-CN" altLang="en-US" dirty="0" smtClean="0"/>
          </a:p>
          <a:p>
            <a:r>
              <a:rPr lang="zh-CN" altLang="en-US" dirty="0" smtClean="0"/>
              <a:t>出口盈亏率</a:t>
            </a:r>
            <a:r>
              <a:rPr lang="en-US" dirty="0" smtClean="0"/>
              <a:t> = </a:t>
            </a:r>
            <a:r>
              <a:rPr lang="zh-CN" altLang="en-US" dirty="0" smtClean="0"/>
              <a:t>出口盈亏额</a:t>
            </a:r>
            <a:r>
              <a:rPr lang="en-US" altLang="zh-CN" dirty="0" smtClean="0"/>
              <a:t>/</a:t>
            </a:r>
            <a:r>
              <a:rPr lang="zh-CN" altLang="en-US" dirty="0" smtClean="0"/>
              <a:t>出口人民币总成本</a:t>
            </a:r>
            <a:r>
              <a:rPr lang="en-US" altLang="zh-CN" dirty="0" smtClean="0"/>
              <a:t>x100%</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br>
              <a:rPr lang="en-US" sz="3600" dirty="0" smtClean="0"/>
            </a:br>
            <a:r>
              <a:rPr sz="3600" dirty="0" smtClean="0"/>
              <a:t>有关出口换汇成本、盈亏额和盈亏率的计算请看下面实例</a:t>
            </a:r>
            <a:r>
              <a:rPr dirty="0" smtClean="0"/>
              <a:t>：</a:t>
            </a:r>
            <a:br>
              <a:rPr dirty="0" smtClean="0"/>
            </a:br>
            <a:endParaRPr lang="zh-CN" altLang="en-US" dirty="0"/>
          </a:p>
        </p:txBody>
      </p:sp>
      <p:sp>
        <p:nvSpPr>
          <p:cNvPr id="3" name="内容占位符 2"/>
          <p:cNvSpPr>
            <a:spLocks noGrp="1"/>
          </p:cNvSpPr>
          <p:nvPr>
            <p:ph idx="1"/>
          </p:nvPr>
        </p:nvSpPr>
        <p:spPr>
          <a:xfrm>
            <a:off x="1952596" y="1571612"/>
            <a:ext cx="8229600" cy="4525963"/>
          </a:xfrm>
        </p:spPr>
        <p:txBody>
          <a:bodyPr>
            <a:normAutofit/>
          </a:bodyPr>
          <a:lstStyle/>
          <a:p>
            <a:r>
              <a:rPr lang="zh-CN" altLang="en-US" dirty="0" smtClean="0"/>
              <a:t>例：我国</a:t>
            </a:r>
            <a:r>
              <a:rPr lang="en-US" dirty="0" smtClean="0"/>
              <a:t>A</a:t>
            </a:r>
            <a:r>
              <a:rPr lang="zh-CN" altLang="en-US" dirty="0" smtClean="0"/>
              <a:t>公司对美国</a:t>
            </a:r>
            <a:r>
              <a:rPr lang="en-US" dirty="0" smtClean="0"/>
              <a:t>B</a:t>
            </a:r>
            <a:r>
              <a:rPr lang="zh-CN" altLang="en-US" dirty="0" smtClean="0"/>
              <a:t>公司出口某商品，报价为</a:t>
            </a:r>
            <a:r>
              <a:rPr lang="en-US" dirty="0" smtClean="0">
                <a:solidFill>
                  <a:srgbClr val="FF0000"/>
                </a:solidFill>
                <a:latin typeface="Times New Roman" panose="02020603050405020304" charset="0"/>
                <a:cs typeface="Times New Roman" panose="02020603050405020304" charset="0"/>
              </a:rPr>
              <a:t>USD500.00 Per Metric Ton CIF San Francisco</a:t>
            </a:r>
            <a:r>
              <a:rPr lang="zh-CN" altLang="en-US" dirty="0" smtClean="0">
                <a:solidFill>
                  <a:srgbClr val="FF0000"/>
                </a:solidFill>
              </a:rPr>
              <a:t>，</a:t>
            </a:r>
            <a:r>
              <a:rPr lang="zh-CN" altLang="en-US" dirty="0" smtClean="0"/>
              <a:t>中国港口至</a:t>
            </a:r>
            <a:r>
              <a:rPr lang="en-US" dirty="0" smtClean="0"/>
              <a:t>San Francisco</a:t>
            </a:r>
            <a:r>
              <a:rPr lang="zh-CN" altLang="en-US" dirty="0" smtClean="0"/>
              <a:t>运费为</a:t>
            </a:r>
            <a:r>
              <a:rPr lang="en-US" dirty="0" smtClean="0"/>
              <a:t>70</a:t>
            </a:r>
            <a:r>
              <a:rPr lang="zh-CN" altLang="en-US" dirty="0" smtClean="0"/>
              <a:t>美元，为该笔货物支付的保险费为</a:t>
            </a:r>
            <a:r>
              <a:rPr lang="en-US" dirty="0" smtClean="0"/>
              <a:t>6.5</a:t>
            </a:r>
            <a:r>
              <a:rPr lang="zh-CN" altLang="en-US" dirty="0" smtClean="0"/>
              <a:t>美元。</a:t>
            </a:r>
            <a:r>
              <a:rPr lang="en-US" dirty="0" smtClean="0"/>
              <a:t>A</a:t>
            </a:r>
            <a:r>
              <a:rPr lang="zh-CN" altLang="en-US" dirty="0" smtClean="0"/>
              <a:t>公司收购该商品的价格为每公吨</a:t>
            </a:r>
            <a:r>
              <a:rPr lang="en-US" dirty="0" smtClean="0"/>
              <a:t>1800</a:t>
            </a:r>
            <a:r>
              <a:rPr lang="zh-CN" altLang="en-US" dirty="0" smtClean="0"/>
              <a:t>元人民币，国内直接费用与间接费用的费率为</a:t>
            </a:r>
            <a:r>
              <a:rPr lang="en-US" dirty="0" smtClean="0"/>
              <a:t>17</a:t>
            </a:r>
            <a:r>
              <a:rPr lang="zh-CN" altLang="en-US" dirty="0" smtClean="0"/>
              <a:t>％。计算该商品的出口换汇成本、盈亏率与盈亏额。（设结汇当天的外汇牌价买入价为</a:t>
            </a:r>
            <a:r>
              <a:rPr lang="en-US" dirty="0" smtClean="0"/>
              <a:t>100</a:t>
            </a:r>
            <a:r>
              <a:rPr lang="zh-CN" altLang="en-US" dirty="0" smtClean="0"/>
              <a:t>美元 ：</a:t>
            </a:r>
            <a:r>
              <a:rPr lang="en-US" dirty="0" smtClean="0"/>
              <a:t>635</a:t>
            </a:r>
            <a:r>
              <a:rPr lang="zh-CN" altLang="en-US" dirty="0" smtClean="0"/>
              <a:t>元人民币）</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952596" y="-214338"/>
            <a:ext cx="7776000" cy="1143000"/>
          </a:xfrm>
        </p:spPr>
        <p:txBody>
          <a:bodyPr/>
          <a:lstStyle/>
          <a:p>
            <a:endParaRPr lang="zh-CN" altLang="en-US" dirty="0"/>
          </a:p>
        </p:txBody>
      </p:sp>
      <p:sp>
        <p:nvSpPr>
          <p:cNvPr id="3" name="内容占位符 2"/>
          <p:cNvSpPr>
            <a:spLocks noGrp="1"/>
          </p:cNvSpPr>
          <p:nvPr>
            <p:ph idx="1"/>
          </p:nvPr>
        </p:nvSpPr>
        <p:spPr>
          <a:xfrm>
            <a:off x="1738282" y="1214422"/>
            <a:ext cx="8715436" cy="5429288"/>
          </a:xfrm>
        </p:spPr>
        <p:txBody>
          <a:bodyPr>
            <a:normAutofit/>
          </a:bodyPr>
          <a:lstStyle/>
          <a:p>
            <a:r>
              <a:rPr lang="en-US" dirty="0" smtClean="0">
                <a:solidFill>
                  <a:srgbClr val="FF0000"/>
                </a:solidFill>
              </a:rPr>
              <a:t> </a:t>
            </a:r>
            <a:r>
              <a:rPr lang="zh-CN" altLang="en-US" dirty="0" smtClean="0">
                <a:solidFill>
                  <a:srgbClr val="FF0000"/>
                </a:solidFill>
              </a:rPr>
              <a:t>换汇成本</a:t>
            </a:r>
            <a:r>
              <a:rPr lang="en-US" dirty="0" smtClean="0">
                <a:solidFill>
                  <a:srgbClr val="FF0000"/>
                </a:solidFill>
              </a:rPr>
              <a:t> </a:t>
            </a:r>
            <a:r>
              <a:rPr lang="en-US" dirty="0" smtClean="0"/>
              <a:t>=</a:t>
            </a:r>
            <a:r>
              <a:rPr lang="zh-CN" altLang="en-US" dirty="0" smtClean="0"/>
              <a:t>出口总成本（人民币）</a:t>
            </a:r>
            <a:r>
              <a:rPr lang="en-US" altLang="zh-CN" dirty="0" smtClean="0"/>
              <a:t>/FOB</a:t>
            </a:r>
            <a:r>
              <a:rPr lang="zh-CN" altLang="en-US" dirty="0" smtClean="0"/>
              <a:t>外汇（净）收入</a:t>
            </a:r>
            <a:r>
              <a:rPr lang="en-US" dirty="0" smtClean="0"/>
              <a:t>=</a:t>
            </a:r>
            <a:r>
              <a:rPr lang="zh-CN" altLang="en-US" dirty="0" smtClean="0"/>
              <a:t>（</a:t>
            </a:r>
            <a:r>
              <a:rPr lang="en-US" altLang="zh-CN" dirty="0" smtClean="0"/>
              <a:t>1800+1800x17%)/(500-70-6.5)</a:t>
            </a:r>
            <a:r>
              <a:rPr lang="en-US" dirty="0" smtClean="0"/>
              <a:t>  = 4.97 (</a:t>
            </a:r>
            <a:r>
              <a:rPr lang="zh-CN" altLang="en-US" dirty="0" smtClean="0"/>
              <a:t>￥</a:t>
            </a:r>
            <a:r>
              <a:rPr lang="en-US" dirty="0" smtClean="0"/>
              <a:t>/USD)</a:t>
            </a:r>
            <a:r>
              <a:rPr lang="zh-CN" altLang="en-US" dirty="0" smtClean="0"/>
              <a:t> </a:t>
            </a:r>
            <a:endParaRPr lang="zh-CN" altLang="en-US" dirty="0" smtClean="0"/>
          </a:p>
          <a:p>
            <a:pPr lvl="0"/>
            <a:r>
              <a:rPr lang="zh-CN" altLang="en-US" dirty="0" smtClean="0">
                <a:solidFill>
                  <a:srgbClr val="FF0000"/>
                </a:solidFill>
              </a:rPr>
              <a:t>盈亏额</a:t>
            </a:r>
            <a:r>
              <a:rPr lang="en-US" dirty="0" smtClean="0"/>
              <a:t> = </a:t>
            </a:r>
            <a:r>
              <a:rPr lang="zh-CN" altLang="en-US" dirty="0" smtClean="0"/>
              <a:t>出口销售人民币总收入</a:t>
            </a:r>
            <a:r>
              <a:rPr lang="en-US" dirty="0" smtClean="0"/>
              <a:t>- </a:t>
            </a:r>
            <a:r>
              <a:rPr lang="zh-CN" altLang="en-US" dirty="0" smtClean="0"/>
              <a:t>出口总成本（人民币）</a:t>
            </a:r>
            <a:r>
              <a:rPr lang="en-US" dirty="0" smtClean="0"/>
              <a:t>=</a:t>
            </a:r>
            <a:r>
              <a:rPr lang="en-US" altLang="zh-CN" dirty="0" smtClean="0"/>
              <a:t> (500-70-6.5)x6.35</a:t>
            </a:r>
            <a:r>
              <a:rPr lang="en-US" dirty="0" smtClean="0"/>
              <a:t> </a:t>
            </a:r>
            <a:r>
              <a:rPr lang="zh-CN" altLang="en-US" dirty="0" smtClean="0"/>
              <a:t> </a:t>
            </a:r>
            <a:r>
              <a:rPr lang="en-US" dirty="0" smtClean="0"/>
              <a:t>–</a:t>
            </a:r>
            <a:r>
              <a:rPr lang="zh-CN" altLang="en-US" dirty="0" smtClean="0"/>
              <a:t>（</a:t>
            </a:r>
            <a:r>
              <a:rPr lang="en-US" altLang="zh-CN" dirty="0" smtClean="0"/>
              <a:t>1800+1800x17%) </a:t>
            </a:r>
            <a:r>
              <a:rPr lang="en-US" dirty="0" smtClean="0"/>
              <a:t>= 423.5 x 6.35 – 2106 =583.225(</a:t>
            </a:r>
            <a:r>
              <a:rPr lang="zh-CN" altLang="en-US" dirty="0" smtClean="0"/>
              <a:t>人民币元</a:t>
            </a:r>
            <a:r>
              <a:rPr lang="en-US" dirty="0" smtClean="0"/>
              <a:t>)</a:t>
            </a:r>
            <a:endParaRPr lang="zh-CN" altLang="en-US" dirty="0" smtClean="0"/>
          </a:p>
          <a:p>
            <a:pPr lvl="0"/>
            <a:r>
              <a:rPr lang="zh-CN" altLang="en-US" dirty="0" smtClean="0">
                <a:solidFill>
                  <a:srgbClr val="FF0000"/>
                </a:solidFill>
              </a:rPr>
              <a:t>盈亏率</a:t>
            </a:r>
            <a:r>
              <a:rPr lang="zh-CN" altLang="en-US" dirty="0" smtClean="0"/>
              <a:t> </a:t>
            </a:r>
            <a:r>
              <a:rPr lang="en-US" dirty="0" smtClean="0"/>
              <a:t>=</a:t>
            </a:r>
            <a:r>
              <a:rPr lang="zh-CN" altLang="en-US" dirty="0" smtClean="0"/>
              <a:t>出口盈亏额</a:t>
            </a:r>
            <a:r>
              <a:rPr lang="en-US" altLang="zh-CN" dirty="0" smtClean="0"/>
              <a:t>/</a:t>
            </a:r>
            <a:r>
              <a:rPr lang="zh-CN" altLang="en-US" dirty="0" smtClean="0"/>
              <a:t>出口人民币总成本</a:t>
            </a:r>
            <a:r>
              <a:rPr lang="en-US" altLang="zh-CN" dirty="0" smtClean="0"/>
              <a:t>x100%</a:t>
            </a:r>
            <a:endParaRPr lang="en-US" altLang="zh-CN" dirty="0" smtClean="0"/>
          </a:p>
          <a:p>
            <a:pPr lvl="0"/>
            <a:r>
              <a:rPr lang="en-US" dirty="0" smtClean="0"/>
              <a:t>=583.2/2106 x100%   </a:t>
            </a:r>
            <a:endParaRPr lang="en-US" dirty="0" smtClean="0"/>
          </a:p>
          <a:p>
            <a:pPr lvl="0"/>
            <a:r>
              <a:rPr lang="en-US" dirty="0" smtClean="0"/>
              <a:t>= 27.69%</a:t>
            </a:r>
            <a:endParaRPr lang="zh-CN" altLang="en-US" dirty="0" smtClean="0"/>
          </a:p>
          <a:p>
            <a:endParaRPr lang="zh-CN" altLang="en-US" dirty="0"/>
          </a:p>
        </p:txBody>
      </p:sp>
      <p:sp>
        <p:nvSpPr>
          <p:cNvPr id="4" name="灯片编号占位符 3"/>
          <p:cNvSpPr>
            <a:spLocks noGrp="1"/>
          </p:cNvSpPr>
          <p:nvPr>
            <p:ph type="sldNum" sz="quarter" idx="12"/>
          </p:nvPr>
        </p:nvSpPr>
        <p:spPr/>
        <p:txBody>
          <a:bodyPr/>
          <a:lstStyle/>
          <a:p>
            <a:fld id="{B1758F29-7FB9-402E-98F6-EBE351A3536F}" type="slidenum">
              <a:rPr lang="zh-CN" altLang="en-US" smtClean="0"/>
            </a:fld>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4.xml><?xml version="1.0" encoding="utf-8"?>
<p:tagLst xmlns:p="http://schemas.openxmlformats.org/presentationml/2006/main">
  <p:tag name="KSO_WM_SPECIAL_SOURCE" val="bdnull"/>
</p:tagLst>
</file>

<file path=ppt/tags/tag65.xml><?xml version="1.0" encoding="utf-8"?>
<p:tagLst xmlns:p="http://schemas.openxmlformats.org/presentationml/2006/main">
  <p:tag name="KSO_WM_SPECIAL_SOURCE" val="bdnull"/>
</p:tagLst>
</file>

<file path=ppt/tags/tag66.xml><?xml version="1.0" encoding="utf-8"?>
<p:tagLst xmlns:p="http://schemas.openxmlformats.org/presentationml/2006/main">
  <p:tag name="KSO_WM_SPECIAL_SOURCE" val="bdnull"/>
</p:tagLst>
</file>

<file path=ppt/tags/tag67.xml><?xml version="1.0" encoding="utf-8"?>
<p:tagLst xmlns:p="http://schemas.openxmlformats.org/presentationml/2006/main">
  <p:tag name="KSO_WM_SPECIAL_SOURCE" val="bdnull"/>
</p:tagLst>
</file>

<file path=ppt/tags/tag68.xml><?xml version="1.0" encoding="utf-8"?>
<p:tagLst xmlns:p="http://schemas.openxmlformats.org/presentationml/2006/main">
  <p:tag name="KSO_WM_SPECIAL_SOURCE" val="bdnull"/>
</p:tagLst>
</file>

<file path=ppt/tags/tag69.xml><?xml version="1.0" encoding="utf-8"?>
<p:tagLst xmlns:p="http://schemas.openxmlformats.org/presentationml/2006/main">
  <p:tag name="KSO_WM_SPECIAL_SOURCE" val="bdnul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PECIAL_SOURCE" val="bdnull"/>
</p:tagLst>
</file>

<file path=ppt/tags/tag71.xml><?xml version="1.0" encoding="utf-8"?>
<p:tagLst xmlns:p="http://schemas.openxmlformats.org/presentationml/2006/main">
  <p:tag name="KSO_WM_SPECIAL_SOURCE" val="bdnull"/>
</p:tagLst>
</file>

<file path=ppt/tags/tag72.xml><?xml version="1.0" encoding="utf-8"?>
<p:tagLst xmlns:p="http://schemas.openxmlformats.org/presentationml/2006/main">
  <p:tag name="KSO_WM_SPECIAL_SOURCE" val="bdnull"/>
</p:tagLst>
</file>

<file path=ppt/tags/tag73.xml><?xml version="1.0" encoding="utf-8"?>
<p:tagLst xmlns:p="http://schemas.openxmlformats.org/presentationml/2006/main">
  <p:tag name="KSO_WM_SPECIAL_SOURCE" val="bdnull"/>
</p:tagLst>
</file>

<file path=ppt/tags/tag74.xml><?xml version="1.0" encoding="utf-8"?>
<p:tagLst xmlns:p="http://schemas.openxmlformats.org/presentationml/2006/main">
  <p:tag name="KSO_WM_SPECIAL_SOURCE" val="bdnull"/>
</p:tagLst>
</file>

<file path=ppt/tags/tag75.xml><?xml version="1.0" encoding="utf-8"?>
<p:tagLst xmlns:p="http://schemas.openxmlformats.org/presentationml/2006/main">
  <p:tag name="KSO_WM_SPECIAL_SOURCE" val="bdnull"/>
</p:tagLst>
</file>

<file path=ppt/tags/tag76.xml><?xml version="1.0" encoding="utf-8"?>
<p:tagLst xmlns:p="http://schemas.openxmlformats.org/presentationml/2006/main">
  <p:tag name="KSO_WM_SPECIAL_SOURCE" val="bdnull"/>
</p:tagLst>
</file>

<file path=ppt/tags/tag77.xml><?xml version="1.0" encoding="utf-8"?>
<p:tagLst xmlns:p="http://schemas.openxmlformats.org/presentationml/2006/main">
  <p:tag name="KSO_WM_SPECIAL_SOURCE" val="bdnull"/>
</p:tagLst>
</file>

<file path=ppt/tags/tag78.xml><?xml version="1.0" encoding="utf-8"?>
<p:tagLst xmlns:p="http://schemas.openxmlformats.org/presentationml/2006/main">
  <p:tag name="KSO_WM_SPECIAL_SOURCE" val="bdnull"/>
</p:tagLst>
</file>

<file path=ppt/tags/tag79.xml><?xml version="1.0" encoding="utf-8"?>
<p:tagLst xmlns:p="http://schemas.openxmlformats.org/presentationml/2006/main">
  <p:tag name="KSO_WM_SPECIAL_SOURCE" val="bdnul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PECIAL_SOURCE" val="bdnull"/>
</p:tagLst>
</file>

<file path=ppt/tags/tag81.xml><?xml version="1.0" encoding="utf-8"?>
<p:tagLst xmlns:p="http://schemas.openxmlformats.org/presentationml/2006/main">
  <p:tag name="KSO_WM_SPECIAL_SOURCE" val="bdnull"/>
</p:tagLst>
</file>

<file path=ppt/tags/tag82.xml><?xml version="1.0" encoding="utf-8"?>
<p:tagLst xmlns:p="http://schemas.openxmlformats.org/presentationml/2006/main">
  <p:tag name="KSO_WM_SPECIAL_SOURCE" val="bdnull"/>
</p:tagLst>
</file>

<file path=ppt/tags/tag83.xml><?xml version="1.0" encoding="utf-8"?>
<p:tagLst xmlns:p="http://schemas.openxmlformats.org/presentationml/2006/main">
  <p:tag name="KSO_DOCER_TEMPLATE_OPEN_ONCE_MARK"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3065</Words>
  <Application>WPS 演示</Application>
  <PresentationFormat>宽屏</PresentationFormat>
  <Paragraphs>195</Paragraphs>
  <Slides>20</Slides>
  <Notes>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20</vt:i4>
      </vt:variant>
    </vt:vector>
  </HeadingPairs>
  <TitlesOfParts>
    <vt:vector size="31" baseType="lpstr">
      <vt:lpstr>Arial</vt:lpstr>
      <vt:lpstr>宋体</vt:lpstr>
      <vt:lpstr>Wingdings</vt:lpstr>
      <vt:lpstr>微软雅黑</vt:lpstr>
      <vt:lpstr>Wingdings</vt:lpstr>
      <vt:lpstr>方正卡通简体</vt:lpstr>
      <vt:lpstr>方正稚艺简体</vt:lpstr>
      <vt:lpstr>Times New Roman</vt:lpstr>
      <vt:lpstr>Arial Unicode MS</vt:lpstr>
      <vt:lpstr>Calibri</vt:lpstr>
      <vt:lpstr>Office 主题​​</vt:lpstr>
      <vt:lpstr>PowerPoint 演示文稿</vt:lpstr>
      <vt:lpstr>PowerPoint 演示文稿</vt:lpstr>
      <vt:lpstr>PowerPoint 演示文稿</vt:lpstr>
      <vt:lpstr> </vt:lpstr>
      <vt:lpstr>一、出口商品经营效果的预算 </vt:lpstr>
      <vt:lpstr>2. 出口盈亏额 </vt:lpstr>
      <vt:lpstr>3. 出口盈亏率 </vt:lpstr>
      <vt:lpstr> 有关出口换汇成本、盈亏额和盈亏率的计算请看下面实例： </vt:lpstr>
      <vt:lpstr>PowerPoint 演示文稿</vt:lpstr>
      <vt:lpstr>二、出口成本的控制关键在成交前做好准备工作 </vt:lpstr>
      <vt:lpstr>PowerPoint 演示文稿</vt:lpstr>
      <vt:lpstr>第二节 佣金与折扣</vt:lpstr>
      <vt:lpstr>（二）佣金表示方法及计算</vt:lpstr>
      <vt:lpstr>PowerPoint 演示文稿</vt:lpstr>
      <vt:lpstr>(三）、佣金支付方法 </vt:lpstr>
      <vt:lpstr>二、折扣（discount） </vt:lpstr>
      <vt:lpstr>第三节 不同贸易术语之间的价格换算</vt:lpstr>
      <vt:lpstr>一、FOB、CFR、CIF三者之间的转换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ASUS</cp:lastModifiedBy>
  <cp:revision>173</cp:revision>
  <dcterms:created xsi:type="dcterms:W3CDTF">2019-06-19T02:08:00Z</dcterms:created>
  <dcterms:modified xsi:type="dcterms:W3CDTF">2022-04-21T09:16:22Z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A91D7BD6A453444DA2E2980AD7AECB8E</vt:lpwstr>
  </property>
</Properties>
</file>