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3"/>
    <p:sldId id="329" r:id="rId4"/>
    <p:sldId id="266" r:id="rId6"/>
    <p:sldId id="267" r:id="rId7"/>
    <p:sldId id="268" r:id="rId8"/>
    <p:sldId id="269" r:id="rId9"/>
    <p:sldId id="270" r:id="rId10"/>
    <p:sldId id="271" r:id="rId11"/>
    <p:sldId id="272" r:id="rId12"/>
    <p:sldId id="273" r:id="rId13"/>
    <p:sldId id="274" r:id="rId14"/>
    <p:sldId id="275" r:id="rId15"/>
    <p:sldId id="276" r:id="rId16"/>
    <p:sldId id="312" r:id="rId17"/>
    <p:sldId id="313" r:id="rId18"/>
    <p:sldId id="314" r:id="rId19"/>
    <p:sldId id="315" r:id="rId20"/>
    <p:sldId id="316" r:id="rId21"/>
    <p:sldId id="321" r:id="rId22"/>
    <p:sldId id="317" r:id="rId23"/>
    <p:sldId id="318" r:id="rId24"/>
    <p:sldId id="324" r:id="rId25"/>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gs" Target="tags/tag86.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幻灯片图像占位符 1"/>
          <p:cNvSpPr>
            <a:spLocks noGrp="1" noRot="1"/>
          </p:cNvSpPr>
          <p:nvPr>
            <p:ph type="sldImg"/>
          </p:nvPr>
        </p:nvSpPr>
        <p:spPr/>
      </p:sp>
      <p:sp>
        <p:nvSpPr>
          <p:cNvPr id="25602" name="文本占位符 2"/>
          <p:cNvSpPr>
            <a:spLocks noGrp="1"/>
          </p:cNvSpPr>
          <p:nvPr>
            <p:ph type="body"/>
          </p:nvPr>
        </p:nvSpPr>
        <p:spPr/>
        <p:txBody>
          <a:bodyPr lIns="91440" tIns="45720" rIns="91440" bIns="45720" anchor="t" anchorCtr="0"/>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zh-CN" sz="1200" dirty="0"/>
            </a:fld>
            <a:endParaRPr lang="en-US" altLang="zh-CN" sz="1200" dirty="0"/>
          </a:p>
        </p:txBody>
      </p:sp>
      <p:sp>
        <p:nvSpPr>
          <p:cNvPr id="112643" name="Rectangle 2"/>
          <p:cNvSpPr>
            <a:spLocks noRot="1" noTextEdit="1"/>
          </p:cNvSpPr>
          <p:nvPr>
            <p:ph type="sldImg"/>
          </p:nvPr>
        </p:nvSpPr>
        <p:spPr/>
      </p:sp>
      <p:sp>
        <p:nvSpPr>
          <p:cNvPr id="112644" name="Rectangle 3"/>
          <p:cNvSpPr>
            <a:spLocks noGrp="1"/>
          </p:cNvSpPr>
          <p:nvPr>
            <p:ph type="body" idx="1"/>
          </p:nvPr>
        </p:nvSpPr>
        <p:spPr/>
        <p:txBody>
          <a:bodyPr wrap="square" lIns="91440" tIns="45720" rIns="91440" bIns="45720" anchor="t" anchorCtr="0"/>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2.xml"/><Relationship Id="rId2" Type="http://schemas.openxmlformats.org/officeDocument/2006/relationships/image" Target="../media/image4.png"/><Relationship Id="rId1" Type="http://schemas.openxmlformats.org/officeDocument/2006/relationships/hyperlink" Target="&#36824;&#30424;&#31034;&#20363;.doc"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4.xml"/><Relationship Id="rId2" Type="http://schemas.openxmlformats.org/officeDocument/2006/relationships/hyperlink" Target="&#25509;&#21463;&#31034;&#20363;.doc" TargetMode="Externa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5.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tags" Target="../tags/tag64.xml"/><Relationship Id="rId2" Type="http://schemas.openxmlformats.org/officeDocument/2006/relationships/image" Target="../media/image1.png"/><Relationship Id="rId1"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hyperlink" Target="&#21334;&#26041;&#23492;&#20986;&#21512;&#21516;&#20989;.ppt"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tags" Target="../tags/tag8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6.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9.xml"/><Relationship Id="rId1" Type="http://schemas.openxmlformats.org/officeDocument/2006/relationships/hyperlink" Target="&#35810;&#30424;&#31034;&#20363;.doc"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0.xml"/><Relationship Id="rId1" Type="http://schemas.openxmlformats.org/officeDocument/2006/relationships/hyperlink" Target="&#21457;&#30424;&#31034;&#20363;.doc"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1.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6" name="文本框 5"/>
          <p:cNvSpPr txBox="1"/>
          <p:nvPr/>
        </p:nvSpPr>
        <p:spPr>
          <a:xfrm>
            <a:off x="2028825" y="3343910"/>
            <a:ext cx="7804150" cy="583565"/>
          </a:xfrm>
          <a:prstGeom prst="rect">
            <a:avLst/>
          </a:prstGeom>
          <a:noFill/>
        </p:spPr>
        <p:txBody>
          <a:bodyPr wrap="square" rtlCol="0">
            <a:spAutoFit/>
            <a:scene3d>
              <a:camera prst="orthographicFront"/>
              <a:lightRig rig="threePt" dir="t"/>
            </a:scene3d>
          </a:bodyPr>
          <a:p>
            <a:pPr algn="ctr"/>
            <a:r>
              <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rPr>
              <a:t>第二章：交易磋商的环节及合同的订立</a:t>
            </a:r>
            <a:endPar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日期占位符 1"/>
          <p:cNvSpPr>
            <a:spLocks noGrp="1"/>
          </p:cNvSpPr>
          <p:nvPr/>
        </p:nvSpPr>
        <p:spPr>
          <a:xfrm>
            <a:off x="1851025" y="6477000"/>
            <a:ext cx="2514600" cy="304800"/>
          </a:xfrm>
          <a:prstGeom prst="rect">
            <a:avLst/>
          </a:prstGeom>
          <a:noFill/>
          <a:ln w="9525">
            <a:noFill/>
          </a:ln>
        </p:spPr>
        <p:txBody>
          <a:bodyPr anchor="t" anchorCtr="0"/>
          <a:p>
            <a:endParaRPr lang="zh-CN" altLang="en-US" sz="1200">
              <a:solidFill>
                <a:schemeClr val="hlink"/>
              </a:solidFill>
              <a:latin typeface="Verdana" panose="020B0604030504040204" charset="0"/>
              <a:ea typeface="Gulim" charset="-127"/>
            </a:endParaRPr>
          </a:p>
        </p:txBody>
      </p:sp>
      <p:sp>
        <p:nvSpPr>
          <p:cNvPr id="2133"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32771" name="Rectangle 2"/>
          <p:cNvSpPr/>
          <p:nvPr/>
        </p:nvSpPr>
        <p:spPr>
          <a:xfrm>
            <a:off x="1524000" y="2852738"/>
            <a:ext cx="5689600" cy="4724400"/>
          </a:xfrm>
          <a:prstGeom prst="rect">
            <a:avLst/>
          </a:prstGeom>
          <a:noFill/>
          <a:ln w="9525">
            <a:noFill/>
          </a:ln>
        </p:spPr>
        <p:txBody>
          <a:bodyPr anchor="t" anchorCtr="0"/>
          <a:p>
            <a:pPr marL="342900" indent="-342900">
              <a:spcBef>
                <a:spcPct val="20000"/>
              </a:spcBef>
            </a:pPr>
            <a:endParaRPr lang="en-US" altLang="zh-CN" sz="3200" b="1">
              <a:latin typeface="Times New Roman" panose="02020603050405020304" charset="0"/>
              <a:ea typeface="宋体" panose="02010600030101010101" pitchFamily="2" charset="-122"/>
            </a:endParaRPr>
          </a:p>
          <a:p>
            <a:pPr marL="342900" indent="-342900">
              <a:spcBef>
                <a:spcPct val="20000"/>
              </a:spcBef>
            </a:pPr>
            <a:r>
              <a:rPr lang="en-US" altLang="zh-CN" sz="3200" b="1">
                <a:latin typeface="Times New Roman" panose="02020603050405020304" charset="0"/>
                <a:ea typeface="宋体" panose="02010600030101010101" pitchFamily="2" charset="-122"/>
              </a:rPr>
              <a:t>       </a:t>
            </a:r>
            <a:r>
              <a:rPr lang="zh-CN" altLang="en-US" sz="3200" b="1">
                <a:latin typeface="Times New Roman" panose="02020603050405020304" charset="0"/>
                <a:ea typeface="宋体" panose="02010600030101010101" pitchFamily="2" charset="-122"/>
              </a:rPr>
              <a:t>还盘既是受盘人对发盘的拒绝，也是受盘人以发盘人的地位所提出的新发盘。</a:t>
            </a:r>
            <a:endParaRPr lang="zh-CN" altLang="en-US" sz="3200" b="1">
              <a:latin typeface="Times New Roman" panose="02020603050405020304" charset="0"/>
              <a:ea typeface="宋体" panose="02010600030101010101" pitchFamily="2" charset="-122"/>
            </a:endParaRPr>
          </a:p>
          <a:p>
            <a:pPr marL="342900" indent="-342900">
              <a:spcBef>
                <a:spcPct val="20000"/>
              </a:spcBef>
            </a:pPr>
            <a:endParaRPr lang="zh-CN" altLang="en-US" sz="3200" b="1">
              <a:latin typeface="Times New Roman" panose="02020603050405020304" charset="0"/>
              <a:ea typeface="宋体" panose="02010600030101010101" pitchFamily="2" charset="-122"/>
            </a:endParaRPr>
          </a:p>
          <a:p>
            <a:pPr marL="342900" indent="-342900">
              <a:spcBef>
                <a:spcPct val="20000"/>
              </a:spcBef>
            </a:pPr>
            <a:r>
              <a:rPr lang="zh-CN" altLang="en-US" sz="3200" b="1">
                <a:latin typeface="Times New Roman" panose="02020603050405020304" charset="0"/>
                <a:ea typeface="宋体" panose="02010600030101010101" pitchFamily="2" charset="-122"/>
              </a:rPr>
              <a:t>     </a:t>
            </a:r>
            <a:endParaRPr lang="zh-CN" altLang="en-US" sz="3200" b="1">
              <a:latin typeface="Times New Roman" panose="02020603050405020304" charset="0"/>
              <a:ea typeface="宋体" panose="02010600030101010101" pitchFamily="2" charset="-122"/>
            </a:endParaRPr>
          </a:p>
        </p:txBody>
      </p:sp>
      <p:grpSp>
        <p:nvGrpSpPr>
          <p:cNvPr id="2135" name="组合 2134"/>
          <p:cNvGrpSpPr/>
          <p:nvPr/>
        </p:nvGrpSpPr>
        <p:grpSpPr>
          <a:xfrm>
            <a:off x="4511675" y="5516563"/>
            <a:ext cx="3171825" cy="865187"/>
            <a:chOff x="1882" y="3475"/>
            <a:chExt cx="1998" cy="545"/>
          </a:xfrm>
        </p:grpSpPr>
        <p:sp>
          <p:nvSpPr>
            <p:cNvPr id="32773" name="AutoShape 11"/>
            <p:cNvSpPr/>
            <p:nvPr/>
          </p:nvSpPr>
          <p:spPr>
            <a:xfrm>
              <a:off x="1882" y="3475"/>
              <a:ext cx="1769" cy="545"/>
            </a:xfrm>
            <a:prstGeom prst="horizontalScroll">
              <a:avLst>
                <a:gd name="adj" fmla="val 12500"/>
              </a:avLst>
            </a:prstGeom>
            <a:solidFill>
              <a:srgbClr val="FFFF00"/>
            </a:solidFill>
            <a:ln w="9525" cap="flat" cmpd="sng">
              <a:solidFill>
                <a:srgbClr val="000000"/>
              </a:solidFill>
              <a:prstDash val="solid"/>
              <a:round/>
              <a:headEnd type="none" w="med" len="med"/>
              <a:tailEnd type="none" w="med" len="med"/>
            </a:ln>
          </p:spPr>
          <p:txBody>
            <a:bodyPr wrap="none" anchor="ctr" anchorCtr="0"/>
            <a:p>
              <a:pPr algn="r" eaLnBrk="0" hangingPunct="0"/>
              <a:endParaRPr lang="zh-CN" altLang="zh-CN">
                <a:latin typeface="Times New Roman" panose="02020603050405020304" charset="0"/>
                <a:ea typeface="宋体" panose="02010600030101010101" pitchFamily="2" charset="-122"/>
              </a:endParaRPr>
            </a:p>
          </p:txBody>
        </p:sp>
        <p:sp>
          <p:nvSpPr>
            <p:cNvPr id="32774" name="Text Box 3"/>
            <p:cNvSpPr/>
            <p:nvPr/>
          </p:nvSpPr>
          <p:spPr>
            <a:xfrm>
              <a:off x="2336" y="3566"/>
              <a:ext cx="1544" cy="232"/>
            </a:xfrm>
            <a:prstGeom prst="rect">
              <a:avLst/>
            </a:prstGeom>
            <a:noFill/>
            <a:ln w="9525">
              <a:noFill/>
            </a:ln>
          </p:spPr>
          <p:txBody>
            <a:bodyPr anchor="t" anchorCtr="0">
              <a:spAutoFit/>
            </a:bodyPr>
            <a:p>
              <a:pPr>
                <a:spcBef>
                  <a:spcPct val="50000"/>
                </a:spcBef>
              </a:pPr>
              <a:r>
                <a:rPr lang="zh-CN" altLang="en-US" b="1">
                  <a:solidFill>
                    <a:srgbClr val="FF0000"/>
                  </a:solidFill>
                  <a:latin typeface="Tahoma" panose="020B0604030504040204" charset="0"/>
                  <a:ea typeface="宋体" panose="02010600030101010101" pitchFamily="2" charset="-122"/>
                  <a:hlinkClick r:id="rId1"/>
                </a:rPr>
                <a:t>还盘示例</a:t>
              </a:r>
              <a:endParaRPr lang="zh-CN" altLang="en-US" b="1">
                <a:solidFill>
                  <a:srgbClr val="FF0000"/>
                </a:solidFill>
                <a:latin typeface="Tahoma" panose="020B0604030504040204" charset="0"/>
                <a:ea typeface="宋体" panose="02010600030101010101" pitchFamily="2" charset="-122"/>
              </a:endParaRPr>
            </a:p>
          </p:txBody>
        </p:sp>
      </p:grpSp>
      <p:sp>
        <p:nvSpPr>
          <p:cNvPr id="32775" name="Rectangle 4"/>
          <p:cNvSpPr/>
          <p:nvPr/>
        </p:nvSpPr>
        <p:spPr>
          <a:xfrm>
            <a:off x="3294698" y="212725"/>
            <a:ext cx="5428615" cy="583565"/>
          </a:xfrm>
          <a:prstGeom prst="rect">
            <a:avLst/>
          </a:prstGeom>
          <a:noFill/>
          <a:ln w="9525">
            <a:noFill/>
          </a:ln>
        </p:spPr>
        <p:txBody>
          <a:bodyPr wrap="none" anchor="t" anchorCtr="0">
            <a:spAutoFit/>
          </a:bodyPr>
          <a:p>
            <a:pPr algn="r">
              <a:spcBef>
                <a:spcPct val="20000"/>
              </a:spcBef>
            </a:pPr>
            <a:r>
              <a:rPr lang="zh-CN" altLang="en-US" sz="3200" b="1">
                <a:latin typeface="Times New Roman" panose="02020603050405020304" charset="0"/>
                <a:ea typeface="宋体" panose="02010600030101010101" pitchFamily="2" charset="-122"/>
              </a:rPr>
              <a:t>（三）还盘 （</a:t>
            </a:r>
            <a:r>
              <a:rPr lang="en-US" altLang="zh-CN" sz="3200" b="1">
                <a:latin typeface="Times New Roman" panose="02020603050405020304" charset="0"/>
                <a:ea typeface="宋体" panose="02010600030101010101" pitchFamily="2" charset="-122"/>
              </a:rPr>
              <a:t>counter-offer</a:t>
            </a:r>
            <a:r>
              <a:rPr lang="zh-CN" altLang="en-US" sz="3200" b="1">
                <a:latin typeface="Times New Roman" panose="02020603050405020304" charset="0"/>
                <a:ea typeface="宋体" panose="02010600030101010101" pitchFamily="2" charset="-122"/>
              </a:rPr>
              <a:t>）</a:t>
            </a:r>
            <a:endParaRPr lang="zh-CN" altLang="en-US" sz="3200" b="1">
              <a:latin typeface="Times New Roman" panose="02020603050405020304" charset="0"/>
              <a:ea typeface="宋体" panose="02010600030101010101" pitchFamily="2" charset="-122"/>
            </a:endParaRPr>
          </a:p>
        </p:txBody>
      </p:sp>
      <p:grpSp>
        <p:nvGrpSpPr>
          <p:cNvPr id="32776" name="组合 2138"/>
          <p:cNvGrpSpPr/>
          <p:nvPr/>
        </p:nvGrpSpPr>
        <p:grpSpPr>
          <a:xfrm>
            <a:off x="2135188" y="908050"/>
            <a:ext cx="7988300" cy="1154113"/>
            <a:chOff x="385" y="572"/>
            <a:chExt cx="5032" cy="727"/>
          </a:xfrm>
        </p:grpSpPr>
        <p:sp>
          <p:nvSpPr>
            <p:cNvPr id="32777" name="Rectangle 6"/>
            <p:cNvSpPr/>
            <p:nvPr/>
          </p:nvSpPr>
          <p:spPr>
            <a:xfrm>
              <a:off x="521" y="709"/>
              <a:ext cx="4896" cy="590"/>
            </a:xfrm>
            <a:prstGeom prst="rect">
              <a:avLst/>
            </a:prstGeom>
            <a:solidFill>
              <a:srgbClr val="FF7C80"/>
            </a:solidFill>
            <a:ln w="9525">
              <a:noFill/>
            </a:ln>
          </p:spPr>
          <p:txBody>
            <a:bodyPr anchor="t" anchorCtr="0"/>
            <a:p>
              <a:pPr marL="342900" indent="-342900">
                <a:lnSpc>
                  <a:spcPct val="90000"/>
                </a:lnSpc>
                <a:spcBef>
                  <a:spcPct val="20000"/>
                </a:spcBef>
              </a:pPr>
              <a:endParaRPr lang="en-US" altLang="zh-CN" sz="2400"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32778" name="Rectangle 7"/>
            <p:cNvSpPr/>
            <p:nvPr/>
          </p:nvSpPr>
          <p:spPr>
            <a:xfrm>
              <a:off x="385" y="572"/>
              <a:ext cx="4896" cy="590"/>
            </a:xfrm>
            <a:prstGeom prst="rect">
              <a:avLst/>
            </a:prstGeom>
            <a:solidFill>
              <a:srgbClr val="FFFF00"/>
            </a:solidFill>
            <a:ln w="9525">
              <a:noFill/>
            </a:ln>
          </p:spPr>
          <p:txBody>
            <a:bodyPr anchor="t" anchorCtr="0"/>
            <a:p>
              <a:pPr marL="342900" indent="-342900">
                <a:lnSpc>
                  <a:spcPct val="90000"/>
                </a:lnSpc>
                <a:spcBef>
                  <a:spcPct val="20000"/>
                </a:spcBef>
              </a:pPr>
              <a:r>
                <a:rPr lang="en-US" altLang="zh-CN" b="1">
                  <a:latin typeface="Times New Roman" panose="02020603050405020304" charset="0"/>
                  <a:ea typeface="宋体" panose="02010600030101010101" pitchFamily="2" charset="-122"/>
                </a:rPr>
                <a:t>           </a:t>
              </a:r>
              <a:r>
                <a:rPr lang="zh-CN" altLang="en-US" b="1">
                  <a:latin typeface="Times New Roman" panose="02020603050405020304" charset="0"/>
                  <a:ea typeface="宋体" panose="02010600030101010101" pitchFamily="2" charset="-122"/>
                </a:rPr>
                <a:t>又称还价，是受盘人对发盘内容不完全同意而提出修改或变更的表示。</a:t>
              </a:r>
              <a:endParaRPr lang="zh-CN" altLang="en-US" b="1">
                <a:latin typeface="Times New Roman" panose="02020603050405020304" charset="0"/>
                <a:ea typeface="宋体" panose="02010600030101010101" pitchFamily="2" charset="-122"/>
              </a:endParaRPr>
            </a:p>
            <a:p>
              <a:pPr marL="342900" indent="-342900">
                <a:lnSpc>
                  <a:spcPct val="90000"/>
                </a:lnSpc>
                <a:spcBef>
                  <a:spcPct val="20000"/>
                </a:spcBef>
              </a:pPr>
              <a:r>
                <a:rPr lang="zh-CN" altLang="en-US" b="1">
                  <a:latin typeface="Times New Roman" panose="02020603050405020304" charset="0"/>
                  <a:ea typeface="宋体" panose="02010600030101010101" pitchFamily="2" charset="-122"/>
                </a:rPr>
                <a:t>   </a:t>
              </a:r>
              <a:endParaRPr lang="zh-CN" altLang="en-US" b="1">
                <a:latin typeface="Times New Roman" panose="02020603050405020304" charset="0"/>
                <a:ea typeface="宋体" panose="02010600030101010101" pitchFamily="2" charset="-122"/>
              </a:endParaRPr>
            </a:p>
          </p:txBody>
        </p:sp>
      </p:grpSp>
      <p:pic>
        <p:nvPicPr>
          <p:cNvPr id="32779" name="Picture 8"/>
          <p:cNvPicPr>
            <a:picLocks noChangeAspect="1"/>
          </p:cNvPicPr>
          <p:nvPr/>
        </p:nvPicPr>
        <p:blipFill>
          <a:blip r:embed="rId2"/>
          <a:stretch>
            <a:fillRect/>
          </a:stretch>
        </p:blipFill>
        <p:spPr>
          <a:xfrm>
            <a:off x="7896225" y="2852738"/>
            <a:ext cx="2079625" cy="3295650"/>
          </a:xfrm>
          <a:prstGeom prst="rect">
            <a:avLst/>
          </a:prstGeom>
          <a:noFill/>
          <a:ln w="9525">
            <a:noFill/>
          </a:ln>
        </p:spPr>
      </p:pic>
      <p:sp>
        <p:nvSpPr>
          <p:cNvPr id="32780" name="AutoShape 10"/>
          <p:cNvSpPr/>
          <p:nvPr/>
        </p:nvSpPr>
        <p:spPr>
          <a:xfrm>
            <a:off x="6167438" y="2060575"/>
            <a:ext cx="1728787" cy="1296988"/>
          </a:xfrm>
          <a:prstGeom prst="cloudCallout">
            <a:avLst>
              <a:gd name="adj1" fmla="val 59093"/>
              <a:gd name="adj2" fmla="val 62361"/>
            </a:avLst>
          </a:prstGeom>
          <a:solidFill>
            <a:srgbClr val="0092CC"/>
          </a:solidFill>
          <a:ln w="9525" cap="flat" cmpd="sng">
            <a:solidFill>
              <a:srgbClr val="000000"/>
            </a:solidFill>
            <a:prstDash val="solid"/>
            <a:round/>
            <a:headEnd type="none" w="med" len="med"/>
            <a:tailEnd type="none" w="med" len="med"/>
          </a:ln>
        </p:spPr>
        <p:txBody>
          <a:bodyPr anchor="t" anchorCtr="0"/>
          <a:p>
            <a:pPr algn="ctr" eaLnBrk="0" hangingPunct="0"/>
            <a:endParaRPr lang="zh-CN" altLang="zh-CN">
              <a:latin typeface="Times New Roman" panose="02020603050405020304" charset="0"/>
              <a:ea typeface="宋体" panose="02010600030101010101" pitchFamily="2" charset="-122"/>
            </a:endParaRPr>
          </a:p>
        </p:txBody>
      </p:sp>
      <p:sp>
        <p:nvSpPr>
          <p:cNvPr id="32781" name="Rectangle 9"/>
          <p:cNvSpPr/>
          <p:nvPr/>
        </p:nvSpPr>
        <p:spPr>
          <a:xfrm>
            <a:off x="6911023" y="2420938"/>
            <a:ext cx="872490" cy="368300"/>
          </a:xfrm>
          <a:prstGeom prst="rect">
            <a:avLst/>
          </a:prstGeom>
          <a:noFill/>
          <a:ln w="9525">
            <a:noFill/>
          </a:ln>
        </p:spPr>
        <p:txBody>
          <a:bodyPr wrap="none" anchor="t" anchorCtr="0">
            <a:spAutoFit/>
          </a:bodyPr>
          <a:p>
            <a:pPr algn="r">
              <a:spcBef>
                <a:spcPct val="20000"/>
              </a:spcBef>
            </a:pPr>
            <a:r>
              <a:rPr lang="zh-CN" altLang="en-US" b="1">
                <a:solidFill>
                  <a:schemeClr val="bg1"/>
                </a:solidFill>
                <a:latin typeface="Times New Roman" panose="02020603050405020304" charset="0"/>
                <a:ea typeface="宋体" panose="02010600030101010101" pitchFamily="2" charset="-122"/>
              </a:rPr>
              <a:t>注意：</a:t>
            </a:r>
            <a:endParaRPr lang="zh-CN" altLang="en-US" b="1">
              <a:solidFill>
                <a:schemeClr val="bg1"/>
              </a:solidFill>
              <a:latin typeface="Times New Roman" panose="02020603050405020304" charset="0"/>
              <a:ea typeface="宋体" panose="02010600030101010101" pitchFamily="2" charset="-122"/>
            </a:endParaRPr>
          </a:p>
        </p:txBody>
      </p:sp>
    </p:spTree>
    <p:custDataLst>
      <p:tags r:id="rId3"/>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childTnLst>
                                    <p:set>
                                      <p:cBhvr>
                                        <p:cTn id="6" dur="1" fill="hold">
                                          <p:stCondLst>
                                            <p:cond delay="0"/>
                                          </p:stCondLst>
                                        </p:cTn>
                                        <p:tgtEl>
                                          <p:spTgt spid="2135"/>
                                        </p:tgtEl>
                                        <p:attrNameLst>
                                          <p:attrName>style.visibility</p:attrName>
                                        </p:attrNameLst>
                                      </p:cBhvr>
                                      <p:to>
                                        <p:strVal val="visible"/>
                                      </p:to>
                                    </p:set>
                                    <p:animEffect transition="in" filter="box(in)">
                                      <p:cBhvr>
                                        <p:cTn id="7" dur="500"/>
                                        <p:tgtEl>
                                          <p:spTgt spid="2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日期占位符 1"/>
          <p:cNvSpPr>
            <a:spLocks noGrp="1"/>
          </p:cNvSpPr>
          <p:nvPr/>
        </p:nvSpPr>
        <p:spPr>
          <a:xfrm>
            <a:off x="1851025" y="6477000"/>
            <a:ext cx="2514600" cy="304800"/>
          </a:xfrm>
          <a:prstGeom prst="rect">
            <a:avLst/>
          </a:prstGeom>
          <a:noFill/>
          <a:ln w="9525">
            <a:noFill/>
          </a:ln>
        </p:spPr>
        <p:txBody>
          <a:bodyPr anchor="t" anchorCtr="0"/>
          <a:p>
            <a:endParaRPr lang="zh-CN" altLang="en-US" sz="1200">
              <a:solidFill>
                <a:schemeClr val="hlink"/>
              </a:solidFill>
              <a:latin typeface="Verdana" panose="020B0604030504040204" charset="0"/>
              <a:ea typeface="Gulim" charset="-127"/>
            </a:endParaRPr>
          </a:p>
        </p:txBody>
      </p:sp>
      <p:sp>
        <p:nvSpPr>
          <p:cNvPr id="2154"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grpSp>
        <p:nvGrpSpPr>
          <p:cNvPr id="33795" name="组合 2154"/>
          <p:cNvGrpSpPr/>
          <p:nvPr/>
        </p:nvGrpSpPr>
        <p:grpSpPr>
          <a:xfrm>
            <a:off x="1417955" y="567055"/>
            <a:ext cx="8675688" cy="1800225"/>
            <a:chOff x="385" y="572"/>
            <a:chExt cx="5032" cy="727"/>
          </a:xfrm>
        </p:grpSpPr>
        <p:sp>
          <p:nvSpPr>
            <p:cNvPr id="33796" name="Rectangle 7"/>
            <p:cNvSpPr/>
            <p:nvPr/>
          </p:nvSpPr>
          <p:spPr>
            <a:xfrm>
              <a:off x="521" y="709"/>
              <a:ext cx="4896" cy="590"/>
            </a:xfrm>
            <a:prstGeom prst="rect">
              <a:avLst/>
            </a:prstGeom>
            <a:solidFill>
              <a:srgbClr val="FF7C80"/>
            </a:solidFill>
            <a:ln w="9525">
              <a:noFill/>
            </a:ln>
          </p:spPr>
          <p:txBody>
            <a:bodyPr anchor="t" anchorCtr="0"/>
            <a:p>
              <a:pPr marL="342900" indent="-342900">
                <a:lnSpc>
                  <a:spcPct val="90000"/>
                </a:lnSpc>
                <a:spcBef>
                  <a:spcPct val="20000"/>
                </a:spcBef>
              </a:pPr>
              <a:endParaRPr lang="en-US" altLang="zh-CN" sz="2400"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33797" name="Rectangle 8"/>
            <p:cNvSpPr/>
            <p:nvPr/>
          </p:nvSpPr>
          <p:spPr>
            <a:xfrm>
              <a:off x="385" y="572"/>
              <a:ext cx="4896" cy="590"/>
            </a:xfrm>
            <a:prstGeom prst="rect">
              <a:avLst/>
            </a:prstGeom>
            <a:solidFill>
              <a:srgbClr val="FFFF00"/>
            </a:solidFill>
            <a:ln w="9525">
              <a:noFill/>
            </a:ln>
          </p:spPr>
          <p:txBody>
            <a:bodyPr anchor="t" anchorCtr="0"/>
            <a:p>
              <a:pPr marL="342900" indent="-342900">
                <a:lnSpc>
                  <a:spcPct val="90000"/>
                </a:lnSpc>
                <a:spcBef>
                  <a:spcPct val="20000"/>
                </a:spcBef>
              </a:pPr>
              <a:r>
                <a:rPr lang="en-US" altLang="zh-CN" b="1">
                  <a:latin typeface="Times New Roman" panose="02020603050405020304" charset="0"/>
                  <a:ea typeface="宋体" panose="02010600030101010101" pitchFamily="2" charset="-122"/>
                </a:rPr>
                <a:t>   </a:t>
              </a:r>
              <a:endParaRPr lang="en-US" altLang="zh-CN" b="1">
                <a:latin typeface="Times New Roman" panose="02020603050405020304" charset="0"/>
                <a:ea typeface="宋体" panose="02010600030101010101" pitchFamily="2" charset="-122"/>
              </a:endParaRPr>
            </a:p>
          </p:txBody>
        </p:sp>
      </p:grpSp>
      <p:sp>
        <p:nvSpPr>
          <p:cNvPr id="2158" name="Rectangle 2"/>
          <p:cNvSpPr/>
          <p:nvPr/>
        </p:nvSpPr>
        <p:spPr>
          <a:xfrm>
            <a:off x="1524000" y="2276475"/>
            <a:ext cx="8472488" cy="5257800"/>
          </a:xfrm>
          <a:prstGeom prst="rect">
            <a:avLst/>
          </a:prstGeom>
          <a:noFill/>
          <a:ln w="9525">
            <a:noFill/>
          </a:ln>
        </p:spPr>
        <p:txBody>
          <a:bodyPr anchor="t" anchorCtr="0"/>
          <a:p>
            <a:pPr marL="342900" indent="-342900">
              <a:lnSpc>
                <a:spcPct val="90000"/>
              </a:lnSpc>
              <a:spcBef>
                <a:spcPct val="20000"/>
              </a:spcBef>
            </a:pPr>
            <a:endParaRPr lang="en-US" altLang="zh-CN"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b="1">
                <a:latin typeface="Times New Roman" panose="02020603050405020304" charset="0"/>
                <a:ea typeface="宋体" panose="02010600030101010101" pitchFamily="2" charset="-122"/>
              </a:rPr>
              <a:t>     1</a:t>
            </a:r>
            <a:r>
              <a:rPr lang="zh-CN" altLang="en-US" b="1">
                <a:latin typeface="Times New Roman" panose="02020603050405020304" charset="0"/>
                <a:ea typeface="宋体" panose="02010600030101010101" pitchFamily="2" charset="-122"/>
              </a:rPr>
              <a:t>、一方的发盘经另一方接受，交易即告达成，合同即告订立；双方就应分别履行其所承担的合同义务。</a:t>
            </a:r>
            <a:endParaRPr lang="zh-CN" altLang="en-US" b="1">
              <a:latin typeface="Times New Roman" panose="02020603050405020304" charset="0"/>
              <a:ea typeface="宋体" panose="02010600030101010101" pitchFamily="2" charset="-122"/>
            </a:endParaRPr>
          </a:p>
          <a:p>
            <a:pPr marL="342900" indent="-342900">
              <a:lnSpc>
                <a:spcPct val="90000"/>
              </a:lnSpc>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2</a:t>
            </a:r>
            <a:r>
              <a:rPr lang="zh-CN" altLang="en-US" b="1">
                <a:latin typeface="Times New Roman" panose="02020603050405020304" charset="0"/>
                <a:ea typeface="宋体" panose="02010600030101010101" pitchFamily="2" charset="-122"/>
              </a:rPr>
              <a:t>、有效接受的条件</a:t>
            </a:r>
            <a:endParaRPr lang="zh-CN" altLang="en-US" b="1">
              <a:latin typeface="Times New Roman" panose="02020603050405020304" charset="0"/>
              <a:ea typeface="宋体" panose="02010600030101010101" pitchFamily="2" charset="-122"/>
            </a:endParaRPr>
          </a:p>
          <a:p>
            <a:pPr marL="342900" indent="-342900">
              <a:lnSpc>
                <a:spcPct val="90000"/>
              </a:lnSpc>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1</a:t>
            </a:r>
            <a:r>
              <a:rPr lang="zh-CN" altLang="en-US" b="1">
                <a:latin typeface="Times New Roman" panose="02020603050405020304" charset="0"/>
                <a:ea typeface="宋体" panose="02010600030101010101" pitchFamily="2" charset="-122"/>
              </a:rPr>
              <a:t>）由受盘人作出；（</a:t>
            </a:r>
            <a:r>
              <a:rPr lang="en-US" altLang="zh-CN" b="1">
                <a:latin typeface="Times New Roman" panose="02020603050405020304" charset="0"/>
                <a:ea typeface="宋体" panose="02010600030101010101" pitchFamily="2" charset="-122"/>
              </a:rPr>
              <a:t>2</a:t>
            </a:r>
            <a:r>
              <a:rPr lang="zh-CN" altLang="en-US" b="1">
                <a:latin typeface="Times New Roman" panose="02020603050405020304" charset="0"/>
                <a:ea typeface="宋体" panose="02010600030101010101" pitchFamily="2" charset="-122"/>
              </a:rPr>
              <a:t>）与发盘内容一致；  （</a:t>
            </a:r>
            <a:r>
              <a:rPr lang="en-US" altLang="zh-CN" b="1">
                <a:latin typeface="Times New Roman" panose="02020603050405020304" charset="0"/>
                <a:ea typeface="宋体" panose="02010600030101010101" pitchFamily="2" charset="-122"/>
              </a:rPr>
              <a:t>3</a:t>
            </a:r>
            <a:r>
              <a:rPr lang="zh-CN" altLang="en-US" b="1">
                <a:latin typeface="Times New Roman" panose="02020603050405020304" charset="0"/>
                <a:ea typeface="宋体" panose="02010600030101010101" pitchFamily="2" charset="-122"/>
              </a:rPr>
              <a:t>）以声明或行为作出；</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4</a:t>
            </a:r>
            <a:r>
              <a:rPr lang="zh-CN" altLang="en-US" b="1">
                <a:latin typeface="Times New Roman" panose="02020603050405020304" charset="0"/>
                <a:ea typeface="宋体" panose="02010600030101010101" pitchFamily="2" charset="-122"/>
              </a:rPr>
              <a:t>）在发盘的有效期内接受；（</a:t>
            </a:r>
            <a:r>
              <a:rPr lang="zh-CN" altLang="en-US" b="1">
                <a:solidFill>
                  <a:schemeClr val="hlink"/>
                </a:solidFill>
                <a:latin typeface="Times New Roman" panose="02020603050405020304" charset="0"/>
                <a:ea typeface="宋体" panose="02010600030101010101" pitchFamily="2" charset="-122"/>
              </a:rPr>
              <a:t>逾期接受</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endParaRPr lang="zh-CN" altLang="en-US" b="1">
              <a:latin typeface="Times New Roman" panose="02020603050405020304" charset="0"/>
              <a:ea typeface="宋体" panose="02010600030101010101" pitchFamily="2" charset="-122"/>
            </a:endParaRPr>
          </a:p>
        </p:txBody>
      </p:sp>
      <p:sp>
        <p:nvSpPr>
          <p:cNvPr id="33799" name="Rectangle 4"/>
          <p:cNvSpPr/>
          <p:nvPr/>
        </p:nvSpPr>
        <p:spPr>
          <a:xfrm>
            <a:off x="4151948" y="138748"/>
            <a:ext cx="2973070" cy="339725"/>
          </a:xfrm>
          <a:prstGeom prst="rect">
            <a:avLst/>
          </a:prstGeom>
          <a:noFill/>
          <a:ln w="9525">
            <a:noFill/>
          </a:ln>
        </p:spPr>
        <p:txBody>
          <a:bodyPr wrap="square" anchor="t" anchorCtr="0">
            <a:spAutoFit/>
          </a:bodyPr>
          <a:p>
            <a:pPr algn="r">
              <a:lnSpc>
                <a:spcPct val="90000"/>
              </a:lnSpc>
              <a:spcBef>
                <a:spcPct val="20000"/>
              </a:spcBef>
            </a:pPr>
            <a:r>
              <a:rPr lang="zh-CN" altLang="en-US" b="1">
                <a:latin typeface="Times New Roman" panose="02020603050405020304" charset="0"/>
                <a:ea typeface="宋体" panose="02010600030101010101" pitchFamily="2" charset="-122"/>
              </a:rPr>
              <a:t>（四）接受  （</a:t>
            </a:r>
            <a:r>
              <a:rPr lang="en-US" altLang="zh-CN" b="1">
                <a:latin typeface="Times New Roman" panose="02020603050405020304" charset="0"/>
                <a:ea typeface="宋体" panose="02010600030101010101" pitchFamily="2" charset="-122"/>
              </a:rPr>
              <a:t>acceptance</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p:txBody>
      </p:sp>
      <p:sp>
        <p:nvSpPr>
          <p:cNvPr id="33800" name="Rectangle 5"/>
          <p:cNvSpPr/>
          <p:nvPr/>
        </p:nvSpPr>
        <p:spPr>
          <a:xfrm>
            <a:off x="1524000" y="836613"/>
            <a:ext cx="8675688" cy="922020"/>
          </a:xfrm>
          <a:prstGeom prst="rect">
            <a:avLst/>
          </a:prstGeom>
          <a:noFill/>
          <a:ln w="9525">
            <a:noFill/>
          </a:ln>
        </p:spPr>
        <p:txBody>
          <a:bodyPr wrap="square" anchor="t" anchorCtr="0">
            <a:spAutoFit/>
          </a:bodyPr>
          <a:p>
            <a:pPr eaLnBrk="0" hangingPunct="0"/>
            <a:r>
              <a:rPr lang="zh-CN" altLang="en-US" b="1">
                <a:latin typeface="Times New Roman" panose="02020603050405020304" charset="0"/>
                <a:ea typeface="宋体" panose="02010600030101010101" pitchFamily="2" charset="-122"/>
              </a:rPr>
              <a:t>是买方或卖方同意对方在发盘中提出的各项交易条件，并愿按这些条件与对方达成交易、订立合同的一种肯定的表示。</a:t>
            </a:r>
            <a:endParaRPr lang="zh-CN" altLang="en-US" b="1">
              <a:latin typeface="Times New Roman" panose="02020603050405020304" charset="0"/>
              <a:ea typeface="宋体" panose="02010600030101010101" pitchFamily="2" charset="-122"/>
            </a:endParaRPr>
          </a:p>
          <a:p>
            <a:pPr eaLnBrk="0" hangingPunct="0"/>
            <a:endParaRPr lang="en-US" altLang="zh-CN" b="1">
              <a:latin typeface="Times New Roman" panose="02020603050405020304" charset="0"/>
              <a:ea typeface="宋体" panose="02010600030101010101" pitchFamily="2" charset="-122"/>
            </a:endParaRPr>
          </a:p>
        </p:txBody>
      </p:sp>
    </p:spTree>
    <p:custDataLst>
      <p:tags r:id="rId1"/>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childTnLst>
                                    <p:set>
                                      <p:cBhvr>
                                        <p:cTn id="6" dur="1" fill="hold">
                                          <p:stCondLst>
                                            <p:cond delay="0"/>
                                          </p:stCondLst>
                                        </p:cTn>
                                        <p:tgtEl>
                                          <p:spTgt spid="2158"/>
                                        </p:tgtEl>
                                        <p:attrNameLst>
                                          <p:attrName>style.visibility</p:attrName>
                                        </p:attrNameLst>
                                      </p:cBhvr>
                                      <p:to>
                                        <p:strVal val="visible"/>
                                      </p:to>
                                    </p:set>
                                    <p:animEffect transition="in" filter="wipe(up)">
                                      <p:cBhvr>
                                        <p:cTn id="7" dur="2000"/>
                                        <p:tgtEl>
                                          <p:spTgt spid="2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64"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34819" name="Text Box 2"/>
          <p:cNvSpPr/>
          <p:nvPr/>
        </p:nvSpPr>
        <p:spPr>
          <a:xfrm>
            <a:off x="1992313" y="1052513"/>
            <a:ext cx="8229600" cy="5060950"/>
          </a:xfrm>
          <a:prstGeom prst="rect">
            <a:avLst/>
          </a:prstGeom>
          <a:noFill/>
          <a:ln w="9525">
            <a:noFill/>
          </a:ln>
        </p:spPr>
        <p:txBody>
          <a:bodyPr anchor="t" anchorCtr="0">
            <a:spAutoFit/>
          </a:bodyPr>
          <a:p>
            <a:pPr>
              <a:lnSpc>
                <a:spcPct val="90000"/>
              </a:lnSpc>
              <a:spcBef>
                <a:spcPct val="20000"/>
              </a:spcBef>
            </a:pPr>
            <a:r>
              <a:rPr lang="en-US" altLang="zh-CN" sz="3200" b="1">
                <a:latin typeface="Times New Roman" panose="02020603050405020304" charset="0"/>
                <a:ea typeface="宋体" panose="02010600030101010101" pitchFamily="2" charset="-122"/>
              </a:rPr>
              <a:t>3</a:t>
            </a:r>
            <a:r>
              <a:rPr lang="zh-CN" altLang="en-US" sz="3200" b="1">
                <a:latin typeface="Times New Roman" panose="02020603050405020304" charset="0"/>
                <a:ea typeface="宋体" panose="02010600030101010101" pitchFamily="2" charset="-122"/>
              </a:rPr>
              <a:t>、接受的</a:t>
            </a:r>
            <a:r>
              <a:rPr lang="zh-CN" altLang="en-US" sz="3200" b="1">
                <a:solidFill>
                  <a:schemeClr val="hlink"/>
                </a:solidFill>
                <a:latin typeface="Times New Roman" panose="02020603050405020304" charset="0"/>
                <a:ea typeface="宋体" panose="02010600030101010101" pitchFamily="2" charset="-122"/>
              </a:rPr>
              <a:t>撤回</a:t>
            </a:r>
            <a:endParaRPr lang="zh-CN" altLang="en-US" sz="3200" b="1">
              <a:solidFill>
                <a:schemeClr val="hlink"/>
              </a:solidFill>
              <a:latin typeface="Times New Roman" panose="02020603050405020304" charset="0"/>
              <a:ea typeface="宋体" panose="02010600030101010101" pitchFamily="2" charset="-122"/>
            </a:endParaRPr>
          </a:p>
          <a:p>
            <a:pPr>
              <a:lnSpc>
                <a:spcPct val="90000"/>
              </a:lnSpc>
              <a:spcBef>
                <a:spcPct val="20000"/>
              </a:spcBef>
            </a:pPr>
            <a:endParaRPr lang="zh-CN" altLang="en-US" sz="3200" b="1">
              <a:latin typeface="Times New Roman" panose="02020603050405020304" charset="0"/>
              <a:ea typeface="宋体" panose="02010600030101010101" pitchFamily="2" charset="-122"/>
            </a:endParaRPr>
          </a:p>
          <a:p>
            <a:pPr>
              <a:lnSpc>
                <a:spcPct val="90000"/>
              </a:lnSpc>
              <a:spcBef>
                <a:spcPct val="20000"/>
              </a:spcBef>
            </a:pPr>
            <a:r>
              <a:rPr lang="en-US" altLang="zh-CN" sz="3200" b="1">
                <a:latin typeface="Times New Roman" panose="02020603050405020304" charset="0"/>
                <a:ea typeface="宋体" panose="02010600030101010101" pitchFamily="2" charset="-122"/>
              </a:rPr>
              <a:t>4</a:t>
            </a:r>
            <a:r>
              <a:rPr lang="zh-CN" altLang="en-US" sz="3200" b="1">
                <a:latin typeface="Times New Roman" panose="02020603050405020304" charset="0"/>
                <a:ea typeface="宋体" panose="02010600030101010101" pitchFamily="2" charset="-122"/>
              </a:rPr>
              <a:t>、接受的法律效力</a:t>
            </a:r>
            <a:endParaRPr lang="zh-CN" altLang="en-US" sz="3200" b="1">
              <a:latin typeface="Times New Roman" panose="02020603050405020304" charset="0"/>
              <a:ea typeface="宋体" panose="02010600030101010101" pitchFamily="2" charset="-122"/>
            </a:endParaRPr>
          </a:p>
          <a:p>
            <a:pPr>
              <a:lnSpc>
                <a:spcPct val="90000"/>
              </a:lnSpc>
              <a:spcBef>
                <a:spcPct val="20000"/>
              </a:spcBef>
            </a:pPr>
            <a:r>
              <a:rPr lang="zh-CN" altLang="en-US" sz="3200" b="1">
                <a:latin typeface="Times New Roman" panose="02020603050405020304" charset="0"/>
                <a:ea typeface="宋体" panose="02010600030101010101" pitchFamily="2" charset="-122"/>
              </a:rPr>
              <a:t>     （</a:t>
            </a:r>
            <a:r>
              <a:rPr lang="en-US" altLang="zh-CN" sz="3200" b="1">
                <a:latin typeface="Times New Roman" panose="02020603050405020304" charset="0"/>
                <a:ea typeface="宋体" panose="02010600030101010101" pitchFamily="2" charset="-122"/>
              </a:rPr>
              <a:t>1</a:t>
            </a:r>
            <a:r>
              <a:rPr lang="zh-CN" altLang="en-US" sz="3200" b="1">
                <a:latin typeface="Times New Roman" panose="02020603050405020304" charset="0"/>
                <a:ea typeface="宋体" panose="02010600030101010101" pitchFamily="2" charset="-122"/>
              </a:rPr>
              <a:t>）合同成立</a:t>
            </a:r>
            <a:endParaRPr lang="zh-CN" altLang="en-US" sz="3200" b="1">
              <a:latin typeface="Times New Roman" panose="02020603050405020304" charset="0"/>
              <a:ea typeface="宋体" panose="02010600030101010101" pitchFamily="2" charset="-122"/>
            </a:endParaRPr>
          </a:p>
          <a:p>
            <a:pPr>
              <a:lnSpc>
                <a:spcPct val="90000"/>
              </a:lnSpc>
              <a:spcBef>
                <a:spcPct val="20000"/>
              </a:spcBef>
            </a:pPr>
            <a:r>
              <a:rPr lang="zh-CN" altLang="en-US" sz="3200" b="1">
                <a:latin typeface="Times New Roman" panose="02020603050405020304" charset="0"/>
                <a:ea typeface="宋体" panose="02010600030101010101" pitchFamily="2" charset="-122"/>
              </a:rPr>
              <a:t>     （</a:t>
            </a:r>
            <a:r>
              <a:rPr lang="en-US" altLang="zh-CN" sz="3200" b="1">
                <a:latin typeface="Times New Roman" panose="02020603050405020304" charset="0"/>
                <a:ea typeface="宋体" panose="02010600030101010101" pitchFamily="2" charset="-122"/>
              </a:rPr>
              <a:t>2</a:t>
            </a:r>
            <a:r>
              <a:rPr lang="zh-CN" altLang="en-US" sz="3200" b="1">
                <a:latin typeface="Times New Roman" panose="02020603050405020304" charset="0"/>
                <a:ea typeface="宋体" panose="02010600030101010101" pitchFamily="2" charset="-122"/>
              </a:rPr>
              <a:t>）到达生效</a:t>
            </a:r>
            <a:endParaRPr lang="zh-CN" altLang="en-US" sz="3200" b="1">
              <a:latin typeface="Times New Roman" panose="02020603050405020304" charset="0"/>
              <a:ea typeface="宋体" panose="02010600030101010101" pitchFamily="2" charset="-122"/>
            </a:endParaRPr>
          </a:p>
          <a:p>
            <a:pPr>
              <a:lnSpc>
                <a:spcPct val="90000"/>
              </a:lnSpc>
              <a:spcBef>
                <a:spcPct val="20000"/>
              </a:spcBef>
            </a:pPr>
            <a:r>
              <a:rPr lang="zh-CN" altLang="en-US" sz="3200" b="1">
                <a:latin typeface="Times New Roman" panose="02020603050405020304" charset="0"/>
                <a:ea typeface="宋体" panose="02010600030101010101" pitchFamily="2" charset="-122"/>
              </a:rPr>
              <a:t>     （</a:t>
            </a:r>
            <a:r>
              <a:rPr lang="en-US" altLang="zh-CN" sz="3200" b="1">
                <a:latin typeface="Times New Roman" panose="02020603050405020304" charset="0"/>
                <a:ea typeface="宋体" panose="02010600030101010101" pitchFamily="2" charset="-122"/>
              </a:rPr>
              <a:t>3</a:t>
            </a:r>
            <a:r>
              <a:rPr lang="zh-CN" altLang="en-US" sz="3200" b="1">
                <a:latin typeface="Times New Roman" panose="02020603050405020304" charset="0"/>
                <a:ea typeface="宋体" panose="02010600030101010101" pitchFamily="2" charset="-122"/>
              </a:rPr>
              <a:t>）口头发盘必须立即接受   </a:t>
            </a:r>
            <a:endParaRPr lang="zh-CN" altLang="en-US" sz="3200" b="1">
              <a:solidFill>
                <a:schemeClr val="hlink"/>
              </a:solidFill>
              <a:latin typeface="Times New Roman" panose="02020603050405020304" charset="0"/>
              <a:ea typeface="宋体" panose="02010600030101010101" pitchFamily="2" charset="-122"/>
            </a:endParaRPr>
          </a:p>
          <a:p>
            <a:pPr>
              <a:lnSpc>
                <a:spcPct val="90000"/>
              </a:lnSpc>
              <a:spcBef>
                <a:spcPct val="20000"/>
              </a:spcBef>
            </a:pPr>
            <a:r>
              <a:rPr lang="en-US" altLang="zh-CN" sz="3200" b="1">
                <a:latin typeface="Times New Roman" panose="02020603050405020304" charset="0"/>
                <a:ea typeface="宋体" panose="02010600030101010101" pitchFamily="2" charset="-122"/>
              </a:rPr>
              <a:t>5</a:t>
            </a:r>
            <a:r>
              <a:rPr lang="zh-CN" altLang="en-US" sz="3200" b="1">
                <a:latin typeface="Times New Roman" panose="02020603050405020304" charset="0"/>
                <a:ea typeface="宋体" panose="02010600030101010101" pitchFamily="2" charset="-122"/>
              </a:rPr>
              <a:t>、表示接受的术语：</a:t>
            </a:r>
            <a:endParaRPr lang="zh-CN" altLang="en-US" sz="3200" b="1">
              <a:latin typeface="Times New Roman" panose="02020603050405020304" charset="0"/>
              <a:ea typeface="宋体" panose="02010600030101010101" pitchFamily="2" charset="-122"/>
            </a:endParaRPr>
          </a:p>
          <a:p>
            <a:pPr>
              <a:lnSpc>
                <a:spcPct val="90000"/>
              </a:lnSpc>
              <a:spcBef>
                <a:spcPct val="20000"/>
              </a:spcBef>
            </a:pPr>
            <a:r>
              <a:rPr lang="zh-CN" altLang="en-US" sz="3200" b="1">
                <a:latin typeface="Times New Roman" panose="02020603050405020304" charset="0"/>
                <a:ea typeface="宋体" panose="02010600030101010101" pitchFamily="2" charset="-122"/>
              </a:rPr>
              <a:t>       </a:t>
            </a:r>
            <a:r>
              <a:rPr lang="en-US" altLang="zh-CN" sz="3200" b="1">
                <a:latin typeface="Times New Roman" panose="02020603050405020304" charset="0"/>
                <a:ea typeface="宋体" panose="02010600030101010101" pitchFamily="2" charset="-122"/>
              </a:rPr>
              <a:t>accept,agree,confirm……</a:t>
            </a:r>
            <a:endParaRPr lang="en-US" altLang="zh-CN" sz="3200" b="1">
              <a:latin typeface="Times New Roman" panose="02020603050405020304" charset="0"/>
              <a:ea typeface="宋体" panose="02010600030101010101" pitchFamily="2" charset="-122"/>
            </a:endParaRPr>
          </a:p>
          <a:p>
            <a:pPr>
              <a:spcBef>
                <a:spcPct val="50000"/>
              </a:spcBef>
            </a:pPr>
            <a:endParaRPr lang="en-US" altLang="zh-CN" sz="3200" b="1">
              <a:solidFill>
                <a:srgbClr val="FF0000"/>
              </a:solidFill>
              <a:latin typeface="Tahoma" panose="020B0604030504040204" charset="0"/>
              <a:ea typeface="宋体" panose="02010600030101010101" pitchFamily="2" charset="-122"/>
            </a:endParaRPr>
          </a:p>
        </p:txBody>
      </p:sp>
      <p:sp>
        <p:nvSpPr>
          <p:cNvPr id="34820" name="Text Box 3"/>
          <p:cNvSpPr/>
          <p:nvPr/>
        </p:nvSpPr>
        <p:spPr>
          <a:xfrm>
            <a:off x="8287385" y="2819400"/>
            <a:ext cx="551815" cy="609600"/>
          </a:xfrm>
          <a:prstGeom prst="rect">
            <a:avLst/>
          </a:prstGeom>
          <a:noFill/>
          <a:ln w="9525">
            <a:noFill/>
          </a:ln>
        </p:spPr>
        <p:txBody>
          <a:bodyPr vert="eaVert" anchor="t" anchorCtr="0">
            <a:spAutoFit/>
          </a:bodyPr>
          <a:p>
            <a:pPr>
              <a:spcBef>
                <a:spcPct val="50000"/>
              </a:spcBef>
            </a:pPr>
            <a:endParaRPr lang="zh-CN" altLang="zh-CN" sz="2400" b="1">
              <a:solidFill>
                <a:srgbClr val="FF0000"/>
              </a:solidFill>
              <a:latin typeface="Tahoma" panose="020B0604030504040204" charset="0"/>
              <a:ea typeface="宋体" panose="02010600030101010101" pitchFamily="2" charset="-122"/>
            </a:endParaRPr>
          </a:p>
        </p:txBody>
      </p:sp>
      <p:sp>
        <p:nvSpPr>
          <p:cNvPr id="34821" name="Text Box 4"/>
          <p:cNvSpPr/>
          <p:nvPr/>
        </p:nvSpPr>
        <p:spPr>
          <a:xfrm>
            <a:off x="2286000" y="2819400"/>
            <a:ext cx="4876800" cy="460375"/>
          </a:xfrm>
          <a:prstGeom prst="rect">
            <a:avLst/>
          </a:prstGeom>
          <a:noFill/>
          <a:ln w="9525">
            <a:noFill/>
          </a:ln>
        </p:spPr>
        <p:txBody>
          <a:bodyPr anchor="t" anchorCtr="0">
            <a:spAutoFit/>
          </a:bodyPr>
          <a:p>
            <a:pPr>
              <a:spcBef>
                <a:spcPct val="50000"/>
              </a:spcBef>
            </a:pPr>
            <a:endParaRPr lang="zh-CN" altLang="zh-CN" sz="2400" b="1">
              <a:solidFill>
                <a:srgbClr val="FF0000"/>
              </a:solidFill>
              <a:latin typeface="Tahoma" panose="020B0604030504040204" charset="0"/>
              <a:ea typeface="宋体" panose="02010600030101010101" pitchFamily="2" charset="-122"/>
            </a:endParaRPr>
          </a:p>
        </p:txBody>
      </p:sp>
      <p:pic>
        <p:nvPicPr>
          <p:cNvPr id="34822" name="Picture 6"/>
          <p:cNvPicPr>
            <a:picLocks noChangeAspect="1"/>
          </p:cNvPicPr>
          <p:nvPr/>
        </p:nvPicPr>
        <p:blipFill>
          <a:blip r:embed="rId1"/>
          <a:stretch>
            <a:fillRect/>
          </a:stretch>
        </p:blipFill>
        <p:spPr>
          <a:xfrm>
            <a:off x="8975725" y="5084763"/>
            <a:ext cx="879475" cy="1000125"/>
          </a:xfrm>
          <a:prstGeom prst="rect">
            <a:avLst/>
          </a:prstGeom>
          <a:noFill/>
          <a:ln w="9525">
            <a:noFill/>
          </a:ln>
        </p:spPr>
      </p:pic>
      <p:sp>
        <p:nvSpPr>
          <p:cNvPr id="34823" name="Rectangle 7"/>
          <p:cNvSpPr/>
          <p:nvPr/>
        </p:nvSpPr>
        <p:spPr>
          <a:xfrm>
            <a:off x="3189923" y="295275"/>
            <a:ext cx="5139690" cy="534035"/>
          </a:xfrm>
          <a:prstGeom prst="rect">
            <a:avLst/>
          </a:prstGeom>
          <a:noFill/>
          <a:ln w="9525">
            <a:noFill/>
          </a:ln>
        </p:spPr>
        <p:txBody>
          <a:bodyPr wrap="none" anchor="t" anchorCtr="0">
            <a:spAutoFit/>
          </a:bodyPr>
          <a:p>
            <a:pPr algn="r">
              <a:lnSpc>
                <a:spcPct val="90000"/>
              </a:lnSpc>
              <a:spcBef>
                <a:spcPct val="20000"/>
              </a:spcBef>
            </a:pPr>
            <a:r>
              <a:rPr lang="zh-CN" altLang="en-US" sz="3200" b="1">
                <a:latin typeface="Times New Roman" panose="02020603050405020304" charset="0"/>
                <a:ea typeface="宋体" panose="02010600030101010101" pitchFamily="2" charset="-122"/>
              </a:rPr>
              <a:t>（四）接受  （</a:t>
            </a:r>
            <a:r>
              <a:rPr lang="en-US" altLang="zh-CN" sz="3200" b="1">
                <a:latin typeface="Times New Roman" panose="02020603050405020304" charset="0"/>
                <a:ea typeface="宋体" panose="02010600030101010101" pitchFamily="2" charset="-122"/>
              </a:rPr>
              <a:t>acceptance</a:t>
            </a:r>
            <a:r>
              <a:rPr lang="zh-CN" altLang="en-US" sz="3200" b="1">
                <a:latin typeface="Times New Roman" panose="02020603050405020304" charset="0"/>
                <a:ea typeface="宋体" panose="02010600030101010101" pitchFamily="2" charset="-122"/>
              </a:rPr>
              <a:t>）</a:t>
            </a:r>
            <a:endParaRPr lang="zh-CN" altLang="en-US" sz="3200" b="1">
              <a:latin typeface="Times New Roman" panose="02020603050405020304" charset="0"/>
              <a:ea typeface="宋体" panose="02010600030101010101" pitchFamily="2" charset="-122"/>
            </a:endParaRPr>
          </a:p>
        </p:txBody>
      </p:sp>
      <p:grpSp>
        <p:nvGrpSpPr>
          <p:cNvPr id="2170" name="组合 2169"/>
          <p:cNvGrpSpPr/>
          <p:nvPr/>
        </p:nvGrpSpPr>
        <p:grpSpPr>
          <a:xfrm>
            <a:off x="7175500" y="1700213"/>
            <a:ext cx="4919663" cy="2160587"/>
            <a:chOff x="3560" y="1071"/>
            <a:chExt cx="3099" cy="1361"/>
          </a:xfrm>
        </p:grpSpPr>
        <p:sp>
          <p:nvSpPr>
            <p:cNvPr id="34825" name="AutoShape 8"/>
            <p:cNvSpPr/>
            <p:nvPr/>
          </p:nvSpPr>
          <p:spPr>
            <a:xfrm>
              <a:off x="3560" y="1071"/>
              <a:ext cx="1905" cy="1361"/>
            </a:xfrm>
            <a:prstGeom prst="cloudCallout">
              <a:avLst>
                <a:gd name="adj1" fmla="val -90523"/>
                <a:gd name="adj2" fmla="val -79537"/>
              </a:avLst>
            </a:prstGeom>
            <a:solidFill>
              <a:srgbClr val="FFFF00"/>
            </a:solidFill>
            <a:ln w="9525" cap="flat" cmpd="sng">
              <a:solidFill>
                <a:srgbClr val="000000"/>
              </a:solidFill>
              <a:prstDash val="solid"/>
              <a:round/>
              <a:headEnd type="none" w="med" len="med"/>
              <a:tailEnd type="none" w="med" len="med"/>
            </a:ln>
          </p:spPr>
          <p:txBody>
            <a:bodyPr anchor="t" anchorCtr="0"/>
            <a:p>
              <a:pPr algn="ctr" eaLnBrk="0" hangingPunct="0"/>
              <a:endParaRPr lang="zh-CN" altLang="zh-CN">
                <a:solidFill>
                  <a:srgbClr val="FFFF00"/>
                </a:solidFill>
                <a:latin typeface="Times New Roman" panose="02020603050405020304" charset="0"/>
                <a:ea typeface="宋体" panose="02010600030101010101" pitchFamily="2" charset="-122"/>
              </a:endParaRPr>
            </a:p>
          </p:txBody>
        </p:sp>
        <p:sp>
          <p:nvSpPr>
            <p:cNvPr id="34826" name="Text Box 5"/>
            <p:cNvSpPr/>
            <p:nvPr/>
          </p:nvSpPr>
          <p:spPr>
            <a:xfrm>
              <a:off x="3923" y="1480"/>
              <a:ext cx="2736" cy="368"/>
            </a:xfrm>
            <a:prstGeom prst="rect">
              <a:avLst/>
            </a:prstGeom>
            <a:noFill/>
            <a:ln w="9525">
              <a:noFill/>
            </a:ln>
          </p:spPr>
          <p:txBody>
            <a:bodyPr anchor="t" anchorCtr="0">
              <a:spAutoFit/>
            </a:bodyPr>
            <a:p>
              <a:pPr>
                <a:spcBef>
                  <a:spcPct val="50000"/>
                </a:spcBef>
              </a:pPr>
              <a:r>
                <a:rPr lang="zh-CN" altLang="en-US" sz="3200" b="1">
                  <a:solidFill>
                    <a:srgbClr val="FF0000"/>
                  </a:solidFill>
                  <a:latin typeface="Tahoma" panose="020B0604030504040204" charset="0"/>
                  <a:ea typeface="宋体" panose="02010600030101010101" pitchFamily="2" charset="-122"/>
                  <a:hlinkClick r:id="rId2"/>
                </a:rPr>
                <a:t>接受示例</a:t>
              </a:r>
              <a:endParaRPr lang="zh-CN" altLang="en-US" sz="3200" b="1">
                <a:solidFill>
                  <a:srgbClr val="FF0000"/>
                </a:solidFill>
                <a:latin typeface="Tahoma" panose="020B0604030504040204" charset="0"/>
                <a:ea typeface="宋体" panose="02010600030101010101" pitchFamily="2" charset="-122"/>
              </a:endParaRPr>
            </a:p>
          </p:txBody>
        </p:sp>
      </p:grpSp>
      <p:sp>
        <p:nvSpPr>
          <p:cNvPr id="34827" name="Freeform 50"/>
          <p:cNvSpPr/>
          <p:nvPr/>
        </p:nvSpPr>
        <p:spPr>
          <a:xfrm>
            <a:off x="1774825" y="5589588"/>
            <a:ext cx="903288" cy="765175"/>
          </a:xfrm>
          <a:prstGeom prst="rect">
            <a:avLst/>
          </a:prstGeom>
          <a:solidFill>
            <a:srgbClr val="FF0000"/>
          </a:solidFill>
          <a:ln w="9525">
            <a:noFill/>
          </a:ln>
        </p:spPr>
        <p:txBody>
          <a:bodyPr anchor="t" anchorCtr="0"/>
          <a:p>
            <a:endParaRPr lang="zh-CN" altLang="en-US">
              <a:latin typeface="Times New Roman" panose="02020603050405020304" charset="0"/>
              <a:ea typeface="宋体" panose="02010600030101010101" pitchFamily="2" charset="-122"/>
            </a:endParaRPr>
          </a:p>
        </p:txBody>
      </p:sp>
    </p:spTree>
    <p:custDataLst>
      <p:tags r:id="rId3"/>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childTnLst>
                                    <p:set>
                                      <p:cBhvr>
                                        <p:cTn id="6" dur="1" fill="hold">
                                          <p:stCondLst>
                                            <p:cond delay="0"/>
                                          </p:stCondLst>
                                        </p:cTn>
                                        <p:tgtEl>
                                          <p:spTgt spid="2170"/>
                                        </p:tgtEl>
                                        <p:attrNameLst>
                                          <p:attrName>style.visibility</p:attrName>
                                        </p:attrNameLst>
                                      </p:cBhvr>
                                      <p:to>
                                        <p:strVal val="visible"/>
                                      </p:to>
                                    </p:set>
                                    <p:animEffect transition="in" filter="box(in)">
                                      <p:cBhvr>
                                        <p:cTn id="7" dur="500"/>
                                        <p:tgtEl>
                                          <p:spTgt spid="2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日期占位符 3"/>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177" name="灯片编号占位符 4"/>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pic>
        <p:nvPicPr>
          <p:cNvPr id="35843" name="Picture 4"/>
          <p:cNvPicPr>
            <a:picLocks noChangeAspect="1"/>
          </p:cNvPicPr>
          <p:nvPr/>
        </p:nvPicPr>
        <p:blipFill>
          <a:blip r:embed="rId1"/>
          <a:stretch>
            <a:fillRect/>
          </a:stretch>
        </p:blipFill>
        <p:spPr>
          <a:xfrm>
            <a:off x="1524000" y="0"/>
            <a:ext cx="9144000" cy="6858000"/>
          </a:xfrm>
          <a:prstGeom prst="rect">
            <a:avLst/>
          </a:prstGeom>
          <a:noFill/>
          <a:ln w="9525">
            <a:noFill/>
          </a:ln>
        </p:spPr>
      </p:pic>
      <p:sp>
        <p:nvSpPr>
          <p:cNvPr id="35844" name="Rectangle 2"/>
          <p:cNvSpPr/>
          <p:nvPr>
            <p:ph type="title" idx="4294967295"/>
          </p:nvPr>
        </p:nvSpPr>
        <p:spPr/>
        <p:txBody>
          <a:bodyPr wrap="square" lIns="91440" tIns="45720" rIns="91440" bIns="45720" anchor="ctr" anchorCtr="0"/>
          <a:p>
            <a:pPr eaLnBrk="1" hangingPunct="1"/>
            <a:endParaRPr lang="zh-CN" altLang="zh-CN"/>
          </a:p>
        </p:txBody>
      </p:sp>
      <p:sp>
        <p:nvSpPr>
          <p:cNvPr id="35845" name="Rectangle 3"/>
          <p:cNvSpPr/>
          <p:nvPr>
            <p:ph type="body" idx="4294967295"/>
          </p:nvPr>
        </p:nvSpPr>
        <p:spPr>
          <a:xfrm>
            <a:off x="1992313" y="1484313"/>
            <a:ext cx="6346825" cy="4953000"/>
          </a:xfrm>
        </p:spPr>
        <p:txBody>
          <a:bodyPr wrap="square" lIns="91440" tIns="45720" rIns="91440" bIns="45720" anchor="t" anchorCtr="0"/>
          <a:p>
            <a:pPr eaLnBrk="1" hangingPunct="1"/>
            <a:r>
              <a:rPr lang="en-US" altLang="zh-CN"/>
              <a:t>1</a:t>
            </a:r>
            <a:r>
              <a:rPr lang="zh-CN" altLang="en-US"/>
              <a:t>．</a:t>
            </a:r>
            <a:r>
              <a:rPr lang="en-US" altLang="zh-CN"/>
              <a:t>(    )</a:t>
            </a:r>
            <a:r>
              <a:rPr lang="zh-CN" altLang="en-US"/>
              <a:t>询盘是交易的起点，对交易双方均有约束力。</a:t>
            </a:r>
            <a:endParaRPr lang="zh-CN" altLang="en-US"/>
          </a:p>
          <a:p>
            <a:pPr eaLnBrk="1" hangingPunct="1"/>
            <a:r>
              <a:rPr lang="en-US" altLang="zh-CN"/>
              <a:t>2</a:t>
            </a:r>
            <a:r>
              <a:rPr lang="zh-CN" altLang="en-US"/>
              <a:t>．</a:t>
            </a:r>
            <a:r>
              <a:rPr lang="en-US" altLang="zh-CN"/>
              <a:t>(    )</a:t>
            </a:r>
            <a:r>
              <a:rPr lang="zh-CN" altLang="en-US"/>
              <a:t>在交易磋商过程中，发盘是卖方行为，接受是买方行为。</a:t>
            </a:r>
            <a:endParaRPr lang="zh-CN" altLang="en-US"/>
          </a:p>
          <a:p>
            <a:pPr eaLnBrk="1" hangingPunct="1"/>
            <a:r>
              <a:rPr lang="en-US" altLang="zh-CN"/>
              <a:t>3</a:t>
            </a:r>
            <a:r>
              <a:rPr lang="zh-CN" altLang="en-US"/>
              <a:t>．</a:t>
            </a:r>
            <a:r>
              <a:rPr lang="en-US" altLang="zh-CN"/>
              <a:t>(    )</a:t>
            </a:r>
            <a:r>
              <a:rPr lang="zh-CN" altLang="en-US"/>
              <a:t>发盘的撤回即为发盘的撤销。</a:t>
            </a:r>
            <a:endParaRPr lang="zh-CN" altLang="en-US"/>
          </a:p>
          <a:p>
            <a:pPr eaLnBrk="1" hangingPunct="1"/>
            <a:r>
              <a:rPr lang="en-US" altLang="zh-CN"/>
              <a:t>4</a:t>
            </a:r>
            <a:r>
              <a:rPr lang="zh-CN" altLang="en-US"/>
              <a:t>．</a:t>
            </a:r>
            <a:r>
              <a:rPr lang="en-US" altLang="zh-CN"/>
              <a:t>(    )</a:t>
            </a:r>
            <a:r>
              <a:rPr lang="zh-CN" altLang="en-US"/>
              <a:t>无论任何人对发盘做出的接受，均作为有效接受。</a:t>
            </a:r>
            <a:endParaRPr lang="zh-CN" altLang="en-US"/>
          </a:p>
        </p:txBody>
      </p:sp>
      <p:sp>
        <p:nvSpPr>
          <p:cNvPr id="35846" name="Rectangle 5"/>
          <p:cNvSpPr/>
          <p:nvPr/>
        </p:nvSpPr>
        <p:spPr>
          <a:xfrm>
            <a:off x="3359150" y="692150"/>
            <a:ext cx="7848600" cy="609600"/>
          </a:xfrm>
          <a:prstGeom prst="rect">
            <a:avLst/>
          </a:prstGeom>
          <a:noFill/>
          <a:ln w="9525">
            <a:noFill/>
          </a:ln>
        </p:spPr>
        <p:txBody>
          <a:bodyPr anchor="ctr" anchorCtr="0"/>
          <a:p>
            <a:r>
              <a:rPr lang="zh-CN" altLang="en-US" sz="3200" b="1">
                <a:solidFill>
                  <a:srgbClr val="000099"/>
                </a:solidFill>
                <a:latin typeface="Verdana" panose="020B0604030504040204" charset="0"/>
                <a:ea typeface="宋体" panose="02010600030101010101" pitchFamily="2" charset="-122"/>
              </a:rPr>
              <a:t>课堂练习</a:t>
            </a:r>
            <a:r>
              <a:rPr lang="en-US" altLang="zh-CN" sz="3200" b="1">
                <a:solidFill>
                  <a:srgbClr val="000099"/>
                </a:solidFill>
                <a:latin typeface="Verdana" panose="020B0604030504040204" charset="0"/>
                <a:ea typeface="宋体" panose="02010600030101010101" pitchFamily="2" charset="-122"/>
              </a:rPr>
              <a:t>(</a:t>
            </a:r>
            <a:r>
              <a:rPr lang="zh-CN" altLang="en-US" sz="3200" b="1">
                <a:solidFill>
                  <a:srgbClr val="000099"/>
                </a:solidFill>
                <a:latin typeface="Verdana" panose="020B0604030504040204" charset="0"/>
                <a:ea typeface="宋体" panose="02010600030101010101" pitchFamily="2" charset="-122"/>
              </a:rPr>
              <a:t>判断</a:t>
            </a:r>
            <a:r>
              <a:rPr lang="en-US" altLang="zh-CN" sz="3200" b="1">
                <a:solidFill>
                  <a:srgbClr val="000099"/>
                </a:solidFill>
                <a:latin typeface="Verdana" panose="020B0604030504040204" charset="0"/>
                <a:ea typeface="宋体" panose="02010600030101010101" pitchFamily="2" charset="-122"/>
              </a:rPr>
              <a:t>)</a:t>
            </a:r>
            <a:endParaRPr lang="en-US" altLang="zh-CN" sz="3200" b="1">
              <a:solidFill>
                <a:srgbClr val="000099"/>
              </a:solidFill>
              <a:latin typeface="Verdana" panose="020B0604030504040204" charset="0"/>
              <a:ea typeface="宋体" panose="02010600030101010101" pitchFamily="2" charset="-122"/>
            </a:endParaRPr>
          </a:p>
        </p:txBody>
      </p:sp>
      <p:sp>
        <p:nvSpPr>
          <p:cNvPr id="2182" name="Rectangle 6"/>
          <p:cNvSpPr/>
          <p:nvPr/>
        </p:nvSpPr>
        <p:spPr>
          <a:xfrm>
            <a:off x="2711450" y="5304632"/>
            <a:ext cx="3164840" cy="368300"/>
          </a:xfrm>
          <a:prstGeom prst="rect">
            <a:avLst/>
          </a:prstGeom>
          <a:solidFill>
            <a:srgbClr val="FFFF00"/>
          </a:solidFill>
          <a:ln w="9525">
            <a:noFill/>
          </a:ln>
        </p:spPr>
        <p:txBody>
          <a:bodyPr wrap="none" anchor="ctr" anchorCtr="0">
            <a:spAutoFit/>
          </a:bodyPr>
          <a:p>
            <a:r>
              <a:rPr lang="en-US" altLang="zh-CN" b="1">
                <a:latin typeface="Times New Roman" panose="02020603050405020304" charset="0"/>
                <a:ea typeface="宋体" panose="02010600030101010101" pitchFamily="2" charset="-122"/>
              </a:rPr>
              <a:t> 1</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    2</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   3</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   4</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 </a:t>
            </a:r>
            <a:endParaRPr lang="en-US" altLang="zh-CN" b="1">
              <a:latin typeface="Times New Roman" panose="02020603050405020304" charset="0"/>
              <a:ea typeface="宋体" panose="02010600030101010101" pitchFamily="2" charset="-122"/>
            </a:endParaRPr>
          </a:p>
        </p:txBody>
      </p:sp>
    </p:spTree>
    <p:custDataLst>
      <p:tags r:id="rId2"/>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childTnLst>
                                    <p:set>
                                      <p:cBhvr>
                                        <p:cTn id="6" dur="1" fill="hold">
                                          <p:stCondLst>
                                            <p:cond delay="0"/>
                                          </p:stCondLst>
                                        </p:cTn>
                                        <p:tgtEl>
                                          <p:spTgt spid="2182"/>
                                        </p:tgtEl>
                                        <p:attrNameLst>
                                          <p:attrName>style.visibility</p:attrName>
                                        </p:attrNameLst>
                                      </p:cBhvr>
                                      <p:to>
                                        <p:strVal val="visible"/>
                                      </p:to>
                                    </p:set>
                                    <p:animEffect transition="in" filter="blinds(horizontal)">
                                      <p:cBhvr>
                                        <p:cTn id="7" dur="500"/>
                                        <p:tgtEl>
                                          <p:spTgt spid="2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t>完整的询盘发盘还盘接受函电</a:t>
            </a:r>
            <a:endParaRPr lang="zh-CN" altLang="en-US" sz="3200" dirty="0"/>
          </a:p>
        </p:txBody>
      </p:sp>
      <p:sp>
        <p:nvSpPr>
          <p:cNvPr id="3" name="内容占位符 2"/>
          <p:cNvSpPr>
            <a:spLocks noGrp="1"/>
          </p:cNvSpPr>
          <p:nvPr>
            <p:ph idx="1"/>
          </p:nvPr>
        </p:nvSpPr>
        <p:spPr/>
        <p:txBody>
          <a:bodyPr>
            <a:normAutofit fontScale="70000" lnSpcReduction="20000"/>
          </a:bodyPr>
          <a:lstStyle/>
          <a:p>
            <a:pPr marL="0" indent="0">
              <a:buNone/>
            </a:pPr>
            <a:r>
              <a:rPr lang="zh-CN" altLang="zh-CN" dirty="0"/>
              <a:t>一、询盘（</a:t>
            </a:r>
            <a:r>
              <a:rPr lang="en-US" altLang="zh-CN" dirty="0"/>
              <a:t>Enquiry</a:t>
            </a:r>
            <a:r>
              <a:rPr lang="zh-CN" altLang="zh-CN" dirty="0"/>
              <a:t>）</a:t>
            </a:r>
            <a:endParaRPr lang="zh-CN" altLang="zh-CN" dirty="0"/>
          </a:p>
          <a:p>
            <a:pPr marL="0" indent="0">
              <a:buNone/>
            </a:pPr>
            <a:r>
              <a:rPr lang="en-US" altLang="zh-CN" b="1" dirty="0"/>
              <a:t>THE LOOKING HANDCRAFT, INC</a:t>
            </a:r>
            <a:endParaRPr lang="zh-CN" altLang="zh-CN" dirty="0"/>
          </a:p>
          <a:p>
            <a:pPr marL="0" indent="0">
              <a:buNone/>
            </a:pPr>
            <a:r>
              <a:rPr lang="en-US" altLang="zh-CN" dirty="0"/>
              <a:t>	              138 SAN MATEC AVENUE, SAN FRANCISCO</a:t>
            </a:r>
            <a:endParaRPr lang="zh-CN" altLang="zh-CN" dirty="0"/>
          </a:p>
          <a:p>
            <a:pPr marL="0" indent="0">
              <a:buNone/>
            </a:pPr>
            <a:r>
              <a:rPr lang="en-US" altLang="zh-CN" dirty="0"/>
              <a:t>	                   CA-94080-6501,U.S.</a:t>
            </a:r>
            <a:endParaRPr lang="zh-CN" altLang="zh-CN" dirty="0"/>
          </a:p>
          <a:p>
            <a:pPr marL="0" indent="0">
              <a:buNone/>
            </a:pPr>
            <a:r>
              <a:rPr lang="en-US" altLang="zh-CN" dirty="0"/>
              <a:t>May. 10, 2016</a:t>
            </a:r>
            <a:endParaRPr lang="zh-CN" altLang="zh-CN" dirty="0"/>
          </a:p>
          <a:p>
            <a:pPr marL="0" indent="0">
              <a:buNone/>
            </a:pPr>
            <a:r>
              <a:rPr lang="en-US" altLang="zh-CN" dirty="0"/>
              <a:t>Dear Mr. Lin,</a:t>
            </a:r>
            <a:endParaRPr lang="zh-CN" altLang="zh-CN" dirty="0"/>
          </a:p>
          <a:p>
            <a:pPr marL="0" indent="0">
              <a:buNone/>
            </a:pPr>
            <a:r>
              <a:rPr lang="en-US" altLang="zh-CN" dirty="0"/>
              <a:t>We acknowledge with thanks the receipt of your E-Mail of Arp.17 that as exporters of HOOK RUG, you are interested in establishing business relations with us. It is also our wish.</a:t>
            </a:r>
            <a:endParaRPr lang="zh-CN" altLang="zh-CN" dirty="0"/>
          </a:p>
          <a:p>
            <a:pPr marL="0" indent="0">
              <a:buNone/>
            </a:pPr>
            <a:r>
              <a:rPr lang="en-US" altLang="zh-CN" dirty="0"/>
              <a:t>At present, we are in the market for HOOK RUG, and shall be glad to receive your best quotations for these items, with indications of packing, for date of shipment, CIF SAN FRANCISCO PORT, including our commission of 2%.</a:t>
            </a:r>
            <a:endParaRPr lang="zh-CN" altLang="zh-CN" dirty="0"/>
          </a:p>
          <a:p>
            <a:pPr marL="0" indent="0">
              <a:buNone/>
            </a:pPr>
            <a:r>
              <a:rPr lang="en-US" altLang="zh-CN" dirty="0"/>
              <a:t>We are looking forward to your specific inquiries.</a:t>
            </a:r>
            <a:endParaRPr lang="zh-CN" altLang="zh-CN" dirty="0"/>
          </a:p>
          <a:p>
            <a:pPr marL="0" indent="0">
              <a:buNone/>
            </a:pPr>
            <a:r>
              <a:rPr lang="en-US" altLang="zh-CN" dirty="0"/>
              <a:t>Yours sincerely,</a:t>
            </a:r>
            <a:endParaRPr lang="zh-CN" altLang="zh-CN" dirty="0"/>
          </a:p>
          <a:p>
            <a:pPr marL="0" indent="0">
              <a:buNone/>
            </a:pPr>
            <a:r>
              <a:rPr lang="en-US" altLang="zh-CN" dirty="0"/>
              <a:t>THE LOOKING HANDCRAFT, INC</a:t>
            </a:r>
            <a:endParaRPr lang="zh-CN" altLang="zh-CN" dirty="0"/>
          </a:p>
          <a:p>
            <a:pPr marL="0" indent="0">
              <a:buNone/>
            </a:pPr>
            <a:r>
              <a:rPr lang="en-US" altLang="zh-CN" dirty="0"/>
              <a:t>John Smith</a:t>
            </a:r>
            <a:endParaRPr lang="zh-CN" altLang="zh-CN" dirty="0"/>
          </a:p>
          <a:p>
            <a:pPr marL="0" indent="0">
              <a:buNone/>
            </a:pPr>
            <a:r>
              <a:rPr lang="en-US" altLang="zh-CN" dirty="0"/>
              <a:t> </a:t>
            </a:r>
            <a:endParaRPr lang="zh-CN" altLang="zh-CN" dirty="0"/>
          </a:p>
          <a:p>
            <a:endParaRPr lang="zh-CN" altLang="en-US"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429260"/>
            <a:ext cx="10968990" cy="594360"/>
          </a:xfrm>
        </p:spPr>
        <p:txBody>
          <a:bodyPr>
            <a:normAutofit/>
          </a:bodyPr>
          <a:lstStyle/>
          <a:p>
            <a:r>
              <a:rPr lang="zh-CN" altLang="zh-CN" sz="2400" dirty="0"/>
              <a:t>二、发盘 （</a:t>
            </a:r>
            <a:r>
              <a:rPr lang="en-US" altLang="zh-CN" sz="2400" dirty="0"/>
              <a:t>Offer</a:t>
            </a:r>
            <a:r>
              <a:rPr lang="zh-CN" altLang="zh-CN" sz="2400" dirty="0"/>
              <a:t>）</a:t>
            </a:r>
            <a:endParaRPr lang="zh-CN" altLang="en-US" sz="2400" dirty="0"/>
          </a:p>
        </p:txBody>
      </p:sp>
      <p:sp>
        <p:nvSpPr>
          <p:cNvPr id="3" name="内容占位符 2"/>
          <p:cNvSpPr>
            <a:spLocks noGrp="1"/>
          </p:cNvSpPr>
          <p:nvPr>
            <p:ph idx="1"/>
          </p:nvPr>
        </p:nvSpPr>
        <p:spPr>
          <a:xfrm>
            <a:off x="608330" y="744855"/>
            <a:ext cx="10968990" cy="5504815"/>
          </a:xfrm>
        </p:spPr>
        <p:txBody>
          <a:bodyPr>
            <a:noAutofit/>
          </a:bodyPr>
          <a:lstStyle/>
          <a:p>
            <a:pPr marL="0" indent="0">
              <a:buNone/>
            </a:pPr>
            <a:endParaRPr lang="en-US" altLang="zh-CN" sz="400" dirty="0"/>
          </a:p>
          <a:p>
            <a:pPr marL="0" indent="0">
              <a:buNone/>
            </a:pPr>
            <a:r>
              <a:rPr lang="en-US" altLang="zh-CN" sz="1200" dirty="0">
                <a:solidFill>
                  <a:schemeClr val="tx1">
                    <a:lumMod val="65000"/>
                    <a:lumOff val="35000"/>
                  </a:schemeClr>
                </a:solidFill>
                <a:uFillTx/>
              </a:rPr>
              <a:t> </a:t>
            </a:r>
            <a:r>
              <a:rPr lang="en-US" altLang="zh-CN" sz="800" dirty="0">
                <a:solidFill>
                  <a:schemeClr val="tx1">
                    <a:lumMod val="65000"/>
                    <a:lumOff val="35000"/>
                  </a:schemeClr>
                </a:solidFill>
                <a:uFillTx/>
              </a:rPr>
              <a:t>CHANGZHOU YAFENG IMP. &amp; EXP. CORP.LTD</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	   3 GEHU MIDDLE ROAD, CHANGZHOU, JIANGSU, CHINA</a:t>
            </a:r>
            <a:endParaRPr lang="en-US" altLang="zh-CN" sz="800" dirty="0">
              <a:solidFill>
                <a:schemeClr val="tx1">
                  <a:lumMod val="65000"/>
                  <a:lumOff val="35000"/>
                </a:schemeClr>
              </a:solidFill>
              <a:uFillTx/>
            </a:endParaRPr>
          </a:p>
          <a:p>
            <a:pPr marL="0" indent="0">
              <a:buNone/>
            </a:pPr>
            <a:r>
              <a:rPr lang="zh-CN" altLang="en-US" sz="800" dirty="0">
                <a:solidFill>
                  <a:schemeClr val="tx1">
                    <a:lumMod val="65000"/>
                    <a:lumOff val="35000"/>
                  </a:schemeClr>
                </a:solidFill>
                <a:uFillTx/>
              </a:rPr>
              <a:t>　　　　　　　　　　　　　　　　　　　　　　                 </a:t>
            </a:r>
            <a:r>
              <a:rPr lang="en-US" altLang="zh-CN" sz="800" dirty="0">
                <a:solidFill>
                  <a:schemeClr val="tx1">
                    <a:lumMod val="65000"/>
                    <a:lumOff val="35000"/>
                  </a:schemeClr>
                </a:solidFill>
                <a:uFillTx/>
              </a:rPr>
              <a:t>May. 11, 2016</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Dear Mr. Smith,</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We have received your letter of May. 10, asking us to offer the HOOK RUG for shipment to SAN FRANCISCO and highly appreciate that you are interested in our product.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Comply with your kindly request, we are please to offer our best price as follows: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1. Commodity: HOOK RUG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2. Packing: EXPORTER CARTON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3. Specification: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ART NO	Spec	Quantity	N.W	G.W	v	Unit Price</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ART.NO.CZ212	2×3’	10 PC	11.5KG	12KG	20×30×40CM	USD17.1</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ART.NO.CZ287	3×5’	5 PC	16KG	16.5KG	20×40×40CM	USD18.1</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ART.NO.CZ310	2×3’	10 PC	11.5KG	12KG	20×30×40CM	USD19.1</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4. Price: CIFC2% SAN FRANCISCO PORT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5. Payment: 100% by irrevocable L/C payable by draft at sight in our favor for the full sales contract value.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6. Shipment: in July, 2016. </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PLS kindly pay attention to the fact that we have not much ready stock on hand. Therefore, it's very important that your L/C should be opened in an earlier date if our price meets with your approval.</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Our offer remains effective until June. 10, 2016.</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Yours faithfully,</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CHANGZHOU YAFENG IMP.&amp; EXP. CORP.LTD</a:t>
            </a:r>
            <a:endParaRPr lang="en-US" altLang="zh-CN" sz="800" dirty="0">
              <a:solidFill>
                <a:schemeClr val="tx1">
                  <a:lumMod val="65000"/>
                  <a:lumOff val="35000"/>
                </a:schemeClr>
              </a:solidFill>
              <a:uFillTx/>
            </a:endParaRPr>
          </a:p>
          <a:p>
            <a:pPr marL="0" indent="0">
              <a:buNone/>
            </a:pPr>
            <a:r>
              <a:rPr lang="en-US" altLang="zh-CN" sz="800" dirty="0">
                <a:solidFill>
                  <a:schemeClr val="tx1">
                    <a:lumMod val="65000"/>
                    <a:lumOff val="35000"/>
                  </a:schemeClr>
                </a:solidFill>
                <a:uFillTx/>
              </a:rPr>
              <a:t>Lin</a:t>
            </a:r>
            <a:endParaRPr lang="zh-CN" altLang="zh-CN" sz="800" dirty="0">
              <a:solidFill>
                <a:schemeClr val="tx1">
                  <a:lumMod val="65000"/>
                  <a:lumOff val="35000"/>
                </a:schemeClr>
              </a:solidFill>
              <a:uFillTx/>
            </a:endParaRPr>
          </a:p>
          <a:p>
            <a:endParaRPr lang="zh-CN" altLang="zh-CN" sz="800" dirty="0">
              <a:solidFill>
                <a:schemeClr val="tx1">
                  <a:lumMod val="65000"/>
                  <a:lumOff val="35000"/>
                </a:schemeClr>
              </a:solidFill>
              <a:uFillTx/>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400" dirty="0"/>
              <a:t>三、</a:t>
            </a:r>
            <a:r>
              <a:rPr lang="zh-CN" altLang="zh-CN" sz="2400" dirty="0"/>
              <a:t>还盘 （</a:t>
            </a:r>
            <a:r>
              <a:rPr lang="en-US" altLang="zh-CN" sz="2400" dirty="0"/>
              <a:t>Counter-offer</a:t>
            </a:r>
            <a:r>
              <a:rPr lang="zh-CN" altLang="zh-CN" sz="2400" dirty="0"/>
              <a:t>）</a:t>
            </a:r>
            <a:endParaRPr lang="zh-CN" altLang="en-US" sz="2400" dirty="0"/>
          </a:p>
        </p:txBody>
      </p:sp>
      <p:sp>
        <p:nvSpPr>
          <p:cNvPr id="3" name="内容占位符 2"/>
          <p:cNvSpPr>
            <a:spLocks noGrp="1"/>
          </p:cNvSpPr>
          <p:nvPr>
            <p:ph idx="1"/>
          </p:nvPr>
        </p:nvSpPr>
        <p:spPr/>
        <p:txBody>
          <a:bodyPr>
            <a:normAutofit fontScale="70000" lnSpcReduction="20000"/>
          </a:bodyPr>
          <a:lstStyle/>
          <a:p>
            <a:pPr marL="0" indent="0">
              <a:buNone/>
            </a:pPr>
            <a:r>
              <a:rPr lang="en-US" altLang="zh-CN" b="1" dirty="0"/>
              <a:t>THE LOOKING HANDCRAFT, INC</a:t>
            </a:r>
            <a:endParaRPr lang="zh-CN" altLang="zh-CN" dirty="0"/>
          </a:p>
          <a:p>
            <a:pPr marL="0" indent="0">
              <a:buNone/>
            </a:pPr>
            <a:r>
              <a:rPr lang="en-US" altLang="zh-CN" dirty="0"/>
              <a:t>	              138 SAN MATEC AVENUE, SAN FRANCISCO</a:t>
            </a:r>
            <a:endParaRPr lang="zh-CN" altLang="zh-CN" dirty="0"/>
          </a:p>
          <a:p>
            <a:pPr marL="0" indent="0">
              <a:buNone/>
            </a:pPr>
            <a:r>
              <a:rPr lang="en-US" altLang="zh-CN" dirty="0"/>
              <a:t>	                   CA-94080-6501,U.S.</a:t>
            </a:r>
            <a:endParaRPr lang="zh-CN" altLang="zh-CN" dirty="0"/>
          </a:p>
          <a:p>
            <a:pPr marL="0" indent="0">
              <a:buNone/>
            </a:pPr>
            <a:r>
              <a:rPr lang="en-US" altLang="zh-CN" dirty="0"/>
              <a:t>                     May. 16, 2016</a:t>
            </a:r>
            <a:endParaRPr lang="zh-CN" altLang="zh-CN" dirty="0"/>
          </a:p>
          <a:p>
            <a:pPr marL="0" indent="0">
              <a:buNone/>
            </a:pPr>
            <a:r>
              <a:rPr lang="en-US" altLang="zh-CN" dirty="0"/>
              <a:t>Dear Mr. Lin,</a:t>
            </a:r>
            <a:endParaRPr lang="zh-CN" altLang="zh-CN" dirty="0"/>
          </a:p>
          <a:p>
            <a:pPr marL="0" indent="0">
              <a:buNone/>
            </a:pPr>
            <a:r>
              <a:rPr lang="en-US" altLang="zh-CN" dirty="0"/>
              <a:t>We are very grateful of receiving your kindly offer of May.11, 2016.</a:t>
            </a:r>
            <a:endParaRPr lang="zh-CN" altLang="zh-CN" dirty="0"/>
          </a:p>
          <a:p>
            <a:pPr marL="0" indent="0">
              <a:buNone/>
            </a:pPr>
            <a:r>
              <a:rPr lang="en-US" altLang="zh-CN" dirty="0"/>
              <a:t>While appreciating the good quality of your goods, we find your price is rather too high to be accepted by us. We also point out that very good quality HOOK RUG is available in our market from several European manufacturers, all of them are at prices from 5%-10% below yours. Such being the case, we have to ask you to consider if you can make a reduction in your price about 10%. you may think it worth while to make a concession.</a:t>
            </a:r>
            <a:endParaRPr lang="zh-CN" altLang="zh-CN" dirty="0"/>
          </a:p>
          <a:p>
            <a:pPr marL="0" indent="0">
              <a:buNone/>
            </a:pPr>
            <a:r>
              <a:rPr lang="en-US" altLang="zh-CN" dirty="0"/>
              <a:t>Your earlier reply will be highly appreciated.</a:t>
            </a:r>
            <a:endParaRPr lang="zh-CN" altLang="zh-CN" dirty="0"/>
          </a:p>
          <a:p>
            <a:pPr marL="0" indent="0">
              <a:buNone/>
            </a:pPr>
            <a:r>
              <a:rPr lang="en-US" altLang="zh-CN" dirty="0"/>
              <a:t>Yours sincerely,</a:t>
            </a:r>
            <a:endParaRPr lang="zh-CN" altLang="zh-CN" dirty="0"/>
          </a:p>
          <a:p>
            <a:pPr marL="0" indent="0">
              <a:buNone/>
            </a:pPr>
            <a:r>
              <a:rPr lang="en-US" altLang="zh-CN" dirty="0"/>
              <a:t>THE LOOKING HANDCRAFT, INC</a:t>
            </a:r>
            <a:endParaRPr lang="zh-CN" altLang="zh-CN" dirty="0"/>
          </a:p>
          <a:p>
            <a:pPr marL="0" indent="0">
              <a:buNone/>
            </a:pPr>
            <a:r>
              <a:rPr lang="en-US" altLang="zh-CN" dirty="0"/>
              <a:t>John Smith</a:t>
            </a:r>
            <a:endParaRPr lang="zh-CN" altLang="zh-CN" dirty="0"/>
          </a:p>
          <a:p>
            <a:endParaRPr lang="zh-CN" altLang="en-US"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a:t>四、接受 （</a:t>
            </a:r>
            <a:r>
              <a:rPr lang="en-US" altLang="zh-CN" sz="3200" dirty="0"/>
              <a:t>Accept</a:t>
            </a:r>
            <a:r>
              <a:rPr lang="zh-CN" altLang="zh-CN" sz="3200" dirty="0"/>
              <a:t>）</a:t>
            </a:r>
            <a:endParaRPr lang="zh-CN" altLang="en-US" sz="3200" dirty="0"/>
          </a:p>
        </p:txBody>
      </p:sp>
      <p:sp>
        <p:nvSpPr>
          <p:cNvPr id="3" name="内容占位符 2"/>
          <p:cNvSpPr>
            <a:spLocks noGrp="1"/>
          </p:cNvSpPr>
          <p:nvPr>
            <p:ph idx="1"/>
          </p:nvPr>
        </p:nvSpPr>
        <p:spPr/>
        <p:txBody>
          <a:bodyPr>
            <a:normAutofit fontScale="55000" lnSpcReduction="20000"/>
          </a:bodyPr>
          <a:lstStyle/>
          <a:p>
            <a:pPr marL="0" indent="0">
              <a:buNone/>
            </a:pPr>
            <a:r>
              <a:rPr lang="en-US" altLang="zh-CN" dirty="0"/>
              <a:t>                                   THE LOOKING HANDCRAFT, INC</a:t>
            </a:r>
            <a:endParaRPr lang="en-US" altLang="zh-CN" dirty="0"/>
          </a:p>
          <a:p>
            <a:pPr marL="0" indent="0">
              <a:buNone/>
            </a:pPr>
            <a:r>
              <a:rPr lang="en-US" altLang="zh-CN" dirty="0"/>
              <a:t>	              138 SAN MATEC AVENUE, SAN FRANCISCO</a:t>
            </a:r>
            <a:endParaRPr lang="en-US" altLang="zh-CN" dirty="0"/>
          </a:p>
          <a:p>
            <a:pPr marL="0" indent="0">
              <a:buNone/>
            </a:pPr>
            <a:r>
              <a:rPr lang="en-US" altLang="zh-CN" dirty="0"/>
              <a:t>	                   CA-94080-6501,U.S.</a:t>
            </a:r>
            <a:endParaRPr lang="en-US" altLang="zh-CN" dirty="0"/>
          </a:p>
          <a:p>
            <a:pPr marL="0" indent="0">
              <a:buNone/>
            </a:pPr>
            <a:r>
              <a:rPr lang="en-US" altLang="zh-CN" dirty="0"/>
              <a:t>June. 9, 2016</a:t>
            </a:r>
            <a:endParaRPr lang="en-US" altLang="zh-CN" dirty="0"/>
          </a:p>
          <a:p>
            <a:pPr marL="0" indent="0">
              <a:buNone/>
            </a:pPr>
            <a:r>
              <a:rPr lang="en-US" altLang="zh-CN" dirty="0"/>
              <a:t>We have received your E-Mail of May. 18, 2016.</a:t>
            </a:r>
            <a:endParaRPr lang="en-US" altLang="zh-CN" dirty="0"/>
          </a:p>
          <a:p>
            <a:pPr marL="0" indent="0">
              <a:buNone/>
            </a:pPr>
            <a:r>
              <a:rPr lang="en-US" altLang="zh-CN" dirty="0"/>
              <a:t>After the consideration, we have pleasure in confirming the following offer and accepting it:</a:t>
            </a:r>
            <a:endParaRPr lang="en-US" altLang="zh-CN" dirty="0"/>
          </a:p>
          <a:p>
            <a:pPr marL="0" indent="0">
              <a:buNone/>
            </a:pPr>
            <a:r>
              <a:rPr lang="en-US" altLang="zh-CN" dirty="0"/>
              <a:t>1. Commodity: HOOK RUG </a:t>
            </a:r>
            <a:endParaRPr lang="en-US" altLang="zh-CN" dirty="0"/>
          </a:p>
          <a:p>
            <a:pPr marL="0" indent="0">
              <a:buNone/>
            </a:pPr>
            <a:r>
              <a:rPr lang="en-US" altLang="zh-CN" dirty="0"/>
              <a:t>2. Packing: EXPORTER CARTON </a:t>
            </a:r>
            <a:endParaRPr lang="en-US" altLang="zh-CN" dirty="0"/>
          </a:p>
          <a:p>
            <a:pPr marL="0" indent="0">
              <a:buNone/>
            </a:pPr>
            <a:r>
              <a:rPr lang="en-US" altLang="zh-CN" dirty="0"/>
              <a:t>3. Specification: </a:t>
            </a:r>
            <a:endParaRPr lang="en-US" altLang="zh-CN" dirty="0"/>
          </a:p>
          <a:p>
            <a:pPr marL="0" indent="0">
              <a:buNone/>
            </a:pPr>
            <a:r>
              <a:rPr lang="en-US" altLang="zh-CN" dirty="0"/>
              <a:t>ART NO	Spec	Quantity	N.W	G.W	v	Unit Price</a:t>
            </a:r>
            <a:endParaRPr lang="en-US" altLang="zh-CN" dirty="0"/>
          </a:p>
          <a:p>
            <a:pPr marL="0" indent="0">
              <a:buNone/>
            </a:pPr>
            <a:r>
              <a:rPr lang="en-US" altLang="zh-CN" dirty="0"/>
              <a:t>ART.NO.CZ212	2×3’	10	11.5KG	12KG	20×30×40CM	USD17.1</a:t>
            </a:r>
            <a:endParaRPr lang="en-US" altLang="zh-CN" dirty="0"/>
          </a:p>
          <a:p>
            <a:pPr marL="0" indent="0">
              <a:buNone/>
            </a:pPr>
            <a:r>
              <a:rPr lang="en-US" altLang="zh-CN" dirty="0"/>
              <a:t>ART.NO.CZ287	3×5’	5	16KG	16.5KG	20×40×40CM	USD18.1</a:t>
            </a:r>
            <a:endParaRPr lang="en-US" altLang="zh-CN" dirty="0"/>
          </a:p>
          <a:p>
            <a:pPr marL="0" indent="0">
              <a:buNone/>
            </a:pPr>
            <a:r>
              <a:rPr lang="en-US" altLang="zh-CN" dirty="0"/>
              <a:t>ART.NO.CZ310	2×3’	10	11.5KG	12KG	20×30×40CM	USD19.1</a:t>
            </a:r>
            <a:endParaRPr lang="en-US" altLang="zh-CN" dirty="0"/>
          </a:p>
          <a:p>
            <a:pPr marL="0" indent="0">
              <a:buNone/>
            </a:pPr>
            <a:r>
              <a:rPr lang="en-US" altLang="zh-CN" dirty="0"/>
              <a:t>4. Price: CIFC2% SAN FRANCISCO PORT </a:t>
            </a:r>
            <a:endParaRPr lang="en-US" altLang="zh-CN" dirty="0"/>
          </a:p>
          <a:p>
            <a:pPr marL="0" indent="0">
              <a:buNone/>
            </a:pPr>
            <a:r>
              <a:rPr lang="en-US" altLang="zh-CN" dirty="0"/>
              <a:t>5. Payment: 100% by irrevocable L/C payable by draft at sight in our favor for the full sales contract value. </a:t>
            </a:r>
            <a:endParaRPr lang="en-US" altLang="zh-CN" dirty="0"/>
          </a:p>
          <a:p>
            <a:pPr marL="0" indent="0">
              <a:buNone/>
            </a:pPr>
            <a:r>
              <a:rPr lang="en-US" altLang="zh-CN" dirty="0"/>
              <a:t>6. Shipment: in July, 2016. </a:t>
            </a:r>
            <a:endParaRPr lang="en-US" altLang="zh-CN" dirty="0"/>
          </a:p>
          <a:p>
            <a:pPr marL="0" indent="0">
              <a:buNone/>
            </a:pPr>
            <a:r>
              <a:rPr lang="en-US" altLang="zh-CN" dirty="0"/>
              <a:t>Please send us a contract and thank you for your cooperation. </a:t>
            </a:r>
            <a:endParaRPr lang="en-US" altLang="zh-CN" dirty="0"/>
          </a:p>
          <a:p>
            <a:pPr marL="0" indent="0">
              <a:buNone/>
            </a:pPr>
            <a:r>
              <a:rPr lang="en-US" altLang="zh-CN" dirty="0"/>
              <a:t>Yours sincerely,</a:t>
            </a:r>
            <a:endParaRPr lang="en-US" altLang="zh-CN" dirty="0"/>
          </a:p>
          <a:p>
            <a:pPr marL="0" indent="0">
              <a:buNone/>
            </a:pPr>
            <a:r>
              <a:rPr lang="en-US" altLang="zh-CN" dirty="0"/>
              <a:t>THE LOOKING HANDCRAFT, INC</a:t>
            </a:r>
            <a:endParaRPr lang="en-US" altLang="zh-CN" dirty="0"/>
          </a:p>
          <a:p>
            <a:pPr marL="0" indent="0">
              <a:buNone/>
            </a:pPr>
            <a:r>
              <a:rPr lang="en-US" altLang="zh-CN" dirty="0"/>
              <a:t>John Smith</a:t>
            </a:r>
            <a:endParaRPr lang="en-US" altLang="zh-CN" dirty="0"/>
          </a:p>
          <a:p>
            <a:endParaRPr lang="zh-CN" altLang="en-US"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881987" name="Group 52"/>
          <p:cNvGrpSpPr/>
          <p:nvPr/>
        </p:nvGrpSpPr>
        <p:grpSpPr>
          <a:xfrm>
            <a:off x="2351088" y="1557338"/>
            <a:ext cx="7858125" cy="4214812"/>
            <a:chOff x="570" y="873"/>
            <a:chExt cx="4625" cy="2967"/>
          </a:xfrm>
        </p:grpSpPr>
        <p:sp>
          <p:nvSpPr>
            <p:cNvPr id="92213" name="Oval 53"/>
            <p:cNvSpPr>
              <a:spLocks noChangeArrowheads="1"/>
            </p:cNvSpPr>
            <p:nvPr/>
          </p:nvSpPr>
          <p:spPr bwMode="auto">
            <a:xfrm>
              <a:off x="1632" y="1343"/>
              <a:ext cx="2541" cy="2497"/>
            </a:xfrm>
            <a:prstGeom prst="ellipse">
              <a:avLst/>
            </a:prstGeom>
            <a:gradFill rotWithShape="1">
              <a:gsLst>
                <a:gs pos="0">
                  <a:schemeClr val="accent1"/>
                </a:gs>
                <a:gs pos="100000">
                  <a:schemeClr val="accent1">
                    <a:gamma/>
                    <a:tint val="0"/>
                    <a:invGamma/>
                  </a:schemeClr>
                </a:gs>
              </a:gsLst>
              <a:lin ang="5400000" scaled="1"/>
            </a:gradFill>
            <a:ln w="9525" algn="ctr">
              <a:solidFill>
                <a:schemeClr val="tx1"/>
              </a:solid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grpSp>
          <p:nvGrpSpPr>
            <p:cNvPr id="3881989" name="Group 54"/>
            <p:cNvGrpSpPr/>
            <p:nvPr/>
          </p:nvGrpSpPr>
          <p:grpSpPr>
            <a:xfrm>
              <a:off x="2256" y="1968"/>
              <a:ext cx="1296" cy="1344"/>
              <a:chOff x="2016" y="1920"/>
              <a:chExt cx="1680" cy="1680"/>
            </a:xfrm>
          </p:grpSpPr>
          <p:sp>
            <p:nvSpPr>
              <p:cNvPr id="3881990" name="Oval 55"/>
              <p:cNvSpPr/>
              <p:nvPr/>
            </p:nvSpPr>
            <p:spPr>
              <a:xfrm>
                <a:off x="2016" y="1920"/>
                <a:ext cx="1680" cy="1680"/>
              </a:xfrm>
              <a:prstGeom prst="ellipse">
                <a:avLst/>
              </a:prstGeom>
              <a:gradFill rotWithShape="1">
                <a:gsLst>
                  <a:gs pos="0">
                    <a:srgbClr val="FF6600"/>
                  </a:gs>
                  <a:gs pos="100000">
                    <a:srgbClr val="742E00"/>
                  </a:gs>
                </a:gsLst>
                <a:lin ang="5400000" scaled="1"/>
                <a:tileRect/>
              </a:gradFill>
              <a:ln w="9525">
                <a:noFill/>
              </a:ln>
            </p:spPr>
            <p:txBody>
              <a:bodyPr wrap="none" anchor="ctr" anchorCtr="0"/>
              <a:p>
                <a:pPr latinLnBrk="1">
                  <a:spcBef>
                    <a:spcPct val="0"/>
                  </a:spcBef>
                </a:pPr>
                <a:endParaRPr sz="1800" b="0" dirty="0">
                  <a:solidFill>
                    <a:schemeClr val="tx1"/>
                  </a:solidFill>
                  <a:latin typeface="Gulim" charset="-127"/>
                  <a:ea typeface="Gulim" charset="-127"/>
                </a:endParaRPr>
              </a:p>
            </p:txBody>
          </p:sp>
          <p:sp>
            <p:nvSpPr>
              <p:cNvPr id="3881991" name="Freeform 56"/>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6600"/>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17" name="Text Box 57"/>
            <p:cNvSpPr txBox="1">
              <a:spLocks noChangeArrowheads="1"/>
            </p:cNvSpPr>
            <p:nvPr/>
          </p:nvSpPr>
          <p:spPr bwMode="gray">
            <a:xfrm>
              <a:off x="2538" y="2496"/>
              <a:ext cx="783" cy="324"/>
            </a:xfrm>
            <a:prstGeom prst="rect">
              <a:avLst/>
            </a:prstGeom>
            <a:noFill/>
            <a:ln w="9525">
              <a:noFill/>
              <a:miter lim="800000"/>
            </a:ln>
            <a:effectLst/>
          </p:spPr>
          <p:txBody>
            <a:bodyPr wrap="none">
              <a:spAutoFit/>
            </a:bodyPr>
            <a:p>
              <a:pPr algn="ctr" eaLnBrk="0" latinLnBrk="1" hangingPunct="0">
                <a:spcBef>
                  <a:spcPct val="0"/>
                </a:spcBef>
              </a:pPr>
              <a:r>
                <a:rPr lang="en-US" altLang="zh-CN" sz="2400">
                  <a:solidFill>
                    <a:srgbClr val="FFFF00"/>
                  </a:solidFill>
                  <a:effectLst>
                    <a:outerShdw blurRad="38100" dist="38100" dir="2700000">
                      <a:srgbClr val="C0C0C0"/>
                    </a:outerShdw>
                  </a:effectLst>
                  <a:latin typeface="Gulim" charset="-127"/>
                </a:rPr>
                <a:t>Concept</a:t>
              </a:r>
              <a:endParaRPr lang="en-US" altLang="zh-CN" sz="2400">
                <a:solidFill>
                  <a:srgbClr val="FFFF00"/>
                </a:solidFill>
                <a:effectLst>
                  <a:outerShdw blurRad="38100" dist="38100" dir="2700000">
                    <a:srgbClr val="C0C0C0"/>
                  </a:outerShdw>
                </a:effectLst>
                <a:latin typeface="Gulim" charset="-127"/>
              </a:endParaRPr>
            </a:p>
          </p:txBody>
        </p:sp>
        <p:grpSp>
          <p:nvGrpSpPr>
            <p:cNvPr id="3881993" name="Group 58"/>
            <p:cNvGrpSpPr/>
            <p:nvPr/>
          </p:nvGrpSpPr>
          <p:grpSpPr>
            <a:xfrm>
              <a:off x="2640" y="1104"/>
              <a:ext cx="432" cy="415"/>
              <a:chOff x="2640" y="1088"/>
              <a:chExt cx="432" cy="415"/>
            </a:xfrm>
          </p:grpSpPr>
          <p:grpSp>
            <p:nvGrpSpPr>
              <p:cNvPr id="3881994" name="Group 59"/>
              <p:cNvGrpSpPr/>
              <p:nvPr/>
            </p:nvGrpSpPr>
            <p:grpSpPr>
              <a:xfrm>
                <a:off x="2640" y="1088"/>
                <a:ext cx="432" cy="415"/>
                <a:chOff x="2016" y="1920"/>
                <a:chExt cx="1680" cy="1680"/>
              </a:xfrm>
            </p:grpSpPr>
            <p:sp>
              <p:nvSpPr>
                <p:cNvPr id="92220" name="Oval 60"/>
                <p:cNvSpPr>
                  <a:spLocks noChangeArrowheads="1"/>
                </p:cNvSpPr>
                <p:nvPr/>
              </p:nvSpPr>
              <p:spPr bwMode="gray">
                <a:xfrm>
                  <a:off x="2011" y="1921"/>
                  <a:ext cx="1686" cy="1678"/>
                </a:xfrm>
                <a:prstGeom prst="ellipse">
                  <a:avLst/>
                </a:prstGeom>
                <a:gradFill rotWithShape="1">
                  <a:gsLst>
                    <a:gs pos="0">
                      <a:schemeClr val="accent2"/>
                    </a:gs>
                    <a:gs pos="100000">
                      <a:schemeClr val="accent2">
                        <a:gamma/>
                        <a:shade val="42353"/>
                        <a:invGamma/>
                      </a:schemeClr>
                    </a:gs>
                  </a:gsLst>
                  <a:lin ang="5400000" scaled="1"/>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1996" name="Freeform 61"/>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22" name="Text Box 62"/>
              <p:cNvSpPr txBox="1">
                <a:spLocks noChangeArrowheads="1"/>
              </p:cNvSpPr>
              <p:nvPr/>
            </p:nvSpPr>
            <p:spPr bwMode="gray">
              <a:xfrm>
                <a:off x="2751" y="1152"/>
                <a:ext cx="231" cy="324"/>
              </a:xfrm>
              <a:prstGeom prst="rect">
                <a:avLst/>
              </a:prstGeom>
              <a:noFill/>
              <a:ln w="9525" algn="ctr">
                <a:noFill/>
                <a:miter lim="800000"/>
              </a:ln>
              <a:effectLst/>
            </p:spPr>
            <p:txBody>
              <a:bodyPr wrap="none">
                <a:spAutoFit/>
              </a:bodyPr>
              <a:p>
                <a:pPr algn="ctr" eaLnBrk="0" latinLnBrk="1" hangingPunct="0">
                  <a:spcBef>
                    <a:spcPct val="0"/>
                  </a:spcBef>
                </a:pPr>
                <a:r>
                  <a:rPr lang="en-US" altLang="zh-CN" sz="2400">
                    <a:solidFill>
                      <a:srgbClr val="FFFFFF"/>
                    </a:solidFill>
                    <a:effectLst>
                      <a:outerShdw blurRad="38100" dist="38100" dir="2700000">
                        <a:srgbClr val="C0C0C0"/>
                      </a:outerShdw>
                    </a:effectLst>
                    <a:latin typeface="Verdana" panose="020B0604030504040204" charset="0"/>
                  </a:rPr>
                  <a:t>B</a:t>
                </a:r>
                <a:endParaRPr lang="en-US" altLang="zh-CN" sz="2400">
                  <a:solidFill>
                    <a:srgbClr val="FFFFFF"/>
                  </a:solidFill>
                  <a:effectLst>
                    <a:outerShdw blurRad="38100" dist="38100" dir="2700000">
                      <a:srgbClr val="C0C0C0"/>
                    </a:outerShdw>
                  </a:effectLst>
                  <a:latin typeface="Verdana" panose="020B0604030504040204" charset="0"/>
                </a:endParaRPr>
              </a:p>
            </p:txBody>
          </p:sp>
        </p:grpSp>
        <p:grpSp>
          <p:nvGrpSpPr>
            <p:cNvPr id="3881998" name="Group 63"/>
            <p:cNvGrpSpPr/>
            <p:nvPr/>
          </p:nvGrpSpPr>
          <p:grpSpPr>
            <a:xfrm>
              <a:off x="2236" y="3191"/>
              <a:ext cx="201" cy="176"/>
              <a:chOff x="2236" y="3191"/>
              <a:chExt cx="201" cy="176"/>
            </a:xfrm>
          </p:grpSpPr>
          <p:sp>
            <p:nvSpPr>
              <p:cNvPr id="92224" name="Oval 64"/>
              <p:cNvSpPr>
                <a:spLocks noChangeArrowheads="1"/>
              </p:cNvSpPr>
              <p:nvPr/>
            </p:nvSpPr>
            <p:spPr bwMode="gray">
              <a:xfrm rot="18227093">
                <a:off x="2236" y="3282"/>
                <a:ext cx="85" cy="87"/>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92225" name="Oval 65"/>
              <p:cNvSpPr>
                <a:spLocks noChangeArrowheads="1"/>
              </p:cNvSpPr>
              <p:nvPr/>
            </p:nvSpPr>
            <p:spPr bwMode="gray">
              <a:xfrm rot="18227093">
                <a:off x="2351" y="3190"/>
                <a:ext cx="84" cy="87"/>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grpSp>
        <p:grpSp>
          <p:nvGrpSpPr>
            <p:cNvPr id="3882001" name="Group 66"/>
            <p:cNvGrpSpPr/>
            <p:nvPr/>
          </p:nvGrpSpPr>
          <p:grpSpPr>
            <a:xfrm>
              <a:off x="1824" y="3357"/>
              <a:ext cx="432" cy="432"/>
              <a:chOff x="1824" y="3357"/>
              <a:chExt cx="432" cy="432"/>
            </a:xfrm>
          </p:grpSpPr>
          <p:grpSp>
            <p:nvGrpSpPr>
              <p:cNvPr id="3882002" name="Group 67"/>
              <p:cNvGrpSpPr/>
              <p:nvPr/>
            </p:nvGrpSpPr>
            <p:grpSpPr>
              <a:xfrm>
                <a:off x="1824" y="3357"/>
                <a:ext cx="432" cy="432"/>
                <a:chOff x="2016" y="1920"/>
                <a:chExt cx="1680" cy="1680"/>
              </a:xfrm>
            </p:grpSpPr>
            <p:sp>
              <p:nvSpPr>
                <p:cNvPr id="92228" name="Oval 68"/>
                <p:cNvSpPr>
                  <a:spLocks noChangeArrowheads="1"/>
                </p:cNvSpPr>
                <p:nvPr/>
              </p:nvSpPr>
              <p:spPr bwMode="gray">
                <a:xfrm>
                  <a:off x="2016" y="1921"/>
                  <a:ext cx="1679" cy="1678"/>
                </a:xfrm>
                <a:prstGeom prst="ellipse">
                  <a:avLst/>
                </a:prstGeom>
                <a:gradFill rotWithShape="1">
                  <a:gsLst>
                    <a:gs pos="0">
                      <a:schemeClr val="folHlink"/>
                    </a:gs>
                    <a:gs pos="100000">
                      <a:schemeClr val="folHlink">
                        <a:gamma/>
                        <a:shade val="24314"/>
                        <a:invGamma/>
                      </a:schemeClr>
                    </a:gs>
                  </a:gsLst>
                  <a:lin ang="5400000" scaled="1"/>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2004" name="Freeform 69"/>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folHlink"/>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30" name="Text Box 70"/>
              <p:cNvSpPr txBox="1">
                <a:spLocks noChangeArrowheads="1"/>
              </p:cNvSpPr>
              <p:nvPr/>
            </p:nvSpPr>
            <p:spPr bwMode="gray">
              <a:xfrm>
                <a:off x="1923" y="3438"/>
                <a:ext cx="221" cy="324"/>
              </a:xfrm>
              <a:prstGeom prst="rect">
                <a:avLst/>
              </a:prstGeom>
              <a:noFill/>
              <a:ln w="9525" algn="ctr">
                <a:noFill/>
                <a:miter lim="800000"/>
              </a:ln>
              <a:effectLst/>
            </p:spPr>
            <p:txBody>
              <a:bodyPr wrap="none">
                <a:spAutoFit/>
              </a:bodyPr>
              <a:p>
                <a:pPr algn="ctr" eaLnBrk="0" latinLnBrk="1" hangingPunct="0">
                  <a:spcBef>
                    <a:spcPct val="0"/>
                  </a:spcBef>
                </a:pPr>
                <a:r>
                  <a:rPr lang="en-US" altLang="zh-CN" sz="2400">
                    <a:solidFill>
                      <a:srgbClr val="FFFFFF"/>
                    </a:solidFill>
                    <a:effectLst>
                      <a:outerShdw blurRad="38100" dist="38100" dir="2700000">
                        <a:srgbClr val="C0C0C0"/>
                      </a:outerShdw>
                    </a:effectLst>
                    <a:latin typeface="Verdana" panose="020B0604030504040204" charset="0"/>
                  </a:rPr>
                  <a:t>E</a:t>
                </a:r>
                <a:endParaRPr lang="en-US" altLang="zh-CN" sz="2400">
                  <a:solidFill>
                    <a:srgbClr val="FFFFFF"/>
                  </a:solidFill>
                  <a:effectLst>
                    <a:outerShdw blurRad="38100" dist="38100" dir="2700000">
                      <a:srgbClr val="C0C0C0"/>
                    </a:outerShdw>
                  </a:effectLst>
                  <a:latin typeface="Verdana" panose="020B0604030504040204" charset="0"/>
                </a:endParaRPr>
              </a:p>
            </p:txBody>
          </p:sp>
        </p:grpSp>
        <p:grpSp>
          <p:nvGrpSpPr>
            <p:cNvPr id="3882006" name="Group 71"/>
            <p:cNvGrpSpPr/>
            <p:nvPr/>
          </p:nvGrpSpPr>
          <p:grpSpPr>
            <a:xfrm>
              <a:off x="3938" y="1968"/>
              <a:ext cx="430" cy="437"/>
              <a:chOff x="3938" y="1968"/>
              <a:chExt cx="430" cy="437"/>
            </a:xfrm>
          </p:grpSpPr>
          <p:grpSp>
            <p:nvGrpSpPr>
              <p:cNvPr id="3882007" name="Group 72"/>
              <p:cNvGrpSpPr/>
              <p:nvPr/>
            </p:nvGrpSpPr>
            <p:grpSpPr>
              <a:xfrm>
                <a:off x="3938" y="1968"/>
                <a:ext cx="430" cy="437"/>
                <a:chOff x="2016" y="1920"/>
                <a:chExt cx="1680" cy="1680"/>
              </a:xfrm>
            </p:grpSpPr>
            <p:sp>
              <p:nvSpPr>
                <p:cNvPr id="92233" name="Oval 73"/>
                <p:cNvSpPr>
                  <a:spLocks noChangeArrowheads="1"/>
                </p:cNvSpPr>
                <p:nvPr/>
              </p:nvSpPr>
              <p:spPr bwMode="gray">
                <a:xfrm>
                  <a:off x="2017" y="1921"/>
                  <a:ext cx="1679" cy="1680"/>
                </a:xfrm>
                <a:prstGeom prst="ellipse">
                  <a:avLst/>
                </a:prstGeom>
                <a:gradFill rotWithShape="1">
                  <a:gsLst>
                    <a:gs pos="0">
                      <a:schemeClr val="hlink"/>
                    </a:gs>
                    <a:gs pos="100000">
                      <a:schemeClr val="hlink">
                        <a:gamma/>
                        <a:shade val="62353"/>
                        <a:invGamma/>
                      </a:schemeClr>
                    </a:gs>
                  </a:gsLst>
                  <a:lin ang="5400000" scaled="1"/>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2009" name="Freeform 74"/>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hlink"/>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35" name="Text Box 75"/>
              <p:cNvSpPr txBox="1">
                <a:spLocks noChangeArrowheads="1"/>
              </p:cNvSpPr>
              <p:nvPr/>
            </p:nvSpPr>
            <p:spPr bwMode="gray">
              <a:xfrm>
                <a:off x="4032" y="2029"/>
                <a:ext cx="233" cy="324"/>
              </a:xfrm>
              <a:prstGeom prst="rect">
                <a:avLst/>
              </a:prstGeom>
              <a:noFill/>
              <a:ln w="9525" algn="ctr">
                <a:noFill/>
                <a:miter lim="800000"/>
              </a:ln>
              <a:effectLst/>
            </p:spPr>
            <p:txBody>
              <a:bodyPr wrap="none">
                <a:spAutoFit/>
              </a:bodyPr>
              <a:p>
                <a:pPr algn="ctr" eaLnBrk="0" latinLnBrk="1" hangingPunct="0">
                  <a:spcBef>
                    <a:spcPct val="0"/>
                  </a:spcBef>
                </a:pPr>
                <a:r>
                  <a:rPr lang="en-US" altLang="zh-CN" sz="2400">
                    <a:solidFill>
                      <a:srgbClr val="FFFFFF"/>
                    </a:solidFill>
                    <a:effectLst>
                      <a:outerShdw blurRad="38100" dist="38100" dir="2700000">
                        <a:srgbClr val="C0C0C0"/>
                      </a:outerShdw>
                    </a:effectLst>
                    <a:latin typeface="Verdana" panose="020B0604030504040204" charset="0"/>
                  </a:rPr>
                  <a:t>C</a:t>
                </a:r>
                <a:endParaRPr lang="en-US" altLang="zh-CN" sz="2400">
                  <a:solidFill>
                    <a:srgbClr val="FFFFFF"/>
                  </a:solidFill>
                  <a:effectLst>
                    <a:outerShdw blurRad="38100" dist="38100" dir="2700000">
                      <a:srgbClr val="C0C0C0"/>
                    </a:outerShdw>
                  </a:effectLst>
                  <a:latin typeface="Verdana" panose="020B0604030504040204" charset="0"/>
                </a:endParaRPr>
              </a:p>
            </p:txBody>
          </p:sp>
        </p:grpSp>
        <p:grpSp>
          <p:nvGrpSpPr>
            <p:cNvPr id="3882011" name="Group 76"/>
            <p:cNvGrpSpPr/>
            <p:nvPr/>
          </p:nvGrpSpPr>
          <p:grpSpPr>
            <a:xfrm>
              <a:off x="3552" y="3360"/>
              <a:ext cx="412" cy="392"/>
              <a:chOff x="3552" y="3339"/>
              <a:chExt cx="412" cy="392"/>
            </a:xfrm>
          </p:grpSpPr>
          <p:grpSp>
            <p:nvGrpSpPr>
              <p:cNvPr id="3882012" name="Group 77"/>
              <p:cNvGrpSpPr/>
              <p:nvPr/>
            </p:nvGrpSpPr>
            <p:grpSpPr>
              <a:xfrm>
                <a:off x="3552" y="3339"/>
                <a:ext cx="412" cy="392"/>
                <a:chOff x="2016" y="1920"/>
                <a:chExt cx="1680" cy="1680"/>
              </a:xfrm>
            </p:grpSpPr>
            <p:sp>
              <p:nvSpPr>
                <p:cNvPr id="92238" name="Oval 78"/>
                <p:cNvSpPr>
                  <a:spLocks noChangeArrowheads="1"/>
                </p:cNvSpPr>
                <p:nvPr/>
              </p:nvSpPr>
              <p:spPr bwMode="gray">
                <a:xfrm>
                  <a:off x="2025" y="1918"/>
                  <a:ext cx="1665" cy="1681"/>
                </a:xfrm>
                <a:prstGeom prst="ellipse">
                  <a:avLst/>
                </a:prstGeom>
                <a:gradFill rotWithShape="1">
                  <a:gsLst>
                    <a:gs pos="0">
                      <a:schemeClr val="bg2"/>
                    </a:gs>
                    <a:gs pos="100000">
                      <a:schemeClr val="bg2">
                        <a:gamma/>
                        <a:shade val="45490"/>
                        <a:invGamma/>
                      </a:schemeClr>
                    </a:gs>
                  </a:gsLst>
                  <a:lin ang="5400000" scaled="1"/>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2014" name="Freeform 79"/>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bg2"/>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40" name="Text Box 80"/>
              <p:cNvSpPr txBox="1">
                <a:spLocks noChangeArrowheads="1"/>
              </p:cNvSpPr>
              <p:nvPr/>
            </p:nvSpPr>
            <p:spPr bwMode="gray">
              <a:xfrm>
                <a:off x="3657" y="3360"/>
                <a:ext cx="246" cy="324"/>
              </a:xfrm>
              <a:prstGeom prst="rect">
                <a:avLst/>
              </a:prstGeom>
              <a:noFill/>
              <a:ln w="9525" algn="ctr">
                <a:noFill/>
                <a:miter lim="800000"/>
              </a:ln>
              <a:effectLst/>
            </p:spPr>
            <p:txBody>
              <a:bodyPr wrap="none">
                <a:spAutoFit/>
              </a:bodyPr>
              <a:p>
                <a:pPr algn="ctr" eaLnBrk="0" latinLnBrk="1" hangingPunct="0">
                  <a:spcBef>
                    <a:spcPct val="0"/>
                  </a:spcBef>
                </a:pPr>
                <a:r>
                  <a:rPr lang="en-US" altLang="zh-CN" sz="2400">
                    <a:solidFill>
                      <a:srgbClr val="FFFFFF"/>
                    </a:solidFill>
                    <a:effectLst>
                      <a:outerShdw blurRad="38100" dist="38100" dir="2700000">
                        <a:srgbClr val="C0C0C0"/>
                      </a:outerShdw>
                    </a:effectLst>
                    <a:latin typeface="Verdana" panose="020B0604030504040204" charset="0"/>
                  </a:rPr>
                  <a:t>D</a:t>
                </a:r>
                <a:endParaRPr lang="en-US" altLang="zh-CN" sz="2400">
                  <a:solidFill>
                    <a:srgbClr val="FFFFFF"/>
                  </a:solidFill>
                  <a:effectLst>
                    <a:outerShdw blurRad="38100" dist="38100" dir="2700000">
                      <a:srgbClr val="C0C0C0"/>
                    </a:outerShdw>
                  </a:effectLst>
                  <a:latin typeface="Verdana" panose="020B0604030504040204" charset="0"/>
                </a:endParaRPr>
              </a:p>
            </p:txBody>
          </p:sp>
        </p:grpSp>
        <p:grpSp>
          <p:nvGrpSpPr>
            <p:cNvPr id="3882016" name="Group 81"/>
            <p:cNvGrpSpPr/>
            <p:nvPr/>
          </p:nvGrpSpPr>
          <p:grpSpPr>
            <a:xfrm>
              <a:off x="1488" y="1968"/>
              <a:ext cx="432" cy="432"/>
              <a:chOff x="1488" y="1968"/>
              <a:chExt cx="432" cy="432"/>
            </a:xfrm>
          </p:grpSpPr>
          <p:grpSp>
            <p:nvGrpSpPr>
              <p:cNvPr id="3882017" name="Group 82"/>
              <p:cNvGrpSpPr/>
              <p:nvPr/>
            </p:nvGrpSpPr>
            <p:grpSpPr>
              <a:xfrm>
                <a:off x="1488" y="1968"/>
                <a:ext cx="432" cy="432"/>
                <a:chOff x="2016" y="1920"/>
                <a:chExt cx="1680" cy="1680"/>
              </a:xfrm>
            </p:grpSpPr>
            <p:sp>
              <p:nvSpPr>
                <p:cNvPr id="92243" name="Oval 83"/>
                <p:cNvSpPr>
                  <a:spLocks noChangeArrowheads="1"/>
                </p:cNvSpPr>
                <p:nvPr/>
              </p:nvSpPr>
              <p:spPr bwMode="gray">
                <a:xfrm>
                  <a:off x="2021" y="1921"/>
                  <a:ext cx="1675" cy="1678"/>
                </a:xfrm>
                <a:prstGeom prst="ellipse">
                  <a:avLst/>
                </a:prstGeom>
                <a:gradFill rotWithShape="1">
                  <a:gsLst>
                    <a:gs pos="0">
                      <a:schemeClr val="accent1"/>
                    </a:gs>
                    <a:gs pos="100000">
                      <a:schemeClr val="accent1">
                        <a:gamma/>
                        <a:shade val="45490"/>
                        <a:invGamma/>
                      </a:schemeClr>
                    </a:gs>
                  </a:gsLst>
                  <a:lin ang="5400000" scaled="1"/>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2019" name="Freeform 84"/>
                <p:cNvSpPr/>
                <p:nvPr/>
              </p:nvSpPr>
              <p:spPr>
                <a:xfrm>
                  <a:off x="2208" y="1948"/>
                  <a:ext cx="1296" cy="634"/>
                </a:xfrm>
                <a:custGeom>
                  <a:avLst/>
                  <a:gdLst>
                    <a:gd name="txL" fmla="*/ 0 w 1321"/>
                    <a:gd name="txT" fmla="*/ 0 h 712"/>
                    <a:gd name="txR" fmla="*/ 1321 w 1321"/>
                    <a:gd name="txB" fmla="*/ 712 h 712"/>
                  </a:gdLst>
                  <a:ahLst/>
                  <a:cxnLst>
                    <a:cxn ang="0">
                      <a:pos x="1228" y="283"/>
                    </a:cxn>
                    <a:cxn ang="0">
                      <a:pos x="1244" y="313"/>
                    </a:cxn>
                    <a:cxn ang="0">
                      <a:pos x="1247" y="339"/>
                    </a:cxn>
                    <a:cxn ang="0">
                      <a:pos x="1242" y="364"/>
                    </a:cxn>
                    <a:cxn ang="0">
                      <a:pos x="1225" y="388"/>
                    </a:cxn>
                    <a:cxn ang="0">
                      <a:pos x="1201" y="409"/>
                    </a:cxn>
                    <a:cxn ang="0">
                      <a:pos x="1170" y="427"/>
                    </a:cxn>
                    <a:cxn ang="0">
                      <a:pos x="1129" y="443"/>
                    </a:cxn>
                    <a:cxn ang="0">
                      <a:pos x="1083" y="459"/>
                    </a:cxn>
                    <a:cxn ang="0">
                      <a:pos x="1031" y="471"/>
                    </a:cxn>
                    <a:cxn ang="0">
                      <a:pos x="973" y="482"/>
                    </a:cxn>
                    <a:cxn ang="0">
                      <a:pos x="913" y="490"/>
                    </a:cxn>
                    <a:cxn ang="0">
                      <a:pos x="846" y="497"/>
                    </a:cxn>
                    <a:cxn ang="0">
                      <a:pos x="778" y="501"/>
                    </a:cxn>
                    <a:cxn ang="0">
                      <a:pos x="751" y="503"/>
                    </a:cxn>
                    <a:cxn ang="0">
                      <a:pos x="449" y="503"/>
                    </a:cxn>
                    <a:cxn ang="0">
                      <a:pos x="445" y="503"/>
                    </a:cxn>
                    <a:cxn ang="0">
                      <a:pos x="386" y="500"/>
                    </a:cxn>
                    <a:cxn ang="0">
                      <a:pos x="329" y="497"/>
                    </a:cxn>
                    <a:cxn ang="0">
                      <a:pos x="275" y="492"/>
                    </a:cxn>
                    <a:cxn ang="0">
                      <a:pos x="223" y="487"/>
                    </a:cxn>
                    <a:cxn ang="0">
                      <a:pos x="176" y="478"/>
                    </a:cxn>
                    <a:cxn ang="0">
                      <a:pos x="132" y="467"/>
                    </a:cxn>
                    <a:cxn ang="0">
                      <a:pos x="96" y="458"/>
                    </a:cxn>
                    <a:cxn ang="0">
                      <a:pos x="64" y="445"/>
                    </a:cxn>
                    <a:cxn ang="0">
                      <a:pos x="36" y="429"/>
                    </a:cxn>
                    <a:cxn ang="0">
                      <a:pos x="18" y="411"/>
                    </a:cxn>
                    <a:cxn ang="0">
                      <a:pos x="6" y="391"/>
                    </a:cxn>
                    <a:cxn ang="0">
                      <a:pos x="0" y="370"/>
                    </a:cxn>
                    <a:cxn ang="0">
                      <a:pos x="0" y="367"/>
                    </a:cxn>
                    <a:cxn ang="0">
                      <a:pos x="4" y="344"/>
                    </a:cxn>
                    <a:cxn ang="0">
                      <a:pos x="16" y="315"/>
                    </a:cxn>
                    <a:cxn ang="0">
                      <a:pos x="48" y="261"/>
                    </a:cxn>
                    <a:cxn ang="0">
                      <a:pos x="88" y="211"/>
                    </a:cxn>
                    <a:cxn ang="0">
                      <a:pos x="138" y="166"/>
                    </a:cxn>
                    <a:cxn ang="0">
                      <a:pos x="192" y="125"/>
                    </a:cxn>
                    <a:cxn ang="0">
                      <a:pos x="255" y="88"/>
                    </a:cxn>
                    <a:cxn ang="0">
                      <a:pos x="323" y="58"/>
                    </a:cxn>
                    <a:cxn ang="0">
                      <a:pos x="391" y="33"/>
                    </a:cxn>
                    <a:cxn ang="0">
                      <a:pos x="470" y="15"/>
                    </a:cxn>
                    <a:cxn ang="0">
                      <a:pos x="548" y="4"/>
                    </a:cxn>
                    <a:cxn ang="0">
                      <a:pos x="630" y="0"/>
                    </a:cxn>
                    <a:cxn ang="0">
                      <a:pos x="630" y="0"/>
                    </a:cxn>
                    <a:cxn ang="0">
                      <a:pos x="717" y="4"/>
                    </a:cxn>
                    <a:cxn ang="0">
                      <a:pos x="800" y="16"/>
                    </a:cxn>
                    <a:cxn ang="0">
                      <a:pos x="880" y="37"/>
                    </a:cxn>
                    <a:cxn ang="0">
                      <a:pos x="954" y="63"/>
                    </a:cxn>
                    <a:cxn ang="0">
                      <a:pos x="1022" y="97"/>
                    </a:cxn>
                    <a:cxn ang="0">
                      <a:pos x="1085" y="137"/>
                    </a:cxn>
                    <a:cxn ang="0">
                      <a:pos x="1141" y="181"/>
                    </a:cxn>
                    <a:cxn ang="0">
                      <a:pos x="1188" y="229"/>
                    </a:cxn>
                    <a:cxn ang="0">
                      <a:pos x="1228" y="283"/>
                    </a:cxn>
                    <a:cxn ang="0">
                      <a:pos x="1228" y="283"/>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1"/>
                    </a:gs>
                  </a:gsLst>
                  <a:lin ang="5400000" scaled="1"/>
                  <a:tileRect/>
                </a:gradFill>
                <a:ln w="0">
                  <a:noFill/>
                </a:ln>
              </p:spPr>
              <p:txBody>
                <a:bodyPr/>
                <a:p>
                  <a:pPr latinLnBrk="1">
                    <a:spcBef>
                      <a:spcPct val="0"/>
                    </a:spcBef>
                  </a:pPr>
                  <a:endParaRPr sz="1800" b="0" dirty="0">
                    <a:solidFill>
                      <a:schemeClr val="tx1"/>
                    </a:solidFill>
                    <a:latin typeface="Gulim" charset="-127"/>
                    <a:ea typeface="Gulim" charset="-127"/>
                  </a:endParaRPr>
                </a:p>
              </p:txBody>
            </p:sp>
          </p:grpSp>
          <p:sp>
            <p:nvSpPr>
              <p:cNvPr id="92245" name="Text Box 85"/>
              <p:cNvSpPr txBox="1">
                <a:spLocks noChangeArrowheads="1"/>
              </p:cNvSpPr>
              <p:nvPr/>
            </p:nvSpPr>
            <p:spPr bwMode="gray">
              <a:xfrm>
                <a:off x="1598" y="2016"/>
                <a:ext cx="230" cy="324"/>
              </a:xfrm>
              <a:prstGeom prst="rect">
                <a:avLst/>
              </a:prstGeom>
              <a:noFill/>
              <a:ln w="9525" algn="ctr">
                <a:noFill/>
                <a:miter lim="800000"/>
              </a:ln>
              <a:effectLst/>
            </p:spPr>
            <p:txBody>
              <a:bodyPr wrap="none">
                <a:spAutoFit/>
              </a:bodyPr>
              <a:p>
                <a:pPr algn="ctr" eaLnBrk="0" latinLnBrk="1" hangingPunct="0">
                  <a:spcBef>
                    <a:spcPct val="0"/>
                  </a:spcBef>
                </a:pPr>
                <a:r>
                  <a:rPr lang="en-US" altLang="zh-CN" sz="2400">
                    <a:solidFill>
                      <a:srgbClr val="FFFFFF"/>
                    </a:solidFill>
                    <a:effectLst>
                      <a:outerShdw blurRad="38100" dist="38100" dir="2700000">
                        <a:srgbClr val="C0C0C0"/>
                      </a:outerShdw>
                    </a:effectLst>
                    <a:latin typeface="Verdana" panose="020B0604030504040204" charset="0"/>
                  </a:rPr>
                  <a:t>A</a:t>
                </a:r>
                <a:endParaRPr lang="en-US" altLang="zh-CN" sz="2400">
                  <a:solidFill>
                    <a:srgbClr val="FFFFFF"/>
                  </a:solidFill>
                  <a:effectLst>
                    <a:outerShdw blurRad="38100" dist="38100" dir="2700000">
                      <a:srgbClr val="C0C0C0"/>
                    </a:outerShdw>
                  </a:effectLst>
                  <a:latin typeface="Verdana" panose="020B0604030504040204" charset="0"/>
                </a:endParaRPr>
              </a:p>
            </p:txBody>
          </p:sp>
        </p:grpSp>
        <p:sp>
          <p:nvSpPr>
            <p:cNvPr id="92246" name="Oval 86"/>
            <p:cNvSpPr>
              <a:spLocks noChangeArrowheads="1"/>
            </p:cNvSpPr>
            <p:nvPr/>
          </p:nvSpPr>
          <p:spPr bwMode="gray">
            <a:xfrm rot="18227093">
              <a:off x="3505" y="3262"/>
              <a:ext cx="83" cy="87"/>
            </a:xfrm>
            <a:prstGeom prst="ellipse">
              <a:avLst/>
            </a:prstGeom>
            <a:gradFill rotWithShape="1">
              <a:gsLst>
                <a:gs pos="0">
                  <a:schemeClr val="bg2"/>
                </a:gs>
                <a:gs pos="100000">
                  <a:schemeClr val="bg2">
                    <a:gamma/>
                    <a:shade val="6666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92247" name="Oval 87"/>
            <p:cNvSpPr>
              <a:spLocks noChangeArrowheads="1"/>
            </p:cNvSpPr>
            <p:nvPr/>
          </p:nvSpPr>
          <p:spPr bwMode="gray">
            <a:xfrm rot="18227093">
              <a:off x="3411" y="3165"/>
              <a:ext cx="82" cy="90"/>
            </a:xfrm>
            <a:prstGeom prst="ellipse">
              <a:avLst/>
            </a:prstGeom>
            <a:gradFill rotWithShape="1">
              <a:gsLst>
                <a:gs pos="0">
                  <a:schemeClr val="bg2"/>
                </a:gs>
                <a:gs pos="100000">
                  <a:schemeClr val="bg2">
                    <a:gamma/>
                    <a:shade val="6666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grpSp>
          <p:nvGrpSpPr>
            <p:cNvPr id="3882023" name="Group 88"/>
            <p:cNvGrpSpPr/>
            <p:nvPr/>
          </p:nvGrpSpPr>
          <p:grpSpPr>
            <a:xfrm>
              <a:off x="1968" y="2256"/>
              <a:ext cx="231" cy="130"/>
              <a:chOff x="2016" y="2304"/>
              <a:chExt cx="231" cy="130"/>
            </a:xfrm>
          </p:grpSpPr>
          <p:sp>
            <p:nvSpPr>
              <p:cNvPr id="92249" name="Oval 89"/>
              <p:cNvSpPr>
                <a:spLocks noChangeArrowheads="1"/>
              </p:cNvSpPr>
              <p:nvPr/>
            </p:nvSpPr>
            <p:spPr bwMode="gray">
              <a:xfrm rot="18227093">
                <a:off x="2018" y="2305"/>
                <a:ext cx="82" cy="87"/>
              </a:xfrm>
              <a:prstGeom prst="ellipse">
                <a:avLst/>
              </a:prstGeom>
              <a:gradFill rotWithShape="1">
                <a:gsLst>
                  <a:gs pos="0">
                    <a:schemeClr val="accent1"/>
                  </a:gs>
                  <a:gs pos="100000">
                    <a:schemeClr val="accent1">
                      <a:gamma/>
                      <a:shade val="5764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92250" name="Oval 90"/>
              <p:cNvSpPr>
                <a:spLocks noChangeArrowheads="1"/>
              </p:cNvSpPr>
              <p:nvPr/>
            </p:nvSpPr>
            <p:spPr bwMode="gray">
              <a:xfrm rot="18227093">
                <a:off x="2160" y="2353"/>
                <a:ext cx="82" cy="87"/>
              </a:xfrm>
              <a:prstGeom prst="ellipse">
                <a:avLst/>
              </a:prstGeom>
              <a:gradFill rotWithShape="1">
                <a:gsLst>
                  <a:gs pos="0">
                    <a:schemeClr val="accent1"/>
                  </a:gs>
                  <a:gs pos="100000">
                    <a:schemeClr val="accent1">
                      <a:gamma/>
                      <a:shade val="4862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grpSp>
        <p:grpSp>
          <p:nvGrpSpPr>
            <p:cNvPr id="3882026" name="Group 91"/>
            <p:cNvGrpSpPr/>
            <p:nvPr/>
          </p:nvGrpSpPr>
          <p:grpSpPr>
            <a:xfrm>
              <a:off x="2832" y="1612"/>
              <a:ext cx="87" cy="260"/>
              <a:chOff x="2832" y="1612"/>
              <a:chExt cx="87" cy="260"/>
            </a:xfrm>
          </p:grpSpPr>
          <p:sp>
            <p:nvSpPr>
              <p:cNvPr id="92252" name="Oval 92"/>
              <p:cNvSpPr>
                <a:spLocks noChangeArrowheads="1"/>
              </p:cNvSpPr>
              <p:nvPr/>
            </p:nvSpPr>
            <p:spPr bwMode="gray">
              <a:xfrm rot="18227093">
                <a:off x="2835" y="1610"/>
                <a:ext cx="82" cy="87"/>
              </a:xfrm>
              <a:prstGeom prst="ellipse">
                <a:avLst/>
              </a:prstGeom>
              <a:gradFill rotWithShape="1">
                <a:gsLst>
                  <a:gs pos="0">
                    <a:schemeClr val="accent2"/>
                  </a:gs>
                  <a:gs pos="100000">
                    <a:schemeClr val="accent2">
                      <a:gamma/>
                      <a:shade val="45490"/>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92253" name="Oval 93"/>
              <p:cNvSpPr>
                <a:spLocks noChangeArrowheads="1"/>
              </p:cNvSpPr>
              <p:nvPr/>
            </p:nvSpPr>
            <p:spPr bwMode="gray">
              <a:xfrm rot="18227093">
                <a:off x="2834" y="1788"/>
                <a:ext cx="83" cy="87"/>
              </a:xfrm>
              <a:prstGeom prst="ellipse">
                <a:avLst/>
              </a:prstGeom>
              <a:gradFill rotWithShape="1">
                <a:gsLst>
                  <a:gs pos="0">
                    <a:schemeClr val="accent2"/>
                  </a:gs>
                  <a:gs pos="100000">
                    <a:schemeClr val="accent2">
                      <a:gamma/>
                      <a:shade val="48627"/>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grpSp>
        <p:sp>
          <p:nvSpPr>
            <p:cNvPr id="92254" name="Oval 94"/>
            <p:cNvSpPr>
              <a:spLocks noChangeArrowheads="1"/>
            </p:cNvSpPr>
            <p:nvPr/>
          </p:nvSpPr>
          <p:spPr bwMode="gray">
            <a:xfrm rot="18227093">
              <a:off x="3758" y="2273"/>
              <a:ext cx="83" cy="87"/>
            </a:xfrm>
            <a:prstGeom prst="ellipse">
              <a:avLst/>
            </a:prstGeom>
            <a:gradFill rotWithShape="1">
              <a:gsLst>
                <a:gs pos="0">
                  <a:schemeClr val="hlink"/>
                </a:gs>
                <a:gs pos="100000">
                  <a:schemeClr val="hlink">
                    <a:gamma/>
                    <a:shade val="44314"/>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92255" name="Oval 95"/>
            <p:cNvSpPr>
              <a:spLocks noChangeArrowheads="1"/>
            </p:cNvSpPr>
            <p:nvPr/>
          </p:nvSpPr>
          <p:spPr bwMode="gray">
            <a:xfrm rot="18227093">
              <a:off x="3602" y="2349"/>
              <a:ext cx="83" cy="87"/>
            </a:xfrm>
            <a:prstGeom prst="ellipse">
              <a:avLst/>
            </a:prstGeom>
            <a:gradFill rotWithShape="1">
              <a:gsLst>
                <a:gs pos="0">
                  <a:schemeClr val="hlink"/>
                </a:gs>
                <a:gs pos="100000">
                  <a:schemeClr val="hlink">
                    <a:gamma/>
                    <a:shade val="44314"/>
                    <a:invGamma/>
                  </a:schemeClr>
                </a:gs>
              </a:gsLst>
              <a:path path="shape">
                <a:fillToRect l="50000" t="50000" r="50000" b="50000"/>
              </a:path>
            </a:gradFill>
            <a:ln w="9525">
              <a:noFill/>
              <a:round/>
            </a:ln>
            <a:effectLst/>
          </p:spPr>
          <p:txBody>
            <a:bodyPr wrap="none" anchor="ctr"/>
            <a:p>
              <a:pPr latinLnBrk="1">
                <a:spcBef>
                  <a:spcPct val="0"/>
                </a:spcBef>
              </a:pPr>
              <a:endParaRPr sz="1800" b="0" dirty="0">
                <a:solidFill>
                  <a:schemeClr val="tx1"/>
                </a:solidFill>
                <a:latin typeface="Gulim" charset="-127"/>
                <a:ea typeface="Gulim" charset="-127"/>
              </a:endParaRPr>
            </a:p>
          </p:txBody>
        </p:sp>
        <p:sp>
          <p:nvSpPr>
            <p:cNvPr id="3882031" name="Text Box 96"/>
            <p:cNvSpPr txBox="1"/>
            <p:nvPr/>
          </p:nvSpPr>
          <p:spPr>
            <a:xfrm>
              <a:off x="573" y="2064"/>
              <a:ext cx="915" cy="259"/>
            </a:xfrm>
            <a:prstGeom prst="rect">
              <a:avLst/>
            </a:prstGeom>
            <a:noFill/>
            <a:ln w="9525">
              <a:noFill/>
            </a:ln>
          </p:spPr>
          <p:txBody>
            <a:bodyPr>
              <a:spAutoFit/>
            </a:bodyPr>
            <a:p>
              <a:pPr>
                <a:spcBef>
                  <a:spcPct val="20000"/>
                </a:spcBef>
              </a:pPr>
              <a:endParaRPr sz="1800" dirty="0">
                <a:solidFill>
                  <a:schemeClr val="tx1"/>
                </a:solidFill>
                <a:latin typeface="Arial" panose="020B0604020202020204" pitchFamily="34" charset="0"/>
              </a:endParaRPr>
            </a:p>
          </p:txBody>
        </p:sp>
        <p:sp>
          <p:nvSpPr>
            <p:cNvPr id="3882032" name="Text Box 97"/>
            <p:cNvSpPr txBox="1"/>
            <p:nvPr/>
          </p:nvSpPr>
          <p:spPr>
            <a:xfrm>
              <a:off x="2368" y="873"/>
              <a:ext cx="1054" cy="259"/>
            </a:xfrm>
            <a:prstGeom prst="rect">
              <a:avLst/>
            </a:prstGeom>
            <a:noFill/>
            <a:ln w="9525">
              <a:noFill/>
            </a:ln>
          </p:spPr>
          <p:txBody>
            <a:bodyPr>
              <a:spAutoFit/>
            </a:bodyPr>
            <a:p>
              <a:pPr>
                <a:spcBef>
                  <a:spcPct val="20000"/>
                </a:spcBef>
              </a:pPr>
              <a:endParaRPr sz="1800" dirty="0">
                <a:solidFill>
                  <a:schemeClr val="tx1"/>
                </a:solidFill>
                <a:latin typeface="Arial" panose="020B0604020202020204" pitchFamily="34" charset="0"/>
              </a:endParaRPr>
            </a:p>
          </p:txBody>
        </p:sp>
        <p:sp>
          <p:nvSpPr>
            <p:cNvPr id="3882033" name="Text Box 98"/>
            <p:cNvSpPr txBox="1"/>
            <p:nvPr/>
          </p:nvSpPr>
          <p:spPr>
            <a:xfrm>
              <a:off x="4368" y="1929"/>
              <a:ext cx="827" cy="259"/>
            </a:xfrm>
            <a:prstGeom prst="rect">
              <a:avLst/>
            </a:prstGeom>
            <a:noFill/>
            <a:ln w="9525">
              <a:noFill/>
            </a:ln>
          </p:spPr>
          <p:txBody>
            <a:bodyPr>
              <a:spAutoFit/>
            </a:bodyPr>
            <a:p>
              <a:pPr>
                <a:spcBef>
                  <a:spcPct val="20000"/>
                </a:spcBef>
              </a:pPr>
              <a:endParaRPr sz="1800" dirty="0">
                <a:solidFill>
                  <a:schemeClr val="tx1"/>
                </a:solidFill>
                <a:latin typeface="Arial" panose="020B0604020202020204" pitchFamily="34" charset="0"/>
              </a:endParaRPr>
            </a:p>
          </p:txBody>
        </p:sp>
        <p:sp>
          <p:nvSpPr>
            <p:cNvPr id="3882034" name="Text Box 99"/>
            <p:cNvSpPr txBox="1"/>
            <p:nvPr/>
          </p:nvSpPr>
          <p:spPr>
            <a:xfrm>
              <a:off x="570" y="3488"/>
              <a:ext cx="1200" cy="259"/>
            </a:xfrm>
            <a:prstGeom prst="rect">
              <a:avLst/>
            </a:prstGeom>
            <a:noFill/>
            <a:ln w="9525">
              <a:noFill/>
            </a:ln>
          </p:spPr>
          <p:txBody>
            <a:bodyPr>
              <a:spAutoFit/>
            </a:bodyPr>
            <a:p>
              <a:pPr>
                <a:spcBef>
                  <a:spcPct val="20000"/>
                </a:spcBef>
              </a:pPr>
              <a:endParaRPr sz="1800" dirty="0">
                <a:solidFill>
                  <a:schemeClr val="tx1"/>
                </a:solidFill>
                <a:latin typeface="Arial" panose="020B0604020202020204" pitchFamily="34" charset="0"/>
              </a:endParaRPr>
            </a:p>
          </p:txBody>
        </p:sp>
        <p:sp>
          <p:nvSpPr>
            <p:cNvPr id="3882035" name="Text Box 100"/>
            <p:cNvSpPr txBox="1"/>
            <p:nvPr/>
          </p:nvSpPr>
          <p:spPr>
            <a:xfrm>
              <a:off x="3984" y="3504"/>
              <a:ext cx="664" cy="259"/>
            </a:xfrm>
            <a:prstGeom prst="rect">
              <a:avLst/>
            </a:prstGeom>
            <a:noFill/>
            <a:ln w="9525">
              <a:noFill/>
            </a:ln>
          </p:spPr>
          <p:txBody>
            <a:bodyPr>
              <a:spAutoFit/>
            </a:bodyPr>
            <a:p>
              <a:pPr>
                <a:spcBef>
                  <a:spcPct val="20000"/>
                </a:spcBef>
              </a:pPr>
              <a:endParaRPr sz="1800" dirty="0">
                <a:solidFill>
                  <a:schemeClr val="tx1"/>
                </a:solidFill>
                <a:latin typeface="Arial" panose="020B0604020202020204" pitchFamily="34" charset="0"/>
              </a:endParaRPr>
            </a:p>
          </p:txBody>
        </p:sp>
      </p:grpSp>
      <p:sp>
        <p:nvSpPr>
          <p:cNvPr id="54" name="TextBox 53"/>
          <p:cNvSpPr txBox="1"/>
          <p:nvPr/>
        </p:nvSpPr>
        <p:spPr>
          <a:xfrm>
            <a:off x="1919288" y="1125538"/>
            <a:ext cx="3529013" cy="829945"/>
          </a:xfrm>
          <a:prstGeom prst="rect">
            <a:avLst/>
          </a:prstGeom>
          <a:noFill/>
        </p:spPr>
        <p:txBody>
          <a:bodyPr>
            <a:spAutoFit/>
          </a:bodyPr>
          <a:p>
            <a:pPr marL="457200" indent="-457200" latinLnBrk="1" hangingPunct="0">
              <a:spcBef>
                <a:spcPct val="0"/>
              </a:spcBef>
            </a:pPr>
            <a:r>
              <a:rPr lang="zh-CN" altLang="en-US" sz="2400" dirty="0">
                <a:solidFill>
                  <a:srgbClr val="660033"/>
                </a:solidFill>
                <a:effectLst>
                  <a:outerShdw blurRad="38100" dist="38100" dir="2700000">
                    <a:srgbClr val="C0C0C0"/>
                  </a:outerShdw>
                </a:effectLst>
                <a:latin typeface="宋体" panose="02010600030101010101" pitchFamily="2" charset="-122"/>
                <a:ea typeface="Gulim" charset="-127"/>
              </a:rPr>
              <a:t>一、合同有效成立的条件</a:t>
            </a:r>
            <a:endParaRPr lang="zh-CN" altLang="en-US" sz="2400" dirty="0">
              <a:solidFill>
                <a:srgbClr val="660033"/>
              </a:solidFill>
              <a:effectLst>
                <a:outerShdw blurRad="38100" dist="38100" dir="2700000">
                  <a:srgbClr val="C0C0C0"/>
                </a:outerShdw>
              </a:effectLst>
              <a:latin typeface="宋体" panose="02010600030101010101" pitchFamily="2" charset="-122"/>
              <a:ea typeface="Gulim" charset="-127"/>
            </a:endParaRPr>
          </a:p>
        </p:txBody>
      </p:sp>
      <p:sp>
        <p:nvSpPr>
          <p:cNvPr id="3882037" name="三十二角星 55"/>
          <p:cNvSpPr/>
          <p:nvPr/>
        </p:nvSpPr>
        <p:spPr>
          <a:xfrm>
            <a:off x="5591175" y="1052513"/>
            <a:ext cx="2214563" cy="785812"/>
          </a:xfrm>
          <a:prstGeom prst="star32">
            <a:avLst>
              <a:gd name="adj" fmla="val 392907"/>
            </a:avLst>
          </a:prstGeom>
          <a:solidFill>
            <a:schemeClr val="accent1"/>
          </a:solidFill>
          <a:ln w="9525" cap="flat" cmpd="sng">
            <a:solidFill>
              <a:schemeClr val="tx1"/>
            </a:solidFill>
            <a:prstDash val="solid"/>
            <a:round/>
            <a:headEnd type="none" w="med" len="med"/>
            <a:tailEnd type="none" w="med" len="med"/>
          </a:ln>
        </p:spPr>
        <p:txBody>
          <a:bodyPr/>
          <a:p>
            <a:pPr>
              <a:spcBef>
                <a:spcPct val="20000"/>
              </a:spcBef>
            </a:pPr>
            <a:r>
              <a:rPr lang="zh-CN" altLang="en-US" sz="1800" dirty="0">
                <a:solidFill>
                  <a:schemeClr val="tx1"/>
                </a:solidFill>
                <a:latin typeface="Arial" panose="020B0604020202020204" pitchFamily="34" charset="0"/>
              </a:rPr>
              <a:t>具备行为能力</a:t>
            </a:r>
            <a:endParaRPr lang="zh-CN" altLang="en-US" sz="1800" dirty="0">
              <a:solidFill>
                <a:schemeClr val="tx1"/>
              </a:solidFill>
              <a:latin typeface="Arial" panose="020B0604020202020204" pitchFamily="34" charset="0"/>
            </a:endParaRPr>
          </a:p>
        </p:txBody>
      </p:sp>
      <p:sp>
        <p:nvSpPr>
          <p:cNvPr id="3882038" name="圆角矩形 56"/>
          <p:cNvSpPr/>
          <p:nvPr/>
        </p:nvSpPr>
        <p:spPr>
          <a:xfrm>
            <a:off x="8882063" y="2571750"/>
            <a:ext cx="1428750" cy="928688"/>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a:p>
            <a:pPr>
              <a:spcBef>
                <a:spcPct val="20000"/>
              </a:spcBef>
            </a:pPr>
            <a:r>
              <a:rPr lang="en-US" altLang="zh-CN" sz="1800" dirty="0">
                <a:solidFill>
                  <a:schemeClr val="tx1"/>
                </a:solidFill>
                <a:latin typeface="Arial" panose="020B0604020202020204" pitchFamily="34" charset="0"/>
              </a:rPr>
              <a:t>  </a:t>
            </a:r>
            <a:r>
              <a:rPr lang="zh-CN" altLang="en-US" sz="1800" dirty="0">
                <a:solidFill>
                  <a:schemeClr val="tx1"/>
                </a:solidFill>
                <a:latin typeface="Arial" panose="020B0604020202020204" pitchFamily="34" charset="0"/>
              </a:rPr>
              <a:t>有对价和</a:t>
            </a:r>
            <a:endParaRPr lang="zh-CN" altLang="en-US" sz="1800">
              <a:solidFill>
                <a:schemeClr val="tx1"/>
              </a:solidFill>
              <a:latin typeface="Arial" panose="020B0604020202020204" pitchFamily="34" charset="0"/>
            </a:endParaRPr>
          </a:p>
          <a:p>
            <a:pPr>
              <a:spcBef>
                <a:spcPct val="20000"/>
              </a:spcBef>
            </a:pPr>
            <a:r>
              <a:rPr lang="zh-CN" altLang="en-US" sz="1800" dirty="0">
                <a:solidFill>
                  <a:schemeClr val="tx1"/>
                </a:solidFill>
                <a:latin typeface="Arial" panose="020B0604020202020204" pitchFamily="34" charset="0"/>
              </a:rPr>
              <a:t>合法的约因</a:t>
            </a:r>
            <a:endParaRPr lang="zh-CN" altLang="en-US" sz="1800" dirty="0">
              <a:solidFill>
                <a:schemeClr val="tx1"/>
              </a:solidFill>
              <a:latin typeface="Arial" panose="020B0604020202020204" pitchFamily="34" charset="0"/>
            </a:endParaRPr>
          </a:p>
        </p:txBody>
      </p:sp>
      <p:sp>
        <p:nvSpPr>
          <p:cNvPr id="3882039" name="爆炸形 2 57"/>
          <p:cNvSpPr/>
          <p:nvPr/>
        </p:nvSpPr>
        <p:spPr>
          <a:xfrm>
            <a:off x="1738313" y="2357438"/>
            <a:ext cx="2286000" cy="1357312"/>
          </a:xfrm>
          <a:prstGeom prst="irregularSeal2">
            <a:avLst/>
          </a:prstGeom>
          <a:solidFill>
            <a:schemeClr val="accent1"/>
          </a:solidFill>
          <a:ln w="9525" cap="flat" cmpd="sng">
            <a:solidFill>
              <a:schemeClr val="tx1"/>
            </a:solidFill>
            <a:prstDash val="solid"/>
            <a:round/>
            <a:headEnd type="none" w="med" len="med"/>
            <a:tailEnd type="none" w="med" len="med"/>
          </a:ln>
        </p:spPr>
        <p:txBody>
          <a:bodyPr/>
          <a:p>
            <a:pPr>
              <a:spcBef>
                <a:spcPct val="20000"/>
              </a:spcBef>
            </a:pPr>
            <a:r>
              <a:rPr lang="zh-CN" altLang="en-US" sz="1800" dirty="0">
                <a:solidFill>
                  <a:schemeClr val="tx1"/>
                </a:solidFill>
                <a:latin typeface="Arial" panose="020B0604020202020204" pitchFamily="34" charset="0"/>
              </a:rPr>
              <a:t>自愿的行为</a:t>
            </a:r>
            <a:endParaRPr lang="zh-CN" altLang="en-US" sz="1800" dirty="0">
              <a:solidFill>
                <a:schemeClr val="tx1"/>
              </a:solidFill>
              <a:latin typeface="Arial" panose="020B0604020202020204" pitchFamily="34" charset="0"/>
            </a:endParaRPr>
          </a:p>
        </p:txBody>
      </p:sp>
      <p:sp>
        <p:nvSpPr>
          <p:cNvPr id="59" name="七角星 58"/>
          <p:cNvSpPr/>
          <p:nvPr/>
        </p:nvSpPr>
        <p:spPr bwMode="auto">
          <a:xfrm>
            <a:off x="8256588" y="5157788"/>
            <a:ext cx="1214438" cy="1000125"/>
          </a:xfrm>
          <a:prstGeom prst="star7">
            <a:avLst/>
          </a:prstGeom>
          <a:solidFill>
            <a:schemeClr val="accent1"/>
          </a:solidFill>
          <a:ln w="9525" cap="flat" cmpd="sng" algn="ctr">
            <a:solidFill>
              <a:schemeClr val="tx1"/>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zh-CN" altLang="en-US" sz="18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内容合法</a:t>
            </a:r>
            <a:endParaRPr kumimoji="0" lang="zh-CN" altLang="en-US" sz="18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882041" name="流程图: 资料带 59"/>
          <p:cNvSpPr/>
          <p:nvPr/>
        </p:nvSpPr>
        <p:spPr>
          <a:xfrm>
            <a:off x="2855913" y="5084763"/>
            <a:ext cx="1214437" cy="1000125"/>
          </a:xfrm>
          <a:prstGeom prst="flowChartPunchedTape">
            <a:avLst/>
          </a:prstGeom>
          <a:solidFill>
            <a:schemeClr val="accent1"/>
          </a:solidFill>
          <a:ln w="9525" cap="flat" cmpd="sng">
            <a:solidFill>
              <a:schemeClr val="tx1"/>
            </a:solidFill>
            <a:prstDash val="solid"/>
            <a:round/>
            <a:headEnd type="none" w="med" len="med"/>
            <a:tailEnd type="none" w="med" len="med"/>
          </a:ln>
        </p:spPr>
        <p:txBody>
          <a:bodyPr/>
          <a:p>
            <a:pPr>
              <a:spcBef>
                <a:spcPct val="20000"/>
              </a:spcBef>
            </a:pPr>
            <a:r>
              <a:rPr lang="zh-CN" altLang="en-US" sz="1800" dirty="0">
                <a:solidFill>
                  <a:schemeClr val="tx1"/>
                </a:solidFill>
                <a:latin typeface="Arial" panose="020B0604020202020204" pitchFamily="34" charset="0"/>
              </a:rPr>
              <a:t>形式符合法律规定</a:t>
            </a:r>
            <a:endParaRPr lang="zh-CN" altLang="en-US" sz="1800" dirty="0">
              <a:solidFill>
                <a:schemeClr val="tx1"/>
              </a:solidFill>
              <a:latin typeface="Arial" panose="020B0604020202020204" pitchFamily="34" charset="0"/>
            </a:endParaRPr>
          </a:p>
        </p:txBody>
      </p:sp>
      <p:sp>
        <p:nvSpPr>
          <p:cNvPr id="62" name="页脚占位符 61"/>
          <p:cNvSpPr txBox="1">
            <a:spLocks noGrp="1"/>
          </p:cNvSpPr>
          <p:nvPr/>
        </p:nvSpPr>
        <p:spPr bwMode="auto">
          <a:xfrm>
            <a:off x="1952625" y="6524625"/>
            <a:ext cx="8358188" cy="333375"/>
          </a:xfrm>
          <a:prstGeom prst="rect">
            <a:avLst/>
          </a:prstGeom>
          <a:noFill/>
          <a:ln>
            <a:miter lim="800000"/>
          </a:ln>
        </p:spPr>
        <p:txBody>
          <a:bodyPr vert="horz" wrap="square" lIns="91440" tIns="45720" rIns="91440" bIns="45720" numCol="1" anchor="t" anchorCtr="0" compatLnSpc="1"/>
          <a:p>
            <a:pPr algn="ctr" latinLnBrk="1"/>
            <a:r>
              <a:rPr lang="zh-CN" altLang="en-US" dirty="0">
                <a:solidFill>
                  <a:srgbClr val="00005C"/>
                </a:solidFill>
                <a:effectLst>
                  <a:outerShdw blurRad="38100" dist="38100" dir="2700000">
                    <a:srgbClr val="C0C0C0"/>
                  </a:outerShdw>
                </a:effectLst>
                <a:latin typeface="宋体" panose="02010600030101010101" pitchFamily="2" charset="-122"/>
                <a:ea typeface="Gulim" charset="-127"/>
              </a:rPr>
              <a:t> </a:t>
            </a:r>
            <a:endParaRPr lang="zh-CN" altLang="en-US" dirty="0">
              <a:solidFill>
                <a:srgbClr val="00005C"/>
              </a:solidFill>
              <a:effectLst>
                <a:outerShdw blurRad="38100" dist="38100" dir="2700000">
                  <a:srgbClr val="C0C0C0"/>
                </a:outerShdw>
              </a:effectLst>
              <a:latin typeface="宋体" panose="02010600030101010101" pitchFamily="2" charset="-122"/>
              <a:ea typeface="Gulim" charset="-127"/>
            </a:endParaRPr>
          </a:p>
        </p:txBody>
      </p:sp>
      <p:sp>
        <p:nvSpPr>
          <p:cNvPr id="3882043" name="矩形 3882042"/>
          <p:cNvSpPr/>
          <p:nvPr/>
        </p:nvSpPr>
        <p:spPr>
          <a:xfrm>
            <a:off x="3216275" y="71438"/>
            <a:ext cx="4297680" cy="645160"/>
          </a:xfrm>
          <a:prstGeom prst="rect">
            <a:avLst/>
          </a:prstGeom>
          <a:noFill/>
          <a:ln w="9525">
            <a:noFill/>
          </a:ln>
        </p:spPr>
        <p:txBody>
          <a:bodyPr wrap="none" anchor="t" anchorCtr="0">
            <a:spAutoFit/>
          </a:bodyPr>
          <a:p>
            <a:r>
              <a:rPr lang="zh-CN" altLang="en-US" sz="3600" dirty="0">
                <a:solidFill>
                  <a:srgbClr val="006600"/>
                </a:solidFill>
                <a:effectLst>
                  <a:outerShdw blurRad="38100" dist="38100" dir="2700000">
                    <a:srgbClr val="C0C0C0"/>
                  </a:outerShdw>
                </a:effectLst>
                <a:latin typeface="Arial" panose="020B0604020202020204" pitchFamily="34" charset="0"/>
                <a:ea typeface="黑体" panose="02010609060101010101" charset="-122"/>
              </a:rPr>
              <a:t>第二节　合同的订立</a:t>
            </a:r>
            <a:endParaRPr lang="zh-CN" altLang="en-US" sz="3600" dirty="0">
              <a:solidFill>
                <a:srgbClr val="006600"/>
              </a:solidFill>
              <a:effectLst>
                <a:outerShdw blurRad="38100" dist="38100" dir="2700000">
                  <a:srgbClr val="C0C0C0"/>
                </a:outerShdw>
              </a:effectLst>
              <a:latin typeface="Arial" panose="020B0604020202020204" pitchFamily="34" charset="0"/>
              <a:ea typeface="黑体" panose="02010609060101010101" charset="-122"/>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98338" name="标题 3598337"/>
          <p:cNvSpPr>
            <a:spLocks noGrp="1"/>
          </p:cNvSpPr>
          <p:nvPr>
            <p:ph type="title"/>
          </p:nvPr>
        </p:nvSpPr>
        <p:spPr>
          <a:xfrm>
            <a:off x="1981200" y="274638"/>
            <a:ext cx="8229600" cy="706437"/>
          </a:xfrm>
          <a:noFill/>
          <a:ln>
            <a:noFill/>
          </a:ln>
        </p:spPr>
        <p:txBody>
          <a:bodyPr/>
          <a:p>
            <a:pPr algn="l"/>
            <a:r>
              <a:rPr lang="zh-CN" altLang="en-US" sz="3200" b="1" dirty="0">
                <a:solidFill>
                  <a:srgbClr val="006600"/>
                </a:solidFill>
                <a:effectLst>
                  <a:outerShdw blurRad="38100" dist="38100" dir="2700000">
                    <a:srgbClr val="C0C0C0"/>
                  </a:outerShdw>
                </a:effectLst>
                <a:ea typeface="黑体" panose="02010609060101010101" charset="-122"/>
              </a:rPr>
              <a:t>二、书面合同的签订</a:t>
            </a:r>
            <a:endParaRPr lang="zh-CN" altLang="en-US" sz="3200" b="1" dirty="0">
              <a:solidFill>
                <a:srgbClr val="006600"/>
              </a:solidFill>
              <a:effectLst>
                <a:outerShdw blurRad="38100" dist="38100" dir="2700000">
                  <a:srgbClr val="C0C0C0"/>
                </a:outerShdw>
              </a:effectLst>
              <a:ea typeface="黑体" panose="02010609060101010101" charset="-122"/>
            </a:endParaRPr>
          </a:p>
        </p:txBody>
      </p:sp>
      <p:sp>
        <p:nvSpPr>
          <p:cNvPr id="3598339" name="文本占位符 3598338"/>
          <p:cNvSpPr>
            <a:spLocks noGrp="1"/>
          </p:cNvSpPr>
          <p:nvPr>
            <p:ph type="body" idx="1"/>
          </p:nvPr>
        </p:nvSpPr>
        <p:spPr>
          <a:noFill/>
          <a:ln>
            <a:noFill/>
          </a:ln>
        </p:spPr>
        <p:txBody>
          <a:bodyPr/>
          <a:p>
            <a:pPr latinLnBrk="1" hangingPunct="0">
              <a:spcBef>
                <a:spcPct val="0"/>
              </a:spcBef>
              <a:buFontTx/>
              <a:buNone/>
            </a:pPr>
            <a:r>
              <a:rPr lang="zh-CN" altLang="en-US" sz="2400" b="1" dirty="0">
                <a:solidFill>
                  <a:srgbClr val="660033"/>
                </a:solidFill>
                <a:effectLst>
                  <a:outerShdw blurRad="38100" dist="38100" dir="2700000">
                    <a:srgbClr val="C0C0C0"/>
                  </a:outerShdw>
                </a:effectLst>
              </a:rPr>
              <a:t>书面合同的内容</a:t>
            </a:r>
            <a:endParaRPr lang="zh-CN" altLang="en-US" sz="2400" b="1" dirty="0">
              <a:solidFill>
                <a:srgbClr val="660033"/>
              </a:solidFill>
              <a:effectLst>
                <a:outerShdw blurRad="38100" dist="38100" dir="2700000">
                  <a:srgbClr val="C0C0C0"/>
                </a:outerShdw>
              </a:effectLst>
            </a:endParaRPr>
          </a:p>
          <a:p>
            <a:pPr latinLnBrk="1" hangingPunct="0">
              <a:spcBef>
                <a:spcPct val="0"/>
              </a:spcBef>
              <a:buFontTx/>
              <a:buNone/>
            </a:pPr>
            <a:r>
              <a:rPr lang="en-US" altLang="zh-CN" sz="2400" b="1">
                <a:effectLst>
                  <a:outerShdw blurRad="38100" dist="38100" dir="2700000">
                    <a:srgbClr val="C0C0C0"/>
                  </a:outerShdw>
                </a:effectLst>
              </a:rPr>
              <a:t>1</a:t>
            </a:r>
            <a:r>
              <a:rPr lang="zh-CN" altLang="en-US" sz="2400" b="1" dirty="0">
                <a:effectLst>
                  <a:outerShdw blurRad="38100" dist="38100" dir="2700000">
                    <a:srgbClr val="C0C0C0"/>
                  </a:outerShdw>
                </a:effectLst>
              </a:rPr>
              <a:t>、书面合同的构成：约首、本文、约尾</a:t>
            </a:r>
            <a:endParaRPr lang="zh-CN" altLang="en-US" sz="2400" b="1" dirty="0">
              <a:effectLst>
                <a:outerShdw blurRad="38100" dist="38100" dir="2700000">
                  <a:srgbClr val="C0C0C0"/>
                </a:outerShdw>
              </a:effectLst>
            </a:endParaRPr>
          </a:p>
          <a:p>
            <a:pPr latinLnBrk="1" hangingPunct="0">
              <a:spcBef>
                <a:spcPct val="0"/>
              </a:spcBef>
              <a:buFontTx/>
              <a:buNone/>
            </a:pPr>
            <a:r>
              <a:rPr lang="en-US" altLang="zh-CN" sz="2400" b="1" dirty="0">
                <a:effectLst>
                  <a:outerShdw blurRad="38100" dist="38100" dir="2700000">
                    <a:srgbClr val="C0C0C0"/>
                  </a:outerShdw>
                </a:effectLst>
              </a:rPr>
              <a:t>2</a:t>
            </a:r>
            <a:r>
              <a:rPr lang="zh-CN" altLang="en-US" sz="2400" b="1" dirty="0">
                <a:effectLst>
                  <a:outerShdw blurRad="38100" dist="38100" dir="2700000">
                    <a:srgbClr val="C0C0C0"/>
                  </a:outerShdw>
                </a:effectLst>
              </a:rPr>
              <a:t>、销售确认书（</a:t>
            </a:r>
            <a:r>
              <a:rPr lang="en-US" altLang="zh-CN" sz="2400" b="1" dirty="0">
                <a:effectLst>
                  <a:outerShdw blurRad="38100" dist="38100" dir="2700000">
                    <a:srgbClr val="C0C0C0"/>
                  </a:outerShdw>
                </a:effectLst>
              </a:rPr>
              <a:t>sales confirmation)</a:t>
            </a:r>
            <a:r>
              <a:rPr lang="zh-CN" altLang="en-US" sz="2400" b="1" dirty="0">
                <a:effectLst>
                  <a:outerShdw blurRad="38100" dist="38100" dir="2700000">
                    <a:srgbClr val="C0C0C0"/>
                  </a:outerShdw>
                </a:effectLst>
              </a:rPr>
              <a:t>（示例见课本）</a:t>
            </a:r>
            <a:endParaRPr lang="zh-CN" altLang="en-US" sz="2400" b="1" dirty="0">
              <a:effectLst>
                <a:outerShdw blurRad="38100" dist="38100" dir="2700000">
                  <a:srgbClr val="C0C0C0"/>
                </a:outerShdw>
              </a:effectLst>
            </a:endParaRPr>
          </a:p>
          <a:p>
            <a:pPr latinLnBrk="1" hangingPunct="0">
              <a:spcBef>
                <a:spcPct val="0"/>
              </a:spcBef>
              <a:buFontTx/>
              <a:buNone/>
            </a:pPr>
            <a:r>
              <a:rPr lang="en-US" altLang="zh-CN" sz="2400" b="1" dirty="0">
                <a:effectLst>
                  <a:outerShdw blurRad="38100" dist="38100" dir="2700000">
                    <a:srgbClr val="C0C0C0"/>
                  </a:outerShdw>
                </a:effectLst>
              </a:rPr>
              <a:t>3</a:t>
            </a:r>
            <a:r>
              <a:rPr lang="zh-CN" altLang="en-US" sz="2400" b="1" dirty="0">
                <a:effectLst>
                  <a:outerShdw blurRad="38100" dist="38100" dir="2700000">
                    <a:srgbClr val="C0C0C0"/>
                  </a:outerShdw>
                </a:effectLst>
              </a:rPr>
              <a:t>、销售合同（</a:t>
            </a:r>
            <a:r>
              <a:rPr lang="en-US" altLang="zh-CN" sz="2400" b="1" dirty="0">
                <a:effectLst>
                  <a:outerShdw blurRad="38100" dist="38100" dir="2700000">
                    <a:srgbClr val="C0C0C0"/>
                  </a:outerShdw>
                </a:effectLst>
              </a:rPr>
              <a:t>sales contract) (</a:t>
            </a:r>
            <a:r>
              <a:rPr lang="zh-CN" altLang="en-US" sz="2400" b="1" dirty="0">
                <a:effectLst>
                  <a:outerShdw blurRad="38100" dist="38100" dir="2700000">
                    <a:srgbClr val="C0C0C0"/>
                  </a:outerShdw>
                </a:effectLst>
                <a:sym typeface="+mn-ea"/>
              </a:rPr>
              <a:t>示例见课本）</a:t>
            </a:r>
            <a:endParaRPr lang="zh-CN" altLang="en-US" sz="2400" b="1" dirty="0">
              <a:effectLst>
                <a:outerShdw blurRad="38100" dist="38100" dir="2700000">
                  <a:srgbClr val="C0C0C0"/>
                </a:outerShdw>
              </a:effectLst>
            </a:endParaRPr>
          </a:p>
          <a:p>
            <a:pPr latinLnBrk="1" hangingPunct="0">
              <a:spcBef>
                <a:spcPct val="0"/>
              </a:spcBef>
              <a:buFontTx/>
              <a:buNone/>
            </a:pPr>
            <a:endParaRPr lang="zh-CN" altLang="en-US" b="1" dirty="0">
              <a:effectLst>
                <a:outerShdw blurRad="38100" dist="38100" dir="2700000">
                  <a:srgbClr val="C0C0C0"/>
                </a:outerShdw>
              </a:effectLst>
            </a:endParaRPr>
          </a:p>
          <a:p>
            <a:endParaRPr lang="zh-CN" altLang="en-US" dirty="0"/>
          </a:p>
        </p:txBody>
      </p:sp>
      <p:sp>
        <p:nvSpPr>
          <p:cNvPr id="3598340" name="矩形 3598339"/>
          <p:cNvSpPr/>
          <p:nvPr/>
        </p:nvSpPr>
        <p:spPr>
          <a:xfrm>
            <a:off x="4440238" y="6521450"/>
            <a:ext cx="309880" cy="368300"/>
          </a:xfrm>
          <a:prstGeom prst="rect">
            <a:avLst/>
          </a:prstGeom>
          <a:noFill/>
          <a:ln w="9525">
            <a:noFill/>
          </a:ln>
        </p:spPr>
        <p:txBody>
          <a:bodyPr wrap="none" anchor="t" anchorCtr="0">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08849" y="1726717"/>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 tooltip="" action="ppaction://hlinkshowjump?jump=nextslide"/>
              </a:rPr>
              <a:t>交易磋商的环节</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0" name="TextBox 29"/>
          <p:cNvSpPr txBox="1"/>
          <p:nvPr/>
        </p:nvSpPr>
        <p:spPr>
          <a:xfrm>
            <a:off x="4508849" y="2367687"/>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2</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08849" y="3008656"/>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3</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508849" y="3649627"/>
            <a:ext cx="5693659" cy="66611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1" tooltip="" action="ppaction://hlinksldjump"/>
              </a:rPr>
              <a:t>合同的订立</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3"/>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802" name="标题 3788801"/>
          <p:cNvSpPr>
            <a:spLocks noGrp="1"/>
          </p:cNvSpPr>
          <p:nvPr>
            <p:ph type="title"/>
          </p:nvPr>
        </p:nvSpPr>
        <p:spPr>
          <a:xfrm>
            <a:off x="1981200" y="274638"/>
            <a:ext cx="8229600" cy="922337"/>
          </a:xfrm>
          <a:noFill/>
          <a:ln>
            <a:noFill/>
          </a:ln>
        </p:spPr>
        <p:txBody>
          <a:bodyPr>
            <a:normAutofit fontScale="90000"/>
          </a:bodyPr>
          <a:p>
            <a:pPr algn="l"/>
            <a:r>
              <a:rPr lang="zh-CN" altLang="en-US" sz="3200" dirty="0">
                <a:solidFill>
                  <a:srgbClr val="006600"/>
                </a:solidFill>
                <a:effectLst>
                  <a:outerShdw blurRad="38100" dist="38100" dir="2700000">
                    <a:srgbClr val="C0C0C0"/>
                  </a:outerShdw>
                </a:effectLst>
                <a:ea typeface="黑体" panose="02010609060101010101" charset="-122"/>
              </a:rPr>
              <a:t>二、书面合同的签订</a:t>
            </a:r>
            <a:br>
              <a:rPr lang="zh-CN" altLang="en-US" sz="3200" dirty="0">
                <a:solidFill>
                  <a:srgbClr val="006600"/>
                </a:solidFill>
                <a:effectLst>
                  <a:outerShdw blurRad="38100" dist="38100" dir="2700000">
                    <a:srgbClr val="C0C0C0"/>
                  </a:outerShdw>
                </a:effectLst>
                <a:ea typeface="黑体" panose="02010609060101010101" charset="-122"/>
              </a:rPr>
            </a:br>
            <a:endParaRPr lang="zh-CN" altLang="en-US" sz="3200" dirty="0">
              <a:solidFill>
                <a:srgbClr val="006600"/>
              </a:solidFill>
              <a:effectLst>
                <a:outerShdw blurRad="38100" dist="38100" dir="2700000">
                  <a:srgbClr val="C0C0C0"/>
                </a:outerShdw>
              </a:effectLst>
              <a:ea typeface="黑体" panose="02010609060101010101" charset="-122"/>
            </a:endParaRPr>
          </a:p>
        </p:txBody>
      </p:sp>
      <p:sp>
        <p:nvSpPr>
          <p:cNvPr id="3788803" name="文本占位符 3788802"/>
          <p:cNvSpPr>
            <a:spLocks noGrp="1"/>
          </p:cNvSpPr>
          <p:nvPr>
            <p:ph type="body" idx="1"/>
          </p:nvPr>
        </p:nvSpPr>
        <p:spPr>
          <a:xfrm>
            <a:off x="1524000" y="908050"/>
            <a:ext cx="9144000" cy="5473700"/>
          </a:xfrm>
          <a:solidFill>
            <a:srgbClr val="F5A9F0"/>
          </a:solidFill>
          <a:ln>
            <a:noFill/>
          </a:ln>
        </p:spPr>
        <p:txBody>
          <a:bodyPr/>
          <a:p>
            <a:pPr>
              <a:lnSpc>
                <a:spcPct val="90000"/>
              </a:lnSpc>
            </a:pPr>
            <a:r>
              <a:rPr lang="zh-CN" altLang="en-US" sz="2400" dirty="0"/>
              <a:t>卖方寄出合同函（</a:t>
            </a:r>
            <a:r>
              <a:rPr lang="en-US" altLang="zh-CN" sz="2400"/>
              <a:t>2006</a:t>
            </a:r>
            <a:r>
              <a:rPr lang="zh-CN" altLang="en-US" sz="2400" dirty="0"/>
              <a:t>年</a:t>
            </a:r>
            <a:r>
              <a:rPr lang="en-US" altLang="zh-CN" sz="2400"/>
              <a:t>2</a:t>
            </a:r>
            <a:r>
              <a:rPr lang="zh-CN" altLang="en-US" sz="2400" dirty="0"/>
              <a:t>月</a:t>
            </a:r>
            <a:r>
              <a:rPr lang="en-US" altLang="zh-CN" sz="2400"/>
              <a:t>15</a:t>
            </a:r>
            <a:r>
              <a:rPr lang="zh-CN" altLang="en-US" sz="2400" dirty="0"/>
              <a:t>日去函）</a:t>
            </a:r>
            <a:endParaRPr lang="zh-CN" altLang="en-US" sz="2400" dirty="0"/>
          </a:p>
          <a:p>
            <a:pPr>
              <a:lnSpc>
                <a:spcPct val="90000"/>
              </a:lnSpc>
            </a:pPr>
            <a:r>
              <a:rPr lang="en-US" altLang="zh-CN" sz="2400"/>
              <a:t>Dear </a:t>
            </a:r>
            <a:r>
              <a:rPr lang="en-US" altLang="zh-CN" sz="2400" dirty="0" err="1"/>
              <a:t>Mr</a:t>
            </a:r>
            <a:r>
              <a:rPr lang="en-US" altLang="zh-CN" sz="2400"/>
              <a:t> .</a:t>
            </a:r>
            <a:r>
              <a:rPr lang="en-US" altLang="zh-CN" sz="2400" dirty="0" err="1"/>
              <a:t>Villard</a:t>
            </a:r>
            <a:r>
              <a:rPr lang="en-US" altLang="zh-CN" sz="2400"/>
              <a:t> Henry,</a:t>
            </a:r>
            <a:endParaRPr lang="en-US" altLang="zh-CN" sz="2400"/>
          </a:p>
          <a:p>
            <a:pPr>
              <a:lnSpc>
                <a:spcPct val="90000"/>
              </a:lnSpc>
            </a:pPr>
            <a:r>
              <a:rPr lang="en-US" altLang="zh-CN" sz="2400"/>
              <a:t>With reference to our exchanged faxes, we are pleased to come to a deal on working boots of 50000 pairs at the price of USD19.00 per pair CIFC3% New York for shipment in May. Enclosed you will find our Sales Confirmation No.06JCMA1234 in duplicate of which please countersign and return one copy to us for our file. We trust you will open the relative L/C at an early date. </a:t>
            </a:r>
            <a:endParaRPr lang="en-US" altLang="zh-CN" sz="2400"/>
          </a:p>
          <a:p>
            <a:pPr>
              <a:lnSpc>
                <a:spcPct val="90000"/>
              </a:lnSpc>
            </a:pPr>
            <a:r>
              <a:rPr lang="en-US" altLang="zh-CN" sz="2400"/>
              <a:t>We look forward to receiving your further enquiries.</a:t>
            </a:r>
            <a:endParaRPr lang="en-US" altLang="zh-CN" sz="2400"/>
          </a:p>
          <a:p>
            <a:pPr>
              <a:lnSpc>
                <a:spcPct val="90000"/>
              </a:lnSpc>
            </a:pPr>
            <a:r>
              <a:rPr lang="en-US" altLang="zh-CN" sz="2400"/>
              <a:t>Yours faithfully,</a:t>
            </a:r>
            <a:endParaRPr lang="en-US" altLang="zh-CN" sz="2400"/>
          </a:p>
          <a:p>
            <a:pPr>
              <a:lnSpc>
                <a:spcPct val="90000"/>
              </a:lnSpc>
            </a:pPr>
            <a:r>
              <a:rPr lang="en-US" altLang="zh-CN" sz="2400"/>
              <a:t>Huang </a:t>
            </a:r>
            <a:r>
              <a:rPr lang="en-US" altLang="zh-CN" sz="2400" dirty="0" err="1"/>
              <a:t>Helong</a:t>
            </a:r>
            <a:endParaRPr lang="en-US" altLang="zh-CN" sz="2400"/>
          </a:p>
          <a:p>
            <a:pPr>
              <a:lnSpc>
                <a:spcPct val="90000"/>
              </a:lnSpc>
            </a:pPr>
            <a:r>
              <a:rPr lang="en-US" altLang="zh-CN" sz="2400"/>
              <a:t>Shoes department                       </a:t>
            </a:r>
            <a:r>
              <a:rPr lang="zh-CN" altLang="en-US" dirty="0">
                <a:latin typeface="黑体" panose="02010609060101010101" charset="-122"/>
                <a:ea typeface="黑体" panose="02010609060101010101" charset="-122"/>
                <a:hlinkClick r:id="rId1" action="ppaction://hlinkpres?slideindex=1&amp;slidetitle="/>
              </a:rPr>
              <a:t>卖方寄出合同函</a:t>
            </a:r>
            <a:endParaRPr lang="zh-CN" altLang="en-US" sz="2400" dirty="0"/>
          </a:p>
        </p:txBody>
      </p:sp>
      <p:sp>
        <p:nvSpPr>
          <p:cNvPr id="3788804" name="矩形 3788803"/>
          <p:cNvSpPr/>
          <p:nvPr/>
        </p:nvSpPr>
        <p:spPr>
          <a:xfrm>
            <a:off x="3862705" y="6511925"/>
            <a:ext cx="5739130" cy="368300"/>
          </a:xfrm>
          <a:prstGeom prst="rect">
            <a:avLst/>
          </a:prstGeom>
          <a:noFill/>
          <a:ln w="9525">
            <a:noFill/>
          </a:ln>
        </p:spPr>
        <p:txBody>
          <a:bodyPr wrap="square" anchor="t" anchorCtr="0">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noRot="1"/>
          </p:cNvSpPr>
          <p:nvPr>
            <p:ph idx="1"/>
          </p:nvPr>
        </p:nvSpPr>
        <p:spPr>
          <a:xfrm>
            <a:off x="1981200" y="0"/>
            <a:ext cx="8229600" cy="6858000"/>
          </a:xfrm>
          <a:solidFill>
            <a:srgbClr val="FFFF99">
              <a:alpha val="100000"/>
            </a:srgbClr>
          </a:solidFill>
        </p:spPr>
        <p:txBody>
          <a:bodyPr vert="horz" wrap="square" lIns="91440" tIns="45720" rIns="91440" bIns="45720" anchor="t" anchorCtr="0">
            <a:normAutofit fontScale="80000"/>
          </a:bodyPr>
          <a:p>
            <a:pPr>
              <a:lnSpc>
                <a:spcPct val="100000"/>
              </a:lnSpc>
            </a:pPr>
            <a:r>
              <a:rPr lang="zh-CN" altLang="en-US" sz="1800" dirty="0">
                <a:solidFill>
                  <a:srgbClr val="000000"/>
                </a:solidFill>
                <a:uFillTx/>
              </a:rPr>
              <a:t>国际货物贸易合同（格式合同） </a:t>
            </a:r>
            <a:endParaRPr lang="zh-CN" altLang="en-US" sz="1800" dirty="0">
              <a:solidFill>
                <a:srgbClr val="000000"/>
              </a:solidFill>
              <a:uFillTx/>
            </a:endParaRPr>
          </a:p>
          <a:p>
            <a:pPr>
              <a:lnSpc>
                <a:spcPct val="100000"/>
              </a:lnSpc>
            </a:pPr>
            <a:r>
              <a:rPr lang="zh-CN" altLang="en-US" sz="1800" dirty="0">
                <a:solidFill>
                  <a:srgbClr val="000000"/>
                </a:solidFill>
                <a:uFillTx/>
              </a:rPr>
              <a:t>合同编号：＿＿＿＿日期：＿＿＿＿签约地点：＿＿＿＿</a:t>
            </a:r>
            <a:br>
              <a:rPr lang="zh-CN" altLang="en-US" sz="1800" dirty="0">
                <a:solidFill>
                  <a:srgbClr val="000000"/>
                </a:solidFill>
                <a:uFillTx/>
              </a:rPr>
            </a:br>
            <a:r>
              <a:rPr lang="zh-CN" altLang="en-US" sz="1800" dirty="0">
                <a:solidFill>
                  <a:srgbClr val="000000"/>
                </a:solidFill>
                <a:uFillTx/>
              </a:rPr>
              <a:t>卖方：＿＿＿＿地址：＿＿＿＿电报挂号：＿＿＿＿</a:t>
            </a:r>
            <a:br>
              <a:rPr lang="zh-CN" altLang="en-US" sz="1800" dirty="0">
                <a:solidFill>
                  <a:srgbClr val="000000"/>
                </a:solidFill>
                <a:uFillTx/>
              </a:rPr>
            </a:br>
            <a:r>
              <a:rPr lang="zh-CN" altLang="en-US" sz="1800" dirty="0">
                <a:solidFill>
                  <a:srgbClr val="000000"/>
                </a:solidFill>
                <a:uFillTx/>
              </a:rPr>
              <a:t>买方：＿＿＿＿地址：＿＿＿＿电报挂号：＿＿＿＿</a:t>
            </a:r>
            <a:br>
              <a:rPr lang="zh-CN" altLang="en-US" sz="1800" dirty="0">
                <a:solidFill>
                  <a:srgbClr val="000000"/>
                </a:solidFill>
                <a:uFillTx/>
              </a:rPr>
            </a:br>
            <a:r>
              <a:rPr lang="zh-CN" altLang="en-US" sz="1800" dirty="0">
                <a:solidFill>
                  <a:srgbClr val="000000"/>
                </a:solidFill>
                <a:uFillTx/>
              </a:rPr>
              <a:t>兹经买卖双方同意成交下列商品订立条款如下： １．商品：＿＿＿＿＿＿＿＿＿＿＿＿</a:t>
            </a:r>
            <a:br>
              <a:rPr lang="zh-CN" altLang="en-US" sz="1800" dirty="0">
                <a:solidFill>
                  <a:srgbClr val="000000"/>
                </a:solidFill>
                <a:uFillTx/>
              </a:rPr>
            </a:br>
            <a:r>
              <a:rPr lang="zh-CN" altLang="en-US" sz="1800" dirty="0">
                <a:solidFill>
                  <a:srgbClr val="000000"/>
                </a:solidFill>
                <a:uFillTx/>
              </a:rPr>
              <a:t>２．规格：＿＿＿＿＿＿＿＿＿＿＿＿</a:t>
            </a:r>
            <a:br>
              <a:rPr lang="zh-CN" altLang="en-US" sz="1800" dirty="0">
                <a:solidFill>
                  <a:srgbClr val="000000"/>
                </a:solidFill>
                <a:uFillTx/>
              </a:rPr>
            </a:br>
            <a:r>
              <a:rPr lang="zh-CN" altLang="en-US" sz="1800" dirty="0">
                <a:solidFill>
                  <a:srgbClr val="000000"/>
                </a:solidFill>
                <a:uFillTx/>
              </a:rPr>
              <a:t>３．数量：＿＿＿＿＿＿＿＿＿＿＿＿</a:t>
            </a:r>
            <a:br>
              <a:rPr lang="zh-CN" altLang="en-US" sz="1800" dirty="0">
                <a:solidFill>
                  <a:srgbClr val="000000"/>
                </a:solidFill>
                <a:uFillTx/>
              </a:rPr>
            </a:br>
            <a:r>
              <a:rPr lang="zh-CN" altLang="en-US" sz="1800" dirty="0">
                <a:solidFill>
                  <a:srgbClr val="000000"/>
                </a:solidFill>
                <a:uFillTx/>
              </a:rPr>
              <a:t>４．单价：＿＿＿＿＿＿＿＿＿＿＿＿</a:t>
            </a:r>
            <a:br>
              <a:rPr lang="zh-CN" altLang="en-US" sz="1800" dirty="0">
                <a:solidFill>
                  <a:srgbClr val="000000"/>
                </a:solidFill>
                <a:uFillTx/>
              </a:rPr>
            </a:br>
            <a:r>
              <a:rPr lang="zh-CN" altLang="en-US" sz="1800" dirty="0">
                <a:solidFill>
                  <a:srgbClr val="000000"/>
                </a:solidFill>
                <a:uFillTx/>
              </a:rPr>
              <a:t>５．总价：Ｕ．Ｓ．Ｄ．（大写： ）。</a:t>
            </a:r>
            <a:br>
              <a:rPr lang="zh-CN" altLang="en-US" sz="1800" dirty="0">
                <a:solidFill>
                  <a:srgbClr val="000000"/>
                </a:solidFill>
                <a:uFillTx/>
              </a:rPr>
            </a:br>
            <a:r>
              <a:rPr lang="zh-CN" altLang="en-US" sz="1800" dirty="0">
                <a:solidFill>
                  <a:srgbClr val="000000"/>
                </a:solidFill>
                <a:uFillTx/>
              </a:rPr>
              <a:t>＿＿＿＿＿＿＿＿＿＿＿＿ ＿＿＿＿</a:t>
            </a:r>
            <a:br>
              <a:rPr lang="zh-CN" altLang="en-US" sz="1800" dirty="0">
                <a:solidFill>
                  <a:srgbClr val="000000"/>
                </a:solidFill>
                <a:uFillTx/>
              </a:rPr>
            </a:br>
            <a:r>
              <a:rPr lang="zh-CN" altLang="en-US" sz="1800" dirty="0">
                <a:solidFill>
                  <a:srgbClr val="000000"/>
                </a:solidFill>
                <a:uFillTx/>
              </a:rPr>
              <a:t>６．包装：＿＿＿＿＿＿＿＿＿＿＿＿</a:t>
            </a:r>
            <a:br>
              <a:rPr lang="zh-CN" altLang="en-US" sz="1800" dirty="0">
                <a:solidFill>
                  <a:srgbClr val="000000"/>
                </a:solidFill>
                <a:uFillTx/>
              </a:rPr>
            </a:br>
            <a:r>
              <a:rPr lang="zh-CN" altLang="en-US" sz="1800" dirty="0">
                <a:solidFill>
                  <a:srgbClr val="000000"/>
                </a:solidFill>
                <a:uFillTx/>
              </a:rPr>
              <a:t>７．装运期： 收到信用证后 天。</a:t>
            </a:r>
            <a:br>
              <a:rPr lang="zh-CN" altLang="en-US" sz="1800" dirty="0">
                <a:solidFill>
                  <a:srgbClr val="000000"/>
                </a:solidFill>
                <a:uFillTx/>
              </a:rPr>
            </a:br>
            <a:r>
              <a:rPr lang="zh-CN" altLang="en-US" sz="1800" dirty="0">
                <a:solidFill>
                  <a:srgbClr val="000000"/>
                </a:solidFill>
                <a:uFillTx/>
              </a:rPr>
              <a:t>＿＿＿＿＿＿＿＿＿＿＿＿ ＿＿＿＿</a:t>
            </a:r>
            <a:br>
              <a:rPr lang="zh-CN" altLang="en-US" sz="1800" dirty="0">
                <a:solidFill>
                  <a:srgbClr val="000000"/>
                </a:solidFill>
                <a:uFillTx/>
              </a:rPr>
            </a:br>
            <a:r>
              <a:rPr lang="zh-CN" altLang="en-US" sz="1800" dirty="0">
                <a:solidFill>
                  <a:srgbClr val="000000"/>
                </a:solidFill>
                <a:uFillTx/>
              </a:rPr>
              <a:t>８．装运口岸和目的地：从＿＿＿＿经＿＿＿＿至＿＿＿＿。</a:t>
            </a:r>
            <a:br>
              <a:rPr lang="zh-CN" altLang="en-US" sz="1800" dirty="0">
                <a:solidFill>
                  <a:srgbClr val="000000"/>
                </a:solidFill>
                <a:uFillTx/>
              </a:rPr>
            </a:br>
            <a:r>
              <a:rPr lang="zh-CN" altLang="en-US" sz="1800" dirty="0">
                <a:solidFill>
                  <a:srgbClr val="000000"/>
                </a:solidFill>
                <a:uFillTx/>
              </a:rPr>
              <a:t>９．保险：＿＿＿＿＿＿＿＿＿＿＿＿</a:t>
            </a:r>
            <a:br>
              <a:rPr lang="zh-CN" altLang="en-US" sz="1800" dirty="0">
                <a:solidFill>
                  <a:srgbClr val="000000"/>
                </a:solidFill>
                <a:uFillTx/>
              </a:rPr>
            </a:br>
            <a:r>
              <a:rPr lang="zh-CN" altLang="en-US" sz="1800" dirty="0">
                <a:solidFill>
                  <a:srgbClr val="000000"/>
                </a:solidFill>
                <a:uFillTx/>
              </a:rPr>
              <a:t>１０．付款条件：＿＿＿＿＿＿＿＿＿＿＿＿＿</a:t>
            </a:r>
            <a:br>
              <a:rPr lang="zh-CN" altLang="en-US" sz="1800" dirty="0">
                <a:solidFill>
                  <a:srgbClr val="000000"/>
                </a:solidFill>
                <a:uFillTx/>
              </a:rPr>
            </a:br>
            <a:r>
              <a:rPr lang="zh-CN" altLang="en-US" sz="1800" dirty="0">
                <a:solidFill>
                  <a:srgbClr val="000000"/>
                </a:solidFill>
                <a:uFillTx/>
              </a:rPr>
              <a:t>（１）买方须于１９＿＿年＿＿月＿＿日前将保兑的、不可撤销的、可转让、可分割的即期信用证开到卖方。信用证议付有效期延至上列装运期后，＿＿天在＿＿到期。</a:t>
            </a:r>
            <a:br>
              <a:rPr lang="zh-CN" altLang="en-US" sz="1800" dirty="0">
                <a:solidFill>
                  <a:srgbClr val="000000"/>
                </a:solidFill>
                <a:uFillTx/>
              </a:rPr>
            </a:br>
            <a:r>
              <a:rPr lang="zh-CN" altLang="en-US" sz="1800" dirty="0">
                <a:solidFill>
                  <a:srgbClr val="000000"/>
                </a:solidFill>
                <a:uFillTx/>
              </a:rPr>
              <a:t>（２）买方须于签约后即付定金＿＿＿＿％。</a:t>
            </a:r>
            <a:br>
              <a:rPr lang="zh-CN" altLang="en-US" sz="1800" dirty="0">
                <a:solidFill>
                  <a:srgbClr val="000000"/>
                </a:solidFill>
                <a:uFillTx/>
              </a:rPr>
            </a:br>
            <a:r>
              <a:rPr lang="zh-CN" altLang="en-US" sz="1800" dirty="0">
                <a:solidFill>
                  <a:srgbClr val="000000"/>
                </a:solidFill>
                <a:uFillTx/>
              </a:rPr>
              <a:t>１１．装船标记及交货条件：货运标记由卖方指定。</a:t>
            </a:r>
            <a:br>
              <a:rPr lang="zh-CN" altLang="en-US" sz="1800" dirty="0">
                <a:solidFill>
                  <a:srgbClr val="000000"/>
                </a:solidFill>
                <a:uFillTx/>
              </a:rPr>
            </a:br>
            <a:r>
              <a:rPr lang="zh-CN" altLang="en-US" sz="1800" dirty="0">
                <a:solidFill>
                  <a:srgbClr val="000000"/>
                </a:solidFill>
                <a:uFillTx/>
              </a:rPr>
              <a:t>１２．注意：开立信用证时请注明合同编号号码。</a:t>
            </a:r>
            <a:br>
              <a:rPr lang="zh-CN" altLang="en-US" sz="1800" dirty="0">
                <a:solidFill>
                  <a:srgbClr val="000000"/>
                </a:solidFill>
                <a:uFillTx/>
              </a:rPr>
            </a:br>
            <a:r>
              <a:rPr lang="zh-CN" altLang="en-US" sz="1800" dirty="0">
                <a:solidFill>
                  <a:srgbClr val="000000"/>
                </a:solidFill>
                <a:uFillTx/>
              </a:rPr>
              <a:t>１３．备注：＿＿＿＿</a:t>
            </a:r>
            <a:br>
              <a:rPr lang="zh-CN" altLang="en-US" sz="1800" dirty="0">
                <a:solidFill>
                  <a:srgbClr val="000000"/>
                </a:solidFill>
                <a:uFillTx/>
              </a:rPr>
            </a:br>
            <a:r>
              <a:rPr lang="zh-CN" altLang="en-US" sz="1800" dirty="0">
                <a:solidFill>
                  <a:srgbClr val="000000"/>
                </a:solidFill>
                <a:uFillTx/>
              </a:rPr>
              <a:t>卖方：＿＿＿＿ 买方：＿＿＿＿</a:t>
            </a:r>
            <a:endParaRPr lang="zh-CN" altLang="en-US" sz="1800" dirty="0">
              <a:solidFill>
                <a:srgbClr val="000000"/>
              </a:solidFill>
              <a:uFillTx/>
            </a:endParaRPr>
          </a:p>
          <a:p>
            <a:pPr>
              <a:lnSpc>
                <a:spcPct val="100000"/>
              </a:lnSpc>
            </a:pPr>
            <a:r>
              <a:rPr lang="zh-CN" altLang="en-US" sz="1800" dirty="0">
                <a:solidFill>
                  <a:srgbClr val="000000"/>
                </a:solidFill>
                <a:uFillTx/>
              </a:rPr>
              <a:t>格式合同亦称标准合同</a:t>
            </a:r>
            <a:r>
              <a:rPr lang="en-US" altLang="zh-CN" sz="1800" dirty="0">
                <a:solidFill>
                  <a:srgbClr val="000000"/>
                </a:solidFill>
                <a:uFillTx/>
              </a:rPr>
              <a:t>(Standard Contract)</a:t>
            </a:r>
            <a:r>
              <a:rPr lang="zh-CN" altLang="en-US" sz="1800" dirty="0">
                <a:solidFill>
                  <a:srgbClr val="000000"/>
                </a:solidFill>
                <a:uFillTx/>
              </a:rPr>
              <a:t>。在国际贸易买卖中，由一个国际组织或外贸商业组织或律师事务所根据买卖合同应具有的基本内容而拟定的固定条文，即成固定格式的空白标准合同。经双方当事人签字后，才能成为有效合同，对双方当事人都有法律的约束力。</a:t>
            </a:r>
            <a:endParaRPr lang="zh-CN" altLang="en-US" sz="1800" dirty="0">
              <a:solidFill>
                <a:srgbClr val="000000"/>
              </a:solidFill>
              <a:uFillTx/>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rtlCol="0"/>
          <a:lstStyle/>
          <a:p>
            <a:pPr fontAlgn="auto"/>
            <a:endParaRPr lang="zh-CN" altLang="en-US" strike="noStrike" noProof="1"/>
          </a:p>
        </p:txBody>
      </p:sp>
      <p:graphicFrame>
        <p:nvGraphicFramePr>
          <p:cNvPr id="4" name="内容占位符 3"/>
          <p:cNvGraphicFramePr>
            <a:graphicFrameLocks noGrp="1"/>
          </p:cNvGraphicFramePr>
          <p:nvPr>
            <p:ph idx="1"/>
            <p:custDataLst>
              <p:tags r:id="rId1"/>
            </p:custDataLst>
          </p:nvPr>
        </p:nvGraphicFramePr>
        <p:xfrm>
          <a:off x="2689225" y="939800"/>
          <a:ext cx="6254750" cy="5280660"/>
        </p:xfrm>
        <a:graphic>
          <a:graphicData uri="http://schemas.openxmlformats.org/drawingml/2006/table">
            <a:tbl>
              <a:tblPr>
                <a:tableStyleId>{8799B23B-EC83-4686-B30A-512413B5E67A}</a:tableStyleId>
              </a:tblPr>
              <a:tblGrid>
                <a:gridCol w="458470"/>
                <a:gridCol w="324485"/>
                <a:gridCol w="324485"/>
                <a:gridCol w="324485"/>
                <a:gridCol w="323850"/>
                <a:gridCol w="324485"/>
                <a:gridCol w="1647825"/>
                <a:gridCol w="323850"/>
                <a:gridCol w="324485"/>
                <a:gridCol w="324485"/>
                <a:gridCol w="324485"/>
                <a:gridCol w="323850"/>
                <a:gridCol w="905510"/>
              </a:tblGrid>
              <a:tr h="623570">
                <a:tc gridSpan="13">
                  <a:txBody>
                    <a:bodyPr/>
                    <a:lstStyle/>
                    <a:p>
                      <a:pPr algn="ctr">
                        <a:spcAft>
                          <a:spcPts val="0"/>
                        </a:spcAft>
                      </a:pPr>
                      <a:r>
                        <a:rPr lang="zh-CN" sz="900" kern="100">
                          <a:effectLst/>
                        </a:rPr>
                        <a:t>常州亚峰进出口有限公司</a:t>
                      </a:r>
                      <a:endParaRPr lang="zh-CN" sz="790" kern="100">
                        <a:effectLst/>
                      </a:endParaRPr>
                    </a:p>
                    <a:p>
                      <a:pPr algn="ctr">
                        <a:spcAft>
                          <a:spcPts val="0"/>
                        </a:spcAft>
                      </a:pPr>
                      <a:r>
                        <a:rPr lang="en-US" sz="825" kern="100">
                          <a:effectLst/>
                        </a:rPr>
                        <a:t>CHANGZHOU YAFENG IMP.&amp; EXP. CORP.LTD</a:t>
                      </a:r>
                      <a:endParaRPr lang="zh-CN" sz="790" kern="100">
                        <a:effectLst/>
                      </a:endParaRPr>
                    </a:p>
                    <a:p>
                      <a:pPr algn="ctr">
                        <a:spcAft>
                          <a:spcPts val="0"/>
                        </a:spcAft>
                      </a:pPr>
                      <a:r>
                        <a:rPr lang="en-US" sz="790" kern="100">
                          <a:effectLst/>
                        </a:rPr>
                        <a:t>3 GEHU MIDDLE ROAD, CHANGZHOU, JIANGSU, CHINA</a:t>
                      </a:r>
                      <a:endParaRPr lang="zh-CN" sz="790" kern="100">
                        <a:effectLst/>
                      </a:endParaRPr>
                    </a:p>
                    <a:p>
                      <a:pPr algn="ctr">
                        <a:spcAft>
                          <a:spcPts val="0"/>
                        </a:spcAft>
                      </a:pPr>
                      <a:r>
                        <a:rPr lang="en-US" sz="790" kern="100">
                          <a:effectLst/>
                        </a:rPr>
                        <a:t>Telex:0985 Fax:6332136 Tel:6332138</a:t>
                      </a:r>
                      <a:endParaRPr lang="zh-CN" sz="790" kern="100">
                        <a:effectLst/>
                      </a:endParaRPr>
                    </a:p>
                    <a:p>
                      <a:pPr algn="ctr">
                        <a:spcAft>
                          <a:spcPts val="0"/>
                        </a:spcAft>
                      </a:pPr>
                      <a:r>
                        <a:rPr lang="en-US" sz="790" kern="100">
                          <a:effectLst/>
                        </a:rPr>
                        <a:t>PROFORMA INVOICE</a:t>
                      </a:r>
                      <a:endParaRPr lang="zh-CN" sz="790" kern="100">
                        <a:effectLst/>
                        <a:latin typeface="Times New Roman" panose="02020603050405020304" charset="0"/>
                        <a:ea typeface="宋体" panose="02010600030101010101" pitchFamily="2" charset="-122"/>
                      </a:endParaRPr>
                    </a:p>
                  </a:txBody>
                  <a:tcPr marL="13778" marR="13778" marT="0" marB="0"/>
                </a:tc>
                <a:tc hMerge="1">
                  <a:tcPr/>
                </a:tc>
                <a:tc hMerge="1">
                  <a:tcPr/>
                </a:tc>
                <a:tc hMerge="1">
                  <a:tcPr/>
                </a:tc>
                <a:tc hMerge="1">
                  <a:tcPr/>
                </a:tc>
                <a:tc hMerge="1">
                  <a:tcPr/>
                </a:tc>
                <a:tc hMerge="1">
                  <a:tcPr/>
                </a:tc>
                <a:tc hMerge="1">
                  <a:tcPr/>
                </a:tc>
                <a:tc hMerge="1">
                  <a:tcPr/>
                </a:tc>
                <a:tc hMerge="1">
                  <a:tcPr/>
                </a:tc>
                <a:tc hMerge="1">
                  <a:tcPr/>
                </a:tc>
                <a:tc hMerge="1">
                  <a:tcPr/>
                </a:tc>
                <a:tc hMerge="1">
                  <a:tcPr/>
                </a:tc>
              </a:tr>
              <a:tr h="310515">
                <a:tc rowSpan="4">
                  <a:txBody>
                    <a:bodyPr/>
                    <a:lstStyle/>
                    <a:p>
                      <a:pPr algn="just">
                        <a:lnSpc>
                          <a:spcPts val="1200"/>
                        </a:lnSpc>
                        <a:spcAft>
                          <a:spcPts val="0"/>
                        </a:spcAft>
                      </a:pPr>
                      <a:r>
                        <a:rPr lang="en-US" sz="790" kern="100">
                          <a:effectLst/>
                        </a:rPr>
                        <a:t>TO:</a:t>
                      </a:r>
                      <a:endParaRPr lang="zh-CN" sz="790" kern="100">
                        <a:effectLst/>
                        <a:latin typeface="Times New Roman" panose="02020603050405020304" charset="0"/>
                        <a:ea typeface="宋体" panose="02010600030101010101" pitchFamily="2" charset="-122"/>
                      </a:endParaRPr>
                    </a:p>
                  </a:txBody>
                  <a:tcPr marL="6768" marR="6768" marT="0" marB="0"/>
                </a:tc>
                <a:tc rowSpan="4" gridSpan="7">
                  <a:txBody>
                    <a:bodyPr/>
                    <a:lstStyle/>
                    <a:p>
                      <a:pPr algn="just">
                        <a:lnSpc>
                          <a:spcPts val="1200"/>
                        </a:lnSpc>
                        <a:spcAft>
                          <a:spcPts val="0"/>
                        </a:spcAft>
                      </a:pPr>
                      <a:r>
                        <a:rPr lang="zh-CN" sz="790" kern="100">
                          <a:effectLst/>
                        </a:rPr>
                        <a:t>形式发票的接受人，一般填进口商名称、</a:t>
                      </a:r>
                      <a:endParaRPr lang="zh-CN" sz="790" kern="100">
                        <a:effectLst/>
                      </a:endParaRPr>
                    </a:p>
                    <a:p>
                      <a:pPr algn="just">
                        <a:lnSpc>
                          <a:spcPts val="1200"/>
                        </a:lnSpc>
                        <a:spcAft>
                          <a:spcPts val="0"/>
                        </a:spcAft>
                      </a:pPr>
                      <a:r>
                        <a:rPr lang="zh-CN" sz="790" kern="100">
                          <a:effectLst/>
                        </a:rPr>
                        <a:t>详细地址以及电话、传真等</a:t>
                      </a:r>
                      <a:endParaRPr lang="zh-CN" sz="790" kern="100">
                        <a:effectLst/>
                        <a:latin typeface="Times New Roman" panose="02020603050405020304" charset="0"/>
                        <a:ea typeface="宋体" panose="02010600030101010101" pitchFamily="2" charset="-122"/>
                      </a:endParaRPr>
                    </a:p>
                  </a:txBody>
                  <a:tcPr marL="6768" marR="6768" marT="0" marB="0"/>
                </a:tc>
                <a:tc rowSpan="4" hMerge="1">
                  <a:tcPr/>
                </a:tc>
                <a:tc rowSpan="4" hMerge="1">
                  <a:tcPr/>
                </a:tc>
                <a:tc rowSpan="4" hMerge="1">
                  <a:tcPr/>
                </a:tc>
                <a:tc rowSpan="4" hMerge="1">
                  <a:tcPr/>
                </a:tc>
                <a:tc rowSpan="4" hMerge="1">
                  <a:tcPr/>
                </a:tc>
                <a:tc rowSpan="4" hMerge="1">
                  <a:tcPr/>
                </a:tc>
                <a:tc gridSpan="2">
                  <a:txBody>
                    <a:bodyPr/>
                    <a:lstStyle/>
                    <a:p>
                      <a:pPr algn="just">
                        <a:lnSpc>
                          <a:spcPts val="1200"/>
                        </a:lnSpc>
                        <a:spcAft>
                          <a:spcPts val="0"/>
                        </a:spcAft>
                      </a:pPr>
                      <a:r>
                        <a:rPr lang="en-US" sz="790" kern="100">
                          <a:effectLst/>
                        </a:rPr>
                        <a:t>INVOICE NO.:</a:t>
                      </a:r>
                      <a:endParaRPr lang="zh-CN" sz="790" kern="100">
                        <a:effectLst/>
                        <a:latin typeface="Times New Roman" panose="02020603050405020304" charset="0"/>
                        <a:ea typeface="宋体" panose="02010600030101010101" pitchFamily="2" charset="-122"/>
                      </a:endParaRPr>
                    </a:p>
                  </a:txBody>
                  <a:tcPr marL="0" marR="6768" marT="0" marB="0"/>
                </a:tc>
                <a:tc hMerge="1">
                  <a:tcPr/>
                </a:tc>
                <a:tc gridSpan="3">
                  <a:txBody>
                    <a:bodyPr/>
                    <a:lstStyle/>
                    <a:p>
                      <a:pPr algn="just">
                        <a:lnSpc>
                          <a:spcPts val="1200"/>
                        </a:lnSpc>
                        <a:spcAft>
                          <a:spcPts val="0"/>
                        </a:spcAft>
                      </a:pPr>
                      <a:r>
                        <a:rPr lang="zh-CN" sz="790" kern="100">
                          <a:effectLst/>
                        </a:rPr>
                        <a:t>形式发票编码</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r>
              <a:tr h="310515">
                <a:tc vMerge="1">
                  <a:tcPr/>
                </a:tc>
                <a:tc vMerge="1" gridSpan="7">
                  <a:tcPr/>
                </a:tc>
                <a:tc vMerge="1" hMerge="1">
                  <a:tcPr/>
                </a:tc>
                <a:tc vMerge="1" hMerge="1">
                  <a:tcPr/>
                </a:tc>
                <a:tc vMerge="1" hMerge="1">
                  <a:tcPr/>
                </a:tc>
                <a:tc vMerge="1" hMerge="1">
                  <a:tcPr/>
                </a:tc>
                <a:tc vMerge="1" hMerge="1">
                  <a:tcPr/>
                </a:tc>
                <a:tc vMerge="1" hMerge="1">
                  <a:tcPr/>
                </a:tc>
                <a:tc gridSpan="2">
                  <a:txBody>
                    <a:bodyPr/>
                    <a:lstStyle/>
                    <a:p>
                      <a:pPr algn="just">
                        <a:lnSpc>
                          <a:spcPts val="1200"/>
                        </a:lnSpc>
                        <a:spcAft>
                          <a:spcPts val="0"/>
                        </a:spcAft>
                      </a:pPr>
                      <a:r>
                        <a:rPr lang="en-US" sz="790" kern="100">
                          <a:effectLst/>
                        </a:rPr>
                        <a:t>INVOICE DATE:</a:t>
                      </a:r>
                      <a:endParaRPr lang="zh-CN" sz="790" kern="100">
                        <a:effectLst/>
                        <a:latin typeface="Times New Roman" panose="02020603050405020304" charset="0"/>
                        <a:ea typeface="宋体" panose="02010600030101010101" pitchFamily="2" charset="-122"/>
                      </a:endParaRPr>
                    </a:p>
                  </a:txBody>
                  <a:tcPr marL="0" marR="6768" marT="0" marB="0"/>
                </a:tc>
                <a:tc hMerge="1">
                  <a:tcPr/>
                </a:tc>
                <a:tc gridSpan="3">
                  <a:txBody>
                    <a:bodyPr/>
                    <a:lstStyle/>
                    <a:p>
                      <a:pPr algn="just">
                        <a:lnSpc>
                          <a:spcPts val="1200"/>
                        </a:lnSpc>
                        <a:spcAft>
                          <a:spcPts val="0"/>
                        </a:spcAft>
                      </a:pPr>
                      <a:r>
                        <a:rPr lang="zh-CN" sz="790" kern="100">
                          <a:effectLst/>
                        </a:rPr>
                        <a:t>形式发票开票日期</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r>
              <a:tr h="201930">
                <a:tc vMerge="1">
                  <a:tcPr/>
                </a:tc>
                <a:tc vMerge="1" gridSpan="7">
                  <a:tcPr/>
                </a:tc>
                <a:tc vMerge="1" hMerge="1">
                  <a:tcPr/>
                </a:tc>
                <a:tc vMerge="1" hMerge="1">
                  <a:tcPr/>
                </a:tc>
                <a:tc vMerge="1" hMerge="1">
                  <a:tcPr/>
                </a:tc>
                <a:tc vMerge="1" hMerge="1">
                  <a:tcPr/>
                </a:tc>
                <a:tc vMerge="1" hMerge="1">
                  <a:tcPr/>
                </a:tc>
                <a:tc vMerge="1" hMerge="1">
                  <a:tcPr/>
                </a:tc>
                <a:tc gridSpan="2">
                  <a:txBody>
                    <a:bodyPr/>
                    <a:lstStyle/>
                    <a:p>
                      <a:pPr algn="just">
                        <a:lnSpc>
                          <a:spcPts val="1200"/>
                        </a:lnSpc>
                        <a:spcAft>
                          <a:spcPts val="0"/>
                        </a:spcAft>
                      </a:pPr>
                      <a:r>
                        <a:rPr lang="en-US" sz="790" kern="100">
                          <a:effectLst/>
                        </a:rPr>
                        <a:t>S/C NO.:</a:t>
                      </a:r>
                      <a:endParaRPr lang="zh-CN" sz="790" kern="100">
                        <a:effectLst/>
                        <a:latin typeface="Times New Roman" panose="02020603050405020304" charset="0"/>
                        <a:ea typeface="宋体" panose="02010600030101010101" pitchFamily="2" charset="-122"/>
                      </a:endParaRPr>
                    </a:p>
                  </a:txBody>
                  <a:tcPr marL="0" marR="6768" marT="0" marB="0"/>
                </a:tc>
                <a:tc hMerge="1">
                  <a:tcPr/>
                </a:tc>
                <a:tc gridSpan="3">
                  <a:txBody>
                    <a:bodyPr/>
                    <a:lstStyle/>
                    <a:p>
                      <a:pPr algn="just">
                        <a:lnSpc>
                          <a:spcPts val="1200"/>
                        </a:lnSpc>
                        <a:spcAft>
                          <a:spcPts val="0"/>
                        </a:spcAft>
                      </a:pPr>
                      <a:r>
                        <a:rPr lang="zh-CN" sz="790" kern="100">
                          <a:effectLst/>
                        </a:rPr>
                        <a:t>合同号码</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r>
              <a:tr h="201930">
                <a:tc vMerge="1">
                  <a:tcPr/>
                </a:tc>
                <a:tc vMerge="1" gridSpan="7">
                  <a:tcPr/>
                </a:tc>
                <a:tc vMerge="1" hMerge="1">
                  <a:tcPr/>
                </a:tc>
                <a:tc vMerge="1" hMerge="1">
                  <a:tcPr/>
                </a:tc>
                <a:tc vMerge="1" hMerge="1">
                  <a:tcPr/>
                </a:tc>
                <a:tc vMerge="1" hMerge="1">
                  <a:tcPr/>
                </a:tc>
                <a:tc vMerge="1" hMerge="1">
                  <a:tcPr/>
                </a:tc>
                <a:tc vMerge="1" hMerge="1">
                  <a:tcPr/>
                </a:tc>
                <a:tc gridSpan="2">
                  <a:txBody>
                    <a:bodyPr/>
                    <a:lstStyle/>
                    <a:p>
                      <a:pPr algn="just">
                        <a:lnSpc>
                          <a:spcPts val="1200"/>
                        </a:lnSpc>
                        <a:spcAft>
                          <a:spcPts val="0"/>
                        </a:spcAft>
                      </a:pPr>
                      <a:r>
                        <a:rPr lang="en-US" sz="790" kern="100">
                          <a:effectLst/>
                        </a:rPr>
                        <a:t>S/C DATE:</a:t>
                      </a:r>
                      <a:endParaRPr lang="zh-CN" sz="790" kern="100">
                        <a:effectLst/>
                        <a:latin typeface="Times New Roman" panose="02020603050405020304" charset="0"/>
                        <a:ea typeface="宋体" panose="02010600030101010101" pitchFamily="2" charset="-122"/>
                      </a:endParaRPr>
                    </a:p>
                  </a:txBody>
                  <a:tcPr marL="0" marR="6768" marT="0" marB="0"/>
                </a:tc>
                <a:tc hMerge="1">
                  <a:tcPr/>
                </a:tc>
                <a:tc gridSpan="3">
                  <a:txBody>
                    <a:bodyPr/>
                    <a:lstStyle/>
                    <a:p>
                      <a:pPr algn="just">
                        <a:lnSpc>
                          <a:spcPts val="1200"/>
                        </a:lnSpc>
                        <a:spcAft>
                          <a:spcPts val="0"/>
                        </a:spcAft>
                      </a:pPr>
                      <a:r>
                        <a:rPr lang="zh-CN" sz="790" kern="100">
                          <a:effectLst/>
                        </a:rPr>
                        <a:t>合同签发日期</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r>
              <a:tr h="201295">
                <a:tc gridSpan="5">
                  <a:txBody>
                    <a:bodyPr/>
                    <a:lstStyle/>
                    <a:p>
                      <a:pPr algn="just">
                        <a:lnSpc>
                          <a:spcPts val="1200"/>
                        </a:lnSpc>
                        <a:spcAft>
                          <a:spcPts val="0"/>
                        </a:spcAft>
                      </a:pPr>
                      <a:r>
                        <a:rPr lang="en-US" sz="790" kern="100">
                          <a:effectLst/>
                        </a:rPr>
                        <a:t>TERM OF PAYMENT:</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a:effectLst/>
                        </a:rPr>
                        <a:t>付款方式，如</a:t>
                      </a:r>
                      <a:r>
                        <a:rPr lang="en-US" sz="790" kern="100">
                          <a:effectLst/>
                        </a:rPr>
                        <a:t>L/C</a:t>
                      </a:r>
                      <a:r>
                        <a:rPr lang="zh-CN" sz="790" kern="100">
                          <a:effectLst/>
                        </a:rPr>
                        <a:t>、</a:t>
                      </a:r>
                      <a:r>
                        <a:rPr lang="en-US" sz="790" kern="100">
                          <a:effectLst/>
                        </a:rPr>
                        <a:t> T/T</a:t>
                      </a:r>
                      <a:r>
                        <a:rPr lang="zh-CN" sz="790" kern="100">
                          <a:effectLst/>
                        </a:rPr>
                        <a:t>、</a:t>
                      </a:r>
                      <a:r>
                        <a:rPr lang="en-US" sz="790" kern="100">
                          <a:effectLst/>
                        </a:rPr>
                        <a:t> D/A</a:t>
                      </a:r>
                      <a:r>
                        <a:rPr lang="zh-CN" sz="790" kern="100">
                          <a:effectLst/>
                        </a:rPr>
                        <a:t>、</a:t>
                      </a:r>
                      <a:r>
                        <a:rPr lang="en-US" sz="790" kern="100">
                          <a:effectLst/>
                        </a:rPr>
                        <a:t> D/P</a:t>
                      </a:r>
                      <a:r>
                        <a:rPr lang="zh-CN" sz="790" kern="100">
                          <a:effectLst/>
                        </a:rPr>
                        <a:t>等，填时要具体</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01930">
                <a:tc gridSpan="5">
                  <a:txBody>
                    <a:bodyPr/>
                    <a:lstStyle/>
                    <a:p>
                      <a:pPr algn="just">
                        <a:lnSpc>
                          <a:spcPts val="1200"/>
                        </a:lnSpc>
                        <a:spcAft>
                          <a:spcPts val="0"/>
                        </a:spcAft>
                      </a:pPr>
                      <a:r>
                        <a:rPr lang="en-US" sz="790" kern="100">
                          <a:effectLst/>
                        </a:rPr>
                        <a:t>PORT TO LOADING:</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a:effectLst/>
                        </a:rPr>
                        <a:t>装运港，填具体港口名称。如：……</a:t>
                      </a:r>
                      <a:r>
                        <a:rPr lang="en-US" sz="790" kern="100">
                          <a:effectLst/>
                        </a:rPr>
                        <a:t>PORT, CHINA</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01930">
                <a:tc gridSpan="5">
                  <a:txBody>
                    <a:bodyPr/>
                    <a:lstStyle/>
                    <a:p>
                      <a:pPr algn="just">
                        <a:lnSpc>
                          <a:spcPts val="1200"/>
                        </a:lnSpc>
                        <a:spcAft>
                          <a:spcPts val="0"/>
                        </a:spcAft>
                      </a:pPr>
                      <a:r>
                        <a:rPr lang="en-US" sz="790" kern="100">
                          <a:effectLst/>
                        </a:rPr>
                        <a:t>PORT OF DESTINATION:</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a:effectLst/>
                        </a:rPr>
                        <a:t>目的港，要求同上</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01930">
                <a:tc gridSpan="5">
                  <a:txBody>
                    <a:bodyPr/>
                    <a:lstStyle/>
                    <a:p>
                      <a:pPr algn="just">
                        <a:lnSpc>
                          <a:spcPts val="1200"/>
                        </a:lnSpc>
                        <a:spcAft>
                          <a:spcPts val="0"/>
                        </a:spcAft>
                      </a:pPr>
                      <a:r>
                        <a:rPr lang="en-US" sz="790" kern="100">
                          <a:effectLst/>
                        </a:rPr>
                        <a:t>TIME OF DELIVERY:</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dirty="0">
                          <a:effectLst/>
                        </a:rPr>
                        <a:t>出运日期，填最迟装运日，不能太具体。一般格式为</a:t>
                      </a:r>
                      <a:r>
                        <a:rPr lang="en-US" sz="790" kern="100" dirty="0">
                          <a:effectLst/>
                        </a:rPr>
                        <a:t>BEFORE</a:t>
                      </a:r>
                      <a:r>
                        <a:rPr lang="zh-CN" sz="790" kern="100" dirty="0">
                          <a:effectLst/>
                        </a:rPr>
                        <a:t>……</a:t>
                      </a:r>
                      <a:r>
                        <a:rPr lang="en-US" sz="790" kern="100" dirty="0">
                          <a:effectLst/>
                        </a:rPr>
                        <a:t>,NOT LATER THAN</a:t>
                      </a:r>
                      <a:r>
                        <a:rPr lang="zh-CN" sz="790" kern="100" dirty="0">
                          <a:effectLst/>
                        </a:rPr>
                        <a:t>……</a:t>
                      </a:r>
                      <a:endParaRPr lang="zh-CN" sz="790" kern="100" dirty="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01295">
                <a:tc gridSpan="5">
                  <a:txBody>
                    <a:bodyPr/>
                    <a:lstStyle/>
                    <a:p>
                      <a:pPr algn="just">
                        <a:lnSpc>
                          <a:spcPts val="1200"/>
                        </a:lnSpc>
                        <a:spcAft>
                          <a:spcPts val="0"/>
                        </a:spcAft>
                      </a:pPr>
                      <a:r>
                        <a:rPr lang="en-US" sz="790" kern="100">
                          <a:effectLst/>
                        </a:rPr>
                        <a:t>INSURANCE:</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a:effectLst/>
                        </a:rPr>
                        <a:t>保险，出口商办理时，填保险险别，若进口商办理，填写</a:t>
                      </a:r>
                      <a:r>
                        <a:rPr lang="en-US" sz="790" kern="100">
                          <a:effectLst/>
                        </a:rPr>
                        <a:t>TO BE COVERED BY THE BUYER</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01930">
                <a:tc gridSpan="5">
                  <a:txBody>
                    <a:bodyPr/>
                    <a:lstStyle/>
                    <a:p>
                      <a:pPr algn="just">
                        <a:lnSpc>
                          <a:spcPts val="1200"/>
                        </a:lnSpc>
                        <a:spcAft>
                          <a:spcPts val="0"/>
                        </a:spcAft>
                      </a:pPr>
                      <a:r>
                        <a:rPr lang="en-US" sz="790" kern="100">
                          <a:effectLst/>
                        </a:rPr>
                        <a:t>VALIDITY:</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gridSpan="8">
                  <a:txBody>
                    <a:bodyPr/>
                    <a:lstStyle/>
                    <a:p>
                      <a:pPr algn="just">
                        <a:lnSpc>
                          <a:spcPts val="1200"/>
                        </a:lnSpc>
                        <a:spcAft>
                          <a:spcPts val="0"/>
                        </a:spcAft>
                      </a:pPr>
                      <a:r>
                        <a:rPr lang="zh-CN" sz="790" kern="100">
                          <a:effectLst/>
                        </a:rPr>
                        <a:t>有效期限，买方开具信用证的有效期限。一般为</a:t>
                      </a:r>
                      <a:r>
                        <a:rPr lang="en-US" sz="790" kern="100">
                          <a:effectLst/>
                        </a:rPr>
                        <a:t>21 DAYS AFTER THE DATE OF B/L</a:t>
                      </a:r>
                      <a:endParaRPr lang="zh-CN" sz="790" kern="100">
                        <a:effectLst/>
                        <a:latin typeface="Times New Roman" panose="02020603050405020304" charset="0"/>
                        <a:ea typeface="宋体" panose="02010600030101010101" pitchFamily="2" charset="-122"/>
                      </a:endParaRPr>
                    </a:p>
                  </a:txBody>
                  <a:tcPr marL="6768" marR="0" marT="0" marB="0"/>
                </a:tc>
                <a:tc hMerge="1">
                  <a:tcPr/>
                </a:tc>
                <a:tc hMerge="1">
                  <a:tcPr/>
                </a:tc>
                <a:tc hMerge="1">
                  <a:tcPr/>
                </a:tc>
                <a:tc hMerge="1">
                  <a:tcPr/>
                </a:tc>
                <a:tc hMerge="1">
                  <a:tcPr/>
                </a:tc>
                <a:tc hMerge="1">
                  <a:tcPr/>
                </a:tc>
                <a:tc hMerge="1">
                  <a:tcPr/>
                </a:tc>
              </a:tr>
              <a:tr h="259715">
                <a:tc gridSpan="3">
                  <a:txBody>
                    <a:bodyPr/>
                    <a:lstStyle/>
                    <a:p>
                      <a:pPr algn="ctr">
                        <a:lnSpc>
                          <a:spcPts val="1100"/>
                        </a:lnSpc>
                        <a:spcAft>
                          <a:spcPts val="0"/>
                        </a:spcAft>
                      </a:pPr>
                      <a:r>
                        <a:rPr lang="en-US" sz="790" kern="100">
                          <a:effectLst/>
                        </a:rPr>
                        <a:t>Marks and Numbers</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gridSpan="4">
                  <a:txBody>
                    <a:bodyPr/>
                    <a:lstStyle/>
                    <a:p>
                      <a:pPr algn="ctr">
                        <a:lnSpc>
                          <a:spcPts val="1100"/>
                        </a:lnSpc>
                        <a:spcAft>
                          <a:spcPts val="0"/>
                        </a:spcAft>
                      </a:pPr>
                      <a:r>
                        <a:rPr lang="en-US" sz="790" kern="100">
                          <a:effectLst/>
                        </a:rPr>
                        <a:t>Number and kind of package</a:t>
                      </a:r>
                      <a:endParaRPr lang="zh-CN" sz="790" kern="100">
                        <a:effectLst/>
                      </a:endParaRPr>
                    </a:p>
                    <a:p>
                      <a:pPr algn="ctr">
                        <a:spcAft>
                          <a:spcPts val="0"/>
                        </a:spcAft>
                      </a:pPr>
                      <a:r>
                        <a:rPr lang="en-US" sz="790" kern="100">
                          <a:effectLst/>
                        </a:rPr>
                        <a:t>Description of goods</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gridSpan="2">
                  <a:txBody>
                    <a:bodyPr/>
                    <a:lstStyle/>
                    <a:p>
                      <a:pPr algn="ctr">
                        <a:lnSpc>
                          <a:spcPts val="1100"/>
                        </a:lnSpc>
                        <a:spcAft>
                          <a:spcPts val="0"/>
                        </a:spcAft>
                      </a:pPr>
                      <a:r>
                        <a:rPr lang="en-US" sz="790" kern="100">
                          <a:effectLst/>
                        </a:rPr>
                        <a:t>Quantity</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2">
                  <a:txBody>
                    <a:bodyPr/>
                    <a:lstStyle/>
                    <a:p>
                      <a:pPr algn="ctr">
                        <a:lnSpc>
                          <a:spcPts val="1100"/>
                        </a:lnSpc>
                        <a:spcAft>
                          <a:spcPts val="0"/>
                        </a:spcAft>
                      </a:pPr>
                      <a:r>
                        <a:rPr lang="en-US" sz="790" kern="100">
                          <a:effectLst/>
                        </a:rPr>
                        <a:t>Unit Price</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2">
                  <a:txBody>
                    <a:bodyPr/>
                    <a:lstStyle/>
                    <a:p>
                      <a:pPr algn="ctr">
                        <a:lnSpc>
                          <a:spcPts val="1100"/>
                        </a:lnSpc>
                        <a:spcAft>
                          <a:spcPts val="0"/>
                        </a:spcAft>
                      </a:pPr>
                      <a:r>
                        <a:rPr lang="en-US" sz="790" kern="100">
                          <a:effectLst/>
                        </a:rPr>
                        <a:t>Amount</a:t>
                      </a:r>
                      <a:endParaRPr lang="zh-CN" sz="790" kern="100">
                        <a:effectLst/>
                        <a:latin typeface="Times New Roman" panose="02020603050405020304" charset="0"/>
                        <a:ea typeface="宋体" panose="02010600030101010101" pitchFamily="2" charset="-122"/>
                      </a:endParaRPr>
                    </a:p>
                  </a:txBody>
                  <a:tcPr marL="6768" marR="6768" marT="0" marB="0"/>
                </a:tc>
                <a:tc hMerge="1">
                  <a:tcPr/>
                </a:tc>
              </a:tr>
              <a:tr h="152400">
                <a:tc gridSpan="13">
                  <a:txBody>
                    <a:bodyPr/>
                    <a:lstStyle/>
                    <a:p>
                      <a:pPr algn="ctr">
                        <a:lnSpc>
                          <a:spcPts val="1200"/>
                        </a:lnSpc>
                        <a:spcAft>
                          <a:spcPts val="0"/>
                        </a:spcAft>
                      </a:pPr>
                      <a:r>
                        <a:rPr lang="zh-CN" sz="790" kern="100">
                          <a:effectLst/>
                        </a:rPr>
                        <a:t>填写贸易术语</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c hMerge="1">
                  <a:tcPr/>
                </a:tc>
                <a:tc hMerge="1">
                  <a:tcPr/>
                </a:tc>
                <a:tc hMerge="1">
                  <a:tcPr/>
                </a:tc>
                <a:tc hMerge="1">
                  <a:tcPr/>
                </a:tc>
              </a:tr>
              <a:tr h="744220">
                <a:tc gridSpan="3">
                  <a:txBody>
                    <a:bodyPr/>
                    <a:lstStyle/>
                    <a:p>
                      <a:pPr algn="just">
                        <a:lnSpc>
                          <a:spcPts val="1200"/>
                        </a:lnSpc>
                        <a:spcAft>
                          <a:spcPts val="0"/>
                        </a:spcAft>
                      </a:pPr>
                      <a:r>
                        <a:rPr lang="zh-CN" sz="790" kern="100">
                          <a:effectLst/>
                        </a:rPr>
                        <a:t>运输标志，也称唛码，如果没有填</a:t>
                      </a:r>
                      <a:endParaRPr lang="zh-CN" sz="790" kern="100">
                        <a:effectLst/>
                      </a:endParaRPr>
                    </a:p>
                    <a:p>
                      <a:pPr algn="just">
                        <a:lnSpc>
                          <a:spcPts val="1200"/>
                        </a:lnSpc>
                        <a:spcAft>
                          <a:spcPts val="0"/>
                        </a:spcAft>
                      </a:pPr>
                      <a:r>
                        <a:rPr lang="en-US" sz="790" kern="100">
                          <a:effectLst/>
                        </a:rPr>
                        <a:t>N/M</a:t>
                      </a:r>
                      <a:r>
                        <a:rPr lang="zh-CN" sz="790" kern="100">
                          <a:effectLst/>
                        </a:rPr>
                        <a:t>而不是空白</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gridSpan="4">
                  <a:txBody>
                    <a:bodyPr/>
                    <a:lstStyle/>
                    <a:p>
                      <a:pPr algn="just">
                        <a:lnSpc>
                          <a:spcPts val="1200"/>
                        </a:lnSpc>
                        <a:spcAft>
                          <a:spcPts val="0"/>
                        </a:spcAft>
                      </a:pPr>
                      <a:r>
                        <a:rPr lang="zh-CN" sz="790" kern="100">
                          <a:effectLst/>
                        </a:rPr>
                        <a:t>货物包装种类和件数、货物描述</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gridSpan="2">
                  <a:txBody>
                    <a:bodyPr/>
                    <a:lstStyle/>
                    <a:p>
                      <a:pPr indent="342900" algn="just">
                        <a:lnSpc>
                          <a:spcPts val="1200"/>
                        </a:lnSpc>
                        <a:spcAft>
                          <a:spcPts val="0"/>
                        </a:spcAft>
                      </a:pPr>
                      <a:r>
                        <a:rPr lang="zh-CN" sz="790" kern="100">
                          <a:effectLst/>
                        </a:rPr>
                        <a:t>数量，通常填最小包装单位　　</a:t>
                      </a:r>
                      <a:r>
                        <a:rPr lang="en-US" sz="790" kern="100">
                          <a:effectLst/>
                        </a:rPr>
                        <a:t>             </a:t>
                      </a:r>
                      <a:r>
                        <a:rPr lang="zh-CN" sz="790" kern="100">
                          <a:effectLst/>
                        </a:rPr>
                        <a:t>　　　　　　</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2">
                  <a:txBody>
                    <a:bodyPr/>
                    <a:lstStyle/>
                    <a:p>
                      <a:pPr indent="171450" algn="just">
                        <a:lnSpc>
                          <a:spcPts val="1200"/>
                        </a:lnSpc>
                        <a:spcAft>
                          <a:spcPts val="0"/>
                        </a:spcAft>
                      </a:pPr>
                      <a:r>
                        <a:rPr lang="zh-CN" sz="790" kern="100">
                          <a:effectLst/>
                        </a:rPr>
                        <a:t>单价</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2">
                  <a:txBody>
                    <a:bodyPr/>
                    <a:lstStyle/>
                    <a:p>
                      <a:pPr algn="just">
                        <a:lnSpc>
                          <a:spcPts val="1200"/>
                        </a:lnSpc>
                        <a:spcAft>
                          <a:spcPts val="0"/>
                        </a:spcAft>
                      </a:pPr>
                      <a:r>
                        <a:rPr lang="zh-CN" sz="790" kern="100">
                          <a:effectLst/>
                        </a:rPr>
                        <a:t>　　总价</a:t>
                      </a:r>
                      <a:endParaRPr lang="zh-CN" sz="790" kern="100">
                        <a:effectLst/>
                        <a:latin typeface="Times New Roman" panose="02020603050405020304" charset="0"/>
                        <a:ea typeface="宋体" panose="02010600030101010101" pitchFamily="2" charset="-122"/>
                      </a:endParaRPr>
                    </a:p>
                  </a:txBody>
                  <a:tcPr marL="6768" marR="6768" marT="0" marB="0"/>
                </a:tc>
                <a:tc hMerge="1">
                  <a:tcPr/>
                </a:tc>
              </a:tr>
              <a:tr h="200025">
                <a:tc gridSpan="6">
                  <a:txBody>
                    <a:bodyPr/>
                    <a:lstStyle/>
                    <a:p>
                      <a:pPr algn="just">
                        <a:lnSpc>
                          <a:spcPts val="1200"/>
                        </a:lnSpc>
                        <a:spcAft>
                          <a:spcPts val="0"/>
                        </a:spcAft>
                      </a:pPr>
                      <a:r>
                        <a:rPr lang="en-US" sz="790" kern="100">
                          <a:effectLst/>
                        </a:rPr>
                        <a:t> </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a:txBody>
                    <a:bodyPr/>
                    <a:lstStyle/>
                    <a:p>
                      <a:pPr algn="r">
                        <a:lnSpc>
                          <a:spcPts val="1200"/>
                        </a:lnSpc>
                        <a:spcAft>
                          <a:spcPts val="600"/>
                        </a:spcAft>
                      </a:pPr>
                      <a:r>
                        <a:rPr lang="en-US" sz="790" kern="100">
                          <a:effectLst/>
                        </a:rPr>
                        <a:t>Total Amount:</a:t>
                      </a:r>
                      <a:endParaRPr lang="zh-CN" sz="790" kern="100">
                        <a:effectLst/>
                        <a:latin typeface="Times New Roman" panose="02020603050405020304" charset="0"/>
                        <a:ea typeface="宋体" panose="02010600030101010101" pitchFamily="2" charset="-122"/>
                      </a:endParaRPr>
                    </a:p>
                  </a:txBody>
                  <a:tcPr marL="6768" marR="6768" marT="0" marB="0"/>
                </a:tc>
                <a:tc gridSpan="5">
                  <a:txBody>
                    <a:bodyPr/>
                    <a:lstStyle/>
                    <a:p>
                      <a:pPr algn="just">
                        <a:lnSpc>
                          <a:spcPts val="1200"/>
                        </a:lnSpc>
                        <a:spcAft>
                          <a:spcPts val="0"/>
                        </a:spcAft>
                      </a:pPr>
                      <a:r>
                        <a:rPr lang="zh-CN" sz="790" kern="100">
                          <a:effectLst/>
                        </a:rPr>
                        <a:t>如果上述货物多于一种，此</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a:txBody>
                    <a:bodyPr/>
                    <a:lstStyle/>
                    <a:p>
                      <a:pPr algn="just">
                        <a:lnSpc>
                          <a:spcPts val="1200"/>
                        </a:lnSpc>
                        <a:spcAft>
                          <a:spcPts val="0"/>
                        </a:spcAft>
                      </a:pPr>
                      <a:r>
                        <a:rPr lang="zh-CN" sz="790" kern="100">
                          <a:effectLst/>
                        </a:rPr>
                        <a:t>处求和</a:t>
                      </a:r>
                      <a:endParaRPr lang="zh-CN" sz="790" kern="100">
                        <a:effectLst/>
                        <a:latin typeface="Times New Roman" panose="02020603050405020304" charset="0"/>
                        <a:ea typeface="宋体" panose="02010600030101010101" pitchFamily="2" charset="-122"/>
                      </a:endParaRPr>
                    </a:p>
                  </a:txBody>
                  <a:tcPr marL="6768" marR="6768" marT="0" marB="0"/>
                </a:tc>
              </a:tr>
              <a:tr h="201295">
                <a:tc gridSpan="2">
                  <a:txBody>
                    <a:bodyPr/>
                    <a:lstStyle/>
                    <a:p>
                      <a:pPr algn="just">
                        <a:lnSpc>
                          <a:spcPts val="1200"/>
                        </a:lnSpc>
                        <a:spcAft>
                          <a:spcPts val="0"/>
                        </a:spcAft>
                      </a:pPr>
                      <a:r>
                        <a:rPr lang="en-US" sz="790" kern="100">
                          <a:effectLst/>
                        </a:rPr>
                        <a:t>SAY TOTAL:</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11">
                  <a:txBody>
                    <a:bodyPr/>
                    <a:lstStyle/>
                    <a:p>
                      <a:pPr algn="just">
                        <a:lnSpc>
                          <a:spcPts val="1200"/>
                        </a:lnSpc>
                        <a:spcAft>
                          <a:spcPts val="0"/>
                        </a:spcAft>
                      </a:pPr>
                      <a:r>
                        <a:rPr lang="zh-CN" sz="790" kern="100">
                          <a:effectLst/>
                        </a:rPr>
                        <a:t>金额大写，格式： </a:t>
                      </a:r>
                      <a:r>
                        <a:rPr lang="en-US" sz="790" kern="100">
                          <a:effectLst/>
                        </a:rPr>
                        <a:t>“SAY”+</a:t>
                      </a:r>
                      <a:r>
                        <a:rPr lang="zh-CN" sz="790" kern="100">
                          <a:effectLst/>
                        </a:rPr>
                        <a:t>货币种类（如</a:t>
                      </a:r>
                      <a:r>
                        <a:rPr lang="en-US" sz="790" kern="100">
                          <a:effectLst/>
                        </a:rPr>
                        <a:t>U.S. DOLLARS</a:t>
                      </a:r>
                      <a:r>
                        <a:rPr lang="zh-CN" sz="790" kern="100">
                          <a:effectLst/>
                        </a:rPr>
                        <a:t>）</a:t>
                      </a:r>
                      <a:r>
                        <a:rPr lang="en-US" sz="790" kern="100">
                          <a:effectLst/>
                        </a:rPr>
                        <a:t>+</a:t>
                      </a:r>
                      <a:r>
                        <a:rPr lang="zh-CN" sz="790" kern="100">
                          <a:effectLst/>
                        </a:rPr>
                        <a:t>具体金额</a:t>
                      </a:r>
                      <a:r>
                        <a:rPr lang="en-US" sz="790" kern="100">
                          <a:effectLst/>
                        </a:rPr>
                        <a:t>+”ONLY”</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c hMerge="1">
                  <a:tcPr/>
                </a:tc>
                <a:tc hMerge="1">
                  <a:tcPr/>
                </a:tc>
              </a:tr>
              <a:tr h="152400">
                <a:tc gridSpan="2">
                  <a:txBody>
                    <a:bodyPr/>
                    <a:lstStyle/>
                    <a:p>
                      <a:pPr algn="just">
                        <a:lnSpc>
                          <a:spcPts val="1200"/>
                        </a:lnSpc>
                        <a:spcAft>
                          <a:spcPts val="0"/>
                        </a:spcAft>
                      </a:pPr>
                      <a:r>
                        <a:rPr lang="en-US" sz="790" kern="100">
                          <a:effectLst/>
                        </a:rPr>
                        <a:t> </a:t>
                      </a:r>
                      <a:endParaRPr lang="zh-CN" sz="790" kern="100">
                        <a:effectLst/>
                        <a:latin typeface="Times New Roman" panose="02020603050405020304" charset="0"/>
                        <a:ea typeface="宋体" panose="02010600030101010101" pitchFamily="2" charset="-122"/>
                      </a:endParaRPr>
                    </a:p>
                  </a:txBody>
                  <a:tcPr marL="6768" marR="6768" marT="0" marB="0"/>
                </a:tc>
                <a:tc hMerge="1">
                  <a:tcPr/>
                </a:tc>
                <a:tc gridSpan="11">
                  <a:txBody>
                    <a:bodyPr/>
                    <a:lstStyle/>
                    <a:p>
                      <a:pPr algn="just">
                        <a:lnSpc>
                          <a:spcPts val="1200"/>
                        </a:lnSpc>
                        <a:spcAft>
                          <a:spcPts val="0"/>
                        </a:spcAft>
                      </a:pPr>
                      <a:r>
                        <a:rPr lang="en-US" sz="790" kern="100">
                          <a:effectLst/>
                        </a:rPr>
                        <a:t> </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c hMerge="1">
                  <a:tcPr/>
                </a:tc>
                <a:tc hMerge="1">
                  <a:tcPr/>
                </a:tc>
              </a:tr>
              <a:tr h="200025">
                <a:tc gridSpan="4">
                  <a:txBody>
                    <a:bodyPr/>
                    <a:lstStyle/>
                    <a:p>
                      <a:pPr algn="just">
                        <a:lnSpc>
                          <a:spcPct val="132000"/>
                        </a:lnSpc>
                        <a:spcBef>
                          <a:spcPts val="1200"/>
                        </a:spcBef>
                        <a:spcAft>
                          <a:spcPts val="320"/>
                        </a:spcAft>
                      </a:pPr>
                      <a:r>
                        <a:rPr lang="en-US" sz="790" kern="100">
                          <a:effectLst/>
                        </a:rPr>
                        <a:t>BENEFICIARY:</a:t>
                      </a:r>
                      <a:endParaRPr lang="zh-CN" sz="790" b="1" kern="100">
                        <a:effectLst/>
                        <a:latin typeface="Times New Roman" panose="02020603050405020304" charset="0"/>
                        <a:ea typeface="黑体" panose="02010609060101010101" charset="-122"/>
                        <a:cs typeface="Times New Roman" panose="02020603050405020304" charset="0"/>
                      </a:endParaRPr>
                    </a:p>
                  </a:txBody>
                  <a:tcPr marL="6768" marR="6768" marT="0" marB="0"/>
                </a:tc>
                <a:tc hMerge="1">
                  <a:tcPr/>
                </a:tc>
                <a:tc hMerge="1">
                  <a:tcPr/>
                </a:tc>
                <a:tc hMerge="1">
                  <a:tcPr/>
                </a:tc>
                <a:tc gridSpan="9">
                  <a:txBody>
                    <a:bodyPr/>
                    <a:lstStyle/>
                    <a:p>
                      <a:pPr algn="just">
                        <a:lnSpc>
                          <a:spcPts val="1200"/>
                        </a:lnSpc>
                        <a:spcAft>
                          <a:spcPts val="0"/>
                        </a:spcAft>
                      </a:pPr>
                      <a:r>
                        <a:rPr lang="zh-CN" sz="790" kern="100">
                          <a:effectLst/>
                        </a:rPr>
                        <a:t>受益人，一般为出口商。名称、详细地址、电话、传真等</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r>
              <a:tr h="201295">
                <a:tc gridSpan="4">
                  <a:txBody>
                    <a:bodyPr/>
                    <a:lstStyle/>
                    <a:p>
                      <a:pPr algn="just">
                        <a:lnSpc>
                          <a:spcPts val="1200"/>
                        </a:lnSpc>
                        <a:spcAft>
                          <a:spcPts val="0"/>
                        </a:spcAft>
                      </a:pPr>
                      <a:r>
                        <a:rPr lang="en-US" sz="790" kern="100">
                          <a:effectLst/>
                        </a:rPr>
                        <a:t>ADVISING BANK:</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gridSpan="9">
                  <a:txBody>
                    <a:bodyPr/>
                    <a:lstStyle/>
                    <a:p>
                      <a:pPr algn="just">
                        <a:lnSpc>
                          <a:spcPts val="1200"/>
                        </a:lnSpc>
                        <a:spcAft>
                          <a:spcPts val="0"/>
                        </a:spcAft>
                      </a:pPr>
                      <a:r>
                        <a:rPr lang="zh-CN" sz="790" kern="100">
                          <a:effectLst/>
                        </a:rPr>
                        <a:t>通知行，进口商所在地银行，一般为中国银行（信用证部分有详述）</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r>
              <a:tr h="310515">
                <a:tc gridSpan="4">
                  <a:txBody>
                    <a:bodyPr/>
                    <a:lstStyle/>
                    <a:p>
                      <a:pPr algn="just">
                        <a:lnSpc>
                          <a:spcPts val="1200"/>
                        </a:lnSpc>
                        <a:spcAft>
                          <a:spcPts val="0"/>
                        </a:spcAft>
                      </a:pPr>
                      <a:r>
                        <a:rPr lang="en-US" sz="790" kern="100">
                          <a:effectLst/>
                        </a:rPr>
                        <a:t>NEGOTIATING BANK:</a:t>
                      </a:r>
                      <a:endParaRPr lang="zh-CN" sz="790" kern="100">
                        <a:effectLst/>
                      </a:endParaRPr>
                    </a:p>
                    <a:p>
                      <a:pPr algn="just">
                        <a:lnSpc>
                          <a:spcPts val="1200"/>
                        </a:lnSpc>
                        <a:spcAft>
                          <a:spcPts val="0"/>
                        </a:spcAft>
                      </a:pPr>
                      <a:r>
                        <a:rPr lang="en-US" sz="790" kern="100">
                          <a:effectLst/>
                        </a:rPr>
                        <a:t> </a:t>
                      </a:r>
                      <a:endParaRPr lang="zh-CN" sz="790" kern="10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gridSpan="9">
                  <a:txBody>
                    <a:bodyPr/>
                    <a:lstStyle/>
                    <a:p>
                      <a:pPr algn="just">
                        <a:lnSpc>
                          <a:spcPts val="1200"/>
                        </a:lnSpc>
                        <a:spcAft>
                          <a:spcPts val="0"/>
                        </a:spcAft>
                      </a:pPr>
                      <a:r>
                        <a:rPr lang="zh-CN" sz="790" kern="100" dirty="0">
                          <a:effectLst/>
                        </a:rPr>
                        <a:t>议付行，根据开证行在信用证中的授权，买进受益人提交的汇票和单据的银行。通常就是通知行本身。</a:t>
                      </a:r>
                      <a:endParaRPr lang="zh-CN" sz="790" kern="100" dirty="0">
                        <a:effectLst/>
                        <a:latin typeface="Times New Roman" panose="02020603050405020304" charset="0"/>
                        <a:ea typeface="宋体" panose="02010600030101010101" pitchFamily="2" charset="-122"/>
                      </a:endParaRPr>
                    </a:p>
                  </a:txBody>
                  <a:tcPr marL="6768" marR="6768" marT="0" marB="0"/>
                </a:tc>
                <a:tc hMerge="1">
                  <a:tcPr/>
                </a:tc>
                <a:tc hMerge="1">
                  <a:tcPr/>
                </a:tc>
                <a:tc hMerge="1">
                  <a:tcPr/>
                </a:tc>
                <a:tc hMerge="1">
                  <a:tcPr/>
                </a:tc>
                <a:tc hMerge="1">
                  <a:tcPr/>
                </a:tc>
                <a:tc hMerge="1">
                  <a:tcPr/>
                </a:tc>
                <a:tc hMerge="1">
                  <a:tcPr/>
                </a:tc>
                <a:tc hMerge="1">
                  <a:tcPr/>
                </a:tc>
              </a:tr>
            </a:tbl>
          </a:graphicData>
        </a:graphic>
      </p:graphicFrame>
    </p:spTree>
    <p:custDataLst>
      <p:tags r:id="rId2"/>
    </p:custData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1"/>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062"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063" name="Text Box 3"/>
          <p:cNvSpPr/>
          <p:nvPr/>
        </p:nvSpPr>
        <p:spPr>
          <a:xfrm>
            <a:off x="2208213" y="1052513"/>
            <a:ext cx="7775575" cy="1300163"/>
          </a:xfrm>
          <a:prstGeom prst="rect">
            <a:avLst/>
          </a:prstGeom>
          <a:noFill/>
          <a:ln w="9525">
            <a:noFill/>
          </a:ln>
        </p:spPr>
        <p:txBody>
          <a:bodyPr/>
          <a:p>
            <a:pPr fontAlgn="base">
              <a:spcBef>
                <a:spcPct val="20000"/>
              </a:spcBef>
              <a:buClr>
                <a:schemeClr val="hlink"/>
              </a:buClr>
              <a:buSzPct val="120000"/>
              <a:buChar char="•"/>
            </a:pPr>
            <a:r>
              <a:rPr lang="zh-CN" altLang="en-US" sz="3600" b="1" strike="noStrike" noProof="1">
                <a:effectLst>
                  <a:outerShdw blurRad="38100" dist="38100" dir="2700000">
                    <a:srgbClr val="C0C0C0"/>
                  </a:outerShdw>
                </a:effectLst>
                <a:latin typeface="Tahoma" panose="020B0604030504040204" charset="0"/>
                <a:ea typeface="宋体" panose="02010600030101010101" pitchFamily="2" charset="-122"/>
                <a:cs typeface="+mn-cs"/>
              </a:rPr>
              <a:t>一、 国际贸易合同的磋商形式</a:t>
            </a:r>
            <a:endParaRPr lang="zh-CN" altLang="en-US" sz="3600" b="1" strike="noStrike" noProof="1">
              <a:effectLst>
                <a:outerShdw blurRad="38100" dist="38100" dir="2700000">
                  <a:srgbClr val="C0C0C0"/>
                </a:outerShdw>
              </a:effectLst>
              <a:latin typeface="Tahoma" panose="020B0604030504040204" charset="0"/>
            </a:endParaRPr>
          </a:p>
          <a:p>
            <a:pPr fontAlgn="base">
              <a:spcBef>
                <a:spcPct val="20000"/>
              </a:spcBef>
              <a:buClr>
                <a:schemeClr val="hlink"/>
              </a:buClr>
              <a:buSzPct val="120000"/>
              <a:buChar char="•"/>
            </a:pPr>
            <a:endParaRPr lang="en-US" altLang="zh-CN" sz="3600" b="1" strike="noStrike" noProof="1"/>
          </a:p>
        </p:txBody>
      </p:sp>
      <p:sp>
        <p:nvSpPr>
          <p:cNvPr id="24580" name="Text Box 5"/>
          <p:cNvSpPr/>
          <p:nvPr/>
        </p:nvSpPr>
        <p:spPr>
          <a:xfrm>
            <a:off x="2566988" y="3141663"/>
            <a:ext cx="6934200" cy="1753235"/>
          </a:xfrm>
          <a:prstGeom prst="rect">
            <a:avLst/>
          </a:prstGeom>
          <a:noFill/>
          <a:ln w="9525">
            <a:noFill/>
          </a:ln>
        </p:spPr>
        <p:txBody>
          <a:bodyPr anchor="t" anchorCtr="0">
            <a:spAutoFit/>
          </a:bodyPr>
          <a:p>
            <a:pPr>
              <a:spcBef>
                <a:spcPct val="50000"/>
              </a:spcBef>
            </a:pPr>
            <a:endParaRPr lang="en-US" altLang="zh-CN" b="1">
              <a:latin typeface="Times New Roman" panose="02020603050405020304" charset="0"/>
              <a:ea typeface="宋体" panose="02010600030101010101" pitchFamily="2" charset="-122"/>
            </a:endParaRPr>
          </a:p>
          <a:p>
            <a:pPr eaLnBrk="0" hangingPunct="0"/>
            <a:r>
              <a:rPr lang="en-US" altLang="zh-CN" b="1">
                <a:latin typeface="Times New Roman" panose="02020603050405020304" charset="0"/>
                <a:ea typeface="宋体" panose="02010600030101010101" pitchFamily="2" charset="-122"/>
              </a:rPr>
              <a:t>A</a:t>
            </a:r>
            <a:r>
              <a:rPr lang="zh-CN" altLang="en-US" b="1">
                <a:latin typeface="Times New Roman" panose="02020603050405020304" charset="0"/>
                <a:ea typeface="宋体" panose="02010600030101010101" pitchFamily="2" charset="-122"/>
              </a:rPr>
              <a:t>、口头形式</a:t>
            </a:r>
            <a:endParaRPr lang="zh-CN" altLang="en-US" b="1">
              <a:latin typeface="Times New Roman" panose="02020603050405020304" charset="0"/>
              <a:ea typeface="宋体" panose="02010600030101010101" pitchFamily="2" charset="-122"/>
            </a:endParaRPr>
          </a:p>
          <a:p>
            <a:pPr eaLnBrk="0" hangingPunct="0"/>
            <a:endParaRPr lang="zh-CN" altLang="en-US" b="1">
              <a:latin typeface="Times New Roman" panose="02020603050405020304" charset="0"/>
              <a:ea typeface="宋体" panose="02010600030101010101" pitchFamily="2" charset="-122"/>
            </a:endParaRPr>
          </a:p>
          <a:p>
            <a:pPr eaLnBrk="0" hangingPunct="0"/>
            <a:r>
              <a:rPr lang="en-US" altLang="zh-CN" b="1">
                <a:latin typeface="Times New Roman" panose="02020603050405020304" charset="0"/>
                <a:ea typeface="宋体" panose="02010600030101010101" pitchFamily="2" charset="-122"/>
              </a:rPr>
              <a:t>B</a:t>
            </a:r>
            <a:r>
              <a:rPr lang="zh-CN" altLang="en-US" b="1">
                <a:latin typeface="Times New Roman" panose="02020603050405020304" charset="0"/>
                <a:ea typeface="宋体" panose="02010600030101010101" pitchFamily="2" charset="-122"/>
              </a:rPr>
              <a:t>、 书面形式（信、电报、电传、电子邮件等）</a:t>
            </a:r>
            <a:endParaRPr lang="zh-CN" altLang="en-US" b="1">
              <a:latin typeface="Times New Roman" panose="02020603050405020304" charset="0"/>
              <a:ea typeface="宋体" panose="02010600030101010101" pitchFamily="2" charset="-122"/>
            </a:endParaRPr>
          </a:p>
          <a:p>
            <a:pPr>
              <a:spcBef>
                <a:spcPct val="50000"/>
              </a:spcBef>
            </a:pPr>
            <a:endParaRPr lang="en-US" altLang="zh-CN" sz="2400" b="1">
              <a:latin typeface="Times New Roman" panose="02020603050405020304" charset="0"/>
              <a:ea typeface="宋体" panose="02010600030101010101" pitchFamily="2" charset="-122"/>
            </a:endParaRPr>
          </a:p>
        </p:txBody>
      </p:sp>
      <p:sp>
        <p:nvSpPr>
          <p:cNvPr id="24581" name="Rectangle 8"/>
          <p:cNvSpPr/>
          <p:nvPr/>
        </p:nvSpPr>
        <p:spPr>
          <a:xfrm>
            <a:off x="2351088" y="260350"/>
            <a:ext cx="7848600" cy="609600"/>
          </a:xfrm>
          <a:prstGeom prst="rect">
            <a:avLst/>
          </a:prstGeom>
          <a:noFill/>
          <a:ln w="9525">
            <a:noFill/>
          </a:ln>
        </p:spPr>
        <p:txBody>
          <a:bodyPr anchor="ctr" anchorCtr="0"/>
          <a:p>
            <a:pPr algn="ctr"/>
            <a:r>
              <a:rPr lang="zh-CN" altLang="en-US" sz="3600">
                <a:solidFill>
                  <a:srgbClr val="000000"/>
                </a:solidFill>
                <a:latin typeface="黑体" panose="02010609060101010101" charset="-122"/>
                <a:ea typeface="黑体" panose="02010609060101010101" charset="-122"/>
              </a:rPr>
              <a:t>第一节  交易磋商的环节</a:t>
            </a:r>
            <a:br>
              <a:rPr lang="zh-CN" altLang="en-US" sz="3600">
                <a:solidFill>
                  <a:srgbClr val="000000"/>
                </a:solidFill>
                <a:latin typeface="黑体" panose="02010609060101010101" charset="-122"/>
                <a:ea typeface="黑体" panose="02010609060101010101" charset="-122"/>
              </a:rPr>
            </a:br>
            <a:endParaRPr lang="zh-CN" altLang="en-US" sz="3600">
              <a:solidFill>
                <a:srgbClr val="000000"/>
              </a:solidFill>
              <a:latin typeface="黑体" panose="02010609060101010101" charset="-122"/>
              <a:ea typeface="黑体" panose="02010609060101010101" charset="-122"/>
            </a:endParaRPr>
          </a:p>
        </p:txBody>
      </p:sp>
      <p:sp>
        <p:nvSpPr>
          <p:cNvPr id="2066" name="AutoShape 10"/>
          <p:cNvSpPr/>
          <p:nvPr/>
        </p:nvSpPr>
        <p:spPr>
          <a:xfrm>
            <a:off x="4727575" y="2060575"/>
            <a:ext cx="5184775" cy="1584325"/>
          </a:xfrm>
          <a:prstGeom prst="wedgeEllipseCallout">
            <a:avLst>
              <a:gd name="adj1" fmla="val -49481"/>
              <a:gd name="adj2" fmla="val 62523"/>
            </a:avLst>
          </a:prstGeom>
          <a:solidFill>
            <a:srgbClr val="0092CC"/>
          </a:solidFill>
          <a:ln w="9525" cap="flat" cmpd="sng">
            <a:solidFill>
              <a:srgbClr val="000000"/>
            </a:solidFill>
            <a:prstDash val="solid"/>
            <a:miter/>
            <a:headEnd type="none" w="med" len="med"/>
            <a:tailEnd type="none" w="med" len="med"/>
          </a:ln>
        </p:spPr>
        <p:txBody>
          <a:bodyPr anchor="t" anchorCtr="0"/>
          <a:p>
            <a:pPr algn="ctr" eaLnBrk="0" hangingPunct="0"/>
            <a:r>
              <a:rPr lang="zh-CN" altLang="en-US" b="1">
                <a:solidFill>
                  <a:schemeClr val="bg1"/>
                </a:solidFill>
                <a:latin typeface="Times New Roman" panose="02020603050405020304" charset="0"/>
                <a:ea typeface="宋体" panose="02010600030101010101" pitchFamily="2" charset="-122"/>
              </a:rPr>
              <a:t>口头谈判需要注意哪些问题？</a:t>
            </a:r>
            <a:endParaRPr lang="zh-CN" altLang="en-US" b="1">
              <a:solidFill>
                <a:schemeClr val="bg1"/>
              </a:solidFill>
              <a:latin typeface="Times New Roman" panose="02020603050405020304" charset="0"/>
              <a:ea typeface="宋体" panose="02010600030101010101" pitchFamily="2" charset="-122"/>
            </a:endParaRPr>
          </a:p>
        </p:txBody>
      </p:sp>
      <p:sp>
        <p:nvSpPr>
          <p:cNvPr id="2067" name="AutoShape 11"/>
          <p:cNvSpPr/>
          <p:nvPr/>
        </p:nvSpPr>
        <p:spPr>
          <a:xfrm>
            <a:off x="2495550" y="5661025"/>
            <a:ext cx="7559675" cy="792163"/>
          </a:xfrm>
          <a:prstGeom prst="ribbon">
            <a:avLst>
              <a:gd name="adj1" fmla="val 12500"/>
              <a:gd name="adj2" fmla="val 50000"/>
            </a:avLst>
          </a:prstGeom>
          <a:solidFill>
            <a:srgbClr val="FFFF00"/>
          </a:solidFill>
          <a:ln w="9525" cap="flat" cmpd="sng">
            <a:solidFill>
              <a:srgbClr val="000000"/>
            </a:solidFill>
            <a:prstDash val="solid"/>
            <a:round/>
            <a:headEnd type="none" w="med" len="med"/>
            <a:tailEnd type="none" w="med" len="med"/>
          </a:ln>
        </p:spPr>
        <p:txBody>
          <a:bodyPr wrap="none" anchor="ctr" anchorCtr="0"/>
          <a:p>
            <a:pPr algn="ctr" eaLnBrk="0" hangingPunct="0"/>
            <a:r>
              <a:rPr lang="zh-CN" altLang="en-US" b="1">
                <a:latin typeface="Times New Roman" panose="02020603050405020304" charset="0"/>
                <a:ea typeface="宋体" panose="02010600030101010101" pitchFamily="2" charset="-122"/>
              </a:rPr>
              <a:t>口头合同必须当时生效</a:t>
            </a:r>
            <a:endParaRPr lang="zh-CN" altLang="en-US" b="1">
              <a:latin typeface="Times New Roman" panose="02020603050405020304" charset="0"/>
              <a:ea typeface="宋体" panose="02010600030101010101" pitchFamily="2" charset="-122"/>
            </a:endParaRPr>
          </a:p>
        </p:txBody>
      </p:sp>
    </p:spTree>
    <p:custDataLst>
      <p:tags r:id="rId1"/>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childTnLst>
                                    <p:set>
                                      <p:cBhvr>
                                        <p:cTn id="6" dur="1" fill="hold">
                                          <p:stCondLst>
                                            <p:cond delay="0"/>
                                          </p:stCondLst>
                                        </p:cTn>
                                        <p:tgtEl>
                                          <p:spTgt spid="2066"/>
                                        </p:tgtEl>
                                        <p:attrNameLst>
                                          <p:attrName>style.visibility</p:attrName>
                                        </p:attrNameLst>
                                      </p:cBhvr>
                                      <p:to>
                                        <p:strVal val="visible"/>
                                      </p:to>
                                    </p:set>
                                    <p:animEffect transition="in" filter="diamond(in)">
                                      <p:cBhvr>
                                        <p:cTn id="7" dur="2000"/>
                                        <p:tgtEl>
                                          <p:spTgt spid="206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childTnLst>
                                    <p:set>
                                      <p:cBhvr>
                                        <p:cTn id="11" dur="1" fill="hold">
                                          <p:stCondLst>
                                            <p:cond delay="0"/>
                                          </p:stCondLst>
                                        </p:cTn>
                                        <p:tgtEl>
                                          <p:spTgt spid="2067"/>
                                        </p:tgtEl>
                                        <p:attrNameLst>
                                          <p:attrName>style.visibility</p:attrName>
                                        </p:attrNameLst>
                                      </p:cBhvr>
                                      <p:to>
                                        <p:strVal val="visible"/>
                                      </p:to>
                                    </p:set>
                                    <p:animEffect transition="in" filter="box(in)">
                                      <p:cBhvr>
                                        <p:cTn id="12" dur="500"/>
                                        <p:tgtEl>
                                          <p:spTgt spid="2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6" grpId="0" bldLvl="0" animBg="1"/>
      <p:bldP spid="2067" grpId="1"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3"/>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072" name="灯片编号占位符 4"/>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pic>
        <p:nvPicPr>
          <p:cNvPr id="26627" name="Picture 4"/>
          <p:cNvPicPr>
            <a:picLocks noChangeAspect="1"/>
          </p:cNvPicPr>
          <p:nvPr/>
        </p:nvPicPr>
        <p:blipFill>
          <a:blip r:embed="rId1"/>
          <a:stretch>
            <a:fillRect/>
          </a:stretch>
        </p:blipFill>
        <p:spPr>
          <a:xfrm>
            <a:off x="1524000" y="0"/>
            <a:ext cx="9144000" cy="6858000"/>
          </a:xfrm>
          <a:prstGeom prst="rect">
            <a:avLst/>
          </a:prstGeom>
          <a:noFill/>
          <a:ln w="9525">
            <a:noFill/>
          </a:ln>
        </p:spPr>
      </p:pic>
      <p:sp>
        <p:nvSpPr>
          <p:cNvPr id="26628" name="Rectangle 2"/>
          <p:cNvSpPr/>
          <p:nvPr>
            <p:ph type="title" idx="4294967295"/>
          </p:nvPr>
        </p:nvSpPr>
        <p:spPr>
          <a:xfrm>
            <a:off x="3359150" y="692150"/>
            <a:ext cx="7848600" cy="609600"/>
          </a:xfrm>
        </p:spPr>
        <p:txBody>
          <a:bodyPr wrap="square" lIns="91440" tIns="45720" rIns="91440" bIns="45720" anchor="ctr" anchorCtr="0">
            <a:normAutofit fontScale="90000"/>
          </a:bodyPr>
          <a:p>
            <a:pPr eaLnBrk="1" hangingPunct="1"/>
            <a:r>
              <a:rPr lang="zh-CN" altLang="en-US">
                <a:solidFill>
                  <a:srgbClr val="000099"/>
                </a:solidFill>
              </a:rPr>
              <a:t>课堂练习</a:t>
            </a:r>
            <a:endParaRPr lang="zh-CN" altLang="en-US">
              <a:solidFill>
                <a:srgbClr val="000099"/>
              </a:solidFill>
            </a:endParaRPr>
          </a:p>
        </p:txBody>
      </p:sp>
      <p:sp>
        <p:nvSpPr>
          <p:cNvPr id="26629" name="Rectangle 3"/>
          <p:cNvSpPr/>
          <p:nvPr>
            <p:ph type="body" idx="4294967295"/>
          </p:nvPr>
        </p:nvSpPr>
        <p:spPr>
          <a:xfrm>
            <a:off x="1981200" y="1371600"/>
            <a:ext cx="6707188" cy="4953000"/>
          </a:xfrm>
        </p:spPr>
        <p:txBody>
          <a:bodyPr wrap="square" lIns="91440" tIns="45720" rIns="91440" bIns="45720" anchor="t" anchorCtr="0"/>
          <a:p>
            <a:pPr eaLnBrk="1" hangingPunct="1">
              <a:buNone/>
            </a:pPr>
            <a:r>
              <a:rPr lang="en-US" altLang="zh-CN">
                <a:solidFill>
                  <a:srgbClr val="000000"/>
                </a:solidFill>
              </a:rPr>
              <a:t>(    ) </a:t>
            </a:r>
            <a:r>
              <a:rPr lang="zh-CN" altLang="en-US">
                <a:solidFill>
                  <a:srgbClr val="000000"/>
                </a:solidFill>
              </a:rPr>
              <a:t>以下陈述错误的是：</a:t>
            </a:r>
            <a:endParaRPr lang="zh-CN" altLang="en-US">
              <a:solidFill>
                <a:srgbClr val="000000"/>
              </a:solidFill>
            </a:endParaRPr>
          </a:p>
          <a:p>
            <a:pPr eaLnBrk="1" hangingPunct="1"/>
            <a:r>
              <a:rPr lang="zh-CN" altLang="en-US">
                <a:solidFill>
                  <a:srgbClr val="000000"/>
                </a:solidFill>
              </a:rPr>
              <a:t>①合同有两种形式：口头的及书面的。</a:t>
            </a:r>
            <a:endParaRPr lang="zh-CN" altLang="en-US">
              <a:solidFill>
                <a:srgbClr val="000000"/>
              </a:solidFill>
            </a:endParaRPr>
          </a:p>
          <a:p>
            <a:pPr eaLnBrk="1" hangingPunct="1"/>
            <a:r>
              <a:rPr lang="zh-CN" altLang="en-US">
                <a:solidFill>
                  <a:srgbClr val="000000"/>
                </a:solidFill>
              </a:rPr>
              <a:t>②只有书面的合同在法律上是有效的。</a:t>
            </a:r>
            <a:endParaRPr lang="zh-CN" altLang="en-US">
              <a:solidFill>
                <a:srgbClr val="000000"/>
              </a:solidFill>
            </a:endParaRPr>
          </a:p>
          <a:p>
            <a:pPr eaLnBrk="1" hangingPunct="1"/>
            <a:r>
              <a:rPr lang="zh-CN" altLang="en-US">
                <a:solidFill>
                  <a:srgbClr val="000000"/>
                </a:solidFill>
              </a:rPr>
              <a:t>③书面合同中，只有正式合同具有法律效力，确认书无法律效力。</a:t>
            </a:r>
            <a:endParaRPr lang="zh-CN" altLang="en-US">
              <a:solidFill>
                <a:srgbClr val="000000"/>
              </a:solidFill>
            </a:endParaRPr>
          </a:p>
          <a:p>
            <a:pPr eaLnBrk="1" hangingPunct="1"/>
            <a:r>
              <a:rPr lang="zh-CN" altLang="en-US">
                <a:solidFill>
                  <a:srgbClr val="000000"/>
                </a:solidFill>
              </a:rPr>
              <a:t>④合同既可由买方制作，也可由卖方制作。</a:t>
            </a:r>
            <a:endParaRPr lang="zh-CN" altLang="en-US">
              <a:solidFill>
                <a:srgbClr val="000000"/>
              </a:solidFill>
            </a:endParaRPr>
          </a:p>
          <a:p>
            <a:pPr eaLnBrk="1" hangingPunct="1">
              <a:buNone/>
            </a:pPr>
            <a:r>
              <a:rPr lang="en-US" altLang="zh-CN" sz="2800">
                <a:solidFill>
                  <a:srgbClr val="000000"/>
                </a:solidFill>
              </a:rPr>
              <a:t>A</a:t>
            </a:r>
            <a:r>
              <a:rPr lang="zh-CN" altLang="en-US" sz="2800">
                <a:solidFill>
                  <a:srgbClr val="000000"/>
                </a:solidFill>
              </a:rPr>
              <a:t>．①   </a:t>
            </a:r>
            <a:r>
              <a:rPr lang="en-US" altLang="zh-CN" sz="2800">
                <a:solidFill>
                  <a:srgbClr val="000000"/>
                </a:solidFill>
              </a:rPr>
              <a:t>B</a:t>
            </a:r>
            <a:r>
              <a:rPr lang="zh-CN" altLang="en-US" sz="2800">
                <a:solidFill>
                  <a:srgbClr val="000000"/>
                </a:solidFill>
              </a:rPr>
              <a:t>．②  </a:t>
            </a:r>
            <a:r>
              <a:rPr lang="en-US" altLang="zh-CN" sz="2800">
                <a:solidFill>
                  <a:srgbClr val="000000"/>
                </a:solidFill>
              </a:rPr>
              <a:t>C</a:t>
            </a:r>
            <a:r>
              <a:rPr lang="zh-CN" altLang="en-US" sz="2800">
                <a:solidFill>
                  <a:srgbClr val="000000"/>
                </a:solidFill>
              </a:rPr>
              <a:t>．①和④ </a:t>
            </a:r>
            <a:r>
              <a:rPr lang="en-US" altLang="zh-CN" sz="2800">
                <a:solidFill>
                  <a:srgbClr val="000000"/>
                </a:solidFill>
              </a:rPr>
              <a:t>D</a:t>
            </a:r>
            <a:r>
              <a:rPr lang="zh-CN" altLang="en-US" sz="2800">
                <a:solidFill>
                  <a:srgbClr val="000000"/>
                </a:solidFill>
              </a:rPr>
              <a:t>．②和③</a:t>
            </a:r>
            <a:endParaRPr lang="zh-CN" altLang="en-US" sz="2800">
              <a:solidFill>
                <a:srgbClr val="000000"/>
              </a:solidFill>
            </a:endParaRPr>
          </a:p>
        </p:txBody>
      </p:sp>
      <p:sp>
        <p:nvSpPr>
          <p:cNvPr id="2076" name="Rectangle 5"/>
          <p:cNvSpPr/>
          <p:nvPr/>
        </p:nvSpPr>
        <p:spPr>
          <a:xfrm>
            <a:off x="2219325" y="1369695"/>
            <a:ext cx="627380" cy="645160"/>
          </a:xfrm>
          <a:prstGeom prst="rect">
            <a:avLst/>
          </a:prstGeom>
          <a:noFill/>
          <a:ln w="9525">
            <a:noFill/>
          </a:ln>
        </p:spPr>
        <p:txBody>
          <a:bodyPr wrap="none" anchor="ctr" anchorCtr="0">
            <a:spAutoFit/>
          </a:bodyPr>
          <a:p>
            <a:r>
              <a:rPr lang="en-US" altLang="zh-CN" sz="3600" b="1">
                <a:latin typeface="Times New Roman" panose="02020603050405020304" charset="0"/>
                <a:ea typeface="宋体" panose="02010600030101010101" pitchFamily="2" charset="-122"/>
              </a:rPr>
              <a:t>D </a:t>
            </a:r>
            <a:endParaRPr lang="en-US" altLang="zh-CN" sz="3600" b="1">
              <a:latin typeface="Times New Roman" panose="02020603050405020304" charset="0"/>
              <a:ea typeface="宋体" panose="02010600030101010101" pitchFamily="2" charset="-122"/>
            </a:endParaRPr>
          </a:p>
        </p:txBody>
      </p:sp>
    </p:spTree>
    <p:custDataLst>
      <p:tags r:id="rId2"/>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childTnLst>
                                    <p:set>
                                      <p:cBhvr>
                                        <p:cTn id="6" dur="1" fill="hold">
                                          <p:stCondLst>
                                            <p:cond delay="0"/>
                                          </p:stCondLst>
                                        </p:cTn>
                                        <p:tgtEl>
                                          <p:spTgt spid="2076"/>
                                        </p:tgtEl>
                                        <p:attrNameLst>
                                          <p:attrName>style.visibility</p:attrName>
                                        </p:attrNameLst>
                                      </p:cBhvr>
                                      <p:to>
                                        <p:strVal val="visible"/>
                                      </p:to>
                                    </p:set>
                                    <p:animEffect transition="in" filter="blinds(horizontal)">
                                      <p:cBhvr>
                                        <p:cTn id="7" dur="500"/>
                                        <p:tgtEl>
                                          <p:spTgt spid="2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1"/>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080"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7651" name="Rectangle 2"/>
          <p:cNvSpPr/>
          <p:nvPr/>
        </p:nvSpPr>
        <p:spPr>
          <a:xfrm>
            <a:off x="2590800" y="1219200"/>
            <a:ext cx="7537450" cy="2930525"/>
          </a:xfrm>
          <a:prstGeom prst="rect">
            <a:avLst/>
          </a:prstGeom>
          <a:noFill/>
          <a:ln w="9525">
            <a:noFill/>
          </a:ln>
        </p:spPr>
        <p:txBody>
          <a:bodyPr anchor="t" anchorCtr="0"/>
          <a:p>
            <a:pPr marL="342900" indent="-342900">
              <a:spcBef>
                <a:spcPct val="20000"/>
              </a:spcBef>
              <a:buClr>
                <a:schemeClr val="hlink"/>
              </a:buClr>
              <a:buSzPct val="120000"/>
              <a:buChar char="•"/>
            </a:pPr>
            <a:endParaRPr lang="en-US" altLang="zh-CN" sz="3200" b="1">
              <a:latin typeface="Times New Roman" panose="02020603050405020304" charset="0"/>
              <a:ea typeface="宋体" panose="02010600030101010101" pitchFamily="2" charset="-122"/>
            </a:endParaRPr>
          </a:p>
          <a:p>
            <a:pPr marL="342900" indent="-342900">
              <a:spcBef>
                <a:spcPct val="20000"/>
              </a:spcBef>
            </a:pPr>
            <a:r>
              <a:rPr lang="en-US" altLang="zh-CN" sz="3200" b="1">
                <a:latin typeface="Times New Roman" panose="02020603050405020304" charset="0"/>
                <a:ea typeface="宋体" panose="02010600030101010101" pitchFamily="2" charset="-122"/>
              </a:rPr>
              <a:t>   A</a:t>
            </a:r>
            <a:r>
              <a:rPr lang="zh-CN" altLang="en-US" sz="3200" b="1">
                <a:latin typeface="Times New Roman" panose="02020603050405020304" charset="0"/>
                <a:ea typeface="宋体" panose="02010600030101010101" pitchFamily="2" charset="-122"/>
              </a:rPr>
              <a:t>、主要交易内容</a:t>
            </a:r>
            <a:endParaRPr lang="zh-CN" altLang="en-US" sz="3200" b="1">
              <a:latin typeface="Times New Roman" panose="02020603050405020304" charset="0"/>
              <a:ea typeface="宋体" panose="02010600030101010101" pitchFamily="2" charset="-122"/>
            </a:endParaRPr>
          </a:p>
          <a:p>
            <a:pPr marL="342900" indent="-342900">
              <a:spcBef>
                <a:spcPct val="20000"/>
              </a:spcBef>
            </a:pPr>
            <a:r>
              <a:rPr lang="zh-CN" altLang="en-US" sz="3200" b="1">
                <a:latin typeface="Times New Roman" panose="02020603050405020304" charset="0"/>
                <a:ea typeface="宋体" panose="02010600030101010101" pitchFamily="2" charset="-122"/>
              </a:rPr>
              <a:t>          </a:t>
            </a:r>
            <a:r>
              <a:rPr lang="zh-CN" altLang="en-US" sz="3200" b="1">
                <a:solidFill>
                  <a:srgbClr val="FF0000"/>
                </a:solidFill>
                <a:latin typeface="Times New Roman" panose="02020603050405020304" charset="0"/>
                <a:ea typeface="宋体" panose="02010600030101010101" pitchFamily="2" charset="-122"/>
              </a:rPr>
              <a:t>货物的品质、数量、包装、价格、交货和支付条件</a:t>
            </a:r>
            <a:endParaRPr lang="zh-CN" altLang="en-US" sz="3200" b="1">
              <a:solidFill>
                <a:srgbClr val="FF0000"/>
              </a:solidFill>
              <a:latin typeface="Times New Roman" panose="02020603050405020304" charset="0"/>
              <a:ea typeface="宋体" panose="02010600030101010101" pitchFamily="2" charset="-122"/>
            </a:endParaRPr>
          </a:p>
          <a:p>
            <a:pPr marL="342900" indent="-342900">
              <a:spcBef>
                <a:spcPct val="20000"/>
              </a:spcBef>
            </a:pPr>
            <a:endParaRPr lang="zh-CN" altLang="en-US" sz="3200" b="1">
              <a:solidFill>
                <a:srgbClr val="FF0000"/>
              </a:solidFill>
              <a:latin typeface="Times New Roman" panose="02020603050405020304" charset="0"/>
              <a:ea typeface="宋体" panose="02010600030101010101" pitchFamily="2" charset="-122"/>
            </a:endParaRPr>
          </a:p>
          <a:p>
            <a:pPr marL="342900" indent="-342900">
              <a:spcBef>
                <a:spcPct val="20000"/>
              </a:spcBef>
            </a:pPr>
            <a:endParaRPr lang="en-US" altLang="zh-CN" sz="3200" b="1">
              <a:latin typeface="Times New Roman" panose="02020603050405020304" charset="0"/>
              <a:ea typeface="宋体" panose="02010600030101010101" pitchFamily="2" charset="-122"/>
            </a:endParaRPr>
          </a:p>
        </p:txBody>
      </p:sp>
      <p:sp>
        <p:nvSpPr>
          <p:cNvPr id="27652" name="Rectangle 3"/>
          <p:cNvSpPr/>
          <p:nvPr/>
        </p:nvSpPr>
        <p:spPr>
          <a:xfrm>
            <a:off x="2640013" y="4941888"/>
            <a:ext cx="7416800" cy="1322070"/>
          </a:xfrm>
          <a:prstGeom prst="rect">
            <a:avLst/>
          </a:prstGeom>
          <a:noFill/>
          <a:ln w="9525">
            <a:noFill/>
          </a:ln>
        </p:spPr>
        <p:txBody>
          <a:bodyPr anchor="t" anchorCtr="0">
            <a:spAutoFit/>
          </a:bodyPr>
          <a:p>
            <a:pPr>
              <a:spcBef>
                <a:spcPct val="50000"/>
              </a:spcBef>
            </a:pPr>
            <a:r>
              <a:rPr lang="en-US" altLang="zh-CN" sz="3200" b="1">
                <a:latin typeface="Times New Roman" panose="02020603050405020304" charset="0"/>
                <a:ea typeface="宋体" panose="02010600030101010101" pitchFamily="2" charset="-122"/>
              </a:rPr>
              <a:t> B</a:t>
            </a:r>
            <a:r>
              <a:rPr lang="zh-CN" altLang="en-US" sz="3200" b="1">
                <a:latin typeface="Times New Roman" panose="02020603050405020304" charset="0"/>
                <a:ea typeface="宋体" panose="02010600030101010101" pitchFamily="2" charset="-122"/>
              </a:rPr>
              <a:t>、其他交易内容</a:t>
            </a:r>
            <a:endParaRPr lang="zh-CN" altLang="en-US" sz="3200" b="1">
              <a:latin typeface="Times New Roman" panose="02020603050405020304" charset="0"/>
              <a:ea typeface="宋体" panose="02010600030101010101" pitchFamily="2" charset="-122"/>
            </a:endParaRPr>
          </a:p>
          <a:p>
            <a:pPr>
              <a:spcBef>
                <a:spcPct val="50000"/>
              </a:spcBef>
            </a:pPr>
            <a:r>
              <a:rPr lang="zh-CN" altLang="en-US" sz="3200" b="1">
                <a:latin typeface="Times New Roman" panose="02020603050405020304" charset="0"/>
                <a:ea typeface="宋体" panose="02010600030101010101" pitchFamily="2" charset="-122"/>
              </a:rPr>
              <a:t>          检验、索赔、不可抗力和仲裁等</a:t>
            </a:r>
            <a:endParaRPr lang="zh-CN" altLang="en-US" sz="3200" b="1">
              <a:latin typeface="Times New Roman" panose="02020603050405020304" charset="0"/>
              <a:ea typeface="宋体" panose="02010600030101010101" pitchFamily="2" charset="-122"/>
            </a:endParaRPr>
          </a:p>
        </p:txBody>
      </p:sp>
      <p:sp>
        <p:nvSpPr>
          <p:cNvPr id="2083" name="Rectangle 4"/>
          <p:cNvSpPr/>
          <p:nvPr/>
        </p:nvSpPr>
        <p:spPr>
          <a:xfrm>
            <a:off x="2640013" y="260350"/>
            <a:ext cx="6338888" cy="641350"/>
          </a:xfrm>
          <a:prstGeom prst="rect">
            <a:avLst/>
          </a:prstGeom>
          <a:noFill/>
          <a:ln w="9525">
            <a:noFill/>
          </a:ln>
        </p:spPr>
        <p:txBody>
          <a:bodyPr wrap="none"/>
          <a:p>
            <a:pPr algn="ctr" fontAlgn="base">
              <a:spcBef>
                <a:spcPct val="20000"/>
              </a:spcBef>
              <a:buClr>
                <a:schemeClr val="hlink"/>
              </a:buClr>
              <a:buSzPct val="120000"/>
              <a:buChar char="•"/>
            </a:pPr>
            <a:r>
              <a:rPr lang="zh-CN" altLang="en-US" sz="3600" b="1" strike="noStrike" noProof="1">
                <a:effectLst>
                  <a:outerShdw blurRad="38100" dist="38100" dir="2700000">
                    <a:srgbClr val="C0C0C0"/>
                  </a:outerShdw>
                </a:effectLst>
                <a:latin typeface="Times New Roman" panose="02020603050405020304" charset="0"/>
                <a:ea typeface="宋体" panose="02010600030101010101" pitchFamily="2" charset="-122"/>
                <a:cs typeface="+mn-cs"/>
              </a:rPr>
              <a:t>二、国际贸易合同的磋商内容</a:t>
            </a:r>
            <a:endParaRPr lang="zh-CN" altLang="en-US" sz="3600" b="1" strike="noStrike" noProof="1">
              <a:effectLst>
                <a:outerShdw blurRad="38100" dist="38100" dir="2700000">
                  <a:srgbClr val="C0C0C0"/>
                </a:outerShdw>
              </a:effectLst>
            </a:endParaRPr>
          </a:p>
        </p:txBody>
      </p:sp>
      <p:sp>
        <p:nvSpPr>
          <p:cNvPr id="2084" name="AutoShape 5"/>
          <p:cNvSpPr/>
          <p:nvPr/>
        </p:nvSpPr>
        <p:spPr>
          <a:xfrm>
            <a:off x="6240463" y="3573463"/>
            <a:ext cx="3814762" cy="719137"/>
          </a:xfrm>
          <a:prstGeom prst="wedgeRoundRectCallout">
            <a:avLst>
              <a:gd name="adj1" fmla="val -519"/>
              <a:gd name="adj2" fmla="val -133667"/>
              <a:gd name="adj3" fmla="val 16667"/>
            </a:avLst>
          </a:prstGeom>
          <a:solidFill>
            <a:srgbClr val="FFFF00">
              <a:alpha val="70978"/>
            </a:srgbClr>
          </a:solidFill>
          <a:ln w="9525" cap="flat" cmpd="sng">
            <a:solidFill>
              <a:srgbClr val="000000"/>
            </a:solidFill>
            <a:prstDash val="solid"/>
            <a:miter/>
            <a:headEnd type="none" w="med" len="med"/>
            <a:tailEnd type="none" w="med" len="med"/>
          </a:ln>
        </p:spPr>
        <p:txBody>
          <a:bodyPr anchor="t" anchorCtr="0"/>
          <a:p>
            <a:pPr algn="ctr" eaLnBrk="0" hangingPunct="0"/>
            <a:r>
              <a:rPr lang="zh-CN" altLang="en-US" sz="3200" b="1">
                <a:latin typeface="Times New Roman" panose="02020603050405020304" charset="0"/>
                <a:ea typeface="宋体" panose="02010600030101010101" pitchFamily="2" charset="-122"/>
              </a:rPr>
              <a:t>合同六大要素</a:t>
            </a:r>
            <a:endParaRPr lang="zh-CN" altLang="en-US" sz="3200" b="1">
              <a:latin typeface="Times New Roman" panose="02020603050405020304" charset="0"/>
              <a:ea typeface="宋体" panose="02010600030101010101" pitchFamily="2" charset="-122"/>
            </a:endParaRPr>
          </a:p>
        </p:txBody>
      </p:sp>
    </p:spTree>
    <p:custDataLst>
      <p:tags r:id="rId1"/>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childTnLst>
                                    <p:set>
                                      <p:cBhvr>
                                        <p:cTn id="6" dur="1" fill="hold">
                                          <p:stCondLst>
                                            <p:cond delay="0"/>
                                          </p:stCondLst>
                                        </p:cTn>
                                        <p:tgtEl>
                                          <p:spTgt spid="2084"/>
                                        </p:tgtEl>
                                        <p:attrNameLst>
                                          <p:attrName>style.visibility</p:attrName>
                                        </p:attrNameLst>
                                      </p:cBhvr>
                                      <p:to>
                                        <p:strVal val="visible"/>
                                      </p:to>
                                    </p:set>
                                    <p:animEffect transition="in" filter="wipe(down)">
                                      <p:cBhvr>
                                        <p:cTn id="7" dur="1000"/>
                                        <p:tgtEl>
                                          <p:spTgt spid="2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4"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日期占位符 1"/>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088"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8675" name="Rectangle 2"/>
          <p:cNvSpPr/>
          <p:nvPr/>
        </p:nvSpPr>
        <p:spPr>
          <a:xfrm>
            <a:off x="2209800" y="228600"/>
            <a:ext cx="7772400" cy="533400"/>
          </a:xfrm>
          <a:prstGeom prst="rect">
            <a:avLst/>
          </a:prstGeom>
          <a:noFill/>
          <a:ln w="9525">
            <a:noFill/>
          </a:ln>
        </p:spPr>
        <p:txBody>
          <a:bodyPr anchor="ctr" anchorCtr="0"/>
          <a:p>
            <a:r>
              <a:rPr lang="zh-CN" altLang="en-US" sz="3200" b="1">
                <a:solidFill>
                  <a:srgbClr val="000000"/>
                </a:solidFill>
                <a:latin typeface="Times New Roman" panose="02020603050405020304" charset="0"/>
                <a:ea typeface="宋体" panose="02010600030101010101" pitchFamily="2" charset="-122"/>
              </a:rPr>
              <a:t>三、国际贸易合同的磋商程序</a:t>
            </a:r>
            <a:endParaRPr lang="zh-CN" altLang="en-US" sz="3200" b="1">
              <a:solidFill>
                <a:srgbClr val="000000"/>
              </a:solidFill>
              <a:latin typeface="Times New Roman" panose="02020603050405020304" charset="0"/>
              <a:ea typeface="宋体" panose="02010600030101010101" pitchFamily="2" charset="-122"/>
            </a:endParaRPr>
          </a:p>
        </p:txBody>
      </p:sp>
      <p:sp>
        <p:nvSpPr>
          <p:cNvPr id="28676" name="Rectangle 3"/>
          <p:cNvSpPr/>
          <p:nvPr/>
        </p:nvSpPr>
        <p:spPr>
          <a:xfrm>
            <a:off x="2209800" y="1752600"/>
            <a:ext cx="7772400" cy="1143000"/>
          </a:xfrm>
          <a:prstGeom prst="rect">
            <a:avLst/>
          </a:prstGeom>
          <a:noFill/>
          <a:ln w="9525">
            <a:noFill/>
          </a:ln>
        </p:spPr>
        <p:txBody>
          <a:bodyPr anchor="t" anchorCtr="0"/>
          <a:p>
            <a:pPr marL="342900" indent="-342900">
              <a:lnSpc>
                <a:spcPct val="90000"/>
              </a:lnSpc>
              <a:spcBef>
                <a:spcPct val="20000"/>
              </a:spcBef>
            </a:pPr>
            <a:endParaRPr lang="en-US" altLang="zh-CN" sz="2400"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28677" name="Rectangle 4"/>
          <p:cNvSpPr/>
          <p:nvPr/>
        </p:nvSpPr>
        <p:spPr>
          <a:xfrm>
            <a:off x="2286000" y="2989263"/>
            <a:ext cx="7772400" cy="423545"/>
          </a:xfrm>
          <a:prstGeom prst="rect">
            <a:avLst/>
          </a:prstGeom>
          <a:noFill/>
          <a:ln w="9525">
            <a:noFill/>
          </a:ln>
        </p:spPr>
        <p:txBody>
          <a:bodyPr anchor="t" anchorCtr="0">
            <a:spAutoFit/>
          </a:bodyPr>
          <a:p>
            <a:pPr>
              <a:lnSpc>
                <a:spcPct val="90000"/>
              </a:lnSpc>
              <a:spcBef>
                <a:spcPct val="5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2092" name="Text Box 5"/>
          <p:cNvSpPr/>
          <p:nvPr/>
        </p:nvSpPr>
        <p:spPr>
          <a:xfrm>
            <a:off x="2286000" y="914400"/>
            <a:ext cx="1295400" cy="922020"/>
          </a:xfrm>
          <a:prstGeom prst="rect">
            <a:avLst/>
          </a:prstGeom>
          <a:noFill/>
          <a:ln w="9525">
            <a:noFill/>
          </a:ln>
        </p:spPr>
        <p:txBody>
          <a:bodyPr anchor="t" anchorCtr="0">
            <a:spAutoFit/>
          </a:bodyPr>
          <a:p>
            <a:pPr>
              <a:spcBef>
                <a:spcPct val="50000"/>
              </a:spcBef>
            </a:pPr>
            <a:r>
              <a:rPr lang="zh-CN" altLang="en-US" b="1">
                <a:solidFill>
                  <a:srgbClr val="FF0000"/>
                </a:solidFill>
                <a:latin typeface="Tahoma" panose="020B0604030504040204" charset="0"/>
                <a:ea typeface="宋体" panose="02010600030101010101" pitchFamily="2" charset="-122"/>
              </a:rPr>
              <a:t>询盘</a:t>
            </a:r>
            <a:endParaRPr lang="zh-CN" altLang="en-US" b="1">
              <a:solidFill>
                <a:srgbClr val="FF0000"/>
              </a:solidFill>
              <a:latin typeface="Tahoma" panose="020B0604030504040204" charset="0"/>
              <a:ea typeface="宋体" panose="02010600030101010101" pitchFamily="2" charset="-122"/>
            </a:endParaRPr>
          </a:p>
          <a:p>
            <a:pPr>
              <a:spcBef>
                <a:spcPct val="50000"/>
              </a:spcBef>
            </a:pPr>
            <a:r>
              <a:rPr lang="en-US" altLang="zh-CN" sz="2400" b="1">
                <a:latin typeface="Times New Roman" panose="02020603050405020304" charset="0"/>
                <a:ea typeface="宋体" panose="02010600030101010101" pitchFamily="2" charset="-122"/>
              </a:rPr>
              <a:t>Inquiry</a:t>
            </a:r>
            <a:endParaRPr lang="en-US" altLang="zh-CN" sz="2400" b="1">
              <a:latin typeface="Times New Roman" panose="02020603050405020304" charset="0"/>
              <a:ea typeface="宋体" panose="02010600030101010101" pitchFamily="2" charset="-122"/>
            </a:endParaRPr>
          </a:p>
        </p:txBody>
      </p:sp>
      <p:cxnSp>
        <p:nvCxnSpPr>
          <p:cNvPr id="28679" name="Line 6"/>
          <p:cNvCxnSpPr/>
          <p:nvPr/>
        </p:nvCxnSpPr>
        <p:spPr>
          <a:xfrm>
            <a:off x="3200400" y="2971800"/>
            <a:ext cx="381000" cy="0"/>
          </a:xfrm>
          <a:prstGeom prst="line">
            <a:avLst/>
          </a:prstGeom>
          <a:ln w="9525">
            <a:noFill/>
          </a:ln>
        </p:spPr>
      </p:cxnSp>
      <p:cxnSp>
        <p:nvCxnSpPr>
          <p:cNvPr id="2094" name="Line 7"/>
          <p:cNvCxnSpPr/>
          <p:nvPr/>
        </p:nvCxnSpPr>
        <p:spPr>
          <a:xfrm>
            <a:off x="3200400" y="1219200"/>
            <a:ext cx="914400" cy="0"/>
          </a:xfrm>
          <a:prstGeom prst="line">
            <a:avLst/>
          </a:prstGeom>
          <a:ln w="25400" cap="flat" cmpd="sng">
            <a:solidFill>
              <a:srgbClr val="000000"/>
            </a:solidFill>
            <a:prstDash val="solid"/>
            <a:round/>
            <a:headEnd type="none" w="med" len="med"/>
            <a:tailEnd type="triangle" w="med" len="med"/>
          </a:ln>
        </p:spPr>
      </p:cxnSp>
      <p:sp>
        <p:nvSpPr>
          <p:cNvPr id="2095" name="Text Box 8"/>
          <p:cNvSpPr/>
          <p:nvPr/>
        </p:nvSpPr>
        <p:spPr>
          <a:xfrm>
            <a:off x="4114800" y="914400"/>
            <a:ext cx="990600" cy="922020"/>
          </a:xfrm>
          <a:prstGeom prst="rect">
            <a:avLst/>
          </a:prstGeom>
          <a:noFill/>
          <a:ln w="9525">
            <a:noFill/>
          </a:ln>
        </p:spPr>
        <p:txBody>
          <a:bodyPr anchor="t" anchorCtr="0">
            <a:spAutoFit/>
          </a:bodyPr>
          <a:p>
            <a:pPr>
              <a:spcBef>
                <a:spcPct val="50000"/>
              </a:spcBef>
            </a:pPr>
            <a:r>
              <a:rPr lang="zh-CN" altLang="en-US" b="1">
                <a:solidFill>
                  <a:srgbClr val="FF0000"/>
                </a:solidFill>
                <a:latin typeface="Tahoma" panose="020B0604030504040204" charset="0"/>
                <a:ea typeface="宋体" panose="02010600030101010101" pitchFamily="2" charset="-122"/>
              </a:rPr>
              <a:t>发盘</a:t>
            </a:r>
            <a:endParaRPr lang="zh-CN" altLang="en-US" b="1">
              <a:solidFill>
                <a:srgbClr val="FF0000"/>
              </a:solidFill>
              <a:latin typeface="Tahoma" panose="020B0604030504040204" charset="0"/>
              <a:ea typeface="宋体" panose="02010600030101010101" pitchFamily="2" charset="-122"/>
            </a:endParaRPr>
          </a:p>
          <a:p>
            <a:pPr>
              <a:spcBef>
                <a:spcPct val="50000"/>
              </a:spcBef>
            </a:pPr>
            <a:r>
              <a:rPr lang="en-US" altLang="zh-CN" sz="2400" b="1">
                <a:latin typeface="Times New Roman" panose="02020603050405020304" charset="0"/>
                <a:ea typeface="宋体" panose="02010600030101010101" pitchFamily="2" charset="-122"/>
              </a:rPr>
              <a:t>offer</a:t>
            </a:r>
            <a:endParaRPr lang="en-US" altLang="zh-CN" sz="2400" b="1">
              <a:latin typeface="Times New Roman" panose="02020603050405020304" charset="0"/>
              <a:ea typeface="宋体" panose="02010600030101010101" pitchFamily="2" charset="-122"/>
            </a:endParaRPr>
          </a:p>
        </p:txBody>
      </p:sp>
      <p:sp>
        <p:nvSpPr>
          <p:cNvPr id="2096" name="Rectangle 9"/>
          <p:cNvSpPr/>
          <p:nvPr/>
        </p:nvSpPr>
        <p:spPr>
          <a:xfrm>
            <a:off x="5867400" y="914400"/>
            <a:ext cx="1295400" cy="1291590"/>
          </a:xfrm>
          <a:prstGeom prst="rect">
            <a:avLst/>
          </a:prstGeom>
          <a:noFill/>
          <a:ln w="9525">
            <a:noFill/>
          </a:ln>
        </p:spPr>
        <p:txBody>
          <a:bodyPr anchor="t" anchorCtr="0">
            <a:spAutoFit/>
          </a:bodyPr>
          <a:p>
            <a:pPr>
              <a:spcBef>
                <a:spcPct val="50000"/>
              </a:spcBef>
            </a:pPr>
            <a:r>
              <a:rPr lang="zh-CN" altLang="en-US" b="1">
                <a:solidFill>
                  <a:srgbClr val="FF0000"/>
                </a:solidFill>
                <a:latin typeface="Tahoma" panose="020B0604030504040204" charset="0"/>
                <a:ea typeface="宋体" panose="02010600030101010101" pitchFamily="2" charset="-122"/>
              </a:rPr>
              <a:t>还盘</a:t>
            </a:r>
            <a:endParaRPr lang="zh-CN" altLang="en-US" b="1">
              <a:solidFill>
                <a:srgbClr val="FF0000"/>
              </a:solidFill>
              <a:latin typeface="Tahoma" panose="020B0604030504040204" charset="0"/>
              <a:ea typeface="宋体" panose="02010600030101010101" pitchFamily="2" charset="-122"/>
            </a:endParaRPr>
          </a:p>
          <a:p>
            <a:pPr>
              <a:spcBef>
                <a:spcPct val="50000"/>
              </a:spcBef>
            </a:pPr>
            <a:r>
              <a:rPr lang="en-US" altLang="zh-CN" sz="2400" b="1">
                <a:latin typeface="Times New Roman" panose="02020603050405020304" charset="0"/>
                <a:ea typeface="宋体" panose="02010600030101010101" pitchFamily="2" charset="-122"/>
              </a:rPr>
              <a:t>counteroffer</a:t>
            </a:r>
            <a:endParaRPr lang="en-US" altLang="zh-CN" sz="2400" b="1">
              <a:latin typeface="Times New Roman" panose="02020603050405020304" charset="0"/>
              <a:ea typeface="宋体" panose="02010600030101010101" pitchFamily="2" charset="-122"/>
            </a:endParaRPr>
          </a:p>
        </p:txBody>
      </p:sp>
      <p:sp>
        <p:nvSpPr>
          <p:cNvPr id="2097" name="Rectangle 10"/>
          <p:cNvSpPr/>
          <p:nvPr/>
        </p:nvSpPr>
        <p:spPr>
          <a:xfrm>
            <a:off x="7543800" y="914400"/>
            <a:ext cx="1676400" cy="922020"/>
          </a:xfrm>
          <a:prstGeom prst="rect">
            <a:avLst/>
          </a:prstGeom>
          <a:noFill/>
          <a:ln w="9525">
            <a:noFill/>
          </a:ln>
        </p:spPr>
        <p:txBody>
          <a:bodyPr anchor="t" anchorCtr="0">
            <a:spAutoFit/>
          </a:bodyPr>
          <a:p>
            <a:pPr>
              <a:spcBef>
                <a:spcPct val="50000"/>
              </a:spcBef>
            </a:pPr>
            <a:r>
              <a:rPr lang="zh-CN" altLang="en-US" b="1">
                <a:solidFill>
                  <a:srgbClr val="FF0000"/>
                </a:solidFill>
                <a:latin typeface="Tahoma" panose="020B0604030504040204" charset="0"/>
                <a:ea typeface="宋体" panose="02010600030101010101" pitchFamily="2" charset="-122"/>
              </a:rPr>
              <a:t>接受</a:t>
            </a:r>
            <a:endParaRPr lang="zh-CN" altLang="en-US" b="1">
              <a:solidFill>
                <a:srgbClr val="FF0000"/>
              </a:solidFill>
              <a:latin typeface="Tahoma" panose="020B0604030504040204" charset="0"/>
              <a:ea typeface="宋体" panose="02010600030101010101" pitchFamily="2" charset="-122"/>
            </a:endParaRPr>
          </a:p>
          <a:p>
            <a:pPr>
              <a:spcBef>
                <a:spcPct val="50000"/>
              </a:spcBef>
            </a:pPr>
            <a:r>
              <a:rPr lang="en-US" altLang="zh-CN" sz="2400" b="1">
                <a:latin typeface="Times New Roman" panose="02020603050405020304" charset="0"/>
                <a:ea typeface="宋体" panose="02010600030101010101" pitchFamily="2" charset="-122"/>
              </a:rPr>
              <a:t>acceptance</a:t>
            </a:r>
            <a:endParaRPr lang="en-US" altLang="zh-CN" sz="2400" b="1">
              <a:latin typeface="Times New Roman" panose="02020603050405020304" charset="0"/>
              <a:ea typeface="宋体" panose="02010600030101010101" pitchFamily="2" charset="-122"/>
            </a:endParaRPr>
          </a:p>
        </p:txBody>
      </p:sp>
      <p:cxnSp>
        <p:nvCxnSpPr>
          <p:cNvPr id="2098" name="Line 11"/>
          <p:cNvCxnSpPr/>
          <p:nvPr/>
        </p:nvCxnSpPr>
        <p:spPr>
          <a:xfrm>
            <a:off x="5029200" y="1219200"/>
            <a:ext cx="914400" cy="0"/>
          </a:xfrm>
          <a:prstGeom prst="line">
            <a:avLst/>
          </a:prstGeom>
          <a:ln w="25400" cap="flat" cmpd="sng">
            <a:solidFill>
              <a:srgbClr val="000000"/>
            </a:solidFill>
            <a:prstDash val="solid"/>
            <a:round/>
            <a:headEnd type="none" w="med" len="med"/>
            <a:tailEnd type="triangle" w="med" len="med"/>
          </a:ln>
        </p:spPr>
      </p:cxnSp>
      <p:cxnSp>
        <p:nvCxnSpPr>
          <p:cNvPr id="2099" name="Line 12"/>
          <p:cNvCxnSpPr/>
          <p:nvPr/>
        </p:nvCxnSpPr>
        <p:spPr>
          <a:xfrm>
            <a:off x="6705600" y="1219200"/>
            <a:ext cx="914400" cy="0"/>
          </a:xfrm>
          <a:prstGeom prst="line">
            <a:avLst/>
          </a:prstGeom>
          <a:ln w="25400" cap="flat" cmpd="sng">
            <a:solidFill>
              <a:srgbClr val="000000"/>
            </a:solidFill>
            <a:prstDash val="solid"/>
            <a:round/>
            <a:headEnd type="none" w="med" len="med"/>
            <a:tailEnd type="triangle" w="med" len="med"/>
          </a:ln>
        </p:spPr>
      </p:cxnSp>
      <p:sp>
        <p:nvSpPr>
          <p:cNvPr id="2100" name="Text Box 13"/>
          <p:cNvSpPr/>
          <p:nvPr/>
        </p:nvSpPr>
        <p:spPr>
          <a:xfrm>
            <a:off x="2057400" y="2362200"/>
            <a:ext cx="7932738" cy="2091690"/>
          </a:xfrm>
          <a:prstGeom prst="rect">
            <a:avLst/>
          </a:prstGeom>
          <a:solidFill>
            <a:srgbClr val="FFFF00"/>
          </a:solidFill>
          <a:ln w="9525">
            <a:noFill/>
          </a:ln>
        </p:spPr>
        <p:txBody>
          <a:bodyPr anchor="t" anchorCtr="0">
            <a:spAutoFit/>
          </a:bodyPr>
          <a:p>
            <a:pPr>
              <a:spcBef>
                <a:spcPct val="50000"/>
              </a:spcBef>
            </a:pPr>
            <a:r>
              <a:rPr lang="zh-CN" altLang="en-US" sz="2000" b="1">
                <a:solidFill>
                  <a:srgbClr val="000000"/>
                </a:solidFill>
                <a:latin typeface="Times New Roman" panose="02020603050405020304" charset="0"/>
                <a:ea typeface="宋体" panose="02010600030101010101" pitchFamily="2" charset="-122"/>
              </a:rPr>
              <a:t>例：</a:t>
            </a:r>
            <a:r>
              <a:rPr lang="en-US" altLang="zh-CN" sz="2000" b="1">
                <a:solidFill>
                  <a:srgbClr val="000000"/>
                </a:solidFill>
                <a:latin typeface="Times New Roman" panose="02020603050405020304" charset="0"/>
                <a:ea typeface="宋体" panose="02010600030101010101" pitchFamily="2" charset="-122"/>
              </a:rPr>
              <a:t>1</a:t>
            </a:r>
            <a:r>
              <a:rPr lang="zh-CN" altLang="en-US" sz="2000" b="1">
                <a:solidFill>
                  <a:srgbClr val="000000"/>
                </a:solidFill>
                <a:latin typeface="Times New Roman" panose="02020603050405020304" charset="0"/>
                <a:ea typeface="宋体" panose="02010600030101010101" pitchFamily="2" charset="-122"/>
              </a:rPr>
              <a:t>、</a:t>
            </a:r>
            <a:r>
              <a:rPr lang="en-US" altLang="zh-CN" sz="2000" b="1">
                <a:solidFill>
                  <a:srgbClr val="000000"/>
                </a:solidFill>
                <a:latin typeface="Times New Roman" panose="02020603050405020304" charset="0"/>
                <a:ea typeface="宋体" panose="02010600030101010101" pitchFamily="2" charset="-122"/>
              </a:rPr>
              <a:t>Please offer northeast soybean lowest price FOB dalian;</a:t>
            </a:r>
            <a:endParaRPr lang="en-US" altLang="zh-CN" sz="2000" b="1">
              <a:solidFill>
                <a:srgbClr val="000000"/>
              </a:solidFill>
              <a:latin typeface="Times New Roman" panose="02020603050405020304" charset="0"/>
              <a:ea typeface="宋体" panose="02010600030101010101" pitchFamily="2" charset="-122"/>
            </a:endParaRPr>
          </a:p>
          <a:p>
            <a:pPr>
              <a:spcBef>
                <a:spcPct val="50000"/>
              </a:spcBef>
            </a:pPr>
            <a:r>
              <a:rPr lang="en-US" altLang="zh-CN" sz="2000" b="1">
                <a:solidFill>
                  <a:srgbClr val="000000"/>
                </a:solidFill>
                <a:latin typeface="Times New Roman" panose="02020603050405020304" charset="0"/>
                <a:ea typeface="宋体" panose="02010600030101010101" pitchFamily="2" charset="-122"/>
              </a:rPr>
              <a:t>        </a:t>
            </a:r>
            <a:r>
              <a:rPr lang="en-US" altLang="zh-CN" sz="2000" b="1">
                <a:solidFill>
                  <a:schemeClr val="hlink"/>
                </a:solidFill>
                <a:latin typeface="Times New Roman" panose="02020603050405020304" charset="0"/>
                <a:ea typeface="宋体" panose="02010600030101010101" pitchFamily="2" charset="-122"/>
              </a:rPr>
              <a:t>2</a:t>
            </a:r>
            <a:r>
              <a:rPr lang="zh-CN" altLang="en-US" sz="2000" b="1">
                <a:solidFill>
                  <a:schemeClr val="hlink"/>
                </a:solidFill>
                <a:latin typeface="Times New Roman" panose="02020603050405020304" charset="0"/>
                <a:ea typeface="宋体" panose="02010600030101010101" pitchFamily="2" charset="-122"/>
              </a:rPr>
              <a:t>、</a:t>
            </a:r>
            <a:r>
              <a:rPr lang="en-US" altLang="zh-CN" sz="2000" b="1">
                <a:solidFill>
                  <a:schemeClr val="hlink"/>
                </a:solidFill>
                <a:latin typeface="Times New Roman" panose="02020603050405020304" charset="0"/>
                <a:ea typeface="宋体" panose="02010600030101010101" pitchFamily="2" charset="-122"/>
              </a:rPr>
              <a:t>We can offer 1000MT northeast soybean lowest USD 200/MT    FOB dalian, shipment for 2019.04 ,Irrevacable L/C for payment;</a:t>
            </a:r>
            <a:endParaRPr lang="en-US" altLang="zh-CN" sz="2000" b="1">
              <a:solidFill>
                <a:schemeClr val="hlink"/>
              </a:solidFill>
              <a:latin typeface="Times New Roman" panose="02020603050405020304" charset="0"/>
              <a:ea typeface="宋体" panose="02010600030101010101" pitchFamily="2" charset="-122"/>
            </a:endParaRPr>
          </a:p>
          <a:p>
            <a:pPr>
              <a:spcBef>
                <a:spcPct val="50000"/>
              </a:spcBef>
            </a:pPr>
            <a:r>
              <a:rPr lang="en-US" altLang="zh-CN" sz="2000" b="1">
                <a:solidFill>
                  <a:srgbClr val="000000"/>
                </a:solidFill>
                <a:latin typeface="Times New Roman" panose="02020603050405020304" charset="0"/>
                <a:ea typeface="宋体" panose="02010600030101010101" pitchFamily="2" charset="-122"/>
              </a:rPr>
              <a:t>        3</a:t>
            </a:r>
            <a:r>
              <a:rPr lang="zh-CN" altLang="en-US" sz="2000" b="1">
                <a:solidFill>
                  <a:srgbClr val="000000"/>
                </a:solidFill>
                <a:latin typeface="Times New Roman" panose="02020603050405020304" charset="0"/>
                <a:ea typeface="宋体" panose="02010600030101010101" pitchFamily="2" charset="-122"/>
              </a:rPr>
              <a:t>、</a:t>
            </a:r>
            <a:r>
              <a:rPr lang="en-US" altLang="zh-CN" sz="2000" b="1">
                <a:solidFill>
                  <a:srgbClr val="000000"/>
                </a:solidFill>
                <a:latin typeface="Times New Roman" panose="02020603050405020304" charset="0"/>
                <a:ea typeface="宋体" panose="02010600030101010101" pitchFamily="2" charset="-122"/>
              </a:rPr>
              <a:t>Your cable 10</a:t>
            </a:r>
            <a:r>
              <a:rPr lang="en-US" altLang="zh-CN" sz="2000" b="1" baseline="30000">
                <a:solidFill>
                  <a:srgbClr val="000000"/>
                </a:solidFill>
                <a:latin typeface="Times New Roman" panose="02020603050405020304" charset="0"/>
                <a:ea typeface="宋体" panose="02010600030101010101" pitchFamily="2" charset="-122"/>
              </a:rPr>
              <a:t>TH</a:t>
            </a:r>
            <a:r>
              <a:rPr lang="en-US" altLang="zh-CN" sz="2000" b="1">
                <a:solidFill>
                  <a:srgbClr val="000000"/>
                </a:solidFill>
                <a:latin typeface="Times New Roman" panose="02020603050405020304" charset="0"/>
                <a:ea typeface="宋体" panose="02010600030101010101" pitchFamily="2" charset="-122"/>
              </a:rPr>
              <a:t> counter-offer USD 200/MT CIF Newyork;</a:t>
            </a:r>
            <a:endParaRPr lang="en-US" altLang="zh-CN" sz="2000" b="1">
              <a:solidFill>
                <a:srgbClr val="000000"/>
              </a:solidFill>
              <a:latin typeface="Times New Roman" panose="02020603050405020304" charset="0"/>
              <a:ea typeface="宋体" panose="02010600030101010101" pitchFamily="2" charset="-122"/>
            </a:endParaRPr>
          </a:p>
          <a:p>
            <a:pPr>
              <a:spcBef>
                <a:spcPct val="50000"/>
              </a:spcBef>
            </a:pPr>
            <a:r>
              <a:rPr lang="en-US" altLang="zh-CN" sz="2000" b="1">
                <a:solidFill>
                  <a:srgbClr val="000000"/>
                </a:solidFill>
                <a:latin typeface="Times New Roman" panose="02020603050405020304" charset="0"/>
                <a:ea typeface="宋体" panose="02010600030101010101" pitchFamily="2" charset="-122"/>
              </a:rPr>
              <a:t>        </a:t>
            </a:r>
            <a:r>
              <a:rPr lang="en-US" altLang="zh-CN" sz="2000" b="1">
                <a:solidFill>
                  <a:schemeClr val="hlink"/>
                </a:solidFill>
                <a:latin typeface="Times New Roman" panose="02020603050405020304" charset="0"/>
                <a:ea typeface="宋体" panose="02010600030101010101" pitchFamily="2" charset="-122"/>
              </a:rPr>
              <a:t>4</a:t>
            </a:r>
            <a:r>
              <a:rPr lang="zh-CN" altLang="en-US" sz="2000" b="1">
                <a:solidFill>
                  <a:schemeClr val="hlink"/>
                </a:solidFill>
                <a:latin typeface="Times New Roman" panose="02020603050405020304" charset="0"/>
                <a:ea typeface="宋体" panose="02010600030101010101" pitchFamily="2" charset="-122"/>
              </a:rPr>
              <a:t>、</a:t>
            </a:r>
            <a:r>
              <a:rPr lang="en-US" altLang="zh-CN" sz="2000" b="1">
                <a:solidFill>
                  <a:schemeClr val="hlink"/>
                </a:solidFill>
                <a:latin typeface="Times New Roman" panose="02020603050405020304" charset="0"/>
                <a:ea typeface="宋体" panose="02010600030101010101" pitchFamily="2" charset="-122"/>
              </a:rPr>
              <a:t>Your cable 12</a:t>
            </a:r>
            <a:r>
              <a:rPr lang="en-US" altLang="zh-CN" sz="2000" b="1" baseline="30000">
                <a:solidFill>
                  <a:schemeClr val="hlink"/>
                </a:solidFill>
                <a:latin typeface="Times New Roman" panose="02020603050405020304" charset="0"/>
                <a:ea typeface="宋体" panose="02010600030101010101" pitchFamily="2" charset="-122"/>
              </a:rPr>
              <a:t>TH</a:t>
            </a:r>
            <a:r>
              <a:rPr lang="en-US" altLang="zh-CN" sz="2000" b="1">
                <a:solidFill>
                  <a:schemeClr val="hlink"/>
                </a:solidFill>
                <a:latin typeface="Times New Roman" panose="02020603050405020304" charset="0"/>
                <a:ea typeface="宋体" panose="02010600030101010101" pitchFamily="2" charset="-122"/>
              </a:rPr>
              <a:t> We accepted .</a:t>
            </a:r>
            <a:endParaRPr lang="en-US" altLang="zh-CN" sz="2000" b="1">
              <a:solidFill>
                <a:schemeClr val="hlink"/>
              </a:solidFill>
              <a:latin typeface="Times New Roman" panose="02020603050405020304" charset="0"/>
              <a:ea typeface="宋体" panose="02010600030101010101" pitchFamily="2" charset="-122"/>
            </a:endParaRPr>
          </a:p>
        </p:txBody>
      </p:sp>
      <p:sp>
        <p:nvSpPr>
          <p:cNvPr id="2101" name="Text Box 14"/>
          <p:cNvSpPr/>
          <p:nvPr/>
        </p:nvSpPr>
        <p:spPr>
          <a:xfrm>
            <a:off x="2057400" y="4572000"/>
            <a:ext cx="7932738" cy="2091690"/>
          </a:xfrm>
          <a:prstGeom prst="rect">
            <a:avLst/>
          </a:prstGeom>
          <a:solidFill>
            <a:srgbClr val="DDDDDD"/>
          </a:solidFill>
          <a:ln w="9525">
            <a:noFill/>
          </a:ln>
        </p:spPr>
        <p:txBody>
          <a:bodyPr anchor="t" anchorCtr="0">
            <a:spAutoFit/>
          </a:bodyPr>
          <a:p>
            <a:pPr>
              <a:spcBef>
                <a:spcPct val="50000"/>
              </a:spcBef>
            </a:pPr>
            <a:r>
              <a:rPr lang="zh-CN" altLang="en-US" sz="2000" b="1">
                <a:latin typeface="Times New Roman" panose="02020603050405020304" charset="0"/>
                <a:ea typeface="宋体" panose="02010600030101010101" pitchFamily="2" charset="-122"/>
              </a:rPr>
              <a:t>例：</a:t>
            </a:r>
            <a:r>
              <a:rPr lang="en-US" altLang="zh-CN" sz="2000" b="1">
                <a:latin typeface="Times New Roman" panose="02020603050405020304" charset="0"/>
                <a:ea typeface="宋体" panose="02010600030101010101" pitchFamily="2" charset="-122"/>
              </a:rPr>
              <a:t>1</a:t>
            </a:r>
            <a:r>
              <a:rPr lang="zh-CN" altLang="en-US" sz="2000" b="1">
                <a:latin typeface="Times New Roman" panose="02020603050405020304" charset="0"/>
                <a:ea typeface="宋体" panose="02010600030101010101" pitchFamily="2" charset="-122"/>
              </a:rPr>
              <a:t>、 </a:t>
            </a:r>
            <a:r>
              <a:rPr lang="en-US" altLang="zh-CN" sz="2000" b="1">
                <a:latin typeface="Times New Roman" panose="02020603050405020304" charset="0"/>
                <a:ea typeface="宋体" panose="02010600030101010101" pitchFamily="2" charset="-122"/>
              </a:rPr>
              <a:t>Can supply  northeast soybean lowest ,Please BID;</a:t>
            </a:r>
            <a:endParaRPr lang="en-US" altLang="zh-CN" sz="2000" b="1">
              <a:latin typeface="Times New Roman" panose="02020603050405020304" charset="0"/>
              <a:ea typeface="宋体" panose="02010600030101010101" pitchFamily="2" charset="-122"/>
            </a:endParaRPr>
          </a:p>
          <a:p>
            <a:pPr>
              <a:spcBef>
                <a:spcPct val="50000"/>
              </a:spcBef>
            </a:pPr>
            <a:r>
              <a:rPr lang="en-US" altLang="zh-CN" sz="2000" b="1">
                <a:latin typeface="Times New Roman" panose="02020603050405020304" charset="0"/>
                <a:ea typeface="宋体" panose="02010600030101010101" pitchFamily="2" charset="-122"/>
              </a:rPr>
              <a:t>        </a:t>
            </a:r>
            <a:r>
              <a:rPr lang="en-US" altLang="zh-CN" sz="2000" b="1">
                <a:solidFill>
                  <a:schemeClr val="hlink"/>
                </a:solidFill>
                <a:latin typeface="Times New Roman" panose="02020603050405020304" charset="0"/>
                <a:ea typeface="宋体" panose="02010600030101010101" pitchFamily="2" charset="-122"/>
              </a:rPr>
              <a:t>2</a:t>
            </a:r>
            <a:r>
              <a:rPr lang="zh-CN" altLang="en-US" sz="2000" b="1">
                <a:solidFill>
                  <a:schemeClr val="hlink"/>
                </a:solidFill>
                <a:latin typeface="Times New Roman" panose="02020603050405020304" charset="0"/>
                <a:ea typeface="宋体" panose="02010600030101010101" pitchFamily="2" charset="-122"/>
              </a:rPr>
              <a:t>、</a:t>
            </a:r>
            <a:r>
              <a:rPr lang="en-US" altLang="zh-CN" sz="2000" b="1">
                <a:solidFill>
                  <a:schemeClr val="hlink"/>
                </a:solidFill>
                <a:latin typeface="Times New Roman" panose="02020603050405020304" charset="0"/>
                <a:ea typeface="宋体" panose="02010600030101010101" pitchFamily="2" charset="-122"/>
              </a:rPr>
              <a:t>We need 1000MT northeast soybean lowest USD 200/MT CIF Newyork ,shipment for 2019.04;</a:t>
            </a:r>
            <a:endParaRPr lang="en-US" altLang="zh-CN" sz="2000" b="1">
              <a:solidFill>
                <a:schemeClr val="hlink"/>
              </a:solidFill>
              <a:latin typeface="Times New Roman" panose="02020603050405020304" charset="0"/>
              <a:ea typeface="宋体" panose="02010600030101010101" pitchFamily="2" charset="-122"/>
            </a:endParaRPr>
          </a:p>
          <a:p>
            <a:pPr>
              <a:spcBef>
                <a:spcPct val="50000"/>
              </a:spcBef>
            </a:pPr>
            <a:r>
              <a:rPr lang="en-US" altLang="zh-CN" sz="2000" b="1">
                <a:latin typeface="Times New Roman" panose="02020603050405020304" charset="0"/>
                <a:ea typeface="宋体" panose="02010600030101010101" pitchFamily="2" charset="-122"/>
              </a:rPr>
              <a:t>        3</a:t>
            </a:r>
            <a:r>
              <a:rPr lang="zh-CN" altLang="en-US" sz="2000" b="1">
                <a:latin typeface="Times New Roman" panose="02020603050405020304" charset="0"/>
                <a:ea typeface="宋体" panose="02010600030101010101" pitchFamily="2" charset="-122"/>
              </a:rPr>
              <a:t>、</a:t>
            </a:r>
            <a:r>
              <a:rPr lang="en-US" altLang="zh-CN" sz="2000" b="1">
                <a:latin typeface="Times New Roman" panose="02020603050405020304" charset="0"/>
                <a:ea typeface="宋体" panose="02010600030101010101" pitchFamily="2" charset="-122"/>
              </a:rPr>
              <a:t>Your cable 10</a:t>
            </a:r>
            <a:r>
              <a:rPr lang="en-US" altLang="zh-CN" sz="2000" b="1" baseline="30000">
                <a:latin typeface="Times New Roman" panose="02020603050405020304" charset="0"/>
                <a:ea typeface="宋体" panose="02010600030101010101" pitchFamily="2" charset="-122"/>
              </a:rPr>
              <a:t>TH</a:t>
            </a:r>
            <a:r>
              <a:rPr lang="en-US" altLang="zh-CN" sz="2000" b="1">
                <a:latin typeface="Times New Roman" panose="02020603050405020304" charset="0"/>
                <a:ea typeface="宋体" panose="02010600030101010101" pitchFamily="2" charset="-122"/>
              </a:rPr>
              <a:t> counter-offer USD 200/MT FOB dalian;</a:t>
            </a:r>
            <a:endParaRPr lang="en-US" altLang="zh-CN" sz="2000" b="1">
              <a:latin typeface="Times New Roman" panose="02020603050405020304" charset="0"/>
              <a:ea typeface="宋体" panose="02010600030101010101" pitchFamily="2" charset="-122"/>
            </a:endParaRPr>
          </a:p>
          <a:p>
            <a:pPr>
              <a:spcBef>
                <a:spcPct val="50000"/>
              </a:spcBef>
            </a:pPr>
            <a:r>
              <a:rPr lang="en-US" altLang="zh-CN" sz="2000" b="1">
                <a:latin typeface="Times New Roman" panose="02020603050405020304" charset="0"/>
                <a:ea typeface="宋体" panose="02010600030101010101" pitchFamily="2" charset="-122"/>
              </a:rPr>
              <a:t>        </a:t>
            </a:r>
            <a:r>
              <a:rPr lang="en-US" altLang="zh-CN" sz="2000" b="1">
                <a:solidFill>
                  <a:schemeClr val="hlink"/>
                </a:solidFill>
                <a:latin typeface="Times New Roman" panose="02020603050405020304" charset="0"/>
                <a:ea typeface="宋体" panose="02010600030101010101" pitchFamily="2" charset="-122"/>
              </a:rPr>
              <a:t>4</a:t>
            </a:r>
            <a:r>
              <a:rPr lang="zh-CN" altLang="en-US" sz="2000" b="1">
                <a:solidFill>
                  <a:schemeClr val="hlink"/>
                </a:solidFill>
                <a:latin typeface="Times New Roman" panose="02020603050405020304" charset="0"/>
                <a:ea typeface="宋体" panose="02010600030101010101" pitchFamily="2" charset="-122"/>
              </a:rPr>
              <a:t>、</a:t>
            </a:r>
            <a:r>
              <a:rPr lang="en-US" altLang="zh-CN" sz="2000" b="1">
                <a:solidFill>
                  <a:schemeClr val="hlink"/>
                </a:solidFill>
                <a:latin typeface="Times New Roman" panose="02020603050405020304" charset="0"/>
                <a:ea typeface="宋体" panose="02010600030101010101" pitchFamily="2" charset="-122"/>
              </a:rPr>
              <a:t>Your cable 12</a:t>
            </a:r>
            <a:r>
              <a:rPr lang="en-US" altLang="zh-CN" sz="2000" b="1" baseline="30000">
                <a:solidFill>
                  <a:schemeClr val="hlink"/>
                </a:solidFill>
                <a:latin typeface="Times New Roman" panose="02020603050405020304" charset="0"/>
                <a:ea typeface="宋体" panose="02010600030101010101" pitchFamily="2" charset="-122"/>
              </a:rPr>
              <a:t>TH</a:t>
            </a:r>
            <a:r>
              <a:rPr lang="en-US" altLang="zh-CN" sz="2000" b="1">
                <a:solidFill>
                  <a:schemeClr val="hlink"/>
                </a:solidFill>
                <a:latin typeface="Times New Roman" panose="02020603050405020304" charset="0"/>
                <a:ea typeface="宋体" panose="02010600030101010101" pitchFamily="2" charset="-122"/>
              </a:rPr>
              <a:t> We accepted.</a:t>
            </a:r>
            <a:endParaRPr lang="en-US" altLang="zh-CN" sz="2000" b="1">
              <a:solidFill>
                <a:schemeClr val="hlink"/>
              </a:solidFill>
              <a:latin typeface="Times New Roman" panose="02020603050405020304" charset="0"/>
              <a:ea typeface="宋体" panose="02010600030101010101" pitchFamily="2" charset="-122"/>
            </a:endParaRPr>
          </a:p>
        </p:txBody>
      </p:sp>
    </p:spTree>
    <p:custDataLst>
      <p:tags r:id="rId1"/>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childTnLst>
                                    <p:set>
                                      <p:cBhvr>
                                        <p:cTn id="6" dur="1" fill="hold">
                                          <p:stCondLst>
                                            <p:cond delay="0"/>
                                          </p:stCondLst>
                                        </p:cTn>
                                        <p:tgtEl>
                                          <p:spTgt spid="2092"/>
                                        </p:tgtEl>
                                        <p:attrNameLst>
                                          <p:attrName>style.visibility</p:attrName>
                                        </p:attrNameLst>
                                      </p:cBhvr>
                                      <p:to>
                                        <p:strVal val="visible"/>
                                      </p:to>
                                    </p:set>
                                    <p:animEffect transition="in" filter="wipe(left)">
                                      <p:cBhvr>
                                        <p:cTn id="7" dur="1000"/>
                                        <p:tgtEl>
                                          <p:spTgt spid="2092"/>
                                        </p:tgtEl>
                                      </p:cBhvr>
                                    </p:animEffect>
                                  </p:childTnLst>
                                </p:cTn>
                              </p:par>
                              <p:par>
                                <p:cTn id="8" presetID="22" presetClass="entr" presetSubtype="8" fill="hold" nodeType="withEffect">
                                  <p:childTnLst>
                                    <p:set>
                                      <p:cBhvr>
                                        <p:cTn id="9" dur="1" fill="hold">
                                          <p:stCondLst>
                                            <p:cond delay="0"/>
                                          </p:stCondLst>
                                        </p:cTn>
                                        <p:tgtEl>
                                          <p:spTgt spid="2094"/>
                                        </p:tgtEl>
                                        <p:attrNameLst>
                                          <p:attrName>style.visibility</p:attrName>
                                        </p:attrNameLst>
                                      </p:cBhvr>
                                      <p:to>
                                        <p:strVal val="visible"/>
                                      </p:to>
                                    </p:set>
                                    <p:animEffect transition="in" filter="wipe(left)">
                                      <p:cBhvr>
                                        <p:cTn id="10" dur="1000"/>
                                        <p:tgtEl>
                                          <p:spTgt spid="2094"/>
                                        </p:tgtEl>
                                      </p:cBhvr>
                                    </p:animEffect>
                                  </p:childTnLst>
                                </p:cTn>
                              </p:par>
                              <p:par>
                                <p:cTn id="11" presetID="22" presetClass="entr" presetSubtype="8" fill="hold" grpId="1" nodeType="withEffect">
                                  <p:childTnLst>
                                    <p:set>
                                      <p:cBhvr>
                                        <p:cTn id="12" dur="1" fill="hold">
                                          <p:stCondLst>
                                            <p:cond delay="0"/>
                                          </p:stCondLst>
                                        </p:cTn>
                                        <p:tgtEl>
                                          <p:spTgt spid="2095"/>
                                        </p:tgtEl>
                                        <p:attrNameLst>
                                          <p:attrName>style.visibility</p:attrName>
                                        </p:attrNameLst>
                                      </p:cBhvr>
                                      <p:to>
                                        <p:strVal val="visible"/>
                                      </p:to>
                                    </p:set>
                                    <p:animEffect transition="in" filter="wipe(left)">
                                      <p:cBhvr>
                                        <p:cTn id="13" dur="1000"/>
                                        <p:tgtEl>
                                          <p:spTgt spid="2095"/>
                                        </p:tgtEl>
                                      </p:cBhvr>
                                    </p:animEffect>
                                  </p:childTnLst>
                                </p:cTn>
                              </p:par>
                              <p:par>
                                <p:cTn id="14" presetID="22" presetClass="entr" presetSubtype="8" fill="hold" nodeType="withEffect">
                                  <p:childTnLst>
                                    <p:set>
                                      <p:cBhvr>
                                        <p:cTn id="15" dur="1" fill="hold">
                                          <p:stCondLst>
                                            <p:cond delay="0"/>
                                          </p:stCondLst>
                                        </p:cTn>
                                        <p:tgtEl>
                                          <p:spTgt spid="2098"/>
                                        </p:tgtEl>
                                        <p:attrNameLst>
                                          <p:attrName>style.visibility</p:attrName>
                                        </p:attrNameLst>
                                      </p:cBhvr>
                                      <p:to>
                                        <p:strVal val="visible"/>
                                      </p:to>
                                    </p:set>
                                    <p:animEffect transition="in" filter="wipe(left)">
                                      <p:cBhvr>
                                        <p:cTn id="16" dur="1000"/>
                                        <p:tgtEl>
                                          <p:spTgt spid="2098"/>
                                        </p:tgtEl>
                                      </p:cBhvr>
                                    </p:animEffect>
                                  </p:childTnLst>
                                </p:cTn>
                              </p:par>
                              <p:par>
                                <p:cTn id="17" presetID="22" presetClass="entr" presetSubtype="8" fill="hold" grpId="2" nodeType="withEffect">
                                  <p:childTnLst>
                                    <p:set>
                                      <p:cBhvr>
                                        <p:cTn id="18" dur="1" fill="hold">
                                          <p:stCondLst>
                                            <p:cond delay="0"/>
                                          </p:stCondLst>
                                        </p:cTn>
                                        <p:tgtEl>
                                          <p:spTgt spid="2096"/>
                                        </p:tgtEl>
                                        <p:attrNameLst>
                                          <p:attrName>style.visibility</p:attrName>
                                        </p:attrNameLst>
                                      </p:cBhvr>
                                      <p:to>
                                        <p:strVal val="visible"/>
                                      </p:to>
                                    </p:set>
                                    <p:animEffect transition="in" filter="wipe(left)">
                                      <p:cBhvr>
                                        <p:cTn id="19" dur="1000"/>
                                        <p:tgtEl>
                                          <p:spTgt spid="2096"/>
                                        </p:tgtEl>
                                      </p:cBhvr>
                                    </p:animEffect>
                                  </p:childTnLst>
                                </p:cTn>
                              </p:par>
                              <p:par>
                                <p:cTn id="20" presetID="22" presetClass="entr" presetSubtype="8" fill="hold" nodeType="withEffect">
                                  <p:childTnLst>
                                    <p:set>
                                      <p:cBhvr>
                                        <p:cTn id="21" dur="1" fill="hold">
                                          <p:stCondLst>
                                            <p:cond delay="0"/>
                                          </p:stCondLst>
                                        </p:cTn>
                                        <p:tgtEl>
                                          <p:spTgt spid="2099"/>
                                        </p:tgtEl>
                                        <p:attrNameLst>
                                          <p:attrName>style.visibility</p:attrName>
                                        </p:attrNameLst>
                                      </p:cBhvr>
                                      <p:to>
                                        <p:strVal val="visible"/>
                                      </p:to>
                                    </p:set>
                                    <p:animEffect transition="in" filter="wipe(left)">
                                      <p:cBhvr>
                                        <p:cTn id="22" dur="1000"/>
                                        <p:tgtEl>
                                          <p:spTgt spid="2099"/>
                                        </p:tgtEl>
                                      </p:cBhvr>
                                    </p:animEffect>
                                  </p:childTnLst>
                                </p:cTn>
                              </p:par>
                              <p:par>
                                <p:cTn id="23" presetID="22" presetClass="entr" presetSubtype="8" fill="hold" grpId="3" nodeType="withEffect">
                                  <p:childTnLst>
                                    <p:set>
                                      <p:cBhvr>
                                        <p:cTn id="24" dur="1" fill="hold">
                                          <p:stCondLst>
                                            <p:cond delay="0"/>
                                          </p:stCondLst>
                                        </p:cTn>
                                        <p:tgtEl>
                                          <p:spTgt spid="2097"/>
                                        </p:tgtEl>
                                        <p:attrNameLst>
                                          <p:attrName>style.visibility</p:attrName>
                                        </p:attrNameLst>
                                      </p:cBhvr>
                                      <p:to>
                                        <p:strVal val="visible"/>
                                      </p:to>
                                    </p:set>
                                    <p:animEffect transition="in" filter="wipe(left)">
                                      <p:cBhvr>
                                        <p:cTn id="25" dur="1000"/>
                                        <p:tgtEl>
                                          <p:spTgt spid="209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4" nodeType="clickEffect">
                                  <p:childTnLst>
                                    <p:set>
                                      <p:cBhvr>
                                        <p:cTn id="29" dur="1" fill="hold">
                                          <p:stCondLst>
                                            <p:cond delay="0"/>
                                          </p:stCondLst>
                                        </p:cTn>
                                        <p:tgtEl>
                                          <p:spTgt spid="2100"/>
                                        </p:tgtEl>
                                        <p:attrNameLst>
                                          <p:attrName>style.visibility</p:attrName>
                                        </p:attrNameLst>
                                      </p:cBhvr>
                                      <p:to>
                                        <p:strVal val="visible"/>
                                      </p:to>
                                    </p:set>
                                    <p:animEffect transition="in" filter="fade">
                                      <p:cBhvr>
                                        <p:cTn id="30" dur="2000"/>
                                        <p:tgtEl>
                                          <p:spTgt spid="210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5" nodeType="clickEffect">
                                  <p:childTnLst>
                                    <p:set>
                                      <p:cBhvr>
                                        <p:cTn id="34" dur="1" fill="hold">
                                          <p:stCondLst>
                                            <p:cond delay="0"/>
                                          </p:stCondLst>
                                        </p:cTn>
                                        <p:tgtEl>
                                          <p:spTgt spid="2101"/>
                                        </p:tgtEl>
                                        <p:attrNameLst>
                                          <p:attrName>style.visibility</p:attrName>
                                        </p:attrNameLst>
                                      </p:cBhvr>
                                      <p:to>
                                        <p:strVal val="visible"/>
                                      </p:to>
                                    </p:set>
                                    <p:animEffect transition="in" filter="fade">
                                      <p:cBhvr>
                                        <p:cTn id="35" dur="2000"/>
                                        <p:tgtEl>
                                          <p:spTgt spid="2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2" grpId="0" animBg="1"/>
      <p:bldP spid="2095" grpId="1" animBg="1"/>
      <p:bldP spid="2096" grpId="2" animBg="1"/>
      <p:bldP spid="2097" grpId="3" animBg="1"/>
      <p:bldP spid="2100" grpId="4" bldLvl="0" animBg="1"/>
      <p:bldP spid="2101" grpId="5"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05"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9699" name="Rectangle 2"/>
          <p:cNvSpPr/>
          <p:nvPr/>
        </p:nvSpPr>
        <p:spPr>
          <a:xfrm>
            <a:off x="2133600" y="762000"/>
            <a:ext cx="7772400" cy="533400"/>
          </a:xfrm>
          <a:prstGeom prst="rect">
            <a:avLst/>
          </a:prstGeom>
          <a:noFill/>
          <a:ln w="9525">
            <a:noFill/>
          </a:ln>
        </p:spPr>
        <p:txBody>
          <a:bodyPr anchor="ctr" anchorCtr="0"/>
          <a:p>
            <a:endParaRPr lang="zh-CN" altLang="zh-CN" b="1">
              <a:solidFill>
                <a:schemeClr val="tx2"/>
              </a:solidFill>
              <a:latin typeface="Times New Roman" panose="02020603050405020304" charset="0"/>
              <a:ea typeface="宋体" panose="02010600030101010101" pitchFamily="2" charset="-122"/>
            </a:endParaRPr>
          </a:p>
        </p:txBody>
      </p:sp>
      <p:grpSp>
        <p:nvGrpSpPr>
          <p:cNvPr id="29700" name="组合 2106"/>
          <p:cNvGrpSpPr/>
          <p:nvPr/>
        </p:nvGrpSpPr>
        <p:grpSpPr>
          <a:xfrm>
            <a:off x="2135188" y="908050"/>
            <a:ext cx="7988300" cy="1154113"/>
            <a:chOff x="385" y="572"/>
            <a:chExt cx="5032" cy="727"/>
          </a:xfrm>
        </p:grpSpPr>
        <p:sp>
          <p:nvSpPr>
            <p:cNvPr id="29701" name="Rectangle 7"/>
            <p:cNvSpPr/>
            <p:nvPr/>
          </p:nvSpPr>
          <p:spPr>
            <a:xfrm>
              <a:off x="521" y="709"/>
              <a:ext cx="4896" cy="590"/>
            </a:xfrm>
            <a:prstGeom prst="rect">
              <a:avLst/>
            </a:prstGeom>
            <a:solidFill>
              <a:srgbClr val="FF7C80"/>
            </a:solidFill>
            <a:ln w="9525">
              <a:noFill/>
            </a:ln>
          </p:spPr>
          <p:txBody>
            <a:bodyPr anchor="t" anchorCtr="0"/>
            <a:p>
              <a:pPr marL="342900" indent="-342900">
                <a:lnSpc>
                  <a:spcPct val="90000"/>
                </a:lnSpc>
                <a:spcBef>
                  <a:spcPct val="20000"/>
                </a:spcBef>
              </a:pPr>
              <a:endParaRPr lang="en-US" altLang="zh-CN" sz="2400"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29702" name="Rectangle 3"/>
            <p:cNvSpPr/>
            <p:nvPr/>
          </p:nvSpPr>
          <p:spPr>
            <a:xfrm>
              <a:off x="385" y="572"/>
              <a:ext cx="4896" cy="590"/>
            </a:xfrm>
            <a:prstGeom prst="rect">
              <a:avLst/>
            </a:prstGeom>
            <a:solidFill>
              <a:srgbClr val="FFFF00"/>
            </a:solidFill>
            <a:ln w="9525">
              <a:noFill/>
            </a:ln>
          </p:spPr>
          <p:txBody>
            <a:bodyPr anchor="t" anchorCtr="0"/>
            <a:p>
              <a:pPr marL="342900" indent="-342900">
                <a:lnSpc>
                  <a:spcPct val="90000"/>
                </a:lnSpc>
                <a:spcBef>
                  <a:spcPct val="20000"/>
                </a:spcBef>
              </a:pPr>
              <a:r>
                <a:rPr lang="en-US" altLang="zh-CN" b="1">
                  <a:latin typeface="Times New Roman" panose="02020603050405020304" charset="0"/>
                  <a:ea typeface="宋体" panose="02010600030101010101" pitchFamily="2" charset="-122"/>
                </a:rPr>
                <a:t>           </a:t>
              </a:r>
              <a:r>
                <a:rPr lang="zh-CN" altLang="en-US" b="1">
                  <a:latin typeface="Times New Roman" panose="02020603050405020304" charset="0"/>
                  <a:ea typeface="宋体" panose="02010600030101010101" pitchFamily="2" charset="-122"/>
                </a:rPr>
                <a:t>是指买方为了购买或卖方为了销售货物而向对方提出有关交易条件的询问。</a:t>
              </a:r>
              <a:endParaRPr lang="zh-CN" altLang="en-US" b="1">
                <a:latin typeface="Times New Roman" panose="02020603050405020304" charset="0"/>
                <a:ea typeface="宋体" panose="02010600030101010101" pitchFamily="2" charset="-122"/>
              </a:endParaRPr>
            </a:p>
            <a:p>
              <a:pPr marL="342900" indent="-342900">
                <a:lnSpc>
                  <a:spcPct val="90000"/>
                </a:lnSpc>
                <a:spcBef>
                  <a:spcPct val="20000"/>
                </a:spcBef>
              </a:pPr>
              <a:r>
                <a:rPr lang="zh-CN" altLang="en-US" b="1">
                  <a:latin typeface="Times New Roman" panose="02020603050405020304" charset="0"/>
                  <a:ea typeface="宋体" panose="02010600030101010101" pitchFamily="2" charset="-122"/>
                </a:rPr>
                <a:t>   </a:t>
              </a:r>
              <a:endParaRPr lang="zh-CN" altLang="en-US" b="1">
                <a:latin typeface="Times New Roman" panose="02020603050405020304" charset="0"/>
                <a:ea typeface="宋体" panose="02010600030101010101" pitchFamily="2" charset="-122"/>
              </a:endParaRPr>
            </a:p>
          </p:txBody>
        </p:sp>
      </p:grpSp>
      <p:sp>
        <p:nvSpPr>
          <p:cNvPr id="2110" name="Rectangle 4"/>
          <p:cNvSpPr/>
          <p:nvPr/>
        </p:nvSpPr>
        <p:spPr>
          <a:xfrm>
            <a:off x="1774825" y="2406650"/>
            <a:ext cx="7772400" cy="2663825"/>
          </a:xfrm>
          <a:prstGeom prst="rect">
            <a:avLst/>
          </a:prstGeom>
          <a:noFill/>
          <a:ln w="9525">
            <a:noFill/>
          </a:ln>
        </p:spPr>
        <p:txBody>
          <a:bodyPr anchor="t" anchorCtr="0">
            <a:spAutoFit/>
          </a:bodyPr>
          <a:p>
            <a:pPr>
              <a:lnSpc>
                <a:spcPct val="90000"/>
              </a:lnSpc>
              <a:spcBef>
                <a:spcPct val="50000"/>
              </a:spcBef>
            </a:pPr>
            <a:r>
              <a:rPr lang="en-US" altLang="zh-CN" b="1">
                <a:latin typeface="Times New Roman" panose="02020603050405020304" charset="0"/>
                <a:ea typeface="宋体" panose="02010600030101010101" pitchFamily="2" charset="-122"/>
              </a:rPr>
              <a:t> 1</a:t>
            </a:r>
            <a:r>
              <a:rPr lang="zh-CN" altLang="en-US" b="1">
                <a:latin typeface="Times New Roman" panose="02020603050405020304" charset="0"/>
                <a:ea typeface="宋体" panose="02010600030101010101" pitchFamily="2" charset="-122"/>
              </a:rPr>
              <a:t>、询盘法律效力</a:t>
            </a:r>
            <a:endParaRPr lang="zh-CN" altLang="en-US" b="1">
              <a:latin typeface="Times New Roman" panose="02020603050405020304" charset="0"/>
              <a:ea typeface="宋体" panose="02010600030101010101" pitchFamily="2" charset="-122"/>
            </a:endParaRPr>
          </a:p>
          <a:p>
            <a:pPr>
              <a:lnSpc>
                <a:spcPct val="90000"/>
              </a:lnSpc>
              <a:spcBef>
                <a:spcPct val="50000"/>
              </a:spcBef>
            </a:pPr>
            <a:r>
              <a:rPr lang="zh-CN" altLang="en-US" b="1">
                <a:latin typeface="Times New Roman" panose="02020603050405020304" charset="0"/>
                <a:ea typeface="宋体" panose="02010600030101010101" pitchFamily="2" charset="-122"/>
              </a:rPr>
              <a:t>    询盘对于询盘人和被询盘人均无法律上的约束</a:t>
            </a:r>
            <a:endParaRPr lang="zh-CN" altLang="en-US" b="1">
              <a:latin typeface="Times New Roman" panose="02020603050405020304" charset="0"/>
              <a:ea typeface="宋体" panose="02010600030101010101" pitchFamily="2" charset="-122"/>
            </a:endParaRPr>
          </a:p>
          <a:p>
            <a:pPr>
              <a:lnSpc>
                <a:spcPct val="90000"/>
              </a:lnSpc>
              <a:spcBef>
                <a:spcPct val="50000"/>
              </a:spcBef>
            </a:pPr>
            <a:r>
              <a:rPr lang="zh-CN" altLang="en-US" b="1">
                <a:latin typeface="Times New Roman" panose="02020603050405020304" charset="0"/>
                <a:ea typeface="宋体" panose="02010600030101010101" pitchFamily="2" charset="-122"/>
              </a:rPr>
              <a:t>    力，而且不是交易磋商的必经步骤。</a:t>
            </a:r>
            <a:endParaRPr lang="zh-CN" altLang="en-US" b="1">
              <a:latin typeface="Times New Roman" panose="02020603050405020304" charset="0"/>
              <a:ea typeface="宋体" panose="02010600030101010101" pitchFamily="2" charset="-122"/>
            </a:endParaRPr>
          </a:p>
          <a:p>
            <a:pPr>
              <a:lnSpc>
                <a:spcPct val="90000"/>
              </a:lnSpc>
              <a:spcBef>
                <a:spcPct val="5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2</a:t>
            </a:r>
            <a:r>
              <a:rPr lang="zh-CN" altLang="en-US" b="1">
                <a:latin typeface="Times New Roman" panose="02020603050405020304" charset="0"/>
                <a:ea typeface="宋体" panose="02010600030101010101" pitchFamily="2" charset="-122"/>
              </a:rPr>
              <a:t>、询盘采用的主要词句：</a:t>
            </a:r>
            <a:endParaRPr lang="zh-CN" altLang="en-US" b="1">
              <a:latin typeface="Times New Roman" panose="02020603050405020304" charset="0"/>
              <a:ea typeface="宋体" panose="02010600030101010101" pitchFamily="2" charset="-122"/>
            </a:endParaRPr>
          </a:p>
          <a:p>
            <a:pPr>
              <a:lnSpc>
                <a:spcPct val="90000"/>
              </a:lnSpc>
              <a:spcBef>
                <a:spcPct val="5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Please advise……</a:t>
            </a:r>
            <a:endParaRPr lang="en-US" altLang="zh-CN" b="1">
              <a:latin typeface="Times New Roman" panose="02020603050405020304" charset="0"/>
              <a:ea typeface="宋体" panose="02010600030101010101" pitchFamily="2" charset="-122"/>
            </a:endParaRPr>
          </a:p>
          <a:p>
            <a:pPr>
              <a:lnSpc>
                <a:spcPct val="90000"/>
              </a:lnSpc>
              <a:spcBef>
                <a:spcPct val="50000"/>
              </a:spcBef>
            </a:pPr>
            <a:r>
              <a:rPr lang="en-US" altLang="zh-CN" b="1">
                <a:latin typeface="Times New Roman" panose="02020603050405020304" charset="0"/>
                <a:ea typeface="宋体" panose="02010600030101010101" pitchFamily="2" charset="-122"/>
              </a:rPr>
              <a:t>            Please quote…….</a:t>
            </a:r>
            <a:endParaRPr lang="en-US" altLang="zh-CN" b="1">
              <a:latin typeface="Times New Roman" panose="02020603050405020304" charset="0"/>
              <a:ea typeface="宋体" panose="02010600030101010101" pitchFamily="2" charset="-122"/>
            </a:endParaRPr>
          </a:p>
          <a:p>
            <a:pPr>
              <a:lnSpc>
                <a:spcPct val="90000"/>
              </a:lnSpc>
              <a:spcBef>
                <a:spcPct val="50000"/>
              </a:spcBef>
            </a:pPr>
            <a:r>
              <a:rPr lang="en-US" altLang="zh-CN" b="1">
                <a:latin typeface="Times New Roman" panose="02020603050405020304" charset="0"/>
                <a:ea typeface="宋体" panose="02010600030101010101" pitchFamily="2" charset="-122"/>
              </a:rPr>
              <a:t>                 Please offer … …. </a:t>
            </a:r>
            <a:endParaRPr lang="en-US" altLang="zh-CN" b="1">
              <a:latin typeface="Times New Roman" panose="02020603050405020304" charset="0"/>
              <a:ea typeface="宋体" panose="02010600030101010101" pitchFamily="2" charset="-122"/>
            </a:endParaRPr>
          </a:p>
        </p:txBody>
      </p:sp>
      <p:sp>
        <p:nvSpPr>
          <p:cNvPr id="29704" name="Rectangle 6"/>
          <p:cNvSpPr/>
          <p:nvPr/>
        </p:nvSpPr>
        <p:spPr>
          <a:xfrm>
            <a:off x="5566093" y="260350"/>
            <a:ext cx="2598420" cy="339725"/>
          </a:xfrm>
          <a:prstGeom prst="rect">
            <a:avLst/>
          </a:prstGeom>
          <a:noFill/>
          <a:ln w="9525">
            <a:noFill/>
          </a:ln>
        </p:spPr>
        <p:txBody>
          <a:bodyPr wrap="none" anchor="t" anchorCtr="0">
            <a:spAutoFit/>
          </a:bodyPr>
          <a:p>
            <a:pPr algn="r">
              <a:lnSpc>
                <a:spcPct val="90000"/>
              </a:lnSpc>
              <a:spcBef>
                <a:spcPct val="20000"/>
              </a:spcBef>
            </a:pPr>
            <a:r>
              <a:rPr lang="zh-CN" altLang="en-US" b="1">
                <a:latin typeface="Times New Roman" panose="02020603050405020304" charset="0"/>
                <a:ea typeface="宋体" panose="02010600030101010101" pitchFamily="2" charset="-122"/>
              </a:rPr>
              <a:t>（一）询盘 （</a:t>
            </a:r>
            <a:r>
              <a:rPr lang="en-US" altLang="zh-CN" b="1">
                <a:latin typeface="Times New Roman" panose="02020603050405020304" charset="0"/>
                <a:ea typeface="宋体" panose="02010600030101010101" pitchFamily="2" charset="-122"/>
              </a:rPr>
              <a:t>Inquiry</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p:txBody>
      </p:sp>
      <p:sp>
        <p:nvSpPr>
          <p:cNvPr id="2112" name="AutoShape 8"/>
          <p:cNvSpPr/>
          <p:nvPr/>
        </p:nvSpPr>
        <p:spPr>
          <a:xfrm>
            <a:off x="7104063" y="4581525"/>
            <a:ext cx="3241675" cy="1296988"/>
          </a:xfrm>
          <a:prstGeom prst="cloudCallout">
            <a:avLst>
              <a:gd name="adj1" fmla="val -79185"/>
              <a:gd name="adj2" fmla="val -44491"/>
            </a:avLst>
          </a:prstGeom>
          <a:gradFill rotWithShape="1">
            <a:gsLst>
              <a:gs pos="0">
                <a:srgbClr val="FF7C80"/>
              </a:gs>
              <a:gs pos="50000">
                <a:srgbClr val="FFFFFF"/>
              </a:gs>
              <a:gs pos="100000">
                <a:srgbClr val="FF7C80"/>
              </a:gs>
            </a:gsLst>
            <a:lin ang="5400000"/>
            <a:tileRect/>
          </a:gradFill>
          <a:ln w="9525" cap="flat" cmpd="sng">
            <a:solidFill>
              <a:srgbClr val="000000"/>
            </a:solidFill>
            <a:prstDash val="solid"/>
            <a:round/>
            <a:headEnd type="none" w="med" len="med"/>
            <a:tailEnd type="none" w="med" len="med"/>
          </a:ln>
        </p:spPr>
        <p:txBody>
          <a:bodyPr anchor="t" anchorCtr="0"/>
          <a:p>
            <a:pPr>
              <a:spcBef>
                <a:spcPct val="50000"/>
              </a:spcBef>
            </a:pPr>
            <a:r>
              <a:rPr lang="en-US" altLang="zh-CN" b="1">
                <a:solidFill>
                  <a:schemeClr val="bg1"/>
                </a:solidFill>
                <a:latin typeface="Times New Roman" panose="02020603050405020304" charset="0"/>
                <a:ea typeface="宋体" panose="02010600030101010101" pitchFamily="2" charset="-122"/>
              </a:rPr>
              <a:t>  </a:t>
            </a:r>
            <a:r>
              <a:rPr lang="zh-CN" altLang="en-US" b="1">
                <a:solidFill>
                  <a:schemeClr val="bg1"/>
                </a:solidFill>
                <a:latin typeface="Times New Roman" panose="02020603050405020304" charset="0"/>
                <a:ea typeface="宋体" panose="02010600030101010101" pitchFamily="2" charset="-122"/>
                <a:hlinkClick r:id="rId1"/>
              </a:rPr>
              <a:t>询盘示例</a:t>
            </a:r>
            <a:endParaRPr lang="zh-CN" altLang="en-US" b="1">
              <a:solidFill>
                <a:schemeClr val="bg1"/>
              </a:solidFill>
              <a:latin typeface="Times New Roman" panose="02020603050405020304" charset="0"/>
              <a:ea typeface="宋体" panose="02010600030101010101" pitchFamily="2" charset="-122"/>
            </a:endParaRPr>
          </a:p>
          <a:p>
            <a:pPr algn="ctr" eaLnBrk="0" hangingPunct="0"/>
            <a:endParaRPr lang="en-US" altLang="zh-CN">
              <a:solidFill>
                <a:schemeClr val="bg1"/>
              </a:solidFill>
              <a:latin typeface="Times New Roman" panose="02020603050405020304" charset="0"/>
              <a:ea typeface="宋体" panose="02010600030101010101" pitchFamily="2" charset="-122"/>
            </a:endParaRPr>
          </a:p>
        </p:txBody>
      </p:sp>
    </p:spTree>
    <p:custDataLst>
      <p:tags r:id="rId2"/>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childTnLst>
                                    <p:set>
                                      <p:cBhvr>
                                        <p:cTn id="6" dur="1" fill="hold">
                                          <p:stCondLst>
                                            <p:cond delay="0"/>
                                          </p:stCondLst>
                                        </p:cTn>
                                        <p:tgtEl>
                                          <p:spTgt spid="2112"/>
                                        </p:tgtEl>
                                        <p:attrNameLst>
                                          <p:attrName>style.visibility</p:attrName>
                                        </p:attrNameLst>
                                      </p:cBhvr>
                                      <p:to>
                                        <p:strVal val="visible"/>
                                      </p:to>
                                    </p:set>
                                    <p:animEffect transition="in" filter="box(in)">
                                      <p:cBhvr>
                                        <p:cTn id="7" dur="500"/>
                                        <p:tgtEl>
                                          <p:spTgt spid="2112"/>
                                        </p:tgtEl>
                                      </p:cBhvr>
                                    </p:animEffect>
                                  </p:childTnLst>
                                </p:cTn>
                              </p:par>
                            </p:childTnLst>
                          </p:cTn>
                        </p:par>
                        <p:par>
                          <p:cTn id="8" fill="hold">
                            <p:stCondLst>
                              <p:cond delay="500"/>
                            </p:stCondLst>
                            <p:childTnLst>
                              <p:par>
                                <p:cTn id="9" presetID="22" presetClass="entr" presetSubtype="1" fill="hold" grpId="0" nodeType="afterEffect">
                                  <p:childTnLst>
                                    <p:set>
                                      <p:cBhvr>
                                        <p:cTn id="10" dur="1" fill="hold">
                                          <p:stCondLst>
                                            <p:cond delay="0"/>
                                          </p:stCondLst>
                                        </p:cTn>
                                        <p:tgtEl>
                                          <p:spTgt spid="2110"/>
                                        </p:tgtEl>
                                        <p:attrNameLst>
                                          <p:attrName>style.visibility</p:attrName>
                                        </p:attrNameLst>
                                      </p:cBhvr>
                                      <p:to>
                                        <p:strVal val="visible"/>
                                      </p:to>
                                    </p:set>
                                    <p:animEffect transition="in" filter="wipe(up)">
                                      <p:cBhvr>
                                        <p:cTn id="11" dur="2000"/>
                                        <p:tgtEl>
                                          <p:spTgt spid="2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0" grpId="0" animBg="1"/>
      <p:bldP spid="2112" grpId="1"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日期占位符 1"/>
          <p:cNvSpPr>
            <a:spLocks noGrp="1"/>
          </p:cNvSpPr>
          <p:nvPr/>
        </p:nvSpPr>
        <p:spPr>
          <a:xfrm>
            <a:off x="1851025" y="6477000"/>
            <a:ext cx="2514600" cy="304800"/>
          </a:xfrm>
          <a:prstGeom prst="rect">
            <a:avLst/>
          </a:prstGeom>
          <a:noFill/>
          <a:ln w="9525">
            <a:noFill/>
          </a:ln>
        </p:spPr>
        <p:txBody>
          <a:bodyPr anchor="t" anchorCtr="0"/>
          <a:p>
            <a:fld id="{BB962C8B-B14F-4D97-AF65-F5344CB8AC3E}" type="datetime1">
              <a:rPr lang="zh-CN" altLang="en-US" sz="1200">
                <a:solidFill>
                  <a:schemeClr val="hlink"/>
                </a:solidFill>
                <a:latin typeface="Verdana" panose="020B0604030504040204" charset="0"/>
                <a:ea typeface="Gulim" charset="-127"/>
              </a:rPr>
            </a:fld>
            <a:endParaRPr lang="zh-CN" altLang="en-US" sz="1200">
              <a:solidFill>
                <a:schemeClr val="hlink"/>
              </a:solidFill>
              <a:latin typeface="Verdana" panose="020B0604030504040204" charset="0"/>
              <a:ea typeface="Gulim" charset="-127"/>
            </a:endParaRPr>
          </a:p>
        </p:txBody>
      </p:sp>
      <p:sp>
        <p:nvSpPr>
          <p:cNvPr id="2116"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117" name="Rectangle 2"/>
          <p:cNvSpPr/>
          <p:nvPr/>
        </p:nvSpPr>
        <p:spPr>
          <a:xfrm>
            <a:off x="1774825" y="1844675"/>
            <a:ext cx="8458200" cy="5562600"/>
          </a:xfrm>
          <a:prstGeom prst="rect">
            <a:avLst/>
          </a:prstGeom>
          <a:noFill/>
          <a:ln w="9525">
            <a:noFill/>
          </a:ln>
        </p:spPr>
        <p:txBody>
          <a:bodyPr anchor="t" anchorCtr="0"/>
          <a:p>
            <a:pPr marL="342900" indent="-342900">
              <a:spcBef>
                <a:spcPct val="20000"/>
              </a:spcBef>
            </a:pPr>
            <a:endParaRPr lang="en-US" altLang="zh-CN" b="1">
              <a:latin typeface="Times New Roman" panose="02020603050405020304" charset="0"/>
              <a:ea typeface="宋体" panose="02010600030101010101" pitchFamily="2" charset="-122"/>
            </a:endParaRPr>
          </a:p>
          <a:p>
            <a:pPr marL="342900" indent="-342900">
              <a:spcBef>
                <a:spcPct val="20000"/>
              </a:spcBef>
            </a:pPr>
            <a:endParaRPr lang="en-US" altLang="zh-CN" b="1">
              <a:latin typeface="Times New Roman" panose="02020603050405020304" charset="0"/>
              <a:ea typeface="宋体" panose="02010600030101010101" pitchFamily="2" charset="-122"/>
            </a:endParaRPr>
          </a:p>
          <a:p>
            <a:pPr marL="342900" indent="-342900">
              <a:spcBef>
                <a:spcPct val="20000"/>
              </a:spcBef>
            </a:pPr>
            <a:r>
              <a:rPr lang="en-US" altLang="zh-CN" b="1">
                <a:latin typeface="Times New Roman" panose="02020603050405020304" charset="0"/>
                <a:ea typeface="宋体" panose="02010600030101010101" pitchFamily="2" charset="-122"/>
              </a:rPr>
              <a:t>1</a:t>
            </a:r>
            <a:r>
              <a:rPr lang="zh-CN" altLang="en-US" b="1">
                <a:latin typeface="Times New Roman" panose="02020603050405020304" charset="0"/>
                <a:ea typeface="宋体" panose="02010600030101010101" pitchFamily="2" charset="-122"/>
              </a:rPr>
              <a:t>、卖方发盘，称为售货发盘</a:t>
            </a:r>
            <a:r>
              <a:rPr lang="en-US" altLang="zh-CN" b="1">
                <a:latin typeface="Times New Roman" panose="02020603050405020304" charset="0"/>
                <a:ea typeface="宋体" panose="02010600030101010101" pitchFamily="2" charset="-122"/>
              </a:rPr>
              <a:t>selling offer;</a:t>
            </a:r>
            <a:endParaRPr lang="en-US" altLang="zh-CN" b="1">
              <a:latin typeface="Times New Roman" panose="02020603050405020304" charset="0"/>
              <a:ea typeface="宋体" panose="02010600030101010101" pitchFamily="2" charset="-122"/>
            </a:endParaRPr>
          </a:p>
          <a:p>
            <a:pPr marL="342900" indent="-342900">
              <a:spcBef>
                <a:spcPct val="20000"/>
              </a:spcBef>
            </a:pPr>
            <a:r>
              <a:rPr lang="en-US" altLang="zh-CN" b="1">
                <a:latin typeface="Times New Roman" panose="02020603050405020304" charset="0"/>
                <a:ea typeface="宋体" panose="02010600030101010101" pitchFamily="2" charset="-122"/>
              </a:rPr>
              <a:t>      </a:t>
            </a:r>
            <a:r>
              <a:rPr lang="zh-CN" altLang="en-US" b="1">
                <a:latin typeface="Times New Roman" panose="02020603050405020304" charset="0"/>
                <a:ea typeface="宋体" panose="02010600030101010101" pitchFamily="2" charset="-122"/>
              </a:rPr>
              <a:t>买方发盘，称为购货发盘（递盘）</a:t>
            </a:r>
            <a:r>
              <a:rPr lang="en-US" altLang="zh-CN" b="1">
                <a:latin typeface="Times New Roman" panose="02020603050405020304" charset="0"/>
                <a:ea typeface="宋体" panose="02010600030101010101" pitchFamily="2" charset="-122"/>
              </a:rPr>
              <a:t>buying offer</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BID</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2</a:t>
            </a:r>
            <a:r>
              <a:rPr lang="zh-CN" altLang="en-US" b="1">
                <a:latin typeface="Times New Roman" panose="02020603050405020304" charset="0"/>
                <a:ea typeface="宋体" panose="02010600030101010101" pitchFamily="2" charset="-122"/>
              </a:rPr>
              <a:t>、有效发盘的条件</a:t>
            </a:r>
            <a:r>
              <a:rPr lang="en-US" altLang="zh-CN" b="1">
                <a:latin typeface="Times New Roman" panose="02020603050405020304" charset="0"/>
                <a:ea typeface="宋体" panose="02010600030101010101" pitchFamily="2" charset="-122"/>
              </a:rPr>
              <a:t>:</a:t>
            </a:r>
            <a:endParaRPr lang="en-US" altLang="zh-CN" b="1">
              <a:latin typeface="Times New Roman" panose="02020603050405020304" charset="0"/>
              <a:ea typeface="宋体" panose="02010600030101010101" pitchFamily="2" charset="-122"/>
            </a:endParaRPr>
          </a:p>
          <a:p>
            <a:pPr marL="342900" indent="-342900">
              <a:spcBef>
                <a:spcPct val="20000"/>
              </a:spcBef>
            </a:pPr>
            <a:r>
              <a:rPr lang="en-US" altLang="zh-CN" b="1">
                <a:latin typeface="Times New Roman" panose="02020603050405020304" charset="0"/>
                <a:ea typeface="宋体" panose="02010600030101010101" pitchFamily="2" charset="-122"/>
              </a:rPr>
              <a:t>          </a:t>
            </a:r>
            <a:r>
              <a:rPr lang="zh-CN" altLang="en-US" b="1">
                <a:latin typeface="Times New Roman" panose="02020603050405020304" charset="0"/>
                <a:ea typeface="宋体" panose="02010600030101010101" pitchFamily="2" charset="-122"/>
              </a:rPr>
              <a:t>（</a:t>
            </a:r>
            <a:r>
              <a:rPr lang="en-US" altLang="zh-CN" b="1">
                <a:latin typeface="Times New Roman" panose="02020603050405020304" charset="0"/>
                <a:ea typeface="宋体" panose="02010600030101010101" pitchFamily="2" charset="-122"/>
              </a:rPr>
              <a:t>1</a:t>
            </a:r>
            <a:r>
              <a:rPr lang="zh-CN" altLang="en-US" b="1">
                <a:latin typeface="Times New Roman" panose="02020603050405020304" charset="0"/>
                <a:ea typeface="宋体" panose="02010600030101010101" pitchFamily="2" charset="-122"/>
              </a:rPr>
              <a:t>）向特定的人发出；</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2</a:t>
            </a:r>
            <a:r>
              <a:rPr lang="zh-CN" altLang="en-US" b="1">
                <a:latin typeface="Times New Roman" panose="02020603050405020304" charset="0"/>
                <a:ea typeface="宋体" panose="02010600030101010101" pitchFamily="2" charset="-122"/>
              </a:rPr>
              <a:t>）以订立合同为目的；</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3</a:t>
            </a:r>
            <a:r>
              <a:rPr lang="zh-CN" altLang="en-US" b="1">
                <a:latin typeface="Times New Roman" panose="02020603050405020304" charset="0"/>
                <a:ea typeface="宋体" panose="02010600030101010101" pitchFamily="2" charset="-122"/>
              </a:rPr>
              <a:t>）内容明确；</a:t>
            </a:r>
            <a:endParaRPr lang="zh-CN" altLang="en-US" b="1">
              <a:latin typeface="Times New Roman" panose="02020603050405020304" charset="0"/>
              <a:ea typeface="宋体" panose="02010600030101010101" pitchFamily="2" charset="-122"/>
            </a:endParaRPr>
          </a:p>
          <a:p>
            <a:pPr marL="342900" indent="-342900">
              <a:spcBef>
                <a:spcPct val="20000"/>
              </a:spcBef>
            </a:pPr>
            <a:r>
              <a:rPr lang="zh-CN" altLang="en-US" b="1">
                <a:latin typeface="Times New Roman" panose="02020603050405020304" charset="0"/>
                <a:ea typeface="宋体" panose="02010600030101010101" pitchFamily="2" charset="-122"/>
              </a:rPr>
              <a:t>          （</a:t>
            </a:r>
            <a:r>
              <a:rPr lang="en-US" altLang="zh-CN" b="1">
                <a:latin typeface="Times New Roman" panose="02020603050405020304" charset="0"/>
                <a:ea typeface="宋体" panose="02010600030101010101" pitchFamily="2" charset="-122"/>
              </a:rPr>
              <a:t>4</a:t>
            </a:r>
            <a:r>
              <a:rPr lang="zh-CN" altLang="en-US" b="1">
                <a:latin typeface="Times New Roman" panose="02020603050405020304" charset="0"/>
                <a:ea typeface="宋体" panose="02010600030101010101" pitchFamily="2" charset="-122"/>
              </a:rPr>
              <a:t>）</a:t>
            </a:r>
            <a:r>
              <a:rPr lang="zh-CN" altLang="en-US" b="1">
                <a:solidFill>
                  <a:schemeClr val="hlink"/>
                </a:solidFill>
                <a:latin typeface="Times New Roman" panose="02020603050405020304" charset="0"/>
                <a:ea typeface="宋体" panose="02010600030101010101" pitchFamily="2" charset="-122"/>
              </a:rPr>
              <a:t>送达受盘人</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p:txBody>
      </p:sp>
      <p:sp>
        <p:nvSpPr>
          <p:cNvPr id="30724" name="Rectangle 3"/>
          <p:cNvSpPr/>
          <p:nvPr/>
        </p:nvSpPr>
        <p:spPr>
          <a:xfrm>
            <a:off x="5980430" y="258763"/>
            <a:ext cx="2376170" cy="368300"/>
          </a:xfrm>
          <a:prstGeom prst="rect">
            <a:avLst/>
          </a:prstGeom>
          <a:noFill/>
          <a:ln w="9525">
            <a:noFill/>
          </a:ln>
        </p:spPr>
        <p:txBody>
          <a:bodyPr wrap="none" anchor="t" anchorCtr="0">
            <a:spAutoFit/>
          </a:bodyPr>
          <a:p>
            <a:pPr algn="r">
              <a:spcBef>
                <a:spcPct val="20000"/>
              </a:spcBef>
            </a:pPr>
            <a:r>
              <a:rPr lang="zh-CN" altLang="en-US" b="1">
                <a:latin typeface="Times New Roman" panose="02020603050405020304" charset="0"/>
                <a:ea typeface="宋体" panose="02010600030101010101" pitchFamily="2" charset="-122"/>
              </a:rPr>
              <a:t>（二）发盘 （ </a:t>
            </a:r>
            <a:r>
              <a:rPr lang="en-US" altLang="zh-CN" b="1">
                <a:latin typeface="Times New Roman" panose="02020603050405020304" charset="0"/>
                <a:ea typeface="宋体" panose="02010600030101010101" pitchFamily="2" charset="-122"/>
              </a:rPr>
              <a:t>offer</a:t>
            </a:r>
            <a:r>
              <a:rPr lang="zh-CN" altLang="en-US" b="1">
                <a:latin typeface="Times New Roman" panose="02020603050405020304" charset="0"/>
                <a:ea typeface="宋体" panose="02010600030101010101" pitchFamily="2" charset="-122"/>
              </a:rPr>
              <a:t>）</a:t>
            </a:r>
            <a:endParaRPr lang="zh-CN" altLang="en-US" b="1">
              <a:latin typeface="Times New Roman" panose="02020603050405020304" charset="0"/>
              <a:ea typeface="宋体" panose="02010600030101010101" pitchFamily="2" charset="-122"/>
            </a:endParaRPr>
          </a:p>
        </p:txBody>
      </p:sp>
      <p:grpSp>
        <p:nvGrpSpPr>
          <p:cNvPr id="30725" name="组合 2118"/>
          <p:cNvGrpSpPr/>
          <p:nvPr/>
        </p:nvGrpSpPr>
        <p:grpSpPr>
          <a:xfrm>
            <a:off x="1417955" y="659765"/>
            <a:ext cx="8353425" cy="1370013"/>
            <a:chOff x="340" y="436"/>
            <a:chExt cx="5077" cy="863"/>
          </a:xfrm>
        </p:grpSpPr>
        <p:sp>
          <p:nvSpPr>
            <p:cNvPr id="30726" name="Rectangle 5"/>
            <p:cNvSpPr/>
            <p:nvPr/>
          </p:nvSpPr>
          <p:spPr>
            <a:xfrm>
              <a:off x="340" y="572"/>
              <a:ext cx="5077" cy="727"/>
            </a:xfrm>
            <a:prstGeom prst="rect">
              <a:avLst/>
            </a:prstGeom>
            <a:solidFill>
              <a:srgbClr val="FF7C80"/>
            </a:solidFill>
            <a:ln w="9525">
              <a:noFill/>
            </a:ln>
          </p:spPr>
          <p:txBody>
            <a:bodyPr anchor="t" anchorCtr="0"/>
            <a:p>
              <a:pPr marL="342900" indent="-342900">
                <a:lnSpc>
                  <a:spcPct val="90000"/>
                </a:lnSpc>
                <a:spcBef>
                  <a:spcPct val="20000"/>
                </a:spcBef>
              </a:pPr>
              <a:endParaRPr lang="en-US" altLang="zh-CN" sz="2400" b="1">
                <a:latin typeface="Times New Roman" panose="02020603050405020304" charset="0"/>
                <a:ea typeface="宋体" panose="02010600030101010101" pitchFamily="2" charset="-122"/>
              </a:endParaRPr>
            </a:p>
            <a:p>
              <a:pPr marL="342900" indent="-342900">
                <a:lnSpc>
                  <a:spcPct val="90000"/>
                </a:lnSpc>
                <a:spcBef>
                  <a:spcPct val="20000"/>
                </a:spcBef>
              </a:pPr>
              <a:r>
                <a:rPr lang="en-US" altLang="zh-CN" sz="2400" b="1">
                  <a:latin typeface="Times New Roman" panose="02020603050405020304" charset="0"/>
                  <a:ea typeface="宋体" panose="02010600030101010101" pitchFamily="2" charset="-122"/>
                </a:rPr>
                <a:t>   </a:t>
              </a:r>
              <a:endParaRPr lang="en-US" altLang="zh-CN" sz="2400" b="1">
                <a:latin typeface="Times New Roman" panose="02020603050405020304" charset="0"/>
                <a:ea typeface="宋体" panose="02010600030101010101" pitchFamily="2" charset="-122"/>
              </a:endParaRPr>
            </a:p>
          </p:txBody>
        </p:sp>
        <p:sp>
          <p:nvSpPr>
            <p:cNvPr id="30727" name="Rectangle 6"/>
            <p:cNvSpPr/>
            <p:nvPr/>
          </p:nvSpPr>
          <p:spPr>
            <a:xfrm>
              <a:off x="385" y="436"/>
              <a:ext cx="4896" cy="726"/>
            </a:xfrm>
            <a:prstGeom prst="rect">
              <a:avLst/>
            </a:prstGeom>
            <a:solidFill>
              <a:srgbClr val="FFFF00"/>
            </a:solidFill>
            <a:ln w="9525">
              <a:noFill/>
            </a:ln>
          </p:spPr>
          <p:txBody>
            <a:bodyPr anchor="t" anchorCtr="0"/>
            <a:p>
              <a:pPr marL="342900" indent="-342900">
                <a:lnSpc>
                  <a:spcPct val="90000"/>
                </a:lnSpc>
                <a:spcBef>
                  <a:spcPct val="20000"/>
                </a:spcBef>
              </a:pPr>
              <a:r>
                <a:rPr lang="en-US" altLang="zh-CN" b="1">
                  <a:latin typeface="Times New Roman" panose="02020603050405020304" charset="0"/>
                  <a:ea typeface="宋体" panose="02010600030101010101" pitchFamily="2" charset="-122"/>
                </a:rPr>
                <a:t>   </a:t>
              </a:r>
              <a:endParaRPr lang="en-US" altLang="zh-CN" b="1">
                <a:latin typeface="Times New Roman" panose="02020603050405020304" charset="0"/>
                <a:ea typeface="宋体" panose="02010600030101010101" pitchFamily="2" charset="-122"/>
              </a:endParaRPr>
            </a:p>
          </p:txBody>
        </p:sp>
      </p:grpSp>
      <p:sp>
        <p:nvSpPr>
          <p:cNvPr id="30728" name="Rectangle 4"/>
          <p:cNvSpPr/>
          <p:nvPr/>
        </p:nvSpPr>
        <p:spPr>
          <a:xfrm>
            <a:off x="1492250" y="981075"/>
            <a:ext cx="8055610" cy="645160"/>
          </a:xfrm>
          <a:prstGeom prst="rect">
            <a:avLst/>
          </a:prstGeom>
          <a:noFill/>
          <a:ln w="9525">
            <a:noFill/>
          </a:ln>
        </p:spPr>
        <p:txBody>
          <a:bodyPr wrap="square" anchor="t" anchorCtr="0">
            <a:spAutoFit/>
          </a:bodyPr>
          <a:p>
            <a:pPr algn="l" eaLnBrk="0" hangingPunct="0"/>
            <a:r>
              <a:rPr lang="en-US" altLang="zh-CN">
                <a:latin typeface="Times New Roman" panose="02020603050405020304" charset="0"/>
                <a:ea typeface="宋体" panose="02010600030101010101" pitchFamily="2" charset="-122"/>
              </a:rPr>
              <a:t> </a:t>
            </a:r>
            <a:r>
              <a:rPr lang="zh-CN" altLang="en-US" b="1">
                <a:latin typeface="Times New Roman" panose="02020603050405020304" charset="0"/>
                <a:ea typeface="宋体" panose="02010600030101010101" pitchFamily="2" charset="-122"/>
              </a:rPr>
              <a:t>是买方或卖方向对方提出各项交易条件，并愿意按照这些条件达成交易、订立合同的一种肯定的表示</a:t>
            </a:r>
            <a:endParaRPr lang="zh-CN" altLang="en-US" b="1">
              <a:latin typeface="Times New Roman" panose="02020603050405020304" charset="0"/>
              <a:ea typeface="宋体" panose="02010600030101010101" pitchFamily="2" charset="-122"/>
            </a:endParaRPr>
          </a:p>
        </p:txBody>
      </p:sp>
      <p:sp>
        <p:nvSpPr>
          <p:cNvPr id="2123" name="AutoShape 8"/>
          <p:cNvSpPr/>
          <p:nvPr/>
        </p:nvSpPr>
        <p:spPr>
          <a:xfrm>
            <a:off x="6888163" y="4508500"/>
            <a:ext cx="3241675" cy="1296988"/>
          </a:xfrm>
          <a:prstGeom prst="cloudCallout">
            <a:avLst>
              <a:gd name="adj1" fmla="val -47403"/>
              <a:gd name="adj2" fmla="val -124787"/>
            </a:avLst>
          </a:prstGeom>
          <a:solidFill>
            <a:srgbClr val="FFFF00"/>
          </a:solidFill>
          <a:ln w="9525" cap="flat" cmpd="sng">
            <a:solidFill>
              <a:srgbClr val="000000"/>
            </a:solidFill>
            <a:prstDash val="solid"/>
            <a:round/>
            <a:headEnd type="none" w="med" len="med"/>
            <a:tailEnd type="none" w="med" len="med"/>
          </a:ln>
        </p:spPr>
        <p:txBody>
          <a:bodyPr anchor="t" anchorCtr="0"/>
          <a:p>
            <a:pPr>
              <a:spcBef>
                <a:spcPct val="50000"/>
              </a:spcBef>
            </a:pPr>
            <a:r>
              <a:rPr lang="en-US" altLang="zh-CN" b="1">
                <a:solidFill>
                  <a:schemeClr val="bg1"/>
                </a:solidFill>
                <a:latin typeface="Times New Roman" panose="02020603050405020304" charset="0"/>
                <a:ea typeface="宋体" panose="02010600030101010101" pitchFamily="2" charset="-122"/>
                <a:hlinkClick r:id="rId1"/>
              </a:rPr>
              <a:t> </a:t>
            </a:r>
            <a:r>
              <a:rPr lang="zh-CN" altLang="en-US" b="1">
                <a:solidFill>
                  <a:schemeClr val="bg1"/>
                </a:solidFill>
                <a:latin typeface="Times New Roman" panose="02020603050405020304" charset="0"/>
                <a:ea typeface="宋体" panose="02010600030101010101" pitchFamily="2" charset="-122"/>
                <a:hlinkClick r:id="rId1"/>
              </a:rPr>
              <a:t>发盘示例</a:t>
            </a:r>
            <a:endParaRPr lang="zh-CN" altLang="en-US" b="1">
              <a:solidFill>
                <a:schemeClr val="bg1"/>
              </a:solidFill>
              <a:latin typeface="Times New Roman" panose="02020603050405020304" charset="0"/>
              <a:ea typeface="宋体" panose="02010600030101010101" pitchFamily="2" charset="-122"/>
            </a:endParaRPr>
          </a:p>
          <a:p>
            <a:pPr algn="ctr" eaLnBrk="0" hangingPunct="0"/>
            <a:endParaRPr lang="en-US" altLang="zh-CN">
              <a:solidFill>
                <a:schemeClr val="bg1"/>
              </a:solidFill>
              <a:latin typeface="Times New Roman" panose="02020603050405020304" charset="0"/>
              <a:ea typeface="宋体" panose="02010600030101010101" pitchFamily="2" charset="-122"/>
            </a:endParaRPr>
          </a:p>
        </p:txBody>
      </p:sp>
    </p:spTree>
    <p:custDataLst>
      <p:tags r:id="rId2"/>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childTnLst>
                                    <p:set>
                                      <p:cBhvr>
                                        <p:cTn id="6" dur="1" fill="hold">
                                          <p:stCondLst>
                                            <p:cond delay="0"/>
                                          </p:stCondLst>
                                        </p:cTn>
                                        <p:tgtEl>
                                          <p:spTgt spid="2123"/>
                                        </p:tgtEl>
                                        <p:attrNameLst>
                                          <p:attrName>style.visibility</p:attrName>
                                        </p:attrNameLst>
                                      </p:cBhvr>
                                      <p:to>
                                        <p:strVal val="visible"/>
                                      </p:to>
                                    </p:set>
                                    <p:animEffect transition="in" filter="box(in)">
                                      <p:cBhvr>
                                        <p:cTn id="7" dur="500"/>
                                        <p:tgtEl>
                                          <p:spTgt spid="21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childTnLst>
                                    <p:set>
                                      <p:cBhvr>
                                        <p:cTn id="11" dur="1" fill="hold">
                                          <p:stCondLst>
                                            <p:cond delay="0"/>
                                          </p:stCondLst>
                                        </p:cTn>
                                        <p:tgtEl>
                                          <p:spTgt spid="2117"/>
                                        </p:tgtEl>
                                        <p:attrNameLst>
                                          <p:attrName>style.visibility</p:attrName>
                                        </p:attrNameLst>
                                      </p:cBhvr>
                                      <p:to>
                                        <p:strVal val="visible"/>
                                      </p:to>
                                    </p:set>
                                    <p:animEffect transition="in" filter="wipe(up)">
                                      <p:cBhvr>
                                        <p:cTn id="12" dur="2000"/>
                                        <p:tgtEl>
                                          <p:spTgt spid="2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7" grpId="0" animBg="1"/>
      <p:bldP spid="2123"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日期占位符 1"/>
          <p:cNvSpPr>
            <a:spLocks noGrp="1"/>
          </p:cNvSpPr>
          <p:nvPr/>
        </p:nvSpPr>
        <p:spPr>
          <a:xfrm>
            <a:off x="1851025" y="6477000"/>
            <a:ext cx="2514600" cy="304800"/>
          </a:xfrm>
          <a:prstGeom prst="rect">
            <a:avLst/>
          </a:prstGeom>
          <a:noFill/>
          <a:ln w="9525">
            <a:noFill/>
          </a:ln>
        </p:spPr>
        <p:txBody>
          <a:bodyPr anchor="t" anchorCtr="0"/>
          <a:p>
            <a:endParaRPr lang="zh-CN" altLang="en-US" sz="1200">
              <a:solidFill>
                <a:schemeClr val="hlink"/>
              </a:solidFill>
              <a:latin typeface="Verdana" panose="020B0604030504040204" charset="0"/>
              <a:ea typeface="Gulim" charset="-127"/>
            </a:endParaRPr>
          </a:p>
        </p:txBody>
      </p:sp>
      <p:sp>
        <p:nvSpPr>
          <p:cNvPr id="2127" name="灯片编号占位符 2"/>
          <p:cNvSpPr>
            <a:spLocks noGrp="1"/>
          </p:cNvSpPr>
          <p:nvPr/>
        </p:nvSpPr>
        <p:spPr>
          <a:xfrm>
            <a:off x="9482138" y="6451600"/>
            <a:ext cx="1150938" cy="406400"/>
          </a:xfrm>
          <a:prstGeom prst="rect">
            <a:avLst/>
          </a:prstGeom>
          <a:noFill/>
          <a:ln w="9525">
            <a:noFill/>
          </a:ln>
        </p:spPr>
        <p:txBody>
          <a:bodyPr/>
          <a:p>
            <a:pPr algn="ctr" fontAlgn="base"/>
            <a:fld id="{9A0DB2DC-4C9A-4742-B13C-FB6460FD3503}" type="slidenum">
              <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cs typeface="+mn-cs"/>
              </a:rPr>
            </a:fld>
            <a:endParaRPr lang="ko-KR" altLang="en-US" sz="1200" strike="noStrike" noProof="1">
              <a:solidFill>
                <a:schemeClr val="hlink"/>
              </a:solidFill>
              <a:effectLst>
                <a:outerShdw blurRad="38100" dist="38100" dir="2700000">
                  <a:srgbClr val="C0C0C0"/>
                </a:outerShdw>
              </a:effectLst>
              <a:latin typeface="Verdana" panose="020B0604030504040204" charset="0"/>
              <a:ea typeface="Gulim" charset="-127"/>
            </a:endParaRPr>
          </a:p>
        </p:txBody>
      </p:sp>
      <p:sp>
        <p:nvSpPr>
          <p:cNvPr id="2128" name="Text Box 2"/>
          <p:cNvSpPr/>
          <p:nvPr/>
        </p:nvSpPr>
        <p:spPr>
          <a:xfrm>
            <a:off x="1992313" y="836613"/>
            <a:ext cx="8001000" cy="5777230"/>
          </a:xfrm>
          <a:prstGeom prst="rect">
            <a:avLst/>
          </a:prstGeom>
          <a:noFill/>
          <a:ln w="9525">
            <a:noFill/>
          </a:ln>
        </p:spPr>
        <p:txBody>
          <a:bodyPr anchor="t" anchorCtr="0">
            <a:spAutoFit/>
          </a:bodyPr>
          <a:p>
            <a:pPr>
              <a:spcBef>
                <a:spcPct val="20000"/>
              </a:spcBef>
            </a:pPr>
            <a:r>
              <a:rPr lang="en-US" altLang="zh-CN" sz="2400" b="1">
                <a:latin typeface="Times New Roman" panose="02020603050405020304" charset="0"/>
                <a:ea typeface="宋体" panose="02010600030101010101" pitchFamily="2" charset="-122"/>
              </a:rPr>
              <a:t>3</a:t>
            </a:r>
            <a:r>
              <a:rPr lang="zh-CN" altLang="en-US" sz="2400" b="1">
                <a:latin typeface="Times New Roman" panose="02020603050405020304" charset="0"/>
                <a:ea typeface="宋体" panose="02010600030101010101" pitchFamily="2" charset="-122"/>
              </a:rPr>
              <a:t>、发盘的法律效力</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发盘在其有效期内，发盘人不得任意撤消或修改</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其内容。发盘一经对方在有效期内表示接受，发</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盘人将受其约束，并承担按发盘条件与对方订立合</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同的法律责任。</a:t>
            </a:r>
            <a:endParaRPr lang="zh-CN" altLang="en-US" sz="2400" b="1">
              <a:latin typeface="Times New Roman" panose="02020603050405020304" charset="0"/>
              <a:ea typeface="宋体" panose="02010600030101010101" pitchFamily="2" charset="-122"/>
            </a:endParaRPr>
          </a:p>
          <a:p>
            <a:pPr>
              <a:spcBef>
                <a:spcPct val="20000"/>
              </a:spcBef>
            </a:pPr>
            <a:r>
              <a:rPr lang="en-US" altLang="zh-CN" sz="2400" b="1">
                <a:latin typeface="Times New Roman" panose="02020603050405020304" charset="0"/>
                <a:ea typeface="宋体" panose="02010600030101010101" pitchFamily="2" charset="-122"/>
              </a:rPr>
              <a:t>4</a:t>
            </a:r>
            <a:r>
              <a:rPr lang="zh-CN" altLang="en-US" sz="2400" b="1">
                <a:latin typeface="Times New Roman" panose="02020603050405020304" charset="0"/>
                <a:ea typeface="宋体" panose="02010600030101010101" pitchFamily="2" charset="-122"/>
              </a:rPr>
              <a:t>、发盘的失效</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1</a:t>
            </a:r>
            <a:r>
              <a:rPr lang="zh-CN" altLang="en-US" sz="2400" b="1">
                <a:latin typeface="Times New Roman" panose="02020603050405020304" charset="0"/>
                <a:ea typeface="宋体" panose="02010600030101010101" pitchFamily="2" charset="-122"/>
              </a:rPr>
              <a:t>）有效期已过；</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2</a:t>
            </a:r>
            <a:r>
              <a:rPr lang="zh-CN" altLang="en-US" sz="2400" b="1">
                <a:latin typeface="Times New Roman" panose="02020603050405020304" charset="0"/>
                <a:ea typeface="宋体" panose="02010600030101010101" pitchFamily="2" charset="-122"/>
              </a:rPr>
              <a:t>）受盘人拒绝或还盘；</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3</a:t>
            </a:r>
            <a:r>
              <a:rPr lang="zh-CN" altLang="en-US" sz="2400" b="1">
                <a:latin typeface="Times New Roman" panose="02020603050405020304" charset="0"/>
                <a:ea typeface="宋体" panose="02010600030101010101" pitchFamily="2" charset="-122"/>
              </a:rPr>
              <a:t>）发盘被</a:t>
            </a:r>
            <a:r>
              <a:rPr lang="zh-CN" altLang="en-US" sz="2400" b="1">
                <a:solidFill>
                  <a:schemeClr val="hlink"/>
                </a:solidFill>
                <a:latin typeface="Times New Roman" panose="02020603050405020304" charset="0"/>
                <a:ea typeface="宋体" panose="02010600030101010101" pitchFamily="2" charset="-122"/>
              </a:rPr>
              <a:t>撤回</a:t>
            </a:r>
            <a:r>
              <a:rPr lang="zh-CN" altLang="en-US" sz="2400" b="1">
                <a:latin typeface="Times New Roman" panose="02020603050405020304" charset="0"/>
                <a:ea typeface="宋体" panose="02010600030101010101" pitchFamily="2" charset="-122"/>
              </a:rPr>
              <a:t>或</a:t>
            </a:r>
            <a:r>
              <a:rPr lang="zh-CN" altLang="en-US" sz="2400" b="1">
                <a:solidFill>
                  <a:schemeClr val="hlink"/>
                </a:solidFill>
                <a:latin typeface="Times New Roman" panose="02020603050405020304" charset="0"/>
                <a:ea typeface="宋体" panose="02010600030101010101" pitchFamily="2" charset="-122"/>
              </a:rPr>
              <a:t>撤销</a:t>
            </a:r>
            <a:r>
              <a:rPr lang="zh-CN" altLang="en-US" sz="2400" b="1">
                <a:latin typeface="Times New Roman" panose="02020603050405020304" charset="0"/>
                <a:ea typeface="宋体" panose="02010600030101010101" pitchFamily="2" charset="-122"/>
              </a:rPr>
              <a:t>；</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4</a:t>
            </a:r>
            <a:r>
              <a:rPr lang="zh-CN" altLang="en-US" sz="2400" b="1">
                <a:latin typeface="Times New Roman" panose="02020603050405020304" charset="0"/>
                <a:ea typeface="宋体" panose="02010600030101010101" pitchFamily="2" charset="-122"/>
              </a:rPr>
              <a:t>）发生不可抗力；</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5</a:t>
            </a:r>
            <a:r>
              <a:rPr lang="zh-CN" altLang="en-US" sz="2400" b="1">
                <a:latin typeface="Times New Roman" panose="02020603050405020304" charset="0"/>
                <a:ea typeface="宋体" panose="02010600030101010101" pitchFamily="2" charset="-122"/>
              </a:rPr>
              <a:t>）发盘被接受前丧失行为能力；</a:t>
            </a:r>
            <a:endParaRPr lang="zh-CN" altLang="en-US" sz="2400" b="1">
              <a:latin typeface="Times New Roman" panose="02020603050405020304" charset="0"/>
              <a:ea typeface="宋体" panose="02010600030101010101" pitchFamily="2" charset="-122"/>
            </a:endParaRPr>
          </a:p>
          <a:p>
            <a:pPr>
              <a:spcBef>
                <a:spcPct val="20000"/>
              </a:spcBef>
            </a:pPr>
            <a:r>
              <a:rPr lang="en-US" altLang="zh-CN" sz="2400" b="1">
                <a:latin typeface="Times New Roman" panose="02020603050405020304" charset="0"/>
                <a:ea typeface="宋体" panose="02010600030101010101" pitchFamily="2" charset="-122"/>
              </a:rPr>
              <a:t>5</a:t>
            </a:r>
            <a:r>
              <a:rPr lang="zh-CN" altLang="en-US" sz="2400" b="1">
                <a:latin typeface="Times New Roman" panose="02020603050405020304" charset="0"/>
                <a:ea typeface="宋体" panose="02010600030101010101" pitchFamily="2" charset="-122"/>
              </a:rPr>
              <a:t>、发盘一般采用的术语：</a:t>
            </a:r>
            <a:endParaRPr lang="zh-CN" altLang="en-US" sz="2400" b="1">
              <a:latin typeface="Times New Roman" panose="02020603050405020304" charset="0"/>
              <a:ea typeface="宋体" panose="02010600030101010101" pitchFamily="2" charset="-122"/>
            </a:endParaRPr>
          </a:p>
          <a:p>
            <a:pPr>
              <a:spcBef>
                <a:spcPct val="20000"/>
              </a:spcBef>
            </a:pPr>
            <a:r>
              <a:rPr lang="zh-CN" altLang="en-US" sz="2400" b="1">
                <a:latin typeface="Times New Roman" panose="02020603050405020304" charset="0"/>
                <a:ea typeface="宋体" panose="02010600030101010101" pitchFamily="2" charset="-122"/>
              </a:rPr>
              <a:t>         </a:t>
            </a:r>
            <a:r>
              <a:rPr lang="en-US" altLang="zh-CN" sz="2400" b="1">
                <a:latin typeface="Times New Roman" panose="02020603050405020304" charset="0"/>
                <a:ea typeface="宋体" panose="02010600030101010101" pitchFamily="2" charset="-122"/>
              </a:rPr>
              <a:t>offer, firm offer,quote,supply,bid……..</a:t>
            </a:r>
            <a:endParaRPr lang="en-US" altLang="zh-CN" sz="2400" b="1">
              <a:latin typeface="Times New Roman" panose="02020603050405020304" charset="0"/>
              <a:ea typeface="宋体" panose="02010600030101010101" pitchFamily="2" charset="-122"/>
            </a:endParaRPr>
          </a:p>
        </p:txBody>
      </p:sp>
      <p:pic>
        <p:nvPicPr>
          <p:cNvPr id="31748" name="Picture 4"/>
          <p:cNvPicPr>
            <a:picLocks noChangeAspect="1"/>
          </p:cNvPicPr>
          <p:nvPr/>
        </p:nvPicPr>
        <p:blipFill>
          <a:blip r:embed="rId1"/>
          <a:stretch>
            <a:fillRect/>
          </a:stretch>
        </p:blipFill>
        <p:spPr>
          <a:xfrm>
            <a:off x="7248525" y="3068638"/>
            <a:ext cx="2862263" cy="2540000"/>
          </a:xfrm>
          <a:prstGeom prst="rect">
            <a:avLst/>
          </a:prstGeom>
          <a:noFill/>
          <a:ln w="9525">
            <a:noFill/>
          </a:ln>
        </p:spPr>
      </p:pic>
    </p:spTree>
    <p:custDataLst>
      <p:tags r:id="rId2"/>
    </p:custData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childTnLst>
                                    <p:set>
                                      <p:cBhvr>
                                        <p:cTn id="6" dur="1" fill="hold">
                                          <p:stCondLst>
                                            <p:cond delay="0"/>
                                          </p:stCondLst>
                                        </p:cTn>
                                        <p:tgtEl>
                                          <p:spTgt spid="2128"/>
                                        </p:tgtEl>
                                        <p:attrNameLst>
                                          <p:attrName>style.visibility</p:attrName>
                                        </p:attrNameLst>
                                      </p:cBhvr>
                                      <p:to>
                                        <p:strVal val="visible"/>
                                      </p:to>
                                    </p:set>
                                    <p:animEffect transition="in" filter="wipe(up)">
                                      <p:cBhvr>
                                        <p:cTn id="7" dur="2000"/>
                                        <p:tgtEl>
                                          <p:spTgt spid="2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8" grpId="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SPECIAL_SOURCE" val="bdnull"/>
</p:tagLst>
</file>

<file path=ppt/tags/tag66.xml><?xml version="1.0" encoding="utf-8"?>
<p:tagLst xmlns:p="http://schemas.openxmlformats.org/presentationml/2006/main">
  <p:tag name="KSO_WM_SPECIAL_SOURCE" val="bdnull"/>
</p:tagLst>
</file>

<file path=ppt/tags/tag67.xml><?xml version="1.0" encoding="utf-8"?>
<p:tagLst xmlns:p="http://schemas.openxmlformats.org/presentationml/2006/main">
  <p:tag name="KSO_WM_SPECIAL_SOURCE" val="bdnull"/>
</p:tagLst>
</file>

<file path=ppt/tags/tag68.xml><?xml version="1.0" encoding="utf-8"?>
<p:tagLst xmlns:p="http://schemas.openxmlformats.org/presentationml/2006/main">
  <p:tag name="KSO_WM_SPECIAL_SOURCE" val="bdnull"/>
</p:tagLst>
</file>

<file path=ppt/tags/tag69.xml><?xml version="1.0" encoding="utf-8"?>
<p:tagLst xmlns:p="http://schemas.openxmlformats.org/presentationml/2006/main">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PECIAL_SOURCE" val="bdnull"/>
</p:tagLst>
</file>

<file path=ppt/tags/tag71.xml><?xml version="1.0" encoding="utf-8"?>
<p:tagLst xmlns:p="http://schemas.openxmlformats.org/presentationml/2006/main">
  <p:tag name="KSO_WM_SPECIAL_SOURCE" val="bdnull"/>
</p:tagLst>
</file>

<file path=ppt/tags/tag72.xml><?xml version="1.0" encoding="utf-8"?>
<p:tagLst xmlns:p="http://schemas.openxmlformats.org/presentationml/2006/main">
  <p:tag name="KSO_WM_SPECIAL_SOURCE" val="bdnull"/>
</p:tagLst>
</file>

<file path=ppt/tags/tag73.xml><?xml version="1.0" encoding="utf-8"?>
<p:tagLst xmlns:p="http://schemas.openxmlformats.org/presentationml/2006/main">
  <p:tag name="KSO_WM_SPECIAL_SOURCE" val="bdnull"/>
</p:tagLst>
</file>

<file path=ppt/tags/tag74.xml><?xml version="1.0" encoding="utf-8"?>
<p:tagLst xmlns:p="http://schemas.openxmlformats.org/presentationml/2006/main">
  <p:tag name="KSO_WM_SPECIAL_SOURCE" val="bdnull"/>
</p:tagLst>
</file>

<file path=ppt/tags/tag75.xml><?xml version="1.0" encoding="utf-8"?>
<p:tagLst xmlns:p="http://schemas.openxmlformats.org/presentationml/2006/main">
  <p:tag name="KSO_WM_SPECIAL_SOURCE" val="bdnull"/>
</p:tagLst>
</file>

<file path=ppt/tags/tag76.xml><?xml version="1.0" encoding="utf-8"?>
<p:tagLst xmlns:p="http://schemas.openxmlformats.org/presentationml/2006/main">
  <p:tag name="KSO_WM_SPECIAL_SOURCE" val="bdnull"/>
</p:tagLst>
</file>

<file path=ppt/tags/tag77.xml><?xml version="1.0" encoding="utf-8"?>
<p:tagLst xmlns:p="http://schemas.openxmlformats.org/presentationml/2006/main">
  <p:tag name="KSO_WM_SPECIAL_SOURCE" val="bdnull"/>
</p:tagLst>
</file>

<file path=ppt/tags/tag78.xml><?xml version="1.0" encoding="utf-8"?>
<p:tagLst xmlns:p="http://schemas.openxmlformats.org/presentationml/2006/main">
  <p:tag name="KSO_WM_SPECIAL_SOURCE" val="bdnull"/>
</p:tagLst>
</file>

<file path=ppt/tags/tag79.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PECIAL_SOURCE" val="bdnull"/>
</p:tagLst>
</file>

<file path=ppt/tags/tag81.xml><?xml version="1.0" encoding="utf-8"?>
<p:tagLst xmlns:p="http://schemas.openxmlformats.org/presentationml/2006/main">
  <p:tag name="KSO_WM_SPECIAL_SOURCE" val="bdnull"/>
</p:tagLst>
</file>

<file path=ppt/tags/tag82.xml><?xml version="1.0" encoding="utf-8"?>
<p:tagLst xmlns:p="http://schemas.openxmlformats.org/presentationml/2006/main">
  <p:tag name="KSO_WM_SPECIAL_SOURCE" val="bdnull"/>
</p:tagLst>
</file>

<file path=ppt/tags/tag83.xml><?xml version="1.0" encoding="utf-8"?>
<p:tagLst xmlns:p="http://schemas.openxmlformats.org/presentationml/2006/main">
  <p:tag name="KSO_WM_SPECIAL_SOURCE" val="bdnull"/>
</p:tagLst>
</file>

<file path=ppt/tags/tag84.xml><?xml version="1.0" encoding="utf-8"?>
<p:tagLst xmlns:p="http://schemas.openxmlformats.org/presentationml/2006/main">
  <p:tag name="KSO_WM_UNIT_TABLE_BEAUTIFY" val="smartTable{19634a22-ddfc-4e77-93b9-2970fb74463f}"/>
</p:tagLst>
</file>

<file path=ppt/tags/tag85.xml><?xml version="1.0" encoding="utf-8"?>
<p:tagLst xmlns:p="http://schemas.openxmlformats.org/presentationml/2006/main">
  <p:tag name="KSO_WM_SPECIAL_SOURCE" val="bdnull"/>
</p:tagLst>
</file>

<file path=ppt/tags/tag86.xml><?xml version="1.0" encoding="utf-8"?>
<p:tagLst xmlns:p="http://schemas.openxmlformats.org/presentationml/2006/main">
  <p:tag name="KSO_DOCER_TEMPLATE_OPEN_ONCE_MARK"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14471</Words>
  <Application>WPS 演示</Application>
  <PresentationFormat>宽屏</PresentationFormat>
  <Paragraphs>964</Paragraphs>
  <Slides>22</Slides>
  <Notes>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22</vt:i4>
      </vt:variant>
    </vt:vector>
  </HeadingPairs>
  <TitlesOfParts>
    <vt:vector size="38" baseType="lpstr">
      <vt:lpstr>Arial</vt:lpstr>
      <vt:lpstr>宋体</vt:lpstr>
      <vt:lpstr>Wingdings</vt:lpstr>
      <vt:lpstr>微软雅黑</vt:lpstr>
      <vt:lpstr>Wingdings</vt:lpstr>
      <vt:lpstr>方正卡通简体</vt:lpstr>
      <vt:lpstr>方正稚艺简体</vt:lpstr>
      <vt:lpstr>Verdana</vt:lpstr>
      <vt:lpstr>Gulim</vt:lpstr>
      <vt:lpstr>Tahoma</vt:lpstr>
      <vt:lpstr>Times New Roman</vt:lpstr>
      <vt:lpstr>黑体</vt:lpstr>
      <vt:lpstr>Arial Unicode MS</vt:lpstr>
      <vt:lpstr>Calibri</vt:lpstr>
      <vt:lpstr>Malgun Gothic</vt:lpstr>
      <vt:lpstr>Office 主题​​</vt:lpstr>
      <vt:lpstr>PowerPoint 演示文稿</vt:lpstr>
      <vt:lpstr>PowerPoint 演示文稿</vt:lpstr>
      <vt:lpstr>PowerPoint 演示文稿</vt:lpstr>
      <vt:lpstr>课堂练习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完整的询盘发盘还盘接受函电</vt:lpstr>
      <vt:lpstr>二、发盘 （Offer）</vt:lpstr>
      <vt:lpstr>三、还盘 （Counter-offer）</vt:lpstr>
      <vt:lpstr>四、接受 （Accept）</vt:lpstr>
      <vt:lpstr>PowerPoint 演示文稿</vt:lpstr>
      <vt:lpstr>二、书面合同的签订</vt:lpstr>
      <vt:lpstr>二、书面合同的签订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163</cp:revision>
  <dcterms:created xsi:type="dcterms:W3CDTF">2019-06-19T02:08:00Z</dcterms:created>
  <dcterms:modified xsi:type="dcterms:W3CDTF">2022-04-21T05:29:36Z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A91D7BD6A453444DA2E2980AD7AECB8E</vt:lpwstr>
  </property>
</Properties>
</file>