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3"/>
    <p:sldId id="388" r:id="rId4"/>
    <p:sldId id="329" r:id="rId6"/>
    <p:sldId id="330" r:id="rId7"/>
    <p:sldId id="331" r:id="rId8"/>
    <p:sldId id="332" r:id="rId9"/>
    <p:sldId id="333" r:id="rId10"/>
    <p:sldId id="334" r:id="rId11"/>
    <p:sldId id="335" r:id="rId12"/>
    <p:sldId id="336" r:id="rId13"/>
    <p:sldId id="337" r:id="rId14"/>
    <p:sldId id="338" r:id="rId15"/>
    <p:sldId id="339" r:id="rId16"/>
    <p:sldId id="340" r:id="rId17"/>
    <p:sldId id="448"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56" r:id="rId34"/>
    <p:sldId id="357" r:id="rId35"/>
    <p:sldId id="358" r:id="rId36"/>
    <p:sldId id="359" r:id="rId37"/>
    <p:sldId id="360" r:id="rId38"/>
    <p:sldId id="361" r:id="rId39"/>
    <p:sldId id="362" r:id="rId40"/>
    <p:sldId id="363" r:id="rId41"/>
    <p:sldId id="364" r:id="rId42"/>
    <p:sldId id="365" r:id="rId43"/>
    <p:sldId id="366" r:id="rId44"/>
    <p:sldId id="367" r:id="rId45"/>
    <p:sldId id="368" r:id="rId46"/>
    <p:sldId id="369" r:id="rId47"/>
    <p:sldId id="371" r:id="rId48"/>
    <p:sldId id="372" r:id="rId49"/>
    <p:sldId id="373" r:id="rId50"/>
    <p:sldId id="374" r:id="rId51"/>
    <p:sldId id="375" r:id="rId52"/>
    <p:sldId id="376" r:id="rId53"/>
    <p:sldId id="377" r:id="rId54"/>
    <p:sldId id="378" r:id="rId55"/>
    <p:sldId id="379" r:id="rId56"/>
    <p:sldId id="380" r:id="rId57"/>
    <p:sldId id="381" r:id="rId58"/>
    <p:sldId id="382" r:id="rId59"/>
    <p:sldId id="383" r:id="rId60"/>
    <p:sldId id="384" r:id="rId61"/>
    <p:sldId id="385" r:id="rId62"/>
    <p:sldId id="387" r:id="rId63"/>
  </p:sldIdLst>
  <p:sldSz cx="12192000" cy="6858000"/>
  <p:notesSz cx="6858000" cy="9144000"/>
  <p:custDataLst>
    <p:tags r:id="rId6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7" Type="http://schemas.openxmlformats.org/officeDocument/2006/relationships/tags" Target="tags/tag123.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7.xml"/><Relationship Id="rId3" Type="http://schemas.openxmlformats.org/officeDocument/2006/relationships/tags" Target="../tags/tag72.xml"/><Relationship Id="rId2" Type="http://schemas.openxmlformats.org/officeDocument/2006/relationships/image" Target="../media/image2.png"/><Relationship Id="rId1"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74.xml"/><Relationship Id="rId3" Type="http://schemas.openxmlformats.org/officeDocument/2006/relationships/image" Target="NULL" TargetMode="Externa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9.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tags" Target="../tags/tag81.xml"/><Relationship Id="rId2" Type="http://schemas.openxmlformats.org/officeDocument/2006/relationships/image" Target="../media/image5.emf"/><Relationship Id="rId1"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64.xml"/><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image" Target="../media/image6.wmf"/><Relationship Id="rId1"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2.xml"/><Relationship Id="rId3" Type="http://schemas.openxmlformats.org/officeDocument/2006/relationships/tags" Target="../tags/tag83.xml"/><Relationship Id="rId2" Type="http://schemas.openxmlformats.org/officeDocument/2006/relationships/image" Target="../media/image7.wmf"/><Relationship Id="rId1"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2.xml"/><Relationship Id="rId3" Type="http://schemas.openxmlformats.org/officeDocument/2006/relationships/tags" Target="../tags/tag84.xml"/><Relationship Id="rId2" Type="http://schemas.openxmlformats.org/officeDocument/2006/relationships/image" Target="../media/image8.wmf"/><Relationship Id="rId1"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5" Type="http://schemas.openxmlformats.org/officeDocument/2006/relationships/vmlDrawing" Target="../drawings/vmlDrawing6.vml"/><Relationship Id="rId4" Type="http://schemas.openxmlformats.org/officeDocument/2006/relationships/slideLayout" Target="../slideLayouts/slideLayout2.xml"/><Relationship Id="rId3" Type="http://schemas.openxmlformats.org/officeDocument/2006/relationships/tags" Target="../tags/tag85.xml"/><Relationship Id="rId2" Type="http://schemas.openxmlformats.org/officeDocument/2006/relationships/image" Target="../media/image9.wmf"/><Relationship Id="rId1" Type="http://schemas.openxmlformats.org/officeDocument/2006/relationships/oleObject" Target="../embeddings/oleObject6.bin"/></Relationships>
</file>

<file path=ppt/slides/_rels/slide24.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2.xml"/><Relationship Id="rId3" Type="http://schemas.openxmlformats.org/officeDocument/2006/relationships/tags" Target="../tags/tag86.xml"/><Relationship Id="rId2" Type="http://schemas.openxmlformats.org/officeDocument/2006/relationships/image" Target="../media/image10.wmf"/><Relationship Id="rId1" Type="http://schemas.openxmlformats.org/officeDocument/2006/relationships/oleObject" Target="../embeddings/oleObject7.bin"/></Relationships>
</file>

<file path=ppt/slides/_rels/slide25.xml.rels><?xml version="1.0" encoding="UTF-8" standalone="yes"?>
<Relationships xmlns="http://schemas.openxmlformats.org/package/2006/relationships"><Relationship Id="rId5" Type="http://schemas.openxmlformats.org/officeDocument/2006/relationships/vmlDrawing" Target="../drawings/vmlDrawing8.vml"/><Relationship Id="rId4" Type="http://schemas.openxmlformats.org/officeDocument/2006/relationships/slideLayout" Target="../slideLayouts/slideLayout2.xml"/><Relationship Id="rId3" Type="http://schemas.openxmlformats.org/officeDocument/2006/relationships/tags" Target="../tags/tag87.xml"/><Relationship Id="rId2" Type="http://schemas.openxmlformats.org/officeDocument/2006/relationships/image" Target="../media/image11.wmf"/><Relationship Id="rId1" Type="http://schemas.openxmlformats.org/officeDocument/2006/relationships/oleObject" Target="../embeddings/oleObject8.bin"/></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0.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3.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4.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5.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6.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9.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6" name="文本框 5"/>
          <p:cNvSpPr txBox="1"/>
          <p:nvPr/>
        </p:nvSpPr>
        <p:spPr>
          <a:xfrm>
            <a:off x="2028825" y="3343910"/>
            <a:ext cx="7804150" cy="583565"/>
          </a:xfrm>
          <a:prstGeom prst="rect">
            <a:avLst/>
          </a:prstGeom>
          <a:noFill/>
        </p:spPr>
        <p:txBody>
          <a:bodyPr wrap="square" rtlCol="0">
            <a:spAutoFit/>
            <a:scene3d>
              <a:camera prst="orthographicFront"/>
              <a:lightRig rig="threePt" dir="t"/>
            </a:scene3d>
          </a:bodyPr>
          <a:p>
            <a:pPr algn="ctr"/>
            <a:r>
              <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rPr>
              <a:t>第五章：信用证的填写和审核</a:t>
            </a:r>
            <a:endPar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Rectangle 2"/>
          <p:cNvSpPr/>
          <p:nvPr>
            <p:ph type="title" idx="4294967295"/>
          </p:nvPr>
        </p:nvSpPr>
        <p:spPr/>
        <p:txBody>
          <a:bodyPr wrap="square" lIns="91440" tIns="45720" rIns="91440" bIns="45720" anchor="b" anchorCtr="0"/>
          <a:p>
            <a:pPr eaLnBrk="1" hangingPunct="1"/>
            <a:r>
              <a:rPr lang="zh-CN" altLang="en-US"/>
              <a:t>信用证业务基本流程图</a:t>
            </a:r>
            <a:endParaRPr lang="zh-CN" altLang="en-US"/>
          </a:p>
        </p:txBody>
      </p:sp>
      <p:sp>
        <p:nvSpPr>
          <p:cNvPr id="37890" name="Rectangle 4"/>
          <p:cNvSpPr/>
          <p:nvPr>
            <p:ph type="body" idx="4294967295"/>
          </p:nvPr>
        </p:nvSpPr>
        <p:spPr/>
        <p:txBody>
          <a:bodyPr wrap="square" lIns="91440" tIns="45720" rIns="91440" bIns="45720" anchor="t" anchorCtr="0"/>
          <a:p>
            <a:pPr eaLnBrk="1" hangingPunct="1"/>
            <a:endParaRPr lang="en-US" altLang="zh-CN"/>
          </a:p>
          <a:p>
            <a:pPr eaLnBrk="1" hangingPunct="1">
              <a:buNone/>
            </a:pPr>
            <a:endParaRPr lang="en-US" altLang="zh-CN"/>
          </a:p>
        </p:txBody>
      </p:sp>
      <p:graphicFrame>
        <p:nvGraphicFramePr>
          <p:cNvPr id="37891" name="Object 5"/>
          <p:cNvGraphicFramePr>
            <a:graphicFrameLocks noChangeAspect="1"/>
          </p:cNvGraphicFramePr>
          <p:nvPr/>
        </p:nvGraphicFramePr>
        <p:xfrm>
          <a:off x="2590800" y="2133600"/>
          <a:ext cx="6400800" cy="3581400"/>
        </p:xfrm>
        <a:graphic>
          <a:graphicData uri="http://schemas.openxmlformats.org/presentationml/2006/ole">
            <mc:AlternateContent xmlns:mc="http://schemas.openxmlformats.org/markup-compatibility/2006">
              <mc:Choice xmlns:v="urn:schemas-microsoft-com:vml" Requires="v">
                <p:oleObj spid="_x0000_s3076" name="" r:id="rId1" imgW="5381625" imgH="3067050" progId="Paint.Picture">
                  <p:embed/>
                </p:oleObj>
              </mc:Choice>
              <mc:Fallback>
                <p:oleObj name="" r:id="rId1" imgW="5381625" imgH="3067050" progId="Paint.Picture">
                  <p:embed/>
                  <p:pic>
                    <p:nvPicPr>
                      <p:cNvPr id="0" name="图片 3075"/>
                      <p:cNvPicPr/>
                      <p:nvPr/>
                    </p:nvPicPr>
                    <p:blipFill>
                      <a:blip r:embed="rId2"/>
                      <a:stretch>
                        <a:fillRect/>
                      </a:stretch>
                    </p:blipFill>
                    <p:spPr>
                      <a:xfrm>
                        <a:off x="2590800" y="2133600"/>
                        <a:ext cx="6400800" cy="3581400"/>
                      </a:xfrm>
                      <a:prstGeom prst="rect">
                        <a:avLst/>
                      </a:prstGeom>
                      <a:noFill/>
                      <a:ln w="38100">
                        <a:noFill/>
                        <a:miter/>
                      </a:ln>
                    </p:spPr>
                  </p:pic>
                </p:oleObj>
              </mc:Fallback>
            </mc:AlternateContent>
          </a:graphicData>
        </a:graphic>
      </p:graphicFrame>
    </p:spTree>
    <p:custDataLst>
      <p:tags r:id="rId3"/>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Rectangle 4"/>
          <p:cNvSpPr/>
          <p:nvPr>
            <p:ph type="title" idx="4294967295"/>
          </p:nvPr>
        </p:nvSpPr>
        <p:spPr/>
        <p:txBody>
          <a:bodyPr wrap="square" lIns="91440" tIns="45720" rIns="91440" bIns="45720" anchor="b" anchorCtr="0"/>
          <a:p>
            <a:pPr eaLnBrk="1" hangingPunct="1"/>
            <a:r>
              <a:rPr lang="zh-CN" altLang="en-US"/>
              <a:t>信用证的分类</a:t>
            </a:r>
            <a:endParaRPr lang="zh-CN" altLang="en-US"/>
          </a:p>
        </p:txBody>
      </p:sp>
      <p:sp>
        <p:nvSpPr>
          <p:cNvPr id="2097" name="Rectangle 5"/>
          <p:cNvSpPr/>
          <p:nvPr>
            <p:ph type="body" idx="4294967295"/>
          </p:nvPr>
        </p:nvSpPr>
        <p:spPr/>
        <p:txBody>
          <a:bodyPr wrap="square" lIns="91440" tIns="45720" rIns="91440" bIns="45720" anchor="t" anchorCtr="0"/>
          <a:p>
            <a:pPr eaLnBrk="1" hangingPunct="1">
              <a:lnSpc>
                <a:spcPct val="90000"/>
              </a:lnSpc>
            </a:pPr>
            <a:r>
              <a:rPr lang="zh-CN" altLang="en-US" sz="2800"/>
              <a:t>即期信用证与远期信用证</a:t>
            </a:r>
            <a:endParaRPr lang="zh-CN" altLang="en-US" sz="2800"/>
          </a:p>
          <a:p>
            <a:pPr eaLnBrk="1" hangingPunct="1">
              <a:lnSpc>
                <a:spcPct val="90000"/>
              </a:lnSpc>
            </a:pPr>
            <a:r>
              <a:rPr lang="zh-CN" altLang="en-US" sz="2800"/>
              <a:t>光票信用证与跟单信用证</a:t>
            </a:r>
            <a:endParaRPr lang="zh-CN" altLang="en-US" sz="2800"/>
          </a:p>
          <a:p>
            <a:pPr eaLnBrk="1" hangingPunct="1">
              <a:lnSpc>
                <a:spcPct val="90000"/>
              </a:lnSpc>
            </a:pPr>
            <a:r>
              <a:rPr lang="zh-CN" altLang="en-US" sz="2800"/>
              <a:t>可撤销信用证和不可撤销信用证</a:t>
            </a:r>
            <a:endParaRPr lang="zh-CN" altLang="en-US" sz="2800"/>
          </a:p>
          <a:p>
            <a:pPr eaLnBrk="1" hangingPunct="1">
              <a:lnSpc>
                <a:spcPct val="90000"/>
              </a:lnSpc>
            </a:pPr>
            <a:r>
              <a:rPr lang="zh-CN" altLang="en-US" sz="2800"/>
              <a:t>保兑和无保兑信用证</a:t>
            </a:r>
            <a:endParaRPr lang="zh-CN" altLang="en-US" sz="2800"/>
          </a:p>
          <a:p>
            <a:pPr eaLnBrk="1" hangingPunct="1">
              <a:lnSpc>
                <a:spcPct val="90000"/>
              </a:lnSpc>
            </a:pPr>
            <a:r>
              <a:rPr lang="zh-CN" altLang="en-US" sz="2800"/>
              <a:t>可转让信用证和不可转让信用证</a:t>
            </a:r>
            <a:endParaRPr lang="zh-CN" altLang="en-US" sz="2800"/>
          </a:p>
          <a:p>
            <a:pPr eaLnBrk="1" hangingPunct="1">
              <a:lnSpc>
                <a:spcPct val="90000"/>
              </a:lnSpc>
            </a:pPr>
            <a:r>
              <a:rPr lang="zh-CN" altLang="en-US" sz="2800"/>
              <a:t>其他特殊类型信用证：循环信用证、背对背信用证、红条款信用证和备用信用证等。</a:t>
            </a:r>
            <a:endParaRPr lang="zh-CN" altLang="en-US" sz="2800"/>
          </a:p>
          <a:p>
            <a:pPr eaLnBrk="1" hangingPunct="1">
              <a:lnSpc>
                <a:spcPct val="90000"/>
              </a:lnSpc>
              <a:buNone/>
            </a:pPr>
            <a:endParaRPr lang="en-US" altLang="zh-CN" sz="28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childTnLst>
                                    <p:set>
                                      <p:cBhvr additive="base">
                                        <p:cTn id="6" dur="1" fill="hold">
                                          <p:stCondLst>
                                            <p:cond delay="499"/>
                                          </p:stCondLst>
                                        </p:cTn>
                                        <p:tgtEl>
                                          <p:spTgt spid="2097">
                                            <p:txEl>
                                              <p:charRg st="0" end="1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childTnLst>
                                    <p:set>
                                      <p:cBhvr additive="base">
                                        <p:cTn id="10" dur="1" fill="hold">
                                          <p:stCondLst>
                                            <p:cond delay="499"/>
                                          </p:stCondLst>
                                        </p:cTn>
                                        <p:tgtEl>
                                          <p:spTgt spid="2097">
                                            <p:txEl>
                                              <p:charRg st="12" end="2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childTnLst>
                                    <p:set>
                                      <p:cBhvr additive="base">
                                        <p:cTn id="14" dur="1" fill="hold">
                                          <p:stCondLst>
                                            <p:cond delay="499"/>
                                          </p:stCondLst>
                                        </p:cTn>
                                        <p:tgtEl>
                                          <p:spTgt spid="2097">
                                            <p:txEl>
                                              <p:charRg st="24" end="3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7" grpId="0" animBg="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Rectangle 2"/>
          <p:cNvSpPr>
            <a:spLocks noGrp="1"/>
          </p:cNvSpPr>
          <p:nvPr>
            <p:ph type="title" idx="4294967295"/>
          </p:nvPr>
        </p:nvSpPr>
        <p:spPr>
          <a:xfrm>
            <a:off x="2674938" y="320675"/>
            <a:ext cx="7793037" cy="1050925"/>
          </a:xfrm>
        </p:spPr>
        <p:txBody>
          <a:bodyPr anchor="b" anchorCtr="0"/>
          <a:p>
            <a:pPr eaLnBrk="1" hangingPunct="1"/>
            <a:r>
              <a:rPr lang="zh-CN" altLang="en-US" sz="2400" b="1"/>
              <a:t>     </a:t>
            </a:r>
            <a:r>
              <a:rPr lang="zh-CN" altLang="en-US" b="1"/>
              <a:t> </a:t>
            </a:r>
            <a:r>
              <a:rPr lang="en-US" altLang="zh-CN" b="1"/>
              <a:t>UCP600</a:t>
            </a:r>
            <a:endParaRPr lang="en-US" altLang="zh-CN" b="1"/>
          </a:p>
        </p:txBody>
      </p:sp>
      <p:sp>
        <p:nvSpPr>
          <p:cNvPr id="39938" name="Rectangle 3" descr="Rectangle: Click to edit Master text styles&#10;Second level&#10;Third level&#10;Fourth level&#10;Fifth level"/>
          <p:cNvSpPr>
            <a:spLocks noGrp="1"/>
          </p:cNvSpPr>
          <p:nvPr>
            <p:ph idx="4294967295"/>
          </p:nvPr>
        </p:nvSpPr>
        <p:spPr>
          <a:xfrm>
            <a:off x="4953000" y="1828800"/>
            <a:ext cx="5067300" cy="4229100"/>
          </a:xfrm>
        </p:spPr>
        <p:txBody>
          <a:bodyPr anchor="t" anchorCtr="0">
            <a:normAutofit lnSpcReduction="20000"/>
          </a:bodyPr>
          <a:p>
            <a:pPr eaLnBrk="1" hangingPunct="1">
              <a:lnSpc>
                <a:spcPct val="80000"/>
              </a:lnSpc>
              <a:buFontTx/>
              <a:buNone/>
            </a:pPr>
            <a:r>
              <a:rPr lang="zh-CN" altLang="en-US" sz="2100"/>
              <a:t>　</a:t>
            </a:r>
            <a:r>
              <a:rPr lang="zh-CN" altLang="en-US" sz="1800" b="1">
                <a:latin typeface="华文仿宋" panose="02010600040101010101" pitchFamily="2" charset="-122"/>
                <a:ea typeface="华文仿宋" panose="02010600040101010101" pitchFamily="2" charset="-122"/>
              </a:rPr>
              <a:t>　 </a:t>
            </a:r>
            <a:r>
              <a:rPr lang="en-US" altLang="zh-CN" sz="2400" b="1">
                <a:solidFill>
                  <a:srgbClr val="FF0000"/>
                </a:solidFill>
                <a:latin typeface="华文仿宋" panose="02010600040101010101" pitchFamily="2" charset="-122"/>
                <a:ea typeface="华文仿宋" panose="02010600040101010101" pitchFamily="2" charset="-122"/>
              </a:rPr>
              <a:t>《</a:t>
            </a:r>
            <a:r>
              <a:rPr lang="zh-CN" altLang="en-US" sz="2400" b="1">
                <a:solidFill>
                  <a:srgbClr val="FF0000"/>
                </a:solidFill>
                <a:latin typeface="华文仿宋" panose="02010600040101010101" pitchFamily="2" charset="-122"/>
                <a:ea typeface="华文仿宋" panose="02010600040101010101" pitchFamily="2" charset="-122"/>
              </a:rPr>
              <a:t>跟单信用证统一惯例</a:t>
            </a:r>
            <a:r>
              <a:rPr lang="en-US" altLang="zh-CN" sz="2400" b="1">
                <a:solidFill>
                  <a:srgbClr val="FF0000"/>
                </a:solidFill>
                <a:latin typeface="华文仿宋" panose="02010600040101010101" pitchFamily="2" charset="-122"/>
                <a:ea typeface="华文仿宋" panose="02010600040101010101" pitchFamily="2" charset="-122"/>
              </a:rPr>
              <a:t>》</a:t>
            </a:r>
            <a:r>
              <a:rPr lang="zh-CN" altLang="en-US" sz="2400" b="1">
                <a:latin typeface="华文仿宋" panose="02010600040101010101" pitchFamily="2" charset="-122"/>
                <a:ea typeface="华文仿宋" panose="02010600040101010101" pitchFamily="2" charset="-122"/>
              </a:rPr>
              <a:t>（</a:t>
            </a:r>
            <a:r>
              <a:rPr lang="en-US" altLang="zh-CN" sz="2400" b="1">
                <a:latin typeface="华文仿宋" panose="02010600040101010101" pitchFamily="2" charset="-122"/>
                <a:ea typeface="华文仿宋" panose="02010600040101010101" pitchFamily="2" charset="-122"/>
              </a:rPr>
              <a:t>Uniform Customs and Practice for Documentary Credits</a:t>
            </a:r>
            <a:r>
              <a:rPr lang="zh-CN" altLang="en-US" sz="2400" b="1">
                <a:latin typeface="华文仿宋" panose="02010600040101010101" pitchFamily="2" charset="-122"/>
                <a:ea typeface="华文仿宋" panose="02010600040101010101" pitchFamily="2" charset="-122"/>
              </a:rPr>
              <a:t>）简称</a:t>
            </a:r>
            <a:r>
              <a:rPr lang="en-US" altLang="zh-CN" sz="2400" b="1">
                <a:solidFill>
                  <a:srgbClr val="FF0000"/>
                </a:solidFill>
                <a:latin typeface="华文仿宋" panose="02010600040101010101" pitchFamily="2" charset="-122"/>
                <a:ea typeface="华文仿宋" panose="02010600040101010101" pitchFamily="2" charset="-122"/>
              </a:rPr>
              <a:t>UCP</a:t>
            </a:r>
            <a:r>
              <a:rPr lang="zh-CN" altLang="en-US" sz="2400" b="1">
                <a:latin typeface="华文仿宋" panose="02010600040101010101" pitchFamily="2" charset="-122"/>
                <a:ea typeface="华文仿宋" panose="02010600040101010101" pitchFamily="2" charset="-122"/>
              </a:rPr>
              <a:t>。由国际商会于</a:t>
            </a:r>
            <a:r>
              <a:rPr lang="en-US" altLang="zh-CN" sz="2400" b="1">
                <a:latin typeface="华文仿宋" panose="02010600040101010101" pitchFamily="2" charset="-122"/>
                <a:ea typeface="华文仿宋" panose="02010600040101010101" pitchFamily="2" charset="-122"/>
              </a:rPr>
              <a:t>1929</a:t>
            </a:r>
            <a:r>
              <a:rPr lang="zh-CN" altLang="en-US" sz="2400" b="1">
                <a:latin typeface="华文仿宋" panose="02010600040101010101" pitchFamily="2" charset="-122"/>
                <a:ea typeface="华文仿宋" panose="02010600040101010101" pitchFamily="2" charset="-122"/>
              </a:rPr>
              <a:t>年拟定实施的。先后对其进行</a:t>
            </a:r>
            <a:r>
              <a:rPr lang="en-US" altLang="zh-CN" sz="2400" b="1">
                <a:latin typeface="华文仿宋" panose="02010600040101010101" pitchFamily="2" charset="-122"/>
                <a:ea typeface="华文仿宋" panose="02010600040101010101" pitchFamily="2" charset="-122"/>
              </a:rPr>
              <a:t>6</a:t>
            </a:r>
            <a:r>
              <a:rPr lang="zh-CN" altLang="en-US" sz="2400" b="1">
                <a:latin typeface="华文仿宋" panose="02010600040101010101" pitchFamily="2" charset="-122"/>
                <a:ea typeface="华文仿宋" panose="02010600040101010101" pitchFamily="2" charset="-122"/>
              </a:rPr>
              <a:t>次修改（</a:t>
            </a:r>
            <a:r>
              <a:rPr lang="en-US" altLang="zh-CN" sz="2400" b="1">
                <a:latin typeface="华文仿宋" panose="02010600040101010101" pitchFamily="2" charset="-122"/>
                <a:ea typeface="华文仿宋" panose="02010600040101010101" pitchFamily="2" charset="-122"/>
              </a:rPr>
              <a:t>1993</a:t>
            </a:r>
            <a:r>
              <a:rPr lang="zh-CN" altLang="en-US" sz="2400" b="1">
                <a:latin typeface="华文仿宋" panose="02010600040101010101" pitchFamily="2" charset="-122"/>
                <a:ea typeface="华文仿宋" panose="02010600040101010101" pitchFamily="2" charset="-122"/>
              </a:rPr>
              <a:t>年修改称为国际商会第</a:t>
            </a:r>
            <a:r>
              <a:rPr lang="en-US" altLang="zh-CN" sz="2400" b="1">
                <a:latin typeface="华文仿宋" panose="02010600040101010101" pitchFamily="2" charset="-122"/>
                <a:ea typeface="华文仿宋" panose="02010600040101010101" pitchFamily="2" charset="-122"/>
              </a:rPr>
              <a:t>500</a:t>
            </a:r>
            <a:r>
              <a:rPr lang="zh-CN" altLang="en-US" sz="2400" b="1">
                <a:latin typeface="华文仿宋" panose="02010600040101010101" pitchFamily="2" charset="-122"/>
                <a:ea typeface="华文仿宋" panose="02010600040101010101" pitchFamily="2" charset="-122"/>
              </a:rPr>
              <a:t>号出版物），最后一次修改是在</a:t>
            </a:r>
            <a:r>
              <a:rPr lang="en-US" altLang="zh-CN" sz="2400" b="1">
                <a:latin typeface="华文仿宋" panose="02010600040101010101" pitchFamily="2" charset="-122"/>
                <a:ea typeface="华文仿宋" panose="02010600040101010101" pitchFamily="2" charset="-122"/>
              </a:rPr>
              <a:t>2007</a:t>
            </a:r>
            <a:r>
              <a:rPr lang="zh-CN" altLang="en-US" sz="2400" b="1">
                <a:latin typeface="华文仿宋" panose="02010600040101010101" pitchFamily="2" charset="-122"/>
                <a:ea typeface="华文仿宋" panose="02010600040101010101" pitchFamily="2" charset="-122"/>
              </a:rPr>
              <a:t>年完成，</a:t>
            </a:r>
            <a:r>
              <a:rPr lang="en-US" altLang="zh-CN" sz="2400" b="1">
                <a:latin typeface="华文仿宋" panose="02010600040101010101" pitchFamily="2" charset="-122"/>
                <a:ea typeface="华文仿宋" panose="02010600040101010101" pitchFamily="2" charset="-122"/>
              </a:rPr>
              <a:t>2007.7.1</a:t>
            </a:r>
            <a:r>
              <a:rPr lang="zh-CN" altLang="en-US" sz="2400" b="1">
                <a:latin typeface="华文仿宋" panose="02010600040101010101" pitchFamily="2" charset="-122"/>
                <a:ea typeface="华文仿宋" panose="02010600040101010101" pitchFamily="2" charset="-122"/>
              </a:rPr>
              <a:t>正式实施。目前，信用证都标明该证依据</a:t>
            </a:r>
            <a:r>
              <a:rPr lang="en-US" altLang="zh-CN" sz="2400" b="1">
                <a:latin typeface="华文仿宋" panose="02010600040101010101" pitchFamily="2" charset="-122"/>
                <a:ea typeface="华文仿宋" panose="02010600040101010101" pitchFamily="2" charset="-122"/>
              </a:rPr>
              <a:t>UCP600</a:t>
            </a:r>
            <a:r>
              <a:rPr lang="zh-CN" altLang="en-US" sz="2400" b="1">
                <a:latin typeface="华文仿宋" panose="02010600040101010101" pitchFamily="2" charset="-122"/>
                <a:ea typeface="华文仿宋" panose="02010600040101010101" pitchFamily="2" charset="-122"/>
              </a:rPr>
              <a:t>开立，否则，难以被人接受。</a:t>
            </a:r>
            <a:endParaRPr lang="zh-CN" altLang="en-US" sz="2400" b="1">
              <a:latin typeface="华文仿宋" panose="02010600040101010101" pitchFamily="2" charset="-122"/>
              <a:ea typeface="华文仿宋" panose="02010600040101010101" pitchFamily="2" charset="-122"/>
            </a:endParaRPr>
          </a:p>
          <a:p>
            <a:pPr eaLnBrk="1" hangingPunct="1">
              <a:lnSpc>
                <a:spcPct val="80000"/>
              </a:lnSpc>
              <a:buFontTx/>
              <a:buNone/>
            </a:pPr>
            <a:r>
              <a:rPr lang="zh-CN" altLang="en-US" sz="2400" b="1">
                <a:latin typeface="华文仿宋" panose="02010600040101010101" pitchFamily="2" charset="-122"/>
                <a:ea typeface="华文仿宋" panose="02010600040101010101" pitchFamily="2" charset="-122"/>
              </a:rPr>
              <a:t> </a:t>
            </a:r>
            <a:endParaRPr lang="zh-CN" altLang="en-US" sz="2400" b="1">
              <a:latin typeface="华文仿宋" panose="02010600040101010101" pitchFamily="2" charset="-122"/>
              <a:ea typeface="华文仿宋" panose="02010600040101010101" pitchFamily="2" charset="-122"/>
            </a:endParaRPr>
          </a:p>
          <a:p>
            <a:pPr eaLnBrk="1" hangingPunct="1">
              <a:lnSpc>
                <a:spcPct val="80000"/>
              </a:lnSpc>
              <a:buFontTx/>
              <a:buNone/>
            </a:pPr>
            <a:r>
              <a:rPr lang="zh-CN" altLang="en-US" sz="2400" b="1">
                <a:latin typeface="华文仿宋" panose="02010600040101010101" pitchFamily="2" charset="-122"/>
                <a:ea typeface="华文仿宋" panose="02010600040101010101" pitchFamily="2" charset="-122"/>
              </a:rPr>
              <a:t>           它不是一个国际性的法律规章，但已为各国银行普遍接受，成为一种国际惯例。</a:t>
            </a:r>
            <a:endParaRPr lang="zh-CN" altLang="en-US" sz="2400" b="1">
              <a:latin typeface="华文仿宋" panose="02010600040101010101" pitchFamily="2" charset="-122"/>
              <a:ea typeface="华文仿宋" panose="02010600040101010101" pitchFamily="2" charset="-122"/>
            </a:endParaRPr>
          </a:p>
        </p:txBody>
      </p:sp>
      <p:pic>
        <p:nvPicPr>
          <p:cNvPr id="39939" name="Picture 4" descr="xs03gif547"/>
          <p:cNvPicPr>
            <a:picLocks noChangeAspect="1"/>
          </p:cNvPicPr>
          <p:nvPr/>
        </p:nvPicPr>
        <p:blipFill>
          <a:blip r:embed="rId1"/>
          <a:stretch>
            <a:fillRect/>
          </a:stretch>
        </p:blipFill>
        <p:spPr>
          <a:xfrm>
            <a:off x="2895600" y="1371600"/>
            <a:ext cx="642938" cy="642938"/>
          </a:xfrm>
          <a:prstGeom prst="rect">
            <a:avLst/>
          </a:prstGeom>
          <a:noFill/>
          <a:ln w="9525">
            <a:noFill/>
          </a:ln>
        </p:spPr>
      </p:pic>
      <p:pic>
        <p:nvPicPr>
          <p:cNvPr id="39940" name="Picture 5" descr="http:/www.iccwbo.org/uploadedImages/UCP_b.gif"/>
          <p:cNvPicPr>
            <a:picLocks noChangeAspect="1"/>
          </p:cNvPicPr>
          <p:nvPr/>
        </p:nvPicPr>
        <p:blipFill>
          <a:blip r:embed="rId2" r:link="rId3"/>
          <a:stretch>
            <a:fillRect/>
          </a:stretch>
        </p:blipFill>
        <p:spPr>
          <a:xfrm>
            <a:off x="2667000" y="2171700"/>
            <a:ext cx="2414588" cy="3486150"/>
          </a:xfrm>
          <a:prstGeom prst="rect">
            <a:avLst/>
          </a:prstGeom>
          <a:noFill/>
          <a:ln w="9525">
            <a:noFill/>
          </a:ln>
        </p:spPr>
      </p:pic>
    </p:spTree>
    <p:custDataLst>
      <p:tags r:id="rId4"/>
    </p:custData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881665"/>
          <p:cNvSpPr>
            <a:spLocks noGrp="1"/>
          </p:cNvSpPr>
          <p:nvPr>
            <p:ph type="title"/>
          </p:nvPr>
        </p:nvSpPr>
        <p:spPr>
          <a:xfrm>
            <a:off x="2438400" y="304800"/>
            <a:ext cx="8229600" cy="1143000"/>
          </a:xfrm>
        </p:spPr>
        <p:txBody>
          <a:bodyPr anchor="ctr" anchorCtr="0"/>
          <a:p>
            <a:r>
              <a:rPr lang="zh-CN" altLang="en-US" dirty="0"/>
              <a:t>信用证开立的形式</a:t>
            </a:r>
            <a:endParaRPr lang="zh-CN" altLang="en-US"/>
          </a:p>
        </p:txBody>
      </p:sp>
      <p:sp>
        <p:nvSpPr>
          <p:cNvPr id="40962" name="文本占位符 881666"/>
          <p:cNvSpPr>
            <a:spLocks noGrp="1"/>
          </p:cNvSpPr>
          <p:nvPr>
            <p:ph idx="1"/>
          </p:nvPr>
        </p:nvSpPr>
        <p:spPr>
          <a:xfrm>
            <a:off x="2133600" y="1676400"/>
            <a:ext cx="8534400" cy="4343400"/>
          </a:xfrm>
        </p:spPr>
        <p:txBody>
          <a:bodyPr anchor="t" anchorCtr="0"/>
          <a:p>
            <a:pPr>
              <a:lnSpc>
                <a:spcPct val="80000"/>
              </a:lnSpc>
            </a:pPr>
            <a:endParaRPr lang="zh-CN" altLang="en-US" sz="2800" dirty="0">
              <a:solidFill>
                <a:srgbClr val="FFCC00"/>
              </a:solidFill>
            </a:endParaRPr>
          </a:p>
          <a:p>
            <a:pPr>
              <a:lnSpc>
                <a:spcPct val="80000"/>
              </a:lnSpc>
            </a:pPr>
            <a:r>
              <a:rPr lang="zh-CN" altLang="en-US" sz="2800" b="1" dirty="0">
                <a:solidFill>
                  <a:srgbClr val="FF0000"/>
                </a:solidFill>
              </a:rPr>
              <a:t>信开证 </a:t>
            </a:r>
            <a:r>
              <a:rPr lang="en-US" altLang="zh-CN" sz="2800" dirty="0"/>
              <a:t>TO OPEN BY AIRMAIL</a:t>
            </a:r>
            <a:r>
              <a:rPr lang="zh-CN" altLang="en-US" sz="2800" dirty="0"/>
              <a:t>－开证行用印就的信函格式的信用证，开证后航邮寄送通知行。</a:t>
            </a:r>
            <a:endParaRPr lang="zh-CN" altLang="en-US" sz="2800" dirty="0"/>
          </a:p>
          <a:p>
            <a:pPr>
              <a:lnSpc>
                <a:spcPct val="80000"/>
              </a:lnSpc>
            </a:pPr>
            <a:endParaRPr lang="zh-CN" altLang="en-US" sz="2800" dirty="0"/>
          </a:p>
          <a:p>
            <a:pPr>
              <a:lnSpc>
                <a:spcPct val="80000"/>
              </a:lnSpc>
            </a:pPr>
            <a:endParaRPr lang="zh-CN" altLang="en-US" sz="2800" dirty="0"/>
          </a:p>
          <a:p>
            <a:pPr>
              <a:lnSpc>
                <a:spcPct val="80000"/>
              </a:lnSpc>
            </a:pPr>
            <a:r>
              <a:rPr lang="zh-CN" altLang="en-US" sz="2800" b="1" dirty="0">
                <a:solidFill>
                  <a:srgbClr val="FF0000"/>
                </a:solidFill>
              </a:rPr>
              <a:t>电开</a:t>
            </a:r>
            <a:r>
              <a:rPr lang="zh-CN" altLang="en-US" sz="2800" b="1">
                <a:solidFill>
                  <a:srgbClr val="FF0000"/>
                </a:solidFill>
              </a:rPr>
              <a:t>证</a:t>
            </a:r>
            <a:r>
              <a:rPr lang="zh-CN" altLang="en-US" sz="2800">
                <a:solidFill>
                  <a:srgbClr val="FFCC00"/>
                </a:solidFill>
              </a:rPr>
              <a:t> </a:t>
            </a:r>
            <a:r>
              <a:rPr lang="en-US" altLang="zh-CN" sz="2800" dirty="0"/>
              <a:t>TO OPEN BY AIRMAIL</a:t>
            </a:r>
            <a:r>
              <a:rPr lang="zh-CN" altLang="en-US" sz="2800" dirty="0"/>
              <a:t>－开证行用电报、电传、传真、</a:t>
            </a:r>
            <a:r>
              <a:rPr lang="en-US" altLang="zh-CN" sz="2800" dirty="0"/>
              <a:t>SWIFT</a:t>
            </a:r>
            <a:r>
              <a:rPr lang="zh-CN" altLang="en-US" sz="2800" dirty="0"/>
              <a:t>等方式将信用证条款传达给通知行</a:t>
            </a:r>
            <a:endParaRPr lang="en-US" altLang="zh-CN" sz="2400"/>
          </a:p>
        </p:txBody>
      </p:sp>
    </p:spTree>
    <p:custDataLst>
      <p:tags r:id="rId1"/>
    </p:custData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Rectangle 2"/>
          <p:cNvSpPr>
            <a:spLocks noGrp="1"/>
          </p:cNvSpPr>
          <p:nvPr>
            <p:ph type="title" idx="4294967295"/>
          </p:nvPr>
        </p:nvSpPr>
        <p:spPr/>
        <p:txBody>
          <a:bodyPr anchor="b" anchorCtr="0"/>
          <a:p>
            <a:pPr eaLnBrk="1" hangingPunct="1"/>
            <a:r>
              <a:rPr lang="en-US" altLang="zh-CN"/>
              <a:t>UCP500--UCP600</a:t>
            </a:r>
            <a:endParaRPr lang="en-US" altLang="zh-CN"/>
          </a:p>
        </p:txBody>
      </p:sp>
      <p:sp>
        <p:nvSpPr>
          <p:cNvPr id="41986" name="Rectangle 3" descr="Rectangle: Click to edit Master text styles&#10;Second level&#10;Third level&#10;Fourth level&#10;Fifth level"/>
          <p:cNvSpPr>
            <a:spLocks noGrp="1"/>
          </p:cNvSpPr>
          <p:nvPr>
            <p:ph idx="4294967295"/>
          </p:nvPr>
        </p:nvSpPr>
        <p:spPr/>
        <p:txBody>
          <a:bodyPr anchor="t" anchorCtr="0"/>
          <a:p>
            <a:pPr eaLnBrk="1" hangingPunct="1">
              <a:buFontTx/>
              <a:buNone/>
            </a:pPr>
            <a:r>
              <a:rPr lang="en-US" altLang="zh-CN"/>
              <a:t>1.</a:t>
            </a:r>
            <a:r>
              <a:rPr lang="zh-CN" altLang="en-US"/>
              <a:t>银行单据处理的时间从</a:t>
            </a:r>
            <a:r>
              <a:rPr lang="en-US" altLang="zh-CN"/>
              <a:t>7</a:t>
            </a:r>
            <a:r>
              <a:rPr lang="zh-CN" altLang="en-US"/>
              <a:t>天缩短到</a:t>
            </a:r>
            <a:r>
              <a:rPr lang="en-US" altLang="zh-CN"/>
              <a:t>5</a:t>
            </a:r>
            <a:r>
              <a:rPr lang="zh-CN" altLang="en-US"/>
              <a:t>天</a:t>
            </a:r>
            <a:endParaRPr lang="zh-CN" altLang="en-US"/>
          </a:p>
          <a:p>
            <a:pPr eaLnBrk="1" hangingPunct="1">
              <a:buFontTx/>
              <a:buNone/>
            </a:pPr>
            <a:r>
              <a:rPr lang="en-US" altLang="zh-CN"/>
              <a:t>2.</a:t>
            </a:r>
            <a:r>
              <a:rPr lang="zh-CN" altLang="en-US"/>
              <a:t>拒付后单据的处理   </a:t>
            </a:r>
            <a:endParaRPr lang="zh-CN" altLang="en-US"/>
          </a:p>
          <a:p>
            <a:pPr eaLnBrk="1" hangingPunct="1">
              <a:buFontTx/>
              <a:buNone/>
            </a:pPr>
            <a:r>
              <a:rPr lang="en-US" altLang="zh-CN"/>
              <a:t>3.</a:t>
            </a:r>
            <a:r>
              <a:rPr lang="zh-CN" altLang="en-US"/>
              <a:t>新增融资许可条款</a:t>
            </a:r>
            <a:endParaRPr lang="zh-CN" altLang="en-US"/>
          </a:p>
          <a:p>
            <a:pPr eaLnBrk="1" hangingPunct="1">
              <a:buFontTx/>
              <a:buNone/>
            </a:pPr>
            <a:r>
              <a:rPr lang="en-US" altLang="zh-CN"/>
              <a:t>4.</a:t>
            </a:r>
            <a:r>
              <a:rPr lang="zh-CN" altLang="en-US"/>
              <a:t>单证相符的标准</a:t>
            </a:r>
            <a:endParaRPr lang="zh-CN" altLang="en-US"/>
          </a:p>
          <a:p>
            <a:pPr eaLnBrk="1" hangingPunct="1">
              <a:buFontTx/>
              <a:buNone/>
            </a:pPr>
            <a:r>
              <a:rPr lang="en-US" altLang="zh-CN"/>
              <a:t>5.</a:t>
            </a:r>
            <a:r>
              <a:rPr lang="zh-CN" altLang="en-US"/>
              <a:t>单据遗失风险承担</a:t>
            </a:r>
            <a:endParaRPr lang="zh-CN" altLang="en-US"/>
          </a:p>
          <a:p>
            <a:pPr eaLnBrk="1" hangingPunct="1">
              <a:buFontTx/>
              <a:buNone/>
            </a:pPr>
            <a:r>
              <a:rPr lang="en-US" altLang="zh-CN"/>
              <a:t>6.</a:t>
            </a:r>
            <a:r>
              <a:rPr lang="zh-CN" altLang="en-US"/>
              <a:t>受益人和申请人地址之处理</a:t>
            </a:r>
            <a:endParaRPr lang="zh-CN" altLang="en-US"/>
          </a:p>
          <a:p>
            <a:pPr eaLnBrk="1" hangingPunct="1">
              <a:buFontTx/>
              <a:buNone/>
            </a:pPr>
            <a:r>
              <a:rPr lang="en-US" altLang="zh-CN"/>
              <a:t>7.</a:t>
            </a:r>
            <a:r>
              <a:rPr lang="zh-CN" altLang="en-US"/>
              <a:t>其他新规定</a:t>
            </a:r>
            <a:endParaRPr lang="zh-CN" altLang="en-US"/>
          </a:p>
        </p:txBody>
      </p:sp>
    </p:spTree>
    <p:custDataLst>
      <p:tags r:id="rId1"/>
    </p:custData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标题 35841"/>
          <p:cNvSpPr>
            <a:spLocks noGrp="1"/>
          </p:cNvSpPr>
          <p:nvPr>
            <p:ph type="title"/>
          </p:nvPr>
        </p:nvSpPr>
        <p:spPr/>
        <p:txBody>
          <a:bodyPr anchor="ctr" anchorCtr="0"/>
          <a:p>
            <a:pPr algn="ctr"/>
            <a:r>
              <a:rPr lang="zh-CN" dirty="0"/>
              <a:t>第二节：信用证的审核</a:t>
            </a:r>
            <a:endParaRPr lang="zh-CN" dirty="0"/>
          </a:p>
        </p:txBody>
      </p:sp>
      <p:sp>
        <p:nvSpPr>
          <p:cNvPr id="58370" name="文本占位符 35842"/>
          <p:cNvSpPr>
            <a:spLocks noGrp="1"/>
          </p:cNvSpPr>
          <p:nvPr>
            <p:ph idx="1"/>
          </p:nvPr>
        </p:nvSpPr>
        <p:spPr>
          <a:xfrm>
            <a:off x="1847850" y="1600200"/>
            <a:ext cx="8496300" cy="4525963"/>
          </a:xfrm>
        </p:spPr>
        <p:txBody>
          <a:bodyPr anchor="t" anchorCtr="0">
            <a:normAutofit/>
          </a:bodyPr>
          <a:p>
            <a:pPr marL="0" indent="0">
              <a:buClrTx/>
              <a:buSzTx/>
              <a:buFontTx/>
              <a:buNone/>
            </a:pPr>
            <a:r>
              <a:rPr lang="zh-CN" altLang="en-US" sz="2800" b="1" dirty="0">
                <a:solidFill>
                  <a:srgbClr val="FF0000"/>
                </a:solidFill>
                <a:latin typeface="仿宋_GB2312" pitchFamily="49" charset="-122"/>
                <a:ea typeface="仿宋_GB2312" pitchFamily="49" charset="-122"/>
              </a:rPr>
              <a:t>信用证审核原则：</a:t>
            </a:r>
            <a:endParaRPr lang="zh-CN" altLang="en-US" sz="2800" b="1" dirty="0">
              <a:solidFill>
                <a:srgbClr val="FF0000"/>
              </a:solidFill>
              <a:latin typeface="仿宋_GB2312" pitchFamily="49" charset="-122"/>
              <a:ea typeface="仿宋_GB2312" pitchFamily="49" charset="-122"/>
            </a:endParaRPr>
          </a:p>
          <a:p>
            <a:pPr marL="0" indent="0">
              <a:buClrTx/>
              <a:buSzTx/>
              <a:buFontTx/>
              <a:buNone/>
            </a:pPr>
            <a:r>
              <a:rPr lang="zh-CN" altLang="en-US" sz="2800" b="1" dirty="0">
                <a:solidFill>
                  <a:srgbClr val="7030A0"/>
                </a:solidFill>
                <a:latin typeface="仿宋_GB2312" pitchFamily="49" charset="-122"/>
                <a:ea typeface="仿宋_GB2312" pitchFamily="49" charset="-122"/>
              </a:rPr>
              <a:t>单单一致</a:t>
            </a:r>
            <a:endParaRPr lang="zh-CN" altLang="en-US" sz="2800" b="1" dirty="0">
              <a:solidFill>
                <a:srgbClr val="7030A0"/>
              </a:solidFill>
              <a:latin typeface="仿宋_GB2312" pitchFamily="49" charset="-122"/>
              <a:ea typeface="仿宋_GB2312" pitchFamily="49" charset="-122"/>
            </a:endParaRPr>
          </a:p>
          <a:p>
            <a:pPr marL="0" indent="0">
              <a:buClrTx/>
              <a:buSzTx/>
              <a:buFontTx/>
              <a:buNone/>
            </a:pPr>
            <a:r>
              <a:rPr lang="zh-CN" altLang="en-US" sz="2800" b="1" dirty="0">
                <a:solidFill>
                  <a:srgbClr val="7030A0"/>
                </a:solidFill>
                <a:latin typeface="仿宋_GB2312" pitchFamily="49" charset="-122"/>
                <a:ea typeface="仿宋_GB2312" pitchFamily="49" charset="-122"/>
              </a:rPr>
              <a:t>单证一致</a:t>
            </a:r>
            <a:endParaRPr lang="zh-CN" altLang="en-US" sz="2800" b="1" dirty="0">
              <a:solidFill>
                <a:srgbClr val="7030A0"/>
              </a:solidFill>
              <a:latin typeface="仿宋_GB2312" pitchFamily="49" charset="-122"/>
              <a:ea typeface="仿宋_GB2312" pitchFamily="49" charset="-122"/>
            </a:endParaRPr>
          </a:p>
        </p:txBody>
      </p:sp>
      <p:sp>
        <p:nvSpPr>
          <p:cNvPr id="58371" name="矩形 35843"/>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棠挥仅泽松机结情伴岗多纵铝槽谐胆勇远佃缄账桩酪矢需帮屋饱举除一残第二章信用证第二章信用证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rtlCol="0"/>
          <a:lstStyle/>
          <a:p>
            <a:pPr fontAlgn="auto"/>
            <a:endParaRPr lang="zh-CN" altLang="en-US" strike="noStrike" noProof="1"/>
          </a:p>
        </p:txBody>
      </p:sp>
      <p:graphicFrame>
        <p:nvGraphicFramePr>
          <p:cNvPr id="4" name="内容占位符 3"/>
          <p:cNvGraphicFramePr>
            <a:graphicFrameLocks noGrp="1"/>
          </p:cNvGraphicFramePr>
          <p:nvPr>
            <p:ph idx="1"/>
          </p:nvPr>
        </p:nvGraphicFramePr>
        <p:xfrm>
          <a:off x="2124075" y="376238"/>
          <a:ext cx="7889875" cy="6360795"/>
        </p:xfrm>
        <a:graphic>
          <a:graphicData uri="http://schemas.openxmlformats.org/drawingml/2006/table">
            <a:tbl>
              <a:tblPr>
                <a:tableStyleId>{8799B23B-EC83-4686-B30A-512413B5E67A}</a:tableStyleId>
              </a:tblPr>
              <a:tblGrid>
                <a:gridCol w="2938780"/>
                <a:gridCol w="2701290"/>
                <a:gridCol w="198120"/>
                <a:gridCol w="694055"/>
                <a:gridCol w="198755"/>
                <a:gridCol w="199390"/>
                <a:gridCol w="959485"/>
              </a:tblGrid>
              <a:tr h="247015">
                <a:tc gridSpan="7">
                  <a:txBody>
                    <a:bodyPr/>
                    <a:lstStyle/>
                    <a:p>
                      <a:pPr algn="ctr">
                        <a:lnSpc>
                          <a:spcPct val="150000"/>
                        </a:lnSpc>
                        <a:spcAft>
                          <a:spcPts val="0"/>
                        </a:spcAft>
                      </a:pPr>
                      <a:r>
                        <a:rPr lang="en-US" sz="900" b="1" kern="0">
                          <a:effectLst/>
                        </a:rPr>
                        <a:t>IRREVOCABLE DOCUMENTARY CREDIT APPLICATION</a:t>
                      </a:r>
                      <a:endParaRPr lang="zh-CN" sz="900" b="1" kern="100">
                        <a:effectLst/>
                        <a:latin typeface="Times New Roman" panose="02020603050405020304" charset="0"/>
                        <a:ea typeface="宋体" panose="02010600030101010101" pitchFamily="2" charset="-122"/>
                      </a:endParaRPr>
                    </a:p>
                  </a:txBody>
                  <a:tcPr marL="6270" marR="6270" marT="0" marB="0"/>
                </a:tc>
                <a:tc hMerge="1">
                  <a:tcPr/>
                </a:tc>
                <a:tc hMerge="1">
                  <a:tcPr/>
                </a:tc>
                <a:tc hMerge="1">
                  <a:tcPr/>
                </a:tc>
                <a:tc hMerge="1">
                  <a:tcPr/>
                </a:tc>
                <a:tc hMerge="1">
                  <a:tcPr/>
                </a:tc>
                <a:tc hMerge="1">
                  <a:tcPr/>
                </a:tc>
              </a:tr>
              <a:tr h="740410">
                <a:tc gridSpan="3">
                  <a:txBody>
                    <a:bodyPr/>
                    <a:lstStyle/>
                    <a:p>
                      <a:pPr algn="just">
                        <a:lnSpc>
                          <a:spcPct val="150000"/>
                        </a:lnSpc>
                        <a:spcAft>
                          <a:spcPts val="0"/>
                        </a:spcAft>
                      </a:pPr>
                      <a:r>
                        <a:rPr lang="zh-CN" sz="900" kern="0">
                          <a:effectLst/>
                        </a:rPr>
                        <a:t>开证行</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a:txBody>
                    <a:bodyPr/>
                    <a:lstStyle/>
                    <a:p>
                      <a:pPr algn="just">
                        <a:lnSpc>
                          <a:spcPct val="150000"/>
                        </a:lnSpc>
                        <a:spcAft>
                          <a:spcPts val="0"/>
                        </a:spcAft>
                      </a:pPr>
                      <a:r>
                        <a:rPr lang="en-US" sz="900" kern="0">
                          <a:effectLst/>
                        </a:rPr>
                        <a:t>Date:</a:t>
                      </a:r>
                      <a:endParaRPr lang="zh-CN" sz="900" kern="100">
                        <a:effectLst/>
                        <a:latin typeface="Times New Roman" panose="02020603050405020304" charset="0"/>
                        <a:ea typeface="宋体" panose="02010600030101010101" pitchFamily="2" charset="-122"/>
                      </a:endParaRPr>
                    </a:p>
                  </a:txBody>
                  <a:tcPr marL="6270" marR="6270" marT="0" marB="0" anchor="b"/>
                </a:tc>
                <a:tc gridSpan="2">
                  <a:txBody>
                    <a:bodyPr/>
                    <a:lstStyle/>
                    <a:p>
                      <a:pPr algn="just">
                        <a:lnSpc>
                          <a:spcPct val="150000"/>
                        </a:lnSpc>
                        <a:spcAft>
                          <a:spcPts val="0"/>
                        </a:spcAft>
                      </a:pPr>
                      <a:r>
                        <a:rPr lang="zh-CN" sz="900" kern="0">
                          <a:effectLst/>
                        </a:rPr>
                        <a:t>申请开证日期</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a:txBody>
                    <a:bodyPr/>
                    <a:lstStyle/>
                    <a:p>
                      <a:endParaRPr lang="zh-CN" altLang="en-US" sz="1350"/>
                    </a:p>
                  </a:txBody>
                  <a:tcPr marL="32244" marR="32244" marT="16122" marB="16122"/>
                </a:tc>
              </a:tr>
              <a:tr h="494665">
                <a:tc gridSpan="2">
                  <a:txBody>
                    <a:bodyPr/>
                    <a:lstStyle/>
                    <a:p>
                      <a:pPr algn="just">
                        <a:lnSpc>
                          <a:spcPct val="150000"/>
                        </a:lnSpc>
                        <a:spcAft>
                          <a:spcPts val="0"/>
                        </a:spcAft>
                      </a:pPr>
                      <a:r>
                        <a:rPr lang="zh-CN" sz="900" kern="0">
                          <a:effectLst/>
                        </a:rPr>
                        <a:t>（</a:t>
                      </a:r>
                      <a:r>
                        <a:rPr lang="en-US" sz="900" kern="0">
                          <a:effectLst/>
                        </a:rPr>
                        <a:t>  </a:t>
                      </a:r>
                      <a:r>
                        <a:rPr lang="zh-CN" sz="900" kern="0">
                          <a:effectLst/>
                        </a:rPr>
                        <a:t>）</a:t>
                      </a:r>
                      <a:r>
                        <a:rPr lang="en-US" sz="900" kern="0">
                          <a:effectLst/>
                        </a:rPr>
                        <a:t>Issue by airmail     </a:t>
                      </a:r>
                      <a:endParaRPr lang="zh-CN" sz="900" kern="100">
                        <a:effectLst/>
                      </a:endParaRPr>
                    </a:p>
                    <a:p>
                      <a:pPr algn="just">
                        <a:lnSpc>
                          <a:spcPct val="150000"/>
                        </a:lnSpc>
                        <a:spcAft>
                          <a:spcPts val="0"/>
                        </a:spcAft>
                      </a:pPr>
                      <a:r>
                        <a:rPr lang="zh-CN" sz="900" kern="0">
                          <a:effectLst/>
                        </a:rPr>
                        <a:t>（</a:t>
                      </a:r>
                      <a:r>
                        <a:rPr lang="en-US" sz="900" kern="0">
                          <a:effectLst/>
                        </a:rPr>
                        <a:t>  </a:t>
                      </a:r>
                      <a:r>
                        <a:rPr lang="zh-CN" sz="900" kern="0">
                          <a:effectLst/>
                        </a:rPr>
                        <a:t>）</a:t>
                      </a:r>
                      <a:r>
                        <a:rPr lang="en-US" sz="900" kern="0">
                          <a:effectLst/>
                        </a:rPr>
                        <a:t>With brief advice by teletransmission</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just">
                        <a:lnSpc>
                          <a:spcPct val="150000"/>
                        </a:lnSpc>
                        <a:spcAft>
                          <a:spcPts val="0"/>
                        </a:spcAft>
                      </a:pPr>
                      <a:r>
                        <a:rPr lang="en-US" sz="900" kern="0">
                          <a:effectLst/>
                        </a:rPr>
                        <a:t>Credit No.</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246380">
                <a:tc gridSpan="2">
                  <a:txBody>
                    <a:bodyPr/>
                    <a:lstStyle/>
                    <a:p>
                      <a:pPr algn="just">
                        <a:lnSpc>
                          <a:spcPct val="150000"/>
                        </a:lnSpc>
                        <a:spcAft>
                          <a:spcPts val="0"/>
                        </a:spcAft>
                      </a:pPr>
                      <a:r>
                        <a:rPr lang="zh-CN" sz="900" kern="0">
                          <a:effectLst/>
                        </a:rPr>
                        <a:t>（</a:t>
                      </a:r>
                      <a:r>
                        <a:rPr lang="en-US" sz="900" kern="0">
                          <a:effectLst/>
                        </a:rPr>
                        <a:t>  </a:t>
                      </a:r>
                      <a:r>
                        <a:rPr lang="zh-CN" sz="900" kern="0">
                          <a:effectLst/>
                        </a:rPr>
                        <a:t>）</a:t>
                      </a:r>
                      <a:r>
                        <a:rPr lang="en-US" sz="900" kern="0">
                          <a:effectLst/>
                        </a:rPr>
                        <a:t>Issue by express delivery</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ctr">
                        <a:lnSpc>
                          <a:spcPct val="150000"/>
                        </a:lnSpc>
                        <a:spcAft>
                          <a:spcPts val="0"/>
                        </a:spcAft>
                      </a:pPr>
                      <a:r>
                        <a:rPr lang="zh-CN" sz="900" kern="0">
                          <a:effectLst/>
                        </a:rPr>
                        <a:t>不填　（开证行填写）</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741680">
                <a:tc gridSpan="2">
                  <a:txBody>
                    <a:bodyPr/>
                    <a:lstStyle/>
                    <a:p>
                      <a:pPr algn="just">
                        <a:lnSpc>
                          <a:spcPct val="150000"/>
                        </a:lnSpc>
                        <a:spcAft>
                          <a:spcPts val="0"/>
                        </a:spcAft>
                      </a:pPr>
                      <a:r>
                        <a:rPr lang="zh-CN" sz="900" kern="0">
                          <a:effectLst/>
                        </a:rPr>
                        <a:t>（）</a:t>
                      </a:r>
                      <a:r>
                        <a:rPr lang="en-US" sz="900" kern="0">
                          <a:effectLst/>
                        </a:rPr>
                        <a:t> (which shall be the operative instrument)</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3">
                  <a:txBody>
                    <a:bodyPr/>
                    <a:lstStyle/>
                    <a:p>
                      <a:pPr algn="just">
                        <a:lnSpc>
                          <a:spcPct val="150000"/>
                        </a:lnSpc>
                        <a:spcAft>
                          <a:spcPts val="0"/>
                        </a:spcAft>
                      </a:pPr>
                      <a:r>
                        <a:rPr lang="en-US" sz="900" kern="0">
                          <a:effectLst/>
                        </a:rPr>
                        <a:t>Date and place of expiry </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gridSpan="2">
                  <a:txBody>
                    <a:bodyPr/>
                    <a:lstStyle/>
                    <a:p>
                      <a:pPr algn="just">
                        <a:lnSpc>
                          <a:spcPct val="150000"/>
                        </a:lnSpc>
                        <a:spcAft>
                          <a:spcPts val="0"/>
                        </a:spcAft>
                      </a:pPr>
                      <a:r>
                        <a:rPr lang="zh-CN" sz="900" kern="0">
                          <a:effectLst/>
                        </a:rPr>
                        <a:t>信用证有效期和到期地点（受益人所在国）</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r>
              <a:tr h="458470">
                <a:tc gridSpan="2">
                  <a:txBody>
                    <a:bodyPr/>
                    <a:lstStyle/>
                    <a:p>
                      <a:pPr algn="just">
                        <a:lnSpc>
                          <a:spcPct val="150000"/>
                        </a:lnSpc>
                        <a:spcAft>
                          <a:spcPts val="0"/>
                        </a:spcAft>
                      </a:pPr>
                      <a:r>
                        <a:rPr lang="en-US" sz="900" kern="0">
                          <a:effectLst/>
                        </a:rPr>
                        <a:t>Applicant</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just">
                        <a:lnSpc>
                          <a:spcPct val="150000"/>
                        </a:lnSpc>
                        <a:spcAft>
                          <a:spcPts val="0"/>
                        </a:spcAft>
                      </a:pPr>
                      <a:r>
                        <a:rPr lang="en-US" sz="900" kern="0">
                          <a:effectLst/>
                        </a:rPr>
                        <a:t>Beneficiary (Full name and address)</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246380">
                <a:tc gridSpan="2">
                  <a:txBody>
                    <a:bodyPr/>
                    <a:lstStyle/>
                    <a:p>
                      <a:pPr algn="just">
                        <a:lnSpc>
                          <a:spcPct val="150000"/>
                        </a:lnSpc>
                        <a:spcAft>
                          <a:spcPts val="0"/>
                        </a:spcAft>
                      </a:pPr>
                      <a:r>
                        <a:rPr lang="zh-CN" sz="900" kern="100">
                          <a:effectLst/>
                        </a:rPr>
                        <a:t>开证申请人</a:t>
                      </a:r>
                      <a:endParaRPr lang="zh-CN" sz="900" kern="100">
                        <a:effectLst/>
                        <a:latin typeface="Times New Roman" panose="02020603050405020304" charset="0"/>
                        <a:ea typeface="宋体" panose="02010600030101010101" pitchFamily="2" charset="-122"/>
                      </a:endParaRPr>
                    </a:p>
                  </a:txBody>
                  <a:tcPr marL="6270" marR="6270" marT="0" marB="0"/>
                </a:tc>
                <a:tc hMerge="1">
                  <a:tcPr/>
                </a:tc>
                <a:tc gridSpan="5">
                  <a:txBody>
                    <a:bodyPr/>
                    <a:lstStyle/>
                    <a:p>
                      <a:pPr algn="just">
                        <a:lnSpc>
                          <a:spcPct val="150000"/>
                        </a:lnSpc>
                        <a:spcAft>
                          <a:spcPts val="0"/>
                        </a:spcAft>
                      </a:pPr>
                      <a:r>
                        <a:rPr lang="zh-CN" sz="900" kern="0">
                          <a:effectLst/>
                        </a:rPr>
                        <a:t>受益人</a:t>
                      </a:r>
                      <a:endParaRPr lang="zh-CN" sz="900" kern="100">
                        <a:effectLst/>
                        <a:latin typeface="Times New Roman" panose="02020603050405020304" charset="0"/>
                        <a:ea typeface="宋体" panose="02010600030101010101" pitchFamily="2" charset="-122"/>
                      </a:endParaRPr>
                    </a:p>
                  </a:txBody>
                  <a:tcPr marL="6270" marR="6270" marT="0" marB="0"/>
                </a:tc>
                <a:tc hMerge="1">
                  <a:tcPr/>
                </a:tc>
                <a:tc hMerge="1">
                  <a:tcPr/>
                </a:tc>
                <a:tc hMerge="1">
                  <a:tcPr/>
                </a:tc>
                <a:tc hMerge="1">
                  <a:tcPr/>
                </a:tc>
              </a:tr>
              <a:tr h="248285">
                <a:tc gridSpan="2">
                  <a:txBody>
                    <a:bodyPr/>
                    <a:lstStyle/>
                    <a:p>
                      <a:pPr algn="just">
                        <a:lnSpc>
                          <a:spcPct val="150000"/>
                        </a:lnSpc>
                        <a:spcAft>
                          <a:spcPts val="0"/>
                        </a:spcAft>
                      </a:pPr>
                      <a:r>
                        <a:rPr lang="en-US" sz="900" kern="0">
                          <a:effectLst/>
                        </a:rPr>
                        <a:t>Advising Bank</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just">
                        <a:lnSpc>
                          <a:spcPct val="150000"/>
                        </a:lnSpc>
                        <a:spcAft>
                          <a:spcPts val="0"/>
                        </a:spcAft>
                      </a:pPr>
                      <a:r>
                        <a:rPr lang="en-US" sz="900" kern="0">
                          <a:effectLst/>
                        </a:rPr>
                        <a:t>Amount</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247015">
                <a:tc gridSpan="2">
                  <a:txBody>
                    <a:bodyPr/>
                    <a:lstStyle/>
                    <a:p>
                      <a:pPr algn="just">
                        <a:lnSpc>
                          <a:spcPct val="150000"/>
                        </a:lnSpc>
                        <a:spcAft>
                          <a:spcPts val="0"/>
                        </a:spcAft>
                      </a:pPr>
                      <a:r>
                        <a:rPr lang="zh-CN" sz="900" kern="0">
                          <a:effectLst/>
                        </a:rPr>
                        <a:t>　　通知行（议付行；卖方所在地银行）</a:t>
                      </a:r>
                      <a:endParaRPr lang="zh-CN" sz="900" kern="100">
                        <a:effectLst/>
                        <a:latin typeface="Times New Roman" panose="02020603050405020304" charset="0"/>
                        <a:ea typeface="宋体" panose="02010600030101010101" pitchFamily="2" charset="-122"/>
                      </a:endParaRPr>
                    </a:p>
                  </a:txBody>
                  <a:tcPr marL="6270" marR="6270" marT="0" marB="0" anchor="ctr"/>
                </a:tc>
                <a:tc hMerge="1">
                  <a:tcPr/>
                </a:tc>
                <a:tc gridSpan="5">
                  <a:txBody>
                    <a:bodyPr/>
                    <a:lstStyle/>
                    <a:p>
                      <a:pPr algn="just">
                        <a:lnSpc>
                          <a:spcPct val="150000"/>
                        </a:lnSpc>
                        <a:spcAft>
                          <a:spcPts val="0"/>
                        </a:spcAft>
                      </a:pPr>
                      <a:r>
                        <a:rPr lang="en-US" sz="900" kern="0" spc="25">
                          <a:effectLst/>
                        </a:rPr>
                        <a:t> </a:t>
                      </a:r>
                      <a:r>
                        <a:rPr lang="zh-CN" sz="900" kern="0" spc="25">
                          <a:effectLst/>
                        </a:rPr>
                        <a:t>金额小写（大写）</a:t>
                      </a:r>
                      <a:endParaRPr lang="zh-CN" sz="900" kern="100">
                        <a:effectLst/>
                        <a:latin typeface="Times New Roman" panose="02020603050405020304" charset="0"/>
                        <a:ea typeface="宋体" panose="02010600030101010101" pitchFamily="2" charset="-122"/>
                      </a:endParaRPr>
                    </a:p>
                  </a:txBody>
                  <a:tcPr marL="6270" marR="6270" marT="0" marB="0" anchor="ctr"/>
                </a:tc>
                <a:tc hMerge="1">
                  <a:tcPr/>
                </a:tc>
                <a:tc hMerge="1">
                  <a:tcPr/>
                </a:tc>
                <a:tc hMerge="1">
                  <a:tcPr/>
                </a:tc>
                <a:tc hMerge="1">
                  <a:tcPr/>
                </a:tc>
              </a:tr>
              <a:tr h="246380">
                <a:tc>
                  <a:txBody>
                    <a:bodyPr/>
                    <a:lstStyle/>
                    <a:p>
                      <a:pPr algn="l">
                        <a:lnSpc>
                          <a:spcPct val="150000"/>
                        </a:lnSpc>
                        <a:spcAft>
                          <a:spcPts val="0"/>
                        </a:spcAft>
                      </a:pPr>
                      <a:r>
                        <a:rPr lang="zh-CN" sz="900" kern="0">
                          <a:effectLst/>
                        </a:rPr>
                        <a:t>　</a:t>
                      </a:r>
                      <a:endParaRPr lang="zh-CN" sz="900" kern="100">
                        <a:effectLst/>
                        <a:latin typeface="Times New Roman" panose="02020603050405020304" charset="0"/>
                        <a:ea typeface="宋体" panose="02010600030101010101" pitchFamily="2" charset="-122"/>
                      </a:endParaRPr>
                    </a:p>
                  </a:txBody>
                  <a:tcPr marL="6270" marR="6270" marT="0" marB="0"/>
                </a:tc>
                <a:tc>
                  <a:txBody>
                    <a:bodyPr/>
                    <a:lstStyle/>
                    <a:p>
                      <a:pPr algn="l">
                        <a:lnSpc>
                          <a:spcPct val="150000"/>
                        </a:lnSpc>
                        <a:spcAft>
                          <a:spcPts val="0"/>
                        </a:spcAft>
                      </a:pPr>
                      <a:r>
                        <a:rPr lang="zh-CN" sz="900" kern="0">
                          <a:effectLst/>
                        </a:rPr>
                        <a:t>　</a:t>
                      </a:r>
                      <a:endParaRPr lang="zh-CN" sz="900" kern="100">
                        <a:effectLst/>
                        <a:latin typeface="Times New Roman" panose="02020603050405020304" charset="0"/>
                        <a:ea typeface="宋体" panose="02010600030101010101" pitchFamily="2" charset="-122"/>
                      </a:endParaRPr>
                    </a:p>
                  </a:txBody>
                  <a:tcPr marL="6270" marR="6270" marT="0" marB="0"/>
                </a:tc>
                <a:tc gridSpan="5">
                  <a:txBody>
                    <a:bodyPr/>
                    <a:lstStyle/>
                    <a:p>
                      <a:pPr algn="l">
                        <a:lnSpc>
                          <a:spcPct val="150000"/>
                        </a:lnSpc>
                        <a:spcAft>
                          <a:spcPts val="0"/>
                        </a:spcAft>
                      </a:pPr>
                      <a:r>
                        <a:rPr lang="en-US" sz="900" kern="0">
                          <a:effectLst/>
                        </a:rPr>
                        <a:t>Credit available with</a:t>
                      </a:r>
                      <a:endParaRPr lang="zh-CN" sz="900" kern="100">
                        <a:effectLst/>
                        <a:latin typeface="Times New Roman" panose="02020603050405020304" charset="0"/>
                        <a:ea typeface="宋体" panose="02010600030101010101" pitchFamily="2" charset="-122"/>
                      </a:endParaRPr>
                    </a:p>
                  </a:txBody>
                  <a:tcPr marL="6270" marR="6270" marT="0" marB="0"/>
                </a:tc>
                <a:tc hMerge="1">
                  <a:tcPr/>
                </a:tc>
                <a:tc hMerge="1">
                  <a:tcPr/>
                </a:tc>
                <a:tc hMerge="1">
                  <a:tcPr/>
                </a:tc>
                <a:tc hMerge="1">
                  <a:tcPr/>
                </a:tc>
              </a:tr>
              <a:tr h="247015">
                <a:tc>
                  <a:txBody>
                    <a:bodyPr/>
                    <a:lstStyle/>
                    <a:p>
                      <a:pPr algn="just">
                        <a:lnSpc>
                          <a:spcPct val="150000"/>
                        </a:lnSpc>
                        <a:spcAft>
                          <a:spcPts val="0"/>
                        </a:spcAft>
                      </a:pPr>
                      <a:r>
                        <a:rPr lang="en-US" sz="900" kern="0">
                          <a:effectLst/>
                        </a:rPr>
                        <a:t>Partial shipments </a:t>
                      </a:r>
                      <a:r>
                        <a:rPr lang="zh-CN" sz="900" kern="0">
                          <a:effectLst/>
                        </a:rPr>
                        <a:t>分批规定</a:t>
                      </a:r>
                      <a:endParaRPr lang="zh-CN" sz="900" kern="100">
                        <a:effectLst/>
                        <a:latin typeface="Times New Roman" panose="02020603050405020304" charset="0"/>
                        <a:ea typeface="宋体" panose="02010600030101010101" pitchFamily="2" charset="-122"/>
                      </a:endParaRPr>
                    </a:p>
                  </a:txBody>
                  <a:tcPr marL="6270" marR="6270" marT="0" marB="0" anchor="ctr"/>
                </a:tc>
                <a:tc>
                  <a:txBody>
                    <a:bodyPr/>
                    <a:lstStyle/>
                    <a:p>
                      <a:pPr algn="just">
                        <a:lnSpc>
                          <a:spcPct val="150000"/>
                        </a:lnSpc>
                        <a:spcAft>
                          <a:spcPts val="0"/>
                        </a:spcAft>
                      </a:pPr>
                      <a:r>
                        <a:rPr lang="en-US" sz="900" kern="0">
                          <a:effectLst/>
                        </a:rPr>
                        <a:t>Transshipment </a:t>
                      </a:r>
                      <a:r>
                        <a:rPr lang="zh-CN" sz="900" kern="0">
                          <a:effectLst/>
                        </a:rPr>
                        <a:t>转船规定</a:t>
                      </a:r>
                      <a:endParaRPr lang="zh-CN" sz="900" kern="100">
                        <a:effectLst/>
                        <a:latin typeface="Times New Roman" panose="02020603050405020304" charset="0"/>
                        <a:ea typeface="宋体" panose="02010600030101010101" pitchFamily="2" charset="-122"/>
                      </a:endParaRPr>
                    </a:p>
                  </a:txBody>
                  <a:tcPr marL="6270" marR="6270" marT="0" marB="0" anchor="ctr"/>
                </a:tc>
                <a:tc gridSpan="5">
                  <a:txBody>
                    <a:bodyPr/>
                    <a:lstStyle/>
                    <a:p>
                      <a:pPr algn="just">
                        <a:lnSpc>
                          <a:spcPct val="150000"/>
                        </a:lnSpc>
                        <a:spcAft>
                          <a:spcPts val="0"/>
                        </a:spcAft>
                      </a:pPr>
                      <a:r>
                        <a:rPr lang="zh-CN" sz="900" kern="0">
                          <a:effectLst/>
                        </a:rPr>
                        <a:t>议付行</a:t>
                      </a:r>
                      <a:endParaRPr lang="zh-CN" sz="900" kern="100">
                        <a:effectLst/>
                        <a:latin typeface="Times New Roman" panose="02020603050405020304" charset="0"/>
                        <a:ea typeface="宋体" panose="02010600030101010101" pitchFamily="2" charset="-122"/>
                      </a:endParaRPr>
                    </a:p>
                  </a:txBody>
                  <a:tcPr marL="6270" marR="6270" marT="0" marB="0" anchor="ctr"/>
                </a:tc>
                <a:tc hMerge="1">
                  <a:tcPr/>
                </a:tc>
                <a:tc hMerge="1">
                  <a:tcPr/>
                </a:tc>
                <a:tc hMerge="1">
                  <a:tcPr/>
                </a:tc>
                <a:tc hMerge="1">
                  <a:tcPr/>
                </a:tc>
              </a:tr>
              <a:tr h="247650">
                <a:tc>
                  <a:txBody>
                    <a:bodyPr/>
                    <a:lstStyle/>
                    <a:p>
                      <a:pPr algn="just">
                        <a:lnSpc>
                          <a:spcPct val="150000"/>
                        </a:lnSpc>
                        <a:spcAft>
                          <a:spcPts val="0"/>
                        </a:spcAft>
                      </a:pPr>
                      <a:r>
                        <a:rPr lang="zh-CN" sz="900" kern="0">
                          <a:effectLst/>
                        </a:rPr>
                        <a:t>（ ）</a:t>
                      </a:r>
                      <a:r>
                        <a:rPr lang="en-US" sz="900" kern="0">
                          <a:effectLst/>
                        </a:rPr>
                        <a:t>allowed    </a:t>
                      </a:r>
                      <a:r>
                        <a:rPr lang="zh-CN" sz="900" kern="0">
                          <a:effectLst/>
                        </a:rPr>
                        <a:t>（ ）</a:t>
                      </a:r>
                      <a:r>
                        <a:rPr lang="en-US" sz="900" kern="0">
                          <a:effectLst/>
                        </a:rPr>
                        <a:t>not allowed</a:t>
                      </a:r>
                      <a:endParaRPr lang="zh-CN" sz="900" kern="100">
                        <a:effectLst/>
                        <a:latin typeface="Times New Roman" panose="02020603050405020304" charset="0"/>
                        <a:ea typeface="宋体" panose="02010600030101010101" pitchFamily="2" charset="-122"/>
                      </a:endParaRPr>
                    </a:p>
                  </a:txBody>
                  <a:tcPr marL="6270" marR="6270" marT="0" marB="0" anchor="b"/>
                </a:tc>
                <a:tc>
                  <a:txBody>
                    <a:bodyPr/>
                    <a:lstStyle/>
                    <a:p>
                      <a:pPr algn="just">
                        <a:lnSpc>
                          <a:spcPct val="150000"/>
                        </a:lnSpc>
                        <a:spcAft>
                          <a:spcPts val="0"/>
                        </a:spcAft>
                      </a:pPr>
                      <a:r>
                        <a:rPr lang="zh-CN" sz="900" kern="0">
                          <a:effectLst/>
                        </a:rPr>
                        <a:t>（）</a:t>
                      </a:r>
                      <a:r>
                        <a:rPr lang="en-US" sz="900" kern="0">
                          <a:effectLst/>
                        </a:rPr>
                        <a:t>allowed      </a:t>
                      </a:r>
                      <a:r>
                        <a:rPr lang="zh-CN" sz="900" kern="0">
                          <a:effectLst/>
                        </a:rPr>
                        <a:t>（）</a:t>
                      </a:r>
                      <a:r>
                        <a:rPr lang="en-US" sz="900" kern="0">
                          <a:effectLst/>
                        </a:rPr>
                        <a:t>not allowed</a:t>
                      </a:r>
                      <a:endParaRPr lang="zh-CN" sz="900" kern="100">
                        <a:effectLst/>
                        <a:latin typeface="Times New Roman" panose="02020603050405020304" charset="0"/>
                        <a:ea typeface="宋体" panose="02010600030101010101" pitchFamily="2" charset="-122"/>
                      </a:endParaRPr>
                    </a:p>
                  </a:txBody>
                  <a:tcPr marL="6270" marR="6270" marT="0" marB="0" anchor="b"/>
                </a:tc>
                <a:tc gridSpan="5">
                  <a:txBody>
                    <a:bodyPr/>
                    <a:lstStyle/>
                    <a:p>
                      <a:pPr algn="just">
                        <a:lnSpc>
                          <a:spcPct val="150000"/>
                        </a:lnSpc>
                        <a:spcAft>
                          <a:spcPts val="0"/>
                        </a:spcAft>
                      </a:pPr>
                      <a:r>
                        <a:rPr lang="en-US" sz="900" kern="0">
                          <a:effectLst/>
                        </a:rPr>
                        <a:t>By</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493395">
                <a:tc gridSpan="2">
                  <a:txBody>
                    <a:bodyPr/>
                    <a:lstStyle/>
                    <a:p>
                      <a:pPr algn="l">
                        <a:lnSpc>
                          <a:spcPct val="150000"/>
                        </a:lnSpc>
                        <a:spcAft>
                          <a:spcPts val="0"/>
                        </a:spcAft>
                      </a:pPr>
                      <a:r>
                        <a:rPr lang="en-US" sz="900" kern="0">
                          <a:effectLst/>
                        </a:rPr>
                        <a:t>Loading on board/dispatch/taking in charge at/from</a:t>
                      </a:r>
                      <a:endParaRPr lang="zh-CN" sz="900" kern="100">
                        <a:effectLst/>
                      </a:endParaRPr>
                    </a:p>
                    <a:p>
                      <a:pPr algn="l">
                        <a:lnSpc>
                          <a:spcPct val="150000"/>
                        </a:lnSpc>
                        <a:spcAft>
                          <a:spcPts val="0"/>
                        </a:spcAft>
                      </a:pPr>
                      <a:r>
                        <a:rPr lang="zh-CN" sz="900" kern="0">
                          <a:effectLst/>
                        </a:rPr>
                        <a:t>装运港</a:t>
                      </a:r>
                      <a:endParaRPr lang="zh-CN" sz="900" kern="100">
                        <a:effectLst/>
                        <a:latin typeface="Times New Roman" panose="02020603050405020304" charset="0"/>
                        <a:ea typeface="宋体" panose="02010600030101010101" pitchFamily="2" charset="-122"/>
                      </a:endParaRPr>
                    </a:p>
                  </a:txBody>
                  <a:tcPr marL="6270" marR="6270" marT="0" marB="0"/>
                </a:tc>
                <a:tc hMerge="1">
                  <a:tcPr/>
                </a:tc>
                <a:tc gridSpan="5">
                  <a:txBody>
                    <a:bodyPr/>
                    <a:lstStyle/>
                    <a:p>
                      <a:pPr algn="just">
                        <a:lnSpc>
                          <a:spcPct val="150000"/>
                        </a:lnSpc>
                        <a:spcAft>
                          <a:spcPts val="0"/>
                        </a:spcAft>
                      </a:pPr>
                      <a:r>
                        <a:rPr lang="zh-CN" sz="900" kern="0">
                          <a:effectLst/>
                        </a:rPr>
                        <a:t>（）</a:t>
                      </a:r>
                      <a:r>
                        <a:rPr lang="en-US" sz="900" kern="0">
                          <a:effectLst/>
                        </a:rPr>
                        <a:t>payment</a:t>
                      </a:r>
                      <a:r>
                        <a:rPr lang="zh-CN" sz="900" kern="0">
                          <a:effectLst/>
                        </a:rPr>
                        <a:t>（）</a:t>
                      </a:r>
                      <a:r>
                        <a:rPr lang="en-US" sz="900" kern="0">
                          <a:effectLst/>
                        </a:rPr>
                        <a:t>acceptance </a:t>
                      </a:r>
                      <a:r>
                        <a:rPr lang="zh-CN" sz="900" kern="0">
                          <a:effectLst/>
                        </a:rPr>
                        <a:t>承兑</a:t>
                      </a:r>
                      <a:r>
                        <a:rPr lang="en-US" sz="900" kern="0">
                          <a:effectLst/>
                        </a:rPr>
                        <a:t>        </a:t>
                      </a:r>
                      <a:r>
                        <a:rPr lang="zh-CN" sz="900" kern="0">
                          <a:effectLst/>
                        </a:rPr>
                        <a:t>（）</a:t>
                      </a:r>
                      <a:r>
                        <a:rPr lang="en-US" sz="900" kern="0">
                          <a:effectLst/>
                        </a:rPr>
                        <a:t>negotiation</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459105">
                <a:tc>
                  <a:txBody>
                    <a:bodyPr/>
                    <a:lstStyle/>
                    <a:p>
                      <a:pPr algn="just">
                        <a:lnSpc>
                          <a:spcPct val="150000"/>
                        </a:lnSpc>
                        <a:spcAft>
                          <a:spcPts val="0"/>
                        </a:spcAft>
                      </a:pPr>
                      <a:r>
                        <a:rPr lang="en-US" sz="900" kern="0">
                          <a:effectLst/>
                        </a:rPr>
                        <a:t>not later than </a:t>
                      </a:r>
                      <a:endParaRPr lang="zh-CN" sz="900" kern="100">
                        <a:effectLst/>
                        <a:latin typeface="Times New Roman" panose="02020603050405020304" charset="0"/>
                        <a:ea typeface="宋体" panose="02010600030101010101" pitchFamily="2" charset="-122"/>
                      </a:endParaRPr>
                    </a:p>
                  </a:txBody>
                  <a:tcPr marL="6270" marR="6270" marT="0" marB="0" anchor="ctr"/>
                </a:tc>
                <a:tc>
                  <a:txBody>
                    <a:bodyPr/>
                    <a:lstStyle/>
                    <a:p>
                      <a:pPr algn="just">
                        <a:lnSpc>
                          <a:spcPct val="150000"/>
                        </a:lnSpc>
                        <a:spcAft>
                          <a:spcPts val="0"/>
                        </a:spcAft>
                      </a:pPr>
                      <a:r>
                        <a:rPr lang="zh-CN" sz="900" kern="0">
                          <a:effectLst/>
                        </a:rPr>
                        <a:t>最迟装运期</a:t>
                      </a:r>
                      <a:endParaRPr lang="zh-CN" sz="900" kern="100">
                        <a:effectLst/>
                        <a:latin typeface="Times New Roman" panose="02020603050405020304" charset="0"/>
                        <a:ea typeface="宋体" panose="02010600030101010101" pitchFamily="2" charset="-122"/>
                      </a:endParaRPr>
                    </a:p>
                  </a:txBody>
                  <a:tcPr marL="6270" marR="6270" marT="0" marB="0" anchor="ctr"/>
                </a:tc>
                <a:tc gridSpan="5">
                  <a:txBody>
                    <a:bodyPr/>
                    <a:lstStyle/>
                    <a:p>
                      <a:pPr algn="just">
                        <a:lnSpc>
                          <a:spcPct val="150000"/>
                        </a:lnSpc>
                        <a:spcAft>
                          <a:spcPts val="0"/>
                        </a:spcAft>
                      </a:pPr>
                      <a:r>
                        <a:rPr lang="en-US" sz="900" kern="0">
                          <a:effectLst/>
                        </a:rPr>
                        <a:t>against the documents detailed herein</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502285">
                <a:tc>
                  <a:txBody>
                    <a:bodyPr/>
                    <a:lstStyle/>
                    <a:p>
                      <a:pPr algn="l">
                        <a:lnSpc>
                          <a:spcPct val="150000"/>
                        </a:lnSpc>
                        <a:spcAft>
                          <a:spcPts val="0"/>
                        </a:spcAft>
                      </a:pPr>
                      <a:r>
                        <a:rPr lang="en-US" sz="900" kern="0">
                          <a:effectLst/>
                        </a:rPr>
                        <a:t>For transportation to:  </a:t>
                      </a:r>
                      <a:endParaRPr lang="zh-CN" sz="900" kern="100">
                        <a:effectLst/>
                        <a:latin typeface="Times New Roman" panose="02020603050405020304" charset="0"/>
                        <a:ea typeface="宋体" panose="02010600030101010101" pitchFamily="2" charset="-122"/>
                      </a:endParaRPr>
                    </a:p>
                  </a:txBody>
                  <a:tcPr marL="6270" marR="6270" marT="0" marB="0"/>
                </a:tc>
                <a:tc>
                  <a:txBody>
                    <a:bodyPr/>
                    <a:lstStyle/>
                    <a:p>
                      <a:pPr algn="l">
                        <a:lnSpc>
                          <a:spcPct val="150000"/>
                        </a:lnSpc>
                        <a:spcAft>
                          <a:spcPts val="0"/>
                        </a:spcAft>
                      </a:pPr>
                      <a:r>
                        <a:rPr lang="zh-CN" sz="900" kern="0" dirty="0">
                          <a:effectLst/>
                        </a:rPr>
                        <a:t>目的港</a:t>
                      </a:r>
                      <a:endParaRPr lang="zh-CN" sz="900" kern="100" dirty="0">
                        <a:effectLst/>
                        <a:latin typeface="Times New Roman" panose="02020603050405020304" charset="0"/>
                        <a:ea typeface="宋体" panose="02010600030101010101" pitchFamily="2" charset="-122"/>
                      </a:endParaRPr>
                    </a:p>
                  </a:txBody>
                  <a:tcPr marL="6270" marR="6270" marT="0" marB="0"/>
                </a:tc>
                <a:tc gridSpan="5">
                  <a:txBody>
                    <a:bodyPr/>
                    <a:lstStyle/>
                    <a:p>
                      <a:pPr marL="800100" indent="-800100" algn="just">
                        <a:lnSpc>
                          <a:spcPct val="150000"/>
                        </a:lnSpc>
                        <a:spcAft>
                          <a:spcPts val="0"/>
                        </a:spcAft>
                      </a:pPr>
                      <a:r>
                        <a:rPr lang="en-US" sz="900" kern="0" dirty="0">
                          <a:effectLst/>
                          <a:sym typeface="Wingdings" panose="05000000000000000000" pitchFamily="2" charset="2"/>
                        </a:rPr>
                        <a:t></a:t>
                      </a:r>
                      <a:r>
                        <a:rPr lang="en-US" sz="900" kern="0" dirty="0">
                          <a:effectLst/>
                        </a:rPr>
                        <a:t>and beneficiary's draft(s) for  </a:t>
                      </a:r>
                      <a:r>
                        <a:rPr lang="en-US" sz="900" u="sng" kern="0" dirty="0">
                          <a:effectLst/>
                        </a:rPr>
                        <a:t>     </a:t>
                      </a:r>
                      <a:r>
                        <a:rPr lang="en-US" sz="900" kern="0" dirty="0">
                          <a:effectLst/>
                        </a:rPr>
                        <a:t> 100% of invoice value</a:t>
                      </a:r>
                      <a:endParaRPr lang="zh-CN" sz="900" kern="100" dirty="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247650">
                <a:tc gridSpan="2">
                  <a:txBody>
                    <a:bodyPr/>
                    <a:lstStyle/>
                    <a:p>
                      <a:pPr algn="just">
                        <a:lnSpc>
                          <a:spcPct val="150000"/>
                        </a:lnSpc>
                        <a:spcAft>
                          <a:spcPts val="0"/>
                        </a:spcAft>
                      </a:pPr>
                      <a:r>
                        <a:rPr lang="zh-CN" sz="900" kern="0">
                          <a:effectLst/>
                        </a:rPr>
                        <a:t>（</a:t>
                      </a:r>
                      <a:r>
                        <a:rPr lang="en-US" sz="900" kern="0">
                          <a:effectLst/>
                        </a:rPr>
                        <a:t>  </a:t>
                      </a:r>
                      <a:r>
                        <a:rPr lang="zh-CN" sz="900" kern="0">
                          <a:effectLst/>
                        </a:rPr>
                        <a:t>）</a:t>
                      </a:r>
                      <a:r>
                        <a:rPr lang="en-US" sz="900" kern="0">
                          <a:effectLst/>
                        </a:rPr>
                        <a:t>FOB            </a:t>
                      </a:r>
                      <a:r>
                        <a:rPr lang="zh-CN" sz="900" kern="0">
                          <a:effectLst/>
                        </a:rPr>
                        <a:t>（</a:t>
                      </a:r>
                      <a:r>
                        <a:rPr lang="en-US" sz="900" kern="0">
                          <a:effectLst/>
                        </a:rPr>
                        <a:t>  </a:t>
                      </a:r>
                      <a:r>
                        <a:rPr lang="zh-CN" sz="900" kern="0">
                          <a:effectLst/>
                        </a:rPr>
                        <a:t>）</a:t>
                      </a:r>
                      <a:r>
                        <a:rPr lang="en-US" sz="900" kern="0">
                          <a:effectLst/>
                        </a:rPr>
                        <a:t>CFR      </a:t>
                      </a:r>
                      <a:r>
                        <a:rPr lang="zh-CN" sz="900" kern="0">
                          <a:effectLst/>
                        </a:rPr>
                        <a:t>（</a:t>
                      </a:r>
                      <a:r>
                        <a:rPr lang="en-US" sz="900" kern="0">
                          <a:effectLst/>
                        </a:rPr>
                        <a:t>  </a:t>
                      </a:r>
                      <a:r>
                        <a:rPr lang="zh-CN" sz="900" kern="0">
                          <a:effectLst/>
                        </a:rPr>
                        <a:t>）</a:t>
                      </a:r>
                      <a:r>
                        <a:rPr lang="en-US" sz="900" kern="0">
                          <a:effectLst/>
                        </a:rPr>
                        <a:t>CIF</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just">
                        <a:lnSpc>
                          <a:spcPct val="150000"/>
                        </a:lnSpc>
                        <a:spcAft>
                          <a:spcPts val="0"/>
                        </a:spcAft>
                      </a:pPr>
                      <a:r>
                        <a:rPr lang="en-US" sz="900" kern="0">
                          <a:effectLst/>
                        </a:rPr>
                        <a:t>At</a:t>
                      </a:r>
                      <a:r>
                        <a:rPr lang="en-US" sz="900" u="sng" kern="0">
                          <a:effectLst/>
                        </a:rPr>
                        <a:t>        </a:t>
                      </a:r>
                      <a:r>
                        <a:rPr lang="en-US" sz="900" kern="0">
                          <a:effectLst/>
                        </a:rPr>
                        <a:t> sight</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r h="247015">
                <a:tc gridSpan="2">
                  <a:txBody>
                    <a:bodyPr/>
                    <a:lstStyle/>
                    <a:p>
                      <a:pPr algn="just">
                        <a:lnSpc>
                          <a:spcPct val="150000"/>
                        </a:lnSpc>
                        <a:spcAft>
                          <a:spcPts val="0"/>
                        </a:spcAft>
                      </a:pPr>
                      <a:r>
                        <a:rPr lang="en-US" sz="900" kern="0">
                          <a:effectLst/>
                          <a:sym typeface="Wingdings" panose="05000000000000000000" pitchFamily="2" charset="2"/>
                        </a:rPr>
                        <a:t></a:t>
                      </a:r>
                      <a:r>
                        <a:rPr lang="en-US" sz="900" kern="0">
                          <a:effectLst/>
                        </a:rPr>
                        <a:t>or other terms   </a:t>
                      </a:r>
                      <a:endParaRPr lang="zh-CN" sz="900" kern="100">
                        <a:effectLst/>
                        <a:latin typeface="Times New Roman" panose="02020603050405020304" charset="0"/>
                        <a:ea typeface="宋体" panose="02010600030101010101" pitchFamily="2" charset="-122"/>
                      </a:endParaRPr>
                    </a:p>
                  </a:txBody>
                  <a:tcPr marL="6270" marR="6270" marT="0" marB="0" anchor="b"/>
                </a:tc>
                <a:tc hMerge="1">
                  <a:tcPr/>
                </a:tc>
                <a:tc gridSpan="5">
                  <a:txBody>
                    <a:bodyPr/>
                    <a:lstStyle/>
                    <a:p>
                      <a:pPr algn="just">
                        <a:lnSpc>
                          <a:spcPct val="150000"/>
                        </a:lnSpc>
                        <a:spcAft>
                          <a:spcPts val="0"/>
                        </a:spcAft>
                      </a:pPr>
                      <a:r>
                        <a:rPr lang="en-US" sz="900" kern="0" dirty="0">
                          <a:effectLst/>
                        </a:rPr>
                        <a:t>drawn on </a:t>
                      </a:r>
                      <a:r>
                        <a:rPr lang="zh-CN" sz="900" kern="0" dirty="0">
                          <a:effectLst/>
                        </a:rPr>
                        <a:t>开证行</a:t>
                      </a:r>
                      <a:endParaRPr lang="zh-CN" sz="900" kern="100" dirty="0">
                        <a:effectLst/>
                        <a:latin typeface="Times New Roman" panose="02020603050405020304" charset="0"/>
                        <a:ea typeface="宋体" panose="02010600030101010101" pitchFamily="2" charset="-122"/>
                      </a:endParaRPr>
                    </a:p>
                  </a:txBody>
                  <a:tcPr marL="6270" marR="6270" marT="0" marB="0" anchor="b"/>
                </a:tc>
                <a:tc hMerge="1">
                  <a:tcPr/>
                </a:tc>
                <a:tc hMerge="1">
                  <a:tcPr/>
                </a:tc>
                <a:tc hMerge="1">
                  <a:tcPr/>
                </a:tc>
                <a:tc hMerge="1">
                  <a:tcPr/>
                </a:tc>
              </a:tr>
            </a:tbl>
          </a:graphicData>
        </a:graphic>
      </p:graphicFrame>
    </p:spTree>
    <p:custDataLst>
      <p:tags r:id="rId1"/>
    </p:custData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rtlCol="0"/>
          <a:lstStyle/>
          <a:p>
            <a:pPr fontAlgn="auto"/>
            <a:endParaRPr lang="zh-CN" altLang="en-US" strike="noStrike" noProof="1"/>
          </a:p>
        </p:txBody>
      </p:sp>
      <p:graphicFrame>
        <p:nvGraphicFramePr>
          <p:cNvPr id="4" name="内容占位符 3"/>
          <p:cNvGraphicFramePr>
            <a:graphicFrameLocks noGrp="1"/>
          </p:cNvGraphicFramePr>
          <p:nvPr>
            <p:ph idx="1"/>
          </p:nvPr>
        </p:nvGraphicFramePr>
        <p:xfrm>
          <a:off x="2343150" y="246063"/>
          <a:ext cx="7700645" cy="6473825"/>
        </p:xfrm>
        <a:graphic>
          <a:graphicData uri="http://schemas.openxmlformats.org/drawingml/2006/table">
            <a:tbl>
              <a:tblPr>
                <a:tableStyleId>{8799B23B-EC83-4686-B30A-512413B5E67A}</a:tableStyleId>
              </a:tblPr>
              <a:tblGrid>
                <a:gridCol w="7700645"/>
              </a:tblGrid>
              <a:tr h="175260">
                <a:tc>
                  <a:txBody>
                    <a:bodyPr/>
                    <a:lstStyle/>
                    <a:p>
                      <a:pPr algn="just">
                        <a:lnSpc>
                          <a:spcPct val="150000"/>
                        </a:lnSpc>
                        <a:spcAft>
                          <a:spcPts val="0"/>
                        </a:spcAft>
                      </a:pPr>
                      <a:r>
                        <a:rPr lang="en-US" sz="675" kern="0">
                          <a:effectLst/>
                        </a:rPr>
                        <a:t>Documents required: (marked with X)</a:t>
                      </a:r>
                      <a:endParaRPr lang="zh-CN" sz="675" kern="100">
                        <a:effectLst/>
                        <a:latin typeface="Times New Roman" panose="02020603050405020304" charset="0"/>
                        <a:ea typeface="宋体" panose="02010600030101010101" pitchFamily="2" charset="-122"/>
                      </a:endParaRPr>
                    </a:p>
                  </a:txBody>
                  <a:tcPr marL="6283" marR="6283" marT="0" marB="0" anchor="b"/>
                </a:tc>
              </a:tr>
              <a:tr h="174625">
                <a:tc>
                  <a:txBody>
                    <a:bodyPr/>
                    <a:lstStyle/>
                    <a:p>
                      <a:pPr algn="l">
                        <a:lnSpc>
                          <a:spcPct val="150000"/>
                        </a:lnSpc>
                        <a:spcAft>
                          <a:spcPts val="0"/>
                        </a:spcAft>
                      </a:pPr>
                      <a:r>
                        <a:rPr lang="en-US" sz="675" kern="0">
                          <a:effectLst/>
                        </a:rPr>
                        <a:t>1. (   ) Signed commercial invoice in </a:t>
                      </a:r>
                      <a:r>
                        <a:rPr lang="zh-CN" sz="675" u="sng" kern="0">
                          <a:effectLst/>
                        </a:rPr>
                        <a:t>　 　</a:t>
                      </a:r>
                      <a:r>
                        <a:rPr lang="en-US" sz="675" kern="0">
                          <a:effectLst/>
                        </a:rPr>
                        <a:t> copies </a:t>
                      </a:r>
                      <a:endParaRPr lang="zh-CN" sz="675" kern="100">
                        <a:effectLst/>
                        <a:latin typeface="Times New Roman" panose="02020603050405020304" charset="0"/>
                        <a:ea typeface="宋体" panose="02010600030101010101" pitchFamily="2" charset="-122"/>
                      </a:endParaRPr>
                    </a:p>
                  </a:txBody>
                  <a:tcPr marL="6283" marR="6283" marT="0" marB="0"/>
                </a:tc>
              </a:tr>
              <a:tr h="384810">
                <a:tc>
                  <a:txBody>
                    <a:bodyPr/>
                    <a:lstStyle/>
                    <a:p>
                      <a:pPr algn="l">
                        <a:lnSpc>
                          <a:spcPct val="150000"/>
                        </a:lnSpc>
                        <a:spcAft>
                          <a:spcPts val="0"/>
                        </a:spcAft>
                      </a:pPr>
                      <a:r>
                        <a:rPr lang="en-US" sz="675" kern="0">
                          <a:effectLst/>
                        </a:rPr>
                        <a:t>2. ( ) Full set of clean on board Bills of Lading made out to order and blank endorsed, marked "freight to collect / [    ] prepaid [ </a:t>
                      </a:r>
                      <a:r>
                        <a:rPr lang="zh-CN" sz="675" kern="0">
                          <a:effectLst/>
                        </a:rPr>
                        <a:t>　</a:t>
                      </a:r>
                      <a:r>
                        <a:rPr lang="en-US" sz="675" kern="0">
                          <a:effectLst/>
                        </a:rPr>
                        <a:t> ] showing freight amount"    FOB</a:t>
                      </a:r>
                      <a:r>
                        <a:rPr lang="zh-CN" sz="675" kern="0">
                          <a:effectLst/>
                        </a:rPr>
                        <a:t>运费到付</a:t>
                      </a:r>
                      <a:endParaRPr lang="zh-CN" sz="675" kern="100">
                        <a:effectLst/>
                      </a:endParaRPr>
                    </a:p>
                    <a:p>
                      <a:pPr algn="l">
                        <a:lnSpc>
                          <a:spcPct val="150000"/>
                        </a:lnSpc>
                        <a:spcAft>
                          <a:spcPts val="0"/>
                        </a:spcAft>
                      </a:pPr>
                      <a:r>
                        <a:rPr lang="en-US" sz="675" kern="0">
                          <a:effectLst/>
                        </a:rPr>
                        <a:t>                                                     CFR CIF</a:t>
                      </a:r>
                      <a:r>
                        <a:rPr lang="zh-CN" sz="675" kern="0">
                          <a:effectLst/>
                        </a:rPr>
                        <a:t>运费预付</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indent="133350" algn="l">
                        <a:lnSpc>
                          <a:spcPct val="150000"/>
                        </a:lnSpc>
                        <a:spcAft>
                          <a:spcPts val="0"/>
                        </a:spcAft>
                      </a:pPr>
                      <a:r>
                        <a:rPr lang="en-US" sz="675" kern="0">
                          <a:effectLst/>
                        </a:rPr>
                        <a:t>notifying </a:t>
                      </a:r>
                      <a:r>
                        <a:rPr lang="en-US" sz="675" u="sng" kern="0">
                          <a:effectLst/>
                        </a:rPr>
                        <a:t>                                           </a:t>
                      </a:r>
                      <a:r>
                        <a:rPr lang="en-US" sz="675" kern="0">
                          <a:effectLst/>
                        </a:rPr>
                        <a:t>.</a:t>
                      </a:r>
                      <a:endParaRPr lang="zh-CN" sz="675" kern="100">
                        <a:effectLst/>
                        <a:latin typeface="Times New Roman" panose="02020603050405020304" charset="0"/>
                        <a:ea typeface="宋体" panose="02010600030101010101" pitchFamily="2" charset="-122"/>
                      </a:endParaRPr>
                    </a:p>
                  </a:txBody>
                  <a:tcPr marL="6283" marR="6283" marT="0" marB="0"/>
                </a:tc>
              </a:tr>
              <a:tr h="386080">
                <a:tc>
                  <a:txBody>
                    <a:bodyPr/>
                    <a:lstStyle/>
                    <a:p>
                      <a:pPr indent="93345" algn="l">
                        <a:lnSpc>
                          <a:spcPct val="150000"/>
                        </a:lnSpc>
                        <a:spcAft>
                          <a:spcPts val="0"/>
                        </a:spcAft>
                      </a:pPr>
                      <a:r>
                        <a:rPr lang="en-US" sz="675" kern="0">
                          <a:effectLst/>
                        </a:rPr>
                        <a:t> (</a:t>
                      </a:r>
                      <a:r>
                        <a:rPr lang="zh-CN" sz="675" kern="0">
                          <a:effectLst/>
                        </a:rPr>
                        <a:t>　</a:t>
                      </a:r>
                      <a:r>
                        <a:rPr lang="en-US" sz="675" kern="0">
                          <a:effectLst/>
                        </a:rPr>
                        <a:t>) Airway bills/cargo receipt/copy of railway bills issued by </a:t>
                      </a:r>
                      <a:r>
                        <a:rPr lang="en-US" sz="675" u="sng" kern="0">
                          <a:effectLst/>
                        </a:rPr>
                        <a:t>                               </a:t>
                      </a:r>
                      <a:r>
                        <a:rPr lang="en-US" sz="675" kern="0">
                          <a:effectLst/>
                        </a:rPr>
                        <a:t> showing “freight [ </a:t>
                      </a:r>
                      <a:r>
                        <a:rPr lang="zh-CN" sz="675" kern="0">
                          <a:effectLst/>
                        </a:rPr>
                        <a:t>　</a:t>
                      </a:r>
                      <a:r>
                        <a:rPr lang="en-US" sz="675" kern="0">
                          <a:effectLst/>
                        </a:rPr>
                        <a:t> ] to collect/[ </a:t>
                      </a:r>
                      <a:r>
                        <a:rPr lang="zh-CN" sz="675" kern="0">
                          <a:effectLst/>
                        </a:rPr>
                        <a:t>　</a:t>
                      </a:r>
                      <a:r>
                        <a:rPr lang="en-US" sz="675" kern="0">
                          <a:effectLst/>
                        </a:rPr>
                        <a:t> ] prepaid [ </a:t>
                      </a:r>
                      <a:r>
                        <a:rPr lang="zh-CN" sz="675" kern="0">
                          <a:effectLst/>
                        </a:rPr>
                        <a:t>　</a:t>
                      </a:r>
                      <a:r>
                        <a:rPr lang="en-US" sz="675" kern="0">
                          <a:effectLst/>
                        </a:rPr>
                        <a:t> ] indicating freight amount" and consigned to____________________________.</a:t>
                      </a:r>
                      <a:endParaRPr lang="zh-CN" sz="675" kern="100">
                        <a:effectLst/>
                        <a:latin typeface="Times New Roman" panose="02020603050405020304" charset="0"/>
                        <a:ea typeface="宋体" panose="02010600030101010101" pitchFamily="2" charset="-122"/>
                      </a:endParaRPr>
                    </a:p>
                  </a:txBody>
                  <a:tcPr marL="6283" marR="6283" marT="0" marB="0"/>
                </a:tc>
              </a:tr>
              <a:tr h="784860">
                <a:tc>
                  <a:txBody>
                    <a:bodyPr/>
                    <a:lstStyle/>
                    <a:p>
                      <a:pPr algn="l">
                        <a:lnSpc>
                          <a:spcPct val="150000"/>
                        </a:lnSpc>
                        <a:spcAft>
                          <a:spcPts val="0"/>
                        </a:spcAft>
                      </a:pPr>
                      <a:r>
                        <a:rPr lang="en-US" sz="675" kern="0">
                          <a:effectLst/>
                        </a:rPr>
                        <a:t>3. (  ) Insurance Policy/Certificate in  </a:t>
                      </a:r>
                      <a:r>
                        <a:rPr lang="zh-CN" sz="675" u="sng" kern="0">
                          <a:effectLst/>
                        </a:rPr>
                        <a:t>　</a:t>
                      </a:r>
                      <a:r>
                        <a:rPr lang="en-US" sz="675" u="sng" kern="0">
                          <a:effectLst/>
                        </a:rPr>
                        <a:t>  </a:t>
                      </a:r>
                      <a:r>
                        <a:rPr lang="zh-CN" sz="675" u="sng" kern="0">
                          <a:effectLst/>
                        </a:rPr>
                        <a:t>　</a:t>
                      </a:r>
                      <a:r>
                        <a:rPr lang="en-US" sz="675" kern="0">
                          <a:effectLst/>
                        </a:rPr>
                        <a:t> copies for </a:t>
                      </a:r>
                      <a:r>
                        <a:rPr lang="en-US" sz="675" u="sng" kern="0">
                          <a:effectLst/>
                        </a:rPr>
                        <a:t>     </a:t>
                      </a:r>
                      <a:r>
                        <a:rPr lang="en-US" sz="675" kern="0">
                          <a:effectLst/>
                        </a:rPr>
                        <a:t> % of the invoice value showing claims payable in </a:t>
                      </a:r>
                      <a:r>
                        <a:rPr lang="en-US" sz="675" u="sng" kern="0">
                          <a:effectLst/>
                        </a:rPr>
                        <a:t>   </a:t>
                      </a:r>
                      <a:r>
                        <a:rPr lang="zh-CN" sz="675" u="sng" kern="0">
                          <a:effectLst/>
                        </a:rPr>
                        <a:t>赔付地点（买方所在地）</a:t>
                      </a:r>
                      <a:r>
                        <a:rPr lang="en-US" sz="675" u="sng" kern="0" spc="25">
                          <a:effectLst/>
                        </a:rPr>
                        <a:t>   </a:t>
                      </a:r>
                      <a:r>
                        <a:rPr lang="en-US" sz="675" u="sng" kern="0">
                          <a:effectLst/>
                        </a:rPr>
                        <a:t>   </a:t>
                      </a:r>
                      <a:r>
                        <a:rPr lang="en-US" sz="675" kern="0">
                          <a:effectLst/>
                        </a:rPr>
                        <a:t> in currency     </a:t>
                      </a:r>
                      <a:endParaRPr lang="zh-CN" sz="675" kern="100">
                        <a:effectLst/>
                      </a:endParaRPr>
                    </a:p>
                    <a:p>
                      <a:pPr indent="2667000" algn="l">
                        <a:lnSpc>
                          <a:spcPct val="150000"/>
                        </a:lnSpc>
                        <a:spcAft>
                          <a:spcPts val="0"/>
                        </a:spcAft>
                      </a:pPr>
                      <a:r>
                        <a:rPr lang="en-US" sz="675" kern="0">
                          <a:effectLst/>
                        </a:rPr>
                        <a:t>FOB:</a:t>
                      </a:r>
                      <a:r>
                        <a:rPr lang="zh-CN" sz="675" kern="0">
                          <a:effectLst/>
                        </a:rPr>
                        <a:t>买方租船订舱、买方投保</a:t>
                      </a:r>
                      <a:endParaRPr lang="zh-CN" sz="675" kern="100">
                        <a:effectLst/>
                      </a:endParaRPr>
                    </a:p>
                    <a:p>
                      <a:pPr algn="l">
                        <a:lnSpc>
                          <a:spcPct val="150000"/>
                        </a:lnSpc>
                        <a:spcAft>
                          <a:spcPts val="0"/>
                        </a:spcAft>
                      </a:pPr>
                      <a:r>
                        <a:rPr lang="en-US" sz="675" kern="0">
                          <a:effectLst/>
                        </a:rPr>
                        <a:t>                                         CFR</a:t>
                      </a:r>
                      <a:r>
                        <a:rPr lang="zh-CN" sz="675" kern="0">
                          <a:effectLst/>
                        </a:rPr>
                        <a:t>：卖方租船订舱、买方投保</a:t>
                      </a:r>
                      <a:endParaRPr lang="zh-CN" sz="675" kern="100">
                        <a:effectLst/>
                      </a:endParaRPr>
                    </a:p>
                    <a:p>
                      <a:pPr algn="l">
                        <a:lnSpc>
                          <a:spcPct val="150000"/>
                        </a:lnSpc>
                        <a:spcAft>
                          <a:spcPts val="0"/>
                        </a:spcAft>
                      </a:pPr>
                      <a:r>
                        <a:rPr lang="en-US" sz="675" kern="0">
                          <a:effectLst/>
                        </a:rPr>
                        <a:t>                                         CIF</a:t>
                      </a:r>
                      <a:r>
                        <a:rPr lang="zh-CN" sz="675" kern="0">
                          <a:effectLst/>
                        </a:rPr>
                        <a:t>：卖方租船订舱、卖方投保</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indent="133350" algn="l">
                        <a:lnSpc>
                          <a:spcPct val="150000"/>
                        </a:lnSpc>
                        <a:spcAft>
                          <a:spcPts val="0"/>
                        </a:spcAft>
                      </a:pPr>
                      <a:r>
                        <a:rPr lang="en-US" sz="675" kern="0">
                          <a:effectLst/>
                        </a:rPr>
                        <a:t>of the draft, blank endorsed, covering All Risks, War Risks and</a:t>
                      </a:r>
                      <a:r>
                        <a:rPr lang="en-US" sz="675" u="sng" kern="0">
                          <a:effectLst/>
                        </a:rPr>
                        <a:t>                                                      </a:t>
                      </a:r>
                      <a:endParaRPr lang="zh-CN" sz="675" kern="100">
                        <a:effectLst/>
                        <a:latin typeface="Times New Roman" panose="02020603050405020304" charset="0"/>
                        <a:ea typeface="宋体" panose="02010600030101010101" pitchFamily="2" charset="-122"/>
                      </a:endParaRPr>
                    </a:p>
                  </a:txBody>
                  <a:tcPr marL="6283" marR="6283" marT="0" marB="0"/>
                </a:tc>
              </a:tr>
              <a:tr h="174625">
                <a:tc>
                  <a:txBody>
                    <a:bodyPr/>
                    <a:lstStyle/>
                    <a:p>
                      <a:pPr algn="l">
                        <a:lnSpc>
                          <a:spcPct val="150000"/>
                        </a:lnSpc>
                        <a:spcAft>
                          <a:spcPts val="0"/>
                        </a:spcAft>
                      </a:pPr>
                      <a:r>
                        <a:rPr lang="en-US" sz="675" kern="0">
                          <a:effectLst/>
                        </a:rPr>
                        <a:t>4. (  ) Packing List/Weight Memo in </a:t>
                      </a:r>
                      <a:r>
                        <a:rPr lang="zh-CN" sz="675" u="sng" kern="0">
                          <a:effectLst/>
                        </a:rPr>
                        <a:t>　</a:t>
                      </a:r>
                      <a:r>
                        <a:rPr lang="en-US" sz="600" kern="100">
                          <a:effectLst/>
                        </a:rPr>
                        <a:t> MONTREAL</a:t>
                      </a:r>
                      <a:r>
                        <a:rPr lang="en-US" sz="675" u="sng" kern="0">
                          <a:effectLst/>
                        </a:rPr>
                        <a:t>    </a:t>
                      </a:r>
                      <a:r>
                        <a:rPr lang="zh-CN" sz="675" u="sng" kern="0">
                          <a:effectLst/>
                        </a:rPr>
                        <a:t>　</a:t>
                      </a:r>
                      <a:r>
                        <a:rPr lang="en-US" sz="675" kern="0">
                          <a:effectLst/>
                        </a:rPr>
                        <a:t> copies </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algn="l">
                        <a:lnSpc>
                          <a:spcPct val="150000"/>
                        </a:lnSpc>
                        <a:spcAft>
                          <a:spcPts val="0"/>
                        </a:spcAft>
                      </a:pPr>
                      <a:r>
                        <a:rPr lang="en-US" sz="675" kern="0">
                          <a:effectLst/>
                        </a:rPr>
                        <a:t>5. (</a:t>
                      </a:r>
                      <a:r>
                        <a:rPr lang="zh-CN" sz="675" kern="0">
                          <a:effectLst/>
                        </a:rPr>
                        <a:t>　</a:t>
                      </a:r>
                      <a:r>
                        <a:rPr lang="en-US" sz="675" kern="0">
                          <a:effectLst/>
                        </a:rPr>
                        <a:t>) Certificate of Quantity/Weight in </a:t>
                      </a:r>
                      <a:r>
                        <a:rPr lang="zh-CN" sz="675" u="sng" kern="0">
                          <a:effectLst/>
                        </a:rPr>
                        <a:t>　　　　</a:t>
                      </a:r>
                      <a:r>
                        <a:rPr lang="en-US" sz="675" kern="0">
                          <a:effectLst/>
                        </a:rPr>
                        <a:t> copies issued by __________________.</a:t>
                      </a:r>
                      <a:endParaRPr lang="zh-CN" sz="675" kern="100">
                        <a:effectLst/>
                        <a:latin typeface="Times New Roman" panose="02020603050405020304" charset="0"/>
                        <a:ea typeface="宋体" panose="02010600030101010101" pitchFamily="2" charset="-122"/>
                      </a:endParaRPr>
                    </a:p>
                  </a:txBody>
                  <a:tcPr marL="6283" marR="6283" marT="0" marB="0"/>
                </a:tc>
              </a:tr>
              <a:tr h="252730">
                <a:tc>
                  <a:txBody>
                    <a:bodyPr/>
                    <a:lstStyle/>
                    <a:p>
                      <a:pPr algn="l">
                        <a:lnSpc>
                          <a:spcPct val="150000"/>
                        </a:lnSpc>
                        <a:spcAft>
                          <a:spcPts val="0"/>
                        </a:spcAft>
                      </a:pPr>
                      <a:r>
                        <a:rPr lang="en-US" sz="675" kern="0">
                          <a:effectLst/>
                        </a:rPr>
                        <a:t>6. (</a:t>
                      </a:r>
                      <a:r>
                        <a:rPr lang="zh-CN" sz="675" kern="0">
                          <a:effectLst/>
                        </a:rPr>
                        <a:t>　</a:t>
                      </a:r>
                      <a:r>
                        <a:rPr lang="en-US" sz="675" kern="0">
                          <a:effectLst/>
                        </a:rPr>
                        <a:t>) Certificate of Quality in </a:t>
                      </a:r>
                      <a:r>
                        <a:rPr lang="zh-CN" sz="675" u="sng" kern="0">
                          <a:effectLst/>
                        </a:rPr>
                        <a:t>　</a:t>
                      </a:r>
                      <a:r>
                        <a:rPr lang="en-US" sz="675" u="sng" kern="0">
                          <a:effectLst/>
                        </a:rPr>
                        <a:t>  </a:t>
                      </a:r>
                      <a:r>
                        <a:rPr lang="zh-CN" sz="675" u="sng" kern="0">
                          <a:effectLst/>
                        </a:rPr>
                        <a:t>　</a:t>
                      </a:r>
                      <a:r>
                        <a:rPr lang="en-US" sz="675" kern="0">
                          <a:effectLst/>
                        </a:rPr>
                        <a:t> copies issued by [</a:t>
                      </a:r>
                      <a:r>
                        <a:rPr lang="zh-CN" sz="675" kern="0">
                          <a:effectLst/>
                        </a:rPr>
                        <a:t>　</a:t>
                      </a:r>
                      <a:r>
                        <a:rPr lang="en-US" sz="675" kern="0">
                          <a:effectLst/>
                        </a:rPr>
                        <a:t>] manufacturer/[ </a:t>
                      </a:r>
                      <a:r>
                        <a:rPr lang="zh-CN" sz="675" kern="0">
                          <a:effectLst/>
                        </a:rPr>
                        <a:t>　</a:t>
                      </a:r>
                      <a:r>
                        <a:rPr lang="en-US" sz="675" kern="0">
                          <a:effectLst/>
                        </a:rPr>
                        <a:t> ] public recognized surveyor_________________.</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algn="l">
                        <a:lnSpc>
                          <a:spcPct val="150000"/>
                        </a:lnSpc>
                        <a:spcAft>
                          <a:spcPts val="0"/>
                        </a:spcAft>
                      </a:pPr>
                      <a:r>
                        <a:rPr lang="en-US" sz="675" kern="0">
                          <a:effectLst/>
                        </a:rPr>
                        <a:t>7. (   ) Certificate of Origin in </a:t>
                      </a:r>
                      <a:r>
                        <a:rPr lang="zh-CN" sz="675" u="sng" kern="0">
                          <a:effectLst/>
                        </a:rPr>
                        <a:t>　   　</a:t>
                      </a:r>
                      <a:r>
                        <a:rPr lang="en-US" sz="675" kern="0">
                          <a:effectLst/>
                        </a:rPr>
                        <a:t> copies .</a:t>
                      </a:r>
                      <a:endParaRPr lang="zh-CN" sz="675" kern="100">
                        <a:effectLst/>
                        <a:latin typeface="Times New Roman" panose="02020603050405020304" charset="0"/>
                        <a:ea typeface="宋体" panose="02010600030101010101" pitchFamily="2" charset="-122"/>
                      </a:endParaRPr>
                    </a:p>
                  </a:txBody>
                  <a:tcPr marL="6283" marR="6283" marT="0" marB="0"/>
                </a:tc>
              </a:tr>
              <a:tr h="386080">
                <a:tc>
                  <a:txBody>
                    <a:bodyPr/>
                    <a:lstStyle/>
                    <a:p>
                      <a:pPr algn="l">
                        <a:lnSpc>
                          <a:spcPct val="150000"/>
                        </a:lnSpc>
                        <a:spcAft>
                          <a:spcPts val="0"/>
                        </a:spcAft>
                      </a:pPr>
                      <a:r>
                        <a:rPr lang="en-US" sz="675" kern="0">
                          <a:effectLst/>
                        </a:rPr>
                        <a:t>8. (    ) Beneficiary's certified copy of fax</a:t>
                      </a:r>
                      <a:r>
                        <a:rPr lang="zh-CN" sz="675" kern="0">
                          <a:effectLst/>
                        </a:rPr>
                        <a:t>装船通知</a:t>
                      </a:r>
                      <a:r>
                        <a:rPr lang="en-US" sz="675" kern="0">
                          <a:effectLst/>
                        </a:rPr>
                        <a:t> / telex dispatched to the applicant within </a:t>
                      </a:r>
                      <a:endParaRPr lang="zh-CN" sz="675" kern="100">
                        <a:effectLst/>
                      </a:endParaRPr>
                    </a:p>
                    <a:p>
                      <a:pPr algn="l">
                        <a:lnSpc>
                          <a:spcPct val="150000"/>
                        </a:lnSpc>
                        <a:spcAft>
                          <a:spcPts val="0"/>
                        </a:spcAft>
                      </a:pPr>
                      <a:r>
                        <a:rPr lang="zh-CN" sz="675" u="sng" kern="0">
                          <a:effectLst/>
                        </a:rPr>
                        <a:t>　</a:t>
                      </a:r>
                      <a:r>
                        <a:rPr lang="en-US" sz="675" u="sng" kern="0">
                          <a:effectLst/>
                        </a:rPr>
                        <a:t>   </a:t>
                      </a:r>
                      <a:r>
                        <a:rPr lang="zh-CN" sz="675" u="sng" kern="0">
                          <a:effectLst/>
                        </a:rPr>
                        <a:t>　</a:t>
                      </a:r>
                      <a:r>
                        <a:rPr lang="en-US" sz="675" kern="0">
                          <a:effectLst/>
                        </a:rPr>
                        <a:t> days after shipment advising L/C No., name of vessel, date of shipment, name, quantity, weight and value of goods.</a:t>
                      </a:r>
                      <a:endParaRPr lang="zh-CN" sz="675" kern="100">
                        <a:effectLst/>
                        <a:latin typeface="Times New Roman" panose="02020603050405020304" charset="0"/>
                        <a:ea typeface="宋体" panose="02010600030101010101" pitchFamily="2" charset="-122"/>
                      </a:endParaRPr>
                    </a:p>
                  </a:txBody>
                  <a:tcPr marL="6283" marR="6283" marT="0" marB="0"/>
                </a:tc>
              </a:tr>
              <a:tr h="174625">
                <a:tc>
                  <a:txBody>
                    <a:bodyPr/>
                    <a:lstStyle/>
                    <a:p>
                      <a:pPr algn="just">
                        <a:lnSpc>
                          <a:spcPct val="150000"/>
                        </a:lnSpc>
                        <a:spcAft>
                          <a:spcPts val="0"/>
                        </a:spcAft>
                      </a:pPr>
                      <a:r>
                        <a:rPr lang="en-US" sz="675" kern="0">
                          <a:effectLst/>
                        </a:rPr>
                        <a:t>Other documents, if any</a:t>
                      </a:r>
                      <a:endParaRPr lang="zh-CN" sz="675" kern="100">
                        <a:effectLst/>
                        <a:latin typeface="Times New Roman" panose="02020603050405020304" charset="0"/>
                        <a:ea typeface="宋体" panose="02010600030101010101" pitchFamily="2" charset="-122"/>
                      </a:endParaRPr>
                    </a:p>
                  </a:txBody>
                  <a:tcPr marL="6283" marR="6283" marT="0" marB="0" anchor="b"/>
                </a:tc>
              </a:tr>
              <a:tr h="525780">
                <a:tc>
                  <a:txBody>
                    <a:bodyPr/>
                    <a:lstStyle/>
                    <a:p>
                      <a:pPr algn="l">
                        <a:lnSpc>
                          <a:spcPct val="150000"/>
                        </a:lnSpc>
                        <a:spcAft>
                          <a:spcPts val="0"/>
                        </a:spcAft>
                      </a:pPr>
                      <a:r>
                        <a:rPr lang="zh-CN" sz="675" kern="0" dirty="0">
                          <a:effectLst/>
                        </a:rPr>
                        <a:t>　其他单据</a:t>
                      </a:r>
                      <a:endParaRPr lang="zh-CN" sz="675" kern="100" dirty="0">
                        <a:effectLst/>
                      </a:endParaRPr>
                    </a:p>
                    <a:p>
                      <a:pPr indent="65405" algn="l">
                        <a:lnSpc>
                          <a:spcPct val="150000"/>
                        </a:lnSpc>
                        <a:spcAft>
                          <a:spcPts val="0"/>
                        </a:spcAft>
                      </a:pPr>
                      <a:r>
                        <a:rPr lang="en-US" sz="675" kern="0" dirty="0">
                          <a:effectLst/>
                        </a:rPr>
                        <a:t>EXPORT LICENCE</a:t>
                      </a:r>
                      <a:endParaRPr lang="zh-CN" sz="675" kern="100" dirty="0">
                        <a:effectLst/>
                      </a:endParaRPr>
                    </a:p>
                    <a:p>
                      <a:pPr indent="65405" algn="l">
                        <a:lnSpc>
                          <a:spcPct val="150000"/>
                        </a:lnSpc>
                        <a:spcAft>
                          <a:spcPts val="0"/>
                        </a:spcAft>
                      </a:pPr>
                      <a:r>
                        <a:rPr lang="en-US" sz="675" kern="0" dirty="0">
                          <a:effectLst/>
                        </a:rPr>
                        <a:t>Certificate of Origin FORM A</a:t>
                      </a:r>
                      <a:endParaRPr lang="zh-CN" sz="675" kern="100" dirty="0">
                        <a:effectLst/>
                        <a:latin typeface="Times New Roman" panose="02020603050405020304" charset="0"/>
                        <a:ea typeface="宋体" panose="02010600030101010101" pitchFamily="2" charset="-122"/>
                      </a:endParaRPr>
                    </a:p>
                  </a:txBody>
                  <a:tcPr marL="6283" marR="6283" marT="0" marB="0"/>
                </a:tc>
              </a:tr>
              <a:tr h="174625">
                <a:tc>
                  <a:txBody>
                    <a:bodyPr/>
                    <a:lstStyle/>
                    <a:p>
                      <a:pPr algn="just">
                        <a:lnSpc>
                          <a:spcPct val="150000"/>
                        </a:lnSpc>
                        <a:spcAft>
                          <a:spcPts val="0"/>
                        </a:spcAft>
                      </a:pPr>
                      <a:r>
                        <a:rPr lang="en-US" sz="675" kern="0">
                          <a:effectLst/>
                        </a:rPr>
                        <a:t>Description of goods:</a:t>
                      </a:r>
                      <a:endParaRPr lang="zh-CN" sz="675" kern="100">
                        <a:effectLst/>
                        <a:latin typeface="Times New Roman" panose="02020603050405020304" charset="0"/>
                        <a:ea typeface="宋体" panose="02010600030101010101" pitchFamily="2" charset="-122"/>
                      </a:endParaRPr>
                    </a:p>
                  </a:txBody>
                  <a:tcPr marL="6283" marR="6283" marT="0" marB="0" anchor="b"/>
                </a:tc>
              </a:tr>
              <a:tr h="525145">
                <a:tc>
                  <a:txBody>
                    <a:bodyPr/>
                    <a:lstStyle/>
                    <a:p>
                      <a:pPr indent="133350" algn="just">
                        <a:lnSpc>
                          <a:spcPct val="150000"/>
                        </a:lnSpc>
                        <a:spcAft>
                          <a:spcPts val="0"/>
                        </a:spcAft>
                      </a:pPr>
                      <a:r>
                        <a:rPr lang="zh-CN" sz="675" kern="0">
                          <a:effectLst/>
                        </a:rPr>
                        <a:t>货描</a:t>
                      </a:r>
                      <a:endParaRPr lang="zh-CN" sz="675" kern="100">
                        <a:effectLst/>
                      </a:endParaRPr>
                    </a:p>
                    <a:p>
                      <a:pPr indent="133350" algn="just">
                        <a:lnSpc>
                          <a:spcPct val="150000"/>
                        </a:lnSpc>
                        <a:spcAft>
                          <a:spcPts val="0"/>
                        </a:spcAft>
                      </a:pPr>
                      <a:r>
                        <a:rPr lang="en-US" sz="675" kern="0">
                          <a:effectLst/>
                        </a:rPr>
                        <a:t>QUANTITY</a:t>
                      </a:r>
                      <a:r>
                        <a:rPr lang="zh-CN" sz="675" kern="0">
                          <a:effectLst/>
                        </a:rPr>
                        <a:t>数量</a:t>
                      </a:r>
                      <a:r>
                        <a:rPr lang="en-US" sz="675" kern="0">
                          <a:effectLst/>
                        </a:rPr>
                        <a:t>2550PREGES</a:t>
                      </a:r>
                      <a:endParaRPr lang="zh-CN" sz="675" kern="100">
                        <a:effectLst/>
                      </a:endParaRPr>
                    </a:p>
                    <a:p>
                      <a:pPr indent="133350" algn="just">
                        <a:lnSpc>
                          <a:spcPct val="150000"/>
                        </a:lnSpc>
                        <a:spcAft>
                          <a:spcPts val="0"/>
                        </a:spcAft>
                      </a:pPr>
                      <a:r>
                        <a:rPr lang="en-US" sz="675" kern="0">
                          <a:effectLst/>
                        </a:rPr>
                        <a:t>PRICE TERM: </a:t>
                      </a:r>
                      <a:endParaRPr lang="zh-CN" sz="675" kern="100">
                        <a:effectLst/>
                        <a:latin typeface="Times New Roman" panose="02020603050405020304" charset="0"/>
                        <a:ea typeface="宋体" panose="02010600030101010101" pitchFamily="2" charset="-122"/>
                      </a:endParaRPr>
                    </a:p>
                  </a:txBody>
                  <a:tcPr marL="6283" marR="6283" marT="0" marB="0" anchor="ctr"/>
                </a:tc>
              </a:tr>
              <a:tr h="175260">
                <a:tc>
                  <a:txBody>
                    <a:bodyPr/>
                    <a:lstStyle/>
                    <a:p>
                      <a:pPr algn="just">
                        <a:lnSpc>
                          <a:spcPct val="150000"/>
                        </a:lnSpc>
                        <a:spcAft>
                          <a:spcPts val="0"/>
                        </a:spcAft>
                      </a:pPr>
                      <a:r>
                        <a:rPr lang="en-US" sz="675" kern="0">
                          <a:effectLst/>
                        </a:rPr>
                        <a:t>Additional instructions:</a:t>
                      </a:r>
                      <a:endParaRPr lang="zh-CN" sz="675" kern="100">
                        <a:effectLst/>
                        <a:latin typeface="Times New Roman" panose="02020603050405020304" charset="0"/>
                        <a:ea typeface="宋体" panose="02010600030101010101" pitchFamily="2" charset="-122"/>
                      </a:endParaRPr>
                    </a:p>
                  </a:txBody>
                  <a:tcPr marL="6283" marR="6283" marT="0" marB="0" anchor="b"/>
                </a:tc>
              </a:tr>
              <a:tr h="175260">
                <a:tc>
                  <a:txBody>
                    <a:bodyPr/>
                    <a:lstStyle/>
                    <a:p>
                      <a:pPr algn="l">
                        <a:lnSpc>
                          <a:spcPct val="150000"/>
                        </a:lnSpc>
                        <a:spcAft>
                          <a:spcPts val="0"/>
                        </a:spcAft>
                      </a:pPr>
                      <a:r>
                        <a:rPr lang="en-US" sz="675" kern="0">
                          <a:effectLst/>
                        </a:rPr>
                        <a:t>1. (  ) All banking charges outside the opening bank are for beneficiary's account.</a:t>
                      </a:r>
                      <a:endParaRPr lang="zh-CN" sz="675" kern="100">
                        <a:effectLst/>
                        <a:latin typeface="Times New Roman" panose="02020603050405020304" charset="0"/>
                        <a:ea typeface="宋体" panose="02010600030101010101" pitchFamily="2" charset="-122"/>
                      </a:endParaRPr>
                    </a:p>
                  </a:txBody>
                  <a:tcPr marL="6283" marR="6283" marT="0" marB="0"/>
                </a:tc>
              </a:tr>
              <a:tr h="252730">
                <a:tc>
                  <a:txBody>
                    <a:bodyPr/>
                    <a:lstStyle/>
                    <a:p>
                      <a:pPr algn="l">
                        <a:lnSpc>
                          <a:spcPct val="150000"/>
                        </a:lnSpc>
                        <a:spcAft>
                          <a:spcPts val="0"/>
                        </a:spcAft>
                      </a:pPr>
                      <a:r>
                        <a:rPr lang="en-US" sz="675" kern="0">
                          <a:effectLst/>
                        </a:rPr>
                        <a:t>2. (   ) Documents must be presented within </a:t>
                      </a:r>
                      <a:r>
                        <a:rPr lang="en-US" sz="675" u="sng" kern="0">
                          <a:effectLst/>
                        </a:rPr>
                        <a:t>       </a:t>
                      </a:r>
                      <a:r>
                        <a:rPr lang="en-US" sz="675" kern="0">
                          <a:effectLst/>
                        </a:rPr>
                        <a:t> days after date of issuance of the transport documents but within the validity of this credit.</a:t>
                      </a:r>
                      <a:endParaRPr lang="zh-CN" sz="675" kern="100">
                        <a:effectLst/>
                        <a:latin typeface="Times New Roman" panose="02020603050405020304" charset="0"/>
                        <a:ea typeface="宋体" panose="02010600030101010101" pitchFamily="2" charset="-122"/>
                      </a:endParaRPr>
                    </a:p>
                  </a:txBody>
                  <a:tcPr marL="6283" marR="6283" marT="0" marB="0"/>
                </a:tc>
              </a:tr>
              <a:tr h="174625">
                <a:tc>
                  <a:txBody>
                    <a:bodyPr/>
                    <a:lstStyle/>
                    <a:p>
                      <a:pPr algn="just">
                        <a:lnSpc>
                          <a:spcPct val="150000"/>
                        </a:lnSpc>
                        <a:spcAft>
                          <a:spcPts val="0"/>
                        </a:spcAft>
                      </a:pPr>
                      <a:r>
                        <a:rPr lang="en-US" sz="675" kern="0">
                          <a:effectLst/>
                        </a:rPr>
                        <a:t>3. (  ) Third party as shipper is not acceptable, Short Form/Blank back B/L is not acceptable.</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algn="just">
                        <a:lnSpc>
                          <a:spcPct val="150000"/>
                        </a:lnSpc>
                        <a:spcAft>
                          <a:spcPts val="0"/>
                        </a:spcAft>
                      </a:pPr>
                      <a:r>
                        <a:rPr lang="en-US" sz="675" kern="0">
                          <a:effectLst/>
                        </a:rPr>
                        <a:t>4. (   ) Both quantity and credit amount </a:t>
                      </a:r>
                      <a:r>
                        <a:rPr lang="en-US" sz="675" u="sng" kern="0">
                          <a:effectLst/>
                        </a:rPr>
                        <a:t>__  _</a:t>
                      </a:r>
                      <a:r>
                        <a:rPr lang="en-US" sz="675" kern="0">
                          <a:effectLst/>
                        </a:rPr>
                        <a:t> % more or less are allowed.</a:t>
                      </a:r>
                      <a:endParaRPr lang="zh-CN" sz="675" kern="100">
                        <a:effectLst/>
                        <a:latin typeface="Times New Roman" panose="02020603050405020304" charset="0"/>
                        <a:ea typeface="宋体" panose="02010600030101010101" pitchFamily="2" charset="-122"/>
                      </a:endParaRPr>
                    </a:p>
                  </a:txBody>
                  <a:tcPr marL="6283" marR="6283" marT="0" marB="0"/>
                </a:tc>
              </a:tr>
              <a:tr h="175260">
                <a:tc>
                  <a:txBody>
                    <a:bodyPr/>
                    <a:lstStyle/>
                    <a:p>
                      <a:pPr algn="l">
                        <a:lnSpc>
                          <a:spcPct val="150000"/>
                        </a:lnSpc>
                        <a:spcAft>
                          <a:spcPts val="0"/>
                        </a:spcAft>
                      </a:pPr>
                      <a:r>
                        <a:rPr lang="en-US" sz="675" kern="0">
                          <a:effectLst/>
                        </a:rPr>
                        <a:t>5. (   ) All documents must be sent to issuing bank by courier/speed post in TWO lotS.</a:t>
                      </a:r>
                      <a:endParaRPr lang="zh-CN" sz="675" kern="100">
                        <a:effectLst/>
                        <a:latin typeface="Times New Roman" panose="02020603050405020304" charset="0"/>
                        <a:ea typeface="宋体" panose="02010600030101010101" pitchFamily="2" charset="-122"/>
                      </a:endParaRPr>
                    </a:p>
                  </a:txBody>
                  <a:tcPr marL="6283" marR="6283" marT="0" marB="0"/>
                </a:tc>
              </a:tr>
              <a:tr h="525145">
                <a:tc>
                  <a:txBody>
                    <a:bodyPr/>
                    <a:lstStyle/>
                    <a:p>
                      <a:pPr indent="133350" algn="l">
                        <a:lnSpc>
                          <a:spcPct val="150000"/>
                        </a:lnSpc>
                        <a:spcAft>
                          <a:spcPts val="0"/>
                        </a:spcAft>
                      </a:pPr>
                      <a:r>
                        <a:rPr lang="en-US" sz="675" kern="0" dirty="0">
                          <a:effectLst/>
                        </a:rPr>
                        <a:t>(  ) Other terms, if any</a:t>
                      </a:r>
                      <a:endParaRPr lang="zh-CN" sz="675" kern="100" dirty="0">
                        <a:effectLst/>
                      </a:endParaRPr>
                    </a:p>
                    <a:p>
                      <a:pPr indent="133350" algn="l">
                        <a:lnSpc>
                          <a:spcPct val="150000"/>
                        </a:lnSpc>
                        <a:spcAft>
                          <a:spcPts val="0"/>
                        </a:spcAft>
                      </a:pPr>
                      <a:r>
                        <a:rPr lang="en-US" sz="675" kern="0" dirty="0">
                          <a:effectLst/>
                        </a:rPr>
                        <a:t>ALL DOCUMENTS MUST ADVISE L/C NO. AND DATE</a:t>
                      </a:r>
                      <a:endParaRPr lang="zh-CN" sz="675" kern="100" dirty="0">
                        <a:effectLst/>
                      </a:endParaRPr>
                    </a:p>
                    <a:p>
                      <a:pPr indent="133350" algn="l">
                        <a:lnSpc>
                          <a:spcPct val="150000"/>
                        </a:lnSpc>
                        <a:spcAft>
                          <a:spcPts val="0"/>
                        </a:spcAft>
                      </a:pPr>
                      <a:r>
                        <a:rPr lang="zh-CN" sz="675" kern="0" dirty="0">
                          <a:effectLst/>
                        </a:rPr>
                        <a:t>不符点</a:t>
                      </a:r>
                      <a:endParaRPr lang="zh-CN" sz="675" kern="100" dirty="0">
                        <a:effectLst/>
                        <a:latin typeface="Times New Roman" panose="02020603050405020304" charset="0"/>
                        <a:ea typeface="宋体" panose="02010600030101010101" pitchFamily="2" charset="-122"/>
                      </a:endParaRPr>
                    </a:p>
                  </a:txBody>
                  <a:tcPr marL="6283" marR="6283" marT="0" marB="0"/>
                </a:tc>
              </a:tr>
            </a:tbl>
          </a:graphicData>
        </a:graphic>
      </p:graphicFrame>
    </p:spTree>
    <p:custDataLst>
      <p:tags r:id="rId1"/>
    </p:custData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pPr>
            <a:r>
              <a:rPr kumimoji="0" lang="zh-CN" altLang="en-US" sz="825" b="1" i="0" u="none" strike="noStrike" kern="1200" cap="none" spc="0" normalizeH="0" baseline="0" noProof="1" dirty="0">
                <a:solidFill>
                  <a:schemeClr val="tx1"/>
                </a:solidFill>
                <a:latin typeface="Arial" panose="020B0604020202020204" pitchFamily="34" charset="0"/>
                <a:ea typeface="宋体" panose="02010600030101010101" pitchFamily="2" charset="-122"/>
                <a:cs typeface="+mn-cs"/>
              </a:rPr>
              <a:t>广  </a:t>
            </a:r>
            <a:endParaRPr kumimoji="0" lang="zh-CN" altLang="en-US" sz="825" b="1" i="0" u="none" strike="noStrike" kern="1200" cap="none" spc="0" normalizeH="0" baseline="0" noProof="1" dirty="0">
              <a:solidFill>
                <a:srgbClr val="660066"/>
              </a:solidFill>
              <a:effectLst/>
              <a:latin typeface="Arial" panose="020B0604020202020204" pitchFamily="34" charset="0"/>
              <a:ea typeface="楷体_GB2312" pitchFamily="49" charset="-122"/>
              <a:cs typeface="+mn-cs"/>
            </a:endParaRPr>
          </a:p>
        </p:txBody>
      </p:sp>
      <p:sp>
        <p:nvSpPr>
          <p:cNvPr id="45058" name="标题 21505"/>
          <p:cNvSpPr>
            <a:spLocks noGrp="1"/>
          </p:cNvSpPr>
          <p:nvPr>
            <p:ph type="title"/>
          </p:nvPr>
        </p:nvSpPr>
        <p:spPr>
          <a:xfrm>
            <a:off x="1992313" y="1773238"/>
            <a:ext cx="8435975" cy="2160587"/>
          </a:xfrm>
          <a:solidFill>
            <a:srgbClr val="CCFFCC"/>
          </a:solidFill>
          <a:ln>
            <a:noFill/>
          </a:ln>
        </p:spPr>
        <p:txBody>
          <a:bodyPr lIns="0" rIns="0" bIns="0" anchor="ctr" anchorCtr="0"/>
          <a:p>
            <a:pPr>
              <a:buClrTx/>
              <a:buSzTx/>
            </a:pPr>
            <a:r>
              <a:rPr lang="en-US" altLang="zh-CN" sz="4000" dirty="0"/>
              <a:t>   </a:t>
            </a:r>
            <a:r>
              <a:rPr lang="zh-CN" altLang="en-US" sz="4000" b="1" dirty="0">
                <a:solidFill>
                  <a:schemeClr val="tx1"/>
                </a:solidFill>
                <a:latin typeface="方正姚体" panose="02010601030101010101" pitchFamily="2" charset="-122"/>
                <a:ea typeface="方正姚体" panose="02010601030101010101" pitchFamily="2" charset="-122"/>
              </a:rPr>
              <a:t>下面我们将目光定格在信用证上，</a:t>
            </a:r>
            <a:br>
              <a:rPr lang="zh-CN" altLang="en-US" sz="4000" b="1" dirty="0">
                <a:solidFill>
                  <a:schemeClr val="tx1"/>
                </a:solidFill>
                <a:latin typeface="方正姚体" panose="02010601030101010101" pitchFamily="2" charset="-122"/>
                <a:ea typeface="方正姚体" panose="02010601030101010101" pitchFamily="2" charset="-122"/>
              </a:rPr>
            </a:br>
            <a:r>
              <a:rPr lang="zh-CN" altLang="en-US" sz="4000" b="1" dirty="0">
                <a:solidFill>
                  <a:schemeClr val="tx1"/>
                </a:solidFill>
                <a:latin typeface="方正姚体" panose="02010601030101010101" pitchFamily="2" charset="-122"/>
                <a:ea typeface="方正姚体" panose="02010601030101010101" pitchFamily="2" charset="-122"/>
              </a:rPr>
              <a:t>看看信用证究竟包括哪些内容？</a:t>
            </a:r>
            <a:endParaRPr lang="zh-CN" altLang="en-US" sz="4000" b="1" dirty="0">
              <a:solidFill>
                <a:schemeClr val="tx1"/>
              </a:solidFill>
              <a:latin typeface="方正姚体" panose="02010601030101010101" pitchFamily="2" charset="-122"/>
              <a:ea typeface="方正姚体" panose="02010601030101010101" pitchFamily="2" charset="-122"/>
            </a:endParaRPr>
          </a:p>
        </p:txBody>
      </p:sp>
      <p:sp>
        <p:nvSpPr>
          <p:cNvPr id="21507" name="文本占位符 21506"/>
          <p:cNvSpPr>
            <a:spLocks noGrp="1"/>
          </p:cNvSpPr>
          <p:nvPr>
            <p:ph idx="1" hasCustomPrompt="1"/>
          </p:nvPr>
        </p:nvSpPr>
        <p:spPr>
          <a:xfrm flipV="1">
            <a:off x="1981200" y="6858000"/>
            <a:ext cx="8229600" cy="100013"/>
          </a:xfrm>
        </p:spPr>
        <p:txBody>
          <a:bodyPr rtlCol="0">
            <a:normAutofit fontScale="25000"/>
          </a:bodyPr>
          <a:p>
            <a:pPr fontAlgn="auto"/>
            <a:endParaRPr strike="noStrike" noProof="1" dirty="0"/>
          </a:p>
        </p:txBody>
      </p:sp>
      <p:sp>
        <p:nvSpPr>
          <p:cNvPr id="45060" name="矩形 21507"/>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佐奔棵肇据痛波枣举尊讼氛涕浊弘狰熟膛找态冗渐偏鲸甲匹塑孪翁琴垦贾第二章信用证第二章信用证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文本占位符 22529"/>
          <p:cNvSpPr>
            <a:spLocks noGrp="1"/>
          </p:cNvSpPr>
          <p:nvPr>
            <p:ph idx="1"/>
          </p:nvPr>
        </p:nvSpPr>
        <p:spPr>
          <a:xfrm>
            <a:off x="1981200" y="549275"/>
            <a:ext cx="8229600" cy="5318125"/>
          </a:xfrm>
        </p:spPr>
        <p:txBody>
          <a:bodyPr anchor="t" anchorCtr="0"/>
          <a:p>
            <a:pPr>
              <a:buClrTx/>
              <a:buSzTx/>
              <a:buFontTx/>
            </a:pPr>
            <a:endParaRPr lang="en-US" altLang="zh-CN" dirty="0"/>
          </a:p>
          <a:p>
            <a:pPr>
              <a:buClrTx/>
              <a:buSzTx/>
              <a:buFontTx/>
            </a:pPr>
            <a:endParaRPr lang="en-US" altLang="zh-CN" dirty="0"/>
          </a:p>
        </p:txBody>
      </p:sp>
      <p:graphicFrame>
        <p:nvGraphicFramePr>
          <p:cNvPr id="46083" name="对象 22530"/>
          <p:cNvGraphicFramePr>
            <a:graphicFrameLocks noChangeAspect="1"/>
          </p:cNvGraphicFramePr>
          <p:nvPr/>
        </p:nvGraphicFramePr>
        <p:xfrm>
          <a:off x="2057400" y="249238"/>
          <a:ext cx="8153400" cy="6359525"/>
        </p:xfrm>
        <a:graphic>
          <a:graphicData uri="http://schemas.openxmlformats.org/presentationml/2006/ole">
            <mc:AlternateContent xmlns:mc="http://schemas.openxmlformats.org/markup-compatibility/2006">
              <mc:Choice xmlns:v="urn:schemas-microsoft-com:vml" Requires="v">
                <p:oleObj spid="_x0000_s3076" name="" r:id="rId1" imgW="5268595" imgH="3564890" progId="Word.Document.8">
                  <p:embed/>
                </p:oleObj>
              </mc:Choice>
              <mc:Fallback>
                <p:oleObj name="" r:id="rId1" imgW="5268595" imgH="3564890" progId="Word.Document.8">
                  <p:embed/>
                  <p:pic>
                    <p:nvPicPr>
                      <p:cNvPr id="0" name="图片 3075"/>
                      <p:cNvPicPr/>
                      <p:nvPr/>
                    </p:nvPicPr>
                    <p:blipFill>
                      <a:blip r:embed="rId2"/>
                      <a:stretch>
                        <a:fillRect/>
                      </a:stretch>
                    </p:blipFill>
                    <p:spPr>
                      <a:xfrm>
                        <a:off x="2057400" y="249238"/>
                        <a:ext cx="8153400" cy="6359525"/>
                      </a:xfrm>
                      <a:prstGeom prst="rect">
                        <a:avLst/>
                      </a:prstGeom>
                      <a:noFill/>
                      <a:ln w="38100">
                        <a:noFill/>
                        <a:miter/>
                      </a:ln>
                    </p:spPr>
                  </p:pic>
                </p:oleObj>
              </mc:Fallback>
            </mc:AlternateContent>
          </a:graphicData>
        </a:graphic>
      </p:graphicFrame>
      <p:sp>
        <p:nvSpPr>
          <p:cNvPr id="46084" name="矩形 22531"/>
          <p:cNvSpPr/>
          <p:nvPr/>
        </p:nvSpPr>
        <p:spPr>
          <a:xfrm>
            <a:off x="2209800" y="352425"/>
            <a:ext cx="2741613" cy="1328738"/>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85" name="矩形 22532"/>
          <p:cNvSpPr/>
          <p:nvPr/>
        </p:nvSpPr>
        <p:spPr>
          <a:xfrm>
            <a:off x="5562600" y="2698750"/>
            <a:ext cx="4343400" cy="973138"/>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86" name="矩形 22533"/>
          <p:cNvSpPr/>
          <p:nvPr/>
        </p:nvSpPr>
        <p:spPr>
          <a:xfrm>
            <a:off x="6816725" y="4941888"/>
            <a:ext cx="1800225" cy="287337"/>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87" name="矩形 22534"/>
          <p:cNvSpPr/>
          <p:nvPr/>
        </p:nvSpPr>
        <p:spPr>
          <a:xfrm>
            <a:off x="6888163" y="4437063"/>
            <a:ext cx="936625" cy="21590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88" name="矩形 22535"/>
          <p:cNvSpPr/>
          <p:nvPr/>
        </p:nvSpPr>
        <p:spPr>
          <a:xfrm>
            <a:off x="6816725" y="4652963"/>
            <a:ext cx="838200" cy="26670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89" name="矩形 22536"/>
          <p:cNvSpPr/>
          <p:nvPr/>
        </p:nvSpPr>
        <p:spPr>
          <a:xfrm>
            <a:off x="6743700" y="4149725"/>
            <a:ext cx="1752600" cy="287338"/>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6090" name="圆角矩形标注 22537"/>
          <p:cNvSpPr/>
          <p:nvPr/>
        </p:nvSpPr>
        <p:spPr>
          <a:xfrm>
            <a:off x="5715000" y="0"/>
            <a:ext cx="1828800" cy="619125"/>
          </a:xfrm>
          <a:prstGeom prst="wedgeRoundRectCallout">
            <a:avLst>
              <a:gd name="adj1" fmla="val -102083"/>
              <a:gd name="adj2" fmla="val 113690"/>
              <a:gd name="adj3" fmla="val 16667"/>
            </a:avLst>
          </a:prstGeom>
          <a:solidFill>
            <a:srgbClr val="FFFF99"/>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银行代码</a:t>
            </a:r>
            <a:endParaRPr lang="zh-CN" altLang="en-US" sz="2400" dirty="0">
              <a:solidFill>
                <a:schemeClr val="tx2"/>
              </a:solidFill>
              <a:latin typeface="Tahoma" panose="020B0604030504040204" charset="0"/>
              <a:ea typeface="宋体" panose="02010600030101010101" pitchFamily="2" charset="-122"/>
            </a:endParaRPr>
          </a:p>
        </p:txBody>
      </p:sp>
      <p:sp>
        <p:nvSpPr>
          <p:cNvPr id="46091" name="圆角矩形标注 22538"/>
          <p:cNvSpPr/>
          <p:nvPr/>
        </p:nvSpPr>
        <p:spPr>
          <a:xfrm>
            <a:off x="7896225" y="836613"/>
            <a:ext cx="1828800" cy="620712"/>
          </a:xfrm>
          <a:prstGeom prst="wedgeRoundRectCallout">
            <a:avLst>
              <a:gd name="adj1" fmla="val -99306"/>
              <a:gd name="adj2" fmla="val 162019"/>
              <a:gd name="adj3" fmla="val 16667"/>
            </a:avLst>
          </a:prstGeom>
          <a:solidFill>
            <a:srgbClr val="FFFF99"/>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开证行</a:t>
            </a:r>
            <a:endParaRPr lang="zh-CN" altLang="en-US" sz="2400" dirty="0">
              <a:solidFill>
                <a:schemeClr val="tx2"/>
              </a:solidFill>
              <a:latin typeface="Tahoma" panose="020B0604030504040204" charset="0"/>
              <a:ea typeface="宋体" panose="02010600030101010101" pitchFamily="2" charset="-122"/>
            </a:endParaRPr>
          </a:p>
        </p:txBody>
      </p:sp>
      <p:sp>
        <p:nvSpPr>
          <p:cNvPr id="46092" name="圆角矩形标注 22539"/>
          <p:cNvSpPr/>
          <p:nvPr/>
        </p:nvSpPr>
        <p:spPr>
          <a:xfrm>
            <a:off x="3192463" y="5167313"/>
            <a:ext cx="1828800" cy="619125"/>
          </a:xfrm>
          <a:prstGeom prst="wedgeRoundRectCallout">
            <a:avLst>
              <a:gd name="adj1" fmla="val 105903"/>
              <a:gd name="adj2" fmla="val -87694"/>
              <a:gd name="adj3" fmla="val 16667"/>
            </a:avLst>
          </a:prstGeom>
          <a:solidFill>
            <a:srgbClr val="FFFF99"/>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条款代码</a:t>
            </a:r>
            <a:endParaRPr lang="zh-CN" altLang="en-US" sz="2000" dirty="0">
              <a:solidFill>
                <a:schemeClr val="tx2"/>
              </a:solidFill>
              <a:latin typeface="Tahoma" panose="020B0604030504040204" charset="0"/>
              <a:ea typeface="宋体" panose="02010600030101010101" pitchFamily="2" charset="-122"/>
            </a:endParaRPr>
          </a:p>
        </p:txBody>
      </p:sp>
      <p:sp>
        <p:nvSpPr>
          <p:cNvPr id="46093" name="圆角矩形标注 22540"/>
          <p:cNvSpPr/>
          <p:nvPr/>
        </p:nvSpPr>
        <p:spPr>
          <a:xfrm>
            <a:off x="8543925" y="2708275"/>
            <a:ext cx="1828800" cy="798513"/>
          </a:xfrm>
          <a:prstGeom prst="wedgeRoundRectCallout">
            <a:avLst>
              <a:gd name="adj1" fmla="val -129426"/>
              <a:gd name="adj2" fmla="val 94731"/>
              <a:gd name="adj3" fmla="val 16667"/>
            </a:avLst>
          </a:prstGeom>
          <a:solidFill>
            <a:srgbClr val="FFFF99"/>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表示共有两页，此为第</a:t>
            </a:r>
            <a:r>
              <a:rPr lang="en-US" altLang="zh-CN" sz="2000" dirty="0">
                <a:solidFill>
                  <a:schemeClr val="tx2"/>
                </a:solidFill>
                <a:latin typeface="Tahoma" panose="020B0604030504040204" charset="0"/>
                <a:ea typeface="宋体" panose="02010600030101010101" pitchFamily="2" charset="-122"/>
              </a:rPr>
              <a:t>1</a:t>
            </a:r>
            <a:r>
              <a:rPr lang="zh-CN" altLang="en-US" sz="2000" dirty="0">
                <a:solidFill>
                  <a:schemeClr val="tx2"/>
                </a:solidFill>
                <a:latin typeface="Tahoma" panose="020B0604030504040204" charset="0"/>
                <a:ea typeface="宋体" panose="02010600030101010101" pitchFamily="2" charset="-122"/>
              </a:rPr>
              <a:t>页</a:t>
            </a:r>
            <a:endParaRPr lang="zh-CN" altLang="en-US" sz="2000" dirty="0">
              <a:solidFill>
                <a:schemeClr val="tx2"/>
              </a:solidFill>
              <a:latin typeface="Tahoma" panose="020B0604030504040204" charset="0"/>
              <a:ea typeface="宋体" panose="02010600030101010101" pitchFamily="2" charset="-122"/>
            </a:endParaRPr>
          </a:p>
        </p:txBody>
      </p:sp>
      <p:sp>
        <p:nvSpPr>
          <p:cNvPr id="46094" name="圆角矩形标注 22541"/>
          <p:cNvSpPr/>
          <p:nvPr/>
        </p:nvSpPr>
        <p:spPr>
          <a:xfrm>
            <a:off x="8472488" y="3716338"/>
            <a:ext cx="2195512" cy="433387"/>
          </a:xfrm>
          <a:prstGeom prst="wedgeRoundRectCallout">
            <a:avLst>
              <a:gd name="adj1" fmla="val -90204"/>
              <a:gd name="adj2" fmla="val 75111"/>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信用证是否可撤销</a:t>
            </a:r>
            <a:endParaRPr lang="zh-CN" altLang="en-US" sz="2000" dirty="0">
              <a:solidFill>
                <a:schemeClr val="tx2"/>
              </a:solidFill>
              <a:latin typeface="Tahoma" panose="020B0604030504040204" charset="0"/>
              <a:ea typeface="宋体" panose="02010600030101010101" pitchFamily="2" charset="-122"/>
            </a:endParaRPr>
          </a:p>
        </p:txBody>
      </p:sp>
      <p:sp>
        <p:nvSpPr>
          <p:cNvPr id="46095" name="圆角矩形标注 22542"/>
          <p:cNvSpPr/>
          <p:nvPr/>
        </p:nvSpPr>
        <p:spPr>
          <a:xfrm>
            <a:off x="9004300" y="5167313"/>
            <a:ext cx="1663700" cy="433387"/>
          </a:xfrm>
          <a:prstGeom prst="wedgeRoundRectCallout">
            <a:avLst>
              <a:gd name="adj1" fmla="val -137500"/>
              <a:gd name="adj2" fmla="val -175806"/>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信用证号码</a:t>
            </a:r>
            <a:endParaRPr lang="zh-CN" altLang="en-US" sz="2400" dirty="0">
              <a:solidFill>
                <a:schemeClr val="tx2"/>
              </a:solidFill>
              <a:latin typeface="Tahoma" panose="020B0604030504040204" charset="0"/>
              <a:ea typeface="宋体" panose="02010600030101010101" pitchFamily="2" charset="-122"/>
            </a:endParaRPr>
          </a:p>
        </p:txBody>
      </p:sp>
      <p:sp>
        <p:nvSpPr>
          <p:cNvPr id="46096" name="圆角矩形标注 22543"/>
          <p:cNvSpPr/>
          <p:nvPr/>
        </p:nvSpPr>
        <p:spPr>
          <a:xfrm>
            <a:off x="8904288" y="6092825"/>
            <a:ext cx="1524000" cy="442913"/>
          </a:xfrm>
          <a:prstGeom prst="wedgeRoundRectCallout">
            <a:avLst>
              <a:gd name="adj1" fmla="val -130731"/>
              <a:gd name="adj2" fmla="val -34032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开证日期</a:t>
            </a:r>
            <a:endParaRPr lang="zh-CN" altLang="en-US" sz="2000" dirty="0">
              <a:solidFill>
                <a:schemeClr val="tx2"/>
              </a:solidFill>
              <a:latin typeface="Tahoma" panose="020B0604030504040204" charset="0"/>
              <a:ea typeface="宋体" panose="02010600030101010101" pitchFamily="2" charset="-122"/>
            </a:endParaRPr>
          </a:p>
        </p:txBody>
      </p:sp>
      <p:sp>
        <p:nvSpPr>
          <p:cNvPr id="46097" name="圆角矩形标注 22544"/>
          <p:cNvSpPr/>
          <p:nvPr/>
        </p:nvSpPr>
        <p:spPr>
          <a:xfrm>
            <a:off x="3981450" y="6021388"/>
            <a:ext cx="2155825" cy="587375"/>
          </a:xfrm>
          <a:prstGeom prst="wedgeRoundRectCallout">
            <a:avLst>
              <a:gd name="adj1" fmla="val 98968"/>
              <a:gd name="adj2" fmla="val -183782"/>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到期日和到期地</a:t>
            </a:r>
            <a:endParaRPr lang="zh-CN" altLang="en-US" sz="2000" dirty="0">
              <a:solidFill>
                <a:schemeClr val="tx2"/>
              </a:solidFill>
              <a:latin typeface="Tahoma" panose="020B0604030504040204" charset="0"/>
              <a:ea typeface="宋体" panose="02010600030101010101" pitchFamily="2" charset="-122"/>
            </a:endParaRPr>
          </a:p>
        </p:txBody>
      </p:sp>
      <p:sp>
        <p:nvSpPr>
          <p:cNvPr id="46098" name="矩形 22545"/>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屉藕垦酗芋虎冬百栗粹隔工降赏斋酮介借譬屉襄鹅绞杰曼肺扣筋畔寨涌雨第二章信用证第二章信用证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08849" y="1726717"/>
            <a:ext cx="5693659" cy="66611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1" tooltip="" action="ppaction://hlinksldjump"/>
              </a:rPr>
              <a:t>信用证的填写</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0" name="TextBox 29"/>
          <p:cNvSpPr txBox="1"/>
          <p:nvPr/>
        </p:nvSpPr>
        <p:spPr>
          <a:xfrm>
            <a:off x="4508849" y="2367687"/>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2</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08849" y="3008656"/>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3</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508849" y="3649627"/>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2" tooltip="" action="ppaction://hlinksldjump"/>
              </a:rPr>
              <a:t>信用证的审核</a:t>
            </a:r>
            <a:r>
              <a:rPr lang="zh-CN" altLang="en-US" sz="3735" b="1" spc="-150" dirty="0" smtClean="0">
                <a:solidFill>
                  <a:schemeClr val="bg1"/>
                </a:solidFill>
                <a:latin typeface="方正卡通简体" panose="03000509000000000000" pitchFamily="65" charset="-122"/>
                <a:ea typeface="方正卡通简体" panose="03000509000000000000" pitchFamily="65" charset="-122"/>
              </a:rPr>
              <a:t>击</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4"/>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23553"/>
          <p:cNvSpPr>
            <a:spLocks noGrp="1"/>
          </p:cNvSpPr>
          <p:nvPr>
            <p:ph type="title"/>
          </p:nvPr>
        </p:nvSpPr>
        <p:spPr>
          <a:xfrm flipV="1">
            <a:off x="1981200" y="369888"/>
            <a:ext cx="8229600" cy="87312"/>
          </a:xfrm>
        </p:spPr>
        <p:txBody>
          <a:bodyPr anchor="ctr" anchorCtr="0"/>
          <a:p>
            <a:endParaRPr lang="zh-CN" dirty="0"/>
          </a:p>
        </p:txBody>
      </p:sp>
      <p:sp>
        <p:nvSpPr>
          <p:cNvPr id="47107" name="文本占位符 23554"/>
          <p:cNvSpPr>
            <a:spLocks noGrp="1"/>
          </p:cNvSpPr>
          <p:nvPr>
            <p:ph idx="1"/>
          </p:nvPr>
        </p:nvSpPr>
        <p:spPr>
          <a:xfrm>
            <a:off x="1919288" y="404813"/>
            <a:ext cx="8229600" cy="5534025"/>
          </a:xfrm>
        </p:spPr>
        <p:txBody>
          <a:bodyPr anchor="t" anchorCtr="0"/>
          <a:p>
            <a:pPr>
              <a:buClrTx/>
              <a:buSzTx/>
              <a:buFontTx/>
            </a:pPr>
            <a:endParaRPr lang="en-US" altLang="zh-CN" dirty="0"/>
          </a:p>
          <a:p>
            <a:pPr>
              <a:buClrTx/>
              <a:buSzTx/>
              <a:buFontTx/>
            </a:pPr>
            <a:endParaRPr lang="en-US" altLang="zh-CN" dirty="0"/>
          </a:p>
        </p:txBody>
      </p:sp>
      <p:grpSp>
        <p:nvGrpSpPr>
          <p:cNvPr id="47108" name="组合 23555"/>
          <p:cNvGrpSpPr/>
          <p:nvPr/>
        </p:nvGrpSpPr>
        <p:grpSpPr>
          <a:xfrm>
            <a:off x="2351088" y="0"/>
            <a:ext cx="8001000" cy="6858000"/>
            <a:chOff x="521" y="0"/>
            <a:chExt cx="5040" cy="4320"/>
          </a:xfrm>
        </p:grpSpPr>
        <p:graphicFrame>
          <p:nvGraphicFramePr>
            <p:cNvPr id="47109" name="对象 23556"/>
            <p:cNvGraphicFramePr>
              <a:graphicFrameLocks noChangeAspect="1"/>
            </p:cNvGraphicFramePr>
            <p:nvPr/>
          </p:nvGraphicFramePr>
          <p:xfrm>
            <a:off x="521" y="533"/>
            <a:ext cx="4896" cy="3360"/>
          </p:xfrm>
          <a:graphic>
            <a:graphicData uri="http://schemas.openxmlformats.org/presentationml/2006/ole">
              <mc:AlternateContent xmlns:mc="http://schemas.openxmlformats.org/markup-compatibility/2006">
                <mc:Choice xmlns:v="urn:schemas-microsoft-com:vml" Requires="v">
                  <p:oleObj spid="_x0000_s3077" name="" r:id="rId1" imgW="5274310" imgH="3764280" progId="Word.Document.8">
                    <p:embed/>
                  </p:oleObj>
                </mc:Choice>
                <mc:Fallback>
                  <p:oleObj name="" r:id="rId1" imgW="5274310" imgH="3764280" progId="Word.Document.8">
                    <p:embed/>
                    <p:pic>
                      <p:nvPicPr>
                        <p:cNvPr id="0" name="图片 3076"/>
                        <p:cNvPicPr/>
                        <p:nvPr/>
                      </p:nvPicPr>
                      <p:blipFill>
                        <a:blip r:embed="rId2"/>
                        <a:stretch>
                          <a:fillRect/>
                        </a:stretch>
                      </p:blipFill>
                      <p:spPr>
                        <a:xfrm>
                          <a:off x="521" y="533"/>
                          <a:ext cx="4896" cy="3360"/>
                        </a:xfrm>
                        <a:prstGeom prst="rect">
                          <a:avLst/>
                        </a:prstGeom>
                        <a:noFill/>
                        <a:ln w="38100">
                          <a:noFill/>
                          <a:miter/>
                        </a:ln>
                      </p:spPr>
                    </p:pic>
                  </p:oleObj>
                </mc:Fallback>
              </mc:AlternateContent>
            </a:graphicData>
          </a:graphic>
        </p:graphicFrame>
        <p:sp>
          <p:nvSpPr>
            <p:cNvPr id="47110" name="矩形 23557"/>
            <p:cNvSpPr/>
            <p:nvPr/>
          </p:nvSpPr>
          <p:spPr>
            <a:xfrm>
              <a:off x="3209" y="533"/>
              <a:ext cx="1776" cy="32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1" name="矩形 23558"/>
            <p:cNvSpPr/>
            <p:nvPr/>
          </p:nvSpPr>
          <p:spPr>
            <a:xfrm>
              <a:off x="3257" y="907"/>
              <a:ext cx="2160" cy="64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2" name="矩形 23559"/>
            <p:cNvSpPr/>
            <p:nvPr/>
          </p:nvSpPr>
          <p:spPr>
            <a:xfrm>
              <a:off x="3209" y="1600"/>
              <a:ext cx="816" cy="16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3" name="矩形 23560"/>
            <p:cNvSpPr/>
            <p:nvPr/>
          </p:nvSpPr>
          <p:spPr>
            <a:xfrm>
              <a:off x="3209" y="1813"/>
              <a:ext cx="1104" cy="48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4" name="矩形 23561"/>
            <p:cNvSpPr/>
            <p:nvPr/>
          </p:nvSpPr>
          <p:spPr>
            <a:xfrm>
              <a:off x="3209" y="2347"/>
              <a:ext cx="1104" cy="106"/>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5" name="矩形 23562"/>
            <p:cNvSpPr/>
            <p:nvPr/>
          </p:nvSpPr>
          <p:spPr>
            <a:xfrm>
              <a:off x="3209" y="2507"/>
              <a:ext cx="768" cy="106"/>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6" name="矩形 23563"/>
            <p:cNvSpPr/>
            <p:nvPr/>
          </p:nvSpPr>
          <p:spPr>
            <a:xfrm>
              <a:off x="3209" y="2667"/>
              <a:ext cx="1920" cy="32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7" name="矩形 23564"/>
            <p:cNvSpPr/>
            <p:nvPr/>
          </p:nvSpPr>
          <p:spPr>
            <a:xfrm>
              <a:off x="3209" y="3733"/>
              <a:ext cx="432" cy="16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7118" name="圆角矩形标注 23565"/>
            <p:cNvSpPr/>
            <p:nvPr/>
          </p:nvSpPr>
          <p:spPr>
            <a:xfrm>
              <a:off x="4025" y="0"/>
              <a:ext cx="1056" cy="320"/>
            </a:xfrm>
            <a:prstGeom prst="wedgeRoundRectCallout">
              <a:avLst>
                <a:gd name="adj1" fmla="val -60699"/>
                <a:gd name="adj2" fmla="val 103472"/>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开证申请人</a:t>
              </a:r>
              <a:endParaRPr lang="zh-CN" altLang="en-US" sz="2000" dirty="0">
                <a:solidFill>
                  <a:schemeClr val="tx2"/>
                </a:solidFill>
                <a:latin typeface="Tahoma" panose="020B0604030504040204" charset="0"/>
                <a:ea typeface="宋体" panose="02010600030101010101" pitchFamily="2" charset="-122"/>
              </a:endParaRPr>
            </a:p>
          </p:txBody>
        </p:sp>
        <p:sp>
          <p:nvSpPr>
            <p:cNvPr id="47119" name="圆角矩形标注 23566"/>
            <p:cNvSpPr/>
            <p:nvPr/>
          </p:nvSpPr>
          <p:spPr>
            <a:xfrm>
              <a:off x="1577" y="693"/>
              <a:ext cx="1056" cy="320"/>
            </a:xfrm>
            <a:prstGeom prst="wedgeRoundRectCallout">
              <a:avLst>
                <a:gd name="adj1" fmla="val 101231"/>
                <a:gd name="adj2" fmla="val 12951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受益人</a:t>
              </a:r>
              <a:endParaRPr lang="zh-CN" altLang="en-US" sz="2000" dirty="0">
                <a:solidFill>
                  <a:schemeClr val="tx2"/>
                </a:solidFill>
                <a:latin typeface="Tahoma" panose="020B0604030504040204" charset="0"/>
                <a:ea typeface="宋体" panose="02010600030101010101" pitchFamily="2" charset="-122"/>
              </a:endParaRPr>
            </a:p>
          </p:txBody>
        </p:sp>
        <p:sp>
          <p:nvSpPr>
            <p:cNvPr id="47120" name="圆角矩形标注 23567"/>
            <p:cNvSpPr/>
            <p:nvPr/>
          </p:nvSpPr>
          <p:spPr>
            <a:xfrm>
              <a:off x="1385" y="1227"/>
              <a:ext cx="1056" cy="320"/>
            </a:xfrm>
            <a:prstGeom prst="wedgeRoundRectCallout">
              <a:avLst>
                <a:gd name="adj1" fmla="val 119792"/>
                <a:gd name="adj2" fmla="val 69097"/>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信用证金额</a:t>
              </a:r>
              <a:endParaRPr lang="zh-CN" altLang="en-US" sz="2000" dirty="0">
                <a:solidFill>
                  <a:schemeClr val="tx2"/>
                </a:solidFill>
                <a:latin typeface="Tahoma" panose="020B0604030504040204" charset="0"/>
                <a:ea typeface="宋体" panose="02010600030101010101" pitchFamily="2" charset="-122"/>
              </a:endParaRPr>
            </a:p>
          </p:txBody>
        </p:sp>
        <p:sp>
          <p:nvSpPr>
            <p:cNvPr id="47121" name="圆角矩形标注 23568"/>
            <p:cNvSpPr/>
            <p:nvPr/>
          </p:nvSpPr>
          <p:spPr>
            <a:xfrm>
              <a:off x="1045" y="1973"/>
              <a:ext cx="1156" cy="320"/>
            </a:xfrm>
            <a:prstGeom prst="wedgeRoundRectCallout">
              <a:avLst>
                <a:gd name="adj1" fmla="val 148389"/>
                <a:gd name="adj2" fmla="val -61458"/>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是否自由议付</a:t>
              </a:r>
              <a:endParaRPr lang="zh-CN" altLang="en-US" sz="2000" dirty="0">
                <a:solidFill>
                  <a:schemeClr val="tx2"/>
                </a:solidFill>
                <a:latin typeface="Tahoma" panose="020B0604030504040204" charset="0"/>
                <a:ea typeface="宋体" panose="02010600030101010101" pitchFamily="2" charset="-122"/>
              </a:endParaRPr>
            </a:p>
          </p:txBody>
        </p:sp>
        <p:sp>
          <p:nvSpPr>
            <p:cNvPr id="47122" name="圆角矩形标注 23569"/>
            <p:cNvSpPr/>
            <p:nvPr/>
          </p:nvSpPr>
          <p:spPr>
            <a:xfrm>
              <a:off x="4457" y="1653"/>
              <a:ext cx="1104" cy="480"/>
            </a:xfrm>
            <a:prstGeom prst="wedgeRoundRectCallout">
              <a:avLst>
                <a:gd name="adj1" fmla="val -64222"/>
                <a:gd name="adj2" fmla="val 103009"/>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汇票期限</a:t>
              </a:r>
              <a:r>
                <a:rPr lang="en-US" altLang="zh-CN" sz="2000" dirty="0">
                  <a:solidFill>
                    <a:schemeClr val="tx2"/>
                  </a:solidFill>
                  <a:latin typeface="Tahoma" panose="020B0604030504040204" charset="0"/>
                  <a:ea typeface="宋体" panose="02010600030101010101" pitchFamily="2" charset="-122"/>
                </a:rPr>
                <a:t>:</a:t>
              </a:r>
              <a:r>
                <a:rPr lang="zh-CN" altLang="en-US" sz="2000" dirty="0">
                  <a:solidFill>
                    <a:schemeClr val="tx2"/>
                  </a:solidFill>
                  <a:latin typeface="Tahoma" panose="020B0604030504040204" charset="0"/>
                  <a:ea typeface="宋体" panose="02010600030101010101" pitchFamily="2" charset="-122"/>
                </a:rPr>
                <a:t>即期</a:t>
              </a:r>
              <a:r>
                <a:rPr lang="en-US" altLang="zh-CN" sz="2000" dirty="0">
                  <a:solidFill>
                    <a:schemeClr val="tx2"/>
                  </a:solidFill>
                  <a:latin typeface="Tahoma" panose="020B0604030504040204" charset="0"/>
                  <a:ea typeface="宋体" panose="02010600030101010101" pitchFamily="2" charset="-122"/>
                </a:rPr>
                <a:t>(</a:t>
              </a:r>
              <a:r>
                <a:rPr lang="zh-CN" altLang="en-US" sz="2000" dirty="0">
                  <a:solidFill>
                    <a:schemeClr val="tx2"/>
                  </a:solidFill>
                  <a:latin typeface="Tahoma" panose="020B0604030504040204" charset="0"/>
                  <a:ea typeface="宋体" panose="02010600030101010101" pitchFamily="2" charset="-122"/>
                </a:rPr>
                <a:t>还是远期</a:t>
              </a:r>
              <a:r>
                <a:rPr lang="en-US" altLang="zh-CN" sz="2000" dirty="0">
                  <a:solidFill>
                    <a:schemeClr val="tx2"/>
                  </a:solidFill>
                  <a:latin typeface="Tahoma" panose="020B0604030504040204" charset="0"/>
                  <a:ea typeface="宋体" panose="02010600030101010101" pitchFamily="2" charset="-122"/>
                </a:rPr>
                <a:t>)</a:t>
              </a:r>
              <a:endParaRPr lang="en-US" altLang="zh-CN" sz="2000" dirty="0">
                <a:solidFill>
                  <a:schemeClr val="tx2"/>
                </a:solidFill>
                <a:latin typeface="Tahoma" panose="020B0604030504040204" charset="0"/>
                <a:ea typeface="宋体" panose="02010600030101010101" pitchFamily="2" charset="-122"/>
              </a:endParaRPr>
            </a:p>
          </p:txBody>
        </p:sp>
        <p:sp>
          <p:nvSpPr>
            <p:cNvPr id="47123" name="圆角矩形标注 23570"/>
            <p:cNvSpPr/>
            <p:nvPr/>
          </p:nvSpPr>
          <p:spPr>
            <a:xfrm>
              <a:off x="1337" y="2400"/>
              <a:ext cx="1056" cy="320"/>
            </a:xfrm>
            <a:prstGeom prst="wedgeRoundRectCallout">
              <a:avLst>
                <a:gd name="adj1" fmla="val 119509"/>
                <a:gd name="adj2" fmla="val 6597"/>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受票人是谁</a:t>
              </a:r>
              <a:endParaRPr lang="zh-CN" altLang="en-US" sz="2000" dirty="0">
                <a:solidFill>
                  <a:schemeClr val="tx2"/>
                </a:solidFill>
                <a:latin typeface="Tahoma" panose="020B0604030504040204" charset="0"/>
                <a:ea typeface="宋体" panose="02010600030101010101" pitchFamily="2" charset="-122"/>
              </a:endParaRPr>
            </a:p>
          </p:txBody>
        </p:sp>
        <p:sp>
          <p:nvSpPr>
            <p:cNvPr id="47124" name="圆角矩形标注 23571"/>
            <p:cNvSpPr/>
            <p:nvPr/>
          </p:nvSpPr>
          <p:spPr>
            <a:xfrm>
              <a:off x="4457" y="3147"/>
              <a:ext cx="1104" cy="480"/>
            </a:xfrm>
            <a:prstGeom prst="wedgeRoundRectCallout">
              <a:avLst>
                <a:gd name="adj1" fmla="val -113676"/>
                <a:gd name="adj2" fmla="val -73611"/>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是否允许分运和转船</a:t>
              </a:r>
              <a:endParaRPr lang="zh-CN" altLang="en-US" sz="2000" dirty="0">
                <a:solidFill>
                  <a:schemeClr val="tx2"/>
                </a:solidFill>
                <a:latin typeface="Tahoma" panose="020B0604030504040204" charset="0"/>
                <a:ea typeface="宋体" panose="02010600030101010101" pitchFamily="2" charset="-122"/>
              </a:endParaRPr>
            </a:p>
          </p:txBody>
        </p:sp>
        <p:sp>
          <p:nvSpPr>
            <p:cNvPr id="47125" name="圆角矩形标注 23572"/>
            <p:cNvSpPr/>
            <p:nvPr/>
          </p:nvSpPr>
          <p:spPr>
            <a:xfrm>
              <a:off x="3977" y="4000"/>
              <a:ext cx="1056" cy="320"/>
            </a:xfrm>
            <a:prstGeom prst="wedgeRoundRectCallout">
              <a:avLst>
                <a:gd name="adj1" fmla="val -79259"/>
                <a:gd name="adj2" fmla="val -10069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最迟装运期</a:t>
              </a:r>
              <a:endParaRPr lang="zh-CN" altLang="en-US" sz="2000" dirty="0">
                <a:solidFill>
                  <a:schemeClr val="tx2"/>
                </a:solidFill>
                <a:latin typeface="Tahoma" panose="020B0604030504040204" charset="0"/>
                <a:ea typeface="宋体" panose="02010600030101010101" pitchFamily="2" charset="-122"/>
              </a:endParaRPr>
            </a:p>
          </p:txBody>
        </p:sp>
      </p:grpSp>
      <p:sp>
        <p:nvSpPr>
          <p:cNvPr id="47126" name="矩形 23573"/>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恫逝细本防韵褪缩誉包苑啼姥抚对允涯石矽掖阵沪恬倡校乎荐姻满止丙掇第二章信用证第二章信用证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24577"/>
          <p:cNvSpPr>
            <a:spLocks noGrp="1"/>
          </p:cNvSpPr>
          <p:nvPr>
            <p:ph type="title"/>
          </p:nvPr>
        </p:nvSpPr>
        <p:spPr>
          <a:xfrm flipV="1">
            <a:off x="1981200" y="369888"/>
            <a:ext cx="8229600" cy="87312"/>
          </a:xfrm>
        </p:spPr>
        <p:txBody>
          <a:bodyPr anchor="ctr" anchorCtr="0"/>
          <a:p>
            <a:endParaRPr lang="zh-CN" dirty="0"/>
          </a:p>
        </p:txBody>
      </p:sp>
      <p:sp>
        <p:nvSpPr>
          <p:cNvPr id="48131" name="文本占位符 24578"/>
          <p:cNvSpPr>
            <a:spLocks noGrp="1"/>
          </p:cNvSpPr>
          <p:nvPr>
            <p:ph idx="1"/>
          </p:nvPr>
        </p:nvSpPr>
        <p:spPr>
          <a:xfrm>
            <a:off x="1919288" y="404813"/>
            <a:ext cx="8229600" cy="5976937"/>
          </a:xfrm>
        </p:spPr>
        <p:txBody>
          <a:bodyPr anchor="t" anchorCtr="0"/>
          <a:p>
            <a:pPr>
              <a:buClrTx/>
              <a:buSzTx/>
              <a:buFontTx/>
              <a:buNone/>
            </a:pPr>
            <a:endParaRPr lang="en-US" altLang="zh-CN" dirty="0"/>
          </a:p>
          <a:p>
            <a:pPr>
              <a:buClrTx/>
              <a:buSzTx/>
              <a:buFontTx/>
              <a:buNone/>
            </a:pPr>
            <a:endParaRPr lang="en-US" altLang="zh-CN" dirty="0"/>
          </a:p>
        </p:txBody>
      </p:sp>
      <p:grpSp>
        <p:nvGrpSpPr>
          <p:cNvPr id="48132" name="组合 24579"/>
          <p:cNvGrpSpPr/>
          <p:nvPr/>
        </p:nvGrpSpPr>
        <p:grpSpPr>
          <a:xfrm>
            <a:off x="1524000" y="0"/>
            <a:ext cx="9144000" cy="6858000"/>
            <a:chOff x="0" y="0"/>
            <a:chExt cx="5760" cy="4320"/>
          </a:xfrm>
        </p:grpSpPr>
        <p:graphicFrame>
          <p:nvGraphicFramePr>
            <p:cNvPr id="48133" name="对象 24580"/>
            <p:cNvGraphicFramePr>
              <a:graphicFrameLocks noChangeAspect="1"/>
            </p:cNvGraphicFramePr>
            <p:nvPr/>
          </p:nvGraphicFramePr>
          <p:xfrm>
            <a:off x="53" y="388"/>
            <a:ext cx="5654" cy="3877"/>
          </p:xfrm>
          <a:graphic>
            <a:graphicData uri="http://schemas.openxmlformats.org/presentationml/2006/ole">
              <mc:AlternateContent xmlns:mc="http://schemas.openxmlformats.org/markup-compatibility/2006">
                <mc:Choice xmlns:v="urn:schemas-microsoft-com:vml" Requires="v">
                  <p:oleObj spid="_x0000_s3078" name="" r:id="rId1" imgW="5274310" imgH="3764280" progId="Word.Document.8">
                    <p:embed/>
                  </p:oleObj>
                </mc:Choice>
                <mc:Fallback>
                  <p:oleObj name="" r:id="rId1" imgW="5274310" imgH="3764280" progId="Word.Document.8">
                    <p:embed/>
                    <p:pic>
                      <p:nvPicPr>
                        <p:cNvPr id="0" name="图片 3077"/>
                        <p:cNvPicPr/>
                        <p:nvPr/>
                      </p:nvPicPr>
                      <p:blipFill>
                        <a:blip r:embed="rId2"/>
                        <a:stretch>
                          <a:fillRect/>
                        </a:stretch>
                      </p:blipFill>
                      <p:spPr>
                        <a:xfrm>
                          <a:off x="53" y="388"/>
                          <a:ext cx="5654" cy="3877"/>
                        </a:xfrm>
                        <a:prstGeom prst="rect">
                          <a:avLst/>
                        </a:prstGeom>
                        <a:noFill/>
                        <a:ln w="38100">
                          <a:noFill/>
                          <a:miter/>
                        </a:ln>
                      </p:spPr>
                    </p:pic>
                  </p:oleObj>
                </mc:Fallback>
              </mc:AlternateContent>
            </a:graphicData>
          </a:graphic>
        </p:graphicFrame>
        <p:sp>
          <p:nvSpPr>
            <p:cNvPr id="48134" name="矩形 24581"/>
            <p:cNvSpPr/>
            <p:nvPr/>
          </p:nvSpPr>
          <p:spPr>
            <a:xfrm>
              <a:off x="0" y="443"/>
              <a:ext cx="5760" cy="2382"/>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8135" name="矩形 24582"/>
            <p:cNvSpPr/>
            <p:nvPr/>
          </p:nvSpPr>
          <p:spPr>
            <a:xfrm>
              <a:off x="2721" y="3489"/>
              <a:ext cx="2378" cy="776"/>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8136" name="圆角矩形标注 24583"/>
            <p:cNvSpPr/>
            <p:nvPr/>
          </p:nvSpPr>
          <p:spPr>
            <a:xfrm>
              <a:off x="3778" y="0"/>
              <a:ext cx="1269" cy="388"/>
            </a:xfrm>
            <a:prstGeom prst="wedgeRoundRectCallout">
              <a:avLst>
                <a:gd name="adj1" fmla="val -86894"/>
                <a:gd name="adj2" fmla="val 11964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所需票据</a:t>
              </a:r>
              <a:endParaRPr lang="zh-CN" altLang="en-US" sz="2400" dirty="0">
                <a:solidFill>
                  <a:schemeClr val="tx2"/>
                </a:solidFill>
                <a:latin typeface="Tahoma" panose="020B0604030504040204" charset="0"/>
                <a:ea typeface="宋体" panose="02010600030101010101" pitchFamily="2" charset="-122"/>
              </a:endParaRPr>
            </a:p>
          </p:txBody>
        </p:sp>
        <p:sp>
          <p:nvSpPr>
            <p:cNvPr id="48137" name="圆角矩形标注 24584"/>
            <p:cNvSpPr/>
            <p:nvPr/>
          </p:nvSpPr>
          <p:spPr>
            <a:xfrm>
              <a:off x="608" y="3877"/>
              <a:ext cx="1321" cy="443"/>
            </a:xfrm>
            <a:prstGeom prst="wedgeRoundRectCallout">
              <a:avLst>
                <a:gd name="adj1" fmla="val 102833"/>
                <a:gd name="adj2" fmla="val -35935"/>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交单日期</a:t>
              </a:r>
              <a:endParaRPr lang="zh-CN" altLang="en-US" sz="2400" dirty="0">
                <a:solidFill>
                  <a:schemeClr val="tx2"/>
                </a:solidFill>
                <a:latin typeface="Tahoma" panose="020B0604030504040204" charset="0"/>
                <a:ea typeface="宋体" panose="02010600030101010101" pitchFamily="2" charset="-122"/>
              </a:endParaRPr>
            </a:p>
          </p:txBody>
        </p:sp>
      </p:grpSp>
      <p:sp>
        <p:nvSpPr>
          <p:cNvPr id="48138" name="矩形 24585"/>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镣陕嫌碟淀饱辙爸联涵骸爹逆隧肿饵洼啥告脊涌蜗翼诸掌样刷可姐靴揖滓第二章信用证第二章信用证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文本占位符 25601"/>
          <p:cNvSpPr>
            <a:spLocks noGrp="1"/>
          </p:cNvSpPr>
          <p:nvPr>
            <p:ph idx="1"/>
          </p:nvPr>
        </p:nvSpPr>
        <p:spPr>
          <a:xfrm>
            <a:off x="1981200" y="404813"/>
            <a:ext cx="8229600" cy="5462587"/>
          </a:xfrm>
        </p:spPr>
        <p:txBody>
          <a:bodyPr anchor="t" anchorCtr="0"/>
          <a:p>
            <a:endParaRPr lang="zh-CN" dirty="0"/>
          </a:p>
        </p:txBody>
      </p:sp>
      <p:grpSp>
        <p:nvGrpSpPr>
          <p:cNvPr id="49155" name="组合 25602"/>
          <p:cNvGrpSpPr/>
          <p:nvPr/>
        </p:nvGrpSpPr>
        <p:grpSpPr>
          <a:xfrm>
            <a:off x="1524000" y="0"/>
            <a:ext cx="9144000" cy="6858000"/>
            <a:chOff x="0" y="0"/>
            <a:chExt cx="5760" cy="4320"/>
          </a:xfrm>
        </p:grpSpPr>
        <p:graphicFrame>
          <p:nvGraphicFramePr>
            <p:cNvPr id="49156" name="对象 25603"/>
            <p:cNvGraphicFramePr>
              <a:graphicFrameLocks noChangeAspect="1"/>
            </p:cNvGraphicFramePr>
            <p:nvPr/>
          </p:nvGraphicFramePr>
          <p:xfrm>
            <a:off x="107" y="494"/>
            <a:ext cx="5653" cy="3301"/>
          </p:xfrm>
          <a:graphic>
            <a:graphicData uri="http://schemas.openxmlformats.org/presentationml/2006/ole">
              <mc:AlternateContent xmlns:mc="http://schemas.openxmlformats.org/markup-compatibility/2006">
                <mc:Choice xmlns:v="urn:schemas-microsoft-com:vml" Requires="v">
                  <p:oleObj spid="_x0000_s3079" name="" r:id="rId1" imgW="5274310" imgH="2476500" progId="Word.Document.8">
                    <p:embed/>
                  </p:oleObj>
                </mc:Choice>
                <mc:Fallback>
                  <p:oleObj name="" r:id="rId1" imgW="5274310" imgH="2476500" progId="Word.Document.8">
                    <p:embed/>
                    <p:pic>
                      <p:nvPicPr>
                        <p:cNvPr id="0" name="图片 3078"/>
                        <p:cNvPicPr/>
                        <p:nvPr/>
                      </p:nvPicPr>
                      <p:blipFill>
                        <a:blip r:embed="rId2"/>
                        <a:stretch>
                          <a:fillRect/>
                        </a:stretch>
                      </p:blipFill>
                      <p:spPr>
                        <a:xfrm>
                          <a:off x="107" y="494"/>
                          <a:ext cx="5653" cy="3301"/>
                        </a:xfrm>
                        <a:prstGeom prst="rect">
                          <a:avLst/>
                        </a:prstGeom>
                        <a:noFill/>
                        <a:ln w="38100">
                          <a:noFill/>
                          <a:miter/>
                        </a:ln>
                      </p:spPr>
                    </p:pic>
                  </p:oleObj>
                </mc:Fallback>
              </mc:AlternateContent>
            </a:graphicData>
          </a:graphic>
        </p:graphicFrame>
        <p:sp>
          <p:nvSpPr>
            <p:cNvPr id="49157" name="矩形 25604"/>
            <p:cNvSpPr/>
            <p:nvPr/>
          </p:nvSpPr>
          <p:spPr>
            <a:xfrm>
              <a:off x="2933" y="432"/>
              <a:ext cx="747" cy="370"/>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9158" name="矩形 25605"/>
            <p:cNvSpPr/>
            <p:nvPr/>
          </p:nvSpPr>
          <p:spPr>
            <a:xfrm>
              <a:off x="0" y="2407"/>
              <a:ext cx="3573" cy="987"/>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49159" name="圆角矩形标注 25606"/>
            <p:cNvSpPr/>
            <p:nvPr/>
          </p:nvSpPr>
          <p:spPr>
            <a:xfrm>
              <a:off x="3893" y="0"/>
              <a:ext cx="1814" cy="432"/>
            </a:xfrm>
            <a:prstGeom prst="wedgeRoundRectCallout">
              <a:avLst>
                <a:gd name="adj1" fmla="val -63481"/>
                <a:gd name="adj2" fmla="val 115773"/>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保兑指示</a:t>
              </a:r>
              <a:r>
                <a:rPr lang="en-US" altLang="zh-CN" sz="2000" dirty="0">
                  <a:solidFill>
                    <a:schemeClr val="tx2"/>
                  </a:solidFill>
                  <a:latin typeface="Tahoma" panose="020B0604030504040204" charset="0"/>
                  <a:ea typeface="宋体" panose="02010600030101010101" pitchFamily="2" charset="-122"/>
                </a:rPr>
                <a:t>:</a:t>
              </a:r>
              <a:r>
                <a:rPr lang="zh-CN" altLang="en-US" sz="2000" dirty="0">
                  <a:solidFill>
                    <a:schemeClr val="tx2"/>
                  </a:solidFill>
                  <a:latin typeface="Tahoma" panose="020B0604030504040204" charset="0"/>
                  <a:ea typeface="宋体" panose="02010600030101010101" pitchFamily="2" charset="-122"/>
                </a:rPr>
                <a:t>不保兑</a:t>
              </a:r>
              <a:endParaRPr lang="zh-CN" altLang="en-US" sz="2000" dirty="0">
                <a:solidFill>
                  <a:schemeClr val="tx2"/>
                </a:solidFill>
                <a:latin typeface="Tahoma" panose="020B0604030504040204" charset="0"/>
                <a:ea typeface="宋体" panose="02010600030101010101" pitchFamily="2" charset="-122"/>
              </a:endParaRPr>
            </a:p>
          </p:txBody>
        </p:sp>
        <p:sp>
          <p:nvSpPr>
            <p:cNvPr id="49160" name="圆角矩形标注 25607"/>
            <p:cNvSpPr/>
            <p:nvPr/>
          </p:nvSpPr>
          <p:spPr>
            <a:xfrm>
              <a:off x="480" y="3888"/>
              <a:ext cx="1813" cy="432"/>
            </a:xfrm>
            <a:prstGeom prst="wedgeRoundRectCallout">
              <a:avLst>
                <a:gd name="adj1" fmla="val 72120"/>
                <a:gd name="adj2" fmla="val -180356"/>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表示第一页结束</a:t>
              </a:r>
              <a:endParaRPr lang="zh-CN" altLang="en-US" sz="2400" dirty="0">
                <a:solidFill>
                  <a:schemeClr val="tx2"/>
                </a:solidFill>
                <a:latin typeface="Tahoma" panose="020B0604030504040204" charset="0"/>
                <a:ea typeface="宋体" panose="02010600030101010101" pitchFamily="2" charset="-122"/>
              </a:endParaRPr>
            </a:p>
          </p:txBody>
        </p:sp>
      </p:grpSp>
      <p:sp>
        <p:nvSpPr>
          <p:cNvPr id="49161" name="矩形 25608"/>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师季瓣锯稀国馆层向又偷轰捍酉曰雷匠秧棉习碑垛稳封涩糊燎猩腺鳖域舷第二章信用证第二章信用证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0178" name="组合 26625"/>
          <p:cNvGrpSpPr/>
          <p:nvPr/>
        </p:nvGrpSpPr>
        <p:grpSpPr>
          <a:xfrm>
            <a:off x="2057400" y="0"/>
            <a:ext cx="8610600" cy="6097588"/>
            <a:chOff x="336" y="0"/>
            <a:chExt cx="5424" cy="3841"/>
          </a:xfrm>
        </p:grpSpPr>
        <p:graphicFrame>
          <p:nvGraphicFramePr>
            <p:cNvPr id="50179" name="对象 26626"/>
            <p:cNvGraphicFramePr>
              <a:graphicFrameLocks noChangeAspect="1"/>
            </p:cNvGraphicFramePr>
            <p:nvPr/>
          </p:nvGraphicFramePr>
          <p:xfrm>
            <a:off x="336" y="0"/>
            <a:ext cx="5424" cy="3698"/>
          </p:xfrm>
          <a:graphic>
            <a:graphicData uri="http://schemas.openxmlformats.org/presentationml/2006/ole">
              <mc:AlternateContent xmlns:mc="http://schemas.openxmlformats.org/markup-compatibility/2006">
                <mc:Choice xmlns:v="urn:schemas-microsoft-com:vml" Requires="v">
                  <p:oleObj spid="_x0000_s3080" name="" r:id="rId1" imgW="5274310" imgH="2971800" progId="Word.Document.8">
                    <p:embed/>
                  </p:oleObj>
                </mc:Choice>
                <mc:Fallback>
                  <p:oleObj name="" r:id="rId1" imgW="5274310" imgH="2971800" progId="Word.Document.8">
                    <p:embed/>
                    <p:pic>
                      <p:nvPicPr>
                        <p:cNvPr id="0" name="图片 3079"/>
                        <p:cNvPicPr/>
                        <p:nvPr/>
                      </p:nvPicPr>
                      <p:blipFill>
                        <a:blip r:embed="rId2"/>
                        <a:stretch>
                          <a:fillRect/>
                        </a:stretch>
                      </p:blipFill>
                      <p:spPr>
                        <a:xfrm>
                          <a:off x="336" y="0"/>
                          <a:ext cx="5424" cy="3698"/>
                        </a:xfrm>
                        <a:prstGeom prst="rect">
                          <a:avLst/>
                        </a:prstGeom>
                        <a:noFill/>
                        <a:ln w="38100">
                          <a:noFill/>
                          <a:miter/>
                        </a:ln>
                      </p:spPr>
                    </p:pic>
                  </p:oleObj>
                </mc:Fallback>
              </mc:AlternateContent>
            </a:graphicData>
          </a:graphic>
        </p:graphicFrame>
        <p:sp>
          <p:nvSpPr>
            <p:cNvPr id="50180" name="矩形 26627"/>
            <p:cNvSpPr/>
            <p:nvPr/>
          </p:nvSpPr>
          <p:spPr>
            <a:xfrm>
              <a:off x="3216" y="3214"/>
              <a:ext cx="336" cy="228"/>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50181" name="圆角矩形标注 26628"/>
            <p:cNvSpPr/>
            <p:nvPr/>
          </p:nvSpPr>
          <p:spPr>
            <a:xfrm>
              <a:off x="4368" y="3328"/>
              <a:ext cx="1152" cy="513"/>
            </a:xfrm>
            <a:prstGeom prst="wedgeRoundRectCallout">
              <a:avLst>
                <a:gd name="adj1" fmla="val -122569"/>
                <a:gd name="adj2" fmla="val -52542"/>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000" dirty="0">
                  <a:solidFill>
                    <a:schemeClr val="tx2"/>
                  </a:solidFill>
                  <a:latin typeface="Tahoma" panose="020B0604030504040204" charset="0"/>
                  <a:ea typeface="宋体" panose="02010600030101010101" pitchFamily="2" charset="-122"/>
                </a:rPr>
                <a:t>表示共有两页，此为第</a:t>
              </a:r>
              <a:r>
                <a:rPr lang="en-US" altLang="zh-CN" sz="2000" dirty="0">
                  <a:solidFill>
                    <a:schemeClr val="tx2"/>
                  </a:solidFill>
                  <a:latin typeface="Tahoma" panose="020B0604030504040204" charset="0"/>
                  <a:ea typeface="宋体" panose="02010600030101010101" pitchFamily="2" charset="-122"/>
                </a:rPr>
                <a:t>2</a:t>
              </a:r>
              <a:r>
                <a:rPr lang="zh-CN" altLang="en-US" sz="2000" dirty="0">
                  <a:solidFill>
                    <a:schemeClr val="tx2"/>
                  </a:solidFill>
                  <a:latin typeface="Tahoma" panose="020B0604030504040204" charset="0"/>
                  <a:ea typeface="宋体" panose="02010600030101010101" pitchFamily="2" charset="-122"/>
                </a:rPr>
                <a:t>页</a:t>
              </a:r>
              <a:endParaRPr lang="zh-CN" altLang="en-US" sz="2000" dirty="0">
                <a:solidFill>
                  <a:schemeClr val="tx2"/>
                </a:solidFill>
                <a:latin typeface="Tahoma" panose="020B0604030504040204" charset="0"/>
                <a:ea typeface="宋体" panose="02010600030101010101" pitchFamily="2" charset="-122"/>
              </a:endParaRPr>
            </a:p>
          </p:txBody>
        </p:sp>
      </p:grpSp>
      <p:sp>
        <p:nvSpPr>
          <p:cNvPr id="50182" name="矩形 26629"/>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沁去懈腑蹭刨沧诊按殃叭跌壳磅赛槐具传协悠原凿哟看蚀相啊冒泥势咕末第二章信用证第二章信用证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标题 27649"/>
          <p:cNvSpPr>
            <a:spLocks noGrp="1"/>
          </p:cNvSpPr>
          <p:nvPr>
            <p:ph type="title"/>
          </p:nvPr>
        </p:nvSpPr>
        <p:spPr>
          <a:xfrm>
            <a:off x="2438400" y="333375"/>
            <a:ext cx="8229600" cy="71438"/>
          </a:xfrm>
        </p:spPr>
        <p:txBody>
          <a:bodyPr anchor="ctr" anchorCtr="0"/>
          <a:p>
            <a:endParaRPr lang="zh-CN" dirty="0"/>
          </a:p>
        </p:txBody>
      </p:sp>
      <p:grpSp>
        <p:nvGrpSpPr>
          <p:cNvPr id="51203" name="组合 27650"/>
          <p:cNvGrpSpPr/>
          <p:nvPr/>
        </p:nvGrpSpPr>
        <p:grpSpPr>
          <a:xfrm>
            <a:off x="1981200" y="0"/>
            <a:ext cx="8153400" cy="6597650"/>
            <a:chOff x="288" y="0"/>
            <a:chExt cx="5136" cy="4156"/>
          </a:xfrm>
        </p:grpSpPr>
        <p:graphicFrame>
          <p:nvGraphicFramePr>
            <p:cNvPr id="51204" name="对象 27651"/>
            <p:cNvGraphicFramePr>
              <a:graphicFrameLocks noChangeAspect="1"/>
            </p:cNvGraphicFramePr>
            <p:nvPr/>
          </p:nvGraphicFramePr>
          <p:xfrm>
            <a:off x="336" y="449"/>
            <a:ext cx="4992" cy="3651"/>
          </p:xfrm>
          <a:graphic>
            <a:graphicData uri="http://schemas.openxmlformats.org/presentationml/2006/ole">
              <mc:AlternateContent xmlns:mc="http://schemas.openxmlformats.org/markup-compatibility/2006">
                <mc:Choice xmlns:v="urn:schemas-microsoft-com:vml" Requires="v">
                  <p:oleObj spid="_x0000_s3082" name="" r:id="rId1" imgW="5274310" imgH="3566160" progId="Word.Document.8">
                    <p:embed/>
                  </p:oleObj>
                </mc:Choice>
                <mc:Fallback>
                  <p:oleObj name="" r:id="rId1" imgW="5274310" imgH="3566160" progId="Word.Document.8">
                    <p:embed/>
                    <p:pic>
                      <p:nvPicPr>
                        <p:cNvPr id="0" name="图片 3081"/>
                        <p:cNvPicPr/>
                        <p:nvPr/>
                      </p:nvPicPr>
                      <p:blipFill>
                        <a:blip r:embed="rId2"/>
                        <a:stretch>
                          <a:fillRect/>
                        </a:stretch>
                      </p:blipFill>
                      <p:spPr>
                        <a:xfrm>
                          <a:off x="336" y="449"/>
                          <a:ext cx="4992" cy="3651"/>
                        </a:xfrm>
                        <a:prstGeom prst="rect">
                          <a:avLst/>
                        </a:prstGeom>
                        <a:noFill/>
                        <a:ln w="38100">
                          <a:noFill/>
                          <a:miter/>
                        </a:ln>
                      </p:spPr>
                    </p:pic>
                  </p:oleObj>
                </mc:Fallback>
              </mc:AlternateContent>
            </a:graphicData>
          </a:graphic>
        </p:graphicFrame>
        <p:sp>
          <p:nvSpPr>
            <p:cNvPr id="51205" name="矩形 27652"/>
            <p:cNvSpPr/>
            <p:nvPr/>
          </p:nvSpPr>
          <p:spPr>
            <a:xfrm>
              <a:off x="288" y="449"/>
              <a:ext cx="5088" cy="2247"/>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51206" name="矩形 27653"/>
            <p:cNvSpPr/>
            <p:nvPr/>
          </p:nvSpPr>
          <p:spPr>
            <a:xfrm>
              <a:off x="288" y="2752"/>
              <a:ext cx="5136" cy="1404"/>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51207" name="圆角矩形标注 27654"/>
            <p:cNvSpPr/>
            <p:nvPr/>
          </p:nvSpPr>
          <p:spPr>
            <a:xfrm>
              <a:off x="3696" y="0"/>
              <a:ext cx="1152" cy="393"/>
            </a:xfrm>
            <a:prstGeom prst="wedgeRoundRectCallout">
              <a:avLst>
                <a:gd name="adj1" fmla="val -86894"/>
                <a:gd name="adj2" fmla="val 11964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货物描述</a:t>
              </a:r>
              <a:endParaRPr lang="zh-CN" altLang="en-US" sz="2400" dirty="0">
                <a:solidFill>
                  <a:schemeClr val="tx2"/>
                </a:solidFill>
                <a:latin typeface="Tahoma" panose="020B0604030504040204" charset="0"/>
                <a:ea typeface="宋体" panose="02010600030101010101" pitchFamily="2" charset="-122"/>
              </a:endParaRPr>
            </a:p>
          </p:txBody>
        </p:sp>
        <p:sp>
          <p:nvSpPr>
            <p:cNvPr id="51208" name="圆角矩形标注 27655"/>
            <p:cNvSpPr/>
            <p:nvPr/>
          </p:nvSpPr>
          <p:spPr>
            <a:xfrm>
              <a:off x="3888" y="2190"/>
              <a:ext cx="1152" cy="393"/>
            </a:xfrm>
            <a:prstGeom prst="wedgeRoundRectCallout">
              <a:avLst>
                <a:gd name="adj1" fmla="val -86894"/>
                <a:gd name="adj2" fmla="val 119644"/>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特殊条款</a:t>
              </a:r>
              <a:endParaRPr lang="zh-CN" altLang="en-US" sz="2400" dirty="0">
                <a:solidFill>
                  <a:schemeClr val="tx2"/>
                </a:solidFill>
                <a:latin typeface="Tahoma" panose="020B0604030504040204" charset="0"/>
                <a:ea typeface="宋体" panose="02010600030101010101" pitchFamily="2" charset="-122"/>
              </a:endParaRPr>
            </a:p>
          </p:txBody>
        </p:sp>
      </p:grpSp>
      <p:sp>
        <p:nvSpPr>
          <p:cNvPr id="51209" name="矩形 27656"/>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谅古嘛棒妓音纳辈表蛊焚读幅黔孟顿阮灰铸皖拂局地狮商厩铂燥铬赣刽宽第二章信用证第二章信用证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2226" name="组合 28673"/>
          <p:cNvGrpSpPr/>
          <p:nvPr/>
        </p:nvGrpSpPr>
        <p:grpSpPr>
          <a:xfrm>
            <a:off x="2057400" y="188913"/>
            <a:ext cx="8610600" cy="6135687"/>
            <a:chOff x="336" y="119"/>
            <a:chExt cx="5424" cy="3865"/>
          </a:xfrm>
        </p:grpSpPr>
        <p:graphicFrame>
          <p:nvGraphicFramePr>
            <p:cNvPr id="52227" name="对象 28674"/>
            <p:cNvGraphicFramePr>
              <a:graphicFrameLocks noChangeAspect="1"/>
            </p:cNvGraphicFramePr>
            <p:nvPr/>
          </p:nvGraphicFramePr>
          <p:xfrm>
            <a:off x="384" y="119"/>
            <a:ext cx="5136" cy="3865"/>
          </p:xfrm>
          <a:graphic>
            <a:graphicData uri="http://schemas.openxmlformats.org/presentationml/2006/ole">
              <mc:AlternateContent xmlns:mc="http://schemas.openxmlformats.org/markup-compatibility/2006">
                <mc:Choice xmlns:v="urn:schemas-microsoft-com:vml" Requires="v">
                  <p:oleObj spid="_x0000_s3081" name="" r:id="rId1" imgW="5274310" imgH="3368040" progId="Word.Document.8">
                    <p:embed/>
                  </p:oleObj>
                </mc:Choice>
                <mc:Fallback>
                  <p:oleObj name="" r:id="rId1" imgW="5274310" imgH="3368040" progId="Word.Document.8">
                    <p:embed/>
                    <p:pic>
                      <p:nvPicPr>
                        <p:cNvPr id="0" name="图片 3080"/>
                        <p:cNvPicPr/>
                        <p:nvPr/>
                      </p:nvPicPr>
                      <p:blipFill>
                        <a:blip r:embed="rId2"/>
                        <a:stretch>
                          <a:fillRect/>
                        </a:stretch>
                      </p:blipFill>
                      <p:spPr>
                        <a:xfrm>
                          <a:off x="384" y="119"/>
                          <a:ext cx="5136" cy="3865"/>
                        </a:xfrm>
                        <a:prstGeom prst="rect">
                          <a:avLst/>
                        </a:prstGeom>
                        <a:noFill/>
                        <a:ln w="38100">
                          <a:noFill/>
                          <a:miter/>
                        </a:ln>
                      </p:spPr>
                    </p:pic>
                  </p:oleObj>
                </mc:Fallback>
              </mc:AlternateContent>
            </a:graphicData>
          </a:graphic>
        </p:graphicFrame>
        <p:sp>
          <p:nvSpPr>
            <p:cNvPr id="52228" name="矩形 28675"/>
            <p:cNvSpPr/>
            <p:nvPr/>
          </p:nvSpPr>
          <p:spPr>
            <a:xfrm>
              <a:off x="528" y="119"/>
              <a:ext cx="5232" cy="2705"/>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52229" name="矩形 28676"/>
            <p:cNvSpPr/>
            <p:nvPr/>
          </p:nvSpPr>
          <p:spPr>
            <a:xfrm>
              <a:off x="336" y="3101"/>
              <a:ext cx="3456" cy="883"/>
            </a:xfrm>
            <a:prstGeom prst="rect">
              <a:avLst/>
            </a:prstGeom>
            <a:noFill/>
            <a:ln w="9525" cap="rnd" cmpd="sng">
              <a:solidFill>
                <a:schemeClr val="tx1"/>
              </a:solidFill>
              <a:prstDash val="sysDot"/>
              <a:miter/>
              <a:headEnd type="none" w="med" len="med"/>
              <a:tailEnd type="none" w="med" len="med"/>
            </a:ln>
          </p:spPr>
          <p:txBody>
            <a:bodyPr anchor="t" anchorCtr="0"/>
            <a:p>
              <a:endParaRPr lang="zh-CN" altLang="en-US">
                <a:latin typeface="Tahoma" panose="020B0604030504040204" charset="0"/>
                <a:ea typeface="宋体" panose="02010600030101010101" pitchFamily="2" charset="-122"/>
              </a:endParaRPr>
            </a:p>
          </p:txBody>
        </p:sp>
        <p:sp>
          <p:nvSpPr>
            <p:cNvPr id="52230" name="圆角矩形标注 28677"/>
            <p:cNvSpPr/>
            <p:nvPr/>
          </p:nvSpPr>
          <p:spPr>
            <a:xfrm>
              <a:off x="4368" y="2935"/>
              <a:ext cx="1152" cy="386"/>
            </a:xfrm>
            <a:prstGeom prst="wedgeRoundRectCallout">
              <a:avLst>
                <a:gd name="adj1" fmla="val -75523"/>
                <a:gd name="adj2" fmla="val -122023"/>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特殊条款</a:t>
              </a:r>
              <a:endParaRPr lang="zh-CN" altLang="en-US" sz="2400" dirty="0">
                <a:solidFill>
                  <a:schemeClr val="tx2"/>
                </a:solidFill>
                <a:latin typeface="Tahoma" panose="020B0604030504040204" charset="0"/>
                <a:ea typeface="宋体" panose="02010600030101010101" pitchFamily="2" charset="-122"/>
              </a:endParaRPr>
            </a:p>
          </p:txBody>
        </p:sp>
        <p:sp>
          <p:nvSpPr>
            <p:cNvPr id="52231" name="圆角矩形标注 28678"/>
            <p:cNvSpPr/>
            <p:nvPr/>
          </p:nvSpPr>
          <p:spPr>
            <a:xfrm>
              <a:off x="3984" y="3597"/>
              <a:ext cx="1536" cy="387"/>
            </a:xfrm>
            <a:prstGeom prst="wedgeRoundRectCallout">
              <a:avLst>
                <a:gd name="adj1" fmla="val -104102"/>
                <a:gd name="adj2" fmla="val -5060"/>
                <a:gd name="adj3" fmla="val 16667"/>
              </a:avLst>
            </a:prstGeom>
            <a:solidFill>
              <a:srgbClr val="FFFF00">
                <a:alpha val="50000"/>
              </a:srgbClr>
            </a:solidFill>
            <a:ln w="9525" cap="flat" cmpd="sng">
              <a:solidFill>
                <a:schemeClr val="tx1"/>
              </a:solidFill>
              <a:prstDash val="solid"/>
              <a:miter/>
              <a:headEnd type="none" w="med" len="med"/>
              <a:tailEnd type="none" w="med" len="med"/>
            </a:ln>
          </p:spPr>
          <p:txBody>
            <a:bodyPr lIns="90000" tIns="46800" rIns="90000" bIns="46800" anchor="t" anchorCtr="0"/>
            <a:p>
              <a:pPr algn="ctr">
                <a:buClrTx/>
                <a:buSzTx/>
                <a:buFontTx/>
                <a:buNone/>
              </a:pPr>
              <a:r>
                <a:rPr lang="zh-CN" altLang="en-US" sz="2400" dirty="0">
                  <a:solidFill>
                    <a:schemeClr val="tx2"/>
                  </a:solidFill>
                  <a:latin typeface="Tahoma" panose="020B0604030504040204" charset="0"/>
                  <a:ea typeface="宋体" panose="02010600030101010101" pitchFamily="2" charset="-122"/>
                </a:rPr>
                <a:t>信用证结束</a:t>
              </a:r>
              <a:endParaRPr lang="zh-CN" altLang="en-US" sz="2400" dirty="0">
                <a:solidFill>
                  <a:schemeClr val="tx2"/>
                </a:solidFill>
                <a:latin typeface="Tahoma" panose="020B0604030504040204" charset="0"/>
                <a:ea typeface="宋体" panose="02010600030101010101" pitchFamily="2" charset="-122"/>
              </a:endParaRPr>
            </a:p>
          </p:txBody>
        </p:sp>
      </p:grpSp>
      <p:sp>
        <p:nvSpPr>
          <p:cNvPr id="52232" name="矩形 28679"/>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还秽堆攻踩腹关肛恍蘑佃盼允溅洗墙恼惑箭宅咕睫赞融粟烘磕艘碗武繁候第二章信用证第二章信用证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3"/>
    </p:custData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标题 30721"/>
          <p:cNvSpPr>
            <a:spLocks noGrp="1"/>
          </p:cNvSpPr>
          <p:nvPr>
            <p:ph type="title"/>
          </p:nvPr>
        </p:nvSpPr>
        <p:spPr/>
        <p:txBody>
          <a:bodyPr anchor="ctr" anchorCtr="0"/>
          <a:p>
            <a:pPr>
              <a:buClrTx/>
              <a:buSzTx/>
            </a:pPr>
            <a:r>
              <a:rPr lang="zh-CN" altLang="en-US" b="1" i="1" u="sng" dirty="0">
                <a:solidFill>
                  <a:schemeClr val="accent1">
                    <a:lumMod val="75000"/>
                  </a:schemeClr>
                </a:solidFill>
                <a:ea typeface="仿宋_GB2312" pitchFamily="49" charset="-122"/>
              </a:rPr>
              <a:t>信用证实例的例举、翻译和解释</a:t>
            </a:r>
            <a:endParaRPr lang="zh-CN" altLang="en-US" b="1" i="1" u="sng" dirty="0">
              <a:solidFill>
                <a:schemeClr val="accent1">
                  <a:lumMod val="75000"/>
                </a:schemeClr>
              </a:solidFill>
              <a:ea typeface="仿宋_GB2312" pitchFamily="49" charset="-122"/>
            </a:endParaRPr>
          </a:p>
        </p:txBody>
      </p:sp>
      <p:sp>
        <p:nvSpPr>
          <p:cNvPr id="53250" name="文本占位符 30722"/>
          <p:cNvSpPr>
            <a:spLocks noGrp="1"/>
          </p:cNvSpPr>
          <p:nvPr>
            <p:ph idx="1"/>
          </p:nvPr>
        </p:nvSpPr>
        <p:spPr>
          <a:xfrm>
            <a:off x="1847850" y="1484313"/>
            <a:ext cx="8640763" cy="2952750"/>
          </a:xfrm>
        </p:spPr>
        <p:txBody>
          <a:bodyPr anchor="t" anchorCtr="0">
            <a:normAutofit lnSpcReduction="10000"/>
          </a:bodyPr>
          <a:p>
            <a:pPr>
              <a:buClrTx/>
              <a:buSzTx/>
              <a:buFontTx/>
              <a:buNone/>
            </a:pPr>
            <a:r>
              <a:rPr lang="en-US" altLang="zh-CN" dirty="0"/>
              <a:t>SEQUENCE OF TOTAL </a:t>
            </a:r>
            <a:r>
              <a:rPr lang="zh-CN" altLang="en-US" sz="3000" b="1" dirty="0">
                <a:solidFill>
                  <a:srgbClr val="FFFF00"/>
                </a:solidFill>
              </a:rPr>
              <a:t>﹡</a:t>
            </a:r>
            <a:r>
              <a:rPr lang="zh-CN" altLang="en-US" dirty="0"/>
              <a:t> </a:t>
            </a:r>
            <a:r>
              <a:rPr lang="en-US" altLang="zh-CN" dirty="0"/>
              <a:t>27   :1/1</a:t>
            </a:r>
            <a:endParaRPr lang="en-US" altLang="zh-CN" dirty="0"/>
          </a:p>
          <a:p>
            <a:pPr>
              <a:buClrTx/>
              <a:buSzTx/>
              <a:buFontTx/>
              <a:buNone/>
            </a:pPr>
            <a:r>
              <a:rPr lang="en-US" altLang="zh-CN" dirty="0"/>
              <a:t>DOC. CREDIT NUMBER</a:t>
            </a:r>
            <a:r>
              <a:rPr lang="zh-CN" altLang="en-US" sz="3000" b="1" dirty="0">
                <a:solidFill>
                  <a:srgbClr val="FFFF00"/>
                </a:solidFill>
              </a:rPr>
              <a:t>﹡</a:t>
            </a:r>
            <a:r>
              <a:rPr lang="zh-CN" altLang="en-US" dirty="0"/>
              <a:t> </a:t>
            </a:r>
            <a:r>
              <a:rPr lang="en-US" altLang="zh-CN" dirty="0"/>
              <a:t>20  :ILS06/00060</a:t>
            </a:r>
            <a:endParaRPr lang="en-US" altLang="zh-CN" dirty="0"/>
          </a:p>
          <a:p>
            <a:pPr>
              <a:buClrTx/>
              <a:buSzTx/>
              <a:buFontTx/>
              <a:buNone/>
            </a:pPr>
            <a:r>
              <a:rPr lang="en-US" altLang="zh-CN" dirty="0"/>
              <a:t>DATE OF ISSUE                 31C:030112 </a:t>
            </a:r>
            <a:endParaRPr lang="en-US" altLang="zh-CN" dirty="0"/>
          </a:p>
          <a:p>
            <a:pPr>
              <a:buClrTx/>
              <a:buSzTx/>
              <a:buFontTx/>
              <a:buNone/>
            </a:pPr>
            <a:r>
              <a:rPr lang="en-US" altLang="zh-CN" dirty="0"/>
              <a:t>EXPIRY                           </a:t>
            </a:r>
            <a:r>
              <a:rPr lang="zh-CN" altLang="en-US" sz="3000" b="1" dirty="0">
                <a:solidFill>
                  <a:srgbClr val="FFFF00"/>
                </a:solidFill>
              </a:rPr>
              <a:t>﹡</a:t>
            </a:r>
            <a:r>
              <a:rPr lang="zh-CN" altLang="en-US" dirty="0"/>
              <a:t> </a:t>
            </a:r>
            <a:r>
              <a:rPr lang="en-US" altLang="zh-CN" dirty="0"/>
              <a:t>31D:DATE 030311   </a:t>
            </a:r>
            <a:endParaRPr lang="en-US" altLang="zh-CN" dirty="0"/>
          </a:p>
          <a:p>
            <a:pPr>
              <a:buClrTx/>
              <a:buSzTx/>
              <a:buFontTx/>
              <a:buNone/>
            </a:pPr>
            <a:r>
              <a:rPr lang="en-US" altLang="zh-CN" dirty="0"/>
              <a:t>                                                  PLACE CHINA</a:t>
            </a:r>
            <a:endParaRPr lang="en-US" altLang="zh-CN" dirty="0"/>
          </a:p>
        </p:txBody>
      </p:sp>
      <p:sp>
        <p:nvSpPr>
          <p:cNvPr id="30724" name="矩形 30723"/>
          <p:cNvSpPr/>
          <p:nvPr/>
        </p:nvSpPr>
        <p:spPr>
          <a:xfrm>
            <a:off x="1847850" y="4437063"/>
            <a:ext cx="8497888" cy="1229995"/>
          </a:xfrm>
          <a:prstGeom prst="rect">
            <a:avLst/>
          </a:prstGeom>
          <a:noFill/>
          <a:ln w="9525">
            <a:noFill/>
          </a:ln>
        </p:spPr>
        <p:txBody>
          <a:bodyPr anchor="t" anchorCtr="0">
            <a:spAutoFit/>
          </a:bodyPr>
          <a:p>
            <a:pPr>
              <a:buClrTx/>
              <a:buSzTx/>
              <a:buFontTx/>
              <a:buNone/>
            </a:pPr>
            <a:r>
              <a:rPr lang="zh-CN" altLang="en-US" dirty="0">
                <a:solidFill>
                  <a:srgbClr val="FF0000"/>
                </a:solidFill>
                <a:latin typeface="Lucida Console" panose="020B0609040504020204" pitchFamily="49" charset="0"/>
                <a:ea typeface="黑体" panose="02010609060101010101" charset="-122"/>
              </a:rPr>
              <a:t>信用证的截止地点有两层含义：</a:t>
            </a:r>
            <a:endParaRPr lang="zh-CN" altLang="en-US" dirty="0">
              <a:solidFill>
                <a:srgbClr val="FF0000"/>
              </a:solidFill>
              <a:latin typeface="Lucida Console" panose="020B0609040504020204" pitchFamily="49" charset="0"/>
              <a:ea typeface="黑体" panose="02010609060101010101" charset="-122"/>
            </a:endParaRPr>
          </a:p>
          <a:p>
            <a:pPr>
              <a:buClrTx/>
              <a:buSzTx/>
              <a:buFontTx/>
              <a:buNone/>
            </a:pPr>
            <a:r>
              <a:rPr lang="zh-CN" altLang="en-US" sz="2800" dirty="0">
                <a:solidFill>
                  <a:srgbClr val="FF0000"/>
                </a:solidFill>
                <a:latin typeface="楷体_GB2312" pitchFamily="49" charset="-122"/>
                <a:ea typeface="楷体_GB2312" pitchFamily="49" charset="-122"/>
              </a:rPr>
              <a:t> </a:t>
            </a:r>
            <a:r>
              <a:rPr lang="en-US" altLang="zh-CN" sz="2800" dirty="0">
                <a:solidFill>
                  <a:srgbClr val="FF0000"/>
                </a:solidFill>
                <a:latin typeface="楷体_GB2312" pitchFamily="49" charset="-122"/>
                <a:ea typeface="楷体_GB2312" pitchFamily="49" charset="-122"/>
              </a:rPr>
              <a:t>1.</a:t>
            </a:r>
            <a:r>
              <a:rPr lang="zh-CN" altLang="en-US" sz="2800" dirty="0">
                <a:solidFill>
                  <a:srgbClr val="FF0000"/>
                </a:solidFill>
                <a:latin typeface="楷体_GB2312" pitchFamily="49" charset="-122"/>
                <a:ea typeface="楷体_GB2312" pitchFamily="49" charset="-122"/>
              </a:rPr>
              <a:t>信用证上的截止时间是以哪个地方的时间起算的。   </a:t>
            </a:r>
            <a:endParaRPr lang="zh-CN" altLang="en-US" sz="2800" dirty="0">
              <a:solidFill>
                <a:srgbClr val="FF0000"/>
              </a:solidFill>
              <a:latin typeface="楷体_GB2312" pitchFamily="49" charset="-122"/>
              <a:ea typeface="楷体_GB2312" pitchFamily="49" charset="-122"/>
            </a:endParaRPr>
          </a:p>
          <a:p>
            <a:pPr>
              <a:buClrTx/>
              <a:buSzTx/>
              <a:buFontTx/>
              <a:buNone/>
            </a:pPr>
            <a:r>
              <a:rPr lang="zh-CN" altLang="en-US" sz="2800" dirty="0">
                <a:solidFill>
                  <a:srgbClr val="FF0000"/>
                </a:solidFill>
                <a:latin typeface="楷体_GB2312" pitchFamily="49" charset="-122"/>
                <a:ea typeface="楷体_GB2312" pitchFamily="49" charset="-122"/>
              </a:rPr>
              <a:t>  </a:t>
            </a:r>
            <a:r>
              <a:rPr lang="en-US" altLang="zh-CN" sz="2800" dirty="0">
                <a:solidFill>
                  <a:srgbClr val="FF0000"/>
                </a:solidFill>
                <a:latin typeface="楷体_GB2312" pitchFamily="49" charset="-122"/>
                <a:ea typeface="楷体_GB2312" pitchFamily="49" charset="-122"/>
              </a:rPr>
              <a:t>2.</a:t>
            </a:r>
            <a:r>
              <a:rPr lang="zh-CN" altLang="en-US" sz="2800" dirty="0">
                <a:solidFill>
                  <a:srgbClr val="FF0000"/>
                </a:solidFill>
                <a:latin typeface="楷体_GB2312" pitchFamily="49" charset="-122"/>
                <a:ea typeface="楷体_GB2312" pitchFamily="49" charset="-122"/>
              </a:rPr>
              <a:t>受益人的交单所在地。</a:t>
            </a:r>
            <a:endParaRPr lang="zh-CN" altLang="en-US" sz="2800" dirty="0">
              <a:solidFill>
                <a:srgbClr val="FF0000"/>
              </a:solidFill>
              <a:latin typeface="楷体_GB2312" pitchFamily="49" charset="-122"/>
              <a:ea typeface="楷体_GB2312" pitchFamily="49" charset="-122"/>
            </a:endParaRPr>
          </a:p>
        </p:txBody>
      </p:sp>
      <p:sp>
        <p:nvSpPr>
          <p:cNvPr id="53252" name="矩形 30724"/>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洛硒闭谨例隐琐牛始烩教过骑熬撮分译乞潮羞符诧滚缉碴郁闷炳藐镜疲陷第二章信用证第二章信用证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barn(inHorizontal)">
                                      <p:cBhvr>
                                        <p:cTn id="7" dur="5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文本占位符 31745"/>
          <p:cNvSpPr>
            <a:spLocks noGrp="1"/>
          </p:cNvSpPr>
          <p:nvPr>
            <p:ph idx="1"/>
          </p:nvPr>
        </p:nvSpPr>
        <p:spPr>
          <a:xfrm>
            <a:off x="1990725" y="1628775"/>
            <a:ext cx="8229600" cy="1900238"/>
          </a:xfrm>
        </p:spPr>
        <p:txBody>
          <a:bodyPr anchor="t" anchorCtr="0"/>
          <a:p>
            <a:pPr>
              <a:lnSpc>
                <a:spcPct val="110000"/>
              </a:lnSpc>
              <a:buClrTx/>
              <a:buSzTx/>
              <a:buFontTx/>
            </a:pPr>
            <a:r>
              <a:rPr lang="zh-CN" altLang="en-US" sz="3600" b="1" i="1" u="sng" dirty="0">
                <a:solidFill>
                  <a:schemeClr val="accent1">
                    <a:lumMod val="75000"/>
                  </a:schemeClr>
                </a:solidFill>
                <a:latin typeface="楷体_GB2312" pitchFamily="49" charset="-122"/>
                <a:ea typeface="楷体_GB2312" pitchFamily="49" charset="-122"/>
              </a:rPr>
              <a:t>信用证有效日期</a:t>
            </a:r>
            <a:r>
              <a:rPr lang="zh-CN" altLang="en-US" sz="2800" b="1" dirty="0">
                <a:solidFill>
                  <a:schemeClr val="accent1">
                    <a:lumMod val="75000"/>
                  </a:schemeClr>
                </a:solidFill>
                <a:latin typeface="楷体_GB2312" pitchFamily="49" charset="-122"/>
                <a:ea typeface="楷体_GB2312" pitchFamily="49" charset="-122"/>
              </a:rPr>
              <a:t>（</a:t>
            </a:r>
            <a:r>
              <a:rPr lang="en-US" altLang="zh-CN" sz="2800" b="1" dirty="0">
                <a:solidFill>
                  <a:schemeClr val="accent1">
                    <a:lumMod val="75000"/>
                  </a:schemeClr>
                </a:solidFill>
                <a:latin typeface="楷体_GB2312" pitchFamily="49" charset="-122"/>
                <a:ea typeface="楷体_GB2312" pitchFamily="49" charset="-122"/>
              </a:rPr>
              <a:t>Validity Date </a:t>
            </a:r>
            <a:r>
              <a:rPr lang="zh-CN" altLang="en-US" sz="2800" b="1" dirty="0">
                <a:solidFill>
                  <a:schemeClr val="accent1">
                    <a:lumMod val="75000"/>
                  </a:schemeClr>
                </a:solidFill>
                <a:latin typeface="楷体_GB2312" pitchFamily="49" charset="-122"/>
                <a:ea typeface="楷体_GB2312" pitchFamily="49" charset="-122"/>
              </a:rPr>
              <a:t>）：</a:t>
            </a:r>
            <a:endParaRPr lang="zh-CN" altLang="en-US" sz="2800" b="1" dirty="0">
              <a:solidFill>
                <a:schemeClr val="accent1">
                  <a:lumMod val="75000"/>
                </a:schemeClr>
              </a:solidFill>
              <a:latin typeface="楷体_GB2312" pitchFamily="49" charset="-122"/>
              <a:ea typeface="楷体_GB2312" pitchFamily="49" charset="-122"/>
            </a:endParaRPr>
          </a:p>
          <a:p>
            <a:pPr>
              <a:lnSpc>
                <a:spcPct val="110000"/>
              </a:lnSpc>
              <a:buClrTx/>
              <a:buSzTx/>
              <a:buFontTx/>
              <a:buNone/>
            </a:pPr>
            <a:r>
              <a:rPr lang="zh-CN" altLang="en-US" b="1" dirty="0">
                <a:solidFill>
                  <a:srgbClr val="FF0000"/>
                </a:solidFill>
                <a:latin typeface="楷体_GB2312" pitchFamily="49" charset="-122"/>
                <a:ea typeface="楷体_GB2312" pitchFamily="49" charset="-122"/>
              </a:rPr>
              <a:t>  </a:t>
            </a:r>
            <a:r>
              <a:rPr lang="zh-CN" altLang="en-US" b="1" dirty="0">
                <a:latin typeface="楷体_GB2312" pitchFamily="49" charset="-122"/>
                <a:ea typeface="楷体_GB2312" pitchFamily="49" charset="-122"/>
              </a:rPr>
              <a:t>通常规定一个具体的到期日（从开证行的开证日起算，一般为一至三个月）。</a:t>
            </a:r>
            <a:endParaRPr lang="zh-CN" altLang="en-US" b="1" dirty="0">
              <a:latin typeface="楷体_GB2312" pitchFamily="49" charset="-122"/>
              <a:ea typeface="楷体_GB2312" pitchFamily="49" charset="-122"/>
            </a:endParaRPr>
          </a:p>
        </p:txBody>
      </p:sp>
      <p:sp>
        <p:nvSpPr>
          <p:cNvPr id="54274" name="文本框 31746"/>
          <p:cNvSpPr txBox="1"/>
          <p:nvPr/>
        </p:nvSpPr>
        <p:spPr>
          <a:xfrm>
            <a:off x="2135188" y="4508500"/>
            <a:ext cx="8208962" cy="368300"/>
          </a:xfrm>
          <a:prstGeom prst="rect">
            <a:avLst/>
          </a:prstGeom>
          <a:solidFill>
            <a:schemeClr val="accent1"/>
          </a:solidFill>
          <a:ln w="31750" cap="flat" cmpd="sng">
            <a:solidFill>
              <a:srgbClr val="FF00FF"/>
            </a:solidFill>
            <a:prstDash val="solid"/>
            <a:miter/>
            <a:headEnd type="none" w="med" len="med"/>
            <a:tailEnd type="none" w="med" len="med"/>
          </a:ln>
        </p:spPr>
        <p:txBody>
          <a:bodyPr anchor="t" anchorCtr="0">
            <a:spAutoFit/>
          </a:bodyPr>
          <a:p>
            <a:pPr>
              <a:buClrTx/>
              <a:buSzTx/>
              <a:buFontTx/>
              <a:buNone/>
            </a:pPr>
            <a:r>
              <a:rPr lang="zh-CN" altLang="en-US" dirty="0">
                <a:solidFill>
                  <a:schemeClr val="tx2"/>
                </a:solidFill>
                <a:latin typeface="黑体" panose="02010609060101010101" charset="-122"/>
                <a:ea typeface="黑体" panose="02010609060101010101" charset="-122"/>
                <a:sym typeface="Arial" panose="020B0604020202020204" pitchFamily="34" charset="0"/>
              </a:rPr>
              <a:t>没有注明“有效期”的信用证是无效信用证</a:t>
            </a:r>
            <a:endParaRPr lang="zh-CN" altLang="en-US" dirty="0">
              <a:solidFill>
                <a:schemeClr val="tx2"/>
              </a:solidFill>
              <a:latin typeface="黑体" panose="02010609060101010101" charset="-122"/>
              <a:ea typeface="黑体" panose="02010609060101010101" charset="-122"/>
              <a:sym typeface="Arial" panose="020B0604020202020204" pitchFamily="34" charset="0"/>
            </a:endParaRPr>
          </a:p>
        </p:txBody>
      </p:sp>
      <p:sp>
        <p:nvSpPr>
          <p:cNvPr id="54275" name="矩形 31747"/>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匣掉距晕泌哪科芜碰沽咏惩握揪匈串度冰锨湍移礼愚仟扁宿纤挝愤惦稼鼠第二章信用证第二章信用证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文本占位符 32769"/>
          <p:cNvSpPr>
            <a:spLocks noGrp="1"/>
          </p:cNvSpPr>
          <p:nvPr>
            <p:ph idx="1"/>
          </p:nvPr>
        </p:nvSpPr>
        <p:spPr>
          <a:xfrm>
            <a:off x="1847850" y="1125538"/>
            <a:ext cx="8640763" cy="3671887"/>
          </a:xfrm>
        </p:spPr>
        <p:txBody>
          <a:bodyPr anchor="t" anchorCtr="0">
            <a:normAutofit fontScale="70000"/>
          </a:bodyPr>
          <a:p>
            <a:pPr>
              <a:buClrTx/>
              <a:buSzTx/>
              <a:buFontTx/>
              <a:buNone/>
            </a:pPr>
            <a:r>
              <a:rPr lang="en-US" altLang="zh-CN" sz="2800" b="1" dirty="0">
                <a:latin typeface="楷体_GB2312" pitchFamily="49" charset="-122"/>
                <a:ea typeface="楷体_GB2312" pitchFamily="49" charset="-122"/>
              </a:rPr>
              <a:t>APPLICANT    </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50  :LAI SAN AND CO LTD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121LOUIS PASTERUR STREET</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PORT LOUIS</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MAURITIUS</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BENEFICIARY  </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59  :DALIAN ARTS&amp;CRAFTS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a:t>
            </a:r>
            <a:r>
              <a:rPr lang="en-US" altLang="zh-CN" sz="2800" b="1" dirty="0">
                <a:solidFill>
                  <a:schemeClr val="accent1">
                    <a:lumMod val="75000"/>
                  </a:schemeClr>
                </a:solidFill>
                <a:latin typeface="楷体_GB2312" pitchFamily="49" charset="-122"/>
                <a:ea typeface="楷体_GB2312" pitchFamily="49" charset="-122"/>
              </a:rPr>
              <a:t>          </a:t>
            </a:r>
            <a:r>
              <a:rPr lang="en-US" altLang="zh-CN" sz="2800" b="1" dirty="0">
                <a:latin typeface="楷体_GB2312" pitchFamily="49" charset="-122"/>
                <a:ea typeface="楷体_GB2312" pitchFamily="49" charset="-122"/>
              </a:rPr>
              <a:t>         IMPORT &amp; EXPORT CORP</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a:t>
            </a:r>
            <a:r>
              <a:rPr lang="en-US" altLang="zh-CN" sz="2400" b="1" dirty="0">
                <a:latin typeface="楷体_GB2312" pitchFamily="49" charset="-122"/>
                <a:ea typeface="楷体_GB2312" pitchFamily="49" charset="-122"/>
              </a:rPr>
              <a:t>NO. 23 FUGUI STR. DALIAN, CHINA</a:t>
            </a:r>
            <a:endParaRPr lang="en-US" altLang="zh-CN" sz="2400" b="1" dirty="0">
              <a:latin typeface="楷体_GB2312" pitchFamily="49" charset="-122"/>
              <a:ea typeface="楷体_GB2312" pitchFamily="49" charset="-122"/>
            </a:endParaRPr>
          </a:p>
        </p:txBody>
      </p:sp>
      <p:sp>
        <p:nvSpPr>
          <p:cNvPr id="55298" name="标题 32770"/>
          <p:cNvSpPr>
            <a:spLocks noGrp="1"/>
          </p:cNvSpPr>
          <p:nvPr>
            <p:ph type="title"/>
          </p:nvPr>
        </p:nvSpPr>
        <p:spPr>
          <a:xfrm>
            <a:off x="1992313" y="188913"/>
            <a:ext cx="8229600" cy="936625"/>
          </a:xfrm>
        </p:spPr>
        <p:txBody>
          <a:bodyPr anchor="ctr" anchorCtr="0"/>
          <a:p>
            <a:pPr>
              <a:buClrTx/>
              <a:buSzTx/>
            </a:pPr>
            <a:r>
              <a:rPr lang="zh-CN" altLang="en-US" b="1" i="1" u="sng" dirty="0">
                <a:solidFill>
                  <a:schemeClr val="accent1">
                    <a:lumMod val="75000"/>
                  </a:schemeClr>
                </a:solidFill>
                <a:ea typeface="仿宋_GB2312" pitchFamily="49" charset="-122"/>
              </a:rPr>
              <a:t>信用证实例的例举、翻译和解释</a:t>
            </a:r>
            <a:endParaRPr lang="zh-CN" altLang="en-US" b="1" i="1" u="sng" dirty="0">
              <a:solidFill>
                <a:schemeClr val="accent1">
                  <a:lumMod val="75000"/>
                </a:schemeClr>
              </a:solidFill>
              <a:ea typeface="仿宋_GB2312" pitchFamily="49" charset="-122"/>
            </a:endParaRPr>
          </a:p>
        </p:txBody>
      </p:sp>
      <p:sp>
        <p:nvSpPr>
          <p:cNvPr id="32772" name="矩形 32771"/>
          <p:cNvSpPr/>
          <p:nvPr/>
        </p:nvSpPr>
        <p:spPr>
          <a:xfrm>
            <a:off x="1847850" y="5013325"/>
            <a:ext cx="8496300" cy="1123950"/>
          </a:xfrm>
          <a:prstGeom prst="rect">
            <a:avLst/>
          </a:prstGeom>
          <a:noFill/>
          <a:ln w="9525">
            <a:noFill/>
          </a:ln>
        </p:spPr>
        <p:txBody>
          <a:bodyPr anchor="t" anchorCtr="0">
            <a:spAutoFit/>
          </a:bodyPr>
          <a:p>
            <a:pPr>
              <a:lnSpc>
                <a:spcPct val="80000"/>
              </a:lnSpc>
              <a:buClrTx/>
              <a:buSzTx/>
              <a:buFontTx/>
              <a:buNone/>
            </a:pPr>
            <a:r>
              <a:rPr lang="zh-CN" altLang="en-US" sz="2800" dirty="0">
                <a:solidFill>
                  <a:srgbClr val="FF0000"/>
                </a:solidFill>
                <a:latin typeface="Arial Black" panose="020B0A04020102020204" charset="0"/>
                <a:ea typeface="黑体" panose="02010609060101010101" charset="-122"/>
              </a:rPr>
              <a:t>注意：</a:t>
            </a:r>
            <a:r>
              <a:rPr lang="zh-CN" altLang="en-US" sz="2800" dirty="0">
                <a:solidFill>
                  <a:schemeClr val="accent1">
                    <a:lumMod val="75000"/>
                  </a:schemeClr>
                </a:solidFill>
                <a:latin typeface="Arial Black" panose="020B0A04020102020204" charset="0"/>
                <a:ea typeface="黑体" panose="02010609060101010101" charset="-122"/>
              </a:rPr>
              <a:t>受益人的名称不能出现与实际英文名称不符的现象，哪怕只是个别字母拼写笔误，受益人也必须要求申请人修改信用证，否则会给受益人带来很多麻烦。</a:t>
            </a:r>
            <a:endParaRPr lang="zh-CN" altLang="en-US" sz="2800" dirty="0">
              <a:solidFill>
                <a:schemeClr val="accent1">
                  <a:lumMod val="75000"/>
                </a:schemeClr>
              </a:solidFill>
              <a:latin typeface="Arial Black" panose="020B0A04020102020204" charset="0"/>
              <a:ea typeface="黑体" panose="02010609060101010101" charset="-122"/>
            </a:endParaRPr>
          </a:p>
        </p:txBody>
      </p:sp>
      <p:sp>
        <p:nvSpPr>
          <p:cNvPr id="32773" name="矩形 32772"/>
          <p:cNvSpPr/>
          <p:nvPr/>
        </p:nvSpPr>
        <p:spPr>
          <a:xfrm>
            <a:off x="2208213" y="1700213"/>
            <a:ext cx="1727200" cy="368300"/>
          </a:xfrm>
          <a:prstGeom prst="rect">
            <a:avLst/>
          </a:prstGeom>
          <a:noFill/>
          <a:ln w="9525">
            <a:noFill/>
          </a:ln>
        </p:spPr>
        <p:txBody>
          <a:bodyPr lIns="18000" rIns="18000" anchor="t" anchorCtr="0">
            <a:spAutoFit/>
          </a:bodyPr>
          <a:p>
            <a:pPr>
              <a:buClrTx/>
              <a:buSzTx/>
              <a:buFontTx/>
              <a:buNone/>
            </a:pPr>
            <a:r>
              <a:rPr lang="zh-CN" altLang="en-US" dirty="0">
                <a:solidFill>
                  <a:schemeClr val="accent1">
                    <a:lumMod val="75000"/>
                  </a:schemeClr>
                </a:solidFill>
                <a:latin typeface="Arial" panose="020B0604020202020204" pitchFamily="34" charset="0"/>
                <a:ea typeface="楷体_GB2312" pitchFamily="49" charset="-122"/>
              </a:rPr>
              <a:t>申请人</a:t>
            </a:r>
            <a:endParaRPr lang="zh-CN" altLang="en-US" dirty="0">
              <a:solidFill>
                <a:schemeClr val="accent1">
                  <a:lumMod val="75000"/>
                </a:schemeClr>
              </a:solidFill>
              <a:latin typeface="Arial" panose="020B0604020202020204" pitchFamily="34" charset="0"/>
              <a:ea typeface="楷体_GB2312" pitchFamily="49" charset="-122"/>
            </a:endParaRPr>
          </a:p>
        </p:txBody>
      </p:sp>
      <p:sp>
        <p:nvSpPr>
          <p:cNvPr id="32774" name="矩形 32773"/>
          <p:cNvSpPr/>
          <p:nvPr/>
        </p:nvSpPr>
        <p:spPr>
          <a:xfrm>
            <a:off x="2208213" y="3789363"/>
            <a:ext cx="2447925" cy="368300"/>
          </a:xfrm>
          <a:prstGeom prst="rect">
            <a:avLst/>
          </a:prstGeom>
          <a:noFill/>
          <a:ln w="9525">
            <a:noFill/>
          </a:ln>
        </p:spPr>
        <p:txBody>
          <a:bodyPr lIns="18000" rIns="18000" anchor="t" anchorCtr="0">
            <a:spAutoFit/>
          </a:bodyPr>
          <a:p>
            <a:pPr>
              <a:buClrTx/>
              <a:buSzTx/>
              <a:buFontTx/>
              <a:buNone/>
            </a:pPr>
            <a:r>
              <a:rPr lang="zh-CN" altLang="en-US" dirty="0">
                <a:solidFill>
                  <a:schemeClr val="accent1">
                    <a:lumMod val="75000"/>
                  </a:schemeClr>
                </a:solidFill>
                <a:latin typeface="Arial" panose="020B0604020202020204" pitchFamily="34" charset="0"/>
                <a:ea typeface="楷体_GB2312" pitchFamily="49" charset="-122"/>
              </a:rPr>
              <a:t>受益人</a:t>
            </a:r>
            <a:endParaRPr lang="zh-CN" altLang="en-US" dirty="0">
              <a:solidFill>
                <a:schemeClr val="accent1">
                  <a:lumMod val="75000"/>
                </a:schemeClr>
              </a:solidFill>
              <a:latin typeface="Arial" panose="020B0604020202020204" pitchFamily="34" charset="0"/>
              <a:ea typeface="楷体_GB2312" pitchFamily="49" charset="-122"/>
            </a:endParaRPr>
          </a:p>
        </p:txBody>
      </p:sp>
      <p:sp>
        <p:nvSpPr>
          <p:cNvPr id="55302" name="矩形 32774"/>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哪庚眷荧厄梦佣乾趾猾蕴俱收维机哺逃拘邻偷兄闽趾躯病啸颊芝靶检查训第二章信用证第二章信用证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 calcmode="lin" valueType="num">
                                      <p:cBhvr>
                                        <p:cTn id="7" dur="500" fill="hold"/>
                                        <p:tgtEl>
                                          <p:spTgt spid="32773"/>
                                        </p:tgtEl>
                                        <p:attrNameLst>
                                          <p:attrName>ppt_x</p:attrName>
                                        </p:attrNameLst>
                                      </p:cBhvr>
                                      <p:tavLst>
                                        <p:tav tm="0">
                                          <p:val>
                                            <p:strVal val="#ppt_x"/>
                                          </p:val>
                                        </p:tav>
                                        <p:tav tm="100000">
                                          <p:val>
                                            <p:strVal val="#ppt_x"/>
                                          </p:val>
                                        </p:tav>
                                      </p:tavLst>
                                    </p:anim>
                                    <p:anim calcmode="lin" valueType="num">
                                      <p:cBhvr>
                                        <p:cTn id="8" dur="500" fill="hold"/>
                                        <p:tgtEl>
                                          <p:spTgt spid="327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2774"/>
                                        </p:tgtEl>
                                        <p:attrNameLst>
                                          <p:attrName>style.visibility</p:attrName>
                                        </p:attrNameLst>
                                      </p:cBhvr>
                                      <p:to>
                                        <p:strVal val="visible"/>
                                      </p:to>
                                    </p:set>
                                    <p:anim calcmode="lin" valueType="num">
                                      <p:cBhvr>
                                        <p:cTn id="13" dur="500" fill="hold"/>
                                        <p:tgtEl>
                                          <p:spTgt spid="32774"/>
                                        </p:tgtEl>
                                        <p:attrNameLst>
                                          <p:attrName>ppt_x</p:attrName>
                                        </p:attrNameLst>
                                      </p:cBhvr>
                                      <p:tavLst>
                                        <p:tav tm="0">
                                          <p:val>
                                            <p:strVal val="1+#ppt_w/2"/>
                                          </p:val>
                                        </p:tav>
                                        <p:tav tm="100000">
                                          <p:val>
                                            <p:strVal val="#ppt_x"/>
                                          </p:val>
                                        </p:tav>
                                      </p:tavLst>
                                    </p:anim>
                                    <p:anim calcmode="lin" valueType="num">
                                      <p:cBhvr>
                                        <p:cTn id="14" dur="500" fill="hold"/>
                                        <p:tgtEl>
                                          <p:spTgt spid="3277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2772"/>
                                        </p:tgtEl>
                                        <p:attrNameLst>
                                          <p:attrName>style.visibility</p:attrName>
                                        </p:attrNameLst>
                                      </p:cBhvr>
                                      <p:to>
                                        <p:strVal val="visible"/>
                                      </p:to>
                                    </p:set>
                                    <p:animEffect transition="in" filter="diamond(in)">
                                      <p:cBhvr>
                                        <p:cTn id="19" dur="20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3" grpId="0"/>
      <p:bldP spid="3277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33793"/>
          <p:cNvSpPr>
            <a:spLocks noGrp="1"/>
          </p:cNvSpPr>
          <p:nvPr>
            <p:ph type="title"/>
          </p:nvPr>
        </p:nvSpPr>
        <p:spPr>
          <a:xfrm>
            <a:off x="1992313" y="188913"/>
            <a:ext cx="8229600" cy="1143000"/>
          </a:xfrm>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56322" name="文本占位符 33794"/>
          <p:cNvSpPr>
            <a:spLocks noGrp="1"/>
          </p:cNvSpPr>
          <p:nvPr>
            <p:ph idx="1"/>
          </p:nvPr>
        </p:nvSpPr>
        <p:spPr>
          <a:xfrm>
            <a:off x="1919288" y="1341438"/>
            <a:ext cx="8569325" cy="3095625"/>
          </a:xfrm>
        </p:spPr>
        <p:txBody>
          <a:bodyPr anchor="t" anchorCtr="0">
            <a:normAutofit fontScale="70000"/>
          </a:bodyPr>
          <a:p>
            <a:pPr>
              <a:buClrTx/>
              <a:buSzTx/>
              <a:buFontTx/>
              <a:buNone/>
            </a:pPr>
            <a:r>
              <a:rPr lang="en-US" altLang="zh-CN" sz="2800" b="1" dirty="0">
                <a:latin typeface="楷体_GB2312" pitchFamily="49" charset="-122"/>
                <a:ea typeface="楷体_GB2312" pitchFamily="49" charset="-122"/>
              </a:rPr>
              <a:t>AMOUNT           </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32B  :</a:t>
            </a:r>
            <a:r>
              <a:rPr lang="en-US" altLang="zh-CN" sz="2400" b="1" dirty="0">
                <a:latin typeface="楷体_GB2312" pitchFamily="49" charset="-122"/>
                <a:ea typeface="楷体_GB2312" pitchFamily="49" charset="-122"/>
              </a:rPr>
              <a:t>CURRENCY USD AMOUNT    </a:t>
            </a:r>
            <a:endParaRPr lang="en-US" altLang="zh-CN" sz="2400" b="1" dirty="0">
              <a:latin typeface="楷体_GB2312" pitchFamily="49" charset="-122"/>
              <a:ea typeface="楷体_GB2312" pitchFamily="49" charset="-122"/>
            </a:endParaRPr>
          </a:p>
          <a:p>
            <a:pPr>
              <a:buClrTx/>
              <a:buSzTx/>
              <a:buFontTx/>
              <a:buNone/>
            </a:pPr>
            <a:r>
              <a:rPr lang="en-US" altLang="zh-CN" sz="2400" b="1" dirty="0">
                <a:solidFill>
                  <a:srgbClr val="FFFF00"/>
                </a:solidFill>
                <a:latin typeface="楷体_GB2312" pitchFamily="49" charset="-122"/>
                <a:ea typeface="楷体_GB2312" pitchFamily="49" charset="-122"/>
              </a:rPr>
              <a:t>                             </a:t>
            </a:r>
            <a:r>
              <a:rPr lang="en-US" altLang="zh-CN" sz="2400" b="1" dirty="0">
                <a:solidFill>
                  <a:srgbClr val="FF66FF"/>
                </a:solidFill>
                <a:latin typeface="楷体_GB2312" pitchFamily="49" charset="-122"/>
                <a:ea typeface="楷体_GB2312" pitchFamily="49" charset="-122"/>
              </a:rPr>
              <a:t>10750,00</a:t>
            </a:r>
            <a:endParaRPr lang="en-US" altLang="zh-CN" sz="2400" b="1" dirty="0">
              <a:solidFill>
                <a:srgbClr val="FF66FF"/>
              </a:solidFill>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AVAILABLE WITH/BY</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41D  :ANY BANK IN CHINA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BY NEGOCIATION</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DRAFTS AT</a:t>
            </a:r>
            <a:r>
              <a:rPr lang="en-US" altLang="zh-CN" sz="2800" b="1" dirty="0">
                <a:ea typeface="楷体_GB2312" pitchFamily="49" charset="-122"/>
              </a:rPr>
              <a:t>…</a:t>
            </a:r>
            <a:r>
              <a:rPr lang="en-US" altLang="zh-CN" sz="2800" b="1" dirty="0">
                <a:latin typeface="楷体_GB2312" pitchFamily="49" charset="-122"/>
                <a:ea typeface="楷体_GB2312" pitchFamily="49" charset="-122"/>
              </a:rPr>
              <a:t>        42C  :SIGHT</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DRAWEE             42A  :MCBLMUMUXXX</a:t>
            </a:r>
            <a:r>
              <a:rPr lang="en-US" altLang="zh-CN"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rPr>
              <a:t>银行缩写</a:t>
            </a:r>
            <a:r>
              <a:rPr lang="en-US" altLang="zh-CN" sz="2400" b="1" dirty="0">
                <a:latin typeface="楷体_GB2312" pitchFamily="49" charset="-122"/>
                <a:ea typeface="楷体_GB2312" pitchFamily="49" charset="-122"/>
              </a:rPr>
              <a:t>)</a:t>
            </a:r>
            <a:endParaRPr lang="en-US" altLang="zh-CN" sz="2400" b="1" dirty="0">
              <a:latin typeface="楷体_GB2312" pitchFamily="49" charset="-122"/>
              <a:ea typeface="楷体_GB2312" pitchFamily="49" charset="-122"/>
            </a:endParaRPr>
          </a:p>
        </p:txBody>
      </p:sp>
      <p:sp>
        <p:nvSpPr>
          <p:cNvPr id="33796" name="矩形 33795"/>
          <p:cNvSpPr/>
          <p:nvPr/>
        </p:nvSpPr>
        <p:spPr>
          <a:xfrm>
            <a:off x="2063750" y="4581525"/>
            <a:ext cx="7272338" cy="1568450"/>
          </a:xfrm>
          <a:prstGeom prst="rect">
            <a:avLst/>
          </a:prstGeom>
          <a:noFill/>
          <a:ln w="9525">
            <a:noFill/>
          </a:ln>
        </p:spPr>
        <p:txBody>
          <a:bodyPr anchor="t" anchorCtr="0">
            <a:spAutoFit/>
          </a:bodyPr>
          <a:p>
            <a:pPr>
              <a:buClrTx/>
              <a:buSzTx/>
              <a:buFontTx/>
              <a:buNone/>
            </a:pPr>
            <a:r>
              <a:rPr lang="zh-CN" altLang="en-US" sz="2400" dirty="0">
                <a:solidFill>
                  <a:schemeClr val="accent1">
                    <a:lumMod val="75000"/>
                  </a:schemeClr>
                </a:solidFill>
                <a:latin typeface="Arial" panose="020B0604020202020204" pitchFamily="34" charset="0"/>
                <a:ea typeface="黑体" panose="02010609060101010101" charset="-122"/>
              </a:rPr>
              <a:t>信用证金额</a:t>
            </a:r>
            <a:endParaRPr lang="zh-CN" altLang="en-US" sz="2400" dirty="0">
              <a:solidFill>
                <a:schemeClr val="accent1">
                  <a:lumMod val="75000"/>
                </a:schemeClr>
              </a:solidFill>
              <a:latin typeface="Arial" panose="020B0604020202020204" pitchFamily="34" charset="0"/>
              <a:ea typeface="黑体" panose="02010609060101010101" charset="-122"/>
            </a:endParaRPr>
          </a:p>
          <a:p>
            <a:pPr>
              <a:buClrTx/>
              <a:buSzTx/>
              <a:buFontTx/>
              <a:buNone/>
            </a:pPr>
            <a:r>
              <a:rPr lang="zh-CN" altLang="en-US" sz="2400" dirty="0">
                <a:solidFill>
                  <a:schemeClr val="accent1">
                    <a:lumMod val="75000"/>
                  </a:schemeClr>
                </a:solidFill>
                <a:latin typeface="Arial" panose="020B0604020202020204" pitchFamily="34" charset="0"/>
                <a:ea typeface="黑体" panose="02010609060101010101" charset="-122"/>
              </a:rPr>
              <a:t>此信用证可在中国任何银行兑用方式：议付</a:t>
            </a:r>
            <a:endParaRPr lang="zh-CN" altLang="en-US" sz="2400" dirty="0">
              <a:solidFill>
                <a:schemeClr val="accent1">
                  <a:lumMod val="75000"/>
                </a:schemeClr>
              </a:solidFill>
              <a:latin typeface="Arial" panose="020B0604020202020204" pitchFamily="34" charset="0"/>
              <a:ea typeface="黑体" panose="02010609060101010101" charset="-122"/>
            </a:endParaRPr>
          </a:p>
          <a:p>
            <a:pPr>
              <a:buClrTx/>
              <a:buSzTx/>
              <a:buFontTx/>
              <a:buNone/>
            </a:pPr>
            <a:r>
              <a:rPr lang="zh-CN" altLang="en-US" sz="2400" dirty="0">
                <a:solidFill>
                  <a:schemeClr val="accent1">
                    <a:lumMod val="75000"/>
                  </a:schemeClr>
                </a:solidFill>
                <a:latin typeface="Arial" panose="020B0604020202020204" pitchFamily="34" charset="0"/>
                <a:ea typeface="黑体" panose="02010609060101010101" charset="-122"/>
              </a:rPr>
              <a:t>即期汇票</a:t>
            </a:r>
            <a:endParaRPr lang="zh-CN" altLang="en-US" sz="2400" dirty="0">
              <a:solidFill>
                <a:schemeClr val="accent1">
                  <a:lumMod val="75000"/>
                </a:schemeClr>
              </a:solidFill>
              <a:latin typeface="Arial" panose="020B0604020202020204" pitchFamily="34" charset="0"/>
              <a:ea typeface="黑体" panose="02010609060101010101" charset="-122"/>
            </a:endParaRPr>
          </a:p>
          <a:p>
            <a:pPr>
              <a:buClrTx/>
              <a:buSzTx/>
              <a:buFontTx/>
              <a:buNone/>
            </a:pPr>
            <a:r>
              <a:rPr lang="zh-CN" altLang="en-US" sz="2400" dirty="0">
                <a:solidFill>
                  <a:schemeClr val="accent1">
                    <a:lumMod val="75000"/>
                  </a:schemeClr>
                </a:solidFill>
                <a:latin typeface="Arial" panose="020B0604020202020204" pitchFamily="34" charset="0"/>
                <a:ea typeface="黑体" panose="02010609060101010101" charset="-122"/>
              </a:rPr>
              <a:t>汇票的受票人（即付款人）</a:t>
            </a:r>
            <a:endParaRPr lang="zh-CN" altLang="en-US" sz="2400" dirty="0">
              <a:solidFill>
                <a:schemeClr val="accent1">
                  <a:lumMod val="75000"/>
                </a:schemeClr>
              </a:solidFill>
              <a:latin typeface="Arial" panose="020B0604020202020204" pitchFamily="34" charset="0"/>
              <a:ea typeface="黑体" panose="02010609060101010101" charset="-122"/>
            </a:endParaRPr>
          </a:p>
        </p:txBody>
      </p:sp>
      <p:sp>
        <p:nvSpPr>
          <p:cNvPr id="56324" name="矩形 33796"/>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蟹温萤寺魔祭兹团蛛不耽瞻平螟基钉凸村母滁教鸥很仓矽压淘畴假现如沧第二章信用证第二章信用证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blinds(horizontal)">
                                      <p:cBhvr>
                                        <p:cTn id="7"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Rectangle 2"/>
          <p:cNvSpPr/>
          <p:nvPr>
            <p:ph type="title" idx="4294967295"/>
          </p:nvPr>
        </p:nvSpPr>
        <p:spPr/>
        <p:txBody>
          <a:bodyPr wrap="square" lIns="91440" tIns="45720" rIns="91440" bIns="45720" anchor="b" anchorCtr="0"/>
          <a:p>
            <a:pPr algn="ctr" eaLnBrk="1" hangingPunct="1"/>
            <a:r>
              <a:rPr lang="zh-CN" altLang="en-US"/>
              <a:t>第一节：信用证的填写</a:t>
            </a:r>
            <a:endParaRPr lang="zh-CN" altLang="en-US"/>
          </a:p>
        </p:txBody>
      </p:sp>
      <p:sp>
        <p:nvSpPr>
          <p:cNvPr id="2060" name="Rectangle 3"/>
          <p:cNvSpPr/>
          <p:nvPr>
            <p:ph type="body" idx="4294967295"/>
          </p:nvPr>
        </p:nvSpPr>
        <p:spPr/>
        <p:txBody>
          <a:bodyPr wrap="square" lIns="91440" tIns="45720" rIns="91440" bIns="45720" anchor="t" anchorCtr="0"/>
          <a:p>
            <a:pPr eaLnBrk="1" hangingPunct="1"/>
            <a:r>
              <a:rPr lang="zh-CN" altLang="en-US" sz="2800">
                <a:solidFill>
                  <a:srgbClr val="FF0000"/>
                </a:solidFill>
              </a:rPr>
              <a:t>什么是信用证？</a:t>
            </a:r>
            <a:endParaRPr lang="zh-CN" altLang="en-US" sz="2800">
              <a:solidFill>
                <a:srgbClr val="FF0000"/>
              </a:solidFill>
            </a:endParaRPr>
          </a:p>
          <a:p>
            <a:pPr eaLnBrk="1" hangingPunct="1"/>
            <a:r>
              <a:rPr lang="zh-CN" altLang="en-US" sz="2800"/>
              <a:t>主要结算方式：汇付、托收、信用证</a:t>
            </a:r>
            <a:endParaRPr lang="zh-CN" altLang="en-US" sz="2800"/>
          </a:p>
          <a:p>
            <a:pPr eaLnBrk="1" hangingPunct="1"/>
            <a:r>
              <a:rPr lang="zh-CN" altLang="en-US" sz="2800"/>
              <a:t>国际贸易中付款方式的选择（由进出口双方谈判决定。）</a:t>
            </a:r>
            <a:endParaRPr lang="zh-CN" altLang="en-US" sz="2800"/>
          </a:p>
          <a:p>
            <a:pPr eaLnBrk="1" hangingPunct="1"/>
            <a:r>
              <a:rPr lang="en-US" altLang="zh-CN" sz="2800"/>
              <a:t>1</a:t>
            </a:r>
            <a:r>
              <a:rPr lang="zh-CN" altLang="en-US" sz="2800"/>
              <a:t>、先付款、后发货（</a:t>
            </a:r>
            <a:r>
              <a:rPr lang="en-US" altLang="zh-CN" sz="2800"/>
              <a:t>ADVANCE PAYMENT</a:t>
            </a:r>
            <a:r>
              <a:rPr lang="zh-CN" altLang="en-US" sz="2800"/>
              <a:t>）</a:t>
            </a:r>
            <a:endParaRPr lang="zh-CN" altLang="en-US" sz="2800"/>
          </a:p>
          <a:p>
            <a:pPr eaLnBrk="1" hangingPunct="1"/>
            <a:r>
              <a:rPr lang="en-US" altLang="zh-CN" sz="2800"/>
              <a:t>2</a:t>
            </a:r>
            <a:r>
              <a:rPr lang="zh-CN" altLang="en-US" sz="2800"/>
              <a:t>、赊销（</a:t>
            </a:r>
            <a:r>
              <a:rPr lang="en-US" altLang="zh-CN" sz="2800"/>
              <a:t>OPEN ACCOUNT</a:t>
            </a:r>
            <a:r>
              <a:rPr lang="zh-CN" altLang="en-US" sz="2800"/>
              <a:t>）</a:t>
            </a:r>
            <a:endParaRPr lang="zh-CN" altLang="en-US" sz="2800"/>
          </a:p>
          <a:p>
            <a:pPr eaLnBrk="1" hangingPunct="1"/>
            <a:r>
              <a:rPr lang="en-US" altLang="zh-CN" sz="2800"/>
              <a:t>3</a:t>
            </a:r>
            <a:r>
              <a:rPr lang="zh-CN" altLang="en-US" sz="2800"/>
              <a:t>、托收（</a:t>
            </a:r>
            <a:r>
              <a:rPr lang="en-US" altLang="zh-CN" sz="2800"/>
              <a:t>COLLECTION</a:t>
            </a:r>
            <a:r>
              <a:rPr lang="zh-CN" altLang="en-US" sz="2800"/>
              <a:t>）</a:t>
            </a:r>
            <a:endParaRPr lang="zh-CN" altLang="en-US" sz="2800"/>
          </a:p>
          <a:p>
            <a:pPr eaLnBrk="1" hangingPunct="1"/>
            <a:r>
              <a:rPr lang="en-US" altLang="zh-CN" sz="2800"/>
              <a:t>4</a:t>
            </a:r>
            <a:r>
              <a:rPr lang="zh-CN" altLang="en-US" sz="2800"/>
              <a:t>、信用证（</a:t>
            </a:r>
            <a:r>
              <a:rPr lang="en-US" altLang="zh-CN" sz="2800"/>
              <a:t>L/C</a:t>
            </a:r>
            <a:r>
              <a:rPr lang="zh-CN" altLang="en-US" sz="2800"/>
              <a:t>）</a:t>
            </a:r>
            <a:endParaRPr lang="zh-CN" altLang="en-US" sz="28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additive="base">
                                        <p:cTn id="6" dur="1" fill="hold">
                                          <p:stCondLst>
                                            <p:cond delay="0"/>
                                          </p:stCondLst>
                                        </p:cTn>
                                        <p:tgtEl>
                                          <p:spTgt spid="2060">
                                            <p:txEl>
                                              <p:charRg st="0" end="0"/>
                                            </p:txEl>
                                          </p:spTgt>
                                        </p:tgtEl>
                                        <p:attrNameLst>
                                          <p:attrName>style.visibility</p:attrName>
                                        </p:attrNameLst>
                                      </p:cBhvr>
                                      <p:to>
                                        <p:strVal val="visible"/>
                                      </p:to>
                                    </p:set>
                                    <p:anim calcmode="lin" valueType="num">
                                      <p:cBhvr additive="base">
                                        <p:cTn id="7" dur="500" fill="hold"/>
                                        <p:tgtEl>
                                          <p:spTgt spid="2060">
                                            <p:txEl>
                                              <p:char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60">
                                            <p:txEl>
                                              <p:char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childTnLst>
                                    <p:set>
                                      <p:cBhvr additive="base">
                                        <p:cTn id="12" dur="1" fill="hold">
                                          <p:stCondLst>
                                            <p:cond delay="0"/>
                                          </p:stCondLst>
                                        </p:cTn>
                                        <p:tgtEl>
                                          <p:spTgt spid="2060">
                                            <p:txEl>
                                              <p:charRg st="13" end="30"/>
                                            </p:txEl>
                                          </p:spTgt>
                                        </p:tgtEl>
                                        <p:attrNameLst>
                                          <p:attrName>style.visibility</p:attrName>
                                        </p:attrNameLst>
                                      </p:cBhvr>
                                      <p:to>
                                        <p:strVal val="visible"/>
                                      </p:to>
                                    </p:set>
                                    <p:anim calcmode="lin" valueType="num">
                                      <p:cBhvr additive="base">
                                        <p:cTn id="13" dur="500" fill="hold"/>
                                        <p:tgtEl>
                                          <p:spTgt spid="2060">
                                            <p:txEl>
                                              <p:charRg st="13" end="3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60">
                                            <p:txEl>
                                              <p:charRg st="13" end="3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childTnLst>
                                    <p:set>
                                      <p:cBhvr additive="base">
                                        <p:cTn id="18" dur="1" fill="hold">
                                          <p:stCondLst>
                                            <p:cond delay="0"/>
                                          </p:stCondLst>
                                        </p:cTn>
                                        <p:tgtEl>
                                          <p:spTgt spid="2060">
                                            <p:txEl>
                                              <p:charRg st="30" end="56"/>
                                            </p:txEl>
                                          </p:spTgt>
                                        </p:tgtEl>
                                        <p:attrNameLst>
                                          <p:attrName>style.visibility</p:attrName>
                                        </p:attrNameLst>
                                      </p:cBhvr>
                                      <p:to>
                                        <p:strVal val="visible"/>
                                      </p:to>
                                    </p:set>
                                    <p:anim calcmode="lin" valueType="num">
                                      <p:cBhvr additive="base">
                                        <p:cTn id="19" dur="500" fill="hold"/>
                                        <p:tgtEl>
                                          <p:spTgt spid="2060">
                                            <p:txEl>
                                              <p:charRg st="30" end="5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60">
                                            <p:txEl>
                                              <p:charRg st="30" end="5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childTnLst>
                                    <p:set>
                                      <p:cBhvr additive="base">
                                        <p:cTn id="24" dur="1" fill="hold">
                                          <p:stCondLst>
                                            <p:cond delay="0"/>
                                          </p:stCondLst>
                                        </p:cTn>
                                        <p:tgtEl>
                                          <p:spTgt spid="2060">
                                            <p:txEl>
                                              <p:charRg st="56" end="83"/>
                                            </p:txEl>
                                          </p:spTgt>
                                        </p:tgtEl>
                                        <p:attrNameLst>
                                          <p:attrName>style.visibility</p:attrName>
                                        </p:attrNameLst>
                                      </p:cBhvr>
                                      <p:to>
                                        <p:strVal val="visible"/>
                                      </p:to>
                                    </p:set>
                                    <p:anim calcmode="lin" valueType="num">
                                      <p:cBhvr additive="base">
                                        <p:cTn id="25" dur="500" fill="hold"/>
                                        <p:tgtEl>
                                          <p:spTgt spid="2060">
                                            <p:txEl>
                                              <p:charRg st="56" end="8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60">
                                            <p:txEl>
                                              <p:charRg st="56" end="8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childTnLst>
                                    <p:set>
                                      <p:cBhvr additive="base">
                                        <p:cTn id="30" dur="1" fill="hold">
                                          <p:stCondLst>
                                            <p:cond delay="0"/>
                                          </p:stCondLst>
                                        </p:cTn>
                                        <p:tgtEl>
                                          <p:spTgt spid="2060">
                                            <p:txEl>
                                              <p:charRg st="83" end="102"/>
                                            </p:txEl>
                                          </p:spTgt>
                                        </p:tgtEl>
                                        <p:attrNameLst>
                                          <p:attrName>style.visibility</p:attrName>
                                        </p:attrNameLst>
                                      </p:cBhvr>
                                      <p:to>
                                        <p:strVal val="visible"/>
                                      </p:to>
                                    </p:set>
                                    <p:anim calcmode="lin" valueType="num">
                                      <p:cBhvr additive="base">
                                        <p:cTn id="31" dur="500" fill="hold"/>
                                        <p:tgtEl>
                                          <p:spTgt spid="2060">
                                            <p:txEl>
                                              <p:charRg st="83" end="10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60">
                                            <p:txEl>
                                              <p:charRg st="83" end="10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childTnLst>
                                    <p:set>
                                      <p:cBhvr additive="base">
                                        <p:cTn id="36" dur="1" fill="hold">
                                          <p:stCondLst>
                                            <p:cond delay="0"/>
                                          </p:stCondLst>
                                        </p:cTn>
                                        <p:tgtEl>
                                          <p:spTgt spid="2060">
                                            <p:txEl>
                                              <p:charRg st="102" end="119"/>
                                            </p:txEl>
                                          </p:spTgt>
                                        </p:tgtEl>
                                        <p:attrNameLst>
                                          <p:attrName>style.visibility</p:attrName>
                                        </p:attrNameLst>
                                      </p:cBhvr>
                                      <p:to>
                                        <p:strVal val="visible"/>
                                      </p:to>
                                    </p:set>
                                    <p:anim calcmode="lin" valueType="num">
                                      <p:cBhvr additive="base">
                                        <p:cTn id="37" dur="500" fill="hold"/>
                                        <p:tgtEl>
                                          <p:spTgt spid="2060">
                                            <p:txEl>
                                              <p:charRg st="102" end="11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060">
                                            <p:txEl>
                                              <p:charRg st="102" end="11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childTnLst>
                                    <p:set>
                                      <p:cBhvr additive="base">
                                        <p:cTn id="42" dur="1" fill="hold">
                                          <p:stCondLst>
                                            <p:cond delay="0"/>
                                          </p:stCondLst>
                                        </p:cTn>
                                        <p:tgtEl>
                                          <p:spTgt spid="2060">
                                            <p:txEl>
                                              <p:charRg st="119" end="130"/>
                                            </p:txEl>
                                          </p:spTgt>
                                        </p:tgtEl>
                                        <p:attrNameLst>
                                          <p:attrName>style.visibility</p:attrName>
                                        </p:attrNameLst>
                                      </p:cBhvr>
                                      <p:to>
                                        <p:strVal val="visible"/>
                                      </p:to>
                                    </p:set>
                                    <p:anim calcmode="lin" valueType="num">
                                      <p:cBhvr additive="base">
                                        <p:cTn id="43" dur="500" fill="hold"/>
                                        <p:tgtEl>
                                          <p:spTgt spid="2060">
                                            <p:txEl>
                                              <p:charRg st="119" end="13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060">
                                            <p:txEl>
                                              <p:charRg st="119" end="13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34817"/>
          <p:cNvSpPr>
            <a:spLocks noGrp="1"/>
          </p:cNvSpPr>
          <p:nvPr>
            <p:ph type="title"/>
          </p:nvPr>
        </p:nvSpPr>
        <p:spPr>
          <a:xfrm>
            <a:off x="1992313" y="188913"/>
            <a:ext cx="8229600" cy="1079500"/>
          </a:xfrm>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34819" name="内容占位符 34818"/>
          <p:cNvSpPr>
            <a:spLocks noGrp="1"/>
          </p:cNvSpPr>
          <p:nvPr>
            <p:ph idx="1"/>
          </p:nvPr>
        </p:nvSpPr>
        <p:spPr>
          <a:xfrm>
            <a:off x="1919288" y="4005263"/>
            <a:ext cx="8569325" cy="2519362"/>
          </a:xfrm>
        </p:spPr>
        <p:txBody>
          <a:bodyPr anchor="t" anchorCtr="0">
            <a:normAutofit fontScale="70000"/>
          </a:bodyPr>
          <a:p>
            <a:pPr>
              <a:buClrTx/>
              <a:buSzTx/>
              <a:buFontTx/>
              <a:buNone/>
            </a:pPr>
            <a:r>
              <a:rPr lang="en-US" altLang="zh-CN" sz="2800" b="1" dirty="0">
                <a:latin typeface="楷体_GB2312" pitchFamily="49" charset="-122"/>
                <a:ea typeface="楷体_GB2312" pitchFamily="49" charset="-122"/>
              </a:rPr>
              <a:t>    </a:t>
            </a:r>
            <a:r>
              <a:rPr lang="zh-CN" altLang="en-US" sz="2800" b="1" dirty="0">
                <a:latin typeface="黑体" panose="02010609060101010101" charset="-122"/>
                <a:ea typeface="黑体" panose="02010609060101010101" charset="-122"/>
              </a:rPr>
              <a:t>兑用即凭单向银行支取信用证款项。</a:t>
            </a:r>
            <a:endParaRPr lang="zh-CN" altLang="en-US" sz="2800" b="1" dirty="0">
              <a:latin typeface="黑体" panose="02010609060101010101" charset="-122"/>
              <a:ea typeface="黑体" panose="02010609060101010101" charset="-122"/>
            </a:endParaRPr>
          </a:p>
          <a:p>
            <a:pPr>
              <a:buClrTx/>
              <a:buSzTx/>
              <a:buFontTx/>
              <a:buNone/>
            </a:pPr>
            <a:r>
              <a:rPr lang="zh-CN" altLang="en-US" sz="2800" b="1" i="1" u="sng" dirty="0">
                <a:solidFill>
                  <a:srgbClr val="FFFF00"/>
                </a:solidFill>
                <a:latin typeface="楷体_GB2312" pitchFamily="49" charset="-122"/>
                <a:ea typeface="楷体_GB2312" pitchFamily="49" charset="-122"/>
              </a:rPr>
              <a:t>兑用银行的规定一般有两种</a:t>
            </a:r>
            <a:r>
              <a:rPr lang="zh-CN" altLang="en-US" sz="2800" b="1" dirty="0">
                <a:solidFill>
                  <a:srgbClr val="FFFF00"/>
                </a:solidFill>
                <a:latin typeface="楷体_GB2312" pitchFamily="49" charset="-122"/>
                <a:ea typeface="楷体_GB2312" pitchFamily="49" charset="-122"/>
              </a:rPr>
              <a:t>：</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available with any bank”</a:t>
            </a:r>
            <a:r>
              <a:rPr lang="zh-CN" altLang="en-US" sz="2800" b="1" dirty="0">
                <a:latin typeface="楷体_GB2312" pitchFamily="49" charset="-122"/>
                <a:ea typeface="楷体_GB2312" pitchFamily="49" charset="-122"/>
              </a:rPr>
              <a:t>、“</a:t>
            </a:r>
            <a:r>
              <a:rPr lang="en-US" altLang="zh-CN" sz="2800" b="1" dirty="0">
                <a:latin typeface="楷体_GB2312" pitchFamily="49" charset="-122"/>
                <a:ea typeface="楷体_GB2312" pitchFamily="49" charset="-122"/>
              </a:rPr>
              <a:t>available with ** bank”</a:t>
            </a:r>
            <a:r>
              <a:rPr lang="zh-CN" altLang="en-US" sz="2800" b="1" dirty="0">
                <a:latin typeface="楷体_GB2312" pitchFamily="49" charset="-122"/>
                <a:ea typeface="楷体_GB2312" pitchFamily="49" charset="-122"/>
              </a:rPr>
              <a:t>。</a:t>
            </a:r>
            <a:endParaRPr lang="zh-CN" altLang="en-US" sz="2800" b="1" dirty="0">
              <a:latin typeface="楷体_GB2312" pitchFamily="49" charset="-122"/>
              <a:ea typeface="楷体_GB2312" pitchFamily="49" charset="-122"/>
            </a:endParaRPr>
          </a:p>
          <a:p>
            <a:pPr>
              <a:buClrTx/>
              <a:buSzTx/>
              <a:buFontTx/>
              <a:buNone/>
            </a:pPr>
            <a:r>
              <a:rPr lang="zh-CN" altLang="en-US" sz="2800" b="1" i="1" u="sng" dirty="0">
                <a:solidFill>
                  <a:srgbClr val="FFFF00"/>
                </a:solidFill>
                <a:latin typeface="楷体_GB2312" pitchFamily="49" charset="-122"/>
                <a:ea typeface="楷体_GB2312" pitchFamily="49" charset="-122"/>
              </a:rPr>
              <a:t>兑用方式四种：</a:t>
            </a:r>
            <a:r>
              <a:rPr lang="zh-CN" altLang="en-US" sz="2800" b="1" dirty="0">
                <a:latin typeface="楷体_GB2312" pitchFamily="49" charset="-122"/>
                <a:ea typeface="楷体_GB2312" pitchFamily="49" charset="-122"/>
              </a:rPr>
              <a:t>即期付款（</a:t>
            </a:r>
            <a:r>
              <a:rPr lang="en-US" altLang="zh-CN" sz="2800" b="1" dirty="0">
                <a:latin typeface="楷体_GB2312" pitchFamily="49" charset="-122"/>
                <a:ea typeface="楷体_GB2312" pitchFamily="49" charset="-122"/>
              </a:rPr>
              <a:t>by sight payment</a:t>
            </a:r>
            <a:r>
              <a:rPr lang="zh-CN" altLang="en-US" sz="2800" b="1" dirty="0">
                <a:latin typeface="楷体_GB2312" pitchFamily="49" charset="-122"/>
                <a:ea typeface="楷体_GB2312" pitchFamily="49" charset="-122"/>
              </a:rPr>
              <a:t>）、</a:t>
            </a:r>
            <a:endParaRPr lang="zh-CN" altLang="en-US" sz="2800" b="1" dirty="0">
              <a:latin typeface="楷体_GB2312" pitchFamily="49" charset="-122"/>
              <a:ea typeface="楷体_GB2312" pitchFamily="49" charset="-122"/>
            </a:endParaRPr>
          </a:p>
          <a:p>
            <a:pPr>
              <a:buClrTx/>
              <a:buSzTx/>
              <a:buFontTx/>
              <a:buNone/>
            </a:pPr>
            <a:r>
              <a:rPr lang="zh-CN" altLang="en-US" sz="2800" b="1" dirty="0">
                <a:latin typeface="楷体_GB2312" pitchFamily="49" charset="-122"/>
                <a:ea typeface="楷体_GB2312" pitchFamily="49" charset="-122"/>
              </a:rPr>
              <a:t>   延期付款（</a:t>
            </a:r>
            <a:r>
              <a:rPr lang="en-US" altLang="zh-CN" sz="2800" b="1" dirty="0">
                <a:latin typeface="楷体_GB2312" pitchFamily="49" charset="-122"/>
                <a:ea typeface="楷体_GB2312" pitchFamily="49" charset="-122"/>
              </a:rPr>
              <a:t>by deferred payment</a:t>
            </a:r>
            <a:r>
              <a:rPr lang="zh-CN" altLang="en-US" sz="2800" b="1" dirty="0">
                <a:latin typeface="楷体_GB2312" pitchFamily="49" charset="-122"/>
                <a:ea typeface="楷体_GB2312" pitchFamily="49" charset="-122"/>
              </a:rPr>
              <a:t>）、承兑、议付</a:t>
            </a:r>
            <a:endParaRPr lang="zh-CN" altLang="en-US" sz="2800" b="1" dirty="0">
              <a:latin typeface="楷体_GB2312" pitchFamily="49" charset="-122"/>
              <a:ea typeface="楷体_GB2312" pitchFamily="49" charset="-122"/>
            </a:endParaRPr>
          </a:p>
        </p:txBody>
      </p:sp>
      <p:sp>
        <p:nvSpPr>
          <p:cNvPr id="34820" name="圆角矩形标注 34819"/>
          <p:cNvSpPr/>
          <p:nvPr/>
        </p:nvSpPr>
        <p:spPr>
          <a:xfrm>
            <a:off x="5808663" y="188913"/>
            <a:ext cx="4573587" cy="1875478"/>
          </a:xfrm>
          <a:prstGeom prst="wedgeRoundRectCallout">
            <a:avLst>
              <a:gd name="adj1" fmla="val -83356"/>
              <a:gd name="adj2" fmla="val 44935"/>
              <a:gd name="adj3" fmla="val 16667"/>
            </a:avLst>
          </a:prstGeom>
          <a:solidFill>
            <a:srgbClr val="CCFFFF"/>
          </a:solidFill>
          <a:ln w="12700" cap="sq" cmpd="sng">
            <a:solidFill>
              <a:schemeClr val="tx1"/>
            </a:solidFill>
            <a:prstDash val="solid"/>
            <a:miter/>
            <a:headEnd type="none" w="med" len="med"/>
            <a:tailEnd type="none" w="med" len="med"/>
          </a:ln>
        </p:spPr>
        <p:txBody>
          <a:bodyPr lIns="0" tIns="46800" rIns="0" bIns="46800" anchor="t" anchorCtr="0">
            <a:spAutoFit/>
          </a:bodyPr>
          <a:p>
            <a:pPr>
              <a:buClrTx/>
              <a:buSzTx/>
              <a:buFontTx/>
              <a:buNone/>
            </a:pPr>
            <a:r>
              <a:rPr lang="zh-CN" altLang="en-US" sz="2600" dirty="0">
                <a:solidFill>
                  <a:schemeClr val="tx2"/>
                </a:solidFill>
                <a:latin typeface="楷体_GB2312" pitchFamily="49" charset="-122"/>
                <a:ea typeface="楷体_GB2312" pitchFamily="49" charset="-122"/>
              </a:rPr>
              <a:t>信用证金额前若有“</a:t>
            </a:r>
            <a:r>
              <a:rPr lang="en-US" altLang="zh-CN" sz="2600" dirty="0">
                <a:solidFill>
                  <a:schemeClr val="tx2"/>
                </a:solidFill>
                <a:latin typeface="楷体_GB2312" pitchFamily="49" charset="-122"/>
                <a:ea typeface="楷体_GB2312" pitchFamily="49" charset="-122"/>
              </a:rPr>
              <a:t>about”</a:t>
            </a:r>
            <a:r>
              <a:rPr lang="zh-CN" altLang="en-US" sz="2600" dirty="0">
                <a:solidFill>
                  <a:schemeClr val="tx2"/>
                </a:solidFill>
                <a:latin typeface="楷体_GB2312" pitchFamily="49" charset="-122"/>
                <a:ea typeface="楷体_GB2312" pitchFamily="49" charset="-122"/>
              </a:rPr>
              <a:t>、“</a:t>
            </a:r>
            <a:r>
              <a:rPr lang="en-US" altLang="zh-CN" sz="2600" dirty="0">
                <a:solidFill>
                  <a:schemeClr val="tx2"/>
                </a:solidFill>
                <a:latin typeface="楷体_GB2312" pitchFamily="49" charset="-122"/>
                <a:ea typeface="楷体_GB2312" pitchFamily="49" charset="-122"/>
              </a:rPr>
              <a:t>approximately”</a:t>
            </a:r>
            <a:r>
              <a:rPr lang="zh-CN" altLang="en-US" sz="2600" dirty="0">
                <a:solidFill>
                  <a:schemeClr val="tx2"/>
                </a:solidFill>
                <a:latin typeface="楷体_GB2312" pitchFamily="49" charset="-122"/>
                <a:ea typeface="楷体_GB2312" pitchFamily="49" charset="-122"/>
              </a:rPr>
              <a:t>等字眼，则议付金额有不超过</a:t>
            </a:r>
            <a:r>
              <a:rPr lang="en-US" altLang="zh-CN" sz="2600" dirty="0">
                <a:solidFill>
                  <a:schemeClr val="tx2"/>
                </a:solidFill>
                <a:latin typeface="楷体_GB2312" pitchFamily="49" charset="-122"/>
                <a:ea typeface="楷体_GB2312" pitchFamily="49" charset="-122"/>
              </a:rPr>
              <a:t>10%</a:t>
            </a:r>
            <a:r>
              <a:rPr lang="zh-CN" altLang="en-US" sz="2600" dirty="0">
                <a:solidFill>
                  <a:schemeClr val="tx2"/>
                </a:solidFill>
                <a:latin typeface="楷体_GB2312" pitchFamily="49" charset="-122"/>
                <a:ea typeface="楷体_GB2312" pitchFamily="49" charset="-122"/>
              </a:rPr>
              <a:t>的增加或减少幅度。</a:t>
            </a:r>
            <a:endParaRPr lang="zh-CN" altLang="en-US" sz="2600" dirty="0">
              <a:solidFill>
                <a:schemeClr val="tx2"/>
              </a:solidFill>
              <a:latin typeface="楷体_GB2312" pitchFamily="49" charset="-122"/>
              <a:ea typeface="楷体_GB2312" pitchFamily="49" charset="-122"/>
            </a:endParaRPr>
          </a:p>
        </p:txBody>
      </p:sp>
      <p:sp>
        <p:nvSpPr>
          <p:cNvPr id="34821" name="圆角矩形标注 34820"/>
          <p:cNvSpPr/>
          <p:nvPr/>
        </p:nvSpPr>
        <p:spPr>
          <a:xfrm>
            <a:off x="5808663" y="2349500"/>
            <a:ext cx="4608512" cy="1511300"/>
          </a:xfrm>
          <a:prstGeom prst="wedgeRoundRectCallout">
            <a:avLst>
              <a:gd name="adj1" fmla="val -70875"/>
              <a:gd name="adj2" fmla="val -53361"/>
              <a:gd name="adj3" fmla="val 16667"/>
            </a:avLst>
          </a:prstGeom>
          <a:solidFill>
            <a:srgbClr val="FFFF99"/>
          </a:solidFill>
          <a:ln w="12700" cap="sq" cmpd="sng">
            <a:solidFill>
              <a:schemeClr val="tx1"/>
            </a:solidFill>
            <a:prstDash val="solid"/>
            <a:miter/>
            <a:headEnd type="none" w="med" len="med"/>
            <a:tailEnd type="none" w="med" len="med"/>
          </a:ln>
        </p:spPr>
        <p:txBody>
          <a:bodyPr lIns="18000" tIns="46800" rIns="18000" bIns="46800" anchor="t" anchorCtr="0"/>
          <a:p>
            <a:pPr>
              <a:buClrTx/>
              <a:buSzTx/>
              <a:buFontTx/>
              <a:buNone/>
            </a:pPr>
            <a:r>
              <a:rPr lang="zh-CN" altLang="en-US" sz="2600" dirty="0">
                <a:solidFill>
                  <a:schemeClr val="tx2"/>
                </a:solidFill>
                <a:latin typeface="楷体_GB2312" pitchFamily="49" charset="-122"/>
                <a:ea typeface="楷体_GB2312" pitchFamily="49" charset="-122"/>
              </a:rPr>
              <a:t>若信用证没有特别说明，则相关汇票及发票金额可按</a:t>
            </a:r>
            <a:r>
              <a:rPr lang="en-US" altLang="zh-CN" sz="2600" dirty="0">
                <a:solidFill>
                  <a:schemeClr val="tx2"/>
                </a:solidFill>
                <a:latin typeface="楷体_GB2312" pitchFamily="49" charset="-122"/>
                <a:ea typeface="楷体_GB2312" pitchFamily="49" charset="-122"/>
              </a:rPr>
              <a:t>L/C</a:t>
            </a:r>
            <a:r>
              <a:rPr lang="zh-CN" altLang="en-US" sz="2600" dirty="0">
                <a:solidFill>
                  <a:schemeClr val="tx2"/>
                </a:solidFill>
                <a:latin typeface="楷体_GB2312" pitchFamily="49" charset="-122"/>
                <a:ea typeface="楷体_GB2312" pitchFamily="49" charset="-122"/>
              </a:rPr>
              <a:t>金额有不超过</a:t>
            </a:r>
            <a:r>
              <a:rPr lang="en-US" altLang="zh-CN" sz="2600" dirty="0">
                <a:solidFill>
                  <a:schemeClr val="tx2"/>
                </a:solidFill>
                <a:latin typeface="楷体_GB2312" pitchFamily="49" charset="-122"/>
                <a:ea typeface="楷体_GB2312" pitchFamily="49" charset="-122"/>
              </a:rPr>
              <a:t>5%</a:t>
            </a:r>
            <a:r>
              <a:rPr lang="zh-CN" altLang="en-US" sz="2600" dirty="0">
                <a:solidFill>
                  <a:schemeClr val="tx2"/>
                </a:solidFill>
                <a:latin typeface="楷体_GB2312" pitchFamily="49" charset="-122"/>
                <a:ea typeface="楷体_GB2312" pitchFamily="49" charset="-122"/>
              </a:rPr>
              <a:t>的减少幅度</a:t>
            </a:r>
            <a:endParaRPr lang="zh-CN" altLang="en-US" sz="2600" dirty="0">
              <a:solidFill>
                <a:schemeClr val="tx2"/>
              </a:solidFill>
              <a:latin typeface="楷体_GB2312" pitchFamily="49" charset="-122"/>
              <a:ea typeface="楷体_GB2312" pitchFamily="49" charset="-122"/>
            </a:endParaRPr>
          </a:p>
        </p:txBody>
      </p:sp>
      <p:grpSp>
        <p:nvGrpSpPr>
          <p:cNvPr id="57349" name="组合 34821"/>
          <p:cNvGrpSpPr/>
          <p:nvPr/>
        </p:nvGrpSpPr>
        <p:grpSpPr>
          <a:xfrm>
            <a:off x="1774825" y="1916113"/>
            <a:ext cx="3097213" cy="790575"/>
            <a:chOff x="158" y="1207"/>
            <a:chExt cx="1951" cy="498"/>
          </a:xfrm>
        </p:grpSpPr>
        <p:sp>
          <p:nvSpPr>
            <p:cNvPr id="34823" name="文本框 34822"/>
            <p:cNvSpPr txBox="1"/>
            <p:nvPr/>
          </p:nvSpPr>
          <p:spPr>
            <a:xfrm>
              <a:off x="158" y="1207"/>
              <a:ext cx="1951" cy="498"/>
            </a:xfrm>
            <a:prstGeom prst="rect">
              <a:avLst/>
            </a:prstGeom>
            <a:solidFill>
              <a:srgbClr val="808000">
                <a:alpha val="70000"/>
              </a:srgbClr>
            </a:solidFill>
            <a:ln w="9525" cap="flat" cmpd="sng">
              <a:solidFill>
                <a:srgbClr val="00FFFF"/>
              </a:solidFill>
              <a:prstDash val="solid"/>
              <a:miter/>
              <a:headEnd type="none" w="med" len="med"/>
              <a:tailEnd type="none" w="med" len="med"/>
            </a:ln>
            <a:effectLst>
              <a:outerShdw dist="107763" dir="2699999" algn="ctr" rotWithShape="0">
                <a:srgbClr val="00004C">
                  <a:alpha val="50000"/>
                </a:srgbClr>
              </a:outerShdw>
            </a:effectLst>
          </p:spPr>
          <p:txBody>
            <a:bodyPr anchor="ctr" anchorCtr="1"/>
            <a:p>
              <a:pPr>
                <a:spcBef>
                  <a:spcPct val="50000"/>
                </a:spcBef>
                <a:buClrTx/>
                <a:buSzTx/>
                <a:buFontTx/>
              </a:pPr>
              <a:endParaRPr sz="2800" noProof="1" dirty="0">
                <a:solidFill>
                  <a:srgbClr val="FFFF66"/>
                </a:solidFill>
                <a:effectLst>
                  <a:outerShdw blurRad="38100" dist="38100" dir="2700000">
                    <a:srgbClr val="000000"/>
                  </a:outerShdw>
                </a:effectLst>
                <a:latin typeface="黑体" panose="02010609060101010101" charset="-122"/>
                <a:ea typeface="黑体" panose="02010609060101010101" charset="-122"/>
              </a:endParaRPr>
            </a:p>
          </p:txBody>
        </p:sp>
        <p:sp>
          <p:nvSpPr>
            <p:cNvPr id="57351" name="文本框 34823"/>
            <p:cNvSpPr txBox="1"/>
            <p:nvPr/>
          </p:nvSpPr>
          <p:spPr>
            <a:xfrm>
              <a:off x="214" y="1239"/>
              <a:ext cx="1820" cy="403"/>
            </a:xfrm>
            <a:prstGeom prst="rect">
              <a:avLst/>
            </a:prstGeom>
            <a:solidFill>
              <a:srgbClr val="808000"/>
            </a:solidFill>
            <a:ln w="9525" cap="flat" cmpd="sng">
              <a:solidFill>
                <a:srgbClr val="00FFFF"/>
              </a:solidFill>
              <a:prstDash val="solid"/>
              <a:miter/>
              <a:headEnd type="none" w="med" len="med"/>
              <a:tailEnd type="none" w="med" len="med"/>
            </a:ln>
            <a:effectLst>
              <a:outerShdw dist="107763" dir="2699999" algn="ctr" rotWithShape="0">
                <a:srgbClr val="00004C">
                  <a:alpha val="50000"/>
                </a:srgbClr>
              </a:outerShdw>
            </a:effectLst>
          </p:spPr>
          <p:txBody>
            <a:bodyPr anchor="ctr" anchorCtr="1"/>
            <a:p>
              <a:pPr>
                <a:spcBef>
                  <a:spcPct val="50000"/>
                </a:spcBef>
                <a:buClrTx/>
                <a:buSzTx/>
                <a:buFontTx/>
                <a:buNone/>
              </a:pPr>
              <a:r>
                <a:rPr lang="zh-CN" altLang="en-US" sz="2800" dirty="0">
                  <a:solidFill>
                    <a:schemeClr val="accent1"/>
                  </a:solidFill>
                  <a:latin typeface="楷体_GB2312" pitchFamily="49" charset="-122"/>
                  <a:ea typeface="楷体_GB2312" pitchFamily="49" charset="-122"/>
                </a:rPr>
                <a:t>关于信用证金额：</a:t>
              </a:r>
              <a:endParaRPr lang="zh-CN" altLang="en-US" sz="2800" dirty="0">
                <a:solidFill>
                  <a:schemeClr val="accent1"/>
                </a:solidFill>
                <a:latin typeface="楷体_GB2312" pitchFamily="49" charset="-122"/>
                <a:ea typeface="楷体_GB2312" pitchFamily="49" charset="-122"/>
              </a:endParaRPr>
            </a:p>
          </p:txBody>
        </p:sp>
        <p:sp>
          <p:nvSpPr>
            <p:cNvPr id="57352" name="直接连接符 34828"/>
            <p:cNvSpPr/>
            <p:nvPr/>
          </p:nvSpPr>
          <p:spPr>
            <a:xfrm>
              <a:off x="158" y="1207"/>
              <a:ext cx="0" cy="498"/>
            </a:xfrm>
            <a:prstGeom prst="line">
              <a:avLst/>
            </a:prstGeom>
            <a:ln w="9525">
              <a:noFill/>
            </a:ln>
          </p:spPr>
        </p:sp>
        <p:sp>
          <p:nvSpPr>
            <p:cNvPr id="57353" name="直接连接符 34829"/>
            <p:cNvSpPr/>
            <p:nvPr/>
          </p:nvSpPr>
          <p:spPr>
            <a:xfrm>
              <a:off x="2109" y="1207"/>
              <a:ext cx="0" cy="498"/>
            </a:xfrm>
            <a:prstGeom prst="line">
              <a:avLst/>
            </a:prstGeom>
            <a:ln w="9525">
              <a:noFill/>
            </a:ln>
          </p:spPr>
        </p:sp>
        <p:sp>
          <p:nvSpPr>
            <p:cNvPr id="57354" name="直接连接符 34830"/>
            <p:cNvSpPr/>
            <p:nvPr/>
          </p:nvSpPr>
          <p:spPr>
            <a:xfrm>
              <a:off x="158" y="1207"/>
              <a:ext cx="1951" cy="0"/>
            </a:xfrm>
            <a:prstGeom prst="line">
              <a:avLst/>
            </a:prstGeom>
            <a:ln w="9525">
              <a:noFill/>
            </a:ln>
          </p:spPr>
        </p:sp>
        <p:sp>
          <p:nvSpPr>
            <p:cNvPr id="57355" name="直接连接符 34831"/>
            <p:cNvSpPr/>
            <p:nvPr/>
          </p:nvSpPr>
          <p:spPr>
            <a:xfrm>
              <a:off x="158" y="1705"/>
              <a:ext cx="1951" cy="0"/>
            </a:xfrm>
            <a:prstGeom prst="line">
              <a:avLst/>
            </a:prstGeom>
            <a:ln w="9525">
              <a:noFill/>
            </a:ln>
          </p:spPr>
        </p:sp>
        <p:sp>
          <p:nvSpPr>
            <p:cNvPr id="57356" name="直接连接符 34832"/>
            <p:cNvSpPr/>
            <p:nvPr/>
          </p:nvSpPr>
          <p:spPr>
            <a:xfrm>
              <a:off x="214" y="1239"/>
              <a:ext cx="0" cy="403"/>
            </a:xfrm>
            <a:prstGeom prst="line">
              <a:avLst/>
            </a:prstGeom>
            <a:ln w="9525">
              <a:noFill/>
            </a:ln>
          </p:spPr>
        </p:sp>
        <p:sp>
          <p:nvSpPr>
            <p:cNvPr id="57357" name="直接连接符 34833"/>
            <p:cNvSpPr/>
            <p:nvPr/>
          </p:nvSpPr>
          <p:spPr>
            <a:xfrm>
              <a:off x="2034" y="1239"/>
              <a:ext cx="0" cy="403"/>
            </a:xfrm>
            <a:prstGeom prst="line">
              <a:avLst/>
            </a:prstGeom>
            <a:ln w="9525">
              <a:noFill/>
            </a:ln>
          </p:spPr>
        </p:sp>
        <p:sp>
          <p:nvSpPr>
            <p:cNvPr id="57358" name="直接连接符 34834"/>
            <p:cNvSpPr/>
            <p:nvPr/>
          </p:nvSpPr>
          <p:spPr>
            <a:xfrm>
              <a:off x="214" y="1239"/>
              <a:ext cx="1820" cy="0"/>
            </a:xfrm>
            <a:prstGeom prst="line">
              <a:avLst/>
            </a:prstGeom>
            <a:ln w="9525">
              <a:noFill/>
            </a:ln>
          </p:spPr>
        </p:sp>
        <p:sp>
          <p:nvSpPr>
            <p:cNvPr id="57359" name="直接连接符 34835"/>
            <p:cNvSpPr/>
            <p:nvPr/>
          </p:nvSpPr>
          <p:spPr>
            <a:xfrm>
              <a:off x="214" y="1642"/>
              <a:ext cx="1820" cy="0"/>
            </a:xfrm>
            <a:prstGeom prst="line">
              <a:avLst/>
            </a:prstGeom>
            <a:ln w="9525">
              <a:noFill/>
            </a:ln>
          </p:spPr>
        </p:sp>
      </p:grpSp>
      <p:grpSp>
        <p:nvGrpSpPr>
          <p:cNvPr id="57360" name="组合 34824"/>
          <p:cNvGrpSpPr/>
          <p:nvPr/>
        </p:nvGrpSpPr>
        <p:grpSpPr>
          <a:xfrm>
            <a:off x="1774825" y="3068638"/>
            <a:ext cx="3025775" cy="792162"/>
            <a:chOff x="158" y="1933"/>
            <a:chExt cx="1906" cy="499"/>
          </a:xfrm>
        </p:grpSpPr>
        <p:sp>
          <p:nvSpPr>
            <p:cNvPr id="34826" name="文本框 34825"/>
            <p:cNvSpPr txBox="1"/>
            <p:nvPr/>
          </p:nvSpPr>
          <p:spPr>
            <a:xfrm>
              <a:off x="158" y="1933"/>
              <a:ext cx="1906" cy="499"/>
            </a:xfrm>
            <a:prstGeom prst="rect">
              <a:avLst/>
            </a:prstGeom>
            <a:solidFill>
              <a:srgbClr val="808000"/>
            </a:solidFill>
            <a:ln w="9525" cap="flat" cmpd="sng">
              <a:solidFill>
                <a:srgbClr val="00FFFF"/>
              </a:solidFill>
              <a:prstDash val="solid"/>
              <a:miter/>
              <a:headEnd type="none" w="med" len="med"/>
              <a:tailEnd type="none" w="med" len="med"/>
            </a:ln>
            <a:effectLst>
              <a:outerShdw dist="107763" dir="2699999" algn="ctr" rotWithShape="0">
                <a:srgbClr val="00004C">
                  <a:alpha val="50000"/>
                </a:srgbClr>
              </a:outerShdw>
            </a:effectLst>
          </p:spPr>
          <p:txBody>
            <a:bodyPr anchor="ctr" anchorCtr="1"/>
            <a:p>
              <a:pPr>
                <a:spcBef>
                  <a:spcPct val="50000"/>
                </a:spcBef>
                <a:buClrTx/>
                <a:buSzTx/>
                <a:buFontTx/>
              </a:pPr>
              <a:endParaRPr sz="2800" noProof="1" dirty="0">
                <a:solidFill>
                  <a:srgbClr val="FFFF66"/>
                </a:solidFill>
                <a:effectLst>
                  <a:outerShdw blurRad="38100" dist="38100" dir="2700000">
                    <a:srgbClr val="000000"/>
                  </a:outerShdw>
                </a:effectLst>
                <a:latin typeface="黑体" panose="02010609060101010101" charset="-122"/>
                <a:ea typeface="黑体" panose="02010609060101010101" charset="-122"/>
              </a:endParaRPr>
            </a:p>
          </p:txBody>
        </p:sp>
        <p:sp>
          <p:nvSpPr>
            <p:cNvPr id="57362" name="文本框 34826"/>
            <p:cNvSpPr txBox="1"/>
            <p:nvPr/>
          </p:nvSpPr>
          <p:spPr>
            <a:xfrm>
              <a:off x="212" y="1965"/>
              <a:ext cx="1778" cy="404"/>
            </a:xfrm>
            <a:prstGeom prst="rect">
              <a:avLst/>
            </a:prstGeom>
            <a:solidFill>
              <a:srgbClr val="808000"/>
            </a:solidFill>
            <a:ln w="9525" cap="flat" cmpd="sng">
              <a:solidFill>
                <a:srgbClr val="00FFFF"/>
              </a:solidFill>
              <a:prstDash val="solid"/>
              <a:miter/>
              <a:headEnd type="none" w="med" len="med"/>
              <a:tailEnd type="none" w="med" len="med"/>
            </a:ln>
            <a:effectLst>
              <a:outerShdw dist="107763" dir="2699999" algn="ctr" rotWithShape="0">
                <a:srgbClr val="00004C">
                  <a:alpha val="50000"/>
                </a:srgbClr>
              </a:outerShdw>
            </a:effectLst>
          </p:spPr>
          <p:txBody>
            <a:bodyPr anchor="ctr" anchorCtr="1"/>
            <a:p>
              <a:pPr>
                <a:spcBef>
                  <a:spcPct val="50000"/>
                </a:spcBef>
                <a:buClrTx/>
                <a:buSzTx/>
                <a:buFontTx/>
                <a:buNone/>
              </a:pPr>
              <a:r>
                <a:rPr lang="zh-CN" altLang="en-US" sz="2800" dirty="0">
                  <a:solidFill>
                    <a:schemeClr val="accent1"/>
                  </a:solidFill>
                  <a:latin typeface="楷体_GB2312" pitchFamily="49" charset="-122"/>
                  <a:ea typeface="楷体_GB2312" pitchFamily="49" charset="-122"/>
                </a:rPr>
                <a:t>关于“兑用”：</a:t>
              </a:r>
              <a:endParaRPr lang="zh-CN" altLang="en-US" sz="2800" dirty="0">
                <a:solidFill>
                  <a:schemeClr val="accent1"/>
                </a:solidFill>
                <a:latin typeface="楷体_GB2312" pitchFamily="49" charset="-122"/>
                <a:ea typeface="楷体_GB2312" pitchFamily="49" charset="-122"/>
              </a:endParaRPr>
            </a:p>
          </p:txBody>
        </p:sp>
        <p:sp>
          <p:nvSpPr>
            <p:cNvPr id="57363" name="直接连接符 34836"/>
            <p:cNvSpPr/>
            <p:nvPr/>
          </p:nvSpPr>
          <p:spPr>
            <a:xfrm>
              <a:off x="158" y="1933"/>
              <a:ext cx="0" cy="499"/>
            </a:xfrm>
            <a:prstGeom prst="line">
              <a:avLst/>
            </a:prstGeom>
            <a:ln w="9525">
              <a:noFill/>
            </a:ln>
          </p:spPr>
        </p:sp>
        <p:sp>
          <p:nvSpPr>
            <p:cNvPr id="57364" name="直接连接符 34837"/>
            <p:cNvSpPr/>
            <p:nvPr/>
          </p:nvSpPr>
          <p:spPr>
            <a:xfrm>
              <a:off x="2064" y="1933"/>
              <a:ext cx="0" cy="499"/>
            </a:xfrm>
            <a:prstGeom prst="line">
              <a:avLst/>
            </a:prstGeom>
            <a:ln w="9525">
              <a:noFill/>
            </a:ln>
          </p:spPr>
        </p:sp>
        <p:sp>
          <p:nvSpPr>
            <p:cNvPr id="57365" name="直接连接符 34838"/>
            <p:cNvSpPr/>
            <p:nvPr/>
          </p:nvSpPr>
          <p:spPr>
            <a:xfrm>
              <a:off x="158" y="1933"/>
              <a:ext cx="1906" cy="0"/>
            </a:xfrm>
            <a:prstGeom prst="line">
              <a:avLst/>
            </a:prstGeom>
            <a:ln w="9525">
              <a:noFill/>
            </a:ln>
          </p:spPr>
        </p:sp>
        <p:sp>
          <p:nvSpPr>
            <p:cNvPr id="57366" name="直接连接符 34839"/>
            <p:cNvSpPr/>
            <p:nvPr/>
          </p:nvSpPr>
          <p:spPr>
            <a:xfrm>
              <a:off x="158" y="2432"/>
              <a:ext cx="1906" cy="0"/>
            </a:xfrm>
            <a:prstGeom prst="line">
              <a:avLst/>
            </a:prstGeom>
            <a:ln w="9525">
              <a:noFill/>
            </a:ln>
          </p:spPr>
        </p:sp>
        <p:sp>
          <p:nvSpPr>
            <p:cNvPr id="57367" name="直接连接符 34840"/>
            <p:cNvSpPr/>
            <p:nvPr/>
          </p:nvSpPr>
          <p:spPr>
            <a:xfrm>
              <a:off x="212" y="1965"/>
              <a:ext cx="0" cy="404"/>
            </a:xfrm>
            <a:prstGeom prst="line">
              <a:avLst/>
            </a:prstGeom>
            <a:ln w="9525">
              <a:noFill/>
            </a:ln>
          </p:spPr>
        </p:sp>
        <p:sp>
          <p:nvSpPr>
            <p:cNvPr id="57368" name="直接连接符 34841"/>
            <p:cNvSpPr/>
            <p:nvPr/>
          </p:nvSpPr>
          <p:spPr>
            <a:xfrm>
              <a:off x="1990" y="1965"/>
              <a:ext cx="0" cy="404"/>
            </a:xfrm>
            <a:prstGeom prst="line">
              <a:avLst/>
            </a:prstGeom>
            <a:ln w="9525">
              <a:noFill/>
            </a:ln>
          </p:spPr>
        </p:sp>
        <p:sp>
          <p:nvSpPr>
            <p:cNvPr id="57369" name="直接连接符 34842"/>
            <p:cNvSpPr/>
            <p:nvPr/>
          </p:nvSpPr>
          <p:spPr>
            <a:xfrm>
              <a:off x="212" y="1965"/>
              <a:ext cx="1778" cy="0"/>
            </a:xfrm>
            <a:prstGeom prst="line">
              <a:avLst/>
            </a:prstGeom>
            <a:ln w="9525">
              <a:noFill/>
            </a:ln>
          </p:spPr>
        </p:sp>
        <p:sp>
          <p:nvSpPr>
            <p:cNvPr id="57370" name="直接连接符 34843"/>
            <p:cNvSpPr/>
            <p:nvPr/>
          </p:nvSpPr>
          <p:spPr>
            <a:xfrm>
              <a:off x="212" y="2369"/>
              <a:ext cx="1778" cy="0"/>
            </a:xfrm>
            <a:prstGeom prst="line">
              <a:avLst/>
            </a:prstGeom>
            <a:ln w="9525">
              <a:noFill/>
            </a:ln>
          </p:spPr>
        </p:sp>
      </p:grpSp>
      <p:sp>
        <p:nvSpPr>
          <p:cNvPr id="57371" name="矩形 34827"/>
          <p:cNvSpPr/>
          <p:nvPr/>
        </p:nvSpPr>
        <p:spPr>
          <a:xfrm>
            <a:off x="1774825" y="1125538"/>
            <a:ext cx="1554480" cy="645160"/>
          </a:xfrm>
          <a:prstGeom prst="rect">
            <a:avLst/>
          </a:prstGeom>
          <a:noFill/>
          <a:ln w="9525">
            <a:noFill/>
          </a:ln>
        </p:spPr>
        <p:txBody>
          <a:bodyPr wrap="none" anchor="t" anchorCtr="0">
            <a:spAutoFit/>
          </a:bodyPr>
          <a:p>
            <a:pPr>
              <a:buClrTx/>
              <a:buSzTx/>
              <a:buFontTx/>
              <a:buNone/>
            </a:pPr>
            <a:r>
              <a:rPr lang="zh-CN" altLang="en-US" sz="3600" dirty="0">
                <a:solidFill>
                  <a:srgbClr val="FF0000"/>
                </a:solidFill>
                <a:latin typeface="Arial" panose="020B0604020202020204" pitchFamily="34" charset="0"/>
                <a:ea typeface="黑体" panose="02010609060101010101" charset="-122"/>
              </a:rPr>
              <a:t>注意：</a:t>
            </a:r>
            <a:endParaRPr lang="zh-CN" altLang="en-US" sz="3600" dirty="0">
              <a:solidFill>
                <a:srgbClr val="FF0000"/>
              </a:solidFill>
              <a:latin typeface="Arial" panose="020B0604020202020204" pitchFamily="34" charset="0"/>
              <a:ea typeface="黑体" panose="02010609060101010101" charset="-122"/>
            </a:endParaRPr>
          </a:p>
        </p:txBody>
      </p:sp>
      <p:sp>
        <p:nvSpPr>
          <p:cNvPr id="57372" name="矩形 34844"/>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怨卿舰鱼台锗绵赠棍堵初疾肪栗滦咀窥浸甭告伯栖惹驾损结卿谩涨牛赛钩第二章信用证第二章信用证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blinds(horizontal)">
                                      <p:cBhvr>
                                        <p:cTn id="7" dur="500"/>
                                        <p:tgtEl>
                                          <p:spTgt spid="34820"/>
                                        </p:tgtEl>
                                      </p:cBhvr>
                                    </p:animEffect>
                                  </p:childTnLst>
                                  <p:subTnLst>
                                    <p:set>
                                      <p:cBhvr override="childStyle">
                                        <p:cTn dur="1" fill="hold" display="0" masterRel="nextClick" afterEffect="1"/>
                                        <p:tgtEl>
                                          <p:spTgt spid="34820"/>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blinds(horizontal)">
                                      <p:cBhvr>
                                        <p:cTn id="12" dur="500"/>
                                        <p:tgtEl>
                                          <p:spTgt spid="34821"/>
                                        </p:tgtEl>
                                      </p:cBhvr>
                                    </p:animEffect>
                                  </p:childTnLst>
                                  <p:subTnLst>
                                    <p:set>
                                      <p:cBhvr override="childStyle">
                                        <p:cTn dur="1" fill="hold" display="0" masterRel="nextClick" afterEffect="1"/>
                                        <p:tgtEl>
                                          <p:spTgt spid="34821"/>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4819">
                                            <p:txEl>
                                              <p:charRg st="0" end="21"/>
                                            </p:txEl>
                                          </p:spTgt>
                                        </p:tgtEl>
                                        <p:attrNameLst>
                                          <p:attrName>style.visibility</p:attrName>
                                        </p:attrNameLst>
                                      </p:cBhvr>
                                      <p:to>
                                        <p:strVal val="visible"/>
                                      </p:to>
                                    </p:set>
                                    <p:animEffect transition="in" filter="diamond(in)">
                                      <p:cBhvr>
                                        <p:cTn id="17" dur="2000"/>
                                        <p:tgtEl>
                                          <p:spTgt spid="34819">
                                            <p:txEl>
                                              <p:charRg st="0" end="2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4819">
                                            <p:txEl>
                                              <p:charRg st="21" end="86"/>
                                            </p:txEl>
                                          </p:spTgt>
                                        </p:tgtEl>
                                        <p:attrNameLst>
                                          <p:attrName>style.visibility</p:attrName>
                                        </p:attrNameLst>
                                      </p:cBhvr>
                                      <p:to>
                                        <p:strVal val="visible"/>
                                      </p:to>
                                    </p:set>
                                    <p:animEffect transition="in" filter="diamond(in)">
                                      <p:cBhvr>
                                        <p:cTn id="22" dur="2000"/>
                                        <p:tgtEl>
                                          <p:spTgt spid="34819">
                                            <p:txEl>
                                              <p:charRg st="21" end="8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4819">
                                            <p:txEl>
                                              <p:charRg st="86" end="117"/>
                                            </p:txEl>
                                          </p:spTgt>
                                        </p:tgtEl>
                                        <p:attrNameLst>
                                          <p:attrName>style.visibility</p:attrName>
                                        </p:attrNameLst>
                                      </p:cBhvr>
                                      <p:to>
                                        <p:strVal val="visible"/>
                                      </p:to>
                                    </p:set>
                                    <p:animEffect transition="in" filter="diamond(in)">
                                      <p:cBhvr>
                                        <p:cTn id="27" dur="2000"/>
                                        <p:tgtEl>
                                          <p:spTgt spid="34819">
                                            <p:txEl>
                                              <p:charRg st="86" end="11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4819">
                                            <p:txEl>
                                              <p:charRg st="117" end="152"/>
                                            </p:txEl>
                                          </p:spTgt>
                                        </p:tgtEl>
                                        <p:attrNameLst>
                                          <p:attrName>style.visibility</p:attrName>
                                        </p:attrNameLst>
                                      </p:cBhvr>
                                      <p:to>
                                        <p:strVal val="visible"/>
                                      </p:to>
                                    </p:set>
                                    <p:animEffect transition="in" filter="diamond(in)">
                                      <p:cBhvr>
                                        <p:cTn id="32" dur="2000"/>
                                        <p:tgtEl>
                                          <p:spTgt spid="34819">
                                            <p:txEl>
                                              <p:charRg st="117" end="15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P spid="34820" grpId="0" bldLvl="0" animBg="1"/>
      <p:bldP spid="34821"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标题 35841"/>
          <p:cNvSpPr>
            <a:spLocks noGrp="1"/>
          </p:cNvSpPr>
          <p:nvPr>
            <p:ph type="title"/>
          </p:nvPr>
        </p:nvSpPr>
        <p:spPr/>
        <p:txBody>
          <a:bodyPr anchor="ctr" anchorCtr="0"/>
          <a:p>
            <a:endParaRPr lang="zh-CN" dirty="0"/>
          </a:p>
        </p:txBody>
      </p:sp>
      <p:sp>
        <p:nvSpPr>
          <p:cNvPr id="58370" name="文本占位符 35842"/>
          <p:cNvSpPr>
            <a:spLocks noGrp="1"/>
          </p:cNvSpPr>
          <p:nvPr>
            <p:ph idx="1"/>
          </p:nvPr>
        </p:nvSpPr>
        <p:spPr>
          <a:xfrm>
            <a:off x="1847850" y="1600200"/>
            <a:ext cx="8496300" cy="4525963"/>
          </a:xfrm>
        </p:spPr>
        <p:txBody>
          <a:bodyPr anchor="t" anchorCtr="0">
            <a:normAutofit fontScale="70000"/>
          </a:bodyPr>
          <a:p>
            <a:pPr>
              <a:buClrTx/>
              <a:buSzTx/>
              <a:buFontTx/>
            </a:pPr>
            <a:r>
              <a:rPr lang="zh-CN" altLang="en-US" sz="2800" b="1" dirty="0">
                <a:latin typeface="仿宋_GB2312" pitchFamily="49" charset="-122"/>
                <a:ea typeface="仿宋_GB2312" pitchFamily="49" charset="-122"/>
              </a:rPr>
              <a:t>例</a:t>
            </a:r>
            <a:r>
              <a:rPr lang="en-US" altLang="zh-CN" sz="2800" b="1" dirty="0">
                <a:latin typeface="仿宋_GB2312" pitchFamily="49" charset="-122"/>
                <a:ea typeface="仿宋_GB2312" pitchFamily="49" charset="-122"/>
              </a:rPr>
              <a:t>⑴</a:t>
            </a:r>
            <a:r>
              <a:rPr lang="zh-CN" altLang="en-US" sz="2800" b="1" dirty="0">
                <a:latin typeface="仿宋_GB2312" pitchFamily="49" charset="-122"/>
                <a:ea typeface="仿宋_GB2312" pitchFamily="49" charset="-122"/>
              </a:rPr>
              <a:t>：</a:t>
            </a:r>
            <a:r>
              <a:rPr lang="en-US" altLang="zh-CN" sz="2800" b="1" dirty="0">
                <a:solidFill>
                  <a:srgbClr val="FF0000"/>
                </a:solidFill>
                <a:latin typeface="仿宋_GB2312" pitchFamily="49" charset="-122"/>
                <a:ea typeface="仿宋_GB2312" pitchFamily="49" charset="-122"/>
              </a:rPr>
              <a:t>AVAILABLE WITH NEGOTIATING BANK BY NEGOTIATION.</a:t>
            </a:r>
            <a:r>
              <a:rPr lang="en-US" altLang="zh-CN" sz="2800" b="1" dirty="0">
                <a:latin typeface="仿宋_GB2312" pitchFamily="49" charset="-122"/>
                <a:ea typeface="仿宋_GB2312" pitchFamily="49" charset="-122"/>
              </a:rPr>
              <a:t> </a:t>
            </a:r>
            <a:endParaRPr lang="en-US" altLang="zh-CN" sz="2800" b="1" dirty="0">
              <a:latin typeface="仿宋_GB2312" pitchFamily="49" charset="-122"/>
              <a:ea typeface="仿宋_GB2312" pitchFamily="49" charset="-122"/>
            </a:endParaRPr>
          </a:p>
          <a:p>
            <a:pPr>
              <a:buClrTx/>
              <a:buSzTx/>
              <a:buFontTx/>
              <a:buNone/>
            </a:pPr>
            <a:r>
              <a:rPr lang="en-US" altLang="zh-CN" sz="2800" b="1" dirty="0">
                <a:latin typeface="仿宋_GB2312" pitchFamily="49" charset="-122"/>
                <a:ea typeface="仿宋_GB2312" pitchFamily="49" charset="-122"/>
              </a:rPr>
              <a:t>     </a:t>
            </a:r>
            <a:r>
              <a:rPr lang="zh-CN" altLang="en-US" sz="2800" b="1" dirty="0">
                <a:latin typeface="仿宋_GB2312" pitchFamily="49" charset="-122"/>
                <a:ea typeface="仿宋_GB2312" pitchFamily="49" charset="-122"/>
              </a:rPr>
              <a:t>翻译：信用证适于议付行议付。</a:t>
            </a:r>
            <a:r>
              <a:rPr lang="en-US" altLang="zh-CN" sz="2800" b="1" dirty="0">
                <a:latin typeface="仿宋_GB2312" pitchFamily="49" charset="-122"/>
                <a:ea typeface="仿宋_GB2312" pitchFamily="49" charset="-122"/>
              </a:rPr>
              <a:t>(</a:t>
            </a:r>
            <a:r>
              <a:rPr lang="zh-CN" altLang="en-US" sz="2800" b="1" dirty="0">
                <a:latin typeface="仿宋_GB2312" pitchFamily="49" charset="-122"/>
                <a:ea typeface="仿宋_GB2312" pitchFamily="49" charset="-122"/>
              </a:rPr>
              <a:t>苏丹</a:t>
            </a:r>
            <a:r>
              <a:rPr lang="en-US" altLang="zh-CN" sz="2800" b="1" dirty="0">
                <a:latin typeface="仿宋_GB2312" pitchFamily="49" charset="-122"/>
                <a:ea typeface="仿宋_GB2312" pitchFamily="49" charset="-122"/>
              </a:rPr>
              <a:t>) </a:t>
            </a:r>
            <a:endParaRPr lang="en-US" altLang="zh-CN" sz="2800" b="1" dirty="0">
              <a:latin typeface="仿宋_GB2312" pitchFamily="49" charset="-122"/>
              <a:ea typeface="仿宋_GB2312" pitchFamily="49" charset="-122"/>
            </a:endParaRPr>
          </a:p>
          <a:p>
            <a:pPr>
              <a:buClrTx/>
              <a:buSzTx/>
              <a:buFontTx/>
            </a:pPr>
            <a:r>
              <a:rPr lang="zh-CN" altLang="en-US" sz="2800" b="1" dirty="0">
                <a:latin typeface="仿宋_GB2312" pitchFamily="49" charset="-122"/>
                <a:ea typeface="仿宋_GB2312" pitchFamily="49" charset="-122"/>
              </a:rPr>
              <a:t>例</a:t>
            </a:r>
            <a:r>
              <a:rPr lang="en-US" altLang="zh-CN" sz="2800" b="1" dirty="0">
                <a:latin typeface="仿宋_GB2312" pitchFamily="49" charset="-122"/>
                <a:ea typeface="仿宋_GB2312" pitchFamily="49" charset="-122"/>
              </a:rPr>
              <a:t>⑵</a:t>
            </a:r>
            <a:r>
              <a:rPr lang="zh-CN" altLang="en-US" sz="2800" b="1" dirty="0">
                <a:latin typeface="仿宋_GB2312" pitchFamily="49" charset="-122"/>
                <a:ea typeface="仿宋_GB2312" pitchFamily="49" charset="-122"/>
              </a:rPr>
              <a:t>：</a:t>
            </a:r>
            <a:r>
              <a:rPr lang="en-US" altLang="zh-CN" sz="2800" b="1" dirty="0">
                <a:solidFill>
                  <a:srgbClr val="FF0000"/>
                </a:solidFill>
                <a:latin typeface="仿宋_GB2312" pitchFamily="49" charset="-122"/>
                <a:ea typeface="仿宋_GB2312" pitchFamily="49" charset="-122"/>
              </a:rPr>
              <a:t>AVAILABLE WITH ANY BANK BY NEGOTIATION. </a:t>
            </a:r>
            <a:endParaRPr lang="en-US" altLang="zh-CN" sz="2800" b="1" dirty="0">
              <a:solidFill>
                <a:srgbClr val="FF0000"/>
              </a:solidFill>
              <a:latin typeface="仿宋_GB2312" pitchFamily="49" charset="-122"/>
              <a:ea typeface="仿宋_GB2312" pitchFamily="49" charset="-122"/>
            </a:endParaRPr>
          </a:p>
          <a:p>
            <a:pPr>
              <a:buClrTx/>
              <a:buSzTx/>
              <a:buFontTx/>
              <a:buNone/>
            </a:pPr>
            <a:r>
              <a:rPr lang="en-US" altLang="zh-CN" sz="2800" b="1" dirty="0">
                <a:latin typeface="仿宋_GB2312" pitchFamily="49" charset="-122"/>
                <a:ea typeface="仿宋_GB2312" pitchFamily="49" charset="-122"/>
              </a:rPr>
              <a:t>     </a:t>
            </a:r>
            <a:r>
              <a:rPr lang="zh-CN" altLang="en-US" sz="2800" b="1" dirty="0">
                <a:latin typeface="仿宋_GB2312" pitchFamily="49" charset="-122"/>
                <a:ea typeface="仿宋_GB2312" pitchFamily="49" charset="-122"/>
              </a:rPr>
              <a:t>翻译：信用证适于任何银行议付。</a:t>
            </a:r>
            <a:r>
              <a:rPr lang="en-US" altLang="zh-CN" sz="2800" b="1" dirty="0">
                <a:latin typeface="仿宋_GB2312" pitchFamily="49" charset="-122"/>
                <a:ea typeface="仿宋_GB2312" pitchFamily="49" charset="-122"/>
              </a:rPr>
              <a:t>(</a:t>
            </a:r>
            <a:r>
              <a:rPr lang="zh-CN" altLang="en-US" sz="2800" b="1" dirty="0">
                <a:latin typeface="仿宋_GB2312" pitchFamily="49" charset="-122"/>
                <a:ea typeface="仿宋_GB2312" pitchFamily="49" charset="-122"/>
              </a:rPr>
              <a:t>新西兰</a:t>
            </a:r>
            <a:r>
              <a:rPr lang="en-US" altLang="zh-CN" sz="2800" b="1" dirty="0">
                <a:latin typeface="仿宋_GB2312" pitchFamily="49" charset="-122"/>
                <a:ea typeface="仿宋_GB2312" pitchFamily="49" charset="-122"/>
              </a:rPr>
              <a:t>) </a:t>
            </a:r>
            <a:endParaRPr lang="en-US" altLang="zh-CN" sz="2800" b="1" dirty="0">
              <a:latin typeface="仿宋_GB2312" pitchFamily="49" charset="-122"/>
              <a:ea typeface="仿宋_GB2312" pitchFamily="49" charset="-122"/>
            </a:endParaRPr>
          </a:p>
          <a:p>
            <a:pPr>
              <a:buClrTx/>
              <a:buSzTx/>
              <a:buFontTx/>
            </a:pPr>
            <a:r>
              <a:rPr lang="zh-CN" altLang="en-US" sz="2800" b="1" dirty="0">
                <a:latin typeface="仿宋_GB2312" pitchFamily="49" charset="-122"/>
                <a:ea typeface="仿宋_GB2312" pitchFamily="49" charset="-122"/>
              </a:rPr>
              <a:t>例</a:t>
            </a:r>
            <a:r>
              <a:rPr lang="en-US" altLang="zh-CN" sz="2800" b="1" dirty="0">
                <a:latin typeface="仿宋_GB2312" pitchFamily="49" charset="-122"/>
                <a:ea typeface="仿宋_GB2312" pitchFamily="49" charset="-122"/>
              </a:rPr>
              <a:t>⑶</a:t>
            </a:r>
            <a:r>
              <a:rPr lang="zh-CN" altLang="en-US" sz="2800" b="1" dirty="0">
                <a:latin typeface="仿宋_GB2312" pitchFamily="49" charset="-122"/>
                <a:ea typeface="仿宋_GB2312" pitchFamily="49" charset="-122"/>
              </a:rPr>
              <a:t>：</a:t>
            </a:r>
            <a:r>
              <a:rPr lang="en-US" altLang="zh-CN" sz="2800" b="1" dirty="0">
                <a:solidFill>
                  <a:srgbClr val="FF0000"/>
                </a:solidFill>
                <a:latin typeface="仿宋_GB2312" pitchFamily="49" charset="-122"/>
                <a:ea typeface="仿宋_GB2312" pitchFamily="49" charset="-122"/>
              </a:rPr>
              <a:t>AVAIL WITH BY ANY BANK IN CHINA BY NEGOTIATION. </a:t>
            </a:r>
            <a:endParaRPr lang="en-US" altLang="zh-CN" sz="2800" b="1" dirty="0">
              <a:solidFill>
                <a:srgbClr val="FFFF00"/>
              </a:solidFill>
              <a:latin typeface="仿宋_GB2312" pitchFamily="49" charset="-122"/>
              <a:ea typeface="仿宋_GB2312" pitchFamily="49" charset="-122"/>
            </a:endParaRPr>
          </a:p>
          <a:p>
            <a:pPr>
              <a:buClrTx/>
              <a:buSzTx/>
              <a:buFontTx/>
              <a:buNone/>
            </a:pPr>
            <a:r>
              <a:rPr lang="en-US" altLang="zh-CN" sz="2800" b="1" dirty="0">
                <a:latin typeface="仿宋_GB2312" pitchFamily="49" charset="-122"/>
                <a:ea typeface="仿宋_GB2312" pitchFamily="49" charset="-122"/>
              </a:rPr>
              <a:t>     </a:t>
            </a:r>
            <a:r>
              <a:rPr lang="zh-CN" altLang="en-US" sz="2800" b="1" dirty="0">
                <a:latin typeface="仿宋_GB2312" pitchFamily="49" charset="-122"/>
                <a:ea typeface="仿宋_GB2312" pitchFamily="49" charset="-122"/>
              </a:rPr>
              <a:t>翻译：信用证适于在中国的任何银行议付</a:t>
            </a:r>
            <a:r>
              <a:rPr lang="en-US" altLang="zh-CN" sz="2800" b="1" dirty="0">
                <a:latin typeface="仿宋_GB2312" pitchFamily="49" charset="-122"/>
                <a:ea typeface="仿宋_GB2312" pitchFamily="49" charset="-122"/>
              </a:rPr>
              <a:t>.</a:t>
            </a:r>
            <a:endParaRPr lang="en-US" altLang="zh-CN" sz="2800" b="1" dirty="0">
              <a:latin typeface="仿宋_GB2312" pitchFamily="49" charset="-122"/>
              <a:ea typeface="仿宋_GB2312" pitchFamily="49" charset="-122"/>
            </a:endParaRPr>
          </a:p>
          <a:p>
            <a:pPr>
              <a:buClrTx/>
              <a:buSzTx/>
              <a:buFontTx/>
              <a:buNone/>
            </a:pPr>
            <a:r>
              <a:rPr lang="en-US" altLang="zh-CN" sz="2800" b="1" dirty="0">
                <a:latin typeface="仿宋_GB2312" pitchFamily="49" charset="-122"/>
                <a:ea typeface="仿宋_GB2312" pitchFamily="49" charset="-122"/>
              </a:rPr>
              <a:t>     (</a:t>
            </a:r>
            <a:r>
              <a:rPr lang="zh-CN" altLang="en-US" sz="2800" b="1" dirty="0">
                <a:latin typeface="仿宋_GB2312" pitchFamily="49" charset="-122"/>
                <a:ea typeface="仿宋_GB2312" pitchFamily="49" charset="-122"/>
              </a:rPr>
              <a:t>澳大利亚</a:t>
            </a:r>
            <a:r>
              <a:rPr lang="en-US" altLang="zh-CN" sz="2800" b="1" dirty="0">
                <a:latin typeface="仿宋_GB2312" pitchFamily="49" charset="-122"/>
                <a:ea typeface="仿宋_GB2312" pitchFamily="49" charset="-122"/>
              </a:rPr>
              <a:t>) </a:t>
            </a:r>
            <a:endParaRPr lang="en-US" altLang="zh-CN" sz="2800" b="1" dirty="0">
              <a:latin typeface="仿宋_GB2312" pitchFamily="49" charset="-122"/>
              <a:ea typeface="仿宋_GB2312" pitchFamily="49" charset="-122"/>
            </a:endParaRPr>
          </a:p>
        </p:txBody>
      </p:sp>
      <p:sp>
        <p:nvSpPr>
          <p:cNvPr id="58371" name="矩形 35843"/>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棠挥仅泽松机结情伴岗多纵铝槽谐胆勇远佃缄账桩酪矢需帮屋饱举除一残第二章信用证第二章信用证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36865"/>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59394" name="文本占位符 36866"/>
          <p:cNvSpPr>
            <a:spLocks noGrp="1"/>
          </p:cNvSpPr>
          <p:nvPr>
            <p:ph idx="1"/>
          </p:nvPr>
        </p:nvSpPr>
        <p:spPr>
          <a:xfrm>
            <a:off x="1774825" y="1600200"/>
            <a:ext cx="8642350" cy="4525963"/>
          </a:xfrm>
        </p:spPr>
        <p:txBody>
          <a:bodyPr anchor="t" anchorCtr="0"/>
          <a:p>
            <a:pPr>
              <a:buClrTx/>
              <a:buSzTx/>
              <a:buFontTx/>
              <a:buNone/>
            </a:pPr>
            <a:r>
              <a:rPr lang="en-US" altLang="zh-CN" b="1" dirty="0">
                <a:latin typeface="楷体_GB2312" pitchFamily="49" charset="-122"/>
                <a:ea typeface="楷体_GB2312" pitchFamily="49" charset="-122"/>
              </a:rPr>
              <a:t> PARTIAL SHIPMTS	     43P  </a:t>
            </a:r>
            <a:r>
              <a:rPr lang="zh-CN" altLang="en-US" b="1" dirty="0">
                <a:latin typeface="楷体_GB2312" pitchFamily="49" charset="-122"/>
                <a:ea typeface="楷体_GB2312" pitchFamily="49" charset="-122"/>
              </a:rPr>
              <a:t>：</a:t>
            </a:r>
            <a:r>
              <a:rPr lang="en-US" altLang="zh-CN" b="1" dirty="0">
                <a:latin typeface="楷体_GB2312" pitchFamily="49" charset="-122"/>
                <a:ea typeface="楷体_GB2312" pitchFamily="49" charset="-122"/>
              </a:rPr>
              <a:t>NOT ALLOWED</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TRANSSHIPMENT	     43T  </a:t>
            </a:r>
            <a:r>
              <a:rPr lang="zh-CN" altLang="en-US" b="1" dirty="0">
                <a:latin typeface="楷体_GB2312" pitchFamily="49" charset="-122"/>
                <a:ea typeface="楷体_GB2312" pitchFamily="49" charset="-122"/>
              </a:rPr>
              <a:t>：</a:t>
            </a:r>
            <a:r>
              <a:rPr lang="en-US" altLang="zh-CN" b="1" dirty="0">
                <a:latin typeface="楷体_GB2312" pitchFamily="49" charset="-122"/>
                <a:ea typeface="楷体_GB2312" pitchFamily="49" charset="-122"/>
              </a:rPr>
              <a:t>NOT ALLOWED</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LOADING ON BRD	     44A  : CHINA</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FOR TRANSPORT TO</a:t>
            </a:r>
            <a:r>
              <a:rPr lang="en-US" altLang="zh-CN" b="1" dirty="0">
                <a:ea typeface="楷体_GB2312" pitchFamily="49" charset="-122"/>
              </a:rPr>
              <a:t>…</a:t>
            </a:r>
            <a:r>
              <a:rPr lang="en-US" altLang="zh-CN" b="1" dirty="0">
                <a:latin typeface="楷体_GB2312" pitchFamily="49" charset="-122"/>
                <a:ea typeface="楷体_GB2312" pitchFamily="49" charset="-122"/>
              </a:rPr>
              <a:t>    44B   : PORT  LOUIS</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LATEST DATE OF SHIP.  44C  : 030310</a:t>
            </a:r>
            <a:endParaRPr lang="en-US" altLang="zh-CN" b="1" dirty="0">
              <a:latin typeface="楷体_GB2312" pitchFamily="49" charset="-122"/>
              <a:ea typeface="楷体_GB2312" pitchFamily="49" charset="-122"/>
            </a:endParaRPr>
          </a:p>
        </p:txBody>
      </p:sp>
      <p:sp>
        <p:nvSpPr>
          <p:cNvPr id="59395" name="矩形 36867"/>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坏猖下晒律输损葫遂笑芳几今乙丝赃课页锣绿寸坷纸疽江鸡漫肌皂树毛骗第二章信用证第二章信用证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标题 37889"/>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0418" name="文本占位符 37890"/>
          <p:cNvSpPr>
            <a:spLocks noGrp="1"/>
          </p:cNvSpPr>
          <p:nvPr>
            <p:ph idx="1"/>
          </p:nvPr>
        </p:nvSpPr>
        <p:spPr>
          <a:xfrm>
            <a:off x="1847850" y="1484313"/>
            <a:ext cx="8496300" cy="2879725"/>
          </a:xfrm>
        </p:spPr>
        <p:txBody>
          <a:bodyPr anchor="t" anchorCtr="0">
            <a:normAutofit fontScale="90000" lnSpcReduction="20000"/>
          </a:bodyPr>
          <a:p>
            <a:pPr>
              <a:buClrTx/>
              <a:buSzTx/>
              <a:buFontTx/>
              <a:buNone/>
            </a:pPr>
            <a:r>
              <a:rPr lang="en-US" altLang="zh-CN" sz="2800" b="1" dirty="0">
                <a:latin typeface="楷体_GB2312" pitchFamily="49" charset="-122"/>
                <a:ea typeface="楷体_GB2312" pitchFamily="49" charset="-122"/>
              </a:rPr>
              <a:t>DESCRPT.OF GOODS   45A  :CIF INVOICE VALUE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OF WC67Y HYDRAULIC PRESS BRAKE</a:t>
            </a:r>
            <a:br>
              <a:rPr lang="en-US" altLang="zh-CN" sz="2800" b="1" dirty="0">
                <a:latin typeface="楷体_GB2312" pitchFamily="49" charset="-122"/>
                <a:ea typeface="楷体_GB2312" pitchFamily="49" charset="-122"/>
              </a:rPr>
            </a:br>
            <a:r>
              <a:rPr lang="en-US" altLang="zh-CN" sz="2800" b="1" dirty="0">
                <a:latin typeface="楷体_GB2312" pitchFamily="49" charset="-122"/>
                <a:ea typeface="楷体_GB2312" pitchFamily="49" charset="-122"/>
              </a:rPr>
              <a:t>          ART NO WC67Y 100 3200</a:t>
            </a:r>
            <a:br>
              <a:rPr lang="en-US" altLang="zh-CN" sz="2800" b="1" dirty="0">
                <a:latin typeface="楷体_GB2312" pitchFamily="49" charset="-122"/>
                <a:ea typeface="楷体_GB2312" pitchFamily="49" charset="-122"/>
              </a:rPr>
            </a:br>
            <a:r>
              <a:rPr lang="en-US" altLang="zh-CN" sz="2800" b="1" dirty="0">
                <a:latin typeface="楷体_GB2312" pitchFamily="49" charset="-122"/>
                <a:ea typeface="楷体_GB2312" pitchFamily="49" charset="-122"/>
              </a:rPr>
              <a:t>          OF CHINESE ORIGIN</a:t>
            </a:r>
            <a:br>
              <a:rPr lang="en-US" altLang="zh-CN" sz="2800" b="1" dirty="0">
                <a:latin typeface="楷体_GB2312" pitchFamily="49" charset="-122"/>
                <a:ea typeface="楷体_GB2312" pitchFamily="49" charset="-122"/>
              </a:rPr>
            </a:br>
            <a:r>
              <a:rPr lang="en-US" altLang="zh-CN" sz="2800" b="1" dirty="0">
                <a:latin typeface="楷体_GB2312" pitchFamily="49" charset="-122"/>
                <a:ea typeface="楷体_GB2312" pitchFamily="49" charset="-122"/>
              </a:rPr>
              <a:t>          CIF DURBAN</a:t>
            </a:r>
            <a:r>
              <a:rPr lang="zh-CN" altLang="en-US" sz="2800" b="1" dirty="0">
                <a:latin typeface="楷体_GB2312" pitchFamily="49" charset="-122"/>
                <a:ea typeface="楷体_GB2312" pitchFamily="49" charset="-122"/>
              </a:rPr>
              <a:t>（德班）</a:t>
            </a:r>
            <a:r>
              <a:rPr lang="en-US" altLang="zh-CN" sz="2800" b="1" dirty="0">
                <a:latin typeface="楷体_GB2312" pitchFamily="49" charset="-122"/>
                <a:ea typeface="楷体_GB2312" pitchFamily="49" charset="-122"/>
              </a:rPr>
              <a:t>, SOUTH AFRICA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(INCOTERMS 2000) </a:t>
            </a:r>
            <a:endParaRPr lang="en-US" altLang="zh-CN" sz="2800" b="1" dirty="0">
              <a:latin typeface="楷体_GB2312" pitchFamily="49" charset="-122"/>
              <a:ea typeface="楷体_GB2312" pitchFamily="49" charset="-122"/>
            </a:endParaRPr>
          </a:p>
        </p:txBody>
      </p:sp>
      <p:sp>
        <p:nvSpPr>
          <p:cNvPr id="60419" name="矩形 37891"/>
          <p:cNvSpPr/>
          <p:nvPr/>
        </p:nvSpPr>
        <p:spPr>
          <a:xfrm>
            <a:off x="1774825" y="4437063"/>
            <a:ext cx="8642350" cy="1229995"/>
          </a:xfrm>
          <a:prstGeom prst="rect">
            <a:avLst/>
          </a:prstGeom>
          <a:noFill/>
          <a:ln w="9525">
            <a:noFill/>
          </a:ln>
        </p:spPr>
        <p:txBody>
          <a:bodyPr anchor="t" anchorCtr="0">
            <a:spAutoFit/>
          </a:bodyPr>
          <a:p>
            <a:pPr>
              <a:buClrTx/>
              <a:buSzTx/>
              <a:buFontTx/>
              <a:buNone/>
            </a:pPr>
            <a:r>
              <a:rPr lang="zh-CN" altLang="en-US" i="1" u="sng" dirty="0">
                <a:solidFill>
                  <a:srgbClr val="FF0000"/>
                </a:solidFill>
                <a:latin typeface="Arial" panose="020B0604020202020204" pitchFamily="34" charset="0"/>
                <a:ea typeface="仿宋_GB2312" pitchFamily="49" charset="-122"/>
              </a:rPr>
              <a:t>关于商品名称</a:t>
            </a:r>
            <a:r>
              <a:rPr lang="zh-CN" altLang="en-US" dirty="0">
                <a:solidFill>
                  <a:schemeClr val="accent1"/>
                </a:solidFill>
                <a:latin typeface="Arial" panose="020B0604020202020204" pitchFamily="34" charset="0"/>
                <a:ea typeface="仿宋_GB2312" pitchFamily="49" charset="-122"/>
              </a:rPr>
              <a:t>：</a:t>
            </a:r>
            <a:endParaRPr lang="zh-CN" altLang="en-US" dirty="0">
              <a:solidFill>
                <a:schemeClr val="accent1"/>
              </a:solidFill>
              <a:latin typeface="Arial" panose="020B0604020202020204" pitchFamily="34" charset="0"/>
              <a:ea typeface="仿宋_GB2312" pitchFamily="49" charset="-122"/>
            </a:endParaRPr>
          </a:p>
          <a:p>
            <a:pPr>
              <a:buClrTx/>
              <a:buSzTx/>
              <a:buFontTx/>
              <a:buNone/>
            </a:pPr>
            <a:r>
              <a:rPr lang="zh-CN" altLang="en-US" dirty="0">
                <a:solidFill>
                  <a:schemeClr val="accent1"/>
                </a:solidFill>
                <a:latin typeface="Arial" panose="020B0604020202020204" pitchFamily="34" charset="0"/>
                <a:ea typeface="宋体" panose="02010600030101010101" pitchFamily="2" charset="-122"/>
              </a:rPr>
              <a:t> </a:t>
            </a:r>
            <a:r>
              <a:rPr lang="en-US" altLang="zh-CN" sz="2800" dirty="0">
                <a:solidFill>
                  <a:schemeClr val="accent1"/>
                </a:solidFill>
                <a:latin typeface="楷体_GB2312" pitchFamily="49" charset="-122"/>
                <a:ea typeface="楷体_GB2312" pitchFamily="49" charset="-122"/>
              </a:rPr>
              <a:t>UCP600</a:t>
            </a:r>
            <a:r>
              <a:rPr lang="zh-CN" altLang="en-US" sz="2800" dirty="0">
                <a:solidFill>
                  <a:schemeClr val="accent1"/>
                </a:solidFill>
                <a:latin typeface="楷体_GB2312" pitchFamily="49" charset="-122"/>
                <a:ea typeface="楷体_GB2312" pitchFamily="49" charset="-122"/>
              </a:rPr>
              <a:t>规定，商业发票上的描述必须与信用证描述完全一致，不能使用简称；其他单据则可以使用简称。</a:t>
            </a:r>
            <a:endParaRPr lang="zh-CN" altLang="en-US" sz="2800" dirty="0">
              <a:solidFill>
                <a:schemeClr val="accent1"/>
              </a:solidFill>
              <a:latin typeface="楷体_GB2312" pitchFamily="49" charset="-122"/>
              <a:ea typeface="楷体_GB2312" pitchFamily="49" charset="-122"/>
            </a:endParaRPr>
          </a:p>
        </p:txBody>
      </p:sp>
      <p:sp>
        <p:nvSpPr>
          <p:cNvPr id="37893" name="椭圆形标注 37892"/>
          <p:cNvSpPr/>
          <p:nvPr/>
        </p:nvSpPr>
        <p:spPr>
          <a:xfrm>
            <a:off x="7539038" y="2781300"/>
            <a:ext cx="2809875" cy="1943100"/>
          </a:xfrm>
          <a:prstGeom prst="wedgeEllipseCallout">
            <a:avLst>
              <a:gd name="adj1" fmla="val -81745"/>
              <a:gd name="adj2" fmla="val 59861"/>
            </a:avLst>
          </a:prstGeom>
          <a:solidFill>
            <a:srgbClr val="CCFFCC"/>
          </a:solidFill>
          <a:ln w="9525" cap="flat" cmpd="sng">
            <a:solidFill>
              <a:schemeClr val="tx1"/>
            </a:solidFill>
            <a:prstDash val="solid"/>
            <a:miter/>
            <a:headEnd type="none" w="med" len="med"/>
            <a:tailEnd type="none" w="med" len="med"/>
          </a:ln>
        </p:spPr>
        <p:txBody>
          <a:bodyPr wrap="none" anchor="ctr" anchorCtr="0"/>
          <a:p>
            <a:pPr algn="ctr">
              <a:buClrTx/>
              <a:buSzTx/>
              <a:buFontTx/>
            </a:pPr>
            <a:r>
              <a:rPr lang="zh-CN" altLang="en-US" sz="2600" dirty="0">
                <a:solidFill>
                  <a:srgbClr val="9900CC"/>
                </a:solidFill>
                <a:latin typeface="Arial" panose="020B0604020202020204" pitchFamily="34" charset="0"/>
                <a:ea typeface="黑体" panose="02010609060101010101" charset="-122"/>
                <a:sym typeface="Arial" panose="020B0604020202020204" pitchFamily="34" charset="0"/>
              </a:rPr>
              <a:t>链接：</a:t>
            </a:r>
            <a:r>
              <a:rPr lang="zh-CN" altLang="en-US" sz="2600" dirty="0">
                <a:solidFill>
                  <a:srgbClr val="9900CC"/>
                </a:solidFill>
                <a:latin typeface="Arial" panose="020B0604020202020204" pitchFamily="34" charset="0"/>
                <a:ea typeface="黑体" panose="02010609060101010101" charset="-122"/>
              </a:rPr>
              <a:t>出口商品</a:t>
            </a:r>
            <a:endParaRPr lang="zh-CN" altLang="en-US" sz="2600" dirty="0">
              <a:solidFill>
                <a:srgbClr val="9900CC"/>
              </a:solidFill>
              <a:latin typeface="Arial" panose="020B0604020202020204" pitchFamily="34" charset="0"/>
              <a:ea typeface="黑体" panose="02010609060101010101" charset="-122"/>
            </a:endParaRPr>
          </a:p>
          <a:p>
            <a:pPr algn="ctr">
              <a:buClrTx/>
              <a:buSzTx/>
              <a:buFontTx/>
            </a:pPr>
            <a:r>
              <a:rPr lang="zh-CN" altLang="en-US" sz="2600" dirty="0">
                <a:solidFill>
                  <a:srgbClr val="9900CC"/>
                </a:solidFill>
                <a:latin typeface="Arial" panose="020B0604020202020204" pitchFamily="34" charset="0"/>
                <a:ea typeface="黑体" panose="02010609060101010101" charset="-122"/>
              </a:rPr>
              <a:t>需注意商标保护</a:t>
            </a:r>
            <a:endParaRPr lang="zh-CN" altLang="en-US" sz="2600" dirty="0">
              <a:solidFill>
                <a:srgbClr val="9900CC"/>
              </a:solidFill>
              <a:latin typeface="Arial" panose="020B0604020202020204" pitchFamily="34" charset="0"/>
              <a:ea typeface="黑体" panose="02010609060101010101" charset="-122"/>
            </a:endParaRPr>
          </a:p>
          <a:p>
            <a:pPr algn="ctr">
              <a:buClrTx/>
              <a:buSzTx/>
              <a:buFontTx/>
            </a:pPr>
            <a:r>
              <a:rPr lang="zh-CN" altLang="en-US" sz="2000" dirty="0">
                <a:solidFill>
                  <a:srgbClr val="9900CC"/>
                </a:solidFill>
                <a:latin typeface="Arial" panose="020B0604020202020204" pitchFamily="34" charset="0"/>
                <a:ea typeface="黑体" panose="02010609060101010101" charset="-122"/>
              </a:rPr>
              <a:t>（龙井茶、清华等）</a:t>
            </a:r>
            <a:endParaRPr lang="zh-CN" altLang="en-US" sz="2000" dirty="0">
              <a:solidFill>
                <a:srgbClr val="9900CC"/>
              </a:solidFill>
              <a:latin typeface="Arial" panose="020B0604020202020204" pitchFamily="34" charset="0"/>
              <a:ea typeface="黑体" panose="02010609060101010101" charset="-122"/>
            </a:endParaRPr>
          </a:p>
        </p:txBody>
      </p:sp>
      <p:sp>
        <p:nvSpPr>
          <p:cNvPr id="60421" name="矩形 37893"/>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宁汲爪谩嚼丈渣虎每吩榜菲恶惠霸帧犯妖装偶始铜掺厨泡帘眨崔削碍物瓣第二章信用证第二章信用证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plus(in)">
                                      <p:cBhvr>
                                        <p:cTn id="7" dur="20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bldLvl="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标题 38913"/>
          <p:cNvSpPr>
            <a:spLocks noGrp="1"/>
          </p:cNvSpPr>
          <p:nvPr>
            <p:ph type="title"/>
          </p:nvPr>
        </p:nvSpPr>
        <p:spPr>
          <a:xfrm>
            <a:off x="1992313" y="188913"/>
            <a:ext cx="8229600" cy="1008062"/>
          </a:xfrm>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1442" name="文本占位符 38914"/>
          <p:cNvSpPr>
            <a:spLocks noGrp="1"/>
          </p:cNvSpPr>
          <p:nvPr>
            <p:ph idx="1"/>
          </p:nvPr>
        </p:nvSpPr>
        <p:spPr>
          <a:xfrm>
            <a:off x="1703388" y="1196975"/>
            <a:ext cx="8713787" cy="2952750"/>
          </a:xfrm>
        </p:spPr>
        <p:txBody>
          <a:bodyPr anchor="t" anchorCtr="0"/>
          <a:p>
            <a:pPr>
              <a:lnSpc>
                <a:spcPct val="90000"/>
              </a:lnSpc>
              <a:buClrTx/>
              <a:buSzTx/>
              <a:buFontTx/>
              <a:buNone/>
            </a:pPr>
            <a:r>
              <a:rPr lang="en-US" altLang="zh-CN" sz="2600" b="1" dirty="0">
                <a:latin typeface="楷体_GB2312" pitchFamily="49" charset="-122"/>
                <a:ea typeface="楷体_GB2312" pitchFamily="49" charset="-122"/>
              </a:rPr>
              <a:t> </a:t>
            </a:r>
            <a:r>
              <a:rPr lang="en-US" altLang="zh-CN" sz="2800" b="1" dirty="0">
                <a:latin typeface="楷体_GB2312" pitchFamily="49" charset="-122"/>
                <a:ea typeface="楷体_GB2312" pitchFamily="49" charset="-122"/>
              </a:rPr>
              <a:t>DOCUMENTS REQUIRED   46A   :</a:t>
            </a:r>
            <a:endParaRPr lang="en-US" altLang="zh-CN" sz="2800" b="1" dirty="0">
              <a:latin typeface="楷体_GB2312" pitchFamily="49" charset="-122"/>
              <a:ea typeface="楷体_GB2312" pitchFamily="49" charset="-122"/>
            </a:endParaRPr>
          </a:p>
          <a:p>
            <a:pPr>
              <a:lnSpc>
                <a:spcPct val="90000"/>
              </a:lnSpc>
              <a:buClrTx/>
              <a:buSzTx/>
              <a:buFontTx/>
              <a:buNone/>
            </a:pPr>
            <a:r>
              <a:rPr lang="en-US" altLang="zh-CN" sz="2800" b="1" dirty="0">
                <a:latin typeface="楷体_GB2312" pitchFamily="49" charset="-122"/>
                <a:ea typeface="楷体_GB2312" pitchFamily="49" charset="-122"/>
              </a:rPr>
              <a:t> + 3/3 +3 NON NEGOTIABLE COPIES CLEAN ON BOARD MARINE BILL OF LADING</a:t>
            </a:r>
            <a:r>
              <a:rPr lang="en-US" altLang="zh-CN" sz="2800" b="1" dirty="0">
                <a:solidFill>
                  <a:srgbClr val="FF0000"/>
                </a:solidFill>
                <a:latin typeface="楷体_GB2312" pitchFamily="49" charset="-122"/>
                <a:ea typeface="楷体_GB2312" pitchFamily="49" charset="-122"/>
              </a:rPr>
              <a:t> MADE OUT </a:t>
            </a:r>
            <a:r>
              <a:rPr lang="en-US" altLang="zh-CN" sz="2800" b="1" dirty="0">
                <a:latin typeface="楷体_GB2312" pitchFamily="49" charset="-122"/>
                <a:ea typeface="楷体_GB2312" pitchFamily="49" charset="-122"/>
              </a:rPr>
              <a:t>TO THE ORDER OF THE MAURITIUS COMMERCIAL BANK LTD PORT LOUIS MAURITIUS </a:t>
            </a:r>
            <a:r>
              <a:rPr lang="en-US" altLang="zh-CN" sz="2800" b="1" dirty="0">
                <a:solidFill>
                  <a:srgbClr val="FF0000"/>
                </a:solidFill>
                <a:latin typeface="楷体_GB2312" pitchFamily="49" charset="-122"/>
                <a:ea typeface="楷体_GB2312" pitchFamily="49" charset="-122"/>
              </a:rPr>
              <a:t>MARKED </a:t>
            </a:r>
            <a:r>
              <a:rPr lang="en-US" altLang="zh-CN" sz="2800" b="1" dirty="0">
                <a:latin typeface="楷体_GB2312" pitchFamily="49" charset="-122"/>
                <a:ea typeface="楷体_GB2312" pitchFamily="49" charset="-122"/>
              </a:rPr>
              <a:t>FREIGHT PREPAID</a:t>
            </a:r>
            <a:r>
              <a:rPr lang="en-US" altLang="zh-CN" sz="2800" b="1" dirty="0">
                <a:solidFill>
                  <a:srgbClr val="FF0000"/>
                </a:solidFill>
                <a:latin typeface="楷体_GB2312" pitchFamily="49" charset="-122"/>
                <a:ea typeface="楷体_GB2312" pitchFamily="49" charset="-122"/>
              </a:rPr>
              <a:t> NOTIFY </a:t>
            </a:r>
            <a:r>
              <a:rPr lang="en-US" altLang="zh-CN" sz="2800" b="1" dirty="0">
                <a:latin typeface="楷体_GB2312" pitchFamily="49" charset="-122"/>
                <a:ea typeface="楷体_GB2312" pitchFamily="49" charset="-122"/>
              </a:rPr>
              <a:t>LAI SAN AND CO 121 LOUIS PASTERR STREET PORT LOUIS MAURITIUS</a:t>
            </a:r>
            <a:endParaRPr lang="en-US" altLang="zh-CN" sz="2800" b="1" dirty="0">
              <a:latin typeface="楷体_GB2312" pitchFamily="49" charset="-122"/>
              <a:ea typeface="楷体_GB2312" pitchFamily="49" charset="-122"/>
            </a:endParaRPr>
          </a:p>
        </p:txBody>
      </p:sp>
      <p:sp>
        <p:nvSpPr>
          <p:cNvPr id="38916" name="矩形 38915"/>
          <p:cNvSpPr/>
          <p:nvPr/>
        </p:nvSpPr>
        <p:spPr>
          <a:xfrm>
            <a:off x="1847850" y="4149725"/>
            <a:ext cx="8485188" cy="865505"/>
          </a:xfrm>
          <a:prstGeom prst="rect">
            <a:avLst/>
          </a:prstGeom>
          <a:noFill/>
          <a:ln w="9525">
            <a:noFill/>
          </a:ln>
        </p:spPr>
        <p:txBody>
          <a:bodyPr anchor="t" anchorCtr="0">
            <a:spAutoFit/>
          </a:bodyPr>
          <a:p>
            <a:pPr>
              <a:lnSpc>
                <a:spcPct val="90000"/>
              </a:lnSpc>
              <a:buClrTx/>
              <a:buSzTx/>
              <a:buFontTx/>
            </a:pPr>
            <a:r>
              <a:rPr lang="en-US" altLang="zh-CN" sz="2800" dirty="0">
                <a:solidFill>
                  <a:srgbClr val="FF0000"/>
                </a:solidFill>
                <a:latin typeface="楷体_GB2312" pitchFamily="49" charset="-122"/>
                <a:ea typeface="楷体_GB2312" pitchFamily="49" charset="-122"/>
              </a:rPr>
              <a:t>3/3,</a:t>
            </a:r>
            <a:r>
              <a:rPr lang="zh-CN" altLang="en-US" sz="2800" dirty="0">
                <a:solidFill>
                  <a:srgbClr val="FF0000"/>
                </a:solidFill>
                <a:latin typeface="楷体_GB2312" pitchFamily="49" charset="-122"/>
                <a:ea typeface="楷体_GB2312" pitchFamily="49" charset="-122"/>
              </a:rPr>
              <a:t>一般解释：分子代表提交给银行的正本份数，分母代表签发的正本份数。</a:t>
            </a:r>
            <a:endParaRPr lang="zh-CN" altLang="en-US" sz="2800" dirty="0">
              <a:solidFill>
                <a:srgbClr val="FF0000"/>
              </a:solidFill>
              <a:latin typeface="楷体_GB2312" pitchFamily="49" charset="-122"/>
              <a:ea typeface="楷体_GB2312" pitchFamily="49" charset="-122"/>
            </a:endParaRPr>
          </a:p>
        </p:txBody>
      </p:sp>
      <p:sp>
        <p:nvSpPr>
          <p:cNvPr id="38917" name="矩形 38916"/>
          <p:cNvSpPr/>
          <p:nvPr/>
        </p:nvSpPr>
        <p:spPr>
          <a:xfrm>
            <a:off x="1774825" y="5157788"/>
            <a:ext cx="8713788" cy="1198880"/>
          </a:xfrm>
          <a:prstGeom prst="rect">
            <a:avLst/>
          </a:prstGeom>
          <a:noFill/>
          <a:ln w="9525">
            <a:noFill/>
          </a:ln>
        </p:spPr>
        <p:txBody>
          <a:bodyPr anchor="t" anchorCtr="0">
            <a:spAutoFit/>
          </a:bodyPr>
          <a:p>
            <a:pPr>
              <a:buClrTx/>
              <a:buSzTx/>
              <a:buFontTx/>
              <a:buNone/>
            </a:pPr>
            <a:r>
              <a:rPr lang="zh-CN" altLang="en-US" sz="2400" dirty="0">
                <a:solidFill>
                  <a:schemeClr val="folHlink"/>
                </a:solidFill>
                <a:latin typeface="黑体" panose="02010609060101010101" charset="-122"/>
                <a:ea typeface="黑体" panose="02010609060101010101" charset="-122"/>
              </a:rPr>
              <a:t>翻译：</a:t>
            </a:r>
            <a:r>
              <a:rPr lang="zh-CN" altLang="en-US" sz="2400" dirty="0">
                <a:solidFill>
                  <a:schemeClr val="accent1"/>
                </a:solidFill>
                <a:latin typeface="黑体" panose="02010609060101010101" charset="-122"/>
                <a:ea typeface="黑体" panose="02010609060101010101" charset="-122"/>
              </a:rPr>
              <a:t>三正三副清洁已装船提单，制成以</a:t>
            </a:r>
            <a:r>
              <a:rPr lang="en-US" altLang="zh-CN" sz="2400" dirty="0">
                <a:solidFill>
                  <a:schemeClr val="accent1"/>
                </a:solidFill>
                <a:latin typeface="黑体" panose="02010609060101010101" charset="-122"/>
                <a:ea typeface="黑体" panose="02010609060101010101" charset="-122"/>
              </a:rPr>
              <a:t>TO THE ORDER OF THE MAURITIUS COMMERCIAL BANK LTD PORT LOUIS MAURITIUS </a:t>
            </a:r>
            <a:r>
              <a:rPr lang="zh-CN" altLang="en-US" sz="2400" dirty="0">
                <a:solidFill>
                  <a:schemeClr val="accent1"/>
                </a:solidFill>
                <a:latin typeface="黑体" panose="02010609060101010101" charset="-122"/>
                <a:ea typeface="黑体" panose="02010609060101010101" charset="-122"/>
              </a:rPr>
              <a:t>为抬头，注明“运费预付”，“通知人”填写</a:t>
            </a:r>
            <a:r>
              <a:rPr lang="en-US" altLang="zh-CN" sz="2400" dirty="0">
                <a:solidFill>
                  <a:schemeClr val="accent1"/>
                </a:solidFill>
                <a:latin typeface="Arial" panose="020B0604020202020204" pitchFamily="34" charset="0"/>
                <a:ea typeface="黑体" panose="02010609060101010101" charset="-122"/>
              </a:rPr>
              <a:t>……</a:t>
            </a:r>
            <a:endParaRPr lang="en-US" altLang="zh-CN" sz="2400" dirty="0">
              <a:solidFill>
                <a:schemeClr val="accent1"/>
              </a:solidFill>
              <a:latin typeface="黑体" panose="02010609060101010101" charset="-122"/>
              <a:ea typeface="黑体" panose="02010609060101010101" charset="-122"/>
            </a:endParaRPr>
          </a:p>
        </p:txBody>
      </p:sp>
      <p:sp>
        <p:nvSpPr>
          <p:cNvPr id="61445" name="矩形 38917"/>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绝罐到本萧渝处交蚊绰挫帛栋乏镀蓬基维缮戏拳骏的沛擎科娃酥要狞袋镀第二章信用证第二章信用证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p:cTn id="7" dur="500" fill="hold"/>
                                        <p:tgtEl>
                                          <p:spTgt spid="38916"/>
                                        </p:tgtEl>
                                        <p:attrNameLst>
                                          <p:attrName>ppt_x</p:attrName>
                                        </p:attrNameLst>
                                      </p:cBhvr>
                                      <p:tavLst>
                                        <p:tav tm="0">
                                          <p:val>
                                            <p:strVal val="#ppt_x"/>
                                          </p:val>
                                        </p:tav>
                                        <p:tav tm="100000">
                                          <p:val>
                                            <p:strVal val="#ppt_x"/>
                                          </p:val>
                                        </p:tav>
                                      </p:tavLst>
                                    </p:anim>
                                    <p:anim calcmode="lin" valueType="num">
                                      <p:cBhvr>
                                        <p:cTn id="8" dur="500" fill="hold"/>
                                        <p:tgtEl>
                                          <p:spTgt spid="389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8917"/>
                                        </p:tgtEl>
                                        <p:attrNameLst>
                                          <p:attrName>style.visibility</p:attrName>
                                        </p:attrNameLst>
                                      </p:cBhvr>
                                      <p:to>
                                        <p:strVal val="visible"/>
                                      </p:to>
                                    </p:set>
                                    <p:animEffect transition="in" filter="circle(in)">
                                      <p:cBhvr>
                                        <p:cTn id="13" dur="20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P spid="3891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标题 39937"/>
          <p:cNvSpPr>
            <a:spLocks noGrp="1"/>
          </p:cNvSpPr>
          <p:nvPr>
            <p:ph type="title"/>
          </p:nvPr>
        </p:nvSpPr>
        <p:spPr>
          <a:xfrm>
            <a:off x="1992313" y="188913"/>
            <a:ext cx="8229600" cy="1143000"/>
          </a:xfrm>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2466" name="文本占位符 39938"/>
          <p:cNvSpPr>
            <a:spLocks noGrp="1"/>
          </p:cNvSpPr>
          <p:nvPr>
            <p:ph idx="1"/>
          </p:nvPr>
        </p:nvSpPr>
        <p:spPr>
          <a:xfrm>
            <a:off x="1524000" y="1341438"/>
            <a:ext cx="9144000" cy="3382962"/>
          </a:xfrm>
        </p:spPr>
        <p:txBody>
          <a:bodyPr anchor="t" anchorCtr="0">
            <a:normAutofit lnSpcReduction="20000"/>
          </a:bodyPr>
          <a:p>
            <a:pPr>
              <a:lnSpc>
                <a:spcPct val="80000"/>
              </a:lnSpc>
              <a:buClrTx/>
              <a:buSzTx/>
              <a:buFontTx/>
              <a:buNone/>
            </a:pPr>
            <a:r>
              <a:rPr lang="en-US" altLang="zh-CN" sz="2400" b="1" dirty="0">
                <a:latin typeface="楷体_GB2312" pitchFamily="49" charset="-122"/>
                <a:ea typeface="楷体_GB2312" pitchFamily="49" charset="-122"/>
              </a:rPr>
              <a:t>+ </a:t>
            </a:r>
            <a:r>
              <a:rPr lang="en-US" altLang="zh-CN" sz="2800" b="1" dirty="0">
                <a:latin typeface="楷体_GB2312" pitchFamily="49" charset="-122"/>
                <a:ea typeface="楷体_GB2312" pitchFamily="49" charset="-122"/>
              </a:rPr>
              <a:t>COMMERCIAL INVOICE IN TRIPLICATE DULY STAMPED AND SIGNED SHOWING SEPARATELY FOB VALUE OF GOODS. FREIGHT CHARGES.AND INSURANCE PREMIUM AS WELL AS AND NET WEIGHTS AND MEASUREMENT OF GOODS AND MENTIONING “WE HEREBY CERTIFY THAT THE PARTICULARS GIVEN IN THE INVOICE ARE TRUE AND CORRECT AND THAT NO DIFFERENT INVOICE IN RESPECT OF THE GOODS HAS BEEN OR WILL BE ISSUED.”</a:t>
            </a:r>
            <a:endParaRPr lang="en-US" altLang="zh-CN" sz="2800" b="1" dirty="0">
              <a:latin typeface="楷体_GB2312" pitchFamily="49" charset="-122"/>
              <a:ea typeface="楷体_GB2312" pitchFamily="49" charset="-122"/>
            </a:endParaRPr>
          </a:p>
          <a:p>
            <a:pPr>
              <a:lnSpc>
                <a:spcPct val="80000"/>
              </a:lnSpc>
              <a:buClrTx/>
              <a:buSzTx/>
              <a:buFontTx/>
              <a:buNone/>
            </a:pPr>
            <a:r>
              <a:rPr lang="en-US" altLang="zh-CN" sz="2800" b="1" dirty="0">
                <a:latin typeface="楷体_GB2312" pitchFamily="49" charset="-122"/>
                <a:ea typeface="楷体_GB2312" pitchFamily="49" charset="-122"/>
              </a:rPr>
              <a:t>+ DETAILED PACKING LIST ORIGINAL +3 COPIES.</a:t>
            </a:r>
            <a:endParaRPr lang="en-US" altLang="zh-CN" sz="2800" b="1" dirty="0">
              <a:latin typeface="楷体_GB2312" pitchFamily="49" charset="-122"/>
              <a:ea typeface="楷体_GB2312" pitchFamily="49" charset="-122"/>
            </a:endParaRPr>
          </a:p>
        </p:txBody>
      </p:sp>
      <p:sp>
        <p:nvSpPr>
          <p:cNvPr id="39940" name="矩形 39939"/>
          <p:cNvSpPr/>
          <p:nvPr/>
        </p:nvSpPr>
        <p:spPr>
          <a:xfrm>
            <a:off x="1847850" y="4797425"/>
            <a:ext cx="8640763" cy="1938020"/>
          </a:xfrm>
          <a:prstGeom prst="rect">
            <a:avLst/>
          </a:prstGeom>
          <a:noFill/>
          <a:ln w="9525">
            <a:noFill/>
          </a:ln>
        </p:spPr>
        <p:txBody>
          <a:bodyPr anchor="t" anchorCtr="0">
            <a:spAutoFit/>
          </a:bodyPr>
          <a:p>
            <a:pPr>
              <a:buClrTx/>
              <a:buSzTx/>
              <a:buFontTx/>
              <a:buNone/>
            </a:pPr>
            <a:r>
              <a:rPr lang="en-US" altLang="zh-CN" sz="2400" dirty="0">
                <a:solidFill>
                  <a:srgbClr val="FFFF00"/>
                </a:solidFill>
                <a:latin typeface="楷体_GB2312" pitchFamily="49" charset="-122"/>
                <a:ea typeface="楷体_GB2312" pitchFamily="49" charset="-122"/>
              </a:rPr>
              <a:t> </a:t>
            </a:r>
            <a:r>
              <a:rPr lang="en-US" altLang="zh-CN" sz="2400" dirty="0">
                <a:solidFill>
                  <a:srgbClr val="FF0000"/>
                </a:solidFill>
                <a:latin typeface="楷体_GB2312" pitchFamily="49" charset="-122"/>
                <a:ea typeface="楷体_GB2312" pitchFamily="49" charset="-122"/>
              </a:rPr>
              <a:t> </a:t>
            </a:r>
            <a:r>
              <a:rPr lang="zh-CN" altLang="en-US" sz="2400" dirty="0">
                <a:solidFill>
                  <a:srgbClr val="FF0000"/>
                </a:solidFill>
                <a:latin typeface="楷体_GB2312" pitchFamily="49" charset="-122"/>
                <a:ea typeface="楷体_GB2312" pitchFamily="49" charset="-122"/>
              </a:rPr>
              <a:t>商业发票一式三份，签字盖章</a:t>
            </a:r>
            <a:r>
              <a:rPr lang="en-US" altLang="zh-CN" sz="2400" dirty="0">
                <a:solidFill>
                  <a:srgbClr val="FF0000"/>
                </a:solidFill>
                <a:latin typeface="楷体_GB2312" pitchFamily="49" charset="-122"/>
                <a:ea typeface="楷体_GB2312" pitchFamily="49" charset="-122"/>
              </a:rPr>
              <a:t>,</a:t>
            </a:r>
            <a:r>
              <a:rPr lang="zh-CN" altLang="en-US" sz="2400" dirty="0">
                <a:solidFill>
                  <a:srgbClr val="FF0000"/>
                </a:solidFill>
                <a:latin typeface="楷体_GB2312" pitchFamily="49" charset="-122"/>
                <a:ea typeface="楷体_GB2312" pitchFamily="49" charset="-122"/>
              </a:rPr>
              <a:t>分别注明商品的</a:t>
            </a:r>
            <a:r>
              <a:rPr lang="en-US" altLang="zh-CN" sz="2400" dirty="0">
                <a:solidFill>
                  <a:srgbClr val="FF0000"/>
                </a:solidFill>
                <a:latin typeface="楷体_GB2312" pitchFamily="49" charset="-122"/>
                <a:ea typeface="楷体_GB2312" pitchFamily="49" charset="-122"/>
              </a:rPr>
              <a:t>FOB</a:t>
            </a:r>
            <a:r>
              <a:rPr lang="zh-CN" altLang="en-US" sz="2400" dirty="0">
                <a:solidFill>
                  <a:srgbClr val="FF0000"/>
                </a:solidFill>
                <a:latin typeface="楷体_GB2312" pitchFamily="49" charset="-122"/>
                <a:ea typeface="楷体_GB2312" pitchFamily="49" charset="-122"/>
              </a:rPr>
              <a:t>价值、运费和保费，同时还要注明货物净重和体积，并注明：我们特此证明，本发票上的内容真实，对于此商品，我们没有、也不会出具其他与本发票内容不同的其他发票。</a:t>
            </a:r>
            <a:endParaRPr lang="zh-CN" altLang="en-US" sz="2400" dirty="0">
              <a:solidFill>
                <a:srgbClr val="FF0000"/>
              </a:solidFill>
              <a:latin typeface="楷体_GB2312" pitchFamily="49" charset="-122"/>
              <a:ea typeface="楷体_GB2312" pitchFamily="49" charset="-122"/>
            </a:endParaRPr>
          </a:p>
          <a:p>
            <a:pPr>
              <a:buClrTx/>
              <a:buSzTx/>
              <a:buFontTx/>
              <a:buNone/>
            </a:pPr>
            <a:r>
              <a:rPr lang="zh-CN" altLang="en-US" sz="2400" dirty="0">
                <a:solidFill>
                  <a:srgbClr val="FF0000"/>
                </a:solidFill>
                <a:latin typeface="楷体_GB2312" pitchFamily="49" charset="-122"/>
                <a:ea typeface="楷体_GB2312" pitchFamily="49" charset="-122"/>
              </a:rPr>
              <a:t> 内容详细的装箱单一份正本和三份副本。</a:t>
            </a:r>
            <a:endParaRPr lang="zh-CN" altLang="en-US" sz="2400" dirty="0">
              <a:solidFill>
                <a:srgbClr val="FF0000"/>
              </a:solidFill>
              <a:latin typeface="楷体_GB2312" pitchFamily="49" charset="-122"/>
              <a:ea typeface="楷体_GB2312" pitchFamily="49" charset="-122"/>
            </a:endParaRPr>
          </a:p>
        </p:txBody>
      </p:sp>
      <p:sp>
        <p:nvSpPr>
          <p:cNvPr id="62468" name="矩形 39940"/>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晶帘坏煽求忘溃伴墒虑艾齿撼河枕窜铸帅章撩触旭糟叼冲洁溺痉朱冤知胯第二章信用证第二章信用证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wedge">
                                      <p:cBhvr>
                                        <p:cTn id="7" dur="20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标题 40961"/>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3490" name="文本占位符 40962"/>
          <p:cNvSpPr>
            <a:spLocks noGrp="1"/>
          </p:cNvSpPr>
          <p:nvPr>
            <p:ph idx="1"/>
          </p:nvPr>
        </p:nvSpPr>
        <p:spPr>
          <a:xfrm>
            <a:off x="1774825" y="1484313"/>
            <a:ext cx="8642350" cy="2665412"/>
          </a:xfrm>
        </p:spPr>
        <p:txBody>
          <a:bodyPr anchor="t" anchorCtr="0">
            <a:normAutofit fontScale="90000"/>
          </a:bodyPr>
          <a:p>
            <a:pPr>
              <a:buClrTx/>
              <a:buSzTx/>
              <a:buFontTx/>
              <a:buNone/>
            </a:pPr>
            <a:r>
              <a:rPr lang="en-US" altLang="zh-CN" b="1" dirty="0">
                <a:latin typeface="楷体_GB2312" pitchFamily="49" charset="-122"/>
                <a:ea typeface="楷体_GB2312" pitchFamily="49" charset="-122"/>
              </a:rPr>
              <a:t>+ </a:t>
            </a:r>
            <a:r>
              <a:rPr lang="en-US" altLang="zh-CN" sz="2800" b="1" dirty="0">
                <a:latin typeface="楷体_GB2312" pitchFamily="49" charset="-122"/>
                <a:ea typeface="楷体_GB2312" pitchFamily="49" charset="-122"/>
              </a:rPr>
              <a:t>INSURANCE POLICY /CERTIFICATE DULY ENDORED IF APPLICABLE COVERING RISKS AS PER </a:t>
            </a:r>
            <a:r>
              <a:rPr lang="en-US" altLang="zh-CN" sz="2800" b="1" dirty="0">
                <a:solidFill>
                  <a:srgbClr val="FF0000"/>
                </a:solidFill>
                <a:latin typeface="楷体_GB2312" pitchFamily="49" charset="-122"/>
                <a:ea typeface="楷体_GB2312" pitchFamily="49" charset="-122"/>
              </a:rPr>
              <a:t>INSTITUTE CARGO CLAUSES A</a:t>
            </a:r>
            <a:r>
              <a:rPr lang="en-US" altLang="zh-CN" sz="2800" b="1" dirty="0">
                <a:latin typeface="楷体_GB2312" pitchFamily="49" charset="-122"/>
                <a:ea typeface="楷体_GB2312" pitchFamily="49" charset="-122"/>
              </a:rPr>
              <a:t> WAR AND STRIKES AS PER INSTITUTE CLAUSES UP TO MAURITIUS CLAIMS PAYABLE IN MAURITIUS WITH NO EXCESS.</a:t>
            </a:r>
            <a:endParaRPr lang="en-US" altLang="zh-CN" sz="2800" b="1" dirty="0">
              <a:latin typeface="楷体_GB2312" pitchFamily="49" charset="-122"/>
              <a:ea typeface="楷体_GB2312" pitchFamily="49" charset="-122"/>
            </a:endParaRPr>
          </a:p>
        </p:txBody>
      </p:sp>
      <p:sp>
        <p:nvSpPr>
          <p:cNvPr id="40964" name="矩形 40963"/>
          <p:cNvSpPr/>
          <p:nvPr/>
        </p:nvSpPr>
        <p:spPr>
          <a:xfrm>
            <a:off x="1992313" y="4149725"/>
            <a:ext cx="8351837" cy="1814830"/>
          </a:xfrm>
          <a:prstGeom prst="rect">
            <a:avLst/>
          </a:prstGeom>
          <a:noFill/>
          <a:ln w="9525">
            <a:noFill/>
          </a:ln>
        </p:spPr>
        <p:txBody>
          <a:bodyPr anchor="t" anchorCtr="0">
            <a:spAutoFit/>
          </a:bodyPr>
          <a:p>
            <a:pPr>
              <a:buClrTx/>
              <a:buSzTx/>
              <a:buFontTx/>
            </a:pPr>
            <a:r>
              <a:rPr lang="zh-CN" altLang="en-US" sz="2800" dirty="0">
                <a:solidFill>
                  <a:srgbClr val="FF0000"/>
                </a:solidFill>
                <a:latin typeface="楷体_GB2312" pitchFamily="49" charset="-122"/>
                <a:ea typeface="楷体_GB2312" pitchFamily="49" charset="-122"/>
              </a:rPr>
              <a:t>如果适用的话，保险单或保险凭证经过背书、按照伦敦保险协会海运货物保险条款投保</a:t>
            </a:r>
            <a:r>
              <a:rPr lang="en-US" altLang="zh-CN" sz="2800" dirty="0">
                <a:solidFill>
                  <a:srgbClr val="FF0000"/>
                </a:solidFill>
                <a:latin typeface="楷体_GB2312" pitchFamily="49" charset="-122"/>
                <a:ea typeface="楷体_GB2312" pitchFamily="49" charset="-122"/>
              </a:rPr>
              <a:t>ICC(A)</a:t>
            </a:r>
            <a:r>
              <a:rPr lang="zh-CN" altLang="en-US" sz="2800" dirty="0">
                <a:solidFill>
                  <a:srgbClr val="FF0000"/>
                </a:solidFill>
                <a:latin typeface="楷体_GB2312" pitchFamily="49" charset="-122"/>
                <a:ea typeface="楷体_GB2312" pitchFamily="49" charset="-122"/>
              </a:rPr>
              <a:t>险、战争险和罢工险，保险期限直到毛里求斯，可在毛里求斯理赔，不计算免赔率。</a:t>
            </a:r>
            <a:endParaRPr lang="zh-CN" altLang="en-US" sz="2800" dirty="0">
              <a:solidFill>
                <a:srgbClr val="FF0000"/>
              </a:solidFill>
              <a:latin typeface="楷体_GB2312" pitchFamily="49" charset="-122"/>
              <a:ea typeface="楷体_GB2312" pitchFamily="49" charset="-122"/>
            </a:endParaRPr>
          </a:p>
        </p:txBody>
      </p:sp>
      <p:sp>
        <p:nvSpPr>
          <p:cNvPr id="63492" name="矩形 40964"/>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潍笆靳押转键挤驼踩鲁率刀仁钞侣馈师踌算卯缨似疗斟擦庇沙痪株氧砚熊第二章信用证第二章信用证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p:cTn id="7" dur="500" fill="hold"/>
                                        <p:tgtEl>
                                          <p:spTgt spid="40964"/>
                                        </p:tgtEl>
                                        <p:attrNameLst>
                                          <p:attrName>ppt_x</p:attrName>
                                        </p:attrNameLst>
                                      </p:cBhvr>
                                      <p:tavLst>
                                        <p:tav tm="0">
                                          <p:val>
                                            <p:strVal val="0-#ppt_w/2"/>
                                          </p:val>
                                        </p:tav>
                                        <p:tav tm="100000">
                                          <p:val>
                                            <p:strVal val="#ppt_x"/>
                                          </p:val>
                                        </p:tav>
                                      </p:tavLst>
                                    </p:anim>
                                    <p:anim calcmode="lin" valueType="num">
                                      <p:cBhvr>
                                        <p:cTn id="8" dur="500" fill="hold"/>
                                        <p:tgtEl>
                                          <p:spTgt spid="409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43009"/>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4514" name="文本占位符 43010"/>
          <p:cNvSpPr>
            <a:spLocks noGrp="1"/>
          </p:cNvSpPr>
          <p:nvPr>
            <p:ph idx="1"/>
          </p:nvPr>
        </p:nvSpPr>
        <p:spPr>
          <a:xfrm>
            <a:off x="1919288" y="1412875"/>
            <a:ext cx="8362950" cy="3413125"/>
          </a:xfrm>
        </p:spPr>
        <p:txBody>
          <a:bodyPr anchor="t" anchorCtr="0"/>
          <a:p>
            <a:pPr>
              <a:buClrTx/>
              <a:buSzTx/>
              <a:buFontTx/>
              <a:buNone/>
            </a:pPr>
            <a:r>
              <a:rPr lang="en-US" altLang="zh-CN" b="1" dirty="0">
                <a:latin typeface="楷体_GB2312" pitchFamily="49" charset="-122"/>
                <a:ea typeface="楷体_GB2312" pitchFamily="49" charset="-122"/>
              </a:rPr>
              <a:t>ADDITIONAL COND.     47A    :</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 DOCUMENTS TO BE ISSUED IN ENGLISH.</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 INVOICE AND BILL OF LADING TO BEAR    </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OUR L/C REFERENCE.</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   + A COMMISSION OF 5 PERCENT PAYABLE TO WILL BE DEDUCTED FROM CIF VALUE.</a:t>
            </a:r>
            <a:endParaRPr lang="en-US" altLang="zh-CN" b="1" dirty="0">
              <a:latin typeface="楷体_GB2312" pitchFamily="49" charset="-122"/>
              <a:ea typeface="楷体_GB2312" pitchFamily="49" charset="-122"/>
            </a:endParaRPr>
          </a:p>
        </p:txBody>
      </p:sp>
      <p:sp>
        <p:nvSpPr>
          <p:cNvPr id="64515" name="矩形 43011"/>
          <p:cNvSpPr/>
          <p:nvPr/>
        </p:nvSpPr>
        <p:spPr>
          <a:xfrm>
            <a:off x="1847850" y="4941888"/>
            <a:ext cx="8497888" cy="983615"/>
          </a:xfrm>
          <a:prstGeom prst="rect">
            <a:avLst/>
          </a:prstGeom>
          <a:noFill/>
          <a:ln w="9525">
            <a:noFill/>
          </a:ln>
        </p:spPr>
        <p:txBody>
          <a:bodyPr anchor="t" anchorCtr="0">
            <a:spAutoFit/>
          </a:bodyPr>
          <a:p>
            <a:pPr>
              <a:buClrTx/>
              <a:buSzTx/>
              <a:buFontTx/>
              <a:buNone/>
            </a:pPr>
            <a:r>
              <a:rPr lang="zh-CN" altLang="en-US" sz="4000" dirty="0">
                <a:solidFill>
                  <a:srgbClr val="FF0000"/>
                </a:solidFill>
                <a:latin typeface="黑体" panose="02010609060101010101" charset="-122"/>
                <a:ea typeface="黑体" panose="02010609060101010101" charset="-122"/>
              </a:rPr>
              <a:t>注</a:t>
            </a:r>
            <a:r>
              <a:rPr lang="en-US" altLang="zh-CN" sz="4000" dirty="0">
                <a:solidFill>
                  <a:srgbClr val="FF0000"/>
                </a:solidFill>
                <a:latin typeface="黑体" panose="02010609060101010101" charset="-122"/>
                <a:ea typeface="黑体" panose="02010609060101010101" charset="-122"/>
              </a:rPr>
              <a:t>:</a:t>
            </a:r>
            <a:r>
              <a:rPr lang="en-US" altLang="zh-CN" dirty="0">
                <a:solidFill>
                  <a:schemeClr val="tx2">
                    <a:lumMod val="50000"/>
                    <a:lumOff val="50000"/>
                  </a:schemeClr>
                </a:solidFill>
                <a:latin typeface="楷体_GB2312" pitchFamily="49" charset="-122"/>
                <a:ea typeface="楷体_GB2312" pitchFamily="49" charset="-122"/>
              </a:rPr>
              <a:t>REFERENCE</a:t>
            </a:r>
            <a:r>
              <a:rPr lang="zh-CN" altLang="en-US" dirty="0">
                <a:solidFill>
                  <a:schemeClr val="tx2">
                    <a:lumMod val="50000"/>
                    <a:lumOff val="50000"/>
                  </a:schemeClr>
                </a:solidFill>
                <a:latin typeface="楷体_GB2312" pitchFamily="49" charset="-122"/>
                <a:ea typeface="楷体_GB2312" pitchFamily="49" charset="-122"/>
              </a:rPr>
              <a:t>全称为</a:t>
            </a:r>
            <a:r>
              <a:rPr lang="en-US" altLang="zh-CN" dirty="0">
                <a:solidFill>
                  <a:schemeClr val="tx2">
                    <a:lumMod val="50000"/>
                    <a:lumOff val="50000"/>
                  </a:schemeClr>
                </a:solidFill>
                <a:latin typeface="楷体_GB2312" pitchFamily="49" charset="-122"/>
                <a:ea typeface="楷体_GB2312" pitchFamily="49" charset="-122"/>
              </a:rPr>
              <a:t>Reference Number(</a:t>
            </a:r>
            <a:r>
              <a:rPr lang="zh-CN" altLang="en-US" dirty="0">
                <a:solidFill>
                  <a:schemeClr val="tx2">
                    <a:lumMod val="50000"/>
                    <a:lumOff val="50000"/>
                  </a:schemeClr>
                </a:solidFill>
                <a:latin typeface="楷体_GB2312" pitchFamily="49" charset="-122"/>
                <a:ea typeface="楷体_GB2312" pitchFamily="49" charset="-122"/>
              </a:rPr>
              <a:t>编号</a:t>
            </a:r>
            <a:r>
              <a:rPr lang="en-US" altLang="zh-CN" dirty="0">
                <a:solidFill>
                  <a:schemeClr val="tx2">
                    <a:lumMod val="50000"/>
                    <a:lumOff val="50000"/>
                  </a:schemeClr>
                </a:solidFill>
                <a:latin typeface="楷体_GB2312" pitchFamily="49" charset="-122"/>
                <a:ea typeface="楷体_GB2312" pitchFamily="49" charset="-122"/>
              </a:rPr>
              <a:t>)    </a:t>
            </a:r>
            <a:endParaRPr lang="en-US" altLang="zh-CN" dirty="0">
              <a:solidFill>
                <a:schemeClr val="tx2">
                  <a:lumMod val="50000"/>
                  <a:lumOff val="50000"/>
                </a:schemeClr>
              </a:solidFill>
              <a:latin typeface="楷体_GB2312" pitchFamily="49" charset="-122"/>
              <a:ea typeface="楷体_GB2312" pitchFamily="49" charset="-122"/>
            </a:endParaRPr>
          </a:p>
          <a:p>
            <a:pPr>
              <a:buClrTx/>
              <a:buSzTx/>
              <a:buFontTx/>
              <a:buNone/>
            </a:pPr>
            <a:r>
              <a:rPr lang="en-US" altLang="zh-CN" dirty="0">
                <a:solidFill>
                  <a:schemeClr val="tx2">
                    <a:lumMod val="50000"/>
                    <a:lumOff val="50000"/>
                  </a:schemeClr>
                </a:solidFill>
                <a:latin typeface="楷体_GB2312" pitchFamily="49" charset="-122"/>
                <a:ea typeface="楷体_GB2312" pitchFamily="49" charset="-122"/>
              </a:rPr>
              <a:t>            </a:t>
            </a:r>
            <a:r>
              <a:rPr lang="zh-CN" altLang="en-US" dirty="0">
                <a:solidFill>
                  <a:schemeClr val="tx2">
                    <a:lumMod val="50000"/>
                    <a:lumOff val="50000"/>
                  </a:schemeClr>
                </a:solidFill>
                <a:latin typeface="楷体_GB2312" pitchFamily="49" charset="-122"/>
                <a:ea typeface="楷体_GB2312" pitchFamily="49" charset="-122"/>
              </a:rPr>
              <a:t>缩写为：</a:t>
            </a:r>
            <a:r>
              <a:rPr lang="en-US" altLang="zh-CN" dirty="0">
                <a:solidFill>
                  <a:schemeClr val="tx2">
                    <a:lumMod val="50000"/>
                    <a:lumOff val="50000"/>
                  </a:schemeClr>
                </a:solidFill>
                <a:latin typeface="楷体_GB2312" pitchFamily="49" charset="-122"/>
                <a:ea typeface="楷体_GB2312" pitchFamily="49" charset="-122"/>
              </a:rPr>
              <a:t>Ref.No.</a:t>
            </a:r>
            <a:endParaRPr lang="en-US" altLang="zh-CN" dirty="0">
              <a:solidFill>
                <a:schemeClr val="tx2">
                  <a:lumMod val="50000"/>
                  <a:lumOff val="50000"/>
                </a:schemeClr>
              </a:solidFill>
              <a:latin typeface="楷体_GB2312" pitchFamily="49" charset="-122"/>
              <a:ea typeface="楷体_GB2312" pitchFamily="49" charset="-122"/>
            </a:endParaRPr>
          </a:p>
        </p:txBody>
      </p:sp>
      <p:sp>
        <p:nvSpPr>
          <p:cNvPr id="64516" name="矩形 43012"/>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蔼碘鞭奠嚣熔海岂肛怨奉怯汪反傅坝够诫悟咐觅肃粹器架狄按挡馁之馒钦第二章信用证第二章信用证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44033"/>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5538" name="文本占位符 44034"/>
          <p:cNvSpPr>
            <a:spLocks noGrp="1"/>
          </p:cNvSpPr>
          <p:nvPr>
            <p:ph idx="1"/>
          </p:nvPr>
        </p:nvSpPr>
        <p:spPr>
          <a:xfrm>
            <a:off x="1919288" y="1412875"/>
            <a:ext cx="8229600" cy="2447925"/>
          </a:xfrm>
        </p:spPr>
        <p:txBody>
          <a:bodyPr anchor="t" anchorCtr="0">
            <a:normAutofit fontScale="90000" lnSpcReduction="20000"/>
          </a:bodyPr>
          <a:p>
            <a:pPr>
              <a:buClrTx/>
              <a:buSzTx/>
              <a:buFontTx/>
              <a:buNone/>
            </a:pPr>
            <a:r>
              <a:rPr lang="en-US" altLang="zh-CN" sz="2800" b="1" dirty="0">
                <a:latin typeface="楷体_GB2312" pitchFamily="49" charset="-122"/>
                <a:ea typeface="楷体_GB2312" pitchFamily="49" charset="-122"/>
              </a:rPr>
              <a:t>+ IN CASE OF PRESENTATION OF DISCREPANT DOCUMENTS.A DISCREPENCY FEE FOR USD 60.00 PER SET OF DOCUMENTS SHALL BE LEVIED.</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ONE EXTRA COPY OF INVOICE AND TRANSPORT DOCUMENT REQUIRED FOR OUR FILE. </a:t>
            </a:r>
            <a:endParaRPr lang="en-US" altLang="zh-CN" sz="2800" b="1" dirty="0">
              <a:latin typeface="楷体_GB2312" pitchFamily="49" charset="-122"/>
              <a:ea typeface="楷体_GB2312" pitchFamily="49" charset="-122"/>
            </a:endParaRPr>
          </a:p>
        </p:txBody>
      </p:sp>
      <p:sp>
        <p:nvSpPr>
          <p:cNvPr id="44036" name="矩形 44035"/>
          <p:cNvSpPr/>
          <p:nvPr/>
        </p:nvSpPr>
        <p:spPr>
          <a:xfrm>
            <a:off x="1992313" y="3860800"/>
            <a:ext cx="8208962" cy="1383665"/>
          </a:xfrm>
          <a:prstGeom prst="rect">
            <a:avLst/>
          </a:prstGeom>
          <a:noFill/>
          <a:ln w="9525">
            <a:noFill/>
          </a:ln>
        </p:spPr>
        <p:txBody>
          <a:bodyPr anchor="t" anchorCtr="0">
            <a:spAutoFit/>
          </a:bodyPr>
          <a:p>
            <a:pPr>
              <a:buClrTx/>
              <a:buSzTx/>
              <a:buFontTx/>
              <a:buNone/>
            </a:pPr>
            <a:r>
              <a:rPr lang="zh-CN" altLang="en-US" sz="2800" dirty="0">
                <a:solidFill>
                  <a:srgbClr val="FF0000"/>
                </a:solidFill>
                <a:latin typeface="楷体_GB2312" pitchFamily="49" charset="-122"/>
                <a:ea typeface="楷体_GB2312" pitchFamily="49" charset="-122"/>
              </a:rPr>
              <a:t>若提交的单据出现不符点，每套单据将扣除</a:t>
            </a:r>
            <a:r>
              <a:rPr lang="en-US" altLang="zh-CN" sz="2800" dirty="0">
                <a:solidFill>
                  <a:srgbClr val="FF0000"/>
                </a:solidFill>
                <a:latin typeface="楷体_GB2312" pitchFamily="49" charset="-122"/>
                <a:ea typeface="楷体_GB2312" pitchFamily="49" charset="-122"/>
              </a:rPr>
              <a:t>USD 60.00</a:t>
            </a:r>
            <a:r>
              <a:rPr lang="zh-CN" altLang="en-US" sz="2800" dirty="0">
                <a:solidFill>
                  <a:srgbClr val="FF0000"/>
                </a:solidFill>
                <a:latin typeface="楷体_GB2312" pitchFamily="49" charset="-122"/>
                <a:ea typeface="楷体_GB2312" pitchFamily="49" charset="-122"/>
              </a:rPr>
              <a:t>的费用。还需要一份额外的发票和一份运输单据副本以便我方存档。</a:t>
            </a:r>
            <a:endParaRPr lang="zh-CN" altLang="en-US" sz="2800" dirty="0">
              <a:solidFill>
                <a:srgbClr val="FF0000"/>
              </a:solidFill>
              <a:latin typeface="楷体_GB2312" pitchFamily="49" charset="-122"/>
              <a:ea typeface="楷体_GB2312" pitchFamily="49" charset="-122"/>
            </a:endParaRPr>
          </a:p>
        </p:txBody>
      </p:sp>
      <p:sp>
        <p:nvSpPr>
          <p:cNvPr id="44037" name="矩形 44036"/>
          <p:cNvSpPr/>
          <p:nvPr/>
        </p:nvSpPr>
        <p:spPr>
          <a:xfrm>
            <a:off x="1992313" y="5297964"/>
            <a:ext cx="8351837" cy="953135"/>
          </a:xfrm>
          <a:prstGeom prst="rect">
            <a:avLst/>
          </a:prstGeom>
          <a:noFill/>
          <a:ln w="9525">
            <a:noFill/>
          </a:ln>
        </p:spPr>
        <p:txBody>
          <a:bodyPr anchor="ctr" anchorCtr="0">
            <a:spAutoFit/>
          </a:bodyPr>
          <a:p>
            <a:pPr>
              <a:buClrTx/>
              <a:buSzTx/>
              <a:buFontTx/>
              <a:buNone/>
            </a:pPr>
            <a:r>
              <a:rPr lang="en-US" altLang="zh-CN" sz="2800" dirty="0">
                <a:solidFill>
                  <a:srgbClr val="FF66FF"/>
                </a:solidFill>
                <a:latin typeface="楷体_GB2312" pitchFamily="49" charset="-122"/>
                <a:ea typeface="楷体_GB2312" pitchFamily="49" charset="-122"/>
              </a:rPr>
              <a:t>A discrepancy fee of USD50.00 will be deducted ...for each discrepancy </a:t>
            </a:r>
            <a:endParaRPr lang="en-US" altLang="zh-CN" sz="2800" dirty="0">
              <a:solidFill>
                <a:srgbClr val="FF66FF"/>
              </a:solidFill>
              <a:latin typeface="楷体_GB2312" pitchFamily="49" charset="-122"/>
              <a:ea typeface="楷体_GB2312" pitchFamily="49" charset="-122"/>
            </a:endParaRPr>
          </a:p>
        </p:txBody>
      </p:sp>
      <p:sp>
        <p:nvSpPr>
          <p:cNvPr id="65541" name="矩形 44037"/>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渊魁髓沉孔呜吊沥胶幼诚模诞喊驭诱碍危贾冈烹凳猎槽辐谐雹萌坡颜明辆第二章信用证第二章信用证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checkerboard(across)">
                                      <p:cBhvr>
                                        <p:cTn id="7" dur="500"/>
                                        <p:tgtEl>
                                          <p:spTgt spid="4403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4037"/>
                                        </p:tgtEl>
                                        <p:attrNameLst>
                                          <p:attrName>style.visibility</p:attrName>
                                        </p:attrNameLst>
                                      </p:cBhvr>
                                      <p:to>
                                        <p:strVal val="visible"/>
                                      </p:to>
                                    </p:set>
                                    <p:animEffect transition="in" filter="wedge">
                                      <p:cBhvr>
                                        <p:cTn id="12" dur="20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P spid="4403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标题 45057"/>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6562" name="文本占位符 45058"/>
          <p:cNvSpPr>
            <a:spLocks noGrp="1"/>
          </p:cNvSpPr>
          <p:nvPr>
            <p:ph idx="1"/>
          </p:nvPr>
        </p:nvSpPr>
        <p:spPr>
          <a:xfrm>
            <a:off x="1847850" y="1341438"/>
            <a:ext cx="8496300" cy="2736850"/>
          </a:xfrm>
        </p:spPr>
        <p:txBody>
          <a:bodyPr anchor="t" anchorCtr="0"/>
          <a:p>
            <a:pPr>
              <a:buClrTx/>
              <a:buSzTx/>
              <a:buFontTx/>
              <a:buNone/>
            </a:pPr>
            <a:r>
              <a:rPr lang="en-US" altLang="zh-CN" b="1" dirty="0">
                <a:latin typeface="楷体_GB2312" pitchFamily="49" charset="-122"/>
                <a:ea typeface="楷体_GB2312" pitchFamily="49" charset="-122"/>
              </a:rPr>
              <a:t>DETAILS OF CHARGES    71B  : ALL BANK CHARGES OUTSIDE MAURITIUS AND REMITTANCE CHARGES ARE FOR ACCOUNT OF BANEFICIARY</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CONFIRMATION        </a:t>
            </a:r>
            <a:r>
              <a:rPr lang="zh-CN" altLang="en-US" b="1" dirty="0">
                <a:latin typeface="楷体_GB2312" pitchFamily="49" charset="-122"/>
                <a:ea typeface="楷体_GB2312" pitchFamily="49" charset="-122"/>
              </a:rPr>
              <a:t>﹡</a:t>
            </a:r>
            <a:r>
              <a:rPr lang="en-US" altLang="zh-CN" b="1" dirty="0">
                <a:latin typeface="楷体_GB2312" pitchFamily="49" charset="-122"/>
                <a:ea typeface="楷体_GB2312" pitchFamily="49" charset="-122"/>
              </a:rPr>
              <a:t>49: WITHOUT</a:t>
            </a:r>
            <a:endParaRPr lang="en-US" altLang="zh-CN" b="1" dirty="0">
              <a:latin typeface="楷体_GB2312" pitchFamily="49" charset="-122"/>
              <a:ea typeface="楷体_GB2312" pitchFamily="49" charset="-122"/>
            </a:endParaRPr>
          </a:p>
        </p:txBody>
      </p:sp>
      <p:sp>
        <p:nvSpPr>
          <p:cNvPr id="45060" name="矩形 45059"/>
          <p:cNvSpPr/>
          <p:nvPr/>
        </p:nvSpPr>
        <p:spPr>
          <a:xfrm>
            <a:off x="1992313" y="4149725"/>
            <a:ext cx="8280400" cy="1014730"/>
          </a:xfrm>
          <a:prstGeom prst="rect">
            <a:avLst/>
          </a:prstGeom>
          <a:noFill/>
          <a:ln w="9525">
            <a:noFill/>
          </a:ln>
        </p:spPr>
        <p:txBody>
          <a:bodyPr anchor="t" anchorCtr="0">
            <a:spAutoFit/>
          </a:bodyPr>
          <a:p>
            <a:pPr>
              <a:buClrTx/>
              <a:buSzTx/>
              <a:buFontTx/>
              <a:buNone/>
            </a:pPr>
            <a:r>
              <a:rPr lang="zh-CN" altLang="en-US" sz="3000" dirty="0">
                <a:solidFill>
                  <a:srgbClr val="FF0000"/>
                </a:solidFill>
                <a:latin typeface="楷体_GB2312" pitchFamily="49" charset="-122"/>
                <a:ea typeface="楷体_GB2312" pitchFamily="49" charset="-122"/>
              </a:rPr>
              <a:t>费用：全部发生在毛里求斯以外的银行费用以及本信用证款项的汇付费用均由受益人承担</a:t>
            </a:r>
            <a:endParaRPr lang="zh-CN" altLang="en-US" sz="3000" dirty="0">
              <a:solidFill>
                <a:srgbClr val="FF0000"/>
              </a:solidFill>
              <a:latin typeface="楷体_GB2312" pitchFamily="49" charset="-122"/>
              <a:ea typeface="楷体_GB2312" pitchFamily="49" charset="-122"/>
            </a:endParaRPr>
          </a:p>
        </p:txBody>
      </p:sp>
      <p:sp>
        <p:nvSpPr>
          <p:cNvPr id="45061" name="矩形 45060"/>
          <p:cNvSpPr/>
          <p:nvPr/>
        </p:nvSpPr>
        <p:spPr>
          <a:xfrm>
            <a:off x="1992313" y="5229225"/>
            <a:ext cx="8137525" cy="983615"/>
          </a:xfrm>
          <a:prstGeom prst="rect">
            <a:avLst/>
          </a:prstGeom>
          <a:noFill/>
          <a:ln w="9525">
            <a:noFill/>
          </a:ln>
        </p:spPr>
        <p:txBody>
          <a:bodyPr anchor="t" anchorCtr="0">
            <a:spAutoFit/>
          </a:bodyPr>
          <a:p>
            <a:pPr>
              <a:buClrTx/>
              <a:buSzTx/>
              <a:buFontTx/>
              <a:buNone/>
            </a:pPr>
            <a:r>
              <a:rPr lang="zh-CN" altLang="en-US" sz="3000" dirty="0">
                <a:solidFill>
                  <a:srgbClr val="FF0000"/>
                </a:solidFill>
                <a:latin typeface="黑体" panose="02010609060101010101" charset="-122"/>
                <a:ea typeface="黑体" panose="02010609060101010101" charset="-122"/>
              </a:rPr>
              <a:t>注：</a:t>
            </a:r>
            <a:r>
              <a:rPr lang="zh-CN" altLang="en-US" sz="2800" dirty="0">
                <a:solidFill>
                  <a:srgbClr val="FF00FF"/>
                </a:solidFill>
                <a:latin typeface="黑体" panose="02010609060101010101" charset="-122"/>
                <a:ea typeface="黑体" panose="02010609060101010101" charset="-122"/>
              </a:rPr>
              <a:t>若信用证没有特别说明，按照</a:t>
            </a:r>
            <a:r>
              <a:rPr lang="en-US" altLang="zh-CN" sz="2800" dirty="0">
                <a:solidFill>
                  <a:srgbClr val="FF00FF"/>
                </a:solidFill>
                <a:latin typeface="黑体" panose="02010609060101010101" charset="-122"/>
                <a:ea typeface="黑体" panose="02010609060101010101" charset="-122"/>
              </a:rPr>
              <a:t>UCP600</a:t>
            </a:r>
            <a:r>
              <a:rPr lang="zh-CN" altLang="en-US" sz="2800" dirty="0">
                <a:solidFill>
                  <a:srgbClr val="FF00FF"/>
                </a:solidFill>
                <a:latin typeface="黑体" panose="02010609060101010101" charset="-122"/>
                <a:ea typeface="黑体" panose="02010609060101010101" charset="-122"/>
              </a:rPr>
              <a:t>的规定，   </a:t>
            </a:r>
            <a:endParaRPr lang="zh-CN" altLang="en-US" sz="2800" dirty="0">
              <a:solidFill>
                <a:srgbClr val="FF00FF"/>
              </a:solidFill>
              <a:latin typeface="黑体" panose="02010609060101010101" charset="-122"/>
              <a:ea typeface="黑体" panose="02010609060101010101" charset="-122"/>
            </a:endParaRPr>
          </a:p>
          <a:p>
            <a:pPr>
              <a:buClrTx/>
              <a:buSzTx/>
              <a:buFontTx/>
              <a:buNone/>
            </a:pPr>
            <a:r>
              <a:rPr lang="zh-CN" altLang="en-US" sz="2800" dirty="0">
                <a:solidFill>
                  <a:srgbClr val="FF00FF"/>
                </a:solidFill>
                <a:latin typeface="黑体" panose="02010609060101010101" charset="-122"/>
                <a:ea typeface="黑体" panose="02010609060101010101" charset="-122"/>
              </a:rPr>
              <a:t>   相关银行费用应该由申请人和开证行承担</a:t>
            </a:r>
            <a:endParaRPr lang="zh-CN" altLang="en-US" sz="2800" dirty="0">
              <a:solidFill>
                <a:srgbClr val="FF00FF"/>
              </a:solidFill>
              <a:latin typeface="黑体" panose="02010609060101010101" charset="-122"/>
              <a:ea typeface="黑体" panose="02010609060101010101" charset="-122"/>
            </a:endParaRPr>
          </a:p>
        </p:txBody>
      </p:sp>
      <p:sp>
        <p:nvSpPr>
          <p:cNvPr id="66565" name="矩形 45061"/>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檀恰灯惕绷被晶秦齿坐横毗衫蔓瓦槽撅头芝藐弗碘执蚕畏吗仗玻素卷甄蹦第二章信用证第二章信用证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circle(in)">
                                      <p:cBhvr>
                                        <p:cTn id="7" dur="2000"/>
                                        <p:tgtEl>
                                          <p:spTgt spid="4506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5061"/>
                                        </p:tgtEl>
                                        <p:attrNameLst>
                                          <p:attrName>style.visibility</p:attrName>
                                        </p:attrNameLst>
                                      </p:cBhvr>
                                      <p:to>
                                        <p:strVal val="visible"/>
                                      </p:to>
                                    </p:set>
                                    <p:animEffect transition="in" filter="randombar(horizontal)">
                                      <p:cBhvr>
                                        <p:cTn id="12"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Rectangle 2"/>
          <p:cNvSpPr/>
          <p:nvPr>
            <p:ph type="title" idx="4294967295"/>
          </p:nvPr>
        </p:nvSpPr>
        <p:spPr/>
        <p:txBody>
          <a:bodyPr wrap="square" lIns="91440" tIns="45720" rIns="91440" bIns="45720" anchor="b" anchorCtr="0"/>
          <a:p>
            <a:pPr eaLnBrk="1" hangingPunct="1"/>
            <a:r>
              <a:rPr lang="zh-CN" altLang="en-US"/>
              <a:t>不同付款方式的比较</a:t>
            </a:r>
            <a:endParaRPr lang="zh-CN" altLang="en-US"/>
          </a:p>
        </p:txBody>
      </p:sp>
      <p:sp>
        <p:nvSpPr>
          <p:cNvPr id="2064" name="Rectangle 3"/>
          <p:cNvSpPr/>
          <p:nvPr>
            <p:ph type="body" idx="4294967295"/>
          </p:nvPr>
        </p:nvSpPr>
        <p:spPr/>
        <p:txBody>
          <a:bodyPr wrap="square" lIns="91440" tIns="45720" rIns="91440" bIns="45720" anchor="t" anchorCtr="0"/>
          <a:p>
            <a:pPr eaLnBrk="1" hangingPunct="1"/>
            <a:r>
              <a:rPr lang="zh-CN" altLang="en-US"/>
              <a:t>按对出口商风险从小到大来排序：</a:t>
            </a:r>
            <a:endParaRPr lang="zh-CN" altLang="en-US"/>
          </a:p>
          <a:p>
            <a:pPr eaLnBrk="1" hangingPunct="1"/>
            <a:r>
              <a:rPr lang="en-US" altLang="zh-CN"/>
              <a:t>1</a:t>
            </a:r>
            <a:r>
              <a:rPr lang="zh-CN" altLang="en-US"/>
              <a:t>、预付款</a:t>
            </a:r>
            <a:endParaRPr lang="zh-CN" altLang="en-US"/>
          </a:p>
          <a:p>
            <a:pPr eaLnBrk="1" hangingPunct="1"/>
            <a:r>
              <a:rPr lang="en-US" altLang="zh-CN"/>
              <a:t>2</a:t>
            </a:r>
            <a:r>
              <a:rPr lang="zh-CN" altLang="en-US"/>
              <a:t>、信用证</a:t>
            </a:r>
            <a:endParaRPr lang="zh-CN" altLang="en-US"/>
          </a:p>
          <a:p>
            <a:pPr eaLnBrk="1" hangingPunct="1"/>
            <a:r>
              <a:rPr lang="en-US" altLang="zh-CN"/>
              <a:t>3</a:t>
            </a:r>
            <a:r>
              <a:rPr lang="zh-CN" altLang="en-US"/>
              <a:t>、托收</a:t>
            </a:r>
            <a:endParaRPr lang="zh-CN" altLang="en-US"/>
          </a:p>
          <a:p>
            <a:pPr eaLnBrk="1" hangingPunct="1"/>
            <a:r>
              <a:rPr lang="en-US" altLang="zh-CN"/>
              <a:t>4</a:t>
            </a:r>
            <a:r>
              <a:rPr lang="zh-CN" altLang="en-US"/>
              <a:t>、赊销</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additive="base">
                                        <p:cTn id="6" dur="1" fill="hold">
                                          <p:stCondLst>
                                            <p:cond delay="0"/>
                                          </p:stCondLst>
                                        </p:cTn>
                                        <p:tgtEl>
                                          <p:spTgt spid="2064">
                                            <p:txEl>
                                              <p:charRg st="0" end="14"/>
                                            </p:txEl>
                                          </p:spTgt>
                                        </p:tgtEl>
                                        <p:attrNameLst>
                                          <p:attrName>style.visibility</p:attrName>
                                        </p:attrNameLst>
                                      </p:cBhvr>
                                      <p:to>
                                        <p:strVal val="visible"/>
                                      </p:to>
                                    </p:set>
                                    <p:anim calcmode="lin" valueType="num">
                                      <p:cBhvr additive="base">
                                        <p:cTn id="7" dur="500" fill="hold"/>
                                        <p:tgtEl>
                                          <p:spTgt spid="2064">
                                            <p:txEl>
                                              <p:charRg st="0" end="1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64">
                                            <p:txEl>
                                              <p:charRg st="0" end="1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childTnLst>
                                    <p:set>
                                      <p:cBhvr additive="base">
                                        <p:cTn id="12" dur="1" fill="hold">
                                          <p:stCondLst>
                                            <p:cond delay="0"/>
                                          </p:stCondLst>
                                        </p:cTn>
                                        <p:tgtEl>
                                          <p:spTgt spid="2064">
                                            <p:txEl>
                                              <p:charRg st="14" end="20"/>
                                            </p:txEl>
                                          </p:spTgt>
                                        </p:tgtEl>
                                        <p:attrNameLst>
                                          <p:attrName>style.visibility</p:attrName>
                                        </p:attrNameLst>
                                      </p:cBhvr>
                                      <p:to>
                                        <p:strVal val="visible"/>
                                      </p:to>
                                    </p:set>
                                    <p:anim calcmode="lin" valueType="num">
                                      <p:cBhvr additive="base">
                                        <p:cTn id="13" dur="500" fill="hold"/>
                                        <p:tgtEl>
                                          <p:spTgt spid="2064">
                                            <p:txEl>
                                              <p:charRg st="14" end="2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64">
                                            <p:txEl>
                                              <p:charRg st="14" end="2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childTnLst>
                                    <p:set>
                                      <p:cBhvr additive="base">
                                        <p:cTn id="18" dur="1" fill="hold">
                                          <p:stCondLst>
                                            <p:cond delay="0"/>
                                          </p:stCondLst>
                                        </p:cTn>
                                        <p:tgtEl>
                                          <p:spTgt spid="2064">
                                            <p:txEl>
                                              <p:charRg st="20" end="26"/>
                                            </p:txEl>
                                          </p:spTgt>
                                        </p:tgtEl>
                                        <p:attrNameLst>
                                          <p:attrName>style.visibility</p:attrName>
                                        </p:attrNameLst>
                                      </p:cBhvr>
                                      <p:to>
                                        <p:strVal val="visible"/>
                                      </p:to>
                                    </p:set>
                                    <p:anim calcmode="lin" valueType="num">
                                      <p:cBhvr additive="base">
                                        <p:cTn id="19" dur="500" fill="hold"/>
                                        <p:tgtEl>
                                          <p:spTgt spid="2064">
                                            <p:txEl>
                                              <p:charRg st="20" end="2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64">
                                            <p:txEl>
                                              <p:charRg st="20" end="2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childTnLst>
                                    <p:set>
                                      <p:cBhvr additive="base">
                                        <p:cTn id="24" dur="1" fill="hold">
                                          <p:stCondLst>
                                            <p:cond delay="0"/>
                                          </p:stCondLst>
                                        </p:cTn>
                                        <p:tgtEl>
                                          <p:spTgt spid="2064">
                                            <p:txEl>
                                              <p:charRg st="26" end="31"/>
                                            </p:txEl>
                                          </p:spTgt>
                                        </p:tgtEl>
                                        <p:attrNameLst>
                                          <p:attrName>style.visibility</p:attrName>
                                        </p:attrNameLst>
                                      </p:cBhvr>
                                      <p:to>
                                        <p:strVal val="visible"/>
                                      </p:to>
                                    </p:set>
                                    <p:anim calcmode="lin" valueType="num">
                                      <p:cBhvr additive="base">
                                        <p:cTn id="25" dur="500" fill="hold"/>
                                        <p:tgtEl>
                                          <p:spTgt spid="2064">
                                            <p:txEl>
                                              <p:charRg st="26" end="3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64">
                                            <p:txEl>
                                              <p:charRg st="26" end="3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childTnLst>
                                    <p:set>
                                      <p:cBhvr additive="base">
                                        <p:cTn id="30" dur="1" fill="hold">
                                          <p:stCondLst>
                                            <p:cond delay="0"/>
                                          </p:stCondLst>
                                        </p:cTn>
                                        <p:tgtEl>
                                          <p:spTgt spid="2064">
                                            <p:txEl>
                                              <p:charRg st="31" end="36"/>
                                            </p:txEl>
                                          </p:spTgt>
                                        </p:tgtEl>
                                        <p:attrNameLst>
                                          <p:attrName>style.visibility</p:attrName>
                                        </p:attrNameLst>
                                      </p:cBhvr>
                                      <p:to>
                                        <p:strVal val="visible"/>
                                      </p:to>
                                    </p:set>
                                    <p:anim calcmode="lin" valueType="num">
                                      <p:cBhvr additive="base">
                                        <p:cTn id="31" dur="500" fill="hold"/>
                                        <p:tgtEl>
                                          <p:spTgt spid="2064">
                                            <p:txEl>
                                              <p:charRg st="31" end="3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64">
                                            <p:txEl>
                                              <p:charRg st="31" end="3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animBg="1"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文本占位符 46081"/>
          <p:cNvSpPr>
            <a:spLocks noGrp="1"/>
          </p:cNvSpPr>
          <p:nvPr>
            <p:ph idx="1"/>
          </p:nvPr>
        </p:nvSpPr>
        <p:spPr>
          <a:xfrm>
            <a:off x="1847850" y="1600200"/>
            <a:ext cx="8569325" cy="4525963"/>
          </a:xfrm>
        </p:spPr>
        <p:txBody>
          <a:bodyPr anchor="t" anchorCtr="0"/>
          <a:p>
            <a:pPr>
              <a:buClrTx/>
              <a:buSzTx/>
              <a:buFontTx/>
              <a:buNone/>
            </a:pPr>
            <a:r>
              <a:rPr lang="en-US" altLang="zh-CN" b="1" dirty="0">
                <a:latin typeface="楷体_GB2312" pitchFamily="49" charset="-122"/>
                <a:ea typeface="楷体_GB2312" pitchFamily="49" charset="-122"/>
                <a:sym typeface="Arial" panose="020B0604020202020204" pitchFamily="34" charset="0"/>
              </a:rPr>
              <a:t>PERIOD FOR PRESENTATIONS	48 :DOCUMENTS TO BE PRESENTED WITHIN 15 DAYS AFTER DATE OF SHIPMENT BUT WITHIN CREDIT VALIDITY</a:t>
            </a:r>
            <a:endParaRPr lang="en-US" altLang="zh-CN" b="1" dirty="0">
              <a:latin typeface="楷体_GB2312" pitchFamily="49" charset="-122"/>
              <a:ea typeface="楷体_GB2312" pitchFamily="49" charset="-122"/>
              <a:sym typeface="Arial" panose="020B0604020202020204" pitchFamily="34" charset="0"/>
            </a:endParaRPr>
          </a:p>
          <a:p>
            <a:pPr>
              <a:buClrTx/>
              <a:buSzTx/>
              <a:buFontTx/>
              <a:buNone/>
            </a:pPr>
            <a:endParaRPr lang="en-US" altLang="zh-CN" b="1" dirty="0">
              <a:latin typeface="楷体_GB2312" pitchFamily="49" charset="-122"/>
              <a:ea typeface="楷体_GB2312" pitchFamily="49" charset="-122"/>
              <a:sym typeface="Arial" panose="020B0604020202020204" pitchFamily="34" charset="0"/>
            </a:endParaRPr>
          </a:p>
          <a:p>
            <a:pPr>
              <a:buClrTx/>
              <a:buSzTx/>
              <a:buFontTx/>
              <a:buNone/>
            </a:pPr>
            <a:endParaRPr lang="en-US" altLang="zh-CN" b="1" dirty="0">
              <a:latin typeface="楷体_GB2312" pitchFamily="49" charset="-122"/>
              <a:ea typeface="楷体_GB2312" pitchFamily="49" charset="-122"/>
            </a:endParaRPr>
          </a:p>
          <a:p>
            <a:pPr>
              <a:buClrTx/>
              <a:buSzTx/>
              <a:buFontTx/>
              <a:buNone/>
            </a:pPr>
            <a:r>
              <a:rPr lang="en-US" altLang="zh-CN" sz="3000" b="1" dirty="0">
                <a:solidFill>
                  <a:srgbClr val="FF0000"/>
                </a:solidFill>
                <a:latin typeface="楷体_GB2312" pitchFamily="49" charset="-122"/>
                <a:ea typeface="楷体_GB2312" pitchFamily="49" charset="-122"/>
                <a:sym typeface="Arial" panose="020B0604020202020204" pitchFamily="34" charset="0"/>
              </a:rPr>
              <a:t> </a:t>
            </a:r>
            <a:endParaRPr lang="en-US" altLang="zh-CN" sz="3000" b="1" dirty="0">
              <a:solidFill>
                <a:srgbClr val="FF0000"/>
              </a:solidFill>
              <a:latin typeface="楷体_GB2312" pitchFamily="49" charset="-122"/>
              <a:ea typeface="楷体_GB2312" pitchFamily="49" charset="-122"/>
              <a:sym typeface="Arial" panose="020B0604020202020204" pitchFamily="34" charset="0"/>
            </a:endParaRPr>
          </a:p>
        </p:txBody>
      </p:sp>
      <p:sp>
        <p:nvSpPr>
          <p:cNvPr id="67586" name="矩形 46082"/>
          <p:cNvSpPr>
            <a:spLocks noGrp="1"/>
          </p:cNvSpPr>
          <p:nvPr/>
        </p:nvSpPr>
        <p:spPr>
          <a:xfrm>
            <a:off x="2108200" y="401638"/>
            <a:ext cx="8229600" cy="1143000"/>
          </a:xfrm>
          <a:prstGeom prst="rect">
            <a:avLst/>
          </a:prstGeom>
          <a:noFill/>
          <a:ln w="9525">
            <a:noFill/>
          </a:ln>
        </p:spPr>
        <p:txBody>
          <a:bodyPr anchor="ctr" anchorCtr="0"/>
          <a:p>
            <a:pPr algn="ctr">
              <a:spcBef>
                <a:spcPct val="0"/>
              </a:spcBef>
              <a:buClrTx/>
              <a:buSzTx/>
              <a:buFontTx/>
              <a:buNone/>
            </a:pPr>
            <a:r>
              <a:rPr lang="zh-CN" altLang="en-US" sz="4400" i="1" u="sng" baseline="0" dirty="0">
                <a:solidFill>
                  <a:srgbClr val="00FF00"/>
                </a:solidFill>
                <a:latin typeface="Arial" panose="020B0604020202020204" pitchFamily="34" charset="0"/>
                <a:ea typeface="仿宋_GB2312" pitchFamily="49" charset="-122"/>
              </a:rPr>
              <a:t>信用证实例的例举、翻译和解释</a:t>
            </a:r>
            <a:endParaRPr lang="zh-CN" altLang="en-US" sz="4400" i="1" u="sng" baseline="0" dirty="0">
              <a:solidFill>
                <a:srgbClr val="00FF00"/>
              </a:solidFill>
              <a:latin typeface="Arial" panose="020B0604020202020204" pitchFamily="34" charset="0"/>
              <a:ea typeface="仿宋_GB2312" pitchFamily="49" charset="-122"/>
            </a:endParaRPr>
          </a:p>
        </p:txBody>
      </p:sp>
      <p:sp>
        <p:nvSpPr>
          <p:cNvPr id="46084" name="文本框 46083"/>
          <p:cNvSpPr txBox="1"/>
          <p:nvPr/>
        </p:nvSpPr>
        <p:spPr>
          <a:xfrm>
            <a:off x="2063750" y="3717925"/>
            <a:ext cx="7632700" cy="521970"/>
          </a:xfrm>
          <a:prstGeom prst="rect">
            <a:avLst/>
          </a:prstGeom>
          <a:noFill/>
          <a:ln w="9525">
            <a:noFill/>
          </a:ln>
        </p:spPr>
        <p:txBody>
          <a:bodyPr anchor="t" anchorCtr="0">
            <a:spAutoFit/>
          </a:bodyPr>
          <a:p>
            <a:pPr>
              <a:buClrTx/>
              <a:buSzTx/>
              <a:buFontTx/>
              <a:buNone/>
            </a:pPr>
            <a:r>
              <a:rPr lang="zh-CN" altLang="en-US" i="1" u="sng" dirty="0">
                <a:solidFill>
                  <a:srgbClr val="FF0000"/>
                </a:solidFill>
                <a:latin typeface="宋体" panose="02010600030101010101" pitchFamily="2" charset="-122"/>
                <a:ea typeface="宋体" panose="02010600030101010101" pitchFamily="2" charset="-122"/>
              </a:rPr>
              <a:t>交单日期 </a:t>
            </a:r>
            <a:r>
              <a:rPr lang="en-US" altLang="zh-CN" i="1" dirty="0">
                <a:solidFill>
                  <a:srgbClr val="FF0000"/>
                </a:solidFill>
                <a:latin typeface="宋体" panose="02010600030101010101" pitchFamily="2" charset="-122"/>
                <a:ea typeface="宋体" panose="02010600030101010101" pitchFamily="2" charset="-122"/>
              </a:rPr>
              <a:t>(</a:t>
            </a:r>
            <a:r>
              <a:rPr lang="zh-CN" altLang="en-US" sz="2800" i="1" dirty="0">
                <a:solidFill>
                  <a:srgbClr val="FF0000"/>
                </a:solidFill>
                <a:latin typeface="宋体" panose="02010600030101010101" pitchFamily="2" charset="-122"/>
                <a:ea typeface="宋体" panose="02010600030101010101" pitchFamily="2" charset="-122"/>
              </a:rPr>
              <a:t>或：</a:t>
            </a:r>
            <a:r>
              <a:rPr lang="en-US" altLang="zh-CN" sz="2800" i="1" dirty="0">
                <a:solidFill>
                  <a:srgbClr val="FF0000"/>
                </a:solidFill>
                <a:latin typeface="宋体" panose="02010600030101010101" pitchFamily="2" charset="-122"/>
                <a:ea typeface="宋体" panose="02010600030101010101" pitchFamily="2" charset="-122"/>
              </a:rPr>
              <a:t>presentation period) </a:t>
            </a:r>
            <a:r>
              <a:rPr lang="zh-CN" altLang="en-US" sz="2800" i="1" dirty="0">
                <a:solidFill>
                  <a:srgbClr val="FF0000"/>
                </a:solidFill>
                <a:latin typeface="宋体" panose="02010600030101010101" pitchFamily="2" charset="-122"/>
                <a:ea typeface="宋体" panose="02010600030101010101" pitchFamily="2" charset="-122"/>
                <a:sym typeface="Arial" panose="020B0604020202020204" pitchFamily="34" charset="0"/>
              </a:rPr>
              <a:t>：</a:t>
            </a:r>
            <a:endParaRPr lang="zh-CN" altLang="en-US" sz="2800" i="1" dirty="0">
              <a:solidFill>
                <a:srgbClr val="FF0000"/>
              </a:solidFill>
              <a:latin typeface="宋体" panose="02010600030101010101" pitchFamily="2" charset="-122"/>
              <a:ea typeface="宋体" panose="02010600030101010101" pitchFamily="2" charset="-122"/>
              <a:sym typeface="Arial" panose="020B0604020202020204" pitchFamily="34" charset="0"/>
            </a:endParaRPr>
          </a:p>
        </p:txBody>
      </p:sp>
      <p:sp>
        <p:nvSpPr>
          <p:cNvPr id="46085" name="文本框 46084"/>
          <p:cNvSpPr txBox="1"/>
          <p:nvPr/>
        </p:nvSpPr>
        <p:spPr>
          <a:xfrm>
            <a:off x="1990725" y="4437063"/>
            <a:ext cx="8281988" cy="922020"/>
          </a:xfrm>
          <a:prstGeom prst="rect">
            <a:avLst/>
          </a:prstGeom>
          <a:noFill/>
          <a:ln w="9525">
            <a:noFill/>
          </a:ln>
        </p:spPr>
        <p:txBody>
          <a:bodyPr anchor="t" anchorCtr="0">
            <a:spAutoFit/>
          </a:bodyPr>
          <a:p>
            <a:pPr>
              <a:lnSpc>
                <a:spcPct val="90000"/>
              </a:lnSpc>
              <a:buClrTx/>
              <a:buSzTx/>
              <a:buFontTx/>
              <a:buNone/>
            </a:pPr>
            <a:r>
              <a:rPr lang="en-US" altLang="zh-CN" dirty="0">
                <a:solidFill>
                  <a:srgbClr val="FF0000"/>
                </a:solidFill>
                <a:latin typeface="Arial" panose="020B0604020202020204" pitchFamily="34" charset="0"/>
                <a:ea typeface="宋体" panose="02010600030101010101" pitchFamily="2" charset="-122"/>
                <a:sym typeface="Arial" panose="020B0604020202020204" pitchFamily="34" charset="0"/>
              </a:rPr>
              <a:t> </a:t>
            </a:r>
            <a:r>
              <a:rPr lang="zh-CN" altLang="en-US" sz="3000" i="1" dirty="0">
                <a:solidFill>
                  <a:srgbClr val="CCFF33"/>
                </a:solidFill>
                <a:latin typeface="黑体" panose="02010609060101010101" charset="-122"/>
                <a:ea typeface="黑体" panose="02010609060101010101" charset="-122"/>
                <a:sym typeface="Arial" panose="020B0604020202020204" pitchFamily="34" charset="0"/>
              </a:rPr>
              <a:t>从提单签发日期起</a:t>
            </a:r>
            <a:r>
              <a:rPr lang="en-US" altLang="zh-CN" sz="3000" i="1" dirty="0">
                <a:solidFill>
                  <a:srgbClr val="CCFF33"/>
                </a:solidFill>
                <a:latin typeface="黑体" panose="02010609060101010101" charset="-122"/>
                <a:ea typeface="黑体" panose="02010609060101010101" charset="-122"/>
                <a:sym typeface="Arial" panose="020B0604020202020204" pitchFamily="34" charset="0"/>
              </a:rPr>
              <a:t>15</a:t>
            </a:r>
            <a:r>
              <a:rPr lang="zh-CN" altLang="en-US" sz="3000" i="1" dirty="0">
                <a:solidFill>
                  <a:srgbClr val="CCFF33"/>
                </a:solidFill>
                <a:latin typeface="黑体" panose="02010609060101010101" charset="-122"/>
                <a:ea typeface="黑体" panose="02010609060101010101" charset="-122"/>
                <a:sym typeface="Arial" panose="020B0604020202020204" pitchFamily="34" charset="0"/>
              </a:rPr>
              <a:t>天内交单，但不能超过信用证有效期。</a:t>
            </a:r>
            <a:endParaRPr lang="zh-CN" altLang="en-US" sz="3000" i="1" dirty="0">
              <a:solidFill>
                <a:srgbClr val="CCFF33"/>
              </a:solidFill>
              <a:latin typeface="黑体" panose="02010609060101010101" charset="-122"/>
              <a:ea typeface="黑体" panose="02010609060101010101" charset="-122"/>
              <a:sym typeface="Arial" panose="020B0604020202020204" pitchFamily="34" charset="0"/>
            </a:endParaRPr>
          </a:p>
        </p:txBody>
      </p:sp>
      <p:sp>
        <p:nvSpPr>
          <p:cNvPr id="46086" name="文本框 46085"/>
          <p:cNvSpPr txBox="1"/>
          <p:nvPr/>
        </p:nvSpPr>
        <p:spPr>
          <a:xfrm>
            <a:off x="2279650" y="5518150"/>
            <a:ext cx="7850188" cy="553085"/>
          </a:xfrm>
          <a:prstGeom prst="rect">
            <a:avLst/>
          </a:prstGeom>
          <a:noFill/>
          <a:ln w="9525">
            <a:noFill/>
          </a:ln>
        </p:spPr>
        <p:txBody>
          <a:bodyPr anchor="t" anchorCtr="0">
            <a:spAutoFit/>
          </a:bodyPr>
          <a:p>
            <a:pPr>
              <a:buClrTx/>
              <a:buSzTx/>
              <a:buFontTx/>
              <a:buNone/>
            </a:pPr>
            <a:r>
              <a:rPr lang="zh-CN" altLang="en-US" sz="3000" dirty="0">
                <a:solidFill>
                  <a:srgbClr val="FF0000"/>
                </a:solidFill>
                <a:latin typeface="黑体" panose="02010609060101010101" charset="-122"/>
                <a:ea typeface="黑体" panose="02010609060101010101" charset="-122"/>
                <a:sym typeface="Arial" panose="020B0604020202020204" pitchFamily="34" charset="0"/>
              </a:rPr>
              <a:t>注：</a:t>
            </a:r>
            <a:r>
              <a:rPr lang="zh-CN" altLang="en-US" sz="2800" dirty="0">
                <a:solidFill>
                  <a:srgbClr val="FF00FF"/>
                </a:solidFill>
                <a:latin typeface="黑体" panose="02010609060101010101" charset="-122"/>
                <a:ea typeface="黑体" panose="02010609060101010101" charset="-122"/>
                <a:sym typeface="Arial" panose="020B0604020202020204" pitchFamily="34" charset="0"/>
              </a:rPr>
              <a:t>实际业务中最好比信用证有效期早</a:t>
            </a:r>
            <a:r>
              <a:rPr lang="en-US" altLang="zh-CN" sz="2800" dirty="0">
                <a:solidFill>
                  <a:srgbClr val="FF00FF"/>
                </a:solidFill>
                <a:latin typeface="黑体" panose="02010609060101010101" charset="-122"/>
                <a:ea typeface="黑体" panose="02010609060101010101" charset="-122"/>
                <a:sym typeface="Arial" panose="020B0604020202020204" pitchFamily="34" charset="0"/>
              </a:rPr>
              <a:t>7-10</a:t>
            </a:r>
            <a:r>
              <a:rPr lang="zh-CN" altLang="en-US" sz="2800" dirty="0">
                <a:solidFill>
                  <a:srgbClr val="FF00FF"/>
                </a:solidFill>
                <a:latin typeface="黑体" panose="02010609060101010101" charset="-122"/>
                <a:ea typeface="黑体" panose="02010609060101010101" charset="-122"/>
                <a:sym typeface="Arial" panose="020B0604020202020204" pitchFamily="34" charset="0"/>
              </a:rPr>
              <a:t>天。</a:t>
            </a:r>
            <a:endParaRPr lang="zh-CN" altLang="en-US" sz="2800" dirty="0">
              <a:solidFill>
                <a:srgbClr val="FF00FF"/>
              </a:solidFill>
              <a:latin typeface="黑体" panose="02010609060101010101" charset="-122"/>
              <a:ea typeface="黑体" panose="02010609060101010101" charset="-122"/>
              <a:sym typeface="Arial" panose="020B0604020202020204" pitchFamily="34" charset="0"/>
            </a:endParaRPr>
          </a:p>
        </p:txBody>
      </p:sp>
      <p:sp>
        <p:nvSpPr>
          <p:cNvPr id="67590" name="矩形 46086"/>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磺匝搅嗓洞未棚吧狐废复缩毋泼诉阉拌勒徽渡壬虽损灭器汽朴珐蹋蛙瞎叫第二章信用证第二章信用证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blinds(horizontal)">
                                      <p:cBhvr>
                                        <p:cTn id="7" dur="500"/>
                                        <p:tgtEl>
                                          <p:spTgt spid="4608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1" nodeType="clickEffect">
                                  <p:stCondLst>
                                    <p:cond delay="0"/>
                                  </p:stCondLst>
                                  <p:childTnLst>
                                    <p:set>
                                      <p:cBhvr>
                                        <p:cTn id="11" dur="1" fill="hold">
                                          <p:stCondLst>
                                            <p:cond delay="0"/>
                                          </p:stCondLst>
                                        </p:cTn>
                                        <p:tgtEl>
                                          <p:spTgt spid="46085"/>
                                        </p:tgtEl>
                                        <p:attrNameLst>
                                          <p:attrName>style.visibility</p:attrName>
                                        </p:attrNameLst>
                                      </p:cBhvr>
                                      <p:to>
                                        <p:strVal val="visible"/>
                                      </p:to>
                                    </p:set>
                                    <p:animEffect transition="in" filter="plus(in)">
                                      <p:cBhvr>
                                        <p:cTn id="12" dur="2000"/>
                                        <p:tgtEl>
                                          <p:spTgt spid="4608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6086"/>
                                        </p:tgtEl>
                                        <p:attrNameLst>
                                          <p:attrName>style.visibility</p:attrName>
                                        </p:attrNameLst>
                                      </p:cBhvr>
                                      <p:to>
                                        <p:strVal val="visible"/>
                                      </p:to>
                                    </p:set>
                                    <p:animEffect transition="in" filter="box(in)">
                                      <p:cBhvr>
                                        <p:cTn id="17" dur="500"/>
                                        <p:tgtEl>
                                          <p:spTgt spid="46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ldLvl="0"/>
      <p:bldP spid="46085" grpId="0" bldLvl="0"/>
      <p:bldP spid="46085" grpId="1" bldLvl="0"/>
      <p:bldP spid="46086" grpId="0" bldLvl="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文本占位符 47105"/>
          <p:cNvSpPr>
            <a:spLocks noGrp="1"/>
          </p:cNvSpPr>
          <p:nvPr>
            <p:ph idx="1"/>
          </p:nvPr>
        </p:nvSpPr>
        <p:spPr>
          <a:xfrm>
            <a:off x="1990725" y="1557338"/>
            <a:ext cx="8229600" cy="2663825"/>
          </a:xfrm>
          <a:solidFill>
            <a:schemeClr val="accent1"/>
          </a:solidFill>
          <a:ln w="34925">
            <a:solidFill>
              <a:srgbClr val="008000"/>
            </a:solidFill>
            <a:miter/>
          </a:ln>
        </p:spPr>
        <p:txBody>
          <a:bodyPr anchor="t" anchorCtr="0"/>
          <a:p>
            <a:pPr>
              <a:spcBef>
                <a:spcPct val="0"/>
              </a:spcBef>
              <a:buClrTx/>
              <a:buSzTx/>
              <a:buFontTx/>
              <a:buNone/>
            </a:pPr>
            <a:endParaRPr lang="en-US" altLang="zh-CN" sz="1600" b="1" dirty="0">
              <a:solidFill>
                <a:schemeClr val="tx1"/>
              </a:solidFill>
              <a:latin typeface="黑体" panose="02010609060101010101" charset="-122"/>
              <a:ea typeface="黑体" panose="02010609060101010101" charset="-122"/>
            </a:endParaRPr>
          </a:p>
          <a:p>
            <a:pPr>
              <a:spcBef>
                <a:spcPct val="0"/>
              </a:spcBef>
              <a:buClrTx/>
              <a:buSzTx/>
              <a:buFontTx/>
              <a:buNone/>
            </a:pPr>
            <a:r>
              <a:rPr lang="en-US" altLang="zh-CN" b="1" dirty="0">
                <a:solidFill>
                  <a:schemeClr val="tx1"/>
                </a:solidFill>
                <a:latin typeface="黑体" panose="02010609060101010101" charset="-122"/>
                <a:ea typeface="黑体" panose="02010609060101010101" charset="-122"/>
              </a:rPr>
              <a:t>  </a:t>
            </a:r>
            <a:r>
              <a:rPr lang="zh-CN" altLang="en-US" b="1" dirty="0">
                <a:solidFill>
                  <a:schemeClr val="tx1"/>
                </a:solidFill>
                <a:latin typeface="黑体" panose="02010609060101010101" charset="-122"/>
                <a:ea typeface="黑体" panose="02010609060101010101" charset="-122"/>
              </a:rPr>
              <a:t>有些信用证没有规定交单期限。根据</a:t>
            </a:r>
            <a:r>
              <a:rPr lang="en-US" altLang="zh-CN" b="1" dirty="0">
                <a:solidFill>
                  <a:schemeClr val="tx1"/>
                </a:solidFill>
                <a:latin typeface="黑体" panose="02010609060101010101" charset="-122"/>
                <a:ea typeface="黑体" panose="02010609060101010101" charset="-122"/>
              </a:rPr>
              <a:t>UCP600</a:t>
            </a:r>
            <a:r>
              <a:rPr lang="zh-CN" altLang="en-US" b="1" dirty="0">
                <a:solidFill>
                  <a:schemeClr val="tx1"/>
                </a:solidFill>
                <a:latin typeface="黑体" panose="02010609060101010101" charset="-122"/>
                <a:ea typeface="黑体" panose="02010609060101010101" charset="-122"/>
              </a:rPr>
              <a:t>规定，银行将不接受迟于装运期后</a:t>
            </a:r>
            <a:r>
              <a:rPr lang="en-US" altLang="zh-CN" b="1" dirty="0">
                <a:solidFill>
                  <a:schemeClr val="tx1"/>
                </a:solidFill>
                <a:latin typeface="黑体" panose="02010609060101010101" charset="-122"/>
                <a:ea typeface="黑体" panose="02010609060101010101" charset="-122"/>
              </a:rPr>
              <a:t>21</a:t>
            </a:r>
            <a:r>
              <a:rPr lang="zh-CN" altLang="en-US" b="1" dirty="0">
                <a:solidFill>
                  <a:schemeClr val="tx1"/>
                </a:solidFill>
                <a:latin typeface="黑体" panose="02010609060101010101" charset="-122"/>
                <a:ea typeface="黑体" panose="02010609060101010101" charset="-122"/>
              </a:rPr>
              <a:t>天交单的单据。如果迟期交单，即使在信用证有效期内，仍视为单证不符。</a:t>
            </a:r>
            <a:endParaRPr lang="zh-CN" altLang="en-US" b="1" dirty="0">
              <a:solidFill>
                <a:schemeClr val="tx1"/>
              </a:solidFill>
              <a:latin typeface="黑体" panose="02010609060101010101" charset="-122"/>
              <a:ea typeface="黑体" panose="02010609060101010101" charset="-122"/>
            </a:endParaRPr>
          </a:p>
        </p:txBody>
      </p:sp>
      <p:sp>
        <p:nvSpPr>
          <p:cNvPr id="68610" name="矩形 47106"/>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揪烽撂点需娱劈各镐虚大油蔷压醒闪嘲灸输阔勿奠是歧杨捆轮老冷番若泳第二章信用证第二章信用证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3" name="标题 48129"/>
          <p:cNvSpPr>
            <a:spLocks noGrp="1"/>
          </p:cNvSpPr>
          <p:nvPr>
            <p:ph type="title"/>
          </p:nvPr>
        </p:nvSpPr>
        <p:spPr>
          <a:xfrm>
            <a:off x="1919288" y="188913"/>
            <a:ext cx="8229600" cy="1143000"/>
          </a:xfrm>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69634" name="文本占位符 48130"/>
          <p:cNvSpPr>
            <a:spLocks noGrp="1"/>
          </p:cNvSpPr>
          <p:nvPr>
            <p:ph idx="1"/>
          </p:nvPr>
        </p:nvSpPr>
        <p:spPr>
          <a:xfrm>
            <a:off x="1774825" y="1196975"/>
            <a:ext cx="8713788" cy="3671888"/>
          </a:xfrm>
        </p:spPr>
        <p:txBody>
          <a:bodyPr anchor="t" anchorCtr="0">
            <a:normAutofit fontScale="70000"/>
          </a:bodyPr>
          <a:p>
            <a:pPr>
              <a:buClrTx/>
              <a:buSzTx/>
              <a:buFontTx/>
              <a:buNone/>
            </a:pPr>
            <a:r>
              <a:rPr lang="en-US" altLang="zh-CN" sz="2800" b="1" dirty="0">
                <a:latin typeface="楷体_GB2312" pitchFamily="49" charset="-122"/>
                <a:ea typeface="楷体_GB2312" pitchFamily="49" charset="-122"/>
              </a:rPr>
              <a:t>INSTRUCTIONS    78:</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 PLEASE SEND DOCUMENTS BY </a:t>
            </a:r>
            <a:r>
              <a:rPr lang="en-US" altLang="zh-CN" sz="2800" b="1" dirty="0">
                <a:solidFill>
                  <a:srgbClr val="FF0000"/>
                </a:solidFill>
                <a:latin typeface="楷体_GB2312" pitchFamily="49" charset="-122"/>
                <a:ea typeface="楷体_GB2312" pitchFamily="49" charset="-122"/>
              </a:rPr>
              <a:t>COURIER SERVICE </a:t>
            </a:r>
            <a:endParaRPr lang="en-US" altLang="zh-CN" sz="2800" b="1" dirty="0">
              <a:solidFill>
                <a:srgbClr val="FF0000"/>
              </a:solidFill>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TO THE MAURITIUS COMMERCIAL BANK LIMITED.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SIR WILLIAM NEWTON STREED.PORT LOUIS.MAURITIOUS.</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    + WE WILL REMIT PROCEEDS AS INSTRUCTED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PROVIDED THAT ALL DOCUMENTS ARE IN CONFORMITY </a:t>
            </a:r>
            <a:endParaRPr lang="en-US" altLang="zh-CN" sz="2800" b="1" dirty="0">
              <a:latin typeface="楷体_GB2312" pitchFamily="49" charset="-122"/>
              <a:ea typeface="楷体_GB2312" pitchFamily="49" charset="-122"/>
            </a:endParaRPr>
          </a:p>
          <a:p>
            <a:pPr>
              <a:buClrTx/>
              <a:buSzTx/>
              <a:buFontTx/>
              <a:buNone/>
            </a:pPr>
            <a:r>
              <a:rPr lang="en-US" altLang="zh-CN" sz="2800" b="1" dirty="0">
                <a:latin typeface="楷体_GB2312" pitchFamily="49" charset="-122"/>
                <a:ea typeface="楷体_GB2312" pitchFamily="49" charset="-122"/>
              </a:rPr>
              <a:t>WITH L/C TERMS.</a:t>
            </a:r>
            <a:endParaRPr lang="en-US" altLang="zh-CN" sz="2800" b="1" dirty="0">
              <a:latin typeface="楷体_GB2312" pitchFamily="49" charset="-122"/>
              <a:ea typeface="楷体_GB2312" pitchFamily="49" charset="-122"/>
            </a:endParaRPr>
          </a:p>
        </p:txBody>
      </p:sp>
      <p:sp>
        <p:nvSpPr>
          <p:cNvPr id="48132" name="矩形 48131"/>
          <p:cNvSpPr/>
          <p:nvPr/>
        </p:nvSpPr>
        <p:spPr>
          <a:xfrm>
            <a:off x="1919288" y="4797425"/>
            <a:ext cx="8569325" cy="1630045"/>
          </a:xfrm>
          <a:prstGeom prst="rect">
            <a:avLst/>
          </a:prstGeom>
          <a:noFill/>
          <a:ln w="9525">
            <a:noFill/>
          </a:ln>
        </p:spPr>
        <p:txBody>
          <a:bodyPr anchor="t" anchorCtr="0">
            <a:spAutoFit/>
          </a:bodyPr>
          <a:p>
            <a:pPr>
              <a:buClrTx/>
              <a:buSzTx/>
              <a:buFontTx/>
              <a:buNone/>
            </a:pPr>
            <a:r>
              <a:rPr lang="zh-CN" altLang="en-US" sz="2500" dirty="0">
                <a:solidFill>
                  <a:srgbClr val="FF0000"/>
                </a:solidFill>
                <a:latin typeface="仿宋_GB2312" pitchFamily="49" charset="-122"/>
                <a:ea typeface="仿宋_GB2312" pitchFamily="49" charset="-122"/>
              </a:rPr>
              <a:t>开证行（对指定银行）指示：请用快递方式将单据寄到毛里求斯商业银行有限公司，地址：。</a:t>
            </a:r>
            <a:endParaRPr lang="zh-CN" altLang="en-US" sz="2500" dirty="0">
              <a:solidFill>
                <a:srgbClr val="FF0000"/>
              </a:solidFill>
              <a:latin typeface="仿宋_GB2312" pitchFamily="49" charset="-122"/>
              <a:ea typeface="仿宋_GB2312" pitchFamily="49" charset="-122"/>
            </a:endParaRPr>
          </a:p>
          <a:p>
            <a:pPr>
              <a:buClrTx/>
              <a:buSzTx/>
              <a:buFontTx/>
              <a:buNone/>
            </a:pPr>
            <a:r>
              <a:rPr lang="zh-CN" altLang="en-US" sz="2500" dirty="0">
                <a:solidFill>
                  <a:srgbClr val="FF0000"/>
                </a:solidFill>
                <a:latin typeface="仿宋_GB2312" pitchFamily="49" charset="-122"/>
                <a:ea typeface="仿宋_GB2312" pitchFamily="49" charset="-122"/>
              </a:rPr>
              <a:t>只要单据与信用证条款相符，我行将按照贵行的提示汇付信用证款项。</a:t>
            </a:r>
            <a:endParaRPr lang="zh-CN" altLang="en-US" sz="2500" dirty="0">
              <a:solidFill>
                <a:srgbClr val="FF0000"/>
              </a:solidFill>
              <a:latin typeface="仿宋_GB2312" pitchFamily="49" charset="-122"/>
              <a:ea typeface="仿宋_GB2312" pitchFamily="49" charset="-122"/>
            </a:endParaRPr>
          </a:p>
        </p:txBody>
      </p:sp>
      <p:sp>
        <p:nvSpPr>
          <p:cNvPr id="69636" name="矩形 48132"/>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匆寺阮合坚肮桐斜惟窿池有务柱偶皿诛谁檀怠气烷飘卫浴狙脉秆刹氰铱症第二章信用证第二章信用证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wedge">
                                      <p:cBhvr>
                                        <p:cTn id="7" dur="2000"/>
                                        <p:tgtEl>
                                          <p:spTgt spid="4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标题 49153"/>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70658" name="文本占位符 49154"/>
          <p:cNvSpPr>
            <a:spLocks noGrp="1"/>
          </p:cNvSpPr>
          <p:nvPr>
            <p:ph idx="1"/>
          </p:nvPr>
        </p:nvSpPr>
        <p:spPr>
          <a:xfrm>
            <a:off x="1981200" y="1600200"/>
            <a:ext cx="8435975" cy="3197225"/>
          </a:xfrm>
        </p:spPr>
        <p:txBody>
          <a:bodyPr anchor="t" anchorCtr="0"/>
          <a:p>
            <a:pPr>
              <a:lnSpc>
                <a:spcPct val="90000"/>
              </a:lnSpc>
              <a:buClrTx/>
              <a:buSzTx/>
              <a:buFontTx/>
              <a:buNone/>
            </a:pPr>
            <a:r>
              <a:rPr lang="en-US" altLang="zh-CN" b="1" dirty="0">
                <a:latin typeface="楷体_GB2312" pitchFamily="49" charset="-122"/>
                <a:ea typeface="楷体_GB2312" pitchFamily="49" charset="-122"/>
              </a:rPr>
              <a:t>SEND. TO REC. INFO.  72  :CREDIT IS SUBJECT TO ICC UNIFORM CUSTOMS AND PRACTICE FOR CREDITS(UCP600)</a:t>
            </a:r>
            <a:endParaRPr lang="en-US" altLang="zh-CN" b="1" dirty="0">
              <a:latin typeface="楷体_GB2312" pitchFamily="49" charset="-122"/>
              <a:ea typeface="楷体_GB2312" pitchFamily="49" charset="-122"/>
            </a:endParaRPr>
          </a:p>
          <a:p>
            <a:pPr>
              <a:lnSpc>
                <a:spcPct val="90000"/>
              </a:lnSpc>
              <a:buClrTx/>
              <a:buSzTx/>
              <a:buFontTx/>
              <a:buNone/>
            </a:pPr>
            <a:r>
              <a:rPr lang="en-US" altLang="zh-CN" b="1" dirty="0">
                <a:latin typeface="楷体_GB2312" pitchFamily="49" charset="-122"/>
                <a:ea typeface="楷体_GB2312" pitchFamily="49" charset="-122"/>
              </a:rPr>
              <a:t>ADVICE THROUGH       57D :</a:t>
            </a:r>
            <a:endParaRPr lang="en-US" altLang="zh-CN" b="1" dirty="0">
              <a:latin typeface="楷体_GB2312" pitchFamily="49" charset="-122"/>
              <a:ea typeface="楷体_GB2312" pitchFamily="49" charset="-122"/>
            </a:endParaRPr>
          </a:p>
          <a:p>
            <a:pPr>
              <a:lnSpc>
                <a:spcPct val="90000"/>
              </a:lnSpc>
              <a:buClrTx/>
              <a:buSzTx/>
              <a:buFontTx/>
              <a:buNone/>
            </a:pPr>
            <a:r>
              <a:rPr lang="en-US" altLang="zh-CN" b="1" dirty="0">
                <a:latin typeface="楷体_GB2312" pitchFamily="49" charset="-122"/>
                <a:ea typeface="楷体_GB2312" pitchFamily="49" charset="-122"/>
              </a:rPr>
              <a:t>              BANK OF CHINA,HUBEI BRANCH </a:t>
            </a:r>
            <a:endParaRPr lang="en-US" altLang="zh-CN" b="1" dirty="0">
              <a:latin typeface="楷体_GB2312" pitchFamily="49" charset="-122"/>
              <a:ea typeface="楷体_GB2312" pitchFamily="49" charset="-122"/>
            </a:endParaRPr>
          </a:p>
          <a:p>
            <a:pPr>
              <a:lnSpc>
                <a:spcPct val="90000"/>
              </a:lnSpc>
              <a:buClrTx/>
              <a:buSzTx/>
              <a:buFontTx/>
              <a:buNone/>
            </a:pPr>
            <a:r>
              <a:rPr lang="en-US" altLang="zh-CN" b="1" dirty="0">
                <a:latin typeface="楷体_GB2312" pitchFamily="49" charset="-122"/>
                <a:ea typeface="楷体_GB2312" pitchFamily="49" charset="-122"/>
              </a:rPr>
              <a:t>              A/C NO.0017487854211</a:t>
            </a:r>
            <a:endParaRPr lang="en-US" altLang="zh-CN" b="1" dirty="0">
              <a:latin typeface="楷体_GB2312" pitchFamily="49" charset="-122"/>
              <a:ea typeface="楷体_GB2312" pitchFamily="49" charset="-122"/>
            </a:endParaRPr>
          </a:p>
        </p:txBody>
      </p:sp>
      <p:sp>
        <p:nvSpPr>
          <p:cNvPr id="49156" name="矩形 49155"/>
          <p:cNvSpPr/>
          <p:nvPr/>
        </p:nvSpPr>
        <p:spPr>
          <a:xfrm>
            <a:off x="1992313" y="4868863"/>
            <a:ext cx="8280400" cy="1252855"/>
          </a:xfrm>
          <a:prstGeom prst="rect">
            <a:avLst/>
          </a:prstGeom>
          <a:noFill/>
          <a:ln w="9525">
            <a:noFill/>
          </a:ln>
        </p:spPr>
        <p:txBody>
          <a:bodyPr anchor="t" anchorCtr="0">
            <a:spAutoFit/>
          </a:bodyPr>
          <a:p>
            <a:pPr>
              <a:lnSpc>
                <a:spcPct val="90000"/>
              </a:lnSpc>
              <a:buClrTx/>
              <a:buSzTx/>
              <a:buFontTx/>
              <a:buNone/>
            </a:pPr>
            <a:r>
              <a:rPr lang="zh-CN" altLang="en-US" sz="2800" dirty="0">
                <a:solidFill>
                  <a:srgbClr val="FF0000"/>
                </a:solidFill>
                <a:latin typeface="黑体" panose="02010609060101010101" charset="-122"/>
                <a:ea typeface="黑体" panose="02010609060101010101" charset="-122"/>
              </a:rPr>
              <a:t>开证行对指定银行的声明：本信用证受国际商会</a:t>
            </a:r>
            <a:r>
              <a:rPr lang="en-US" altLang="zh-CN" sz="2400" dirty="0">
                <a:solidFill>
                  <a:srgbClr val="FF0000"/>
                </a:solidFill>
                <a:latin typeface="黑体" panose="02010609060101010101" charset="-122"/>
                <a:ea typeface="黑体" panose="02010609060101010101" charset="-122"/>
              </a:rPr>
              <a:t>(International Chamber of Commerce</a:t>
            </a:r>
            <a:r>
              <a:rPr lang="en-US" altLang="zh-CN" sz="2400" dirty="0">
                <a:solidFill>
                  <a:srgbClr val="FF0000"/>
                </a:solidFill>
                <a:latin typeface="Arial" panose="020B0604020202020204" pitchFamily="34" charset="0"/>
                <a:ea typeface="宋体" panose="02010600030101010101" pitchFamily="2" charset="-122"/>
              </a:rPr>
              <a:t> </a:t>
            </a:r>
            <a:r>
              <a:rPr lang="en-US" altLang="zh-CN" sz="2400" dirty="0">
                <a:solidFill>
                  <a:srgbClr val="FF0000"/>
                </a:solidFill>
                <a:latin typeface="黑体" panose="02010609060101010101" charset="-122"/>
                <a:ea typeface="黑体" panose="02010609060101010101" charset="-122"/>
              </a:rPr>
              <a:t>)</a:t>
            </a:r>
            <a:r>
              <a:rPr lang="zh-CN" altLang="en-US" sz="2800" dirty="0">
                <a:solidFill>
                  <a:srgbClr val="FF0000"/>
                </a:solidFill>
                <a:latin typeface="黑体" panose="02010609060101010101" charset="-122"/>
                <a:ea typeface="黑体" panose="02010609060101010101" charset="-122"/>
              </a:rPr>
              <a:t>修订的</a:t>
            </a:r>
            <a:r>
              <a:rPr lang="en-US" altLang="zh-CN" sz="2800" dirty="0">
                <a:solidFill>
                  <a:srgbClr val="FF0000"/>
                </a:solidFill>
                <a:latin typeface="黑体" panose="02010609060101010101" charset="-122"/>
                <a:ea typeface="黑体" panose="02010609060101010101" charset="-122"/>
              </a:rPr>
              <a:t>《</a:t>
            </a:r>
            <a:r>
              <a:rPr lang="zh-CN" altLang="en-US" sz="2800" dirty="0">
                <a:solidFill>
                  <a:srgbClr val="FF0000"/>
                </a:solidFill>
                <a:latin typeface="黑体" panose="02010609060101010101" charset="-122"/>
                <a:ea typeface="黑体" panose="02010609060101010101" charset="-122"/>
              </a:rPr>
              <a:t>跟单信用证统一惯例</a:t>
            </a:r>
            <a:r>
              <a:rPr lang="en-US" altLang="zh-CN" sz="2800" dirty="0">
                <a:solidFill>
                  <a:srgbClr val="FF0000"/>
                </a:solidFill>
                <a:latin typeface="黑体" panose="02010609060101010101" charset="-122"/>
                <a:ea typeface="黑体" panose="02010609060101010101" charset="-122"/>
              </a:rPr>
              <a:t>》</a:t>
            </a:r>
            <a:r>
              <a:rPr lang="zh-CN" altLang="en-US" sz="2800" dirty="0">
                <a:solidFill>
                  <a:srgbClr val="FF0000"/>
                </a:solidFill>
                <a:latin typeface="黑体" panose="02010609060101010101" charset="-122"/>
                <a:ea typeface="黑体" panose="02010609060101010101" charset="-122"/>
              </a:rPr>
              <a:t>的约束</a:t>
            </a:r>
            <a:endParaRPr lang="zh-CN" altLang="en-US" sz="2800" dirty="0">
              <a:solidFill>
                <a:srgbClr val="FF0000"/>
              </a:solidFill>
              <a:latin typeface="黑体" panose="02010609060101010101" charset="-122"/>
              <a:ea typeface="黑体" panose="02010609060101010101" charset="-122"/>
            </a:endParaRPr>
          </a:p>
        </p:txBody>
      </p:sp>
      <p:sp>
        <p:nvSpPr>
          <p:cNvPr id="70660" name="矩形 49156"/>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番荐酷略稚怜勋折篡庇正隶缺靡饶刀揍撬佯盏彭疲娄艘果煞蝗炒斯坏幅肇第二章信用证第二章信用证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diamond(in)">
                                      <p:cBhvr>
                                        <p:cTn id="7" dur="20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标题 50177"/>
          <p:cNvSpPr>
            <a:spLocks noGrp="1"/>
          </p:cNvSpPr>
          <p:nvPr>
            <p:ph type="title"/>
          </p:nvPr>
        </p:nvSpPr>
        <p:spPr/>
        <p:txBody>
          <a:bodyPr anchor="ctr" anchorCtr="0"/>
          <a:p>
            <a:pPr>
              <a:buClrTx/>
              <a:buSzTx/>
            </a:pPr>
            <a:r>
              <a:rPr lang="zh-CN" altLang="en-US" b="1" i="1" u="sng" dirty="0">
                <a:solidFill>
                  <a:srgbClr val="00FF00"/>
                </a:solidFill>
                <a:ea typeface="仿宋_GB2312" pitchFamily="49" charset="-122"/>
              </a:rPr>
              <a:t>信用证实例的例举、翻译和解释</a:t>
            </a:r>
            <a:endParaRPr lang="zh-CN" altLang="en-US" b="1" i="1" u="sng" dirty="0">
              <a:solidFill>
                <a:srgbClr val="00FF00"/>
              </a:solidFill>
              <a:ea typeface="仿宋_GB2312" pitchFamily="49" charset="-122"/>
            </a:endParaRPr>
          </a:p>
        </p:txBody>
      </p:sp>
      <p:sp>
        <p:nvSpPr>
          <p:cNvPr id="71682" name="文本占位符 50178"/>
          <p:cNvSpPr>
            <a:spLocks noGrp="1"/>
          </p:cNvSpPr>
          <p:nvPr>
            <p:ph idx="1"/>
          </p:nvPr>
        </p:nvSpPr>
        <p:spPr>
          <a:xfrm>
            <a:off x="2063750" y="1557338"/>
            <a:ext cx="8085138" cy="2520950"/>
          </a:xfrm>
        </p:spPr>
        <p:txBody>
          <a:bodyPr anchor="t" anchorCtr="0"/>
          <a:p>
            <a:pPr>
              <a:buClrTx/>
              <a:buSzTx/>
              <a:buFontTx/>
              <a:buNone/>
            </a:pPr>
            <a:r>
              <a:rPr lang="en-US" altLang="zh-CN" b="1" dirty="0">
                <a:latin typeface="楷体_GB2312" pitchFamily="49" charset="-122"/>
                <a:ea typeface="楷体_GB2312" pitchFamily="49" charset="-122"/>
              </a:rPr>
              <a:t>ORDER IS &lt;MAC:&gt; &lt;PAC:&gt; &lt;CHK:&gt; &lt;TNG:&gt; &lt;PDE:&gt; </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MAC:FC832004</a:t>
            </a:r>
            <a:endParaRPr lang="en-US" altLang="zh-CN" b="1" dirty="0">
              <a:latin typeface="楷体_GB2312" pitchFamily="49" charset="-122"/>
              <a:ea typeface="楷体_GB2312" pitchFamily="49" charset="-122"/>
            </a:endParaRPr>
          </a:p>
          <a:p>
            <a:pPr>
              <a:buClrTx/>
              <a:buSzTx/>
              <a:buFontTx/>
              <a:buNone/>
            </a:pPr>
            <a:r>
              <a:rPr lang="en-US" altLang="zh-CN" b="1" dirty="0">
                <a:latin typeface="楷体_GB2312" pitchFamily="49" charset="-122"/>
                <a:ea typeface="楷体_GB2312" pitchFamily="49" charset="-122"/>
              </a:rPr>
              <a:t>CHK:63CAF6F9CA19</a:t>
            </a:r>
            <a:endParaRPr lang="en-US" altLang="zh-CN" b="1" dirty="0">
              <a:latin typeface="楷体_GB2312" pitchFamily="49" charset="-122"/>
              <a:ea typeface="楷体_GB2312" pitchFamily="49" charset="-122"/>
            </a:endParaRPr>
          </a:p>
        </p:txBody>
      </p:sp>
      <p:sp>
        <p:nvSpPr>
          <p:cNvPr id="50180" name="矩形 50179"/>
          <p:cNvSpPr/>
          <p:nvPr/>
        </p:nvSpPr>
        <p:spPr>
          <a:xfrm>
            <a:off x="2208213" y="4581525"/>
            <a:ext cx="6769100" cy="368300"/>
          </a:xfrm>
          <a:prstGeom prst="rect">
            <a:avLst/>
          </a:prstGeom>
          <a:noFill/>
          <a:ln w="9525">
            <a:noFill/>
          </a:ln>
        </p:spPr>
        <p:txBody>
          <a:bodyPr anchor="t" anchorCtr="0">
            <a:spAutoFit/>
          </a:bodyPr>
          <a:p>
            <a:pPr>
              <a:buClrTx/>
              <a:buSzTx/>
              <a:buFontTx/>
              <a:buNone/>
            </a:pPr>
            <a:r>
              <a:rPr lang="zh-CN" altLang="en-US" dirty="0">
                <a:solidFill>
                  <a:srgbClr val="FF0000"/>
                </a:solidFill>
                <a:latin typeface="黑体" panose="02010609060101010101" charset="-122"/>
                <a:ea typeface="黑体" panose="02010609060101010101" charset="-122"/>
              </a:rPr>
              <a:t>银行内部使用的“暗语</a:t>
            </a:r>
            <a:r>
              <a:rPr lang="zh-CN" altLang="en-US" dirty="0">
                <a:solidFill>
                  <a:srgbClr val="FFFF00"/>
                </a:solidFill>
                <a:latin typeface="黑体" panose="02010609060101010101" charset="-122"/>
                <a:ea typeface="黑体" panose="02010609060101010101" charset="-122"/>
              </a:rPr>
              <a:t>”</a:t>
            </a:r>
            <a:endParaRPr lang="zh-CN" altLang="en-US" dirty="0">
              <a:solidFill>
                <a:srgbClr val="FFFF00"/>
              </a:solidFill>
              <a:latin typeface="黑体" panose="02010609060101010101" charset="-122"/>
              <a:ea typeface="黑体" panose="02010609060101010101" charset="-122"/>
            </a:endParaRPr>
          </a:p>
        </p:txBody>
      </p:sp>
      <p:sp>
        <p:nvSpPr>
          <p:cNvPr id="71684" name="矩形 50180"/>
          <p:cNvSpPr/>
          <p:nvPr/>
        </p:nvSpPr>
        <p:spPr>
          <a:xfrm>
            <a:off x="10826750" y="7016750"/>
            <a:ext cx="0" cy="0"/>
          </a:xfrm>
          <a:prstGeom prst="rect">
            <a:avLst/>
          </a:prstGeom>
          <a:noFill/>
          <a:ln w="9525">
            <a:noFill/>
          </a:ln>
        </p:spPr>
        <p:txBody>
          <a:bodyPr wrap="square" anchor="ctr" anchorCtr="0"/>
          <a:p>
            <a:pPr marL="1905" indent="-1905">
              <a:lnSpc>
                <a:spcPts val="190"/>
              </a:lnSpc>
              <a:buClrTx/>
              <a:buSzPct val="100000"/>
              <a:buFontTx/>
            </a:pPr>
            <a:r>
              <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rPr>
              <a:t>淮帆盼瞎隧转疗钦名惠王照赡巫其必欲凸又卒放莆例霞随潭始遗慧卯痛帖第二章信用证第二章信用证</a:t>
            </a:r>
            <a:endParaRPr lang="zh-CN" altLang="en-US" sz="100"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slide(fromBottom)">
                                      <p:cBhvr>
                                        <p:cTn id="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标题 1"/>
          <p:cNvSpPr/>
          <p:nvPr>
            <p:ph type="title" idx="4294967295"/>
          </p:nvPr>
        </p:nvSpPr>
        <p:spPr/>
        <p:txBody>
          <a:bodyPr wrap="square" lIns="91440" tIns="45720" rIns="91440" bIns="45720" anchor="b" anchorCtr="0"/>
          <a:p>
            <a:r>
              <a:rPr lang="zh-CN" altLang="en-US"/>
              <a:t>信用证的审核 </a:t>
            </a:r>
            <a:endParaRPr lang="zh-CN" altLang="en-US"/>
          </a:p>
        </p:txBody>
      </p:sp>
      <p:sp>
        <p:nvSpPr>
          <p:cNvPr id="73730" name="内容占位符 2"/>
          <p:cNvSpPr/>
          <p:nvPr>
            <p:ph idx="4294967295"/>
          </p:nvPr>
        </p:nvSpPr>
        <p:spPr/>
        <p:txBody>
          <a:bodyPr wrap="square" lIns="91440" tIns="45720" rIns="91440" bIns="45720" anchor="t" anchorCtr="0"/>
          <a:p>
            <a:r>
              <a:rPr lang="zh-CN" altLang="en-US" sz="2000"/>
              <a:t>应该保兑的信用证未按要求由有关银行进行保兑；</a:t>
            </a:r>
            <a:endParaRPr lang="en-US" altLang="zh-CN" sz="2000"/>
          </a:p>
          <a:p>
            <a:endParaRPr lang="en-US" altLang="zh-CN" sz="2000"/>
          </a:p>
          <a:p>
            <a:r>
              <a:rPr lang="zh-CN" altLang="en-US" sz="2000"/>
              <a:t>信用证未生效；</a:t>
            </a:r>
            <a:r>
              <a:rPr lang="en-US" altLang="en-US" sz="2000"/>
              <a:t> </a:t>
            </a:r>
            <a:br>
              <a:rPr lang="en-US" altLang="en-US" sz="2000"/>
            </a:br>
            <a:r>
              <a:rPr lang="zh-CN" altLang="en-US" sz="2000"/>
              <a:t>有条件的生效的信用证；如：</a:t>
            </a:r>
            <a:r>
              <a:rPr lang="en-US" altLang="en-US" sz="2000"/>
              <a:t>“</a:t>
            </a:r>
            <a:r>
              <a:rPr lang="zh-CN" altLang="en-US" sz="2000"/>
              <a:t>待获得进口许可证后才能生效</a:t>
            </a:r>
            <a:r>
              <a:rPr lang="en-US" altLang="en-US" sz="2000"/>
              <a:t>”</a:t>
            </a:r>
            <a:r>
              <a:rPr lang="zh-CN" altLang="en-US" sz="2000"/>
              <a:t>。</a:t>
            </a:r>
            <a:endParaRPr lang="en-US" altLang="zh-CN" sz="2000"/>
          </a:p>
          <a:p>
            <a:endParaRPr lang="en-US" altLang="zh-CN" sz="2000"/>
          </a:p>
          <a:p>
            <a:r>
              <a:rPr lang="zh-CN" altLang="en-US" sz="2000"/>
              <a:t>检查信用证的付款时间是否与有关合同规定相一致。</a:t>
            </a:r>
            <a:endParaRPr lang="en-US" altLang="zh-CN" sz="2000"/>
          </a:p>
          <a:p>
            <a:pPr>
              <a:buNone/>
            </a:pPr>
            <a:r>
              <a:rPr lang="zh-CN" altLang="en-US" sz="2000"/>
              <a:t>    应特别注意下列情况</a:t>
            </a:r>
            <a:r>
              <a:rPr lang="en-US" altLang="zh-CN" sz="2000"/>
              <a:t>: </a:t>
            </a:r>
            <a:br>
              <a:rPr lang="en-US" altLang="zh-CN" sz="2000"/>
            </a:br>
            <a:r>
              <a:rPr lang="zh-CN" altLang="en-US" sz="2000"/>
              <a:t>信用证中规定有关款项须在向银行交单后若干天内或见票后若干天内付款等情况。对此</a:t>
            </a:r>
            <a:r>
              <a:rPr lang="en-US" altLang="zh-CN" sz="2000"/>
              <a:t>,</a:t>
            </a:r>
            <a:r>
              <a:rPr lang="zh-CN" altLang="en-US" sz="2000"/>
              <a:t>应检查此类付款时间是否符合合同规定或贵司的要求。</a:t>
            </a:r>
            <a:endParaRPr lang="zh-CN" altLang="en-US" sz="2000"/>
          </a:p>
        </p:txBody>
      </p:sp>
    </p:spTree>
    <p:custDataLst>
      <p:tags r:id="rId1"/>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标题 1"/>
          <p:cNvSpPr/>
          <p:nvPr>
            <p:ph type="title" idx="4294967295"/>
          </p:nvPr>
        </p:nvSpPr>
        <p:spPr/>
        <p:txBody>
          <a:bodyPr wrap="square" lIns="91440" tIns="45720" rIns="91440" bIns="45720" anchor="b" anchorCtr="0"/>
          <a:p>
            <a:r>
              <a:rPr lang="zh-CN" altLang="en-US"/>
              <a:t>信用证的审核 </a:t>
            </a:r>
            <a:endParaRPr lang="zh-CN" altLang="en-US"/>
          </a:p>
        </p:txBody>
      </p:sp>
      <p:sp>
        <p:nvSpPr>
          <p:cNvPr id="74754" name="内容占位符 2"/>
          <p:cNvSpPr/>
          <p:nvPr>
            <p:ph idx="4294967295"/>
          </p:nvPr>
        </p:nvSpPr>
        <p:spPr/>
        <p:txBody>
          <a:bodyPr wrap="square" lIns="91440" tIns="45720" rIns="91440" bIns="45720" anchor="t" anchorCtr="0"/>
          <a:p>
            <a:r>
              <a:rPr lang="zh-CN" altLang="en-US" sz="2000"/>
              <a:t>信用证在国外到期。</a:t>
            </a:r>
            <a:r>
              <a:rPr lang="en-US" altLang="en-US" sz="2000"/>
              <a:t> </a:t>
            </a:r>
            <a:br>
              <a:rPr lang="en-US" altLang="en-US" sz="2000"/>
            </a:br>
            <a:r>
              <a:rPr lang="zh-CN" altLang="en-US" sz="2000"/>
              <a:t>规定信用证国外到期</a:t>
            </a:r>
            <a:r>
              <a:rPr lang="en-US" altLang="zh-CN" sz="2000"/>
              <a:t>, </a:t>
            </a:r>
            <a:r>
              <a:rPr lang="zh-CN" altLang="en-US" sz="2000"/>
              <a:t>有关单据必须寄送国外</a:t>
            </a:r>
            <a:r>
              <a:rPr lang="en-US" altLang="zh-CN" sz="2000"/>
              <a:t>, </a:t>
            </a:r>
            <a:r>
              <a:rPr lang="zh-CN" altLang="en-US" sz="2000"/>
              <a:t>由于我们无法掌握单据到达国外银行所需的时间且容易延误或丢失</a:t>
            </a:r>
            <a:r>
              <a:rPr lang="en-US" altLang="zh-CN" sz="2000"/>
              <a:t>,</a:t>
            </a:r>
            <a:r>
              <a:rPr lang="zh-CN" altLang="en-US" sz="2000"/>
              <a:t>有一定的风险。通常我们要求在国内交单</a:t>
            </a:r>
            <a:r>
              <a:rPr lang="en-US" altLang="zh-CN" sz="2000"/>
              <a:t>\\</a:t>
            </a:r>
            <a:r>
              <a:rPr lang="zh-CN" altLang="en-US" sz="2000"/>
              <a:t>付款。在来不及修改的情况下，必须应提前一个邮程（邮程的长短应根据地区远近而定）以最快方式寄送。</a:t>
            </a:r>
            <a:r>
              <a:rPr lang="en-US" altLang="en-US" sz="2000"/>
              <a:t> </a:t>
            </a:r>
            <a:endParaRPr lang="en-US" altLang="en-US" sz="2000"/>
          </a:p>
          <a:p>
            <a:endParaRPr lang="en-US" altLang="en-US" sz="2000"/>
          </a:p>
          <a:p>
            <a:r>
              <a:rPr lang="zh-CN" altLang="en-US" sz="2000"/>
              <a:t>如信用证中的装期和效期是同一天即通常所称的</a:t>
            </a:r>
            <a:r>
              <a:rPr lang="en-US" altLang="en-US" sz="2000"/>
              <a:t>“</a:t>
            </a:r>
            <a:r>
              <a:rPr lang="zh-CN" altLang="en-US" sz="2000"/>
              <a:t>双到期</a:t>
            </a:r>
            <a:r>
              <a:rPr lang="en-US" altLang="en-US" sz="2000"/>
              <a:t>”</a:t>
            </a:r>
            <a:r>
              <a:rPr lang="zh-CN" altLang="en-US" sz="2000"/>
              <a:t>，在实际业务操作中，应将装期提前一定的时间（一般在效期前</a:t>
            </a:r>
            <a:r>
              <a:rPr lang="en-US" altLang="zh-CN" sz="2000"/>
              <a:t>10</a:t>
            </a:r>
            <a:r>
              <a:rPr lang="zh-CN" altLang="en-US" sz="2000"/>
              <a:t>天），以便有合理的时间来制单结汇。</a:t>
            </a:r>
            <a:br>
              <a:rPr lang="en-US" altLang="en-US"/>
            </a:br>
            <a:endParaRPr lang="zh-CN" altLang="en-US"/>
          </a:p>
        </p:txBody>
      </p:sp>
    </p:spTree>
    <p:custDataLst>
      <p:tags r:id="rId1"/>
    </p:custData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7" name="标题 1"/>
          <p:cNvSpPr/>
          <p:nvPr>
            <p:ph type="title" idx="4294967295"/>
          </p:nvPr>
        </p:nvSpPr>
        <p:spPr/>
        <p:txBody>
          <a:bodyPr wrap="square" lIns="91440" tIns="45720" rIns="91440" bIns="45720" anchor="b" anchorCtr="0"/>
          <a:p>
            <a:r>
              <a:rPr lang="zh-CN" altLang="en-US"/>
              <a:t>信用证的审核 </a:t>
            </a:r>
            <a:endParaRPr lang="zh-CN" altLang="en-US"/>
          </a:p>
        </p:txBody>
      </p:sp>
      <p:sp>
        <p:nvSpPr>
          <p:cNvPr id="75778" name="内容占位符 2"/>
          <p:cNvSpPr/>
          <p:nvPr>
            <p:ph idx="4294967295"/>
          </p:nvPr>
        </p:nvSpPr>
        <p:spPr/>
        <p:txBody>
          <a:bodyPr wrap="square" lIns="91440" tIns="45720" rIns="91440" bIns="45720" anchor="t" anchorCtr="0">
            <a:normAutofit lnSpcReduction="10000"/>
          </a:bodyPr>
          <a:p>
            <a:r>
              <a:rPr lang="zh-CN" altLang="en-US" sz="2000"/>
              <a:t>检查装期的有关规定是否符合要求。</a:t>
            </a:r>
            <a:r>
              <a:rPr lang="en-US" altLang="en-US" sz="2000"/>
              <a:t> </a:t>
            </a:r>
            <a:br>
              <a:rPr lang="en-US" altLang="en-US" sz="2000"/>
            </a:br>
            <a:r>
              <a:rPr lang="zh-CN" altLang="en-US" sz="2000"/>
              <a:t>逾信用证规定装期的运输单据将构成不符点</a:t>
            </a:r>
            <a:r>
              <a:rPr lang="en-US" altLang="zh-CN" sz="2000"/>
              <a:t>,</a:t>
            </a:r>
            <a:r>
              <a:rPr lang="zh-CN" altLang="en-US" sz="2000"/>
              <a:t>银行有权不付款。</a:t>
            </a:r>
            <a:r>
              <a:rPr lang="en-US" altLang="en-US" sz="2000"/>
              <a:t> </a:t>
            </a:r>
            <a:br>
              <a:rPr lang="en-US" altLang="en-US" sz="2000"/>
            </a:br>
            <a:br>
              <a:rPr lang="en-US" altLang="en-US" sz="2000"/>
            </a:br>
            <a:r>
              <a:rPr lang="zh-CN" altLang="en-US" sz="2000"/>
              <a:t>能否信用证规定的装期内备妥有关货物并按期出运，如来证收到时装期太近，无法按期装运，应及时与客户联系修改</a:t>
            </a:r>
            <a:r>
              <a:rPr lang="zh-CN" altLang="en-US"/>
              <a:t>。</a:t>
            </a:r>
            <a:endParaRPr lang="en-US" altLang="zh-CN"/>
          </a:p>
          <a:p>
            <a:pPr>
              <a:buNone/>
            </a:pPr>
            <a:endParaRPr lang="en-US" altLang="zh-CN" sz="1000"/>
          </a:p>
          <a:p>
            <a:r>
              <a:rPr lang="zh-CN" altLang="en-US" sz="2000"/>
              <a:t>检查能否在信用证规定的交单期交单。</a:t>
            </a:r>
            <a:r>
              <a:rPr lang="en-US" altLang="en-US" sz="2000"/>
              <a:t> </a:t>
            </a:r>
            <a:br>
              <a:rPr lang="en-US" altLang="en-US" sz="2000"/>
            </a:br>
            <a:r>
              <a:rPr lang="zh-CN" altLang="en-US" sz="2000"/>
              <a:t>如来证中规定向银行交单的日期不得迟于提单日期后若干天，如果过了限期或单据不齐有错漏，银行有权不付款。</a:t>
            </a:r>
            <a:r>
              <a:rPr lang="en-US" altLang="en-US" sz="2000"/>
              <a:t> </a:t>
            </a:r>
            <a:br>
              <a:rPr lang="en-US" altLang="en-US" sz="2000"/>
            </a:br>
            <a:r>
              <a:rPr lang="zh-CN" altLang="en-US" sz="2000"/>
              <a:t>交单期通常按下列原则处理：</a:t>
            </a:r>
            <a:r>
              <a:rPr lang="en-US" altLang="en-US" sz="2000"/>
              <a:t> </a:t>
            </a:r>
            <a:br>
              <a:rPr lang="en-US" altLang="en-US" sz="2000"/>
            </a:br>
            <a:r>
              <a:rPr lang="en-US" altLang="zh-CN" sz="2000"/>
              <a:t>1</a:t>
            </a:r>
            <a:r>
              <a:rPr lang="zh-CN" altLang="en-US" sz="2000"/>
              <a:t>．信用证有规定的，应按信用证规定的交单期向银行交单；</a:t>
            </a:r>
            <a:r>
              <a:rPr lang="en-US" altLang="en-US" sz="2000"/>
              <a:t> </a:t>
            </a:r>
            <a:br>
              <a:rPr lang="en-US" altLang="en-US" sz="2000"/>
            </a:br>
            <a:r>
              <a:rPr lang="en-US" altLang="zh-CN" sz="2000"/>
              <a:t>2</a:t>
            </a:r>
            <a:r>
              <a:rPr lang="zh-CN" altLang="en-US" sz="2000"/>
              <a:t>．信用证没有规定的，向银行交单的日期不得迟于提单日期后   </a:t>
            </a:r>
            <a:r>
              <a:rPr lang="en-US" altLang="zh-CN" sz="2000"/>
              <a:t>21</a:t>
            </a:r>
            <a:r>
              <a:rPr lang="zh-CN" altLang="en-US" sz="2000"/>
              <a:t>天；  </a:t>
            </a:r>
            <a:endParaRPr lang="zh-CN" altLang="en-US" sz="2000"/>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1" name="标题 1"/>
          <p:cNvSpPr/>
          <p:nvPr>
            <p:ph type="title" idx="4294967295"/>
          </p:nvPr>
        </p:nvSpPr>
        <p:spPr/>
        <p:txBody>
          <a:bodyPr wrap="square" lIns="91440" tIns="45720" rIns="91440" bIns="45720" anchor="b" anchorCtr="0"/>
          <a:p>
            <a:r>
              <a:rPr lang="zh-CN" altLang="en-US"/>
              <a:t>信用证的审核 </a:t>
            </a:r>
            <a:endParaRPr lang="zh-CN" altLang="en-US"/>
          </a:p>
        </p:txBody>
      </p:sp>
      <p:sp>
        <p:nvSpPr>
          <p:cNvPr id="76802" name="内容占位符 2"/>
          <p:cNvSpPr/>
          <p:nvPr>
            <p:ph idx="4294967295"/>
          </p:nvPr>
        </p:nvSpPr>
        <p:spPr/>
        <p:txBody>
          <a:bodyPr wrap="square" lIns="91440" tIns="45720" rIns="91440" bIns="45720" anchor="t" anchorCtr="0">
            <a:normAutofit lnSpcReduction="10000"/>
          </a:bodyPr>
          <a:p>
            <a:r>
              <a:rPr lang="zh-CN" altLang="en-US" sz="2000"/>
              <a:t>检查价格条款是否符合合同规定。</a:t>
            </a:r>
            <a:r>
              <a:rPr lang="en-US" altLang="en-US" sz="2000"/>
              <a:t> </a:t>
            </a:r>
            <a:br>
              <a:rPr lang="en-US" altLang="en-US" sz="2000"/>
            </a:br>
            <a:r>
              <a:rPr lang="zh-CN" altLang="en-US" sz="2000"/>
              <a:t>不同的价格条款涉及到具体的费用如运费、保险费由谁分担。</a:t>
            </a:r>
            <a:r>
              <a:rPr lang="en-US" altLang="en-US" sz="2000"/>
              <a:t> </a:t>
            </a:r>
            <a:br>
              <a:rPr lang="en-US" altLang="en-US" sz="2000"/>
            </a:br>
            <a:r>
              <a:rPr lang="zh-CN" altLang="en-US" sz="2000"/>
              <a:t>如：合同中规定是：</a:t>
            </a:r>
            <a:r>
              <a:rPr lang="en-US" altLang="zh-CN" sz="2000"/>
              <a:t>FOB SHANGHAI AT USD50/PC </a:t>
            </a:r>
            <a:r>
              <a:rPr lang="zh-CN" altLang="en-US" sz="2000"/>
              <a:t>根据此价格条款有关的运费和保险费由买方即开证人承担；如果信用证中的价格条款没有按合同的规定作上述表示，而是做了如下规定：</a:t>
            </a:r>
            <a:r>
              <a:rPr lang="en-US" altLang="en-US" sz="2000"/>
              <a:t> </a:t>
            </a:r>
            <a:r>
              <a:rPr lang="en-US" altLang="zh-CN" sz="2000"/>
              <a:t>CIF NEW YORK AT USD50/PC </a:t>
            </a:r>
            <a:r>
              <a:rPr lang="zh-CN" altLang="en-US" sz="2000"/>
              <a:t>对此条款如不及时修改，那么受益人将承担有关的运费和保险费。</a:t>
            </a:r>
            <a:r>
              <a:rPr lang="en-US" altLang="en-US" sz="2000"/>
              <a:t> </a:t>
            </a:r>
            <a:endParaRPr lang="en-US" altLang="en-US" sz="2000"/>
          </a:p>
          <a:p>
            <a:r>
              <a:rPr lang="zh-CN" altLang="en-US" sz="2000"/>
              <a:t>检查货物是否允许分批出运。</a:t>
            </a:r>
            <a:r>
              <a:rPr lang="en-US" altLang="en-US" sz="2000"/>
              <a:t> </a:t>
            </a:r>
            <a:br>
              <a:rPr lang="en-US" altLang="en-US" sz="2000"/>
            </a:br>
            <a:r>
              <a:rPr lang="zh-CN" altLang="en-US" sz="2000"/>
              <a:t>除信用证另有规定外，货物是允许分批付运的。</a:t>
            </a:r>
            <a:r>
              <a:rPr lang="en-US" altLang="en-US" sz="2000"/>
              <a:t> </a:t>
            </a:r>
            <a:br>
              <a:rPr lang="en-US" altLang="en-US" sz="2000"/>
            </a:br>
            <a:r>
              <a:rPr lang="zh-CN" altLang="en-US" sz="2000"/>
              <a:t>特别注意：如信用证中规定了每一批货物出运的确切时间，则必须按此照办，如不能办到，必须修改。</a:t>
            </a:r>
            <a:r>
              <a:rPr lang="en-US" altLang="en-US" sz="2000"/>
              <a:t> </a:t>
            </a:r>
            <a:endParaRPr lang="en-US" altLang="en-US" sz="2000"/>
          </a:p>
          <a:p>
            <a:r>
              <a:rPr lang="zh-CN" altLang="en-US" sz="2000"/>
              <a:t>检查货物是否允许转运。</a:t>
            </a:r>
            <a:r>
              <a:rPr lang="en-US" altLang="en-US" sz="2000"/>
              <a:t> </a:t>
            </a:r>
            <a:br>
              <a:rPr lang="en-US" altLang="en-US" sz="2000"/>
            </a:br>
            <a:r>
              <a:rPr lang="zh-CN" altLang="en-US" sz="2000"/>
              <a:t>除信用证另有规定外，货物是允许转运的。 </a:t>
            </a:r>
            <a:endParaRPr lang="zh-CN" altLang="en-US" sz="2000"/>
          </a:p>
        </p:txBody>
      </p:sp>
    </p:spTree>
    <p:custDataLst>
      <p:tags r:id="rId1"/>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5" name="标题 1"/>
          <p:cNvSpPr/>
          <p:nvPr>
            <p:ph type="title" idx="4294967295"/>
          </p:nvPr>
        </p:nvSpPr>
        <p:spPr/>
        <p:txBody>
          <a:bodyPr wrap="square" lIns="91440" tIns="45720" rIns="91440" bIns="45720" anchor="b" anchorCtr="0"/>
          <a:p>
            <a:r>
              <a:rPr lang="zh-CN" altLang="en-US"/>
              <a:t>信用证的审核 </a:t>
            </a:r>
            <a:endParaRPr lang="zh-CN" altLang="en-US" b="1"/>
          </a:p>
        </p:txBody>
      </p:sp>
      <p:sp>
        <p:nvSpPr>
          <p:cNvPr id="77826" name="内容占位符 2"/>
          <p:cNvSpPr/>
          <p:nvPr>
            <p:ph idx="4294967295"/>
          </p:nvPr>
        </p:nvSpPr>
        <p:spPr/>
        <p:txBody>
          <a:bodyPr wrap="square" lIns="91440" tIns="45720" rIns="91440" bIns="45720" anchor="t" anchorCtr="0"/>
          <a:p>
            <a:r>
              <a:rPr lang="zh-CN" altLang="en-US" sz="2000"/>
              <a:t>检查有关的费用条款。 </a:t>
            </a:r>
            <a:endParaRPr lang="en-US" altLang="zh-CN" sz="2000"/>
          </a:p>
          <a:p>
            <a:r>
              <a:rPr lang="zh-CN" altLang="en-US" sz="2000"/>
              <a:t>检查信用证中有无陷阱条款。</a:t>
            </a:r>
            <a:r>
              <a:rPr lang="en-US" altLang="en-US" sz="2000"/>
              <a:t> </a:t>
            </a:r>
            <a:br>
              <a:rPr lang="en-US" altLang="en-US" sz="2000"/>
            </a:br>
            <a:br>
              <a:rPr lang="en-US" altLang="en-US" sz="2000"/>
            </a:br>
            <a:r>
              <a:rPr lang="zh-CN" altLang="en-US" sz="2000"/>
              <a:t>应特别注意下列信用证条款是有很大陷阱的条款，具有很大的风险：</a:t>
            </a:r>
            <a:r>
              <a:rPr lang="en-US" altLang="en-US" sz="2000"/>
              <a:t> </a:t>
            </a:r>
            <a:br>
              <a:rPr lang="en-US" altLang="en-US" sz="2000"/>
            </a:br>
            <a:br>
              <a:rPr lang="en-US" altLang="en-US" sz="2000"/>
            </a:br>
            <a:r>
              <a:rPr lang="zh-CN" altLang="en-US" sz="2000"/>
              <a:t>如：</a:t>
            </a:r>
            <a:r>
              <a:rPr lang="en-US" altLang="zh-CN" sz="2000"/>
              <a:t>1/3 </a:t>
            </a:r>
            <a:r>
              <a:rPr lang="zh-CN" altLang="en-US" sz="2000"/>
              <a:t>正本提单直接寄送客人的条款。</a:t>
            </a:r>
            <a:r>
              <a:rPr lang="en-US" altLang="en-US" sz="2000"/>
              <a:t> </a:t>
            </a:r>
            <a:br>
              <a:rPr lang="en-US" altLang="en-US" sz="2000"/>
            </a:br>
            <a:br>
              <a:rPr lang="en-US" altLang="en-US" sz="2000"/>
            </a:br>
            <a:r>
              <a:rPr lang="zh-CN" altLang="en-US" sz="2000"/>
              <a:t>如果接受此条款，将随时面临货、款两空的危险。</a:t>
            </a:r>
            <a:endParaRPr lang="zh-CN" altLang="en-US" sz="200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Rectangle 6"/>
          <p:cNvSpPr/>
          <p:nvPr>
            <p:ph type="title" idx="4294967295"/>
          </p:nvPr>
        </p:nvSpPr>
        <p:spPr/>
        <p:txBody>
          <a:bodyPr wrap="square" lIns="91440" tIns="45720" rIns="91440" bIns="45720" anchor="b" anchorCtr="0"/>
          <a:p>
            <a:pPr eaLnBrk="1" hangingPunct="1"/>
            <a:r>
              <a:rPr lang="zh-CN" altLang="en-US"/>
              <a:t>信用证的定义</a:t>
            </a:r>
            <a:endParaRPr lang="zh-CN" altLang="en-US"/>
          </a:p>
        </p:txBody>
      </p:sp>
      <p:sp>
        <p:nvSpPr>
          <p:cNvPr id="2068" name="Rectangle 7"/>
          <p:cNvSpPr/>
          <p:nvPr>
            <p:ph type="body" idx="4294967295"/>
          </p:nvPr>
        </p:nvSpPr>
        <p:spPr/>
        <p:txBody>
          <a:bodyPr wrap="square" lIns="91440" tIns="45720" rIns="91440" bIns="45720" anchor="t"/>
          <a:p>
            <a:pPr eaLnBrk="1" fontAlgn="base" hangingPunct="1">
              <a:buClr>
                <a:schemeClr val="folHlink"/>
              </a:buClr>
            </a:pPr>
            <a:r>
              <a:rPr lang="zh-CN" altLang="en-US" sz="2800" strike="noStrike" noProof="1"/>
              <a:t>信用证是以</a:t>
            </a:r>
            <a:r>
              <a:rPr lang="zh-CN" altLang="en-US" sz="2800" strike="noStrike" noProof="1">
                <a:solidFill>
                  <a:srgbClr val="FF0000"/>
                </a:solidFill>
              </a:rPr>
              <a:t>银行信用</a:t>
            </a:r>
            <a:r>
              <a:rPr lang="zh-CN" altLang="en-US" sz="2800" strike="noStrike" noProof="1"/>
              <a:t>作支持的结算工具；</a:t>
            </a:r>
            <a:endParaRPr lang="zh-CN" altLang="en-US" sz="2800" strike="noStrike" noProof="1"/>
          </a:p>
          <a:p>
            <a:pPr eaLnBrk="1" fontAlgn="base" hangingPunct="1">
              <a:buClr>
                <a:schemeClr val="folHlink"/>
              </a:buClr>
            </a:pPr>
            <a:r>
              <a:rPr lang="zh-CN" altLang="en-US" sz="2800" strike="noStrike" noProof="1"/>
              <a:t>是</a:t>
            </a:r>
            <a:r>
              <a:rPr lang="zh-CN" altLang="en-US" sz="2800" strike="noStrike" noProof="1">
                <a:solidFill>
                  <a:srgbClr val="FF0000"/>
                </a:solidFill>
              </a:rPr>
              <a:t>开证行</a:t>
            </a:r>
            <a:r>
              <a:rPr lang="zh-CN" altLang="en-US" sz="2800" strike="noStrike" noProof="1"/>
              <a:t>有条件地为</a:t>
            </a:r>
            <a:r>
              <a:rPr lang="zh-CN" altLang="en-US" sz="2800" strike="noStrike" noProof="1">
                <a:solidFill>
                  <a:srgbClr val="FF0000"/>
                </a:solidFill>
              </a:rPr>
              <a:t>进口商</a:t>
            </a:r>
            <a:r>
              <a:rPr lang="zh-CN" altLang="en-US" sz="2800" strike="noStrike" noProof="1"/>
              <a:t>支付货款的承诺；</a:t>
            </a:r>
            <a:endParaRPr lang="zh-CN" altLang="en-US" sz="2800" strike="noStrike" noProof="1"/>
          </a:p>
          <a:p>
            <a:pPr eaLnBrk="1" fontAlgn="base" hangingPunct="1">
              <a:buClr>
                <a:schemeClr val="folHlink"/>
              </a:buClr>
            </a:pPr>
            <a:r>
              <a:rPr lang="zh-CN" altLang="en-US" sz="2800" strike="noStrike" noProof="1"/>
              <a:t>履行付款承诺的条件是</a:t>
            </a:r>
            <a:r>
              <a:rPr lang="zh-CN" altLang="en-US" sz="2800" strike="noStrike" noProof="1">
                <a:gradFill>
                  <a:gsLst>
                    <a:gs pos="0">
                      <a:srgbClr val="7B32B2"/>
                    </a:gs>
                    <a:gs pos="100000">
                      <a:srgbClr val="401A5D"/>
                    </a:gs>
                  </a:gsLst>
                  <a:lin scaled="0"/>
                </a:gradFill>
              </a:rPr>
              <a:t>出口商必须在信用证效期内提交符合信用证规定单据条款的商务单据（</a:t>
            </a:r>
            <a:r>
              <a:rPr lang="zh-CN" altLang="en-US" sz="2800" strike="noStrike" noProof="1">
                <a:gradFill>
                  <a:gsLst>
                    <a:gs pos="0">
                      <a:srgbClr val="E30000"/>
                    </a:gs>
                    <a:gs pos="100000">
                      <a:srgbClr val="760303"/>
                    </a:gs>
                  </a:gsLst>
                  <a:lin scaled="0"/>
                </a:gradFill>
              </a:rPr>
              <a:t>海运提单</a:t>
            </a:r>
            <a:r>
              <a:rPr lang="zh-CN" altLang="en-US" sz="2800" strike="noStrike" noProof="1">
                <a:gradFill>
                  <a:gsLst>
                    <a:gs pos="0">
                      <a:srgbClr val="7B32B2"/>
                    </a:gs>
                    <a:gs pos="100000">
                      <a:srgbClr val="401A5D"/>
                    </a:gs>
                  </a:gsLst>
                  <a:lin scaled="0"/>
                </a:gradFill>
              </a:rPr>
              <a:t>等货物单据）或金融单据（</a:t>
            </a:r>
            <a:r>
              <a:rPr lang="zh-CN" altLang="en-US" sz="2800" strike="noStrike" noProof="1">
                <a:gradFill>
                  <a:gsLst>
                    <a:gs pos="0">
                      <a:srgbClr val="E30000"/>
                    </a:gs>
                    <a:gs pos="100000">
                      <a:srgbClr val="760303"/>
                    </a:gs>
                  </a:gsLst>
                  <a:lin scaled="0"/>
                </a:gradFill>
              </a:rPr>
              <a:t>汇票</a:t>
            </a:r>
            <a:r>
              <a:rPr lang="zh-CN" altLang="en-US" sz="2800" strike="noStrike" noProof="1">
                <a:gradFill>
                  <a:gsLst>
                    <a:gs pos="0">
                      <a:srgbClr val="7B32B2"/>
                    </a:gs>
                    <a:gs pos="100000">
                      <a:srgbClr val="401A5D"/>
                    </a:gs>
                  </a:gsLst>
                  <a:lin scaled="0"/>
                </a:gradFill>
              </a:rPr>
              <a:t>），只要</a:t>
            </a:r>
            <a:r>
              <a:rPr lang="zh-CN" altLang="en-US" sz="2800" strike="noStrike" noProof="1">
                <a:gradFill>
                  <a:gsLst>
                    <a:gs pos="0">
                      <a:srgbClr val="FE4444"/>
                    </a:gs>
                    <a:gs pos="100000">
                      <a:srgbClr val="832B2B"/>
                    </a:gs>
                  </a:gsLst>
                  <a:lin scaled="0"/>
                </a:gradFill>
              </a:rPr>
              <a:t>单证一致，单单相符</a:t>
            </a:r>
            <a:r>
              <a:rPr lang="zh-CN" altLang="en-US" sz="2800" strike="noStrike" noProof="1">
                <a:gradFill>
                  <a:gsLst>
                    <a:gs pos="0">
                      <a:srgbClr val="7B32B2"/>
                    </a:gs>
                    <a:gs pos="100000">
                      <a:srgbClr val="401A5D"/>
                    </a:gs>
                  </a:gsLst>
                  <a:lin scaled="0"/>
                </a:gradFill>
              </a:rPr>
              <a:t>，开证行就必须在单据提示日即期地支付货款，或在提示日确认在某一将来日期到时兑付。 </a:t>
            </a:r>
            <a:endParaRPr lang="zh-CN" altLang="en-US" sz="2800" strike="noStrike" noProof="1">
              <a:gradFill>
                <a:gsLst>
                  <a:gs pos="0">
                    <a:srgbClr val="7B32B2"/>
                  </a:gs>
                  <a:gs pos="100000">
                    <a:srgbClr val="401A5D"/>
                  </a:gs>
                </a:gsLst>
                <a:lin scaled="0"/>
              </a:gradFill>
            </a:endParaRPr>
          </a:p>
          <a:p>
            <a:pPr eaLnBrk="1" fontAlgn="base" hangingPunct="1">
              <a:buClr>
                <a:schemeClr val="folHlink"/>
              </a:buClr>
            </a:pPr>
            <a:endParaRPr lang="zh-CN" altLang="en-US" sz="2800" strike="noStrike" noProof="1"/>
          </a:p>
          <a:p>
            <a:pPr eaLnBrk="1" fontAlgn="base" hangingPunct="1">
              <a:buClr>
                <a:schemeClr val="folHlink"/>
              </a:buClr>
            </a:pPr>
            <a:endParaRPr lang="en-US" altLang="zh-CN" sz="2800" strike="noStrike" noProof="1"/>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childTnLst>
                                    <p:set>
                                      <p:cBhvr additive="base">
                                        <p:cTn id="6" dur="1" fill="hold">
                                          <p:stCondLst>
                                            <p:cond delay="499"/>
                                          </p:stCondLst>
                                        </p:cTn>
                                        <p:tgtEl>
                                          <p:spTgt spid="2068">
                                            <p:txEl>
                                              <p:charRg st="0" end="1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childTnLst>
                                    <p:set>
                                      <p:cBhvr additive="base">
                                        <p:cTn id="10" dur="1" fill="hold">
                                          <p:stCondLst>
                                            <p:cond delay="499"/>
                                          </p:stCondLst>
                                        </p:cTn>
                                        <p:tgtEl>
                                          <p:spTgt spid="2068">
                                            <p:txEl>
                                              <p:charRg st="19" end="4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childTnLst>
                                    <p:set>
                                      <p:cBhvr additive="base">
                                        <p:cTn id="14" dur="1" fill="hold">
                                          <p:stCondLst>
                                            <p:cond delay="499"/>
                                          </p:stCondLst>
                                        </p:cTn>
                                        <p:tgtEl>
                                          <p:spTgt spid="2068">
                                            <p:txEl>
                                              <p:charRg st="40" end="15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 grpId="0" animBg="1"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标题 1"/>
          <p:cNvSpPr/>
          <p:nvPr>
            <p:ph type="title" idx="4294967295"/>
          </p:nvPr>
        </p:nvSpPr>
        <p:spPr/>
        <p:txBody>
          <a:bodyPr wrap="square" lIns="91440" tIns="45720" rIns="91440" bIns="45720" anchor="b" anchorCtr="0"/>
          <a:p>
            <a:r>
              <a:rPr lang="zh-CN" altLang="en-US"/>
              <a:t>信用证的审核 </a:t>
            </a:r>
            <a:endParaRPr lang="zh-CN" altLang="en-US"/>
          </a:p>
        </p:txBody>
      </p:sp>
      <p:sp>
        <p:nvSpPr>
          <p:cNvPr id="78850" name="内容占位符 2"/>
          <p:cNvSpPr/>
          <p:nvPr>
            <p:ph idx="4294967295"/>
          </p:nvPr>
        </p:nvSpPr>
        <p:spPr/>
        <p:txBody>
          <a:bodyPr wrap="square" lIns="91440" tIns="45720" rIns="91440" bIns="45720" anchor="t" anchorCtr="0"/>
          <a:p>
            <a:r>
              <a:rPr lang="zh-CN" altLang="en-US" sz="2000"/>
              <a:t>检查信用证中有无矛盾之处。</a:t>
            </a:r>
            <a:r>
              <a:rPr lang="en-US" altLang="en-US" sz="2000"/>
              <a:t> </a:t>
            </a:r>
            <a:br>
              <a:rPr lang="en-US" altLang="en-US" sz="2000"/>
            </a:br>
            <a:br>
              <a:rPr lang="en-US" altLang="en-US" sz="2000"/>
            </a:br>
            <a:r>
              <a:rPr lang="zh-CN" altLang="en-US" sz="2000"/>
              <a:t>如</a:t>
            </a:r>
            <a:r>
              <a:rPr lang="en-US" altLang="zh-CN" sz="2000"/>
              <a:t>:</a:t>
            </a:r>
            <a:r>
              <a:rPr lang="zh-CN" altLang="en-US" sz="2000"/>
              <a:t>明明是空运</a:t>
            </a:r>
            <a:r>
              <a:rPr lang="en-US" altLang="zh-CN" sz="2000"/>
              <a:t>,</a:t>
            </a:r>
            <a:r>
              <a:rPr lang="zh-CN" altLang="en-US" sz="2000"/>
              <a:t>却要求提供海运提单；明明价格条款是</a:t>
            </a:r>
            <a:r>
              <a:rPr lang="en-US" altLang="zh-CN" sz="2000"/>
              <a:t>FOB,</a:t>
            </a:r>
            <a:r>
              <a:rPr lang="zh-CN" altLang="en-US" sz="2000"/>
              <a:t>保险应由买方办理</a:t>
            </a:r>
            <a:r>
              <a:rPr lang="en-US" altLang="zh-CN" sz="2000"/>
              <a:t>,</a:t>
            </a:r>
            <a:r>
              <a:rPr lang="zh-CN" altLang="en-US" sz="2000"/>
              <a:t>而信用证中却要求提供保险单。 </a:t>
            </a:r>
            <a:endParaRPr lang="zh-CN" altLang="en-US" sz="2000"/>
          </a:p>
        </p:txBody>
      </p:sp>
    </p:spTree>
    <p:custDataLst>
      <p:tags r:id="rId1"/>
    </p:custData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3" name="标题 1"/>
          <p:cNvSpPr/>
          <p:nvPr>
            <p:ph type="title" idx="4294967295"/>
          </p:nvPr>
        </p:nvSpPr>
        <p:spPr/>
        <p:txBody>
          <a:bodyPr wrap="square" lIns="91440" tIns="45720" rIns="91440" bIns="45720" anchor="b" anchorCtr="0"/>
          <a:p>
            <a:r>
              <a:rPr lang="zh-CN" altLang="en-US"/>
              <a:t>信用证的修改</a:t>
            </a:r>
            <a:endParaRPr lang="zh-CN" altLang="en-US"/>
          </a:p>
        </p:txBody>
      </p:sp>
      <p:sp>
        <p:nvSpPr>
          <p:cNvPr id="79874" name="内容占位符 2"/>
          <p:cNvSpPr/>
          <p:nvPr>
            <p:ph idx="4294967295"/>
          </p:nvPr>
        </p:nvSpPr>
        <p:spPr/>
        <p:txBody>
          <a:bodyPr wrap="square" lIns="91440" tIns="45720" rIns="91440" bIns="45720" anchor="t" anchorCtr="0">
            <a:normAutofit lnSpcReduction="20000"/>
          </a:bodyPr>
          <a:p>
            <a:r>
              <a:rPr lang="zh-CN" altLang="en-US" sz="2000"/>
              <a:t>通过对信用证的全面审核</a:t>
            </a:r>
            <a:r>
              <a:rPr lang="en-US" altLang="zh-CN" sz="2000"/>
              <a:t>,</a:t>
            </a:r>
            <a:r>
              <a:rPr lang="zh-CN" altLang="en-US" sz="2000"/>
              <a:t>如发现问题</a:t>
            </a:r>
            <a:r>
              <a:rPr lang="en-US" altLang="zh-CN" sz="2000"/>
              <a:t>,</a:t>
            </a:r>
            <a:r>
              <a:rPr lang="zh-CN" altLang="en-US" sz="2000"/>
              <a:t>应分别情况及时处理。对于影响安全收汇</a:t>
            </a:r>
            <a:r>
              <a:rPr lang="en-US" altLang="zh-CN" sz="2000"/>
              <a:t>,</a:t>
            </a:r>
            <a:r>
              <a:rPr lang="zh-CN" altLang="en-US" sz="2000"/>
              <a:t>难以接受或做到的信用证条款</a:t>
            </a:r>
            <a:r>
              <a:rPr lang="en-US" altLang="zh-CN" sz="2000"/>
              <a:t>,</a:t>
            </a:r>
            <a:r>
              <a:rPr lang="zh-CN" altLang="en-US" sz="2000"/>
              <a:t>必须要求国外客人进行修改。</a:t>
            </a:r>
            <a:r>
              <a:rPr lang="en-US" altLang="en-US" sz="2000"/>
              <a:t> </a:t>
            </a:r>
            <a:br>
              <a:rPr lang="en-US" altLang="en-US" sz="2000"/>
            </a:br>
            <a:r>
              <a:rPr lang="zh-CN" altLang="en-US" sz="2000"/>
              <a:t>信用证修改的规则如下</a:t>
            </a:r>
            <a:r>
              <a:rPr lang="en-US" altLang="zh-CN" sz="2000"/>
              <a:t>: </a:t>
            </a:r>
            <a:br>
              <a:rPr lang="en-US" altLang="zh-CN" sz="2000"/>
            </a:br>
            <a:r>
              <a:rPr lang="zh-CN" altLang="en-US" sz="2000"/>
              <a:t>只有买方</a:t>
            </a:r>
            <a:r>
              <a:rPr lang="en-US" altLang="zh-CN" sz="2000"/>
              <a:t>(</a:t>
            </a:r>
            <a:r>
              <a:rPr lang="zh-CN" altLang="en-US" sz="2000"/>
              <a:t>开证人</a:t>
            </a:r>
            <a:r>
              <a:rPr lang="en-US" altLang="zh-CN" sz="2000"/>
              <a:t>)</a:t>
            </a:r>
            <a:r>
              <a:rPr lang="zh-CN" altLang="en-US" sz="2000"/>
              <a:t>有权决定是否接受修改信用证；</a:t>
            </a:r>
            <a:r>
              <a:rPr lang="en-US" altLang="en-US" sz="2000"/>
              <a:t> </a:t>
            </a:r>
            <a:br>
              <a:rPr lang="en-US" altLang="en-US" sz="2000"/>
            </a:br>
            <a:r>
              <a:rPr lang="zh-CN" altLang="en-US" sz="2000"/>
              <a:t>只有卖方</a:t>
            </a:r>
            <a:r>
              <a:rPr lang="en-US" altLang="zh-CN" sz="2000"/>
              <a:t>(</a:t>
            </a:r>
            <a:r>
              <a:rPr lang="zh-CN" altLang="en-US" sz="2000"/>
              <a:t>受益人</a:t>
            </a:r>
            <a:r>
              <a:rPr lang="en-US" altLang="zh-CN" sz="2000"/>
              <a:t>)</a:t>
            </a:r>
            <a:r>
              <a:rPr lang="zh-CN" altLang="en-US" sz="2000"/>
              <a:t>有权决定是否接受信用证修改。</a:t>
            </a:r>
            <a:r>
              <a:rPr lang="en-US" altLang="en-US" sz="2000"/>
              <a:t> </a:t>
            </a:r>
            <a:br>
              <a:rPr lang="en-US" altLang="en-US" sz="2000"/>
            </a:br>
            <a:r>
              <a:rPr lang="zh-CN" altLang="en-US" sz="2000"/>
              <a:t>修改信用证应注意以下几点</a:t>
            </a:r>
            <a:r>
              <a:rPr lang="en-US" altLang="zh-CN" sz="2000"/>
              <a:t>: </a:t>
            </a:r>
            <a:br>
              <a:rPr lang="en-US" altLang="zh-CN" sz="2000"/>
            </a:br>
            <a:r>
              <a:rPr lang="zh-CN" altLang="en-US" sz="2000"/>
              <a:t>一</a:t>
            </a:r>
            <a:r>
              <a:rPr lang="en-US" altLang="zh-CN" sz="2000"/>
              <a:t>.</a:t>
            </a:r>
            <a:r>
              <a:rPr lang="zh-CN" altLang="en-US" sz="2000"/>
              <a:t>凡是需要修改的内容</a:t>
            </a:r>
            <a:r>
              <a:rPr lang="en-US" altLang="zh-CN" sz="2000"/>
              <a:t>,</a:t>
            </a:r>
            <a:r>
              <a:rPr lang="zh-CN" altLang="en-US" sz="2000"/>
              <a:t>应做到一次性向客人提出</a:t>
            </a:r>
            <a:r>
              <a:rPr lang="en-US" altLang="zh-CN" sz="2000"/>
              <a:t>,</a:t>
            </a:r>
            <a:r>
              <a:rPr lang="zh-CN" altLang="en-US" sz="2000"/>
              <a:t>避免多次修改信用证的情况。</a:t>
            </a:r>
            <a:r>
              <a:rPr lang="en-US" altLang="en-US" sz="2000"/>
              <a:t> </a:t>
            </a:r>
            <a:br>
              <a:rPr lang="en-US" altLang="en-US" sz="2000"/>
            </a:br>
            <a:r>
              <a:rPr lang="zh-CN" altLang="en-US" sz="2000"/>
              <a:t>二</a:t>
            </a:r>
            <a:r>
              <a:rPr lang="en-US" altLang="zh-CN" sz="2000"/>
              <a:t>.</a:t>
            </a:r>
            <a:r>
              <a:rPr lang="zh-CN" altLang="en-US" sz="2000"/>
              <a:t>对于不可撤消信用证中任何条款的修改</a:t>
            </a:r>
            <a:r>
              <a:rPr lang="en-US" altLang="zh-CN" sz="2000"/>
              <a:t>,</a:t>
            </a:r>
            <a:r>
              <a:rPr lang="zh-CN" altLang="en-US" sz="2000"/>
              <a:t>都必须取得当事人的同意后才能生效。</a:t>
            </a:r>
            <a:r>
              <a:rPr lang="en-US" altLang="en-US" sz="2000"/>
              <a:t> </a:t>
            </a:r>
            <a:br>
              <a:rPr lang="en-US" altLang="en-US" sz="2000"/>
            </a:br>
            <a:r>
              <a:rPr lang="zh-CN" altLang="en-US" sz="2000"/>
              <a:t>对信用证修改内容的接受或拒绝有两种表示形式</a:t>
            </a:r>
            <a:r>
              <a:rPr lang="en-US" altLang="zh-CN" sz="2000"/>
              <a:t>: </a:t>
            </a:r>
            <a:br>
              <a:rPr lang="en-US" altLang="zh-CN" sz="2000"/>
            </a:br>
            <a:r>
              <a:rPr lang="zh-CN" altLang="en-US" sz="2000"/>
              <a:t>受益人作出接受或拒绝该信用证修改的通知；</a:t>
            </a:r>
            <a:r>
              <a:rPr lang="en-US" altLang="en-US" sz="2000"/>
              <a:t> </a:t>
            </a:r>
            <a:endParaRPr lang="en-US" altLang="en-US" sz="2000"/>
          </a:p>
          <a:p>
            <a:pPr>
              <a:buNone/>
            </a:pPr>
            <a:r>
              <a:rPr lang="zh-CN" altLang="en-US" sz="2000"/>
              <a:t>     受益人以行动按照信用证的内容办事。</a:t>
            </a:r>
            <a:r>
              <a:rPr lang="en-US" altLang="en-US" sz="2000"/>
              <a:t> </a:t>
            </a:r>
            <a:br>
              <a:rPr lang="en-US" altLang="en-US"/>
            </a:br>
            <a:br>
              <a:rPr lang="en-US" altLang="en-US"/>
            </a:br>
            <a:endParaRPr lang="zh-CN" altLang="en-US"/>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7" name="标题 1"/>
          <p:cNvSpPr/>
          <p:nvPr>
            <p:ph type="title" idx="4294967295"/>
          </p:nvPr>
        </p:nvSpPr>
        <p:spPr/>
        <p:txBody>
          <a:bodyPr wrap="square" lIns="91440" tIns="45720" rIns="91440" bIns="45720" anchor="b" anchorCtr="0"/>
          <a:p>
            <a:r>
              <a:rPr lang="zh-CN" altLang="en-US"/>
              <a:t>信用证的修改</a:t>
            </a:r>
            <a:endParaRPr lang="zh-CN" altLang="en-US"/>
          </a:p>
        </p:txBody>
      </p:sp>
      <p:sp>
        <p:nvSpPr>
          <p:cNvPr id="80898" name="内容占位符 2"/>
          <p:cNvSpPr/>
          <p:nvPr>
            <p:ph idx="4294967295"/>
          </p:nvPr>
        </p:nvSpPr>
        <p:spPr/>
        <p:txBody>
          <a:bodyPr wrap="square" lIns="91440" tIns="45720" rIns="91440" bIns="45720" anchor="t" anchorCtr="0"/>
          <a:p>
            <a:r>
              <a:rPr lang="zh-CN" altLang="en-US" sz="2000"/>
              <a:t>对于修改内容要么全部接受</a:t>
            </a:r>
            <a:r>
              <a:rPr lang="en-US" altLang="zh-CN" sz="2000"/>
              <a:t>,</a:t>
            </a:r>
            <a:r>
              <a:rPr lang="zh-CN" altLang="en-US" sz="2000"/>
              <a:t>要么全部拒绝。部分接受修改中的内容是无效的</a:t>
            </a:r>
            <a:endParaRPr lang="en-US" altLang="zh-CN" sz="2000"/>
          </a:p>
          <a:p>
            <a:endParaRPr lang="en-US" altLang="zh-CN" sz="2000"/>
          </a:p>
          <a:p>
            <a:r>
              <a:rPr lang="zh-CN" altLang="en-US" sz="2000"/>
              <a:t>有关信用证修改必须通过原信用证通知行才具真实</a:t>
            </a:r>
            <a:r>
              <a:rPr lang="en-US" altLang="zh-CN" sz="2000"/>
              <a:t>,</a:t>
            </a:r>
            <a:r>
              <a:rPr lang="zh-CN" altLang="en-US" sz="2000"/>
              <a:t>有效；通过客人直接寄送的修改申请书或修改书复印件不是有效的修改。</a:t>
            </a:r>
            <a:endParaRPr lang="en-US" altLang="zh-CN" sz="2000"/>
          </a:p>
          <a:p>
            <a:pPr>
              <a:buNone/>
            </a:pPr>
            <a:r>
              <a:rPr lang="en-US" altLang="en-US" sz="2000"/>
              <a:t> </a:t>
            </a:r>
            <a:endParaRPr lang="en-US" altLang="en-US" sz="2000"/>
          </a:p>
          <a:p>
            <a:r>
              <a:rPr lang="zh-CN" altLang="en-US" sz="2000"/>
              <a:t>明确修改费用由谁承担。一般按照责任归属来确定修改费用由谁承担。</a:t>
            </a:r>
            <a:endParaRPr lang="zh-CN" altLang="en-US" sz="2000"/>
          </a:p>
        </p:txBody>
      </p:sp>
    </p:spTree>
    <p:custDataLst>
      <p:tags r:id="rId1"/>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1" name="标题 1"/>
          <p:cNvSpPr/>
          <p:nvPr>
            <p:ph type="title" idx="4294967295"/>
          </p:nvPr>
        </p:nvSpPr>
        <p:spPr/>
        <p:txBody>
          <a:bodyPr wrap="square" lIns="91440" tIns="45720" rIns="91440" bIns="45720" anchor="b" anchorCtr="0"/>
          <a:p>
            <a:r>
              <a:rPr lang="zh-CN" altLang="en-US"/>
              <a:t>进口商面临的主要风险</a:t>
            </a:r>
            <a:endParaRPr lang="zh-CN" altLang="en-US"/>
          </a:p>
        </p:txBody>
      </p:sp>
      <p:sp>
        <p:nvSpPr>
          <p:cNvPr id="81922" name="内容占位符 2"/>
          <p:cNvSpPr/>
          <p:nvPr>
            <p:ph idx="4294967295"/>
          </p:nvPr>
        </p:nvSpPr>
        <p:spPr/>
        <p:txBody>
          <a:bodyPr wrap="square" lIns="91440" tIns="45720" rIns="91440" bIns="45720" anchor="t" anchorCtr="0"/>
          <a:p>
            <a:r>
              <a:rPr lang="zh-CN" altLang="en-US" sz="2000"/>
              <a:t>出口商交货严重违反贸易合同的要求</a:t>
            </a:r>
            <a:endParaRPr lang="zh-CN" altLang="en-US" sz="2000"/>
          </a:p>
          <a:p>
            <a:pPr>
              <a:buNone/>
            </a:pPr>
            <a:r>
              <a:rPr lang="zh-CN" altLang="en-US" sz="2000"/>
              <a:t>     由于信用证是一项自足的文件，独立于买卖合同之外。信用证当事人的权利和义务完全以</a:t>
            </a:r>
            <a:r>
              <a:rPr lang="en-US" altLang="zh-CN" sz="2000"/>
              <a:t>L/C</a:t>
            </a:r>
            <a:r>
              <a:rPr lang="zh-CN" altLang="en-US" sz="2000"/>
              <a:t>条款为依据。银行对于买卖合同履行中出现的问题</a:t>
            </a:r>
            <a:r>
              <a:rPr lang="en-US" altLang="zh-CN" sz="2000"/>
              <a:t>(</a:t>
            </a:r>
            <a:r>
              <a:rPr lang="zh-CN" altLang="en-US" sz="2000"/>
              <a:t>如货物品质、数量不符</a:t>
            </a:r>
            <a:r>
              <a:rPr lang="en-US" altLang="zh-CN" sz="2000"/>
              <a:t>)</a:t>
            </a:r>
            <a:r>
              <a:rPr lang="zh-CN" altLang="en-US" sz="2000"/>
              <a:t>概不负责。若出口商以次充好，以假冒真，只要出口商提供的单据与</a:t>
            </a:r>
            <a:r>
              <a:rPr lang="en-US" altLang="zh-CN" sz="2000"/>
              <a:t>L/C</a:t>
            </a:r>
            <a:r>
              <a:rPr lang="zh-CN" altLang="en-US" sz="2000"/>
              <a:t>相符，出口商照样可得到货款，而深受其害的则是进口商。</a:t>
            </a:r>
            <a:endParaRPr lang="zh-CN" altLang="en-US" sz="2000"/>
          </a:p>
          <a:p>
            <a:r>
              <a:rPr lang="zh-CN" altLang="en-US" sz="2000"/>
              <a:t>出口商伪造单据骗取货款。</a:t>
            </a:r>
            <a:endParaRPr lang="zh-CN" altLang="en-US" sz="2000"/>
          </a:p>
          <a:p>
            <a:r>
              <a:rPr lang="zh-CN" altLang="en-US" sz="2000"/>
              <a:t>卖方勾结承运人出具预借提单或倒签提单，或勾结其他当事人如船长等将货物中途卖掉。</a:t>
            </a:r>
            <a:endParaRPr lang="zh-CN" altLang="en-US" sz="2000"/>
          </a:p>
          <a:p>
            <a:endParaRPr lang="zh-CN" altLang="en-US"/>
          </a:p>
        </p:txBody>
      </p:sp>
    </p:spTree>
    <p:custDataLst>
      <p:tags r:id="rId1"/>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5" name="标题 1"/>
          <p:cNvSpPr/>
          <p:nvPr>
            <p:ph type="title" idx="4294967295"/>
          </p:nvPr>
        </p:nvSpPr>
        <p:spPr/>
        <p:txBody>
          <a:bodyPr wrap="square" lIns="91440" tIns="45720" rIns="91440" bIns="45720" anchor="b" anchorCtr="0"/>
          <a:p>
            <a:r>
              <a:rPr lang="zh-CN" altLang="en-US"/>
              <a:t>出口商面临的风险</a:t>
            </a:r>
            <a:endParaRPr lang="zh-CN" altLang="en-US"/>
          </a:p>
        </p:txBody>
      </p:sp>
      <p:sp>
        <p:nvSpPr>
          <p:cNvPr id="82946" name="内容占位符 2"/>
          <p:cNvSpPr/>
          <p:nvPr>
            <p:ph idx="4294967295"/>
          </p:nvPr>
        </p:nvSpPr>
        <p:spPr/>
        <p:txBody>
          <a:bodyPr wrap="square" lIns="91440" tIns="45720" rIns="91440" bIns="45720" anchor="t" anchorCtr="0"/>
          <a:p>
            <a:r>
              <a:rPr lang="zh-CN" altLang="en-US" sz="2400"/>
              <a:t>由于交货期、交货数量、规格等不符点而造成的风险。在具体业务操作过程中，常常发生出口方未按信用证条款规定交货的情况，如品质不符，数量与信用证规定有异，逾期交货等，任何一个不符点都可能使信用证失去其保证作用，导致出口商收不到货款；即使出口方完全按信用证规定出货，但由于疏忽而造成单证不符，也同样会遭到开证行拒付。</a:t>
            </a:r>
            <a:endParaRPr lang="zh-CN" altLang="en-US" sz="2400"/>
          </a:p>
        </p:txBody>
      </p:sp>
    </p:spTree>
    <p:custDataLst>
      <p:tags r:id="rId1"/>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69" name="标题 1"/>
          <p:cNvSpPr/>
          <p:nvPr>
            <p:ph type="title" idx="4294967295"/>
          </p:nvPr>
        </p:nvSpPr>
        <p:spPr/>
        <p:txBody>
          <a:bodyPr wrap="square" lIns="91440" tIns="45720" rIns="91440" bIns="45720" anchor="b" anchorCtr="0"/>
          <a:p>
            <a:r>
              <a:rPr lang="zh-CN" altLang="en-US"/>
              <a:t>出口商面临的风险</a:t>
            </a:r>
            <a:endParaRPr lang="zh-CN" altLang="en-US"/>
          </a:p>
        </p:txBody>
      </p:sp>
      <p:sp>
        <p:nvSpPr>
          <p:cNvPr id="83970" name="内容占位符 2"/>
          <p:cNvSpPr/>
          <p:nvPr>
            <p:ph idx="4294967295"/>
          </p:nvPr>
        </p:nvSpPr>
        <p:spPr/>
        <p:txBody>
          <a:bodyPr wrap="square" lIns="91440" tIns="45720" rIns="91440" bIns="45720" anchor="t" anchorCtr="0"/>
          <a:p>
            <a:r>
              <a:rPr lang="zh-CN" altLang="en-US" sz="2000"/>
              <a:t>因软条款而导致的风险。有</a:t>
            </a:r>
            <a:r>
              <a:rPr lang="en-US" altLang="en-US" sz="2000"/>
              <a:t>“</a:t>
            </a:r>
            <a:r>
              <a:rPr lang="zh-CN" altLang="en-US" sz="2000"/>
              <a:t>软条款</a:t>
            </a:r>
            <a:r>
              <a:rPr lang="en-US" altLang="en-US" sz="2000"/>
              <a:t>”</a:t>
            </a:r>
            <a:r>
              <a:rPr lang="zh-CN" altLang="en-US" sz="2000"/>
              <a:t>的信用证开证人可以任意、单方面使单据与信用证不符，即使受益人提交了与信用证规定相符的单据，也可解除其付款责任。这种信用证实质上是变相的可撤销的信用证。常见的软条款有以下几种：</a:t>
            </a:r>
            <a:endParaRPr lang="zh-CN" altLang="en-US" sz="2000"/>
          </a:p>
          <a:p>
            <a:r>
              <a:rPr lang="zh-CN" altLang="en-US" sz="2000"/>
              <a:t>①船公司、船名、目的港、起运港或收货人、装船日期等须待开证人通知或征得开证人同意，开证行将以修改书的形式另行通知。</a:t>
            </a:r>
            <a:endParaRPr lang="zh-CN" altLang="en-US" sz="2000"/>
          </a:p>
          <a:p>
            <a:r>
              <a:rPr lang="zh-CN" altLang="en-US" sz="2000"/>
              <a:t>②货物备妥待运时须经开证人检验。开证人出具的货物检验书上签字应由开证行证实或和开证行存档的签样相符。</a:t>
            </a:r>
            <a:endParaRPr lang="zh-CN" altLang="en-US" sz="2000"/>
          </a:p>
          <a:p>
            <a:r>
              <a:rPr lang="zh-CN" altLang="en-US" sz="2000"/>
              <a:t>③货到目的港后须经开证人检验才履行付款责任。</a:t>
            </a:r>
            <a:endParaRPr lang="zh-CN" altLang="en-US" sz="2000"/>
          </a:p>
          <a:p>
            <a:r>
              <a:rPr lang="zh-CN" altLang="en-US" sz="2000"/>
              <a:t>④信用证暂不生效：本证暂不生效，待进口许可证签发后或待货样经开证人确认后通知生效。</a:t>
            </a:r>
            <a:endParaRPr lang="zh-CN" altLang="en-US" sz="2000"/>
          </a:p>
          <a:p>
            <a:endParaRPr lang="zh-CN" altLang="en-US"/>
          </a:p>
        </p:txBody>
      </p:sp>
    </p:spTree>
    <p:custDataLst>
      <p:tags r:id="rId1"/>
    </p:custData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3" name="标题 1"/>
          <p:cNvSpPr/>
          <p:nvPr>
            <p:ph type="title" idx="4294967295"/>
          </p:nvPr>
        </p:nvSpPr>
        <p:spPr/>
        <p:txBody>
          <a:bodyPr wrap="square" lIns="91440" tIns="45720" rIns="91440" bIns="45720" anchor="b" anchorCtr="0"/>
          <a:p>
            <a:r>
              <a:rPr lang="zh-CN" altLang="en-US"/>
              <a:t>出口商面临的风险</a:t>
            </a:r>
            <a:endParaRPr lang="zh-CN" altLang="en-US"/>
          </a:p>
        </p:txBody>
      </p:sp>
      <p:sp>
        <p:nvSpPr>
          <p:cNvPr id="84994" name="内容占位符 2"/>
          <p:cNvSpPr/>
          <p:nvPr>
            <p:ph idx="4294967295"/>
          </p:nvPr>
        </p:nvSpPr>
        <p:spPr/>
        <p:txBody>
          <a:bodyPr wrap="square" lIns="91440" tIns="45720" rIns="91440" bIns="45720" anchor="t" anchorCtr="0"/>
          <a:p>
            <a:r>
              <a:rPr lang="en-US" altLang="zh-CN" sz="2000"/>
              <a:t>3)</a:t>
            </a:r>
            <a:r>
              <a:rPr lang="zh-CN" altLang="en-US" sz="2000"/>
              <a:t>进口商利用伪造、变造的信用证绕过通知行直接寄出口商，引诱出口商发货，骗取货物。</a:t>
            </a:r>
            <a:endParaRPr lang="zh-CN" altLang="en-US" sz="2000"/>
          </a:p>
          <a:p>
            <a:r>
              <a:rPr lang="en-US" altLang="zh-CN" sz="2000"/>
              <a:t>(4)</a:t>
            </a:r>
            <a:r>
              <a:rPr lang="zh-CN" altLang="en-US" sz="2000"/>
              <a:t>正本提单直接寄进口商。有些目的港如香港、日本等地，由于路途较近，货物出运后很快就抵达目的港。如卖方同意接受信用证规定</a:t>
            </a:r>
            <a:r>
              <a:rPr lang="en-US" altLang="en-US" sz="2000"/>
              <a:t>“</a:t>
            </a:r>
            <a:r>
              <a:rPr lang="en-US" altLang="zh-CN" sz="2000"/>
              <a:t>1/3</a:t>
            </a:r>
            <a:r>
              <a:rPr lang="zh-CN" altLang="en-US" sz="2000"/>
              <a:t>正本提单径寄客户，</a:t>
            </a:r>
            <a:r>
              <a:rPr lang="en-US" altLang="zh-CN" sz="2000"/>
              <a:t>2/3</a:t>
            </a:r>
            <a:r>
              <a:rPr lang="zh-CN" altLang="en-US" sz="2000"/>
              <a:t>提单送银行议付</a:t>
            </a:r>
            <a:r>
              <a:rPr lang="en-US" altLang="en-US" sz="2000"/>
              <a:t>”</a:t>
            </a:r>
            <a:r>
              <a:rPr lang="zh-CN" altLang="en-US" sz="2000"/>
              <a:t>的条款，则为卖方埋下了风险的种子。因为</a:t>
            </a:r>
            <a:r>
              <a:rPr lang="en-US" altLang="zh-CN" sz="2000"/>
              <a:t>3</a:t>
            </a:r>
            <a:r>
              <a:rPr lang="zh-CN" altLang="en-US" sz="2000"/>
              <a:t>份正本提单中任何一份生效，其他两份自动失效。如果一份正本提单直接寄给客户，等于把物权拱手交给对方。客户可以不经银行议付而直接凭手中的提单提走货物。如果寄送银行的单据有任何不符点而收不到货款，银行将不承担责任。实质上这是将银行信用自动降为商业信用。</a:t>
            </a:r>
            <a:endParaRPr lang="zh-CN" altLang="en-US" sz="2000"/>
          </a:p>
          <a:p>
            <a:pPr>
              <a:buNone/>
            </a:pPr>
            <a:endParaRPr lang="zh-CN" altLang="en-US"/>
          </a:p>
        </p:txBody>
      </p:sp>
    </p:spTree>
    <p:custDataLst>
      <p:tags r:id="rId1"/>
    </p:custData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7" name="标题 1"/>
          <p:cNvSpPr/>
          <p:nvPr>
            <p:ph type="title" idx="4294967295"/>
          </p:nvPr>
        </p:nvSpPr>
        <p:spPr/>
        <p:txBody>
          <a:bodyPr wrap="square" lIns="91440" tIns="45720" rIns="91440" bIns="45720" anchor="b" anchorCtr="0"/>
          <a:p>
            <a:r>
              <a:rPr lang="zh-CN" altLang="en-US"/>
              <a:t>出口商面临的风险</a:t>
            </a:r>
            <a:endParaRPr lang="zh-CN" altLang="en-US"/>
          </a:p>
        </p:txBody>
      </p:sp>
      <p:sp>
        <p:nvSpPr>
          <p:cNvPr id="86018" name="内容占位符 2"/>
          <p:cNvSpPr/>
          <p:nvPr>
            <p:ph idx="4294967295"/>
          </p:nvPr>
        </p:nvSpPr>
        <p:spPr/>
        <p:txBody>
          <a:bodyPr wrap="square" lIns="91440" tIns="45720" rIns="91440" bIns="45720" anchor="t" anchorCtr="0"/>
          <a:p>
            <a:r>
              <a:rPr lang="en-US" altLang="zh-CN" sz="2000"/>
              <a:t>( 5)</a:t>
            </a:r>
            <a:r>
              <a:rPr lang="zh-CN" altLang="en-US" sz="2000"/>
              <a:t>进口商申请开立不合格信开证，并拒绝或拖延修改，或改用其他付款方式支付。此时卖方若贸然发货，将造成单证不符或单货不符的被动局面。</a:t>
            </a:r>
            <a:endParaRPr lang="en-US" altLang="zh-CN" sz="2000"/>
          </a:p>
          <a:p>
            <a:endParaRPr lang="zh-CN" altLang="en-US" sz="2000"/>
          </a:p>
          <a:p>
            <a:r>
              <a:rPr lang="en-US" altLang="zh-CN" sz="2000"/>
              <a:t>(6)</a:t>
            </a:r>
            <a:r>
              <a:rPr lang="zh-CN" altLang="en-US" sz="2000"/>
              <a:t>开证行倒闭或无力偿付信用证款项。此时，出口商只能凭借买卖合同要求进口商付款，须承担商业信用风险。</a:t>
            </a:r>
            <a:endParaRPr lang="zh-CN" altLang="en-US" sz="2000"/>
          </a:p>
          <a:p>
            <a:endParaRPr lang="zh-CN" altLang="en-US"/>
          </a:p>
        </p:txBody>
      </p:sp>
    </p:spTree>
    <p:custDataLst>
      <p:tags r:id="rId1"/>
    </p:custData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1" name="标题 1"/>
          <p:cNvSpPr/>
          <p:nvPr>
            <p:ph type="title" idx="4294967295"/>
          </p:nvPr>
        </p:nvSpPr>
        <p:spPr/>
        <p:txBody>
          <a:bodyPr wrap="square" lIns="91440" tIns="45720" rIns="91440" bIns="45720" anchor="b" anchorCtr="0"/>
          <a:p>
            <a:r>
              <a:rPr lang="zh-CN" altLang="en-US" b="1"/>
              <a:t>信用证风险的防范措施</a:t>
            </a:r>
            <a:endParaRPr lang="zh-CN" altLang="en-US"/>
          </a:p>
        </p:txBody>
      </p:sp>
      <p:sp>
        <p:nvSpPr>
          <p:cNvPr id="87042" name="内容占位符 2"/>
          <p:cNvSpPr/>
          <p:nvPr>
            <p:ph idx="4294967295"/>
          </p:nvPr>
        </p:nvSpPr>
        <p:spPr/>
        <p:txBody>
          <a:bodyPr wrap="square" lIns="91440" tIns="45720" rIns="91440" bIns="45720" anchor="t" anchorCtr="0"/>
          <a:p>
            <a:r>
              <a:rPr lang="zh-CN" altLang="en-US" sz="2000"/>
              <a:t>信用证决不是一种无懈可击的支付方式，银行信用不可能完全取代商业信用，也不可能完全避免商业风险，必须注意对信用证项下风险的防范。</a:t>
            </a:r>
            <a:endParaRPr lang="zh-CN" altLang="en-US" sz="2000"/>
          </a:p>
          <a:p>
            <a:r>
              <a:rPr lang="en-US" altLang="zh-CN" sz="2000"/>
              <a:t>1</a:t>
            </a:r>
            <a:r>
              <a:rPr lang="zh-CN" altLang="en-US" sz="2000"/>
              <a:t>．加强信用风险管理，重视资信调查。选择资信良好的客户作为自己的贸易伙伴。　　</a:t>
            </a:r>
            <a:endParaRPr lang="zh-CN" altLang="en-US" sz="2000"/>
          </a:p>
          <a:p>
            <a:r>
              <a:rPr lang="en-US" altLang="zh-CN" sz="2000"/>
              <a:t>2</a:t>
            </a:r>
            <a:r>
              <a:rPr lang="zh-CN" altLang="en-US" sz="2000"/>
              <a:t>．信用证业务的特点决定了单据对整笔业务完成的重要性。</a:t>
            </a:r>
            <a:r>
              <a:rPr lang="en-US" altLang="en-US" sz="2000"/>
              <a:t>“</a:t>
            </a:r>
            <a:r>
              <a:rPr lang="zh-CN" altLang="en-US" sz="2000"/>
              <a:t>单单相符，单证相符</a:t>
            </a:r>
            <a:r>
              <a:rPr lang="en-US" altLang="en-US" sz="2000"/>
              <a:t>”</a:t>
            </a:r>
            <a:r>
              <a:rPr lang="zh-CN" altLang="en-US" sz="2000"/>
              <a:t>是信用证的基本要求，正确交单议付则是最后结算的基础。</a:t>
            </a:r>
            <a:endParaRPr lang="zh-CN" altLang="en-US" sz="2000"/>
          </a:p>
          <a:p>
            <a:endParaRPr lang="zh-CN" altLang="en-US"/>
          </a:p>
        </p:txBody>
      </p:sp>
    </p:spTree>
    <p:custDataLst>
      <p:tags r:id="rId1"/>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5" name="标题 1"/>
          <p:cNvSpPr/>
          <p:nvPr>
            <p:ph type="title" idx="4294967295"/>
          </p:nvPr>
        </p:nvSpPr>
        <p:spPr/>
        <p:txBody>
          <a:bodyPr wrap="square" lIns="91440" tIns="45720" rIns="91440" bIns="45720" anchor="b" anchorCtr="0"/>
          <a:p>
            <a:r>
              <a:rPr lang="zh-CN" altLang="en-US" b="1"/>
              <a:t>信用证风险的防范措施</a:t>
            </a:r>
            <a:endParaRPr lang="zh-CN" altLang="en-US"/>
          </a:p>
        </p:txBody>
      </p:sp>
      <p:sp>
        <p:nvSpPr>
          <p:cNvPr id="88066" name="内容占位符 2"/>
          <p:cNvSpPr/>
          <p:nvPr>
            <p:ph idx="4294967295"/>
          </p:nvPr>
        </p:nvSpPr>
        <p:spPr/>
        <p:txBody>
          <a:bodyPr wrap="square" lIns="91440" tIns="45720" rIns="91440" bIns="45720" anchor="t" anchorCtr="0"/>
          <a:p>
            <a:r>
              <a:rPr lang="zh-CN" altLang="en-US" sz="2400"/>
              <a:t>作为进口方，可在信用证中加列自我保护条款，可要求出口商提供由权威机构</a:t>
            </a:r>
            <a:r>
              <a:rPr lang="en-US" altLang="zh-CN" sz="2400"/>
              <a:t>(</a:t>
            </a:r>
            <a:r>
              <a:rPr lang="zh-CN" altLang="en-US" sz="2400"/>
              <a:t>如</a:t>
            </a:r>
            <a:r>
              <a:rPr lang="en-US" altLang="zh-CN" sz="2400"/>
              <a:t>SGS</a:t>
            </a:r>
            <a:r>
              <a:rPr lang="zh-CN" altLang="en-US" sz="2400"/>
              <a:t>等</a:t>
            </a:r>
            <a:r>
              <a:rPr lang="en-US" altLang="zh-CN" sz="2400"/>
              <a:t>)</a:t>
            </a:r>
            <a:r>
              <a:rPr lang="zh-CN" altLang="en-US" sz="2400"/>
              <a:t>出具检验证书，也可派人亲自验货并监督装船，以保证获得满意的进口货物。</a:t>
            </a:r>
            <a:endParaRPr lang="en-US" altLang="zh-CN" sz="2400"/>
          </a:p>
          <a:p>
            <a:endParaRPr lang="zh-CN" altLang="en-US" sz="2400"/>
          </a:p>
          <a:p>
            <a:r>
              <a:rPr lang="zh-CN" altLang="en-US" sz="2400"/>
              <a:t>作为受益人，加强催证、审证、改证工作，认真审核信用证，仔细研究信用证条款可否接受，并向客户提出改证要求。在制单过程中，必须严格遵守</a:t>
            </a:r>
            <a:r>
              <a:rPr lang="en-US" altLang="en-US" sz="2400"/>
              <a:t>“</a:t>
            </a:r>
            <a:r>
              <a:rPr lang="zh-CN" altLang="en-US" sz="2400"/>
              <a:t>单单相符，单证相符</a:t>
            </a:r>
            <a:r>
              <a:rPr lang="en-US" altLang="en-US" sz="2400"/>
              <a:t>”</a:t>
            </a:r>
            <a:r>
              <a:rPr lang="zh-CN" altLang="en-US" sz="2400"/>
              <a:t>原则，以防产生不符点，影响安全收汇。</a:t>
            </a:r>
            <a:endParaRPr lang="zh-CN" altLang="en-US" sz="2400"/>
          </a:p>
          <a:p>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Rectangle 2"/>
          <p:cNvSpPr/>
          <p:nvPr>
            <p:ph type="title" idx="4294967295"/>
          </p:nvPr>
        </p:nvSpPr>
        <p:spPr/>
        <p:txBody>
          <a:bodyPr wrap="square" lIns="91440" tIns="45720" rIns="91440" bIns="45720" anchor="b" anchorCtr="0"/>
          <a:p>
            <a:pPr eaLnBrk="1" hangingPunct="1"/>
            <a:r>
              <a:rPr lang="zh-CN" altLang="en-US"/>
              <a:t>信用证的特点一</a:t>
            </a:r>
            <a:endParaRPr lang="zh-CN" altLang="en-US"/>
          </a:p>
        </p:txBody>
      </p:sp>
      <p:sp>
        <p:nvSpPr>
          <p:cNvPr id="2072" name="Rectangle 3"/>
          <p:cNvSpPr/>
          <p:nvPr>
            <p:ph type="body" idx="4294967295"/>
          </p:nvPr>
        </p:nvSpPr>
        <p:spPr/>
        <p:txBody>
          <a:bodyPr wrap="square" lIns="91440" tIns="45720" rIns="91440" bIns="45720" anchor="t"/>
          <a:p>
            <a:pPr marL="609600" indent="-609600" eaLnBrk="1" fontAlgn="base" hangingPunct="1">
              <a:buClr>
                <a:schemeClr val="folHlink"/>
              </a:buClr>
            </a:pPr>
            <a:r>
              <a:rPr lang="zh-CN" altLang="en-US" strike="noStrike" noProof="1">
                <a:solidFill>
                  <a:srgbClr val="FF0000"/>
                </a:solidFill>
              </a:rPr>
              <a:t>开证行负第一性付款责任；</a:t>
            </a:r>
            <a:endParaRPr lang="zh-CN" altLang="en-US" strike="noStrike" noProof="1"/>
          </a:p>
          <a:p>
            <a:pPr marL="609600" indent="-609600" eaLnBrk="1" fontAlgn="base" hangingPunct="1">
              <a:buClr>
                <a:schemeClr val="folHlink"/>
              </a:buClr>
              <a:buNone/>
            </a:pPr>
            <a:r>
              <a:rPr lang="zh-CN" altLang="en-US" strike="noStrike" noProof="1"/>
              <a:t>         信用证是由开证行以自己的信用作出的付款保证，因此，在信用证条件，开证行</a:t>
            </a:r>
            <a:r>
              <a:rPr lang="zh-CN" altLang="en-US" strike="noStrike" noProof="1">
                <a:gradFill>
                  <a:gsLst>
                    <a:gs pos="0">
                      <a:srgbClr val="7B32B2"/>
                    </a:gs>
                    <a:gs pos="100000">
                      <a:srgbClr val="401A5D"/>
                    </a:gs>
                  </a:gsLst>
                  <a:lin scaled="0"/>
                </a:gradFill>
              </a:rPr>
              <a:t>见到合格的单证，必须付款</a:t>
            </a:r>
            <a:r>
              <a:rPr lang="zh-CN" altLang="en-US" strike="noStrike" noProof="1"/>
              <a:t>，不能因开证申请人不同意而拒付。 </a:t>
            </a:r>
            <a:endParaRPr lang="zh-CN" altLang="en-US" strike="noStrike" noProof="1"/>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childTnLst>
                                    <p:set>
                                      <p:cBhvr additive="base">
                                        <p:cTn id="6" dur="1" fill="hold">
                                          <p:stCondLst>
                                            <p:cond delay="499"/>
                                          </p:stCondLst>
                                        </p:cTn>
                                        <p:tgtEl>
                                          <p:spTgt spid="2072">
                                            <p:txEl>
                                              <p:charRg st="0" end="1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childTnLst>
                                    <p:set>
                                      <p:cBhvr additive="base">
                                        <p:cTn id="10" dur="1" fill="hold">
                                          <p:stCondLst>
                                            <p:cond delay="499"/>
                                          </p:stCondLst>
                                        </p:cTn>
                                        <p:tgtEl>
                                          <p:spTgt spid="2072">
                                            <p:txEl>
                                              <p:charRg st="13" end="8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2" grpId="0" animBg="1"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71" name="WordArt 303"/>
          <p:cNvSpPr/>
          <p:nvPr/>
        </p:nvSpPr>
        <p:spPr>
          <a:xfrm>
            <a:off x="4079875" y="2133600"/>
            <a:ext cx="3671888" cy="2663825"/>
          </a:xfrm>
          <a:gradFill rotWithShape="1">
            <a:gsLst>
              <a:gs pos="0">
                <a:srgbClr val="A603AB">
                  <a:alpha val="100000"/>
                </a:srgbClr>
              </a:gs>
              <a:gs pos="12000">
                <a:srgbClr val="E81766">
                  <a:alpha val="100000"/>
                </a:srgbClr>
              </a:gs>
              <a:gs pos="26999">
                <a:srgbClr val="EE3F17">
                  <a:alpha val="100000"/>
                </a:srgbClr>
              </a:gs>
              <a:gs pos="48000">
                <a:srgbClr val="FFFF00">
                  <a:alpha val="100000"/>
                </a:srgbClr>
              </a:gs>
              <a:gs pos="64998">
                <a:srgbClr val="1A8D48">
                  <a:alpha val="100000"/>
                </a:srgbClr>
              </a:gs>
              <a:gs pos="78998">
                <a:srgbClr val="0819FB">
                  <a:alpha val="100000"/>
                </a:srgbClr>
              </a:gs>
              <a:gs pos="100000">
                <a:srgbClr val="A603AB"/>
              </a:gs>
            </a:gsLst>
            <a:lin ang="0"/>
            <a:tileRect/>
          </a:gradFill>
          <a:ln w="12700" cap="flat" cmpd="sng">
            <a:solidFill>
              <a:srgbClr val="EAEAEA"/>
            </a:solidFill>
            <a:prstDash val="solid"/>
            <a:headEnd type="none" w="med" len="med"/>
            <a:tailEnd type="none" w="med" len="med"/>
          </a:ln>
          <a:effectLst>
            <a:outerShdw dist="35921" dir="2699999" sy="50000" kx="2003315" algn="bl" rotWithShape="0">
              <a:srgbClr val="C0C0C0">
                <a:alpha val="79999"/>
              </a:srgbClr>
            </a:outerShdw>
          </a:effectLst>
        </p:spPr>
        <p:txBody>
          <a:bodyPr wrap="none"/>
          <a:p>
            <a:pPr algn="ctr" eaLnBrk="0" fontAlgn="base" hangingPunct="0">
              <a:spcBef>
                <a:spcPct val="0"/>
              </a:spcBef>
              <a:buClrTx/>
              <a:buSzPct val="100000"/>
              <a:buFontTx/>
              <a:buNone/>
            </a:pPr>
            <a:r>
              <a:rPr lang="en-US" altLang="zh-CN" sz="3600" b="0" strike="noStrike" noProof="1">
                <a:effectLst>
                  <a:outerShdw blurRad="38100" dist="38100" dir="2700000">
                    <a:srgbClr val="000000"/>
                  </a:outerShdw>
                </a:effectLst>
                <a:latin typeface="宋体" panose="02010600030101010101" pitchFamily="2" charset="-122"/>
                <a:ea typeface="宋体" panose="02010600030101010101" pitchFamily="2" charset="-122"/>
                <a:cs typeface="+mn-cs"/>
              </a:rPr>
              <a:t>END</a:t>
            </a:r>
            <a:endParaRPr lang="en-US" altLang="zh-CN" sz="3600" b="0" strike="noStrike" noProof="1">
              <a:effectLst>
                <a:outerShdw blurRad="38100" dist="38100" dir="2700000">
                  <a:srgbClr val="000000"/>
                </a:outerShdw>
              </a:effectLst>
              <a:latin typeface="宋体" panose="02010600030101010101" pitchFamily="2"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Rectangle 4"/>
          <p:cNvSpPr/>
          <p:nvPr>
            <p:ph type="title" idx="4294967295"/>
          </p:nvPr>
        </p:nvSpPr>
        <p:spPr/>
        <p:txBody>
          <a:bodyPr wrap="square" lIns="91440" tIns="45720" rIns="91440" bIns="45720" anchor="b" anchorCtr="0"/>
          <a:p>
            <a:pPr eaLnBrk="1" hangingPunct="1"/>
            <a:r>
              <a:rPr lang="zh-CN" altLang="en-US"/>
              <a:t>信用证的特点二</a:t>
            </a:r>
            <a:endParaRPr lang="zh-CN" altLang="en-US"/>
          </a:p>
        </p:txBody>
      </p:sp>
      <p:sp>
        <p:nvSpPr>
          <p:cNvPr id="2076" name="Rectangle 5"/>
          <p:cNvSpPr/>
          <p:nvPr>
            <p:ph type="body" idx="4294967295"/>
          </p:nvPr>
        </p:nvSpPr>
        <p:spPr/>
        <p:txBody>
          <a:bodyPr wrap="square" lIns="91440" tIns="45720" rIns="91440" bIns="45720" anchor="t"/>
          <a:p>
            <a:pPr eaLnBrk="1" fontAlgn="base" hangingPunct="1">
              <a:buClr>
                <a:schemeClr val="folHlink"/>
              </a:buClr>
            </a:pPr>
            <a:r>
              <a:rPr lang="zh-CN" altLang="en-US" sz="2800" strike="noStrike" noProof="1">
                <a:gradFill>
                  <a:gsLst>
                    <a:gs pos="0">
                      <a:srgbClr val="FE4444"/>
                    </a:gs>
                    <a:gs pos="100000">
                      <a:srgbClr val="832B2B"/>
                    </a:gs>
                  </a:gsLst>
                  <a:lin scaled="0"/>
                </a:gradFill>
              </a:rPr>
              <a:t>信用证的独立性</a:t>
            </a:r>
            <a:r>
              <a:rPr lang="zh-CN" altLang="en-US" sz="2800" strike="noStrike" noProof="1"/>
              <a:t>；</a:t>
            </a:r>
            <a:br>
              <a:rPr lang="zh-CN" altLang="en-US" sz="2800"/>
            </a:br>
            <a:r>
              <a:rPr lang="zh-CN" altLang="en-US" sz="2800" strike="noStrike" noProof="1"/>
              <a:t>    信用证虽然以贸易合同为基础，但是它一经开立，就成为独立于贸易合同以外的一项契约，它的一切当事人只受信用证条款的约束。</a:t>
            </a:r>
            <a:endParaRPr lang="zh-CN" altLang="en-US" sz="2800" strike="noStrike" noProof="1"/>
          </a:p>
          <a:p>
            <a:pPr eaLnBrk="1" fontAlgn="base" hangingPunct="1">
              <a:buClr>
                <a:schemeClr val="folHlink"/>
              </a:buClr>
              <a:buNone/>
            </a:pPr>
            <a:r>
              <a:rPr lang="zh-CN" altLang="en-US" sz="2800" strike="noStrike" noProof="1"/>
              <a:t>       </a:t>
            </a:r>
            <a:endParaRPr lang="zh-CN" altLang="en-US" sz="2800" strike="noStrike" noProof="1"/>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childTnLst>
                                    <p:set>
                                      <p:cBhvr additive="base">
                                        <p:cTn id="6" dur="1" fill="hold">
                                          <p:stCondLst>
                                            <p:cond delay="499"/>
                                          </p:stCondLst>
                                        </p:cTn>
                                        <p:tgtEl>
                                          <p:spTgt spid="2076">
                                            <p:txEl>
                                              <p:charRg st="0" end="7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childTnLst>
                                    <p:set>
                                      <p:cBhvr additive="base">
                                        <p:cTn id="10" dur="1" fill="hold">
                                          <p:stCondLst>
                                            <p:cond delay="499"/>
                                          </p:stCondLst>
                                        </p:cTn>
                                        <p:tgtEl>
                                          <p:spTgt spid="2076">
                                            <p:txEl>
                                              <p:charRg st="72" end="8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6" grpId="0" animBg="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Rectangle 4"/>
          <p:cNvSpPr/>
          <p:nvPr>
            <p:ph type="title" idx="4294967295"/>
          </p:nvPr>
        </p:nvSpPr>
        <p:spPr/>
        <p:txBody>
          <a:bodyPr wrap="square" lIns="91440" tIns="45720" rIns="91440" bIns="45720" anchor="b" anchorCtr="0"/>
          <a:p>
            <a:pPr eaLnBrk="1" hangingPunct="1"/>
            <a:r>
              <a:rPr lang="zh-CN" altLang="en-US"/>
              <a:t>信用证的特点三</a:t>
            </a:r>
            <a:endParaRPr lang="zh-CN" altLang="en-US"/>
          </a:p>
        </p:txBody>
      </p:sp>
      <p:sp>
        <p:nvSpPr>
          <p:cNvPr id="2080" name="Rectangle 5"/>
          <p:cNvSpPr/>
          <p:nvPr>
            <p:ph type="body" idx="4294967295"/>
          </p:nvPr>
        </p:nvSpPr>
        <p:spPr/>
        <p:txBody>
          <a:bodyPr wrap="square" lIns="91440" tIns="45720" rIns="91440" bIns="45720" anchor="t"/>
          <a:p>
            <a:pPr eaLnBrk="1" fontAlgn="base" hangingPunct="1">
              <a:buClr>
                <a:schemeClr val="folHlink"/>
              </a:buClr>
            </a:pPr>
            <a:r>
              <a:rPr lang="zh-CN" altLang="en-US" strike="noStrike" noProof="1">
                <a:gradFill>
                  <a:gsLst>
                    <a:gs pos="0">
                      <a:srgbClr val="FE4444"/>
                    </a:gs>
                    <a:gs pos="100000">
                      <a:srgbClr val="832B2B"/>
                    </a:gs>
                  </a:gsLst>
                  <a:lin scaled="0"/>
                </a:gradFill>
              </a:rPr>
              <a:t>银行只处理单据</a:t>
            </a:r>
            <a:r>
              <a:rPr lang="zh-CN" altLang="en-US" strike="noStrike" noProof="1"/>
              <a:t>：</a:t>
            </a:r>
            <a:endParaRPr lang="zh-CN" altLang="en-US" strike="noStrike" noProof="1"/>
          </a:p>
          <a:p>
            <a:pPr eaLnBrk="1" fontAlgn="base" hangingPunct="1">
              <a:buClr>
                <a:schemeClr val="folHlink"/>
              </a:buClr>
              <a:buNone/>
            </a:pPr>
            <a:r>
              <a:rPr lang="zh-CN" altLang="en-US" strike="noStrike" noProof="1"/>
              <a:t>   银行在处理单据时，仅按照</a:t>
            </a:r>
            <a:r>
              <a:rPr lang="zh-CN" altLang="en-US" strike="noStrike" noProof="1">
                <a:latin typeface="Times New Roman" panose="02020603050405020304" charset="0"/>
              </a:rPr>
              <a:t>“</a:t>
            </a:r>
            <a:r>
              <a:rPr lang="zh-CN" altLang="en-US" strike="noStrike" noProof="1"/>
              <a:t>单证一致</a:t>
            </a:r>
            <a:r>
              <a:rPr lang="zh-CN" altLang="en-US" strike="noStrike" noProof="1">
                <a:latin typeface="Times New Roman" panose="02020603050405020304" charset="0"/>
              </a:rPr>
              <a:t>”</a:t>
            </a:r>
            <a:r>
              <a:rPr lang="zh-CN" altLang="en-US" strike="noStrike" noProof="1"/>
              <a:t>、</a:t>
            </a:r>
            <a:r>
              <a:rPr lang="zh-CN" altLang="en-US" strike="noStrike" noProof="1">
                <a:latin typeface="Times New Roman" panose="02020603050405020304" charset="0"/>
              </a:rPr>
              <a:t>“</a:t>
            </a:r>
            <a:r>
              <a:rPr lang="zh-CN" altLang="en-US" strike="noStrike" noProof="1"/>
              <a:t>单单一致</a:t>
            </a:r>
            <a:r>
              <a:rPr lang="zh-CN" altLang="en-US" strike="noStrike" noProof="1">
                <a:latin typeface="Times New Roman" panose="02020603050405020304" charset="0"/>
              </a:rPr>
              <a:t>”</a:t>
            </a:r>
            <a:r>
              <a:rPr lang="zh-CN" altLang="en-US" strike="noStrike" noProof="1"/>
              <a:t>的原则决定是否付款或承兑。 </a:t>
            </a:r>
            <a:endParaRPr lang="zh-CN" altLang="en-US" strike="noStrike" noProof="1"/>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childTnLst>
                                    <p:set>
                                      <p:cBhvr additive="base">
                                        <p:cTn id="6" dur="1" fill="hold">
                                          <p:stCondLst>
                                            <p:cond delay="499"/>
                                          </p:stCondLst>
                                        </p:cTn>
                                        <p:tgtEl>
                                          <p:spTgt spid="2080">
                                            <p:txEl>
                                              <p:charRg st="0"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childTnLst>
                                    <p:set>
                                      <p:cBhvr additive="base">
                                        <p:cTn id="10" dur="1" fill="hold">
                                          <p:stCondLst>
                                            <p:cond delay="499"/>
                                          </p:stCondLst>
                                        </p:cTn>
                                        <p:tgtEl>
                                          <p:spTgt spid="2080">
                                            <p:txEl>
                                              <p:charRg st="9" end="5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0" grpId="0" animBg="1"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日期占位符 3"/>
          <p:cNvSpPr>
            <a:spLocks noGrp="1"/>
          </p:cNvSpPr>
          <p:nvPr>
            <p:ph type="dt" sz="half" idx="10"/>
          </p:nvPr>
        </p:nvSpPr>
        <p:spPr/>
        <p:txBody>
          <a:bodyPr lIns="92075" tIns="46038" rIns="92075" bIns="46038" anchor="ctr" anchorCtr="0"/>
          <a:lstStyle>
            <a:lvl1pPr marL="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defRPr>
            </a:lvl1pPr>
            <a:lvl2pPr marL="457200" lvl="1"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2pPr>
            <a:lvl3pPr marL="914400" lvl="2"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3pPr>
            <a:lvl4pPr marL="1371600" lvl="3"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4pPr>
            <a:lvl5pPr marL="1828800" lvl="4"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5pPr>
          </a:lstStyle>
          <a:p>
            <a:pPr lvl="0">
              <a:spcBef>
                <a:spcPct val="0"/>
              </a:spcBef>
              <a:buFont typeface="Arial" panose="020B0604020202020204" pitchFamily="34" charset="0"/>
              <a:buNone/>
            </a:pPr>
            <a:fld id="{BB962C8B-B14F-4D97-AF65-F5344CB8AC3E}" type="datetime8">
              <a:rPr lang="zh-CN" altLang="en-US" sz="1400" b="0" baseline="0" dirty="0">
                <a:latin typeface="Times New Roman" panose="02020603050405020304" charset="0"/>
              </a:rPr>
            </a:fld>
            <a:endParaRPr lang="zh-CN" altLang="en-US" sz="1400" b="0" baseline="0" dirty="0">
              <a:latin typeface="Times New Roman" panose="02020603050405020304" charset="0"/>
            </a:endParaRPr>
          </a:p>
        </p:txBody>
      </p:sp>
      <p:sp>
        <p:nvSpPr>
          <p:cNvPr id="36866" name="页脚占位符 4"/>
          <p:cNvSpPr>
            <a:spLocks noGrp="1"/>
          </p:cNvSpPr>
          <p:nvPr>
            <p:ph type="ftr" sz="quarter" idx="11"/>
          </p:nvPr>
        </p:nvSpPr>
        <p:spPr/>
        <p:txBody>
          <a:bodyPr lIns="92075" tIns="46038" rIns="92075" bIns="46038" anchor="ctr" anchorCtr="0"/>
          <a:lstStyle>
            <a:lvl1pPr marL="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defRPr>
            </a:lvl1pPr>
            <a:lvl2pPr marL="457200" lvl="1"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2pPr>
            <a:lvl3pPr marL="914400" lvl="2"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3pPr>
            <a:lvl4pPr marL="1371600" lvl="3"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4pPr>
            <a:lvl5pPr marL="1828800" lvl="4"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Char char="n"/>
              <a:defRPr sz="3200" b="1" i="0" u="none" kern="1200">
                <a:solidFill>
                  <a:schemeClr val="tx1"/>
                </a:solidFill>
                <a:latin typeface="Tahoma" panose="020B0604030504040204" charset="0"/>
                <a:ea typeface="宋体" panose="02010600030101010101" pitchFamily="2" charset="-122"/>
                <a:cs typeface="+mn-cs"/>
              </a:defRPr>
            </a:lvl5pPr>
          </a:lstStyle>
          <a:p>
            <a:pPr lvl="0" algn="ctr">
              <a:spcBef>
                <a:spcPct val="0"/>
              </a:spcBef>
              <a:buFont typeface="Arial" panose="020B0604020202020204" pitchFamily="34" charset="0"/>
              <a:buNone/>
            </a:pPr>
            <a:fld id="{9A0DB2DC-4C9A-4742-B13C-FB6460FD3503}" type="slidenum">
              <a:rPr lang="en-US" altLang="zh-CN" sz="1400" b="0" baseline="0" dirty="0">
                <a:latin typeface="Times New Roman" panose="02020603050405020304" charset="0"/>
              </a:rPr>
            </a:fld>
            <a:endParaRPr lang="en-US" altLang="zh-CN" sz="1400" b="0" baseline="0" dirty="0">
              <a:latin typeface="Times New Roman" panose="02020603050405020304" charset="0"/>
            </a:endParaRPr>
          </a:p>
        </p:txBody>
      </p:sp>
      <p:sp>
        <p:nvSpPr>
          <p:cNvPr id="39938" name="Rectangle 2"/>
          <p:cNvSpPr>
            <a:spLocks noGrp="1" noChangeArrowheads="1"/>
          </p:cNvSpPr>
          <p:nvPr>
            <p:ph type="title"/>
          </p:nvPr>
        </p:nvSpPr>
        <p:spPr>
          <a:xfrm>
            <a:off x="1981200" y="457200"/>
            <a:ext cx="7772400" cy="1143000"/>
          </a:xfrm>
        </p:spPr>
        <p:txBody>
          <a:bodyPr vert="horz" wrap="square" lIns="92075" tIns="46038" rIns="92075" bIns="46038" numCol="1" anchor="ctr" anchorCtr="0" compatLnSpc="1">
            <a:normAutofit fontScale="90000"/>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1">
                <a:solidFill>
                  <a:schemeClr val="tx2"/>
                </a:solidFill>
                <a:latin typeface="+mj-lt"/>
                <a:ea typeface="+mj-ea"/>
                <a:cs typeface="+mj-cs"/>
              </a:rPr>
              <a:t>信用证所涉及的当事人</a:t>
            </a:r>
            <a:br>
              <a:rPr kumimoji="1" lang="zh-CN" altLang="en-US" sz="28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1" lang="zh-CN" altLang="en-US" sz="28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9939" name="Rectangle 3"/>
          <p:cNvSpPr>
            <a:spLocks noGrp="1"/>
          </p:cNvSpPr>
          <p:nvPr>
            <p:ph idx="1"/>
          </p:nvPr>
        </p:nvSpPr>
        <p:spPr>
          <a:xfrm>
            <a:off x="1981200" y="1219200"/>
            <a:ext cx="7772400" cy="5041900"/>
          </a:xfrm>
        </p:spPr>
        <p:txBody>
          <a:bodyPr vert="horz" wrap="square" lIns="91440" tIns="45720" rIns="91440" bIns="45720" anchor="t" anchorCtr="0">
            <a:normAutofit lnSpcReduction="20000"/>
          </a:bodyPr>
          <a:p>
            <a:pPr eaLnBrk="1" hangingPunct="1">
              <a:lnSpc>
                <a:spcPct val="110000"/>
              </a:lnSpc>
              <a:buNone/>
            </a:pPr>
            <a:r>
              <a:rPr lang="en-US" altLang="zh-CN" sz="2400" b="1" dirty="0"/>
              <a:t>         </a:t>
            </a:r>
            <a:endParaRPr lang="en-US" altLang="zh-CN" sz="2400" b="1" dirty="0"/>
          </a:p>
          <a:p>
            <a:pPr eaLnBrk="1" hangingPunct="1">
              <a:lnSpc>
                <a:spcPct val="110000"/>
              </a:lnSpc>
              <a:buNone/>
            </a:pPr>
            <a:r>
              <a:rPr lang="en-US" altLang="zh-CN" sz="2800" b="1" dirty="0"/>
              <a:t>       </a:t>
            </a:r>
            <a:r>
              <a:rPr lang="en-US" altLang="zh-CN" sz="2800" dirty="0"/>
              <a:t>1、</a:t>
            </a:r>
            <a:r>
              <a:rPr lang="zh-CN" altLang="en-US" sz="2800" b="1" dirty="0"/>
              <a:t>开证申请人</a:t>
            </a:r>
            <a:r>
              <a:rPr lang="en-US" altLang="zh-CN" sz="2800" b="1" dirty="0"/>
              <a:t>(Applicant)</a:t>
            </a:r>
            <a:br>
              <a:rPr lang="en-US" altLang="zh-CN" sz="2800" dirty="0"/>
            </a:br>
            <a:r>
              <a:rPr lang="en-US" altLang="zh-CN" sz="2800" dirty="0"/>
              <a:t>    2</a:t>
            </a:r>
            <a:r>
              <a:rPr lang="zh-CN" altLang="en-US" sz="2800" b="1" dirty="0"/>
              <a:t>、开证行</a:t>
            </a:r>
            <a:r>
              <a:rPr lang="en-US" altLang="zh-CN" sz="2800" b="1" dirty="0"/>
              <a:t>(Issuing Bank)</a:t>
            </a:r>
            <a:br>
              <a:rPr lang="en-US" altLang="zh-CN" sz="2800" dirty="0"/>
            </a:br>
            <a:r>
              <a:rPr lang="en-US" altLang="zh-CN" sz="2800" dirty="0"/>
              <a:t>    3</a:t>
            </a:r>
            <a:r>
              <a:rPr lang="zh-CN" altLang="en-US" sz="2800" b="1" dirty="0"/>
              <a:t>、受益人</a:t>
            </a:r>
            <a:r>
              <a:rPr lang="en-US" altLang="zh-CN" sz="2800" b="1" dirty="0"/>
              <a:t>(Beneficiary)</a:t>
            </a:r>
            <a:br>
              <a:rPr lang="en-US" altLang="zh-CN" sz="2800" dirty="0"/>
            </a:br>
            <a:r>
              <a:rPr lang="en-US" altLang="zh-CN" sz="2800" dirty="0"/>
              <a:t>    4</a:t>
            </a:r>
            <a:r>
              <a:rPr lang="zh-CN" altLang="en-US" sz="2800" b="1" dirty="0"/>
              <a:t>、通知行</a:t>
            </a:r>
            <a:r>
              <a:rPr lang="en-US" altLang="zh-CN" sz="2800" b="1" dirty="0"/>
              <a:t>(Advising Bank)</a:t>
            </a:r>
            <a:br>
              <a:rPr lang="en-US" altLang="zh-CN" sz="2800" dirty="0"/>
            </a:br>
            <a:r>
              <a:rPr lang="en-US" altLang="zh-CN" sz="2800" dirty="0"/>
              <a:t>    5</a:t>
            </a:r>
            <a:r>
              <a:rPr lang="zh-CN" altLang="en-US" sz="2800" b="1" dirty="0"/>
              <a:t>、保兑行</a:t>
            </a:r>
            <a:r>
              <a:rPr lang="en-US" altLang="zh-CN" sz="2800" b="1" dirty="0"/>
              <a:t>(Confirming Bank)</a:t>
            </a:r>
            <a:br>
              <a:rPr lang="en-US" altLang="zh-CN" sz="2800" dirty="0"/>
            </a:br>
            <a:r>
              <a:rPr lang="en-US" altLang="zh-CN" sz="2800" dirty="0"/>
              <a:t>    6</a:t>
            </a:r>
            <a:r>
              <a:rPr lang="zh-CN" altLang="en-US" sz="2800" b="1" dirty="0"/>
              <a:t>、付款行</a:t>
            </a:r>
            <a:r>
              <a:rPr lang="en-US" altLang="zh-CN" sz="2800" b="1" dirty="0"/>
              <a:t>(Paying Bank)</a:t>
            </a:r>
            <a:br>
              <a:rPr lang="en-US" altLang="zh-CN" sz="2800" dirty="0"/>
            </a:br>
            <a:r>
              <a:rPr lang="en-US" altLang="zh-CN" sz="2800" dirty="0"/>
              <a:t>    7</a:t>
            </a:r>
            <a:r>
              <a:rPr lang="zh-CN" altLang="en-US" sz="2800" b="1" dirty="0"/>
              <a:t>、承兑行</a:t>
            </a:r>
            <a:r>
              <a:rPr lang="en-US" altLang="zh-CN" sz="2800" b="1" dirty="0"/>
              <a:t>(Accepting Bank)</a:t>
            </a:r>
            <a:br>
              <a:rPr lang="en-US" altLang="zh-CN" sz="2800" dirty="0"/>
            </a:br>
            <a:r>
              <a:rPr lang="en-US" altLang="zh-CN" sz="2800" dirty="0"/>
              <a:t>    8</a:t>
            </a:r>
            <a:r>
              <a:rPr lang="zh-CN" altLang="en-US" sz="2800" b="1" dirty="0"/>
              <a:t>、议付行</a:t>
            </a:r>
            <a:r>
              <a:rPr lang="en-US" altLang="zh-CN" sz="2800" b="1" dirty="0"/>
              <a:t>(Negotiating Bank)</a:t>
            </a:r>
            <a:br>
              <a:rPr lang="en-US" altLang="zh-CN" sz="2800" dirty="0"/>
            </a:br>
            <a:r>
              <a:rPr lang="en-US" altLang="zh-CN" sz="2800" dirty="0"/>
              <a:t>    9</a:t>
            </a:r>
            <a:r>
              <a:rPr lang="zh-CN" altLang="en-US" sz="2800" b="1" dirty="0"/>
              <a:t>、偿付行</a:t>
            </a:r>
            <a:r>
              <a:rPr lang="en-US" altLang="zh-CN" sz="2800" b="1" dirty="0"/>
              <a:t>(Reimbursing Bank)</a:t>
            </a:r>
            <a:br>
              <a:rPr lang="en-US" altLang="zh-CN" sz="2800" dirty="0"/>
            </a:br>
            <a:r>
              <a:rPr lang="en-US" altLang="zh-CN" sz="2800" dirty="0"/>
              <a:t>    </a:t>
            </a:r>
            <a:br>
              <a:rPr lang="en-US" altLang="zh-CN" sz="2800" dirty="0"/>
            </a:br>
            <a:endParaRPr lang="en-US" altLang="zh-CN" sz="2800" dirty="0"/>
          </a:p>
        </p:txBody>
      </p:sp>
    </p:spTree>
    <p:custDataLst>
      <p:tags r:id="rId1"/>
    </p:custData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9">
                                            <p:txEl>
                                              <p:charRg st="0" end="238"/>
                                            </p:txEl>
                                          </p:spTgt>
                                        </p:tgtEl>
                                        <p:attrNameLst>
                                          <p:attrName>style.visibility</p:attrName>
                                        </p:attrNameLst>
                                      </p:cBhvr>
                                      <p:to>
                                        <p:strVal val="visible"/>
                                      </p:to>
                                    </p:set>
                                    <p:anim calcmode="lin" valueType="num">
                                      <p:cBhvr>
                                        <p:cTn id="7" dur="500" fill="hold"/>
                                        <p:tgtEl>
                                          <p:spTgt spid="39939">
                                            <p:txEl>
                                              <p:charRg st="0" end="238"/>
                                            </p:txEl>
                                          </p:spTgt>
                                        </p:tgtEl>
                                        <p:attrNameLst>
                                          <p:attrName>ppt_x</p:attrName>
                                        </p:attrNameLst>
                                      </p:cBhvr>
                                      <p:tavLst>
                                        <p:tav tm="0">
                                          <p:val>
                                            <p:strVal val="#ppt_x"/>
                                          </p:val>
                                        </p:tav>
                                        <p:tav tm="100000">
                                          <p:val>
                                            <p:strVal val="#ppt_x"/>
                                          </p:val>
                                        </p:tav>
                                      </p:tavLst>
                                    </p:anim>
                                    <p:anim calcmode="lin" valueType="num">
                                      <p:cBhvr>
                                        <p:cTn id="8" dur="500" fill="hold"/>
                                        <p:tgtEl>
                                          <p:spTgt spid="39939">
                                            <p:txEl>
                                              <p:charRg st="0" end="23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PECIAL_SOURCE" val="bdnull"/>
</p:tagLst>
</file>

<file path=ppt/tags/tag101.xml><?xml version="1.0" encoding="utf-8"?>
<p:tagLst xmlns:p="http://schemas.openxmlformats.org/presentationml/2006/main">
  <p:tag name="KSO_WM_SPECIAL_SOURCE" val="bdnull"/>
</p:tagLst>
</file>

<file path=ppt/tags/tag102.xml><?xml version="1.0" encoding="utf-8"?>
<p:tagLst xmlns:p="http://schemas.openxmlformats.org/presentationml/2006/main">
  <p:tag name="KSO_WM_SPECIAL_SOURCE" val="bdnull"/>
</p:tagLst>
</file>

<file path=ppt/tags/tag103.xml><?xml version="1.0" encoding="utf-8"?>
<p:tagLst xmlns:p="http://schemas.openxmlformats.org/presentationml/2006/main">
  <p:tag name="KSO_WM_SPECIAL_SOURCE" val="bdnull"/>
</p:tagLst>
</file>

<file path=ppt/tags/tag104.xml><?xml version="1.0" encoding="utf-8"?>
<p:tagLst xmlns:p="http://schemas.openxmlformats.org/presentationml/2006/main">
  <p:tag name="KSO_WM_SPECIAL_SOURCE" val="bdnull"/>
</p:tagLst>
</file>

<file path=ppt/tags/tag105.xml><?xml version="1.0" encoding="utf-8"?>
<p:tagLst xmlns:p="http://schemas.openxmlformats.org/presentationml/2006/main">
  <p:tag name="KSO_WM_SPECIAL_SOURCE" val="bdnull"/>
</p:tagLst>
</file>

<file path=ppt/tags/tag106.xml><?xml version="1.0" encoding="utf-8"?>
<p:tagLst xmlns:p="http://schemas.openxmlformats.org/presentationml/2006/main">
  <p:tag name="KSO_WM_SPECIAL_SOURCE" val="bdnull"/>
</p:tagLst>
</file>

<file path=ppt/tags/tag107.xml><?xml version="1.0" encoding="utf-8"?>
<p:tagLst xmlns:p="http://schemas.openxmlformats.org/presentationml/2006/main">
  <p:tag name="KSO_WM_SPECIAL_SOURCE" val="bdnull"/>
</p:tagLst>
</file>

<file path=ppt/tags/tag108.xml><?xml version="1.0" encoding="utf-8"?>
<p:tagLst xmlns:p="http://schemas.openxmlformats.org/presentationml/2006/main">
  <p:tag name="KSO_WM_SPECIAL_SOURCE" val="bdnull"/>
</p:tagLst>
</file>

<file path=ppt/tags/tag109.xml><?xml version="1.0" encoding="utf-8"?>
<p:tagLst xmlns:p="http://schemas.openxmlformats.org/presentationml/2006/main">
  <p:tag name="KSO_WM_SPECIAL_SOURCE" val="bdnull"/>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SPECIAL_SOURCE" val="bdnull"/>
</p:tagLst>
</file>

<file path=ppt/tags/tag111.xml><?xml version="1.0" encoding="utf-8"?>
<p:tagLst xmlns:p="http://schemas.openxmlformats.org/presentationml/2006/main">
  <p:tag name="KSO_WM_SPECIAL_SOURCE" val="bdnull"/>
</p:tagLst>
</file>

<file path=ppt/tags/tag112.xml><?xml version="1.0" encoding="utf-8"?>
<p:tagLst xmlns:p="http://schemas.openxmlformats.org/presentationml/2006/main">
  <p:tag name="KSO_WM_SPECIAL_SOURCE" val="bdnull"/>
</p:tagLst>
</file>

<file path=ppt/tags/tag113.xml><?xml version="1.0" encoding="utf-8"?>
<p:tagLst xmlns:p="http://schemas.openxmlformats.org/presentationml/2006/main">
  <p:tag name="KSO_WM_SPECIAL_SOURCE" val="bdnull"/>
</p:tagLst>
</file>

<file path=ppt/tags/tag114.xml><?xml version="1.0" encoding="utf-8"?>
<p:tagLst xmlns:p="http://schemas.openxmlformats.org/presentationml/2006/main">
  <p:tag name="KSO_WM_SPECIAL_SOURCE" val="bdnull"/>
</p:tagLst>
</file>

<file path=ppt/tags/tag115.xml><?xml version="1.0" encoding="utf-8"?>
<p:tagLst xmlns:p="http://schemas.openxmlformats.org/presentationml/2006/main">
  <p:tag name="KSO_WM_SPECIAL_SOURCE" val="bdnull"/>
</p:tagLst>
</file>

<file path=ppt/tags/tag116.xml><?xml version="1.0" encoding="utf-8"?>
<p:tagLst xmlns:p="http://schemas.openxmlformats.org/presentationml/2006/main">
  <p:tag name="KSO_WM_SPECIAL_SOURCE" val="bdnull"/>
</p:tagLst>
</file>

<file path=ppt/tags/tag117.xml><?xml version="1.0" encoding="utf-8"?>
<p:tagLst xmlns:p="http://schemas.openxmlformats.org/presentationml/2006/main">
  <p:tag name="KSO_WM_SPECIAL_SOURCE" val="bdnull"/>
</p:tagLst>
</file>

<file path=ppt/tags/tag118.xml><?xml version="1.0" encoding="utf-8"?>
<p:tagLst xmlns:p="http://schemas.openxmlformats.org/presentationml/2006/main">
  <p:tag name="KSO_WM_SPECIAL_SOURCE" val="bdnull"/>
</p:tagLst>
</file>

<file path=ppt/tags/tag119.xml><?xml version="1.0" encoding="utf-8"?>
<p:tagLst xmlns:p="http://schemas.openxmlformats.org/presentationml/2006/main">
  <p:tag name="KSO_WM_SPECIAL_SOURCE" val="bdnul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SPECIAL_SOURCE" val="bdnull"/>
</p:tagLst>
</file>

<file path=ppt/tags/tag121.xml><?xml version="1.0" encoding="utf-8"?>
<p:tagLst xmlns:p="http://schemas.openxmlformats.org/presentationml/2006/main">
  <p:tag name="KSO_WM_SPECIAL_SOURCE" val="bdnull"/>
</p:tagLst>
</file>

<file path=ppt/tags/tag122.xml><?xml version="1.0" encoding="utf-8"?>
<p:tagLst xmlns:p="http://schemas.openxmlformats.org/presentationml/2006/main">
  <p:tag name="KSO_WM_SPECIAL_SOURCE" val="bdnull"/>
</p:tagLst>
</file>

<file path=ppt/tags/tag123.xml><?xml version="1.0" encoding="utf-8"?>
<p:tagLst xmlns:p="http://schemas.openxmlformats.org/presentationml/2006/main">
  <p:tag name="KSO_DOCER_TEMPLATE_OPEN_ONCE_MARK"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SPECIAL_SOURCE" val="bdnull"/>
</p:tagLst>
</file>

<file path=ppt/tags/tag66.xml><?xml version="1.0" encoding="utf-8"?>
<p:tagLst xmlns:p="http://schemas.openxmlformats.org/presentationml/2006/main">
  <p:tag name="KSO_WM_SPECIAL_SOURCE" val="bdnull"/>
</p:tagLst>
</file>

<file path=ppt/tags/tag67.xml><?xml version="1.0" encoding="utf-8"?>
<p:tagLst xmlns:p="http://schemas.openxmlformats.org/presentationml/2006/main">
  <p:tag name="KSO_WM_SPECIAL_SOURCE" val="bdnull"/>
</p:tagLst>
</file>

<file path=ppt/tags/tag68.xml><?xml version="1.0" encoding="utf-8"?>
<p:tagLst xmlns:p="http://schemas.openxmlformats.org/presentationml/2006/main">
  <p:tag name="KSO_WM_SPECIAL_SOURCE" val="bdnull"/>
</p:tagLst>
</file>

<file path=ppt/tags/tag69.xml><?xml version="1.0" encoding="utf-8"?>
<p:tagLst xmlns:p="http://schemas.openxmlformats.org/presentationml/2006/main">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PECIAL_SOURCE" val="bdnull"/>
</p:tagLst>
</file>

<file path=ppt/tags/tag71.xml><?xml version="1.0" encoding="utf-8"?>
<p:tagLst xmlns:p="http://schemas.openxmlformats.org/presentationml/2006/main">
  <p:tag name="KSO_WM_SPECIAL_SOURCE" val="bdnull"/>
</p:tagLst>
</file>

<file path=ppt/tags/tag72.xml><?xml version="1.0" encoding="utf-8"?>
<p:tagLst xmlns:p="http://schemas.openxmlformats.org/presentationml/2006/main">
  <p:tag name="KSO_WM_SPECIAL_SOURCE" val="bdnull"/>
</p:tagLst>
</file>

<file path=ppt/tags/tag73.xml><?xml version="1.0" encoding="utf-8"?>
<p:tagLst xmlns:p="http://schemas.openxmlformats.org/presentationml/2006/main">
  <p:tag name="KSO_WM_SPECIAL_SOURCE" val="bdnull"/>
</p:tagLst>
</file>

<file path=ppt/tags/tag74.xml><?xml version="1.0" encoding="utf-8"?>
<p:tagLst xmlns:p="http://schemas.openxmlformats.org/presentationml/2006/main">
  <p:tag name="KSO_WM_SPECIAL_SOURCE" val="bdnull"/>
</p:tagLst>
</file>

<file path=ppt/tags/tag75.xml><?xml version="1.0" encoding="utf-8"?>
<p:tagLst xmlns:p="http://schemas.openxmlformats.org/presentationml/2006/main">
  <p:tag name="KSO_WM_SPECIAL_SOURCE" val="bdnull"/>
</p:tagLst>
</file>

<file path=ppt/tags/tag76.xml><?xml version="1.0" encoding="utf-8"?>
<p:tagLst xmlns:p="http://schemas.openxmlformats.org/presentationml/2006/main">
  <p:tag name="KSO_WM_SPECIAL_SOURCE" val="bdnull"/>
</p:tagLst>
</file>

<file path=ppt/tags/tag77.xml><?xml version="1.0" encoding="utf-8"?>
<p:tagLst xmlns:p="http://schemas.openxmlformats.org/presentationml/2006/main">
  <p:tag name="KSO_WM_SPECIAL_SOURCE" val="bdnull"/>
</p:tagLst>
</file>

<file path=ppt/tags/tag78.xml><?xml version="1.0" encoding="utf-8"?>
<p:tagLst xmlns:p="http://schemas.openxmlformats.org/presentationml/2006/main">
  <p:tag name="KSO_WM_SPECIAL_SOURCE" val="bdnull"/>
</p:tagLst>
</file>

<file path=ppt/tags/tag79.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PECIAL_SOURCE" val="bdnull"/>
</p:tagLst>
</file>

<file path=ppt/tags/tag81.xml><?xml version="1.0" encoding="utf-8"?>
<p:tagLst xmlns:p="http://schemas.openxmlformats.org/presentationml/2006/main">
  <p:tag name="KSO_WM_SPECIAL_SOURCE" val="bdnull"/>
</p:tagLst>
</file>

<file path=ppt/tags/tag82.xml><?xml version="1.0" encoding="utf-8"?>
<p:tagLst xmlns:p="http://schemas.openxmlformats.org/presentationml/2006/main">
  <p:tag name="KSO_WM_SPECIAL_SOURCE" val="bdnull"/>
</p:tagLst>
</file>

<file path=ppt/tags/tag83.xml><?xml version="1.0" encoding="utf-8"?>
<p:tagLst xmlns:p="http://schemas.openxmlformats.org/presentationml/2006/main">
  <p:tag name="KSO_WM_SPECIAL_SOURCE" val="bdnull"/>
</p:tagLst>
</file>

<file path=ppt/tags/tag84.xml><?xml version="1.0" encoding="utf-8"?>
<p:tagLst xmlns:p="http://schemas.openxmlformats.org/presentationml/2006/main">
  <p:tag name="KSO_WM_SPECIAL_SOURCE" val="bdnull"/>
</p:tagLst>
</file>

<file path=ppt/tags/tag85.xml><?xml version="1.0" encoding="utf-8"?>
<p:tagLst xmlns:p="http://schemas.openxmlformats.org/presentationml/2006/main">
  <p:tag name="KSO_WM_SPECIAL_SOURCE" val="bdnull"/>
</p:tagLst>
</file>

<file path=ppt/tags/tag86.xml><?xml version="1.0" encoding="utf-8"?>
<p:tagLst xmlns:p="http://schemas.openxmlformats.org/presentationml/2006/main">
  <p:tag name="KSO_WM_SPECIAL_SOURCE" val="bdnull"/>
</p:tagLst>
</file>

<file path=ppt/tags/tag87.xml><?xml version="1.0" encoding="utf-8"?>
<p:tagLst xmlns:p="http://schemas.openxmlformats.org/presentationml/2006/main">
  <p:tag name="KSO_WM_SPECIAL_SOURCE" val="bdnull"/>
</p:tagLst>
</file>

<file path=ppt/tags/tag88.xml><?xml version="1.0" encoding="utf-8"?>
<p:tagLst xmlns:p="http://schemas.openxmlformats.org/presentationml/2006/main">
  <p:tag name="KSO_WM_SPECIAL_SOURCE" val="bdnull"/>
</p:tagLst>
</file>

<file path=ppt/tags/tag89.xml><?xml version="1.0" encoding="utf-8"?>
<p:tagLst xmlns:p="http://schemas.openxmlformats.org/presentationml/2006/main">
  <p:tag name="KSO_WM_SPECIAL_SOURCE" val="bdnul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PECIAL_SOURCE" val="bdnull"/>
</p:tagLst>
</file>

<file path=ppt/tags/tag91.xml><?xml version="1.0" encoding="utf-8"?>
<p:tagLst xmlns:p="http://schemas.openxmlformats.org/presentationml/2006/main">
  <p:tag name="KSO_WM_SPECIAL_SOURCE" val="bdnull"/>
</p:tagLst>
</file>

<file path=ppt/tags/tag92.xml><?xml version="1.0" encoding="utf-8"?>
<p:tagLst xmlns:p="http://schemas.openxmlformats.org/presentationml/2006/main">
  <p:tag name="KSO_WM_SPECIAL_SOURCE" val="bdnull"/>
</p:tagLst>
</file>

<file path=ppt/tags/tag93.xml><?xml version="1.0" encoding="utf-8"?>
<p:tagLst xmlns:p="http://schemas.openxmlformats.org/presentationml/2006/main">
  <p:tag name="KSO_WM_SPECIAL_SOURCE" val="bdnull"/>
</p:tagLst>
</file>

<file path=ppt/tags/tag94.xml><?xml version="1.0" encoding="utf-8"?>
<p:tagLst xmlns:p="http://schemas.openxmlformats.org/presentationml/2006/main">
  <p:tag name="KSO_WM_SPECIAL_SOURCE" val="bdnull"/>
</p:tagLst>
</file>

<file path=ppt/tags/tag95.xml><?xml version="1.0" encoding="utf-8"?>
<p:tagLst xmlns:p="http://schemas.openxmlformats.org/presentationml/2006/main">
  <p:tag name="KSO_WM_SPECIAL_SOURCE" val="bdnull"/>
</p:tagLst>
</file>

<file path=ppt/tags/tag96.xml><?xml version="1.0" encoding="utf-8"?>
<p:tagLst xmlns:p="http://schemas.openxmlformats.org/presentationml/2006/main">
  <p:tag name="KSO_WM_SPECIAL_SOURCE" val="bdnull"/>
</p:tagLst>
</file>

<file path=ppt/tags/tag97.xml><?xml version="1.0" encoding="utf-8"?>
<p:tagLst xmlns:p="http://schemas.openxmlformats.org/presentationml/2006/main">
  <p:tag name="KSO_WM_SPECIAL_SOURCE" val="bdnull"/>
</p:tagLst>
</file>

<file path=ppt/tags/tag98.xml><?xml version="1.0" encoding="utf-8"?>
<p:tagLst xmlns:p="http://schemas.openxmlformats.org/presentationml/2006/main">
  <p:tag name="KSO_WM_SPECIAL_SOURCE" val="bdnull"/>
</p:tagLst>
</file>

<file path=ppt/tags/tag99.xml><?xml version="1.0" encoding="utf-8"?>
<p:tagLst xmlns:p="http://schemas.openxmlformats.org/presentationml/2006/main">
  <p:tag name="KSO_WM_SPECIAL_SOURCE" val="bdnull"/>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15865</Words>
  <Application>WPS 演示</Application>
  <PresentationFormat>宽屏</PresentationFormat>
  <Paragraphs>812</Paragraphs>
  <Slides>60</Slides>
  <Notes>4</Notes>
  <HiddenSlides>0</HiddenSlides>
  <MMClips>0</MMClips>
  <ScaleCrop>false</ScaleCrop>
  <HeadingPairs>
    <vt:vector size="8" baseType="variant">
      <vt:variant>
        <vt:lpstr>已用的字体</vt:lpstr>
      </vt:variant>
      <vt:variant>
        <vt:i4>20</vt:i4>
      </vt:variant>
      <vt:variant>
        <vt:lpstr>主题</vt:lpstr>
      </vt:variant>
      <vt:variant>
        <vt:i4>1</vt:i4>
      </vt:variant>
      <vt:variant>
        <vt:lpstr>嵌入 OLE 服务器</vt:lpstr>
      </vt:variant>
      <vt:variant>
        <vt:i4>8</vt:i4>
      </vt:variant>
      <vt:variant>
        <vt:lpstr>幻灯片标题</vt:lpstr>
      </vt:variant>
      <vt:variant>
        <vt:i4>60</vt:i4>
      </vt:variant>
    </vt:vector>
  </HeadingPairs>
  <TitlesOfParts>
    <vt:vector size="89" baseType="lpstr">
      <vt:lpstr>Arial</vt:lpstr>
      <vt:lpstr>宋体</vt:lpstr>
      <vt:lpstr>Wingdings</vt:lpstr>
      <vt:lpstr>微软雅黑</vt:lpstr>
      <vt:lpstr>Wingdings</vt:lpstr>
      <vt:lpstr>方正卡通简体</vt:lpstr>
      <vt:lpstr>方正稚艺简体</vt:lpstr>
      <vt:lpstr>Times New Roman</vt:lpstr>
      <vt:lpstr>Tahoma</vt:lpstr>
      <vt:lpstr>Arial Unicode MS</vt:lpstr>
      <vt:lpstr>Calibri</vt:lpstr>
      <vt:lpstr>华文仿宋</vt:lpstr>
      <vt:lpstr>仿宋_GB2312</vt:lpstr>
      <vt:lpstr>仿宋</vt:lpstr>
      <vt:lpstr>楷体_GB2312</vt:lpstr>
      <vt:lpstr>新宋体</vt:lpstr>
      <vt:lpstr>方正姚体</vt:lpstr>
      <vt:lpstr>Lucida Console</vt:lpstr>
      <vt:lpstr>黑体</vt:lpstr>
      <vt:lpstr>Arial Black</vt:lpstr>
      <vt:lpstr>Office 主题​​</vt:lpstr>
      <vt:lpstr>Paint.Picture</vt:lpstr>
      <vt:lpstr>Word.Document.8</vt:lpstr>
      <vt:lpstr>Word.Document.8</vt:lpstr>
      <vt:lpstr>Word.Document.8</vt:lpstr>
      <vt:lpstr>Word.Document.8</vt:lpstr>
      <vt:lpstr>Word.Document.8</vt:lpstr>
      <vt:lpstr>Word.Document.8</vt:lpstr>
      <vt:lpstr>Word.Document.8</vt:lpstr>
      <vt:lpstr>PowerPoint 演示文稿</vt:lpstr>
      <vt:lpstr>PowerPoint 演示文稿</vt:lpstr>
      <vt:lpstr>第一节：信用证的填写</vt:lpstr>
      <vt:lpstr>不同付款方式的比较</vt:lpstr>
      <vt:lpstr>信用证的定义</vt:lpstr>
      <vt:lpstr>信用证的特点一</vt:lpstr>
      <vt:lpstr>信用证的特点二</vt:lpstr>
      <vt:lpstr>信用证的特点三</vt:lpstr>
      <vt:lpstr>信用证所涉及的当事人 </vt:lpstr>
      <vt:lpstr>信用证业务基本流程图</vt:lpstr>
      <vt:lpstr>信用证的分类</vt:lpstr>
      <vt:lpstr>      UCP600</vt:lpstr>
      <vt:lpstr>信用证开立的形式</vt:lpstr>
      <vt:lpstr>UCP500--UCP600</vt:lpstr>
      <vt:lpstr>第二节：信用证的审核</vt:lpstr>
      <vt:lpstr>PowerPoint 演示文稿</vt:lpstr>
      <vt:lpstr>PowerPoint 演示文稿</vt:lpstr>
      <vt:lpstr>   下面我们将目光定格在信用证上， 看看信用证究竟包括哪些内容？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信用证实例的例举、翻译和解释</vt:lpstr>
      <vt:lpstr>PowerPoint 演示文稿</vt:lpstr>
      <vt:lpstr>信用证实例的例举、翻译和解释</vt:lpstr>
      <vt:lpstr>信用证实例的例举、翻译和解释</vt:lpstr>
      <vt:lpstr>信用证实例的例举、翻译和解释</vt:lpstr>
      <vt:lpstr>PowerPoint 演示文稿</vt:lpstr>
      <vt:lpstr>信用证实例的例举、翻译和解释</vt:lpstr>
      <vt:lpstr>信用证实例的例举、翻译和解释</vt:lpstr>
      <vt:lpstr>信用证实例的例举、翻译和解释</vt:lpstr>
      <vt:lpstr>信用证实例的例举、翻译和解释</vt:lpstr>
      <vt:lpstr>信用证实例的例举、翻译和解释</vt:lpstr>
      <vt:lpstr>信用证实例的例举、翻译和解释</vt:lpstr>
      <vt:lpstr>信用证实例的例举、翻译和解释</vt:lpstr>
      <vt:lpstr>信用证实例的例举、翻译和解释</vt:lpstr>
      <vt:lpstr>PowerPoint 演示文稿</vt:lpstr>
      <vt:lpstr>PowerPoint 演示文稿</vt:lpstr>
      <vt:lpstr>信用证实例的例举、翻译和解释</vt:lpstr>
      <vt:lpstr>信用证实例的例举、翻译和解释</vt:lpstr>
      <vt:lpstr>信用证实例的例举、翻译和解释</vt:lpstr>
      <vt:lpstr>信用证的审核 </vt:lpstr>
      <vt:lpstr>信用证的审核 </vt:lpstr>
      <vt:lpstr>信用证的审核 </vt:lpstr>
      <vt:lpstr>信用证的审核 </vt:lpstr>
      <vt:lpstr>信用证的审核 </vt:lpstr>
      <vt:lpstr>信用证的审核 </vt:lpstr>
      <vt:lpstr>信用证的修改</vt:lpstr>
      <vt:lpstr>信用证的修改</vt:lpstr>
      <vt:lpstr>进口商面临的主要风险</vt:lpstr>
      <vt:lpstr>出口商面临的风险</vt:lpstr>
      <vt:lpstr>出口商面临的风险</vt:lpstr>
      <vt:lpstr>出口商面临的风险</vt:lpstr>
      <vt:lpstr>出口商面临的风险</vt:lpstr>
      <vt:lpstr>信用证风险的防范措施</vt:lpstr>
      <vt:lpstr>信用证风险的防范措施</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167</cp:revision>
  <dcterms:created xsi:type="dcterms:W3CDTF">2019-06-19T02:08:00Z</dcterms:created>
  <dcterms:modified xsi:type="dcterms:W3CDTF">2022-04-21T05:32:51Z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A91D7BD6A453444DA2E2980AD7AECB8E</vt:lpwstr>
  </property>
</Properties>
</file>