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9" r:id="rId3"/>
    <p:sldId id="746" r:id="rId4"/>
    <p:sldId id="262" r:id="rId6"/>
    <p:sldId id="437"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 id="430" r:id="rId174"/>
    <p:sldId id="431" r:id="rId175"/>
    <p:sldId id="432" r:id="rId176"/>
    <p:sldId id="433" r:id="rId177"/>
    <p:sldId id="434" r:id="rId178"/>
    <p:sldId id="435" r:id="rId179"/>
    <p:sldId id="439" r:id="rId180"/>
    <p:sldId id="440" r:id="rId181"/>
    <p:sldId id="441" r:id="rId182"/>
    <p:sldId id="442" r:id="rId183"/>
    <p:sldId id="443" r:id="rId184"/>
    <p:sldId id="444" r:id="rId185"/>
    <p:sldId id="445" r:id="rId186"/>
    <p:sldId id="446" r:id="rId187"/>
    <p:sldId id="447" r:id="rId188"/>
    <p:sldId id="448" r:id="rId189"/>
    <p:sldId id="449" r:id="rId190"/>
    <p:sldId id="450" r:id="rId191"/>
    <p:sldId id="451" r:id="rId192"/>
    <p:sldId id="452" r:id="rId193"/>
    <p:sldId id="453" r:id="rId194"/>
    <p:sldId id="454" r:id="rId195"/>
    <p:sldId id="455" r:id="rId196"/>
    <p:sldId id="456" r:id="rId197"/>
    <p:sldId id="457" r:id="rId198"/>
    <p:sldId id="458" r:id="rId199"/>
    <p:sldId id="461" r:id="rId200"/>
    <p:sldId id="462" r:id="rId201"/>
    <p:sldId id="463" r:id="rId202"/>
    <p:sldId id="464" r:id="rId203"/>
    <p:sldId id="465" r:id="rId204"/>
    <p:sldId id="466" r:id="rId205"/>
    <p:sldId id="467" r:id="rId206"/>
    <p:sldId id="468" r:id="rId207"/>
    <p:sldId id="469" r:id="rId208"/>
    <p:sldId id="470" r:id="rId209"/>
    <p:sldId id="471" r:id="rId210"/>
    <p:sldId id="472" r:id="rId211"/>
    <p:sldId id="473" r:id="rId212"/>
    <p:sldId id="701" r:id="rId213"/>
    <p:sldId id="486" r:id="rId214"/>
    <p:sldId id="487" r:id="rId215"/>
    <p:sldId id="488" r:id="rId216"/>
    <p:sldId id="489" r:id="rId217"/>
    <p:sldId id="490" r:id="rId218"/>
    <p:sldId id="491" r:id="rId219"/>
    <p:sldId id="492" r:id="rId220"/>
    <p:sldId id="493" r:id="rId221"/>
    <p:sldId id="494" r:id="rId222"/>
    <p:sldId id="495" r:id="rId223"/>
    <p:sldId id="496" r:id="rId224"/>
    <p:sldId id="497" r:id="rId225"/>
    <p:sldId id="498" r:id="rId226"/>
    <p:sldId id="499" r:id="rId227"/>
    <p:sldId id="500" r:id="rId228"/>
    <p:sldId id="501" r:id="rId229"/>
    <p:sldId id="502" r:id="rId230"/>
    <p:sldId id="503" r:id="rId231"/>
    <p:sldId id="504" r:id="rId232"/>
    <p:sldId id="505" r:id="rId233"/>
    <p:sldId id="506" r:id="rId234"/>
    <p:sldId id="507" r:id="rId235"/>
    <p:sldId id="508" r:id="rId236"/>
    <p:sldId id="509" r:id="rId237"/>
    <p:sldId id="510" r:id="rId238"/>
    <p:sldId id="511" r:id="rId239"/>
    <p:sldId id="512" r:id="rId240"/>
    <p:sldId id="513" r:id="rId241"/>
    <p:sldId id="514" r:id="rId242"/>
    <p:sldId id="515" r:id="rId243"/>
    <p:sldId id="516" r:id="rId244"/>
    <p:sldId id="517" r:id="rId245"/>
    <p:sldId id="518" r:id="rId246"/>
    <p:sldId id="519" r:id="rId247"/>
    <p:sldId id="520" r:id="rId248"/>
    <p:sldId id="521" r:id="rId249"/>
    <p:sldId id="522" r:id="rId250"/>
    <p:sldId id="523" r:id="rId251"/>
    <p:sldId id="524" r:id="rId252"/>
    <p:sldId id="525" r:id="rId253"/>
    <p:sldId id="526" r:id="rId254"/>
    <p:sldId id="527" r:id="rId255"/>
    <p:sldId id="528" r:id="rId256"/>
    <p:sldId id="529" r:id="rId257"/>
  </p:sldIdLst>
  <p:sldSz cx="12192000" cy="6858000"/>
  <p:notesSz cx="6858000" cy="9144000"/>
  <p:custDataLst>
    <p:tags r:id="rId26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0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1" Type="http://schemas.openxmlformats.org/officeDocument/2006/relationships/tags" Target="tags/tag319.xml"/><Relationship Id="rId260" Type="http://schemas.openxmlformats.org/officeDocument/2006/relationships/tableStyles" Target="tableStyles.xml"/><Relationship Id="rId26" Type="http://schemas.openxmlformats.org/officeDocument/2006/relationships/slide" Target="slides/slide23.xml"/><Relationship Id="rId259" Type="http://schemas.openxmlformats.org/officeDocument/2006/relationships/viewProps" Target="viewProps.xml"/><Relationship Id="rId258" Type="http://schemas.openxmlformats.org/officeDocument/2006/relationships/presProps" Target="presProps.xml"/><Relationship Id="rId257" Type="http://schemas.openxmlformats.org/officeDocument/2006/relationships/slide" Target="slides/slide254.xml"/><Relationship Id="rId256" Type="http://schemas.openxmlformats.org/officeDocument/2006/relationships/slide" Target="slides/slide253.xml"/><Relationship Id="rId255" Type="http://schemas.openxmlformats.org/officeDocument/2006/relationships/slide" Target="slides/slide252.xml"/><Relationship Id="rId254" Type="http://schemas.openxmlformats.org/officeDocument/2006/relationships/slide" Target="slides/slide251.xml"/><Relationship Id="rId253" Type="http://schemas.openxmlformats.org/officeDocument/2006/relationships/slide" Target="slides/slide250.xml"/><Relationship Id="rId252" Type="http://schemas.openxmlformats.org/officeDocument/2006/relationships/slide" Target="slides/slide249.xml"/><Relationship Id="rId251" Type="http://schemas.openxmlformats.org/officeDocument/2006/relationships/slide" Target="slides/slide248.xml"/><Relationship Id="rId250" Type="http://schemas.openxmlformats.org/officeDocument/2006/relationships/slide" Target="slides/slide247.xml"/><Relationship Id="rId25" Type="http://schemas.openxmlformats.org/officeDocument/2006/relationships/slide" Target="slides/slide22.xml"/><Relationship Id="rId249" Type="http://schemas.openxmlformats.org/officeDocument/2006/relationships/slide" Target="slides/slide246.xml"/><Relationship Id="rId248" Type="http://schemas.openxmlformats.org/officeDocument/2006/relationships/slide" Target="slides/slide245.xml"/><Relationship Id="rId247" Type="http://schemas.openxmlformats.org/officeDocument/2006/relationships/slide" Target="slides/slide244.xml"/><Relationship Id="rId246" Type="http://schemas.openxmlformats.org/officeDocument/2006/relationships/slide" Target="slides/slide243.xml"/><Relationship Id="rId245" Type="http://schemas.openxmlformats.org/officeDocument/2006/relationships/slide" Target="slides/slide242.xml"/><Relationship Id="rId244" Type="http://schemas.openxmlformats.org/officeDocument/2006/relationships/slide" Target="slides/slide241.xml"/><Relationship Id="rId243" Type="http://schemas.openxmlformats.org/officeDocument/2006/relationships/slide" Target="slides/slide240.xml"/><Relationship Id="rId242" Type="http://schemas.openxmlformats.org/officeDocument/2006/relationships/slide" Target="slides/slide239.xml"/><Relationship Id="rId241" Type="http://schemas.openxmlformats.org/officeDocument/2006/relationships/slide" Target="slides/slide238.xml"/><Relationship Id="rId240" Type="http://schemas.openxmlformats.org/officeDocument/2006/relationships/slide" Target="slides/slide237.xml"/><Relationship Id="rId24" Type="http://schemas.openxmlformats.org/officeDocument/2006/relationships/slide" Target="slides/slide21.xml"/><Relationship Id="rId239" Type="http://schemas.openxmlformats.org/officeDocument/2006/relationships/slide" Target="slides/slide236.xml"/><Relationship Id="rId238" Type="http://schemas.openxmlformats.org/officeDocument/2006/relationships/slide" Target="slides/slide235.xml"/><Relationship Id="rId237" Type="http://schemas.openxmlformats.org/officeDocument/2006/relationships/slide" Target="slides/slide234.xml"/><Relationship Id="rId236" Type="http://schemas.openxmlformats.org/officeDocument/2006/relationships/slide" Target="slides/slide233.xml"/><Relationship Id="rId235" Type="http://schemas.openxmlformats.org/officeDocument/2006/relationships/slide" Target="slides/slide232.xml"/><Relationship Id="rId234" Type="http://schemas.openxmlformats.org/officeDocument/2006/relationships/slide" Target="slides/slide231.xml"/><Relationship Id="rId233" Type="http://schemas.openxmlformats.org/officeDocument/2006/relationships/slide" Target="slides/slide230.xml"/><Relationship Id="rId232" Type="http://schemas.openxmlformats.org/officeDocument/2006/relationships/slide" Target="slides/slide229.xml"/><Relationship Id="rId231" Type="http://schemas.openxmlformats.org/officeDocument/2006/relationships/slide" Target="slides/slide228.xml"/><Relationship Id="rId230" Type="http://schemas.openxmlformats.org/officeDocument/2006/relationships/slide" Target="slides/slide227.xml"/><Relationship Id="rId23" Type="http://schemas.openxmlformats.org/officeDocument/2006/relationships/slide" Target="slides/slide20.xml"/><Relationship Id="rId229" Type="http://schemas.openxmlformats.org/officeDocument/2006/relationships/slide" Target="slides/slide226.xml"/><Relationship Id="rId228" Type="http://schemas.openxmlformats.org/officeDocument/2006/relationships/slide" Target="slides/slide225.xml"/><Relationship Id="rId227" Type="http://schemas.openxmlformats.org/officeDocument/2006/relationships/slide" Target="slides/slide224.xml"/><Relationship Id="rId226" Type="http://schemas.openxmlformats.org/officeDocument/2006/relationships/slide" Target="slides/slide223.xml"/><Relationship Id="rId225" Type="http://schemas.openxmlformats.org/officeDocument/2006/relationships/slide" Target="slides/slide222.xml"/><Relationship Id="rId224" Type="http://schemas.openxmlformats.org/officeDocument/2006/relationships/slide" Target="slides/slide221.xml"/><Relationship Id="rId223" Type="http://schemas.openxmlformats.org/officeDocument/2006/relationships/slide" Target="slides/slide220.xml"/><Relationship Id="rId222" Type="http://schemas.openxmlformats.org/officeDocument/2006/relationships/slide" Target="slides/slide219.xml"/><Relationship Id="rId221" Type="http://schemas.openxmlformats.org/officeDocument/2006/relationships/slide" Target="slides/slide218.xml"/><Relationship Id="rId220" Type="http://schemas.openxmlformats.org/officeDocument/2006/relationships/slide" Target="slides/slide217.xml"/><Relationship Id="rId22" Type="http://schemas.openxmlformats.org/officeDocument/2006/relationships/slide" Target="slides/slide19.xml"/><Relationship Id="rId219" Type="http://schemas.openxmlformats.org/officeDocument/2006/relationships/slide" Target="slides/slide216.xml"/><Relationship Id="rId218" Type="http://schemas.openxmlformats.org/officeDocument/2006/relationships/slide" Target="slides/slide215.xml"/><Relationship Id="rId217" Type="http://schemas.openxmlformats.org/officeDocument/2006/relationships/slide" Target="slides/slide214.xml"/><Relationship Id="rId216" Type="http://schemas.openxmlformats.org/officeDocument/2006/relationships/slide" Target="slides/slide213.xml"/><Relationship Id="rId215" Type="http://schemas.openxmlformats.org/officeDocument/2006/relationships/slide" Target="slides/slide212.xml"/><Relationship Id="rId214" Type="http://schemas.openxmlformats.org/officeDocument/2006/relationships/slide" Target="slides/slide211.xml"/><Relationship Id="rId213" Type="http://schemas.openxmlformats.org/officeDocument/2006/relationships/slide" Target="slides/slide210.xml"/><Relationship Id="rId212" Type="http://schemas.openxmlformats.org/officeDocument/2006/relationships/slide" Target="slides/slide209.xml"/><Relationship Id="rId211" Type="http://schemas.openxmlformats.org/officeDocument/2006/relationships/slide" Target="slides/slide208.xml"/><Relationship Id="rId210" Type="http://schemas.openxmlformats.org/officeDocument/2006/relationships/slide" Target="slides/slide207.xml"/><Relationship Id="rId21" Type="http://schemas.openxmlformats.org/officeDocument/2006/relationships/slide" Target="slides/slide18.xml"/><Relationship Id="rId209" Type="http://schemas.openxmlformats.org/officeDocument/2006/relationships/slide" Target="slides/slide206.xml"/><Relationship Id="rId208" Type="http://schemas.openxmlformats.org/officeDocument/2006/relationships/slide" Target="slides/slide205.xml"/><Relationship Id="rId207" Type="http://schemas.openxmlformats.org/officeDocument/2006/relationships/slide" Target="slides/slide204.xml"/><Relationship Id="rId206" Type="http://schemas.openxmlformats.org/officeDocument/2006/relationships/slide" Target="slides/slide203.xml"/><Relationship Id="rId205" Type="http://schemas.openxmlformats.org/officeDocument/2006/relationships/slide" Target="slides/slide202.xml"/><Relationship Id="rId204" Type="http://schemas.openxmlformats.org/officeDocument/2006/relationships/slide" Target="slides/slide201.xml"/><Relationship Id="rId203" Type="http://schemas.openxmlformats.org/officeDocument/2006/relationships/slide" Target="slides/slide200.xml"/><Relationship Id="rId202" Type="http://schemas.openxmlformats.org/officeDocument/2006/relationships/slide" Target="slides/slide199.xml"/><Relationship Id="rId201" Type="http://schemas.openxmlformats.org/officeDocument/2006/relationships/slide" Target="slides/slide198.xml"/><Relationship Id="rId200" Type="http://schemas.openxmlformats.org/officeDocument/2006/relationships/slide" Target="slides/slide197.xml"/><Relationship Id="rId20" Type="http://schemas.openxmlformats.org/officeDocument/2006/relationships/slide" Target="slides/slide17.xml"/><Relationship Id="rId2" Type="http://schemas.openxmlformats.org/officeDocument/2006/relationships/theme" Target="theme/theme1.xml"/><Relationship Id="rId199" Type="http://schemas.openxmlformats.org/officeDocument/2006/relationships/slide" Target="slides/slide196.xml"/><Relationship Id="rId198" Type="http://schemas.openxmlformats.org/officeDocument/2006/relationships/slide" Target="slides/slide195.xml"/><Relationship Id="rId197" Type="http://schemas.openxmlformats.org/officeDocument/2006/relationships/slide" Target="slides/slide194.xml"/><Relationship Id="rId196" Type="http://schemas.openxmlformats.org/officeDocument/2006/relationships/slide" Target="slides/slide193.xml"/><Relationship Id="rId195" Type="http://schemas.openxmlformats.org/officeDocument/2006/relationships/slide" Target="slides/slide192.xml"/><Relationship Id="rId194" Type="http://schemas.openxmlformats.org/officeDocument/2006/relationships/slide" Target="slides/slide191.xml"/><Relationship Id="rId193" Type="http://schemas.openxmlformats.org/officeDocument/2006/relationships/slide" Target="slides/slide190.xml"/><Relationship Id="rId192" Type="http://schemas.openxmlformats.org/officeDocument/2006/relationships/slide" Target="slides/slide189.xml"/><Relationship Id="rId191" Type="http://schemas.openxmlformats.org/officeDocument/2006/relationships/slide" Target="slides/slide188.xml"/><Relationship Id="rId190" Type="http://schemas.openxmlformats.org/officeDocument/2006/relationships/slide" Target="slides/slide187.xml"/><Relationship Id="rId19" Type="http://schemas.openxmlformats.org/officeDocument/2006/relationships/slide" Target="slides/slide16.xml"/><Relationship Id="rId189" Type="http://schemas.openxmlformats.org/officeDocument/2006/relationships/slide" Target="slides/slide186.xml"/><Relationship Id="rId188" Type="http://schemas.openxmlformats.org/officeDocument/2006/relationships/slide" Target="slides/slide185.xml"/><Relationship Id="rId187" Type="http://schemas.openxmlformats.org/officeDocument/2006/relationships/slide" Target="slides/slide184.xml"/><Relationship Id="rId186" Type="http://schemas.openxmlformats.org/officeDocument/2006/relationships/slide" Target="slides/slide183.xml"/><Relationship Id="rId185" Type="http://schemas.openxmlformats.org/officeDocument/2006/relationships/slide" Target="slides/slide182.xml"/><Relationship Id="rId184" Type="http://schemas.openxmlformats.org/officeDocument/2006/relationships/slide" Target="slides/slide181.xml"/><Relationship Id="rId183" Type="http://schemas.openxmlformats.org/officeDocument/2006/relationships/slide" Target="slides/slide180.xml"/><Relationship Id="rId182" Type="http://schemas.openxmlformats.org/officeDocument/2006/relationships/slide" Target="slides/slide179.xml"/><Relationship Id="rId181" Type="http://schemas.openxmlformats.org/officeDocument/2006/relationships/slide" Target="slides/slide178.xml"/><Relationship Id="rId180" Type="http://schemas.openxmlformats.org/officeDocument/2006/relationships/slide" Target="slides/slide177.xml"/><Relationship Id="rId18" Type="http://schemas.openxmlformats.org/officeDocument/2006/relationships/slide" Target="slides/slide15.xml"/><Relationship Id="rId179" Type="http://schemas.openxmlformats.org/officeDocument/2006/relationships/slide" Target="slides/slide176.xml"/><Relationship Id="rId178" Type="http://schemas.openxmlformats.org/officeDocument/2006/relationships/slide" Target="slides/slide175.xml"/><Relationship Id="rId177" Type="http://schemas.openxmlformats.org/officeDocument/2006/relationships/slide" Target="slides/slide174.xml"/><Relationship Id="rId176" Type="http://schemas.openxmlformats.org/officeDocument/2006/relationships/slide" Target="slides/slide173.xml"/><Relationship Id="rId175" Type="http://schemas.openxmlformats.org/officeDocument/2006/relationships/slide" Target="slides/slide172.xml"/><Relationship Id="rId174" Type="http://schemas.openxmlformats.org/officeDocument/2006/relationships/slide" Target="slides/slide171.xml"/><Relationship Id="rId173" Type="http://schemas.openxmlformats.org/officeDocument/2006/relationships/slide" Target="slides/slide170.xml"/><Relationship Id="rId172" Type="http://schemas.openxmlformats.org/officeDocument/2006/relationships/slide" Target="slides/slide169.xml"/><Relationship Id="rId171" Type="http://schemas.openxmlformats.org/officeDocument/2006/relationships/slide" Target="slides/slide168.xml"/><Relationship Id="rId170" Type="http://schemas.openxmlformats.org/officeDocument/2006/relationships/slide" Target="slides/slide167.xml"/><Relationship Id="rId17" Type="http://schemas.openxmlformats.org/officeDocument/2006/relationships/slide" Target="slides/slide14.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3.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0.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4.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5.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6.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7.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1.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9.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0.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1.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2.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3.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4.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5.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6.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7.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2.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9.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0.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1.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67586" name="幻灯片图像占位符 371713"/>
          <p:cNvSpPr>
            <a:spLocks noGrp="1" noRot="1" noTextEdit="1"/>
          </p:cNvSpPr>
          <p:nvPr>
            <p:ph type="sldImg"/>
          </p:nvPr>
        </p:nvSpPr>
        <p:spPr/>
      </p:sp>
      <p:sp>
        <p:nvSpPr>
          <p:cNvPr id="67587" name="文本占位符 371714"/>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69634" name="幻灯片图像占位符 452609"/>
          <p:cNvSpPr>
            <a:spLocks noGrp="1" noRot="1" noTextEdit="1"/>
          </p:cNvSpPr>
          <p:nvPr>
            <p:ph type="sldImg"/>
          </p:nvPr>
        </p:nvSpPr>
        <p:spPr/>
      </p:sp>
      <p:sp>
        <p:nvSpPr>
          <p:cNvPr id="69635" name="文本占位符 452610"/>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71682" name="幻灯片图像占位符 454657"/>
          <p:cNvSpPr>
            <a:spLocks noGrp="1" noRot="1" noTextEdit="1"/>
          </p:cNvSpPr>
          <p:nvPr>
            <p:ph type="sldImg"/>
          </p:nvPr>
        </p:nvSpPr>
        <p:spPr/>
      </p:sp>
      <p:sp>
        <p:nvSpPr>
          <p:cNvPr id="71683" name="文本占位符 454658"/>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74754" name="幻灯片图像占位符 240641"/>
          <p:cNvSpPr>
            <a:spLocks noGrp="1" noRot="1" noTextEdit="1"/>
          </p:cNvSpPr>
          <p:nvPr>
            <p:ph type="sldImg"/>
          </p:nvPr>
        </p:nvSpPr>
        <p:spPr/>
      </p:sp>
      <p:sp>
        <p:nvSpPr>
          <p:cNvPr id="74755" name="文本占位符 240642"/>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76802" name="幻灯片图像占位符 375809"/>
          <p:cNvSpPr>
            <a:spLocks noGrp="1" noRot="1" noTextEdit="1"/>
          </p:cNvSpPr>
          <p:nvPr>
            <p:ph type="sldImg"/>
          </p:nvPr>
        </p:nvSpPr>
        <p:spPr/>
      </p:sp>
      <p:sp>
        <p:nvSpPr>
          <p:cNvPr id="76803" name="文本占位符 375810"/>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78850" name="幻灯片图像占位符 377857"/>
          <p:cNvSpPr>
            <a:spLocks noGrp="1" noRot="1" noTextEdit="1"/>
          </p:cNvSpPr>
          <p:nvPr>
            <p:ph type="sldImg"/>
          </p:nvPr>
        </p:nvSpPr>
        <p:spPr/>
      </p:sp>
      <p:sp>
        <p:nvSpPr>
          <p:cNvPr id="78851" name="文本占位符 377858"/>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80898" name="幻灯片图像占位符 380929"/>
          <p:cNvSpPr>
            <a:spLocks noGrp="1" noRot="1" noTextEdit="1"/>
          </p:cNvSpPr>
          <p:nvPr>
            <p:ph type="sldImg"/>
          </p:nvPr>
        </p:nvSpPr>
        <p:spPr/>
      </p:sp>
      <p:sp>
        <p:nvSpPr>
          <p:cNvPr id="80899" name="文本占位符 380930"/>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82946" name="幻灯片图像占位符 382977"/>
          <p:cNvSpPr>
            <a:spLocks noGrp="1" noRot="1" noTextEdit="1"/>
          </p:cNvSpPr>
          <p:nvPr>
            <p:ph type="sldImg"/>
          </p:nvPr>
        </p:nvSpPr>
        <p:spPr/>
      </p:sp>
      <p:sp>
        <p:nvSpPr>
          <p:cNvPr id="82947" name="文本占位符 382978"/>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84994" name="幻灯片图像占位符 385025"/>
          <p:cNvSpPr>
            <a:spLocks noGrp="1" noRot="1" noTextEdit="1"/>
          </p:cNvSpPr>
          <p:nvPr>
            <p:ph type="sldImg"/>
          </p:nvPr>
        </p:nvSpPr>
        <p:spPr/>
      </p:sp>
      <p:sp>
        <p:nvSpPr>
          <p:cNvPr id="84995" name="文本占位符 385026"/>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87042" name="幻灯片图像占位符 387073"/>
          <p:cNvSpPr>
            <a:spLocks noGrp="1" noRot="1" noTextEdit="1"/>
          </p:cNvSpPr>
          <p:nvPr>
            <p:ph type="sldImg"/>
          </p:nvPr>
        </p:nvSpPr>
        <p:spPr/>
      </p:sp>
      <p:sp>
        <p:nvSpPr>
          <p:cNvPr id="87043" name="文本占位符 387074"/>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91138" name="幻灯片图像占位符 393217"/>
          <p:cNvSpPr>
            <a:spLocks noGrp="1" noRot="1" noTextEdit="1"/>
          </p:cNvSpPr>
          <p:nvPr>
            <p:ph type="sldImg"/>
          </p:nvPr>
        </p:nvSpPr>
        <p:spPr/>
      </p:sp>
      <p:sp>
        <p:nvSpPr>
          <p:cNvPr id="91139" name="文本占位符 393218"/>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89090" name="幻灯片图像占位符 389121"/>
          <p:cNvSpPr>
            <a:spLocks noGrp="1" noRot="1" noTextEdit="1"/>
          </p:cNvSpPr>
          <p:nvPr>
            <p:ph type="sldImg"/>
          </p:nvPr>
        </p:nvSpPr>
        <p:spPr/>
      </p:sp>
      <p:sp>
        <p:nvSpPr>
          <p:cNvPr id="89091" name="文本占位符 389122"/>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91138" name="幻灯片图像占位符 393217"/>
          <p:cNvSpPr>
            <a:spLocks noGrp="1" noRot="1" noTextEdit="1"/>
          </p:cNvSpPr>
          <p:nvPr>
            <p:ph type="sldImg"/>
          </p:nvPr>
        </p:nvSpPr>
        <p:spPr/>
      </p:sp>
      <p:sp>
        <p:nvSpPr>
          <p:cNvPr id="91139" name="文本占位符 393218"/>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93186" name="幻灯片图像占位符 403457"/>
          <p:cNvSpPr>
            <a:spLocks noGrp="1" noRot="1" noTextEdit="1"/>
          </p:cNvSpPr>
          <p:nvPr>
            <p:ph type="sldImg"/>
          </p:nvPr>
        </p:nvSpPr>
        <p:spPr/>
      </p:sp>
      <p:sp>
        <p:nvSpPr>
          <p:cNvPr id="93187" name="文本占位符 403458"/>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95234" name="幻灯片图像占位符 405505"/>
          <p:cNvSpPr>
            <a:spLocks noGrp="1" noRot="1" noTextEdit="1"/>
          </p:cNvSpPr>
          <p:nvPr>
            <p:ph type="sldImg"/>
          </p:nvPr>
        </p:nvSpPr>
        <p:spPr/>
      </p:sp>
      <p:sp>
        <p:nvSpPr>
          <p:cNvPr id="95235" name="文本占位符 405506"/>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97282" name="幻灯片图像占位符 407553"/>
          <p:cNvSpPr>
            <a:spLocks noGrp="1" noRot="1" noTextEdit="1"/>
          </p:cNvSpPr>
          <p:nvPr>
            <p:ph type="sldImg"/>
          </p:nvPr>
        </p:nvSpPr>
        <p:spPr/>
      </p:sp>
      <p:sp>
        <p:nvSpPr>
          <p:cNvPr id="97283" name="文本占位符 407554"/>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99330" name="幻灯片图像占位符 409601"/>
          <p:cNvSpPr>
            <a:spLocks noGrp="1" noRot="1" noTextEdit="1"/>
          </p:cNvSpPr>
          <p:nvPr>
            <p:ph type="sldImg"/>
          </p:nvPr>
        </p:nvSpPr>
        <p:spPr/>
      </p:sp>
      <p:sp>
        <p:nvSpPr>
          <p:cNvPr id="99331" name="文本占位符 409602"/>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101378" name="幻灯片图像占位符 411649"/>
          <p:cNvSpPr>
            <a:spLocks noGrp="1" noRot="1" noTextEdit="1"/>
          </p:cNvSpPr>
          <p:nvPr>
            <p:ph type="sldImg"/>
          </p:nvPr>
        </p:nvSpPr>
        <p:spPr/>
      </p:sp>
      <p:sp>
        <p:nvSpPr>
          <p:cNvPr id="101379" name="文本占位符 411650"/>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103426" name="幻灯片图像占位符 413697"/>
          <p:cNvSpPr>
            <a:spLocks noGrp="1" noRot="1" noTextEdit="1"/>
          </p:cNvSpPr>
          <p:nvPr>
            <p:ph type="sldImg"/>
          </p:nvPr>
        </p:nvSpPr>
        <p:spPr/>
      </p:sp>
      <p:sp>
        <p:nvSpPr>
          <p:cNvPr id="103427" name="文本占位符 413698"/>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105474" name="幻灯片图像占位符 415745"/>
          <p:cNvSpPr>
            <a:spLocks noGrp="1" noRot="1" noTextEdit="1"/>
          </p:cNvSpPr>
          <p:nvPr>
            <p:ph type="sldImg"/>
          </p:nvPr>
        </p:nvSpPr>
        <p:spPr/>
      </p:sp>
      <p:sp>
        <p:nvSpPr>
          <p:cNvPr id="105475" name="文本占位符 415746"/>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107522" name="幻灯片图像占位符 417793"/>
          <p:cNvSpPr>
            <a:spLocks noGrp="1" noRot="1" noTextEdit="1"/>
          </p:cNvSpPr>
          <p:nvPr>
            <p:ph type="sldImg"/>
          </p:nvPr>
        </p:nvSpPr>
        <p:spPr/>
      </p:sp>
      <p:sp>
        <p:nvSpPr>
          <p:cNvPr id="107523" name="文本占位符 417794"/>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53250" name="幻灯片图像占位符 225281"/>
          <p:cNvSpPr>
            <a:spLocks noGrp="1" noRot="1" noTextEdit="1"/>
          </p:cNvSpPr>
          <p:nvPr>
            <p:ph type="sldImg"/>
          </p:nvPr>
        </p:nvSpPr>
        <p:spPr/>
      </p:sp>
      <p:sp>
        <p:nvSpPr>
          <p:cNvPr id="53251" name="文本占位符 225282"/>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109570" name="幻灯片图像占位符 421889"/>
          <p:cNvSpPr>
            <a:spLocks noGrp="1" noRot="1" noTextEdit="1"/>
          </p:cNvSpPr>
          <p:nvPr>
            <p:ph type="sldImg"/>
          </p:nvPr>
        </p:nvSpPr>
        <p:spPr/>
      </p:sp>
      <p:sp>
        <p:nvSpPr>
          <p:cNvPr id="109571" name="文本占位符 421890"/>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7"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111618" name="幻灯片图像占位符 428033"/>
          <p:cNvSpPr>
            <a:spLocks noGrp="1" noRot="1" noTextEdit="1"/>
          </p:cNvSpPr>
          <p:nvPr>
            <p:ph type="sldImg"/>
          </p:nvPr>
        </p:nvSpPr>
        <p:spPr/>
      </p:sp>
      <p:sp>
        <p:nvSpPr>
          <p:cNvPr id="111619" name="文本占位符 428034"/>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5"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113666" name="幻灯片图像占位符 430081"/>
          <p:cNvSpPr>
            <a:spLocks noGrp="1" noRot="1" noTextEdit="1"/>
          </p:cNvSpPr>
          <p:nvPr>
            <p:ph type="sldImg"/>
          </p:nvPr>
        </p:nvSpPr>
        <p:spPr/>
      </p:sp>
      <p:sp>
        <p:nvSpPr>
          <p:cNvPr id="113667" name="文本占位符 430082"/>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115714" name="幻灯片图像占位符 432129"/>
          <p:cNvSpPr>
            <a:spLocks noGrp="1" noRot="1" noTextEdit="1"/>
          </p:cNvSpPr>
          <p:nvPr>
            <p:ph type="sldImg"/>
          </p:nvPr>
        </p:nvSpPr>
        <p:spPr/>
      </p:sp>
      <p:sp>
        <p:nvSpPr>
          <p:cNvPr id="115715" name="文本占位符 432130"/>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1"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117762" name="幻灯片图像占位符 434177"/>
          <p:cNvSpPr>
            <a:spLocks noGrp="1" noRot="1" noTextEdit="1"/>
          </p:cNvSpPr>
          <p:nvPr>
            <p:ph type="sldImg"/>
          </p:nvPr>
        </p:nvSpPr>
        <p:spPr/>
      </p:sp>
      <p:sp>
        <p:nvSpPr>
          <p:cNvPr id="117763" name="文本占位符 434178"/>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09"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119810" name="幻灯片图像占位符 436225"/>
          <p:cNvSpPr>
            <a:spLocks noGrp="1" noRot="1" noTextEdit="1"/>
          </p:cNvSpPr>
          <p:nvPr>
            <p:ph type="sldImg"/>
          </p:nvPr>
        </p:nvSpPr>
        <p:spPr/>
      </p:sp>
      <p:sp>
        <p:nvSpPr>
          <p:cNvPr id="119811" name="文本占位符 436226"/>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121858" name="幻灯片图像占位符 438273"/>
          <p:cNvSpPr>
            <a:spLocks noGrp="1" noRot="1" noTextEdit="1"/>
          </p:cNvSpPr>
          <p:nvPr>
            <p:ph type="sldImg"/>
          </p:nvPr>
        </p:nvSpPr>
        <p:spPr/>
      </p:sp>
      <p:sp>
        <p:nvSpPr>
          <p:cNvPr id="121859" name="文本占位符 438274"/>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5"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123906" name="幻灯片图像占位符 440321"/>
          <p:cNvSpPr>
            <a:spLocks noGrp="1" noRot="1" noTextEdit="1"/>
          </p:cNvSpPr>
          <p:nvPr>
            <p:ph type="sldImg"/>
          </p:nvPr>
        </p:nvSpPr>
        <p:spPr/>
      </p:sp>
      <p:sp>
        <p:nvSpPr>
          <p:cNvPr id="123907" name="文本占位符 440322"/>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3"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125954" name="幻灯片图像占位符 442369"/>
          <p:cNvSpPr>
            <a:spLocks noGrp="1" noRot="1" noTextEdit="1"/>
          </p:cNvSpPr>
          <p:nvPr>
            <p:ph type="sldImg"/>
          </p:nvPr>
        </p:nvSpPr>
        <p:spPr/>
      </p:sp>
      <p:sp>
        <p:nvSpPr>
          <p:cNvPr id="125955" name="文本占位符 442370"/>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1"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128002" name="幻灯片图像占位符 444417"/>
          <p:cNvSpPr>
            <a:spLocks noGrp="1" noRot="1" noTextEdit="1"/>
          </p:cNvSpPr>
          <p:nvPr>
            <p:ph type="sldImg"/>
          </p:nvPr>
        </p:nvSpPr>
        <p:spPr/>
      </p:sp>
      <p:sp>
        <p:nvSpPr>
          <p:cNvPr id="128003" name="文本占位符 444418"/>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55298" name="幻灯片图像占位符 226305"/>
          <p:cNvSpPr>
            <a:spLocks noGrp="1" noRot="1" noTextEdit="1"/>
          </p:cNvSpPr>
          <p:nvPr>
            <p:ph type="sldImg"/>
          </p:nvPr>
        </p:nvSpPr>
        <p:spPr/>
      </p:sp>
      <p:sp>
        <p:nvSpPr>
          <p:cNvPr id="55299" name="文本占位符 226306"/>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49"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130050" name="幻灯片图像占位符 446465"/>
          <p:cNvSpPr>
            <a:spLocks noGrp="1" noRot="1" noTextEdit="1"/>
          </p:cNvSpPr>
          <p:nvPr>
            <p:ph type="sldImg"/>
          </p:nvPr>
        </p:nvSpPr>
        <p:spPr/>
      </p:sp>
      <p:sp>
        <p:nvSpPr>
          <p:cNvPr id="130051" name="文本占位符 446466"/>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7"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132098" name="幻灯片图像占位符 448513"/>
          <p:cNvSpPr>
            <a:spLocks noGrp="1" noRot="1" noTextEdit="1"/>
          </p:cNvSpPr>
          <p:nvPr>
            <p:ph type="sldImg"/>
          </p:nvPr>
        </p:nvSpPr>
        <p:spPr/>
      </p:sp>
      <p:sp>
        <p:nvSpPr>
          <p:cNvPr id="132099" name="文本占位符 448514"/>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5"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134146" name="幻灯片图像占位符 450561"/>
          <p:cNvSpPr>
            <a:spLocks noGrp="1" noRot="1" noTextEdit="1"/>
          </p:cNvSpPr>
          <p:nvPr>
            <p:ph type="sldImg"/>
          </p:nvPr>
        </p:nvSpPr>
        <p:spPr/>
      </p:sp>
      <p:sp>
        <p:nvSpPr>
          <p:cNvPr id="134147" name="文本占位符 450562"/>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1" name="幻灯片图像占位符 1"/>
          <p:cNvSpPr>
            <a:spLocks noGrp="1" noRot="1"/>
          </p:cNvSpPr>
          <p:nvPr>
            <p:ph type="sldImg"/>
          </p:nvPr>
        </p:nvSpPr>
        <p:spPr/>
      </p:sp>
      <p:sp>
        <p:nvSpPr>
          <p:cNvPr id="138242" name="文本占位符 2"/>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57346" name="幻灯片图像占位符 236545"/>
          <p:cNvSpPr>
            <a:spLocks noGrp="1" noRot="1" noTextEdit="1"/>
          </p:cNvSpPr>
          <p:nvPr>
            <p:ph type="sldImg"/>
          </p:nvPr>
        </p:nvSpPr>
        <p:spPr/>
      </p:sp>
      <p:sp>
        <p:nvSpPr>
          <p:cNvPr id="57347" name="文本占位符 236546"/>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59394" name="幻灯片图像占位符 238593"/>
          <p:cNvSpPr>
            <a:spLocks noGrp="1" noRot="1" noTextEdit="1"/>
          </p:cNvSpPr>
          <p:nvPr>
            <p:ph type="sldImg"/>
          </p:nvPr>
        </p:nvSpPr>
        <p:spPr/>
      </p:sp>
      <p:sp>
        <p:nvSpPr>
          <p:cNvPr id="59395" name="文本占位符 238594"/>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61442" name="幻灯片图像占位符 367617"/>
          <p:cNvSpPr>
            <a:spLocks noGrp="1" noRot="1" noTextEdit="1"/>
          </p:cNvSpPr>
          <p:nvPr>
            <p:ph type="sldImg"/>
          </p:nvPr>
        </p:nvSpPr>
        <p:spPr/>
      </p:sp>
      <p:sp>
        <p:nvSpPr>
          <p:cNvPr id="61443" name="文本占位符 367618"/>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63490" name="幻灯片图像占位符 373761"/>
          <p:cNvSpPr>
            <a:spLocks noGrp="1" noRot="1" noTextEdit="1"/>
          </p:cNvSpPr>
          <p:nvPr>
            <p:ph type="sldImg"/>
          </p:nvPr>
        </p:nvSpPr>
        <p:spPr/>
      </p:sp>
      <p:sp>
        <p:nvSpPr>
          <p:cNvPr id="63491" name="文本占位符 373762"/>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灯片编号占位符 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defTabSz="967105"/>
            <a:fld id="{9A0DB2DC-4C9A-4742-B13C-FB6460FD3503}" type="slidenum">
              <a:rPr lang="ko-KR" altLang="en-US" sz="1300" dirty="0">
                <a:ea typeface="Gulim" pitchFamily="34" charset="-127"/>
              </a:rPr>
            </a:fld>
            <a:endParaRPr lang="ko-KR" altLang="en-US" sz="1300" dirty="0">
              <a:ea typeface="Gulim" pitchFamily="34" charset="-127"/>
            </a:endParaRPr>
          </a:p>
        </p:txBody>
      </p:sp>
      <p:sp>
        <p:nvSpPr>
          <p:cNvPr id="65538" name="幻灯片图像占位符 369665"/>
          <p:cNvSpPr>
            <a:spLocks noGrp="1" noRot="1" noTextEdit="1"/>
          </p:cNvSpPr>
          <p:nvPr>
            <p:ph type="sldImg"/>
          </p:nvPr>
        </p:nvSpPr>
        <p:spPr/>
      </p:sp>
      <p:sp>
        <p:nvSpPr>
          <p:cNvPr id="65539" name="文本占位符 369666"/>
          <p:cNvSpPr>
            <a:spLocks noGrp="1"/>
          </p:cNvSpPr>
          <p:nvPr>
            <p:ph type="body"/>
          </p:nvPr>
        </p:nvSpPr>
        <p:spPr/>
        <p:txBody>
          <a:bodyPr lIns="96661" tIns="48331" rIns="96661" bIns="48331" anchor="t" anchorCtr="0"/>
          <a:p>
            <a:pPr lvl="0"/>
            <a:endParaRPr lang="ko-KR" altLang="en-US" dirty="0">
              <a:ea typeface="Gulim" pitchFamily="34"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p:txBody>
          <a:bodyPr/>
          <a:lstStyle/>
          <a:p>
            <a:pPr fontAlgn="base"/>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6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4.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5.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6.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7.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0.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1.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3.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74.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5.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6.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7.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8.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9.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0.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1.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3.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4.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85.xml"/></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6.xml"/></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7.xml"/></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8.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9.xml"/></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0.xml"/></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1.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93.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94.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5.xml"/></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96.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7.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8.xm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9.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0.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1.xml"/></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3.xml"/></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4.xml"/></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5.xml"/></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6.xml"/></Relationships>
</file>

<file path=ppt/slides/_rels/slide1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7.xml"/></Relationships>
</file>

<file path=ppt/slides/_rels/slide1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8.xml"/></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9.xml"/></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0.xml"/></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1.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3.xml"/></Relationships>
</file>

<file path=ppt/slides/_rels/slide1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4.xml"/></Relationships>
</file>

<file path=ppt/slides/_rels/slide1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5.xml"/></Relationships>
</file>

<file path=ppt/slides/_rels/slide1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6.xml"/></Relationships>
</file>

<file path=ppt/slides/_rels/slide1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7.xml"/></Relationships>
</file>

<file path=ppt/slides/_rels/slide1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8.xml"/></Relationships>
</file>

<file path=ppt/slides/_rels/slide1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9.xml"/></Relationships>
</file>

<file path=ppt/slides/_rels/slide1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0.xml"/></Relationships>
</file>

<file path=ppt/slides/_rels/slide15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1.xml"/></Relationships>
</file>

<file path=ppt/slides/_rels/slide1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3.xml"/></Relationships>
</file>

<file path=ppt/slides/_rels/slide1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4.xml"/></Relationships>
</file>

<file path=ppt/slides/_rels/slide1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5.xml"/></Relationships>
</file>

<file path=ppt/slides/_rels/slide1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6.xml"/></Relationships>
</file>

<file path=ppt/slides/_rels/slide1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7.xml"/></Relationships>
</file>

<file path=ppt/slides/_rels/slide1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8.xml"/></Relationships>
</file>

<file path=ppt/slides/_rels/slide1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9.xml"/></Relationships>
</file>

<file path=ppt/slides/_rels/slide1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0.xml"/></Relationships>
</file>

<file path=ppt/slides/_rels/slide1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1.xml"/></Relationships>
</file>

<file path=ppt/slides/_rels/slide1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2.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1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3.xml"/><Relationship Id="rId1" Type="http://schemas.openxmlformats.org/officeDocument/2006/relationships/image" Target="../media/image12.png"/></Relationships>
</file>

<file path=ppt/slides/_rels/slide1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4.xml"/><Relationship Id="rId1" Type="http://schemas.openxmlformats.org/officeDocument/2006/relationships/image" Target="../media/image13.png"/></Relationships>
</file>

<file path=ppt/slides/_rels/slide1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5.xml"/><Relationship Id="rId1" Type="http://schemas.openxmlformats.org/officeDocument/2006/relationships/image" Target="../media/image14.png"/></Relationships>
</file>

<file path=ppt/slides/_rels/slide1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6.xml"/></Relationships>
</file>

<file path=ppt/slides/_rels/slide1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7.xml"/><Relationship Id="rId1" Type="http://schemas.openxmlformats.org/officeDocument/2006/relationships/image" Target="../media/image15.png"/></Relationships>
</file>

<file path=ppt/slides/_rels/slide1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8.xml"/><Relationship Id="rId1" Type="http://schemas.openxmlformats.org/officeDocument/2006/relationships/image" Target="../media/image16.png"/></Relationships>
</file>

<file path=ppt/slides/_rels/slide1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9.xml"/><Relationship Id="rId1" Type="http://schemas.openxmlformats.org/officeDocument/2006/relationships/image" Target="../media/image17.png"/></Relationships>
</file>

<file path=ppt/slides/_rels/slide1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0.xml"/></Relationships>
</file>

<file path=ppt/slides/_rels/slide1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1.xml"/></Relationships>
</file>

<file path=ppt/slides/_rels/slide1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18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3.xml"/></Relationships>
</file>

<file path=ppt/slides/_rels/slide18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4.xml"/></Relationships>
</file>

<file path=ppt/slides/_rels/slide18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5.xml"/></Relationships>
</file>

<file path=ppt/slides/_rels/slide18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6.xml"/></Relationships>
</file>

<file path=ppt/slides/_rels/slide18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7.xml"/><Relationship Id="rId1" Type="http://schemas.openxmlformats.org/officeDocument/2006/relationships/image" Target="../media/image18.jpeg"/></Relationships>
</file>

<file path=ppt/slides/_rels/slide18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8.xml"/><Relationship Id="rId1" Type="http://schemas.openxmlformats.org/officeDocument/2006/relationships/image" Target="../media/image19.jpeg"/></Relationships>
</file>

<file path=ppt/slides/_rels/slide18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9.xml"/><Relationship Id="rId1" Type="http://schemas.openxmlformats.org/officeDocument/2006/relationships/image" Target="../media/image20.jpeg"/></Relationships>
</file>

<file path=ppt/slides/_rels/slide18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0.xml"/><Relationship Id="rId1" Type="http://schemas.openxmlformats.org/officeDocument/2006/relationships/image" Target="../media/image21.jpeg"/></Relationships>
</file>

<file path=ppt/slides/_rels/slide18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51.xml"/><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18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2.xml"/></Relationships>
</file>

<file path=ppt/slides/_rels/slide19.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tags" Target="../tags/tag82.xml"/><Relationship Id="rId2" Type="http://schemas.openxmlformats.org/officeDocument/2006/relationships/image" Target="../media/image4.png"/><Relationship Id="rId1" Type="http://schemas.openxmlformats.org/officeDocument/2006/relationships/oleObject" Target="../embeddings/oleObject1.bin"/></Relationships>
</file>

<file path=ppt/slides/_rels/slide19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3.xml"/></Relationships>
</file>

<file path=ppt/slides/_rels/slide19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4.xml"/></Relationships>
</file>

<file path=ppt/slides/_rels/slide19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5.xml"/></Relationships>
</file>

<file path=ppt/slides/_rels/slide19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6.xml"/></Relationships>
</file>

<file path=ppt/slides/_rels/slide19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7.xml"/></Relationships>
</file>

<file path=ppt/slides/_rels/slide19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8.xml"/></Relationships>
</file>

<file path=ppt/slides/_rels/slide19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9.xml"/></Relationships>
</file>

<file path=ppt/slides/_rels/slide19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0.xml"/></Relationships>
</file>

<file path=ppt/slides/_rels/slide19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1.xml"/></Relationships>
</file>

<file path=ppt/slides/_rels/slide19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2.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64.xml"/><Relationship Id="rId3" Type="http://schemas.openxmlformats.org/officeDocument/2006/relationships/image" Target="../media/image1.png"/><Relationship Id="rId2" Type="http://schemas.openxmlformats.org/officeDocument/2006/relationships/slide" Target="slide183.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image" Target="../media/image5.png"/></Relationships>
</file>

<file path=ppt/slides/_rels/slide20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3.xml"/></Relationships>
</file>

<file path=ppt/slides/_rels/slide20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4.xml"/></Relationships>
</file>

<file path=ppt/slides/_rels/slide20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5.xml"/></Relationships>
</file>

<file path=ppt/slides/_rels/slide20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6.xml"/></Relationships>
</file>

<file path=ppt/slides/_rels/slide20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7.xml"/></Relationships>
</file>

<file path=ppt/slides/_rels/slide20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8.xml"/></Relationships>
</file>

<file path=ppt/slides/_rels/slide20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9.xml"/></Relationships>
</file>

<file path=ppt/slides/_rels/slide20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0.xml"/></Relationships>
</file>

<file path=ppt/slides/_rels/slide20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1.xml"/></Relationships>
</file>

<file path=ppt/slides/_rels/slide20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image" Target="../media/image6.png"/></Relationships>
</file>

<file path=ppt/slides/_rels/slide21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273.xml"/><Relationship Id="rId1" Type="http://schemas.openxmlformats.org/officeDocument/2006/relationships/image" Target="../media/image26.png"/></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74.xml"/></Relationships>
</file>

<file path=ppt/slides/_rels/slide212.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275.xml"/><Relationship Id="rId2" Type="http://schemas.openxmlformats.org/officeDocument/2006/relationships/image" Target="../media/image28.jpeg"/><Relationship Id="rId1" Type="http://schemas.openxmlformats.org/officeDocument/2006/relationships/image" Target="../media/image27.jpeg"/></Relationships>
</file>

<file path=ppt/slides/_rels/slide213.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276.xml"/><Relationship Id="rId2" Type="http://schemas.openxmlformats.org/officeDocument/2006/relationships/image" Target="../media/image29.jpeg"/><Relationship Id="rId1" Type="http://schemas.openxmlformats.org/officeDocument/2006/relationships/image" Target="../media/image27.jpeg"/></Relationships>
</file>

<file path=ppt/slides/_rels/slide214.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tags" Target="../tags/tag277.xml"/><Relationship Id="rId1" Type="http://schemas.openxmlformats.org/officeDocument/2006/relationships/image" Target="../media/image27.jpeg"/></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78.xml"/></Relationships>
</file>

<file path=ppt/slides/_rels/slide216.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ags" Target="../tags/tag279.xml"/><Relationship Id="rId1" Type="http://schemas.openxmlformats.org/officeDocument/2006/relationships/image" Target="../media/image30.png"/></Relationships>
</file>

<file path=ppt/slides/_rels/slide217.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tags" Target="../tags/tag280.xml"/><Relationship Id="rId1" Type="http://schemas.openxmlformats.org/officeDocument/2006/relationships/image" Target="../media/image31.png"/></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81.xml"/></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82.xml"/></Relationships>
</file>

<file path=ppt/slides/_rels/slide22.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tags" Target="../tags/tag85.xml"/><Relationship Id="rId2" Type="http://schemas.openxmlformats.org/officeDocument/2006/relationships/image" Target="../media/image7.png"/><Relationship Id="rId1" Type="http://schemas.openxmlformats.org/officeDocument/2006/relationships/oleObject" Target="../embeddings/oleObject2.bin"/></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83.xml"/></Relationships>
</file>

<file path=ppt/slides/_rels/slide2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4.xml"/></Relationships>
</file>

<file path=ppt/slides/_rels/slide222.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tags" Target="../tags/tag285.xml"/><Relationship Id="rId1" Type="http://schemas.openxmlformats.org/officeDocument/2006/relationships/image" Target="../media/image32.png"/></Relationships>
</file>

<file path=ppt/slides/_rels/slide223.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286.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224.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tags" Target="../tags/tag287.xml"/><Relationship Id="rId2" Type="http://schemas.openxmlformats.org/officeDocument/2006/relationships/image" Target="../media/image37.png"/><Relationship Id="rId1" Type="http://schemas.openxmlformats.org/officeDocument/2006/relationships/image" Target="../media/image36.png"/></Relationships>
</file>

<file path=ppt/slides/_rels/slide225.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tags" Target="../tags/tag288.xml"/><Relationship Id="rId1" Type="http://schemas.openxmlformats.org/officeDocument/2006/relationships/image" Target="../media/image38.png"/></Relationships>
</file>

<file path=ppt/slides/_rels/slide226.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tags" Target="../tags/tag289.xml"/><Relationship Id="rId2" Type="http://schemas.openxmlformats.org/officeDocument/2006/relationships/image" Target="../media/image40.png"/><Relationship Id="rId1" Type="http://schemas.openxmlformats.org/officeDocument/2006/relationships/image" Target="../media/image39.png"/></Relationships>
</file>

<file path=ppt/slides/_rels/slide227.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tags" Target="../tags/tag290.xml"/><Relationship Id="rId2" Type="http://schemas.openxmlformats.org/officeDocument/2006/relationships/image" Target="../media/image42.png"/><Relationship Id="rId1" Type="http://schemas.openxmlformats.org/officeDocument/2006/relationships/image" Target="../media/image41.png"/></Relationships>
</file>

<file path=ppt/slides/_rels/slide228.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tags" Target="../tags/tag291.xml"/><Relationship Id="rId1" Type="http://schemas.openxmlformats.org/officeDocument/2006/relationships/image" Target="../media/image43.png"/></Relationships>
</file>

<file path=ppt/slides/_rels/slide2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9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image" Target="../media/image2.png"/></Relationships>
</file>

<file path=ppt/slides/_rels/slide230.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tags" Target="../tags/tag293.xml"/><Relationship Id="rId1" Type="http://schemas.openxmlformats.org/officeDocument/2006/relationships/image" Target="../media/image26.png"/></Relationships>
</file>

<file path=ppt/slides/_rels/slide231.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tags" Target="../tags/tag294.xml"/><Relationship Id="rId1" Type="http://schemas.openxmlformats.org/officeDocument/2006/relationships/image" Target="../media/image44.png"/></Relationships>
</file>

<file path=ppt/slides/_rels/slide232.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295.xml"/><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slides/_rels/slide233.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tags" Target="../tags/tag296.xml"/><Relationship Id="rId2" Type="http://schemas.openxmlformats.org/officeDocument/2006/relationships/image" Target="../media/image49.png"/><Relationship Id="rId1" Type="http://schemas.openxmlformats.org/officeDocument/2006/relationships/image" Target="../media/image48.png"/></Relationships>
</file>

<file path=ppt/slides/_rels/slide234.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tags" Target="../tags/tag297.xml"/><Relationship Id="rId1" Type="http://schemas.openxmlformats.org/officeDocument/2006/relationships/image" Target="../media/image50.png"/></Relationships>
</file>

<file path=ppt/slides/_rels/slide235.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tags" Target="../tags/tag298.xml"/><Relationship Id="rId2" Type="http://schemas.openxmlformats.org/officeDocument/2006/relationships/image" Target="../media/image52.png"/><Relationship Id="rId1" Type="http://schemas.openxmlformats.org/officeDocument/2006/relationships/image" Target="../media/image51.png"/></Relationships>
</file>

<file path=ppt/slides/_rels/slide236.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tags" Target="../tags/tag299.xml"/><Relationship Id="rId1" Type="http://schemas.openxmlformats.org/officeDocument/2006/relationships/image" Target="../media/image53.png"/></Relationships>
</file>

<file path=ppt/slides/_rels/slide237.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tags" Target="../tags/tag300.xml"/><Relationship Id="rId1" Type="http://schemas.openxmlformats.org/officeDocument/2006/relationships/image" Target="../media/image54.png"/></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1.xml"/></Relationships>
</file>

<file path=ppt/slides/_rels/slide239.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tags" Target="../tags/tag302.xml"/><Relationship Id="rId1"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image" Target="../media/image8.png"/></Relationships>
</file>

<file path=ppt/slides/_rels/slide240.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tags" Target="../tags/tag303.xml"/><Relationship Id="rId1" Type="http://schemas.openxmlformats.org/officeDocument/2006/relationships/image" Target="../media/image56.png"/></Relationships>
</file>

<file path=ppt/slides/_rels/slide241.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tags" Target="../tags/tag304.xml"/><Relationship Id="rId1" Type="http://schemas.openxmlformats.org/officeDocument/2006/relationships/image" Target="../media/image57.png"/></Relationships>
</file>

<file path=ppt/slides/_rels/slide242.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2.xml"/><Relationship Id="rId3" Type="http://schemas.openxmlformats.org/officeDocument/2006/relationships/tags" Target="../tags/tag305.xml"/><Relationship Id="rId2" Type="http://schemas.openxmlformats.org/officeDocument/2006/relationships/image" Target="../media/image59.png"/><Relationship Id="rId1" Type="http://schemas.openxmlformats.org/officeDocument/2006/relationships/image" Target="../media/image58.png"/></Relationships>
</file>

<file path=ppt/slides/_rels/slide243.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tags" Target="../tags/tag306.xml"/><Relationship Id="rId1" Type="http://schemas.openxmlformats.org/officeDocument/2006/relationships/image" Target="../media/image60.png"/></Relationships>
</file>

<file path=ppt/slides/_rels/slide244.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2.xml"/><Relationship Id="rId3" Type="http://schemas.openxmlformats.org/officeDocument/2006/relationships/tags" Target="../tags/tag307.xml"/><Relationship Id="rId2" Type="http://schemas.openxmlformats.org/officeDocument/2006/relationships/image" Target="../media/image62.png"/><Relationship Id="rId1" Type="http://schemas.openxmlformats.org/officeDocument/2006/relationships/image" Target="../media/image61.png"/></Relationships>
</file>

<file path=ppt/slides/_rels/slide245.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xml"/><Relationship Id="rId3" Type="http://schemas.openxmlformats.org/officeDocument/2006/relationships/tags" Target="../tags/tag308.xml"/><Relationship Id="rId2" Type="http://schemas.openxmlformats.org/officeDocument/2006/relationships/image" Target="../media/image64.png"/><Relationship Id="rId1" Type="http://schemas.openxmlformats.org/officeDocument/2006/relationships/image" Target="../media/image63.png"/></Relationships>
</file>

<file path=ppt/slides/_rels/slide246.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xml"/><Relationship Id="rId2" Type="http://schemas.openxmlformats.org/officeDocument/2006/relationships/tags" Target="../tags/tag309.xml"/><Relationship Id="rId1" Type="http://schemas.openxmlformats.org/officeDocument/2006/relationships/image" Target="../media/image65.png"/></Relationships>
</file>

<file path=ppt/slides/_rels/slide24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10.xml"/></Relationships>
</file>

<file path=ppt/slides/_rels/slide248.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tags" Target="../tags/tag311.xml"/><Relationship Id="rId1" Type="http://schemas.openxmlformats.org/officeDocument/2006/relationships/image" Target="../media/image66.png"/></Relationships>
</file>

<file path=ppt/slides/_rels/slide249.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tags" Target="../tags/tag312.xml"/><Relationship Id="rId1"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8.xml"/><Relationship Id="rId1" Type="http://schemas.openxmlformats.org/officeDocument/2006/relationships/image" Target="../media/image9.png"/></Relationships>
</file>

<file path=ppt/slides/_rels/slide250.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tags" Target="../tags/tag313.xml"/><Relationship Id="rId1" Type="http://schemas.openxmlformats.org/officeDocument/2006/relationships/image" Target="../media/image68.png"/></Relationships>
</file>

<file path=ppt/slides/_rels/slide251.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2.xml"/><Relationship Id="rId2" Type="http://schemas.openxmlformats.org/officeDocument/2006/relationships/tags" Target="../tags/tag314.xml"/><Relationship Id="rId1" Type="http://schemas.openxmlformats.org/officeDocument/2006/relationships/image" Target="../media/image69.png"/></Relationships>
</file>

<file path=ppt/slides/_rels/slide25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16.xml"/><Relationship Id="rId2" Type="http://schemas.openxmlformats.org/officeDocument/2006/relationships/image" Target="../media/image70.jpeg"/><Relationship Id="rId1" Type="http://schemas.openxmlformats.org/officeDocument/2006/relationships/tags" Target="../tags/tag315.xml"/></Relationships>
</file>

<file path=ppt/slides/_rels/slide2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7.xml"/><Relationship Id="rId1" Type="http://schemas.openxmlformats.org/officeDocument/2006/relationships/image" Target="../media/image71.jpeg"/></Relationships>
</file>

<file path=ppt/slides/_rels/slide254.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xml"/><Relationship Id="rId2" Type="http://schemas.openxmlformats.org/officeDocument/2006/relationships/tags" Target="../tags/tag318.xml"/><Relationship Id="rId1" Type="http://schemas.openxmlformats.org/officeDocument/2006/relationships/image" Target="../media/image72.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7.xml"/><Relationship Id="rId2" Type="http://schemas.openxmlformats.org/officeDocument/2006/relationships/image" Target="../media/image2.png"/><Relationship Id="rId1" Type="http://schemas.openxmlformats.org/officeDocument/2006/relationships/tags" Target="../tags/tag6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0.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6.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0.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4.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5.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7.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8.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9.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0.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1.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3.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5.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6.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7.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8.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9.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51.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3.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4.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5.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6.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7.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8.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9.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0.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1.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661795" y="955675"/>
            <a:ext cx="9276715" cy="1445260"/>
          </a:xfrm>
          <a:prstGeom prst="rect">
            <a:avLst/>
          </a:prstGeom>
          <a:noFill/>
        </p:spPr>
        <p:txBody>
          <a:bodyPr wrap="square" rtlCol="0">
            <a:spAutoFit/>
          </a:bodyPr>
          <a:p>
            <a:pPr algn="ctr"/>
            <a:r>
              <a:rPr lang="zh-CN" altLang="en-US"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国</a:t>
            </a:r>
            <a:r>
              <a:rPr lang="en-US" altLang="zh-CN"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 </a:t>
            </a:r>
            <a:r>
              <a:rPr lang="zh-CN" altLang="en-US"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际</a:t>
            </a:r>
            <a:r>
              <a:rPr lang="en-US" altLang="zh-CN"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 </a:t>
            </a:r>
            <a:r>
              <a:rPr lang="zh-CN" altLang="en-US"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贸</a:t>
            </a:r>
            <a:r>
              <a:rPr lang="en-US" altLang="zh-CN"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 </a:t>
            </a:r>
            <a:r>
              <a:rPr lang="zh-CN" altLang="en-US"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易</a:t>
            </a:r>
            <a:r>
              <a:rPr lang="en-US" altLang="zh-CN"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 </a:t>
            </a:r>
            <a:r>
              <a:rPr lang="zh-CN" altLang="en-US"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实</a:t>
            </a:r>
            <a:r>
              <a:rPr lang="en-US" altLang="zh-CN"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 </a:t>
            </a:r>
            <a:r>
              <a:rPr lang="zh-CN" altLang="en-US"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务</a:t>
            </a:r>
            <a:endParaRPr lang="zh-CN" altLang="en-US" sz="8800" b="1">
              <a:ln w="12700">
                <a:solidFill>
                  <a:schemeClr val="accent5"/>
                </a:solidFill>
                <a:prstDash val="solid"/>
              </a:ln>
              <a:pattFill prst="ltDnDiag">
                <a:fgClr>
                  <a:schemeClr val="accent5">
                    <a:lumMod val="60000"/>
                    <a:lumOff val="40000"/>
                  </a:schemeClr>
                </a:fgClr>
                <a:bgClr>
                  <a:schemeClr val="bg1"/>
                </a:bgClr>
              </a:pattFill>
              <a:effectLst/>
              <a:uFillTx/>
              <a:sym typeface="+mn-ea"/>
            </a:endParaRPr>
          </a:p>
        </p:txBody>
      </p:sp>
      <p:sp>
        <p:nvSpPr>
          <p:cNvPr id="5" name="文本框 4"/>
          <p:cNvSpPr txBox="1"/>
          <p:nvPr/>
        </p:nvSpPr>
        <p:spPr>
          <a:xfrm>
            <a:off x="7498715" y="5225415"/>
            <a:ext cx="3792855" cy="460375"/>
          </a:xfrm>
          <a:prstGeom prst="rect">
            <a:avLst/>
          </a:prstGeom>
          <a:noFill/>
        </p:spPr>
        <p:txBody>
          <a:bodyPr wrap="square" rtlCol="0">
            <a:spAutoFit/>
          </a:bodyPr>
          <a:p>
            <a:r>
              <a:rPr lang="en-US" altLang="zh-CN" sz="2400" b="1" i="1">
                <a:solidFill>
                  <a:schemeClr val="tx1"/>
                </a:solidFill>
                <a:uFillTx/>
              </a:rPr>
              <a:t>Presented by: Grace Tan</a:t>
            </a:r>
            <a:endParaRPr lang="en-US" altLang="zh-CN" sz="2400" b="1" i="1">
              <a:solidFill>
                <a:schemeClr val="tx1"/>
              </a:solidFill>
              <a:uFillTx/>
            </a:endParaRPr>
          </a:p>
        </p:txBody>
      </p:sp>
      <p:sp>
        <p:nvSpPr>
          <p:cNvPr id="6" name="文本框 5"/>
          <p:cNvSpPr txBox="1"/>
          <p:nvPr/>
        </p:nvSpPr>
        <p:spPr>
          <a:xfrm>
            <a:off x="2028825" y="3343910"/>
            <a:ext cx="7804150" cy="583565"/>
          </a:xfrm>
          <a:prstGeom prst="rect">
            <a:avLst/>
          </a:prstGeom>
          <a:noFill/>
        </p:spPr>
        <p:txBody>
          <a:bodyPr wrap="square" rtlCol="0">
            <a:spAutoFit/>
            <a:scene3d>
              <a:camera prst="orthographicFront"/>
              <a:lightRig rig="threePt" dir="t"/>
            </a:scene3d>
          </a:bodyPr>
          <a:p>
            <a:pPr algn="ctr"/>
            <a:r>
              <a:rPr lang="zh-CN" altLang="en-US" sz="32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FillTx/>
              </a:rPr>
              <a:t>第八章：报关与检验检疫</a:t>
            </a:r>
            <a:endParaRPr lang="zh-CN" altLang="en-US" sz="32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FillTx/>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占位符 13313"/>
          <p:cNvSpPr>
            <a:spLocks noGrp="1" noRot="1"/>
          </p:cNvSpPr>
          <p:nvPr>
            <p:ph idx="1"/>
          </p:nvPr>
        </p:nvSpPr>
        <p:spPr>
          <a:xfrm>
            <a:off x="1524000" y="0"/>
            <a:ext cx="9144000" cy="6858000"/>
          </a:xfrm>
        </p:spPr>
        <p:txBody>
          <a:bodyPr anchor="t" anchorCtr="0"/>
          <a:p>
            <a:r>
              <a:rPr lang="en-US" altLang="zh-CN" b="1" dirty="0"/>
              <a:t>   </a:t>
            </a:r>
            <a:r>
              <a:rPr lang="zh-CN" altLang="en-US" b="1" dirty="0"/>
              <a:t>（</a:t>
            </a:r>
            <a:r>
              <a:rPr lang="en-US" altLang="zh-CN" b="1" dirty="0"/>
              <a:t>2</a:t>
            </a:r>
            <a:r>
              <a:rPr lang="zh-CN" altLang="en-US" b="1" dirty="0"/>
              <a:t>）特殊单证：配额许可管理证件；</a:t>
            </a:r>
            <a:endParaRPr lang="zh-CN" altLang="en-US" b="1" dirty="0"/>
          </a:p>
          <a:p>
            <a:r>
              <a:rPr lang="zh-CN" altLang="en-US" b="1" dirty="0"/>
              <a:t>   （</a:t>
            </a:r>
            <a:r>
              <a:rPr lang="en-US" altLang="zh-CN" b="1" dirty="0"/>
              <a:t>3</a:t>
            </a:r>
            <a:r>
              <a:rPr lang="zh-CN" altLang="en-US" b="1" dirty="0"/>
              <a:t>）预备单证：贸易合同、原产地证明、委托单位的工商执照证书、委托单位的账册资料及其他有关单证；</a:t>
            </a:r>
            <a:endParaRPr lang="zh-CN" altLang="en-US" sz="3600" b="1"/>
          </a:p>
          <a:p>
            <a:endParaRPr lang="zh-CN" altLang="en-US" sz="3600" b="1"/>
          </a:p>
          <a:p>
            <a:r>
              <a:rPr lang="en-US" altLang="zh-CN" sz="3600" b="1" dirty="0"/>
              <a:t>4</a:t>
            </a:r>
            <a:r>
              <a:rPr lang="zh-CN" altLang="en-US" sz="3600" b="1" dirty="0"/>
              <a:t>、填制报关单及其他报关单证；</a:t>
            </a:r>
            <a:endParaRPr lang="zh-CN" altLang="en-US" sz="3600" b="1" dirty="0"/>
          </a:p>
          <a:p>
            <a:r>
              <a:rPr lang="zh-CN" altLang="en-US" sz="3600" b="1" dirty="0"/>
              <a:t>      进出口货物报关单是向海关报告其进出口货物情况，申请海关审查、放行货物的必要法律文书。</a:t>
            </a:r>
            <a:endParaRPr lang="zh-CN" altLang="en-US" sz="3600" b="1" dirty="0"/>
          </a:p>
          <a:p>
            <a:r>
              <a:rPr lang="en-US" altLang="zh-CN" sz="3600" b="1" dirty="0"/>
              <a:t>5</a:t>
            </a:r>
            <a:r>
              <a:rPr lang="zh-CN" altLang="en-US" sz="3600" b="1" dirty="0"/>
              <a:t>、报关单预录入。</a:t>
            </a:r>
            <a:endParaRPr lang="zh-CN" altLang="en-US" sz="3600" b="1" dirty="0"/>
          </a:p>
          <a:p>
            <a:endParaRPr lang="zh-CN" altLang="en-US" dirty="0"/>
          </a:p>
        </p:txBody>
      </p:sp>
    </p:spTree>
    <p:custDataLst>
      <p:tags r:id="rId1"/>
    </p:custDataLst>
  </p:cSld>
  <p:clrMapOvr>
    <a:masterClrMapping/>
  </p:clrMapOvr>
  <p:transition>
    <p:push dir="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文本占位符 65537"/>
          <p:cNvSpPr>
            <a:spLocks noGrp="1" noRot="1"/>
          </p:cNvSpPr>
          <p:nvPr>
            <p:ph idx="1"/>
          </p:nvPr>
        </p:nvSpPr>
        <p:spPr>
          <a:xfrm>
            <a:off x="1524000" y="0"/>
            <a:ext cx="9144000" cy="6858000"/>
          </a:xfrm>
        </p:spPr>
        <p:txBody>
          <a:bodyPr anchor="t" anchorCtr="0"/>
          <a:p>
            <a:pPr algn="ctr">
              <a:lnSpc>
                <a:spcPct val="90000"/>
              </a:lnSpc>
              <a:buNone/>
            </a:pPr>
            <a:r>
              <a:rPr lang="zh-CN" altLang="en-US" sz="4000" b="1" dirty="0"/>
              <a:t>常见国别地区代码表</a:t>
            </a:r>
            <a:endParaRPr lang="zh-CN" altLang="en-US" sz="4000" b="1" dirty="0"/>
          </a:p>
          <a:p>
            <a:pPr>
              <a:lnSpc>
                <a:spcPct val="90000"/>
              </a:lnSpc>
            </a:pPr>
            <a:r>
              <a:rPr lang="zh-CN" altLang="en-US" sz="2800" b="1" dirty="0"/>
              <a:t>国别代码     中文国名     英文国名         优</a:t>
            </a:r>
            <a:r>
              <a:rPr lang="en-US" altLang="zh-CN" sz="2800" b="1" dirty="0"/>
              <a:t>/</a:t>
            </a:r>
            <a:r>
              <a:rPr lang="zh-CN" altLang="en-US" sz="2800" b="1" dirty="0"/>
              <a:t>普税率标记</a:t>
            </a:r>
            <a:r>
              <a:rPr lang="zh-CN" altLang="en-US" b="1" dirty="0"/>
              <a:t>    </a:t>
            </a:r>
            <a:endParaRPr lang="zh-CN" altLang="en-US" b="1" dirty="0"/>
          </a:p>
          <a:p>
            <a:pPr>
              <a:lnSpc>
                <a:spcPct val="90000"/>
              </a:lnSpc>
            </a:pPr>
            <a:r>
              <a:rPr lang="en-US" altLang="zh-CN" b="1" dirty="0"/>
              <a:t>110 *      </a:t>
            </a:r>
            <a:r>
              <a:rPr lang="zh-CN" altLang="en-US" b="1" dirty="0"/>
              <a:t>中国香港        </a:t>
            </a:r>
            <a:r>
              <a:rPr lang="en-US" altLang="zh-CN" b="1"/>
              <a:t>Hong Kong            L        </a:t>
            </a:r>
            <a:endParaRPr lang="en-US" altLang="zh-CN" b="1"/>
          </a:p>
          <a:p>
            <a:pPr>
              <a:lnSpc>
                <a:spcPct val="90000"/>
              </a:lnSpc>
            </a:pPr>
            <a:r>
              <a:rPr lang="en-US" altLang="zh-CN" b="1" dirty="0"/>
              <a:t>112        </a:t>
            </a:r>
            <a:r>
              <a:rPr lang="zh-CN" altLang="en-US" b="1" dirty="0"/>
              <a:t>印度尼西亚     </a:t>
            </a:r>
            <a:r>
              <a:rPr lang="en-US" altLang="zh-CN" b="1"/>
              <a:t>Indonesia               L   </a:t>
            </a:r>
            <a:endParaRPr lang="en-US" altLang="zh-CN" b="1"/>
          </a:p>
          <a:p>
            <a:pPr>
              <a:lnSpc>
                <a:spcPct val="90000"/>
              </a:lnSpc>
            </a:pPr>
            <a:r>
              <a:rPr lang="en-US" altLang="zh-CN" b="1" dirty="0"/>
              <a:t>116*      </a:t>
            </a:r>
            <a:r>
              <a:rPr lang="zh-CN" altLang="en-US" b="1" dirty="0"/>
              <a:t>日本                </a:t>
            </a:r>
            <a:r>
              <a:rPr lang="en-US" altLang="zh-CN" b="1"/>
              <a:t>Japan                      L  </a:t>
            </a:r>
            <a:endParaRPr lang="en-US" altLang="zh-CN" b="1"/>
          </a:p>
          <a:p>
            <a:pPr>
              <a:lnSpc>
                <a:spcPct val="90000"/>
              </a:lnSpc>
            </a:pPr>
            <a:r>
              <a:rPr lang="en-US" altLang="zh-CN" b="1" dirty="0"/>
              <a:t>121        </a:t>
            </a:r>
            <a:r>
              <a:rPr lang="zh-CN" altLang="en-US" b="1" dirty="0"/>
              <a:t>澳门                </a:t>
            </a:r>
            <a:r>
              <a:rPr lang="en-US" altLang="zh-CN" b="1"/>
              <a:t>Macau                     L  </a:t>
            </a:r>
            <a:endParaRPr lang="en-US" altLang="zh-CN" b="1"/>
          </a:p>
          <a:p>
            <a:pPr>
              <a:lnSpc>
                <a:spcPct val="90000"/>
              </a:lnSpc>
            </a:pPr>
            <a:r>
              <a:rPr lang="en-US" altLang="zh-CN" b="1" dirty="0"/>
              <a:t>129        </a:t>
            </a:r>
            <a:r>
              <a:rPr lang="zh-CN" altLang="en-US" b="1" dirty="0"/>
              <a:t>菲律宾            </a:t>
            </a:r>
            <a:r>
              <a:rPr lang="en-US" altLang="zh-CN" b="1"/>
              <a:t>Philippines             L </a:t>
            </a:r>
            <a:endParaRPr lang="en-US" altLang="zh-CN" b="1"/>
          </a:p>
          <a:p>
            <a:pPr>
              <a:lnSpc>
                <a:spcPct val="90000"/>
              </a:lnSpc>
            </a:pPr>
            <a:r>
              <a:rPr lang="en-US" altLang="zh-CN" b="1" dirty="0"/>
              <a:t>132        </a:t>
            </a:r>
            <a:r>
              <a:rPr lang="zh-CN" altLang="en-US" b="1" dirty="0"/>
              <a:t>新加坡            </a:t>
            </a:r>
            <a:r>
              <a:rPr lang="en-US" altLang="zh-CN" b="1"/>
              <a:t>Singapore               L</a:t>
            </a:r>
            <a:endParaRPr lang="en-US" altLang="zh-CN" b="1"/>
          </a:p>
          <a:p>
            <a:pPr>
              <a:lnSpc>
                <a:spcPct val="90000"/>
              </a:lnSpc>
            </a:pPr>
            <a:r>
              <a:rPr lang="en-US" altLang="zh-CN" b="1" dirty="0"/>
              <a:t>133        </a:t>
            </a:r>
            <a:r>
              <a:rPr lang="zh-CN" altLang="en-US" b="1" dirty="0"/>
              <a:t>韩国                </a:t>
            </a:r>
            <a:r>
              <a:rPr lang="en-US" altLang="zh-CN" b="1"/>
              <a:t>Korea Rep.             L </a:t>
            </a:r>
            <a:endParaRPr lang="en-US" altLang="zh-CN" b="1"/>
          </a:p>
          <a:p>
            <a:pPr>
              <a:lnSpc>
                <a:spcPct val="90000"/>
              </a:lnSpc>
            </a:pPr>
            <a:r>
              <a:rPr lang="en-US" altLang="zh-CN" b="1" dirty="0">
                <a:solidFill>
                  <a:schemeClr val="tx2"/>
                </a:solidFill>
              </a:rPr>
              <a:t>142        </a:t>
            </a:r>
            <a:r>
              <a:rPr lang="zh-CN" altLang="en-US" b="1" dirty="0">
                <a:solidFill>
                  <a:schemeClr val="tx2"/>
                </a:solidFill>
              </a:rPr>
              <a:t>中国                </a:t>
            </a:r>
            <a:r>
              <a:rPr lang="en-US" altLang="zh-CN" b="1">
                <a:solidFill>
                  <a:schemeClr val="tx2"/>
                </a:solidFill>
              </a:rPr>
              <a:t>China                      L</a:t>
            </a:r>
            <a:r>
              <a:rPr lang="en-US" altLang="zh-CN" b="1"/>
              <a:t>   </a:t>
            </a:r>
            <a:endParaRPr lang="en-US" altLang="zh-CN" b="1"/>
          </a:p>
          <a:p>
            <a:pPr>
              <a:lnSpc>
                <a:spcPct val="90000"/>
              </a:lnSpc>
            </a:pPr>
            <a:r>
              <a:rPr lang="en-US" altLang="zh-CN" b="1" dirty="0"/>
              <a:t>143        </a:t>
            </a:r>
            <a:r>
              <a:rPr lang="zh-CN" altLang="en-US" b="1" dirty="0"/>
              <a:t>台湾                </a:t>
            </a:r>
            <a:r>
              <a:rPr lang="en-US" altLang="zh-CN" b="1" err="1"/>
              <a:t>Taiwan prov</a:t>
            </a:r>
            <a:r>
              <a:rPr lang="en-US" altLang="zh-CN" b="1"/>
              <a:t>.          L </a:t>
            </a:r>
            <a:endParaRPr lang="en-US" altLang="zh-CN" b="1"/>
          </a:p>
          <a:p>
            <a:pPr>
              <a:lnSpc>
                <a:spcPct val="90000"/>
              </a:lnSpc>
            </a:pPr>
            <a:r>
              <a:rPr lang="en-US" altLang="zh-CN" b="1" dirty="0"/>
              <a:t>215        </a:t>
            </a:r>
            <a:r>
              <a:rPr lang="zh-CN" altLang="en-US" b="1" dirty="0"/>
              <a:t>埃及                </a:t>
            </a:r>
            <a:r>
              <a:rPr lang="en-US" altLang="zh-CN" b="1"/>
              <a:t>Egypt                      L</a:t>
            </a:r>
            <a:endParaRPr lang="en-US" altLang="zh-CN" b="1"/>
          </a:p>
        </p:txBody>
      </p:sp>
    </p:spTree>
    <p:custDataLst>
      <p:tags r:id="rId1"/>
    </p:custDataLst>
  </p:cSld>
  <p:clrMapOvr>
    <a:masterClrMapping/>
  </p:clrMapOvr>
  <p:transition>
    <p:push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文本占位符 66561"/>
          <p:cNvSpPr>
            <a:spLocks noGrp="1" noRot="1"/>
          </p:cNvSpPr>
          <p:nvPr>
            <p:ph idx="1"/>
          </p:nvPr>
        </p:nvSpPr>
        <p:spPr>
          <a:xfrm>
            <a:off x="1524000" y="0"/>
            <a:ext cx="9144000" cy="6858000"/>
          </a:xfrm>
        </p:spPr>
        <p:txBody>
          <a:bodyPr anchor="t" anchorCtr="0"/>
          <a:p>
            <a:r>
              <a:rPr lang="en-US" altLang="zh-CN" b="1" dirty="0"/>
              <a:t>244        </a:t>
            </a:r>
            <a:r>
              <a:rPr lang="zh-CN" altLang="en-US" b="1" dirty="0"/>
              <a:t>南非           </a:t>
            </a:r>
            <a:r>
              <a:rPr lang="en-US" altLang="zh-CN" b="1"/>
              <a:t>S.Africa                        L   </a:t>
            </a:r>
            <a:endParaRPr lang="en-US" altLang="zh-CN" b="1"/>
          </a:p>
          <a:p>
            <a:r>
              <a:rPr lang="en-US" altLang="zh-CN" b="1" dirty="0"/>
              <a:t>301        </a:t>
            </a:r>
            <a:r>
              <a:rPr lang="zh-CN" altLang="en-US" b="1" dirty="0"/>
              <a:t>比利时       </a:t>
            </a:r>
            <a:r>
              <a:rPr lang="en-US" altLang="zh-CN" b="1"/>
              <a:t>Belgium                        L   </a:t>
            </a:r>
            <a:endParaRPr lang="en-US" altLang="zh-CN" b="1"/>
          </a:p>
          <a:p>
            <a:r>
              <a:rPr lang="en-US" altLang="zh-CN" b="1" dirty="0">
                <a:solidFill>
                  <a:schemeClr val="hlink"/>
                </a:solidFill>
              </a:rPr>
              <a:t>303 *     </a:t>
            </a:r>
            <a:r>
              <a:rPr lang="zh-CN" altLang="en-US" b="1" dirty="0">
                <a:solidFill>
                  <a:schemeClr val="hlink"/>
                </a:solidFill>
              </a:rPr>
              <a:t>英国           </a:t>
            </a:r>
            <a:r>
              <a:rPr lang="en-US" altLang="zh-CN" b="1">
                <a:solidFill>
                  <a:schemeClr val="hlink"/>
                </a:solidFill>
              </a:rPr>
              <a:t>United Kingdom</a:t>
            </a:r>
            <a:r>
              <a:rPr lang="en-US" altLang="zh-CN" b="1"/>
              <a:t>           L   </a:t>
            </a:r>
            <a:endParaRPr lang="en-US" altLang="zh-CN" b="1"/>
          </a:p>
          <a:p>
            <a:r>
              <a:rPr lang="en-US" altLang="zh-CN" b="1" dirty="0"/>
              <a:t>304*      </a:t>
            </a:r>
            <a:r>
              <a:rPr lang="zh-CN" altLang="en-US" b="1" dirty="0"/>
              <a:t>德国          </a:t>
            </a:r>
            <a:r>
              <a:rPr lang="en-US" altLang="zh-CN" b="1"/>
              <a:t>Germany                        L   </a:t>
            </a:r>
            <a:endParaRPr lang="en-US" altLang="zh-CN" b="1"/>
          </a:p>
          <a:p>
            <a:r>
              <a:rPr lang="en-US" altLang="zh-CN" b="1" dirty="0">
                <a:solidFill>
                  <a:schemeClr val="hlink"/>
                </a:solidFill>
              </a:rPr>
              <a:t>305        </a:t>
            </a:r>
            <a:r>
              <a:rPr lang="zh-CN" altLang="en-US" b="1" dirty="0">
                <a:solidFill>
                  <a:schemeClr val="hlink"/>
                </a:solidFill>
              </a:rPr>
              <a:t>法国          </a:t>
            </a:r>
            <a:r>
              <a:rPr lang="en-US" altLang="zh-CN" b="1">
                <a:solidFill>
                  <a:schemeClr val="hlink"/>
                </a:solidFill>
              </a:rPr>
              <a:t>France</a:t>
            </a:r>
            <a:r>
              <a:rPr lang="en-US" altLang="zh-CN" b="1"/>
              <a:t>                           L       </a:t>
            </a:r>
            <a:endParaRPr lang="en-US" altLang="zh-CN" b="1"/>
          </a:p>
          <a:p>
            <a:r>
              <a:rPr lang="en-US" altLang="zh-CN" b="1" dirty="0"/>
              <a:t>307        </a:t>
            </a:r>
            <a:r>
              <a:rPr lang="zh-CN" altLang="en-US" b="1" dirty="0"/>
              <a:t>意大利       </a:t>
            </a:r>
            <a:r>
              <a:rPr lang="en-US" altLang="zh-CN" b="1"/>
              <a:t>Italy                               L     </a:t>
            </a:r>
            <a:endParaRPr lang="en-US" altLang="zh-CN" b="1"/>
          </a:p>
          <a:p>
            <a:r>
              <a:rPr lang="en-US" altLang="zh-CN" b="1" dirty="0"/>
              <a:t>309        </a:t>
            </a:r>
            <a:r>
              <a:rPr lang="zh-CN" altLang="en-US" b="1" dirty="0"/>
              <a:t>荷兰          </a:t>
            </a:r>
            <a:r>
              <a:rPr lang="en-US" altLang="zh-CN" b="1"/>
              <a:t>Netherlands                  L   </a:t>
            </a:r>
            <a:endParaRPr lang="en-US" altLang="zh-CN" b="1"/>
          </a:p>
          <a:p>
            <a:r>
              <a:rPr lang="en-US" altLang="zh-CN" b="1" dirty="0"/>
              <a:t>310        </a:t>
            </a:r>
            <a:r>
              <a:rPr lang="zh-CN" altLang="en-US" b="1" dirty="0"/>
              <a:t>希腊           </a:t>
            </a:r>
            <a:r>
              <a:rPr lang="en-US" altLang="zh-CN" b="1"/>
              <a:t>Greece                          L   </a:t>
            </a:r>
            <a:endParaRPr lang="en-US" altLang="zh-CN" b="1"/>
          </a:p>
          <a:p>
            <a:r>
              <a:rPr lang="en-US" altLang="zh-CN" b="1" dirty="0"/>
              <a:t>344        </a:t>
            </a:r>
            <a:r>
              <a:rPr lang="zh-CN" altLang="en-US" b="1" dirty="0"/>
              <a:t>俄罗斯联邦      </a:t>
            </a:r>
            <a:r>
              <a:rPr lang="en-US" altLang="zh-CN" b="1"/>
              <a:t>Russia                     L   </a:t>
            </a:r>
            <a:endParaRPr lang="en-US" altLang="zh-CN" b="1"/>
          </a:p>
          <a:p>
            <a:r>
              <a:rPr lang="en-US" altLang="zh-CN" b="1" dirty="0"/>
              <a:t>402        </a:t>
            </a:r>
            <a:r>
              <a:rPr lang="zh-CN" altLang="en-US" b="1" dirty="0"/>
              <a:t>阿根廷       </a:t>
            </a:r>
            <a:r>
              <a:rPr lang="en-US" altLang="zh-CN" b="1"/>
              <a:t>Argentina                      L   </a:t>
            </a:r>
            <a:endParaRPr lang="en-US" altLang="zh-CN" b="1"/>
          </a:p>
          <a:p>
            <a:r>
              <a:rPr lang="en-US" altLang="zh-CN" b="1" dirty="0"/>
              <a:t>410        </a:t>
            </a:r>
            <a:r>
              <a:rPr lang="zh-CN" altLang="en-US" b="1" dirty="0"/>
              <a:t>巴西             </a:t>
            </a:r>
            <a:r>
              <a:rPr lang="en-US" altLang="zh-CN" b="1"/>
              <a:t>Brazil                          L</a:t>
            </a:r>
            <a:endParaRPr lang="en-US" altLang="zh-CN" b="1"/>
          </a:p>
        </p:txBody>
      </p:sp>
    </p:spTree>
    <p:custDataLst>
      <p:tags r:id="rId1"/>
    </p:custDataLst>
  </p:cSld>
  <p:clrMapOvr>
    <a:masterClrMapping/>
  </p:clrMapOvr>
  <p:transition>
    <p:push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文本占位符 67585"/>
          <p:cNvSpPr>
            <a:spLocks noGrp="1" noRot="1"/>
          </p:cNvSpPr>
          <p:nvPr>
            <p:ph idx="1"/>
          </p:nvPr>
        </p:nvSpPr>
        <p:spPr>
          <a:xfrm>
            <a:off x="1524000" y="0"/>
            <a:ext cx="9144000" cy="6858000"/>
          </a:xfrm>
        </p:spPr>
        <p:txBody>
          <a:bodyPr anchor="t" anchorCtr="0"/>
          <a:p>
            <a:r>
              <a:rPr lang="en-US" altLang="zh-CN" b="1" dirty="0"/>
              <a:t>434        </a:t>
            </a:r>
            <a:r>
              <a:rPr lang="zh-CN" altLang="en-US" b="1" dirty="0"/>
              <a:t>秘鲁                </a:t>
            </a:r>
            <a:r>
              <a:rPr lang="en-US" altLang="zh-CN" b="1"/>
              <a:t>Peru                        L   </a:t>
            </a:r>
            <a:endParaRPr lang="en-US" altLang="zh-CN" b="1"/>
          </a:p>
          <a:p>
            <a:r>
              <a:rPr lang="en-US" altLang="zh-CN" b="1" dirty="0"/>
              <a:t>501        </a:t>
            </a:r>
            <a:r>
              <a:rPr lang="zh-CN" altLang="en-US" b="1" dirty="0"/>
              <a:t>加拿大            </a:t>
            </a:r>
            <a:r>
              <a:rPr lang="en-US" altLang="zh-CN" b="1"/>
              <a:t>Canada                   L    </a:t>
            </a:r>
            <a:endParaRPr lang="en-US" altLang="zh-CN" b="1"/>
          </a:p>
          <a:p>
            <a:r>
              <a:rPr lang="en-US" altLang="zh-CN" b="1" dirty="0">
                <a:solidFill>
                  <a:schemeClr val="hlink"/>
                </a:solidFill>
              </a:rPr>
              <a:t>502*      </a:t>
            </a:r>
            <a:r>
              <a:rPr lang="zh-CN" altLang="en-US" b="1" dirty="0">
                <a:solidFill>
                  <a:schemeClr val="hlink"/>
                </a:solidFill>
              </a:rPr>
              <a:t>美国                 </a:t>
            </a:r>
            <a:r>
              <a:rPr lang="en-US" altLang="zh-CN" b="1">
                <a:solidFill>
                  <a:schemeClr val="hlink"/>
                </a:solidFill>
              </a:rPr>
              <a:t>United States</a:t>
            </a:r>
            <a:r>
              <a:rPr lang="en-US" altLang="zh-CN" b="1"/>
              <a:t>        L   </a:t>
            </a:r>
            <a:endParaRPr lang="en-US" altLang="zh-CN" b="1"/>
          </a:p>
          <a:p>
            <a:r>
              <a:rPr lang="en-US" altLang="zh-CN" b="1" dirty="0"/>
              <a:t>601        </a:t>
            </a:r>
            <a:r>
              <a:rPr lang="zh-CN" altLang="en-US" b="1" dirty="0"/>
              <a:t>澳大利亚         </a:t>
            </a:r>
            <a:r>
              <a:rPr lang="en-US" altLang="zh-CN" b="1"/>
              <a:t>Australia                L   </a:t>
            </a:r>
            <a:endParaRPr lang="en-US" altLang="zh-CN" b="1"/>
          </a:p>
          <a:p>
            <a:r>
              <a:rPr lang="en-US" altLang="zh-CN" b="1" dirty="0"/>
              <a:t>609        </a:t>
            </a:r>
            <a:r>
              <a:rPr lang="zh-CN" altLang="en-US" b="1" dirty="0"/>
              <a:t>新西兰             </a:t>
            </a:r>
            <a:r>
              <a:rPr lang="en-US" altLang="zh-CN" b="1"/>
              <a:t>New Zealand         L   </a:t>
            </a:r>
            <a:endParaRPr lang="en-US" altLang="zh-CN" b="1"/>
          </a:p>
          <a:p>
            <a:r>
              <a:rPr lang="en-US" altLang="zh-CN" b="1" dirty="0"/>
              <a:t>701*      </a:t>
            </a:r>
            <a:r>
              <a:rPr lang="zh-CN" altLang="en-US" b="1" dirty="0"/>
              <a:t>国（地）别不详的  </a:t>
            </a:r>
            <a:endParaRPr lang="zh-CN" altLang="en-US" b="1" dirty="0"/>
          </a:p>
          <a:p>
            <a:r>
              <a:rPr lang="zh-CN" altLang="en-US" b="1" dirty="0"/>
              <a:t>                    </a:t>
            </a:r>
            <a:r>
              <a:rPr lang="en-US" altLang="zh-CN" b="1"/>
              <a:t>Countries(reg.) unknown      H   </a:t>
            </a:r>
            <a:endParaRPr lang="en-US" altLang="zh-CN" b="1"/>
          </a:p>
          <a:p>
            <a:r>
              <a:rPr lang="en-US" altLang="zh-CN" b="1" dirty="0"/>
              <a:t>702        </a:t>
            </a:r>
            <a:r>
              <a:rPr lang="zh-CN" altLang="en-US" b="1" dirty="0"/>
              <a:t>联合国及机构和国际组织     </a:t>
            </a:r>
            <a:endParaRPr lang="zh-CN" altLang="en-US" b="1" dirty="0"/>
          </a:p>
          <a:p>
            <a:r>
              <a:rPr lang="zh-CN" altLang="en-US" b="1" dirty="0"/>
              <a:t>                      </a:t>
            </a:r>
            <a:r>
              <a:rPr lang="en-US" altLang="zh-CN" b="1" err="1"/>
              <a:t>UN and other interational</a:t>
            </a:r>
            <a:r>
              <a:rPr lang="en-US" altLang="zh-CN" b="1"/>
              <a:t>       </a:t>
            </a:r>
            <a:endParaRPr lang="en-US" altLang="zh-CN" b="1"/>
          </a:p>
          <a:p>
            <a:r>
              <a:rPr lang="en-US" altLang="zh-CN" b="1" dirty="0"/>
              <a:t>999        </a:t>
            </a:r>
            <a:r>
              <a:rPr lang="zh-CN" altLang="en-US" b="1" dirty="0"/>
              <a:t>中性包装原产国别 </a:t>
            </a:r>
            <a:endParaRPr lang="zh-CN" altLang="en-US" b="1" dirty="0"/>
          </a:p>
        </p:txBody>
      </p:sp>
    </p:spTree>
    <p:custDataLst>
      <p:tags r:id="rId1"/>
    </p:custDataLst>
  </p:cSld>
  <p:clrMapOvr>
    <a:masterClrMapping/>
  </p:clrMapOvr>
  <p:transition>
    <p:push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文本占位符 68609"/>
          <p:cNvSpPr>
            <a:spLocks noGrp="1" noRot="1"/>
          </p:cNvSpPr>
          <p:nvPr>
            <p:ph idx="1"/>
          </p:nvPr>
        </p:nvSpPr>
        <p:spPr>
          <a:xfrm>
            <a:off x="1524000" y="0"/>
            <a:ext cx="9144000" cy="6858000"/>
          </a:xfrm>
        </p:spPr>
        <p:txBody>
          <a:bodyPr anchor="t" anchorCtr="0"/>
          <a:p>
            <a:r>
              <a:rPr lang="zh-CN" altLang="en-US" sz="4000" b="1" dirty="0">
                <a:solidFill>
                  <a:schemeClr val="tx2"/>
                </a:solidFill>
              </a:rPr>
              <a:t>十八、装货港／指运港</a:t>
            </a:r>
            <a:r>
              <a:rPr lang="zh-CN" altLang="en-US" b="1" dirty="0">
                <a:solidFill>
                  <a:schemeClr val="accent2"/>
                </a:solidFill>
              </a:rPr>
              <a:t>    </a:t>
            </a:r>
            <a:endParaRPr lang="zh-CN" altLang="en-US" b="1" dirty="0">
              <a:solidFill>
                <a:schemeClr val="accent2"/>
              </a:solidFill>
            </a:endParaRPr>
          </a:p>
          <a:p>
            <a:r>
              <a:rPr lang="zh-CN" altLang="en-US" b="1" dirty="0"/>
              <a:t>      </a:t>
            </a:r>
            <a:r>
              <a:rPr lang="zh-CN" altLang="en-US" b="1" dirty="0">
                <a:solidFill>
                  <a:schemeClr val="tx2"/>
                </a:solidFill>
              </a:rPr>
              <a:t>装货港</a:t>
            </a:r>
            <a:r>
              <a:rPr lang="zh-CN" altLang="en-US" b="1" dirty="0"/>
              <a:t>指进口货物在运抵我国关境前的最后一个境外装运港。</a:t>
            </a:r>
            <a:endParaRPr lang="zh-CN" altLang="en-US" b="1" dirty="0"/>
          </a:p>
          <a:p>
            <a:r>
              <a:rPr lang="zh-CN" altLang="en-US" b="1" dirty="0"/>
              <a:t>       </a:t>
            </a:r>
            <a:r>
              <a:rPr lang="zh-CN" altLang="en-US" b="1" dirty="0">
                <a:solidFill>
                  <a:schemeClr val="tx2"/>
                </a:solidFill>
              </a:rPr>
              <a:t>指运港</a:t>
            </a:r>
            <a:r>
              <a:rPr lang="zh-CN" altLang="en-US" b="1" dirty="0"/>
              <a:t>指出口货物运往境外的最终目的港；最终目的港不可预知的，可按尽可能预知的目的港填报。</a:t>
            </a:r>
            <a:endParaRPr lang="zh-CN" altLang="en-US" b="1" dirty="0"/>
          </a:p>
          <a:p>
            <a:r>
              <a:rPr lang="zh-CN" altLang="en-US" b="1" dirty="0"/>
              <a:t>      本栏目应根据实际情况按海关规定的</a:t>
            </a:r>
            <a:r>
              <a:rPr lang="en-US" altLang="zh-CN" b="1" dirty="0"/>
              <a:t>《</a:t>
            </a:r>
            <a:r>
              <a:rPr lang="zh-CN" altLang="en-US" b="1" dirty="0"/>
              <a:t>港口航线代码表</a:t>
            </a:r>
            <a:r>
              <a:rPr lang="en-US" altLang="zh-CN" b="1" dirty="0"/>
              <a:t>》</a:t>
            </a:r>
            <a:r>
              <a:rPr lang="zh-CN" altLang="en-US" b="1" dirty="0"/>
              <a:t>选择填报相应的港口中文名称或代码。</a:t>
            </a:r>
            <a:endParaRPr lang="zh-CN" altLang="en-US" b="1" dirty="0"/>
          </a:p>
          <a:p>
            <a:r>
              <a:rPr lang="zh-CN" altLang="en-US" b="1" dirty="0"/>
              <a:t>       无实际进出境的，本栏目填报“中国境内”</a:t>
            </a:r>
            <a:r>
              <a:rPr lang="en-US" altLang="zh-CN" b="1" dirty="0"/>
              <a:t>(</a:t>
            </a:r>
            <a:r>
              <a:rPr lang="zh-CN" altLang="en-US" b="1" dirty="0"/>
              <a:t>代码</a:t>
            </a:r>
            <a:r>
              <a:rPr lang="en-US" altLang="zh-CN" b="1"/>
              <a:t>"</a:t>
            </a:r>
            <a:r>
              <a:rPr lang="en-US" altLang="zh-CN" b="1">
                <a:solidFill>
                  <a:schemeClr val="hlink"/>
                </a:solidFill>
              </a:rPr>
              <a:t>0142</a:t>
            </a:r>
            <a:r>
              <a:rPr lang="en-US" altLang="zh-CN" b="1" dirty="0"/>
              <a:t>")</a:t>
            </a:r>
            <a:r>
              <a:rPr lang="zh-CN" altLang="en-US" b="1" dirty="0"/>
              <a:t>。</a:t>
            </a:r>
            <a:endParaRPr lang="zh-CN" altLang="en-US" b="1" dirty="0"/>
          </a:p>
        </p:txBody>
      </p:sp>
    </p:spTree>
    <p:custDataLst>
      <p:tags r:id="rId1"/>
    </p:custDataLst>
  </p:cSld>
  <p:clrMapOvr>
    <a:masterClrMapping/>
  </p:clrMapOvr>
  <p:transition>
    <p:push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文本占位符 69633"/>
          <p:cNvSpPr>
            <a:spLocks noGrp="1" noRot="1"/>
          </p:cNvSpPr>
          <p:nvPr>
            <p:ph idx="1"/>
          </p:nvPr>
        </p:nvSpPr>
        <p:spPr>
          <a:xfrm>
            <a:off x="1524000" y="0"/>
            <a:ext cx="9144000" cy="6858000"/>
          </a:xfrm>
        </p:spPr>
        <p:txBody>
          <a:bodyPr anchor="t" anchorCtr="0"/>
          <a:p>
            <a:r>
              <a:rPr lang="zh-CN" altLang="en-US" sz="4000" b="1" dirty="0">
                <a:solidFill>
                  <a:schemeClr val="tx2"/>
                </a:solidFill>
              </a:rPr>
              <a:t>十九、境内目的地／境内货源地</a:t>
            </a:r>
            <a:endParaRPr lang="zh-CN" altLang="en-US" sz="4000" b="1" dirty="0">
              <a:solidFill>
                <a:schemeClr val="tx2"/>
              </a:solidFill>
            </a:endParaRPr>
          </a:p>
          <a:p>
            <a:r>
              <a:rPr lang="zh-CN" altLang="en-US" b="1" dirty="0"/>
              <a:t>       境内目的地指已知的进口货物在国内的消费地、使用地或最终运抵地。  </a:t>
            </a:r>
            <a:endParaRPr lang="zh-CN" altLang="en-US" b="1" dirty="0"/>
          </a:p>
          <a:p>
            <a:r>
              <a:rPr lang="zh-CN" altLang="en-US" b="1" dirty="0"/>
              <a:t>       境内货源地指出口货物在国内的产地或原始发货地。</a:t>
            </a:r>
            <a:endParaRPr lang="zh-CN" altLang="en-US" b="1" dirty="0"/>
          </a:p>
          <a:p>
            <a:r>
              <a:rPr lang="zh-CN" altLang="en-US" b="1" dirty="0"/>
              <a:t>       生产厂家是指出口货物的境内生产企业的名称。</a:t>
            </a:r>
            <a:endParaRPr lang="zh-CN" altLang="en-US" b="1" dirty="0"/>
          </a:p>
          <a:p>
            <a:r>
              <a:rPr lang="zh-CN" altLang="en-US" b="1" dirty="0"/>
              <a:t>       本栏目应根据进口货物的收货单位、出口货物生产厂家或发货单位所属国内地区，并按海关规定的</a:t>
            </a:r>
            <a:r>
              <a:rPr lang="en-US" altLang="zh-CN" b="1" dirty="0"/>
              <a:t>《</a:t>
            </a:r>
            <a:r>
              <a:rPr lang="zh-CN" altLang="en-US" b="1" dirty="0"/>
              <a:t>国内地区代码表</a:t>
            </a:r>
            <a:r>
              <a:rPr lang="en-US" altLang="zh-CN" b="1" dirty="0"/>
              <a:t>》</a:t>
            </a:r>
            <a:r>
              <a:rPr lang="zh-CN" altLang="en-US" b="1" dirty="0"/>
              <a:t>选择填报相应的国内地区名称或代码。</a:t>
            </a:r>
            <a:endParaRPr lang="zh-CN" altLang="en-US" b="1" dirty="0"/>
          </a:p>
          <a:p>
            <a:endParaRPr lang="zh-CN" altLang="en-US" dirty="0"/>
          </a:p>
        </p:txBody>
      </p:sp>
    </p:spTree>
    <p:custDataLst>
      <p:tags r:id="rId1"/>
    </p:custDataLst>
  </p:cSld>
  <p:clrMapOvr>
    <a:masterClrMapping/>
  </p:clrMapOvr>
  <p:transition>
    <p:push dir="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文本占位符 70657"/>
          <p:cNvSpPr>
            <a:spLocks noGrp="1" noRot="1"/>
          </p:cNvSpPr>
          <p:nvPr>
            <p:ph idx="1"/>
          </p:nvPr>
        </p:nvSpPr>
        <p:spPr>
          <a:xfrm>
            <a:off x="1524000" y="0"/>
            <a:ext cx="9144000" cy="6858000"/>
          </a:xfrm>
        </p:spPr>
        <p:txBody>
          <a:bodyPr anchor="t" anchorCtr="0"/>
          <a:p>
            <a:r>
              <a:rPr lang="zh-CN" altLang="en-US" sz="4000" b="1" dirty="0">
                <a:solidFill>
                  <a:schemeClr val="tx2"/>
                </a:solidFill>
              </a:rPr>
              <a:t>二十、批准文号</a:t>
            </a:r>
            <a:r>
              <a:rPr lang="zh-CN" altLang="en-US" b="1" dirty="0"/>
              <a:t>   </a:t>
            </a:r>
            <a:endParaRPr lang="zh-CN" altLang="en-US" b="1" dirty="0"/>
          </a:p>
          <a:p>
            <a:r>
              <a:rPr lang="zh-CN" altLang="en-US" b="1" dirty="0"/>
              <a:t>      进口报关单本栏日用于填报</a:t>
            </a:r>
            <a:r>
              <a:rPr lang="en-US" altLang="zh-CN" b="1" dirty="0"/>
              <a:t>《</a:t>
            </a:r>
            <a:r>
              <a:rPr lang="zh-CN" altLang="en-US" b="1" dirty="0"/>
              <a:t>进口付汇核销单</a:t>
            </a:r>
            <a:r>
              <a:rPr lang="en-US" altLang="zh-CN" b="1" dirty="0"/>
              <a:t>》</a:t>
            </a:r>
            <a:r>
              <a:rPr lang="zh-CN" altLang="en-US" b="1" dirty="0"/>
              <a:t>编号。</a:t>
            </a:r>
            <a:endParaRPr lang="zh-CN" altLang="en-US" b="1" dirty="0"/>
          </a:p>
          <a:p>
            <a:r>
              <a:rPr lang="zh-CN" altLang="en-US" b="1" dirty="0"/>
              <a:t>      出口报关单本栏目用于填报</a:t>
            </a:r>
            <a:r>
              <a:rPr lang="en-US" altLang="zh-CN" b="1" dirty="0"/>
              <a:t>《</a:t>
            </a:r>
            <a:r>
              <a:rPr lang="zh-CN" altLang="en-US" b="1" dirty="0"/>
              <a:t>出口收汇核销单</a:t>
            </a:r>
            <a:r>
              <a:rPr lang="en-US" altLang="zh-CN" b="1" dirty="0"/>
              <a:t>》</a:t>
            </a:r>
            <a:r>
              <a:rPr lang="zh-CN" altLang="en-US" b="1" dirty="0"/>
              <a:t>编号。</a:t>
            </a:r>
            <a:endParaRPr lang="zh-CN" altLang="en-US" b="1" dirty="0"/>
          </a:p>
          <a:p>
            <a:r>
              <a:rPr lang="zh-CN" altLang="en-US" sz="4000" b="1" dirty="0">
                <a:solidFill>
                  <a:schemeClr val="tx2"/>
                </a:solidFill>
              </a:rPr>
              <a:t>二十一、成交方式</a:t>
            </a:r>
            <a:endParaRPr lang="zh-CN" altLang="en-US" sz="4000" b="1" dirty="0">
              <a:solidFill>
                <a:schemeClr val="tx2"/>
              </a:solidFill>
            </a:endParaRPr>
          </a:p>
          <a:p>
            <a:r>
              <a:rPr lang="zh-CN" altLang="en-US" b="1" dirty="0"/>
              <a:t>       成交方式栏目应根据实际成交价格条款，按海关规定的</a:t>
            </a:r>
            <a:r>
              <a:rPr lang="en-US" altLang="zh-CN" b="1" dirty="0"/>
              <a:t>《</a:t>
            </a:r>
            <a:r>
              <a:rPr lang="zh-CN" altLang="en-US" b="1" dirty="0"/>
              <a:t>成交方式代码表</a:t>
            </a:r>
            <a:r>
              <a:rPr lang="en-US" altLang="zh-CN" b="1" dirty="0"/>
              <a:t>》</a:t>
            </a:r>
            <a:r>
              <a:rPr lang="zh-CN" altLang="en-US" b="1" dirty="0"/>
              <a:t>选择填报相应的成交方式代码。</a:t>
            </a:r>
            <a:endParaRPr lang="zh-CN" altLang="en-US" b="1" dirty="0"/>
          </a:p>
          <a:p>
            <a:r>
              <a:rPr lang="zh-CN" altLang="en-US" b="1" dirty="0"/>
              <a:t>     无实际进出境的，进口填报</a:t>
            </a:r>
            <a:r>
              <a:rPr lang="en-US" altLang="zh-CN" b="1" dirty="0"/>
              <a:t>CIF</a:t>
            </a:r>
            <a:r>
              <a:rPr lang="zh-CN" altLang="en-US" b="1" dirty="0"/>
              <a:t>价，出口填报</a:t>
            </a:r>
            <a:r>
              <a:rPr lang="en-US" altLang="zh-CN" b="1" dirty="0"/>
              <a:t>FOB</a:t>
            </a:r>
            <a:r>
              <a:rPr lang="zh-CN" altLang="en-US" b="1" dirty="0"/>
              <a:t>价。</a:t>
            </a:r>
            <a:endParaRPr lang="zh-CN" altLang="en-US" b="1" dirty="0"/>
          </a:p>
        </p:txBody>
      </p:sp>
    </p:spTree>
    <p:custDataLst>
      <p:tags r:id="rId1"/>
    </p:custDataLst>
  </p:cSld>
  <p:clrMapOvr>
    <a:masterClrMapping/>
  </p:clrMapOvr>
  <p:transition>
    <p:push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文本占位符 71681"/>
          <p:cNvSpPr>
            <a:spLocks noGrp="1" noRot="1"/>
          </p:cNvSpPr>
          <p:nvPr>
            <p:ph idx="1"/>
          </p:nvPr>
        </p:nvSpPr>
        <p:spPr>
          <a:xfrm>
            <a:off x="1524000" y="0"/>
            <a:ext cx="9144000" cy="6858000"/>
          </a:xfrm>
        </p:spPr>
        <p:txBody>
          <a:bodyPr anchor="t" anchorCtr="0">
            <a:normAutofit lnSpcReduction="10000"/>
          </a:bodyPr>
          <a:p>
            <a:pPr algn="ctr"/>
            <a:r>
              <a:rPr lang="zh-CN" altLang="en-US" sz="4800" b="1" dirty="0">
                <a:solidFill>
                  <a:schemeClr val="tx2"/>
                </a:solidFill>
              </a:rPr>
              <a:t>成交方式代码表</a:t>
            </a:r>
            <a:r>
              <a:rPr lang="zh-CN" altLang="en-US" dirty="0"/>
              <a:t>     </a:t>
            </a:r>
            <a:endParaRPr lang="zh-CN" altLang="en-US" dirty="0"/>
          </a:p>
          <a:p>
            <a:r>
              <a:rPr lang="zh-CN" altLang="en-US" sz="3600" b="1" dirty="0"/>
              <a:t>成交方式代码               成交方式名称</a:t>
            </a:r>
            <a:r>
              <a:rPr lang="zh-CN" altLang="en-US" b="1" dirty="0"/>
              <a:t>  </a:t>
            </a:r>
            <a:endParaRPr lang="zh-CN" altLang="en-US" b="1" dirty="0"/>
          </a:p>
          <a:p>
            <a:r>
              <a:rPr lang="zh-CN" altLang="en-US" b="1" dirty="0"/>
              <a:t>           </a:t>
            </a:r>
            <a:r>
              <a:rPr lang="en-US" altLang="zh-CN" sz="3600" b="1"/>
              <a:t>1*                          CIF         </a:t>
            </a:r>
            <a:endParaRPr lang="en-US" altLang="zh-CN" sz="3600" b="1"/>
          </a:p>
          <a:p>
            <a:r>
              <a:rPr lang="en-US" altLang="zh-CN" sz="3600" b="1"/>
              <a:t>          2*                          CFR       </a:t>
            </a:r>
            <a:endParaRPr lang="en-US" altLang="zh-CN" sz="3600" b="1"/>
          </a:p>
          <a:p>
            <a:r>
              <a:rPr lang="en-US" altLang="zh-CN" sz="3600" b="1"/>
              <a:t>          3*                           FOB      </a:t>
            </a:r>
            <a:endParaRPr lang="en-US" altLang="zh-CN" sz="3600" b="1"/>
          </a:p>
          <a:p>
            <a:r>
              <a:rPr lang="en-US" altLang="zh-CN" sz="3600" b="1"/>
              <a:t>          4                            CIP           </a:t>
            </a:r>
            <a:endParaRPr lang="en-US" altLang="zh-CN" sz="3600" b="1"/>
          </a:p>
          <a:p>
            <a:r>
              <a:rPr lang="en-US" altLang="zh-CN" sz="3600" b="1" dirty="0"/>
              <a:t>          5                            </a:t>
            </a:r>
            <a:r>
              <a:rPr lang="zh-CN" altLang="en-US" sz="3600" b="1" dirty="0"/>
              <a:t>市场价   </a:t>
            </a:r>
            <a:endParaRPr lang="zh-CN" altLang="en-US" sz="3600" b="1" dirty="0"/>
          </a:p>
          <a:p>
            <a:r>
              <a:rPr lang="zh-CN" altLang="en-US" sz="3600" b="1" dirty="0"/>
              <a:t>          </a:t>
            </a:r>
            <a:r>
              <a:rPr lang="en-US" altLang="zh-CN" sz="3600" b="1" dirty="0"/>
              <a:t>6                            </a:t>
            </a:r>
            <a:r>
              <a:rPr lang="zh-CN" altLang="en-US" sz="3600" b="1" dirty="0"/>
              <a:t>垫   仓</a:t>
            </a:r>
            <a:r>
              <a:rPr lang="zh-CN" altLang="en-US" dirty="0"/>
              <a:t> </a:t>
            </a:r>
            <a:endParaRPr lang="zh-CN" altLang="en-US" dirty="0"/>
          </a:p>
          <a:p>
            <a:endParaRPr lang="zh-CN" altLang="en-US" dirty="0"/>
          </a:p>
        </p:txBody>
      </p:sp>
    </p:spTree>
    <p:custDataLst>
      <p:tags r:id="rId1"/>
    </p:custDataLst>
  </p:cSld>
  <p:clrMapOvr>
    <a:masterClrMapping/>
  </p:clrMapOvr>
  <p:transition>
    <p:push dir="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7" name="文本占位符 72705"/>
          <p:cNvSpPr>
            <a:spLocks noGrp="1" noRot="1"/>
          </p:cNvSpPr>
          <p:nvPr>
            <p:ph idx="1"/>
          </p:nvPr>
        </p:nvSpPr>
        <p:spPr>
          <a:xfrm>
            <a:off x="1524000" y="0"/>
            <a:ext cx="9144000" cy="6858000"/>
          </a:xfrm>
        </p:spPr>
        <p:txBody>
          <a:bodyPr anchor="t" anchorCtr="0">
            <a:normAutofit fontScale="90000"/>
          </a:bodyPr>
          <a:p>
            <a:r>
              <a:rPr lang="zh-CN" altLang="en-US" sz="4000" b="1" dirty="0">
                <a:solidFill>
                  <a:schemeClr val="tx2"/>
                </a:solidFill>
              </a:rPr>
              <a:t>二十二、运费</a:t>
            </a:r>
            <a:r>
              <a:rPr lang="zh-CN" altLang="en-US" b="1" dirty="0"/>
              <a:t>    </a:t>
            </a:r>
            <a:endParaRPr lang="zh-CN" altLang="en-US" b="1" dirty="0"/>
          </a:p>
          <a:p>
            <a:r>
              <a:rPr lang="zh-CN" altLang="en-US" b="1" dirty="0"/>
              <a:t>        </a:t>
            </a:r>
            <a:r>
              <a:rPr lang="zh-CN" altLang="en-US" sz="3600" b="1" dirty="0"/>
              <a:t>运费栏目用于成交价格中不包含运费的进口货物或成交价格中含有运费的出口货物，应填报该份报关单所含全部货物的国际运输费用。</a:t>
            </a:r>
            <a:endParaRPr lang="zh-CN" altLang="en-US" sz="3600" b="1" dirty="0"/>
          </a:p>
          <a:p>
            <a:r>
              <a:rPr lang="zh-CN" altLang="en-US" sz="3600" b="1" dirty="0"/>
              <a:t>       可按运费</a:t>
            </a:r>
            <a:r>
              <a:rPr lang="zh-CN" altLang="en-US" sz="3600" b="1" dirty="0">
                <a:solidFill>
                  <a:schemeClr val="tx2"/>
                </a:solidFill>
              </a:rPr>
              <a:t>单价</a:t>
            </a:r>
            <a:r>
              <a:rPr lang="zh-CN" altLang="en-US" sz="3600" b="1" dirty="0"/>
              <a:t>、</a:t>
            </a:r>
            <a:r>
              <a:rPr lang="zh-CN" altLang="en-US" sz="3600" b="1" dirty="0">
                <a:solidFill>
                  <a:schemeClr val="tx2"/>
                </a:solidFill>
              </a:rPr>
              <a:t>总价</a:t>
            </a:r>
            <a:r>
              <a:rPr lang="zh-CN" altLang="en-US" sz="3600" b="1" dirty="0"/>
              <a:t>或</a:t>
            </a:r>
            <a:r>
              <a:rPr lang="zh-CN" altLang="en-US" sz="3600" b="1" dirty="0">
                <a:solidFill>
                  <a:schemeClr val="tx2"/>
                </a:solidFill>
              </a:rPr>
              <a:t>运费率</a:t>
            </a:r>
            <a:r>
              <a:rPr lang="zh-CN" altLang="en-US" sz="3600" b="1" dirty="0"/>
              <a:t>三种方式之一填报，同时注明运费标记，并按海关规定的，</a:t>
            </a:r>
            <a:r>
              <a:rPr lang="en-US" altLang="zh-CN" sz="3600" b="1" dirty="0"/>
              <a:t>《</a:t>
            </a:r>
            <a:r>
              <a:rPr lang="zh-CN" altLang="en-US" sz="3600" b="1" dirty="0"/>
              <a:t>货币代码表</a:t>
            </a:r>
            <a:r>
              <a:rPr lang="en-US" altLang="zh-CN" sz="3600" b="1" dirty="0"/>
              <a:t>》</a:t>
            </a:r>
            <a:r>
              <a:rPr lang="zh-CN" altLang="en-US" sz="3600" b="1" dirty="0"/>
              <a:t>选择填报相应的币种代码。</a:t>
            </a:r>
            <a:endParaRPr lang="zh-CN" altLang="en-US" sz="3600" b="1" dirty="0"/>
          </a:p>
          <a:p>
            <a:r>
              <a:rPr lang="zh-CN" altLang="en-US" sz="3600" b="1" dirty="0"/>
              <a:t>        运保费合并计算的，</a:t>
            </a:r>
            <a:r>
              <a:rPr lang="zh-CN" altLang="en-US" sz="3600" b="1" dirty="0">
                <a:solidFill>
                  <a:schemeClr val="tx2"/>
                </a:solidFill>
              </a:rPr>
              <a:t>运保费</a:t>
            </a:r>
            <a:r>
              <a:rPr lang="zh-CN" altLang="en-US" sz="3600" b="1" dirty="0"/>
              <a:t>填报在本栏目。</a:t>
            </a:r>
            <a:endParaRPr lang="zh-CN" altLang="en-US" sz="3600" b="1" dirty="0"/>
          </a:p>
        </p:txBody>
      </p:sp>
    </p:spTree>
    <p:custDataLst>
      <p:tags r:id="rId1"/>
    </p:custDataLst>
  </p:cSld>
  <p:clrMapOvr>
    <a:masterClrMapping/>
  </p:clrMapOvr>
  <p:transition>
    <p:push dir="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1" name="文本占位符 192514"/>
          <p:cNvSpPr>
            <a:spLocks noGrp="1" noRot="1"/>
          </p:cNvSpPr>
          <p:nvPr>
            <p:ph idx="1"/>
          </p:nvPr>
        </p:nvSpPr>
        <p:spPr/>
        <p:txBody>
          <a:bodyPr anchor="t" anchorCtr="0"/>
          <a:p>
            <a:r>
              <a:rPr lang="zh-CN" altLang="en-US" sz="3600" b="1" dirty="0"/>
              <a:t>运费标记：</a:t>
            </a:r>
            <a:endParaRPr lang="zh-CN" altLang="en-US" sz="3600" b="1" dirty="0"/>
          </a:p>
          <a:p>
            <a:r>
              <a:rPr lang="zh-CN" altLang="en-US" sz="3600" b="1" dirty="0"/>
              <a:t>        “</a:t>
            </a:r>
            <a:r>
              <a:rPr lang="en-US" altLang="zh-CN" sz="3600" b="1">
                <a:solidFill>
                  <a:schemeClr val="hlink"/>
                </a:solidFill>
              </a:rPr>
              <a:t>1</a:t>
            </a:r>
            <a:r>
              <a:rPr lang="en-US" altLang="zh-CN" sz="3600" b="1" dirty="0"/>
              <a:t>”  </a:t>
            </a:r>
            <a:r>
              <a:rPr lang="zh-CN" altLang="en-US" sz="3600" b="1" dirty="0"/>
              <a:t>表示运费率，</a:t>
            </a:r>
            <a:endParaRPr lang="zh-CN" altLang="en-US" sz="3600" b="1" dirty="0"/>
          </a:p>
          <a:p>
            <a:r>
              <a:rPr lang="zh-CN" altLang="en-US" sz="3600" b="1" dirty="0"/>
              <a:t>        “</a:t>
            </a:r>
            <a:r>
              <a:rPr lang="en-US" altLang="zh-CN" sz="3600" b="1">
                <a:solidFill>
                  <a:schemeClr val="hlink"/>
                </a:solidFill>
              </a:rPr>
              <a:t>2</a:t>
            </a:r>
            <a:r>
              <a:rPr lang="en-US" altLang="zh-CN" sz="3600" b="1" dirty="0"/>
              <a:t>”  </a:t>
            </a:r>
            <a:r>
              <a:rPr lang="zh-CN" altLang="en-US" sz="3600" b="1" dirty="0"/>
              <a:t>表示每吨货物的运费单价，</a:t>
            </a:r>
            <a:endParaRPr lang="zh-CN" altLang="en-US" sz="3600" b="1" dirty="0"/>
          </a:p>
          <a:p>
            <a:r>
              <a:rPr lang="zh-CN" altLang="en-US" sz="3600" b="1" dirty="0"/>
              <a:t>        “</a:t>
            </a:r>
            <a:r>
              <a:rPr lang="en-US" altLang="zh-CN" sz="3600" b="1">
                <a:solidFill>
                  <a:schemeClr val="hlink"/>
                </a:solidFill>
              </a:rPr>
              <a:t>3</a:t>
            </a:r>
            <a:r>
              <a:rPr lang="en-US" altLang="zh-CN" sz="3600" b="1" dirty="0"/>
              <a:t>”  </a:t>
            </a:r>
            <a:r>
              <a:rPr lang="zh-CN" altLang="en-US" sz="3600" b="1" dirty="0"/>
              <a:t>表示运费总价。</a:t>
            </a:r>
            <a:endParaRPr lang="zh-CN" altLang="en-US" sz="3600" b="1" dirty="0"/>
          </a:p>
          <a:p>
            <a:endParaRPr lang="zh-CN" altLang="en-US" dirty="0"/>
          </a:p>
        </p:txBody>
      </p:sp>
    </p:spTree>
    <p:custDataLst>
      <p:tags r:id="rId1"/>
    </p:custDataLst>
  </p:cSld>
  <p:clrMapOvr>
    <a:masterClrMapping/>
  </p:clrMapOvr>
  <p:transition>
    <p:push dir="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5" name="文本占位符 191490"/>
          <p:cNvSpPr>
            <a:spLocks noGrp="1" noRot="1"/>
          </p:cNvSpPr>
          <p:nvPr>
            <p:ph idx="1"/>
          </p:nvPr>
        </p:nvSpPr>
        <p:spPr>
          <a:xfrm>
            <a:off x="1524000" y="0"/>
            <a:ext cx="9144000" cy="6858000"/>
          </a:xfrm>
        </p:spPr>
        <p:txBody>
          <a:bodyPr anchor="t" anchorCtr="0"/>
          <a:p>
            <a:r>
              <a:rPr lang="zh-CN" altLang="en-US" b="1" dirty="0"/>
              <a:t>（一）</a:t>
            </a:r>
            <a:r>
              <a:rPr lang="en-US" altLang="zh-CN" b="1" dirty="0"/>
              <a:t>H883/EDI</a:t>
            </a:r>
            <a:r>
              <a:rPr lang="zh-CN" altLang="en-US" b="1" dirty="0"/>
              <a:t>通关系统</a:t>
            </a:r>
            <a:endParaRPr lang="zh-CN" altLang="en-US" b="1" dirty="0"/>
          </a:p>
          <a:p>
            <a:r>
              <a:rPr lang="en-US" altLang="zh-CN" b="1" dirty="0"/>
              <a:t>1. </a:t>
            </a:r>
            <a:r>
              <a:rPr lang="zh-CN" altLang="en-US" b="1" dirty="0"/>
              <a:t>运费率：</a:t>
            </a:r>
            <a:endParaRPr lang="zh-CN" altLang="en-US" b="1" dirty="0"/>
          </a:p>
          <a:p>
            <a:r>
              <a:rPr lang="zh-CN" altLang="en-US" b="1" dirty="0"/>
              <a:t>      直接填报运费率的数值，如</a:t>
            </a:r>
            <a:r>
              <a:rPr lang="en-US" altLang="zh-CN" b="1" dirty="0"/>
              <a:t>5%</a:t>
            </a:r>
            <a:r>
              <a:rPr lang="zh-CN" altLang="en-US" b="1" dirty="0"/>
              <a:t>的运费率填报为“</a:t>
            </a:r>
            <a:r>
              <a:rPr lang="en-US" altLang="zh-CN" b="1" dirty="0"/>
              <a:t>5”</a:t>
            </a:r>
            <a:r>
              <a:rPr lang="zh-CN" altLang="en-US" b="1" dirty="0"/>
              <a:t>。</a:t>
            </a:r>
            <a:endParaRPr lang="zh-CN" altLang="en-US" b="1" dirty="0"/>
          </a:p>
          <a:p>
            <a:r>
              <a:rPr lang="en-US" altLang="zh-CN" b="1" dirty="0"/>
              <a:t>2. </a:t>
            </a:r>
            <a:r>
              <a:rPr lang="zh-CN" altLang="en-US" b="1" dirty="0"/>
              <a:t>运费单价：</a:t>
            </a:r>
            <a:endParaRPr lang="zh-CN" altLang="en-US" b="1" dirty="0"/>
          </a:p>
          <a:p>
            <a:r>
              <a:rPr lang="zh-CN" altLang="en-US" b="1" dirty="0"/>
              <a:t>     填报运费币值代码</a:t>
            </a:r>
            <a:r>
              <a:rPr lang="en-US" altLang="zh-CN" b="1" dirty="0"/>
              <a:t>+“/”+</a:t>
            </a:r>
            <a:r>
              <a:rPr lang="zh-CN" altLang="en-US" b="1" dirty="0"/>
              <a:t>运费单价的数值</a:t>
            </a:r>
            <a:r>
              <a:rPr lang="en-US" altLang="zh-CN" b="1" dirty="0"/>
              <a:t>+“/”+</a:t>
            </a:r>
            <a:r>
              <a:rPr lang="zh-CN" altLang="en-US" b="1" dirty="0"/>
              <a:t>运费单价标记；</a:t>
            </a:r>
            <a:endParaRPr lang="zh-CN" altLang="en-US" b="1" dirty="0"/>
          </a:p>
          <a:p>
            <a:r>
              <a:rPr lang="zh-CN" altLang="en-US" b="1" dirty="0"/>
              <a:t>    如：</a:t>
            </a:r>
            <a:r>
              <a:rPr lang="en-US" altLang="zh-CN" b="1" dirty="0"/>
              <a:t>24</a:t>
            </a:r>
            <a:r>
              <a:rPr lang="zh-CN" altLang="en-US" b="1" dirty="0"/>
              <a:t>美元的运费单价填报为“</a:t>
            </a:r>
            <a:r>
              <a:rPr lang="en-US" altLang="zh-CN" b="1" dirty="0"/>
              <a:t>502/24/2”</a:t>
            </a:r>
            <a:r>
              <a:rPr lang="zh-CN" altLang="en-US" b="1" dirty="0"/>
              <a:t>。</a:t>
            </a:r>
            <a:endParaRPr lang="zh-CN" altLang="en-US" b="1" dirty="0"/>
          </a:p>
          <a:p>
            <a:r>
              <a:rPr lang="en-US" altLang="zh-CN" b="1" dirty="0"/>
              <a:t>3. </a:t>
            </a:r>
            <a:r>
              <a:rPr lang="zh-CN" altLang="en-US" b="1" dirty="0"/>
              <a:t>运费总价：</a:t>
            </a:r>
            <a:endParaRPr lang="zh-CN" altLang="en-US" b="1" dirty="0"/>
          </a:p>
          <a:p>
            <a:r>
              <a:rPr lang="zh-CN" altLang="en-US" b="1" dirty="0"/>
              <a:t>     填报运费币值代码</a:t>
            </a:r>
            <a:r>
              <a:rPr lang="en-US" altLang="zh-CN" b="1" dirty="0"/>
              <a:t>+“/”+</a:t>
            </a:r>
            <a:r>
              <a:rPr lang="zh-CN" altLang="en-US" b="1" dirty="0"/>
              <a:t>运费总价的数值</a:t>
            </a:r>
            <a:r>
              <a:rPr lang="en-US" altLang="zh-CN" b="1" dirty="0"/>
              <a:t>+“/”+</a:t>
            </a:r>
            <a:r>
              <a:rPr lang="zh-CN" altLang="en-US" b="1" dirty="0"/>
              <a:t>运费总价标记；</a:t>
            </a:r>
            <a:endParaRPr lang="zh-CN" altLang="en-US" b="1" dirty="0"/>
          </a:p>
          <a:p>
            <a:r>
              <a:rPr lang="zh-CN" altLang="en-US" sz="2800" b="1" dirty="0"/>
              <a:t>   如：</a:t>
            </a:r>
            <a:r>
              <a:rPr lang="en-US" altLang="zh-CN" sz="2800" b="1" dirty="0"/>
              <a:t>7000</a:t>
            </a:r>
            <a:r>
              <a:rPr lang="zh-CN" altLang="en-US" sz="2800" b="1" dirty="0"/>
              <a:t>美元的运费总价填报为“</a:t>
            </a:r>
            <a:r>
              <a:rPr lang="en-US" altLang="zh-CN" sz="2800" b="1"/>
              <a:t>502</a:t>
            </a:r>
            <a:r>
              <a:rPr lang="zh-CN" altLang="en-US" sz="2800" b="1"/>
              <a:t>／</a:t>
            </a:r>
            <a:r>
              <a:rPr lang="en-US" altLang="zh-CN" sz="2800" b="1"/>
              <a:t>7000</a:t>
            </a:r>
            <a:r>
              <a:rPr lang="zh-CN" altLang="en-US" sz="2800" b="1"/>
              <a:t>／</a:t>
            </a:r>
            <a:r>
              <a:rPr lang="en-US" altLang="zh-CN" sz="2800" b="1"/>
              <a:t>3”</a:t>
            </a:r>
            <a:r>
              <a:rPr lang="zh-CN" altLang="en-US" b="1" dirty="0"/>
              <a:t>。</a:t>
            </a:r>
            <a:endParaRPr lang="zh-CN" altLang="en-US" b="1" dirty="0"/>
          </a:p>
        </p:txBody>
      </p:sp>
    </p:spTree>
    <p:custDataLst>
      <p:tags r:id="rId1"/>
    </p:custDataLst>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文本占位符 14337"/>
          <p:cNvSpPr>
            <a:spLocks noGrp="1" noRot="1"/>
          </p:cNvSpPr>
          <p:nvPr>
            <p:ph idx="1"/>
          </p:nvPr>
        </p:nvSpPr>
        <p:spPr>
          <a:xfrm>
            <a:off x="1524000" y="0"/>
            <a:ext cx="9144000" cy="6858000"/>
          </a:xfrm>
        </p:spPr>
        <p:txBody>
          <a:bodyPr anchor="t" anchorCtr="0"/>
          <a:p>
            <a:r>
              <a:rPr lang="zh-CN" altLang="en-US" sz="4000" b="1" dirty="0"/>
              <a:t>二、申报</a:t>
            </a:r>
            <a:endParaRPr lang="zh-CN" altLang="en-US" sz="4000" b="1" dirty="0"/>
          </a:p>
          <a:p>
            <a:r>
              <a:rPr lang="zh-CN" altLang="en-US" sz="4000" b="1" dirty="0"/>
              <a:t>       货物、运输工具和物品的所有人或其代理人在货物、运输工具、物品进出关境时，向海关呈送规定的单证，并申请查验、放行的手续。</a:t>
            </a:r>
            <a:endParaRPr lang="zh-CN" altLang="en-US" sz="4000" b="1" dirty="0"/>
          </a:p>
          <a:p>
            <a:r>
              <a:rPr lang="zh-CN" altLang="en-US" sz="4000" b="1" dirty="0"/>
              <a:t>      </a:t>
            </a:r>
            <a:endParaRPr lang="zh-CN" altLang="en-US" sz="4000" b="1" dirty="0"/>
          </a:p>
          <a:p>
            <a:r>
              <a:rPr lang="zh-CN" altLang="en-US" sz="4000" b="1" dirty="0"/>
              <a:t>       </a:t>
            </a:r>
            <a:r>
              <a:rPr lang="en-US" altLang="zh-CN" sz="4000" b="1" dirty="0"/>
              <a:t>2001</a:t>
            </a:r>
            <a:r>
              <a:rPr lang="zh-CN" altLang="en-US" sz="4000" b="1" dirty="0"/>
              <a:t>年</a:t>
            </a:r>
            <a:r>
              <a:rPr lang="en-US" altLang="zh-CN" sz="4000" b="1" dirty="0"/>
              <a:t>1</a:t>
            </a:r>
            <a:r>
              <a:rPr lang="zh-CN" altLang="en-US" sz="4000" b="1" dirty="0"/>
              <a:t>月</a:t>
            </a:r>
            <a:r>
              <a:rPr lang="en-US" altLang="zh-CN" sz="4000" b="1" dirty="0"/>
              <a:t>1</a:t>
            </a:r>
            <a:r>
              <a:rPr lang="zh-CN" altLang="en-US" sz="4000" b="1" dirty="0"/>
              <a:t>日新</a:t>
            </a:r>
            <a:r>
              <a:rPr lang="en-US" altLang="zh-CN" sz="4000" b="1" dirty="0"/>
              <a:t>《</a:t>
            </a:r>
            <a:r>
              <a:rPr lang="zh-CN" altLang="en-US" sz="4000" b="1" dirty="0"/>
              <a:t>海关法</a:t>
            </a:r>
            <a:r>
              <a:rPr lang="en-US" altLang="zh-CN" sz="4000" b="1"/>
              <a:t>》</a:t>
            </a:r>
            <a:endParaRPr lang="en-US" altLang="zh-CN" sz="4000" b="1"/>
          </a:p>
        </p:txBody>
      </p:sp>
    </p:spTree>
    <p:custDataLst>
      <p:tags r:id="rId1"/>
    </p:custDataLst>
  </p:cSld>
  <p:clrMapOvr>
    <a:masterClrMapping/>
  </p:clrMapOvr>
  <p:transition>
    <p:push dir="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文本占位符 73729"/>
          <p:cNvSpPr>
            <a:spLocks noGrp="1" noRot="1"/>
          </p:cNvSpPr>
          <p:nvPr>
            <p:ph idx="1"/>
          </p:nvPr>
        </p:nvSpPr>
        <p:spPr>
          <a:xfrm>
            <a:off x="1524000" y="0"/>
            <a:ext cx="9144000" cy="6858000"/>
          </a:xfrm>
        </p:spPr>
        <p:txBody>
          <a:bodyPr anchor="t" anchorCtr="0"/>
          <a:p>
            <a:r>
              <a:rPr lang="zh-CN" altLang="en-US" sz="3600" b="1" dirty="0"/>
              <a:t>（二）</a:t>
            </a:r>
            <a:r>
              <a:rPr lang="en-US" altLang="zh-CN" sz="3600" b="1" dirty="0"/>
              <a:t>H2000</a:t>
            </a:r>
            <a:r>
              <a:rPr lang="zh-CN" altLang="en-US" sz="3600" b="1" dirty="0"/>
              <a:t>通关系统</a:t>
            </a:r>
            <a:endParaRPr lang="zh-CN" altLang="en-US" sz="3600" b="1" dirty="0"/>
          </a:p>
          <a:p>
            <a:r>
              <a:rPr lang="en-US" altLang="zh-CN" sz="3600" b="1" dirty="0"/>
              <a:t>1. </a:t>
            </a:r>
            <a:r>
              <a:rPr lang="zh-CN" altLang="en-US" sz="3600" b="1" dirty="0"/>
              <a:t>运费标记填写在运费标记处。</a:t>
            </a:r>
            <a:endParaRPr lang="zh-CN" altLang="en-US" sz="3600" b="1" dirty="0"/>
          </a:p>
          <a:p>
            <a:r>
              <a:rPr lang="en-US" altLang="zh-CN" sz="3600" b="1" dirty="0"/>
              <a:t>2. </a:t>
            </a:r>
            <a:r>
              <a:rPr lang="zh-CN" altLang="en-US" sz="3600" b="1" dirty="0"/>
              <a:t>运费价格填写在运费价格处。</a:t>
            </a:r>
            <a:endParaRPr lang="zh-CN" altLang="en-US" sz="3600" b="1" dirty="0"/>
          </a:p>
          <a:p>
            <a:r>
              <a:rPr lang="en-US" altLang="zh-CN" sz="3600" b="1" dirty="0"/>
              <a:t>3. </a:t>
            </a:r>
            <a:r>
              <a:rPr lang="zh-CN" altLang="en-US" sz="3600" b="1" dirty="0"/>
              <a:t>运费币制填写在运费币制处。</a:t>
            </a:r>
            <a:endParaRPr lang="zh-CN" altLang="en-US" sz="3600" b="1" dirty="0"/>
          </a:p>
        </p:txBody>
      </p:sp>
    </p:spTree>
    <p:custDataLst>
      <p:tags r:id="rId1"/>
    </p:custDataLst>
  </p:cSld>
  <p:clrMapOvr>
    <a:masterClrMapping/>
  </p:clrMapOvr>
  <p:transition>
    <p:push dir="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标题 74753"/>
          <p:cNvSpPr>
            <a:spLocks noGrp="1" noRot="1"/>
          </p:cNvSpPr>
          <p:nvPr>
            <p:ph type="title"/>
          </p:nvPr>
        </p:nvSpPr>
        <p:spPr>
          <a:xfrm>
            <a:off x="2208213" y="260350"/>
            <a:ext cx="7702550" cy="658813"/>
          </a:xfrm>
        </p:spPr>
        <p:txBody>
          <a:bodyPr anchor="ctr" anchorCtr="0">
            <a:normAutofit fontScale="90000"/>
          </a:bodyPr>
          <a:p>
            <a:r>
              <a:rPr lang="zh-CN" altLang="en-US" sz="4000" b="1" dirty="0"/>
              <a:t>币制代码表</a:t>
            </a:r>
            <a:endParaRPr lang="zh-CN" altLang="en-US" sz="4000" b="1" dirty="0"/>
          </a:p>
        </p:txBody>
      </p:sp>
      <p:graphicFrame>
        <p:nvGraphicFramePr>
          <p:cNvPr id="74755" name="内容占位符 74754"/>
          <p:cNvGraphicFramePr/>
          <p:nvPr>
            <p:ph idx="1"/>
          </p:nvPr>
        </p:nvGraphicFramePr>
        <p:xfrm>
          <a:off x="1524000" y="981075"/>
          <a:ext cx="9144000" cy="5876925"/>
        </p:xfrm>
        <a:graphic>
          <a:graphicData uri="http://schemas.openxmlformats.org/drawingml/2006/table">
            <a:tbl>
              <a:tblPr/>
              <a:tblGrid>
                <a:gridCol w="827405"/>
                <a:gridCol w="864870"/>
                <a:gridCol w="1355725"/>
                <a:gridCol w="876300"/>
                <a:gridCol w="1008380"/>
                <a:gridCol w="1079500"/>
                <a:gridCol w="791845"/>
                <a:gridCol w="936625"/>
                <a:gridCol w="1403350"/>
              </a:tblGrid>
              <a:tr h="979488">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代码</a:t>
                      </a:r>
                      <a:endParaRPr lang="zh-CN" altLang="en-US"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符号</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名称</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代码</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符号</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名称</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代码</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符号</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名称</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79487">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solidFill>
                            <a:schemeClr val="hlink"/>
                          </a:solidFill>
                        </a:rPr>
                        <a:t>110</a:t>
                      </a:r>
                      <a:endParaRPr lang="zh-CN" altLang="en-US" b="1">
                        <a:solidFill>
                          <a:schemeClr val="hlink"/>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400" b="1">
                          <a:solidFill>
                            <a:schemeClr val="hlink"/>
                          </a:solidFill>
                        </a:rPr>
                        <a:t>HKD</a:t>
                      </a:r>
                      <a:endParaRPr lang="zh-CN" altLang="en-US" sz="2400" b="1">
                        <a:solidFill>
                          <a:schemeClr va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solidFill>
                            <a:schemeClr val="hlink"/>
                          </a:solidFill>
                        </a:rPr>
                        <a:t>港币</a:t>
                      </a:r>
                      <a:endParaRPr lang="zh-CN" altLang="en-US" b="1" dirty="0">
                        <a:solidFill>
                          <a:schemeClr va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302</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400" b="1"/>
                        <a:t>DKK</a:t>
                      </a:r>
                      <a:endParaRPr lang="zh-CN" altLang="en-US" sz="24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丹麦克朗</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344</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400" b="1"/>
                        <a:t>SUR</a:t>
                      </a:r>
                      <a:endParaRPr lang="zh-CN" altLang="en-US" sz="24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俄罗斯卢布</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79488">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116</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400" b="1"/>
                        <a:t>JPY</a:t>
                      </a:r>
                      <a:endParaRPr lang="zh-CN" altLang="en-US" sz="24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日元</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solidFill>
                            <a:schemeClr val="hlink"/>
                          </a:solidFill>
                        </a:rPr>
                        <a:t>303</a:t>
                      </a:r>
                      <a:endParaRPr lang="zh-CN" altLang="en-US" b="1">
                        <a:solidFill>
                          <a:schemeClr va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400" b="1">
                          <a:solidFill>
                            <a:schemeClr val="hlink"/>
                          </a:solidFill>
                        </a:rPr>
                        <a:t>GBP</a:t>
                      </a:r>
                      <a:endParaRPr lang="zh-CN" altLang="en-US" sz="2400" b="1">
                        <a:solidFill>
                          <a:schemeClr va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solidFill>
                            <a:schemeClr val="hlink"/>
                          </a:solidFill>
                        </a:rPr>
                        <a:t>英镑</a:t>
                      </a:r>
                      <a:endParaRPr lang="zh-CN" altLang="en-US" b="1" dirty="0">
                        <a:solidFill>
                          <a:schemeClr va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501</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400" b="1"/>
                        <a:t>CAD</a:t>
                      </a:r>
                      <a:endParaRPr lang="zh-CN" altLang="en-US" sz="24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加拿大元</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79487">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121</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400" b="1"/>
                        <a:t>MOP</a:t>
                      </a:r>
                      <a:endParaRPr lang="zh-CN" altLang="en-US" sz="24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澳门元</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326</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400" b="1"/>
                        <a:t>NOK</a:t>
                      </a:r>
                      <a:endParaRPr lang="zh-CN" altLang="en-US" sz="24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挪威克朗</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solidFill>
                            <a:schemeClr val="hlink"/>
                          </a:solidFill>
                        </a:rPr>
                        <a:t>502</a:t>
                      </a:r>
                      <a:endParaRPr lang="zh-CN" altLang="en-US" b="1">
                        <a:solidFill>
                          <a:schemeClr va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400" b="1">
                          <a:solidFill>
                            <a:schemeClr val="hlink"/>
                          </a:solidFill>
                        </a:rPr>
                        <a:t>USD</a:t>
                      </a:r>
                      <a:endParaRPr lang="zh-CN" altLang="en-US" sz="2400" b="1">
                        <a:solidFill>
                          <a:schemeClr va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solidFill>
                            <a:schemeClr val="hlink"/>
                          </a:solidFill>
                        </a:rPr>
                        <a:t>美元</a:t>
                      </a:r>
                      <a:endParaRPr lang="zh-CN" altLang="en-US" b="1" dirty="0">
                        <a:solidFill>
                          <a:schemeClr val="hlink"/>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79488">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solidFill>
                            <a:schemeClr val="hlink"/>
                          </a:solidFill>
                        </a:rPr>
                        <a:t>142</a:t>
                      </a:r>
                      <a:endParaRPr lang="zh-CN" altLang="en-US" b="1">
                        <a:solidFill>
                          <a:schemeClr val="hlink"/>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400" b="1">
                          <a:solidFill>
                            <a:schemeClr val="hlink"/>
                          </a:solidFill>
                        </a:rPr>
                        <a:t>CNY</a:t>
                      </a:r>
                      <a:endParaRPr lang="zh-CN" altLang="en-US" sz="2400" b="1">
                        <a:solidFill>
                          <a:schemeClr va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solidFill>
                            <a:schemeClr val="hlink"/>
                          </a:solidFill>
                        </a:rPr>
                        <a:t>人民币</a:t>
                      </a:r>
                      <a:endParaRPr lang="zh-CN" altLang="en-US" b="1" dirty="0">
                        <a:solidFill>
                          <a:schemeClr va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330</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400" b="1"/>
                        <a:t>SEK</a:t>
                      </a:r>
                      <a:endParaRPr lang="zh-CN" altLang="en-US" sz="24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瑞典克朗</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601</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400" b="1"/>
                        <a:t>AUD</a:t>
                      </a:r>
                      <a:endParaRPr lang="zh-CN" altLang="en-US" sz="24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澳大利亚元</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79487">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solidFill>
                            <a:schemeClr val="hlink"/>
                          </a:solidFill>
                        </a:rPr>
                        <a:t>300</a:t>
                      </a:r>
                      <a:endParaRPr lang="zh-CN" altLang="en-US" b="1">
                        <a:solidFill>
                          <a:schemeClr val="hlink"/>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400" b="1">
                          <a:solidFill>
                            <a:schemeClr val="hlink"/>
                          </a:solidFill>
                        </a:rPr>
                        <a:t>EUR</a:t>
                      </a:r>
                      <a:endParaRPr lang="zh-CN" altLang="en-US" sz="2400" b="1">
                        <a:solidFill>
                          <a:schemeClr va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solidFill>
                            <a:schemeClr val="hlink"/>
                          </a:solidFill>
                        </a:rPr>
                        <a:t>欧元</a:t>
                      </a:r>
                      <a:endParaRPr lang="zh-CN" altLang="en-US" b="1" dirty="0">
                        <a:solidFill>
                          <a:schemeClr va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331</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400" b="1"/>
                        <a:t>CHF</a:t>
                      </a:r>
                      <a:endParaRPr lang="zh-CN" altLang="en-US" sz="24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瑞士法郎</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609</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400" b="1"/>
                        <a:t>NZD</a:t>
                      </a:r>
                      <a:endParaRPr lang="zh-CN" altLang="en-US" sz="24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新西兰元</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15786" name="直接连接符 74826"/>
          <p:cNvSpPr/>
          <p:nvPr/>
        </p:nvSpPr>
        <p:spPr>
          <a:xfrm>
            <a:off x="4511675" y="981075"/>
            <a:ext cx="0" cy="5876925"/>
          </a:xfrm>
          <a:prstGeom prst="line">
            <a:avLst/>
          </a:prstGeom>
          <a:ln w="9525" cap="flat" cmpd="sng">
            <a:solidFill>
              <a:schemeClr val="tx1"/>
            </a:solidFill>
            <a:prstDash val="solid"/>
            <a:round/>
            <a:headEnd type="none" w="med" len="med"/>
            <a:tailEnd type="none" w="med" len="med"/>
          </a:ln>
        </p:spPr>
      </p:sp>
      <p:sp>
        <p:nvSpPr>
          <p:cNvPr id="115787" name="直接连接符 74827"/>
          <p:cNvSpPr/>
          <p:nvPr/>
        </p:nvSpPr>
        <p:spPr>
          <a:xfrm>
            <a:off x="7464425" y="981075"/>
            <a:ext cx="0" cy="5876925"/>
          </a:xfrm>
          <a:prstGeom prst="line">
            <a:avLst/>
          </a:prstGeom>
          <a:ln w="9525" cap="flat" cmpd="sng">
            <a:solidFill>
              <a:schemeClr val="tx1"/>
            </a:solidFill>
            <a:prstDash val="solid"/>
            <a:round/>
            <a:headEnd type="none" w="med" len="med"/>
            <a:tailEnd type="none" w="med" len="med"/>
          </a:ln>
        </p:spPr>
      </p:sp>
    </p:spTree>
    <p:custDataLst>
      <p:tags r:id="rId1"/>
    </p:custDataLst>
  </p:cSld>
  <p:clrMapOvr>
    <a:masterClrMapping/>
  </p:clrMapOvr>
  <p:transition>
    <p:push dir="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文本占位符 75777"/>
          <p:cNvSpPr>
            <a:spLocks noGrp="1" noRot="1"/>
          </p:cNvSpPr>
          <p:nvPr>
            <p:ph idx="1"/>
          </p:nvPr>
        </p:nvSpPr>
        <p:spPr>
          <a:xfrm>
            <a:off x="1524000" y="0"/>
            <a:ext cx="9144000" cy="6858000"/>
          </a:xfrm>
        </p:spPr>
        <p:txBody>
          <a:bodyPr anchor="t" anchorCtr="0"/>
          <a:p>
            <a:r>
              <a:rPr lang="zh-CN" altLang="en-US" sz="4000" b="1" dirty="0">
                <a:solidFill>
                  <a:schemeClr val="tx2"/>
                </a:solidFill>
              </a:rPr>
              <a:t>二十三、保费</a:t>
            </a:r>
            <a:endParaRPr lang="zh-CN" altLang="en-US" sz="4000" b="1" dirty="0">
              <a:solidFill>
                <a:schemeClr val="tx2"/>
              </a:solidFill>
            </a:endParaRPr>
          </a:p>
          <a:p>
            <a:r>
              <a:rPr lang="zh-CN" altLang="en-US" b="1" dirty="0"/>
              <a:t>       保费栏目用于成交价格中不包含保险费的进口货物或成交价格中含有保险费的出口货物，应填报该份报关单所含全部货物国际运输的保险费用。 </a:t>
            </a:r>
            <a:endParaRPr lang="zh-CN" altLang="en-US" b="1" dirty="0"/>
          </a:p>
          <a:p>
            <a:r>
              <a:rPr lang="zh-CN" altLang="en-US" b="1" dirty="0"/>
              <a:t>      进口成交方式为</a:t>
            </a:r>
            <a:r>
              <a:rPr lang="en-US" altLang="zh-CN" b="1" dirty="0"/>
              <a:t>FOB</a:t>
            </a:r>
            <a:r>
              <a:rPr lang="zh-CN" altLang="en-US" b="1" dirty="0"/>
              <a:t>、</a:t>
            </a:r>
            <a:r>
              <a:rPr lang="en-US" altLang="zh-CN" b="1" dirty="0"/>
              <a:t>CFR</a:t>
            </a:r>
            <a:r>
              <a:rPr lang="zh-CN" altLang="en-US" b="1" dirty="0"/>
              <a:t>或出口成交方式为</a:t>
            </a:r>
            <a:r>
              <a:rPr lang="en-US" altLang="zh-CN" b="1" dirty="0"/>
              <a:t>CIF</a:t>
            </a:r>
            <a:r>
              <a:rPr lang="zh-CN" altLang="en-US" b="1" dirty="0"/>
              <a:t>的，应在本栏目填报保险费。</a:t>
            </a:r>
            <a:endParaRPr lang="zh-CN" altLang="en-US" b="1" dirty="0"/>
          </a:p>
          <a:p>
            <a:r>
              <a:rPr lang="zh-CN" altLang="en-US" b="1" dirty="0"/>
              <a:t>       运保费合并计算的，运保费填报在</a:t>
            </a:r>
            <a:r>
              <a:rPr lang="zh-CN" altLang="en-US" b="1" dirty="0">
                <a:solidFill>
                  <a:schemeClr val="hlink"/>
                </a:solidFill>
              </a:rPr>
              <a:t>运费</a:t>
            </a:r>
            <a:r>
              <a:rPr lang="zh-CN" altLang="en-US" b="1" dirty="0"/>
              <a:t>栏目中。</a:t>
            </a:r>
            <a:endParaRPr lang="zh-CN" altLang="en-US" b="1" dirty="0"/>
          </a:p>
          <a:p>
            <a:r>
              <a:rPr lang="zh-CN" altLang="en-US" b="1" dirty="0"/>
              <a:t>       保险费标记“</a:t>
            </a:r>
            <a:r>
              <a:rPr lang="en-US" altLang="zh-CN" b="1" dirty="0"/>
              <a:t>1”</a:t>
            </a:r>
            <a:r>
              <a:rPr lang="zh-CN" altLang="en-US" b="1" dirty="0"/>
              <a:t>表示保险费率，“</a:t>
            </a:r>
            <a:r>
              <a:rPr lang="en-US" altLang="zh-CN" b="1" dirty="0"/>
              <a:t>3”</a:t>
            </a:r>
            <a:r>
              <a:rPr lang="zh-CN" altLang="en-US" b="1" dirty="0"/>
              <a:t>表示保险费总价。</a:t>
            </a:r>
            <a:endParaRPr lang="zh-CN" altLang="en-US" b="1" dirty="0"/>
          </a:p>
          <a:p>
            <a:r>
              <a:rPr lang="zh-CN" altLang="en-US" b="1" dirty="0"/>
              <a:t>      </a:t>
            </a:r>
            <a:endParaRPr lang="zh-CN" altLang="en-US" b="1" dirty="0"/>
          </a:p>
        </p:txBody>
      </p:sp>
    </p:spTree>
    <p:custDataLst>
      <p:tags r:id="rId1"/>
    </p:custDataLst>
  </p:cSld>
  <p:clrMapOvr>
    <a:masterClrMapping/>
  </p:clrMapOvr>
  <p:transition>
    <p:push dir="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1" name="文本占位符 193538"/>
          <p:cNvSpPr>
            <a:spLocks noGrp="1" noRot="1"/>
          </p:cNvSpPr>
          <p:nvPr>
            <p:ph idx="1"/>
          </p:nvPr>
        </p:nvSpPr>
        <p:spPr>
          <a:xfrm>
            <a:off x="1524000" y="0"/>
            <a:ext cx="9144000" cy="6858000"/>
          </a:xfrm>
        </p:spPr>
        <p:txBody>
          <a:bodyPr anchor="t" anchorCtr="0"/>
          <a:p>
            <a:r>
              <a:rPr lang="zh-CN" altLang="en-US" b="1" dirty="0"/>
              <a:t>（一）</a:t>
            </a:r>
            <a:r>
              <a:rPr lang="en-US" altLang="zh-CN" b="1" dirty="0"/>
              <a:t>H883/EDI</a:t>
            </a:r>
            <a:r>
              <a:rPr lang="zh-CN" altLang="en-US" b="1" dirty="0"/>
              <a:t>通关系统</a:t>
            </a:r>
            <a:endParaRPr lang="zh-CN" altLang="en-US" b="1" dirty="0"/>
          </a:p>
          <a:p>
            <a:r>
              <a:rPr lang="en-US" altLang="zh-CN" b="1" dirty="0"/>
              <a:t>1. </a:t>
            </a:r>
            <a:r>
              <a:rPr lang="zh-CN" altLang="en-US" b="1" dirty="0"/>
              <a:t>保费率：</a:t>
            </a:r>
            <a:endParaRPr lang="zh-CN" altLang="en-US" b="1" dirty="0"/>
          </a:p>
          <a:p>
            <a:r>
              <a:rPr lang="zh-CN" altLang="en-US" b="1" dirty="0"/>
              <a:t>       直接填报保费率的数值；</a:t>
            </a:r>
            <a:endParaRPr lang="zh-CN" altLang="en-US" b="1" dirty="0"/>
          </a:p>
          <a:p>
            <a:r>
              <a:rPr lang="zh-CN" altLang="en-US" b="1" dirty="0"/>
              <a:t>      如：</a:t>
            </a:r>
            <a:r>
              <a:rPr lang="en-US" altLang="zh-CN" b="1" dirty="0"/>
              <a:t>3‰</a:t>
            </a:r>
            <a:r>
              <a:rPr lang="zh-CN" altLang="en-US" b="1" dirty="0"/>
              <a:t>的保险费率填报为“</a:t>
            </a:r>
            <a:r>
              <a:rPr lang="en-US" altLang="zh-CN" b="1" dirty="0"/>
              <a:t>0.3”</a:t>
            </a:r>
            <a:r>
              <a:rPr lang="zh-CN" altLang="en-US" b="1" dirty="0"/>
              <a:t>。</a:t>
            </a:r>
            <a:endParaRPr lang="zh-CN" altLang="en-US" b="1" dirty="0"/>
          </a:p>
          <a:p>
            <a:r>
              <a:rPr lang="en-US" altLang="zh-CN" b="1" dirty="0"/>
              <a:t>2. </a:t>
            </a:r>
            <a:r>
              <a:rPr lang="zh-CN" altLang="en-US" b="1" dirty="0"/>
              <a:t>保费总价：</a:t>
            </a:r>
            <a:endParaRPr lang="zh-CN" altLang="en-US" b="1" dirty="0"/>
          </a:p>
          <a:p>
            <a:r>
              <a:rPr lang="zh-CN" altLang="en-US" b="1" dirty="0"/>
              <a:t>        填报保费币值代码</a:t>
            </a:r>
            <a:r>
              <a:rPr lang="en-US" altLang="zh-CN" b="1" dirty="0"/>
              <a:t>+“/”+</a:t>
            </a:r>
            <a:r>
              <a:rPr lang="zh-CN" altLang="en-US" b="1" dirty="0"/>
              <a:t>保费总价的数值</a:t>
            </a:r>
            <a:r>
              <a:rPr lang="en-US" altLang="zh-CN" b="1" dirty="0"/>
              <a:t>+“/”+</a:t>
            </a:r>
            <a:r>
              <a:rPr lang="zh-CN" altLang="en-US" b="1" dirty="0"/>
              <a:t>保费总价标记，</a:t>
            </a:r>
            <a:endParaRPr lang="zh-CN" altLang="en-US" b="1" dirty="0"/>
          </a:p>
          <a:p>
            <a:r>
              <a:rPr lang="zh-CN" altLang="en-US" b="1" dirty="0"/>
              <a:t>      如：</a:t>
            </a:r>
            <a:r>
              <a:rPr lang="en-US" altLang="zh-CN" b="1" dirty="0"/>
              <a:t>10000</a:t>
            </a:r>
            <a:r>
              <a:rPr lang="zh-CN" altLang="en-US" b="1" dirty="0"/>
              <a:t>港元保险费总价填报</a:t>
            </a:r>
            <a:endParaRPr lang="zh-CN" altLang="en-US" b="1" dirty="0"/>
          </a:p>
          <a:p>
            <a:r>
              <a:rPr lang="zh-CN" altLang="en-US" b="1" dirty="0"/>
              <a:t>                              “</a:t>
            </a:r>
            <a:r>
              <a:rPr lang="en-US" altLang="zh-CN" b="1" dirty="0"/>
              <a:t>110</a:t>
            </a:r>
            <a:r>
              <a:rPr lang="zh-CN" altLang="en-US" b="1" dirty="0"/>
              <a:t>／</a:t>
            </a:r>
            <a:r>
              <a:rPr lang="en-US" altLang="zh-CN" b="1" dirty="0"/>
              <a:t>10000</a:t>
            </a:r>
            <a:r>
              <a:rPr lang="zh-CN" altLang="en-US" b="1" dirty="0"/>
              <a:t>／</a:t>
            </a:r>
            <a:r>
              <a:rPr lang="en-US" altLang="zh-CN" b="1" dirty="0"/>
              <a:t>3”</a:t>
            </a:r>
            <a:r>
              <a:rPr lang="zh-CN" altLang="en-US" b="1" dirty="0"/>
              <a:t>。</a:t>
            </a:r>
            <a:endParaRPr lang="zh-CN" altLang="en-US" b="1" dirty="0"/>
          </a:p>
        </p:txBody>
      </p:sp>
    </p:spTree>
    <p:custDataLst>
      <p:tags r:id="rId1"/>
    </p:custDataLst>
  </p:cSld>
  <p:clrMapOvr>
    <a:masterClrMapping/>
  </p:clrMapOvr>
  <p:transition>
    <p:push dir="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5" name="文本占位符 194562"/>
          <p:cNvSpPr>
            <a:spLocks noGrp="1" noRot="1"/>
          </p:cNvSpPr>
          <p:nvPr>
            <p:ph idx="1"/>
          </p:nvPr>
        </p:nvSpPr>
        <p:spPr>
          <a:xfrm>
            <a:off x="1524000" y="0"/>
            <a:ext cx="9144000" cy="6858000"/>
          </a:xfrm>
        </p:spPr>
        <p:txBody>
          <a:bodyPr anchor="t" anchorCtr="0"/>
          <a:p>
            <a:r>
              <a:rPr lang="zh-CN" altLang="en-US" sz="3600" b="1" dirty="0"/>
              <a:t>（二）</a:t>
            </a:r>
            <a:r>
              <a:rPr lang="en-US" altLang="zh-CN" sz="3600" b="1" dirty="0"/>
              <a:t>H2000</a:t>
            </a:r>
            <a:r>
              <a:rPr lang="zh-CN" altLang="en-US" sz="3600" b="1" dirty="0"/>
              <a:t>通关系统</a:t>
            </a:r>
            <a:endParaRPr lang="zh-CN" altLang="en-US" sz="3600" b="1" dirty="0"/>
          </a:p>
          <a:p>
            <a:r>
              <a:rPr lang="en-US" altLang="zh-CN" sz="3600" b="1" dirty="0"/>
              <a:t>1. </a:t>
            </a:r>
            <a:r>
              <a:rPr lang="zh-CN" altLang="en-US" sz="3600" b="1" dirty="0"/>
              <a:t>保费标记填写在保费标记处。</a:t>
            </a:r>
            <a:endParaRPr lang="zh-CN" altLang="en-US" sz="3600" b="1" dirty="0"/>
          </a:p>
          <a:p>
            <a:r>
              <a:rPr lang="en-US" altLang="zh-CN" sz="3600" b="1" dirty="0"/>
              <a:t>2. </a:t>
            </a:r>
            <a:r>
              <a:rPr lang="zh-CN" altLang="en-US" sz="3600" b="1" dirty="0"/>
              <a:t>保费总价填写在保费总价处。</a:t>
            </a:r>
            <a:endParaRPr lang="zh-CN" altLang="en-US" sz="3600" b="1" dirty="0"/>
          </a:p>
          <a:p>
            <a:r>
              <a:rPr lang="en-US" altLang="zh-CN" sz="3600" b="1" dirty="0"/>
              <a:t>3. </a:t>
            </a:r>
            <a:r>
              <a:rPr lang="zh-CN" altLang="en-US" sz="3600" b="1" dirty="0"/>
              <a:t>保费币制填写在保费币制处。</a:t>
            </a:r>
            <a:endParaRPr lang="zh-CN" altLang="en-US" sz="3600" b="1" dirty="0"/>
          </a:p>
        </p:txBody>
      </p:sp>
    </p:spTree>
    <p:custDataLst>
      <p:tags r:id="rId1"/>
    </p:custDataLst>
  </p:cSld>
  <p:clrMapOvr>
    <a:masterClrMapping/>
  </p:clrMapOvr>
  <p:transition>
    <p:push dir="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09" name="文本占位符 76801"/>
          <p:cNvSpPr>
            <a:spLocks noGrp="1" noRot="1"/>
          </p:cNvSpPr>
          <p:nvPr>
            <p:ph idx="1"/>
          </p:nvPr>
        </p:nvSpPr>
        <p:spPr>
          <a:xfrm>
            <a:off x="1524000" y="0"/>
            <a:ext cx="9144000" cy="6858000"/>
          </a:xfrm>
        </p:spPr>
        <p:txBody>
          <a:bodyPr anchor="t" anchorCtr="0"/>
          <a:p>
            <a:r>
              <a:rPr lang="zh-CN" altLang="en-US" sz="4000" b="1" dirty="0">
                <a:solidFill>
                  <a:schemeClr val="tx2"/>
                </a:solidFill>
              </a:rPr>
              <a:t>二十四、杂费</a:t>
            </a:r>
            <a:endParaRPr lang="zh-CN" altLang="en-US" sz="4000" b="1" dirty="0">
              <a:solidFill>
                <a:schemeClr val="tx2"/>
              </a:solidFill>
            </a:endParaRPr>
          </a:p>
          <a:p>
            <a:r>
              <a:rPr lang="zh-CN" altLang="en-US" b="1" dirty="0"/>
              <a:t>       杂费指成交价格以外的，应计入完税价格或应从完税价格中扣除的费用，如手续费、佣金、回扣等。</a:t>
            </a:r>
            <a:endParaRPr lang="zh-CN" altLang="en-US" b="1" dirty="0"/>
          </a:p>
          <a:p>
            <a:r>
              <a:rPr lang="zh-CN" altLang="en-US" b="1" dirty="0"/>
              <a:t>        应计入完税价格的杂费填报为正值或正率，应从完税价格中扣除的杂费填报为负值或负率。</a:t>
            </a:r>
            <a:endParaRPr lang="zh-CN" altLang="en-US" b="1" dirty="0"/>
          </a:p>
          <a:p>
            <a:r>
              <a:rPr lang="zh-CN" altLang="en-US" b="1" dirty="0"/>
              <a:t>        杂费标记“</a:t>
            </a:r>
            <a:r>
              <a:rPr lang="en-US" altLang="zh-CN" b="1" dirty="0"/>
              <a:t>1”</a:t>
            </a:r>
            <a:r>
              <a:rPr lang="zh-CN" altLang="en-US" b="1" dirty="0"/>
              <a:t>表示杂费率，“</a:t>
            </a:r>
            <a:r>
              <a:rPr lang="en-US" altLang="zh-CN" b="1" dirty="0"/>
              <a:t>3”</a:t>
            </a:r>
            <a:r>
              <a:rPr lang="zh-CN" altLang="en-US" b="1" dirty="0"/>
              <a:t>表示杂费总价。</a:t>
            </a:r>
            <a:endParaRPr lang="zh-CN" altLang="en-US" b="1" dirty="0"/>
          </a:p>
          <a:p>
            <a:r>
              <a:rPr lang="zh-CN" altLang="en-US" b="1" dirty="0"/>
              <a:t>     无杂费时，免填。         </a:t>
            </a:r>
            <a:endParaRPr lang="zh-CN" altLang="en-US" b="1" dirty="0"/>
          </a:p>
          <a:p>
            <a:r>
              <a:rPr lang="zh-CN" altLang="en-US" b="1" dirty="0"/>
              <a:t>      “</a:t>
            </a:r>
            <a:r>
              <a:rPr lang="en-US" altLang="zh-CN" b="1" dirty="0"/>
              <a:t>THC</a:t>
            </a:r>
            <a:r>
              <a:rPr lang="zh-CN" altLang="en-US" b="1" dirty="0"/>
              <a:t>费”应当计入进出口货物的价格中，在本栏目中填报。</a:t>
            </a:r>
            <a:endParaRPr lang="zh-CN" altLang="en-US" b="1" dirty="0"/>
          </a:p>
        </p:txBody>
      </p:sp>
    </p:spTree>
    <p:custDataLst>
      <p:tags r:id="rId1"/>
    </p:custDataLst>
  </p:cSld>
  <p:clrMapOvr>
    <a:masterClrMapping/>
  </p:clrMapOvr>
  <p:transition>
    <p:push dir="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标题 199681"/>
          <p:cNvSpPr>
            <a:spLocks noGrp="1" noRot="1"/>
          </p:cNvSpPr>
          <p:nvPr>
            <p:ph type="title"/>
          </p:nvPr>
        </p:nvSpPr>
        <p:spPr/>
        <p:txBody>
          <a:bodyPr anchor="ctr" anchorCtr="0"/>
          <a:p>
            <a:r>
              <a:rPr lang="en-US" altLang="zh-CN" dirty="0"/>
              <a:t>THC</a:t>
            </a:r>
            <a:r>
              <a:rPr lang="zh-CN" altLang="en-US" dirty="0"/>
              <a:t>费</a:t>
            </a:r>
            <a:endParaRPr lang="zh-CN" altLang="en-US" dirty="0"/>
          </a:p>
        </p:txBody>
      </p:sp>
      <p:sp>
        <p:nvSpPr>
          <p:cNvPr id="120834" name="文本占位符 199682"/>
          <p:cNvSpPr>
            <a:spLocks noGrp="1" noRot="1"/>
          </p:cNvSpPr>
          <p:nvPr>
            <p:ph idx="1"/>
          </p:nvPr>
        </p:nvSpPr>
        <p:spPr>
          <a:xfrm>
            <a:off x="1524000" y="1219200"/>
            <a:ext cx="9144000" cy="4724400"/>
          </a:xfrm>
        </p:spPr>
        <p:txBody>
          <a:bodyPr anchor="t" anchorCtr="0"/>
          <a:p>
            <a:r>
              <a:rPr lang="en-US" altLang="zh-CN"/>
              <a:t>     </a:t>
            </a:r>
            <a:r>
              <a:rPr lang="en-US" altLang="zh-CN" b="1" dirty="0"/>
              <a:t>Terminal holding change “</a:t>
            </a:r>
            <a:r>
              <a:rPr lang="zh-CN" altLang="en-US" b="1" dirty="0"/>
              <a:t>港口操作费用”，是</a:t>
            </a:r>
            <a:r>
              <a:rPr lang="en-US" altLang="zh-CN" b="1" dirty="0"/>
              <a:t>2002</a:t>
            </a:r>
            <a:r>
              <a:rPr lang="zh-CN" altLang="en-US" b="1" dirty="0"/>
              <a:t>年</a:t>
            </a:r>
            <a:r>
              <a:rPr lang="en-US" altLang="zh-CN" b="1" dirty="0"/>
              <a:t>1</a:t>
            </a:r>
            <a:r>
              <a:rPr lang="zh-CN" altLang="en-US" b="1" dirty="0"/>
              <a:t>月</a:t>
            </a:r>
            <a:r>
              <a:rPr lang="en-US" altLang="zh-CN" b="1" dirty="0"/>
              <a:t>15</a:t>
            </a:r>
            <a:r>
              <a:rPr lang="zh-CN" altLang="en-US" b="1" dirty="0"/>
              <a:t>日由国际航运协会统一制定的用于补偿承运人且独立于运保费之外的，强制性地向收货人征收的一种运输附加费。</a:t>
            </a:r>
            <a:endParaRPr lang="zh-CN" altLang="en-US" b="1" dirty="0"/>
          </a:p>
          <a:p>
            <a:r>
              <a:rPr lang="zh-CN" altLang="en-US" b="1" dirty="0"/>
              <a:t>       适用范围；从香港、东南亚、日本、韩国来往于中国内陆各地航线的所有集装箱运输船舶。</a:t>
            </a:r>
            <a:endParaRPr lang="zh-CN" altLang="en-US" b="1" dirty="0"/>
          </a:p>
        </p:txBody>
      </p:sp>
    </p:spTree>
    <p:custDataLst>
      <p:tags r:id="rId1"/>
    </p:custDataLst>
  </p:cSld>
  <p:clrMapOvr>
    <a:masterClrMapping/>
  </p:clrMapOvr>
  <p:transition>
    <p:push dir="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文本占位符 195586"/>
          <p:cNvSpPr>
            <a:spLocks noGrp="1" noRot="1"/>
          </p:cNvSpPr>
          <p:nvPr>
            <p:ph idx="1"/>
          </p:nvPr>
        </p:nvSpPr>
        <p:spPr>
          <a:xfrm>
            <a:off x="1524000" y="0"/>
            <a:ext cx="9144000" cy="6858000"/>
          </a:xfrm>
        </p:spPr>
        <p:txBody>
          <a:bodyPr anchor="t" anchorCtr="0"/>
          <a:p>
            <a:r>
              <a:rPr lang="zh-CN" altLang="en-US" b="1" dirty="0"/>
              <a:t>（一）</a:t>
            </a:r>
            <a:r>
              <a:rPr lang="en-US" altLang="zh-CN" b="1" dirty="0"/>
              <a:t>H883/EDI</a:t>
            </a:r>
            <a:r>
              <a:rPr lang="zh-CN" altLang="en-US" b="1" dirty="0"/>
              <a:t>通关系统</a:t>
            </a:r>
            <a:endParaRPr lang="zh-CN" altLang="en-US" b="1" dirty="0"/>
          </a:p>
          <a:p>
            <a:r>
              <a:rPr lang="en-US" altLang="zh-CN" b="1" dirty="0"/>
              <a:t>1. </a:t>
            </a:r>
            <a:r>
              <a:rPr lang="zh-CN" altLang="en-US" b="1" dirty="0"/>
              <a:t>杂费率：</a:t>
            </a:r>
            <a:endParaRPr lang="zh-CN" altLang="en-US" b="1" dirty="0"/>
          </a:p>
          <a:p>
            <a:r>
              <a:rPr lang="zh-CN" altLang="en-US" b="1" dirty="0"/>
              <a:t>       直接填报杂费率的数值；</a:t>
            </a:r>
            <a:endParaRPr lang="zh-CN" altLang="en-US" b="1" dirty="0"/>
          </a:p>
          <a:p>
            <a:r>
              <a:rPr lang="zh-CN" altLang="en-US" b="1" dirty="0"/>
              <a:t>       如：应计入完税价格的</a:t>
            </a:r>
            <a:r>
              <a:rPr lang="en-US" altLang="zh-CN" b="1" dirty="0"/>
              <a:t>1.5%</a:t>
            </a:r>
            <a:r>
              <a:rPr lang="zh-CN" altLang="en-US" b="1" dirty="0"/>
              <a:t>的杂费率填报为“</a:t>
            </a:r>
            <a:r>
              <a:rPr lang="en-US" altLang="zh-CN" b="1" dirty="0"/>
              <a:t>1.5”</a:t>
            </a:r>
            <a:r>
              <a:rPr lang="zh-CN" altLang="en-US" b="1" dirty="0"/>
              <a:t>；</a:t>
            </a:r>
            <a:endParaRPr lang="zh-CN" altLang="en-US" b="1" dirty="0"/>
          </a:p>
          <a:p>
            <a:r>
              <a:rPr lang="zh-CN" altLang="en-US" b="1" dirty="0"/>
              <a:t>       应从完税价格中扣除的</a:t>
            </a:r>
            <a:r>
              <a:rPr lang="en-US" altLang="zh-CN" b="1" dirty="0"/>
              <a:t>1%</a:t>
            </a:r>
            <a:r>
              <a:rPr lang="zh-CN" altLang="en-US" b="1" dirty="0"/>
              <a:t>的回扣率填报为“</a:t>
            </a:r>
            <a:r>
              <a:rPr lang="en-US" altLang="zh-CN" b="1" dirty="0"/>
              <a:t>-1”</a:t>
            </a:r>
            <a:r>
              <a:rPr lang="zh-CN" altLang="en-US" b="1" dirty="0"/>
              <a:t>。</a:t>
            </a:r>
            <a:endParaRPr lang="zh-CN" altLang="en-US" b="1" dirty="0"/>
          </a:p>
          <a:p>
            <a:r>
              <a:rPr lang="en-US" altLang="zh-CN" b="1" dirty="0"/>
              <a:t>2. </a:t>
            </a:r>
            <a:r>
              <a:rPr lang="zh-CN" altLang="en-US" b="1" dirty="0"/>
              <a:t>杂费总价：</a:t>
            </a:r>
            <a:endParaRPr lang="zh-CN" altLang="en-US" b="1" dirty="0"/>
          </a:p>
          <a:p>
            <a:r>
              <a:rPr lang="zh-CN" altLang="en-US" b="1" dirty="0"/>
              <a:t>       填报杂费币值代码</a:t>
            </a:r>
            <a:r>
              <a:rPr lang="en-US" altLang="zh-CN" b="1" dirty="0"/>
              <a:t>+“/”+</a:t>
            </a:r>
            <a:r>
              <a:rPr lang="zh-CN" altLang="en-US" b="1" dirty="0"/>
              <a:t>杂费总价的数值</a:t>
            </a:r>
            <a:r>
              <a:rPr lang="en-US" altLang="zh-CN" b="1" dirty="0"/>
              <a:t>+“/”+</a:t>
            </a:r>
            <a:r>
              <a:rPr lang="zh-CN" altLang="en-US" b="1" dirty="0"/>
              <a:t>杂费总价标记，</a:t>
            </a:r>
            <a:endParaRPr lang="zh-CN" altLang="en-US" b="1" dirty="0"/>
          </a:p>
          <a:p>
            <a:r>
              <a:rPr lang="zh-CN" altLang="en-US" b="1" dirty="0"/>
              <a:t>      如：应计入完税价格的</a:t>
            </a:r>
            <a:r>
              <a:rPr lang="en-US" altLang="zh-CN" b="1" dirty="0"/>
              <a:t>500</a:t>
            </a:r>
            <a:r>
              <a:rPr lang="zh-CN" altLang="en-US" b="1" dirty="0"/>
              <a:t>英镑杂费总价填报为“</a:t>
            </a:r>
            <a:r>
              <a:rPr lang="en-US" altLang="zh-CN" b="1" dirty="0"/>
              <a:t>303</a:t>
            </a:r>
            <a:r>
              <a:rPr lang="zh-CN" altLang="en-US" b="1" dirty="0"/>
              <a:t>／</a:t>
            </a:r>
            <a:r>
              <a:rPr lang="en-US" altLang="zh-CN" b="1" dirty="0"/>
              <a:t>500</a:t>
            </a:r>
            <a:r>
              <a:rPr lang="zh-CN" altLang="en-US" b="1" dirty="0"/>
              <a:t>／</a:t>
            </a:r>
            <a:r>
              <a:rPr lang="en-US" altLang="zh-CN" b="1" dirty="0"/>
              <a:t>3”</a:t>
            </a:r>
            <a:r>
              <a:rPr lang="zh-CN" altLang="en-US" b="1" dirty="0"/>
              <a:t>。</a:t>
            </a:r>
            <a:endParaRPr lang="zh-CN" altLang="en-US" b="1" dirty="0"/>
          </a:p>
        </p:txBody>
      </p:sp>
    </p:spTree>
    <p:custDataLst>
      <p:tags r:id="rId1"/>
    </p:custDataLst>
  </p:cSld>
  <p:clrMapOvr>
    <a:masterClrMapping/>
  </p:clrMapOvr>
  <p:transition>
    <p:push dir="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文本占位符 196610"/>
          <p:cNvSpPr>
            <a:spLocks noGrp="1" noRot="1"/>
          </p:cNvSpPr>
          <p:nvPr>
            <p:ph idx="1"/>
          </p:nvPr>
        </p:nvSpPr>
        <p:spPr>
          <a:xfrm>
            <a:off x="1752600" y="1219200"/>
            <a:ext cx="8153400" cy="4498975"/>
          </a:xfrm>
        </p:spPr>
        <p:txBody>
          <a:bodyPr anchor="t" anchorCtr="0"/>
          <a:p>
            <a:r>
              <a:rPr lang="zh-CN" altLang="en-US" sz="3600" b="1" dirty="0"/>
              <a:t>（二）</a:t>
            </a:r>
            <a:r>
              <a:rPr lang="en-US" altLang="zh-CN" sz="3600" b="1" dirty="0"/>
              <a:t>H2000</a:t>
            </a:r>
            <a:r>
              <a:rPr lang="zh-CN" altLang="en-US" sz="3600" b="1" dirty="0"/>
              <a:t>通关系统</a:t>
            </a:r>
            <a:endParaRPr lang="zh-CN" altLang="en-US" sz="3600" b="1" dirty="0"/>
          </a:p>
          <a:p>
            <a:r>
              <a:rPr lang="en-US" altLang="zh-CN" sz="3600" b="1" dirty="0"/>
              <a:t>1. </a:t>
            </a:r>
            <a:r>
              <a:rPr lang="zh-CN" altLang="en-US" sz="3600" b="1" dirty="0"/>
              <a:t>杂费标记填写在杂费标记处。</a:t>
            </a:r>
            <a:endParaRPr lang="zh-CN" altLang="en-US" sz="3600" b="1" dirty="0"/>
          </a:p>
          <a:p>
            <a:r>
              <a:rPr lang="en-US" altLang="zh-CN" sz="3600" b="1" dirty="0"/>
              <a:t>2. </a:t>
            </a:r>
            <a:r>
              <a:rPr lang="zh-CN" altLang="en-US" sz="3600" b="1" dirty="0"/>
              <a:t>杂费总价填写在杂费总价处。</a:t>
            </a:r>
            <a:endParaRPr lang="zh-CN" altLang="en-US" sz="3600" b="1" dirty="0"/>
          </a:p>
          <a:p>
            <a:r>
              <a:rPr lang="en-US" altLang="zh-CN" sz="3600" b="1" dirty="0"/>
              <a:t>3. </a:t>
            </a:r>
            <a:r>
              <a:rPr lang="zh-CN" altLang="en-US" sz="3600" b="1" dirty="0"/>
              <a:t>杂费币制填写在杂费币制处。</a:t>
            </a:r>
            <a:endParaRPr lang="zh-CN" altLang="en-US" sz="3600" b="1" dirty="0"/>
          </a:p>
        </p:txBody>
      </p:sp>
    </p:spTree>
    <p:custDataLst>
      <p:tags r:id="rId1"/>
    </p:custDataLst>
  </p:cSld>
  <p:clrMapOvr>
    <a:masterClrMapping/>
  </p:clrMapOvr>
  <p:transition>
    <p:push dir="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5" name="文本占位符 77825"/>
          <p:cNvSpPr>
            <a:spLocks noGrp="1" noRot="1"/>
          </p:cNvSpPr>
          <p:nvPr>
            <p:ph idx="1"/>
          </p:nvPr>
        </p:nvSpPr>
        <p:spPr>
          <a:xfrm>
            <a:off x="1524000" y="0"/>
            <a:ext cx="9144000" cy="6858000"/>
          </a:xfrm>
        </p:spPr>
        <p:txBody>
          <a:bodyPr anchor="t" anchorCtr="0"/>
          <a:p>
            <a:r>
              <a:rPr lang="zh-CN" altLang="en-US" sz="4000" b="1" dirty="0">
                <a:solidFill>
                  <a:schemeClr val="tx2"/>
                </a:solidFill>
              </a:rPr>
              <a:t>二十五、合同协议号</a:t>
            </a:r>
            <a:endParaRPr lang="zh-CN" altLang="en-US" sz="4000" b="1" dirty="0">
              <a:solidFill>
                <a:schemeClr val="tx2"/>
              </a:solidFill>
            </a:endParaRPr>
          </a:p>
          <a:p>
            <a:r>
              <a:rPr lang="zh-CN" altLang="en-US" b="1" dirty="0"/>
              <a:t>       合同协议号栏目应填报进</a:t>
            </a:r>
            <a:r>
              <a:rPr lang="en-US" altLang="zh-CN" b="1" dirty="0"/>
              <a:t>(</a:t>
            </a:r>
            <a:r>
              <a:rPr lang="zh-CN" altLang="en-US" b="1" dirty="0"/>
              <a:t>出</a:t>
            </a:r>
            <a:r>
              <a:rPr lang="en-US" altLang="zh-CN" b="1" dirty="0"/>
              <a:t>)</a:t>
            </a:r>
            <a:r>
              <a:rPr lang="zh-CN" altLang="en-US" b="1" dirty="0"/>
              <a:t>口货物合同</a:t>
            </a:r>
            <a:r>
              <a:rPr lang="en-US" altLang="zh-CN" b="1" dirty="0"/>
              <a:t>(</a:t>
            </a:r>
            <a:r>
              <a:rPr lang="zh-CN" altLang="en-US" b="1" dirty="0"/>
              <a:t>协议</a:t>
            </a:r>
            <a:r>
              <a:rPr lang="en-US" altLang="zh-CN" b="1" dirty="0"/>
              <a:t>)</a:t>
            </a:r>
            <a:r>
              <a:rPr lang="zh-CN" altLang="en-US" b="1" dirty="0"/>
              <a:t>的全部字头和号码。</a:t>
            </a:r>
            <a:endParaRPr lang="zh-CN" altLang="en-US" b="1" dirty="0"/>
          </a:p>
        </p:txBody>
      </p:sp>
    </p:spTree>
    <p:custDataLst>
      <p:tags r:id="rId1"/>
    </p:custDataLst>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文本占位符 15361"/>
          <p:cNvSpPr>
            <a:spLocks noGrp="1" noRot="1"/>
          </p:cNvSpPr>
          <p:nvPr>
            <p:ph idx="1"/>
          </p:nvPr>
        </p:nvSpPr>
        <p:spPr>
          <a:xfrm>
            <a:off x="1524000" y="0"/>
            <a:ext cx="9144000" cy="6858000"/>
          </a:xfrm>
        </p:spPr>
        <p:txBody>
          <a:bodyPr anchor="t" anchorCtr="0">
            <a:normAutofit lnSpcReduction="20000"/>
          </a:bodyPr>
          <a:p>
            <a:r>
              <a:rPr lang="zh-CN" altLang="en-US" sz="3600" b="1" dirty="0"/>
              <a:t>三、报关地点：</a:t>
            </a:r>
            <a:endParaRPr lang="zh-CN" altLang="en-US" sz="3600" b="1" dirty="0"/>
          </a:p>
          <a:p>
            <a:r>
              <a:rPr lang="zh-CN" altLang="en-US" sz="3600" b="1" dirty="0"/>
              <a:t>      根据现行的海关法规，进出口货物的报关地点，应遵循以下三个原则：</a:t>
            </a:r>
            <a:endParaRPr lang="zh-CN" altLang="en-US" sz="3600" b="1" dirty="0"/>
          </a:p>
          <a:p>
            <a:r>
              <a:rPr lang="zh-CN" altLang="en-US" sz="3600" b="1" dirty="0"/>
              <a:t>  </a:t>
            </a:r>
            <a:r>
              <a:rPr lang="en-US" altLang="zh-CN" sz="3600" b="1" dirty="0"/>
              <a:t>1</a:t>
            </a:r>
            <a:r>
              <a:rPr lang="zh-CN" altLang="en-US" sz="3600" b="1" dirty="0"/>
              <a:t>、进出境地原则；</a:t>
            </a:r>
            <a:endParaRPr lang="zh-CN" altLang="en-US" sz="3600" b="1" dirty="0"/>
          </a:p>
          <a:p>
            <a:r>
              <a:rPr lang="zh-CN" altLang="en-US" sz="3600" b="1" dirty="0"/>
              <a:t>  </a:t>
            </a:r>
            <a:r>
              <a:rPr lang="en-US" altLang="zh-CN" sz="3600" b="1" dirty="0"/>
              <a:t>2</a:t>
            </a:r>
            <a:r>
              <a:rPr lang="zh-CN" altLang="en-US" sz="3600" b="1" dirty="0"/>
              <a:t>、转关运输原则；</a:t>
            </a:r>
            <a:endParaRPr lang="zh-CN" altLang="en-US" sz="3600" b="1" dirty="0"/>
          </a:p>
          <a:p>
            <a:r>
              <a:rPr lang="zh-CN" altLang="en-US" sz="3600" b="1" dirty="0"/>
              <a:t>       进口货物在设在海关的指运地</a:t>
            </a:r>
            <a:r>
              <a:rPr lang="en-US" altLang="zh-CN" sz="3600" b="1" dirty="0"/>
              <a:t>(</a:t>
            </a:r>
            <a:r>
              <a:rPr lang="zh-CN" altLang="en-US" sz="3600" b="1" dirty="0"/>
              <a:t>最终目的港</a:t>
            </a:r>
            <a:r>
              <a:rPr lang="en-US" altLang="zh-CN" sz="3600" b="1" dirty="0"/>
              <a:t>)</a:t>
            </a:r>
            <a:r>
              <a:rPr lang="zh-CN" altLang="en-US" sz="3600" b="1" dirty="0"/>
              <a:t>，出口货物在设有海关的启运地向海关报关；</a:t>
            </a:r>
            <a:endParaRPr lang="zh-CN" altLang="en-US" sz="3600" b="1" dirty="0"/>
          </a:p>
          <a:p>
            <a:r>
              <a:rPr lang="zh-CN" altLang="en-US" sz="3600" b="1" dirty="0"/>
              <a:t>  </a:t>
            </a:r>
            <a:r>
              <a:rPr lang="en-US" altLang="zh-CN" sz="3600" b="1" dirty="0"/>
              <a:t>3</a:t>
            </a:r>
            <a:r>
              <a:rPr lang="zh-CN" altLang="en-US" sz="3600" b="1" dirty="0"/>
              <a:t>、指定地点原则。</a:t>
            </a:r>
            <a:endParaRPr lang="zh-CN" altLang="en-US" sz="3600" b="1" dirty="0"/>
          </a:p>
          <a:p>
            <a:endParaRPr lang="zh-CN" altLang="en-US" dirty="0"/>
          </a:p>
          <a:p>
            <a:endParaRPr lang="zh-CN" altLang="en-US" dirty="0"/>
          </a:p>
        </p:txBody>
      </p:sp>
    </p:spTree>
    <p:custDataLst>
      <p:tags r:id="rId1"/>
    </p:custDataLst>
  </p:cSld>
  <p:clrMapOvr>
    <a:masterClrMapping/>
  </p:clrMapOvr>
  <p:transition>
    <p:push dir="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29" name="文本占位符 78849"/>
          <p:cNvSpPr>
            <a:spLocks noGrp="1" noRot="1"/>
          </p:cNvSpPr>
          <p:nvPr>
            <p:ph idx="1"/>
          </p:nvPr>
        </p:nvSpPr>
        <p:spPr>
          <a:xfrm>
            <a:off x="1524000" y="0"/>
            <a:ext cx="9144000" cy="6858000"/>
          </a:xfrm>
        </p:spPr>
        <p:txBody>
          <a:bodyPr anchor="t" anchorCtr="0">
            <a:normAutofit fontScale="90000"/>
          </a:bodyPr>
          <a:p>
            <a:r>
              <a:rPr lang="zh-CN" altLang="en-US" sz="4000" b="1" dirty="0">
                <a:solidFill>
                  <a:schemeClr val="tx2"/>
                </a:solidFill>
              </a:rPr>
              <a:t>二十六、件数</a:t>
            </a:r>
            <a:endParaRPr lang="zh-CN" altLang="en-US" sz="4000" b="1" dirty="0">
              <a:solidFill>
                <a:schemeClr val="tx2"/>
              </a:solidFill>
            </a:endParaRPr>
          </a:p>
          <a:p>
            <a:r>
              <a:rPr lang="zh-CN" altLang="en-US" b="1" dirty="0"/>
              <a:t>    </a:t>
            </a:r>
            <a:r>
              <a:rPr lang="zh-CN" altLang="en-US" sz="3600" b="1" dirty="0"/>
              <a:t>件数栏目应填报有外包装的进</a:t>
            </a:r>
            <a:r>
              <a:rPr lang="en-US" altLang="zh-CN" sz="3600" b="1" dirty="0"/>
              <a:t>(</a:t>
            </a:r>
            <a:r>
              <a:rPr lang="zh-CN" altLang="en-US" sz="3600" b="1" dirty="0"/>
              <a:t>出</a:t>
            </a:r>
            <a:r>
              <a:rPr lang="en-US" altLang="zh-CN" sz="3600" b="1" dirty="0"/>
              <a:t>)</a:t>
            </a:r>
            <a:r>
              <a:rPr lang="zh-CN" altLang="en-US" sz="3600" b="1" dirty="0"/>
              <a:t>口货物的实际件数。即货物可以单独计数的一外包装为一件。</a:t>
            </a:r>
            <a:endParaRPr lang="zh-CN" altLang="en-US" sz="3600" b="1" dirty="0"/>
          </a:p>
          <a:p>
            <a:r>
              <a:rPr lang="zh-CN" altLang="en-US" sz="3600" b="1" dirty="0"/>
              <a:t>特殊情况下填报要求如下：</a:t>
            </a:r>
            <a:endParaRPr lang="zh-CN" altLang="en-US" sz="3600" b="1" dirty="0"/>
          </a:p>
          <a:p>
            <a:r>
              <a:rPr lang="zh-CN" altLang="en-US" sz="3600" b="1" dirty="0"/>
              <a:t>    </a:t>
            </a:r>
            <a:r>
              <a:rPr lang="en-US" altLang="zh-CN" sz="3600" b="1" dirty="0"/>
              <a:t>(1)</a:t>
            </a:r>
            <a:r>
              <a:rPr lang="zh-CN" altLang="en-US" sz="3600" b="1" dirty="0"/>
              <a:t>舱单件数为集装箱</a:t>
            </a:r>
            <a:r>
              <a:rPr lang="en-US" altLang="zh-CN" sz="3600" b="1" dirty="0"/>
              <a:t>(TEU)</a:t>
            </a:r>
            <a:r>
              <a:rPr lang="zh-CN" altLang="en-US" sz="3600" b="1" dirty="0"/>
              <a:t>的，填报集装箱</a:t>
            </a:r>
            <a:r>
              <a:rPr lang="zh-CN" altLang="en-US" sz="3600" b="1" dirty="0">
                <a:solidFill>
                  <a:schemeClr val="hlink"/>
                </a:solidFill>
              </a:rPr>
              <a:t>个数</a:t>
            </a:r>
            <a:r>
              <a:rPr lang="zh-CN" altLang="en-US" sz="3600" b="1" dirty="0"/>
              <a:t>；</a:t>
            </a:r>
            <a:endParaRPr lang="zh-CN" altLang="en-US" sz="3600" b="1" dirty="0"/>
          </a:p>
          <a:p>
            <a:r>
              <a:rPr lang="zh-CN" altLang="en-US" sz="3600" b="1" dirty="0"/>
              <a:t>    </a:t>
            </a:r>
            <a:r>
              <a:rPr lang="en-US" altLang="zh-CN" sz="3600" b="1" dirty="0"/>
              <a:t>(2)</a:t>
            </a:r>
            <a:r>
              <a:rPr lang="zh-CN" altLang="en-US" sz="3600" b="1" dirty="0"/>
              <a:t>舱单件数为托盘的，填报</a:t>
            </a:r>
            <a:r>
              <a:rPr lang="zh-CN" altLang="en-US" sz="3600" b="1" dirty="0">
                <a:solidFill>
                  <a:schemeClr val="hlink"/>
                </a:solidFill>
              </a:rPr>
              <a:t>托盘数</a:t>
            </a:r>
            <a:r>
              <a:rPr lang="zh-CN" altLang="en-US" sz="3600" b="1" dirty="0"/>
              <a:t>。</a:t>
            </a:r>
            <a:endParaRPr lang="zh-CN" altLang="en-US" sz="3600" b="1" dirty="0"/>
          </a:p>
          <a:p>
            <a:r>
              <a:rPr lang="zh-CN" altLang="en-US" sz="3600" b="1" dirty="0"/>
              <a:t>    本栏目不得填报为零，裸装货物填报为</a:t>
            </a:r>
            <a:r>
              <a:rPr lang="en-US" altLang="zh-CN" sz="3600" b="1">
                <a:solidFill>
                  <a:schemeClr val="hlink"/>
                </a:solidFill>
              </a:rPr>
              <a:t>1</a:t>
            </a:r>
            <a:r>
              <a:rPr lang="zh-CN" altLang="en-US" sz="3600" b="1" dirty="0"/>
              <a:t>。</a:t>
            </a:r>
            <a:endParaRPr lang="zh-CN" altLang="en-US" sz="3600" b="1" dirty="0"/>
          </a:p>
          <a:p>
            <a:endParaRPr lang="zh-CN" altLang="en-US" sz="3600" b="1" dirty="0"/>
          </a:p>
          <a:p>
            <a:endParaRPr lang="zh-CN" altLang="en-US" sz="3600" b="1" dirty="0"/>
          </a:p>
        </p:txBody>
      </p:sp>
    </p:spTree>
    <p:custDataLst>
      <p:tags r:id="rId1"/>
    </p:custDataLst>
  </p:cSld>
  <p:clrMapOvr>
    <a:masterClrMapping/>
  </p:clrMapOvr>
  <p:transition>
    <p:push dir="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3" name="文本占位符 115714"/>
          <p:cNvSpPr>
            <a:spLocks noGrp="1" noRot="1"/>
          </p:cNvSpPr>
          <p:nvPr>
            <p:ph idx="1"/>
          </p:nvPr>
        </p:nvSpPr>
        <p:spPr>
          <a:xfrm>
            <a:off x="1524000" y="0"/>
            <a:ext cx="9144000" cy="6858000"/>
          </a:xfrm>
        </p:spPr>
        <p:txBody>
          <a:bodyPr anchor="t" anchorCtr="0"/>
          <a:p>
            <a:r>
              <a:rPr lang="zh-CN" altLang="en-US" b="1" dirty="0">
                <a:solidFill>
                  <a:schemeClr val="tx2"/>
                </a:solidFill>
              </a:rPr>
              <a:t>二十七、包装种类</a:t>
            </a:r>
            <a:endParaRPr lang="zh-CN" altLang="en-US" b="1" dirty="0">
              <a:solidFill>
                <a:schemeClr val="tx2"/>
              </a:solidFill>
            </a:endParaRPr>
          </a:p>
          <a:p>
            <a:r>
              <a:rPr lang="zh-CN" altLang="en-US" b="1" dirty="0"/>
              <a:t>    包装种类栏目应填报进</a:t>
            </a:r>
            <a:r>
              <a:rPr lang="en-US" altLang="zh-CN" b="1" dirty="0"/>
              <a:t>(</a:t>
            </a:r>
            <a:r>
              <a:rPr lang="zh-CN" altLang="en-US" b="1" dirty="0"/>
              <a:t>出</a:t>
            </a:r>
            <a:r>
              <a:rPr lang="en-US" altLang="zh-CN" b="1" dirty="0"/>
              <a:t>)</a:t>
            </a:r>
            <a:r>
              <a:rPr lang="zh-CN" altLang="en-US" b="1" dirty="0"/>
              <a:t>口货物的实际外包装种类，按海关规定的</a:t>
            </a:r>
            <a:r>
              <a:rPr lang="en-US" altLang="zh-CN" b="1" dirty="0"/>
              <a:t>《</a:t>
            </a:r>
            <a:r>
              <a:rPr lang="zh-CN" altLang="en-US" b="1" dirty="0"/>
              <a:t>包装种类代码表</a:t>
            </a:r>
            <a:r>
              <a:rPr lang="en-US" altLang="zh-CN" b="1" dirty="0"/>
              <a:t>》</a:t>
            </a:r>
            <a:r>
              <a:rPr lang="zh-CN" altLang="en-US" b="1" dirty="0"/>
              <a:t>选择填报相应的包装种类代码。</a:t>
            </a:r>
            <a:endParaRPr lang="zh-CN" altLang="en-US" b="1" dirty="0"/>
          </a:p>
          <a:p>
            <a:r>
              <a:rPr lang="zh-CN" altLang="en-US" b="1" dirty="0"/>
              <a:t>       如：木箱、纸箱、铁桶等。</a:t>
            </a:r>
            <a:endParaRPr lang="zh-CN" altLang="en-US" b="1" dirty="0"/>
          </a:p>
          <a:p>
            <a:r>
              <a:rPr lang="zh-CN" altLang="en-US" b="1" dirty="0"/>
              <a:t>       裸装、散装货物在本栏目填“裸装”或“散装”</a:t>
            </a:r>
            <a:endParaRPr lang="zh-CN" altLang="en-US" b="1" dirty="0"/>
          </a:p>
          <a:p>
            <a:r>
              <a:rPr lang="zh-CN" altLang="en-US" b="1" dirty="0"/>
              <a:t>    </a:t>
            </a:r>
            <a:endParaRPr lang="zh-CN" altLang="en-US" b="1" dirty="0"/>
          </a:p>
        </p:txBody>
      </p:sp>
    </p:spTree>
    <p:custDataLst>
      <p:tags r:id="rId1"/>
    </p:custDataLst>
  </p:cSld>
  <p:clrMapOvr>
    <a:masterClrMapping/>
  </p:clrMapOvr>
  <p:transition>
    <p:push dir="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7" name="标题 221185"/>
          <p:cNvSpPr>
            <a:spLocks noGrp="1" noRot="1"/>
          </p:cNvSpPr>
          <p:nvPr>
            <p:ph type="title"/>
          </p:nvPr>
        </p:nvSpPr>
        <p:spPr/>
        <p:txBody>
          <a:bodyPr anchor="ctr" anchorCtr="0"/>
          <a:p>
            <a:r>
              <a:rPr lang="zh-CN" altLang="en-US" b="1" dirty="0"/>
              <a:t>包装种类代码表</a:t>
            </a:r>
            <a:endParaRPr lang="zh-CN" altLang="en-US" b="1" dirty="0"/>
          </a:p>
        </p:txBody>
      </p:sp>
      <p:graphicFrame>
        <p:nvGraphicFramePr>
          <p:cNvPr id="221224" name="内容占位符 221223"/>
          <p:cNvGraphicFramePr/>
          <p:nvPr>
            <p:ph idx="1"/>
          </p:nvPr>
        </p:nvGraphicFramePr>
        <p:xfrm>
          <a:off x="1524000" y="1600200"/>
          <a:ext cx="9144000" cy="4498975"/>
        </p:xfrm>
        <a:graphic>
          <a:graphicData uri="http://schemas.openxmlformats.org/drawingml/2006/table">
            <a:tbl>
              <a:tblPr/>
              <a:tblGrid>
                <a:gridCol w="2590800"/>
                <a:gridCol w="1981200"/>
                <a:gridCol w="2667000"/>
                <a:gridCol w="1905000"/>
              </a:tblGrid>
              <a:tr h="900113">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包装种类代码</a:t>
                      </a:r>
                      <a:endParaRPr lang="zh-CN" altLang="en-US"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包装种类</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包装种类代码</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包装种类</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00112">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3600" b="1"/>
                        <a:t>1</a:t>
                      </a:r>
                      <a:endParaRPr lang="zh-CN" altLang="en-US" sz="36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木箱</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3600" b="1"/>
                        <a:t>5</a:t>
                      </a:r>
                      <a:endParaRPr lang="zh-CN" altLang="en-US" sz="36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托盘</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98525">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3600" b="1"/>
                        <a:t>2</a:t>
                      </a:r>
                      <a:endParaRPr lang="zh-CN" altLang="en-US" sz="36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纸箱</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3600" b="1"/>
                        <a:t>6</a:t>
                      </a:r>
                      <a:endParaRPr lang="zh-CN" altLang="en-US" sz="36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包</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00113">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3600" b="1"/>
                        <a:t>3</a:t>
                      </a:r>
                      <a:endParaRPr lang="zh-CN" altLang="en-US" sz="36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桶装</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3600" b="1"/>
                        <a:t>7</a:t>
                      </a:r>
                      <a:endParaRPr lang="zh-CN" altLang="en-US" sz="36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其他</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00112">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3600" b="1"/>
                        <a:t>4</a:t>
                      </a:r>
                      <a:endParaRPr lang="zh-CN" altLang="en-US" sz="36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散装</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p:push dir="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1" name="文本占位符 79873"/>
          <p:cNvSpPr>
            <a:spLocks noGrp="1" noRot="1"/>
          </p:cNvSpPr>
          <p:nvPr>
            <p:ph idx="1"/>
          </p:nvPr>
        </p:nvSpPr>
        <p:spPr>
          <a:xfrm>
            <a:off x="1524000" y="0"/>
            <a:ext cx="9144000" cy="6858000"/>
          </a:xfrm>
        </p:spPr>
        <p:txBody>
          <a:bodyPr anchor="t" anchorCtr="0"/>
          <a:p>
            <a:r>
              <a:rPr lang="zh-CN" altLang="en-US" sz="4000" b="1" dirty="0">
                <a:solidFill>
                  <a:schemeClr val="tx2"/>
                </a:solidFill>
              </a:rPr>
              <a:t>二十八、毛重</a:t>
            </a:r>
            <a:r>
              <a:rPr lang="en-US" altLang="zh-CN" sz="4000" b="1" dirty="0">
                <a:solidFill>
                  <a:schemeClr val="tx2"/>
                </a:solidFill>
              </a:rPr>
              <a:t>(</a:t>
            </a:r>
            <a:r>
              <a:rPr lang="zh-CN" altLang="en-US" sz="4000" b="1" dirty="0">
                <a:solidFill>
                  <a:schemeClr val="tx2"/>
                </a:solidFill>
              </a:rPr>
              <a:t>千克</a:t>
            </a:r>
            <a:r>
              <a:rPr lang="en-US" altLang="zh-CN" sz="4000" b="1">
                <a:solidFill>
                  <a:schemeClr val="tx2"/>
                </a:solidFill>
              </a:rPr>
              <a:t>)</a:t>
            </a:r>
            <a:endParaRPr lang="en-US" altLang="zh-CN" sz="4000" b="1">
              <a:solidFill>
                <a:schemeClr val="tx2"/>
              </a:solidFill>
            </a:endParaRPr>
          </a:p>
          <a:p>
            <a:r>
              <a:rPr lang="en-US" altLang="zh-CN" b="1" dirty="0"/>
              <a:t>      </a:t>
            </a:r>
            <a:r>
              <a:rPr lang="zh-CN" altLang="en-US" b="1" dirty="0"/>
              <a:t>毛重</a:t>
            </a:r>
            <a:r>
              <a:rPr lang="en-US" altLang="zh-CN" b="1" dirty="0"/>
              <a:t>(</a:t>
            </a:r>
            <a:r>
              <a:rPr lang="zh-CN" altLang="en-US" b="1" dirty="0"/>
              <a:t>千克</a:t>
            </a:r>
            <a:r>
              <a:rPr lang="en-US" altLang="zh-CN" b="1" dirty="0"/>
              <a:t>)</a:t>
            </a:r>
            <a:r>
              <a:rPr lang="zh-CN" altLang="en-US" b="1" dirty="0"/>
              <a:t>指货物及其包装材料的重量之和。</a:t>
            </a:r>
            <a:endParaRPr lang="zh-CN" altLang="en-US" b="1" dirty="0"/>
          </a:p>
          <a:p>
            <a:r>
              <a:rPr lang="zh-CN" altLang="en-US" b="1" dirty="0"/>
              <a:t>      本栏目填报进</a:t>
            </a:r>
            <a:r>
              <a:rPr lang="en-US" altLang="zh-CN" b="1" dirty="0"/>
              <a:t>(</a:t>
            </a:r>
            <a:r>
              <a:rPr lang="zh-CN" altLang="en-US" b="1" dirty="0"/>
              <a:t>出</a:t>
            </a:r>
            <a:r>
              <a:rPr lang="en-US" altLang="zh-CN" b="1" dirty="0"/>
              <a:t>)</a:t>
            </a:r>
            <a:r>
              <a:rPr lang="zh-CN" altLang="en-US" b="1" dirty="0"/>
              <a:t>口货物实际毛量。</a:t>
            </a:r>
            <a:endParaRPr lang="zh-CN" altLang="en-US" b="1" dirty="0"/>
          </a:p>
          <a:p>
            <a:r>
              <a:rPr lang="zh-CN" altLang="en-US" b="1" dirty="0"/>
              <a:t>     计量单位为千克，不足</a:t>
            </a:r>
            <a:r>
              <a:rPr lang="en-US" altLang="zh-CN" b="1" dirty="0"/>
              <a:t>1</a:t>
            </a:r>
            <a:r>
              <a:rPr lang="zh-CN" altLang="en-US" b="1" dirty="0"/>
              <a:t>千克的填报为</a:t>
            </a:r>
            <a:r>
              <a:rPr lang="en-US" altLang="zh-CN" b="1" dirty="0"/>
              <a:t>1</a:t>
            </a:r>
            <a:r>
              <a:rPr lang="zh-CN" altLang="en-US" b="1" dirty="0"/>
              <a:t>。</a:t>
            </a:r>
            <a:endParaRPr lang="zh-CN" altLang="en-US" b="1" dirty="0"/>
          </a:p>
          <a:p>
            <a:r>
              <a:rPr lang="zh-CN" altLang="en-US" b="1" dirty="0"/>
              <a:t>     如货物的重量在</a:t>
            </a:r>
            <a:r>
              <a:rPr lang="en-US" altLang="zh-CN" b="1" dirty="0"/>
              <a:t>1</a:t>
            </a:r>
            <a:r>
              <a:rPr lang="zh-CN" altLang="en-US" b="1" dirty="0"/>
              <a:t>千克以上，其小数点后保留</a:t>
            </a:r>
            <a:r>
              <a:rPr lang="en-US" altLang="zh-CN" b="1" dirty="0"/>
              <a:t>4</a:t>
            </a:r>
            <a:r>
              <a:rPr lang="zh-CN" altLang="en-US" b="1" dirty="0"/>
              <a:t>位。</a:t>
            </a:r>
            <a:endParaRPr lang="zh-CN" altLang="en-US" b="1" dirty="0"/>
          </a:p>
        </p:txBody>
      </p:sp>
    </p:spTree>
    <p:custDataLst>
      <p:tags r:id="rId1"/>
    </p:custDataLst>
  </p:cSld>
  <p:clrMapOvr>
    <a:masterClrMapping/>
  </p:clrMapOvr>
  <p:transition>
    <p:push dir="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5" name="文本占位符 200706"/>
          <p:cNvSpPr>
            <a:spLocks noGrp="1" noRot="1"/>
          </p:cNvSpPr>
          <p:nvPr>
            <p:ph idx="1"/>
          </p:nvPr>
        </p:nvSpPr>
        <p:spPr>
          <a:xfrm>
            <a:off x="1524000" y="0"/>
            <a:ext cx="9144000" cy="6858000"/>
          </a:xfrm>
        </p:spPr>
        <p:txBody>
          <a:bodyPr anchor="t" anchorCtr="0"/>
          <a:p>
            <a:r>
              <a:rPr lang="zh-CN" altLang="en-US" sz="4000" b="1" dirty="0">
                <a:solidFill>
                  <a:schemeClr val="tx2"/>
                </a:solidFill>
              </a:rPr>
              <a:t>二十九、净重</a:t>
            </a:r>
            <a:r>
              <a:rPr lang="en-US" altLang="zh-CN" sz="4000" b="1" dirty="0">
                <a:solidFill>
                  <a:schemeClr val="tx2"/>
                </a:solidFill>
              </a:rPr>
              <a:t>(</a:t>
            </a:r>
            <a:r>
              <a:rPr lang="zh-CN" altLang="en-US" sz="4000" b="1" dirty="0">
                <a:solidFill>
                  <a:schemeClr val="tx2"/>
                </a:solidFill>
              </a:rPr>
              <a:t>千克</a:t>
            </a:r>
            <a:r>
              <a:rPr lang="en-US" altLang="zh-CN" sz="4000" b="1">
                <a:solidFill>
                  <a:schemeClr val="tx2"/>
                </a:solidFill>
              </a:rPr>
              <a:t>)</a:t>
            </a:r>
            <a:endParaRPr lang="en-US" altLang="zh-CN" sz="4000" b="1">
              <a:solidFill>
                <a:schemeClr val="tx2"/>
              </a:solidFill>
            </a:endParaRPr>
          </a:p>
          <a:p>
            <a:r>
              <a:rPr lang="en-US" altLang="zh-CN" b="1" dirty="0"/>
              <a:t>       </a:t>
            </a:r>
            <a:r>
              <a:rPr lang="zh-CN" altLang="en-US" b="1" dirty="0"/>
              <a:t>净重</a:t>
            </a:r>
            <a:r>
              <a:rPr lang="en-US" altLang="zh-CN" b="1" dirty="0"/>
              <a:t>(</a:t>
            </a:r>
            <a:r>
              <a:rPr lang="zh-CN" altLang="en-US" b="1" dirty="0"/>
              <a:t>千克</a:t>
            </a:r>
            <a:r>
              <a:rPr lang="en-US" altLang="zh-CN" b="1" dirty="0"/>
              <a:t>)</a:t>
            </a:r>
            <a:r>
              <a:rPr lang="zh-CN" altLang="en-US" b="1" dirty="0"/>
              <a:t>指货物的毛重减去外包装材料后的重量，即商品本身的实际重量。</a:t>
            </a:r>
            <a:endParaRPr lang="zh-CN" altLang="en-US" b="1" dirty="0"/>
          </a:p>
          <a:p>
            <a:r>
              <a:rPr lang="zh-CN" altLang="en-US" b="1" dirty="0"/>
              <a:t>      本栏目填报进</a:t>
            </a:r>
            <a:r>
              <a:rPr lang="en-US" altLang="zh-CN" b="1" dirty="0"/>
              <a:t>(</a:t>
            </a:r>
            <a:r>
              <a:rPr lang="zh-CN" altLang="en-US" b="1" dirty="0"/>
              <a:t>出</a:t>
            </a:r>
            <a:r>
              <a:rPr lang="en-US" altLang="zh-CN" b="1" dirty="0"/>
              <a:t>)</a:t>
            </a:r>
            <a:r>
              <a:rPr lang="zh-CN" altLang="en-US" b="1" dirty="0"/>
              <a:t>口货物的实际净重，计量单位为千克，不足</a:t>
            </a:r>
            <a:r>
              <a:rPr lang="en-US" altLang="zh-CN" b="1" dirty="0"/>
              <a:t>1</a:t>
            </a:r>
            <a:r>
              <a:rPr lang="zh-CN" altLang="en-US" b="1" dirty="0"/>
              <a:t>千克的填报为</a:t>
            </a:r>
            <a:r>
              <a:rPr lang="en-US" altLang="zh-CN" b="1" dirty="0"/>
              <a:t>1</a:t>
            </a:r>
            <a:r>
              <a:rPr lang="zh-CN" altLang="en-US" b="1" dirty="0"/>
              <a:t>。</a:t>
            </a:r>
            <a:endParaRPr lang="zh-CN" altLang="en-US" b="1" dirty="0"/>
          </a:p>
          <a:p>
            <a:r>
              <a:rPr lang="zh-CN" altLang="en-US" b="1" dirty="0"/>
              <a:t>       “以毛作净”时，填毛重；</a:t>
            </a:r>
            <a:endParaRPr lang="zh-CN" altLang="en-US" b="1" dirty="0"/>
          </a:p>
          <a:p>
            <a:r>
              <a:rPr lang="zh-CN" altLang="en-US" b="1" dirty="0"/>
              <a:t>       标明扣除内层包装重量，无法知道货物的自然净重，可填净重，如罐头；</a:t>
            </a:r>
            <a:endParaRPr lang="zh-CN" altLang="en-US" b="1" dirty="0"/>
          </a:p>
          <a:p>
            <a:r>
              <a:rPr lang="zh-CN" altLang="en-US" b="1" dirty="0"/>
              <a:t>       只标明公量时，填公量。</a:t>
            </a:r>
            <a:endParaRPr lang="zh-CN" altLang="en-US" b="1" dirty="0"/>
          </a:p>
          <a:p>
            <a:endParaRPr lang="zh-CN" altLang="en-US" dirty="0"/>
          </a:p>
        </p:txBody>
      </p:sp>
    </p:spTree>
    <p:custDataLst>
      <p:tags r:id="rId1"/>
    </p:custDataLst>
  </p:cSld>
  <p:clrMapOvr>
    <a:masterClrMapping/>
  </p:clrMapOvr>
  <p:transition>
    <p:push dir="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49" name="文本占位符 80897"/>
          <p:cNvSpPr>
            <a:spLocks noGrp="1" noRot="1"/>
          </p:cNvSpPr>
          <p:nvPr>
            <p:ph idx="1"/>
          </p:nvPr>
        </p:nvSpPr>
        <p:spPr>
          <a:xfrm>
            <a:off x="1524000" y="0"/>
            <a:ext cx="9144000" cy="6858000"/>
          </a:xfrm>
        </p:spPr>
        <p:txBody>
          <a:bodyPr anchor="t" anchorCtr="0"/>
          <a:p>
            <a:pPr>
              <a:lnSpc>
                <a:spcPct val="90000"/>
              </a:lnSpc>
            </a:pPr>
            <a:r>
              <a:rPr lang="en-US" altLang="zh-CN" sz="4000" b="1" dirty="0">
                <a:solidFill>
                  <a:schemeClr val="tx2"/>
                </a:solidFill>
              </a:rPr>
              <a:t>    </a:t>
            </a:r>
            <a:r>
              <a:rPr lang="zh-CN" altLang="en-US" sz="4000" b="1" dirty="0">
                <a:solidFill>
                  <a:schemeClr val="tx2"/>
                </a:solidFill>
              </a:rPr>
              <a:t>三十、集装箱（货柜）号</a:t>
            </a:r>
            <a:endParaRPr lang="zh-CN" altLang="en-US" sz="4000" b="1" dirty="0">
              <a:solidFill>
                <a:schemeClr val="tx2"/>
              </a:solidFill>
            </a:endParaRPr>
          </a:p>
          <a:p>
            <a:pPr>
              <a:lnSpc>
                <a:spcPct val="90000"/>
              </a:lnSpc>
            </a:pPr>
            <a:r>
              <a:rPr lang="zh-CN" altLang="en-US" b="1" dirty="0"/>
              <a:t>    集装箱号是在每个集装箱箱体两侧标示的全球唯一的编号。</a:t>
            </a:r>
            <a:endParaRPr lang="zh-CN" altLang="en-US" b="1" dirty="0"/>
          </a:p>
          <a:p>
            <a:pPr>
              <a:lnSpc>
                <a:spcPct val="90000"/>
              </a:lnSpc>
            </a:pPr>
            <a:r>
              <a:rPr lang="zh-CN" altLang="en-US" b="1" dirty="0"/>
              <a:t>     集装箱分为：</a:t>
            </a:r>
            <a:endParaRPr lang="zh-CN" altLang="en-US" b="1" dirty="0"/>
          </a:p>
          <a:p>
            <a:pPr>
              <a:lnSpc>
                <a:spcPct val="90000"/>
              </a:lnSpc>
            </a:pPr>
            <a:r>
              <a:rPr lang="zh-CN" altLang="en-US" b="1" dirty="0"/>
              <a:t>       </a:t>
            </a:r>
            <a:r>
              <a:rPr lang="en-US" altLang="zh-CN" b="1" dirty="0"/>
              <a:t>20</a:t>
            </a:r>
            <a:r>
              <a:rPr lang="zh-CN" altLang="en-US" b="1" dirty="0"/>
              <a:t>英尺（</a:t>
            </a:r>
            <a:r>
              <a:rPr lang="en-US" altLang="zh-CN" b="1" dirty="0"/>
              <a:t>20`</a:t>
            </a:r>
            <a:r>
              <a:rPr lang="zh-CN" altLang="en-US" b="1" dirty="0"/>
              <a:t>）集装箱（</a:t>
            </a:r>
            <a:r>
              <a:rPr lang="zh-CN" altLang="en-US" b="1" dirty="0">
                <a:solidFill>
                  <a:schemeClr val="hlink"/>
                </a:solidFill>
              </a:rPr>
              <a:t>标准箱</a:t>
            </a:r>
            <a:r>
              <a:rPr lang="zh-CN" altLang="en-US" b="1" dirty="0"/>
              <a:t>）</a:t>
            </a:r>
            <a:endParaRPr lang="zh-CN" altLang="en-US" b="1" dirty="0"/>
          </a:p>
          <a:p>
            <a:pPr>
              <a:lnSpc>
                <a:spcPct val="90000"/>
              </a:lnSpc>
            </a:pPr>
            <a:r>
              <a:rPr lang="zh-CN" altLang="en-US" b="1" dirty="0"/>
              <a:t>       </a:t>
            </a:r>
            <a:r>
              <a:rPr lang="en-US" altLang="zh-CN" b="1" dirty="0"/>
              <a:t>40</a:t>
            </a:r>
            <a:r>
              <a:rPr lang="zh-CN" altLang="en-US" b="1" dirty="0"/>
              <a:t>英尺（</a:t>
            </a:r>
            <a:r>
              <a:rPr lang="en-US" altLang="zh-CN" b="1" dirty="0"/>
              <a:t>40`</a:t>
            </a:r>
            <a:r>
              <a:rPr lang="zh-CN" altLang="en-US" b="1" dirty="0"/>
              <a:t>）集装箱（折合</a:t>
            </a:r>
            <a:r>
              <a:rPr lang="en-US" altLang="zh-CN" b="1" dirty="0"/>
              <a:t>2</a:t>
            </a:r>
            <a:r>
              <a:rPr lang="zh-CN" altLang="en-US" b="1" dirty="0"/>
              <a:t>个标准箱）</a:t>
            </a:r>
            <a:endParaRPr lang="zh-CN" altLang="en-US" b="1" dirty="0"/>
          </a:p>
          <a:p>
            <a:pPr>
              <a:lnSpc>
                <a:spcPct val="90000"/>
              </a:lnSpc>
            </a:pPr>
            <a:r>
              <a:rPr lang="zh-CN" altLang="en-US" b="1" dirty="0"/>
              <a:t>       </a:t>
            </a:r>
            <a:r>
              <a:rPr lang="en-US" altLang="zh-CN" b="1" dirty="0"/>
              <a:t>45</a:t>
            </a:r>
            <a:r>
              <a:rPr lang="zh-CN" altLang="en-US" b="1" dirty="0"/>
              <a:t>、</a:t>
            </a:r>
            <a:r>
              <a:rPr lang="en-US" altLang="zh-CN" b="1" dirty="0"/>
              <a:t>48</a:t>
            </a:r>
            <a:r>
              <a:rPr lang="zh-CN" altLang="en-US" b="1" dirty="0"/>
              <a:t>、</a:t>
            </a:r>
            <a:r>
              <a:rPr lang="en-US" altLang="zh-CN" b="1" dirty="0"/>
              <a:t>53</a:t>
            </a:r>
            <a:r>
              <a:rPr lang="zh-CN" altLang="en-US" b="1" dirty="0"/>
              <a:t>英尺集装箱；</a:t>
            </a:r>
            <a:endParaRPr lang="zh-CN" altLang="en-US" b="1" dirty="0"/>
          </a:p>
          <a:p>
            <a:pPr>
              <a:lnSpc>
                <a:spcPct val="90000"/>
              </a:lnSpc>
            </a:pPr>
            <a:r>
              <a:rPr lang="zh-CN" altLang="en-US" b="1" dirty="0"/>
              <a:t>      其他集装箱。</a:t>
            </a:r>
            <a:endParaRPr lang="zh-CN" altLang="en-US" b="1" dirty="0"/>
          </a:p>
          <a:p>
            <a:pPr>
              <a:lnSpc>
                <a:spcPct val="90000"/>
              </a:lnSpc>
            </a:pPr>
            <a:r>
              <a:rPr lang="zh-CN" altLang="en-US" b="1" dirty="0"/>
              <a:t>      本栏日用于填报和打印集装箱编号及数量。</a:t>
            </a:r>
            <a:endParaRPr lang="zh-CN" altLang="en-US" b="1" dirty="0"/>
          </a:p>
          <a:p>
            <a:pPr>
              <a:lnSpc>
                <a:spcPct val="90000"/>
              </a:lnSpc>
            </a:pPr>
            <a:r>
              <a:rPr lang="zh-CN" altLang="en-US" b="1" dirty="0"/>
              <a:t>      集装箱数量四舍五入填报</a:t>
            </a:r>
            <a:r>
              <a:rPr lang="zh-CN" altLang="en-US" b="1" dirty="0">
                <a:solidFill>
                  <a:schemeClr val="hlink"/>
                </a:solidFill>
              </a:rPr>
              <a:t>整数</a:t>
            </a:r>
            <a:r>
              <a:rPr lang="zh-CN" altLang="en-US" b="1" dirty="0"/>
              <a:t>，非集装箱货物填报为</a:t>
            </a:r>
            <a:r>
              <a:rPr lang="en-US" altLang="zh-CN" b="1" dirty="0"/>
              <a:t>0</a:t>
            </a:r>
            <a:r>
              <a:rPr lang="zh-CN" altLang="en-US" b="1" dirty="0"/>
              <a:t>。</a:t>
            </a:r>
            <a:endParaRPr lang="zh-CN" altLang="en-US" b="1" dirty="0"/>
          </a:p>
          <a:p>
            <a:pPr>
              <a:lnSpc>
                <a:spcPct val="90000"/>
              </a:lnSpc>
            </a:pPr>
            <a:r>
              <a:rPr lang="zh-CN" altLang="en-US" b="1" dirty="0"/>
              <a:t>    </a:t>
            </a:r>
            <a:endParaRPr lang="zh-CN" altLang="en-US" b="1" dirty="0"/>
          </a:p>
        </p:txBody>
      </p:sp>
    </p:spTree>
    <p:custDataLst>
      <p:tags r:id="rId1"/>
    </p:custDataLst>
  </p:cSld>
  <p:clrMapOvr>
    <a:masterClrMapping/>
  </p:clrMapOvr>
  <p:transition>
    <p:push dir="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3" name="文本占位符 81921"/>
          <p:cNvSpPr>
            <a:spLocks noGrp="1" noRot="1"/>
          </p:cNvSpPr>
          <p:nvPr>
            <p:ph idx="1"/>
          </p:nvPr>
        </p:nvSpPr>
        <p:spPr>
          <a:xfrm>
            <a:off x="1524000" y="0"/>
            <a:ext cx="9144000" cy="6858000"/>
          </a:xfrm>
        </p:spPr>
        <p:txBody>
          <a:bodyPr anchor="t" anchorCtr="0"/>
          <a:p>
            <a:r>
              <a:rPr lang="en-US" altLang="zh-CN" b="1" dirty="0"/>
              <a:t>     </a:t>
            </a:r>
            <a:r>
              <a:rPr lang="zh-CN" altLang="en-US" b="1" dirty="0"/>
              <a:t>（一）</a:t>
            </a:r>
            <a:r>
              <a:rPr lang="en-US" altLang="zh-CN" b="1" dirty="0"/>
              <a:t>H883/EDI</a:t>
            </a:r>
            <a:r>
              <a:rPr lang="zh-CN" altLang="en-US" b="1" dirty="0"/>
              <a:t>通关系统</a:t>
            </a:r>
            <a:endParaRPr lang="zh-CN" altLang="en-US" b="1" dirty="0"/>
          </a:p>
          <a:p>
            <a:r>
              <a:rPr lang="zh-CN" altLang="en-US" b="1" dirty="0"/>
              <a:t>       一个集装箱号</a:t>
            </a:r>
            <a:r>
              <a:rPr lang="en-US" altLang="zh-CN" b="1" dirty="0"/>
              <a:t>+“*”+</a:t>
            </a:r>
            <a:r>
              <a:rPr lang="zh-CN" altLang="en-US" b="1" dirty="0"/>
              <a:t>集装箱数</a:t>
            </a:r>
            <a:r>
              <a:rPr lang="en-US" altLang="zh-CN" b="1" dirty="0"/>
              <a:t>+“</a:t>
            </a:r>
            <a:r>
              <a:rPr lang="zh-CN" altLang="en-US" b="1" dirty="0"/>
              <a:t>（折合标准集装箱数）”。</a:t>
            </a:r>
            <a:endParaRPr lang="zh-CN" altLang="en-US" b="1" dirty="0"/>
          </a:p>
          <a:p>
            <a:r>
              <a:rPr lang="zh-CN" altLang="en-US" b="1" dirty="0"/>
              <a:t>     如：</a:t>
            </a:r>
            <a:r>
              <a:rPr lang="en-US" altLang="zh-CN" b="1" dirty="0"/>
              <a:t>TEXU3605231*1</a:t>
            </a:r>
            <a:r>
              <a:rPr lang="zh-CN" altLang="en-US" b="1" dirty="0"/>
              <a:t>（</a:t>
            </a:r>
            <a:r>
              <a:rPr lang="en-US" altLang="zh-CN" b="1" dirty="0"/>
              <a:t>1</a:t>
            </a:r>
            <a:r>
              <a:rPr lang="zh-CN" altLang="en-US" b="1" dirty="0"/>
              <a:t>）表示</a:t>
            </a:r>
            <a:r>
              <a:rPr lang="en-US" altLang="zh-CN" b="1" dirty="0"/>
              <a:t>1</a:t>
            </a:r>
            <a:r>
              <a:rPr lang="zh-CN" altLang="en-US" b="1" dirty="0"/>
              <a:t>个标准集装箱。</a:t>
            </a:r>
            <a:endParaRPr lang="zh-CN" altLang="en-US" b="1" dirty="0"/>
          </a:p>
          <a:p>
            <a:r>
              <a:rPr lang="zh-CN" altLang="en-US" b="1" dirty="0"/>
              <a:t>             </a:t>
            </a:r>
            <a:r>
              <a:rPr lang="en-US" altLang="zh-CN" b="1" dirty="0"/>
              <a:t>TEXU3605231*2</a:t>
            </a:r>
            <a:r>
              <a:rPr lang="zh-CN" altLang="en-US" b="1" dirty="0"/>
              <a:t>（</a:t>
            </a:r>
            <a:r>
              <a:rPr lang="en-US" altLang="zh-CN" b="1" dirty="0"/>
              <a:t>3</a:t>
            </a:r>
            <a:r>
              <a:rPr lang="zh-CN" altLang="en-US" b="1" dirty="0"/>
              <a:t>）表示</a:t>
            </a:r>
            <a:r>
              <a:rPr lang="en-US" altLang="zh-CN" b="1" dirty="0"/>
              <a:t>2</a:t>
            </a:r>
            <a:r>
              <a:rPr lang="zh-CN" altLang="en-US" b="1" dirty="0"/>
              <a:t>个集装箱，折合为</a:t>
            </a:r>
            <a:r>
              <a:rPr lang="en-US" altLang="zh-CN" b="1" dirty="0"/>
              <a:t>3</a:t>
            </a:r>
            <a:r>
              <a:rPr lang="zh-CN" altLang="en-US" b="1" dirty="0"/>
              <a:t>个标准集装箱，其中一个箱号为</a:t>
            </a:r>
            <a:r>
              <a:rPr lang="en-US" altLang="zh-CN" b="1"/>
              <a:t>TEXU3605231</a:t>
            </a:r>
            <a:r>
              <a:rPr lang="zh-CN" altLang="en-US" b="1"/>
              <a:t>。</a:t>
            </a:r>
            <a:endParaRPr lang="zh-CN" altLang="en-US" b="1"/>
          </a:p>
          <a:p>
            <a:r>
              <a:rPr lang="zh-CN" altLang="en-US" b="1" dirty="0"/>
              <a:t>        在多于一个集装箱的情况下，其余集装箱编号打印在备注栏或随附清单上。</a:t>
            </a:r>
            <a:r>
              <a:rPr lang="zh-CN" altLang="en-US" dirty="0"/>
              <a:t> </a:t>
            </a:r>
            <a:endParaRPr lang="zh-CN" altLang="en-US" dirty="0"/>
          </a:p>
        </p:txBody>
      </p:sp>
    </p:spTree>
    <p:custDataLst>
      <p:tags r:id="rId1"/>
    </p:custDataLst>
  </p:cSld>
  <p:clrMapOvr>
    <a:masterClrMapping/>
  </p:clrMapOvr>
  <p:transition>
    <p:push dir="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7" name="文本占位符 201730"/>
          <p:cNvSpPr>
            <a:spLocks noGrp="1" noRot="1"/>
          </p:cNvSpPr>
          <p:nvPr>
            <p:ph idx="1"/>
          </p:nvPr>
        </p:nvSpPr>
        <p:spPr>
          <a:xfrm>
            <a:off x="1524000" y="0"/>
            <a:ext cx="9144000" cy="6858000"/>
          </a:xfrm>
        </p:spPr>
        <p:txBody>
          <a:bodyPr anchor="t" anchorCtr="0"/>
          <a:p>
            <a:r>
              <a:rPr lang="zh-CN" altLang="en-US" b="1" dirty="0"/>
              <a:t>（二）</a:t>
            </a:r>
            <a:r>
              <a:rPr lang="en-US" altLang="zh-CN" b="1" dirty="0"/>
              <a:t>H2000</a:t>
            </a:r>
            <a:r>
              <a:rPr lang="zh-CN" altLang="en-US" b="1" dirty="0"/>
              <a:t>通关系统</a:t>
            </a:r>
            <a:endParaRPr lang="zh-CN" altLang="en-US" b="1" dirty="0"/>
          </a:p>
          <a:p>
            <a:r>
              <a:rPr lang="zh-CN" altLang="en-US" b="1" dirty="0"/>
              <a:t>      填报在集装箱表中，一个集装箱填一条记录，分别填报集装箱号、规格和自重。</a:t>
            </a:r>
            <a:endParaRPr lang="zh-CN" altLang="en-US" b="1" dirty="0"/>
          </a:p>
          <a:p>
            <a:endParaRPr lang="zh-CN" altLang="en-US" b="1" dirty="0"/>
          </a:p>
        </p:txBody>
      </p:sp>
    </p:spTree>
    <p:custDataLst>
      <p:tags r:id="rId1"/>
    </p:custDataLst>
  </p:cSld>
  <p:clrMapOvr>
    <a:masterClrMapping/>
  </p:clrMapOvr>
  <p:transition>
    <p:push dir="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1" name="文本占位符 82945"/>
          <p:cNvSpPr>
            <a:spLocks noGrp="1" noRot="1"/>
          </p:cNvSpPr>
          <p:nvPr>
            <p:ph idx="1"/>
          </p:nvPr>
        </p:nvSpPr>
        <p:spPr>
          <a:xfrm>
            <a:off x="1524000" y="0"/>
            <a:ext cx="9144000" cy="6858000"/>
          </a:xfrm>
        </p:spPr>
        <p:txBody>
          <a:bodyPr anchor="t" anchorCtr="0"/>
          <a:p>
            <a:r>
              <a:rPr lang="zh-CN" altLang="en-US" sz="4000" b="1" dirty="0">
                <a:solidFill>
                  <a:schemeClr val="tx2"/>
                </a:solidFill>
              </a:rPr>
              <a:t>三十一、随附单据</a:t>
            </a:r>
            <a:endParaRPr lang="zh-CN" altLang="en-US" sz="4000" b="1" dirty="0">
              <a:solidFill>
                <a:schemeClr val="tx2"/>
              </a:solidFill>
            </a:endParaRPr>
          </a:p>
          <a:p>
            <a:r>
              <a:rPr lang="zh-CN" altLang="en-US" b="1" dirty="0"/>
              <a:t>       随附单据指随进</a:t>
            </a:r>
            <a:r>
              <a:rPr lang="en-US" altLang="zh-CN" b="1" dirty="0"/>
              <a:t>(</a:t>
            </a:r>
            <a:r>
              <a:rPr lang="zh-CN" altLang="en-US" b="1" dirty="0"/>
              <a:t>出</a:t>
            </a:r>
            <a:r>
              <a:rPr lang="en-US" altLang="zh-CN" b="1" dirty="0"/>
              <a:t>)</a:t>
            </a:r>
            <a:r>
              <a:rPr lang="zh-CN" altLang="en-US" b="1" dirty="0"/>
              <a:t>口货物报关单一并向海关递交的单证：</a:t>
            </a:r>
            <a:endParaRPr lang="zh-CN" altLang="en-US" b="1" dirty="0"/>
          </a:p>
          <a:p>
            <a:r>
              <a:rPr lang="zh-CN" altLang="en-US" b="1" dirty="0"/>
              <a:t>       </a:t>
            </a:r>
            <a:r>
              <a:rPr lang="zh-CN" altLang="en-US" b="1" dirty="0">
                <a:solidFill>
                  <a:schemeClr val="hlink"/>
                </a:solidFill>
              </a:rPr>
              <a:t>合同、发票、装箱单、许可证等必备的随附单证不在本栏目填报。</a:t>
            </a:r>
            <a:endParaRPr lang="zh-CN" altLang="en-US" b="1" dirty="0">
              <a:solidFill>
                <a:schemeClr val="hlink"/>
              </a:solidFill>
            </a:endParaRPr>
          </a:p>
          <a:p>
            <a:r>
              <a:rPr lang="zh-CN" altLang="en-US" b="1" dirty="0"/>
              <a:t>      本栏目应按海关规定的</a:t>
            </a:r>
            <a:r>
              <a:rPr lang="en-US" altLang="zh-CN" b="1"/>
              <a:t>《</a:t>
            </a:r>
            <a:r>
              <a:rPr lang="zh-CN" altLang="en-US" sz="4000" b="1" dirty="0"/>
              <a:t>监管证件名称代码表</a:t>
            </a:r>
            <a:r>
              <a:rPr lang="en-US" altLang="zh-CN" b="1" dirty="0"/>
              <a:t>》</a:t>
            </a:r>
            <a:r>
              <a:rPr lang="zh-CN" altLang="en-US" b="1" dirty="0"/>
              <a:t>选择填报相应证件的代码。</a:t>
            </a:r>
            <a:endParaRPr lang="zh-CN" altLang="en-US" b="1" dirty="0"/>
          </a:p>
          <a:p>
            <a:r>
              <a:rPr lang="zh-CN" altLang="en-US" b="1" dirty="0"/>
              <a:t>       “编号”栏填许可证件编号。</a:t>
            </a:r>
            <a:endParaRPr lang="zh-CN" altLang="en-US" b="1" dirty="0"/>
          </a:p>
          <a:p>
            <a:r>
              <a:rPr lang="zh-CN" altLang="en-US" b="1" dirty="0"/>
              <a:t>     优惠贸易协定下的进口货物，本栏目填报原产地证书代码和编号。</a:t>
            </a:r>
            <a:endParaRPr lang="zh-CN" altLang="en-US" b="1" dirty="0"/>
          </a:p>
          <a:p>
            <a:r>
              <a:rPr lang="zh-CN" altLang="en-US" b="1" dirty="0"/>
              <a:t>    如        “</a:t>
            </a:r>
            <a:r>
              <a:rPr lang="en-US" altLang="zh-CN" b="1"/>
              <a:t>Y</a:t>
            </a:r>
            <a:r>
              <a:rPr lang="zh-CN" altLang="en-US" b="1"/>
              <a:t>：</a:t>
            </a:r>
            <a:r>
              <a:rPr lang="en-US" altLang="zh-CN" b="1"/>
              <a:t>01”</a:t>
            </a:r>
            <a:endParaRPr lang="en-US" altLang="zh-CN" b="1"/>
          </a:p>
        </p:txBody>
      </p:sp>
    </p:spTree>
    <p:custDataLst>
      <p:tags r:id="rId1"/>
    </p:custDataLst>
  </p:cSld>
  <p:clrMapOvr>
    <a:masterClrMapping/>
  </p:clrMapOvr>
  <p:transition>
    <p:push dir="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5" name="文本占位符 205826"/>
          <p:cNvSpPr>
            <a:spLocks noGrp="1" noRot="1"/>
          </p:cNvSpPr>
          <p:nvPr>
            <p:ph idx="1"/>
          </p:nvPr>
        </p:nvSpPr>
        <p:spPr>
          <a:xfrm>
            <a:off x="1524000" y="0"/>
            <a:ext cx="9144000" cy="6858000"/>
          </a:xfrm>
        </p:spPr>
        <p:txBody>
          <a:bodyPr anchor="t" anchorCtr="0"/>
          <a:p>
            <a:r>
              <a:rPr lang="en-US" altLang="zh-CN" b="1" dirty="0"/>
              <a:t>“01”</a:t>
            </a:r>
            <a:r>
              <a:rPr lang="zh-CN" altLang="en-US" b="1" dirty="0"/>
              <a:t>为“曼谷协定及中巴优惠贸易安排”项下的进口货物；</a:t>
            </a:r>
            <a:endParaRPr lang="zh-CN" altLang="en-US" b="1" dirty="0"/>
          </a:p>
          <a:p>
            <a:r>
              <a:rPr lang="zh-CN" altLang="en-US" b="1" dirty="0"/>
              <a:t>“</a:t>
            </a:r>
            <a:r>
              <a:rPr lang="en-US" altLang="zh-CN" b="1" dirty="0"/>
              <a:t>02”</a:t>
            </a:r>
            <a:r>
              <a:rPr lang="zh-CN" altLang="en-US" b="1" dirty="0"/>
              <a:t>为“中国与东盟全面经济合作框架协定项下‘早期收获’方案”（简称“中国东盟早期收获”），包括“中泰蔬菜水果协定”项下的进口货物以及对原产于老挝、柬埔寨、缅甸的进口货物；</a:t>
            </a:r>
            <a:endParaRPr lang="zh-CN" altLang="en-US" b="1" dirty="0"/>
          </a:p>
          <a:p>
            <a:r>
              <a:rPr lang="zh-CN" altLang="en-US" b="1" dirty="0"/>
              <a:t>“</a:t>
            </a:r>
            <a:r>
              <a:rPr lang="en-US" altLang="zh-CN" b="1" dirty="0"/>
              <a:t>03”</a:t>
            </a:r>
            <a:r>
              <a:rPr lang="zh-CN" altLang="en-US" b="1" dirty="0"/>
              <a:t>为“内地与香港紧密经贸关系安排”（香港</a:t>
            </a:r>
            <a:r>
              <a:rPr lang="en-US" altLang="zh-CN" b="1" dirty="0"/>
              <a:t>CEPA</a:t>
            </a:r>
            <a:r>
              <a:rPr lang="zh-CN" altLang="en-US" b="1" dirty="0"/>
              <a:t>）项下的进口货物；</a:t>
            </a:r>
            <a:endParaRPr lang="zh-CN" altLang="en-US" b="1" dirty="0"/>
          </a:p>
          <a:p>
            <a:r>
              <a:rPr lang="zh-CN" altLang="en-US" b="1" dirty="0"/>
              <a:t>“</a:t>
            </a:r>
            <a:r>
              <a:rPr lang="en-US" altLang="zh-CN" b="1" dirty="0"/>
              <a:t>04”</a:t>
            </a:r>
            <a:r>
              <a:rPr lang="zh-CN" altLang="en-US" b="1" dirty="0"/>
              <a:t>为属于“内地与澳门紧密经贸关系安排”（澳门</a:t>
            </a:r>
            <a:r>
              <a:rPr lang="en-US" altLang="zh-CN" b="1" dirty="0"/>
              <a:t>CEPA</a:t>
            </a:r>
            <a:r>
              <a:rPr lang="zh-CN" altLang="en-US" b="1" dirty="0"/>
              <a:t>）项下的进口货物。</a:t>
            </a:r>
            <a:endParaRPr lang="zh-CN" altLang="en-US" b="1" dirty="0"/>
          </a:p>
        </p:txBody>
      </p:sp>
    </p:spTree>
    <p:custDataLst>
      <p:tags r:id="rId1"/>
    </p:custDataLst>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文本占位符 16385"/>
          <p:cNvSpPr>
            <a:spLocks noGrp="1" noRot="1"/>
          </p:cNvSpPr>
          <p:nvPr>
            <p:ph idx="1"/>
          </p:nvPr>
        </p:nvSpPr>
        <p:spPr>
          <a:xfrm>
            <a:off x="1524000" y="0"/>
            <a:ext cx="9144000" cy="6669088"/>
          </a:xfrm>
        </p:spPr>
        <p:txBody>
          <a:bodyPr anchor="t" anchorCtr="0"/>
          <a:p>
            <a:r>
              <a:rPr lang="zh-CN" altLang="en-US" b="1" dirty="0"/>
              <a:t>四、申报期限</a:t>
            </a:r>
            <a:endParaRPr lang="zh-CN" altLang="en-US" b="1" dirty="0"/>
          </a:p>
          <a:p>
            <a:r>
              <a:rPr lang="en-US" altLang="zh-CN" b="1" dirty="0"/>
              <a:t>1</a:t>
            </a:r>
            <a:r>
              <a:rPr lang="zh-CN" altLang="en-US" b="1" dirty="0"/>
              <a:t>、进口货物的申报时间与期限</a:t>
            </a:r>
            <a:endParaRPr lang="zh-CN" altLang="en-US" b="1" dirty="0"/>
          </a:p>
          <a:p>
            <a:r>
              <a:rPr lang="zh-CN" altLang="en-US" b="1" dirty="0"/>
              <a:t>       根据</a:t>
            </a:r>
            <a:r>
              <a:rPr lang="en-US" altLang="zh-CN" b="1" dirty="0"/>
              <a:t>《</a:t>
            </a:r>
            <a:r>
              <a:rPr lang="zh-CN" altLang="en-US" b="1" dirty="0"/>
              <a:t>海关法</a:t>
            </a:r>
            <a:r>
              <a:rPr lang="en-US" altLang="zh-CN" b="1" dirty="0"/>
              <a:t>》</a:t>
            </a:r>
            <a:r>
              <a:rPr lang="zh-CN" altLang="en-US" b="1" dirty="0"/>
              <a:t>第</a:t>
            </a:r>
            <a:r>
              <a:rPr lang="en-US" altLang="zh-CN" b="1" dirty="0"/>
              <a:t>18</a:t>
            </a:r>
            <a:r>
              <a:rPr lang="zh-CN" altLang="en-US" b="1" dirty="0"/>
              <a:t>条、</a:t>
            </a:r>
            <a:r>
              <a:rPr lang="en-US" altLang="zh-CN" b="1" dirty="0"/>
              <a:t>21</a:t>
            </a:r>
            <a:r>
              <a:rPr lang="zh-CN" altLang="en-US" b="1" dirty="0"/>
              <a:t>条的规定，进口货物的报关期限为运输工具申报进境之日起</a:t>
            </a:r>
            <a:r>
              <a:rPr lang="en-US" altLang="zh-CN" b="1" dirty="0">
                <a:solidFill>
                  <a:schemeClr val="tx2"/>
                </a:solidFill>
              </a:rPr>
              <a:t>14</a:t>
            </a:r>
            <a:r>
              <a:rPr lang="zh-CN" altLang="en-US" b="1" dirty="0">
                <a:solidFill>
                  <a:schemeClr val="tx2"/>
                </a:solidFill>
              </a:rPr>
              <a:t>日内。</a:t>
            </a:r>
            <a:endParaRPr lang="zh-CN" altLang="en-US" b="1" dirty="0">
              <a:solidFill>
                <a:schemeClr val="tx2"/>
              </a:solidFill>
            </a:endParaRPr>
          </a:p>
          <a:p>
            <a:r>
              <a:rPr lang="zh-CN" altLang="en-US" b="1" dirty="0"/>
              <a:t>        从第</a:t>
            </a:r>
            <a:r>
              <a:rPr lang="en-US" altLang="zh-CN" b="1" dirty="0"/>
              <a:t>15</a:t>
            </a:r>
            <a:r>
              <a:rPr lang="zh-CN" altLang="en-US" b="1" dirty="0"/>
              <a:t>日起，收取滞报金（</a:t>
            </a:r>
            <a:r>
              <a:rPr lang="en-US" altLang="zh-CN" b="1"/>
              <a:t>0.5</a:t>
            </a:r>
            <a:r>
              <a:rPr lang="en-US" altLang="zh-CN" b="1" dirty="0"/>
              <a:t>‰</a:t>
            </a:r>
            <a:r>
              <a:rPr lang="zh-CN" altLang="en-US" b="1" dirty="0"/>
              <a:t>）。</a:t>
            </a:r>
            <a:endParaRPr lang="zh-CN" altLang="en-US" b="1" dirty="0"/>
          </a:p>
          <a:p>
            <a:r>
              <a:rPr lang="en-US" altLang="zh-CN" b="1" dirty="0"/>
              <a:t>2</a:t>
            </a:r>
            <a:r>
              <a:rPr lang="zh-CN" altLang="en-US" b="1" dirty="0"/>
              <a:t>、出口货物的申报时间与期限</a:t>
            </a:r>
            <a:endParaRPr lang="zh-CN" altLang="en-US" b="1" dirty="0"/>
          </a:p>
          <a:p>
            <a:r>
              <a:rPr lang="zh-CN" altLang="en-US" b="1" dirty="0"/>
              <a:t>      根据</a:t>
            </a:r>
            <a:r>
              <a:rPr lang="en-US" altLang="zh-CN" b="1" dirty="0"/>
              <a:t>《</a:t>
            </a:r>
            <a:r>
              <a:rPr lang="zh-CN" altLang="en-US" b="1" dirty="0"/>
              <a:t>海关法</a:t>
            </a:r>
            <a:r>
              <a:rPr lang="en-US" altLang="zh-CN" b="1" dirty="0"/>
              <a:t>》</a:t>
            </a:r>
            <a:r>
              <a:rPr lang="zh-CN" altLang="en-US" b="1" dirty="0"/>
              <a:t>第</a:t>
            </a:r>
            <a:r>
              <a:rPr lang="en-US" altLang="zh-CN" b="1" dirty="0"/>
              <a:t>18</a:t>
            </a:r>
            <a:r>
              <a:rPr lang="zh-CN" altLang="en-US" b="1" dirty="0"/>
              <a:t>条、</a:t>
            </a:r>
            <a:r>
              <a:rPr lang="en-US" altLang="zh-CN" b="1" dirty="0"/>
              <a:t>21</a:t>
            </a:r>
            <a:r>
              <a:rPr lang="zh-CN" altLang="en-US" b="1" dirty="0"/>
              <a:t>条的规定，出口货物的收货人除海关特准外，应当在装货的</a:t>
            </a:r>
            <a:r>
              <a:rPr lang="en-US" altLang="zh-CN" b="1" dirty="0">
                <a:solidFill>
                  <a:schemeClr val="tx2"/>
                </a:solidFill>
              </a:rPr>
              <a:t>24</a:t>
            </a:r>
            <a:r>
              <a:rPr lang="zh-CN" altLang="en-US" b="1" dirty="0">
                <a:solidFill>
                  <a:schemeClr val="tx2"/>
                </a:solidFill>
              </a:rPr>
              <a:t>小</a:t>
            </a:r>
            <a:r>
              <a:rPr lang="zh-CN" altLang="en-US" b="1" dirty="0">
                <a:solidFill>
                  <a:schemeClr val="accent2"/>
                </a:solidFill>
              </a:rPr>
              <a:t>时</a:t>
            </a:r>
            <a:r>
              <a:rPr lang="zh-CN" altLang="en-US" b="1" dirty="0"/>
              <a:t>以前向海关申报。</a:t>
            </a:r>
            <a:endParaRPr lang="zh-CN" altLang="en-US" b="1" dirty="0"/>
          </a:p>
          <a:p>
            <a:endParaRPr lang="zh-CN" altLang="en-US" b="1" dirty="0"/>
          </a:p>
          <a:p>
            <a:endParaRPr lang="zh-CN" altLang="en-US" dirty="0"/>
          </a:p>
        </p:txBody>
      </p:sp>
    </p:spTree>
    <p:custDataLst>
      <p:tags r:id="rId1"/>
    </p:custDataLst>
  </p:cSld>
  <p:clrMapOvr>
    <a:masterClrMapping/>
  </p:clrMapOvr>
  <p:transition>
    <p:push dir="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16824" name="内容占位符 116823"/>
          <p:cNvGraphicFramePr/>
          <p:nvPr>
            <p:ph idx="1"/>
          </p:nvPr>
        </p:nvGraphicFramePr>
        <p:xfrm>
          <a:off x="1524000" y="0"/>
          <a:ext cx="9144000" cy="6858000"/>
        </p:xfrm>
        <a:graphic>
          <a:graphicData uri="http://schemas.openxmlformats.org/drawingml/2006/table">
            <a:tbl>
              <a:tblPr/>
              <a:tblGrid>
                <a:gridCol w="990600"/>
                <a:gridCol w="3581400"/>
                <a:gridCol w="914400"/>
                <a:gridCol w="3657600"/>
              </a:tblGrid>
              <a:tr h="550863">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代码</a:t>
                      </a:r>
                      <a:endParaRPr lang="zh-CN" altLang="en-US"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监管证件名称</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代码</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监管证件名称</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3340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1</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进口许可证</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G</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被动出口配额证</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50862">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2</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汽车进口许可证</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O</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自动进口许可证</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6738">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3</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敏感物项出口许可证</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P</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进口废物批准证件</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76312">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4</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出口许可证定向出口商品许可证</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Y</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原产地证明</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9690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7</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自动进口许可证</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t</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关税配额证件</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76313">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8</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禁止出口商品</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u</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进口许可证（加工贸易，保税）</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74725">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9</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禁止进口商品</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x</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进口许可证（加工贸易）</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9690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A</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入境货物通关单</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34987">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B</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出境货物通在单</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p:push dir="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20283" name="内容占位符 220282"/>
          <p:cNvGraphicFramePr/>
          <p:nvPr>
            <p:ph idx="1"/>
          </p:nvPr>
        </p:nvGraphicFramePr>
        <p:xfrm>
          <a:off x="1524000" y="0"/>
          <a:ext cx="9144000" cy="6861175"/>
        </p:xfrm>
        <a:graphic>
          <a:graphicData uri="http://schemas.openxmlformats.org/drawingml/2006/table">
            <a:tbl>
              <a:tblPr/>
              <a:tblGrid>
                <a:gridCol w="990600"/>
                <a:gridCol w="3581400"/>
                <a:gridCol w="914400"/>
                <a:gridCol w="3657600"/>
              </a:tblGrid>
              <a:tr h="51816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代码</a:t>
                      </a:r>
                      <a:endParaRPr lang="zh-CN" altLang="en-US"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监管证件名称</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代码</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监管证件名称</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488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D</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出入境货物通关单（毛坯钻石用）</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T</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银行调运外币现钞进出境许可证</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488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E</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濒危物种出口允许证</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W</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麻醉药品进出口许可证</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488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F</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濒危物种进口允许证</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X</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有毒化学品环境管理放行通知单</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5515">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I</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精神药物进（出）口准许证</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Z</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进口音像制品批准单或节目提取单</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488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J</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金产品出口证或人总行进口批件</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e</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关税配额外优惠税率进口棉花配额证</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488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Q</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药品进口通关单</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s</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适用</a:t>
                      </a:r>
                      <a:r>
                        <a:rPr lang="en-US" altLang="zh-CN" b="1" dirty="0"/>
                        <a:t>ITA</a:t>
                      </a:r>
                      <a:r>
                        <a:rPr lang="zh-CN" altLang="en-US" b="1" dirty="0"/>
                        <a:t>生产率的商品用途认定证明</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7310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S</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进出口农药登记证明</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p:push dir="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7" name="文本占位符 117762"/>
          <p:cNvSpPr>
            <a:spLocks noGrp="1" noRot="1"/>
          </p:cNvSpPr>
          <p:nvPr>
            <p:ph idx="1"/>
          </p:nvPr>
        </p:nvSpPr>
        <p:spPr>
          <a:xfrm>
            <a:off x="1524000" y="0"/>
            <a:ext cx="9144000" cy="6858000"/>
          </a:xfrm>
        </p:spPr>
        <p:txBody>
          <a:bodyPr anchor="t" anchorCtr="0"/>
          <a:p>
            <a:r>
              <a:rPr lang="zh-CN" altLang="en-US" sz="4000" b="1" dirty="0">
                <a:solidFill>
                  <a:schemeClr val="tx2"/>
                </a:solidFill>
              </a:rPr>
              <a:t>三十二、用途</a:t>
            </a:r>
            <a:endParaRPr lang="zh-CN" altLang="en-US" sz="4000" b="1" dirty="0">
              <a:solidFill>
                <a:schemeClr val="tx2"/>
              </a:solidFill>
            </a:endParaRPr>
          </a:p>
          <a:p>
            <a:r>
              <a:rPr lang="zh-CN" altLang="en-US" b="1" dirty="0"/>
              <a:t>       进口货物填报用途，应根据进口货物的实际用途按海关规定的</a:t>
            </a:r>
            <a:r>
              <a:rPr lang="en-US" altLang="zh-CN" b="1" dirty="0"/>
              <a:t>《</a:t>
            </a:r>
            <a:r>
              <a:rPr lang="zh-CN" altLang="en-US" b="1" dirty="0"/>
              <a:t>用途代码表</a:t>
            </a:r>
            <a:r>
              <a:rPr lang="en-US" altLang="zh-CN" b="1" dirty="0"/>
              <a:t>》</a:t>
            </a:r>
            <a:r>
              <a:rPr lang="zh-CN" altLang="en-US" b="1" dirty="0"/>
              <a:t>选择填报相应的用途代码。</a:t>
            </a:r>
            <a:endParaRPr lang="zh-CN" altLang="en-US" b="1" dirty="0"/>
          </a:p>
          <a:p>
            <a:r>
              <a:rPr lang="zh-CN" altLang="en-US" b="1" dirty="0"/>
              <a:t>     如“以产顶进”填报“</a:t>
            </a:r>
            <a:r>
              <a:rPr lang="en-US" altLang="zh-CN" b="1" dirty="0"/>
              <a:t>13”</a:t>
            </a:r>
            <a:r>
              <a:rPr lang="zh-CN" altLang="en-US" b="1" dirty="0"/>
              <a:t>。   </a:t>
            </a:r>
            <a:endParaRPr lang="zh-CN" altLang="en-US" b="1" dirty="0"/>
          </a:p>
          <a:p>
            <a:r>
              <a:rPr lang="zh-CN" altLang="en-US" b="1" dirty="0"/>
              <a:t>      </a:t>
            </a:r>
            <a:endParaRPr lang="zh-CN" altLang="en-US" b="1" dirty="0"/>
          </a:p>
        </p:txBody>
      </p:sp>
    </p:spTree>
    <p:custDataLst>
      <p:tags r:id="rId1"/>
    </p:custDataLst>
  </p:cSld>
  <p:clrMapOvr>
    <a:masterClrMapping/>
  </p:clrMapOvr>
  <p:transition>
    <p:push dir="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1" name="标题 120833"/>
          <p:cNvSpPr>
            <a:spLocks noGrp="1" noRot="1"/>
          </p:cNvSpPr>
          <p:nvPr>
            <p:ph type="title"/>
          </p:nvPr>
        </p:nvSpPr>
        <p:spPr/>
        <p:txBody>
          <a:bodyPr anchor="ctr" anchorCtr="0"/>
          <a:p>
            <a:r>
              <a:rPr lang="zh-CN" altLang="en-US" b="1" dirty="0"/>
              <a:t>用途代码表</a:t>
            </a:r>
            <a:endParaRPr lang="zh-CN" altLang="en-US" b="1" dirty="0"/>
          </a:p>
        </p:txBody>
      </p:sp>
      <p:graphicFrame>
        <p:nvGraphicFramePr>
          <p:cNvPr id="120888" name="内容占位符 120887"/>
          <p:cNvGraphicFramePr/>
          <p:nvPr>
            <p:ph idx="1"/>
          </p:nvPr>
        </p:nvGraphicFramePr>
        <p:xfrm>
          <a:off x="1524000" y="1295400"/>
          <a:ext cx="9144000" cy="5227320"/>
        </p:xfrm>
        <a:graphic>
          <a:graphicData uri="http://schemas.openxmlformats.org/drawingml/2006/table">
            <a:tbl>
              <a:tblPr/>
              <a:tblGrid>
                <a:gridCol w="1676400"/>
                <a:gridCol w="2438400"/>
                <a:gridCol w="1752600"/>
                <a:gridCol w="3276600"/>
              </a:tblGrid>
              <a:tr h="76200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用途代码</a:t>
                      </a:r>
                      <a:endParaRPr lang="zh-CN" altLang="en-US"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用途名称</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用途代码</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用途名称</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4295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01</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外贸自销内销</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07</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收保证金</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44855">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02</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特区内销</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08</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免费提供</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4549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03</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其他内销</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09</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作价提供</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4422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04</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企业自用</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10</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贷样、广告品</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4295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05</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加工返销</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11</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其他</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44855">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06</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借用</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13</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以产顶进</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p:push dir="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5" name="文本占位符 83969"/>
          <p:cNvSpPr>
            <a:spLocks noGrp="1" noRot="1"/>
          </p:cNvSpPr>
          <p:nvPr>
            <p:ph idx="1"/>
          </p:nvPr>
        </p:nvSpPr>
        <p:spPr>
          <a:xfrm>
            <a:off x="1524000" y="0"/>
            <a:ext cx="9144000" cy="6858000"/>
          </a:xfrm>
        </p:spPr>
        <p:txBody>
          <a:bodyPr anchor="t" anchorCtr="0">
            <a:normAutofit fontScale="90000"/>
          </a:bodyPr>
          <a:p>
            <a:r>
              <a:rPr lang="zh-CN" altLang="en-US" sz="4000" b="1" dirty="0">
                <a:solidFill>
                  <a:schemeClr val="tx2"/>
                </a:solidFill>
              </a:rPr>
              <a:t>三十三、标记唛码及备注</a:t>
            </a:r>
            <a:endParaRPr lang="zh-CN" altLang="en-US" sz="4000" b="1" dirty="0">
              <a:solidFill>
                <a:schemeClr val="tx2"/>
              </a:solidFill>
            </a:endParaRPr>
          </a:p>
          <a:p>
            <a:r>
              <a:rPr lang="zh-CN" altLang="en-US" b="1" dirty="0"/>
              <a:t>    </a:t>
            </a:r>
            <a:r>
              <a:rPr lang="zh-CN" altLang="en-US" sz="3600" b="1" dirty="0"/>
              <a:t>标记唛码及备注栏目上部用于打印以下内容：</a:t>
            </a:r>
            <a:endParaRPr lang="zh-CN" altLang="en-US" sz="3600" b="1" dirty="0"/>
          </a:p>
          <a:p>
            <a:r>
              <a:rPr lang="zh-CN" altLang="en-US" sz="3600" b="1" dirty="0"/>
              <a:t>    </a:t>
            </a:r>
            <a:r>
              <a:rPr lang="en-US" altLang="zh-CN" sz="3600" b="1" dirty="0"/>
              <a:t>(1)</a:t>
            </a:r>
            <a:r>
              <a:rPr lang="zh-CN" altLang="en-US" sz="3600" b="1" dirty="0"/>
              <a:t>标记唛码中除图形以外的文字、数字；                                  </a:t>
            </a:r>
            <a:r>
              <a:rPr lang="en-US" altLang="zh-CN" sz="3600" b="1"/>
              <a:t>Marks /MKS</a:t>
            </a:r>
            <a:endParaRPr lang="en-US" altLang="zh-CN" sz="3600" b="1"/>
          </a:p>
          <a:p>
            <a:r>
              <a:rPr lang="en-US" altLang="zh-CN" sz="3600" b="1" dirty="0"/>
              <a:t>  </a:t>
            </a:r>
            <a:r>
              <a:rPr lang="zh-CN" altLang="en-US" sz="3600" b="1" dirty="0"/>
              <a:t>收货人代号；                </a:t>
            </a:r>
            <a:r>
              <a:rPr lang="en-US" altLang="zh-CN" sz="3600" b="1"/>
              <a:t>ABC. </a:t>
            </a:r>
            <a:endParaRPr lang="en-US" altLang="zh-CN" sz="3600" b="1"/>
          </a:p>
          <a:p>
            <a:r>
              <a:rPr lang="en-US" altLang="zh-CN" sz="3600" b="1" dirty="0"/>
              <a:t>  </a:t>
            </a:r>
            <a:r>
              <a:rPr lang="zh-CN" altLang="en-US" sz="3600" b="1" dirty="0"/>
              <a:t>合同号；                       </a:t>
            </a:r>
            <a:r>
              <a:rPr lang="en-US" altLang="zh-CN" sz="3600" b="1" dirty="0"/>
              <a:t>98L </a:t>
            </a:r>
            <a:r>
              <a:rPr lang="zh-CN" altLang="en-US" sz="3600" b="1" dirty="0"/>
              <a:t>一 </a:t>
            </a:r>
            <a:r>
              <a:rPr lang="en-US" altLang="zh-CN" sz="3600" b="1"/>
              <a:t>025SH</a:t>
            </a:r>
            <a:endParaRPr lang="en-US" altLang="zh-CN" sz="3600" b="1"/>
          </a:p>
          <a:p>
            <a:r>
              <a:rPr lang="en-US" altLang="zh-CN" sz="3600" b="1" dirty="0"/>
              <a:t>  </a:t>
            </a:r>
            <a:r>
              <a:rPr lang="zh-CN" altLang="en-US" sz="3600" b="1" dirty="0"/>
              <a:t>发票号；</a:t>
            </a:r>
            <a:endParaRPr lang="zh-CN" altLang="en-US" sz="3600" b="1" dirty="0"/>
          </a:p>
          <a:p>
            <a:r>
              <a:rPr lang="zh-CN" altLang="en-US" sz="3600" b="1" dirty="0"/>
              <a:t>  目的地；                       </a:t>
            </a:r>
            <a:r>
              <a:rPr lang="en-US" altLang="zh-CN" sz="3600" b="1"/>
              <a:t>SHANGHAI</a:t>
            </a:r>
            <a:endParaRPr lang="en-US" altLang="zh-CN" sz="3600" b="1"/>
          </a:p>
          <a:p>
            <a:r>
              <a:rPr lang="en-US" altLang="zh-CN" sz="3600" b="1" dirty="0"/>
              <a:t>  </a:t>
            </a:r>
            <a:r>
              <a:rPr lang="zh-CN" altLang="en-US" sz="3600" b="1" dirty="0"/>
              <a:t>件数号码。                    </a:t>
            </a:r>
            <a:r>
              <a:rPr lang="en-US" altLang="zh-CN" sz="3600" b="1" dirty="0"/>
              <a:t>C/NO.1 </a:t>
            </a:r>
            <a:r>
              <a:rPr lang="zh-CN" altLang="en-US" sz="3600" b="1" dirty="0"/>
              <a:t>一 </a:t>
            </a:r>
            <a:r>
              <a:rPr lang="en-US" altLang="zh-CN" sz="3600" b="1"/>
              <a:t>420</a:t>
            </a:r>
            <a:endParaRPr lang="en-US" altLang="zh-CN" b="1"/>
          </a:p>
        </p:txBody>
      </p:sp>
    </p:spTree>
    <p:custDataLst>
      <p:tags r:id="rId1"/>
    </p:custDataLst>
  </p:cSld>
  <p:clrMapOvr>
    <a:masterClrMapping/>
  </p:clrMapOvr>
  <p:transition>
    <p:push dir="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89" name="文本占位符 122882"/>
          <p:cNvSpPr>
            <a:spLocks noGrp="1" noRot="1"/>
          </p:cNvSpPr>
          <p:nvPr>
            <p:ph idx="1"/>
          </p:nvPr>
        </p:nvSpPr>
        <p:spPr>
          <a:xfrm>
            <a:off x="1524000" y="0"/>
            <a:ext cx="9144000" cy="6858000"/>
          </a:xfrm>
        </p:spPr>
        <p:txBody>
          <a:bodyPr anchor="t" anchorCtr="0">
            <a:normAutofit lnSpcReduction="10000"/>
          </a:bodyPr>
          <a:p>
            <a:pPr>
              <a:lnSpc>
                <a:spcPct val="90000"/>
              </a:lnSpc>
            </a:pPr>
            <a:r>
              <a:rPr lang="en-US" altLang="zh-CN" b="1"/>
              <a:t>    </a:t>
            </a:r>
            <a:r>
              <a:rPr lang="zh-CN" altLang="en-US" sz="2800" b="1" dirty="0"/>
              <a:t>（一）</a:t>
            </a:r>
            <a:r>
              <a:rPr lang="en-US" altLang="zh-CN" sz="2800" b="1" dirty="0"/>
              <a:t>H883/EDI</a:t>
            </a:r>
            <a:r>
              <a:rPr lang="zh-CN" altLang="en-US" sz="2800" b="1" dirty="0"/>
              <a:t>通关系统</a:t>
            </a:r>
            <a:endParaRPr lang="zh-CN" altLang="en-US" sz="2800" b="1" dirty="0"/>
          </a:p>
          <a:p>
            <a:pPr>
              <a:lnSpc>
                <a:spcPct val="90000"/>
              </a:lnSpc>
            </a:pPr>
            <a:r>
              <a:rPr lang="en-US" altLang="zh-CN" sz="2800" b="1" dirty="0"/>
              <a:t>1. </a:t>
            </a:r>
            <a:r>
              <a:rPr lang="zh-CN" altLang="en-US" sz="2800" b="1" dirty="0"/>
              <a:t>本栏目上部用于打印以下内容，具体填报如下：</a:t>
            </a:r>
            <a:endParaRPr lang="zh-CN" altLang="en-US" sz="2800" b="1" dirty="0"/>
          </a:p>
          <a:p>
            <a:pPr>
              <a:lnSpc>
                <a:spcPct val="90000"/>
              </a:lnSpc>
            </a:pPr>
            <a:r>
              <a:rPr lang="zh-CN" altLang="en-US" sz="2800" b="1" dirty="0"/>
              <a:t>（</a:t>
            </a:r>
            <a:r>
              <a:rPr lang="en-US" altLang="zh-CN" sz="2800" b="1" dirty="0"/>
              <a:t>1</a:t>
            </a:r>
            <a:r>
              <a:rPr lang="zh-CN" altLang="en-US" sz="2800" b="1" dirty="0"/>
              <a:t>）标记唛码中除图形以外的文字、数字。</a:t>
            </a:r>
            <a:endParaRPr lang="zh-CN" altLang="en-US" sz="2800" b="1" dirty="0"/>
          </a:p>
          <a:p>
            <a:pPr>
              <a:lnSpc>
                <a:spcPct val="90000"/>
              </a:lnSpc>
            </a:pPr>
            <a:r>
              <a:rPr lang="zh-CN" altLang="en-US" sz="2800" b="1" dirty="0"/>
              <a:t>（</a:t>
            </a:r>
            <a:r>
              <a:rPr lang="en-US" altLang="zh-CN" sz="2800" b="1" dirty="0"/>
              <a:t>2</a:t>
            </a:r>
            <a:r>
              <a:rPr lang="zh-CN" altLang="en-US" sz="2800" b="1" dirty="0"/>
              <a:t>）受外商投资企业委托代理其进口投资设备、物品的进出口企业名称。</a:t>
            </a:r>
            <a:endParaRPr lang="zh-CN" altLang="en-US" sz="2800" b="1" dirty="0"/>
          </a:p>
          <a:p>
            <a:pPr>
              <a:lnSpc>
                <a:spcPct val="90000"/>
              </a:lnSpc>
            </a:pPr>
            <a:r>
              <a:rPr lang="zh-CN" altLang="en-US" sz="2800" b="1" dirty="0"/>
              <a:t>（</a:t>
            </a:r>
            <a:r>
              <a:rPr lang="en-US" altLang="zh-CN" sz="2800" b="1" dirty="0"/>
              <a:t>3</a:t>
            </a:r>
            <a:r>
              <a:rPr lang="zh-CN" altLang="en-US" sz="2800" b="1" dirty="0"/>
              <a:t>）加工贸易结转货物及凭</a:t>
            </a:r>
            <a:r>
              <a:rPr lang="en-US" altLang="zh-CN" sz="2800" b="1" dirty="0"/>
              <a:t>《</a:t>
            </a:r>
            <a:r>
              <a:rPr lang="zh-CN" altLang="en-US" sz="2800" b="1" dirty="0"/>
              <a:t>征免税证明</a:t>
            </a:r>
            <a:r>
              <a:rPr lang="en-US" altLang="zh-CN" sz="2800" b="1" dirty="0"/>
              <a:t>》</a:t>
            </a:r>
            <a:r>
              <a:rPr lang="zh-CN" altLang="en-US" sz="2800" b="1" dirty="0"/>
              <a:t>转内销货物</a:t>
            </a:r>
            <a:r>
              <a:rPr lang="en-US" altLang="zh-CN" sz="2800" b="1" dirty="0"/>
              <a:t>,</a:t>
            </a:r>
            <a:r>
              <a:rPr lang="zh-CN" altLang="en-US" sz="2800" b="1" dirty="0"/>
              <a:t>其对应的备案号应填报在本栏目，即“转至（自）</a:t>
            </a:r>
            <a:r>
              <a:rPr lang="en-US" altLang="zh-CN" sz="2800" b="1" dirty="0"/>
              <a:t>ⅩⅩⅩⅩⅩⅩⅩⅩⅩⅩⅩⅩ</a:t>
            </a:r>
            <a:r>
              <a:rPr lang="zh-CN" altLang="en-US" sz="2800" b="1" dirty="0"/>
              <a:t>手册”。</a:t>
            </a:r>
            <a:endParaRPr lang="zh-CN" altLang="en-US" sz="2800" b="1" dirty="0"/>
          </a:p>
          <a:p>
            <a:pPr>
              <a:lnSpc>
                <a:spcPct val="90000"/>
              </a:lnSpc>
            </a:pPr>
            <a:r>
              <a:rPr lang="zh-CN" altLang="en-US" sz="2800" b="1" dirty="0"/>
              <a:t>（</a:t>
            </a:r>
            <a:r>
              <a:rPr lang="en-US" altLang="zh-CN" sz="2800" b="1" dirty="0"/>
              <a:t>4</a:t>
            </a:r>
            <a:r>
              <a:rPr lang="zh-CN" altLang="en-US" sz="2800" b="1" dirty="0"/>
              <a:t>）实行原产地证书联网管理的优惠贸易协定项下进口货物，填写“</a:t>
            </a:r>
            <a:r>
              <a:rPr lang="en-US" altLang="zh-CN" sz="2800" b="1" dirty="0"/>
              <a:t>&lt;”+“</a:t>
            </a:r>
            <a:r>
              <a:rPr lang="zh-CN" altLang="en-US" sz="2800" b="1" dirty="0"/>
              <a:t>协”</a:t>
            </a:r>
            <a:r>
              <a:rPr lang="en-US" altLang="zh-CN" sz="2800" b="1" dirty="0"/>
              <a:t>+“</a:t>
            </a:r>
            <a:r>
              <a:rPr lang="zh-CN" altLang="en-US" sz="2800" b="1" dirty="0"/>
              <a:t>优惠贸易协定代码”</a:t>
            </a:r>
            <a:r>
              <a:rPr lang="en-US" altLang="zh-CN" sz="2800" b="1" dirty="0"/>
              <a:t>+“&gt;”</a:t>
            </a:r>
            <a:r>
              <a:rPr lang="zh-CN" altLang="en-US" sz="2800" b="1" dirty="0"/>
              <a:t>，例如香港</a:t>
            </a:r>
            <a:r>
              <a:rPr lang="en-US" altLang="zh-CN" sz="2800" b="1" dirty="0"/>
              <a:t>CEPA</a:t>
            </a:r>
            <a:r>
              <a:rPr lang="zh-CN" altLang="en-US" sz="2800" b="1" dirty="0"/>
              <a:t>项下进口报关单应填为：“</a:t>
            </a:r>
            <a:r>
              <a:rPr lang="en-US" altLang="zh-CN" sz="2800" b="1" dirty="0"/>
              <a:t>&lt;</a:t>
            </a:r>
            <a:r>
              <a:rPr lang="zh-CN" altLang="en-US" sz="2800" b="1" dirty="0"/>
              <a:t>协</a:t>
            </a:r>
            <a:r>
              <a:rPr lang="en-US" altLang="zh-CN" sz="2800" b="1" dirty="0"/>
              <a:t>03&gt;”</a:t>
            </a:r>
            <a:r>
              <a:rPr lang="zh-CN" altLang="en-US" sz="2800" b="1" dirty="0"/>
              <a:t>；未实行原产地证书联网管理的优惠贸易协定项下进口货物，填写“</a:t>
            </a:r>
            <a:r>
              <a:rPr lang="en-US" altLang="zh-CN" sz="2800" b="1" dirty="0"/>
              <a:t>&lt;”+“</a:t>
            </a:r>
            <a:r>
              <a:rPr lang="zh-CN" altLang="en-US" sz="2800" b="1" dirty="0"/>
              <a:t>协”</a:t>
            </a:r>
            <a:r>
              <a:rPr lang="en-US" altLang="zh-CN" sz="2800" b="1" dirty="0"/>
              <a:t>+“</a:t>
            </a:r>
            <a:r>
              <a:rPr lang="zh-CN" altLang="en-US" sz="2800" b="1" dirty="0"/>
              <a:t>优惠贸易协定代码”</a:t>
            </a:r>
            <a:r>
              <a:rPr lang="en-US" altLang="zh-CN" sz="2800" b="1" dirty="0"/>
              <a:t>+“:”+“</a:t>
            </a:r>
            <a:r>
              <a:rPr lang="zh-CN" altLang="en-US" sz="2800" b="1" dirty="0"/>
              <a:t>需证商品序号”</a:t>
            </a:r>
            <a:r>
              <a:rPr lang="en-US" altLang="zh-CN" sz="2800" b="1" dirty="0"/>
              <a:t>+“&gt;”</a:t>
            </a:r>
            <a:r>
              <a:rPr lang="zh-CN" altLang="en-US" sz="2800" b="1" dirty="0"/>
              <a:t>，例如</a:t>
            </a:r>
            <a:r>
              <a:rPr lang="en-US" altLang="zh-CN" sz="2800" b="1" dirty="0"/>
              <a:t>《</a:t>
            </a:r>
            <a:r>
              <a:rPr lang="zh-CN" altLang="en-US" sz="2800" b="1" dirty="0"/>
              <a:t>曼谷协定</a:t>
            </a:r>
            <a:r>
              <a:rPr lang="en-US" altLang="zh-CN" sz="2800" b="1" dirty="0"/>
              <a:t>》</a:t>
            </a:r>
            <a:r>
              <a:rPr lang="zh-CN" altLang="en-US" sz="2800" b="1" dirty="0"/>
              <a:t>项下进口报关单中第</a:t>
            </a:r>
            <a:r>
              <a:rPr lang="en-US" altLang="zh-CN" sz="2800" b="1" dirty="0"/>
              <a:t>1</a:t>
            </a:r>
            <a:r>
              <a:rPr lang="zh-CN" altLang="en-US" sz="2800" b="1" dirty="0"/>
              <a:t>项到第</a:t>
            </a:r>
            <a:r>
              <a:rPr lang="en-US" altLang="zh-CN" sz="2800" b="1" dirty="0"/>
              <a:t>3</a:t>
            </a:r>
            <a:r>
              <a:rPr lang="zh-CN" altLang="en-US" sz="2800" b="1" dirty="0"/>
              <a:t>项和第</a:t>
            </a:r>
            <a:r>
              <a:rPr lang="en-US" altLang="zh-CN" sz="2800" b="1" dirty="0"/>
              <a:t>5</a:t>
            </a:r>
            <a:r>
              <a:rPr lang="zh-CN" altLang="en-US" sz="2800" b="1" dirty="0"/>
              <a:t>项为优惠贸易协定项下商品，应填为：“</a:t>
            </a:r>
            <a:r>
              <a:rPr lang="en-US" altLang="zh-CN" sz="2800" b="1" dirty="0"/>
              <a:t>&lt;</a:t>
            </a:r>
            <a:r>
              <a:rPr lang="zh-CN" altLang="en-US" sz="2800" b="1" dirty="0"/>
              <a:t>协</a:t>
            </a:r>
            <a:r>
              <a:rPr lang="en-US" altLang="zh-CN" sz="2800" b="1" dirty="0"/>
              <a:t>01:1-3,5&gt;”</a:t>
            </a:r>
            <a:r>
              <a:rPr lang="zh-CN" altLang="en-US" sz="2800" b="1" dirty="0"/>
              <a:t>。</a:t>
            </a:r>
            <a:endParaRPr lang="zh-CN" altLang="en-US" sz="2800" b="1" dirty="0"/>
          </a:p>
        </p:txBody>
      </p:sp>
    </p:spTree>
    <p:custDataLst>
      <p:tags r:id="rId1"/>
    </p:custDataLst>
  </p:cSld>
  <p:clrMapOvr>
    <a:masterClrMapping/>
  </p:clrMapOvr>
  <p:transition>
    <p:push dir="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3" name="文本占位符 206850"/>
          <p:cNvSpPr>
            <a:spLocks noGrp="1" noRot="1"/>
          </p:cNvSpPr>
          <p:nvPr>
            <p:ph idx="1"/>
          </p:nvPr>
        </p:nvSpPr>
        <p:spPr>
          <a:xfrm>
            <a:off x="1524000" y="0"/>
            <a:ext cx="9144000" cy="6858000"/>
          </a:xfrm>
        </p:spPr>
        <p:txBody>
          <a:bodyPr anchor="t" anchorCtr="0"/>
          <a:p>
            <a:r>
              <a:rPr lang="zh-CN" altLang="en-US" b="1" dirty="0"/>
              <a:t>（</a:t>
            </a:r>
            <a:r>
              <a:rPr lang="en-US" altLang="zh-CN" b="1" dirty="0"/>
              <a:t>5</a:t>
            </a:r>
            <a:r>
              <a:rPr lang="zh-CN" altLang="en-US" b="1" dirty="0"/>
              <a:t>）其他申报时必须说明的事项。</a:t>
            </a:r>
            <a:endParaRPr lang="zh-CN" altLang="en-US" b="1" dirty="0"/>
          </a:p>
          <a:p>
            <a:r>
              <a:rPr lang="en-US" altLang="zh-CN" b="1" dirty="0"/>
              <a:t>2. </a:t>
            </a:r>
            <a:r>
              <a:rPr lang="zh-CN" altLang="en-US" b="1" dirty="0"/>
              <a:t>本栏目下部供填报随附单据栏中监管证件的编号，具体填报如下：</a:t>
            </a:r>
            <a:endParaRPr lang="zh-CN" altLang="en-US" b="1" dirty="0"/>
          </a:p>
          <a:p>
            <a:r>
              <a:rPr lang="zh-CN" altLang="en-US" b="1" dirty="0"/>
              <a:t>（</a:t>
            </a:r>
            <a:r>
              <a:rPr lang="en-US" altLang="zh-CN" b="1" dirty="0"/>
              <a:t>1</a:t>
            </a:r>
            <a:r>
              <a:rPr lang="zh-CN" altLang="en-US" b="1" dirty="0"/>
              <a:t>）监管证件代码</a:t>
            </a:r>
            <a:r>
              <a:rPr lang="en-US" altLang="zh-CN" b="1" dirty="0"/>
              <a:t>+“:”+</a:t>
            </a:r>
            <a:r>
              <a:rPr lang="zh-CN" altLang="en-US" b="1" dirty="0"/>
              <a:t>监管证件号码。一份报关单多个监管证件的，连续填写。</a:t>
            </a:r>
            <a:endParaRPr lang="zh-CN" altLang="en-US" b="1" dirty="0"/>
          </a:p>
          <a:p>
            <a:r>
              <a:rPr lang="zh-CN" altLang="en-US" b="1" dirty="0"/>
              <a:t>（</a:t>
            </a:r>
            <a:r>
              <a:rPr lang="en-US" altLang="zh-CN" b="1" dirty="0"/>
              <a:t>2</a:t>
            </a:r>
            <a:r>
              <a:rPr lang="zh-CN" altLang="en-US" b="1" dirty="0"/>
              <a:t>）一票货物多个集装箱的，在本栏目打印其余的集装箱号（最多</a:t>
            </a:r>
            <a:r>
              <a:rPr lang="en-US" altLang="zh-CN" b="1" dirty="0"/>
              <a:t>160</a:t>
            </a:r>
            <a:r>
              <a:rPr lang="zh-CN" altLang="en-US" b="1" dirty="0"/>
              <a:t>字节，其余集装箱号手工抄写）。</a:t>
            </a:r>
            <a:endParaRPr lang="zh-CN" altLang="en-US" b="1" dirty="0"/>
          </a:p>
        </p:txBody>
      </p:sp>
    </p:spTree>
    <p:custDataLst>
      <p:tags r:id="rId1"/>
    </p:custDataLst>
  </p:cSld>
  <p:clrMapOvr>
    <a:masterClrMapping/>
  </p:clrMapOvr>
  <p:transition>
    <p:push dir="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7" name="文本占位符 207874"/>
          <p:cNvSpPr>
            <a:spLocks noGrp="1" noRot="1"/>
          </p:cNvSpPr>
          <p:nvPr>
            <p:ph idx="1"/>
          </p:nvPr>
        </p:nvSpPr>
        <p:spPr>
          <a:xfrm>
            <a:off x="1524000" y="0"/>
            <a:ext cx="9144000" cy="6858000"/>
          </a:xfrm>
        </p:spPr>
        <p:txBody>
          <a:bodyPr anchor="t" anchorCtr="0"/>
          <a:p>
            <a:pPr>
              <a:lnSpc>
                <a:spcPct val="90000"/>
              </a:lnSpc>
            </a:pPr>
            <a:r>
              <a:rPr lang="zh-CN" altLang="en-US" b="1" dirty="0"/>
              <a:t>（二）</a:t>
            </a:r>
            <a:r>
              <a:rPr lang="en-US" altLang="zh-CN" b="1" dirty="0"/>
              <a:t>H2000</a:t>
            </a:r>
            <a:r>
              <a:rPr lang="zh-CN" altLang="en-US" b="1" dirty="0"/>
              <a:t>通关系统</a:t>
            </a:r>
            <a:endParaRPr lang="zh-CN" altLang="en-US" b="1" dirty="0"/>
          </a:p>
          <a:p>
            <a:pPr>
              <a:lnSpc>
                <a:spcPct val="90000"/>
              </a:lnSpc>
            </a:pPr>
            <a:r>
              <a:rPr lang="en-US" altLang="zh-CN" b="1" dirty="0"/>
              <a:t>1. </a:t>
            </a:r>
            <a:r>
              <a:rPr lang="zh-CN" altLang="en-US" b="1" dirty="0"/>
              <a:t>标记唛码中除图形以外的文字、数字。</a:t>
            </a:r>
            <a:endParaRPr lang="zh-CN" altLang="en-US" b="1" dirty="0"/>
          </a:p>
          <a:p>
            <a:pPr>
              <a:lnSpc>
                <a:spcPct val="90000"/>
              </a:lnSpc>
            </a:pPr>
            <a:r>
              <a:rPr lang="en-US" altLang="zh-CN" b="1" dirty="0"/>
              <a:t>2. </a:t>
            </a:r>
            <a:r>
              <a:rPr lang="zh-CN" altLang="en-US" b="1" dirty="0"/>
              <a:t>受外商投资企业委托代理其进口投资设备、物品的进出口企业名称。</a:t>
            </a:r>
            <a:endParaRPr lang="zh-CN" altLang="en-US" b="1" dirty="0"/>
          </a:p>
          <a:p>
            <a:pPr>
              <a:lnSpc>
                <a:spcPct val="90000"/>
              </a:lnSpc>
            </a:pPr>
            <a:r>
              <a:rPr lang="en-US" altLang="zh-CN" b="1" dirty="0"/>
              <a:t>3. </a:t>
            </a:r>
            <a:r>
              <a:rPr lang="zh-CN" altLang="en-US" b="1" dirty="0"/>
              <a:t>与本报关单有关联关系的，同时在业务管理规范方面又要求填报的备案号，如加工贸易结转货物及凭</a:t>
            </a:r>
            <a:r>
              <a:rPr lang="en-US" altLang="zh-CN" b="1" dirty="0"/>
              <a:t>《</a:t>
            </a:r>
            <a:r>
              <a:rPr lang="zh-CN" altLang="en-US" b="1" dirty="0"/>
              <a:t>征免税证明</a:t>
            </a:r>
            <a:r>
              <a:rPr lang="en-US" altLang="zh-CN" b="1" dirty="0"/>
              <a:t>》</a:t>
            </a:r>
            <a:r>
              <a:rPr lang="zh-CN" altLang="en-US" b="1" dirty="0"/>
              <a:t>转内销货物，其对应的备案号应填报在“关联备案”栏。</a:t>
            </a:r>
            <a:endParaRPr lang="zh-CN" altLang="en-US" b="1" dirty="0"/>
          </a:p>
          <a:p>
            <a:pPr>
              <a:lnSpc>
                <a:spcPct val="90000"/>
              </a:lnSpc>
            </a:pPr>
            <a:r>
              <a:rPr lang="en-US" altLang="zh-CN" b="1" dirty="0"/>
              <a:t>4. </a:t>
            </a:r>
            <a:r>
              <a:rPr lang="zh-CN" altLang="en-US" b="1" dirty="0"/>
              <a:t>与本报关单有关联关系的，同时在业务管理规范方面又要求填报的报关单号，应填报在“关联报关单”栏。</a:t>
            </a:r>
            <a:endParaRPr lang="zh-CN" altLang="en-US" b="1" dirty="0"/>
          </a:p>
          <a:p>
            <a:pPr>
              <a:lnSpc>
                <a:spcPct val="90000"/>
              </a:lnSpc>
            </a:pPr>
            <a:r>
              <a:rPr lang="zh-CN" altLang="en-US" b="1" dirty="0"/>
              <a:t>      加工贸易结转类的报关单，应先办理进口报关，并将进口报关单号填入出口报关单的关联报关单号栏。</a:t>
            </a:r>
            <a:endParaRPr lang="zh-CN" altLang="en-US" b="1" dirty="0"/>
          </a:p>
        </p:txBody>
      </p:sp>
    </p:spTree>
    <p:custDataLst>
      <p:tags r:id="rId1"/>
    </p:custDataLst>
  </p:cSld>
  <p:clrMapOvr>
    <a:masterClrMapping/>
  </p:clrMapOvr>
  <p:transition>
    <p:push dir="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1" name="文本占位符 84993"/>
          <p:cNvSpPr>
            <a:spLocks noGrp="1" noRot="1"/>
          </p:cNvSpPr>
          <p:nvPr>
            <p:ph idx="1"/>
          </p:nvPr>
        </p:nvSpPr>
        <p:spPr>
          <a:xfrm>
            <a:off x="1524000" y="0"/>
            <a:ext cx="8893175" cy="6858000"/>
          </a:xfrm>
        </p:spPr>
        <p:txBody>
          <a:bodyPr anchor="t" anchorCtr="0"/>
          <a:p>
            <a:r>
              <a:rPr lang="zh-CN" altLang="en-US" sz="3600" b="1" dirty="0">
                <a:solidFill>
                  <a:schemeClr val="tx2"/>
                </a:solidFill>
              </a:rPr>
              <a:t>三十四、项号</a:t>
            </a:r>
            <a:endParaRPr lang="zh-CN" altLang="en-US" sz="3600" b="1" dirty="0">
              <a:solidFill>
                <a:schemeClr val="tx2"/>
              </a:solidFill>
            </a:endParaRPr>
          </a:p>
          <a:p>
            <a:r>
              <a:rPr lang="zh-CN" altLang="en-US" sz="2800" b="1" dirty="0"/>
              <a:t>       指同一货物在报关单中的商品排列序号和在登记手册上的商品序号。</a:t>
            </a:r>
            <a:endParaRPr lang="zh-CN" altLang="en-US" sz="2800" b="1" dirty="0"/>
          </a:p>
          <a:p>
            <a:r>
              <a:rPr lang="zh-CN" altLang="en-US" sz="2800" b="1" dirty="0"/>
              <a:t>       </a:t>
            </a:r>
            <a:r>
              <a:rPr lang="zh-CN" altLang="en-US" b="1" dirty="0"/>
              <a:t>项号栏目分</a:t>
            </a:r>
            <a:r>
              <a:rPr lang="zh-CN" altLang="en-US" b="1" dirty="0">
                <a:solidFill>
                  <a:schemeClr val="hlink"/>
                </a:solidFill>
              </a:rPr>
              <a:t>两行</a:t>
            </a:r>
            <a:r>
              <a:rPr lang="zh-CN" altLang="en-US" b="1" dirty="0"/>
              <a:t>填报及打印。</a:t>
            </a:r>
            <a:endParaRPr lang="zh-CN" altLang="en-US" b="1" dirty="0"/>
          </a:p>
          <a:p>
            <a:r>
              <a:rPr lang="zh-CN" altLang="en-US" b="1" dirty="0"/>
              <a:t>      第一行打印报关单中的</a:t>
            </a:r>
            <a:r>
              <a:rPr lang="zh-CN" altLang="en-US" b="1" dirty="0">
                <a:solidFill>
                  <a:schemeClr val="hlink"/>
                </a:solidFill>
              </a:rPr>
              <a:t>商品排列序号</a:t>
            </a:r>
            <a:r>
              <a:rPr lang="zh-CN" altLang="en-US" b="1" dirty="0"/>
              <a:t>。</a:t>
            </a:r>
            <a:endParaRPr lang="zh-CN" altLang="en-US" b="1" dirty="0"/>
          </a:p>
          <a:p>
            <a:r>
              <a:rPr lang="zh-CN" altLang="en-US" b="1" dirty="0"/>
              <a:t>      第二行专用于加工贸易等已备案的货物，填报和打印该项货物在</a:t>
            </a:r>
            <a:r>
              <a:rPr lang="en-US" altLang="zh-CN" b="1" dirty="0"/>
              <a:t>《</a:t>
            </a:r>
            <a:r>
              <a:rPr lang="zh-CN" altLang="en-US" b="1" dirty="0"/>
              <a:t>登记手册</a:t>
            </a:r>
            <a:r>
              <a:rPr lang="en-US" altLang="zh-CN" b="1" dirty="0"/>
              <a:t>》</a:t>
            </a:r>
            <a:r>
              <a:rPr lang="zh-CN" altLang="en-US" b="1" dirty="0"/>
              <a:t>中的</a:t>
            </a:r>
            <a:r>
              <a:rPr lang="zh-CN" altLang="en-US" b="1" dirty="0">
                <a:solidFill>
                  <a:schemeClr val="hlink"/>
                </a:solidFill>
              </a:rPr>
              <a:t>项号</a:t>
            </a:r>
            <a:r>
              <a:rPr lang="zh-CN" altLang="en-US" b="1" dirty="0"/>
              <a:t>。</a:t>
            </a:r>
            <a:endParaRPr lang="zh-CN" altLang="en-US" b="1" dirty="0"/>
          </a:p>
          <a:p>
            <a:r>
              <a:rPr lang="zh-CN" altLang="en-US" b="1" dirty="0"/>
              <a:t>       加工贸易合同项下进出口货物，必须填报与</a:t>
            </a:r>
            <a:r>
              <a:rPr lang="en-US" altLang="zh-CN" b="1" dirty="0"/>
              <a:t>《</a:t>
            </a:r>
            <a:r>
              <a:rPr lang="zh-CN" altLang="en-US" b="1" dirty="0"/>
              <a:t>登记手册</a:t>
            </a:r>
            <a:r>
              <a:rPr lang="en-US" altLang="zh-CN" b="1" dirty="0"/>
              <a:t>》</a:t>
            </a:r>
            <a:r>
              <a:rPr lang="zh-CN" altLang="en-US" b="1" dirty="0"/>
              <a:t>一致的商品项号，所填报项号用于核销对应项号下的料件或成品数量。    </a:t>
            </a:r>
            <a:endParaRPr lang="zh-CN" altLang="en-US" b="1" dirty="0"/>
          </a:p>
          <a:p>
            <a:r>
              <a:rPr lang="zh-CN" altLang="en-US" b="1" dirty="0"/>
              <a:t>    </a:t>
            </a:r>
            <a:endParaRPr lang="zh-CN" altLang="en-US" b="1" dirty="0"/>
          </a:p>
        </p:txBody>
      </p:sp>
    </p:spTree>
    <p:custDataLst>
      <p:tags r:id="rId1"/>
    </p:custDataLst>
  </p:cSld>
  <p:clrMapOvr>
    <a:masterClrMapping/>
  </p:clrMapOvr>
  <p:transition>
    <p:push dir="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5" name="文本占位符 123906"/>
          <p:cNvSpPr>
            <a:spLocks noGrp="1" noRot="1"/>
          </p:cNvSpPr>
          <p:nvPr>
            <p:ph idx="1"/>
          </p:nvPr>
        </p:nvSpPr>
        <p:spPr>
          <a:xfrm>
            <a:off x="1524000" y="0"/>
            <a:ext cx="9144000" cy="6858000"/>
          </a:xfrm>
        </p:spPr>
        <p:txBody>
          <a:bodyPr anchor="t" anchorCtr="0">
            <a:normAutofit lnSpcReduction="20000"/>
          </a:bodyPr>
          <a:p>
            <a:r>
              <a:rPr lang="zh-CN" altLang="en-US" sz="3600" b="1" dirty="0">
                <a:solidFill>
                  <a:schemeClr val="hlink"/>
                </a:solidFill>
              </a:rPr>
              <a:t>特殊</a:t>
            </a:r>
            <a:r>
              <a:rPr lang="zh-CN" altLang="en-US" sz="3600" b="1" dirty="0"/>
              <a:t>情况下填报要求如下：</a:t>
            </a:r>
            <a:endParaRPr lang="zh-CN" altLang="en-US" sz="3600" b="1" dirty="0"/>
          </a:p>
          <a:p>
            <a:r>
              <a:rPr lang="zh-CN" altLang="en-US" sz="3600" b="1" dirty="0"/>
              <a:t>    </a:t>
            </a:r>
            <a:r>
              <a:rPr lang="en-US" altLang="zh-CN" sz="3600" b="1" dirty="0"/>
              <a:t>(1)</a:t>
            </a:r>
            <a:r>
              <a:rPr lang="zh-CN" altLang="en-US" sz="3600" b="1" dirty="0"/>
              <a:t>深加工结转货物，分别按照</a:t>
            </a:r>
            <a:r>
              <a:rPr lang="en-US" altLang="zh-CN" sz="3600" b="1" dirty="0"/>
              <a:t>《</a:t>
            </a:r>
            <a:r>
              <a:rPr lang="zh-CN" altLang="en-US" sz="3600" b="1" dirty="0"/>
              <a:t>登记手册</a:t>
            </a:r>
            <a:r>
              <a:rPr lang="en-US" altLang="zh-CN" sz="3600" b="1" dirty="0"/>
              <a:t>》</a:t>
            </a:r>
            <a:r>
              <a:rPr lang="zh-CN" altLang="en-US" sz="3600" b="1" dirty="0"/>
              <a:t>中的进口料件项号和出口成品项号填报。</a:t>
            </a:r>
            <a:endParaRPr lang="zh-CN" altLang="en-US" sz="3600" b="1" dirty="0"/>
          </a:p>
          <a:p>
            <a:r>
              <a:rPr lang="zh-CN" altLang="en-US" sz="3600" b="1" dirty="0"/>
              <a:t>    </a:t>
            </a:r>
            <a:r>
              <a:rPr lang="en-US" altLang="zh-CN" sz="3600" b="1" dirty="0"/>
              <a:t>(2)</a:t>
            </a:r>
            <a:r>
              <a:rPr lang="zh-CN" altLang="en-US" sz="3600" b="1" dirty="0"/>
              <a:t>料件结转货物，出口报关单按照转出</a:t>
            </a:r>
            <a:r>
              <a:rPr lang="en-US" altLang="zh-CN" sz="3600" b="1" dirty="0"/>
              <a:t>《</a:t>
            </a:r>
            <a:r>
              <a:rPr lang="zh-CN" altLang="en-US" sz="3600" b="1" dirty="0"/>
              <a:t>登记手册</a:t>
            </a:r>
            <a:r>
              <a:rPr lang="en-US" altLang="zh-CN" sz="3600" b="1" dirty="0"/>
              <a:t>》</a:t>
            </a:r>
            <a:r>
              <a:rPr lang="zh-CN" altLang="en-US" sz="3600" b="1" dirty="0"/>
              <a:t>中进口料件的项号填报；进口报关单按照转进</a:t>
            </a:r>
            <a:r>
              <a:rPr lang="en-US" altLang="zh-CN" sz="3600" b="1" dirty="0"/>
              <a:t>《</a:t>
            </a:r>
            <a:r>
              <a:rPr lang="zh-CN" altLang="en-US" sz="3600" b="1" dirty="0"/>
              <a:t>登记手册</a:t>
            </a:r>
            <a:r>
              <a:rPr lang="en-US" altLang="zh-CN" sz="3600" b="1" dirty="0"/>
              <a:t>》</a:t>
            </a:r>
            <a:r>
              <a:rPr lang="zh-CN" altLang="en-US" sz="3600" b="1" dirty="0"/>
              <a:t>中进口料件的项号填报。</a:t>
            </a:r>
            <a:endParaRPr lang="zh-CN" altLang="en-US" sz="3600" b="1" dirty="0"/>
          </a:p>
          <a:p>
            <a:r>
              <a:rPr lang="zh-CN" altLang="en-US" b="1"/>
              <a:t>    </a:t>
            </a:r>
            <a:r>
              <a:rPr lang="en-US" altLang="zh-CN" sz="3600" b="1" dirty="0"/>
              <a:t>(3)</a:t>
            </a:r>
            <a:r>
              <a:rPr lang="zh-CN" altLang="en-US" sz="3600" b="1" dirty="0"/>
              <a:t>料件复出货物，出口报关单按照</a:t>
            </a:r>
            <a:r>
              <a:rPr lang="en-US" altLang="zh-CN" sz="3600" b="1" dirty="0"/>
              <a:t>《</a:t>
            </a:r>
            <a:r>
              <a:rPr lang="zh-CN" altLang="en-US" sz="3600" b="1" dirty="0"/>
              <a:t>登记手册</a:t>
            </a:r>
            <a:r>
              <a:rPr lang="en-US" altLang="zh-CN" sz="3600" b="1" dirty="0"/>
              <a:t>》</a:t>
            </a:r>
            <a:r>
              <a:rPr lang="zh-CN" altLang="en-US" sz="3600" b="1" dirty="0"/>
              <a:t>中进口料件的项号填报。</a:t>
            </a:r>
            <a:endParaRPr lang="zh-CN" altLang="en-US" sz="3600" b="1" dirty="0"/>
          </a:p>
        </p:txBody>
      </p:sp>
    </p:spTree>
    <p:custDataLst>
      <p:tags r:id="rId1"/>
    </p:custDataLst>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文本占位符 17409"/>
          <p:cNvSpPr>
            <a:spLocks noGrp="1" noRot="1"/>
          </p:cNvSpPr>
          <p:nvPr>
            <p:ph idx="1"/>
          </p:nvPr>
        </p:nvSpPr>
        <p:spPr>
          <a:xfrm>
            <a:off x="1524000" y="0"/>
            <a:ext cx="9144000" cy="6858000"/>
          </a:xfrm>
        </p:spPr>
        <p:txBody>
          <a:bodyPr anchor="t" anchorCtr="0"/>
          <a:p>
            <a:r>
              <a:rPr lang="zh-CN" altLang="en-US" b="1" dirty="0"/>
              <a:t>五、报关时交验的单证</a:t>
            </a:r>
            <a:endParaRPr lang="zh-CN" altLang="en-US" b="1" dirty="0"/>
          </a:p>
          <a:p>
            <a:r>
              <a:rPr lang="en-US" altLang="zh-CN" b="1" dirty="0"/>
              <a:t>1</a:t>
            </a:r>
            <a:r>
              <a:rPr lang="zh-CN" altLang="en-US" b="1" dirty="0"/>
              <a:t>、进口货物时</a:t>
            </a:r>
            <a:endParaRPr lang="zh-CN" altLang="en-US" b="1" dirty="0"/>
          </a:p>
          <a:p>
            <a:r>
              <a:rPr lang="zh-CN" altLang="en-US" b="1" dirty="0"/>
              <a:t>（</a:t>
            </a:r>
            <a:r>
              <a:rPr lang="en-US" altLang="zh-CN" b="1" dirty="0"/>
              <a:t>1</a:t>
            </a:r>
            <a:r>
              <a:rPr lang="zh-CN" altLang="en-US" b="1" dirty="0"/>
              <a:t>）、进口报关单；</a:t>
            </a:r>
            <a:endParaRPr lang="zh-CN" altLang="en-US" b="1" dirty="0"/>
          </a:p>
          <a:p>
            <a:r>
              <a:rPr lang="zh-CN" altLang="en-US" b="1" dirty="0"/>
              <a:t>（</a:t>
            </a:r>
            <a:r>
              <a:rPr lang="en-US" altLang="zh-CN" b="1" dirty="0"/>
              <a:t>2</a:t>
            </a:r>
            <a:r>
              <a:rPr lang="zh-CN" altLang="en-US" b="1" dirty="0"/>
              <a:t>）、进口许可证或其他批准文件；</a:t>
            </a:r>
            <a:endParaRPr lang="zh-CN" altLang="en-US" b="1" dirty="0"/>
          </a:p>
          <a:p>
            <a:r>
              <a:rPr lang="zh-CN" altLang="en-US" b="1" dirty="0"/>
              <a:t>（</a:t>
            </a:r>
            <a:r>
              <a:rPr lang="en-US" altLang="zh-CN" b="1" dirty="0"/>
              <a:t>3</a:t>
            </a:r>
            <a:r>
              <a:rPr lang="zh-CN" altLang="en-US" b="1" dirty="0"/>
              <a:t>）、发票、装箱单；</a:t>
            </a:r>
            <a:endParaRPr lang="zh-CN" altLang="en-US" b="1" dirty="0"/>
          </a:p>
          <a:p>
            <a:r>
              <a:rPr lang="zh-CN" altLang="en-US" b="1" dirty="0"/>
              <a:t>（</a:t>
            </a:r>
            <a:r>
              <a:rPr lang="en-US" altLang="zh-CN" b="1" dirty="0"/>
              <a:t>4</a:t>
            </a:r>
            <a:r>
              <a:rPr lang="zh-CN" altLang="en-US" b="1" dirty="0"/>
              <a:t>）、提货单（或运单）；</a:t>
            </a:r>
            <a:endParaRPr lang="zh-CN" altLang="en-US" b="1" dirty="0"/>
          </a:p>
          <a:p>
            <a:r>
              <a:rPr lang="zh-CN" altLang="en-US" b="1" dirty="0"/>
              <a:t>（</a:t>
            </a:r>
            <a:r>
              <a:rPr lang="en-US" altLang="zh-CN" b="1" dirty="0"/>
              <a:t>5</a:t>
            </a:r>
            <a:r>
              <a:rPr lang="zh-CN" altLang="en-US" b="1" dirty="0"/>
              <a:t>）、减税、免税或免验的证明文件；</a:t>
            </a:r>
            <a:endParaRPr lang="zh-CN" altLang="en-US" b="1" dirty="0"/>
          </a:p>
          <a:p>
            <a:r>
              <a:rPr lang="zh-CN" altLang="en-US" b="1" dirty="0"/>
              <a:t>（</a:t>
            </a:r>
            <a:r>
              <a:rPr lang="en-US" altLang="zh-CN" b="1" dirty="0"/>
              <a:t>6</a:t>
            </a:r>
            <a:r>
              <a:rPr lang="zh-CN" altLang="en-US" b="1" dirty="0"/>
              <a:t>）、有关部门签发的证明；</a:t>
            </a:r>
            <a:endParaRPr lang="zh-CN" altLang="en-US" b="1" dirty="0"/>
          </a:p>
          <a:p>
            <a:r>
              <a:rPr lang="zh-CN" altLang="en-US" b="1" dirty="0"/>
              <a:t>（</a:t>
            </a:r>
            <a:r>
              <a:rPr lang="en-US" altLang="zh-CN" b="1" dirty="0"/>
              <a:t>7</a:t>
            </a:r>
            <a:r>
              <a:rPr lang="zh-CN" altLang="en-US" b="1" dirty="0"/>
              <a:t>）、贸易合同、原产地证明、其他有关单证。</a:t>
            </a:r>
            <a:endParaRPr lang="zh-CN" altLang="en-US" b="1" dirty="0"/>
          </a:p>
          <a:p>
            <a:endParaRPr lang="zh-CN" altLang="en-US" b="1" dirty="0"/>
          </a:p>
          <a:p>
            <a:endParaRPr lang="zh-CN" altLang="en-US" dirty="0"/>
          </a:p>
        </p:txBody>
      </p:sp>
    </p:spTree>
    <p:custDataLst>
      <p:tags r:id="rId1"/>
    </p:custDataLst>
  </p:cSld>
  <p:clrMapOvr>
    <a:masterClrMapping/>
  </p:clrMapOvr>
  <p:transition>
    <p:push dir="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09" name="文本占位符 86017"/>
          <p:cNvSpPr>
            <a:spLocks noGrp="1" noRot="1"/>
          </p:cNvSpPr>
          <p:nvPr>
            <p:ph idx="1"/>
          </p:nvPr>
        </p:nvSpPr>
        <p:spPr>
          <a:xfrm>
            <a:off x="1524000" y="0"/>
            <a:ext cx="9144000" cy="6858000"/>
          </a:xfrm>
        </p:spPr>
        <p:txBody>
          <a:bodyPr anchor="t" anchorCtr="0"/>
          <a:p>
            <a:r>
              <a:rPr lang="en-US" altLang="zh-CN" b="1" dirty="0"/>
              <a:t>    (4)</a:t>
            </a:r>
            <a:r>
              <a:rPr lang="zh-CN" altLang="en-US" b="1" dirty="0"/>
              <a:t>成品退运货物，退运进境报关单和复运出境报关单按照</a:t>
            </a:r>
            <a:r>
              <a:rPr lang="en-US" altLang="zh-CN" b="1" dirty="0"/>
              <a:t>《</a:t>
            </a:r>
            <a:r>
              <a:rPr lang="zh-CN" altLang="en-US" b="1" dirty="0"/>
              <a:t>登记手册</a:t>
            </a:r>
            <a:r>
              <a:rPr lang="en-US" altLang="zh-CN" b="1" dirty="0"/>
              <a:t>》</a:t>
            </a:r>
            <a:r>
              <a:rPr lang="zh-CN" altLang="en-US" b="1" dirty="0"/>
              <a:t>原出口成品的项号填报。</a:t>
            </a:r>
            <a:endParaRPr lang="zh-CN" altLang="en-US" b="1" dirty="0"/>
          </a:p>
          <a:p>
            <a:r>
              <a:rPr lang="zh-CN" altLang="en-US" b="1" dirty="0"/>
              <a:t>    </a:t>
            </a:r>
            <a:r>
              <a:rPr lang="en-US" altLang="zh-CN" b="1" dirty="0"/>
              <a:t>(5)</a:t>
            </a:r>
            <a:r>
              <a:rPr lang="zh-CN" altLang="en-US" b="1" dirty="0"/>
              <a:t>加工贸易料件转内销货物</a:t>
            </a:r>
            <a:r>
              <a:rPr lang="en-US" altLang="zh-CN" b="1" dirty="0"/>
              <a:t>(</a:t>
            </a:r>
            <a:r>
              <a:rPr lang="zh-CN" altLang="en-US" b="1" dirty="0"/>
              <a:t>及按料件补办进口手续的转内销成品</a:t>
            </a:r>
            <a:r>
              <a:rPr lang="en-US" altLang="zh-CN" b="1" dirty="0"/>
              <a:t>)</a:t>
            </a:r>
            <a:r>
              <a:rPr lang="zh-CN" altLang="en-US" b="1" dirty="0"/>
              <a:t>，应填制进口报关单，本栏目填报</a:t>
            </a:r>
            <a:r>
              <a:rPr lang="en-US" altLang="zh-CN" b="1" dirty="0"/>
              <a:t>《</a:t>
            </a:r>
            <a:r>
              <a:rPr lang="zh-CN" altLang="en-US" b="1" dirty="0"/>
              <a:t>登记手册</a:t>
            </a:r>
            <a:r>
              <a:rPr lang="en-US" altLang="zh-CN" b="1" dirty="0"/>
              <a:t>》</a:t>
            </a:r>
            <a:r>
              <a:rPr lang="zh-CN" altLang="en-US" b="1" dirty="0"/>
              <a:t>进口料件的项号。</a:t>
            </a:r>
            <a:endParaRPr lang="zh-CN" altLang="en-US" b="1" dirty="0"/>
          </a:p>
          <a:p>
            <a:r>
              <a:rPr lang="zh-CN" altLang="en-US" b="1" dirty="0"/>
              <a:t>   </a:t>
            </a:r>
            <a:r>
              <a:rPr lang="en-US" altLang="zh-CN" b="1" dirty="0"/>
              <a:t>(6)</a:t>
            </a:r>
            <a:r>
              <a:rPr lang="zh-CN" altLang="en-US" b="1" dirty="0"/>
              <a:t>加工贸易成品凭</a:t>
            </a:r>
            <a:r>
              <a:rPr lang="en-US" altLang="zh-CN" b="1" dirty="0"/>
              <a:t>《</a:t>
            </a:r>
            <a:r>
              <a:rPr lang="zh-CN" altLang="en-US" b="1" dirty="0"/>
              <a:t>征免税证明</a:t>
            </a:r>
            <a:r>
              <a:rPr lang="en-US" altLang="zh-CN" b="1" dirty="0"/>
              <a:t>》</a:t>
            </a:r>
            <a:r>
              <a:rPr lang="zh-CN" altLang="en-US" b="1" dirty="0"/>
              <a:t>转为享受减免税进口货物的，应先办理进口报关手续。</a:t>
            </a:r>
            <a:endParaRPr lang="zh-CN" altLang="en-US" b="1" dirty="0"/>
          </a:p>
          <a:p>
            <a:r>
              <a:rPr lang="zh-CN" altLang="en-US" b="1" dirty="0"/>
              <a:t>      进口报关单栏目填报</a:t>
            </a:r>
            <a:r>
              <a:rPr lang="en-US" altLang="zh-CN" b="1" dirty="0"/>
              <a:t>《</a:t>
            </a:r>
            <a:r>
              <a:rPr lang="zh-CN" altLang="en-US" b="1" dirty="0"/>
              <a:t>征免税证明</a:t>
            </a:r>
            <a:r>
              <a:rPr lang="en-US" altLang="zh-CN" b="1" dirty="0"/>
              <a:t>》</a:t>
            </a:r>
            <a:r>
              <a:rPr lang="zh-CN" altLang="en-US" b="1" dirty="0"/>
              <a:t>中的项号，出口报关单栏目填报</a:t>
            </a:r>
            <a:r>
              <a:rPr lang="en-US" altLang="zh-CN" b="1" dirty="0"/>
              <a:t>《</a:t>
            </a:r>
            <a:r>
              <a:rPr lang="zh-CN" altLang="en-US" b="1" dirty="0"/>
              <a:t>登记手册</a:t>
            </a:r>
            <a:r>
              <a:rPr lang="en-US" altLang="zh-CN" b="1" dirty="0"/>
              <a:t>》</a:t>
            </a:r>
            <a:r>
              <a:rPr lang="zh-CN" altLang="en-US" b="1" dirty="0"/>
              <a:t>中原出口成品项号，进出口货物报关单货物数量应一致。</a:t>
            </a:r>
            <a:endParaRPr lang="zh-CN" altLang="en-US" dirty="0"/>
          </a:p>
        </p:txBody>
      </p:sp>
    </p:spTree>
    <p:custDataLst>
      <p:tags r:id="rId1"/>
    </p:custDataLst>
  </p:cSld>
  <p:clrMapOvr>
    <a:masterClrMapping/>
  </p:clrMapOvr>
  <p:transition>
    <p:push dir="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3" name="文本占位符 204802"/>
          <p:cNvSpPr>
            <a:spLocks noGrp="1" noRot="1"/>
          </p:cNvSpPr>
          <p:nvPr>
            <p:ph idx="1"/>
          </p:nvPr>
        </p:nvSpPr>
        <p:spPr>
          <a:xfrm>
            <a:off x="1524000" y="0"/>
            <a:ext cx="9144000" cy="6858000"/>
          </a:xfrm>
        </p:spPr>
        <p:txBody>
          <a:bodyPr anchor="t" anchorCtr="0"/>
          <a:p>
            <a:pPr>
              <a:lnSpc>
                <a:spcPct val="90000"/>
              </a:lnSpc>
            </a:pPr>
            <a:r>
              <a:rPr lang="zh-CN" altLang="en-US" b="1" dirty="0"/>
              <a:t>（</a:t>
            </a:r>
            <a:r>
              <a:rPr lang="en-US" altLang="zh-CN" b="1" dirty="0"/>
              <a:t>7</a:t>
            </a:r>
            <a:r>
              <a:rPr lang="zh-CN" altLang="en-US" b="1" dirty="0"/>
              <a:t>）加工贸易料件、成品放弃，本栏目应填报</a:t>
            </a:r>
            <a:r>
              <a:rPr lang="en-US" altLang="zh-CN" b="1" dirty="0"/>
              <a:t>《</a:t>
            </a:r>
            <a:r>
              <a:rPr lang="zh-CN" altLang="en-US" b="1" dirty="0"/>
              <a:t>加工贸易手册</a:t>
            </a:r>
            <a:r>
              <a:rPr lang="en-US" altLang="zh-CN" b="1" dirty="0"/>
              <a:t>》</a:t>
            </a:r>
            <a:r>
              <a:rPr lang="zh-CN" altLang="en-US" b="1" dirty="0"/>
              <a:t>中的项号。半成品放弃的应按单耗折回料件，以料件放弃申报，本栏目填报</a:t>
            </a:r>
            <a:r>
              <a:rPr lang="en-US" altLang="zh-CN" b="1" dirty="0"/>
              <a:t>《</a:t>
            </a:r>
            <a:r>
              <a:rPr lang="zh-CN" altLang="en-US" b="1" dirty="0"/>
              <a:t>加工贸易手册</a:t>
            </a:r>
            <a:r>
              <a:rPr lang="en-US" altLang="zh-CN" b="1" dirty="0"/>
              <a:t>》</a:t>
            </a:r>
            <a:r>
              <a:rPr lang="zh-CN" altLang="en-US" b="1" dirty="0"/>
              <a:t>中对应的料件项号。</a:t>
            </a:r>
            <a:endParaRPr lang="zh-CN" altLang="en-US" b="1" dirty="0"/>
          </a:p>
          <a:p>
            <a:pPr>
              <a:lnSpc>
                <a:spcPct val="90000"/>
              </a:lnSpc>
            </a:pPr>
            <a:r>
              <a:rPr lang="zh-CN" altLang="en-US" b="1" dirty="0"/>
              <a:t>（</a:t>
            </a:r>
            <a:r>
              <a:rPr lang="en-US" altLang="zh-CN" b="1" dirty="0"/>
              <a:t>8</a:t>
            </a:r>
            <a:r>
              <a:rPr lang="zh-CN" altLang="en-US" b="1" dirty="0"/>
              <a:t>）加工贸易副产品退运出口、结转出口或放弃，本栏目应填报</a:t>
            </a:r>
            <a:r>
              <a:rPr lang="en-US" altLang="zh-CN" b="1" dirty="0"/>
              <a:t>《</a:t>
            </a:r>
            <a:r>
              <a:rPr lang="zh-CN" altLang="en-US" b="1" dirty="0"/>
              <a:t>加工贸易手册</a:t>
            </a:r>
            <a:r>
              <a:rPr lang="en-US" altLang="zh-CN" b="1" dirty="0"/>
              <a:t>》</a:t>
            </a:r>
            <a:r>
              <a:rPr lang="zh-CN" altLang="en-US" b="1" dirty="0"/>
              <a:t>中新增的变更副产品的出口项号。</a:t>
            </a:r>
            <a:endParaRPr lang="zh-CN" altLang="en-US" b="1" dirty="0"/>
          </a:p>
          <a:p>
            <a:pPr>
              <a:lnSpc>
                <a:spcPct val="90000"/>
              </a:lnSpc>
            </a:pPr>
            <a:r>
              <a:rPr lang="zh-CN" altLang="en-US" b="1" dirty="0"/>
              <a:t>（</a:t>
            </a:r>
            <a:r>
              <a:rPr lang="en-US" altLang="zh-CN" b="1" dirty="0"/>
              <a:t>9</a:t>
            </a:r>
            <a:r>
              <a:rPr lang="zh-CN" altLang="en-US" b="1" dirty="0"/>
              <a:t>）经海关批准实行加工贸易联网监管的企业，对按海关联网监管要求企业需申报报关清单的，应在向海关申报货物进出口（包括形式进出口）报关单前，向海关申报“清单”。一份报关清单对应一份报关单，报关单商品由报关清单归并而得。加工贸易电子账册报关单中项号、品名、规格等栏目的填制规范比照</a:t>
            </a:r>
            <a:r>
              <a:rPr lang="en-US" altLang="zh-CN" b="1" dirty="0"/>
              <a:t>《</a:t>
            </a:r>
            <a:r>
              <a:rPr lang="zh-CN" altLang="en-US" b="1" dirty="0"/>
              <a:t>加工贸易手册</a:t>
            </a:r>
            <a:r>
              <a:rPr lang="en-US" altLang="zh-CN" b="1" dirty="0"/>
              <a:t>》</a:t>
            </a:r>
            <a:r>
              <a:rPr lang="zh-CN" altLang="en-US" b="1" dirty="0"/>
              <a:t>。</a:t>
            </a:r>
            <a:endParaRPr lang="zh-CN" altLang="en-US" b="1" dirty="0"/>
          </a:p>
        </p:txBody>
      </p:sp>
    </p:spTree>
    <p:custDataLst>
      <p:tags r:id="rId1"/>
    </p:custDataLst>
  </p:cSld>
  <p:clrMapOvr>
    <a:masterClrMapping/>
  </p:clrMapOvr>
  <p:transition>
    <p:push dir="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7" name="文本占位符 87041"/>
          <p:cNvSpPr>
            <a:spLocks noGrp="1" noRot="1"/>
          </p:cNvSpPr>
          <p:nvPr>
            <p:ph idx="1"/>
          </p:nvPr>
        </p:nvSpPr>
        <p:spPr>
          <a:xfrm>
            <a:off x="1524000" y="0"/>
            <a:ext cx="9144000" cy="6858000"/>
          </a:xfrm>
        </p:spPr>
        <p:txBody>
          <a:bodyPr anchor="t" anchorCtr="0"/>
          <a:p>
            <a:r>
              <a:rPr lang="zh-CN" altLang="en-US" sz="4000" b="1" dirty="0">
                <a:solidFill>
                  <a:schemeClr val="tx2"/>
                </a:solidFill>
              </a:rPr>
              <a:t>三十五、商品编号</a:t>
            </a:r>
            <a:endParaRPr lang="zh-CN" altLang="en-US" sz="4000" b="1" dirty="0">
              <a:solidFill>
                <a:schemeClr val="tx2"/>
              </a:solidFill>
            </a:endParaRPr>
          </a:p>
          <a:p>
            <a:r>
              <a:rPr lang="zh-CN" altLang="en-US" b="1" dirty="0"/>
              <a:t>       商品编号指按海关规定的商品分类编码规则确定的进</a:t>
            </a:r>
            <a:r>
              <a:rPr lang="en-US" altLang="zh-CN" b="1" dirty="0"/>
              <a:t>(</a:t>
            </a:r>
            <a:r>
              <a:rPr lang="zh-CN" altLang="en-US" b="1" dirty="0"/>
              <a:t>出</a:t>
            </a:r>
            <a:r>
              <a:rPr lang="en-US" altLang="zh-CN" b="1" dirty="0"/>
              <a:t>)</a:t>
            </a:r>
            <a:r>
              <a:rPr lang="zh-CN" altLang="en-US" b="1" dirty="0"/>
              <a:t>口货物的商品编号。</a:t>
            </a:r>
            <a:endParaRPr lang="zh-CN" altLang="en-US" b="1" dirty="0"/>
          </a:p>
          <a:p>
            <a:r>
              <a:rPr lang="zh-CN" altLang="en-US" b="1" dirty="0"/>
              <a:t>       此栏目分为商品编号和附加编号两栏，其中商品编号栏应填报</a:t>
            </a:r>
            <a:r>
              <a:rPr lang="en-US" altLang="zh-CN" b="1" dirty="0"/>
              <a:t>《</a:t>
            </a:r>
            <a:r>
              <a:rPr lang="zh-CN" altLang="en-US" b="1" dirty="0"/>
              <a:t>中华人民共和国海关进出口税则</a:t>
            </a:r>
            <a:r>
              <a:rPr lang="en-US" altLang="zh-CN" b="1" dirty="0"/>
              <a:t>》8</a:t>
            </a:r>
            <a:r>
              <a:rPr lang="zh-CN" altLang="en-US" b="1" dirty="0"/>
              <a:t>位税则号列，附加编号栏应填报商品编号附加的第</a:t>
            </a:r>
            <a:r>
              <a:rPr lang="en-US" altLang="zh-CN" b="1" dirty="0"/>
              <a:t>9</a:t>
            </a:r>
            <a:r>
              <a:rPr lang="zh-CN" altLang="en-US" b="1" dirty="0"/>
              <a:t>、</a:t>
            </a:r>
            <a:r>
              <a:rPr lang="en-US" altLang="zh-CN" b="1" dirty="0"/>
              <a:t>10</a:t>
            </a:r>
            <a:r>
              <a:rPr lang="zh-CN" altLang="en-US" b="1" dirty="0"/>
              <a:t>位附加编号。</a:t>
            </a:r>
            <a:r>
              <a:rPr lang="en-US" altLang="zh-CN" b="1" dirty="0"/>
              <a:t>《</a:t>
            </a:r>
            <a:r>
              <a:rPr lang="zh-CN" altLang="en-US" b="1" dirty="0"/>
              <a:t>加工贸易手册</a:t>
            </a:r>
            <a:r>
              <a:rPr lang="en-US" altLang="zh-CN" b="1" dirty="0"/>
              <a:t>》</a:t>
            </a:r>
            <a:r>
              <a:rPr lang="zh-CN" altLang="en-US" b="1" dirty="0"/>
              <a:t>中商品编号与实际商品编号不符的，应按实际商品编号填报。</a:t>
            </a:r>
            <a:endParaRPr lang="zh-CN" altLang="en-US" b="1" dirty="0"/>
          </a:p>
          <a:p>
            <a:r>
              <a:rPr lang="zh-CN" altLang="en-US" b="1" dirty="0"/>
              <a:t>       加工贸易</a:t>
            </a:r>
            <a:r>
              <a:rPr lang="en-US" altLang="zh-CN" b="1" dirty="0"/>
              <a:t>《</a:t>
            </a:r>
            <a:r>
              <a:rPr lang="zh-CN" altLang="en-US" b="1" dirty="0"/>
              <a:t>登记手册</a:t>
            </a:r>
            <a:r>
              <a:rPr lang="en-US" altLang="zh-CN" b="1" dirty="0"/>
              <a:t>》</a:t>
            </a:r>
            <a:r>
              <a:rPr lang="zh-CN" altLang="en-US" b="1" dirty="0"/>
              <a:t>中商品编号与实际商品编号不符的，应按实际商品编号填报。</a:t>
            </a:r>
            <a:endParaRPr lang="zh-CN" altLang="en-US" b="1" dirty="0"/>
          </a:p>
          <a:p>
            <a:endParaRPr lang="zh-CN" altLang="en-US" b="1" dirty="0"/>
          </a:p>
        </p:txBody>
      </p:sp>
    </p:spTree>
    <p:custDataLst>
      <p:tags r:id="rId1"/>
    </p:custDataLst>
  </p:cSld>
  <p:clrMapOvr>
    <a:masterClrMapping/>
  </p:clrMapOvr>
  <p:transition>
    <p:push dir="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1" name="文本占位符 124930"/>
          <p:cNvSpPr>
            <a:spLocks noGrp="1" noRot="1"/>
          </p:cNvSpPr>
          <p:nvPr>
            <p:ph idx="1"/>
          </p:nvPr>
        </p:nvSpPr>
        <p:spPr>
          <a:xfrm>
            <a:off x="1524000" y="0"/>
            <a:ext cx="9144000" cy="6858000"/>
          </a:xfrm>
        </p:spPr>
        <p:txBody>
          <a:bodyPr anchor="t" anchorCtr="0"/>
          <a:p>
            <a:r>
              <a:rPr lang="zh-CN" altLang="en-US" sz="4000" b="1" dirty="0">
                <a:solidFill>
                  <a:schemeClr val="tx2"/>
                </a:solidFill>
              </a:rPr>
              <a:t>三十六、商品名称、规格型号</a:t>
            </a:r>
            <a:endParaRPr lang="zh-CN" altLang="en-US" sz="4000" b="1" dirty="0">
              <a:solidFill>
                <a:schemeClr val="tx2"/>
              </a:solidFill>
            </a:endParaRPr>
          </a:p>
          <a:p>
            <a:r>
              <a:rPr lang="zh-CN" altLang="en-US" b="1" dirty="0"/>
              <a:t>    商品名称、规格型号栏目分</a:t>
            </a:r>
            <a:r>
              <a:rPr lang="zh-CN" altLang="en-US" b="1" dirty="0">
                <a:solidFill>
                  <a:schemeClr val="hlink"/>
                </a:solidFill>
              </a:rPr>
              <a:t>两行</a:t>
            </a:r>
            <a:r>
              <a:rPr lang="zh-CN" altLang="en-US" b="1" dirty="0"/>
              <a:t>填报及打印。</a:t>
            </a:r>
            <a:endParaRPr lang="zh-CN" altLang="en-US" b="1" dirty="0"/>
          </a:p>
          <a:p>
            <a:r>
              <a:rPr lang="zh-CN" altLang="en-US" b="1" dirty="0"/>
              <a:t>    第一行打印进</a:t>
            </a:r>
            <a:r>
              <a:rPr lang="en-US" altLang="zh-CN" b="1" dirty="0"/>
              <a:t>(</a:t>
            </a:r>
            <a:r>
              <a:rPr lang="zh-CN" altLang="en-US" b="1" dirty="0"/>
              <a:t>出</a:t>
            </a:r>
            <a:r>
              <a:rPr lang="en-US" altLang="zh-CN" b="1" dirty="0"/>
              <a:t>)</a:t>
            </a:r>
            <a:r>
              <a:rPr lang="zh-CN" altLang="en-US" b="1" dirty="0"/>
              <a:t>口货物规范的中文商品名称，必要时可加注原文</a:t>
            </a:r>
            <a:endParaRPr lang="zh-CN" altLang="en-US" b="1" dirty="0"/>
          </a:p>
          <a:p>
            <a:r>
              <a:rPr lang="zh-CN" altLang="en-US" b="1" dirty="0"/>
              <a:t>    第二行打印规格型号，必要时可加注原文。</a:t>
            </a:r>
            <a:endParaRPr lang="zh-CN" altLang="en-US" b="1" dirty="0"/>
          </a:p>
          <a:p>
            <a:r>
              <a:rPr lang="zh-CN" altLang="en-US" b="1" dirty="0"/>
              <a:t>      如：</a:t>
            </a:r>
            <a:endParaRPr lang="zh-CN" altLang="en-US" b="1" dirty="0"/>
          </a:p>
          <a:p>
            <a:r>
              <a:rPr lang="zh-CN" altLang="en-US" b="1" dirty="0"/>
              <a:t>      氨纶弹力丝   </a:t>
            </a:r>
            <a:r>
              <a:rPr lang="en-US" altLang="zh-CN" b="1"/>
              <a:t>ELASTANE</a:t>
            </a:r>
            <a:endParaRPr lang="en-US" altLang="zh-CN" b="1"/>
          </a:p>
          <a:p>
            <a:r>
              <a:rPr lang="en-US" altLang="zh-CN" b="1"/>
              <a:t>      LYCRA 40 DENIER TYPE 149B MERGE/</a:t>
            </a:r>
            <a:endParaRPr lang="en-US" altLang="zh-CN" b="1"/>
          </a:p>
          <a:p>
            <a:r>
              <a:rPr lang="en-US" altLang="zh-CN" b="1"/>
              <a:t>            17124 5KG TUBE </a:t>
            </a:r>
            <a:endParaRPr lang="en-US" altLang="zh-CN" b="1"/>
          </a:p>
        </p:txBody>
      </p:sp>
    </p:spTree>
    <p:custDataLst>
      <p:tags r:id="rId1"/>
    </p:custDataLst>
  </p:cSld>
  <p:clrMapOvr>
    <a:masterClrMapping/>
  </p:clrMapOvr>
  <p:transition>
    <p:push dir="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5" name="文本占位符 209922"/>
          <p:cNvSpPr>
            <a:spLocks noGrp="1" noRot="1"/>
          </p:cNvSpPr>
          <p:nvPr>
            <p:ph idx="1"/>
          </p:nvPr>
        </p:nvSpPr>
        <p:spPr>
          <a:xfrm>
            <a:off x="1524000" y="0"/>
            <a:ext cx="9144000" cy="6858000"/>
          </a:xfrm>
        </p:spPr>
        <p:txBody>
          <a:bodyPr anchor="t" anchorCtr="0"/>
          <a:p>
            <a:r>
              <a:rPr lang="zh-CN" altLang="en-US" b="1" dirty="0"/>
              <a:t>具体填报</a:t>
            </a:r>
            <a:r>
              <a:rPr lang="zh-CN" altLang="en-US" b="1" dirty="0">
                <a:solidFill>
                  <a:schemeClr val="hlink"/>
                </a:solidFill>
              </a:rPr>
              <a:t>要求</a:t>
            </a:r>
            <a:r>
              <a:rPr lang="zh-CN" altLang="en-US" b="1" dirty="0"/>
              <a:t>如下：</a:t>
            </a:r>
            <a:endParaRPr lang="zh-CN" altLang="en-US" b="1" dirty="0"/>
          </a:p>
          <a:p>
            <a:r>
              <a:rPr lang="zh-CN" altLang="en-US" b="1" dirty="0"/>
              <a:t>    </a:t>
            </a:r>
            <a:r>
              <a:rPr lang="en-US" altLang="zh-CN" b="1" dirty="0"/>
              <a:t>(1</a:t>
            </a:r>
            <a:r>
              <a:rPr lang="zh-CN" altLang="en-US" b="1" dirty="0"/>
              <a:t>）商品名称及规格型号分二行填报；</a:t>
            </a:r>
            <a:endParaRPr lang="zh-CN" altLang="en-US" b="1" dirty="0"/>
          </a:p>
          <a:p>
            <a:r>
              <a:rPr lang="zh-CN" altLang="en-US" b="1" dirty="0"/>
              <a:t>    </a:t>
            </a:r>
            <a:r>
              <a:rPr lang="en-US" altLang="zh-CN" b="1" dirty="0"/>
              <a:t>(2) </a:t>
            </a:r>
            <a:r>
              <a:rPr lang="zh-CN" altLang="en-US" b="1" dirty="0"/>
              <a:t>商品名称应当规范，规格型号应当足够详细，以能满足海关归类、审价以及监管的要求为准。根据商品属性，本栏目填报内容包括：品名、牌名、规格、型号、成份、含量、等级、用途、功能等。</a:t>
            </a:r>
            <a:r>
              <a:rPr lang="zh-CN" altLang="en-US" dirty="0"/>
              <a:t> </a:t>
            </a:r>
            <a:endParaRPr lang="zh-CN" altLang="en-US" b="1" dirty="0"/>
          </a:p>
          <a:p>
            <a:r>
              <a:rPr lang="zh-CN" altLang="en-US" b="1" dirty="0"/>
              <a:t>    </a:t>
            </a:r>
            <a:r>
              <a:rPr lang="en-US" altLang="zh-CN" b="1" dirty="0"/>
              <a:t>(3) </a:t>
            </a:r>
            <a:r>
              <a:rPr lang="zh-CN" altLang="en-US" b="1" dirty="0"/>
              <a:t>加工贸易等已备案的货物，本栏目填报录入的内容必须与备案登记中同项号下货物的名称与规格型号一致。</a:t>
            </a:r>
            <a:endParaRPr lang="zh-CN" altLang="en-US" b="1" dirty="0"/>
          </a:p>
          <a:p>
            <a:endParaRPr lang="zh-CN" altLang="en-US" dirty="0"/>
          </a:p>
        </p:txBody>
      </p:sp>
    </p:spTree>
    <p:custDataLst>
      <p:tags r:id="rId1"/>
    </p:custDataLst>
  </p:cSld>
  <p:clrMapOvr>
    <a:masterClrMapping/>
  </p:clrMapOvr>
  <p:transition>
    <p:push dir="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29" name="文本占位符 210946"/>
          <p:cNvSpPr>
            <a:spLocks noGrp="1" noRot="1"/>
          </p:cNvSpPr>
          <p:nvPr>
            <p:ph idx="1"/>
          </p:nvPr>
        </p:nvSpPr>
        <p:spPr>
          <a:xfrm>
            <a:off x="1524000" y="0"/>
            <a:ext cx="9144000" cy="6858000"/>
          </a:xfrm>
        </p:spPr>
        <p:txBody>
          <a:bodyPr anchor="t" anchorCtr="0"/>
          <a:p>
            <a:r>
              <a:rPr lang="zh-CN" altLang="en-US" b="1" dirty="0"/>
              <a:t>（</a:t>
            </a:r>
            <a:r>
              <a:rPr lang="en-US" altLang="zh-CN" b="1" dirty="0"/>
              <a:t>4</a:t>
            </a:r>
            <a:r>
              <a:rPr lang="zh-CN" altLang="en-US" b="1" dirty="0"/>
              <a:t>）同一收货人使用同一运输工具同时运抵的进口货物应同时申报，视为同一报验状态，据此确定其归类。成套设备、减免税货物如需分批进口，货物实际进口时，应按照实际报验状态确定归类。</a:t>
            </a:r>
            <a:endParaRPr lang="zh-CN" altLang="en-US" b="1" dirty="0"/>
          </a:p>
          <a:p>
            <a:r>
              <a:rPr lang="zh-CN" altLang="en-US" b="1" dirty="0"/>
              <a:t>（</a:t>
            </a:r>
            <a:r>
              <a:rPr lang="en-US" altLang="zh-CN" b="1" dirty="0"/>
              <a:t>5</a:t>
            </a:r>
            <a:r>
              <a:rPr lang="zh-CN" altLang="en-US" b="1" dirty="0"/>
              <a:t>）加工贸易边角料和副产品内销，边角料复出口，本栏目填报其报验状态的名称和规格型号。属边角料、副产品、残次品、受灾保税货物且按规定需加以说明的，应在本栏目中填注规定的字样。</a:t>
            </a:r>
            <a:endParaRPr lang="zh-CN" altLang="en-US" b="1" dirty="0"/>
          </a:p>
        </p:txBody>
      </p:sp>
    </p:spTree>
    <p:custDataLst>
      <p:tags r:id="rId1"/>
    </p:custDataLst>
  </p:cSld>
  <p:clrMapOvr>
    <a:masterClrMapping/>
  </p:clrMapOvr>
  <p:transition>
    <p:push dir="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3" name="文本占位符 211970"/>
          <p:cNvSpPr>
            <a:spLocks noGrp="1" noRot="1"/>
          </p:cNvSpPr>
          <p:nvPr>
            <p:ph idx="1"/>
          </p:nvPr>
        </p:nvSpPr>
        <p:spPr>
          <a:xfrm>
            <a:off x="1524000" y="0"/>
            <a:ext cx="9144000" cy="6858000"/>
          </a:xfrm>
        </p:spPr>
        <p:txBody>
          <a:bodyPr anchor="t" anchorCtr="0"/>
          <a:p>
            <a:r>
              <a:rPr lang="zh-CN" altLang="en-US" b="1" dirty="0"/>
              <a:t>（</a:t>
            </a:r>
            <a:r>
              <a:rPr lang="en-US" altLang="zh-CN" b="1" dirty="0"/>
              <a:t>6</a:t>
            </a:r>
            <a:r>
              <a:rPr lang="zh-CN" altLang="en-US" b="1" dirty="0"/>
              <a:t>）、对需要海关签发</a:t>
            </a:r>
            <a:r>
              <a:rPr lang="en-US" altLang="zh-CN" b="1" dirty="0"/>
              <a:t>《</a:t>
            </a:r>
            <a:r>
              <a:rPr lang="zh-CN" altLang="en-US" b="1" dirty="0"/>
              <a:t>货物进口证明书</a:t>
            </a:r>
            <a:r>
              <a:rPr lang="en-US" altLang="zh-CN" b="1" dirty="0"/>
              <a:t>》</a:t>
            </a:r>
            <a:r>
              <a:rPr lang="zh-CN" altLang="en-US" b="1" dirty="0"/>
              <a:t>的车辆，商品名称栏应填报“车辆品牌</a:t>
            </a:r>
            <a:r>
              <a:rPr lang="en-US" altLang="zh-CN" b="1" dirty="0"/>
              <a:t>+</a:t>
            </a:r>
            <a:r>
              <a:rPr lang="zh-CN" altLang="en-US" b="1" dirty="0"/>
              <a:t>排气量（注明</a:t>
            </a:r>
            <a:r>
              <a:rPr lang="en-US" altLang="zh-CN" b="1" dirty="0"/>
              <a:t>cc</a:t>
            </a:r>
            <a:r>
              <a:rPr lang="zh-CN" altLang="en-US" b="1" dirty="0"/>
              <a:t>）</a:t>
            </a:r>
            <a:r>
              <a:rPr lang="en-US" altLang="zh-CN" b="1" dirty="0"/>
              <a:t>+</a:t>
            </a:r>
            <a:r>
              <a:rPr lang="zh-CN" altLang="en-US" b="1" dirty="0"/>
              <a:t>车型（如越野车、小轿车等）”。进口汽车底盘可不填报排气量。车辆品牌应按照</a:t>
            </a:r>
            <a:r>
              <a:rPr lang="en-US" altLang="zh-CN" b="1" dirty="0"/>
              <a:t>《</a:t>
            </a:r>
            <a:r>
              <a:rPr lang="zh-CN" altLang="en-US" b="1" dirty="0"/>
              <a:t>进口机动车辆制造厂名称和车辆品牌中英文对照表</a:t>
            </a:r>
            <a:r>
              <a:rPr lang="en-US" altLang="zh-CN" b="1" dirty="0"/>
              <a:t>》</a:t>
            </a:r>
            <a:r>
              <a:rPr lang="zh-CN" altLang="en-US" b="1" dirty="0"/>
              <a:t>中“签注名称”一栏的要求填报。规格型号栏可填报“汽油型”等。</a:t>
            </a:r>
            <a:endParaRPr lang="zh-CN" altLang="en-US" b="1" dirty="0"/>
          </a:p>
          <a:p>
            <a:r>
              <a:rPr lang="zh-CN" altLang="en-US" b="1" dirty="0"/>
              <a:t>（</a:t>
            </a:r>
            <a:r>
              <a:rPr lang="en-US" altLang="zh-CN" b="1" dirty="0"/>
              <a:t>7</a:t>
            </a:r>
            <a:r>
              <a:rPr lang="zh-CN" altLang="en-US" b="1" dirty="0"/>
              <a:t>）一份报关单最多允许填报</a:t>
            </a:r>
            <a:r>
              <a:rPr lang="en-US" altLang="zh-CN" b="1" dirty="0"/>
              <a:t>20</a:t>
            </a:r>
            <a:r>
              <a:rPr lang="zh-CN" altLang="en-US" b="1" dirty="0"/>
              <a:t>项商品。 </a:t>
            </a:r>
            <a:endParaRPr lang="zh-CN" altLang="en-US" b="1" dirty="0"/>
          </a:p>
          <a:p>
            <a:endParaRPr lang="zh-CN" altLang="en-US" b="1" dirty="0"/>
          </a:p>
        </p:txBody>
      </p:sp>
    </p:spTree>
    <p:custDataLst>
      <p:tags r:id="rId1"/>
    </p:custDataLst>
  </p:cSld>
  <p:clrMapOvr>
    <a:masterClrMapping/>
  </p:clrMapOvr>
  <p:transition>
    <p:push dir="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7" name="文本占位符 88065"/>
          <p:cNvSpPr>
            <a:spLocks noGrp="1" noRot="1"/>
          </p:cNvSpPr>
          <p:nvPr>
            <p:ph idx="1"/>
          </p:nvPr>
        </p:nvSpPr>
        <p:spPr>
          <a:xfrm>
            <a:off x="1524000" y="0"/>
            <a:ext cx="9144000" cy="6858000"/>
          </a:xfrm>
        </p:spPr>
        <p:txBody>
          <a:bodyPr anchor="t" anchorCtr="0"/>
          <a:p>
            <a:r>
              <a:rPr lang="zh-CN" altLang="en-US" sz="3600" b="1" dirty="0">
                <a:solidFill>
                  <a:schemeClr val="tx2"/>
                </a:solidFill>
              </a:rPr>
              <a:t>三十七、数量及单位</a:t>
            </a:r>
            <a:endParaRPr lang="zh-CN" altLang="en-US" sz="3600" b="1" dirty="0">
              <a:solidFill>
                <a:schemeClr val="tx2"/>
              </a:solidFill>
            </a:endParaRPr>
          </a:p>
          <a:p>
            <a:r>
              <a:rPr lang="zh-CN" altLang="en-US" sz="2800" b="1" dirty="0"/>
              <a:t>       </a:t>
            </a:r>
            <a:r>
              <a:rPr lang="zh-CN" altLang="en-US" b="1" dirty="0"/>
              <a:t>数量及单位指进</a:t>
            </a:r>
            <a:r>
              <a:rPr lang="en-US" altLang="zh-CN" b="1" dirty="0"/>
              <a:t>(</a:t>
            </a:r>
            <a:r>
              <a:rPr lang="zh-CN" altLang="en-US" b="1" dirty="0"/>
              <a:t>出</a:t>
            </a:r>
            <a:r>
              <a:rPr lang="en-US" altLang="zh-CN" b="1" dirty="0"/>
              <a:t>)</a:t>
            </a:r>
            <a:r>
              <a:rPr lang="zh-CN" altLang="en-US" b="1" dirty="0"/>
              <a:t>口商品的实际数量及计量单位。</a:t>
            </a:r>
            <a:endParaRPr lang="zh-CN" altLang="en-US" b="1" dirty="0"/>
          </a:p>
          <a:p>
            <a:r>
              <a:rPr lang="zh-CN" altLang="en-US" b="1" dirty="0"/>
              <a:t>      本栏目分</a:t>
            </a:r>
            <a:r>
              <a:rPr lang="zh-CN" altLang="en-US" b="1" dirty="0">
                <a:solidFill>
                  <a:schemeClr val="hlink"/>
                </a:solidFill>
              </a:rPr>
              <a:t>三行</a:t>
            </a:r>
            <a:r>
              <a:rPr lang="zh-CN" altLang="en-US" b="1" dirty="0"/>
              <a:t>填报及打印。</a:t>
            </a:r>
            <a:endParaRPr lang="zh-CN" altLang="en-US" b="1" dirty="0"/>
          </a:p>
          <a:p>
            <a:r>
              <a:rPr lang="zh-CN" altLang="en-US" b="1" dirty="0"/>
              <a:t>      具体填报要求如下：</a:t>
            </a:r>
            <a:endParaRPr lang="zh-CN" altLang="en-US" b="1" dirty="0"/>
          </a:p>
          <a:p>
            <a:r>
              <a:rPr lang="zh-CN" altLang="en-US" b="1" dirty="0"/>
              <a:t>     </a:t>
            </a:r>
            <a:r>
              <a:rPr lang="en-US" altLang="zh-CN" b="1" dirty="0"/>
              <a:t>(1)</a:t>
            </a:r>
            <a:r>
              <a:rPr lang="zh-CN" altLang="en-US" b="1" dirty="0"/>
              <a:t>进出口货物必须按海关法定计量单位填报。法定第一计量单位及数量打印在本栏目第一行；</a:t>
            </a:r>
            <a:endParaRPr lang="zh-CN" altLang="en-US" b="1" dirty="0"/>
          </a:p>
          <a:p>
            <a:r>
              <a:rPr lang="zh-CN" altLang="en-US" b="1" dirty="0"/>
              <a:t>     </a:t>
            </a:r>
            <a:r>
              <a:rPr lang="en-US" altLang="zh-CN" b="1" dirty="0"/>
              <a:t>(2)</a:t>
            </a:r>
            <a:r>
              <a:rPr lang="zh-CN" altLang="en-US" b="1" dirty="0"/>
              <a:t>凡海关列明第二计量单位的，必须报明该商品第二计量单位及数量，打印在本栏目第二行。无第二计量单位的，本栏目第二行为空；</a:t>
            </a:r>
            <a:endParaRPr lang="zh-CN" altLang="en-US" b="1" dirty="0"/>
          </a:p>
          <a:p>
            <a:r>
              <a:rPr lang="zh-CN" altLang="en-US" b="1" dirty="0"/>
              <a:t>    </a:t>
            </a:r>
            <a:endParaRPr lang="zh-CN" altLang="en-US" b="1" dirty="0"/>
          </a:p>
        </p:txBody>
      </p:sp>
    </p:spTree>
    <p:custDataLst>
      <p:tags r:id="rId1"/>
    </p:custDataLst>
  </p:cSld>
  <p:clrMapOvr>
    <a:masterClrMapping/>
  </p:clrMapOvr>
  <p:transition>
    <p:push dir="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1" name="文本占位符 125954"/>
          <p:cNvSpPr>
            <a:spLocks noGrp="1" noRot="1"/>
          </p:cNvSpPr>
          <p:nvPr>
            <p:ph idx="1"/>
          </p:nvPr>
        </p:nvSpPr>
        <p:spPr>
          <a:xfrm>
            <a:off x="1524000" y="0"/>
            <a:ext cx="9144000" cy="6858000"/>
          </a:xfrm>
        </p:spPr>
        <p:txBody>
          <a:bodyPr anchor="t" anchorCtr="0"/>
          <a:p>
            <a:r>
              <a:rPr lang="en-US" altLang="zh-CN" b="1"/>
              <a:t>  </a:t>
            </a:r>
            <a:r>
              <a:rPr lang="en-US" altLang="zh-CN" sz="3600" b="1"/>
              <a:t>(3)</a:t>
            </a:r>
            <a:r>
              <a:rPr lang="zh-CN" altLang="en-US" b="1" dirty="0"/>
              <a:t>成交计量单位及数量应当填报并打印在第三行。</a:t>
            </a:r>
            <a:r>
              <a:rPr lang="zh-CN" altLang="en-US" dirty="0"/>
              <a:t> </a:t>
            </a:r>
            <a:endParaRPr lang="zh-CN" altLang="en-US" sz="3600" b="1" dirty="0"/>
          </a:p>
          <a:p>
            <a:r>
              <a:rPr lang="zh-CN" altLang="en-US" sz="3600" b="1" dirty="0"/>
              <a:t>       成交计量单位与海关法定计量单位一致时，本栏目第三行为空。</a:t>
            </a:r>
            <a:endParaRPr lang="zh-CN" altLang="en-US" sz="3600" b="1" dirty="0"/>
          </a:p>
          <a:p>
            <a:r>
              <a:rPr lang="zh-CN" altLang="en-US" sz="3600" b="1" dirty="0"/>
              <a:t>（</a:t>
            </a:r>
            <a:r>
              <a:rPr lang="en-US" altLang="zh-CN" sz="3600" b="1" dirty="0"/>
              <a:t>4</a:t>
            </a:r>
            <a:r>
              <a:rPr lang="zh-CN" altLang="en-US" sz="3600" b="1" dirty="0"/>
              <a:t>）</a:t>
            </a:r>
            <a:r>
              <a:rPr lang="zh-CN" altLang="en-US" b="1" dirty="0"/>
              <a:t>法定计量单位为“公斤”的数量填报</a:t>
            </a:r>
            <a:r>
              <a:rPr lang="zh-CN" altLang="en-US" dirty="0"/>
              <a:t>；</a:t>
            </a:r>
            <a:endParaRPr lang="zh-CN" altLang="en-US" sz="3600" b="1" dirty="0"/>
          </a:p>
          <a:p>
            <a:r>
              <a:rPr lang="zh-CN" altLang="en-US" sz="3600" b="1" dirty="0"/>
              <a:t>（</a:t>
            </a:r>
            <a:r>
              <a:rPr lang="en-US" altLang="zh-CN" sz="3600" b="1" dirty="0"/>
              <a:t>5</a:t>
            </a:r>
            <a:r>
              <a:rPr lang="zh-CN" altLang="en-US" sz="3600" b="1" dirty="0"/>
              <a:t>）加工贸易等已备案的货物，成交计量单位必须与备案登记中同项号下货物的计量单位一致，不相同时必须修改备案或转换一致后填报。</a:t>
            </a:r>
            <a:endParaRPr lang="zh-CN" altLang="en-US" sz="3600" b="1" dirty="0"/>
          </a:p>
          <a:p>
            <a:endParaRPr lang="zh-CN" altLang="en-US" dirty="0"/>
          </a:p>
        </p:txBody>
      </p:sp>
    </p:spTree>
    <p:custDataLst>
      <p:tags r:id="rId1"/>
    </p:custDataLst>
  </p:cSld>
  <p:clrMapOvr>
    <a:masterClrMapping/>
  </p:clrMapOvr>
  <p:transition>
    <p:push dir="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5" name="文本占位符 89089"/>
          <p:cNvSpPr>
            <a:spLocks noGrp="1" noRot="1"/>
          </p:cNvSpPr>
          <p:nvPr>
            <p:ph idx="1"/>
          </p:nvPr>
        </p:nvSpPr>
        <p:spPr>
          <a:xfrm>
            <a:off x="1524000" y="0"/>
            <a:ext cx="9144000" cy="6858000"/>
          </a:xfrm>
        </p:spPr>
        <p:txBody>
          <a:bodyPr anchor="t" anchorCtr="0">
            <a:normAutofit lnSpcReduction="20000"/>
          </a:bodyPr>
          <a:p>
            <a:r>
              <a:rPr lang="zh-CN" altLang="en-US" sz="3600" b="1" dirty="0">
                <a:solidFill>
                  <a:schemeClr val="tx2"/>
                </a:solidFill>
              </a:rPr>
              <a:t>三十八、原产国</a:t>
            </a:r>
            <a:r>
              <a:rPr lang="en-US" altLang="zh-CN" sz="3600" b="1" dirty="0">
                <a:solidFill>
                  <a:schemeClr val="tx2"/>
                </a:solidFill>
              </a:rPr>
              <a:t>(</a:t>
            </a:r>
            <a:r>
              <a:rPr lang="zh-CN" altLang="en-US" sz="3600" b="1" dirty="0">
                <a:solidFill>
                  <a:schemeClr val="tx2"/>
                </a:solidFill>
              </a:rPr>
              <a:t>地区</a:t>
            </a:r>
            <a:r>
              <a:rPr lang="en-US" altLang="zh-CN" sz="3600" b="1" dirty="0">
                <a:solidFill>
                  <a:schemeClr val="tx2"/>
                </a:solidFill>
              </a:rPr>
              <a:t>)</a:t>
            </a:r>
            <a:r>
              <a:rPr lang="zh-CN" altLang="en-US" sz="3600" b="1" dirty="0">
                <a:solidFill>
                  <a:schemeClr val="tx2"/>
                </a:solidFill>
              </a:rPr>
              <a:t>／最终目的国</a:t>
            </a:r>
            <a:r>
              <a:rPr lang="en-US" altLang="zh-CN" sz="3600" b="1" dirty="0">
                <a:solidFill>
                  <a:schemeClr val="tx2"/>
                </a:solidFill>
              </a:rPr>
              <a:t>(</a:t>
            </a:r>
            <a:r>
              <a:rPr lang="zh-CN" altLang="en-US" sz="3600" b="1" dirty="0">
                <a:solidFill>
                  <a:schemeClr val="tx2"/>
                </a:solidFill>
              </a:rPr>
              <a:t>地区</a:t>
            </a:r>
            <a:r>
              <a:rPr lang="en-US" altLang="zh-CN" sz="3600" b="1">
                <a:solidFill>
                  <a:schemeClr val="tx2"/>
                </a:solidFill>
              </a:rPr>
              <a:t>)</a:t>
            </a:r>
            <a:endParaRPr lang="en-US" altLang="zh-CN" sz="3600" b="1">
              <a:solidFill>
                <a:schemeClr val="tx2"/>
              </a:solidFill>
            </a:endParaRPr>
          </a:p>
          <a:p>
            <a:r>
              <a:rPr lang="en-US" altLang="zh-CN" b="1"/>
              <a:t>    </a:t>
            </a:r>
            <a:r>
              <a:rPr lang="zh-CN" altLang="en-US" sz="3600" b="1" dirty="0"/>
              <a:t>原产国</a:t>
            </a:r>
            <a:r>
              <a:rPr lang="en-US" altLang="zh-CN" sz="3600" b="1" dirty="0"/>
              <a:t>(</a:t>
            </a:r>
            <a:r>
              <a:rPr lang="zh-CN" altLang="en-US" sz="3600" b="1" dirty="0"/>
              <a:t>地区</a:t>
            </a:r>
            <a:r>
              <a:rPr lang="en-US" altLang="zh-CN" sz="3600" b="1" dirty="0"/>
              <a:t>)</a:t>
            </a:r>
            <a:r>
              <a:rPr lang="zh-CN" altLang="en-US" sz="3600" b="1" dirty="0"/>
              <a:t>指进口货物的生产、开采或加工制造国家</a:t>
            </a:r>
            <a:r>
              <a:rPr lang="en-US" altLang="zh-CN" sz="3600" b="1" dirty="0"/>
              <a:t>(</a:t>
            </a:r>
            <a:r>
              <a:rPr lang="zh-CN" altLang="en-US" sz="3600" b="1" dirty="0"/>
              <a:t>地区</a:t>
            </a:r>
            <a:r>
              <a:rPr lang="en-US" altLang="zh-CN" sz="3600" b="1" dirty="0"/>
              <a:t>)</a:t>
            </a:r>
            <a:r>
              <a:rPr lang="zh-CN" altLang="en-US" sz="3600" b="1" dirty="0"/>
              <a:t>。</a:t>
            </a:r>
            <a:endParaRPr lang="zh-CN" altLang="en-US" sz="3600" b="1" dirty="0"/>
          </a:p>
          <a:p>
            <a:r>
              <a:rPr lang="zh-CN" altLang="en-US" sz="3600" b="1" dirty="0"/>
              <a:t>    最终目的国</a:t>
            </a:r>
            <a:r>
              <a:rPr lang="en-US" altLang="zh-CN" sz="3600" b="1" dirty="0"/>
              <a:t>(</a:t>
            </a:r>
            <a:r>
              <a:rPr lang="zh-CN" altLang="en-US" sz="3600" b="1" dirty="0"/>
              <a:t>地区</a:t>
            </a:r>
            <a:r>
              <a:rPr lang="en-US" altLang="zh-CN" sz="3600" b="1" dirty="0"/>
              <a:t>)</a:t>
            </a:r>
            <a:r>
              <a:rPr lang="zh-CN" altLang="en-US" sz="3600" b="1" dirty="0"/>
              <a:t>指已知的出口货物的最终实际消费、使用或进一步加工制造国家</a:t>
            </a:r>
            <a:r>
              <a:rPr lang="en-US" altLang="zh-CN" sz="3600" b="1" dirty="0"/>
              <a:t>(</a:t>
            </a:r>
            <a:r>
              <a:rPr lang="zh-CN" altLang="en-US" sz="3600" b="1" dirty="0"/>
              <a:t>地区</a:t>
            </a:r>
            <a:r>
              <a:rPr lang="en-US" altLang="zh-CN" sz="3600" b="1" dirty="0"/>
              <a:t>)</a:t>
            </a:r>
            <a:r>
              <a:rPr lang="zh-CN" altLang="en-US" sz="3600" b="1" dirty="0"/>
              <a:t>。</a:t>
            </a:r>
            <a:endParaRPr lang="zh-CN" altLang="en-US" sz="3600" b="1" dirty="0"/>
          </a:p>
          <a:p>
            <a:r>
              <a:rPr lang="zh-CN" altLang="en-US" sz="3600" b="1" dirty="0"/>
              <a:t>    本栏目应按海关规定的</a:t>
            </a:r>
            <a:r>
              <a:rPr lang="en-US" altLang="zh-CN" sz="3600" b="1" dirty="0"/>
              <a:t>《</a:t>
            </a:r>
            <a:r>
              <a:rPr lang="zh-CN" altLang="en-US" sz="3600" b="1" dirty="0"/>
              <a:t>国别</a:t>
            </a:r>
            <a:r>
              <a:rPr lang="en-US" altLang="zh-CN" sz="3600" b="1" dirty="0"/>
              <a:t>(</a:t>
            </a:r>
            <a:r>
              <a:rPr lang="zh-CN" altLang="en-US" sz="3600" b="1" dirty="0"/>
              <a:t>地区</a:t>
            </a:r>
            <a:r>
              <a:rPr lang="en-US" altLang="zh-CN" sz="3600" b="1" dirty="0"/>
              <a:t>)</a:t>
            </a:r>
            <a:r>
              <a:rPr lang="zh-CN" altLang="en-US" sz="3600" b="1" dirty="0"/>
              <a:t>代码表</a:t>
            </a:r>
            <a:r>
              <a:rPr lang="en-US" altLang="zh-CN" sz="3600" b="1" dirty="0"/>
              <a:t>》</a:t>
            </a:r>
            <a:r>
              <a:rPr lang="zh-CN" altLang="en-US" sz="3600" b="1" dirty="0"/>
              <a:t>选择填报相应的国家</a:t>
            </a:r>
            <a:r>
              <a:rPr lang="en-US" altLang="zh-CN" sz="3600" b="1" dirty="0"/>
              <a:t>(</a:t>
            </a:r>
            <a:r>
              <a:rPr lang="zh-CN" altLang="en-US" sz="3600" b="1" dirty="0"/>
              <a:t>地区</a:t>
            </a:r>
            <a:r>
              <a:rPr lang="en-US" altLang="zh-CN" sz="3600" b="1" dirty="0"/>
              <a:t>)</a:t>
            </a:r>
            <a:r>
              <a:rPr lang="zh-CN" altLang="en-US" sz="3600" b="1" dirty="0"/>
              <a:t>名称或代码。</a:t>
            </a:r>
            <a:endParaRPr lang="zh-CN" altLang="en-US" sz="3600" b="1" dirty="0"/>
          </a:p>
          <a:p>
            <a:r>
              <a:rPr lang="zh-CN" altLang="en-US" sz="3600" b="1" dirty="0"/>
              <a:t>    </a:t>
            </a:r>
            <a:endParaRPr lang="zh-CN" altLang="en-US" sz="3600" b="1" dirty="0"/>
          </a:p>
        </p:txBody>
      </p:sp>
    </p:spTree>
    <p:custDataLst>
      <p:tags r:id="rId1"/>
    </p:custDataLst>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文本占位符 18433"/>
          <p:cNvSpPr>
            <a:spLocks noGrp="1" noRot="1"/>
          </p:cNvSpPr>
          <p:nvPr>
            <p:ph idx="1"/>
          </p:nvPr>
        </p:nvSpPr>
        <p:spPr>
          <a:xfrm>
            <a:off x="1524000" y="0"/>
            <a:ext cx="9144000" cy="6858000"/>
          </a:xfrm>
        </p:spPr>
        <p:txBody>
          <a:bodyPr anchor="t" anchorCtr="0"/>
          <a:p>
            <a:r>
              <a:rPr lang="en-US" altLang="zh-CN" b="1" dirty="0"/>
              <a:t>2</a:t>
            </a:r>
            <a:r>
              <a:rPr lang="zh-CN" altLang="en-US" b="1" dirty="0"/>
              <a:t>、出口货物时</a:t>
            </a:r>
            <a:endParaRPr lang="zh-CN" altLang="en-US" b="1" dirty="0"/>
          </a:p>
          <a:p>
            <a:r>
              <a:rPr lang="zh-CN" altLang="en-US" b="1" dirty="0"/>
              <a:t>（</a:t>
            </a:r>
            <a:r>
              <a:rPr lang="en-US" altLang="zh-CN" b="1" dirty="0"/>
              <a:t>1</a:t>
            </a:r>
            <a:r>
              <a:rPr lang="zh-CN" altLang="en-US" b="1" dirty="0"/>
              <a:t>）、出口报关单；出口退税时加填一份</a:t>
            </a:r>
            <a:r>
              <a:rPr lang="zh-CN" altLang="en-US" b="1" dirty="0">
                <a:solidFill>
                  <a:schemeClr val="hlink"/>
                </a:solidFill>
              </a:rPr>
              <a:t>浅黄色</a:t>
            </a:r>
            <a:r>
              <a:rPr lang="zh-CN" altLang="en-US" b="1" dirty="0"/>
              <a:t>出口退税专用报关单；</a:t>
            </a:r>
            <a:endParaRPr lang="zh-CN" altLang="en-US" b="1" dirty="0"/>
          </a:p>
          <a:p>
            <a:r>
              <a:rPr lang="zh-CN" altLang="en-US" b="1" dirty="0"/>
              <a:t>（</a:t>
            </a:r>
            <a:r>
              <a:rPr lang="en-US" altLang="zh-CN" b="1" dirty="0"/>
              <a:t>2</a:t>
            </a:r>
            <a:r>
              <a:rPr lang="zh-CN" altLang="en-US" b="1" dirty="0"/>
              <a:t>）、出口许可证或其他批准文件；</a:t>
            </a:r>
            <a:endParaRPr lang="zh-CN" altLang="en-US" b="1" dirty="0"/>
          </a:p>
          <a:p>
            <a:r>
              <a:rPr lang="zh-CN" altLang="en-US" b="1" dirty="0"/>
              <a:t>（</a:t>
            </a:r>
            <a:r>
              <a:rPr lang="en-US" altLang="zh-CN" b="1" dirty="0"/>
              <a:t>3</a:t>
            </a:r>
            <a:r>
              <a:rPr lang="zh-CN" altLang="en-US" b="1" dirty="0"/>
              <a:t>）、发票、装箱单；</a:t>
            </a:r>
            <a:endParaRPr lang="zh-CN" altLang="en-US" b="1" dirty="0"/>
          </a:p>
          <a:p>
            <a:r>
              <a:rPr lang="zh-CN" altLang="en-US" b="1" dirty="0"/>
              <a:t>（</a:t>
            </a:r>
            <a:r>
              <a:rPr lang="en-US" altLang="zh-CN" b="1" dirty="0"/>
              <a:t>4</a:t>
            </a:r>
            <a:r>
              <a:rPr lang="zh-CN" altLang="en-US" b="1" dirty="0"/>
              <a:t>）、商检证明；</a:t>
            </a:r>
            <a:endParaRPr lang="zh-CN" altLang="en-US" b="1" dirty="0"/>
          </a:p>
          <a:p>
            <a:r>
              <a:rPr lang="zh-CN" altLang="en-US" b="1" dirty="0"/>
              <a:t>（</a:t>
            </a:r>
            <a:r>
              <a:rPr lang="en-US" altLang="zh-CN" b="1" dirty="0"/>
              <a:t>5</a:t>
            </a:r>
            <a:r>
              <a:rPr lang="zh-CN" altLang="en-US" b="1" dirty="0"/>
              <a:t>）、对方要求的产地证明；</a:t>
            </a:r>
            <a:endParaRPr lang="zh-CN" altLang="en-US" b="1" dirty="0"/>
          </a:p>
          <a:p>
            <a:r>
              <a:rPr lang="zh-CN" altLang="en-US" b="1" dirty="0"/>
              <a:t>（</a:t>
            </a:r>
            <a:r>
              <a:rPr lang="en-US" altLang="zh-CN" b="1" dirty="0"/>
              <a:t>6</a:t>
            </a:r>
            <a:r>
              <a:rPr lang="zh-CN" altLang="en-US" b="1" dirty="0"/>
              <a:t>）、出口收汇核销单（创汇企业）；</a:t>
            </a:r>
            <a:endParaRPr lang="zh-CN" altLang="en-US" b="1" dirty="0"/>
          </a:p>
          <a:p>
            <a:r>
              <a:rPr lang="zh-CN" altLang="en-US" b="1" dirty="0"/>
              <a:t>（</a:t>
            </a:r>
            <a:r>
              <a:rPr lang="en-US" altLang="zh-CN" b="1" dirty="0"/>
              <a:t>7</a:t>
            </a:r>
            <a:r>
              <a:rPr lang="zh-CN" altLang="en-US" b="1" dirty="0"/>
              <a:t>）、 其他有关单证。</a:t>
            </a:r>
            <a:endParaRPr lang="zh-CN" altLang="en-US" b="1" dirty="0"/>
          </a:p>
          <a:p>
            <a:endParaRPr lang="zh-CN" altLang="en-US" b="1" dirty="0"/>
          </a:p>
        </p:txBody>
      </p:sp>
    </p:spTree>
    <p:custDataLst>
      <p:tags r:id="rId1"/>
    </p:custDataLst>
  </p:cSld>
  <p:clrMapOvr>
    <a:masterClrMapping/>
  </p:clrMapOvr>
  <p:transition>
    <p:push dir="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49" name="文本占位符 126978"/>
          <p:cNvSpPr>
            <a:spLocks noGrp="1" noRot="1"/>
          </p:cNvSpPr>
          <p:nvPr>
            <p:ph idx="1"/>
          </p:nvPr>
        </p:nvSpPr>
        <p:spPr>
          <a:xfrm>
            <a:off x="1524000" y="0"/>
            <a:ext cx="9144000" cy="6858000"/>
          </a:xfrm>
        </p:spPr>
        <p:txBody>
          <a:bodyPr anchor="t" anchorCtr="0">
            <a:normAutofit lnSpcReduction="10000"/>
          </a:bodyPr>
          <a:p>
            <a:r>
              <a:rPr lang="en-US" altLang="zh-CN" b="1" dirty="0"/>
              <a:t>  </a:t>
            </a:r>
            <a:r>
              <a:rPr lang="zh-CN" altLang="en-US" b="1" dirty="0"/>
              <a:t>加工贸易报关单特殊情况下填报要求如下：</a:t>
            </a:r>
            <a:endParaRPr lang="zh-CN" altLang="en-US" b="1" dirty="0"/>
          </a:p>
          <a:p>
            <a:r>
              <a:rPr lang="zh-CN" altLang="en-US" b="1" dirty="0"/>
              <a:t>    </a:t>
            </a:r>
            <a:r>
              <a:rPr lang="en-US" altLang="zh-CN" sz="2800" b="1" dirty="0"/>
              <a:t>(1)</a:t>
            </a:r>
            <a:r>
              <a:rPr lang="zh-CN" altLang="en-US" sz="2800" b="1" dirty="0"/>
              <a:t>加工贸易料件结转 ，原产国</a:t>
            </a:r>
            <a:r>
              <a:rPr lang="en-US" altLang="zh-CN" sz="2800" b="1" dirty="0"/>
              <a:t>(</a:t>
            </a:r>
            <a:r>
              <a:rPr lang="zh-CN" altLang="en-US" sz="2800" b="1" dirty="0"/>
              <a:t>地区</a:t>
            </a:r>
            <a:r>
              <a:rPr lang="en-US" altLang="zh-CN" sz="2800" b="1" dirty="0"/>
              <a:t>)</a:t>
            </a:r>
            <a:r>
              <a:rPr lang="zh-CN" altLang="en-US" sz="2800" b="1" dirty="0"/>
              <a:t>为原进口料件生产国（地区）；最终目的国</a:t>
            </a:r>
            <a:r>
              <a:rPr lang="en-US" altLang="zh-CN" sz="2800" b="1" dirty="0"/>
              <a:t>(</a:t>
            </a:r>
            <a:r>
              <a:rPr lang="zh-CN" altLang="en-US" sz="2800" b="1" dirty="0"/>
              <a:t>地区</a:t>
            </a:r>
            <a:r>
              <a:rPr lang="en-US" altLang="zh-CN" sz="2800" b="1" dirty="0"/>
              <a:t>)</a:t>
            </a:r>
            <a:r>
              <a:rPr lang="zh-CN" altLang="en-US" sz="2800" b="1" dirty="0"/>
              <a:t>填中国；</a:t>
            </a:r>
            <a:endParaRPr lang="zh-CN" altLang="en-US" sz="2800" b="1" dirty="0"/>
          </a:p>
          <a:p>
            <a:r>
              <a:rPr lang="zh-CN" altLang="en-US" sz="2800" b="1" dirty="0"/>
              <a:t>     </a:t>
            </a:r>
            <a:r>
              <a:rPr lang="en-US" altLang="zh-CN" sz="2800" b="1" dirty="0"/>
              <a:t>(2)</a:t>
            </a:r>
            <a:r>
              <a:rPr lang="zh-CN" altLang="en-US" sz="2800" b="1" dirty="0"/>
              <a:t>加工贸易深加工结转货物和以产顶进货物，原产国</a:t>
            </a:r>
            <a:r>
              <a:rPr lang="en-US" altLang="zh-CN" sz="2800" b="1" dirty="0"/>
              <a:t>(</a:t>
            </a:r>
            <a:r>
              <a:rPr lang="zh-CN" altLang="en-US" sz="2800" b="1" dirty="0"/>
              <a:t>地区</a:t>
            </a:r>
            <a:r>
              <a:rPr lang="en-US" altLang="zh-CN" sz="2800" b="1" dirty="0"/>
              <a:t>)</a:t>
            </a:r>
            <a:r>
              <a:rPr lang="zh-CN" altLang="en-US" sz="2800" b="1" dirty="0"/>
              <a:t>和最终目的国</a:t>
            </a:r>
            <a:r>
              <a:rPr lang="en-US" altLang="zh-CN" sz="2800" b="1" dirty="0"/>
              <a:t>(</a:t>
            </a:r>
            <a:r>
              <a:rPr lang="zh-CN" altLang="en-US" sz="2800" b="1" dirty="0"/>
              <a:t>地区</a:t>
            </a:r>
            <a:r>
              <a:rPr lang="en-US" altLang="zh-CN" sz="2800" b="1" dirty="0"/>
              <a:t>)</a:t>
            </a:r>
            <a:r>
              <a:rPr lang="zh-CN" altLang="en-US" sz="2800" b="1" dirty="0"/>
              <a:t>均为中国；</a:t>
            </a:r>
            <a:endParaRPr lang="zh-CN" altLang="en-US" sz="2800" b="1" dirty="0"/>
          </a:p>
          <a:p>
            <a:r>
              <a:rPr lang="zh-CN" altLang="en-US" sz="2800" b="1" dirty="0"/>
              <a:t>     </a:t>
            </a:r>
            <a:r>
              <a:rPr lang="en-US" altLang="zh-CN" sz="2800" b="1" dirty="0"/>
              <a:t>(3)</a:t>
            </a:r>
            <a:r>
              <a:rPr lang="zh-CN" altLang="en-US" sz="2800" b="1" dirty="0"/>
              <a:t>加工贸易料件复运出境，填报实际最终目的国（地区）；加工出口成品因故退运境内的，原产国填报“中国” 。</a:t>
            </a:r>
            <a:endParaRPr lang="zh-CN" altLang="en-US" sz="2800" b="1" dirty="0"/>
          </a:p>
          <a:p>
            <a:r>
              <a:rPr lang="zh-CN" altLang="en-US" sz="2800" b="1" dirty="0"/>
              <a:t>  （</a:t>
            </a:r>
            <a:r>
              <a:rPr lang="en-US" altLang="zh-CN" sz="2800" b="1" dirty="0"/>
              <a:t>4</a:t>
            </a:r>
            <a:r>
              <a:rPr lang="zh-CN" altLang="en-US" sz="2800" b="1" dirty="0"/>
              <a:t>）出口加工区运往区外的货物，原产国（地区）按实际填填报；</a:t>
            </a:r>
            <a:endParaRPr lang="zh-CN" altLang="en-US" sz="2800" b="1" dirty="0"/>
          </a:p>
          <a:p>
            <a:r>
              <a:rPr lang="zh-CN" altLang="en-US" sz="3600" dirty="0"/>
              <a:t> </a:t>
            </a:r>
            <a:r>
              <a:rPr lang="zh-CN" altLang="en-US" sz="2800" b="1" dirty="0"/>
              <a:t>（</a:t>
            </a:r>
            <a:r>
              <a:rPr lang="en-US" altLang="zh-CN" sz="2800" b="1" dirty="0"/>
              <a:t>5</a:t>
            </a:r>
            <a:r>
              <a:rPr lang="zh-CN" altLang="en-US" sz="2800" b="1" dirty="0"/>
              <a:t>）进口货物的原产国（地区）无法确定时，填“国别不详”。</a:t>
            </a:r>
            <a:endParaRPr lang="zh-CN" altLang="en-US" sz="2800" b="1" dirty="0"/>
          </a:p>
        </p:txBody>
      </p:sp>
    </p:spTree>
    <p:custDataLst>
      <p:tags r:id="rId1"/>
    </p:custDataLst>
  </p:cSld>
  <p:clrMapOvr>
    <a:masterClrMapping/>
  </p:clrMapOvr>
  <p:transition>
    <p:push dir="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3" name="文本占位符 90113"/>
          <p:cNvSpPr>
            <a:spLocks noGrp="1" noRot="1"/>
          </p:cNvSpPr>
          <p:nvPr>
            <p:ph idx="1"/>
          </p:nvPr>
        </p:nvSpPr>
        <p:spPr>
          <a:xfrm>
            <a:off x="1524000" y="0"/>
            <a:ext cx="9144000" cy="6858000"/>
          </a:xfrm>
        </p:spPr>
        <p:txBody>
          <a:bodyPr anchor="t" anchorCtr="0"/>
          <a:p>
            <a:r>
              <a:rPr lang="zh-CN" altLang="en-US" sz="4000" b="1" dirty="0">
                <a:solidFill>
                  <a:schemeClr val="tx2"/>
                </a:solidFill>
              </a:rPr>
              <a:t>三十九、单价</a:t>
            </a:r>
            <a:endParaRPr lang="zh-CN" altLang="en-US" sz="4000" b="1" dirty="0">
              <a:solidFill>
                <a:schemeClr val="tx2"/>
              </a:solidFill>
            </a:endParaRPr>
          </a:p>
          <a:p>
            <a:r>
              <a:rPr lang="zh-CN" altLang="en-US" b="1" dirty="0"/>
              <a:t>     单价栏目应填报同一项号下进</a:t>
            </a:r>
            <a:r>
              <a:rPr lang="en-US" altLang="zh-CN" b="1" dirty="0"/>
              <a:t>(</a:t>
            </a:r>
            <a:r>
              <a:rPr lang="zh-CN" altLang="en-US" b="1" dirty="0"/>
              <a:t>出</a:t>
            </a:r>
            <a:r>
              <a:rPr lang="en-US" altLang="zh-CN" b="1" dirty="0"/>
              <a:t>)</a:t>
            </a:r>
            <a:r>
              <a:rPr lang="zh-CN" altLang="en-US" b="1" dirty="0"/>
              <a:t>口货物实际成交的商品单位价格的金额。</a:t>
            </a:r>
            <a:endParaRPr lang="zh-CN" altLang="en-US" b="1" dirty="0"/>
          </a:p>
          <a:p>
            <a:r>
              <a:rPr lang="zh-CN" altLang="en-US" b="1" dirty="0"/>
              <a:t>      小数点后起之</a:t>
            </a:r>
            <a:r>
              <a:rPr lang="en-US" altLang="zh-CN" b="1" dirty="0"/>
              <a:t>4</a:t>
            </a:r>
            <a:r>
              <a:rPr lang="zh-CN" altLang="en-US" b="1" dirty="0"/>
              <a:t>位。</a:t>
            </a:r>
            <a:endParaRPr lang="zh-CN" altLang="en-US" b="1" dirty="0"/>
          </a:p>
          <a:p>
            <a:r>
              <a:rPr lang="zh-CN" altLang="en-US" b="1" dirty="0"/>
              <a:t>     无实际成交价格的，本栏目填报</a:t>
            </a:r>
            <a:r>
              <a:rPr lang="zh-CN" altLang="en-US" b="1" dirty="0">
                <a:solidFill>
                  <a:schemeClr val="hlink"/>
                </a:solidFill>
              </a:rPr>
              <a:t>货值</a:t>
            </a:r>
            <a:r>
              <a:rPr lang="zh-CN" altLang="en-US" b="1" dirty="0"/>
              <a:t>。</a:t>
            </a:r>
            <a:endParaRPr lang="zh-CN" altLang="en-US" b="1" dirty="0"/>
          </a:p>
          <a:p>
            <a:endParaRPr lang="zh-CN" altLang="en-US" sz="4000" b="1" dirty="0">
              <a:solidFill>
                <a:schemeClr val="tx2"/>
              </a:solidFill>
            </a:endParaRPr>
          </a:p>
          <a:p>
            <a:r>
              <a:rPr lang="zh-CN" altLang="en-US" sz="4000" b="1" dirty="0">
                <a:solidFill>
                  <a:schemeClr val="tx2"/>
                </a:solidFill>
              </a:rPr>
              <a:t>四十、总价</a:t>
            </a:r>
            <a:endParaRPr lang="zh-CN" altLang="en-US" sz="4000" b="1" dirty="0">
              <a:solidFill>
                <a:schemeClr val="tx2"/>
              </a:solidFill>
            </a:endParaRPr>
          </a:p>
          <a:p>
            <a:r>
              <a:rPr lang="zh-CN" altLang="en-US" b="1" dirty="0"/>
              <a:t>      总价栏目应填报同一项号下进</a:t>
            </a:r>
            <a:r>
              <a:rPr lang="en-US" altLang="zh-CN" b="1" dirty="0"/>
              <a:t>(</a:t>
            </a:r>
            <a:r>
              <a:rPr lang="zh-CN" altLang="en-US" b="1" dirty="0"/>
              <a:t>出</a:t>
            </a:r>
            <a:r>
              <a:rPr lang="en-US" altLang="zh-CN" b="1" dirty="0"/>
              <a:t>)</a:t>
            </a:r>
            <a:r>
              <a:rPr lang="zh-CN" altLang="en-US" b="1" dirty="0"/>
              <a:t>口货物实际成交的商品总额。</a:t>
            </a:r>
            <a:endParaRPr lang="zh-CN" altLang="en-US" b="1" dirty="0"/>
          </a:p>
          <a:p>
            <a:r>
              <a:rPr lang="zh-CN" altLang="en-US" b="1" dirty="0"/>
              <a:t>     小数点后起之</a:t>
            </a:r>
            <a:r>
              <a:rPr lang="en-US" altLang="zh-CN" b="1" dirty="0"/>
              <a:t>4</a:t>
            </a:r>
            <a:r>
              <a:rPr lang="zh-CN" altLang="en-US" b="1" dirty="0"/>
              <a:t>位。</a:t>
            </a:r>
            <a:endParaRPr lang="zh-CN" altLang="en-US" b="1" dirty="0"/>
          </a:p>
          <a:p>
            <a:r>
              <a:rPr lang="zh-CN" altLang="en-US" b="1" dirty="0"/>
              <a:t>     无实际成交价格的，本栏目填报</a:t>
            </a:r>
            <a:r>
              <a:rPr lang="zh-CN" altLang="en-US" b="1" dirty="0">
                <a:solidFill>
                  <a:schemeClr val="hlink"/>
                </a:solidFill>
              </a:rPr>
              <a:t>货值</a:t>
            </a:r>
            <a:r>
              <a:rPr lang="zh-CN" altLang="en-US" b="1" dirty="0"/>
              <a:t>。</a:t>
            </a:r>
            <a:endParaRPr lang="zh-CN" altLang="en-US" b="1" dirty="0"/>
          </a:p>
        </p:txBody>
      </p:sp>
    </p:spTree>
    <p:custDataLst>
      <p:tags r:id="rId1"/>
    </p:custDataLst>
  </p:cSld>
  <p:clrMapOvr>
    <a:masterClrMapping/>
  </p:clrMapOvr>
  <p:transition>
    <p:push dir="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7" name="文本占位符 128002"/>
          <p:cNvSpPr>
            <a:spLocks noGrp="1" noRot="1"/>
          </p:cNvSpPr>
          <p:nvPr>
            <p:ph idx="1"/>
          </p:nvPr>
        </p:nvSpPr>
        <p:spPr>
          <a:xfrm>
            <a:off x="1524000" y="0"/>
            <a:ext cx="9144000" cy="6858000"/>
          </a:xfrm>
        </p:spPr>
        <p:txBody>
          <a:bodyPr anchor="t" anchorCtr="0"/>
          <a:p>
            <a:r>
              <a:rPr lang="zh-CN" altLang="en-US" sz="4000" b="1" dirty="0">
                <a:solidFill>
                  <a:schemeClr val="tx2"/>
                </a:solidFill>
              </a:rPr>
              <a:t>四十一、币制</a:t>
            </a:r>
            <a:endParaRPr lang="zh-CN" altLang="en-US" sz="4000" b="1" dirty="0">
              <a:solidFill>
                <a:schemeClr val="tx2"/>
              </a:solidFill>
            </a:endParaRPr>
          </a:p>
          <a:p>
            <a:r>
              <a:rPr lang="zh-CN" altLang="en-US" b="1" dirty="0"/>
              <a:t>       </a:t>
            </a:r>
            <a:r>
              <a:rPr lang="zh-CN" altLang="en-US" sz="3600" b="1" dirty="0"/>
              <a:t>币制指进</a:t>
            </a:r>
            <a:r>
              <a:rPr lang="en-US" altLang="zh-CN" sz="3600" b="1" dirty="0"/>
              <a:t>(</a:t>
            </a:r>
            <a:r>
              <a:rPr lang="zh-CN" altLang="en-US" sz="3600" b="1" dirty="0"/>
              <a:t>出</a:t>
            </a:r>
            <a:r>
              <a:rPr lang="en-US" altLang="zh-CN" sz="3600" b="1" dirty="0"/>
              <a:t>)</a:t>
            </a:r>
            <a:r>
              <a:rPr lang="zh-CN" altLang="en-US" sz="3600" b="1" dirty="0"/>
              <a:t>口货物实际成交价格的币种。</a:t>
            </a:r>
            <a:endParaRPr lang="zh-CN" altLang="en-US" sz="3600" b="1" dirty="0"/>
          </a:p>
          <a:p>
            <a:r>
              <a:rPr lang="zh-CN" altLang="en-US" sz="3600" b="1" dirty="0"/>
              <a:t>       本栏目应根据实际成交情况，按海关规定的</a:t>
            </a:r>
            <a:r>
              <a:rPr lang="en-US" altLang="zh-CN" sz="3600" b="1" dirty="0"/>
              <a:t>《</a:t>
            </a:r>
            <a:r>
              <a:rPr lang="zh-CN" altLang="en-US" sz="3600" b="1" dirty="0"/>
              <a:t>货币代码表</a:t>
            </a:r>
            <a:r>
              <a:rPr lang="en-US" altLang="zh-CN" sz="3600" b="1" dirty="0"/>
              <a:t>》</a:t>
            </a:r>
            <a:r>
              <a:rPr lang="zh-CN" altLang="en-US" sz="3600" b="1" dirty="0"/>
              <a:t>选择填报相应的货币名称或代码；</a:t>
            </a:r>
            <a:endParaRPr lang="zh-CN" altLang="en-US" sz="3600" b="1" dirty="0"/>
          </a:p>
          <a:p>
            <a:r>
              <a:rPr lang="zh-CN" altLang="en-US" sz="3600" b="1" dirty="0"/>
              <a:t>       如</a:t>
            </a:r>
            <a:r>
              <a:rPr lang="en-US" altLang="zh-CN" sz="3600" b="1" dirty="0"/>
              <a:t>《</a:t>
            </a:r>
            <a:r>
              <a:rPr lang="zh-CN" altLang="en-US" sz="3600" b="1" dirty="0"/>
              <a:t>货币代码表</a:t>
            </a:r>
            <a:r>
              <a:rPr lang="en-US" altLang="zh-CN" sz="3600" b="1" dirty="0"/>
              <a:t>》</a:t>
            </a:r>
            <a:r>
              <a:rPr lang="zh-CN" altLang="en-US" sz="3600" b="1" dirty="0"/>
              <a:t>中无实际成交币种，需转换后填报。</a:t>
            </a:r>
            <a:endParaRPr lang="zh-CN" altLang="en-US" sz="3600" b="1" dirty="0"/>
          </a:p>
          <a:p>
            <a:endParaRPr lang="zh-CN" altLang="en-US" dirty="0"/>
          </a:p>
        </p:txBody>
      </p:sp>
    </p:spTree>
    <p:custDataLst>
      <p:tags r:id="rId1"/>
    </p:custDataLst>
  </p:cSld>
  <p:clrMapOvr>
    <a:masterClrMapping/>
  </p:clrMapOvr>
  <p:transition>
    <p:push dir="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1" name="文本占位符 91137"/>
          <p:cNvSpPr>
            <a:spLocks noGrp="1" noRot="1"/>
          </p:cNvSpPr>
          <p:nvPr>
            <p:ph idx="1"/>
          </p:nvPr>
        </p:nvSpPr>
        <p:spPr>
          <a:xfrm>
            <a:off x="1524000" y="0"/>
            <a:ext cx="9144000" cy="6858000"/>
          </a:xfrm>
        </p:spPr>
        <p:txBody>
          <a:bodyPr anchor="t" anchorCtr="0"/>
          <a:p>
            <a:r>
              <a:rPr lang="zh-CN" altLang="en-US" sz="4000" b="1" dirty="0">
                <a:solidFill>
                  <a:schemeClr val="tx2"/>
                </a:solidFill>
              </a:rPr>
              <a:t>四十二、征免</a:t>
            </a:r>
            <a:endParaRPr lang="zh-CN" altLang="en-US" sz="4000" b="1" dirty="0">
              <a:solidFill>
                <a:schemeClr val="tx2"/>
              </a:solidFill>
            </a:endParaRPr>
          </a:p>
          <a:p>
            <a:r>
              <a:rPr lang="zh-CN" altLang="en-US" b="1" dirty="0"/>
              <a:t>        征免指海关依法对进</a:t>
            </a:r>
            <a:r>
              <a:rPr lang="en-US" altLang="zh-CN" b="1" dirty="0"/>
              <a:t>(</a:t>
            </a:r>
            <a:r>
              <a:rPr lang="zh-CN" altLang="en-US" b="1" dirty="0"/>
              <a:t>出</a:t>
            </a:r>
            <a:r>
              <a:rPr lang="en-US" altLang="zh-CN" b="1" dirty="0"/>
              <a:t>)</a:t>
            </a:r>
            <a:r>
              <a:rPr lang="zh-CN" altLang="en-US" b="1" dirty="0"/>
              <a:t>口货物进行征税、减税、免税管理的性质类别。</a:t>
            </a:r>
            <a:endParaRPr lang="zh-CN" altLang="en-US" b="1" dirty="0"/>
          </a:p>
          <a:p>
            <a:r>
              <a:rPr lang="zh-CN" altLang="en-US" b="1" dirty="0"/>
              <a:t>         共有</a:t>
            </a:r>
            <a:r>
              <a:rPr lang="en-US" altLang="zh-CN" b="1" dirty="0"/>
              <a:t>35</a:t>
            </a:r>
            <a:r>
              <a:rPr lang="zh-CN" altLang="en-US" b="1" dirty="0"/>
              <a:t>种。</a:t>
            </a:r>
            <a:endParaRPr lang="zh-CN" altLang="en-US" b="1" dirty="0"/>
          </a:p>
          <a:p>
            <a:r>
              <a:rPr lang="zh-CN" altLang="en-US" b="1" dirty="0"/>
              <a:t>       本栏目应按照海关核发的</a:t>
            </a:r>
            <a:r>
              <a:rPr lang="en-US" altLang="zh-CN" b="1" dirty="0"/>
              <a:t>《</a:t>
            </a:r>
            <a:r>
              <a:rPr lang="zh-CN" altLang="en-US" b="1" dirty="0"/>
              <a:t>征免税证明</a:t>
            </a:r>
            <a:r>
              <a:rPr lang="en-US" altLang="zh-CN" b="1" dirty="0"/>
              <a:t>》</a:t>
            </a:r>
            <a:r>
              <a:rPr lang="zh-CN" altLang="en-US" b="1" dirty="0"/>
              <a:t>或有关政策规定，对报关单所列每项商品选择填报海关规定的</a:t>
            </a:r>
            <a:r>
              <a:rPr lang="en-US" altLang="zh-CN" b="1" dirty="0"/>
              <a:t>《</a:t>
            </a:r>
            <a:r>
              <a:rPr lang="zh-CN" altLang="en-US" b="1" dirty="0"/>
              <a:t>征减免税方式代码表</a:t>
            </a:r>
            <a:r>
              <a:rPr lang="en-US" altLang="zh-CN" b="1" dirty="0"/>
              <a:t>》</a:t>
            </a:r>
            <a:r>
              <a:rPr lang="zh-CN" altLang="en-US" b="1" dirty="0"/>
              <a:t>中相应的征减免税方式。</a:t>
            </a:r>
            <a:endParaRPr lang="zh-CN" altLang="en-US" b="1" dirty="0"/>
          </a:p>
          <a:p>
            <a:r>
              <a:rPr lang="zh-CN" altLang="en-US" b="1" dirty="0"/>
              <a:t>        加工贸易报关单应根据</a:t>
            </a:r>
            <a:r>
              <a:rPr lang="en-US" altLang="zh-CN" b="1" dirty="0"/>
              <a:t>《</a:t>
            </a:r>
            <a:r>
              <a:rPr lang="zh-CN" altLang="en-US" b="1" dirty="0"/>
              <a:t>登记手册</a:t>
            </a:r>
            <a:r>
              <a:rPr lang="en-US" altLang="zh-CN" b="1" dirty="0"/>
              <a:t>》</a:t>
            </a:r>
            <a:r>
              <a:rPr lang="zh-CN" altLang="en-US" b="1" dirty="0"/>
              <a:t>中备案的征免规定填报。</a:t>
            </a:r>
            <a:endParaRPr lang="zh-CN" altLang="en-US" b="1" dirty="0"/>
          </a:p>
          <a:p>
            <a:r>
              <a:rPr lang="zh-CN" altLang="en-US" b="1" dirty="0"/>
              <a:t>      一份报关单只允许填表报一种征免性质。</a:t>
            </a:r>
            <a:endParaRPr lang="zh-CN" altLang="en-US" b="1" dirty="0"/>
          </a:p>
        </p:txBody>
      </p:sp>
    </p:spTree>
    <p:custDataLst>
      <p:tags r:id="rId1"/>
    </p:custDataLst>
  </p:cSld>
  <p:clrMapOvr>
    <a:masterClrMapping/>
  </p:clrMapOvr>
  <p:transition>
    <p:push dir="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5" name="文本占位符 216065"/>
          <p:cNvSpPr>
            <a:spLocks noGrp="1" noRot="1"/>
          </p:cNvSpPr>
          <p:nvPr>
            <p:ph idx="1"/>
          </p:nvPr>
        </p:nvSpPr>
        <p:spPr>
          <a:xfrm>
            <a:off x="1524000" y="0"/>
            <a:ext cx="9144000" cy="6858000"/>
          </a:xfrm>
        </p:spPr>
        <p:txBody>
          <a:bodyPr anchor="t" anchorCtr="0">
            <a:normAutofit fontScale="90000"/>
          </a:bodyPr>
          <a:p>
            <a:pPr algn="ctr">
              <a:lnSpc>
                <a:spcPct val="90000"/>
              </a:lnSpc>
            </a:pPr>
            <a:r>
              <a:rPr lang="zh-CN" altLang="en-US" sz="3600" b="1" dirty="0"/>
              <a:t>征免性质代码表</a:t>
            </a:r>
            <a:r>
              <a:rPr lang="zh-CN" altLang="en-US" dirty="0"/>
              <a:t> </a:t>
            </a:r>
            <a:endParaRPr lang="zh-CN" altLang="en-US" dirty="0"/>
          </a:p>
          <a:p>
            <a:pPr>
              <a:lnSpc>
                <a:spcPct val="90000"/>
              </a:lnSpc>
            </a:pPr>
            <a:r>
              <a:rPr lang="zh-CN" altLang="en-US" sz="2800" b="1" dirty="0"/>
              <a:t>代码    征免性质简称        征免性质全称  </a:t>
            </a:r>
            <a:endParaRPr lang="zh-CN" altLang="en-US" sz="2800" b="1" dirty="0"/>
          </a:p>
          <a:p>
            <a:pPr>
              <a:lnSpc>
                <a:spcPct val="90000"/>
              </a:lnSpc>
            </a:pPr>
            <a:r>
              <a:rPr lang="en-US" altLang="zh-CN" sz="2800" b="1" dirty="0"/>
              <a:t>101     </a:t>
            </a:r>
            <a:r>
              <a:rPr lang="zh-CN" altLang="en-US" sz="2800" b="1" dirty="0"/>
              <a:t>一般征税       一般征税进出口货物  </a:t>
            </a:r>
            <a:endParaRPr lang="zh-CN" altLang="en-US" sz="2800" b="1" dirty="0"/>
          </a:p>
          <a:p>
            <a:pPr>
              <a:lnSpc>
                <a:spcPct val="90000"/>
              </a:lnSpc>
            </a:pPr>
            <a:r>
              <a:rPr lang="en-US" altLang="zh-CN" sz="2800" b="1" dirty="0"/>
              <a:t>201     </a:t>
            </a:r>
            <a:r>
              <a:rPr lang="zh-CN" altLang="en-US" sz="2800" b="1" dirty="0"/>
              <a:t>无偿援助       无偿援助进出口物资  </a:t>
            </a:r>
            <a:endParaRPr lang="zh-CN" altLang="en-US" sz="2800" b="1" dirty="0"/>
          </a:p>
          <a:p>
            <a:pPr>
              <a:lnSpc>
                <a:spcPct val="90000"/>
              </a:lnSpc>
            </a:pPr>
            <a:r>
              <a:rPr lang="en-US" altLang="zh-CN" sz="2800" b="1" dirty="0"/>
              <a:t>299     </a:t>
            </a:r>
            <a:r>
              <a:rPr lang="zh-CN" altLang="en-US" sz="2800" b="1" dirty="0"/>
              <a:t>其他法定       其他法定减免税进出口货物   </a:t>
            </a:r>
            <a:endParaRPr lang="zh-CN" altLang="en-US" sz="2800" b="1" dirty="0"/>
          </a:p>
          <a:p>
            <a:pPr>
              <a:lnSpc>
                <a:spcPct val="90000"/>
              </a:lnSpc>
            </a:pPr>
            <a:r>
              <a:rPr lang="en-US" altLang="zh-CN" sz="2800" b="1" dirty="0"/>
              <a:t>301     </a:t>
            </a:r>
            <a:r>
              <a:rPr lang="zh-CN" altLang="en-US" sz="2800" b="1" dirty="0"/>
              <a:t>特定区域       特定区域进口自用物资及出口货物 </a:t>
            </a:r>
            <a:endParaRPr lang="zh-CN" altLang="en-US" sz="2800" b="1" dirty="0"/>
          </a:p>
          <a:p>
            <a:pPr>
              <a:lnSpc>
                <a:spcPct val="90000"/>
              </a:lnSpc>
            </a:pPr>
            <a:r>
              <a:rPr lang="en-US" altLang="zh-CN" sz="2800" b="1" dirty="0"/>
              <a:t>307     </a:t>
            </a:r>
            <a:r>
              <a:rPr lang="zh-CN" altLang="en-US" sz="2800" b="1" dirty="0"/>
              <a:t>保税区           保税区进口自用物资  </a:t>
            </a:r>
            <a:endParaRPr lang="zh-CN" altLang="en-US" sz="2800" b="1" dirty="0"/>
          </a:p>
          <a:p>
            <a:pPr>
              <a:lnSpc>
                <a:spcPct val="90000"/>
              </a:lnSpc>
            </a:pPr>
            <a:r>
              <a:rPr lang="en-US" altLang="zh-CN" sz="2800" b="1" dirty="0"/>
              <a:t>399     </a:t>
            </a:r>
            <a:r>
              <a:rPr lang="zh-CN" altLang="en-US" sz="2800" b="1" dirty="0"/>
              <a:t>其他地区       其他执行特殊政策地区出口货物   </a:t>
            </a:r>
            <a:endParaRPr lang="zh-CN" altLang="en-US" sz="2800" b="1" dirty="0"/>
          </a:p>
          <a:p>
            <a:pPr>
              <a:lnSpc>
                <a:spcPct val="90000"/>
              </a:lnSpc>
            </a:pPr>
            <a:r>
              <a:rPr lang="en-US" altLang="zh-CN" sz="2800" b="1" dirty="0"/>
              <a:t>401     </a:t>
            </a:r>
            <a:r>
              <a:rPr lang="zh-CN" altLang="en-US" sz="2800" b="1" dirty="0"/>
              <a:t>科教用品       大专院校及科研机构进口科教用品   </a:t>
            </a:r>
            <a:endParaRPr lang="zh-CN" altLang="en-US" sz="2800" b="1" dirty="0"/>
          </a:p>
          <a:p>
            <a:pPr>
              <a:lnSpc>
                <a:spcPct val="90000"/>
              </a:lnSpc>
            </a:pPr>
            <a:r>
              <a:rPr lang="en-US" altLang="zh-CN" sz="2800" b="1" dirty="0"/>
              <a:t>403     </a:t>
            </a:r>
            <a:r>
              <a:rPr lang="zh-CN" altLang="en-US" sz="2800" b="1" dirty="0"/>
              <a:t>技术改造       企业技术改造进口货物</a:t>
            </a:r>
            <a:endParaRPr lang="zh-CN" altLang="en-US" sz="2800" b="1" dirty="0"/>
          </a:p>
          <a:p>
            <a:pPr>
              <a:lnSpc>
                <a:spcPct val="90000"/>
              </a:lnSpc>
            </a:pPr>
            <a:r>
              <a:rPr lang="en-US" altLang="zh-CN" sz="2800" b="1" dirty="0"/>
              <a:t>406     </a:t>
            </a:r>
            <a:r>
              <a:rPr lang="zh-CN" altLang="en-US" sz="2800" b="1" dirty="0"/>
              <a:t>重大项目        国家重大项目进口货物   </a:t>
            </a:r>
            <a:endParaRPr lang="zh-CN" altLang="en-US" sz="2800" b="1" dirty="0"/>
          </a:p>
          <a:p>
            <a:pPr>
              <a:lnSpc>
                <a:spcPct val="90000"/>
              </a:lnSpc>
            </a:pPr>
            <a:r>
              <a:rPr lang="en-US" altLang="zh-CN" sz="2800" b="1" dirty="0"/>
              <a:t>412     </a:t>
            </a:r>
            <a:r>
              <a:rPr lang="zh-CN" altLang="en-US" sz="2800" b="1" dirty="0"/>
              <a:t>基础设施        通信、港口、铁路、公路、机场</a:t>
            </a:r>
            <a:endParaRPr lang="zh-CN" altLang="en-US" sz="2800" b="1" dirty="0"/>
          </a:p>
          <a:p>
            <a:pPr>
              <a:lnSpc>
                <a:spcPct val="90000"/>
              </a:lnSpc>
            </a:pPr>
            <a:r>
              <a:rPr lang="zh-CN" altLang="en-US" sz="2800" b="1" dirty="0"/>
              <a:t>                                 建设进口设备  </a:t>
            </a:r>
            <a:endParaRPr lang="zh-CN" altLang="en-US" sz="2800" b="1" dirty="0"/>
          </a:p>
          <a:p>
            <a:pPr>
              <a:lnSpc>
                <a:spcPct val="90000"/>
              </a:lnSpc>
            </a:pPr>
            <a:r>
              <a:rPr lang="en-US" altLang="zh-CN" sz="2800" b="1" dirty="0"/>
              <a:t>413     </a:t>
            </a:r>
            <a:r>
              <a:rPr lang="zh-CN" altLang="en-US" sz="2800" b="1" dirty="0"/>
              <a:t>残疾人            残疾人组织和企业进出口货物 </a:t>
            </a:r>
            <a:endParaRPr lang="zh-CN" altLang="en-US" sz="2800" b="1" dirty="0"/>
          </a:p>
        </p:txBody>
      </p:sp>
    </p:spTree>
    <p:custDataLst>
      <p:tags r:id="rId1"/>
    </p:custDataLst>
  </p:cSld>
  <p:clrMapOvr>
    <a:masterClrMapping/>
  </p:clrMapOvr>
  <p:transition>
    <p:push dir="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69" name="文本占位符 217089"/>
          <p:cNvSpPr>
            <a:spLocks noGrp="1" noRot="1"/>
          </p:cNvSpPr>
          <p:nvPr>
            <p:ph idx="1"/>
          </p:nvPr>
        </p:nvSpPr>
        <p:spPr>
          <a:xfrm>
            <a:off x="1524000" y="0"/>
            <a:ext cx="9144000" cy="6858000"/>
          </a:xfrm>
        </p:spPr>
        <p:txBody>
          <a:bodyPr anchor="t" anchorCtr="0">
            <a:normAutofit fontScale="90000" lnSpcReduction="20000"/>
          </a:bodyPr>
          <a:p>
            <a:r>
              <a:rPr lang="en-US" altLang="zh-CN" sz="2800" b="1" dirty="0"/>
              <a:t>417     </a:t>
            </a:r>
            <a:r>
              <a:rPr lang="zh-CN" altLang="en-US" sz="2800" b="1" dirty="0"/>
              <a:t>远洋渔业       远洋渔业自捕水产品 </a:t>
            </a:r>
            <a:endParaRPr lang="zh-CN" altLang="en-US" sz="2800" b="1" dirty="0"/>
          </a:p>
          <a:p>
            <a:r>
              <a:rPr lang="en-US" altLang="zh-CN" sz="2800" b="1" dirty="0"/>
              <a:t>418     </a:t>
            </a:r>
            <a:r>
              <a:rPr lang="zh-CN" altLang="en-US" sz="2800" b="1" dirty="0"/>
              <a:t>国产化           国家定点生产小轿车和摄录机企业</a:t>
            </a:r>
            <a:endParaRPr lang="zh-CN" altLang="en-US" sz="2800" b="1" dirty="0"/>
          </a:p>
          <a:p>
            <a:r>
              <a:rPr lang="zh-CN" altLang="en-US" sz="2800" b="1" dirty="0"/>
              <a:t>                                  进口散件</a:t>
            </a:r>
            <a:endParaRPr lang="zh-CN" altLang="en-US" sz="2800" b="1" dirty="0"/>
          </a:p>
          <a:p>
            <a:r>
              <a:rPr lang="en-US" altLang="zh-CN" sz="2800" b="1" dirty="0"/>
              <a:t>501     </a:t>
            </a:r>
            <a:r>
              <a:rPr lang="zh-CN" altLang="en-US" sz="2800" b="1" dirty="0"/>
              <a:t>加工设备       </a:t>
            </a:r>
            <a:r>
              <a:rPr lang="zh-CN" altLang="en-US" sz="2400" b="1" dirty="0"/>
              <a:t>加工贸易外商提供的不作价进口设备</a:t>
            </a:r>
            <a:endParaRPr lang="zh-CN" altLang="en-US" sz="2400" b="1" dirty="0"/>
          </a:p>
          <a:p>
            <a:r>
              <a:rPr lang="en-US" altLang="zh-CN" sz="2800" b="1" dirty="0"/>
              <a:t>502     </a:t>
            </a:r>
            <a:r>
              <a:rPr lang="zh-CN" altLang="en-US" sz="2800" b="1" dirty="0"/>
              <a:t>来料加工       来料加工装配和补偿贸易进口料件</a:t>
            </a:r>
            <a:endParaRPr lang="zh-CN" altLang="en-US" sz="2800" b="1" dirty="0"/>
          </a:p>
          <a:p>
            <a:r>
              <a:rPr lang="zh-CN" altLang="en-US" sz="2800" b="1" dirty="0"/>
              <a:t>                                  及出口成品 </a:t>
            </a:r>
            <a:endParaRPr lang="zh-CN" altLang="en-US" sz="2800" b="1" dirty="0"/>
          </a:p>
          <a:p>
            <a:r>
              <a:rPr lang="en-US" altLang="zh-CN" sz="2800" b="1" dirty="0"/>
              <a:t>503     </a:t>
            </a:r>
            <a:r>
              <a:rPr lang="zh-CN" altLang="en-US" sz="2800" b="1" dirty="0"/>
              <a:t>进料加工       进料加工贸易进口料件及出口成品 </a:t>
            </a:r>
            <a:endParaRPr lang="zh-CN" altLang="en-US" sz="2800" b="1" dirty="0"/>
          </a:p>
          <a:p>
            <a:r>
              <a:rPr lang="en-US" altLang="zh-CN" sz="2800" b="1" dirty="0"/>
              <a:t>506     </a:t>
            </a:r>
            <a:r>
              <a:rPr lang="zh-CN" altLang="en-US" sz="2800" b="1" dirty="0"/>
              <a:t>边境小额       边境小额贸易进口货物</a:t>
            </a:r>
            <a:endParaRPr lang="zh-CN" altLang="en-US" sz="2800" b="1" dirty="0"/>
          </a:p>
          <a:p>
            <a:r>
              <a:rPr lang="en-US" altLang="zh-CN" sz="2800" b="1" dirty="0"/>
              <a:t>601     </a:t>
            </a:r>
            <a:r>
              <a:rPr lang="zh-CN" altLang="en-US" sz="2800" b="1" dirty="0"/>
              <a:t>中外合资       中外合资经营企业进出口货物   </a:t>
            </a:r>
            <a:endParaRPr lang="zh-CN" altLang="en-US" sz="2800" b="1" dirty="0"/>
          </a:p>
          <a:p>
            <a:r>
              <a:rPr lang="en-US" altLang="zh-CN" sz="2800" b="1" dirty="0"/>
              <a:t>602     </a:t>
            </a:r>
            <a:r>
              <a:rPr lang="zh-CN" altLang="en-US" sz="2800" b="1" dirty="0"/>
              <a:t>中外合作       中外合作经营企业进出口货物   </a:t>
            </a:r>
            <a:endParaRPr lang="zh-CN" altLang="en-US" sz="2800" b="1" dirty="0"/>
          </a:p>
          <a:p>
            <a:r>
              <a:rPr lang="en-US" altLang="zh-CN" sz="2800" b="1" dirty="0"/>
              <a:t>603     </a:t>
            </a:r>
            <a:r>
              <a:rPr lang="zh-CN" altLang="en-US" sz="2800" b="1" dirty="0"/>
              <a:t>外资企业       外商独资企业进出口货物   </a:t>
            </a:r>
            <a:endParaRPr lang="zh-CN" altLang="en-US" sz="2800" b="1" dirty="0"/>
          </a:p>
          <a:p>
            <a:r>
              <a:rPr lang="en-US" altLang="zh-CN" sz="2800" b="1" dirty="0"/>
              <a:t>606     </a:t>
            </a:r>
            <a:r>
              <a:rPr lang="zh-CN" altLang="en-US" sz="2800" b="1" dirty="0"/>
              <a:t>海上石油       勘探、开发海上石油进口货物</a:t>
            </a:r>
            <a:endParaRPr lang="zh-CN" altLang="en-US" sz="2800" b="1" dirty="0"/>
          </a:p>
        </p:txBody>
      </p:sp>
    </p:spTree>
    <p:custDataLst>
      <p:tags r:id="rId1"/>
    </p:custDataLst>
  </p:cSld>
  <p:clrMapOvr>
    <a:masterClrMapping/>
  </p:clrMapOvr>
  <p:transition>
    <p:push dir="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3" name="文本占位符 218113"/>
          <p:cNvSpPr>
            <a:spLocks noGrp="1" noRot="1"/>
          </p:cNvSpPr>
          <p:nvPr>
            <p:ph idx="1"/>
          </p:nvPr>
        </p:nvSpPr>
        <p:spPr>
          <a:xfrm>
            <a:off x="1524000" y="0"/>
            <a:ext cx="9144000" cy="6858000"/>
          </a:xfrm>
        </p:spPr>
        <p:txBody>
          <a:bodyPr anchor="t" anchorCtr="0"/>
          <a:p>
            <a:r>
              <a:rPr lang="en-US" altLang="zh-CN" b="1" dirty="0"/>
              <a:t>608     </a:t>
            </a:r>
            <a:r>
              <a:rPr lang="zh-CN" altLang="en-US" b="1" dirty="0"/>
              <a:t>陆地石油       </a:t>
            </a:r>
            <a:r>
              <a:rPr lang="zh-CN" altLang="en-US" sz="2800" b="1" dirty="0"/>
              <a:t>勘探、开发陆地石油进口货物  </a:t>
            </a:r>
            <a:endParaRPr lang="zh-CN" altLang="en-US" sz="2800" b="1" dirty="0"/>
          </a:p>
          <a:p>
            <a:r>
              <a:rPr lang="en-US" altLang="zh-CN" b="1" dirty="0"/>
              <a:t>609     </a:t>
            </a:r>
            <a:r>
              <a:rPr lang="zh-CN" altLang="en-US" b="1" dirty="0"/>
              <a:t>贷款项目       利用贷款进口货物   </a:t>
            </a:r>
            <a:endParaRPr lang="zh-CN" altLang="en-US" b="1" dirty="0"/>
          </a:p>
          <a:p>
            <a:r>
              <a:rPr lang="en-US" altLang="zh-CN" b="1" dirty="0"/>
              <a:t>789     </a:t>
            </a:r>
            <a:r>
              <a:rPr lang="zh-CN" altLang="en-US" b="1" dirty="0"/>
              <a:t>鼓励项目       国家鼓励发展的内外资项目</a:t>
            </a:r>
            <a:endParaRPr lang="zh-CN" altLang="en-US" b="1" dirty="0"/>
          </a:p>
          <a:p>
            <a:r>
              <a:rPr lang="zh-CN" altLang="en-US" b="1" dirty="0"/>
              <a:t>                                  进口设备</a:t>
            </a:r>
            <a:endParaRPr lang="zh-CN" altLang="en-US" b="1" dirty="0"/>
          </a:p>
          <a:p>
            <a:r>
              <a:rPr lang="en-US" altLang="zh-CN" b="1" dirty="0"/>
              <a:t>799     </a:t>
            </a:r>
            <a:r>
              <a:rPr lang="zh-CN" altLang="en-US" b="1" dirty="0"/>
              <a:t>自有资金       外商投资额度外利用自有资</a:t>
            </a:r>
            <a:endParaRPr lang="zh-CN" altLang="en-US" b="1" dirty="0"/>
          </a:p>
          <a:p>
            <a:r>
              <a:rPr lang="zh-CN" altLang="en-US" b="1" dirty="0"/>
              <a:t>                                  金进口设备、备件、配件  </a:t>
            </a:r>
            <a:endParaRPr lang="zh-CN" altLang="en-US" b="1" dirty="0"/>
          </a:p>
          <a:p>
            <a:r>
              <a:rPr lang="en-US" altLang="zh-CN" b="1" dirty="0"/>
              <a:t>801     </a:t>
            </a:r>
            <a:r>
              <a:rPr lang="zh-CN" altLang="en-US" b="1" dirty="0"/>
              <a:t>救灾捐赠       救灾捐赠进口物资    </a:t>
            </a:r>
            <a:endParaRPr lang="zh-CN" altLang="en-US" b="1" dirty="0"/>
          </a:p>
          <a:p>
            <a:r>
              <a:rPr lang="en-US" altLang="zh-CN" b="1" dirty="0"/>
              <a:t>898     </a:t>
            </a:r>
            <a:r>
              <a:rPr lang="zh-CN" altLang="en-US" b="1" dirty="0"/>
              <a:t>国批减免       </a:t>
            </a:r>
            <a:r>
              <a:rPr lang="zh-CN" altLang="en-US" sz="2400" b="1" dirty="0"/>
              <a:t>国务院特准减免税的进出口货物   </a:t>
            </a:r>
            <a:endParaRPr lang="zh-CN" altLang="en-US" sz="2400" b="1" dirty="0"/>
          </a:p>
          <a:p>
            <a:r>
              <a:rPr lang="en-US" altLang="zh-CN" b="1" dirty="0"/>
              <a:t>998     </a:t>
            </a:r>
            <a:r>
              <a:rPr lang="zh-CN" altLang="en-US" b="1" dirty="0"/>
              <a:t>内部暂定       </a:t>
            </a:r>
            <a:r>
              <a:rPr lang="zh-CN" altLang="en-US" sz="2400" b="1" dirty="0"/>
              <a:t>享受内部暂定税率的进出口货物  </a:t>
            </a:r>
            <a:endParaRPr lang="zh-CN" altLang="en-US" sz="2400" b="1" dirty="0"/>
          </a:p>
          <a:p>
            <a:r>
              <a:rPr lang="en-US" altLang="zh-CN" b="1" dirty="0"/>
              <a:t>999     </a:t>
            </a:r>
            <a:r>
              <a:rPr lang="zh-CN" altLang="en-US" b="1" dirty="0"/>
              <a:t>例外减免       例外减免税进出口货物 </a:t>
            </a:r>
            <a:endParaRPr lang="zh-CN" altLang="en-US" b="1" dirty="0"/>
          </a:p>
        </p:txBody>
      </p:sp>
    </p:spTree>
    <p:custDataLst>
      <p:tags r:id="rId1"/>
    </p:custDataLst>
  </p:cSld>
  <p:clrMapOvr>
    <a:masterClrMapping/>
  </p:clrMapOvr>
  <p:transition>
    <p:push dir="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7" name="文本占位符 212994"/>
          <p:cNvSpPr>
            <a:spLocks noGrp="1" noRot="1"/>
          </p:cNvSpPr>
          <p:nvPr>
            <p:ph idx="1"/>
          </p:nvPr>
        </p:nvSpPr>
        <p:spPr>
          <a:xfrm>
            <a:off x="1524000" y="0"/>
            <a:ext cx="9144000" cy="6858000"/>
          </a:xfrm>
        </p:spPr>
        <p:txBody>
          <a:bodyPr anchor="t" anchorCtr="0"/>
          <a:p>
            <a:r>
              <a:rPr lang="zh-CN" altLang="en-US" b="1" dirty="0"/>
              <a:t>特殊情况的填报要求：</a:t>
            </a:r>
            <a:endParaRPr lang="zh-CN" altLang="en-US" b="1" dirty="0"/>
          </a:p>
          <a:p>
            <a:r>
              <a:rPr lang="zh-CN" altLang="en-US" b="1" dirty="0"/>
              <a:t>（</a:t>
            </a:r>
            <a:r>
              <a:rPr lang="en-US" altLang="zh-CN" b="1" dirty="0"/>
              <a:t>1</a:t>
            </a:r>
            <a:r>
              <a:rPr lang="zh-CN" altLang="en-US" b="1" dirty="0"/>
              <a:t>）保税加工经营的加工贸易，根据登记手册填报“进料加工或来料加工”；</a:t>
            </a:r>
            <a:endParaRPr lang="zh-CN" altLang="en-US" b="1" dirty="0"/>
          </a:p>
          <a:p>
            <a:r>
              <a:rPr lang="zh-CN" altLang="en-US" b="1" dirty="0"/>
              <a:t>（</a:t>
            </a:r>
            <a:r>
              <a:rPr lang="en-US" altLang="zh-CN" b="1" dirty="0"/>
              <a:t>2</a:t>
            </a:r>
            <a:r>
              <a:rPr lang="zh-CN" altLang="en-US" b="1" dirty="0"/>
              <a:t>）三资企业按内销比例为加工内销产品时而进口料件，“一般征税”；</a:t>
            </a:r>
            <a:endParaRPr lang="zh-CN" altLang="en-US" b="1" dirty="0"/>
          </a:p>
          <a:p>
            <a:r>
              <a:rPr lang="zh-CN" altLang="en-US" b="1" dirty="0"/>
              <a:t>（</a:t>
            </a:r>
            <a:r>
              <a:rPr lang="en-US" altLang="zh-CN" b="1" dirty="0"/>
              <a:t>3</a:t>
            </a:r>
            <a:r>
              <a:rPr lang="zh-CN" altLang="en-US" b="1" dirty="0"/>
              <a:t>）加工贸易转内销货物，按实际应享受的征免性质填报；</a:t>
            </a:r>
            <a:endParaRPr lang="zh-CN" altLang="en-US" b="1" dirty="0"/>
          </a:p>
          <a:p>
            <a:r>
              <a:rPr lang="zh-CN" altLang="en-US" b="1" dirty="0"/>
              <a:t>（</a:t>
            </a:r>
            <a:r>
              <a:rPr lang="en-US" altLang="zh-CN" b="1" dirty="0"/>
              <a:t>4</a:t>
            </a:r>
            <a:r>
              <a:rPr lang="zh-CN" altLang="en-US" b="1" dirty="0"/>
              <a:t>）料件退动出口、成品退动进口的货物，“其他法定”；</a:t>
            </a:r>
            <a:endParaRPr lang="zh-CN" altLang="en-US" b="1" dirty="0"/>
          </a:p>
          <a:p>
            <a:r>
              <a:rPr lang="zh-CN" altLang="en-US" b="1" dirty="0"/>
              <a:t>（</a:t>
            </a:r>
            <a:r>
              <a:rPr lang="en-US" altLang="zh-CN" b="1" dirty="0"/>
              <a:t>5</a:t>
            </a:r>
            <a:r>
              <a:rPr lang="zh-CN" altLang="en-US" b="1" dirty="0"/>
              <a:t>）加工贸易结转货物，本栏目为空。</a:t>
            </a:r>
            <a:endParaRPr lang="zh-CN" altLang="en-US" b="1" dirty="0"/>
          </a:p>
        </p:txBody>
      </p:sp>
    </p:spTree>
    <p:custDataLst>
      <p:tags r:id="rId1"/>
    </p:custDataLst>
  </p:cSld>
  <p:clrMapOvr>
    <a:masterClrMapping/>
  </p:clrMapOvr>
  <p:transition>
    <p:push dir="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1" name="标题 129025"/>
          <p:cNvSpPr>
            <a:spLocks noGrp="1" noRot="1"/>
          </p:cNvSpPr>
          <p:nvPr>
            <p:ph type="title"/>
          </p:nvPr>
        </p:nvSpPr>
        <p:spPr/>
        <p:txBody>
          <a:bodyPr anchor="ctr" anchorCtr="0"/>
          <a:p>
            <a:r>
              <a:rPr lang="zh-CN" altLang="en-US" b="1" dirty="0"/>
              <a:t>征减免税方式代码表</a:t>
            </a:r>
            <a:endParaRPr lang="zh-CN" altLang="en-US" b="1" dirty="0"/>
          </a:p>
        </p:txBody>
      </p:sp>
      <p:graphicFrame>
        <p:nvGraphicFramePr>
          <p:cNvPr id="129067" name="内容占位符 129066"/>
          <p:cNvGraphicFramePr/>
          <p:nvPr>
            <p:ph idx="1"/>
          </p:nvPr>
        </p:nvGraphicFramePr>
        <p:xfrm>
          <a:off x="1524000" y="1219200"/>
          <a:ext cx="9144000" cy="5638800"/>
        </p:xfrm>
        <a:graphic>
          <a:graphicData uri="http://schemas.openxmlformats.org/drawingml/2006/table">
            <a:tbl>
              <a:tblPr/>
              <a:tblGrid>
                <a:gridCol w="1295400"/>
                <a:gridCol w="7848600"/>
              </a:tblGrid>
              <a:tr h="563563">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代码</a:t>
                      </a:r>
                      <a:endParaRPr lang="zh-CN" altLang="en-US"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征减免税方式名称</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3562">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1</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照章征税</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515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2</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折税半征</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3563">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3</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全免</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3562">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4</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solidFill>
                            <a:schemeClr val="hlink"/>
                          </a:solidFill>
                        </a:rPr>
                        <a:t>特案</a:t>
                      </a:r>
                      <a:endParaRPr lang="zh-CN" altLang="en-US" b="1" dirty="0">
                        <a:solidFill>
                          <a:schemeClr val="hlink"/>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3563">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5</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solidFill>
                            <a:schemeClr val="hlink"/>
                          </a:solidFill>
                        </a:rPr>
                        <a:t>征免性质</a:t>
                      </a:r>
                      <a:endParaRPr lang="zh-CN" altLang="en-US" b="1" dirty="0">
                        <a:solidFill>
                          <a:schemeClr val="hlink"/>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3562">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6</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保证金</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515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7</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保函</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3563">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8</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折半补税</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3562">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t>9</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全额退税</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p:push dir="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5" name="文本占位符 132098"/>
          <p:cNvSpPr>
            <a:spLocks noGrp="1" noRot="1"/>
          </p:cNvSpPr>
          <p:nvPr>
            <p:ph idx="1"/>
          </p:nvPr>
        </p:nvSpPr>
        <p:spPr>
          <a:xfrm>
            <a:off x="1524000" y="0"/>
            <a:ext cx="9144000" cy="6858000"/>
          </a:xfrm>
        </p:spPr>
        <p:txBody>
          <a:bodyPr anchor="t" anchorCtr="0"/>
          <a:p>
            <a:pPr>
              <a:lnSpc>
                <a:spcPct val="90000"/>
              </a:lnSpc>
            </a:pPr>
            <a:r>
              <a:rPr lang="zh-CN" altLang="en-US" b="1" dirty="0">
                <a:solidFill>
                  <a:schemeClr val="tx2"/>
                </a:solidFill>
              </a:rPr>
              <a:t>备注（征税方式）</a:t>
            </a:r>
            <a:r>
              <a:rPr lang="zh-CN" altLang="en-US" dirty="0"/>
              <a:t>：</a:t>
            </a:r>
            <a:endParaRPr lang="zh-CN" altLang="en-US" dirty="0"/>
          </a:p>
          <a:p>
            <a:pPr>
              <a:lnSpc>
                <a:spcPct val="90000"/>
              </a:lnSpc>
            </a:pPr>
            <a:r>
              <a:rPr lang="en-US" altLang="zh-CN" b="1" dirty="0"/>
              <a:t>1</a:t>
            </a:r>
            <a:r>
              <a:rPr lang="zh-CN" altLang="en-US" b="1" dirty="0"/>
              <a:t>、折半征税：</a:t>
            </a:r>
            <a:endParaRPr lang="zh-CN" altLang="en-US" b="1" dirty="0"/>
          </a:p>
          <a:p>
            <a:pPr>
              <a:lnSpc>
                <a:spcPct val="90000"/>
              </a:lnSpc>
            </a:pPr>
            <a:r>
              <a:rPr lang="zh-CN" altLang="en-US" b="1" dirty="0"/>
              <a:t>      依照主管海关签发的</a:t>
            </a:r>
            <a:r>
              <a:rPr lang="en-US" altLang="zh-CN" b="1" dirty="0"/>
              <a:t>《</a:t>
            </a:r>
            <a:r>
              <a:rPr lang="zh-CN" altLang="en-US" b="1" dirty="0"/>
              <a:t>征免税证明</a:t>
            </a:r>
            <a:r>
              <a:rPr lang="en-US" altLang="zh-CN" b="1" dirty="0"/>
              <a:t>》</a:t>
            </a:r>
            <a:r>
              <a:rPr lang="zh-CN" altLang="en-US" b="1" dirty="0"/>
              <a:t>或海关总署的通知，对进出口货物法定税率折半征收关税和增值税，但</a:t>
            </a:r>
            <a:r>
              <a:rPr lang="zh-CN" altLang="en-US" b="1" dirty="0">
                <a:solidFill>
                  <a:schemeClr val="hlink"/>
                </a:solidFill>
              </a:rPr>
              <a:t>照章征收消费税</a:t>
            </a:r>
            <a:r>
              <a:rPr lang="zh-CN" altLang="en-US" b="1" dirty="0"/>
              <a:t>。</a:t>
            </a:r>
            <a:endParaRPr lang="zh-CN" altLang="en-US" b="1" dirty="0"/>
          </a:p>
          <a:p>
            <a:pPr>
              <a:lnSpc>
                <a:spcPct val="90000"/>
              </a:lnSpc>
            </a:pPr>
            <a:r>
              <a:rPr lang="en-US" altLang="zh-CN" b="1" dirty="0"/>
              <a:t>2</a:t>
            </a:r>
            <a:r>
              <a:rPr lang="zh-CN" altLang="en-US" b="1" dirty="0"/>
              <a:t>、特案减免：</a:t>
            </a:r>
            <a:endParaRPr lang="zh-CN" altLang="en-US" b="1" dirty="0"/>
          </a:p>
          <a:p>
            <a:pPr>
              <a:lnSpc>
                <a:spcPct val="90000"/>
              </a:lnSpc>
            </a:pPr>
            <a:r>
              <a:rPr lang="zh-CN" altLang="en-US" b="1" dirty="0"/>
              <a:t>     依照主管海关签发的</a:t>
            </a:r>
            <a:r>
              <a:rPr lang="en-US" altLang="zh-CN" b="1" dirty="0"/>
              <a:t>《</a:t>
            </a:r>
            <a:r>
              <a:rPr lang="zh-CN" altLang="en-US" b="1" dirty="0"/>
              <a:t>征免税证明</a:t>
            </a:r>
            <a:r>
              <a:rPr lang="en-US" altLang="zh-CN" b="1" dirty="0"/>
              <a:t>》</a:t>
            </a:r>
            <a:r>
              <a:rPr lang="zh-CN" altLang="en-US" b="1" dirty="0"/>
              <a:t>或海关总署通知规定的税率行征各类税、费。</a:t>
            </a:r>
            <a:endParaRPr lang="zh-CN" altLang="en-US" b="1" dirty="0"/>
          </a:p>
          <a:p>
            <a:pPr>
              <a:lnSpc>
                <a:spcPct val="90000"/>
              </a:lnSpc>
            </a:pPr>
            <a:r>
              <a:rPr lang="en-US" altLang="zh-CN" b="1" dirty="0"/>
              <a:t>3</a:t>
            </a:r>
            <a:r>
              <a:rPr lang="zh-CN" altLang="en-US" b="1" dirty="0"/>
              <a:t>、随征免性质：</a:t>
            </a:r>
            <a:endParaRPr lang="zh-CN" altLang="en-US" b="1" dirty="0"/>
          </a:p>
          <a:p>
            <a:pPr>
              <a:lnSpc>
                <a:spcPct val="90000"/>
              </a:lnSpc>
            </a:pPr>
            <a:r>
              <a:rPr lang="zh-CN" altLang="en-US" b="1" dirty="0"/>
              <a:t>     对某些贸易方式下进出口的货物按照征免性质规定的特殊计税公式或税率计征税、费。</a:t>
            </a:r>
            <a:endParaRPr lang="zh-CN" altLang="en-US" b="1" dirty="0"/>
          </a:p>
          <a:p>
            <a:pPr>
              <a:lnSpc>
                <a:spcPct val="90000"/>
              </a:lnSpc>
            </a:pPr>
            <a:r>
              <a:rPr lang="en-US" altLang="zh-CN" b="1" dirty="0"/>
              <a:t>4</a:t>
            </a:r>
            <a:r>
              <a:rPr lang="zh-CN" altLang="en-US" b="1" dirty="0"/>
              <a:t>、全免：</a:t>
            </a:r>
            <a:endParaRPr lang="zh-CN" altLang="en-US" b="1" dirty="0"/>
          </a:p>
          <a:p>
            <a:pPr>
              <a:lnSpc>
                <a:spcPct val="90000"/>
              </a:lnSpc>
            </a:pPr>
            <a:r>
              <a:rPr lang="zh-CN" altLang="en-US" b="1" dirty="0"/>
              <a:t>        消费税不予免征！</a:t>
            </a:r>
            <a:endParaRPr lang="zh-CN" altLang="en-US" b="1" dirty="0"/>
          </a:p>
        </p:txBody>
      </p:sp>
    </p:spTree>
    <p:custDataLst>
      <p:tags r:id="rId1"/>
    </p:custDataLst>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标题 19457"/>
          <p:cNvSpPr>
            <a:spLocks noGrp="1" noRot="1"/>
          </p:cNvSpPr>
          <p:nvPr>
            <p:ph type="title"/>
          </p:nvPr>
        </p:nvSpPr>
        <p:spPr>
          <a:xfrm>
            <a:off x="2208213" y="188913"/>
            <a:ext cx="7773987" cy="731837"/>
          </a:xfrm>
        </p:spPr>
        <p:txBody>
          <a:bodyPr anchor="ctr" anchorCtr="0">
            <a:normAutofit fontScale="90000"/>
          </a:bodyPr>
          <a:p>
            <a:r>
              <a:rPr lang="zh-CN" altLang="en-US" sz="4000" b="1" dirty="0"/>
              <a:t>报关单的分类</a:t>
            </a:r>
            <a:endParaRPr lang="zh-CN" altLang="en-US" sz="4000" b="1" dirty="0"/>
          </a:p>
        </p:txBody>
      </p:sp>
      <p:sp>
        <p:nvSpPr>
          <p:cNvPr id="18434" name="文本占位符 19458"/>
          <p:cNvSpPr>
            <a:spLocks noGrp="1" noRot="1"/>
          </p:cNvSpPr>
          <p:nvPr>
            <p:ph idx="1"/>
          </p:nvPr>
        </p:nvSpPr>
        <p:spPr>
          <a:xfrm>
            <a:off x="1524000" y="908050"/>
            <a:ext cx="9144000" cy="5949950"/>
          </a:xfrm>
        </p:spPr>
        <p:txBody>
          <a:bodyPr anchor="t" anchorCtr="0">
            <a:normAutofit fontScale="90000" lnSpcReduction="10000"/>
          </a:bodyPr>
          <a:p>
            <a:r>
              <a:rPr lang="en-US" altLang="zh-CN" sz="2800" b="1" dirty="0"/>
              <a:t>1</a:t>
            </a:r>
            <a:r>
              <a:rPr lang="zh-CN" altLang="en-US" sz="2800" b="1" dirty="0"/>
              <a:t>、按进出口状态分：</a:t>
            </a:r>
            <a:endParaRPr lang="zh-CN" altLang="en-US" sz="2800" b="1" dirty="0"/>
          </a:p>
          <a:p>
            <a:r>
              <a:rPr lang="zh-CN" altLang="en-US" sz="2800" b="1" dirty="0"/>
              <a:t>           进口货物报关单、出口货物报关单；</a:t>
            </a:r>
            <a:endParaRPr lang="zh-CN" altLang="en-US" sz="2800" b="1" dirty="0"/>
          </a:p>
          <a:p>
            <a:r>
              <a:rPr lang="en-US" altLang="zh-CN" sz="2800" b="1" dirty="0"/>
              <a:t>2</a:t>
            </a:r>
            <a:r>
              <a:rPr lang="zh-CN" altLang="en-US" sz="2800" b="1" dirty="0"/>
              <a:t>、按表现形式分：</a:t>
            </a:r>
            <a:endParaRPr lang="zh-CN" altLang="en-US" sz="2800" b="1" dirty="0"/>
          </a:p>
          <a:p>
            <a:r>
              <a:rPr lang="zh-CN" altLang="en-US" sz="2800" b="1" dirty="0"/>
              <a:t>          纸质报关单、电子数据报关单；</a:t>
            </a:r>
            <a:endParaRPr lang="zh-CN" altLang="en-US" sz="2800" b="1" dirty="0"/>
          </a:p>
          <a:p>
            <a:r>
              <a:rPr lang="en-US" altLang="zh-CN" sz="2800" b="1" dirty="0"/>
              <a:t>3</a:t>
            </a:r>
            <a:r>
              <a:rPr lang="zh-CN" altLang="en-US" sz="2800" b="1" dirty="0"/>
              <a:t>、按使用性质分：</a:t>
            </a:r>
            <a:endParaRPr lang="zh-CN" altLang="en-US" sz="2800" b="1" dirty="0"/>
          </a:p>
          <a:p>
            <a:r>
              <a:rPr lang="zh-CN" altLang="en-US" sz="2800" b="1" dirty="0"/>
              <a:t>   进料加工进出口货物报关单（粉红色）、</a:t>
            </a:r>
            <a:endParaRPr lang="zh-CN" altLang="en-US" sz="2800" b="1" dirty="0"/>
          </a:p>
          <a:p>
            <a:r>
              <a:rPr lang="zh-CN" altLang="en-US" sz="2800" b="1" dirty="0"/>
              <a:t>   来料加工及补偿贸易进出口货物报关单（浅绿色）；</a:t>
            </a:r>
            <a:endParaRPr lang="zh-CN" altLang="en-US" sz="2800" b="1" dirty="0"/>
          </a:p>
          <a:p>
            <a:r>
              <a:rPr lang="zh-CN" altLang="en-US" sz="2800" b="1" dirty="0"/>
              <a:t>   外商投资企业进出口货物报关单（浅蓝色）；</a:t>
            </a:r>
            <a:endParaRPr lang="zh-CN" altLang="en-US" sz="2800" b="1" dirty="0"/>
          </a:p>
          <a:p>
            <a:r>
              <a:rPr lang="zh-CN" altLang="en-US" sz="2800" b="1" dirty="0"/>
              <a:t>   一般贸易及其他贸易进出口货物报关单（白色）；</a:t>
            </a:r>
            <a:endParaRPr lang="zh-CN" altLang="en-US" sz="2800" b="1" dirty="0"/>
          </a:p>
          <a:p>
            <a:r>
              <a:rPr lang="zh-CN" altLang="en-US" sz="2800" b="1" dirty="0"/>
              <a:t>   需国内退税的出口货物报关单（浅黄色）。</a:t>
            </a:r>
            <a:endParaRPr lang="zh-CN" altLang="en-US" sz="2800" b="1" dirty="0"/>
          </a:p>
        </p:txBody>
      </p:sp>
    </p:spTree>
    <p:custDataLst>
      <p:tags r:id="rId1"/>
    </p:custDataLst>
  </p:cSld>
  <p:clrMapOvr>
    <a:masterClrMapping/>
  </p:clrMapOvr>
  <p:transition>
    <p:push dir="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89" name="文本占位符 214018"/>
          <p:cNvSpPr>
            <a:spLocks noGrp="1" noRot="1"/>
          </p:cNvSpPr>
          <p:nvPr>
            <p:ph idx="1"/>
          </p:nvPr>
        </p:nvSpPr>
        <p:spPr>
          <a:xfrm>
            <a:off x="1524000" y="0"/>
            <a:ext cx="9144000" cy="6858000"/>
          </a:xfrm>
        </p:spPr>
        <p:txBody>
          <a:bodyPr anchor="t" anchorCtr="0"/>
          <a:p>
            <a:r>
              <a:rPr lang="en-US" altLang="zh-CN" sz="3600" b="1" dirty="0"/>
              <a:t>5</a:t>
            </a:r>
            <a:r>
              <a:rPr lang="zh-CN" altLang="en-US" sz="3600" b="1" dirty="0"/>
              <a:t>、照章征税；</a:t>
            </a:r>
            <a:endParaRPr lang="zh-CN" altLang="en-US" sz="3600" b="1" dirty="0"/>
          </a:p>
          <a:p>
            <a:r>
              <a:rPr lang="en-US" altLang="zh-CN" sz="3600" b="1" dirty="0"/>
              <a:t>6</a:t>
            </a:r>
            <a:r>
              <a:rPr lang="zh-CN" altLang="en-US" sz="3600" b="1" dirty="0"/>
              <a:t>、保证金；</a:t>
            </a:r>
            <a:endParaRPr lang="zh-CN" altLang="en-US" sz="3600" b="1" dirty="0"/>
          </a:p>
          <a:p>
            <a:r>
              <a:rPr lang="en-US" altLang="zh-CN" sz="3600" b="1" dirty="0"/>
              <a:t>7</a:t>
            </a:r>
            <a:r>
              <a:rPr lang="zh-CN" altLang="en-US" sz="3600" b="1" dirty="0"/>
              <a:t>、保证函；</a:t>
            </a:r>
            <a:endParaRPr lang="zh-CN" altLang="en-US" sz="3600" b="1" dirty="0"/>
          </a:p>
          <a:p>
            <a:r>
              <a:rPr lang="en-US" altLang="zh-CN" sz="3600" b="1" dirty="0"/>
              <a:t>8</a:t>
            </a:r>
            <a:r>
              <a:rPr lang="zh-CN" altLang="en-US" sz="3600" b="1" dirty="0"/>
              <a:t>、折半补税；</a:t>
            </a:r>
            <a:endParaRPr lang="zh-CN" altLang="en-US" sz="3600" b="1" dirty="0"/>
          </a:p>
          <a:p>
            <a:r>
              <a:rPr lang="en-US" altLang="zh-CN" sz="3600" b="1" dirty="0"/>
              <a:t>9</a:t>
            </a:r>
            <a:r>
              <a:rPr lang="zh-CN" altLang="en-US" sz="3600" b="1" dirty="0"/>
              <a:t>、金额退税。</a:t>
            </a:r>
            <a:endParaRPr lang="zh-CN" altLang="en-US" sz="3600" b="1" dirty="0"/>
          </a:p>
        </p:txBody>
      </p:sp>
    </p:spTree>
    <p:custDataLst>
      <p:tags r:id="rId1"/>
    </p:custDataLst>
  </p:cSld>
  <p:clrMapOvr>
    <a:masterClrMapping/>
  </p:clrMapOvr>
  <p:transition>
    <p:push dir="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3" name="文本占位符 130050"/>
          <p:cNvSpPr>
            <a:spLocks noGrp="1" noRot="1"/>
          </p:cNvSpPr>
          <p:nvPr>
            <p:ph idx="1"/>
          </p:nvPr>
        </p:nvSpPr>
        <p:spPr>
          <a:xfrm>
            <a:off x="1524000" y="0"/>
            <a:ext cx="9144000" cy="6858000"/>
          </a:xfrm>
        </p:spPr>
        <p:txBody>
          <a:bodyPr anchor="t" anchorCtr="0"/>
          <a:p>
            <a:r>
              <a:rPr lang="zh-CN" altLang="en-US" sz="4000" b="1" dirty="0">
                <a:solidFill>
                  <a:schemeClr val="tx2"/>
                </a:solidFill>
              </a:rPr>
              <a:t>四十三、税费征收情况</a:t>
            </a:r>
            <a:endParaRPr lang="zh-CN" altLang="en-US" sz="4000" b="1" dirty="0">
              <a:solidFill>
                <a:schemeClr val="tx2"/>
              </a:solidFill>
            </a:endParaRPr>
          </a:p>
          <a:p>
            <a:r>
              <a:rPr lang="zh-CN" altLang="en-US" b="1" dirty="0"/>
              <a:t>        税费征收情况栏目供海关批注进</a:t>
            </a:r>
            <a:r>
              <a:rPr lang="en-US" altLang="zh-CN" b="1" dirty="0"/>
              <a:t>(</a:t>
            </a:r>
            <a:r>
              <a:rPr lang="zh-CN" altLang="en-US" b="1" dirty="0"/>
              <a:t>出</a:t>
            </a:r>
            <a:r>
              <a:rPr lang="en-US" altLang="zh-CN" b="1" dirty="0"/>
              <a:t>)</a:t>
            </a:r>
            <a:r>
              <a:rPr lang="zh-CN" altLang="en-US" b="1" dirty="0"/>
              <a:t>口货物税费征收及减免情况。</a:t>
            </a:r>
            <a:endParaRPr lang="zh-CN" altLang="en-US" b="1" dirty="0"/>
          </a:p>
          <a:p>
            <a:endParaRPr lang="zh-CN" altLang="en-US" b="1" dirty="0"/>
          </a:p>
          <a:p>
            <a:r>
              <a:rPr lang="zh-CN" altLang="en-US" sz="4000" b="1" dirty="0">
                <a:solidFill>
                  <a:schemeClr val="tx2"/>
                </a:solidFill>
              </a:rPr>
              <a:t>四十四、录入员</a:t>
            </a:r>
            <a:endParaRPr lang="zh-CN" altLang="en-US" sz="4000" b="1" dirty="0">
              <a:solidFill>
                <a:schemeClr val="tx2"/>
              </a:solidFill>
            </a:endParaRPr>
          </a:p>
          <a:p>
            <a:r>
              <a:rPr lang="zh-CN" altLang="en-US" b="1" dirty="0"/>
              <a:t>        录入员栏日用于预录入和</a:t>
            </a:r>
            <a:r>
              <a:rPr lang="en-US" altLang="zh-CN" b="1" dirty="0"/>
              <a:t>EDI</a:t>
            </a:r>
            <a:r>
              <a:rPr lang="zh-CN" altLang="en-US" b="1" dirty="0"/>
              <a:t>报关单，打印录入人员的姓名。</a:t>
            </a:r>
            <a:endParaRPr lang="zh-CN" altLang="en-US" b="1" dirty="0"/>
          </a:p>
          <a:p>
            <a:endParaRPr lang="zh-CN" altLang="en-US" dirty="0"/>
          </a:p>
        </p:txBody>
      </p:sp>
    </p:spTree>
    <p:custDataLst>
      <p:tags r:id="rId1"/>
    </p:custDataLst>
  </p:cSld>
  <p:clrMapOvr>
    <a:masterClrMapping/>
  </p:clrMapOvr>
  <p:transition>
    <p:push dir="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7" name="文本占位符 95233"/>
          <p:cNvSpPr>
            <a:spLocks noGrp="1" noRot="1"/>
          </p:cNvSpPr>
          <p:nvPr>
            <p:ph idx="1"/>
          </p:nvPr>
        </p:nvSpPr>
        <p:spPr>
          <a:xfrm>
            <a:off x="1524000" y="0"/>
            <a:ext cx="8964613" cy="6858000"/>
          </a:xfrm>
        </p:spPr>
        <p:txBody>
          <a:bodyPr anchor="t" anchorCtr="0"/>
          <a:p>
            <a:pPr>
              <a:lnSpc>
                <a:spcPct val="90000"/>
              </a:lnSpc>
            </a:pPr>
            <a:r>
              <a:rPr lang="zh-CN" altLang="en-US" sz="4000" b="1" dirty="0">
                <a:solidFill>
                  <a:schemeClr val="tx2"/>
                </a:solidFill>
              </a:rPr>
              <a:t>四十五、录入单位</a:t>
            </a:r>
            <a:endParaRPr lang="zh-CN" altLang="en-US" sz="4000" b="1" dirty="0">
              <a:solidFill>
                <a:schemeClr val="tx2"/>
              </a:solidFill>
            </a:endParaRPr>
          </a:p>
          <a:p>
            <a:pPr>
              <a:lnSpc>
                <a:spcPct val="90000"/>
              </a:lnSpc>
            </a:pPr>
            <a:r>
              <a:rPr lang="zh-CN" altLang="en-US" b="1" dirty="0"/>
              <a:t>    录入单位栏日用于预录入和</a:t>
            </a:r>
            <a:r>
              <a:rPr lang="en-US" altLang="zh-CN" b="1" dirty="0"/>
              <a:t>EDI</a:t>
            </a:r>
            <a:r>
              <a:rPr lang="zh-CN" altLang="en-US" b="1" dirty="0"/>
              <a:t>报关单，打印录入单位名称。</a:t>
            </a:r>
            <a:endParaRPr lang="zh-CN" altLang="en-US" b="1" dirty="0"/>
          </a:p>
          <a:p>
            <a:pPr>
              <a:lnSpc>
                <a:spcPct val="90000"/>
              </a:lnSpc>
            </a:pPr>
            <a:r>
              <a:rPr lang="zh-CN" altLang="en-US" sz="4000" b="1" dirty="0">
                <a:solidFill>
                  <a:schemeClr val="tx2"/>
                </a:solidFill>
              </a:rPr>
              <a:t>四十六、申报单位</a:t>
            </a:r>
            <a:endParaRPr lang="zh-CN" altLang="en-US" sz="4000" b="1" dirty="0">
              <a:solidFill>
                <a:schemeClr val="tx2"/>
              </a:solidFill>
            </a:endParaRPr>
          </a:p>
          <a:p>
            <a:pPr>
              <a:lnSpc>
                <a:spcPct val="90000"/>
              </a:lnSpc>
            </a:pPr>
            <a:r>
              <a:rPr lang="zh-CN" altLang="en-US" b="1" dirty="0"/>
              <a:t>     申报单位栏目指报关单左下方用于填报申报单位有关情况的总栏目。</a:t>
            </a:r>
            <a:endParaRPr lang="zh-CN" altLang="en-US" b="1" dirty="0"/>
          </a:p>
          <a:p>
            <a:pPr>
              <a:lnSpc>
                <a:spcPct val="90000"/>
              </a:lnSpc>
            </a:pPr>
            <a:r>
              <a:rPr lang="zh-CN" altLang="en-US" b="1" dirty="0"/>
              <a:t>    申报单位指对申报内容的真实性直接向海关负责的企业或单位。自理报关的，应填报进</a:t>
            </a:r>
            <a:r>
              <a:rPr lang="en-US" altLang="zh-CN" b="1" dirty="0"/>
              <a:t>(</a:t>
            </a:r>
            <a:r>
              <a:rPr lang="zh-CN" altLang="en-US" b="1" dirty="0"/>
              <a:t>出</a:t>
            </a:r>
            <a:r>
              <a:rPr lang="en-US" altLang="zh-CN" b="1" dirty="0"/>
              <a:t>)</a:t>
            </a:r>
            <a:r>
              <a:rPr lang="zh-CN" altLang="en-US" b="1" dirty="0"/>
              <a:t>口货物的经营单位名称及代码；委托代理报关的，应填报经海关批准的专业或代理报关企业名称及代码。</a:t>
            </a:r>
            <a:endParaRPr lang="zh-CN" altLang="en-US" b="1" dirty="0"/>
          </a:p>
          <a:p>
            <a:pPr>
              <a:lnSpc>
                <a:spcPct val="90000"/>
              </a:lnSpc>
            </a:pPr>
            <a:r>
              <a:rPr lang="zh-CN" altLang="en-US" b="1" dirty="0"/>
              <a:t>    本栏目还包括报关单位地址、邮编和电话等分项目，由申报单位的报关员填报。</a:t>
            </a:r>
            <a:endParaRPr lang="zh-CN" altLang="en-US" b="1" dirty="0"/>
          </a:p>
        </p:txBody>
      </p:sp>
    </p:spTree>
    <p:custDataLst>
      <p:tags r:id="rId1"/>
    </p:custDataLst>
  </p:cSld>
  <p:clrMapOvr>
    <a:masterClrMapping/>
  </p:clrMapOvr>
  <p:transition>
    <p:push dir="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1" name="文本占位符 96257"/>
          <p:cNvSpPr>
            <a:spLocks noGrp="1" noRot="1"/>
          </p:cNvSpPr>
          <p:nvPr>
            <p:ph idx="1"/>
          </p:nvPr>
        </p:nvSpPr>
        <p:spPr>
          <a:xfrm>
            <a:off x="1524000" y="0"/>
            <a:ext cx="9144000" cy="6858000"/>
          </a:xfrm>
        </p:spPr>
        <p:txBody>
          <a:bodyPr anchor="t" anchorCtr="0"/>
          <a:p>
            <a:r>
              <a:rPr lang="zh-CN" altLang="en-US" sz="4000" b="1" dirty="0">
                <a:solidFill>
                  <a:schemeClr val="tx2"/>
                </a:solidFill>
              </a:rPr>
              <a:t>四十七、填制日期</a:t>
            </a:r>
            <a:endParaRPr lang="zh-CN" altLang="en-US" sz="4000" b="1" dirty="0">
              <a:solidFill>
                <a:schemeClr val="tx2"/>
              </a:solidFill>
            </a:endParaRPr>
          </a:p>
          <a:p>
            <a:r>
              <a:rPr lang="zh-CN" altLang="en-US" b="1" dirty="0"/>
              <a:t>    填制日期指报关单的填制日期。预录入和</a:t>
            </a:r>
            <a:r>
              <a:rPr lang="en-US" altLang="zh-CN" b="1" dirty="0"/>
              <a:t>EDI</a:t>
            </a:r>
            <a:r>
              <a:rPr lang="zh-CN" altLang="en-US" b="1" dirty="0"/>
              <a:t>报关单由计算本栏目为</a:t>
            </a:r>
            <a:r>
              <a:rPr lang="en-US" altLang="zh-CN" b="1" dirty="0"/>
              <a:t>6</a:t>
            </a:r>
            <a:r>
              <a:rPr lang="zh-CN" altLang="en-US" b="1" dirty="0"/>
              <a:t>位数，顺序为年、月、日各</a:t>
            </a:r>
            <a:r>
              <a:rPr lang="en-US" altLang="zh-CN" b="1" dirty="0"/>
              <a:t>2</a:t>
            </a:r>
            <a:r>
              <a:rPr lang="zh-CN" altLang="en-US" b="1" dirty="0"/>
              <a:t>位。</a:t>
            </a:r>
            <a:endParaRPr lang="zh-CN" altLang="en-US" b="1" dirty="0"/>
          </a:p>
          <a:p>
            <a:r>
              <a:rPr lang="zh-CN" altLang="en-US" sz="4000" b="1" dirty="0">
                <a:solidFill>
                  <a:schemeClr val="tx2"/>
                </a:solidFill>
              </a:rPr>
              <a:t>四十八、海关审单批注栏</a:t>
            </a:r>
            <a:endParaRPr lang="zh-CN" altLang="en-US" sz="4000" b="1" dirty="0">
              <a:solidFill>
                <a:schemeClr val="tx2"/>
              </a:solidFill>
            </a:endParaRPr>
          </a:p>
          <a:p>
            <a:r>
              <a:rPr lang="zh-CN" altLang="en-US" b="1" dirty="0"/>
              <a:t>    海关审单批注栏指供海关内部作业时签注的总栏目，由海关关员手工填写在预录入报关单上。</a:t>
            </a:r>
            <a:endParaRPr lang="zh-CN" altLang="en-US" b="1" dirty="0"/>
          </a:p>
          <a:p>
            <a:r>
              <a:rPr lang="zh-CN" altLang="en-US" b="1" dirty="0"/>
              <a:t>   其中，“放行’’栏填写海关对接受申报的进出口货物作出放行决定的日期。 </a:t>
            </a:r>
            <a:endParaRPr lang="zh-CN" altLang="en-US" b="1" dirty="0"/>
          </a:p>
        </p:txBody>
      </p:sp>
    </p:spTree>
    <p:custDataLst>
      <p:tags r:id="rId1"/>
    </p:custDataLst>
  </p:cSld>
  <p:clrMapOvr>
    <a:masterClrMapping/>
  </p:clrMapOvr>
  <p:transition>
    <p:push dir="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5" name="标题 133121"/>
          <p:cNvSpPr>
            <a:spLocks noGrp="1" noRot="1"/>
          </p:cNvSpPr>
          <p:nvPr>
            <p:ph type="title"/>
          </p:nvPr>
        </p:nvSpPr>
        <p:spPr>
          <a:xfrm>
            <a:off x="1822450" y="228600"/>
            <a:ext cx="8540750" cy="914400"/>
          </a:xfrm>
        </p:spPr>
        <p:txBody>
          <a:bodyPr anchor="ctr" anchorCtr="0"/>
          <a:p>
            <a:r>
              <a:rPr lang="zh-CN" altLang="en-US" b="1" dirty="0"/>
              <a:t>报关单填制常见的错误</a:t>
            </a:r>
            <a:endParaRPr lang="zh-CN" altLang="en-US" b="1" dirty="0"/>
          </a:p>
        </p:txBody>
      </p:sp>
      <p:sp>
        <p:nvSpPr>
          <p:cNvPr id="169986" name="文本占位符 133122"/>
          <p:cNvSpPr>
            <a:spLocks noGrp="1" noRot="1"/>
          </p:cNvSpPr>
          <p:nvPr>
            <p:ph idx="1"/>
          </p:nvPr>
        </p:nvSpPr>
        <p:spPr>
          <a:xfrm>
            <a:off x="1524000" y="990600"/>
            <a:ext cx="9144000" cy="5867400"/>
          </a:xfrm>
        </p:spPr>
        <p:txBody>
          <a:bodyPr anchor="t" anchorCtr="0"/>
          <a:p>
            <a:r>
              <a:rPr lang="zh-CN" altLang="en-US" b="1" dirty="0"/>
              <a:t>一、报关单指标项目超填制不齐全</a:t>
            </a:r>
            <a:endParaRPr lang="zh-CN" altLang="en-US" b="1" dirty="0"/>
          </a:p>
          <a:p>
            <a:r>
              <a:rPr lang="zh-CN" altLang="en-US" b="1" dirty="0"/>
              <a:t>       经常出现漏填的栏目有：</a:t>
            </a:r>
            <a:endParaRPr lang="zh-CN" altLang="en-US" b="1" dirty="0"/>
          </a:p>
          <a:p>
            <a:r>
              <a:rPr lang="zh-CN" altLang="en-US" b="1" dirty="0"/>
              <a:t>       备案号、合同号、许可证号、批文、进出口日期、征免性质、毛重、成效总价等。</a:t>
            </a:r>
            <a:endParaRPr lang="zh-CN" altLang="en-US" b="1" dirty="0"/>
          </a:p>
          <a:p>
            <a:endParaRPr lang="zh-CN" altLang="en-US" b="1" dirty="0"/>
          </a:p>
        </p:txBody>
      </p:sp>
    </p:spTree>
    <p:custDataLst>
      <p:tags r:id="rId1"/>
    </p:custDataLst>
  </p:cSld>
  <p:clrMapOvr>
    <a:masterClrMapping/>
  </p:clrMapOvr>
  <p:transition>
    <p:push dir="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09" name="文本占位符 135170"/>
          <p:cNvSpPr>
            <a:spLocks noGrp="1" noRot="1"/>
          </p:cNvSpPr>
          <p:nvPr>
            <p:ph idx="1"/>
          </p:nvPr>
        </p:nvSpPr>
        <p:spPr>
          <a:xfrm>
            <a:off x="1524000" y="0"/>
            <a:ext cx="9144000" cy="6858000"/>
          </a:xfrm>
        </p:spPr>
        <p:txBody>
          <a:bodyPr anchor="t" anchorCtr="0"/>
          <a:p>
            <a:r>
              <a:rPr lang="zh-CN" altLang="en-US" b="1" dirty="0"/>
              <a:t>二、报送单指标项目填制不准确	</a:t>
            </a:r>
            <a:endParaRPr lang="zh-CN" altLang="en-US" b="1" dirty="0"/>
          </a:p>
          <a:p>
            <a:r>
              <a:rPr lang="zh-CN" altLang="en-US" b="1" dirty="0"/>
              <a:t>  </a:t>
            </a:r>
            <a:r>
              <a:rPr lang="en-US" altLang="zh-CN" b="1" dirty="0"/>
              <a:t>1</a:t>
            </a:r>
            <a:r>
              <a:rPr lang="zh-CN" altLang="en-US" b="1" dirty="0"/>
              <a:t>、经营单位及代码和企业类型：</a:t>
            </a:r>
            <a:endParaRPr lang="zh-CN" altLang="en-US" b="1" dirty="0"/>
          </a:p>
          <a:p>
            <a:r>
              <a:rPr lang="zh-CN" altLang="en-US" b="1" dirty="0"/>
              <a:t>   （</a:t>
            </a:r>
            <a:r>
              <a:rPr lang="en-US" altLang="zh-CN" b="1" dirty="0"/>
              <a:t>1</a:t>
            </a:r>
            <a:r>
              <a:rPr lang="zh-CN" altLang="en-US" b="1" dirty="0"/>
              <a:t>）委托进出口货物：被委托企业</a:t>
            </a:r>
            <a:endParaRPr lang="zh-CN" altLang="en-US" b="1" dirty="0"/>
          </a:p>
          <a:p>
            <a:r>
              <a:rPr lang="zh-CN" altLang="en-US" b="1" dirty="0"/>
              <a:t>    （</a:t>
            </a:r>
            <a:r>
              <a:rPr lang="en-US" altLang="zh-CN" b="1" dirty="0"/>
              <a:t>2</a:t>
            </a:r>
            <a:r>
              <a:rPr lang="zh-CN" altLang="en-US" b="1" dirty="0"/>
              <a:t>）代理报关企业进出口货物：报关企业</a:t>
            </a:r>
            <a:endParaRPr lang="zh-CN" altLang="en-US" b="1" dirty="0"/>
          </a:p>
          <a:p>
            <a:r>
              <a:rPr lang="zh-CN" altLang="en-US" b="1" dirty="0"/>
              <a:t>  </a:t>
            </a:r>
            <a:r>
              <a:rPr lang="en-US" altLang="zh-CN" b="1" dirty="0"/>
              <a:t>2</a:t>
            </a:r>
            <a:r>
              <a:rPr lang="zh-CN" altLang="en-US" b="1" dirty="0"/>
              <a:t>、贸易方式</a:t>
            </a:r>
            <a:endParaRPr lang="zh-CN" altLang="en-US" b="1" dirty="0"/>
          </a:p>
          <a:p>
            <a:r>
              <a:rPr lang="zh-CN" altLang="en-US" b="1" dirty="0"/>
              <a:t>   （</a:t>
            </a:r>
            <a:r>
              <a:rPr lang="en-US" altLang="zh-CN" b="1" dirty="0"/>
              <a:t>1</a:t>
            </a:r>
            <a:r>
              <a:rPr lang="zh-CN" altLang="en-US" b="1" dirty="0"/>
              <a:t>）三资企业凭手册从保税仓库核出货物，其贸易方式应为“</a:t>
            </a:r>
            <a:r>
              <a:rPr lang="zh-CN" altLang="en-US" b="1" dirty="0">
                <a:solidFill>
                  <a:schemeClr val="hlink"/>
                </a:solidFill>
              </a:rPr>
              <a:t>其他”？</a:t>
            </a:r>
            <a:endParaRPr lang="zh-CN" altLang="en-US" b="1" dirty="0">
              <a:solidFill>
                <a:schemeClr val="hlink"/>
              </a:solidFill>
            </a:endParaRPr>
          </a:p>
          <a:p>
            <a:r>
              <a:rPr lang="zh-CN" altLang="en-US" b="1" dirty="0"/>
              <a:t>   （正确为“</a:t>
            </a:r>
            <a:r>
              <a:rPr lang="zh-CN" altLang="en-US" b="1" dirty="0">
                <a:solidFill>
                  <a:schemeClr val="hlink"/>
                </a:solidFill>
              </a:rPr>
              <a:t>合作合资设备”或“合资设备物资</a:t>
            </a:r>
            <a:r>
              <a:rPr lang="zh-CN" altLang="en-US" b="1" dirty="0"/>
              <a:t>”）</a:t>
            </a:r>
            <a:endParaRPr lang="zh-CN" altLang="en-US" b="1" dirty="0"/>
          </a:p>
          <a:p>
            <a:r>
              <a:rPr lang="zh-CN" altLang="en-US" b="1" dirty="0"/>
              <a:t>  （</a:t>
            </a:r>
            <a:r>
              <a:rPr lang="en-US" altLang="zh-CN" b="1" dirty="0"/>
              <a:t>2</a:t>
            </a:r>
            <a:r>
              <a:rPr lang="zh-CN" altLang="en-US" b="1" dirty="0"/>
              <a:t>）货样广告品：     “</a:t>
            </a:r>
            <a:r>
              <a:rPr lang="zh-CN" altLang="en-US" b="1" dirty="0">
                <a:solidFill>
                  <a:schemeClr val="hlink"/>
                </a:solidFill>
              </a:rPr>
              <a:t>其他”？</a:t>
            </a:r>
            <a:endParaRPr lang="zh-CN" altLang="en-US" b="1" dirty="0">
              <a:solidFill>
                <a:schemeClr val="hlink"/>
              </a:solidFill>
            </a:endParaRPr>
          </a:p>
          <a:p>
            <a:r>
              <a:rPr lang="zh-CN" altLang="en-US" b="1" dirty="0"/>
              <a:t>     有进出口经营权的企业</a:t>
            </a:r>
            <a:r>
              <a:rPr lang="zh-CN" altLang="en-US" b="1" dirty="0">
                <a:solidFill>
                  <a:schemeClr val="tx2"/>
                </a:solidFill>
              </a:rPr>
              <a:t>：“货样广告品</a:t>
            </a:r>
            <a:r>
              <a:rPr lang="en-US" altLang="zh-CN" b="1">
                <a:solidFill>
                  <a:schemeClr val="tx2"/>
                </a:solidFill>
              </a:rPr>
              <a:t>A  ”</a:t>
            </a:r>
            <a:endParaRPr lang="en-US" altLang="zh-CN" b="1">
              <a:solidFill>
                <a:schemeClr val="tx2"/>
              </a:solidFill>
            </a:endParaRPr>
          </a:p>
          <a:p>
            <a:r>
              <a:rPr lang="en-US" altLang="zh-CN" b="1" dirty="0"/>
              <a:t>  </a:t>
            </a:r>
            <a:r>
              <a:rPr lang="zh-CN" altLang="en-US" b="1" dirty="0"/>
              <a:t>没有进出口经营权的企业：“</a:t>
            </a:r>
            <a:r>
              <a:rPr lang="zh-CN" altLang="en-US" b="1" dirty="0">
                <a:solidFill>
                  <a:schemeClr val="tx2"/>
                </a:solidFill>
              </a:rPr>
              <a:t>货样广告品</a:t>
            </a:r>
            <a:r>
              <a:rPr lang="en-US" altLang="zh-CN" b="1">
                <a:solidFill>
                  <a:schemeClr val="tx2"/>
                </a:solidFill>
              </a:rPr>
              <a:t>B</a:t>
            </a:r>
            <a:r>
              <a:rPr lang="en-US" altLang="zh-CN" b="1"/>
              <a:t>  ”</a:t>
            </a:r>
            <a:endParaRPr lang="en-US" altLang="zh-CN" b="1"/>
          </a:p>
        </p:txBody>
      </p:sp>
    </p:spTree>
    <p:custDataLst>
      <p:tags r:id="rId1"/>
    </p:custDataLst>
  </p:cSld>
  <p:clrMapOvr>
    <a:masterClrMapping/>
  </p:clrMapOvr>
  <p:transition>
    <p:push dir="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3" name="文本占位符 136194"/>
          <p:cNvSpPr>
            <a:spLocks noGrp="1" noRot="1"/>
          </p:cNvSpPr>
          <p:nvPr>
            <p:ph idx="1"/>
          </p:nvPr>
        </p:nvSpPr>
        <p:spPr>
          <a:xfrm>
            <a:off x="1524000" y="0"/>
            <a:ext cx="9144000" cy="6858000"/>
          </a:xfrm>
        </p:spPr>
        <p:txBody>
          <a:bodyPr anchor="t" anchorCtr="0"/>
          <a:p>
            <a:r>
              <a:rPr lang="zh-CN" altLang="en-US" b="1" dirty="0"/>
              <a:t>（</a:t>
            </a:r>
            <a:r>
              <a:rPr lang="en-US" altLang="zh-CN" b="1" dirty="0"/>
              <a:t>3</a:t>
            </a:r>
            <a:r>
              <a:rPr lang="zh-CN" altLang="en-US" b="1" dirty="0"/>
              <a:t>）从事装饰行业的三资企业进口供加工内销的料件，    “</a:t>
            </a:r>
            <a:r>
              <a:rPr lang="zh-CN" altLang="en-US" b="1" dirty="0">
                <a:solidFill>
                  <a:schemeClr val="hlink"/>
                </a:solidFill>
              </a:rPr>
              <a:t>其他</a:t>
            </a:r>
            <a:r>
              <a:rPr lang="zh-CN" altLang="en-US" b="1" dirty="0"/>
              <a:t>”？</a:t>
            </a:r>
            <a:endParaRPr lang="zh-CN" altLang="en-US" b="1" dirty="0"/>
          </a:p>
          <a:p>
            <a:r>
              <a:rPr lang="zh-CN" altLang="en-US" b="1" dirty="0"/>
              <a:t>     应照章纳税，其他贸易方式为“</a:t>
            </a:r>
            <a:r>
              <a:rPr lang="zh-CN" altLang="en-US" b="1" dirty="0">
                <a:solidFill>
                  <a:schemeClr val="tx2"/>
                </a:solidFill>
              </a:rPr>
              <a:t>一般贸易</a:t>
            </a:r>
            <a:r>
              <a:rPr lang="zh-CN" altLang="en-US" b="1" dirty="0"/>
              <a:t>”。</a:t>
            </a:r>
            <a:endParaRPr lang="zh-CN" altLang="en-US" b="1" dirty="0"/>
          </a:p>
          <a:p>
            <a:endParaRPr lang="zh-CN" altLang="en-US" b="1" dirty="0"/>
          </a:p>
          <a:p>
            <a:r>
              <a:rPr lang="zh-CN" altLang="en-US" b="1" dirty="0"/>
              <a:t>   </a:t>
            </a:r>
            <a:r>
              <a:rPr lang="en-US" altLang="zh-CN" b="1" dirty="0"/>
              <a:t>3</a:t>
            </a:r>
            <a:r>
              <a:rPr lang="zh-CN" altLang="en-US" b="1" dirty="0"/>
              <a:t>、征免性质</a:t>
            </a:r>
            <a:endParaRPr lang="zh-CN" altLang="en-US" b="1" dirty="0"/>
          </a:p>
          <a:p>
            <a:r>
              <a:rPr lang="zh-CN" altLang="en-US" b="1" dirty="0"/>
              <a:t>  </a:t>
            </a:r>
            <a:endParaRPr lang="zh-CN" altLang="en-US" b="1" dirty="0"/>
          </a:p>
          <a:p>
            <a:r>
              <a:rPr lang="zh-CN" altLang="en-US" b="1" dirty="0"/>
              <a:t>  </a:t>
            </a:r>
            <a:r>
              <a:rPr lang="en-US" altLang="zh-CN" b="1" dirty="0"/>
              <a:t>4</a:t>
            </a:r>
            <a:r>
              <a:rPr lang="zh-CN" altLang="en-US" b="1" dirty="0"/>
              <a:t>、运费、保险费</a:t>
            </a:r>
            <a:endParaRPr lang="zh-CN" altLang="en-US" b="1" dirty="0"/>
          </a:p>
          <a:p>
            <a:r>
              <a:rPr lang="zh-CN" altLang="en-US" b="1"/>
              <a:t>  </a:t>
            </a:r>
            <a:endParaRPr lang="zh-CN" altLang="en-US" b="1"/>
          </a:p>
          <a:p>
            <a:r>
              <a:rPr lang="zh-CN" altLang="en-US" b="1" dirty="0"/>
              <a:t>  </a:t>
            </a:r>
            <a:r>
              <a:rPr lang="en-US" altLang="zh-CN" b="1" dirty="0"/>
              <a:t>5</a:t>
            </a:r>
            <a:r>
              <a:rPr lang="zh-CN" altLang="en-US" b="1" dirty="0"/>
              <a:t>、成交单价、总价</a:t>
            </a:r>
            <a:endParaRPr lang="zh-CN" altLang="en-US" b="1" dirty="0"/>
          </a:p>
        </p:txBody>
      </p:sp>
    </p:spTree>
    <p:custDataLst>
      <p:tags r:id="rId1"/>
    </p:custDataLst>
  </p:cSld>
  <p:clrMapOvr>
    <a:masterClrMapping/>
  </p:clrMapOvr>
  <p:transition>
    <p:push dir="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7" name="文本占位符 137218"/>
          <p:cNvSpPr>
            <a:spLocks noGrp="1" noRot="1"/>
          </p:cNvSpPr>
          <p:nvPr>
            <p:ph idx="1"/>
          </p:nvPr>
        </p:nvSpPr>
        <p:spPr>
          <a:xfrm>
            <a:off x="1524000" y="0"/>
            <a:ext cx="9144000" cy="6858000"/>
          </a:xfrm>
        </p:spPr>
        <p:txBody>
          <a:bodyPr anchor="t" anchorCtr="0"/>
          <a:p>
            <a:r>
              <a:rPr lang="zh-CN" altLang="en-US" b="1" dirty="0"/>
              <a:t>三、报关单填表制不规范</a:t>
            </a:r>
            <a:endParaRPr lang="zh-CN" altLang="en-US" b="1" dirty="0"/>
          </a:p>
          <a:p>
            <a:r>
              <a:rPr lang="en-US" altLang="zh-CN" b="1" dirty="0"/>
              <a:t>1</a:t>
            </a:r>
            <a:r>
              <a:rPr lang="zh-CN" altLang="en-US" b="1" dirty="0"/>
              <a:t>、备案号、合同号、许可证号、批文、征免性质等内容不填制在相应的栏目内，而填制在备注栏目内；</a:t>
            </a:r>
            <a:endParaRPr lang="zh-CN" altLang="en-US" b="1" dirty="0"/>
          </a:p>
          <a:p>
            <a:r>
              <a:rPr lang="en-US" altLang="zh-CN" b="1" dirty="0"/>
              <a:t>2</a:t>
            </a:r>
            <a:r>
              <a:rPr lang="zh-CN" altLang="en-US" b="1" dirty="0"/>
              <a:t>、栏目的编号填错栏目。</a:t>
            </a:r>
            <a:endParaRPr lang="zh-CN" altLang="en-US" b="1" dirty="0"/>
          </a:p>
          <a:p>
            <a:r>
              <a:rPr lang="en-US" altLang="zh-CN" b="1" dirty="0"/>
              <a:t>3</a:t>
            </a:r>
            <a:r>
              <a:rPr lang="zh-CN" altLang="en-US" b="1" dirty="0"/>
              <a:t>、进出境修理物品、暂进出口货物、货样广告品等进出口货物或不足起征点金额的进出口货物不填货值，成交总价为“</a:t>
            </a:r>
            <a:r>
              <a:rPr lang="en-US" altLang="zh-CN" b="1">
                <a:solidFill>
                  <a:schemeClr val="hlink"/>
                </a:solidFill>
              </a:rPr>
              <a:t>0</a:t>
            </a:r>
            <a:r>
              <a:rPr lang="en-US" altLang="zh-CN" b="1"/>
              <a:t>”</a:t>
            </a:r>
            <a:endParaRPr lang="en-US" altLang="zh-CN" b="1"/>
          </a:p>
          <a:p>
            <a:endParaRPr lang="en-US" altLang="zh-CN" b="1"/>
          </a:p>
          <a:p>
            <a:endParaRPr lang="en-US" altLang="zh-CN" b="1"/>
          </a:p>
        </p:txBody>
      </p:sp>
    </p:spTree>
    <p:custDataLst>
      <p:tags r:id="rId1"/>
    </p:custDataLst>
  </p:cSld>
  <p:clrMapOvr>
    <a:masterClrMapping/>
  </p:clrMapOvr>
  <p:transition>
    <p:push dir="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1" name="文本占位符 97281"/>
          <p:cNvSpPr>
            <a:spLocks noGrp="1" noRot="1"/>
          </p:cNvSpPr>
          <p:nvPr>
            <p:ph idx="1"/>
          </p:nvPr>
        </p:nvSpPr>
        <p:spPr/>
        <p:txBody>
          <a:bodyPr anchor="t" anchorCtr="0"/>
          <a:p>
            <a:endParaRPr lang="en-US" altLang="zh-CN" dirty="0"/>
          </a:p>
          <a:p>
            <a:endParaRPr lang="en-US" altLang="zh-CN" dirty="0"/>
          </a:p>
          <a:p>
            <a:pPr algn="ctr">
              <a:buNone/>
            </a:pPr>
            <a:r>
              <a:rPr lang="zh-CN" altLang="en-US" sz="8000" b="1" dirty="0"/>
              <a:t>操作练习</a:t>
            </a:r>
            <a:endParaRPr lang="zh-CN" altLang="en-US" sz="8000" b="1" dirty="0"/>
          </a:p>
        </p:txBody>
      </p:sp>
    </p:spTree>
    <p:custDataLst>
      <p:tags r:id="rId1"/>
    </p:custDataLst>
  </p:cSld>
  <p:clrMapOvr>
    <a:masterClrMapping/>
  </p:clrMapOvr>
  <p:transition>
    <p:push dir="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5105" name="内容占位符 98305" descr="报关练习1"/>
          <p:cNvPicPr>
            <a:picLocks noGrp="1" noRot="1" noChangeAspect="1"/>
          </p:cNvPicPr>
          <p:nvPr>
            <p:ph idx="1"/>
          </p:nvPr>
        </p:nvPicPr>
        <p:blipFill>
          <a:blip r:embed="rId1"/>
          <a:stretch>
            <a:fillRect/>
          </a:stretch>
        </p:blipFill>
        <p:spPr>
          <a:xfrm>
            <a:off x="1524000" y="0"/>
            <a:ext cx="9144000" cy="6858000"/>
          </a:xfrm>
        </p:spPr>
      </p:pic>
    </p:spTree>
    <p:custDataLst>
      <p:tags r:id="rId2"/>
    </p:custDataLst>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20481"/>
          <p:cNvSpPr>
            <a:spLocks noGrp="1" noRot="1"/>
          </p:cNvSpPr>
          <p:nvPr>
            <p:ph type="title"/>
          </p:nvPr>
        </p:nvSpPr>
        <p:spPr>
          <a:xfrm>
            <a:off x="2208213" y="260350"/>
            <a:ext cx="7847012" cy="731838"/>
          </a:xfrm>
        </p:spPr>
        <p:txBody>
          <a:bodyPr anchor="ctr" anchorCtr="0">
            <a:normAutofit fontScale="90000"/>
          </a:bodyPr>
          <a:p>
            <a:r>
              <a:rPr lang="zh-CN" altLang="en-US" sz="4000" b="1" dirty="0"/>
              <a:t>海关对报关单填制的要求</a:t>
            </a:r>
            <a:endParaRPr lang="zh-CN" altLang="en-US" sz="4000" b="1"/>
          </a:p>
        </p:txBody>
      </p:sp>
      <p:sp>
        <p:nvSpPr>
          <p:cNvPr id="19458" name="文本占位符 20482"/>
          <p:cNvSpPr>
            <a:spLocks noGrp="1" noRot="1"/>
          </p:cNvSpPr>
          <p:nvPr>
            <p:ph idx="1"/>
          </p:nvPr>
        </p:nvSpPr>
        <p:spPr>
          <a:xfrm>
            <a:off x="1524000" y="981075"/>
            <a:ext cx="9144000" cy="5876925"/>
          </a:xfrm>
        </p:spPr>
        <p:txBody>
          <a:bodyPr anchor="t" anchorCtr="0"/>
          <a:p>
            <a:r>
              <a:rPr lang="en-US" altLang="zh-CN" b="1" dirty="0"/>
              <a:t>      1</a:t>
            </a:r>
            <a:r>
              <a:rPr lang="zh-CN" altLang="en-US" b="1" dirty="0"/>
              <a:t>、报关人按照</a:t>
            </a:r>
            <a:r>
              <a:rPr lang="en-US" altLang="zh-CN" b="1" dirty="0"/>
              <a:t>《</a:t>
            </a:r>
            <a:r>
              <a:rPr lang="zh-CN" altLang="en-US" b="1" dirty="0"/>
              <a:t>海关法</a:t>
            </a:r>
            <a:r>
              <a:rPr lang="en-US" altLang="zh-CN" b="1" dirty="0"/>
              <a:t>》</a:t>
            </a:r>
            <a:r>
              <a:rPr lang="zh-CN" altLang="en-US" b="1" dirty="0"/>
              <a:t>、</a:t>
            </a:r>
            <a:r>
              <a:rPr lang="en-US" altLang="zh-CN" b="1" dirty="0"/>
              <a:t>《</a:t>
            </a:r>
            <a:r>
              <a:rPr lang="zh-CN" altLang="en-US" b="1" dirty="0"/>
              <a:t>中华人民共和国海关进出口货物管理规定</a:t>
            </a:r>
            <a:r>
              <a:rPr lang="en-US" altLang="zh-CN" b="1" dirty="0"/>
              <a:t>》</a:t>
            </a:r>
            <a:r>
              <a:rPr lang="zh-CN" altLang="en-US" b="1" dirty="0"/>
              <a:t>和</a:t>
            </a:r>
            <a:r>
              <a:rPr lang="en-US" altLang="zh-CN" b="1" dirty="0"/>
              <a:t>《</a:t>
            </a:r>
            <a:r>
              <a:rPr lang="zh-CN" altLang="en-US" b="1" dirty="0"/>
              <a:t>填制规范</a:t>
            </a:r>
            <a:r>
              <a:rPr lang="en-US" altLang="zh-CN" b="1" dirty="0"/>
              <a:t>》</a:t>
            </a:r>
            <a:r>
              <a:rPr lang="zh-CN" altLang="en-US" b="1" dirty="0"/>
              <a:t>的有关规定和要求，向海关如实申报；</a:t>
            </a:r>
            <a:endParaRPr lang="zh-CN" altLang="en-US" b="1" dirty="0"/>
          </a:p>
          <a:p>
            <a:r>
              <a:rPr lang="zh-CN" altLang="en-US" b="1" dirty="0"/>
              <a:t>     </a:t>
            </a:r>
            <a:r>
              <a:rPr lang="en-US" altLang="zh-CN" b="1" dirty="0"/>
              <a:t>2</a:t>
            </a:r>
            <a:r>
              <a:rPr lang="zh-CN" altLang="en-US" b="1" dirty="0"/>
              <a:t>、填报必须真实： “两个一致” </a:t>
            </a:r>
            <a:endParaRPr lang="zh-CN" altLang="en-US" b="1" dirty="0"/>
          </a:p>
          <a:p>
            <a:r>
              <a:rPr lang="zh-CN" altLang="en-US" b="1" dirty="0"/>
              <a:t>  （</a:t>
            </a:r>
            <a:r>
              <a:rPr lang="en-US" altLang="zh-CN" b="1" dirty="0"/>
              <a:t>1</a:t>
            </a:r>
            <a:r>
              <a:rPr lang="zh-CN" altLang="en-US" b="1" dirty="0"/>
              <a:t>）单证相符：报关单与合同、批文、发票、装箱单等相符；</a:t>
            </a:r>
            <a:endParaRPr lang="zh-CN" altLang="en-US" b="1" dirty="0"/>
          </a:p>
          <a:p>
            <a:r>
              <a:rPr lang="zh-CN" altLang="en-US" b="1" dirty="0"/>
              <a:t>   （</a:t>
            </a:r>
            <a:r>
              <a:rPr lang="en-US" altLang="zh-CN" b="1" dirty="0"/>
              <a:t>2</a:t>
            </a:r>
            <a:r>
              <a:rPr lang="zh-CN" altLang="en-US" b="1" dirty="0"/>
              <a:t>）单货相符：报关单所报内容与实际进出口货物的情况相符。</a:t>
            </a:r>
            <a:endParaRPr lang="zh-CN" altLang="en-US" b="1" dirty="0"/>
          </a:p>
          <a:p>
            <a:endParaRPr lang="zh-CN" altLang="en-US" b="1" dirty="0"/>
          </a:p>
        </p:txBody>
      </p:sp>
    </p:spTree>
    <p:custDataLst>
      <p:tags r:id="rId1"/>
    </p:custDataLst>
  </p:cSld>
  <p:clrMapOvr>
    <a:masterClrMapping/>
  </p:clrMapOvr>
  <p:transition>
    <p:push dir="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6129" name="内容占位符 99329" descr="报关练习2"/>
          <p:cNvPicPr>
            <a:picLocks noGrp="1" noRot="1" noChangeAspect="1"/>
          </p:cNvPicPr>
          <p:nvPr>
            <p:ph idx="1"/>
          </p:nvPr>
        </p:nvPicPr>
        <p:blipFill>
          <a:blip r:embed="rId1"/>
          <a:stretch>
            <a:fillRect/>
          </a:stretch>
        </p:blipFill>
        <p:spPr>
          <a:xfrm>
            <a:off x="1524000" y="0"/>
            <a:ext cx="9144000" cy="6858000"/>
          </a:xfrm>
        </p:spPr>
      </p:pic>
    </p:spTree>
    <p:custDataLst>
      <p:tags r:id="rId2"/>
    </p:custDataLst>
  </p:cSld>
  <p:clrMapOvr>
    <a:masterClrMapping/>
  </p:clrMapOvr>
  <p:transition>
    <p:push dir="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7153" name="内容占位符 100353" descr="报关练习3"/>
          <p:cNvPicPr>
            <a:picLocks noGrp="1" noRot="1" noChangeAspect="1"/>
          </p:cNvPicPr>
          <p:nvPr>
            <p:ph idx="1"/>
          </p:nvPr>
        </p:nvPicPr>
        <p:blipFill>
          <a:blip r:embed="rId1"/>
          <a:stretch>
            <a:fillRect/>
          </a:stretch>
        </p:blipFill>
        <p:spPr>
          <a:xfrm>
            <a:off x="1524000" y="0"/>
            <a:ext cx="9144000" cy="6858000"/>
          </a:xfrm>
        </p:spPr>
      </p:pic>
    </p:spTree>
    <p:custDataLst>
      <p:tags r:id="rId2"/>
    </p:custDataLst>
  </p:cSld>
  <p:clrMapOvr>
    <a:masterClrMapping/>
  </p:clrMapOvr>
  <p:transition>
    <p:push dir="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8177" name="内容占位符 101377" descr="1-3报关答案"/>
          <p:cNvPicPr>
            <a:picLocks noGrp="1" noRot="1" noChangeAspect="1"/>
          </p:cNvPicPr>
          <p:nvPr>
            <p:ph idx="1"/>
          </p:nvPr>
        </p:nvPicPr>
        <p:blipFill>
          <a:blip r:embed="rId1"/>
          <a:stretch>
            <a:fillRect/>
          </a:stretch>
        </p:blipFill>
        <p:spPr>
          <a:xfrm>
            <a:off x="1524000" y="0"/>
            <a:ext cx="9144000" cy="6858000"/>
          </a:xfrm>
        </p:spPr>
      </p:pic>
    </p:spTree>
    <p:custDataLst>
      <p:tags r:id="rId2"/>
    </p:custDataLst>
  </p:cSld>
  <p:clrMapOvr>
    <a:masterClrMapping/>
  </p:clrMapOvr>
  <p:transition>
    <p:push dir="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1" name="标题 102401"/>
          <p:cNvSpPr>
            <a:spLocks noGrp="1" noRot="1"/>
          </p:cNvSpPr>
          <p:nvPr>
            <p:ph type="title"/>
          </p:nvPr>
        </p:nvSpPr>
        <p:spPr/>
        <p:txBody>
          <a:bodyPr anchor="ctr" anchorCtr="0"/>
          <a:p>
            <a:r>
              <a:rPr lang="zh-CN" altLang="en-US" dirty="0"/>
              <a:t>进口报关单操作</a:t>
            </a:r>
            <a:endParaRPr lang="zh-CN" altLang="en-US" dirty="0"/>
          </a:p>
        </p:txBody>
      </p:sp>
      <p:sp>
        <p:nvSpPr>
          <p:cNvPr id="179202" name="文本占位符 102402"/>
          <p:cNvSpPr>
            <a:spLocks noGrp="1" noRot="1"/>
          </p:cNvSpPr>
          <p:nvPr>
            <p:ph idx="1"/>
          </p:nvPr>
        </p:nvSpPr>
        <p:spPr>
          <a:xfrm>
            <a:off x="1774825" y="1844675"/>
            <a:ext cx="8893175" cy="3889375"/>
          </a:xfrm>
        </p:spPr>
        <p:txBody>
          <a:bodyPr anchor="t" anchorCtr="0"/>
          <a:p>
            <a:pPr>
              <a:buNone/>
            </a:pPr>
            <a:r>
              <a:rPr lang="en-US" altLang="zh-CN" dirty="0"/>
              <a:t>           </a:t>
            </a:r>
            <a:r>
              <a:rPr lang="zh-CN" altLang="en-US" b="1" dirty="0"/>
              <a:t>广东省机械进出口集团公司</a:t>
            </a:r>
            <a:r>
              <a:rPr lang="en-US" altLang="zh-CN" b="1" dirty="0"/>
              <a:t>(4401913038)</a:t>
            </a:r>
            <a:r>
              <a:rPr lang="zh-CN" altLang="en-US" b="1" dirty="0"/>
              <a:t>拟进口货物一批，海关编号为</a:t>
            </a:r>
            <a:r>
              <a:rPr lang="en-US" altLang="zh-CN" b="1" dirty="0"/>
              <a:t>510278532</a:t>
            </a:r>
            <a:r>
              <a:rPr lang="zh-CN" altLang="en-US" b="1" dirty="0"/>
              <a:t>。请根据以下资料填制进口报关单。</a:t>
            </a:r>
            <a:endParaRPr lang="zh-CN" altLang="en-US" b="1"/>
          </a:p>
        </p:txBody>
      </p:sp>
    </p:spTree>
    <p:custDataLst>
      <p:tags r:id="rId1"/>
    </p:custDataLst>
  </p:cSld>
  <p:clrMapOvr>
    <a:masterClrMapping/>
  </p:clrMapOvr>
  <p:transition>
    <p:push dir="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0225" name="内容占位符 103425" descr="进口报关操作1"/>
          <p:cNvPicPr>
            <a:picLocks noGrp="1" noRot="1" noChangeAspect="1"/>
          </p:cNvPicPr>
          <p:nvPr>
            <p:ph idx="1"/>
          </p:nvPr>
        </p:nvPicPr>
        <p:blipFill>
          <a:blip r:embed="rId1"/>
          <a:stretch>
            <a:fillRect/>
          </a:stretch>
        </p:blipFill>
        <p:spPr>
          <a:xfrm>
            <a:off x="1524000" y="0"/>
            <a:ext cx="9144000" cy="6858000"/>
          </a:xfrm>
        </p:spPr>
      </p:pic>
    </p:spTree>
    <p:custDataLst>
      <p:tags r:id="rId2"/>
    </p:custDataLst>
  </p:cSld>
  <p:clrMapOvr>
    <a:masterClrMapping/>
  </p:clrMapOvr>
  <p:transition>
    <p:push dir="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1249" name="内容占位符 104449" descr="进口报关操作2"/>
          <p:cNvPicPr>
            <a:picLocks noGrp="1" noRot="1" noChangeAspect="1"/>
          </p:cNvPicPr>
          <p:nvPr>
            <p:ph idx="1"/>
          </p:nvPr>
        </p:nvPicPr>
        <p:blipFill>
          <a:blip r:embed="rId1"/>
          <a:stretch>
            <a:fillRect/>
          </a:stretch>
        </p:blipFill>
        <p:spPr>
          <a:xfrm>
            <a:off x="1524000" y="0"/>
            <a:ext cx="9144000" cy="6858000"/>
          </a:xfrm>
        </p:spPr>
      </p:pic>
    </p:spTree>
    <p:custDataLst>
      <p:tags r:id="rId2"/>
    </p:custDataLst>
  </p:cSld>
  <p:clrMapOvr>
    <a:masterClrMapping/>
  </p:clrMapOvr>
  <p:transition>
    <p:push dir="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2273" name="内容占位符 105473" descr="进口报关操作1-2答案"/>
          <p:cNvPicPr>
            <a:picLocks noGrp="1" noRot="1" noChangeAspect="1"/>
          </p:cNvPicPr>
          <p:nvPr>
            <p:ph idx="1"/>
          </p:nvPr>
        </p:nvPicPr>
        <p:blipFill>
          <a:blip r:embed="rId1"/>
          <a:stretch>
            <a:fillRect/>
          </a:stretch>
        </p:blipFill>
        <p:spPr>
          <a:xfrm>
            <a:off x="1524000" y="0"/>
            <a:ext cx="9144000" cy="6858000"/>
          </a:xfrm>
        </p:spPr>
      </p:pic>
    </p:spTree>
    <p:custDataLst>
      <p:tags r:id="rId2"/>
    </p:custDataLst>
  </p:cSld>
  <p:clrMapOvr>
    <a:masterClrMapping/>
  </p:clrMapOvr>
  <p:transition>
    <p:push dir="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Rectangle 5"/>
          <p:cNvSpPr/>
          <p:nvPr/>
        </p:nvSpPr>
        <p:spPr>
          <a:xfrm>
            <a:off x="2640013" y="981075"/>
            <a:ext cx="6696075" cy="645160"/>
          </a:xfrm>
          <a:prstGeom prst="rect">
            <a:avLst/>
          </a:prstGeom>
          <a:noFill/>
          <a:ln w="12700">
            <a:noFill/>
          </a:ln>
        </p:spPr>
        <p:txBody>
          <a:bodyPr anchor="t" anchorCtr="0">
            <a:spAutoFit/>
          </a:bodyPr>
          <a:p>
            <a:pPr algn="ctr" eaLnBrk="0" hangingPunct="0"/>
            <a:r>
              <a:rPr lang="zh-CN" altLang="en-US" sz="3600" b="1">
                <a:latin typeface="宋体" panose="02010600030101010101" pitchFamily="2" charset="-122"/>
                <a:ea typeface="宋体" panose="02010600030101010101" pitchFamily="2" charset="-122"/>
              </a:rPr>
              <a:t>国际货物检验检疫业务</a:t>
            </a:r>
            <a:endParaRPr lang="zh-CN" altLang="en-US" sz="3600" b="1">
              <a:latin typeface="宋体" panose="02010600030101010101" pitchFamily="2" charset="-122"/>
              <a:ea typeface="宋体" panose="02010600030101010101" pitchFamily="2" charset="-122"/>
            </a:endParaRPr>
          </a:p>
        </p:txBody>
      </p:sp>
      <p:sp>
        <p:nvSpPr>
          <p:cNvPr id="4098" name="Rectangle 6"/>
          <p:cNvSpPr/>
          <p:nvPr/>
        </p:nvSpPr>
        <p:spPr>
          <a:xfrm>
            <a:off x="2711450" y="2139950"/>
            <a:ext cx="6769100" cy="798830"/>
          </a:xfrm>
          <a:prstGeom prst="rect">
            <a:avLst/>
          </a:prstGeom>
          <a:noFill/>
          <a:ln w="12700">
            <a:noFill/>
          </a:ln>
        </p:spPr>
        <p:txBody>
          <a:bodyPr anchor="t" anchorCtr="0">
            <a:spAutoFit/>
          </a:bodyPr>
          <a:p>
            <a:pPr eaLnBrk="0" hangingPunct="0"/>
            <a:r>
              <a:rPr lang="zh-CN" altLang="en-US" sz="2800" b="1">
                <a:latin typeface="宋体" panose="02010600030101010101" pitchFamily="2" charset="-122"/>
                <a:ea typeface="宋体" panose="02010600030101010101" pitchFamily="2" charset="-122"/>
              </a:rPr>
              <a:t>第一节 国际货运检验检疫概述</a:t>
            </a:r>
            <a:endParaRPr lang="zh-CN" altLang="en-US" sz="2800" b="1">
              <a:latin typeface="宋体" panose="02010600030101010101" pitchFamily="2" charset="-122"/>
              <a:ea typeface="宋体" panose="02010600030101010101" pitchFamily="2" charset="-122"/>
            </a:endParaRPr>
          </a:p>
          <a:p>
            <a:pPr eaLnBrk="0" hangingPunct="0"/>
            <a:endParaRPr lang="en-US" altLang="zh-CN" b="1">
              <a:latin typeface="宋体" panose="02010600030101010101" pitchFamily="2" charset="-122"/>
              <a:ea typeface="宋体" panose="02010600030101010101" pitchFamily="2" charset="-122"/>
            </a:endParaRPr>
          </a:p>
        </p:txBody>
      </p:sp>
      <p:sp>
        <p:nvSpPr>
          <p:cNvPr id="4099" name="Rectangle 7"/>
          <p:cNvSpPr/>
          <p:nvPr/>
        </p:nvSpPr>
        <p:spPr>
          <a:xfrm>
            <a:off x="2711450" y="2932113"/>
            <a:ext cx="6911975" cy="953135"/>
          </a:xfrm>
          <a:prstGeom prst="rect">
            <a:avLst/>
          </a:prstGeom>
          <a:noFill/>
          <a:ln w="12700">
            <a:noFill/>
          </a:ln>
        </p:spPr>
        <p:txBody>
          <a:bodyPr anchor="t" anchorCtr="0">
            <a:spAutoFit/>
          </a:bodyPr>
          <a:p>
            <a:pPr eaLnBrk="0" hangingPunct="0"/>
            <a:r>
              <a:rPr lang="zh-CN" altLang="en-US" sz="2800" b="1">
                <a:latin typeface="宋体" panose="02010600030101010101" pitchFamily="2" charset="-122"/>
                <a:ea typeface="宋体" panose="02010600030101010101" pitchFamily="2" charset="-122"/>
              </a:rPr>
              <a:t>第二节 进出口商品检验检疫的项目</a:t>
            </a:r>
            <a:endParaRPr lang="zh-CN" altLang="en-US" sz="2800" b="1">
              <a:latin typeface="宋体" panose="02010600030101010101" pitchFamily="2" charset="-122"/>
              <a:ea typeface="宋体" panose="02010600030101010101" pitchFamily="2" charset="-122"/>
            </a:endParaRPr>
          </a:p>
          <a:p>
            <a:pPr eaLnBrk="0" hangingPunct="0"/>
            <a:endParaRPr lang="en-US" altLang="zh-CN" sz="2800" b="1">
              <a:latin typeface="宋体" panose="02010600030101010101" pitchFamily="2" charset="-122"/>
              <a:ea typeface="宋体" panose="02010600030101010101" pitchFamily="2" charset="-122"/>
            </a:endParaRPr>
          </a:p>
        </p:txBody>
      </p:sp>
      <p:sp>
        <p:nvSpPr>
          <p:cNvPr id="4100" name="Rectangle 8"/>
          <p:cNvSpPr/>
          <p:nvPr/>
        </p:nvSpPr>
        <p:spPr>
          <a:xfrm>
            <a:off x="2711450" y="3724275"/>
            <a:ext cx="5541963" cy="953135"/>
          </a:xfrm>
          <a:prstGeom prst="rect">
            <a:avLst/>
          </a:prstGeom>
          <a:noFill/>
          <a:ln w="12700">
            <a:noFill/>
          </a:ln>
        </p:spPr>
        <p:txBody>
          <a:bodyPr anchor="t" anchorCtr="0">
            <a:spAutoFit/>
          </a:bodyPr>
          <a:p>
            <a:pPr eaLnBrk="0" hangingPunct="0"/>
            <a:r>
              <a:rPr lang="zh-CN" altLang="en-US" sz="2800" b="1">
                <a:latin typeface="宋体" panose="02010600030101010101" pitchFamily="2" charset="-122"/>
                <a:ea typeface="宋体" panose="02010600030101010101" pitchFamily="2" charset="-122"/>
              </a:rPr>
              <a:t>第三节 商品检验检疫管理</a:t>
            </a:r>
            <a:endParaRPr lang="zh-CN" altLang="en-US" sz="2800" b="1">
              <a:latin typeface="宋体" panose="02010600030101010101" pitchFamily="2" charset="-122"/>
              <a:ea typeface="宋体" panose="02010600030101010101" pitchFamily="2" charset="-122"/>
            </a:endParaRPr>
          </a:p>
          <a:p>
            <a:pPr eaLnBrk="0" hangingPunct="0"/>
            <a:endParaRPr lang="en-US" altLang="zh-CN" sz="2800" b="1">
              <a:latin typeface="宋体" panose="02010600030101010101" pitchFamily="2" charset="-122"/>
              <a:ea typeface="宋体" panose="02010600030101010101" pitchFamily="2" charset="-122"/>
            </a:endParaRPr>
          </a:p>
        </p:txBody>
      </p:sp>
      <p:cxnSp>
        <p:nvCxnSpPr>
          <p:cNvPr id="4101" name="Line 136"/>
          <p:cNvCxnSpPr/>
          <p:nvPr/>
        </p:nvCxnSpPr>
        <p:spPr>
          <a:xfrm>
            <a:off x="2711450" y="2852738"/>
            <a:ext cx="6551613" cy="0"/>
          </a:xfrm>
          <a:prstGeom prst="line">
            <a:avLst/>
          </a:prstGeom>
          <a:ln w="12700" cap="flat" cmpd="sng">
            <a:solidFill>
              <a:srgbClr val="BBE0E3"/>
            </a:solidFill>
            <a:prstDash val="sysDot"/>
            <a:round/>
            <a:headEnd type="none" w="med" len="med"/>
            <a:tailEnd type="none" w="med" len="med"/>
          </a:ln>
        </p:spPr>
      </p:cxnSp>
      <p:cxnSp>
        <p:nvCxnSpPr>
          <p:cNvPr id="4102" name="Line 136"/>
          <p:cNvCxnSpPr/>
          <p:nvPr/>
        </p:nvCxnSpPr>
        <p:spPr>
          <a:xfrm>
            <a:off x="2640013" y="3644900"/>
            <a:ext cx="6551612" cy="0"/>
          </a:xfrm>
          <a:prstGeom prst="line">
            <a:avLst/>
          </a:prstGeom>
          <a:ln w="12700" cap="flat" cmpd="sng">
            <a:solidFill>
              <a:srgbClr val="BBE0E3"/>
            </a:solidFill>
            <a:prstDash val="sysDot"/>
            <a:round/>
            <a:headEnd type="none" w="med" len="med"/>
            <a:tailEnd type="none" w="med" len="med"/>
          </a:ln>
        </p:spPr>
      </p:cxnSp>
      <p:cxnSp>
        <p:nvCxnSpPr>
          <p:cNvPr id="4103" name="Line 136"/>
          <p:cNvCxnSpPr/>
          <p:nvPr/>
        </p:nvCxnSpPr>
        <p:spPr>
          <a:xfrm>
            <a:off x="2640013" y="4437063"/>
            <a:ext cx="6551612" cy="0"/>
          </a:xfrm>
          <a:prstGeom prst="line">
            <a:avLst/>
          </a:prstGeom>
          <a:ln w="12700" cap="flat" cmpd="sng">
            <a:solidFill>
              <a:srgbClr val="BBE0E3"/>
            </a:solidFill>
            <a:prstDash val="sysDot"/>
            <a:round/>
            <a:headEnd type="none" w="med" len="med"/>
            <a:tailEnd type="none" w="med" len="med"/>
          </a:ln>
        </p:spPr>
      </p:cxnSp>
      <p:cxnSp>
        <p:nvCxnSpPr>
          <p:cNvPr id="4104" name="Line 136"/>
          <p:cNvCxnSpPr/>
          <p:nvPr/>
        </p:nvCxnSpPr>
        <p:spPr>
          <a:xfrm>
            <a:off x="2640013" y="5516563"/>
            <a:ext cx="6551612" cy="0"/>
          </a:xfrm>
          <a:prstGeom prst="line">
            <a:avLst/>
          </a:prstGeom>
          <a:ln w="12700" cap="flat" cmpd="sng">
            <a:solidFill>
              <a:srgbClr val="BBE0E3"/>
            </a:solidFill>
            <a:prstDash val="sysDot"/>
            <a:round/>
            <a:headEnd type="none" w="med" len="med"/>
            <a:tailEnd type="none" w="med" len="med"/>
          </a:ln>
        </p:spPr>
      </p:cxnSp>
    </p:spTree>
    <p:custDataLst>
      <p:tags r:id="rId1"/>
    </p:custData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Rectangle 2"/>
          <p:cNvSpPr>
            <a:spLocks noGrp="1"/>
          </p:cNvSpPr>
          <p:nvPr>
            <p:ph type="title" idx="4294967295"/>
          </p:nvPr>
        </p:nvSpPr>
        <p:spPr/>
        <p:txBody>
          <a:bodyPr wrap="square" lIns="91440" tIns="45720" rIns="91440" bIns="45720" anchor="b" anchorCtr="0"/>
          <a:p>
            <a:r>
              <a:rPr lang="zh-CN" altLang="en-US"/>
              <a:t>思考：</a:t>
            </a:r>
            <a:endParaRPr lang="zh-CN" altLang="en-US"/>
          </a:p>
        </p:txBody>
      </p:sp>
      <p:sp>
        <p:nvSpPr>
          <p:cNvPr id="5122" name="Rectangle 3"/>
          <p:cNvSpPr>
            <a:spLocks noGrp="1"/>
          </p:cNvSpPr>
          <p:nvPr>
            <p:ph type="body" idx="4294967295"/>
          </p:nvPr>
        </p:nvSpPr>
        <p:spPr/>
        <p:txBody>
          <a:bodyPr wrap="square" lIns="91440" tIns="45720" rIns="91440" bIns="45720" anchor="t" anchorCtr="0"/>
          <a:p>
            <a:pPr>
              <a:buClr>
                <a:schemeClr val="accent2"/>
              </a:buClr>
              <a:buNone/>
            </a:pPr>
            <a:endParaRPr lang="en-US" altLang="zh-CN"/>
          </a:p>
          <a:p>
            <a:pPr>
              <a:buClr>
                <a:schemeClr val="accent2"/>
              </a:buClr>
            </a:pPr>
            <a:r>
              <a:rPr lang="zh-CN" altLang="en-US"/>
              <a:t>为什么要检验检疫？</a:t>
            </a:r>
            <a:endParaRPr lang="en-US" altLang="zh-CN"/>
          </a:p>
          <a:p>
            <a:pPr>
              <a:buClr>
                <a:schemeClr val="accent2"/>
              </a:buClr>
            </a:pPr>
            <a:r>
              <a:rPr lang="zh-CN" altLang="en-US"/>
              <a:t>检验检疫的作用、目的是什么啊？</a:t>
            </a:r>
            <a:endParaRPr lang="en-US" altLang="zh-CN"/>
          </a:p>
          <a:p>
            <a:pPr>
              <a:buClr>
                <a:schemeClr val="accent2"/>
              </a:buClr>
            </a:pPr>
            <a:r>
              <a:rPr lang="zh-CN" altLang="en-US"/>
              <a:t>检验检疫的内容包括什么？</a:t>
            </a:r>
            <a:endParaRPr lang="zh-CN" altLang="en-US"/>
          </a:p>
          <a:p>
            <a:pPr>
              <a:buClr>
                <a:schemeClr val="accent2"/>
              </a:buClr>
            </a:pPr>
            <a:r>
              <a:rPr lang="zh-CN" altLang="en-US"/>
              <a:t>货物只能在装运港检验吗？</a:t>
            </a:r>
            <a:endParaRPr lang="zh-CN" altLang="en-US"/>
          </a:p>
          <a:p>
            <a:pPr>
              <a:buClr>
                <a:schemeClr val="accent2"/>
              </a:buClr>
            </a:pPr>
            <a:r>
              <a:rPr lang="zh-CN" altLang="en-US"/>
              <a:t>哪个公司出具的检验证明有效呢？</a:t>
            </a:r>
            <a:endParaRPr lang="zh-CN" altLang="en-US"/>
          </a:p>
          <a:p>
            <a:pPr>
              <a:buClr>
                <a:schemeClr val="accent2"/>
              </a:buClr>
              <a:buNone/>
            </a:pPr>
            <a:endParaRPr lang="en-US" altLang="zh-CN"/>
          </a:p>
        </p:txBody>
      </p:sp>
    </p:spTree>
    <p:custDataLst>
      <p:tags r:id="rId1"/>
    </p:custData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灯片编号占位符 5"/>
          <p:cNvSpPr/>
          <p:nvPr/>
        </p:nvSpPr>
        <p:spPr>
          <a:xfrm>
            <a:off x="8077200" y="6248400"/>
            <a:ext cx="2133600" cy="457200"/>
          </a:xfrm>
          <a:prstGeom prst="rect">
            <a:avLst/>
          </a:prstGeom>
          <a:noFill/>
          <a:ln w="9525">
            <a:noFill/>
          </a:ln>
        </p:spPr>
        <p:txBody>
          <a:bodyPr anchor="t" anchorCtr="0"/>
          <a:p>
            <a:pPr algn="r"/>
            <a:fld id="{9A0DB2DC-4C9A-4742-B13C-FB6460FD3503}" type="slidenum">
              <a:rPr lang="en-US" altLang="zh-CN" sz="1000">
                <a:solidFill>
                  <a:srgbClr val="000000"/>
                </a:solidFill>
                <a:latin typeface="Arial" panose="020B0604020202020204" pitchFamily="34" charset="0"/>
                <a:ea typeface="宋体" panose="02010600030101010101" pitchFamily="2" charset="-122"/>
              </a:rPr>
            </a:fld>
            <a:endParaRPr lang="en-US" altLang="zh-CN" sz="1000">
              <a:solidFill>
                <a:srgbClr val="000000"/>
              </a:solidFill>
              <a:latin typeface="Arial" panose="020B0604020202020204" pitchFamily="34" charset="0"/>
              <a:ea typeface="宋体" panose="02010600030101010101" pitchFamily="2" charset="-122"/>
            </a:endParaRPr>
          </a:p>
        </p:txBody>
      </p:sp>
      <p:sp>
        <p:nvSpPr>
          <p:cNvPr id="6146" name="Rectangle 2"/>
          <p:cNvSpPr>
            <a:spLocks noGrp="1"/>
          </p:cNvSpPr>
          <p:nvPr>
            <p:ph type="title" idx="4294967295"/>
          </p:nvPr>
        </p:nvSpPr>
        <p:spPr/>
        <p:txBody>
          <a:bodyPr wrap="square" lIns="91440" tIns="45720" rIns="91440" bIns="45720" anchor="ctr" anchorCtr="0"/>
          <a:p>
            <a:r>
              <a:rPr lang="zh-CN" altLang="en-US" sz="3200" b="1"/>
              <a:t>商检的产生</a:t>
            </a:r>
            <a:endParaRPr lang="zh-CN" altLang="en-US" sz="3200" b="1"/>
          </a:p>
        </p:txBody>
      </p:sp>
      <p:sp>
        <p:nvSpPr>
          <p:cNvPr id="6147" name="Rectangle 3"/>
          <p:cNvSpPr>
            <a:spLocks noGrp="1"/>
          </p:cNvSpPr>
          <p:nvPr>
            <p:ph type="body" idx="4294967295"/>
          </p:nvPr>
        </p:nvSpPr>
        <p:spPr>
          <a:xfrm>
            <a:off x="1981200" y="1196975"/>
            <a:ext cx="8229600" cy="4933950"/>
          </a:xfrm>
        </p:spPr>
        <p:txBody>
          <a:bodyPr wrap="square" lIns="91440" tIns="45720" rIns="91440" bIns="45720" anchor="t" anchorCtr="0"/>
          <a:p>
            <a:pPr marL="170180" indent="3175">
              <a:lnSpc>
                <a:spcPct val="115000"/>
              </a:lnSpc>
              <a:spcBef>
                <a:spcPct val="0"/>
              </a:spcBef>
              <a:buClr>
                <a:schemeClr val="accent1"/>
              </a:buClr>
              <a:buNone/>
            </a:pPr>
            <a:r>
              <a:rPr lang="en-US" altLang="zh-CN" sz="2400" b="1"/>
              <a:t>     </a:t>
            </a:r>
            <a:r>
              <a:rPr lang="zh-CN" altLang="en-US" sz="2400" b="1"/>
              <a:t>在不断发展的国际贸易活动中，由于贸易的商品品种繁多、质量各异、数量巨大，同时买卖 方又远隔千山万水，难以直接对交接的货物进行检验、清点，因而客观上需要有一个权威、公正的第三方公证鉴定机构对贸易的商品质量、数量、重量、装运条件以及发生意外造成的货损等进行检验和鉴定，其检验鉴定的结果能够为买卖双方及有关方面所接受，从而有利于贸易活动的顺利进行。 </a:t>
            </a:r>
            <a:endParaRPr lang="zh-CN" altLang="en-US" sz="2400" b="1"/>
          </a:p>
          <a:p>
            <a:pPr marL="170180" indent="3175">
              <a:lnSpc>
                <a:spcPct val="115000"/>
              </a:lnSpc>
              <a:spcBef>
                <a:spcPct val="0"/>
              </a:spcBef>
              <a:buClr>
                <a:schemeClr val="accent1"/>
              </a:buClr>
              <a:buNone/>
            </a:pPr>
            <a:r>
              <a:rPr lang="zh-CN" altLang="en-US" sz="2400" b="1"/>
              <a:t>      一些国家的政府也认识到成立国家检验管理机构、颁布商品检验的法律法规和标准以保证进出口商品的质量、保障国家和人民利益不受损害的重要性。</a:t>
            </a:r>
            <a:r>
              <a:rPr lang="zh-CN" altLang="en-US" sz="2400"/>
              <a:t> </a:t>
            </a:r>
            <a:endParaRPr lang="zh-CN" altLang="en-US" sz="240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文本占位符 111618"/>
          <p:cNvSpPr>
            <a:spLocks noGrp="1" noRot="1"/>
          </p:cNvSpPr>
          <p:nvPr>
            <p:ph idx="1"/>
          </p:nvPr>
        </p:nvSpPr>
        <p:spPr>
          <a:xfrm>
            <a:off x="1524000" y="0"/>
            <a:ext cx="9144000" cy="6858000"/>
          </a:xfrm>
        </p:spPr>
        <p:txBody>
          <a:bodyPr anchor="t" anchorCtr="0"/>
          <a:p>
            <a:r>
              <a:rPr lang="en-US" altLang="zh-CN" b="1" dirty="0"/>
              <a:t>       3</a:t>
            </a:r>
            <a:r>
              <a:rPr lang="zh-CN" altLang="en-US" b="1" dirty="0"/>
              <a:t>、准确、齐全、完整、清楚；</a:t>
            </a:r>
            <a:endParaRPr lang="zh-CN" altLang="en-US" b="1" dirty="0"/>
          </a:p>
          <a:p>
            <a:r>
              <a:rPr lang="zh-CN" altLang="en-US" b="1" dirty="0"/>
              <a:t>        不得用铅笔或红色复写纸填写！若有更正，需在更正项目上加盖校对章。</a:t>
            </a:r>
            <a:endParaRPr lang="zh-CN" altLang="en-US" b="1" dirty="0"/>
          </a:p>
          <a:p>
            <a:r>
              <a:rPr lang="zh-CN" altLang="en-US" b="1" dirty="0"/>
              <a:t>       为实行报关自动化的需要，申报单位除填写报关单上的有关项目内容外，还应填上有关项目的</a:t>
            </a:r>
            <a:r>
              <a:rPr lang="zh-CN" altLang="en-US" b="1" dirty="0">
                <a:solidFill>
                  <a:schemeClr val="hlink"/>
                </a:solidFill>
              </a:rPr>
              <a:t>代码</a:t>
            </a:r>
            <a:r>
              <a:rPr lang="zh-CN" altLang="en-US" b="1" dirty="0"/>
              <a:t>。</a:t>
            </a:r>
            <a:endParaRPr lang="zh-CN" altLang="en-US" b="1" dirty="0"/>
          </a:p>
          <a:p>
            <a:r>
              <a:rPr lang="zh-CN" altLang="en-US" b="1" dirty="0"/>
              <a:t>       </a:t>
            </a:r>
            <a:r>
              <a:rPr lang="en-US" altLang="zh-CN" b="1" dirty="0"/>
              <a:t>4</a:t>
            </a:r>
            <a:r>
              <a:rPr lang="zh-CN" altLang="en-US" b="1" dirty="0"/>
              <a:t>、不同批文或合同的货物，同一批货物中不同贸易方式的货物，不同运输工具或相同运输方式但不同航次的货物，均应分别填写报关单；</a:t>
            </a:r>
            <a:endParaRPr lang="zh-CN" altLang="en-US" b="1" dirty="0"/>
          </a:p>
          <a:p>
            <a:r>
              <a:rPr lang="zh-CN" altLang="en-US" b="1" dirty="0"/>
              <a:t>       </a:t>
            </a:r>
            <a:r>
              <a:rPr lang="en-US" altLang="zh-CN" b="1" dirty="0"/>
              <a:t>5</a:t>
            </a:r>
            <a:r>
              <a:rPr lang="zh-CN" altLang="en-US" b="1" dirty="0"/>
              <a:t>、已申报的报关单，在合理的理由下，可以申请更正，得到核准后，进行更改或撤销。</a:t>
            </a:r>
            <a:endParaRPr lang="zh-CN" altLang="en-US" b="1" dirty="0"/>
          </a:p>
        </p:txBody>
      </p:sp>
    </p:spTree>
    <p:custDataLst>
      <p:tags r:id="rId1"/>
    </p:custDataLst>
  </p:cSld>
  <p:clrMapOvr>
    <a:masterClrMapping/>
  </p:clrMapOvr>
  <p:transition>
    <p:push dir="r"/>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a:spLocks noGrp="1"/>
          </p:cNvSpPr>
          <p:nvPr>
            <p:ph type="title" idx="4294967295"/>
          </p:nvPr>
        </p:nvSpPr>
        <p:spPr/>
        <p:txBody>
          <a:bodyPr wrap="square" lIns="91440" tIns="45720" rIns="91440" bIns="45720" anchor="b" anchorCtr="0"/>
          <a:p>
            <a:r>
              <a:rPr lang="zh-CN" altLang="en-US" b="1">
                <a:solidFill>
                  <a:srgbClr val="FF0000"/>
                </a:solidFill>
              </a:rPr>
              <a:t>案例分析</a:t>
            </a:r>
            <a:endParaRPr lang="zh-CN" altLang="en-US" b="1">
              <a:solidFill>
                <a:srgbClr val="FF0000"/>
              </a:solidFill>
            </a:endParaRPr>
          </a:p>
        </p:txBody>
      </p:sp>
      <p:sp>
        <p:nvSpPr>
          <p:cNvPr id="7170" name="Rectangle 3"/>
          <p:cNvSpPr>
            <a:spLocks noGrp="1"/>
          </p:cNvSpPr>
          <p:nvPr>
            <p:ph type="body" idx="4294967295"/>
          </p:nvPr>
        </p:nvSpPr>
        <p:spPr/>
        <p:txBody>
          <a:bodyPr wrap="square" lIns="91440" tIns="45720" rIns="91440" bIns="45720" anchor="t" anchorCtr="0"/>
          <a:p>
            <a:pPr>
              <a:lnSpc>
                <a:spcPct val="90000"/>
              </a:lnSpc>
              <a:buClr>
                <a:schemeClr val="accent2"/>
              </a:buClr>
              <a:buNone/>
            </a:pPr>
            <a:r>
              <a:rPr lang="en-US" altLang="zh-CN" sz="2600"/>
              <a:t>      </a:t>
            </a:r>
            <a:r>
              <a:rPr lang="zh-CN" altLang="en-US" sz="2600"/>
              <a:t>案例</a:t>
            </a:r>
            <a:r>
              <a:rPr lang="en-US" altLang="zh-CN" sz="2600"/>
              <a:t>1</a:t>
            </a:r>
            <a:r>
              <a:rPr lang="zh-CN" altLang="en-US" sz="2600"/>
              <a:t>：</a:t>
            </a:r>
            <a:r>
              <a:rPr lang="zh-CN" altLang="en-US"/>
              <a:t>美国美泰公司玩具召回案例 </a:t>
            </a:r>
            <a:endParaRPr lang="zh-CN" altLang="en-US" sz="2600"/>
          </a:p>
          <a:p>
            <a:pPr>
              <a:lnSpc>
                <a:spcPct val="90000"/>
              </a:lnSpc>
              <a:buClr>
                <a:schemeClr val="accent2"/>
              </a:buClr>
              <a:buNone/>
            </a:pPr>
            <a:endParaRPr lang="zh-CN" altLang="en-US" sz="2600"/>
          </a:p>
          <a:p>
            <a:pPr>
              <a:lnSpc>
                <a:spcPct val="90000"/>
              </a:lnSpc>
              <a:buClr>
                <a:schemeClr val="accent2"/>
              </a:buClr>
              <a:buNone/>
            </a:pPr>
            <a:r>
              <a:rPr lang="zh-CN" altLang="en-US"/>
              <a:t>   美国最大玩具商美泰公司</a:t>
            </a:r>
            <a:r>
              <a:rPr lang="en-US" altLang="zh-CN"/>
              <a:t>8</a:t>
            </a:r>
            <a:r>
              <a:rPr lang="zh-CN" altLang="en-US"/>
              <a:t>月</a:t>
            </a:r>
            <a:r>
              <a:rPr lang="en-US" altLang="zh-CN"/>
              <a:t>14</a:t>
            </a:r>
            <a:r>
              <a:rPr lang="zh-CN" altLang="en-US"/>
              <a:t>日宣布，全球召回</a:t>
            </a:r>
            <a:r>
              <a:rPr lang="en-US" altLang="zh-CN"/>
              <a:t>1820</a:t>
            </a:r>
            <a:r>
              <a:rPr lang="zh-CN" altLang="en-US"/>
              <a:t>万件中国产玩具。理由是由于中国产玩具涂层铅超标。</a:t>
            </a:r>
            <a:endParaRPr lang="zh-CN" altLang="en-US"/>
          </a:p>
          <a:p>
            <a:pPr>
              <a:lnSpc>
                <a:spcPct val="90000"/>
              </a:lnSpc>
              <a:buClr>
                <a:schemeClr val="accent2"/>
              </a:buClr>
              <a:buNone/>
            </a:pPr>
            <a:r>
              <a:rPr lang="zh-CN" altLang="en-US"/>
              <a:t>    然而</a:t>
            </a:r>
            <a:r>
              <a:rPr lang="en-US" altLang="zh-CN"/>
              <a:t>21</a:t>
            </a:r>
            <a:r>
              <a:rPr lang="zh-CN" altLang="en-US"/>
              <a:t>日对其召回中国产铅涂层玩具向中国表示道歉，称事件的主要责任在与美泰公司的设计存有缺陷，而且召回玩具的数量也被扩大了。 </a:t>
            </a:r>
            <a:endParaRPr lang="zh-CN" altLang="en-US"/>
          </a:p>
        </p:txBody>
      </p:sp>
    </p:spTree>
    <p:custDataLst>
      <p:tags r:id="rId1"/>
    </p:custData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2"/>
          <p:cNvSpPr>
            <a:spLocks noGrp="1"/>
          </p:cNvSpPr>
          <p:nvPr>
            <p:ph type="title" idx="4294967295"/>
          </p:nvPr>
        </p:nvSpPr>
        <p:spPr/>
        <p:txBody>
          <a:bodyPr wrap="square" lIns="91440" tIns="45720" rIns="91440" bIns="45720" anchor="b" anchorCtr="0"/>
          <a:p>
            <a:r>
              <a:rPr lang="zh-CN" altLang="en-US" b="1">
                <a:solidFill>
                  <a:srgbClr val="FF0000"/>
                </a:solidFill>
              </a:rPr>
              <a:t>为什么会道歉</a:t>
            </a:r>
            <a:r>
              <a:rPr lang="zh-CN" altLang="en-US">
                <a:solidFill>
                  <a:srgbClr val="FF0000"/>
                </a:solidFill>
              </a:rPr>
              <a:t>？</a:t>
            </a:r>
            <a:endParaRPr lang="zh-CN" altLang="en-US">
              <a:solidFill>
                <a:srgbClr val="FF0000"/>
              </a:solidFill>
            </a:endParaRPr>
          </a:p>
        </p:txBody>
      </p:sp>
      <p:sp>
        <p:nvSpPr>
          <p:cNvPr id="8194" name="Rectangle 3"/>
          <p:cNvSpPr>
            <a:spLocks noGrp="1"/>
          </p:cNvSpPr>
          <p:nvPr>
            <p:ph type="body" idx="4294967295"/>
          </p:nvPr>
        </p:nvSpPr>
        <p:spPr/>
        <p:txBody>
          <a:bodyPr wrap="square" lIns="91440" tIns="45720" rIns="91440" bIns="45720" anchor="t" anchorCtr="0"/>
          <a:p>
            <a:pPr>
              <a:lnSpc>
                <a:spcPct val="90000"/>
              </a:lnSpc>
              <a:buClr>
                <a:schemeClr val="accent2"/>
              </a:buClr>
            </a:pPr>
            <a:r>
              <a:rPr lang="zh-CN" altLang="en-US"/>
              <a:t>经检验：召回的玩具中只有</a:t>
            </a:r>
            <a:r>
              <a:rPr lang="en-US" altLang="zh-CN"/>
              <a:t>240</a:t>
            </a:r>
            <a:r>
              <a:rPr lang="zh-CN" altLang="en-US"/>
              <a:t>万件是由于广州佛山的</a:t>
            </a:r>
            <a:r>
              <a:rPr lang="en-US" altLang="zh-CN"/>
              <a:t>2</a:t>
            </a:r>
            <a:r>
              <a:rPr lang="zh-CN" altLang="en-US"/>
              <a:t>家玩具工厂使用涂料含铅量超标，而其余的</a:t>
            </a:r>
            <a:r>
              <a:rPr lang="en-US" altLang="zh-CN"/>
              <a:t>1580</a:t>
            </a:r>
            <a:r>
              <a:rPr lang="zh-CN" altLang="en-US"/>
              <a:t>万件玩具是由于美泰公司设计的缺陷，高能磁铁松动，导致儿童误食造成肠穿孔。</a:t>
            </a:r>
            <a:endParaRPr lang="zh-CN" altLang="en-US"/>
          </a:p>
          <a:p>
            <a:pPr>
              <a:lnSpc>
                <a:spcPct val="90000"/>
              </a:lnSpc>
              <a:buClr>
                <a:schemeClr val="accent2"/>
              </a:buClr>
            </a:pPr>
            <a:r>
              <a:rPr lang="zh-CN" altLang="en-US"/>
              <a:t>在召回事件发生之后，美泰公司已经宣布计划提升其安全系统，对其产品供应商给与资质考察，并提高对生产过程的随机检查的频率。 </a:t>
            </a:r>
            <a:endParaRPr lang="zh-CN" altLang="en-US"/>
          </a:p>
        </p:txBody>
      </p:sp>
    </p:spTree>
    <p:custDataLst>
      <p:tags r:id="rId1"/>
    </p:custData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2"/>
          <p:cNvSpPr>
            <a:spLocks noGrp="1"/>
          </p:cNvSpPr>
          <p:nvPr>
            <p:ph type="title" idx="4294967295"/>
          </p:nvPr>
        </p:nvSpPr>
        <p:spPr/>
        <p:txBody>
          <a:bodyPr wrap="square" lIns="91440" tIns="45720" rIns="91440" bIns="45720" anchor="b" anchorCtr="0"/>
          <a:p>
            <a:r>
              <a:rPr lang="zh-CN" altLang="en-US"/>
              <a:t>分析总结得出：</a:t>
            </a:r>
            <a:endParaRPr lang="zh-CN" altLang="en-US"/>
          </a:p>
        </p:txBody>
      </p:sp>
      <p:sp>
        <p:nvSpPr>
          <p:cNvPr id="9218" name="Rectangle 3"/>
          <p:cNvSpPr>
            <a:spLocks noGrp="1"/>
          </p:cNvSpPr>
          <p:nvPr>
            <p:ph type="body" idx="4294967295"/>
          </p:nvPr>
        </p:nvSpPr>
        <p:spPr>
          <a:xfrm>
            <a:off x="1981200" y="1600200"/>
            <a:ext cx="8686800" cy="5257800"/>
          </a:xfrm>
        </p:spPr>
        <p:txBody>
          <a:bodyPr wrap="square" lIns="91440" tIns="45720" rIns="91440" bIns="45720" anchor="t" anchorCtr="0"/>
          <a:p>
            <a:pPr>
              <a:buClr>
                <a:schemeClr val="accent2"/>
              </a:buClr>
            </a:pPr>
            <a:r>
              <a:rPr lang="en-US" altLang="zh-CN" u="sng"/>
              <a:t>1</a:t>
            </a:r>
            <a:r>
              <a:rPr lang="zh-CN" altLang="en-US" u="sng"/>
              <a:t>、是提高出口商品品质和竞争力的重要举措</a:t>
            </a:r>
            <a:endParaRPr lang="zh-CN" altLang="en-US"/>
          </a:p>
          <a:p>
            <a:pPr>
              <a:buClr>
                <a:schemeClr val="accent2"/>
              </a:buClr>
            </a:pPr>
            <a:r>
              <a:rPr lang="en-US" altLang="zh-CN" u="sng"/>
              <a:t>2</a:t>
            </a:r>
            <a:r>
              <a:rPr lang="zh-CN" altLang="en-US" u="sng"/>
              <a:t>、是提高出口国商品国际信誉的必要措施</a:t>
            </a:r>
            <a:endParaRPr lang="zh-CN" altLang="en-US" u="sng"/>
          </a:p>
          <a:p>
            <a:pPr>
              <a:buClr>
                <a:schemeClr val="accent2"/>
              </a:buClr>
            </a:pPr>
            <a:r>
              <a:rPr lang="en-US" altLang="zh-CN" u="sng"/>
              <a:t>3</a:t>
            </a:r>
            <a:r>
              <a:rPr lang="zh-CN" altLang="en-US" u="sng"/>
              <a:t>、是国家实施对进出口商品品质管制的重要手段</a:t>
            </a:r>
            <a:endParaRPr lang="zh-CN" altLang="en-US" u="sng"/>
          </a:p>
          <a:p>
            <a:pPr>
              <a:buClr>
                <a:schemeClr val="accent2"/>
              </a:buClr>
            </a:pPr>
            <a:r>
              <a:rPr lang="en-US" altLang="zh-CN" u="sng"/>
              <a:t>4</a:t>
            </a:r>
            <a:r>
              <a:rPr lang="zh-CN" altLang="en-US" u="sng"/>
              <a:t>、是维护进口国利益的重要手段。</a:t>
            </a:r>
            <a:endParaRPr lang="zh-CN" altLang="en-US" u="sng"/>
          </a:p>
          <a:p>
            <a:pPr>
              <a:buClr>
                <a:schemeClr val="accent2"/>
              </a:buClr>
            </a:pPr>
            <a:r>
              <a:rPr lang="en-US" altLang="zh-CN" u="sng"/>
              <a:t>5</a:t>
            </a:r>
            <a:r>
              <a:rPr lang="zh-CN" altLang="en-US" u="sng"/>
              <a:t>、商检机构依法对进出口商品实施检验工作是买卖合同中重要内容之一</a:t>
            </a:r>
            <a:endParaRPr lang="zh-CN" altLang="en-US" u="sng"/>
          </a:p>
          <a:p>
            <a:pPr>
              <a:buClr>
                <a:schemeClr val="accent2"/>
              </a:buClr>
            </a:pPr>
            <a:r>
              <a:rPr lang="en-US" altLang="zh-CN" u="sng"/>
              <a:t>6</a:t>
            </a:r>
            <a:r>
              <a:rPr lang="zh-CN" altLang="en-US" u="sng"/>
              <a:t>、是买卖双方办理结算及提出索赔或理赔的依据</a:t>
            </a:r>
            <a:r>
              <a:rPr lang="zh-CN" altLang="en-US" sz="2600" u="sng"/>
              <a:t> </a:t>
            </a:r>
            <a:endParaRPr lang="zh-CN" altLang="en-US" sz="2600" u="sng"/>
          </a:p>
        </p:txBody>
      </p:sp>
    </p:spTree>
    <p:custDataLst>
      <p:tags r:id="rId1"/>
    </p:custData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4"/>
          <p:cNvSpPr/>
          <p:nvPr/>
        </p:nvSpPr>
        <p:spPr>
          <a:xfrm>
            <a:off x="3000375" y="620713"/>
            <a:ext cx="6624638" cy="1198880"/>
          </a:xfrm>
          <a:prstGeom prst="rect">
            <a:avLst/>
          </a:prstGeom>
          <a:noFill/>
          <a:ln w="12700">
            <a:noFill/>
          </a:ln>
        </p:spPr>
        <p:txBody>
          <a:bodyPr anchor="t" anchorCtr="0">
            <a:spAutoFit/>
          </a:bodyPr>
          <a:p>
            <a:pPr algn="ctr" eaLnBrk="0" hangingPunct="0"/>
            <a:r>
              <a:rPr lang="zh-CN" altLang="en-US" sz="3600" b="1" spc="300" dirty="0">
                <a:solidFill>
                  <a:srgbClr val="FF0000"/>
                </a:solidFill>
                <a:uFillTx/>
                <a:latin typeface="Arial" panose="020B0604020202020204" pitchFamily="34" charset="0"/>
                <a:ea typeface="微软雅黑" panose="020B0503020204020204" pitchFamily="34" charset="-122"/>
                <a:cs typeface="+mj-cs"/>
              </a:rPr>
              <a:t>第二节 检验检疫</a:t>
            </a:r>
            <a:endParaRPr lang="zh-CN" altLang="en-US" sz="3600" b="1" spc="300" dirty="0">
              <a:solidFill>
                <a:srgbClr val="FF0000"/>
              </a:solidFill>
              <a:uFillTx/>
              <a:latin typeface="Arial" panose="020B0604020202020204" pitchFamily="34" charset="0"/>
              <a:ea typeface="微软雅黑" panose="020B0503020204020204" pitchFamily="34" charset="-122"/>
              <a:cs typeface="+mj-cs"/>
            </a:endParaRPr>
          </a:p>
          <a:p>
            <a:pPr algn="ctr" eaLnBrk="0" hangingPunct="0"/>
            <a:endParaRPr lang="zh-CN" altLang="en-US" sz="3600" b="1" spc="300" dirty="0">
              <a:solidFill>
                <a:srgbClr val="FF0000"/>
              </a:solidFill>
              <a:uFillTx/>
              <a:latin typeface="Arial" panose="020B0604020202020204" pitchFamily="34" charset="0"/>
              <a:ea typeface="微软雅黑" panose="020B0503020204020204" pitchFamily="34" charset="-122"/>
              <a:cs typeface="+mj-cs"/>
            </a:endParaRPr>
          </a:p>
        </p:txBody>
      </p:sp>
      <p:sp>
        <p:nvSpPr>
          <p:cNvPr id="10242" name="Rectangle 3"/>
          <p:cNvSpPr/>
          <p:nvPr/>
        </p:nvSpPr>
        <p:spPr>
          <a:xfrm>
            <a:off x="2063750" y="1773238"/>
            <a:ext cx="7704138" cy="3024187"/>
          </a:xfrm>
          <a:prstGeom prst="rect">
            <a:avLst/>
          </a:prstGeom>
          <a:noFill/>
          <a:ln w="9525">
            <a:noFill/>
          </a:ln>
        </p:spPr>
        <p:txBody>
          <a:bodyPr lIns="54864" tIns="91440" anchor="t" anchorCtr="0"/>
          <a:p>
            <a:pPr marL="438150" indent="-318770">
              <a:lnSpc>
                <a:spcPct val="90000"/>
              </a:lnSpc>
              <a:spcBef>
                <a:spcPct val="20000"/>
              </a:spcBef>
              <a:buSzPct val="100000"/>
              <a:buChar char="•"/>
            </a:pPr>
            <a:r>
              <a:rPr lang="zh-CN" altLang="en-US" sz="2400" b="1">
                <a:latin typeface="宋体" panose="02010600030101010101" pitchFamily="2" charset="-122"/>
                <a:ea typeface="宋体" panose="02010600030101010101" pitchFamily="2" charset="-122"/>
              </a:rPr>
              <a:t>检验检疫：一般是指卫生检疫、动植物检疫、商品检验的总称。</a:t>
            </a:r>
            <a:endParaRPr lang="zh-CN" altLang="en-US" sz="2400" b="1">
              <a:latin typeface="宋体" panose="02010600030101010101" pitchFamily="2" charset="-122"/>
              <a:ea typeface="宋体" panose="02010600030101010101" pitchFamily="2" charset="-122"/>
            </a:endParaRPr>
          </a:p>
          <a:p>
            <a:pPr marL="438150" indent="-318770">
              <a:lnSpc>
                <a:spcPct val="90000"/>
              </a:lnSpc>
              <a:spcBef>
                <a:spcPct val="20000"/>
              </a:spcBef>
            </a:pPr>
            <a:r>
              <a:rPr lang="zh-CN" altLang="en-US" sz="2400" b="1">
                <a:latin typeface="宋体" panose="02010600030101010101" pitchFamily="2" charset="-122"/>
                <a:ea typeface="宋体" panose="02010600030101010101" pitchFamily="2" charset="-122"/>
              </a:rPr>
              <a:t> </a:t>
            </a:r>
            <a:endParaRPr lang="zh-CN" altLang="en-US" sz="2400" b="1">
              <a:latin typeface="宋体" panose="02010600030101010101" pitchFamily="2" charset="-122"/>
              <a:ea typeface="宋体" panose="02010600030101010101" pitchFamily="2" charset="-122"/>
            </a:endParaRPr>
          </a:p>
          <a:p>
            <a:pPr marL="438150" indent="-318770">
              <a:lnSpc>
                <a:spcPct val="90000"/>
              </a:lnSpc>
              <a:spcBef>
                <a:spcPct val="20000"/>
              </a:spcBef>
              <a:buSzPct val="100000"/>
              <a:buChar char="•"/>
            </a:pPr>
            <a:r>
              <a:rPr lang="zh-CN" altLang="en-US" sz="2400" b="1">
                <a:latin typeface="宋体" panose="02010600030101010101" pitchFamily="2" charset="-122"/>
                <a:ea typeface="宋体" panose="02010600030101010101" pitchFamily="2" charset="-122"/>
              </a:rPr>
              <a:t>国际货物的检验检疫是国际贸易顺利进行的重要环节。</a:t>
            </a:r>
            <a:endParaRPr lang="zh-CN" altLang="en-US" sz="2400" b="1">
              <a:latin typeface="宋体" panose="02010600030101010101" pitchFamily="2" charset="-122"/>
              <a:ea typeface="宋体" panose="02010600030101010101" pitchFamily="2" charset="-122"/>
            </a:endParaRPr>
          </a:p>
          <a:p>
            <a:pPr marL="438150" indent="-318770">
              <a:lnSpc>
                <a:spcPct val="90000"/>
              </a:lnSpc>
              <a:spcBef>
                <a:spcPct val="20000"/>
              </a:spcBef>
            </a:pPr>
            <a:endParaRPr lang="zh-CN" altLang="en-US" sz="2400" b="1">
              <a:latin typeface="宋体" panose="02010600030101010101" pitchFamily="2" charset="-122"/>
              <a:ea typeface="宋体" panose="02010600030101010101" pitchFamily="2" charset="-122"/>
            </a:endParaRPr>
          </a:p>
          <a:p>
            <a:pPr marL="438150" indent="-318770">
              <a:lnSpc>
                <a:spcPct val="90000"/>
              </a:lnSpc>
              <a:spcBef>
                <a:spcPct val="20000"/>
              </a:spcBef>
              <a:buSzPct val="100000"/>
              <a:buChar char="•"/>
            </a:pPr>
            <a:r>
              <a:rPr lang="zh-CN" altLang="en-US" sz="2400" b="1">
                <a:latin typeface="宋体" panose="02010600030101010101" pitchFamily="2" charset="-122"/>
                <a:ea typeface="宋体" panose="02010600030101010101" pitchFamily="2" charset="-122"/>
              </a:rPr>
              <a:t>国际货物的检验检疫是一种技术规范和行政措施。</a:t>
            </a:r>
            <a:endParaRPr lang="zh-CN" altLang="en-US" sz="2400" b="1">
              <a:latin typeface="宋体" panose="02010600030101010101" pitchFamily="2" charset="-122"/>
              <a:ea typeface="宋体" panose="02010600030101010101" pitchFamily="2" charset="-122"/>
            </a:endParaRPr>
          </a:p>
          <a:p>
            <a:pPr marL="438150" indent="-318770">
              <a:lnSpc>
                <a:spcPct val="90000"/>
              </a:lnSpc>
              <a:spcBef>
                <a:spcPct val="20000"/>
              </a:spcBef>
              <a:buSzPct val="100000"/>
            </a:pPr>
            <a:endParaRPr lang="en-US" altLang="zh-CN" sz="2400" b="1">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Rectangle 4"/>
          <p:cNvSpPr>
            <a:spLocks noGrp="1"/>
          </p:cNvSpPr>
          <p:nvPr>
            <p:ph type="title" idx="4294967295"/>
          </p:nvPr>
        </p:nvSpPr>
        <p:spPr>
          <a:xfrm>
            <a:off x="1981200" y="274638"/>
            <a:ext cx="8229600" cy="777875"/>
          </a:xfrm>
        </p:spPr>
        <p:txBody>
          <a:bodyPr wrap="square" lIns="91440" tIns="45720" rIns="91440" bIns="45720" anchor="ctr" anchorCtr="0"/>
          <a:p>
            <a:r>
              <a:rPr lang="zh-CN" altLang="en-US" sz="3600" b="1"/>
              <a:t>出入境检验检疫工作的主要目的</a:t>
            </a:r>
            <a:endParaRPr lang="zh-CN" altLang="en-US" sz="3600" b="1"/>
          </a:p>
        </p:txBody>
      </p:sp>
      <p:sp>
        <p:nvSpPr>
          <p:cNvPr id="2104" name="Rectangle 3"/>
          <p:cNvSpPr>
            <a:spLocks noGrp="1"/>
          </p:cNvSpPr>
          <p:nvPr>
            <p:ph type="body" sz="half" idx="4294967295"/>
          </p:nvPr>
        </p:nvSpPr>
        <p:spPr>
          <a:xfrm>
            <a:off x="2057400" y="1143000"/>
            <a:ext cx="4038600" cy="5715000"/>
          </a:xfrm>
        </p:spPr>
        <p:txBody>
          <a:bodyPr wrap="square" lIns="91440" tIns="45720" rIns="91440" bIns="45720" anchor="t" anchorCtr="0">
            <a:normAutofit fontScale="70000"/>
          </a:bodyPr>
          <a:lstStyle>
            <a:lvl1pPr lvl="0">
              <a:buClrTx/>
              <a:buSzTx/>
              <a:buFontTx/>
              <a:defRPr sz="2800"/>
            </a:lvl1pPr>
            <a:lvl2pPr lvl="1">
              <a:buClrTx/>
              <a:buSzTx/>
              <a:buFontTx/>
              <a:defRPr sz="2400"/>
            </a:lvl2pPr>
            <a:lvl3pPr lvl="2">
              <a:buClrTx/>
              <a:buSzTx/>
              <a:buFontTx/>
              <a:defRPr sz="2000"/>
            </a:lvl3pPr>
            <a:lvl4pPr lvl="3">
              <a:buClrTx/>
              <a:buSzTx/>
              <a:buFontTx/>
              <a:defRPr sz="1800"/>
            </a:lvl4pPr>
            <a:lvl5pPr lvl="4">
              <a:buClrTx/>
              <a:buSzTx/>
              <a:buFontTx/>
              <a:defRPr sz="1800"/>
            </a:lvl5pPr>
          </a:lstStyle>
          <a:p>
            <a:pPr lvl="0" rtl="0">
              <a:lnSpc>
                <a:spcPct val="150000"/>
              </a:lnSpc>
              <a:buClrTx/>
              <a:buSzPct val="100000"/>
              <a:buFontTx/>
              <a:buNone/>
            </a:pPr>
            <a:r>
              <a:rPr lang="en-US" altLang="zh-CN" sz="2400" b="1">
                <a:latin typeface="Arial" panose="020B0604020202020204"/>
              </a:rPr>
              <a:t>1.  </a:t>
            </a:r>
            <a:r>
              <a:rPr lang="en-US" altLang="zh-CN" sz="2400">
                <a:latin typeface="Arial" panose="020B0604020202020204"/>
              </a:rPr>
              <a:t>   </a:t>
            </a:r>
            <a:r>
              <a:rPr lang="zh-CN" altLang="en-US" sz="2400">
                <a:latin typeface="Arial" panose="020B0604020202020204"/>
              </a:rPr>
              <a:t>对进出口商品进行检验、鉴定和监督管理，加强进出口商品检验工作，规范进出口商品检验行为，维护社会公共利益和进出口贸易有关各方的合法权益，促进对外贸易顺利发展</a:t>
            </a:r>
            <a:r>
              <a:rPr lang="zh-CN" altLang="en-US" sz="2400">
                <a:solidFill>
                  <a:srgbClr val="FF0000"/>
                </a:solidFill>
                <a:latin typeface="Arial" panose="020B0604020202020204"/>
              </a:rPr>
              <a:t>。</a:t>
            </a:r>
            <a:endParaRPr lang="zh-CN" altLang="en-US" sz="2400">
              <a:solidFill>
                <a:srgbClr val="FF0000"/>
              </a:solidFill>
              <a:latin typeface="Arial" panose="020B0604020202020204"/>
            </a:endParaRPr>
          </a:p>
          <a:p>
            <a:pPr lvl="0" rtl="0">
              <a:lnSpc>
                <a:spcPct val="150000"/>
              </a:lnSpc>
              <a:buClrTx/>
              <a:buSzPct val="100000"/>
              <a:buFontTx/>
              <a:buNone/>
            </a:pPr>
            <a:r>
              <a:rPr lang="en-US" altLang="zh-CN" sz="2400">
                <a:latin typeface="Arial" panose="020B0604020202020204"/>
              </a:rPr>
              <a:t>2.     </a:t>
            </a:r>
            <a:r>
              <a:rPr lang="zh-CN" altLang="en-US" sz="2400">
                <a:latin typeface="Arial" panose="020B0604020202020204"/>
              </a:rPr>
              <a:t>对出入境动植物及其产品，包括其运输工具、包装材料的检疫和检疫和监督管理，防止危害动植物的病菌、害虫、杂草种子及其他有害生物由国外传入或国内传出，保护我国农、林、渔、牧业生产和国际生态环境与人类的健康。</a:t>
            </a:r>
            <a:endParaRPr lang="zh-CN" altLang="en-US" sz="2400">
              <a:latin typeface="Arial" panose="020B0604020202020204"/>
            </a:endParaRPr>
          </a:p>
          <a:p>
            <a:pPr lvl="0" rtl="0">
              <a:lnSpc>
                <a:spcPct val="80000"/>
              </a:lnSpc>
              <a:buClrTx/>
              <a:buSzPct val="100000"/>
              <a:buFontTx/>
            </a:pPr>
            <a:endParaRPr lang="en-US" altLang="zh-CN" sz="2400" b="1">
              <a:solidFill>
                <a:srgbClr val="FF0000"/>
              </a:solidFill>
              <a:latin typeface="Arial" panose="020B0604020202020204"/>
            </a:endParaRPr>
          </a:p>
        </p:txBody>
      </p:sp>
      <p:pic>
        <p:nvPicPr>
          <p:cNvPr id="2105" name="Picture 6"/>
          <p:cNvPicPr>
            <a:picLocks noGrp="1" noChangeAspect="1"/>
          </p:cNvPicPr>
          <p:nvPr>
            <p:ph sz="half" idx="4294967295"/>
          </p:nvPr>
        </p:nvPicPr>
        <p:blipFill>
          <a:blip r:embed="rId1"/>
          <a:stretch>
            <a:fillRect/>
          </a:stretch>
        </p:blipFill>
        <p:spPr>
          <a:xfrm>
            <a:off x="6172200" y="1981200"/>
            <a:ext cx="4038600" cy="3124200"/>
          </a:xfr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childTnLst>
                                    <p:set>
                                      <p:cBhvr>
                                        <p:cTn id="6" dur="1" fill="hold">
                                          <p:stCondLst>
                                            <p:cond delay="0"/>
                                          </p:stCondLst>
                                        </p:cTn>
                                        <p:tgtEl>
                                          <p:spTgt spid="2105"/>
                                        </p:tgtEl>
                                        <p:attrNameLst>
                                          <p:attrName>style.visibility</p:attrName>
                                        </p:attrNameLst>
                                      </p:cBhvr>
                                      <p:to>
                                        <p:strVal val="visible"/>
                                      </p:to>
                                    </p:set>
                                    <p:animEffect transition="in" filter="diamond(in)">
                                      <p:cBhvr>
                                        <p:cTn id="7" dur="2000"/>
                                        <p:tgtEl>
                                          <p:spTgt spid="21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childTnLst>
                                    <p:set>
                                      <p:cBhvr>
                                        <p:cTn id="11" dur="1" fill="hold">
                                          <p:stCondLst>
                                            <p:cond delay="0"/>
                                          </p:stCondLst>
                                        </p:cTn>
                                        <p:tgtEl>
                                          <p:spTgt spid="2104">
                                            <p:txEl>
                                              <p:charRg st="0" end="86"/>
                                            </p:txEl>
                                          </p:spTgt>
                                        </p:tgtEl>
                                        <p:attrNameLst>
                                          <p:attrName>style.visibility</p:attrName>
                                        </p:attrNameLst>
                                      </p:cBhvr>
                                      <p:to>
                                        <p:strVal val="visible"/>
                                      </p:to>
                                    </p:set>
                                    <p:animEffect transition="in" filter="wipe(down)">
                                      <p:cBhvr>
                                        <p:cTn id="12" dur="500"/>
                                        <p:tgtEl>
                                          <p:spTgt spid="2104">
                                            <p:txEl>
                                              <p:charRg st="0" end="8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childTnLst>
                                    <p:set>
                                      <p:cBhvr>
                                        <p:cTn id="16" dur="1" fill="hold">
                                          <p:stCondLst>
                                            <p:cond delay="0"/>
                                          </p:stCondLst>
                                        </p:cTn>
                                        <p:tgtEl>
                                          <p:spTgt spid="2104">
                                            <p:txEl>
                                              <p:charRg st="86" end="194"/>
                                            </p:txEl>
                                          </p:spTgt>
                                        </p:tgtEl>
                                        <p:attrNameLst>
                                          <p:attrName>style.visibility</p:attrName>
                                        </p:attrNameLst>
                                      </p:cBhvr>
                                      <p:to>
                                        <p:strVal val="visible"/>
                                      </p:to>
                                    </p:set>
                                    <p:animEffect transition="in" filter="wipe(down)">
                                      <p:cBhvr>
                                        <p:cTn id="17" dur="500"/>
                                        <p:tgtEl>
                                          <p:spTgt spid="2104">
                                            <p:txEl>
                                              <p:charRg st="86" end="19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4" grpId="0" animBg="1" uiExpand="1"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8" name="Rectangle 4"/>
          <p:cNvSpPr>
            <a:spLocks noGrp="1"/>
          </p:cNvSpPr>
          <p:nvPr>
            <p:ph type="title" idx="4294967295"/>
          </p:nvPr>
        </p:nvSpPr>
        <p:spPr/>
        <p:txBody>
          <a:bodyPr wrap="square" lIns="91440" tIns="45720" rIns="91440" bIns="45720" anchor="ctr" anchorCtr="0"/>
          <a:p>
            <a:r>
              <a:rPr lang="zh-CN" altLang="en-US" sz="3600" b="1"/>
              <a:t>出入境检验检疫工作的主要目的</a:t>
            </a:r>
            <a:endParaRPr lang="zh-CN" altLang="zh-CN" sz="3600"/>
          </a:p>
        </p:txBody>
      </p:sp>
      <p:sp>
        <p:nvSpPr>
          <p:cNvPr id="2109" name="Rectangle 6"/>
          <p:cNvSpPr>
            <a:spLocks noGrp="1"/>
          </p:cNvSpPr>
          <p:nvPr>
            <p:ph type="body" sz="half" idx="4294967295"/>
          </p:nvPr>
        </p:nvSpPr>
        <p:spPr>
          <a:xfrm>
            <a:off x="6172200" y="1600200"/>
            <a:ext cx="4038600" cy="4525963"/>
          </a:xfrm>
        </p:spPr>
        <p:txBody>
          <a:bodyPr wrap="square" lIns="91440" tIns="45720" rIns="91440" bIns="45720" anchor="t" anchorCtr="0">
            <a:normAutofit fontScale="60000"/>
          </a:bodyPr>
          <a:lstStyle>
            <a:lvl1pPr lvl="0">
              <a:buClrTx/>
              <a:buSzTx/>
              <a:buFontTx/>
              <a:defRPr sz="2800"/>
            </a:lvl1pPr>
            <a:lvl2pPr lvl="1">
              <a:buClrTx/>
              <a:buSzTx/>
              <a:buFontTx/>
              <a:defRPr sz="2400"/>
            </a:lvl2pPr>
            <a:lvl3pPr lvl="2">
              <a:buClrTx/>
              <a:buSzTx/>
              <a:buFontTx/>
              <a:defRPr sz="2000"/>
            </a:lvl3pPr>
            <a:lvl4pPr lvl="3">
              <a:buClrTx/>
              <a:buSzTx/>
              <a:buFontTx/>
              <a:defRPr sz="1800"/>
            </a:lvl4pPr>
            <a:lvl5pPr lvl="4">
              <a:buClrTx/>
              <a:buSzTx/>
              <a:buFontTx/>
              <a:defRPr sz="1800"/>
            </a:lvl5pPr>
          </a:lstStyle>
          <a:p>
            <a:pPr lvl="0" rtl="0">
              <a:lnSpc>
                <a:spcPct val="150000"/>
              </a:lnSpc>
              <a:buClrTx/>
              <a:buSzPct val="100000"/>
              <a:buFontTx/>
              <a:buNone/>
            </a:pPr>
            <a:r>
              <a:rPr lang="en-US" altLang="zh-CN" sz="2400">
                <a:latin typeface="Arial" panose="020B0604020202020204"/>
              </a:rPr>
              <a:t>3.      </a:t>
            </a:r>
            <a:r>
              <a:rPr lang="zh-CN" altLang="en-US" sz="2400">
                <a:latin typeface="Arial" panose="020B0604020202020204"/>
              </a:rPr>
              <a:t>对出入境人员、交通工具、运输设备以及可能传播检疫传染病的行李、货物、邮包等物品实施国境</a:t>
            </a:r>
            <a:r>
              <a:rPr lang="zh-CN" altLang="en-US" sz="2400">
                <a:solidFill>
                  <a:srgbClr val="0D0D0D"/>
                </a:solidFill>
                <a:latin typeface="Arial" panose="020B0604020202020204"/>
              </a:rPr>
              <a:t>卫生检疫和口岸卫生监督，防止传染病由国外传入或由国内传出，保护人类健康。</a:t>
            </a:r>
            <a:endParaRPr lang="zh-CN" altLang="en-US" sz="2400">
              <a:solidFill>
                <a:srgbClr val="0D0D0D"/>
              </a:solidFill>
              <a:latin typeface="Arial" panose="020B0604020202020204"/>
            </a:endParaRPr>
          </a:p>
          <a:p>
            <a:pPr lvl="0" rtl="0">
              <a:lnSpc>
                <a:spcPct val="150000"/>
              </a:lnSpc>
              <a:buClrTx/>
              <a:buSzPct val="100000"/>
              <a:buFontTx/>
              <a:buNone/>
            </a:pPr>
            <a:r>
              <a:rPr lang="en-US" altLang="zh-CN" sz="2400">
                <a:latin typeface="Arial" panose="020B0604020202020204"/>
              </a:rPr>
              <a:t>4.       </a:t>
            </a:r>
            <a:r>
              <a:rPr lang="zh-CN" altLang="en-US" sz="2400">
                <a:latin typeface="Arial" panose="020B0604020202020204"/>
              </a:rPr>
              <a:t>出入境检验检疫机构按照协议建立 有关制度，在保护我国人民的健康和安全及我国动植物生命和健康的同时采取有效措施，打破国处技术壁垒。</a:t>
            </a:r>
            <a:endParaRPr lang="zh-CN" altLang="en-US" sz="2400">
              <a:latin typeface="Arial" panose="020B0604020202020204"/>
            </a:endParaRPr>
          </a:p>
          <a:p>
            <a:pPr lvl="0" rtl="0">
              <a:lnSpc>
                <a:spcPct val="150000"/>
              </a:lnSpc>
              <a:buClrTx/>
              <a:buSzPct val="100000"/>
              <a:buFontTx/>
            </a:pPr>
            <a:endParaRPr lang="en-US" altLang="zh-CN" sz="2400" b="1">
              <a:latin typeface="Arial" panose="020B0604020202020204"/>
            </a:endParaRPr>
          </a:p>
        </p:txBody>
      </p:sp>
      <p:pic>
        <p:nvPicPr>
          <p:cNvPr id="2110" name="Picture 12"/>
          <p:cNvPicPr>
            <a:picLocks noGrp="1" noChangeAspect="1"/>
          </p:cNvPicPr>
          <p:nvPr>
            <p:ph sz="half" idx="4294967295"/>
          </p:nvPr>
        </p:nvPicPr>
        <p:blipFill>
          <a:blip r:embed="rId1"/>
          <a:stretch>
            <a:fillRect/>
          </a:stretch>
        </p:blipFill>
        <p:spPr>
          <a:xfrm>
            <a:off x="2133600" y="1676400"/>
            <a:ext cx="3773488" cy="4429125"/>
          </a:xfr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childTnLst>
                                    <p:set>
                                      <p:cBhvr>
                                        <p:cTn id="6" dur="1" fill="hold">
                                          <p:stCondLst>
                                            <p:cond delay="0"/>
                                          </p:stCondLst>
                                        </p:cTn>
                                        <p:tgtEl>
                                          <p:spTgt spid="2108"/>
                                        </p:tgtEl>
                                        <p:attrNameLst>
                                          <p:attrName>style.visibility</p:attrName>
                                        </p:attrNameLst>
                                      </p:cBhvr>
                                      <p:to>
                                        <p:strVal val="visible"/>
                                      </p:to>
                                    </p:set>
                                    <p:animEffect transition="in" filter="fade">
                                      <p:cBhvr>
                                        <p:cTn id="7" dur="2000"/>
                                        <p:tgtEl>
                                          <p:spTgt spid="2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childTnLst>
                                    <p:set>
                                      <p:cBhvr>
                                        <p:cTn id="11" dur="1" fill="hold">
                                          <p:stCondLst>
                                            <p:cond delay="0"/>
                                          </p:stCondLst>
                                        </p:cTn>
                                        <p:tgtEl>
                                          <p:spTgt spid="2109">
                                            <p:txEl>
                                              <p:charRg st="0" end="88"/>
                                            </p:txEl>
                                          </p:spTgt>
                                        </p:tgtEl>
                                        <p:attrNameLst>
                                          <p:attrName>style.visibility</p:attrName>
                                        </p:attrNameLst>
                                      </p:cBhvr>
                                      <p:to>
                                        <p:strVal val="visible"/>
                                      </p:to>
                                    </p:set>
                                    <p:animEffect transition="in" filter="fade">
                                      <p:cBhvr>
                                        <p:cTn id="12" dur="2000"/>
                                        <p:tgtEl>
                                          <p:spTgt spid="2109">
                                            <p:txEl>
                                              <p:charRg st="0" end="8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childTnLst>
                                    <p:set>
                                      <p:cBhvr>
                                        <p:cTn id="16" dur="1" fill="hold">
                                          <p:stCondLst>
                                            <p:cond delay="0"/>
                                          </p:stCondLst>
                                        </p:cTn>
                                        <p:tgtEl>
                                          <p:spTgt spid="2109">
                                            <p:txEl>
                                              <p:charRg st="88" end="162"/>
                                            </p:txEl>
                                          </p:spTgt>
                                        </p:tgtEl>
                                        <p:attrNameLst>
                                          <p:attrName>style.visibility</p:attrName>
                                        </p:attrNameLst>
                                      </p:cBhvr>
                                      <p:to>
                                        <p:strVal val="visible"/>
                                      </p:to>
                                    </p:set>
                                    <p:animEffect transition="in" filter="fade">
                                      <p:cBhvr>
                                        <p:cTn id="17" dur="2000"/>
                                        <p:tgtEl>
                                          <p:spTgt spid="2109">
                                            <p:txEl>
                                              <p:charRg st="88" end="16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childTnLst>
                                    <p:set>
                                      <p:cBhvr>
                                        <p:cTn id="21" dur="1" fill="hold">
                                          <p:stCondLst>
                                            <p:cond delay="0"/>
                                          </p:stCondLst>
                                        </p:cTn>
                                        <p:tgtEl>
                                          <p:spTgt spid="2110"/>
                                        </p:tgtEl>
                                        <p:attrNameLst>
                                          <p:attrName>style.visibility</p:attrName>
                                        </p:attrNameLst>
                                      </p:cBhvr>
                                      <p:to>
                                        <p:strVal val="visible"/>
                                      </p:to>
                                    </p:set>
                                    <p:anim calcmode="lin" valueType="num">
                                      <p:cBhvr>
                                        <p:cTn id="22" dur="500" fill="hold"/>
                                        <p:tgtEl>
                                          <p:spTgt spid="2110"/>
                                        </p:tgtEl>
                                        <p:attrNameLst>
                                          <p:attrName>ppt_w</p:attrName>
                                        </p:attrNameLst>
                                      </p:cBhvr>
                                      <p:tavLst>
                                        <p:tav tm="0">
                                          <p:val>
                                            <p:fltVal val="0.000000"/>
                                          </p:val>
                                        </p:tav>
                                        <p:tav tm="100000">
                                          <p:val>
                                            <p:strVal val="#ppt_w"/>
                                          </p:val>
                                        </p:tav>
                                      </p:tavLst>
                                    </p:anim>
                                    <p:anim calcmode="lin" valueType="num">
                                      <p:cBhvr>
                                        <p:cTn id="23" dur="500" fill="hold"/>
                                        <p:tgtEl>
                                          <p:spTgt spid="21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8" grpId="0" animBg="1"/>
      <p:bldP spid="2109" grpId="1" animBg="1" uiExpand="1"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3" name="Rectangle 4"/>
          <p:cNvSpPr>
            <a:spLocks noGrp="1"/>
          </p:cNvSpPr>
          <p:nvPr>
            <p:ph type="title" idx="4294967295"/>
          </p:nvPr>
        </p:nvSpPr>
        <p:spPr/>
        <p:txBody>
          <a:bodyPr wrap="square" lIns="91440" tIns="45720" rIns="91440" bIns="45720" anchor="b" anchorCtr="0"/>
          <a:p>
            <a:r>
              <a:rPr lang="zh-CN" altLang="en-US"/>
              <a:t>出入境集装箱检验检疫 </a:t>
            </a:r>
            <a:endParaRPr lang="zh-CN" altLang="en-US"/>
          </a:p>
        </p:txBody>
      </p:sp>
      <p:sp>
        <p:nvSpPr>
          <p:cNvPr id="2114" name="Rectangle 6"/>
          <p:cNvSpPr>
            <a:spLocks noGrp="1"/>
          </p:cNvSpPr>
          <p:nvPr>
            <p:ph type="body" sz="half" idx="4294967295"/>
          </p:nvPr>
        </p:nvSpPr>
        <p:spPr>
          <a:xfrm>
            <a:off x="6172200" y="2514600"/>
            <a:ext cx="4038600" cy="2819400"/>
          </a:xfrm>
        </p:spPr>
        <p:txBody>
          <a:bodyPr wrap="square" lIns="91440" tIns="45720" rIns="91440" bIns="45720" anchor="t" anchorCtr="0"/>
          <a:lstStyle>
            <a:lvl1pPr lvl="0">
              <a:buClrTx/>
              <a:buSzTx/>
              <a:buFontTx/>
              <a:defRPr sz="2800"/>
            </a:lvl1pPr>
            <a:lvl2pPr lvl="1">
              <a:buClrTx/>
              <a:buSzTx/>
              <a:buFontTx/>
              <a:defRPr sz="2400"/>
            </a:lvl2pPr>
            <a:lvl3pPr lvl="2">
              <a:buClrTx/>
              <a:buSzTx/>
              <a:buFontTx/>
              <a:defRPr sz="2000"/>
            </a:lvl3pPr>
            <a:lvl4pPr lvl="3">
              <a:buClrTx/>
              <a:buSzTx/>
              <a:buFontTx/>
              <a:defRPr sz="1800"/>
            </a:lvl4pPr>
            <a:lvl5pPr lvl="4">
              <a:buClrTx/>
              <a:buSzTx/>
              <a:buFontTx/>
              <a:defRPr sz="1800"/>
            </a:lvl5pPr>
          </a:lstStyle>
          <a:p>
            <a:pPr lvl="0" rtl="0">
              <a:buClrTx/>
              <a:buSzPct val="100000"/>
              <a:buFontTx/>
            </a:pPr>
            <a:r>
              <a:rPr lang="zh-CN" altLang="en-US" sz="3200" b="1">
                <a:latin typeface="Verdana" panose="020B0604030504040204" charset="0"/>
              </a:rPr>
              <a:t>经检验检疫机构检验检疫合格的，准予放行；不合格的，按有关规定处理。</a:t>
            </a:r>
            <a:r>
              <a:rPr lang="zh-CN" altLang="en-US" sz="2800">
                <a:latin typeface="Verdana" panose="020B0604030504040204" charset="0"/>
              </a:rPr>
              <a:t> </a:t>
            </a:r>
            <a:endParaRPr lang="zh-CN" altLang="en-US" sz="2800">
              <a:latin typeface="Verdana" panose="020B0604030504040204" charset="0"/>
            </a:endParaRPr>
          </a:p>
        </p:txBody>
      </p:sp>
      <p:pic>
        <p:nvPicPr>
          <p:cNvPr id="13315" name="Picture 7"/>
          <p:cNvPicPr>
            <a:picLocks noGrp="1" noChangeAspect="1"/>
          </p:cNvPicPr>
          <p:nvPr>
            <p:ph type="pic" sz="half" idx="4294967295"/>
          </p:nvPr>
        </p:nvPicPr>
        <p:blipFill>
          <a:blip r:embed="rId1"/>
          <a:stretch>
            <a:fillRect/>
          </a:stretch>
        </p:blipFill>
        <p:spPr>
          <a:xfrm>
            <a:off x="1752600" y="2057400"/>
            <a:ext cx="4267200" cy="3810000"/>
          </a:xfr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childTnLst>
                                    <p:set>
                                      <p:cBhvr>
                                        <p:cTn id="6" dur="1" fill="hold">
                                          <p:stCondLst>
                                            <p:cond delay="0"/>
                                          </p:stCondLst>
                                        </p:cTn>
                                        <p:tgtEl>
                                          <p:spTgt spid="2113"/>
                                        </p:tgtEl>
                                        <p:attrNameLst>
                                          <p:attrName>style.visibility</p:attrName>
                                        </p:attrNameLst>
                                      </p:cBhvr>
                                      <p:to>
                                        <p:strVal val="visible"/>
                                      </p:to>
                                    </p:set>
                                    <p:animEffect transition="in" filter="fade">
                                      <p:cBhvr>
                                        <p:cTn id="7" dur="1000">
                                          <p:stCondLst>
                                            <p:cond delay="0"/>
                                          </p:stCondLst>
                                        </p:cTn>
                                        <p:tgtEl>
                                          <p:spTgt spid="2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childTnLst>
                                    <p:set>
                                      <p:cBhvr>
                                        <p:cTn id="11" dur="1" fill="hold">
                                          <p:stCondLst>
                                            <p:cond delay="0"/>
                                          </p:stCondLst>
                                        </p:cTn>
                                        <p:tgtEl>
                                          <p:spTgt spid="2114">
                                            <p:txEl>
                                              <p:charRg st="0" end="35"/>
                                            </p:txEl>
                                          </p:spTgt>
                                        </p:tgtEl>
                                        <p:attrNameLst>
                                          <p:attrName>style.visibility</p:attrName>
                                        </p:attrNameLst>
                                      </p:cBhvr>
                                      <p:to>
                                        <p:strVal val="visible"/>
                                      </p:to>
                                    </p:set>
                                    <p:animEffect transition="in" filter="fade">
                                      <p:cBhvr>
                                        <p:cTn id="12" dur="500">
                                          <p:stCondLst>
                                            <p:cond delay="0"/>
                                          </p:stCondLst>
                                        </p:cTn>
                                        <p:tgtEl>
                                          <p:spTgt spid="2114">
                                            <p:txEl>
                                              <p:charRg st="0" end="3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3" grpId="0" animBg="1"/>
      <p:bldP spid="2114" grpId="1" animBg="1"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8" name="Rectangle 2"/>
          <p:cNvSpPr>
            <a:spLocks noGrp="1"/>
          </p:cNvSpPr>
          <p:nvPr>
            <p:ph type="title" idx="4294967295"/>
          </p:nvPr>
        </p:nvSpPr>
        <p:spPr/>
        <p:txBody>
          <a:bodyPr wrap="square" lIns="91440" tIns="45720" rIns="91440" bIns="45720" anchor="b" anchorCtr="0"/>
          <a:p>
            <a:pPr marL="838200" indent="-838200"/>
            <a:r>
              <a:rPr lang="zh-CN" altLang="en-US"/>
              <a:t>出入境交通工具、人员检验检疫</a:t>
            </a:r>
            <a:endParaRPr lang="zh-CN" altLang="en-US"/>
          </a:p>
        </p:txBody>
      </p:sp>
      <p:sp>
        <p:nvSpPr>
          <p:cNvPr id="2119" name="Rectangle 4"/>
          <p:cNvSpPr>
            <a:spLocks noGrp="1"/>
          </p:cNvSpPr>
          <p:nvPr>
            <p:ph type="body" sz="half" idx="4294967295"/>
          </p:nvPr>
        </p:nvSpPr>
        <p:spPr>
          <a:xfrm>
            <a:off x="1905000" y="2057400"/>
            <a:ext cx="4038600" cy="4456113"/>
          </a:xfrm>
        </p:spPr>
        <p:txBody>
          <a:bodyPr wrap="square" lIns="91440" tIns="45720" rIns="91440" bIns="45720" anchor="t" anchorCtr="0">
            <a:normAutofit fontScale="90000"/>
          </a:bodyPr>
          <a:lstStyle>
            <a:lvl1pPr lvl="0">
              <a:buClrTx/>
              <a:buSzTx/>
              <a:buFontTx/>
              <a:defRPr sz="2800"/>
            </a:lvl1pPr>
            <a:lvl2pPr lvl="1">
              <a:buClrTx/>
              <a:buSzTx/>
              <a:buFontTx/>
              <a:defRPr sz="2400"/>
            </a:lvl2pPr>
            <a:lvl3pPr lvl="2">
              <a:buClrTx/>
              <a:buSzTx/>
              <a:buFontTx/>
              <a:defRPr sz="2000"/>
            </a:lvl3pPr>
            <a:lvl4pPr lvl="3">
              <a:buClrTx/>
              <a:buSzTx/>
              <a:buFontTx/>
              <a:defRPr sz="1800"/>
            </a:lvl4pPr>
            <a:lvl5pPr lvl="4">
              <a:buClrTx/>
              <a:buSzTx/>
              <a:buFontTx/>
              <a:defRPr sz="1800"/>
            </a:lvl5pPr>
          </a:lstStyle>
          <a:p>
            <a:pPr marL="533400" lvl="0" indent="-533400" rtl="0">
              <a:buClrTx/>
              <a:buSzPct val="100000"/>
              <a:buFontTx/>
            </a:pPr>
            <a:r>
              <a:rPr lang="zh-CN" altLang="en-US" sz="3200" b="1">
                <a:latin typeface="Verdana" panose="020B0604030504040204" charset="0"/>
              </a:rPr>
              <a:t>入境的交通工具，人员在口岸检验检疫机构指定的地点实施检疫。</a:t>
            </a:r>
            <a:endParaRPr lang="zh-CN" altLang="en-US" sz="3200" b="1">
              <a:latin typeface="Verdana" panose="020B0604030504040204" charset="0"/>
            </a:endParaRPr>
          </a:p>
          <a:p>
            <a:pPr marL="533400" lvl="0" indent="-533400" rtl="0">
              <a:buClrTx/>
              <a:buSzPct val="100000"/>
              <a:buFontTx/>
            </a:pPr>
            <a:r>
              <a:rPr lang="zh-CN" altLang="en-US" sz="3200" b="1">
                <a:latin typeface="Verdana" panose="020B0604030504040204" charset="0"/>
              </a:rPr>
              <a:t>出境的交通工具，必须在最后离开的国境口岸接受检疫。</a:t>
            </a:r>
            <a:endParaRPr lang="zh-CN" altLang="en-US" sz="3200" b="1">
              <a:latin typeface="Verdana" panose="020B0604030504040204" charset="0"/>
            </a:endParaRPr>
          </a:p>
        </p:txBody>
      </p:sp>
      <p:pic>
        <p:nvPicPr>
          <p:cNvPr id="2120" name="Picture 6"/>
          <p:cNvPicPr>
            <a:picLocks noGrp="1" noChangeAspect="1"/>
          </p:cNvPicPr>
          <p:nvPr>
            <p:ph type="pic" sz="half" idx="4294967295"/>
          </p:nvPr>
        </p:nvPicPr>
        <p:blipFill>
          <a:blip r:embed="rId1"/>
          <a:stretch>
            <a:fillRect/>
          </a:stretch>
        </p:blipFill>
        <p:spPr>
          <a:xfrm>
            <a:off x="6172200" y="1828800"/>
            <a:ext cx="4267200" cy="4038600"/>
          </a:xfr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childTnLst>
                                    <p:set>
                                      <p:cBhvr>
                                        <p:cTn id="6" dur="indefinite" fill="hold">
                                          <p:stCondLst>
                                            <p:cond delay="0"/>
                                          </p:stCondLst>
                                        </p:cTn>
                                        <p:tgtEl>
                                          <p:spTgt spid="2118"/>
                                        </p:tgtEl>
                                        <p:attrNameLst>
                                          <p:attrName>style.visibility</p:attrName>
                                        </p:attrNameLst>
                                      </p:cBhvr>
                                      <p:to>
                                        <p:strVal val="visible"/>
                                      </p:to>
                                    </p:set>
                                    <p:anim calcmode="lin" valueType="num">
                                      <p:cBhvr>
                                        <p:cTn id="7" dur="500" fill="hold"/>
                                        <p:tgtEl>
                                          <p:spTgt spid="2118"/>
                                        </p:tgtEl>
                                        <p:attrNameLst>
                                          <p:attrName>ppt_w</p:attrName>
                                        </p:attrNameLst>
                                      </p:cBhvr>
                                      <p:tavLst>
                                        <p:tav tm="0">
                                          <p:val>
                                            <p:fltVal val="0.000000"/>
                                          </p:val>
                                        </p:tav>
                                        <p:tav tm="100000">
                                          <p:val>
                                            <p:strVal val="#ppt_w"/>
                                          </p:val>
                                        </p:tav>
                                      </p:tavLst>
                                    </p:anim>
                                    <p:anim calcmode="lin" valueType="num">
                                      <p:cBhvr>
                                        <p:cTn id="8" dur="500" fill="hold"/>
                                        <p:tgtEl>
                                          <p:spTgt spid="2118"/>
                                        </p:tgtEl>
                                        <p:attrNameLst>
                                          <p:attrName>ppt_h</p:attrName>
                                        </p:attrNameLst>
                                      </p:cBhvr>
                                      <p:tavLst>
                                        <p:tav tm="0">
                                          <p:val>
                                            <p:fltVal val="0.000000"/>
                                          </p:val>
                                        </p:tav>
                                        <p:tav tm="100000">
                                          <p:val>
                                            <p:strVal val="#ppt_h"/>
                                          </p:val>
                                        </p:tav>
                                      </p:tavLst>
                                    </p:anim>
                                    <p:anim calcmode="lin" valueType="num">
                                      <p:cBhvr>
                                        <p:cTn id="9" dur="500" fill="hold"/>
                                        <p:tgtEl>
                                          <p:spTgt spid="2118"/>
                                        </p:tgtEl>
                                        <p:attrNameLst>
                                          <p:attrName>style.rotation</p:attrName>
                                        </p:attrNameLst>
                                      </p:cBhvr>
                                      <p:tavLst>
                                        <p:tav tm="0">
                                          <p:val>
                                            <p:fltVal val="360.000000"/>
                                          </p:val>
                                        </p:tav>
                                        <p:tav tm="100000">
                                          <p:val>
                                            <p:fltVal val="0.000000"/>
                                          </p:val>
                                        </p:tav>
                                      </p:tavLst>
                                    </p:anim>
                                    <p:animEffect transition="in" filter="fade">
                                      <p:cBhvr>
                                        <p:cTn id="10" dur="500"/>
                                        <p:tgtEl>
                                          <p:spTgt spid="211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1" nodeType="clickEffect">
                                  <p:childTnLst>
                                    <p:set>
                                      <p:cBhvr>
                                        <p:cTn id="14" dur="indefinite" fill="hold">
                                          <p:stCondLst>
                                            <p:cond delay="0"/>
                                          </p:stCondLst>
                                        </p:cTn>
                                        <p:tgtEl>
                                          <p:spTgt spid="2119">
                                            <p:txEl>
                                              <p:charRg st="0" end="30"/>
                                            </p:txEl>
                                          </p:spTgt>
                                        </p:tgtEl>
                                        <p:attrNameLst>
                                          <p:attrName>style.visibility</p:attrName>
                                        </p:attrNameLst>
                                      </p:cBhvr>
                                      <p:to>
                                        <p:strVal val="visible"/>
                                      </p:to>
                                    </p:set>
                                    <p:anim calcmode="lin" valueType="num">
                                      <p:cBhvr>
                                        <p:cTn id="15" dur="500" fill="hold"/>
                                        <p:tgtEl>
                                          <p:spTgt spid="2119">
                                            <p:txEl>
                                              <p:charRg st="0" end="30"/>
                                            </p:txEl>
                                          </p:spTgt>
                                        </p:tgtEl>
                                        <p:attrNameLst>
                                          <p:attrName>ppt_w</p:attrName>
                                        </p:attrNameLst>
                                      </p:cBhvr>
                                      <p:tavLst>
                                        <p:tav tm="0">
                                          <p:val>
                                            <p:fltVal val="0.000000"/>
                                          </p:val>
                                        </p:tav>
                                        <p:tav tm="100000">
                                          <p:val>
                                            <p:strVal val="#ppt_w"/>
                                          </p:val>
                                        </p:tav>
                                      </p:tavLst>
                                    </p:anim>
                                    <p:anim calcmode="lin" valueType="num">
                                      <p:cBhvr>
                                        <p:cTn id="16" dur="500" fill="hold"/>
                                        <p:tgtEl>
                                          <p:spTgt spid="2119">
                                            <p:txEl>
                                              <p:charRg st="0" end="30"/>
                                            </p:txEl>
                                          </p:spTgt>
                                        </p:tgtEl>
                                        <p:attrNameLst>
                                          <p:attrName>ppt_h</p:attrName>
                                        </p:attrNameLst>
                                      </p:cBhvr>
                                      <p:tavLst>
                                        <p:tav tm="0">
                                          <p:val>
                                            <p:fltVal val="0.000000"/>
                                          </p:val>
                                        </p:tav>
                                        <p:tav tm="100000">
                                          <p:val>
                                            <p:strVal val="#ppt_h"/>
                                          </p:val>
                                        </p:tav>
                                      </p:tavLst>
                                    </p:anim>
                                    <p:anim calcmode="lin" valueType="num">
                                      <p:cBhvr>
                                        <p:cTn id="17" dur="500" fill="hold"/>
                                        <p:tgtEl>
                                          <p:spTgt spid="2119">
                                            <p:txEl>
                                              <p:charRg st="0" end="30"/>
                                            </p:txEl>
                                          </p:spTgt>
                                        </p:tgtEl>
                                        <p:attrNameLst>
                                          <p:attrName>style.rotation</p:attrName>
                                        </p:attrNameLst>
                                      </p:cBhvr>
                                      <p:tavLst>
                                        <p:tav tm="0">
                                          <p:val>
                                            <p:fltVal val="360.000000"/>
                                          </p:val>
                                        </p:tav>
                                        <p:tav tm="100000">
                                          <p:val>
                                            <p:fltVal val="0.000000"/>
                                          </p:val>
                                        </p:tav>
                                      </p:tavLst>
                                    </p:anim>
                                    <p:animEffect transition="in" filter="fade">
                                      <p:cBhvr>
                                        <p:cTn id="18" dur="500"/>
                                        <p:tgtEl>
                                          <p:spTgt spid="2119">
                                            <p:txEl>
                                              <p:charRg st="0" end="3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1" nodeType="clickEffect">
                                  <p:childTnLst>
                                    <p:set>
                                      <p:cBhvr>
                                        <p:cTn id="22" dur="indefinite" fill="hold">
                                          <p:stCondLst>
                                            <p:cond delay="0"/>
                                          </p:stCondLst>
                                        </p:cTn>
                                        <p:tgtEl>
                                          <p:spTgt spid="2119">
                                            <p:txEl>
                                              <p:charRg st="30" end="56"/>
                                            </p:txEl>
                                          </p:spTgt>
                                        </p:tgtEl>
                                        <p:attrNameLst>
                                          <p:attrName>style.visibility</p:attrName>
                                        </p:attrNameLst>
                                      </p:cBhvr>
                                      <p:to>
                                        <p:strVal val="visible"/>
                                      </p:to>
                                    </p:set>
                                    <p:anim calcmode="lin" valueType="num">
                                      <p:cBhvr>
                                        <p:cTn id="23" dur="500" fill="hold"/>
                                        <p:tgtEl>
                                          <p:spTgt spid="2119">
                                            <p:txEl>
                                              <p:charRg st="30" end="56"/>
                                            </p:txEl>
                                          </p:spTgt>
                                        </p:tgtEl>
                                        <p:attrNameLst>
                                          <p:attrName>ppt_w</p:attrName>
                                        </p:attrNameLst>
                                      </p:cBhvr>
                                      <p:tavLst>
                                        <p:tav tm="0">
                                          <p:val>
                                            <p:fltVal val="0.000000"/>
                                          </p:val>
                                        </p:tav>
                                        <p:tav tm="100000">
                                          <p:val>
                                            <p:strVal val="#ppt_w"/>
                                          </p:val>
                                        </p:tav>
                                      </p:tavLst>
                                    </p:anim>
                                    <p:anim calcmode="lin" valueType="num">
                                      <p:cBhvr>
                                        <p:cTn id="24" dur="500" fill="hold"/>
                                        <p:tgtEl>
                                          <p:spTgt spid="2119">
                                            <p:txEl>
                                              <p:charRg st="30" end="56"/>
                                            </p:txEl>
                                          </p:spTgt>
                                        </p:tgtEl>
                                        <p:attrNameLst>
                                          <p:attrName>ppt_h</p:attrName>
                                        </p:attrNameLst>
                                      </p:cBhvr>
                                      <p:tavLst>
                                        <p:tav tm="0">
                                          <p:val>
                                            <p:fltVal val="0.000000"/>
                                          </p:val>
                                        </p:tav>
                                        <p:tav tm="100000">
                                          <p:val>
                                            <p:strVal val="#ppt_h"/>
                                          </p:val>
                                        </p:tav>
                                      </p:tavLst>
                                    </p:anim>
                                    <p:anim calcmode="lin" valueType="num">
                                      <p:cBhvr>
                                        <p:cTn id="25" dur="500" fill="hold"/>
                                        <p:tgtEl>
                                          <p:spTgt spid="2119">
                                            <p:txEl>
                                              <p:charRg st="30" end="56"/>
                                            </p:txEl>
                                          </p:spTgt>
                                        </p:tgtEl>
                                        <p:attrNameLst>
                                          <p:attrName>style.rotation</p:attrName>
                                        </p:attrNameLst>
                                      </p:cBhvr>
                                      <p:tavLst>
                                        <p:tav tm="0">
                                          <p:val>
                                            <p:fltVal val="360.000000"/>
                                          </p:val>
                                        </p:tav>
                                        <p:tav tm="100000">
                                          <p:val>
                                            <p:fltVal val="0.000000"/>
                                          </p:val>
                                        </p:tav>
                                      </p:tavLst>
                                    </p:anim>
                                    <p:animEffect transition="in" filter="fade">
                                      <p:cBhvr>
                                        <p:cTn id="26" dur="500"/>
                                        <p:tgtEl>
                                          <p:spTgt spid="2119">
                                            <p:txEl>
                                              <p:charRg st="30" end="5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childTnLst>
                                    <p:set>
                                      <p:cBhvr>
                                        <p:cTn id="30" dur="1" fill="hold">
                                          <p:stCondLst>
                                            <p:cond delay="0"/>
                                          </p:stCondLst>
                                        </p:cTn>
                                        <p:tgtEl>
                                          <p:spTgt spid="2120"/>
                                        </p:tgtEl>
                                        <p:attrNameLst>
                                          <p:attrName>style.visibility</p:attrName>
                                        </p:attrNameLst>
                                      </p:cBhvr>
                                      <p:to>
                                        <p:strVal val="visible"/>
                                      </p:to>
                                    </p:set>
                                    <p:anim calcmode="lin" valueType="num">
                                      <p:cBhvr>
                                        <p:cTn id="31" dur="1" fill="hold"/>
                                        <p:tgtEl>
                                          <p:spTgt spid="2120"/>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 grpId="0" animBg="1"/>
      <p:bldP spid="2119" grpId="1" animBg="1" uiExpand="1"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4"/>
          <p:cNvSpPr>
            <a:spLocks noGrp="1"/>
          </p:cNvSpPr>
          <p:nvPr>
            <p:ph type="title" sz="quarter" idx="4294967295"/>
          </p:nvPr>
        </p:nvSpPr>
        <p:spPr/>
        <p:txBody>
          <a:bodyPr wrap="square" lIns="91440" tIns="45720" rIns="91440" bIns="45720" anchor="b" anchorCtr="0"/>
          <a:p>
            <a:r>
              <a:rPr lang="zh-CN" altLang="en-US"/>
              <a:t>动植物检验检疫</a:t>
            </a:r>
            <a:endParaRPr lang="zh-CN" altLang="en-US"/>
          </a:p>
        </p:txBody>
      </p:sp>
      <p:pic>
        <p:nvPicPr>
          <p:cNvPr id="2124" name="Picture 8"/>
          <p:cNvPicPr>
            <a:picLocks noGrp="1" noChangeAspect="1"/>
          </p:cNvPicPr>
          <p:nvPr>
            <p:ph sz="quarter" idx="4294967295"/>
          </p:nvPr>
        </p:nvPicPr>
        <p:blipFill>
          <a:blip r:embed="rId1"/>
          <a:stretch>
            <a:fillRect/>
          </a:stretch>
        </p:blipFill>
        <p:spPr>
          <a:xfrm>
            <a:off x="2286000" y="1600200"/>
            <a:ext cx="3200400" cy="2209800"/>
          </a:xfrm>
        </p:spPr>
      </p:pic>
      <p:pic>
        <p:nvPicPr>
          <p:cNvPr id="2125" name="Picture 13"/>
          <p:cNvPicPr>
            <a:picLocks noGrp="1" noChangeAspect="1"/>
          </p:cNvPicPr>
          <p:nvPr>
            <p:ph sz="quarter" idx="4294967295"/>
          </p:nvPr>
        </p:nvPicPr>
        <p:blipFill>
          <a:blip r:embed="rId2"/>
          <a:stretch>
            <a:fillRect/>
          </a:stretch>
        </p:blipFill>
        <p:spPr>
          <a:xfrm>
            <a:off x="2286000" y="4038600"/>
            <a:ext cx="3200400" cy="2286000"/>
          </a:xfrm>
        </p:spPr>
      </p:pic>
      <p:pic>
        <p:nvPicPr>
          <p:cNvPr id="2126" name="Picture 14"/>
          <p:cNvPicPr>
            <a:picLocks noGrp="1" noChangeAspect="1"/>
          </p:cNvPicPr>
          <p:nvPr>
            <p:ph sz="quarter" idx="4294967295"/>
          </p:nvPr>
        </p:nvPicPr>
        <p:blipFill>
          <a:blip r:embed="rId3"/>
          <a:stretch>
            <a:fillRect/>
          </a:stretch>
        </p:blipFill>
        <p:spPr>
          <a:xfrm>
            <a:off x="6553200" y="1600200"/>
            <a:ext cx="3222625" cy="2151063"/>
          </a:xfrm>
        </p:spPr>
      </p:pic>
      <p:pic>
        <p:nvPicPr>
          <p:cNvPr id="2127" name="Picture 15"/>
          <p:cNvPicPr>
            <a:picLocks noGrp="1" noChangeAspect="1"/>
          </p:cNvPicPr>
          <p:nvPr>
            <p:ph sz="quarter" idx="4294967295"/>
          </p:nvPr>
        </p:nvPicPr>
        <p:blipFill>
          <a:blip r:embed="rId4"/>
          <a:stretch>
            <a:fillRect/>
          </a:stretch>
        </p:blipFill>
        <p:spPr>
          <a:xfrm>
            <a:off x="6553200" y="3962400"/>
            <a:ext cx="3276600" cy="2362200"/>
          </a:xfr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childTnLst>
                                    <p:set>
                                      <p:cBhvr>
                                        <p:cTn id="6" dur="1" fill="hold">
                                          <p:stCondLst>
                                            <p:cond delay="0"/>
                                          </p:stCondLst>
                                        </p:cTn>
                                        <p:tgtEl>
                                          <p:spTgt spid="2124"/>
                                        </p:tgtEl>
                                        <p:attrNameLst>
                                          <p:attrName>style.visibility</p:attrName>
                                        </p:attrNameLst>
                                      </p:cBhvr>
                                      <p:to>
                                        <p:strVal val="visible"/>
                                      </p:to>
                                    </p:set>
                                    <p:anim calcmode="lin" valueType="num">
                                      <p:cBhvr>
                                        <p:cTn id="7" dur="500" fill="hold"/>
                                        <p:tgtEl>
                                          <p:spTgt spid="2124"/>
                                        </p:tgtEl>
                                        <p:attrNameLst>
                                          <p:attrName>ppt_x</p:attrName>
                                        </p:attrNameLst>
                                      </p:cBhvr>
                                      <p:tavLst>
                                        <p:tav tm="0">
                                          <p:val>
                                            <p:strVal val="#ppt_x"/>
                                          </p:val>
                                        </p:tav>
                                        <p:tav tm="100000">
                                          <p:val>
                                            <p:strVal val="#ppt_x"/>
                                          </p:val>
                                        </p:tav>
                                      </p:tavLst>
                                    </p:anim>
                                    <p:anim calcmode="lin" valueType="num">
                                      <p:cBhvr>
                                        <p:cTn id="8" dur="500" fill="hold"/>
                                        <p:tgtEl>
                                          <p:spTgt spid="21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childTnLst>
                                    <p:set>
                                      <p:cBhvr>
                                        <p:cTn id="12" dur="1" fill="hold">
                                          <p:stCondLst>
                                            <p:cond delay="0"/>
                                          </p:stCondLst>
                                        </p:cTn>
                                        <p:tgtEl>
                                          <p:spTgt spid="2125"/>
                                        </p:tgtEl>
                                        <p:attrNameLst>
                                          <p:attrName>style.visibility</p:attrName>
                                        </p:attrNameLst>
                                      </p:cBhvr>
                                      <p:to>
                                        <p:strVal val="visible"/>
                                      </p:to>
                                    </p:set>
                                    <p:animEffect transition="in" filter="diamond(in)">
                                      <p:cBhvr>
                                        <p:cTn id="13" dur="2000"/>
                                        <p:tgtEl>
                                          <p:spTgt spid="2125"/>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childTnLst>
                                    <p:set>
                                      <p:cBhvr>
                                        <p:cTn id="17" dur="1" fill="hold">
                                          <p:stCondLst>
                                            <p:cond delay="0"/>
                                          </p:stCondLst>
                                        </p:cTn>
                                        <p:tgtEl>
                                          <p:spTgt spid="2126"/>
                                        </p:tgtEl>
                                        <p:attrNameLst>
                                          <p:attrName>style.visibility</p:attrName>
                                        </p:attrNameLst>
                                      </p:cBhvr>
                                      <p:to>
                                        <p:strVal val="visible"/>
                                      </p:to>
                                    </p:set>
                                    <p:anim calcmode="lin" valueType="num">
                                      <p:cBhvr>
                                        <p:cTn id="18" dur="1000" fill="hold"/>
                                        <p:tgtEl>
                                          <p:spTgt spid="2126"/>
                                        </p:tgtEl>
                                        <p:attrNameLst>
                                          <p:attrName>ppt_w</p:attrName>
                                        </p:attrNameLst>
                                      </p:cBhvr>
                                      <p:tavLst>
                                        <p:tav tm="0">
                                          <p:val>
                                            <p:fltVal val="0.000000"/>
                                          </p:val>
                                        </p:tav>
                                        <p:tav tm="100000">
                                          <p:val>
                                            <p:strVal val="#ppt_w"/>
                                          </p:val>
                                        </p:tav>
                                      </p:tavLst>
                                    </p:anim>
                                    <p:anim calcmode="lin" valueType="num">
                                      <p:cBhvr>
                                        <p:cTn id="19" dur="1000" fill="hold"/>
                                        <p:tgtEl>
                                          <p:spTgt spid="2126"/>
                                        </p:tgtEl>
                                        <p:attrNameLst>
                                          <p:attrName>ppt_h</p:attrName>
                                        </p:attrNameLst>
                                      </p:cBhvr>
                                      <p:tavLst>
                                        <p:tav tm="0">
                                          <p:val>
                                            <p:fltVal val="0.000000"/>
                                          </p:val>
                                        </p:tav>
                                        <p:tav tm="100000">
                                          <p:val>
                                            <p:strVal val="#ppt_h"/>
                                          </p:val>
                                        </p:tav>
                                      </p:tavLst>
                                    </p:anim>
                                    <p:anim calcmode="lin" valueType="num">
                                      <p:cBhvr>
                                        <p:cTn id="20" dur="1000" fill="hold"/>
                                        <p:tgtEl>
                                          <p:spTgt spid="2126"/>
                                        </p:tgtEl>
                                        <p:attrNameLst>
                                          <p:attrName>ppt_x</p:attrName>
                                        </p:attrNameLst>
                                      </p:cBhvr>
                                      <p:tavLst>
                                        <p:tav tm="0" fmla="#ppt_x+(cos(-2*pi*(1-$))*-#ppt_x-sin(-2*pi*(1-$))*(1-#ppt_y))*(1-$)">
                                          <p:val>
                                            <p:fltVal val="0.000000"/>
                                          </p:val>
                                        </p:tav>
                                        <p:tav tm="100000">
                                          <p:val>
                                            <p:fltVal val="1.000000"/>
                                          </p:val>
                                        </p:tav>
                                      </p:tavLst>
                                    </p:anim>
                                    <p:anim calcmode="lin" valueType="num">
                                      <p:cBhvr>
                                        <p:cTn id="21" dur="1000" fill="hold"/>
                                        <p:tgtEl>
                                          <p:spTgt spid="2126"/>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childTnLst>
                                    <p:set>
                                      <p:cBhvr>
                                        <p:cTn id="25" dur="1" fill="hold">
                                          <p:stCondLst>
                                            <p:cond delay="0"/>
                                          </p:stCondLst>
                                        </p:cTn>
                                        <p:tgtEl>
                                          <p:spTgt spid="2127"/>
                                        </p:tgtEl>
                                        <p:attrNameLst>
                                          <p:attrName>style.visibility</p:attrName>
                                        </p:attrNameLst>
                                      </p:cBhvr>
                                      <p:to>
                                        <p:strVal val="visible"/>
                                      </p:to>
                                    </p:set>
                                    <p:animEffect transition="in" filter="checkerboard(across)">
                                      <p:cBhvr>
                                        <p:cTn id="26" dur="500"/>
                                        <p:tgtEl>
                                          <p:spTgt spid="2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7"/>
          <p:cNvSpPr/>
          <p:nvPr/>
        </p:nvSpPr>
        <p:spPr>
          <a:xfrm>
            <a:off x="2424113" y="1459707"/>
            <a:ext cx="7632700" cy="4584700"/>
          </a:xfrm>
          <a:prstGeom prst="rect">
            <a:avLst/>
          </a:prstGeom>
          <a:noFill/>
          <a:ln w="12700">
            <a:noFill/>
          </a:ln>
        </p:spPr>
        <p:txBody>
          <a:bodyPr anchor="ctr" anchorCtr="0">
            <a:spAutoFit/>
          </a:bodyPr>
          <a:p>
            <a:r>
              <a:rPr lang="zh-CN" altLang="en-US" sz="2400">
                <a:latin typeface="Arial" panose="020B0604020202020204" pitchFamily="34" charset="0"/>
                <a:ea typeface="宋体" panose="02010600030101010101" pitchFamily="2" charset="-122"/>
              </a:rPr>
              <a:t>（一）含义</a:t>
            </a:r>
            <a:endParaRPr lang="zh-CN" altLang="en-US" sz="2400">
              <a:latin typeface="Arial" panose="020B0604020202020204" pitchFamily="34" charset="0"/>
              <a:ea typeface="宋体" panose="02010600030101010101" pitchFamily="2" charset="-122"/>
            </a:endParaRPr>
          </a:p>
          <a:p>
            <a:r>
              <a:rPr lang="zh-CN" altLang="en-US" sz="2400">
                <a:latin typeface="Arial" panose="020B0604020202020204" pitchFamily="34" charset="0"/>
                <a:ea typeface="宋体" panose="02010600030101010101" pitchFamily="2" charset="-122"/>
              </a:rPr>
              <a:t>国际货物检验检疫：商检。</a:t>
            </a:r>
            <a:endParaRPr lang="zh-CN" altLang="en-US" sz="2400">
              <a:latin typeface="Arial" panose="020B0604020202020204" pitchFamily="34" charset="0"/>
              <a:ea typeface="宋体" panose="02010600030101010101" pitchFamily="2" charset="-122"/>
            </a:endParaRPr>
          </a:p>
          <a:p>
            <a:endParaRPr lang="zh-CN" altLang="en-US" sz="2400">
              <a:latin typeface="Arial" panose="020B0604020202020204" pitchFamily="34" charset="0"/>
              <a:ea typeface="宋体" panose="02010600030101010101" pitchFamily="2" charset="-122"/>
            </a:endParaRPr>
          </a:p>
          <a:p>
            <a:r>
              <a:rPr lang="zh-CN" altLang="en-US" sz="2400">
                <a:latin typeface="Arial" panose="020B0604020202020204" pitchFamily="34" charset="0"/>
                <a:ea typeface="宋体" panose="02010600030101010101" pitchFamily="2" charset="-122"/>
              </a:rPr>
              <a:t>（二）作用</a:t>
            </a:r>
            <a:endParaRPr lang="zh-CN" altLang="en-US" sz="2400">
              <a:latin typeface="Arial" panose="020B0604020202020204" pitchFamily="34" charset="0"/>
              <a:ea typeface="宋体" panose="02010600030101010101" pitchFamily="2" charset="-122"/>
            </a:endParaRPr>
          </a:p>
          <a:p>
            <a:endParaRPr lang="zh-CN" altLang="en-US" sz="2400">
              <a:latin typeface="Arial" panose="020B0604020202020204" pitchFamily="34" charset="0"/>
              <a:ea typeface="宋体" panose="02010600030101010101" pitchFamily="2" charset="-122"/>
            </a:endParaRPr>
          </a:p>
          <a:p>
            <a:r>
              <a:rPr lang="en-US" altLang="zh-CN" sz="2400">
                <a:latin typeface="Arial" panose="020B0604020202020204" pitchFamily="34" charset="0"/>
                <a:ea typeface="宋体" panose="02010600030101010101" pitchFamily="2" charset="-122"/>
              </a:rPr>
              <a:t>1.</a:t>
            </a:r>
            <a:r>
              <a:rPr lang="zh-CN" altLang="en-US" sz="2400">
                <a:latin typeface="Arial" panose="020B0604020202020204" pitchFamily="34" charset="0"/>
                <a:ea typeface="宋体" panose="02010600030101010101" pitchFamily="2" charset="-122"/>
              </a:rPr>
              <a:t>把关作用</a:t>
            </a:r>
            <a:endParaRPr lang="zh-CN" altLang="en-US" sz="2400">
              <a:latin typeface="Arial" panose="020B0604020202020204" pitchFamily="34" charset="0"/>
              <a:ea typeface="宋体" panose="02010600030101010101" pitchFamily="2" charset="-122"/>
            </a:endParaRPr>
          </a:p>
          <a:p>
            <a:endParaRPr lang="zh-CN" altLang="en-US" sz="2400">
              <a:latin typeface="Arial" panose="020B0604020202020204" pitchFamily="34" charset="0"/>
              <a:ea typeface="宋体" panose="02010600030101010101" pitchFamily="2" charset="-122"/>
            </a:endParaRPr>
          </a:p>
          <a:p>
            <a:r>
              <a:rPr lang="en-US" altLang="zh-CN" sz="2400">
                <a:latin typeface="Arial" panose="020B0604020202020204" pitchFamily="34" charset="0"/>
                <a:ea typeface="宋体" panose="02010600030101010101" pitchFamily="2" charset="-122"/>
              </a:rPr>
              <a:t>2.</a:t>
            </a:r>
            <a:r>
              <a:rPr lang="zh-CN" altLang="en-US" sz="2400">
                <a:latin typeface="Arial" panose="020B0604020202020204" pitchFamily="34" charset="0"/>
                <a:ea typeface="宋体" panose="02010600030101010101" pitchFamily="2" charset="-122"/>
              </a:rPr>
              <a:t>服务作用</a:t>
            </a:r>
            <a:endParaRPr lang="zh-CN" altLang="en-US" sz="2400">
              <a:latin typeface="Arial" panose="020B0604020202020204" pitchFamily="34" charset="0"/>
              <a:ea typeface="宋体" panose="02010600030101010101" pitchFamily="2" charset="-122"/>
            </a:endParaRPr>
          </a:p>
          <a:p>
            <a:r>
              <a:rPr lang="zh-CN" altLang="en-US" sz="2400">
                <a:latin typeface="Arial" panose="020B0604020202020204" pitchFamily="34" charset="0"/>
                <a:ea typeface="宋体" panose="02010600030101010101" pitchFamily="2" charset="-122"/>
              </a:rPr>
              <a:t> （</a:t>
            </a:r>
            <a:r>
              <a:rPr lang="en-US" altLang="zh-CN" sz="2400">
                <a:latin typeface="Arial" panose="020B0604020202020204" pitchFamily="34" charset="0"/>
                <a:ea typeface="宋体" panose="02010600030101010101" pitchFamily="2" charset="-122"/>
              </a:rPr>
              <a:t>1</a:t>
            </a:r>
            <a:r>
              <a:rPr lang="zh-CN" altLang="en-US" sz="2400">
                <a:latin typeface="Arial" panose="020B0604020202020204" pitchFamily="34" charset="0"/>
                <a:ea typeface="宋体" panose="02010600030101010101" pitchFamily="2" charset="-122"/>
              </a:rPr>
              <a:t>）促进进出口商品质量的提高</a:t>
            </a:r>
            <a:endParaRPr lang="zh-CN" altLang="en-US" sz="2400">
              <a:latin typeface="Arial" panose="020B0604020202020204" pitchFamily="34" charset="0"/>
              <a:ea typeface="宋体" panose="02010600030101010101" pitchFamily="2" charset="-122"/>
            </a:endParaRPr>
          </a:p>
          <a:p>
            <a:r>
              <a:rPr lang="zh-CN" altLang="en-US" sz="2400">
                <a:latin typeface="Arial" panose="020B0604020202020204" pitchFamily="34" charset="0"/>
                <a:ea typeface="宋体" panose="02010600030101010101" pitchFamily="2" charset="-122"/>
              </a:rPr>
              <a:t> （</a:t>
            </a:r>
            <a:r>
              <a:rPr lang="en-US" altLang="zh-CN" sz="2400">
                <a:latin typeface="Arial" panose="020B0604020202020204" pitchFamily="34" charset="0"/>
                <a:ea typeface="宋体" panose="02010600030101010101" pitchFamily="2" charset="-122"/>
              </a:rPr>
              <a:t>2</a:t>
            </a:r>
            <a:r>
              <a:rPr lang="zh-CN" altLang="en-US" sz="2400">
                <a:latin typeface="Arial" panose="020B0604020202020204" pitchFamily="34" charset="0"/>
                <a:ea typeface="宋体" panose="02010600030101010101" pitchFamily="2" charset="-122"/>
              </a:rPr>
              <a:t>）对进出口商品提供单据证明</a:t>
            </a:r>
            <a:endParaRPr lang="zh-CN" altLang="en-US" sz="2400">
              <a:latin typeface="Arial" panose="020B0604020202020204" pitchFamily="34" charset="0"/>
              <a:ea typeface="宋体" panose="02010600030101010101" pitchFamily="2" charset="-122"/>
            </a:endParaRPr>
          </a:p>
          <a:p>
            <a:r>
              <a:rPr lang="zh-CN" altLang="en-US" sz="2400">
                <a:latin typeface="Arial" panose="020B0604020202020204" pitchFamily="34" charset="0"/>
                <a:ea typeface="宋体" panose="02010600030101010101" pitchFamily="2" charset="-122"/>
              </a:rPr>
              <a:t> （</a:t>
            </a:r>
            <a:r>
              <a:rPr lang="en-US" altLang="zh-CN" sz="2400">
                <a:latin typeface="Arial" panose="020B0604020202020204" pitchFamily="34" charset="0"/>
                <a:ea typeface="宋体" panose="02010600030101010101" pitchFamily="2" charset="-122"/>
              </a:rPr>
              <a:t>3</a:t>
            </a:r>
            <a:r>
              <a:rPr lang="zh-CN" altLang="en-US" sz="2400">
                <a:latin typeface="Arial" panose="020B0604020202020204" pitchFamily="34" charset="0"/>
                <a:ea typeface="宋体" panose="02010600030101010101" pitchFamily="2" charset="-122"/>
              </a:rPr>
              <a:t>）收集和提供与进出口商品质量、检验有关的信息</a:t>
            </a:r>
            <a:endParaRPr lang="zh-CN" altLang="en-US" sz="2400">
              <a:latin typeface="Arial" panose="020B0604020202020204" pitchFamily="34" charset="0"/>
              <a:ea typeface="宋体" panose="02010600030101010101" pitchFamily="2" charset="-122"/>
            </a:endParaRPr>
          </a:p>
          <a:p>
            <a:endParaRPr lang="en-US" altLang="zh-CN" sz="2800" b="1">
              <a:latin typeface="宋体" panose="02010600030101010101" pitchFamily="2" charset="-122"/>
              <a:ea typeface="宋体" panose="02010600030101010101" pitchFamily="2" charset="-122"/>
            </a:endParaRPr>
          </a:p>
        </p:txBody>
      </p:sp>
      <p:sp>
        <p:nvSpPr>
          <p:cNvPr id="16386" name="Rectangle 8"/>
          <p:cNvSpPr/>
          <p:nvPr/>
        </p:nvSpPr>
        <p:spPr>
          <a:xfrm>
            <a:off x="2495550" y="765175"/>
            <a:ext cx="6769100" cy="953135"/>
          </a:xfrm>
          <a:prstGeom prst="rect">
            <a:avLst/>
          </a:prstGeom>
          <a:noFill/>
          <a:ln w="12700">
            <a:noFill/>
          </a:ln>
        </p:spPr>
        <p:txBody>
          <a:bodyPr anchor="t" anchorCtr="0">
            <a:spAutoFit/>
          </a:bodyPr>
          <a:p>
            <a:pPr eaLnBrk="0" hangingPunct="0"/>
            <a:r>
              <a:rPr lang="zh-CN" altLang="en-US" sz="2800" b="1">
                <a:latin typeface="宋体" panose="02010600030101010101" pitchFamily="2" charset="-122"/>
                <a:ea typeface="宋体" panose="02010600030101010101" pitchFamily="2" charset="-122"/>
              </a:rPr>
              <a:t>一</a:t>
            </a:r>
            <a:r>
              <a:rPr lang="en-US" altLang="zh-CN" sz="2800" b="1">
                <a:latin typeface="宋体" panose="02010600030101010101" pitchFamily="2" charset="-122"/>
                <a:ea typeface="宋体" panose="02010600030101010101" pitchFamily="2" charset="-122"/>
              </a:rPr>
              <a:t>.</a:t>
            </a:r>
            <a:r>
              <a:rPr lang="zh-CN" altLang="en-US" sz="2800" b="1">
                <a:latin typeface="宋体" panose="02010600030101010101" pitchFamily="2" charset="-122"/>
                <a:ea typeface="宋体" panose="02010600030101010101" pitchFamily="2" charset="-122"/>
              </a:rPr>
              <a:t>国际货物检验检疫的含义和作用</a:t>
            </a:r>
            <a:endParaRPr lang="zh-CN" altLang="en-US" sz="2800" b="1">
              <a:latin typeface="宋体" panose="02010600030101010101" pitchFamily="2" charset="-122"/>
              <a:ea typeface="宋体" panose="02010600030101010101" pitchFamily="2" charset="-122"/>
            </a:endParaRPr>
          </a:p>
          <a:p>
            <a:pPr eaLnBrk="0" hangingPunct="0"/>
            <a:endParaRPr lang="en-US" altLang="zh-CN" sz="2800" b="1">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1505" name="内容占位符 21505"/>
          <p:cNvGraphicFramePr>
            <a:graphicFrameLocks noGrp="1"/>
          </p:cNvGraphicFramePr>
          <p:nvPr>
            <p:ph idx="1"/>
          </p:nvPr>
        </p:nvGraphicFramePr>
        <p:xfrm>
          <a:off x="1524000" y="0"/>
          <a:ext cx="9144000" cy="6858000"/>
        </p:xfrm>
        <a:graphic>
          <a:graphicData uri="http://schemas.openxmlformats.org/presentationml/2006/ole">
            <mc:AlternateContent xmlns:mc="http://schemas.openxmlformats.org/markup-compatibility/2006">
              <mc:Choice xmlns:v="urn:schemas-microsoft-com:vml" Requires="v">
                <p:oleObj spid="_x0000_s3076" name="" r:id="rId1" imgW="6248400" imgH="9001125" progId="Paint.Picture">
                  <p:embed/>
                </p:oleObj>
              </mc:Choice>
              <mc:Fallback>
                <p:oleObj name="" r:id="rId1" imgW="6248400" imgH="9001125" progId="Paint.Picture">
                  <p:embed/>
                  <p:pic>
                    <p:nvPicPr>
                      <p:cNvPr id="0" name="图片 3075"/>
                      <p:cNvPicPr/>
                      <p:nvPr/>
                    </p:nvPicPr>
                    <p:blipFill>
                      <a:blip r:embed="rId2"/>
                      <a:srcRect l="1813" t="2490"/>
                      <a:stretch>
                        <a:fillRect/>
                      </a:stretch>
                    </p:blipFill>
                    <p:spPr>
                      <a:xfrm>
                        <a:off x="1524000" y="0"/>
                        <a:ext cx="9144000" cy="6858000"/>
                      </a:xfrm>
                      <a:prstGeom prst="rect">
                        <a:avLst/>
                      </a:prstGeom>
                      <a:noFill/>
                      <a:ln w="38100">
                        <a:miter/>
                      </a:ln>
                    </p:spPr>
                  </p:pic>
                </p:oleObj>
              </mc:Fallback>
            </mc:AlternateContent>
          </a:graphicData>
        </a:graphic>
      </p:graphicFrame>
    </p:spTree>
    <p:custDataLst>
      <p:tags r:id="rId3"/>
    </p:custDataLst>
  </p:cSld>
  <p:clrMapOvr>
    <a:masterClrMapping/>
  </p:clrMapOvr>
  <p:transition>
    <p:push dir="r"/>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4" name="Rectangle 2"/>
          <p:cNvSpPr>
            <a:spLocks noGrp="1"/>
          </p:cNvSpPr>
          <p:nvPr>
            <p:ph type="title" idx="4294967295"/>
          </p:nvPr>
        </p:nvSpPr>
        <p:spPr>
          <a:effectLst>
            <a:outerShdw dist="35921" dir="2699999" algn="ctr" rotWithShape="0">
              <a:schemeClr val="bg2"/>
            </a:outerShdw>
          </a:effectLst>
        </p:spPr>
        <p:txBody>
          <a:bodyPr wrap="square" lIns="91440" tIns="45720" rIns="91440" bIns="45720"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3200" b="0" i="0" u="none" strike="noStrike" kern="1200" cap="none" spc="0" normalizeH="0" baseline="0" noProof="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cs typeface="+mj-cs"/>
              </a:rPr>
              <a:t>国际上商品检验机构的类型</a:t>
            </a:r>
            <a:endParaRPr kumimoji="0" lang="zh-CN" altLang="en-US" sz="3200" b="0" i="0" u="none" strike="noStrike" kern="1200" cap="none" spc="0" normalizeH="0" baseline="0" noProof="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cs typeface="+mj-cs"/>
            </a:endParaRPr>
          </a:p>
        </p:txBody>
      </p:sp>
      <p:sp>
        <p:nvSpPr>
          <p:cNvPr id="2135" name="Rectangle 3"/>
          <p:cNvSpPr>
            <a:spLocks noGrp="1"/>
          </p:cNvSpPr>
          <p:nvPr>
            <p:ph type="body" idx="4294967295"/>
          </p:nvPr>
        </p:nvSpPr>
        <p:spPr>
          <a:xfrm>
            <a:off x="1847850" y="1196975"/>
            <a:ext cx="8210550" cy="4929188"/>
          </a:xfrm>
        </p:spPr>
        <p:txBody>
          <a:bodyPr wrap="square" lIns="91440" tIns="45720" rIns="91440" bIns="45720" anchor="t">
            <a:normAutofit fontScale="70000"/>
          </a:bodyPr>
          <a:p>
            <a:pPr marL="914400" marR="0" lvl="2" indent="0" algn="l" defTabSz="914400" rtl="0" fontAlgn="base">
              <a:lnSpc>
                <a:spcPct val="150000"/>
              </a:lnSpc>
              <a:spcAft>
                <a:spcPct val="0"/>
              </a:spcAft>
              <a:buClrTx/>
              <a:buSzTx/>
              <a:buFontTx/>
              <a:buNone/>
            </a:pPr>
            <a:r>
              <a:rPr kumimoji="0" lang="en-US" altLang="zh-CN" sz="2000" b="0" i="0" u="none" strike="noStrike" kern="1200" cap="none" spc="0" normalizeH="0" baseline="0" noProof="1">
                <a:solidFill>
                  <a:schemeClr val="tx1"/>
                </a:solidFill>
                <a:effectLst>
                  <a:outerShdw blurRad="38100" dist="38100" dir="2700000">
                    <a:srgbClr val="C0C0C0"/>
                  </a:outerShdw>
                </a:effectLst>
                <a:latin typeface="Arial" panose="020B0604020202020204"/>
                <a:ea typeface="黑体" panose="02010609060101010101" charset="-122"/>
                <a:cs typeface="+mn-cs"/>
              </a:rPr>
              <a:t>1</a:t>
            </a:r>
            <a:r>
              <a:rPr kumimoji="0" lang="zh-CN" altLang="en-US" sz="2000" b="0" i="0" u="none" strike="noStrike" kern="1200" cap="none" spc="0" normalizeH="0" baseline="0" noProof="1">
                <a:solidFill>
                  <a:schemeClr val="tx1"/>
                </a:solidFill>
                <a:latin typeface="Arial" panose="020B0604020202020204"/>
                <a:ea typeface="黑体" panose="02010609060101010101" charset="-122"/>
                <a:cs typeface="+mn-cs"/>
              </a:rPr>
              <a:t>、官方检验机构</a:t>
            </a:r>
            <a:endParaRPr kumimoji="0" lang="zh-CN" altLang="en-US" sz="2000" b="0" i="0" u="none" strike="noStrike" kern="1200" cap="none" spc="0" normalizeH="0" baseline="0" noProof="1">
              <a:solidFill>
                <a:schemeClr val="tx1"/>
              </a:solidFill>
              <a:latin typeface="+mn-lt"/>
              <a:ea typeface="黑体" panose="02010609060101010101" charset="-122"/>
              <a:cs typeface="+mn-cs"/>
            </a:endParaRPr>
          </a:p>
          <a:p>
            <a:pPr marL="914400" marR="0" lvl="2" indent="0" algn="l" defTabSz="914400" rtl="0" fontAlgn="base">
              <a:lnSpc>
                <a:spcPct val="150000"/>
              </a:lnSpc>
              <a:spcAft>
                <a:spcPct val="0"/>
              </a:spcAft>
              <a:buClrTx/>
              <a:buSzTx/>
              <a:buFontTx/>
              <a:buNone/>
            </a:pPr>
            <a:r>
              <a:rPr kumimoji="0" lang="zh-CN" altLang="en-US" sz="2000" b="0" i="0" u="none" strike="noStrike" kern="1200" cap="none" spc="0" normalizeH="0" baseline="0" noProof="1">
                <a:solidFill>
                  <a:schemeClr val="tx1"/>
                </a:solidFill>
                <a:latin typeface="Arial" panose="020B0604020202020204"/>
                <a:ea typeface="黑体" panose="02010609060101010101" charset="-122"/>
                <a:cs typeface="+mn-cs"/>
              </a:rPr>
              <a:t>官方检验机构是指由国家或地方政府投资，按照国家有关法律法令对出入境商品实施强制性检验、检疫和监督管理的机构。例如</a:t>
            </a:r>
            <a:r>
              <a:rPr kumimoji="0" lang="zh-CN" altLang="en-US" sz="2000" b="0" i="0" u="none" strike="noStrike" kern="1200" cap="none" spc="0" normalizeH="0" baseline="0" noProof="1">
                <a:solidFill>
                  <a:srgbClr val="FF0000"/>
                </a:solidFill>
                <a:latin typeface="Arial" panose="020B0604020202020204"/>
                <a:ea typeface="黑体" panose="02010609060101010101" charset="-122"/>
                <a:cs typeface="+mn-cs"/>
              </a:rPr>
              <a:t>美国食品药物管理局</a:t>
            </a:r>
            <a:r>
              <a:rPr kumimoji="0" lang="en-US" altLang="zh-CN" sz="2000" b="0" i="0" u="none" strike="noStrike" kern="1200" cap="none" spc="0" normalizeH="0" baseline="0" noProof="1">
                <a:solidFill>
                  <a:srgbClr val="FF0000"/>
                </a:solidFill>
                <a:latin typeface="Arial" panose="020B0604020202020204"/>
                <a:ea typeface="黑体" panose="02010609060101010101" charset="-122"/>
                <a:cs typeface="+mn-cs"/>
              </a:rPr>
              <a:t>(FDA)</a:t>
            </a:r>
            <a:r>
              <a:rPr kumimoji="0" lang="zh-CN" altLang="en-US" sz="2000" b="0" i="0" u="none" strike="noStrike" kern="1200" cap="none" spc="0" normalizeH="0" baseline="0" noProof="1">
                <a:solidFill>
                  <a:schemeClr val="tx1"/>
                </a:solidFill>
                <a:latin typeface="Arial" panose="020B0604020202020204"/>
                <a:ea typeface="黑体" panose="02010609060101010101" charset="-122"/>
                <a:cs typeface="+mn-cs"/>
              </a:rPr>
              <a:t>、</a:t>
            </a:r>
            <a:r>
              <a:rPr kumimoji="0" lang="zh-CN" altLang="en-US" sz="2000" b="0" i="0" u="none" strike="noStrike" kern="1200" cap="none" spc="0" normalizeH="0" baseline="0" noProof="1">
                <a:solidFill>
                  <a:srgbClr val="FF0000"/>
                </a:solidFill>
                <a:latin typeface="Arial" panose="020B0604020202020204"/>
                <a:ea typeface="黑体" panose="02010609060101010101" charset="-122"/>
                <a:cs typeface="+mn-cs"/>
              </a:rPr>
              <a:t>美国动植物检疫署</a:t>
            </a:r>
            <a:r>
              <a:rPr kumimoji="0" lang="zh-CN" altLang="en-US" sz="2000" b="0" i="0" u="none" strike="noStrike" kern="1200" cap="none" spc="0" normalizeH="0" baseline="0" noProof="1">
                <a:solidFill>
                  <a:schemeClr val="tx1"/>
                </a:solidFill>
                <a:latin typeface="Arial" panose="020B0604020202020204"/>
                <a:ea typeface="黑体" panose="02010609060101010101" charset="-122"/>
                <a:cs typeface="+mn-cs"/>
              </a:rPr>
              <a:t>、</a:t>
            </a:r>
            <a:r>
              <a:rPr kumimoji="0" lang="zh-CN" altLang="en-US" sz="2000" b="0" i="0" u="none" strike="noStrike" kern="1200" cap="none" spc="0" normalizeH="0" baseline="0" noProof="1">
                <a:solidFill>
                  <a:srgbClr val="FF0000"/>
                </a:solidFill>
                <a:latin typeface="Arial" panose="020B0604020202020204"/>
                <a:ea typeface="黑体" panose="02010609060101010101" charset="-122"/>
                <a:cs typeface="+mn-cs"/>
              </a:rPr>
              <a:t>美国粮食谷检验署</a:t>
            </a:r>
            <a:r>
              <a:rPr kumimoji="0" lang="zh-CN" altLang="en-US" sz="2000" b="0" i="0" u="none" strike="noStrike" kern="1200" cap="none" spc="0" normalizeH="0" baseline="0" noProof="1">
                <a:solidFill>
                  <a:schemeClr val="tx1"/>
                </a:solidFill>
                <a:latin typeface="Arial" panose="020B0604020202020204"/>
                <a:ea typeface="黑体" panose="02010609060101010101" charset="-122"/>
                <a:cs typeface="+mn-cs"/>
              </a:rPr>
              <a:t>、</a:t>
            </a:r>
            <a:r>
              <a:rPr kumimoji="0" lang="zh-CN" altLang="en-US" sz="2000" b="0" i="0" u="none" strike="noStrike" kern="1200" cap="none" spc="0" normalizeH="0" baseline="0" noProof="1">
                <a:solidFill>
                  <a:srgbClr val="FF0000"/>
                </a:solidFill>
                <a:latin typeface="Arial" panose="020B0604020202020204"/>
                <a:ea typeface="黑体" panose="02010609060101010101" charset="-122"/>
                <a:cs typeface="+mn-cs"/>
              </a:rPr>
              <a:t>日本通商省检验所</a:t>
            </a:r>
            <a:r>
              <a:rPr kumimoji="0" lang="zh-CN" altLang="en-US" sz="2000" b="0" i="0" u="none" strike="noStrike" kern="1200" cap="none" spc="0" normalizeH="0" baseline="0" noProof="1">
                <a:solidFill>
                  <a:schemeClr val="tx1"/>
                </a:solidFill>
                <a:latin typeface="Arial" panose="020B0604020202020204"/>
                <a:ea typeface="黑体" panose="02010609060101010101" charset="-122"/>
                <a:cs typeface="+mn-cs"/>
              </a:rPr>
              <a:t>等。</a:t>
            </a:r>
            <a:endParaRPr kumimoji="0" lang="en-US" altLang="zh-CN" sz="2000" b="0" i="0" u="none" strike="noStrike" kern="1200" cap="none" spc="0" normalizeH="0" baseline="0" noProof="1">
              <a:solidFill>
                <a:schemeClr val="tx1"/>
              </a:solidFill>
              <a:latin typeface="Arial" panose="020B0604020202020204"/>
              <a:ea typeface="黑体" panose="02010609060101010101" charset="-122"/>
              <a:cs typeface="+mn-cs"/>
            </a:endParaRPr>
          </a:p>
          <a:p>
            <a:pPr marL="914400" marR="0" lvl="2" indent="0" algn="l" defTabSz="914400" rtl="0" fontAlgn="base">
              <a:lnSpc>
                <a:spcPct val="150000"/>
              </a:lnSpc>
              <a:spcAft>
                <a:spcPct val="0"/>
              </a:spcAft>
              <a:buClrTx/>
              <a:buSzTx/>
              <a:buFontTx/>
              <a:buNone/>
            </a:pPr>
            <a:endParaRPr kumimoji="0" lang="zh-CN" altLang="en-US" sz="2000" b="0" i="0" u="none" strike="noStrike" kern="1200" cap="none" spc="0" normalizeH="0" baseline="0" noProof="1">
              <a:solidFill>
                <a:schemeClr val="tx1"/>
              </a:solidFill>
              <a:latin typeface="+mn-lt"/>
              <a:ea typeface="黑体" panose="02010609060101010101" charset="-122"/>
              <a:cs typeface="+mn-cs"/>
            </a:endParaRPr>
          </a:p>
          <a:p>
            <a:pPr marL="914400" marR="0" lvl="2" indent="0" algn="l" defTabSz="914400" rtl="0" fontAlgn="base">
              <a:lnSpc>
                <a:spcPct val="150000"/>
              </a:lnSpc>
              <a:spcAft>
                <a:spcPct val="0"/>
              </a:spcAft>
              <a:buClrTx/>
              <a:buSzTx/>
              <a:buFontTx/>
              <a:buNone/>
            </a:pPr>
            <a:r>
              <a:rPr kumimoji="0" lang="en-US" altLang="zh-CN" sz="2000" b="0" i="0" u="none" strike="noStrike" kern="1200" cap="none" spc="0" normalizeH="0" baseline="0" noProof="1">
                <a:solidFill>
                  <a:schemeClr val="tx1"/>
                </a:solidFill>
                <a:latin typeface="Arial" panose="020B0604020202020204"/>
                <a:ea typeface="黑体" panose="02010609060101010101" charset="-122"/>
                <a:cs typeface="+mn-cs"/>
              </a:rPr>
              <a:t>2</a:t>
            </a:r>
            <a:r>
              <a:rPr kumimoji="0" lang="zh-CN" altLang="en-US" sz="2000" b="0" i="0" u="none" strike="noStrike" kern="1200" cap="none" spc="0" normalizeH="0" baseline="0" noProof="1">
                <a:solidFill>
                  <a:schemeClr val="tx1"/>
                </a:solidFill>
                <a:latin typeface="Arial" panose="020B0604020202020204"/>
                <a:ea typeface="黑体" panose="02010609060101010101" charset="-122"/>
                <a:cs typeface="+mn-cs"/>
              </a:rPr>
              <a:t>、半官方检验机构</a:t>
            </a:r>
            <a:endParaRPr kumimoji="0" lang="zh-CN" altLang="en-US" sz="2000" b="0" i="0" u="none" strike="noStrike" kern="1200" cap="none" spc="0" normalizeH="0" baseline="0" noProof="1">
              <a:solidFill>
                <a:schemeClr val="tx1"/>
              </a:solidFill>
              <a:latin typeface="+mn-lt"/>
              <a:ea typeface="黑体" panose="02010609060101010101" charset="-122"/>
              <a:cs typeface="+mn-cs"/>
            </a:endParaRPr>
          </a:p>
          <a:p>
            <a:pPr marL="914400" marR="0" lvl="2" indent="0" algn="l" defTabSz="914400" rtl="0" fontAlgn="base">
              <a:lnSpc>
                <a:spcPct val="150000"/>
              </a:lnSpc>
              <a:spcAft>
                <a:spcPct val="0"/>
              </a:spcAft>
              <a:buClrTx/>
              <a:buSzTx/>
              <a:buFontTx/>
              <a:buNone/>
            </a:pPr>
            <a:r>
              <a:rPr kumimoji="0" lang="zh-CN" altLang="en-US" sz="2000" b="0" i="0" u="none" strike="noStrike" kern="1200" cap="none" spc="0" normalizeH="0" baseline="0" noProof="1">
                <a:solidFill>
                  <a:schemeClr val="tx1"/>
                </a:solidFill>
                <a:latin typeface="Arial" panose="020B0604020202020204"/>
                <a:ea typeface="黑体" panose="02010609060101010101" charset="-122"/>
                <a:cs typeface="+mn-cs"/>
              </a:rPr>
              <a:t>半官方检验机构是指一些有一定权威的、有国家政府授权、代表政府行使某项商品检验或某一方面检验管理工作的民间机构，例如，根据美国政府的规定，凡是进口与防盗信号、化学危险品以及电器、供暖、防水等有关的产品，必须经美国担保人实验室</a:t>
            </a:r>
            <a:r>
              <a:rPr kumimoji="0" lang="en-US" altLang="zh-CN" sz="2000" b="0" i="0" u="none" strike="noStrike" kern="1200" cap="none" spc="0" normalizeH="0" baseline="0" noProof="1">
                <a:solidFill>
                  <a:schemeClr val="tx1"/>
                </a:solidFill>
                <a:latin typeface="Arial" panose="020B0604020202020204"/>
                <a:ea typeface="黑体" panose="02010609060101010101" charset="-122"/>
                <a:cs typeface="+mn-cs"/>
              </a:rPr>
              <a:t>(Underwriter’s Laboratory)</a:t>
            </a:r>
            <a:r>
              <a:rPr kumimoji="0" lang="zh-CN" altLang="en-US" sz="2000" b="0" i="0" u="none" strike="noStrike" kern="1200" cap="none" spc="0" normalizeH="0" baseline="0" noProof="1">
                <a:solidFill>
                  <a:schemeClr val="tx1"/>
                </a:solidFill>
                <a:latin typeface="Arial" panose="020B0604020202020204"/>
                <a:ea typeface="黑体" panose="02010609060101010101" charset="-122"/>
                <a:cs typeface="+mn-cs"/>
              </a:rPr>
              <a:t>这一般官方检验机构检验认证合格，并贴上该实验室的英文缩写标志”</a:t>
            </a:r>
            <a:r>
              <a:rPr kumimoji="0" lang="en-US" altLang="zh-CN" sz="2000" b="0" i="0" u="none" strike="noStrike" kern="1200" cap="none" spc="0" normalizeH="0" baseline="0" noProof="1">
                <a:solidFill>
                  <a:srgbClr val="FF0000"/>
                </a:solidFill>
                <a:latin typeface="Arial" panose="020B0604020202020204"/>
                <a:ea typeface="黑体" panose="02010609060101010101" charset="-122"/>
                <a:cs typeface="+mn-cs"/>
              </a:rPr>
              <a:t>UL</a:t>
            </a:r>
            <a:r>
              <a:rPr kumimoji="0" lang="en-US" altLang="zh-CN" sz="2000" b="0" i="0" u="none" strike="noStrike" kern="1200" cap="none" spc="0" normalizeH="0" baseline="0" noProof="1">
                <a:solidFill>
                  <a:schemeClr val="tx1"/>
                </a:solidFill>
                <a:latin typeface="Arial" panose="020B0604020202020204"/>
                <a:ea typeface="黑体" panose="02010609060101010101" charset="-122"/>
                <a:cs typeface="+mn-cs"/>
              </a:rPr>
              <a:t>”</a:t>
            </a:r>
            <a:r>
              <a:rPr kumimoji="0" lang="zh-CN" altLang="en-US" sz="2000" b="0" i="0" u="none" strike="noStrike" kern="1200" cap="none" spc="0" normalizeH="0" baseline="0" noProof="1">
                <a:solidFill>
                  <a:schemeClr val="tx1"/>
                </a:solidFill>
                <a:latin typeface="Arial" panose="020B0604020202020204"/>
                <a:ea typeface="黑体" panose="02010609060101010101" charset="-122"/>
                <a:cs typeface="+mn-cs"/>
              </a:rPr>
              <a:t>，方可进入美国市场。</a:t>
            </a:r>
            <a:endParaRPr kumimoji="0" lang="en-US" altLang="zh-CN" sz="2000" b="0" i="0" u="none" strike="noStrike" kern="1200" cap="none" spc="0" normalizeH="0" baseline="0" noProof="1">
              <a:solidFill>
                <a:schemeClr val="tx1"/>
              </a:solidFill>
              <a:latin typeface="Arial" panose="020B0604020202020204"/>
              <a:ea typeface="黑体" panose="02010609060101010101" charset="-122"/>
              <a:cs typeface="+mn-cs"/>
            </a:endParaRPr>
          </a:p>
          <a:p>
            <a:pPr marL="914400" marR="0" lvl="2" indent="0" algn="l" defTabSz="914400" rtl="0" fontAlgn="base">
              <a:lnSpc>
                <a:spcPct val="150000"/>
              </a:lnSpc>
              <a:spcAft>
                <a:spcPct val="0"/>
              </a:spcAft>
              <a:buClrTx/>
              <a:buSzTx/>
              <a:buFontTx/>
              <a:buNone/>
            </a:pPr>
            <a:endParaRPr kumimoji="0" lang="zh-CN" altLang="en-US" sz="2000" b="0" i="0" u="none" strike="noStrike" kern="1200" cap="none" spc="0" normalizeH="0" baseline="0" noProof="1">
              <a:solidFill>
                <a:schemeClr val="tx1"/>
              </a:solidFill>
              <a:latin typeface="+mn-lt"/>
              <a:ea typeface="黑体" panose="02010609060101010101" charset="-122"/>
              <a:cs typeface="+mn-cs"/>
            </a:endParaRPr>
          </a:p>
          <a:p>
            <a:pPr marL="914400" marR="0" lvl="2" indent="0" algn="l" defTabSz="914400" rtl="0" fontAlgn="base">
              <a:lnSpc>
                <a:spcPct val="150000"/>
              </a:lnSpc>
              <a:spcAft>
                <a:spcPct val="0"/>
              </a:spcAft>
              <a:buClrTx/>
              <a:buSzTx/>
              <a:buFontTx/>
              <a:buNone/>
            </a:pPr>
            <a:r>
              <a:rPr kumimoji="0" lang="en-US" altLang="zh-CN" sz="2000" b="0" i="0" u="none" strike="noStrike" kern="1200" cap="none" spc="0" normalizeH="0" baseline="0" noProof="1">
                <a:solidFill>
                  <a:schemeClr val="tx1"/>
                </a:solidFill>
                <a:latin typeface="Arial" panose="020B0604020202020204"/>
                <a:ea typeface="黑体" panose="02010609060101010101" charset="-122"/>
                <a:cs typeface="+mn-cs"/>
              </a:rPr>
              <a:t>3</a:t>
            </a:r>
            <a:r>
              <a:rPr kumimoji="0" lang="zh-CN" altLang="en-US" sz="2000" b="0" i="0" u="none" strike="noStrike" kern="1200" cap="none" spc="0" normalizeH="0" baseline="0" noProof="1">
                <a:solidFill>
                  <a:schemeClr val="tx1"/>
                </a:solidFill>
                <a:latin typeface="Arial" panose="020B0604020202020204"/>
                <a:ea typeface="黑体" panose="02010609060101010101" charset="-122"/>
                <a:cs typeface="+mn-cs"/>
              </a:rPr>
              <a:t>、非官方检验机构</a:t>
            </a:r>
            <a:endParaRPr kumimoji="0" lang="zh-CN" altLang="en-US" sz="2000" b="0" i="0" u="none" strike="noStrike" kern="1200" cap="none" spc="0" normalizeH="0" baseline="0" noProof="1">
              <a:solidFill>
                <a:schemeClr val="tx1"/>
              </a:solidFill>
              <a:latin typeface="+mn-lt"/>
              <a:ea typeface="黑体" panose="02010609060101010101" charset="-122"/>
              <a:cs typeface="+mn-cs"/>
            </a:endParaRPr>
          </a:p>
          <a:p>
            <a:pPr marL="914400" marR="0" lvl="2" indent="0" algn="l" defTabSz="914400" rtl="0" fontAlgn="base">
              <a:lnSpc>
                <a:spcPct val="150000"/>
              </a:lnSpc>
              <a:spcAft>
                <a:spcPct val="0"/>
              </a:spcAft>
              <a:buClrTx/>
              <a:buSzTx/>
              <a:buFontTx/>
              <a:buNone/>
            </a:pPr>
            <a:r>
              <a:rPr kumimoji="0" lang="zh-CN" altLang="en-US" sz="2000" b="0" i="0" u="none" strike="noStrike" kern="1200" cap="none" spc="0" normalizeH="0" baseline="0" noProof="1">
                <a:solidFill>
                  <a:schemeClr val="tx1"/>
                </a:solidFill>
                <a:latin typeface="Arial" panose="020B0604020202020204"/>
                <a:ea typeface="黑体" panose="02010609060101010101" charset="-122"/>
                <a:cs typeface="+mn-cs"/>
              </a:rPr>
              <a:t>非官方检验机构主要是指由私人创办的、具有专业检验、鉴定技术能力的公证行</a:t>
            </a:r>
            <a:r>
              <a:rPr kumimoji="0" lang="en-US" altLang="zh-CN" sz="2000" b="0" i="0" u="none" strike="noStrike" kern="1200" cap="none" spc="0" normalizeH="0" baseline="0" noProof="1">
                <a:solidFill>
                  <a:schemeClr val="tx1"/>
                </a:solidFill>
                <a:latin typeface="Arial" panose="020B0604020202020204"/>
                <a:ea typeface="黑体" panose="02010609060101010101" charset="-122"/>
                <a:cs typeface="+mn-cs"/>
              </a:rPr>
              <a:t>(Lloyd’s  Surveyor)</a:t>
            </a:r>
            <a:r>
              <a:rPr kumimoji="0" lang="zh-CN" altLang="en-US" sz="2000" b="0" i="0" u="none" strike="noStrike" kern="1200" cap="none" spc="0" normalizeH="0" baseline="0" noProof="1">
                <a:solidFill>
                  <a:schemeClr val="tx1"/>
                </a:solidFill>
                <a:latin typeface="Arial" panose="020B0604020202020204"/>
                <a:ea typeface="黑体" panose="02010609060101010101" charset="-122"/>
                <a:cs typeface="+mn-cs"/>
              </a:rPr>
              <a:t>、</a:t>
            </a:r>
            <a:r>
              <a:rPr kumimoji="0" lang="zh-CN" altLang="en-US" sz="2000" b="0" i="0" u="none" strike="noStrike" kern="1200" cap="none" spc="0" normalizeH="0" baseline="0" noProof="1">
                <a:solidFill>
                  <a:srgbClr val="FF0000"/>
                </a:solidFill>
                <a:latin typeface="Arial" panose="020B0604020202020204"/>
                <a:ea typeface="黑体" panose="02010609060101010101" charset="-122"/>
                <a:cs typeface="+mn-cs"/>
              </a:rPr>
              <a:t>瑞士日内瓦通用鉴定公司</a:t>
            </a:r>
            <a:r>
              <a:rPr kumimoji="0" lang="en-US" altLang="zh-CN" sz="2000" b="0" i="0" u="none" strike="noStrike" kern="1200" cap="none" spc="0" normalizeH="0" baseline="0" noProof="1">
                <a:solidFill>
                  <a:srgbClr val="FF0000"/>
                </a:solidFill>
                <a:latin typeface="Arial" panose="020B0604020202020204"/>
                <a:ea typeface="黑体" panose="02010609060101010101" charset="-122"/>
                <a:cs typeface="+mn-cs"/>
              </a:rPr>
              <a:t>(Societe  Gnerale de surveillance S .A . ,SGS)</a:t>
            </a:r>
            <a:r>
              <a:rPr kumimoji="0" lang="zh-CN" altLang="en-US" sz="2000" b="0" i="0" u="none" strike="noStrike" kern="1200" cap="none" spc="0" normalizeH="0" baseline="0" noProof="1">
                <a:solidFill>
                  <a:schemeClr val="tx1"/>
                </a:solidFill>
                <a:latin typeface="Arial" panose="020B0604020202020204"/>
                <a:ea typeface="黑体" panose="02010609060101010101" charset="-122"/>
                <a:cs typeface="+mn-cs"/>
              </a:rPr>
              <a:t>等。</a:t>
            </a:r>
            <a:endParaRPr kumimoji="0" lang="zh-CN" altLang="en-US" sz="2000" b="0" i="0" u="none" strike="noStrike" kern="1200" cap="none" spc="0" normalizeH="0" baseline="0" noProof="1">
              <a:solidFill>
                <a:schemeClr val="tx1"/>
              </a:solidFill>
              <a:latin typeface="+mn-lt"/>
              <a:ea typeface="黑体" panose="02010609060101010101" charset="-122"/>
              <a:cs typeface="+mn-cs"/>
            </a:endParaRPr>
          </a:p>
          <a:p>
            <a:pPr marL="914400" marR="0" lvl="2" indent="0" algn="l" defTabSz="914400" rtl="0" fontAlgn="base">
              <a:lnSpc>
                <a:spcPct val="150000"/>
              </a:lnSpc>
              <a:spcAft>
                <a:spcPct val="0"/>
              </a:spcAft>
              <a:buClrTx/>
              <a:buSzTx/>
              <a:buFontTx/>
              <a:buChar char="•"/>
            </a:pPr>
            <a:endParaRPr kumimoji="0" lang="zh-CN" altLang="en-US" sz="2000" b="0" i="0" u="none" strike="noStrike" kern="1200" cap="none" spc="0" normalizeH="0" baseline="0" noProof="1">
              <a:solidFill>
                <a:schemeClr val="tx1"/>
              </a:solidFill>
              <a:effectLst>
                <a:outerShdw blurRad="38100" dist="38100" dir="2700000">
                  <a:srgbClr val="C0C0C0"/>
                </a:outerShdw>
              </a:effectLst>
              <a:latin typeface="+mn-lt"/>
              <a:ea typeface="黑体" panose="02010609060101010101" charset="-122"/>
              <a:cs typeface="+mn-cs"/>
            </a:endParaRPr>
          </a:p>
        </p:txBody>
      </p:sp>
    </p:spTree>
    <p:custDataLst>
      <p:tags r:id="rId1"/>
    </p:custData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childTnLst>
                                    <p:set>
                                      <p:cBhvr>
                                        <p:cTn id="6" dur="1" fill="hold">
                                          <p:stCondLst>
                                            <p:cond delay="0"/>
                                          </p:stCondLst>
                                        </p:cTn>
                                        <p:tgtEl>
                                          <p:spTgt spid="2134"/>
                                        </p:tgtEl>
                                        <p:attrNameLst>
                                          <p:attrName>style.visibility</p:attrName>
                                        </p:attrNameLst>
                                      </p:cBhvr>
                                      <p:to>
                                        <p:strVal val="visible"/>
                                      </p:to>
                                    </p:set>
                                    <p:animEffect transition="in" filter="dissolve">
                                      <p:cBhvr>
                                        <p:cTn id="7" dur="500"/>
                                        <p:tgtEl>
                                          <p:spTgt spid="21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childTnLst>
                                    <p:set>
                                      <p:cBhvr>
                                        <p:cTn id="11" dur="1" fill="hold">
                                          <p:stCondLst>
                                            <p:cond delay="0"/>
                                          </p:stCondLst>
                                        </p:cTn>
                                        <p:tgtEl>
                                          <p:spTgt spid="2135">
                                            <p:txEl>
                                              <p:charRg st="0" end="9"/>
                                            </p:txEl>
                                          </p:spTgt>
                                        </p:tgtEl>
                                        <p:attrNameLst>
                                          <p:attrName>style.visibility</p:attrName>
                                        </p:attrNameLst>
                                      </p:cBhvr>
                                      <p:to>
                                        <p:strVal val="visible"/>
                                      </p:to>
                                    </p:set>
                                    <p:animEffect transition="in" filter="dissolve">
                                      <p:cBhvr>
                                        <p:cTn id="12" dur="500"/>
                                        <p:tgtEl>
                                          <p:spTgt spid="2135">
                                            <p:txEl>
                                              <p:charRg st="0" end="9"/>
                                            </p:txEl>
                                          </p:spTgt>
                                        </p:tgtEl>
                                      </p:cBhvr>
                                    </p:animEffect>
                                  </p:childTnLst>
                                </p:cTn>
                              </p:par>
                              <p:par>
                                <p:cTn id="13" presetID="9" presetClass="entr" presetSubtype="0" fill="hold" grpId="1" nodeType="withEffect">
                                  <p:childTnLst>
                                    <p:set>
                                      <p:cBhvr>
                                        <p:cTn id="14" dur="1" fill="hold">
                                          <p:stCondLst>
                                            <p:cond delay="0"/>
                                          </p:stCondLst>
                                        </p:cTn>
                                        <p:tgtEl>
                                          <p:spTgt spid="2135">
                                            <p:txEl>
                                              <p:charRg st="9" end="109"/>
                                            </p:txEl>
                                          </p:spTgt>
                                        </p:tgtEl>
                                        <p:attrNameLst>
                                          <p:attrName>style.visibility</p:attrName>
                                        </p:attrNameLst>
                                      </p:cBhvr>
                                      <p:to>
                                        <p:strVal val="visible"/>
                                      </p:to>
                                    </p:set>
                                    <p:animEffect transition="in" filter="dissolve">
                                      <p:cBhvr>
                                        <p:cTn id="15" dur="500"/>
                                        <p:tgtEl>
                                          <p:spTgt spid="2135">
                                            <p:txEl>
                                              <p:charRg st="9" end="109"/>
                                            </p:txEl>
                                          </p:spTgt>
                                        </p:tgtEl>
                                      </p:cBhvr>
                                    </p:animEffect>
                                  </p:childTnLst>
                                </p:cTn>
                              </p:par>
                              <p:par>
                                <p:cTn id="16" presetID="9" presetClass="entr" presetSubtype="0" fill="hold" grpId="1" nodeType="withEffect">
                                  <p:childTnLst>
                                    <p:set>
                                      <p:cBhvr>
                                        <p:cTn id="17" dur="1" fill="hold">
                                          <p:stCondLst>
                                            <p:cond delay="0"/>
                                          </p:stCondLst>
                                        </p:cTn>
                                        <p:tgtEl>
                                          <p:spTgt spid="2135">
                                            <p:txEl>
                                              <p:charRg st="110" end="120"/>
                                            </p:txEl>
                                          </p:spTgt>
                                        </p:tgtEl>
                                        <p:attrNameLst>
                                          <p:attrName>style.visibility</p:attrName>
                                        </p:attrNameLst>
                                      </p:cBhvr>
                                      <p:to>
                                        <p:strVal val="visible"/>
                                      </p:to>
                                    </p:set>
                                    <p:animEffect transition="in" filter="dissolve">
                                      <p:cBhvr>
                                        <p:cTn id="18" dur="500"/>
                                        <p:tgtEl>
                                          <p:spTgt spid="2135">
                                            <p:txEl>
                                              <p:charRg st="110" end="120"/>
                                            </p:txEl>
                                          </p:spTgt>
                                        </p:tgtEl>
                                      </p:cBhvr>
                                    </p:animEffect>
                                  </p:childTnLst>
                                </p:cTn>
                              </p:par>
                              <p:par>
                                <p:cTn id="19" presetID="9" presetClass="entr" presetSubtype="0" fill="hold" grpId="1" nodeType="withEffect">
                                  <p:childTnLst>
                                    <p:set>
                                      <p:cBhvr>
                                        <p:cTn id="20" dur="1" fill="hold">
                                          <p:stCondLst>
                                            <p:cond delay="0"/>
                                          </p:stCondLst>
                                        </p:cTn>
                                        <p:tgtEl>
                                          <p:spTgt spid="2135">
                                            <p:txEl>
                                              <p:charRg st="120" end="302"/>
                                            </p:txEl>
                                          </p:spTgt>
                                        </p:tgtEl>
                                        <p:attrNameLst>
                                          <p:attrName>style.visibility</p:attrName>
                                        </p:attrNameLst>
                                      </p:cBhvr>
                                      <p:to>
                                        <p:strVal val="visible"/>
                                      </p:to>
                                    </p:set>
                                    <p:animEffect transition="in" filter="dissolve">
                                      <p:cBhvr>
                                        <p:cTn id="21" dur="500"/>
                                        <p:tgtEl>
                                          <p:spTgt spid="2135">
                                            <p:txEl>
                                              <p:charRg st="120" end="302"/>
                                            </p:txEl>
                                          </p:spTgt>
                                        </p:tgtEl>
                                      </p:cBhvr>
                                    </p:animEffect>
                                  </p:childTnLst>
                                </p:cTn>
                              </p:par>
                              <p:par>
                                <p:cTn id="22" presetID="9" presetClass="entr" presetSubtype="0" fill="hold" grpId="1" nodeType="withEffect">
                                  <p:childTnLst>
                                    <p:set>
                                      <p:cBhvr>
                                        <p:cTn id="23" dur="1" fill="hold">
                                          <p:stCondLst>
                                            <p:cond delay="0"/>
                                          </p:stCondLst>
                                        </p:cTn>
                                        <p:tgtEl>
                                          <p:spTgt spid="2135">
                                            <p:txEl>
                                              <p:charRg st="303" end="313"/>
                                            </p:txEl>
                                          </p:spTgt>
                                        </p:tgtEl>
                                        <p:attrNameLst>
                                          <p:attrName>style.visibility</p:attrName>
                                        </p:attrNameLst>
                                      </p:cBhvr>
                                      <p:to>
                                        <p:strVal val="visible"/>
                                      </p:to>
                                    </p:set>
                                    <p:animEffect transition="in" filter="dissolve">
                                      <p:cBhvr>
                                        <p:cTn id="24" dur="500"/>
                                        <p:tgtEl>
                                          <p:spTgt spid="2135">
                                            <p:txEl>
                                              <p:charRg st="303" end="313"/>
                                            </p:txEl>
                                          </p:spTgt>
                                        </p:tgtEl>
                                      </p:cBhvr>
                                    </p:animEffect>
                                  </p:childTnLst>
                                </p:cTn>
                              </p:par>
                              <p:par>
                                <p:cTn id="25" presetID="9" presetClass="entr" presetSubtype="0" fill="hold" grpId="1" nodeType="withEffect">
                                  <p:childTnLst>
                                    <p:set>
                                      <p:cBhvr>
                                        <p:cTn id="26" dur="1" fill="hold">
                                          <p:stCondLst>
                                            <p:cond delay="0"/>
                                          </p:stCondLst>
                                        </p:cTn>
                                        <p:tgtEl>
                                          <p:spTgt spid="2135">
                                            <p:txEl>
                                              <p:charRg st="313" end="428"/>
                                            </p:txEl>
                                          </p:spTgt>
                                        </p:tgtEl>
                                        <p:attrNameLst>
                                          <p:attrName>style.visibility</p:attrName>
                                        </p:attrNameLst>
                                      </p:cBhvr>
                                      <p:to>
                                        <p:strVal val="visible"/>
                                      </p:to>
                                    </p:set>
                                    <p:animEffect transition="in" filter="dissolve">
                                      <p:cBhvr>
                                        <p:cTn id="27" dur="500"/>
                                        <p:tgtEl>
                                          <p:spTgt spid="2135">
                                            <p:txEl>
                                              <p:charRg st="313" end="4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4" grpId="0" bldLvl="0" animBg="1"/>
      <p:bldP spid="2135" grpId="1" animBg="1" uiExpand="1"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 3"/>
          <p:cNvSpPr/>
          <p:nvPr/>
        </p:nvSpPr>
        <p:spPr>
          <a:xfrm>
            <a:off x="2208213" y="671513"/>
            <a:ext cx="7704137" cy="6185535"/>
          </a:xfrm>
          <a:prstGeom prst="rect">
            <a:avLst/>
          </a:prstGeom>
          <a:noFill/>
          <a:ln w="12700">
            <a:noFill/>
          </a:ln>
        </p:spPr>
        <p:txBody>
          <a:bodyPr anchor="t" anchorCtr="0">
            <a:spAutoFit/>
          </a:bodyPr>
          <a:p>
            <a:pPr eaLnBrk="0" hangingPunct="0"/>
            <a:r>
              <a:rPr lang="zh-CN" altLang="en-US" sz="2800" b="1">
                <a:latin typeface="宋体" panose="02010600030101010101" pitchFamily="2" charset="-122"/>
                <a:ea typeface="宋体" panose="02010600030101010101" pitchFamily="2" charset="-122"/>
              </a:rPr>
              <a:t>二</a:t>
            </a:r>
            <a:r>
              <a:rPr lang="en-US" altLang="zh-CN" sz="2800" b="1">
                <a:latin typeface="宋体" panose="02010600030101010101" pitchFamily="2" charset="-122"/>
                <a:ea typeface="宋体" panose="02010600030101010101" pitchFamily="2" charset="-122"/>
              </a:rPr>
              <a:t>.</a:t>
            </a:r>
            <a:r>
              <a:rPr lang="zh-CN" altLang="en-US" sz="2800" b="1">
                <a:latin typeface="宋体" panose="02010600030101010101" pitchFamily="2" charset="-122"/>
                <a:ea typeface="宋体" panose="02010600030101010101" pitchFamily="2" charset="-122"/>
              </a:rPr>
              <a:t>出入境检验检疫机构及其职责</a:t>
            </a:r>
            <a:endParaRPr lang="zh-CN" altLang="en-US" sz="2800" b="1">
              <a:latin typeface="宋体" panose="02010600030101010101" pitchFamily="2" charset="-122"/>
              <a:ea typeface="宋体" panose="02010600030101010101" pitchFamily="2" charset="-122"/>
            </a:endParaRPr>
          </a:p>
          <a:p>
            <a:pPr eaLnBrk="0" hangingPunct="0"/>
            <a:endParaRPr lang="zh-CN" altLang="en-US" sz="2800" b="1">
              <a:latin typeface="宋体" panose="02010600030101010101" pitchFamily="2" charset="-122"/>
              <a:ea typeface="宋体" panose="02010600030101010101" pitchFamily="2" charset="-122"/>
            </a:endParaRPr>
          </a:p>
          <a:p>
            <a:pPr eaLnBrk="0" hangingPunct="0"/>
            <a:r>
              <a:rPr lang="zh-CN" altLang="en-US" sz="2400">
                <a:latin typeface="宋体" panose="02010600030101010101" pitchFamily="2" charset="-122"/>
                <a:ea typeface="宋体" panose="02010600030101010101" pitchFamily="2" charset="-122"/>
              </a:rPr>
              <a:t>历史：</a:t>
            </a:r>
            <a:r>
              <a:rPr lang="en-US" altLang="zh-CN" sz="2400">
                <a:latin typeface="宋体" panose="02010600030101010101" pitchFamily="2" charset="-122"/>
                <a:ea typeface="宋体" panose="02010600030101010101" pitchFamily="2" charset="-122"/>
              </a:rPr>
              <a:t>16</a:t>
            </a:r>
            <a:r>
              <a:rPr lang="zh-CN" altLang="en-US" sz="2400">
                <a:latin typeface="宋体" panose="02010600030101010101" pitchFamily="2" charset="-122"/>
                <a:ea typeface="宋体" panose="02010600030101010101" pitchFamily="2" charset="-122"/>
              </a:rPr>
              <a:t>世纪法国首先建立。目前世界上有</a:t>
            </a:r>
            <a:r>
              <a:rPr lang="en-US" altLang="zh-CN" sz="2400">
                <a:latin typeface="宋体" panose="02010600030101010101" pitchFamily="2" charset="-122"/>
                <a:ea typeface="宋体" panose="02010600030101010101" pitchFamily="2" charset="-122"/>
              </a:rPr>
              <a:t>1000</a:t>
            </a:r>
            <a:r>
              <a:rPr lang="zh-CN" altLang="en-US" sz="2400">
                <a:latin typeface="宋体" panose="02010600030101010101" pitchFamily="2" charset="-122"/>
                <a:ea typeface="宋体" panose="02010600030101010101" pitchFamily="2" charset="-122"/>
              </a:rPr>
              <a:t>多家。</a:t>
            </a:r>
            <a:endParaRPr lang="zh-CN" altLang="en-US" sz="2400">
              <a:latin typeface="宋体" panose="02010600030101010101" pitchFamily="2" charset="-122"/>
              <a:ea typeface="宋体" panose="02010600030101010101" pitchFamily="2" charset="-122"/>
            </a:endParaRPr>
          </a:p>
          <a:p>
            <a:pPr eaLnBrk="0" hangingPunct="0"/>
            <a:endParaRPr lang="zh-CN" altLang="en-US" sz="2400">
              <a:latin typeface="宋体" panose="02010600030101010101" pitchFamily="2" charset="-122"/>
              <a:ea typeface="宋体" panose="02010600030101010101" pitchFamily="2" charset="-122"/>
            </a:endParaRPr>
          </a:p>
          <a:p>
            <a:pPr eaLnBrk="0" hangingPunct="0"/>
            <a:r>
              <a:rPr lang="en-US" altLang="zh-CN" sz="2400" b="1">
                <a:latin typeface="宋体" panose="02010600030101010101" pitchFamily="2" charset="-122"/>
                <a:ea typeface="宋体" panose="02010600030101010101" pitchFamily="2" charset="-122"/>
              </a:rPr>
              <a:t>1.</a:t>
            </a:r>
            <a:r>
              <a:rPr lang="zh-CN" altLang="en-US" sz="2400" b="1">
                <a:latin typeface="宋体" panose="02010600030101010101" pitchFamily="2" charset="-122"/>
                <a:ea typeface="宋体" panose="02010600030101010101" pitchFamily="2" charset="-122"/>
              </a:rPr>
              <a:t>国际著名的检验检疫机构</a:t>
            </a:r>
            <a:endParaRPr lang="zh-CN" altLang="en-US" sz="2400" b="1">
              <a:latin typeface="宋体" panose="02010600030101010101" pitchFamily="2" charset="-122"/>
              <a:ea typeface="宋体" panose="02010600030101010101" pitchFamily="2" charset="-122"/>
            </a:endParaRPr>
          </a:p>
          <a:p>
            <a:pPr eaLnBrk="0" hangingPunct="0"/>
            <a:endParaRPr lang="zh-CN" altLang="en-US" sz="2400" b="1">
              <a:latin typeface="宋体" panose="02010600030101010101" pitchFamily="2" charset="-122"/>
              <a:ea typeface="宋体" panose="02010600030101010101" pitchFamily="2" charset="-122"/>
            </a:endParaRPr>
          </a:p>
          <a:p>
            <a:pPr eaLnBrk="0" hangingPunct="0"/>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1</a:t>
            </a:r>
            <a:r>
              <a:rPr lang="zh-CN" altLang="en-US" sz="2400">
                <a:latin typeface="宋体" panose="02010600030101010101" pitchFamily="2" charset="-122"/>
                <a:ea typeface="宋体" panose="02010600030101010101" pitchFamily="2" charset="-122"/>
              </a:rPr>
              <a:t>）瑞士通用公证行（</a:t>
            </a:r>
            <a:r>
              <a:rPr lang="en-US" altLang="zh-CN" sz="2400">
                <a:latin typeface="宋体" panose="02010600030101010101" pitchFamily="2" charset="-122"/>
                <a:ea typeface="宋体" panose="02010600030101010101" pitchFamily="2" charset="-122"/>
              </a:rPr>
              <a:t>SGS</a:t>
            </a:r>
            <a:r>
              <a:rPr lang="zh-CN" altLang="en-US" sz="2400">
                <a:latin typeface="宋体" panose="02010600030101010101" pitchFamily="2" charset="-122"/>
                <a:ea typeface="宋体" panose="02010600030101010101" pitchFamily="2" charset="-122"/>
              </a:rPr>
              <a:t>）</a:t>
            </a:r>
            <a:endParaRPr lang="zh-CN" altLang="en-US" sz="2400">
              <a:latin typeface="宋体" panose="02010600030101010101" pitchFamily="2" charset="-122"/>
              <a:ea typeface="宋体" panose="02010600030101010101" pitchFamily="2" charset="-122"/>
            </a:endParaRPr>
          </a:p>
          <a:p>
            <a:pPr eaLnBrk="0" hangingPunct="0"/>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2</a:t>
            </a:r>
            <a:r>
              <a:rPr lang="zh-CN" altLang="en-US" sz="2400">
                <a:latin typeface="宋体" panose="02010600030101010101" pitchFamily="2" charset="-122"/>
                <a:ea typeface="宋体" panose="02010600030101010101" pitchFamily="2" charset="-122"/>
              </a:rPr>
              <a:t>）英国劳氏船级社（</a:t>
            </a:r>
            <a:r>
              <a:rPr lang="en-US" altLang="zh-CN" sz="2400">
                <a:latin typeface="宋体" panose="02010600030101010101" pitchFamily="2" charset="-122"/>
                <a:ea typeface="宋体" panose="02010600030101010101" pitchFamily="2" charset="-122"/>
              </a:rPr>
              <a:t>LR</a:t>
            </a:r>
            <a:r>
              <a:rPr lang="zh-CN" altLang="en-US" sz="2400">
                <a:latin typeface="宋体" panose="02010600030101010101" pitchFamily="2" charset="-122"/>
                <a:ea typeface="宋体" panose="02010600030101010101" pitchFamily="2" charset="-122"/>
              </a:rPr>
              <a:t>）</a:t>
            </a:r>
            <a:endParaRPr lang="zh-CN" altLang="en-US" sz="2400">
              <a:latin typeface="宋体" panose="02010600030101010101" pitchFamily="2" charset="-122"/>
              <a:ea typeface="宋体" panose="02010600030101010101" pitchFamily="2" charset="-122"/>
            </a:endParaRPr>
          </a:p>
          <a:p>
            <a:pPr eaLnBrk="0" hangingPunct="0"/>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3</a:t>
            </a:r>
            <a:r>
              <a:rPr lang="zh-CN" altLang="en-US" sz="2400">
                <a:latin typeface="宋体" panose="02010600030101010101" pitchFamily="2" charset="-122"/>
                <a:ea typeface="宋体" panose="02010600030101010101" pitchFamily="2" charset="-122"/>
              </a:rPr>
              <a:t>）英国英之杰检验集团 （</a:t>
            </a:r>
            <a:r>
              <a:rPr lang="en-US" altLang="zh-CN" sz="2400">
                <a:latin typeface="宋体" panose="02010600030101010101" pitchFamily="2" charset="-122"/>
                <a:ea typeface="宋体" panose="02010600030101010101" pitchFamily="2" charset="-122"/>
              </a:rPr>
              <a:t>IITS</a:t>
            </a:r>
            <a:r>
              <a:rPr lang="zh-CN" altLang="en-US" sz="2400">
                <a:latin typeface="宋体" panose="02010600030101010101" pitchFamily="2" charset="-122"/>
                <a:ea typeface="宋体" panose="02010600030101010101" pitchFamily="2" charset="-122"/>
              </a:rPr>
              <a:t>）</a:t>
            </a:r>
            <a:endParaRPr lang="zh-CN" altLang="en-US" sz="2400">
              <a:latin typeface="宋体" panose="02010600030101010101" pitchFamily="2" charset="-122"/>
              <a:ea typeface="宋体" panose="02010600030101010101" pitchFamily="2" charset="-122"/>
            </a:endParaRPr>
          </a:p>
          <a:p>
            <a:pPr eaLnBrk="0" hangingPunct="0"/>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4</a:t>
            </a:r>
            <a:r>
              <a:rPr lang="zh-CN" altLang="en-US" sz="2400">
                <a:latin typeface="宋体" panose="02010600030101010101" pitchFamily="2" charset="-122"/>
                <a:ea typeface="宋体" panose="02010600030101010101" pitchFamily="2" charset="-122"/>
              </a:rPr>
              <a:t>）美国食品和药物管理局（</a:t>
            </a:r>
            <a:r>
              <a:rPr lang="en-US" altLang="zh-CN" sz="2400">
                <a:latin typeface="宋体" panose="02010600030101010101" pitchFamily="2" charset="-122"/>
                <a:ea typeface="宋体" panose="02010600030101010101" pitchFamily="2" charset="-122"/>
              </a:rPr>
              <a:t>FDA</a:t>
            </a:r>
            <a:r>
              <a:rPr lang="zh-CN" altLang="en-US" sz="2400">
                <a:latin typeface="宋体" panose="02010600030101010101" pitchFamily="2" charset="-122"/>
                <a:ea typeface="宋体" panose="02010600030101010101" pitchFamily="2" charset="-122"/>
              </a:rPr>
              <a:t>）</a:t>
            </a:r>
            <a:endParaRPr lang="en-US" altLang="zh-CN" sz="2400">
              <a:latin typeface="宋体" panose="02010600030101010101" pitchFamily="2" charset="-122"/>
              <a:ea typeface="宋体" panose="02010600030101010101" pitchFamily="2" charset="-122"/>
            </a:endParaRPr>
          </a:p>
          <a:p>
            <a:pPr eaLnBrk="0" hangingPunct="0"/>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5</a:t>
            </a:r>
            <a:r>
              <a:rPr lang="zh-CN" altLang="en-US" sz="2400">
                <a:latin typeface="宋体" panose="02010600030101010101" pitchFamily="2" charset="-122"/>
                <a:ea typeface="宋体" panose="02010600030101010101" pitchFamily="2" charset="-122"/>
              </a:rPr>
              <a:t>）美国粮谷检验署（</a:t>
            </a:r>
            <a:r>
              <a:rPr lang="en-US" altLang="zh-CN" sz="2400">
                <a:latin typeface="宋体" panose="02010600030101010101" pitchFamily="2" charset="-122"/>
                <a:ea typeface="宋体" panose="02010600030101010101" pitchFamily="2" charset="-122"/>
              </a:rPr>
              <a:t>FGES</a:t>
            </a:r>
            <a:r>
              <a:rPr lang="zh-CN" altLang="en-US" sz="2400">
                <a:latin typeface="宋体" panose="02010600030101010101" pitchFamily="2" charset="-122"/>
                <a:ea typeface="宋体" panose="02010600030101010101" pitchFamily="2" charset="-122"/>
              </a:rPr>
              <a:t>）</a:t>
            </a:r>
            <a:endParaRPr lang="zh-CN" altLang="en-US" sz="2400">
              <a:latin typeface="宋体" panose="02010600030101010101" pitchFamily="2" charset="-122"/>
              <a:ea typeface="宋体" panose="02010600030101010101" pitchFamily="2" charset="-122"/>
            </a:endParaRPr>
          </a:p>
          <a:p>
            <a:pPr eaLnBrk="0" hangingPunct="0"/>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6</a:t>
            </a:r>
            <a:r>
              <a:rPr lang="zh-CN" altLang="en-US" sz="2400">
                <a:latin typeface="宋体" panose="02010600030101010101" pitchFamily="2" charset="-122"/>
                <a:ea typeface="宋体" panose="02010600030101010101" pitchFamily="2" charset="-122"/>
              </a:rPr>
              <a:t>）日本海事鉴定协会 （</a:t>
            </a:r>
            <a:r>
              <a:rPr lang="en-US" altLang="zh-CN" sz="2400">
                <a:latin typeface="宋体" panose="02010600030101010101" pitchFamily="2" charset="-122"/>
                <a:ea typeface="宋体" panose="02010600030101010101" pitchFamily="2" charset="-122"/>
              </a:rPr>
              <a:t>NKKK</a:t>
            </a:r>
            <a:r>
              <a:rPr lang="zh-CN" altLang="en-US" sz="2400">
                <a:latin typeface="宋体" panose="02010600030101010101" pitchFamily="2" charset="-122"/>
                <a:ea typeface="宋体" panose="02010600030101010101" pitchFamily="2" charset="-122"/>
              </a:rPr>
              <a:t>）</a:t>
            </a:r>
            <a:endParaRPr lang="en-US" altLang="zh-CN" sz="2400">
              <a:latin typeface="宋体" panose="02010600030101010101" pitchFamily="2" charset="-122"/>
              <a:ea typeface="宋体" panose="02010600030101010101" pitchFamily="2" charset="-122"/>
            </a:endParaRPr>
          </a:p>
          <a:p>
            <a:pPr eaLnBrk="0" hangingPunct="0"/>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7</a:t>
            </a:r>
            <a:r>
              <a:rPr lang="zh-CN" altLang="en-US" sz="2400">
                <a:latin typeface="宋体" panose="02010600030101010101" pitchFamily="2" charset="-122"/>
                <a:ea typeface="宋体" panose="02010600030101010101" pitchFamily="2" charset="-122"/>
              </a:rPr>
              <a:t>）法国国家实验室检测中心等</a:t>
            </a:r>
            <a:endParaRPr lang="zh-CN" altLang="en-US" sz="2400">
              <a:latin typeface="宋体" panose="02010600030101010101" pitchFamily="2" charset="-122"/>
              <a:ea typeface="宋体" panose="02010600030101010101" pitchFamily="2" charset="-122"/>
            </a:endParaRPr>
          </a:p>
          <a:p>
            <a:pPr eaLnBrk="0" hangingPunct="0"/>
            <a:endParaRPr lang="zh-CN" altLang="en-US" sz="2400">
              <a:latin typeface="宋体" panose="02010600030101010101" pitchFamily="2" charset="-122"/>
              <a:ea typeface="宋体" panose="02010600030101010101" pitchFamily="2" charset="-122"/>
            </a:endParaRPr>
          </a:p>
          <a:p>
            <a:pPr eaLnBrk="0" hangingPunct="0"/>
            <a:endParaRPr lang="zh-CN" altLang="en-US" sz="2400">
              <a:latin typeface="宋体" panose="02010600030101010101" pitchFamily="2" charset="-122"/>
              <a:ea typeface="宋体" panose="02010600030101010101" pitchFamily="2" charset="-122"/>
            </a:endParaRPr>
          </a:p>
          <a:p>
            <a:pPr eaLnBrk="0" hangingPunct="0"/>
            <a:endParaRPr lang="en-US" altLang="zh-CN" sz="2800" b="1">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灯片编号占位符 5"/>
          <p:cNvSpPr/>
          <p:nvPr/>
        </p:nvSpPr>
        <p:spPr>
          <a:xfrm>
            <a:off x="8077200" y="6248400"/>
            <a:ext cx="2133600" cy="457200"/>
          </a:xfrm>
          <a:prstGeom prst="rect">
            <a:avLst/>
          </a:prstGeom>
          <a:noFill/>
          <a:ln w="9525">
            <a:noFill/>
          </a:ln>
        </p:spPr>
        <p:txBody>
          <a:bodyPr anchor="t" anchorCtr="0"/>
          <a:p>
            <a:pPr algn="r"/>
            <a:fld id="{9A0DB2DC-4C9A-4742-B13C-FB6460FD3503}" type="slidenum">
              <a:rPr lang="en-US" altLang="zh-CN" sz="1000">
                <a:solidFill>
                  <a:srgbClr val="000000"/>
                </a:solidFill>
                <a:latin typeface="Arial" panose="020B0604020202020204" pitchFamily="34" charset="0"/>
                <a:ea typeface="宋体" panose="02010600030101010101" pitchFamily="2" charset="-122"/>
              </a:rPr>
            </a:fld>
            <a:endParaRPr lang="en-US" altLang="zh-CN" sz="1000">
              <a:solidFill>
                <a:srgbClr val="000000"/>
              </a:solidFill>
              <a:latin typeface="Arial" panose="020B0604020202020204" pitchFamily="34" charset="0"/>
              <a:ea typeface="宋体" panose="02010600030101010101" pitchFamily="2" charset="-122"/>
            </a:endParaRPr>
          </a:p>
        </p:txBody>
      </p:sp>
      <p:sp>
        <p:nvSpPr>
          <p:cNvPr id="2142" name="Rectangle 3"/>
          <p:cNvSpPr>
            <a:spLocks noGrp="1"/>
          </p:cNvSpPr>
          <p:nvPr>
            <p:ph type="body" idx="4294967295"/>
          </p:nvPr>
        </p:nvSpPr>
        <p:spPr>
          <a:xfrm>
            <a:off x="1774825" y="908050"/>
            <a:ext cx="8229600" cy="5400675"/>
          </a:xfrm>
        </p:spPr>
        <p:txBody>
          <a:bodyPr wrap="square" lIns="91440" tIns="45720" rIns="91440" bIns="45720" anchor="t"/>
          <a:p>
            <a:pPr marL="173355" marR="0" indent="0" algn="l" defTabSz="914400" rtl="0" eaLnBrk="1" fontAlgn="base" latinLnBrk="0" hangingPunct="1">
              <a:lnSpc>
                <a:spcPct val="100000"/>
              </a:lnSpc>
              <a:spcBef>
                <a:spcPct val="20000"/>
              </a:spcBef>
              <a:spcAft>
                <a:spcPct val="0"/>
              </a:spcAft>
              <a:buClr>
                <a:schemeClr val="accent1"/>
              </a:buClr>
              <a:buSzTx/>
              <a:buFontTx/>
              <a:buNone/>
            </a:pPr>
            <a:r>
              <a:rPr kumimoji="0" lang="en-US" altLang="zh-CN" sz="2400" b="1" i="0" u="none" strike="noStrike" kern="1200" cap="none" spc="0" normalizeH="0" baseline="0" noProof="1">
                <a:solidFill>
                  <a:schemeClr val="tx1"/>
                </a:solidFill>
                <a:latin typeface="+mn-lt"/>
                <a:ea typeface="+mn-ea"/>
                <a:cs typeface="+mn-cs"/>
              </a:rPr>
              <a:t>2.</a:t>
            </a:r>
            <a:r>
              <a:rPr kumimoji="0" lang="zh-CN" altLang="en-US" sz="2400" b="1" i="0" u="none" strike="noStrike" kern="1200" cap="none" spc="0" normalizeH="0" baseline="0" noProof="1">
                <a:solidFill>
                  <a:schemeClr val="tx1"/>
                </a:solidFill>
                <a:latin typeface="+mn-lt"/>
                <a:ea typeface="+mn-ea"/>
                <a:cs typeface="+mn-cs"/>
              </a:rPr>
              <a:t>我国的检验检疫机构</a:t>
            </a:r>
            <a:endParaRPr kumimoji="0" lang="zh-CN" altLang="en-US" sz="2400" b="1" i="0" u="none" strike="noStrike" kern="1200" cap="none" spc="0" normalizeH="0" baseline="0" noProof="1">
              <a:solidFill>
                <a:schemeClr val="tx1"/>
              </a:solidFill>
              <a:latin typeface="+mn-lt"/>
              <a:ea typeface="+mn-ea"/>
              <a:cs typeface="+mn-cs"/>
            </a:endParaRPr>
          </a:p>
          <a:p>
            <a:pPr marL="173355" marR="0" indent="0" algn="l" defTabSz="914400" rtl="0" eaLnBrk="1" fontAlgn="base" latinLnBrk="0" hangingPunct="1">
              <a:lnSpc>
                <a:spcPct val="110000"/>
              </a:lnSpc>
              <a:spcBef>
                <a:spcPct val="0"/>
              </a:spcBef>
              <a:spcAft>
                <a:spcPct val="0"/>
              </a:spcAft>
              <a:buClr>
                <a:schemeClr val="accent1"/>
              </a:buClr>
              <a:buSzTx/>
              <a:buFontTx/>
              <a:buNone/>
            </a:pPr>
            <a:r>
              <a:rPr kumimoji="0" lang="zh-CN" altLang="en-US" sz="2400" b="1" i="0" u="none" strike="noStrike" kern="1200" cap="none" spc="0" normalizeH="0" baseline="0" noProof="1">
                <a:solidFill>
                  <a:schemeClr val="tx1"/>
                </a:solidFill>
                <a:latin typeface="+mn-lt"/>
                <a:ea typeface="+mn-ea"/>
                <a:cs typeface="+mn-cs"/>
              </a:rPr>
              <a:t>  </a:t>
            </a:r>
            <a:endParaRPr kumimoji="0" lang="zh-CN" altLang="en-US" sz="2400" b="1" i="0" u="none" strike="noStrike" kern="1200" cap="none" spc="0" normalizeH="0" baseline="0" noProof="1">
              <a:solidFill>
                <a:schemeClr val="tx1"/>
              </a:solidFill>
              <a:latin typeface="+mn-lt"/>
              <a:ea typeface="+mn-ea"/>
              <a:cs typeface="+mn-cs"/>
            </a:endParaRPr>
          </a:p>
          <a:p>
            <a:pPr marL="914400" marR="0" lvl="2" indent="0" algn="l" defTabSz="914400" rtl="0" eaLnBrk="1" fontAlgn="base" latinLnBrk="0" hangingPunct="1">
              <a:lnSpc>
                <a:spcPct val="90000"/>
              </a:lnSpc>
              <a:spcBef>
                <a:spcPct val="20000"/>
              </a:spcBef>
              <a:spcAft>
                <a:spcPct val="0"/>
              </a:spcAft>
              <a:buClr>
                <a:schemeClr val="accent1"/>
              </a:buClr>
              <a:buSzTx/>
              <a:buFontTx/>
              <a:buNone/>
            </a:pPr>
            <a:r>
              <a:rPr kumimoji="0" lang="zh-CN" altLang="en-US" sz="2400" b="0" i="0" u="none" strike="noStrike" kern="1200" cap="none" spc="0" normalizeH="0" baseline="0" noProof="1">
                <a:solidFill>
                  <a:schemeClr val="tx1"/>
                </a:solidFill>
                <a:effectLst>
                  <a:outerShdw blurRad="38100" dist="38100" dir="2700000">
                    <a:srgbClr val="C0C0C0"/>
                  </a:outerShdw>
                </a:effectLst>
                <a:latin typeface="+mn-lt"/>
                <a:ea typeface="黑体" panose="02010609060101010101" charset="-122"/>
                <a:cs typeface="+mn-cs"/>
              </a:rPr>
              <a:t>在我国，主要全国出入境商品检验、检疫、鉴定和管理工作的机构是中华人民共和国国家出入境检验检疫局及其设在各地的分支机构，通常习称为国家商检部门。为了改善我国社会主义市场经济下的质量管理体制，充分发挥质量监督和检验、检疫的作用，以适应我国加入</a:t>
            </a:r>
            <a:r>
              <a:rPr kumimoji="0" lang="en-US" altLang="zh-CN" sz="2400" b="0" i="0" u="none" strike="noStrike" kern="1200" cap="none" spc="0" normalizeH="0" baseline="0" noProof="1">
                <a:solidFill>
                  <a:schemeClr val="tx1"/>
                </a:solidFill>
                <a:effectLst>
                  <a:outerShdw blurRad="38100" dist="38100" dir="2700000">
                    <a:srgbClr val="C0C0C0"/>
                  </a:outerShdw>
                </a:effectLst>
                <a:latin typeface="+mn-lt"/>
                <a:ea typeface="黑体" panose="02010609060101010101" charset="-122"/>
                <a:cs typeface="+mn-cs"/>
              </a:rPr>
              <a:t>WTO</a:t>
            </a:r>
            <a:r>
              <a:rPr kumimoji="0" lang="zh-CN" altLang="en-US" sz="2400" b="0" i="0" u="none" strike="noStrike" kern="1200" cap="none" spc="0" normalizeH="0" baseline="0" noProof="1">
                <a:solidFill>
                  <a:schemeClr val="tx1"/>
                </a:solidFill>
                <a:effectLst>
                  <a:outerShdw blurRad="38100" dist="38100" dir="2700000">
                    <a:srgbClr val="C0C0C0"/>
                  </a:outerShdw>
                </a:effectLst>
                <a:latin typeface="+mn-lt"/>
                <a:ea typeface="黑体" panose="02010609060101010101" charset="-122"/>
                <a:cs typeface="+mn-cs"/>
              </a:rPr>
              <a:t>和同国际接轨的需要，</a:t>
            </a:r>
            <a:r>
              <a:rPr kumimoji="0" lang="en-US" altLang="zh-CN" sz="2400" b="0" i="0" u="none" strike="noStrike" kern="1200" cap="none" spc="0" normalizeH="0" baseline="0" noProof="1">
                <a:solidFill>
                  <a:schemeClr val="tx1"/>
                </a:solidFill>
                <a:effectLst>
                  <a:outerShdw blurRad="38100" dist="38100" dir="2700000">
                    <a:srgbClr val="C0C0C0"/>
                  </a:outerShdw>
                </a:effectLst>
                <a:latin typeface="+mn-lt"/>
                <a:ea typeface="黑体" panose="02010609060101010101" charset="-122"/>
                <a:cs typeface="+mn-cs"/>
              </a:rPr>
              <a:t>2019</a:t>
            </a:r>
            <a:r>
              <a:rPr kumimoji="0" lang="zh-CN" altLang="en-US" sz="2400" b="0" i="0" u="none" strike="noStrike" kern="1200" cap="none" spc="0" normalizeH="0" baseline="0" noProof="1">
                <a:solidFill>
                  <a:schemeClr val="tx1"/>
                </a:solidFill>
                <a:effectLst>
                  <a:outerShdw blurRad="38100" dist="38100" dir="2700000">
                    <a:srgbClr val="C0C0C0"/>
                  </a:outerShdw>
                </a:effectLst>
                <a:latin typeface="+mn-lt"/>
                <a:ea typeface="黑体" panose="02010609060101010101" charset="-122"/>
                <a:cs typeface="+mn-cs"/>
              </a:rPr>
              <a:t>年</a:t>
            </a:r>
            <a:r>
              <a:rPr kumimoji="0" lang="en-US" altLang="zh-CN" sz="2400" b="0" i="0" u="none" strike="noStrike" kern="1200" cap="none" spc="0" normalizeH="0" baseline="0" noProof="1">
                <a:solidFill>
                  <a:schemeClr val="tx1"/>
                </a:solidFill>
                <a:effectLst>
                  <a:outerShdw blurRad="38100" dist="38100" dir="2700000">
                    <a:srgbClr val="C0C0C0"/>
                  </a:outerShdw>
                </a:effectLst>
                <a:latin typeface="+mn-lt"/>
                <a:ea typeface="黑体" panose="02010609060101010101" charset="-122"/>
                <a:cs typeface="+mn-cs"/>
              </a:rPr>
              <a:t>4</a:t>
            </a:r>
            <a:r>
              <a:rPr kumimoji="0" lang="zh-CN" altLang="en-US" sz="2400" b="0" i="0" u="none" strike="noStrike" kern="1200" cap="none" spc="0" normalizeH="0" baseline="0" noProof="1">
                <a:solidFill>
                  <a:schemeClr val="tx1"/>
                </a:solidFill>
                <a:effectLst>
                  <a:outerShdw blurRad="38100" dist="38100" dir="2700000">
                    <a:srgbClr val="C0C0C0"/>
                  </a:outerShdw>
                </a:effectLst>
                <a:latin typeface="+mn-lt"/>
                <a:ea typeface="黑体" panose="02010609060101010101" charset="-122"/>
                <a:cs typeface="+mn-cs"/>
              </a:rPr>
              <a:t>月</a:t>
            </a:r>
            <a:r>
              <a:rPr kumimoji="0" lang="en-US" altLang="zh-CN" sz="2400" b="0" i="0" u="none" strike="noStrike" kern="1200" cap="none" spc="0" normalizeH="0" baseline="0" noProof="1">
                <a:solidFill>
                  <a:schemeClr val="tx1"/>
                </a:solidFill>
                <a:effectLst>
                  <a:outerShdw blurRad="38100" dist="38100" dir="2700000">
                    <a:srgbClr val="C0C0C0"/>
                  </a:outerShdw>
                </a:effectLst>
                <a:latin typeface="+mn-lt"/>
                <a:ea typeface="黑体" panose="02010609060101010101" charset="-122"/>
                <a:cs typeface="+mn-cs"/>
              </a:rPr>
              <a:t>10</a:t>
            </a:r>
            <a:r>
              <a:rPr kumimoji="0" lang="zh-CN" altLang="en-US" sz="2400" b="0" i="0" u="none" strike="noStrike" kern="1200" cap="none" spc="0" normalizeH="0" baseline="0" noProof="1">
                <a:solidFill>
                  <a:schemeClr val="tx1"/>
                </a:solidFill>
                <a:effectLst>
                  <a:outerShdw blurRad="38100" dist="38100" dir="2700000">
                    <a:srgbClr val="C0C0C0"/>
                  </a:outerShdw>
                </a:effectLst>
                <a:latin typeface="+mn-lt"/>
                <a:ea typeface="黑体" panose="02010609060101010101" charset="-122"/>
                <a:cs typeface="+mn-cs"/>
              </a:rPr>
              <a:t>日国务院宣布将国家质量技术监督局与国家出入境检验检疫局合并，成立了</a:t>
            </a:r>
            <a:r>
              <a:rPr kumimoji="0" lang="zh-CN" altLang="en-US" sz="2400" b="0" i="0" u="none" strike="noStrike" kern="1200" cap="none" spc="0" normalizeH="0" baseline="0" noProof="1">
                <a:solidFill>
                  <a:srgbClr val="FF0000"/>
                </a:solidFill>
                <a:effectLst>
                  <a:outerShdw blurRad="38100" dist="38100" dir="2700000">
                    <a:srgbClr val="C0C0C0"/>
                  </a:outerShdw>
                </a:effectLst>
                <a:latin typeface="+mn-lt"/>
                <a:ea typeface="黑体" panose="02010609060101010101" charset="-122"/>
                <a:cs typeface="+mn-cs"/>
              </a:rPr>
              <a:t>中华人民共和国质量监督检验检疫总局</a:t>
            </a:r>
            <a:r>
              <a:rPr kumimoji="0" lang="zh-CN" altLang="en-US" sz="2400" b="0" i="0" u="none" strike="noStrike" kern="1200" cap="none" spc="0" normalizeH="0" baseline="0" noProof="1">
                <a:solidFill>
                  <a:schemeClr val="tx1"/>
                </a:solidFill>
                <a:effectLst>
                  <a:outerShdw blurRad="38100" dist="38100" dir="2700000">
                    <a:srgbClr val="C0C0C0"/>
                  </a:outerShdw>
                </a:effectLst>
                <a:latin typeface="+mn-lt"/>
                <a:ea typeface="黑体" panose="02010609060101010101" charset="-122"/>
                <a:cs typeface="+mn-cs"/>
              </a:rPr>
              <a:t>。</a:t>
            </a:r>
            <a:endParaRPr kumimoji="0" lang="zh-CN" altLang="en-US" sz="2400" b="0" i="0" u="none" strike="noStrike" kern="1200" cap="none" spc="0" normalizeH="0" baseline="0" noProof="1">
              <a:solidFill>
                <a:schemeClr val="tx1"/>
              </a:solidFill>
              <a:effectLst>
                <a:outerShdw blurRad="38100" dist="38100" dir="2700000">
                  <a:srgbClr val="C0C0C0"/>
                </a:outerShdw>
              </a:effectLst>
              <a:latin typeface="+mn-lt"/>
              <a:ea typeface="黑体" panose="02010609060101010101" charset="-122"/>
              <a:cs typeface="+mn-cs"/>
            </a:endParaRPr>
          </a:p>
          <a:p>
            <a:pPr marL="914400" marR="0" lvl="2" indent="0" algn="l" defTabSz="914400" rtl="0" eaLnBrk="1" fontAlgn="base" latinLnBrk="0" hangingPunct="1">
              <a:lnSpc>
                <a:spcPct val="90000"/>
              </a:lnSpc>
              <a:spcBef>
                <a:spcPct val="20000"/>
              </a:spcBef>
              <a:spcAft>
                <a:spcPct val="0"/>
              </a:spcAft>
              <a:buClr>
                <a:schemeClr val="accent1"/>
              </a:buClr>
              <a:buSzTx/>
              <a:buFontTx/>
              <a:buNone/>
            </a:pPr>
            <a:r>
              <a:rPr kumimoji="0" lang="zh-CN" altLang="en-US" sz="2400" b="0" i="0" u="none" strike="noStrike" kern="1200" cap="none" spc="0" normalizeH="0" baseline="0" noProof="1">
                <a:solidFill>
                  <a:schemeClr val="tx1"/>
                </a:solidFill>
                <a:effectLst>
                  <a:outerShdw blurRad="38100" dist="38100" dir="2700000">
                    <a:srgbClr val="C0C0C0"/>
                  </a:outerShdw>
                </a:effectLst>
                <a:latin typeface="+mn-lt"/>
                <a:ea typeface="黑体" panose="02010609060101010101" charset="-122"/>
                <a:cs typeface="+mn-cs"/>
              </a:rPr>
              <a:t>国家商品检验检疫局的任务主要有三项：一是对重点进出口商品实施法定检验；二是对其指定或者认可的检验机构的进出口商品实施监督管理；三是办理进出口商品的鉴定业务。</a:t>
            </a:r>
            <a:endParaRPr kumimoji="0" lang="zh-CN" altLang="en-US" sz="2400" b="0" i="0" u="none" strike="noStrike" kern="1200" cap="none" spc="0" normalizeH="0" baseline="0" noProof="1">
              <a:solidFill>
                <a:schemeClr val="tx1"/>
              </a:solidFill>
              <a:effectLst>
                <a:outerShdw blurRad="38100" dist="38100" dir="2700000">
                  <a:srgbClr val="C0C0C0"/>
                </a:outerShdw>
              </a:effectLst>
              <a:latin typeface="+mn-lt"/>
              <a:ea typeface="黑体" panose="02010609060101010101" charset="-122"/>
              <a:cs typeface="+mn-cs"/>
            </a:endParaRPr>
          </a:p>
          <a:p>
            <a:pPr marL="173355" marR="0" indent="0" algn="l" defTabSz="914400" rtl="0" eaLnBrk="1" fontAlgn="base" latinLnBrk="0" hangingPunct="1">
              <a:lnSpc>
                <a:spcPct val="110000"/>
              </a:lnSpc>
              <a:spcBef>
                <a:spcPct val="0"/>
              </a:spcBef>
              <a:spcAft>
                <a:spcPct val="0"/>
              </a:spcAft>
              <a:buClr>
                <a:schemeClr val="accent1"/>
              </a:buClr>
              <a:buSzTx/>
              <a:buFontTx/>
              <a:buChar char="•"/>
            </a:pPr>
            <a:endParaRPr kumimoji="0" lang="en-US" altLang="zh-CN" sz="2400" b="1" i="0" u="none" strike="noStrike" kern="1200" cap="none" spc="0" normalizeH="0" baseline="0" noProof="1">
              <a:solidFill>
                <a:schemeClr val="tx1"/>
              </a:solidFill>
              <a:latin typeface="+mn-lt"/>
              <a:ea typeface="+mn-ea"/>
              <a:cs typeface="+mn-cs"/>
            </a:endParaRPr>
          </a:p>
        </p:txBody>
      </p:sp>
    </p:spTree>
    <p:custDataLst>
      <p:tags r:id="rId1"/>
    </p:custData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4"/>
          <p:cNvSpPr>
            <a:spLocks noGrp="1"/>
          </p:cNvSpPr>
          <p:nvPr>
            <p:ph type="title" idx="4294967295"/>
          </p:nvPr>
        </p:nvSpPr>
        <p:spPr>
          <a:xfrm>
            <a:off x="1981200" y="-76200"/>
            <a:ext cx="8229600" cy="1143000"/>
          </a:xfrm>
        </p:spPr>
        <p:txBody>
          <a:bodyPr wrap="square" lIns="91440" tIns="45720" rIns="91440" bIns="45720" anchor="ctr" anchorCtr="0"/>
          <a:p>
            <a:r>
              <a:rPr lang="zh-CN" altLang="en-US" b="1"/>
              <a:t>中国检验检疫总局</a:t>
            </a:r>
            <a:endParaRPr lang="zh-CN" altLang="en-US" b="1"/>
          </a:p>
        </p:txBody>
      </p:sp>
    </p:spTree>
    <p:custDataLst>
      <p:tags r:id="rId1"/>
    </p:custDataLst>
  </p:cSld>
  <p:clrMapOvr>
    <a:masterClrMapping/>
  </p:clrMapOvr>
  <p:transition spd="med">
    <p:checker dir="vert"/>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8" name="Rectangle 4"/>
          <p:cNvSpPr>
            <a:spLocks noGrp="1"/>
          </p:cNvSpPr>
          <p:nvPr>
            <p:ph type="title" idx="4294967295"/>
          </p:nvPr>
        </p:nvSpPr>
        <p:spPr/>
        <p:txBody>
          <a:bodyPr wrap="square" lIns="91440" tIns="45720" rIns="91440" bIns="45720" anchor="ctr" anchorCtr="0"/>
          <a:p>
            <a:r>
              <a:rPr lang="zh-CN" altLang="en-US" b="1"/>
              <a:t>口岸检验检疫局</a:t>
            </a:r>
            <a:endParaRPr lang="zh-CN" altLang="en-US" b="1"/>
          </a:p>
        </p:txBody>
      </p:sp>
    </p:spTree>
    <p:custDataLst>
      <p:tags r:id="rId1"/>
    </p:custData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childTnLst>
                                    <p:set>
                                      <p:cBhvr>
                                        <p:cTn id="6" dur="indefinite" fill="hold">
                                          <p:stCondLst>
                                            <p:cond delay="0"/>
                                          </p:stCondLst>
                                        </p:cTn>
                                        <p:tgtEl>
                                          <p:spTgt spid="2148"/>
                                        </p:tgtEl>
                                        <p:attrNameLst>
                                          <p:attrName>style.visibility</p:attrName>
                                        </p:attrNameLst>
                                      </p:cBhvr>
                                      <p:to>
                                        <p:strVal val="visible"/>
                                      </p:to>
                                    </p:set>
                                    <p:anim calcmode="lin" valueType="num">
                                      <p:cBhvr>
                                        <p:cTn id="7" dur="1000" fill="hold"/>
                                        <p:tgtEl>
                                          <p:spTgt spid="2148"/>
                                        </p:tgtEl>
                                        <p:attrNameLst>
                                          <p:attrName>ppt_w</p:attrName>
                                        </p:attrNameLst>
                                      </p:cBhvr>
                                      <p:tavLst>
                                        <p:tav tm="0">
                                          <p:val>
                                            <p:strVal val="#ppt_w+.3"/>
                                          </p:val>
                                        </p:tav>
                                        <p:tav tm="100000">
                                          <p:val>
                                            <p:strVal val="#ppt_w"/>
                                          </p:val>
                                        </p:tav>
                                      </p:tavLst>
                                    </p:anim>
                                    <p:anim calcmode="lin" valueType="num">
                                      <p:cBhvr>
                                        <p:cTn id="8" dur="1000" fill="hold"/>
                                        <p:tgtEl>
                                          <p:spTgt spid="2148"/>
                                        </p:tgtEl>
                                        <p:attrNameLst>
                                          <p:attrName>ppt_h</p:attrName>
                                        </p:attrNameLst>
                                      </p:cBhvr>
                                      <p:tavLst>
                                        <p:tav tm="0">
                                          <p:val>
                                            <p:strVal val="#ppt_h"/>
                                          </p:val>
                                        </p:tav>
                                        <p:tav tm="100000">
                                          <p:val>
                                            <p:strVal val="#ppt_h"/>
                                          </p:val>
                                        </p:tav>
                                      </p:tavLst>
                                    </p:anim>
                                    <p:animEffect transition="in" filter="fade">
                                      <p:cBhvr>
                                        <p:cTn id="9" dur="1000"/>
                                        <p:tgtEl>
                                          <p:spTgt spid="2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8"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 name="Rectangle 2"/>
          <p:cNvSpPr>
            <a:spLocks noGrp="1" noRot="1"/>
          </p:cNvSpPr>
          <p:nvPr>
            <p:ph type="title" idx="4294967295"/>
          </p:nvPr>
        </p:nvSpPr>
        <p:spPr>
          <a:xfrm>
            <a:off x="1919288" y="620713"/>
            <a:ext cx="8137525" cy="647700"/>
          </a:xfrm>
        </p:spPr>
        <p:txBody>
          <a:bodyPr wrap="square" lIns="91440" tIns="45720" rIns="91440" bIns="45720" anchor="ctr" anchorCtr="0"/>
          <a:p>
            <a:pPr algn="l">
              <a:spcBef>
                <a:spcPct val="20000"/>
              </a:spcBef>
              <a:buClr>
                <a:schemeClr val="hlink"/>
              </a:buClr>
              <a:buSzPct val="70000"/>
            </a:pPr>
            <a:r>
              <a:rPr lang="zh-CN" altLang="en-US" sz="3200" b="1">
                <a:solidFill>
                  <a:srgbClr val="001D2E"/>
                </a:solidFill>
              </a:rPr>
              <a:t>哪些商品需要商检？</a:t>
            </a:r>
            <a:endParaRPr lang="zh-CN" altLang="en-US" sz="3200" b="1">
              <a:solidFill>
                <a:srgbClr val="001D2E"/>
              </a:solidFill>
            </a:endParaRPr>
          </a:p>
        </p:txBody>
      </p:sp>
      <p:sp>
        <p:nvSpPr>
          <p:cNvPr id="2152" name="Rectangle 3"/>
          <p:cNvSpPr>
            <a:spLocks noGrp="1" noRot="1"/>
          </p:cNvSpPr>
          <p:nvPr>
            <p:ph type="body" idx="4294967295"/>
          </p:nvPr>
        </p:nvSpPr>
        <p:spPr>
          <a:xfrm>
            <a:off x="1952625" y="1341438"/>
            <a:ext cx="8137525" cy="4679950"/>
          </a:xfrm>
        </p:spPr>
        <p:txBody>
          <a:bodyPr wrap="square" lIns="91440" tIns="45720" rIns="91440" bIns="45720" anchor="t" anchorCtr="0">
            <a:normAutofit fontScale="60000"/>
          </a:bodyPr>
          <a:p>
            <a:pPr>
              <a:buClr>
                <a:schemeClr val="hlink"/>
              </a:buClr>
            </a:pPr>
            <a:r>
              <a:rPr lang="zh-CN" altLang="zh-CN" sz="2400" b="1">
                <a:solidFill>
                  <a:srgbClr val="001D2E"/>
                </a:solidFill>
              </a:rPr>
              <a:t>服装类</a:t>
            </a:r>
            <a:r>
              <a:rPr lang="zh-CN" altLang="en-US" sz="2400" b="1">
                <a:solidFill>
                  <a:srgbClr val="001D2E"/>
                </a:solidFill>
              </a:rPr>
              <a:t>：</a:t>
            </a:r>
            <a:r>
              <a:rPr lang="zh-CN" altLang="zh-CN" sz="2400" b="1">
                <a:solidFill>
                  <a:srgbClr val="001D2E"/>
                </a:solidFill>
              </a:rPr>
              <a:t>梭织服装一般都需要商检</a:t>
            </a:r>
            <a:r>
              <a:rPr lang="zh-CN" altLang="en-US" sz="2400" b="1">
                <a:solidFill>
                  <a:srgbClr val="001D2E"/>
                </a:solidFill>
              </a:rPr>
              <a:t>，</a:t>
            </a:r>
            <a:r>
              <a:rPr lang="zh-CN" altLang="zh-CN" sz="2400" b="1">
                <a:solidFill>
                  <a:srgbClr val="001D2E"/>
                </a:solidFill>
              </a:rPr>
              <a:t>针织服装羊毛或兔毛含量超过</a:t>
            </a:r>
            <a:r>
              <a:rPr lang="en-US" altLang="zh-CN" sz="2400" b="1">
                <a:solidFill>
                  <a:srgbClr val="001D2E"/>
                </a:solidFill>
              </a:rPr>
              <a:t>50%</a:t>
            </a:r>
            <a:r>
              <a:rPr lang="zh-CN" altLang="zh-CN" sz="2400" b="1">
                <a:solidFill>
                  <a:srgbClr val="001D2E"/>
                </a:solidFill>
              </a:rPr>
              <a:t>需要做商检，</a:t>
            </a:r>
            <a:endParaRPr lang="en-US" altLang="zh-CN" sz="2400" b="1">
              <a:solidFill>
                <a:srgbClr val="001D2E"/>
              </a:solidFill>
            </a:endParaRPr>
          </a:p>
          <a:p>
            <a:pPr>
              <a:buClr>
                <a:schemeClr val="hlink"/>
              </a:buClr>
            </a:pPr>
            <a:r>
              <a:rPr lang="zh-CN" altLang="zh-CN" sz="2400" b="1">
                <a:solidFill>
                  <a:srgbClr val="001D2E"/>
                </a:solidFill>
              </a:rPr>
              <a:t>鞋类</a:t>
            </a:r>
            <a:r>
              <a:rPr lang="zh-CN" altLang="en-US" sz="2400" b="1">
                <a:solidFill>
                  <a:srgbClr val="001D2E"/>
                </a:solidFill>
              </a:rPr>
              <a:t>：</a:t>
            </a:r>
            <a:r>
              <a:rPr lang="zh-CN" altLang="zh-CN" sz="2400" b="1">
                <a:solidFill>
                  <a:srgbClr val="001D2E"/>
                </a:solidFill>
              </a:rPr>
              <a:t>常见的鞋，如</a:t>
            </a:r>
            <a:r>
              <a:rPr lang="en-US" altLang="zh-CN" sz="2400" b="1">
                <a:solidFill>
                  <a:srgbClr val="001D2E"/>
                </a:solidFill>
              </a:rPr>
              <a:t>PVC</a:t>
            </a:r>
            <a:r>
              <a:rPr lang="zh-CN" altLang="zh-CN" sz="2400" b="1">
                <a:solidFill>
                  <a:srgbClr val="001D2E"/>
                </a:solidFill>
              </a:rPr>
              <a:t>鞋、塑料鞋、布鞋、皮鞋、人造革鞋、拖鞋等都需要商检。</a:t>
            </a:r>
            <a:endParaRPr lang="en-US" altLang="zh-CN" sz="2400" b="1">
              <a:solidFill>
                <a:srgbClr val="001D2E"/>
              </a:solidFill>
            </a:endParaRPr>
          </a:p>
          <a:p>
            <a:pPr>
              <a:buClr>
                <a:schemeClr val="hlink"/>
              </a:buClr>
            </a:pPr>
            <a:r>
              <a:rPr lang="zh-CN" altLang="zh-CN" sz="2400" b="1">
                <a:solidFill>
                  <a:srgbClr val="001D2E"/>
                </a:solidFill>
              </a:rPr>
              <a:t>玩具类：塑料玩具、填充玩具、智力玩具、电动玩具都需要商检</a:t>
            </a:r>
            <a:r>
              <a:rPr lang="zh-CN" altLang="en-US" sz="2400" b="1">
                <a:solidFill>
                  <a:srgbClr val="001D2E"/>
                </a:solidFill>
              </a:rPr>
              <a:t>。</a:t>
            </a:r>
            <a:endParaRPr lang="en-US" altLang="zh-CN" sz="2400" b="1">
              <a:solidFill>
                <a:srgbClr val="001D2E"/>
              </a:solidFill>
            </a:endParaRPr>
          </a:p>
          <a:p>
            <a:pPr>
              <a:buClr>
                <a:schemeClr val="hlink"/>
              </a:buClr>
            </a:pPr>
            <a:r>
              <a:rPr lang="zh-CN" altLang="zh-CN" sz="2400" b="1">
                <a:solidFill>
                  <a:srgbClr val="001D2E"/>
                </a:solidFill>
              </a:rPr>
              <a:t>布匹类：棉布（含棉</a:t>
            </a:r>
            <a:r>
              <a:rPr lang="en-US" altLang="zh-CN" sz="2400" b="1">
                <a:solidFill>
                  <a:srgbClr val="001D2E"/>
                </a:solidFill>
              </a:rPr>
              <a:t>60%</a:t>
            </a:r>
            <a:r>
              <a:rPr lang="zh-CN" altLang="zh-CN" sz="2400" b="1">
                <a:solidFill>
                  <a:srgbClr val="001D2E"/>
                </a:solidFill>
              </a:rPr>
              <a:t>以上）需要商检</a:t>
            </a:r>
            <a:endParaRPr lang="en-US" altLang="zh-CN" sz="2400" b="1">
              <a:solidFill>
                <a:srgbClr val="001D2E"/>
              </a:solidFill>
            </a:endParaRPr>
          </a:p>
          <a:p>
            <a:pPr>
              <a:buClr>
                <a:schemeClr val="hlink"/>
              </a:buClr>
            </a:pPr>
            <a:r>
              <a:rPr lang="zh-CN" altLang="zh-CN" sz="2400" b="1">
                <a:solidFill>
                  <a:srgbClr val="001D2E"/>
                </a:solidFill>
              </a:rPr>
              <a:t>五金制品类：不锈钢厨具、螺丝、螺母需要商检</a:t>
            </a:r>
            <a:endParaRPr lang="en-US" altLang="zh-CN" sz="2400" b="1">
              <a:solidFill>
                <a:srgbClr val="001D2E"/>
              </a:solidFill>
            </a:endParaRPr>
          </a:p>
          <a:p>
            <a:pPr>
              <a:buClr>
                <a:schemeClr val="hlink"/>
              </a:buClr>
            </a:pPr>
            <a:r>
              <a:rPr lang="zh-CN" altLang="zh-CN" sz="2400" b="1">
                <a:solidFill>
                  <a:srgbClr val="001D2E"/>
                </a:solidFill>
              </a:rPr>
              <a:t>陶瓷类：日用瓷、工艺瓷、卫生瓷、建筑瓷都需要商检</a:t>
            </a:r>
            <a:endParaRPr lang="en-US" altLang="zh-CN" sz="2400" b="1">
              <a:solidFill>
                <a:srgbClr val="001D2E"/>
              </a:solidFill>
            </a:endParaRPr>
          </a:p>
          <a:p>
            <a:pPr>
              <a:buClr>
                <a:schemeClr val="hlink"/>
              </a:buClr>
            </a:pPr>
            <a:r>
              <a:rPr lang="zh-CN" altLang="zh-CN" sz="2400" b="1">
                <a:solidFill>
                  <a:srgbClr val="001D2E"/>
                </a:solidFill>
              </a:rPr>
              <a:t>竹、木、滕、柳、茫、草制品，无论制成任何产品，都需要植检</a:t>
            </a:r>
            <a:r>
              <a:rPr lang="zh-CN" altLang="en-US" sz="2400" b="1">
                <a:solidFill>
                  <a:srgbClr val="001D2E"/>
                </a:solidFill>
              </a:rPr>
              <a:t>。（问题：处理过的木材需要植检么？）</a:t>
            </a:r>
            <a:br>
              <a:rPr lang="en-US" altLang="zh-CN" sz="2400" b="1"/>
            </a:br>
            <a:br>
              <a:rPr lang="en-US" altLang="zh-CN" sz="2400" b="1"/>
            </a:br>
            <a:endParaRPr lang="en-US" altLang="zh-CN" sz="2400" b="1"/>
          </a:p>
        </p:txBody>
      </p:sp>
    </p:spTree>
    <p:custDataLst>
      <p:tags r:id="rId1"/>
    </p:custData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childTnLst>
                                    <p:set>
                                      <p:cBhvr>
                                        <p:cTn id="6" dur="1" fill="hold">
                                          <p:stCondLst>
                                            <p:cond delay="0"/>
                                          </p:stCondLst>
                                        </p:cTn>
                                        <p:tgtEl>
                                          <p:spTgt spid="2151"/>
                                        </p:tgtEl>
                                        <p:attrNameLst>
                                          <p:attrName>style.visibility</p:attrName>
                                        </p:attrNameLst>
                                      </p:cBhvr>
                                      <p:to>
                                        <p:strVal val="visible"/>
                                      </p:to>
                                    </p:set>
                                    <p:anim calcmode="lin" valueType="num">
                                      <p:cBhvr>
                                        <p:cTn id="7" dur="500" fill="hold"/>
                                        <p:tgtEl>
                                          <p:spTgt spid="2151"/>
                                        </p:tgtEl>
                                        <p:attrNameLst>
                                          <p:attrName>ppt_w</p:attrName>
                                        </p:attrNameLst>
                                      </p:cBhvr>
                                      <p:tavLst>
                                        <p:tav tm="0">
                                          <p:val>
                                            <p:fltVal val="0.000000"/>
                                          </p:val>
                                        </p:tav>
                                        <p:tav tm="100000">
                                          <p:val>
                                            <p:strVal val="#ppt_w"/>
                                          </p:val>
                                        </p:tav>
                                      </p:tavLst>
                                    </p:anim>
                                    <p:anim calcmode="lin" valueType="num">
                                      <p:cBhvr>
                                        <p:cTn id="8" dur="500" fill="hold"/>
                                        <p:tgtEl>
                                          <p:spTgt spid="2151"/>
                                        </p:tgtEl>
                                        <p:attrNameLst>
                                          <p:attrName>ppt_h</p:attrName>
                                        </p:attrNameLst>
                                      </p:cBhvr>
                                      <p:tavLst>
                                        <p:tav tm="0">
                                          <p:val>
                                            <p:fltVal val="0.000000"/>
                                          </p:val>
                                        </p:tav>
                                        <p:tav tm="100000">
                                          <p:val>
                                            <p:strVal val="#ppt_h"/>
                                          </p:val>
                                        </p:tav>
                                      </p:tavLst>
                                    </p:anim>
                                    <p:animEffect transition="in" filter="fade">
                                      <p:cBhvr>
                                        <p:cTn id="9" dur="500"/>
                                        <p:tgtEl>
                                          <p:spTgt spid="2151"/>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1" nodeType="clickEffect">
                                  <p:childTnLst>
                                    <p:set>
                                      <p:cBhvr>
                                        <p:cTn id="13" dur="1" fill="hold">
                                          <p:stCondLst>
                                            <p:cond delay="0"/>
                                          </p:stCondLst>
                                        </p:cTn>
                                        <p:tgtEl>
                                          <p:spTgt spid="2152">
                                            <p:txEl>
                                              <p:charRg st="0" end="39"/>
                                            </p:txEl>
                                          </p:spTgt>
                                        </p:tgtEl>
                                        <p:attrNameLst>
                                          <p:attrName>style.visibility</p:attrName>
                                        </p:attrNameLst>
                                      </p:cBhvr>
                                      <p:to>
                                        <p:strVal val="visible"/>
                                      </p:to>
                                    </p:set>
                                    <p:animEffect transition="in" filter="wheel(1)">
                                      <p:cBhvr>
                                        <p:cTn id="14" dur="2000"/>
                                        <p:tgtEl>
                                          <p:spTgt spid="2152">
                                            <p:txEl>
                                              <p:charRg st="0" end="39"/>
                                            </p:txEl>
                                          </p:spTgt>
                                        </p:tgtEl>
                                      </p:cBhvr>
                                    </p:animEffect>
                                  </p:childTnLst>
                                </p:cTn>
                              </p:par>
                              <p:par>
                                <p:cTn id="15" presetID="21" presetClass="entr" presetSubtype="1" fill="hold" grpId="1" nodeType="withEffect">
                                  <p:childTnLst>
                                    <p:set>
                                      <p:cBhvr>
                                        <p:cTn id="16" dur="1" fill="hold">
                                          <p:stCondLst>
                                            <p:cond delay="0"/>
                                          </p:stCondLst>
                                        </p:cTn>
                                        <p:tgtEl>
                                          <p:spTgt spid="2152">
                                            <p:txEl>
                                              <p:charRg st="39" end="78"/>
                                            </p:txEl>
                                          </p:spTgt>
                                        </p:tgtEl>
                                        <p:attrNameLst>
                                          <p:attrName>style.visibility</p:attrName>
                                        </p:attrNameLst>
                                      </p:cBhvr>
                                      <p:to>
                                        <p:strVal val="visible"/>
                                      </p:to>
                                    </p:set>
                                    <p:animEffect transition="in" filter="wheel(1)">
                                      <p:cBhvr>
                                        <p:cTn id="17" dur="2000"/>
                                        <p:tgtEl>
                                          <p:spTgt spid="2152">
                                            <p:txEl>
                                              <p:charRg st="39" end="78"/>
                                            </p:txEl>
                                          </p:spTgt>
                                        </p:tgtEl>
                                      </p:cBhvr>
                                    </p:animEffect>
                                  </p:childTnLst>
                                </p:cTn>
                              </p:par>
                              <p:par>
                                <p:cTn id="18" presetID="21" presetClass="entr" presetSubtype="1" fill="hold" grpId="1" nodeType="withEffect">
                                  <p:childTnLst>
                                    <p:set>
                                      <p:cBhvr>
                                        <p:cTn id="19" dur="1" fill="hold">
                                          <p:stCondLst>
                                            <p:cond delay="0"/>
                                          </p:stCondLst>
                                        </p:cTn>
                                        <p:tgtEl>
                                          <p:spTgt spid="2152">
                                            <p:txEl>
                                              <p:charRg st="78" end="108"/>
                                            </p:txEl>
                                          </p:spTgt>
                                        </p:tgtEl>
                                        <p:attrNameLst>
                                          <p:attrName>style.visibility</p:attrName>
                                        </p:attrNameLst>
                                      </p:cBhvr>
                                      <p:to>
                                        <p:strVal val="visible"/>
                                      </p:to>
                                    </p:set>
                                    <p:animEffect transition="in" filter="wheel(1)">
                                      <p:cBhvr>
                                        <p:cTn id="20" dur="2000"/>
                                        <p:tgtEl>
                                          <p:spTgt spid="2152">
                                            <p:txEl>
                                              <p:charRg st="78" end="108"/>
                                            </p:txEl>
                                          </p:spTgt>
                                        </p:tgtEl>
                                      </p:cBhvr>
                                    </p:animEffect>
                                  </p:childTnLst>
                                </p:cTn>
                              </p:par>
                              <p:par>
                                <p:cTn id="21" presetID="21" presetClass="entr" presetSubtype="1" fill="hold" grpId="1" nodeType="withEffect">
                                  <p:childTnLst>
                                    <p:set>
                                      <p:cBhvr>
                                        <p:cTn id="22" dur="1" fill="hold">
                                          <p:stCondLst>
                                            <p:cond delay="0"/>
                                          </p:stCondLst>
                                        </p:cTn>
                                        <p:tgtEl>
                                          <p:spTgt spid="2152">
                                            <p:txEl>
                                              <p:charRg st="108" end="128"/>
                                            </p:txEl>
                                          </p:spTgt>
                                        </p:tgtEl>
                                        <p:attrNameLst>
                                          <p:attrName>style.visibility</p:attrName>
                                        </p:attrNameLst>
                                      </p:cBhvr>
                                      <p:to>
                                        <p:strVal val="visible"/>
                                      </p:to>
                                    </p:set>
                                    <p:animEffect transition="in" filter="wheel(1)">
                                      <p:cBhvr>
                                        <p:cTn id="23" dur="2000"/>
                                        <p:tgtEl>
                                          <p:spTgt spid="2152">
                                            <p:txEl>
                                              <p:charRg st="108" end="128"/>
                                            </p:txEl>
                                          </p:spTgt>
                                        </p:tgtEl>
                                      </p:cBhvr>
                                    </p:animEffect>
                                  </p:childTnLst>
                                </p:cTn>
                              </p:par>
                              <p:par>
                                <p:cTn id="24" presetID="21" presetClass="entr" presetSubtype="1" fill="hold" grpId="1" nodeType="withEffect">
                                  <p:childTnLst>
                                    <p:set>
                                      <p:cBhvr>
                                        <p:cTn id="25" dur="1" fill="hold">
                                          <p:stCondLst>
                                            <p:cond delay="0"/>
                                          </p:stCondLst>
                                        </p:cTn>
                                        <p:tgtEl>
                                          <p:spTgt spid="2152">
                                            <p:txEl>
                                              <p:charRg st="128" end="150"/>
                                            </p:txEl>
                                          </p:spTgt>
                                        </p:tgtEl>
                                        <p:attrNameLst>
                                          <p:attrName>style.visibility</p:attrName>
                                        </p:attrNameLst>
                                      </p:cBhvr>
                                      <p:to>
                                        <p:strVal val="visible"/>
                                      </p:to>
                                    </p:set>
                                    <p:animEffect transition="in" filter="wheel(1)">
                                      <p:cBhvr>
                                        <p:cTn id="26" dur="2000"/>
                                        <p:tgtEl>
                                          <p:spTgt spid="2152">
                                            <p:txEl>
                                              <p:charRg st="128" end="150"/>
                                            </p:txEl>
                                          </p:spTgt>
                                        </p:tgtEl>
                                      </p:cBhvr>
                                    </p:animEffect>
                                  </p:childTnLst>
                                </p:cTn>
                              </p:par>
                              <p:par>
                                <p:cTn id="27" presetID="21" presetClass="entr" presetSubtype="1" fill="hold" grpId="1" nodeType="withEffect">
                                  <p:childTnLst>
                                    <p:set>
                                      <p:cBhvr>
                                        <p:cTn id="28" dur="1" fill="hold">
                                          <p:stCondLst>
                                            <p:cond delay="0"/>
                                          </p:stCondLst>
                                        </p:cTn>
                                        <p:tgtEl>
                                          <p:spTgt spid="2152">
                                            <p:txEl>
                                              <p:charRg st="150" end="175"/>
                                            </p:txEl>
                                          </p:spTgt>
                                        </p:tgtEl>
                                        <p:attrNameLst>
                                          <p:attrName>style.visibility</p:attrName>
                                        </p:attrNameLst>
                                      </p:cBhvr>
                                      <p:to>
                                        <p:strVal val="visible"/>
                                      </p:to>
                                    </p:set>
                                    <p:animEffect transition="in" filter="wheel(1)">
                                      <p:cBhvr>
                                        <p:cTn id="29" dur="2000"/>
                                        <p:tgtEl>
                                          <p:spTgt spid="2152">
                                            <p:txEl>
                                              <p:charRg st="150" end="175"/>
                                            </p:txEl>
                                          </p:spTgt>
                                        </p:tgtEl>
                                      </p:cBhvr>
                                    </p:animEffect>
                                  </p:childTnLst>
                                </p:cTn>
                              </p:par>
                              <p:par>
                                <p:cTn id="30" presetID="21" presetClass="entr" presetSubtype="1" fill="hold" grpId="1" nodeType="withEffect">
                                  <p:childTnLst>
                                    <p:set>
                                      <p:cBhvr>
                                        <p:cTn id="31" dur="1" fill="hold">
                                          <p:stCondLst>
                                            <p:cond delay="0"/>
                                          </p:stCondLst>
                                        </p:cTn>
                                        <p:tgtEl>
                                          <p:spTgt spid="2152">
                                            <p:txEl>
                                              <p:charRg st="175" end="224"/>
                                            </p:txEl>
                                          </p:spTgt>
                                        </p:tgtEl>
                                        <p:attrNameLst>
                                          <p:attrName>style.visibility</p:attrName>
                                        </p:attrNameLst>
                                      </p:cBhvr>
                                      <p:to>
                                        <p:strVal val="visible"/>
                                      </p:to>
                                    </p:set>
                                    <p:animEffect transition="in" filter="wheel(1)">
                                      <p:cBhvr>
                                        <p:cTn id="32" dur="2000"/>
                                        <p:tgtEl>
                                          <p:spTgt spid="2152">
                                            <p:txEl>
                                              <p:charRg st="175" end="2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 grpId="0" animBg="1"/>
      <p:bldP spid="2152" grpId="1" animBg="1" uiExpand="1" build="p"/>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5" name="Rectangle 2"/>
          <p:cNvSpPr>
            <a:spLocks noGrp="1" noRot="1"/>
          </p:cNvSpPr>
          <p:nvPr>
            <p:ph type="title" idx="4294967295"/>
          </p:nvPr>
        </p:nvSpPr>
        <p:spPr>
          <a:xfrm>
            <a:off x="1919288" y="765175"/>
            <a:ext cx="8137525" cy="647700"/>
          </a:xfrm>
        </p:spPr>
        <p:txBody>
          <a:bodyPr wrap="square" lIns="91440" tIns="45720" rIns="91440" bIns="45720" anchor="ctr" anchorCtr="0"/>
          <a:p>
            <a:pPr algn="l">
              <a:spcBef>
                <a:spcPct val="20000"/>
              </a:spcBef>
              <a:buClr>
                <a:schemeClr val="hlink"/>
              </a:buClr>
              <a:buSzPct val="70000"/>
            </a:pPr>
            <a:r>
              <a:rPr lang="zh-CN" altLang="en-US" sz="3200" b="1">
                <a:solidFill>
                  <a:srgbClr val="001D2E"/>
                </a:solidFill>
              </a:rPr>
              <a:t>商品检验费用？</a:t>
            </a:r>
            <a:endParaRPr lang="zh-CN" altLang="en-US" sz="3200" b="1">
              <a:solidFill>
                <a:srgbClr val="001D2E"/>
              </a:solidFill>
            </a:endParaRPr>
          </a:p>
        </p:txBody>
      </p:sp>
      <p:sp>
        <p:nvSpPr>
          <p:cNvPr id="2156" name="Rectangle 3"/>
          <p:cNvSpPr>
            <a:spLocks noGrp="1" noRot="1"/>
          </p:cNvSpPr>
          <p:nvPr>
            <p:ph type="body" idx="4294967295"/>
          </p:nvPr>
        </p:nvSpPr>
        <p:spPr>
          <a:xfrm>
            <a:off x="1919288" y="2349500"/>
            <a:ext cx="8137525" cy="2663825"/>
          </a:xfrm>
        </p:spPr>
        <p:txBody>
          <a:bodyPr wrap="square" lIns="91440" tIns="45720" rIns="91440" bIns="45720" anchor="t" anchorCtr="0"/>
          <a:p>
            <a:pPr>
              <a:buClr>
                <a:schemeClr val="hlink"/>
              </a:buClr>
            </a:pPr>
            <a:r>
              <a:rPr lang="zh-CN" altLang="en-US" sz="2800" b="1">
                <a:solidFill>
                  <a:srgbClr val="001D2E"/>
                </a:solidFill>
              </a:rPr>
              <a:t>费用：根据申报商检的货物价值来收取费用。一般在货值的</a:t>
            </a:r>
            <a:r>
              <a:rPr lang="zh-CN" altLang="en-US" sz="2800" b="1">
                <a:solidFill>
                  <a:srgbClr val="FF0000"/>
                </a:solidFill>
              </a:rPr>
              <a:t>千分之二</a:t>
            </a:r>
            <a:r>
              <a:rPr lang="zh-CN" altLang="en-US" sz="2800" b="1">
                <a:solidFill>
                  <a:srgbClr val="001D2E"/>
                </a:solidFill>
              </a:rPr>
              <a:t>左右。定价依据是用于出口报关的发票上显示的货值。</a:t>
            </a:r>
            <a:endParaRPr lang="zh-CN" altLang="en-US" sz="2800" b="1">
              <a:solidFill>
                <a:srgbClr val="001D2E"/>
              </a:solidFill>
            </a:endParaRPr>
          </a:p>
        </p:txBody>
      </p:sp>
    </p:spTree>
    <p:custDataLst>
      <p:tags r:id="rId1"/>
    </p:custData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childTnLst>
                                    <p:set>
                                      <p:cBhvr>
                                        <p:cTn id="6" dur="1" fill="hold">
                                          <p:stCondLst>
                                            <p:cond delay="0"/>
                                          </p:stCondLst>
                                        </p:cTn>
                                        <p:tgtEl>
                                          <p:spTgt spid="2155"/>
                                        </p:tgtEl>
                                        <p:attrNameLst>
                                          <p:attrName>style.visibility</p:attrName>
                                        </p:attrNameLst>
                                      </p:cBhvr>
                                      <p:to>
                                        <p:strVal val="visible"/>
                                      </p:to>
                                    </p:set>
                                    <p:anim calcmode="lin" valueType="num">
                                      <p:cBhvr>
                                        <p:cTn id="7" dur="500" fill="hold"/>
                                        <p:tgtEl>
                                          <p:spTgt spid="2155"/>
                                        </p:tgtEl>
                                        <p:attrNameLst>
                                          <p:attrName>ppt_w</p:attrName>
                                        </p:attrNameLst>
                                      </p:cBhvr>
                                      <p:tavLst>
                                        <p:tav tm="0">
                                          <p:val>
                                            <p:fltVal val="0.000000"/>
                                          </p:val>
                                        </p:tav>
                                        <p:tav tm="100000">
                                          <p:val>
                                            <p:strVal val="#ppt_w"/>
                                          </p:val>
                                        </p:tav>
                                      </p:tavLst>
                                    </p:anim>
                                    <p:anim calcmode="lin" valueType="num">
                                      <p:cBhvr>
                                        <p:cTn id="8" dur="500" fill="hold"/>
                                        <p:tgtEl>
                                          <p:spTgt spid="2155"/>
                                        </p:tgtEl>
                                        <p:attrNameLst>
                                          <p:attrName>ppt_h</p:attrName>
                                        </p:attrNameLst>
                                      </p:cBhvr>
                                      <p:tavLst>
                                        <p:tav tm="0">
                                          <p:val>
                                            <p:fltVal val="0.000000"/>
                                          </p:val>
                                        </p:tav>
                                        <p:tav tm="100000">
                                          <p:val>
                                            <p:strVal val="#ppt_h"/>
                                          </p:val>
                                        </p:tav>
                                      </p:tavLst>
                                    </p:anim>
                                    <p:animEffect transition="in" filter="fade">
                                      <p:cBhvr>
                                        <p:cTn id="9" dur="500"/>
                                        <p:tgtEl>
                                          <p:spTgt spid="215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1" nodeType="clickEffect">
                                  <p:childTnLst>
                                    <p:set>
                                      <p:cBhvr>
                                        <p:cTn id="13" dur="1" fill="hold">
                                          <p:stCondLst>
                                            <p:cond delay="0"/>
                                          </p:stCondLst>
                                        </p:cTn>
                                        <p:tgtEl>
                                          <p:spTgt spid="2156">
                                            <p:txEl>
                                              <p:charRg st="0" end="55"/>
                                            </p:txEl>
                                          </p:spTgt>
                                        </p:tgtEl>
                                        <p:attrNameLst>
                                          <p:attrName>style.visibility</p:attrName>
                                        </p:attrNameLst>
                                      </p:cBhvr>
                                      <p:to>
                                        <p:strVal val="visible"/>
                                      </p:to>
                                    </p:set>
                                    <p:anim calcmode="lin" valueType="num">
                                      <p:cBhvr>
                                        <p:cTn id="14" dur="500" fill="hold"/>
                                        <p:tgtEl>
                                          <p:spTgt spid="2156">
                                            <p:txEl>
                                              <p:charRg st="0" end="55"/>
                                            </p:txEl>
                                          </p:spTgt>
                                        </p:tgtEl>
                                        <p:attrNameLst>
                                          <p:attrName>ppt_x</p:attrName>
                                        </p:attrNameLst>
                                      </p:cBhvr>
                                      <p:tavLst>
                                        <p:tav tm="0">
                                          <p:val>
                                            <p:strVal val="#ppt_x"/>
                                          </p:val>
                                        </p:tav>
                                        <p:tav tm="100000">
                                          <p:val>
                                            <p:strVal val="#ppt_x"/>
                                          </p:val>
                                        </p:tav>
                                      </p:tavLst>
                                    </p:anim>
                                    <p:anim calcmode="lin" valueType="num">
                                      <p:cBhvr>
                                        <p:cTn id="15" dur="500" fill="hold"/>
                                        <p:tgtEl>
                                          <p:spTgt spid="2156">
                                            <p:txEl>
                                              <p:charRg st="0" end="5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5" grpId="0" animBg="1"/>
      <p:bldP spid="2156" grpId="1" animBg="1" build="p"/>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8"/>
          <p:cNvSpPr/>
          <p:nvPr/>
        </p:nvSpPr>
        <p:spPr>
          <a:xfrm>
            <a:off x="5846604" y="3156268"/>
            <a:ext cx="214630" cy="364490"/>
          </a:xfrm>
          <a:prstGeom prst="rect">
            <a:avLst/>
          </a:prstGeom>
          <a:solidFill>
            <a:srgbClr val="F6F6F6"/>
          </a:solidFill>
          <a:ln w="12700">
            <a:noFill/>
          </a:ln>
        </p:spPr>
        <p:txBody>
          <a:bodyPr wrap="none" lIns="44436" tIns="44436" rIns="44436" bIns="44436" anchor="ctr" anchorCtr="0">
            <a:spAutoFit/>
          </a:bodyPr>
          <a:p>
            <a:pPr algn="ctr" eaLnBrk="0" hangingPunct="0"/>
            <a:endParaRPr lang="zh-CN" altLang="zh-CN">
              <a:latin typeface="Arial" panose="020B0604020202020204" pitchFamily="34" charset="0"/>
              <a:ea typeface="宋体" panose="02010600030101010101" pitchFamily="2" charset="-122"/>
            </a:endParaRPr>
          </a:p>
        </p:txBody>
      </p:sp>
      <p:sp>
        <p:nvSpPr>
          <p:cNvPr id="26626" name="Rectangle 15"/>
          <p:cNvSpPr/>
          <p:nvPr/>
        </p:nvSpPr>
        <p:spPr>
          <a:xfrm>
            <a:off x="2279650" y="692150"/>
            <a:ext cx="6985000" cy="4892675"/>
          </a:xfrm>
          <a:prstGeom prst="rect">
            <a:avLst/>
          </a:prstGeom>
          <a:noFill/>
          <a:ln w="12700">
            <a:noFill/>
          </a:ln>
        </p:spPr>
        <p:txBody>
          <a:bodyPr anchor="t" anchorCtr="0">
            <a:spAutoFit/>
          </a:bodyPr>
          <a:p>
            <a:pPr eaLnBrk="0" hangingPunct="0"/>
            <a:r>
              <a:rPr lang="en-US" altLang="zh-CN" sz="2400" b="1">
                <a:latin typeface="宋体" panose="02010600030101010101" pitchFamily="2" charset="-122"/>
                <a:ea typeface="宋体" panose="02010600030101010101" pitchFamily="2" charset="-122"/>
              </a:rPr>
              <a:t>2.</a:t>
            </a:r>
            <a:r>
              <a:rPr lang="zh-CN" altLang="en-US" sz="2400" b="1">
                <a:latin typeface="宋体" panose="02010600030101010101" pitchFamily="2" charset="-122"/>
                <a:ea typeface="宋体" panose="02010600030101010101" pitchFamily="2" charset="-122"/>
              </a:rPr>
              <a:t>我国进出口商品检验检疫机构及其职责</a:t>
            </a:r>
            <a:endParaRPr lang="zh-CN" altLang="en-US" sz="2400" b="1">
              <a:latin typeface="宋体" panose="02010600030101010101" pitchFamily="2" charset="-122"/>
              <a:ea typeface="宋体" panose="02010600030101010101" pitchFamily="2" charset="-122"/>
            </a:endParaRPr>
          </a:p>
          <a:p>
            <a:pPr eaLnBrk="0" hangingPunct="0"/>
            <a:endParaRPr lang="zh-CN" altLang="en-US" sz="2400">
              <a:latin typeface="宋体" panose="02010600030101010101" pitchFamily="2" charset="-122"/>
              <a:ea typeface="宋体" panose="02010600030101010101" pitchFamily="2" charset="-122"/>
            </a:endParaRPr>
          </a:p>
          <a:p>
            <a:pPr eaLnBrk="0" hangingPunct="0"/>
            <a:r>
              <a:rPr lang="zh-CN" altLang="en-US" sz="2400">
                <a:latin typeface="宋体" panose="02010600030101010101" pitchFamily="2" charset="-122"/>
                <a:ea typeface="宋体" panose="02010600030101010101" pitchFamily="2" charset="-122"/>
              </a:rPr>
              <a:t>国家质量监督检验检疫总局以及设在口岸的中国出入境检验检疫局。</a:t>
            </a:r>
            <a:endParaRPr lang="zh-CN" altLang="en-US" sz="2400">
              <a:latin typeface="宋体" panose="02010600030101010101" pitchFamily="2" charset="-122"/>
              <a:ea typeface="宋体" panose="02010600030101010101" pitchFamily="2" charset="-122"/>
            </a:endParaRPr>
          </a:p>
          <a:p>
            <a:pPr eaLnBrk="0" hangingPunct="0"/>
            <a:endParaRPr lang="zh-CN" altLang="en-US" sz="2400">
              <a:latin typeface="宋体" panose="02010600030101010101" pitchFamily="2" charset="-122"/>
              <a:ea typeface="宋体" panose="02010600030101010101" pitchFamily="2" charset="-122"/>
            </a:endParaRPr>
          </a:p>
          <a:p>
            <a:pPr eaLnBrk="0" hangingPunct="0"/>
            <a:r>
              <a:rPr lang="zh-CN" altLang="en-US" sz="2400">
                <a:latin typeface="宋体" panose="02010600030101010101" pitchFamily="2" charset="-122"/>
                <a:ea typeface="宋体" panose="02010600030101010101" pitchFamily="2" charset="-122"/>
              </a:rPr>
              <a:t>职责：</a:t>
            </a:r>
            <a:endParaRPr lang="zh-CN" altLang="en-US" sz="2400">
              <a:latin typeface="宋体" panose="02010600030101010101" pitchFamily="2" charset="-122"/>
              <a:ea typeface="宋体" panose="02010600030101010101" pitchFamily="2" charset="-122"/>
            </a:endParaRPr>
          </a:p>
          <a:p>
            <a:pPr eaLnBrk="0" hangingPunct="0"/>
            <a:endParaRPr lang="zh-CN" altLang="en-US" sz="2400">
              <a:latin typeface="宋体" panose="02010600030101010101" pitchFamily="2" charset="-122"/>
              <a:ea typeface="宋体" panose="02010600030101010101" pitchFamily="2" charset="-122"/>
            </a:endParaRPr>
          </a:p>
          <a:p>
            <a:pPr eaLnBrk="0" hangingPunct="0"/>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1</a:t>
            </a:r>
            <a:r>
              <a:rPr lang="zh-CN" altLang="en-US" sz="2400">
                <a:latin typeface="宋体" panose="02010600030101010101" pitchFamily="2" charset="-122"/>
                <a:ea typeface="宋体" panose="02010600030101010101" pitchFamily="2" charset="-122"/>
              </a:rPr>
              <a:t>）法定检验检疫</a:t>
            </a:r>
            <a:endParaRPr lang="zh-CN" altLang="en-US" sz="2400">
              <a:latin typeface="宋体" panose="02010600030101010101" pitchFamily="2" charset="-122"/>
              <a:ea typeface="宋体" panose="02010600030101010101" pitchFamily="2" charset="-122"/>
            </a:endParaRPr>
          </a:p>
          <a:p>
            <a:pPr eaLnBrk="0" hangingPunct="0"/>
            <a:endParaRPr lang="zh-CN" altLang="en-US" sz="2400">
              <a:latin typeface="宋体" panose="02010600030101010101" pitchFamily="2" charset="-122"/>
              <a:ea typeface="宋体" panose="02010600030101010101" pitchFamily="2" charset="-122"/>
            </a:endParaRPr>
          </a:p>
          <a:p>
            <a:pPr eaLnBrk="0" hangingPunct="0"/>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2</a:t>
            </a:r>
            <a:r>
              <a:rPr lang="zh-CN" altLang="en-US" sz="2400">
                <a:latin typeface="宋体" panose="02010600030101010101" pitchFamily="2" charset="-122"/>
                <a:ea typeface="宋体" panose="02010600030101010101" pitchFamily="2" charset="-122"/>
              </a:rPr>
              <a:t>）办理鉴定业务</a:t>
            </a:r>
            <a:endParaRPr lang="zh-CN" altLang="en-US" sz="2400">
              <a:latin typeface="宋体" panose="02010600030101010101" pitchFamily="2" charset="-122"/>
              <a:ea typeface="宋体" panose="02010600030101010101" pitchFamily="2" charset="-122"/>
            </a:endParaRPr>
          </a:p>
          <a:p>
            <a:pPr eaLnBrk="0" hangingPunct="0"/>
            <a:endParaRPr lang="zh-CN" altLang="en-US" sz="2400">
              <a:latin typeface="宋体" panose="02010600030101010101" pitchFamily="2" charset="-122"/>
              <a:ea typeface="宋体" panose="02010600030101010101" pitchFamily="2" charset="-122"/>
            </a:endParaRPr>
          </a:p>
          <a:p>
            <a:pPr eaLnBrk="0" hangingPunct="0"/>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3</a:t>
            </a:r>
            <a:r>
              <a:rPr lang="zh-CN" altLang="en-US" sz="2400">
                <a:latin typeface="宋体" panose="02010600030101010101" pitchFamily="2" charset="-122"/>
                <a:ea typeface="宋体" panose="02010600030101010101" pitchFamily="2" charset="-122"/>
              </a:rPr>
              <a:t>）监督管理</a:t>
            </a:r>
            <a:endParaRPr lang="zh-CN" altLang="en-US" sz="2400">
              <a:latin typeface="宋体" panose="02010600030101010101" pitchFamily="2" charset="-122"/>
              <a:ea typeface="宋体" panose="02010600030101010101" pitchFamily="2" charset="-122"/>
            </a:endParaRPr>
          </a:p>
          <a:p>
            <a:pPr eaLnBrk="0" hangingPunct="0"/>
            <a:endParaRPr lang="en-US" altLang="zh-CN" sz="240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Rectangle 2"/>
          <p:cNvSpPr/>
          <p:nvPr/>
        </p:nvSpPr>
        <p:spPr>
          <a:xfrm>
            <a:off x="2640013" y="620713"/>
            <a:ext cx="6769100" cy="1076325"/>
          </a:xfrm>
          <a:prstGeom prst="rect">
            <a:avLst/>
          </a:prstGeom>
          <a:noFill/>
          <a:ln w="12700">
            <a:noFill/>
          </a:ln>
        </p:spPr>
        <p:txBody>
          <a:bodyPr anchor="t" anchorCtr="0">
            <a:spAutoFit/>
          </a:bodyPr>
          <a:p>
            <a:pPr algn="ctr" eaLnBrk="0" hangingPunct="0"/>
            <a:r>
              <a:rPr lang="zh-CN" altLang="en-US" sz="3200" b="1">
                <a:latin typeface="宋体" panose="02010600030101010101" pitchFamily="2" charset="-122"/>
                <a:ea typeface="宋体" panose="02010600030101010101" pitchFamily="2" charset="-122"/>
              </a:rPr>
              <a:t>第二节 进出口商品检验检疫的项目</a:t>
            </a:r>
            <a:endParaRPr lang="zh-CN" altLang="en-US" sz="3200">
              <a:latin typeface="宋体" panose="02010600030101010101" pitchFamily="2" charset="-122"/>
              <a:ea typeface="宋体" panose="02010600030101010101" pitchFamily="2" charset="-122"/>
            </a:endParaRPr>
          </a:p>
          <a:p>
            <a:pPr algn="ctr" eaLnBrk="0" hangingPunct="0"/>
            <a:endParaRPr lang="en-US" altLang="zh-CN" sz="3200">
              <a:latin typeface="宋体" panose="02010600030101010101" pitchFamily="2" charset="-122"/>
              <a:ea typeface="宋体" panose="02010600030101010101" pitchFamily="2" charset="-122"/>
            </a:endParaRPr>
          </a:p>
        </p:txBody>
      </p:sp>
      <p:sp>
        <p:nvSpPr>
          <p:cNvPr id="27650" name="Rectangle 5"/>
          <p:cNvSpPr/>
          <p:nvPr/>
        </p:nvSpPr>
        <p:spPr>
          <a:xfrm>
            <a:off x="2424113" y="1746885"/>
            <a:ext cx="7416800" cy="4831080"/>
          </a:xfrm>
          <a:prstGeom prst="rect">
            <a:avLst/>
          </a:prstGeom>
          <a:noFill/>
          <a:ln w="12700">
            <a:noFill/>
          </a:ln>
        </p:spPr>
        <p:txBody>
          <a:bodyPr anchor="ctr" anchorCtr="0">
            <a:spAutoFit/>
          </a:bodyPr>
          <a:p>
            <a:r>
              <a:rPr lang="en-US" altLang="zh-CN" sz="2400" b="1">
                <a:solidFill>
                  <a:srgbClr val="FF0000"/>
                </a:solidFill>
                <a:latin typeface="宋体" panose="02010600030101010101" pitchFamily="2" charset="-122"/>
                <a:ea typeface="宋体" panose="02010600030101010101" pitchFamily="2" charset="-122"/>
              </a:rPr>
              <a:t>1.</a:t>
            </a:r>
            <a:r>
              <a:rPr lang="zh-CN" altLang="en-US" sz="2400" b="1">
                <a:solidFill>
                  <a:srgbClr val="FF0000"/>
                </a:solidFill>
                <a:latin typeface="宋体" panose="02010600030101010101" pitchFamily="2" charset="-122"/>
                <a:ea typeface="宋体" panose="02010600030101010101" pitchFamily="2" charset="-122"/>
              </a:rPr>
              <a:t>质量检验</a:t>
            </a:r>
            <a:endParaRPr lang="zh-CN" altLang="en-US" sz="2400" b="1">
              <a:solidFill>
                <a:srgbClr val="FF0000"/>
              </a:solidFill>
              <a:latin typeface="宋体" panose="02010600030101010101" pitchFamily="2" charset="-122"/>
              <a:ea typeface="宋体" panose="02010600030101010101" pitchFamily="2" charset="-122"/>
            </a:endParaRPr>
          </a:p>
          <a:p>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1</a:t>
            </a:r>
            <a:r>
              <a:rPr lang="zh-CN" altLang="en-US" sz="2400">
                <a:latin typeface="宋体" panose="02010600030101010101" pitchFamily="2" charset="-122"/>
                <a:ea typeface="宋体" panose="02010600030101010101" pitchFamily="2" charset="-122"/>
              </a:rPr>
              <a:t>）外观质量</a:t>
            </a:r>
            <a:endParaRPr lang="zh-CN" altLang="en-US" sz="2400">
              <a:latin typeface="宋体" panose="02010600030101010101" pitchFamily="2" charset="-122"/>
              <a:ea typeface="宋体" panose="02010600030101010101" pitchFamily="2" charset="-122"/>
            </a:endParaRPr>
          </a:p>
          <a:p>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2</a:t>
            </a:r>
            <a:r>
              <a:rPr lang="zh-CN" altLang="en-US" sz="2400">
                <a:latin typeface="宋体" panose="02010600030101010101" pitchFamily="2" charset="-122"/>
                <a:ea typeface="宋体" panose="02010600030101010101" pitchFamily="2" charset="-122"/>
              </a:rPr>
              <a:t>）内在质量</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1</a:t>
            </a:r>
            <a:r>
              <a:rPr lang="zh-CN" altLang="en-US" sz="2400">
                <a:latin typeface="宋体" panose="02010600030101010101" pitchFamily="2" charset="-122"/>
                <a:ea typeface="宋体" panose="02010600030101010101" pitchFamily="2" charset="-122"/>
              </a:rPr>
              <a:t>）成分检验</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2</a:t>
            </a:r>
            <a:r>
              <a:rPr lang="zh-CN" altLang="en-US" sz="2400">
                <a:latin typeface="宋体" panose="02010600030101010101" pitchFamily="2" charset="-122"/>
                <a:ea typeface="宋体" panose="02010600030101010101" pitchFamily="2" charset="-122"/>
              </a:rPr>
              <a:t>）性能检验</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2</a:t>
            </a:r>
            <a:r>
              <a:rPr lang="zh-CN" altLang="en-US" sz="2400">
                <a:latin typeface="宋体" panose="02010600030101010101" pitchFamily="2" charset="-122"/>
                <a:ea typeface="宋体" panose="02010600030101010101" pitchFamily="2" charset="-122"/>
              </a:rPr>
              <a:t>）机械性能检验</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4</a:t>
            </a:r>
            <a:r>
              <a:rPr lang="zh-CN" altLang="en-US" sz="2400">
                <a:latin typeface="宋体" panose="02010600030101010101" pitchFamily="2" charset="-122"/>
                <a:ea typeface="宋体" panose="02010600030101010101" pitchFamily="2" charset="-122"/>
              </a:rPr>
              <a:t>）使用性能检验</a:t>
            </a:r>
            <a:endParaRPr lang="zh-CN" altLang="en-US" sz="2400">
              <a:latin typeface="宋体" panose="02010600030101010101" pitchFamily="2" charset="-122"/>
              <a:ea typeface="宋体" panose="02010600030101010101" pitchFamily="2" charset="-122"/>
            </a:endParaRPr>
          </a:p>
          <a:p>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3</a:t>
            </a:r>
            <a:r>
              <a:rPr lang="zh-CN" altLang="en-US" sz="2400">
                <a:latin typeface="宋体" panose="02010600030101010101" pitchFamily="2" charset="-122"/>
                <a:ea typeface="宋体" panose="02010600030101010101" pitchFamily="2" charset="-122"/>
              </a:rPr>
              <a:t>）特点质量检验</a:t>
            </a:r>
            <a:endParaRPr lang="zh-CN" altLang="en-US" sz="2400">
              <a:latin typeface="宋体" panose="02010600030101010101" pitchFamily="2" charset="-122"/>
              <a:ea typeface="宋体" panose="02010600030101010101" pitchFamily="2" charset="-122"/>
            </a:endParaRPr>
          </a:p>
          <a:p>
            <a:endParaRPr lang="zh-CN" altLang="en-US" sz="2400">
              <a:latin typeface="宋体" panose="02010600030101010101" pitchFamily="2" charset="-122"/>
              <a:ea typeface="宋体" panose="02010600030101010101" pitchFamily="2" charset="-122"/>
            </a:endParaRPr>
          </a:p>
          <a:p>
            <a:endParaRPr lang="en-US" altLang="zh-CN" sz="2000" b="1">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Rectangle 4"/>
          <p:cNvSpPr/>
          <p:nvPr/>
        </p:nvSpPr>
        <p:spPr>
          <a:xfrm>
            <a:off x="2208213" y="521812"/>
            <a:ext cx="7921625" cy="5507990"/>
          </a:xfrm>
          <a:prstGeom prst="rect">
            <a:avLst/>
          </a:prstGeom>
          <a:noFill/>
          <a:ln w="12700">
            <a:noFill/>
          </a:ln>
        </p:spPr>
        <p:txBody>
          <a:bodyPr anchor="ctr" anchorCtr="0">
            <a:spAutoFit/>
          </a:bodyPr>
          <a:p>
            <a:r>
              <a:rPr lang="zh-CN" altLang="en-US" sz="2800" b="1">
                <a:solidFill>
                  <a:srgbClr val="FF0000"/>
                </a:solidFill>
                <a:latin typeface="宋体" panose="02010600030101010101" pitchFamily="2" charset="-122"/>
                <a:ea typeface="宋体" panose="02010600030101010101" pitchFamily="2" charset="-122"/>
              </a:rPr>
              <a:t>二</a:t>
            </a:r>
            <a:r>
              <a:rPr lang="en-US" altLang="zh-CN" sz="2800" b="1">
                <a:solidFill>
                  <a:srgbClr val="FF0000"/>
                </a:solidFill>
                <a:latin typeface="宋体" panose="02010600030101010101" pitchFamily="2" charset="-122"/>
                <a:ea typeface="宋体" panose="02010600030101010101" pitchFamily="2" charset="-122"/>
              </a:rPr>
              <a:t>.</a:t>
            </a:r>
            <a:r>
              <a:rPr lang="zh-CN" altLang="en-US" sz="2800" b="1">
                <a:solidFill>
                  <a:srgbClr val="FF0000"/>
                </a:solidFill>
                <a:latin typeface="宋体" panose="02010600030101010101" pitchFamily="2" charset="-122"/>
                <a:ea typeface="宋体" panose="02010600030101010101" pitchFamily="2" charset="-122"/>
              </a:rPr>
              <a:t>数量和重量检验</a:t>
            </a:r>
            <a:endParaRPr lang="zh-CN" altLang="en-US" sz="2800" b="1">
              <a:latin typeface="宋体" panose="02010600030101010101" pitchFamily="2" charset="-122"/>
              <a:ea typeface="宋体" panose="02010600030101010101" pitchFamily="2" charset="-122"/>
            </a:endParaRPr>
          </a:p>
          <a:p>
            <a:endParaRPr lang="zh-CN" altLang="en-US" sz="2800" b="1">
              <a:latin typeface="宋体" panose="02010600030101010101" pitchFamily="2" charset="-122"/>
              <a:ea typeface="宋体" panose="02010600030101010101" pitchFamily="2" charset="-122"/>
            </a:endParaRPr>
          </a:p>
          <a:p>
            <a:r>
              <a:rPr lang="zh-CN" altLang="en-US" sz="2800" b="1">
                <a:solidFill>
                  <a:srgbClr val="FF0000"/>
                </a:solidFill>
                <a:latin typeface="宋体" panose="02010600030101010101" pitchFamily="2" charset="-122"/>
                <a:ea typeface="宋体" panose="02010600030101010101" pitchFamily="2" charset="-122"/>
              </a:rPr>
              <a:t>三</a:t>
            </a:r>
            <a:r>
              <a:rPr lang="en-US" altLang="zh-CN" sz="2800" b="1">
                <a:solidFill>
                  <a:srgbClr val="FF0000"/>
                </a:solidFill>
                <a:latin typeface="宋体" panose="02010600030101010101" pitchFamily="2" charset="-122"/>
                <a:ea typeface="宋体" panose="02010600030101010101" pitchFamily="2" charset="-122"/>
              </a:rPr>
              <a:t>.</a:t>
            </a:r>
            <a:r>
              <a:rPr lang="zh-CN" altLang="en-US" sz="2800" b="1">
                <a:solidFill>
                  <a:srgbClr val="FF0000"/>
                </a:solidFill>
                <a:latin typeface="宋体" panose="02010600030101010101" pitchFamily="2" charset="-122"/>
                <a:ea typeface="宋体" panose="02010600030101010101" pitchFamily="2" charset="-122"/>
              </a:rPr>
              <a:t>包装检验</a:t>
            </a:r>
            <a:endParaRPr lang="zh-CN" altLang="en-US" sz="2800" b="1">
              <a:latin typeface="宋体" panose="02010600030101010101" pitchFamily="2" charset="-122"/>
              <a:ea typeface="宋体" panose="02010600030101010101" pitchFamily="2" charset="-122"/>
            </a:endParaRPr>
          </a:p>
          <a:p>
            <a:endParaRPr lang="zh-CN" altLang="en-US" sz="2800" b="1">
              <a:latin typeface="宋体" panose="02010600030101010101" pitchFamily="2" charset="-122"/>
              <a:ea typeface="宋体" panose="02010600030101010101" pitchFamily="2" charset="-122"/>
            </a:endParaRPr>
          </a:p>
          <a:p>
            <a:r>
              <a:rPr lang="zh-CN" altLang="en-US" sz="2800" b="1">
                <a:solidFill>
                  <a:srgbClr val="FF0000"/>
                </a:solidFill>
                <a:latin typeface="宋体" panose="02010600030101010101" pitchFamily="2" charset="-122"/>
                <a:ea typeface="宋体" panose="02010600030101010101" pitchFamily="2" charset="-122"/>
              </a:rPr>
              <a:t>四</a:t>
            </a:r>
            <a:r>
              <a:rPr lang="en-US" altLang="zh-CN" sz="2800" b="1">
                <a:solidFill>
                  <a:srgbClr val="FF0000"/>
                </a:solidFill>
                <a:latin typeface="宋体" panose="02010600030101010101" pitchFamily="2" charset="-122"/>
                <a:ea typeface="宋体" panose="02010600030101010101" pitchFamily="2" charset="-122"/>
              </a:rPr>
              <a:t>.</a:t>
            </a:r>
            <a:r>
              <a:rPr lang="zh-CN" altLang="en-US" sz="2800" b="1">
                <a:solidFill>
                  <a:srgbClr val="FF0000"/>
                </a:solidFill>
                <a:latin typeface="宋体" panose="02010600030101010101" pitchFamily="2" charset="-122"/>
                <a:ea typeface="宋体" panose="02010600030101010101" pitchFamily="2" charset="-122"/>
              </a:rPr>
              <a:t>出口商品装运技术检验</a:t>
            </a:r>
            <a:endParaRPr lang="zh-CN" altLang="en-US" sz="2800" b="1">
              <a:latin typeface="宋体" panose="02010600030101010101" pitchFamily="2" charset="-122"/>
              <a:ea typeface="宋体" panose="02010600030101010101" pitchFamily="2" charset="-122"/>
            </a:endParaRPr>
          </a:p>
          <a:p>
            <a:endParaRPr lang="zh-CN" altLang="en-US" sz="2400" b="1">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1.</a:t>
            </a:r>
            <a:r>
              <a:rPr lang="zh-CN" altLang="en-US" sz="2400">
                <a:latin typeface="宋体" panose="02010600030101010101" pitchFamily="2" charset="-122"/>
                <a:ea typeface="宋体" panose="02010600030101010101" pitchFamily="2" charset="-122"/>
              </a:rPr>
              <a:t>船舱检验</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2.</a:t>
            </a:r>
            <a:r>
              <a:rPr lang="zh-CN" altLang="en-US" sz="2400">
                <a:latin typeface="宋体" panose="02010600030101010101" pitchFamily="2" charset="-122"/>
                <a:ea typeface="宋体" panose="02010600030101010101" pitchFamily="2" charset="-122"/>
              </a:rPr>
              <a:t>进出口集装箱鉴定</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3.</a:t>
            </a:r>
            <a:r>
              <a:rPr lang="zh-CN" altLang="en-US" sz="2400">
                <a:latin typeface="宋体" panose="02010600030101010101" pitchFamily="2" charset="-122"/>
                <a:ea typeface="宋体" panose="02010600030101010101" pitchFamily="2" charset="-122"/>
              </a:rPr>
              <a:t>监视装载</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4.</a:t>
            </a:r>
            <a:r>
              <a:rPr lang="zh-CN" altLang="en-US" sz="2400">
                <a:latin typeface="宋体" panose="02010600030101010101" pitchFamily="2" charset="-122"/>
                <a:ea typeface="宋体" panose="02010600030101010101" pitchFamily="2" charset="-122"/>
              </a:rPr>
              <a:t>积载鉴定</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5.</a:t>
            </a:r>
            <a:r>
              <a:rPr lang="zh-CN" altLang="en-US" sz="2400">
                <a:latin typeface="宋体" panose="02010600030101010101" pitchFamily="2" charset="-122"/>
                <a:ea typeface="宋体" panose="02010600030101010101" pitchFamily="2" charset="-122"/>
              </a:rPr>
              <a:t>货载衡量鉴定</a:t>
            </a:r>
            <a:endParaRPr lang="zh-CN" altLang="en-US" sz="2400">
              <a:latin typeface="宋体" panose="02010600030101010101" pitchFamily="2" charset="-122"/>
              <a:ea typeface="宋体" panose="02010600030101010101" pitchFamily="2" charset="-122"/>
            </a:endParaRPr>
          </a:p>
          <a:p>
            <a:endParaRPr lang="zh-CN" altLang="en-US" sz="2400">
              <a:latin typeface="宋体" panose="02010600030101010101" pitchFamily="2" charset="-122"/>
              <a:ea typeface="宋体" panose="02010600030101010101" pitchFamily="2" charset="-122"/>
            </a:endParaRPr>
          </a:p>
          <a:p>
            <a:endParaRPr lang="zh-CN" altLang="en-US" sz="2400">
              <a:latin typeface="宋体" panose="02010600030101010101" pitchFamily="2" charset="-122"/>
              <a:ea typeface="宋体" panose="02010600030101010101" pitchFamily="2" charset="-122"/>
            </a:endParaRPr>
          </a:p>
          <a:p>
            <a:endParaRPr lang="en-US" altLang="zh-CN" sz="2000" b="1">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27"/>
          <p:cNvCxnSpPr/>
          <p:nvPr/>
        </p:nvCxnSpPr>
        <p:spPr>
          <a:xfrm>
            <a:off x="4079411" y="1726717"/>
            <a:ext cx="0" cy="2712351"/>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29" name="TextBox 28"/>
          <p:cNvSpPr txBox="1"/>
          <p:nvPr/>
        </p:nvSpPr>
        <p:spPr>
          <a:xfrm>
            <a:off x="4508849" y="1726717"/>
            <a:ext cx="5693659" cy="1241425"/>
          </a:xfrm>
          <a:prstGeom prst="rect">
            <a:avLst/>
          </a:prstGeom>
          <a:noFill/>
        </p:spPr>
        <p:txBody>
          <a:bodyPr wrap="square" rtlCol="0">
            <a:spAutoFit/>
          </a:bodyPr>
          <a:lstStyle/>
          <a:p>
            <a:r>
              <a:rPr lang="zh-CN" altLang="en-US" sz="3735" b="1" spc="-150" dirty="0" smtClean="0">
                <a:solidFill>
                  <a:schemeClr val="accent3"/>
                </a:solidFill>
                <a:latin typeface="方正卡通简体" panose="03000509000000000000" pitchFamily="65" charset="-122"/>
                <a:ea typeface="方正卡通简体" panose="03000509000000000000" pitchFamily="65" charset="-122"/>
                <a:hlinkClick r:id="rId1" tooltip="" action="ppaction://hlinksldjump"/>
              </a:rPr>
              <a:t>报关</a:t>
            </a:r>
            <a:r>
              <a:rPr lang="zh-CN" altLang="en-US" sz="3735" spc="-150" dirty="0" smtClean="0">
                <a:solidFill>
                  <a:schemeClr val="bg1"/>
                </a:solidFill>
                <a:latin typeface="方正卡通简体" panose="03000509000000000000" pitchFamily="65" charset="-122"/>
                <a:ea typeface="方正卡通简体" panose="03000509000000000000" pitchFamily="65" charset="-122"/>
              </a:rPr>
              <a:t>、单击此处添加文本标题</a:t>
            </a:r>
            <a:endParaRPr lang="zh-CN" altLang="en-US" sz="3735" spc="-150" dirty="0">
              <a:solidFill>
                <a:schemeClr val="bg1"/>
              </a:solidFill>
              <a:latin typeface="方正卡通简体" panose="03000509000000000000" pitchFamily="65" charset="-122"/>
              <a:ea typeface="方正卡通简体" panose="03000509000000000000" pitchFamily="65" charset="-122"/>
            </a:endParaRPr>
          </a:p>
        </p:txBody>
      </p:sp>
      <p:sp>
        <p:nvSpPr>
          <p:cNvPr id="30" name="TextBox 29"/>
          <p:cNvSpPr txBox="1"/>
          <p:nvPr/>
        </p:nvSpPr>
        <p:spPr>
          <a:xfrm>
            <a:off x="4508849" y="2367687"/>
            <a:ext cx="5693659" cy="666115"/>
          </a:xfrm>
          <a:prstGeom prst="rect">
            <a:avLst/>
          </a:prstGeom>
          <a:noFill/>
        </p:spPr>
        <p:txBody>
          <a:bodyPr wrap="square" rtlCol="0">
            <a:spAutoFit/>
          </a:bodyPr>
          <a:lstStyle/>
          <a:p>
            <a:r>
              <a:rPr lang="en-US" altLang="zh-CN" sz="3735" spc="-150" dirty="0" smtClean="0">
                <a:solidFill>
                  <a:schemeClr val="bg1"/>
                </a:solidFill>
                <a:latin typeface="方正卡通简体" panose="03000509000000000000" pitchFamily="65" charset="-122"/>
                <a:ea typeface="方正卡通简体" panose="03000509000000000000" pitchFamily="65" charset="-122"/>
              </a:rPr>
              <a:t>2</a:t>
            </a:r>
            <a:r>
              <a:rPr lang="zh-CN" altLang="en-US" sz="3735" spc="-150" dirty="0" smtClean="0">
                <a:solidFill>
                  <a:schemeClr val="bg1"/>
                </a:solidFill>
                <a:latin typeface="方正卡通简体" panose="03000509000000000000" pitchFamily="65" charset="-122"/>
                <a:ea typeface="方正卡通简体" panose="03000509000000000000" pitchFamily="65" charset="-122"/>
              </a:rPr>
              <a:t>、单击此处添加文本标题</a:t>
            </a:r>
            <a:endParaRPr lang="zh-CN" altLang="en-US" sz="3735" spc="-150" dirty="0">
              <a:solidFill>
                <a:schemeClr val="bg1"/>
              </a:solidFill>
              <a:latin typeface="方正卡通简体" panose="03000509000000000000" pitchFamily="65" charset="-122"/>
              <a:ea typeface="方正卡通简体" panose="03000509000000000000" pitchFamily="65" charset="-122"/>
            </a:endParaRPr>
          </a:p>
        </p:txBody>
      </p:sp>
      <p:sp>
        <p:nvSpPr>
          <p:cNvPr id="31" name="TextBox 30"/>
          <p:cNvSpPr txBox="1"/>
          <p:nvPr/>
        </p:nvSpPr>
        <p:spPr>
          <a:xfrm>
            <a:off x="4508849" y="3008656"/>
            <a:ext cx="5693659" cy="666115"/>
          </a:xfrm>
          <a:prstGeom prst="rect">
            <a:avLst/>
          </a:prstGeom>
          <a:noFill/>
        </p:spPr>
        <p:txBody>
          <a:bodyPr wrap="square" rtlCol="0">
            <a:spAutoFit/>
          </a:bodyPr>
          <a:lstStyle/>
          <a:p>
            <a:r>
              <a:rPr lang="en-US" altLang="zh-CN" sz="3735" spc="-150" dirty="0" smtClean="0">
                <a:solidFill>
                  <a:schemeClr val="bg1"/>
                </a:solidFill>
                <a:latin typeface="方正卡通简体" panose="03000509000000000000" pitchFamily="65" charset="-122"/>
                <a:ea typeface="方正卡通简体" panose="03000509000000000000" pitchFamily="65" charset="-122"/>
              </a:rPr>
              <a:t>3</a:t>
            </a:r>
            <a:r>
              <a:rPr lang="zh-CN" altLang="en-US" sz="3735" spc="-150" dirty="0" smtClean="0">
                <a:solidFill>
                  <a:schemeClr val="bg1"/>
                </a:solidFill>
                <a:latin typeface="方正卡通简体" panose="03000509000000000000" pitchFamily="65" charset="-122"/>
                <a:ea typeface="方正卡通简体" panose="03000509000000000000" pitchFamily="65" charset="-122"/>
              </a:rPr>
              <a:t>、单击此处添加文本标题</a:t>
            </a:r>
            <a:endParaRPr lang="zh-CN" altLang="en-US" sz="3735" spc="-150" dirty="0">
              <a:solidFill>
                <a:schemeClr val="bg1"/>
              </a:solidFill>
              <a:latin typeface="方正卡通简体" panose="03000509000000000000" pitchFamily="65" charset="-122"/>
              <a:ea typeface="方正卡通简体" panose="03000509000000000000" pitchFamily="65" charset="-122"/>
            </a:endParaRPr>
          </a:p>
        </p:txBody>
      </p:sp>
      <p:sp>
        <p:nvSpPr>
          <p:cNvPr id="32" name="TextBox 31"/>
          <p:cNvSpPr txBox="1"/>
          <p:nvPr/>
        </p:nvSpPr>
        <p:spPr>
          <a:xfrm>
            <a:off x="4508849" y="3649627"/>
            <a:ext cx="5693659" cy="1241425"/>
          </a:xfrm>
          <a:prstGeom prst="rect">
            <a:avLst/>
          </a:prstGeom>
          <a:noFill/>
        </p:spPr>
        <p:txBody>
          <a:bodyPr wrap="square" rtlCol="0">
            <a:spAutoFit/>
          </a:bodyPr>
          <a:lstStyle/>
          <a:p>
            <a:r>
              <a:rPr lang="zh-CN" altLang="en-US" sz="3735" b="1" spc="-150" dirty="0" smtClean="0">
                <a:solidFill>
                  <a:schemeClr val="accent3"/>
                </a:solidFill>
                <a:latin typeface="方正卡通简体" panose="03000509000000000000" pitchFamily="65" charset="-122"/>
                <a:ea typeface="方正卡通简体" panose="03000509000000000000" pitchFamily="65" charset="-122"/>
                <a:hlinkClick r:id="rId2" tooltip="" action="ppaction://hlinksldjump"/>
              </a:rPr>
              <a:t>检验检疫</a:t>
            </a:r>
            <a:r>
              <a:rPr lang="zh-CN" altLang="en-US" sz="3735" b="1" spc="-150" dirty="0" smtClean="0">
                <a:solidFill>
                  <a:schemeClr val="bg1"/>
                </a:solidFill>
                <a:latin typeface="方正卡通简体" panose="03000509000000000000" pitchFamily="65" charset="-122"/>
                <a:ea typeface="方正卡通简体" panose="03000509000000000000" pitchFamily="65" charset="-122"/>
              </a:rPr>
              <a:t>击</a:t>
            </a:r>
            <a:r>
              <a:rPr lang="zh-CN" altLang="en-US" sz="3735" spc="-150" dirty="0" smtClean="0">
                <a:solidFill>
                  <a:schemeClr val="bg1"/>
                </a:solidFill>
                <a:latin typeface="方正卡通简体" panose="03000509000000000000" pitchFamily="65" charset="-122"/>
                <a:ea typeface="方正卡通简体" panose="03000509000000000000" pitchFamily="65" charset="-122"/>
              </a:rPr>
              <a:t>此处添加文本标题</a:t>
            </a:r>
            <a:endParaRPr lang="zh-CN" altLang="en-US" sz="3735" spc="-150" dirty="0">
              <a:solidFill>
                <a:schemeClr val="bg1"/>
              </a:solidFill>
              <a:latin typeface="方正卡通简体" panose="03000509000000000000" pitchFamily="65" charset="-122"/>
              <a:ea typeface="方正卡通简体" panose="03000509000000000000" pitchFamily="65" charset="-122"/>
            </a:endParaRPr>
          </a:p>
        </p:txBody>
      </p:sp>
      <p:sp>
        <p:nvSpPr>
          <p:cNvPr id="27" name="TextBox 26"/>
          <p:cNvSpPr txBox="1"/>
          <p:nvPr/>
        </p:nvSpPr>
        <p:spPr>
          <a:xfrm>
            <a:off x="3023659" y="1769368"/>
            <a:ext cx="767720" cy="1734185"/>
          </a:xfrm>
          <a:prstGeom prst="rect">
            <a:avLst/>
          </a:prstGeom>
          <a:noFill/>
        </p:spPr>
        <p:txBody>
          <a:bodyPr wrap="square" rtlCol="0">
            <a:spAutoFit/>
          </a:bodyPr>
          <a:lstStyle/>
          <a:p>
            <a:pPr algn="r"/>
            <a:r>
              <a:rPr lang="zh-CN" altLang="en-US" sz="5335"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方正稚艺简体" panose="03000509000000000000" pitchFamily="65" charset="-122"/>
                <a:ea typeface="方正稚艺简体" panose="03000509000000000000" pitchFamily="65" charset="-122"/>
              </a:rPr>
              <a:t>目录</a:t>
            </a:r>
            <a:endParaRPr lang="zh-CN" altLang="en-US" sz="5335"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方正稚艺简体" panose="03000509000000000000" pitchFamily="65" charset="-122"/>
              <a:ea typeface="方正稚艺简体" panose="03000509000000000000" pitchFamily="65" charset="-122"/>
            </a:endParaRPr>
          </a:p>
        </p:txBody>
      </p:sp>
      <p:pic>
        <p:nvPicPr>
          <p:cNvPr id="3074" name="Picture 2" descr="C:\Users\Thinkpad\Desktop\学校\1_0002_图层-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7160">
            <a:off x="939271" y="4536323"/>
            <a:ext cx="2474781" cy="20394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4"/>
    </p:custDataLst>
  </p:cSld>
  <p:clrMapOvr>
    <a:masterClrMapping/>
  </p:clrMapOvr>
  <mc:AlternateContent xmlns:mc="http://schemas.openxmlformats.org/markup-compatibility/2006">
    <mc:Choice xmlns:p14="http://schemas.microsoft.com/office/powerpoint/2010/main" Requires="p14">
      <p:transition spd="med" advClick="0" advTm="2000">
        <p14:rippl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151553"/>
          <p:cNvSpPr>
            <a:spLocks noGrp="1" noRot="1"/>
          </p:cNvSpPr>
          <p:nvPr>
            <p:ph type="title"/>
          </p:nvPr>
        </p:nvSpPr>
        <p:spPr/>
        <p:txBody>
          <a:bodyPr anchor="ctr" anchorCtr="0"/>
          <a:p>
            <a:endParaRPr lang="zh-CN" dirty="0"/>
          </a:p>
        </p:txBody>
      </p:sp>
      <p:sp>
        <p:nvSpPr>
          <p:cNvPr id="22530" name="文本占位符 151554"/>
          <p:cNvSpPr>
            <a:spLocks noGrp="1" noRot="1"/>
          </p:cNvSpPr>
          <p:nvPr>
            <p:ph idx="1"/>
          </p:nvPr>
        </p:nvSpPr>
        <p:spPr/>
        <p:txBody>
          <a:bodyPr anchor="t" anchorCtr="0"/>
          <a:p>
            <a:endParaRPr lang="zh-CN" dirty="0"/>
          </a:p>
        </p:txBody>
      </p:sp>
      <p:pic>
        <p:nvPicPr>
          <p:cNvPr id="22531" name="图片 151555" descr="出口货物报关单"/>
          <p:cNvPicPr>
            <a:picLocks noChangeAspect="1"/>
          </p:cNvPicPr>
          <p:nvPr/>
        </p:nvPicPr>
        <p:blipFill>
          <a:blip r:embed="rId1"/>
          <a:stretch>
            <a:fillRect/>
          </a:stretch>
        </p:blipFill>
        <p:spPr>
          <a:xfrm>
            <a:off x="1524000" y="0"/>
            <a:ext cx="9144000" cy="6858000"/>
          </a:xfrm>
          <a:prstGeom prst="rect">
            <a:avLst/>
          </a:prstGeom>
          <a:noFill/>
          <a:ln w="9525">
            <a:noFill/>
          </a:ln>
        </p:spPr>
      </p:pic>
    </p:spTree>
    <p:custDataLst>
      <p:tags r:id="rId2"/>
    </p:custDataLst>
  </p:cSld>
  <p:clrMapOvr>
    <a:masterClrMapping/>
  </p:clrMapOvr>
  <p:transition>
    <p:push dir="r"/>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2"/>
          <p:cNvSpPr/>
          <p:nvPr/>
        </p:nvSpPr>
        <p:spPr>
          <a:xfrm>
            <a:off x="2279650" y="853599"/>
            <a:ext cx="7921625" cy="4707890"/>
          </a:xfrm>
          <a:prstGeom prst="rect">
            <a:avLst/>
          </a:prstGeom>
          <a:noFill/>
          <a:ln w="12700">
            <a:noFill/>
          </a:ln>
        </p:spPr>
        <p:txBody>
          <a:bodyPr anchor="ctr" anchorCtr="0">
            <a:spAutoFit/>
          </a:bodyPr>
          <a:p>
            <a:endParaRPr lang="en-US" altLang="zh-CN" sz="2400">
              <a:latin typeface="宋体" panose="02010600030101010101" pitchFamily="2" charset="-122"/>
              <a:ea typeface="宋体" panose="02010600030101010101" pitchFamily="2" charset="-122"/>
            </a:endParaRPr>
          </a:p>
          <a:p>
            <a:r>
              <a:rPr lang="zh-CN" altLang="en-US" sz="2800" b="1">
                <a:solidFill>
                  <a:srgbClr val="FF0000"/>
                </a:solidFill>
                <a:latin typeface="宋体" panose="02010600030101010101" pitchFamily="2" charset="-122"/>
                <a:ea typeface="宋体" panose="02010600030101010101" pitchFamily="2" charset="-122"/>
              </a:rPr>
              <a:t>五</a:t>
            </a:r>
            <a:r>
              <a:rPr lang="en-US" altLang="zh-CN" sz="2800" b="1">
                <a:solidFill>
                  <a:srgbClr val="FF0000"/>
                </a:solidFill>
                <a:latin typeface="宋体" panose="02010600030101010101" pitchFamily="2" charset="-122"/>
                <a:ea typeface="宋体" panose="02010600030101010101" pitchFamily="2" charset="-122"/>
              </a:rPr>
              <a:t>.</a:t>
            </a:r>
            <a:r>
              <a:rPr lang="zh-CN" altLang="en-US" sz="2800" b="1">
                <a:solidFill>
                  <a:srgbClr val="FF0000"/>
                </a:solidFill>
                <a:latin typeface="宋体" panose="02010600030101010101" pitchFamily="2" charset="-122"/>
                <a:ea typeface="宋体" panose="02010600030101010101" pitchFamily="2" charset="-122"/>
              </a:rPr>
              <a:t>出入境动植物检验</a:t>
            </a:r>
            <a:endParaRPr lang="zh-CN" altLang="en-US" sz="2800" b="1">
              <a:latin typeface="宋体" panose="02010600030101010101" pitchFamily="2" charset="-122"/>
              <a:ea typeface="宋体" panose="02010600030101010101" pitchFamily="2" charset="-122"/>
            </a:endParaRPr>
          </a:p>
          <a:p>
            <a:endParaRPr lang="zh-CN" altLang="en-US" sz="2800" b="1">
              <a:latin typeface="宋体" panose="02010600030101010101" pitchFamily="2" charset="-122"/>
              <a:ea typeface="宋体" panose="02010600030101010101" pitchFamily="2" charset="-122"/>
            </a:endParaRPr>
          </a:p>
          <a:p>
            <a:r>
              <a:rPr lang="zh-CN" altLang="en-US" sz="2800" b="1">
                <a:solidFill>
                  <a:srgbClr val="FF0000"/>
                </a:solidFill>
                <a:latin typeface="宋体" panose="02010600030101010101" pitchFamily="2" charset="-122"/>
                <a:ea typeface="宋体" panose="02010600030101010101" pitchFamily="2" charset="-122"/>
              </a:rPr>
              <a:t>六</a:t>
            </a:r>
            <a:r>
              <a:rPr lang="en-US" altLang="zh-CN" sz="2800" b="1">
                <a:solidFill>
                  <a:srgbClr val="FF0000"/>
                </a:solidFill>
                <a:latin typeface="宋体" panose="02010600030101010101" pitchFamily="2" charset="-122"/>
                <a:ea typeface="宋体" panose="02010600030101010101" pitchFamily="2" charset="-122"/>
              </a:rPr>
              <a:t>.</a:t>
            </a:r>
            <a:r>
              <a:rPr lang="zh-CN" altLang="en-US" sz="2800" b="1">
                <a:solidFill>
                  <a:srgbClr val="FF0000"/>
                </a:solidFill>
                <a:latin typeface="宋体" panose="02010600030101010101" pitchFamily="2" charset="-122"/>
                <a:ea typeface="宋体" panose="02010600030101010101" pitchFamily="2" charset="-122"/>
              </a:rPr>
              <a:t>进出口商品鉴定</a:t>
            </a:r>
            <a:endParaRPr lang="zh-CN" altLang="en-US" sz="2800" b="1">
              <a:solidFill>
                <a:srgbClr val="FF0000"/>
              </a:solidFill>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1</a:t>
            </a:r>
            <a:r>
              <a:rPr lang="zh-CN" altLang="en-US" sz="2400">
                <a:latin typeface="宋体" panose="02010600030101010101" pitchFamily="2" charset="-122"/>
                <a:ea typeface="宋体" panose="02010600030101010101" pitchFamily="2" charset="-122"/>
              </a:rPr>
              <a:t>）进出口商品质量鉴定</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2</a:t>
            </a:r>
            <a:r>
              <a:rPr lang="zh-CN" altLang="en-US" sz="2400">
                <a:latin typeface="宋体" panose="02010600030101010101" pitchFamily="2" charset="-122"/>
                <a:ea typeface="宋体" panose="02010600030101010101" pitchFamily="2" charset="-122"/>
              </a:rPr>
              <a:t>）装运技术条件鉴定</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3</a:t>
            </a:r>
            <a:r>
              <a:rPr lang="zh-CN" altLang="en-US" sz="2400">
                <a:latin typeface="宋体" panose="02010600030101010101" pitchFamily="2" charset="-122"/>
                <a:ea typeface="宋体" panose="02010600030101010101" pitchFamily="2" charset="-122"/>
              </a:rPr>
              <a:t>）集装箱鉴定</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4</a:t>
            </a:r>
            <a:r>
              <a:rPr lang="zh-CN" altLang="en-US" sz="2400">
                <a:latin typeface="宋体" panose="02010600030101010101" pitchFamily="2" charset="-122"/>
                <a:ea typeface="宋体" panose="02010600030101010101" pitchFamily="2" charset="-122"/>
              </a:rPr>
              <a:t>）外商投资财产鉴定</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5</a:t>
            </a:r>
            <a:r>
              <a:rPr lang="zh-CN" altLang="en-US" sz="2400">
                <a:latin typeface="宋体" panose="02010600030101010101" pitchFamily="2" charset="-122"/>
                <a:ea typeface="宋体" panose="02010600030101010101" pitchFamily="2" charset="-122"/>
              </a:rPr>
              <a:t>）其他鉴定业务</a:t>
            </a:r>
            <a:endParaRPr lang="zh-CN" altLang="en-US" sz="2400">
              <a:latin typeface="宋体" panose="02010600030101010101" pitchFamily="2" charset="-122"/>
              <a:ea typeface="宋体" panose="02010600030101010101" pitchFamily="2" charset="-122"/>
            </a:endParaRPr>
          </a:p>
          <a:p>
            <a:endParaRPr lang="zh-CN" altLang="en-US" sz="2400">
              <a:latin typeface="宋体" panose="02010600030101010101" pitchFamily="2" charset="-122"/>
              <a:ea typeface="宋体" panose="02010600030101010101" pitchFamily="2" charset="-122"/>
            </a:endParaRPr>
          </a:p>
          <a:p>
            <a:r>
              <a:rPr lang="zh-CN" altLang="en-US" sz="2400" b="1">
                <a:solidFill>
                  <a:srgbClr val="FF0000"/>
                </a:solidFill>
                <a:latin typeface="宋体" panose="02010600030101010101" pitchFamily="2" charset="-122"/>
                <a:ea typeface="宋体" panose="02010600030101010101" pitchFamily="2" charset="-122"/>
              </a:rPr>
              <a:t>七</a:t>
            </a:r>
            <a:r>
              <a:rPr lang="en-US" altLang="zh-CN" sz="2400" b="1">
                <a:solidFill>
                  <a:srgbClr val="FF0000"/>
                </a:solidFill>
                <a:latin typeface="宋体" panose="02010600030101010101" pitchFamily="2" charset="-122"/>
                <a:ea typeface="宋体" panose="02010600030101010101" pitchFamily="2" charset="-122"/>
              </a:rPr>
              <a:t>.</a:t>
            </a:r>
            <a:r>
              <a:rPr lang="zh-CN" altLang="en-US" sz="2400" b="1">
                <a:solidFill>
                  <a:srgbClr val="FF0000"/>
                </a:solidFill>
                <a:latin typeface="宋体" panose="02010600030101010101" pitchFamily="2" charset="-122"/>
                <a:ea typeface="宋体" panose="02010600030101010101" pitchFamily="2" charset="-122"/>
              </a:rPr>
              <a:t>出入境卫生检疫</a:t>
            </a:r>
            <a:endParaRPr lang="zh-CN" altLang="en-US" sz="2400" b="1">
              <a:solidFill>
                <a:srgbClr val="FF0000"/>
              </a:solidFill>
              <a:latin typeface="宋体" panose="02010600030101010101" pitchFamily="2" charset="-122"/>
              <a:ea typeface="宋体" panose="02010600030101010101" pitchFamily="2" charset="-122"/>
            </a:endParaRPr>
          </a:p>
          <a:p>
            <a:endParaRPr lang="zh-CN" altLang="en-US" sz="2400" b="1">
              <a:solidFill>
                <a:srgbClr val="FF0000"/>
              </a:solidFill>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Rectangle 2"/>
          <p:cNvSpPr/>
          <p:nvPr/>
        </p:nvSpPr>
        <p:spPr>
          <a:xfrm>
            <a:off x="2640013" y="620713"/>
            <a:ext cx="6769100" cy="1076325"/>
          </a:xfrm>
          <a:prstGeom prst="rect">
            <a:avLst/>
          </a:prstGeom>
          <a:noFill/>
          <a:ln w="12700">
            <a:noFill/>
          </a:ln>
        </p:spPr>
        <p:txBody>
          <a:bodyPr anchor="t" anchorCtr="0">
            <a:spAutoFit/>
          </a:bodyPr>
          <a:p>
            <a:pPr algn="ctr" eaLnBrk="0" hangingPunct="0"/>
            <a:r>
              <a:rPr lang="zh-CN" altLang="en-US" sz="3200" b="1">
                <a:latin typeface="宋体" panose="02010600030101010101" pitchFamily="2" charset="-122"/>
                <a:ea typeface="宋体" panose="02010600030101010101" pitchFamily="2" charset="-122"/>
              </a:rPr>
              <a:t>第三节 商品检验检疫管理</a:t>
            </a:r>
            <a:endParaRPr lang="zh-CN" altLang="en-US" sz="3200">
              <a:latin typeface="宋体" panose="02010600030101010101" pitchFamily="2" charset="-122"/>
              <a:ea typeface="宋体" panose="02010600030101010101" pitchFamily="2" charset="-122"/>
            </a:endParaRPr>
          </a:p>
          <a:p>
            <a:pPr algn="ctr" eaLnBrk="0" hangingPunct="0"/>
            <a:endParaRPr lang="en-US" altLang="zh-CN" sz="3200">
              <a:latin typeface="宋体" panose="02010600030101010101" pitchFamily="2" charset="-122"/>
              <a:ea typeface="宋体" panose="02010600030101010101" pitchFamily="2" charset="-122"/>
            </a:endParaRPr>
          </a:p>
        </p:txBody>
      </p:sp>
      <p:sp>
        <p:nvSpPr>
          <p:cNvPr id="30722" name="Rectangle 3"/>
          <p:cNvSpPr/>
          <p:nvPr/>
        </p:nvSpPr>
        <p:spPr>
          <a:xfrm>
            <a:off x="2351088" y="1681480"/>
            <a:ext cx="7416800" cy="4399915"/>
          </a:xfrm>
          <a:prstGeom prst="rect">
            <a:avLst/>
          </a:prstGeom>
          <a:noFill/>
          <a:ln w="12700">
            <a:noFill/>
          </a:ln>
        </p:spPr>
        <p:txBody>
          <a:bodyPr anchor="ctr" anchorCtr="0">
            <a:spAutoFit/>
          </a:bodyPr>
          <a:p>
            <a:r>
              <a:rPr lang="zh-CN" altLang="en-US" sz="2800" b="1">
                <a:latin typeface="宋体" panose="02010600030101010101" pitchFamily="2" charset="-122"/>
                <a:ea typeface="宋体" panose="02010600030101010101" pitchFamily="2" charset="-122"/>
              </a:rPr>
              <a:t>一 检验检疫程序：</a:t>
            </a:r>
            <a:endParaRPr lang="zh-CN" altLang="en-US" sz="2800" b="1">
              <a:latin typeface="宋体" panose="02010600030101010101" pitchFamily="2" charset="-122"/>
              <a:ea typeface="宋体" panose="02010600030101010101" pitchFamily="2" charset="-122"/>
            </a:endParaRPr>
          </a:p>
          <a:p>
            <a:endParaRPr lang="zh-CN" altLang="en-US" sz="2800" b="1">
              <a:latin typeface="宋体" panose="02010600030101010101" pitchFamily="2" charset="-122"/>
              <a:ea typeface="宋体" panose="02010600030101010101" pitchFamily="2" charset="-122"/>
            </a:endParaRPr>
          </a:p>
          <a:p>
            <a:r>
              <a:rPr lang="en-US" altLang="zh-CN" sz="2800" b="1">
                <a:latin typeface="宋体" panose="02010600030101010101" pitchFamily="2" charset="-122"/>
                <a:ea typeface="宋体" panose="02010600030101010101" pitchFamily="2" charset="-122"/>
              </a:rPr>
              <a:t>1.</a:t>
            </a:r>
            <a:r>
              <a:rPr lang="zh-CN" altLang="en-US" sz="2800" b="1">
                <a:latin typeface="宋体" panose="02010600030101010101" pitchFamily="2" charset="-122"/>
                <a:ea typeface="宋体" panose="02010600030101010101" pitchFamily="2" charset="-122"/>
              </a:rPr>
              <a:t>报检</a:t>
            </a:r>
            <a:endParaRPr lang="zh-CN" altLang="en-US" sz="2800" b="1">
              <a:latin typeface="宋体" panose="02010600030101010101" pitchFamily="2" charset="-122"/>
              <a:ea typeface="宋体" panose="02010600030101010101" pitchFamily="2" charset="-122"/>
            </a:endParaRPr>
          </a:p>
          <a:p>
            <a:endParaRPr lang="zh-CN" altLang="en-US" sz="2800" b="1">
              <a:latin typeface="宋体" panose="02010600030101010101" pitchFamily="2" charset="-122"/>
              <a:ea typeface="宋体" panose="02010600030101010101" pitchFamily="2" charset="-122"/>
            </a:endParaRPr>
          </a:p>
          <a:p>
            <a:r>
              <a:rPr lang="en-US" altLang="zh-CN" sz="2800" b="1">
                <a:latin typeface="宋体" panose="02010600030101010101" pitchFamily="2" charset="-122"/>
                <a:ea typeface="宋体" panose="02010600030101010101" pitchFamily="2" charset="-122"/>
              </a:rPr>
              <a:t>2.</a:t>
            </a:r>
            <a:r>
              <a:rPr lang="zh-CN" altLang="en-US" sz="2800" b="1">
                <a:latin typeface="宋体" panose="02010600030101010101" pitchFamily="2" charset="-122"/>
                <a:ea typeface="宋体" panose="02010600030101010101" pitchFamily="2" charset="-122"/>
              </a:rPr>
              <a:t>抽样</a:t>
            </a:r>
            <a:endParaRPr lang="zh-CN" altLang="en-US" sz="2800" b="1">
              <a:latin typeface="宋体" panose="02010600030101010101" pitchFamily="2" charset="-122"/>
              <a:ea typeface="宋体" panose="02010600030101010101" pitchFamily="2" charset="-122"/>
            </a:endParaRPr>
          </a:p>
          <a:p>
            <a:endParaRPr lang="zh-CN" altLang="en-US" sz="2800" b="1">
              <a:latin typeface="宋体" panose="02010600030101010101" pitchFamily="2" charset="-122"/>
              <a:ea typeface="宋体" panose="02010600030101010101" pitchFamily="2" charset="-122"/>
            </a:endParaRPr>
          </a:p>
          <a:p>
            <a:r>
              <a:rPr lang="en-US" altLang="zh-CN" sz="2800" b="1">
                <a:latin typeface="宋体" panose="02010600030101010101" pitchFamily="2" charset="-122"/>
                <a:ea typeface="宋体" panose="02010600030101010101" pitchFamily="2" charset="-122"/>
              </a:rPr>
              <a:t>3.</a:t>
            </a:r>
            <a:r>
              <a:rPr lang="zh-CN" altLang="en-US" sz="2800" b="1">
                <a:latin typeface="宋体" panose="02010600030101010101" pitchFamily="2" charset="-122"/>
                <a:ea typeface="宋体" panose="02010600030101010101" pitchFamily="2" charset="-122"/>
              </a:rPr>
              <a:t>检验</a:t>
            </a:r>
            <a:endParaRPr lang="zh-CN" altLang="en-US" sz="2800" b="1">
              <a:latin typeface="宋体" panose="02010600030101010101" pitchFamily="2" charset="-122"/>
              <a:ea typeface="宋体" panose="02010600030101010101" pitchFamily="2" charset="-122"/>
            </a:endParaRPr>
          </a:p>
          <a:p>
            <a:endParaRPr lang="zh-CN" altLang="en-US" sz="2800" b="1">
              <a:latin typeface="宋体" panose="02010600030101010101" pitchFamily="2" charset="-122"/>
              <a:ea typeface="宋体" panose="02010600030101010101" pitchFamily="2" charset="-122"/>
            </a:endParaRPr>
          </a:p>
          <a:p>
            <a:r>
              <a:rPr lang="en-US" altLang="zh-CN" sz="2800" b="1">
                <a:latin typeface="宋体" panose="02010600030101010101" pitchFamily="2" charset="-122"/>
                <a:ea typeface="宋体" panose="02010600030101010101" pitchFamily="2" charset="-122"/>
              </a:rPr>
              <a:t>4.</a:t>
            </a:r>
            <a:r>
              <a:rPr lang="zh-CN" altLang="en-US" sz="2800" b="1">
                <a:latin typeface="宋体" panose="02010600030101010101" pitchFamily="2" charset="-122"/>
                <a:ea typeface="宋体" panose="02010600030101010101" pitchFamily="2" charset="-122"/>
              </a:rPr>
              <a:t>签发证书</a:t>
            </a:r>
            <a:endParaRPr lang="zh-CN" altLang="en-US" sz="2800">
              <a:latin typeface="宋体" panose="02010600030101010101" pitchFamily="2" charset="-122"/>
              <a:ea typeface="宋体" panose="02010600030101010101" pitchFamily="2" charset="-122"/>
            </a:endParaRPr>
          </a:p>
          <a:p>
            <a:endParaRPr lang="en-US" altLang="zh-CN" sz="2800" b="1">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86" name="Rectangle 2"/>
          <p:cNvSpPr>
            <a:spLocks noGrp="1" noRot="1"/>
          </p:cNvSpPr>
          <p:nvPr>
            <p:ph type="title" idx="4294967295"/>
          </p:nvPr>
        </p:nvSpPr>
        <p:spPr>
          <a:xfrm>
            <a:off x="1992313" y="692150"/>
            <a:ext cx="8137525" cy="647700"/>
          </a:xfrm>
        </p:spPr>
        <p:txBody>
          <a:bodyPr wrap="square" lIns="91440" tIns="45720" rIns="91440" bIns="45720" anchor="ctr" anchorCtr="0"/>
          <a:p>
            <a:pPr algn="l">
              <a:spcBef>
                <a:spcPct val="20000"/>
              </a:spcBef>
              <a:buClr>
                <a:schemeClr val="hlink"/>
              </a:buClr>
              <a:buSzPct val="70000"/>
            </a:pPr>
            <a:r>
              <a:rPr lang="zh-CN" altLang="en-US" sz="3200" b="1">
                <a:solidFill>
                  <a:srgbClr val="001D2E"/>
                </a:solidFill>
              </a:rPr>
              <a:t>商检程序？</a:t>
            </a:r>
            <a:endParaRPr lang="zh-CN" altLang="en-US" sz="3200" b="1">
              <a:solidFill>
                <a:srgbClr val="001D2E"/>
              </a:solidFill>
            </a:endParaRPr>
          </a:p>
        </p:txBody>
      </p:sp>
      <p:sp>
        <p:nvSpPr>
          <p:cNvPr id="2187" name="Rectangle 3"/>
          <p:cNvSpPr>
            <a:spLocks noGrp="1" noRot="1"/>
          </p:cNvSpPr>
          <p:nvPr>
            <p:ph type="body" idx="4294967295"/>
          </p:nvPr>
        </p:nvSpPr>
        <p:spPr>
          <a:xfrm>
            <a:off x="1952625" y="1341438"/>
            <a:ext cx="8137525" cy="4464050"/>
          </a:xfrm>
        </p:spPr>
        <p:txBody>
          <a:bodyPr wrap="square" lIns="91440" tIns="45720" rIns="91440" bIns="45720" anchor="t" anchorCtr="0">
            <a:normAutofit fontScale="70000"/>
          </a:bodyPr>
          <a:p>
            <a:pPr>
              <a:buClr>
                <a:schemeClr val="hlink"/>
              </a:buClr>
            </a:pPr>
            <a:r>
              <a:rPr lang="en-US" altLang="zh-CN" sz="2000">
                <a:solidFill>
                  <a:srgbClr val="00070C"/>
                </a:solidFill>
              </a:rPr>
              <a:t>1)</a:t>
            </a:r>
            <a:r>
              <a:rPr lang="zh-CN" altLang="en-US" sz="2000">
                <a:solidFill>
                  <a:srgbClr val="00070C"/>
                </a:solidFill>
              </a:rPr>
              <a:t>商检机构受理报验。首先由报验人填写“出口检验申请书”，并提供有关的单证和资料，如外贸合同、信用证、厂检结果单正本等；商检机构在审查上述单证符合要求后，受理该批商品的报验；如发现有不合要求者，可要求申请人补充或修改有关条款。</a:t>
            </a:r>
            <a:endParaRPr lang="en-US" altLang="zh-CN" sz="2000">
              <a:solidFill>
                <a:srgbClr val="00070C"/>
              </a:solidFill>
            </a:endParaRPr>
          </a:p>
          <a:p>
            <a:pPr>
              <a:buClr>
                <a:schemeClr val="hlink"/>
              </a:buClr>
            </a:pPr>
            <a:r>
              <a:rPr lang="en-US" altLang="zh-CN" sz="2000">
                <a:solidFill>
                  <a:srgbClr val="00070C"/>
                </a:solidFill>
              </a:rPr>
              <a:t>2)</a:t>
            </a:r>
            <a:r>
              <a:rPr lang="zh-CN" altLang="en-US" sz="2000">
                <a:solidFill>
                  <a:srgbClr val="00070C"/>
                </a:solidFill>
              </a:rPr>
              <a:t>抽样。由商检机构派员主持进行，根据不同的货物形态，采取随机取样方式抽取样品。报验人应提供存货地点情况，并配合商检人员做好抽样工作。</a:t>
            </a:r>
            <a:endParaRPr lang="en-US" altLang="zh-CN" sz="2000">
              <a:solidFill>
                <a:srgbClr val="00070C"/>
              </a:solidFill>
            </a:endParaRPr>
          </a:p>
          <a:p>
            <a:pPr>
              <a:buClr>
                <a:schemeClr val="hlink"/>
              </a:buClr>
            </a:pPr>
            <a:r>
              <a:rPr lang="en-US" altLang="zh-CN" sz="2000">
                <a:solidFill>
                  <a:srgbClr val="00070C"/>
                </a:solidFill>
              </a:rPr>
              <a:t>3)</a:t>
            </a:r>
            <a:r>
              <a:rPr lang="zh-CN" altLang="en-US" sz="2000">
                <a:solidFill>
                  <a:srgbClr val="00070C"/>
                </a:solidFill>
              </a:rPr>
              <a:t>检验。检验部门可以使用从感官到化学分析、仪器分析等各种技术手段，对出口商品进行检验，检验的形式有商检自验、共同检验、驻厂检验和产地检验。 </a:t>
            </a:r>
            <a:endParaRPr lang="en-US" altLang="zh-CN" sz="2000">
              <a:solidFill>
                <a:srgbClr val="00070C"/>
              </a:solidFill>
            </a:endParaRPr>
          </a:p>
          <a:p>
            <a:pPr>
              <a:buClr>
                <a:schemeClr val="hlink"/>
              </a:buClr>
            </a:pPr>
            <a:r>
              <a:rPr lang="en-US" altLang="zh-CN" sz="2000">
                <a:solidFill>
                  <a:srgbClr val="00070C"/>
                </a:solidFill>
              </a:rPr>
              <a:t>4)</a:t>
            </a:r>
            <a:r>
              <a:rPr lang="zh-CN" altLang="en-US" sz="2000">
                <a:solidFill>
                  <a:srgbClr val="00070C"/>
                </a:solidFill>
              </a:rPr>
              <a:t>签发证书。商检机构对检验合格的商品签发检验证书，或在“出口货物报关单”上加盖放行章。出口企业在取得检验证书或放行通知单后，在规定的有效期内报运出口。</a:t>
            </a:r>
            <a:br>
              <a:rPr lang="en-US" altLang="zh-CN" sz="2400" b="1">
                <a:solidFill>
                  <a:srgbClr val="001D2E"/>
                </a:solidFill>
              </a:rPr>
            </a:br>
            <a:br>
              <a:rPr lang="en-US" altLang="zh-CN" sz="2400" b="1"/>
            </a:br>
            <a:endParaRPr lang="en-US" altLang="zh-CN" sz="2400" b="1"/>
          </a:p>
        </p:txBody>
      </p:sp>
    </p:spTree>
    <p:custDataLst>
      <p:tags r:id="rId1"/>
    </p:custData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childTnLst>
                                    <p:set>
                                      <p:cBhvr>
                                        <p:cTn id="6" dur="1" fill="hold">
                                          <p:stCondLst>
                                            <p:cond delay="0"/>
                                          </p:stCondLst>
                                        </p:cTn>
                                        <p:tgtEl>
                                          <p:spTgt spid="2186"/>
                                        </p:tgtEl>
                                        <p:attrNameLst>
                                          <p:attrName>style.visibility</p:attrName>
                                        </p:attrNameLst>
                                      </p:cBhvr>
                                      <p:to>
                                        <p:strVal val="visible"/>
                                      </p:to>
                                    </p:set>
                                    <p:anim calcmode="lin" valueType="num">
                                      <p:cBhvr>
                                        <p:cTn id="7" dur="500" fill="hold"/>
                                        <p:tgtEl>
                                          <p:spTgt spid="2186"/>
                                        </p:tgtEl>
                                        <p:attrNameLst>
                                          <p:attrName>ppt_w</p:attrName>
                                        </p:attrNameLst>
                                      </p:cBhvr>
                                      <p:tavLst>
                                        <p:tav tm="0">
                                          <p:val>
                                            <p:fltVal val="0.000000"/>
                                          </p:val>
                                        </p:tav>
                                        <p:tav tm="100000">
                                          <p:val>
                                            <p:strVal val="#ppt_w"/>
                                          </p:val>
                                        </p:tav>
                                      </p:tavLst>
                                    </p:anim>
                                    <p:anim calcmode="lin" valueType="num">
                                      <p:cBhvr>
                                        <p:cTn id="8" dur="500" fill="hold"/>
                                        <p:tgtEl>
                                          <p:spTgt spid="2186"/>
                                        </p:tgtEl>
                                        <p:attrNameLst>
                                          <p:attrName>ppt_h</p:attrName>
                                        </p:attrNameLst>
                                      </p:cBhvr>
                                      <p:tavLst>
                                        <p:tav tm="0">
                                          <p:val>
                                            <p:fltVal val="0.000000"/>
                                          </p:val>
                                        </p:tav>
                                        <p:tav tm="100000">
                                          <p:val>
                                            <p:strVal val="#ppt_h"/>
                                          </p:val>
                                        </p:tav>
                                      </p:tavLst>
                                    </p:anim>
                                    <p:animEffect transition="in" filter="fade">
                                      <p:cBhvr>
                                        <p:cTn id="9" dur="500"/>
                                        <p:tgtEl>
                                          <p:spTgt spid="218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childTnLst>
                                    <p:set>
                                      <p:cBhvr>
                                        <p:cTn id="13" dur="1" fill="hold">
                                          <p:stCondLst>
                                            <p:cond delay="0"/>
                                          </p:stCondLst>
                                        </p:cTn>
                                        <p:tgtEl>
                                          <p:spTgt spid="2187">
                                            <p:txEl>
                                              <p:charRg st="0" end="114"/>
                                            </p:txEl>
                                          </p:spTgt>
                                        </p:tgtEl>
                                        <p:attrNameLst>
                                          <p:attrName>style.visibility</p:attrName>
                                        </p:attrNameLst>
                                      </p:cBhvr>
                                      <p:to>
                                        <p:strVal val="visible"/>
                                      </p:to>
                                    </p:set>
                                    <p:animEffect transition="in" filter="fade">
                                      <p:cBhvr>
                                        <p:cTn id="14" dur="1000"/>
                                        <p:tgtEl>
                                          <p:spTgt spid="2187">
                                            <p:txEl>
                                              <p:charRg st="0" end="114"/>
                                            </p:txEl>
                                          </p:spTgt>
                                        </p:tgtEl>
                                      </p:cBhvr>
                                    </p:animEffect>
                                    <p:anim calcmode="lin" valueType="num">
                                      <p:cBhvr>
                                        <p:cTn id="15" dur="1000" fill="hold"/>
                                        <p:tgtEl>
                                          <p:spTgt spid="2187">
                                            <p:txEl>
                                              <p:charRg st="0" end="114"/>
                                            </p:txEl>
                                          </p:spTgt>
                                        </p:tgtEl>
                                        <p:attrNameLst>
                                          <p:attrName>ppt_x</p:attrName>
                                        </p:attrNameLst>
                                      </p:cBhvr>
                                      <p:tavLst>
                                        <p:tav tm="0">
                                          <p:val>
                                            <p:strVal val="#ppt_x"/>
                                          </p:val>
                                        </p:tav>
                                        <p:tav tm="100000">
                                          <p:val>
                                            <p:strVal val="#ppt_x"/>
                                          </p:val>
                                        </p:tav>
                                      </p:tavLst>
                                    </p:anim>
                                    <p:anim calcmode="lin" valueType="num">
                                      <p:cBhvr>
                                        <p:cTn id="16" dur="1000" fill="hold"/>
                                        <p:tgtEl>
                                          <p:spTgt spid="2187">
                                            <p:txEl>
                                              <p:charRg st="0" end="114"/>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1" nodeType="withEffect">
                                  <p:childTnLst>
                                    <p:set>
                                      <p:cBhvr>
                                        <p:cTn id="18" dur="1" fill="hold">
                                          <p:stCondLst>
                                            <p:cond delay="0"/>
                                          </p:stCondLst>
                                        </p:cTn>
                                        <p:tgtEl>
                                          <p:spTgt spid="2187">
                                            <p:txEl>
                                              <p:charRg st="114" end="182"/>
                                            </p:txEl>
                                          </p:spTgt>
                                        </p:tgtEl>
                                        <p:attrNameLst>
                                          <p:attrName>style.visibility</p:attrName>
                                        </p:attrNameLst>
                                      </p:cBhvr>
                                      <p:to>
                                        <p:strVal val="visible"/>
                                      </p:to>
                                    </p:set>
                                    <p:animEffect transition="in" filter="fade">
                                      <p:cBhvr>
                                        <p:cTn id="19" dur="1000"/>
                                        <p:tgtEl>
                                          <p:spTgt spid="2187">
                                            <p:txEl>
                                              <p:charRg st="114" end="182"/>
                                            </p:txEl>
                                          </p:spTgt>
                                        </p:tgtEl>
                                      </p:cBhvr>
                                    </p:animEffect>
                                    <p:anim calcmode="lin" valueType="num">
                                      <p:cBhvr>
                                        <p:cTn id="20" dur="1000" fill="hold"/>
                                        <p:tgtEl>
                                          <p:spTgt spid="2187">
                                            <p:txEl>
                                              <p:charRg st="114" end="182"/>
                                            </p:txEl>
                                          </p:spTgt>
                                        </p:tgtEl>
                                        <p:attrNameLst>
                                          <p:attrName>ppt_x</p:attrName>
                                        </p:attrNameLst>
                                      </p:cBhvr>
                                      <p:tavLst>
                                        <p:tav tm="0">
                                          <p:val>
                                            <p:strVal val="#ppt_x"/>
                                          </p:val>
                                        </p:tav>
                                        <p:tav tm="100000">
                                          <p:val>
                                            <p:strVal val="#ppt_x"/>
                                          </p:val>
                                        </p:tav>
                                      </p:tavLst>
                                    </p:anim>
                                    <p:anim calcmode="lin" valueType="num">
                                      <p:cBhvr>
                                        <p:cTn id="21" dur="1000" fill="hold"/>
                                        <p:tgtEl>
                                          <p:spTgt spid="2187">
                                            <p:txEl>
                                              <p:charRg st="114" end="18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1" nodeType="withEffect">
                                  <p:childTnLst>
                                    <p:set>
                                      <p:cBhvr>
                                        <p:cTn id="23" dur="1" fill="hold">
                                          <p:stCondLst>
                                            <p:cond delay="0"/>
                                          </p:stCondLst>
                                        </p:cTn>
                                        <p:tgtEl>
                                          <p:spTgt spid="2187">
                                            <p:txEl>
                                              <p:charRg st="182" end="254"/>
                                            </p:txEl>
                                          </p:spTgt>
                                        </p:tgtEl>
                                        <p:attrNameLst>
                                          <p:attrName>style.visibility</p:attrName>
                                        </p:attrNameLst>
                                      </p:cBhvr>
                                      <p:to>
                                        <p:strVal val="visible"/>
                                      </p:to>
                                    </p:set>
                                    <p:animEffect transition="in" filter="fade">
                                      <p:cBhvr>
                                        <p:cTn id="24" dur="1000"/>
                                        <p:tgtEl>
                                          <p:spTgt spid="2187">
                                            <p:txEl>
                                              <p:charRg st="182" end="254"/>
                                            </p:txEl>
                                          </p:spTgt>
                                        </p:tgtEl>
                                      </p:cBhvr>
                                    </p:animEffect>
                                    <p:anim calcmode="lin" valueType="num">
                                      <p:cBhvr>
                                        <p:cTn id="25" dur="1000" fill="hold"/>
                                        <p:tgtEl>
                                          <p:spTgt spid="2187">
                                            <p:txEl>
                                              <p:charRg st="182" end="254"/>
                                            </p:txEl>
                                          </p:spTgt>
                                        </p:tgtEl>
                                        <p:attrNameLst>
                                          <p:attrName>ppt_x</p:attrName>
                                        </p:attrNameLst>
                                      </p:cBhvr>
                                      <p:tavLst>
                                        <p:tav tm="0">
                                          <p:val>
                                            <p:strVal val="#ppt_x"/>
                                          </p:val>
                                        </p:tav>
                                        <p:tav tm="100000">
                                          <p:val>
                                            <p:strVal val="#ppt_x"/>
                                          </p:val>
                                        </p:tav>
                                      </p:tavLst>
                                    </p:anim>
                                    <p:anim calcmode="lin" valueType="num">
                                      <p:cBhvr>
                                        <p:cTn id="26" dur="1000" fill="hold"/>
                                        <p:tgtEl>
                                          <p:spTgt spid="2187">
                                            <p:txEl>
                                              <p:charRg st="182" end="25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1" nodeType="withEffect">
                                  <p:childTnLst>
                                    <p:set>
                                      <p:cBhvr>
                                        <p:cTn id="28" dur="1" fill="hold">
                                          <p:stCondLst>
                                            <p:cond delay="0"/>
                                          </p:stCondLst>
                                        </p:cTn>
                                        <p:tgtEl>
                                          <p:spTgt spid="2187">
                                            <p:txEl>
                                              <p:charRg st="254" end="333"/>
                                            </p:txEl>
                                          </p:spTgt>
                                        </p:tgtEl>
                                        <p:attrNameLst>
                                          <p:attrName>style.visibility</p:attrName>
                                        </p:attrNameLst>
                                      </p:cBhvr>
                                      <p:to>
                                        <p:strVal val="visible"/>
                                      </p:to>
                                    </p:set>
                                    <p:animEffect transition="in" filter="fade">
                                      <p:cBhvr>
                                        <p:cTn id="29" dur="1000"/>
                                        <p:tgtEl>
                                          <p:spTgt spid="2187">
                                            <p:txEl>
                                              <p:charRg st="254" end="333"/>
                                            </p:txEl>
                                          </p:spTgt>
                                        </p:tgtEl>
                                      </p:cBhvr>
                                    </p:animEffect>
                                    <p:anim calcmode="lin" valueType="num">
                                      <p:cBhvr>
                                        <p:cTn id="30" dur="1000" fill="hold"/>
                                        <p:tgtEl>
                                          <p:spTgt spid="2187">
                                            <p:txEl>
                                              <p:charRg st="254" end="333"/>
                                            </p:txEl>
                                          </p:spTgt>
                                        </p:tgtEl>
                                        <p:attrNameLst>
                                          <p:attrName>ppt_x</p:attrName>
                                        </p:attrNameLst>
                                      </p:cBhvr>
                                      <p:tavLst>
                                        <p:tav tm="0">
                                          <p:val>
                                            <p:strVal val="#ppt_x"/>
                                          </p:val>
                                        </p:tav>
                                        <p:tav tm="100000">
                                          <p:val>
                                            <p:strVal val="#ppt_x"/>
                                          </p:val>
                                        </p:tav>
                                      </p:tavLst>
                                    </p:anim>
                                    <p:anim calcmode="lin" valueType="num">
                                      <p:cBhvr>
                                        <p:cTn id="31" dur="1000" fill="hold"/>
                                        <p:tgtEl>
                                          <p:spTgt spid="2187">
                                            <p:txEl>
                                              <p:charRg st="254" end="33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6" grpId="0" animBg="1"/>
      <p:bldP spid="2187" grpId="1" animBg="1" uiExpand="1" build="p"/>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Rectangle 3"/>
          <p:cNvSpPr/>
          <p:nvPr/>
        </p:nvSpPr>
        <p:spPr>
          <a:xfrm>
            <a:off x="2424113" y="599281"/>
            <a:ext cx="7416800" cy="5692775"/>
          </a:xfrm>
          <a:prstGeom prst="rect">
            <a:avLst/>
          </a:prstGeom>
          <a:noFill/>
          <a:ln w="12700">
            <a:noFill/>
          </a:ln>
        </p:spPr>
        <p:txBody>
          <a:bodyPr anchor="ctr" anchorCtr="0">
            <a:spAutoFit/>
          </a:bodyPr>
          <a:p>
            <a:r>
              <a:rPr lang="en-US" altLang="zh-CN" sz="2800" b="1">
                <a:latin typeface="宋体" panose="02010600030101010101" pitchFamily="2" charset="-122"/>
                <a:ea typeface="宋体" panose="02010600030101010101" pitchFamily="2" charset="-122"/>
              </a:rPr>
              <a:t>1.</a:t>
            </a:r>
            <a:r>
              <a:rPr lang="zh-CN" altLang="en-US" sz="2800" b="1">
                <a:latin typeface="宋体" panose="02010600030101010101" pitchFamily="2" charset="-122"/>
                <a:ea typeface="宋体" panose="02010600030101010101" pitchFamily="2" charset="-122"/>
              </a:rPr>
              <a:t>报检</a:t>
            </a:r>
            <a:endParaRPr lang="zh-CN" altLang="en-US" sz="2800" b="1">
              <a:latin typeface="宋体" panose="02010600030101010101" pitchFamily="2" charset="-122"/>
              <a:ea typeface="宋体" panose="02010600030101010101" pitchFamily="2" charset="-122"/>
            </a:endParaRPr>
          </a:p>
          <a:p>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a:t>
            </a:r>
            <a:r>
              <a:rPr lang="en-US" altLang="zh-CN" sz="2800" b="1">
                <a:latin typeface="宋体" panose="02010600030101010101" pitchFamily="2" charset="-122"/>
                <a:ea typeface="宋体" panose="02010600030101010101" pitchFamily="2" charset="-122"/>
              </a:rPr>
              <a:t>1</a:t>
            </a:r>
            <a:r>
              <a:rPr lang="zh-CN" altLang="en-US" sz="2800" b="1">
                <a:latin typeface="宋体" panose="02010600030101010101" pitchFamily="2" charset="-122"/>
                <a:ea typeface="宋体" panose="02010600030101010101" pitchFamily="2" charset="-122"/>
              </a:rPr>
              <a:t>）报检的范围</a:t>
            </a:r>
            <a:endParaRPr lang="zh-CN" altLang="en-US" sz="2800" b="1">
              <a:latin typeface="宋体" panose="02010600030101010101" pitchFamily="2" charset="-122"/>
              <a:ea typeface="宋体" panose="02010600030101010101" pitchFamily="2" charset="-122"/>
            </a:endParaRPr>
          </a:p>
          <a:p>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a:t>
            </a:r>
            <a:r>
              <a:rPr lang="en-US" altLang="zh-CN" sz="2800" b="1">
                <a:latin typeface="宋体" panose="02010600030101010101" pitchFamily="2" charset="-122"/>
                <a:ea typeface="宋体" panose="02010600030101010101" pitchFamily="2" charset="-122"/>
              </a:rPr>
              <a:t>2</a:t>
            </a:r>
            <a:r>
              <a:rPr lang="zh-CN" altLang="en-US" sz="2800" b="1">
                <a:latin typeface="宋体" panose="02010600030101010101" pitchFamily="2" charset="-122"/>
                <a:ea typeface="宋体" panose="02010600030101010101" pitchFamily="2" charset="-122"/>
              </a:rPr>
              <a:t>）入境报检</a:t>
            </a:r>
            <a:endParaRPr lang="zh-CN" altLang="en-US" sz="2800" b="1">
              <a:latin typeface="宋体" panose="02010600030101010101" pitchFamily="2" charset="-122"/>
              <a:ea typeface="宋体" panose="02010600030101010101" pitchFamily="2" charset="-122"/>
            </a:endParaRPr>
          </a:p>
          <a:p>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a:t>
            </a:r>
            <a:r>
              <a:rPr lang="en-US" altLang="zh-CN" sz="2800" b="1">
                <a:latin typeface="宋体" panose="02010600030101010101" pitchFamily="2" charset="-122"/>
                <a:ea typeface="宋体" panose="02010600030101010101" pitchFamily="2" charset="-122"/>
              </a:rPr>
              <a:t>3</a:t>
            </a:r>
            <a:r>
              <a:rPr lang="zh-CN" altLang="en-US" sz="2800" b="1">
                <a:latin typeface="宋体" panose="02010600030101010101" pitchFamily="2" charset="-122"/>
                <a:ea typeface="宋体" panose="02010600030101010101" pitchFamily="2" charset="-122"/>
              </a:rPr>
              <a:t>）处境报检</a:t>
            </a:r>
            <a:endParaRPr lang="zh-CN" altLang="en-US" sz="2800" b="1">
              <a:latin typeface="宋体" panose="02010600030101010101" pitchFamily="2" charset="-122"/>
              <a:ea typeface="宋体" panose="02010600030101010101" pitchFamily="2" charset="-122"/>
            </a:endParaRPr>
          </a:p>
          <a:p>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a:t>
            </a:r>
            <a:r>
              <a:rPr lang="en-US" altLang="zh-CN" sz="2800" b="1">
                <a:latin typeface="宋体" panose="02010600030101010101" pitchFamily="2" charset="-122"/>
                <a:ea typeface="宋体" panose="02010600030101010101" pitchFamily="2" charset="-122"/>
              </a:rPr>
              <a:t>4</a:t>
            </a:r>
            <a:r>
              <a:rPr lang="zh-CN" altLang="en-US" sz="2800" b="1">
                <a:latin typeface="宋体" panose="02010600030101010101" pitchFamily="2" charset="-122"/>
                <a:ea typeface="宋体" panose="02010600030101010101" pitchFamily="2" charset="-122"/>
              </a:rPr>
              <a:t>）报检及证单的更改</a:t>
            </a:r>
            <a:endParaRPr lang="zh-CN" altLang="en-US" sz="2800" b="1">
              <a:latin typeface="宋体" panose="02010600030101010101" pitchFamily="2" charset="-122"/>
              <a:ea typeface="宋体" panose="02010600030101010101" pitchFamily="2" charset="-122"/>
            </a:endParaRPr>
          </a:p>
          <a:p>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a:t>
            </a:r>
            <a:r>
              <a:rPr lang="en-US" altLang="zh-CN" sz="2800" b="1">
                <a:latin typeface="宋体" panose="02010600030101010101" pitchFamily="2" charset="-122"/>
                <a:ea typeface="宋体" panose="02010600030101010101" pitchFamily="2" charset="-122"/>
              </a:rPr>
              <a:t>5</a:t>
            </a:r>
            <a:r>
              <a:rPr lang="zh-CN" altLang="en-US" sz="2800" b="1">
                <a:latin typeface="宋体" panose="02010600030101010101" pitchFamily="2" charset="-122"/>
                <a:ea typeface="宋体" panose="02010600030101010101" pitchFamily="2" charset="-122"/>
              </a:rPr>
              <a:t>）报检时限和地点</a:t>
            </a:r>
            <a:endParaRPr lang="zh-CN" altLang="en-US" sz="2800" b="1">
              <a:latin typeface="宋体" panose="02010600030101010101" pitchFamily="2" charset="-122"/>
              <a:ea typeface="宋体" panose="02010600030101010101" pitchFamily="2" charset="-122"/>
            </a:endParaRPr>
          </a:p>
          <a:p>
            <a:endParaRPr lang="zh-CN" altLang="en-US" sz="2800" b="1">
              <a:latin typeface="宋体" panose="02010600030101010101" pitchFamily="2" charset="-122"/>
              <a:ea typeface="宋体" panose="02010600030101010101" pitchFamily="2" charset="-122"/>
            </a:endParaRPr>
          </a:p>
          <a:p>
            <a:endParaRPr lang="en-US" altLang="zh-CN" sz="2800" b="1">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2"/>
          <p:cNvSpPr/>
          <p:nvPr/>
        </p:nvSpPr>
        <p:spPr>
          <a:xfrm>
            <a:off x="2424113" y="599281"/>
            <a:ext cx="7416800" cy="5692775"/>
          </a:xfrm>
          <a:prstGeom prst="rect">
            <a:avLst/>
          </a:prstGeom>
          <a:noFill/>
          <a:ln w="12700">
            <a:noFill/>
          </a:ln>
        </p:spPr>
        <p:txBody>
          <a:bodyPr anchor="ctr" anchorCtr="0">
            <a:spAutoFit/>
          </a:bodyPr>
          <a:p>
            <a:r>
              <a:rPr lang="en-US" altLang="zh-CN" sz="2800" b="1">
                <a:latin typeface="宋体" panose="02010600030101010101" pitchFamily="2" charset="-122"/>
                <a:ea typeface="宋体" panose="02010600030101010101" pitchFamily="2" charset="-122"/>
              </a:rPr>
              <a:t>2.</a:t>
            </a:r>
            <a:r>
              <a:rPr lang="zh-CN" altLang="en-US" sz="2800" b="1">
                <a:latin typeface="宋体" panose="02010600030101010101" pitchFamily="2" charset="-122"/>
                <a:ea typeface="宋体" panose="02010600030101010101" pitchFamily="2" charset="-122"/>
              </a:rPr>
              <a:t>抽样</a:t>
            </a:r>
            <a:endParaRPr lang="zh-CN" altLang="en-US" sz="2800" b="1">
              <a:latin typeface="宋体" panose="02010600030101010101" pitchFamily="2" charset="-122"/>
              <a:ea typeface="宋体" panose="02010600030101010101" pitchFamily="2" charset="-122"/>
            </a:endParaRPr>
          </a:p>
          <a:p>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a:t>
            </a:r>
            <a:r>
              <a:rPr lang="en-US" altLang="zh-CN" sz="2800" b="1">
                <a:latin typeface="宋体" panose="02010600030101010101" pitchFamily="2" charset="-122"/>
                <a:ea typeface="宋体" panose="02010600030101010101" pitchFamily="2" charset="-122"/>
              </a:rPr>
              <a:t>1</a:t>
            </a:r>
            <a:r>
              <a:rPr lang="zh-CN" altLang="en-US" sz="2800" b="1">
                <a:latin typeface="宋体" panose="02010600030101010101" pitchFamily="2" charset="-122"/>
                <a:ea typeface="宋体" panose="02010600030101010101" pitchFamily="2" charset="-122"/>
              </a:rPr>
              <a:t>）登船抽样</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a:t>
            </a:r>
            <a:r>
              <a:rPr lang="en-US" altLang="zh-CN" sz="2800" b="1">
                <a:latin typeface="宋体" panose="02010600030101010101" pitchFamily="2" charset="-122"/>
                <a:ea typeface="宋体" panose="02010600030101010101" pitchFamily="2" charset="-122"/>
              </a:rPr>
              <a:t>2</a:t>
            </a:r>
            <a:r>
              <a:rPr lang="zh-CN" altLang="en-US" sz="2800" b="1">
                <a:latin typeface="宋体" panose="02010600030101010101" pitchFamily="2" charset="-122"/>
                <a:ea typeface="宋体" panose="02010600030101010101" pitchFamily="2" charset="-122"/>
              </a:rPr>
              <a:t>）甩包抽样</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a:t>
            </a:r>
            <a:r>
              <a:rPr lang="en-US" altLang="zh-CN" sz="2800" b="1">
                <a:latin typeface="宋体" panose="02010600030101010101" pitchFamily="2" charset="-122"/>
                <a:ea typeface="宋体" panose="02010600030101010101" pitchFamily="2" charset="-122"/>
              </a:rPr>
              <a:t>3</a:t>
            </a:r>
            <a:r>
              <a:rPr lang="zh-CN" altLang="en-US" sz="2800" b="1">
                <a:latin typeface="宋体" panose="02010600030101010101" pitchFamily="2" charset="-122"/>
                <a:ea typeface="宋体" panose="02010600030101010101" pitchFamily="2" charset="-122"/>
              </a:rPr>
              <a:t>）翻垛抽样</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a:t>
            </a:r>
            <a:r>
              <a:rPr lang="en-US" altLang="zh-CN" sz="2800" b="1">
                <a:latin typeface="宋体" panose="02010600030101010101" pitchFamily="2" charset="-122"/>
                <a:ea typeface="宋体" panose="02010600030101010101" pitchFamily="2" charset="-122"/>
              </a:rPr>
              <a:t>4</a:t>
            </a:r>
            <a:r>
              <a:rPr lang="zh-CN" altLang="en-US" sz="2800" b="1">
                <a:latin typeface="宋体" panose="02010600030101010101" pitchFamily="2" charset="-122"/>
                <a:ea typeface="宋体" panose="02010600030101010101" pitchFamily="2" charset="-122"/>
              </a:rPr>
              <a:t>）出厂、进仓抽样</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a:t>
            </a:r>
            <a:r>
              <a:rPr lang="en-US" altLang="zh-CN" sz="2800" b="1">
                <a:latin typeface="宋体" panose="02010600030101010101" pitchFamily="2" charset="-122"/>
                <a:ea typeface="宋体" panose="02010600030101010101" pitchFamily="2" charset="-122"/>
              </a:rPr>
              <a:t>5</a:t>
            </a:r>
            <a:r>
              <a:rPr lang="zh-CN" altLang="en-US" sz="2800" b="1">
                <a:latin typeface="宋体" panose="02010600030101010101" pitchFamily="2" charset="-122"/>
                <a:ea typeface="宋体" panose="02010600030101010101" pitchFamily="2" charset="-122"/>
              </a:rPr>
              <a:t>）包装前抽样</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a:t>
            </a:r>
            <a:r>
              <a:rPr lang="en-US" altLang="zh-CN" sz="2800" b="1">
                <a:latin typeface="宋体" panose="02010600030101010101" pitchFamily="2" charset="-122"/>
                <a:ea typeface="宋体" panose="02010600030101010101" pitchFamily="2" charset="-122"/>
              </a:rPr>
              <a:t>6</a:t>
            </a:r>
            <a:r>
              <a:rPr lang="zh-CN" altLang="en-US" sz="2800" b="1">
                <a:latin typeface="宋体" panose="02010600030101010101" pitchFamily="2" charset="-122"/>
                <a:ea typeface="宋体" panose="02010600030101010101" pitchFamily="2" charset="-122"/>
              </a:rPr>
              <a:t>）生产过程抽样</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a:t>
            </a:r>
            <a:r>
              <a:rPr lang="en-US" altLang="zh-CN" sz="2800" b="1">
                <a:latin typeface="宋体" panose="02010600030101010101" pitchFamily="2" charset="-122"/>
                <a:ea typeface="宋体" panose="02010600030101010101" pitchFamily="2" charset="-122"/>
              </a:rPr>
              <a:t>7</a:t>
            </a:r>
            <a:r>
              <a:rPr lang="zh-CN" altLang="en-US" sz="2800" b="1">
                <a:latin typeface="宋体" panose="02010600030101010101" pitchFamily="2" charset="-122"/>
                <a:ea typeface="宋体" panose="02010600030101010101" pitchFamily="2" charset="-122"/>
              </a:rPr>
              <a:t>）装货抽样</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a:t>
            </a:r>
            <a:r>
              <a:rPr lang="en-US" altLang="zh-CN" sz="2800" b="1">
                <a:latin typeface="宋体" panose="02010600030101010101" pitchFamily="2" charset="-122"/>
                <a:ea typeface="宋体" panose="02010600030101010101" pitchFamily="2" charset="-122"/>
              </a:rPr>
              <a:t>8</a:t>
            </a:r>
            <a:r>
              <a:rPr lang="zh-CN" altLang="en-US" sz="2800" b="1">
                <a:latin typeface="宋体" panose="02010600030101010101" pitchFamily="2" charset="-122"/>
                <a:ea typeface="宋体" panose="02010600030101010101" pitchFamily="2" charset="-122"/>
              </a:rPr>
              <a:t>）开沟抽样</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a:t>
            </a:r>
            <a:r>
              <a:rPr lang="en-US" altLang="zh-CN" sz="2800" b="1">
                <a:latin typeface="宋体" panose="02010600030101010101" pitchFamily="2" charset="-122"/>
                <a:ea typeface="宋体" panose="02010600030101010101" pitchFamily="2" charset="-122"/>
              </a:rPr>
              <a:t>9</a:t>
            </a:r>
            <a:r>
              <a:rPr lang="zh-CN" altLang="en-US" sz="2800" b="1">
                <a:latin typeface="宋体" panose="02010600030101010101" pitchFamily="2" charset="-122"/>
                <a:ea typeface="宋体" panose="02010600030101010101" pitchFamily="2" charset="-122"/>
              </a:rPr>
              <a:t>）流动间隔抽样</a:t>
            </a:r>
            <a:endParaRPr lang="zh-CN" altLang="en-US" sz="2800" b="1">
              <a:latin typeface="宋体" panose="02010600030101010101" pitchFamily="2" charset="-122"/>
              <a:ea typeface="宋体" panose="02010600030101010101" pitchFamily="2" charset="-122"/>
            </a:endParaRPr>
          </a:p>
          <a:p>
            <a:endParaRPr lang="zh-CN" altLang="en-US" sz="2800" b="1">
              <a:latin typeface="宋体" panose="02010600030101010101" pitchFamily="2" charset="-122"/>
              <a:ea typeface="宋体" panose="02010600030101010101" pitchFamily="2" charset="-122"/>
            </a:endParaRPr>
          </a:p>
          <a:p>
            <a:endParaRPr lang="en-US" altLang="zh-CN" sz="2800" b="1">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2"/>
          <p:cNvSpPr/>
          <p:nvPr/>
        </p:nvSpPr>
        <p:spPr>
          <a:xfrm>
            <a:off x="2424113" y="1893412"/>
            <a:ext cx="7416800" cy="3107690"/>
          </a:xfrm>
          <a:prstGeom prst="rect">
            <a:avLst/>
          </a:prstGeom>
          <a:noFill/>
          <a:ln w="12700">
            <a:noFill/>
          </a:ln>
        </p:spPr>
        <p:txBody>
          <a:bodyPr anchor="ctr" anchorCtr="0">
            <a:spAutoFit/>
          </a:bodyPr>
          <a:p>
            <a:r>
              <a:rPr lang="en-US" altLang="zh-CN" sz="2800" b="1">
                <a:latin typeface="宋体" panose="02010600030101010101" pitchFamily="2" charset="-122"/>
                <a:ea typeface="宋体" panose="02010600030101010101" pitchFamily="2" charset="-122"/>
              </a:rPr>
              <a:t>3.</a:t>
            </a:r>
            <a:r>
              <a:rPr lang="zh-CN" altLang="en-US" sz="2800" b="1">
                <a:latin typeface="宋体" panose="02010600030101010101" pitchFamily="2" charset="-122"/>
                <a:ea typeface="宋体" panose="02010600030101010101" pitchFamily="2" charset="-122"/>
              </a:rPr>
              <a:t>检验</a:t>
            </a:r>
            <a:endParaRPr lang="zh-CN" altLang="en-US" sz="2800" b="1">
              <a:latin typeface="宋体" panose="02010600030101010101" pitchFamily="2" charset="-122"/>
              <a:ea typeface="宋体" panose="02010600030101010101" pitchFamily="2" charset="-122"/>
            </a:endParaRPr>
          </a:p>
          <a:p>
            <a:endParaRPr lang="zh-CN" altLang="en-US" sz="2800" b="1">
              <a:latin typeface="宋体" panose="02010600030101010101" pitchFamily="2" charset="-122"/>
              <a:ea typeface="宋体" panose="02010600030101010101" pitchFamily="2" charset="-122"/>
            </a:endParaRPr>
          </a:p>
          <a:p>
            <a:r>
              <a:rPr lang="en-US" altLang="zh-CN" sz="2800" b="1">
                <a:latin typeface="宋体" panose="02010600030101010101" pitchFamily="2" charset="-122"/>
                <a:ea typeface="宋体" panose="02010600030101010101" pitchFamily="2" charset="-122"/>
              </a:rPr>
              <a:t>4.</a:t>
            </a:r>
            <a:r>
              <a:rPr lang="zh-CN" altLang="en-US" sz="2800" b="1">
                <a:latin typeface="宋体" panose="02010600030101010101" pitchFamily="2" charset="-122"/>
                <a:ea typeface="宋体" panose="02010600030101010101" pitchFamily="2" charset="-122"/>
              </a:rPr>
              <a:t>签发证书</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a:t>
            </a:r>
            <a:r>
              <a:rPr lang="en-US" altLang="zh-CN" sz="2800" b="1">
                <a:latin typeface="宋体" panose="02010600030101010101" pitchFamily="2" charset="-122"/>
                <a:ea typeface="宋体" panose="02010600030101010101" pitchFamily="2" charset="-122"/>
              </a:rPr>
              <a:t>1</a:t>
            </a:r>
            <a:r>
              <a:rPr lang="zh-CN" altLang="en-US" sz="2800" b="1">
                <a:latin typeface="宋体" panose="02010600030101010101" pitchFamily="2" charset="-122"/>
                <a:ea typeface="宋体" panose="02010600030101010101" pitchFamily="2" charset="-122"/>
              </a:rPr>
              <a:t>）签发商检证书</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a:t>
            </a:r>
            <a:r>
              <a:rPr lang="en-US" altLang="zh-CN" sz="2800" b="1">
                <a:latin typeface="宋体" panose="02010600030101010101" pitchFamily="2" charset="-122"/>
                <a:ea typeface="宋体" panose="02010600030101010101" pitchFamily="2" charset="-122"/>
              </a:rPr>
              <a:t>2</a:t>
            </a:r>
            <a:r>
              <a:rPr lang="zh-CN" altLang="en-US" sz="2800" b="1">
                <a:latin typeface="宋体" panose="02010600030101010101" pitchFamily="2" charset="-122"/>
                <a:ea typeface="宋体" panose="02010600030101010101" pitchFamily="2" charset="-122"/>
              </a:rPr>
              <a:t>）签发商检证单</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a:t>
            </a:r>
            <a:r>
              <a:rPr lang="en-US" altLang="zh-CN" sz="2800" b="1">
                <a:latin typeface="宋体" panose="02010600030101010101" pitchFamily="2" charset="-122"/>
                <a:ea typeface="宋体" panose="02010600030101010101" pitchFamily="2" charset="-122"/>
              </a:rPr>
              <a:t>3</a:t>
            </a:r>
            <a:r>
              <a:rPr lang="zh-CN" altLang="en-US" sz="2800" b="1">
                <a:latin typeface="宋体" panose="02010600030101010101" pitchFamily="2" charset="-122"/>
                <a:ea typeface="宋体" panose="02010600030101010101" pitchFamily="2" charset="-122"/>
              </a:rPr>
              <a:t>）法定检验出口商品的放行</a:t>
            </a:r>
            <a:endParaRPr lang="zh-CN" altLang="en-US" sz="2800" b="1">
              <a:latin typeface="宋体" panose="02010600030101010101" pitchFamily="2" charset="-122"/>
              <a:ea typeface="宋体" panose="02010600030101010101" pitchFamily="2" charset="-122"/>
            </a:endParaRPr>
          </a:p>
          <a:p>
            <a:endParaRPr lang="en-US" altLang="zh-CN" sz="2800" b="1">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灯片编号占位符 5"/>
          <p:cNvSpPr/>
          <p:nvPr/>
        </p:nvSpPr>
        <p:spPr>
          <a:xfrm>
            <a:off x="8077200" y="6248400"/>
            <a:ext cx="2133600" cy="457200"/>
          </a:xfrm>
          <a:prstGeom prst="rect">
            <a:avLst/>
          </a:prstGeom>
          <a:noFill/>
          <a:ln w="9525">
            <a:noFill/>
          </a:ln>
        </p:spPr>
        <p:txBody>
          <a:bodyPr anchor="t" anchorCtr="0"/>
          <a:p>
            <a:pPr algn="r"/>
            <a:fld id="{9A0DB2DC-4C9A-4742-B13C-FB6460FD3503}" type="slidenum">
              <a:rPr lang="en-US" altLang="zh-CN" sz="1000">
                <a:solidFill>
                  <a:srgbClr val="000000"/>
                </a:solidFill>
                <a:latin typeface="Arial" panose="020B0604020202020204" pitchFamily="34" charset="0"/>
                <a:ea typeface="宋体" panose="02010600030101010101" pitchFamily="2" charset="-122"/>
              </a:rPr>
            </a:fld>
            <a:endParaRPr lang="en-US" altLang="zh-CN" sz="1000">
              <a:solidFill>
                <a:srgbClr val="000000"/>
              </a:solidFill>
              <a:latin typeface="Arial" panose="020B0604020202020204" pitchFamily="34" charset="0"/>
              <a:ea typeface="宋体" panose="02010600030101010101" pitchFamily="2" charset="-122"/>
            </a:endParaRPr>
          </a:p>
        </p:txBody>
      </p:sp>
      <p:sp>
        <p:nvSpPr>
          <p:cNvPr id="35842" name="Rectangle 2"/>
          <p:cNvSpPr>
            <a:spLocks noGrp="1"/>
          </p:cNvSpPr>
          <p:nvPr>
            <p:ph type="title" idx="4294967295"/>
          </p:nvPr>
        </p:nvSpPr>
        <p:spPr>
          <a:xfrm>
            <a:off x="1981200" y="274638"/>
            <a:ext cx="8229600" cy="777875"/>
          </a:xfrm>
        </p:spPr>
        <p:txBody>
          <a:bodyPr wrap="square" lIns="91440" tIns="45720" rIns="91440" bIns="45720" anchor="ctr" anchorCtr="0"/>
          <a:p>
            <a:r>
              <a:rPr lang="zh-CN" altLang="en-US" sz="3200" b="1"/>
              <a:t>我国检验检疫机构签发的主要检验证书</a:t>
            </a:r>
            <a:endParaRPr lang="zh-CN" altLang="en-US" sz="3200" b="1"/>
          </a:p>
        </p:txBody>
      </p:sp>
      <p:sp>
        <p:nvSpPr>
          <p:cNvPr id="35843" name="Rectangle 3"/>
          <p:cNvSpPr>
            <a:spLocks noGrp="1"/>
          </p:cNvSpPr>
          <p:nvPr>
            <p:ph type="body" idx="4294967295"/>
          </p:nvPr>
        </p:nvSpPr>
        <p:spPr>
          <a:xfrm>
            <a:off x="1919288" y="981075"/>
            <a:ext cx="8229600" cy="5400675"/>
          </a:xfrm>
        </p:spPr>
        <p:txBody>
          <a:bodyPr wrap="square" lIns="91440" tIns="45720" rIns="91440" bIns="45720" anchor="t" anchorCtr="0">
            <a:normAutofit lnSpcReduction="20000"/>
          </a:bodyPr>
          <a:p>
            <a:pPr marL="177800" indent="0">
              <a:lnSpc>
                <a:spcPct val="110000"/>
              </a:lnSpc>
              <a:spcBef>
                <a:spcPct val="0"/>
              </a:spcBef>
              <a:buClr>
                <a:schemeClr val="accent1"/>
              </a:buClr>
              <a:buNone/>
            </a:pPr>
            <a:r>
              <a:rPr lang="en-US" altLang="zh-CN" sz="2400" b="1">
                <a:solidFill>
                  <a:srgbClr val="FF0000"/>
                </a:solidFill>
              </a:rPr>
              <a:t>1.</a:t>
            </a:r>
            <a:r>
              <a:rPr lang="zh-CN" altLang="en-US" sz="2400" b="1">
                <a:solidFill>
                  <a:srgbClr val="FF0000"/>
                </a:solidFill>
              </a:rPr>
              <a:t>品质检验证书</a:t>
            </a:r>
            <a:r>
              <a:rPr lang="en-US" altLang="zh-CN" sz="2400" b="1">
                <a:solidFill>
                  <a:srgbClr val="FF0000"/>
                </a:solidFill>
              </a:rPr>
              <a:t>(Inspection Certificate of Quality) </a:t>
            </a:r>
            <a:r>
              <a:rPr lang="zh-CN" altLang="en-US" sz="2400" b="1"/>
              <a:t>，是证明进出口商品的质量、规格等</a:t>
            </a:r>
            <a:r>
              <a:rPr lang="en-US" altLang="zh-CN" sz="2400" b="1"/>
              <a:t>i</a:t>
            </a:r>
            <a:r>
              <a:rPr lang="zh-CN" altLang="en-US" sz="2400" b="1"/>
              <a:t>级等实际情况的证明文件。具体证明进出口商品的质量、规格是否符合买卖合同或有关规定。 </a:t>
            </a:r>
            <a:endParaRPr lang="zh-CN" altLang="en-US" sz="2400" b="1"/>
          </a:p>
          <a:p>
            <a:pPr marL="177800" indent="0">
              <a:lnSpc>
                <a:spcPct val="110000"/>
              </a:lnSpc>
              <a:spcBef>
                <a:spcPct val="0"/>
              </a:spcBef>
              <a:buClr>
                <a:schemeClr val="accent1"/>
              </a:buClr>
              <a:buNone/>
            </a:pPr>
            <a:r>
              <a:rPr lang="en-US" altLang="zh-CN" sz="2400" b="1">
                <a:solidFill>
                  <a:srgbClr val="FF0000"/>
                </a:solidFill>
              </a:rPr>
              <a:t>2.</a:t>
            </a:r>
            <a:r>
              <a:rPr lang="zh-CN" altLang="en-US" sz="2400" b="1">
                <a:solidFill>
                  <a:srgbClr val="FF0000"/>
                </a:solidFill>
              </a:rPr>
              <a:t>重量或数量检验证书</a:t>
            </a:r>
            <a:r>
              <a:rPr lang="en-US" altLang="zh-CN" sz="2400" b="1">
                <a:solidFill>
                  <a:srgbClr val="FF0000"/>
                </a:solidFill>
              </a:rPr>
              <a:t>(Inspection Certificate of Weight or Quantity)</a:t>
            </a:r>
            <a:r>
              <a:rPr lang="en-US" altLang="zh-CN" sz="2400" b="1"/>
              <a:t> </a:t>
            </a:r>
            <a:r>
              <a:rPr lang="zh-CN" altLang="en-US" sz="2400" b="1"/>
              <a:t>，是证明进出口商品的重量或数量的证件。其内容为货物经何种计重方法或计量单位得出的实际重量或数量，以证明有关商品的重量或数量是否符合买卖合同的规定。</a:t>
            </a:r>
            <a:endParaRPr lang="zh-CN" altLang="en-US" sz="2400" b="1"/>
          </a:p>
          <a:p>
            <a:pPr marL="177800" indent="0">
              <a:lnSpc>
                <a:spcPct val="110000"/>
              </a:lnSpc>
              <a:spcBef>
                <a:spcPct val="0"/>
              </a:spcBef>
              <a:buClr>
                <a:schemeClr val="accent1"/>
              </a:buClr>
              <a:buNone/>
            </a:pPr>
            <a:r>
              <a:rPr lang="en-US" altLang="zh-CN" sz="2400" b="1"/>
              <a:t>3.</a:t>
            </a:r>
            <a:r>
              <a:rPr lang="zh-CN" altLang="en-US" sz="2400" b="1">
                <a:solidFill>
                  <a:srgbClr val="FF0000"/>
                </a:solidFill>
              </a:rPr>
              <a:t>包装检验证书</a:t>
            </a:r>
            <a:r>
              <a:rPr lang="en-US" altLang="zh-CN" sz="2400" b="1">
                <a:solidFill>
                  <a:srgbClr val="FF0000"/>
                </a:solidFill>
              </a:rPr>
              <a:t>(Inspection Certificate of Packing) </a:t>
            </a:r>
            <a:r>
              <a:rPr lang="zh-CN" altLang="en-US" sz="2400" b="1"/>
              <a:t>，是用于证明进出口商品包装及标志情况的证书。进出口商品包装检验，一般列入品质检验证书或重量</a:t>
            </a:r>
            <a:r>
              <a:rPr lang="en-US" altLang="zh-CN" sz="2400" b="1"/>
              <a:t>(</a:t>
            </a:r>
            <a:r>
              <a:rPr lang="zh-CN" altLang="en-US" sz="2400" b="1"/>
              <a:t>数量</a:t>
            </a:r>
            <a:r>
              <a:rPr lang="en-US" altLang="zh-CN" sz="2400" b="1"/>
              <a:t>)</a:t>
            </a:r>
            <a:r>
              <a:rPr lang="zh-CN" altLang="en-US" sz="2400" b="1"/>
              <a:t>检验证书中证 明，但也可根据需要单独出具包装检验证书。</a:t>
            </a:r>
            <a:endParaRPr lang="zh-CN" altLang="en-US" sz="2400" b="1"/>
          </a:p>
        </p:txBody>
      </p:sp>
    </p:spTree>
    <p:custDataLst>
      <p:tags r:id="rId1"/>
    </p:custData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灯片编号占位符 5"/>
          <p:cNvSpPr/>
          <p:nvPr/>
        </p:nvSpPr>
        <p:spPr>
          <a:xfrm>
            <a:off x="8077200" y="6248400"/>
            <a:ext cx="2133600" cy="457200"/>
          </a:xfrm>
          <a:prstGeom prst="rect">
            <a:avLst/>
          </a:prstGeom>
          <a:noFill/>
          <a:ln w="9525">
            <a:noFill/>
          </a:ln>
        </p:spPr>
        <p:txBody>
          <a:bodyPr anchor="t" anchorCtr="0"/>
          <a:p>
            <a:pPr algn="r"/>
            <a:fld id="{9A0DB2DC-4C9A-4742-B13C-FB6460FD3503}" type="slidenum">
              <a:rPr lang="en-US" altLang="zh-CN" sz="1000">
                <a:solidFill>
                  <a:srgbClr val="000000"/>
                </a:solidFill>
                <a:latin typeface="Arial" panose="020B0604020202020204" pitchFamily="34" charset="0"/>
                <a:ea typeface="宋体" panose="02010600030101010101" pitchFamily="2" charset="-122"/>
              </a:rPr>
            </a:fld>
            <a:endParaRPr lang="en-US" altLang="zh-CN" sz="1000">
              <a:solidFill>
                <a:srgbClr val="000000"/>
              </a:solidFill>
              <a:latin typeface="Arial" panose="020B0604020202020204" pitchFamily="34" charset="0"/>
              <a:ea typeface="宋体" panose="02010600030101010101" pitchFamily="2" charset="-122"/>
            </a:endParaRPr>
          </a:p>
        </p:txBody>
      </p:sp>
      <p:sp>
        <p:nvSpPr>
          <p:cNvPr id="36866" name="Rectangle 3"/>
          <p:cNvSpPr>
            <a:spLocks noGrp="1"/>
          </p:cNvSpPr>
          <p:nvPr>
            <p:ph type="body" idx="4294967295"/>
          </p:nvPr>
        </p:nvSpPr>
        <p:spPr>
          <a:xfrm>
            <a:off x="1919288" y="476250"/>
            <a:ext cx="8424862" cy="5832475"/>
          </a:xfrm>
        </p:spPr>
        <p:txBody>
          <a:bodyPr wrap="square" lIns="91440" tIns="45720" rIns="91440" bIns="45720" anchor="t" anchorCtr="0">
            <a:normAutofit lnSpcReduction="20000"/>
          </a:bodyPr>
          <a:p>
            <a:pPr marL="177800" indent="0">
              <a:lnSpc>
                <a:spcPct val="110000"/>
              </a:lnSpc>
              <a:spcBef>
                <a:spcPct val="0"/>
              </a:spcBef>
              <a:buClr>
                <a:schemeClr val="accent1"/>
              </a:buClr>
              <a:buNone/>
            </a:pPr>
            <a:r>
              <a:rPr lang="en-US" altLang="zh-CN" sz="2400" b="1"/>
              <a:t>4.</a:t>
            </a:r>
            <a:r>
              <a:rPr lang="zh-CN" altLang="en-US" sz="2400" b="1">
                <a:solidFill>
                  <a:srgbClr val="FF0000"/>
                </a:solidFill>
              </a:rPr>
              <a:t>兽医检验证书</a:t>
            </a:r>
            <a:r>
              <a:rPr lang="en-US" altLang="zh-CN" sz="2400" b="1">
                <a:solidFill>
                  <a:srgbClr val="FF0000"/>
                </a:solidFill>
              </a:rPr>
              <a:t>( Veterinary Inspection Certificate)</a:t>
            </a:r>
            <a:r>
              <a:rPr lang="en-US" altLang="zh-CN" sz="2400" b="1"/>
              <a:t> </a:t>
            </a:r>
            <a:r>
              <a:rPr lang="zh-CN" altLang="en-US" sz="2400" b="1"/>
              <a:t>，是证明出口动物产品经过检疫合格的证件，适用于冻畜肉、冻禽、禽畜肉罐头、冻兔、皮张、毛类、绒类、猪鬓、肠衣等出口商品。 凡加上卫生检验内容的，称兽医卫生检验证书 </a:t>
            </a:r>
            <a:r>
              <a:rPr lang="en-US" altLang="zh-CN" sz="2400" b="1"/>
              <a:t>(Veterinary Sanitary Inspection Certificate)</a:t>
            </a:r>
            <a:r>
              <a:rPr lang="zh-CN" altLang="en-US" sz="2400" b="1"/>
              <a:t>。 </a:t>
            </a:r>
            <a:endParaRPr lang="zh-CN" altLang="en-US" sz="2400" b="1"/>
          </a:p>
          <a:p>
            <a:pPr marL="177800" indent="0">
              <a:lnSpc>
                <a:spcPct val="110000"/>
              </a:lnSpc>
              <a:spcBef>
                <a:spcPct val="0"/>
              </a:spcBef>
              <a:buClr>
                <a:schemeClr val="accent1"/>
              </a:buClr>
              <a:buNone/>
            </a:pPr>
            <a:r>
              <a:rPr lang="en-US" altLang="zh-CN" sz="2400" b="1"/>
              <a:t>5.</a:t>
            </a:r>
            <a:r>
              <a:rPr lang="zh-CN" altLang="en-US" sz="2400" b="1">
                <a:solidFill>
                  <a:srgbClr val="FF0000"/>
                </a:solidFill>
              </a:rPr>
              <a:t>卫生检验证书</a:t>
            </a:r>
            <a:r>
              <a:rPr lang="en-US" altLang="zh-CN" sz="2400" b="1">
                <a:solidFill>
                  <a:srgbClr val="FF0000"/>
                </a:solidFill>
              </a:rPr>
              <a:t>( Sanity Inspection Certificate)</a:t>
            </a:r>
            <a:r>
              <a:rPr lang="zh-CN" altLang="en-US" sz="2400" b="1">
                <a:solidFill>
                  <a:srgbClr val="FF0000"/>
                </a:solidFill>
              </a:rPr>
              <a:t>，</a:t>
            </a:r>
            <a:r>
              <a:rPr lang="zh-CN" altLang="en-US" sz="2400" b="1"/>
              <a:t>亦称健康检验证书</a:t>
            </a:r>
            <a:r>
              <a:rPr lang="en-US" altLang="zh-CN" sz="2400" b="1"/>
              <a:t>(Inspection Certificate of Health)</a:t>
            </a:r>
            <a:r>
              <a:rPr lang="zh-CN" altLang="en-US" sz="2400" b="1"/>
              <a:t>，是证明可供人类食用或使用的出口动物产品、食品等经过卫生检验或检 合格的证件。适用于肠衣、罐头、冻鱼、冻虾、食品、蛋品、乳制品、蜂蜜等。 </a:t>
            </a:r>
            <a:endParaRPr lang="zh-CN" altLang="en-US" sz="2400" b="1"/>
          </a:p>
          <a:p>
            <a:pPr marL="177800" indent="0">
              <a:lnSpc>
                <a:spcPct val="110000"/>
              </a:lnSpc>
              <a:spcBef>
                <a:spcPct val="0"/>
              </a:spcBef>
              <a:buClr>
                <a:schemeClr val="accent1"/>
              </a:buClr>
              <a:buNone/>
            </a:pPr>
            <a:r>
              <a:rPr lang="en-US" altLang="zh-CN" sz="2400" b="1"/>
              <a:t>6.</a:t>
            </a:r>
            <a:r>
              <a:rPr lang="zh-CN" altLang="en-US" sz="2400" b="1"/>
              <a:t>消毒检验证书 </a:t>
            </a:r>
            <a:r>
              <a:rPr lang="en-US" altLang="zh-CN" sz="2400" b="1"/>
              <a:t>(Inspection Certificate of Disinfection) </a:t>
            </a:r>
            <a:r>
              <a:rPr lang="zh-CN" altLang="en-US" sz="2400" b="1"/>
              <a:t>，是证明出口动物产品经过消处理，保证卫生安全的证件。适用于猪鬓、马尾、皮张、山羊毛、羽毛、人发等商品。其证明内容也可在品质检验证书中附带。</a:t>
            </a:r>
            <a:endParaRPr lang="zh-CN" altLang="en-US" sz="2400" b="1"/>
          </a:p>
        </p:txBody>
      </p:sp>
    </p:spTree>
    <p:custDataLst>
      <p:tags r:id="rId1"/>
    </p:custData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5"/>
          <p:cNvSpPr/>
          <p:nvPr/>
        </p:nvSpPr>
        <p:spPr>
          <a:xfrm>
            <a:off x="8077200" y="6248400"/>
            <a:ext cx="2133600" cy="457200"/>
          </a:xfrm>
          <a:prstGeom prst="rect">
            <a:avLst/>
          </a:prstGeom>
          <a:noFill/>
          <a:ln w="9525">
            <a:noFill/>
          </a:ln>
        </p:spPr>
        <p:txBody>
          <a:bodyPr anchor="t" anchorCtr="0"/>
          <a:p>
            <a:pPr algn="r"/>
            <a:fld id="{9A0DB2DC-4C9A-4742-B13C-FB6460FD3503}" type="slidenum">
              <a:rPr lang="en-US" altLang="zh-CN" sz="1000">
                <a:solidFill>
                  <a:srgbClr val="000000"/>
                </a:solidFill>
                <a:latin typeface="Arial" panose="020B0604020202020204" pitchFamily="34" charset="0"/>
                <a:ea typeface="宋体" panose="02010600030101010101" pitchFamily="2" charset="-122"/>
              </a:rPr>
            </a:fld>
            <a:endParaRPr lang="en-US" altLang="zh-CN" sz="1000">
              <a:solidFill>
                <a:srgbClr val="000000"/>
              </a:solidFill>
              <a:latin typeface="Arial" panose="020B0604020202020204" pitchFamily="34" charset="0"/>
              <a:ea typeface="宋体" panose="02010600030101010101" pitchFamily="2" charset="-122"/>
            </a:endParaRPr>
          </a:p>
        </p:txBody>
      </p:sp>
      <p:sp>
        <p:nvSpPr>
          <p:cNvPr id="37890" name="Rectangle 3"/>
          <p:cNvSpPr>
            <a:spLocks noGrp="1"/>
          </p:cNvSpPr>
          <p:nvPr>
            <p:ph type="body" idx="4294967295"/>
          </p:nvPr>
        </p:nvSpPr>
        <p:spPr>
          <a:xfrm>
            <a:off x="1981200" y="692150"/>
            <a:ext cx="8435975" cy="5438775"/>
          </a:xfrm>
        </p:spPr>
        <p:txBody>
          <a:bodyPr wrap="square" lIns="91440" tIns="45720" rIns="91440" bIns="45720" anchor="t" anchorCtr="0">
            <a:normAutofit lnSpcReduction="20000"/>
          </a:bodyPr>
          <a:p>
            <a:pPr marL="95250" indent="0">
              <a:lnSpc>
                <a:spcPct val="110000"/>
              </a:lnSpc>
              <a:spcBef>
                <a:spcPct val="0"/>
              </a:spcBef>
              <a:buClr>
                <a:schemeClr val="accent1"/>
              </a:buClr>
              <a:buNone/>
            </a:pPr>
            <a:r>
              <a:rPr lang="en-US" altLang="zh-CN" sz="2400" b="1">
                <a:solidFill>
                  <a:srgbClr val="FF0000"/>
                </a:solidFill>
              </a:rPr>
              <a:t>7. </a:t>
            </a:r>
            <a:r>
              <a:rPr lang="zh-CN" altLang="en-US" sz="2400" b="1">
                <a:solidFill>
                  <a:srgbClr val="FF0000"/>
                </a:solidFill>
              </a:rPr>
              <a:t>熏蒸证书 </a:t>
            </a:r>
            <a:r>
              <a:rPr lang="en-US" altLang="zh-CN" sz="2400" b="1">
                <a:solidFill>
                  <a:srgbClr val="FF0000"/>
                </a:solidFill>
              </a:rPr>
              <a:t>(Inspection Certificate of Fumigation)</a:t>
            </a:r>
            <a:r>
              <a:rPr lang="en-US" altLang="zh-CN" sz="2400" b="1"/>
              <a:t> </a:t>
            </a:r>
            <a:r>
              <a:rPr lang="zh-CN" altLang="en-US" sz="2400" b="1"/>
              <a:t>，是证明出口粮谷、油籽、豆类、皮张等商品，以及包装用木材与植物性填充物等，已经经过熏蒸灭虫的证件。主要证明使用的药物、熏蒸的时间等情况。如国外不需要单独出证，可将其内容列入品质检验证书中。 </a:t>
            </a:r>
            <a:endParaRPr lang="zh-CN" altLang="en-US" sz="2400" b="1"/>
          </a:p>
          <a:p>
            <a:pPr marL="95250" indent="0">
              <a:lnSpc>
                <a:spcPct val="110000"/>
              </a:lnSpc>
              <a:spcBef>
                <a:spcPct val="0"/>
              </a:spcBef>
              <a:buClr>
                <a:schemeClr val="accent1"/>
              </a:buClr>
              <a:buNone/>
            </a:pPr>
            <a:r>
              <a:rPr lang="en-US" altLang="zh-CN" sz="2400" b="1">
                <a:solidFill>
                  <a:srgbClr val="FF0000"/>
                </a:solidFill>
              </a:rPr>
              <a:t>8. </a:t>
            </a:r>
            <a:r>
              <a:rPr lang="zh-CN" altLang="en-US" sz="2400" b="1">
                <a:solidFill>
                  <a:srgbClr val="FF0000"/>
                </a:solidFill>
              </a:rPr>
              <a:t>温度检验证书</a:t>
            </a:r>
            <a:r>
              <a:rPr lang="en-US" altLang="zh-CN" sz="2400" b="1">
                <a:solidFill>
                  <a:srgbClr val="FF0000"/>
                </a:solidFill>
              </a:rPr>
              <a:t>(Certificate of Temperature)</a:t>
            </a:r>
            <a:r>
              <a:rPr lang="en-US" altLang="zh-CN" sz="2400" b="1"/>
              <a:t> </a:t>
            </a:r>
            <a:r>
              <a:rPr lang="zh-CN" altLang="en-US" sz="2400" b="1"/>
              <a:t>，是证明出口冷冻商品温度的证书。如国外仅需证明货物温度，不一定要单独的温度检验证书，可将测温结果列人品质检验证书</a:t>
            </a:r>
            <a:endParaRPr lang="zh-CN" altLang="en-US" sz="2400" b="1"/>
          </a:p>
          <a:p>
            <a:pPr marL="95250" indent="0">
              <a:lnSpc>
                <a:spcPct val="110000"/>
              </a:lnSpc>
              <a:spcBef>
                <a:spcPct val="0"/>
              </a:spcBef>
              <a:buClr>
                <a:schemeClr val="accent1"/>
              </a:buClr>
              <a:buNone/>
            </a:pPr>
            <a:r>
              <a:rPr lang="en-US" altLang="zh-CN" sz="2400" b="1">
                <a:solidFill>
                  <a:srgbClr val="FF0000"/>
                </a:solidFill>
              </a:rPr>
              <a:t>9. </a:t>
            </a:r>
            <a:r>
              <a:rPr lang="zh-CN" altLang="en-US" sz="2400" b="1">
                <a:solidFill>
                  <a:srgbClr val="FF0000"/>
                </a:solidFill>
              </a:rPr>
              <a:t>残损检验证书</a:t>
            </a:r>
            <a:r>
              <a:rPr lang="en-US" altLang="zh-CN" sz="2400" b="1">
                <a:solidFill>
                  <a:srgbClr val="FF0000"/>
                </a:solidFill>
              </a:rPr>
              <a:t>(Inspection Certificate on Damaged Cargo)</a:t>
            </a:r>
            <a:r>
              <a:rPr lang="zh-CN" altLang="en-US" sz="2400" b="1">
                <a:solidFill>
                  <a:srgbClr val="FF0000"/>
                </a:solidFill>
              </a:rPr>
              <a:t>，简称验残证书</a:t>
            </a:r>
            <a:r>
              <a:rPr lang="zh-CN" altLang="en-US" sz="2400" b="1"/>
              <a:t>，是证明进口商品残损情况的证书。主要内容为确定商品的受损情况和对使用、销售的影响，估定损失程度，判断致损原因，作为向发货人或承运人或保险人等有关责任方索赔的有效证件。</a:t>
            </a:r>
            <a:endParaRPr lang="zh-CN" altLang="en-US" sz="2400" b="1"/>
          </a:p>
        </p:txBody>
      </p:sp>
    </p:spTree>
    <p:custDataLst>
      <p:tags r:id="rId1"/>
    </p:custData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灯片编号占位符 5"/>
          <p:cNvSpPr/>
          <p:nvPr/>
        </p:nvSpPr>
        <p:spPr>
          <a:xfrm>
            <a:off x="8077200" y="6248400"/>
            <a:ext cx="2133600" cy="457200"/>
          </a:xfrm>
          <a:prstGeom prst="rect">
            <a:avLst/>
          </a:prstGeom>
          <a:noFill/>
          <a:ln w="9525">
            <a:noFill/>
          </a:ln>
        </p:spPr>
        <p:txBody>
          <a:bodyPr anchor="t" anchorCtr="0"/>
          <a:p>
            <a:pPr algn="r"/>
            <a:fld id="{9A0DB2DC-4C9A-4742-B13C-FB6460FD3503}" type="slidenum">
              <a:rPr lang="en-US" altLang="zh-CN" sz="1000">
                <a:solidFill>
                  <a:srgbClr val="000000"/>
                </a:solidFill>
                <a:latin typeface="Arial" panose="020B0604020202020204" pitchFamily="34" charset="0"/>
                <a:ea typeface="宋体" panose="02010600030101010101" pitchFamily="2" charset="-122"/>
              </a:rPr>
            </a:fld>
            <a:endParaRPr lang="en-US" altLang="zh-CN" sz="1000">
              <a:solidFill>
                <a:srgbClr val="000000"/>
              </a:solidFill>
              <a:latin typeface="Arial" panose="020B0604020202020204" pitchFamily="34" charset="0"/>
              <a:ea typeface="宋体" panose="02010600030101010101" pitchFamily="2" charset="-122"/>
            </a:endParaRPr>
          </a:p>
        </p:txBody>
      </p:sp>
      <p:sp>
        <p:nvSpPr>
          <p:cNvPr id="38914" name="Rectangle 3"/>
          <p:cNvSpPr>
            <a:spLocks noGrp="1"/>
          </p:cNvSpPr>
          <p:nvPr>
            <p:ph type="body" idx="4294967295"/>
          </p:nvPr>
        </p:nvSpPr>
        <p:spPr>
          <a:xfrm>
            <a:off x="2063750" y="981075"/>
            <a:ext cx="8229600" cy="4530725"/>
          </a:xfrm>
        </p:spPr>
        <p:txBody>
          <a:bodyPr wrap="square" lIns="91440" tIns="45720" rIns="91440" bIns="45720" anchor="t" anchorCtr="0">
            <a:normAutofit lnSpcReduction="10000"/>
          </a:bodyPr>
          <a:p>
            <a:pPr marL="95250" indent="0" defTabSz="914400">
              <a:lnSpc>
                <a:spcPct val="110000"/>
              </a:lnSpc>
              <a:spcBef>
                <a:spcPct val="0"/>
              </a:spcBef>
              <a:buClr>
                <a:schemeClr val="accent1"/>
              </a:buClr>
              <a:buNone/>
              <a:tabLst>
                <a:tab pos="95250" algn="l"/>
              </a:tabLst>
            </a:pPr>
            <a:r>
              <a:rPr lang="en-US" altLang="zh-CN" sz="2400" b="1">
                <a:solidFill>
                  <a:srgbClr val="FF0000"/>
                </a:solidFill>
              </a:rPr>
              <a:t>10.</a:t>
            </a:r>
            <a:r>
              <a:rPr lang="zh-CN" altLang="en-US" sz="2400" b="1">
                <a:solidFill>
                  <a:srgbClr val="FF0000"/>
                </a:solidFill>
              </a:rPr>
              <a:t>船舱检验证书 </a:t>
            </a:r>
            <a:r>
              <a:rPr lang="en-US" altLang="zh-CN" sz="2400" b="1">
                <a:solidFill>
                  <a:srgbClr val="FF0000"/>
                </a:solidFill>
              </a:rPr>
              <a:t>(Inspection Certificate on Tank/Hold)</a:t>
            </a:r>
            <a:r>
              <a:rPr lang="en-US" altLang="zh-CN" sz="2400" b="1"/>
              <a:t> </a:t>
            </a:r>
            <a:r>
              <a:rPr lang="zh-CN" altLang="en-US" sz="2400" b="1"/>
              <a:t>，是证明承运出口商品的船舶清洁、牢固、冷藏效能及其他装运条件是否符合保护承载商品的质量和数量完整与安全的要求的证书。</a:t>
            </a:r>
            <a:endParaRPr lang="zh-CN" altLang="en-US" sz="2400" b="1"/>
          </a:p>
          <a:p>
            <a:pPr marL="95250" indent="0" defTabSz="914400">
              <a:lnSpc>
                <a:spcPct val="110000"/>
              </a:lnSpc>
              <a:spcBef>
                <a:spcPct val="0"/>
              </a:spcBef>
              <a:buClr>
                <a:schemeClr val="accent1"/>
              </a:buClr>
              <a:buNone/>
              <a:tabLst>
                <a:tab pos="95250" algn="l"/>
              </a:tabLst>
            </a:pPr>
            <a:r>
              <a:rPr lang="en-US" altLang="zh-CN" sz="2400" b="1">
                <a:solidFill>
                  <a:srgbClr val="FF0000"/>
                </a:solidFill>
              </a:rPr>
              <a:t>11.</a:t>
            </a:r>
            <a:r>
              <a:rPr lang="zh-CN" altLang="en-US" sz="2400" b="1">
                <a:solidFill>
                  <a:srgbClr val="FF0000"/>
                </a:solidFill>
              </a:rPr>
              <a:t>货载衡量检验证书 </a:t>
            </a:r>
            <a:r>
              <a:rPr lang="en-US" altLang="zh-CN" sz="2400" b="1">
                <a:solidFill>
                  <a:srgbClr val="FF0000"/>
                </a:solidFill>
              </a:rPr>
              <a:t>(Inspection Certificate on Cargo Weight &amp; Measurement)</a:t>
            </a:r>
            <a:r>
              <a:rPr lang="zh-CN" altLang="en-US" sz="2400" b="1"/>
              <a:t>，亦称衡量检验证书，是证明进出口商品的重量、体积吨位的证书。它是作为计算运费和制定配载计划的依据。</a:t>
            </a:r>
            <a:endParaRPr lang="zh-CN" altLang="en-US" sz="2400" b="1"/>
          </a:p>
          <a:p>
            <a:pPr marL="95250" indent="0" defTabSz="914400">
              <a:lnSpc>
                <a:spcPct val="110000"/>
              </a:lnSpc>
              <a:spcBef>
                <a:spcPct val="0"/>
              </a:spcBef>
              <a:buClr>
                <a:schemeClr val="accent1"/>
              </a:buClr>
              <a:buNone/>
              <a:tabLst>
                <a:tab pos="95250" algn="l"/>
              </a:tabLst>
            </a:pPr>
            <a:r>
              <a:rPr lang="en-US" altLang="zh-CN" sz="2400" b="1">
                <a:solidFill>
                  <a:srgbClr val="FF0000"/>
                </a:solidFill>
              </a:rPr>
              <a:t>12. </a:t>
            </a:r>
            <a:r>
              <a:rPr lang="zh-CN" altLang="en-US" sz="2400" b="1">
                <a:solidFill>
                  <a:srgbClr val="FF0000"/>
                </a:solidFill>
              </a:rPr>
              <a:t>价值证明书（</a:t>
            </a:r>
            <a:r>
              <a:rPr lang="en-US" altLang="zh-CN" sz="2400" b="1">
                <a:solidFill>
                  <a:srgbClr val="FF0000"/>
                </a:solidFill>
              </a:rPr>
              <a:t>Certificate of Value</a:t>
            </a:r>
            <a:r>
              <a:rPr lang="zh-CN" altLang="en-US" sz="2400" b="1">
                <a:solidFill>
                  <a:srgbClr val="FF0000"/>
                </a:solidFill>
              </a:rPr>
              <a:t>）</a:t>
            </a:r>
            <a:r>
              <a:rPr lang="zh-CN" altLang="en-US" sz="2400" b="1"/>
              <a:t>，主要用于证明发票所列商品的价格真实正确。</a:t>
            </a:r>
            <a:endParaRPr lang="zh-CN" altLang="en-US" sz="2400" b="1"/>
          </a:p>
          <a:p>
            <a:pPr marL="95250" indent="0" defTabSz="914400">
              <a:buClr>
                <a:schemeClr val="accent1"/>
              </a:buClr>
              <a:tabLst>
                <a:tab pos="95250" algn="l"/>
              </a:tabLst>
            </a:pPr>
            <a:endParaRPr lang="en-US" altLang="zh-CN" sz="2400" b="1"/>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内容占位符 22529" descr="代理报关委托书"/>
          <p:cNvPicPr>
            <a:picLocks noGrp="1" noRot="1" noChangeAspect="1"/>
          </p:cNvPicPr>
          <p:nvPr>
            <p:ph idx="1"/>
          </p:nvPr>
        </p:nvPicPr>
        <p:blipFill>
          <a:blip r:embed="rId1"/>
          <a:stretch>
            <a:fillRect/>
          </a:stretch>
        </p:blipFill>
        <p:spPr>
          <a:xfrm>
            <a:off x="1524000" y="0"/>
            <a:ext cx="9144000" cy="6858000"/>
          </a:xfrm>
        </p:spPr>
      </p:pic>
    </p:spTree>
    <p:custDataLst>
      <p:tags r:id="rId2"/>
    </p:custDataLst>
  </p:cSld>
  <p:clrMapOvr>
    <a:masterClrMapping/>
  </p:clrMapOvr>
  <p:transition>
    <p:push dir="r"/>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90114" name="圆角矩形 392193"/>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90115" name="矩形 392194"/>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90116" name="文本占位符 392195"/>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90117" name="矩形 392197"/>
          <p:cNvSpPr/>
          <p:nvPr/>
        </p:nvSpPr>
        <p:spPr>
          <a:xfrm>
            <a:off x="1271588" y="3789363"/>
            <a:ext cx="712946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p:txBody>
      </p:sp>
      <p:pic>
        <p:nvPicPr>
          <p:cNvPr id="90118" name="图片 392198" descr="1"/>
          <p:cNvPicPr>
            <a:picLocks noChangeAspect="1"/>
          </p:cNvPicPr>
          <p:nvPr/>
        </p:nvPicPr>
        <p:blipFill>
          <a:blip r:embed="rId1"/>
          <a:stretch>
            <a:fillRect/>
          </a:stretch>
        </p:blipFill>
        <p:spPr>
          <a:xfrm>
            <a:off x="4727575" y="17463"/>
            <a:ext cx="5124450" cy="6840537"/>
          </a:xfrm>
          <a:prstGeom prst="rect">
            <a:avLst/>
          </a:prstGeom>
          <a:noFill/>
          <a:ln w="9525">
            <a:noFill/>
          </a:ln>
        </p:spPr>
      </p:pic>
    </p:spTree>
    <p:custDataLst>
      <p:tags r:id="rId2"/>
    </p:custData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标题 100372"/>
          <p:cNvSpPr>
            <a:spLocks noGrp="1"/>
          </p:cNvSpPr>
          <p:nvPr>
            <p:ph type="ctrTitle"/>
          </p:nvPr>
        </p:nvSpPr>
        <p:spPr>
          <a:xfrm>
            <a:off x="2855913" y="2565400"/>
            <a:ext cx="5980112" cy="993775"/>
          </a:xfrm>
        </p:spPr>
        <p:txBody>
          <a:bodyPr anchor="ctr" anchorCtr="0">
            <a:normAutofit fontScale="90000"/>
          </a:bodyPr>
          <a:p>
            <a:pPr defTabSz="914400">
              <a:buClrTx/>
              <a:buSzTx/>
              <a:buFontTx/>
              <a:buNone/>
            </a:pPr>
            <a:r>
              <a:rPr lang="zh-CN" altLang="en-US" kern="1200" baseline="0" dirty="0">
                <a:latin typeface="Verdana" panose="020B0604030504040204" charset="0"/>
                <a:ea typeface="+mj-ea"/>
                <a:cs typeface="+mj-cs"/>
              </a:rPr>
              <a:t>实训：制作出境货物报检单和办理报检操作</a:t>
            </a:r>
            <a:r>
              <a:rPr lang="zh-CN" altLang="en-US" kern="1200" baseline="0" dirty="0">
                <a:latin typeface="Verdana" panose="020B0604030504040204" charset="0"/>
                <a:ea typeface="MS UI Gothic" panose="020B0600070205080204" pitchFamily="34" charset="-128"/>
                <a:cs typeface="+mj-cs"/>
              </a:rPr>
              <a:t> </a:t>
            </a:r>
            <a:endParaRPr lang="zh-CN" altLang="en-US" kern="1200" baseline="0" dirty="0">
              <a:latin typeface="Verdana" panose="020B0604030504040204" charset="0"/>
              <a:ea typeface="MS UI Gothic" panose="020B0600070205080204" pitchFamily="34" charset="-128"/>
              <a:cs typeface="+mj-cs"/>
            </a:endParaRPr>
          </a:p>
        </p:txBody>
      </p:sp>
      <p:sp>
        <p:nvSpPr>
          <p:cNvPr id="52226" name="直接连接符 100373"/>
          <p:cNvSpPr/>
          <p:nvPr/>
        </p:nvSpPr>
        <p:spPr>
          <a:xfrm>
            <a:off x="2262188" y="6499225"/>
            <a:ext cx="5905500" cy="0"/>
          </a:xfrm>
          <a:prstGeom prst="line">
            <a:avLst/>
          </a:prstGeom>
          <a:ln w="57150" cap="flat" cmpd="thinThick">
            <a:solidFill>
              <a:srgbClr val="000000">
                <a:alpha val="70000"/>
              </a:srgbClr>
            </a:solidFill>
            <a:prstDash val="solid"/>
            <a:round/>
            <a:headEnd type="none" w="med" len="med"/>
            <a:tailEnd type="none" w="med" len="med"/>
          </a:ln>
        </p:spPr>
      </p:sp>
      <p:sp>
        <p:nvSpPr>
          <p:cNvPr id="52227" name="副标题 100377"/>
          <p:cNvSpPr>
            <a:spLocks noGrp="1"/>
          </p:cNvSpPr>
          <p:nvPr>
            <p:ph type="subTitle" idx="1"/>
          </p:nvPr>
        </p:nvSpPr>
        <p:spPr/>
        <p:txBody>
          <a:bodyPr anchor="t" anchorCtr="0"/>
          <a:p>
            <a:pPr defTabSz="914400">
              <a:buClrTx/>
              <a:buSzTx/>
              <a:buFontTx/>
            </a:pPr>
            <a:endParaRPr lang="zh-CN" altLang="en-US" kern="1200" baseline="0" dirty="0">
              <a:latin typeface="Verdana" panose="020B0604030504040204" charset="0"/>
              <a:ea typeface="MS UI Gothic" panose="020B0600070205080204" pitchFamily="34" charset="-128"/>
              <a:cs typeface="+mn-cs"/>
            </a:endParaRPr>
          </a:p>
        </p:txBody>
      </p:sp>
    </p:spTree>
    <p:custDataLst>
      <p:tags r:id="rId1"/>
    </p:custData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54274" name="标题 140289"/>
          <p:cNvSpPr>
            <a:spLocks noGrp="1"/>
          </p:cNvSpPr>
          <p:nvPr>
            <p:ph type="title"/>
          </p:nvPr>
        </p:nvSpPr>
        <p:spPr>
          <a:xfrm>
            <a:off x="2855913" y="404813"/>
            <a:ext cx="5976937" cy="685800"/>
          </a:xfrm>
          <a:solidFill>
            <a:srgbClr val="FFFFFF"/>
          </a:solidFill>
          <a:ln>
            <a:solidFill>
              <a:srgbClr val="000000"/>
            </a:solidFill>
            <a:miter/>
          </a:ln>
        </p:spPr>
        <p:txBody>
          <a:bodyPr anchor="ctr" anchorCtr="0"/>
          <a:p>
            <a:r>
              <a:rPr lang="zh-CN" altLang="en-US" dirty="0"/>
              <a:t>一、实训目的 </a:t>
            </a:r>
            <a:endParaRPr lang="ja-JP" altLang="en-US" dirty="0">
              <a:ea typeface="MS PGothic" panose="020B0600070205080204" pitchFamily="34" charset="-128"/>
            </a:endParaRPr>
          </a:p>
        </p:txBody>
      </p:sp>
      <p:sp>
        <p:nvSpPr>
          <p:cNvPr id="54275" name="任意多边形 140304"/>
          <p:cNvSpPr/>
          <p:nvPr/>
        </p:nvSpPr>
        <p:spPr>
          <a:xfrm flipH="1">
            <a:off x="10058400" y="198438"/>
            <a:ext cx="381000" cy="354012"/>
          </a:xfrm>
          <a:custGeom>
            <a:avLst/>
            <a:gdLst/>
            <a:ahLst/>
            <a:cxnLst/>
            <a:pathLst>
              <a:path w="832" h="834">
                <a:moveTo>
                  <a:pt x="0" y="120"/>
                </a:moveTo>
                <a:cubicBezTo>
                  <a:pt x="0" y="120"/>
                  <a:pt x="6" y="0"/>
                  <a:pt x="112" y="3"/>
                </a:cubicBezTo>
                <a:cubicBezTo>
                  <a:pt x="419" y="3"/>
                  <a:pt x="727" y="3"/>
                  <a:pt x="727" y="3"/>
                </a:cubicBezTo>
                <a:cubicBezTo>
                  <a:pt x="832" y="14"/>
                  <a:pt x="832" y="106"/>
                  <a:pt x="832" y="106"/>
                </a:cubicBezTo>
                <a:cubicBezTo>
                  <a:pt x="832" y="106"/>
                  <a:pt x="832" y="416"/>
                  <a:pt x="832" y="726"/>
                </a:cubicBezTo>
                <a:cubicBezTo>
                  <a:pt x="826" y="820"/>
                  <a:pt x="742" y="832"/>
                  <a:pt x="742" y="832"/>
                </a:cubicBezTo>
                <a:lnTo>
                  <a:pt x="106" y="834"/>
                </a:lnTo>
                <a:cubicBezTo>
                  <a:pt x="106" y="834"/>
                  <a:pt x="4" y="824"/>
                  <a:pt x="1" y="729"/>
                </a:cubicBezTo>
                <a:cubicBezTo>
                  <a:pt x="0" y="424"/>
                  <a:pt x="0" y="120"/>
                  <a:pt x="0" y="120"/>
                </a:cubicBezTo>
                <a:close/>
              </a:path>
            </a:pathLst>
          </a:custGeom>
          <a:blipFill rotWithShape="1">
            <a:blip r:embed="rId1"/>
            <a:stretch>
              <a:fillRect/>
            </a:stretch>
          </a:blipFill>
          <a:ln w="19050">
            <a:noFill/>
          </a:ln>
        </p:spPr>
        <p:txBody>
          <a:bodyPr/>
          <a:p>
            <a:endParaRPr lang="zh-CN" altLang="en-US"/>
          </a:p>
        </p:txBody>
      </p:sp>
      <p:sp>
        <p:nvSpPr>
          <p:cNvPr id="54276" name="Rectangle 7"/>
          <p:cNvSpPr/>
          <p:nvPr/>
        </p:nvSpPr>
        <p:spPr>
          <a:xfrm>
            <a:off x="2779713" y="1268413"/>
            <a:ext cx="7419975" cy="4508500"/>
          </a:xfrm>
          <a:prstGeom prst="rect">
            <a:avLst/>
          </a:prstGeom>
          <a:solidFill>
            <a:srgbClr val="83ACA9"/>
          </a:solidFill>
          <a:ln w="9525">
            <a:noFill/>
          </a:ln>
          <a:effectLst>
            <a:prstShdw prst="shdw17" dist="17961" dir="2699999">
              <a:srgbClr val="4F6765"/>
            </a:prstShdw>
          </a:effectLst>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4277" name="Rectangle 11"/>
          <p:cNvSpPr/>
          <p:nvPr/>
        </p:nvSpPr>
        <p:spPr>
          <a:xfrm>
            <a:off x="2973388" y="1341438"/>
            <a:ext cx="7145337" cy="4287837"/>
          </a:xfrm>
          <a:prstGeom prst="rect">
            <a:avLst/>
          </a:prstGeom>
          <a:solidFill>
            <a:schemeClr val="bg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pic>
        <p:nvPicPr>
          <p:cNvPr id="54278" name="Picture 15" descr="04장_05-2"/>
          <p:cNvPicPr>
            <a:picLocks noChangeAspect="1"/>
          </p:cNvPicPr>
          <p:nvPr/>
        </p:nvPicPr>
        <p:blipFill>
          <a:blip r:embed="rId2"/>
          <a:stretch>
            <a:fillRect/>
          </a:stretch>
        </p:blipFill>
        <p:spPr>
          <a:xfrm>
            <a:off x="2927350" y="3284538"/>
            <a:ext cx="7142163" cy="2282825"/>
          </a:xfrm>
          <a:prstGeom prst="rect">
            <a:avLst/>
          </a:prstGeom>
          <a:noFill/>
          <a:ln w="9525">
            <a:noFill/>
          </a:ln>
        </p:spPr>
      </p:pic>
      <p:sp>
        <p:nvSpPr>
          <p:cNvPr id="54279" name="Rectangle 51"/>
          <p:cNvSpPr/>
          <p:nvPr/>
        </p:nvSpPr>
        <p:spPr>
          <a:xfrm>
            <a:off x="3054350" y="1295400"/>
            <a:ext cx="7072313" cy="2120900"/>
          </a:xfrm>
          <a:prstGeom prst="rect">
            <a:avLst/>
          </a:prstGeom>
          <a:noFill/>
          <a:ln w="9525">
            <a:noFill/>
          </a:ln>
        </p:spPr>
        <p:txBody>
          <a:bodyPr wrap="none" anchor="ctr" anchorCtr="0"/>
          <a:p>
            <a:pPr latinLnBrk="1">
              <a:lnSpc>
                <a:spcPct val="130000"/>
              </a:lnSpc>
              <a:buFont typeface="HY헤드라인M"/>
            </a:pPr>
            <a:r>
              <a:rPr lang="zh-CN" altLang="en-US" sz="4000" baseline="-25000" dirty="0">
                <a:solidFill>
                  <a:schemeClr val="tx2"/>
                </a:solidFill>
                <a:latin typeface="Arial" panose="020B0604020202020204" pitchFamily="34" charset="0"/>
                <a:ea typeface="宋体" panose="02010600030101010101" pitchFamily="2" charset="-122"/>
              </a:rPr>
              <a:t>能根据商业发票、装箱单和</a:t>
            </a:r>
            <a:endParaRPr lang="zh-CN" altLang="en-US" sz="4000" baseline="-25000" dirty="0">
              <a:solidFill>
                <a:schemeClr val="tx2"/>
              </a:solidFill>
              <a:latin typeface="Arial" panose="020B0604020202020204" pitchFamily="34" charset="0"/>
              <a:ea typeface="宋体" panose="02010600030101010101" pitchFamily="2" charset="-122"/>
            </a:endParaRPr>
          </a:p>
          <a:p>
            <a:pPr latinLnBrk="1">
              <a:lnSpc>
                <a:spcPct val="130000"/>
              </a:lnSpc>
              <a:buFont typeface="HY헤드라인M"/>
            </a:pPr>
            <a:r>
              <a:rPr lang="zh-CN" altLang="en-US" sz="4000" baseline="-25000" dirty="0">
                <a:solidFill>
                  <a:schemeClr val="tx2"/>
                </a:solidFill>
                <a:latin typeface="Arial" panose="020B0604020202020204" pitchFamily="34" charset="0"/>
                <a:ea typeface="宋体" panose="02010600030101010101" pitchFamily="2" charset="-122"/>
              </a:rPr>
              <a:t>其他相关信息制作出境货物报检单 。</a:t>
            </a:r>
            <a:r>
              <a:rPr lang="zh-CN" altLang="en-US" sz="4000" baseline="-25000" dirty="0">
                <a:latin typeface="Arial" panose="020B0604020202020204" pitchFamily="34" charset="0"/>
                <a:ea typeface="宋体" panose="02010600030101010101" pitchFamily="2" charset="-122"/>
              </a:rPr>
              <a:t> </a:t>
            </a:r>
            <a:endParaRPr lang="ko-KR" altLang="en-US" sz="4000" baseline="-25000" dirty="0">
              <a:latin typeface="Arial" panose="020B0604020202020204" pitchFamily="34" charset="0"/>
              <a:ea typeface="宋体" panose="02010600030101010101" pitchFamily="2" charset="-122"/>
            </a:endParaRPr>
          </a:p>
        </p:txBody>
      </p:sp>
    </p:spTree>
    <p:custDataLst>
      <p:tags r:id="rId3"/>
    </p:custDataLst>
  </p:cSld>
  <p:clrMapOvr>
    <a:masterClrMapping/>
  </p:clrMapOv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56322" name="标题 235521"/>
          <p:cNvSpPr>
            <a:spLocks noGrp="1"/>
          </p:cNvSpPr>
          <p:nvPr>
            <p:ph type="title"/>
          </p:nvPr>
        </p:nvSpPr>
        <p:spPr>
          <a:xfrm>
            <a:off x="2855913" y="404813"/>
            <a:ext cx="5976937" cy="685800"/>
          </a:xfrm>
          <a:solidFill>
            <a:srgbClr val="FFFFFF"/>
          </a:solidFill>
          <a:ln>
            <a:solidFill>
              <a:srgbClr val="000000"/>
            </a:solidFill>
            <a:miter/>
          </a:ln>
        </p:spPr>
        <p:txBody>
          <a:bodyPr anchor="ctr" anchorCtr="0"/>
          <a:p>
            <a:r>
              <a:rPr lang="zh-CN" altLang="en-US" dirty="0"/>
              <a:t>二、实训内容</a:t>
            </a:r>
            <a:endParaRPr lang="ja-JP" altLang="en-US" dirty="0"/>
          </a:p>
        </p:txBody>
      </p:sp>
      <p:sp>
        <p:nvSpPr>
          <p:cNvPr id="56323" name="任意多边形 235528"/>
          <p:cNvSpPr/>
          <p:nvPr/>
        </p:nvSpPr>
        <p:spPr>
          <a:xfrm flipH="1">
            <a:off x="10058400" y="198438"/>
            <a:ext cx="381000" cy="354012"/>
          </a:xfrm>
          <a:custGeom>
            <a:avLst/>
            <a:gdLst/>
            <a:ahLst/>
            <a:cxnLst/>
            <a:pathLst>
              <a:path w="832" h="834">
                <a:moveTo>
                  <a:pt x="0" y="120"/>
                </a:moveTo>
                <a:cubicBezTo>
                  <a:pt x="0" y="120"/>
                  <a:pt x="6" y="0"/>
                  <a:pt x="112" y="3"/>
                </a:cubicBezTo>
                <a:cubicBezTo>
                  <a:pt x="419" y="3"/>
                  <a:pt x="727" y="3"/>
                  <a:pt x="727" y="3"/>
                </a:cubicBezTo>
                <a:cubicBezTo>
                  <a:pt x="832" y="14"/>
                  <a:pt x="832" y="106"/>
                  <a:pt x="832" y="106"/>
                </a:cubicBezTo>
                <a:cubicBezTo>
                  <a:pt x="832" y="106"/>
                  <a:pt x="832" y="416"/>
                  <a:pt x="832" y="726"/>
                </a:cubicBezTo>
                <a:cubicBezTo>
                  <a:pt x="826" y="820"/>
                  <a:pt x="742" y="832"/>
                  <a:pt x="742" y="832"/>
                </a:cubicBezTo>
                <a:lnTo>
                  <a:pt x="106" y="834"/>
                </a:lnTo>
                <a:cubicBezTo>
                  <a:pt x="106" y="834"/>
                  <a:pt x="4" y="824"/>
                  <a:pt x="1" y="729"/>
                </a:cubicBezTo>
                <a:cubicBezTo>
                  <a:pt x="0" y="424"/>
                  <a:pt x="0" y="120"/>
                  <a:pt x="0" y="120"/>
                </a:cubicBezTo>
                <a:close/>
              </a:path>
            </a:pathLst>
          </a:custGeom>
          <a:blipFill rotWithShape="1">
            <a:blip r:embed="rId1"/>
            <a:stretch>
              <a:fillRect/>
            </a:stretch>
          </a:blipFill>
          <a:ln w="19050">
            <a:noFill/>
          </a:ln>
        </p:spPr>
        <p:txBody>
          <a:bodyPr/>
          <a:p>
            <a:endParaRPr lang="zh-CN" altLang="en-US"/>
          </a:p>
        </p:txBody>
      </p:sp>
      <p:sp>
        <p:nvSpPr>
          <p:cNvPr id="56324" name="Rectangle 4"/>
          <p:cNvSpPr/>
          <p:nvPr/>
        </p:nvSpPr>
        <p:spPr>
          <a:xfrm>
            <a:off x="1992313" y="1628775"/>
            <a:ext cx="7343775" cy="4248150"/>
          </a:xfrm>
          <a:prstGeom prst="rect">
            <a:avLst/>
          </a:prstGeom>
          <a:solidFill>
            <a:srgbClr val="AC9983"/>
          </a:solidFill>
          <a:ln w="9525">
            <a:noFill/>
          </a:ln>
          <a:effectLst>
            <a:prstShdw prst="shdw17" dist="17961" dir="2699999">
              <a:srgbClr val="675C4F"/>
            </a:prstShdw>
          </a:effectLst>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6325" name="Rectangle 8"/>
          <p:cNvSpPr/>
          <p:nvPr/>
        </p:nvSpPr>
        <p:spPr>
          <a:xfrm>
            <a:off x="2076450" y="1701800"/>
            <a:ext cx="7980363" cy="4103688"/>
          </a:xfrm>
          <a:prstGeom prst="rect">
            <a:avLst/>
          </a:prstGeom>
          <a:solidFill>
            <a:schemeClr val="bg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pic>
        <p:nvPicPr>
          <p:cNvPr id="56326" name="Picture 12" descr="04장_05-1"/>
          <p:cNvPicPr>
            <a:picLocks noChangeAspect="1"/>
          </p:cNvPicPr>
          <p:nvPr/>
        </p:nvPicPr>
        <p:blipFill>
          <a:blip r:embed="rId2"/>
          <a:stretch>
            <a:fillRect/>
          </a:stretch>
        </p:blipFill>
        <p:spPr>
          <a:xfrm>
            <a:off x="2063750" y="3357563"/>
            <a:ext cx="7848600" cy="2508250"/>
          </a:xfrm>
          <a:prstGeom prst="rect">
            <a:avLst/>
          </a:prstGeom>
          <a:noFill/>
          <a:ln w="9525">
            <a:noFill/>
          </a:ln>
        </p:spPr>
      </p:pic>
      <p:sp>
        <p:nvSpPr>
          <p:cNvPr id="56327" name="Rectangle 50"/>
          <p:cNvSpPr/>
          <p:nvPr/>
        </p:nvSpPr>
        <p:spPr>
          <a:xfrm>
            <a:off x="1703388" y="1700213"/>
            <a:ext cx="6103937" cy="1652587"/>
          </a:xfrm>
          <a:prstGeom prst="rect">
            <a:avLst/>
          </a:prstGeom>
          <a:noFill/>
          <a:ln w="9525">
            <a:noFill/>
          </a:ln>
        </p:spPr>
        <p:txBody>
          <a:bodyPr wrap="none" anchor="ctr" anchorCtr="0"/>
          <a:p>
            <a:r>
              <a:rPr lang="zh-CN" altLang="en-US" sz="3600" baseline="-25000" dirty="0">
                <a:solidFill>
                  <a:schemeClr val="tx2"/>
                </a:solidFill>
                <a:latin typeface="Arial" panose="020B0604020202020204" pitchFamily="34" charset="0"/>
                <a:ea typeface="宋体" panose="02010600030101010101" pitchFamily="2" charset="-122"/>
              </a:rPr>
              <a:t>实训项目</a:t>
            </a:r>
            <a:r>
              <a:rPr lang="en-US" altLang="zh-CN" sz="3600" baseline="-25000">
                <a:solidFill>
                  <a:schemeClr val="tx2"/>
                </a:solidFill>
                <a:latin typeface="Arial" panose="020B0604020202020204" pitchFamily="34" charset="0"/>
                <a:ea typeface="宋体" panose="02010600030101010101" pitchFamily="2" charset="-122"/>
              </a:rPr>
              <a:t>4-1 </a:t>
            </a:r>
            <a:endParaRPr lang="en-US" altLang="zh-CN" sz="3600" baseline="-25000">
              <a:solidFill>
                <a:schemeClr val="tx2"/>
              </a:solidFill>
              <a:latin typeface="Arial" panose="020B0604020202020204" pitchFamily="34" charset="0"/>
              <a:ea typeface="宋体" panose="02010600030101010101" pitchFamily="2" charset="-122"/>
            </a:endParaRPr>
          </a:p>
          <a:p>
            <a:r>
              <a:rPr lang="zh-CN" altLang="en-US" sz="3600" baseline="-25000" dirty="0">
                <a:solidFill>
                  <a:schemeClr val="tx2"/>
                </a:solidFill>
                <a:latin typeface="Arial" panose="020B0604020202020204" pitchFamily="34" charset="0"/>
                <a:ea typeface="宋体" panose="02010600030101010101" pitchFamily="2" charset="-122"/>
              </a:rPr>
              <a:t>实训项目</a:t>
            </a:r>
            <a:r>
              <a:rPr lang="en-US" altLang="zh-CN" sz="3600" baseline="-25000">
                <a:solidFill>
                  <a:schemeClr val="tx2"/>
                </a:solidFill>
                <a:latin typeface="Arial" panose="020B0604020202020204" pitchFamily="34" charset="0"/>
                <a:ea typeface="宋体" panose="02010600030101010101" pitchFamily="2" charset="-122"/>
              </a:rPr>
              <a:t>4-2 </a:t>
            </a:r>
            <a:endParaRPr lang="en-US" altLang="zh-CN" sz="3600" baseline="-25000">
              <a:solidFill>
                <a:schemeClr val="tx2"/>
              </a:solidFill>
              <a:latin typeface="Arial" panose="020B0604020202020204" pitchFamily="34" charset="0"/>
              <a:ea typeface="宋体" panose="02010600030101010101" pitchFamily="2" charset="-122"/>
            </a:endParaRPr>
          </a:p>
          <a:p>
            <a:r>
              <a:rPr lang="zh-CN" altLang="en-US" sz="3600" baseline="-25000" dirty="0">
                <a:solidFill>
                  <a:schemeClr val="tx2"/>
                </a:solidFill>
                <a:latin typeface="Arial" panose="020B0604020202020204" pitchFamily="34" charset="0"/>
                <a:ea typeface="宋体" panose="02010600030101010101" pitchFamily="2" charset="-122"/>
              </a:rPr>
              <a:t>实训项目</a:t>
            </a:r>
            <a:r>
              <a:rPr lang="en-US" altLang="zh-CN" sz="3600" baseline="-25000">
                <a:solidFill>
                  <a:schemeClr val="tx2"/>
                </a:solidFill>
                <a:latin typeface="Arial" panose="020B0604020202020204" pitchFamily="34" charset="0"/>
                <a:ea typeface="宋体" panose="02010600030101010101" pitchFamily="2" charset="-122"/>
              </a:rPr>
              <a:t>4-3 </a:t>
            </a:r>
            <a:endParaRPr lang="ko-KR" altLang="en-US" sz="3600" baseline="-25000" dirty="0">
              <a:solidFill>
                <a:schemeClr val="tx2"/>
              </a:solidFill>
              <a:latin typeface="Arial" panose="020B0604020202020204" pitchFamily="34" charset="0"/>
              <a:ea typeface="Gulim" pitchFamily="34" charset="-127"/>
            </a:endParaRPr>
          </a:p>
        </p:txBody>
      </p:sp>
    </p:spTree>
    <p:custDataLst>
      <p:tags r:id="rId3"/>
    </p:custDataLst>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58370" name="标题 237569"/>
          <p:cNvSpPr>
            <a:spLocks noGrp="1"/>
          </p:cNvSpPr>
          <p:nvPr>
            <p:ph type="title"/>
          </p:nvPr>
        </p:nvSpPr>
        <p:spPr>
          <a:xfrm>
            <a:off x="2855913" y="404813"/>
            <a:ext cx="5976937" cy="685800"/>
          </a:xfrm>
          <a:solidFill>
            <a:srgbClr val="FFFFFF"/>
          </a:solidFill>
          <a:ln>
            <a:solidFill>
              <a:srgbClr val="000000"/>
            </a:solidFill>
            <a:miter/>
          </a:ln>
        </p:spPr>
        <p:txBody>
          <a:bodyPr anchor="ctr" anchorCtr="0"/>
          <a:p>
            <a:r>
              <a:rPr lang="zh-CN" altLang="en-US" dirty="0"/>
              <a:t>三、实训步骤</a:t>
            </a:r>
            <a:endParaRPr lang="ja-JP" altLang="en-US" dirty="0"/>
          </a:p>
        </p:txBody>
      </p:sp>
      <p:sp>
        <p:nvSpPr>
          <p:cNvPr id="58371" name="任意多边形 237572"/>
          <p:cNvSpPr/>
          <p:nvPr/>
        </p:nvSpPr>
        <p:spPr>
          <a:xfrm flipH="1">
            <a:off x="10058400" y="198438"/>
            <a:ext cx="381000" cy="354012"/>
          </a:xfrm>
          <a:custGeom>
            <a:avLst/>
            <a:gdLst/>
            <a:ahLst/>
            <a:cxnLst/>
            <a:pathLst>
              <a:path w="832" h="834">
                <a:moveTo>
                  <a:pt x="0" y="120"/>
                </a:moveTo>
                <a:cubicBezTo>
                  <a:pt x="0" y="120"/>
                  <a:pt x="6" y="0"/>
                  <a:pt x="112" y="3"/>
                </a:cubicBezTo>
                <a:cubicBezTo>
                  <a:pt x="419" y="3"/>
                  <a:pt x="727" y="3"/>
                  <a:pt x="727" y="3"/>
                </a:cubicBezTo>
                <a:cubicBezTo>
                  <a:pt x="832" y="14"/>
                  <a:pt x="832" y="106"/>
                  <a:pt x="832" y="106"/>
                </a:cubicBezTo>
                <a:cubicBezTo>
                  <a:pt x="832" y="106"/>
                  <a:pt x="832" y="416"/>
                  <a:pt x="832" y="726"/>
                </a:cubicBezTo>
                <a:cubicBezTo>
                  <a:pt x="826" y="820"/>
                  <a:pt x="742" y="832"/>
                  <a:pt x="742" y="832"/>
                </a:cubicBezTo>
                <a:lnTo>
                  <a:pt x="106" y="834"/>
                </a:lnTo>
                <a:cubicBezTo>
                  <a:pt x="106" y="834"/>
                  <a:pt x="4" y="824"/>
                  <a:pt x="1" y="729"/>
                </a:cubicBezTo>
                <a:cubicBezTo>
                  <a:pt x="0" y="424"/>
                  <a:pt x="0" y="120"/>
                  <a:pt x="0" y="120"/>
                </a:cubicBezTo>
                <a:close/>
              </a:path>
            </a:pathLst>
          </a:custGeom>
          <a:blipFill rotWithShape="1">
            <a:blip r:embed="rId1"/>
            <a:stretch>
              <a:fillRect/>
            </a:stretch>
          </a:blipFill>
          <a:ln w="19050">
            <a:noFill/>
          </a:ln>
        </p:spPr>
        <p:txBody>
          <a:bodyPr/>
          <a:p>
            <a:endParaRPr lang="zh-CN" altLang="en-US"/>
          </a:p>
        </p:txBody>
      </p:sp>
      <p:sp>
        <p:nvSpPr>
          <p:cNvPr id="58372" name="圆角矩形 237574"/>
          <p:cNvSpPr/>
          <p:nvPr/>
        </p:nvSpPr>
        <p:spPr>
          <a:xfrm>
            <a:off x="3006725" y="1484313"/>
            <a:ext cx="5537200" cy="792162"/>
          </a:xfrm>
          <a:prstGeom prst="roundRect">
            <a:avLst>
              <a:gd name="adj" fmla="val 19167"/>
            </a:avLst>
          </a:prstGeom>
          <a:solidFill>
            <a:schemeClr val="folHlink"/>
          </a:solidFill>
          <a:ln w="28575">
            <a:noFill/>
          </a:ln>
          <a:effectLst>
            <a:prstShdw prst="shdw17" dist="38100" dir="16200000">
              <a:srgbClr val="5C7A00"/>
            </a:prstShdw>
          </a:effectLst>
        </p:spPr>
        <p:txBody>
          <a:bodyPr wrap="none" anchor="ctr" anchorCtr="0"/>
          <a:p>
            <a:pPr eaLnBrk="0" hangingPunct="0">
              <a:buFont typeface="Wingdings" panose="05000000000000000000" pitchFamily="2" charset="2"/>
            </a:pPr>
            <a:r>
              <a:rPr lang="zh-CN" altLang="en-US" sz="2800" baseline="-25000" dirty="0">
                <a:solidFill>
                  <a:schemeClr val="tx2"/>
                </a:solidFill>
                <a:latin typeface="Arial" panose="020B0604020202020204" pitchFamily="34" charset="0"/>
                <a:ea typeface="宋体" panose="02010600030101010101" pitchFamily="2" charset="-122"/>
              </a:rPr>
              <a:t>打开单证实训系统</a:t>
            </a:r>
            <a:r>
              <a:rPr lang="en-US" altLang="zh-CN" sz="2800" baseline="-25000">
                <a:solidFill>
                  <a:schemeClr val="tx2"/>
                </a:solidFill>
                <a:latin typeface="Arial" panose="020B0604020202020204" pitchFamily="34" charset="0"/>
                <a:ea typeface="宋体" panose="02010600030101010101" pitchFamily="2" charset="-122"/>
              </a:rPr>
              <a:t>192.168.63.4/doc</a:t>
            </a:r>
            <a:r>
              <a:rPr lang="zh-CN" altLang="en-US" sz="2800" baseline="-25000" dirty="0">
                <a:solidFill>
                  <a:schemeClr val="tx2"/>
                </a:solidFill>
                <a:latin typeface="Arial" panose="020B0604020202020204" pitchFamily="34" charset="0"/>
                <a:ea typeface="宋体" panose="02010600030101010101" pitchFamily="2" charset="-122"/>
              </a:rPr>
              <a:t>，</a:t>
            </a:r>
            <a:endParaRPr lang="zh-CN" altLang="en-US" sz="2800" baseline="-25000" dirty="0">
              <a:solidFill>
                <a:schemeClr val="tx2"/>
              </a:solidFill>
              <a:latin typeface="Arial" panose="020B0604020202020204" pitchFamily="34" charset="0"/>
              <a:ea typeface="宋体" panose="02010600030101010101" pitchFamily="2" charset="-122"/>
            </a:endParaRPr>
          </a:p>
          <a:p>
            <a:pPr eaLnBrk="0" hangingPunct="0">
              <a:buFont typeface="Wingdings" panose="05000000000000000000" pitchFamily="2" charset="2"/>
            </a:pPr>
            <a:r>
              <a:rPr lang="zh-CN" altLang="en-US" sz="2800" baseline="-25000" dirty="0">
                <a:solidFill>
                  <a:schemeClr val="tx2"/>
                </a:solidFill>
                <a:latin typeface="Arial" panose="020B0604020202020204" pitchFamily="34" charset="0"/>
                <a:ea typeface="宋体" panose="02010600030101010101" pitchFamily="2" charset="-122"/>
              </a:rPr>
              <a:t>到“我的练习”找到实训</a:t>
            </a:r>
            <a:r>
              <a:rPr lang="en-US" altLang="zh-CN" sz="2800" baseline="-25000">
                <a:solidFill>
                  <a:schemeClr val="tx2"/>
                </a:solidFill>
                <a:latin typeface="Arial" panose="020B0604020202020204" pitchFamily="34" charset="0"/>
                <a:ea typeface="宋体" panose="02010600030101010101" pitchFamily="2" charset="-122"/>
              </a:rPr>
              <a:t>4</a:t>
            </a:r>
            <a:endParaRPr lang="ja-JP" altLang="en-US" sz="2800" baseline="-25000" dirty="0">
              <a:solidFill>
                <a:schemeClr val="tx2"/>
              </a:solidFill>
              <a:latin typeface="Arial" panose="020B0604020202020204" pitchFamily="34" charset="0"/>
              <a:ea typeface="MS PGothic" panose="020B0600070205080204" pitchFamily="34" charset="-128"/>
            </a:endParaRPr>
          </a:p>
        </p:txBody>
      </p:sp>
      <p:sp>
        <p:nvSpPr>
          <p:cNvPr id="58373" name="圆角矩形 237575"/>
          <p:cNvSpPr/>
          <p:nvPr/>
        </p:nvSpPr>
        <p:spPr>
          <a:xfrm>
            <a:off x="3006725" y="2492375"/>
            <a:ext cx="5537200" cy="719138"/>
          </a:xfrm>
          <a:prstGeom prst="roundRect">
            <a:avLst>
              <a:gd name="adj" fmla="val 16250"/>
            </a:avLst>
          </a:prstGeom>
          <a:solidFill>
            <a:schemeClr val="hlink"/>
          </a:solidFill>
          <a:ln w="28575">
            <a:noFill/>
          </a:ln>
          <a:effectLst>
            <a:prstShdw prst="shdw17" dist="38100" dir="16200000">
              <a:srgbClr val="005C5C"/>
            </a:prstShdw>
          </a:effectLst>
        </p:spPr>
        <p:txBody>
          <a:bodyPr wrap="none" anchor="ctr" anchorCtr="0"/>
          <a:p>
            <a:r>
              <a:rPr lang="zh-CN" altLang="en-US" sz="2800" baseline="-25000" dirty="0">
                <a:solidFill>
                  <a:schemeClr val="tx2"/>
                </a:solidFill>
                <a:latin typeface="宋体" panose="02010600030101010101" pitchFamily="2" charset="-122"/>
                <a:ea typeface="宋体" panose="02010600030101010101" pitchFamily="2" charset="-122"/>
              </a:rPr>
              <a:t>了解制单背景，熟悉外贸合同条款。</a:t>
            </a:r>
            <a:endParaRPr lang="zh-CN" altLang="en-US" sz="2800" baseline="-25000" dirty="0">
              <a:solidFill>
                <a:schemeClr val="tx2"/>
              </a:solidFill>
              <a:latin typeface="宋体" panose="02010600030101010101" pitchFamily="2" charset="-122"/>
              <a:ea typeface="宋体" panose="02010600030101010101" pitchFamily="2" charset="-122"/>
            </a:endParaRPr>
          </a:p>
          <a:p>
            <a:endParaRPr lang="en-US" altLang="ja-JP" sz="2400" baseline="-25000">
              <a:solidFill>
                <a:schemeClr val="tx2"/>
              </a:solidFill>
              <a:latin typeface="宋体" panose="02010600030101010101" pitchFamily="2" charset="-122"/>
              <a:ea typeface="宋体" panose="02010600030101010101" pitchFamily="2" charset="-122"/>
            </a:endParaRPr>
          </a:p>
        </p:txBody>
      </p:sp>
      <p:sp>
        <p:nvSpPr>
          <p:cNvPr id="58374" name="圆角矩形 237576"/>
          <p:cNvSpPr/>
          <p:nvPr/>
        </p:nvSpPr>
        <p:spPr>
          <a:xfrm>
            <a:off x="3000375" y="3429000"/>
            <a:ext cx="5537200" cy="720725"/>
          </a:xfrm>
          <a:prstGeom prst="roundRect">
            <a:avLst>
              <a:gd name="adj" fmla="val 19167"/>
            </a:avLst>
          </a:prstGeom>
          <a:solidFill>
            <a:schemeClr val="folHlink"/>
          </a:solidFill>
          <a:ln w="28575">
            <a:noFill/>
          </a:ln>
          <a:effectLst>
            <a:prstShdw prst="shdw17" dist="38100" dir="16200000">
              <a:srgbClr val="5C7A00"/>
            </a:prstShdw>
          </a:effectLst>
        </p:spPr>
        <p:txBody>
          <a:bodyPr wrap="none" anchor="ctr" anchorCtr="0"/>
          <a:p>
            <a:pPr eaLnBrk="0" hangingPunct="0">
              <a:buFont typeface="Wingdings" panose="05000000000000000000" pitchFamily="2" charset="2"/>
            </a:pPr>
            <a:r>
              <a:rPr lang="zh-CN" altLang="en-US" sz="2800" baseline="-25000" dirty="0">
                <a:solidFill>
                  <a:schemeClr val="tx2"/>
                </a:solidFill>
                <a:latin typeface="Arial" panose="020B0604020202020204" pitchFamily="34" charset="0"/>
                <a:ea typeface="宋体" panose="02010600030101010101" pitchFamily="2" charset="-122"/>
              </a:rPr>
              <a:t>通读商业发票、装箱单和相关信息</a:t>
            </a:r>
            <a:endParaRPr lang="zh-CN" altLang="en-US" sz="2800" baseline="-25000" dirty="0">
              <a:solidFill>
                <a:schemeClr val="tx2"/>
              </a:solidFill>
              <a:latin typeface="Arial" panose="020B0604020202020204" pitchFamily="34" charset="0"/>
              <a:ea typeface="宋体" panose="02010600030101010101" pitchFamily="2" charset="-122"/>
            </a:endParaRPr>
          </a:p>
        </p:txBody>
      </p:sp>
      <p:sp>
        <p:nvSpPr>
          <p:cNvPr id="58375" name="圆角矩形 237577"/>
          <p:cNvSpPr/>
          <p:nvPr/>
        </p:nvSpPr>
        <p:spPr>
          <a:xfrm>
            <a:off x="3006725" y="4365625"/>
            <a:ext cx="5537200" cy="1223963"/>
          </a:xfrm>
          <a:prstGeom prst="roundRect">
            <a:avLst>
              <a:gd name="adj" fmla="val 25000"/>
            </a:avLst>
          </a:prstGeom>
          <a:solidFill>
            <a:schemeClr val="hlink"/>
          </a:solidFill>
          <a:ln w="28575">
            <a:noFill/>
          </a:ln>
          <a:effectLst>
            <a:prstShdw prst="shdw17" dist="38100" dir="16200000">
              <a:srgbClr val="005C5C"/>
            </a:prstShdw>
          </a:effectLst>
        </p:spPr>
        <p:txBody>
          <a:bodyPr wrap="none" anchor="ctr" anchorCtr="0"/>
          <a:p>
            <a:pPr eaLnBrk="0" hangingPunct="0">
              <a:buFont typeface="Wingdings" panose="05000000000000000000" pitchFamily="2" charset="2"/>
            </a:pPr>
            <a:r>
              <a:rPr lang="zh-CN" altLang="en-US" sz="2800" baseline="-25000" dirty="0">
                <a:solidFill>
                  <a:schemeClr val="tx2"/>
                </a:solidFill>
                <a:latin typeface="Arial" panose="020B0604020202020204" pitchFamily="34" charset="0"/>
                <a:ea typeface="宋体" panose="02010600030101010101" pitchFamily="2" charset="-122"/>
              </a:rPr>
              <a:t>进入模板管理，下载“</a:t>
            </a:r>
            <a:r>
              <a:rPr lang="en-US" altLang="zh-CN" sz="2800" baseline="-25000">
                <a:solidFill>
                  <a:schemeClr val="tx2"/>
                </a:solidFill>
                <a:latin typeface="Arial" panose="020B0604020202020204" pitchFamily="34" charset="0"/>
                <a:ea typeface="宋体" panose="02010600030101010101" pitchFamily="2" charset="-122"/>
              </a:rPr>
              <a:t>0502_</a:t>
            </a:r>
            <a:r>
              <a:rPr lang="zh-CN" altLang="en-US" sz="2800" baseline="-25000" dirty="0">
                <a:solidFill>
                  <a:schemeClr val="tx2"/>
                </a:solidFill>
                <a:latin typeface="Arial" panose="020B0604020202020204" pitchFamily="34" charset="0"/>
                <a:ea typeface="宋体" panose="02010600030101010101" pitchFamily="2" charset="-122"/>
              </a:rPr>
              <a:t>出境货物报检单</a:t>
            </a:r>
            <a:r>
              <a:rPr lang="en-US" altLang="zh-CN" sz="2800" baseline="-25000">
                <a:solidFill>
                  <a:schemeClr val="tx2"/>
                </a:solidFill>
                <a:latin typeface="Arial" panose="020B0604020202020204" pitchFamily="34" charset="0"/>
                <a:ea typeface="宋体" panose="02010600030101010101" pitchFamily="2" charset="-122"/>
              </a:rPr>
              <a:t>.doc ” </a:t>
            </a:r>
            <a:r>
              <a:rPr lang="zh-CN" altLang="en-US" sz="2800" baseline="-25000" dirty="0">
                <a:solidFill>
                  <a:schemeClr val="tx2"/>
                </a:solidFill>
                <a:latin typeface="Arial" panose="020B0604020202020204" pitchFamily="34" charset="0"/>
                <a:ea typeface="宋体" panose="02010600030101010101" pitchFamily="2" charset="-122"/>
              </a:rPr>
              <a:t>，</a:t>
            </a:r>
            <a:endParaRPr lang="zh-CN" altLang="en-US" sz="2800" baseline="-25000" dirty="0">
              <a:solidFill>
                <a:schemeClr val="tx2"/>
              </a:solidFill>
              <a:latin typeface="Arial" panose="020B0604020202020204" pitchFamily="34" charset="0"/>
              <a:ea typeface="宋体" panose="02010600030101010101" pitchFamily="2" charset="-122"/>
            </a:endParaRPr>
          </a:p>
          <a:p>
            <a:pPr eaLnBrk="0" hangingPunct="0">
              <a:buFont typeface="Wingdings" panose="05000000000000000000" pitchFamily="2" charset="2"/>
            </a:pPr>
            <a:r>
              <a:rPr lang="zh-CN" altLang="en-US" sz="2800" baseline="-25000" dirty="0">
                <a:solidFill>
                  <a:schemeClr val="tx2"/>
                </a:solidFill>
                <a:latin typeface="Arial" panose="020B0604020202020204" pitchFamily="34" charset="0"/>
                <a:ea typeface="宋体" panose="02010600030101010101" pitchFamily="2" charset="-122"/>
              </a:rPr>
              <a:t>完成根据商业发票、装箱单等信息制作报检单、</a:t>
            </a:r>
            <a:endParaRPr lang="zh-CN" altLang="en-US" sz="2800" baseline="-25000" dirty="0">
              <a:solidFill>
                <a:schemeClr val="tx2"/>
              </a:solidFill>
              <a:latin typeface="Arial" panose="020B0604020202020204" pitchFamily="34" charset="0"/>
              <a:ea typeface="宋体" panose="02010600030101010101" pitchFamily="2" charset="-122"/>
            </a:endParaRPr>
          </a:p>
          <a:p>
            <a:pPr eaLnBrk="0" hangingPunct="0">
              <a:buFont typeface="Wingdings" panose="05000000000000000000" pitchFamily="2" charset="2"/>
            </a:pPr>
            <a:r>
              <a:rPr lang="zh-CN" altLang="en-US" sz="2800" baseline="-25000" dirty="0">
                <a:solidFill>
                  <a:schemeClr val="tx2"/>
                </a:solidFill>
                <a:latin typeface="Arial" panose="020B0604020202020204" pitchFamily="34" charset="0"/>
                <a:ea typeface="宋体" panose="02010600030101010101" pitchFamily="2" charset="-122"/>
              </a:rPr>
              <a:t>报检委托书。</a:t>
            </a:r>
            <a:endParaRPr lang="en-US" altLang="zh-CN" sz="2800" baseline="-25000">
              <a:solidFill>
                <a:schemeClr val="tx2"/>
              </a:solidFill>
              <a:latin typeface="Arial" panose="020B0604020202020204" pitchFamily="34" charset="0"/>
              <a:ea typeface="宋体" panose="02010600030101010101" pitchFamily="2" charset="-122"/>
            </a:endParaRPr>
          </a:p>
        </p:txBody>
      </p:sp>
    </p:spTree>
    <p:custDataLst>
      <p:tags r:id="rId2"/>
    </p:custDataLst>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60418" name="圆角矩形 366594"/>
          <p:cNvSpPr/>
          <p:nvPr/>
        </p:nvSpPr>
        <p:spPr>
          <a:xfrm>
            <a:off x="4305300" y="692150"/>
            <a:ext cx="3014663" cy="660400"/>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60419" name="矩形 366595"/>
          <p:cNvSpPr/>
          <p:nvPr/>
        </p:nvSpPr>
        <p:spPr>
          <a:xfrm>
            <a:off x="4584700" y="765175"/>
            <a:ext cx="2879725"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业务背景</a:t>
            </a:r>
            <a:r>
              <a:rPr lang="en-US" altLang="zh-CN" sz="3200">
                <a:solidFill>
                  <a:schemeClr val="tx2"/>
                </a:solidFill>
                <a:latin typeface="Verdana" panose="020B0604030504040204" charset="0"/>
                <a:ea typeface="MS UI Gothic" panose="020B0600070205080204" pitchFamily="34" charset="-128"/>
              </a:rPr>
              <a:t>4-1</a:t>
            </a:r>
            <a:endParaRPr lang="en-US" altLang="zh-CN" sz="3200">
              <a:solidFill>
                <a:schemeClr val="tx2"/>
              </a:solidFill>
              <a:latin typeface="Verdana" panose="020B0604030504040204" charset="0"/>
              <a:ea typeface="MS UI Gothic" panose="020B0600070205080204" pitchFamily="34" charset="-128"/>
            </a:endParaRPr>
          </a:p>
        </p:txBody>
      </p:sp>
      <p:sp>
        <p:nvSpPr>
          <p:cNvPr id="60420" name="矩形 366604"/>
          <p:cNvSpPr/>
          <p:nvPr/>
        </p:nvSpPr>
        <p:spPr>
          <a:xfrm>
            <a:off x="2063750" y="2492375"/>
            <a:ext cx="8229600" cy="3097213"/>
          </a:xfrm>
          <a:prstGeom prst="rect">
            <a:avLst/>
          </a:prstGeom>
          <a:noFill/>
          <a:ln w="9525">
            <a:noFill/>
          </a:ln>
        </p:spPr>
        <p:txBody>
          <a:bodyPr anchor="t" anchorCtr="0"/>
          <a:p>
            <a:r>
              <a:rPr lang="zh-CN" altLang="en-US" sz="2800" b="1" dirty="0">
                <a:solidFill>
                  <a:schemeClr val="tx2"/>
                </a:solidFill>
                <a:latin typeface="Verdana" panose="020B0604030504040204" charset="0"/>
                <a:ea typeface="宋体" panose="02010600030101010101" pitchFamily="2" charset="-122"/>
              </a:rPr>
              <a:t>实训</a:t>
            </a:r>
            <a:r>
              <a:rPr lang="en-US" altLang="zh-CN" sz="2800" b="1">
                <a:solidFill>
                  <a:schemeClr val="tx2"/>
                </a:solidFill>
                <a:latin typeface="Verdana" panose="020B0604030504040204" charset="0"/>
                <a:ea typeface="宋体" panose="02010600030101010101" pitchFamily="2" charset="-122"/>
              </a:rPr>
              <a:t>4-1</a:t>
            </a:r>
            <a:r>
              <a:rPr lang="zh-CN" altLang="en-US" sz="2800" b="1" dirty="0">
                <a:solidFill>
                  <a:schemeClr val="tx2"/>
                </a:solidFill>
                <a:latin typeface="Verdana" panose="020B0604030504040204" charset="0"/>
                <a:ea typeface="宋体" panose="02010600030101010101" pitchFamily="2" charset="-122"/>
              </a:rPr>
              <a:t>上接实训</a:t>
            </a:r>
            <a:r>
              <a:rPr lang="en-US" altLang="zh-CN" sz="2800" b="1">
                <a:solidFill>
                  <a:schemeClr val="tx2"/>
                </a:solidFill>
                <a:latin typeface="Verdana" panose="020B0604030504040204" charset="0"/>
                <a:ea typeface="宋体" panose="02010600030101010101" pitchFamily="2" charset="-122"/>
              </a:rPr>
              <a:t>3-1</a:t>
            </a:r>
            <a:r>
              <a:rPr lang="zh-CN" altLang="en-US" sz="2800" b="1" dirty="0">
                <a:solidFill>
                  <a:schemeClr val="tx2"/>
                </a:solidFill>
                <a:latin typeface="Verdana" panose="020B0604030504040204" charset="0"/>
                <a:ea typeface="宋体" panose="02010600030101010101" pitchFamily="2" charset="-122"/>
              </a:rPr>
              <a:t>：制作订舱委托书和办理订舱操作，因为雪地靴</a:t>
            </a:r>
            <a:r>
              <a:rPr lang="en-US" altLang="zh-CN" sz="2800" b="1">
                <a:solidFill>
                  <a:schemeClr val="tx2"/>
                </a:solidFill>
                <a:latin typeface="Verdana" panose="020B0604030504040204" charset="0"/>
                <a:ea typeface="宋体" panose="02010600030101010101" pitchFamily="2" charset="-122"/>
              </a:rPr>
              <a:t>6403120090</a:t>
            </a:r>
            <a:r>
              <a:rPr lang="zh-CN" altLang="en-US" sz="2800" b="1" dirty="0">
                <a:solidFill>
                  <a:schemeClr val="tx2"/>
                </a:solidFill>
                <a:latin typeface="Verdana" panose="020B0604030504040204" charset="0"/>
                <a:ea typeface="宋体" panose="02010600030101010101" pitchFamily="2" charset="-122"/>
              </a:rPr>
              <a:t>的监管证件代码是</a:t>
            </a:r>
            <a:r>
              <a:rPr lang="en-US" altLang="zh-CN" sz="2800" b="1">
                <a:solidFill>
                  <a:schemeClr val="tx2"/>
                </a:solidFill>
                <a:latin typeface="Verdana" panose="020B0604030504040204" charset="0"/>
                <a:ea typeface="宋体" panose="02010600030101010101" pitchFamily="2" charset="-122"/>
              </a:rPr>
              <a:t>B</a:t>
            </a:r>
            <a:r>
              <a:rPr lang="zh-CN" altLang="en-US" sz="2800" b="1" dirty="0">
                <a:solidFill>
                  <a:schemeClr val="tx2"/>
                </a:solidFill>
                <a:latin typeface="Verdana" panose="020B0604030504040204" charset="0"/>
                <a:ea typeface="宋体" panose="02010600030101010101" pitchFamily="2" charset="-122"/>
              </a:rPr>
              <a:t>，即出境货物通关单，属于法定检验商品，所以福建宫平进出口有限公司外贸单证员在</a:t>
            </a:r>
            <a:r>
              <a:rPr lang="en-US" altLang="zh-CN" sz="2800" b="1">
                <a:solidFill>
                  <a:schemeClr val="tx2"/>
                </a:solidFill>
                <a:latin typeface="Verdana" panose="020B0604030504040204" charset="0"/>
                <a:ea typeface="宋体" panose="02010600030101010101" pitchFamily="2" charset="-122"/>
              </a:rPr>
              <a:t>2008</a:t>
            </a:r>
            <a:r>
              <a:rPr lang="zh-CN" altLang="en-US" sz="2800" b="1" dirty="0">
                <a:solidFill>
                  <a:schemeClr val="tx2"/>
                </a:solidFill>
                <a:latin typeface="Verdana" panose="020B0604030504040204" charset="0"/>
                <a:ea typeface="宋体" panose="02010600030101010101" pitchFamily="2" charset="-122"/>
              </a:rPr>
              <a:t>年</a:t>
            </a:r>
            <a:r>
              <a:rPr lang="en-US" altLang="zh-CN" sz="2800" b="1">
                <a:solidFill>
                  <a:schemeClr val="tx2"/>
                </a:solidFill>
                <a:latin typeface="Verdana" panose="020B0604030504040204" charset="0"/>
                <a:ea typeface="宋体" panose="02010600030101010101" pitchFamily="2" charset="-122"/>
              </a:rPr>
              <a:t>6</a:t>
            </a:r>
            <a:r>
              <a:rPr lang="zh-CN" altLang="en-US" sz="2800" b="1" dirty="0">
                <a:solidFill>
                  <a:schemeClr val="tx2"/>
                </a:solidFill>
                <a:latin typeface="Verdana" panose="020B0604030504040204" charset="0"/>
                <a:ea typeface="宋体" panose="02010600030101010101" pitchFamily="2" charset="-122"/>
              </a:rPr>
              <a:t>月</a:t>
            </a:r>
            <a:r>
              <a:rPr lang="en-US" altLang="zh-CN" sz="2800" b="1">
                <a:solidFill>
                  <a:schemeClr val="tx2"/>
                </a:solidFill>
                <a:latin typeface="Verdana" panose="020B0604030504040204" charset="0"/>
                <a:ea typeface="宋体" panose="02010600030101010101" pitchFamily="2" charset="-122"/>
              </a:rPr>
              <a:t>26</a:t>
            </a:r>
            <a:r>
              <a:rPr lang="zh-CN" altLang="en-US" sz="2800" b="1" dirty="0">
                <a:solidFill>
                  <a:schemeClr val="tx2"/>
                </a:solidFill>
                <a:latin typeface="Verdana" panose="020B0604030504040204" charset="0"/>
                <a:ea typeface="宋体" panose="02010600030101010101" pitchFamily="2" charset="-122"/>
              </a:rPr>
              <a:t>日，要根据下面的商业发票、装箱单和以下信息制作出境货物报检单，向福建省出入境检验检验局报检。 </a:t>
            </a:r>
            <a:endParaRPr lang="zh-CN" altLang="en-US" sz="2800" b="1" dirty="0">
              <a:solidFill>
                <a:schemeClr val="tx2"/>
              </a:solidFill>
              <a:latin typeface="Verdana" panose="020B0604030504040204" charset="0"/>
              <a:ea typeface="宋体" panose="02010600030101010101" pitchFamily="2" charset="-122"/>
            </a:endParaRPr>
          </a:p>
        </p:txBody>
      </p:sp>
    </p:spTree>
    <p:custDataLst>
      <p:tags r:id="rId1"/>
    </p:custData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62466" name="圆角矩形 372737"/>
          <p:cNvSpPr/>
          <p:nvPr/>
        </p:nvSpPr>
        <p:spPr>
          <a:xfrm>
            <a:off x="1774825" y="333375"/>
            <a:ext cx="3014663" cy="660400"/>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62467" name="矩形 372738"/>
          <p:cNvSpPr/>
          <p:nvPr/>
        </p:nvSpPr>
        <p:spPr>
          <a:xfrm>
            <a:off x="1919288" y="404813"/>
            <a:ext cx="2376487"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商业发票</a:t>
            </a:r>
            <a:endParaRPr lang="zh-CN" altLang="en-US" sz="3200" dirty="0">
              <a:solidFill>
                <a:schemeClr val="tx2"/>
              </a:solidFill>
              <a:latin typeface="Verdana" panose="020B0604030504040204" charset="0"/>
              <a:ea typeface="MS UI Gothic" panose="020B0600070205080204" pitchFamily="34" charset="-128"/>
            </a:endParaRPr>
          </a:p>
        </p:txBody>
      </p:sp>
      <p:pic>
        <p:nvPicPr>
          <p:cNvPr id="62468" name="图片 372740" descr="1"/>
          <p:cNvPicPr>
            <a:picLocks noChangeAspect="1"/>
          </p:cNvPicPr>
          <p:nvPr/>
        </p:nvPicPr>
        <p:blipFill>
          <a:blip r:embed="rId1"/>
          <a:stretch>
            <a:fillRect/>
          </a:stretch>
        </p:blipFill>
        <p:spPr>
          <a:xfrm>
            <a:off x="4295775" y="239713"/>
            <a:ext cx="6372225" cy="6775450"/>
          </a:xfrm>
          <a:prstGeom prst="rect">
            <a:avLst/>
          </a:prstGeom>
          <a:noFill/>
          <a:ln w="9525">
            <a:noFill/>
          </a:ln>
        </p:spPr>
      </p:pic>
    </p:spTree>
    <p:custDataLst>
      <p:tags r:id="rId2"/>
    </p:custData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64514" name="圆角矩形 368641"/>
          <p:cNvSpPr/>
          <p:nvPr/>
        </p:nvSpPr>
        <p:spPr>
          <a:xfrm>
            <a:off x="1846263" y="404813"/>
            <a:ext cx="1873250" cy="660400"/>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64515" name="矩形 368642"/>
          <p:cNvSpPr/>
          <p:nvPr/>
        </p:nvSpPr>
        <p:spPr>
          <a:xfrm>
            <a:off x="1919288" y="476250"/>
            <a:ext cx="2376487"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装箱单</a:t>
            </a:r>
            <a:endParaRPr lang="zh-CN" altLang="en-US" sz="3200" dirty="0">
              <a:solidFill>
                <a:schemeClr val="tx2"/>
              </a:solidFill>
              <a:latin typeface="Verdana" panose="020B0604030504040204" charset="0"/>
              <a:ea typeface="MS UI Gothic" panose="020B0600070205080204" pitchFamily="34" charset="-128"/>
            </a:endParaRPr>
          </a:p>
        </p:txBody>
      </p:sp>
      <p:pic>
        <p:nvPicPr>
          <p:cNvPr id="64516" name="图片 368646" descr="2"/>
          <p:cNvPicPr>
            <a:picLocks noChangeAspect="1"/>
          </p:cNvPicPr>
          <p:nvPr/>
        </p:nvPicPr>
        <p:blipFill>
          <a:blip r:embed="rId1"/>
          <a:stretch>
            <a:fillRect/>
          </a:stretch>
        </p:blipFill>
        <p:spPr>
          <a:xfrm>
            <a:off x="3467100" y="130175"/>
            <a:ext cx="7200900" cy="6727825"/>
          </a:xfrm>
          <a:prstGeom prst="rect">
            <a:avLst/>
          </a:prstGeom>
          <a:noFill/>
          <a:ln w="9525">
            <a:noFill/>
          </a:ln>
        </p:spPr>
      </p:pic>
    </p:spTree>
    <p:custDataLst>
      <p:tags r:id="rId2"/>
    </p:custData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66562" name="圆角矩形 370689"/>
          <p:cNvSpPr/>
          <p:nvPr/>
        </p:nvSpPr>
        <p:spPr>
          <a:xfrm>
            <a:off x="2135188" y="1125538"/>
            <a:ext cx="3014662" cy="660400"/>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66563" name="矩形 370690"/>
          <p:cNvSpPr/>
          <p:nvPr/>
        </p:nvSpPr>
        <p:spPr>
          <a:xfrm>
            <a:off x="2208213" y="1196975"/>
            <a:ext cx="2376487"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其他信息</a:t>
            </a:r>
            <a:endParaRPr lang="zh-CN" altLang="en-US" sz="3200" dirty="0">
              <a:solidFill>
                <a:schemeClr val="tx2"/>
              </a:solidFill>
              <a:latin typeface="Verdana" panose="020B0604030504040204" charset="0"/>
              <a:ea typeface="MS UI Gothic" panose="020B0600070205080204" pitchFamily="34" charset="-128"/>
            </a:endParaRPr>
          </a:p>
        </p:txBody>
      </p:sp>
      <p:sp>
        <p:nvSpPr>
          <p:cNvPr id="66564" name="标题 370693"/>
          <p:cNvSpPr>
            <a:spLocks noGrp="1"/>
          </p:cNvSpPr>
          <p:nvPr>
            <p:ph type="title"/>
          </p:nvPr>
        </p:nvSpPr>
        <p:spPr>
          <a:xfrm>
            <a:off x="2063750" y="2492375"/>
            <a:ext cx="8229600" cy="1143000"/>
          </a:xfrm>
        </p:spPr>
        <p:txBody>
          <a:bodyPr anchor="ctr" anchorCtr="0">
            <a:normAutofit fontScale="90000"/>
          </a:bodyPr>
          <a:p>
            <a:r>
              <a:rPr lang="zh-CN" altLang="en-US" sz="2800" dirty="0"/>
              <a:t>福建宫平进出口有限公司的登记号为</a:t>
            </a:r>
            <a:r>
              <a:rPr lang="en-US" altLang="zh-CN" sz="2800"/>
              <a:t>4500708654</a:t>
            </a:r>
            <a:r>
              <a:rPr lang="zh-CN" altLang="en-US" sz="2800" dirty="0"/>
              <a:t>，属国营有限责任公司；福州舒实制鞋厂的地址：福建省福州市北京路</a:t>
            </a:r>
            <a:r>
              <a:rPr lang="en-US" altLang="zh-CN" sz="2800"/>
              <a:t>12</a:t>
            </a:r>
            <a:r>
              <a:rPr lang="zh-CN" altLang="en-US" sz="2800" dirty="0"/>
              <a:t>号，邮编</a:t>
            </a:r>
            <a:r>
              <a:rPr lang="en-US" altLang="zh-CN" sz="2800"/>
              <a:t>350001</a:t>
            </a:r>
            <a:r>
              <a:rPr lang="zh-CN" altLang="en-US" sz="2800" dirty="0"/>
              <a:t>，属私营有限责任公司。 </a:t>
            </a:r>
            <a:endParaRPr lang="zh-CN" altLang="en-US" sz="2800" dirty="0"/>
          </a:p>
        </p:txBody>
      </p:sp>
    </p:spTree>
    <p:custDataLst>
      <p:tags r:id="rId1"/>
    </p:custData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68610" name="圆角矩形 451585"/>
          <p:cNvSpPr/>
          <p:nvPr/>
        </p:nvSpPr>
        <p:spPr>
          <a:xfrm>
            <a:off x="1990725" y="261938"/>
            <a:ext cx="3014663" cy="660400"/>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68611" name="矩形 451586"/>
          <p:cNvSpPr/>
          <p:nvPr/>
        </p:nvSpPr>
        <p:spPr>
          <a:xfrm>
            <a:off x="2063750" y="333375"/>
            <a:ext cx="28082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业务背景</a:t>
            </a:r>
            <a:r>
              <a:rPr lang="en-US" altLang="zh-CN" sz="3200">
                <a:solidFill>
                  <a:schemeClr val="tx2"/>
                </a:solidFill>
                <a:latin typeface="Verdana" panose="020B0604030504040204" charset="0"/>
                <a:ea typeface="MS UI Gothic" panose="020B0600070205080204" pitchFamily="34" charset="-128"/>
              </a:rPr>
              <a:t>4-2</a:t>
            </a:r>
            <a:endParaRPr lang="en-US" altLang="zh-CN" sz="3200">
              <a:solidFill>
                <a:schemeClr val="tx2"/>
              </a:solidFill>
              <a:latin typeface="Verdana" panose="020B0604030504040204" charset="0"/>
              <a:ea typeface="MS UI Gothic" panose="020B0600070205080204" pitchFamily="34" charset="-128"/>
            </a:endParaRPr>
          </a:p>
        </p:txBody>
      </p:sp>
      <p:sp>
        <p:nvSpPr>
          <p:cNvPr id="68612" name="矩形 451587"/>
          <p:cNvSpPr/>
          <p:nvPr/>
        </p:nvSpPr>
        <p:spPr>
          <a:xfrm>
            <a:off x="1919288" y="1125538"/>
            <a:ext cx="8229600" cy="1143000"/>
          </a:xfrm>
          <a:prstGeom prst="rect">
            <a:avLst/>
          </a:prstGeom>
          <a:noFill/>
          <a:ln w="9525">
            <a:noFill/>
          </a:ln>
        </p:spPr>
        <p:txBody>
          <a:bodyPr anchor="t" anchorCtr="0"/>
          <a:p>
            <a:r>
              <a:rPr lang="zh-CN" altLang="en-US" sz="2800" b="1" dirty="0">
                <a:solidFill>
                  <a:schemeClr val="tx2"/>
                </a:solidFill>
                <a:latin typeface="Verdana" panose="020B0604030504040204" charset="0"/>
                <a:ea typeface="宋体" panose="02010600030101010101" pitchFamily="2" charset="-122"/>
              </a:rPr>
              <a:t>实训</a:t>
            </a:r>
            <a:r>
              <a:rPr lang="en-US" altLang="zh-CN" sz="2800" b="1">
                <a:solidFill>
                  <a:schemeClr val="tx2"/>
                </a:solidFill>
                <a:latin typeface="Verdana" panose="020B0604030504040204" charset="0"/>
                <a:ea typeface="宋体" panose="02010600030101010101" pitchFamily="2" charset="-122"/>
              </a:rPr>
              <a:t>4-2</a:t>
            </a:r>
            <a:r>
              <a:rPr lang="zh-CN" altLang="en-US" sz="2800" b="1" dirty="0">
                <a:solidFill>
                  <a:schemeClr val="tx2"/>
                </a:solidFill>
                <a:latin typeface="Verdana" panose="020B0604030504040204" charset="0"/>
                <a:ea typeface="宋体" panose="02010600030101010101" pitchFamily="2" charset="-122"/>
              </a:rPr>
              <a:t>上接实训</a:t>
            </a:r>
            <a:r>
              <a:rPr lang="en-US" altLang="zh-CN" sz="2800" b="1">
                <a:solidFill>
                  <a:schemeClr val="tx2"/>
                </a:solidFill>
                <a:latin typeface="Verdana" panose="020B0604030504040204" charset="0"/>
                <a:ea typeface="宋体" panose="02010600030101010101" pitchFamily="2" charset="-122"/>
              </a:rPr>
              <a:t>3-2</a:t>
            </a:r>
            <a:r>
              <a:rPr lang="zh-CN" altLang="en-US" sz="2800" b="1" dirty="0">
                <a:solidFill>
                  <a:schemeClr val="tx2"/>
                </a:solidFill>
                <a:latin typeface="Verdana" panose="020B0604030504040204" charset="0"/>
                <a:ea typeface="宋体" panose="02010600030101010101" pitchFamily="2" charset="-122"/>
              </a:rPr>
              <a:t>：制作订舱委托书和办理订舱操作，因为罐装蘑菇</a:t>
            </a:r>
            <a:r>
              <a:rPr lang="en-US" altLang="zh-CN" sz="2800" b="1">
                <a:solidFill>
                  <a:schemeClr val="tx2"/>
                </a:solidFill>
                <a:latin typeface="Verdana" panose="020B0604030504040204" charset="0"/>
                <a:ea typeface="宋体" panose="02010600030101010101" pitchFamily="2" charset="-122"/>
              </a:rPr>
              <a:t>2003101100</a:t>
            </a:r>
            <a:r>
              <a:rPr lang="zh-CN" altLang="en-US" sz="2800" b="1" dirty="0">
                <a:solidFill>
                  <a:schemeClr val="tx2"/>
                </a:solidFill>
                <a:latin typeface="Verdana" panose="020B0604030504040204" charset="0"/>
                <a:ea typeface="宋体" panose="02010600030101010101" pitchFamily="2" charset="-122"/>
              </a:rPr>
              <a:t>的监管证件代码是</a:t>
            </a:r>
            <a:r>
              <a:rPr lang="en-US" altLang="zh-CN" sz="2800" b="1">
                <a:solidFill>
                  <a:schemeClr val="tx2"/>
                </a:solidFill>
                <a:latin typeface="Verdana" panose="020B0604030504040204" charset="0"/>
                <a:ea typeface="宋体" panose="02010600030101010101" pitchFamily="2" charset="-122"/>
              </a:rPr>
              <a:t>B</a:t>
            </a:r>
            <a:r>
              <a:rPr lang="zh-CN" altLang="en-US" sz="2800" b="1" dirty="0">
                <a:solidFill>
                  <a:schemeClr val="tx2"/>
                </a:solidFill>
                <a:latin typeface="Verdana" panose="020B0604030504040204" charset="0"/>
                <a:ea typeface="宋体" panose="02010600030101010101" pitchFamily="2" charset="-122"/>
              </a:rPr>
              <a:t>，即出境货物通关单，属于法定检验商品，所以南京辉皇食品有限公司外贸单证员在</a:t>
            </a:r>
            <a:r>
              <a:rPr lang="en-US" altLang="zh-CN" sz="2800" b="1">
                <a:solidFill>
                  <a:schemeClr val="tx2"/>
                </a:solidFill>
                <a:latin typeface="Verdana" panose="020B0604030504040204" charset="0"/>
                <a:ea typeface="宋体" panose="02010600030101010101" pitchFamily="2" charset="-122"/>
              </a:rPr>
              <a:t>2007</a:t>
            </a:r>
            <a:r>
              <a:rPr lang="zh-CN" altLang="en-US" sz="2800" b="1" dirty="0">
                <a:solidFill>
                  <a:schemeClr val="tx2"/>
                </a:solidFill>
                <a:latin typeface="Verdana" panose="020B0604030504040204" charset="0"/>
                <a:ea typeface="宋体" panose="02010600030101010101" pitchFamily="2" charset="-122"/>
              </a:rPr>
              <a:t>年</a:t>
            </a:r>
            <a:r>
              <a:rPr lang="en-US" altLang="zh-CN" sz="2800" b="1">
                <a:solidFill>
                  <a:schemeClr val="tx2"/>
                </a:solidFill>
                <a:latin typeface="Verdana" panose="020B0604030504040204" charset="0"/>
                <a:ea typeface="宋体" panose="02010600030101010101" pitchFamily="2" charset="-122"/>
              </a:rPr>
              <a:t>11</a:t>
            </a:r>
            <a:r>
              <a:rPr lang="zh-CN" altLang="en-US" sz="2800" b="1" dirty="0">
                <a:solidFill>
                  <a:schemeClr val="tx2"/>
                </a:solidFill>
                <a:latin typeface="Verdana" panose="020B0604030504040204" charset="0"/>
                <a:ea typeface="宋体" panose="02010600030101010101" pitchFamily="2" charset="-122"/>
              </a:rPr>
              <a:t>月</a:t>
            </a:r>
            <a:r>
              <a:rPr lang="en-US" altLang="zh-CN" sz="2800" b="1">
                <a:solidFill>
                  <a:schemeClr val="tx2"/>
                </a:solidFill>
                <a:latin typeface="Verdana" panose="020B0604030504040204" charset="0"/>
                <a:ea typeface="宋体" panose="02010600030101010101" pitchFamily="2" charset="-122"/>
              </a:rPr>
              <a:t>26</a:t>
            </a:r>
            <a:r>
              <a:rPr lang="zh-CN" altLang="en-US" sz="2800" b="1" dirty="0">
                <a:solidFill>
                  <a:schemeClr val="tx2"/>
                </a:solidFill>
                <a:latin typeface="Verdana" panose="020B0604030504040204" charset="0"/>
                <a:ea typeface="宋体" panose="02010600030101010101" pitchFamily="2" charset="-122"/>
              </a:rPr>
              <a:t>日，要根据下面的信用证、商业发票、装箱单和以下信息制作出境货物报检单，向南京市出入境检验检验局报检。</a:t>
            </a:r>
            <a:br>
              <a:rPr lang="zh-CN" altLang="en-US" sz="2800" b="1" dirty="0">
                <a:solidFill>
                  <a:schemeClr val="tx2"/>
                </a:solidFill>
                <a:latin typeface="Verdana" panose="020B0604030504040204" charset="0"/>
                <a:ea typeface="宋体" panose="02010600030101010101" pitchFamily="2" charset="-122"/>
              </a:rPr>
            </a:br>
            <a:r>
              <a:rPr lang="zh-CN" altLang="en-US" sz="2800" b="1" dirty="0">
                <a:solidFill>
                  <a:schemeClr val="tx2"/>
                </a:solidFill>
                <a:latin typeface="Verdana" panose="020B0604030504040204" charset="0"/>
                <a:ea typeface="宋体" panose="02010600030101010101" pitchFamily="2" charset="-122"/>
              </a:rPr>
              <a:t>信用证、商业发票、装箱单、其他信息：南京辉皇食品有限公司的登记号为</a:t>
            </a:r>
            <a:r>
              <a:rPr lang="en-US" altLang="zh-CN" sz="2800" b="1">
                <a:solidFill>
                  <a:schemeClr val="tx2"/>
                </a:solidFill>
                <a:latin typeface="Verdana" panose="020B0604030504040204" charset="0"/>
                <a:ea typeface="宋体" panose="02010600030101010101" pitchFamily="2" charset="-122"/>
              </a:rPr>
              <a:t>3201003850</a:t>
            </a:r>
            <a:r>
              <a:rPr lang="zh-CN" altLang="en-US" sz="2800" b="1" dirty="0">
                <a:solidFill>
                  <a:schemeClr val="tx2"/>
                </a:solidFill>
                <a:latin typeface="Verdana" panose="020B0604030504040204" charset="0"/>
                <a:ea typeface="宋体" panose="02010600030101010101" pitchFamily="2" charset="-122"/>
              </a:rPr>
              <a:t>，属私营有限责任公司。</a:t>
            </a:r>
            <a:r>
              <a:rPr lang="zh-CN" altLang="en-US" sz="3200" b="1" dirty="0">
                <a:latin typeface="Verdana" panose="020B0604030504040204" charset="0"/>
                <a:ea typeface="宋体" panose="02010600030101010101" pitchFamily="2" charset="-122"/>
              </a:rPr>
              <a:t> </a:t>
            </a:r>
            <a:endParaRPr lang="zh-CN" altLang="en-US" sz="3200" b="1" dirty="0">
              <a:latin typeface="Verdana" panose="020B0604030504040204" charset="0"/>
              <a:ea typeface="宋体" panose="02010600030101010101" pitchFamily="2" charset="-122"/>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矩形 23553"/>
          <p:cNvSpPr/>
          <p:nvPr/>
        </p:nvSpPr>
        <p:spPr>
          <a:xfrm>
            <a:off x="1524000" y="0"/>
            <a:ext cx="9144000" cy="0"/>
          </a:xfrm>
          <a:prstGeom prst="rect">
            <a:avLst/>
          </a:prstGeom>
          <a:noFill/>
          <a:ln w="9525">
            <a:noFill/>
          </a:ln>
        </p:spPr>
        <p:txBody>
          <a:bodyPr anchor="t" anchorCtr="0"/>
          <a:p>
            <a:endParaRPr lang="zh-CN" altLang="en-US">
              <a:latin typeface="Arial" panose="020B0604020202020204" pitchFamily="34" charset="0"/>
              <a:ea typeface="宋体" panose="02010600030101010101" pitchFamily="2" charset="-122"/>
            </a:endParaRPr>
          </a:p>
        </p:txBody>
      </p:sp>
      <p:graphicFrame>
        <p:nvGraphicFramePr>
          <p:cNvPr id="24578" name="对象 23554"/>
          <p:cNvGraphicFramePr/>
          <p:nvPr/>
        </p:nvGraphicFramePr>
        <p:xfrm>
          <a:off x="1524000" y="0"/>
          <a:ext cx="9144000" cy="6858000"/>
        </p:xfrm>
        <a:graphic>
          <a:graphicData uri="http://schemas.openxmlformats.org/presentationml/2006/ole">
            <mc:AlternateContent xmlns:mc="http://schemas.openxmlformats.org/markup-compatibility/2006">
              <mc:Choice xmlns:v="urn:schemas-microsoft-com:vml" Requires="v">
                <p:oleObj spid="_x0000_s3077" name="" r:id="rId1" imgW="6096000" imgH="7905750" progId="Paint.Picture">
                  <p:embed/>
                </p:oleObj>
              </mc:Choice>
              <mc:Fallback>
                <p:oleObj name="" r:id="rId1" imgW="6096000" imgH="7905750" progId="Paint.Picture">
                  <p:embed/>
                  <p:pic>
                    <p:nvPicPr>
                      <p:cNvPr id="0" name="图片 3076"/>
                      <p:cNvPicPr/>
                      <p:nvPr/>
                    </p:nvPicPr>
                    <p:blipFill>
                      <a:blip r:embed="rId2"/>
                      <a:stretch>
                        <a:fillRect/>
                      </a:stretch>
                    </p:blipFill>
                    <p:spPr>
                      <a:xfrm>
                        <a:off x="1524000" y="0"/>
                        <a:ext cx="9144000" cy="6858000"/>
                      </a:xfrm>
                      <a:prstGeom prst="rect">
                        <a:avLst/>
                      </a:prstGeom>
                      <a:noFill/>
                      <a:ln w="38100">
                        <a:noFill/>
                        <a:miter/>
                      </a:ln>
                    </p:spPr>
                  </p:pic>
                </p:oleObj>
              </mc:Fallback>
            </mc:AlternateContent>
          </a:graphicData>
        </a:graphic>
      </p:graphicFrame>
    </p:spTree>
    <p:custDataLst>
      <p:tags r:id="rId3"/>
    </p:custDataLst>
  </p:cSld>
  <p:clrMapOvr>
    <a:masterClrMapping/>
  </p:clrMapOvr>
  <p:transition>
    <p:push dir="r"/>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70658" name="圆角矩形 453633"/>
          <p:cNvSpPr/>
          <p:nvPr/>
        </p:nvSpPr>
        <p:spPr>
          <a:xfrm>
            <a:off x="1990725" y="261938"/>
            <a:ext cx="3014663" cy="660400"/>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70659" name="矩形 453634"/>
          <p:cNvSpPr/>
          <p:nvPr/>
        </p:nvSpPr>
        <p:spPr>
          <a:xfrm>
            <a:off x="2063750" y="333375"/>
            <a:ext cx="28082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业务背景</a:t>
            </a:r>
            <a:r>
              <a:rPr lang="en-US" altLang="zh-CN" sz="3200">
                <a:solidFill>
                  <a:schemeClr val="tx2"/>
                </a:solidFill>
                <a:latin typeface="Verdana" panose="020B0604030504040204" charset="0"/>
                <a:ea typeface="MS UI Gothic" panose="020B0600070205080204" pitchFamily="34" charset="-128"/>
              </a:rPr>
              <a:t>4-3</a:t>
            </a:r>
            <a:endParaRPr lang="en-US" altLang="zh-CN" sz="3200">
              <a:solidFill>
                <a:schemeClr val="tx2"/>
              </a:solidFill>
              <a:latin typeface="Verdana" panose="020B0604030504040204" charset="0"/>
              <a:ea typeface="MS UI Gothic" panose="020B0600070205080204" pitchFamily="34" charset="-128"/>
            </a:endParaRPr>
          </a:p>
        </p:txBody>
      </p:sp>
      <p:sp>
        <p:nvSpPr>
          <p:cNvPr id="70660" name="矩形 453635"/>
          <p:cNvSpPr/>
          <p:nvPr/>
        </p:nvSpPr>
        <p:spPr>
          <a:xfrm>
            <a:off x="1919288" y="1125538"/>
            <a:ext cx="8229600" cy="1143000"/>
          </a:xfrm>
          <a:prstGeom prst="rect">
            <a:avLst/>
          </a:prstGeom>
          <a:noFill/>
          <a:ln w="9525">
            <a:noFill/>
          </a:ln>
        </p:spPr>
        <p:txBody>
          <a:bodyPr anchor="t" anchorCtr="0"/>
          <a:p>
            <a:r>
              <a:rPr lang="zh-CN" altLang="en-US" sz="2800" b="1" dirty="0">
                <a:solidFill>
                  <a:schemeClr val="tx2"/>
                </a:solidFill>
                <a:latin typeface="Verdana" panose="020B0604030504040204" charset="0"/>
                <a:ea typeface="宋体" panose="02010600030101010101" pitchFamily="2" charset="-122"/>
              </a:rPr>
              <a:t>实训</a:t>
            </a:r>
            <a:r>
              <a:rPr lang="en-US" altLang="zh-CN" sz="2800" b="1">
                <a:solidFill>
                  <a:schemeClr val="tx2"/>
                </a:solidFill>
                <a:latin typeface="Verdana" panose="020B0604030504040204" charset="0"/>
                <a:ea typeface="宋体" panose="02010600030101010101" pitchFamily="2" charset="-122"/>
              </a:rPr>
              <a:t>4-3</a:t>
            </a:r>
            <a:r>
              <a:rPr lang="zh-CN" altLang="en-US" sz="2800" b="1" dirty="0">
                <a:solidFill>
                  <a:schemeClr val="tx2"/>
                </a:solidFill>
                <a:latin typeface="Verdana" panose="020B0604030504040204" charset="0"/>
                <a:ea typeface="宋体" panose="02010600030101010101" pitchFamily="2" charset="-122"/>
              </a:rPr>
              <a:t>上接实训</a:t>
            </a:r>
            <a:r>
              <a:rPr lang="en-US" altLang="zh-CN" sz="2800" b="1">
                <a:solidFill>
                  <a:schemeClr val="tx2"/>
                </a:solidFill>
                <a:latin typeface="Verdana" panose="020B0604030504040204" charset="0"/>
                <a:ea typeface="宋体" panose="02010600030101010101" pitchFamily="2" charset="-122"/>
              </a:rPr>
              <a:t>3-3</a:t>
            </a:r>
            <a:r>
              <a:rPr lang="zh-CN" altLang="en-US" sz="2800" b="1" dirty="0">
                <a:solidFill>
                  <a:schemeClr val="tx2"/>
                </a:solidFill>
                <a:latin typeface="Verdana" panose="020B0604030504040204" charset="0"/>
                <a:ea typeface="宋体" panose="02010600030101010101" pitchFamily="2" charset="-122"/>
              </a:rPr>
              <a:t>：制作订舱委托书和办理订舱操作，因为门拉手</a:t>
            </a:r>
            <a:r>
              <a:rPr lang="en-US" altLang="zh-CN" sz="2800" b="1">
                <a:solidFill>
                  <a:schemeClr val="tx2"/>
                </a:solidFill>
                <a:latin typeface="Verdana" panose="020B0604030504040204" charset="0"/>
                <a:ea typeface="宋体" panose="02010600030101010101" pitchFamily="2" charset="-122"/>
              </a:rPr>
              <a:t>8302420000</a:t>
            </a:r>
            <a:r>
              <a:rPr lang="zh-CN" altLang="en-US" sz="2800" b="1" dirty="0">
                <a:solidFill>
                  <a:schemeClr val="tx2"/>
                </a:solidFill>
                <a:latin typeface="Verdana" panose="020B0604030504040204" charset="0"/>
                <a:ea typeface="宋体" panose="02010600030101010101" pitchFamily="2" charset="-122"/>
              </a:rPr>
              <a:t>的无监管条件，无需办理法定报检；水平仪</a:t>
            </a:r>
            <a:r>
              <a:rPr lang="en-US" altLang="zh-CN" sz="2800" b="1">
                <a:solidFill>
                  <a:schemeClr val="tx2"/>
                </a:solidFill>
                <a:latin typeface="Verdana" panose="020B0604030504040204" charset="0"/>
                <a:ea typeface="宋体" panose="02010600030101010101" pitchFamily="2" charset="-122"/>
              </a:rPr>
              <a:t>9015300000</a:t>
            </a:r>
            <a:r>
              <a:rPr lang="zh-CN" altLang="en-US" sz="2800" b="1" dirty="0">
                <a:solidFill>
                  <a:schemeClr val="tx2"/>
                </a:solidFill>
                <a:latin typeface="Verdana" panose="020B0604030504040204" charset="0"/>
                <a:ea typeface="宋体" panose="02010600030101010101" pitchFamily="2" charset="-122"/>
              </a:rPr>
              <a:t>的监管证件代码是</a:t>
            </a:r>
            <a:r>
              <a:rPr lang="en-US" altLang="zh-CN" sz="2800" b="1">
                <a:solidFill>
                  <a:schemeClr val="tx2"/>
                </a:solidFill>
                <a:latin typeface="Verdana" panose="020B0604030504040204" charset="0"/>
                <a:ea typeface="宋体" panose="02010600030101010101" pitchFamily="2" charset="-122"/>
              </a:rPr>
              <a:t>B</a:t>
            </a:r>
            <a:r>
              <a:rPr lang="zh-CN" altLang="en-US" sz="2800" b="1" dirty="0">
                <a:solidFill>
                  <a:schemeClr val="tx2"/>
                </a:solidFill>
                <a:latin typeface="Verdana" panose="020B0604030504040204" charset="0"/>
                <a:ea typeface="宋体" panose="02010600030101010101" pitchFamily="2" charset="-122"/>
              </a:rPr>
              <a:t>，即出境货物通关单，属于法定检验商品，所以青岛联江有限公司外贸单证员在</a:t>
            </a:r>
            <a:r>
              <a:rPr lang="en-US" altLang="zh-CN" sz="2800" b="1">
                <a:solidFill>
                  <a:schemeClr val="tx2"/>
                </a:solidFill>
                <a:latin typeface="Verdana" panose="020B0604030504040204" charset="0"/>
                <a:ea typeface="宋体" panose="02010600030101010101" pitchFamily="2" charset="-122"/>
              </a:rPr>
              <a:t>2008</a:t>
            </a:r>
            <a:r>
              <a:rPr lang="zh-CN" altLang="en-US" sz="2800" b="1" dirty="0">
                <a:solidFill>
                  <a:schemeClr val="tx2"/>
                </a:solidFill>
                <a:latin typeface="Verdana" panose="020B0604030504040204" charset="0"/>
                <a:ea typeface="宋体" panose="02010600030101010101" pitchFamily="2" charset="-122"/>
              </a:rPr>
              <a:t>年</a:t>
            </a:r>
            <a:r>
              <a:rPr lang="en-US" altLang="zh-CN" sz="2800" b="1">
                <a:solidFill>
                  <a:schemeClr val="tx2"/>
                </a:solidFill>
                <a:latin typeface="Verdana" panose="020B0604030504040204" charset="0"/>
                <a:ea typeface="宋体" panose="02010600030101010101" pitchFamily="2" charset="-122"/>
              </a:rPr>
              <a:t>6</a:t>
            </a:r>
            <a:r>
              <a:rPr lang="zh-CN" altLang="en-US" sz="2800" b="1" dirty="0">
                <a:solidFill>
                  <a:schemeClr val="tx2"/>
                </a:solidFill>
                <a:latin typeface="Verdana" panose="020B0604030504040204" charset="0"/>
                <a:ea typeface="宋体" panose="02010600030101010101" pitchFamily="2" charset="-122"/>
              </a:rPr>
              <a:t>月</a:t>
            </a:r>
            <a:r>
              <a:rPr lang="en-US" altLang="zh-CN" sz="2800" b="1">
                <a:solidFill>
                  <a:schemeClr val="tx2"/>
                </a:solidFill>
                <a:latin typeface="Verdana" panose="020B0604030504040204" charset="0"/>
                <a:ea typeface="宋体" panose="02010600030101010101" pitchFamily="2" charset="-122"/>
              </a:rPr>
              <a:t>10</a:t>
            </a:r>
            <a:r>
              <a:rPr lang="zh-CN" altLang="en-US" sz="2800" b="1" dirty="0">
                <a:solidFill>
                  <a:schemeClr val="tx2"/>
                </a:solidFill>
                <a:latin typeface="Verdana" panose="020B0604030504040204" charset="0"/>
                <a:ea typeface="宋体" panose="02010600030101010101" pitchFamily="2" charset="-122"/>
              </a:rPr>
              <a:t>日，要根据下面的合同、商业发票、装箱单和以下信息制作报检委托书，委托慈溪市天山五金厂向宁波市出入境检验检验局报检，报检前慈溪市天山五金厂外贸单证员需制作出境货物报检单。</a:t>
            </a:r>
            <a:br>
              <a:rPr lang="zh-CN" altLang="en-US" sz="2800" b="1" dirty="0">
                <a:solidFill>
                  <a:schemeClr val="tx2"/>
                </a:solidFill>
                <a:latin typeface="Verdana" panose="020B0604030504040204" charset="0"/>
                <a:ea typeface="宋体" panose="02010600030101010101" pitchFamily="2" charset="-122"/>
              </a:rPr>
            </a:br>
            <a:endParaRPr lang="zh-CN" altLang="en-US" sz="2800" b="1" dirty="0">
              <a:solidFill>
                <a:schemeClr val="tx2"/>
              </a:solidFill>
              <a:latin typeface="Verdana" panose="020B0604030504040204" charset="0"/>
              <a:ea typeface="宋体" panose="02010600030101010101" pitchFamily="2" charset="-122"/>
            </a:endParaRPr>
          </a:p>
        </p:txBody>
      </p:sp>
    </p:spTree>
    <p:custDataLst>
      <p:tags r:id="rId1"/>
    </p:custData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72706" name="标题 455681"/>
          <p:cNvSpPr>
            <a:spLocks noGrp="1"/>
          </p:cNvSpPr>
          <p:nvPr>
            <p:ph type="title"/>
          </p:nvPr>
        </p:nvSpPr>
        <p:spPr/>
        <p:txBody>
          <a:bodyPr anchor="ctr" anchorCtr="0"/>
          <a:p>
            <a:endParaRPr lang="zh-CN" altLang="en-US" dirty="0"/>
          </a:p>
        </p:txBody>
      </p:sp>
      <p:sp>
        <p:nvSpPr>
          <p:cNvPr id="72707" name="文本占位符 455682"/>
          <p:cNvSpPr>
            <a:spLocks noGrp="1"/>
          </p:cNvSpPr>
          <p:nvPr>
            <p:ph idx="1"/>
          </p:nvPr>
        </p:nvSpPr>
        <p:spPr/>
        <p:txBody>
          <a:bodyPr anchor="t" anchorCtr="0">
            <a:normAutofit lnSpcReduction="20000"/>
          </a:bodyPr>
          <a:p>
            <a:r>
              <a:rPr lang="zh-CN" altLang="en-US" sz="2200" dirty="0"/>
              <a:t>已有信息：合同、发票、装箱单</a:t>
            </a:r>
            <a:endParaRPr lang="zh-CN" altLang="en-US" sz="2200" dirty="0"/>
          </a:p>
          <a:p>
            <a:r>
              <a:rPr lang="zh-CN" altLang="en-US" sz="2200" dirty="0"/>
              <a:t>其他信息：</a:t>
            </a:r>
            <a:endParaRPr lang="zh-CN" altLang="en-US" sz="2200" dirty="0"/>
          </a:p>
          <a:p>
            <a:r>
              <a:rPr lang="zh-CN" altLang="en-US" sz="2200" dirty="0"/>
              <a:t>（</a:t>
            </a:r>
            <a:r>
              <a:rPr lang="en-US" altLang="zh-CN" sz="2200"/>
              <a:t>1</a:t>
            </a:r>
            <a:r>
              <a:rPr lang="zh-CN" altLang="en-US" sz="2200" dirty="0"/>
              <a:t>）装运时间：</a:t>
            </a:r>
            <a:r>
              <a:rPr lang="en-US" altLang="zh-CN" sz="2200"/>
              <a:t>2008</a:t>
            </a:r>
            <a:r>
              <a:rPr lang="zh-CN" altLang="en-US" sz="2200" dirty="0"/>
              <a:t>年</a:t>
            </a:r>
            <a:r>
              <a:rPr lang="en-US" altLang="zh-CN" sz="2200"/>
              <a:t>6</a:t>
            </a:r>
            <a:r>
              <a:rPr lang="zh-CN" altLang="en-US" sz="2200" dirty="0"/>
              <a:t>月</a:t>
            </a:r>
            <a:r>
              <a:rPr lang="en-US" altLang="zh-CN" sz="2200"/>
              <a:t>26</a:t>
            </a:r>
            <a:r>
              <a:rPr lang="zh-CN" altLang="en-US" sz="2200" dirty="0"/>
              <a:t>日；</a:t>
            </a:r>
            <a:br>
              <a:rPr lang="zh-CN" altLang="en-US" sz="2200" dirty="0"/>
            </a:br>
            <a:r>
              <a:rPr lang="zh-CN" altLang="en-US" sz="2200" dirty="0"/>
              <a:t>（</a:t>
            </a:r>
            <a:r>
              <a:rPr lang="en-US" altLang="zh-CN" sz="2200"/>
              <a:t>2</a:t>
            </a:r>
            <a:r>
              <a:rPr lang="zh-CN" altLang="en-US" sz="2200" dirty="0"/>
              <a:t>）青岛联江有限公司的登记号为</a:t>
            </a:r>
            <a:r>
              <a:rPr lang="en-US" altLang="zh-CN" sz="2200"/>
              <a:t>5201056356</a:t>
            </a:r>
            <a:r>
              <a:rPr lang="zh-CN" altLang="en-US" sz="2200" dirty="0"/>
              <a:t>，属私营有限责任公司；慈溪市天山五金厂的登记号为</a:t>
            </a:r>
            <a:r>
              <a:rPr lang="en-US" altLang="zh-CN" sz="2200"/>
              <a:t>5201056399</a:t>
            </a:r>
            <a:r>
              <a:rPr lang="zh-CN" altLang="en-US" sz="2200" dirty="0"/>
              <a:t>，地址：慈溪市采网路</a:t>
            </a:r>
            <a:r>
              <a:rPr lang="en-US" altLang="zh-CN" sz="2200"/>
              <a:t>76</a:t>
            </a:r>
            <a:r>
              <a:rPr lang="zh-CN" altLang="en-US" sz="2200" dirty="0"/>
              <a:t>号，邮编</a:t>
            </a:r>
            <a:r>
              <a:rPr lang="en-US" altLang="zh-CN" sz="2200"/>
              <a:t>315353</a:t>
            </a:r>
            <a:r>
              <a:rPr lang="zh-CN" altLang="en-US" sz="2200" dirty="0"/>
              <a:t>，属私营有限责任公司。</a:t>
            </a:r>
            <a:endParaRPr lang="zh-CN" altLang="en-US" sz="2200" dirty="0"/>
          </a:p>
          <a:p>
            <a:endParaRPr lang="zh-CN" altLang="en-US" dirty="0"/>
          </a:p>
          <a:p>
            <a:r>
              <a:rPr lang="zh-CN" altLang="en-US" dirty="0"/>
              <a:t>外贸单证员的工作任务包括：</a:t>
            </a:r>
            <a:endParaRPr lang="zh-CN" altLang="en-US" dirty="0"/>
          </a:p>
          <a:p>
            <a:r>
              <a:rPr lang="zh-CN" altLang="en-US" dirty="0"/>
              <a:t>任务</a:t>
            </a:r>
            <a:r>
              <a:rPr lang="en-US" altLang="zh-CN"/>
              <a:t>1</a:t>
            </a:r>
            <a:r>
              <a:rPr lang="zh-CN" altLang="en-US" dirty="0"/>
              <a:t>：制作出境货物报检单；</a:t>
            </a:r>
            <a:endParaRPr lang="zh-CN" altLang="en-US" dirty="0"/>
          </a:p>
          <a:p>
            <a:r>
              <a:rPr lang="zh-CN" altLang="en-US" dirty="0"/>
              <a:t>任务</a:t>
            </a:r>
            <a:r>
              <a:rPr lang="en-US" altLang="zh-CN"/>
              <a:t>2</a:t>
            </a:r>
            <a:r>
              <a:rPr lang="zh-CN" altLang="en-US" dirty="0"/>
              <a:t>：制作报检委托书；</a:t>
            </a:r>
            <a:endParaRPr lang="zh-CN" altLang="en-US" dirty="0"/>
          </a:p>
          <a:p>
            <a:r>
              <a:rPr lang="zh-CN" altLang="en-US" dirty="0"/>
              <a:t>任务</a:t>
            </a:r>
            <a:r>
              <a:rPr lang="en-US" altLang="zh-CN"/>
              <a:t>3</a:t>
            </a:r>
            <a:r>
              <a:rPr lang="zh-CN" altLang="en-US" dirty="0"/>
              <a:t>：办理报检手续。</a:t>
            </a:r>
            <a:endParaRPr lang="zh-CN" altLang="en-US" dirty="0"/>
          </a:p>
        </p:txBody>
      </p:sp>
    </p:spTree>
    <p:custDataLst>
      <p:tags r:id="rId1"/>
    </p:custData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73730" name="圆角矩形 239618"/>
          <p:cNvSpPr/>
          <p:nvPr/>
        </p:nvSpPr>
        <p:spPr>
          <a:xfrm>
            <a:off x="2713038" y="981075"/>
            <a:ext cx="1863725" cy="674688"/>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73731" name="矩形 239619"/>
          <p:cNvSpPr/>
          <p:nvPr/>
        </p:nvSpPr>
        <p:spPr>
          <a:xfrm>
            <a:off x="3000375" y="1052513"/>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73732" name="文本占位符 239620"/>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73733" name="圆角矩形 239621"/>
          <p:cNvSpPr/>
          <p:nvPr/>
        </p:nvSpPr>
        <p:spPr>
          <a:xfrm>
            <a:off x="1919288" y="3716338"/>
            <a:ext cx="7851775" cy="2259012"/>
          </a:xfrm>
          <a:prstGeom prst="roundRect">
            <a:avLst>
              <a:gd name="adj" fmla="val 16667"/>
            </a:avLst>
          </a:prstGeom>
          <a:pattFill prst="pct50">
            <a:fgClr>
              <a:schemeClr val="accent1"/>
            </a:fgClr>
            <a:bgClr>
              <a:schemeClr val="bg1"/>
            </a:bgClr>
          </a:pattFill>
          <a:ln w="19050" cap="flat" cmpd="sng">
            <a:solidFill>
              <a:schemeClr val="tx1">
                <a:alpha val="70000"/>
              </a:schemeClr>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3734" name="圆角矩形 239622"/>
          <p:cNvSpPr/>
          <p:nvPr/>
        </p:nvSpPr>
        <p:spPr>
          <a:xfrm>
            <a:off x="2855913" y="3429000"/>
            <a:ext cx="2017712" cy="577850"/>
          </a:xfrm>
          <a:prstGeom prst="roundRect">
            <a:avLst>
              <a:gd name="adj" fmla="val 16667"/>
            </a:avLst>
          </a:prstGeom>
          <a:solidFill>
            <a:schemeClr val="accent1"/>
          </a:solidFill>
          <a:ln w="19050">
            <a:noFill/>
          </a:ln>
          <a:effectLst>
            <a:outerShdw dist="107763" dir="2699999" algn="ctr" rotWithShape="0">
              <a:schemeClr val="tx2">
                <a:alpha val="50000"/>
              </a:schemeClr>
            </a:outerShdw>
          </a:effectLst>
        </p:spPr>
        <p:txBody>
          <a:bodyPr anchor="t" anchorCtr="0"/>
          <a:p>
            <a:endParaRPr lang="zh-CN" altLang="en-US">
              <a:latin typeface="Arial" panose="020B0604020202020204" pitchFamily="34" charset="0"/>
              <a:ea typeface="宋体" panose="02010600030101010101" pitchFamily="2" charset="-122"/>
            </a:endParaRPr>
          </a:p>
        </p:txBody>
      </p:sp>
      <p:sp>
        <p:nvSpPr>
          <p:cNvPr id="73735" name="矩形 239623"/>
          <p:cNvSpPr/>
          <p:nvPr/>
        </p:nvSpPr>
        <p:spPr>
          <a:xfrm>
            <a:off x="3071813" y="3429000"/>
            <a:ext cx="3013075"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黑体" panose="02010609060101010101" charset="-122"/>
              </a:rPr>
              <a:t>依 据</a:t>
            </a:r>
            <a:endParaRPr lang="zh-CN" altLang="en-US" sz="3200" dirty="0">
              <a:solidFill>
                <a:schemeClr val="tx2"/>
              </a:solidFill>
              <a:latin typeface="Verdana" panose="020B0604030504040204" charset="0"/>
              <a:ea typeface="黑体" panose="02010609060101010101" charset="-122"/>
            </a:endParaRPr>
          </a:p>
        </p:txBody>
      </p:sp>
      <p:sp>
        <p:nvSpPr>
          <p:cNvPr id="73736" name="矩形 239624"/>
          <p:cNvSpPr/>
          <p:nvPr/>
        </p:nvSpPr>
        <p:spPr>
          <a:xfrm>
            <a:off x="2422525" y="4051300"/>
            <a:ext cx="7129463" cy="2257425"/>
          </a:xfrm>
          <a:prstGeom prst="rect">
            <a:avLst/>
          </a:prstGeom>
          <a:noFill/>
          <a:ln w="9525">
            <a:noFill/>
          </a:ln>
        </p:spPr>
        <p:txBody>
          <a:bodyPr anchor="t" anchorCtr="0"/>
          <a:p>
            <a:pPr marL="342900" indent="-342900" algn="ctr">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其他信息：</a:t>
            </a:r>
            <a:endParaRPr lang="zh-CN" altLang="en-US" sz="2600" b="1" dirty="0">
              <a:solidFill>
                <a:schemeClr val="tx2"/>
              </a:solidFill>
              <a:latin typeface="Verdana" panose="020B0604030504040204" charset="0"/>
              <a:ea typeface="宋体" panose="02010600030101010101" pitchFamily="2" charset="-122"/>
            </a:endParaRPr>
          </a:p>
          <a:p>
            <a:pPr marL="342900" indent="-342900" algn="ctr">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福建宫平进出口有限公司的登记号为</a:t>
            </a:r>
            <a:r>
              <a:rPr lang="en-US" altLang="zh-CN" sz="2600" b="1">
                <a:solidFill>
                  <a:schemeClr val="tx2"/>
                </a:solidFill>
                <a:latin typeface="Verdana" panose="020B0604030504040204" charset="0"/>
                <a:ea typeface="宋体" panose="02010600030101010101" pitchFamily="2" charset="-122"/>
              </a:rPr>
              <a:t>4500708654</a:t>
            </a:r>
            <a:endParaRPr lang="ja-JP" altLang="en-US" sz="2600" b="1" dirty="0">
              <a:solidFill>
                <a:schemeClr val="tx2"/>
              </a:solidFill>
              <a:latin typeface="Verdana" panose="020B0604030504040204" charset="0"/>
              <a:ea typeface="宋体" panose="02010600030101010101" pitchFamily="2" charset="-122"/>
            </a:endParaRPr>
          </a:p>
        </p:txBody>
      </p:sp>
      <p:pic>
        <p:nvPicPr>
          <p:cNvPr id="73737" name="图片 239627" descr="3"/>
          <p:cNvPicPr>
            <a:picLocks noChangeAspect="1"/>
          </p:cNvPicPr>
          <p:nvPr/>
        </p:nvPicPr>
        <p:blipFill>
          <a:blip r:embed="rId1"/>
          <a:stretch>
            <a:fillRect/>
          </a:stretch>
        </p:blipFill>
        <p:spPr>
          <a:xfrm>
            <a:off x="1524000" y="1844675"/>
            <a:ext cx="9144000" cy="1439863"/>
          </a:xfrm>
          <a:prstGeom prst="rect">
            <a:avLst/>
          </a:prstGeom>
          <a:noFill/>
          <a:ln w="9525">
            <a:noFill/>
          </a:ln>
        </p:spPr>
      </p:pic>
      <p:sp>
        <p:nvSpPr>
          <p:cNvPr id="73738" name="标题 239628"/>
          <p:cNvSpPr>
            <a:spLocks noGrp="1"/>
          </p:cNvSpPr>
          <p:nvPr>
            <p:ph type="title"/>
          </p:nvPr>
        </p:nvSpPr>
        <p:spPr>
          <a:xfrm>
            <a:off x="3216275" y="188913"/>
            <a:ext cx="5976938" cy="685800"/>
          </a:xfrm>
          <a:solidFill>
            <a:srgbClr val="FFFFFF"/>
          </a:solidFill>
          <a:ln>
            <a:solidFill>
              <a:srgbClr val="000000"/>
            </a:solidFill>
            <a:miter/>
          </a:ln>
        </p:spPr>
        <p:txBody>
          <a:bodyPr anchor="ctr" anchorCtr="0"/>
          <a:p>
            <a:r>
              <a:rPr lang="zh-CN" altLang="en-US" dirty="0"/>
              <a:t>示范操作：实训</a:t>
            </a:r>
            <a:r>
              <a:rPr lang="en-US" altLang="zh-CN"/>
              <a:t>4-1</a:t>
            </a:r>
            <a:endParaRPr lang="en-US" altLang="zh-CN"/>
          </a:p>
        </p:txBody>
      </p:sp>
    </p:spTree>
    <p:custDataLst>
      <p:tags r:id="rId2"/>
    </p:custData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75778" name="圆角矩形 374785"/>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75779" name="矩形 374786"/>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75780" name="文本占位符 374787"/>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75781" name="圆角矩形 374788"/>
          <p:cNvSpPr/>
          <p:nvPr/>
        </p:nvSpPr>
        <p:spPr>
          <a:xfrm>
            <a:off x="1524000" y="3573463"/>
            <a:ext cx="9144000" cy="3284537"/>
          </a:xfrm>
          <a:prstGeom prst="roundRect">
            <a:avLst>
              <a:gd name="adj" fmla="val 16667"/>
            </a:avLst>
          </a:prstGeom>
          <a:pattFill prst="pct50">
            <a:fgClr>
              <a:schemeClr val="accent1"/>
            </a:fgClr>
            <a:bgClr>
              <a:schemeClr val="bg1"/>
            </a:bgClr>
          </a:pattFill>
          <a:ln w="19050" cap="flat" cmpd="sng">
            <a:solidFill>
              <a:schemeClr val="tx1">
                <a:alpha val="70000"/>
              </a:schemeClr>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782" name="圆角矩形 374789"/>
          <p:cNvSpPr/>
          <p:nvPr/>
        </p:nvSpPr>
        <p:spPr>
          <a:xfrm>
            <a:off x="2927350" y="2997200"/>
            <a:ext cx="2017713" cy="577850"/>
          </a:xfrm>
          <a:prstGeom prst="roundRect">
            <a:avLst>
              <a:gd name="adj" fmla="val 16667"/>
            </a:avLst>
          </a:prstGeom>
          <a:solidFill>
            <a:schemeClr val="accent1"/>
          </a:solidFill>
          <a:ln w="19050">
            <a:noFill/>
          </a:ln>
          <a:effectLst>
            <a:outerShdw dist="107763" dir="2699999" algn="ctr" rotWithShape="0">
              <a:schemeClr val="tx2">
                <a:alpha val="50000"/>
              </a:schemeClr>
            </a:outerShdw>
          </a:effectLst>
        </p:spPr>
        <p:txBody>
          <a:bodyPr anchor="t" anchorCtr="0"/>
          <a:p>
            <a:endParaRPr lang="zh-CN" altLang="en-US">
              <a:latin typeface="Arial" panose="020B0604020202020204" pitchFamily="34" charset="0"/>
              <a:ea typeface="宋体" panose="02010600030101010101" pitchFamily="2" charset="-122"/>
            </a:endParaRPr>
          </a:p>
        </p:txBody>
      </p:sp>
      <p:sp>
        <p:nvSpPr>
          <p:cNvPr id="75783" name="矩形 374790"/>
          <p:cNvSpPr/>
          <p:nvPr/>
        </p:nvSpPr>
        <p:spPr>
          <a:xfrm>
            <a:off x="3216275" y="3068638"/>
            <a:ext cx="3013075"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黑体" panose="02010609060101010101" charset="-122"/>
              </a:rPr>
              <a:t>依 据</a:t>
            </a:r>
            <a:endParaRPr lang="zh-CN" altLang="en-US" sz="3200" dirty="0">
              <a:solidFill>
                <a:schemeClr val="tx2"/>
              </a:solidFill>
              <a:latin typeface="Verdana" panose="020B0604030504040204" charset="0"/>
              <a:ea typeface="黑体" panose="02010609060101010101" charset="-122"/>
            </a:endParaRPr>
          </a:p>
        </p:txBody>
      </p:sp>
      <p:sp>
        <p:nvSpPr>
          <p:cNvPr id="75784" name="矩形 374791"/>
          <p:cNvSpPr/>
          <p:nvPr/>
        </p:nvSpPr>
        <p:spPr>
          <a:xfrm>
            <a:off x="1703388" y="3573463"/>
            <a:ext cx="712946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发货人：发票中出票人</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收货人：发票上的受票人</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p:txBody>
      </p:sp>
      <p:pic>
        <p:nvPicPr>
          <p:cNvPr id="75785" name="图片 374793" descr="4"/>
          <p:cNvPicPr>
            <a:picLocks noChangeAspect="1"/>
          </p:cNvPicPr>
          <p:nvPr/>
        </p:nvPicPr>
        <p:blipFill>
          <a:blip r:embed="rId1"/>
          <a:stretch>
            <a:fillRect/>
          </a:stretch>
        </p:blipFill>
        <p:spPr>
          <a:xfrm>
            <a:off x="1524000" y="908050"/>
            <a:ext cx="9144000" cy="2089150"/>
          </a:xfrm>
          <a:prstGeom prst="rect">
            <a:avLst/>
          </a:prstGeom>
          <a:noFill/>
          <a:ln w="9525">
            <a:noFill/>
          </a:ln>
        </p:spPr>
      </p:pic>
      <p:pic>
        <p:nvPicPr>
          <p:cNvPr id="75786" name="图片 374794" descr="5"/>
          <p:cNvPicPr>
            <a:picLocks noChangeAspect="1"/>
          </p:cNvPicPr>
          <p:nvPr/>
        </p:nvPicPr>
        <p:blipFill>
          <a:blip r:embed="rId2"/>
          <a:stretch>
            <a:fillRect/>
          </a:stretch>
        </p:blipFill>
        <p:spPr>
          <a:xfrm>
            <a:off x="1774825" y="4005263"/>
            <a:ext cx="8713788" cy="1439862"/>
          </a:xfrm>
          <a:prstGeom prst="rect">
            <a:avLst/>
          </a:prstGeom>
          <a:noFill/>
          <a:ln w="9525">
            <a:noFill/>
          </a:ln>
        </p:spPr>
      </p:pic>
      <p:pic>
        <p:nvPicPr>
          <p:cNvPr id="75787" name="图片 374795" descr="6"/>
          <p:cNvPicPr>
            <a:picLocks noChangeAspect="1"/>
          </p:cNvPicPr>
          <p:nvPr/>
        </p:nvPicPr>
        <p:blipFill>
          <a:blip r:embed="rId3"/>
          <a:stretch>
            <a:fillRect/>
          </a:stretch>
        </p:blipFill>
        <p:spPr>
          <a:xfrm>
            <a:off x="1703388" y="5876925"/>
            <a:ext cx="8785225" cy="1077913"/>
          </a:xfrm>
          <a:prstGeom prst="rect">
            <a:avLst/>
          </a:prstGeom>
          <a:noFill/>
          <a:ln w="9525">
            <a:noFill/>
          </a:ln>
        </p:spPr>
      </p:pic>
    </p:spTree>
    <p:custDataLst>
      <p:tags r:id="rId4"/>
    </p:custData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77826" name="圆角矩形 376833"/>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77827" name="矩形 376834"/>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77828" name="文本占位符 376835"/>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77829" name="圆角矩形 376836"/>
          <p:cNvSpPr/>
          <p:nvPr/>
        </p:nvSpPr>
        <p:spPr>
          <a:xfrm>
            <a:off x="1524000" y="3573463"/>
            <a:ext cx="9144000" cy="3284537"/>
          </a:xfrm>
          <a:prstGeom prst="roundRect">
            <a:avLst>
              <a:gd name="adj" fmla="val 16667"/>
            </a:avLst>
          </a:prstGeom>
          <a:pattFill prst="pct50">
            <a:fgClr>
              <a:schemeClr val="accent1"/>
            </a:fgClr>
            <a:bgClr>
              <a:schemeClr val="bg1"/>
            </a:bgClr>
          </a:pattFill>
          <a:ln w="19050" cap="flat" cmpd="sng">
            <a:solidFill>
              <a:schemeClr val="tx1">
                <a:alpha val="70000"/>
              </a:schemeClr>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7830" name="圆角矩形 376837"/>
          <p:cNvSpPr/>
          <p:nvPr/>
        </p:nvSpPr>
        <p:spPr>
          <a:xfrm>
            <a:off x="2927350" y="2997200"/>
            <a:ext cx="2017713" cy="577850"/>
          </a:xfrm>
          <a:prstGeom prst="roundRect">
            <a:avLst>
              <a:gd name="adj" fmla="val 16667"/>
            </a:avLst>
          </a:prstGeom>
          <a:solidFill>
            <a:schemeClr val="accent1"/>
          </a:solidFill>
          <a:ln w="19050">
            <a:noFill/>
          </a:ln>
          <a:effectLst>
            <a:outerShdw dist="107763" dir="2699999" algn="ctr" rotWithShape="0">
              <a:schemeClr val="tx2">
                <a:alpha val="50000"/>
              </a:schemeClr>
            </a:outerShdw>
          </a:effectLst>
        </p:spPr>
        <p:txBody>
          <a:bodyPr anchor="t" anchorCtr="0"/>
          <a:p>
            <a:endParaRPr lang="zh-CN" altLang="en-US">
              <a:latin typeface="Arial" panose="020B0604020202020204" pitchFamily="34" charset="0"/>
              <a:ea typeface="宋体" panose="02010600030101010101" pitchFamily="2" charset="-122"/>
            </a:endParaRPr>
          </a:p>
        </p:txBody>
      </p:sp>
      <p:sp>
        <p:nvSpPr>
          <p:cNvPr id="77831" name="矩形 376838"/>
          <p:cNvSpPr/>
          <p:nvPr/>
        </p:nvSpPr>
        <p:spPr>
          <a:xfrm>
            <a:off x="3216275" y="3068638"/>
            <a:ext cx="3013075"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黑体" panose="02010609060101010101" charset="-122"/>
              </a:rPr>
              <a:t>依 据</a:t>
            </a:r>
            <a:endParaRPr lang="zh-CN" altLang="en-US" sz="3200" dirty="0">
              <a:solidFill>
                <a:schemeClr val="tx2"/>
              </a:solidFill>
              <a:latin typeface="Verdana" panose="020B0604030504040204" charset="0"/>
              <a:ea typeface="黑体" panose="02010609060101010101" charset="-122"/>
            </a:endParaRPr>
          </a:p>
        </p:txBody>
      </p:sp>
      <p:sp>
        <p:nvSpPr>
          <p:cNvPr id="77832" name="矩形 376839"/>
          <p:cNvSpPr/>
          <p:nvPr/>
        </p:nvSpPr>
        <p:spPr>
          <a:xfrm>
            <a:off x="1271588" y="3789363"/>
            <a:ext cx="712946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货物名称：发票中货物描述</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en-US" altLang="zh-CN" sz="2600" b="1">
                <a:solidFill>
                  <a:schemeClr val="tx2"/>
                </a:solidFill>
                <a:latin typeface="Verdana" panose="020B0604030504040204" charset="0"/>
                <a:ea typeface="宋体" panose="02010600030101010101" pitchFamily="2" charset="-122"/>
              </a:rPr>
              <a:t>H.S.</a:t>
            </a:r>
            <a:r>
              <a:rPr lang="zh-CN" altLang="en-US" sz="2600" b="1" dirty="0">
                <a:solidFill>
                  <a:schemeClr val="tx2"/>
                </a:solidFill>
                <a:latin typeface="Verdana" panose="020B0604030504040204" charset="0"/>
                <a:ea typeface="宋体" panose="02010600030101010101" pitchFamily="2" charset="-122"/>
              </a:rPr>
              <a:t>编码：其他信息中获得</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产地：货物生产地省、市、</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县名</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数量、总值、包装：</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发票相应栏目</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p:txBody>
      </p:sp>
      <p:pic>
        <p:nvPicPr>
          <p:cNvPr id="77833" name="图片 376845" descr="8"/>
          <p:cNvPicPr>
            <a:picLocks noChangeAspect="1"/>
          </p:cNvPicPr>
          <p:nvPr/>
        </p:nvPicPr>
        <p:blipFill>
          <a:blip r:embed="rId1"/>
          <a:stretch>
            <a:fillRect/>
          </a:stretch>
        </p:blipFill>
        <p:spPr>
          <a:xfrm>
            <a:off x="5886450" y="2708275"/>
            <a:ext cx="4781550" cy="4149725"/>
          </a:xfrm>
          <a:prstGeom prst="rect">
            <a:avLst/>
          </a:prstGeom>
          <a:noFill/>
          <a:ln w="9525">
            <a:noFill/>
          </a:ln>
        </p:spPr>
      </p:pic>
      <p:pic>
        <p:nvPicPr>
          <p:cNvPr id="77834" name="图片 376846" descr="7"/>
          <p:cNvPicPr>
            <a:picLocks noChangeAspect="1"/>
          </p:cNvPicPr>
          <p:nvPr/>
        </p:nvPicPr>
        <p:blipFill>
          <a:blip r:embed="rId2"/>
          <a:stretch>
            <a:fillRect/>
          </a:stretch>
        </p:blipFill>
        <p:spPr>
          <a:xfrm>
            <a:off x="1524000" y="981075"/>
            <a:ext cx="8964613" cy="1655763"/>
          </a:xfrm>
          <a:prstGeom prst="rect">
            <a:avLst/>
          </a:prstGeom>
          <a:noFill/>
          <a:ln w="9525">
            <a:noFill/>
          </a:ln>
        </p:spPr>
      </p:pic>
    </p:spTree>
    <p:custDataLst>
      <p:tags r:id="rId3"/>
    </p:custData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79874" name="圆角矩形 379905"/>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79875" name="矩形 379906"/>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79876" name="文本占位符 379907"/>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79877" name="圆角矩形 379908"/>
          <p:cNvSpPr/>
          <p:nvPr/>
        </p:nvSpPr>
        <p:spPr>
          <a:xfrm>
            <a:off x="1524000" y="3573463"/>
            <a:ext cx="9144000" cy="3284537"/>
          </a:xfrm>
          <a:prstGeom prst="roundRect">
            <a:avLst>
              <a:gd name="adj" fmla="val 16667"/>
            </a:avLst>
          </a:prstGeom>
          <a:pattFill prst="pct50">
            <a:fgClr>
              <a:schemeClr val="accent1"/>
            </a:fgClr>
            <a:bgClr>
              <a:schemeClr val="bg1"/>
            </a:bgClr>
          </a:pattFill>
          <a:ln w="19050" cap="flat" cmpd="sng">
            <a:solidFill>
              <a:schemeClr val="tx1">
                <a:alpha val="70000"/>
              </a:schemeClr>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9878" name="圆角矩形 379909"/>
          <p:cNvSpPr/>
          <p:nvPr/>
        </p:nvSpPr>
        <p:spPr>
          <a:xfrm>
            <a:off x="2927350" y="2997200"/>
            <a:ext cx="2017713" cy="577850"/>
          </a:xfrm>
          <a:prstGeom prst="roundRect">
            <a:avLst>
              <a:gd name="adj" fmla="val 16667"/>
            </a:avLst>
          </a:prstGeom>
          <a:solidFill>
            <a:schemeClr val="accent1"/>
          </a:solidFill>
          <a:ln w="19050">
            <a:noFill/>
          </a:ln>
          <a:effectLst>
            <a:outerShdw dist="107763" dir="2699999" algn="ctr" rotWithShape="0">
              <a:schemeClr val="tx2">
                <a:alpha val="50000"/>
              </a:schemeClr>
            </a:outerShdw>
          </a:effectLst>
        </p:spPr>
        <p:txBody>
          <a:bodyPr anchor="t" anchorCtr="0"/>
          <a:p>
            <a:endParaRPr lang="zh-CN" altLang="en-US">
              <a:latin typeface="Arial" panose="020B0604020202020204" pitchFamily="34" charset="0"/>
              <a:ea typeface="宋体" panose="02010600030101010101" pitchFamily="2" charset="-122"/>
            </a:endParaRPr>
          </a:p>
        </p:txBody>
      </p:sp>
      <p:sp>
        <p:nvSpPr>
          <p:cNvPr id="79879" name="矩形 379910"/>
          <p:cNvSpPr/>
          <p:nvPr/>
        </p:nvSpPr>
        <p:spPr>
          <a:xfrm>
            <a:off x="3216275" y="3068638"/>
            <a:ext cx="3013075"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黑体" panose="02010609060101010101" charset="-122"/>
              </a:rPr>
              <a:t>依 据</a:t>
            </a:r>
            <a:endParaRPr lang="zh-CN" altLang="en-US" sz="3200" dirty="0">
              <a:solidFill>
                <a:schemeClr val="tx2"/>
              </a:solidFill>
              <a:latin typeface="Verdana" panose="020B0604030504040204" charset="0"/>
              <a:ea typeface="黑体" panose="02010609060101010101" charset="-122"/>
            </a:endParaRPr>
          </a:p>
        </p:txBody>
      </p:sp>
      <p:sp>
        <p:nvSpPr>
          <p:cNvPr id="79880" name="矩形 379911"/>
          <p:cNvSpPr/>
          <p:nvPr/>
        </p:nvSpPr>
        <p:spPr>
          <a:xfrm>
            <a:off x="1271588" y="3789363"/>
            <a:ext cx="939641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运输工具：根据上一个实训信息</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贸易方式：根据海关规范</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货物存放地点：根据业务给出的“其他信息”</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用途：从</a:t>
            </a:r>
            <a:r>
              <a:rPr lang="en-US" altLang="zh-CN" sz="2600" b="1">
                <a:solidFill>
                  <a:schemeClr val="tx2"/>
                </a:solidFill>
                <a:latin typeface="Verdana" panose="020B0604030504040204" charset="0"/>
                <a:ea typeface="宋体" panose="02010600030101010101" pitchFamily="2" charset="-122"/>
              </a:rPr>
              <a:t>9</a:t>
            </a:r>
            <a:r>
              <a:rPr lang="zh-CN" altLang="en-US" sz="2600" b="1" dirty="0">
                <a:solidFill>
                  <a:schemeClr val="tx2"/>
                </a:solidFill>
                <a:latin typeface="Verdana" panose="020B0604030504040204" charset="0"/>
                <a:ea typeface="宋体" panose="02010600030101010101" pitchFamily="2" charset="-122"/>
              </a:rPr>
              <a:t>个选项选择（</a:t>
            </a:r>
            <a:r>
              <a:rPr lang="en-US" altLang="zh-CN" sz="2600" b="1">
                <a:solidFill>
                  <a:schemeClr val="tx2"/>
                </a:solidFill>
                <a:latin typeface="Verdana" panose="020B0604030504040204" charset="0"/>
                <a:ea typeface="宋体" panose="02010600030101010101" pitchFamily="2" charset="-122"/>
              </a:rPr>
              <a:t>1</a:t>
            </a:r>
            <a:r>
              <a:rPr lang="zh-CN" altLang="en-US" sz="2600" b="1" dirty="0">
                <a:solidFill>
                  <a:schemeClr val="tx2"/>
                </a:solidFill>
                <a:latin typeface="Verdana" panose="020B0604030504040204" charset="0"/>
                <a:ea typeface="宋体" panose="02010600030101010101" pitchFamily="2" charset="-122"/>
              </a:rPr>
              <a:t>）种用或繁殖；（</a:t>
            </a:r>
            <a:r>
              <a:rPr lang="en-US" altLang="zh-CN" sz="2600" b="1">
                <a:solidFill>
                  <a:schemeClr val="tx2"/>
                </a:solidFill>
                <a:latin typeface="Verdana" panose="020B0604030504040204" charset="0"/>
                <a:ea typeface="宋体" panose="02010600030101010101" pitchFamily="2" charset="-122"/>
              </a:rPr>
              <a:t>2</a:t>
            </a:r>
            <a:r>
              <a:rPr lang="zh-CN" altLang="en-US" sz="2600" b="1" dirty="0">
                <a:solidFill>
                  <a:schemeClr val="tx2"/>
                </a:solidFill>
                <a:latin typeface="Verdana" panose="020B0604030504040204" charset="0"/>
                <a:ea typeface="宋体" panose="02010600030101010101" pitchFamily="2" charset="-122"/>
              </a:rPr>
              <a:t>）食用；（</a:t>
            </a:r>
            <a:r>
              <a:rPr lang="en-US" altLang="zh-CN" sz="2600" b="1">
                <a:solidFill>
                  <a:schemeClr val="tx2"/>
                </a:solidFill>
                <a:latin typeface="Verdana" panose="020B0604030504040204" charset="0"/>
                <a:ea typeface="宋体" panose="02010600030101010101" pitchFamily="2" charset="-122"/>
              </a:rPr>
              <a:t>3</a:t>
            </a:r>
            <a:r>
              <a:rPr lang="zh-CN" altLang="en-US" sz="2600" b="1" dirty="0">
                <a:solidFill>
                  <a:schemeClr val="tx2"/>
                </a:solidFill>
                <a:latin typeface="Verdana" panose="020B0604030504040204" charset="0"/>
                <a:ea typeface="宋体" panose="02010600030101010101" pitchFamily="2" charset="-122"/>
              </a:rPr>
              <a:t>）奶用；（</a:t>
            </a:r>
            <a:r>
              <a:rPr lang="en-US" altLang="zh-CN" sz="2600" b="1">
                <a:solidFill>
                  <a:schemeClr val="tx2"/>
                </a:solidFill>
                <a:latin typeface="Verdana" panose="020B0604030504040204" charset="0"/>
                <a:ea typeface="宋体" panose="02010600030101010101" pitchFamily="2" charset="-122"/>
              </a:rPr>
              <a:t>4</a:t>
            </a:r>
            <a:r>
              <a:rPr lang="zh-CN" altLang="en-US" sz="2600" b="1" dirty="0">
                <a:solidFill>
                  <a:schemeClr val="tx2"/>
                </a:solidFill>
                <a:latin typeface="Verdana" panose="020B0604030504040204" charset="0"/>
                <a:ea typeface="宋体" panose="02010600030101010101" pitchFamily="2" charset="-122"/>
              </a:rPr>
              <a:t>）观赏或演艺；（</a:t>
            </a:r>
            <a:r>
              <a:rPr lang="en-US" altLang="zh-CN" sz="2600" b="1">
                <a:solidFill>
                  <a:schemeClr val="tx2"/>
                </a:solidFill>
                <a:latin typeface="Verdana" panose="020B0604030504040204" charset="0"/>
                <a:ea typeface="宋体" panose="02010600030101010101" pitchFamily="2" charset="-122"/>
              </a:rPr>
              <a:t>5</a:t>
            </a:r>
            <a:r>
              <a:rPr lang="zh-CN" altLang="en-US" sz="2600" b="1" dirty="0">
                <a:solidFill>
                  <a:schemeClr val="tx2"/>
                </a:solidFill>
                <a:latin typeface="Verdana" panose="020B0604030504040204" charset="0"/>
                <a:ea typeface="宋体" panose="02010600030101010101" pitchFamily="2" charset="-122"/>
              </a:rPr>
              <a:t>）伴侣动物；（</a:t>
            </a:r>
            <a:r>
              <a:rPr lang="en-US" altLang="zh-CN" sz="2600" b="1">
                <a:solidFill>
                  <a:schemeClr val="tx2"/>
                </a:solidFill>
                <a:latin typeface="Verdana" panose="020B0604030504040204" charset="0"/>
                <a:ea typeface="宋体" panose="02010600030101010101" pitchFamily="2" charset="-122"/>
              </a:rPr>
              <a:t>6</a:t>
            </a:r>
            <a:r>
              <a:rPr lang="zh-CN" altLang="en-US" sz="2600" b="1" dirty="0">
                <a:solidFill>
                  <a:schemeClr val="tx2"/>
                </a:solidFill>
                <a:latin typeface="Verdana" panose="020B0604030504040204" charset="0"/>
                <a:ea typeface="宋体" panose="02010600030101010101" pitchFamily="2" charset="-122"/>
              </a:rPr>
              <a:t>）试验；（</a:t>
            </a:r>
            <a:r>
              <a:rPr lang="en-US" altLang="zh-CN" sz="2600" b="1">
                <a:solidFill>
                  <a:schemeClr val="tx2"/>
                </a:solidFill>
                <a:latin typeface="Verdana" panose="020B0604030504040204" charset="0"/>
                <a:ea typeface="宋体" panose="02010600030101010101" pitchFamily="2" charset="-122"/>
              </a:rPr>
              <a:t>7</a:t>
            </a:r>
            <a:r>
              <a:rPr lang="zh-CN" altLang="en-US" sz="2600" b="1" dirty="0">
                <a:solidFill>
                  <a:schemeClr val="tx2"/>
                </a:solidFill>
                <a:latin typeface="Verdana" panose="020B0604030504040204" charset="0"/>
                <a:ea typeface="宋体" panose="02010600030101010101" pitchFamily="2" charset="-122"/>
              </a:rPr>
              <a:t>）药用；（</a:t>
            </a:r>
            <a:r>
              <a:rPr lang="en-US" altLang="zh-CN" sz="2600" b="1">
                <a:solidFill>
                  <a:schemeClr val="tx2"/>
                </a:solidFill>
                <a:latin typeface="Verdana" panose="020B0604030504040204" charset="0"/>
                <a:ea typeface="宋体" panose="02010600030101010101" pitchFamily="2" charset="-122"/>
              </a:rPr>
              <a:t>8</a:t>
            </a:r>
            <a:r>
              <a:rPr lang="zh-CN" altLang="en-US" sz="2600" b="1" dirty="0">
                <a:solidFill>
                  <a:schemeClr val="tx2"/>
                </a:solidFill>
                <a:latin typeface="Verdana" panose="020B0604030504040204" charset="0"/>
                <a:ea typeface="宋体" panose="02010600030101010101" pitchFamily="2" charset="-122"/>
              </a:rPr>
              <a:t>）饲用；（</a:t>
            </a:r>
            <a:r>
              <a:rPr lang="en-US" altLang="zh-CN" sz="2600" b="1">
                <a:solidFill>
                  <a:schemeClr val="tx2"/>
                </a:solidFill>
                <a:latin typeface="Verdana" panose="020B0604030504040204" charset="0"/>
                <a:ea typeface="宋体" panose="02010600030101010101" pitchFamily="2" charset="-122"/>
              </a:rPr>
              <a:t>9</a:t>
            </a:r>
            <a:r>
              <a:rPr lang="zh-CN" altLang="en-US" sz="2600" b="1" dirty="0">
                <a:solidFill>
                  <a:schemeClr val="tx2"/>
                </a:solidFill>
                <a:latin typeface="Verdana" panose="020B0604030504040204" charset="0"/>
                <a:ea typeface="宋体" panose="02010600030101010101" pitchFamily="2" charset="-122"/>
              </a:rPr>
              <a:t>）其他。</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p:txBody>
      </p:sp>
      <p:pic>
        <p:nvPicPr>
          <p:cNvPr id="79881" name="图片 379914" descr="9"/>
          <p:cNvPicPr>
            <a:picLocks noChangeAspect="1"/>
          </p:cNvPicPr>
          <p:nvPr/>
        </p:nvPicPr>
        <p:blipFill>
          <a:blip r:embed="rId1"/>
          <a:stretch>
            <a:fillRect/>
          </a:stretch>
        </p:blipFill>
        <p:spPr>
          <a:xfrm>
            <a:off x="1524000" y="981075"/>
            <a:ext cx="9144000" cy="1800225"/>
          </a:xfrm>
          <a:prstGeom prst="rect">
            <a:avLst/>
          </a:prstGeom>
          <a:noFill/>
          <a:ln w="9525">
            <a:noFill/>
          </a:ln>
        </p:spPr>
      </p:pic>
    </p:spTree>
    <p:custDataLst>
      <p:tags r:id="rId2"/>
    </p:custData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81922" name="圆角矩形 381953"/>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81923" name="矩形 381954"/>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81924" name="文本占位符 381955"/>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81925" name="圆角矩形 381956"/>
          <p:cNvSpPr/>
          <p:nvPr/>
        </p:nvSpPr>
        <p:spPr>
          <a:xfrm>
            <a:off x="1524000" y="3573463"/>
            <a:ext cx="9144000" cy="3284537"/>
          </a:xfrm>
          <a:prstGeom prst="roundRect">
            <a:avLst>
              <a:gd name="adj" fmla="val 16667"/>
            </a:avLst>
          </a:prstGeom>
          <a:pattFill prst="pct50">
            <a:fgClr>
              <a:schemeClr val="accent1"/>
            </a:fgClr>
            <a:bgClr>
              <a:schemeClr val="bg1"/>
            </a:bgClr>
          </a:pattFill>
          <a:ln w="19050" cap="flat" cmpd="sng">
            <a:solidFill>
              <a:schemeClr val="tx1">
                <a:alpha val="70000"/>
              </a:schemeClr>
            </a:solidFill>
            <a:prstDash val="solid"/>
            <a:round/>
            <a:headEnd type="none" w="med" len="med"/>
            <a:tailEnd type="none" w="med" len="med"/>
          </a:ln>
        </p:spPr>
        <p:txBody>
          <a:bodyPr wrap="none" anchor="ctr" anchorCtr="0"/>
          <a:p>
            <a:endParaRPr lang="zh-CN" altLang="en-US" baseline="-25000" dirty="0">
              <a:latin typeface="Arial" panose="020B0604020202020204" pitchFamily="34" charset="0"/>
              <a:ea typeface="宋体" panose="02010600030101010101" pitchFamily="2" charset="-122"/>
            </a:endParaRPr>
          </a:p>
        </p:txBody>
      </p:sp>
      <p:sp>
        <p:nvSpPr>
          <p:cNvPr id="81926" name="圆角矩形 381957"/>
          <p:cNvSpPr/>
          <p:nvPr/>
        </p:nvSpPr>
        <p:spPr>
          <a:xfrm>
            <a:off x="2927350" y="2997200"/>
            <a:ext cx="2017713" cy="577850"/>
          </a:xfrm>
          <a:prstGeom prst="roundRect">
            <a:avLst>
              <a:gd name="adj" fmla="val 16667"/>
            </a:avLst>
          </a:prstGeom>
          <a:solidFill>
            <a:schemeClr val="accent1"/>
          </a:solidFill>
          <a:ln w="19050">
            <a:noFill/>
          </a:ln>
          <a:effectLst>
            <a:outerShdw dist="107763" dir="2699999" algn="ctr" rotWithShape="0">
              <a:schemeClr val="tx2">
                <a:alpha val="50000"/>
              </a:schemeClr>
            </a:outerShdw>
          </a:effectLst>
        </p:spPr>
        <p:txBody>
          <a:bodyPr anchor="t" anchorCtr="0"/>
          <a:p>
            <a:endParaRPr lang="zh-CN" altLang="en-US">
              <a:latin typeface="Arial" panose="020B0604020202020204" pitchFamily="34" charset="0"/>
              <a:ea typeface="宋体" panose="02010600030101010101" pitchFamily="2" charset="-122"/>
            </a:endParaRPr>
          </a:p>
        </p:txBody>
      </p:sp>
      <p:sp>
        <p:nvSpPr>
          <p:cNvPr id="81927" name="矩形 381958"/>
          <p:cNvSpPr/>
          <p:nvPr/>
        </p:nvSpPr>
        <p:spPr>
          <a:xfrm>
            <a:off x="3216275" y="3068638"/>
            <a:ext cx="3013075"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黑体" panose="02010609060101010101" charset="-122"/>
              </a:rPr>
              <a:t>依 据</a:t>
            </a:r>
            <a:endParaRPr lang="zh-CN" altLang="en-US" sz="3200" dirty="0">
              <a:solidFill>
                <a:schemeClr val="tx2"/>
              </a:solidFill>
              <a:latin typeface="Verdana" panose="020B0604030504040204" charset="0"/>
              <a:ea typeface="黑体" panose="02010609060101010101" charset="-122"/>
            </a:endParaRPr>
          </a:p>
        </p:txBody>
      </p:sp>
      <p:sp>
        <p:nvSpPr>
          <p:cNvPr id="81928" name="矩形 381959"/>
          <p:cNvSpPr/>
          <p:nvPr/>
        </p:nvSpPr>
        <p:spPr>
          <a:xfrm>
            <a:off x="1271588" y="3789363"/>
            <a:ext cx="712946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发货日期：货物实际出境日期</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集装箱规格数量号码：根据订舱相关信息</a:t>
            </a:r>
            <a:endParaRPr lang="zh-CN" altLang="en-US" sz="2600" b="1" dirty="0">
              <a:solidFill>
                <a:schemeClr val="tx2"/>
              </a:solidFill>
              <a:latin typeface="Verdana" panose="020B0604030504040204" charset="0"/>
              <a:ea typeface="宋体" panose="02010600030101010101" pitchFamily="2" charset="-122"/>
            </a:endParaRPr>
          </a:p>
        </p:txBody>
      </p:sp>
      <p:pic>
        <p:nvPicPr>
          <p:cNvPr id="81929" name="图片 381962" descr="10"/>
          <p:cNvPicPr>
            <a:picLocks noChangeAspect="1"/>
          </p:cNvPicPr>
          <p:nvPr/>
        </p:nvPicPr>
        <p:blipFill>
          <a:blip r:embed="rId1"/>
          <a:stretch>
            <a:fillRect/>
          </a:stretch>
        </p:blipFill>
        <p:spPr>
          <a:xfrm>
            <a:off x="1524000" y="908050"/>
            <a:ext cx="9144000" cy="2089150"/>
          </a:xfrm>
          <a:prstGeom prst="rect">
            <a:avLst/>
          </a:prstGeom>
          <a:noFill/>
          <a:ln w="9525">
            <a:noFill/>
          </a:ln>
        </p:spPr>
      </p:pic>
      <p:pic>
        <p:nvPicPr>
          <p:cNvPr id="81930" name="图片 381963" descr="11"/>
          <p:cNvPicPr>
            <a:picLocks noChangeAspect="1"/>
          </p:cNvPicPr>
          <p:nvPr/>
        </p:nvPicPr>
        <p:blipFill>
          <a:blip r:embed="rId2"/>
          <a:stretch>
            <a:fillRect/>
          </a:stretch>
        </p:blipFill>
        <p:spPr>
          <a:xfrm>
            <a:off x="1703388" y="4508500"/>
            <a:ext cx="8713787" cy="503238"/>
          </a:xfrm>
          <a:prstGeom prst="rect">
            <a:avLst/>
          </a:prstGeom>
          <a:noFill/>
          <a:ln w="9525">
            <a:noFill/>
          </a:ln>
        </p:spPr>
      </p:pic>
      <p:sp>
        <p:nvSpPr>
          <p:cNvPr id="81931" name="直接连接符 381964"/>
          <p:cNvSpPr/>
          <p:nvPr/>
        </p:nvSpPr>
        <p:spPr>
          <a:xfrm flipH="1">
            <a:off x="2782888" y="2060575"/>
            <a:ext cx="73025" cy="2520950"/>
          </a:xfrm>
          <a:prstGeom prst="line">
            <a:avLst/>
          </a:prstGeom>
          <a:ln w="19050" cap="flat" cmpd="sng">
            <a:solidFill>
              <a:srgbClr val="FF0000">
                <a:alpha val="70000"/>
              </a:srgbClr>
            </a:solidFill>
            <a:prstDash val="solid"/>
            <a:round/>
            <a:headEnd type="none" w="med" len="med"/>
            <a:tailEnd type="triangle" w="med" len="med"/>
          </a:ln>
        </p:spPr>
      </p:sp>
    </p:spTree>
    <p:custDataLst>
      <p:tags r:id="rId3"/>
    </p:custData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83970" name="圆角矩形 384001"/>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83971" name="矩形 384002"/>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83972" name="文本占位符 384003"/>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83973" name="圆角矩形 384004"/>
          <p:cNvSpPr/>
          <p:nvPr/>
        </p:nvSpPr>
        <p:spPr>
          <a:xfrm>
            <a:off x="1524000" y="3573463"/>
            <a:ext cx="8893175" cy="2808287"/>
          </a:xfrm>
          <a:prstGeom prst="roundRect">
            <a:avLst>
              <a:gd name="adj" fmla="val 16667"/>
            </a:avLst>
          </a:prstGeom>
          <a:pattFill prst="pct50">
            <a:fgClr>
              <a:schemeClr val="accent1"/>
            </a:fgClr>
            <a:bgClr>
              <a:schemeClr val="bg1"/>
            </a:bgClr>
          </a:pattFill>
          <a:ln w="19050" cap="flat" cmpd="sng">
            <a:solidFill>
              <a:schemeClr val="tx1">
                <a:alpha val="70000"/>
              </a:schemeClr>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3974" name="圆角矩形 384005"/>
          <p:cNvSpPr/>
          <p:nvPr/>
        </p:nvSpPr>
        <p:spPr>
          <a:xfrm>
            <a:off x="2927350" y="2997200"/>
            <a:ext cx="2017713" cy="577850"/>
          </a:xfrm>
          <a:prstGeom prst="roundRect">
            <a:avLst>
              <a:gd name="adj" fmla="val 16667"/>
            </a:avLst>
          </a:prstGeom>
          <a:solidFill>
            <a:schemeClr val="accent1"/>
          </a:solidFill>
          <a:ln w="19050">
            <a:noFill/>
          </a:ln>
          <a:effectLst>
            <a:outerShdw dist="107763" dir="2699999" algn="ctr" rotWithShape="0">
              <a:schemeClr val="tx2">
                <a:alpha val="50000"/>
              </a:schemeClr>
            </a:outerShdw>
          </a:effectLst>
        </p:spPr>
        <p:txBody>
          <a:bodyPr anchor="t" anchorCtr="0"/>
          <a:p>
            <a:endParaRPr lang="zh-CN" altLang="en-US">
              <a:latin typeface="Arial" panose="020B0604020202020204" pitchFamily="34" charset="0"/>
              <a:ea typeface="宋体" panose="02010600030101010101" pitchFamily="2" charset="-122"/>
            </a:endParaRPr>
          </a:p>
        </p:txBody>
      </p:sp>
      <p:sp>
        <p:nvSpPr>
          <p:cNvPr id="83975" name="矩形 384006"/>
          <p:cNvSpPr/>
          <p:nvPr/>
        </p:nvSpPr>
        <p:spPr>
          <a:xfrm>
            <a:off x="3216275" y="3068638"/>
            <a:ext cx="3013075"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黑体" panose="02010609060101010101" charset="-122"/>
              </a:rPr>
              <a:t>依 据</a:t>
            </a:r>
            <a:endParaRPr lang="zh-CN" altLang="en-US" sz="3200" dirty="0">
              <a:solidFill>
                <a:schemeClr val="tx2"/>
              </a:solidFill>
              <a:latin typeface="Verdana" panose="020B0604030504040204" charset="0"/>
              <a:ea typeface="黑体" panose="02010609060101010101" charset="-122"/>
            </a:endParaRPr>
          </a:p>
        </p:txBody>
      </p:sp>
      <p:sp>
        <p:nvSpPr>
          <p:cNvPr id="83976" name="矩形 384007"/>
          <p:cNvSpPr/>
          <p:nvPr/>
        </p:nvSpPr>
        <p:spPr>
          <a:xfrm>
            <a:off x="1271588" y="3789363"/>
            <a:ext cx="712946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p:txBody>
      </p:sp>
      <p:pic>
        <p:nvPicPr>
          <p:cNvPr id="83977" name="图片 384011" descr="12"/>
          <p:cNvPicPr>
            <a:picLocks noChangeAspect="1"/>
          </p:cNvPicPr>
          <p:nvPr/>
        </p:nvPicPr>
        <p:blipFill>
          <a:blip r:embed="rId1"/>
          <a:stretch>
            <a:fillRect/>
          </a:stretch>
        </p:blipFill>
        <p:spPr>
          <a:xfrm>
            <a:off x="1524000" y="908050"/>
            <a:ext cx="9144000" cy="2251075"/>
          </a:xfrm>
          <a:prstGeom prst="rect">
            <a:avLst/>
          </a:prstGeom>
          <a:noFill/>
          <a:ln w="9525">
            <a:noFill/>
          </a:ln>
        </p:spPr>
      </p:pic>
      <p:pic>
        <p:nvPicPr>
          <p:cNvPr id="83978" name="图片 384012" descr="13"/>
          <p:cNvPicPr>
            <a:picLocks noChangeAspect="1"/>
          </p:cNvPicPr>
          <p:nvPr/>
        </p:nvPicPr>
        <p:blipFill>
          <a:blip r:embed="rId2"/>
          <a:stretch>
            <a:fillRect/>
          </a:stretch>
        </p:blipFill>
        <p:spPr>
          <a:xfrm>
            <a:off x="3359150" y="4005263"/>
            <a:ext cx="6156325" cy="1717675"/>
          </a:xfrm>
          <a:prstGeom prst="rect">
            <a:avLst/>
          </a:prstGeom>
          <a:noFill/>
          <a:ln w="9525">
            <a:noFill/>
          </a:ln>
        </p:spPr>
      </p:pic>
      <p:sp>
        <p:nvSpPr>
          <p:cNvPr id="83979" name="直接连接符 384013"/>
          <p:cNvSpPr/>
          <p:nvPr/>
        </p:nvSpPr>
        <p:spPr>
          <a:xfrm flipH="1">
            <a:off x="5232400" y="1844675"/>
            <a:ext cx="647700" cy="2376488"/>
          </a:xfrm>
          <a:prstGeom prst="line">
            <a:avLst/>
          </a:prstGeom>
          <a:ln w="19050" cap="flat" cmpd="sng">
            <a:solidFill>
              <a:srgbClr val="FF0000">
                <a:alpha val="70000"/>
              </a:srgbClr>
            </a:solidFill>
            <a:prstDash val="solid"/>
            <a:round/>
            <a:headEnd type="none" w="med" len="med"/>
            <a:tailEnd type="triangle" w="med" len="med"/>
          </a:ln>
        </p:spPr>
      </p:sp>
    </p:spTree>
    <p:custDataLst>
      <p:tags r:id="rId3"/>
    </p:custData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pic>
        <p:nvPicPr>
          <p:cNvPr id="86018" name="图片 386058" descr="14"/>
          <p:cNvPicPr>
            <a:picLocks noChangeAspect="1"/>
          </p:cNvPicPr>
          <p:nvPr/>
        </p:nvPicPr>
        <p:blipFill>
          <a:blip r:embed="rId1"/>
          <a:stretch>
            <a:fillRect/>
          </a:stretch>
        </p:blipFill>
        <p:spPr>
          <a:xfrm>
            <a:off x="1524000" y="908050"/>
            <a:ext cx="9144000" cy="2736850"/>
          </a:xfrm>
          <a:prstGeom prst="rect">
            <a:avLst/>
          </a:prstGeom>
          <a:noFill/>
          <a:ln w="9525">
            <a:noFill/>
          </a:ln>
        </p:spPr>
      </p:pic>
      <p:sp>
        <p:nvSpPr>
          <p:cNvPr id="86019" name="圆角矩形 386049"/>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86020" name="矩形 386050"/>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86021" name="文本占位符 386051"/>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86022" name="圆角矩形 386052"/>
          <p:cNvSpPr/>
          <p:nvPr/>
        </p:nvSpPr>
        <p:spPr>
          <a:xfrm>
            <a:off x="1524000" y="4221163"/>
            <a:ext cx="9144000" cy="1368425"/>
          </a:xfrm>
          <a:prstGeom prst="roundRect">
            <a:avLst>
              <a:gd name="adj" fmla="val 16667"/>
            </a:avLst>
          </a:prstGeom>
          <a:pattFill prst="pct50">
            <a:fgClr>
              <a:schemeClr val="accent1"/>
            </a:fgClr>
            <a:bgClr>
              <a:schemeClr val="bg1"/>
            </a:bgClr>
          </a:pattFill>
          <a:ln w="19050" cap="flat" cmpd="sng">
            <a:solidFill>
              <a:schemeClr val="tx1">
                <a:alpha val="70000"/>
              </a:schemeClr>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6023" name="圆角矩形 386053"/>
          <p:cNvSpPr/>
          <p:nvPr/>
        </p:nvSpPr>
        <p:spPr>
          <a:xfrm>
            <a:off x="2927350" y="3716338"/>
            <a:ext cx="2017713" cy="577850"/>
          </a:xfrm>
          <a:prstGeom prst="roundRect">
            <a:avLst>
              <a:gd name="adj" fmla="val 16667"/>
            </a:avLst>
          </a:prstGeom>
          <a:solidFill>
            <a:schemeClr val="accent1"/>
          </a:solidFill>
          <a:ln w="19050">
            <a:noFill/>
          </a:ln>
          <a:effectLst>
            <a:outerShdw dist="107763" dir="2699999" algn="ctr" rotWithShape="0">
              <a:schemeClr val="tx2">
                <a:alpha val="50000"/>
              </a:schemeClr>
            </a:outerShdw>
          </a:effectLst>
        </p:spPr>
        <p:txBody>
          <a:bodyPr anchor="t" anchorCtr="0"/>
          <a:p>
            <a:endParaRPr lang="zh-CN" altLang="en-US">
              <a:latin typeface="Arial" panose="020B0604020202020204" pitchFamily="34" charset="0"/>
              <a:ea typeface="宋体" panose="02010600030101010101" pitchFamily="2" charset="-122"/>
            </a:endParaRPr>
          </a:p>
        </p:txBody>
      </p:sp>
      <p:sp>
        <p:nvSpPr>
          <p:cNvPr id="86024" name="矩形 386054"/>
          <p:cNvSpPr/>
          <p:nvPr/>
        </p:nvSpPr>
        <p:spPr>
          <a:xfrm>
            <a:off x="3143250" y="3716338"/>
            <a:ext cx="3013075"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黑体" panose="02010609060101010101" charset="-122"/>
              </a:rPr>
              <a:t>依 据</a:t>
            </a:r>
            <a:endParaRPr lang="zh-CN" altLang="en-US" sz="3200" dirty="0">
              <a:solidFill>
                <a:schemeClr val="tx2"/>
              </a:solidFill>
              <a:latin typeface="Verdana" panose="020B0604030504040204" charset="0"/>
              <a:ea typeface="黑体" panose="02010609060101010101" charset="-122"/>
            </a:endParaRPr>
          </a:p>
        </p:txBody>
      </p:sp>
      <p:sp>
        <p:nvSpPr>
          <p:cNvPr id="86025" name="矩形 386055"/>
          <p:cNvSpPr/>
          <p:nvPr/>
        </p:nvSpPr>
        <p:spPr>
          <a:xfrm>
            <a:off x="2208213" y="4600575"/>
            <a:ext cx="712946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产地和报关地不一致领取换证凭单</a:t>
            </a:r>
            <a:r>
              <a:rPr lang="en-US" altLang="zh-CN" sz="2600" b="1">
                <a:solidFill>
                  <a:schemeClr val="tx2"/>
                </a:solidFill>
                <a:latin typeface="Verdana" panose="020B0604030504040204" charset="0"/>
                <a:ea typeface="宋体" panose="02010600030101010101" pitchFamily="2" charset="-122"/>
              </a:rPr>
              <a:t>/</a:t>
            </a:r>
            <a:r>
              <a:rPr lang="zh-CN" altLang="en-US" sz="2600" b="1" dirty="0">
                <a:solidFill>
                  <a:schemeClr val="tx2"/>
                </a:solidFill>
                <a:latin typeface="Verdana" panose="020B0604030504040204" charset="0"/>
                <a:ea typeface="宋体" panose="02010600030101010101" pitchFamily="2" charset="-122"/>
              </a:rPr>
              <a:t>凭条</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p:txBody>
      </p:sp>
    </p:spTree>
    <p:custDataLst>
      <p:tags r:id="rId2"/>
    </p:custData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88066" name="圆角矩形 388097"/>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88067" name="矩形 388098"/>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88068" name="文本占位符 388099"/>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88069" name="圆角矩形 388106"/>
          <p:cNvSpPr/>
          <p:nvPr/>
        </p:nvSpPr>
        <p:spPr>
          <a:xfrm>
            <a:off x="1774825" y="1989138"/>
            <a:ext cx="8893175" cy="2520950"/>
          </a:xfrm>
          <a:prstGeom prst="roundRect">
            <a:avLst>
              <a:gd name="adj" fmla="val 16667"/>
            </a:avLst>
          </a:prstGeom>
          <a:pattFill prst="pct50">
            <a:fgClr>
              <a:schemeClr val="accent1"/>
            </a:fgClr>
            <a:bgClr>
              <a:schemeClr val="bg1"/>
            </a:bgClr>
          </a:pattFill>
          <a:ln w="19050" cap="flat" cmpd="sng">
            <a:solidFill>
              <a:schemeClr val="tx1">
                <a:alpha val="70000"/>
              </a:schemeClr>
            </a:solidFill>
            <a:prstDash val="solid"/>
            <a:round/>
            <a:headEnd type="none" w="med" len="med"/>
            <a:tailEnd type="none" w="med" len="med"/>
          </a:ln>
        </p:spPr>
        <p:txBody>
          <a:bodyPr wrap="none" anchor="ctr" anchorCtr="0"/>
          <a:p>
            <a:r>
              <a:rPr lang="zh-CN" altLang="en-US" sz="3600" baseline="-25000" dirty="0">
                <a:solidFill>
                  <a:schemeClr val="tx2"/>
                </a:solidFill>
                <a:latin typeface="Arial" panose="020B0604020202020204" pitchFamily="34" charset="0"/>
                <a:ea typeface="宋体" panose="02010600030101010101" pitchFamily="2" charset="-122"/>
              </a:rPr>
              <a:t>签名</a:t>
            </a:r>
            <a:r>
              <a:rPr lang="en-US" altLang="zh-CN" sz="3600" baseline="-25000">
                <a:solidFill>
                  <a:schemeClr val="tx2"/>
                </a:solidFill>
                <a:latin typeface="Arial" panose="020B0604020202020204" pitchFamily="34" charset="0"/>
                <a:ea typeface="宋体" panose="02010600030101010101" pitchFamily="2" charset="-122"/>
              </a:rPr>
              <a:t>:</a:t>
            </a:r>
            <a:endParaRPr lang="en-US" altLang="zh-CN" sz="3600" baseline="-25000">
              <a:solidFill>
                <a:schemeClr val="tx2"/>
              </a:solidFill>
              <a:latin typeface="Arial" panose="020B0604020202020204" pitchFamily="34" charset="0"/>
              <a:ea typeface="宋体" panose="02010600030101010101" pitchFamily="2" charset="-122"/>
            </a:endParaRPr>
          </a:p>
          <a:p>
            <a:r>
              <a:rPr lang="zh-CN" altLang="en-US" sz="3600" baseline="-25000" dirty="0">
                <a:solidFill>
                  <a:schemeClr val="tx2"/>
                </a:solidFill>
                <a:latin typeface="Arial" panose="020B0604020202020204" pitchFamily="34" charset="0"/>
                <a:ea typeface="宋体" panose="02010600030101010101" pitchFamily="2" charset="-122"/>
              </a:rPr>
              <a:t>由持有</a:t>
            </a:r>
            <a:r>
              <a:rPr lang="en-US" altLang="zh-CN" sz="3600" baseline="-25000">
                <a:solidFill>
                  <a:schemeClr val="tx2"/>
                </a:solidFill>
                <a:latin typeface="Arial" panose="020B0604020202020204" pitchFamily="34" charset="0"/>
                <a:ea typeface="宋体" panose="02010600030101010101" pitchFamily="2" charset="-122"/>
              </a:rPr>
              <a:t>《</a:t>
            </a:r>
            <a:r>
              <a:rPr lang="zh-CN" altLang="en-US" sz="3600" baseline="-25000" dirty="0">
                <a:solidFill>
                  <a:schemeClr val="tx2"/>
                </a:solidFill>
                <a:latin typeface="Arial" panose="020B0604020202020204" pitchFamily="34" charset="0"/>
                <a:ea typeface="宋体" panose="02010600030101010101" pitchFamily="2" charset="-122"/>
              </a:rPr>
              <a:t>报检员证</a:t>
            </a:r>
            <a:r>
              <a:rPr lang="en-US" altLang="zh-CN" sz="3600" baseline="-25000">
                <a:solidFill>
                  <a:schemeClr val="tx2"/>
                </a:solidFill>
                <a:latin typeface="Arial" panose="020B0604020202020204" pitchFamily="34" charset="0"/>
                <a:ea typeface="宋体" panose="02010600030101010101" pitchFamily="2" charset="-122"/>
              </a:rPr>
              <a:t>》</a:t>
            </a:r>
            <a:r>
              <a:rPr lang="zh-CN" altLang="en-US" sz="3600" baseline="-25000" dirty="0">
                <a:solidFill>
                  <a:schemeClr val="tx2"/>
                </a:solidFill>
                <a:latin typeface="Arial" panose="020B0604020202020204" pitchFamily="34" charset="0"/>
                <a:ea typeface="宋体" panose="02010600030101010101" pitchFamily="2" charset="-122"/>
              </a:rPr>
              <a:t>的报检员手签。</a:t>
            </a:r>
            <a:endParaRPr lang="zh-CN" altLang="en-US" sz="3600" baseline="-25000" dirty="0">
              <a:solidFill>
                <a:schemeClr val="tx2"/>
              </a:solidFill>
              <a:latin typeface="Arial" panose="020B0604020202020204" pitchFamily="34" charset="0"/>
              <a:ea typeface="宋体" panose="02010600030101010101" pitchFamily="2" charset="-122"/>
            </a:endParaRPr>
          </a:p>
          <a:p>
            <a:endParaRPr lang="zh-CN" altLang="en-US" sz="3600" baseline="-25000" dirty="0">
              <a:solidFill>
                <a:schemeClr val="tx2"/>
              </a:solidFill>
              <a:latin typeface="Arial" panose="020B0604020202020204" pitchFamily="34" charset="0"/>
              <a:ea typeface="宋体" panose="02010600030101010101" pitchFamily="2" charset="-122"/>
            </a:endParaRPr>
          </a:p>
          <a:p>
            <a:r>
              <a:rPr lang="zh-CN" altLang="en-US" sz="3600" baseline="-25000" dirty="0">
                <a:solidFill>
                  <a:schemeClr val="tx2"/>
                </a:solidFill>
                <a:latin typeface="Arial" panose="020B0604020202020204" pitchFamily="34" charset="0"/>
                <a:ea typeface="宋体" panose="02010600030101010101" pitchFamily="2" charset="-122"/>
              </a:rPr>
              <a:t>检验检疫费用</a:t>
            </a:r>
            <a:r>
              <a:rPr lang="en-US" altLang="zh-CN" sz="3600" baseline="-25000">
                <a:solidFill>
                  <a:schemeClr val="tx2"/>
                </a:solidFill>
                <a:latin typeface="Arial" panose="020B0604020202020204" pitchFamily="34" charset="0"/>
                <a:ea typeface="宋体" panose="02010600030101010101" pitchFamily="2" charset="-122"/>
              </a:rPr>
              <a:t>:</a:t>
            </a:r>
            <a:endParaRPr lang="en-US" altLang="zh-CN" sz="3600" baseline="-25000">
              <a:solidFill>
                <a:schemeClr val="tx2"/>
              </a:solidFill>
              <a:latin typeface="Arial" panose="020B0604020202020204" pitchFamily="34" charset="0"/>
              <a:ea typeface="宋体" panose="02010600030101010101" pitchFamily="2" charset="-122"/>
            </a:endParaRPr>
          </a:p>
          <a:p>
            <a:r>
              <a:rPr lang="zh-CN" altLang="en-US" sz="3600" baseline="-25000" dirty="0">
                <a:solidFill>
                  <a:schemeClr val="tx2"/>
                </a:solidFill>
                <a:latin typeface="Arial" panose="020B0604020202020204" pitchFamily="34" charset="0"/>
                <a:ea typeface="宋体" panose="02010600030101010101" pitchFamily="2" charset="-122"/>
              </a:rPr>
              <a:t>由检验检疫机构计费人员核定费用后填写，如熏蒸费和消毒费等。 </a:t>
            </a:r>
            <a:endParaRPr lang="zh-CN" altLang="en-US" sz="3600" baseline="-25000" dirty="0">
              <a:solidFill>
                <a:schemeClr val="tx2"/>
              </a:solidFill>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24577"/>
          <p:cNvSpPr>
            <a:spLocks noGrp="1" noRot="1"/>
          </p:cNvSpPr>
          <p:nvPr>
            <p:ph type="title"/>
          </p:nvPr>
        </p:nvSpPr>
        <p:spPr>
          <a:xfrm>
            <a:off x="2208213" y="188913"/>
            <a:ext cx="7847012" cy="658812"/>
          </a:xfrm>
        </p:spPr>
        <p:txBody>
          <a:bodyPr anchor="ctr" anchorCtr="0">
            <a:normAutofit fontScale="90000"/>
          </a:bodyPr>
          <a:p>
            <a:r>
              <a:rPr lang="zh-CN" altLang="en-US" sz="4000" b="1" dirty="0"/>
              <a:t>原始单据与报关单的对应关系</a:t>
            </a:r>
            <a:endParaRPr lang="zh-CN" altLang="en-US" sz="4000" b="1" dirty="0"/>
          </a:p>
        </p:txBody>
      </p:sp>
      <p:pic>
        <p:nvPicPr>
          <p:cNvPr id="25602" name="内容占位符 24578" descr="报关单据1"/>
          <p:cNvPicPr>
            <a:picLocks noGrp="1" noRot="1" noChangeAspect="1"/>
          </p:cNvPicPr>
          <p:nvPr>
            <p:ph idx="1"/>
          </p:nvPr>
        </p:nvPicPr>
        <p:blipFill>
          <a:blip r:embed="rId1"/>
          <a:stretch>
            <a:fillRect/>
          </a:stretch>
        </p:blipFill>
        <p:spPr>
          <a:xfrm>
            <a:off x="1524000" y="836613"/>
            <a:ext cx="9144000" cy="6021387"/>
          </a:xfrm>
        </p:spPr>
      </p:pic>
    </p:spTree>
    <p:custDataLst>
      <p:tags r:id="rId2"/>
    </p:custDataLst>
  </p:cSld>
  <p:clrMapOvr>
    <a:masterClrMapping/>
  </p:clrMapOvr>
  <p:transition>
    <p:push dir="r"/>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90114" name="圆角矩形 392193"/>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90115" name="矩形 392194"/>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90116" name="文本占位符 392195"/>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90117" name="矩形 392197"/>
          <p:cNvSpPr/>
          <p:nvPr/>
        </p:nvSpPr>
        <p:spPr>
          <a:xfrm>
            <a:off x="1271588" y="3789363"/>
            <a:ext cx="712946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p:txBody>
      </p:sp>
      <p:pic>
        <p:nvPicPr>
          <p:cNvPr id="90118" name="图片 392198" descr="1"/>
          <p:cNvPicPr>
            <a:picLocks noChangeAspect="1"/>
          </p:cNvPicPr>
          <p:nvPr/>
        </p:nvPicPr>
        <p:blipFill>
          <a:blip r:embed="rId1"/>
          <a:stretch>
            <a:fillRect/>
          </a:stretch>
        </p:blipFill>
        <p:spPr>
          <a:xfrm>
            <a:off x="4727575" y="17463"/>
            <a:ext cx="5124450" cy="6840537"/>
          </a:xfrm>
          <a:prstGeom prst="rect">
            <a:avLst/>
          </a:prstGeom>
          <a:noFill/>
          <a:ln w="9525">
            <a:noFill/>
          </a:ln>
        </p:spPr>
      </p:pic>
    </p:spTree>
    <p:custDataLst>
      <p:tags r:id="rId2"/>
    </p:custData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92162" name="圆角矩形 402433"/>
          <p:cNvSpPr/>
          <p:nvPr/>
        </p:nvSpPr>
        <p:spPr>
          <a:xfrm>
            <a:off x="2351088" y="10525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92163" name="矩形 402434"/>
          <p:cNvSpPr/>
          <p:nvPr/>
        </p:nvSpPr>
        <p:spPr>
          <a:xfrm>
            <a:off x="2638425" y="11239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92164" name="文本占位符 402435"/>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92165" name="圆角矩形 402436"/>
          <p:cNvSpPr/>
          <p:nvPr/>
        </p:nvSpPr>
        <p:spPr>
          <a:xfrm>
            <a:off x="1919288" y="3716338"/>
            <a:ext cx="7851775" cy="2259012"/>
          </a:xfrm>
          <a:prstGeom prst="roundRect">
            <a:avLst>
              <a:gd name="adj" fmla="val 16667"/>
            </a:avLst>
          </a:prstGeom>
          <a:pattFill prst="pct50">
            <a:fgClr>
              <a:schemeClr val="accent1"/>
            </a:fgClr>
            <a:bgClr>
              <a:schemeClr val="bg1"/>
            </a:bgClr>
          </a:pattFill>
          <a:ln w="19050" cap="flat" cmpd="sng">
            <a:solidFill>
              <a:schemeClr val="tx1">
                <a:alpha val="70000"/>
              </a:schemeClr>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66" name="圆角矩形 402437"/>
          <p:cNvSpPr/>
          <p:nvPr/>
        </p:nvSpPr>
        <p:spPr>
          <a:xfrm>
            <a:off x="2424113" y="3357563"/>
            <a:ext cx="2017712" cy="577850"/>
          </a:xfrm>
          <a:prstGeom prst="roundRect">
            <a:avLst>
              <a:gd name="adj" fmla="val 16667"/>
            </a:avLst>
          </a:prstGeom>
          <a:solidFill>
            <a:schemeClr val="accent1"/>
          </a:solidFill>
          <a:ln w="19050">
            <a:noFill/>
          </a:ln>
          <a:effectLst>
            <a:outerShdw dist="107763" dir="2699999" algn="ctr" rotWithShape="0">
              <a:schemeClr val="tx2">
                <a:alpha val="50000"/>
              </a:schemeClr>
            </a:outerShdw>
          </a:effectLst>
        </p:spPr>
        <p:txBody>
          <a:bodyPr anchor="t" anchorCtr="0"/>
          <a:p>
            <a:endParaRPr lang="zh-CN" altLang="en-US">
              <a:latin typeface="Arial" panose="020B0604020202020204" pitchFamily="34" charset="0"/>
              <a:ea typeface="宋体" panose="02010600030101010101" pitchFamily="2" charset="-122"/>
            </a:endParaRPr>
          </a:p>
        </p:txBody>
      </p:sp>
      <p:sp>
        <p:nvSpPr>
          <p:cNvPr id="92167" name="矩形 402438"/>
          <p:cNvSpPr/>
          <p:nvPr/>
        </p:nvSpPr>
        <p:spPr>
          <a:xfrm>
            <a:off x="2782888" y="3357563"/>
            <a:ext cx="3013075"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黑体" panose="02010609060101010101" charset="-122"/>
              </a:rPr>
              <a:t>依 据</a:t>
            </a:r>
            <a:endParaRPr lang="zh-CN" altLang="en-US" sz="3200" dirty="0">
              <a:solidFill>
                <a:schemeClr val="tx2"/>
              </a:solidFill>
              <a:latin typeface="Verdana" panose="020B0604030504040204" charset="0"/>
              <a:ea typeface="黑体" panose="02010609060101010101" charset="-122"/>
            </a:endParaRPr>
          </a:p>
        </p:txBody>
      </p:sp>
      <p:sp>
        <p:nvSpPr>
          <p:cNvPr id="92168" name="矩形 402439"/>
          <p:cNvSpPr/>
          <p:nvPr/>
        </p:nvSpPr>
        <p:spPr>
          <a:xfrm>
            <a:off x="2422525" y="4051300"/>
            <a:ext cx="7129463" cy="2257425"/>
          </a:xfrm>
          <a:prstGeom prst="rect">
            <a:avLst/>
          </a:prstGeom>
          <a:noFill/>
          <a:ln w="9525">
            <a:noFill/>
          </a:ln>
        </p:spPr>
        <p:txBody>
          <a:bodyPr anchor="t" anchorCtr="0"/>
          <a:p>
            <a:pPr marL="342900" indent="-342900" algn="ctr">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其他信息：</a:t>
            </a:r>
            <a:endParaRPr lang="zh-CN" altLang="en-US" sz="2600" b="1" dirty="0">
              <a:solidFill>
                <a:schemeClr val="tx2"/>
              </a:solidFill>
              <a:latin typeface="Verdana" panose="020B0604030504040204" charset="0"/>
              <a:ea typeface="宋体" panose="02010600030101010101" pitchFamily="2" charset="-122"/>
            </a:endParaRPr>
          </a:p>
          <a:p>
            <a:pPr marL="342900" indent="-342900" algn="ctr">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南京辉皇食品有限公司的登记号为</a:t>
            </a:r>
            <a:r>
              <a:rPr lang="en-US" altLang="zh-CN" sz="2600" b="1">
                <a:solidFill>
                  <a:schemeClr val="tx2"/>
                </a:solidFill>
                <a:latin typeface="Verdana" panose="020B0604030504040204" charset="0"/>
                <a:ea typeface="宋体" panose="02010600030101010101" pitchFamily="2" charset="-122"/>
              </a:rPr>
              <a:t>3201003850</a:t>
            </a:r>
            <a:r>
              <a:rPr lang="zh-CN" altLang="en-US" sz="2600" b="1" dirty="0">
                <a:solidFill>
                  <a:schemeClr val="tx2"/>
                </a:solidFill>
                <a:latin typeface="Verdana" panose="020B0604030504040204" charset="0"/>
                <a:ea typeface="宋体" panose="02010600030101010101" pitchFamily="2" charset="-122"/>
              </a:rPr>
              <a:t>，属私营有限责任公司。</a:t>
            </a:r>
            <a:endParaRPr lang="ja-JP" altLang="en-US" sz="2600" b="1" dirty="0">
              <a:solidFill>
                <a:schemeClr val="tx2"/>
              </a:solidFill>
              <a:latin typeface="Verdana" panose="020B0604030504040204" charset="0"/>
              <a:ea typeface="宋体" panose="02010600030101010101" pitchFamily="2" charset="-122"/>
            </a:endParaRPr>
          </a:p>
        </p:txBody>
      </p:sp>
      <p:pic>
        <p:nvPicPr>
          <p:cNvPr id="92169" name="图片 402441" descr="1"/>
          <p:cNvPicPr>
            <a:picLocks noChangeAspect="1"/>
          </p:cNvPicPr>
          <p:nvPr/>
        </p:nvPicPr>
        <p:blipFill>
          <a:blip r:embed="rId1"/>
          <a:stretch>
            <a:fillRect/>
          </a:stretch>
        </p:blipFill>
        <p:spPr>
          <a:xfrm>
            <a:off x="1524000" y="1773238"/>
            <a:ext cx="9144000" cy="1439862"/>
          </a:xfrm>
          <a:prstGeom prst="rect">
            <a:avLst/>
          </a:prstGeom>
          <a:noFill/>
          <a:ln w="9525">
            <a:noFill/>
          </a:ln>
        </p:spPr>
      </p:pic>
      <p:sp>
        <p:nvSpPr>
          <p:cNvPr id="92170" name="标题 402442"/>
          <p:cNvSpPr>
            <a:spLocks noGrp="1"/>
          </p:cNvSpPr>
          <p:nvPr>
            <p:ph type="title"/>
          </p:nvPr>
        </p:nvSpPr>
        <p:spPr>
          <a:xfrm>
            <a:off x="3000375" y="333375"/>
            <a:ext cx="5976938" cy="685800"/>
          </a:xfrm>
          <a:solidFill>
            <a:srgbClr val="FFFFFF"/>
          </a:solidFill>
          <a:ln>
            <a:solidFill>
              <a:srgbClr val="000000"/>
            </a:solidFill>
            <a:miter/>
          </a:ln>
        </p:spPr>
        <p:txBody>
          <a:bodyPr anchor="ctr" anchorCtr="0"/>
          <a:p>
            <a:r>
              <a:rPr lang="zh-CN" altLang="en-US" dirty="0"/>
              <a:t>示范操作：实训</a:t>
            </a:r>
            <a:r>
              <a:rPr lang="en-US" altLang="zh-CN"/>
              <a:t>4-2</a:t>
            </a:r>
            <a:endParaRPr lang="en-US" altLang="zh-CN"/>
          </a:p>
        </p:txBody>
      </p:sp>
    </p:spTree>
    <p:custDataLst>
      <p:tags r:id="rId2"/>
    </p:custData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94210" name="圆角矩形 404481"/>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94211" name="矩形 404482"/>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94212" name="文本占位符 404483"/>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94213" name="圆角矩形 404484"/>
          <p:cNvSpPr/>
          <p:nvPr/>
        </p:nvSpPr>
        <p:spPr>
          <a:xfrm>
            <a:off x="1524000" y="3573463"/>
            <a:ext cx="9144000" cy="3284537"/>
          </a:xfrm>
          <a:prstGeom prst="roundRect">
            <a:avLst>
              <a:gd name="adj" fmla="val 16667"/>
            </a:avLst>
          </a:prstGeom>
          <a:pattFill prst="pct50">
            <a:fgClr>
              <a:schemeClr val="accent1"/>
            </a:fgClr>
            <a:bgClr>
              <a:schemeClr val="bg1"/>
            </a:bgClr>
          </a:pattFill>
          <a:ln w="19050" cap="flat" cmpd="sng">
            <a:solidFill>
              <a:schemeClr val="tx1">
                <a:alpha val="70000"/>
              </a:schemeClr>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14" name="圆角矩形 404485"/>
          <p:cNvSpPr/>
          <p:nvPr/>
        </p:nvSpPr>
        <p:spPr>
          <a:xfrm>
            <a:off x="2927350" y="2997200"/>
            <a:ext cx="2017713" cy="577850"/>
          </a:xfrm>
          <a:prstGeom prst="roundRect">
            <a:avLst>
              <a:gd name="adj" fmla="val 16667"/>
            </a:avLst>
          </a:prstGeom>
          <a:solidFill>
            <a:schemeClr val="accent1"/>
          </a:solidFill>
          <a:ln w="19050">
            <a:noFill/>
          </a:ln>
          <a:effectLst>
            <a:outerShdw dist="107763" dir="2699999" algn="ctr" rotWithShape="0">
              <a:schemeClr val="tx2">
                <a:alpha val="50000"/>
              </a:schemeClr>
            </a:outerShdw>
          </a:effectLst>
        </p:spPr>
        <p:txBody>
          <a:bodyPr anchor="t" anchorCtr="0"/>
          <a:p>
            <a:endParaRPr lang="zh-CN" altLang="en-US">
              <a:latin typeface="Arial" panose="020B0604020202020204" pitchFamily="34" charset="0"/>
              <a:ea typeface="宋体" panose="02010600030101010101" pitchFamily="2" charset="-122"/>
            </a:endParaRPr>
          </a:p>
        </p:txBody>
      </p:sp>
      <p:sp>
        <p:nvSpPr>
          <p:cNvPr id="94215" name="矩形 404486"/>
          <p:cNvSpPr/>
          <p:nvPr/>
        </p:nvSpPr>
        <p:spPr>
          <a:xfrm>
            <a:off x="3216275" y="3068638"/>
            <a:ext cx="3013075"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黑体" panose="02010609060101010101" charset="-122"/>
              </a:rPr>
              <a:t>依 据</a:t>
            </a:r>
            <a:endParaRPr lang="zh-CN" altLang="en-US" sz="3200" dirty="0">
              <a:solidFill>
                <a:schemeClr val="tx2"/>
              </a:solidFill>
              <a:latin typeface="Verdana" panose="020B0604030504040204" charset="0"/>
              <a:ea typeface="黑体" panose="02010609060101010101" charset="-122"/>
            </a:endParaRPr>
          </a:p>
        </p:txBody>
      </p:sp>
      <p:sp>
        <p:nvSpPr>
          <p:cNvPr id="94216" name="矩形 404487"/>
          <p:cNvSpPr/>
          <p:nvPr/>
        </p:nvSpPr>
        <p:spPr>
          <a:xfrm>
            <a:off x="1703388" y="3573463"/>
            <a:ext cx="712946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发货人：发票中出票人</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收货人：发票上的受票人</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p:txBody>
      </p:sp>
      <p:pic>
        <p:nvPicPr>
          <p:cNvPr id="94217" name="图片 404491" descr="2"/>
          <p:cNvPicPr>
            <a:picLocks noChangeAspect="1"/>
          </p:cNvPicPr>
          <p:nvPr/>
        </p:nvPicPr>
        <p:blipFill>
          <a:blip r:embed="rId1"/>
          <a:stretch>
            <a:fillRect/>
          </a:stretch>
        </p:blipFill>
        <p:spPr>
          <a:xfrm>
            <a:off x="1524000" y="981075"/>
            <a:ext cx="9144000" cy="2016125"/>
          </a:xfrm>
          <a:prstGeom prst="rect">
            <a:avLst/>
          </a:prstGeom>
          <a:noFill/>
          <a:ln w="9525">
            <a:noFill/>
          </a:ln>
        </p:spPr>
      </p:pic>
      <p:pic>
        <p:nvPicPr>
          <p:cNvPr id="94218" name="图片 404492" descr="3"/>
          <p:cNvPicPr>
            <a:picLocks noChangeAspect="1"/>
          </p:cNvPicPr>
          <p:nvPr/>
        </p:nvPicPr>
        <p:blipFill>
          <a:blip r:embed="rId2"/>
          <a:stretch>
            <a:fillRect/>
          </a:stretch>
        </p:blipFill>
        <p:spPr>
          <a:xfrm>
            <a:off x="5880100" y="5229225"/>
            <a:ext cx="4787900" cy="1512888"/>
          </a:xfrm>
          <a:prstGeom prst="rect">
            <a:avLst/>
          </a:prstGeom>
          <a:noFill/>
          <a:ln w="9525">
            <a:noFill/>
          </a:ln>
        </p:spPr>
      </p:pic>
      <p:pic>
        <p:nvPicPr>
          <p:cNvPr id="94219" name="图片 404493" descr="4"/>
          <p:cNvPicPr>
            <a:picLocks noChangeAspect="1"/>
          </p:cNvPicPr>
          <p:nvPr/>
        </p:nvPicPr>
        <p:blipFill>
          <a:blip r:embed="rId3"/>
          <a:stretch>
            <a:fillRect/>
          </a:stretch>
        </p:blipFill>
        <p:spPr>
          <a:xfrm>
            <a:off x="3648075" y="4005263"/>
            <a:ext cx="6769100" cy="1149350"/>
          </a:xfrm>
          <a:prstGeom prst="rect">
            <a:avLst/>
          </a:prstGeom>
          <a:noFill/>
          <a:ln w="9525">
            <a:noFill/>
          </a:ln>
        </p:spPr>
      </p:pic>
    </p:spTree>
    <p:custDataLst>
      <p:tags r:id="rId4"/>
    </p:custData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pic>
        <p:nvPicPr>
          <p:cNvPr id="96258" name="图片 406538" descr="1"/>
          <p:cNvPicPr>
            <a:picLocks noChangeAspect="1"/>
          </p:cNvPicPr>
          <p:nvPr/>
        </p:nvPicPr>
        <p:blipFill>
          <a:blip r:embed="rId1"/>
          <a:stretch>
            <a:fillRect/>
          </a:stretch>
        </p:blipFill>
        <p:spPr>
          <a:xfrm>
            <a:off x="1524000" y="908050"/>
            <a:ext cx="9144000" cy="2376488"/>
          </a:xfrm>
          <a:prstGeom prst="rect">
            <a:avLst/>
          </a:prstGeom>
          <a:noFill/>
          <a:ln w="9525">
            <a:noFill/>
          </a:ln>
        </p:spPr>
      </p:pic>
      <p:sp>
        <p:nvSpPr>
          <p:cNvPr id="96259" name="圆角矩形 406529"/>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96260" name="矩形 406530"/>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96261" name="文本占位符 406531"/>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96262" name="圆角矩形 406532"/>
          <p:cNvSpPr/>
          <p:nvPr/>
        </p:nvSpPr>
        <p:spPr>
          <a:xfrm>
            <a:off x="1524000" y="3573463"/>
            <a:ext cx="9144000" cy="3284537"/>
          </a:xfrm>
          <a:prstGeom prst="roundRect">
            <a:avLst>
              <a:gd name="adj" fmla="val 16667"/>
            </a:avLst>
          </a:prstGeom>
          <a:pattFill prst="pct50">
            <a:fgClr>
              <a:schemeClr val="accent1"/>
            </a:fgClr>
            <a:bgClr>
              <a:schemeClr val="bg1"/>
            </a:bgClr>
          </a:pattFill>
          <a:ln w="19050" cap="flat" cmpd="sng">
            <a:solidFill>
              <a:schemeClr val="tx1">
                <a:alpha val="70000"/>
              </a:schemeClr>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6263" name="圆角矩形 406533"/>
          <p:cNvSpPr/>
          <p:nvPr/>
        </p:nvSpPr>
        <p:spPr>
          <a:xfrm>
            <a:off x="2927350" y="2997200"/>
            <a:ext cx="2017713" cy="577850"/>
          </a:xfrm>
          <a:prstGeom prst="roundRect">
            <a:avLst>
              <a:gd name="adj" fmla="val 16667"/>
            </a:avLst>
          </a:prstGeom>
          <a:solidFill>
            <a:schemeClr val="accent1"/>
          </a:solidFill>
          <a:ln w="19050">
            <a:noFill/>
          </a:ln>
          <a:effectLst>
            <a:outerShdw dist="107763" dir="2699999" algn="ctr" rotWithShape="0">
              <a:schemeClr val="tx2">
                <a:alpha val="50000"/>
              </a:schemeClr>
            </a:outerShdw>
          </a:effectLst>
        </p:spPr>
        <p:txBody>
          <a:bodyPr anchor="t" anchorCtr="0"/>
          <a:p>
            <a:endParaRPr lang="zh-CN" altLang="en-US">
              <a:latin typeface="Arial" panose="020B0604020202020204" pitchFamily="34" charset="0"/>
              <a:ea typeface="宋体" panose="02010600030101010101" pitchFamily="2" charset="-122"/>
            </a:endParaRPr>
          </a:p>
        </p:txBody>
      </p:sp>
      <p:sp>
        <p:nvSpPr>
          <p:cNvPr id="96264" name="矩形 406534"/>
          <p:cNvSpPr/>
          <p:nvPr/>
        </p:nvSpPr>
        <p:spPr>
          <a:xfrm>
            <a:off x="3216275" y="3068638"/>
            <a:ext cx="3013075"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黑体" panose="02010609060101010101" charset="-122"/>
              </a:rPr>
              <a:t>依 据</a:t>
            </a:r>
            <a:endParaRPr lang="zh-CN" altLang="en-US" sz="3200" dirty="0">
              <a:solidFill>
                <a:schemeClr val="tx2"/>
              </a:solidFill>
              <a:latin typeface="Verdana" panose="020B0604030504040204" charset="0"/>
              <a:ea typeface="黑体" panose="02010609060101010101" charset="-122"/>
            </a:endParaRPr>
          </a:p>
        </p:txBody>
      </p:sp>
      <p:sp>
        <p:nvSpPr>
          <p:cNvPr id="96265" name="矩形 406535"/>
          <p:cNvSpPr/>
          <p:nvPr/>
        </p:nvSpPr>
        <p:spPr>
          <a:xfrm>
            <a:off x="1271588" y="3789363"/>
            <a:ext cx="712946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货物名称：发票中货物描述</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en-US" altLang="zh-CN" sz="2600" b="1">
                <a:solidFill>
                  <a:schemeClr val="tx2"/>
                </a:solidFill>
                <a:latin typeface="Verdana" panose="020B0604030504040204" charset="0"/>
                <a:ea typeface="宋体" panose="02010600030101010101" pitchFamily="2" charset="-122"/>
              </a:rPr>
              <a:t>H.S.</a:t>
            </a:r>
            <a:r>
              <a:rPr lang="zh-CN" altLang="en-US" sz="2600" b="1" dirty="0">
                <a:solidFill>
                  <a:schemeClr val="tx2"/>
                </a:solidFill>
                <a:latin typeface="Verdana" panose="020B0604030504040204" charset="0"/>
                <a:ea typeface="宋体" panose="02010600030101010101" pitchFamily="2" charset="-122"/>
              </a:rPr>
              <a:t>编码：其他信息中获得</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产地：货物生产地省、市、</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县名</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数量、总值、包装：</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发票相应栏目</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p:txBody>
      </p:sp>
      <p:pic>
        <p:nvPicPr>
          <p:cNvPr id="96266" name="图片 406539" descr="1"/>
          <p:cNvPicPr>
            <a:picLocks noChangeAspect="1"/>
          </p:cNvPicPr>
          <p:nvPr/>
        </p:nvPicPr>
        <p:blipFill>
          <a:blip r:embed="rId2"/>
          <a:stretch>
            <a:fillRect/>
          </a:stretch>
        </p:blipFill>
        <p:spPr>
          <a:xfrm>
            <a:off x="5808663" y="3762375"/>
            <a:ext cx="4859337" cy="3095625"/>
          </a:xfrm>
          <a:prstGeom prst="rect">
            <a:avLst/>
          </a:prstGeom>
          <a:noFill/>
          <a:ln w="9525">
            <a:noFill/>
          </a:ln>
        </p:spPr>
      </p:pic>
    </p:spTree>
    <p:custDataLst>
      <p:tags r:id="rId3"/>
    </p:custData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98306" name="圆角矩形 408577"/>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98307" name="矩形 408578"/>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98308" name="文本占位符 408579"/>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98309" name="圆角矩形 408580"/>
          <p:cNvSpPr/>
          <p:nvPr/>
        </p:nvSpPr>
        <p:spPr>
          <a:xfrm>
            <a:off x="1524000" y="3573463"/>
            <a:ext cx="9144000" cy="3284537"/>
          </a:xfrm>
          <a:prstGeom prst="roundRect">
            <a:avLst>
              <a:gd name="adj" fmla="val 16667"/>
            </a:avLst>
          </a:prstGeom>
          <a:pattFill prst="pct50">
            <a:fgClr>
              <a:schemeClr val="accent1"/>
            </a:fgClr>
            <a:bgClr>
              <a:schemeClr val="bg1"/>
            </a:bgClr>
          </a:pattFill>
          <a:ln w="19050" cap="flat" cmpd="sng">
            <a:solidFill>
              <a:schemeClr val="tx1">
                <a:alpha val="70000"/>
              </a:schemeClr>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8310" name="圆角矩形 408581"/>
          <p:cNvSpPr/>
          <p:nvPr/>
        </p:nvSpPr>
        <p:spPr>
          <a:xfrm>
            <a:off x="2927350" y="2997200"/>
            <a:ext cx="2017713" cy="577850"/>
          </a:xfrm>
          <a:prstGeom prst="roundRect">
            <a:avLst>
              <a:gd name="adj" fmla="val 16667"/>
            </a:avLst>
          </a:prstGeom>
          <a:solidFill>
            <a:schemeClr val="accent1"/>
          </a:solidFill>
          <a:ln w="19050">
            <a:noFill/>
          </a:ln>
          <a:effectLst>
            <a:outerShdw dist="107763" dir="2699999" algn="ctr" rotWithShape="0">
              <a:schemeClr val="tx2">
                <a:alpha val="50000"/>
              </a:schemeClr>
            </a:outerShdw>
          </a:effectLst>
        </p:spPr>
        <p:txBody>
          <a:bodyPr anchor="t" anchorCtr="0"/>
          <a:p>
            <a:endParaRPr lang="zh-CN" altLang="en-US">
              <a:latin typeface="Arial" panose="020B0604020202020204" pitchFamily="34" charset="0"/>
              <a:ea typeface="宋体" panose="02010600030101010101" pitchFamily="2" charset="-122"/>
            </a:endParaRPr>
          </a:p>
        </p:txBody>
      </p:sp>
      <p:sp>
        <p:nvSpPr>
          <p:cNvPr id="98311" name="矩形 408582"/>
          <p:cNvSpPr/>
          <p:nvPr/>
        </p:nvSpPr>
        <p:spPr>
          <a:xfrm>
            <a:off x="3216275" y="3068638"/>
            <a:ext cx="3013075"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黑体" panose="02010609060101010101" charset="-122"/>
              </a:rPr>
              <a:t>依 据</a:t>
            </a:r>
            <a:endParaRPr lang="zh-CN" altLang="en-US" sz="3200" dirty="0">
              <a:solidFill>
                <a:schemeClr val="tx2"/>
              </a:solidFill>
              <a:latin typeface="Verdana" panose="020B0604030504040204" charset="0"/>
              <a:ea typeface="黑体" panose="02010609060101010101" charset="-122"/>
            </a:endParaRPr>
          </a:p>
        </p:txBody>
      </p:sp>
      <p:sp>
        <p:nvSpPr>
          <p:cNvPr id="98312" name="矩形 408583"/>
          <p:cNvSpPr/>
          <p:nvPr/>
        </p:nvSpPr>
        <p:spPr>
          <a:xfrm>
            <a:off x="1271588" y="3789363"/>
            <a:ext cx="939641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运输工具：不清楚可笼统写</a:t>
            </a:r>
            <a:endParaRPr lang="en-US" altLang="zh-CN" sz="2600" b="1">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贸易方式：根据海关规范</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货物存放地点：公司地址</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用途：从</a:t>
            </a:r>
            <a:r>
              <a:rPr lang="en-US" altLang="zh-CN" sz="2600" b="1">
                <a:solidFill>
                  <a:schemeClr val="tx2"/>
                </a:solidFill>
                <a:latin typeface="Verdana" panose="020B0604030504040204" charset="0"/>
                <a:ea typeface="宋体" panose="02010600030101010101" pitchFamily="2" charset="-122"/>
              </a:rPr>
              <a:t>9</a:t>
            </a:r>
            <a:r>
              <a:rPr lang="zh-CN" altLang="en-US" sz="2600" b="1" dirty="0">
                <a:solidFill>
                  <a:schemeClr val="tx2"/>
                </a:solidFill>
                <a:latin typeface="Verdana" panose="020B0604030504040204" charset="0"/>
                <a:ea typeface="宋体" panose="02010600030101010101" pitchFamily="2" charset="-122"/>
              </a:rPr>
              <a:t>个选项选择（</a:t>
            </a:r>
            <a:r>
              <a:rPr lang="en-US" altLang="zh-CN" sz="2600" b="1">
                <a:solidFill>
                  <a:schemeClr val="tx2"/>
                </a:solidFill>
                <a:latin typeface="Verdana" panose="020B0604030504040204" charset="0"/>
                <a:ea typeface="宋体" panose="02010600030101010101" pitchFamily="2" charset="-122"/>
              </a:rPr>
              <a:t>1</a:t>
            </a:r>
            <a:r>
              <a:rPr lang="zh-CN" altLang="en-US" sz="2600" b="1" dirty="0">
                <a:solidFill>
                  <a:schemeClr val="tx2"/>
                </a:solidFill>
                <a:latin typeface="Verdana" panose="020B0604030504040204" charset="0"/>
                <a:ea typeface="宋体" panose="02010600030101010101" pitchFamily="2" charset="-122"/>
              </a:rPr>
              <a:t>）种用或繁殖；（</a:t>
            </a:r>
            <a:r>
              <a:rPr lang="en-US" altLang="zh-CN" sz="2600" b="1">
                <a:solidFill>
                  <a:schemeClr val="tx2"/>
                </a:solidFill>
                <a:latin typeface="Verdana" panose="020B0604030504040204" charset="0"/>
                <a:ea typeface="宋体" panose="02010600030101010101" pitchFamily="2" charset="-122"/>
              </a:rPr>
              <a:t>2</a:t>
            </a:r>
            <a:r>
              <a:rPr lang="zh-CN" altLang="en-US" sz="2600" b="1" dirty="0">
                <a:solidFill>
                  <a:schemeClr val="tx2"/>
                </a:solidFill>
                <a:latin typeface="Verdana" panose="020B0604030504040204" charset="0"/>
                <a:ea typeface="宋体" panose="02010600030101010101" pitchFamily="2" charset="-122"/>
              </a:rPr>
              <a:t>）食用；（</a:t>
            </a:r>
            <a:r>
              <a:rPr lang="en-US" altLang="zh-CN" sz="2600" b="1">
                <a:solidFill>
                  <a:schemeClr val="tx2"/>
                </a:solidFill>
                <a:latin typeface="Verdana" panose="020B0604030504040204" charset="0"/>
                <a:ea typeface="宋体" panose="02010600030101010101" pitchFamily="2" charset="-122"/>
              </a:rPr>
              <a:t>3</a:t>
            </a:r>
            <a:r>
              <a:rPr lang="zh-CN" altLang="en-US" sz="2600" b="1" dirty="0">
                <a:solidFill>
                  <a:schemeClr val="tx2"/>
                </a:solidFill>
                <a:latin typeface="Verdana" panose="020B0604030504040204" charset="0"/>
                <a:ea typeface="宋体" panose="02010600030101010101" pitchFamily="2" charset="-122"/>
              </a:rPr>
              <a:t>）奶用；（</a:t>
            </a:r>
            <a:r>
              <a:rPr lang="en-US" altLang="zh-CN" sz="2600" b="1">
                <a:solidFill>
                  <a:schemeClr val="tx2"/>
                </a:solidFill>
                <a:latin typeface="Verdana" panose="020B0604030504040204" charset="0"/>
                <a:ea typeface="宋体" panose="02010600030101010101" pitchFamily="2" charset="-122"/>
              </a:rPr>
              <a:t>4</a:t>
            </a:r>
            <a:r>
              <a:rPr lang="zh-CN" altLang="en-US" sz="2600" b="1" dirty="0">
                <a:solidFill>
                  <a:schemeClr val="tx2"/>
                </a:solidFill>
                <a:latin typeface="Verdana" panose="020B0604030504040204" charset="0"/>
                <a:ea typeface="宋体" panose="02010600030101010101" pitchFamily="2" charset="-122"/>
              </a:rPr>
              <a:t>）观赏或演艺；（</a:t>
            </a:r>
            <a:r>
              <a:rPr lang="en-US" altLang="zh-CN" sz="2600" b="1">
                <a:solidFill>
                  <a:schemeClr val="tx2"/>
                </a:solidFill>
                <a:latin typeface="Verdana" panose="020B0604030504040204" charset="0"/>
                <a:ea typeface="宋体" panose="02010600030101010101" pitchFamily="2" charset="-122"/>
              </a:rPr>
              <a:t>5</a:t>
            </a:r>
            <a:r>
              <a:rPr lang="zh-CN" altLang="en-US" sz="2600" b="1" dirty="0">
                <a:solidFill>
                  <a:schemeClr val="tx2"/>
                </a:solidFill>
                <a:latin typeface="Verdana" panose="020B0604030504040204" charset="0"/>
                <a:ea typeface="宋体" panose="02010600030101010101" pitchFamily="2" charset="-122"/>
              </a:rPr>
              <a:t>）伴侣动物；（</a:t>
            </a:r>
            <a:r>
              <a:rPr lang="en-US" altLang="zh-CN" sz="2600" b="1">
                <a:solidFill>
                  <a:schemeClr val="tx2"/>
                </a:solidFill>
                <a:latin typeface="Verdana" panose="020B0604030504040204" charset="0"/>
                <a:ea typeface="宋体" panose="02010600030101010101" pitchFamily="2" charset="-122"/>
              </a:rPr>
              <a:t>6</a:t>
            </a:r>
            <a:r>
              <a:rPr lang="zh-CN" altLang="en-US" sz="2600" b="1" dirty="0">
                <a:solidFill>
                  <a:schemeClr val="tx2"/>
                </a:solidFill>
                <a:latin typeface="Verdana" panose="020B0604030504040204" charset="0"/>
                <a:ea typeface="宋体" panose="02010600030101010101" pitchFamily="2" charset="-122"/>
              </a:rPr>
              <a:t>）试验；（</a:t>
            </a:r>
            <a:r>
              <a:rPr lang="en-US" altLang="zh-CN" sz="2600" b="1">
                <a:solidFill>
                  <a:schemeClr val="tx2"/>
                </a:solidFill>
                <a:latin typeface="Verdana" panose="020B0604030504040204" charset="0"/>
                <a:ea typeface="宋体" panose="02010600030101010101" pitchFamily="2" charset="-122"/>
              </a:rPr>
              <a:t>7</a:t>
            </a:r>
            <a:r>
              <a:rPr lang="zh-CN" altLang="en-US" sz="2600" b="1" dirty="0">
                <a:solidFill>
                  <a:schemeClr val="tx2"/>
                </a:solidFill>
                <a:latin typeface="Verdana" panose="020B0604030504040204" charset="0"/>
                <a:ea typeface="宋体" panose="02010600030101010101" pitchFamily="2" charset="-122"/>
              </a:rPr>
              <a:t>）药用；（</a:t>
            </a:r>
            <a:r>
              <a:rPr lang="en-US" altLang="zh-CN" sz="2600" b="1">
                <a:solidFill>
                  <a:schemeClr val="tx2"/>
                </a:solidFill>
                <a:latin typeface="Verdana" panose="020B0604030504040204" charset="0"/>
                <a:ea typeface="宋体" panose="02010600030101010101" pitchFamily="2" charset="-122"/>
              </a:rPr>
              <a:t>8</a:t>
            </a:r>
            <a:r>
              <a:rPr lang="zh-CN" altLang="en-US" sz="2600" b="1" dirty="0">
                <a:solidFill>
                  <a:schemeClr val="tx2"/>
                </a:solidFill>
                <a:latin typeface="Verdana" panose="020B0604030504040204" charset="0"/>
                <a:ea typeface="宋体" panose="02010600030101010101" pitchFamily="2" charset="-122"/>
              </a:rPr>
              <a:t>）饲用；（</a:t>
            </a:r>
            <a:r>
              <a:rPr lang="en-US" altLang="zh-CN" sz="2600" b="1">
                <a:solidFill>
                  <a:schemeClr val="tx2"/>
                </a:solidFill>
                <a:latin typeface="Verdana" panose="020B0604030504040204" charset="0"/>
                <a:ea typeface="宋体" panose="02010600030101010101" pitchFamily="2" charset="-122"/>
              </a:rPr>
              <a:t>9</a:t>
            </a:r>
            <a:r>
              <a:rPr lang="zh-CN" altLang="en-US" sz="2600" b="1" dirty="0">
                <a:solidFill>
                  <a:schemeClr val="tx2"/>
                </a:solidFill>
                <a:latin typeface="Verdana" panose="020B0604030504040204" charset="0"/>
                <a:ea typeface="宋体" panose="02010600030101010101" pitchFamily="2" charset="-122"/>
              </a:rPr>
              <a:t>）其他。</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p:txBody>
      </p:sp>
      <p:pic>
        <p:nvPicPr>
          <p:cNvPr id="98313" name="图片 408585" descr="1"/>
          <p:cNvPicPr>
            <a:picLocks noChangeAspect="1"/>
          </p:cNvPicPr>
          <p:nvPr/>
        </p:nvPicPr>
        <p:blipFill>
          <a:blip r:embed="rId1"/>
          <a:stretch>
            <a:fillRect/>
          </a:stretch>
        </p:blipFill>
        <p:spPr>
          <a:xfrm>
            <a:off x="1524000" y="981075"/>
            <a:ext cx="9144000" cy="2016125"/>
          </a:xfrm>
          <a:prstGeom prst="rect">
            <a:avLst/>
          </a:prstGeom>
          <a:noFill/>
          <a:ln w="9525">
            <a:noFill/>
          </a:ln>
        </p:spPr>
      </p:pic>
    </p:spTree>
    <p:custDataLst>
      <p:tags r:id="rId2"/>
    </p:custData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100354" name="圆角矩形 410625"/>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100355" name="矩形 410626"/>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100356" name="文本占位符 410627"/>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100357" name="圆角矩形 410628"/>
          <p:cNvSpPr/>
          <p:nvPr/>
        </p:nvSpPr>
        <p:spPr>
          <a:xfrm>
            <a:off x="1524000" y="3573463"/>
            <a:ext cx="9144000" cy="3284537"/>
          </a:xfrm>
          <a:prstGeom prst="roundRect">
            <a:avLst>
              <a:gd name="adj" fmla="val 16667"/>
            </a:avLst>
          </a:prstGeom>
          <a:pattFill prst="pct50">
            <a:fgClr>
              <a:schemeClr val="accent1"/>
            </a:fgClr>
            <a:bgClr>
              <a:schemeClr val="bg1"/>
            </a:bgClr>
          </a:pattFill>
          <a:ln w="19050" cap="flat" cmpd="sng">
            <a:solidFill>
              <a:schemeClr val="tx1">
                <a:alpha val="70000"/>
              </a:schemeClr>
            </a:solidFill>
            <a:prstDash val="solid"/>
            <a:round/>
            <a:headEnd type="none" w="med" len="med"/>
            <a:tailEnd type="none" w="med" len="med"/>
          </a:ln>
        </p:spPr>
        <p:txBody>
          <a:bodyPr wrap="none" anchor="ctr" anchorCtr="0"/>
          <a:p>
            <a:endParaRPr lang="zh-CN" altLang="en-US" baseline="-25000" dirty="0">
              <a:latin typeface="Arial" panose="020B0604020202020204" pitchFamily="34" charset="0"/>
              <a:ea typeface="宋体" panose="02010600030101010101" pitchFamily="2" charset="-122"/>
            </a:endParaRPr>
          </a:p>
        </p:txBody>
      </p:sp>
      <p:sp>
        <p:nvSpPr>
          <p:cNvPr id="100358" name="圆角矩形 410629"/>
          <p:cNvSpPr/>
          <p:nvPr/>
        </p:nvSpPr>
        <p:spPr>
          <a:xfrm>
            <a:off x="2927350" y="2997200"/>
            <a:ext cx="2017713" cy="577850"/>
          </a:xfrm>
          <a:prstGeom prst="roundRect">
            <a:avLst>
              <a:gd name="adj" fmla="val 16667"/>
            </a:avLst>
          </a:prstGeom>
          <a:solidFill>
            <a:schemeClr val="accent1"/>
          </a:solidFill>
          <a:ln w="19050">
            <a:noFill/>
          </a:ln>
          <a:effectLst>
            <a:outerShdw dist="107763" dir="2699999" algn="ctr" rotWithShape="0">
              <a:schemeClr val="tx2">
                <a:alpha val="50000"/>
              </a:schemeClr>
            </a:outerShdw>
          </a:effectLst>
        </p:spPr>
        <p:txBody>
          <a:bodyPr anchor="t" anchorCtr="0"/>
          <a:p>
            <a:endParaRPr lang="zh-CN" altLang="en-US">
              <a:latin typeface="Arial" panose="020B0604020202020204" pitchFamily="34" charset="0"/>
              <a:ea typeface="宋体" panose="02010600030101010101" pitchFamily="2" charset="-122"/>
            </a:endParaRPr>
          </a:p>
        </p:txBody>
      </p:sp>
      <p:sp>
        <p:nvSpPr>
          <p:cNvPr id="100359" name="矩形 410630"/>
          <p:cNvSpPr/>
          <p:nvPr/>
        </p:nvSpPr>
        <p:spPr>
          <a:xfrm>
            <a:off x="3216275" y="3068638"/>
            <a:ext cx="3013075"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黑体" panose="02010609060101010101" charset="-122"/>
              </a:rPr>
              <a:t>依 据</a:t>
            </a:r>
            <a:endParaRPr lang="zh-CN" altLang="en-US" sz="3200" dirty="0">
              <a:solidFill>
                <a:schemeClr val="tx2"/>
              </a:solidFill>
              <a:latin typeface="Verdana" panose="020B0604030504040204" charset="0"/>
              <a:ea typeface="黑体" panose="02010609060101010101" charset="-122"/>
            </a:endParaRPr>
          </a:p>
        </p:txBody>
      </p:sp>
      <p:sp>
        <p:nvSpPr>
          <p:cNvPr id="100360" name="矩形 410631"/>
          <p:cNvSpPr/>
          <p:nvPr/>
        </p:nvSpPr>
        <p:spPr>
          <a:xfrm>
            <a:off x="1271588" y="3789363"/>
            <a:ext cx="712946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发货日期：货物实际出境日期</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集装箱规格数量号码：根据订舱相关信息</a:t>
            </a:r>
            <a:endParaRPr lang="zh-CN" altLang="en-US" sz="2600" b="1" dirty="0">
              <a:solidFill>
                <a:schemeClr val="tx2"/>
              </a:solidFill>
              <a:latin typeface="Verdana" panose="020B0604030504040204" charset="0"/>
              <a:ea typeface="宋体" panose="02010600030101010101" pitchFamily="2" charset="-122"/>
            </a:endParaRPr>
          </a:p>
        </p:txBody>
      </p:sp>
      <p:pic>
        <p:nvPicPr>
          <p:cNvPr id="100361" name="图片 410635" descr="1"/>
          <p:cNvPicPr>
            <a:picLocks noChangeAspect="1"/>
          </p:cNvPicPr>
          <p:nvPr/>
        </p:nvPicPr>
        <p:blipFill>
          <a:blip r:embed="rId1"/>
          <a:stretch>
            <a:fillRect/>
          </a:stretch>
        </p:blipFill>
        <p:spPr>
          <a:xfrm>
            <a:off x="1524000" y="981075"/>
            <a:ext cx="9144000" cy="1943100"/>
          </a:xfrm>
          <a:prstGeom prst="rect">
            <a:avLst/>
          </a:prstGeom>
          <a:noFill/>
          <a:ln w="9525">
            <a:noFill/>
          </a:ln>
        </p:spPr>
      </p:pic>
      <p:pic>
        <p:nvPicPr>
          <p:cNvPr id="100362" name="图片 410636" descr="1"/>
          <p:cNvPicPr>
            <a:picLocks noChangeAspect="1"/>
          </p:cNvPicPr>
          <p:nvPr/>
        </p:nvPicPr>
        <p:blipFill>
          <a:blip r:embed="rId2"/>
          <a:stretch>
            <a:fillRect/>
          </a:stretch>
        </p:blipFill>
        <p:spPr>
          <a:xfrm>
            <a:off x="1774825" y="4365625"/>
            <a:ext cx="8893175" cy="647700"/>
          </a:xfrm>
          <a:prstGeom prst="rect">
            <a:avLst/>
          </a:prstGeom>
          <a:noFill/>
          <a:ln w="9525">
            <a:noFill/>
          </a:ln>
        </p:spPr>
      </p:pic>
    </p:spTree>
    <p:custDataLst>
      <p:tags r:id="rId3"/>
    </p:custData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102402" name="圆角矩形 412673"/>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102403" name="矩形 412674"/>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102404" name="文本占位符 412675"/>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102405" name="圆角矩形 412676"/>
          <p:cNvSpPr/>
          <p:nvPr/>
        </p:nvSpPr>
        <p:spPr>
          <a:xfrm>
            <a:off x="1524000" y="3573463"/>
            <a:ext cx="8893175" cy="2808287"/>
          </a:xfrm>
          <a:prstGeom prst="roundRect">
            <a:avLst>
              <a:gd name="adj" fmla="val 16667"/>
            </a:avLst>
          </a:prstGeom>
          <a:pattFill prst="pct50">
            <a:fgClr>
              <a:schemeClr val="accent1"/>
            </a:fgClr>
            <a:bgClr>
              <a:schemeClr val="bg1"/>
            </a:bgClr>
          </a:pattFill>
          <a:ln w="19050" cap="flat" cmpd="sng">
            <a:solidFill>
              <a:schemeClr val="tx1">
                <a:alpha val="70000"/>
              </a:schemeClr>
            </a:solidFill>
            <a:prstDash val="solid"/>
            <a:round/>
            <a:headEnd type="none" w="med" len="med"/>
            <a:tailEnd type="none" w="med" len="med"/>
          </a:ln>
        </p:spPr>
        <p:txBody>
          <a:bodyPr wrap="none" anchor="ctr" anchorCtr="0"/>
          <a:p>
            <a:r>
              <a:rPr lang="en-US" altLang="zh-CN" sz="3600" baseline="-25000">
                <a:latin typeface="Arial" panose="020B0604020202020204" pitchFamily="34" charset="0"/>
                <a:ea typeface="宋体" panose="02010600030101010101" pitchFamily="2" charset="-122"/>
              </a:rPr>
              <a:t>46A:+ INSPECTION (HEALTH) CERTIFICATE FROM C.I.Q. </a:t>
            </a:r>
            <a:endParaRPr lang="en-US" altLang="zh-CN" sz="3600" baseline="-25000">
              <a:latin typeface="Arial" panose="020B0604020202020204" pitchFamily="34" charset="0"/>
              <a:ea typeface="宋体" panose="02010600030101010101" pitchFamily="2" charset="-122"/>
            </a:endParaRPr>
          </a:p>
          <a:p>
            <a:r>
              <a:rPr lang="en-US" altLang="zh-CN" sz="3600" baseline="-25000">
                <a:latin typeface="Arial" panose="020B0604020202020204" pitchFamily="34" charset="0"/>
                <a:ea typeface="宋体" panose="02010600030101010101" pitchFamily="2" charset="-122"/>
              </a:rPr>
              <a:t>(ENTRY-EXITINSPECTION AND QUARANTINE</a:t>
            </a:r>
            <a:endParaRPr lang="en-US" altLang="zh-CN" sz="3600" baseline="-25000">
              <a:latin typeface="Arial" panose="020B0604020202020204" pitchFamily="34" charset="0"/>
              <a:ea typeface="宋体" panose="02010600030101010101" pitchFamily="2" charset="-122"/>
            </a:endParaRPr>
          </a:p>
          <a:p>
            <a:r>
              <a:rPr lang="en-US" altLang="zh-CN" sz="3600" baseline="-25000">
                <a:latin typeface="Arial" panose="020B0604020202020204" pitchFamily="34" charset="0"/>
                <a:ea typeface="宋体" panose="02010600030101010101" pitchFamily="2" charset="-122"/>
              </a:rPr>
              <a:t> OF THE PEOOPLES REP. OF CHINA) </a:t>
            </a:r>
            <a:endParaRPr lang="en-US" altLang="zh-CN" sz="3600" baseline="-25000">
              <a:latin typeface="Arial" panose="020B0604020202020204" pitchFamily="34" charset="0"/>
              <a:ea typeface="宋体" panose="02010600030101010101" pitchFamily="2" charset="-122"/>
            </a:endParaRPr>
          </a:p>
          <a:p>
            <a:r>
              <a:rPr lang="en-US" altLang="zh-CN" sz="3600" baseline="-25000">
                <a:latin typeface="Arial" panose="020B0604020202020204" pitchFamily="34" charset="0"/>
                <a:ea typeface="宋体" panose="02010600030101010101" pitchFamily="2" charset="-122"/>
              </a:rPr>
              <a:t>STATING GOODS ARE FIT FOR HUMAN BEING.</a:t>
            </a:r>
            <a:endParaRPr lang="en-US" altLang="zh-CN" sz="3600" baseline="-25000">
              <a:latin typeface="Arial" panose="020B0604020202020204" pitchFamily="34" charset="0"/>
              <a:ea typeface="宋体" panose="02010600030101010101" pitchFamily="2" charset="-122"/>
            </a:endParaRPr>
          </a:p>
        </p:txBody>
      </p:sp>
      <p:sp>
        <p:nvSpPr>
          <p:cNvPr id="102406" name="圆角矩形 412677"/>
          <p:cNvSpPr/>
          <p:nvPr/>
        </p:nvSpPr>
        <p:spPr>
          <a:xfrm>
            <a:off x="2927350" y="2997200"/>
            <a:ext cx="2017713" cy="577850"/>
          </a:xfrm>
          <a:prstGeom prst="roundRect">
            <a:avLst>
              <a:gd name="adj" fmla="val 16667"/>
            </a:avLst>
          </a:prstGeom>
          <a:solidFill>
            <a:schemeClr val="accent1"/>
          </a:solidFill>
          <a:ln w="19050">
            <a:noFill/>
          </a:ln>
          <a:effectLst>
            <a:outerShdw dist="107763" dir="2699999" algn="ctr" rotWithShape="0">
              <a:schemeClr val="tx2">
                <a:alpha val="50000"/>
              </a:schemeClr>
            </a:outerShdw>
          </a:effectLst>
        </p:spPr>
        <p:txBody>
          <a:bodyPr anchor="t" anchorCtr="0"/>
          <a:p>
            <a:endParaRPr lang="zh-CN" altLang="en-US">
              <a:latin typeface="Arial" panose="020B0604020202020204" pitchFamily="34" charset="0"/>
              <a:ea typeface="宋体" panose="02010600030101010101" pitchFamily="2" charset="-122"/>
            </a:endParaRPr>
          </a:p>
        </p:txBody>
      </p:sp>
      <p:sp>
        <p:nvSpPr>
          <p:cNvPr id="102407" name="矩形 412678"/>
          <p:cNvSpPr/>
          <p:nvPr/>
        </p:nvSpPr>
        <p:spPr>
          <a:xfrm>
            <a:off x="3216275" y="3068638"/>
            <a:ext cx="3013075"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黑体" panose="02010609060101010101" charset="-122"/>
              </a:rPr>
              <a:t>依 据</a:t>
            </a:r>
            <a:endParaRPr lang="zh-CN" altLang="en-US" sz="3200" dirty="0">
              <a:solidFill>
                <a:schemeClr val="tx2"/>
              </a:solidFill>
              <a:latin typeface="Verdana" panose="020B0604030504040204" charset="0"/>
              <a:ea typeface="黑体" panose="02010609060101010101" charset="-122"/>
            </a:endParaRPr>
          </a:p>
        </p:txBody>
      </p:sp>
      <p:sp>
        <p:nvSpPr>
          <p:cNvPr id="102408" name="矩形 412679"/>
          <p:cNvSpPr/>
          <p:nvPr/>
        </p:nvSpPr>
        <p:spPr>
          <a:xfrm>
            <a:off x="1271588" y="3789363"/>
            <a:ext cx="712946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p:txBody>
      </p:sp>
      <p:pic>
        <p:nvPicPr>
          <p:cNvPr id="102409" name="图片 412682" descr="1"/>
          <p:cNvPicPr>
            <a:picLocks noChangeAspect="1"/>
          </p:cNvPicPr>
          <p:nvPr/>
        </p:nvPicPr>
        <p:blipFill>
          <a:blip r:embed="rId1"/>
          <a:stretch>
            <a:fillRect/>
          </a:stretch>
        </p:blipFill>
        <p:spPr>
          <a:xfrm>
            <a:off x="1524000" y="981075"/>
            <a:ext cx="8893175" cy="2144713"/>
          </a:xfrm>
          <a:prstGeom prst="rect">
            <a:avLst/>
          </a:prstGeom>
          <a:noFill/>
          <a:ln w="9525">
            <a:noFill/>
          </a:ln>
        </p:spPr>
      </p:pic>
    </p:spTree>
    <p:custDataLst>
      <p:tags r:id="rId2"/>
    </p:custData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104450" name="圆角矩形 414722"/>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104451" name="矩形 414723"/>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104452" name="文本占位符 414724"/>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104453" name="圆角矩形 414725"/>
          <p:cNvSpPr/>
          <p:nvPr/>
        </p:nvSpPr>
        <p:spPr>
          <a:xfrm>
            <a:off x="1524000" y="4221163"/>
            <a:ext cx="9144000" cy="1368425"/>
          </a:xfrm>
          <a:prstGeom prst="roundRect">
            <a:avLst>
              <a:gd name="adj" fmla="val 16667"/>
            </a:avLst>
          </a:prstGeom>
          <a:pattFill prst="pct50">
            <a:fgClr>
              <a:schemeClr val="accent1"/>
            </a:fgClr>
            <a:bgClr>
              <a:schemeClr val="bg1"/>
            </a:bgClr>
          </a:pattFill>
          <a:ln w="19050" cap="flat" cmpd="sng">
            <a:solidFill>
              <a:schemeClr val="tx1">
                <a:alpha val="70000"/>
              </a:schemeClr>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54" name="圆角矩形 414726"/>
          <p:cNvSpPr/>
          <p:nvPr/>
        </p:nvSpPr>
        <p:spPr>
          <a:xfrm>
            <a:off x="2927350" y="3716338"/>
            <a:ext cx="2017713" cy="577850"/>
          </a:xfrm>
          <a:prstGeom prst="roundRect">
            <a:avLst>
              <a:gd name="adj" fmla="val 16667"/>
            </a:avLst>
          </a:prstGeom>
          <a:solidFill>
            <a:schemeClr val="accent1"/>
          </a:solidFill>
          <a:ln w="19050">
            <a:noFill/>
          </a:ln>
          <a:effectLst>
            <a:outerShdw dist="107763" dir="2699999" algn="ctr" rotWithShape="0">
              <a:schemeClr val="tx2">
                <a:alpha val="50000"/>
              </a:schemeClr>
            </a:outerShdw>
          </a:effectLst>
        </p:spPr>
        <p:txBody>
          <a:bodyPr anchor="t" anchorCtr="0"/>
          <a:p>
            <a:endParaRPr lang="zh-CN" altLang="en-US">
              <a:latin typeface="Arial" panose="020B0604020202020204" pitchFamily="34" charset="0"/>
              <a:ea typeface="宋体" panose="02010600030101010101" pitchFamily="2" charset="-122"/>
            </a:endParaRPr>
          </a:p>
        </p:txBody>
      </p:sp>
      <p:sp>
        <p:nvSpPr>
          <p:cNvPr id="104455" name="矩形 414727"/>
          <p:cNvSpPr/>
          <p:nvPr/>
        </p:nvSpPr>
        <p:spPr>
          <a:xfrm>
            <a:off x="3143250" y="3716338"/>
            <a:ext cx="3013075"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黑体" panose="02010609060101010101" charset="-122"/>
              </a:rPr>
              <a:t>依 据</a:t>
            </a:r>
            <a:endParaRPr lang="zh-CN" altLang="en-US" sz="3200" dirty="0">
              <a:solidFill>
                <a:schemeClr val="tx2"/>
              </a:solidFill>
              <a:latin typeface="Verdana" panose="020B0604030504040204" charset="0"/>
              <a:ea typeface="黑体" panose="02010609060101010101" charset="-122"/>
            </a:endParaRPr>
          </a:p>
        </p:txBody>
      </p:sp>
      <p:sp>
        <p:nvSpPr>
          <p:cNvPr id="104456" name="矩形 414728"/>
          <p:cNvSpPr/>
          <p:nvPr/>
        </p:nvSpPr>
        <p:spPr>
          <a:xfrm>
            <a:off x="2208213" y="4600575"/>
            <a:ext cx="712946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产地和报关地不一致领取换证凭单</a:t>
            </a:r>
            <a:r>
              <a:rPr lang="en-US" altLang="zh-CN" sz="2600" b="1">
                <a:solidFill>
                  <a:schemeClr val="tx2"/>
                </a:solidFill>
                <a:latin typeface="Verdana" panose="020B0604030504040204" charset="0"/>
                <a:ea typeface="宋体" panose="02010600030101010101" pitchFamily="2" charset="-122"/>
              </a:rPr>
              <a:t>/</a:t>
            </a:r>
            <a:r>
              <a:rPr lang="zh-CN" altLang="en-US" sz="2600" b="1" dirty="0">
                <a:solidFill>
                  <a:schemeClr val="tx2"/>
                </a:solidFill>
                <a:latin typeface="Verdana" panose="020B0604030504040204" charset="0"/>
                <a:ea typeface="宋体" panose="02010600030101010101" pitchFamily="2" charset="-122"/>
              </a:rPr>
              <a:t>凭条</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p:txBody>
      </p:sp>
      <p:pic>
        <p:nvPicPr>
          <p:cNvPr id="104457" name="图片 414729" descr="1"/>
          <p:cNvPicPr>
            <a:picLocks noChangeAspect="1"/>
          </p:cNvPicPr>
          <p:nvPr/>
        </p:nvPicPr>
        <p:blipFill>
          <a:blip r:embed="rId1"/>
          <a:stretch>
            <a:fillRect/>
          </a:stretch>
        </p:blipFill>
        <p:spPr>
          <a:xfrm>
            <a:off x="1919288" y="1052513"/>
            <a:ext cx="8353425" cy="2735262"/>
          </a:xfrm>
          <a:prstGeom prst="rect">
            <a:avLst/>
          </a:prstGeom>
          <a:noFill/>
          <a:ln w="9525">
            <a:noFill/>
          </a:ln>
        </p:spPr>
      </p:pic>
    </p:spTree>
    <p:custDataLst>
      <p:tags r:id="rId2"/>
    </p:custData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106498" name="圆角矩形 416769"/>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106499" name="矩形 416770"/>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106500" name="文本占位符 416771"/>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106501" name="矩形 416775"/>
          <p:cNvSpPr/>
          <p:nvPr/>
        </p:nvSpPr>
        <p:spPr>
          <a:xfrm>
            <a:off x="1271588" y="3789363"/>
            <a:ext cx="712946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p:txBody>
      </p:sp>
      <p:sp>
        <p:nvSpPr>
          <p:cNvPr id="106502" name="圆角矩形 416777"/>
          <p:cNvSpPr/>
          <p:nvPr/>
        </p:nvSpPr>
        <p:spPr>
          <a:xfrm>
            <a:off x="1524000" y="2276475"/>
            <a:ext cx="8893175" cy="2520950"/>
          </a:xfrm>
          <a:prstGeom prst="roundRect">
            <a:avLst>
              <a:gd name="adj" fmla="val 16667"/>
            </a:avLst>
          </a:prstGeom>
          <a:pattFill prst="pct50">
            <a:fgClr>
              <a:schemeClr val="accent1"/>
            </a:fgClr>
            <a:bgClr>
              <a:schemeClr val="bg1"/>
            </a:bgClr>
          </a:pattFill>
          <a:ln w="19050" cap="flat" cmpd="sng">
            <a:solidFill>
              <a:schemeClr val="tx1">
                <a:alpha val="70000"/>
              </a:schemeClr>
            </a:solidFill>
            <a:prstDash val="solid"/>
            <a:round/>
            <a:headEnd type="none" w="med" len="med"/>
            <a:tailEnd type="none" w="med" len="med"/>
          </a:ln>
        </p:spPr>
        <p:txBody>
          <a:bodyPr wrap="none" anchor="ctr" anchorCtr="0"/>
          <a:p>
            <a:r>
              <a:rPr lang="zh-CN" altLang="en-US" sz="3600" baseline="-25000" dirty="0">
                <a:solidFill>
                  <a:schemeClr val="tx2"/>
                </a:solidFill>
                <a:latin typeface="Arial" panose="020B0604020202020204" pitchFamily="34" charset="0"/>
                <a:ea typeface="宋体" panose="02010600030101010101" pitchFamily="2" charset="-122"/>
              </a:rPr>
              <a:t>签名</a:t>
            </a:r>
            <a:r>
              <a:rPr lang="en-US" altLang="zh-CN" sz="3600" baseline="-25000">
                <a:solidFill>
                  <a:schemeClr val="tx2"/>
                </a:solidFill>
                <a:latin typeface="Arial" panose="020B0604020202020204" pitchFamily="34" charset="0"/>
                <a:ea typeface="宋体" panose="02010600030101010101" pitchFamily="2" charset="-122"/>
              </a:rPr>
              <a:t>:</a:t>
            </a:r>
            <a:endParaRPr lang="en-US" altLang="zh-CN" sz="3600" baseline="-25000">
              <a:solidFill>
                <a:schemeClr val="tx2"/>
              </a:solidFill>
              <a:latin typeface="Arial" panose="020B0604020202020204" pitchFamily="34" charset="0"/>
              <a:ea typeface="宋体" panose="02010600030101010101" pitchFamily="2" charset="-122"/>
            </a:endParaRPr>
          </a:p>
          <a:p>
            <a:r>
              <a:rPr lang="zh-CN" altLang="en-US" sz="3600" baseline="-25000" dirty="0">
                <a:solidFill>
                  <a:schemeClr val="tx2"/>
                </a:solidFill>
                <a:latin typeface="Arial" panose="020B0604020202020204" pitchFamily="34" charset="0"/>
                <a:ea typeface="宋体" panose="02010600030101010101" pitchFamily="2" charset="-122"/>
              </a:rPr>
              <a:t>由持有</a:t>
            </a:r>
            <a:r>
              <a:rPr lang="en-US" altLang="zh-CN" sz="3600" baseline="-25000">
                <a:solidFill>
                  <a:schemeClr val="tx2"/>
                </a:solidFill>
                <a:latin typeface="Arial" panose="020B0604020202020204" pitchFamily="34" charset="0"/>
                <a:ea typeface="宋体" panose="02010600030101010101" pitchFamily="2" charset="-122"/>
              </a:rPr>
              <a:t>《</a:t>
            </a:r>
            <a:r>
              <a:rPr lang="zh-CN" altLang="en-US" sz="3600" baseline="-25000" dirty="0">
                <a:solidFill>
                  <a:schemeClr val="tx2"/>
                </a:solidFill>
                <a:latin typeface="Arial" panose="020B0604020202020204" pitchFamily="34" charset="0"/>
                <a:ea typeface="宋体" panose="02010600030101010101" pitchFamily="2" charset="-122"/>
              </a:rPr>
              <a:t>报检员证</a:t>
            </a:r>
            <a:r>
              <a:rPr lang="en-US" altLang="zh-CN" sz="3600" baseline="-25000">
                <a:solidFill>
                  <a:schemeClr val="tx2"/>
                </a:solidFill>
                <a:latin typeface="Arial" panose="020B0604020202020204" pitchFamily="34" charset="0"/>
                <a:ea typeface="宋体" panose="02010600030101010101" pitchFamily="2" charset="-122"/>
              </a:rPr>
              <a:t>》</a:t>
            </a:r>
            <a:r>
              <a:rPr lang="zh-CN" altLang="en-US" sz="3600" baseline="-25000" dirty="0">
                <a:solidFill>
                  <a:schemeClr val="tx2"/>
                </a:solidFill>
                <a:latin typeface="Arial" panose="020B0604020202020204" pitchFamily="34" charset="0"/>
                <a:ea typeface="宋体" panose="02010600030101010101" pitchFamily="2" charset="-122"/>
              </a:rPr>
              <a:t>的报检员手签。</a:t>
            </a:r>
            <a:endParaRPr lang="zh-CN" altLang="en-US" sz="3600" baseline="-25000" dirty="0">
              <a:solidFill>
                <a:schemeClr val="tx2"/>
              </a:solidFill>
              <a:latin typeface="Arial" panose="020B0604020202020204" pitchFamily="34" charset="0"/>
              <a:ea typeface="宋体" panose="02010600030101010101" pitchFamily="2" charset="-122"/>
            </a:endParaRPr>
          </a:p>
          <a:p>
            <a:endParaRPr lang="zh-CN" altLang="en-US" sz="3600" baseline="-25000" dirty="0">
              <a:solidFill>
                <a:schemeClr val="tx2"/>
              </a:solidFill>
              <a:latin typeface="Arial" panose="020B0604020202020204" pitchFamily="34" charset="0"/>
              <a:ea typeface="宋体" panose="02010600030101010101" pitchFamily="2" charset="-122"/>
            </a:endParaRPr>
          </a:p>
          <a:p>
            <a:r>
              <a:rPr lang="zh-CN" altLang="en-US" sz="3600" baseline="-25000" dirty="0">
                <a:solidFill>
                  <a:schemeClr val="tx2"/>
                </a:solidFill>
                <a:latin typeface="Arial" panose="020B0604020202020204" pitchFamily="34" charset="0"/>
                <a:ea typeface="宋体" panose="02010600030101010101" pitchFamily="2" charset="-122"/>
              </a:rPr>
              <a:t>检验检疫费用</a:t>
            </a:r>
            <a:r>
              <a:rPr lang="en-US" altLang="zh-CN" sz="3600" baseline="-25000">
                <a:solidFill>
                  <a:schemeClr val="tx2"/>
                </a:solidFill>
                <a:latin typeface="Arial" panose="020B0604020202020204" pitchFamily="34" charset="0"/>
                <a:ea typeface="宋体" panose="02010600030101010101" pitchFamily="2" charset="-122"/>
              </a:rPr>
              <a:t>:</a:t>
            </a:r>
            <a:endParaRPr lang="en-US" altLang="zh-CN" sz="3600" baseline="-25000">
              <a:solidFill>
                <a:schemeClr val="tx2"/>
              </a:solidFill>
              <a:latin typeface="Arial" panose="020B0604020202020204" pitchFamily="34" charset="0"/>
              <a:ea typeface="宋体" panose="02010600030101010101" pitchFamily="2" charset="-122"/>
            </a:endParaRPr>
          </a:p>
          <a:p>
            <a:r>
              <a:rPr lang="zh-CN" altLang="en-US" sz="3600" baseline="-25000" dirty="0">
                <a:solidFill>
                  <a:schemeClr val="tx2"/>
                </a:solidFill>
                <a:latin typeface="Arial" panose="020B0604020202020204" pitchFamily="34" charset="0"/>
                <a:ea typeface="宋体" panose="02010600030101010101" pitchFamily="2" charset="-122"/>
              </a:rPr>
              <a:t>由检验检疫机构计费人员核定费用后填写，如熏蒸费和消毒费等。 </a:t>
            </a:r>
            <a:endParaRPr lang="zh-CN" altLang="en-US" sz="3600" baseline="-25000" dirty="0">
              <a:solidFill>
                <a:schemeClr val="tx2"/>
              </a:solidFill>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108546" name="圆角矩形 420865"/>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108547" name="矩形 420866"/>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108548" name="文本占位符 420867"/>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108549" name="矩形 420868"/>
          <p:cNvSpPr/>
          <p:nvPr/>
        </p:nvSpPr>
        <p:spPr>
          <a:xfrm>
            <a:off x="1271588" y="3789363"/>
            <a:ext cx="712946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p:txBody>
      </p:sp>
      <p:pic>
        <p:nvPicPr>
          <p:cNvPr id="108550" name="图片 420870" descr="1"/>
          <p:cNvPicPr>
            <a:picLocks noChangeAspect="1"/>
          </p:cNvPicPr>
          <p:nvPr/>
        </p:nvPicPr>
        <p:blipFill>
          <a:blip r:embed="rId1"/>
          <a:stretch>
            <a:fillRect/>
          </a:stretch>
        </p:blipFill>
        <p:spPr>
          <a:xfrm>
            <a:off x="4800600" y="188913"/>
            <a:ext cx="4900613" cy="6669087"/>
          </a:xfrm>
          <a:prstGeom prst="rect">
            <a:avLst/>
          </a:prstGeom>
          <a:noFill/>
          <a:ln w="9525">
            <a:noFill/>
          </a:ln>
        </p:spPr>
      </p:pic>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5" name="内容占位符 25601" descr="报关单据2"/>
          <p:cNvPicPr>
            <a:picLocks noGrp="1" noRot="1" noChangeAspect="1"/>
          </p:cNvPicPr>
          <p:nvPr>
            <p:ph idx="1"/>
          </p:nvPr>
        </p:nvPicPr>
        <p:blipFill>
          <a:blip r:embed="rId1"/>
          <a:stretch>
            <a:fillRect/>
          </a:stretch>
        </p:blipFill>
        <p:spPr>
          <a:xfrm>
            <a:off x="1524000" y="0"/>
            <a:ext cx="9144000" cy="6858000"/>
          </a:xfrm>
        </p:spPr>
      </p:pic>
    </p:spTree>
    <p:custDataLst>
      <p:tags r:id="rId2"/>
    </p:custDataLst>
  </p:cSld>
  <p:clrMapOvr>
    <a:masterClrMapping/>
  </p:clrMapOvr>
  <p:transition>
    <p:push dir="r"/>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110594" name="圆角矩形 427009"/>
          <p:cNvSpPr/>
          <p:nvPr/>
        </p:nvSpPr>
        <p:spPr>
          <a:xfrm>
            <a:off x="1992313" y="1125538"/>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110595" name="矩形 427010"/>
          <p:cNvSpPr/>
          <p:nvPr/>
        </p:nvSpPr>
        <p:spPr>
          <a:xfrm>
            <a:off x="2279650" y="1196975"/>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110596" name="文本占位符 427011"/>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110597" name="圆角矩形 427012"/>
          <p:cNvSpPr/>
          <p:nvPr/>
        </p:nvSpPr>
        <p:spPr>
          <a:xfrm>
            <a:off x="1919288" y="3716338"/>
            <a:ext cx="7851775" cy="2259012"/>
          </a:xfrm>
          <a:prstGeom prst="roundRect">
            <a:avLst>
              <a:gd name="adj" fmla="val 16667"/>
            </a:avLst>
          </a:prstGeom>
          <a:pattFill prst="pct50">
            <a:fgClr>
              <a:schemeClr val="accent1"/>
            </a:fgClr>
            <a:bgClr>
              <a:schemeClr val="bg1"/>
            </a:bgClr>
          </a:pattFill>
          <a:ln w="19050" cap="flat" cmpd="sng">
            <a:solidFill>
              <a:schemeClr val="tx1">
                <a:alpha val="70000"/>
              </a:schemeClr>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10598" name="圆角矩形 427013"/>
          <p:cNvSpPr/>
          <p:nvPr/>
        </p:nvSpPr>
        <p:spPr>
          <a:xfrm>
            <a:off x="2495550" y="3357563"/>
            <a:ext cx="2017713" cy="577850"/>
          </a:xfrm>
          <a:prstGeom prst="roundRect">
            <a:avLst>
              <a:gd name="adj" fmla="val 16667"/>
            </a:avLst>
          </a:prstGeom>
          <a:solidFill>
            <a:schemeClr val="accent1"/>
          </a:solidFill>
          <a:ln w="19050">
            <a:noFill/>
          </a:ln>
          <a:effectLst>
            <a:outerShdw dist="107763" dir="2699999" algn="ctr" rotWithShape="0">
              <a:schemeClr val="tx2">
                <a:alpha val="50000"/>
              </a:schemeClr>
            </a:outerShdw>
          </a:effectLst>
        </p:spPr>
        <p:txBody>
          <a:bodyPr anchor="t" anchorCtr="0"/>
          <a:p>
            <a:endParaRPr lang="zh-CN" altLang="en-US">
              <a:latin typeface="Arial" panose="020B0604020202020204" pitchFamily="34" charset="0"/>
              <a:ea typeface="宋体" panose="02010600030101010101" pitchFamily="2" charset="-122"/>
            </a:endParaRPr>
          </a:p>
        </p:txBody>
      </p:sp>
      <p:sp>
        <p:nvSpPr>
          <p:cNvPr id="110599" name="矩形 427014"/>
          <p:cNvSpPr/>
          <p:nvPr/>
        </p:nvSpPr>
        <p:spPr>
          <a:xfrm>
            <a:off x="2640013" y="3429000"/>
            <a:ext cx="3013075"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黑体" panose="02010609060101010101" charset="-122"/>
              </a:rPr>
              <a:t>依 据</a:t>
            </a:r>
            <a:endParaRPr lang="zh-CN" altLang="en-US" sz="3200" dirty="0">
              <a:solidFill>
                <a:schemeClr val="tx2"/>
              </a:solidFill>
              <a:latin typeface="Verdana" panose="020B0604030504040204" charset="0"/>
              <a:ea typeface="黑体" panose="02010609060101010101" charset="-122"/>
            </a:endParaRPr>
          </a:p>
        </p:txBody>
      </p:sp>
      <p:sp>
        <p:nvSpPr>
          <p:cNvPr id="110600" name="矩形 427015"/>
          <p:cNvSpPr/>
          <p:nvPr/>
        </p:nvSpPr>
        <p:spPr>
          <a:xfrm>
            <a:off x="2422525" y="4051300"/>
            <a:ext cx="7129463" cy="2257425"/>
          </a:xfrm>
          <a:prstGeom prst="rect">
            <a:avLst/>
          </a:prstGeom>
          <a:noFill/>
          <a:ln w="9525">
            <a:noFill/>
          </a:ln>
        </p:spPr>
        <p:txBody>
          <a:bodyPr anchor="t" anchorCtr="0"/>
          <a:p>
            <a:pPr marL="342900" indent="-342900" algn="ctr">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其他信息：</a:t>
            </a:r>
            <a:endParaRPr lang="zh-CN" altLang="en-US" sz="2600" b="1" dirty="0">
              <a:solidFill>
                <a:schemeClr val="tx2"/>
              </a:solidFill>
              <a:latin typeface="Verdana" panose="020B0604030504040204" charset="0"/>
              <a:ea typeface="宋体" panose="02010600030101010101" pitchFamily="2" charset="-122"/>
            </a:endParaRPr>
          </a:p>
          <a:p>
            <a:pPr marL="342900" indent="-342900" algn="ctr">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慈溪市天山五金厂的登记号为</a:t>
            </a:r>
            <a:r>
              <a:rPr lang="en-US" altLang="zh-CN" sz="2600" b="1">
                <a:solidFill>
                  <a:schemeClr val="tx2"/>
                </a:solidFill>
                <a:latin typeface="Verdana" panose="020B0604030504040204" charset="0"/>
                <a:ea typeface="宋体" panose="02010600030101010101" pitchFamily="2" charset="-122"/>
              </a:rPr>
              <a:t>5201056399</a:t>
            </a:r>
            <a:r>
              <a:rPr lang="zh-CN" altLang="en-US" sz="2600" b="1" dirty="0">
                <a:solidFill>
                  <a:schemeClr val="tx2"/>
                </a:solidFill>
                <a:latin typeface="Verdana" panose="020B0604030504040204" charset="0"/>
                <a:ea typeface="宋体" panose="02010600030101010101" pitchFamily="2" charset="-122"/>
              </a:rPr>
              <a:t> 。</a:t>
            </a:r>
            <a:endParaRPr lang="ja-JP" altLang="en-US" sz="2600" b="1" dirty="0">
              <a:solidFill>
                <a:schemeClr val="tx2"/>
              </a:solidFill>
              <a:latin typeface="Verdana" panose="020B0604030504040204" charset="0"/>
              <a:ea typeface="宋体" panose="02010600030101010101" pitchFamily="2" charset="-122"/>
            </a:endParaRPr>
          </a:p>
        </p:txBody>
      </p:sp>
      <p:pic>
        <p:nvPicPr>
          <p:cNvPr id="110601" name="图片 427017" descr="1"/>
          <p:cNvPicPr>
            <a:picLocks noChangeAspect="1"/>
          </p:cNvPicPr>
          <p:nvPr/>
        </p:nvPicPr>
        <p:blipFill>
          <a:blip r:embed="rId1"/>
          <a:stretch>
            <a:fillRect/>
          </a:stretch>
        </p:blipFill>
        <p:spPr>
          <a:xfrm>
            <a:off x="1343025" y="1844675"/>
            <a:ext cx="9144000" cy="1368425"/>
          </a:xfrm>
          <a:prstGeom prst="rect">
            <a:avLst/>
          </a:prstGeom>
          <a:noFill/>
          <a:ln w="9525">
            <a:noFill/>
          </a:ln>
        </p:spPr>
      </p:pic>
      <p:sp>
        <p:nvSpPr>
          <p:cNvPr id="110602" name="标题 427018"/>
          <p:cNvSpPr>
            <a:spLocks noGrp="1"/>
          </p:cNvSpPr>
          <p:nvPr>
            <p:ph type="title"/>
          </p:nvPr>
        </p:nvSpPr>
        <p:spPr>
          <a:xfrm>
            <a:off x="3359150" y="333375"/>
            <a:ext cx="5976938" cy="685800"/>
          </a:xfrm>
          <a:solidFill>
            <a:srgbClr val="FFFFFF"/>
          </a:solidFill>
          <a:ln>
            <a:solidFill>
              <a:srgbClr val="000000"/>
            </a:solidFill>
            <a:miter/>
          </a:ln>
        </p:spPr>
        <p:txBody>
          <a:bodyPr anchor="ctr" anchorCtr="0"/>
          <a:p>
            <a:r>
              <a:rPr lang="zh-CN" altLang="en-US" dirty="0"/>
              <a:t>示范操作：实训</a:t>
            </a:r>
            <a:r>
              <a:rPr lang="en-US" altLang="zh-CN"/>
              <a:t>4-3</a:t>
            </a:r>
            <a:endParaRPr lang="en-US" altLang="zh-CN"/>
          </a:p>
        </p:txBody>
      </p:sp>
    </p:spTree>
    <p:custDataLst>
      <p:tags r:id="rId2"/>
    </p:custData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1"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112642" name="圆角矩形 429057"/>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112643" name="矩形 429058"/>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112644" name="文本占位符 429059"/>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112645" name="圆角矩形 429060"/>
          <p:cNvSpPr/>
          <p:nvPr/>
        </p:nvSpPr>
        <p:spPr>
          <a:xfrm>
            <a:off x="1524000" y="4437063"/>
            <a:ext cx="9144000" cy="1944687"/>
          </a:xfrm>
          <a:prstGeom prst="roundRect">
            <a:avLst>
              <a:gd name="adj" fmla="val 16667"/>
            </a:avLst>
          </a:prstGeom>
          <a:pattFill prst="pct50">
            <a:fgClr>
              <a:schemeClr val="accent1"/>
            </a:fgClr>
            <a:bgClr>
              <a:schemeClr val="bg1"/>
            </a:bgClr>
          </a:pattFill>
          <a:ln w="19050" cap="flat" cmpd="sng">
            <a:solidFill>
              <a:schemeClr val="tx1">
                <a:alpha val="70000"/>
              </a:schemeClr>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12646" name="圆角矩形 429061"/>
          <p:cNvSpPr/>
          <p:nvPr/>
        </p:nvSpPr>
        <p:spPr>
          <a:xfrm>
            <a:off x="2782888" y="3573463"/>
            <a:ext cx="2017712" cy="577850"/>
          </a:xfrm>
          <a:prstGeom prst="roundRect">
            <a:avLst>
              <a:gd name="adj" fmla="val 16667"/>
            </a:avLst>
          </a:prstGeom>
          <a:solidFill>
            <a:schemeClr val="accent1"/>
          </a:solidFill>
          <a:ln w="19050">
            <a:noFill/>
          </a:ln>
          <a:effectLst>
            <a:outerShdw dist="107763" dir="2699999" algn="ctr" rotWithShape="0">
              <a:schemeClr val="tx2">
                <a:alpha val="50000"/>
              </a:schemeClr>
            </a:outerShdw>
          </a:effectLst>
        </p:spPr>
        <p:txBody>
          <a:bodyPr anchor="t" anchorCtr="0"/>
          <a:p>
            <a:endParaRPr lang="zh-CN" altLang="en-US">
              <a:latin typeface="Arial" panose="020B0604020202020204" pitchFamily="34" charset="0"/>
              <a:ea typeface="宋体" panose="02010600030101010101" pitchFamily="2" charset="-122"/>
            </a:endParaRPr>
          </a:p>
        </p:txBody>
      </p:sp>
      <p:sp>
        <p:nvSpPr>
          <p:cNvPr id="112647" name="矩形 429062"/>
          <p:cNvSpPr/>
          <p:nvPr/>
        </p:nvSpPr>
        <p:spPr>
          <a:xfrm>
            <a:off x="3000375" y="3500438"/>
            <a:ext cx="3013075"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黑体" panose="02010609060101010101" charset="-122"/>
              </a:rPr>
              <a:t>依 据</a:t>
            </a:r>
            <a:endParaRPr lang="zh-CN" altLang="en-US" sz="3200" dirty="0">
              <a:solidFill>
                <a:schemeClr val="tx2"/>
              </a:solidFill>
              <a:latin typeface="Verdana" panose="020B0604030504040204" charset="0"/>
              <a:ea typeface="黑体" panose="02010609060101010101" charset="-122"/>
            </a:endParaRPr>
          </a:p>
        </p:txBody>
      </p:sp>
      <p:sp>
        <p:nvSpPr>
          <p:cNvPr id="112648" name="矩形 429063"/>
          <p:cNvSpPr/>
          <p:nvPr/>
        </p:nvSpPr>
        <p:spPr>
          <a:xfrm>
            <a:off x="1703388" y="4508500"/>
            <a:ext cx="7129462" cy="1322388"/>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发货人：合同卖方</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收货人：合同买方</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p:txBody>
      </p:sp>
      <p:pic>
        <p:nvPicPr>
          <p:cNvPr id="112649" name="图片 429067" descr="1"/>
          <p:cNvPicPr>
            <a:picLocks noChangeAspect="1"/>
          </p:cNvPicPr>
          <p:nvPr/>
        </p:nvPicPr>
        <p:blipFill>
          <a:blip r:embed="rId1"/>
          <a:stretch>
            <a:fillRect/>
          </a:stretch>
        </p:blipFill>
        <p:spPr>
          <a:xfrm>
            <a:off x="1703388" y="908050"/>
            <a:ext cx="8964612" cy="1871663"/>
          </a:xfrm>
          <a:prstGeom prst="rect">
            <a:avLst/>
          </a:prstGeom>
          <a:noFill/>
          <a:ln w="9525">
            <a:noFill/>
          </a:ln>
        </p:spPr>
      </p:pic>
    </p:spTree>
    <p:custDataLst>
      <p:tags r:id="rId2"/>
    </p:custData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114690" name="圆角矩形 431106"/>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114691" name="矩形 431107"/>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114692" name="文本占位符 431108"/>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114693" name="圆角矩形 431109"/>
          <p:cNvSpPr/>
          <p:nvPr/>
        </p:nvSpPr>
        <p:spPr>
          <a:xfrm>
            <a:off x="1524000" y="3573463"/>
            <a:ext cx="9144000" cy="3284537"/>
          </a:xfrm>
          <a:prstGeom prst="roundRect">
            <a:avLst>
              <a:gd name="adj" fmla="val 16667"/>
            </a:avLst>
          </a:prstGeom>
          <a:pattFill prst="pct50">
            <a:fgClr>
              <a:schemeClr val="accent1"/>
            </a:fgClr>
            <a:bgClr>
              <a:schemeClr val="bg1"/>
            </a:bgClr>
          </a:pattFill>
          <a:ln w="19050" cap="flat" cmpd="sng">
            <a:solidFill>
              <a:schemeClr val="tx1">
                <a:alpha val="70000"/>
              </a:schemeClr>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14694" name="圆角矩形 431110"/>
          <p:cNvSpPr/>
          <p:nvPr/>
        </p:nvSpPr>
        <p:spPr>
          <a:xfrm>
            <a:off x="2927350" y="2997200"/>
            <a:ext cx="2017713" cy="577850"/>
          </a:xfrm>
          <a:prstGeom prst="roundRect">
            <a:avLst>
              <a:gd name="adj" fmla="val 16667"/>
            </a:avLst>
          </a:prstGeom>
          <a:solidFill>
            <a:schemeClr val="accent1"/>
          </a:solidFill>
          <a:ln w="19050">
            <a:noFill/>
          </a:ln>
          <a:effectLst>
            <a:outerShdw dist="107763" dir="2699999" algn="ctr" rotWithShape="0">
              <a:schemeClr val="tx2">
                <a:alpha val="50000"/>
              </a:schemeClr>
            </a:outerShdw>
          </a:effectLst>
        </p:spPr>
        <p:txBody>
          <a:bodyPr anchor="t" anchorCtr="0"/>
          <a:p>
            <a:endParaRPr lang="zh-CN" altLang="en-US">
              <a:latin typeface="Arial" panose="020B0604020202020204" pitchFamily="34" charset="0"/>
              <a:ea typeface="宋体" panose="02010600030101010101" pitchFamily="2" charset="-122"/>
            </a:endParaRPr>
          </a:p>
        </p:txBody>
      </p:sp>
      <p:sp>
        <p:nvSpPr>
          <p:cNvPr id="114695" name="矩形 431111"/>
          <p:cNvSpPr/>
          <p:nvPr/>
        </p:nvSpPr>
        <p:spPr>
          <a:xfrm>
            <a:off x="3216275" y="3068638"/>
            <a:ext cx="3013075"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黑体" panose="02010609060101010101" charset="-122"/>
              </a:rPr>
              <a:t>依 据</a:t>
            </a:r>
            <a:endParaRPr lang="zh-CN" altLang="en-US" sz="3200" dirty="0">
              <a:solidFill>
                <a:schemeClr val="tx2"/>
              </a:solidFill>
              <a:latin typeface="Verdana" panose="020B0604030504040204" charset="0"/>
              <a:ea typeface="黑体" panose="02010609060101010101" charset="-122"/>
            </a:endParaRPr>
          </a:p>
        </p:txBody>
      </p:sp>
      <p:sp>
        <p:nvSpPr>
          <p:cNvPr id="114696" name="矩形 431112"/>
          <p:cNvSpPr/>
          <p:nvPr/>
        </p:nvSpPr>
        <p:spPr>
          <a:xfrm>
            <a:off x="1271588" y="3789363"/>
            <a:ext cx="712946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货物名称：发票中货物描述</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en-US" altLang="zh-CN" sz="2600" b="1">
                <a:solidFill>
                  <a:schemeClr val="tx2"/>
                </a:solidFill>
                <a:latin typeface="Verdana" panose="020B0604030504040204" charset="0"/>
                <a:ea typeface="宋体" panose="02010600030101010101" pitchFamily="2" charset="-122"/>
              </a:rPr>
              <a:t>H.S.</a:t>
            </a:r>
            <a:r>
              <a:rPr lang="zh-CN" altLang="en-US" sz="2600" b="1" dirty="0">
                <a:solidFill>
                  <a:schemeClr val="tx2"/>
                </a:solidFill>
                <a:latin typeface="Verdana" panose="020B0604030504040204" charset="0"/>
                <a:ea typeface="宋体" panose="02010600030101010101" pitchFamily="2" charset="-122"/>
              </a:rPr>
              <a:t>编码：其他信息中获得</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产地：货物生产地省、市、县名</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数量、总值、包装：</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发票相应栏目</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b="1" dirty="0">
                <a:solidFill>
                  <a:schemeClr val="tx2"/>
                </a:solidFill>
                <a:latin typeface="Verdana" panose="020B0604030504040204" charset="0"/>
                <a:ea typeface="宋体" panose="02010600030101010101" pitchFamily="2" charset="-122"/>
              </a:rPr>
              <a:t>合同：</a:t>
            </a:r>
            <a:r>
              <a:rPr lang="en-US" altLang="zh-CN" b="1">
                <a:solidFill>
                  <a:schemeClr val="tx2"/>
                </a:solidFill>
                <a:latin typeface="Verdana" panose="020B0604030504040204" charset="0"/>
                <a:ea typeface="宋体" panose="02010600030101010101" pitchFamily="2" charset="-122"/>
              </a:rPr>
              <a:t>60 pieces/carton. </a:t>
            </a:r>
            <a:endParaRPr lang="zh-CN" altLang="en-US"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p:txBody>
      </p:sp>
      <p:pic>
        <p:nvPicPr>
          <p:cNvPr id="114697" name="图片 431114" descr="1"/>
          <p:cNvPicPr>
            <a:picLocks noChangeAspect="1"/>
          </p:cNvPicPr>
          <p:nvPr/>
        </p:nvPicPr>
        <p:blipFill>
          <a:blip r:embed="rId1"/>
          <a:stretch>
            <a:fillRect/>
          </a:stretch>
        </p:blipFill>
        <p:spPr>
          <a:xfrm>
            <a:off x="1524000" y="1052513"/>
            <a:ext cx="8964613" cy="2016125"/>
          </a:xfrm>
          <a:prstGeom prst="rect">
            <a:avLst/>
          </a:prstGeom>
          <a:noFill/>
          <a:ln w="9525">
            <a:noFill/>
          </a:ln>
        </p:spPr>
      </p:pic>
      <p:pic>
        <p:nvPicPr>
          <p:cNvPr id="114698" name="图片 431115" descr="1"/>
          <p:cNvPicPr>
            <a:picLocks noChangeAspect="1"/>
          </p:cNvPicPr>
          <p:nvPr/>
        </p:nvPicPr>
        <p:blipFill>
          <a:blip r:embed="rId2"/>
          <a:stretch>
            <a:fillRect/>
          </a:stretch>
        </p:blipFill>
        <p:spPr>
          <a:xfrm>
            <a:off x="4511675" y="5229225"/>
            <a:ext cx="6156325" cy="1628775"/>
          </a:xfrm>
          <a:prstGeom prst="rect">
            <a:avLst/>
          </a:prstGeom>
          <a:noFill/>
          <a:ln w="9525">
            <a:noFill/>
          </a:ln>
        </p:spPr>
      </p:pic>
    </p:spTree>
    <p:custDataLst>
      <p:tags r:id="rId3"/>
    </p:custData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116738" name="圆角矩形 433153"/>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116739" name="矩形 433154"/>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116740" name="文本占位符 433155"/>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116741" name="圆角矩形 433156"/>
          <p:cNvSpPr/>
          <p:nvPr/>
        </p:nvSpPr>
        <p:spPr>
          <a:xfrm>
            <a:off x="1524000" y="3573463"/>
            <a:ext cx="9144000" cy="3284537"/>
          </a:xfrm>
          <a:prstGeom prst="roundRect">
            <a:avLst>
              <a:gd name="adj" fmla="val 16667"/>
            </a:avLst>
          </a:prstGeom>
          <a:pattFill prst="pct50">
            <a:fgClr>
              <a:schemeClr val="accent1"/>
            </a:fgClr>
            <a:bgClr>
              <a:schemeClr val="bg1"/>
            </a:bgClr>
          </a:pattFill>
          <a:ln w="19050" cap="flat" cmpd="sng">
            <a:solidFill>
              <a:schemeClr val="tx1">
                <a:alpha val="70000"/>
              </a:schemeClr>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16742" name="圆角矩形 433157"/>
          <p:cNvSpPr/>
          <p:nvPr/>
        </p:nvSpPr>
        <p:spPr>
          <a:xfrm>
            <a:off x="2927350" y="2997200"/>
            <a:ext cx="2017713" cy="577850"/>
          </a:xfrm>
          <a:prstGeom prst="roundRect">
            <a:avLst>
              <a:gd name="adj" fmla="val 16667"/>
            </a:avLst>
          </a:prstGeom>
          <a:solidFill>
            <a:schemeClr val="accent1"/>
          </a:solidFill>
          <a:ln w="19050">
            <a:noFill/>
          </a:ln>
          <a:effectLst>
            <a:outerShdw dist="107763" dir="2699999" algn="ctr" rotWithShape="0">
              <a:schemeClr val="tx2">
                <a:alpha val="50000"/>
              </a:schemeClr>
            </a:outerShdw>
          </a:effectLst>
        </p:spPr>
        <p:txBody>
          <a:bodyPr anchor="t" anchorCtr="0"/>
          <a:p>
            <a:endParaRPr lang="zh-CN" altLang="en-US">
              <a:latin typeface="Arial" panose="020B0604020202020204" pitchFamily="34" charset="0"/>
              <a:ea typeface="宋体" panose="02010600030101010101" pitchFamily="2" charset="-122"/>
            </a:endParaRPr>
          </a:p>
        </p:txBody>
      </p:sp>
      <p:sp>
        <p:nvSpPr>
          <p:cNvPr id="116743" name="矩形 433158"/>
          <p:cNvSpPr/>
          <p:nvPr/>
        </p:nvSpPr>
        <p:spPr>
          <a:xfrm>
            <a:off x="3216275" y="3068638"/>
            <a:ext cx="3013075"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黑体" panose="02010609060101010101" charset="-122"/>
              </a:rPr>
              <a:t>依 据</a:t>
            </a:r>
            <a:endParaRPr lang="zh-CN" altLang="en-US" sz="3200" dirty="0">
              <a:solidFill>
                <a:schemeClr val="tx2"/>
              </a:solidFill>
              <a:latin typeface="Verdana" panose="020B0604030504040204" charset="0"/>
              <a:ea typeface="黑体" panose="02010609060101010101" charset="-122"/>
            </a:endParaRPr>
          </a:p>
        </p:txBody>
      </p:sp>
      <p:sp>
        <p:nvSpPr>
          <p:cNvPr id="116744" name="矩形 433159"/>
          <p:cNvSpPr/>
          <p:nvPr/>
        </p:nvSpPr>
        <p:spPr>
          <a:xfrm>
            <a:off x="1271588" y="3789363"/>
            <a:ext cx="939641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运输工具：不清楚可笼统写</a:t>
            </a:r>
            <a:endParaRPr lang="en-US" altLang="zh-CN" sz="2600" b="1">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贸易方式：根据海关规范</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货物存放地点：公司地址</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用途：从</a:t>
            </a:r>
            <a:r>
              <a:rPr lang="en-US" altLang="zh-CN" sz="2600" b="1">
                <a:solidFill>
                  <a:schemeClr val="tx2"/>
                </a:solidFill>
                <a:latin typeface="Verdana" panose="020B0604030504040204" charset="0"/>
                <a:ea typeface="宋体" panose="02010600030101010101" pitchFamily="2" charset="-122"/>
              </a:rPr>
              <a:t>9</a:t>
            </a:r>
            <a:r>
              <a:rPr lang="zh-CN" altLang="en-US" sz="2600" b="1" dirty="0">
                <a:solidFill>
                  <a:schemeClr val="tx2"/>
                </a:solidFill>
                <a:latin typeface="Verdana" panose="020B0604030504040204" charset="0"/>
                <a:ea typeface="宋体" panose="02010600030101010101" pitchFamily="2" charset="-122"/>
              </a:rPr>
              <a:t>个选项选择（</a:t>
            </a:r>
            <a:r>
              <a:rPr lang="en-US" altLang="zh-CN" sz="2600" b="1">
                <a:solidFill>
                  <a:schemeClr val="tx2"/>
                </a:solidFill>
                <a:latin typeface="Verdana" panose="020B0604030504040204" charset="0"/>
                <a:ea typeface="宋体" panose="02010600030101010101" pitchFamily="2" charset="-122"/>
              </a:rPr>
              <a:t>1</a:t>
            </a:r>
            <a:r>
              <a:rPr lang="zh-CN" altLang="en-US" sz="2600" b="1" dirty="0">
                <a:solidFill>
                  <a:schemeClr val="tx2"/>
                </a:solidFill>
                <a:latin typeface="Verdana" panose="020B0604030504040204" charset="0"/>
                <a:ea typeface="宋体" panose="02010600030101010101" pitchFamily="2" charset="-122"/>
              </a:rPr>
              <a:t>）种用或繁殖；（</a:t>
            </a:r>
            <a:r>
              <a:rPr lang="en-US" altLang="zh-CN" sz="2600" b="1">
                <a:solidFill>
                  <a:schemeClr val="tx2"/>
                </a:solidFill>
                <a:latin typeface="Verdana" panose="020B0604030504040204" charset="0"/>
                <a:ea typeface="宋体" panose="02010600030101010101" pitchFamily="2" charset="-122"/>
              </a:rPr>
              <a:t>2</a:t>
            </a:r>
            <a:r>
              <a:rPr lang="zh-CN" altLang="en-US" sz="2600" b="1" dirty="0">
                <a:solidFill>
                  <a:schemeClr val="tx2"/>
                </a:solidFill>
                <a:latin typeface="Verdana" panose="020B0604030504040204" charset="0"/>
                <a:ea typeface="宋体" panose="02010600030101010101" pitchFamily="2" charset="-122"/>
              </a:rPr>
              <a:t>）食用；（</a:t>
            </a:r>
            <a:r>
              <a:rPr lang="en-US" altLang="zh-CN" sz="2600" b="1">
                <a:solidFill>
                  <a:schemeClr val="tx2"/>
                </a:solidFill>
                <a:latin typeface="Verdana" panose="020B0604030504040204" charset="0"/>
                <a:ea typeface="宋体" panose="02010600030101010101" pitchFamily="2" charset="-122"/>
              </a:rPr>
              <a:t>3</a:t>
            </a:r>
            <a:r>
              <a:rPr lang="zh-CN" altLang="en-US" sz="2600" b="1" dirty="0">
                <a:solidFill>
                  <a:schemeClr val="tx2"/>
                </a:solidFill>
                <a:latin typeface="Verdana" panose="020B0604030504040204" charset="0"/>
                <a:ea typeface="宋体" panose="02010600030101010101" pitchFamily="2" charset="-122"/>
              </a:rPr>
              <a:t>）奶用；（</a:t>
            </a:r>
            <a:r>
              <a:rPr lang="en-US" altLang="zh-CN" sz="2600" b="1">
                <a:solidFill>
                  <a:schemeClr val="tx2"/>
                </a:solidFill>
                <a:latin typeface="Verdana" panose="020B0604030504040204" charset="0"/>
                <a:ea typeface="宋体" panose="02010600030101010101" pitchFamily="2" charset="-122"/>
              </a:rPr>
              <a:t>4</a:t>
            </a:r>
            <a:r>
              <a:rPr lang="zh-CN" altLang="en-US" sz="2600" b="1" dirty="0">
                <a:solidFill>
                  <a:schemeClr val="tx2"/>
                </a:solidFill>
                <a:latin typeface="Verdana" panose="020B0604030504040204" charset="0"/>
                <a:ea typeface="宋体" panose="02010600030101010101" pitchFamily="2" charset="-122"/>
              </a:rPr>
              <a:t>）观赏或演艺；（</a:t>
            </a:r>
            <a:r>
              <a:rPr lang="en-US" altLang="zh-CN" sz="2600" b="1">
                <a:solidFill>
                  <a:schemeClr val="tx2"/>
                </a:solidFill>
                <a:latin typeface="Verdana" panose="020B0604030504040204" charset="0"/>
                <a:ea typeface="宋体" panose="02010600030101010101" pitchFamily="2" charset="-122"/>
              </a:rPr>
              <a:t>5</a:t>
            </a:r>
            <a:r>
              <a:rPr lang="zh-CN" altLang="en-US" sz="2600" b="1" dirty="0">
                <a:solidFill>
                  <a:schemeClr val="tx2"/>
                </a:solidFill>
                <a:latin typeface="Verdana" panose="020B0604030504040204" charset="0"/>
                <a:ea typeface="宋体" panose="02010600030101010101" pitchFamily="2" charset="-122"/>
              </a:rPr>
              <a:t>）伴侣动物；（</a:t>
            </a:r>
            <a:r>
              <a:rPr lang="en-US" altLang="zh-CN" sz="2600" b="1">
                <a:solidFill>
                  <a:schemeClr val="tx2"/>
                </a:solidFill>
                <a:latin typeface="Verdana" panose="020B0604030504040204" charset="0"/>
                <a:ea typeface="宋体" panose="02010600030101010101" pitchFamily="2" charset="-122"/>
              </a:rPr>
              <a:t>6</a:t>
            </a:r>
            <a:r>
              <a:rPr lang="zh-CN" altLang="en-US" sz="2600" b="1" dirty="0">
                <a:solidFill>
                  <a:schemeClr val="tx2"/>
                </a:solidFill>
                <a:latin typeface="Verdana" panose="020B0604030504040204" charset="0"/>
                <a:ea typeface="宋体" panose="02010600030101010101" pitchFamily="2" charset="-122"/>
              </a:rPr>
              <a:t>）试验；（</a:t>
            </a:r>
            <a:r>
              <a:rPr lang="en-US" altLang="zh-CN" sz="2600" b="1">
                <a:solidFill>
                  <a:schemeClr val="tx2"/>
                </a:solidFill>
                <a:latin typeface="Verdana" panose="020B0604030504040204" charset="0"/>
                <a:ea typeface="宋体" panose="02010600030101010101" pitchFamily="2" charset="-122"/>
              </a:rPr>
              <a:t>7</a:t>
            </a:r>
            <a:r>
              <a:rPr lang="zh-CN" altLang="en-US" sz="2600" b="1" dirty="0">
                <a:solidFill>
                  <a:schemeClr val="tx2"/>
                </a:solidFill>
                <a:latin typeface="Verdana" panose="020B0604030504040204" charset="0"/>
                <a:ea typeface="宋体" panose="02010600030101010101" pitchFamily="2" charset="-122"/>
              </a:rPr>
              <a:t>）药用；（</a:t>
            </a:r>
            <a:r>
              <a:rPr lang="en-US" altLang="zh-CN" sz="2600" b="1">
                <a:solidFill>
                  <a:schemeClr val="tx2"/>
                </a:solidFill>
                <a:latin typeface="Verdana" panose="020B0604030504040204" charset="0"/>
                <a:ea typeface="宋体" panose="02010600030101010101" pitchFamily="2" charset="-122"/>
              </a:rPr>
              <a:t>8</a:t>
            </a:r>
            <a:r>
              <a:rPr lang="zh-CN" altLang="en-US" sz="2600" b="1" dirty="0">
                <a:solidFill>
                  <a:schemeClr val="tx2"/>
                </a:solidFill>
                <a:latin typeface="Verdana" panose="020B0604030504040204" charset="0"/>
                <a:ea typeface="宋体" panose="02010600030101010101" pitchFamily="2" charset="-122"/>
              </a:rPr>
              <a:t>）饲用；（</a:t>
            </a:r>
            <a:r>
              <a:rPr lang="en-US" altLang="zh-CN" sz="2600" b="1">
                <a:solidFill>
                  <a:schemeClr val="tx2"/>
                </a:solidFill>
                <a:latin typeface="Verdana" panose="020B0604030504040204" charset="0"/>
                <a:ea typeface="宋体" panose="02010600030101010101" pitchFamily="2" charset="-122"/>
              </a:rPr>
              <a:t>9</a:t>
            </a:r>
            <a:r>
              <a:rPr lang="zh-CN" altLang="en-US" sz="2600" b="1" dirty="0">
                <a:solidFill>
                  <a:schemeClr val="tx2"/>
                </a:solidFill>
                <a:latin typeface="Verdana" panose="020B0604030504040204" charset="0"/>
                <a:ea typeface="宋体" panose="02010600030101010101" pitchFamily="2" charset="-122"/>
              </a:rPr>
              <a:t>）其他。</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p:txBody>
      </p:sp>
      <p:pic>
        <p:nvPicPr>
          <p:cNvPr id="116745" name="图片 433161" descr="1"/>
          <p:cNvPicPr>
            <a:picLocks noChangeAspect="1"/>
          </p:cNvPicPr>
          <p:nvPr/>
        </p:nvPicPr>
        <p:blipFill>
          <a:blip r:embed="rId1"/>
          <a:stretch>
            <a:fillRect/>
          </a:stretch>
        </p:blipFill>
        <p:spPr>
          <a:xfrm>
            <a:off x="1524000" y="981075"/>
            <a:ext cx="8820150" cy="1871663"/>
          </a:xfrm>
          <a:prstGeom prst="rect">
            <a:avLst/>
          </a:prstGeom>
          <a:noFill/>
          <a:ln w="9525">
            <a:noFill/>
          </a:ln>
        </p:spPr>
      </p:pic>
    </p:spTree>
    <p:custDataLst>
      <p:tags r:id="rId2"/>
    </p:custData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5"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118786" name="圆角矩形 435201"/>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118787" name="矩形 435202"/>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118788" name="文本占位符 435203"/>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118789" name="圆角矩形 435204"/>
          <p:cNvSpPr/>
          <p:nvPr/>
        </p:nvSpPr>
        <p:spPr>
          <a:xfrm>
            <a:off x="1524000" y="3573463"/>
            <a:ext cx="9144000" cy="3284537"/>
          </a:xfrm>
          <a:prstGeom prst="roundRect">
            <a:avLst>
              <a:gd name="adj" fmla="val 16667"/>
            </a:avLst>
          </a:prstGeom>
          <a:pattFill prst="pct50">
            <a:fgClr>
              <a:schemeClr val="accent1"/>
            </a:fgClr>
            <a:bgClr>
              <a:schemeClr val="bg1"/>
            </a:bgClr>
          </a:pattFill>
          <a:ln w="19050" cap="flat" cmpd="sng">
            <a:solidFill>
              <a:schemeClr val="tx1">
                <a:alpha val="70000"/>
              </a:schemeClr>
            </a:solidFill>
            <a:prstDash val="solid"/>
            <a:round/>
            <a:headEnd type="none" w="med" len="med"/>
            <a:tailEnd type="none" w="med" len="med"/>
          </a:ln>
        </p:spPr>
        <p:txBody>
          <a:bodyPr wrap="none" anchor="ctr" anchorCtr="0"/>
          <a:p>
            <a:endParaRPr lang="zh-CN" altLang="en-US" baseline="-25000" dirty="0">
              <a:latin typeface="Arial" panose="020B0604020202020204" pitchFamily="34" charset="0"/>
              <a:ea typeface="宋体" panose="02010600030101010101" pitchFamily="2" charset="-122"/>
            </a:endParaRPr>
          </a:p>
        </p:txBody>
      </p:sp>
      <p:sp>
        <p:nvSpPr>
          <p:cNvPr id="118790" name="圆角矩形 435205"/>
          <p:cNvSpPr/>
          <p:nvPr/>
        </p:nvSpPr>
        <p:spPr>
          <a:xfrm>
            <a:off x="2927350" y="2997200"/>
            <a:ext cx="2017713" cy="577850"/>
          </a:xfrm>
          <a:prstGeom prst="roundRect">
            <a:avLst>
              <a:gd name="adj" fmla="val 16667"/>
            </a:avLst>
          </a:prstGeom>
          <a:solidFill>
            <a:schemeClr val="accent1"/>
          </a:solidFill>
          <a:ln w="19050">
            <a:noFill/>
          </a:ln>
          <a:effectLst>
            <a:outerShdw dist="107763" dir="2699999" algn="ctr" rotWithShape="0">
              <a:schemeClr val="tx2">
                <a:alpha val="50000"/>
              </a:schemeClr>
            </a:outerShdw>
          </a:effectLst>
        </p:spPr>
        <p:txBody>
          <a:bodyPr anchor="t" anchorCtr="0"/>
          <a:p>
            <a:endParaRPr lang="zh-CN" altLang="en-US">
              <a:latin typeface="Arial" panose="020B0604020202020204" pitchFamily="34" charset="0"/>
              <a:ea typeface="宋体" panose="02010600030101010101" pitchFamily="2" charset="-122"/>
            </a:endParaRPr>
          </a:p>
        </p:txBody>
      </p:sp>
      <p:sp>
        <p:nvSpPr>
          <p:cNvPr id="118791" name="矩形 435206"/>
          <p:cNvSpPr/>
          <p:nvPr/>
        </p:nvSpPr>
        <p:spPr>
          <a:xfrm>
            <a:off x="3216275" y="3068638"/>
            <a:ext cx="3013075"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黑体" panose="02010609060101010101" charset="-122"/>
              </a:rPr>
              <a:t>依 据</a:t>
            </a:r>
            <a:endParaRPr lang="zh-CN" altLang="en-US" sz="3200" dirty="0">
              <a:solidFill>
                <a:schemeClr val="tx2"/>
              </a:solidFill>
              <a:latin typeface="Verdana" panose="020B0604030504040204" charset="0"/>
              <a:ea typeface="黑体" panose="02010609060101010101" charset="-122"/>
            </a:endParaRPr>
          </a:p>
        </p:txBody>
      </p:sp>
      <p:sp>
        <p:nvSpPr>
          <p:cNvPr id="118792" name="矩形 435207"/>
          <p:cNvSpPr/>
          <p:nvPr/>
        </p:nvSpPr>
        <p:spPr>
          <a:xfrm>
            <a:off x="1271588" y="3789363"/>
            <a:ext cx="712946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发货日期：货物实际出境日期</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集装箱规格数量号码：根据订舱相关信息</a:t>
            </a:r>
            <a:endParaRPr lang="zh-CN" altLang="en-US" sz="2600" b="1" dirty="0">
              <a:solidFill>
                <a:schemeClr val="tx2"/>
              </a:solidFill>
              <a:latin typeface="Verdana" panose="020B0604030504040204" charset="0"/>
              <a:ea typeface="宋体" panose="02010600030101010101" pitchFamily="2" charset="-122"/>
            </a:endParaRPr>
          </a:p>
        </p:txBody>
      </p:sp>
      <p:pic>
        <p:nvPicPr>
          <p:cNvPr id="118793" name="图片 435210" descr="1"/>
          <p:cNvPicPr>
            <a:picLocks noChangeAspect="1"/>
          </p:cNvPicPr>
          <p:nvPr/>
        </p:nvPicPr>
        <p:blipFill>
          <a:blip r:embed="rId1"/>
          <a:stretch>
            <a:fillRect/>
          </a:stretch>
        </p:blipFill>
        <p:spPr>
          <a:xfrm>
            <a:off x="1524000" y="981075"/>
            <a:ext cx="8893175" cy="1727200"/>
          </a:xfrm>
          <a:prstGeom prst="rect">
            <a:avLst/>
          </a:prstGeom>
          <a:noFill/>
          <a:ln w="9525">
            <a:noFill/>
          </a:ln>
        </p:spPr>
      </p:pic>
      <p:pic>
        <p:nvPicPr>
          <p:cNvPr id="118794" name="图片 435211" descr="1"/>
          <p:cNvPicPr>
            <a:picLocks noChangeAspect="1"/>
          </p:cNvPicPr>
          <p:nvPr/>
        </p:nvPicPr>
        <p:blipFill>
          <a:blip r:embed="rId2"/>
          <a:stretch>
            <a:fillRect/>
          </a:stretch>
        </p:blipFill>
        <p:spPr>
          <a:xfrm>
            <a:off x="1703388" y="4437063"/>
            <a:ext cx="8713787" cy="647700"/>
          </a:xfrm>
          <a:prstGeom prst="rect">
            <a:avLst/>
          </a:prstGeom>
          <a:noFill/>
          <a:ln w="9525">
            <a:noFill/>
          </a:ln>
        </p:spPr>
      </p:pic>
    </p:spTree>
    <p:custDataLst>
      <p:tags r:id="rId3"/>
    </p:custData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120834" name="圆角矩形 437249"/>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120835" name="矩形 437250"/>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120836" name="文本占位符 437251"/>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120837" name="圆角矩形 437252"/>
          <p:cNvSpPr/>
          <p:nvPr/>
        </p:nvSpPr>
        <p:spPr>
          <a:xfrm>
            <a:off x="1524000" y="3573463"/>
            <a:ext cx="8893175" cy="2808287"/>
          </a:xfrm>
          <a:prstGeom prst="roundRect">
            <a:avLst>
              <a:gd name="adj" fmla="val 16667"/>
            </a:avLst>
          </a:prstGeom>
          <a:pattFill prst="pct50">
            <a:fgClr>
              <a:schemeClr val="accent1"/>
            </a:fgClr>
            <a:bgClr>
              <a:schemeClr val="bg1"/>
            </a:bgClr>
          </a:pattFill>
          <a:ln w="19050" cap="flat" cmpd="sng">
            <a:solidFill>
              <a:schemeClr val="tx1">
                <a:alpha val="70000"/>
              </a:schemeClr>
            </a:solidFill>
            <a:prstDash val="solid"/>
            <a:round/>
            <a:headEnd type="none" w="med" len="med"/>
            <a:tailEnd type="none" w="med" len="med"/>
          </a:ln>
        </p:spPr>
        <p:txBody>
          <a:bodyPr wrap="none" anchor="ctr" anchorCtr="0"/>
          <a:p>
            <a:endParaRPr lang="en-US" altLang="zh-CN" sz="3600" baseline="-25000">
              <a:latin typeface="Arial" panose="020B0604020202020204" pitchFamily="34" charset="0"/>
              <a:ea typeface="宋体" panose="02010600030101010101" pitchFamily="2" charset="-122"/>
            </a:endParaRPr>
          </a:p>
        </p:txBody>
      </p:sp>
      <p:sp>
        <p:nvSpPr>
          <p:cNvPr id="120838" name="圆角矩形 437253"/>
          <p:cNvSpPr/>
          <p:nvPr/>
        </p:nvSpPr>
        <p:spPr>
          <a:xfrm>
            <a:off x="2927350" y="2997200"/>
            <a:ext cx="2017713" cy="577850"/>
          </a:xfrm>
          <a:prstGeom prst="roundRect">
            <a:avLst>
              <a:gd name="adj" fmla="val 16667"/>
            </a:avLst>
          </a:prstGeom>
          <a:solidFill>
            <a:schemeClr val="accent1"/>
          </a:solidFill>
          <a:ln w="19050">
            <a:noFill/>
          </a:ln>
          <a:effectLst>
            <a:outerShdw dist="107763" dir="2699999" algn="ctr" rotWithShape="0">
              <a:schemeClr val="tx2">
                <a:alpha val="50000"/>
              </a:schemeClr>
            </a:outerShdw>
          </a:effectLst>
        </p:spPr>
        <p:txBody>
          <a:bodyPr anchor="t" anchorCtr="0"/>
          <a:p>
            <a:endParaRPr lang="zh-CN" altLang="en-US">
              <a:latin typeface="Arial" panose="020B0604020202020204" pitchFamily="34" charset="0"/>
              <a:ea typeface="宋体" panose="02010600030101010101" pitchFamily="2" charset="-122"/>
            </a:endParaRPr>
          </a:p>
        </p:txBody>
      </p:sp>
      <p:sp>
        <p:nvSpPr>
          <p:cNvPr id="120839" name="矩形 437254"/>
          <p:cNvSpPr/>
          <p:nvPr/>
        </p:nvSpPr>
        <p:spPr>
          <a:xfrm>
            <a:off x="3216275" y="3068638"/>
            <a:ext cx="3013075"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黑体" panose="02010609060101010101" charset="-122"/>
              </a:rPr>
              <a:t>依 据</a:t>
            </a:r>
            <a:endParaRPr lang="zh-CN" altLang="en-US" sz="3200" dirty="0">
              <a:solidFill>
                <a:schemeClr val="tx2"/>
              </a:solidFill>
              <a:latin typeface="Verdana" panose="020B0604030504040204" charset="0"/>
              <a:ea typeface="黑体" panose="02010609060101010101" charset="-122"/>
            </a:endParaRPr>
          </a:p>
        </p:txBody>
      </p:sp>
      <p:sp>
        <p:nvSpPr>
          <p:cNvPr id="120840" name="矩形 437255"/>
          <p:cNvSpPr/>
          <p:nvPr/>
        </p:nvSpPr>
        <p:spPr>
          <a:xfrm>
            <a:off x="1271588" y="3789363"/>
            <a:ext cx="712946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p:txBody>
      </p:sp>
      <p:pic>
        <p:nvPicPr>
          <p:cNvPr id="120841" name="图片 437257" descr="1"/>
          <p:cNvPicPr>
            <a:picLocks noChangeAspect="1"/>
          </p:cNvPicPr>
          <p:nvPr/>
        </p:nvPicPr>
        <p:blipFill>
          <a:blip r:embed="rId1"/>
          <a:stretch>
            <a:fillRect/>
          </a:stretch>
        </p:blipFill>
        <p:spPr>
          <a:xfrm>
            <a:off x="1524000" y="908050"/>
            <a:ext cx="9144000" cy="2016125"/>
          </a:xfrm>
          <a:prstGeom prst="rect">
            <a:avLst/>
          </a:prstGeom>
          <a:noFill/>
          <a:ln w="9525">
            <a:noFill/>
          </a:ln>
        </p:spPr>
      </p:pic>
      <p:pic>
        <p:nvPicPr>
          <p:cNvPr id="120842" name="图片 437258" descr="1"/>
          <p:cNvPicPr>
            <a:picLocks noChangeAspect="1"/>
          </p:cNvPicPr>
          <p:nvPr/>
        </p:nvPicPr>
        <p:blipFill>
          <a:blip r:embed="rId2"/>
          <a:stretch>
            <a:fillRect/>
          </a:stretch>
        </p:blipFill>
        <p:spPr>
          <a:xfrm>
            <a:off x="5232400" y="3429000"/>
            <a:ext cx="2359025" cy="3260725"/>
          </a:xfrm>
          <a:prstGeom prst="rect">
            <a:avLst/>
          </a:prstGeom>
          <a:noFill/>
          <a:ln w="9525">
            <a:noFill/>
          </a:ln>
        </p:spPr>
      </p:pic>
    </p:spTree>
    <p:custDataLst>
      <p:tags r:id="rId3"/>
    </p:custData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122882" name="圆角矩形 439297"/>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122883" name="矩形 439298"/>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122884" name="文本占位符 439299"/>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122885" name="圆角矩形 439300"/>
          <p:cNvSpPr/>
          <p:nvPr/>
        </p:nvSpPr>
        <p:spPr>
          <a:xfrm>
            <a:off x="1524000" y="4221163"/>
            <a:ext cx="9144000" cy="1368425"/>
          </a:xfrm>
          <a:prstGeom prst="roundRect">
            <a:avLst>
              <a:gd name="adj" fmla="val 16667"/>
            </a:avLst>
          </a:prstGeom>
          <a:pattFill prst="pct50">
            <a:fgClr>
              <a:schemeClr val="accent1"/>
            </a:fgClr>
            <a:bgClr>
              <a:schemeClr val="bg1"/>
            </a:bgClr>
          </a:pattFill>
          <a:ln w="19050" cap="flat" cmpd="sng">
            <a:solidFill>
              <a:schemeClr val="tx1">
                <a:alpha val="70000"/>
              </a:schemeClr>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22886" name="圆角矩形 439301"/>
          <p:cNvSpPr/>
          <p:nvPr/>
        </p:nvSpPr>
        <p:spPr>
          <a:xfrm>
            <a:off x="2927350" y="3716338"/>
            <a:ext cx="2017713" cy="577850"/>
          </a:xfrm>
          <a:prstGeom prst="roundRect">
            <a:avLst>
              <a:gd name="adj" fmla="val 16667"/>
            </a:avLst>
          </a:prstGeom>
          <a:solidFill>
            <a:schemeClr val="accent1"/>
          </a:solidFill>
          <a:ln w="19050">
            <a:noFill/>
          </a:ln>
          <a:effectLst>
            <a:outerShdw dist="107763" dir="2699999" algn="ctr" rotWithShape="0">
              <a:schemeClr val="tx2">
                <a:alpha val="50000"/>
              </a:schemeClr>
            </a:outerShdw>
          </a:effectLst>
        </p:spPr>
        <p:txBody>
          <a:bodyPr anchor="t" anchorCtr="0"/>
          <a:p>
            <a:endParaRPr lang="zh-CN" altLang="en-US">
              <a:latin typeface="Arial" panose="020B0604020202020204" pitchFamily="34" charset="0"/>
              <a:ea typeface="宋体" panose="02010600030101010101" pitchFamily="2" charset="-122"/>
            </a:endParaRPr>
          </a:p>
        </p:txBody>
      </p:sp>
      <p:sp>
        <p:nvSpPr>
          <p:cNvPr id="122887" name="矩形 439302"/>
          <p:cNvSpPr/>
          <p:nvPr/>
        </p:nvSpPr>
        <p:spPr>
          <a:xfrm>
            <a:off x="3143250" y="3716338"/>
            <a:ext cx="3013075"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黑体" panose="02010609060101010101" charset="-122"/>
              </a:rPr>
              <a:t>依 据</a:t>
            </a:r>
            <a:endParaRPr lang="zh-CN" altLang="en-US" sz="3200" dirty="0">
              <a:solidFill>
                <a:schemeClr val="tx2"/>
              </a:solidFill>
              <a:latin typeface="Verdana" panose="020B0604030504040204" charset="0"/>
              <a:ea typeface="黑体" panose="02010609060101010101" charset="-122"/>
            </a:endParaRPr>
          </a:p>
        </p:txBody>
      </p:sp>
      <p:sp>
        <p:nvSpPr>
          <p:cNvPr id="122888" name="矩形 439303"/>
          <p:cNvSpPr/>
          <p:nvPr/>
        </p:nvSpPr>
        <p:spPr>
          <a:xfrm>
            <a:off x="2208213" y="4600575"/>
            <a:ext cx="712946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r>
              <a:rPr lang="zh-CN" altLang="en-US" sz="2600" b="1" dirty="0">
                <a:solidFill>
                  <a:schemeClr val="tx2"/>
                </a:solidFill>
                <a:latin typeface="Verdana" panose="020B0604030504040204" charset="0"/>
                <a:ea typeface="宋体" panose="02010600030101010101" pitchFamily="2" charset="-122"/>
              </a:rPr>
              <a:t>产地和报关地不一致领取换证凭单</a:t>
            </a:r>
            <a:r>
              <a:rPr lang="en-US" altLang="zh-CN" sz="2600" b="1">
                <a:solidFill>
                  <a:schemeClr val="tx2"/>
                </a:solidFill>
                <a:latin typeface="Verdana" panose="020B0604030504040204" charset="0"/>
                <a:ea typeface="宋体" panose="02010600030101010101" pitchFamily="2" charset="-122"/>
              </a:rPr>
              <a:t>/</a:t>
            </a:r>
            <a:r>
              <a:rPr lang="zh-CN" altLang="en-US" sz="2600" b="1" dirty="0">
                <a:solidFill>
                  <a:schemeClr val="tx2"/>
                </a:solidFill>
                <a:latin typeface="Verdana" panose="020B0604030504040204" charset="0"/>
                <a:ea typeface="宋体" panose="02010600030101010101" pitchFamily="2" charset="-122"/>
              </a:rPr>
              <a:t>凭条</a:t>
            </a: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p:txBody>
      </p:sp>
      <p:pic>
        <p:nvPicPr>
          <p:cNvPr id="122889" name="图片 439305" descr="1"/>
          <p:cNvPicPr>
            <a:picLocks noChangeAspect="1"/>
          </p:cNvPicPr>
          <p:nvPr/>
        </p:nvPicPr>
        <p:blipFill>
          <a:blip r:embed="rId1"/>
          <a:stretch>
            <a:fillRect/>
          </a:stretch>
        </p:blipFill>
        <p:spPr>
          <a:xfrm>
            <a:off x="1774825" y="908050"/>
            <a:ext cx="8569325" cy="2665413"/>
          </a:xfrm>
          <a:prstGeom prst="rect">
            <a:avLst/>
          </a:prstGeom>
          <a:noFill/>
          <a:ln w="9525">
            <a:noFill/>
          </a:ln>
        </p:spPr>
      </p:pic>
    </p:spTree>
    <p:custDataLst>
      <p:tags r:id="rId2"/>
    </p:custData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29"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124930" name="圆角矩形 441345"/>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124931" name="矩形 441346"/>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124932" name="文本占位符 441347"/>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124933" name="矩形 441350"/>
          <p:cNvSpPr/>
          <p:nvPr/>
        </p:nvSpPr>
        <p:spPr>
          <a:xfrm>
            <a:off x="1271588" y="3789363"/>
            <a:ext cx="712946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p:txBody>
      </p:sp>
      <p:sp>
        <p:nvSpPr>
          <p:cNvPr id="124934" name="圆角矩形 441352"/>
          <p:cNvSpPr/>
          <p:nvPr/>
        </p:nvSpPr>
        <p:spPr>
          <a:xfrm>
            <a:off x="1524000" y="1341438"/>
            <a:ext cx="8893175" cy="4465637"/>
          </a:xfrm>
          <a:prstGeom prst="roundRect">
            <a:avLst>
              <a:gd name="adj" fmla="val 16667"/>
            </a:avLst>
          </a:prstGeom>
          <a:pattFill prst="pct50">
            <a:fgClr>
              <a:schemeClr val="accent1"/>
            </a:fgClr>
            <a:bgClr>
              <a:schemeClr val="bg1"/>
            </a:bgClr>
          </a:pattFill>
          <a:ln w="19050" cap="flat" cmpd="sng">
            <a:solidFill>
              <a:schemeClr val="tx1">
                <a:alpha val="70000"/>
              </a:schemeClr>
            </a:solidFill>
            <a:prstDash val="solid"/>
            <a:round/>
            <a:headEnd type="none" w="med" len="med"/>
            <a:tailEnd type="none" w="med" len="med"/>
          </a:ln>
        </p:spPr>
        <p:txBody>
          <a:bodyPr wrap="none" anchor="ctr" anchorCtr="0"/>
          <a:p>
            <a:r>
              <a:rPr lang="zh-CN" altLang="en-US" sz="3600" baseline="-25000" dirty="0">
                <a:solidFill>
                  <a:schemeClr val="tx2"/>
                </a:solidFill>
                <a:latin typeface="Arial" panose="020B0604020202020204" pitchFamily="34" charset="0"/>
                <a:ea typeface="宋体" panose="02010600030101010101" pitchFamily="2" charset="-122"/>
              </a:rPr>
              <a:t>签名</a:t>
            </a:r>
            <a:r>
              <a:rPr lang="en-US" altLang="zh-CN" sz="3600" baseline="-25000">
                <a:solidFill>
                  <a:schemeClr val="tx2"/>
                </a:solidFill>
                <a:latin typeface="Arial" panose="020B0604020202020204" pitchFamily="34" charset="0"/>
                <a:ea typeface="宋体" panose="02010600030101010101" pitchFamily="2" charset="-122"/>
              </a:rPr>
              <a:t>:</a:t>
            </a:r>
            <a:endParaRPr lang="en-US" altLang="zh-CN" sz="3600" baseline="-25000">
              <a:solidFill>
                <a:schemeClr val="tx2"/>
              </a:solidFill>
              <a:latin typeface="Arial" panose="020B0604020202020204" pitchFamily="34" charset="0"/>
              <a:ea typeface="宋体" panose="02010600030101010101" pitchFamily="2" charset="-122"/>
            </a:endParaRPr>
          </a:p>
          <a:p>
            <a:r>
              <a:rPr lang="zh-CN" altLang="en-US" sz="3600" baseline="-25000" dirty="0">
                <a:solidFill>
                  <a:schemeClr val="tx2"/>
                </a:solidFill>
                <a:latin typeface="Arial" panose="020B0604020202020204" pitchFamily="34" charset="0"/>
                <a:ea typeface="宋体" panose="02010600030101010101" pitchFamily="2" charset="-122"/>
              </a:rPr>
              <a:t>由持有</a:t>
            </a:r>
            <a:r>
              <a:rPr lang="en-US" altLang="zh-CN" sz="3600" baseline="-25000">
                <a:solidFill>
                  <a:schemeClr val="tx2"/>
                </a:solidFill>
                <a:latin typeface="Arial" panose="020B0604020202020204" pitchFamily="34" charset="0"/>
                <a:ea typeface="宋体" panose="02010600030101010101" pitchFamily="2" charset="-122"/>
              </a:rPr>
              <a:t>《</a:t>
            </a:r>
            <a:r>
              <a:rPr lang="zh-CN" altLang="en-US" sz="3600" baseline="-25000" dirty="0">
                <a:solidFill>
                  <a:schemeClr val="tx2"/>
                </a:solidFill>
                <a:latin typeface="Arial" panose="020B0604020202020204" pitchFamily="34" charset="0"/>
                <a:ea typeface="宋体" panose="02010600030101010101" pitchFamily="2" charset="-122"/>
              </a:rPr>
              <a:t>报检员证</a:t>
            </a:r>
            <a:r>
              <a:rPr lang="en-US" altLang="zh-CN" sz="3600" baseline="-25000">
                <a:solidFill>
                  <a:schemeClr val="tx2"/>
                </a:solidFill>
                <a:latin typeface="Arial" panose="020B0604020202020204" pitchFamily="34" charset="0"/>
                <a:ea typeface="宋体" panose="02010600030101010101" pitchFamily="2" charset="-122"/>
              </a:rPr>
              <a:t>》</a:t>
            </a:r>
            <a:r>
              <a:rPr lang="zh-CN" altLang="en-US" sz="3600" baseline="-25000" dirty="0">
                <a:solidFill>
                  <a:schemeClr val="tx2"/>
                </a:solidFill>
                <a:latin typeface="Arial" panose="020B0604020202020204" pitchFamily="34" charset="0"/>
                <a:ea typeface="宋体" panose="02010600030101010101" pitchFamily="2" charset="-122"/>
              </a:rPr>
              <a:t>的报检员手签。</a:t>
            </a:r>
            <a:endParaRPr lang="zh-CN" altLang="en-US" sz="3600" baseline="-25000" dirty="0">
              <a:solidFill>
                <a:schemeClr val="tx2"/>
              </a:solidFill>
              <a:latin typeface="Arial" panose="020B0604020202020204" pitchFamily="34" charset="0"/>
              <a:ea typeface="宋体" panose="02010600030101010101" pitchFamily="2" charset="-122"/>
            </a:endParaRPr>
          </a:p>
          <a:p>
            <a:endParaRPr lang="zh-CN" altLang="en-US" sz="3600" baseline="-25000" dirty="0">
              <a:solidFill>
                <a:schemeClr val="tx2"/>
              </a:solidFill>
              <a:latin typeface="Arial" panose="020B0604020202020204" pitchFamily="34" charset="0"/>
              <a:ea typeface="宋体" panose="02010600030101010101" pitchFamily="2" charset="-122"/>
            </a:endParaRPr>
          </a:p>
          <a:p>
            <a:r>
              <a:rPr lang="zh-CN" altLang="en-US" sz="3600" baseline="-25000" dirty="0">
                <a:solidFill>
                  <a:schemeClr val="tx2"/>
                </a:solidFill>
                <a:latin typeface="Arial" panose="020B0604020202020204" pitchFamily="34" charset="0"/>
                <a:ea typeface="宋体" panose="02010600030101010101" pitchFamily="2" charset="-122"/>
              </a:rPr>
              <a:t>检验检疫费用</a:t>
            </a:r>
            <a:r>
              <a:rPr lang="en-US" altLang="zh-CN" sz="3600" baseline="-25000">
                <a:solidFill>
                  <a:schemeClr val="tx2"/>
                </a:solidFill>
                <a:latin typeface="Arial" panose="020B0604020202020204" pitchFamily="34" charset="0"/>
                <a:ea typeface="宋体" panose="02010600030101010101" pitchFamily="2" charset="-122"/>
              </a:rPr>
              <a:t>:</a:t>
            </a:r>
            <a:endParaRPr lang="en-US" altLang="zh-CN" sz="3600" baseline="-25000">
              <a:solidFill>
                <a:schemeClr val="tx2"/>
              </a:solidFill>
              <a:latin typeface="Arial" panose="020B0604020202020204" pitchFamily="34" charset="0"/>
              <a:ea typeface="宋体" panose="02010600030101010101" pitchFamily="2" charset="-122"/>
            </a:endParaRPr>
          </a:p>
          <a:p>
            <a:r>
              <a:rPr lang="zh-CN" altLang="en-US" sz="3600" baseline="-25000" dirty="0">
                <a:solidFill>
                  <a:schemeClr val="tx2"/>
                </a:solidFill>
                <a:latin typeface="Arial" panose="020B0604020202020204" pitchFamily="34" charset="0"/>
                <a:ea typeface="宋体" panose="02010600030101010101" pitchFamily="2" charset="-122"/>
              </a:rPr>
              <a:t>由检验检疫机构计费人员核定费用后填写，如熏蒸费和消毒费等。 </a:t>
            </a:r>
            <a:endParaRPr lang="zh-CN" altLang="en-US" sz="3600" baseline="-25000" dirty="0">
              <a:solidFill>
                <a:schemeClr val="tx2"/>
              </a:solidFill>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7"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126978" name="圆角矩形 443393"/>
          <p:cNvSpPr/>
          <p:nvPr/>
        </p:nvSpPr>
        <p:spPr>
          <a:xfrm>
            <a:off x="2855913" y="188913"/>
            <a:ext cx="1863725"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126979" name="矩形 443394"/>
          <p:cNvSpPr/>
          <p:nvPr/>
        </p:nvSpPr>
        <p:spPr>
          <a:xfrm>
            <a:off x="3143250" y="260350"/>
            <a:ext cx="1512888"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报检单</a:t>
            </a:r>
            <a:endParaRPr lang="zh-CN" altLang="en-US" sz="3200" dirty="0">
              <a:solidFill>
                <a:schemeClr val="tx2"/>
              </a:solidFill>
              <a:latin typeface="Verdana" panose="020B0604030504040204" charset="0"/>
              <a:ea typeface="MS UI Gothic" panose="020B0600070205080204" pitchFamily="34" charset="-128"/>
            </a:endParaRPr>
          </a:p>
        </p:txBody>
      </p:sp>
      <p:sp>
        <p:nvSpPr>
          <p:cNvPr id="126980" name="文本占位符 443395"/>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126981" name="矩形 443396"/>
          <p:cNvSpPr/>
          <p:nvPr/>
        </p:nvSpPr>
        <p:spPr>
          <a:xfrm>
            <a:off x="1271588" y="3789363"/>
            <a:ext cx="712946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p:txBody>
      </p:sp>
      <p:pic>
        <p:nvPicPr>
          <p:cNvPr id="126982" name="图片 443398" descr="1"/>
          <p:cNvPicPr>
            <a:picLocks noChangeAspect="1"/>
          </p:cNvPicPr>
          <p:nvPr/>
        </p:nvPicPr>
        <p:blipFill>
          <a:blip r:embed="rId1"/>
          <a:stretch>
            <a:fillRect/>
          </a:stretch>
        </p:blipFill>
        <p:spPr>
          <a:xfrm>
            <a:off x="4800600" y="188913"/>
            <a:ext cx="5040313" cy="6669087"/>
          </a:xfrm>
          <a:prstGeom prst="rect">
            <a:avLst/>
          </a:prstGeom>
          <a:noFill/>
          <a:ln w="9525">
            <a:noFill/>
          </a:ln>
        </p:spPr>
      </p:pic>
    </p:spTree>
    <p:custDataLst>
      <p:tags r:id="rId2"/>
    </p:custData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5"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129026" name="圆角矩形 445441"/>
          <p:cNvSpPr/>
          <p:nvPr/>
        </p:nvSpPr>
        <p:spPr>
          <a:xfrm>
            <a:off x="2855913" y="188913"/>
            <a:ext cx="2735262"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129027" name="矩形 445442"/>
          <p:cNvSpPr/>
          <p:nvPr/>
        </p:nvSpPr>
        <p:spPr>
          <a:xfrm>
            <a:off x="3143250" y="260350"/>
            <a:ext cx="2665413"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报检委托书</a:t>
            </a:r>
            <a:endParaRPr lang="zh-CN" altLang="en-US" sz="3200" dirty="0">
              <a:solidFill>
                <a:schemeClr val="tx2"/>
              </a:solidFill>
              <a:latin typeface="Verdana" panose="020B0604030504040204" charset="0"/>
              <a:ea typeface="MS UI Gothic" panose="020B0600070205080204" pitchFamily="34" charset="-128"/>
            </a:endParaRPr>
          </a:p>
        </p:txBody>
      </p:sp>
      <p:sp>
        <p:nvSpPr>
          <p:cNvPr id="129028" name="文本占位符 445443"/>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129029" name="矩形 445444"/>
          <p:cNvSpPr/>
          <p:nvPr/>
        </p:nvSpPr>
        <p:spPr>
          <a:xfrm>
            <a:off x="1271588" y="3789363"/>
            <a:ext cx="712946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p:txBody>
      </p:sp>
      <p:pic>
        <p:nvPicPr>
          <p:cNvPr id="129030" name="图片 445446" descr="1"/>
          <p:cNvPicPr>
            <a:picLocks noChangeAspect="1"/>
          </p:cNvPicPr>
          <p:nvPr/>
        </p:nvPicPr>
        <p:blipFill>
          <a:blip r:embed="rId1"/>
          <a:stretch>
            <a:fillRect/>
          </a:stretch>
        </p:blipFill>
        <p:spPr>
          <a:xfrm>
            <a:off x="1774825" y="1268413"/>
            <a:ext cx="8675688" cy="3743325"/>
          </a:xfrm>
          <a:prstGeom prst="rect">
            <a:avLst/>
          </a:prstGeom>
          <a:noFill/>
          <a:ln w="9525">
            <a:noFill/>
          </a:ln>
        </p:spPr>
      </p:pic>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49" name="内容占位符 26625" descr="报关单据4"/>
          <p:cNvPicPr>
            <a:picLocks noGrp="1" noRot="1" noChangeAspect="1"/>
          </p:cNvPicPr>
          <p:nvPr>
            <p:ph sz="half" idx="2"/>
          </p:nvPr>
        </p:nvPicPr>
        <p:blipFill>
          <a:blip r:embed="rId1"/>
          <a:stretch>
            <a:fillRect/>
          </a:stretch>
        </p:blipFill>
        <p:spPr>
          <a:xfrm>
            <a:off x="1524000" y="0"/>
            <a:ext cx="9144000" cy="6858000"/>
          </a:xfrm>
        </p:spPr>
      </p:pic>
    </p:spTree>
    <p:custDataLst>
      <p:tags r:id="rId2"/>
    </p:custDataLst>
  </p:cSld>
  <p:clrMapOvr>
    <a:masterClrMapping/>
  </p:clrMapOvr>
  <p:transition>
    <p:push dir="r"/>
  </p:transitio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3"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131074" name="圆角矩形 447489"/>
          <p:cNvSpPr/>
          <p:nvPr/>
        </p:nvSpPr>
        <p:spPr>
          <a:xfrm>
            <a:off x="2855913" y="188913"/>
            <a:ext cx="2735262"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131075" name="矩形 447490"/>
          <p:cNvSpPr/>
          <p:nvPr/>
        </p:nvSpPr>
        <p:spPr>
          <a:xfrm>
            <a:off x="3143250" y="260350"/>
            <a:ext cx="2665413"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报检委托书</a:t>
            </a:r>
            <a:endParaRPr lang="zh-CN" altLang="en-US" sz="3200" dirty="0">
              <a:solidFill>
                <a:schemeClr val="tx2"/>
              </a:solidFill>
              <a:latin typeface="Verdana" panose="020B0604030504040204" charset="0"/>
              <a:ea typeface="MS UI Gothic" panose="020B0600070205080204" pitchFamily="34" charset="-128"/>
            </a:endParaRPr>
          </a:p>
        </p:txBody>
      </p:sp>
      <p:sp>
        <p:nvSpPr>
          <p:cNvPr id="131076" name="文本占位符 447491"/>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131077" name="矩形 447492"/>
          <p:cNvSpPr/>
          <p:nvPr/>
        </p:nvSpPr>
        <p:spPr>
          <a:xfrm>
            <a:off x="1271588" y="3789363"/>
            <a:ext cx="712946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p:txBody>
      </p:sp>
      <p:pic>
        <p:nvPicPr>
          <p:cNvPr id="131078" name="图片 447494" descr="1"/>
          <p:cNvPicPr>
            <a:picLocks noChangeAspect="1"/>
          </p:cNvPicPr>
          <p:nvPr/>
        </p:nvPicPr>
        <p:blipFill>
          <a:blip r:embed="rId1"/>
          <a:stretch>
            <a:fillRect/>
          </a:stretch>
        </p:blipFill>
        <p:spPr>
          <a:xfrm>
            <a:off x="1992313" y="1052513"/>
            <a:ext cx="8207375" cy="4321175"/>
          </a:xfrm>
          <a:prstGeom prst="rect">
            <a:avLst/>
          </a:prstGeom>
          <a:noFill/>
          <a:ln w="9525">
            <a:noFill/>
          </a:ln>
        </p:spPr>
      </p:pic>
    </p:spTree>
    <p:custDataLst>
      <p:tags r:id="rId2"/>
    </p:custData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1" name="灯片编号占位符 1"/>
          <p:cNvSpPr/>
          <p:nvPr>
            <p:ph type="sldNum" sz="quarter" idx="12"/>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ko-KR" altLang="en-US" sz="1400" dirty="0"/>
            </a:fld>
            <a:endParaRPr lang="ko-KR" altLang="en-US" sz="1400" dirty="0"/>
          </a:p>
        </p:txBody>
      </p:sp>
      <p:sp>
        <p:nvSpPr>
          <p:cNvPr id="133122" name="圆角矩形 449537"/>
          <p:cNvSpPr/>
          <p:nvPr/>
        </p:nvSpPr>
        <p:spPr>
          <a:xfrm>
            <a:off x="2855913" y="188913"/>
            <a:ext cx="2735262" cy="674687"/>
          </a:xfrm>
          <a:prstGeom prst="roundRect">
            <a:avLst>
              <a:gd name="adj" fmla="val 16667"/>
            </a:avLst>
          </a:prstGeom>
          <a:solidFill>
            <a:srgbClr val="FFCCCC"/>
          </a:solidFill>
          <a:ln w="19050" cap="flat" cmpd="sng">
            <a:solidFill>
              <a:srgbClr val="FFCCCC">
                <a:alpha val="70000"/>
              </a:srgbClr>
            </a:solidFill>
            <a:prstDash val="solid"/>
            <a:round/>
            <a:headEnd type="none" w="med" len="med"/>
            <a:tailEnd type="none" w="med" len="med"/>
          </a:ln>
          <a:effectLst>
            <a:outerShdw dist="107763" dir="2699999" algn="ctr" rotWithShape="0">
              <a:schemeClr val="tx2">
                <a:alpha val="50000"/>
              </a:schemeClr>
            </a:outerShdw>
          </a:effectLst>
        </p:spPr>
        <p:txBody>
          <a:bodyPr wrap="none" anchor="ctr" anchorCtr="0"/>
          <a:p>
            <a:endParaRPr lang="ja-JP" altLang="en-US" baseline="-25000" dirty="0">
              <a:latin typeface="Arial" panose="020B0604020202020204" pitchFamily="34" charset="0"/>
              <a:ea typeface="MS PGothic" panose="020B0600070205080204" pitchFamily="34" charset="-128"/>
            </a:endParaRPr>
          </a:p>
        </p:txBody>
      </p:sp>
      <p:sp>
        <p:nvSpPr>
          <p:cNvPr id="133123" name="矩形 449538"/>
          <p:cNvSpPr/>
          <p:nvPr/>
        </p:nvSpPr>
        <p:spPr>
          <a:xfrm>
            <a:off x="3143250" y="260350"/>
            <a:ext cx="2665413" cy="583565"/>
          </a:xfrm>
          <a:prstGeom prst="rect">
            <a:avLst/>
          </a:prstGeom>
          <a:noFill/>
          <a:ln w="9525">
            <a:noFill/>
          </a:ln>
        </p:spPr>
        <p:txBody>
          <a:bodyPr anchor="t" anchorCtr="0">
            <a:spAutoFit/>
          </a:bodyPr>
          <a:p>
            <a:r>
              <a:rPr lang="zh-CN" altLang="en-US" sz="3200" dirty="0">
                <a:solidFill>
                  <a:schemeClr val="tx2"/>
                </a:solidFill>
                <a:latin typeface="Verdana" panose="020B0604030504040204" charset="0"/>
                <a:ea typeface="MS UI Gothic" panose="020B0600070205080204" pitchFamily="34" charset="-128"/>
              </a:rPr>
              <a:t>报检委托书</a:t>
            </a:r>
            <a:endParaRPr lang="zh-CN" altLang="en-US" sz="3200" dirty="0">
              <a:solidFill>
                <a:schemeClr val="tx2"/>
              </a:solidFill>
              <a:latin typeface="Verdana" panose="020B0604030504040204" charset="0"/>
              <a:ea typeface="MS UI Gothic" panose="020B0600070205080204" pitchFamily="34" charset="-128"/>
            </a:endParaRPr>
          </a:p>
        </p:txBody>
      </p:sp>
      <p:sp>
        <p:nvSpPr>
          <p:cNvPr id="133124" name="文本占位符 449539"/>
          <p:cNvSpPr>
            <a:spLocks noGrp="1"/>
          </p:cNvSpPr>
          <p:nvPr>
            <p:ph idx="1"/>
          </p:nvPr>
        </p:nvSpPr>
        <p:spPr>
          <a:xfrm>
            <a:off x="1524000" y="981075"/>
            <a:ext cx="5076825" cy="5316538"/>
          </a:xfrm>
        </p:spPr>
        <p:txBody>
          <a:bodyPr anchor="t" anchorCtr="0"/>
          <a:p>
            <a:endParaRPr lang="en-US" altLang="zh-CN"/>
          </a:p>
          <a:p>
            <a:endParaRPr lang="ja-JP" altLang="en-US" dirty="0">
              <a:ea typeface="MS PGothic" panose="020B0600070205080204" pitchFamily="34" charset="-128"/>
            </a:endParaRPr>
          </a:p>
        </p:txBody>
      </p:sp>
      <p:sp>
        <p:nvSpPr>
          <p:cNvPr id="133125" name="矩形 449540"/>
          <p:cNvSpPr/>
          <p:nvPr/>
        </p:nvSpPr>
        <p:spPr>
          <a:xfrm>
            <a:off x="1271588" y="3789363"/>
            <a:ext cx="7129462" cy="2257425"/>
          </a:xfrm>
          <a:prstGeom prst="rect">
            <a:avLst/>
          </a:prstGeom>
          <a:noFill/>
          <a:ln w="9525">
            <a:noFill/>
          </a:ln>
        </p:spPr>
        <p:txBody>
          <a:bodyPr anchor="t" anchorCtr="0"/>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a:p>
            <a:pPr marL="342900" indent="-342900">
              <a:spcBef>
                <a:spcPct val="20000"/>
              </a:spcBef>
              <a:buClr>
                <a:schemeClr val="hlink"/>
              </a:buClr>
              <a:buFont typeface="Wingdings" panose="05000000000000000000" pitchFamily="2" charset="2"/>
              <a:buChar char="v"/>
            </a:pPr>
            <a:endParaRPr lang="zh-CN" altLang="en-US" sz="2600" b="1" dirty="0">
              <a:solidFill>
                <a:schemeClr val="tx2"/>
              </a:solidFill>
              <a:latin typeface="Verdana" panose="020B0604030504040204" charset="0"/>
              <a:ea typeface="宋体" panose="02010600030101010101" pitchFamily="2" charset="-122"/>
            </a:endParaRPr>
          </a:p>
        </p:txBody>
      </p:sp>
      <p:pic>
        <p:nvPicPr>
          <p:cNvPr id="133126" name="图片 449542" descr="1"/>
          <p:cNvPicPr>
            <a:picLocks noChangeAspect="1"/>
          </p:cNvPicPr>
          <p:nvPr/>
        </p:nvPicPr>
        <p:blipFill>
          <a:blip r:embed="rId1"/>
          <a:stretch>
            <a:fillRect/>
          </a:stretch>
        </p:blipFill>
        <p:spPr>
          <a:xfrm>
            <a:off x="3216275" y="908050"/>
            <a:ext cx="5832475" cy="5949950"/>
          </a:xfrm>
          <a:prstGeom prst="rect">
            <a:avLst/>
          </a:prstGeom>
          <a:noFill/>
          <a:ln w="9525">
            <a:noFill/>
          </a:ln>
        </p:spPr>
      </p:pic>
    </p:spTree>
    <p:custDataLst>
      <p:tags r:id="rId2"/>
    </p:custData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标题 1"/>
          <p:cNvSpPr>
            <a:spLocks noGrp="1"/>
          </p:cNvSpPr>
          <p:nvPr>
            <p:ph type="title"/>
          </p:nvPr>
        </p:nvSpPr>
        <p:spPr/>
        <p:txBody>
          <a:bodyPr anchor="ctr" anchorCtr="0"/>
          <a:p>
            <a:endParaRPr lang="zh-CN" altLang="en-US"/>
          </a:p>
        </p:txBody>
      </p:sp>
      <p:pic>
        <p:nvPicPr>
          <p:cNvPr id="135170" name="内容占位符 3" descr="微信图片_20200407152016"/>
          <p:cNvPicPr>
            <a:picLocks noGrp="1" noChangeAspect="1"/>
          </p:cNvPicPr>
          <p:nvPr>
            <p:ph idx="1"/>
            <p:custDataLst>
              <p:tags r:id="rId1"/>
            </p:custDataLst>
          </p:nvPr>
        </p:nvPicPr>
        <p:blipFill>
          <a:blip r:embed="rId2"/>
          <a:stretch>
            <a:fillRect/>
          </a:stretch>
        </p:blipFill>
        <p:spPr>
          <a:xfrm>
            <a:off x="1724025" y="-1316037"/>
            <a:ext cx="8621713" cy="9456737"/>
          </a:xfrm>
        </p:spPr>
      </p:pic>
    </p:spTree>
    <p:custDataLst>
      <p:tags r:id="rId3"/>
    </p:custData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3" name="标题 1"/>
          <p:cNvSpPr>
            <a:spLocks noGrp="1"/>
          </p:cNvSpPr>
          <p:nvPr>
            <p:ph type="title"/>
          </p:nvPr>
        </p:nvSpPr>
        <p:spPr/>
        <p:txBody>
          <a:bodyPr anchor="ctr" anchorCtr="0"/>
          <a:p>
            <a:endParaRPr lang="zh-CN" altLang="en-US"/>
          </a:p>
        </p:txBody>
      </p:sp>
      <p:pic>
        <p:nvPicPr>
          <p:cNvPr id="136194" name="内容占位符 3" descr="微信图片_20200407152034"/>
          <p:cNvPicPr>
            <a:picLocks noGrp="1" noChangeAspect="1"/>
          </p:cNvPicPr>
          <p:nvPr>
            <p:ph idx="1"/>
          </p:nvPr>
        </p:nvPicPr>
        <p:blipFill>
          <a:blip r:embed="rId1"/>
          <a:stretch>
            <a:fillRect/>
          </a:stretch>
        </p:blipFill>
        <p:spPr>
          <a:xfrm>
            <a:off x="1406525" y="-890587"/>
            <a:ext cx="8054975" cy="8542337"/>
          </a:xfrm>
        </p:spPr>
      </p:pic>
    </p:spTree>
    <p:custDataLst>
      <p:tags r:id="rId2"/>
    </p:custData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7" name="标题 1"/>
          <p:cNvSpPr>
            <a:spLocks noGrp="1"/>
          </p:cNvSpPr>
          <p:nvPr>
            <p:ph type="title"/>
          </p:nvPr>
        </p:nvSpPr>
        <p:spPr/>
        <p:txBody>
          <a:bodyPr anchor="ctr" anchorCtr="0"/>
          <a:p>
            <a:endParaRPr lang="zh-CN" altLang="en-US"/>
          </a:p>
        </p:txBody>
      </p:sp>
      <p:pic>
        <p:nvPicPr>
          <p:cNvPr id="137218" name="内容占位符 3" descr="微信图片_20200407152027"/>
          <p:cNvPicPr>
            <a:picLocks noGrp="1" noChangeAspect="1"/>
          </p:cNvPicPr>
          <p:nvPr>
            <p:ph idx="1"/>
          </p:nvPr>
        </p:nvPicPr>
        <p:blipFill>
          <a:blip r:embed="rId1"/>
          <a:stretch>
            <a:fillRect/>
          </a:stretch>
        </p:blipFill>
        <p:spPr>
          <a:xfrm>
            <a:off x="1844675" y="-558800"/>
            <a:ext cx="7677150" cy="8991600"/>
          </a:xfrm>
        </p:spPr>
      </p:pic>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3" name="内容占位符 27649" descr="报关单据5"/>
          <p:cNvPicPr>
            <a:picLocks noGrp="1" noRot="1" noChangeAspect="1"/>
          </p:cNvPicPr>
          <p:nvPr>
            <p:ph idx="1"/>
          </p:nvPr>
        </p:nvPicPr>
        <p:blipFill>
          <a:blip r:embed="rId1"/>
          <a:stretch>
            <a:fillRect/>
          </a:stretch>
        </p:blipFill>
        <p:spPr>
          <a:xfrm>
            <a:off x="1524000" y="0"/>
            <a:ext cx="9144000" cy="6858000"/>
          </a:xfrm>
        </p:spPr>
      </p:pic>
    </p:spTree>
    <p:custDataLst>
      <p:tags r:id="rId2"/>
    </p:custDataLst>
  </p:cSld>
  <p:clrMapOvr>
    <a:masterClrMapping/>
  </p:clrMapOvr>
  <p:transition>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文本占位符 28673"/>
          <p:cNvSpPr>
            <a:spLocks noGrp="1" noRot="1"/>
          </p:cNvSpPr>
          <p:nvPr>
            <p:ph idx="1"/>
          </p:nvPr>
        </p:nvSpPr>
        <p:spPr>
          <a:xfrm>
            <a:off x="1524000" y="0"/>
            <a:ext cx="9144000" cy="6858000"/>
          </a:xfrm>
        </p:spPr>
        <p:txBody>
          <a:bodyPr anchor="t" anchorCtr="0">
            <a:normAutofit lnSpcReduction="20000"/>
          </a:bodyPr>
          <a:p>
            <a:endParaRPr lang="en-US" altLang="zh-CN" sz="3600" b="1" dirty="0"/>
          </a:p>
          <a:p>
            <a:r>
              <a:rPr lang="en-US" altLang="zh-CN" sz="3600" b="1" dirty="0"/>
              <a:t>        </a:t>
            </a:r>
            <a:r>
              <a:rPr lang="zh-CN" altLang="en-US" sz="4800" b="1" dirty="0"/>
              <a:t>出口货物报关单</a:t>
            </a:r>
            <a:r>
              <a:rPr lang="en-US" altLang="zh-CN" sz="4800" b="1"/>
              <a:t>——</a:t>
            </a:r>
            <a:r>
              <a:rPr lang="zh-CN" altLang="en-US" sz="4800" b="1" dirty="0"/>
              <a:t>出口企业在装运前向海关申报出口许可的一张单据。</a:t>
            </a:r>
            <a:endParaRPr lang="zh-CN" altLang="en-US" sz="4800" b="1" dirty="0"/>
          </a:p>
          <a:p>
            <a:r>
              <a:rPr lang="zh-CN" altLang="en-US" sz="4800" b="1" dirty="0"/>
              <a:t>       由出口企业填写，经海关审核、签发后生效。</a:t>
            </a:r>
            <a:endParaRPr lang="zh-CN" altLang="en-US" sz="4800" b="1" dirty="0"/>
          </a:p>
          <a:p>
            <a:r>
              <a:rPr lang="zh-CN" altLang="en-US" sz="4800" b="1" dirty="0"/>
              <a:t>       一份出口货物报关单的栏目有</a:t>
            </a:r>
            <a:r>
              <a:rPr lang="en-US" altLang="zh-CN" sz="4800" b="1" dirty="0"/>
              <a:t>30</a:t>
            </a:r>
            <a:r>
              <a:rPr lang="zh-CN" altLang="en-US" sz="4800" b="1" dirty="0"/>
              <a:t>个，分属</a:t>
            </a:r>
            <a:r>
              <a:rPr lang="en-US" altLang="zh-CN" sz="4800" b="1" dirty="0"/>
              <a:t>7</a:t>
            </a:r>
            <a:r>
              <a:rPr lang="zh-CN" altLang="en-US" sz="4800" b="1" dirty="0"/>
              <a:t>类。</a:t>
            </a:r>
            <a:endParaRPr lang="zh-CN" altLang="en-US" sz="3600" b="1" dirty="0"/>
          </a:p>
        </p:txBody>
      </p:sp>
    </p:spTree>
    <p:custDataLst>
      <p:tags r:id="rId1"/>
    </p:custDataLst>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占位符 29697"/>
          <p:cNvSpPr>
            <a:spLocks noGrp="1" noRot="1"/>
          </p:cNvSpPr>
          <p:nvPr>
            <p:ph idx="1"/>
          </p:nvPr>
        </p:nvSpPr>
        <p:spPr>
          <a:xfrm>
            <a:off x="1524000" y="0"/>
            <a:ext cx="9144000" cy="6858000"/>
          </a:xfrm>
        </p:spPr>
        <p:txBody>
          <a:bodyPr anchor="t" anchorCtr="0"/>
          <a:p>
            <a:r>
              <a:rPr lang="en-US" altLang="zh-CN" sz="4000" b="1" dirty="0">
                <a:solidFill>
                  <a:schemeClr val="tx2"/>
                </a:solidFill>
              </a:rPr>
              <a:t>     </a:t>
            </a:r>
            <a:r>
              <a:rPr lang="zh-CN" altLang="en-US" sz="4000" b="1" dirty="0">
                <a:solidFill>
                  <a:schemeClr val="tx2"/>
                </a:solidFill>
              </a:rPr>
              <a:t>一、预录入编号</a:t>
            </a:r>
            <a:endParaRPr lang="zh-CN" altLang="en-US" sz="4000" b="1" dirty="0">
              <a:solidFill>
                <a:schemeClr val="tx2"/>
              </a:solidFill>
            </a:endParaRPr>
          </a:p>
          <a:p>
            <a:r>
              <a:rPr lang="zh-CN" altLang="en-US" b="1" dirty="0"/>
              <a:t>       预录入编号指申报单位或预录入单位对该单位填制录入的报关单的编号，用于该单位与海关之间引用其申报后尚未批准放行的报关单。</a:t>
            </a:r>
            <a:endParaRPr lang="zh-CN" altLang="en-US" b="1" dirty="0"/>
          </a:p>
          <a:p>
            <a:r>
              <a:rPr lang="zh-CN" altLang="en-US" b="1" dirty="0"/>
              <a:t>      报关单录入凭单的编号规则由申报单位自行决定。</a:t>
            </a:r>
            <a:endParaRPr lang="zh-CN" altLang="en-US" b="1" dirty="0"/>
          </a:p>
          <a:p>
            <a:r>
              <a:rPr lang="zh-CN" altLang="en-US" b="1" dirty="0"/>
              <a:t>      预录入报关单及</a:t>
            </a:r>
            <a:r>
              <a:rPr lang="en-US" altLang="zh-CN" b="1" dirty="0"/>
              <a:t>EDI</a:t>
            </a:r>
            <a:r>
              <a:rPr lang="zh-CN" altLang="en-US" b="1" dirty="0"/>
              <a:t>报关单的预录入编号由接受申报的海关决定编号规则，计算机自动打印。 </a:t>
            </a:r>
            <a:endParaRPr lang="zh-CN" altLang="en-US" b="1" dirty="0"/>
          </a:p>
        </p:txBody>
      </p:sp>
    </p:spTree>
    <p:custDataLst>
      <p:tags r:id="rId1"/>
    </p:custDataLst>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文本占位符 30721"/>
          <p:cNvSpPr>
            <a:spLocks noGrp="1" noRot="1"/>
          </p:cNvSpPr>
          <p:nvPr>
            <p:ph idx="1"/>
          </p:nvPr>
        </p:nvSpPr>
        <p:spPr>
          <a:xfrm>
            <a:off x="1524000" y="0"/>
            <a:ext cx="9144000" cy="6858000"/>
          </a:xfrm>
        </p:spPr>
        <p:txBody>
          <a:bodyPr anchor="t" anchorCtr="0"/>
          <a:p>
            <a:r>
              <a:rPr lang="en-US" altLang="zh-CN" sz="4000" b="1" dirty="0">
                <a:solidFill>
                  <a:schemeClr val="tx2"/>
                </a:solidFill>
              </a:rPr>
              <a:t>   </a:t>
            </a:r>
            <a:r>
              <a:rPr lang="zh-CN" altLang="en-US" sz="4000" b="1" dirty="0">
                <a:solidFill>
                  <a:schemeClr val="tx2"/>
                </a:solidFill>
              </a:rPr>
              <a:t>二、海关编号</a:t>
            </a:r>
            <a:endParaRPr lang="zh-CN" altLang="en-US" sz="4000" b="1" dirty="0">
              <a:solidFill>
                <a:schemeClr val="tx2"/>
              </a:solidFill>
            </a:endParaRPr>
          </a:p>
          <a:p>
            <a:r>
              <a:rPr lang="zh-CN" altLang="en-US" b="1" dirty="0"/>
              <a:t>       </a:t>
            </a:r>
            <a:r>
              <a:rPr lang="zh-CN" altLang="en-US" sz="3600" b="1" dirty="0"/>
              <a:t>海关编号指海关接受申报时给予报关单的编号。</a:t>
            </a:r>
            <a:endParaRPr lang="zh-CN" altLang="en-US" sz="3600" b="1" dirty="0"/>
          </a:p>
          <a:p>
            <a:r>
              <a:rPr lang="zh-CN" altLang="en-US" sz="3600" b="1" dirty="0"/>
              <a:t>       海关编号由各海关在接受申报环节确定，应标识在报关单的每一联上（计算机自动打印）。</a:t>
            </a:r>
            <a:endParaRPr lang="zh-CN" altLang="en-US" sz="3600" b="1" dirty="0"/>
          </a:p>
          <a:p>
            <a:r>
              <a:rPr lang="zh-CN" altLang="en-US" b="1" dirty="0"/>
              <a:t>      报关单海关编号为</a:t>
            </a:r>
            <a:r>
              <a:rPr lang="en-US" altLang="zh-CN" b="1" dirty="0">
                <a:solidFill>
                  <a:schemeClr val="tx2"/>
                </a:solidFill>
              </a:rPr>
              <a:t>9</a:t>
            </a:r>
            <a:r>
              <a:rPr lang="zh-CN" altLang="en-US" b="1" dirty="0">
                <a:solidFill>
                  <a:schemeClr val="tx2"/>
                </a:solidFill>
              </a:rPr>
              <a:t>位数码</a:t>
            </a:r>
            <a:r>
              <a:rPr lang="zh-CN" altLang="en-US" b="1" dirty="0"/>
              <a:t>，其中前两位为分关</a:t>
            </a:r>
            <a:r>
              <a:rPr lang="en-US" altLang="zh-CN" b="1" dirty="0"/>
              <a:t>(</a:t>
            </a:r>
            <a:r>
              <a:rPr lang="zh-CN" altLang="en-US" b="1" dirty="0"/>
              <a:t>办事处</a:t>
            </a:r>
            <a:r>
              <a:rPr lang="en-US" altLang="zh-CN" b="1" dirty="0"/>
              <a:t>)</a:t>
            </a:r>
            <a:r>
              <a:rPr lang="zh-CN" altLang="en-US" b="1" dirty="0"/>
              <a:t>编号，第三位由各关自定义，后六位为顺序编号。</a:t>
            </a:r>
            <a:endParaRPr lang="zh-CN" altLang="en-US" b="1" dirty="0"/>
          </a:p>
          <a:p>
            <a:r>
              <a:rPr lang="zh-CN" altLang="en-US" b="1" dirty="0"/>
              <a:t>      各直属海关对进口报关单和出口报关单应分别编号，并确保在同一公历年度内，能按进口和出口唯一地标识本关区的每一份报关单。</a:t>
            </a:r>
            <a:r>
              <a:rPr lang="zh-CN" altLang="en-US" sz="3600" b="1" dirty="0"/>
              <a:t>   </a:t>
            </a:r>
            <a:endParaRPr lang="zh-CN" altLang="en-US" sz="3600" b="1" dirty="0"/>
          </a:p>
        </p:txBody>
      </p:sp>
    </p:spTree>
    <p:custDataLst>
      <p:tags r:id="rId1"/>
    </p:custDataLst>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标题 110593"/>
          <p:cNvSpPr>
            <a:spLocks noGrp="1" noRot="1"/>
          </p:cNvSpPr>
          <p:nvPr>
            <p:ph type="title"/>
          </p:nvPr>
        </p:nvSpPr>
        <p:spPr/>
        <p:txBody>
          <a:bodyPr anchor="ctr" anchorCtr="0"/>
          <a:p>
            <a:pPr algn="ctr"/>
            <a:r>
              <a:rPr lang="zh-CN" altLang="en-US" b="1" dirty="0">
                <a:solidFill>
                  <a:srgbClr val="FF0000"/>
                </a:solidFill>
              </a:rPr>
              <a:t>第一节：报关</a:t>
            </a:r>
            <a:endParaRPr lang="zh-CN" altLang="en-US" b="1" dirty="0">
              <a:solidFill>
                <a:srgbClr val="FF0000"/>
              </a:solidFill>
            </a:endParaRPr>
          </a:p>
        </p:txBody>
      </p:sp>
      <p:sp>
        <p:nvSpPr>
          <p:cNvPr id="5122" name="文本占位符 110594"/>
          <p:cNvSpPr>
            <a:spLocks noGrp="1" noRot="1"/>
          </p:cNvSpPr>
          <p:nvPr>
            <p:ph idx="1"/>
          </p:nvPr>
        </p:nvSpPr>
        <p:spPr/>
        <p:txBody>
          <a:bodyPr anchor="t" anchorCtr="0"/>
          <a:p>
            <a:r>
              <a:rPr lang="en-US" altLang="zh-CN" b="1" dirty="0"/>
              <a:t>1</a:t>
            </a:r>
            <a:r>
              <a:rPr lang="zh-CN" altLang="en-US" b="1" dirty="0"/>
              <a:t>、进出口报关单的法律地位；</a:t>
            </a:r>
            <a:endParaRPr lang="zh-CN" altLang="en-US" b="1" dirty="0"/>
          </a:p>
          <a:p>
            <a:r>
              <a:rPr lang="en-US" altLang="zh-CN" b="1" dirty="0"/>
              <a:t>2</a:t>
            </a:r>
            <a:r>
              <a:rPr lang="zh-CN" altLang="en-US" b="1" dirty="0"/>
              <a:t>、报关单填制的一般要求；</a:t>
            </a:r>
            <a:endParaRPr lang="zh-CN" altLang="en-US" b="1" dirty="0"/>
          </a:p>
          <a:p>
            <a:r>
              <a:rPr lang="en-US" altLang="zh-CN" b="1" dirty="0"/>
              <a:t>3</a:t>
            </a:r>
            <a:r>
              <a:rPr lang="zh-CN" altLang="en-US" b="1" dirty="0"/>
              <a:t>、进出口货物报关单的填制内容和要求。</a:t>
            </a:r>
            <a:endParaRPr lang="zh-CN" altLang="en-US" b="1" dirty="0"/>
          </a:p>
          <a:p>
            <a:endParaRPr lang="zh-CN" altLang="en-US" b="1" dirty="0"/>
          </a:p>
        </p:txBody>
      </p:sp>
    </p:spTree>
    <p:custDataLst>
      <p:tags r:id="rId1"/>
    </p:custDataLst>
  </p:cSld>
  <p:clrMapOvr>
    <a:masterClrMapping/>
  </p:clrMapOvr>
  <p:transition>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文本占位符 152578"/>
          <p:cNvSpPr>
            <a:spLocks noGrp="1" noRot="1"/>
          </p:cNvSpPr>
          <p:nvPr>
            <p:ph idx="1"/>
          </p:nvPr>
        </p:nvSpPr>
        <p:spPr>
          <a:xfrm>
            <a:off x="1524000" y="0"/>
            <a:ext cx="9144000" cy="6858000"/>
          </a:xfrm>
        </p:spPr>
        <p:txBody>
          <a:bodyPr anchor="t" anchorCtr="0"/>
          <a:p>
            <a:r>
              <a:rPr lang="en-US" altLang="zh-CN" sz="3600" b="1" dirty="0"/>
              <a:t>    1</a:t>
            </a:r>
            <a:r>
              <a:rPr lang="zh-CN" altLang="en-US" sz="3600" b="1" dirty="0"/>
              <a:t>、</a:t>
            </a:r>
            <a:r>
              <a:rPr lang="en-US" altLang="zh-CN" sz="3600" b="1" dirty="0"/>
              <a:t>H883/EDI</a:t>
            </a:r>
            <a:r>
              <a:rPr lang="zh-CN" altLang="en-US" sz="3600" b="1" dirty="0"/>
              <a:t>通关系统</a:t>
            </a:r>
            <a:endParaRPr lang="zh-CN" altLang="en-US" sz="3600" b="1" dirty="0"/>
          </a:p>
          <a:p>
            <a:r>
              <a:rPr lang="zh-CN" altLang="en-US" b="1" dirty="0"/>
              <a:t>        报关单海关编号为</a:t>
            </a:r>
            <a:r>
              <a:rPr lang="en-US" altLang="zh-CN" b="1" dirty="0"/>
              <a:t>9</a:t>
            </a:r>
            <a:r>
              <a:rPr lang="zh-CN" altLang="en-US" b="1" dirty="0"/>
              <a:t>位数码，其中</a:t>
            </a:r>
            <a:r>
              <a:rPr lang="en-US" altLang="zh-CN" b="1" dirty="0"/>
              <a:t>1</a:t>
            </a:r>
            <a:r>
              <a:rPr lang="zh-CN" altLang="en-US" b="1" dirty="0"/>
              <a:t>－</a:t>
            </a:r>
            <a:r>
              <a:rPr lang="en-US" altLang="zh-CN" b="1" dirty="0"/>
              <a:t>2</a:t>
            </a:r>
            <a:r>
              <a:rPr lang="zh-CN" altLang="en-US" b="1" dirty="0"/>
              <a:t>位为接受申报海关的编号（</a:t>
            </a:r>
            <a:r>
              <a:rPr lang="en-US" altLang="zh-CN" b="1" dirty="0"/>
              <a:t>《</a:t>
            </a:r>
            <a:r>
              <a:rPr lang="zh-CN" altLang="en-US" b="1" dirty="0"/>
              <a:t>关区代码表</a:t>
            </a:r>
            <a:r>
              <a:rPr lang="en-US" altLang="zh-CN" b="1" dirty="0"/>
              <a:t>》</a:t>
            </a:r>
            <a:r>
              <a:rPr lang="zh-CN" altLang="en-US" b="1" dirty="0"/>
              <a:t>中相应海关代码的后</a:t>
            </a:r>
            <a:r>
              <a:rPr lang="en-US" altLang="zh-CN" b="1" dirty="0"/>
              <a:t>2</a:t>
            </a:r>
            <a:r>
              <a:rPr lang="zh-CN" altLang="en-US" b="1" dirty="0"/>
              <a:t>位），第</a:t>
            </a:r>
            <a:r>
              <a:rPr lang="en-US" altLang="zh-CN" b="1" dirty="0"/>
              <a:t>3</a:t>
            </a:r>
            <a:r>
              <a:rPr lang="zh-CN" altLang="en-US" b="1" dirty="0"/>
              <a:t>位为海关接受申报公历年份</a:t>
            </a:r>
            <a:r>
              <a:rPr lang="en-US" altLang="zh-CN" b="1" dirty="0"/>
              <a:t>4</a:t>
            </a:r>
            <a:r>
              <a:rPr lang="zh-CN" altLang="en-US" b="1" dirty="0"/>
              <a:t>位数字的最后</a:t>
            </a:r>
            <a:r>
              <a:rPr lang="en-US" altLang="zh-CN" b="1" dirty="0"/>
              <a:t>1</a:t>
            </a:r>
            <a:r>
              <a:rPr lang="zh-CN" altLang="en-US" b="1" dirty="0"/>
              <a:t>位，后</a:t>
            </a:r>
            <a:r>
              <a:rPr lang="en-US" altLang="zh-CN" b="1" dirty="0"/>
              <a:t>6</a:t>
            </a:r>
            <a:r>
              <a:rPr lang="zh-CN" altLang="en-US" b="1" dirty="0"/>
              <a:t>位为顺序编号。</a:t>
            </a:r>
            <a:endParaRPr lang="zh-CN" altLang="en-US" b="1" dirty="0"/>
          </a:p>
          <a:p>
            <a:r>
              <a:rPr lang="zh-CN" altLang="en-US" b="1" dirty="0"/>
              <a:t>        进口报关单和出口报关单应分别编号，确保在同一公历年度内，能按进口和出口唯一地标识本关区的每一份报关单。</a:t>
            </a:r>
            <a:endParaRPr lang="zh-CN" altLang="en-US" b="1" dirty="0"/>
          </a:p>
          <a:p>
            <a:endParaRPr lang="zh-CN" altLang="en-US" b="1" dirty="0"/>
          </a:p>
          <a:p>
            <a:r>
              <a:rPr lang="zh-CN" altLang="en-US" b="1" dirty="0"/>
              <a:t>       </a:t>
            </a:r>
            <a:endParaRPr lang="zh-CN" altLang="en-US" b="1" dirty="0"/>
          </a:p>
        </p:txBody>
      </p:sp>
    </p:spTree>
    <p:custDataLst>
      <p:tags r:id="rId1"/>
    </p:custDataLst>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文本占位符 134146"/>
          <p:cNvSpPr>
            <a:spLocks noGrp="1" noRot="1"/>
          </p:cNvSpPr>
          <p:nvPr>
            <p:ph idx="1"/>
          </p:nvPr>
        </p:nvSpPr>
        <p:spPr>
          <a:xfrm>
            <a:off x="1524000" y="0"/>
            <a:ext cx="9144000" cy="6858000"/>
          </a:xfrm>
        </p:spPr>
        <p:txBody>
          <a:bodyPr anchor="t" anchorCtr="0"/>
          <a:p>
            <a:r>
              <a:rPr lang="en-US" altLang="zh-CN" sz="3600" b="1" dirty="0"/>
              <a:t>     2</a:t>
            </a:r>
            <a:r>
              <a:rPr lang="zh-CN" altLang="en-US" sz="3600" b="1" dirty="0"/>
              <a:t>、</a:t>
            </a:r>
            <a:r>
              <a:rPr lang="en-US" altLang="zh-CN" sz="3600" b="1" dirty="0"/>
              <a:t>H2000</a:t>
            </a:r>
            <a:r>
              <a:rPr lang="zh-CN" altLang="en-US" sz="3600" b="1" dirty="0"/>
              <a:t>系统</a:t>
            </a:r>
            <a:endParaRPr lang="zh-CN" altLang="en-US" sz="3600" b="1" dirty="0"/>
          </a:p>
          <a:p>
            <a:r>
              <a:rPr lang="zh-CN" altLang="en-US" sz="3600" b="1" dirty="0"/>
              <a:t>       报关单海关编号为</a:t>
            </a:r>
            <a:r>
              <a:rPr lang="en-US" altLang="zh-CN" sz="3600" b="1" dirty="0"/>
              <a:t>18</a:t>
            </a:r>
            <a:r>
              <a:rPr lang="zh-CN" altLang="en-US" sz="3600" b="1" dirty="0"/>
              <a:t>位数码，其中前</a:t>
            </a:r>
            <a:r>
              <a:rPr lang="en-US" altLang="zh-CN" sz="3600" b="1" dirty="0"/>
              <a:t>4</a:t>
            </a:r>
            <a:r>
              <a:rPr lang="zh-CN" altLang="en-US" sz="3600" b="1" dirty="0"/>
              <a:t>位为接受申报海关的编号，第</a:t>
            </a:r>
            <a:r>
              <a:rPr lang="en-US" altLang="zh-CN" sz="3600" b="1" dirty="0"/>
              <a:t>5~8</a:t>
            </a:r>
            <a:r>
              <a:rPr lang="zh-CN" altLang="en-US" sz="3600" b="1" dirty="0"/>
              <a:t>为海关接受申报的公历年份，第</a:t>
            </a:r>
            <a:r>
              <a:rPr lang="en-US" altLang="zh-CN" sz="3600" b="1" dirty="0"/>
              <a:t>9</a:t>
            </a:r>
            <a:r>
              <a:rPr lang="zh-CN" altLang="en-US" sz="3600" b="1" dirty="0"/>
              <a:t>位为进出口标志（“</a:t>
            </a:r>
            <a:r>
              <a:rPr lang="en-US" altLang="zh-CN" sz="3600" b="1">
                <a:solidFill>
                  <a:schemeClr val="tx2"/>
                </a:solidFill>
              </a:rPr>
              <a:t>1</a:t>
            </a:r>
            <a:r>
              <a:rPr lang="en-US" altLang="zh-CN" sz="3600" b="1" dirty="0"/>
              <a:t>”</a:t>
            </a:r>
            <a:r>
              <a:rPr lang="zh-CN" altLang="en-US" sz="3600" b="1" dirty="0"/>
              <a:t>为进口，“</a:t>
            </a:r>
            <a:r>
              <a:rPr lang="en-US" altLang="zh-CN" sz="3600" b="1">
                <a:solidFill>
                  <a:schemeClr val="tx2"/>
                </a:solidFill>
              </a:rPr>
              <a:t>0</a:t>
            </a:r>
            <a:r>
              <a:rPr lang="en-US" altLang="zh-CN" sz="3600" b="1" dirty="0"/>
              <a:t>”</a:t>
            </a:r>
            <a:r>
              <a:rPr lang="zh-CN" altLang="en-US" sz="3600" b="1" dirty="0"/>
              <a:t>为出口），第</a:t>
            </a:r>
            <a:r>
              <a:rPr lang="en-US" altLang="zh-CN" sz="3600" b="1" dirty="0"/>
              <a:t>10~18</a:t>
            </a:r>
            <a:r>
              <a:rPr lang="zh-CN" altLang="en-US" sz="3600" b="1" dirty="0"/>
              <a:t>位为报关单顺序编码。</a:t>
            </a:r>
            <a:endParaRPr lang="zh-CN" altLang="en-US" sz="3600" b="1" dirty="0"/>
          </a:p>
          <a:p>
            <a:endParaRPr lang="zh-CN" altLang="en-US" sz="3600" b="1" dirty="0"/>
          </a:p>
          <a:p>
            <a:r>
              <a:rPr lang="zh-CN" altLang="en-US" b="1" dirty="0"/>
              <a:t>       在海关</a:t>
            </a:r>
            <a:r>
              <a:rPr lang="en-US" altLang="zh-CN" b="1" dirty="0"/>
              <a:t>H883/EDI</a:t>
            </a:r>
            <a:r>
              <a:rPr lang="zh-CN" altLang="en-US" b="1" dirty="0"/>
              <a:t>通关系统向</a:t>
            </a:r>
            <a:r>
              <a:rPr lang="en-US" altLang="zh-CN" b="1" dirty="0"/>
              <a:t>H2000</a:t>
            </a:r>
            <a:r>
              <a:rPr lang="zh-CN" altLang="en-US" b="1" dirty="0"/>
              <a:t>通关系统过渡期间，后</a:t>
            </a:r>
            <a:r>
              <a:rPr lang="en-US" altLang="zh-CN" b="1" dirty="0"/>
              <a:t>9</a:t>
            </a:r>
            <a:r>
              <a:rPr lang="zh-CN" altLang="en-US" b="1" dirty="0"/>
              <a:t>位的编号规则同</a:t>
            </a:r>
            <a:r>
              <a:rPr lang="en-US" altLang="zh-CN" b="1" dirty="0"/>
              <a:t>H883/EDI</a:t>
            </a:r>
            <a:r>
              <a:rPr lang="zh-CN" altLang="en-US" b="1" dirty="0"/>
              <a:t>通关系统的要求。</a:t>
            </a:r>
            <a:endParaRPr lang="zh-CN" altLang="en-US" b="1" dirty="0"/>
          </a:p>
        </p:txBody>
      </p:sp>
    </p:spTree>
    <p:custDataLst>
      <p:tags r:id="rId1"/>
    </p:custDataLst>
  </p:cSld>
  <p:clrMapOvr>
    <a:masterClrMapping/>
  </p:clrMapOvr>
  <p:transition>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占位符 31745"/>
          <p:cNvSpPr>
            <a:spLocks noGrp="1" noRot="1"/>
          </p:cNvSpPr>
          <p:nvPr>
            <p:ph idx="1"/>
          </p:nvPr>
        </p:nvSpPr>
        <p:spPr>
          <a:xfrm>
            <a:off x="1524000" y="0"/>
            <a:ext cx="9144000" cy="6858000"/>
          </a:xfrm>
        </p:spPr>
        <p:txBody>
          <a:bodyPr anchor="t" anchorCtr="0"/>
          <a:p>
            <a:r>
              <a:rPr lang="zh-CN" altLang="en-US" sz="4000" b="1" dirty="0">
                <a:solidFill>
                  <a:schemeClr val="tx2"/>
                </a:solidFill>
              </a:rPr>
              <a:t>三、进口口岸／出口口岸</a:t>
            </a:r>
            <a:endParaRPr lang="zh-CN" altLang="en-US" sz="4000" b="1" dirty="0">
              <a:solidFill>
                <a:schemeClr val="tx2"/>
              </a:solidFill>
            </a:endParaRPr>
          </a:p>
          <a:p>
            <a:r>
              <a:rPr lang="zh-CN" altLang="en-US" dirty="0"/>
              <a:t>        </a:t>
            </a:r>
            <a:r>
              <a:rPr lang="zh-CN" altLang="en-US" b="1" dirty="0"/>
              <a:t>进口口岸／出口口岸指货物实际进</a:t>
            </a:r>
            <a:r>
              <a:rPr lang="en-US" altLang="zh-CN" b="1" dirty="0"/>
              <a:t>(</a:t>
            </a:r>
            <a:r>
              <a:rPr lang="zh-CN" altLang="en-US" b="1" dirty="0"/>
              <a:t>出</a:t>
            </a:r>
            <a:r>
              <a:rPr lang="en-US" altLang="zh-CN" b="1" dirty="0"/>
              <a:t>)</a:t>
            </a:r>
            <a:r>
              <a:rPr lang="zh-CN" altLang="en-US" b="1" dirty="0"/>
              <a:t>我国关境口岸海关的名称。</a:t>
            </a:r>
            <a:endParaRPr lang="zh-CN" altLang="en-US" b="1" dirty="0"/>
          </a:p>
          <a:p>
            <a:r>
              <a:rPr lang="zh-CN" altLang="en-US" b="1" dirty="0"/>
              <a:t>        本栏目应根据货物实际进</a:t>
            </a:r>
            <a:r>
              <a:rPr lang="en-US" altLang="zh-CN" b="1" dirty="0"/>
              <a:t>(</a:t>
            </a:r>
            <a:r>
              <a:rPr lang="zh-CN" altLang="en-US" b="1" dirty="0"/>
              <a:t>出</a:t>
            </a:r>
            <a:r>
              <a:rPr lang="en-US" altLang="zh-CN" b="1" dirty="0"/>
              <a:t>)</a:t>
            </a:r>
            <a:r>
              <a:rPr lang="zh-CN" altLang="en-US" b="1" dirty="0"/>
              <a:t>口的口岸海关选择填报</a:t>
            </a:r>
            <a:r>
              <a:rPr lang="en-US" altLang="zh-CN" b="1" dirty="0"/>
              <a:t>《</a:t>
            </a:r>
            <a:r>
              <a:rPr lang="zh-CN" altLang="en-US" b="1" dirty="0"/>
              <a:t>关区代码表</a:t>
            </a:r>
            <a:r>
              <a:rPr lang="en-US" altLang="zh-CN" b="1" dirty="0"/>
              <a:t>》</a:t>
            </a:r>
            <a:r>
              <a:rPr lang="zh-CN" altLang="en-US" b="1" dirty="0"/>
              <a:t>中相应的口岸海关名称及代码。</a:t>
            </a:r>
            <a:endParaRPr lang="zh-CN" altLang="en-US" b="1" dirty="0"/>
          </a:p>
          <a:p>
            <a:r>
              <a:rPr lang="zh-CN" altLang="en-US" b="1" dirty="0"/>
              <a:t>     如</a:t>
            </a:r>
            <a:r>
              <a:rPr lang="en-US" altLang="zh-CN" b="1" dirty="0"/>
              <a:t>:</a:t>
            </a:r>
            <a:r>
              <a:rPr lang="zh-CN" altLang="en-US" b="1" dirty="0"/>
              <a:t>吴淞海关</a:t>
            </a:r>
            <a:r>
              <a:rPr lang="en-US" altLang="zh-CN" b="1"/>
              <a:t>(2202)</a:t>
            </a:r>
            <a:endParaRPr lang="en-US" altLang="zh-CN" b="1"/>
          </a:p>
          <a:p>
            <a:r>
              <a:rPr lang="en-US" altLang="zh-CN" b="1" dirty="0"/>
              <a:t>     </a:t>
            </a:r>
            <a:r>
              <a:rPr lang="zh-CN" altLang="en-US" b="1" dirty="0"/>
              <a:t>在上海隶属的浦江海关办理货物进出口报关手续时</a:t>
            </a:r>
            <a:r>
              <a:rPr lang="en-US" altLang="zh-CN" b="1" dirty="0"/>
              <a:t>,</a:t>
            </a:r>
            <a:r>
              <a:rPr lang="zh-CN" altLang="en-US" b="1" dirty="0"/>
              <a:t>填报：浦江海关</a:t>
            </a:r>
            <a:r>
              <a:rPr lang="en-US" altLang="zh-CN" b="1"/>
              <a:t>(2201)</a:t>
            </a:r>
            <a:endParaRPr lang="en-US" altLang="zh-CN" b="1"/>
          </a:p>
          <a:p>
            <a:r>
              <a:rPr lang="en-US" altLang="zh-CN" b="1"/>
              <a:t>         </a:t>
            </a:r>
            <a:endParaRPr lang="en-US" altLang="zh-CN" b="1"/>
          </a:p>
        </p:txBody>
      </p:sp>
    </p:spTree>
    <p:custDataLst>
      <p:tags r:id="rId1"/>
    </p:custDataLst>
  </p:cSld>
  <p:clrMapOvr>
    <a:masterClrMapping/>
  </p:clrMapOvr>
  <p:transition>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文本占位符 32769"/>
          <p:cNvSpPr>
            <a:spLocks noGrp="1" noRot="1"/>
          </p:cNvSpPr>
          <p:nvPr>
            <p:ph idx="1"/>
          </p:nvPr>
        </p:nvSpPr>
        <p:spPr>
          <a:xfrm>
            <a:off x="1524000" y="0"/>
            <a:ext cx="9144000" cy="6858000"/>
          </a:xfrm>
        </p:spPr>
        <p:txBody>
          <a:bodyPr anchor="t" anchorCtr="0">
            <a:normAutofit fontScale="90000" lnSpcReduction="10000"/>
          </a:bodyPr>
          <a:p>
            <a:r>
              <a:rPr lang="en-US" altLang="zh-CN" sz="2800" b="1" dirty="0"/>
              <a:t>      </a:t>
            </a:r>
            <a:r>
              <a:rPr lang="zh-CN" altLang="en-US" sz="2800" b="1" dirty="0">
                <a:solidFill>
                  <a:schemeClr val="tx2"/>
                </a:solidFill>
              </a:rPr>
              <a:t>加工贸易</a:t>
            </a:r>
            <a:r>
              <a:rPr lang="zh-CN" altLang="en-US" sz="2800" b="1" dirty="0"/>
              <a:t>合同项下货物必须在海关核发的</a:t>
            </a:r>
            <a:r>
              <a:rPr lang="en-US" altLang="zh-CN" sz="2800" b="1" dirty="0"/>
              <a:t>《</a:t>
            </a:r>
            <a:r>
              <a:rPr lang="zh-CN" altLang="en-US" sz="2800" b="1" dirty="0"/>
              <a:t>登记手册</a:t>
            </a:r>
            <a:r>
              <a:rPr lang="en-US" altLang="zh-CN" sz="2800" b="1" dirty="0"/>
              <a:t>》</a:t>
            </a:r>
            <a:r>
              <a:rPr lang="zh-CN" altLang="en-US" sz="2800" b="1" dirty="0"/>
              <a:t>限定或指定的口岸海关办理报关手续，与</a:t>
            </a:r>
            <a:r>
              <a:rPr lang="en-US" altLang="zh-CN" sz="2800" b="1" dirty="0"/>
              <a:t>《</a:t>
            </a:r>
            <a:r>
              <a:rPr lang="zh-CN" altLang="en-US" sz="2800" b="1" dirty="0"/>
              <a:t>登记手册</a:t>
            </a:r>
            <a:r>
              <a:rPr lang="en-US" altLang="zh-CN" sz="2800" b="1" dirty="0"/>
              <a:t>》</a:t>
            </a:r>
            <a:r>
              <a:rPr lang="zh-CN" altLang="en-US" sz="2800" b="1" dirty="0"/>
              <a:t>限定或指定的口岸不符的，应向合同备案主管海关办理</a:t>
            </a:r>
            <a:r>
              <a:rPr lang="en-US" altLang="zh-CN" sz="2800" b="1" dirty="0"/>
              <a:t>《</a:t>
            </a:r>
            <a:r>
              <a:rPr lang="zh-CN" altLang="en-US" sz="2800" b="1" dirty="0"/>
              <a:t>登记手册</a:t>
            </a:r>
            <a:r>
              <a:rPr lang="en-US" altLang="zh-CN" sz="2800" b="1" dirty="0"/>
              <a:t>》</a:t>
            </a:r>
            <a:r>
              <a:rPr lang="zh-CN" altLang="en-US" sz="2800" b="1" dirty="0"/>
              <a:t>的变更手续后填报。</a:t>
            </a:r>
            <a:endParaRPr lang="zh-CN" altLang="en-US" sz="2800" b="1" dirty="0"/>
          </a:p>
          <a:p>
            <a:r>
              <a:rPr lang="zh-CN" altLang="en-US" sz="2800" b="1" dirty="0">
                <a:solidFill>
                  <a:schemeClr val="tx2"/>
                </a:solidFill>
              </a:rPr>
              <a:t>       进口转关运输</a:t>
            </a:r>
            <a:r>
              <a:rPr lang="zh-CN" altLang="en-US" sz="2800" b="1" dirty="0"/>
              <a:t>货物应填报货物</a:t>
            </a:r>
            <a:r>
              <a:rPr lang="zh-CN" altLang="en-US" sz="2800" b="1" dirty="0">
                <a:solidFill>
                  <a:schemeClr val="hlink"/>
                </a:solidFill>
              </a:rPr>
              <a:t>进境地海关</a:t>
            </a:r>
            <a:r>
              <a:rPr lang="zh-CN" altLang="en-US" sz="2800" b="1" dirty="0"/>
              <a:t>名称及代码，出口转关运输货物应填报货物</a:t>
            </a:r>
            <a:r>
              <a:rPr lang="zh-CN" altLang="en-US" sz="2800" b="1" dirty="0">
                <a:solidFill>
                  <a:schemeClr val="hlink"/>
                </a:solidFill>
              </a:rPr>
              <a:t>出境地海关</a:t>
            </a:r>
            <a:r>
              <a:rPr lang="zh-CN" altLang="en-US" sz="2800" b="1" dirty="0"/>
              <a:t>名称及代码。</a:t>
            </a:r>
            <a:endParaRPr lang="zh-CN" altLang="en-US" sz="2800" b="1" dirty="0"/>
          </a:p>
          <a:p>
            <a:r>
              <a:rPr lang="zh-CN" altLang="en-US" sz="2800" b="1" dirty="0"/>
              <a:t>       按转关运输方式监管的跨关区深加工结转货物，出口报关单填报</a:t>
            </a:r>
            <a:r>
              <a:rPr lang="zh-CN" altLang="en-US" sz="2800" b="1" dirty="0">
                <a:solidFill>
                  <a:schemeClr val="hlink"/>
                </a:solidFill>
              </a:rPr>
              <a:t>转出地海关</a:t>
            </a:r>
            <a:r>
              <a:rPr lang="zh-CN" altLang="en-US" sz="2800" b="1" dirty="0"/>
              <a:t>名称及代码，进口报关单填报</a:t>
            </a:r>
            <a:r>
              <a:rPr lang="zh-CN" altLang="en-US" sz="2800" b="1" dirty="0">
                <a:solidFill>
                  <a:schemeClr val="hlink"/>
                </a:solidFill>
              </a:rPr>
              <a:t>转入地海关</a:t>
            </a:r>
            <a:r>
              <a:rPr lang="zh-CN" altLang="en-US" sz="2800" b="1" dirty="0"/>
              <a:t>名称及代码。</a:t>
            </a:r>
            <a:endParaRPr lang="zh-CN" altLang="en-US" sz="2800" b="1" dirty="0"/>
          </a:p>
          <a:p>
            <a:r>
              <a:rPr lang="zh-CN" altLang="en-US" sz="2800" b="1" dirty="0"/>
              <a:t>       在不同出口加工区之间转让的货物，填报</a:t>
            </a:r>
            <a:r>
              <a:rPr lang="zh-CN" altLang="en-US" sz="2800" b="1" dirty="0">
                <a:solidFill>
                  <a:schemeClr val="hlink"/>
                </a:solidFill>
              </a:rPr>
              <a:t>对方出口加工区海关</a:t>
            </a:r>
            <a:r>
              <a:rPr lang="zh-CN" altLang="en-US" sz="2800" b="1" dirty="0"/>
              <a:t>名称及代码。</a:t>
            </a:r>
            <a:endParaRPr lang="zh-CN" altLang="en-US" sz="2800" b="1" dirty="0"/>
          </a:p>
          <a:p>
            <a:r>
              <a:rPr lang="zh-CN" altLang="en-US" sz="2800" b="1" dirty="0"/>
              <a:t>      其他未实际进出境的货物，填报接受</a:t>
            </a:r>
            <a:r>
              <a:rPr lang="zh-CN" altLang="en-US" sz="2800" b="1" dirty="0">
                <a:solidFill>
                  <a:schemeClr val="hlink"/>
                </a:solidFill>
              </a:rPr>
              <a:t>申报的海关</a:t>
            </a:r>
            <a:r>
              <a:rPr lang="zh-CN" altLang="en-US" sz="2800" b="1" dirty="0"/>
              <a:t>名称及代码。</a:t>
            </a:r>
            <a:endParaRPr lang="zh-CN" altLang="en-US" sz="2800" b="1" dirty="0"/>
          </a:p>
        </p:txBody>
      </p:sp>
    </p:spTree>
    <p:custDataLst>
      <p:tags r:id="rId1"/>
    </p:custDataLst>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文本占位符 33793"/>
          <p:cNvSpPr>
            <a:spLocks noGrp="1" noRot="1"/>
          </p:cNvSpPr>
          <p:nvPr>
            <p:ph idx="1"/>
          </p:nvPr>
        </p:nvSpPr>
        <p:spPr>
          <a:xfrm>
            <a:off x="1524000" y="0"/>
            <a:ext cx="9144000" cy="6858000"/>
          </a:xfrm>
        </p:spPr>
        <p:txBody>
          <a:bodyPr anchor="t" anchorCtr="0"/>
          <a:p>
            <a:pPr>
              <a:lnSpc>
                <a:spcPct val="90000"/>
              </a:lnSpc>
            </a:pPr>
            <a:r>
              <a:rPr lang="en-US" altLang="zh-CN" sz="4000" b="1" dirty="0">
                <a:solidFill>
                  <a:schemeClr val="tx2"/>
                </a:solidFill>
              </a:rPr>
              <a:t>    </a:t>
            </a:r>
            <a:r>
              <a:rPr lang="zh-CN" altLang="en-US" sz="4000" b="1" dirty="0">
                <a:solidFill>
                  <a:schemeClr val="tx2"/>
                </a:solidFill>
              </a:rPr>
              <a:t>四、备案号</a:t>
            </a:r>
            <a:endParaRPr lang="zh-CN" altLang="en-US" sz="4000" b="1" dirty="0">
              <a:solidFill>
                <a:schemeClr val="tx2"/>
              </a:solidFill>
            </a:endParaRPr>
          </a:p>
          <a:p>
            <a:pPr>
              <a:lnSpc>
                <a:spcPct val="90000"/>
              </a:lnSpc>
            </a:pPr>
            <a:r>
              <a:rPr lang="zh-CN" altLang="en-US" b="1" dirty="0"/>
              <a:t>        </a:t>
            </a:r>
            <a:r>
              <a:rPr lang="zh-CN" altLang="en-US" sz="3600" b="1" dirty="0"/>
              <a:t>备案号指进出口企业在海关办理加工贸易合同备案或征、减、免税审批备案等手续时，海关给予</a:t>
            </a:r>
            <a:r>
              <a:rPr lang="en-US" altLang="zh-CN" sz="3600" b="1" dirty="0"/>
              <a:t>《</a:t>
            </a:r>
            <a:r>
              <a:rPr lang="zh-CN" altLang="en-US" sz="3600" b="1" dirty="0"/>
              <a:t>进料加工登记手册</a:t>
            </a:r>
            <a:r>
              <a:rPr lang="en-US" altLang="zh-CN" sz="3600" b="1" dirty="0"/>
              <a:t>》</a:t>
            </a:r>
            <a:r>
              <a:rPr lang="zh-CN" altLang="en-US" sz="3600" b="1" dirty="0"/>
              <a:t>、</a:t>
            </a:r>
            <a:r>
              <a:rPr lang="en-US" altLang="zh-CN" sz="3600" b="1" dirty="0"/>
              <a:t>《</a:t>
            </a:r>
            <a:r>
              <a:rPr lang="zh-CN" altLang="en-US" sz="3600" b="1" dirty="0"/>
              <a:t>来料加工及中小型补偿贸易登记手册</a:t>
            </a:r>
            <a:r>
              <a:rPr lang="en-US" altLang="zh-CN" sz="3600" b="1" dirty="0"/>
              <a:t>》</a:t>
            </a:r>
            <a:r>
              <a:rPr lang="zh-CN" altLang="en-US" sz="3600" b="1" dirty="0"/>
              <a:t>、</a:t>
            </a:r>
            <a:r>
              <a:rPr lang="en-US" altLang="zh-CN" sz="3600" b="1" dirty="0"/>
              <a:t>《</a:t>
            </a:r>
            <a:r>
              <a:rPr lang="zh-CN" altLang="en-US" sz="3600" b="1" dirty="0"/>
              <a:t>外商投资企业履行产品出口合同进口料件及加工出口成品登记手册</a:t>
            </a:r>
            <a:r>
              <a:rPr lang="en-US" altLang="zh-CN" sz="3600" b="1" dirty="0"/>
              <a:t>》</a:t>
            </a:r>
            <a:r>
              <a:rPr lang="zh-CN" altLang="en-US" sz="3600" b="1" dirty="0"/>
              <a:t>、</a:t>
            </a:r>
            <a:r>
              <a:rPr lang="en-US" altLang="zh-CN" sz="3600" b="1" dirty="0"/>
              <a:t>《</a:t>
            </a:r>
            <a:r>
              <a:rPr lang="zh-CN" altLang="en-US" sz="3600" b="1" dirty="0"/>
              <a:t>进出口货物征免税证明</a:t>
            </a:r>
            <a:r>
              <a:rPr lang="en-US" altLang="zh-CN" sz="3600" b="1" dirty="0"/>
              <a:t>》</a:t>
            </a:r>
            <a:r>
              <a:rPr lang="zh-CN" altLang="en-US" sz="3600" b="1" dirty="0"/>
              <a:t>或其他有关备案审批文件的，编号。  </a:t>
            </a:r>
            <a:endParaRPr lang="zh-CN" altLang="en-US" sz="3600" b="1" dirty="0"/>
          </a:p>
          <a:p>
            <a:pPr>
              <a:lnSpc>
                <a:spcPct val="90000"/>
              </a:lnSpc>
            </a:pPr>
            <a:r>
              <a:rPr lang="zh-CN" altLang="en-US" sz="3600" b="1" dirty="0"/>
              <a:t>      如：Ｃ</a:t>
            </a:r>
            <a:r>
              <a:rPr lang="en-US" altLang="zh-CN" sz="3600" b="1"/>
              <a:t>22108300842</a:t>
            </a:r>
            <a:endParaRPr lang="en-US" altLang="zh-CN" sz="3600" b="1"/>
          </a:p>
          <a:p>
            <a:pPr>
              <a:lnSpc>
                <a:spcPct val="90000"/>
              </a:lnSpc>
            </a:pPr>
            <a:r>
              <a:rPr lang="en-US" altLang="zh-CN" b="1" dirty="0"/>
              <a:t>     </a:t>
            </a:r>
            <a:r>
              <a:rPr lang="zh-CN" altLang="en-US" b="1" dirty="0"/>
              <a:t>无备案审批文件的报关单，本栏目免予填报。</a:t>
            </a:r>
            <a:endParaRPr lang="zh-CN" altLang="en-US" sz="3600" b="1"/>
          </a:p>
          <a:p>
            <a:pPr>
              <a:lnSpc>
                <a:spcPct val="90000"/>
              </a:lnSpc>
              <a:buNone/>
            </a:pPr>
            <a:r>
              <a:rPr lang="zh-CN" altLang="en-US" b="1"/>
              <a:t>  </a:t>
            </a:r>
            <a:endParaRPr lang="zh-CN" altLang="en-US" b="1"/>
          </a:p>
        </p:txBody>
      </p:sp>
    </p:spTree>
    <p:custDataLst>
      <p:tags r:id="rId1"/>
    </p:custDataLst>
  </p:cSld>
  <p:clrMapOvr>
    <a:masterClrMapping/>
  </p:clrMapOvr>
  <p:transition>
    <p:push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文本占位符 140290"/>
          <p:cNvSpPr>
            <a:spLocks noGrp="1" noRot="1"/>
          </p:cNvSpPr>
          <p:nvPr>
            <p:ph idx="1"/>
          </p:nvPr>
        </p:nvSpPr>
        <p:spPr>
          <a:xfrm>
            <a:off x="1524000" y="0"/>
            <a:ext cx="9144000" cy="6858000"/>
          </a:xfrm>
        </p:spPr>
        <p:txBody>
          <a:bodyPr anchor="t" anchorCtr="0"/>
          <a:p>
            <a:r>
              <a:rPr lang="zh-CN" altLang="en-US" sz="4000" b="1" dirty="0">
                <a:solidFill>
                  <a:schemeClr val="hlink"/>
                </a:solidFill>
              </a:rPr>
              <a:t>分类</a:t>
            </a:r>
            <a:r>
              <a:rPr lang="zh-CN" altLang="en-US" dirty="0"/>
              <a:t>：</a:t>
            </a:r>
            <a:endParaRPr lang="zh-CN" altLang="en-US" dirty="0"/>
          </a:p>
          <a:p>
            <a:r>
              <a:rPr lang="zh-CN" altLang="en-US" sz="4000" b="1" dirty="0"/>
              <a:t>（</a:t>
            </a:r>
            <a:r>
              <a:rPr lang="en-US" altLang="zh-CN" sz="4000" b="1" dirty="0"/>
              <a:t>1</a:t>
            </a:r>
            <a:r>
              <a:rPr lang="zh-CN" altLang="en-US" sz="4000" b="1" dirty="0"/>
              <a:t>）登记手册编号；</a:t>
            </a:r>
            <a:endParaRPr lang="zh-CN" altLang="en-US" sz="4000" b="1" dirty="0"/>
          </a:p>
          <a:p>
            <a:r>
              <a:rPr lang="zh-CN" altLang="en-US" sz="4000" b="1" dirty="0"/>
              <a:t>（</a:t>
            </a:r>
            <a:r>
              <a:rPr lang="en-US" altLang="zh-CN" sz="4000" b="1" dirty="0"/>
              <a:t>2</a:t>
            </a:r>
            <a:r>
              <a:rPr lang="zh-CN" altLang="en-US" sz="4000" b="1" dirty="0"/>
              <a:t>）征免各证明编号；</a:t>
            </a:r>
            <a:endParaRPr lang="zh-CN" altLang="en-US" sz="4000" b="1" dirty="0"/>
          </a:p>
          <a:p>
            <a:r>
              <a:rPr lang="zh-CN" altLang="en-US" sz="4000" b="1" dirty="0"/>
              <a:t>（</a:t>
            </a:r>
            <a:r>
              <a:rPr lang="en-US" altLang="zh-CN" sz="4000" b="1" dirty="0"/>
              <a:t>3</a:t>
            </a:r>
            <a:r>
              <a:rPr lang="zh-CN" altLang="en-US" sz="4000" b="1" dirty="0"/>
              <a:t>）出口加工区电子账册备案号；</a:t>
            </a:r>
            <a:endParaRPr lang="zh-CN" altLang="en-US" sz="4000" b="1" dirty="0"/>
          </a:p>
          <a:p>
            <a:r>
              <a:rPr lang="zh-CN" altLang="en-US" sz="4000" b="1" dirty="0"/>
              <a:t>（</a:t>
            </a:r>
            <a:r>
              <a:rPr lang="en-US" altLang="zh-CN" sz="4000" b="1" dirty="0"/>
              <a:t>4</a:t>
            </a:r>
            <a:r>
              <a:rPr lang="zh-CN" altLang="en-US" sz="4000" b="1" dirty="0"/>
              <a:t>）原产地证书编号；</a:t>
            </a:r>
            <a:endParaRPr lang="zh-CN" altLang="en-US" sz="4000" b="1" dirty="0"/>
          </a:p>
          <a:p>
            <a:r>
              <a:rPr lang="zh-CN" altLang="en-US" sz="4000" b="1" dirty="0"/>
              <a:t>（</a:t>
            </a:r>
            <a:r>
              <a:rPr lang="en-US" altLang="zh-CN" sz="4000" b="1" dirty="0"/>
              <a:t>5</a:t>
            </a:r>
            <a:r>
              <a:rPr lang="zh-CN" altLang="en-US" sz="4000" b="1" dirty="0"/>
              <a:t>）其他有关备案审批文件的编号。</a:t>
            </a:r>
            <a:endParaRPr lang="zh-CN" altLang="en-US" sz="4000" b="1" dirty="0"/>
          </a:p>
        </p:txBody>
      </p:sp>
    </p:spTree>
    <p:custDataLst>
      <p:tags r:id="rId1"/>
    </p:custDataLst>
  </p:cSld>
  <p:clrMapOvr>
    <a:masterClrMapping/>
  </p:clrMapOvr>
  <p:transition>
    <p:push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文本占位符 34817"/>
          <p:cNvSpPr>
            <a:spLocks noGrp="1" noRot="1"/>
          </p:cNvSpPr>
          <p:nvPr>
            <p:ph idx="1"/>
          </p:nvPr>
        </p:nvSpPr>
        <p:spPr>
          <a:xfrm>
            <a:off x="1524000" y="0"/>
            <a:ext cx="9144000" cy="6858000"/>
          </a:xfrm>
        </p:spPr>
        <p:txBody>
          <a:bodyPr anchor="t" anchorCtr="0"/>
          <a:p>
            <a:pPr>
              <a:lnSpc>
                <a:spcPct val="90000"/>
              </a:lnSpc>
            </a:pPr>
            <a:r>
              <a:rPr lang="zh-CN" altLang="en-US" b="1" dirty="0"/>
              <a:t>具体填报要求如下：</a:t>
            </a:r>
            <a:endParaRPr lang="zh-CN" altLang="en-US" b="1" dirty="0"/>
          </a:p>
          <a:p>
            <a:pPr>
              <a:lnSpc>
                <a:spcPct val="90000"/>
              </a:lnSpc>
            </a:pPr>
            <a:r>
              <a:rPr lang="zh-CN" altLang="en-US" b="1" dirty="0"/>
              <a:t>   </a:t>
            </a:r>
            <a:r>
              <a:rPr lang="en-US" altLang="zh-CN" b="1" dirty="0"/>
              <a:t>(1)</a:t>
            </a:r>
            <a:r>
              <a:rPr lang="zh-CN" altLang="en-US" b="1" dirty="0"/>
              <a:t>一份报关单只允许填报一个备案号。</a:t>
            </a:r>
            <a:endParaRPr lang="zh-CN" altLang="en-US" b="1" dirty="0"/>
          </a:p>
          <a:p>
            <a:pPr>
              <a:lnSpc>
                <a:spcPct val="90000"/>
              </a:lnSpc>
            </a:pPr>
            <a:r>
              <a:rPr lang="zh-CN" altLang="en-US" b="1" dirty="0"/>
              <a:t>  （</a:t>
            </a:r>
            <a:r>
              <a:rPr lang="en-US" altLang="zh-CN" b="1" dirty="0"/>
              <a:t>2</a:t>
            </a:r>
            <a:r>
              <a:rPr lang="zh-CN" altLang="en-US" b="1" dirty="0"/>
              <a:t>）加工贸易合同项下货物，除少量低价值辅料按规定不使用</a:t>
            </a:r>
            <a:r>
              <a:rPr lang="en-US" altLang="zh-CN" b="1" dirty="0"/>
              <a:t>《</a:t>
            </a:r>
            <a:r>
              <a:rPr lang="zh-CN" altLang="en-US" b="1" dirty="0"/>
              <a:t>登记手册</a:t>
            </a:r>
            <a:r>
              <a:rPr lang="en-US" altLang="zh-CN" b="1" dirty="0"/>
              <a:t>》</a:t>
            </a:r>
            <a:r>
              <a:rPr lang="zh-CN" altLang="en-US" b="1" dirty="0"/>
              <a:t>的外，</a:t>
            </a:r>
            <a:r>
              <a:rPr lang="zh-CN" altLang="en-US" b="1" dirty="0">
                <a:solidFill>
                  <a:schemeClr val="hlink"/>
                </a:solidFill>
              </a:rPr>
              <a:t>必须</a:t>
            </a:r>
            <a:r>
              <a:rPr lang="zh-CN" altLang="en-US" b="1" dirty="0"/>
              <a:t>在报关单备案栏目填报</a:t>
            </a:r>
            <a:r>
              <a:rPr lang="en-US" altLang="zh-CN" b="1" dirty="0"/>
              <a:t>《</a:t>
            </a:r>
            <a:r>
              <a:rPr lang="zh-CN" altLang="en-US" b="1" dirty="0"/>
              <a:t>登记手册</a:t>
            </a:r>
            <a:r>
              <a:rPr lang="en-US" altLang="zh-CN" b="1" dirty="0"/>
              <a:t>》</a:t>
            </a:r>
            <a:r>
              <a:rPr lang="zh-CN" altLang="en-US" b="1" dirty="0"/>
              <a:t>的</a:t>
            </a:r>
            <a:r>
              <a:rPr lang="en-US" altLang="zh-CN" b="1" dirty="0"/>
              <a:t>12</a:t>
            </a:r>
            <a:r>
              <a:rPr lang="zh-CN" altLang="en-US" b="1" dirty="0"/>
              <a:t>位编号。</a:t>
            </a:r>
            <a:endParaRPr lang="zh-CN" altLang="en-US" b="1" dirty="0"/>
          </a:p>
          <a:p>
            <a:pPr>
              <a:lnSpc>
                <a:spcPct val="90000"/>
              </a:lnSpc>
            </a:pPr>
            <a:r>
              <a:rPr lang="zh-CN" altLang="en-US" b="1" dirty="0"/>
              <a:t>        备案号长度为</a:t>
            </a:r>
            <a:r>
              <a:rPr lang="en-US" altLang="zh-CN" b="1" dirty="0"/>
              <a:t>12</a:t>
            </a:r>
            <a:r>
              <a:rPr lang="zh-CN" altLang="en-US" b="1" dirty="0"/>
              <a:t>位，其中第</a:t>
            </a:r>
            <a:r>
              <a:rPr lang="en-US" altLang="zh-CN" b="1" dirty="0"/>
              <a:t>1</a:t>
            </a:r>
            <a:r>
              <a:rPr lang="zh-CN" altLang="en-US" b="1" dirty="0"/>
              <a:t>位是标记代码。备案号的标记代码必须与“贸易方式”及“征免性质”栏目相协调。</a:t>
            </a:r>
            <a:endParaRPr lang="zh-CN" altLang="en-US" b="1" dirty="0"/>
          </a:p>
          <a:p>
            <a:pPr>
              <a:lnSpc>
                <a:spcPct val="90000"/>
              </a:lnSpc>
            </a:pPr>
            <a:r>
              <a:rPr lang="en-US" altLang="zh-CN" b="1"/>
              <a:t>A——</a:t>
            </a:r>
            <a:r>
              <a:rPr lang="zh-CN" altLang="en-US" b="1" dirty="0"/>
              <a:t>备料，                 </a:t>
            </a:r>
            <a:endParaRPr lang="zh-CN" altLang="en-US" b="1" dirty="0"/>
          </a:p>
          <a:p>
            <a:pPr>
              <a:lnSpc>
                <a:spcPct val="90000"/>
              </a:lnSpc>
            </a:pPr>
            <a:r>
              <a:rPr lang="en-US" altLang="zh-CN" b="1"/>
              <a:t>B——</a:t>
            </a:r>
            <a:r>
              <a:rPr lang="zh-CN" altLang="en-US" b="1" dirty="0"/>
              <a:t>来料加工，</a:t>
            </a:r>
            <a:endParaRPr lang="zh-CN" altLang="en-US" b="1" dirty="0"/>
          </a:p>
          <a:p>
            <a:pPr>
              <a:lnSpc>
                <a:spcPct val="90000"/>
              </a:lnSpc>
            </a:pPr>
            <a:r>
              <a:rPr lang="en-US" altLang="zh-CN" b="1"/>
              <a:t>C——</a:t>
            </a:r>
            <a:r>
              <a:rPr lang="zh-CN" altLang="en-US" b="1" dirty="0"/>
              <a:t>进料加工， </a:t>
            </a:r>
            <a:endParaRPr lang="zh-CN" altLang="en-US" b="1" dirty="0"/>
          </a:p>
          <a:p>
            <a:pPr>
              <a:lnSpc>
                <a:spcPct val="90000"/>
              </a:lnSpc>
            </a:pPr>
            <a:r>
              <a:rPr lang="en-US" altLang="zh-CN" b="1"/>
              <a:t>D——</a:t>
            </a:r>
            <a:r>
              <a:rPr lang="zh-CN" altLang="en-US" b="1" dirty="0"/>
              <a:t>加工贸易不作价设备，</a:t>
            </a:r>
            <a:endParaRPr lang="zh-CN" altLang="en-US" b="1" dirty="0"/>
          </a:p>
          <a:p>
            <a:pPr>
              <a:lnSpc>
                <a:spcPct val="90000"/>
              </a:lnSpc>
            </a:pPr>
            <a:r>
              <a:rPr lang="en-US" altLang="zh-CN" b="1"/>
              <a:t>Z——</a:t>
            </a:r>
            <a:r>
              <a:rPr lang="zh-CN" altLang="en-US" b="1" dirty="0"/>
              <a:t>征免税证明；</a:t>
            </a:r>
            <a:endParaRPr lang="zh-CN" altLang="en-US" b="1" dirty="0"/>
          </a:p>
        </p:txBody>
      </p:sp>
    </p:spTree>
    <p:custDataLst>
      <p:tags r:id="rId1"/>
    </p:custDataLst>
  </p:cSld>
  <p:clrMapOvr>
    <a:masterClrMapping/>
  </p:clrMapOvr>
  <p:transition>
    <p:push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文本占位符 35841"/>
          <p:cNvSpPr>
            <a:spLocks noGrp="1" noRot="1"/>
          </p:cNvSpPr>
          <p:nvPr>
            <p:ph idx="1"/>
          </p:nvPr>
        </p:nvSpPr>
        <p:spPr>
          <a:xfrm>
            <a:off x="1524000" y="0"/>
            <a:ext cx="9144000" cy="6858000"/>
          </a:xfrm>
        </p:spPr>
        <p:txBody>
          <a:bodyPr anchor="t" anchorCtr="0"/>
          <a:p>
            <a:r>
              <a:rPr lang="en-US" altLang="zh-CN" b="1"/>
              <a:t>H——</a:t>
            </a:r>
            <a:r>
              <a:rPr lang="zh-CN" altLang="en-US" b="1" dirty="0"/>
              <a:t>出入出口加工区的保税货物的电子帐册，</a:t>
            </a:r>
            <a:endParaRPr lang="zh-CN" altLang="en-US" b="1" dirty="0"/>
          </a:p>
          <a:p>
            <a:r>
              <a:rPr lang="en-US" altLang="zh-CN" b="1"/>
              <a:t>Y——</a:t>
            </a:r>
            <a:r>
              <a:rPr lang="zh-CN" altLang="en-US" b="1" dirty="0"/>
              <a:t>原产地证书代码。</a:t>
            </a:r>
            <a:endParaRPr lang="zh-CN" altLang="en-US" b="1" dirty="0"/>
          </a:p>
          <a:p>
            <a:r>
              <a:rPr lang="zh-CN" altLang="en-US" b="1" dirty="0"/>
              <a:t>      加工贸易成品凭</a:t>
            </a:r>
            <a:r>
              <a:rPr lang="en-US" altLang="zh-CN" b="1" dirty="0"/>
              <a:t>《</a:t>
            </a:r>
            <a:r>
              <a:rPr lang="zh-CN" altLang="en-US" b="1" dirty="0"/>
              <a:t>征免税证明</a:t>
            </a:r>
            <a:r>
              <a:rPr lang="en-US" altLang="zh-CN" b="1" dirty="0"/>
              <a:t>》</a:t>
            </a:r>
            <a:r>
              <a:rPr lang="zh-CN" altLang="en-US" b="1" dirty="0"/>
              <a:t>转为享受减免税进口货物的，进口报关单填报</a:t>
            </a:r>
            <a:r>
              <a:rPr lang="en-US" altLang="zh-CN" b="1" dirty="0"/>
              <a:t>《</a:t>
            </a:r>
            <a:r>
              <a:rPr lang="zh-CN" altLang="en-US" b="1" dirty="0"/>
              <a:t>征免税证明</a:t>
            </a:r>
            <a:r>
              <a:rPr lang="en-US" altLang="zh-CN" b="1" dirty="0"/>
              <a:t>》</a:t>
            </a:r>
            <a:r>
              <a:rPr lang="zh-CN" altLang="en-US" b="1" dirty="0"/>
              <a:t>编号，出口报关单填报</a:t>
            </a:r>
            <a:r>
              <a:rPr lang="en-US" altLang="zh-CN" b="1" dirty="0"/>
              <a:t>《</a:t>
            </a:r>
            <a:r>
              <a:rPr lang="zh-CN" altLang="en-US" b="1" dirty="0"/>
              <a:t>登记手册</a:t>
            </a:r>
            <a:r>
              <a:rPr lang="en-US" altLang="zh-CN" b="1" dirty="0"/>
              <a:t>》</a:t>
            </a:r>
            <a:r>
              <a:rPr lang="zh-CN" altLang="en-US" b="1" dirty="0"/>
              <a:t>编号。    </a:t>
            </a:r>
            <a:endParaRPr lang="zh-CN" altLang="en-US" b="1" dirty="0"/>
          </a:p>
          <a:p>
            <a:r>
              <a:rPr lang="zh-CN" altLang="en-US" b="1" dirty="0"/>
              <a:t>    </a:t>
            </a:r>
            <a:r>
              <a:rPr lang="en-US" altLang="zh-CN" b="1" dirty="0"/>
              <a:t>(3)</a:t>
            </a:r>
            <a:r>
              <a:rPr lang="zh-CN" altLang="en-US" b="1" dirty="0"/>
              <a:t>凡涉及减免税备案审批的报关单，本栏目填报</a:t>
            </a:r>
            <a:r>
              <a:rPr lang="en-US" altLang="zh-CN" b="1" dirty="0"/>
              <a:t>《</a:t>
            </a:r>
            <a:r>
              <a:rPr lang="zh-CN" altLang="en-US" b="1" dirty="0"/>
              <a:t>征免税证明</a:t>
            </a:r>
            <a:r>
              <a:rPr lang="en-US" altLang="zh-CN" b="1" dirty="0"/>
              <a:t>》</a:t>
            </a:r>
            <a:r>
              <a:rPr lang="zh-CN" altLang="en-US" b="1" dirty="0"/>
              <a:t>编号，不得为空。</a:t>
            </a:r>
            <a:endParaRPr lang="zh-CN" altLang="en-US" b="1" dirty="0"/>
          </a:p>
          <a:p>
            <a:r>
              <a:rPr lang="zh-CN" altLang="en-US" b="1" dirty="0"/>
              <a:t>    </a:t>
            </a:r>
            <a:r>
              <a:rPr lang="en-US" altLang="zh-CN" b="1" dirty="0"/>
              <a:t>(4)</a:t>
            </a:r>
            <a:r>
              <a:rPr lang="zh-CN" altLang="en-US" b="1" dirty="0"/>
              <a:t>出入出口加工区的保税货物，应填报标记代码为“</a:t>
            </a:r>
            <a:r>
              <a:rPr lang="en-US" altLang="zh-CN" b="1" dirty="0"/>
              <a:t>H”</a:t>
            </a:r>
            <a:r>
              <a:rPr lang="zh-CN" altLang="en-US" b="1" dirty="0"/>
              <a:t>的电子账册备案号，出入出口加工区的征免税货物、物品，应填报标记代码为“</a:t>
            </a:r>
            <a:r>
              <a:rPr lang="en-US" altLang="zh-CN" b="1" dirty="0"/>
              <a:t>H”</a:t>
            </a:r>
            <a:r>
              <a:rPr lang="zh-CN" altLang="en-US" b="1" dirty="0"/>
              <a:t>、第六位为“</a:t>
            </a:r>
            <a:r>
              <a:rPr lang="en-US" altLang="zh-CN" b="1" dirty="0"/>
              <a:t>D”</a:t>
            </a:r>
            <a:r>
              <a:rPr lang="zh-CN" altLang="en-US" b="1" dirty="0"/>
              <a:t>的电子账册备案号。</a:t>
            </a:r>
            <a:endParaRPr lang="zh-CN" altLang="en-US" dirty="0"/>
          </a:p>
        </p:txBody>
      </p:sp>
    </p:spTree>
    <p:custDataLst>
      <p:tags r:id="rId1"/>
    </p:custDataLst>
  </p:cSld>
  <p:clrMapOvr>
    <a:masterClrMapping/>
  </p:clrMapOvr>
  <p:transition>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文本占位符 141314"/>
          <p:cNvSpPr>
            <a:spLocks noGrp="1" noRot="1"/>
          </p:cNvSpPr>
          <p:nvPr>
            <p:ph idx="1"/>
          </p:nvPr>
        </p:nvSpPr>
        <p:spPr>
          <a:xfrm>
            <a:off x="1524000" y="0"/>
            <a:ext cx="9144000" cy="6858000"/>
          </a:xfrm>
        </p:spPr>
        <p:txBody>
          <a:bodyPr anchor="t" anchorCtr="0"/>
          <a:p>
            <a:pPr>
              <a:lnSpc>
                <a:spcPct val="90000"/>
              </a:lnSpc>
            </a:pPr>
            <a:r>
              <a:rPr lang="en-US" altLang="zh-CN" b="1" dirty="0"/>
              <a:t> </a:t>
            </a:r>
            <a:r>
              <a:rPr lang="zh-CN" altLang="en-US" b="1" dirty="0"/>
              <a:t>（</a:t>
            </a:r>
            <a:r>
              <a:rPr lang="en-US" altLang="zh-CN" b="1" dirty="0"/>
              <a:t>5</a:t>
            </a:r>
            <a:r>
              <a:rPr lang="zh-CN" altLang="en-US" b="1" dirty="0"/>
              <a:t>）使用异地直接报关分册和异地深加工结转出口分册和异地口岸报关的，本栏目填报分册号；     </a:t>
            </a:r>
            <a:endParaRPr lang="zh-CN" altLang="en-US" b="1" dirty="0"/>
          </a:p>
          <a:p>
            <a:pPr>
              <a:lnSpc>
                <a:spcPct val="90000"/>
              </a:lnSpc>
            </a:pPr>
            <a:r>
              <a:rPr lang="zh-CN" altLang="en-US" b="1" dirty="0"/>
              <a:t>      使用直接报关分册和本地深加工结转出口分册限制在本地口岸报关的，本栏目填报总册号。</a:t>
            </a:r>
            <a:endParaRPr lang="zh-CN" altLang="en-US" b="1" dirty="0"/>
          </a:p>
          <a:p>
            <a:pPr>
              <a:lnSpc>
                <a:spcPct val="90000"/>
              </a:lnSpc>
            </a:pPr>
            <a:r>
              <a:rPr lang="zh-CN" altLang="en-US" b="1" dirty="0"/>
              <a:t> （</a:t>
            </a:r>
            <a:r>
              <a:rPr lang="en-US" altLang="zh-CN" b="1" dirty="0"/>
              <a:t>6</a:t>
            </a:r>
            <a:r>
              <a:rPr lang="zh-CN" altLang="en-US" b="1" dirty="0"/>
              <a:t>）实行原产地证书联网管理的香港、澳门</a:t>
            </a:r>
            <a:r>
              <a:rPr lang="en-US" altLang="zh-CN" b="1" dirty="0"/>
              <a:t>CEPA</a:t>
            </a:r>
            <a:r>
              <a:rPr lang="zh-CN" altLang="en-US" b="1" dirty="0"/>
              <a:t>项下的进口货物，填报“</a:t>
            </a:r>
            <a:r>
              <a:rPr lang="en-US" altLang="zh-CN" b="1" dirty="0"/>
              <a:t>Y”+“11</a:t>
            </a:r>
            <a:r>
              <a:rPr lang="zh-CN" altLang="en-US" b="1" dirty="0"/>
              <a:t>位原产地证书编号”；否则不填。</a:t>
            </a:r>
            <a:endParaRPr lang="zh-CN" altLang="en-US" b="1" dirty="0"/>
          </a:p>
          <a:p>
            <a:pPr>
              <a:lnSpc>
                <a:spcPct val="90000"/>
              </a:lnSpc>
            </a:pPr>
            <a:r>
              <a:rPr lang="zh-CN" altLang="en-US" b="1" dirty="0"/>
              <a:t>  （</a:t>
            </a:r>
            <a:r>
              <a:rPr lang="en-US" altLang="zh-CN" b="1" dirty="0"/>
              <a:t>7</a:t>
            </a:r>
            <a:r>
              <a:rPr lang="zh-CN" altLang="en-US" b="1" dirty="0"/>
              <a:t>）对减免税设备及加工贸易设备之间的结转，转入和转出企业分别填制进出口报关单，在报关单“备案号”栏目分别填报加工贸易手册编号、征免税证明编号或免予填报。</a:t>
            </a:r>
            <a:endParaRPr lang="zh-CN" altLang="en-US" b="1" dirty="0"/>
          </a:p>
          <a:p>
            <a:pPr>
              <a:lnSpc>
                <a:spcPct val="90000"/>
              </a:lnSpc>
            </a:pPr>
            <a:r>
              <a:rPr lang="zh-CN" altLang="en-US" b="1" dirty="0"/>
              <a:t>（</a:t>
            </a:r>
            <a:r>
              <a:rPr lang="en-US" altLang="zh-CN" b="1" dirty="0"/>
              <a:t>8</a:t>
            </a:r>
            <a:r>
              <a:rPr lang="zh-CN" altLang="en-US" b="1" dirty="0"/>
              <a:t>）无备案审批文件的报关单，本栏目免予填报。</a:t>
            </a:r>
            <a:endParaRPr lang="zh-CN" altLang="en-US" b="1" dirty="0"/>
          </a:p>
        </p:txBody>
      </p:sp>
    </p:spTree>
    <p:custDataLst>
      <p:tags r:id="rId1"/>
    </p:custDataLst>
  </p:cSld>
  <p:clrMapOvr>
    <a:masterClrMapping/>
  </p:clrMapOvr>
  <p:transition>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文本占位符 36865"/>
          <p:cNvSpPr>
            <a:spLocks noGrp="1" noRot="1"/>
          </p:cNvSpPr>
          <p:nvPr>
            <p:ph idx="1"/>
          </p:nvPr>
        </p:nvSpPr>
        <p:spPr>
          <a:xfrm>
            <a:off x="1524000" y="0"/>
            <a:ext cx="9144000" cy="6858000"/>
          </a:xfrm>
        </p:spPr>
        <p:txBody>
          <a:bodyPr anchor="t" anchorCtr="0"/>
          <a:p>
            <a:r>
              <a:rPr lang="zh-CN" altLang="en-US" sz="4000" b="1" dirty="0">
                <a:solidFill>
                  <a:schemeClr val="tx2"/>
                </a:solidFill>
              </a:rPr>
              <a:t>　　五、进口日期／出口日期</a:t>
            </a:r>
            <a:endParaRPr lang="zh-CN" altLang="en-US" sz="4000" b="1" dirty="0">
              <a:solidFill>
                <a:schemeClr val="tx2"/>
              </a:solidFill>
            </a:endParaRPr>
          </a:p>
          <a:p>
            <a:r>
              <a:rPr lang="zh-CN" altLang="en-US" b="1" dirty="0"/>
              <a:t>    　进口日期指运载所申报货物的运输工具</a:t>
            </a:r>
            <a:r>
              <a:rPr lang="zh-CN" altLang="en-US" b="1" dirty="0">
                <a:solidFill>
                  <a:schemeClr val="hlink"/>
                </a:solidFill>
              </a:rPr>
              <a:t>申报进境</a:t>
            </a:r>
            <a:r>
              <a:rPr lang="zh-CN" altLang="en-US" b="1" dirty="0"/>
              <a:t>的日期。本栏目填报的日期必须与相应的运输工具进境日期一致。</a:t>
            </a:r>
            <a:endParaRPr lang="zh-CN" altLang="en-US" b="1" dirty="0"/>
          </a:p>
          <a:p>
            <a:r>
              <a:rPr lang="zh-CN" altLang="en-US" b="1" dirty="0"/>
              <a:t>    　出口日期指运载所申报货物的运输工具</a:t>
            </a:r>
            <a:r>
              <a:rPr lang="zh-CN" altLang="en-US" b="1" dirty="0">
                <a:solidFill>
                  <a:schemeClr val="hlink"/>
                </a:solidFill>
              </a:rPr>
              <a:t>办结出境</a:t>
            </a:r>
            <a:r>
              <a:rPr lang="zh-CN" altLang="en-US" b="1" dirty="0"/>
              <a:t>手续的日期。</a:t>
            </a:r>
            <a:endParaRPr lang="zh-CN" altLang="en-US" b="1" dirty="0"/>
          </a:p>
          <a:p>
            <a:r>
              <a:rPr lang="zh-CN" altLang="en-US" b="1" dirty="0"/>
              <a:t>　　本栏目供海关打印报关单证明联用，预录入报关单及</a:t>
            </a:r>
            <a:r>
              <a:rPr lang="en-US" altLang="zh-CN" b="1" dirty="0"/>
              <a:t>EDI</a:t>
            </a:r>
            <a:r>
              <a:rPr lang="zh-CN" altLang="en-US" b="1" dirty="0"/>
              <a:t>报关单均免予填报。</a:t>
            </a:r>
            <a:endParaRPr lang="zh-CN" altLang="en-US" b="1" dirty="0"/>
          </a:p>
          <a:p>
            <a:r>
              <a:rPr lang="zh-CN" altLang="en-US" b="1" dirty="0"/>
              <a:t>    　</a:t>
            </a:r>
            <a:endParaRPr lang="zh-CN" altLang="en-US" b="1" dirty="0"/>
          </a:p>
          <a:p>
            <a:r>
              <a:rPr lang="zh-CN" altLang="en-US" b="1" dirty="0"/>
              <a:t>   </a:t>
            </a:r>
            <a:endParaRPr lang="zh-CN" altLang="en-US" b="1"/>
          </a:p>
        </p:txBody>
      </p:sp>
    </p:spTree>
    <p:custDataLst>
      <p:tags r:id="rId1"/>
    </p:custDataLst>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1"/>
          <p:cNvSpPr>
            <a:spLocks noGrp="1" noRot="1"/>
          </p:cNvSpPr>
          <p:nvPr>
            <p:ph type="title"/>
          </p:nvPr>
        </p:nvSpPr>
        <p:spPr/>
        <p:txBody>
          <a:bodyPr anchor="ctr" anchorCtr="0"/>
          <a:p>
            <a:endParaRPr lang="zh-CN" altLang="en-US"/>
          </a:p>
        </p:txBody>
      </p:sp>
      <p:pic>
        <p:nvPicPr>
          <p:cNvPr id="4098" name="内容占位符 4099" descr="报关单据1"/>
          <p:cNvPicPr>
            <a:picLocks noGrp="1" noRot="1" noChangeAspect="1"/>
          </p:cNvPicPr>
          <p:nvPr>
            <p:ph idx="1"/>
            <p:custDataLst>
              <p:tags r:id="rId1"/>
            </p:custDataLst>
          </p:nvPr>
        </p:nvPicPr>
        <p:blipFill>
          <a:blip r:embed="rId2"/>
          <a:stretch>
            <a:fillRect/>
          </a:stretch>
        </p:blipFill>
        <p:spPr>
          <a:xfrm>
            <a:off x="1524000" y="228600"/>
            <a:ext cx="9207500" cy="6629400"/>
          </a:xfrm>
        </p:spPr>
      </p:pic>
    </p:spTree>
    <p:custDataLst>
      <p:tags r:id="rId3"/>
    </p:custDataLst>
  </p:cSld>
  <p:clrMapOvr>
    <a:masterClrMapping/>
  </p:clrMapOvr>
  <p:transition>
    <p:push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文本占位符 153602"/>
          <p:cNvSpPr>
            <a:spLocks noGrp="1" noRot="1"/>
          </p:cNvSpPr>
          <p:nvPr>
            <p:ph idx="1"/>
          </p:nvPr>
        </p:nvSpPr>
        <p:spPr>
          <a:xfrm>
            <a:off x="1524000" y="0"/>
            <a:ext cx="9144000" cy="6858000"/>
          </a:xfrm>
        </p:spPr>
        <p:txBody>
          <a:bodyPr anchor="t" anchorCtr="0"/>
          <a:p>
            <a:r>
              <a:rPr lang="en-US" altLang="zh-CN" b="1"/>
              <a:t>       </a:t>
            </a:r>
            <a:r>
              <a:rPr lang="en-US" altLang="zh-CN" sz="3600" b="1" dirty="0"/>
              <a:t>1</a:t>
            </a:r>
            <a:r>
              <a:rPr lang="zh-CN" altLang="en-US" sz="3600" b="1" dirty="0"/>
              <a:t>、在</a:t>
            </a:r>
            <a:r>
              <a:rPr lang="en-US" altLang="zh-CN" sz="3600" b="1" dirty="0"/>
              <a:t>H883/EDI</a:t>
            </a:r>
            <a:r>
              <a:rPr lang="zh-CN" altLang="en-US" sz="3600" b="1" dirty="0"/>
              <a:t>通关系统中，本栏目为</a:t>
            </a:r>
            <a:r>
              <a:rPr lang="en-US" altLang="zh-CN" sz="3600" b="1" dirty="0"/>
              <a:t>6</a:t>
            </a:r>
            <a:r>
              <a:rPr lang="zh-CN" altLang="en-US" sz="3600" b="1" dirty="0"/>
              <a:t>位数，顺序为年、月、日各</a:t>
            </a:r>
            <a:r>
              <a:rPr lang="en-US" altLang="zh-CN" sz="3600" b="1" dirty="0"/>
              <a:t>2</a:t>
            </a:r>
            <a:r>
              <a:rPr lang="zh-CN" altLang="en-US" sz="3600" b="1" dirty="0"/>
              <a:t>位；</a:t>
            </a:r>
            <a:endParaRPr lang="zh-CN" altLang="en-US" sz="3600" b="1" dirty="0"/>
          </a:p>
          <a:p>
            <a:r>
              <a:rPr lang="zh-CN" altLang="en-US" sz="3600" b="1" dirty="0"/>
              <a:t>              如：</a:t>
            </a:r>
            <a:r>
              <a:rPr lang="en-US" altLang="zh-CN" sz="3600" b="1"/>
              <a:t>05</a:t>
            </a:r>
            <a:r>
              <a:rPr lang="zh-CN" altLang="en-US" sz="3600" b="1"/>
              <a:t>．</a:t>
            </a:r>
            <a:r>
              <a:rPr lang="en-US" altLang="zh-CN" sz="3600" b="1"/>
              <a:t>08</a:t>
            </a:r>
            <a:r>
              <a:rPr lang="zh-CN" altLang="en-US" sz="3600" b="1"/>
              <a:t>．</a:t>
            </a:r>
            <a:r>
              <a:rPr lang="en-US" altLang="zh-CN" sz="3600" b="1"/>
              <a:t>25</a:t>
            </a:r>
            <a:endParaRPr lang="en-US" altLang="zh-CN" sz="3600" b="1"/>
          </a:p>
          <a:p>
            <a:r>
              <a:rPr lang="en-US" altLang="zh-CN" sz="3600" b="1" dirty="0"/>
              <a:t>       2</a:t>
            </a:r>
            <a:r>
              <a:rPr lang="zh-CN" altLang="en-US" sz="3600" b="1" dirty="0"/>
              <a:t>、在</a:t>
            </a:r>
            <a:r>
              <a:rPr lang="en-US" altLang="zh-CN" sz="3600" b="1" dirty="0"/>
              <a:t>H2000</a:t>
            </a:r>
            <a:r>
              <a:rPr lang="zh-CN" altLang="en-US" sz="3600" b="1" dirty="0"/>
              <a:t>通关系统中，本栏目为</a:t>
            </a:r>
            <a:r>
              <a:rPr lang="en-US" altLang="zh-CN" sz="3600" b="1" dirty="0"/>
              <a:t>8</a:t>
            </a:r>
            <a:r>
              <a:rPr lang="zh-CN" altLang="en-US" sz="3600" b="1" dirty="0"/>
              <a:t>位数字，顺序为年（</a:t>
            </a:r>
            <a:r>
              <a:rPr lang="en-US" altLang="zh-CN" sz="3600" b="1" dirty="0"/>
              <a:t>4</a:t>
            </a:r>
            <a:r>
              <a:rPr lang="zh-CN" altLang="en-US" sz="3600" b="1" dirty="0"/>
              <a:t>位）、月（</a:t>
            </a:r>
            <a:r>
              <a:rPr lang="en-US" altLang="zh-CN" sz="3600" b="1" dirty="0"/>
              <a:t>2</a:t>
            </a:r>
            <a:r>
              <a:rPr lang="zh-CN" altLang="en-US" sz="3600" b="1" dirty="0"/>
              <a:t>位）、日（</a:t>
            </a:r>
            <a:r>
              <a:rPr lang="en-US" altLang="zh-CN" sz="3600" b="1" dirty="0"/>
              <a:t>2</a:t>
            </a:r>
            <a:r>
              <a:rPr lang="zh-CN" altLang="en-US" sz="3600" b="1" dirty="0"/>
              <a:t>位）。 </a:t>
            </a:r>
            <a:endParaRPr lang="zh-CN" altLang="en-US" sz="3600" b="1" dirty="0"/>
          </a:p>
          <a:p>
            <a:r>
              <a:rPr lang="zh-CN" altLang="en-US" sz="3600" b="1" dirty="0"/>
              <a:t>　　　如：</a:t>
            </a:r>
            <a:r>
              <a:rPr lang="en-US" altLang="zh-CN" sz="3600" b="1"/>
              <a:t>2005</a:t>
            </a:r>
            <a:r>
              <a:rPr lang="zh-CN" altLang="en-US" sz="3600" b="1"/>
              <a:t>．</a:t>
            </a:r>
            <a:r>
              <a:rPr lang="en-US" altLang="zh-CN" sz="3600" b="1"/>
              <a:t>08</a:t>
            </a:r>
            <a:r>
              <a:rPr lang="zh-CN" altLang="en-US" sz="3600" b="1"/>
              <a:t>．</a:t>
            </a:r>
            <a:r>
              <a:rPr lang="en-US" altLang="zh-CN" sz="3600" b="1"/>
              <a:t>25</a:t>
            </a:r>
            <a:endParaRPr lang="en-US" altLang="zh-CN" sz="3600" b="1"/>
          </a:p>
        </p:txBody>
      </p:sp>
    </p:spTree>
    <p:custDataLst>
      <p:tags r:id="rId1"/>
    </p:custDataLst>
  </p:cSld>
  <p:clrMapOvr>
    <a:masterClrMapping/>
  </p:clrMapOvr>
  <p:transition>
    <p:push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文本占位符 142338"/>
          <p:cNvSpPr>
            <a:spLocks noGrp="1" noRot="1"/>
          </p:cNvSpPr>
          <p:nvPr>
            <p:ph idx="1"/>
          </p:nvPr>
        </p:nvSpPr>
        <p:spPr>
          <a:xfrm>
            <a:off x="1524000" y="0"/>
            <a:ext cx="9144000" cy="6858000"/>
          </a:xfrm>
        </p:spPr>
        <p:txBody>
          <a:bodyPr anchor="t" anchorCtr="0"/>
          <a:p>
            <a:r>
              <a:rPr lang="en-US" altLang="zh-CN" b="1" dirty="0"/>
              <a:t>       </a:t>
            </a:r>
            <a:r>
              <a:rPr lang="zh-CN" altLang="en-US" b="1" dirty="0"/>
              <a:t>进口货物收货人或其代理人在进口申报时无法确知相应的运输工具的实际进境日期时，“进口日期”栏目允许为空。</a:t>
            </a:r>
            <a:endParaRPr lang="zh-CN" altLang="en-US" b="1" dirty="0"/>
          </a:p>
          <a:p>
            <a:r>
              <a:rPr lang="zh-CN" altLang="en-US" sz="3600" b="1" dirty="0"/>
              <a:t>       进口货物收货人或其代理人进未申报进口日期或申报的进口日期与运输工具负责人或其代理人向海关申报的进境日期不符时，应以</a:t>
            </a:r>
            <a:r>
              <a:rPr lang="zh-CN" altLang="en-US" sz="3600" b="1" dirty="0">
                <a:solidFill>
                  <a:schemeClr val="hlink"/>
                </a:solidFill>
              </a:rPr>
              <a:t>运输工具申报进境日期</a:t>
            </a:r>
            <a:r>
              <a:rPr lang="zh-CN" altLang="en-US" sz="3600" b="1" dirty="0"/>
              <a:t> 为准。</a:t>
            </a:r>
            <a:endParaRPr lang="zh-CN" altLang="en-US" sz="3600" b="1" dirty="0"/>
          </a:p>
          <a:p>
            <a:r>
              <a:rPr lang="zh-CN" altLang="en-US" b="1" dirty="0"/>
              <a:t>       无实际进出境的报关单填报办理申报手续的日期，以海关接受申报的日期为准。</a:t>
            </a:r>
            <a:r>
              <a:rPr lang="zh-CN" altLang="en-US" sz="3600" b="1" dirty="0"/>
              <a:t> </a:t>
            </a:r>
            <a:endParaRPr lang="zh-CN" altLang="en-US" sz="3600" b="1" dirty="0"/>
          </a:p>
        </p:txBody>
      </p:sp>
    </p:spTree>
    <p:custDataLst>
      <p:tags r:id="rId1"/>
    </p:custDataLst>
  </p:cSld>
  <p:clrMapOvr>
    <a:masterClrMapping/>
  </p:clrMapOvr>
  <p:transition>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文本占位符 37889"/>
          <p:cNvSpPr>
            <a:spLocks noGrp="1" noRot="1"/>
          </p:cNvSpPr>
          <p:nvPr>
            <p:ph idx="1"/>
          </p:nvPr>
        </p:nvSpPr>
        <p:spPr>
          <a:xfrm>
            <a:off x="1524000" y="0"/>
            <a:ext cx="9144000" cy="6858000"/>
          </a:xfrm>
        </p:spPr>
        <p:txBody>
          <a:bodyPr anchor="t" anchorCtr="0"/>
          <a:p>
            <a:r>
              <a:rPr lang="en-US" altLang="zh-CN" sz="4000" b="1" dirty="0">
                <a:solidFill>
                  <a:schemeClr val="tx2"/>
                </a:solidFill>
              </a:rPr>
              <a:t>     </a:t>
            </a:r>
            <a:r>
              <a:rPr lang="zh-CN" altLang="en-US" sz="4000" b="1" dirty="0">
                <a:solidFill>
                  <a:schemeClr val="tx2"/>
                </a:solidFill>
              </a:rPr>
              <a:t>六、申报日期</a:t>
            </a:r>
            <a:endParaRPr lang="zh-CN" altLang="en-US" sz="4000" b="1" dirty="0">
              <a:solidFill>
                <a:schemeClr val="tx2"/>
              </a:solidFill>
            </a:endParaRPr>
          </a:p>
          <a:p>
            <a:r>
              <a:rPr lang="zh-CN" altLang="en-US" b="1" dirty="0"/>
              <a:t>      申报日期指海关接受进</a:t>
            </a:r>
            <a:r>
              <a:rPr lang="en-US" altLang="zh-CN" b="1" dirty="0"/>
              <a:t>(</a:t>
            </a:r>
            <a:r>
              <a:rPr lang="zh-CN" altLang="en-US" b="1" dirty="0"/>
              <a:t>出</a:t>
            </a:r>
            <a:r>
              <a:rPr lang="en-US" altLang="zh-CN" b="1" dirty="0"/>
              <a:t>)</a:t>
            </a:r>
            <a:r>
              <a:rPr lang="zh-CN" altLang="en-US" b="1" dirty="0"/>
              <a:t>口货物的收、发货人或其代理人申请办理货物进</a:t>
            </a:r>
            <a:r>
              <a:rPr lang="en-US" altLang="zh-CN" b="1" dirty="0"/>
              <a:t>(</a:t>
            </a:r>
            <a:r>
              <a:rPr lang="zh-CN" altLang="en-US" b="1" dirty="0"/>
              <a:t>出</a:t>
            </a:r>
            <a:r>
              <a:rPr lang="en-US" altLang="zh-CN" b="1" dirty="0"/>
              <a:t>)</a:t>
            </a:r>
            <a:r>
              <a:rPr lang="zh-CN" altLang="en-US" b="1" dirty="0"/>
              <a:t>口手续的日期。</a:t>
            </a:r>
            <a:endParaRPr lang="zh-CN" altLang="en-US" b="1" dirty="0"/>
          </a:p>
          <a:p>
            <a:r>
              <a:rPr lang="zh-CN" altLang="en-US" b="1" dirty="0"/>
              <a:t>      预录入及</a:t>
            </a:r>
            <a:r>
              <a:rPr lang="en-US" altLang="zh-CN" b="1" dirty="0"/>
              <a:t>EDI</a:t>
            </a:r>
            <a:r>
              <a:rPr lang="zh-CN" altLang="en-US" b="1" dirty="0"/>
              <a:t>报关单填报向海关申报的日期与实际情况不符时，由审单关员按实际日期修改批注。</a:t>
            </a:r>
            <a:endParaRPr lang="zh-CN" altLang="en-US" b="1" dirty="0"/>
          </a:p>
          <a:p>
            <a:r>
              <a:rPr lang="zh-CN" altLang="en-US" b="1" dirty="0"/>
              <a:t>       在</a:t>
            </a:r>
            <a:r>
              <a:rPr lang="en-US" altLang="zh-CN" b="1" dirty="0"/>
              <a:t>H883/EDI</a:t>
            </a:r>
            <a:r>
              <a:rPr lang="zh-CN" altLang="en-US" b="1" dirty="0"/>
              <a:t>通关系统中，本栏目为</a:t>
            </a:r>
            <a:r>
              <a:rPr lang="en-US" altLang="zh-CN" b="1" dirty="0"/>
              <a:t>6</a:t>
            </a:r>
            <a:r>
              <a:rPr lang="zh-CN" altLang="en-US" b="1" dirty="0"/>
              <a:t>位数，顺序为年、月、日各</a:t>
            </a:r>
            <a:r>
              <a:rPr lang="en-US" altLang="zh-CN" b="1" dirty="0"/>
              <a:t>2</a:t>
            </a:r>
            <a:r>
              <a:rPr lang="zh-CN" altLang="en-US" b="1" dirty="0"/>
              <a:t>位；</a:t>
            </a:r>
            <a:endParaRPr lang="zh-CN" altLang="en-US" b="1" dirty="0"/>
          </a:p>
          <a:p>
            <a:r>
              <a:rPr lang="zh-CN" altLang="en-US" b="1" dirty="0"/>
              <a:t>       在</a:t>
            </a:r>
            <a:r>
              <a:rPr lang="en-US" altLang="zh-CN" b="1" dirty="0"/>
              <a:t>H2000</a:t>
            </a:r>
            <a:r>
              <a:rPr lang="zh-CN" altLang="en-US" b="1" dirty="0"/>
              <a:t>通关系统中，本栏目为</a:t>
            </a:r>
            <a:r>
              <a:rPr lang="en-US" altLang="zh-CN" b="1" dirty="0"/>
              <a:t>8</a:t>
            </a:r>
            <a:r>
              <a:rPr lang="zh-CN" altLang="en-US" b="1" dirty="0"/>
              <a:t>位数字，顺序为年（</a:t>
            </a:r>
            <a:r>
              <a:rPr lang="en-US" altLang="zh-CN" b="1" dirty="0"/>
              <a:t>4</a:t>
            </a:r>
            <a:r>
              <a:rPr lang="zh-CN" altLang="en-US" b="1" dirty="0"/>
              <a:t>位）、月（</a:t>
            </a:r>
            <a:r>
              <a:rPr lang="en-US" altLang="zh-CN" b="1" dirty="0"/>
              <a:t>2</a:t>
            </a:r>
            <a:r>
              <a:rPr lang="zh-CN" altLang="en-US" b="1" dirty="0"/>
              <a:t>位）、日（</a:t>
            </a:r>
            <a:r>
              <a:rPr lang="en-US" altLang="zh-CN" b="1" dirty="0"/>
              <a:t>2</a:t>
            </a:r>
            <a:r>
              <a:rPr lang="zh-CN" altLang="en-US" b="1" dirty="0"/>
              <a:t>位）。          </a:t>
            </a:r>
            <a:endParaRPr lang="zh-CN" altLang="en-US" b="1" dirty="0"/>
          </a:p>
        </p:txBody>
      </p:sp>
    </p:spTree>
    <p:custDataLst>
      <p:tags r:id="rId1"/>
    </p:custDataLst>
  </p:cSld>
  <p:clrMapOvr>
    <a:masterClrMapping/>
  </p:clrMapOvr>
  <p:transition>
    <p:push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文本占位符 38913"/>
          <p:cNvSpPr>
            <a:spLocks noGrp="1" noRot="1"/>
          </p:cNvSpPr>
          <p:nvPr>
            <p:ph idx="1"/>
          </p:nvPr>
        </p:nvSpPr>
        <p:spPr>
          <a:xfrm>
            <a:off x="1524000" y="0"/>
            <a:ext cx="9144000" cy="6858000"/>
          </a:xfrm>
        </p:spPr>
        <p:txBody>
          <a:bodyPr anchor="t" anchorCtr="0"/>
          <a:p>
            <a:r>
              <a:rPr lang="zh-CN" altLang="en-US" sz="3600" b="1" dirty="0">
                <a:solidFill>
                  <a:schemeClr val="tx2"/>
                </a:solidFill>
              </a:rPr>
              <a:t>七、经营单位</a:t>
            </a:r>
            <a:endParaRPr lang="zh-CN" altLang="en-US" sz="3600" b="1" dirty="0">
              <a:solidFill>
                <a:schemeClr val="tx2"/>
              </a:solidFill>
            </a:endParaRPr>
          </a:p>
          <a:p>
            <a:r>
              <a:rPr lang="zh-CN" altLang="en-US" sz="2800" b="1" dirty="0"/>
              <a:t>       </a:t>
            </a:r>
            <a:r>
              <a:rPr lang="zh-CN" altLang="en-US" b="1" dirty="0"/>
              <a:t>经营单位指对外签订并执行进出口贸易合同的中国境内企业或单位。    </a:t>
            </a:r>
            <a:endParaRPr lang="zh-CN" altLang="en-US" b="1" dirty="0"/>
          </a:p>
          <a:p>
            <a:r>
              <a:rPr lang="zh-CN" altLang="en-US" b="1" dirty="0"/>
              <a:t>       本栏目应填报经营单位</a:t>
            </a:r>
            <a:r>
              <a:rPr lang="zh-CN" altLang="en-US" b="1" dirty="0">
                <a:solidFill>
                  <a:schemeClr val="hlink"/>
                </a:solidFill>
              </a:rPr>
              <a:t>中文名称及经营单位编码</a:t>
            </a:r>
            <a:r>
              <a:rPr lang="zh-CN" altLang="en-US" b="1" dirty="0"/>
              <a:t>。</a:t>
            </a:r>
            <a:endParaRPr lang="zh-CN" altLang="en-US" b="1" dirty="0"/>
          </a:p>
          <a:p>
            <a:r>
              <a:rPr lang="zh-CN" altLang="en-US" b="1" dirty="0"/>
              <a:t>       经营单位编码为</a:t>
            </a:r>
            <a:r>
              <a:rPr lang="en-US" altLang="zh-CN" b="1">
                <a:solidFill>
                  <a:schemeClr val="hlink"/>
                </a:solidFill>
              </a:rPr>
              <a:t>10</a:t>
            </a:r>
            <a:r>
              <a:rPr lang="zh-CN" altLang="en-US" b="1" dirty="0"/>
              <a:t>位数字，指进出口企业在所在地主管海关办理注册登记手续时，海关给企业设置的注册登记编码。</a:t>
            </a:r>
            <a:endParaRPr lang="zh-CN" altLang="en-US" b="1" dirty="0"/>
          </a:p>
          <a:p>
            <a:r>
              <a:rPr lang="zh-CN" altLang="en-US" b="1" dirty="0"/>
              <a:t>      </a:t>
            </a:r>
            <a:r>
              <a:rPr lang="zh-CN" altLang="en-US" sz="3600" b="1" dirty="0"/>
              <a:t>如：舟山海洋渔业公司：</a:t>
            </a:r>
            <a:r>
              <a:rPr lang="en-US" altLang="zh-CN" sz="3600" b="1"/>
              <a:t>3309</a:t>
            </a:r>
            <a:r>
              <a:rPr lang="en-US" altLang="zh-CN" sz="3600" b="1">
                <a:solidFill>
                  <a:schemeClr val="hlink"/>
                </a:solidFill>
              </a:rPr>
              <a:t>9</a:t>
            </a:r>
            <a:r>
              <a:rPr lang="en-US" altLang="zh-CN" sz="3600" b="1">
                <a:solidFill>
                  <a:schemeClr val="tx2"/>
                </a:solidFill>
              </a:rPr>
              <a:t>1</a:t>
            </a:r>
            <a:r>
              <a:rPr lang="en-US" altLang="zh-CN" sz="3600" b="1"/>
              <a:t>3303</a:t>
            </a:r>
            <a:r>
              <a:rPr lang="en-US" altLang="zh-CN" b="1"/>
              <a:t> </a:t>
            </a:r>
            <a:endParaRPr lang="en-US" altLang="zh-CN" sz="2800" b="1"/>
          </a:p>
        </p:txBody>
      </p:sp>
    </p:spTree>
    <p:custDataLst>
      <p:tags r:id="rId1"/>
    </p:custDataLst>
  </p:cSld>
  <p:clrMapOvr>
    <a:masterClrMapping/>
  </p:clrMapOvr>
  <p:transition>
    <p:push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文本占位符 143362"/>
          <p:cNvSpPr>
            <a:spLocks noGrp="1" noRot="1"/>
          </p:cNvSpPr>
          <p:nvPr>
            <p:ph idx="1"/>
          </p:nvPr>
        </p:nvSpPr>
        <p:spPr>
          <a:xfrm>
            <a:off x="1524000" y="0"/>
            <a:ext cx="9144000" cy="6858000"/>
          </a:xfrm>
        </p:spPr>
        <p:txBody>
          <a:bodyPr anchor="t" anchorCtr="0"/>
          <a:p>
            <a:r>
              <a:rPr lang="en-US" altLang="zh-CN" b="1" dirty="0"/>
              <a:t>      </a:t>
            </a:r>
            <a:r>
              <a:rPr lang="zh-CN" altLang="en-US" sz="3600" b="1" dirty="0"/>
              <a:t>第</a:t>
            </a:r>
            <a:r>
              <a:rPr lang="en-US" altLang="zh-CN" sz="3600" b="1">
                <a:solidFill>
                  <a:schemeClr val="hlink"/>
                </a:solidFill>
              </a:rPr>
              <a:t>1—4</a:t>
            </a:r>
            <a:r>
              <a:rPr lang="zh-CN" altLang="en-US" sz="3600" b="1" dirty="0"/>
              <a:t>位为进出口单位属地的行政区划代码：</a:t>
            </a:r>
            <a:endParaRPr lang="zh-CN" altLang="en-US" sz="3600" b="1" dirty="0"/>
          </a:p>
          <a:p>
            <a:r>
              <a:rPr lang="zh-CN" altLang="en-US" sz="3600" b="1" dirty="0"/>
              <a:t>     第</a:t>
            </a:r>
            <a:r>
              <a:rPr lang="en-US" altLang="zh-CN" sz="3600" b="1" dirty="0"/>
              <a:t>1-2</a:t>
            </a:r>
            <a:r>
              <a:rPr lang="zh-CN" altLang="en-US" sz="3600" b="1" dirty="0"/>
              <a:t>位表示省（自治区、直辖市）</a:t>
            </a:r>
            <a:endParaRPr lang="zh-CN" altLang="en-US" sz="3600" b="1" dirty="0"/>
          </a:p>
          <a:p>
            <a:r>
              <a:rPr lang="zh-CN" altLang="en-US" sz="3600" b="1" dirty="0"/>
              <a:t>     第</a:t>
            </a:r>
            <a:r>
              <a:rPr lang="en-US" altLang="zh-CN" sz="3600" b="1" dirty="0"/>
              <a:t>3-4</a:t>
            </a:r>
            <a:r>
              <a:rPr lang="zh-CN" altLang="en-US" sz="3600" b="1" dirty="0"/>
              <a:t>位表示省辖市（包括省会城市、沿海开放城市），如果第</a:t>
            </a:r>
            <a:r>
              <a:rPr lang="en-US" altLang="zh-CN" sz="3600" b="1" dirty="0"/>
              <a:t>3-4</a:t>
            </a:r>
            <a:r>
              <a:rPr lang="zh-CN" altLang="en-US" sz="3600" b="1" dirty="0"/>
              <a:t>位用“</a:t>
            </a:r>
            <a:r>
              <a:rPr lang="en-US" altLang="zh-CN" sz="3600" b="1" dirty="0"/>
              <a:t>90”</a:t>
            </a:r>
            <a:r>
              <a:rPr lang="zh-CN" altLang="en-US" sz="3600" b="1" dirty="0"/>
              <a:t>表示，则表示未列名的省直辖市行政单位。</a:t>
            </a:r>
            <a:endParaRPr lang="zh-CN" altLang="en-US" sz="3600" b="1" dirty="0"/>
          </a:p>
        </p:txBody>
      </p:sp>
    </p:spTree>
    <p:custDataLst>
      <p:tags r:id="rId1"/>
    </p:custDataLst>
  </p:cSld>
  <p:clrMapOvr>
    <a:masterClrMapping/>
  </p:clrMapOvr>
  <p:transition>
    <p:push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文本占位符 39937"/>
          <p:cNvSpPr>
            <a:spLocks noGrp="1" noRot="1"/>
          </p:cNvSpPr>
          <p:nvPr>
            <p:ph idx="1"/>
          </p:nvPr>
        </p:nvSpPr>
        <p:spPr>
          <a:xfrm>
            <a:off x="1524000" y="0"/>
            <a:ext cx="9144000" cy="6858000"/>
          </a:xfrm>
        </p:spPr>
        <p:txBody>
          <a:bodyPr anchor="t" anchorCtr="0">
            <a:normAutofit lnSpcReduction="20000"/>
          </a:bodyPr>
          <a:p>
            <a:r>
              <a:rPr lang="en-US" altLang="zh-CN" b="1" dirty="0"/>
              <a:t>    </a:t>
            </a:r>
            <a:r>
              <a:rPr lang="zh-CN" altLang="en-US" sz="3600" b="1" dirty="0"/>
              <a:t>第</a:t>
            </a:r>
            <a:r>
              <a:rPr lang="en-US" altLang="zh-CN" sz="3600" b="1">
                <a:solidFill>
                  <a:schemeClr val="hlink"/>
                </a:solidFill>
              </a:rPr>
              <a:t>5</a:t>
            </a:r>
            <a:r>
              <a:rPr lang="zh-CN" altLang="en-US" sz="3600" b="1" dirty="0"/>
              <a:t>位为经济区代码：</a:t>
            </a:r>
            <a:endParaRPr lang="zh-CN" altLang="en-US" sz="3600" b="1" dirty="0"/>
          </a:p>
          <a:p>
            <a:r>
              <a:rPr lang="zh-CN" altLang="en-US" sz="3600" b="1" dirty="0"/>
              <a:t>“</a:t>
            </a:r>
            <a:r>
              <a:rPr lang="en-US" altLang="zh-CN" sz="3600" b="1" dirty="0"/>
              <a:t>1”   </a:t>
            </a:r>
            <a:r>
              <a:rPr lang="zh-CN" altLang="en-US" sz="3600" b="1" dirty="0"/>
              <a:t>经济特区；</a:t>
            </a:r>
            <a:endParaRPr lang="zh-CN" altLang="en-US" sz="3600" b="1" dirty="0"/>
          </a:p>
          <a:p>
            <a:r>
              <a:rPr lang="zh-CN" altLang="en-US" sz="3600" b="1" dirty="0"/>
              <a:t>“</a:t>
            </a:r>
            <a:r>
              <a:rPr lang="en-US" altLang="zh-CN" sz="3600" b="1" dirty="0"/>
              <a:t>2”   </a:t>
            </a:r>
            <a:r>
              <a:rPr lang="zh-CN" altLang="en-US" sz="3600" b="1" dirty="0"/>
              <a:t>经济技术开发区和上海浦东新区、海南洋浦经济开发区；</a:t>
            </a:r>
            <a:endParaRPr lang="zh-CN" altLang="en-US" sz="3600" b="1" dirty="0"/>
          </a:p>
          <a:p>
            <a:r>
              <a:rPr lang="zh-CN" altLang="en-US" sz="3600" b="1" dirty="0"/>
              <a:t>“</a:t>
            </a:r>
            <a:r>
              <a:rPr lang="en-US" altLang="zh-CN" sz="3600" b="1" dirty="0"/>
              <a:t>3”  </a:t>
            </a:r>
            <a:r>
              <a:rPr lang="zh-CN" altLang="en-US" sz="3600" b="1" dirty="0"/>
              <a:t>高新技术产业开发区；</a:t>
            </a:r>
            <a:endParaRPr lang="zh-CN" altLang="en-US" sz="3600" b="1" dirty="0"/>
          </a:p>
          <a:p>
            <a:r>
              <a:rPr lang="zh-CN" altLang="en-US" sz="3600" b="1" dirty="0"/>
              <a:t>“</a:t>
            </a:r>
            <a:r>
              <a:rPr lang="en-US" altLang="zh-CN" sz="3600" b="1" dirty="0"/>
              <a:t>4”  </a:t>
            </a:r>
            <a:r>
              <a:rPr lang="zh-CN" altLang="en-US" sz="3600" b="1" dirty="0"/>
              <a:t>保税区；</a:t>
            </a:r>
            <a:endParaRPr lang="zh-CN" altLang="en-US" sz="3600" b="1" dirty="0"/>
          </a:p>
          <a:p>
            <a:r>
              <a:rPr lang="zh-CN" altLang="en-US" sz="3600" b="1" dirty="0"/>
              <a:t>“</a:t>
            </a:r>
            <a:r>
              <a:rPr lang="en-US" altLang="zh-CN" sz="3600" b="1" dirty="0"/>
              <a:t>5”  </a:t>
            </a:r>
            <a:r>
              <a:rPr lang="zh-CN" altLang="en-US" sz="3600" b="1" dirty="0"/>
              <a:t>出口加工区；</a:t>
            </a:r>
            <a:endParaRPr lang="zh-CN" altLang="en-US" sz="3600" b="1" dirty="0"/>
          </a:p>
          <a:p>
            <a:r>
              <a:rPr lang="zh-CN" altLang="en-US" sz="3600" b="1" dirty="0"/>
              <a:t>“</a:t>
            </a:r>
            <a:r>
              <a:rPr lang="en-US" altLang="zh-CN" sz="3600" b="1" dirty="0"/>
              <a:t>9”  </a:t>
            </a:r>
            <a:r>
              <a:rPr lang="zh-CN" altLang="en-US" sz="3600" b="1" dirty="0"/>
              <a:t>其他。</a:t>
            </a:r>
            <a:endParaRPr lang="zh-CN" altLang="en-US" sz="3600" b="1" dirty="0"/>
          </a:p>
          <a:p>
            <a:r>
              <a:rPr lang="zh-CN" altLang="en-US" sz="3600" b="1" dirty="0"/>
              <a:t>   如：</a:t>
            </a:r>
            <a:r>
              <a:rPr lang="en-US" altLang="zh-CN" sz="3600" b="1" dirty="0"/>
              <a:t>44013</a:t>
            </a:r>
            <a:r>
              <a:rPr lang="zh-CN" altLang="en-US" sz="3600" b="1" dirty="0"/>
              <a:t>：广州天河高新技术开发区</a:t>
            </a:r>
            <a:endParaRPr lang="zh-CN" altLang="en-US" sz="3600" b="1" dirty="0"/>
          </a:p>
          <a:p>
            <a:endParaRPr lang="zh-CN" altLang="en-US" b="1" dirty="0"/>
          </a:p>
        </p:txBody>
      </p:sp>
    </p:spTree>
    <p:custDataLst>
      <p:tags r:id="rId1"/>
    </p:custDataLst>
  </p:cSld>
  <p:clrMapOvr>
    <a:masterClrMapping/>
  </p:clrMapOvr>
  <p:transition>
    <p:push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标题 223233"/>
          <p:cNvSpPr>
            <a:spLocks noGrp="1" noRot="1"/>
          </p:cNvSpPr>
          <p:nvPr>
            <p:ph type="title"/>
          </p:nvPr>
        </p:nvSpPr>
        <p:spPr>
          <a:xfrm>
            <a:off x="1828800" y="0"/>
            <a:ext cx="8540750" cy="1143000"/>
          </a:xfrm>
        </p:spPr>
        <p:txBody>
          <a:bodyPr anchor="ctr" anchorCtr="0"/>
          <a:p>
            <a:r>
              <a:rPr lang="zh-CN" altLang="en-US" dirty="0"/>
              <a:t>地区性质代码</a:t>
            </a:r>
            <a:endParaRPr lang="zh-CN" altLang="en-US" dirty="0"/>
          </a:p>
        </p:txBody>
      </p:sp>
      <p:graphicFrame>
        <p:nvGraphicFramePr>
          <p:cNvPr id="223288" name="内容占位符 223287"/>
          <p:cNvGraphicFramePr/>
          <p:nvPr>
            <p:ph idx="1"/>
          </p:nvPr>
        </p:nvGraphicFramePr>
        <p:xfrm>
          <a:off x="1524000" y="1219200"/>
          <a:ext cx="9144000" cy="5701030"/>
        </p:xfrm>
        <a:graphic>
          <a:graphicData uri="http://schemas.openxmlformats.org/drawingml/2006/table">
            <a:tbl>
              <a:tblPr/>
              <a:tblGrid>
                <a:gridCol w="2286000"/>
                <a:gridCol w="2286000"/>
                <a:gridCol w="2286000"/>
                <a:gridCol w="2286000"/>
              </a:tblGrid>
              <a:tr h="76200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dirty="0"/>
                        <a:t>地区性质代码</a:t>
                      </a:r>
                      <a:endParaRPr lang="zh-CN" altLang="en-US" sz="24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dirty="0"/>
                        <a:t>地区性质名称</a:t>
                      </a:r>
                      <a:endParaRPr lang="zh-CN" altLang="en-US" sz="24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dirty="0"/>
                        <a:t>地区性质代码</a:t>
                      </a:r>
                      <a:endParaRPr lang="zh-CN" altLang="en-US" sz="24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dirty="0"/>
                        <a:t>地区性质名称</a:t>
                      </a:r>
                      <a:endParaRPr lang="zh-CN" altLang="en-US" sz="24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073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3600" b="1"/>
                        <a:t>1</a:t>
                      </a:r>
                      <a:endParaRPr lang="zh-CN" altLang="en-US" sz="36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3200" b="1" dirty="0"/>
                        <a:t>经济特区</a:t>
                      </a:r>
                      <a:endParaRPr lang="zh-CN" altLang="en-US" sz="32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3600" b="1"/>
                        <a:t>7</a:t>
                      </a:r>
                      <a:endParaRPr lang="zh-CN" altLang="en-US" sz="36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广东省</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327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3600" b="1"/>
                        <a:t>2</a:t>
                      </a:r>
                      <a:endParaRPr lang="zh-CN" altLang="en-US" sz="36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dirty="0"/>
                        <a:t>沿海开放城市</a:t>
                      </a:r>
                      <a:endParaRPr lang="zh-CN" altLang="en-US" sz="24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3600" b="1"/>
                        <a:t>8</a:t>
                      </a:r>
                      <a:endParaRPr lang="zh-CN" altLang="en-US" sz="36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福建省</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6680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3600" b="1"/>
                        <a:t>3</a:t>
                      </a:r>
                      <a:endParaRPr lang="zh-CN" altLang="en-US" sz="36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3200" b="1" dirty="0"/>
                        <a:t>经济技术开发区</a:t>
                      </a:r>
                      <a:endParaRPr lang="zh-CN" altLang="en-US" sz="32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3600" b="1"/>
                        <a:t>9</a:t>
                      </a:r>
                      <a:endParaRPr lang="zh-CN" altLang="en-US" sz="36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北京市、新疆</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327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3600" b="1"/>
                        <a:t>4</a:t>
                      </a:r>
                      <a:endParaRPr lang="zh-CN" altLang="en-US" sz="36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3200" b="1" dirty="0"/>
                        <a:t>经济开发区</a:t>
                      </a:r>
                      <a:endParaRPr lang="zh-CN" altLang="en-US" sz="32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3600" b="1"/>
                        <a:t>A</a:t>
                      </a:r>
                      <a:endParaRPr lang="zh-CN" altLang="en-US" sz="36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保税工业区</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488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3600" b="1"/>
                        <a:t>5</a:t>
                      </a:r>
                      <a:endParaRPr lang="zh-CN" altLang="en-US" sz="36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海南省</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3600" b="1"/>
                        <a:t>B</a:t>
                      </a:r>
                      <a:endParaRPr lang="zh-CN" altLang="en-US" sz="36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新技术开发园区</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008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3600" b="1"/>
                        <a:t>6</a:t>
                      </a:r>
                      <a:endParaRPr lang="zh-CN" altLang="en-US" sz="36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b="1" dirty="0"/>
                        <a:t>西藏自治区</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p:push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文本占位符 40961"/>
          <p:cNvSpPr>
            <a:spLocks noGrp="1" noRot="1"/>
          </p:cNvSpPr>
          <p:nvPr>
            <p:ph idx="1"/>
          </p:nvPr>
        </p:nvSpPr>
        <p:spPr>
          <a:xfrm>
            <a:off x="1524000" y="0"/>
            <a:ext cx="9144000" cy="6858000"/>
          </a:xfrm>
        </p:spPr>
        <p:txBody>
          <a:bodyPr anchor="t" anchorCtr="0"/>
          <a:p>
            <a:r>
              <a:rPr lang="en-US" altLang="zh-CN" dirty="0"/>
              <a:t>    </a:t>
            </a:r>
            <a:r>
              <a:rPr lang="zh-CN" altLang="en-US" b="1" dirty="0"/>
              <a:t>第</a:t>
            </a:r>
            <a:r>
              <a:rPr lang="en-US" altLang="zh-CN" b="1">
                <a:solidFill>
                  <a:schemeClr val="hlink"/>
                </a:solidFill>
              </a:rPr>
              <a:t>6</a:t>
            </a:r>
            <a:r>
              <a:rPr lang="zh-CN" altLang="en-US" b="1" dirty="0"/>
              <a:t>位为进出口单位经济类型代码：</a:t>
            </a:r>
            <a:endParaRPr lang="zh-CN" altLang="en-US" b="1" dirty="0"/>
          </a:p>
          <a:p>
            <a:r>
              <a:rPr lang="zh-CN" altLang="en-US" b="1" dirty="0"/>
              <a:t>“</a:t>
            </a:r>
            <a:r>
              <a:rPr lang="en-US" altLang="zh-CN" b="1" dirty="0"/>
              <a:t>1”  </a:t>
            </a:r>
            <a:r>
              <a:rPr lang="zh-CN" altLang="en-US" b="1" dirty="0"/>
              <a:t>有进出口经营权的国有企业；</a:t>
            </a:r>
            <a:endParaRPr lang="zh-CN" altLang="en-US" b="1" dirty="0"/>
          </a:p>
          <a:p>
            <a:r>
              <a:rPr lang="zh-CN" altLang="en-US" b="1" dirty="0"/>
              <a:t>“</a:t>
            </a:r>
            <a:r>
              <a:rPr lang="en-US" altLang="zh-CN" b="1" dirty="0"/>
              <a:t>2”   </a:t>
            </a:r>
            <a:r>
              <a:rPr lang="zh-CN" altLang="en-US" b="1" dirty="0"/>
              <a:t>中外合作企业；</a:t>
            </a:r>
            <a:endParaRPr lang="zh-CN" altLang="en-US" b="1" dirty="0"/>
          </a:p>
          <a:p>
            <a:r>
              <a:rPr lang="zh-CN" altLang="en-US" b="1" dirty="0"/>
              <a:t>“</a:t>
            </a:r>
            <a:r>
              <a:rPr lang="en-US" altLang="zh-CN" b="1" dirty="0"/>
              <a:t>3”   </a:t>
            </a:r>
            <a:r>
              <a:rPr lang="zh-CN" altLang="en-US" b="1" dirty="0"/>
              <a:t>中外合资企业；</a:t>
            </a:r>
            <a:endParaRPr lang="zh-CN" altLang="en-US" b="1" dirty="0"/>
          </a:p>
          <a:p>
            <a:r>
              <a:rPr lang="zh-CN" altLang="en-US" b="1" dirty="0"/>
              <a:t>“</a:t>
            </a:r>
            <a:r>
              <a:rPr lang="en-US" altLang="zh-CN" b="1" dirty="0"/>
              <a:t>4”   </a:t>
            </a:r>
            <a:r>
              <a:rPr lang="zh-CN" altLang="en-US" b="1" dirty="0"/>
              <a:t>外商独资企业；</a:t>
            </a:r>
            <a:endParaRPr lang="zh-CN" altLang="en-US" b="1" dirty="0"/>
          </a:p>
          <a:p>
            <a:r>
              <a:rPr lang="zh-CN" altLang="en-US" b="1" dirty="0"/>
              <a:t>“</a:t>
            </a:r>
            <a:r>
              <a:rPr lang="en-US" altLang="zh-CN" b="1" dirty="0"/>
              <a:t>5”   </a:t>
            </a:r>
            <a:r>
              <a:rPr lang="zh-CN" altLang="en-US" b="1" dirty="0"/>
              <a:t>有进出口经营权的集体企业；</a:t>
            </a:r>
            <a:endParaRPr lang="zh-CN" altLang="en-US" b="1" dirty="0"/>
          </a:p>
          <a:p>
            <a:r>
              <a:rPr lang="zh-CN" altLang="en-US" b="1" dirty="0"/>
              <a:t>“</a:t>
            </a:r>
            <a:r>
              <a:rPr lang="en-US" altLang="zh-CN" b="1" dirty="0"/>
              <a:t>6”   </a:t>
            </a:r>
            <a:r>
              <a:rPr lang="zh-CN" altLang="en-US" b="1" dirty="0"/>
              <a:t>有进出口经营权的私营企业；</a:t>
            </a:r>
            <a:endParaRPr lang="zh-CN" altLang="en-US" b="1" dirty="0"/>
          </a:p>
          <a:p>
            <a:r>
              <a:rPr lang="zh-CN" altLang="en-US" b="1" dirty="0"/>
              <a:t>“</a:t>
            </a:r>
            <a:r>
              <a:rPr lang="en-US" altLang="zh-CN" b="1" dirty="0"/>
              <a:t>7”   </a:t>
            </a:r>
            <a:r>
              <a:rPr lang="zh-CN" altLang="en-US" b="1" dirty="0"/>
              <a:t>个体工商户；</a:t>
            </a:r>
            <a:endParaRPr lang="zh-CN" altLang="en-US" b="1" dirty="0"/>
          </a:p>
          <a:p>
            <a:r>
              <a:rPr lang="zh-CN" altLang="en-US" b="1" dirty="0"/>
              <a:t>“</a:t>
            </a:r>
            <a:r>
              <a:rPr lang="en-US" altLang="zh-CN" b="1" dirty="0"/>
              <a:t>8”   </a:t>
            </a:r>
            <a:r>
              <a:rPr lang="zh-CN" altLang="en-US" b="1" dirty="0"/>
              <a:t>有报关权而没有进出口经营权的企业；</a:t>
            </a:r>
            <a:endParaRPr lang="zh-CN" altLang="en-US" b="1" dirty="0"/>
          </a:p>
          <a:p>
            <a:r>
              <a:rPr lang="zh-CN" altLang="en-US" b="1" dirty="0"/>
              <a:t>“</a:t>
            </a:r>
            <a:r>
              <a:rPr lang="en-US" altLang="zh-CN" b="1" dirty="0"/>
              <a:t>9”   </a:t>
            </a:r>
            <a:r>
              <a:rPr lang="zh-CN" altLang="en-US" b="1" dirty="0"/>
              <a:t>其他 </a:t>
            </a:r>
            <a:endParaRPr lang="zh-CN" altLang="en-US" b="1" dirty="0"/>
          </a:p>
          <a:p>
            <a:r>
              <a:rPr lang="zh-CN" altLang="en-US" b="1" dirty="0"/>
              <a:t>   第</a:t>
            </a:r>
            <a:r>
              <a:rPr lang="en-US" altLang="zh-CN" b="1">
                <a:solidFill>
                  <a:schemeClr val="hlink"/>
                </a:solidFill>
              </a:rPr>
              <a:t>7—10</a:t>
            </a:r>
            <a:r>
              <a:rPr lang="zh-CN" altLang="en-US" b="1" dirty="0"/>
              <a:t>位为顺序编号。</a:t>
            </a:r>
            <a:endParaRPr lang="zh-CN" altLang="en-US" b="1" dirty="0"/>
          </a:p>
        </p:txBody>
      </p:sp>
    </p:spTree>
    <p:custDataLst>
      <p:tags r:id="rId1"/>
    </p:custDataLst>
  </p:cSld>
  <p:clrMapOvr>
    <a:masterClrMapping/>
  </p:clrMapOvr>
  <p:transition>
    <p:push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文本占位符 41985"/>
          <p:cNvSpPr>
            <a:spLocks noGrp="1" noRot="1"/>
          </p:cNvSpPr>
          <p:nvPr>
            <p:ph idx="1"/>
          </p:nvPr>
        </p:nvSpPr>
        <p:spPr>
          <a:xfrm>
            <a:off x="1524000" y="0"/>
            <a:ext cx="9144000" cy="6858000"/>
          </a:xfrm>
        </p:spPr>
        <p:txBody>
          <a:bodyPr anchor="t" anchorCtr="0"/>
          <a:p>
            <a:pPr>
              <a:lnSpc>
                <a:spcPct val="90000"/>
              </a:lnSpc>
            </a:pPr>
            <a:r>
              <a:rPr lang="zh-CN" altLang="en-US" b="1" dirty="0"/>
              <a:t>填报要求：    </a:t>
            </a:r>
            <a:endParaRPr lang="zh-CN" altLang="en-US" b="1" dirty="0"/>
          </a:p>
          <a:p>
            <a:pPr>
              <a:lnSpc>
                <a:spcPct val="90000"/>
              </a:lnSpc>
            </a:pPr>
            <a:r>
              <a:rPr lang="zh-CN" altLang="en-US" b="1" dirty="0"/>
              <a:t>（</a:t>
            </a:r>
            <a:r>
              <a:rPr lang="en-US" altLang="zh-CN" b="1" dirty="0"/>
              <a:t>1</a:t>
            </a:r>
            <a:r>
              <a:rPr lang="zh-CN" altLang="en-US" b="1" dirty="0"/>
              <a:t>）进出口企业之间相互代理进出口，或没有进出口经营权的企业委托有进出口经营权的企业代理进出口的，填报</a:t>
            </a:r>
            <a:r>
              <a:rPr lang="zh-CN" altLang="en-US" b="1" dirty="0">
                <a:solidFill>
                  <a:schemeClr val="hlink"/>
                </a:solidFill>
              </a:rPr>
              <a:t>代理方</a:t>
            </a:r>
            <a:r>
              <a:rPr lang="zh-CN" altLang="en-US" b="1" dirty="0"/>
              <a:t>。</a:t>
            </a:r>
            <a:endParaRPr lang="zh-CN" altLang="en-US" b="1" dirty="0"/>
          </a:p>
          <a:p>
            <a:pPr>
              <a:lnSpc>
                <a:spcPct val="90000"/>
              </a:lnSpc>
            </a:pPr>
            <a:r>
              <a:rPr lang="zh-CN" altLang="en-US" b="1" dirty="0"/>
              <a:t>  如：上海城建局委托上海土产进出口公司进口黄铜木材</a:t>
            </a:r>
            <a:endParaRPr lang="zh-CN" altLang="en-US" b="1" dirty="0"/>
          </a:p>
          <a:p>
            <a:pPr>
              <a:lnSpc>
                <a:spcPct val="90000"/>
              </a:lnSpc>
            </a:pPr>
            <a:r>
              <a:rPr lang="zh-CN" altLang="en-US" b="1" dirty="0"/>
              <a:t>      “上海土产进出口公司进口”</a:t>
            </a:r>
            <a:r>
              <a:rPr lang="en-US" altLang="zh-CN" b="1"/>
              <a:t>+3101915031</a:t>
            </a:r>
            <a:endParaRPr lang="en-US" altLang="zh-CN" b="1"/>
          </a:p>
          <a:p>
            <a:pPr>
              <a:lnSpc>
                <a:spcPct val="90000"/>
              </a:lnSpc>
            </a:pPr>
            <a:r>
              <a:rPr lang="en-US" altLang="zh-CN" b="1" dirty="0"/>
              <a:t>    (2)</a:t>
            </a:r>
            <a:r>
              <a:rPr lang="zh-CN" altLang="en-US" b="1" dirty="0"/>
              <a:t>外商投资企业委托外贸企业进口投资设备、物品的，填报</a:t>
            </a:r>
            <a:r>
              <a:rPr lang="zh-CN" altLang="en-US" b="1" dirty="0">
                <a:solidFill>
                  <a:schemeClr val="hlink"/>
                </a:solidFill>
              </a:rPr>
              <a:t>外商投资企业</a:t>
            </a:r>
            <a:r>
              <a:rPr lang="zh-CN" altLang="en-US" b="1" dirty="0"/>
              <a:t>，并在“标记唛码及备注”栏注明“</a:t>
            </a:r>
            <a:r>
              <a:rPr lang="zh-CN" altLang="en-US" b="1" dirty="0">
                <a:solidFill>
                  <a:schemeClr val="hlink"/>
                </a:solidFill>
              </a:rPr>
              <a:t>委托</a:t>
            </a:r>
            <a:r>
              <a:rPr lang="en-US" altLang="zh-CN" b="1" dirty="0">
                <a:solidFill>
                  <a:schemeClr val="hlink"/>
                </a:solidFill>
              </a:rPr>
              <a:t>XXX</a:t>
            </a:r>
            <a:r>
              <a:rPr lang="zh-CN" altLang="en-US" b="1" dirty="0">
                <a:solidFill>
                  <a:schemeClr val="hlink"/>
                </a:solidFill>
              </a:rPr>
              <a:t>公司进口</a:t>
            </a:r>
            <a:r>
              <a:rPr lang="zh-CN" altLang="en-US" b="1" dirty="0"/>
              <a:t>”。 </a:t>
            </a:r>
            <a:endParaRPr lang="zh-CN" altLang="en-US" b="1" dirty="0"/>
          </a:p>
          <a:p>
            <a:pPr>
              <a:lnSpc>
                <a:spcPct val="90000"/>
              </a:lnSpc>
            </a:pPr>
            <a:r>
              <a:rPr lang="zh-CN" altLang="en-US" b="1" dirty="0"/>
              <a:t>   如：上海协通针织有限公司委托上海机械进出口（集团）公司进口圆形针织机</a:t>
            </a:r>
            <a:r>
              <a:rPr lang="en-US" altLang="zh-CN" b="1" dirty="0"/>
              <a:t>5</a:t>
            </a:r>
            <a:r>
              <a:rPr lang="zh-CN" altLang="en-US" b="1" dirty="0"/>
              <a:t>台</a:t>
            </a:r>
            <a:endParaRPr lang="zh-CN" altLang="en-US" b="1" dirty="0"/>
          </a:p>
          <a:p>
            <a:pPr>
              <a:lnSpc>
                <a:spcPct val="90000"/>
              </a:lnSpc>
            </a:pPr>
            <a:r>
              <a:rPr lang="zh-CN" altLang="en-US" b="1" dirty="0"/>
              <a:t>    “上海协通针织有限公司”</a:t>
            </a:r>
            <a:r>
              <a:rPr lang="en-US" altLang="zh-CN" b="1"/>
              <a:t>+3101935039</a:t>
            </a:r>
            <a:endParaRPr lang="en-US" altLang="zh-CN" b="1"/>
          </a:p>
          <a:p>
            <a:pPr>
              <a:lnSpc>
                <a:spcPct val="90000"/>
              </a:lnSpc>
            </a:pPr>
            <a:endParaRPr lang="en-US" altLang="zh-CN"/>
          </a:p>
        </p:txBody>
      </p:sp>
    </p:spTree>
    <p:custDataLst>
      <p:tags r:id="rId1"/>
    </p:custDataLst>
  </p:cSld>
  <p:clrMapOvr>
    <a:masterClrMapping/>
  </p:clrMapOvr>
  <p:transition>
    <p:push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文本占位符 144386"/>
          <p:cNvSpPr>
            <a:spLocks noGrp="1" noRot="1"/>
          </p:cNvSpPr>
          <p:nvPr>
            <p:ph idx="1"/>
          </p:nvPr>
        </p:nvSpPr>
        <p:spPr>
          <a:xfrm>
            <a:off x="1524000" y="0"/>
            <a:ext cx="9144000" cy="6858000"/>
          </a:xfrm>
        </p:spPr>
        <p:txBody>
          <a:bodyPr anchor="t" anchorCtr="0"/>
          <a:p>
            <a:r>
              <a:rPr lang="zh-CN" altLang="en-US" b="1" dirty="0">
                <a:solidFill>
                  <a:schemeClr val="tx2"/>
                </a:solidFill>
              </a:rPr>
              <a:t>特殊情况</a:t>
            </a:r>
            <a:r>
              <a:rPr lang="zh-CN" altLang="en-US" b="1" dirty="0"/>
              <a:t>下确定经营单位原则如下：</a:t>
            </a:r>
            <a:endParaRPr lang="zh-CN" altLang="en-US" b="1" dirty="0"/>
          </a:p>
          <a:p>
            <a:r>
              <a:rPr lang="zh-CN" altLang="en-US" b="1" dirty="0"/>
              <a:t>    </a:t>
            </a:r>
            <a:r>
              <a:rPr lang="en-US" altLang="zh-CN" b="1" dirty="0"/>
              <a:t>(1)</a:t>
            </a:r>
            <a:r>
              <a:rPr lang="zh-CN" altLang="en-US" b="1" dirty="0"/>
              <a:t>援助、赠送、捐赠的货物，填报直接</a:t>
            </a:r>
            <a:r>
              <a:rPr lang="zh-CN" altLang="en-US" b="1" dirty="0">
                <a:solidFill>
                  <a:schemeClr val="hlink"/>
                </a:solidFill>
              </a:rPr>
              <a:t>接受货物的单位</a:t>
            </a:r>
            <a:r>
              <a:rPr lang="zh-CN" altLang="en-US" b="1" dirty="0"/>
              <a:t>的名称及代码；</a:t>
            </a:r>
            <a:endParaRPr lang="zh-CN" altLang="en-US" b="1" dirty="0"/>
          </a:p>
          <a:p>
            <a:r>
              <a:rPr lang="zh-CN" altLang="en-US" b="1" dirty="0"/>
              <a:t>如：湖北省民政厅接受香港捐赠的御寒物资一批</a:t>
            </a:r>
            <a:endParaRPr lang="zh-CN" altLang="en-US" b="1" dirty="0"/>
          </a:p>
          <a:p>
            <a:r>
              <a:rPr lang="zh-CN" altLang="en-US" b="1" dirty="0"/>
              <a:t>         “湖北省民政厅”</a:t>
            </a:r>
            <a:r>
              <a:rPr lang="en-US" altLang="zh-CN" b="1" dirty="0"/>
              <a:t>+4201990000</a:t>
            </a:r>
            <a:r>
              <a:rPr lang="zh-CN" altLang="en-US" b="1" dirty="0"/>
              <a:t>（临时编码）</a:t>
            </a:r>
            <a:endParaRPr lang="zh-CN" altLang="en-US" b="1" dirty="0"/>
          </a:p>
          <a:p>
            <a:r>
              <a:rPr lang="zh-CN" altLang="en-US" b="1" dirty="0"/>
              <a:t>  （</a:t>
            </a:r>
            <a:r>
              <a:rPr lang="en-US" altLang="zh-CN" b="1" dirty="0"/>
              <a:t>2</a:t>
            </a:r>
            <a:r>
              <a:rPr lang="zh-CN" altLang="en-US" b="1" dirty="0"/>
              <a:t>）经营单位编码</a:t>
            </a:r>
            <a:r>
              <a:rPr lang="zh-CN" altLang="en-US" b="1" dirty="0">
                <a:solidFill>
                  <a:schemeClr val="hlink"/>
                </a:solidFill>
              </a:rPr>
              <a:t>第</a:t>
            </a:r>
            <a:r>
              <a:rPr lang="en-US" altLang="zh-CN" b="1" dirty="0">
                <a:solidFill>
                  <a:schemeClr val="hlink"/>
                </a:solidFill>
              </a:rPr>
              <a:t>6</a:t>
            </a:r>
            <a:r>
              <a:rPr lang="zh-CN" altLang="en-US" b="1" dirty="0">
                <a:solidFill>
                  <a:schemeClr val="hlink"/>
                </a:solidFill>
              </a:rPr>
              <a:t>位为“</a:t>
            </a:r>
            <a:r>
              <a:rPr lang="en-US" altLang="zh-CN" b="1">
                <a:solidFill>
                  <a:schemeClr val="hlink"/>
                </a:solidFill>
              </a:rPr>
              <a:t>8”</a:t>
            </a:r>
            <a:r>
              <a:rPr lang="zh-CN" altLang="en-US" b="1" dirty="0"/>
              <a:t>的单位是只有报关权而没有进出口经营权的企业，不得作为经营单位填报；</a:t>
            </a:r>
            <a:endParaRPr lang="zh-CN" altLang="en-US" b="1" dirty="0"/>
          </a:p>
          <a:p>
            <a:r>
              <a:rPr lang="zh-CN" altLang="en-US" b="1" dirty="0"/>
              <a:t>   </a:t>
            </a:r>
            <a:r>
              <a:rPr lang="en-US" altLang="zh-CN" b="1" dirty="0"/>
              <a:t>(3)</a:t>
            </a:r>
            <a:r>
              <a:rPr lang="zh-CN" altLang="en-US" b="1" dirty="0"/>
              <a:t>境外企业不得作为经营单位填报；</a:t>
            </a:r>
            <a:endParaRPr lang="zh-CN" altLang="en-US" b="1" dirty="0"/>
          </a:p>
          <a:p>
            <a:r>
              <a:rPr lang="zh-CN" altLang="en-US" b="1" dirty="0"/>
              <a:t>  </a:t>
            </a:r>
            <a:endParaRPr lang="zh-CN" altLang="en-US" b="1" dirty="0"/>
          </a:p>
        </p:txBody>
      </p:sp>
    </p:spTree>
    <p:custDataLst>
      <p:tags r:id="rId1"/>
    </p:custDataLst>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标题 8193"/>
          <p:cNvSpPr>
            <a:spLocks noGrp="1" noRot="1"/>
          </p:cNvSpPr>
          <p:nvPr>
            <p:ph type="title"/>
          </p:nvPr>
        </p:nvSpPr>
        <p:spPr/>
        <p:txBody>
          <a:bodyPr anchor="ctr" anchorCtr="0"/>
          <a:p>
            <a:r>
              <a:rPr lang="zh-CN" altLang="en-US" b="1" dirty="0"/>
              <a:t>办理进出口货物通关手续指南</a:t>
            </a:r>
            <a:endParaRPr lang="zh-CN" altLang="en-US" b="1" dirty="0"/>
          </a:p>
        </p:txBody>
      </p:sp>
      <p:pic>
        <p:nvPicPr>
          <p:cNvPr id="7170" name="内容占位符 8194" descr="gw5"/>
          <p:cNvPicPr>
            <a:picLocks noGrp="1" noRot="1" noChangeAspect="1"/>
          </p:cNvPicPr>
          <p:nvPr>
            <p:ph idx="1"/>
          </p:nvPr>
        </p:nvPicPr>
        <p:blipFill>
          <a:blip r:embed="rId1"/>
          <a:stretch>
            <a:fillRect/>
          </a:stretch>
        </p:blipFill>
        <p:spPr>
          <a:xfrm>
            <a:off x="1524000" y="1981200"/>
            <a:ext cx="9144000" cy="2667000"/>
          </a:xfrm>
        </p:spPr>
      </p:pic>
    </p:spTree>
    <p:custDataLst>
      <p:tags r:id="rId2"/>
    </p:custDataLst>
  </p:cSld>
  <p:clrMapOvr>
    <a:masterClrMapping/>
  </p:clrMapOvr>
  <p:transition>
    <p:push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文本占位符 147458"/>
          <p:cNvSpPr>
            <a:spLocks noGrp="1" noRot="1"/>
          </p:cNvSpPr>
          <p:nvPr>
            <p:ph idx="1"/>
          </p:nvPr>
        </p:nvSpPr>
        <p:spPr>
          <a:xfrm>
            <a:off x="1524000" y="0"/>
            <a:ext cx="9144000" cy="6858000"/>
          </a:xfrm>
        </p:spPr>
        <p:txBody>
          <a:bodyPr anchor="t" anchorCtr="0"/>
          <a:p>
            <a:r>
              <a:rPr lang="en-US" altLang="zh-CN" b="1" dirty="0"/>
              <a:t>   </a:t>
            </a:r>
            <a:r>
              <a:rPr lang="zh-CN" altLang="en-US" b="1" dirty="0"/>
              <a:t>如：上海汽车进出口公司委托香港大兴汽车进出口公司进口汽车</a:t>
            </a:r>
            <a:endParaRPr lang="zh-CN" altLang="en-US" b="1" dirty="0"/>
          </a:p>
          <a:p>
            <a:r>
              <a:rPr lang="zh-CN" altLang="en-US" b="1" dirty="0"/>
              <a:t>           “上海汽车进出口公司”</a:t>
            </a:r>
            <a:endParaRPr lang="zh-CN" altLang="en-US" b="1" dirty="0"/>
          </a:p>
          <a:p>
            <a:r>
              <a:rPr lang="zh-CN" altLang="en-US" b="1" dirty="0"/>
              <a:t>（</a:t>
            </a:r>
            <a:r>
              <a:rPr lang="en-US" altLang="zh-CN" b="1" dirty="0"/>
              <a:t>4</a:t>
            </a:r>
            <a:r>
              <a:rPr lang="zh-CN" altLang="en-US" b="1" dirty="0"/>
              <a:t>）合同的签订者和执行者不是同一企业的，经营单位应按</a:t>
            </a:r>
            <a:r>
              <a:rPr lang="zh-CN" altLang="en-US" b="1" dirty="0">
                <a:solidFill>
                  <a:schemeClr val="hlink"/>
                </a:solidFill>
              </a:rPr>
              <a:t>执行合同的企业</a:t>
            </a:r>
            <a:r>
              <a:rPr lang="zh-CN" altLang="en-US" b="1" dirty="0"/>
              <a:t>填报。</a:t>
            </a:r>
            <a:endParaRPr lang="zh-CN" altLang="en-US" b="1" dirty="0"/>
          </a:p>
          <a:p>
            <a:r>
              <a:rPr lang="zh-CN" altLang="en-US" b="1" dirty="0"/>
              <a:t>    如：</a:t>
            </a:r>
            <a:endParaRPr lang="zh-CN" altLang="en-US" b="1" dirty="0"/>
          </a:p>
          <a:p>
            <a:r>
              <a:rPr lang="zh-CN" altLang="en-US" b="1" dirty="0"/>
              <a:t>（</a:t>
            </a:r>
            <a:r>
              <a:rPr lang="en-US" altLang="zh-CN" b="1" dirty="0"/>
              <a:t>5</a:t>
            </a:r>
            <a:r>
              <a:rPr lang="zh-CN" altLang="en-US" b="1" dirty="0"/>
              <a:t>）有代理报关权的进出口企业在本企业进出口或代理其他企业进出口时，填报本企业的中文名称及编码；</a:t>
            </a:r>
            <a:endParaRPr lang="zh-CN" altLang="en-US" b="1" dirty="0"/>
          </a:p>
          <a:p>
            <a:r>
              <a:rPr lang="zh-CN" altLang="en-US" b="1" dirty="0"/>
              <a:t>       代理其他企业办理进出口报关手续时，填报委托方的中文名称及编码。</a:t>
            </a:r>
            <a:endParaRPr lang="zh-CN" altLang="en-US" b="1" dirty="0"/>
          </a:p>
          <a:p>
            <a:endParaRPr lang="zh-CN" altLang="en-US" b="1" dirty="0"/>
          </a:p>
        </p:txBody>
      </p:sp>
    </p:spTree>
    <p:custDataLst>
      <p:tags r:id="rId1"/>
    </p:custDataLst>
  </p:cSld>
  <p:clrMapOvr>
    <a:masterClrMapping/>
  </p:clrMapOvr>
  <p:transition>
    <p:push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文本占位符 43009"/>
          <p:cNvSpPr>
            <a:spLocks noGrp="1" noRot="1"/>
          </p:cNvSpPr>
          <p:nvPr>
            <p:ph idx="1"/>
          </p:nvPr>
        </p:nvSpPr>
        <p:spPr>
          <a:xfrm>
            <a:off x="1524000" y="0"/>
            <a:ext cx="9144000" cy="6858000"/>
          </a:xfrm>
        </p:spPr>
        <p:txBody>
          <a:bodyPr anchor="t" anchorCtr="0"/>
          <a:p>
            <a:r>
              <a:rPr lang="zh-CN" altLang="en-US" sz="4000" b="1" dirty="0">
                <a:solidFill>
                  <a:schemeClr val="tx2"/>
                </a:solidFill>
              </a:rPr>
              <a:t>八、运输方式</a:t>
            </a:r>
            <a:endParaRPr lang="zh-CN" altLang="en-US" sz="4000" b="1" dirty="0">
              <a:solidFill>
                <a:schemeClr val="tx2"/>
              </a:solidFill>
            </a:endParaRPr>
          </a:p>
          <a:p>
            <a:r>
              <a:rPr lang="zh-CN" altLang="en-US" b="1" dirty="0"/>
              <a:t>      运输方式指载运货物进出关境所使用的运输工具的分类。</a:t>
            </a:r>
            <a:endParaRPr lang="zh-CN" altLang="en-US" b="1" dirty="0"/>
          </a:p>
          <a:p>
            <a:r>
              <a:rPr lang="zh-CN" altLang="en-US" b="1" dirty="0"/>
              <a:t>      本栏目应根据实际运输方式按海关规定的</a:t>
            </a:r>
            <a:r>
              <a:rPr lang="en-US" altLang="zh-CN" b="1" dirty="0"/>
              <a:t>《</a:t>
            </a:r>
            <a:r>
              <a:rPr lang="zh-CN" altLang="en-US" b="1" dirty="0"/>
              <a:t>运输方式代码表</a:t>
            </a:r>
            <a:r>
              <a:rPr lang="en-US" altLang="zh-CN" b="1" dirty="0"/>
              <a:t>》</a:t>
            </a:r>
            <a:r>
              <a:rPr lang="zh-CN" altLang="en-US" b="1" dirty="0"/>
              <a:t>选择填报相应的运输方式。</a:t>
            </a:r>
            <a:endParaRPr lang="zh-CN" altLang="en-US" b="1" dirty="0"/>
          </a:p>
          <a:p>
            <a:r>
              <a:rPr lang="zh-CN" altLang="en-US" b="1" dirty="0">
                <a:solidFill>
                  <a:schemeClr val="hlink"/>
                </a:solidFill>
              </a:rPr>
              <a:t>      运输工具</a:t>
            </a:r>
            <a:r>
              <a:rPr lang="zh-CN" altLang="en-US" b="1" dirty="0"/>
              <a:t>：船舶、火车、飞机、汽车、驮畜等</a:t>
            </a:r>
            <a:endParaRPr lang="zh-CN" altLang="en-US" b="1" dirty="0"/>
          </a:p>
          <a:p>
            <a:r>
              <a:rPr lang="zh-CN" altLang="en-US" b="1" dirty="0"/>
              <a:t>       进境货物的</a:t>
            </a:r>
            <a:r>
              <a:rPr lang="zh-CN" altLang="en-US" b="1" dirty="0">
                <a:solidFill>
                  <a:schemeClr val="hlink"/>
                </a:solidFill>
              </a:rPr>
              <a:t>运输方式</a:t>
            </a:r>
            <a:r>
              <a:rPr lang="zh-CN" altLang="en-US" b="1" dirty="0"/>
              <a:t>，按货物运抵我国关境第一口岸时的运输方式填报；出境货物的运输方式，按货物运离我国关境最后一个口岸时的运输方式填报。      </a:t>
            </a:r>
            <a:endParaRPr lang="zh-CN" altLang="en-US" b="1" dirty="0"/>
          </a:p>
          <a:p>
            <a:r>
              <a:rPr lang="zh-CN" altLang="en-US" b="1" dirty="0"/>
              <a:t>     </a:t>
            </a:r>
            <a:endParaRPr lang="zh-CN" altLang="en-US" b="1" dirty="0"/>
          </a:p>
        </p:txBody>
      </p:sp>
    </p:spTree>
    <p:custDataLst>
      <p:tags r:id="rId1"/>
    </p:custDataLst>
  </p:cSld>
  <p:clrMapOvr>
    <a:masterClrMapping/>
  </p:clrMapOvr>
  <p:transition>
    <p:push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文本占位符 148482"/>
          <p:cNvSpPr>
            <a:spLocks noGrp="1" noRot="1"/>
          </p:cNvSpPr>
          <p:nvPr>
            <p:ph idx="1"/>
          </p:nvPr>
        </p:nvSpPr>
        <p:spPr>
          <a:xfrm>
            <a:off x="1524000" y="0"/>
            <a:ext cx="9144000" cy="6858000"/>
          </a:xfrm>
        </p:spPr>
        <p:txBody>
          <a:bodyPr anchor="t" anchorCtr="0"/>
          <a:p>
            <a:r>
              <a:rPr lang="zh-CN" altLang="en-US" b="1" dirty="0">
                <a:solidFill>
                  <a:schemeClr val="hlink"/>
                </a:solidFill>
              </a:rPr>
              <a:t>特殊情况</a:t>
            </a:r>
            <a:r>
              <a:rPr lang="zh-CN" altLang="en-US" b="1" dirty="0"/>
              <a:t>下运输方式的填报原则如下：</a:t>
            </a:r>
            <a:endParaRPr lang="zh-CN" altLang="en-US" b="1" dirty="0"/>
          </a:p>
          <a:p>
            <a:r>
              <a:rPr lang="zh-CN" altLang="en-US" b="1" dirty="0"/>
              <a:t>    </a:t>
            </a:r>
            <a:r>
              <a:rPr lang="en-US" altLang="zh-CN" b="1" dirty="0"/>
              <a:t>(1)</a:t>
            </a:r>
            <a:r>
              <a:rPr lang="zh-CN" altLang="en-US" b="1" dirty="0"/>
              <a:t>非邮政方式进出口的快递货物，按实际运输方式填报；</a:t>
            </a:r>
            <a:endParaRPr lang="zh-CN" altLang="en-US" b="1" dirty="0"/>
          </a:p>
          <a:p>
            <a:r>
              <a:rPr lang="zh-CN" altLang="en-US" b="1" dirty="0"/>
              <a:t>    </a:t>
            </a:r>
            <a:r>
              <a:rPr lang="en-US" altLang="zh-CN" b="1" dirty="0"/>
              <a:t>(2)</a:t>
            </a:r>
            <a:r>
              <a:rPr lang="zh-CN" altLang="en-US" b="1" dirty="0"/>
              <a:t>进出境旅客随身携带的货物，按旅客所乘运输工具填报；</a:t>
            </a:r>
            <a:endParaRPr lang="zh-CN" altLang="en-US" b="1" dirty="0"/>
          </a:p>
          <a:p>
            <a:r>
              <a:rPr lang="zh-CN" altLang="en-US" b="1" dirty="0"/>
              <a:t>    </a:t>
            </a:r>
            <a:r>
              <a:rPr lang="en-US" altLang="zh-CN" b="1" dirty="0"/>
              <a:t>(3)</a:t>
            </a:r>
            <a:r>
              <a:rPr lang="zh-CN" altLang="en-US" b="1" dirty="0"/>
              <a:t>进口转关运输货物，按载运货物抵达进境地的运输工具填报，出口转关运输货物，按载运货物驶离出境地的运输工具填报；</a:t>
            </a:r>
            <a:endParaRPr lang="zh-CN" altLang="en-US" b="1" dirty="0"/>
          </a:p>
          <a:p>
            <a:r>
              <a:rPr lang="zh-CN" altLang="en-US" b="1" dirty="0"/>
              <a:t>    </a:t>
            </a:r>
            <a:r>
              <a:rPr lang="en-US" altLang="zh-CN" b="1" dirty="0"/>
              <a:t>(4)</a:t>
            </a:r>
            <a:r>
              <a:rPr lang="zh-CN" altLang="en-US" b="1" dirty="0"/>
              <a:t>出口加工区与区外之间进出的货物，填报“</a:t>
            </a:r>
            <a:r>
              <a:rPr lang="en-US" altLang="zh-CN" b="1"/>
              <a:t>Z”</a:t>
            </a:r>
            <a:r>
              <a:rPr lang="zh-CN" altLang="en-US" b="1"/>
              <a:t>；</a:t>
            </a:r>
            <a:endParaRPr lang="zh-CN" altLang="en-US" b="1"/>
          </a:p>
          <a:p>
            <a:r>
              <a:rPr lang="zh-CN" altLang="en-US" b="1" dirty="0"/>
              <a:t> （</a:t>
            </a:r>
            <a:r>
              <a:rPr lang="en-US" altLang="zh-CN" b="1" dirty="0"/>
              <a:t>5</a:t>
            </a:r>
            <a:r>
              <a:rPr lang="zh-CN" altLang="en-US" b="1" dirty="0"/>
              <a:t>）其他无实际进出境的，根据实际情况选择填报。</a:t>
            </a:r>
            <a:endParaRPr lang="zh-CN" altLang="en-US" dirty="0"/>
          </a:p>
        </p:txBody>
      </p:sp>
    </p:spTree>
    <p:custDataLst>
      <p:tags r:id="rId1"/>
    </p:custDataLst>
  </p:cSld>
  <p:clrMapOvr>
    <a:masterClrMapping/>
  </p:clrMapOvr>
  <p:transition>
    <p:push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标题 44033"/>
          <p:cNvSpPr>
            <a:spLocks noGrp="1" noRot="1"/>
          </p:cNvSpPr>
          <p:nvPr>
            <p:ph type="title"/>
          </p:nvPr>
        </p:nvSpPr>
        <p:spPr>
          <a:xfrm>
            <a:off x="2208213" y="260350"/>
            <a:ext cx="7847012" cy="658813"/>
          </a:xfrm>
        </p:spPr>
        <p:txBody>
          <a:bodyPr anchor="ctr" anchorCtr="0">
            <a:normAutofit fontScale="90000"/>
          </a:bodyPr>
          <a:p>
            <a:r>
              <a:rPr lang="en-US" altLang="zh-CN" sz="4000" b="1" dirty="0"/>
              <a:t>《</a:t>
            </a:r>
            <a:r>
              <a:rPr lang="zh-CN" altLang="en-US" sz="4000" b="1" dirty="0"/>
              <a:t>运输方式代码表</a:t>
            </a:r>
            <a:r>
              <a:rPr lang="en-US" altLang="zh-CN" sz="4000" b="1"/>
              <a:t>》</a:t>
            </a:r>
            <a:endParaRPr lang="en-US" altLang="zh-CN" sz="4000" b="1"/>
          </a:p>
        </p:txBody>
      </p:sp>
      <p:sp>
        <p:nvSpPr>
          <p:cNvPr id="56322" name="文本占位符 44034"/>
          <p:cNvSpPr>
            <a:spLocks noGrp="1" noRot="1"/>
          </p:cNvSpPr>
          <p:nvPr>
            <p:ph type="body" sz="half" idx="1"/>
          </p:nvPr>
        </p:nvSpPr>
        <p:spPr>
          <a:xfrm>
            <a:off x="2133600" y="1600200"/>
            <a:ext cx="3995738" cy="4498975"/>
          </a:xfrm>
        </p:spPr>
        <p:txBody>
          <a:bodyPr anchor="t" anchorCtr="0"/>
          <a:p>
            <a:pPr>
              <a:buClr>
                <a:schemeClr val="hlink"/>
              </a:buClr>
              <a:buSzTx/>
              <a:buFont typeface="Wingdings" panose="05000000000000000000" pitchFamily="2" charset="2"/>
            </a:pPr>
            <a:endParaRPr lang="en-US" altLang="zh-CN" sz="2800" b="1" dirty="0"/>
          </a:p>
          <a:p>
            <a:pPr>
              <a:buClr>
                <a:schemeClr val="hlink"/>
              </a:buClr>
              <a:buSzTx/>
              <a:buFont typeface="Wingdings" panose="05000000000000000000" pitchFamily="2" charset="2"/>
            </a:pPr>
            <a:endParaRPr lang="en-US" altLang="zh-CN" sz="2800" dirty="0"/>
          </a:p>
        </p:txBody>
      </p:sp>
      <p:graphicFrame>
        <p:nvGraphicFramePr>
          <p:cNvPr id="44149" name="内容占位符 44148"/>
          <p:cNvGraphicFramePr/>
          <p:nvPr>
            <p:ph sz="half" idx="2"/>
          </p:nvPr>
        </p:nvGraphicFramePr>
        <p:xfrm>
          <a:off x="1524000" y="1052513"/>
          <a:ext cx="9144000" cy="5805170"/>
        </p:xfrm>
        <a:graphic>
          <a:graphicData uri="http://schemas.openxmlformats.org/drawingml/2006/table">
            <a:tbl>
              <a:tblPr/>
              <a:tblGrid>
                <a:gridCol w="2259330"/>
                <a:gridCol w="2295525"/>
                <a:gridCol w="2074545"/>
                <a:gridCol w="2514600"/>
              </a:tblGrid>
              <a:tr h="644525">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b="1" dirty="0"/>
                        <a:t>运输方式代码</a:t>
                      </a:r>
                      <a:endParaRPr lang="zh-CN" altLang="en-US" sz="24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运输方式</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b="1" dirty="0"/>
                        <a:t>运输方式代码</a:t>
                      </a:r>
                      <a:endParaRPr lang="zh-CN" altLang="en-US" sz="24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运输方式</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643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solidFill>
                            <a:schemeClr val="tx2"/>
                          </a:solidFill>
                        </a:rPr>
                        <a:t>0</a:t>
                      </a:r>
                      <a:endParaRPr lang="zh-CN" altLang="en-US" b="1">
                        <a:solidFill>
                          <a:schemeClr val="tx2"/>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非保税区</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solidFill>
                            <a:schemeClr val="tx2"/>
                          </a:solidFill>
                        </a:rPr>
                        <a:t>8</a:t>
                      </a:r>
                      <a:endParaRPr lang="zh-CN" altLang="en-US" b="1">
                        <a:solidFill>
                          <a:schemeClr val="tx2"/>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保税仓库</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4525">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solidFill>
                            <a:schemeClr val="tx2"/>
                          </a:solidFill>
                        </a:rPr>
                        <a:t>1</a:t>
                      </a:r>
                      <a:endParaRPr lang="zh-CN" altLang="en-US" b="1">
                        <a:solidFill>
                          <a:schemeClr val="tx2"/>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监管仓库</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solidFill>
                            <a:schemeClr val="tx2"/>
                          </a:solidFill>
                        </a:rPr>
                        <a:t>9</a:t>
                      </a:r>
                      <a:endParaRPr lang="zh-CN" altLang="en-US" b="1">
                        <a:solidFill>
                          <a:schemeClr val="tx2"/>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其他运输</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4525">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solidFill>
                            <a:schemeClr val="tx2"/>
                          </a:solidFill>
                        </a:rPr>
                        <a:t>2</a:t>
                      </a:r>
                      <a:endParaRPr lang="zh-CN" altLang="en-US" b="1">
                        <a:solidFill>
                          <a:schemeClr val="tx2"/>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江海运输</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solidFill>
                            <a:schemeClr val="hlink"/>
                          </a:solidFill>
                        </a:rPr>
                        <a:t>A</a:t>
                      </a:r>
                      <a:endParaRPr lang="zh-CN" altLang="en-US" b="1">
                        <a:solidFill>
                          <a:schemeClr va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solidFill>
                            <a:schemeClr val="hlink"/>
                          </a:solidFill>
                        </a:rPr>
                        <a:t>全部运输方式</a:t>
                      </a:r>
                      <a:endParaRPr lang="zh-CN" altLang="en-US" b="1" dirty="0">
                        <a:solidFill>
                          <a:schemeClr val="hlink"/>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516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solidFill>
                            <a:schemeClr val="tx2"/>
                          </a:solidFill>
                        </a:rPr>
                        <a:t>3</a:t>
                      </a:r>
                      <a:endParaRPr lang="zh-CN" altLang="en-US" b="1">
                        <a:solidFill>
                          <a:schemeClr val="tx2"/>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铁路运输</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solidFill>
                            <a:schemeClr val="hlink"/>
                          </a:solidFill>
                        </a:rPr>
                        <a:t>W</a:t>
                      </a:r>
                      <a:endParaRPr lang="zh-CN" altLang="en-US" b="1">
                        <a:solidFill>
                          <a:schemeClr va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solidFill>
                            <a:schemeClr val="hlink"/>
                          </a:solidFill>
                        </a:rPr>
                        <a:t>物流中心</a:t>
                      </a:r>
                      <a:endParaRPr lang="zh-CN" altLang="en-US" b="1" dirty="0">
                        <a:solidFill>
                          <a:schemeClr val="hlink"/>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4525">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solidFill>
                            <a:schemeClr val="tx2"/>
                          </a:solidFill>
                        </a:rPr>
                        <a:t>4</a:t>
                      </a:r>
                      <a:endParaRPr lang="zh-CN" altLang="en-US" b="1">
                        <a:solidFill>
                          <a:schemeClr val="tx2"/>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汽车运输</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solidFill>
                            <a:schemeClr val="hlink"/>
                          </a:solidFill>
                        </a:rPr>
                        <a:t>X</a:t>
                      </a:r>
                      <a:endParaRPr lang="zh-CN" altLang="en-US" b="1">
                        <a:solidFill>
                          <a:schemeClr va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solidFill>
                            <a:schemeClr val="hlink"/>
                          </a:solidFill>
                        </a:rPr>
                        <a:t>物流园区</a:t>
                      </a:r>
                      <a:endParaRPr lang="zh-CN" altLang="en-US" b="1" dirty="0">
                        <a:solidFill>
                          <a:schemeClr val="hlink"/>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4525">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solidFill>
                            <a:schemeClr val="tx2"/>
                          </a:solidFill>
                        </a:rPr>
                        <a:t>5</a:t>
                      </a:r>
                      <a:endParaRPr lang="zh-CN" altLang="en-US" b="1">
                        <a:solidFill>
                          <a:schemeClr val="tx2"/>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航空运输</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solidFill>
                            <a:schemeClr val="hlink"/>
                          </a:solidFill>
                        </a:rPr>
                        <a:t>Y</a:t>
                      </a:r>
                      <a:endParaRPr lang="zh-CN" altLang="en-US" b="1">
                        <a:solidFill>
                          <a:schemeClr va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solidFill>
                            <a:schemeClr val="hlink"/>
                          </a:solidFill>
                        </a:rPr>
                        <a:t>保税港区</a:t>
                      </a:r>
                      <a:endParaRPr lang="zh-CN" altLang="en-US" b="1" dirty="0">
                        <a:solidFill>
                          <a:schemeClr val="hlink"/>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643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solidFill>
                            <a:schemeClr val="tx2"/>
                          </a:solidFill>
                        </a:rPr>
                        <a:t>6</a:t>
                      </a:r>
                      <a:endParaRPr lang="zh-CN" altLang="en-US" b="1">
                        <a:solidFill>
                          <a:schemeClr val="tx2"/>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邮件运输</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solidFill>
                            <a:schemeClr val="tx2"/>
                          </a:solidFill>
                        </a:rPr>
                        <a:t>Z</a:t>
                      </a:r>
                      <a:endParaRPr lang="zh-CN" altLang="en-US" b="1">
                        <a:solidFill>
                          <a:schemeClr val="tx2"/>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出口加工</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4525">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b="1">
                          <a:solidFill>
                            <a:schemeClr val="tx2"/>
                          </a:solidFill>
                        </a:rPr>
                        <a:t>7</a:t>
                      </a:r>
                      <a:endParaRPr lang="zh-CN" altLang="en-US" b="1">
                        <a:solidFill>
                          <a:schemeClr val="tx2"/>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保税区</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b="1">
                        <a:solidFill>
                          <a:schemeClr val="tx2"/>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p:push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文本占位符 45057"/>
          <p:cNvSpPr>
            <a:spLocks noGrp="1" noRot="1"/>
          </p:cNvSpPr>
          <p:nvPr>
            <p:ph idx="1"/>
          </p:nvPr>
        </p:nvSpPr>
        <p:spPr>
          <a:xfrm>
            <a:off x="1524000" y="0"/>
            <a:ext cx="9144000" cy="6858000"/>
          </a:xfrm>
        </p:spPr>
        <p:txBody>
          <a:bodyPr anchor="t" anchorCtr="0"/>
          <a:p>
            <a:r>
              <a:rPr lang="zh-CN" altLang="en-US" b="1" dirty="0">
                <a:solidFill>
                  <a:schemeClr val="hlink"/>
                </a:solidFill>
              </a:rPr>
              <a:t>运输方式</a:t>
            </a:r>
            <a:r>
              <a:rPr lang="en-US" altLang="zh-CN" b="1">
                <a:solidFill>
                  <a:schemeClr val="hlink"/>
                </a:solidFill>
              </a:rPr>
              <a:t>:</a:t>
            </a:r>
            <a:endParaRPr lang="en-US" altLang="zh-CN" b="1">
              <a:solidFill>
                <a:schemeClr val="hlink"/>
              </a:solidFill>
            </a:endParaRPr>
          </a:p>
          <a:p>
            <a:r>
              <a:rPr lang="en-US" altLang="zh-CN" b="1" dirty="0"/>
              <a:t>“0”</a:t>
            </a:r>
            <a:r>
              <a:rPr lang="zh-CN" altLang="en-US" b="1" dirty="0"/>
              <a:t>代表非保税区运入保税区和保税区退区，</a:t>
            </a:r>
            <a:endParaRPr lang="zh-CN" altLang="en-US" b="1" dirty="0"/>
          </a:p>
          <a:p>
            <a:r>
              <a:rPr lang="zh-CN" altLang="en-US" b="1" dirty="0"/>
              <a:t>“</a:t>
            </a:r>
            <a:r>
              <a:rPr lang="en-US" altLang="zh-CN" b="1" dirty="0"/>
              <a:t>1”</a:t>
            </a:r>
            <a:r>
              <a:rPr lang="zh-CN" altLang="en-US" b="1" dirty="0"/>
              <a:t>代表境内存入出口监管仓库和出口监管仓库退仓，</a:t>
            </a:r>
            <a:endParaRPr lang="zh-CN" altLang="en-US" b="1" dirty="0"/>
          </a:p>
          <a:p>
            <a:r>
              <a:rPr lang="zh-CN" altLang="en-US" b="1" dirty="0"/>
              <a:t>“</a:t>
            </a:r>
            <a:r>
              <a:rPr lang="en-US" altLang="zh-CN" b="1" dirty="0"/>
              <a:t>2”</a:t>
            </a:r>
            <a:r>
              <a:rPr lang="zh-CN" altLang="en-US" b="1" dirty="0"/>
              <a:t>（在国内外港口之间，通过固定的航区和航线进行货物运输的一种方式 ），</a:t>
            </a:r>
            <a:endParaRPr lang="zh-CN" altLang="en-US" b="1" dirty="0"/>
          </a:p>
          <a:p>
            <a:r>
              <a:rPr lang="zh-CN" altLang="en-US" b="1" dirty="0"/>
              <a:t>“</a:t>
            </a:r>
            <a:r>
              <a:rPr lang="en-US" altLang="zh-CN" b="1" dirty="0"/>
              <a:t>7”</a:t>
            </a:r>
            <a:r>
              <a:rPr lang="zh-CN" altLang="en-US" b="1" dirty="0"/>
              <a:t>代表保税区运往非保税区，</a:t>
            </a:r>
            <a:endParaRPr lang="zh-CN" altLang="en-US" b="1" dirty="0"/>
          </a:p>
          <a:p>
            <a:r>
              <a:rPr lang="zh-CN" altLang="en-US" b="1" dirty="0"/>
              <a:t>“</a:t>
            </a:r>
            <a:r>
              <a:rPr lang="en-US" altLang="zh-CN" b="1" dirty="0"/>
              <a:t>8”</a:t>
            </a:r>
            <a:r>
              <a:rPr lang="zh-CN" altLang="en-US" b="1" dirty="0"/>
              <a:t>代表保税仓库转内销，</a:t>
            </a:r>
            <a:endParaRPr lang="zh-CN" altLang="en-US" b="1" dirty="0"/>
          </a:p>
          <a:p>
            <a:r>
              <a:rPr lang="zh-CN" altLang="en-US" b="1" dirty="0"/>
              <a:t>“</a:t>
            </a:r>
            <a:r>
              <a:rPr lang="en-US" altLang="zh-CN" b="1" dirty="0"/>
              <a:t>9”</a:t>
            </a:r>
            <a:r>
              <a:rPr lang="zh-CN" altLang="en-US" b="1" dirty="0"/>
              <a:t>代表其他运输。</a:t>
            </a:r>
            <a:endParaRPr lang="zh-CN" altLang="en-US" b="1" dirty="0"/>
          </a:p>
        </p:txBody>
      </p:sp>
    </p:spTree>
    <p:custDataLst>
      <p:tags r:id="rId1"/>
    </p:custDataLst>
  </p:cSld>
  <p:clrMapOvr>
    <a:masterClrMapping/>
  </p:clrMapOvr>
  <p:transition>
    <p:push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文本占位符 46081"/>
          <p:cNvSpPr>
            <a:spLocks noGrp="1" noRot="1"/>
          </p:cNvSpPr>
          <p:nvPr>
            <p:ph idx="1"/>
          </p:nvPr>
        </p:nvSpPr>
        <p:spPr>
          <a:xfrm>
            <a:off x="1524000" y="0"/>
            <a:ext cx="9144000" cy="6858000"/>
          </a:xfrm>
        </p:spPr>
        <p:txBody>
          <a:bodyPr anchor="t" anchorCtr="0"/>
          <a:p>
            <a:r>
              <a:rPr lang="zh-CN" altLang="en-US" sz="4400" b="1" dirty="0">
                <a:solidFill>
                  <a:schemeClr val="tx2"/>
                </a:solidFill>
              </a:rPr>
              <a:t>九、运输工具名称</a:t>
            </a:r>
            <a:endParaRPr lang="zh-CN" altLang="en-US" sz="4400" b="1" dirty="0">
              <a:solidFill>
                <a:schemeClr val="tx2"/>
              </a:solidFill>
            </a:endParaRPr>
          </a:p>
          <a:p>
            <a:r>
              <a:rPr lang="zh-CN" altLang="en-US" sz="3600" b="1" dirty="0"/>
              <a:t>       运输工具名称指载运货物进出境的运输工具的名称或运输工具编号。    </a:t>
            </a:r>
            <a:endParaRPr lang="zh-CN" altLang="en-US" sz="3600" b="1" dirty="0"/>
          </a:p>
          <a:p>
            <a:r>
              <a:rPr lang="zh-CN" altLang="en-US" sz="3600" b="1" dirty="0"/>
              <a:t>       本栏目填制内容应与运输部门向海关申报的载货清单所列相应内容一致。</a:t>
            </a:r>
            <a:endParaRPr lang="zh-CN" altLang="en-US" sz="3600" b="1" dirty="0"/>
          </a:p>
          <a:p>
            <a:r>
              <a:rPr lang="zh-CN" altLang="en-US" sz="3600" b="1" dirty="0"/>
              <a:t>   </a:t>
            </a:r>
            <a:r>
              <a:rPr lang="zh-CN" altLang="en-US" sz="3600" b="1" dirty="0">
                <a:solidFill>
                  <a:schemeClr val="hlink"/>
                </a:solidFill>
              </a:rPr>
              <a:t>一份报关单只允许填报一个运输工具名称。</a:t>
            </a:r>
            <a:endParaRPr lang="zh-CN" altLang="en-US" sz="3600" b="1" dirty="0">
              <a:solidFill>
                <a:schemeClr val="hlink"/>
              </a:solidFill>
            </a:endParaRPr>
          </a:p>
          <a:p>
            <a:r>
              <a:rPr lang="zh-CN" altLang="en-US" b="1" dirty="0"/>
              <a:t>    </a:t>
            </a:r>
            <a:endParaRPr lang="zh-CN" altLang="en-US" sz="3600" b="1" dirty="0"/>
          </a:p>
        </p:txBody>
      </p:sp>
    </p:spTree>
    <p:custDataLst>
      <p:tags r:id="rId1"/>
    </p:custDataLst>
  </p:cSld>
  <p:clrMapOvr>
    <a:masterClrMapping/>
  </p:clrMapOvr>
  <p:transition>
    <p:push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文本占位符 154626"/>
          <p:cNvSpPr>
            <a:spLocks noGrp="1" noRot="1"/>
          </p:cNvSpPr>
          <p:nvPr>
            <p:ph idx="1"/>
          </p:nvPr>
        </p:nvSpPr>
        <p:spPr>
          <a:xfrm>
            <a:off x="1524000" y="0"/>
            <a:ext cx="9144000" cy="6858000"/>
          </a:xfrm>
        </p:spPr>
        <p:txBody>
          <a:bodyPr anchor="t" anchorCtr="0"/>
          <a:p>
            <a:r>
              <a:rPr lang="en-US" altLang="zh-CN" b="1" dirty="0"/>
              <a:t> </a:t>
            </a:r>
            <a:r>
              <a:rPr lang="zh-CN" altLang="en-US" b="1" dirty="0"/>
              <a:t>（一）直接在进出境地办理报关手续的报关单具体填报要求</a:t>
            </a:r>
            <a:r>
              <a:rPr lang="zh-CN" altLang="en-US" dirty="0"/>
              <a:t> </a:t>
            </a:r>
            <a:endParaRPr lang="zh-CN" altLang="en-US" b="1" dirty="0"/>
          </a:p>
          <a:p>
            <a:r>
              <a:rPr lang="en-US" altLang="zh-CN" b="1" dirty="0"/>
              <a:t>1</a:t>
            </a:r>
            <a:r>
              <a:rPr lang="zh-CN" altLang="en-US" b="1" dirty="0"/>
              <a:t>、</a:t>
            </a:r>
            <a:r>
              <a:rPr lang="zh-CN" altLang="en-US" dirty="0"/>
              <a:t> </a:t>
            </a:r>
            <a:r>
              <a:rPr lang="en-US" altLang="zh-CN" b="1" dirty="0"/>
              <a:t>H883/EDI</a:t>
            </a:r>
            <a:r>
              <a:rPr lang="zh-CN" altLang="en-US" b="1" dirty="0"/>
              <a:t>通关系统：</a:t>
            </a:r>
            <a:r>
              <a:rPr lang="zh-CN" altLang="en-US" dirty="0"/>
              <a:t> </a:t>
            </a:r>
            <a:endParaRPr lang="zh-CN" altLang="en-US" b="1" dirty="0"/>
          </a:p>
          <a:p>
            <a:r>
              <a:rPr lang="zh-CN" altLang="en-US" b="1" dirty="0"/>
              <a:t>  </a:t>
            </a:r>
            <a:r>
              <a:rPr lang="en-US" altLang="zh-CN" b="1" dirty="0"/>
              <a:t>(1)</a:t>
            </a:r>
            <a:r>
              <a:rPr lang="zh-CN" altLang="en-US" b="1" dirty="0"/>
              <a:t>江海运输填报：</a:t>
            </a:r>
            <a:endParaRPr lang="zh-CN" altLang="en-US" b="1" dirty="0"/>
          </a:p>
          <a:p>
            <a:r>
              <a:rPr lang="zh-CN" altLang="en-US" b="1" dirty="0">
                <a:solidFill>
                  <a:schemeClr val="hlink"/>
                </a:solidFill>
              </a:rPr>
              <a:t>   船舶呼号</a:t>
            </a:r>
            <a:r>
              <a:rPr lang="en-US" altLang="zh-CN" b="1" dirty="0">
                <a:solidFill>
                  <a:schemeClr val="hlink"/>
                </a:solidFill>
              </a:rPr>
              <a:t>(</a:t>
            </a:r>
            <a:r>
              <a:rPr lang="zh-CN" altLang="en-US" b="1" dirty="0">
                <a:solidFill>
                  <a:schemeClr val="hlink"/>
                </a:solidFill>
              </a:rPr>
              <a:t>来往港澳小型船舶为监管簿编号</a:t>
            </a:r>
            <a:r>
              <a:rPr lang="en-US" altLang="zh-CN" b="1" dirty="0">
                <a:solidFill>
                  <a:schemeClr val="hlink"/>
                </a:solidFill>
              </a:rPr>
              <a:t>)+“</a:t>
            </a:r>
            <a:r>
              <a:rPr lang="zh-CN" altLang="en-US" b="1" dirty="0">
                <a:solidFill>
                  <a:schemeClr val="hlink"/>
                </a:solidFill>
              </a:rPr>
              <a:t>／”</a:t>
            </a:r>
            <a:r>
              <a:rPr lang="en-US" altLang="zh-CN" b="1" dirty="0">
                <a:solidFill>
                  <a:schemeClr val="hlink"/>
                </a:solidFill>
              </a:rPr>
              <a:t>+</a:t>
            </a:r>
            <a:r>
              <a:rPr lang="zh-CN" altLang="en-US" b="1" dirty="0">
                <a:solidFill>
                  <a:schemeClr val="hlink"/>
                </a:solidFill>
              </a:rPr>
              <a:t>航次号；</a:t>
            </a:r>
            <a:endParaRPr lang="zh-CN" altLang="en-US" b="1" dirty="0">
              <a:solidFill>
                <a:schemeClr val="hlink"/>
              </a:solidFill>
            </a:endParaRPr>
          </a:p>
          <a:p>
            <a:r>
              <a:rPr lang="zh-CN" altLang="en-US" b="1" dirty="0"/>
              <a:t>  </a:t>
            </a:r>
            <a:r>
              <a:rPr lang="en-US" altLang="zh-CN" b="1" dirty="0"/>
              <a:t>(2)</a:t>
            </a:r>
            <a:r>
              <a:rPr lang="zh-CN" altLang="en-US" b="1" dirty="0"/>
              <a:t>汽车运输填报：该跨境运输车辆的国内行驶</a:t>
            </a:r>
            <a:r>
              <a:rPr lang="zh-CN" altLang="en-US" b="1" dirty="0">
                <a:solidFill>
                  <a:schemeClr val="hlink"/>
                </a:solidFill>
              </a:rPr>
              <a:t>车牌号码</a:t>
            </a:r>
            <a:r>
              <a:rPr lang="en-US" altLang="zh-CN" b="1" dirty="0">
                <a:solidFill>
                  <a:schemeClr val="hlink"/>
                </a:solidFill>
              </a:rPr>
              <a:t>+“</a:t>
            </a:r>
            <a:r>
              <a:rPr lang="zh-CN" altLang="en-US" b="1" dirty="0">
                <a:solidFill>
                  <a:schemeClr val="hlink"/>
                </a:solidFill>
              </a:rPr>
              <a:t>／”</a:t>
            </a:r>
            <a:r>
              <a:rPr lang="en-US" altLang="zh-CN" b="1" dirty="0">
                <a:solidFill>
                  <a:schemeClr val="hlink"/>
                </a:solidFill>
              </a:rPr>
              <a:t>+</a:t>
            </a:r>
            <a:r>
              <a:rPr lang="zh-CN" altLang="en-US" b="1" dirty="0">
                <a:solidFill>
                  <a:schemeClr val="hlink"/>
                </a:solidFill>
              </a:rPr>
              <a:t>进出境日期</a:t>
            </a:r>
            <a:r>
              <a:rPr lang="en-US" altLang="zh-CN" b="1" dirty="0"/>
              <a:t>(8</a:t>
            </a:r>
            <a:r>
              <a:rPr lang="zh-CN" altLang="en-US" b="1" dirty="0"/>
              <a:t>位数字，即年年年年月月日日，下同</a:t>
            </a:r>
            <a:r>
              <a:rPr lang="en-US" altLang="zh-CN" b="1" dirty="0"/>
              <a:t>)</a:t>
            </a:r>
            <a:r>
              <a:rPr lang="zh-CN" altLang="en-US" b="1" dirty="0"/>
              <a:t>；</a:t>
            </a:r>
            <a:endParaRPr lang="zh-CN" altLang="en-US" b="1" dirty="0"/>
          </a:p>
          <a:p>
            <a:r>
              <a:rPr lang="zh-CN" altLang="en-US" b="1" dirty="0"/>
              <a:t>  </a:t>
            </a:r>
            <a:r>
              <a:rPr lang="en-US" altLang="zh-CN" b="1" dirty="0"/>
              <a:t>(3)</a:t>
            </a:r>
            <a:r>
              <a:rPr lang="zh-CN" altLang="en-US" b="1" dirty="0"/>
              <a:t>铁路运输填报：</a:t>
            </a:r>
            <a:endParaRPr lang="zh-CN" altLang="en-US" b="1" dirty="0"/>
          </a:p>
          <a:p>
            <a:r>
              <a:rPr lang="zh-CN" altLang="en-US" b="1" dirty="0"/>
              <a:t>          </a:t>
            </a:r>
            <a:r>
              <a:rPr lang="zh-CN" altLang="en-US" b="1" dirty="0">
                <a:solidFill>
                  <a:schemeClr val="hlink"/>
                </a:solidFill>
              </a:rPr>
              <a:t>车次</a:t>
            </a:r>
            <a:r>
              <a:rPr lang="en-US" altLang="zh-CN" b="1" dirty="0">
                <a:solidFill>
                  <a:schemeClr val="hlink"/>
                </a:solidFill>
              </a:rPr>
              <a:t>(</a:t>
            </a:r>
            <a:r>
              <a:rPr lang="zh-CN" altLang="en-US" b="1" dirty="0">
                <a:solidFill>
                  <a:schemeClr val="hlink"/>
                </a:solidFill>
              </a:rPr>
              <a:t>或车厢号</a:t>
            </a:r>
            <a:r>
              <a:rPr lang="en-US" altLang="zh-CN" b="1" dirty="0">
                <a:solidFill>
                  <a:schemeClr val="hlink"/>
                </a:solidFill>
              </a:rPr>
              <a:t>)+“</a:t>
            </a:r>
            <a:r>
              <a:rPr lang="zh-CN" altLang="en-US" b="1" dirty="0">
                <a:solidFill>
                  <a:schemeClr val="hlink"/>
                </a:solidFill>
              </a:rPr>
              <a:t>／”</a:t>
            </a:r>
            <a:r>
              <a:rPr lang="en-US" altLang="zh-CN" b="1" dirty="0">
                <a:solidFill>
                  <a:schemeClr val="hlink"/>
                </a:solidFill>
              </a:rPr>
              <a:t>+</a:t>
            </a:r>
            <a:r>
              <a:rPr lang="zh-CN" altLang="en-US" b="1" dirty="0">
                <a:solidFill>
                  <a:schemeClr val="hlink"/>
                </a:solidFill>
              </a:rPr>
              <a:t>进出境日期；</a:t>
            </a:r>
            <a:endParaRPr lang="zh-CN" altLang="en-US" b="1" dirty="0">
              <a:solidFill>
                <a:schemeClr val="hlink"/>
              </a:solidFill>
            </a:endParaRPr>
          </a:p>
        </p:txBody>
      </p:sp>
    </p:spTree>
    <p:custDataLst>
      <p:tags r:id="rId1"/>
    </p:custDataLst>
  </p:cSld>
  <p:clrMapOvr>
    <a:masterClrMapping/>
  </p:clrMapOvr>
  <p:transition>
    <p:push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文本占位符 47105"/>
          <p:cNvSpPr>
            <a:spLocks noGrp="1" noRot="1"/>
          </p:cNvSpPr>
          <p:nvPr>
            <p:ph idx="1"/>
          </p:nvPr>
        </p:nvSpPr>
        <p:spPr>
          <a:xfrm>
            <a:off x="1524000" y="0"/>
            <a:ext cx="9144000" cy="6858000"/>
          </a:xfrm>
        </p:spPr>
        <p:txBody>
          <a:bodyPr anchor="t" anchorCtr="0"/>
          <a:p>
            <a:r>
              <a:rPr lang="en-US" altLang="zh-CN" b="1" dirty="0"/>
              <a:t>    (4)</a:t>
            </a:r>
            <a:r>
              <a:rPr lang="zh-CN" altLang="en-US" b="1" dirty="0"/>
              <a:t>航空运输填报：</a:t>
            </a:r>
            <a:endParaRPr lang="zh-CN" altLang="en-US" b="1" dirty="0"/>
          </a:p>
          <a:p>
            <a:r>
              <a:rPr lang="zh-CN" altLang="en-US" b="1" dirty="0"/>
              <a:t>         </a:t>
            </a:r>
            <a:r>
              <a:rPr lang="zh-CN" altLang="en-US" b="1" dirty="0">
                <a:solidFill>
                  <a:schemeClr val="hlink"/>
                </a:solidFill>
              </a:rPr>
              <a:t>航班号</a:t>
            </a:r>
            <a:r>
              <a:rPr lang="en-US" altLang="zh-CN" b="1" dirty="0">
                <a:solidFill>
                  <a:schemeClr val="hlink"/>
                </a:solidFill>
              </a:rPr>
              <a:t>+</a:t>
            </a:r>
            <a:r>
              <a:rPr lang="zh-CN" altLang="en-US" b="1" dirty="0">
                <a:solidFill>
                  <a:schemeClr val="hlink"/>
                </a:solidFill>
              </a:rPr>
              <a:t>进出境日期</a:t>
            </a:r>
            <a:r>
              <a:rPr lang="en-US" altLang="zh-CN" b="1" dirty="0">
                <a:solidFill>
                  <a:schemeClr val="hlink"/>
                </a:solidFill>
              </a:rPr>
              <a:t>+“</a:t>
            </a:r>
            <a:r>
              <a:rPr lang="zh-CN" altLang="en-US" b="1" dirty="0">
                <a:solidFill>
                  <a:schemeClr val="hlink"/>
                </a:solidFill>
              </a:rPr>
              <a:t>／”</a:t>
            </a:r>
            <a:r>
              <a:rPr lang="en-US" altLang="zh-CN" b="1" dirty="0">
                <a:solidFill>
                  <a:schemeClr val="hlink"/>
                </a:solidFill>
              </a:rPr>
              <a:t>+</a:t>
            </a:r>
            <a:r>
              <a:rPr lang="zh-CN" altLang="en-US" b="1" dirty="0">
                <a:solidFill>
                  <a:schemeClr val="hlink"/>
                </a:solidFill>
              </a:rPr>
              <a:t>总运单号；</a:t>
            </a:r>
            <a:endParaRPr lang="zh-CN" altLang="en-US" b="1" dirty="0">
              <a:solidFill>
                <a:schemeClr val="hlink"/>
              </a:solidFill>
            </a:endParaRPr>
          </a:p>
          <a:p>
            <a:r>
              <a:rPr lang="zh-CN" altLang="en-US" b="1" dirty="0"/>
              <a:t>    </a:t>
            </a:r>
            <a:r>
              <a:rPr lang="en-US" altLang="zh-CN" b="1" dirty="0"/>
              <a:t>(5)</a:t>
            </a:r>
            <a:r>
              <a:rPr lang="zh-CN" altLang="en-US" b="1" dirty="0"/>
              <a:t>邮政运输填报：</a:t>
            </a:r>
            <a:endParaRPr lang="zh-CN" altLang="en-US" b="1" dirty="0"/>
          </a:p>
          <a:p>
            <a:r>
              <a:rPr lang="zh-CN" altLang="en-US" b="1" dirty="0"/>
              <a:t>          </a:t>
            </a:r>
            <a:r>
              <a:rPr lang="zh-CN" altLang="en-US" b="1" dirty="0">
                <a:solidFill>
                  <a:schemeClr val="hlink"/>
                </a:solidFill>
              </a:rPr>
              <a:t>邮政包裹单号</a:t>
            </a:r>
            <a:r>
              <a:rPr lang="en-US" altLang="zh-CN" b="1" dirty="0">
                <a:solidFill>
                  <a:schemeClr val="hlink"/>
                </a:solidFill>
              </a:rPr>
              <a:t>+“</a:t>
            </a:r>
            <a:r>
              <a:rPr lang="zh-CN" altLang="en-US" b="1" dirty="0">
                <a:solidFill>
                  <a:schemeClr val="hlink"/>
                </a:solidFill>
              </a:rPr>
              <a:t>／”</a:t>
            </a:r>
            <a:r>
              <a:rPr lang="en-US" altLang="zh-CN" b="1" dirty="0">
                <a:solidFill>
                  <a:schemeClr val="hlink"/>
                </a:solidFill>
              </a:rPr>
              <a:t>+</a:t>
            </a:r>
            <a:r>
              <a:rPr lang="zh-CN" altLang="en-US" b="1" dirty="0">
                <a:solidFill>
                  <a:schemeClr val="hlink"/>
                </a:solidFill>
              </a:rPr>
              <a:t>进出境日期；</a:t>
            </a:r>
            <a:r>
              <a:rPr lang="zh-CN" altLang="en-US" b="1">
                <a:solidFill>
                  <a:schemeClr val="hlink"/>
                </a:solidFill>
              </a:rPr>
              <a:t>  </a:t>
            </a:r>
            <a:endParaRPr lang="zh-CN" altLang="en-US" b="1">
              <a:solidFill>
                <a:schemeClr val="hlink"/>
              </a:solidFill>
            </a:endParaRPr>
          </a:p>
          <a:p>
            <a:r>
              <a:rPr lang="zh-CN" altLang="en-US" sz="3600" b="1"/>
              <a:t>   </a:t>
            </a:r>
            <a:r>
              <a:rPr lang="en-US" altLang="zh-CN" b="1" dirty="0"/>
              <a:t>(6)</a:t>
            </a:r>
            <a:r>
              <a:rPr lang="zh-CN" altLang="en-US" b="1" dirty="0"/>
              <a:t>进口转关运输填报：</a:t>
            </a:r>
            <a:endParaRPr lang="zh-CN" altLang="en-US" b="1" dirty="0"/>
          </a:p>
          <a:p>
            <a:r>
              <a:rPr lang="zh-CN" altLang="en-US" b="1" dirty="0"/>
              <a:t>       </a:t>
            </a:r>
            <a:r>
              <a:rPr lang="zh-CN" altLang="en-US" b="1" dirty="0">
                <a:solidFill>
                  <a:schemeClr val="hlink"/>
                </a:solidFill>
              </a:rPr>
              <a:t>转关标志“</a:t>
            </a:r>
            <a:r>
              <a:rPr lang="en-US" altLang="zh-CN" b="1" dirty="0">
                <a:solidFill>
                  <a:schemeClr val="hlink"/>
                </a:solidFill>
              </a:rPr>
              <a:t>@”+</a:t>
            </a:r>
            <a:r>
              <a:rPr lang="zh-CN" altLang="en-US" b="1" dirty="0">
                <a:solidFill>
                  <a:schemeClr val="hlink"/>
                </a:solidFill>
              </a:rPr>
              <a:t>转关运输申报单编号，出口转关运输只需填报转关运输标志 </a:t>
            </a:r>
            <a:r>
              <a:rPr lang="zh-CN" altLang="en-US" sz="2800" b="1" dirty="0">
                <a:solidFill>
                  <a:schemeClr val="hlink"/>
                </a:solidFill>
              </a:rPr>
              <a:t>“</a:t>
            </a:r>
            <a:r>
              <a:rPr lang="en-US" altLang="zh-CN" sz="2800" b="1" dirty="0">
                <a:solidFill>
                  <a:schemeClr val="hlink"/>
                </a:solidFill>
              </a:rPr>
              <a:t>@”</a:t>
            </a:r>
            <a:r>
              <a:rPr lang="zh-CN" altLang="en-US" sz="2800" b="1" dirty="0">
                <a:solidFill>
                  <a:schemeClr val="hlink"/>
                </a:solidFill>
              </a:rPr>
              <a:t>；</a:t>
            </a:r>
            <a:endParaRPr lang="zh-CN" altLang="en-US" sz="2800" b="1" dirty="0">
              <a:solidFill>
                <a:schemeClr val="hlink"/>
              </a:solidFill>
            </a:endParaRPr>
          </a:p>
          <a:p>
            <a:r>
              <a:rPr lang="zh-CN" altLang="en-US" b="1" dirty="0"/>
              <a:t>    </a:t>
            </a:r>
            <a:r>
              <a:rPr lang="en-US" altLang="zh-CN" b="1" dirty="0"/>
              <a:t>(7)</a:t>
            </a:r>
            <a:r>
              <a:rPr lang="zh-CN" altLang="en-US" b="1" dirty="0"/>
              <a:t>其他运输填报：</a:t>
            </a:r>
            <a:endParaRPr lang="zh-CN" altLang="en-US" b="1" dirty="0"/>
          </a:p>
          <a:p>
            <a:r>
              <a:rPr lang="zh-CN" altLang="en-US" b="1" dirty="0"/>
              <a:t>     </a:t>
            </a:r>
            <a:r>
              <a:rPr lang="zh-CN" altLang="en-US" b="1" dirty="0">
                <a:solidFill>
                  <a:schemeClr val="hlink"/>
                </a:solidFill>
              </a:rPr>
              <a:t>具体运输方式名称</a:t>
            </a:r>
            <a:r>
              <a:rPr lang="zh-CN" altLang="en-US" b="1" dirty="0"/>
              <a:t>，例如：管道、驮畜等；   </a:t>
            </a:r>
            <a:endParaRPr lang="zh-CN" altLang="en-US" b="1" dirty="0"/>
          </a:p>
        </p:txBody>
      </p:sp>
    </p:spTree>
    <p:custDataLst>
      <p:tags r:id="rId1"/>
    </p:custDataLst>
  </p:cSld>
  <p:clrMapOvr>
    <a:masterClrMapping/>
  </p:clrMapOvr>
  <p:transition>
    <p:push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文本占位符 48129"/>
          <p:cNvSpPr>
            <a:spLocks noGrp="1" noRot="1"/>
          </p:cNvSpPr>
          <p:nvPr>
            <p:ph idx="1"/>
          </p:nvPr>
        </p:nvSpPr>
        <p:spPr>
          <a:xfrm>
            <a:off x="1524000" y="0"/>
            <a:ext cx="9144000" cy="6858000"/>
          </a:xfrm>
        </p:spPr>
        <p:txBody>
          <a:bodyPr anchor="t" anchorCtr="0"/>
          <a:p>
            <a:r>
              <a:rPr lang="en-US" altLang="zh-CN" b="1" dirty="0"/>
              <a:t>    (8)</a:t>
            </a:r>
            <a:r>
              <a:rPr lang="zh-CN" altLang="en-US" b="1" dirty="0"/>
              <a:t>无实际进出境的力口工贸易报关单按以下要求填报：加工贸易深加工结转及料件结转货物，应先办理结转进口报关，并在结转出口报关单本栏目填报转入方关区代码</a:t>
            </a:r>
            <a:r>
              <a:rPr lang="en-US" altLang="zh-CN" b="1" dirty="0"/>
              <a:t>(</a:t>
            </a:r>
            <a:r>
              <a:rPr lang="zh-CN" altLang="en-US" b="1" dirty="0"/>
              <a:t>两位</a:t>
            </a:r>
            <a:r>
              <a:rPr lang="en-US" altLang="zh-CN" b="1" dirty="0"/>
              <a:t>)</a:t>
            </a:r>
            <a:r>
              <a:rPr lang="zh-CN" altLang="en-US" b="1" dirty="0"/>
              <a:t>及进口报关单号，即“转入</a:t>
            </a:r>
            <a:r>
              <a:rPr lang="en-US" altLang="zh-CN" b="1" dirty="0"/>
              <a:t>X X(</a:t>
            </a:r>
            <a:r>
              <a:rPr lang="zh-CN" altLang="en-US" b="1" dirty="0"/>
              <a:t>关区代码</a:t>
            </a:r>
            <a:r>
              <a:rPr lang="en-US" altLang="zh-CN" b="1" dirty="0"/>
              <a:t>)x X X X X X X X X(</a:t>
            </a:r>
            <a:r>
              <a:rPr lang="zh-CN" altLang="en-US" b="1" dirty="0"/>
              <a:t>进口报关单号</a:t>
            </a:r>
            <a:r>
              <a:rPr lang="en-US" altLang="zh-CN" b="1" dirty="0"/>
              <a:t>)”</a:t>
            </a:r>
            <a:r>
              <a:rPr lang="zh-CN" altLang="en-US" b="1" dirty="0"/>
              <a:t>。按转关运输货物办理结转手续的，按上列第</a:t>
            </a:r>
            <a:r>
              <a:rPr lang="en-US" altLang="zh-CN" b="1" dirty="0"/>
              <a:t>(6)</a:t>
            </a:r>
            <a:r>
              <a:rPr lang="zh-CN" altLang="en-US" b="1" dirty="0"/>
              <a:t>项规定填报。</a:t>
            </a:r>
            <a:endParaRPr lang="zh-CN" altLang="en-US" b="1" dirty="0"/>
          </a:p>
          <a:p>
            <a:r>
              <a:rPr lang="zh-CN" altLang="en-US" b="1" dirty="0"/>
              <a:t>    加工贸易成品凭</a:t>
            </a:r>
            <a:r>
              <a:rPr lang="en-US" altLang="zh-CN" b="1" dirty="0"/>
              <a:t>《</a:t>
            </a:r>
            <a:r>
              <a:rPr lang="zh-CN" altLang="en-US" b="1" dirty="0"/>
              <a:t>征免税证明</a:t>
            </a:r>
            <a:r>
              <a:rPr lang="en-US" altLang="zh-CN" b="1" dirty="0"/>
              <a:t>》</a:t>
            </a:r>
            <a:r>
              <a:rPr lang="zh-CN" altLang="en-US" b="1" dirty="0"/>
              <a:t>转为享受减免税进口的货物，应先办理进口报关手续，并在出口报关单本栏目填报进口方关区代码</a:t>
            </a:r>
            <a:r>
              <a:rPr lang="en-US" altLang="zh-CN" b="1" dirty="0"/>
              <a:t>(</a:t>
            </a:r>
            <a:r>
              <a:rPr lang="zh-CN" altLang="en-US" b="1" dirty="0"/>
              <a:t>前两位</a:t>
            </a:r>
            <a:r>
              <a:rPr lang="en-US" altLang="zh-CN" b="1" dirty="0"/>
              <a:t>)</a:t>
            </a:r>
            <a:r>
              <a:rPr lang="zh-CN" altLang="en-US" b="1" dirty="0"/>
              <a:t>及进口报关单号。</a:t>
            </a:r>
            <a:endParaRPr lang="zh-CN" altLang="en-US" b="1" dirty="0"/>
          </a:p>
          <a:p>
            <a:r>
              <a:rPr lang="zh-CN" altLang="en-US" b="1" dirty="0"/>
              <a:t>    上述规定以外无实际进出境的，本栏目为空。</a:t>
            </a:r>
            <a:endParaRPr lang="zh-CN" altLang="en-US" b="1" dirty="0"/>
          </a:p>
        </p:txBody>
      </p:sp>
    </p:spTree>
    <p:custDataLst>
      <p:tags r:id="rId1"/>
    </p:custDataLst>
  </p:cSld>
  <p:clrMapOvr>
    <a:masterClrMapping/>
  </p:clrMapOvr>
  <p:transition>
    <p:push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文本占位符 155650"/>
          <p:cNvSpPr>
            <a:spLocks noGrp="1" noRot="1"/>
          </p:cNvSpPr>
          <p:nvPr>
            <p:ph idx="1"/>
          </p:nvPr>
        </p:nvSpPr>
        <p:spPr>
          <a:xfrm>
            <a:off x="1524000" y="0"/>
            <a:ext cx="9144000" cy="6858000"/>
          </a:xfrm>
        </p:spPr>
        <p:txBody>
          <a:bodyPr anchor="t" anchorCtr="0"/>
          <a:p>
            <a:pPr>
              <a:lnSpc>
                <a:spcPct val="90000"/>
              </a:lnSpc>
            </a:pPr>
            <a:r>
              <a:rPr lang="en-US" altLang="zh-CN" b="1" dirty="0"/>
              <a:t>2</a:t>
            </a:r>
            <a:r>
              <a:rPr lang="zh-CN" altLang="en-US" b="1" dirty="0"/>
              <a:t>、</a:t>
            </a:r>
            <a:r>
              <a:rPr lang="en-US" altLang="zh-CN" b="1" dirty="0"/>
              <a:t>H2000</a:t>
            </a:r>
            <a:r>
              <a:rPr lang="zh-CN" altLang="en-US" b="1" dirty="0"/>
              <a:t>通关系统：</a:t>
            </a:r>
            <a:endParaRPr lang="zh-CN" altLang="en-US" b="1" dirty="0"/>
          </a:p>
          <a:p>
            <a:pPr>
              <a:lnSpc>
                <a:spcPct val="90000"/>
              </a:lnSpc>
            </a:pPr>
            <a:r>
              <a:rPr lang="zh-CN" altLang="en-US" b="1" dirty="0"/>
              <a:t>（</a:t>
            </a:r>
            <a:r>
              <a:rPr lang="en-US" altLang="zh-CN" b="1" dirty="0"/>
              <a:t>1</a:t>
            </a:r>
            <a:r>
              <a:rPr lang="zh-CN" altLang="en-US" b="1" dirty="0"/>
              <a:t>）江海运输填报船舶编号（来往港澳小型船舶为监管簿编号）或者船舶英文名称。</a:t>
            </a:r>
            <a:endParaRPr lang="zh-CN" altLang="en-US" b="1" dirty="0"/>
          </a:p>
          <a:p>
            <a:pPr>
              <a:lnSpc>
                <a:spcPct val="90000"/>
              </a:lnSpc>
            </a:pPr>
            <a:r>
              <a:rPr lang="zh-CN" altLang="en-US" b="1" dirty="0"/>
              <a:t>（</a:t>
            </a:r>
            <a:r>
              <a:rPr lang="en-US" altLang="zh-CN" b="1" dirty="0"/>
              <a:t>2</a:t>
            </a:r>
            <a:r>
              <a:rPr lang="zh-CN" altLang="en-US" b="1" dirty="0"/>
              <a:t>）汽车运输填报该跨境运输车辆的国内行驶车牌号，深圳提前报关模式填报国内行驶车牌号</a:t>
            </a:r>
            <a:r>
              <a:rPr lang="en-US" altLang="zh-CN" b="1" dirty="0"/>
              <a:t>+“/”+“</a:t>
            </a:r>
            <a:r>
              <a:rPr lang="zh-CN" altLang="en-US" b="1" dirty="0"/>
              <a:t>提前报关”（</a:t>
            </a:r>
            <a:r>
              <a:rPr lang="en-US" altLang="zh-CN" b="1" dirty="0"/>
              <a:t>4</a:t>
            </a:r>
            <a:r>
              <a:rPr lang="zh-CN" altLang="en-US" b="1" dirty="0"/>
              <a:t>个汉字）。</a:t>
            </a:r>
            <a:endParaRPr lang="zh-CN" altLang="en-US" b="1" dirty="0"/>
          </a:p>
          <a:p>
            <a:pPr>
              <a:lnSpc>
                <a:spcPct val="90000"/>
              </a:lnSpc>
            </a:pPr>
            <a:r>
              <a:rPr lang="zh-CN" altLang="en-US" b="1" dirty="0"/>
              <a:t>（</a:t>
            </a:r>
            <a:r>
              <a:rPr lang="en-US" altLang="zh-CN" b="1" dirty="0"/>
              <a:t>3</a:t>
            </a:r>
            <a:r>
              <a:rPr lang="zh-CN" altLang="en-US" b="1" dirty="0"/>
              <a:t>）铁路运输填报车厢编号或交接单号。</a:t>
            </a:r>
            <a:endParaRPr lang="zh-CN" altLang="en-US" b="1" dirty="0"/>
          </a:p>
          <a:p>
            <a:pPr>
              <a:lnSpc>
                <a:spcPct val="90000"/>
              </a:lnSpc>
            </a:pPr>
            <a:r>
              <a:rPr lang="zh-CN" altLang="en-US" b="1" dirty="0"/>
              <a:t>（</a:t>
            </a:r>
            <a:r>
              <a:rPr lang="en-US" altLang="zh-CN" b="1" dirty="0"/>
              <a:t>4</a:t>
            </a:r>
            <a:r>
              <a:rPr lang="zh-CN" altLang="en-US" b="1" dirty="0"/>
              <a:t>）航空运输填报航班号。</a:t>
            </a:r>
            <a:endParaRPr lang="zh-CN" altLang="en-US" b="1" dirty="0"/>
          </a:p>
          <a:p>
            <a:pPr>
              <a:lnSpc>
                <a:spcPct val="90000"/>
              </a:lnSpc>
            </a:pPr>
            <a:r>
              <a:rPr lang="zh-CN" altLang="en-US" b="1" dirty="0"/>
              <a:t>（</a:t>
            </a:r>
            <a:r>
              <a:rPr lang="en-US" altLang="zh-CN" b="1" dirty="0"/>
              <a:t>5</a:t>
            </a:r>
            <a:r>
              <a:rPr lang="zh-CN" altLang="en-US" b="1" dirty="0"/>
              <a:t>）邮政运输填报邮政包裹单号。</a:t>
            </a:r>
            <a:endParaRPr lang="zh-CN" altLang="en-US" b="1" dirty="0"/>
          </a:p>
          <a:p>
            <a:pPr>
              <a:lnSpc>
                <a:spcPct val="90000"/>
              </a:lnSpc>
            </a:pPr>
            <a:r>
              <a:rPr lang="zh-CN" altLang="en-US" b="1" dirty="0"/>
              <a:t>（</a:t>
            </a:r>
            <a:r>
              <a:rPr lang="en-US" altLang="zh-CN" b="1" dirty="0"/>
              <a:t>6</a:t>
            </a:r>
            <a:r>
              <a:rPr lang="zh-CN" altLang="en-US" b="1" dirty="0"/>
              <a:t>）其他运输填报具体运输方式名称，例如：管道、驮畜等。</a:t>
            </a:r>
            <a:endParaRPr lang="zh-CN" altLang="en-US" b="1" dirty="0"/>
          </a:p>
          <a:p>
            <a:pPr>
              <a:lnSpc>
                <a:spcPct val="90000"/>
              </a:lnSpc>
            </a:pPr>
            <a:r>
              <a:rPr lang="zh-CN" altLang="en-US" b="1" dirty="0"/>
              <a:t>（</a:t>
            </a:r>
            <a:r>
              <a:rPr lang="en-US" altLang="zh-CN" b="1" dirty="0"/>
              <a:t>7</a:t>
            </a:r>
            <a:r>
              <a:rPr lang="zh-CN" altLang="en-US" b="1" dirty="0"/>
              <a:t>）对于“清单放行，集中报关”的货物填报“集中报关”（</a:t>
            </a:r>
            <a:r>
              <a:rPr lang="en-US" altLang="zh-CN" b="1" dirty="0"/>
              <a:t>4</a:t>
            </a:r>
            <a:r>
              <a:rPr lang="zh-CN" altLang="en-US" b="1" dirty="0"/>
              <a:t>个汉字）。</a:t>
            </a:r>
            <a:endParaRPr lang="zh-CN" altLang="en-US" b="1" dirty="0"/>
          </a:p>
        </p:txBody>
      </p:sp>
    </p:spTree>
    <p:custDataLst>
      <p:tags r:id="rId1"/>
    </p:custDataLst>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占位符 9217"/>
          <p:cNvSpPr>
            <a:spLocks noGrp="1" noRot="1"/>
          </p:cNvSpPr>
          <p:nvPr>
            <p:ph idx="1"/>
          </p:nvPr>
        </p:nvSpPr>
        <p:spPr>
          <a:xfrm>
            <a:off x="1524000" y="0"/>
            <a:ext cx="9144000" cy="6858000"/>
          </a:xfrm>
        </p:spPr>
        <p:txBody>
          <a:bodyPr anchor="t" anchorCtr="0">
            <a:normAutofit fontScale="90000"/>
          </a:bodyPr>
          <a:p>
            <a:pPr algn="ctr"/>
            <a:r>
              <a:rPr lang="zh-CN" altLang="en-US" sz="3600" b="1" dirty="0"/>
              <a:t>流程图</a:t>
            </a:r>
            <a:r>
              <a:rPr lang="zh-CN" altLang="en-US" sz="3600" b="1" dirty="0">
                <a:solidFill>
                  <a:schemeClr val="tx2"/>
                </a:solidFill>
              </a:rPr>
              <a:t>说明</a:t>
            </a:r>
            <a:r>
              <a:rPr lang="zh-CN" altLang="en-US" sz="3600" dirty="0"/>
              <a:t>：</a:t>
            </a:r>
            <a:endParaRPr lang="zh-CN" altLang="en-US" sz="3600" dirty="0"/>
          </a:p>
          <a:p>
            <a:r>
              <a:rPr lang="en-US" altLang="zh-CN" b="1"/>
              <a:t>  </a:t>
            </a:r>
            <a:r>
              <a:rPr lang="en-US" altLang="zh-CN" sz="3600" b="1" dirty="0"/>
              <a:t>  1</a:t>
            </a:r>
            <a:r>
              <a:rPr lang="zh-CN" altLang="en-US" sz="3600" b="1" dirty="0"/>
              <a:t>、按报关单填写规范要求填写报关单，交预录入公司录人并打印报关单，经审核无误后通知预录入公司提交审单中心向海关正式申报。</a:t>
            </a:r>
            <a:endParaRPr lang="zh-CN" altLang="en-US" sz="3600" b="1" dirty="0"/>
          </a:p>
          <a:p>
            <a:r>
              <a:rPr lang="en-US" altLang="zh-CN" sz="3600" b="1" dirty="0"/>
              <a:t>    2</a:t>
            </a:r>
            <a:r>
              <a:rPr lang="zh-CN" altLang="en-US" sz="3600" b="1" dirty="0"/>
              <a:t>、通过现场电脑查询申报情况，如审单中心有提示，请按提示要求办理。</a:t>
            </a:r>
            <a:endParaRPr lang="zh-CN" altLang="en-US" sz="3600" b="1" dirty="0"/>
          </a:p>
          <a:p>
            <a:r>
              <a:rPr lang="en-US" altLang="zh-CN" sz="3600" b="1" dirty="0"/>
              <a:t>    3</a:t>
            </a:r>
            <a:r>
              <a:rPr lang="zh-CN" altLang="en-US" sz="3600" b="1" dirty="0"/>
              <a:t>、如已接受申报，请到接单窗口递交报关单据，有关报关单据按报关单、发票、装箱单、合同、批文</a:t>
            </a:r>
            <a:r>
              <a:rPr lang="en-US" altLang="zh-CN" sz="3600" b="1" dirty="0"/>
              <a:t>(</a:t>
            </a:r>
            <a:r>
              <a:rPr lang="zh-CN" altLang="en-US" sz="3600" b="1" dirty="0"/>
              <a:t>包括许可证件</a:t>
            </a:r>
            <a:r>
              <a:rPr lang="en-US" altLang="zh-CN" sz="3600" b="1" dirty="0"/>
              <a:t>)</a:t>
            </a:r>
            <a:r>
              <a:rPr lang="zh-CN" altLang="en-US" sz="3600" b="1" dirty="0"/>
              <a:t>、其他随附单据的</a:t>
            </a:r>
            <a:r>
              <a:rPr lang="zh-CN" altLang="en-US" sz="3600" b="1" dirty="0">
                <a:solidFill>
                  <a:schemeClr val="accent2"/>
                </a:solidFill>
              </a:rPr>
              <a:t>顺序</a:t>
            </a:r>
            <a:r>
              <a:rPr lang="zh-CN" altLang="en-US" sz="3600" b="1" dirty="0"/>
              <a:t>排列。</a:t>
            </a:r>
            <a:r>
              <a:rPr lang="en-US" altLang="zh-CN" b="1" dirty="0"/>
              <a:t> </a:t>
            </a:r>
            <a:endParaRPr lang="en-US" altLang="zh-CN" b="1" dirty="0"/>
          </a:p>
        </p:txBody>
      </p:sp>
    </p:spTree>
    <p:custDataLst>
      <p:tags r:id="rId1"/>
    </p:custDataLst>
  </p:cSld>
  <p:clrMapOvr>
    <a:masterClrMapping/>
  </p:clrMapOvr>
  <p:transition>
    <p:push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文本占位符 156674"/>
          <p:cNvSpPr>
            <a:spLocks noGrp="1" noRot="1"/>
          </p:cNvSpPr>
          <p:nvPr>
            <p:ph idx="1"/>
          </p:nvPr>
        </p:nvSpPr>
        <p:spPr>
          <a:xfrm>
            <a:off x="1524000" y="0"/>
            <a:ext cx="9144000" cy="6858000"/>
          </a:xfrm>
        </p:spPr>
        <p:txBody>
          <a:bodyPr anchor="t" anchorCtr="0"/>
          <a:p>
            <a:r>
              <a:rPr lang="zh-CN" altLang="en-US" b="1" dirty="0"/>
              <a:t>（二）转关运输货物报关单填报要求</a:t>
            </a:r>
            <a:r>
              <a:rPr lang="zh-CN" altLang="en-US" dirty="0"/>
              <a:t> </a:t>
            </a:r>
            <a:endParaRPr lang="zh-CN" altLang="en-US" dirty="0"/>
          </a:p>
          <a:p>
            <a:r>
              <a:rPr lang="en-US" altLang="zh-CN" b="1" dirty="0"/>
              <a:t>1. </a:t>
            </a:r>
            <a:r>
              <a:rPr lang="zh-CN" altLang="en-US" b="1" dirty="0"/>
              <a:t>进口</a:t>
            </a:r>
            <a:endParaRPr lang="zh-CN" altLang="en-US" b="1" dirty="0"/>
          </a:p>
          <a:p>
            <a:r>
              <a:rPr lang="zh-CN" altLang="en-US" b="1" dirty="0"/>
              <a:t>（</a:t>
            </a:r>
            <a:r>
              <a:rPr lang="en-US" altLang="zh-CN" b="1" dirty="0"/>
              <a:t>1</a:t>
            </a:r>
            <a:r>
              <a:rPr lang="zh-CN" altLang="en-US" b="1" dirty="0"/>
              <a:t>）</a:t>
            </a:r>
            <a:r>
              <a:rPr lang="en-US" altLang="zh-CN" b="1" dirty="0"/>
              <a:t>H883/EDI</a:t>
            </a:r>
            <a:r>
              <a:rPr lang="zh-CN" altLang="en-US" b="1" dirty="0"/>
              <a:t>通关系统：</a:t>
            </a:r>
            <a:endParaRPr lang="zh-CN" altLang="en-US" b="1" dirty="0"/>
          </a:p>
          <a:p>
            <a:r>
              <a:rPr lang="en-US" altLang="zh-CN" b="1" dirty="0"/>
              <a:t>①</a:t>
            </a:r>
            <a:r>
              <a:rPr lang="zh-CN" altLang="en-US" b="1" dirty="0"/>
              <a:t>江海运输：</a:t>
            </a:r>
            <a:endParaRPr lang="zh-CN" altLang="en-US" b="1" dirty="0"/>
          </a:p>
          <a:p>
            <a:r>
              <a:rPr lang="zh-CN" altLang="en-US" b="1" dirty="0"/>
              <a:t>      直转填报“</a:t>
            </a:r>
            <a:r>
              <a:rPr lang="en-US" altLang="zh-CN" b="1" dirty="0"/>
              <a:t>@”+16</a:t>
            </a:r>
            <a:r>
              <a:rPr lang="zh-CN" altLang="en-US" b="1" dirty="0"/>
              <a:t>位转关申报单预录入号（或</a:t>
            </a:r>
            <a:r>
              <a:rPr lang="en-US" altLang="zh-CN" b="1" dirty="0"/>
              <a:t>13</a:t>
            </a:r>
            <a:r>
              <a:rPr lang="zh-CN" altLang="en-US" b="1" dirty="0"/>
              <a:t>位载货清单号）；</a:t>
            </a:r>
            <a:endParaRPr lang="zh-CN" altLang="en-US" b="1" dirty="0"/>
          </a:p>
          <a:p>
            <a:r>
              <a:rPr lang="zh-CN" altLang="en-US" b="1" dirty="0"/>
              <a:t>       中转填报进境英文船名（必须与提单、转关单填写完全一致）</a:t>
            </a:r>
            <a:r>
              <a:rPr lang="en-US" altLang="zh-CN" b="1" dirty="0"/>
              <a:t>+“/”+“@”+</a:t>
            </a:r>
            <a:r>
              <a:rPr lang="zh-CN" altLang="en-US" b="1" dirty="0"/>
              <a:t>进境船舶航次。</a:t>
            </a:r>
            <a:endParaRPr lang="zh-CN" altLang="en-US" b="1" dirty="0"/>
          </a:p>
          <a:p>
            <a:r>
              <a:rPr lang="en-US" altLang="zh-CN" b="1" dirty="0"/>
              <a:t>②</a:t>
            </a:r>
            <a:r>
              <a:rPr lang="zh-CN" altLang="en-US" b="1" dirty="0"/>
              <a:t>铁路运输：</a:t>
            </a:r>
            <a:endParaRPr lang="zh-CN" altLang="en-US" b="1" dirty="0"/>
          </a:p>
          <a:p>
            <a:r>
              <a:rPr lang="zh-CN" altLang="en-US" b="1" dirty="0"/>
              <a:t>       直转填报“</a:t>
            </a:r>
            <a:r>
              <a:rPr lang="en-US" altLang="zh-CN" b="1" dirty="0"/>
              <a:t>@”+16</a:t>
            </a:r>
            <a:r>
              <a:rPr lang="zh-CN" altLang="en-US" b="1" dirty="0"/>
              <a:t>位转关申报单预录入号；</a:t>
            </a:r>
            <a:endParaRPr lang="zh-CN" altLang="en-US" b="1" dirty="0"/>
          </a:p>
          <a:p>
            <a:r>
              <a:rPr lang="zh-CN" altLang="en-US" b="1" dirty="0"/>
              <a:t>       中转填报车厢编号</a:t>
            </a:r>
            <a:r>
              <a:rPr lang="en-US" altLang="zh-CN" b="1" dirty="0"/>
              <a:t>+“/”+“@”+8</a:t>
            </a:r>
            <a:r>
              <a:rPr lang="zh-CN" altLang="en-US" b="1" dirty="0"/>
              <a:t>位进境日期。</a:t>
            </a:r>
            <a:endParaRPr lang="zh-CN" altLang="en-US" b="1" dirty="0"/>
          </a:p>
          <a:p>
            <a:endParaRPr lang="zh-CN" altLang="en-US" b="1" dirty="0"/>
          </a:p>
        </p:txBody>
      </p:sp>
    </p:spTree>
    <p:custDataLst>
      <p:tags r:id="rId1"/>
    </p:custDataLst>
  </p:cSld>
  <p:clrMapOvr>
    <a:masterClrMapping/>
  </p:clrMapOvr>
  <p:transition>
    <p:push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文本占位符 157698"/>
          <p:cNvSpPr>
            <a:spLocks noGrp="1" noRot="1"/>
          </p:cNvSpPr>
          <p:nvPr>
            <p:ph idx="1"/>
          </p:nvPr>
        </p:nvSpPr>
        <p:spPr>
          <a:xfrm>
            <a:off x="1524000" y="0"/>
            <a:ext cx="9144000" cy="6858000"/>
          </a:xfrm>
        </p:spPr>
        <p:txBody>
          <a:bodyPr anchor="t" anchorCtr="0"/>
          <a:p>
            <a:r>
              <a:rPr lang="en-US" altLang="zh-CN" b="1" dirty="0"/>
              <a:t>③</a:t>
            </a:r>
            <a:r>
              <a:rPr lang="zh-CN" altLang="en-US" b="1" dirty="0"/>
              <a:t>航空运输：</a:t>
            </a:r>
            <a:endParaRPr lang="zh-CN" altLang="en-US" b="1" dirty="0"/>
          </a:p>
          <a:p>
            <a:r>
              <a:rPr lang="zh-CN" altLang="en-US" b="1" dirty="0"/>
              <a:t>      直转填报“</a:t>
            </a:r>
            <a:r>
              <a:rPr lang="en-US" altLang="zh-CN" b="1" dirty="0"/>
              <a:t>@”+16</a:t>
            </a:r>
            <a:r>
              <a:rPr lang="zh-CN" altLang="en-US" b="1" dirty="0"/>
              <a:t>位转关申报单预录入号；</a:t>
            </a:r>
            <a:endParaRPr lang="zh-CN" altLang="en-US" b="1" dirty="0"/>
          </a:p>
          <a:p>
            <a:r>
              <a:rPr lang="zh-CN" altLang="en-US" b="1" dirty="0"/>
              <a:t>       中转填报</a:t>
            </a:r>
            <a:r>
              <a:rPr lang="en-US" altLang="zh-CN" b="1" dirty="0"/>
              <a:t>8</a:t>
            </a:r>
            <a:r>
              <a:rPr lang="zh-CN" altLang="en-US" b="1" dirty="0"/>
              <a:t>位分运单号，无分运单的免予填报。</a:t>
            </a:r>
            <a:endParaRPr lang="zh-CN" altLang="en-US" b="1" dirty="0"/>
          </a:p>
          <a:p>
            <a:r>
              <a:rPr lang="en-US" altLang="zh-CN" b="1" dirty="0"/>
              <a:t>④</a:t>
            </a:r>
            <a:r>
              <a:rPr lang="zh-CN" altLang="en-US" b="1" dirty="0"/>
              <a:t>公路及其它各类运输：</a:t>
            </a:r>
            <a:endParaRPr lang="zh-CN" altLang="en-US" b="1" dirty="0"/>
          </a:p>
          <a:p>
            <a:r>
              <a:rPr lang="zh-CN" altLang="en-US" b="1" dirty="0"/>
              <a:t>        填报“</a:t>
            </a:r>
            <a:r>
              <a:rPr lang="en-US" altLang="zh-CN" b="1" dirty="0"/>
              <a:t>@”+16</a:t>
            </a:r>
            <a:r>
              <a:rPr lang="zh-CN" altLang="en-US" b="1" dirty="0"/>
              <a:t>位转关申报单预录入号（或</a:t>
            </a:r>
            <a:r>
              <a:rPr lang="en-US" altLang="zh-CN" b="1" dirty="0"/>
              <a:t>13</a:t>
            </a:r>
            <a:r>
              <a:rPr lang="zh-CN" altLang="en-US" b="1" dirty="0"/>
              <a:t>位载货清单号）。</a:t>
            </a:r>
            <a:endParaRPr lang="zh-CN" altLang="en-US" b="1" dirty="0"/>
          </a:p>
          <a:p>
            <a:r>
              <a:rPr lang="en-US" altLang="zh-CN" b="1" dirty="0"/>
              <a:t>⑤</a:t>
            </a:r>
            <a:r>
              <a:rPr lang="zh-CN" altLang="en-US" b="1" dirty="0"/>
              <a:t>以上各种运输方式使用广东地区载货清单转关的提前报关填报“</a:t>
            </a:r>
            <a:r>
              <a:rPr lang="en-US" altLang="zh-CN" b="1" dirty="0"/>
              <a:t>@”+13</a:t>
            </a:r>
            <a:r>
              <a:rPr lang="zh-CN" altLang="en-US" b="1" dirty="0"/>
              <a:t>位载货清单号；</a:t>
            </a:r>
            <a:endParaRPr lang="zh-CN" altLang="en-US" b="1" dirty="0"/>
          </a:p>
          <a:p>
            <a:r>
              <a:rPr lang="zh-CN" altLang="en-US" b="1" dirty="0"/>
              <a:t>       其它地区提前报关免予填报。</a:t>
            </a:r>
            <a:endParaRPr lang="zh-CN" altLang="en-US" b="1" dirty="0"/>
          </a:p>
        </p:txBody>
      </p:sp>
    </p:spTree>
    <p:custDataLst>
      <p:tags r:id="rId1"/>
    </p:custDataLst>
  </p:cSld>
  <p:clrMapOvr>
    <a:masterClrMapping/>
  </p:clrMapOvr>
  <p:transition>
    <p:push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文本占位符 158722"/>
          <p:cNvSpPr>
            <a:spLocks noGrp="1" noRot="1"/>
          </p:cNvSpPr>
          <p:nvPr>
            <p:ph idx="1"/>
          </p:nvPr>
        </p:nvSpPr>
        <p:spPr>
          <a:xfrm>
            <a:off x="1524000" y="0"/>
            <a:ext cx="9144000" cy="6858000"/>
          </a:xfrm>
        </p:spPr>
        <p:txBody>
          <a:bodyPr anchor="t" anchorCtr="0"/>
          <a:p>
            <a:r>
              <a:rPr lang="zh-CN" altLang="en-US" b="1" dirty="0"/>
              <a:t>（</a:t>
            </a:r>
            <a:r>
              <a:rPr lang="en-US" altLang="zh-CN" b="1" dirty="0"/>
              <a:t>2</a:t>
            </a:r>
            <a:r>
              <a:rPr lang="zh-CN" altLang="en-US" b="1" dirty="0"/>
              <a:t>）</a:t>
            </a:r>
            <a:r>
              <a:rPr lang="en-US" altLang="zh-CN" b="1" dirty="0"/>
              <a:t>H2000</a:t>
            </a:r>
            <a:r>
              <a:rPr lang="zh-CN" altLang="en-US" b="1" dirty="0"/>
              <a:t>通关系统：</a:t>
            </a:r>
            <a:endParaRPr lang="zh-CN" altLang="en-US" b="1" dirty="0"/>
          </a:p>
          <a:p>
            <a:r>
              <a:rPr lang="en-US" altLang="zh-CN" b="1" dirty="0"/>
              <a:t>①</a:t>
            </a:r>
            <a:r>
              <a:rPr lang="zh-CN" altLang="en-US" b="1" dirty="0"/>
              <a:t>江海运输：</a:t>
            </a:r>
            <a:endParaRPr lang="zh-CN" altLang="en-US" b="1" dirty="0"/>
          </a:p>
          <a:p>
            <a:r>
              <a:rPr lang="zh-CN" altLang="en-US" b="1" dirty="0"/>
              <a:t>      直转、提前报关填报“</a:t>
            </a:r>
            <a:r>
              <a:rPr lang="en-US" altLang="zh-CN" b="1" dirty="0"/>
              <a:t>@”+16</a:t>
            </a:r>
            <a:r>
              <a:rPr lang="zh-CN" altLang="en-US" b="1" dirty="0"/>
              <a:t>位转关申报单预录入号（或</a:t>
            </a:r>
            <a:r>
              <a:rPr lang="en-US" altLang="zh-CN" b="1" dirty="0"/>
              <a:t>13</a:t>
            </a:r>
            <a:r>
              <a:rPr lang="zh-CN" altLang="en-US" b="1" dirty="0"/>
              <a:t>位载货清单号）；</a:t>
            </a:r>
            <a:endParaRPr lang="zh-CN" altLang="en-US" b="1" dirty="0"/>
          </a:p>
          <a:p>
            <a:r>
              <a:rPr lang="zh-CN" altLang="en-US" b="1" dirty="0"/>
              <a:t>      中转填报进境英文船名。</a:t>
            </a:r>
            <a:endParaRPr lang="zh-CN" altLang="en-US" b="1" dirty="0"/>
          </a:p>
          <a:p>
            <a:r>
              <a:rPr lang="en-US" altLang="zh-CN" b="1" dirty="0"/>
              <a:t>②</a:t>
            </a:r>
            <a:r>
              <a:rPr lang="zh-CN" altLang="en-US" b="1" dirty="0"/>
              <a:t>铁路运输：</a:t>
            </a:r>
            <a:endParaRPr lang="zh-CN" altLang="en-US" b="1" dirty="0"/>
          </a:p>
          <a:p>
            <a:r>
              <a:rPr lang="zh-CN" altLang="en-US" b="1" dirty="0"/>
              <a:t>      直转、提前报关填报“</a:t>
            </a:r>
            <a:r>
              <a:rPr lang="en-US" altLang="zh-CN" b="1" dirty="0"/>
              <a:t>@”+16</a:t>
            </a:r>
            <a:r>
              <a:rPr lang="zh-CN" altLang="en-US" b="1" dirty="0"/>
              <a:t>位转关申报单预录入号；</a:t>
            </a:r>
            <a:endParaRPr lang="zh-CN" altLang="en-US" b="1" dirty="0"/>
          </a:p>
          <a:p>
            <a:r>
              <a:rPr lang="zh-CN" altLang="en-US" b="1" dirty="0"/>
              <a:t>     中转填报车厢编号。</a:t>
            </a:r>
            <a:endParaRPr lang="zh-CN" altLang="en-US" b="1" dirty="0"/>
          </a:p>
        </p:txBody>
      </p:sp>
    </p:spTree>
    <p:custDataLst>
      <p:tags r:id="rId1"/>
    </p:custDataLst>
  </p:cSld>
  <p:clrMapOvr>
    <a:masterClrMapping/>
  </p:clrMapOvr>
  <p:transition>
    <p:push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文本占位符 159746"/>
          <p:cNvSpPr>
            <a:spLocks noGrp="1" noRot="1"/>
          </p:cNvSpPr>
          <p:nvPr>
            <p:ph idx="1"/>
          </p:nvPr>
        </p:nvSpPr>
        <p:spPr>
          <a:xfrm>
            <a:off x="1524000" y="0"/>
            <a:ext cx="9144000" cy="6858000"/>
          </a:xfrm>
        </p:spPr>
        <p:txBody>
          <a:bodyPr anchor="t" anchorCtr="0"/>
          <a:p>
            <a:r>
              <a:rPr lang="en-US" altLang="zh-CN" b="1" dirty="0"/>
              <a:t>③</a:t>
            </a:r>
            <a:r>
              <a:rPr lang="zh-CN" altLang="en-US" b="1" dirty="0"/>
              <a:t>航空运输：</a:t>
            </a:r>
            <a:endParaRPr lang="zh-CN" altLang="en-US" b="1" dirty="0"/>
          </a:p>
          <a:p>
            <a:r>
              <a:rPr lang="zh-CN" altLang="en-US" b="1" dirty="0"/>
              <a:t>       直转、提前报关填报“</a:t>
            </a:r>
            <a:r>
              <a:rPr lang="en-US" altLang="zh-CN" b="1" dirty="0"/>
              <a:t>@”+16</a:t>
            </a:r>
            <a:r>
              <a:rPr lang="zh-CN" altLang="en-US" b="1" dirty="0"/>
              <a:t>位转关申报单预录入号（或</a:t>
            </a:r>
            <a:r>
              <a:rPr lang="en-US" altLang="zh-CN" b="1" dirty="0"/>
              <a:t>13</a:t>
            </a:r>
            <a:r>
              <a:rPr lang="zh-CN" altLang="en-US" b="1" dirty="0"/>
              <a:t>位载货清单号）；</a:t>
            </a:r>
            <a:endParaRPr lang="zh-CN" altLang="en-US" b="1" dirty="0"/>
          </a:p>
          <a:p>
            <a:r>
              <a:rPr lang="zh-CN" altLang="en-US" b="1" dirty="0"/>
              <a:t>       中转填报“</a:t>
            </a:r>
            <a:r>
              <a:rPr lang="en-US" altLang="zh-CN" b="1" dirty="0"/>
              <a:t>@”</a:t>
            </a:r>
            <a:r>
              <a:rPr lang="zh-CN" altLang="en-US" b="1" dirty="0"/>
              <a:t>。</a:t>
            </a:r>
            <a:endParaRPr lang="zh-CN" altLang="en-US" b="1" dirty="0"/>
          </a:p>
          <a:p>
            <a:r>
              <a:rPr lang="en-US" altLang="zh-CN" b="1" dirty="0"/>
              <a:t>④</a:t>
            </a:r>
            <a:r>
              <a:rPr lang="zh-CN" altLang="en-US" b="1" dirty="0"/>
              <a:t>汽车及其他运输：</a:t>
            </a:r>
            <a:endParaRPr lang="zh-CN" altLang="en-US" b="1" dirty="0"/>
          </a:p>
          <a:p>
            <a:r>
              <a:rPr lang="zh-CN" altLang="en-US" b="1" dirty="0"/>
              <a:t>      填报“</a:t>
            </a:r>
            <a:r>
              <a:rPr lang="en-US" altLang="zh-CN" b="1" dirty="0"/>
              <a:t>@”+16</a:t>
            </a:r>
            <a:r>
              <a:rPr lang="zh-CN" altLang="en-US" b="1" dirty="0"/>
              <a:t>位转关申报单预录入号（或</a:t>
            </a:r>
            <a:r>
              <a:rPr lang="en-US" altLang="zh-CN" b="1" dirty="0"/>
              <a:t>13</a:t>
            </a:r>
            <a:r>
              <a:rPr lang="zh-CN" altLang="en-US" b="1" dirty="0"/>
              <a:t>位载货清单号）。</a:t>
            </a:r>
            <a:endParaRPr lang="zh-CN" altLang="en-US" b="1" dirty="0"/>
          </a:p>
          <a:p>
            <a:r>
              <a:rPr lang="en-US" altLang="zh-CN" b="1" dirty="0"/>
              <a:t>⑤</a:t>
            </a:r>
            <a:r>
              <a:rPr lang="zh-CN" altLang="en-US" b="1" dirty="0"/>
              <a:t>以上各种运输方式使用广东地区载货清单转关的提前报关货物填报“</a:t>
            </a:r>
            <a:r>
              <a:rPr lang="en-US" altLang="zh-CN" b="1" dirty="0"/>
              <a:t>@”+13</a:t>
            </a:r>
            <a:r>
              <a:rPr lang="zh-CN" altLang="en-US" b="1" dirty="0"/>
              <a:t>位载货清单号；其他地区提前报关货物免予填报。</a:t>
            </a:r>
            <a:endParaRPr lang="zh-CN" altLang="en-US" b="1" dirty="0"/>
          </a:p>
          <a:p>
            <a:endParaRPr lang="zh-CN" altLang="en-US" dirty="0"/>
          </a:p>
        </p:txBody>
      </p:sp>
    </p:spTree>
    <p:custDataLst>
      <p:tags r:id="rId1"/>
    </p:custDataLst>
  </p:cSld>
  <p:clrMapOvr>
    <a:masterClrMapping/>
  </p:clrMapOvr>
  <p:transition>
    <p:push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文本占位符 160770"/>
          <p:cNvSpPr>
            <a:spLocks noGrp="1" noRot="1"/>
          </p:cNvSpPr>
          <p:nvPr>
            <p:ph idx="1"/>
          </p:nvPr>
        </p:nvSpPr>
        <p:spPr>
          <a:xfrm>
            <a:off x="1524000" y="0"/>
            <a:ext cx="9144000" cy="6858000"/>
          </a:xfrm>
        </p:spPr>
        <p:txBody>
          <a:bodyPr anchor="t" anchorCtr="0">
            <a:normAutofit lnSpcReduction="20000"/>
          </a:bodyPr>
          <a:p>
            <a:r>
              <a:rPr lang="en-US" altLang="zh-CN" sz="2800" b="1" dirty="0"/>
              <a:t>2. </a:t>
            </a:r>
            <a:r>
              <a:rPr lang="zh-CN" altLang="en-US" sz="2800" b="1" dirty="0"/>
              <a:t>出口</a:t>
            </a:r>
            <a:endParaRPr lang="zh-CN" altLang="en-US" sz="2800" b="1" dirty="0"/>
          </a:p>
          <a:p>
            <a:r>
              <a:rPr lang="zh-CN" altLang="en-US" sz="2800" b="1" dirty="0"/>
              <a:t>（</a:t>
            </a:r>
            <a:r>
              <a:rPr lang="en-US" altLang="zh-CN" sz="2800" b="1" dirty="0"/>
              <a:t>1</a:t>
            </a:r>
            <a:r>
              <a:rPr lang="zh-CN" altLang="en-US" sz="2800" b="1" dirty="0"/>
              <a:t>）</a:t>
            </a:r>
            <a:r>
              <a:rPr lang="en-US" altLang="zh-CN" sz="2800" b="1" dirty="0"/>
              <a:t>H883/EDI</a:t>
            </a:r>
            <a:r>
              <a:rPr lang="zh-CN" altLang="en-US" sz="2800" b="1" dirty="0"/>
              <a:t>通关系统：</a:t>
            </a:r>
            <a:endParaRPr lang="zh-CN" altLang="en-US" sz="2800" b="1" dirty="0"/>
          </a:p>
          <a:p>
            <a:r>
              <a:rPr lang="en-US" altLang="zh-CN" sz="2800" b="1" dirty="0"/>
              <a:t>①</a:t>
            </a:r>
            <a:r>
              <a:rPr lang="zh-CN" altLang="en-US" sz="2800" b="1" dirty="0"/>
              <a:t>江海运输：</a:t>
            </a:r>
            <a:endParaRPr lang="zh-CN" altLang="en-US" sz="2800" b="1" dirty="0"/>
          </a:p>
          <a:p>
            <a:r>
              <a:rPr lang="zh-CN" altLang="en-US" sz="2800" b="1" dirty="0"/>
              <a:t>      出口非中转填报“</a:t>
            </a:r>
            <a:r>
              <a:rPr lang="en-US" altLang="zh-CN" sz="2800" b="1" dirty="0"/>
              <a:t>@”+16</a:t>
            </a:r>
            <a:r>
              <a:rPr lang="zh-CN" altLang="en-US" sz="2800" b="1" dirty="0"/>
              <a:t>位转关申报单预录入号（或</a:t>
            </a:r>
            <a:r>
              <a:rPr lang="en-US" altLang="zh-CN" sz="2800" b="1" dirty="0"/>
              <a:t>13</a:t>
            </a:r>
            <a:r>
              <a:rPr lang="zh-CN" altLang="en-US" sz="2800" b="1" dirty="0"/>
              <a:t>位载货清单号）；</a:t>
            </a:r>
            <a:endParaRPr lang="zh-CN" altLang="en-US" sz="2800" b="1" dirty="0"/>
          </a:p>
          <a:p>
            <a:r>
              <a:rPr lang="zh-CN" altLang="en-US" sz="2800" b="1" dirty="0"/>
              <a:t>   </a:t>
            </a:r>
            <a:r>
              <a:rPr lang="zh-CN" altLang="en-US" sz="2800" b="1" dirty="0">
                <a:solidFill>
                  <a:schemeClr val="tx2"/>
                </a:solidFill>
              </a:rPr>
              <a:t>中转：</a:t>
            </a:r>
            <a:endParaRPr lang="zh-CN" altLang="en-US" sz="2800" b="1" dirty="0">
              <a:solidFill>
                <a:schemeClr val="tx2"/>
              </a:solidFill>
            </a:endParaRPr>
          </a:p>
          <a:p>
            <a:r>
              <a:rPr lang="zh-CN" altLang="en-US" sz="2800" b="1" dirty="0"/>
              <a:t>      境内江海运输填报驳船船名</a:t>
            </a:r>
            <a:r>
              <a:rPr lang="en-US" altLang="zh-CN" sz="2800" b="1" dirty="0"/>
              <a:t>+“/”+“</a:t>
            </a:r>
            <a:r>
              <a:rPr lang="zh-CN" altLang="en-US" sz="2800" b="1" dirty="0"/>
              <a:t>驳船航次”；</a:t>
            </a:r>
            <a:endParaRPr lang="zh-CN" altLang="en-US" sz="2800" b="1" dirty="0"/>
          </a:p>
          <a:p>
            <a:r>
              <a:rPr lang="zh-CN" altLang="en-US" sz="2800" b="1" dirty="0"/>
              <a:t>      境内铁路运输填报车名〔</a:t>
            </a:r>
            <a:r>
              <a:rPr lang="en-US" altLang="zh-CN" sz="2800" b="1" dirty="0"/>
              <a:t>4</a:t>
            </a:r>
            <a:r>
              <a:rPr lang="zh-CN" altLang="en-US" sz="2800" b="1" dirty="0"/>
              <a:t>位关别代码</a:t>
            </a:r>
            <a:r>
              <a:rPr lang="en-US" altLang="zh-CN" sz="2800" b="1" dirty="0"/>
              <a:t>+“TRAIN”</a:t>
            </a:r>
            <a:r>
              <a:rPr lang="zh-CN" altLang="en-US" sz="2800" b="1" dirty="0"/>
              <a:t>（英文单词）〕＋“</a:t>
            </a:r>
            <a:r>
              <a:rPr lang="en-US" altLang="zh-CN" sz="2800" b="1" dirty="0"/>
              <a:t>/”</a:t>
            </a:r>
            <a:r>
              <a:rPr lang="zh-CN" altLang="en-US" sz="2800" b="1" dirty="0"/>
              <a:t>＋</a:t>
            </a:r>
            <a:r>
              <a:rPr lang="en-US" altLang="zh-CN" sz="2800" b="1" dirty="0"/>
              <a:t>6</a:t>
            </a:r>
            <a:r>
              <a:rPr lang="zh-CN" altLang="en-US" sz="2800" b="1" dirty="0"/>
              <a:t>位启运日期；</a:t>
            </a:r>
            <a:endParaRPr lang="zh-CN" altLang="en-US" sz="2800" b="1" dirty="0"/>
          </a:p>
          <a:p>
            <a:r>
              <a:rPr lang="zh-CN" altLang="en-US" sz="2800" b="1" dirty="0"/>
              <a:t>       境内公路运输填报车名〔</a:t>
            </a:r>
            <a:r>
              <a:rPr lang="en-US" altLang="zh-CN" sz="2800" b="1" dirty="0"/>
              <a:t>4</a:t>
            </a:r>
            <a:r>
              <a:rPr lang="zh-CN" altLang="en-US" sz="2800" b="1" dirty="0"/>
              <a:t>位关别代码</a:t>
            </a:r>
            <a:r>
              <a:rPr lang="en-US" altLang="zh-CN" sz="2800" b="1" dirty="0"/>
              <a:t>+“TRUCK”</a:t>
            </a:r>
            <a:r>
              <a:rPr lang="zh-CN" altLang="en-US" sz="2800" b="1" dirty="0"/>
              <a:t>（英文单词）〕＋“</a:t>
            </a:r>
            <a:r>
              <a:rPr lang="en-US" altLang="zh-CN" sz="2800" b="1" dirty="0"/>
              <a:t>/”</a:t>
            </a:r>
            <a:r>
              <a:rPr lang="zh-CN" altLang="en-US" sz="2800" b="1" dirty="0"/>
              <a:t>＋ </a:t>
            </a:r>
            <a:r>
              <a:rPr lang="en-US" altLang="zh-CN" sz="2800" b="1" dirty="0"/>
              <a:t>6</a:t>
            </a:r>
            <a:r>
              <a:rPr lang="zh-CN" altLang="en-US" sz="2800" b="1" dirty="0"/>
              <a:t>位启运日期；</a:t>
            </a:r>
            <a:endParaRPr lang="zh-CN" altLang="en-US" sz="2800" b="1" dirty="0"/>
          </a:p>
          <a:p>
            <a:r>
              <a:rPr lang="zh-CN" altLang="en-US" sz="2800" b="1" dirty="0"/>
              <a:t>       </a:t>
            </a:r>
            <a:endParaRPr lang="zh-CN" altLang="en-US" sz="2800" b="1" dirty="0"/>
          </a:p>
        </p:txBody>
      </p:sp>
    </p:spTree>
    <p:custDataLst>
      <p:tags r:id="rId1"/>
    </p:custDataLst>
  </p:cSld>
  <p:clrMapOvr>
    <a:masterClrMapping/>
  </p:clrMapOvr>
  <p:transition>
    <p:push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文本占位符 161794"/>
          <p:cNvSpPr>
            <a:spLocks noGrp="1" noRot="1"/>
          </p:cNvSpPr>
          <p:nvPr>
            <p:ph idx="1"/>
          </p:nvPr>
        </p:nvSpPr>
        <p:spPr>
          <a:xfrm>
            <a:off x="1524000" y="0"/>
            <a:ext cx="9144000" cy="6858000"/>
          </a:xfrm>
        </p:spPr>
        <p:txBody>
          <a:bodyPr anchor="t" anchorCtr="0"/>
          <a:p>
            <a:r>
              <a:rPr lang="en-US" altLang="zh-CN" b="1" dirty="0"/>
              <a:t>        </a:t>
            </a:r>
            <a:r>
              <a:rPr lang="zh-CN" altLang="en-US" sz="2800" b="1" dirty="0"/>
              <a:t>境内公路运输填报车名〔</a:t>
            </a:r>
            <a:r>
              <a:rPr lang="en-US" altLang="zh-CN" sz="2800" b="1" dirty="0"/>
              <a:t>4</a:t>
            </a:r>
            <a:r>
              <a:rPr lang="zh-CN" altLang="en-US" sz="2800" b="1" dirty="0"/>
              <a:t>位关别代码</a:t>
            </a:r>
            <a:r>
              <a:rPr lang="en-US" altLang="zh-CN" sz="2800" b="1" dirty="0"/>
              <a:t>+“TRUCK”</a:t>
            </a:r>
            <a:r>
              <a:rPr lang="zh-CN" altLang="en-US" sz="2800" b="1" dirty="0"/>
              <a:t>（英文单词）〕＋“</a:t>
            </a:r>
            <a:r>
              <a:rPr lang="en-US" altLang="zh-CN" sz="2800" b="1" dirty="0"/>
              <a:t>/”</a:t>
            </a:r>
            <a:r>
              <a:rPr lang="zh-CN" altLang="en-US" sz="2800" b="1" dirty="0"/>
              <a:t>＋</a:t>
            </a:r>
            <a:r>
              <a:rPr lang="en-US" altLang="zh-CN" sz="2800" b="1" dirty="0"/>
              <a:t>6</a:t>
            </a:r>
            <a:r>
              <a:rPr lang="zh-CN" altLang="en-US" sz="2800" b="1" dirty="0"/>
              <a:t>位启运日期。</a:t>
            </a:r>
            <a:endParaRPr lang="zh-CN" altLang="en-US" sz="2800" b="1" dirty="0"/>
          </a:p>
          <a:p>
            <a:r>
              <a:rPr lang="zh-CN" altLang="en-US" b="1" dirty="0"/>
              <a:t>      上述“驳船船名”、“驳船航次”、“车名”、“日期”均须事先在海关备案。 </a:t>
            </a:r>
            <a:endParaRPr lang="zh-CN" altLang="en-US" b="1" dirty="0"/>
          </a:p>
          <a:p>
            <a:r>
              <a:rPr lang="en-US" altLang="zh-CN" b="1" dirty="0"/>
              <a:t>②</a:t>
            </a:r>
            <a:r>
              <a:rPr lang="zh-CN" altLang="en-US" b="1" dirty="0"/>
              <a:t>铁路运输：</a:t>
            </a:r>
            <a:endParaRPr lang="zh-CN" altLang="en-US" b="1" dirty="0"/>
          </a:p>
          <a:p>
            <a:r>
              <a:rPr lang="zh-CN" altLang="en-US" b="1" dirty="0"/>
              <a:t>     填报“</a:t>
            </a:r>
            <a:r>
              <a:rPr lang="en-US" altLang="zh-CN" b="1" dirty="0"/>
              <a:t>@”+16</a:t>
            </a:r>
            <a:r>
              <a:rPr lang="zh-CN" altLang="en-US" b="1" dirty="0"/>
              <a:t>位转关申报单预录入号；</a:t>
            </a:r>
            <a:endParaRPr lang="zh-CN" altLang="en-US" b="1" dirty="0"/>
          </a:p>
          <a:p>
            <a:r>
              <a:rPr lang="zh-CN" altLang="en-US" b="1" dirty="0"/>
              <a:t>     多张报关单需要通过一张转关单转关的，填报“</a:t>
            </a:r>
            <a:r>
              <a:rPr lang="en-US" altLang="zh-CN" b="1" dirty="0"/>
              <a:t>@”</a:t>
            </a:r>
            <a:r>
              <a:rPr lang="zh-CN" altLang="en-US" b="1" dirty="0"/>
              <a:t>。</a:t>
            </a:r>
            <a:endParaRPr lang="zh-CN" altLang="en-US" b="1" dirty="0"/>
          </a:p>
          <a:p>
            <a:r>
              <a:rPr lang="en-US" altLang="zh-CN" b="1" dirty="0"/>
              <a:t>③</a:t>
            </a:r>
            <a:r>
              <a:rPr lang="zh-CN" altLang="en-US" b="1" dirty="0"/>
              <a:t>其它运输方式：</a:t>
            </a:r>
            <a:endParaRPr lang="zh-CN" altLang="en-US" b="1" dirty="0"/>
          </a:p>
          <a:p>
            <a:r>
              <a:rPr lang="zh-CN" altLang="en-US" b="1" dirty="0"/>
              <a:t>     填报“</a:t>
            </a:r>
            <a:r>
              <a:rPr lang="en-US" altLang="zh-CN" b="1" dirty="0"/>
              <a:t>@”+16</a:t>
            </a:r>
            <a:r>
              <a:rPr lang="zh-CN" altLang="en-US" b="1" dirty="0"/>
              <a:t>位转关申报单预录入号（或</a:t>
            </a:r>
            <a:r>
              <a:rPr lang="en-US" altLang="zh-CN" b="1" dirty="0"/>
              <a:t>13</a:t>
            </a:r>
            <a:r>
              <a:rPr lang="zh-CN" altLang="en-US" b="1" dirty="0"/>
              <a:t>位载货清单号）。</a:t>
            </a:r>
            <a:endParaRPr lang="zh-CN" altLang="en-US" b="1" dirty="0"/>
          </a:p>
          <a:p>
            <a:r>
              <a:rPr lang="zh-CN" altLang="en-US" b="1" dirty="0"/>
              <a:t>   上述规定以外无实际进出境的，本栏目为空。</a:t>
            </a:r>
            <a:endParaRPr lang="zh-CN" altLang="en-US" dirty="0"/>
          </a:p>
        </p:txBody>
      </p:sp>
    </p:spTree>
    <p:custDataLst>
      <p:tags r:id="rId1"/>
    </p:custDataLst>
  </p:cSld>
  <p:clrMapOvr>
    <a:masterClrMapping/>
  </p:clrMapOvr>
  <p:transition>
    <p:push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文本占位符 162818"/>
          <p:cNvSpPr>
            <a:spLocks noGrp="1" noRot="1"/>
          </p:cNvSpPr>
          <p:nvPr>
            <p:ph idx="1"/>
          </p:nvPr>
        </p:nvSpPr>
        <p:spPr>
          <a:xfrm>
            <a:off x="1524000" y="0"/>
            <a:ext cx="9144000" cy="6858000"/>
          </a:xfrm>
        </p:spPr>
        <p:txBody>
          <a:bodyPr anchor="t" anchorCtr="0"/>
          <a:p>
            <a:r>
              <a:rPr lang="zh-CN" altLang="en-US" b="1" dirty="0"/>
              <a:t>（</a:t>
            </a:r>
            <a:r>
              <a:rPr lang="en-US" altLang="zh-CN" b="1" dirty="0"/>
              <a:t>2</a:t>
            </a:r>
            <a:r>
              <a:rPr lang="zh-CN" altLang="en-US" b="1" dirty="0"/>
              <a:t>）</a:t>
            </a:r>
            <a:r>
              <a:rPr lang="en-US" altLang="zh-CN" b="1" dirty="0"/>
              <a:t>H2000</a:t>
            </a:r>
            <a:r>
              <a:rPr lang="zh-CN" altLang="en-US" b="1" dirty="0"/>
              <a:t>通关系统：</a:t>
            </a:r>
            <a:endParaRPr lang="zh-CN" altLang="en-US" b="1" dirty="0"/>
          </a:p>
          <a:p>
            <a:r>
              <a:rPr lang="en-US" altLang="zh-CN" b="1" dirty="0"/>
              <a:t>①</a:t>
            </a:r>
            <a:r>
              <a:rPr lang="zh-CN" altLang="en-US" b="1" dirty="0"/>
              <a:t>江海运输：</a:t>
            </a:r>
            <a:endParaRPr lang="zh-CN" altLang="en-US" b="1" dirty="0"/>
          </a:p>
          <a:p>
            <a:r>
              <a:rPr lang="zh-CN" altLang="en-US" b="1" dirty="0"/>
              <a:t>      非中转填报“</a:t>
            </a:r>
            <a:r>
              <a:rPr lang="en-US" altLang="zh-CN" b="1" dirty="0"/>
              <a:t>@”+16</a:t>
            </a:r>
            <a:r>
              <a:rPr lang="zh-CN" altLang="en-US" b="1" dirty="0"/>
              <a:t>位转关申报单预录入号（或</a:t>
            </a:r>
            <a:r>
              <a:rPr lang="en-US" altLang="zh-CN" b="1" dirty="0"/>
              <a:t>13</a:t>
            </a:r>
            <a:r>
              <a:rPr lang="zh-CN" altLang="en-US" b="1" dirty="0"/>
              <a:t>位载货清单号）。</a:t>
            </a:r>
            <a:endParaRPr lang="zh-CN" altLang="en-US" b="1" dirty="0"/>
          </a:p>
          <a:p>
            <a:r>
              <a:rPr lang="zh-CN" altLang="en-US" b="1" dirty="0"/>
              <a:t>      如多张报关单需要通过一张转关单转关的，运输工具名称字段填报“</a:t>
            </a:r>
            <a:r>
              <a:rPr lang="en-US" altLang="zh-CN" b="1" dirty="0"/>
              <a:t>@”</a:t>
            </a:r>
            <a:r>
              <a:rPr lang="zh-CN" altLang="en-US" b="1" dirty="0"/>
              <a:t>。</a:t>
            </a:r>
            <a:endParaRPr lang="zh-CN" altLang="en-US" b="1" dirty="0"/>
          </a:p>
          <a:p>
            <a:r>
              <a:rPr lang="zh-CN" altLang="en-US" b="1" dirty="0"/>
              <a:t>     </a:t>
            </a:r>
            <a:r>
              <a:rPr lang="zh-CN" altLang="en-US" b="1" dirty="0">
                <a:solidFill>
                  <a:schemeClr val="tx2"/>
                </a:solidFill>
              </a:rPr>
              <a:t>中转：</a:t>
            </a:r>
            <a:endParaRPr lang="zh-CN" altLang="en-US" b="1" dirty="0">
              <a:solidFill>
                <a:schemeClr val="tx2"/>
              </a:solidFill>
            </a:endParaRPr>
          </a:p>
          <a:p>
            <a:r>
              <a:rPr lang="zh-CN" altLang="en-US" b="1" dirty="0"/>
              <a:t>       境内江海运输填报驳船船名；</a:t>
            </a:r>
            <a:endParaRPr lang="zh-CN" altLang="en-US" b="1" dirty="0"/>
          </a:p>
          <a:p>
            <a:r>
              <a:rPr lang="zh-CN" altLang="en-US" b="1" dirty="0"/>
              <a:t>       境内铁路运输填报车名〔主管海关</a:t>
            </a:r>
            <a:r>
              <a:rPr lang="en-US" altLang="zh-CN" b="1" dirty="0"/>
              <a:t>4</a:t>
            </a:r>
            <a:r>
              <a:rPr lang="zh-CN" altLang="en-US" b="1" dirty="0"/>
              <a:t>位关别代码</a:t>
            </a:r>
            <a:r>
              <a:rPr lang="en-US" altLang="zh-CN" b="1" dirty="0"/>
              <a:t>+“TRAIN”</a:t>
            </a:r>
            <a:r>
              <a:rPr lang="zh-CN" altLang="en-US" b="1" dirty="0"/>
              <a:t>（英文单词）〕；</a:t>
            </a:r>
            <a:endParaRPr lang="zh-CN" altLang="en-US" b="1" dirty="0"/>
          </a:p>
          <a:p>
            <a:r>
              <a:rPr lang="zh-CN" altLang="en-US" b="1" dirty="0"/>
              <a:t>       境内公路运输填报车名〔主管海关</a:t>
            </a:r>
            <a:r>
              <a:rPr lang="en-US" altLang="zh-CN" b="1" dirty="0"/>
              <a:t>4</a:t>
            </a:r>
            <a:r>
              <a:rPr lang="zh-CN" altLang="en-US" b="1" dirty="0"/>
              <a:t>位关别代码</a:t>
            </a:r>
            <a:r>
              <a:rPr lang="en-US" altLang="zh-CN" b="1" dirty="0"/>
              <a:t>+“TRUCK” </a:t>
            </a:r>
            <a:r>
              <a:rPr lang="zh-CN" altLang="en-US" b="1" dirty="0"/>
              <a:t>（英文单词）〕。</a:t>
            </a:r>
            <a:endParaRPr lang="zh-CN" altLang="en-US" b="1" dirty="0"/>
          </a:p>
        </p:txBody>
      </p:sp>
    </p:spTree>
    <p:custDataLst>
      <p:tags r:id="rId1"/>
    </p:custDataLst>
  </p:cSld>
  <p:clrMapOvr>
    <a:masterClrMapping/>
  </p:clrMapOvr>
  <p:transition>
    <p:push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文本占位符 163842"/>
          <p:cNvSpPr>
            <a:spLocks noGrp="1" noRot="1"/>
          </p:cNvSpPr>
          <p:nvPr>
            <p:ph idx="1"/>
          </p:nvPr>
        </p:nvSpPr>
        <p:spPr>
          <a:xfrm>
            <a:off x="1524000" y="0"/>
            <a:ext cx="9144000" cy="6858000"/>
          </a:xfrm>
        </p:spPr>
        <p:txBody>
          <a:bodyPr anchor="t" anchorCtr="0"/>
          <a:p>
            <a:r>
              <a:rPr lang="en-US" altLang="zh-CN" b="1" dirty="0"/>
              <a:t>②</a:t>
            </a:r>
            <a:r>
              <a:rPr lang="zh-CN" altLang="en-US" b="1" dirty="0"/>
              <a:t>铁路运输：</a:t>
            </a:r>
            <a:endParaRPr lang="zh-CN" altLang="en-US" b="1" dirty="0"/>
          </a:p>
          <a:p>
            <a:r>
              <a:rPr lang="zh-CN" altLang="en-US" b="1" dirty="0"/>
              <a:t>       填报“</a:t>
            </a:r>
            <a:r>
              <a:rPr lang="en-US" altLang="zh-CN" b="1" dirty="0"/>
              <a:t>@”+16</a:t>
            </a:r>
            <a:r>
              <a:rPr lang="zh-CN" altLang="en-US" b="1" dirty="0"/>
              <a:t>位转关申报单预录入号（或</a:t>
            </a:r>
            <a:r>
              <a:rPr lang="en-US" altLang="zh-CN" b="1" dirty="0"/>
              <a:t>13</a:t>
            </a:r>
            <a:r>
              <a:rPr lang="zh-CN" altLang="en-US" b="1" dirty="0"/>
              <a:t>位载货清单号），</a:t>
            </a:r>
            <a:endParaRPr lang="zh-CN" altLang="en-US" b="1" dirty="0"/>
          </a:p>
          <a:p>
            <a:r>
              <a:rPr lang="zh-CN" altLang="en-US" b="1" dirty="0"/>
              <a:t>       如多张报关单需要通过一张转关单转关的，填报“</a:t>
            </a:r>
            <a:r>
              <a:rPr lang="en-US" altLang="zh-CN" b="1" dirty="0"/>
              <a:t>@”</a:t>
            </a:r>
            <a:r>
              <a:rPr lang="zh-CN" altLang="en-US" b="1" dirty="0"/>
              <a:t>。</a:t>
            </a:r>
            <a:endParaRPr lang="zh-CN" altLang="en-US" b="1" dirty="0"/>
          </a:p>
          <a:p>
            <a:r>
              <a:rPr lang="en-US" altLang="zh-CN" b="1" dirty="0"/>
              <a:t>③</a:t>
            </a:r>
            <a:r>
              <a:rPr lang="zh-CN" altLang="en-US" b="1" dirty="0"/>
              <a:t>航空运输：</a:t>
            </a:r>
            <a:endParaRPr lang="zh-CN" altLang="en-US" b="1" dirty="0"/>
          </a:p>
          <a:p>
            <a:r>
              <a:rPr lang="zh-CN" altLang="en-US" b="1" dirty="0"/>
              <a:t>       填报“</a:t>
            </a:r>
            <a:r>
              <a:rPr lang="en-US" altLang="zh-CN" b="1" dirty="0"/>
              <a:t>@”+16</a:t>
            </a:r>
            <a:r>
              <a:rPr lang="zh-CN" altLang="en-US" b="1" dirty="0"/>
              <a:t>位转关申报单预录入号（或</a:t>
            </a:r>
            <a:r>
              <a:rPr lang="en-US" altLang="zh-CN" b="1" dirty="0"/>
              <a:t>13</a:t>
            </a:r>
            <a:r>
              <a:rPr lang="zh-CN" altLang="en-US" b="1" dirty="0"/>
              <a:t>位载货清单号），</a:t>
            </a:r>
            <a:endParaRPr lang="zh-CN" altLang="en-US" b="1" dirty="0"/>
          </a:p>
          <a:p>
            <a:r>
              <a:rPr lang="zh-CN" altLang="en-US" b="1" dirty="0"/>
              <a:t>       如多张报关单需要通过一张转关单转关的，填报“</a:t>
            </a:r>
            <a:r>
              <a:rPr lang="en-US" altLang="zh-CN" b="1" dirty="0"/>
              <a:t>@”</a:t>
            </a:r>
            <a:r>
              <a:rPr lang="zh-CN" altLang="en-US" b="1" dirty="0"/>
              <a:t>。</a:t>
            </a:r>
            <a:endParaRPr lang="zh-CN" altLang="en-US" b="1" dirty="0"/>
          </a:p>
          <a:p>
            <a:r>
              <a:rPr lang="en-US" altLang="zh-CN" b="1" dirty="0"/>
              <a:t>④</a:t>
            </a:r>
            <a:r>
              <a:rPr lang="zh-CN" altLang="en-US" b="1" dirty="0"/>
              <a:t>其他各类出境运输方式：填报“</a:t>
            </a:r>
            <a:r>
              <a:rPr lang="en-US" altLang="zh-CN" b="1" dirty="0"/>
              <a:t>@”+16</a:t>
            </a:r>
            <a:r>
              <a:rPr lang="zh-CN" altLang="en-US" b="1" dirty="0"/>
              <a:t>位转关申报单预录入号（或</a:t>
            </a:r>
            <a:r>
              <a:rPr lang="en-US" altLang="zh-CN" b="1" dirty="0"/>
              <a:t>13</a:t>
            </a:r>
            <a:r>
              <a:rPr lang="zh-CN" altLang="en-US" b="1" dirty="0"/>
              <a:t>位载货清单号）。</a:t>
            </a:r>
            <a:endParaRPr lang="zh-CN" altLang="en-US" dirty="0"/>
          </a:p>
        </p:txBody>
      </p:sp>
    </p:spTree>
    <p:custDataLst>
      <p:tags r:id="rId1"/>
    </p:custDataLst>
  </p:cSld>
  <p:clrMapOvr>
    <a:masterClrMapping/>
  </p:clrMapOvr>
  <p:transition>
    <p:push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文本占位符 164866"/>
          <p:cNvSpPr>
            <a:spLocks noGrp="1" noRot="1"/>
          </p:cNvSpPr>
          <p:nvPr>
            <p:ph idx="1"/>
          </p:nvPr>
        </p:nvSpPr>
        <p:spPr>
          <a:xfrm>
            <a:off x="1524000" y="0"/>
            <a:ext cx="9144000" cy="6858000"/>
          </a:xfrm>
        </p:spPr>
        <p:txBody>
          <a:bodyPr anchor="t" anchorCtr="0"/>
          <a:p>
            <a:r>
              <a:rPr lang="zh-CN" altLang="en-US" b="1" dirty="0"/>
              <a:t>（三）无实际进出境货物报关单</a:t>
            </a:r>
            <a:endParaRPr lang="zh-CN" altLang="en-US" b="1" dirty="0"/>
          </a:p>
          <a:p>
            <a:r>
              <a:rPr lang="en-US" altLang="zh-CN" b="1" dirty="0"/>
              <a:t>1. </a:t>
            </a:r>
            <a:r>
              <a:rPr lang="zh-CN" altLang="en-US" b="1" dirty="0"/>
              <a:t>在</a:t>
            </a:r>
            <a:r>
              <a:rPr lang="en-US" altLang="zh-CN" b="1" dirty="0"/>
              <a:t>H883/EDI</a:t>
            </a:r>
            <a:r>
              <a:rPr lang="zh-CN" altLang="en-US" b="1" dirty="0"/>
              <a:t>通关系统下：</a:t>
            </a:r>
            <a:endParaRPr lang="zh-CN" altLang="en-US" b="1" dirty="0"/>
          </a:p>
          <a:p>
            <a:r>
              <a:rPr lang="zh-CN" altLang="en-US" b="1" dirty="0"/>
              <a:t>       按转关运输货物办理结转手续的，按转关运输有关规定填报。</a:t>
            </a:r>
            <a:endParaRPr lang="zh-CN" altLang="en-US" b="1" dirty="0"/>
          </a:p>
          <a:p>
            <a:r>
              <a:rPr lang="en-US" altLang="zh-CN" b="1" dirty="0"/>
              <a:t>2. </a:t>
            </a:r>
            <a:r>
              <a:rPr lang="zh-CN" altLang="en-US" b="1" dirty="0"/>
              <a:t>在</a:t>
            </a:r>
            <a:r>
              <a:rPr lang="en-US" altLang="zh-CN" b="1" dirty="0"/>
              <a:t>H2000</a:t>
            </a:r>
            <a:r>
              <a:rPr lang="zh-CN" altLang="en-US" b="1" dirty="0"/>
              <a:t>通关系统下，本栏目免予填报。</a:t>
            </a:r>
            <a:endParaRPr lang="zh-CN" altLang="en-US" b="1" dirty="0"/>
          </a:p>
          <a:p>
            <a:r>
              <a:rPr lang="zh-CN" altLang="en-US" b="1" dirty="0"/>
              <a:t> </a:t>
            </a:r>
            <a:endParaRPr lang="zh-CN" altLang="en-US" b="1" dirty="0"/>
          </a:p>
        </p:txBody>
      </p:sp>
    </p:spTree>
    <p:custDataLst>
      <p:tags r:id="rId1"/>
    </p:custDataLst>
  </p:cSld>
  <p:clrMapOvr>
    <a:masterClrMapping/>
  </p:clrMapOvr>
  <p:transition>
    <p:push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文本占位符 168962"/>
          <p:cNvSpPr>
            <a:spLocks noGrp="1" noRot="1"/>
          </p:cNvSpPr>
          <p:nvPr>
            <p:ph idx="1"/>
          </p:nvPr>
        </p:nvSpPr>
        <p:spPr>
          <a:xfrm>
            <a:off x="1524000" y="0"/>
            <a:ext cx="9144000" cy="6858000"/>
          </a:xfrm>
        </p:spPr>
        <p:txBody>
          <a:bodyPr anchor="t" anchorCtr="0"/>
          <a:p>
            <a:r>
              <a:rPr lang="zh-CN" altLang="en-US" sz="4400" b="1" dirty="0">
                <a:solidFill>
                  <a:schemeClr val="tx2"/>
                </a:solidFill>
              </a:rPr>
              <a:t>十、航次号</a:t>
            </a:r>
            <a:endParaRPr lang="zh-CN" altLang="en-US" sz="4400" b="1" dirty="0">
              <a:solidFill>
                <a:schemeClr val="tx2"/>
              </a:solidFill>
            </a:endParaRPr>
          </a:p>
          <a:p>
            <a:r>
              <a:rPr lang="zh-CN" altLang="en-US" b="1" dirty="0"/>
              <a:t>       指载运货物进出境的运输工具的航次编号。</a:t>
            </a:r>
            <a:endParaRPr lang="zh-CN" altLang="en-US" b="1" dirty="0"/>
          </a:p>
          <a:p>
            <a:r>
              <a:rPr lang="zh-CN" altLang="en-US" b="1" dirty="0"/>
              <a:t>      （本栏目仅限</a:t>
            </a:r>
            <a:r>
              <a:rPr lang="en-US" altLang="zh-CN" b="1" dirty="0"/>
              <a:t>H2000</a:t>
            </a:r>
            <a:r>
              <a:rPr lang="zh-CN" altLang="en-US" b="1" dirty="0"/>
              <a:t>通关系统填报。）</a:t>
            </a:r>
            <a:endParaRPr lang="zh-CN" altLang="en-US" b="1" dirty="0"/>
          </a:p>
          <a:p>
            <a:r>
              <a:rPr lang="zh-CN" altLang="en-US" b="1" dirty="0"/>
              <a:t>（一）直接在进出境地办理报关手续的报关单</a:t>
            </a:r>
            <a:endParaRPr lang="zh-CN" altLang="en-US" b="1" dirty="0"/>
          </a:p>
          <a:p>
            <a:r>
              <a:rPr lang="en-US" altLang="zh-CN" b="1" dirty="0"/>
              <a:t>1. </a:t>
            </a:r>
            <a:r>
              <a:rPr lang="zh-CN" altLang="en-US" b="1" dirty="0"/>
              <a:t>江海运输：</a:t>
            </a:r>
            <a:endParaRPr lang="zh-CN" altLang="en-US" b="1" dirty="0"/>
          </a:p>
          <a:p>
            <a:r>
              <a:rPr lang="zh-CN" altLang="en-US" b="1" dirty="0"/>
              <a:t>                     填报船舶的航次号。</a:t>
            </a:r>
            <a:endParaRPr lang="zh-CN" altLang="en-US" b="1" dirty="0"/>
          </a:p>
          <a:p>
            <a:r>
              <a:rPr lang="en-US" altLang="zh-CN" b="1" dirty="0"/>
              <a:t>2. </a:t>
            </a:r>
            <a:r>
              <a:rPr lang="zh-CN" altLang="en-US" b="1" dirty="0"/>
              <a:t>汽车运输：</a:t>
            </a:r>
            <a:endParaRPr lang="zh-CN" altLang="en-US" b="1" dirty="0"/>
          </a:p>
          <a:p>
            <a:r>
              <a:rPr lang="zh-CN" altLang="en-US" b="1" dirty="0"/>
              <a:t>                      填报该跨境运输车辆的进出境日期〔</a:t>
            </a:r>
            <a:r>
              <a:rPr lang="en-US" altLang="zh-CN" b="1" dirty="0"/>
              <a:t>8</a:t>
            </a:r>
            <a:r>
              <a:rPr lang="zh-CN" altLang="en-US" b="1" dirty="0"/>
              <a:t>位数字，顺序为年（</a:t>
            </a:r>
            <a:r>
              <a:rPr lang="en-US" altLang="zh-CN" b="1" dirty="0"/>
              <a:t>4</a:t>
            </a:r>
            <a:r>
              <a:rPr lang="zh-CN" altLang="en-US" b="1" dirty="0"/>
              <a:t>位）、月（</a:t>
            </a:r>
            <a:r>
              <a:rPr lang="en-US" altLang="zh-CN" b="1" dirty="0"/>
              <a:t>2</a:t>
            </a:r>
            <a:r>
              <a:rPr lang="zh-CN" altLang="en-US" b="1" dirty="0"/>
              <a:t>位）、日（</a:t>
            </a:r>
            <a:r>
              <a:rPr lang="en-US" altLang="zh-CN" b="1" dirty="0"/>
              <a:t>2</a:t>
            </a:r>
            <a:r>
              <a:rPr lang="zh-CN" altLang="en-US" b="1" dirty="0"/>
              <a:t>位），下同〕。</a:t>
            </a:r>
            <a:endParaRPr lang="zh-CN" altLang="en-US" b="1" dirty="0"/>
          </a:p>
        </p:txBody>
      </p:sp>
    </p:spTree>
    <p:custDataLst>
      <p:tags r:id="rId1"/>
    </p:custDataLst>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文本占位符 10241"/>
          <p:cNvSpPr>
            <a:spLocks noGrp="1" noRot="1"/>
          </p:cNvSpPr>
          <p:nvPr>
            <p:ph idx="1"/>
          </p:nvPr>
        </p:nvSpPr>
        <p:spPr>
          <a:xfrm>
            <a:off x="1524000" y="0"/>
            <a:ext cx="9144000" cy="6858000"/>
          </a:xfrm>
        </p:spPr>
        <p:txBody>
          <a:bodyPr anchor="t" anchorCtr="0"/>
          <a:p>
            <a:pPr>
              <a:lnSpc>
                <a:spcPct val="90000"/>
              </a:lnSpc>
            </a:pPr>
            <a:r>
              <a:rPr lang="en-US" altLang="zh-CN" b="1"/>
              <a:t>    </a:t>
            </a:r>
            <a:r>
              <a:rPr lang="en-US" altLang="zh-CN" sz="3600" b="1" dirty="0"/>
              <a:t>4</a:t>
            </a:r>
            <a:r>
              <a:rPr lang="zh-CN" altLang="en-US" sz="3600" b="1" dirty="0"/>
              <a:t>、如进口滞报，须缴纳滞报金。进口属海关监管的货物，须缴纳监管手续费。</a:t>
            </a:r>
            <a:endParaRPr lang="zh-CN" altLang="en-US" sz="3600" b="1" dirty="0"/>
          </a:p>
          <a:p>
            <a:pPr>
              <a:lnSpc>
                <a:spcPct val="90000"/>
              </a:lnSpc>
            </a:pPr>
            <a:r>
              <a:rPr lang="en-US" altLang="zh-CN" sz="3600" b="1" dirty="0"/>
              <a:t>    5</a:t>
            </a:r>
            <a:r>
              <a:rPr lang="zh-CN" altLang="en-US" sz="3600" b="1" dirty="0"/>
              <a:t>、报关单据移交查验部门。如通关科与查验部门在同一办公场所，单据由海关内部移交；如通关科与查验部门不在同一办公场所，由报关员签收关封带交查验部门。 </a:t>
            </a:r>
            <a:endParaRPr lang="zh-CN" altLang="en-US" sz="3600" b="1" dirty="0"/>
          </a:p>
          <a:p>
            <a:pPr>
              <a:lnSpc>
                <a:spcPct val="90000"/>
              </a:lnSpc>
            </a:pPr>
            <a:r>
              <a:rPr lang="zh-CN" altLang="en-US" sz="3600" b="1" dirty="0"/>
              <a:t>     </a:t>
            </a:r>
            <a:r>
              <a:rPr lang="en-US" altLang="zh-CN" sz="3600" b="1" dirty="0"/>
              <a:t>6 </a:t>
            </a:r>
            <a:r>
              <a:rPr lang="zh-CN" altLang="en-US" sz="3600" b="1" dirty="0"/>
              <a:t>、接到查验通知后，带海关验货员查验。查验时货主必须按验货员要求提供必要的帮助，如搬运货物、打开包装等。</a:t>
            </a:r>
            <a:endParaRPr lang="zh-CN" altLang="en-US" sz="3600" b="1" dirty="0"/>
          </a:p>
          <a:p>
            <a:pPr>
              <a:lnSpc>
                <a:spcPct val="90000"/>
              </a:lnSpc>
            </a:pPr>
            <a:r>
              <a:rPr lang="en-US" altLang="zh-CN" sz="3600" b="1" dirty="0"/>
              <a:t>    7 </a:t>
            </a:r>
            <a:r>
              <a:rPr lang="zh-CN" altLang="en-US" sz="3600" b="1" dirty="0"/>
              <a:t>、非应税货物查验货物后到查验部门签领已加盖海关放行章的提货单。</a:t>
            </a:r>
            <a:endParaRPr lang="zh-CN" altLang="en-US" sz="3600" b="1" dirty="0"/>
          </a:p>
        </p:txBody>
      </p:sp>
    </p:spTree>
    <p:custDataLst>
      <p:tags r:id="rId1"/>
    </p:custDataLst>
  </p:cSld>
  <p:clrMapOvr>
    <a:masterClrMapping/>
  </p:clrMapOvr>
  <p:transition>
    <p:push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文本占位符 176130"/>
          <p:cNvSpPr>
            <a:spLocks noGrp="1" noRot="1"/>
          </p:cNvSpPr>
          <p:nvPr>
            <p:ph idx="1"/>
          </p:nvPr>
        </p:nvSpPr>
        <p:spPr>
          <a:xfrm>
            <a:off x="1524000" y="0"/>
            <a:ext cx="9144000" cy="6858000"/>
          </a:xfrm>
        </p:spPr>
        <p:txBody>
          <a:bodyPr anchor="t" anchorCtr="0"/>
          <a:p>
            <a:r>
              <a:rPr lang="en-US" altLang="zh-CN" b="1" dirty="0"/>
              <a:t>3. </a:t>
            </a:r>
            <a:r>
              <a:rPr lang="zh-CN" altLang="en-US" b="1" dirty="0"/>
              <a:t>铁路运输：</a:t>
            </a:r>
            <a:endParaRPr lang="zh-CN" altLang="en-US" b="1" dirty="0"/>
          </a:p>
          <a:p>
            <a:r>
              <a:rPr lang="zh-CN" altLang="en-US" b="1" dirty="0"/>
              <a:t>                       填报进出境日期。</a:t>
            </a:r>
            <a:endParaRPr lang="zh-CN" altLang="en-US" b="1" dirty="0"/>
          </a:p>
          <a:p>
            <a:r>
              <a:rPr lang="en-US" altLang="zh-CN" b="1" dirty="0"/>
              <a:t>4. </a:t>
            </a:r>
            <a:r>
              <a:rPr lang="zh-CN" altLang="en-US" b="1" dirty="0"/>
              <a:t>航空运输：</a:t>
            </a:r>
            <a:endParaRPr lang="zh-CN" altLang="en-US" b="1" dirty="0"/>
          </a:p>
          <a:p>
            <a:r>
              <a:rPr lang="zh-CN" altLang="en-US" b="1" dirty="0"/>
              <a:t>                       免予填报。</a:t>
            </a:r>
            <a:endParaRPr lang="zh-CN" altLang="en-US" b="1" dirty="0"/>
          </a:p>
          <a:p>
            <a:r>
              <a:rPr lang="en-US" altLang="zh-CN" b="1" dirty="0"/>
              <a:t>5. </a:t>
            </a:r>
            <a:r>
              <a:rPr lang="zh-CN" altLang="en-US" b="1" dirty="0"/>
              <a:t>邮政运输：</a:t>
            </a:r>
            <a:endParaRPr lang="zh-CN" altLang="en-US" b="1" dirty="0"/>
          </a:p>
          <a:p>
            <a:r>
              <a:rPr lang="zh-CN" altLang="en-US" b="1" dirty="0"/>
              <a:t>                        填报进出境日期。</a:t>
            </a:r>
            <a:endParaRPr lang="zh-CN" altLang="en-US" b="1" dirty="0"/>
          </a:p>
          <a:p>
            <a:r>
              <a:rPr lang="en-US" altLang="zh-CN" b="1" dirty="0"/>
              <a:t>6. </a:t>
            </a:r>
            <a:r>
              <a:rPr lang="zh-CN" altLang="en-US" b="1" dirty="0"/>
              <a:t>其他各类运输方式：</a:t>
            </a:r>
            <a:endParaRPr lang="zh-CN" altLang="en-US" b="1" dirty="0"/>
          </a:p>
          <a:p>
            <a:r>
              <a:rPr lang="zh-CN" altLang="en-US" b="1" dirty="0"/>
              <a:t>                        免予填报。</a:t>
            </a:r>
            <a:endParaRPr lang="zh-CN" altLang="en-US" b="1" dirty="0"/>
          </a:p>
        </p:txBody>
      </p:sp>
    </p:spTree>
    <p:custDataLst>
      <p:tags r:id="rId1"/>
    </p:custDataLst>
  </p:cSld>
  <p:clrMapOvr>
    <a:masterClrMapping/>
  </p:clrMapOvr>
  <p:transition>
    <p:push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文本占位符 169986"/>
          <p:cNvSpPr>
            <a:spLocks noGrp="1" noRot="1"/>
          </p:cNvSpPr>
          <p:nvPr>
            <p:ph idx="1"/>
          </p:nvPr>
        </p:nvSpPr>
        <p:spPr>
          <a:xfrm>
            <a:off x="1524000" y="0"/>
            <a:ext cx="9144000" cy="6858000"/>
          </a:xfrm>
        </p:spPr>
        <p:txBody>
          <a:bodyPr anchor="t" anchorCtr="0">
            <a:normAutofit fontScale="70000"/>
          </a:bodyPr>
          <a:p>
            <a:r>
              <a:rPr lang="zh-CN" altLang="en-US" sz="2800" b="1" dirty="0"/>
              <a:t>（二）转关运输货物报关单</a:t>
            </a:r>
            <a:endParaRPr lang="zh-CN" altLang="en-US" sz="2800" b="1" dirty="0"/>
          </a:p>
          <a:p>
            <a:r>
              <a:rPr lang="en-US" altLang="zh-CN" sz="2800" b="1" dirty="0"/>
              <a:t>1. </a:t>
            </a:r>
            <a:r>
              <a:rPr lang="zh-CN" altLang="en-US" sz="2800" b="1" dirty="0"/>
              <a:t>进口</a:t>
            </a:r>
            <a:endParaRPr lang="zh-CN" altLang="en-US" sz="2800" b="1" dirty="0"/>
          </a:p>
          <a:p>
            <a:r>
              <a:rPr lang="zh-CN" altLang="en-US" sz="2800" b="1" dirty="0"/>
              <a:t>（</a:t>
            </a:r>
            <a:r>
              <a:rPr lang="en-US" altLang="zh-CN" sz="2800" b="1" dirty="0"/>
              <a:t>1</a:t>
            </a:r>
            <a:r>
              <a:rPr lang="zh-CN" altLang="en-US" sz="2800" b="1" dirty="0"/>
              <a:t>）江海运输：</a:t>
            </a:r>
            <a:endParaRPr lang="zh-CN" altLang="en-US" sz="2800" b="1" dirty="0"/>
          </a:p>
          <a:p>
            <a:r>
              <a:rPr lang="zh-CN" altLang="en-US" sz="2800" b="1" dirty="0"/>
              <a:t>       中转转关方式填报“</a:t>
            </a:r>
            <a:r>
              <a:rPr lang="en-US" altLang="zh-CN" sz="2800" b="1" dirty="0"/>
              <a:t>@”+</a:t>
            </a:r>
            <a:r>
              <a:rPr lang="zh-CN" altLang="en-US" sz="2800" b="1" dirty="0"/>
              <a:t>进境干线船舶航次。</a:t>
            </a:r>
            <a:endParaRPr lang="zh-CN" altLang="en-US" sz="2800" b="1" dirty="0"/>
          </a:p>
          <a:p>
            <a:r>
              <a:rPr lang="zh-CN" altLang="en-US" sz="2800" b="1" dirty="0"/>
              <a:t>       直转、提前报关免予填报。</a:t>
            </a:r>
            <a:endParaRPr lang="zh-CN" altLang="en-US" sz="2800" b="1" dirty="0"/>
          </a:p>
          <a:p>
            <a:r>
              <a:rPr lang="zh-CN" altLang="en-US" sz="2800" b="1" dirty="0"/>
              <a:t>（</a:t>
            </a:r>
            <a:r>
              <a:rPr lang="en-US" altLang="zh-CN" sz="2800" b="1" dirty="0"/>
              <a:t>2</a:t>
            </a:r>
            <a:r>
              <a:rPr lang="zh-CN" altLang="en-US" sz="2800" b="1" dirty="0"/>
              <a:t>）公路运输：</a:t>
            </a:r>
            <a:endParaRPr lang="zh-CN" altLang="en-US" sz="2800" b="1" dirty="0"/>
          </a:p>
          <a:p>
            <a:r>
              <a:rPr lang="zh-CN" altLang="en-US" sz="2800" b="1" dirty="0"/>
              <a:t>                            免予填报。</a:t>
            </a:r>
            <a:endParaRPr lang="zh-CN" altLang="en-US" sz="2800" b="1" dirty="0"/>
          </a:p>
          <a:p>
            <a:r>
              <a:rPr lang="zh-CN" altLang="en-US" sz="2800" b="1" dirty="0"/>
              <a:t>（</a:t>
            </a:r>
            <a:r>
              <a:rPr lang="en-US" altLang="zh-CN" sz="2800" b="1" dirty="0"/>
              <a:t>3</a:t>
            </a:r>
            <a:r>
              <a:rPr lang="zh-CN" altLang="en-US" sz="2800" b="1" dirty="0"/>
              <a:t>）铁路运输：</a:t>
            </a:r>
            <a:endParaRPr lang="zh-CN" altLang="en-US" sz="2800" b="1" dirty="0"/>
          </a:p>
          <a:p>
            <a:r>
              <a:rPr lang="zh-CN" altLang="en-US" sz="2800" b="1" dirty="0"/>
              <a:t>                          “</a:t>
            </a:r>
            <a:r>
              <a:rPr lang="en-US" altLang="zh-CN" sz="2800" b="1" dirty="0"/>
              <a:t>@”+</a:t>
            </a:r>
            <a:r>
              <a:rPr lang="zh-CN" altLang="en-US" sz="2800" b="1" dirty="0"/>
              <a:t>进出境日期。 </a:t>
            </a:r>
            <a:endParaRPr lang="zh-CN" altLang="en-US" sz="2800" b="1" dirty="0"/>
          </a:p>
          <a:p>
            <a:r>
              <a:rPr lang="zh-CN" altLang="en-US" sz="2800" b="1" dirty="0"/>
              <a:t>（</a:t>
            </a:r>
            <a:r>
              <a:rPr lang="en-US" altLang="zh-CN" sz="2800" b="1" dirty="0"/>
              <a:t>4</a:t>
            </a:r>
            <a:r>
              <a:rPr lang="zh-CN" altLang="en-US" sz="2800" b="1" dirty="0"/>
              <a:t>）航空运输：</a:t>
            </a:r>
            <a:endParaRPr lang="zh-CN" altLang="en-US" sz="2800" b="1" dirty="0"/>
          </a:p>
          <a:p>
            <a:r>
              <a:rPr lang="zh-CN" altLang="en-US" sz="2800" b="1" dirty="0"/>
              <a:t>                           免予填报。</a:t>
            </a:r>
            <a:endParaRPr lang="zh-CN" altLang="en-US" sz="2800" b="1" dirty="0"/>
          </a:p>
          <a:p>
            <a:r>
              <a:rPr lang="zh-CN" altLang="en-US" sz="2800" b="1" dirty="0"/>
              <a:t>（</a:t>
            </a:r>
            <a:r>
              <a:rPr lang="en-US" altLang="zh-CN" sz="2800" b="1" dirty="0"/>
              <a:t>5</a:t>
            </a:r>
            <a:r>
              <a:rPr lang="zh-CN" altLang="en-US" sz="2800" b="1" dirty="0"/>
              <a:t>）其他各类运输方式：</a:t>
            </a:r>
            <a:endParaRPr lang="zh-CN" altLang="en-US" sz="2800" b="1" dirty="0"/>
          </a:p>
          <a:p>
            <a:r>
              <a:rPr lang="zh-CN" altLang="en-US" sz="2800" b="1" dirty="0"/>
              <a:t>                             免予填报。</a:t>
            </a:r>
            <a:endParaRPr lang="zh-CN" altLang="en-US" sz="2800" b="1" dirty="0"/>
          </a:p>
        </p:txBody>
      </p:sp>
    </p:spTree>
    <p:custDataLst>
      <p:tags r:id="rId1"/>
    </p:custDataLst>
  </p:cSld>
  <p:clrMapOvr>
    <a:masterClrMapping/>
  </p:clrMapOvr>
  <p:transition>
    <p:push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文本占位符 171010"/>
          <p:cNvSpPr>
            <a:spLocks noGrp="1" noRot="1"/>
          </p:cNvSpPr>
          <p:nvPr>
            <p:ph idx="1"/>
          </p:nvPr>
        </p:nvSpPr>
        <p:spPr>
          <a:xfrm>
            <a:off x="1524000" y="0"/>
            <a:ext cx="9144000" cy="6858000"/>
          </a:xfrm>
        </p:spPr>
        <p:txBody>
          <a:bodyPr anchor="t" anchorCtr="0">
            <a:normAutofit lnSpcReduction="10000"/>
          </a:bodyPr>
          <a:p>
            <a:pPr>
              <a:lnSpc>
                <a:spcPct val="80000"/>
              </a:lnSpc>
            </a:pPr>
            <a:r>
              <a:rPr lang="en-US" altLang="zh-CN" sz="2800" b="1" dirty="0"/>
              <a:t>2. </a:t>
            </a:r>
            <a:r>
              <a:rPr lang="zh-CN" altLang="en-US" sz="2800" b="1" dirty="0"/>
              <a:t>出口</a:t>
            </a:r>
            <a:endParaRPr lang="zh-CN" altLang="en-US" sz="2800" b="1" dirty="0"/>
          </a:p>
          <a:p>
            <a:pPr>
              <a:lnSpc>
                <a:spcPct val="80000"/>
              </a:lnSpc>
            </a:pPr>
            <a:r>
              <a:rPr lang="zh-CN" altLang="en-US" sz="2800" b="1" dirty="0"/>
              <a:t>（</a:t>
            </a:r>
            <a:r>
              <a:rPr lang="en-US" altLang="zh-CN" sz="2800" b="1" dirty="0"/>
              <a:t>1</a:t>
            </a:r>
            <a:r>
              <a:rPr lang="zh-CN" altLang="en-US" sz="2800" b="1" dirty="0"/>
              <a:t>）江海运输：</a:t>
            </a:r>
            <a:endParaRPr lang="zh-CN" altLang="en-US" sz="2800" b="1" dirty="0"/>
          </a:p>
          <a:p>
            <a:pPr>
              <a:lnSpc>
                <a:spcPct val="80000"/>
              </a:lnSpc>
            </a:pPr>
            <a:r>
              <a:rPr lang="zh-CN" altLang="en-US" sz="2800" b="1" dirty="0"/>
              <a:t>      非中转货物：</a:t>
            </a:r>
            <a:endParaRPr lang="zh-CN" altLang="en-US" sz="2800" b="1" dirty="0"/>
          </a:p>
          <a:p>
            <a:pPr>
              <a:lnSpc>
                <a:spcPct val="80000"/>
              </a:lnSpc>
            </a:pPr>
            <a:r>
              <a:rPr lang="zh-CN" altLang="en-US" sz="2800" b="1" dirty="0"/>
              <a:t>                            免予填报。</a:t>
            </a:r>
            <a:endParaRPr lang="zh-CN" altLang="en-US" sz="2800" b="1" dirty="0"/>
          </a:p>
          <a:p>
            <a:pPr>
              <a:lnSpc>
                <a:spcPct val="80000"/>
              </a:lnSpc>
            </a:pPr>
            <a:r>
              <a:rPr lang="zh-CN" altLang="en-US" sz="2800" b="1" dirty="0"/>
              <a:t>      中转货物：</a:t>
            </a:r>
            <a:endParaRPr lang="zh-CN" altLang="en-US" sz="2800" b="1" dirty="0"/>
          </a:p>
          <a:p>
            <a:pPr>
              <a:lnSpc>
                <a:spcPct val="80000"/>
              </a:lnSpc>
            </a:pPr>
            <a:r>
              <a:rPr lang="zh-CN" altLang="en-US" sz="2800" b="1" dirty="0"/>
              <a:t>                            境内江海运输填报驳船航次号；</a:t>
            </a:r>
            <a:endParaRPr lang="zh-CN" altLang="en-US" sz="2800" b="1" dirty="0"/>
          </a:p>
          <a:p>
            <a:pPr>
              <a:lnSpc>
                <a:spcPct val="80000"/>
              </a:lnSpc>
            </a:pPr>
            <a:r>
              <a:rPr lang="zh-CN" altLang="en-US" sz="2800" b="1" dirty="0"/>
              <a:t>                            境内铁路、公路运输填报</a:t>
            </a:r>
            <a:r>
              <a:rPr lang="en-US" altLang="zh-CN" sz="2800" b="1" dirty="0"/>
              <a:t>6</a:t>
            </a:r>
            <a:r>
              <a:rPr lang="zh-CN" altLang="en-US" sz="2800" b="1" dirty="0"/>
              <a:t>位启运日期，顺序为年、月、日各</a:t>
            </a:r>
            <a:r>
              <a:rPr lang="en-US" altLang="zh-CN" sz="2800" b="1" dirty="0"/>
              <a:t>2</a:t>
            </a:r>
            <a:r>
              <a:rPr lang="zh-CN" altLang="en-US" sz="2800" b="1" dirty="0"/>
              <a:t>位。</a:t>
            </a:r>
            <a:endParaRPr lang="zh-CN" altLang="en-US" sz="2800" b="1" dirty="0"/>
          </a:p>
          <a:p>
            <a:pPr>
              <a:lnSpc>
                <a:spcPct val="80000"/>
              </a:lnSpc>
            </a:pPr>
            <a:r>
              <a:rPr lang="zh-CN" altLang="en-US" sz="2800" b="1" dirty="0"/>
              <a:t>（</a:t>
            </a:r>
            <a:r>
              <a:rPr lang="en-US" altLang="zh-CN" sz="2800" b="1" dirty="0"/>
              <a:t>2</a:t>
            </a:r>
            <a:r>
              <a:rPr lang="zh-CN" altLang="en-US" sz="2800" b="1" dirty="0"/>
              <a:t>）铁路拼车拼箱捆绑出口：</a:t>
            </a:r>
            <a:endParaRPr lang="zh-CN" altLang="en-US" sz="2800" b="1" dirty="0"/>
          </a:p>
          <a:p>
            <a:pPr>
              <a:lnSpc>
                <a:spcPct val="80000"/>
              </a:lnSpc>
            </a:pPr>
            <a:r>
              <a:rPr lang="zh-CN" altLang="en-US" sz="2800" b="1" dirty="0"/>
              <a:t>                            免予填报。</a:t>
            </a:r>
            <a:endParaRPr lang="zh-CN" altLang="en-US" sz="2800" b="1" dirty="0"/>
          </a:p>
          <a:p>
            <a:pPr>
              <a:lnSpc>
                <a:spcPct val="80000"/>
              </a:lnSpc>
            </a:pPr>
            <a:r>
              <a:rPr lang="zh-CN" altLang="en-US" sz="2800" b="1" dirty="0"/>
              <a:t>（</a:t>
            </a:r>
            <a:r>
              <a:rPr lang="en-US" altLang="zh-CN" sz="2800" b="1" dirty="0"/>
              <a:t>3</a:t>
            </a:r>
            <a:r>
              <a:rPr lang="zh-CN" altLang="en-US" sz="2800" b="1" dirty="0"/>
              <a:t>）航空运输：</a:t>
            </a:r>
            <a:endParaRPr lang="zh-CN" altLang="en-US" sz="2800" b="1" dirty="0"/>
          </a:p>
          <a:p>
            <a:pPr>
              <a:lnSpc>
                <a:spcPct val="80000"/>
              </a:lnSpc>
            </a:pPr>
            <a:r>
              <a:rPr lang="zh-CN" altLang="en-US" sz="2800" b="1" dirty="0"/>
              <a:t>                             免予填报；</a:t>
            </a:r>
            <a:endParaRPr lang="zh-CN" altLang="en-US" sz="2800" b="1" dirty="0"/>
          </a:p>
          <a:p>
            <a:pPr>
              <a:lnSpc>
                <a:spcPct val="80000"/>
              </a:lnSpc>
            </a:pPr>
            <a:r>
              <a:rPr lang="zh-CN" altLang="en-US" sz="2800" b="1" dirty="0"/>
              <a:t>（</a:t>
            </a:r>
            <a:r>
              <a:rPr lang="en-US" altLang="zh-CN" sz="2800" b="1" dirty="0"/>
              <a:t>4</a:t>
            </a:r>
            <a:r>
              <a:rPr lang="zh-CN" altLang="en-US" sz="2800" b="1" dirty="0"/>
              <a:t>）其他运输方式：</a:t>
            </a:r>
            <a:endParaRPr lang="zh-CN" altLang="en-US" sz="2800" b="1" dirty="0"/>
          </a:p>
          <a:p>
            <a:pPr>
              <a:lnSpc>
                <a:spcPct val="80000"/>
              </a:lnSpc>
            </a:pPr>
            <a:r>
              <a:rPr lang="zh-CN" altLang="en-US" sz="2800" b="1" dirty="0"/>
              <a:t>                             免予填报。</a:t>
            </a:r>
            <a:endParaRPr lang="zh-CN" altLang="en-US" sz="2800" b="1" dirty="0"/>
          </a:p>
          <a:p>
            <a:pPr>
              <a:lnSpc>
                <a:spcPct val="80000"/>
              </a:lnSpc>
            </a:pPr>
            <a:r>
              <a:rPr lang="zh-CN" altLang="en-US" sz="2800" b="1" dirty="0"/>
              <a:t>（三）上述规定以外无实际进出境的，本栏目免予填报。</a:t>
            </a:r>
            <a:endParaRPr lang="zh-CN" altLang="en-US" sz="2800" b="1" dirty="0"/>
          </a:p>
        </p:txBody>
      </p:sp>
    </p:spTree>
    <p:custDataLst>
      <p:tags r:id="rId1"/>
    </p:custDataLst>
  </p:cSld>
  <p:clrMapOvr>
    <a:masterClrMapping/>
  </p:clrMapOvr>
  <p:transition>
    <p:push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文本占位符 49153"/>
          <p:cNvSpPr>
            <a:spLocks noGrp="1" noRot="1"/>
          </p:cNvSpPr>
          <p:nvPr>
            <p:ph idx="1"/>
          </p:nvPr>
        </p:nvSpPr>
        <p:spPr>
          <a:xfrm>
            <a:off x="1524000" y="0"/>
            <a:ext cx="9144000" cy="6858000"/>
          </a:xfrm>
        </p:spPr>
        <p:txBody>
          <a:bodyPr anchor="t" anchorCtr="0">
            <a:normAutofit lnSpcReduction="10000"/>
          </a:bodyPr>
          <a:p>
            <a:r>
              <a:rPr lang="zh-CN" altLang="en-US" sz="4000" b="1" dirty="0">
                <a:solidFill>
                  <a:schemeClr val="tx2"/>
                </a:solidFill>
              </a:rPr>
              <a:t>十一、提运单号</a:t>
            </a:r>
            <a:endParaRPr lang="zh-CN" altLang="en-US" sz="4000" b="1" dirty="0">
              <a:solidFill>
                <a:schemeClr val="tx2"/>
              </a:solidFill>
            </a:endParaRPr>
          </a:p>
          <a:p>
            <a:r>
              <a:rPr lang="zh-CN" altLang="en-US" b="1" dirty="0"/>
              <a:t>    </a:t>
            </a:r>
            <a:r>
              <a:rPr lang="zh-CN" altLang="en-US" sz="3600" b="1" dirty="0"/>
              <a:t>提运单号指进出口货物提单或运单的编号。</a:t>
            </a:r>
            <a:endParaRPr lang="zh-CN" altLang="en-US" sz="3600" b="1" dirty="0"/>
          </a:p>
          <a:p>
            <a:r>
              <a:rPr lang="zh-CN" altLang="en-US" sz="3600" b="1" dirty="0"/>
              <a:t>    本栏目填报的内容与运输部门向海关申报的载货清单所列内容一致（数码、英文大小写、符号、空格）。  </a:t>
            </a:r>
            <a:endParaRPr lang="zh-CN" altLang="en-US" sz="3600" b="1" dirty="0"/>
          </a:p>
          <a:p>
            <a:r>
              <a:rPr lang="zh-CN" altLang="en-US" sz="3600" b="1" dirty="0"/>
              <a:t>    </a:t>
            </a:r>
            <a:r>
              <a:rPr lang="zh-CN" altLang="en-US" sz="3600" b="1" dirty="0">
                <a:solidFill>
                  <a:schemeClr val="hlink"/>
                </a:solidFill>
              </a:rPr>
              <a:t>一份报关单只允许填报一个提运单号</a:t>
            </a:r>
            <a:r>
              <a:rPr lang="zh-CN" altLang="en-US" sz="3600" b="1" dirty="0"/>
              <a:t>，一票货物对应多个提运单时，应分单填报。</a:t>
            </a:r>
            <a:endParaRPr lang="zh-CN" altLang="en-US" sz="3600" b="1" dirty="0"/>
          </a:p>
          <a:p>
            <a:r>
              <a:rPr lang="zh-CN" altLang="en-US" sz="3600" b="1" dirty="0"/>
              <a:t>  </a:t>
            </a:r>
            <a:endParaRPr lang="zh-CN" altLang="en-US" sz="3600" b="1" dirty="0"/>
          </a:p>
        </p:txBody>
      </p:sp>
    </p:spTree>
    <p:custDataLst>
      <p:tags r:id="rId1"/>
    </p:custDataLst>
  </p:cSld>
  <p:clrMapOvr>
    <a:masterClrMapping/>
  </p:clrMapOvr>
  <p:transition>
    <p:push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文本占位符 177154"/>
          <p:cNvSpPr>
            <a:spLocks noGrp="1" noRot="1"/>
          </p:cNvSpPr>
          <p:nvPr>
            <p:ph idx="1"/>
          </p:nvPr>
        </p:nvSpPr>
        <p:spPr>
          <a:xfrm>
            <a:off x="1524000" y="0"/>
            <a:ext cx="9144000" cy="6858000"/>
          </a:xfrm>
        </p:spPr>
        <p:txBody>
          <a:bodyPr anchor="t" anchorCtr="0"/>
          <a:p>
            <a:r>
              <a:rPr lang="zh-CN" altLang="en-US" b="1" dirty="0"/>
              <a:t>主要填报这些运输单证的编号：</a:t>
            </a:r>
            <a:endParaRPr lang="zh-CN" altLang="en-US" b="1" dirty="0"/>
          </a:p>
          <a:p>
            <a:r>
              <a:rPr lang="zh-CN" altLang="en-US" b="1" dirty="0"/>
              <a:t>   </a:t>
            </a:r>
            <a:r>
              <a:rPr lang="en-US" altLang="zh-CN" b="1" dirty="0"/>
              <a:t>A   </a:t>
            </a:r>
            <a:r>
              <a:rPr lang="zh-CN" altLang="en-US" b="1" dirty="0"/>
              <a:t>提单号；</a:t>
            </a:r>
            <a:endParaRPr lang="zh-CN" altLang="en-US" b="1" dirty="0"/>
          </a:p>
          <a:p>
            <a:r>
              <a:rPr lang="zh-CN" altLang="en-US" b="1" dirty="0"/>
              <a:t>   </a:t>
            </a:r>
            <a:r>
              <a:rPr lang="en-US" altLang="zh-CN" b="1" dirty="0"/>
              <a:t>B   </a:t>
            </a:r>
            <a:r>
              <a:rPr lang="zh-CN" altLang="en-US" b="1" dirty="0"/>
              <a:t>运单号；</a:t>
            </a:r>
            <a:endParaRPr lang="zh-CN" altLang="en-US" b="1" dirty="0"/>
          </a:p>
          <a:p>
            <a:r>
              <a:rPr lang="zh-CN" altLang="en-US" b="1" dirty="0"/>
              <a:t>   </a:t>
            </a:r>
            <a:r>
              <a:rPr lang="en-US" altLang="zh-CN" b="1" dirty="0"/>
              <a:t>C   </a:t>
            </a:r>
            <a:r>
              <a:rPr lang="zh-CN" altLang="en-US" b="1" dirty="0"/>
              <a:t>铁路运单号；</a:t>
            </a:r>
            <a:endParaRPr lang="zh-CN" altLang="en-US" b="1" dirty="0"/>
          </a:p>
          <a:p>
            <a:r>
              <a:rPr lang="zh-CN" altLang="en-US" b="1" dirty="0"/>
              <a:t>   </a:t>
            </a:r>
            <a:r>
              <a:rPr lang="en-US" altLang="zh-CN" b="1" dirty="0"/>
              <a:t>D   </a:t>
            </a:r>
            <a:r>
              <a:rPr lang="zh-CN" altLang="en-US" b="1" dirty="0"/>
              <a:t>航空运单号：</a:t>
            </a:r>
            <a:endParaRPr lang="zh-CN" altLang="en-US" b="1" dirty="0"/>
          </a:p>
          <a:p>
            <a:r>
              <a:rPr lang="zh-CN" altLang="en-US" b="1" dirty="0"/>
              <a:t>         总运单；</a:t>
            </a:r>
            <a:endParaRPr lang="zh-CN" altLang="en-US" b="1" dirty="0"/>
          </a:p>
          <a:p>
            <a:r>
              <a:rPr lang="zh-CN" altLang="en-US" b="1" dirty="0"/>
              <a:t>         分运单。</a:t>
            </a:r>
            <a:endParaRPr lang="zh-CN" altLang="en-US" b="1" dirty="0"/>
          </a:p>
        </p:txBody>
      </p:sp>
    </p:spTree>
    <p:custDataLst>
      <p:tags r:id="rId1"/>
    </p:custDataLst>
  </p:cSld>
  <p:clrMapOvr>
    <a:masterClrMapping/>
  </p:clrMapOvr>
  <p:transition>
    <p:push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文本占位符 178178"/>
          <p:cNvSpPr>
            <a:spLocks noGrp="1" noRot="1"/>
          </p:cNvSpPr>
          <p:nvPr>
            <p:ph idx="1"/>
          </p:nvPr>
        </p:nvSpPr>
        <p:spPr>
          <a:xfrm>
            <a:off x="1524000" y="304800"/>
            <a:ext cx="8991600" cy="6553200"/>
          </a:xfrm>
        </p:spPr>
        <p:txBody>
          <a:bodyPr anchor="t" anchorCtr="0"/>
          <a:p>
            <a:r>
              <a:rPr lang="zh-CN" altLang="en-US" b="1" dirty="0"/>
              <a:t>（一）直接在进出境地办理报关手续的报关单</a:t>
            </a:r>
            <a:endParaRPr lang="zh-CN" altLang="en-US" b="1" dirty="0"/>
          </a:p>
          <a:p>
            <a:r>
              <a:rPr lang="en-US" altLang="zh-CN" b="1" dirty="0"/>
              <a:t>1. H883/EDI</a:t>
            </a:r>
            <a:r>
              <a:rPr lang="zh-CN" altLang="en-US" b="1" dirty="0"/>
              <a:t>通关系统：</a:t>
            </a:r>
            <a:endParaRPr lang="zh-CN" altLang="en-US" b="1" dirty="0"/>
          </a:p>
          <a:p>
            <a:r>
              <a:rPr lang="zh-CN" altLang="en-US" b="1" dirty="0"/>
              <a:t>（</a:t>
            </a:r>
            <a:r>
              <a:rPr lang="en-US" altLang="zh-CN" b="1" dirty="0"/>
              <a:t>1</a:t>
            </a:r>
            <a:r>
              <a:rPr lang="zh-CN" altLang="en-US" b="1" dirty="0"/>
              <a:t>）江海运输：填报进口提单号。</a:t>
            </a:r>
            <a:endParaRPr lang="zh-CN" altLang="en-US" b="1" dirty="0"/>
          </a:p>
          <a:p>
            <a:r>
              <a:rPr lang="zh-CN" altLang="en-US" b="1" dirty="0"/>
              <a:t>（</a:t>
            </a:r>
            <a:r>
              <a:rPr lang="en-US" altLang="zh-CN" b="1" dirty="0"/>
              <a:t>2</a:t>
            </a:r>
            <a:r>
              <a:rPr lang="zh-CN" altLang="en-US" b="1" dirty="0"/>
              <a:t>）汽车运输：免予填报。</a:t>
            </a:r>
            <a:endParaRPr lang="zh-CN" altLang="en-US" b="1" dirty="0"/>
          </a:p>
          <a:p>
            <a:r>
              <a:rPr lang="zh-CN" altLang="en-US" b="1" dirty="0"/>
              <a:t>（</a:t>
            </a:r>
            <a:r>
              <a:rPr lang="en-US" altLang="zh-CN" b="1" dirty="0"/>
              <a:t>3</a:t>
            </a:r>
            <a:r>
              <a:rPr lang="zh-CN" altLang="en-US" b="1" dirty="0"/>
              <a:t>）铁路运输：填报运单号。</a:t>
            </a:r>
            <a:endParaRPr lang="zh-CN" altLang="en-US" b="1" dirty="0"/>
          </a:p>
          <a:p>
            <a:r>
              <a:rPr lang="zh-CN" altLang="en-US" b="1" dirty="0"/>
              <a:t>（</a:t>
            </a:r>
            <a:r>
              <a:rPr lang="en-US" altLang="zh-CN" b="1" dirty="0"/>
              <a:t>4</a:t>
            </a:r>
            <a:r>
              <a:rPr lang="zh-CN" altLang="en-US" b="1" dirty="0"/>
              <a:t>）航空运输：填报分运单号，无分运单的填报总运单号。</a:t>
            </a:r>
            <a:endParaRPr lang="zh-CN" altLang="en-US" b="1" dirty="0"/>
          </a:p>
          <a:p>
            <a:r>
              <a:rPr lang="zh-CN" altLang="en-US" b="1" dirty="0"/>
              <a:t>（</a:t>
            </a:r>
            <a:r>
              <a:rPr lang="en-US" altLang="zh-CN" b="1" dirty="0"/>
              <a:t>5</a:t>
            </a:r>
            <a:r>
              <a:rPr lang="zh-CN" altLang="en-US" b="1" dirty="0"/>
              <a:t>）邮政运输：免予填报。</a:t>
            </a:r>
            <a:endParaRPr lang="zh-CN" altLang="en-US" b="1" dirty="0"/>
          </a:p>
          <a:p>
            <a:r>
              <a:rPr lang="zh-CN" altLang="en-US" b="1" dirty="0"/>
              <a:t>（</a:t>
            </a:r>
            <a:r>
              <a:rPr lang="en-US" altLang="zh-CN" b="1" dirty="0"/>
              <a:t>6</a:t>
            </a:r>
            <a:r>
              <a:rPr lang="zh-CN" altLang="en-US" b="1" dirty="0"/>
              <a:t>）无实际进出境的，本栏目免予填报。</a:t>
            </a:r>
            <a:endParaRPr lang="zh-CN" altLang="en-US" b="1" dirty="0"/>
          </a:p>
        </p:txBody>
      </p:sp>
    </p:spTree>
    <p:custDataLst>
      <p:tags r:id="rId1"/>
    </p:custDataLst>
  </p:cSld>
  <p:clrMapOvr>
    <a:masterClrMapping/>
  </p:clrMapOvr>
  <p:transition>
    <p:push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文本占位符 179202"/>
          <p:cNvSpPr>
            <a:spLocks noGrp="1" noRot="1"/>
          </p:cNvSpPr>
          <p:nvPr>
            <p:ph idx="1"/>
          </p:nvPr>
        </p:nvSpPr>
        <p:spPr>
          <a:xfrm>
            <a:off x="1524000" y="0"/>
            <a:ext cx="9144000" cy="6858000"/>
          </a:xfrm>
        </p:spPr>
        <p:txBody>
          <a:bodyPr anchor="t" anchorCtr="0">
            <a:normAutofit lnSpcReduction="10000"/>
          </a:bodyPr>
          <a:p>
            <a:pPr>
              <a:lnSpc>
                <a:spcPct val="90000"/>
              </a:lnSpc>
            </a:pPr>
            <a:r>
              <a:rPr lang="en-US" altLang="zh-CN" sz="2800" b="1" dirty="0"/>
              <a:t>2. H2000</a:t>
            </a:r>
            <a:r>
              <a:rPr lang="zh-CN" altLang="en-US" sz="2800" b="1" dirty="0"/>
              <a:t>通关系统：</a:t>
            </a:r>
            <a:endParaRPr lang="zh-CN" altLang="en-US" sz="2800" b="1" dirty="0"/>
          </a:p>
          <a:p>
            <a:pPr>
              <a:lnSpc>
                <a:spcPct val="90000"/>
              </a:lnSpc>
            </a:pPr>
            <a:r>
              <a:rPr lang="zh-CN" altLang="en-US" sz="2800" b="1" dirty="0"/>
              <a:t>（</a:t>
            </a:r>
            <a:r>
              <a:rPr lang="en-US" altLang="zh-CN" sz="2800" b="1" dirty="0"/>
              <a:t>1</a:t>
            </a:r>
            <a:r>
              <a:rPr lang="zh-CN" altLang="en-US" sz="2800" b="1" dirty="0"/>
              <a:t>）江海运输：</a:t>
            </a:r>
            <a:endParaRPr lang="zh-CN" altLang="en-US" sz="2800" b="1" dirty="0"/>
          </a:p>
          <a:p>
            <a:pPr>
              <a:lnSpc>
                <a:spcPct val="90000"/>
              </a:lnSpc>
            </a:pPr>
            <a:r>
              <a:rPr lang="zh-CN" altLang="en-US" sz="2800" b="1" dirty="0"/>
              <a:t>        填报进出口提运单号。如有分提运单的，填报进出口提运单号</a:t>
            </a:r>
            <a:r>
              <a:rPr lang="en-US" altLang="zh-CN" sz="2800" b="1" dirty="0"/>
              <a:t>+“*”+</a:t>
            </a:r>
            <a:r>
              <a:rPr lang="zh-CN" altLang="en-US" sz="2800" b="1" dirty="0"/>
              <a:t>分提运单号。</a:t>
            </a:r>
            <a:endParaRPr lang="zh-CN" altLang="en-US" sz="2800" b="1" dirty="0"/>
          </a:p>
          <a:p>
            <a:pPr>
              <a:lnSpc>
                <a:spcPct val="90000"/>
              </a:lnSpc>
            </a:pPr>
            <a:r>
              <a:rPr lang="zh-CN" altLang="en-US" sz="2800" b="1" dirty="0"/>
              <a:t>（</a:t>
            </a:r>
            <a:r>
              <a:rPr lang="en-US" altLang="zh-CN" sz="2800" b="1" dirty="0"/>
              <a:t>2</a:t>
            </a:r>
            <a:r>
              <a:rPr lang="zh-CN" altLang="en-US" sz="2800" b="1" dirty="0"/>
              <a:t>）汽车运输：</a:t>
            </a:r>
            <a:endParaRPr lang="zh-CN" altLang="en-US" sz="2800" b="1" dirty="0"/>
          </a:p>
          <a:p>
            <a:pPr>
              <a:lnSpc>
                <a:spcPct val="90000"/>
              </a:lnSpc>
            </a:pPr>
            <a:r>
              <a:rPr lang="zh-CN" altLang="en-US" sz="2800" b="1" dirty="0"/>
              <a:t>                    免予填报。</a:t>
            </a:r>
            <a:endParaRPr lang="zh-CN" altLang="en-US" sz="2800" b="1" dirty="0"/>
          </a:p>
          <a:p>
            <a:pPr>
              <a:lnSpc>
                <a:spcPct val="90000"/>
              </a:lnSpc>
            </a:pPr>
            <a:r>
              <a:rPr lang="zh-CN" altLang="en-US" sz="2800" b="1" dirty="0"/>
              <a:t>（</a:t>
            </a:r>
            <a:r>
              <a:rPr lang="en-US" altLang="zh-CN" sz="2800" b="1" dirty="0"/>
              <a:t>3</a:t>
            </a:r>
            <a:r>
              <a:rPr lang="zh-CN" altLang="en-US" sz="2800" b="1" dirty="0"/>
              <a:t>）铁路运输：</a:t>
            </a:r>
            <a:endParaRPr lang="zh-CN" altLang="en-US" sz="2800" b="1" dirty="0"/>
          </a:p>
          <a:p>
            <a:pPr>
              <a:lnSpc>
                <a:spcPct val="90000"/>
              </a:lnSpc>
            </a:pPr>
            <a:r>
              <a:rPr lang="zh-CN" altLang="en-US" sz="2800" b="1" dirty="0"/>
              <a:t>                    填报运单号。</a:t>
            </a:r>
            <a:endParaRPr lang="zh-CN" altLang="en-US" sz="2800" b="1" dirty="0"/>
          </a:p>
          <a:p>
            <a:pPr>
              <a:lnSpc>
                <a:spcPct val="90000"/>
              </a:lnSpc>
            </a:pPr>
            <a:r>
              <a:rPr lang="zh-CN" altLang="en-US" sz="2800" b="1" dirty="0"/>
              <a:t>（</a:t>
            </a:r>
            <a:r>
              <a:rPr lang="en-US" altLang="zh-CN" sz="2800" b="1" dirty="0"/>
              <a:t>4</a:t>
            </a:r>
            <a:r>
              <a:rPr lang="zh-CN" altLang="en-US" sz="2800" b="1" dirty="0"/>
              <a:t>）航空运输：</a:t>
            </a:r>
            <a:endParaRPr lang="zh-CN" altLang="en-US" sz="2800" b="1" dirty="0"/>
          </a:p>
          <a:p>
            <a:pPr>
              <a:lnSpc>
                <a:spcPct val="90000"/>
              </a:lnSpc>
            </a:pPr>
            <a:r>
              <a:rPr lang="zh-CN" altLang="en-US" sz="2800" b="1" dirty="0"/>
              <a:t>                    填报总运单号</a:t>
            </a:r>
            <a:r>
              <a:rPr lang="en-US" altLang="zh-CN" sz="2800" b="1" dirty="0"/>
              <a:t>+“_”</a:t>
            </a:r>
            <a:r>
              <a:rPr lang="zh-CN" altLang="en-US" sz="2800" b="1" dirty="0"/>
              <a:t>（下划线）</a:t>
            </a:r>
            <a:r>
              <a:rPr lang="en-US" altLang="zh-CN" sz="2800" b="1" dirty="0"/>
              <a:t>+</a:t>
            </a:r>
            <a:r>
              <a:rPr lang="zh-CN" altLang="en-US" sz="2800" b="1" dirty="0"/>
              <a:t>分运单号，无分运单的填报总运单号。</a:t>
            </a:r>
            <a:endParaRPr lang="zh-CN" altLang="en-US" sz="2800" b="1" dirty="0"/>
          </a:p>
          <a:p>
            <a:pPr>
              <a:lnSpc>
                <a:spcPct val="90000"/>
              </a:lnSpc>
            </a:pPr>
            <a:r>
              <a:rPr lang="zh-CN" altLang="en-US" sz="2800" b="1" dirty="0"/>
              <a:t>（</a:t>
            </a:r>
            <a:r>
              <a:rPr lang="en-US" altLang="zh-CN" sz="2800" b="1" dirty="0"/>
              <a:t>5</a:t>
            </a:r>
            <a:r>
              <a:rPr lang="zh-CN" altLang="en-US" sz="2800" b="1" dirty="0"/>
              <a:t>）邮政运输：</a:t>
            </a:r>
            <a:endParaRPr lang="zh-CN" altLang="en-US" sz="2800" b="1" dirty="0"/>
          </a:p>
          <a:p>
            <a:pPr>
              <a:lnSpc>
                <a:spcPct val="90000"/>
              </a:lnSpc>
            </a:pPr>
            <a:r>
              <a:rPr lang="zh-CN" altLang="en-US" sz="2800" b="1" dirty="0"/>
              <a:t>                     邮运包裹单号。</a:t>
            </a:r>
            <a:endParaRPr lang="zh-CN" altLang="en-US" sz="2800" b="1" dirty="0"/>
          </a:p>
          <a:p>
            <a:pPr>
              <a:lnSpc>
                <a:spcPct val="90000"/>
              </a:lnSpc>
            </a:pPr>
            <a:r>
              <a:rPr lang="zh-CN" altLang="en-US" sz="2800" b="1" dirty="0"/>
              <a:t>（</a:t>
            </a:r>
            <a:r>
              <a:rPr lang="en-US" altLang="zh-CN" sz="2800" b="1" dirty="0"/>
              <a:t>6</a:t>
            </a:r>
            <a:r>
              <a:rPr lang="zh-CN" altLang="en-US" sz="2800" b="1" dirty="0"/>
              <a:t>）无实际进出境的，本栏目免予填报。 </a:t>
            </a:r>
            <a:endParaRPr lang="zh-CN" altLang="en-US" sz="2800" b="1" dirty="0"/>
          </a:p>
        </p:txBody>
      </p:sp>
    </p:spTree>
    <p:custDataLst>
      <p:tags r:id="rId1"/>
    </p:custDataLst>
  </p:cSld>
  <p:clrMapOvr>
    <a:masterClrMapping/>
  </p:clrMapOvr>
  <p:transition>
    <p:push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文本占位符 180226"/>
          <p:cNvSpPr>
            <a:spLocks noGrp="1" noRot="1"/>
          </p:cNvSpPr>
          <p:nvPr>
            <p:ph idx="1"/>
          </p:nvPr>
        </p:nvSpPr>
        <p:spPr>
          <a:xfrm>
            <a:off x="1524000" y="0"/>
            <a:ext cx="9144000" cy="6858000"/>
          </a:xfrm>
        </p:spPr>
        <p:txBody>
          <a:bodyPr anchor="t" anchorCtr="0"/>
          <a:p>
            <a:r>
              <a:rPr lang="zh-CN" altLang="en-US" b="1" dirty="0"/>
              <a:t>（二）转关运输货物报关单</a:t>
            </a:r>
            <a:endParaRPr lang="zh-CN" altLang="en-US" b="1" dirty="0"/>
          </a:p>
          <a:p>
            <a:r>
              <a:rPr lang="en-US" altLang="zh-CN" b="1" dirty="0"/>
              <a:t>1. </a:t>
            </a:r>
            <a:r>
              <a:rPr lang="zh-CN" altLang="en-US" b="1" dirty="0"/>
              <a:t>进口</a:t>
            </a:r>
            <a:endParaRPr lang="zh-CN" altLang="en-US" b="1" dirty="0"/>
          </a:p>
          <a:p>
            <a:r>
              <a:rPr lang="zh-CN" altLang="en-US" b="1" dirty="0"/>
              <a:t>（</a:t>
            </a:r>
            <a:r>
              <a:rPr lang="en-US" altLang="zh-CN" b="1" dirty="0"/>
              <a:t>1</a:t>
            </a:r>
            <a:r>
              <a:rPr lang="zh-CN" altLang="en-US" b="1" dirty="0"/>
              <a:t>）</a:t>
            </a:r>
            <a:r>
              <a:rPr lang="en-US" altLang="zh-CN" b="1" dirty="0"/>
              <a:t>H883/EDI</a:t>
            </a:r>
            <a:r>
              <a:rPr lang="zh-CN" altLang="en-US" b="1" dirty="0"/>
              <a:t>通关系统：</a:t>
            </a:r>
            <a:endParaRPr lang="zh-CN" altLang="en-US" b="1" dirty="0"/>
          </a:p>
          <a:p>
            <a:r>
              <a:rPr lang="en-US" altLang="zh-CN" b="1" dirty="0"/>
              <a:t>①</a:t>
            </a:r>
            <a:r>
              <a:rPr lang="zh-CN" altLang="en-US" b="1" dirty="0"/>
              <a:t>江海运输：</a:t>
            </a:r>
            <a:endParaRPr lang="zh-CN" altLang="en-US" b="1" dirty="0"/>
          </a:p>
          <a:p>
            <a:r>
              <a:rPr lang="zh-CN" altLang="en-US" b="1" dirty="0"/>
              <a:t>              直转、中转填报提单号，提前报关免予填报。</a:t>
            </a:r>
            <a:endParaRPr lang="zh-CN" altLang="en-US" b="1" dirty="0"/>
          </a:p>
          <a:p>
            <a:r>
              <a:rPr lang="en-US" altLang="zh-CN" b="1" dirty="0"/>
              <a:t>②</a:t>
            </a:r>
            <a:r>
              <a:rPr lang="zh-CN" altLang="en-US" b="1" dirty="0"/>
              <a:t>铁路运输：</a:t>
            </a:r>
            <a:endParaRPr lang="zh-CN" altLang="en-US" b="1" dirty="0"/>
          </a:p>
          <a:p>
            <a:r>
              <a:rPr lang="zh-CN" altLang="en-US" b="1" dirty="0"/>
              <a:t>              直转货物直转货物填报</a:t>
            </a:r>
            <a:r>
              <a:rPr lang="en-US" altLang="zh-CN" b="1" dirty="0"/>
              <a:t>11</a:t>
            </a:r>
            <a:r>
              <a:rPr lang="zh-CN" altLang="en-US" b="1" dirty="0"/>
              <a:t>位总运单号</a:t>
            </a:r>
            <a:r>
              <a:rPr lang="en-US" altLang="zh-CN" b="1" dirty="0"/>
              <a:t>+“/”+8</a:t>
            </a:r>
            <a:r>
              <a:rPr lang="zh-CN" altLang="en-US" b="1" dirty="0"/>
              <a:t>位分运单号，无分运单号的填报</a:t>
            </a:r>
            <a:r>
              <a:rPr lang="en-US" altLang="zh-CN" b="1" dirty="0"/>
              <a:t>11</a:t>
            </a:r>
            <a:r>
              <a:rPr lang="zh-CN" altLang="en-US" b="1" dirty="0"/>
              <a:t>位总运单号，</a:t>
            </a:r>
            <a:endParaRPr lang="zh-CN" altLang="en-US" b="1" dirty="0"/>
          </a:p>
          <a:p>
            <a:r>
              <a:rPr lang="zh-CN" altLang="en-US" b="1" dirty="0"/>
              <a:t>           中转填报“</a:t>
            </a:r>
            <a:r>
              <a:rPr lang="en-US" altLang="zh-CN" b="1" dirty="0"/>
              <a:t>@”+</a:t>
            </a:r>
            <a:r>
              <a:rPr lang="zh-CN" altLang="en-US" b="1" dirty="0"/>
              <a:t>总运单号；</a:t>
            </a:r>
            <a:endParaRPr lang="zh-CN" altLang="en-US" b="1" dirty="0"/>
          </a:p>
          <a:p>
            <a:r>
              <a:rPr lang="zh-CN" altLang="en-US" b="1" dirty="0"/>
              <a:t>           提前报关免予填报。</a:t>
            </a:r>
            <a:endParaRPr lang="zh-CN" altLang="en-US" b="1" dirty="0"/>
          </a:p>
        </p:txBody>
      </p:sp>
    </p:spTree>
    <p:custDataLst>
      <p:tags r:id="rId1"/>
    </p:custDataLst>
  </p:cSld>
  <p:clrMapOvr>
    <a:masterClrMapping/>
  </p:clrMapOvr>
  <p:transition>
    <p:push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文本占位符 181250"/>
          <p:cNvSpPr>
            <a:spLocks noGrp="1" noRot="1"/>
          </p:cNvSpPr>
          <p:nvPr>
            <p:ph idx="1"/>
          </p:nvPr>
        </p:nvSpPr>
        <p:spPr>
          <a:xfrm>
            <a:off x="1524000" y="0"/>
            <a:ext cx="9144000" cy="6858000"/>
          </a:xfrm>
        </p:spPr>
        <p:txBody>
          <a:bodyPr anchor="t" anchorCtr="0"/>
          <a:p>
            <a:r>
              <a:rPr lang="en-US" altLang="zh-CN" b="1" dirty="0"/>
              <a:t>③</a:t>
            </a:r>
            <a:r>
              <a:rPr lang="zh-CN" altLang="en-US" b="1" dirty="0"/>
              <a:t>航空运输：</a:t>
            </a:r>
            <a:endParaRPr lang="zh-CN" altLang="en-US" b="1" dirty="0"/>
          </a:p>
          <a:p>
            <a:r>
              <a:rPr lang="zh-CN" altLang="en-US" b="1" dirty="0"/>
              <a:t>    直转货物填报</a:t>
            </a:r>
            <a:r>
              <a:rPr lang="en-US" altLang="zh-CN" b="1" dirty="0"/>
              <a:t>11</a:t>
            </a:r>
            <a:r>
              <a:rPr lang="zh-CN" altLang="en-US" b="1" dirty="0"/>
              <a:t>位总运单号</a:t>
            </a:r>
            <a:r>
              <a:rPr lang="en-US" altLang="zh-CN" b="1" dirty="0"/>
              <a:t>+“/”+8</a:t>
            </a:r>
            <a:r>
              <a:rPr lang="zh-CN" altLang="en-US" b="1" dirty="0"/>
              <a:t>位分运单号，无分运单号的填报</a:t>
            </a:r>
            <a:r>
              <a:rPr lang="en-US" altLang="zh-CN" b="1" dirty="0"/>
              <a:t>11</a:t>
            </a:r>
            <a:r>
              <a:rPr lang="zh-CN" altLang="en-US" b="1" dirty="0"/>
              <a:t>位总运单号；</a:t>
            </a:r>
            <a:endParaRPr lang="zh-CN" altLang="en-US" b="1" dirty="0"/>
          </a:p>
          <a:p>
            <a:r>
              <a:rPr lang="zh-CN" altLang="en-US" b="1" dirty="0"/>
              <a:t>     中转填报“</a:t>
            </a:r>
            <a:r>
              <a:rPr lang="en-US" altLang="zh-CN" b="1" dirty="0"/>
              <a:t>@”+</a:t>
            </a:r>
            <a:r>
              <a:rPr lang="zh-CN" altLang="en-US" b="1" dirty="0"/>
              <a:t>总运单号，</a:t>
            </a:r>
            <a:endParaRPr lang="zh-CN" altLang="en-US" b="1" dirty="0"/>
          </a:p>
          <a:p>
            <a:r>
              <a:rPr lang="zh-CN" altLang="en-US" b="1" dirty="0"/>
              <a:t>     提前报关免予填报。</a:t>
            </a:r>
            <a:endParaRPr lang="zh-CN" altLang="en-US" b="1" dirty="0"/>
          </a:p>
          <a:p>
            <a:r>
              <a:rPr lang="en-US" altLang="zh-CN" b="1" dirty="0"/>
              <a:t>④</a:t>
            </a:r>
            <a:r>
              <a:rPr lang="zh-CN" altLang="en-US" b="1" dirty="0"/>
              <a:t>其它运输方式，本栏目免予填报。</a:t>
            </a:r>
            <a:endParaRPr lang="zh-CN" altLang="en-US" b="1" dirty="0"/>
          </a:p>
          <a:p>
            <a:r>
              <a:rPr lang="en-US" altLang="zh-CN" b="1" dirty="0"/>
              <a:t>⑤</a:t>
            </a:r>
            <a:r>
              <a:rPr lang="zh-CN" altLang="en-US" b="1" dirty="0"/>
              <a:t>以上各种运输方式进境货物，在广东省内用公路运输转关的，填报车牌号。</a:t>
            </a:r>
            <a:endParaRPr lang="zh-CN" altLang="en-US" b="1" dirty="0"/>
          </a:p>
          <a:p>
            <a:endParaRPr lang="zh-CN" altLang="en-US" dirty="0"/>
          </a:p>
        </p:txBody>
      </p:sp>
    </p:spTree>
    <p:custDataLst>
      <p:tags r:id="rId1"/>
    </p:custDataLst>
  </p:cSld>
  <p:clrMapOvr>
    <a:masterClrMapping/>
  </p:clrMapOvr>
  <p:transition>
    <p:push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文本占位符 183298"/>
          <p:cNvSpPr>
            <a:spLocks noGrp="1" noRot="1"/>
          </p:cNvSpPr>
          <p:nvPr>
            <p:ph idx="1"/>
          </p:nvPr>
        </p:nvSpPr>
        <p:spPr>
          <a:xfrm>
            <a:off x="1524000" y="0"/>
            <a:ext cx="9144000" cy="6858000"/>
          </a:xfrm>
        </p:spPr>
        <p:txBody>
          <a:bodyPr anchor="t" anchorCtr="0">
            <a:normAutofit fontScale="70000"/>
          </a:bodyPr>
          <a:p>
            <a:r>
              <a:rPr lang="zh-CN" altLang="en-US" sz="2800" b="1" dirty="0"/>
              <a:t>（</a:t>
            </a:r>
            <a:r>
              <a:rPr lang="en-US" altLang="zh-CN" sz="2800" b="1" dirty="0"/>
              <a:t>2</a:t>
            </a:r>
            <a:r>
              <a:rPr lang="zh-CN" altLang="en-US" sz="2800" b="1" dirty="0"/>
              <a:t>）</a:t>
            </a:r>
            <a:r>
              <a:rPr lang="en-US" altLang="zh-CN" sz="2800" b="1" dirty="0"/>
              <a:t>H2000</a:t>
            </a:r>
            <a:r>
              <a:rPr lang="zh-CN" altLang="en-US" sz="2800" b="1" dirty="0"/>
              <a:t>通关系统：</a:t>
            </a:r>
            <a:endParaRPr lang="zh-CN" altLang="en-US" sz="2800" b="1" dirty="0"/>
          </a:p>
          <a:p>
            <a:r>
              <a:rPr lang="en-US" altLang="zh-CN" sz="2800" b="1" dirty="0"/>
              <a:t>①</a:t>
            </a:r>
            <a:r>
              <a:rPr lang="zh-CN" altLang="en-US" sz="2800" b="1" dirty="0"/>
              <a:t>江海运输：</a:t>
            </a:r>
            <a:endParaRPr lang="zh-CN" altLang="en-US" sz="2800" b="1" dirty="0"/>
          </a:p>
          <a:p>
            <a:r>
              <a:rPr lang="zh-CN" altLang="en-US" sz="2800" b="1" dirty="0"/>
              <a:t>           直转、中转填报提单号；</a:t>
            </a:r>
            <a:endParaRPr lang="zh-CN" altLang="en-US" sz="2800" b="1" dirty="0"/>
          </a:p>
          <a:p>
            <a:r>
              <a:rPr lang="zh-CN" altLang="en-US" sz="2800" b="1" dirty="0"/>
              <a:t>           提前报关免予填报。</a:t>
            </a:r>
            <a:endParaRPr lang="zh-CN" altLang="en-US" sz="2800" b="1" dirty="0"/>
          </a:p>
          <a:p>
            <a:r>
              <a:rPr lang="en-US" altLang="zh-CN" sz="2800" b="1" dirty="0"/>
              <a:t>②</a:t>
            </a:r>
            <a:r>
              <a:rPr lang="zh-CN" altLang="en-US" sz="2800" b="1" dirty="0"/>
              <a:t>铁路运输：</a:t>
            </a:r>
            <a:endParaRPr lang="zh-CN" altLang="en-US" sz="2800" b="1" dirty="0"/>
          </a:p>
          <a:p>
            <a:r>
              <a:rPr lang="zh-CN" altLang="en-US" sz="2800" b="1" dirty="0"/>
              <a:t>           直转、中转填报铁路运单号；</a:t>
            </a:r>
            <a:endParaRPr lang="zh-CN" altLang="en-US" sz="2800" b="1" dirty="0"/>
          </a:p>
          <a:p>
            <a:r>
              <a:rPr lang="zh-CN" altLang="en-US" sz="2800" b="1" dirty="0"/>
              <a:t>           提前报关免予填报。</a:t>
            </a:r>
            <a:endParaRPr lang="zh-CN" altLang="en-US" sz="2800" b="1" dirty="0"/>
          </a:p>
          <a:p>
            <a:r>
              <a:rPr lang="en-US" altLang="zh-CN" sz="2800" b="1" dirty="0"/>
              <a:t>③</a:t>
            </a:r>
            <a:r>
              <a:rPr lang="zh-CN" altLang="en-US" sz="2800" b="1" dirty="0"/>
              <a:t>航空运输：</a:t>
            </a:r>
            <a:endParaRPr lang="zh-CN" altLang="en-US" sz="2800" b="1" dirty="0"/>
          </a:p>
          <a:p>
            <a:r>
              <a:rPr lang="zh-CN" altLang="en-US" sz="2800" b="1" dirty="0"/>
              <a:t>           直转、中转货物填报总运单号</a:t>
            </a:r>
            <a:r>
              <a:rPr lang="en-US" altLang="zh-CN" sz="2800" b="1" dirty="0"/>
              <a:t>+“_”+</a:t>
            </a:r>
            <a:r>
              <a:rPr lang="zh-CN" altLang="en-US" sz="2800" b="1" dirty="0"/>
              <a:t>分运单号；</a:t>
            </a:r>
            <a:endParaRPr lang="zh-CN" altLang="en-US" sz="2800" b="1" dirty="0"/>
          </a:p>
          <a:p>
            <a:r>
              <a:rPr lang="zh-CN" altLang="en-US" sz="2800" b="1" dirty="0"/>
              <a:t>            提前报关免予填报。</a:t>
            </a:r>
            <a:endParaRPr lang="zh-CN" altLang="en-US" sz="2800" b="1" dirty="0"/>
          </a:p>
          <a:p>
            <a:r>
              <a:rPr lang="en-US" altLang="zh-CN" sz="2800" b="1" dirty="0"/>
              <a:t>④</a:t>
            </a:r>
            <a:r>
              <a:rPr lang="zh-CN" altLang="en-US" sz="2800" b="1" dirty="0"/>
              <a:t>其他运输方式，本栏目免予填报。</a:t>
            </a:r>
            <a:endParaRPr lang="zh-CN" altLang="en-US" sz="2800" b="1" dirty="0"/>
          </a:p>
          <a:p>
            <a:r>
              <a:rPr lang="en-US" altLang="zh-CN" sz="2800" b="1" dirty="0"/>
              <a:t>⑤</a:t>
            </a:r>
            <a:r>
              <a:rPr lang="zh-CN" altLang="en-US" sz="2800" b="1" dirty="0"/>
              <a:t>以上各种运输方式进境货物，在广东省内用公路运输转关的，填报车牌号。</a:t>
            </a:r>
            <a:endParaRPr lang="zh-CN" altLang="en-US" sz="2800" b="1" dirty="0"/>
          </a:p>
        </p:txBody>
      </p:sp>
    </p:spTree>
    <p:custDataLst>
      <p:tags r:id="rId1"/>
    </p:custDataLst>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文本占位符 11265"/>
          <p:cNvSpPr>
            <a:spLocks noGrp="1" noRot="1"/>
          </p:cNvSpPr>
          <p:nvPr>
            <p:ph idx="1"/>
          </p:nvPr>
        </p:nvSpPr>
        <p:spPr>
          <a:xfrm>
            <a:off x="1524000" y="0"/>
            <a:ext cx="9144000" cy="6858000"/>
          </a:xfrm>
        </p:spPr>
        <p:txBody>
          <a:bodyPr anchor="t" anchorCtr="0">
            <a:normAutofit fontScale="90000" lnSpcReduction="10000"/>
          </a:bodyPr>
          <a:p>
            <a:r>
              <a:rPr lang="en-US" altLang="zh-CN" sz="3600" b="1" dirty="0"/>
              <a:t>    8 </a:t>
            </a:r>
            <a:r>
              <a:rPr lang="zh-CN" altLang="en-US" sz="3600" b="1" dirty="0"/>
              <a:t>、应税货物查验货物后到通关科签领税单，税单第二联盖上缴款单位财务印章，到开户银行交税，如用现金缴纳，则直接到银行缴纳。</a:t>
            </a:r>
            <a:endParaRPr lang="zh-CN" altLang="en-US" sz="3600" b="1" dirty="0"/>
          </a:p>
          <a:p>
            <a:r>
              <a:rPr lang="en-US" altLang="zh-CN" sz="3600" b="1" dirty="0"/>
              <a:t>    9 </a:t>
            </a:r>
            <a:r>
              <a:rPr lang="zh-CN" altLang="en-US" sz="3600" b="1" dirty="0"/>
              <a:t>、缴税后复印已盖银行印章的税单一份，原件和复印件一起交通关科核销，复印件由海关留存备查，原件退还缴款人。</a:t>
            </a:r>
            <a:endParaRPr lang="zh-CN" altLang="en-US" sz="3600" b="1" dirty="0"/>
          </a:p>
          <a:p>
            <a:r>
              <a:rPr lang="en-US" altLang="zh-CN" sz="3600" b="1" dirty="0"/>
              <a:t>    10 </a:t>
            </a:r>
            <a:r>
              <a:rPr lang="zh-CN" altLang="en-US" sz="3600" b="1" dirty="0"/>
              <a:t>、签领放行联系单，凭联系单到查验部门签领已加盖海关放行章的提货单。</a:t>
            </a:r>
            <a:endParaRPr lang="zh-CN" altLang="en-US" sz="3600" b="1" dirty="0"/>
          </a:p>
          <a:p>
            <a:r>
              <a:rPr lang="en-US" altLang="zh-CN" sz="3600" b="1" dirty="0"/>
              <a:t>    11 </a:t>
            </a:r>
            <a:r>
              <a:rPr lang="zh-CN" altLang="en-US" sz="3600" b="1" dirty="0"/>
              <a:t>、货物放行后到通关科签领进出口货物报关单证明联。 </a:t>
            </a:r>
            <a:endParaRPr lang="zh-CN" altLang="en-US" sz="3600" b="1" dirty="0"/>
          </a:p>
        </p:txBody>
      </p:sp>
    </p:spTree>
    <p:custDataLst>
      <p:tags r:id="rId1"/>
    </p:custDataLst>
  </p:cSld>
  <p:clrMapOvr>
    <a:masterClrMapping/>
  </p:clrMapOvr>
  <p:transition>
    <p:push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文本占位符 184322"/>
          <p:cNvSpPr>
            <a:spLocks noGrp="1" noRot="1"/>
          </p:cNvSpPr>
          <p:nvPr>
            <p:ph idx="1"/>
          </p:nvPr>
        </p:nvSpPr>
        <p:spPr>
          <a:xfrm>
            <a:off x="1524000" y="0"/>
            <a:ext cx="9144000" cy="6858000"/>
          </a:xfrm>
        </p:spPr>
        <p:txBody>
          <a:bodyPr anchor="t" anchorCtr="0"/>
          <a:p>
            <a:r>
              <a:rPr lang="en-US" altLang="zh-CN" b="1" dirty="0"/>
              <a:t>2. </a:t>
            </a:r>
            <a:r>
              <a:rPr lang="zh-CN" altLang="en-US" b="1" dirty="0"/>
              <a:t>出口</a:t>
            </a:r>
            <a:endParaRPr lang="zh-CN" altLang="en-US" b="1" dirty="0"/>
          </a:p>
          <a:p>
            <a:r>
              <a:rPr lang="zh-CN" altLang="en-US" b="1" dirty="0"/>
              <a:t>（</a:t>
            </a:r>
            <a:r>
              <a:rPr lang="en-US" altLang="zh-CN" b="1" dirty="0"/>
              <a:t>1</a:t>
            </a:r>
            <a:r>
              <a:rPr lang="zh-CN" altLang="en-US" b="1" dirty="0"/>
              <a:t>）</a:t>
            </a:r>
            <a:r>
              <a:rPr lang="en-US" altLang="zh-CN" b="1" dirty="0"/>
              <a:t>H883/EDI</a:t>
            </a:r>
            <a:r>
              <a:rPr lang="zh-CN" altLang="en-US" b="1" dirty="0"/>
              <a:t>通关系统：</a:t>
            </a:r>
            <a:endParaRPr lang="zh-CN" altLang="en-US" b="1" dirty="0"/>
          </a:p>
          <a:p>
            <a:r>
              <a:rPr lang="en-US" altLang="zh-CN" b="1" dirty="0"/>
              <a:t>①</a:t>
            </a:r>
            <a:r>
              <a:rPr lang="zh-CN" altLang="en-US" b="1" dirty="0"/>
              <a:t>江海运输：</a:t>
            </a:r>
            <a:endParaRPr lang="zh-CN" altLang="en-US" b="1" dirty="0"/>
          </a:p>
          <a:p>
            <a:r>
              <a:rPr lang="zh-CN" altLang="en-US" b="1" dirty="0"/>
              <a:t>           中转货物填报提单号；</a:t>
            </a:r>
            <a:endParaRPr lang="zh-CN" altLang="en-US" b="1" dirty="0"/>
          </a:p>
          <a:p>
            <a:r>
              <a:rPr lang="zh-CN" altLang="en-US" b="1" dirty="0"/>
              <a:t>           非中转货物免予填报；</a:t>
            </a:r>
            <a:endParaRPr lang="zh-CN" altLang="en-US" b="1" dirty="0"/>
          </a:p>
          <a:p>
            <a:r>
              <a:rPr lang="zh-CN" altLang="en-US" b="1" dirty="0"/>
              <a:t>           广东省内提前报关的转关货物填报车牌号。</a:t>
            </a:r>
            <a:endParaRPr lang="zh-CN" altLang="en-US" b="1" dirty="0"/>
          </a:p>
          <a:p>
            <a:r>
              <a:rPr lang="en-US" altLang="zh-CN" b="1" dirty="0"/>
              <a:t>②</a:t>
            </a:r>
            <a:r>
              <a:rPr lang="zh-CN" altLang="en-US" b="1" dirty="0"/>
              <a:t>其它运输方式：</a:t>
            </a:r>
            <a:endParaRPr lang="zh-CN" altLang="en-US" b="1" dirty="0"/>
          </a:p>
          <a:p>
            <a:r>
              <a:rPr lang="zh-CN" altLang="en-US" b="1" dirty="0"/>
              <a:t>           广东省内提前报关的转关货物填报车牌号；</a:t>
            </a:r>
            <a:endParaRPr lang="zh-CN" altLang="en-US" b="1" dirty="0"/>
          </a:p>
          <a:p>
            <a:r>
              <a:rPr lang="zh-CN" altLang="en-US" b="1" dirty="0"/>
              <a:t>          其它地区免予填报。</a:t>
            </a:r>
            <a:endParaRPr lang="zh-CN" altLang="en-US" b="1" dirty="0"/>
          </a:p>
          <a:p>
            <a:endParaRPr lang="zh-CN" altLang="en-US" dirty="0"/>
          </a:p>
        </p:txBody>
      </p:sp>
    </p:spTree>
    <p:custDataLst>
      <p:tags r:id="rId1"/>
    </p:custDataLst>
  </p:cSld>
  <p:clrMapOvr>
    <a:masterClrMapping/>
  </p:clrMapOvr>
  <p:transition>
    <p:push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文本占位符 185346"/>
          <p:cNvSpPr>
            <a:spLocks noGrp="1" noRot="1"/>
          </p:cNvSpPr>
          <p:nvPr>
            <p:ph idx="1"/>
          </p:nvPr>
        </p:nvSpPr>
        <p:spPr>
          <a:xfrm>
            <a:off x="1524000" y="0"/>
            <a:ext cx="9144000" cy="6858000"/>
          </a:xfrm>
        </p:spPr>
        <p:txBody>
          <a:bodyPr anchor="t" anchorCtr="0"/>
          <a:p>
            <a:r>
              <a:rPr lang="zh-CN" altLang="en-US" b="1" dirty="0"/>
              <a:t>（</a:t>
            </a:r>
            <a:r>
              <a:rPr lang="en-US" altLang="zh-CN" b="1" dirty="0"/>
              <a:t>2</a:t>
            </a:r>
            <a:r>
              <a:rPr lang="zh-CN" altLang="en-US" b="1" dirty="0"/>
              <a:t>）</a:t>
            </a:r>
            <a:r>
              <a:rPr lang="en-US" altLang="zh-CN" b="1" dirty="0"/>
              <a:t>H2000</a:t>
            </a:r>
            <a:r>
              <a:rPr lang="zh-CN" altLang="en-US" b="1" dirty="0"/>
              <a:t>通关系统：</a:t>
            </a:r>
            <a:endParaRPr lang="zh-CN" altLang="en-US" b="1" dirty="0"/>
          </a:p>
          <a:p>
            <a:r>
              <a:rPr lang="en-US" altLang="zh-CN" b="1" dirty="0"/>
              <a:t>①</a:t>
            </a:r>
            <a:r>
              <a:rPr lang="zh-CN" altLang="en-US" b="1" dirty="0"/>
              <a:t>江海运输：</a:t>
            </a:r>
            <a:endParaRPr lang="zh-CN" altLang="en-US" b="1" dirty="0"/>
          </a:p>
          <a:p>
            <a:r>
              <a:rPr lang="zh-CN" altLang="en-US" b="1" dirty="0"/>
              <a:t>           中转货物填报运单号；</a:t>
            </a:r>
            <a:endParaRPr lang="zh-CN" altLang="en-US" b="1" dirty="0"/>
          </a:p>
          <a:p>
            <a:r>
              <a:rPr lang="zh-CN" altLang="en-US" b="1" dirty="0"/>
              <a:t>           非中转免予填报；</a:t>
            </a:r>
            <a:endParaRPr lang="zh-CN" altLang="en-US" b="1" dirty="0"/>
          </a:p>
          <a:p>
            <a:r>
              <a:rPr lang="zh-CN" altLang="en-US" b="1" dirty="0"/>
              <a:t>           广东省内提前报关的转关货物填报车牌号。</a:t>
            </a:r>
            <a:endParaRPr lang="zh-CN" altLang="en-US" b="1" dirty="0"/>
          </a:p>
          <a:p>
            <a:r>
              <a:rPr lang="en-US" altLang="zh-CN" b="1" dirty="0"/>
              <a:t>②</a:t>
            </a:r>
            <a:r>
              <a:rPr lang="zh-CN" altLang="en-US" b="1" dirty="0"/>
              <a:t>其他运输方式：</a:t>
            </a:r>
            <a:endParaRPr lang="zh-CN" altLang="en-US" b="1" dirty="0"/>
          </a:p>
          <a:p>
            <a:r>
              <a:rPr lang="zh-CN" altLang="en-US" b="1" dirty="0"/>
              <a:t>           广东省内提前报关的转关货物填报车牌号；</a:t>
            </a:r>
            <a:endParaRPr lang="zh-CN" altLang="en-US" b="1" dirty="0"/>
          </a:p>
          <a:p>
            <a:r>
              <a:rPr lang="zh-CN" altLang="en-US" b="1" dirty="0"/>
              <a:t>          其他地区免予填报。</a:t>
            </a:r>
            <a:endParaRPr lang="zh-CN" altLang="en-US" b="1" dirty="0"/>
          </a:p>
        </p:txBody>
      </p:sp>
    </p:spTree>
    <p:custDataLst>
      <p:tags r:id="rId1"/>
    </p:custDataLst>
  </p:cSld>
  <p:clrMapOvr>
    <a:masterClrMapping/>
  </p:clrMapOvr>
  <p:transition>
    <p:push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文本占位符 50177"/>
          <p:cNvSpPr>
            <a:spLocks noGrp="1" noRot="1"/>
          </p:cNvSpPr>
          <p:nvPr>
            <p:ph idx="1"/>
          </p:nvPr>
        </p:nvSpPr>
        <p:spPr>
          <a:xfrm>
            <a:off x="1524000" y="0"/>
            <a:ext cx="9144000" cy="6858000"/>
          </a:xfrm>
        </p:spPr>
        <p:txBody>
          <a:bodyPr anchor="t" anchorCtr="0"/>
          <a:p>
            <a:r>
              <a:rPr lang="zh-CN" altLang="en-US" sz="4000" b="1" dirty="0">
                <a:solidFill>
                  <a:schemeClr val="tx2"/>
                </a:solidFill>
              </a:rPr>
              <a:t>十二、收货单位／发货单位</a:t>
            </a:r>
            <a:endParaRPr lang="zh-CN" altLang="en-US" sz="4000" b="1" dirty="0">
              <a:solidFill>
                <a:schemeClr val="tx2"/>
              </a:solidFill>
            </a:endParaRPr>
          </a:p>
          <a:p>
            <a:r>
              <a:rPr lang="zh-CN" altLang="en-US" b="1" dirty="0"/>
              <a:t>    </a:t>
            </a:r>
            <a:r>
              <a:rPr lang="en-US" altLang="zh-CN" b="1" dirty="0"/>
              <a:t>(1)</a:t>
            </a:r>
            <a:r>
              <a:rPr lang="zh-CN" altLang="en-US" b="1" dirty="0"/>
              <a:t>收货单位指已知的进口货物在境内的最终消费、使用单位，包括：自行从境外进口货物的单位；委托有外贸进出口经营权的企业进口货物的单位。</a:t>
            </a:r>
            <a:endParaRPr lang="zh-CN" altLang="en-US" b="1" dirty="0"/>
          </a:p>
          <a:p>
            <a:r>
              <a:rPr lang="zh-CN" altLang="en-US" b="1" dirty="0"/>
              <a:t>    </a:t>
            </a:r>
            <a:r>
              <a:rPr lang="en-US" altLang="zh-CN" b="1" dirty="0"/>
              <a:t>(2)</a:t>
            </a:r>
            <a:r>
              <a:rPr lang="zh-CN" altLang="en-US" b="1" dirty="0"/>
              <a:t>发货单位指出口货物在境内的生产或销售单位，包括：自行出口货物的单位；委托有外贸进出口经营权的企业出口货物的单位。</a:t>
            </a:r>
            <a:endParaRPr lang="zh-CN" altLang="en-US" b="1" dirty="0"/>
          </a:p>
          <a:p>
            <a:r>
              <a:rPr lang="zh-CN" altLang="en-US" b="1" dirty="0"/>
              <a:t>      本栏目应填报收、发货单位的中文名称或其海关注册编码。加工贸易报关单的收、发货单位应与</a:t>
            </a:r>
            <a:r>
              <a:rPr lang="en-US" altLang="zh-CN" b="1" dirty="0"/>
              <a:t>《</a:t>
            </a:r>
            <a:r>
              <a:rPr lang="zh-CN" altLang="en-US" b="1" dirty="0"/>
              <a:t>登记手册</a:t>
            </a:r>
            <a:r>
              <a:rPr lang="en-US" altLang="zh-CN" b="1" dirty="0"/>
              <a:t>》</a:t>
            </a:r>
            <a:r>
              <a:rPr lang="zh-CN" altLang="en-US" b="1" dirty="0"/>
              <a:t>的“货主单位”一致。 </a:t>
            </a:r>
            <a:endParaRPr lang="zh-CN" altLang="en-US" b="1" dirty="0"/>
          </a:p>
        </p:txBody>
      </p:sp>
    </p:spTree>
    <p:custDataLst>
      <p:tags r:id="rId1"/>
    </p:custDataLst>
  </p:cSld>
  <p:clrMapOvr>
    <a:masterClrMapping/>
  </p:clrMapOvr>
  <p:transition>
    <p:push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文本占位符 51201"/>
          <p:cNvSpPr>
            <a:spLocks noGrp="1" noRot="1"/>
          </p:cNvSpPr>
          <p:nvPr>
            <p:ph idx="1"/>
          </p:nvPr>
        </p:nvSpPr>
        <p:spPr>
          <a:xfrm>
            <a:off x="1524000" y="0"/>
            <a:ext cx="9144000" cy="6858000"/>
          </a:xfrm>
        </p:spPr>
        <p:txBody>
          <a:bodyPr anchor="t" anchorCtr="0"/>
          <a:p>
            <a:r>
              <a:rPr lang="zh-CN" altLang="en-US" sz="4000" b="1" dirty="0">
                <a:solidFill>
                  <a:schemeClr val="tx2"/>
                </a:solidFill>
              </a:rPr>
              <a:t>十三、贸易方式</a:t>
            </a:r>
            <a:r>
              <a:rPr lang="en-US" altLang="zh-CN" sz="4000" b="1" dirty="0">
                <a:solidFill>
                  <a:schemeClr val="tx2"/>
                </a:solidFill>
              </a:rPr>
              <a:t>(</a:t>
            </a:r>
            <a:r>
              <a:rPr lang="zh-CN" altLang="en-US" sz="4000" b="1" dirty="0">
                <a:solidFill>
                  <a:schemeClr val="tx2"/>
                </a:solidFill>
              </a:rPr>
              <a:t>监管方式</a:t>
            </a:r>
            <a:r>
              <a:rPr lang="en-US" altLang="zh-CN" sz="4000" b="1">
                <a:solidFill>
                  <a:schemeClr val="tx2"/>
                </a:solidFill>
              </a:rPr>
              <a:t>)</a:t>
            </a:r>
            <a:endParaRPr lang="en-US" altLang="zh-CN" sz="4000" b="1">
              <a:solidFill>
                <a:schemeClr val="tx2"/>
              </a:solidFill>
            </a:endParaRPr>
          </a:p>
          <a:p>
            <a:r>
              <a:rPr lang="en-US" altLang="zh-CN" b="1" dirty="0"/>
              <a:t>       </a:t>
            </a:r>
            <a:r>
              <a:rPr lang="zh-CN" altLang="en-US" b="1" dirty="0"/>
              <a:t>贸易方式栏目应根据实际情况，并按海关规定的</a:t>
            </a:r>
            <a:r>
              <a:rPr lang="en-US" altLang="zh-CN" b="1" dirty="0"/>
              <a:t>《</a:t>
            </a:r>
            <a:r>
              <a:rPr lang="zh-CN" altLang="en-US" b="1" dirty="0"/>
              <a:t>贸易方式代码表</a:t>
            </a:r>
            <a:r>
              <a:rPr lang="en-US" altLang="zh-CN" b="1" dirty="0"/>
              <a:t>》</a:t>
            </a:r>
            <a:r>
              <a:rPr lang="zh-CN" altLang="en-US" b="1" dirty="0"/>
              <a:t>选择填报相应的</a:t>
            </a:r>
            <a:r>
              <a:rPr lang="zh-CN" altLang="en-US" b="1" dirty="0">
                <a:solidFill>
                  <a:schemeClr val="hlink"/>
                </a:solidFill>
              </a:rPr>
              <a:t>贸易方式</a:t>
            </a:r>
            <a:r>
              <a:rPr lang="zh-CN" altLang="en-US" b="1" dirty="0"/>
              <a:t>简称或代码。</a:t>
            </a:r>
            <a:endParaRPr lang="zh-CN" altLang="en-US" b="1" dirty="0"/>
          </a:p>
          <a:p>
            <a:r>
              <a:rPr lang="zh-CN" altLang="en-US" b="1" dirty="0"/>
              <a:t>      </a:t>
            </a:r>
            <a:r>
              <a:rPr lang="zh-CN" altLang="en-US" b="1" dirty="0">
                <a:solidFill>
                  <a:schemeClr val="hlink"/>
                </a:solidFill>
              </a:rPr>
              <a:t>一份报关单只允许填报一种贸易方式。</a:t>
            </a:r>
            <a:endParaRPr lang="zh-CN" altLang="en-US" b="1" dirty="0">
              <a:solidFill>
                <a:schemeClr val="hlink"/>
              </a:solidFill>
            </a:endParaRPr>
          </a:p>
          <a:p>
            <a:r>
              <a:rPr lang="zh-CN" altLang="en-US" b="1" dirty="0">
                <a:solidFill>
                  <a:schemeClr val="hlink"/>
                </a:solidFill>
              </a:rPr>
              <a:t>      </a:t>
            </a:r>
            <a:r>
              <a:rPr lang="zh-CN" altLang="en-US" b="1" dirty="0"/>
              <a:t>出口加工区内企业填制的</a:t>
            </a:r>
            <a:r>
              <a:rPr lang="en-US" altLang="zh-CN" b="1" dirty="0"/>
              <a:t>《</a:t>
            </a:r>
            <a:r>
              <a:rPr lang="zh-CN" altLang="en-US" b="1" dirty="0"/>
              <a:t>出口加工区进（出）境货物备案清单</a:t>
            </a:r>
            <a:r>
              <a:rPr lang="en-US" altLang="zh-CN" b="1" dirty="0"/>
              <a:t>》</a:t>
            </a:r>
            <a:r>
              <a:rPr lang="zh-CN" altLang="en-US" b="1" dirty="0"/>
              <a:t>应选择填报适用于出口加工区货物的监管方式简称或代码。</a:t>
            </a:r>
            <a:endParaRPr lang="zh-CN" altLang="en-US" b="1" dirty="0">
              <a:solidFill>
                <a:schemeClr val="hlink"/>
              </a:solidFill>
            </a:endParaRPr>
          </a:p>
          <a:p>
            <a:r>
              <a:rPr lang="zh-CN" altLang="en-US" b="1" dirty="0"/>
              <a:t>      </a:t>
            </a:r>
            <a:endParaRPr lang="zh-CN" altLang="en-US" b="1" dirty="0"/>
          </a:p>
        </p:txBody>
      </p:sp>
    </p:spTree>
    <p:custDataLst>
      <p:tags r:id="rId1"/>
    </p:custDataLst>
  </p:cSld>
  <p:clrMapOvr>
    <a:masterClrMapping/>
  </p:clrMapOvr>
  <p:transition>
    <p:push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文本占位符 188418"/>
          <p:cNvSpPr>
            <a:spLocks noGrp="1" noRot="1"/>
          </p:cNvSpPr>
          <p:nvPr>
            <p:ph idx="1"/>
          </p:nvPr>
        </p:nvSpPr>
        <p:spPr>
          <a:xfrm>
            <a:off x="1524000" y="0"/>
            <a:ext cx="9144000" cy="6858000"/>
          </a:xfrm>
        </p:spPr>
        <p:txBody>
          <a:bodyPr anchor="t" anchorCtr="0"/>
          <a:p>
            <a:r>
              <a:rPr lang="zh-CN" altLang="en-US" b="1" dirty="0"/>
              <a:t>在特殊情况下，加工贸易报关单填报要求如下：</a:t>
            </a:r>
            <a:endParaRPr lang="zh-CN" altLang="en-US" b="1" dirty="0"/>
          </a:p>
          <a:p>
            <a:r>
              <a:rPr lang="zh-CN" altLang="en-US" b="1" dirty="0"/>
              <a:t>     </a:t>
            </a:r>
            <a:r>
              <a:rPr lang="en-US" altLang="zh-CN" b="1" dirty="0"/>
              <a:t>(1)</a:t>
            </a:r>
            <a:r>
              <a:rPr lang="zh-CN" altLang="en-US" b="1" dirty="0"/>
              <a:t>少量低值辅料</a:t>
            </a:r>
            <a:r>
              <a:rPr lang="en-US" altLang="zh-CN" b="1" dirty="0"/>
              <a:t>(</a:t>
            </a:r>
            <a:r>
              <a:rPr lang="zh-CN" altLang="en-US" b="1" dirty="0"/>
              <a:t>即</a:t>
            </a:r>
            <a:r>
              <a:rPr lang="en-US" altLang="zh-CN" b="1" dirty="0"/>
              <a:t>5000</a:t>
            </a:r>
            <a:r>
              <a:rPr lang="zh-CN" altLang="en-US" b="1" dirty="0"/>
              <a:t>美元以下，</a:t>
            </a:r>
            <a:r>
              <a:rPr lang="en-US" altLang="zh-CN" b="1" dirty="0"/>
              <a:t>78</a:t>
            </a:r>
            <a:r>
              <a:rPr lang="zh-CN" altLang="en-US" b="1" dirty="0"/>
              <a:t>种以内的低值辅料</a:t>
            </a:r>
            <a:r>
              <a:rPr lang="en-US" altLang="zh-CN" b="1" dirty="0"/>
              <a:t>)</a:t>
            </a:r>
            <a:r>
              <a:rPr lang="zh-CN" altLang="en-US" b="1" dirty="0"/>
              <a:t>按规定不使用</a:t>
            </a:r>
            <a:r>
              <a:rPr lang="en-US" altLang="zh-CN" b="1" dirty="0"/>
              <a:t>《</a:t>
            </a:r>
            <a:r>
              <a:rPr lang="zh-CN" altLang="en-US" b="1" dirty="0"/>
              <a:t>登记手册</a:t>
            </a:r>
            <a:r>
              <a:rPr lang="en-US" altLang="zh-CN" b="1" dirty="0"/>
              <a:t>》</a:t>
            </a:r>
            <a:r>
              <a:rPr lang="zh-CN" altLang="en-US" b="1" dirty="0"/>
              <a:t>的，辅料进口报关单填报“</a:t>
            </a:r>
            <a:r>
              <a:rPr lang="zh-CN" altLang="en-US" b="1" dirty="0">
                <a:solidFill>
                  <a:schemeClr val="hlink"/>
                </a:solidFill>
              </a:rPr>
              <a:t>低值辅料</a:t>
            </a:r>
            <a:r>
              <a:rPr lang="zh-CN" altLang="en-US" b="1" dirty="0"/>
              <a:t>”。使用</a:t>
            </a:r>
            <a:r>
              <a:rPr lang="en-US" altLang="zh-CN" b="1" dirty="0"/>
              <a:t>《</a:t>
            </a:r>
            <a:r>
              <a:rPr lang="zh-CN" altLang="en-US" b="1" dirty="0"/>
              <a:t>登记手册</a:t>
            </a:r>
            <a:r>
              <a:rPr lang="en-US" altLang="zh-CN" b="1" dirty="0"/>
              <a:t>》</a:t>
            </a:r>
            <a:r>
              <a:rPr lang="zh-CN" altLang="en-US" b="1" dirty="0"/>
              <a:t>的，按</a:t>
            </a:r>
            <a:r>
              <a:rPr lang="en-US" altLang="zh-CN" b="1" dirty="0"/>
              <a:t>《</a:t>
            </a:r>
            <a:r>
              <a:rPr lang="zh-CN" altLang="en-US" b="1" dirty="0"/>
              <a:t>登记手册</a:t>
            </a:r>
            <a:r>
              <a:rPr lang="en-US" altLang="zh-CN" b="1" dirty="0"/>
              <a:t>》</a:t>
            </a:r>
            <a:r>
              <a:rPr lang="zh-CN" altLang="en-US" b="1" dirty="0"/>
              <a:t>上的贸易方式填报。    </a:t>
            </a:r>
            <a:endParaRPr lang="zh-CN" altLang="en-US" dirty="0"/>
          </a:p>
          <a:p>
            <a:r>
              <a:rPr lang="zh-CN" altLang="en-US" b="1" dirty="0"/>
              <a:t>     </a:t>
            </a:r>
            <a:r>
              <a:rPr lang="en-US" altLang="zh-CN" b="1" dirty="0"/>
              <a:t>(2)</a:t>
            </a:r>
            <a:r>
              <a:rPr lang="zh-CN" altLang="en-US" b="1" dirty="0"/>
              <a:t>三资企业按内外销比例为加工内销产品而进口的料件或进口供加工内销产品的料件，进口报关单填报“</a:t>
            </a:r>
            <a:r>
              <a:rPr lang="zh-CN" altLang="en-US" b="1" dirty="0">
                <a:solidFill>
                  <a:schemeClr val="hlink"/>
                </a:solidFill>
              </a:rPr>
              <a:t>一般贸易</a:t>
            </a:r>
            <a:r>
              <a:rPr lang="zh-CN" altLang="en-US" b="1" dirty="0"/>
              <a:t>”。</a:t>
            </a:r>
            <a:r>
              <a:rPr lang="en-US" altLang="zh-CN" b="1"/>
              <a:t>(</a:t>
            </a:r>
            <a:r>
              <a:rPr lang="zh-CN" altLang="en-US" b="1" dirty="0">
                <a:solidFill>
                  <a:schemeClr val="tx2"/>
                </a:solidFill>
              </a:rPr>
              <a:t>指我国境内有进出口经营权的企业单边进口或单边出口的贸易</a:t>
            </a:r>
            <a:r>
              <a:rPr lang="en-US" altLang="zh-CN" b="1"/>
              <a:t>)</a:t>
            </a:r>
            <a:endParaRPr lang="en-US" altLang="zh-CN" b="1"/>
          </a:p>
          <a:p>
            <a:r>
              <a:rPr lang="en-US" altLang="zh-CN" b="1" dirty="0"/>
              <a:t>    </a:t>
            </a:r>
            <a:r>
              <a:rPr lang="zh-CN" altLang="en-US" b="1" dirty="0"/>
              <a:t>三资企业为加工出口产品全部使用国内料件的出口合同，成品出口报关单填报“</a:t>
            </a:r>
            <a:r>
              <a:rPr lang="zh-CN" altLang="en-US" b="1" dirty="0">
                <a:solidFill>
                  <a:schemeClr val="hlink"/>
                </a:solidFill>
              </a:rPr>
              <a:t>一般贸易</a:t>
            </a:r>
            <a:r>
              <a:rPr lang="zh-CN" altLang="en-US" b="1" dirty="0"/>
              <a:t>”。</a:t>
            </a:r>
            <a:endParaRPr lang="zh-CN" altLang="en-US" b="1" dirty="0"/>
          </a:p>
        </p:txBody>
      </p:sp>
    </p:spTree>
    <p:custDataLst>
      <p:tags r:id="rId1"/>
    </p:custDataLst>
  </p:cSld>
  <p:clrMapOvr>
    <a:masterClrMapping/>
  </p:clrMapOvr>
  <p:transition>
    <p:push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文本占位符 52225"/>
          <p:cNvSpPr>
            <a:spLocks noGrp="1" noRot="1"/>
          </p:cNvSpPr>
          <p:nvPr>
            <p:ph idx="1"/>
          </p:nvPr>
        </p:nvSpPr>
        <p:spPr>
          <a:xfrm>
            <a:off x="1524000" y="0"/>
            <a:ext cx="9144000" cy="6858000"/>
          </a:xfrm>
        </p:spPr>
        <p:txBody>
          <a:bodyPr anchor="t" anchorCtr="0">
            <a:normAutofit lnSpcReduction="20000"/>
          </a:bodyPr>
          <a:p>
            <a:r>
              <a:rPr lang="en-US" altLang="zh-CN" b="1" dirty="0"/>
              <a:t>    </a:t>
            </a:r>
            <a:r>
              <a:rPr lang="en-US" altLang="zh-CN" sz="3600" b="1" dirty="0"/>
              <a:t>(3)</a:t>
            </a:r>
            <a:r>
              <a:rPr lang="zh-CN" altLang="en-US" sz="3600" b="1" dirty="0"/>
              <a:t>加工贸易料件结转或深加工结转货物，按批准的贸易方式填报。</a:t>
            </a:r>
            <a:endParaRPr lang="zh-CN" altLang="en-US" sz="3600" b="1" dirty="0"/>
          </a:p>
          <a:p>
            <a:r>
              <a:rPr lang="zh-CN" altLang="en-US" sz="3600"/>
              <a:t>    </a:t>
            </a:r>
            <a:r>
              <a:rPr lang="en-US" altLang="zh-CN" sz="3600" b="1" dirty="0"/>
              <a:t>(4)</a:t>
            </a:r>
            <a:r>
              <a:rPr lang="zh-CN" altLang="en-US" sz="3600" b="1" dirty="0"/>
              <a:t>加工贸易料件转内销货物</a:t>
            </a:r>
            <a:r>
              <a:rPr lang="en-US" altLang="zh-CN" sz="3600" b="1" dirty="0"/>
              <a:t>(</a:t>
            </a:r>
            <a:r>
              <a:rPr lang="zh-CN" altLang="en-US" sz="3600" b="1" dirty="0"/>
              <a:t>及按料件补办进口手续的转内销成品</a:t>
            </a:r>
            <a:r>
              <a:rPr lang="en-US" altLang="zh-CN" sz="3600" b="1" dirty="0"/>
              <a:t>)</a:t>
            </a:r>
            <a:r>
              <a:rPr lang="zh-CN" altLang="en-US" sz="3600" b="1" dirty="0"/>
              <a:t>应填制进口报关单，本栏目填报“</a:t>
            </a:r>
            <a:r>
              <a:rPr lang="en-US" altLang="zh-CN" sz="3600" b="1" dirty="0">
                <a:solidFill>
                  <a:schemeClr val="hlink"/>
                </a:solidFill>
              </a:rPr>
              <a:t>(</a:t>
            </a:r>
            <a:r>
              <a:rPr lang="zh-CN" altLang="en-US" sz="3600" b="1" dirty="0">
                <a:solidFill>
                  <a:schemeClr val="hlink"/>
                </a:solidFill>
              </a:rPr>
              <a:t>来料或进料</a:t>
            </a:r>
            <a:r>
              <a:rPr lang="en-US" altLang="zh-CN" sz="3600" b="1" dirty="0">
                <a:solidFill>
                  <a:schemeClr val="hlink"/>
                </a:solidFill>
              </a:rPr>
              <a:t>)</a:t>
            </a:r>
            <a:r>
              <a:rPr lang="zh-CN" altLang="en-US" sz="3600" b="1" dirty="0">
                <a:solidFill>
                  <a:schemeClr val="hlink"/>
                </a:solidFill>
              </a:rPr>
              <a:t>料件内销”</a:t>
            </a:r>
            <a:r>
              <a:rPr lang="zh-CN" altLang="en-US" sz="3600" b="1" dirty="0"/>
              <a:t>；</a:t>
            </a:r>
            <a:endParaRPr lang="zh-CN" altLang="en-US" sz="3600" b="1" dirty="0"/>
          </a:p>
          <a:p>
            <a:r>
              <a:rPr lang="zh-CN" altLang="en-US" sz="3600" b="1" dirty="0"/>
              <a:t>        加工贸易成品凭</a:t>
            </a:r>
            <a:r>
              <a:rPr lang="en-US" altLang="zh-CN" sz="3600" b="1" dirty="0"/>
              <a:t>《</a:t>
            </a:r>
            <a:r>
              <a:rPr lang="zh-CN" altLang="en-US" sz="3600" b="1" dirty="0"/>
              <a:t>征免税证明</a:t>
            </a:r>
            <a:r>
              <a:rPr lang="en-US" altLang="zh-CN" sz="3600" b="1" dirty="0"/>
              <a:t>》</a:t>
            </a:r>
            <a:r>
              <a:rPr lang="zh-CN" altLang="en-US" sz="3600" b="1" dirty="0"/>
              <a:t>转为享受减免税进口货物的，应分别填制进出口报关单，本栏目填报</a:t>
            </a:r>
            <a:r>
              <a:rPr lang="en-US" altLang="zh-CN" sz="3600" b="1" dirty="0"/>
              <a:t>(</a:t>
            </a:r>
            <a:r>
              <a:rPr lang="zh-CN" altLang="en-US" sz="3600" b="1" dirty="0"/>
              <a:t>来料或进料</a:t>
            </a:r>
            <a:r>
              <a:rPr lang="en-US" altLang="zh-CN" sz="3600" b="1" dirty="0"/>
              <a:t>)</a:t>
            </a:r>
            <a:r>
              <a:rPr lang="zh-CN" altLang="en-US" sz="3600" b="1" dirty="0"/>
              <a:t>成品减免。</a:t>
            </a:r>
            <a:r>
              <a:rPr lang="zh-CN" altLang="en-US" b="1" dirty="0"/>
              <a:t>  </a:t>
            </a:r>
            <a:endParaRPr lang="zh-CN" altLang="en-US" b="1" dirty="0"/>
          </a:p>
        </p:txBody>
      </p:sp>
    </p:spTree>
    <p:custDataLst>
      <p:tags r:id="rId1"/>
    </p:custDataLst>
  </p:cSld>
  <p:clrMapOvr>
    <a:masterClrMapping/>
  </p:clrMapOvr>
  <p:transition>
    <p:push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文本占位符 53249"/>
          <p:cNvSpPr>
            <a:spLocks noGrp="1" noRot="1"/>
          </p:cNvSpPr>
          <p:nvPr>
            <p:ph idx="1"/>
          </p:nvPr>
        </p:nvSpPr>
        <p:spPr>
          <a:xfrm>
            <a:off x="1524000" y="0"/>
            <a:ext cx="9144000" cy="6858000"/>
          </a:xfrm>
        </p:spPr>
        <p:txBody>
          <a:bodyPr anchor="t" anchorCtr="0"/>
          <a:p>
            <a:r>
              <a:rPr lang="en-US" altLang="zh-CN" sz="3600" b="1" dirty="0"/>
              <a:t>   (5)</a:t>
            </a:r>
            <a:r>
              <a:rPr lang="zh-CN" altLang="en-US" sz="3600" b="1" dirty="0"/>
              <a:t>加工贸易出口成品因故退运进口及复出口，以及复运出境的原进口料件退换后复运进口的，填报与</a:t>
            </a:r>
            <a:r>
              <a:rPr lang="en-US" altLang="zh-CN" sz="3600" b="1" dirty="0"/>
              <a:t>《</a:t>
            </a:r>
            <a:r>
              <a:rPr lang="zh-CN" altLang="en-US" sz="3600" b="1" dirty="0"/>
              <a:t>登记手册</a:t>
            </a:r>
            <a:r>
              <a:rPr lang="en-US" altLang="zh-CN" sz="3600" b="1" dirty="0"/>
              <a:t>》</a:t>
            </a:r>
            <a:r>
              <a:rPr lang="zh-CN" altLang="en-US" sz="3600" b="1" dirty="0"/>
              <a:t>备案相应的退运</a:t>
            </a:r>
            <a:r>
              <a:rPr lang="en-US" altLang="zh-CN" sz="3600" b="1" dirty="0"/>
              <a:t>(</a:t>
            </a:r>
            <a:r>
              <a:rPr lang="zh-CN" altLang="en-US" sz="3600" b="1" dirty="0"/>
              <a:t>复出</a:t>
            </a:r>
            <a:r>
              <a:rPr lang="en-US" altLang="zh-CN" sz="3600" b="1" dirty="0"/>
              <a:t>)</a:t>
            </a:r>
            <a:r>
              <a:rPr lang="zh-CN" altLang="en-US" sz="3600" b="1" dirty="0"/>
              <a:t>贸易方式简称或代码。</a:t>
            </a:r>
            <a:endParaRPr lang="zh-CN" altLang="en-US" sz="3600" b="1" dirty="0"/>
          </a:p>
          <a:p>
            <a:r>
              <a:rPr lang="zh-CN" altLang="en-US" sz="3600" b="1" dirty="0"/>
              <a:t>    </a:t>
            </a:r>
            <a:r>
              <a:rPr lang="en-US" altLang="zh-CN" sz="3600" b="1" dirty="0"/>
              <a:t>(6)</a:t>
            </a:r>
            <a:r>
              <a:rPr lang="zh-CN" altLang="en-US" sz="3600" b="1" dirty="0"/>
              <a:t>备料</a:t>
            </a:r>
            <a:r>
              <a:rPr lang="en-US" altLang="zh-CN" sz="3600" b="1" dirty="0"/>
              <a:t>《</a:t>
            </a:r>
            <a:r>
              <a:rPr lang="zh-CN" altLang="en-US" sz="3600" b="1" dirty="0"/>
              <a:t>登记手册</a:t>
            </a:r>
            <a:r>
              <a:rPr lang="en-US" altLang="zh-CN" sz="3600" b="1" dirty="0"/>
              <a:t>》</a:t>
            </a:r>
            <a:r>
              <a:rPr lang="zh-CN" altLang="en-US" sz="3600" b="1" dirty="0"/>
              <a:t>中的料件结转入加工出口</a:t>
            </a:r>
            <a:r>
              <a:rPr lang="en-US" altLang="zh-CN" sz="3600" b="1" dirty="0"/>
              <a:t>《</a:t>
            </a:r>
            <a:r>
              <a:rPr lang="zh-CN" altLang="en-US" sz="3600" b="1" dirty="0"/>
              <a:t>登记手册</a:t>
            </a:r>
            <a:r>
              <a:rPr lang="en-US" altLang="zh-CN" sz="3600" b="1" dirty="0"/>
              <a:t>》</a:t>
            </a:r>
            <a:r>
              <a:rPr lang="zh-CN" altLang="en-US" sz="3600" b="1" dirty="0"/>
              <a:t>的，进出口报关单均填报为“</a:t>
            </a:r>
            <a:r>
              <a:rPr lang="zh-CN" altLang="en-US" sz="3600" b="1" dirty="0">
                <a:solidFill>
                  <a:schemeClr val="hlink"/>
                </a:solidFill>
              </a:rPr>
              <a:t>进料余料结转</a:t>
            </a:r>
            <a:r>
              <a:rPr lang="zh-CN" altLang="en-US" sz="3600" b="1" dirty="0"/>
              <a:t>”。</a:t>
            </a:r>
            <a:endParaRPr lang="zh-CN" altLang="en-US" sz="3600" b="1" dirty="0"/>
          </a:p>
          <a:p>
            <a:r>
              <a:rPr lang="zh-CN" altLang="en-US" sz="3600" b="1" dirty="0"/>
              <a:t>    </a:t>
            </a:r>
            <a:endParaRPr lang="zh-CN" altLang="en-US" sz="3600" b="1" dirty="0"/>
          </a:p>
        </p:txBody>
      </p:sp>
    </p:spTree>
    <p:custDataLst>
      <p:tags r:id="rId1"/>
    </p:custDataLst>
  </p:cSld>
  <p:clrMapOvr>
    <a:masterClrMapping/>
  </p:clrMapOvr>
  <p:transition>
    <p:push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文本占位符 189442"/>
          <p:cNvSpPr>
            <a:spLocks noGrp="1" noRot="1"/>
          </p:cNvSpPr>
          <p:nvPr>
            <p:ph idx="1"/>
          </p:nvPr>
        </p:nvSpPr>
        <p:spPr>
          <a:xfrm>
            <a:off x="1524000" y="0"/>
            <a:ext cx="9144000" cy="6858000"/>
          </a:xfrm>
        </p:spPr>
        <p:txBody>
          <a:bodyPr anchor="t" anchorCtr="0"/>
          <a:p>
            <a:r>
              <a:rPr lang="en-US" altLang="zh-CN" sz="3600" b="1" dirty="0"/>
              <a:t>  (7)</a:t>
            </a:r>
            <a:r>
              <a:rPr lang="zh-CN" altLang="en-US" sz="3600" b="1" dirty="0"/>
              <a:t>保税工厂加工贸易进出口货物，根据</a:t>
            </a:r>
            <a:r>
              <a:rPr lang="en-US" altLang="zh-CN" sz="3600" b="1" dirty="0"/>
              <a:t>《</a:t>
            </a:r>
            <a:r>
              <a:rPr lang="zh-CN" altLang="en-US" sz="3600" b="1" dirty="0"/>
              <a:t>登记手册</a:t>
            </a:r>
            <a:r>
              <a:rPr lang="en-US" altLang="zh-CN" sz="3600" b="1" dirty="0"/>
              <a:t>》</a:t>
            </a:r>
            <a:r>
              <a:rPr lang="zh-CN" altLang="en-US" sz="3600" b="1" dirty="0"/>
              <a:t>填报相应的“</a:t>
            </a:r>
            <a:r>
              <a:rPr lang="zh-CN" altLang="en-US" sz="3600" b="1" dirty="0">
                <a:solidFill>
                  <a:schemeClr val="hlink"/>
                </a:solidFill>
              </a:rPr>
              <a:t>来料或进料加工</a:t>
            </a:r>
            <a:r>
              <a:rPr lang="zh-CN" altLang="en-US" sz="3600" b="1" dirty="0"/>
              <a:t>”贸易方式。</a:t>
            </a:r>
            <a:r>
              <a:rPr lang="zh-CN" altLang="en-US" b="1" dirty="0"/>
              <a:t> </a:t>
            </a:r>
            <a:endParaRPr lang="zh-CN" altLang="en-US" b="1" dirty="0"/>
          </a:p>
          <a:p>
            <a:r>
              <a:rPr lang="zh-CN" altLang="en-US" b="1" dirty="0"/>
              <a:t>（</a:t>
            </a:r>
            <a:r>
              <a:rPr lang="en-US" altLang="zh-CN" b="1" dirty="0"/>
              <a:t>8</a:t>
            </a:r>
            <a:r>
              <a:rPr lang="zh-CN" altLang="en-US" b="1" dirty="0"/>
              <a:t>）加工贸易边角料内销和副产品内销，进口报关单应填报“（来料或进料）边角料内销”。</a:t>
            </a:r>
            <a:endParaRPr lang="zh-CN" altLang="en-US" b="1" dirty="0"/>
          </a:p>
          <a:p>
            <a:r>
              <a:rPr lang="zh-CN" altLang="en-US" b="1" dirty="0"/>
              <a:t>（</a:t>
            </a:r>
            <a:r>
              <a:rPr lang="en-US" altLang="zh-CN" b="1" dirty="0"/>
              <a:t>9</a:t>
            </a:r>
            <a:r>
              <a:rPr lang="zh-CN" altLang="en-US" b="1" dirty="0"/>
              <a:t>）加工贸易料件或成品放弃，进口报关单应填报“（进料料件或成品）放弃”。</a:t>
            </a:r>
            <a:endParaRPr lang="zh-CN" altLang="en-US" b="1" dirty="0"/>
          </a:p>
        </p:txBody>
      </p:sp>
    </p:spTree>
    <p:custDataLst>
      <p:tags r:id="rId1"/>
    </p:custDataLst>
  </p:cSld>
  <p:clrMapOvr>
    <a:masterClrMapping/>
  </p:clrMapOvr>
  <p:transition>
    <p:push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标题 54273"/>
          <p:cNvSpPr>
            <a:spLocks noGrp="1" noRot="1"/>
          </p:cNvSpPr>
          <p:nvPr>
            <p:ph type="title"/>
          </p:nvPr>
        </p:nvSpPr>
        <p:spPr>
          <a:xfrm>
            <a:off x="2063750" y="188913"/>
            <a:ext cx="7847013" cy="658812"/>
          </a:xfrm>
        </p:spPr>
        <p:txBody>
          <a:bodyPr anchor="ctr" anchorCtr="0">
            <a:normAutofit fontScale="90000"/>
          </a:bodyPr>
          <a:p>
            <a:r>
              <a:rPr lang="zh-CN" altLang="en-US" sz="4000" b="1" dirty="0"/>
              <a:t>贸易（监管）方式代码表</a:t>
            </a:r>
            <a:endParaRPr lang="zh-CN" altLang="en-US" sz="4000" b="1" dirty="0"/>
          </a:p>
        </p:txBody>
      </p:sp>
      <p:graphicFrame>
        <p:nvGraphicFramePr>
          <p:cNvPr id="54275" name="内容占位符 54274"/>
          <p:cNvGraphicFramePr/>
          <p:nvPr>
            <p:ph idx="1"/>
          </p:nvPr>
        </p:nvGraphicFramePr>
        <p:xfrm>
          <a:off x="1524000" y="836613"/>
          <a:ext cx="9144000" cy="5994400"/>
        </p:xfrm>
        <a:graphic>
          <a:graphicData uri="http://schemas.openxmlformats.org/drawingml/2006/table">
            <a:tbl>
              <a:tblPr/>
              <a:tblGrid>
                <a:gridCol w="1116330"/>
                <a:gridCol w="1931670"/>
                <a:gridCol w="1092200"/>
                <a:gridCol w="1955800"/>
                <a:gridCol w="1068705"/>
                <a:gridCol w="1979295"/>
              </a:tblGrid>
              <a:tr h="548005">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代码</a:t>
                      </a:r>
                      <a:endParaRPr lang="zh-CN" altLang="en-US"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简称</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代码</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简称</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代码</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简称</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4737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0110</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solidFill>
                            <a:schemeClr val="hlink"/>
                          </a:solidFill>
                        </a:rPr>
                        <a:t>一般贸易</a:t>
                      </a:r>
                      <a:endParaRPr lang="zh-CN" altLang="en-US" b="1" dirty="0">
                        <a:solidFill>
                          <a:schemeClr va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1110</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对台贸易</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3010</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b="1" dirty="0"/>
                        <a:t>货样广告品</a:t>
                      </a:r>
                      <a:r>
                        <a:rPr lang="en-US" altLang="zh-CN" sz="2400" b="1"/>
                        <a:t>A</a:t>
                      </a:r>
                      <a:endParaRPr lang="zh-CN" altLang="en-US" sz="24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4610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0130</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易货贸易</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1233</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保税仓库货物</a:t>
                      </a:r>
                      <a:endParaRPr lang="zh-CN" altLang="en-US" sz="20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3100</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无代价抵偿</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48005">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0214</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solidFill>
                            <a:schemeClr val="hlink"/>
                          </a:solidFill>
                        </a:rPr>
                        <a:t>来料加工</a:t>
                      </a:r>
                      <a:endParaRPr lang="zh-CN" altLang="en-US" b="1" dirty="0">
                        <a:solidFill>
                          <a:schemeClr va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1200</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b="1" dirty="0"/>
                        <a:t>保税间货物</a:t>
                      </a:r>
                      <a:endParaRPr lang="zh-CN" altLang="en-US" sz="24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3422</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对外承包出口</a:t>
                      </a:r>
                      <a:endParaRPr lang="zh-CN" altLang="en-US" sz="20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4737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0258</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来料余料结转</a:t>
                      </a:r>
                      <a:endParaRPr lang="zh-CN" altLang="en-US" sz="20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1427</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solidFill>
                            <a:schemeClr val="hlink"/>
                          </a:solidFill>
                        </a:rPr>
                        <a:t>出料加工</a:t>
                      </a:r>
                      <a:endParaRPr lang="zh-CN" altLang="en-US" b="1" dirty="0">
                        <a:solidFill>
                          <a:schemeClr va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3511</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援助物资</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4864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0420</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加工贸易设备</a:t>
                      </a:r>
                      <a:endParaRPr lang="zh-CN" altLang="en-US" sz="20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1523</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租赁贸易</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3612</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捐资物资</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4737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0513</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补偿贸易</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1616</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寄售代销</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4039</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对台小额</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48005">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0615</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solidFill>
                            <a:schemeClr val="hlink"/>
                          </a:solidFill>
                        </a:rPr>
                        <a:t>进料加工</a:t>
                      </a:r>
                      <a:endParaRPr lang="zh-CN" altLang="en-US" b="1" dirty="0">
                        <a:solidFill>
                          <a:schemeClr va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1741</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免税品</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9739</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其他贸易</a:t>
                      </a: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816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0654</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b="1" dirty="0"/>
                        <a:t>进料深加工</a:t>
                      </a:r>
                      <a:endParaRPr lang="zh-CN" altLang="en-US" sz="24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1831</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外汇商品</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4737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400" b="1"/>
                        <a:t>0715</a:t>
                      </a:r>
                      <a:endParaRPr lang="zh-CN" altLang="en-US" sz="24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b="1" dirty="0">
                          <a:solidFill>
                            <a:schemeClr val="hlink"/>
                          </a:solidFill>
                        </a:rPr>
                        <a:t>进料非对口</a:t>
                      </a:r>
                      <a:endParaRPr lang="zh-CN" altLang="en-US" sz="2400" b="1" dirty="0">
                        <a:solidFill>
                          <a:schemeClr va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2025</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合资合作设备</a:t>
                      </a:r>
                      <a:endParaRPr lang="zh-CN" altLang="en-US" sz="20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48005">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0815</a:t>
                      </a:r>
                      <a:endParaRPr lang="zh-CN" altLang="en-US"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低值辅料</a:t>
                      </a: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b="1"/>
                        <a:t>2225</a:t>
                      </a:r>
                      <a:endParaRPr lang="zh-CN" altLang="en-US"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外资设备物品</a:t>
                      </a:r>
                      <a:endParaRPr lang="zh-CN" altLang="en-US" sz="20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p:push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文本占位符 55297"/>
          <p:cNvSpPr>
            <a:spLocks noGrp="1" noRot="1"/>
          </p:cNvSpPr>
          <p:nvPr>
            <p:ph idx="1"/>
          </p:nvPr>
        </p:nvSpPr>
        <p:spPr>
          <a:xfrm>
            <a:off x="1524000" y="0"/>
            <a:ext cx="9144000" cy="6858000"/>
          </a:xfrm>
        </p:spPr>
        <p:txBody>
          <a:bodyPr anchor="t" anchorCtr="0"/>
          <a:p>
            <a:r>
              <a:rPr lang="zh-CN" altLang="en-US" sz="4000" b="1" dirty="0">
                <a:solidFill>
                  <a:schemeClr val="tx2"/>
                </a:solidFill>
              </a:rPr>
              <a:t>十四、征免性质</a:t>
            </a:r>
            <a:endParaRPr lang="zh-CN" altLang="en-US" sz="4000" b="1" dirty="0">
              <a:solidFill>
                <a:schemeClr val="tx2"/>
              </a:solidFill>
            </a:endParaRPr>
          </a:p>
          <a:p>
            <a:r>
              <a:rPr lang="zh-CN" altLang="en-US" b="1" dirty="0"/>
              <a:t>       征免性质指海关对进出口货物实施征、减、免税管理的性质类别。</a:t>
            </a:r>
            <a:endParaRPr lang="zh-CN" altLang="en-US" b="1" dirty="0"/>
          </a:p>
          <a:p>
            <a:r>
              <a:rPr lang="zh-CN" altLang="en-US" b="1" dirty="0"/>
              <a:t>      本栏目应按照海关核发的</a:t>
            </a:r>
            <a:r>
              <a:rPr lang="en-US" altLang="zh-CN" b="1" dirty="0"/>
              <a:t>《</a:t>
            </a:r>
            <a:r>
              <a:rPr lang="zh-CN" altLang="en-US" b="1" dirty="0"/>
              <a:t>征免税证明</a:t>
            </a:r>
            <a:r>
              <a:rPr lang="en-US" altLang="zh-CN" b="1" dirty="0"/>
              <a:t>》</a:t>
            </a:r>
            <a:r>
              <a:rPr lang="zh-CN" altLang="en-US" b="1" dirty="0"/>
              <a:t>中批注的征免性质填报，或根据实际情况，按海关规定的</a:t>
            </a:r>
            <a:r>
              <a:rPr lang="en-US" altLang="zh-CN" b="1" dirty="0"/>
              <a:t>《</a:t>
            </a:r>
            <a:r>
              <a:rPr lang="zh-CN" altLang="en-US" b="1" dirty="0"/>
              <a:t>征免性质代码表</a:t>
            </a:r>
            <a:r>
              <a:rPr lang="en-US" altLang="zh-CN" b="1" dirty="0"/>
              <a:t>》</a:t>
            </a:r>
            <a:r>
              <a:rPr lang="zh-CN" altLang="en-US" b="1" dirty="0"/>
              <a:t>选择填报相应的征免性质简称或代码。</a:t>
            </a:r>
            <a:endParaRPr lang="zh-CN" altLang="en-US" b="1" dirty="0"/>
          </a:p>
          <a:p>
            <a:r>
              <a:rPr lang="zh-CN" altLang="en-US" b="1" dirty="0"/>
              <a:t>       加工贸易报关单本栏目应按海关核发的</a:t>
            </a:r>
            <a:r>
              <a:rPr lang="en-US" altLang="zh-CN" b="1" dirty="0"/>
              <a:t>《</a:t>
            </a:r>
            <a:r>
              <a:rPr lang="zh-CN" altLang="en-US" b="1" dirty="0"/>
              <a:t>登记手册</a:t>
            </a:r>
            <a:r>
              <a:rPr lang="en-US" altLang="zh-CN" b="1" dirty="0"/>
              <a:t>》</a:t>
            </a:r>
            <a:r>
              <a:rPr lang="zh-CN" altLang="en-US" b="1" dirty="0"/>
              <a:t>中批注的征免性质填报相应的征免性质或代码。</a:t>
            </a:r>
            <a:endParaRPr lang="zh-CN" altLang="en-US" b="1" dirty="0"/>
          </a:p>
          <a:p>
            <a:r>
              <a:rPr lang="zh-CN" altLang="en-US" b="1" dirty="0"/>
              <a:t>       一份报关单只允许填报一种征免性质。</a:t>
            </a:r>
            <a:r>
              <a:rPr lang="zh-CN" altLang="en-US" dirty="0"/>
              <a:t> </a:t>
            </a:r>
            <a:endParaRPr lang="zh-CN" altLang="en-US" dirty="0"/>
          </a:p>
        </p:txBody>
      </p:sp>
    </p:spTree>
    <p:custDataLst>
      <p:tags r:id="rId1"/>
    </p:custDataLst>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标题 12289"/>
          <p:cNvSpPr>
            <a:spLocks noGrp="1" noRot="1"/>
          </p:cNvSpPr>
          <p:nvPr>
            <p:ph type="title"/>
          </p:nvPr>
        </p:nvSpPr>
        <p:spPr>
          <a:xfrm>
            <a:off x="2135188" y="260350"/>
            <a:ext cx="7847012" cy="731838"/>
          </a:xfrm>
        </p:spPr>
        <p:txBody>
          <a:bodyPr anchor="ctr" anchorCtr="0">
            <a:normAutofit fontScale="90000"/>
          </a:bodyPr>
          <a:p>
            <a:r>
              <a:rPr lang="zh-CN" altLang="en-US" sz="4000" b="1" dirty="0"/>
              <a:t>进出口货物的申报</a:t>
            </a:r>
            <a:endParaRPr lang="zh-CN" altLang="en-US" sz="4000" b="1" dirty="0"/>
          </a:p>
        </p:txBody>
      </p:sp>
      <p:sp>
        <p:nvSpPr>
          <p:cNvPr id="11266" name="文本占位符 12290"/>
          <p:cNvSpPr>
            <a:spLocks noGrp="1" noRot="1"/>
          </p:cNvSpPr>
          <p:nvPr>
            <p:ph idx="1"/>
          </p:nvPr>
        </p:nvSpPr>
        <p:spPr>
          <a:xfrm>
            <a:off x="1524000" y="1052513"/>
            <a:ext cx="9144000" cy="5805487"/>
          </a:xfrm>
        </p:spPr>
        <p:txBody>
          <a:bodyPr anchor="t" anchorCtr="0"/>
          <a:p>
            <a:pPr>
              <a:lnSpc>
                <a:spcPct val="90000"/>
              </a:lnSpc>
            </a:pPr>
            <a:r>
              <a:rPr lang="zh-CN" altLang="en-US" b="1" dirty="0"/>
              <a:t>一、报关企业申报前的准备工作</a:t>
            </a:r>
            <a:endParaRPr lang="zh-CN" altLang="en-US" b="1" dirty="0"/>
          </a:p>
          <a:p>
            <a:pPr>
              <a:lnSpc>
                <a:spcPct val="90000"/>
              </a:lnSpc>
            </a:pPr>
            <a:r>
              <a:rPr lang="en-US" altLang="zh-CN" b="1" dirty="0"/>
              <a:t>1</a:t>
            </a:r>
            <a:r>
              <a:rPr lang="zh-CN" altLang="en-US" b="1" dirty="0"/>
              <a:t>、进口需接到进口提货通知，出口需备齐出口货物；</a:t>
            </a:r>
            <a:endParaRPr lang="zh-CN" altLang="en-US" b="1" dirty="0"/>
          </a:p>
          <a:p>
            <a:pPr>
              <a:lnSpc>
                <a:spcPct val="90000"/>
              </a:lnSpc>
            </a:pPr>
            <a:r>
              <a:rPr lang="en-US" altLang="zh-CN" b="1" dirty="0"/>
              <a:t>2</a:t>
            </a:r>
            <a:r>
              <a:rPr lang="zh-CN" altLang="en-US" b="1" dirty="0"/>
              <a:t>、委托报关者需办理报关委托，代理报关者需接受报关委托；</a:t>
            </a:r>
            <a:endParaRPr lang="zh-CN" altLang="en-US" b="1" dirty="0"/>
          </a:p>
          <a:p>
            <a:pPr>
              <a:lnSpc>
                <a:spcPct val="90000"/>
              </a:lnSpc>
            </a:pPr>
            <a:r>
              <a:rPr lang="en-US" altLang="zh-CN" b="1" dirty="0"/>
              <a:t>3</a:t>
            </a:r>
            <a:r>
              <a:rPr lang="zh-CN" altLang="en-US" b="1" dirty="0"/>
              <a:t>、准备报关单证；</a:t>
            </a:r>
            <a:endParaRPr lang="zh-CN" altLang="en-US" b="1" dirty="0"/>
          </a:p>
          <a:p>
            <a:pPr>
              <a:lnSpc>
                <a:spcPct val="90000"/>
              </a:lnSpc>
            </a:pPr>
            <a:r>
              <a:rPr lang="zh-CN" altLang="en-US" b="1" dirty="0"/>
              <a:t>  （</a:t>
            </a:r>
            <a:r>
              <a:rPr lang="en-US" altLang="zh-CN" b="1" dirty="0"/>
              <a:t>1</a:t>
            </a:r>
            <a:r>
              <a:rPr lang="zh-CN" altLang="en-US" b="1" dirty="0"/>
              <a:t>）基本单证：</a:t>
            </a:r>
            <a:endParaRPr lang="zh-CN" altLang="en-US" b="1" dirty="0"/>
          </a:p>
          <a:p>
            <a:pPr>
              <a:lnSpc>
                <a:spcPct val="90000"/>
              </a:lnSpc>
            </a:pPr>
            <a:r>
              <a:rPr lang="zh-CN" altLang="en-US" b="1" dirty="0"/>
              <a:t>       发票、装箱单、提（装）货凭证（或运单）、出口收汇核销单、海关签发的进出口货物征免税证明；</a:t>
            </a:r>
            <a:endParaRPr lang="zh-CN" altLang="en-US" b="1" dirty="0"/>
          </a:p>
          <a:p>
            <a:pPr>
              <a:lnSpc>
                <a:spcPct val="90000"/>
              </a:lnSpc>
            </a:pPr>
            <a:r>
              <a:rPr lang="zh-CN" altLang="en-US" b="1" dirty="0"/>
              <a:t>           </a:t>
            </a:r>
            <a:endParaRPr lang="zh-CN" altLang="en-US" b="1" dirty="0"/>
          </a:p>
        </p:txBody>
      </p:sp>
    </p:spTree>
    <p:custDataLst>
      <p:tags r:id="rId1"/>
    </p:custDataLst>
  </p:cSld>
  <p:clrMapOvr>
    <a:masterClrMapping/>
  </p:clrMapOvr>
  <p:transition>
    <p:push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文本占位符 56321"/>
          <p:cNvSpPr>
            <a:spLocks noGrp="1" noRot="1"/>
          </p:cNvSpPr>
          <p:nvPr>
            <p:ph idx="1"/>
          </p:nvPr>
        </p:nvSpPr>
        <p:spPr>
          <a:xfrm>
            <a:off x="1524000" y="0"/>
            <a:ext cx="9144000" cy="6858000"/>
          </a:xfrm>
        </p:spPr>
        <p:txBody>
          <a:bodyPr anchor="t" anchorCtr="0"/>
          <a:p>
            <a:pPr>
              <a:lnSpc>
                <a:spcPct val="90000"/>
              </a:lnSpc>
            </a:pPr>
            <a:r>
              <a:rPr lang="zh-CN" altLang="en-US" b="1" dirty="0">
                <a:solidFill>
                  <a:schemeClr val="accent2"/>
                </a:solidFill>
              </a:rPr>
              <a:t>特殊情况</a:t>
            </a:r>
            <a:r>
              <a:rPr lang="zh-CN" altLang="en-US" b="1" dirty="0"/>
              <a:t>下填报要求如下：   </a:t>
            </a:r>
            <a:endParaRPr lang="zh-CN" altLang="en-US" b="1" dirty="0"/>
          </a:p>
          <a:p>
            <a:pPr>
              <a:lnSpc>
                <a:spcPct val="90000"/>
              </a:lnSpc>
            </a:pPr>
            <a:r>
              <a:rPr lang="zh-CN" altLang="en-US" b="1" dirty="0"/>
              <a:t>    </a:t>
            </a:r>
            <a:r>
              <a:rPr lang="en-US" altLang="zh-CN" b="1" dirty="0"/>
              <a:t>(1)</a:t>
            </a:r>
            <a:r>
              <a:rPr lang="zh-CN" altLang="en-US" b="1" dirty="0"/>
              <a:t>保税工厂经营的加工贸易，根据</a:t>
            </a:r>
            <a:r>
              <a:rPr lang="en-US" altLang="zh-CN" b="1" dirty="0"/>
              <a:t>《</a:t>
            </a:r>
            <a:r>
              <a:rPr lang="zh-CN" altLang="en-US" b="1" dirty="0"/>
              <a:t>登记手册</a:t>
            </a:r>
            <a:r>
              <a:rPr lang="en-US" altLang="zh-CN" b="1" dirty="0"/>
              <a:t>》</a:t>
            </a:r>
            <a:r>
              <a:rPr lang="zh-CN" altLang="en-US" b="1" dirty="0"/>
              <a:t>填报“</a:t>
            </a:r>
            <a:r>
              <a:rPr lang="zh-CN" altLang="en-US" b="1" dirty="0">
                <a:solidFill>
                  <a:schemeClr val="hlink"/>
                </a:solidFill>
              </a:rPr>
              <a:t>进料加工”或“来料加工</a:t>
            </a:r>
            <a:r>
              <a:rPr lang="zh-CN" altLang="en-US" b="1" dirty="0"/>
              <a:t>”；</a:t>
            </a:r>
            <a:endParaRPr lang="zh-CN" altLang="en-US" b="1" dirty="0"/>
          </a:p>
          <a:p>
            <a:pPr>
              <a:lnSpc>
                <a:spcPct val="90000"/>
              </a:lnSpc>
            </a:pPr>
            <a:r>
              <a:rPr lang="zh-CN" altLang="en-US" b="1" dirty="0"/>
              <a:t>    </a:t>
            </a:r>
            <a:r>
              <a:rPr lang="en-US" altLang="zh-CN" b="1" dirty="0"/>
              <a:t>(2)</a:t>
            </a:r>
            <a:r>
              <a:rPr lang="zh-CN" altLang="en-US" b="1" dirty="0"/>
              <a:t>三资企业按内外销比例为加工内销产品而进口料件，填报“</a:t>
            </a:r>
            <a:r>
              <a:rPr lang="zh-CN" altLang="en-US" b="1" dirty="0">
                <a:solidFill>
                  <a:schemeClr val="hlink"/>
                </a:solidFill>
              </a:rPr>
              <a:t>一般征税</a:t>
            </a:r>
            <a:r>
              <a:rPr lang="zh-CN" altLang="en-US" b="1" dirty="0"/>
              <a:t>”或其他相应征免性质；</a:t>
            </a:r>
            <a:endParaRPr lang="zh-CN" altLang="en-US" b="1" dirty="0"/>
          </a:p>
          <a:p>
            <a:pPr>
              <a:lnSpc>
                <a:spcPct val="90000"/>
              </a:lnSpc>
            </a:pPr>
            <a:r>
              <a:rPr lang="zh-CN" altLang="en-US" b="1" dirty="0"/>
              <a:t>    </a:t>
            </a:r>
            <a:r>
              <a:rPr lang="en-US" altLang="zh-CN" b="1" dirty="0"/>
              <a:t>(3)</a:t>
            </a:r>
            <a:r>
              <a:rPr lang="zh-CN" altLang="en-US" b="1" dirty="0"/>
              <a:t>加工贸易转内销货物，按实际应享受的征免性质填报</a:t>
            </a:r>
            <a:r>
              <a:rPr lang="en-US" altLang="zh-CN" b="1" dirty="0"/>
              <a:t>(</a:t>
            </a:r>
            <a:r>
              <a:rPr lang="zh-CN" altLang="en-US" b="1" dirty="0"/>
              <a:t>如一般征税、科教用品、其他法定等</a:t>
            </a:r>
            <a:r>
              <a:rPr lang="en-US" altLang="zh-CN" b="1" dirty="0"/>
              <a:t>)</a:t>
            </a:r>
            <a:r>
              <a:rPr lang="zh-CN" altLang="en-US" b="1" dirty="0"/>
              <a:t>；</a:t>
            </a:r>
            <a:endParaRPr lang="zh-CN" altLang="en-US" b="1" dirty="0"/>
          </a:p>
          <a:p>
            <a:pPr>
              <a:lnSpc>
                <a:spcPct val="90000"/>
              </a:lnSpc>
            </a:pPr>
            <a:r>
              <a:rPr lang="zh-CN" altLang="en-US" b="1" dirty="0"/>
              <a:t>    </a:t>
            </a:r>
            <a:r>
              <a:rPr lang="en-US" altLang="zh-CN" b="1" dirty="0"/>
              <a:t>(4)</a:t>
            </a:r>
            <a:r>
              <a:rPr lang="zh-CN" altLang="en-US" b="1" dirty="0"/>
              <a:t>料件退运出口、成品退运进口货物填报“其他法定”；</a:t>
            </a:r>
            <a:endParaRPr lang="zh-CN" altLang="en-US" b="1" dirty="0"/>
          </a:p>
          <a:p>
            <a:pPr>
              <a:lnSpc>
                <a:spcPct val="90000"/>
              </a:lnSpc>
            </a:pPr>
            <a:r>
              <a:rPr lang="zh-CN" altLang="en-US" b="1" dirty="0"/>
              <a:t>    </a:t>
            </a:r>
            <a:r>
              <a:rPr lang="en-US" altLang="zh-CN" b="1" dirty="0"/>
              <a:t>(5)</a:t>
            </a:r>
            <a:r>
              <a:rPr lang="zh-CN" altLang="en-US" b="1" dirty="0"/>
              <a:t>加工贸易结转货物本栏目为空。</a:t>
            </a:r>
            <a:endParaRPr lang="zh-CN" altLang="en-US" b="1" dirty="0"/>
          </a:p>
          <a:p>
            <a:pPr>
              <a:lnSpc>
                <a:spcPct val="90000"/>
              </a:lnSpc>
            </a:pPr>
            <a:r>
              <a:rPr lang="zh-CN" altLang="en-US" b="1" dirty="0"/>
              <a:t>    </a:t>
            </a:r>
            <a:r>
              <a:rPr lang="zh-CN" altLang="en-US" b="1" dirty="0">
                <a:solidFill>
                  <a:schemeClr val="hlink"/>
                </a:solidFill>
              </a:rPr>
              <a:t>一份报关单只允许填报一种征免性质。</a:t>
            </a:r>
            <a:endParaRPr lang="zh-CN" altLang="en-US" b="1" dirty="0">
              <a:solidFill>
                <a:schemeClr val="hlink"/>
              </a:solidFill>
            </a:endParaRPr>
          </a:p>
        </p:txBody>
      </p:sp>
    </p:spTree>
    <p:custDataLst>
      <p:tags r:id="rId1"/>
    </p:custDataLst>
  </p:cSld>
  <p:clrMapOvr>
    <a:masterClrMapping/>
  </p:clrMapOvr>
  <p:transition>
    <p:push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文本占位符 57345"/>
          <p:cNvSpPr>
            <a:spLocks noGrp="1" noRot="1"/>
          </p:cNvSpPr>
          <p:nvPr>
            <p:ph idx="1"/>
          </p:nvPr>
        </p:nvSpPr>
        <p:spPr>
          <a:xfrm>
            <a:off x="1524000" y="0"/>
            <a:ext cx="9144000" cy="6858000"/>
          </a:xfrm>
        </p:spPr>
        <p:txBody>
          <a:bodyPr anchor="t" anchorCtr="0"/>
          <a:p>
            <a:pPr algn="ctr"/>
            <a:r>
              <a:rPr lang="zh-CN" altLang="en-US" sz="4000" b="1" dirty="0"/>
              <a:t>征免性质代码表</a:t>
            </a:r>
            <a:r>
              <a:rPr lang="zh-CN" altLang="en-US" dirty="0"/>
              <a:t> </a:t>
            </a:r>
            <a:endParaRPr lang="zh-CN" altLang="en-US" dirty="0"/>
          </a:p>
          <a:p>
            <a:r>
              <a:rPr lang="zh-CN" altLang="en-US" b="1" dirty="0"/>
              <a:t>代码  征免性质简称        征免性质全称</a:t>
            </a:r>
            <a:r>
              <a:rPr lang="zh-CN" altLang="en-US" dirty="0"/>
              <a:t>  </a:t>
            </a:r>
            <a:endParaRPr lang="zh-CN" altLang="en-US" dirty="0"/>
          </a:p>
          <a:p>
            <a:r>
              <a:rPr lang="en-US" altLang="zh-CN" b="1"/>
              <a:t>101     </a:t>
            </a:r>
            <a:r>
              <a:rPr lang="zh-CN" altLang="en-US" b="1" dirty="0">
                <a:solidFill>
                  <a:schemeClr val="hlink"/>
                </a:solidFill>
              </a:rPr>
              <a:t>一般征税</a:t>
            </a:r>
            <a:r>
              <a:rPr lang="zh-CN" altLang="en-US" b="1" dirty="0"/>
              <a:t>      一般征税进出口货物  </a:t>
            </a:r>
            <a:endParaRPr lang="zh-CN" altLang="en-US" b="1" dirty="0"/>
          </a:p>
          <a:p>
            <a:r>
              <a:rPr lang="en-US" altLang="zh-CN" b="1" dirty="0"/>
              <a:t>201     </a:t>
            </a:r>
            <a:r>
              <a:rPr lang="zh-CN" altLang="en-US" b="1" dirty="0"/>
              <a:t>无偿援助      无偿援助进出口物资   </a:t>
            </a:r>
            <a:endParaRPr lang="zh-CN" altLang="en-US" b="1" dirty="0"/>
          </a:p>
          <a:p>
            <a:r>
              <a:rPr lang="en-US" altLang="zh-CN" b="1"/>
              <a:t>299     </a:t>
            </a:r>
            <a:r>
              <a:rPr lang="zh-CN" altLang="en-US" b="1" dirty="0">
                <a:solidFill>
                  <a:schemeClr val="hlink"/>
                </a:solidFill>
              </a:rPr>
              <a:t>其他法定</a:t>
            </a:r>
            <a:r>
              <a:rPr lang="zh-CN" altLang="en-US" b="1" dirty="0"/>
              <a:t>      其他法定减免税进出口货物   </a:t>
            </a:r>
            <a:endParaRPr lang="zh-CN" altLang="en-US" b="1" dirty="0"/>
          </a:p>
          <a:p>
            <a:r>
              <a:rPr lang="en-US" altLang="zh-CN" b="1" dirty="0"/>
              <a:t>301     </a:t>
            </a:r>
            <a:r>
              <a:rPr lang="zh-CN" altLang="en-US" b="1" dirty="0"/>
              <a:t>特定区域       </a:t>
            </a:r>
            <a:r>
              <a:rPr lang="zh-CN" altLang="en-US" sz="2400" b="1" dirty="0"/>
              <a:t>特定区域进口自用物资及出口货物</a:t>
            </a:r>
            <a:r>
              <a:rPr lang="zh-CN" altLang="en-US" b="1" dirty="0"/>
              <a:t> </a:t>
            </a:r>
            <a:endParaRPr lang="zh-CN" altLang="en-US" b="1" dirty="0"/>
          </a:p>
          <a:p>
            <a:r>
              <a:rPr lang="en-US" altLang="zh-CN" b="1"/>
              <a:t>307     </a:t>
            </a:r>
            <a:r>
              <a:rPr lang="zh-CN" altLang="en-US" b="1" dirty="0">
                <a:solidFill>
                  <a:schemeClr val="hlink"/>
                </a:solidFill>
              </a:rPr>
              <a:t>保税区</a:t>
            </a:r>
            <a:r>
              <a:rPr lang="zh-CN" altLang="en-US" b="1" dirty="0"/>
              <a:t>          保税区进口自用物资  </a:t>
            </a:r>
            <a:endParaRPr lang="zh-CN" altLang="en-US" b="1" dirty="0"/>
          </a:p>
          <a:p>
            <a:r>
              <a:rPr lang="en-US" altLang="zh-CN" b="1" dirty="0"/>
              <a:t>399     </a:t>
            </a:r>
            <a:r>
              <a:rPr lang="zh-CN" altLang="en-US" b="1" dirty="0"/>
              <a:t>其他地区       </a:t>
            </a:r>
            <a:r>
              <a:rPr lang="zh-CN" altLang="en-US" sz="2400" b="1" dirty="0"/>
              <a:t>其他执行特殊政策地区出口货物 </a:t>
            </a:r>
            <a:endParaRPr lang="zh-CN" altLang="en-US" sz="2400" b="1" dirty="0"/>
          </a:p>
          <a:p>
            <a:r>
              <a:rPr lang="en-US" altLang="zh-CN" b="1" dirty="0"/>
              <a:t>401     </a:t>
            </a:r>
            <a:r>
              <a:rPr lang="zh-CN" altLang="en-US" b="1" dirty="0"/>
              <a:t>科教用品       </a:t>
            </a:r>
            <a:r>
              <a:rPr lang="zh-CN" altLang="en-US" sz="2400" b="1" dirty="0"/>
              <a:t>大专院校及科研机构进口科教用品</a:t>
            </a:r>
            <a:endParaRPr lang="zh-CN" altLang="en-US" sz="2400" b="1" dirty="0"/>
          </a:p>
          <a:p>
            <a:r>
              <a:rPr lang="en-US" altLang="zh-CN" b="1" dirty="0"/>
              <a:t>403     </a:t>
            </a:r>
            <a:r>
              <a:rPr lang="zh-CN" altLang="en-US" b="1" dirty="0"/>
              <a:t>技术改造       企业技术改造进口货物 </a:t>
            </a:r>
            <a:endParaRPr lang="zh-CN" altLang="en-US" b="1" dirty="0"/>
          </a:p>
          <a:p>
            <a:r>
              <a:rPr lang="en-US" altLang="zh-CN" b="1" dirty="0"/>
              <a:t>406     </a:t>
            </a:r>
            <a:r>
              <a:rPr lang="zh-CN" altLang="en-US" b="1" dirty="0"/>
              <a:t>重大项目       国家重大项目进口货物</a:t>
            </a:r>
            <a:endParaRPr lang="zh-CN" altLang="en-US" sz="2400" b="1" dirty="0"/>
          </a:p>
        </p:txBody>
      </p:sp>
    </p:spTree>
    <p:custDataLst>
      <p:tags r:id="rId1"/>
    </p:custDataLst>
  </p:cSld>
  <p:clrMapOvr>
    <a:masterClrMapping/>
  </p:clrMapOvr>
  <p:transition>
    <p:push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文本占位符 58369"/>
          <p:cNvSpPr>
            <a:spLocks noGrp="1" noRot="1"/>
          </p:cNvSpPr>
          <p:nvPr>
            <p:ph idx="1"/>
          </p:nvPr>
        </p:nvSpPr>
        <p:spPr>
          <a:xfrm>
            <a:off x="1524000" y="0"/>
            <a:ext cx="9144000" cy="6858000"/>
          </a:xfrm>
        </p:spPr>
        <p:txBody>
          <a:bodyPr anchor="t" anchorCtr="0">
            <a:normAutofit fontScale="90000" lnSpcReduction="20000"/>
          </a:bodyPr>
          <a:p>
            <a:r>
              <a:rPr lang="en-US" altLang="zh-CN" sz="2800" b="1" dirty="0"/>
              <a:t>412     </a:t>
            </a:r>
            <a:r>
              <a:rPr lang="zh-CN" altLang="en-US" sz="2800" b="1" dirty="0"/>
              <a:t>基础设施       </a:t>
            </a:r>
            <a:r>
              <a:rPr lang="zh-CN" altLang="en-US" sz="2000" b="1" dirty="0"/>
              <a:t>通信、港口、铁路、公路、机场建设进口设备</a:t>
            </a:r>
            <a:endParaRPr lang="zh-CN" altLang="en-US" sz="2000" b="1" dirty="0"/>
          </a:p>
          <a:p>
            <a:r>
              <a:rPr lang="en-US" altLang="zh-CN" sz="2800" b="1" dirty="0"/>
              <a:t>413     </a:t>
            </a:r>
            <a:r>
              <a:rPr lang="zh-CN" altLang="en-US" sz="2800" b="1" dirty="0"/>
              <a:t>残疾人         残疾人组织和企业进出口货物   </a:t>
            </a:r>
            <a:endParaRPr lang="zh-CN" altLang="en-US" sz="2800" b="1" dirty="0"/>
          </a:p>
          <a:p>
            <a:r>
              <a:rPr lang="en-US" altLang="zh-CN" sz="2800" b="1" dirty="0"/>
              <a:t>417     </a:t>
            </a:r>
            <a:r>
              <a:rPr lang="zh-CN" altLang="en-US" sz="2800" b="1" dirty="0"/>
              <a:t>远洋渔业     远洋渔业自捕水产品  </a:t>
            </a:r>
            <a:endParaRPr lang="zh-CN" altLang="en-US" sz="2800" b="1" dirty="0"/>
          </a:p>
          <a:p>
            <a:r>
              <a:rPr lang="en-US" altLang="zh-CN" sz="2800" b="1" dirty="0"/>
              <a:t>418     </a:t>
            </a:r>
            <a:r>
              <a:rPr lang="zh-CN" altLang="en-US" sz="2800" b="1" dirty="0"/>
              <a:t>国产化      </a:t>
            </a:r>
            <a:r>
              <a:rPr lang="zh-CN" altLang="en-US" sz="2400" b="1" dirty="0"/>
              <a:t>国家定点生产小轿车和摄录机企业进口散件  </a:t>
            </a:r>
            <a:endParaRPr lang="zh-CN" altLang="en-US" sz="2400" b="1" dirty="0"/>
          </a:p>
          <a:p>
            <a:r>
              <a:rPr lang="en-US" altLang="zh-CN" sz="2800" b="1" dirty="0"/>
              <a:t>501     </a:t>
            </a:r>
            <a:r>
              <a:rPr lang="zh-CN" altLang="en-US" sz="2800" b="1" dirty="0"/>
              <a:t>加工设备       </a:t>
            </a:r>
            <a:r>
              <a:rPr lang="zh-CN" altLang="en-US" sz="2400" b="1" dirty="0"/>
              <a:t>加工贸易外商提供的不作价进口设备   </a:t>
            </a:r>
            <a:endParaRPr lang="zh-CN" altLang="en-US" sz="2400" b="1" dirty="0"/>
          </a:p>
          <a:p>
            <a:r>
              <a:rPr lang="en-US" altLang="zh-CN" sz="2800" b="1"/>
              <a:t>502     </a:t>
            </a:r>
            <a:r>
              <a:rPr lang="zh-CN" altLang="en-US" sz="2800" b="1" dirty="0">
                <a:solidFill>
                  <a:schemeClr val="hlink"/>
                </a:solidFill>
              </a:rPr>
              <a:t>来料加工</a:t>
            </a:r>
            <a:r>
              <a:rPr lang="zh-CN" altLang="en-US" sz="2800" b="1" dirty="0"/>
              <a:t>       </a:t>
            </a:r>
            <a:r>
              <a:rPr lang="zh-CN" altLang="en-US" sz="2000" b="1" dirty="0"/>
              <a:t>来料加工装配和补偿贸易进口料件及出口成品  </a:t>
            </a:r>
            <a:endParaRPr lang="zh-CN" altLang="en-US" sz="2000" b="1" dirty="0"/>
          </a:p>
          <a:p>
            <a:r>
              <a:rPr lang="en-US" altLang="zh-CN" sz="2800" b="1" dirty="0"/>
              <a:t>503     </a:t>
            </a:r>
            <a:r>
              <a:rPr lang="zh-CN" altLang="en-US" sz="2800" b="1" dirty="0"/>
              <a:t>进料加工      进料加工贸易进口料件及出口成品   </a:t>
            </a:r>
            <a:endParaRPr lang="zh-CN" altLang="en-US" sz="2800" b="1" dirty="0"/>
          </a:p>
          <a:p>
            <a:r>
              <a:rPr lang="en-US" altLang="zh-CN" sz="2800" b="1" dirty="0"/>
              <a:t>506     </a:t>
            </a:r>
            <a:r>
              <a:rPr lang="zh-CN" altLang="en-US" sz="2800" b="1" dirty="0"/>
              <a:t>边境小额       边境小额贸易进口货物 </a:t>
            </a:r>
            <a:endParaRPr lang="zh-CN" altLang="en-US" sz="2800" b="1" dirty="0"/>
          </a:p>
          <a:p>
            <a:r>
              <a:rPr lang="en-US" altLang="zh-CN" sz="2800" b="1"/>
              <a:t>601     </a:t>
            </a:r>
            <a:r>
              <a:rPr lang="zh-CN" altLang="en-US" sz="2800" b="1" dirty="0">
                <a:solidFill>
                  <a:schemeClr val="hlink"/>
                </a:solidFill>
              </a:rPr>
              <a:t>中外合资</a:t>
            </a:r>
            <a:r>
              <a:rPr lang="zh-CN" altLang="en-US" sz="2800" b="1" dirty="0"/>
              <a:t>       </a:t>
            </a:r>
            <a:r>
              <a:rPr lang="zh-CN" altLang="en-US" sz="2400" b="1" dirty="0"/>
              <a:t>中外合资经营企业进出口货物   </a:t>
            </a:r>
            <a:endParaRPr lang="zh-CN" altLang="en-US" sz="2400" b="1" dirty="0"/>
          </a:p>
          <a:p>
            <a:r>
              <a:rPr lang="en-US" altLang="zh-CN" sz="2800" b="1" dirty="0"/>
              <a:t>602     </a:t>
            </a:r>
            <a:r>
              <a:rPr lang="zh-CN" altLang="en-US" sz="2800" b="1" dirty="0"/>
              <a:t>中外合作       </a:t>
            </a:r>
            <a:r>
              <a:rPr lang="zh-CN" altLang="en-US" sz="2400" b="1" dirty="0"/>
              <a:t>中外合作经营企业进出口货物  </a:t>
            </a:r>
            <a:endParaRPr lang="zh-CN" altLang="en-US" sz="2400" b="1" dirty="0"/>
          </a:p>
          <a:p>
            <a:r>
              <a:rPr lang="en-US" altLang="zh-CN" sz="2800" b="1" dirty="0"/>
              <a:t>603     </a:t>
            </a:r>
            <a:r>
              <a:rPr lang="zh-CN" altLang="en-US" sz="2800" b="1" dirty="0"/>
              <a:t>外资企业       外商独资企业进出口货物</a:t>
            </a:r>
            <a:endParaRPr lang="zh-CN" altLang="en-US" sz="2800" b="1" dirty="0"/>
          </a:p>
          <a:p>
            <a:r>
              <a:rPr lang="en-US" altLang="zh-CN" sz="2800" b="1" dirty="0"/>
              <a:t>606     </a:t>
            </a:r>
            <a:r>
              <a:rPr lang="zh-CN" altLang="en-US" sz="2800" b="1" dirty="0"/>
              <a:t>海上石油       </a:t>
            </a:r>
            <a:r>
              <a:rPr lang="zh-CN" altLang="en-US" sz="2400" b="1" dirty="0"/>
              <a:t>勘探、开发海上石油进口货物 </a:t>
            </a:r>
            <a:endParaRPr lang="zh-CN" altLang="en-US" sz="2800" b="1" dirty="0"/>
          </a:p>
        </p:txBody>
      </p:sp>
    </p:spTree>
    <p:custDataLst>
      <p:tags r:id="rId1"/>
    </p:custDataLst>
  </p:cSld>
  <p:clrMapOvr>
    <a:masterClrMapping/>
  </p:clrMapOvr>
  <p:transition>
    <p:push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文本占位符 59393"/>
          <p:cNvSpPr>
            <a:spLocks noGrp="1" noRot="1"/>
          </p:cNvSpPr>
          <p:nvPr>
            <p:ph idx="1"/>
          </p:nvPr>
        </p:nvSpPr>
        <p:spPr>
          <a:xfrm>
            <a:off x="1524000" y="0"/>
            <a:ext cx="9144000" cy="6858000"/>
          </a:xfrm>
        </p:spPr>
        <p:txBody>
          <a:bodyPr anchor="t" anchorCtr="0"/>
          <a:p>
            <a:r>
              <a:rPr lang="en-US" altLang="zh-CN" b="1" dirty="0"/>
              <a:t>608     </a:t>
            </a:r>
            <a:r>
              <a:rPr lang="zh-CN" altLang="en-US" b="1" dirty="0"/>
              <a:t>陆地石油       </a:t>
            </a:r>
            <a:r>
              <a:rPr lang="zh-CN" altLang="en-US" sz="2800" b="1" dirty="0"/>
              <a:t>勘探、开发陆地石油进口货物  </a:t>
            </a:r>
            <a:endParaRPr lang="zh-CN" altLang="en-US" sz="2800" b="1" dirty="0"/>
          </a:p>
          <a:p>
            <a:r>
              <a:rPr lang="en-US" altLang="zh-CN" b="1" dirty="0"/>
              <a:t>609     </a:t>
            </a:r>
            <a:r>
              <a:rPr lang="zh-CN" altLang="en-US" b="1" dirty="0"/>
              <a:t>贷款项目       利用贷款进口货物  </a:t>
            </a:r>
            <a:endParaRPr lang="zh-CN" altLang="en-US" b="1" dirty="0"/>
          </a:p>
          <a:p>
            <a:r>
              <a:rPr lang="en-US" altLang="zh-CN" b="1" dirty="0"/>
              <a:t>789     </a:t>
            </a:r>
            <a:r>
              <a:rPr lang="zh-CN" altLang="en-US" b="1" dirty="0"/>
              <a:t>鼓励项目       国家鼓励发展的内外资项目        </a:t>
            </a:r>
            <a:endParaRPr lang="zh-CN" altLang="en-US" b="1" dirty="0"/>
          </a:p>
          <a:p>
            <a:r>
              <a:rPr lang="zh-CN" altLang="en-US" b="1" dirty="0"/>
              <a:t>                                     进口设备   </a:t>
            </a:r>
            <a:endParaRPr lang="zh-CN" altLang="en-US" b="1" dirty="0"/>
          </a:p>
          <a:p>
            <a:r>
              <a:rPr lang="en-US" altLang="zh-CN" b="1" dirty="0"/>
              <a:t>799     </a:t>
            </a:r>
            <a:r>
              <a:rPr lang="zh-CN" altLang="en-US" b="1" dirty="0"/>
              <a:t>自有资金       外商投资额度外利用自有资</a:t>
            </a:r>
            <a:endParaRPr lang="zh-CN" altLang="en-US" b="1" dirty="0"/>
          </a:p>
          <a:p>
            <a:r>
              <a:rPr lang="zh-CN" altLang="en-US" b="1" dirty="0"/>
              <a:t>                                   金进口设备、备件、配件 </a:t>
            </a:r>
            <a:endParaRPr lang="zh-CN" altLang="en-US" b="1" dirty="0"/>
          </a:p>
          <a:p>
            <a:r>
              <a:rPr lang="en-US" altLang="zh-CN" b="1" dirty="0"/>
              <a:t>801     </a:t>
            </a:r>
            <a:r>
              <a:rPr lang="zh-CN" altLang="en-US" b="1" dirty="0"/>
              <a:t>救灾捐赠       救灾捐赠进口物资    </a:t>
            </a:r>
            <a:endParaRPr lang="zh-CN" altLang="en-US" b="1" dirty="0"/>
          </a:p>
          <a:p>
            <a:r>
              <a:rPr lang="en-US" altLang="zh-CN" b="1" dirty="0"/>
              <a:t>898     </a:t>
            </a:r>
            <a:r>
              <a:rPr lang="zh-CN" altLang="en-US" b="1" dirty="0"/>
              <a:t>国批减免      </a:t>
            </a:r>
            <a:r>
              <a:rPr lang="zh-CN" altLang="en-US" sz="2800" b="1" dirty="0"/>
              <a:t>国务院特准减免税的进出口货物   </a:t>
            </a:r>
            <a:endParaRPr lang="zh-CN" altLang="en-US" sz="2800" b="1" dirty="0"/>
          </a:p>
          <a:p>
            <a:r>
              <a:rPr lang="en-US" altLang="zh-CN" b="1" dirty="0"/>
              <a:t>998     </a:t>
            </a:r>
            <a:r>
              <a:rPr lang="zh-CN" altLang="en-US" b="1" dirty="0"/>
              <a:t>内部暂定      </a:t>
            </a:r>
            <a:r>
              <a:rPr lang="zh-CN" altLang="en-US" sz="2800" b="1" dirty="0"/>
              <a:t>享受内部暂定税率的进出口货物 </a:t>
            </a:r>
            <a:endParaRPr lang="zh-CN" altLang="en-US" sz="2800" b="1" dirty="0"/>
          </a:p>
          <a:p>
            <a:r>
              <a:rPr lang="en-US" altLang="zh-CN" b="1" dirty="0"/>
              <a:t>999     </a:t>
            </a:r>
            <a:r>
              <a:rPr lang="zh-CN" altLang="en-US" b="1" dirty="0"/>
              <a:t>例外减免      例外减免税进出口货物</a:t>
            </a:r>
            <a:endParaRPr lang="zh-CN" altLang="en-US" b="1" dirty="0"/>
          </a:p>
        </p:txBody>
      </p:sp>
    </p:spTree>
    <p:custDataLst>
      <p:tags r:id="rId1"/>
    </p:custDataLst>
  </p:cSld>
  <p:clrMapOvr>
    <a:masterClrMapping/>
  </p:clrMapOvr>
  <p:transition>
    <p:push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文本占位符 60417"/>
          <p:cNvSpPr>
            <a:spLocks noGrp="1" noRot="1"/>
          </p:cNvSpPr>
          <p:nvPr>
            <p:ph idx="1"/>
          </p:nvPr>
        </p:nvSpPr>
        <p:spPr>
          <a:xfrm>
            <a:off x="1524000" y="0"/>
            <a:ext cx="9144000" cy="6858000"/>
          </a:xfrm>
        </p:spPr>
        <p:txBody>
          <a:bodyPr anchor="t" anchorCtr="0"/>
          <a:p>
            <a:r>
              <a:rPr lang="zh-CN" altLang="en-US" sz="4000" b="1" dirty="0">
                <a:solidFill>
                  <a:schemeClr val="tx2"/>
                </a:solidFill>
              </a:rPr>
              <a:t>十五、征税比例／结汇方式</a:t>
            </a:r>
            <a:endParaRPr lang="zh-CN" altLang="en-US" sz="4000" b="1" dirty="0">
              <a:solidFill>
                <a:schemeClr val="tx2"/>
              </a:solidFill>
            </a:endParaRPr>
          </a:p>
          <a:p>
            <a:r>
              <a:rPr lang="zh-CN" altLang="en-US" b="1" dirty="0"/>
              <a:t>       征税比例仅用于“</a:t>
            </a:r>
            <a:r>
              <a:rPr lang="zh-CN" altLang="en-US" b="1" dirty="0">
                <a:solidFill>
                  <a:schemeClr val="hlink"/>
                </a:solidFill>
              </a:rPr>
              <a:t>对口合同进料加工</a:t>
            </a:r>
            <a:r>
              <a:rPr lang="zh-CN" altLang="en-US" b="1" dirty="0"/>
              <a:t>”贸易方式下</a:t>
            </a:r>
            <a:r>
              <a:rPr lang="en-US" altLang="zh-CN" b="1" dirty="0"/>
              <a:t>(</a:t>
            </a:r>
            <a:r>
              <a:rPr lang="zh-CN" altLang="en-US" b="1" dirty="0"/>
              <a:t>代码“</a:t>
            </a:r>
            <a:r>
              <a:rPr lang="en-US" altLang="zh-CN" b="1" dirty="0"/>
              <a:t>0715’’)</a:t>
            </a:r>
            <a:r>
              <a:rPr lang="zh-CN" altLang="en-US" b="1" dirty="0"/>
              <a:t>进口料、件的进口报关单，填报海关规定的实际应征税比率。</a:t>
            </a:r>
            <a:endParaRPr lang="zh-CN" altLang="en-US" b="1" dirty="0"/>
          </a:p>
          <a:p>
            <a:r>
              <a:rPr lang="zh-CN" altLang="en-US" b="1" dirty="0"/>
              <a:t>            </a:t>
            </a:r>
            <a:r>
              <a:rPr lang="zh-CN" altLang="en-US" b="1" dirty="0">
                <a:solidFill>
                  <a:schemeClr val="tx2"/>
                </a:solidFill>
              </a:rPr>
              <a:t>不填！</a:t>
            </a:r>
            <a:endParaRPr lang="zh-CN" altLang="en-US" b="1" dirty="0">
              <a:solidFill>
                <a:schemeClr val="tx2"/>
              </a:solidFill>
            </a:endParaRPr>
          </a:p>
          <a:p>
            <a:r>
              <a:rPr lang="zh-CN" altLang="en-US" b="1" dirty="0"/>
              <a:t>       例如：</a:t>
            </a:r>
            <a:r>
              <a:rPr lang="en-US" altLang="zh-CN" b="1" dirty="0"/>
              <a:t>5</a:t>
            </a:r>
            <a:r>
              <a:rPr lang="zh-CN" altLang="en-US" b="1" dirty="0"/>
              <a:t>％填报</a:t>
            </a:r>
            <a:r>
              <a:rPr lang="en-US" altLang="zh-CN" b="1" dirty="0"/>
              <a:t>5</a:t>
            </a:r>
            <a:r>
              <a:rPr lang="zh-CN" altLang="en-US" b="1" dirty="0"/>
              <a:t>，</a:t>
            </a:r>
            <a:r>
              <a:rPr lang="en-US" altLang="zh-CN" b="1" dirty="0"/>
              <a:t>15</a:t>
            </a:r>
            <a:r>
              <a:rPr lang="zh-CN" altLang="en-US" b="1" dirty="0"/>
              <a:t>％填报</a:t>
            </a:r>
            <a:r>
              <a:rPr lang="en-US" altLang="zh-CN" b="1" dirty="0"/>
              <a:t>15</a:t>
            </a:r>
            <a:r>
              <a:rPr lang="zh-CN" altLang="en-US" b="1" dirty="0"/>
              <a:t>。</a:t>
            </a:r>
            <a:endParaRPr lang="zh-CN" altLang="en-US" b="1" dirty="0"/>
          </a:p>
          <a:p>
            <a:endParaRPr lang="zh-CN" altLang="en-US" b="1" dirty="0"/>
          </a:p>
          <a:p>
            <a:r>
              <a:rPr lang="zh-CN" altLang="en-US" b="1" dirty="0"/>
              <a:t>        </a:t>
            </a:r>
            <a:r>
              <a:rPr lang="zh-CN" altLang="en-US" b="1" dirty="0">
                <a:solidFill>
                  <a:schemeClr val="hlink"/>
                </a:solidFill>
              </a:rPr>
              <a:t>出口</a:t>
            </a:r>
            <a:r>
              <a:rPr lang="zh-CN" altLang="en-US" b="1" dirty="0"/>
              <a:t>报关单应填报结汇方式，即出口货物的发货人或其代理人收结外汇的方式。</a:t>
            </a:r>
            <a:endParaRPr lang="zh-CN" altLang="en-US" b="1" dirty="0"/>
          </a:p>
          <a:p>
            <a:r>
              <a:rPr lang="zh-CN" altLang="en-US" b="1" dirty="0"/>
              <a:t>       本栏目应按海关规定的</a:t>
            </a:r>
            <a:r>
              <a:rPr lang="en-US" altLang="zh-CN" b="1" dirty="0"/>
              <a:t>《</a:t>
            </a:r>
            <a:r>
              <a:rPr lang="zh-CN" altLang="en-US" b="1" dirty="0"/>
              <a:t>结汇方式代码表</a:t>
            </a:r>
            <a:r>
              <a:rPr lang="en-US" altLang="zh-CN" b="1" dirty="0"/>
              <a:t>》</a:t>
            </a:r>
            <a:r>
              <a:rPr lang="zh-CN" altLang="en-US" b="1" dirty="0"/>
              <a:t>选择填报相应的结汇方式名称或代码。</a:t>
            </a:r>
            <a:endParaRPr lang="zh-CN" altLang="en-US" b="1" dirty="0"/>
          </a:p>
          <a:p>
            <a:r>
              <a:rPr lang="zh-CN" altLang="en-US" b="1" dirty="0"/>
              <a:t>  </a:t>
            </a:r>
            <a:endParaRPr lang="zh-CN" altLang="en-US" dirty="0"/>
          </a:p>
        </p:txBody>
      </p:sp>
    </p:spTree>
    <p:custDataLst>
      <p:tags r:id="rId1"/>
    </p:custDataLst>
  </p:cSld>
  <p:clrMapOvr>
    <a:masterClrMapping/>
  </p:clrMapOvr>
  <p:transition>
    <p:push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文本占位符 61441"/>
          <p:cNvSpPr>
            <a:spLocks noGrp="1" noRot="1"/>
          </p:cNvSpPr>
          <p:nvPr>
            <p:ph idx="1"/>
          </p:nvPr>
        </p:nvSpPr>
        <p:spPr>
          <a:xfrm>
            <a:off x="1524000" y="0"/>
            <a:ext cx="9144000" cy="6858000"/>
          </a:xfrm>
        </p:spPr>
        <p:txBody>
          <a:bodyPr anchor="t" anchorCtr="0"/>
          <a:p>
            <a:pPr algn="ctr"/>
            <a:r>
              <a:rPr lang="zh-CN" altLang="en-US" sz="4000" b="1" dirty="0">
                <a:solidFill>
                  <a:schemeClr val="tx2"/>
                </a:solidFill>
              </a:rPr>
              <a:t>结汇方式代码表</a:t>
            </a:r>
            <a:r>
              <a:rPr lang="zh-CN" altLang="en-US" dirty="0"/>
              <a:t>  </a:t>
            </a:r>
            <a:endParaRPr lang="zh-CN" altLang="en-US" dirty="0"/>
          </a:p>
          <a:p>
            <a:r>
              <a:rPr lang="zh-CN" altLang="en-US" b="1" dirty="0"/>
              <a:t>结汇方式代码        结汇方式名称 	</a:t>
            </a:r>
            <a:endParaRPr lang="zh-CN" altLang="en-US" b="1" dirty="0"/>
          </a:p>
          <a:p>
            <a:r>
              <a:rPr lang="zh-CN" altLang="en-US" b="1" dirty="0"/>
              <a:t>    </a:t>
            </a:r>
            <a:r>
              <a:rPr lang="en-US" altLang="zh-CN" b="1" dirty="0"/>
              <a:t>1 		          </a:t>
            </a:r>
            <a:r>
              <a:rPr lang="zh-CN" altLang="en-US" b="1" dirty="0"/>
              <a:t>信汇  </a:t>
            </a:r>
            <a:r>
              <a:rPr lang="en-US" altLang="zh-CN" b="1"/>
              <a:t>M/T	</a:t>
            </a:r>
            <a:endParaRPr lang="en-US" altLang="zh-CN" b="1"/>
          </a:p>
          <a:p>
            <a:r>
              <a:rPr lang="en-US" altLang="zh-CN" b="1" dirty="0"/>
              <a:t>    2		          </a:t>
            </a:r>
            <a:r>
              <a:rPr lang="zh-CN" altLang="en-US" b="1" dirty="0"/>
              <a:t>电汇 </a:t>
            </a:r>
            <a:r>
              <a:rPr lang="en-US" altLang="zh-CN" b="1"/>
              <a:t>T/T	</a:t>
            </a:r>
            <a:endParaRPr lang="en-US" altLang="zh-CN" b="1"/>
          </a:p>
          <a:p>
            <a:r>
              <a:rPr lang="en-US" altLang="zh-CN" b="1" dirty="0"/>
              <a:t>    3                          </a:t>
            </a:r>
            <a:r>
              <a:rPr lang="zh-CN" altLang="en-US" b="1" dirty="0"/>
              <a:t>票汇 </a:t>
            </a:r>
            <a:r>
              <a:rPr lang="en-US" altLang="zh-CN" b="1"/>
              <a:t>D/D</a:t>
            </a:r>
            <a:endParaRPr lang="en-US" altLang="zh-CN" b="1"/>
          </a:p>
          <a:p>
            <a:r>
              <a:rPr lang="en-US" altLang="zh-CN" b="1" dirty="0"/>
              <a:t>    4	                   </a:t>
            </a:r>
            <a:r>
              <a:rPr lang="zh-CN" altLang="en-US" b="1" dirty="0"/>
              <a:t>付款交单  </a:t>
            </a:r>
            <a:r>
              <a:rPr lang="en-US" altLang="zh-CN" b="1"/>
              <a:t>D/P</a:t>
            </a:r>
            <a:endParaRPr lang="en-US" altLang="zh-CN" b="1"/>
          </a:p>
          <a:p>
            <a:r>
              <a:rPr lang="en-US" altLang="zh-CN" b="1" dirty="0"/>
              <a:t>    5	                   </a:t>
            </a:r>
            <a:r>
              <a:rPr lang="zh-CN" altLang="en-US" b="1" dirty="0"/>
              <a:t>承兑交单  </a:t>
            </a:r>
            <a:r>
              <a:rPr lang="en-US" altLang="zh-CN" b="1"/>
              <a:t>D/A	</a:t>
            </a:r>
            <a:endParaRPr lang="en-US" altLang="zh-CN" b="1"/>
          </a:p>
          <a:p>
            <a:r>
              <a:rPr lang="en-US" altLang="zh-CN" b="1" dirty="0"/>
              <a:t>    6	                   </a:t>
            </a:r>
            <a:r>
              <a:rPr lang="zh-CN" altLang="en-US" b="1" dirty="0"/>
              <a:t>信用证	  </a:t>
            </a:r>
            <a:r>
              <a:rPr lang="en-US" altLang="zh-CN" b="1"/>
              <a:t>L/C</a:t>
            </a:r>
            <a:endParaRPr lang="en-US" altLang="zh-CN" b="1"/>
          </a:p>
          <a:p>
            <a:r>
              <a:rPr lang="en-US" altLang="zh-CN" b="1" dirty="0"/>
              <a:t>    7		           </a:t>
            </a:r>
            <a:r>
              <a:rPr lang="zh-CN" altLang="en-US" b="1" dirty="0"/>
              <a:t>先出后结 	</a:t>
            </a:r>
            <a:endParaRPr lang="zh-CN" altLang="en-US" b="1" dirty="0"/>
          </a:p>
          <a:p>
            <a:r>
              <a:rPr lang="zh-CN" altLang="en-US" b="1" dirty="0"/>
              <a:t>    </a:t>
            </a:r>
            <a:r>
              <a:rPr lang="en-US" altLang="zh-CN" b="1" dirty="0"/>
              <a:t>8		           </a:t>
            </a:r>
            <a:r>
              <a:rPr lang="zh-CN" altLang="en-US" b="1" dirty="0"/>
              <a:t>先结后出	</a:t>
            </a:r>
            <a:endParaRPr lang="zh-CN" altLang="en-US" b="1" dirty="0"/>
          </a:p>
          <a:p>
            <a:r>
              <a:rPr lang="zh-CN" altLang="en-US" b="1" dirty="0"/>
              <a:t>    </a:t>
            </a:r>
            <a:r>
              <a:rPr lang="en-US" altLang="zh-CN" b="1" dirty="0"/>
              <a:t>9		           </a:t>
            </a:r>
            <a:r>
              <a:rPr lang="zh-CN" altLang="en-US" b="1" dirty="0"/>
              <a:t>其       他 </a:t>
            </a:r>
            <a:endParaRPr lang="zh-CN" altLang="en-US" b="1" dirty="0"/>
          </a:p>
        </p:txBody>
      </p:sp>
    </p:spTree>
    <p:custDataLst>
      <p:tags r:id="rId1"/>
    </p:custDataLst>
  </p:cSld>
  <p:clrMapOvr>
    <a:masterClrMapping/>
  </p:clrMapOvr>
  <p:transition>
    <p:push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文本占位符 62465"/>
          <p:cNvSpPr>
            <a:spLocks noGrp="1" noRot="1"/>
          </p:cNvSpPr>
          <p:nvPr>
            <p:ph idx="1"/>
          </p:nvPr>
        </p:nvSpPr>
        <p:spPr>
          <a:xfrm>
            <a:off x="1524000" y="0"/>
            <a:ext cx="9144000" cy="6858000"/>
          </a:xfrm>
        </p:spPr>
        <p:txBody>
          <a:bodyPr anchor="t" anchorCtr="0">
            <a:normAutofit fontScale="90000" lnSpcReduction="10000"/>
          </a:bodyPr>
          <a:p>
            <a:r>
              <a:rPr lang="zh-CN" altLang="en-US" sz="3600" b="1" dirty="0">
                <a:solidFill>
                  <a:schemeClr val="tx2"/>
                </a:solidFill>
              </a:rPr>
              <a:t>十六、许可证号</a:t>
            </a:r>
            <a:endParaRPr lang="zh-CN" altLang="en-US" sz="3600" b="1" dirty="0">
              <a:solidFill>
                <a:schemeClr val="tx2"/>
              </a:solidFill>
            </a:endParaRPr>
          </a:p>
          <a:p>
            <a:r>
              <a:rPr lang="zh-CN" altLang="en-US" b="1" dirty="0"/>
              <a:t>      </a:t>
            </a:r>
            <a:r>
              <a:rPr lang="zh-CN" altLang="en-US" sz="3600" b="1" dirty="0"/>
              <a:t>应申领进</a:t>
            </a:r>
            <a:r>
              <a:rPr lang="en-US" altLang="zh-CN" sz="3600" b="1" dirty="0"/>
              <a:t>(</a:t>
            </a:r>
            <a:r>
              <a:rPr lang="zh-CN" altLang="en-US" sz="3600" b="1" dirty="0"/>
              <a:t>出</a:t>
            </a:r>
            <a:r>
              <a:rPr lang="en-US" altLang="zh-CN" sz="3600" b="1" dirty="0"/>
              <a:t>)</a:t>
            </a:r>
            <a:r>
              <a:rPr lang="zh-CN" altLang="en-US" sz="3600" b="1" dirty="0"/>
              <a:t>口许可证的货物，必须在许可证号栏目填报外经贸部及其授权发证机关签发的进</a:t>
            </a:r>
            <a:r>
              <a:rPr lang="en-US" altLang="zh-CN" sz="3600" b="1" dirty="0"/>
              <a:t>(</a:t>
            </a:r>
            <a:r>
              <a:rPr lang="zh-CN" altLang="en-US" sz="3600" b="1" dirty="0"/>
              <a:t>出</a:t>
            </a:r>
            <a:r>
              <a:rPr lang="en-US" altLang="zh-CN" sz="3600" b="1" dirty="0"/>
              <a:t>)</a:t>
            </a:r>
            <a:r>
              <a:rPr lang="zh-CN" altLang="en-US" sz="3600" b="1" dirty="0"/>
              <a:t>月货物许可证的编号，不得为空。  </a:t>
            </a:r>
            <a:endParaRPr lang="zh-CN" altLang="en-US" sz="3600" b="1" dirty="0"/>
          </a:p>
          <a:p>
            <a:r>
              <a:rPr lang="zh-CN" altLang="en-US" sz="3600" b="1" dirty="0"/>
              <a:t>      许可证号的第一、二位代表年份，第三、四位代表发证机关（</a:t>
            </a:r>
            <a:r>
              <a:rPr lang="en-US" altLang="zh-CN" sz="3600" b="1" dirty="0"/>
              <a:t>AA</a:t>
            </a:r>
            <a:r>
              <a:rPr lang="zh-CN" altLang="en-US" sz="3600" b="1" dirty="0"/>
              <a:t>为部级发证，</a:t>
            </a:r>
            <a:r>
              <a:rPr lang="en-US" altLang="zh-CN" sz="3600" b="1" dirty="0"/>
              <a:t>AB</a:t>
            </a:r>
            <a:r>
              <a:rPr lang="zh-CN" altLang="en-US" sz="3600" b="1" dirty="0"/>
              <a:t>、</a:t>
            </a:r>
            <a:r>
              <a:rPr lang="en-US" altLang="zh-CN" sz="3600" b="1" dirty="0"/>
              <a:t>AC</a:t>
            </a:r>
            <a:r>
              <a:rPr lang="zh-CN" altLang="en-US" sz="3600" b="1" dirty="0"/>
              <a:t>等代表特派员办事处发证，</a:t>
            </a:r>
            <a:r>
              <a:rPr lang="en-US" altLang="zh-CN" sz="3600" b="1" dirty="0"/>
              <a:t>01</a:t>
            </a:r>
            <a:r>
              <a:rPr lang="zh-CN" altLang="en-US" sz="3600" b="1" dirty="0"/>
              <a:t>、</a:t>
            </a:r>
            <a:r>
              <a:rPr lang="en-US" altLang="zh-CN" sz="3600" b="1" dirty="0"/>
              <a:t>02</a:t>
            </a:r>
            <a:r>
              <a:rPr lang="zh-CN" altLang="en-US" sz="3600" b="1" dirty="0"/>
              <a:t>等代表地方发证），后六位为顺序号。</a:t>
            </a:r>
            <a:endParaRPr lang="zh-CN" altLang="en-US" sz="3600" b="1" dirty="0"/>
          </a:p>
          <a:p>
            <a:r>
              <a:rPr lang="zh-CN" altLang="en-US" sz="3600" b="1" dirty="0"/>
              <a:t>    如：</a:t>
            </a:r>
            <a:r>
              <a:rPr lang="en-US" altLang="zh-CN" sz="3600" b="1"/>
              <a:t>06—</a:t>
            </a:r>
            <a:r>
              <a:rPr lang="en-US" altLang="zh-CN" sz="3600" b="1"/>
              <a:t>AA—101888</a:t>
            </a:r>
            <a:endParaRPr lang="en-US" altLang="zh-CN" sz="3600" b="1"/>
          </a:p>
          <a:p>
            <a:r>
              <a:rPr lang="en-US" altLang="zh-CN" sz="3600" b="1" dirty="0"/>
              <a:t>    </a:t>
            </a:r>
            <a:r>
              <a:rPr lang="zh-CN" altLang="en-US" sz="3600" b="1" dirty="0"/>
              <a:t>一份报关单只允许填报</a:t>
            </a:r>
            <a:r>
              <a:rPr lang="zh-CN" altLang="en-US" sz="3600" b="1" dirty="0">
                <a:solidFill>
                  <a:schemeClr val="hlink"/>
                </a:solidFill>
              </a:rPr>
              <a:t>一个许可证号</a:t>
            </a:r>
            <a:r>
              <a:rPr lang="zh-CN" altLang="en-US" sz="3600" b="1" dirty="0"/>
              <a:t>。</a:t>
            </a:r>
            <a:endParaRPr lang="zh-CN" altLang="en-US" sz="3600" b="1" dirty="0"/>
          </a:p>
        </p:txBody>
      </p:sp>
    </p:spTree>
    <p:custDataLst>
      <p:tags r:id="rId1"/>
    </p:custDataLst>
  </p:cSld>
  <p:clrMapOvr>
    <a:masterClrMapping/>
  </p:clrMapOvr>
  <p:transition>
    <p:push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文本占位符 63489"/>
          <p:cNvSpPr>
            <a:spLocks noGrp="1" noRot="1"/>
          </p:cNvSpPr>
          <p:nvPr>
            <p:ph idx="1"/>
          </p:nvPr>
        </p:nvSpPr>
        <p:spPr>
          <a:xfrm>
            <a:off x="1524000" y="0"/>
            <a:ext cx="9144000" cy="6858000"/>
          </a:xfrm>
        </p:spPr>
        <p:txBody>
          <a:bodyPr anchor="t" anchorCtr="0">
            <a:normAutofit lnSpcReduction="20000"/>
          </a:bodyPr>
          <a:p>
            <a:r>
              <a:rPr lang="zh-CN" altLang="en-US" sz="3600" b="1" dirty="0">
                <a:solidFill>
                  <a:schemeClr val="tx2"/>
                </a:solidFill>
              </a:rPr>
              <a:t>十七、起运国</a:t>
            </a:r>
            <a:r>
              <a:rPr lang="en-US" altLang="zh-CN" sz="3600" b="1" dirty="0">
                <a:solidFill>
                  <a:schemeClr val="tx2"/>
                </a:solidFill>
              </a:rPr>
              <a:t>(</a:t>
            </a:r>
            <a:r>
              <a:rPr lang="zh-CN" altLang="en-US" sz="3600" b="1" dirty="0">
                <a:solidFill>
                  <a:schemeClr val="tx2"/>
                </a:solidFill>
              </a:rPr>
              <a:t>地区</a:t>
            </a:r>
            <a:r>
              <a:rPr lang="en-US" altLang="zh-CN" sz="3600" b="1" dirty="0">
                <a:solidFill>
                  <a:schemeClr val="tx2"/>
                </a:solidFill>
              </a:rPr>
              <a:t>)</a:t>
            </a:r>
            <a:r>
              <a:rPr lang="zh-CN" altLang="en-US" sz="3600" b="1" dirty="0">
                <a:solidFill>
                  <a:schemeClr val="tx2"/>
                </a:solidFill>
              </a:rPr>
              <a:t>／运抵国</a:t>
            </a:r>
            <a:r>
              <a:rPr lang="en-US" altLang="zh-CN" sz="3600" b="1" dirty="0">
                <a:solidFill>
                  <a:schemeClr val="tx2"/>
                </a:solidFill>
              </a:rPr>
              <a:t>(</a:t>
            </a:r>
            <a:r>
              <a:rPr lang="zh-CN" altLang="en-US" sz="3600" b="1" dirty="0">
                <a:solidFill>
                  <a:schemeClr val="tx2"/>
                </a:solidFill>
              </a:rPr>
              <a:t>地区</a:t>
            </a:r>
            <a:r>
              <a:rPr lang="en-US" altLang="zh-CN" sz="3600" b="1">
                <a:solidFill>
                  <a:schemeClr val="tx2"/>
                </a:solidFill>
              </a:rPr>
              <a:t>)</a:t>
            </a:r>
            <a:endParaRPr lang="en-US" altLang="zh-CN" sz="3600" b="1">
              <a:solidFill>
                <a:schemeClr val="tx2"/>
              </a:solidFill>
            </a:endParaRPr>
          </a:p>
          <a:p>
            <a:r>
              <a:rPr lang="en-US" altLang="zh-CN" b="1" dirty="0"/>
              <a:t>        </a:t>
            </a:r>
            <a:r>
              <a:rPr lang="zh-CN" altLang="en-US" b="1" dirty="0"/>
              <a:t>起运国</a:t>
            </a:r>
            <a:r>
              <a:rPr lang="en-US" altLang="zh-CN" b="1" dirty="0"/>
              <a:t>(</a:t>
            </a:r>
            <a:r>
              <a:rPr lang="zh-CN" altLang="en-US" b="1" dirty="0"/>
              <a:t>地区</a:t>
            </a:r>
            <a:r>
              <a:rPr lang="en-US" altLang="zh-CN" b="1" dirty="0"/>
              <a:t>)</a:t>
            </a:r>
            <a:r>
              <a:rPr lang="zh-CN" altLang="en-US" b="1" dirty="0"/>
              <a:t>指</a:t>
            </a:r>
            <a:r>
              <a:rPr lang="zh-CN" altLang="en-US" sz="3600" b="1" dirty="0"/>
              <a:t>（地区）指进口货物直接运抵或者在运输中转国（地）未发生任何商业性交易的情况下运抵我国的起始发出的国家（地区）</a:t>
            </a:r>
            <a:r>
              <a:rPr lang="zh-CN" altLang="en-US" sz="3600" dirty="0"/>
              <a:t> </a:t>
            </a:r>
            <a:r>
              <a:rPr lang="zh-CN" altLang="en-US" b="1" dirty="0"/>
              <a:t>。</a:t>
            </a:r>
            <a:r>
              <a:rPr lang="zh-CN" altLang="en-US" sz="3600" b="1" dirty="0"/>
              <a:t> </a:t>
            </a:r>
            <a:endParaRPr lang="zh-CN" altLang="en-US" sz="3600" b="1" dirty="0"/>
          </a:p>
          <a:p>
            <a:r>
              <a:rPr lang="zh-CN" altLang="en-US" sz="3600" b="1" dirty="0"/>
              <a:t>       </a:t>
            </a:r>
            <a:r>
              <a:rPr lang="zh-CN" altLang="en-US" b="1" dirty="0"/>
              <a:t>运抵国</a:t>
            </a:r>
            <a:r>
              <a:rPr lang="zh-CN" altLang="en-US" sz="3600" b="1" dirty="0"/>
              <a:t>（地区）指出口货物离开我国关境直接运抵或者在运输中转国（地）未发生任何商业性交易的情况下最后运抵的的国家（地区）</a:t>
            </a:r>
            <a:r>
              <a:rPr lang="zh-CN" altLang="en-US" sz="3600" dirty="0"/>
              <a:t> 。</a:t>
            </a:r>
            <a:endParaRPr lang="zh-CN" altLang="en-US" b="1" dirty="0"/>
          </a:p>
          <a:p>
            <a:r>
              <a:rPr lang="zh-CN" altLang="en-US" sz="3600" b="1" dirty="0"/>
              <a:t>   </a:t>
            </a:r>
            <a:endParaRPr lang="zh-CN" altLang="en-US" sz="3600" b="1" dirty="0"/>
          </a:p>
        </p:txBody>
      </p:sp>
    </p:spTree>
    <p:custDataLst>
      <p:tags r:id="rId1"/>
    </p:custDataLst>
  </p:cSld>
  <p:clrMapOvr>
    <a:masterClrMapping/>
  </p:clrMapOvr>
  <p:transition>
    <p:push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文本占位符 190466"/>
          <p:cNvSpPr>
            <a:spLocks noGrp="1" noRot="1"/>
          </p:cNvSpPr>
          <p:nvPr>
            <p:ph idx="1"/>
          </p:nvPr>
        </p:nvSpPr>
        <p:spPr>
          <a:xfrm>
            <a:off x="1524000" y="0"/>
            <a:ext cx="9144000" cy="6858000"/>
          </a:xfrm>
        </p:spPr>
        <p:txBody>
          <a:bodyPr anchor="t" anchorCtr="0"/>
          <a:p>
            <a:r>
              <a:rPr lang="en-US" altLang="zh-CN" b="1" dirty="0"/>
              <a:t>       </a:t>
            </a:r>
            <a:r>
              <a:rPr lang="zh-CN" altLang="en-US" b="1" dirty="0"/>
              <a:t>如：北京某进出口公司进口的一船</a:t>
            </a:r>
            <a:r>
              <a:rPr lang="zh-CN" altLang="en-US" b="1" dirty="0">
                <a:solidFill>
                  <a:schemeClr val="hlink"/>
                </a:solidFill>
              </a:rPr>
              <a:t>美国</a:t>
            </a:r>
            <a:r>
              <a:rPr lang="zh-CN" altLang="en-US" b="1" dirty="0"/>
              <a:t>大豆从美国波士顿装运直接运抵</a:t>
            </a:r>
            <a:r>
              <a:rPr lang="zh-CN" altLang="en-US" b="1" dirty="0">
                <a:solidFill>
                  <a:schemeClr val="hlink"/>
                </a:solidFill>
              </a:rPr>
              <a:t>我国</a:t>
            </a:r>
            <a:r>
              <a:rPr lang="zh-CN" altLang="en-US" b="1" dirty="0"/>
              <a:t>。</a:t>
            </a:r>
            <a:endParaRPr lang="zh-CN" altLang="en-US" b="1" dirty="0"/>
          </a:p>
          <a:p>
            <a:r>
              <a:rPr lang="zh-CN" altLang="en-US" b="1" dirty="0"/>
              <a:t>        起运国为</a:t>
            </a:r>
            <a:r>
              <a:rPr lang="zh-CN" altLang="en-US" b="1" dirty="0">
                <a:solidFill>
                  <a:schemeClr val="hlink"/>
                </a:solidFill>
              </a:rPr>
              <a:t>美国</a:t>
            </a:r>
            <a:r>
              <a:rPr lang="zh-CN" altLang="en-US" b="1" dirty="0"/>
              <a:t>。</a:t>
            </a:r>
            <a:endParaRPr lang="zh-CN" altLang="en-US" b="1" dirty="0"/>
          </a:p>
          <a:p>
            <a:r>
              <a:rPr lang="zh-CN" altLang="en-US" b="1" dirty="0"/>
              <a:t>        对发生运输中转的货物，如中转地未发生任何商业性交易，则起、抵地不变；</a:t>
            </a:r>
            <a:endParaRPr lang="zh-CN" altLang="en-US" b="1" dirty="0"/>
          </a:p>
          <a:p>
            <a:r>
              <a:rPr lang="zh-CN" altLang="en-US" b="1" dirty="0"/>
              <a:t>        如：上海某进出口公司进口的</a:t>
            </a:r>
            <a:r>
              <a:rPr lang="en-US" altLang="zh-CN" b="1" dirty="0"/>
              <a:t>100</a:t>
            </a:r>
            <a:r>
              <a:rPr lang="zh-CN" altLang="en-US" b="1" dirty="0"/>
              <a:t>台</a:t>
            </a:r>
            <a:r>
              <a:rPr lang="zh-CN" altLang="en-US" b="1" dirty="0">
                <a:solidFill>
                  <a:schemeClr val="hlink"/>
                </a:solidFill>
              </a:rPr>
              <a:t>日本</a:t>
            </a:r>
            <a:r>
              <a:rPr lang="zh-CN" altLang="en-US" b="1" dirty="0"/>
              <a:t>产丰田面包车从日本东京起运经香港中转运抵</a:t>
            </a:r>
            <a:r>
              <a:rPr lang="zh-CN" altLang="en-US" b="1" dirty="0">
                <a:solidFill>
                  <a:schemeClr val="hlink"/>
                </a:solidFill>
              </a:rPr>
              <a:t>我国</a:t>
            </a:r>
            <a:r>
              <a:rPr lang="zh-CN" altLang="en-US" b="1" dirty="0"/>
              <a:t>。</a:t>
            </a:r>
            <a:endParaRPr lang="zh-CN" altLang="en-US" b="1" dirty="0"/>
          </a:p>
          <a:p>
            <a:endParaRPr lang="zh-CN" altLang="en-US" dirty="0"/>
          </a:p>
        </p:txBody>
      </p:sp>
    </p:spTree>
    <p:custDataLst>
      <p:tags r:id="rId1"/>
    </p:custDataLst>
  </p:cSld>
  <p:clrMapOvr>
    <a:masterClrMapping/>
  </p:clrMapOvr>
  <p:transition>
    <p:push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文本占位符 64513"/>
          <p:cNvSpPr>
            <a:spLocks noGrp="1" noRot="1"/>
          </p:cNvSpPr>
          <p:nvPr>
            <p:ph idx="1"/>
          </p:nvPr>
        </p:nvSpPr>
        <p:spPr>
          <a:xfrm>
            <a:off x="1524000" y="0"/>
            <a:ext cx="9144000" cy="6858000"/>
          </a:xfrm>
        </p:spPr>
        <p:txBody>
          <a:bodyPr anchor="t" anchorCtr="0"/>
          <a:p>
            <a:r>
              <a:rPr lang="en-US" altLang="zh-CN" b="1" dirty="0"/>
              <a:t>       </a:t>
            </a:r>
            <a:r>
              <a:rPr lang="zh-CN" altLang="en-US" b="1" dirty="0"/>
              <a:t>如中转地发生商业性交易，则以中转地作为起运／运抵国</a:t>
            </a:r>
            <a:r>
              <a:rPr lang="en-US" altLang="zh-CN" b="1" dirty="0"/>
              <a:t>(</a:t>
            </a:r>
            <a:r>
              <a:rPr lang="zh-CN" altLang="en-US" b="1" dirty="0"/>
              <a:t>地区</a:t>
            </a:r>
            <a:r>
              <a:rPr lang="en-US" altLang="zh-CN" b="1" dirty="0"/>
              <a:t>)</a:t>
            </a:r>
            <a:r>
              <a:rPr lang="zh-CN" altLang="en-US" b="1" dirty="0"/>
              <a:t>填报。</a:t>
            </a:r>
            <a:endParaRPr lang="zh-CN" altLang="en-US" b="1" dirty="0"/>
          </a:p>
          <a:p>
            <a:r>
              <a:rPr lang="zh-CN" altLang="en-US" b="1" dirty="0"/>
              <a:t>      如：上海某进出口公司与香港某公司签约进口的</a:t>
            </a:r>
            <a:r>
              <a:rPr lang="en-US" altLang="zh-CN" b="1" dirty="0"/>
              <a:t>100</a:t>
            </a:r>
            <a:r>
              <a:rPr lang="zh-CN" altLang="en-US" b="1" dirty="0"/>
              <a:t>台日本产丰田面包车从日本东京起运经香港中转运抵上海。</a:t>
            </a:r>
            <a:endParaRPr lang="zh-CN" altLang="en-US" b="1" dirty="0"/>
          </a:p>
          <a:p>
            <a:r>
              <a:rPr lang="zh-CN" altLang="en-US" b="1" dirty="0"/>
              <a:t>     起运地：</a:t>
            </a:r>
            <a:r>
              <a:rPr lang="zh-CN" altLang="en-US" b="1" dirty="0">
                <a:solidFill>
                  <a:schemeClr val="hlink"/>
                </a:solidFill>
              </a:rPr>
              <a:t>香港</a:t>
            </a:r>
            <a:endParaRPr lang="zh-CN" altLang="en-US" b="1" dirty="0">
              <a:solidFill>
                <a:schemeClr val="hlink"/>
              </a:solidFill>
            </a:endParaRPr>
          </a:p>
          <a:p>
            <a:r>
              <a:rPr lang="zh-CN" altLang="en-US" b="1" dirty="0"/>
              <a:t>    本栏目应按海关规定的</a:t>
            </a:r>
            <a:r>
              <a:rPr lang="en-US" altLang="zh-CN" b="1" dirty="0"/>
              <a:t>《</a:t>
            </a:r>
            <a:r>
              <a:rPr lang="zh-CN" altLang="en-US" b="1" dirty="0"/>
              <a:t>国别</a:t>
            </a:r>
            <a:r>
              <a:rPr lang="en-US" altLang="zh-CN" b="1" dirty="0"/>
              <a:t>(</a:t>
            </a:r>
            <a:r>
              <a:rPr lang="zh-CN" altLang="en-US" b="1" dirty="0"/>
              <a:t>地区</a:t>
            </a:r>
            <a:r>
              <a:rPr lang="en-US" altLang="zh-CN" b="1" dirty="0"/>
              <a:t>)</a:t>
            </a:r>
            <a:r>
              <a:rPr lang="zh-CN" altLang="en-US" b="1" dirty="0"/>
              <a:t>代码表</a:t>
            </a:r>
            <a:r>
              <a:rPr lang="en-US" altLang="zh-CN" b="1" dirty="0"/>
              <a:t>》</a:t>
            </a:r>
            <a:r>
              <a:rPr lang="zh-CN" altLang="en-US" b="1" dirty="0"/>
              <a:t>选择填报相应的起运国</a:t>
            </a:r>
            <a:r>
              <a:rPr lang="en-US" altLang="zh-CN" b="1" dirty="0"/>
              <a:t>(</a:t>
            </a:r>
            <a:r>
              <a:rPr lang="zh-CN" altLang="en-US" b="1" dirty="0"/>
              <a:t>地区</a:t>
            </a:r>
            <a:r>
              <a:rPr lang="en-US" altLang="zh-CN" b="1" dirty="0"/>
              <a:t>)</a:t>
            </a:r>
            <a:r>
              <a:rPr lang="zh-CN" altLang="en-US" b="1" dirty="0"/>
              <a:t>或运抵国</a:t>
            </a:r>
            <a:r>
              <a:rPr lang="en-US" altLang="zh-CN" b="1" dirty="0"/>
              <a:t>(</a:t>
            </a:r>
            <a:r>
              <a:rPr lang="zh-CN" altLang="en-US" b="1" dirty="0"/>
              <a:t>地区</a:t>
            </a:r>
            <a:r>
              <a:rPr lang="en-US" altLang="zh-CN" b="1" dirty="0"/>
              <a:t>)</a:t>
            </a:r>
            <a:r>
              <a:rPr lang="zh-CN" altLang="en-US" b="1" dirty="0"/>
              <a:t>中文名称或代码。</a:t>
            </a:r>
            <a:endParaRPr lang="zh-CN" altLang="en-US" b="1" dirty="0"/>
          </a:p>
          <a:p>
            <a:r>
              <a:rPr lang="zh-CN" altLang="en-US" b="1" dirty="0"/>
              <a:t>    无实际进出境的，本栏目填报“</a:t>
            </a:r>
            <a:r>
              <a:rPr lang="zh-CN" altLang="en-US" b="1" dirty="0">
                <a:solidFill>
                  <a:schemeClr val="hlink"/>
                </a:solidFill>
              </a:rPr>
              <a:t>中国</a:t>
            </a:r>
            <a:r>
              <a:rPr lang="zh-CN" altLang="en-US" b="1" dirty="0"/>
              <a:t>”</a:t>
            </a:r>
            <a:r>
              <a:rPr lang="en-US" altLang="zh-CN" b="1" dirty="0"/>
              <a:t>(</a:t>
            </a:r>
            <a:r>
              <a:rPr lang="zh-CN" altLang="en-US" b="1" dirty="0"/>
              <a:t>代码“</a:t>
            </a:r>
            <a:r>
              <a:rPr lang="en-US" altLang="zh-CN" b="1" dirty="0"/>
              <a:t>142”)</a:t>
            </a:r>
            <a:r>
              <a:rPr lang="zh-CN" altLang="en-US" b="1" dirty="0"/>
              <a:t>。</a:t>
            </a:r>
            <a:endParaRPr lang="zh-CN" altLang="en-US" b="1" dirty="0"/>
          </a:p>
        </p:txBody>
      </p:sp>
    </p:spTree>
    <p:custDataLst>
      <p:tags r:id="rId1"/>
    </p:custDataLst>
  </p:cSld>
  <p:clrMapOvr>
    <a:masterClrMapping/>
  </p:clrMapOvr>
  <p:transition>
    <p:push dir="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PECIAL_SOURCE" val="bdnull"/>
</p:tagLst>
</file>

<file path=ppt/tags/tag101.xml><?xml version="1.0" encoding="utf-8"?>
<p:tagLst xmlns:p="http://schemas.openxmlformats.org/presentationml/2006/main">
  <p:tag name="KSO_WM_SPECIAL_SOURCE" val="bdnull"/>
</p:tagLst>
</file>

<file path=ppt/tags/tag102.xml><?xml version="1.0" encoding="utf-8"?>
<p:tagLst xmlns:p="http://schemas.openxmlformats.org/presentationml/2006/main">
  <p:tag name="KSO_WM_SPECIAL_SOURCE" val="bdnull"/>
</p:tagLst>
</file>

<file path=ppt/tags/tag103.xml><?xml version="1.0" encoding="utf-8"?>
<p:tagLst xmlns:p="http://schemas.openxmlformats.org/presentationml/2006/main">
  <p:tag name="KSO_WM_SPECIAL_SOURCE" val="bdnull"/>
</p:tagLst>
</file>

<file path=ppt/tags/tag104.xml><?xml version="1.0" encoding="utf-8"?>
<p:tagLst xmlns:p="http://schemas.openxmlformats.org/presentationml/2006/main">
  <p:tag name="KSO_WM_SPECIAL_SOURCE" val="bdnull"/>
</p:tagLst>
</file>

<file path=ppt/tags/tag105.xml><?xml version="1.0" encoding="utf-8"?>
<p:tagLst xmlns:p="http://schemas.openxmlformats.org/presentationml/2006/main">
  <p:tag name="KSO_WM_SPECIAL_SOURCE" val="bdnull"/>
</p:tagLst>
</file>

<file path=ppt/tags/tag106.xml><?xml version="1.0" encoding="utf-8"?>
<p:tagLst xmlns:p="http://schemas.openxmlformats.org/presentationml/2006/main">
  <p:tag name="KSO_WM_SPECIAL_SOURCE" val="bdnull"/>
</p:tagLst>
</file>

<file path=ppt/tags/tag107.xml><?xml version="1.0" encoding="utf-8"?>
<p:tagLst xmlns:p="http://schemas.openxmlformats.org/presentationml/2006/main">
  <p:tag name="KSO_WM_SPECIAL_SOURCE" val="bdnull"/>
</p:tagLst>
</file>

<file path=ppt/tags/tag108.xml><?xml version="1.0" encoding="utf-8"?>
<p:tagLst xmlns:p="http://schemas.openxmlformats.org/presentationml/2006/main">
  <p:tag name="KSO_WM_SPECIAL_SOURCE" val="bdnull"/>
</p:tagLst>
</file>

<file path=ppt/tags/tag109.xml><?xml version="1.0" encoding="utf-8"?>
<p:tagLst xmlns:p="http://schemas.openxmlformats.org/presentationml/2006/main">
  <p:tag name="KSO_WM_SPECIAL_SOURCE" val="bdnul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SPECIAL_SOURCE" val="bdnull"/>
</p:tagLst>
</file>

<file path=ppt/tags/tag111.xml><?xml version="1.0" encoding="utf-8"?>
<p:tagLst xmlns:p="http://schemas.openxmlformats.org/presentationml/2006/main">
  <p:tag name="KSO_WM_SPECIAL_SOURCE" val="bdnull"/>
</p:tagLst>
</file>

<file path=ppt/tags/tag112.xml><?xml version="1.0" encoding="utf-8"?>
<p:tagLst xmlns:p="http://schemas.openxmlformats.org/presentationml/2006/main">
  <p:tag name="KSO_WM_SPECIAL_SOURCE" val="bdnull"/>
</p:tagLst>
</file>

<file path=ppt/tags/tag113.xml><?xml version="1.0" encoding="utf-8"?>
<p:tagLst xmlns:p="http://schemas.openxmlformats.org/presentationml/2006/main">
  <p:tag name="KSO_WM_SPECIAL_SOURCE" val="bdnull"/>
</p:tagLst>
</file>

<file path=ppt/tags/tag114.xml><?xml version="1.0" encoding="utf-8"?>
<p:tagLst xmlns:p="http://schemas.openxmlformats.org/presentationml/2006/main">
  <p:tag name="KSO_WM_SPECIAL_SOURCE" val="bdnull"/>
</p:tagLst>
</file>

<file path=ppt/tags/tag115.xml><?xml version="1.0" encoding="utf-8"?>
<p:tagLst xmlns:p="http://schemas.openxmlformats.org/presentationml/2006/main">
  <p:tag name="KSO_WM_SPECIAL_SOURCE" val="bdnull"/>
</p:tagLst>
</file>

<file path=ppt/tags/tag116.xml><?xml version="1.0" encoding="utf-8"?>
<p:tagLst xmlns:p="http://schemas.openxmlformats.org/presentationml/2006/main">
  <p:tag name="KSO_WM_SPECIAL_SOURCE" val="bdnull"/>
</p:tagLst>
</file>

<file path=ppt/tags/tag117.xml><?xml version="1.0" encoding="utf-8"?>
<p:tagLst xmlns:p="http://schemas.openxmlformats.org/presentationml/2006/main">
  <p:tag name="KSO_WM_SPECIAL_SOURCE" val="bdnull"/>
</p:tagLst>
</file>

<file path=ppt/tags/tag118.xml><?xml version="1.0" encoding="utf-8"?>
<p:tagLst xmlns:p="http://schemas.openxmlformats.org/presentationml/2006/main">
  <p:tag name="KSO_WM_SPECIAL_SOURCE" val="bdnull"/>
</p:tagLst>
</file>

<file path=ppt/tags/tag119.xml><?xml version="1.0" encoding="utf-8"?>
<p:tagLst xmlns:p="http://schemas.openxmlformats.org/presentationml/2006/main">
  <p:tag name="KSO_WM_SPECIAL_SOURCE" val="bdnul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PECIAL_SOURCE" val="bdnull"/>
</p:tagLst>
</file>

<file path=ppt/tags/tag121.xml><?xml version="1.0" encoding="utf-8"?>
<p:tagLst xmlns:p="http://schemas.openxmlformats.org/presentationml/2006/main">
  <p:tag name="KSO_WM_SPECIAL_SOURCE" val="bdnull"/>
</p:tagLst>
</file>

<file path=ppt/tags/tag122.xml><?xml version="1.0" encoding="utf-8"?>
<p:tagLst xmlns:p="http://schemas.openxmlformats.org/presentationml/2006/main">
  <p:tag name="KSO_WM_SPECIAL_SOURCE" val="bdnull"/>
</p:tagLst>
</file>

<file path=ppt/tags/tag123.xml><?xml version="1.0" encoding="utf-8"?>
<p:tagLst xmlns:p="http://schemas.openxmlformats.org/presentationml/2006/main">
  <p:tag name="KSO_WM_SPECIAL_SOURCE" val="bdnull"/>
</p:tagLst>
</file>

<file path=ppt/tags/tag124.xml><?xml version="1.0" encoding="utf-8"?>
<p:tagLst xmlns:p="http://schemas.openxmlformats.org/presentationml/2006/main">
  <p:tag name="KSO_WM_SPECIAL_SOURCE" val="bdnull"/>
</p:tagLst>
</file>

<file path=ppt/tags/tag125.xml><?xml version="1.0" encoding="utf-8"?>
<p:tagLst xmlns:p="http://schemas.openxmlformats.org/presentationml/2006/main">
  <p:tag name="KSO_WM_SPECIAL_SOURCE" val="bdnull"/>
</p:tagLst>
</file>

<file path=ppt/tags/tag126.xml><?xml version="1.0" encoding="utf-8"?>
<p:tagLst xmlns:p="http://schemas.openxmlformats.org/presentationml/2006/main">
  <p:tag name="KSO_WM_SPECIAL_SOURCE" val="bdnull"/>
</p:tagLst>
</file>

<file path=ppt/tags/tag127.xml><?xml version="1.0" encoding="utf-8"?>
<p:tagLst xmlns:p="http://schemas.openxmlformats.org/presentationml/2006/main">
  <p:tag name="KSO_WM_SPECIAL_SOURCE" val="bdnull"/>
</p:tagLst>
</file>

<file path=ppt/tags/tag128.xml><?xml version="1.0" encoding="utf-8"?>
<p:tagLst xmlns:p="http://schemas.openxmlformats.org/presentationml/2006/main">
  <p:tag name="KSO_WM_SPECIAL_SOURCE" val="bdnull"/>
</p:tagLst>
</file>

<file path=ppt/tags/tag129.xml><?xml version="1.0" encoding="utf-8"?>
<p:tagLst xmlns:p="http://schemas.openxmlformats.org/presentationml/2006/main">
  <p:tag name="KSO_WM_SPECIAL_SOURCE" val="bdnul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PECIAL_SOURCE" val="bdnull"/>
</p:tagLst>
</file>

<file path=ppt/tags/tag131.xml><?xml version="1.0" encoding="utf-8"?>
<p:tagLst xmlns:p="http://schemas.openxmlformats.org/presentationml/2006/main">
  <p:tag name="KSO_WM_SPECIAL_SOURCE" val="bdnull"/>
</p:tagLst>
</file>

<file path=ppt/tags/tag132.xml><?xml version="1.0" encoding="utf-8"?>
<p:tagLst xmlns:p="http://schemas.openxmlformats.org/presentationml/2006/main">
  <p:tag name="KSO_WM_SPECIAL_SOURCE" val="bdnull"/>
</p:tagLst>
</file>

<file path=ppt/tags/tag133.xml><?xml version="1.0" encoding="utf-8"?>
<p:tagLst xmlns:p="http://schemas.openxmlformats.org/presentationml/2006/main">
  <p:tag name="KSO_WM_SPECIAL_SOURCE" val="bdnull"/>
</p:tagLst>
</file>

<file path=ppt/tags/tag134.xml><?xml version="1.0" encoding="utf-8"?>
<p:tagLst xmlns:p="http://schemas.openxmlformats.org/presentationml/2006/main">
  <p:tag name="KSO_WM_SPECIAL_SOURCE" val="bdnull"/>
</p:tagLst>
</file>

<file path=ppt/tags/tag135.xml><?xml version="1.0" encoding="utf-8"?>
<p:tagLst xmlns:p="http://schemas.openxmlformats.org/presentationml/2006/main">
  <p:tag name="KSO_WM_SPECIAL_SOURCE" val="bdnull"/>
</p:tagLst>
</file>

<file path=ppt/tags/tag136.xml><?xml version="1.0" encoding="utf-8"?>
<p:tagLst xmlns:p="http://schemas.openxmlformats.org/presentationml/2006/main">
  <p:tag name="KSO_WM_SPECIAL_SOURCE" val="bdnull"/>
</p:tagLst>
</file>

<file path=ppt/tags/tag137.xml><?xml version="1.0" encoding="utf-8"?>
<p:tagLst xmlns:p="http://schemas.openxmlformats.org/presentationml/2006/main">
  <p:tag name="KSO_WM_SPECIAL_SOURCE" val="bdnull"/>
</p:tagLst>
</file>

<file path=ppt/tags/tag138.xml><?xml version="1.0" encoding="utf-8"?>
<p:tagLst xmlns:p="http://schemas.openxmlformats.org/presentationml/2006/main">
  <p:tag name="KSO_WM_SPECIAL_SOURCE" val="bdnull"/>
</p:tagLst>
</file>

<file path=ppt/tags/tag139.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PECIAL_SOURCE" val="bdnull"/>
</p:tagLst>
</file>

<file path=ppt/tags/tag141.xml><?xml version="1.0" encoding="utf-8"?>
<p:tagLst xmlns:p="http://schemas.openxmlformats.org/presentationml/2006/main">
  <p:tag name="KSO_WM_SPECIAL_SOURCE" val="bdnull"/>
</p:tagLst>
</file>

<file path=ppt/tags/tag142.xml><?xml version="1.0" encoding="utf-8"?>
<p:tagLst xmlns:p="http://schemas.openxmlformats.org/presentationml/2006/main">
  <p:tag name="KSO_WM_SPECIAL_SOURCE" val="bdnull"/>
</p:tagLst>
</file>

<file path=ppt/tags/tag143.xml><?xml version="1.0" encoding="utf-8"?>
<p:tagLst xmlns:p="http://schemas.openxmlformats.org/presentationml/2006/main">
  <p:tag name="KSO_WM_SPECIAL_SOURCE" val="bdnull"/>
</p:tagLst>
</file>

<file path=ppt/tags/tag144.xml><?xml version="1.0" encoding="utf-8"?>
<p:tagLst xmlns:p="http://schemas.openxmlformats.org/presentationml/2006/main">
  <p:tag name="KSO_WM_SPECIAL_SOURCE" val="bdnull"/>
</p:tagLst>
</file>

<file path=ppt/tags/tag145.xml><?xml version="1.0" encoding="utf-8"?>
<p:tagLst xmlns:p="http://schemas.openxmlformats.org/presentationml/2006/main">
  <p:tag name="KSO_WM_SPECIAL_SOURCE" val="bdnull"/>
</p:tagLst>
</file>

<file path=ppt/tags/tag146.xml><?xml version="1.0" encoding="utf-8"?>
<p:tagLst xmlns:p="http://schemas.openxmlformats.org/presentationml/2006/main">
  <p:tag name="KSO_WM_SPECIAL_SOURCE" val="bdnull"/>
</p:tagLst>
</file>

<file path=ppt/tags/tag147.xml><?xml version="1.0" encoding="utf-8"?>
<p:tagLst xmlns:p="http://schemas.openxmlformats.org/presentationml/2006/main">
  <p:tag name="KSO_WM_SPECIAL_SOURCE" val="bdnull"/>
</p:tagLst>
</file>

<file path=ppt/tags/tag148.xml><?xml version="1.0" encoding="utf-8"?>
<p:tagLst xmlns:p="http://schemas.openxmlformats.org/presentationml/2006/main">
  <p:tag name="KSO_WM_SPECIAL_SOURCE" val="bdnull"/>
</p:tagLst>
</file>

<file path=ppt/tags/tag149.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SPECIAL_SOURCE" val="bdnull"/>
</p:tagLst>
</file>

<file path=ppt/tags/tag151.xml><?xml version="1.0" encoding="utf-8"?>
<p:tagLst xmlns:p="http://schemas.openxmlformats.org/presentationml/2006/main">
  <p:tag name="KSO_WM_SPECIAL_SOURCE" val="bdnull"/>
</p:tagLst>
</file>

<file path=ppt/tags/tag152.xml><?xml version="1.0" encoding="utf-8"?>
<p:tagLst xmlns:p="http://schemas.openxmlformats.org/presentationml/2006/main">
  <p:tag name="KSO_WM_SPECIAL_SOURCE" val="bdnull"/>
</p:tagLst>
</file>

<file path=ppt/tags/tag153.xml><?xml version="1.0" encoding="utf-8"?>
<p:tagLst xmlns:p="http://schemas.openxmlformats.org/presentationml/2006/main">
  <p:tag name="KSO_WM_SPECIAL_SOURCE" val="bdnull"/>
</p:tagLst>
</file>

<file path=ppt/tags/tag154.xml><?xml version="1.0" encoding="utf-8"?>
<p:tagLst xmlns:p="http://schemas.openxmlformats.org/presentationml/2006/main">
  <p:tag name="KSO_WM_SPECIAL_SOURCE" val="bdnull"/>
</p:tagLst>
</file>

<file path=ppt/tags/tag155.xml><?xml version="1.0" encoding="utf-8"?>
<p:tagLst xmlns:p="http://schemas.openxmlformats.org/presentationml/2006/main">
  <p:tag name="KSO_WM_SPECIAL_SOURCE" val="bdnull"/>
</p:tagLst>
</file>

<file path=ppt/tags/tag156.xml><?xml version="1.0" encoding="utf-8"?>
<p:tagLst xmlns:p="http://schemas.openxmlformats.org/presentationml/2006/main">
  <p:tag name="KSO_WM_SPECIAL_SOURCE" val="bdnull"/>
</p:tagLst>
</file>

<file path=ppt/tags/tag157.xml><?xml version="1.0" encoding="utf-8"?>
<p:tagLst xmlns:p="http://schemas.openxmlformats.org/presentationml/2006/main">
  <p:tag name="KSO_WM_SPECIAL_SOURCE" val="bdnull"/>
</p:tagLst>
</file>

<file path=ppt/tags/tag158.xml><?xml version="1.0" encoding="utf-8"?>
<p:tagLst xmlns:p="http://schemas.openxmlformats.org/presentationml/2006/main">
  <p:tag name="KSO_WM_SPECIAL_SOURCE" val="bdnull"/>
</p:tagLst>
</file>

<file path=ppt/tags/tag159.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SPECIAL_SOURCE" val="bdnull"/>
</p:tagLst>
</file>

<file path=ppt/tags/tag161.xml><?xml version="1.0" encoding="utf-8"?>
<p:tagLst xmlns:p="http://schemas.openxmlformats.org/presentationml/2006/main">
  <p:tag name="KSO_WM_SPECIAL_SOURCE" val="bdnull"/>
</p:tagLst>
</file>

<file path=ppt/tags/tag162.xml><?xml version="1.0" encoding="utf-8"?>
<p:tagLst xmlns:p="http://schemas.openxmlformats.org/presentationml/2006/main">
  <p:tag name="KSO_WM_SPECIAL_SOURCE" val="bdnull"/>
</p:tagLst>
</file>

<file path=ppt/tags/tag163.xml><?xml version="1.0" encoding="utf-8"?>
<p:tagLst xmlns:p="http://schemas.openxmlformats.org/presentationml/2006/main">
  <p:tag name="KSO_WM_SPECIAL_SOURCE" val="bdnull"/>
</p:tagLst>
</file>

<file path=ppt/tags/tag164.xml><?xml version="1.0" encoding="utf-8"?>
<p:tagLst xmlns:p="http://schemas.openxmlformats.org/presentationml/2006/main">
  <p:tag name="KSO_WM_SPECIAL_SOURCE" val="bdnull"/>
</p:tagLst>
</file>

<file path=ppt/tags/tag165.xml><?xml version="1.0" encoding="utf-8"?>
<p:tagLst xmlns:p="http://schemas.openxmlformats.org/presentationml/2006/main">
  <p:tag name="KSO_WM_SPECIAL_SOURCE" val="bdnull"/>
</p:tagLst>
</file>

<file path=ppt/tags/tag166.xml><?xml version="1.0" encoding="utf-8"?>
<p:tagLst xmlns:p="http://schemas.openxmlformats.org/presentationml/2006/main">
  <p:tag name="KSO_WM_SPECIAL_SOURCE" val="bdnull"/>
</p:tagLst>
</file>

<file path=ppt/tags/tag167.xml><?xml version="1.0" encoding="utf-8"?>
<p:tagLst xmlns:p="http://schemas.openxmlformats.org/presentationml/2006/main">
  <p:tag name="KSO_WM_SPECIAL_SOURCE" val="bdnull"/>
</p:tagLst>
</file>

<file path=ppt/tags/tag168.xml><?xml version="1.0" encoding="utf-8"?>
<p:tagLst xmlns:p="http://schemas.openxmlformats.org/presentationml/2006/main">
  <p:tag name="KSO_WM_SPECIAL_SOURCE" val="bdnull"/>
</p:tagLst>
</file>

<file path=ppt/tags/tag169.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SPECIAL_SOURCE" val="bdnull"/>
</p:tagLst>
</file>

<file path=ppt/tags/tag171.xml><?xml version="1.0" encoding="utf-8"?>
<p:tagLst xmlns:p="http://schemas.openxmlformats.org/presentationml/2006/main">
  <p:tag name="KSO_WM_SPECIAL_SOURCE" val="bdnull"/>
</p:tagLst>
</file>

<file path=ppt/tags/tag172.xml><?xml version="1.0" encoding="utf-8"?>
<p:tagLst xmlns:p="http://schemas.openxmlformats.org/presentationml/2006/main">
  <p:tag name="KSO_WM_SPECIAL_SOURCE" val="bdnull"/>
</p:tagLst>
</file>

<file path=ppt/tags/tag173.xml><?xml version="1.0" encoding="utf-8"?>
<p:tagLst xmlns:p="http://schemas.openxmlformats.org/presentationml/2006/main">
  <p:tag name="KSO_WM_SPECIAL_SOURCE" val="bdnull"/>
</p:tagLst>
</file>

<file path=ppt/tags/tag174.xml><?xml version="1.0" encoding="utf-8"?>
<p:tagLst xmlns:p="http://schemas.openxmlformats.org/presentationml/2006/main">
  <p:tag name="KSO_WM_SPECIAL_SOURCE" val="bdnull"/>
</p:tagLst>
</file>

<file path=ppt/tags/tag175.xml><?xml version="1.0" encoding="utf-8"?>
<p:tagLst xmlns:p="http://schemas.openxmlformats.org/presentationml/2006/main">
  <p:tag name="KSO_WM_SPECIAL_SOURCE" val="bdnull"/>
</p:tagLst>
</file>

<file path=ppt/tags/tag176.xml><?xml version="1.0" encoding="utf-8"?>
<p:tagLst xmlns:p="http://schemas.openxmlformats.org/presentationml/2006/main">
  <p:tag name="KSO_WM_SPECIAL_SOURCE" val="bdnull"/>
</p:tagLst>
</file>

<file path=ppt/tags/tag177.xml><?xml version="1.0" encoding="utf-8"?>
<p:tagLst xmlns:p="http://schemas.openxmlformats.org/presentationml/2006/main">
  <p:tag name="KSO_WM_SPECIAL_SOURCE" val="bdnull"/>
</p:tagLst>
</file>

<file path=ppt/tags/tag178.xml><?xml version="1.0" encoding="utf-8"?>
<p:tagLst xmlns:p="http://schemas.openxmlformats.org/presentationml/2006/main">
  <p:tag name="KSO_WM_SPECIAL_SOURCE" val="bdnull"/>
</p:tagLst>
</file>

<file path=ppt/tags/tag179.xml><?xml version="1.0" encoding="utf-8"?>
<p:tagLst xmlns:p="http://schemas.openxmlformats.org/presentationml/2006/main">
  <p:tag name="KSO_WM_SPECIAL_SOURCE" val="bdnul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SPECIAL_SOURCE" val="bdnull"/>
</p:tagLst>
</file>

<file path=ppt/tags/tag181.xml><?xml version="1.0" encoding="utf-8"?>
<p:tagLst xmlns:p="http://schemas.openxmlformats.org/presentationml/2006/main">
  <p:tag name="KSO_WM_SPECIAL_SOURCE" val="bdnull"/>
</p:tagLst>
</file>

<file path=ppt/tags/tag182.xml><?xml version="1.0" encoding="utf-8"?>
<p:tagLst xmlns:p="http://schemas.openxmlformats.org/presentationml/2006/main">
  <p:tag name="KSO_WM_SPECIAL_SOURCE" val="bdnull"/>
</p:tagLst>
</file>

<file path=ppt/tags/tag183.xml><?xml version="1.0" encoding="utf-8"?>
<p:tagLst xmlns:p="http://schemas.openxmlformats.org/presentationml/2006/main">
  <p:tag name="KSO_WM_SPECIAL_SOURCE" val="bdnull"/>
</p:tagLst>
</file>

<file path=ppt/tags/tag184.xml><?xml version="1.0" encoding="utf-8"?>
<p:tagLst xmlns:p="http://schemas.openxmlformats.org/presentationml/2006/main">
  <p:tag name="KSO_WM_SPECIAL_SOURCE" val="bdnull"/>
</p:tagLst>
</file>

<file path=ppt/tags/tag185.xml><?xml version="1.0" encoding="utf-8"?>
<p:tagLst xmlns:p="http://schemas.openxmlformats.org/presentationml/2006/main">
  <p:tag name="KSO_WM_SPECIAL_SOURCE" val="bdnull"/>
</p:tagLst>
</file>

<file path=ppt/tags/tag186.xml><?xml version="1.0" encoding="utf-8"?>
<p:tagLst xmlns:p="http://schemas.openxmlformats.org/presentationml/2006/main">
  <p:tag name="KSO_WM_SPECIAL_SOURCE" val="bdnull"/>
</p:tagLst>
</file>

<file path=ppt/tags/tag187.xml><?xml version="1.0" encoding="utf-8"?>
<p:tagLst xmlns:p="http://schemas.openxmlformats.org/presentationml/2006/main">
  <p:tag name="KSO_WM_SPECIAL_SOURCE" val="bdnull"/>
</p:tagLst>
</file>

<file path=ppt/tags/tag188.xml><?xml version="1.0" encoding="utf-8"?>
<p:tagLst xmlns:p="http://schemas.openxmlformats.org/presentationml/2006/main">
  <p:tag name="KSO_WM_SPECIAL_SOURCE" val="bdnull"/>
</p:tagLst>
</file>

<file path=ppt/tags/tag189.xml><?xml version="1.0" encoding="utf-8"?>
<p:tagLst xmlns:p="http://schemas.openxmlformats.org/presentationml/2006/main">
  <p:tag name="KSO_WM_SPECIAL_SOURCE" val="bdnul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SPECIAL_SOURCE" val="bdnull"/>
</p:tagLst>
</file>

<file path=ppt/tags/tag191.xml><?xml version="1.0" encoding="utf-8"?>
<p:tagLst xmlns:p="http://schemas.openxmlformats.org/presentationml/2006/main">
  <p:tag name="KSO_WM_SPECIAL_SOURCE" val="bdnull"/>
</p:tagLst>
</file>

<file path=ppt/tags/tag192.xml><?xml version="1.0" encoding="utf-8"?>
<p:tagLst xmlns:p="http://schemas.openxmlformats.org/presentationml/2006/main">
  <p:tag name="KSO_WM_SPECIAL_SOURCE" val="bdnull"/>
</p:tagLst>
</file>

<file path=ppt/tags/tag193.xml><?xml version="1.0" encoding="utf-8"?>
<p:tagLst xmlns:p="http://schemas.openxmlformats.org/presentationml/2006/main">
  <p:tag name="KSO_WM_SPECIAL_SOURCE" val="bdnull"/>
</p:tagLst>
</file>

<file path=ppt/tags/tag194.xml><?xml version="1.0" encoding="utf-8"?>
<p:tagLst xmlns:p="http://schemas.openxmlformats.org/presentationml/2006/main">
  <p:tag name="KSO_WM_SPECIAL_SOURCE" val="bdnull"/>
</p:tagLst>
</file>

<file path=ppt/tags/tag195.xml><?xml version="1.0" encoding="utf-8"?>
<p:tagLst xmlns:p="http://schemas.openxmlformats.org/presentationml/2006/main">
  <p:tag name="KSO_WM_SPECIAL_SOURCE" val="bdnull"/>
</p:tagLst>
</file>

<file path=ppt/tags/tag196.xml><?xml version="1.0" encoding="utf-8"?>
<p:tagLst xmlns:p="http://schemas.openxmlformats.org/presentationml/2006/main">
  <p:tag name="KSO_WM_SPECIAL_SOURCE" val="bdnull"/>
</p:tagLst>
</file>

<file path=ppt/tags/tag197.xml><?xml version="1.0" encoding="utf-8"?>
<p:tagLst xmlns:p="http://schemas.openxmlformats.org/presentationml/2006/main">
  <p:tag name="KSO_WM_SPECIAL_SOURCE" val="bdnull"/>
</p:tagLst>
</file>

<file path=ppt/tags/tag198.xml><?xml version="1.0" encoding="utf-8"?>
<p:tagLst xmlns:p="http://schemas.openxmlformats.org/presentationml/2006/main">
  <p:tag name="KSO_WM_SPECIAL_SOURCE" val="bdnull"/>
</p:tagLst>
</file>

<file path=ppt/tags/tag199.xml><?xml version="1.0" encoding="utf-8"?>
<p:tagLst xmlns:p="http://schemas.openxmlformats.org/presentationml/2006/main">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SPECIAL_SOURCE" val="bdnull"/>
</p:tagLst>
</file>

<file path=ppt/tags/tag201.xml><?xml version="1.0" encoding="utf-8"?>
<p:tagLst xmlns:p="http://schemas.openxmlformats.org/presentationml/2006/main">
  <p:tag name="KSO_WM_SPECIAL_SOURCE" val="bdnull"/>
</p:tagLst>
</file>

<file path=ppt/tags/tag202.xml><?xml version="1.0" encoding="utf-8"?>
<p:tagLst xmlns:p="http://schemas.openxmlformats.org/presentationml/2006/main">
  <p:tag name="KSO_WM_SPECIAL_SOURCE" val="bdnull"/>
</p:tagLst>
</file>

<file path=ppt/tags/tag203.xml><?xml version="1.0" encoding="utf-8"?>
<p:tagLst xmlns:p="http://schemas.openxmlformats.org/presentationml/2006/main">
  <p:tag name="KSO_WM_SPECIAL_SOURCE" val="bdnull"/>
</p:tagLst>
</file>

<file path=ppt/tags/tag204.xml><?xml version="1.0" encoding="utf-8"?>
<p:tagLst xmlns:p="http://schemas.openxmlformats.org/presentationml/2006/main">
  <p:tag name="KSO_WM_SPECIAL_SOURCE" val="bdnull"/>
</p:tagLst>
</file>

<file path=ppt/tags/tag205.xml><?xml version="1.0" encoding="utf-8"?>
<p:tagLst xmlns:p="http://schemas.openxmlformats.org/presentationml/2006/main">
  <p:tag name="KSO_WM_SPECIAL_SOURCE" val="bdnull"/>
</p:tagLst>
</file>

<file path=ppt/tags/tag206.xml><?xml version="1.0" encoding="utf-8"?>
<p:tagLst xmlns:p="http://schemas.openxmlformats.org/presentationml/2006/main">
  <p:tag name="KSO_WM_SPECIAL_SOURCE" val="bdnull"/>
</p:tagLst>
</file>

<file path=ppt/tags/tag207.xml><?xml version="1.0" encoding="utf-8"?>
<p:tagLst xmlns:p="http://schemas.openxmlformats.org/presentationml/2006/main">
  <p:tag name="KSO_WM_SPECIAL_SOURCE" val="bdnull"/>
</p:tagLst>
</file>

<file path=ppt/tags/tag208.xml><?xml version="1.0" encoding="utf-8"?>
<p:tagLst xmlns:p="http://schemas.openxmlformats.org/presentationml/2006/main">
  <p:tag name="KSO_WM_SPECIAL_SOURCE" val="bdnull"/>
</p:tagLst>
</file>

<file path=ppt/tags/tag209.xml><?xml version="1.0" encoding="utf-8"?>
<p:tagLst xmlns:p="http://schemas.openxmlformats.org/presentationml/2006/main">
  <p:tag name="KSO_WM_SPECIAL_SOURCE" val="bdnul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SPECIAL_SOURCE" val="bdnull"/>
</p:tagLst>
</file>

<file path=ppt/tags/tag211.xml><?xml version="1.0" encoding="utf-8"?>
<p:tagLst xmlns:p="http://schemas.openxmlformats.org/presentationml/2006/main">
  <p:tag name="KSO_WM_SPECIAL_SOURCE" val="bdnull"/>
</p:tagLst>
</file>

<file path=ppt/tags/tag212.xml><?xml version="1.0" encoding="utf-8"?>
<p:tagLst xmlns:p="http://schemas.openxmlformats.org/presentationml/2006/main">
  <p:tag name="KSO_WM_SPECIAL_SOURCE" val="bdnull"/>
</p:tagLst>
</file>

<file path=ppt/tags/tag213.xml><?xml version="1.0" encoding="utf-8"?>
<p:tagLst xmlns:p="http://schemas.openxmlformats.org/presentationml/2006/main">
  <p:tag name="KSO_WM_SPECIAL_SOURCE" val="bdnull"/>
</p:tagLst>
</file>

<file path=ppt/tags/tag214.xml><?xml version="1.0" encoding="utf-8"?>
<p:tagLst xmlns:p="http://schemas.openxmlformats.org/presentationml/2006/main">
  <p:tag name="KSO_WM_SPECIAL_SOURCE" val="bdnull"/>
</p:tagLst>
</file>

<file path=ppt/tags/tag215.xml><?xml version="1.0" encoding="utf-8"?>
<p:tagLst xmlns:p="http://schemas.openxmlformats.org/presentationml/2006/main">
  <p:tag name="KSO_WM_SPECIAL_SOURCE" val="bdnull"/>
</p:tagLst>
</file>

<file path=ppt/tags/tag216.xml><?xml version="1.0" encoding="utf-8"?>
<p:tagLst xmlns:p="http://schemas.openxmlformats.org/presentationml/2006/main">
  <p:tag name="KSO_WM_SPECIAL_SOURCE" val="bdnull"/>
</p:tagLst>
</file>

<file path=ppt/tags/tag217.xml><?xml version="1.0" encoding="utf-8"?>
<p:tagLst xmlns:p="http://schemas.openxmlformats.org/presentationml/2006/main">
  <p:tag name="KSO_WM_SPECIAL_SOURCE" val="bdnull"/>
</p:tagLst>
</file>

<file path=ppt/tags/tag218.xml><?xml version="1.0" encoding="utf-8"?>
<p:tagLst xmlns:p="http://schemas.openxmlformats.org/presentationml/2006/main">
  <p:tag name="KSO_WM_SPECIAL_SOURCE" val="bdnull"/>
</p:tagLst>
</file>

<file path=ppt/tags/tag219.xml><?xml version="1.0" encoding="utf-8"?>
<p:tagLst xmlns:p="http://schemas.openxmlformats.org/presentationml/2006/main">
  <p:tag name="KSO_WM_SPECIAL_SOURCE" val="bdnul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SPECIAL_SOURCE" val="bdnull"/>
</p:tagLst>
</file>

<file path=ppt/tags/tag221.xml><?xml version="1.0" encoding="utf-8"?>
<p:tagLst xmlns:p="http://schemas.openxmlformats.org/presentationml/2006/main">
  <p:tag name="KSO_WM_SPECIAL_SOURCE" val="bdnull"/>
</p:tagLst>
</file>

<file path=ppt/tags/tag222.xml><?xml version="1.0" encoding="utf-8"?>
<p:tagLst xmlns:p="http://schemas.openxmlformats.org/presentationml/2006/main">
  <p:tag name="KSO_WM_SPECIAL_SOURCE" val="bdnull"/>
</p:tagLst>
</file>

<file path=ppt/tags/tag223.xml><?xml version="1.0" encoding="utf-8"?>
<p:tagLst xmlns:p="http://schemas.openxmlformats.org/presentationml/2006/main">
  <p:tag name="KSO_WM_SPECIAL_SOURCE" val="bdnull"/>
</p:tagLst>
</file>

<file path=ppt/tags/tag224.xml><?xml version="1.0" encoding="utf-8"?>
<p:tagLst xmlns:p="http://schemas.openxmlformats.org/presentationml/2006/main">
  <p:tag name="KSO_WM_SPECIAL_SOURCE" val="bdnull"/>
</p:tagLst>
</file>

<file path=ppt/tags/tag225.xml><?xml version="1.0" encoding="utf-8"?>
<p:tagLst xmlns:p="http://schemas.openxmlformats.org/presentationml/2006/main">
  <p:tag name="KSO_WM_SPECIAL_SOURCE" val="bdnull"/>
</p:tagLst>
</file>

<file path=ppt/tags/tag226.xml><?xml version="1.0" encoding="utf-8"?>
<p:tagLst xmlns:p="http://schemas.openxmlformats.org/presentationml/2006/main">
  <p:tag name="KSO_WM_SPECIAL_SOURCE" val="bdnull"/>
</p:tagLst>
</file>

<file path=ppt/tags/tag227.xml><?xml version="1.0" encoding="utf-8"?>
<p:tagLst xmlns:p="http://schemas.openxmlformats.org/presentationml/2006/main">
  <p:tag name="KSO_WM_SPECIAL_SOURCE" val="bdnull"/>
</p:tagLst>
</file>

<file path=ppt/tags/tag228.xml><?xml version="1.0" encoding="utf-8"?>
<p:tagLst xmlns:p="http://schemas.openxmlformats.org/presentationml/2006/main">
  <p:tag name="KSO_WM_SPECIAL_SOURCE" val="bdnull"/>
</p:tagLst>
</file>

<file path=ppt/tags/tag229.xml><?xml version="1.0" encoding="utf-8"?>
<p:tagLst xmlns:p="http://schemas.openxmlformats.org/presentationml/2006/main">
  <p:tag name="KSO_WM_SPECIAL_SOURCE" val="bdnul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SPECIAL_SOURCE" val="bdnull"/>
</p:tagLst>
</file>

<file path=ppt/tags/tag231.xml><?xml version="1.0" encoding="utf-8"?>
<p:tagLst xmlns:p="http://schemas.openxmlformats.org/presentationml/2006/main">
  <p:tag name="KSO_WM_SPECIAL_SOURCE" val="bdnull"/>
</p:tagLst>
</file>

<file path=ppt/tags/tag232.xml><?xml version="1.0" encoding="utf-8"?>
<p:tagLst xmlns:p="http://schemas.openxmlformats.org/presentationml/2006/main">
  <p:tag name="KSO_WM_SPECIAL_SOURCE" val="bdnull"/>
</p:tagLst>
</file>

<file path=ppt/tags/tag233.xml><?xml version="1.0" encoding="utf-8"?>
<p:tagLst xmlns:p="http://schemas.openxmlformats.org/presentationml/2006/main">
  <p:tag name="KSO_WM_SPECIAL_SOURCE" val="bdnull"/>
</p:tagLst>
</file>

<file path=ppt/tags/tag234.xml><?xml version="1.0" encoding="utf-8"?>
<p:tagLst xmlns:p="http://schemas.openxmlformats.org/presentationml/2006/main">
  <p:tag name="KSO_WM_SPECIAL_SOURCE" val="bdnull"/>
</p:tagLst>
</file>

<file path=ppt/tags/tag235.xml><?xml version="1.0" encoding="utf-8"?>
<p:tagLst xmlns:p="http://schemas.openxmlformats.org/presentationml/2006/main">
  <p:tag name="KSO_WM_SPECIAL_SOURCE" val="bdnull"/>
</p:tagLst>
</file>

<file path=ppt/tags/tag236.xml><?xml version="1.0" encoding="utf-8"?>
<p:tagLst xmlns:p="http://schemas.openxmlformats.org/presentationml/2006/main">
  <p:tag name="KSO_WM_SPECIAL_SOURCE" val="bdnull"/>
</p:tagLst>
</file>

<file path=ppt/tags/tag237.xml><?xml version="1.0" encoding="utf-8"?>
<p:tagLst xmlns:p="http://schemas.openxmlformats.org/presentationml/2006/main">
  <p:tag name="KSO_WM_SPECIAL_SOURCE" val="bdnull"/>
</p:tagLst>
</file>

<file path=ppt/tags/tag238.xml><?xml version="1.0" encoding="utf-8"?>
<p:tagLst xmlns:p="http://schemas.openxmlformats.org/presentationml/2006/main">
  <p:tag name="KSO_WM_SPECIAL_SOURCE" val="bdnull"/>
</p:tagLst>
</file>

<file path=ppt/tags/tag239.xml><?xml version="1.0" encoding="utf-8"?>
<p:tagLst xmlns:p="http://schemas.openxmlformats.org/presentationml/2006/main">
  <p:tag name="KSO_WM_SPECIAL_SOURCE" val="bdnul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SPECIAL_SOURCE" val="bdnull"/>
</p:tagLst>
</file>

<file path=ppt/tags/tag241.xml><?xml version="1.0" encoding="utf-8"?>
<p:tagLst xmlns:p="http://schemas.openxmlformats.org/presentationml/2006/main">
  <p:tag name="KSO_WM_SPECIAL_SOURCE" val="bdnull"/>
</p:tagLst>
</file>

<file path=ppt/tags/tag242.xml><?xml version="1.0" encoding="utf-8"?>
<p:tagLst xmlns:p="http://schemas.openxmlformats.org/presentationml/2006/main">
  <p:tag name="KSO_WM_SPECIAL_SOURCE" val="bdnull"/>
</p:tagLst>
</file>

<file path=ppt/tags/tag243.xml><?xml version="1.0" encoding="utf-8"?>
<p:tagLst xmlns:p="http://schemas.openxmlformats.org/presentationml/2006/main">
  <p:tag name="KSO_WM_SPECIAL_SOURCE" val="bdnull"/>
</p:tagLst>
</file>

<file path=ppt/tags/tag244.xml><?xml version="1.0" encoding="utf-8"?>
<p:tagLst xmlns:p="http://schemas.openxmlformats.org/presentationml/2006/main">
  <p:tag name="KSO_WM_SPECIAL_SOURCE" val="bdnull"/>
</p:tagLst>
</file>

<file path=ppt/tags/tag245.xml><?xml version="1.0" encoding="utf-8"?>
<p:tagLst xmlns:p="http://schemas.openxmlformats.org/presentationml/2006/main">
  <p:tag name="KSO_WM_SPECIAL_SOURCE" val="bdnull"/>
</p:tagLst>
</file>

<file path=ppt/tags/tag246.xml><?xml version="1.0" encoding="utf-8"?>
<p:tagLst xmlns:p="http://schemas.openxmlformats.org/presentationml/2006/main">
  <p:tag name="KSO_WM_SPECIAL_SOURCE" val="bdnull"/>
</p:tagLst>
</file>

<file path=ppt/tags/tag247.xml><?xml version="1.0" encoding="utf-8"?>
<p:tagLst xmlns:p="http://schemas.openxmlformats.org/presentationml/2006/main">
  <p:tag name="KSO_WM_SPECIAL_SOURCE" val="bdnull"/>
</p:tagLst>
</file>

<file path=ppt/tags/tag248.xml><?xml version="1.0" encoding="utf-8"?>
<p:tagLst xmlns:p="http://schemas.openxmlformats.org/presentationml/2006/main">
  <p:tag name="KSO_WM_SPECIAL_SOURCE" val="bdnull"/>
</p:tagLst>
</file>

<file path=ppt/tags/tag249.xml><?xml version="1.0" encoding="utf-8"?>
<p:tagLst xmlns:p="http://schemas.openxmlformats.org/presentationml/2006/main">
  <p:tag name="KSO_WM_SPECIAL_SOURCE" val="bdnul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SPECIAL_SOURCE" val="bdnull"/>
</p:tagLst>
</file>

<file path=ppt/tags/tag251.xml><?xml version="1.0" encoding="utf-8"?>
<p:tagLst xmlns:p="http://schemas.openxmlformats.org/presentationml/2006/main">
  <p:tag name="KSO_WM_SPECIAL_SOURCE" val="bdnull"/>
</p:tagLst>
</file>

<file path=ppt/tags/tag252.xml><?xml version="1.0" encoding="utf-8"?>
<p:tagLst xmlns:p="http://schemas.openxmlformats.org/presentationml/2006/main">
  <p:tag name="KSO_WM_SPECIAL_SOURCE" val="bdnull"/>
</p:tagLst>
</file>

<file path=ppt/tags/tag253.xml><?xml version="1.0" encoding="utf-8"?>
<p:tagLst xmlns:p="http://schemas.openxmlformats.org/presentationml/2006/main">
  <p:tag name="KSO_WM_SPECIAL_SOURCE" val="bdnull"/>
</p:tagLst>
</file>

<file path=ppt/tags/tag254.xml><?xml version="1.0" encoding="utf-8"?>
<p:tagLst xmlns:p="http://schemas.openxmlformats.org/presentationml/2006/main">
  <p:tag name="KSO_WM_SPECIAL_SOURCE" val="bdnull"/>
</p:tagLst>
</file>

<file path=ppt/tags/tag255.xml><?xml version="1.0" encoding="utf-8"?>
<p:tagLst xmlns:p="http://schemas.openxmlformats.org/presentationml/2006/main">
  <p:tag name="KSO_WM_SPECIAL_SOURCE" val="bdnull"/>
</p:tagLst>
</file>

<file path=ppt/tags/tag256.xml><?xml version="1.0" encoding="utf-8"?>
<p:tagLst xmlns:p="http://schemas.openxmlformats.org/presentationml/2006/main">
  <p:tag name="KSO_WM_SPECIAL_SOURCE" val="bdnull"/>
</p:tagLst>
</file>

<file path=ppt/tags/tag257.xml><?xml version="1.0" encoding="utf-8"?>
<p:tagLst xmlns:p="http://schemas.openxmlformats.org/presentationml/2006/main">
  <p:tag name="KSO_WM_SPECIAL_SOURCE" val="bdnull"/>
</p:tagLst>
</file>

<file path=ppt/tags/tag258.xml><?xml version="1.0" encoding="utf-8"?>
<p:tagLst xmlns:p="http://schemas.openxmlformats.org/presentationml/2006/main">
  <p:tag name="KSO_WM_SPECIAL_SOURCE" val="bdnull"/>
</p:tagLst>
</file>

<file path=ppt/tags/tag259.xml><?xml version="1.0" encoding="utf-8"?>
<p:tagLst xmlns:p="http://schemas.openxmlformats.org/presentationml/2006/main">
  <p:tag name="KSO_WM_SPECIAL_SOURCE" val="bdnul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SPECIAL_SOURCE" val="bdnull"/>
</p:tagLst>
</file>

<file path=ppt/tags/tag261.xml><?xml version="1.0" encoding="utf-8"?>
<p:tagLst xmlns:p="http://schemas.openxmlformats.org/presentationml/2006/main">
  <p:tag name="KSO_WM_SPECIAL_SOURCE" val="bdnull"/>
</p:tagLst>
</file>

<file path=ppt/tags/tag262.xml><?xml version="1.0" encoding="utf-8"?>
<p:tagLst xmlns:p="http://schemas.openxmlformats.org/presentationml/2006/main">
  <p:tag name="KSO_WM_SPECIAL_SOURCE" val="bdnull"/>
</p:tagLst>
</file>

<file path=ppt/tags/tag263.xml><?xml version="1.0" encoding="utf-8"?>
<p:tagLst xmlns:p="http://schemas.openxmlformats.org/presentationml/2006/main">
  <p:tag name="KSO_WM_SPECIAL_SOURCE" val="bdnull"/>
</p:tagLst>
</file>

<file path=ppt/tags/tag264.xml><?xml version="1.0" encoding="utf-8"?>
<p:tagLst xmlns:p="http://schemas.openxmlformats.org/presentationml/2006/main">
  <p:tag name="KSO_WM_SPECIAL_SOURCE" val="bdnull"/>
</p:tagLst>
</file>

<file path=ppt/tags/tag265.xml><?xml version="1.0" encoding="utf-8"?>
<p:tagLst xmlns:p="http://schemas.openxmlformats.org/presentationml/2006/main">
  <p:tag name="KSO_WM_SPECIAL_SOURCE" val="bdnull"/>
</p:tagLst>
</file>

<file path=ppt/tags/tag266.xml><?xml version="1.0" encoding="utf-8"?>
<p:tagLst xmlns:p="http://schemas.openxmlformats.org/presentationml/2006/main">
  <p:tag name="KSO_WM_SPECIAL_SOURCE" val="bdnull"/>
</p:tagLst>
</file>

<file path=ppt/tags/tag267.xml><?xml version="1.0" encoding="utf-8"?>
<p:tagLst xmlns:p="http://schemas.openxmlformats.org/presentationml/2006/main">
  <p:tag name="KSO_WM_SPECIAL_SOURCE" val="bdnull"/>
</p:tagLst>
</file>

<file path=ppt/tags/tag268.xml><?xml version="1.0" encoding="utf-8"?>
<p:tagLst xmlns:p="http://schemas.openxmlformats.org/presentationml/2006/main">
  <p:tag name="KSO_WM_SPECIAL_SOURCE" val="bdnull"/>
</p:tagLst>
</file>

<file path=ppt/tags/tag269.xml><?xml version="1.0" encoding="utf-8"?>
<p:tagLst xmlns:p="http://schemas.openxmlformats.org/presentationml/2006/main">
  <p:tag name="KSO_WM_SPECIAL_SOURCE" val="bdnul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SPECIAL_SOURCE" val="bdnull"/>
</p:tagLst>
</file>

<file path=ppt/tags/tag271.xml><?xml version="1.0" encoding="utf-8"?>
<p:tagLst xmlns:p="http://schemas.openxmlformats.org/presentationml/2006/main">
  <p:tag name="KSO_WM_SPECIAL_SOURCE" val="bdnull"/>
</p:tagLst>
</file>

<file path=ppt/tags/tag272.xml><?xml version="1.0" encoding="utf-8"?>
<p:tagLst xmlns:p="http://schemas.openxmlformats.org/presentationml/2006/main">
  <p:tag name="KSO_WM_SPECIAL_SOURCE" val="bdnull"/>
</p:tagLst>
</file>

<file path=ppt/tags/tag273.xml><?xml version="1.0" encoding="utf-8"?>
<p:tagLst xmlns:p="http://schemas.openxmlformats.org/presentationml/2006/main">
  <p:tag name="KSO_WM_SPECIAL_SOURCE" val="bdnull"/>
</p:tagLst>
</file>

<file path=ppt/tags/tag274.xml><?xml version="1.0" encoding="utf-8"?>
<p:tagLst xmlns:p="http://schemas.openxmlformats.org/presentationml/2006/main">
  <p:tag name="KSO_WM_SPECIAL_SOURCE" val="bdnull"/>
</p:tagLst>
</file>

<file path=ppt/tags/tag275.xml><?xml version="1.0" encoding="utf-8"?>
<p:tagLst xmlns:p="http://schemas.openxmlformats.org/presentationml/2006/main">
  <p:tag name="KSO_WM_SPECIAL_SOURCE" val="bdnull"/>
</p:tagLst>
</file>

<file path=ppt/tags/tag276.xml><?xml version="1.0" encoding="utf-8"?>
<p:tagLst xmlns:p="http://schemas.openxmlformats.org/presentationml/2006/main">
  <p:tag name="KSO_WM_SPECIAL_SOURCE" val="bdnull"/>
</p:tagLst>
</file>

<file path=ppt/tags/tag277.xml><?xml version="1.0" encoding="utf-8"?>
<p:tagLst xmlns:p="http://schemas.openxmlformats.org/presentationml/2006/main">
  <p:tag name="KSO_WM_SPECIAL_SOURCE" val="bdnull"/>
</p:tagLst>
</file>

<file path=ppt/tags/tag278.xml><?xml version="1.0" encoding="utf-8"?>
<p:tagLst xmlns:p="http://schemas.openxmlformats.org/presentationml/2006/main">
  <p:tag name="KSO_WM_SPECIAL_SOURCE" val="bdnull"/>
</p:tagLst>
</file>

<file path=ppt/tags/tag279.xml><?xml version="1.0" encoding="utf-8"?>
<p:tagLst xmlns:p="http://schemas.openxmlformats.org/presentationml/2006/main">
  <p:tag name="KSO_WM_SPECIAL_SOURCE" val="bdnul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SPECIAL_SOURCE" val="bdnull"/>
</p:tagLst>
</file>

<file path=ppt/tags/tag281.xml><?xml version="1.0" encoding="utf-8"?>
<p:tagLst xmlns:p="http://schemas.openxmlformats.org/presentationml/2006/main">
  <p:tag name="KSO_WM_SPECIAL_SOURCE" val="bdnull"/>
</p:tagLst>
</file>

<file path=ppt/tags/tag282.xml><?xml version="1.0" encoding="utf-8"?>
<p:tagLst xmlns:p="http://schemas.openxmlformats.org/presentationml/2006/main">
  <p:tag name="KSO_WM_SPECIAL_SOURCE" val="bdnull"/>
</p:tagLst>
</file>

<file path=ppt/tags/tag283.xml><?xml version="1.0" encoding="utf-8"?>
<p:tagLst xmlns:p="http://schemas.openxmlformats.org/presentationml/2006/main">
  <p:tag name="KSO_WM_SPECIAL_SOURCE" val="bdnull"/>
</p:tagLst>
</file>

<file path=ppt/tags/tag284.xml><?xml version="1.0" encoding="utf-8"?>
<p:tagLst xmlns:p="http://schemas.openxmlformats.org/presentationml/2006/main">
  <p:tag name="KSO_WM_SPECIAL_SOURCE" val="bdnull"/>
</p:tagLst>
</file>

<file path=ppt/tags/tag285.xml><?xml version="1.0" encoding="utf-8"?>
<p:tagLst xmlns:p="http://schemas.openxmlformats.org/presentationml/2006/main">
  <p:tag name="KSO_WM_SPECIAL_SOURCE" val="bdnull"/>
</p:tagLst>
</file>

<file path=ppt/tags/tag286.xml><?xml version="1.0" encoding="utf-8"?>
<p:tagLst xmlns:p="http://schemas.openxmlformats.org/presentationml/2006/main">
  <p:tag name="KSO_WM_SPECIAL_SOURCE" val="bdnull"/>
</p:tagLst>
</file>

<file path=ppt/tags/tag287.xml><?xml version="1.0" encoding="utf-8"?>
<p:tagLst xmlns:p="http://schemas.openxmlformats.org/presentationml/2006/main">
  <p:tag name="KSO_WM_SPECIAL_SOURCE" val="bdnull"/>
</p:tagLst>
</file>

<file path=ppt/tags/tag288.xml><?xml version="1.0" encoding="utf-8"?>
<p:tagLst xmlns:p="http://schemas.openxmlformats.org/presentationml/2006/main">
  <p:tag name="KSO_WM_SPECIAL_SOURCE" val="bdnull"/>
</p:tagLst>
</file>

<file path=ppt/tags/tag289.xml><?xml version="1.0" encoding="utf-8"?>
<p:tagLst xmlns:p="http://schemas.openxmlformats.org/presentationml/2006/main">
  <p:tag name="KSO_WM_SPECIAL_SOURCE" val="bdnul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SPECIAL_SOURCE" val="bdnull"/>
</p:tagLst>
</file>

<file path=ppt/tags/tag291.xml><?xml version="1.0" encoding="utf-8"?>
<p:tagLst xmlns:p="http://schemas.openxmlformats.org/presentationml/2006/main">
  <p:tag name="KSO_WM_SPECIAL_SOURCE" val="bdnull"/>
</p:tagLst>
</file>

<file path=ppt/tags/tag292.xml><?xml version="1.0" encoding="utf-8"?>
<p:tagLst xmlns:p="http://schemas.openxmlformats.org/presentationml/2006/main">
  <p:tag name="KSO_WM_SPECIAL_SOURCE" val="bdnull"/>
</p:tagLst>
</file>

<file path=ppt/tags/tag293.xml><?xml version="1.0" encoding="utf-8"?>
<p:tagLst xmlns:p="http://schemas.openxmlformats.org/presentationml/2006/main">
  <p:tag name="KSO_WM_SPECIAL_SOURCE" val="bdnull"/>
</p:tagLst>
</file>

<file path=ppt/tags/tag294.xml><?xml version="1.0" encoding="utf-8"?>
<p:tagLst xmlns:p="http://schemas.openxmlformats.org/presentationml/2006/main">
  <p:tag name="KSO_WM_SPECIAL_SOURCE" val="bdnull"/>
</p:tagLst>
</file>

<file path=ppt/tags/tag295.xml><?xml version="1.0" encoding="utf-8"?>
<p:tagLst xmlns:p="http://schemas.openxmlformats.org/presentationml/2006/main">
  <p:tag name="KSO_WM_SPECIAL_SOURCE" val="bdnull"/>
</p:tagLst>
</file>

<file path=ppt/tags/tag296.xml><?xml version="1.0" encoding="utf-8"?>
<p:tagLst xmlns:p="http://schemas.openxmlformats.org/presentationml/2006/main">
  <p:tag name="KSO_WM_SPECIAL_SOURCE" val="bdnull"/>
</p:tagLst>
</file>

<file path=ppt/tags/tag297.xml><?xml version="1.0" encoding="utf-8"?>
<p:tagLst xmlns:p="http://schemas.openxmlformats.org/presentationml/2006/main">
  <p:tag name="KSO_WM_SPECIAL_SOURCE" val="bdnull"/>
</p:tagLst>
</file>

<file path=ppt/tags/tag298.xml><?xml version="1.0" encoding="utf-8"?>
<p:tagLst xmlns:p="http://schemas.openxmlformats.org/presentationml/2006/main">
  <p:tag name="KSO_WM_SPECIAL_SOURCE" val="bdnull"/>
</p:tagLst>
</file>

<file path=ppt/tags/tag299.xml><?xml version="1.0" encoding="utf-8"?>
<p:tagLst xmlns:p="http://schemas.openxmlformats.org/presentationml/2006/main">
  <p:tag name="KSO_WM_SPECIAL_SOURCE" val="bdnul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SPECIAL_SOURCE" val="bdnull"/>
</p:tagLst>
</file>

<file path=ppt/tags/tag301.xml><?xml version="1.0" encoding="utf-8"?>
<p:tagLst xmlns:p="http://schemas.openxmlformats.org/presentationml/2006/main">
  <p:tag name="KSO_WM_SPECIAL_SOURCE" val="bdnull"/>
</p:tagLst>
</file>

<file path=ppt/tags/tag302.xml><?xml version="1.0" encoding="utf-8"?>
<p:tagLst xmlns:p="http://schemas.openxmlformats.org/presentationml/2006/main">
  <p:tag name="KSO_WM_SPECIAL_SOURCE" val="bdnull"/>
</p:tagLst>
</file>

<file path=ppt/tags/tag303.xml><?xml version="1.0" encoding="utf-8"?>
<p:tagLst xmlns:p="http://schemas.openxmlformats.org/presentationml/2006/main">
  <p:tag name="KSO_WM_SPECIAL_SOURCE" val="bdnull"/>
</p:tagLst>
</file>

<file path=ppt/tags/tag304.xml><?xml version="1.0" encoding="utf-8"?>
<p:tagLst xmlns:p="http://schemas.openxmlformats.org/presentationml/2006/main">
  <p:tag name="KSO_WM_SPECIAL_SOURCE" val="bdnull"/>
</p:tagLst>
</file>

<file path=ppt/tags/tag305.xml><?xml version="1.0" encoding="utf-8"?>
<p:tagLst xmlns:p="http://schemas.openxmlformats.org/presentationml/2006/main">
  <p:tag name="KSO_WM_SPECIAL_SOURCE" val="bdnull"/>
</p:tagLst>
</file>

<file path=ppt/tags/tag306.xml><?xml version="1.0" encoding="utf-8"?>
<p:tagLst xmlns:p="http://schemas.openxmlformats.org/presentationml/2006/main">
  <p:tag name="KSO_WM_SPECIAL_SOURCE" val="bdnull"/>
</p:tagLst>
</file>

<file path=ppt/tags/tag307.xml><?xml version="1.0" encoding="utf-8"?>
<p:tagLst xmlns:p="http://schemas.openxmlformats.org/presentationml/2006/main">
  <p:tag name="KSO_WM_SPECIAL_SOURCE" val="bdnull"/>
</p:tagLst>
</file>

<file path=ppt/tags/tag308.xml><?xml version="1.0" encoding="utf-8"?>
<p:tagLst xmlns:p="http://schemas.openxmlformats.org/presentationml/2006/main">
  <p:tag name="KSO_WM_SPECIAL_SOURCE" val="bdnull"/>
</p:tagLst>
</file>

<file path=ppt/tags/tag309.xml><?xml version="1.0" encoding="utf-8"?>
<p:tagLst xmlns:p="http://schemas.openxmlformats.org/presentationml/2006/main">
  <p:tag name="KSO_WM_SPECIAL_SOURCE" val="bdnul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SPECIAL_SOURCE" val="bdnull"/>
</p:tagLst>
</file>

<file path=ppt/tags/tag311.xml><?xml version="1.0" encoding="utf-8"?>
<p:tagLst xmlns:p="http://schemas.openxmlformats.org/presentationml/2006/main">
  <p:tag name="KSO_WM_SPECIAL_SOURCE" val="bdnull"/>
</p:tagLst>
</file>

<file path=ppt/tags/tag312.xml><?xml version="1.0" encoding="utf-8"?>
<p:tagLst xmlns:p="http://schemas.openxmlformats.org/presentationml/2006/main">
  <p:tag name="KSO_WM_SPECIAL_SOURCE" val="bdnull"/>
</p:tagLst>
</file>

<file path=ppt/tags/tag313.xml><?xml version="1.0" encoding="utf-8"?>
<p:tagLst xmlns:p="http://schemas.openxmlformats.org/presentationml/2006/main">
  <p:tag name="KSO_WM_SPECIAL_SOURCE" val="bdnull"/>
</p:tagLst>
</file>

<file path=ppt/tags/tag314.xml><?xml version="1.0" encoding="utf-8"?>
<p:tagLst xmlns:p="http://schemas.openxmlformats.org/presentationml/2006/main">
  <p:tag name="KSO_WM_SPECIAL_SOURCE" val="bdnull"/>
</p:tagLst>
</file>

<file path=ppt/tags/tag315.xml><?xml version="1.0" encoding="utf-8"?>
<p:tagLst xmlns:p="http://schemas.openxmlformats.org/presentationml/2006/main">
  <p:tag name="REFSHAPE" val="530668332"/>
  <p:tag name="KSO_WM_UNIT_PLACING_PICTURE_USER_VIEWPORT" val="{&quot;height&quot;:7128,&quot;width&quot;:5346}"/>
</p:tagLst>
</file>

<file path=ppt/tags/tag316.xml><?xml version="1.0" encoding="utf-8"?>
<p:tagLst xmlns:p="http://schemas.openxmlformats.org/presentationml/2006/main">
  <p:tag name="KSO_WM_SPECIAL_SOURCE" val="bdnull"/>
</p:tagLst>
</file>

<file path=ppt/tags/tag317.xml><?xml version="1.0" encoding="utf-8"?>
<p:tagLst xmlns:p="http://schemas.openxmlformats.org/presentationml/2006/main">
  <p:tag name="KSO_WM_SPECIAL_SOURCE" val="bdnull"/>
</p:tagLst>
</file>

<file path=ppt/tags/tag318.xml><?xml version="1.0" encoding="utf-8"?>
<p:tagLst xmlns:p="http://schemas.openxmlformats.org/presentationml/2006/main">
  <p:tag name="KSO_WM_SPECIAL_SOURCE" val="bdnull"/>
</p:tagLst>
</file>

<file path=ppt/tags/tag319.xml><?xml version="1.0" encoding="utf-8"?>
<p:tagLst xmlns:p="http://schemas.openxmlformats.org/presentationml/2006/main">
  <p:tag name="KSO_DOCER_TEMPLATE_OPEN_ONCE_MARK"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64.xml><?xml version="1.0" encoding="utf-8"?>
<p:tagLst xmlns:p="http://schemas.openxmlformats.org/presentationml/2006/main">
  <p:tag name="KSO_WM_SPECIAL_SOURCE" val="bdnull"/>
</p:tagLst>
</file>

<file path=ppt/tags/tag65.xml><?xml version="1.0" encoding="utf-8"?>
<p:tagLst xmlns:p="http://schemas.openxmlformats.org/presentationml/2006/main">
  <p:tag name="KSO_WM_SPECIAL_SOURCE" val="bdnull"/>
</p:tagLst>
</file>

<file path=ppt/tags/tag66.xml><?xml version="1.0" encoding="utf-8"?>
<p:tagLst xmlns:p="http://schemas.openxmlformats.org/presentationml/2006/main">
  <p:tag name="REFSHAPE" val="519019580"/>
  <p:tag name="KSO_WM_UNIT_PLACING_PICTURE_USER_VIEWPORT" val="{&quot;height&quot;:7085,&quot;width&quot;:5109}"/>
</p:tagLst>
</file>

<file path=ppt/tags/tag67.xml><?xml version="1.0" encoding="utf-8"?>
<p:tagLst xmlns:p="http://schemas.openxmlformats.org/presentationml/2006/main">
  <p:tag name="KSO_WM_SPECIAL_SOURCE" val="bdnull"/>
</p:tagLst>
</file>

<file path=ppt/tags/tag68.xml><?xml version="1.0" encoding="utf-8"?>
<p:tagLst xmlns:p="http://schemas.openxmlformats.org/presentationml/2006/main">
  <p:tag name="KSO_WM_SPECIAL_SOURCE" val="bdnull"/>
</p:tagLst>
</file>

<file path=ppt/tags/tag69.xml><?xml version="1.0" encoding="utf-8"?>
<p:tagLst xmlns:p="http://schemas.openxmlformats.org/presentationml/2006/main">
  <p:tag name="KSO_WM_SPECIAL_SOURCE" val="bdnul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PECIAL_SOURCE" val="bdnull"/>
</p:tagLst>
</file>

<file path=ppt/tags/tag71.xml><?xml version="1.0" encoding="utf-8"?>
<p:tagLst xmlns:p="http://schemas.openxmlformats.org/presentationml/2006/main">
  <p:tag name="KSO_WM_SPECIAL_SOURCE" val="bdnull"/>
</p:tagLst>
</file>

<file path=ppt/tags/tag72.xml><?xml version="1.0" encoding="utf-8"?>
<p:tagLst xmlns:p="http://schemas.openxmlformats.org/presentationml/2006/main">
  <p:tag name="KSO_WM_SPECIAL_SOURCE" val="bdnull"/>
</p:tagLst>
</file>

<file path=ppt/tags/tag73.xml><?xml version="1.0" encoding="utf-8"?>
<p:tagLst xmlns:p="http://schemas.openxmlformats.org/presentationml/2006/main">
  <p:tag name="KSO_WM_SPECIAL_SOURCE" val="bdnull"/>
</p:tagLst>
</file>

<file path=ppt/tags/tag74.xml><?xml version="1.0" encoding="utf-8"?>
<p:tagLst xmlns:p="http://schemas.openxmlformats.org/presentationml/2006/main">
  <p:tag name="KSO_WM_SPECIAL_SOURCE" val="bdnull"/>
</p:tagLst>
</file>

<file path=ppt/tags/tag75.xml><?xml version="1.0" encoding="utf-8"?>
<p:tagLst xmlns:p="http://schemas.openxmlformats.org/presentationml/2006/main">
  <p:tag name="KSO_WM_SPECIAL_SOURCE" val="bdnull"/>
</p:tagLst>
</file>

<file path=ppt/tags/tag76.xml><?xml version="1.0" encoding="utf-8"?>
<p:tagLst xmlns:p="http://schemas.openxmlformats.org/presentationml/2006/main">
  <p:tag name="KSO_WM_SPECIAL_SOURCE" val="bdnull"/>
</p:tagLst>
</file>

<file path=ppt/tags/tag77.xml><?xml version="1.0" encoding="utf-8"?>
<p:tagLst xmlns:p="http://schemas.openxmlformats.org/presentationml/2006/main">
  <p:tag name="KSO_WM_SPECIAL_SOURCE" val="bdnull"/>
</p:tagLst>
</file>

<file path=ppt/tags/tag78.xml><?xml version="1.0" encoding="utf-8"?>
<p:tagLst xmlns:p="http://schemas.openxmlformats.org/presentationml/2006/main">
  <p:tag name="KSO_WM_SPECIAL_SOURCE" val="bdnull"/>
</p:tagLst>
</file>

<file path=ppt/tags/tag79.xml><?xml version="1.0" encoding="utf-8"?>
<p:tagLst xmlns:p="http://schemas.openxmlformats.org/presentationml/2006/main">
  <p:tag name="KSO_WM_SPECIAL_SOURCE" val="bdnul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PECIAL_SOURCE" val="bdnull"/>
</p:tagLst>
</file>

<file path=ppt/tags/tag81.xml><?xml version="1.0" encoding="utf-8"?>
<p:tagLst xmlns:p="http://schemas.openxmlformats.org/presentationml/2006/main">
  <p:tag name="KSO_WM_SPECIAL_SOURCE" val="bdnull"/>
</p:tagLst>
</file>

<file path=ppt/tags/tag82.xml><?xml version="1.0" encoding="utf-8"?>
<p:tagLst xmlns:p="http://schemas.openxmlformats.org/presentationml/2006/main">
  <p:tag name="KSO_WM_SPECIAL_SOURCE" val="bdnull"/>
</p:tagLst>
</file>

<file path=ppt/tags/tag83.xml><?xml version="1.0" encoding="utf-8"?>
<p:tagLst xmlns:p="http://schemas.openxmlformats.org/presentationml/2006/main">
  <p:tag name="KSO_WM_SPECIAL_SOURCE" val="bdnull"/>
</p:tagLst>
</file>

<file path=ppt/tags/tag84.xml><?xml version="1.0" encoding="utf-8"?>
<p:tagLst xmlns:p="http://schemas.openxmlformats.org/presentationml/2006/main">
  <p:tag name="KSO_WM_SPECIAL_SOURCE" val="bdnull"/>
</p:tagLst>
</file>

<file path=ppt/tags/tag85.xml><?xml version="1.0" encoding="utf-8"?>
<p:tagLst xmlns:p="http://schemas.openxmlformats.org/presentationml/2006/main">
  <p:tag name="KSO_WM_SPECIAL_SOURCE" val="bdnull"/>
</p:tagLst>
</file>

<file path=ppt/tags/tag86.xml><?xml version="1.0" encoding="utf-8"?>
<p:tagLst xmlns:p="http://schemas.openxmlformats.org/presentationml/2006/main">
  <p:tag name="KSO_WM_SPECIAL_SOURCE" val="bdnull"/>
</p:tagLst>
</file>

<file path=ppt/tags/tag87.xml><?xml version="1.0" encoding="utf-8"?>
<p:tagLst xmlns:p="http://schemas.openxmlformats.org/presentationml/2006/main">
  <p:tag name="KSO_WM_SPECIAL_SOURCE" val="bdnull"/>
</p:tagLst>
</file>

<file path=ppt/tags/tag88.xml><?xml version="1.0" encoding="utf-8"?>
<p:tagLst xmlns:p="http://schemas.openxmlformats.org/presentationml/2006/main">
  <p:tag name="KSO_WM_SPECIAL_SOURCE" val="bdnull"/>
</p:tagLst>
</file>

<file path=ppt/tags/tag89.xml><?xml version="1.0" encoding="utf-8"?>
<p:tagLst xmlns:p="http://schemas.openxmlformats.org/presentationml/2006/main">
  <p:tag name="KSO_WM_SPECIAL_SOURCE" val="bdnul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PECIAL_SOURCE" val="bdnull"/>
</p:tagLst>
</file>

<file path=ppt/tags/tag91.xml><?xml version="1.0" encoding="utf-8"?>
<p:tagLst xmlns:p="http://schemas.openxmlformats.org/presentationml/2006/main">
  <p:tag name="KSO_WM_SPECIAL_SOURCE" val="bdnull"/>
</p:tagLst>
</file>

<file path=ppt/tags/tag92.xml><?xml version="1.0" encoding="utf-8"?>
<p:tagLst xmlns:p="http://schemas.openxmlformats.org/presentationml/2006/main">
  <p:tag name="KSO_WM_SPECIAL_SOURCE" val="bdnull"/>
</p:tagLst>
</file>

<file path=ppt/tags/tag93.xml><?xml version="1.0" encoding="utf-8"?>
<p:tagLst xmlns:p="http://schemas.openxmlformats.org/presentationml/2006/main">
  <p:tag name="KSO_WM_SPECIAL_SOURCE" val="bdnull"/>
</p:tagLst>
</file>

<file path=ppt/tags/tag94.xml><?xml version="1.0" encoding="utf-8"?>
<p:tagLst xmlns:p="http://schemas.openxmlformats.org/presentationml/2006/main">
  <p:tag name="KSO_WM_SPECIAL_SOURCE" val="bdnull"/>
</p:tagLst>
</file>

<file path=ppt/tags/tag95.xml><?xml version="1.0" encoding="utf-8"?>
<p:tagLst xmlns:p="http://schemas.openxmlformats.org/presentationml/2006/main">
  <p:tag name="KSO_WM_SPECIAL_SOURCE" val="bdnull"/>
</p:tagLst>
</file>

<file path=ppt/tags/tag96.xml><?xml version="1.0" encoding="utf-8"?>
<p:tagLst xmlns:p="http://schemas.openxmlformats.org/presentationml/2006/main">
  <p:tag name="KSO_WM_SPECIAL_SOURCE" val="bdnull"/>
</p:tagLst>
</file>

<file path=ppt/tags/tag97.xml><?xml version="1.0" encoding="utf-8"?>
<p:tagLst xmlns:p="http://schemas.openxmlformats.org/presentationml/2006/main">
  <p:tag name="KSO_WM_SPECIAL_SOURCE" val="bdnull"/>
</p:tagLst>
</file>

<file path=ppt/tags/tag98.xml><?xml version="1.0" encoding="utf-8"?>
<p:tagLst xmlns:p="http://schemas.openxmlformats.org/presentationml/2006/main">
  <p:tag name="KSO_WM_SPECIAL_SOURCE" val="bdnull"/>
</p:tagLst>
</file>

<file path=ppt/tags/tag99.xml><?xml version="1.0" encoding="utf-8"?>
<p:tagLst xmlns:p="http://schemas.openxmlformats.org/presentationml/2006/main">
  <p:tag name="KSO_WM_SPECIAL_SOURCE" val="bdnul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36377</Words>
  <Application>WPS 演示</Application>
  <PresentationFormat>宽屏</PresentationFormat>
  <Paragraphs>2530</Paragraphs>
  <Slides>254</Slides>
  <Notes>4</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2</vt:i4>
      </vt:variant>
      <vt:variant>
        <vt:lpstr>幻灯片标题</vt:lpstr>
      </vt:variant>
      <vt:variant>
        <vt:i4>254</vt:i4>
      </vt:variant>
    </vt:vector>
  </HeadingPairs>
  <TitlesOfParts>
    <vt:vector size="275" baseType="lpstr">
      <vt:lpstr>Arial</vt:lpstr>
      <vt:lpstr>宋体</vt:lpstr>
      <vt:lpstr>Wingdings</vt:lpstr>
      <vt:lpstr>微软雅黑</vt:lpstr>
      <vt:lpstr>Wingdings</vt:lpstr>
      <vt:lpstr>方正卡通简体</vt:lpstr>
      <vt:lpstr>方正稚艺简体</vt:lpstr>
      <vt:lpstr>Arial Unicode MS</vt:lpstr>
      <vt:lpstr>Calibri</vt:lpstr>
      <vt:lpstr>Arial</vt:lpstr>
      <vt:lpstr>Verdana</vt:lpstr>
      <vt:lpstr>黑体</vt:lpstr>
      <vt:lpstr>MS PGothic</vt:lpstr>
      <vt:lpstr>MS UI Gothic</vt:lpstr>
      <vt:lpstr>Gulim</vt:lpstr>
      <vt:lpstr>HY헤드라인M</vt:lpstr>
      <vt:lpstr>Segoe Print</vt:lpstr>
      <vt:lpstr>Malgun Gothic</vt:lpstr>
      <vt:lpstr>Office 主题​​</vt:lpstr>
      <vt:lpstr>Paint.Picture</vt:lpstr>
      <vt:lpstr>Paint.Picture</vt:lpstr>
      <vt:lpstr>PowerPoint 演示文稿</vt:lpstr>
      <vt:lpstr>PowerPoint 演示文稿</vt:lpstr>
      <vt:lpstr>第一节：报关</vt:lpstr>
      <vt:lpstr>PowerPoint 演示文稿</vt:lpstr>
      <vt:lpstr>办理进出口货物通关手续指南</vt:lpstr>
      <vt:lpstr>PowerPoint 演示文稿</vt:lpstr>
      <vt:lpstr>PowerPoint 演示文稿</vt:lpstr>
      <vt:lpstr>PowerPoint 演示文稿</vt:lpstr>
      <vt:lpstr>进出口货物的申报</vt:lpstr>
      <vt:lpstr>PowerPoint 演示文稿</vt:lpstr>
      <vt:lpstr>PowerPoint 演示文稿</vt:lpstr>
      <vt:lpstr>PowerPoint 演示文稿</vt:lpstr>
      <vt:lpstr>PowerPoint 演示文稿</vt:lpstr>
      <vt:lpstr>PowerPoint 演示文稿</vt:lpstr>
      <vt:lpstr>PowerPoint 演示文稿</vt:lpstr>
      <vt:lpstr>报关单的分类</vt:lpstr>
      <vt:lpstr>海关对报关单填制的要求</vt:lpstr>
      <vt:lpstr>PowerPoint 演示文稿</vt:lpstr>
      <vt:lpstr>PowerPoint 演示文稿</vt:lpstr>
      <vt:lpstr>PowerPoint 演示文稿</vt:lpstr>
      <vt:lpstr>PowerPoint 演示文稿</vt:lpstr>
      <vt:lpstr>PowerPoint 演示文稿</vt:lpstr>
      <vt:lpstr>原始单据与报关单的对应关系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地区性质代码</vt:lpstr>
      <vt:lpstr>PowerPoint 演示文稿</vt:lpstr>
      <vt:lpstr>PowerPoint 演示文稿</vt:lpstr>
      <vt:lpstr>PowerPoint 演示文稿</vt:lpstr>
      <vt:lpstr>PowerPoint 演示文稿</vt:lpstr>
      <vt:lpstr>PowerPoint 演示文稿</vt:lpstr>
      <vt:lpstr>PowerPoint 演示文稿</vt:lpstr>
      <vt:lpstr>《运输方式代码表》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贸易（监管）方式代码表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币制代码表</vt:lpstr>
      <vt:lpstr>PowerPoint 演示文稿</vt:lpstr>
      <vt:lpstr>PowerPoint 演示文稿</vt:lpstr>
      <vt:lpstr>PowerPoint 演示文稿</vt:lpstr>
      <vt:lpstr>PowerPoint 演示文稿</vt:lpstr>
      <vt:lpstr>THC费</vt:lpstr>
      <vt:lpstr>PowerPoint 演示文稿</vt:lpstr>
      <vt:lpstr>PowerPoint 演示文稿</vt:lpstr>
      <vt:lpstr>PowerPoint 演示文稿</vt:lpstr>
      <vt:lpstr>PowerPoint 演示文稿</vt:lpstr>
      <vt:lpstr>PowerPoint 演示文稿</vt:lpstr>
      <vt:lpstr>包装种类代码表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用途代码表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征减免税方式代码表</vt:lpstr>
      <vt:lpstr>PowerPoint 演示文稿</vt:lpstr>
      <vt:lpstr>PowerPoint 演示文稿</vt:lpstr>
      <vt:lpstr>PowerPoint 演示文稿</vt:lpstr>
      <vt:lpstr>PowerPoint 演示文稿</vt:lpstr>
      <vt:lpstr>PowerPoint 演示文稿</vt:lpstr>
      <vt:lpstr>报关单填制常见的错误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进口报关单操作</vt:lpstr>
      <vt:lpstr>PowerPoint 演示文稿</vt:lpstr>
      <vt:lpstr>PowerPoint 演示文稿</vt:lpstr>
      <vt:lpstr>PowerPoint 演示文稿</vt:lpstr>
      <vt:lpstr>PowerPoint 演示文稿</vt:lpstr>
      <vt:lpstr>思考：</vt:lpstr>
      <vt:lpstr>商检的产生</vt:lpstr>
      <vt:lpstr>案例分析</vt:lpstr>
      <vt:lpstr>为什么会道歉？</vt:lpstr>
      <vt:lpstr>分析总结得出：</vt:lpstr>
      <vt:lpstr>PowerPoint 演示文稿</vt:lpstr>
      <vt:lpstr>出入境检验检疫工作的主要目的</vt:lpstr>
      <vt:lpstr>出入境检验检疫工作的主要目的</vt:lpstr>
      <vt:lpstr>出入境集装箱检验检疫 </vt:lpstr>
      <vt:lpstr>出入境交通工具、人员检验检疫</vt:lpstr>
      <vt:lpstr>动植物检验检疫</vt:lpstr>
      <vt:lpstr>PowerPoint 演示文稿</vt:lpstr>
      <vt:lpstr>国际上商品检验机构的类型</vt:lpstr>
      <vt:lpstr>PowerPoint 演示文稿</vt:lpstr>
      <vt:lpstr>PowerPoint 演示文稿</vt:lpstr>
      <vt:lpstr>中国检验检疫总局</vt:lpstr>
      <vt:lpstr>口岸检验检疫局</vt:lpstr>
      <vt:lpstr>哪些商品需要商检？</vt:lpstr>
      <vt:lpstr>商品检验费用？</vt:lpstr>
      <vt:lpstr>PowerPoint 演示文稿</vt:lpstr>
      <vt:lpstr>PowerPoint 演示文稿</vt:lpstr>
      <vt:lpstr>PowerPoint 演示文稿</vt:lpstr>
      <vt:lpstr>PowerPoint 演示文稿</vt:lpstr>
      <vt:lpstr>PowerPoint 演示文稿</vt:lpstr>
      <vt:lpstr>商检程序？</vt:lpstr>
      <vt:lpstr>PowerPoint 演示文稿</vt:lpstr>
      <vt:lpstr>PowerPoint 演示文稿</vt:lpstr>
      <vt:lpstr>PowerPoint 演示文稿</vt:lpstr>
      <vt:lpstr>我国检验检疫机构签发的主要检验证书</vt:lpstr>
      <vt:lpstr>PowerPoint 演示文稿</vt:lpstr>
      <vt:lpstr>PowerPoint 演示文稿</vt:lpstr>
      <vt:lpstr>PowerPoint 演示文稿</vt:lpstr>
      <vt:lpstr>PowerPoint 演示文稿</vt:lpstr>
      <vt:lpstr>实训：制作出境货物报检单和办理报检操作 </vt:lpstr>
      <vt:lpstr>一、实训目的 </vt:lpstr>
      <vt:lpstr>二、实训内容</vt:lpstr>
      <vt:lpstr>三、实训步骤</vt:lpstr>
      <vt:lpstr>PowerPoint 演示文稿</vt:lpstr>
      <vt:lpstr>PowerPoint 演示文稿</vt:lpstr>
      <vt:lpstr>PowerPoint 演示文稿</vt:lpstr>
      <vt:lpstr>福建宫平进出口有限公司的登记号为4500708654，属国营有限责任公司；福州舒实制鞋厂的地址：福建省福州市北京路12号，邮编350001，属私营有限责任公司。 </vt:lpstr>
      <vt:lpstr>PowerPoint 演示文稿</vt:lpstr>
      <vt:lpstr>PowerPoint 演示文稿</vt:lpstr>
      <vt:lpstr>PowerPoint 演示文稿</vt:lpstr>
      <vt:lpstr>示范操作：实训4-1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示范操作：实训4-2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示范操作：实训4-3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ASUS</cp:lastModifiedBy>
  <cp:revision>171</cp:revision>
  <dcterms:created xsi:type="dcterms:W3CDTF">2019-06-19T02:08:00Z</dcterms:created>
  <dcterms:modified xsi:type="dcterms:W3CDTF">2022-04-21T05:39:01Z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A91D7BD6A453444DA2E2980AD7AECB8E</vt:lpwstr>
  </property>
</Properties>
</file>