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9" r:id="rId3"/>
    <p:sldId id="398" r:id="rId4"/>
    <p:sldId id="329" r:id="rId6"/>
    <p:sldId id="39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Lst>
  <p:sldSz cx="12192000" cy="685800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tags" Target="tags/tag13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93186" name="幻灯片图像占位符 93185"/>
          <p:cNvSpPr>
            <a:spLocks noRot="1" noTextEdit="1"/>
          </p:cNvSpPr>
          <p:nvPr>
            <p:ph type="sldImg"/>
          </p:nvPr>
        </p:nvSpPr>
        <p:spPr/>
      </p:sp>
      <p:sp>
        <p:nvSpPr>
          <p:cNvPr id="93187" name="文本占位符 93186"/>
          <p:cNvSpPr>
            <a:spLocks noGrp="1"/>
          </p:cNvSpPr>
          <p:nvPr>
            <p:ph type="body" idx="1"/>
          </p:nvPr>
        </p:nvSpPr>
        <p:spPr>
          <a:xfrm>
            <a:off x="914400" y="4343400"/>
            <a:ext cx="5029200" cy="4114800"/>
          </a:xfrm>
        </p:spPr>
        <p:txBody>
          <a:bodyPr/>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幻灯片图像占位符 4105"/>
          <p:cNvSpPr/>
          <p:nvPr>
            <p:ph type="sldImg"/>
          </p:nvPr>
        </p:nvSpPr>
        <p:spPr>
          <a:xfrm>
            <a:off x="1143000" y="685800"/>
            <a:ext cx="4572000" cy="3429000"/>
          </a:xfrm>
          <a:prstGeom prst="rect">
            <a:avLst/>
          </a:prstGeom>
          <a:noFill/>
          <a:ln w="9525" cap="flat" cmpd="sng">
            <a:solidFill>
              <a:srgbClr val="000000"/>
            </a:solidFill>
            <a:prstDash val="solid"/>
            <a:headEnd type="none" w="med" len="med"/>
            <a:tailEnd type="none" w="med" len="med"/>
          </a:ln>
        </p:spPr>
      </p:sp>
      <p:sp>
        <p:nvSpPr>
          <p:cNvPr id="4107" name="文本占位符 4106"/>
          <p:cNvSpPr/>
          <p:nvPr>
            <p:ph type="body" idx="1"/>
          </p:nvPr>
        </p:nvSpPr>
        <p:spPr>
          <a:xfrm>
            <a:off x="914400" y="4343400"/>
            <a:ext cx="5029200" cy="4114800"/>
          </a:xfrm>
          <a:prstGeom prst="rect">
            <a:avLst/>
          </a:prstGeom>
          <a:noFill/>
          <a:ln w="9525">
            <a:noFill/>
          </a:ln>
        </p:spPr>
        <p:txBody>
          <a:bodyPr/>
          <a:p>
            <a:pPr marL="0" lvl="0" indent="0" algn="l" defTabSz="914400" rtl="0" eaLnBrk="1" fontAlgn="base" latinLnBrk="0" hangingPunct="1">
              <a:lnSpc>
                <a:spcPct val="100000"/>
              </a:lnSpc>
              <a:spcBef>
                <a:spcPct val="30000"/>
              </a:spcBef>
              <a:spcAft>
                <a:spcPct val="0"/>
              </a:spcAft>
              <a:buClrTx/>
              <a:buSzPct val="100000"/>
            </a:pPr>
            <a:endParaRPr sz="1200" u="none">
              <a:solidFill>
                <a:schemeClr val="tx1"/>
              </a:solidFill>
              <a:latin typeface="Arial" panose="020B060402020202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slide" Target="slide3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tags" Target="../tags/tag84.xml"/><Relationship Id="rId1" Type="http://schemas.openxmlformats.org/officeDocument/2006/relationships/image" Target="../media/image3.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image" Target="../media/image5.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image" Target="../media/image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image" Target="../media/image8.GIF"/></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image" Target="../media/image9.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image" Target="../media/image10.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2.jpeg"/><Relationship Id="rId1" Type="http://schemas.openxmlformats.org/officeDocument/2006/relationships/hyperlink" Target="http://yule.sohu.com/33/40/article215314033.shtml" TargetMode="Externa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8.xml"/><Relationship Id="rId5" Type="http://schemas.openxmlformats.org/officeDocument/2006/relationships/image" Target="../media/image12.jpeg"/><Relationship Id="rId4" Type="http://schemas.openxmlformats.org/officeDocument/2006/relationships/hyperlink" Target="../../../../../&#22269;&#38469;&#36152;&#26131;&#19987;&#19994;&#35838;&#31243;/&#21333;&#35777;&#23454;&#21153;/Local Settings/Temp/Rar$DI08.265/&#38142;&#25509;&#34917;&#20805;&#24187;&#28783;&#29255;/&#22269;&#38469;&#36135;&#36816;&#24120;&#29992;&#20445;&#38505;&#26465;&#27454;.ppt" TargetMode="External"/><Relationship Id="rId3" Type="http://schemas.openxmlformats.org/officeDocument/2006/relationships/hyperlink" Target="../../../../../&#22269;&#38469;&#36152;&#26131;&#19987;&#19994;&#35838;&#31243;/&#21333;&#35777;&#23454;&#21153;/Local Settings/Temp/Rar$DI08.265/&#38142;&#25509;&#34917;&#20805;&#24187;&#28783;&#29255;/&#29305;&#21035;&#12289;&#29305;&#27530;&#38468;&#21152;&#38505;&#26465;&#27454;&#65288;&#22269;&#20869;&#65289;.ppt" TargetMode="External"/><Relationship Id="rId2" Type="http://schemas.openxmlformats.org/officeDocument/2006/relationships/hyperlink" Target="../../../../../&#22269;&#38469;&#36152;&#26131;&#19987;&#19994;&#35838;&#31243;/&#21333;&#35777;&#23454;&#21153;/Local Settings/Temp/Rar$DI08.265/&#38142;&#25509;&#34917;&#20805;&#24187;&#28783;&#29255;/&#19968;&#33324;&#38468;&#21152;&#38505;&#26465;&#27454;&#65288;&#22269;&#20869;&#65289;.ppt" TargetMode="External"/><Relationship Id="rId1" Type="http://schemas.openxmlformats.org/officeDocument/2006/relationships/hyperlink" Target="../../../../../&#22269;&#38469;&#36152;&#26131;&#19987;&#19994;&#35838;&#31243;/&#21333;&#35777;&#23454;&#21153;/Local Settings/Temp/Rar$DI08.265/&#38142;&#25509;&#34917;&#20805;&#24187;&#28783;&#29255;/&#20027;&#38505;&#26465;&#27454;&#65288;&#22269;&#20869;&#65289;.ppt" TargetMode="Externa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13.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61795" y="955675"/>
            <a:ext cx="9276715" cy="1445260"/>
          </a:xfrm>
          <a:prstGeom prst="rect">
            <a:avLst/>
          </a:prstGeom>
          <a:noFill/>
        </p:spPr>
        <p:txBody>
          <a:bodyPr wrap="square" rtlCol="0">
            <a:spAutoFit/>
          </a:bodyPr>
          <a:p>
            <a:pPr algn="ct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国</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际</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贸</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易</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实</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务</a:t>
            </a:r>
            <a:endPar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endParaRPr>
          </a:p>
        </p:txBody>
      </p:sp>
      <p:sp>
        <p:nvSpPr>
          <p:cNvPr id="5" name="文本框 4"/>
          <p:cNvSpPr txBox="1"/>
          <p:nvPr/>
        </p:nvSpPr>
        <p:spPr>
          <a:xfrm>
            <a:off x="7498715" y="5225415"/>
            <a:ext cx="3792855" cy="460375"/>
          </a:xfrm>
          <a:prstGeom prst="rect">
            <a:avLst/>
          </a:prstGeom>
          <a:noFill/>
        </p:spPr>
        <p:txBody>
          <a:bodyPr wrap="square" rtlCol="0">
            <a:spAutoFit/>
          </a:bodyPr>
          <a:p>
            <a:r>
              <a:rPr lang="en-US" altLang="zh-CN" sz="2400" b="1" i="1">
                <a:solidFill>
                  <a:schemeClr val="tx1"/>
                </a:solidFill>
                <a:uFillTx/>
              </a:rPr>
              <a:t>Presented by: Grace Tan</a:t>
            </a:r>
            <a:endParaRPr lang="en-US" altLang="zh-CN" sz="2400" b="1" i="1">
              <a:solidFill>
                <a:schemeClr val="tx1"/>
              </a:solidFill>
              <a:uFillTx/>
            </a:endParaRPr>
          </a:p>
        </p:txBody>
      </p:sp>
      <p:sp>
        <p:nvSpPr>
          <p:cNvPr id="6" name="文本框 5"/>
          <p:cNvSpPr txBox="1"/>
          <p:nvPr/>
        </p:nvSpPr>
        <p:spPr>
          <a:xfrm>
            <a:off x="2028825" y="3343910"/>
            <a:ext cx="7804150" cy="583565"/>
          </a:xfrm>
          <a:prstGeom prst="rect">
            <a:avLst/>
          </a:prstGeom>
          <a:noFill/>
        </p:spPr>
        <p:txBody>
          <a:bodyPr wrap="square" rtlCol="0">
            <a:spAutoFit/>
            <a:scene3d>
              <a:camera prst="orthographicFront"/>
              <a:lightRig rig="threePt" dir="t"/>
            </a:scene3d>
          </a:bodyPr>
          <a:p>
            <a:pPr algn="ctr"/>
            <a:r>
              <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rPr>
              <a:t>第六章：国际货物保险</a:t>
            </a:r>
            <a:endPar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xfrm>
            <a:off x="2743200" y="533400"/>
            <a:ext cx="8305800" cy="1143000"/>
          </a:xfrm>
        </p:spPr>
        <p:txBody>
          <a:bodyPr anchor="b"/>
          <a:p>
            <a:r>
              <a:rPr lang="zh-CN" altLang="en-US" sz="4000" b="1" dirty="0">
                <a:solidFill>
                  <a:srgbClr val="FF0000"/>
                </a:solidFill>
                <a:effectLst>
                  <a:outerShdw blurRad="38100" dist="38100" dir="2700000">
                    <a:srgbClr val="C0C0C0"/>
                  </a:outerShdw>
                </a:effectLst>
                <a:latin typeface="楷体_GB2312" pitchFamily="49" charset="-122"/>
                <a:ea typeface="楷体_GB2312" pitchFamily="49" charset="-122"/>
              </a:rPr>
              <a:t>单独海损（</a:t>
            </a:r>
            <a:r>
              <a:rPr lang="en-US" altLang="zh-CN" sz="4000" b="1">
                <a:solidFill>
                  <a:srgbClr val="FF0000"/>
                </a:solidFill>
                <a:effectLst>
                  <a:outerShdw blurRad="38100" dist="38100" dir="2700000">
                    <a:srgbClr val="C0C0C0"/>
                  </a:outerShdw>
                </a:effectLst>
                <a:latin typeface="楷体_GB2312" pitchFamily="49" charset="-122"/>
                <a:ea typeface="楷体_GB2312" pitchFamily="49" charset="-122"/>
              </a:rPr>
              <a:t>Particular Average）</a:t>
            </a:r>
            <a:endParaRPr lang="en-US" altLang="zh-CN" sz="4000" b="1">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51203" name="文本占位符 51202"/>
          <p:cNvSpPr>
            <a:spLocks noGrp="1"/>
          </p:cNvSpPr>
          <p:nvPr>
            <p:ph type="body" idx="1"/>
          </p:nvPr>
        </p:nvSpPr>
        <p:spPr>
          <a:xfrm>
            <a:off x="1919288" y="1989138"/>
            <a:ext cx="8305800" cy="4495800"/>
          </a:xfrm>
        </p:spPr>
        <p:txBody>
          <a:bodyPr/>
          <a:p>
            <a:pPr>
              <a:lnSpc>
                <a:spcPct val="90000"/>
              </a:lnSpc>
              <a:buSzPct val="80000"/>
              <a:buFont typeface="Wingdings" panose="05000000000000000000" pitchFamily="2" charset="2"/>
              <a:buChar char="p"/>
            </a:pPr>
            <a:r>
              <a:rPr lang="zh-CN" altLang="en-US" b="1" dirty="0">
                <a:solidFill>
                  <a:srgbClr val="FF0000"/>
                </a:solidFill>
                <a:effectLst>
                  <a:outerShdw blurRad="38100" dist="38100" dir="2700000">
                    <a:srgbClr val="C0C0C0"/>
                  </a:outerShdw>
                </a:effectLst>
              </a:rPr>
              <a:t>定义</a:t>
            </a:r>
            <a:r>
              <a:rPr lang="en-US" altLang="zh-CN" b="1">
                <a:solidFill>
                  <a:srgbClr val="FF0000"/>
                </a:solidFill>
                <a:effectLst>
                  <a:outerShdw blurRad="38100" dist="38100" dir="2700000">
                    <a:srgbClr val="C0C0C0"/>
                  </a:outerShdw>
                </a:effectLst>
              </a:rPr>
              <a:t>:</a:t>
            </a:r>
            <a:r>
              <a:rPr lang="zh-CN" altLang="en-US" b="1" dirty="0">
                <a:effectLst>
                  <a:outerShdw blurRad="38100" dist="38100" dir="2700000">
                    <a:srgbClr val="C0C0C0"/>
                  </a:outerShdw>
                </a:effectLst>
                <a:latin typeface="楷体_GB2312" pitchFamily="49" charset="-122"/>
                <a:ea typeface="楷体_GB2312" pitchFamily="49" charset="-122"/>
              </a:rPr>
              <a:t>单独海损是指仅涉及船舶或货物所有人</a:t>
            </a: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单方面利益的损失</a:t>
            </a:r>
            <a:r>
              <a:rPr lang="en-US" altLang="zh-CN" b="1">
                <a:effectLst>
                  <a:outerShdw blurRad="38100" dist="38100" dir="2700000">
                    <a:srgbClr val="C0C0C0"/>
                  </a:outerShdw>
                </a:effectLst>
                <a:latin typeface="楷体_GB2312" pitchFamily="49" charset="-122"/>
                <a:ea typeface="楷体_GB2312" pitchFamily="49" charset="-122"/>
              </a:rPr>
              <a:t>.</a:t>
            </a:r>
            <a:endParaRPr lang="en-US" altLang="zh-CN" b="1">
              <a:effectLst>
                <a:outerShdw blurRad="38100" dist="38100" dir="2700000">
                  <a:srgbClr val="C0C0C0"/>
                </a:outerShdw>
              </a:effectLst>
              <a:latin typeface="楷体_GB2312" pitchFamily="49" charset="-122"/>
              <a:ea typeface="楷体_GB2312" pitchFamily="49" charset="-122"/>
            </a:endParaRPr>
          </a:p>
          <a:p>
            <a:pPr>
              <a:lnSpc>
                <a:spcPct val="90000"/>
              </a:lnSpc>
              <a:buSzPct val="80000"/>
              <a:buFont typeface="Wingdings" panose="05000000000000000000" pitchFamily="2" charset="2"/>
              <a:buChar char="p"/>
            </a:pP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单独海损与共同海损的主要区别</a:t>
            </a:r>
            <a:r>
              <a:rPr lang="zh-CN" altLang="en-US" b="1" dirty="0">
                <a:effectLst>
                  <a:outerShdw blurRad="38100" dist="38100" dir="2700000">
                    <a:srgbClr val="C0C0C0"/>
                  </a:outerShdw>
                </a:effectLst>
                <a:latin typeface="楷体_GB2312" pitchFamily="49" charset="-122"/>
                <a:ea typeface="楷体_GB2312" pitchFamily="49" charset="-122"/>
              </a:rPr>
              <a:t>：</a:t>
            </a:r>
            <a:endParaRPr lang="zh-CN" altLang="en-US" b="1" dirty="0">
              <a:effectLst>
                <a:outerShdw blurRad="38100" dist="38100" dir="2700000">
                  <a:srgbClr val="C0C0C0"/>
                </a:outerShdw>
              </a:effectLst>
              <a:latin typeface="楷体_GB2312" pitchFamily="49" charset="-122"/>
              <a:ea typeface="楷体_GB2312" pitchFamily="49" charset="-122"/>
            </a:endParaRPr>
          </a:p>
          <a:p>
            <a:pPr lvl="1">
              <a:lnSpc>
                <a:spcPct val="90000"/>
              </a:lnSpc>
            </a:pPr>
            <a:r>
              <a:rPr lang="zh-CN" altLang="en-US" b="1" i="1" u="sng" dirty="0">
                <a:effectLst>
                  <a:outerShdw blurRad="38100" dist="38100" dir="2700000">
                    <a:srgbClr val="C0C0C0"/>
                  </a:outerShdw>
                </a:effectLst>
                <a:latin typeface="楷体_GB2312" pitchFamily="49" charset="-122"/>
                <a:ea typeface="楷体_GB2312" pitchFamily="49" charset="-122"/>
              </a:rPr>
              <a:t>造成海损的原因不同</a:t>
            </a:r>
            <a:r>
              <a:rPr lang="zh-CN" altLang="en-US" b="1" u="sng" dirty="0">
                <a:effectLst>
                  <a:outerShdw blurRad="38100" dist="38100" dir="2700000">
                    <a:srgbClr val="C0C0C0"/>
                  </a:outerShdw>
                </a:effectLst>
                <a:latin typeface="楷体_GB2312" pitchFamily="49" charset="-122"/>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单独海损是承保风险直接导致的船、货损失；共同海损，则不是承保风险直接导致的损失，而是为了解除或减轻共同危险，人为造成的一种损失。</a:t>
            </a:r>
            <a:endParaRPr lang="zh-CN" altLang="en-US" b="1" dirty="0">
              <a:effectLst>
                <a:outerShdw blurRad="38100" dist="38100" dir="2700000">
                  <a:srgbClr val="C0C0C0"/>
                </a:outerShdw>
              </a:effectLst>
              <a:latin typeface="楷体_GB2312" pitchFamily="49" charset="-122"/>
              <a:ea typeface="楷体_GB2312" pitchFamily="49" charset="-122"/>
            </a:endParaRPr>
          </a:p>
          <a:p>
            <a:pPr lvl="1">
              <a:lnSpc>
                <a:spcPct val="90000"/>
              </a:lnSpc>
            </a:pPr>
            <a:r>
              <a:rPr lang="zh-CN" altLang="en-US" b="1" i="1" u="sng" dirty="0">
                <a:effectLst>
                  <a:outerShdw blurRad="38100" dist="38100" dir="2700000">
                    <a:srgbClr val="C0C0C0"/>
                  </a:outerShdw>
                </a:effectLst>
                <a:latin typeface="楷体_GB2312" pitchFamily="49" charset="-122"/>
                <a:ea typeface="楷体_GB2312" pitchFamily="49" charset="-122"/>
              </a:rPr>
              <a:t>承担损失的责任不同</a:t>
            </a:r>
            <a:r>
              <a:rPr lang="zh-CN" altLang="en-US" b="1" u="sng" dirty="0">
                <a:effectLst>
                  <a:outerShdw blurRad="38100" dist="38100" dir="2700000">
                    <a:srgbClr val="C0C0C0"/>
                  </a:outerShdw>
                </a:effectLst>
                <a:latin typeface="楷体_GB2312" pitchFamily="49" charset="-122"/>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单独海损的损失由受损方自行承担；而共同海损的损失，则应由受益的各方按照受益大小的比例共同分摊。</a:t>
            </a:r>
            <a:endParaRPr lang="en-US" altLang="zh-CN" b="1">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897" decel="100000" fill="hold"/>
                                        <p:tgtEl>
                                          <p:spTgt spid="51202"/>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512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51203">
                                            <p:txEl>
                                              <p:charRg st="0" end="30"/>
                                            </p:txEl>
                                          </p:spTgt>
                                        </p:tgtEl>
                                        <p:attrNameLst>
                                          <p:attrName>style.visibility</p:attrName>
                                        </p:attrNameLst>
                                      </p:cBhvr>
                                      <p:to>
                                        <p:strVal val="visible"/>
                                      </p:to>
                                    </p:set>
                                    <p:animEffect transition="in" filter="fade">
                                      <p:cBhvr>
                                        <p:cTn id="15" dur="1000"/>
                                        <p:tgtEl>
                                          <p:spTgt spid="51203">
                                            <p:txEl>
                                              <p:charRg st="0" end="30"/>
                                            </p:txEl>
                                          </p:spTgt>
                                        </p:tgtEl>
                                      </p:cBhvr>
                                    </p:animEffect>
                                    <p:anim calcmode="lin" valueType="num">
                                      <p:cBhvr>
                                        <p:cTn id="16" dur="1000" fill="hold"/>
                                        <p:tgtEl>
                                          <p:spTgt spid="51203">
                                            <p:txEl>
                                              <p:charRg st="0" end="30"/>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51203">
                                            <p:txEl>
                                              <p:charRg st="0" end="30"/>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51203">
                                            <p:txEl>
                                              <p:charRg st="0" end="3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51203">
                                            <p:txEl>
                                              <p:charRg st="30" end="46"/>
                                            </p:txEl>
                                          </p:spTgt>
                                        </p:tgtEl>
                                        <p:attrNameLst>
                                          <p:attrName>style.visibility</p:attrName>
                                        </p:attrNameLst>
                                      </p:cBhvr>
                                      <p:to>
                                        <p:strVal val="visible"/>
                                      </p:to>
                                    </p:set>
                                    <p:animEffect transition="in" filter="fade">
                                      <p:cBhvr>
                                        <p:cTn id="23" dur="1000"/>
                                        <p:tgtEl>
                                          <p:spTgt spid="51203">
                                            <p:txEl>
                                              <p:charRg st="30" end="46"/>
                                            </p:txEl>
                                          </p:spTgt>
                                        </p:tgtEl>
                                      </p:cBhvr>
                                    </p:animEffect>
                                    <p:anim calcmode="lin" valueType="num">
                                      <p:cBhvr>
                                        <p:cTn id="24" dur="1000" fill="hold"/>
                                        <p:tgtEl>
                                          <p:spTgt spid="51203">
                                            <p:txEl>
                                              <p:charRg st="30" end="46"/>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51203">
                                            <p:txEl>
                                              <p:charRg st="30" end="46"/>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51203">
                                            <p:txEl>
                                              <p:charRg st="30" end="46"/>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indefinite" fill="hold">
                                          <p:stCondLst>
                                            <p:cond delay="0"/>
                                          </p:stCondLst>
                                        </p:cTn>
                                        <p:tgtEl>
                                          <p:spTgt spid="51203">
                                            <p:txEl>
                                              <p:charRg st="46" end="121"/>
                                            </p:txEl>
                                          </p:spTgt>
                                        </p:tgtEl>
                                        <p:attrNameLst>
                                          <p:attrName>style.visibility</p:attrName>
                                        </p:attrNameLst>
                                      </p:cBhvr>
                                      <p:to>
                                        <p:strVal val="visible"/>
                                      </p:to>
                                    </p:set>
                                    <p:animEffect transition="in" filter="fade">
                                      <p:cBhvr>
                                        <p:cTn id="29" dur="1000"/>
                                        <p:tgtEl>
                                          <p:spTgt spid="51203">
                                            <p:txEl>
                                              <p:charRg st="46" end="121"/>
                                            </p:txEl>
                                          </p:spTgt>
                                        </p:tgtEl>
                                      </p:cBhvr>
                                    </p:animEffect>
                                    <p:anim calcmode="lin" valueType="num">
                                      <p:cBhvr>
                                        <p:cTn id="30" dur="1000" fill="hold"/>
                                        <p:tgtEl>
                                          <p:spTgt spid="51203">
                                            <p:txEl>
                                              <p:charRg st="46" end="121"/>
                                            </p:txEl>
                                          </p:spTgt>
                                        </p:tgtEl>
                                        <p:attrNameLst>
                                          <p:attrName>ppt_x</p:attrName>
                                        </p:attrNameLst>
                                      </p:cBhvr>
                                      <p:tavLst>
                                        <p:tav tm="0">
                                          <p:val>
                                            <p:strVal val="#ppt_x"/>
                                          </p:val>
                                        </p:tav>
                                        <p:tav tm="100000">
                                          <p:val>
                                            <p:strVal val="#ppt_x"/>
                                          </p:val>
                                        </p:tav>
                                      </p:tavLst>
                                    </p:anim>
                                    <p:anim calcmode="lin" valueType="num">
                                      <p:cBhvr>
                                        <p:cTn id="31" dur="897" decel="100000" fill="hold"/>
                                        <p:tgtEl>
                                          <p:spTgt spid="51203">
                                            <p:txEl>
                                              <p:charRg st="46" end="121"/>
                                            </p:txEl>
                                          </p:spTgt>
                                        </p:tgtEl>
                                        <p:attrNameLst>
                                          <p:attrName>ppt_y</p:attrName>
                                        </p:attrNameLst>
                                      </p:cBhvr>
                                      <p:tavLst>
                                        <p:tav tm="0">
                                          <p:val>
                                            <p:strVal val="#ppt_y+1"/>
                                          </p:val>
                                        </p:tav>
                                        <p:tav tm="100000">
                                          <p:val>
                                            <p:strVal val="#ppt_y-.03"/>
                                          </p:val>
                                        </p:tav>
                                      </p:tavLst>
                                    </p:anim>
                                    <p:anim calcmode="lin" valueType="num">
                                      <p:cBhvr>
                                        <p:cTn id="32" dur="97" accel="100000" fill="hold">
                                          <p:stCondLst>
                                            <p:cond delay="897"/>
                                          </p:stCondLst>
                                        </p:cTn>
                                        <p:tgtEl>
                                          <p:spTgt spid="51203">
                                            <p:txEl>
                                              <p:charRg st="46" end="121"/>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indefinite" fill="hold">
                                          <p:stCondLst>
                                            <p:cond delay="0"/>
                                          </p:stCondLst>
                                        </p:cTn>
                                        <p:tgtEl>
                                          <p:spTgt spid="51203">
                                            <p:txEl>
                                              <p:charRg st="121" end="179"/>
                                            </p:txEl>
                                          </p:spTgt>
                                        </p:tgtEl>
                                        <p:attrNameLst>
                                          <p:attrName>style.visibility</p:attrName>
                                        </p:attrNameLst>
                                      </p:cBhvr>
                                      <p:to>
                                        <p:strVal val="visible"/>
                                      </p:to>
                                    </p:set>
                                    <p:animEffect transition="in" filter="fade">
                                      <p:cBhvr>
                                        <p:cTn id="35" dur="1000"/>
                                        <p:tgtEl>
                                          <p:spTgt spid="51203">
                                            <p:txEl>
                                              <p:charRg st="121" end="179"/>
                                            </p:txEl>
                                          </p:spTgt>
                                        </p:tgtEl>
                                      </p:cBhvr>
                                    </p:animEffect>
                                    <p:anim calcmode="lin" valueType="num">
                                      <p:cBhvr>
                                        <p:cTn id="36" dur="1000" fill="hold"/>
                                        <p:tgtEl>
                                          <p:spTgt spid="51203">
                                            <p:txEl>
                                              <p:charRg st="121" end="179"/>
                                            </p:txEl>
                                          </p:spTgt>
                                        </p:tgtEl>
                                        <p:attrNameLst>
                                          <p:attrName>ppt_x</p:attrName>
                                        </p:attrNameLst>
                                      </p:cBhvr>
                                      <p:tavLst>
                                        <p:tav tm="0">
                                          <p:val>
                                            <p:strVal val="#ppt_x"/>
                                          </p:val>
                                        </p:tav>
                                        <p:tav tm="100000">
                                          <p:val>
                                            <p:strVal val="#ppt_x"/>
                                          </p:val>
                                        </p:tav>
                                      </p:tavLst>
                                    </p:anim>
                                    <p:anim calcmode="lin" valueType="num">
                                      <p:cBhvr>
                                        <p:cTn id="37" dur="897" decel="100000" fill="hold"/>
                                        <p:tgtEl>
                                          <p:spTgt spid="51203">
                                            <p:txEl>
                                              <p:charRg st="121" end="179"/>
                                            </p:txEl>
                                          </p:spTgt>
                                        </p:tgtEl>
                                        <p:attrNameLst>
                                          <p:attrName>ppt_y</p:attrName>
                                        </p:attrNameLst>
                                      </p:cBhvr>
                                      <p:tavLst>
                                        <p:tav tm="0">
                                          <p:val>
                                            <p:strVal val="#ppt_y+1"/>
                                          </p:val>
                                        </p:tav>
                                        <p:tav tm="100000">
                                          <p:val>
                                            <p:strVal val="#ppt_y-.03"/>
                                          </p:val>
                                        </p:tav>
                                      </p:tavLst>
                                    </p:anim>
                                    <p:anim calcmode="lin" valueType="num">
                                      <p:cBhvr>
                                        <p:cTn id="38" dur="97" accel="100000" fill="hold">
                                          <p:stCondLst>
                                            <p:cond delay="897"/>
                                          </p:stCondLst>
                                        </p:cTn>
                                        <p:tgtEl>
                                          <p:spTgt spid="51203">
                                            <p:txEl>
                                              <p:charRg st="121" end="17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p:txBody>
          <a:bodyPr anchor="b"/>
          <a:p>
            <a:r>
              <a:rPr lang="zh-CN" altLang="en-US" b="1" dirty="0">
                <a:solidFill>
                  <a:srgbClr val="FF0000"/>
                </a:solidFill>
                <a:effectLst>
                  <a:outerShdw blurRad="38100" dist="38100" dir="2700000">
                    <a:srgbClr val="C0C0C0"/>
                  </a:outerShdw>
                </a:effectLst>
              </a:rPr>
              <a:t>三、海上</a:t>
            </a:r>
            <a:r>
              <a:rPr lang="zh-CN" altLang="en-US" b="1" dirty="0">
                <a:solidFill>
                  <a:schemeClr val="hlink"/>
                </a:solidFill>
                <a:effectLst>
                  <a:outerShdw blurRad="38100" dist="38100" dir="2700000">
                    <a:srgbClr val="C0C0C0"/>
                  </a:outerShdw>
                </a:effectLst>
              </a:rPr>
              <a:t>费用</a:t>
            </a:r>
            <a:endParaRPr lang="zh-CN" altLang="en-US" b="1" dirty="0">
              <a:solidFill>
                <a:schemeClr val="hlink"/>
              </a:solidFill>
              <a:effectLst>
                <a:outerShdw blurRad="38100" dist="38100" dir="2700000">
                  <a:srgbClr val="C0C0C0"/>
                </a:outerShdw>
              </a:effectLst>
            </a:endParaRPr>
          </a:p>
        </p:txBody>
      </p:sp>
      <p:sp>
        <p:nvSpPr>
          <p:cNvPr id="79875" name="文本占位符 79874"/>
          <p:cNvSpPr>
            <a:spLocks noGrp="1"/>
          </p:cNvSpPr>
          <p:nvPr>
            <p:ph type="body" idx="1"/>
          </p:nvPr>
        </p:nvSpPr>
        <p:spPr>
          <a:xfrm>
            <a:off x="2895600" y="2349500"/>
            <a:ext cx="5287963" cy="4114800"/>
          </a:xfrm>
        </p:spPr>
        <p:txBody>
          <a:bodyPr/>
          <a:p>
            <a:pPr>
              <a:buSzPct val="80000"/>
              <a:buFont typeface="Wingdings" panose="05000000000000000000" pitchFamily="2" charset="2"/>
              <a:buChar char="ü"/>
            </a:pPr>
            <a:r>
              <a:rPr lang="zh-CN" altLang="en-US" b="1" dirty="0">
                <a:effectLst>
                  <a:outerShdw blurRad="38100" dist="38100" dir="2700000">
                    <a:srgbClr val="C0C0C0"/>
                  </a:outerShdw>
                </a:effectLst>
              </a:rPr>
              <a:t>施救费用：</a:t>
            </a:r>
            <a:r>
              <a:rPr lang="zh-CN" altLang="en-US" sz="2800" b="1" dirty="0">
                <a:effectLst>
                  <a:outerShdw blurRad="38100" dist="38100" dir="2700000">
                    <a:srgbClr val="C0C0C0"/>
                  </a:outerShdw>
                </a:effectLst>
              </a:rPr>
              <a:t>被保险人自救</a:t>
            </a:r>
            <a:endParaRPr lang="zh-CN" altLang="en-US" sz="2800" b="1" dirty="0">
              <a:effectLst>
                <a:outerShdw blurRad="38100" dist="38100" dir="2700000">
                  <a:srgbClr val="C0C0C0"/>
                </a:outerShdw>
              </a:effectLst>
            </a:endParaRPr>
          </a:p>
          <a:p>
            <a:pPr>
              <a:buSzPct val="80000"/>
              <a:buFont typeface="Wingdings" panose="05000000000000000000" pitchFamily="2" charset="2"/>
              <a:buChar char="ü"/>
            </a:pPr>
            <a:r>
              <a:rPr lang="zh-CN" altLang="en-US" b="1" dirty="0">
                <a:effectLst>
                  <a:outerShdw blurRad="38100" dist="38100" dir="2700000">
                    <a:srgbClr val="C0C0C0"/>
                  </a:outerShdw>
                </a:effectLst>
              </a:rPr>
              <a:t>救助费用：</a:t>
            </a:r>
            <a:r>
              <a:rPr lang="zh-CN" altLang="en-US" sz="2800" b="1" dirty="0">
                <a:effectLst>
                  <a:outerShdw blurRad="38100" dist="38100" dir="2700000">
                    <a:srgbClr val="C0C0C0"/>
                  </a:outerShdw>
                </a:effectLst>
              </a:rPr>
              <a:t>第三者</a:t>
            </a:r>
            <a:endParaRPr lang="zh-CN" altLang="en-US" sz="2800" b="1" dirty="0">
              <a:effectLst>
                <a:outerShdw blurRad="38100" dist="38100" dir="2700000">
                  <a:srgbClr val="C0C0C0"/>
                </a:outerShdw>
              </a:effectLst>
            </a:endParaRPr>
          </a:p>
          <a:p>
            <a:pPr>
              <a:buSzPct val="80000"/>
              <a:buFont typeface="Wingdings" panose="05000000000000000000" pitchFamily="2" charset="2"/>
              <a:buChar char="ü"/>
            </a:pPr>
            <a:endParaRPr lang="zh-CN" altLang="en-US" b="1" dirty="0">
              <a:effectLst>
                <a:outerShdw blurRad="38100" dist="38100" dir="2700000">
                  <a:srgbClr val="C0C0C0"/>
                </a:outerShdw>
              </a:effectLst>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79874"/>
                                        </p:tgtEl>
                                        <p:attrNameLst>
                                          <p:attrName>style.visibility</p:attrName>
                                        </p:attrNameLst>
                                      </p:cBhvr>
                                      <p:to>
                                        <p:strVal val="visible"/>
                                      </p:to>
                                    </p:set>
                                    <p:animEffect transition="in" filter="fade">
                                      <p:cBhvr>
                                        <p:cTn id="7" dur="1000"/>
                                        <p:tgtEl>
                                          <p:spTgt spid="79874"/>
                                        </p:tgtEl>
                                      </p:cBhvr>
                                    </p:animEffect>
                                    <p:anim calcmode="lin" valueType="num">
                                      <p:cBhvr>
                                        <p:cTn id="8" dur="1000" fill="hold"/>
                                        <p:tgtEl>
                                          <p:spTgt spid="79874"/>
                                        </p:tgtEl>
                                        <p:attrNameLst>
                                          <p:attrName>ppt_x</p:attrName>
                                        </p:attrNameLst>
                                      </p:cBhvr>
                                      <p:tavLst>
                                        <p:tav tm="0">
                                          <p:val>
                                            <p:strVal val="#ppt_x"/>
                                          </p:val>
                                        </p:tav>
                                        <p:tav tm="100000">
                                          <p:val>
                                            <p:strVal val="#ppt_x"/>
                                          </p:val>
                                        </p:tav>
                                      </p:tavLst>
                                    </p:anim>
                                    <p:anim calcmode="lin" valueType="num">
                                      <p:cBhvr>
                                        <p:cTn id="9" dur="897" decel="100000" fill="hold"/>
                                        <p:tgtEl>
                                          <p:spTgt spid="79874"/>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798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79875">
                                            <p:txEl>
                                              <p:charRg st="0" end="12"/>
                                            </p:txEl>
                                          </p:spTgt>
                                        </p:tgtEl>
                                        <p:attrNameLst>
                                          <p:attrName>style.visibility</p:attrName>
                                        </p:attrNameLst>
                                      </p:cBhvr>
                                      <p:to>
                                        <p:strVal val="visible"/>
                                      </p:to>
                                    </p:set>
                                    <p:animEffect transition="in" filter="fade">
                                      <p:cBhvr>
                                        <p:cTn id="15" dur="1000"/>
                                        <p:tgtEl>
                                          <p:spTgt spid="79875">
                                            <p:txEl>
                                              <p:charRg st="0" end="12"/>
                                            </p:txEl>
                                          </p:spTgt>
                                        </p:tgtEl>
                                      </p:cBhvr>
                                    </p:animEffect>
                                    <p:anim calcmode="lin" valueType="num">
                                      <p:cBhvr>
                                        <p:cTn id="16" dur="1000" fill="hold"/>
                                        <p:tgtEl>
                                          <p:spTgt spid="79875">
                                            <p:txEl>
                                              <p:charRg st="0" end="12"/>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79875">
                                            <p:txEl>
                                              <p:charRg st="0" end="12"/>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79875">
                                            <p:txEl>
                                              <p:charRg st="0" end="1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79875">
                                            <p:txEl>
                                              <p:charRg st="12" end="21"/>
                                            </p:txEl>
                                          </p:spTgt>
                                        </p:tgtEl>
                                        <p:attrNameLst>
                                          <p:attrName>style.visibility</p:attrName>
                                        </p:attrNameLst>
                                      </p:cBhvr>
                                      <p:to>
                                        <p:strVal val="visible"/>
                                      </p:to>
                                    </p:set>
                                    <p:animEffect transition="in" filter="fade">
                                      <p:cBhvr>
                                        <p:cTn id="23" dur="1000"/>
                                        <p:tgtEl>
                                          <p:spTgt spid="79875">
                                            <p:txEl>
                                              <p:charRg st="12" end="21"/>
                                            </p:txEl>
                                          </p:spTgt>
                                        </p:tgtEl>
                                      </p:cBhvr>
                                    </p:animEffect>
                                    <p:anim calcmode="lin" valueType="num">
                                      <p:cBhvr>
                                        <p:cTn id="24" dur="1000" fill="hold"/>
                                        <p:tgtEl>
                                          <p:spTgt spid="79875">
                                            <p:txEl>
                                              <p:charRg st="12" end="21"/>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79875">
                                            <p:txEl>
                                              <p:charRg st="12" end="21"/>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79875">
                                            <p:txEl>
                                              <p:charRg st="12" end="2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xfrm>
            <a:off x="2567305" y="443230"/>
            <a:ext cx="7772400" cy="647065"/>
          </a:xfrm>
        </p:spPr>
        <p:txBody>
          <a:bodyPr anchor="b">
            <a:normAutofit fontScale="90000"/>
          </a:bodyPr>
          <a:p>
            <a:pPr algn="ctr"/>
            <a:r>
              <a:rPr lang="zh-CN" altLang="en-US" sz="4000" dirty="0">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rPr>
              <a:t>思考题</a:t>
            </a:r>
            <a:endParaRPr lang="zh-CN" altLang="en-US" sz="4000" dirty="0">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endParaRPr>
          </a:p>
        </p:txBody>
      </p:sp>
      <p:sp>
        <p:nvSpPr>
          <p:cNvPr id="52227" name="文本占位符 52226"/>
          <p:cNvSpPr>
            <a:spLocks noGrp="1"/>
          </p:cNvSpPr>
          <p:nvPr>
            <p:ph type="body" idx="1"/>
          </p:nvPr>
        </p:nvSpPr>
        <p:spPr>
          <a:xfrm>
            <a:off x="1774825" y="1090930"/>
            <a:ext cx="8893175" cy="6311900"/>
          </a:xfrm>
        </p:spPr>
        <p:txBody>
          <a:bodyPr>
            <a:normAutofit lnSpcReduction="10000"/>
          </a:bodyPr>
          <a:p>
            <a:r>
              <a:rPr lang="zh-CN" altLang="en-US" sz="2400" b="1" dirty="0">
                <a:effectLst>
                  <a:outerShdw blurRad="38100" dist="38100" dir="2700000">
                    <a:srgbClr val="C0C0C0"/>
                  </a:outerShdw>
                </a:effectLst>
              </a:rPr>
              <a:t>某货轮从天津新港驶往新加坡，在航行途中船舶货舱起火，大火蔓延至机舱，船长为了船货的共同安全决定采取紧急措施，往舱中灌水灭火。火虽被扑灭，但由于主机受损，无法继续航行，于是船长决定雇佣拖轮将货船拖回新港修理，检修后重新驶往新加坡。其中的损失与费用有：</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1</a:t>
            </a: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1000</a:t>
            </a:r>
            <a:r>
              <a:rPr lang="zh-CN" altLang="en-US" sz="2400" b="1" dirty="0">
                <a:effectLst>
                  <a:outerShdw blurRad="38100" dist="38100" dir="2700000">
                    <a:srgbClr val="C0C0C0"/>
                  </a:outerShdw>
                </a:effectLst>
              </a:rPr>
              <a:t>箱货被火烧毁；</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2</a:t>
            </a: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600</a:t>
            </a:r>
            <a:r>
              <a:rPr lang="zh-CN" altLang="en-US" sz="2400" b="1" dirty="0">
                <a:effectLst>
                  <a:outerShdw blurRad="38100" dist="38100" dir="2700000">
                    <a:srgbClr val="C0C0C0"/>
                  </a:outerShdw>
                </a:effectLst>
              </a:rPr>
              <a:t>箱货由于灌水受到损失；</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3</a:t>
            </a:r>
            <a:r>
              <a:rPr lang="zh-CN" altLang="en-US" sz="2400" b="1" dirty="0">
                <a:effectLst>
                  <a:outerShdw blurRad="38100" dist="38100" dir="2700000">
                    <a:srgbClr val="C0C0C0"/>
                  </a:outerShdw>
                </a:effectLst>
              </a:rPr>
              <a:t>）主机和部分甲板被烧坏；</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4</a:t>
            </a:r>
            <a:r>
              <a:rPr lang="zh-CN" altLang="en-US" sz="2400" b="1" dirty="0">
                <a:effectLst>
                  <a:outerShdw blurRad="38100" dist="38100" dir="2700000">
                    <a:srgbClr val="C0C0C0"/>
                  </a:outerShdw>
                </a:effectLst>
              </a:rPr>
              <a:t>）拖轮费用；</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a:t>
            </a:r>
            <a:r>
              <a:rPr lang="en-US" altLang="zh-CN" sz="2400" b="1">
                <a:effectLst>
                  <a:outerShdw blurRad="38100" dist="38100" dir="2700000">
                    <a:srgbClr val="C0C0C0"/>
                  </a:outerShdw>
                </a:effectLst>
              </a:rPr>
              <a:t>5</a:t>
            </a:r>
            <a:r>
              <a:rPr lang="zh-CN" altLang="en-US" sz="2400" b="1" dirty="0">
                <a:effectLst>
                  <a:outerShdw blurRad="38100" dist="38100" dir="2700000">
                    <a:srgbClr val="C0C0C0"/>
                  </a:outerShdw>
                </a:effectLst>
              </a:rPr>
              <a:t>）额外增加的燃料、船长及船员工资。</a:t>
            </a:r>
            <a:endParaRPr lang="zh-CN" altLang="en-US" sz="2400" b="1" dirty="0">
              <a:effectLst>
                <a:outerShdw blurRad="38100" dist="38100" dir="2700000">
                  <a:srgbClr val="C0C0C0"/>
                </a:outerShdw>
              </a:effectLst>
            </a:endParaRPr>
          </a:p>
          <a:p>
            <a:pPr>
              <a:buNone/>
            </a:pPr>
            <a:r>
              <a:rPr lang="zh-CN" altLang="en-US" sz="2400" b="1" dirty="0">
                <a:effectLst>
                  <a:outerShdw blurRad="38100" dist="38100" dir="2700000">
                    <a:srgbClr val="C0C0C0"/>
                  </a:outerShdw>
                </a:effectLst>
              </a:rPr>
              <a:t>请指出这些损失中哪些是单独海损，哪些是共同海损？</a:t>
            </a:r>
            <a:endParaRPr lang="en-US" altLang="zh-CN" sz="2400" b="1">
              <a:effectLst>
                <a:outerShdw blurRad="38100" dist="38100" dir="2700000">
                  <a:srgbClr val="C0C0C0"/>
                </a:outerShdw>
              </a:effectLst>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897" decel="100000" fill="hold"/>
                                        <p:tgtEl>
                                          <p:spTgt spid="52226"/>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522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52227">
                                            <p:txEl>
                                              <p:charRg st="0" end="125"/>
                                            </p:txEl>
                                          </p:spTgt>
                                        </p:tgtEl>
                                        <p:attrNameLst>
                                          <p:attrName>style.visibility</p:attrName>
                                        </p:attrNameLst>
                                      </p:cBhvr>
                                      <p:to>
                                        <p:strVal val="visible"/>
                                      </p:to>
                                    </p:set>
                                    <p:animEffect transition="in" filter="fade">
                                      <p:cBhvr>
                                        <p:cTn id="15" dur="1000"/>
                                        <p:tgtEl>
                                          <p:spTgt spid="52227">
                                            <p:txEl>
                                              <p:charRg st="0" end="125"/>
                                            </p:txEl>
                                          </p:spTgt>
                                        </p:tgtEl>
                                      </p:cBhvr>
                                    </p:animEffect>
                                    <p:anim calcmode="lin" valueType="num">
                                      <p:cBhvr>
                                        <p:cTn id="16" dur="1000" fill="hold"/>
                                        <p:tgtEl>
                                          <p:spTgt spid="52227">
                                            <p:txEl>
                                              <p:charRg st="0" end="125"/>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52227">
                                            <p:txEl>
                                              <p:charRg st="0" end="125"/>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52227">
                                            <p:txEl>
                                              <p:charRg st="0" end="125"/>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52227">
                                            <p:txEl>
                                              <p:charRg st="125" end="140"/>
                                            </p:txEl>
                                          </p:spTgt>
                                        </p:tgtEl>
                                        <p:attrNameLst>
                                          <p:attrName>style.visibility</p:attrName>
                                        </p:attrNameLst>
                                      </p:cBhvr>
                                      <p:to>
                                        <p:strVal val="visible"/>
                                      </p:to>
                                    </p:set>
                                    <p:animEffect transition="in" filter="fade">
                                      <p:cBhvr>
                                        <p:cTn id="23" dur="1000"/>
                                        <p:tgtEl>
                                          <p:spTgt spid="52227">
                                            <p:txEl>
                                              <p:charRg st="125" end="140"/>
                                            </p:txEl>
                                          </p:spTgt>
                                        </p:tgtEl>
                                      </p:cBhvr>
                                    </p:animEffect>
                                    <p:anim calcmode="lin" valueType="num">
                                      <p:cBhvr>
                                        <p:cTn id="24" dur="1000" fill="hold"/>
                                        <p:tgtEl>
                                          <p:spTgt spid="52227">
                                            <p:txEl>
                                              <p:charRg st="125" end="140"/>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52227">
                                            <p:txEl>
                                              <p:charRg st="125" end="140"/>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52227">
                                            <p:txEl>
                                              <p:charRg st="125" end="14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52227">
                                            <p:txEl>
                                              <p:charRg st="140" end="158"/>
                                            </p:txEl>
                                          </p:spTgt>
                                        </p:tgtEl>
                                        <p:attrNameLst>
                                          <p:attrName>style.visibility</p:attrName>
                                        </p:attrNameLst>
                                      </p:cBhvr>
                                      <p:to>
                                        <p:strVal val="visible"/>
                                      </p:to>
                                    </p:set>
                                    <p:animEffect transition="in" filter="fade">
                                      <p:cBhvr>
                                        <p:cTn id="31" dur="1000"/>
                                        <p:tgtEl>
                                          <p:spTgt spid="52227">
                                            <p:txEl>
                                              <p:charRg st="140" end="158"/>
                                            </p:txEl>
                                          </p:spTgt>
                                        </p:tgtEl>
                                      </p:cBhvr>
                                    </p:animEffect>
                                    <p:anim calcmode="lin" valueType="num">
                                      <p:cBhvr>
                                        <p:cTn id="32" dur="1000" fill="hold"/>
                                        <p:tgtEl>
                                          <p:spTgt spid="52227">
                                            <p:txEl>
                                              <p:charRg st="140" end="158"/>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52227">
                                            <p:txEl>
                                              <p:charRg st="140" end="158"/>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52227">
                                            <p:txEl>
                                              <p:charRg st="140" end="158"/>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52227">
                                            <p:txEl>
                                              <p:charRg st="158" end="173"/>
                                            </p:txEl>
                                          </p:spTgt>
                                        </p:tgtEl>
                                        <p:attrNameLst>
                                          <p:attrName>style.visibility</p:attrName>
                                        </p:attrNameLst>
                                      </p:cBhvr>
                                      <p:to>
                                        <p:strVal val="visible"/>
                                      </p:to>
                                    </p:set>
                                    <p:animEffect transition="in" filter="fade">
                                      <p:cBhvr>
                                        <p:cTn id="39" dur="1000"/>
                                        <p:tgtEl>
                                          <p:spTgt spid="52227">
                                            <p:txEl>
                                              <p:charRg st="158" end="173"/>
                                            </p:txEl>
                                          </p:spTgt>
                                        </p:tgtEl>
                                      </p:cBhvr>
                                    </p:animEffect>
                                    <p:anim calcmode="lin" valueType="num">
                                      <p:cBhvr>
                                        <p:cTn id="40" dur="1000" fill="hold"/>
                                        <p:tgtEl>
                                          <p:spTgt spid="52227">
                                            <p:txEl>
                                              <p:charRg st="158" end="173"/>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52227">
                                            <p:txEl>
                                              <p:charRg st="158" end="173"/>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52227">
                                            <p:txEl>
                                              <p:charRg st="158" end="17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indefinite" fill="hold">
                                          <p:stCondLst>
                                            <p:cond delay="0"/>
                                          </p:stCondLst>
                                        </p:cTn>
                                        <p:tgtEl>
                                          <p:spTgt spid="52227">
                                            <p:txEl>
                                              <p:charRg st="173" end="182"/>
                                            </p:txEl>
                                          </p:spTgt>
                                        </p:tgtEl>
                                        <p:attrNameLst>
                                          <p:attrName>style.visibility</p:attrName>
                                        </p:attrNameLst>
                                      </p:cBhvr>
                                      <p:to>
                                        <p:strVal val="visible"/>
                                      </p:to>
                                    </p:set>
                                    <p:animEffect transition="in" filter="fade">
                                      <p:cBhvr>
                                        <p:cTn id="47" dur="1000"/>
                                        <p:tgtEl>
                                          <p:spTgt spid="52227">
                                            <p:txEl>
                                              <p:charRg st="173" end="182"/>
                                            </p:txEl>
                                          </p:spTgt>
                                        </p:tgtEl>
                                      </p:cBhvr>
                                    </p:animEffect>
                                    <p:anim calcmode="lin" valueType="num">
                                      <p:cBhvr>
                                        <p:cTn id="48" dur="1000" fill="hold"/>
                                        <p:tgtEl>
                                          <p:spTgt spid="52227">
                                            <p:txEl>
                                              <p:charRg st="173" end="182"/>
                                            </p:txEl>
                                          </p:spTgt>
                                        </p:tgtEl>
                                        <p:attrNameLst>
                                          <p:attrName>ppt_x</p:attrName>
                                        </p:attrNameLst>
                                      </p:cBhvr>
                                      <p:tavLst>
                                        <p:tav tm="0">
                                          <p:val>
                                            <p:strVal val="#ppt_x"/>
                                          </p:val>
                                        </p:tav>
                                        <p:tav tm="100000">
                                          <p:val>
                                            <p:strVal val="#ppt_x"/>
                                          </p:val>
                                        </p:tav>
                                      </p:tavLst>
                                    </p:anim>
                                    <p:anim calcmode="lin" valueType="num">
                                      <p:cBhvr>
                                        <p:cTn id="49" dur="897" decel="100000" fill="hold"/>
                                        <p:tgtEl>
                                          <p:spTgt spid="52227">
                                            <p:txEl>
                                              <p:charRg st="173" end="182"/>
                                            </p:txEl>
                                          </p:spTgt>
                                        </p:tgtEl>
                                        <p:attrNameLst>
                                          <p:attrName>ppt_y</p:attrName>
                                        </p:attrNameLst>
                                      </p:cBhvr>
                                      <p:tavLst>
                                        <p:tav tm="0">
                                          <p:val>
                                            <p:strVal val="#ppt_y+1"/>
                                          </p:val>
                                        </p:tav>
                                        <p:tav tm="100000">
                                          <p:val>
                                            <p:strVal val="#ppt_y-.03"/>
                                          </p:val>
                                        </p:tav>
                                      </p:tavLst>
                                    </p:anim>
                                    <p:anim calcmode="lin" valueType="num">
                                      <p:cBhvr>
                                        <p:cTn id="50" dur="97" accel="100000" fill="hold">
                                          <p:stCondLst>
                                            <p:cond delay="897"/>
                                          </p:stCondLst>
                                        </p:cTn>
                                        <p:tgtEl>
                                          <p:spTgt spid="52227">
                                            <p:txEl>
                                              <p:charRg st="173" end="18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indefinite" fill="hold">
                                          <p:stCondLst>
                                            <p:cond delay="0"/>
                                          </p:stCondLst>
                                        </p:cTn>
                                        <p:tgtEl>
                                          <p:spTgt spid="52227">
                                            <p:txEl>
                                              <p:charRg st="182" end="202"/>
                                            </p:txEl>
                                          </p:spTgt>
                                        </p:tgtEl>
                                        <p:attrNameLst>
                                          <p:attrName>style.visibility</p:attrName>
                                        </p:attrNameLst>
                                      </p:cBhvr>
                                      <p:to>
                                        <p:strVal val="visible"/>
                                      </p:to>
                                    </p:set>
                                    <p:animEffect transition="in" filter="fade">
                                      <p:cBhvr>
                                        <p:cTn id="55" dur="1000"/>
                                        <p:tgtEl>
                                          <p:spTgt spid="52227">
                                            <p:txEl>
                                              <p:charRg st="182" end="202"/>
                                            </p:txEl>
                                          </p:spTgt>
                                        </p:tgtEl>
                                      </p:cBhvr>
                                    </p:animEffect>
                                    <p:anim calcmode="lin" valueType="num">
                                      <p:cBhvr>
                                        <p:cTn id="56" dur="1000" fill="hold"/>
                                        <p:tgtEl>
                                          <p:spTgt spid="52227">
                                            <p:txEl>
                                              <p:charRg st="182" end="202"/>
                                            </p:txEl>
                                          </p:spTgt>
                                        </p:tgtEl>
                                        <p:attrNameLst>
                                          <p:attrName>ppt_x</p:attrName>
                                        </p:attrNameLst>
                                      </p:cBhvr>
                                      <p:tavLst>
                                        <p:tav tm="0">
                                          <p:val>
                                            <p:strVal val="#ppt_x"/>
                                          </p:val>
                                        </p:tav>
                                        <p:tav tm="100000">
                                          <p:val>
                                            <p:strVal val="#ppt_x"/>
                                          </p:val>
                                        </p:tav>
                                      </p:tavLst>
                                    </p:anim>
                                    <p:anim calcmode="lin" valueType="num">
                                      <p:cBhvr>
                                        <p:cTn id="57" dur="897" decel="100000" fill="hold"/>
                                        <p:tgtEl>
                                          <p:spTgt spid="52227">
                                            <p:txEl>
                                              <p:charRg st="182" end="202"/>
                                            </p:txEl>
                                          </p:spTgt>
                                        </p:tgtEl>
                                        <p:attrNameLst>
                                          <p:attrName>ppt_y</p:attrName>
                                        </p:attrNameLst>
                                      </p:cBhvr>
                                      <p:tavLst>
                                        <p:tav tm="0">
                                          <p:val>
                                            <p:strVal val="#ppt_y+1"/>
                                          </p:val>
                                        </p:tav>
                                        <p:tav tm="100000">
                                          <p:val>
                                            <p:strVal val="#ppt_y-.03"/>
                                          </p:val>
                                        </p:tav>
                                      </p:tavLst>
                                    </p:anim>
                                    <p:anim calcmode="lin" valueType="num">
                                      <p:cBhvr>
                                        <p:cTn id="58" dur="97" accel="100000" fill="hold">
                                          <p:stCondLst>
                                            <p:cond delay="897"/>
                                          </p:stCondLst>
                                        </p:cTn>
                                        <p:tgtEl>
                                          <p:spTgt spid="52227">
                                            <p:txEl>
                                              <p:charRg st="182" end="202"/>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indefinite" fill="hold">
                                          <p:stCondLst>
                                            <p:cond delay="0"/>
                                          </p:stCondLst>
                                        </p:cTn>
                                        <p:tgtEl>
                                          <p:spTgt spid="52227">
                                            <p:txEl>
                                              <p:charRg st="202" end="227"/>
                                            </p:txEl>
                                          </p:spTgt>
                                        </p:tgtEl>
                                        <p:attrNameLst>
                                          <p:attrName>style.visibility</p:attrName>
                                        </p:attrNameLst>
                                      </p:cBhvr>
                                      <p:to>
                                        <p:strVal val="visible"/>
                                      </p:to>
                                    </p:set>
                                    <p:animEffect transition="in" filter="fade">
                                      <p:cBhvr>
                                        <p:cTn id="63" dur="1000"/>
                                        <p:tgtEl>
                                          <p:spTgt spid="52227">
                                            <p:txEl>
                                              <p:charRg st="202" end="227"/>
                                            </p:txEl>
                                          </p:spTgt>
                                        </p:tgtEl>
                                      </p:cBhvr>
                                    </p:animEffect>
                                    <p:anim calcmode="lin" valueType="num">
                                      <p:cBhvr>
                                        <p:cTn id="64" dur="1000" fill="hold"/>
                                        <p:tgtEl>
                                          <p:spTgt spid="52227">
                                            <p:txEl>
                                              <p:charRg st="202" end="227"/>
                                            </p:txEl>
                                          </p:spTgt>
                                        </p:tgtEl>
                                        <p:attrNameLst>
                                          <p:attrName>ppt_x</p:attrName>
                                        </p:attrNameLst>
                                      </p:cBhvr>
                                      <p:tavLst>
                                        <p:tav tm="0">
                                          <p:val>
                                            <p:strVal val="#ppt_x"/>
                                          </p:val>
                                        </p:tav>
                                        <p:tav tm="100000">
                                          <p:val>
                                            <p:strVal val="#ppt_x"/>
                                          </p:val>
                                        </p:tav>
                                      </p:tavLst>
                                    </p:anim>
                                    <p:anim calcmode="lin" valueType="num">
                                      <p:cBhvr>
                                        <p:cTn id="65" dur="897" decel="100000" fill="hold"/>
                                        <p:tgtEl>
                                          <p:spTgt spid="52227">
                                            <p:txEl>
                                              <p:charRg st="202" end="227"/>
                                            </p:txEl>
                                          </p:spTgt>
                                        </p:tgtEl>
                                        <p:attrNameLst>
                                          <p:attrName>ppt_y</p:attrName>
                                        </p:attrNameLst>
                                      </p:cBhvr>
                                      <p:tavLst>
                                        <p:tav tm="0">
                                          <p:val>
                                            <p:strVal val="#ppt_y+1"/>
                                          </p:val>
                                        </p:tav>
                                        <p:tav tm="100000">
                                          <p:val>
                                            <p:strVal val="#ppt_y-.03"/>
                                          </p:val>
                                        </p:tav>
                                      </p:tavLst>
                                    </p:anim>
                                    <p:anim calcmode="lin" valueType="num">
                                      <p:cBhvr>
                                        <p:cTn id="66" dur="97" accel="100000" fill="hold">
                                          <p:stCondLst>
                                            <p:cond delay="897"/>
                                          </p:stCondLst>
                                        </p:cTn>
                                        <p:tgtEl>
                                          <p:spTgt spid="52227">
                                            <p:txEl>
                                              <p:charRg st="202" end="22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18785"/>
          <p:cNvSpPr>
            <a:spLocks noGrp="1"/>
          </p:cNvSpPr>
          <p:nvPr>
            <p:ph type="title"/>
          </p:nvPr>
        </p:nvSpPr>
        <p:spPr/>
        <p:txBody>
          <a:bodyPr anchor="b"/>
          <a:p>
            <a:pPr algn="ctr"/>
            <a:r>
              <a:rPr lang="zh-CN" altLang="en-US" dirty="0">
                <a:solidFill>
                  <a:srgbClr val="FF0000"/>
                </a:solidFill>
              </a:rPr>
              <a:t>答案</a:t>
            </a:r>
            <a:endParaRPr lang="zh-CN" altLang="en-US" dirty="0">
              <a:solidFill>
                <a:srgbClr val="FF0000"/>
              </a:solidFill>
            </a:endParaRPr>
          </a:p>
        </p:txBody>
      </p:sp>
      <p:sp>
        <p:nvSpPr>
          <p:cNvPr id="118787" name="文本占位符 118786"/>
          <p:cNvSpPr>
            <a:spLocks noGrp="1"/>
          </p:cNvSpPr>
          <p:nvPr>
            <p:ph type="body" idx="1"/>
          </p:nvPr>
        </p:nvSpPr>
        <p:spPr>
          <a:xfrm>
            <a:off x="2135188" y="2017713"/>
            <a:ext cx="8281987" cy="4114800"/>
          </a:xfrm>
        </p:spPr>
        <p:txBody>
          <a:bodyPr/>
          <a:p>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1</a:t>
            </a:r>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1000</a:t>
            </a:r>
            <a:r>
              <a:rPr lang="zh-CN" altLang="en-US" sz="2400" b="1" dirty="0">
                <a:effectLst>
                  <a:outerShdw blurRad="38100" dist="38100" dir="2700000">
                    <a:srgbClr val="C0C0C0"/>
                  </a:outerShdw>
                </a:effectLst>
                <a:latin typeface="楷体_GB2312" pitchFamily="49" charset="-122"/>
                <a:ea typeface="楷体_GB2312" pitchFamily="49" charset="-122"/>
              </a:rPr>
              <a:t>箱货被火烧毁，属单独海损；</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2</a:t>
            </a:r>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600</a:t>
            </a:r>
            <a:r>
              <a:rPr lang="zh-CN" altLang="en-US" sz="2400" b="1" dirty="0">
                <a:effectLst>
                  <a:outerShdw blurRad="38100" dist="38100" dir="2700000">
                    <a:srgbClr val="C0C0C0"/>
                  </a:outerShdw>
                </a:effectLst>
                <a:latin typeface="楷体_GB2312" pitchFamily="49" charset="-122"/>
                <a:ea typeface="楷体_GB2312" pitchFamily="49" charset="-122"/>
              </a:rPr>
              <a:t>箱货由于灌水造成损失属共同海损；</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3</a:t>
            </a:r>
            <a:r>
              <a:rPr lang="zh-CN" altLang="en-US" sz="2400" b="1" dirty="0">
                <a:effectLst>
                  <a:outerShdw blurRad="38100" dist="38100" dir="2700000">
                    <a:srgbClr val="C0C0C0"/>
                  </a:outerShdw>
                </a:effectLst>
                <a:latin typeface="楷体_GB2312" pitchFamily="49" charset="-122"/>
                <a:ea typeface="楷体_GB2312" pitchFamily="49" charset="-122"/>
              </a:rPr>
              <a:t>）主机和部分甲板被烧坏，属单独海损；</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zh-CN" altLang="en-US" sz="2400" b="1" dirty="0">
                <a:effectLst>
                  <a:outerShdw blurRad="38100" dist="38100" dir="2700000">
                    <a:srgbClr val="C0C0C0"/>
                  </a:outerShdw>
                </a:effectLst>
                <a:latin typeface="楷体_GB2312" pitchFamily="49" charset="-122"/>
                <a:ea typeface="楷体_GB2312" pitchFamily="49" charset="-122"/>
              </a:rPr>
              <a:t>（</a:t>
            </a:r>
            <a:r>
              <a:rPr lang="en-US" altLang="zh-CN" sz="2400" b="1">
                <a:effectLst>
                  <a:outerShdw blurRad="38100" dist="38100" dir="2700000">
                    <a:srgbClr val="C0C0C0"/>
                  </a:outerShdw>
                </a:effectLst>
                <a:latin typeface="楷体_GB2312" pitchFamily="49" charset="-122"/>
                <a:ea typeface="楷体_GB2312" pitchFamily="49" charset="-122"/>
              </a:rPr>
              <a:t>4</a:t>
            </a:r>
            <a:r>
              <a:rPr lang="zh-CN" altLang="en-US" sz="2400" b="1" dirty="0">
                <a:effectLst>
                  <a:outerShdw blurRad="38100" dist="38100" dir="2700000">
                    <a:srgbClr val="C0C0C0"/>
                  </a:outerShdw>
                </a:effectLst>
                <a:latin typeface="楷体_GB2312" pitchFamily="49" charset="-122"/>
                <a:ea typeface="楷体_GB2312" pitchFamily="49" charset="-122"/>
              </a:rPr>
              <a:t>）拖轮费用以及（</a:t>
            </a:r>
            <a:r>
              <a:rPr lang="en-US" altLang="zh-CN" sz="2400" b="1">
                <a:effectLst>
                  <a:outerShdw blurRad="38100" dist="38100" dir="2700000">
                    <a:srgbClr val="C0C0C0"/>
                  </a:outerShdw>
                </a:effectLst>
                <a:latin typeface="楷体_GB2312" pitchFamily="49" charset="-122"/>
                <a:ea typeface="楷体_GB2312" pitchFamily="49" charset="-122"/>
              </a:rPr>
              <a:t>5</a:t>
            </a:r>
            <a:r>
              <a:rPr lang="zh-CN" altLang="en-US" sz="2400" b="1" dirty="0">
                <a:effectLst>
                  <a:outerShdw blurRad="38100" dist="38100" dir="2700000">
                    <a:srgbClr val="C0C0C0"/>
                  </a:outerShdw>
                </a:effectLst>
                <a:latin typeface="楷体_GB2312" pitchFamily="49" charset="-122"/>
                <a:ea typeface="楷体_GB2312" pitchFamily="49" charset="-122"/>
              </a:rPr>
              <a:t>）额外增加的燃料、船长及船员工资都属共同海损。 </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18786"/>
                                        </p:tgtEl>
                                        <p:attrNameLst>
                                          <p:attrName>style.visibility</p:attrName>
                                        </p:attrNameLst>
                                      </p:cBhvr>
                                      <p:to>
                                        <p:strVal val="visible"/>
                                      </p:to>
                                    </p:set>
                                    <p:animEffect transition="in" filter="fade">
                                      <p:cBhvr>
                                        <p:cTn id="7" dur="1000"/>
                                        <p:tgtEl>
                                          <p:spTgt spid="118786"/>
                                        </p:tgtEl>
                                      </p:cBhvr>
                                    </p:animEffect>
                                    <p:anim calcmode="lin" valueType="num">
                                      <p:cBhvr>
                                        <p:cTn id="8" dur="1000" fill="hold"/>
                                        <p:tgtEl>
                                          <p:spTgt spid="118786"/>
                                        </p:tgtEl>
                                        <p:attrNameLst>
                                          <p:attrName>ppt_x</p:attrName>
                                        </p:attrNameLst>
                                      </p:cBhvr>
                                      <p:tavLst>
                                        <p:tav tm="0">
                                          <p:val>
                                            <p:strVal val="#ppt_x"/>
                                          </p:val>
                                        </p:tav>
                                        <p:tav tm="100000">
                                          <p:val>
                                            <p:strVal val="#ppt_x"/>
                                          </p:val>
                                        </p:tav>
                                      </p:tavLst>
                                    </p:anim>
                                    <p:anim calcmode="lin" valueType="num">
                                      <p:cBhvr>
                                        <p:cTn id="9" dur="897" decel="100000" fill="hold"/>
                                        <p:tgtEl>
                                          <p:spTgt spid="118786"/>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187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18787">
                                            <p:txEl>
                                              <p:charRg st="0" end="21"/>
                                            </p:txEl>
                                          </p:spTgt>
                                        </p:tgtEl>
                                        <p:attrNameLst>
                                          <p:attrName>style.visibility</p:attrName>
                                        </p:attrNameLst>
                                      </p:cBhvr>
                                      <p:to>
                                        <p:strVal val="visible"/>
                                      </p:to>
                                    </p:set>
                                    <p:animEffect transition="in" filter="fade">
                                      <p:cBhvr>
                                        <p:cTn id="15" dur="1000"/>
                                        <p:tgtEl>
                                          <p:spTgt spid="118787">
                                            <p:txEl>
                                              <p:charRg st="0" end="21"/>
                                            </p:txEl>
                                          </p:spTgt>
                                        </p:tgtEl>
                                      </p:cBhvr>
                                    </p:animEffect>
                                    <p:anim calcmode="lin" valueType="num">
                                      <p:cBhvr>
                                        <p:cTn id="16" dur="1000" fill="hold"/>
                                        <p:tgtEl>
                                          <p:spTgt spid="118787">
                                            <p:txEl>
                                              <p:charRg st="0" end="21"/>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18787">
                                            <p:txEl>
                                              <p:charRg st="0" end="21"/>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18787">
                                            <p:txEl>
                                              <p:charRg st="0" end="2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118787">
                                            <p:txEl>
                                              <p:charRg st="21" end="44"/>
                                            </p:txEl>
                                          </p:spTgt>
                                        </p:tgtEl>
                                        <p:attrNameLst>
                                          <p:attrName>style.visibility</p:attrName>
                                        </p:attrNameLst>
                                      </p:cBhvr>
                                      <p:to>
                                        <p:strVal val="visible"/>
                                      </p:to>
                                    </p:set>
                                    <p:animEffect transition="in" filter="fade">
                                      <p:cBhvr>
                                        <p:cTn id="23" dur="1000"/>
                                        <p:tgtEl>
                                          <p:spTgt spid="118787">
                                            <p:txEl>
                                              <p:charRg st="21" end="44"/>
                                            </p:txEl>
                                          </p:spTgt>
                                        </p:tgtEl>
                                      </p:cBhvr>
                                    </p:animEffect>
                                    <p:anim calcmode="lin" valueType="num">
                                      <p:cBhvr>
                                        <p:cTn id="24" dur="1000" fill="hold"/>
                                        <p:tgtEl>
                                          <p:spTgt spid="118787">
                                            <p:txEl>
                                              <p:charRg st="21" end="44"/>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118787">
                                            <p:txEl>
                                              <p:charRg st="21" end="44"/>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118787">
                                            <p:txEl>
                                              <p:charRg st="21" end="4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118787">
                                            <p:txEl>
                                              <p:charRg st="44" end="65"/>
                                            </p:txEl>
                                          </p:spTgt>
                                        </p:tgtEl>
                                        <p:attrNameLst>
                                          <p:attrName>style.visibility</p:attrName>
                                        </p:attrNameLst>
                                      </p:cBhvr>
                                      <p:to>
                                        <p:strVal val="visible"/>
                                      </p:to>
                                    </p:set>
                                    <p:animEffect transition="in" filter="fade">
                                      <p:cBhvr>
                                        <p:cTn id="31" dur="1000"/>
                                        <p:tgtEl>
                                          <p:spTgt spid="118787">
                                            <p:txEl>
                                              <p:charRg st="44" end="65"/>
                                            </p:txEl>
                                          </p:spTgt>
                                        </p:tgtEl>
                                      </p:cBhvr>
                                    </p:animEffect>
                                    <p:anim calcmode="lin" valueType="num">
                                      <p:cBhvr>
                                        <p:cTn id="32" dur="1000" fill="hold"/>
                                        <p:tgtEl>
                                          <p:spTgt spid="118787">
                                            <p:txEl>
                                              <p:charRg st="44" end="65"/>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118787">
                                            <p:txEl>
                                              <p:charRg st="44" end="65"/>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118787">
                                            <p:txEl>
                                              <p:charRg st="44" end="6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118787">
                                            <p:txEl>
                                              <p:charRg st="65" end="101"/>
                                            </p:txEl>
                                          </p:spTgt>
                                        </p:tgtEl>
                                        <p:attrNameLst>
                                          <p:attrName>style.visibility</p:attrName>
                                        </p:attrNameLst>
                                      </p:cBhvr>
                                      <p:to>
                                        <p:strVal val="visible"/>
                                      </p:to>
                                    </p:set>
                                    <p:animEffect transition="in" filter="fade">
                                      <p:cBhvr>
                                        <p:cTn id="39" dur="1000"/>
                                        <p:tgtEl>
                                          <p:spTgt spid="118787">
                                            <p:txEl>
                                              <p:charRg st="65" end="101"/>
                                            </p:txEl>
                                          </p:spTgt>
                                        </p:tgtEl>
                                      </p:cBhvr>
                                    </p:animEffect>
                                    <p:anim calcmode="lin" valueType="num">
                                      <p:cBhvr>
                                        <p:cTn id="40" dur="1000" fill="hold"/>
                                        <p:tgtEl>
                                          <p:spTgt spid="118787">
                                            <p:txEl>
                                              <p:charRg st="65" end="101"/>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18787">
                                            <p:txEl>
                                              <p:charRg st="65" end="101"/>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18787">
                                            <p:txEl>
                                              <p:charRg st="65" end="10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云形标注 104449"/>
          <p:cNvSpPr/>
          <p:nvPr/>
        </p:nvSpPr>
        <p:spPr>
          <a:xfrm>
            <a:off x="2362200" y="457200"/>
            <a:ext cx="2514600" cy="990600"/>
          </a:xfrm>
          <a:prstGeom prst="cloudCallout">
            <a:avLst>
              <a:gd name="adj1" fmla="val 58648"/>
              <a:gd name="adj2" fmla="val 87500"/>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2400" b="1" dirty="0">
                <a:solidFill>
                  <a:schemeClr val="bg1"/>
                </a:solidFill>
                <a:latin typeface="Tahoma" panose="020B0604030504040204" charset="0"/>
                <a:ea typeface="黑体" panose="02010609060101010101" charset="-122"/>
              </a:rPr>
              <a:t>分析</a:t>
            </a:r>
            <a:endParaRPr lang="zh-CN" altLang="en-US" sz="2400" b="1">
              <a:solidFill>
                <a:schemeClr val="bg1"/>
              </a:solidFill>
              <a:latin typeface="Tahoma" panose="020B0604030504040204" charset="0"/>
              <a:ea typeface="黑体" panose="02010609060101010101" charset="-122"/>
            </a:endParaRPr>
          </a:p>
        </p:txBody>
      </p:sp>
      <p:sp>
        <p:nvSpPr>
          <p:cNvPr id="104451" name="竖卷形 104450"/>
          <p:cNvSpPr/>
          <p:nvPr/>
        </p:nvSpPr>
        <p:spPr>
          <a:xfrm>
            <a:off x="1828800" y="2133600"/>
            <a:ext cx="7620000" cy="3429000"/>
          </a:xfrm>
          <a:prstGeom prst="verticalScroll">
            <a:avLst>
              <a:gd name="adj" fmla="val 12500"/>
            </a:avLst>
          </a:prstGeom>
          <a:noFill/>
          <a:ln w="9525" cap="flat" cmpd="sng">
            <a:solidFill>
              <a:schemeClr val="hlink"/>
            </a:solidFill>
            <a:prstDash val="solid"/>
            <a:miter/>
            <a:headEnd type="none" w="med" len="med"/>
            <a:tailEnd type="none" w="med" len="med"/>
          </a:ln>
        </p:spPr>
        <p:txBody>
          <a:bodyPr wrap="none" anchor="ctr"/>
          <a:p>
            <a:endParaRPr lang="zh-CN" altLang="en-US" sz="2400" dirty="0">
              <a:solidFill>
                <a:schemeClr val="bg1"/>
              </a:solidFill>
              <a:latin typeface="华文新魏" panose="02010800040101010101" pitchFamily="2" charset="-122"/>
              <a:ea typeface="华文新魏" panose="02010800040101010101" pitchFamily="2" charset="-122"/>
            </a:endParaRPr>
          </a:p>
          <a:p>
            <a:r>
              <a:rPr lang="en-US" altLang="zh-CN" sz="2400" b="1">
                <a:effectLst>
                  <a:outerShdw blurRad="38100" dist="38100" dir="2700000">
                    <a:srgbClr val="C0C0C0"/>
                  </a:outerShdw>
                </a:effectLst>
                <a:latin typeface="楷体_GB2312" pitchFamily="49" charset="-122"/>
                <a:ea typeface="楷体_GB2312" pitchFamily="49" charset="-122"/>
              </a:rPr>
              <a:t>1</a:t>
            </a:r>
            <a:r>
              <a:rPr lang="zh-CN" altLang="en-US" sz="2400" b="1" dirty="0">
                <a:effectLst>
                  <a:outerShdw blurRad="38100" dist="38100" dir="2700000">
                    <a:srgbClr val="C0C0C0"/>
                  </a:outerShdw>
                </a:effectLst>
                <a:latin typeface="楷体_GB2312" pitchFamily="49" charset="-122"/>
                <a:ea typeface="楷体_GB2312" pitchFamily="49" charset="-122"/>
              </a:rPr>
              <a:t>、连夜暴雨，致使船头</a:t>
            </a:r>
            <a:r>
              <a:rPr lang="en-US" altLang="zh-CN" sz="2400" b="1">
                <a:effectLst>
                  <a:outerShdw blurRad="38100" dist="38100" dir="2700000">
                    <a:srgbClr val="C0C0C0"/>
                  </a:outerShdw>
                </a:effectLst>
                <a:latin typeface="楷体_GB2312" pitchFamily="49" charset="-122"/>
                <a:ea typeface="楷体_GB2312" pitchFamily="49" charset="-122"/>
              </a:rPr>
              <a:t>A</a:t>
            </a:r>
            <a:r>
              <a:rPr lang="zh-CN" altLang="en-US" sz="2400" b="1" dirty="0">
                <a:effectLst>
                  <a:outerShdw blurRad="38100" dist="38100" dir="2700000">
                    <a:srgbClr val="C0C0C0"/>
                  </a:outerShdw>
                </a:effectLst>
                <a:latin typeface="楷体_GB2312" pitchFamily="49" charset="-122"/>
                <a:ea typeface="楷体_GB2312" pitchFamily="49" charset="-122"/>
              </a:rPr>
              <a:t>仓货物受潮</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en-US" altLang="zh-CN" sz="2400" b="1">
                <a:effectLst>
                  <a:outerShdw blurRad="38100" dist="38100" dir="2700000">
                    <a:srgbClr val="C0C0C0"/>
                  </a:outerShdw>
                </a:effectLst>
                <a:latin typeface="楷体_GB2312" pitchFamily="49" charset="-122"/>
                <a:ea typeface="楷体_GB2312" pitchFamily="49" charset="-122"/>
              </a:rPr>
              <a:t>2</a:t>
            </a:r>
            <a:r>
              <a:rPr lang="zh-CN" altLang="en-US" sz="2400" b="1" dirty="0">
                <a:effectLst>
                  <a:outerShdw blurRad="38100" dist="38100" dir="2700000">
                    <a:srgbClr val="C0C0C0"/>
                  </a:outerShdw>
                </a:effectLst>
                <a:latin typeface="楷体_GB2312" pitchFamily="49" charset="-122"/>
                <a:ea typeface="楷体_GB2312" pitchFamily="49" charset="-122"/>
              </a:rPr>
              <a:t>、船舶触礁后下沉，为使船只不至于沉没，</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zh-CN" altLang="en-US" sz="2400" b="1" dirty="0">
                <a:effectLst>
                  <a:outerShdw blurRad="38100" dist="38100" dir="2700000">
                    <a:srgbClr val="C0C0C0"/>
                  </a:outerShdw>
                </a:effectLst>
                <a:latin typeface="楷体_GB2312" pitchFamily="49" charset="-122"/>
                <a:ea typeface="楷体_GB2312" pitchFamily="49" charset="-122"/>
              </a:rPr>
              <a:t>船长下令抛弃部分货物。</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en-US" altLang="zh-CN" sz="2400" b="1">
                <a:effectLst>
                  <a:outerShdw blurRad="38100" dist="38100" dir="2700000">
                    <a:srgbClr val="C0C0C0"/>
                  </a:outerShdw>
                </a:effectLst>
                <a:latin typeface="楷体_GB2312" pitchFamily="49" charset="-122"/>
                <a:ea typeface="楷体_GB2312" pitchFamily="49" charset="-122"/>
              </a:rPr>
              <a:t>3</a:t>
            </a:r>
            <a:r>
              <a:rPr lang="zh-CN" altLang="en-US" sz="2400" b="1" dirty="0">
                <a:effectLst>
                  <a:outerShdw blurRad="38100" dist="38100" dir="2700000">
                    <a:srgbClr val="C0C0C0"/>
                  </a:outerShdw>
                </a:effectLst>
                <a:latin typeface="楷体_GB2312" pitchFamily="49" charset="-122"/>
                <a:ea typeface="楷体_GB2312" pitchFamily="49" charset="-122"/>
              </a:rPr>
              <a:t>、两只船舶不甚相撞，致使其中一艘船只沉没，</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zh-CN" altLang="en-US" sz="2400" b="1" dirty="0">
                <a:effectLst>
                  <a:outerShdw blurRad="38100" dist="38100" dir="2700000">
                    <a:srgbClr val="C0C0C0"/>
                  </a:outerShdw>
                </a:effectLst>
                <a:latin typeface="楷体_GB2312" pitchFamily="49" charset="-122"/>
                <a:ea typeface="楷体_GB2312" pitchFamily="49" charset="-122"/>
              </a:rPr>
              <a:t>货物散落海上无法打捞。</a:t>
            </a:r>
            <a:endParaRPr lang="zh-CN" altLang="en-US" sz="2400" b="1" dirty="0">
              <a:effectLst>
                <a:outerShdw blurRad="38100" dist="38100" dir="2700000">
                  <a:srgbClr val="C0C0C0"/>
                </a:outerShdw>
              </a:effectLst>
              <a:latin typeface="楷体_GB2312" pitchFamily="49" charset="-122"/>
              <a:ea typeface="楷体_GB2312" pitchFamily="49" charset="-122"/>
            </a:endParaRPr>
          </a:p>
          <a:p>
            <a:r>
              <a:rPr lang="en-US" altLang="zh-CN" sz="2400" b="1">
                <a:effectLst>
                  <a:outerShdw blurRad="38100" dist="38100" dir="2700000">
                    <a:srgbClr val="C0C0C0"/>
                  </a:outerShdw>
                </a:effectLst>
                <a:latin typeface="楷体_GB2312" pitchFamily="49" charset="-122"/>
                <a:ea typeface="楷体_GB2312" pitchFamily="49" charset="-122"/>
              </a:rPr>
              <a:t>4</a:t>
            </a:r>
            <a:r>
              <a:rPr lang="zh-CN" altLang="en-US" sz="2400" b="1" dirty="0">
                <a:effectLst>
                  <a:outerShdw blurRad="38100" dist="38100" dir="2700000">
                    <a:srgbClr val="C0C0C0"/>
                  </a:outerShdw>
                </a:effectLst>
                <a:latin typeface="楷体_GB2312" pitchFamily="49" charset="-122"/>
                <a:ea typeface="楷体_GB2312" pitchFamily="49" charset="-122"/>
              </a:rPr>
              <a:t>、船只海上行船时遭遇战争袭击，致使全船沉没。</a:t>
            </a:r>
            <a:endParaRPr lang="zh-CN" altLang="en-US" sz="2400" b="1" dirty="0">
              <a:effectLst>
                <a:outerShdw blurRad="38100" dist="38100" dir="2700000">
                  <a:srgbClr val="C0C0C0"/>
                </a:outerShdw>
              </a:effectLst>
              <a:latin typeface="楷体_GB2312" pitchFamily="49" charset="-122"/>
              <a:ea typeface="楷体_GB2312" pitchFamily="49" charset="-122"/>
            </a:endParaRPr>
          </a:p>
          <a:p>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
        <p:nvSpPr>
          <p:cNvPr id="104452" name="线形标注 2 104451"/>
          <p:cNvSpPr/>
          <p:nvPr/>
        </p:nvSpPr>
        <p:spPr>
          <a:xfrm>
            <a:off x="7848600" y="1600200"/>
            <a:ext cx="2057400" cy="914400"/>
          </a:xfrm>
          <a:prstGeom prst="borderCallout2">
            <a:avLst>
              <a:gd name="adj1" fmla="val 12500"/>
              <a:gd name="adj2" fmla="val -3704"/>
              <a:gd name="adj3" fmla="val 12500"/>
              <a:gd name="adj4" fmla="val -14583"/>
              <a:gd name="adj5" fmla="val 152778"/>
              <a:gd name="adj6" fmla="val -25926"/>
            </a:avLst>
          </a:prstGeom>
          <a:solidFill>
            <a:schemeClr val="accent1"/>
          </a:solidFill>
          <a:ln w="25400" cap="flat" cmpd="sng">
            <a:solidFill>
              <a:schemeClr val="tx1"/>
            </a:solidFill>
            <a:prstDash val="solid"/>
            <a:miter/>
            <a:headEnd type="none" w="med" len="med"/>
            <a:tailEnd type="none" w="med" len="med"/>
          </a:ln>
        </p:spPr>
        <p:txBody>
          <a:bodyPr/>
          <a:p>
            <a:pPr algn="ctr"/>
            <a:r>
              <a:rPr lang="zh-CN" altLang="en-US" sz="2400" b="1" dirty="0">
                <a:solidFill>
                  <a:schemeClr val="bg1"/>
                </a:solidFill>
                <a:latin typeface="Tahoma" panose="020B0604030504040204" charset="0"/>
                <a:ea typeface="楷体_GB2312" pitchFamily="49" charset="-122"/>
              </a:rPr>
              <a:t>自然灾害造成的单独海损</a:t>
            </a:r>
            <a:endParaRPr lang="zh-CN" altLang="en-US" sz="2400" b="1">
              <a:solidFill>
                <a:schemeClr val="bg1"/>
              </a:solidFill>
              <a:latin typeface="Tahoma" panose="020B0604030504040204" charset="0"/>
              <a:ea typeface="楷体_GB2312" pitchFamily="49" charset="-122"/>
            </a:endParaRPr>
          </a:p>
        </p:txBody>
      </p:sp>
      <p:sp>
        <p:nvSpPr>
          <p:cNvPr id="104453" name="线形标注 2 104452"/>
          <p:cNvSpPr/>
          <p:nvPr/>
        </p:nvSpPr>
        <p:spPr>
          <a:xfrm>
            <a:off x="8543925" y="2781300"/>
            <a:ext cx="2286000" cy="800100"/>
          </a:xfrm>
          <a:prstGeom prst="borderCallout2">
            <a:avLst>
              <a:gd name="adj1" fmla="val 14287"/>
              <a:gd name="adj2" fmla="val -3333"/>
              <a:gd name="adj3" fmla="val 14287"/>
              <a:gd name="adj4" fmla="val -3333"/>
              <a:gd name="adj5" fmla="val 100000"/>
              <a:gd name="adj6" fmla="val -29861"/>
            </a:avLst>
          </a:prstGeom>
          <a:solidFill>
            <a:schemeClr val="accent1"/>
          </a:solidFill>
          <a:ln w="38100" cap="flat" cmpd="sng">
            <a:solidFill>
              <a:schemeClr val="tx1"/>
            </a:solidFill>
            <a:prstDash val="solid"/>
            <a:miter/>
            <a:headEnd type="none" w="med" len="med"/>
            <a:tailEnd type="none" w="med" len="med"/>
          </a:ln>
        </p:spPr>
        <p:txBody>
          <a:bodyPr/>
          <a:p>
            <a:pPr algn="ctr"/>
            <a:r>
              <a:rPr lang="zh-CN" altLang="en-US" sz="2400" b="1" dirty="0">
                <a:solidFill>
                  <a:schemeClr val="bg1"/>
                </a:solidFill>
                <a:latin typeface="Tahoma" panose="020B0604030504040204" charset="0"/>
                <a:ea typeface="楷体_GB2312" pitchFamily="49" charset="-122"/>
              </a:rPr>
              <a:t>意外事故造成的共同海损</a:t>
            </a:r>
            <a:endParaRPr lang="zh-CN" altLang="en-US" sz="2400" b="1">
              <a:solidFill>
                <a:schemeClr val="bg1"/>
              </a:solidFill>
              <a:latin typeface="Tahoma" panose="020B0604030504040204" charset="0"/>
              <a:ea typeface="楷体_GB2312" pitchFamily="49" charset="-122"/>
            </a:endParaRPr>
          </a:p>
        </p:txBody>
      </p:sp>
      <p:sp>
        <p:nvSpPr>
          <p:cNvPr id="104454" name="线形标注 2 104453"/>
          <p:cNvSpPr/>
          <p:nvPr/>
        </p:nvSpPr>
        <p:spPr>
          <a:xfrm>
            <a:off x="7861300" y="5207000"/>
            <a:ext cx="2184400" cy="825500"/>
          </a:xfrm>
          <a:prstGeom prst="borderCallout2">
            <a:avLst>
              <a:gd name="adj1" fmla="val 13847"/>
              <a:gd name="adj2" fmla="val -3486"/>
              <a:gd name="adj3" fmla="val 13847"/>
              <a:gd name="adj4" fmla="val -3486"/>
              <a:gd name="adj5" fmla="val -107694"/>
              <a:gd name="adj6" fmla="val -93606"/>
            </a:avLst>
          </a:prstGeom>
          <a:solidFill>
            <a:schemeClr val="accent1"/>
          </a:solidFill>
          <a:ln w="38100" cap="flat" cmpd="sng">
            <a:solidFill>
              <a:schemeClr val="tx1"/>
            </a:solidFill>
            <a:prstDash val="solid"/>
            <a:miter/>
            <a:headEnd type="none" w="med" len="med"/>
            <a:tailEnd type="none" w="med" len="med"/>
          </a:ln>
        </p:spPr>
        <p:txBody>
          <a:bodyPr/>
          <a:p>
            <a:pPr algn="ctr"/>
            <a:r>
              <a:rPr lang="zh-CN" altLang="en-US" sz="2400" b="1" dirty="0">
                <a:solidFill>
                  <a:schemeClr val="bg1"/>
                </a:solidFill>
                <a:latin typeface="Tahoma" panose="020B0604030504040204" charset="0"/>
                <a:ea typeface="楷体_GB2312" pitchFamily="49" charset="-122"/>
              </a:rPr>
              <a:t>意外事故造成的推定全损</a:t>
            </a:r>
            <a:endParaRPr lang="zh-CN" altLang="en-US" sz="2400" b="1">
              <a:solidFill>
                <a:schemeClr val="bg1"/>
              </a:solidFill>
              <a:latin typeface="Tahoma" panose="020B0604030504040204" charset="0"/>
              <a:ea typeface="楷体_GB2312" pitchFamily="49" charset="-122"/>
            </a:endParaRPr>
          </a:p>
        </p:txBody>
      </p:sp>
      <p:sp>
        <p:nvSpPr>
          <p:cNvPr id="104455" name="线形标注 2 104454"/>
          <p:cNvSpPr/>
          <p:nvPr/>
        </p:nvSpPr>
        <p:spPr>
          <a:xfrm>
            <a:off x="4000500" y="5499100"/>
            <a:ext cx="2552700" cy="914400"/>
          </a:xfrm>
          <a:prstGeom prst="borderCallout2">
            <a:avLst>
              <a:gd name="adj1" fmla="val 12500"/>
              <a:gd name="adj2" fmla="val -2986"/>
              <a:gd name="adj3" fmla="val 12500"/>
              <a:gd name="adj4" fmla="val -2986"/>
              <a:gd name="adj5" fmla="val -47222"/>
              <a:gd name="adj6" fmla="val -13931"/>
            </a:avLst>
          </a:prstGeom>
          <a:solidFill>
            <a:schemeClr val="accent1"/>
          </a:solidFill>
          <a:ln w="38100" cap="flat" cmpd="sng">
            <a:solidFill>
              <a:schemeClr val="tx1"/>
            </a:solidFill>
            <a:prstDash val="solid"/>
            <a:miter/>
            <a:headEnd type="none" w="med" len="med"/>
            <a:tailEnd type="none" w="med" len="med"/>
          </a:ln>
        </p:spPr>
        <p:txBody>
          <a:bodyPr/>
          <a:p>
            <a:pPr algn="ctr"/>
            <a:r>
              <a:rPr lang="zh-CN" altLang="en-US" sz="2400" b="1" dirty="0">
                <a:solidFill>
                  <a:schemeClr val="bg1"/>
                </a:solidFill>
                <a:latin typeface="Tahoma" panose="020B0604030504040204" charset="0"/>
                <a:ea typeface="楷体_GB2312" pitchFamily="49" charset="-122"/>
              </a:rPr>
              <a:t>特殊外来风险造成的实际全损</a:t>
            </a:r>
            <a:endParaRPr lang="zh-CN" altLang="en-US" sz="2400" b="1">
              <a:solidFill>
                <a:schemeClr val="bg1"/>
              </a:solidFill>
              <a:latin typeface="Tahoma" panose="020B0604030504040204" charset="0"/>
              <a:ea typeface="楷体_GB2312" pitchFamily="49" charset="-122"/>
            </a:endParaRPr>
          </a:p>
        </p:txBody>
      </p:sp>
      <p:sp>
        <p:nvSpPr>
          <p:cNvPr id="104456" name="前凸弯带形 104455">
            <a:hlinkClick r:id="" action="ppaction://noaction"/>
          </p:cNvPr>
          <p:cNvSpPr/>
          <p:nvPr/>
        </p:nvSpPr>
        <p:spPr>
          <a:xfrm>
            <a:off x="1905000" y="5943600"/>
            <a:ext cx="1600200" cy="609600"/>
          </a:xfrm>
          <a:prstGeom prst="ellipseRibbon">
            <a:avLst>
              <a:gd name="adj1" fmla="val 25000"/>
              <a:gd name="adj2" fmla="val 50000"/>
              <a:gd name="adj3" fmla="val 12500"/>
            </a:avLst>
          </a:prstGeom>
          <a:gradFill rotWithShape="0">
            <a:gsLst>
              <a:gs pos="0">
                <a:srgbClr val="FFCC99"/>
              </a:gs>
              <a:gs pos="50000">
                <a:srgbClr val="FFCC99">
                  <a:gamma/>
                  <a:shade val="46275"/>
                  <a:invGamma/>
                </a:srgbClr>
              </a:gs>
              <a:gs pos="100000">
                <a:srgbClr val="FFCC99"/>
              </a:gs>
            </a:gsLst>
            <a:lin ang="0" scaled="1"/>
            <a:tileRect/>
          </a:gradFill>
          <a:ln w="9525" cap="flat" cmpd="sng">
            <a:solidFill>
              <a:schemeClr val="tx1"/>
            </a:solidFill>
            <a:prstDash val="solid"/>
            <a:miter/>
            <a:headEnd type="none" w="med" len="med"/>
            <a:tailEnd type="none" w="med" len="med"/>
          </a:ln>
        </p:spPr>
        <p:txBody>
          <a:bodyPr wrap="none" anchor="ctr"/>
          <a:p>
            <a:pPr algn="ctr"/>
            <a:r>
              <a:rPr lang="en-US" altLang="zh-CN" sz="2400" b="1">
                <a:solidFill>
                  <a:srgbClr val="F90903"/>
                </a:solidFill>
                <a:latin typeface="Tahoma" panose="020B0604030504040204" charset="0"/>
              </a:rPr>
              <a:t>BACK</a:t>
            </a:r>
            <a:endParaRPr lang="en-US" altLang="zh-CN" sz="2400" b="1">
              <a:solidFill>
                <a:srgbClr val="F90903"/>
              </a:solidFill>
              <a:latin typeface="Tahoma" panose="020B0604030504040204" charset="0"/>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 calcmode="lin" valueType="num">
                                      <p:cBhvr>
                                        <p:cTn id="12" dur="500" fill="hold"/>
                                        <p:tgtEl>
                                          <p:spTgt spid="104452"/>
                                        </p:tgtEl>
                                        <p:attrNameLst>
                                          <p:attrName>ppt_x</p:attrName>
                                        </p:attrNameLst>
                                      </p:cBhvr>
                                      <p:tavLst>
                                        <p:tav tm="0">
                                          <p:val>
                                            <p:strVal val="#ppt_x"/>
                                          </p:val>
                                        </p:tav>
                                        <p:tav tm="100000">
                                          <p:val>
                                            <p:strVal val="#ppt_x"/>
                                          </p:val>
                                        </p:tav>
                                      </p:tavLst>
                                    </p:anim>
                                    <p:anim calcmode="lin" valueType="num">
                                      <p:cBhvr>
                                        <p:cTn id="13" dur="500" fill="hold"/>
                                        <p:tgtEl>
                                          <p:spTgt spid="104452"/>
                                        </p:tgtEl>
                                        <p:attrNameLst>
                                          <p:attrName>ppt_y</p:attrName>
                                        </p:attrNameLst>
                                      </p:cBhvr>
                                      <p:tavLst>
                                        <p:tav tm="0">
                                          <p:val>
                                            <p:strVal val="#ppt_y-#ppt_h/2"/>
                                          </p:val>
                                        </p:tav>
                                        <p:tav tm="100000">
                                          <p:val>
                                            <p:strVal val="#ppt_y"/>
                                          </p:val>
                                        </p:tav>
                                      </p:tavLst>
                                    </p:anim>
                                    <p:anim calcmode="lin" valueType="num">
                                      <p:cBhvr>
                                        <p:cTn id="14" dur="500" fill="hold"/>
                                        <p:tgtEl>
                                          <p:spTgt spid="104452"/>
                                        </p:tgtEl>
                                        <p:attrNameLst>
                                          <p:attrName>ppt_w</p:attrName>
                                        </p:attrNameLst>
                                      </p:cBhvr>
                                      <p:tavLst>
                                        <p:tav tm="0">
                                          <p:val>
                                            <p:strVal val="#ppt_w"/>
                                          </p:val>
                                        </p:tav>
                                        <p:tav tm="100000">
                                          <p:val>
                                            <p:strVal val="#ppt_w"/>
                                          </p:val>
                                        </p:tav>
                                      </p:tavLst>
                                    </p:anim>
                                    <p:anim calcmode="lin" valueType="num">
                                      <p:cBhvr>
                                        <p:cTn id="15" dur="500" fill="hold"/>
                                        <p:tgtEl>
                                          <p:spTgt spid="104452"/>
                                        </p:tgtEl>
                                        <p:attrNameLst>
                                          <p:attrName>ppt_h</p:attrName>
                                        </p:attrNameLst>
                                      </p:cBhvr>
                                      <p:tavLst>
                                        <p:tav tm="0">
                                          <p:val>
                                            <p:fltVal val="0.00000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2" fill="hold" grpId="0" nodeType="clickEffect">
                                  <p:stCondLst>
                                    <p:cond delay="0"/>
                                  </p:stCondLst>
                                  <p:childTnLst>
                                    <p:set>
                                      <p:cBhvr>
                                        <p:cTn id="19" dur="1" fill="hold">
                                          <p:stCondLst>
                                            <p:cond delay="0"/>
                                          </p:stCondLst>
                                        </p:cTn>
                                        <p:tgtEl>
                                          <p:spTgt spid="104453"/>
                                        </p:tgtEl>
                                        <p:attrNameLst>
                                          <p:attrName>style.visibility</p:attrName>
                                        </p:attrNameLst>
                                      </p:cBhvr>
                                      <p:to>
                                        <p:strVal val="visible"/>
                                      </p:to>
                                    </p:set>
                                    <p:anim calcmode="lin" valueType="num">
                                      <p:cBhvr>
                                        <p:cTn id="20" dur="500" fill="hold"/>
                                        <p:tgtEl>
                                          <p:spTgt spid="104453"/>
                                        </p:tgtEl>
                                        <p:attrNameLst>
                                          <p:attrName>ppt_x</p:attrName>
                                        </p:attrNameLst>
                                      </p:cBhvr>
                                      <p:tavLst>
                                        <p:tav tm="0">
                                          <p:val>
                                            <p:strVal val="#ppt_x+#ppt_w/2"/>
                                          </p:val>
                                        </p:tav>
                                        <p:tav tm="100000">
                                          <p:val>
                                            <p:strVal val="#ppt_x"/>
                                          </p:val>
                                        </p:tav>
                                      </p:tavLst>
                                    </p:anim>
                                    <p:anim calcmode="lin" valueType="num">
                                      <p:cBhvr>
                                        <p:cTn id="21" dur="500" fill="hold"/>
                                        <p:tgtEl>
                                          <p:spTgt spid="104453"/>
                                        </p:tgtEl>
                                        <p:attrNameLst>
                                          <p:attrName>ppt_y</p:attrName>
                                        </p:attrNameLst>
                                      </p:cBhvr>
                                      <p:tavLst>
                                        <p:tav tm="0">
                                          <p:val>
                                            <p:strVal val="#ppt_y"/>
                                          </p:val>
                                        </p:tav>
                                        <p:tav tm="100000">
                                          <p:val>
                                            <p:strVal val="#ppt_y"/>
                                          </p:val>
                                        </p:tav>
                                      </p:tavLst>
                                    </p:anim>
                                    <p:anim calcmode="lin" valueType="num">
                                      <p:cBhvr>
                                        <p:cTn id="22" dur="500" fill="hold"/>
                                        <p:tgtEl>
                                          <p:spTgt spid="104453"/>
                                        </p:tgtEl>
                                        <p:attrNameLst>
                                          <p:attrName>ppt_w</p:attrName>
                                        </p:attrNameLst>
                                      </p:cBhvr>
                                      <p:tavLst>
                                        <p:tav tm="0">
                                          <p:val>
                                            <p:fltVal val="0.000000"/>
                                          </p:val>
                                        </p:tav>
                                        <p:tav tm="100000">
                                          <p:val>
                                            <p:strVal val="#ppt_w"/>
                                          </p:val>
                                        </p:tav>
                                      </p:tavLst>
                                    </p:anim>
                                    <p:anim calcmode="lin" valueType="num">
                                      <p:cBhvr>
                                        <p:cTn id="23" dur="500" fill="hold"/>
                                        <p:tgtEl>
                                          <p:spTgt spid="10445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104454"/>
                                        </p:tgtEl>
                                        <p:attrNameLst>
                                          <p:attrName>style.visibility</p:attrName>
                                        </p:attrNameLst>
                                      </p:cBhvr>
                                      <p:to>
                                        <p:strVal val="visible"/>
                                      </p:to>
                                    </p:set>
                                    <p:anim calcmode="lin" valueType="num">
                                      <p:cBhvr>
                                        <p:cTn id="28" dur="500" fill="hold"/>
                                        <p:tgtEl>
                                          <p:spTgt spid="104454"/>
                                        </p:tgtEl>
                                        <p:attrNameLst>
                                          <p:attrName>ppt_x</p:attrName>
                                        </p:attrNameLst>
                                      </p:cBhvr>
                                      <p:tavLst>
                                        <p:tav tm="0">
                                          <p:val>
                                            <p:strVal val="#ppt_x"/>
                                          </p:val>
                                        </p:tav>
                                        <p:tav tm="100000">
                                          <p:val>
                                            <p:strVal val="#ppt_x"/>
                                          </p:val>
                                        </p:tav>
                                      </p:tavLst>
                                    </p:anim>
                                    <p:anim calcmode="lin" valueType="num">
                                      <p:cBhvr>
                                        <p:cTn id="29" dur="500" fill="hold"/>
                                        <p:tgtEl>
                                          <p:spTgt spid="104454"/>
                                        </p:tgtEl>
                                        <p:attrNameLst>
                                          <p:attrName>ppt_y</p:attrName>
                                        </p:attrNameLst>
                                      </p:cBhvr>
                                      <p:tavLst>
                                        <p:tav tm="0">
                                          <p:val>
                                            <p:strVal val="#ppt_y+#ppt_h/2"/>
                                          </p:val>
                                        </p:tav>
                                        <p:tav tm="100000">
                                          <p:val>
                                            <p:strVal val="#ppt_y"/>
                                          </p:val>
                                        </p:tav>
                                      </p:tavLst>
                                    </p:anim>
                                    <p:anim calcmode="lin" valueType="num">
                                      <p:cBhvr>
                                        <p:cTn id="30" dur="500" fill="hold"/>
                                        <p:tgtEl>
                                          <p:spTgt spid="104454"/>
                                        </p:tgtEl>
                                        <p:attrNameLst>
                                          <p:attrName>ppt_w</p:attrName>
                                        </p:attrNameLst>
                                      </p:cBhvr>
                                      <p:tavLst>
                                        <p:tav tm="0">
                                          <p:val>
                                            <p:strVal val="#ppt_w"/>
                                          </p:val>
                                        </p:tav>
                                        <p:tav tm="100000">
                                          <p:val>
                                            <p:strVal val="#ppt_w"/>
                                          </p:val>
                                        </p:tav>
                                      </p:tavLst>
                                    </p:anim>
                                    <p:anim calcmode="lin" valueType="num">
                                      <p:cBhvr>
                                        <p:cTn id="31" dur="500" fill="hold"/>
                                        <p:tgtEl>
                                          <p:spTgt spid="104454"/>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104455"/>
                                        </p:tgtEl>
                                        <p:attrNameLst>
                                          <p:attrName>style.visibility</p:attrName>
                                        </p:attrNameLst>
                                      </p:cBhvr>
                                      <p:to>
                                        <p:strVal val="visible"/>
                                      </p:to>
                                    </p:set>
                                    <p:anim calcmode="lin" valueType="num">
                                      <p:cBhvr>
                                        <p:cTn id="36" dur="500" fill="hold"/>
                                        <p:tgtEl>
                                          <p:spTgt spid="104455"/>
                                        </p:tgtEl>
                                        <p:attrNameLst>
                                          <p:attrName>ppt_x</p:attrName>
                                        </p:attrNameLst>
                                      </p:cBhvr>
                                      <p:tavLst>
                                        <p:tav tm="0">
                                          <p:val>
                                            <p:strVal val="#ppt_x-#ppt_w/2"/>
                                          </p:val>
                                        </p:tav>
                                        <p:tav tm="100000">
                                          <p:val>
                                            <p:strVal val="#ppt_x"/>
                                          </p:val>
                                        </p:tav>
                                      </p:tavLst>
                                    </p:anim>
                                    <p:anim calcmode="lin" valueType="num">
                                      <p:cBhvr>
                                        <p:cTn id="37" dur="500" fill="hold"/>
                                        <p:tgtEl>
                                          <p:spTgt spid="104455"/>
                                        </p:tgtEl>
                                        <p:attrNameLst>
                                          <p:attrName>ppt_y</p:attrName>
                                        </p:attrNameLst>
                                      </p:cBhvr>
                                      <p:tavLst>
                                        <p:tav tm="0">
                                          <p:val>
                                            <p:strVal val="#ppt_y"/>
                                          </p:val>
                                        </p:tav>
                                        <p:tav tm="100000">
                                          <p:val>
                                            <p:strVal val="#ppt_y"/>
                                          </p:val>
                                        </p:tav>
                                      </p:tavLst>
                                    </p:anim>
                                    <p:anim calcmode="lin" valueType="num">
                                      <p:cBhvr>
                                        <p:cTn id="38" dur="500" fill="hold"/>
                                        <p:tgtEl>
                                          <p:spTgt spid="104455"/>
                                        </p:tgtEl>
                                        <p:attrNameLst>
                                          <p:attrName>ppt_w</p:attrName>
                                        </p:attrNameLst>
                                      </p:cBhvr>
                                      <p:tavLst>
                                        <p:tav tm="0">
                                          <p:val>
                                            <p:fltVal val="0.000000"/>
                                          </p:val>
                                        </p:tav>
                                        <p:tav tm="100000">
                                          <p:val>
                                            <p:strVal val="#ppt_w"/>
                                          </p:val>
                                        </p:tav>
                                      </p:tavLst>
                                    </p:anim>
                                    <p:anim calcmode="lin" valueType="num">
                                      <p:cBhvr>
                                        <p:cTn id="39" dur="500" fill="hold"/>
                                        <p:tgtEl>
                                          <p:spTgt spid="1044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ldLvl="0" animBg="1"/>
      <p:bldP spid="104452" grpId="0" bldLvl="0" animBg="1"/>
      <p:bldP spid="104453" grpId="0" bldLvl="0" animBg="1"/>
      <p:bldP spid="104454" grpId="0" bldLvl="0" animBg="1"/>
      <p:bldP spid="10445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xfrm>
            <a:off x="2782888" y="214313"/>
            <a:ext cx="7570787" cy="1190625"/>
          </a:xfrm>
        </p:spPr>
        <p:txBody>
          <a:bodyPr anchor="b">
            <a:normAutofit fontScale="90000"/>
          </a:bodyPr>
          <a:p>
            <a:r>
              <a:rPr lang="zh-CN" altLang="en-US" sz="3600" b="1" dirty="0">
                <a:solidFill>
                  <a:schemeClr val="hlink"/>
                </a:solidFill>
                <a:effectLst>
                  <a:outerShdw blurRad="38100" dist="38100" dir="2700000">
                    <a:srgbClr val="C0C0C0"/>
                  </a:outerShdw>
                </a:effectLst>
                <a:latin typeface="楷体_GB2312" pitchFamily="49" charset="-122"/>
                <a:ea typeface="楷体_GB2312" pitchFamily="49" charset="-122"/>
              </a:rPr>
              <a:t>第三节</a:t>
            </a:r>
            <a:r>
              <a:rPr lang="zh-CN" altLang="en-US" sz="3600" b="1" dirty="0">
                <a:solidFill>
                  <a:schemeClr val="hlink"/>
                </a:solidFill>
                <a:effectLst>
                  <a:outerShdw blurRad="38100" dist="38100" dir="2700000">
                    <a:srgbClr val="C0C0C0"/>
                  </a:outerShdw>
                </a:effectLst>
                <a:ea typeface="楷体_GB2312" pitchFamily="49" charset="-122"/>
              </a:rPr>
              <a:t>国际海上货物运输保险险别</a:t>
            </a:r>
            <a:br>
              <a:rPr lang="zh-CN" altLang="en-US" sz="3600" b="1" dirty="0">
                <a:solidFill>
                  <a:schemeClr val="hlink"/>
                </a:solidFill>
                <a:effectLst>
                  <a:outerShdw blurRad="38100" dist="38100" dir="2700000">
                    <a:srgbClr val="C0C0C0"/>
                  </a:outerShdw>
                </a:effectLst>
                <a:ea typeface="楷体_GB2312" pitchFamily="49" charset="-122"/>
              </a:rPr>
            </a:br>
            <a:r>
              <a:rPr lang="zh-CN" altLang="en-US" sz="2800" b="1" dirty="0">
                <a:solidFill>
                  <a:schemeClr val="hlink"/>
                </a:solidFill>
                <a:effectLst>
                  <a:outerShdw blurRad="38100" dist="38100" dir="2700000">
                    <a:srgbClr val="C0C0C0"/>
                  </a:outerShdw>
                </a:effectLst>
                <a:ea typeface="楷体_GB2312" pitchFamily="49" charset="-122"/>
              </a:rPr>
              <a:t>（中国人民保险公司海运保险条款</a:t>
            </a:r>
            <a:r>
              <a:rPr lang="en-US" altLang="zh-CN" sz="2800" b="1">
                <a:solidFill>
                  <a:schemeClr val="tx1"/>
                </a:solidFill>
                <a:latin typeface="楷体_GB2312" pitchFamily="49" charset="-122"/>
                <a:ea typeface="楷体_GB2312" pitchFamily="49" charset="-122"/>
              </a:rPr>
              <a:t>(</a:t>
            </a:r>
            <a:r>
              <a:rPr lang="en-US" altLang="zh-CN" sz="2800" b="1">
                <a:solidFill>
                  <a:schemeClr val="tx1"/>
                </a:solidFill>
                <a:latin typeface="楷体_GB2312" pitchFamily="49" charset="-122"/>
                <a:ea typeface="楷体_GB2312" pitchFamily="49" charset="-122"/>
                <a:sym typeface="+mn-ea"/>
              </a:rPr>
              <a:t>I</a:t>
            </a:r>
            <a:r>
              <a:rPr lang="en-US" altLang="zh-CN" sz="2800" b="1">
                <a:solidFill>
                  <a:schemeClr val="tx1"/>
                </a:solidFill>
                <a:latin typeface="楷体_GB2312" pitchFamily="49" charset="-122"/>
                <a:ea typeface="楷体_GB2312" pitchFamily="49" charset="-122"/>
              </a:rPr>
              <a:t>CC)</a:t>
            </a:r>
            <a:endParaRPr lang="zh-CN" altLang="en-US" sz="2800" b="1" dirty="0">
              <a:solidFill>
                <a:schemeClr val="hlink"/>
              </a:solidFill>
              <a:effectLst>
                <a:outerShdw blurRad="38100" dist="38100" dir="2700000">
                  <a:srgbClr val="C0C0C0"/>
                </a:outerShdw>
              </a:effectLst>
              <a:ea typeface="楷体_GB2312" pitchFamily="49" charset="-122"/>
            </a:endParaRPr>
          </a:p>
        </p:txBody>
      </p:sp>
      <p:sp>
        <p:nvSpPr>
          <p:cNvPr id="11267" name="文本占位符 11266"/>
          <p:cNvSpPr>
            <a:spLocks noGrp="1"/>
          </p:cNvSpPr>
          <p:nvPr>
            <p:ph type="body" idx="1"/>
          </p:nvPr>
        </p:nvSpPr>
        <p:spPr>
          <a:xfrm>
            <a:off x="2209800" y="1219200"/>
            <a:ext cx="8229600" cy="5410200"/>
          </a:xfrm>
        </p:spPr>
        <p:txBody>
          <a:bodyPr/>
          <a:p>
            <a:pPr>
              <a:buNone/>
            </a:pPr>
            <a:endParaRPr lang="zh-CN" altLang="en-US" dirty="0">
              <a:latin typeface="楷体_GB2312" pitchFamily="49" charset="-122"/>
              <a:ea typeface="楷体_GB2312" pitchFamily="49" charset="-122"/>
            </a:endParaRPr>
          </a:p>
          <a:p>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一、险别</a:t>
            </a:r>
            <a:endPar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11268" name="矩形 11267"/>
          <p:cNvSpPr/>
          <p:nvPr/>
        </p:nvSpPr>
        <p:spPr>
          <a:xfrm>
            <a:off x="2362200" y="2819400"/>
            <a:ext cx="838200" cy="24384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险</a:t>
            </a:r>
            <a:endParaRPr lang="zh-CN" altLang="en-US" sz="2000" b="1" dirty="0">
              <a:latin typeface="Times New Roman" panose="02020603050405020304" charset="0"/>
            </a:endParaRPr>
          </a:p>
          <a:p>
            <a:pPr algn="ctr"/>
            <a:endParaRPr lang="zh-CN" altLang="en-US" sz="2000" b="1" dirty="0">
              <a:latin typeface="Times New Roman" panose="02020603050405020304" charset="0"/>
            </a:endParaRPr>
          </a:p>
          <a:p>
            <a:pPr algn="ctr"/>
            <a:endParaRPr lang="zh-CN" altLang="en-US" sz="2000" b="1" dirty="0">
              <a:latin typeface="Times New Roman" panose="02020603050405020304" charset="0"/>
            </a:endParaRPr>
          </a:p>
          <a:p>
            <a:pPr algn="ctr"/>
            <a:r>
              <a:rPr lang="zh-CN" altLang="en-US" sz="2000" b="1" dirty="0">
                <a:latin typeface="Times New Roman" panose="02020603050405020304" charset="0"/>
              </a:rPr>
              <a:t>别</a:t>
            </a:r>
            <a:endParaRPr lang="zh-CN" altLang="en-US" sz="2000" b="1" dirty="0">
              <a:latin typeface="Times New Roman" panose="02020603050405020304" charset="0"/>
            </a:endParaRPr>
          </a:p>
        </p:txBody>
      </p:sp>
      <p:sp>
        <p:nvSpPr>
          <p:cNvPr id="11269" name="矩形 11268"/>
          <p:cNvSpPr/>
          <p:nvPr/>
        </p:nvSpPr>
        <p:spPr>
          <a:xfrm>
            <a:off x="3962400" y="2743200"/>
            <a:ext cx="1125538" cy="3048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基本险别</a:t>
            </a:r>
            <a:endParaRPr lang="zh-CN" altLang="en-US" sz="2000" b="1" dirty="0">
              <a:latin typeface="Times New Roman" panose="02020603050405020304" charset="0"/>
            </a:endParaRPr>
          </a:p>
        </p:txBody>
      </p:sp>
      <p:sp>
        <p:nvSpPr>
          <p:cNvPr id="11270" name="矩形 11269"/>
          <p:cNvSpPr/>
          <p:nvPr/>
        </p:nvSpPr>
        <p:spPr>
          <a:xfrm>
            <a:off x="4114800" y="4495800"/>
            <a:ext cx="1143000" cy="4572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附加险别</a:t>
            </a:r>
            <a:endParaRPr lang="zh-CN" altLang="en-US" sz="2000" b="1" dirty="0">
              <a:latin typeface="Times New Roman" panose="02020603050405020304" charset="0"/>
            </a:endParaRPr>
          </a:p>
        </p:txBody>
      </p:sp>
      <p:sp>
        <p:nvSpPr>
          <p:cNvPr id="11271" name="矩形 11270"/>
          <p:cNvSpPr/>
          <p:nvPr/>
        </p:nvSpPr>
        <p:spPr>
          <a:xfrm>
            <a:off x="5562600" y="1828800"/>
            <a:ext cx="1325563" cy="4572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平安险</a:t>
            </a:r>
            <a:endParaRPr lang="zh-CN" altLang="en-US" sz="2000" b="1" dirty="0">
              <a:latin typeface="Times New Roman" panose="02020603050405020304" charset="0"/>
            </a:endParaRPr>
          </a:p>
        </p:txBody>
      </p:sp>
      <p:sp>
        <p:nvSpPr>
          <p:cNvPr id="11272" name="矩形 11271"/>
          <p:cNvSpPr/>
          <p:nvPr/>
        </p:nvSpPr>
        <p:spPr>
          <a:xfrm>
            <a:off x="5638800" y="2819400"/>
            <a:ext cx="1393825" cy="4572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水渍险</a:t>
            </a:r>
            <a:endParaRPr lang="zh-CN" altLang="en-US" sz="2000" b="1" dirty="0">
              <a:latin typeface="Times New Roman" panose="02020603050405020304" charset="0"/>
            </a:endParaRPr>
          </a:p>
        </p:txBody>
      </p:sp>
      <p:sp>
        <p:nvSpPr>
          <p:cNvPr id="11273" name="矩形 11272"/>
          <p:cNvSpPr/>
          <p:nvPr/>
        </p:nvSpPr>
        <p:spPr>
          <a:xfrm>
            <a:off x="5638800" y="3886200"/>
            <a:ext cx="1536700" cy="5334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一切险</a:t>
            </a:r>
            <a:endParaRPr lang="zh-CN" altLang="en-US" sz="2000" b="1" dirty="0">
              <a:latin typeface="Times New Roman" panose="02020603050405020304" charset="0"/>
            </a:endParaRPr>
          </a:p>
        </p:txBody>
      </p:sp>
      <p:sp>
        <p:nvSpPr>
          <p:cNvPr id="11274" name="直接连接符 11273"/>
          <p:cNvSpPr/>
          <p:nvPr/>
        </p:nvSpPr>
        <p:spPr>
          <a:xfrm flipV="1">
            <a:off x="3200400" y="2971800"/>
            <a:ext cx="762000" cy="304800"/>
          </a:xfrm>
          <a:prstGeom prst="line">
            <a:avLst/>
          </a:prstGeom>
          <a:ln w="9525" cap="flat" cmpd="sng">
            <a:solidFill>
              <a:schemeClr val="tx1"/>
            </a:solidFill>
            <a:prstDash val="solid"/>
            <a:headEnd type="none" w="med" len="med"/>
            <a:tailEnd type="none" w="med" len="med"/>
          </a:ln>
        </p:spPr>
      </p:sp>
      <p:sp>
        <p:nvSpPr>
          <p:cNvPr id="11275" name="直接连接符 11274"/>
          <p:cNvSpPr/>
          <p:nvPr/>
        </p:nvSpPr>
        <p:spPr>
          <a:xfrm>
            <a:off x="3200400" y="4495800"/>
            <a:ext cx="914400" cy="152400"/>
          </a:xfrm>
          <a:prstGeom prst="line">
            <a:avLst/>
          </a:prstGeom>
          <a:ln w="9525" cap="flat" cmpd="sng">
            <a:solidFill>
              <a:schemeClr val="tx1"/>
            </a:solidFill>
            <a:prstDash val="solid"/>
            <a:headEnd type="none" w="med" len="med"/>
            <a:tailEnd type="none" w="med" len="med"/>
          </a:ln>
        </p:spPr>
      </p:sp>
      <p:sp>
        <p:nvSpPr>
          <p:cNvPr id="11276" name="直接连接符 11275"/>
          <p:cNvSpPr/>
          <p:nvPr/>
        </p:nvSpPr>
        <p:spPr>
          <a:xfrm flipV="1">
            <a:off x="5105400" y="2209800"/>
            <a:ext cx="457200" cy="762000"/>
          </a:xfrm>
          <a:prstGeom prst="line">
            <a:avLst/>
          </a:prstGeom>
          <a:ln w="9525" cap="flat" cmpd="sng">
            <a:solidFill>
              <a:schemeClr val="tx1"/>
            </a:solidFill>
            <a:prstDash val="solid"/>
            <a:headEnd type="none" w="med" len="med"/>
            <a:tailEnd type="none" w="med" len="med"/>
          </a:ln>
        </p:spPr>
      </p:sp>
      <p:sp>
        <p:nvSpPr>
          <p:cNvPr id="11277" name="直接连接符 11276"/>
          <p:cNvSpPr/>
          <p:nvPr/>
        </p:nvSpPr>
        <p:spPr>
          <a:xfrm>
            <a:off x="5105400" y="2971800"/>
            <a:ext cx="533400" cy="0"/>
          </a:xfrm>
          <a:prstGeom prst="line">
            <a:avLst/>
          </a:prstGeom>
          <a:ln w="9525" cap="flat" cmpd="sng">
            <a:solidFill>
              <a:schemeClr val="tx1"/>
            </a:solidFill>
            <a:prstDash val="solid"/>
            <a:headEnd type="none" w="med" len="med"/>
            <a:tailEnd type="none" w="med" len="med"/>
          </a:ln>
        </p:spPr>
      </p:sp>
      <p:sp>
        <p:nvSpPr>
          <p:cNvPr id="11278" name="直接连接符 11277"/>
          <p:cNvSpPr/>
          <p:nvPr/>
        </p:nvSpPr>
        <p:spPr>
          <a:xfrm>
            <a:off x="5105400" y="2971800"/>
            <a:ext cx="533400" cy="1143000"/>
          </a:xfrm>
          <a:prstGeom prst="line">
            <a:avLst/>
          </a:prstGeom>
          <a:ln w="9525" cap="flat" cmpd="sng">
            <a:solidFill>
              <a:schemeClr val="tx1"/>
            </a:solidFill>
            <a:prstDash val="solid"/>
            <a:headEnd type="none" w="med" len="med"/>
            <a:tailEnd type="none" w="med" len="med"/>
          </a:ln>
        </p:spPr>
      </p:sp>
      <p:sp>
        <p:nvSpPr>
          <p:cNvPr id="11279" name="直接连接符 11278"/>
          <p:cNvSpPr/>
          <p:nvPr/>
        </p:nvSpPr>
        <p:spPr>
          <a:xfrm>
            <a:off x="6172200" y="2286000"/>
            <a:ext cx="0" cy="533400"/>
          </a:xfrm>
          <a:prstGeom prst="line">
            <a:avLst/>
          </a:prstGeom>
          <a:ln w="9525" cap="flat" cmpd="sng">
            <a:solidFill>
              <a:schemeClr val="tx1"/>
            </a:solidFill>
            <a:prstDash val="solid"/>
            <a:headEnd type="none" w="med" len="med"/>
            <a:tailEnd type="triangle" w="med" len="med"/>
          </a:ln>
        </p:spPr>
      </p:sp>
      <p:sp>
        <p:nvSpPr>
          <p:cNvPr id="11280" name="直接连接符 11279"/>
          <p:cNvSpPr/>
          <p:nvPr/>
        </p:nvSpPr>
        <p:spPr>
          <a:xfrm>
            <a:off x="6172200" y="3276600"/>
            <a:ext cx="0" cy="533400"/>
          </a:xfrm>
          <a:prstGeom prst="line">
            <a:avLst/>
          </a:prstGeom>
          <a:ln w="9525" cap="flat" cmpd="sng">
            <a:solidFill>
              <a:schemeClr val="tx1"/>
            </a:solidFill>
            <a:prstDash val="solid"/>
            <a:headEnd type="none" w="med" len="med"/>
            <a:tailEnd type="triangle" w="med" len="med"/>
          </a:ln>
        </p:spPr>
      </p:sp>
      <p:sp>
        <p:nvSpPr>
          <p:cNvPr id="11281" name="矩形 11280"/>
          <p:cNvSpPr/>
          <p:nvPr/>
        </p:nvSpPr>
        <p:spPr>
          <a:xfrm>
            <a:off x="4114800" y="5638800"/>
            <a:ext cx="1447800" cy="5334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海运专门险别</a:t>
            </a:r>
            <a:endParaRPr lang="zh-CN" altLang="en-US" sz="2000" b="1" dirty="0">
              <a:latin typeface="Times New Roman" panose="02020603050405020304" charset="0"/>
            </a:endParaRPr>
          </a:p>
        </p:txBody>
      </p:sp>
      <p:sp>
        <p:nvSpPr>
          <p:cNvPr id="11282" name="直接连接符 11281"/>
          <p:cNvSpPr/>
          <p:nvPr/>
        </p:nvSpPr>
        <p:spPr>
          <a:xfrm>
            <a:off x="3200400" y="5029200"/>
            <a:ext cx="914400" cy="990600"/>
          </a:xfrm>
          <a:prstGeom prst="line">
            <a:avLst/>
          </a:prstGeom>
          <a:ln w="9525" cap="flat" cmpd="sng">
            <a:solidFill>
              <a:schemeClr val="tx1"/>
            </a:solidFill>
            <a:prstDash val="solid"/>
            <a:headEnd type="none" w="med" len="med"/>
            <a:tailEnd type="none" w="med" len="med"/>
          </a:ln>
        </p:spPr>
      </p:sp>
      <p:sp>
        <p:nvSpPr>
          <p:cNvPr id="11283" name="矩形 11282"/>
          <p:cNvSpPr/>
          <p:nvPr/>
        </p:nvSpPr>
        <p:spPr>
          <a:xfrm>
            <a:off x="8382000" y="1447800"/>
            <a:ext cx="1890713"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碰损、破碎险</a:t>
            </a:r>
            <a:endParaRPr lang="zh-CN" altLang="en-US" sz="2000" b="1" dirty="0">
              <a:latin typeface="Times New Roman" panose="02020603050405020304" charset="0"/>
            </a:endParaRPr>
          </a:p>
        </p:txBody>
      </p:sp>
      <p:sp>
        <p:nvSpPr>
          <p:cNvPr id="11284" name="矩形 11283"/>
          <p:cNvSpPr/>
          <p:nvPr/>
        </p:nvSpPr>
        <p:spPr>
          <a:xfrm>
            <a:off x="8382000" y="1981200"/>
            <a:ext cx="1890713"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串味险</a:t>
            </a:r>
            <a:endParaRPr lang="zh-CN" altLang="en-US" sz="2000" b="1" dirty="0">
              <a:latin typeface="Times New Roman" panose="02020603050405020304" charset="0"/>
            </a:endParaRPr>
          </a:p>
        </p:txBody>
      </p:sp>
      <p:sp>
        <p:nvSpPr>
          <p:cNvPr id="11285" name="矩形 11284"/>
          <p:cNvSpPr/>
          <p:nvPr/>
        </p:nvSpPr>
        <p:spPr>
          <a:xfrm>
            <a:off x="8382000" y="2514600"/>
            <a:ext cx="1962150"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淡水雨淋险</a:t>
            </a:r>
            <a:endParaRPr lang="zh-CN" altLang="en-US" sz="2000" b="1" dirty="0">
              <a:latin typeface="Times New Roman" panose="02020603050405020304" charset="0"/>
            </a:endParaRPr>
          </a:p>
        </p:txBody>
      </p:sp>
      <p:sp>
        <p:nvSpPr>
          <p:cNvPr id="11286" name="矩形 11285"/>
          <p:cNvSpPr/>
          <p:nvPr/>
        </p:nvSpPr>
        <p:spPr>
          <a:xfrm>
            <a:off x="8382000" y="3581400"/>
            <a:ext cx="2106613" cy="3048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短量险</a:t>
            </a:r>
            <a:endParaRPr lang="zh-CN" altLang="en-US" sz="2000" b="1" dirty="0">
              <a:latin typeface="Times New Roman" panose="02020603050405020304" charset="0"/>
            </a:endParaRPr>
          </a:p>
        </p:txBody>
      </p:sp>
      <p:sp>
        <p:nvSpPr>
          <p:cNvPr id="11287" name="矩形 11286"/>
          <p:cNvSpPr/>
          <p:nvPr/>
        </p:nvSpPr>
        <p:spPr>
          <a:xfrm>
            <a:off x="8382000" y="4038600"/>
            <a:ext cx="1962150"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战争险</a:t>
            </a:r>
            <a:endParaRPr lang="zh-CN" altLang="en-US" sz="2000" b="1" dirty="0">
              <a:latin typeface="Times New Roman" panose="02020603050405020304" charset="0"/>
            </a:endParaRPr>
          </a:p>
        </p:txBody>
      </p:sp>
      <p:sp>
        <p:nvSpPr>
          <p:cNvPr id="11288" name="矩形 11287"/>
          <p:cNvSpPr/>
          <p:nvPr/>
        </p:nvSpPr>
        <p:spPr>
          <a:xfrm>
            <a:off x="8382000" y="4572000"/>
            <a:ext cx="2035175"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罢工险</a:t>
            </a:r>
            <a:endParaRPr lang="zh-CN" altLang="en-US" sz="2000" b="1" dirty="0">
              <a:latin typeface="Times New Roman" panose="02020603050405020304" charset="0"/>
            </a:endParaRPr>
          </a:p>
        </p:txBody>
      </p:sp>
      <p:sp>
        <p:nvSpPr>
          <p:cNvPr id="11289" name="矩形 11288"/>
          <p:cNvSpPr/>
          <p:nvPr/>
        </p:nvSpPr>
        <p:spPr>
          <a:xfrm>
            <a:off x="8382000" y="5105400"/>
            <a:ext cx="2286000"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黄曲霉素险</a:t>
            </a:r>
            <a:endParaRPr lang="zh-CN" altLang="en-US" sz="2000" b="1" dirty="0">
              <a:latin typeface="Times New Roman" panose="02020603050405020304" charset="0"/>
            </a:endParaRPr>
          </a:p>
        </p:txBody>
      </p:sp>
      <p:sp>
        <p:nvSpPr>
          <p:cNvPr id="11290" name="矩形 11289"/>
          <p:cNvSpPr/>
          <p:nvPr/>
        </p:nvSpPr>
        <p:spPr>
          <a:xfrm>
            <a:off x="8458200" y="5638800"/>
            <a:ext cx="1676400" cy="4572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海运冷藏货物险</a:t>
            </a:r>
            <a:endParaRPr lang="zh-CN" altLang="en-US" sz="2000" b="1" dirty="0">
              <a:latin typeface="Times New Roman" panose="02020603050405020304" charset="0"/>
            </a:endParaRPr>
          </a:p>
        </p:txBody>
      </p:sp>
      <p:sp>
        <p:nvSpPr>
          <p:cNvPr id="11291" name="矩形 11290"/>
          <p:cNvSpPr/>
          <p:nvPr/>
        </p:nvSpPr>
        <p:spPr>
          <a:xfrm>
            <a:off x="8382000" y="3048000"/>
            <a:ext cx="2106613" cy="381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600" b="1" dirty="0">
                <a:latin typeface="Times New Roman" panose="02020603050405020304" charset="0"/>
              </a:rPr>
              <a:t>偷窃、提货不着险</a:t>
            </a:r>
            <a:endParaRPr lang="zh-CN" altLang="en-US" sz="1600" b="1" dirty="0">
              <a:latin typeface="Times New Roman" panose="02020603050405020304" charset="0"/>
            </a:endParaRPr>
          </a:p>
        </p:txBody>
      </p:sp>
      <p:sp>
        <p:nvSpPr>
          <p:cNvPr id="11292" name="矩形 11291"/>
          <p:cNvSpPr/>
          <p:nvPr/>
        </p:nvSpPr>
        <p:spPr>
          <a:xfrm>
            <a:off x="8382000" y="6324600"/>
            <a:ext cx="1752600" cy="3048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海运散装桐油险</a:t>
            </a:r>
            <a:endParaRPr lang="zh-CN" altLang="en-US" sz="2000" b="1" dirty="0">
              <a:latin typeface="Times New Roman" panose="02020603050405020304" charset="0"/>
            </a:endParaRPr>
          </a:p>
        </p:txBody>
      </p:sp>
      <p:sp>
        <p:nvSpPr>
          <p:cNvPr id="11293" name="矩形 11292"/>
          <p:cNvSpPr/>
          <p:nvPr/>
        </p:nvSpPr>
        <p:spPr>
          <a:xfrm>
            <a:off x="7467600" y="1676400"/>
            <a:ext cx="457200" cy="16002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一</a:t>
            </a:r>
            <a:endParaRPr lang="zh-CN" altLang="en-US" sz="2000" b="1" dirty="0">
              <a:latin typeface="Times New Roman" panose="02020603050405020304" charset="0"/>
            </a:endParaRPr>
          </a:p>
          <a:p>
            <a:pPr algn="ctr"/>
            <a:r>
              <a:rPr lang="zh-CN" altLang="en-US" sz="2000" b="1" dirty="0">
                <a:latin typeface="Times New Roman" panose="02020603050405020304" charset="0"/>
              </a:rPr>
              <a:t>般</a:t>
            </a:r>
            <a:endParaRPr lang="zh-CN" altLang="en-US" sz="2000" b="1" dirty="0">
              <a:latin typeface="Times New Roman" panose="02020603050405020304" charset="0"/>
            </a:endParaRPr>
          </a:p>
          <a:p>
            <a:pPr algn="ctr"/>
            <a:r>
              <a:rPr lang="zh-CN" altLang="en-US" sz="2000" b="1" dirty="0">
                <a:latin typeface="Times New Roman" panose="02020603050405020304" charset="0"/>
              </a:rPr>
              <a:t>附</a:t>
            </a:r>
            <a:endParaRPr lang="zh-CN" altLang="en-US" sz="2000" b="1" dirty="0">
              <a:latin typeface="Times New Roman" panose="02020603050405020304" charset="0"/>
            </a:endParaRPr>
          </a:p>
          <a:p>
            <a:pPr algn="ctr"/>
            <a:r>
              <a:rPr lang="zh-CN" altLang="en-US" sz="2000" b="1" dirty="0">
                <a:latin typeface="Times New Roman" panose="02020603050405020304" charset="0"/>
              </a:rPr>
              <a:t>加</a:t>
            </a:r>
            <a:endParaRPr lang="zh-CN" altLang="en-US" sz="2000" b="1" dirty="0">
              <a:latin typeface="Times New Roman" panose="02020603050405020304" charset="0"/>
            </a:endParaRPr>
          </a:p>
          <a:p>
            <a:pPr algn="ctr"/>
            <a:r>
              <a:rPr lang="zh-CN" altLang="en-US" sz="2000" b="1" dirty="0">
                <a:latin typeface="Times New Roman" panose="02020603050405020304" charset="0"/>
              </a:rPr>
              <a:t>险</a:t>
            </a:r>
            <a:endParaRPr lang="zh-CN" altLang="en-US" sz="2000" b="1" dirty="0">
              <a:latin typeface="Times New Roman" panose="02020603050405020304" charset="0"/>
            </a:endParaRPr>
          </a:p>
        </p:txBody>
      </p:sp>
      <p:sp>
        <p:nvSpPr>
          <p:cNvPr id="11294" name="矩形 11293"/>
          <p:cNvSpPr/>
          <p:nvPr/>
        </p:nvSpPr>
        <p:spPr>
          <a:xfrm>
            <a:off x="7543800" y="3962400"/>
            <a:ext cx="533400" cy="15240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特</a:t>
            </a:r>
            <a:endParaRPr lang="zh-CN" altLang="en-US" sz="2000" b="1" dirty="0">
              <a:latin typeface="Times New Roman" panose="02020603050405020304" charset="0"/>
            </a:endParaRPr>
          </a:p>
          <a:p>
            <a:pPr algn="ctr"/>
            <a:r>
              <a:rPr lang="zh-CN" altLang="en-US" sz="2000" b="1" dirty="0">
                <a:latin typeface="Times New Roman" panose="02020603050405020304" charset="0"/>
              </a:rPr>
              <a:t>殊</a:t>
            </a:r>
            <a:endParaRPr lang="zh-CN" altLang="en-US" sz="2000" b="1" dirty="0">
              <a:latin typeface="Times New Roman" panose="02020603050405020304" charset="0"/>
            </a:endParaRPr>
          </a:p>
          <a:p>
            <a:pPr algn="ctr"/>
            <a:r>
              <a:rPr lang="zh-CN" altLang="en-US" sz="2000" b="1" dirty="0">
                <a:latin typeface="Times New Roman" panose="02020603050405020304" charset="0"/>
              </a:rPr>
              <a:t>附</a:t>
            </a:r>
            <a:endParaRPr lang="zh-CN" altLang="en-US" sz="2000" b="1" dirty="0">
              <a:latin typeface="Times New Roman" panose="02020603050405020304" charset="0"/>
            </a:endParaRPr>
          </a:p>
          <a:p>
            <a:pPr algn="ctr"/>
            <a:r>
              <a:rPr lang="zh-CN" altLang="en-US" sz="2000" b="1" dirty="0">
                <a:latin typeface="Times New Roman" panose="02020603050405020304" charset="0"/>
              </a:rPr>
              <a:t>加</a:t>
            </a:r>
            <a:endParaRPr lang="zh-CN" altLang="en-US" sz="2000" b="1" dirty="0">
              <a:latin typeface="Times New Roman" panose="02020603050405020304" charset="0"/>
            </a:endParaRPr>
          </a:p>
          <a:p>
            <a:pPr algn="ctr"/>
            <a:r>
              <a:rPr lang="zh-CN" altLang="en-US" sz="2000" b="1" dirty="0">
                <a:latin typeface="Times New Roman" panose="02020603050405020304" charset="0"/>
              </a:rPr>
              <a:t>险</a:t>
            </a:r>
            <a:endParaRPr lang="zh-CN" altLang="en-US" sz="2000" b="1" dirty="0">
              <a:latin typeface="Times New Roman" panose="02020603050405020304" charset="0"/>
            </a:endParaRPr>
          </a:p>
        </p:txBody>
      </p:sp>
      <p:sp>
        <p:nvSpPr>
          <p:cNvPr id="11295" name="直接连接符 11294"/>
          <p:cNvSpPr/>
          <p:nvPr/>
        </p:nvSpPr>
        <p:spPr>
          <a:xfrm flipV="1">
            <a:off x="7924800" y="1524000"/>
            <a:ext cx="381000" cy="228600"/>
          </a:xfrm>
          <a:prstGeom prst="line">
            <a:avLst/>
          </a:prstGeom>
          <a:ln w="9525" cap="flat" cmpd="sng">
            <a:solidFill>
              <a:schemeClr val="tx1"/>
            </a:solidFill>
            <a:prstDash val="solid"/>
            <a:headEnd type="none" w="med" len="med"/>
            <a:tailEnd type="none" w="med" len="med"/>
          </a:ln>
        </p:spPr>
      </p:sp>
      <p:sp>
        <p:nvSpPr>
          <p:cNvPr id="11296" name="直接连接符 11295"/>
          <p:cNvSpPr/>
          <p:nvPr/>
        </p:nvSpPr>
        <p:spPr>
          <a:xfrm flipV="1">
            <a:off x="7924800" y="2133600"/>
            <a:ext cx="457200" cy="0"/>
          </a:xfrm>
          <a:prstGeom prst="line">
            <a:avLst/>
          </a:prstGeom>
          <a:ln w="9525" cap="flat" cmpd="sng">
            <a:solidFill>
              <a:schemeClr val="tx1"/>
            </a:solidFill>
            <a:prstDash val="solid"/>
            <a:headEnd type="none" w="med" len="med"/>
            <a:tailEnd type="none" w="med" len="med"/>
          </a:ln>
        </p:spPr>
      </p:sp>
      <p:sp>
        <p:nvSpPr>
          <p:cNvPr id="11297" name="直接连接符 11296"/>
          <p:cNvSpPr/>
          <p:nvPr/>
        </p:nvSpPr>
        <p:spPr>
          <a:xfrm>
            <a:off x="7924800" y="2667000"/>
            <a:ext cx="457200" cy="0"/>
          </a:xfrm>
          <a:prstGeom prst="line">
            <a:avLst/>
          </a:prstGeom>
          <a:ln w="9525" cap="flat" cmpd="sng">
            <a:solidFill>
              <a:schemeClr val="tx1"/>
            </a:solidFill>
            <a:prstDash val="solid"/>
            <a:headEnd type="none" w="med" len="med"/>
            <a:tailEnd type="none" w="med" len="med"/>
          </a:ln>
        </p:spPr>
      </p:sp>
      <p:sp>
        <p:nvSpPr>
          <p:cNvPr id="11298" name="直接连接符 11297"/>
          <p:cNvSpPr/>
          <p:nvPr/>
        </p:nvSpPr>
        <p:spPr>
          <a:xfrm>
            <a:off x="7924800" y="3200400"/>
            <a:ext cx="457200" cy="0"/>
          </a:xfrm>
          <a:prstGeom prst="line">
            <a:avLst/>
          </a:prstGeom>
          <a:ln w="9525" cap="flat" cmpd="sng">
            <a:solidFill>
              <a:schemeClr val="tx1"/>
            </a:solidFill>
            <a:prstDash val="solid"/>
            <a:headEnd type="none" w="med" len="med"/>
            <a:tailEnd type="none" w="med" len="med"/>
          </a:ln>
        </p:spPr>
      </p:sp>
      <p:sp>
        <p:nvSpPr>
          <p:cNvPr id="11299" name="直接连接符 11298"/>
          <p:cNvSpPr/>
          <p:nvPr/>
        </p:nvSpPr>
        <p:spPr>
          <a:xfrm>
            <a:off x="7772400" y="3276600"/>
            <a:ext cx="609600" cy="457200"/>
          </a:xfrm>
          <a:prstGeom prst="line">
            <a:avLst/>
          </a:prstGeom>
          <a:ln w="9525" cap="flat" cmpd="sng">
            <a:solidFill>
              <a:schemeClr val="tx1"/>
            </a:solidFill>
            <a:prstDash val="solid"/>
            <a:headEnd type="none" w="med" len="med"/>
            <a:tailEnd type="none" w="med" len="med"/>
          </a:ln>
        </p:spPr>
      </p:sp>
      <p:sp>
        <p:nvSpPr>
          <p:cNvPr id="11300" name="直接连接符 11299"/>
          <p:cNvSpPr/>
          <p:nvPr/>
        </p:nvSpPr>
        <p:spPr>
          <a:xfrm>
            <a:off x="8077200" y="4267200"/>
            <a:ext cx="304800" cy="0"/>
          </a:xfrm>
          <a:prstGeom prst="line">
            <a:avLst/>
          </a:prstGeom>
          <a:ln w="9525" cap="flat" cmpd="sng">
            <a:solidFill>
              <a:schemeClr val="tx1"/>
            </a:solidFill>
            <a:prstDash val="solid"/>
            <a:headEnd type="none" w="med" len="med"/>
            <a:tailEnd type="none" w="med" len="med"/>
          </a:ln>
        </p:spPr>
      </p:sp>
      <p:sp>
        <p:nvSpPr>
          <p:cNvPr id="11301" name="直接连接符 11300"/>
          <p:cNvSpPr/>
          <p:nvPr/>
        </p:nvSpPr>
        <p:spPr>
          <a:xfrm>
            <a:off x="8077200" y="4800600"/>
            <a:ext cx="304800" cy="0"/>
          </a:xfrm>
          <a:prstGeom prst="line">
            <a:avLst/>
          </a:prstGeom>
          <a:ln w="9525" cap="flat" cmpd="sng">
            <a:solidFill>
              <a:schemeClr val="tx1"/>
            </a:solidFill>
            <a:prstDash val="solid"/>
            <a:headEnd type="none" w="med" len="med"/>
            <a:tailEnd type="none" w="med" len="med"/>
          </a:ln>
        </p:spPr>
      </p:sp>
      <p:sp>
        <p:nvSpPr>
          <p:cNvPr id="11302" name="直接连接符 11301"/>
          <p:cNvSpPr/>
          <p:nvPr/>
        </p:nvSpPr>
        <p:spPr>
          <a:xfrm>
            <a:off x="8077200" y="5334000"/>
            <a:ext cx="304800" cy="0"/>
          </a:xfrm>
          <a:prstGeom prst="line">
            <a:avLst/>
          </a:prstGeom>
          <a:ln w="9525" cap="flat" cmpd="sng">
            <a:solidFill>
              <a:schemeClr val="tx1"/>
            </a:solidFill>
            <a:prstDash val="solid"/>
            <a:headEnd type="none" w="med" len="med"/>
            <a:tailEnd type="none" w="med" len="med"/>
          </a:ln>
        </p:spPr>
      </p:sp>
      <p:sp>
        <p:nvSpPr>
          <p:cNvPr id="11303" name="直接连接符 11302"/>
          <p:cNvSpPr/>
          <p:nvPr/>
        </p:nvSpPr>
        <p:spPr>
          <a:xfrm flipV="1">
            <a:off x="5486400" y="5638800"/>
            <a:ext cx="2971800" cy="304800"/>
          </a:xfrm>
          <a:prstGeom prst="line">
            <a:avLst/>
          </a:prstGeom>
          <a:ln w="9525" cap="flat" cmpd="sng">
            <a:solidFill>
              <a:schemeClr val="tx1"/>
            </a:solidFill>
            <a:prstDash val="solid"/>
            <a:headEnd type="none" w="med" len="med"/>
            <a:tailEnd type="none" w="med" len="med"/>
          </a:ln>
        </p:spPr>
      </p:sp>
      <p:sp>
        <p:nvSpPr>
          <p:cNvPr id="11304" name="直接连接符 11303"/>
          <p:cNvSpPr/>
          <p:nvPr/>
        </p:nvSpPr>
        <p:spPr>
          <a:xfrm>
            <a:off x="5562600" y="5943600"/>
            <a:ext cx="2819400" cy="457200"/>
          </a:xfrm>
          <a:prstGeom prst="line">
            <a:avLst/>
          </a:prstGeom>
          <a:ln w="9525" cap="flat" cmpd="sng">
            <a:solidFill>
              <a:schemeClr val="tx1"/>
            </a:solidFill>
            <a:prstDash val="solid"/>
            <a:headEnd type="none" w="med" len="med"/>
            <a:tailEnd type="none" w="med" len="med"/>
          </a:ln>
        </p:spPr>
      </p:sp>
      <p:sp>
        <p:nvSpPr>
          <p:cNvPr id="11306" name="直接连接符 11305"/>
          <p:cNvSpPr/>
          <p:nvPr/>
        </p:nvSpPr>
        <p:spPr>
          <a:xfrm flipV="1">
            <a:off x="5303838" y="2924175"/>
            <a:ext cx="2160587" cy="1800225"/>
          </a:xfrm>
          <a:prstGeom prst="line">
            <a:avLst/>
          </a:prstGeom>
          <a:ln w="12700" cap="sq" cmpd="sng">
            <a:solidFill>
              <a:schemeClr val="tx1"/>
            </a:solidFill>
            <a:prstDash val="solid"/>
            <a:miter/>
            <a:headEnd type="none" w="sm" len="sm"/>
            <a:tailEnd type="none" w="sm" len="sm"/>
          </a:ln>
        </p:spPr>
      </p:sp>
      <p:sp>
        <p:nvSpPr>
          <p:cNvPr id="11307" name="直接连接符 11306"/>
          <p:cNvSpPr/>
          <p:nvPr/>
        </p:nvSpPr>
        <p:spPr>
          <a:xfrm>
            <a:off x="5232400" y="4724400"/>
            <a:ext cx="2303463" cy="288925"/>
          </a:xfrm>
          <a:prstGeom prst="line">
            <a:avLst/>
          </a:prstGeom>
          <a:ln w="12700" cap="sq" cmpd="sng">
            <a:solidFill>
              <a:schemeClr val="tx1"/>
            </a:solidFill>
            <a:prstDash val="solid"/>
            <a:miter/>
            <a:headEnd type="none" w="sm" len="sm"/>
            <a:tailEnd type="none" w="sm" len="sm"/>
          </a:ln>
        </p:spPr>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1267">
                                            <p:txEl>
                                              <p:charRg st="1" end="6"/>
                                            </p:txEl>
                                          </p:spTgt>
                                        </p:tgtEl>
                                        <p:attrNameLst>
                                          <p:attrName>style.visibility</p:attrName>
                                        </p:attrNameLst>
                                      </p:cBhvr>
                                      <p:to>
                                        <p:strVal val="visible"/>
                                      </p:to>
                                    </p:set>
                                    <p:animEffect transition="in" filter="fade">
                                      <p:cBhvr>
                                        <p:cTn id="14" dur="500"/>
                                        <p:tgtEl>
                                          <p:spTgt spid="11267">
                                            <p:txEl>
                                              <p:charRg st="1" end="6"/>
                                            </p:txEl>
                                          </p:spTgt>
                                        </p:tgtEl>
                                      </p:cBhvr>
                                    </p:animEffect>
                                    <p:anim calcmode="lin" valueType="num">
                                      <p:cBhvr>
                                        <p:cTn id="15" dur="500" fill="hold"/>
                                        <p:tgtEl>
                                          <p:spTgt spid="11267">
                                            <p:txEl>
                                              <p:charRg st="1" end="6"/>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charRg st="1"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p:txBody>
          <a:bodyPr anchor="b">
            <a:normAutofit fontScale="90000"/>
          </a:bodyPr>
          <a:p>
            <a:r>
              <a:rPr lang="zh-CN" altLang="en-US" sz="3200" b="1" dirty="0">
                <a:solidFill>
                  <a:schemeClr val="hlink"/>
                </a:solidFill>
                <a:effectLst>
                  <a:outerShdw blurRad="38100" dist="38100" dir="2700000">
                    <a:srgbClr val="C0C0C0"/>
                  </a:outerShdw>
                </a:effectLst>
                <a:latin typeface="楷体_GB2312" pitchFamily="49" charset="-122"/>
                <a:ea typeface="楷体_GB2312" pitchFamily="49" charset="-122"/>
              </a:rPr>
              <a:t>平安险承保范围</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a:t>
            </a:r>
            <a:r>
              <a:rPr lang="en-US" altLang="en-US" sz="3200" b="1">
                <a:solidFill>
                  <a:srgbClr val="FF0000"/>
                </a:solidFill>
                <a:effectLst>
                  <a:outerShdw blurRad="38100" dist="38100" dir="2700000">
                    <a:srgbClr val="C0C0C0"/>
                  </a:outerShdw>
                </a:effectLst>
                <a:latin typeface="楷体_GB2312" pitchFamily="49" charset="-122"/>
                <a:ea typeface="楷体_GB2312" pitchFamily="49" charset="-122"/>
              </a:rPr>
              <a:t>free from particular average , F. P. A.</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a:t>
            </a:r>
            <a:endParaRPr lang="zh-CN" altLang="en-US" sz="32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53251" name="文本占位符 53250"/>
          <p:cNvSpPr>
            <a:spLocks noGrp="1"/>
          </p:cNvSpPr>
          <p:nvPr>
            <p:ph type="body" idx="1"/>
          </p:nvPr>
        </p:nvSpPr>
        <p:spPr>
          <a:xfrm>
            <a:off x="2063750" y="2133600"/>
            <a:ext cx="8229600" cy="4851400"/>
          </a:xfrm>
        </p:spPr>
        <p:txBody>
          <a:bodyPr/>
          <a:p>
            <a:pPr>
              <a:buFont typeface="Wingdings" panose="05000000000000000000" pitchFamily="2" charset="2"/>
              <a:buChar char="ü"/>
            </a:pPr>
            <a:r>
              <a:rPr lang="en-US" altLang="zh-CN" b="1">
                <a:effectLst>
                  <a:outerShdw blurRad="38100" dist="38100" dir="2700000">
                    <a:srgbClr val="C0C0C0"/>
                  </a:outerShdw>
                </a:effectLst>
                <a:ea typeface="楷体_GB2312" pitchFamily="49" charset="-122"/>
              </a:rPr>
              <a:t>1</a:t>
            </a:r>
            <a:r>
              <a:rPr lang="zh-CN" altLang="en-US" b="1" dirty="0">
                <a:effectLst>
                  <a:outerShdw blurRad="38100" dist="38100" dir="2700000">
                    <a:srgbClr val="C0C0C0"/>
                  </a:outerShdw>
                </a:effectLst>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由于运输工具搁浅、触礁、沉没、互撞，与流冰或其它物体碰撞以及失火爆炸等</a:t>
            </a:r>
            <a:r>
              <a:rPr lang="zh-CN" altLang="en-US" b="1" dirty="0">
                <a:solidFill>
                  <a:srgbClr val="FF0000"/>
                </a:solidFill>
                <a:effectLst>
                  <a:outerShdw blurRad="38100" dist="38100" dir="2700000">
                    <a:srgbClr val="C0C0C0"/>
                  </a:outerShdw>
                </a:effectLst>
                <a:ea typeface="楷体_GB2312" pitchFamily="49" charset="-122"/>
              </a:rPr>
              <a:t>意外事故造成的全损和部分损失</a:t>
            </a:r>
            <a:endParaRPr lang="zh-CN" altLang="en-US" b="1" dirty="0">
              <a:solidFill>
                <a:srgbClr val="FF0000"/>
              </a:solidFill>
              <a:effectLst>
                <a:outerShdw blurRad="38100" dist="38100" dir="2700000">
                  <a:srgbClr val="C0C0C0"/>
                </a:outerShdw>
              </a:effectLst>
              <a:ea typeface="楷体_GB2312" pitchFamily="49" charset="-122"/>
            </a:endParaRPr>
          </a:p>
          <a:p>
            <a:pPr>
              <a:buFont typeface="Wingdings" panose="05000000000000000000" pitchFamily="2" charset="2"/>
              <a:buChar char="ü"/>
            </a:pPr>
            <a:r>
              <a:rPr lang="en-US" altLang="zh-CN" b="1">
                <a:effectLst>
                  <a:outerShdw blurRad="38100" dist="38100" dir="2700000">
                    <a:srgbClr val="C0C0C0"/>
                  </a:outerShdw>
                </a:effectLst>
                <a:ea typeface="楷体_GB2312" pitchFamily="49" charset="-122"/>
              </a:rPr>
              <a:t>2</a:t>
            </a:r>
            <a:r>
              <a:rPr lang="zh-CN" altLang="en-US" b="1" dirty="0">
                <a:effectLst>
                  <a:outerShdw blurRad="38100" dist="38100" dir="2700000">
                    <a:srgbClr val="C0C0C0"/>
                  </a:outerShdw>
                </a:effectLst>
                <a:ea typeface="楷体_GB2312" pitchFamily="49" charset="-122"/>
              </a:rPr>
              <a:t>、装卸过程中造成的</a:t>
            </a:r>
            <a:r>
              <a:rPr lang="zh-CN" altLang="en-US" b="1" dirty="0">
                <a:effectLst>
                  <a:outerShdw blurRad="38100" dist="38100" dir="2700000">
                    <a:srgbClr val="C0C0C0"/>
                  </a:outerShdw>
                </a:effectLst>
                <a:latin typeface="楷体_GB2312" pitchFamily="49" charset="-122"/>
                <a:ea typeface="楷体_GB2312" pitchFamily="49" charset="-122"/>
              </a:rPr>
              <a:t>全部损失和部分损失</a:t>
            </a:r>
            <a:endParaRPr lang="zh-CN" altLang="en-US" b="1" dirty="0">
              <a:effectLst>
                <a:outerShdw blurRad="38100" dist="38100" dir="2700000">
                  <a:srgbClr val="C0C0C0"/>
                </a:outerShdw>
              </a:effectLst>
              <a:ea typeface="楷体_GB2312" pitchFamily="49" charset="-122"/>
            </a:endParaRPr>
          </a:p>
          <a:p>
            <a:pPr>
              <a:buFont typeface="Wingdings" panose="05000000000000000000" pitchFamily="2" charset="2"/>
              <a:buChar char="ü"/>
            </a:pPr>
            <a:r>
              <a:rPr lang="en-US" altLang="zh-CN" b="1">
                <a:effectLst>
                  <a:outerShdw blurRad="38100" dist="38100" dir="2700000">
                    <a:srgbClr val="C0C0C0"/>
                  </a:outerShdw>
                </a:effectLst>
                <a:ea typeface="楷体_GB2312" pitchFamily="49" charset="-122"/>
              </a:rPr>
              <a:t>3</a:t>
            </a:r>
            <a:r>
              <a:rPr lang="zh-CN" altLang="en-US" b="1" dirty="0">
                <a:effectLst>
                  <a:outerShdw blurRad="38100" dist="38100" dir="2700000">
                    <a:srgbClr val="C0C0C0"/>
                  </a:outerShdw>
                </a:effectLst>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发生共同海损所引起牺牲、分摊和救助费用</a:t>
            </a:r>
            <a:endParaRPr lang="zh-CN" altLang="en-US" b="1" dirty="0">
              <a:effectLst>
                <a:outerShdw blurRad="38100" dist="38100" dir="2700000">
                  <a:srgbClr val="C0C0C0"/>
                </a:outerShdw>
              </a:effectLst>
              <a:ea typeface="楷体_GB2312" pitchFamily="49" charset="-122"/>
            </a:endParaRPr>
          </a:p>
          <a:p>
            <a:pPr>
              <a:buFont typeface="Wingdings" panose="05000000000000000000" pitchFamily="2" charset="2"/>
              <a:buChar char="ü"/>
            </a:pPr>
            <a:r>
              <a:rPr lang="en-US" altLang="zh-CN" b="1">
                <a:effectLst>
                  <a:outerShdw blurRad="38100" dist="38100" dir="2700000">
                    <a:srgbClr val="C0C0C0"/>
                  </a:outerShdw>
                </a:effectLst>
                <a:ea typeface="楷体_GB2312" pitchFamily="49" charset="-122"/>
              </a:rPr>
              <a:t>4</a:t>
            </a:r>
            <a:r>
              <a:rPr lang="zh-CN" altLang="en-US" b="1" dirty="0">
                <a:effectLst>
                  <a:outerShdw blurRad="38100" dist="38100" dir="2700000">
                    <a:srgbClr val="C0C0C0"/>
                  </a:outerShdw>
                </a:effectLst>
                <a:ea typeface="楷体_GB2312" pitchFamily="49" charset="-122"/>
              </a:rPr>
              <a:t>、自然灾害造成的</a:t>
            </a:r>
            <a:r>
              <a:rPr lang="zh-CN" altLang="en-US" b="1" dirty="0">
                <a:solidFill>
                  <a:srgbClr val="FF0000"/>
                </a:solidFill>
                <a:effectLst>
                  <a:outerShdw blurRad="38100" dist="38100" dir="2700000">
                    <a:srgbClr val="C0C0C0"/>
                  </a:outerShdw>
                </a:effectLst>
                <a:ea typeface="楷体_GB2312" pitchFamily="49" charset="-122"/>
              </a:rPr>
              <a:t>全部损失</a:t>
            </a:r>
            <a:endParaRPr lang="zh-CN" altLang="en-US" b="1" dirty="0">
              <a:solidFill>
                <a:srgbClr val="FF0000"/>
              </a:solidFill>
              <a:effectLst>
                <a:outerShdw blurRad="38100" dist="38100" dir="2700000">
                  <a:srgbClr val="C0C0C0"/>
                </a:outerShdw>
              </a:effectLst>
              <a:ea typeface="楷体_GB2312" pitchFamily="49" charset="-122"/>
            </a:endParaRPr>
          </a:p>
          <a:p>
            <a:pPr>
              <a:buFont typeface="Wingdings" panose="05000000000000000000" pitchFamily="2" charset="2"/>
              <a:buChar char="ü"/>
            </a:pPr>
            <a:r>
              <a:rPr lang="en-US" altLang="zh-CN" b="1">
                <a:solidFill>
                  <a:srgbClr val="FF0000"/>
                </a:solidFill>
                <a:effectLst>
                  <a:outerShdw blurRad="38100" dist="38100" dir="2700000">
                    <a:srgbClr val="C0C0C0"/>
                  </a:outerShdw>
                </a:effectLst>
                <a:ea typeface="楷体_GB2312" pitchFamily="49" charset="-122"/>
              </a:rPr>
              <a:t>5</a:t>
            </a:r>
            <a:r>
              <a:rPr lang="zh-CN" altLang="en-US" b="1" dirty="0">
                <a:solidFill>
                  <a:srgbClr val="FF0000"/>
                </a:solidFill>
                <a:effectLst>
                  <a:outerShdw blurRad="38100" dist="38100" dir="2700000">
                    <a:srgbClr val="C0C0C0"/>
                  </a:outerShdw>
                </a:effectLst>
                <a:ea typeface="楷体_GB2312" pitchFamily="49" charset="-122"/>
              </a:rPr>
              <a:t>、自然灾害和意外事故先后发生的损失</a:t>
            </a:r>
            <a:endParaRPr lang="en-US" altLang="zh-CN" b="1">
              <a:solidFill>
                <a:srgbClr val="FF0000"/>
              </a:solidFill>
              <a:effectLst>
                <a:outerShdw blurRad="38100" dist="38100" dir="2700000">
                  <a:srgbClr val="C0C0C0"/>
                </a:outerShdw>
              </a:effectLst>
              <a:ea typeface="楷体_GB2312" pitchFamily="49"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897" decel="100000" fill="hold"/>
                                        <p:tgtEl>
                                          <p:spTgt spid="53250"/>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532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53251">
                                            <p:txEl>
                                              <p:charRg st="0" end="52"/>
                                            </p:txEl>
                                          </p:spTgt>
                                        </p:tgtEl>
                                        <p:attrNameLst>
                                          <p:attrName>style.visibility</p:attrName>
                                        </p:attrNameLst>
                                      </p:cBhvr>
                                      <p:to>
                                        <p:strVal val="visible"/>
                                      </p:to>
                                    </p:set>
                                    <p:animEffect transition="in" filter="fade">
                                      <p:cBhvr>
                                        <p:cTn id="15" dur="1000"/>
                                        <p:tgtEl>
                                          <p:spTgt spid="53251">
                                            <p:txEl>
                                              <p:charRg st="0" end="52"/>
                                            </p:txEl>
                                          </p:spTgt>
                                        </p:tgtEl>
                                      </p:cBhvr>
                                    </p:animEffect>
                                    <p:anim calcmode="lin" valueType="num">
                                      <p:cBhvr>
                                        <p:cTn id="16" dur="1000" fill="hold"/>
                                        <p:tgtEl>
                                          <p:spTgt spid="53251">
                                            <p:txEl>
                                              <p:charRg st="0" end="52"/>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53251">
                                            <p:txEl>
                                              <p:charRg st="0" end="52"/>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53251">
                                            <p:txEl>
                                              <p:charRg st="0" end="5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53251">
                                            <p:txEl>
                                              <p:charRg st="52" end="72"/>
                                            </p:txEl>
                                          </p:spTgt>
                                        </p:tgtEl>
                                        <p:attrNameLst>
                                          <p:attrName>style.visibility</p:attrName>
                                        </p:attrNameLst>
                                      </p:cBhvr>
                                      <p:to>
                                        <p:strVal val="visible"/>
                                      </p:to>
                                    </p:set>
                                    <p:animEffect transition="in" filter="fade">
                                      <p:cBhvr>
                                        <p:cTn id="23" dur="1000"/>
                                        <p:tgtEl>
                                          <p:spTgt spid="53251">
                                            <p:txEl>
                                              <p:charRg st="52" end="72"/>
                                            </p:txEl>
                                          </p:spTgt>
                                        </p:tgtEl>
                                      </p:cBhvr>
                                    </p:animEffect>
                                    <p:anim calcmode="lin" valueType="num">
                                      <p:cBhvr>
                                        <p:cTn id="24" dur="1000" fill="hold"/>
                                        <p:tgtEl>
                                          <p:spTgt spid="53251">
                                            <p:txEl>
                                              <p:charRg st="52" end="72"/>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53251">
                                            <p:txEl>
                                              <p:charRg st="52" end="72"/>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53251">
                                            <p:txEl>
                                              <p:charRg st="52" end="7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53251">
                                            <p:txEl>
                                              <p:charRg st="72" end="94"/>
                                            </p:txEl>
                                          </p:spTgt>
                                        </p:tgtEl>
                                        <p:attrNameLst>
                                          <p:attrName>style.visibility</p:attrName>
                                        </p:attrNameLst>
                                      </p:cBhvr>
                                      <p:to>
                                        <p:strVal val="visible"/>
                                      </p:to>
                                    </p:set>
                                    <p:animEffect transition="in" filter="fade">
                                      <p:cBhvr>
                                        <p:cTn id="31" dur="1000"/>
                                        <p:tgtEl>
                                          <p:spTgt spid="53251">
                                            <p:txEl>
                                              <p:charRg st="72" end="94"/>
                                            </p:txEl>
                                          </p:spTgt>
                                        </p:tgtEl>
                                      </p:cBhvr>
                                    </p:animEffect>
                                    <p:anim calcmode="lin" valueType="num">
                                      <p:cBhvr>
                                        <p:cTn id="32" dur="1000" fill="hold"/>
                                        <p:tgtEl>
                                          <p:spTgt spid="53251">
                                            <p:txEl>
                                              <p:charRg st="72" end="94"/>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53251">
                                            <p:txEl>
                                              <p:charRg st="72" end="94"/>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53251">
                                            <p:txEl>
                                              <p:charRg st="72" end="9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53251">
                                            <p:txEl>
                                              <p:charRg st="94" end="108"/>
                                            </p:txEl>
                                          </p:spTgt>
                                        </p:tgtEl>
                                        <p:attrNameLst>
                                          <p:attrName>style.visibility</p:attrName>
                                        </p:attrNameLst>
                                      </p:cBhvr>
                                      <p:to>
                                        <p:strVal val="visible"/>
                                      </p:to>
                                    </p:set>
                                    <p:animEffect transition="in" filter="fade">
                                      <p:cBhvr>
                                        <p:cTn id="39" dur="1000"/>
                                        <p:tgtEl>
                                          <p:spTgt spid="53251">
                                            <p:txEl>
                                              <p:charRg st="94" end="108"/>
                                            </p:txEl>
                                          </p:spTgt>
                                        </p:tgtEl>
                                      </p:cBhvr>
                                    </p:animEffect>
                                    <p:anim calcmode="lin" valueType="num">
                                      <p:cBhvr>
                                        <p:cTn id="40" dur="1000" fill="hold"/>
                                        <p:tgtEl>
                                          <p:spTgt spid="53251">
                                            <p:txEl>
                                              <p:charRg st="94" end="108"/>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53251">
                                            <p:txEl>
                                              <p:charRg st="94" end="108"/>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53251">
                                            <p:txEl>
                                              <p:charRg st="94" end="10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indefinite" fill="hold">
                                          <p:stCondLst>
                                            <p:cond delay="0"/>
                                          </p:stCondLst>
                                        </p:cTn>
                                        <p:tgtEl>
                                          <p:spTgt spid="53251">
                                            <p:txEl>
                                              <p:charRg st="108" end="127"/>
                                            </p:txEl>
                                          </p:spTgt>
                                        </p:tgtEl>
                                        <p:attrNameLst>
                                          <p:attrName>style.visibility</p:attrName>
                                        </p:attrNameLst>
                                      </p:cBhvr>
                                      <p:to>
                                        <p:strVal val="visible"/>
                                      </p:to>
                                    </p:set>
                                    <p:animEffect transition="in" filter="fade">
                                      <p:cBhvr>
                                        <p:cTn id="47" dur="1000"/>
                                        <p:tgtEl>
                                          <p:spTgt spid="53251">
                                            <p:txEl>
                                              <p:charRg st="108" end="127"/>
                                            </p:txEl>
                                          </p:spTgt>
                                        </p:tgtEl>
                                      </p:cBhvr>
                                    </p:animEffect>
                                    <p:anim calcmode="lin" valueType="num">
                                      <p:cBhvr>
                                        <p:cTn id="48" dur="1000" fill="hold"/>
                                        <p:tgtEl>
                                          <p:spTgt spid="53251">
                                            <p:txEl>
                                              <p:charRg st="108" end="127"/>
                                            </p:txEl>
                                          </p:spTgt>
                                        </p:tgtEl>
                                        <p:attrNameLst>
                                          <p:attrName>ppt_x</p:attrName>
                                        </p:attrNameLst>
                                      </p:cBhvr>
                                      <p:tavLst>
                                        <p:tav tm="0">
                                          <p:val>
                                            <p:strVal val="#ppt_x"/>
                                          </p:val>
                                        </p:tav>
                                        <p:tav tm="100000">
                                          <p:val>
                                            <p:strVal val="#ppt_x"/>
                                          </p:val>
                                        </p:tav>
                                      </p:tavLst>
                                    </p:anim>
                                    <p:anim calcmode="lin" valueType="num">
                                      <p:cBhvr>
                                        <p:cTn id="49" dur="897" decel="100000" fill="hold"/>
                                        <p:tgtEl>
                                          <p:spTgt spid="53251">
                                            <p:txEl>
                                              <p:charRg st="108" end="127"/>
                                            </p:txEl>
                                          </p:spTgt>
                                        </p:tgtEl>
                                        <p:attrNameLst>
                                          <p:attrName>ppt_y</p:attrName>
                                        </p:attrNameLst>
                                      </p:cBhvr>
                                      <p:tavLst>
                                        <p:tav tm="0">
                                          <p:val>
                                            <p:strVal val="#ppt_y+1"/>
                                          </p:val>
                                        </p:tav>
                                        <p:tav tm="100000">
                                          <p:val>
                                            <p:strVal val="#ppt_y-.03"/>
                                          </p:val>
                                        </p:tav>
                                      </p:tavLst>
                                    </p:anim>
                                    <p:anim calcmode="lin" valueType="num">
                                      <p:cBhvr>
                                        <p:cTn id="50" dur="97" accel="100000" fill="hold">
                                          <p:stCondLst>
                                            <p:cond delay="897"/>
                                          </p:stCondLst>
                                        </p:cTn>
                                        <p:tgtEl>
                                          <p:spTgt spid="53251">
                                            <p:txEl>
                                              <p:charRg st="108" end="12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20833"/>
          <p:cNvSpPr>
            <a:spLocks noGrp="1"/>
          </p:cNvSpPr>
          <p:nvPr>
            <p:ph type="title"/>
          </p:nvPr>
        </p:nvSpPr>
        <p:spPr/>
        <p:txBody>
          <a:bodyPr anchor="b"/>
          <a:p>
            <a:r>
              <a:rPr lang="zh-CN" altLang="en-US" sz="3200" b="1" dirty="0">
                <a:solidFill>
                  <a:srgbClr val="FF0000"/>
                </a:solidFill>
                <a:effectLst>
                  <a:outerShdw blurRad="38100" dist="38100" dir="2700000">
                    <a:srgbClr val="C0C0C0"/>
                  </a:outerShdw>
                </a:effectLst>
              </a:rPr>
              <a:t>思考</a:t>
            </a:r>
            <a:endParaRPr lang="zh-CN" altLang="en-US" sz="3200" b="1" dirty="0">
              <a:solidFill>
                <a:srgbClr val="FF0000"/>
              </a:solidFill>
              <a:effectLst>
                <a:outerShdw blurRad="38100" dist="38100" dir="2700000">
                  <a:srgbClr val="C0C0C0"/>
                </a:outerShdw>
              </a:effectLst>
            </a:endParaRPr>
          </a:p>
        </p:txBody>
      </p:sp>
      <p:sp>
        <p:nvSpPr>
          <p:cNvPr id="120835" name="文本占位符 120834"/>
          <p:cNvSpPr>
            <a:spLocks noGrp="1"/>
          </p:cNvSpPr>
          <p:nvPr>
            <p:ph type="body" idx="1"/>
          </p:nvPr>
        </p:nvSpPr>
        <p:spPr>
          <a:xfrm>
            <a:off x="1847850" y="1916113"/>
            <a:ext cx="8353425" cy="4114800"/>
          </a:xfrm>
        </p:spPr>
        <p:txBody>
          <a:bodyPr>
            <a:normAutofit lnSpcReduction="10000"/>
          </a:bodyPr>
          <a:p>
            <a:pPr lvl="1">
              <a:buNone/>
            </a:pPr>
            <a:endParaRPr lang="en-US" altLang="zh-CN" sz="2400"/>
          </a:p>
          <a:p>
            <a:pPr lvl="1">
              <a:buNone/>
            </a:pPr>
            <a:r>
              <a:rPr lang="en-US" altLang="zh-CN" sz="2400"/>
              <a:t>– </a:t>
            </a:r>
            <a:r>
              <a:rPr lang="zh-CN" altLang="en-US" sz="2400" b="1" dirty="0">
                <a:effectLst>
                  <a:outerShdw blurRad="38100" dist="38100" dir="2700000">
                    <a:srgbClr val="C0C0C0"/>
                  </a:outerShdw>
                </a:effectLst>
              </a:rPr>
              <a:t>某外贸公司</a:t>
            </a:r>
            <a:r>
              <a:rPr lang="en-US" altLang="zh-CN" sz="2400" b="1">
                <a:effectLst>
                  <a:outerShdw blurRad="38100" dist="38100" dir="2700000">
                    <a:srgbClr val="C0C0C0"/>
                  </a:outerShdw>
                </a:effectLst>
              </a:rPr>
              <a:t>CIF</a:t>
            </a:r>
            <a:r>
              <a:rPr lang="zh-CN" altLang="en-US" sz="2400" b="1" dirty="0">
                <a:effectLst>
                  <a:outerShdw blurRad="38100" dist="38100" dir="2700000">
                    <a:srgbClr val="C0C0C0"/>
                  </a:outerShdw>
                </a:effectLst>
              </a:rPr>
              <a:t>条件出口一批货物，装运前已向保险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公司按发票总值</a:t>
            </a:r>
            <a:r>
              <a:rPr lang="en-US" altLang="zh-CN" sz="2400" b="1">
                <a:effectLst>
                  <a:outerShdw blurRad="38100" dist="38100" dir="2700000">
                    <a:srgbClr val="C0C0C0"/>
                  </a:outerShdw>
                </a:effectLst>
              </a:rPr>
              <a:t>110%</a:t>
            </a:r>
            <a:r>
              <a:rPr lang="zh-CN" altLang="en-US" sz="2400" b="1" dirty="0">
                <a:effectLst>
                  <a:outerShdw blurRad="38100" dist="38100" dir="2700000">
                    <a:srgbClr val="C0C0C0"/>
                  </a:outerShdw>
                </a:effectLst>
              </a:rPr>
              <a:t>投保平安险，</a:t>
            </a:r>
            <a:r>
              <a:rPr lang="en-US" altLang="zh-CN" sz="2400" b="1">
                <a:effectLst>
                  <a:outerShdw blurRad="38100" dist="38100" dir="2700000">
                    <a:srgbClr val="C0C0C0"/>
                  </a:outerShdw>
                </a:effectLst>
              </a:rPr>
              <a:t>6</a:t>
            </a:r>
            <a:r>
              <a:rPr lang="zh-CN" altLang="en-US" sz="2400" b="1" dirty="0">
                <a:effectLst>
                  <a:outerShdw blurRad="38100" dist="38100" dir="2700000">
                    <a:srgbClr val="C0C0C0"/>
                  </a:outerShdw>
                </a:effectLst>
              </a:rPr>
              <a:t>月初货物装妥顺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利开航。载货船舶于</a:t>
            </a:r>
            <a:r>
              <a:rPr lang="en-US" altLang="zh-CN" sz="2400" b="1">
                <a:effectLst>
                  <a:outerShdw blurRad="38100" dist="38100" dir="2700000">
                    <a:srgbClr val="C0C0C0"/>
                  </a:outerShdw>
                </a:effectLst>
              </a:rPr>
              <a:t>6</a:t>
            </a:r>
            <a:r>
              <a:rPr lang="zh-CN" altLang="en-US" sz="2400" b="1" dirty="0">
                <a:effectLst>
                  <a:outerShdw blurRad="38100" dist="38100" dir="2700000">
                    <a:srgbClr val="C0C0C0"/>
                  </a:outerShdw>
                </a:effectLst>
              </a:rPr>
              <a:t>月</a:t>
            </a:r>
            <a:r>
              <a:rPr lang="en-US" altLang="zh-CN" sz="2400" b="1">
                <a:effectLst>
                  <a:outerShdw blurRad="38100" dist="38100" dir="2700000">
                    <a:srgbClr val="C0C0C0"/>
                  </a:outerShdw>
                </a:effectLst>
              </a:rPr>
              <a:t>13</a:t>
            </a:r>
            <a:r>
              <a:rPr lang="zh-CN" altLang="en-US" sz="2400" b="1" dirty="0">
                <a:effectLst>
                  <a:outerShdw blurRad="38100" dist="38100" dir="2700000">
                    <a:srgbClr val="C0C0C0"/>
                  </a:outerShdw>
                </a:effectLst>
              </a:rPr>
              <a:t>日在海上遇到暴风雨，致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使一部分货物受到水渍</a:t>
            </a:r>
            <a:r>
              <a:rPr lang="en-US" altLang="zh-CN" sz="2400" b="1">
                <a:effectLst>
                  <a:outerShdw blurRad="38100" dist="38100" dir="2700000">
                    <a:srgbClr val="C0C0C0"/>
                  </a:outerShdw>
                </a:effectLst>
              </a:rPr>
              <a:t>,</a:t>
            </a:r>
            <a:r>
              <a:rPr lang="zh-CN" altLang="en-US" sz="2400" b="1" dirty="0">
                <a:effectLst>
                  <a:outerShdw blurRad="38100" dist="38100" dir="2700000">
                    <a:srgbClr val="C0C0C0"/>
                  </a:outerShdw>
                </a:effectLst>
              </a:rPr>
              <a:t>损失价值</a:t>
            </a:r>
            <a:r>
              <a:rPr lang="en-US" altLang="zh-CN" sz="2400" b="1">
                <a:effectLst>
                  <a:outerShdw blurRad="38100" dist="38100" dir="2700000">
                    <a:srgbClr val="C0C0C0"/>
                  </a:outerShdw>
                </a:effectLst>
              </a:rPr>
              <a:t>2100</a:t>
            </a:r>
            <a:r>
              <a:rPr lang="zh-CN" altLang="en-US" sz="2400" b="1" dirty="0">
                <a:effectLst>
                  <a:outerShdw blurRad="38100" dist="38100" dir="2700000">
                    <a:srgbClr val="C0C0C0"/>
                  </a:outerShdw>
                </a:effectLst>
              </a:rPr>
              <a:t>美元。数日后，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该轮又突然触礁</a:t>
            </a:r>
            <a:r>
              <a:rPr lang="en-US" altLang="zh-CN" sz="2400" b="1">
                <a:effectLst>
                  <a:outerShdw blurRad="38100" dist="38100" dir="2700000">
                    <a:srgbClr val="C0C0C0"/>
                  </a:outerShdw>
                </a:effectLst>
              </a:rPr>
              <a:t>,</a:t>
            </a:r>
            <a:r>
              <a:rPr lang="zh-CN" altLang="en-US" sz="2400" b="1" dirty="0">
                <a:effectLst>
                  <a:outerShdw blurRad="38100" dist="38100" dir="2700000">
                    <a:srgbClr val="C0C0C0"/>
                  </a:outerShdw>
                </a:effectLst>
              </a:rPr>
              <a:t>致使该批货物又遭到部分损失，价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值为</a:t>
            </a:r>
            <a:r>
              <a:rPr lang="en-US" altLang="zh-CN" sz="2400" b="1">
                <a:effectLst>
                  <a:outerShdw blurRad="38100" dist="38100" dir="2700000">
                    <a:srgbClr val="C0C0C0"/>
                  </a:outerShdw>
                </a:effectLst>
              </a:rPr>
              <a:t>8000</a:t>
            </a:r>
            <a:r>
              <a:rPr lang="zh-CN" altLang="en-US" sz="2400" b="1" dirty="0">
                <a:effectLst>
                  <a:outerShdw blurRad="38100" dist="38100" dir="2700000">
                    <a:srgbClr val="C0C0C0"/>
                  </a:outerShdw>
                </a:effectLst>
              </a:rPr>
              <a:t>美元。试问：保险公司对该批货物的损失 </a:t>
            </a:r>
            <a:endParaRPr lang="zh-CN" altLang="en-US" sz="2400" b="1" dirty="0">
              <a:effectLst>
                <a:outerShdw blurRad="38100" dist="38100" dir="2700000">
                  <a:srgbClr val="C0C0C0"/>
                </a:outerShdw>
              </a:effectLst>
            </a:endParaRPr>
          </a:p>
          <a:p>
            <a:pPr lvl="1">
              <a:buNone/>
            </a:pPr>
            <a:r>
              <a:rPr lang="zh-CN" altLang="en-US" sz="2400" b="1" dirty="0">
                <a:effectLst>
                  <a:outerShdw blurRad="38100" dist="38100" dir="2700000">
                    <a:srgbClr val="C0C0C0"/>
                  </a:outerShdw>
                </a:effectLst>
              </a:rPr>
              <a:t>  是否赔偿？为什么？ </a:t>
            </a:r>
            <a:endParaRPr lang="zh-CN" altLang="en-US" sz="2400" b="1" dirty="0">
              <a:effectLst>
                <a:outerShdw blurRad="38100" dist="38100" dir="2700000">
                  <a:srgbClr val="C0C0C0"/>
                </a:outerShdw>
              </a:effectLst>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20834"/>
                                        </p:tgtEl>
                                        <p:attrNameLst>
                                          <p:attrName>style.visibility</p:attrName>
                                        </p:attrNameLst>
                                      </p:cBhvr>
                                      <p:to>
                                        <p:strVal val="visible"/>
                                      </p:to>
                                    </p:set>
                                    <p:animEffect transition="in" filter="fade">
                                      <p:cBhvr>
                                        <p:cTn id="7" dur="1000"/>
                                        <p:tgtEl>
                                          <p:spTgt spid="120834"/>
                                        </p:tgtEl>
                                      </p:cBhvr>
                                    </p:animEffect>
                                    <p:anim calcmode="lin" valueType="num">
                                      <p:cBhvr>
                                        <p:cTn id="8" dur="1000" fill="hold"/>
                                        <p:tgtEl>
                                          <p:spTgt spid="120834"/>
                                        </p:tgtEl>
                                        <p:attrNameLst>
                                          <p:attrName>ppt_x</p:attrName>
                                        </p:attrNameLst>
                                      </p:cBhvr>
                                      <p:tavLst>
                                        <p:tav tm="0">
                                          <p:val>
                                            <p:strVal val="#ppt_x"/>
                                          </p:val>
                                        </p:tav>
                                        <p:tav tm="100000">
                                          <p:val>
                                            <p:strVal val="#ppt_x"/>
                                          </p:val>
                                        </p:tav>
                                      </p:tavLst>
                                    </p:anim>
                                    <p:anim calcmode="lin" valueType="num">
                                      <p:cBhvr>
                                        <p:cTn id="9" dur="897" decel="100000" fill="hold"/>
                                        <p:tgtEl>
                                          <p:spTgt spid="120834"/>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208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20835">
                                            <p:txEl>
                                              <p:charRg st="1" end="29"/>
                                            </p:txEl>
                                          </p:spTgt>
                                        </p:tgtEl>
                                        <p:attrNameLst>
                                          <p:attrName>style.visibility</p:attrName>
                                        </p:attrNameLst>
                                      </p:cBhvr>
                                      <p:to>
                                        <p:strVal val="visible"/>
                                      </p:to>
                                    </p:set>
                                    <p:animEffect transition="in" filter="fade">
                                      <p:cBhvr>
                                        <p:cTn id="15" dur="1000"/>
                                        <p:tgtEl>
                                          <p:spTgt spid="120835">
                                            <p:txEl>
                                              <p:charRg st="1" end="29"/>
                                            </p:txEl>
                                          </p:spTgt>
                                        </p:tgtEl>
                                      </p:cBhvr>
                                    </p:animEffect>
                                    <p:anim calcmode="lin" valueType="num">
                                      <p:cBhvr>
                                        <p:cTn id="16" dur="1000" fill="hold"/>
                                        <p:tgtEl>
                                          <p:spTgt spid="120835">
                                            <p:txEl>
                                              <p:charRg st="1" end="29"/>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20835">
                                            <p:txEl>
                                              <p:charRg st="1" end="29"/>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20835">
                                            <p:txEl>
                                              <p:charRg st="1" end="29"/>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indefinite" fill="hold">
                                          <p:stCondLst>
                                            <p:cond delay="0"/>
                                          </p:stCondLst>
                                        </p:cTn>
                                        <p:tgtEl>
                                          <p:spTgt spid="120835">
                                            <p:txEl>
                                              <p:charRg st="29" end="58"/>
                                            </p:txEl>
                                          </p:spTgt>
                                        </p:tgtEl>
                                        <p:attrNameLst>
                                          <p:attrName>style.visibility</p:attrName>
                                        </p:attrNameLst>
                                      </p:cBhvr>
                                      <p:to>
                                        <p:strVal val="visible"/>
                                      </p:to>
                                    </p:set>
                                    <p:animEffect transition="in" filter="fade">
                                      <p:cBhvr>
                                        <p:cTn id="21" dur="1000"/>
                                        <p:tgtEl>
                                          <p:spTgt spid="120835">
                                            <p:txEl>
                                              <p:charRg st="29" end="58"/>
                                            </p:txEl>
                                          </p:spTgt>
                                        </p:tgtEl>
                                      </p:cBhvr>
                                    </p:animEffect>
                                    <p:anim calcmode="lin" valueType="num">
                                      <p:cBhvr>
                                        <p:cTn id="22" dur="1000" fill="hold"/>
                                        <p:tgtEl>
                                          <p:spTgt spid="120835">
                                            <p:txEl>
                                              <p:charRg st="29" end="58"/>
                                            </p:txEl>
                                          </p:spTgt>
                                        </p:tgtEl>
                                        <p:attrNameLst>
                                          <p:attrName>ppt_x</p:attrName>
                                        </p:attrNameLst>
                                      </p:cBhvr>
                                      <p:tavLst>
                                        <p:tav tm="0">
                                          <p:val>
                                            <p:strVal val="#ppt_x"/>
                                          </p:val>
                                        </p:tav>
                                        <p:tav tm="100000">
                                          <p:val>
                                            <p:strVal val="#ppt_x"/>
                                          </p:val>
                                        </p:tav>
                                      </p:tavLst>
                                    </p:anim>
                                    <p:anim calcmode="lin" valueType="num">
                                      <p:cBhvr>
                                        <p:cTn id="23" dur="897" decel="100000" fill="hold"/>
                                        <p:tgtEl>
                                          <p:spTgt spid="120835">
                                            <p:txEl>
                                              <p:charRg st="29" end="58"/>
                                            </p:txEl>
                                          </p:spTgt>
                                        </p:tgtEl>
                                        <p:attrNameLst>
                                          <p:attrName>ppt_y</p:attrName>
                                        </p:attrNameLst>
                                      </p:cBhvr>
                                      <p:tavLst>
                                        <p:tav tm="0">
                                          <p:val>
                                            <p:strVal val="#ppt_y+1"/>
                                          </p:val>
                                        </p:tav>
                                        <p:tav tm="100000">
                                          <p:val>
                                            <p:strVal val="#ppt_y-.03"/>
                                          </p:val>
                                        </p:tav>
                                      </p:tavLst>
                                    </p:anim>
                                    <p:anim calcmode="lin" valueType="num">
                                      <p:cBhvr>
                                        <p:cTn id="24" dur="97" accel="100000" fill="hold">
                                          <p:stCondLst>
                                            <p:cond delay="897"/>
                                          </p:stCondLst>
                                        </p:cTn>
                                        <p:tgtEl>
                                          <p:spTgt spid="120835">
                                            <p:txEl>
                                              <p:charRg st="29" end="58"/>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indefinite" fill="hold">
                                          <p:stCondLst>
                                            <p:cond delay="0"/>
                                          </p:stCondLst>
                                        </p:cTn>
                                        <p:tgtEl>
                                          <p:spTgt spid="120835">
                                            <p:txEl>
                                              <p:charRg st="58" end="86"/>
                                            </p:txEl>
                                          </p:spTgt>
                                        </p:tgtEl>
                                        <p:attrNameLst>
                                          <p:attrName>style.visibility</p:attrName>
                                        </p:attrNameLst>
                                      </p:cBhvr>
                                      <p:to>
                                        <p:strVal val="visible"/>
                                      </p:to>
                                    </p:set>
                                    <p:animEffect transition="in" filter="fade">
                                      <p:cBhvr>
                                        <p:cTn id="27" dur="1000"/>
                                        <p:tgtEl>
                                          <p:spTgt spid="120835">
                                            <p:txEl>
                                              <p:charRg st="58" end="86"/>
                                            </p:txEl>
                                          </p:spTgt>
                                        </p:tgtEl>
                                      </p:cBhvr>
                                    </p:animEffect>
                                    <p:anim calcmode="lin" valueType="num">
                                      <p:cBhvr>
                                        <p:cTn id="28" dur="1000" fill="hold"/>
                                        <p:tgtEl>
                                          <p:spTgt spid="120835">
                                            <p:txEl>
                                              <p:charRg st="58" end="86"/>
                                            </p:txEl>
                                          </p:spTgt>
                                        </p:tgtEl>
                                        <p:attrNameLst>
                                          <p:attrName>ppt_x</p:attrName>
                                        </p:attrNameLst>
                                      </p:cBhvr>
                                      <p:tavLst>
                                        <p:tav tm="0">
                                          <p:val>
                                            <p:strVal val="#ppt_x"/>
                                          </p:val>
                                        </p:tav>
                                        <p:tav tm="100000">
                                          <p:val>
                                            <p:strVal val="#ppt_x"/>
                                          </p:val>
                                        </p:tav>
                                      </p:tavLst>
                                    </p:anim>
                                    <p:anim calcmode="lin" valueType="num">
                                      <p:cBhvr>
                                        <p:cTn id="29" dur="897" decel="100000" fill="hold"/>
                                        <p:tgtEl>
                                          <p:spTgt spid="120835">
                                            <p:txEl>
                                              <p:charRg st="58" end="86"/>
                                            </p:txEl>
                                          </p:spTgt>
                                        </p:tgtEl>
                                        <p:attrNameLst>
                                          <p:attrName>ppt_y</p:attrName>
                                        </p:attrNameLst>
                                      </p:cBhvr>
                                      <p:tavLst>
                                        <p:tav tm="0">
                                          <p:val>
                                            <p:strVal val="#ppt_y+1"/>
                                          </p:val>
                                        </p:tav>
                                        <p:tav tm="100000">
                                          <p:val>
                                            <p:strVal val="#ppt_y-.03"/>
                                          </p:val>
                                        </p:tav>
                                      </p:tavLst>
                                    </p:anim>
                                    <p:anim calcmode="lin" valueType="num">
                                      <p:cBhvr>
                                        <p:cTn id="30" dur="97" accel="100000" fill="hold">
                                          <p:stCondLst>
                                            <p:cond delay="897"/>
                                          </p:stCondLst>
                                        </p:cTn>
                                        <p:tgtEl>
                                          <p:spTgt spid="120835">
                                            <p:txEl>
                                              <p:charRg st="58" end="86"/>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indefinite" fill="hold">
                                          <p:stCondLst>
                                            <p:cond delay="0"/>
                                          </p:stCondLst>
                                        </p:cTn>
                                        <p:tgtEl>
                                          <p:spTgt spid="120835">
                                            <p:txEl>
                                              <p:charRg st="86" end="116"/>
                                            </p:txEl>
                                          </p:spTgt>
                                        </p:tgtEl>
                                        <p:attrNameLst>
                                          <p:attrName>style.visibility</p:attrName>
                                        </p:attrNameLst>
                                      </p:cBhvr>
                                      <p:to>
                                        <p:strVal val="visible"/>
                                      </p:to>
                                    </p:set>
                                    <p:animEffect transition="in" filter="fade">
                                      <p:cBhvr>
                                        <p:cTn id="33" dur="1000"/>
                                        <p:tgtEl>
                                          <p:spTgt spid="120835">
                                            <p:txEl>
                                              <p:charRg st="86" end="116"/>
                                            </p:txEl>
                                          </p:spTgt>
                                        </p:tgtEl>
                                      </p:cBhvr>
                                    </p:animEffect>
                                    <p:anim calcmode="lin" valueType="num">
                                      <p:cBhvr>
                                        <p:cTn id="34" dur="1000" fill="hold"/>
                                        <p:tgtEl>
                                          <p:spTgt spid="120835">
                                            <p:txEl>
                                              <p:charRg st="86" end="116"/>
                                            </p:txEl>
                                          </p:spTgt>
                                        </p:tgtEl>
                                        <p:attrNameLst>
                                          <p:attrName>ppt_x</p:attrName>
                                        </p:attrNameLst>
                                      </p:cBhvr>
                                      <p:tavLst>
                                        <p:tav tm="0">
                                          <p:val>
                                            <p:strVal val="#ppt_x"/>
                                          </p:val>
                                        </p:tav>
                                        <p:tav tm="100000">
                                          <p:val>
                                            <p:strVal val="#ppt_x"/>
                                          </p:val>
                                        </p:tav>
                                      </p:tavLst>
                                    </p:anim>
                                    <p:anim calcmode="lin" valueType="num">
                                      <p:cBhvr>
                                        <p:cTn id="35" dur="897" decel="100000" fill="hold"/>
                                        <p:tgtEl>
                                          <p:spTgt spid="120835">
                                            <p:txEl>
                                              <p:charRg st="86" end="116"/>
                                            </p:txEl>
                                          </p:spTgt>
                                        </p:tgtEl>
                                        <p:attrNameLst>
                                          <p:attrName>ppt_y</p:attrName>
                                        </p:attrNameLst>
                                      </p:cBhvr>
                                      <p:tavLst>
                                        <p:tav tm="0">
                                          <p:val>
                                            <p:strVal val="#ppt_y+1"/>
                                          </p:val>
                                        </p:tav>
                                        <p:tav tm="100000">
                                          <p:val>
                                            <p:strVal val="#ppt_y-.03"/>
                                          </p:val>
                                        </p:tav>
                                      </p:tavLst>
                                    </p:anim>
                                    <p:anim calcmode="lin" valueType="num">
                                      <p:cBhvr>
                                        <p:cTn id="36" dur="97" accel="100000" fill="hold">
                                          <p:stCondLst>
                                            <p:cond delay="897"/>
                                          </p:stCondLst>
                                        </p:cTn>
                                        <p:tgtEl>
                                          <p:spTgt spid="120835">
                                            <p:txEl>
                                              <p:charRg st="86" end="116"/>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indefinite" fill="hold">
                                          <p:stCondLst>
                                            <p:cond delay="0"/>
                                          </p:stCondLst>
                                        </p:cTn>
                                        <p:tgtEl>
                                          <p:spTgt spid="120835">
                                            <p:txEl>
                                              <p:charRg st="116" end="143"/>
                                            </p:txEl>
                                          </p:spTgt>
                                        </p:tgtEl>
                                        <p:attrNameLst>
                                          <p:attrName>style.visibility</p:attrName>
                                        </p:attrNameLst>
                                      </p:cBhvr>
                                      <p:to>
                                        <p:strVal val="visible"/>
                                      </p:to>
                                    </p:set>
                                    <p:animEffect transition="in" filter="fade">
                                      <p:cBhvr>
                                        <p:cTn id="39" dur="1000"/>
                                        <p:tgtEl>
                                          <p:spTgt spid="120835">
                                            <p:txEl>
                                              <p:charRg st="116" end="143"/>
                                            </p:txEl>
                                          </p:spTgt>
                                        </p:tgtEl>
                                      </p:cBhvr>
                                    </p:animEffect>
                                    <p:anim calcmode="lin" valueType="num">
                                      <p:cBhvr>
                                        <p:cTn id="40" dur="1000" fill="hold"/>
                                        <p:tgtEl>
                                          <p:spTgt spid="120835">
                                            <p:txEl>
                                              <p:charRg st="116" end="143"/>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20835">
                                            <p:txEl>
                                              <p:charRg st="116" end="143"/>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20835">
                                            <p:txEl>
                                              <p:charRg st="116" end="143"/>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indefinite" fill="hold">
                                          <p:stCondLst>
                                            <p:cond delay="0"/>
                                          </p:stCondLst>
                                        </p:cTn>
                                        <p:tgtEl>
                                          <p:spTgt spid="120835">
                                            <p:txEl>
                                              <p:charRg st="143" end="171"/>
                                            </p:txEl>
                                          </p:spTgt>
                                        </p:tgtEl>
                                        <p:attrNameLst>
                                          <p:attrName>style.visibility</p:attrName>
                                        </p:attrNameLst>
                                      </p:cBhvr>
                                      <p:to>
                                        <p:strVal val="visible"/>
                                      </p:to>
                                    </p:set>
                                    <p:animEffect transition="in" filter="fade">
                                      <p:cBhvr>
                                        <p:cTn id="45" dur="1000"/>
                                        <p:tgtEl>
                                          <p:spTgt spid="120835">
                                            <p:txEl>
                                              <p:charRg st="143" end="171"/>
                                            </p:txEl>
                                          </p:spTgt>
                                        </p:tgtEl>
                                      </p:cBhvr>
                                    </p:animEffect>
                                    <p:anim calcmode="lin" valueType="num">
                                      <p:cBhvr>
                                        <p:cTn id="46" dur="1000" fill="hold"/>
                                        <p:tgtEl>
                                          <p:spTgt spid="120835">
                                            <p:txEl>
                                              <p:charRg st="143" end="171"/>
                                            </p:txEl>
                                          </p:spTgt>
                                        </p:tgtEl>
                                        <p:attrNameLst>
                                          <p:attrName>ppt_x</p:attrName>
                                        </p:attrNameLst>
                                      </p:cBhvr>
                                      <p:tavLst>
                                        <p:tav tm="0">
                                          <p:val>
                                            <p:strVal val="#ppt_x"/>
                                          </p:val>
                                        </p:tav>
                                        <p:tav tm="100000">
                                          <p:val>
                                            <p:strVal val="#ppt_x"/>
                                          </p:val>
                                        </p:tav>
                                      </p:tavLst>
                                    </p:anim>
                                    <p:anim calcmode="lin" valueType="num">
                                      <p:cBhvr>
                                        <p:cTn id="47" dur="897" decel="100000" fill="hold"/>
                                        <p:tgtEl>
                                          <p:spTgt spid="120835">
                                            <p:txEl>
                                              <p:charRg st="143" end="171"/>
                                            </p:txEl>
                                          </p:spTgt>
                                        </p:tgtEl>
                                        <p:attrNameLst>
                                          <p:attrName>ppt_y</p:attrName>
                                        </p:attrNameLst>
                                      </p:cBhvr>
                                      <p:tavLst>
                                        <p:tav tm="0">
                                          <p:val>
                                            <p:strVal val="#ppt_y+1"/>
                                          </p:val>
                                        </p:tav>
                                        <p:tav tm="100000">
                                          <p:val>
                                            <p:strVal val="#ppt_y-.03"/>
                                          </p:val>
                                        </p:tav>
                                      </p:tavLst>
                                    </p:anim>
                                    <p:anim calcmode="lin" valueType="num">
                                      <p:cBhvr>
                                        <p:cTn id="48" dur="97" accel="100000" fill="hold">
                                          <p:stCondLst>
                                            <p:cond delay="897"/>
                                          </p:stCondLst>
                                        </p:cTn>
                                        <p:tgtEl>
                                          <p:spTgt spid="120835">
                                            <p:txEl>
                                              <p:charRg st="143" end="171"/>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indefinite" fill="hold">
                                          <p:stCondLst>
                                            <p:cond delay="0"/>
                                          </p:stCondLst>
                                        </p:cTn>
                                        <p:tgtEl>
                                          <p:spTgt spid="120835">
                                            <p:txEl>
                                              <p:charRg st="171" end="184"/>
                                            </p:txEl>
                                          </p:spTgt>
                                        </p:tgtEl>
                                        <p:attrNameLst>
                                          <p:attrName>style.visibility</p:attrName>
                                        </p:attrNameLst>
                                      </p:cBhvr>
                                      <p:to>
                                        <p:strVal val="visible"/>
                                      </p:to>
                                    </p:set>
                                    <p:animEffect transition="in" filter="fade">
                                      <p:cBhvr>
                                        <p:cTn id="51" dur="1000"/>
                                        <p:tgtEl>
                                          <p:spTgt spid="120835">
                                            <p:txEl>
                                              <p:charRg st="171" end="184"/>
                                            </p:txEl>
                                          </p:spTgt>
                                        </p:tgtEl>
                                      </p:cBhvr>
                                    </p:animEffect>
                                    <p:anim calcmode="lin" valueType="num">
                                      <p:cBhvr>
                                        <p:cTn id="52" dur="1000" fill="hold"/>
                                        <p:tgtEl>
                                          <p:spTgt spid="120835">
                                            <p:txEl>
                                              <p:charRg st="171" end="184"/>
                                            </p:txEl>
                                          </p:spTgt>
                                        </p:tgtEl>
                                        <p:attrNameLst>
                                          <p:attrName>ppt_x</p:attrName>
                                        </p:attrNameLst>
                                      </p:cBhvr>
                                      <p:tavLst>
                                        <p:tav tm="0">
                                          <p:val>
                                            <p:strVal val="#ppt_x"/>
                                          </p:val>
                                        </p:tav>
                                        <p:tav tm="100000">
                                          <p:val>
                                            <p:strVal val="#ppt_x"/>
                                          </p:val>
                                        </p:tav>
                                      </p:tavLst>
                                    </p:anim>
                                    <p:anim calcmode="lin" valueType="num">
                                      <p:cBhvr>
                                        <p:cTn id="53" dur="897" decel="100000" fill="hold"/>
                                        <p:tgtEl>
                                          <p:spTgt spid="120835">
                                            <p:txEl>
                                              <p:charRg st="171" end="184"/>
                                            </p:txEl>
                                          </p:spTgt>
                                        </p:tgtEl>
                                        <p:attrNameLst>
                                          <p:attrName>ppt_y</p:attrName>
                                        </p:attrNameLst>
                                      </p:cBhvr>
                                      <p:tavLst>
                                        <p:tav tm="0">
                                          <p:val>
                                            <p:strVal val="#ppt_y+1"/>
                                          </p:val>
                                        </p:tav>
                                        <p:tav tm="100000">
                                          <p:val>
                                            <p:strVal val="#ppt_y-.03"/>
                                          </p:val>
                                        </p:tav>
                                      </p:tavLst>
                                    </p:anim>
                                    <p:anim calcmode="lin" valueType="num">
                                      <p:cBhvr>
                                        <p:cTn id="54" dur="97" accel="100000" fill="hold">
                                          <p:stCondLst>
                                            <p:cond delay="897"/>
                                          </p:stCondLst>
                                        </p:cTn>
                                        <p:tgtEl>
                                          <p:spTgt spid="120835">
                                            <p:txEl>
                                              <p:charRg st="171" end="18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p:txBody>
          <a:bodyPr anchor="b">
            <a:normAutofit fontScale="90000"/>
          </a:bodyPr>
          <a:p>
            <a:r>
              <a:rPr lang="zh-CN" altLang="en-US" sz="3200" b="1" dirty="0">
                <a:solidFill>
                  <a:srgbClr val="FF0000"/>
                </a:solidFill>
                <a:effectLst>
                  <a:outerShdw blurRad="38100" dist="38100" dir="2700000">
                    <a:srgbClr val="C0C0C0"/>
                  </a:outerShdw>
                </a:effectLst>
                <a:latin typeface="楷体_GB2312" pitchFamily="49" charset="-122"/>
                <a:ea typeface="楷体_GB2312" pitchFamily="49" charset="-122"/>
              </a:rPr>
              <a:t>水渍险（ </a:t>
            </a:r>
            <a:r>
              <a:rPr lang="en-US" altLang="en-US" sz="3200" b="1">
                <a:solidFill>
                  <a:srgbClr val="FF0000"/>
                </a:solidFill>
                <a:effectLst>
                  <a:outerShdw blurRad="38100" dist="38100" dir="2700000">
                    <a:srgbClr val="C0C0C0"/>
                  </a:outerShdw>
                </a:effectLst>
                <a:latin typeface="楷体_GB2312" pitchFamily="49" charset="-122"/>
                <a:ea typeface="楷体_GB2312" pitchFamily="49" charset="-122"/>
              </a:rPr>
              <a:t>with particular average, </a:t>
            </a:r>
            <a:b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b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W </a:t>
            </a:r>
            <a:r>
              <a:rPr lang="en-US" altLang="en-US" sz="3200" b="1">
                <a:solidFill>
                  <a:srgbClr val="FF0000"/>
                </a:solidFill>
                <a:effectLst>
                  <a:outerShdw blurRad="38100" dist="38100" dir="2700000">
                    <a:srgbClr val="C0C0C0"/>
                  </a:outerShdw>
                </a:effectLst>
                <a:latin typeface="楷体_GB2312" pitchFamily="49" charset="-122"/>
                <a:ea typeface="楷体_GB2312" pitchFamily="49" charset="-122"/>
              </a:rPr>
              <a:t>. </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P </a:t>
            </a:r>
            <a:r>
              <a:rPr lang="en-US" altLang="en-US" sz="3200" b="1">
                <a:solidFill>
                  <a:srgbClr val="FF0000"/>
                </a:solidFill>
                <a:effectLst>
                  <a:outerShdw blurRad="38100" dist="38100" dir="2700000">
                    <a:srgbClr val="C0C0C0"/>
                  </a:outerShdw>
                </a:effectLst>
                <a:latin typeface="楷体_GB2312" pitchFamily="49" charset="-122"/>
                <a:ea typeface="楷体_GB2312" pitchFamily="49" charset="-122"/>
              </a:rPr>
              <a:t>. </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A </a:t>
            </a:r>
            <a:r>
              <a:rPr lang="en-US" altLang="en-US" sz="3200" b="1">
                <a:solidFill>
                  <a:srgbClr val="FF0000"/>
                </a:solidFill>
                <a:effectLst>
                  <a:outerShdw blurRad="38100" dist="38100" dir="2700000">
                    <a:srgbClr val="C0C0C0"/>
                  </a:outerShdw>
                </a:effectLst>
                <a:latin typeface="楷体_GB2312" pitchFamily="49" charset="-122"/>
                <a:ea typeface="楷体_GB2312" pitchFamily="49" charset="-122"/>
              </a:rPr>
              <a:t>. </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a:t>
            </a:r>
            <a:endPar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55299" name="文本占位符 55298"/>
          <p:cNvSpPr>
            <a:spLocks noGrp="1"/>
          </p:cNvSpPr>
          <p:nvPr>
            <p:ph type="body" idx="1"/>
          </p:nvPr>
        </p:nvSpPr>
        <p:spPr>
          <a:xfrm>
            <a:off x="2208213" y="2276475"/>
            <a:ext cx="7772400" cy="4343400"/>
          </a:xfrm>
        </p:spPr>
        <p:txBody>
          <a:bodyPr/>
          <a:p>
            <a:r>
              <a:rPr lang="zh-CN" altLang="en-US" sz="2400" b="1" dirty="0">
                <a:effectLst>
                  <a:outerShdw blurRad="38100" dist="38100" dir="2700000">
                    <a:srgbClr val="C0C0C0"/>
                  </a:outerShdw>
                </a:effectLst>
                <a:latin typeface="楷体_GB2312" pitchFamily="49" charset="-122"/>
                <a:ea typeface="楷体_GB2312" pitchFamily="49" charset="-122"/>
              </a:rPr>
              <a:t>投保水渍险后，保险公司除担负上述平安险的各项责任外，还对被保险货物由于恶劣气候、雷电、海啸、地震、洪水等自然灾害所造成的部分损失负赔偿责任。</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800" b="1" dirty="0">
                <a:solidFill>
                  <a:srgbClr val="FF0000"/>
                </a:solidFill>
                <a:effectLst>
                  <a:outerShdw blurRad="38100" dist="38100" dir="2700000">
                    <a:srgbClr val="C0C0C0"/>
                  </a:outerShdw>
                </a:effectLst>
              </a:rPr>
              <a:t>（平安险＋自然灾害造成的部分损失）</a:t>
            </a:r>
            <a:endParaRPr lang="en-US" altLang="zh-CN" sz="2800" b="1">
              <a:solidFill>
                <a:srgbClr val="FF0000"/>
              </a:solidFill>
              <a:effectLst>
                <a:outerShdw blurRad="38100" dist="38100" dir="2700000">
                  <a:srgbClr val="C0C0C0"/>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ppt_x</p:attrName>
                                        </p:attrNameLst>
                                      </p:cBhvr>
                                      <p:tavLst>
                                        <p:tav tm="0">
                                          <p:val>
                                            <p:strVal val="#ppt_x-.2"/>
                                          </p:val>
                                        </p:tav>
                                        <p:tav tm="100000">
                                          <p:val>
                                            <p:strVal val="#ppt_x"/>
                                          </p:val>
                                        </p:tav>
                                      </p:tavLst>
                                    </p:anim>
                                    <p:anim calcmode="lin" valueType="num">
                                      <p:cBhvr>
                                        <p:cTn id="8" dur="1000" fill="hold"/>
                                        <p:tgtEl>
                                          <p:spTgt spid="552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55299">
                                            <p:txEl>
                                              <p:charRg st="0" end="71"/>
                                            </p:txEl>
                                          </p:spTgt>
                                        </p:tgtEl>
                                        <p:attrNameLst>
                                          <p:attrName>style.visibility</p:attrName>
                                        </p:attrNameLst>
                                      </p:cBhvr>
                                      <p:to>
                                        <p:strVal val="visible"/>
                                      </p:to>
                                    </p:set>
                                    <p:animEffect transition="in" filter="fade">
                                      <p:cBhvr>
                                        <p:cTn id="14" dur="500"/>
                                        <p:tgtEl>
                                          <p:spTgt spid="55299">
                                            <p:txEl>
                                              <p:charRg st="0" end="71"/>
                                            </p:txEl>
                                          </p:spTgt>
                                        </p:tgtEl>
                                      </p:cBhvr>
                                    </p:animEffect>
                                    <p:anim calcmode="lin" valueType="num">
                                      <p:cBhvr>
                                        <p:cTn id="15" dur="500" fill="hold"/>
                                        <p:tgtEl>
                                          <p:spTgt spid="55299">
                                            <p:txEl>
                                              <p:charRg st="0" end="71"/>
                                            </p:txEl>
                                          </p:spTgt>
                                        </p:tgtEl>
                                        <p:attrNameLst>
                                          <p:attrName>ppt_x</p:attrName>
                                        </p:attrNameLst>
                                      </p:cBhvr>
                                      <p:tavLst>
                                        <p:tav tm="0">
                                          <p:val>
                                            <p:strVal val="#ppt_x"/>
                                          </p:val>
                                        </p:tav>
                                        <p:tav tm="100000">
                                          <p:val>
                                            <p:strVal val="#ppt_x"/>
                                          </p:val>
                                        </p:tav>
                                      </p:tavLst>
                                    </p:anim>
                                    <p:anim calcmode="lin" valueType="num">
                                      <p:cBhvr>
                                        <p:cTn id="16" dur="500" fill="hold"/>
                                        <p:tgtEl>
                                          <p:spTgt spid="55299">
                                            <p:txEl>
                                              <p:charRg st="0" end="7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55299">
                                            <p:txEl>
                                              <p:charRg st="71" end="89"/>
                                            </p:txEl>
                                          </p:spTgt>
                                        </p:tgtEl>
                                        <p:attrNameLst>
                                          <p:attrName>style.visibility</p:attrName>
                                        </p:attrNameLst>
                                      </p:cBhvr>
                                      <p:to>
                                        <p:strVal val="visible"/>
                                      </p:to>
                                    </p:set>
                                    <p:animEffect transition="in" filter="fade">
                                      <p:cBhvr>
                                        <p:cTn id="21" dur="500"/>
                                        <p:tgtEl>
                                          <p:spTgt spid="55299">
                                            <p:txEl>
                                              <p:charRg st="71" end="89"/>
                                            </p:txEl>
                                          </p:spTgt>
                                        </p:tgtEl>
                                      </p:cBhvr>
                                    </p:animEffect>
                                    <p:anim calcmode="lin" valueType="num">
                                      <p:cBhvr>
                                        <p:cTn id="22" dur="500" fill="hold"/>
                                        <p:tgtEl>
                                          <p:spTgt spid="55299">
                                            <p:txEl>
                                              <p:charRg st="71" end="89"/>
                                            </p:txEl>
                                          </p:spTgt>
                                        </p:tgtEl>
                                        <p:attrNameLst>
                                          <p:attrName>ppt_x</p:attrName>
                                        </p:attrNameLst>
                                      </p:cBhvr>
                                      <p:tavLst>
                                        <p:tav tm="0">
                                          <p:val>
                                            <p:strVal val="#ppt_x"/>
                                          </p:val>
                                        </p:tav>
                                        <p:tav tm="100000">
                                          <p:val>
                                            <p:strVal val="#ppt_x"/>
                                          </p:val>
                                        </p:tav>
                                      </p:tavLst>
                                    </p:anim>
                                    <p:anim calcmode="lin" valueType="num">
                                      <p:cBhvr>
                                        <p:cTn id="23" dur="500" fill="hold"/>
                                        <p:tgtEl>
                                          <p:spTgt spid="55299">
                                            <p:txEl>
                                              <p:charRg st="71" end="8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p:txBody>
          <a:bodyPr anchor="b"/>
          <a:p>
            <a:r>
              <a:rPr lang="zh-CN" altLang="en-US" sz="3600" b="1" dirty="0">
                <a:solidFill>
                  <a:schemeClr val="hlink"/>
                </a:solidFill>
                <a:effectLst>
                  <a:outerShdw blurRad="38100" dist="38100" dir="2700000">
                    <a:srgbClr val="C0C0C0"/>
                  </a:outerShdw>
                </a:effectLst>
                <a:latin typeface="楷体_GB2312" pitchFamily="49" charset="-122"/>
                <a:ea typeface="楷体_GB2312" pitchFamily="49" charset="-122"/>
              </a:rPr>
              <a:t>一切险（</a:t>
            </a:r>
            <a:r>
              <a:rPr lang="en-US" altLang="zh-CN" sz="3600" b="1">
                <a:solidFill>
                  <a:schemeClr val="hlink"/>
                </a:solidFill>
                <a:effectLst>
                  <a:outerShdw blurRad="38100" dist="38100" dir="2700000">
                    <a:srgbClr val="C0C0C0"/>
                  </a:outerShdw>
                </a:effectLst>
                <a:latin typeface="楷体_GB2312" pitchFamily="49" charset="-122"/>
                <a:ea typeface="楷体_GB2312" pitchFamily="49" charset="-122"/>
              </a:rPr>
              <a:t>All Risks）</a:t>
            </a:r>
            <a:endParaRPr lang="en-US" altLang="zh-CN" sz="3600" b="1">
              <a:solidFill>
                <a:schemeClr val="hlink"/>
              </a:solidFill>
              <a:effectLst>
                <a:outerShdw blurRad="38100" dist="38100" dir="2700000">
                  <a:srgbClr val="C0C0C0"/>
                </a:outerShdw>
              </a:effectLst>
              <a:latin typeface="楷体_GB2312" pitchFamily="49" charset="-122"/>
              <a:ea typeface="楷体_GB2312" pitchFamily="49" charset="-122"/>
            </a:endParaRPr>
          </a:p>
        </p:txBody>
      </p:sp>
      <p:sp>
        <p:nvSpPr>
          <p:cNvPr id="56323" name="文本占位符 56322"/>
          <p:cNvSpPr>
            <a:spLocks noGrp="1"/>
          </p:cNvSpPr>
          <p:nvPr>
            <p:ph type="body" idx="1"/>
          </p:nvPr>
        </p:nvSpPr>
        <p:spPr>
          <a:xfrm>
            <a:off x="1919288" y="2514600"/>
            <a:ext cx="7772400" cy="3938588"/>
          </a:xfrm>
        </p:spPr>
        <p:txBody>
          <a:bodyPr/>
          <a:p>
            <a:r>
              <a:rPr lang="zh-CN" altLang="en-US" sz="2400" b="1" dirty="0">
                <a:effectLst>
                  <a:outerShdw blurRad="38100" dist="38100" dir="2700000">
                    <a:srgbClr val="C0C0C0"/>
                  </a:outerShdw>
                </a:effectLst>
                <a:latin typeface="楷体_GB2312" pitchFamily="49" charset="-122"/>
                <a:ea typeface="楷体_GB2312" pitchFamily="49" charset="-122"/>
              </a:rPr>
              <a:t>投保一切险后，保险公司除担负平安险和水渍险的各项责任外，还对被保险货物在运输途中由于一般外来原因而遭受的全部或部分损失，也负赔偿责任。</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a:t>
            </a: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水渍险＋</a:t>
            </a:r>
            <a:r>
              <a:rPr lang="en-US" altLang="zh-CN" b="1">
                <a:solidFill>
                  <a:srgbClr val="FF0000"/>
                </a:solidFill>
                <a:effectLst>
                  <a:outerShdw blurRad="38100" dist="38100" dir="2700000">
                    <a:srgbClr val="C0C0C0"/>
                  </a:outerShdw>
                </a:effectLst>
                <a:latin typeface="楷体_GB2312" pitchFamily="49" charset="-122"/>
                <a:ea typeface="楷体_GB2312" pitchFamily="49" charset="-122"/>
              </a:rPr>
              <a:t>11</a:t>
            </a: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种一般附加险）</a:t>
            </a:r>
            <a:endParaRPr lang="zh-CN" altLang="en-US" b="1" dirty="0"/>
          </a:p>
          <a:p>
            <a:pPr>
              <a:buNone/>
            </a:pPr>
            <a:endParaRPr lang="en-US" altLang="zh-CN" b="1">
              <a:solidFill>
                <a:srgbClr val="FF0000"/>
              </a:solidFill>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56323">
                                            <p:txEl>
                                              <p:charRg st="0" end="68"/>
                                            </p:txEl>
                                          </p:spTgt>
                                        </p:tgtEl>
                                        <p:attrNameLst>
                                          <p:attrName>style.visibility</p:attrName>
                                        </p:attrNameLst>
                                      </p:cBhvr>
                                      <p:to>
                                        <p:strVal val="visible"/>
                                      </p:to>
                                    </p:set>
                                    <p:animEffect transition="in" filter="fade">
                                      <p:cBhvr>
                                        <p:cTn id="14" dur="500"/>
                                        <p:tgtEl>
                                          <p:spTgt spid="56323">
                                            <p:txEl>
                                              <p:charRg st="0" end="68"/>
                                            </p:txEl>
                                          </p:spTgt>
                                        </p:tgtEl>
                                      </p:cBhvr>
                                    </p:animEffect>
                                    <p:anim calcmode="lin" valueType="num">
                                      <p:cBhvr>
                                        <p:cTn id="15" dur="500" fill="hold"/>
                                        <p:tgtEl>
                                          <p:spTgt spid="56323">
                                            <p:txEl>
                                              <p:charRg st="0" end="68"/>
                                            </p:txEl>
                                          </p:spTgt>
                                        </p:tgtEl>
                                        <p:attrNameLst>
                                          <p:attrName>ppt_x</p:attrName>
                                        </p:attrNameLst>
                                      </p:cBhvr>
                                      <p:tavLst>
                                        <p:tav tm="0">
                                          <p:val>
                                            <p:strVal val="#ppt_x"/>
                                          </p:val>
                                        </p:tav>
                                        <p:tav tm="100000">
                                          <p:val>
                                            <p:strVal val="#ppt_x"/>
                                          </p:val>
                                        </p:tav>
                                      </p:tavLst>
                                    </p:anim>
                                    <p:anim calcmode="lin" valueType="num">
                                      <p:cBhvr>
                                        <p:cTn id="16" dur="500" fill="hold"/>
                                        <p:tgtEl>
                                          <p:spTgt spid="56323">
                                            <p:txEl>
                                              <p:charRg st="0" end="68"/>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56323">
                                            <p:txEl>
                                              <p:charRg st="68" end="83"/>
                                            </p:txEl>
                                          </p:spTgt>
                                        </p:tgtEl>
                                        <p:attrNameLst>
                                          <p:attrName>style.visibility</p:attrName>
                                        </p:attrNameLst>
                                      </p:cBhvr>
                                      <p:to>
                                        <p:strVal val="visible"/>
                                      </p:to>
                                    </p:set>
                                    <p:animEffect transition="in" filter="fade">
                                      <p:cBhvr>
                                        <p:cTn id="21" dur="500"/>
                                        <p:tgtEl>
                                          <p:spTgt spid="56323">
                                            <p:txEl>
                                              <p:charRg st="68" end="83"/>
                                            </p:txEl>
                                          </p:spTgt>
                                        </p:tgtEl>
                                      </p:cBhvr>
                                    </p:animEffect>
                                    <p:anim calcmode="lin" valueType="num">
                                      <p:cBhvr>
                                        <p:cTn id="22" dur="500" fill="hold"/>
                                        <p:tgtEl>
                                          <p:spTgt spid="56323">
                                            <p:txEl>
                                              <p:charRg st="68" end="83"/>
                                            </p:txEl>
                                          </p:spTgt>
                                        </p:tgtEl>
                                        <p:attrNameLst>
                                          <p:attrName>ppt_x</p:attrName>
                                        </p:attrNameLst>
                                      </p:cBhvr>
                                      <p:tavLst>
                                        <p:tav tm="0">
                                          <p:val>
                                            <p:strVal val="#ppt_x"/>
                                          </p:val>
                                        </p:tav>
                                        <p:tav tm="100000">
                                          <p:val>
                                            <p:strVal val="#ppt_x"/>
                                          </p:val>
                                        </p:tav>
                                      </p:tavLst>
                                    </p:anim>
                                    <p:anim calcmode="lin" valueType="num">
                                      <p:cBhvr>
                                        <p:cTn id="23" dur="500" fill="hold"/>
                                        <p:tgtEl>
                                          <p:spTgt spid="56323">
                                            <p:txEl>
                                              <p:charRg st="68" end="8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4079411" y="1726717"/>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508849" y="1726717"/>
            <a:ext cx="5693659" cy="124142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 tooltip="" action="ppaction://hlinkshowjump?jump=nextslide"/>
              </a:rPr>
              <a:t>风险与保险险别</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0" name="TextBox 29"/>
          <p:cNvSpPr txBox="1"/>
          <p:nvPr/>
        </p:nvSpPr>
        <p:spPr>
          <a:xfrm>
            <a:off x="4508849" y="2367687"/>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2</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1" name="TextBox 30"/>
          <p:cNvSpPr txBox="1"/>
          <p:nvPr/>
        </p:nvSpPr>
        <p:spPr>
          <a:xfrm>
            <a:off x="4508849" y="3008656"/>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3</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2" name="TextBox 31"/>
          <p:cNvSpPr txBox="1"/>
          <p:nvPr/>
        </p:nvSpPr>
        <p:spPr>
          <a:xfrm>
            <a:off x="4508849" y="3649627"/>
            <a:ext cx="5693659" cy="66611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rId1" tooltip="" action="ppaction://hlinksldjump"/>
              </a:rPr>
              <a:t>保险单的填写</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6"/>
          <p:cNvSpPr txBox="1"/>
          <p:nvPr/>
        </p:nvSpPr>
        <p:spPr>
          <a:xfrm>
            <a:off x="3023659" y="1769368"/>
            <a:ext cx="767720" cy="1734185"/>
          </a:xfrm>
          <a:prstGeom prst="rect">
            <a:avLst/>
          </a:prstGeom>
          <a:noFill/>
        </p:spPr>
        <p:txBody>
          <a:bodyPr wrap="square" rtlCol="0">
            <a:spAutoFit/>
          </a:bodyPr>
          <a:lstStyle/>
          <a:p>
            <a:pPr algn="r"/>
            <a:r>
              <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rPr>
              <a:t>目录</a:t>
            </a:r>
            <a:endPar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endParaRPr>
          </a:p>
        </p:txBody>
      </p:sp>
      <p:pic>
        <p:nvPicPr>
          <p:cNvPr id="3074" name="Picture 2" descr="C:\Users\Thinkpad\Desktop\学校\1_0002_图层-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advClick="0" advTm="2000">
        <p14:rippl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07521"/>
          <p:cNvSpPr>
            <a:spLocks noGrp="1"/>
          </p:cNvSpPr>
          <p:nvPr>
            <p:ph type="title"/>
          </p:nvPr>
        </p:nvSpPr>
        <p:spPr/>
        <p:txBody>
          <a:bodyPr anchor="b"/>
          <a:p>
            <a:r>
              <a:rPr lang="zh-CN" altLang="en-US" sz="3600" b="1" dirty="0">
                <a:solidFill>
                  <a:srgbClr val="FF0000"/>
                </a:solidFill>
                <a:effectLst>
                  <a:outerShdw blurRad="38100" dist="38100" dir="2700000">
                    <a:srgbClr val="C0C0C0"/>
                  </a:outerShdw>
                </a:effectLst>
              </a:rPr>
              <a:t>附加险</a:t>
            </a:r>
            <a:endParaRPr lang="zh-CN" altLang="en-US" sz="3600" b="1" dirty="0">
              <a:solidFill>
                <a:srgbClr val="FF0000"/>
              </a:solidFill>
              <a:effectLst>
                <a:outerShdw blurRad="38100" dist="38100" dir="2700000">
                  <a:srgbClr val="C0C0C0"/>
                </a:outerShdw>
              </a:effectLst>
            </a:endParaRPr>
          </a:p>
        </p:txBody>
      </p:sp>
      <p:sp>
        <p:nvSpPr>
          <p:cNvPr id="107523" name="文本占位符 107522"/>
          <p:cNvSpPr>
            <a:spLocks noGrp="1"/>
          </p:cNvSpPr>
          <p:nvPr>
            <p:ph type="body" idx="1"/>
          </p:nvPr>
        </p:nvSpPr>
        <p:spPr>
          <a:xfrm>
            <a:off x="1847850" y="1989138"/>
            <a:ext cx="8569325" cy="4114800"/>
          </a:xfrm>
        </p:spPr>
        <p:txBody>
          <a:bodyPr>
            <a:normAutofit fontScale="90000" lnSpcReduction="20000"/>
          </a:bodyPr>
          <a:p>
            <a:pPr>
              <a:lnSpc>
                <a:spcPct val="80000"/>
              </a:lnSpc>
              <a:buSzTx/>
              <a:buFont typeface="Wingdings" panose="05000000000000000000" pitchFamily="2" charset="2"/>
              <a:buChar char="u"/>
            </a:pPr>
            <a:r>
              <a:rPr lang="zh-CN" altLang="en-US" sz="2400" b="1" dirty="0">
                <a:solidFill>
                  <a:srgbClr val="FF0000"/>
                </a:solidFill>
                <a:effectLst>
                  <a:outerShdw blurRad="38100" dist="38100" dir="2700000">
                    <a:srgbClr val="C0C0C0"/>
                  </a:outerShdw>
                </a:effectLst>
                <a:ea typeface="楷体_GB2312" pitchFamily="49" charset="-122"/>
              </a:rPr>
              <a:t>一般附加险</a:t>
            </a:r>
            <a:r>
              <a:rPr lang="zh-CN" altLang="en-US" sz="2400" b="1" dirty="0">
                <a:solidFill>
                  <a:srgbClr val="FF0000"/>
                </a:solidFill>
                <a:effectLst>
                  <a:outerShdw blurRad="38100" dist="38100" dir="2700000">
                    <a:srgbClr val="C0C0C0"/>
                  </a:outerShdw>
                </a:effectLst>
                <a:latin typeface="华文仿宋" panose="02010600040101010101" pitchFamily="2" charset="-122"/>
                <a:ea typeface="楷体_GB2312" pitchFamily="49" charset="-122"/>
              </a:rPr>
              <a:t>：</a:t>
            </a:r>
            <a:r>
              <a:rPr lang="zh-CN" altLang="en-US" sz="2400" b="1" dirty="0">
                <a:effectLst>
                  <a:outerShdw blurRad="38100" dist="38100" dir="2700000">
                    <a:srgbClr val="C0C0C0"/>
                  </a:outerShdw>
                </a:effectLst>
                <a:latin typeface="华文仿宋" panose="02010600040101010101" pitchFamily="2" charset="-122"/>
                <a:ea typeface="楷体_GB2312" pitchFamily="49" charset="-122"/>
              </a:rPr>
              <a:t>是指由于一般外来原因引起的一般风险而造成的各种损失的险别。</a:t>
            </a:r>
            <a:endParaRPr lang="zh-CN" altLang="en-US" sz="2400" b="1" dirty="0">
              <a:effectLst>
                <a:outerShdw blurRad="38100" dist="38100" dir="2700000">
                  <a:srgbClr val="C0C0C0"/>
                </a:outerShdw>
              </a:effectLst>
              <a:latin typeface="华文仿宋" panose="02010600040101010101" pitchFamily="2" charset="-122"/>
              <a:ea typeface="楷体_GB2312" pitchFamily="49" charset="-122"/>
            </a:endParaRPr>
          </a:p>
          <a:p>
            <a:pPr>
              <a:lnSpc>
                <a:spcPct val="80000"/>
              </a:lnSpc>
              <a:buSzTx/>
              <a:buFont typeface="Wingdings" panose="05000000000000000000" pitchFamily="2" charset="2"/>
              <a:buNone/>
            </a:pPr>
            <a:r>
              <a:rPr lang="zh-CN" altLang="en-US" sz="2400" b="1" dirty="0">
                <a:effectLst>
                  <a:outerShdw blurRad="38100" dist="38100" dir="2700000">
                    <a:srgbClr val="C0C0C0"/>
                  </a:outerShdw>
                </a:effectLst>
                <a:latin typeface="华文仿宋" panose="02010600040101010101" pitchFamily="2" charset="-122"/>
                <a:ea typeface="楷体_GB2312" pitchFamily="49" charset="-122"/>
              </a:rPr>
              <a:t>　包括偷窃提货不着险、淡水雨淋险、短量险、混杂玷污险、渗漏险、碰损破碎险、串味险、受潮受热险、钩损险、包装破裂险和锈损险等</a:t>
            </a:r>
            <a:endParaRPr lang="zh-CN" altLang="en-US" sz="2400" b="1" dirty="0">
              <a:effectLst>
                <a:outerShdw blurRad="38100" dist="38100" dir="2700000">
                  <a:srgbClr val="C0C0C0"/>
                </a:outerShdw>
              </a:effectLst>
              <a:latin typeface="华文仿宋" panose="02010600040101010101" pitchFamily="2" charset="-122"/>
              <a:ea typeface="楷体_GB2312" pitchFamily="49" charset="-122"/>
            </a:endParaRPr>
          </a:p>
          <a:p>
            <a:pPr>
              <a:lnSpc>
                <a:spcPct val="80000"/>
              </a:lnSpc>
              <a:buSzTx/>
              <a:buFont typeface="Wingdings" panose="05000000000000000000" pitchFamily="2" charset="2"/>
              <a:buChar char="u"/>
            </a:pPr>
            <a:r>
              <a:rPr lang="zh-CN" altLang="en-US" sz="2400" b="1" dirty="0">
                <a:solidFill>
                  <a:srgbClr val="FF0000"/>
                </a:solidFill>
                <a:effectLst>
                  <a:outerShdw blurRad="38100" dist="38100" dir="2700000">
                    <a:srgbClr val="C0C0C0"/>
                  </a:outerShdw>
                </a:effectLst>
                <a:ea typeface="楷体_GB2312" pitchFamily="49" charset="-122"/>
              </a:rPr>
              <a:t>特殊附加险</a:t>
            </a:r>
            <a:r>
              <a:rPr lang="zh-CN" altLang="en-US" sz="2400" b="1" dirty="0">
                <a:effectLst>
                  <a:outerShdw blurRad="38100" dist="38100" dir="2700000">
                    <a:srgbClr val="C0C0C0"/>
                  </a:outerShdw>
                </a:effectLst>
                <a:latin typeface="华文仿宋" panose="02010600040101010101" pitchFamily="2" charset="-122"/>
                <a:ea typeface="楷体_GB2312" pitchFamily="49" charset="-122"/>
              </a:rPr>
              <a:t>：是指由于特殊外来原因引起风险而造成损失的险别。 主要是由于政治、军事、国家政策法令、行政措施等特定的外来原因而造成的。它不能单独投保，必须依附于主险而加保。</a:t>
            </a:r>
            <a:endParaRPr lang="zh-CN" altLang="en-US" sz="2400" b="1" dirty="0">
              <a:effectLst>
                <a:outerShdw blurRad="38100" dist="38100" dir="2700000">
                  <a:srgbClr val="C0C0C0"/>
                </a:outerShdw>
              </a:effectLst>
              <a:latin typeface="华文仿宋" panose="02010600040101010101" pitchFamily="2" charset="-122"/>
              <a:ea typeface="楷体_GB2312" pitchFamily="49" charset="-122"/>
            </a:endParaRPr>
          </a:p>
          <a:p>
            <a:pPr>
              <a:lnSpc>
                <a:spcPct val="80000"/>
              </a:lnSpc>
              <a:buSzTx/>
              <a:buFont typeface="Wingdings" panose="05000000000000000000" pitchFamily="2" charset="2"/>
              <a:buNone/>
            </a:pPr>
            <a:r>
              <a:rPr lang="zh-CN" altLang="en-US" sz="2400" b="1" dirty="0">
                <a:effectLst>
                  <a:outerShdw blurRad="38100" dist="38100" dir="2700000">
                    <a:srgbClr val="C0C0C0"/>
                  </a:outerShdw>
                </a:effectLst>
                <a:latin typeface="华文仿宋" panose="02010600040101010101" pitchFamily="2" charset="-122"/>
                <a:ea typeface="楷体_GB2312" pitchFamily="49" charset="-122"/>
              </a:rPr>
              <a:t>　包括战争险、罢工险、交货不到险、进口关税险、舱面险、拒收险黄曲霉素险等             </a:t>
            </a:r>
            <a:endParaRPr lang="zh-CN" altLang="en-US" sz="2400" b="1" dirty="0">
              <a:effectLst>
                <a:outerShdw blurRad="38100" dist="38100" dir="2700000">
                  <a:srgbClr val="C0C0C0"/>
                </a:outerShdw>
              </a:effectLst>
              <a:latin typeface="华文仿宋" panose="02010600040101010101" pitchFamily="2" charset="-122"/>
              <a:ea typeface="楷体_GB2312" pitchFamily="49" charset="-122"/>
            </a:endParaRPr>
          </a:p>
          <a:p>
            <a:pPr>
              <a:lnSpc>
                <a:spcPct val="80000"/>
              </a:lnSpc>
              <a:buNone/>
            </a:pPr>
            <a:r>
              <a:rPr lang="zh-CN" altLang="en-US" sz="2400" b="1" dirty="0">
                <a:effectLst>
                  <a:outerShdw blurRad="38100" dist="38100" dir="2700000">
                    <a:srgbClr val="C0C0C0"/>
                  </a:outerShdw>
                </a:effectLst>
                <a:latin typeface="华文仿宋" panose="02010600040101010101" pitchFamily="2" charset="-122"/>
                <a:ea typeface="楷体_GB2312" pitchFamily="49" charset="-122"/>
              </a:rPr>
              <a:t>  </a:t>
            </a:r>
            <a:endParaRPr lang="zh-CN" altLang="en-US" sz="2400" b="1" dirty="0">
              <a:effectLst>
                <a:outerShdw blurRad="38100" dist="38100" dir="2700000">
                  <a:srgbClr val="C0C0C0"/>
                </a:outerShdw>
              </a:effectLst>
              <a:latin typeface="华文仿宋" panose="02010600040101010101" pitchFamily="2" charset="-122"/>
              <a:ea typeface="楷体_GB2312" pitchFamily="49" charset="-122"/>
            </a:endParaRPr>
          </a:p>
          <a:p>
            <a:pPr>
              <a:lnSpc>
                <a:spcPct val="90000"/>
              </a:lnSpc>
              <a:buClrTx/>
              <a:buSzTx/>
              <a:buFontTx/>
              <a:buNone/>
            </a:pPr>
            <a:r>
              <a:rPr lang="zh-CN" altLang="en-US" sz="2400" b="1" dirty="0">
                <a:effectLst>
                  <a:outerShdw blurRad="38100" dist="38100" dir="2700000">
                    <a:srgbClr val="C0C0C0"/>
                  </a:outerShdw>
                </a:effectLst>
                <a:ea typeface="楷体_GB2312" pitchFamily="49" charset="-122"/>
              </a:rPr>
              <a:t>这些附加险，只能在投保一种基本险的基础上加保，而不能单独投保。</a:t>
            </a:r>
            <a:endParaRPr lang="zh-CN" altLang="en-US" sz="2400" b="1" dirty="0">
              <a:effectLst>
                <a:outerShdw blurRad="38100" dist="38100" dir="2700000">
                  <a:srgbClr val="C0C0C0"/>
                </a:outerShdw>
              </a:effectLst>
              <a:ea typeface="楷体_GB2312" pitchFamily="49" charset="-122"/>
            </a:endParaRPr>
          </a:p>
          <a:p>
            <a:pPr>
              <a:lnSpc>
                <a:spcPct val="80000"/>
              </a:lnSpc>
            </a:pPr>
            <a:endParaRPr lang="zh-CN" altLang="en-US" sz="2400" b="1" dirty="0">
              <a:effectLst>
                <a:outerShdw blurRad="38100" dist="38100" dir="2700000">
                  <a:srgbClr val="C0C0C0"/>
                </a:outerShdw>
              </a:effectLst>
              <a:ea typeface="楷体_GB2312" pitchFamily="49" charset="-122"/>
            </a:endParaRPr>
          </a:p>
        </p:txBody>
      </p:sp>
      <p:sp>
        <p:nvSpPr>
          <p:cNvPr id="107524" name="爆炸形 1 107523"/>
          <p:cNvSpPr/>
          <p:nvPr/>
        </p:nvSpPr>
        <p:spPr>
          <a:xfrm>
            <a:off x="1524000" y="5300663"/>
            <a:ext cx="914400" cy="609600"/>
          </a:xfrm>
          <a:prstGeom prst="irregularSeal1">
            <a:avLst/>
          </a:prstGeom>
          <a:solidFill>
            <a:srgbClr val="FF0000"/>
          </a:solidFill>
          <a:ln w="9525" cap="flat" cmpd="sng">
            <a:solidFill>
              <a:schemeClr val="tx1"/>
            </a:solidFill>
            <a:prstDash val="solid"/>
            <a:miter/>
            <a:headEnd type="none" w="med" len="med"/>
            <a:tailEnd type="none" w="med" len="med"/>
          </a:ln>
        </p:spPr>
        <p:txBody>
          <a:bodyPr wrap="none" anchor="ctr"/>
          <a:p>
            <a:pPr algn="ctr"/>
            <a:r>
              <a:rPr lang="zh-CN" altLang="en-US" sz="2000" b="1" dirty="0">
                <a:latin typeface="Times New Roman" panose="02020603050405020304" charset="0"/>
              </a:rPr>
              <a:t>注意</a:t>
            </a:r>
            <a:endParaRPr lang="zh-CN" altLang="en-US" sz="2000" b="1">
              <a:latin typeface="Times New Roman" panose="0202060305040502030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07522"/>
                                        </p:tgtEl>
                                        <p:attrNameLst>
                                          <p:attrName>style.visibility</p:attrName>
                                        </p:attrNameLst>
                                      </p:cBhvr>
                                      <p:to>
                                        <p:strVal val="visible"/>
                                      </p:to>
                                    </p:set>
                                    <p:anim calcmode="lin" valueType="num">
                                      <p:cBhvr>
                                        <p:cTn id="7" dur="1000" fill="hold"/>
                                        <p:tgtEl>
                                          <p:spTgt spid="107522"/>
                                        </p:tgtEl>
                                        <p:attrNameLst>
                                          <p:attrName>ppt_x</p:attrName>
                                        </p:attrNameLst>
                                      </p:cBhvr>
                                      <p:tavLst>
                                        <p:tav tm="0">
                                          <p:val>
                                            <p:strVal val="#ppt_x-.2"/>
                                          </p:val>
                                        </p:tav>
                                        <p:tav tm="100000">
                                          <p:val>
                                            <p:strVal val="#ppt_x"/>
                                          </p:val>
                                        </p:tav>
                                      </p:tavLst>
                                    </p:anim>
                                    <p:anim calcmode="lin" valueType="num">
                                      <p:cBhvr>
                                        <p:cTn id="8" dur="1000" fill="hold"/>
                                        <p:tgtEl>
                                          <p:spTgt spid="107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75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07523">
                                            <p:txEl>
                                              <p:charRg st="0" end="36"/>
                                            </p:txEl>
                                          </p:spTgt>
                                        </p:tgtEl>
                                        <p:attrNameLst>
                                          <p:attrName>style.visibility</p:attrName>
                                        </p:attrNameLst>
                                      </p:cBhvr>
                                      <p:to>
                                        <p:strVal val="visible"/>
                                      </p:to>
                                    </p:set>
                                    <p:animEffect transition="in" filter="fade">
                                      <p:cBhvr>
                                        <p:cTn id="14" dur="500"/>
                                        <p:tgtEl>
                                          <p:spTgt spid="107523">
                                            <p:txEl>
                                              <p:charRg st="0" end="36"/>
                                            </p:txEl>
                                          </p:spTgt>
                                        </p:tgtEl>
                                      </p:cBhvr>
                                    </p:animEffect>
                                    <p:anim calcmode="lin" valueType="num">
                                      <p:cBhvr>
                                        <p:cTn id="15" dur="500" fill="hold"/>
                                        <p:tgtEl>
                                          <p:spTgt spid="107523">
                                            <p:txEl>
                                              <p:charRg st="0" end="36"/>
                                            </p:txEl>
                                          </p:spTgt>
                                        </p:tgtEl>
                                        <p:attrNameLst>
                                          <p:attrName>ppt_x</p:attrName>
                                        </p:attrNameLst>
                                      </p:cBhvr>
                                      <p:tavLst>
                                        <p:tav tm="0">
                                          <p:val>
                                            <p:strVal val="#ppt_x"/>
                                          </p:val>
                                        </p:tav>
                                        <p:tav tm="100000">
                                          <p:val>
                                            <p:strVal val="#ppt_x"/>
                                          </p:val>
                                        </p:tav>
                                      </p:tavLst>
                                    </p:anim>
                                    <p:anim calcmode="lin" valueType="num">
                                      <p:cBhvr>
                                        <p:cTn id="16" dur="500" fill="hold"/>
                                        <p:tgtEl>
                                          <p:spTgt spid="107523">
                                            <p:txEl>
                                              <p:charRg st="0" end="36"/>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107523">
                                            <p:txEl>
                                              <p:charRg st="36" end="98"/>
                                            </p:txEl>
                                          </p:spTgt>
                                        </p:tgtEl>
                                        <p:attrNameLst>
                                          <p:attrName>style.visibility</p:attrName>
                                        </p:attrNameLst>
                                      </p:cBhvr>
                                      <p:to>
                                        <p:strVal val="visible"/>
                                      </p:to>
                                    </p:set>
                                    <p:animEffect transition="in" filter="fade">
                                      <p:cBhvr>
                                        <p:cTn id="21" dur="500"/>
                                        <p:tgtEl>
                                          <p:spTgt spid="107523">
                                            <p:txEl>
                                              <p:charRg st="36" end="98"/>
                                            </p:txEl>
                                          </p:spTgt>
                                        </p:tgtEl>
                                      </p:cBhvr>
                                    </p:animEffect>
                                    <p:anim calcmode="lin" valueType="num">
                                      <p:cBhvr>
                                        <p:cTn id="22" dur="500" fill="hold"/>
                                        <p:tgtEl>
                                          <p:spTgt spid="107523">
                                            <p:txEl>
                                              <p:charRg st="36" end="98"/>
                                            </p:txEl>
                                          </p:spTgt>
                                        </p:tgtEl>
                                        <p:attrNameLst>
                                          <p:attrName>ppt_x</p:attrName>
                                        </p:attrNameLst>
                                      </p:cBhvr>
                                      <p:tavLst>
                                        <p:tav tm="0">
                                          <p:val>
                                            <p:strVal val="#ppt_x"/>
                                          </p:val>
                                        </p:tav>
                                        <p:tav tm="100000">
                                          <p:val>
                                            <p:strVal val="#ppt_x"/>
                                          </p:val>
                                        </p:tav>
                                      </p:tavLst>
                                    </p:anim>
                                    <p:anim calcmode="lin" valueType="num">
                                      <p:cBhvr>
                                        <p:cTn id="23" dur="500" fill="hold"/>
                                        <p:tgtEl>
                                          <p:spTgt spid="107523">
                                            <p:txEl>
                                              <p:charRg st="36" end="98"/>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107523">
                                            <p:txEl>
                                              <p:charRg st="98" end="183"/>
                                            </p:txEl>
                                          </p:spTgt>
                                        </p:tgtEl>
                                        <p:attrNameLst>
                                          <p:attrName>style.visibility</p:attrName>
                                        </p:attrNameLst>
                                      </p:cBhvr>
                                      <p:to>
                                        <p:strVal val="visible"/>
                                      </p:to>
                                    </p:set>
                                    <p:animEffect transition="in" filter="fade">
                                      <p:cBhvr>
                                        <p:cTn id="28" dur="500"/>
                                        <p:tgtEl>
                                          <p:spTgt spid="107523">
                                            <p:txEl>
                                              <p:charRg st="98" end="183"/>
                                            </p:txEl>
                                          </p:spTgt>
                                        </p:tgtEl>
                                      </p:cBhvr>
                                    </p:animEffect>
                                    <p:anim calcmode="lin" valueType="num">
                                      <p:cBhvr>
                                        <p:cTn id="29" dur="500" fill="hold"/>
                                        <p:tgtEl>
                                          <p:spTgt spid="107523">
                                            <p:txEl>
                                              <p:charRg st="98" end="183"/>
                                            </p:txEl>
                                          </p:spTgt>
                                        </p:tgtEl>
                                        <p:attrNameLst>
                                          <p:attrName>ppt_x</p:attrName>
                                        </p:attrNameLst>
                                      </p:cBhvr>
                                      <p:tavLst>
                                        <p:tav tm="0">
                                          <p:val>
                                            <p:strVal val="#ppt_x"/>
                                          </p:val>
                                        </p:tav>
                                        <p:tav tm="100000">
                                          <p:val>
                                            <p:strVal val="#ppt_x"/>
                                          </p:val>
                                        </p:tav>
                                      </p:tavLst>
                                    </p:anim>
                                    <p:anim calcmode="lin" valueType="num">
                                      <p:cBhvr>
                                        <p:cTn id="30" dur="500" fill="hold"/>
                                        <p:tgtEl>
                                          <p:spTgt spid="107523">
                                            <p:txEl>
                                              <p:charRg st="98" end="18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107523">
                                            <p:txEl>
                                              <p:charRg st="183" end="233"/>
                                            </p:txEl>
                                          </p:spTgt>
                                        </p:tgtEl>
                                        <p:attrNameLst>
                                          <p:attrName>style.visibility</p:attrName>
                                        </p:attrNameLst>
                                      </p:cBhvr>
                                      <p:to>
                                        <p:strVal val="visible"/>
                                      </p:to>
                                    </p:set>
                                    <p:animEffect transition="in" filter="fade">
                                      <p:cBhvr>
                                        <p:cTn id="35" dur="500"/>
                                        <p:tgtEl>
                                          <p:spTgt spid="107523">
                                            <p:txEl>
                                              <p:charRg st="183" end="233"/>
                                            </p:txEl>
                                          </p:spTgt>
                                        </p:tgtEl>
                                      </p:cBhvr>
                                    </p:animEffect>
                                    <p:anim calcmode="lin" valueType="num">
                                      <p:cBhvr>
                                        <p:cTn id="36" dur="500" fill="hold"/>
                                        <p:tgtEl>
                                          <p:spTgt spid="107523">
                                            <p:txEl>
                                              <p:charRg st="183" end="233"/>
                                            </p:txEl>
                                          </p:spTgt>
                                        </p:tgtEl>
                                        <p:attrNameLst>
                                          <p:attrName>ppt_x</p:attrName>
                                        </p:attrNameLst>
                                      </p:cBhvr>
                                      <p:tavLst>
                                        <p:tav tm="0">
                                          <p:val>
                                            <p:strVal val="#ppt_x"/>
                                          </p:val>
                                        </p:tav>
                                        <p:tav tm="100000">
                                          <p:val>
                                            <p:strVal val="#ppt_x"/>
                                          </p:val>
                                        </p:tav>
                                      </p:tavLst>
                                    </p:anim>
                                    <p:anim calcmode="lin" valueType="num">
                                      <p:cBhvr>
                                        <p:cTn id="37" dur="500" fill="hold"/>
                                        <p:tgtEl>
                                          <p:spTgt spid="107523">
                                            <p:txEl>
                                              <p:charRg st="183" end="23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107523">
                                            <p:txEl>
                                              <p:charRg st="233" end="236"/>
                                            </p:txEl>
                                          </p:spTgt>
                                        </p:tgtEl>
                                        <p:attrNameLst>
                                          <p:attrName>style.visibility</p:attrName>
                                        </p:attrNameLst>
                                      </p:cBhvr>
                                      <p:to>
                                        <p:strVal val="visible"/>
                                      </p:to>
                                    </p:set>
                                    <p:animEffect transition="in" filter="fade">
                                      <p:cBhvr>
                                        <p:cTn id="42" dur="500"/>
                                        <p:tgtEl>
                                          <p:spTgt spid="107523">
                                            <p:txEl>
                                              <p:charRg st="233" end="236"/>
                                            </p:txEl>
                                          </p:spTgt>
                                        </p:tgtEl>
                                      </p:cBhvr>
                                    </p:animEffect>
                                    <p:anim calcmode="lin" valueType="num">
                                      <p:cBhvr>
                                        <p:cTn id="43" dur="500" fill="hold"/>
                                        <p:tgtEl>
                                          <p:spTgt spid="107523">
                                            <p:txEl>
                                              <p:charRg st="233" end="236"/>
                                            </p:txEl>
                                          </p:spTgt>
                                        </p:tgtEl>
                                        <p:attrNameLst>
                                          <p:attrName>ppt_x</p:attrName>
                                        </p:attrNameLst>
                                      </p:cBhvr>
                                      <p:tavLst>
                                        <p:tav tm="0">
                                          <p:val>
                                            <p:strVal val="#ppt_x"/>
                                          </p:val>
                                        </p:tav>
                                        <p:tav tm="100000">
                                          <p:val>
                                            <p:strVal val="#ppt_x"/>
                                          </p:val>
                                        </p:tav>
                                      </p:tavLst>
                                    </p:anim>
                                    <p:anim calcmode="lin" valueType="num">
                                      <p:cBhvr>
                                        <p:cTn id="44" dur="500" fill="hold"/>
                                        <p:tgtEl>
                                          <p:spTgt spid="107523">
                                            <p:txEl>
                                              <p:charRg st="233" end="23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107523">
                                            <p:txEl>
                                              <p:charRg st="236" end="268"/>
                                            </p:txEl>
                                          </p:spTgt>
                                        </p:tgtEl>
                                        <p:attrNameLst>
                                          <p:attrName>style.visibility</p:attrName>
                                        </p:attrNameLst>
                                      </p:cBhvr>
                                      <p:to>
                                        <p:strVal val="visible"/>
                                      </p:to>
                                    </p:set>
                                    <p:animEffect transition="in" filter="fade">
                                      <p:cBhvr>
                                        <p:cTn id="49" dur="500"/>
                                        <p:tgtEl>
                                          <p:spTgt spid="107523">
                                            <p:txEl>
                                              <p:charRg st="236" end="268"/>
                                            </p:txEl>
                                          </p:spTgt>
                                        </p:tgtEl>
                                      </p:cBhvr>
                                    </p:animEffect>
                                    <p:anim calcmode="lin" valueType="num">
                                      <p:cBhvr>
                                        <p:cTn id="50" dur="500" fill="hold"/>
                                        <p:tgtEl>
                                          <p:spTgt spid="107523">
                                            <p:txEl>
                                              <p:charRg st="236" end="268"/>
                                            </p:txEl>
                                          </p:spTgt>
                                        </p:tgtEl>
                                        <p:attrNameLst>
                                          <p:attrName>ppt_x</p:attrName>
                                        </p:attrNameLst>
                                      </p:cBhvr>
                                      <p:tavLst>
                                        <p:tav tm="0">
                                          <p:val>
                                            <p:strVal val="#ppt_x"/>
                                          </p:val>
                                        </p:tav>
                                        <p:tav tm="100000">
                                          <p:val>
                                            <p:strVal val="#ppt_x"/>
                                          </p:val>
                                        </p:tav>
                                      </p:tavLst>
                                    </p:anim>
                                    <p:anim calcmode="lin" valueType="num">
                                      <p:cBhvr>
                                        <p:cTn id="51" dur="500" fill="hold"/>
                                        <p:tgtEl>
                                          <p:spTgt spid="107523">
                                            <p:txEl>
                                              <p:charRg st="236" end="268"/>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107524"/>
                                        </p:tgtEl>
                                        <p:attrNameLst>
                                          <p:attrName>style.visibility</p:attrName>
                                        </p:attrNameLst>
                                      </p:cBhvr>
                                      <p:to>
                                        <p:strVal val="visible"/>
                                      </p:to>
                                    </p:set>
                                    <p:anim calcmode="lin" valueType="num">
                                      <p:cBhvr>
                                        <p:cTn id="56" dur="500" fill="hold"/>
                                        <p:tgtEl>
                                          <p:spTgt spid="107524"/>
                                        </p:tgtEl>
                                        <p:attrNameLst>
                                          <p:attrName>ppt_w</p:attrName>
                                        </p:attrNameLst>
                                      </p:cBhvr>
                                      <p:tavLst>
                                        <p:tav tm="0">
                                          <p:val>
                                            <p:fltVal val="0.000000"/>
                                          </p:val>
                                        </p:tav>
                                        <p:tav tm="100000">
                                          <p:val>
                                            <p:strVal val="#ppt_w"/>
                                          </p:val>
                                        </p:tav>
                                      </p:tavLst>
                                    </p:anim>
                                    <p:anim calcmode="lin" valueType="num">
                                      <p:cBhvr>
                                        <p:cTn id="57" dur="500" fill="hold"/>
                                        <p:tgtEl>
                                          <p:spTgt spid="107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p:bldP spid="10752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8000" name="表格 117999"/>
          <p:cNvGraphicFramePr/>
          <p:nvPr/>
        </p:nvGraphicFramePr>
        <p:xfrm>
          <a:off x="1919288" y="496888"/>
          <a:ext cx="8208645" cy="6525260"/>
        </p:xfrm>
        <a:graphic>
          <a:graphicData uri="http://schemas.openxmlformats.org/drawingml/2006/table">
            <a:tbl>
              <a:tblPr/>
              <a:tblGrid>
                <a:gridCol w="1027430"/>
                <a:gridCol w="1025525"/>
                <a:gridCol w="1025525"/>
                <a:gridCol w="882650"/>
                <a:gridCol w="1294765"/>
                <a:gridCol w="1296670"/>
                <a:gridCol w="863600"/>
                <a:gridCol w="792480"/>
              </a:tblGrid>
              <a:tr h="518160">
                <a:tc rowSpan="3" gridSpan="3">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rowSpan="3" hMerge="1">
                  <a:tcPr>
                    <a:lnT w="28575" cap="flat" cmpd="sng">
                      <a:solidFill>
                        <a:schemeClr val="tx1"/>
                      </a:solidFill>
                      <a:prstDash val="solid"/>
                      <a:miter/>
                      <a:headEnd type="none" w="sm" len="sm"/>
                      <a:tailEnd type="none" w="sm" len="sm"/>
                    </a:lnT>
                  </a:tcPr>
                </a:tc>
                <a:tc rowSpan="3" hMerge="1">
                  <a:tcPr>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tcPr>
                </a:tc>
                <a:tc gridSpan="3">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dirty="0"/>
                        <a:t>　　　</a:t>
                      </a:r>
                      <a:r>
                        <a:rPr lang="zh-CN" altLang="en-US" b="1" dirty="0">
                          <a:effectLst>
                            <a:outerShdw blurRad="38100" dist="38100" dir="2700000">
                              <a:srgbClr val="C0C0C0"/>
                            </a:outerShdw>
                          </a:effectLst>
                        </a:rPr>
                        <a:t>海损</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hMerge="1">
                  <a:tcP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tcPr>
                </a:tc>
                <a:tc hMerge="1">
                  <a:tcPr>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其他损失</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hMerge="1">
                  <a:tcPr>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tcPr>
                </a:tc>
              </a:tr>
              <a:tr h="518160">
                <a:tc vMerge="1" gridSpan="3">
                  <a:tcPr>
                    <a:lnL w="28575" cap="flat" cmpd="sng">
                      <a:solidFill>
                        <a:schemeClr val="tx1"/>
                      </a:solidFill>
                      <a:prstDash val="solid"/>
                      <a:miter/>
                      <a:headEnd type="none" w="sm" len="sm"/>
                      <a:tailEnd type="none" w="sm" len="sm"/>
                    </a:lnL>
                  </a:tcPr>
                </a:tc>
                <a:tc vMerge="1" hMerge="1">
                  <a:tcPr/>
                </a:tc>
                <a:tc vMerge="1" hMerge="1">
                  <a:tcPr>
                    <a:lnR w="12700" cap="flat" cmpd="sng">
                      <a:solidFill>
                        <a:schemeClr val="tx1"/>
                      </a:solidFill>
                      <a:prstDash val="solid"/>
                      <a:miter/>
                      <a:headEnd type="none" w="sm" len="sm"/>
                      <a:tailEnd type="none" w="sm" len="sm"/>
                    </a:lnR>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全损</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部分损失</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hMerge="1">
                  <a:tcPr>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一般</a:t>
                      </a:r>
                      <a:endParaRPr lang="zh-CN" altLang="en-US" sz="2000" b="1" dirty="0">
                        <a:effectLst>
                          <a:outerShdw blurRad="38100" dist="38100" dir="2700000">
                            <a:srgbClr val="C0C0C0"/>
                          </a:outerShdw>
                        </a:effectLst>
                      </a:endParaRPr>
                    </a:p>
                    <a:p>
                      <a:pPr marL="0" lvl="0" indent="0">
                        <a:buNone/>
                      </a:pPr>
                      <a:r>
                        <a:rPr lang="zh-CN" altLang="en-US" sz="2000" b="1" dirty="0">
                          <a:effectLst>
                            <a:outerShdw blurRad="38100" dist="38100" dir="2700000">
                              <a:srgbClr val="C0C0C0"/>
                            </a:outerShdw>
                          </a:effectLst>
                        </a:rPr>
                        <a:t>损失</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特殊</a:t>
                      </a:r>
                      <a:endParaRPr lang="zh-CN" altLang="en-US" sz="2000" b="1" dirty="0">
                        <a:effectLst>
                          <a:outerShdw blurRad="38100" dist="38100" dir="2700000">
                            <a:srgbClr val="C0C0C0"/>
                          </a:outerShdw>
                        </a:effectLst>
                      </a:endParaRPr>
                    </a:p>
                    <a:p>
                      <a:pPr marL="0" lvl="0" indent="0">
                        <a:buNone/>
                      </a:pPr>
                      <a:r>
                        <a:rPr lang="zh-CN" altLang="en-US" sz="2000" b="1" dirty="0">
                          <a:effectLst>
                            <a:outerShdw blurRad="38100" dist="38100" dir="2700000">
                              <a:srgbClr val="C0C0C0"/>
                            </a:outerShdw>
                          </a:effectLst>
                        </a:rPr>
                        <a:t>损失</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426720">
                <a:tc vMerge="1" gridSpan="3">
                  <a:tcPr>
                    <a:lnL w="28575" cap="flat" cmpd="sng">
                      <a:solidFill>
                        <a:schemeClr val="tx1"/>
                      </a:solidFill>
                      <a:prstDash val="solid"/>
                      <a:miter/>
                      <a:headEnd type="none" w="sm" len="sm"/>
                      <a:tailEnd type="none" w="sm" len="sm"/>
                    </a:lnL>
                    <a:lnB w="12700" cap="flat" cmpd="sng">
                      <a:solidFill>
                        <a:schemeClr val="tx1"/>
                      </a:solidFill>
                      <a:prstDash val="solid"/>
                      <a:miter/>
                      <a:headEnd type="none" w="sm" len="sm"/>
                      <a:tailEnd type="none" w="sm" len="sm"/>
                    </a:lnB>
                  </a:tcPr>
                </a:tc>
                <a:tc vMerge="1" hMerge="1">
                  <a:tcPr>
                    <a:lnB w="12700" cap="flat" cmpd="sng">
                      <a:solidFill>
                        <a:schemeClr val="tx1"/>
                      </a:solidFill>
                      <a:prstDash val="solid"/>
                      <a:miter/>
                      <a:headEnd type="none" w="sm" len="sm"/>
                      <a:tailEnd type="none" w="sm" len="sm"/>
                    </a:lnB>
                  </a:tcPr>
                </a:tc>
                <a:tc vMerge="1" hMerge="1">
                  <a:tcPr>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共同海损</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单独海损</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vMerge="1">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r>
              <a:tr h="518160">
                <a:tc rowSpan="3">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风</a:t>
                      </a:r>
                      <a:endParaRPr lang="zh-CN" altLang="en-US" b="1" dirty="0">
                        <a:effectLst>
                          <a:outerShdw blurRad="38100" dist="38100" dir="2700000">
                            <a:srgbClr val="C0C0C0"/>
                          </a:outerShdw>
                        </a:effectLst>
                      </a:endParaRPr>
                    </a:p>
                    <a:p>
                      <a:pPr marL="0" lvl="0" indent="0">
                        <a:buNone/>
                      </a:pPr>
                      <a:r>
                        <a:rPr lang="zh-CN" altLang="en-US" b="1" dirty="0">
                          <a:effectLst>
                            <a:outerShdw blurRad="38100" dist="38100" dir="2700000">
                              <a:srgbClr val="C0C0C0"/>
                            </a:outerShdw>
                          </a:effectLst>
                        </a:rPr>
                        <a:t>险</a:t>
                      </a:r>
                      <a:endParaRPr lang="zh-CN" altLang="en-US" b="1" dirty="0">
                        <a:effectLst>
                          <a:outerShdw blurRad="38100" dist="38100" dir="2700000">
                            <a:srgbClr val="C0C0C0"/>
                          </a:outerShdw>
                        </a:effectLst>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海上风险</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hMerge="1">
                  <a:tcPr>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70104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外来</a:t>
                      </a:r>
                      <a:endParaRPr lang="zh-CN" altLang="en-US" b="1" dirty="0">
                        <a:effectLst>
                          <a:outerShdw blurRad="38100" dist="38100" dir="2700000">
                            <a:srgbClr val="C0C0C0"/>
                          </a:outerShdw>
                        </a:effectLst>
                      </a:endParaRPr>
                    </a:p>
                    <a:p>
                      <a:pPr marL="0" lvl="0" indent="0">
                        <a:buNone/>
                      </a:pPr>
                      <a:r>
                        <a:rPr lang="zh-CN" altLang="en-US" b="1" dirty="0">
                          <a:effectLst>
                            <a:outerShdw blurRad="38100" dist="38100" dir="2700000">
                              <a:srgbClr val="C0C0C0"/>
                            </a:outerShdw>
                          </a:effectLst>
                        </a:rPr>
                        <a:t>风险</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一般外来风险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70104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特殊外来风险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703580">
                <a:tc rowSpan="5">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险</a:t>
                      </a:r>
                      <a:endParaRPr lang="zh-CN" altLang="en-US" b="1" dirty="0">
                        <a:effectLst>
                          <a:outerShdw blurRad="38100" dist="38100" dir="2700000">
                            <a:srgbClr val="C0C0C0"/>
                          </a:outerShdw>
                        </a:effectLst>
                      </a:endParaRPr>
                    </a:p>
                    <a:p>
                      <a:pPr marL="0" lvl="0" indent="0">
                        <a:buNone/>
                      </a:pPr>
                      <a:endParaRPr lang="zh-CN" altLang="en-US" b="1" dirty="0">
                        <a:effectLst>
                          <a:outerShdw blurRad="38100" dist="38100" dir="2700000">
                            <a:srgbClr val="C0C0C0"/>
                          </a:outerShdw>
                        </a:effectLst>
                      </a:endParaRPr>
                    </a:p>
                    <a:p>
                      <a:pPr marL="0" lvl="0" indent="0">
                        <a:buNone/>
                      </a:pPr>
                      <a:r>
                        <a:rPr lang="zh-CN" altLang="en-US" b="1" dirty="0">
                          <a:effectLst>
                            <a:outerShdw blurRad="38100" dist="38100" dir="2700000">
                              <a:srgbClr val="C0C0C0"/>
                            </a:outerShdw>
                          </a:effectLst>
                        </a:rPr>
                        <a:t>别</a:t>
                      </a:r>
                      <a:endParaRPr lang="zh-CN" altLang="en-US" b="1" dirty="0">
                        <a:effectLst>
                          <a:outerShdw blurRad="38100" dist="38100" dir="2700000">
                            <a:srgbClr val="C0C0C0"/>
                          </a:outerShdw>
                        </a:effectLst>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基本险</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平安险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1800" b="1" dirty="0">
                          <a:solidFill>
                            <a:schemeClr val="hlink"/>
                          </a:solidFill>
                        </a:rPr>
                        <a:t>意外　　　　　　　</a:t>
                      </a:r>
                      <a:endParaRPr lang="zh-CN" altLang="en-US" sz="1800" b="1" dirty="0">
                        <a:solidFill>
                          <a:schemeClr val="hlink"/>
                        </a:solidFill>
                      </a:endParaRPr>
                    </a:p>
                    <a:p>
                      <a:pPr marL="0" lvl="0" indent="0">
                        <a:buNone/>
                      </a:pPr>
                      <a:r>
                        <a:rPr lang="zh-CN" altLang="en-US" sz="1800" b="1" dirty="0">
                          <a:solidFill>
                            <a:schemeClr val="hlink"/>
                          </a:solidFill>
                        </a:rPr>
                        <a:t>事故</a:t>
                      </a:r>
                      <a:endParaRPr lang="zh-CN" altLang="en-US" sz="1800"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水渍险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　√</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12700" cap="flat" cmpd="sng">
                      <a:solidFill>
                        <a:schemeClr val="tx1"/>
                      </a:solidFill>
                      <a:prstDash val="solid"/>
                      <a:miter/>
                      <a:headEnd type="none" w="sm" len="sm"/>
                      <a:tailEnd type="none" w="sm" len="sm"/>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一切险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dirty="0">
                          <a:solidFill>
                            <a:schemeClr val="hlink"/>
                          </a:solidFill>
                        </a:rPr>
                        <a:t>　</a:t>
                      </a: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70104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tcPr>
                </a:tc>
                <a:tc row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effectLst>
                            <a:outerShdw blurRad="38100" dist="38100" dir="2700000">
                              <a:srgbClr val="C0C0C0"/>
                            </a:outerShdw>
                          </a:effectLst>
                        </a:rPr>
                        <a:t>附加险</a:t>
                      </a:r>
                      <a:endParaRPr lang="zh-CN" altLang="en-US"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一般附加险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701040">
                <a:tc vMerge="1">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28575" cap="flat" cmpd="sng">
                      <a:solidFill>
                        <a:schemeClr val="tx1"/>
                      </a:solidFill>
                      <a:prstDash val="solid"/>
                      <a:miter/>
                      <a:headEnd type="none" w="sm" len="sm"/>
                      <a:tailEnd type="none" w="sm" len="sm"/>
                    </a:lnB>
                  </a:tcPr>
                </a:tc>
                <a:tc vMerge="1">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B w="28575" cap="flat" cmpd="sng">
                      <a:solidFill>
                        <a:schemeClr val="tx1"/>
                      </a:solidFill>
                      <a:prstDash val="solid"/>
                      <a:miter/>
                      <a:headEnd type="none" w="sm" len="sm"/>
                      <a:tailEnd type="none" w="sm" len="sm"/>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000" b="1" dirty="0">
                          <a:effectLst>
                            <a:outerShdw blurRad="38100" dist="38100" dir="2700000">
                              <a:srgbClr val="C0C0C0"/>
                            </a:outerShdw>
                          </a:effectLst>
                        </a:rPr>
                        <a:t>特殊附加险</a:t>
                      </a:r>
                      <a:endParaRPr lang="zh-CN" altLang="en-US" sz="2000" b="1" dirty="0">
                        <a:effectLst>
                          <a:outerShdw blurRad="38100" dist="38100" dir="2700000">
                            <a:srgbClr val="C0C0C0"/>
                          </a:outerShdw>
                        </a:effectLst>
                      </a:endParaRPr>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b="1" dirty="0">
                          <a:solidFill>
                            <a:schemeClr val="hlink"/>
                          </a:solidFill>
                        </a:rPr>
                        <a:t>√</a:t>
                      </a:r>
                      <a:endParaRPr lang="zh-CN" altLang="en-US" b="1" dirty="0">
                        <a:solidFill>
                          <a:schemeClr val="hlink"/>
                        </a:solidFill>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
        <p:nvSpPr>
          <p:cNvPr id="117948" name="直接连接符 117947"/>
          <p:cNvSpPr/>
          <p:nvPr/>
        </p:nvSpPr>
        <p:spPr>
          <a:xfrm>
            <a:off x="7751763" y="3860800"/>
            <a:ext cx="0" cy="720725"/>
          </a:xfrm>
          <a:prstGeom prst="line">
            <a:avLst/>
          </a:prstGeom>
          <a:ln w="12700" cap="sq" cmpd="sng">
            <a:solidFill>
              <a:schemeClr val="tx1"/>
            </a:solidFill>
            <a:prstDash val="solid"/>
            <a:miter/>
            <a:headEnd type="none" w="sm" len="sm"/>
            <a:tailEnd type="none" w="sm" len="sm"/>
          </a:ln>
        </p:spPr>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文本占位符 108545"/>
          <p:cNvSpPr>
            <a:spLocks noGrp="1"/>
          </p:cNvSpPr>
          <p:nvPr>
            <p:ph type="body" idx="1"/>
          </p:nvPr>
        </p:nvSpPr>
        <p:spPr>
          <a:xfrm>
            <a:off x="3503613" y="5300663"/>
            <a:ext cx="6323012" cy="608012"/>
          </a:xfrm>
        </p:spPr>
        <p:txBody>
          <a:bodyPr>
            <a:normAutofit fontScale="90000"/>
          </a:bodyPr>
          <a:p>
            <a:pPr marL="0" indent="0">
              <a:spcBef>
                <a:spcPct val="50000"/>
              </a:spcBef>
              <a:buClrTx/>
              <a:buFontTx/>
              <a:buNone/>
            </a:pPr>
            <a:r>
              <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4) </a:t>
            </a: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偷窃提货不着险、钩损险、战争险、罢工险</a:t>
            </a:r>
            <a:r>
              <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a:t>
            </a:r>
            <a:endPar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endParaRPr>
          </a:p>
        </p:txBody>
      </p:sp>
      <p:sp>
        <p:nvSpPr>
          <p:cNvPr id="108547" name="矩形 108546"/>
          <p:cNvSpPr/>
          <p:nvPr/>
        </p:nvSpPr>
        <p:spPr>
          <a:xfrm>
            <a:off x="2855913" y="1196975"/>
            <a:ext cx="6172200" cy="609600"/>
          </a:xfrm>
          <a:prstGeom prst="rect">
            <a:avLst/>
          </a:prstGeom>
          <a:noFill/>
          <a:ln w="50800">
            <a:noFill/>
          </a:ln>
        </p:spPr>
        <p:txBody>
          <a:bodyPr anchor="ctr"/>
          <a:p>
            <a:pPr algn="ctr"/>
            <a:r>
              <a:rPr lang="zh-CN" altLang="en-US" sz="3200" b="1" dirty="0">
                <a:solidFill>
                  <a:srgbClr val="FF0000"/>
                </a:solidFill>
                <a:effectLst>
                  <a:outerShdw blurRad="38100" dist="38100" dir="2700000">
                    <a:srgbClr val="C0C0C0"/>
                  </a:outerShdw>
                </a:effectLst>
                <a:latin typeface="华文仿宋" panose="02010600040101010101" pitchFamily="2" charset="-122"/>
                <a:ea typeface="华文仿宋" panose="02010600040101010101" pitchFamily="2" charset="-122"/>
              </a:rPr>
              <a:t>思考题</a:t>
            </a:r>
            <a:endParaRPr lang="zh-CN" altLang="en-US" sz="3200" b="1">
              <a:solidFill>
                <a:srgbClr val="FF0000"/>
              </a:solidFill>
              <a:effectLst>
                <a:outerShdw blurRad="38100" dist="38100" dir="2700000">
                  <a:srgbClr val="C0C0C0"/>
                </a:outerShdw>
              </a:effectLst>
              <a:latin typeface="华文仿宋" panose="02010600040101010101" pitchFamily="2" charset="-122"/>
              <a:ea typeface="华文仿宋" panose="02010600040101010101" pitchFamily="2" charset="-122"/>
            </a:endParaRPr>
          </a:p>
        </p:txBody>
      </p:sp>
      <p:pic>
        <p:nvPicPr>
          <p:cNvPr id="108549" name="图片 108548" descr="BD04924_"/>
          <p:cNvPicPr>
            <a:picLocks noChangeAspect="1"/>
          </p:cNvPicPr>
          <p:nvPr/>
        </p:nvPicPr>
        <p:blipFill>
          <a:blip r:embed="rId1">
            <a:clrChange>
              <a:clrFrom>
                <a:srgbClr val="4DFFB3"/>
              </a:clrFrom>
              <a:clrTo>
                <a:srgbClr val="4DFFB3"/>
              </a:clrTo>
            </a:clrChange>
            <a:lum bright="29999" contrast="-48000"/>
          </a:blip>
          <a:stretch>
            <a:fillRect/>
          </a:stretch>
        </p:blipFill>
        <p:spPr>
          <a:xfrm>
            <a:off x="1524000" y="4164013"/>
            <a:ext cx="1997075" cy="2693987"/>
          </a:xfrm>
          <a:prstGeom prst="rect">
            <a:avLst/>
          </a:prstGeom>
          <a:noFill/>
          <a:ln w="9525">
            <a:noFill/>
          </a:ln>
        </p:spPr>
      </p:pic>
      <p:sp>
        <p:nvSpPr>
          <p:cNvPr id="108550" name="文本框 108549"/>
          <p:cNvSpPr txBox="1"/>
          <p:nvPr/>
        </p:nvSpPr>
        <p:spPr>
          <a:xfrm>
            <a:off x="2208213" y="1989138"/>
            <a:ext cx="8001000" cy="939800"/>
          </a:xfrm>
          <a:prstGeom prst="rect">
            <a:avLst/>
          </a:prstGeom>
          <a:noFill/>
          <a:ln w="9525">
            <a:noFill/>
          </a:ln>
        </p:spPr>
        <p:txBody>
          <a:bodyPr>
            <a:spAutoFit/>
          </a:bodyPr>
          <a:p>
            <a:pPr>
              <a:lnSpc>
                <a:spcPct val="115000"/>
              </a:lnSpc>
              <a:spcBef>
                <a:spcPct val="20000"/>
              </a:spcBef>
              <a:spcAft>
                <a:spcPct val="20000"/>
              </a:spcAft>
            </a:pP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我按</a:t>
            </a:r>
            <a:r>
              <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CIF</a:t>
            </a: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贸易术语对外发盘，如按卖方负责投保下列险别作为保险条款是否妥当？如有不妥，试予更正并说明理由。</a:t>
            </a:r>
            <a:endParaRPr lang="zh-CN" altLang="en-US" sz="2400">
              <a:effectLst>
                <a:outerShdw blurRad="38100" dist="38100" dir="2700000">
                  <a:srgbClr val="C0C0C0"/>
                </a:outerShdw>
              </a:effectLst>
              <a:latin typeface="Times New Roman" panose="02020603050405020304" charset="0"/>
            </a:endParaRPr>
          </a:p>
        </p:txBody>
      </p:sp>
      <p:sp>
        <p:nvSpPr>
          <p:cNvPr id="108551" name="文本框 108550"/>
          <p:cNvSpPr txBox="1"/>
          <p:nvPr/>
        </p:nvSpPr>
        <p:spPr>
          <a:xfrm>
            <a:off x="2208213" y="2997200"/>
            <a:ext cx="7620000" cy="515620"/>
          </a:xfrm>
          <a:prstGeom prst="rect">
            <a:avLst/>
          </a:prstGeom>
          <a:noFill/>
          <a:ln w="9525">
            <a:noFill/>
          </a:ln>
        </p:spPr>
        <p:txBody>
          <a:bodyPr>
            <a:spAutoFit/>
          </a:bodyPr>
          <a:p>
            <a:pPr marL="457200" indent="-457200">
              <a:lnSpc>
                <a:spcPct val="115000"/>
              </a:lnSpc>
              <a:spcBef>
                <a:spcPct val="20000"/>
              </a:spcBef>
              <a:spcAft>
                <a:spcPct val="20000"/>
              </a:spcAft>
              <a:buAutoNum type="arabicParenR"/>
            </a:pP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一切险、偷窃提货不着险、串味险、交货不到险。</a:t>
            </a:r>
            <a:endParaRPr lang="zh-CN" altLang="en-US" sz="2400">
              <a:effectLst>
                <a:outerShdw blurRad="38100" dist="38100" dir="2700000">
                  <a:srgbClr val="C0C0C0"/>
                </a:outerShdw>
              </a:effectLst>
              <a:latin typeface="Times New Roman" panose="02020603050405020304" charset="0"/>
            </a:endParaRPr>
          </a:p>
        </p:txBody>
      </p:sp>
      <p:sp>
        <p:nvSpPr>
          <p:cNvPr id="108552" name="文本框 108551"/>
          <p:cNvSpPr txBox="1"/>
          <p:nvPr/>
        </p:nvSpPr>
        <p:spPr>
          <a:xfrm>
            <a:off x="2279650" y="3644900"/>
            <a:ext cx="7416800" cy="460375"/>
          </a:xfrm>
          <a:prstGeom prst="rect">
            <a:avLst/>
          </a:prstGeom>
          <a:noFill/>
          <a:ln w="9525">
            <a:noFill/>
          </a:ln>
        </p:spPr>
        <p:txBody>
          <a:bodyPr>
            <a:spAutoFit/>
          </a:bodyPr>
          <a:p>
            <a:pPr>
              <a:spcBef>
                <a:spcPct val="50000"/>
              </a:spcBef>
            </a:pPr>
            <a:r>
              <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2) </a:t>
            </a: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平安险、一切险、受潮受热险、战争险、罢工险。</a:t>
            </a:r>
            <a:endParaRPr lang="zh-CN" altLang="en-US"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endParaRPr>
          </a:p>
        </p:txBody>
      </p:sp>
      <p:sp>
        <p:nvSpPr>
          <p:cNvPr id="108553" name="文本框 108552"/>
          <p:cNvSpPr txBox="1"/>
          <p:nvPr/>
        </p:nvSpPr>
        <p:spPr>
          <a:xfrm>
            <a:off x="3503613" y="4652963"/>
            <a:ext cx="4572000" cy="460375"/>
          </a:xfrm>
          <a:prstGeom prst="rect">
            <a:avLst/>
          </a:prstGeom>
          <a:noFill/>
          <a:ln w="9525">
            <a:noFill/>
          </a:ln>
        </p:spPr>
        <p:txBody>
          <a:bodyPr>
            <a:spAutoFit/>
          </a:bodyPr>
          <a:p>
            <a:pPr>
              <a:spcBef>
                <a:spcPct val="50000"/>
              </a:spcBef>
            </a:pPr>
            <a:r>
              <a:rPr lang="en-US" altLang="zh-CN"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3)  </a:t>
            </a:r>
            <a:r>
              <a:rPr lang="zh-CN" altLang="en-US" sz="2400" b="1" dirty="0">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rPr>
              <a:t>水渍险、碰损破碎险。</a:t>
            </a:r>
            <a:endParaRPr lang="zh-CN" altLang="en-US" sz="2400" b="1">
              <a:solidFill>
                <a:srgbClr val="000000"/>
              </a:solidFill>
              <a:effectLst>
                <a:outerShdw blurRad="38100" dist="38100" dir="2700000">
                  <a:srgbClr val="C0C0C0"/>
                </a:outerShdw>
              </a:effectLst>
              <a:latin typeface="华文仿宋" panose="02010600040101010101" pitchFamily="2" charset="-122"/>
              <a:ea typeface="华文仿宋" panose="02010600040101010101" pitchFamily="2" charset="-122"/>
            </a:endParaRPr>
          </a:p>
        </p:txBody>
      </p:sp>
      <p:sp>
        <p:nvSpPr>
          <p:cNvPr id="108554" name="笑脸 108553"/>
          <p:cNvSpPr/>
          <p:nvPr/>
        </p:nvSpPr>
        <p:spPr>
          <a:xfrm>
            <a:off x="9120188" y="4581525"/>
            <a:ext cx="457200" cy="457200"/>
          </a:xfrm>
          <a:prstGeom prst="smileyFace">
            <a:avLst>
              <a:gd name="adj" fmla="val 4653"/>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108555" name="爆炸形 2 108554"/>
          <p:cNvSpPr/>
          <p:nvPr/>
        </p:nvSpPr>
        <p:spPr>
          <a:xfrm>
            <a:off x="9336088" y="2997200"/>
            <a:ext cx="838200" cy="533400"/>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lang="zh-CN" altLang="en-US" sz="2400">
                <a:solidFill>
                  <a:srgbClr val="FF0000"/>
                </a:solidFill>
                <a:latin typeface="Times New Roman" panose="02020603050405020304" charset="0"/>
                <a:ea typeface="隶书" panose="02010509060101010101" pitchFamily="49" charset="-122"/>
              </a:rPr>
              <a:t>错</a:t>
            </a:r>
            <a:endParaRPr lang="zh-CN" altLang="en-US" sz="2400">
              <a:solidFill>
                <a:srgbClr val="FF0000"/>
              </a:solidFill>
              <a:latin typeface="Times New Roman" panose="02020603050405020304" charset="0"/>
              <a:ea typeface="隶书" panose="02010509060101010101" pitchFamily="49" charset="-122"/>
            </a:endParaRPr>
          </a:p>
        </p:txBody>
      </p:sp>
      <p:sp>
        <p:nvSpPr>
          <p:cNvPr id="108556" name="爆炸形 2 108555"/>
          <p:cNvSpPr/>
          <p:nvPr/>
        </p:nvSpPr>
        <p:spPr>
          <a:xfrm>
            <a:off x="9264650" y="3644900"/>
            <a:ext cx="838200" cy="533400"/>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lang="zh-CN" altLang="en-US" sz="2400">
                <a:solidFill>
                  <a:srgbClr val="FF0000"/>
                </a:solidFill>
                <a:latin typeface="Times New Roman" panose="02020603050405020304" charset="0"/>
                <a:ea typeface="隶书" panose="02010509060101010101" pitchFamily="49" charset="-122"/>
              </a:rPr>
              <a:t>错</a:t>
            </a:r>
            <a:endParaRPr lang="zh-CN" altLang="en-US" sz="2400">
              <a:solidFill>
                <a:srgbClr val="FF0000"/>
              </a:solidFill>
              <a:latin typeface="Times New Roman" panose="02020603050405020304" charset="0"/>
              <a:ea typeface="隶书" panose="02010509060101010101" pitchFamily="49" charset="-122"/>
            </a:endParaRPr>
          </a:p>
        </p:txBody>
      </p:sp>
      <p:sp>
        <p:nvSpPr>
          <p:cNvPr id="108557" name="爆炸形 2 108556"/>
          <p:cNvSpPr/>
          <p:nvPr/>
        </p:nvSpPr>
        <p:spPr>
          <a:xfrm>
            <a:off x="9829800" y="5661025"/>
            <a:ext cx="838200" cy="533400"/>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lang="zh-CN" altLang="en-US" sz="2400">
                <a:solidFill>
                  <a:srgbClr val="FF0000"/>
                </a:solidFill>
                <a:latin typeface="Times New Roman" panose="02020603050405020304" charset="0"/>
                <a:ea typeface="隶书" panose="02010509060101010101" pitchFamily="49" charset="-122"/>
              </a:rPr>
              <a:t>错</a:t>
            </a:r>
            <a:endParaRPr lang="zh-CN" altLang="en-US" sz="2400">
              <a:solidFill>
                <a:srgbClr val="FF0000"/>
              </a:solidFill>
              <a:latin typeface="Times New Roman" panose="02020603050405020304" charset="0"/>
              <a:ea typeface="隶书" panose="02010509060101010101" pitchFamily="49" charset="-122"/>
            </a:endParaRPr>
          </a:p>
        </p:txBody>
      </p:sp>
    </p:spTree>
    <p:custDataLst>
      <p:tags r:id="rId2"/>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additive="base">
                                        <p:cTn id="7" dur="500" fill="hold"/>
                                        <p:tgtEl>
                                          <p:spTgt spid="108550"/>
                                        </p:tgtEl>
                                        <p:attrNameLst>
                                          <p:attrName>ppt_x</p:attrName>
                                        </p:attrNameLst>
                                      </p:cBhvr>
                                      <p:tavLst>
                                        <p:tav tm="0">
                                          <p:val>
                                            <p:strVal val="0-#ppt_w/2"/>
                                          </p:val>
                                        </p:tav>
                                        <p:tav tm="100000">
                                          <p:val>
                                            <p:strVal val="#ppt_x"/>
                                          </p:val>
                                        </p:tav>
                                      </p:tavLst>
                                    </p:anim>
                                    <p:anim calcmode="lin" valueType="num">
                                      <p:cBhvr additive="base">
                                        <p:cTn id="8" dur="500" fill="hold"/>
                                        <p:tgtEl>
                                          <p:spTgt spid="1085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51"/>
                                        </p:tgtEl>
                                        <p:attrNameLst>
                                          <p:attrName>style.visibility</p:attrName>
                                        </p:attrNameLst>
                                      </p:cBhvr>
                                      <p:to>
                                        <p:strVal val="visible"/>
                                      </p:to>
                                    </p:set>
                                    <p:anim calcmode="lin" valueType="num">
                                      <p:cBhvr additive="base">
                                        <p:cTn id="13" dur="500" fill="hold"/>
                                        <p:tgtEl>
                                          <p:spTgt spid="108551"/>
                                        </p:tgtEl>
                                        <p:attrNameLst>
                                          <p:attrName>ppt_x</p:attrName>
                                        </p:attrNameLst>
                                      </p:cBhvr>
                                      <p:tavLst>
                                        <p:tav tm="0">
                                          <p:val>
                                            <p:strVal val="0-#ppt_w/2"/>
                                          </p:val>
                                        </p:tav>
                                        <p:tav tm="100000">
                                          <p:val>
                                            <p:strVal val="#ppt_x"/>
                                          </p:val>
                                        </p:tav>
                                      </p:tavLst>
                                    </p:anim>
                                    <p:anim calcmode="lin" valueType="num">
                                      <p:cBhvr additive="base">
                                        <p:cTn id="14" dur="500" fill="hold"/>
                                        <p:tgtEl>
                                          <p:spTgt spid="1085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55"/>
                                        </p:tgtEl>
                                        <p:attrNameLst>
                                          <p:attrName>style.visibility</p:attrName>
                                        </p:attrNameLst>
                                      </p:cBhvr>
                                      <p:to>
                                        <p:strVal val="visible"/>
                                      </p:to>
                                    </p:set>
                                    <p:anim calcmode="lin" valueType="num">
                                      <p:cBhvr additive="base">
                                        <p:cTn id="19" dur="500" fill="hold"/>
                                        <p:tgtEl>
                                          <p:spTgt spid="108555"/>
                                        </p:tgtEl>
                                        <p:attrNameLst>
                                          <p:attrName>ppt_x</p:attrName>
                                        </p:attrNameLst>
                                      </p:cBhvr>
                                      <p:tavLst>
                                        <p:tav tm="0">
                                          <p:val>
                                            <p:strVal val="1+#ppt_w/2"/>
                                          </p:val>
                                        </p:tav>
                                        <p:tav tm="100000">
                                          <p:val>
                                            <p:strVal val="#ppt_x"/>
                                          </p:val>
                                        </p:tav>
                                      </p:tavLst>
                                    </p:anim>
                                    <p:anim calcmode="lin" valueType="num">
                                      <p:cBhvr additive="base">
                                        <p:cTn id="20" dur="500" fill="hold"/>
                                        <p:tgtEl>
                                          <p:spTgt spid="108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552"/>
                                        </p:tgtEl>
                                        <p:attrNameLst>
                                          <p:attrName>style.visibility</p:attrName>
                                        </p:attrNameLst>
                                      </p:cBhvr>
                                      <p:to>
                                        <p:strVal val="visible"/>
                                      </p:to>
                                    </p:set>
                                    <p:anim calcmode="lin" valueType="num">
                                      <p:cBhvr additive="base">
                                        <p:cTn id="25" dur="500" fill="hold"/>
                                        <p:tgtEl>
                                          <p:spTgt spid="108552"/>
                                        </p:tgtEl>
                                        <p:attrNameLst>
                                          <p:attrName>ppt_x</p:attrName>
                                        </p:attrNameLst>
                                      </p:cBhvr>
                                      <p:tavLst>
                                        <p:tav tm="0">
                                          <p:val>
                                            <p:strVal val="0-#ppt_w/2"/>
                                          </p:val>
                                        </p:tav>
                                        <p:tav tm="100000">
                                          <p:val>
                                            <p:strVal val="#ppt_x"/>
                                          </p:val>
                                        </p:tav>
                                      </p:tavLst>
                                    </p:anim>
                                    <p:anim calcmode="lin" valueType="num">
                                      <p:cBhvr additive="base">
                                        <p:cTn id="26" dur="500" fill="hold"/>
                                        <p:tgtEl>
                                          <p:spTgt spid="1085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56"/>
                                        </p:tgtEl>
                                        <p:attrNameLst>
                                          <p:attrName>style.visibility</p:attrName>
                                        </p:attrNameLst>
                                      </p:cBhvr>
                                      <p:to>
                                        <p:strVal val="visible"/>
                                      </p:to>
                                    </p:set>
                                    <p:anim calcmode="lin" valueType="num">
                                      <p:cBhvr additive="base">
                                        <p:cTn id="31" dur="500" fill="hold"/>
                                        <p:tgtEl>
                                          <p:spTgt spid="108556"/>
                                        </p:tgtEl>
                                        <p:attrNameLst>
                                          <p:attrName>ppt_x</p:attrName>
                                        </p:attrNameLst>
                                      </p:cBhvr>
                                      <p:tavLst>
                                        <p:tav tm="0">
                                          <p:val>
                                            <p:strVal val="1+#ppt_w/2"/>
                                          </p:val>
                                        </p:tav>
                                        <p:tav tm="100000">
                                          <p:val>
                                            <p:strVal val="#ppt_x"/>
                                          </p:val>
                                        </p:tav>
                                      </p:tavLst>
                                    </p:anim>
                                    <p:anim calcmode="lin" valueType="num">
                                      <p:cBhvr additive="base">
                                        <p:cTn id="32" dur="500" fill="hold"/>
                                        <p:tgtEl>
                                          <p:spTgt spid="108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8553"/>
                                        </p:tgtEl>
                                        <p:attrNameLst>
                                          <p:attrName>style.visibility</p:attrName>
                                        </p:attrNameLst>
                                      </p:cBhvr>
                                      <p:to>
                                        <p:strVal val="visible"/>
                                      </p:to>
                                    </p:set>
                                    <p:anim calcmode="lin" valueType="num">
                                      <p:cBhvr additive="base">
                                        <p:cTn id="37" dur="500" fill="hold"/>
                                        <p:tgtEl>
                                          <p:spTgt spid="108553"/>
                                        </p:tgtEl>
                                        <p:attrNameLst>
                                          <p:attrName>ppt_x</p:attrName>
                                        </p:attrNameLst>
                                      </p:cBhvr>
                                      <p:tavLst>
                                        <p:tav tm="0">
                                          <p:val>
                                            <p:strVal val="0-#ppt_w/2"/>
                                          </p:val>
                                        </p:tav>
                                        <p:tav tm="100000">
                                          <p:val>
                                            <p:strVal val="#ppt_x"/>
                                          </p:val>
                                        </p:tav>
                                      </p:tavLst>
                                    </p:anim>
                                    <p:anim calcmode="lin" valueType="num">
                                      <p:cBhvr additive="base">
                                        <p:cTn id="38" dur="500" fill="hold"/>
                                        <p:tgtEl>
                                          <p:spTgt spid="1085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nodeType="clickEffect">
                                  <p:stCondLst>
                                    <p:cond delay="0"/>
                                  </p:stCondLst>
                                  <p:childTnLst>
                                    <p:set>
                                      <p:cBhvr>
                                        <p:cTn id="42" dur="1" fill="hold">
                                          <p:stCondLst>
                                            <p:cond delay="0"/>
                                          </p:stCondLst>
                                        </p:cTn>
                                        <p:tgtEl>
                                          <p:spTgt spid="108554"/>
                                        </p:tgtEl>
                                        <p:attrNameLst>
                                          <p:attrName>style.visibility</p:attrName>
                                        </p:attrNameLst>
                                      </p:cBhvr>
                                      <p:to>
                                        <p:strVal val="visible"/>
                                      </p:to>
                                    </p:set>
                                    <p:anim calcmode="lin" valueType="num">
                                      <p:cBhvr>
                                        <p:cTn id="43" dur="5000" fill="hold"/>
                                        <p:tgtEl>
                                          <p:spTgt spid="108554"/>
                                        </p:tgtEl>
                                        <p:attrNameLst>
                                          <p:attrName>ppt_w</p:attrName>
                                        </p:attrNameLst>
                                      </p:cBhvr>
                                      <p:tavLst>
                                        <p:tav tm="0" fmla="#ppt_w*sin(2.5*pi*$)">
                                          <p:val>
                                            <p:fltVal val="0.000000"/>
                                          </p:val>
                                        </p:tav>
                                        <p:tav tm="100000">
                                          <p:val>
                                            <p:fltVal val="1.000000"/>
                                          </p:val>
                                        </p:tav>
                                      </p:tavLst>
                                    </p:anim>
                                    <p:anim calcmode="lin" valueType="num">
                                      <p:cBhvr>
                                        <p:cTn id="44" dur="5000" fill="hold"/>
                                        <p:tgtEl>
                                          <p:spTgt spid="10855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indefinite" fill="hold">
                                          <p:stCondLst>
                                            <p:cond delay="0"/>
                                          </p:stCondLst>
                                        </p:cTn>
                                        <p:tgtEl>
                                          <p:spTgt spid="108546">
                                            <p:txEl>
                                              <p:charRg st="0" end="24"/>
                                            </p:txEl>
                                          </p:spTgt>
                                        </p:tgtEl>
                                        <p:attrNameLst>
                                          <p:attrName>style.visibility</p:attrName>
                                        </p:attrNameLst>
                                      </p:cBhvr>
                                      <p:to>
                                        <p:strVal val="visible"/>
                                      </p:to>
                                    </p:set>
                                    <p:animEffect transition="in" filter="fade">
                                      <p:cBhvr>
                                        <p:cTn id="49" dur="1000"/>
                                        <p:tgtEl>
                                          <p:spTgt spid="108546">
                                            <p:txEl>
                                              <p:charRg st="0" end="24"/>
                                            </p:txEl>
                                          </p:spTgt>
                                        </p:tgtEl>
                                      </p:cBhvr>
                                    </p:animEffect>
                                    <p:anim calcmode="lin" valueType="num">
                                      <p:cBhvr>
                                        <p:cTn id="50" dur="1000" fill="hold"/>
                                        <p:tgtEl>
                                          <p:spTgt spid="108546">
                                            <p:txEl>
                                              <p:charRg st="0" end="24"/>
                                            </p:txEl>
                                          </p:spTgt>
                                        </p:tgtEl>
                                        <p:attrNameLst>
                                          <p:attrName>ppt_x</p:attrName>
                                        </p:attrNameLst>
                                      </p:cBhvr>
                                      <p:tavLst>
                                        <p:tav tm="0">
                                          <p:val>
                                            <p:strVal val="#ppt_x"/>
                                          </p:val>
                                        </p:tav>
                                        <p:tav tm="100000">
                                          <p:val>
                                            <p:strVal val="#ppt_x"/>
                                          </p:val>
                                        </p:tav>
                                      </p:tavLst>
                                    </p:anim>
                                    <p:anim calcmode="lin" valueType="num">
                                      <p:cBhvr>
                                        <p:cTn id="51" dur="897" decel="100000" fill="hold"/>
                                        <p:tgtEl>
                                          <p:spTgt spid="108546">
                                            <p:txEl>
                                              <p:charRg st="0" end="24"/>
                                            </p:txEl>
                                          </p:spTgt>
                                        </p:tgtEl>
                                        <p:attrNameLst>
                                          <p:attrName>ppt_y</p:attrName>
                                        </p:attrNameLst>
                                      </p:cBhvr>
                                      <p:tavLst>
                                        <p:tav tm="0">
                                          <p:val>
                                            <p:strVal val="#ppt_y+1"/>
                                          </p:val>
                                        </p:tav>
                                        <p:tav tm="100000">
                                          <p:val>
                                            <p:strVal val="#ppt_y-.03"/>
                                          </p:val>
                                        </p:tav>
                                      </p:tavLst>
                                    </p:anim>
                                    <p:anim calcmode="lin" valueType="num">
                                      <p:cBhvr>
                                        <p:cTn id="52" dur="97" accel="100000" fill="hold">
                                          <p:stCondLst>
                                            <p:cond delay="897"/>
                                          </p:stCondLst>
                                        </p:cTn>
                                        <p:tgtEl>
                                          <p:spTgt spid="108546">
                                            <p:txEl>
                                              <p:charRg st="0" end="24"/>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8557"/>
                                        </p:tgtEl>
                                        <p:attrNameLst>
                                          <p:attrName>style.visibility</p:attrName>
                                        </p:attrNameLst>
                                      </p:cBhvr>
                                      <p:to>
                                        <p:strVal val="visible"/>
                                      </p:to>
                                    </p:set>
                                    <p:anim calcmode="lin" valueType="num">
                                      <p:cBhvr additive="base">
                                        <p:cTn id="57" dur="500" fill="hold"/>
                                        <p:tgtEl>
                                          <p:spTgt spid="108557"/>
                                        </p:tgtEl>
                                        <p:attrNameLst>
                                          <p:attrName>ppt_x</p:attrName>
                                        </p:attrNameLst>
                                      </p:cBhvr>
                                      <p:tavLst>
                                        <p:tav tm="0">
                                          <p:val>
                                            <p:strVal val="1+#ppt_w/2"/>
                                          </p:val>
                                        </p:tav>
                                        <p:tav tm="100000">
                                          <p:val>
                                            <p:strVal val="#ppt_x"/>
                                          </p:val>
                                        </p:tav>
                                      </p:tavLst>
                                    </p:anim>
                                    <p:anim calcmode="lin" valueType="num">
                                      <p:cBhvr additive="base">
                                        <p:cTn id="58" dur="500" fill="hold"/>
                                        <p:tgtEl>
                                          <p:spTgt spid="1085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P spid="108550" grpId="0"/>
      <p:bldP spid="108551" grpId="0"/>
      <p:bldP spid="108552" grpId="0"/>
      <p:bldP spid="108553" grpId="0"/>
      <p:bldP spid="108555" grpId="0" bldLvl="0" animBg="1"/>
      <p:bldP spid="108556" grpId="0" bldLvl="0" animBg="1"/>
      <p:bldP spid="10855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9" name="文本占位符 111618"/>
          <p:cNvSpPr>
            <a:spLocks noGrp="1"/>
          </p:cNvSpPr>
          <p:nvPr>
            <p:ph type="body" idx="1"/>
          </p:nvPr>
        </p:nvSpPr>
        <p:spPr>
          <a:xfrm>
            <a:off x="1524000" y="1628775"/>
            <a:ext cx="8748713" cy="4403725"/>
          </a:xfrm>
        </p:spPr>
        <p:txBody>
          <a:bodyPr>
            <a:normAutofit fontScale="90000" lnSpcReduction="10000"/>
          </a:bodyPr>
          <a:p>
            <a:pPr>
              <a:lnSpc>
                <a:spcPct val="120000"/>
              </a:lnSpc>
              <a:spcBef>
                <a:spcPct val="0"/>
              </a:spcBef>
              <a:buNone/>
            </a:pPr>
            <a:endParaRPr lang="zh-CN" altLang="en-US" sz="2800" b="1" dirty="0">
              <a:latin typeface="楷体_GB2312" pitchFamily="49" charset="-122"/>
              <a:ea typeface="楷体_GB2312" pitchFamily="49" charset="-122"/>
            </a:endParaRPr>
          </a:p>
          <a:p>
            <a:pPr>
              <a:lnSpc>
                <a:spcPct val="120000"/>
              </a:lnSpc>
              <a:spcBef>
                <a:spcPct val="0"/>
              </a:spcBef>
              <a:buNone/>
            </a:pPr>
            <a:r>
              <a:rPr lang="zh-CN" altLang="en-US" sz="2800" b="1" dirty="0">
                <a:latin typeface="楷体_GB2312" pitchFamily="49" charset="-122"/>
                <a:ea typeface="楷体_GB2312" pitchFamily="49" charset="-122"/>
              </a:rPr>
              <a:t>　</a:t>
            </a:r>
            <a:r>
              <a:rPr lang="zh-CN" altLang="en-US" sz="2800" b="1" dirty="0">
                <a:effectLst>
                  <a:outerShdw blurRad="38100" dist="38100" dir="2700000">
                    <a:srgbClr val="C0C0C0"/>
                  </a:outerShdw>
                </a:effectLst>
                <a:latin typeface="楷体_GB2312" pitchFamily="49" charset="-122"/>
                <a:ea typeface="楷体_GB2312" pitchFamily="49" charset="-122"/>
              </a:rPr>
              <a:t>1.被保险人的故意行为或过失所造成的损失；</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120000"/>
              </a:lnSpc>
              <a:spcBef>
                <a:spcPct val="0"/>
              </a:spcBef>
              <a:buNone/>
            </a:pPr>
            <a:r>
              <a:rPr lang="zh-CN" altLang="en-US" sz="2800" b="1" dirty="0">
                <a:effectLst>
                  <a:outerShdw blurRad="38100" dist="38100" dir="2700000">
                    <a:srgbClr val="C0C0C0"/>
                  </a:outerShdw>
                </a:effectLst>
                <a:latin typeface="楷体_GB2312" pitchFamily="49" charset="-122"/>
                <a:ea typeface="楷体_GB2312" pitchFamily="49" charset="-122"/>
              </a:rPr>
              <a:t>	2.发货人的责任所造成的损失；</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120000"/>
              </a:lnSpc>
              <a:spcBef>
                <a:spcPct val="0"/>
              </a:spcBef>
              <a:buNone/>
            </a:pPr>
            <a:r>
              <a:rPr lang="zh-CN" altLang="en-US" sz="2800" b="1" dirty="0">
                <a:effectLst>
                  <a:outerShdw blurRad="38100" dist="38100" dir="2700000">
                    <a:srgbClr val="C0C0C0"/>
                  </a:outerShdw>
                </a:effectLst>
                <a:latin typeface="楷体_GB2312" pitchFamily="49" charset="-122"/>
                <a:ea typeface="楷体_GB2312" pitchFamily="49" charset="-122"/>
              </a:rPr>
              <a:t>	3.收货人的故意行为或过失所造成的损失；</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120000"/>
              </a:lnSpc>
              <a:spcBef>
                <a:spcPct val="0"/>
              </a:spcBef>
              <a:buNone/>
            </a:pPr>
            <a:r>
              <a:rPr lang="zh-CN" altLang="en-US" sz="2800" b="1" dirty="0">
                <a:effectLst>
                  <a:outerShdw blurRad="38100" dist="38100" dir="2700000">
                    <a:srgbClr val="C0C0C0"/>
                  </a:outerShdw>
                </a:effectLst>
                <a:latin typeface="楷体_GB2312" pitchFamily="49" charset="-122"/>
                <a:ea typeface="楷体_GB2312" pitchFamily="49" charset="-122"/>
              </a:rPr>
              <a:t>	4.被保险货物的自然损耗、本质缺陷、货物的特性、运输延迟等原因造成的损失；</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120000"/>
              </a:lnSpc>
              <a:spcBef>
                <a:spcPct val="0"/>
              </a:spcBef>
              <a:buNone/>
            </a:pPr>
            <a:r>
              <a:rPr lang="zh-CN" altLang="en-US" sz="2800" b="1" dirty="0">
                <a:effectLst>
                  <a:outerShdw blurRad="38100" dist="38100" dir="2700000">
                    <a:srgbClr val="C0C0C0"/>
                  </a:outerShdw>
                </a:effectLst>
                <a:latin typeface="楷体_GB2312" pitchFamily="49" charset="-122"/>
                <a:ea typeface="楷体_GB2312" pitchFamily="49" charset="-122"/>
              </a:rPr>
              <a:t>	5.在保险责任开始以前已存在的数量短缺或品质不良所造成的损失。</a:t>
            </a:r>
            <a:endParaRPr lang="zh-CN" altLang="en-US" sz="2800" b="1" dirty="0">
              <a:effectLst>
                <a:outerShdw blurRad="38100" dist="38100" dir="2700000">
                  <a:srgbClr val="C0C0C0"/>
                </a:outerShdw>
              </a:effectLst>
              <a:ea typeface="楷体_GB2312" pitchFamily="49" charset="-122"/>
            </a:endParaRPr>
          </a:p>
          <a:p>
            <a:endParaRPr lang="zh-CN" altLang="en-US" sz="2800" b="1" dirty="0">
              <a:effectLst>
                <a:outerShdw blurRad="38100" dist="38100" dir="2700000">
                  <a:srgbClr val="C0C0C0"/>
                </a:outerShdw>
              </a:effectLst>
              <a:ea typeface="楷体_GB2312" pitchFamily="49" charset="-122"/>
            </a:endParaRPr>
          </a:p>
        </p:txBody>
      </p:sp>
      <p:sp>
        <p:nvSpPr>
          <p:cNvPr id="111620" name="矩形 111619"/>
          <p:cNvSpPr/>
          <p:nvPr/>
        </p:nvSpPr>
        <p:spPr>
          <a:xfrm>
            <a:off x="2711450" y="1125538"/>
            <a:ext cx="6264275" cy="645160"/>
          </a:xfrm>
          <a:prstGeom prst="rect">
            <a:avLst/>
          </a:prstGeom>
          <a:noFill/>
          <a:ln w="12700">
            <a:noFill/>
          </a:ln>
        </p:spPr>
        <p:txBody>
          <a:bodyPr>
            <a:spAutoFit/>
          </a:bodyPr>
          <a:p>
            <a:r>
              <a:rPr lang="zh-CN" altLang="en-US" sz="3600" b="1" dirty="0">
                <a:solidFill>
                  <a:schemeClr val="hlink"/>
                </a:solidFill>
                <a:effectLst>
                  <a:outerShdw blurRad="38100" dist="38100" dir="2700000">
                    <a:srgbClr val="C0C0C0"/>
                  </a:outerShdw>
                </a:effectLst>
                <a:latin typeface="Tahoma" panose="020B0604030504040204" charset="0"/>
              </a:rPr>
              <a:t>二、保险公司的除外责任</a:t>
            </a:r>
            <a:endParaRPr lang="zh-CN" altLang="en-US" sz="3600" b="1" dirty="0">
              <a:solidFill>
                <a:schemeClr val="hlink"/>
              </a:solidFill>
              <a:effectLst>
                <a:outerShdw blurRad="38100" dist="38100" dir="2700000">
                  <a:srgbClr val="C0C0C0"/>
                </a:outerShdw>
              </a:effectLst>
              <a:latin typeface="Tahoma" panose="020B060403050404020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111619">
                                            <p:txEl>
                                              <p:charRg st="1" end="24"/>
                                            </p:txEl>
                                          </p:spTgt>
                                        </p:tgtEl>
                                        <p:attrNameLst>
                                          <p:attrName>style.visibility</p:attrName>
                                        </p:attrNameLst>
                                      </p:cBhvr>
                                      <p:to>
                                        <p:strVal val="visible"/>
                                      </p:to>
                                    </p:set>
                                    <p:animEffect transition="in" filter="fade">
                                      <p:cBhvr>
                                        <p:cTn id="7" dur="500"/>
                                        <p:tgtEl>
                                          <p:spTgt spid="111619">
                                            <p:txEl>
                                              <p:charRg st="1" end="24"/>
                                            </p:txEl>
                                          </p:spTgt>
                                        </p:tgtEl>
                                      </p:cBhvr>
                                    </p:animEffect>
                                    <p:anim calcmode="lin" valueType="num">
                                      <p:cBhvr>
                                        <p:cTn id="8" dur="500" fill="hold"/>
                                        <p:tgtEl>
                                          <p:spTgt spid="111619">
                                            <p:txEl>
                                              <p:charRg st="1" end="24"/>
                                            </p:txEl>
                                          </p:spTgt>
                                        </p:tgtEl>
                                        <p:attrNameLst>
                                          <p:attrName>ppt_x</p:attrName>
                                        </p:attrNameLst>
                                      </p:cBhvr>
                                      <p:tavLst>
                                        <p:tav tm="0">
                                          <p:val>
                                            <p:strVal val="#ppt_x"/>
                                          </p:val>
                                        </p:tav>
                                        <p:tav tm="100000">
                                          <p:val>
                                            <p:strVal val="#ppt_x"/>
                                          </p:val>
                                        </p:tav>
                                      </p:tavLst>
                                    </p:anim>
                                    <p:anim calcmode="lin" valueType="num">
                                      <p:cBhvr>
                                        <p:cTn id="9" dur="500" fill="hold"/>
                                        <p:tgtEl>
                                          <p:spTgt spid="111619">
                                            <p:txEl>
                                              <p:charRg st="1" end="24"/>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11619">
                                            <p:txEl>
                                              <p:charRg st="24" end="41"/>
                                            </p:txEl>
                                          </p:spTgt>
                                        </p:tgtEl>
                                        <p:attrNameLst>
                                          <p:attrName>style.visibility</p:attrName>
                                        </p:attrNameLst>
                                      </p:cBhvr>
                                      <p:to>
                                        <p:strVal val="visible"/>
                                      </p:to>
                                    </p:set>
                                    <p:animEffect transition="in" filter="fade">
                                      <p:cBhvr>
                                        <p:cTn id="14" dur="500"/>
                                        <p:tgtEl>
                                          <p:spTgt spid="111619">
                                            <p:txEl>
                                              <p:charRg st="24" end="41"/>
                                            </p:txEl>
                                          </p:spTgt>
                                        </p:tgtEl>
                                      </p:cBhvr>
                                    </p:animEffect>
                                    <p:anim calcmode="lin" valueType="num">
                                      <p:cBhvr>
                                        <p:cTn id="15" dur="500" fill="hold"/>
                                        <p:tgtEl>
                                          <p:spTgt spid="111619">
                                            <p:txEl>
                                              <p:charRg st="24" end="41"/>
                                            </p:txEl>
                                          </p:spTgt>
                                        </p:tgtEl>
                                        <p:attrNameLst>
                                          <p:attrName>ppt_x</p:attrName>
                                        </p:attrNameLst>
                                      </p:cBhvr>
                                      <p:tavLst>
                                        <p:tav tm="0">
                                          <p:val>
                                            <p:strVal val="#ppt_x"/>
                                          </p:val>
                                        </p:tav>
                                        <p:tav tm="100000">
                                          <p:val>
                                            <p:strVal val="#ppt_x"/>
                                          </p:val>
                                        </p:tav>
                                      </p:tavLst>
                                    </p:anim>
                                    <p:anim calcmode="lin" valueType="num">
                                      <p:cBhvr>
                                        <p:cTn id="16" dur="500" fill="hold"/>
                                        <p:tgtEl>
                                          <p:spTgt spid="111619">
                                            <p:txEl>
                                              <p:charRg st="24" end="4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111619">
                                            <p:txEl>
                                              <p:charRg st="41" end="63"/>
                                            </p:txEl>
                                          </p:spTgt>
                                        </p:tgtEl>
                                        <p:attrNameLst>
                                          <p:attrName>style.visibility</p:attrName>
                                        </p:attrNameLst>
                                      </p:cBhvr>
                                      <p:to>
                                        <p:strVal val="visible"/>
                                      </p:to>
                                    </p:set>
                                    <p:animEffect transition="in" filter="fade">
                                      <p:cBhvr>
                                        <p:cTn id="21" dur="500"/>
                                        <p:tgtEl>
                                          <p:spTgt spid="111619">
                                            <p:txEl>
                                              <p:charRg st="41" end="63"/>
                                            </p:txEl>
                                          </p:spTgt>
                                        </p:tgtEl>
                                      </p:cBhvr>
                                    </p:animEffect>
                                    <p:anim calcmode="lin" valueType="num">
                                      <p:cBhvr>
                                        <p:cTn id="22" dur="500" fill="hold"/>
                                        <p:tgtEl>
                                          <p:spTgt spid="111619">
                                            <p:txEl>
                                              <p:charRg st="41" end="63"/>
                                            </p:txEl>
                                          </p:spTgt>
                                        </p:tgtEl>
                                        <p:attrNameLst>
                                          <p:attrName>ppt_x</p:attrName>
                                        </p:attrNameLst>
                                      </p:cBhvr>
                                      <p:tavLst>
                                        <p:tav tm="0">
                                          <p:val>
                                            <p:strVal val="#ppt_x"/>
                                          </p:val>
                                        </p:tav>
                                        <p:tav tm="100000">
                                          <p:val>
                                            <p:strVal val="#ppt_x"/>
                                          </p:val>
                                        </p:tav>
                                      </p:tavLst>
                                    </p:anim>
                                    <p:anim calcmode="lin" valueType="num">
                                      <p:cBhvr>
                                        <p:cTn id="23" dur="500" fill="hold"/>
                                        <p:tgtEl>
                                          <p:spTgt spid="111619">
                                            <p:txEl>
                                              <p:charRg st="41" end="6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111619">
                                            <p:txEl>
                                              <p:charRg st="63" end="102"/>
                                            </p:txEl>
                                          </p:spTgt>
                                        </p:tgtEl>
                                        <p:attrNameLst>
                                          <p:attrName>style.visibility</p:attrName>
                                        </p:attrNameLst>
                                      </p:cBhvr>
                                      <p:to>
                                        <p:strVal val="visible"/>
                                      </p:to>
                                    </p:set>
                                    <p:animEffect transition="in" filter="fade">
                                      <p:cBhvr>
                                        <p:cTn id="28" dur="500"/>
                                        <p:tgtEl>
                                          <p:spTgt spid="111619">
                                            <p:txEl>
                                              <p:charRg st="63" end="102"/>
                                            </p:txEl>
                                          </p:spTgt>
                                        </p:tgtEl>
                                      </p:cBhvr>
                                    </p:animEffect>
                                    <p:anim calcmode="lin" valueType="num">
                                      <p:cBhvr>
                                        <p:cTn id="29" dur="500" fill="hold"/>
                                        <p:tgtEl>
                                          <p:spTgt spid="111619">
                                            <p:txEl>
                                              <p:charRg st="63" end="102"/>
                                            </p:txEl>
                                          </p:spTgt>
                                        </p:tgtEl>
                                        <p:attrNameLst>
                                          <p:attrName>ppt_x</p:attrName>
                                        </p:attrNameLst>
                                      </p:cBhvr>
                                      <p:tavLst>
                                        <p:tav tm="0">
                                          <p:val>
                                            <p:strVal val="#ppt_x"/>
                                          </p:val>
                                        </p:tav>
                                        <p:tav tm="100000">
                                          <p:val>
                                            <p:strVal val="#ppt_x"/>
                                          </p:val>
                                        </p:tav>
                                      </p:tavLst>
                                    </p:anim>
                                    <p:anim calcmode="lin" valueType="num">
                                      <p:cBhvr>
                                        <p:cTn id="30" dur="500" fill="hold"/>
                                        <p:tgtEl>
                                          <p:spTgt spid="111619">
                                            <p:txEl>
                                              <p:charRg st="63" end="10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111619">
                                            <p:txEl>
                                              <p:charRg st="102" end="135"/>
                                            </p:txEl>
                                          </p:spTgt>
                                        </p:tgtEl>
                                        <p:attrNameLst>
                                          <p:attrName>style.visibility</p:attrName>
                                        </p:attrNameLst>
                                      </p:cBhvr>
                                      <p:to>
                                        <p:strVal val="visible"/>
                                      </p:to>
                                    </p:set>
                                    <p:animEffect transition="in" filter="fade">
                                      <p:cBhvr>
                                        <p:cTn id="35" dur="500"/>
                                        <p:tgtEl>
                                          <p:spTgt spid="111619">
                                            <p:txEl>
                                              <p:charRg st="102" end="135"/>
                                            </p:txEl>
                                          </p:spTgt>
                                        </p:tgtEl>
                                      </p:cBhvr>
                                    </p:animEffect>
                                    <p:anim calcmode="lin" valueType="num">
                                      <p:cBhvr>
                                        <p:cTn id="36" dur="500" fill="hold"/>
                                        <p:tgtEl>
                                          <p:spTgt spid="111619">
                                            <p:txEl>
                                              <p:charRg st="102" end="135"/>
                                            </p:txEl>
                                          </p:spTgt>
                                        </p:tgtEl>
                                        <p:attrNameLst>
                                          <p:attrName>ppt_x</p:attrName>
                                        </p:attrNameLst>
                                      </p:cBhvr>
                                      <p:tavLst>
                                        <p:tav tm="0">
                                          <p:val>
                                            <p:strVal val="#ppt_x"/>
                                          </p:val>
                                        </p:tav>
                                        <p:tav tm="100000">
                                          <p:val>
                                            <p:strVal val="#ppt_x"/>
                                          </p:val>
                                        </p:tav>
                                      </p:tavLst>
                                    </p:anim>
                                    <p:anim calcmode="lin" valueType="num">
                                      <p:cBhvr>
                                        <p:cTn id="37" dur="500" fill="hold"/>
                                        <p:tgtEl>
                                          <p:spTgt spid="111619">
                                            <p:txEl>
                                              <p:charRg st="102" end="13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xfrm>
            <a:off x="2424113" y="836613"/>
            <a:ext cx="7570787" cy="1008062"/>
          </a:xfrm>
        </p:spPr>
        <p:txBody>
          <a:bodyPr anchor="b"/>
          <a:p>
            <a:r>
              <a:rPr lang="zh-CN" altLang="en-US" sz="3600" b="1" dirty="0">
                <a:solidFill>
                  <a:schemeClr val="hlink"/>
                </a:solidFill>
                <a:effectLst>
                  <a:outerShdw blurRad="38100" dist="38100" dir="2700000">
                    <a:srgbClr val="C0C0C0"/>
                  </a:outerShdw>
                </a:effectLst>
                <a:latin typeface="楷体_GB2312" pitchFamily="49" charset="-122"/>
                <a:ea typeface="楷体_GB2312" pitchFamily="49" charset="-122"/>
              </a:rPr>
              <a:t>三、其它相关事项</a:t>
            </a:r>
            <a:endParaRPr lang="zh-CN" altLang="en-US" sz="3600" b="1" dirty="0">
              <a:solidFill>
                <a:schemeClr val="hlink"/>
              </a:solidFill>
              <a:effectLst>
                <a:outerShdw blurRad="38100" dist="38100" dir="2700000">
                  <a:srgbClr val="C0C0C0"/>
                </a:outerShdw>
              </a:effectLst>
              <a:latin typeface="楷体_GB2312" pitchFamily="49" charset="-122"/>
              <a:ea typeface="楷体_GB2312" pitchFamily="49" charset="-122"/>
            </a:endParaRPr>
          </a:p>
        </p:txBody>
      </p:sp>
      <p:sp>
        <p:nvSpPr>
          <p:cNvPr id="12291" name="文本占位符 12290"/>
          <p:cNvSpPr>
            <a:spLocks noGrp="1"/>
          </p:cNvSpPr>
          <p:nvPr>
            <p:ph type="body" idx="1"/>
          </p:nvPr>
        </p:nvSpPr>
        <p:spPr>
          <a:xfrm>
            <a:off x="1919288" y="2060575"/>
            <a:ext cx="8748712" cy="5616575"/>
          </a:xfrm>
        </p:spPr>
        <p:txBody>
          <a:bodyPr/>
          <a:p>
            <a:pPr>
              <a:lnSpc>
                <a:spcPct val="90000"/>
              </a:lnSpc>
              <a:buNone/>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（一）保险期限</a:t>
            </a:r>
            <a:endPar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1、基本险：责任起讫期限采用“仓至仓”</a:t>
            </a: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a:t>
            </a:r>
            <a:r>
              <a:rPr lang="en-US" altLang="zh-CN" sz="2400" b="1">
                <a:solidFill>
                  <a:srgbClr val="FF0000"/>
                </a:solidFill>
                <a:effectLst>
                  <a:outerShdw blurRad="38100" dist="38100" dir="2700000">
                    <a:srgbClr val="C0C0C0"/>
                  </a:outerShdw>
                </a:effectLst>
                <a:latin typeface="楷体_GB2312" pitchFamily="49" charset="-122"/>
                <a:ea typeface="楷体_GB2312" pitchFamily="49" charset="-122"/>
              </a:rPr>
              <a:t>W/W Clause</a:t>
            </a:r>
            <a:r>
              <a:rPr lang="en-US" altLang="zh-CN" sz="2400" b="1">
                <a:effectLst>
                  <a:outerShdw blurRad="38100" dist="38100" dir="2700000">
                    <a:srgbClr val="C0C0C0"/>
                  </a:outerShdw>
                </a:effectLst>
                <a:latin typeface="楷体_GB2312" pitchFamily="49" charset="-122"/>
                <a:ea typeface="楷体_GB2312" pitchFamily="49" charset="-122"/>
              </a:rPr>
              <a:t>)，</a:t>
            </a:r>
            <a:r>
              <a:rPr lang="zh-CN" altLang="en-US" sz="2400" b="1" dirty="0">
                <a:effectLst>
                  <a:outerShdw blurRad="38100" dist="38100" dir="2700000">
                    <a:srgbClr val="C0C0C0"/>
                  </a:outerShdw>
                </a:effectLst>
                <a:latin typeface="楷体_GB2312" pitchFamily="49" charset="-122"/>
                <a:ea typeface="楷体_GB2312" pitchFamily="49" charset="-122"/>
              </a:rPr>
              <a:t>如未抵达目的地仓库，以卸货港卸离海轮满</a:t>
            </a: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60天</a:t>
            </a:r>
            <a:r>
              <a:rPr lang="zh-CN" altLang="en-US" sz="2400" b="1" dirty="0">
                <a:effectLst>
                  <a:outerShdw blurRad="38100" dist="38100" dir="2700000">
                    <a:srgbClr val="C0C0C0"/>
                  </a:outerShdw>
                </a:effectLst>
                <a:latin typeface="楷体_GB2312" pitchFamily="49" charset="-122"/>
                <a:ea typeface="楷体_GB2312" pitchFamily="49" charset="-122"/>
              </a:rPr>
              <a:t>为限。</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2、战争险：“港至港”，到达目的港满</a:t>
            </a: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15</a:t>
            </a:r>
            <a:r>
              <a:rPr lang="zh-CN" altLang="en-US" sz="2400" b="1" dirty="0">
                <a:effectLst>
                  <a:outerShdw blurRad="38100" dist="38100" dir="2700000">
                    <a:srgbClr val="C0C0C0"/>
                  </a:outerShdw>
                </a:effectLst>
                <a:latin typeface="楷体_GB2312" pitchFamily="49" charset="-122"/>
                <a:ea typeface="楷体_GB2312" pitchFamily="49" charset="-122"/>
              </a:rPr>
              <a:t>天。如中途转船,保险责任以到达中转港或卸货地当天午夜起15天为止(火车10天),待再装船时恢复有效.活家禽,牲畜的保险责任从装上运输工具到卸离为止,如不卸离,到达目的地满15天为止。</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endPar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（二）索赔时效：</a:t>
            </a:r>
            <a:r>
              <a:rPr lang="zh-CN" altLang="en-US" sz="2400" b="1" dirty="0">
                <a:effectLst>
                  <a:outerShdw blurRad="38100" dist="38100" dir="2700000">
                    <a:srgbClr val="C0C0C0"/>
                  </a:outerShdw>
                </a:effectLst>
                <a:latin typeface="楷体_GB2312" pitchFamily="49" charset="-122"/>
                <a:ea typeface="楷体_GB2312" pitchFamily="49" charset="-122"/>
              </a:rPr>
              <a:t>卸货后两年内</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897" decel="100000" fill="hold"/>
                                        <p:tgtEl>
                                          <p:spTgt spid="12290"/>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22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2291">
                                            <p:txEl>
                                              <p:charRg st="0" end="8"/>
                                            </p:txEl>
                                          </p:spTgt>
                                        </p:tgtEl>
                                        <p:attrNameLst>
                                          <p:attrName>style.visibility</p:attrName>
                                        </p:attrNameLst>
                                      </p:cBhvr>
                                      <p:to>
                                        <p:strVal val="visible"/>
                                      </p:to>
                                    </p:set>
                                    <p:animEffect transition="in" filter="fade">
                                      <p:cBhvr>
                                        <p:cTn id="15" dur="1000"/>
                                        <p:tgtEl>
                                          <p:spTgt spid="12291">
                                            <p:txEl>
                                              <p:charRg st="0" end="8"/>
                                            </p:txEl>
                                          </p:spTgt>
                                        </p:tgtEl>
                                      </p:cBhvr>
                                    </p:animEffect>
                                    <p:anim calcmode="lin" valueType="num">
                                      <p:cBhvr>
                                        <p:cTn id="16" dur="1000" fill="hold"/>
                                        <p:tgtEl>
                                          <p:spTgt spid="12291">
                                            <p:txEl>
                                              <p:charRg st="0" end="8"/>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2291">
                                            <p:txEl>
                                              <p:charRg st="0" end="8"/>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2291">
                                            <p:txEl>
                                              <p:charRg st="0" end="8"/>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12291">
                                            <p:txEl>
                                              <p:charRg st="8" end="67"/>
                                            </p:txEl>
                                          </p:spTgt>
                                        </p:tgtEl>
                                        <p:attrNameLst>
                                          <p:attrName>style.visibility</p:attrName>
                                        </p:attrNameLst>
                                      </p:cBhvr>
                                      <p:to>
                                        <p:strVal val="visible"/>
                                      </p:to>
                                    </p:set>
                                    <p:animEffect transition="in" filter="fade">
                                      <p:cBhvr>
                                        <p:cTn id="23" dur="1000"/>
                                        <p:tgtEl>
                                          <p:spTgt spid="12291">
                                            <p:txEl>
                                              <p:charRg st="8" end="67"/>
                                            </p:txEl>
                                          </p:spTgt>
                                        </p:tgtEl>
                                      </p:cBhvr>
                                    </p:animEffect>
                                    <p:anim calcmode="lin" valueType="num">
                                      <p:cBhvr>
                                        <p:cTn id="24" dur="1000" fill="hold"/>
                                        <p:tgtEl>
                                          <p:spTgt spid="12291">
                                            <p:txEl>
                                              <p:charRg st="8" end="67"/>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12291">
                                            <p:txEl>
                                              <p:charRg st="8" end="67"/>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12291">
                                            <p:txEl>
                                              <p:charRg st="8" end="67"/>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12291">
                                            <p:txEl>
                                              <p:charRg st="67" end="180"/>
                                            </p:txEl>
                                          </p:spTgt>
                                        </p:tgtEl>
                                        <p:attrNameLst>
                                          <p:attrName>style.visibility</p:attrName>
                                        </p:attrNameLst>
                                      </p:cBhvr>
                                      <p:to>
                                        <p:strVal val="visible"/>
                                      </p:to>
                                    </p:set>
                                    <p:animEffect transition="in" filter="fade">
                                      <p:cBhvr>
                                        <p:cTn id="31" dur="1000"/>
                                        <p:tgtEl>
                                          <p:spTgt spid="12291">
                                            <p:txEl>
                                              <p:charRg st="67" end="180"/>
                                            </p:txEl>
                                          </p:spTgt>
                                        </p:tgtEl>
                                      </p:cBhvr>
                                    </p:animEffect>
                                    <p:anim calcmode="lin" valueType="num">
                                      <p:cBhvr>
                                        <p:cTn id="32" dur="1000" fill="hold"/>
                                        <p:tgtEl>
                                          <p:spTgt spid="12291">
                                            <p:txEl>
                                              <p:charRg st="67" end="180"/>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12291">
                                            <p:txEl>
                                              <p:charRg st="67" end="180"/>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12291">
                                            <p:txEl>
                                              <p:charRg st="67" end="18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12291">
                                            <p:txEl>
                                              <p:charRg st="181" end="196"/>
                                            </p:txEl>
                                          </p:spTgt>
                                        </p:tgtEl>
                                        <p:attrNameLst>
                                          <p:attrName>style.visibility</p:attrName>
                                        </p:attrNameLst>
                                      </p:cBhvr>
                                      <p:to>
                                        <p:strVal val="visible"/>
                                      </p:to>
                                    </p:set>
                                    <p:animEffect transition="in" filter="fade">
                                      <p:cBhvr>
                                        <p:cTn id="39" dur="1000"/>
                                        <p:tgtEl>
                                          <p:spTgt spid="12291">
                                            <p:txEl>
                                              <p:charRg st="181" end="196"/>
                                            </p:txEl>
                                          </p:spTgt>
                                        </p:tgtEl>
                                      </p:cBhvr>
                                    </p:animEffect>
                                    <p:anim calcmode="lin" valueType="num">
                                      <p:cBhvr>
                                        <p:cTn id="40" dur="1000" fill="hold"/>
                                        <p:tgtEl>
                                          <p:spTgt spid="12291">
                                            <p:txEl>
                                              <p:charRg st="181" end="196"/>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2291">
                                            <p:txEl>
                                              <p:charRg st="181" end="196"/>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2291">
                                            <p:txEl>
                                              <p:charRg st="181" end="19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xfrm>
            <a:off x="2279650" y="1022350"/>
            <a:ext cx="8388350" cy="654050"/>
          </a:xfrm>
        </p:spPr>
        <p:txBody>
          <a:bodyPr anchor="b">
            <a:normAutofit fontScale="90000"/>
          </a:bodyPr>
          <a:p>
            <a:r>
              <a:rPr lang="zh-CN" altLang="en-US" sz="3200" b="1" dirty="0">
                <a:solidFill>
                  <a:schemeClr val="hlink"/>
                </a:solidFill>
                <a:effectLst>
                  <a:outerShdw blurRad="38100" dist="38100" dir="2700000">
                    <a:srgbClr val="C0C0C0"/>
                  </a:outerShdw>
                </a:effectLst>
                <a:latin typeface="楷体_GB2312" pitchFamily="49" charset="-122"/>
                <a:ea typeface="楷体_GB2312" pitchFamily="49" charset="-122"/>
              </a:rPr>
              <a:t>第五节 伦敦保险协会海运货物保险条款</a:t>
            </a:r>
            <a:r>
              <a:rPr lang="en-US" altLang="zh-CN" sz="3200" b="1">
                <a:solidFill>
                  <a:srgbClr val="FF0000"/>
                </a:solidFill>
                <a:effectLst>
                  <a:outerShdw blurRad="38100" dist="38100" dir="2700000">
                    <a:srgbClr val="C0C0C0"/>
                  </a:outerShdw>
                </a:effectLst>
                <a:latin typeface="楷体_GB2312" pitchFamily="49" charset="-122"/>
                <a:ea typeface="楷体_GB2312" pitchFamily="49" charset="-122"/>
              </a:rPr>
              <a:t>(</a:t>
            </a:r>
            <a:r>
              <a:rPr lang="en-US" altLang="zh-CN" sz="3200" b="1">
                <a:solidFill>
                  <a:srgbClr val="FF0000"/>
                </a:solidFill>
              </a:rPr>
              <a:t>ICC)</a:t>
            </a:r>
            <a:endParaRPr lang="en-US" altLang="zh-CN" sz="3200" b="1">
              <a:solidFill>
                <a:srgbClr val="FF0000"/>
              </a:solidFill>
            </a:endParaRPr>
          </a:p>
        </p:txBody>
      </p:sp>
      <p:sp>
        <p:nvSpPr>
          <p:cNvPr id="16387" name="文本占位符 16386"/>
          <p:cNvSpPr>
            <a:spLocks noGrp="1"/>
          </p:cNvSpPr>
          <p:nvPr>
            <p:ph type="body" idx="1"/>
          </p:nvPr>
        </p:nvSpPr>
        <p:spPr>
          <a:xfrm>
            <a:off x="2351088" y="2205038"/>
            <a:ext cx="7772400" cy="4114800"/>
          </a:xfrm>
        </p:spPr>
        <p:txBody>
          <a:bodyPr>
            <a:normAutofit lnSpcReduction="10000"/>
          </a:bodyPr>
          <a:p>
            <a:pPr>
              <a:buNone/>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一、险别</a:t>
            </a:r>
            <a:endPar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1、基本险： </a:t>
            </a:r>
            <a:r>
              <a:rPr lang="en-US" altLang="zh-CN" sz="2400" b="1"/>
              <a:t>ICC</a:t>
            </a:r>
            <a:r>
              <a:rPr lang="en-US" altLang="zh-CN" sz="2400" b="1">
                <a:effectLst>
                  <a:outerShdw blurRad="38100" dist="38100" dir="2700000">
                    <a:srgbClr val="C0C0C0"/>
                  </a:outerShdw>
                </a:effectLst>
                <a:latin typeface="楷体_GB2312" pitchFamily="49" charset="-122"/>
                <a:ea typeface="楷体_GB2312" pitchFamily="49" charset="-122"/>
              </a:rPr>
              <a:t>(A</a:t>
            </a:r>
            <a:r>
              <a:rPr lang="zh-CN" altLang="en-US" sz="2400" b="1" dirty="0">
                <a:effectLst>
                  <a:outerShdw blurRad="38100" dist="38100" dir="2700000">
                    <a:srgbClr val="C0C0C0"/>
                  </a:outerShdw>
                </a:effectLst>
                <a:latin typeface="楷体_GB2312" pitchFamily="49" charset="-122"/>
                <a:ea typeface="楷体_GB2312" pitchFamily="49" charset="-122"/>
              </a:rPr>
              <a:t>险</a:t>
            </a:r>
            <a:r>
              <a:rPr lang="en-US" altLang="zh-CN" sz="2400" b="1">
                <a:effectLst>
                  <a:outerShdw blurRad="38100" dist="38100" dir="2700000">
                    <a:srgbClr val="C0C0C0"/>
                  </a:outerShdw>
                </a:effectLst>
                <a:latin typeface="楷体_GB2312" pitchFamily="49" charset="-122"/>
                <a:ea typeface="楷体_GB2312" pitchFamily="49" charset="-122"/>
              </a:rPr>
              <a:t>)&gt; </a:t>
            </a:r>
            <a:r>
              <a:rPr lang="en-US" altLang="zh-CN" sz="2400" b="1"/>
              <a:t>ICC</a:t>
            </a:r>
            <a:r>
              <a:rPr lang="en-US" altLang="zh-CN" sz="2400" b="1">
                <a:effectLst>
                  <a:outerShdw blurRad="38100" dist="38100" dir="2700000">
                    <a:srgbClr val="C0C0C0"/>
                  </a:outerShdw>
                </a:effectLst>
                <a:latin typeface="楷体_GB2312" pitchFamily="49" charset="-122"/>
                <a:ea typeface="楷体_GB2312" pitchFamily="49" charset="-122"/>
              </a:rPr>
              <a:t>(B</a:t>
            </a:r>
            <a:r>
              <a:rPr lang="zh-CN" altLang="en-US" sz="2400" b="1" dirty="0">
                <a:effectLst>
                  <a:outerShdw blurRad="38100" dist="38100" dir="2700000">
                    <a:srgbClr val="C0C0C0"/>
                  </a:outerShdw>
                </a:effectLst>
                <a:latin typeface="楷体_GB2312" pitchFamily="49" charset="-122"/>
                <a:ea typeface="楷体_GB2312" pitchFamily="49" charset="-122"/>
              </a:rPr>
              <a:t>险</a:t>
            </a:r>
            <a:r>
              <a:rPr lang="en-US" altLang="zh-CN" sz="2400" b="1">
                <a:effectLst>
                  <a:outerShdw blurRad="38100" dist="38100" dir="2700000">
                    <a:srgbClr val="C0C0C0"/>
                  </a:outerShdw>
                </a:effectLst>
                <a:latin typeface="楷体_GB2312" pitchFamily="49" charset="-122"/>
                <a:ea typeface="楷体_GB2312" pitchFamily="49" charset="-122"/>
              </a:rPr>
              <a:t>)&gt; </a:t>
            </a:r>
            <a:r>
              <a:rPr lang="en-US" altLang="zh-CN" sz="2400" b="1"/>
              <a:t>ICC</a:t>
            </a:r>
            <a:r>
              <a:rPr lang="en-US" altLang="zh-CN" sz="2400" b="1">
                <a:effectLst>
                  <a:outerShdw blurRad="38100" dist="38100" dir="2700000">
                    <a:srgbClr val="C0C0C0"/>
                  </a:outerShdw>
                </a:effectLst>
                <a:latin typeface="楷体_GB2312" pitchFamily="49" charset="-122"/>
                <a:ea typeface="楷体_GB2312" pitchFamily="49" charset="-122"/>
              </a:rPr>
              <a:t>(C</a:t>
            </a:r>
            <a:r>
              <a:rPr lang="zh-CN" altLang="en-US" sz="2400" b="1" dirty="0">
                <a:effectLst>
                  <a:outerShdw blurRad="38100" dist="38100" dir="2700000">
                    <a:srgbClr val="C0C0C0"/>
                  </a:outerShdw>
                </a:effectLst>
                <a:latin typeface="楷体_GB2312" pitchFamily="49" charset="-122"/>
                <a:ea typeface="楷体_GB2312" pitchFamily="49" charset="-122"/>
              </a:rPr>
              <a:t>险</a:t>
            </a:r>
            <a:r>
              <a:rPr lang="en-US" altLang="zh-CN" sz="2400" b="1">
                <a:effectLst>
                  <a:outerShdw blurRad="38100" dist="38100" dir="2700000">
                    <a:srgbClr val="C0C0C0"/>
                  </a:outerShdw>
                </a:effectLst>
                <a:latin typeface="楷体_GB2312" pitchFamily="49" charset="-122"/>
                <a:ea typeface="楷体_GB2312" pitchFamily="49" charset="-122"/>
              </a:rPr>
              <a:t>)</a:t>
            </a:r>
            <a:endParaRPr lang="en-US" altLang="zh-CN" sz="2400" b="1">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分别相当于</a:t>
            </a:r>
            <a:r>
              <a:rPr lang="en-US" altLang="zh-CN" sz="2400" b="1">
                <a:effectLst>
                  <a:outerShdw blurRad="38100" dist="38100" dir="2700000">
                    <a:srgbClr val="C0C0C0"/>
                  </a:outerShdw>
                </a:effectLst>
                <a:latin typeface="楷体_GB2312" pitchFamily="49" charset="-122"/>
                <a:ea typeface="楷体_GB2312" pitchFamily="49" charset="-122"/>
              </a:rPr>
              <a:t>CIC</a:t>
            </a:r>
            <a:r>
              <a:rPr lang="zh-CN" altLang="en-US" sz="2400" b="1" dirty="0">
                <a:effectLst>
                  <a:outerShdw blurRad="38100" dist="38100" dir="2700000">
                    <a:srgbClr val="C0C0C0"/>
                  </a:outerShdw>
                </a:effectLst>
                <a:latin typeface="楷体_GB2312" pitchFamily="49" charset="-122"/>
                <a:ea typeface="楷体_GB2312" pitchFamily="49" charset="-122"/>
              </a:rPr>
              <a:t>的 一切险、水渍险和平安险</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2、附加险：战争险、罢工险、</a:t>
            </a: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恶意损害险</a:t>
            </a:r>
            <a:endPar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400" b="1" i="1" u="sng" dirty="0">
                <a:effectLst>
                  <a:outerShdw blurRad="38100" dist="38100" dir="2700000">
                    <a:srgbClr val="C0C0C0"/>
                  </a:outerShdw>
                </a:effectLst>
                <a:latin typeface="华文彩云" panose="02010800040101010101" pitchFamily="2" charset="-122"/>
                <a:ea typeface="华文彩云" panose="02010800040101010101" pitchFamily="2" charset="-122"/>
              </a:rPr>
              <a:t>除恶意损害险外均可单独投保</a:t>
            </a:r>
            <a:endParaRPr lang="zh-CN" altLang="en-US" sz="2400" b="1" i="1" u="sng" dirty="0">
              <a:effectLst>
                <a:outerShdw blurRad="38100" dist="38100" dir="2700000">
                  <a:srgbClr val="C0C0C0"/>
                </a:outerShdw>
              </a:effectLst>
              <a:latin typeface="华文彩云" panose="02010800040101010101" pitchFamily="2" charset="-122"/>
              <a:ea typeface="华文彩云" panose="02010800040101010101" pitchFamily="2" charset="-122"/>
            </a:endParaRPr>
          </a:p>
          <a:p>
            <a:pPr>
              <a:buNone/>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二、保险期限</a:t>
            </a:r>
            <a:endPar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仓至仓＋补充规定</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6387">
                                            <p:txEl>
                                              <p:charRg st="0" end="5"/>
                                            </p:txEl>
                                          </p:spTgt>
                                        </p:tgtEl>
                                        <p:attrNameLst>
                                          <p:attrName>style.visibility</p:attrName>
                                        </p:attrNameLst>
                                      </p:cBhvr>
                                      <p:to>
                                        <p:strVal val="visible"/>
                                      </p:to>
                                    </p:set>
                                    <p:animEffect transition="in" filter="fade">
                                      <p:cBhvr>
                                        <p:cTn id="14" dur="500"/>
                                        <p:tgtEl>
                                          <p:spTgt spid="16387">
                                            <p:txEl>
                                              <p:charRg st="0" end="5"/>
                                            </p:txEl>
                                          </p:spTgt>
                                        </p:tgtEl>
                                      </p:cBhvr>
                                    </p:animEffect>
                                    <p:anim calcmode="lin" valueType="num">
                                      <p:cBhvr>
                                        <p:cTn id="15" dur="500" fill="hold"/>
                                        <p:tgtEl>
                                          <p:spTgt spid="16387">
                                            <p:txEl>
                                              <p:charRg st="0" end="5"/>
                                            </p:txEl>
                                          </p:spTgt>
                                        </p:tgtEl>
                                        <p:attrNameLst>
                                          <p:attrName>ppt_x</p:attrName>
                                        </p:attrNameLst>
                                      </p:cBhvr>
                                      <p:tavLst>
                                        <p:tav tm="0">
                                          <p:val>
                                            <p:strVal val="#ppt_x"/>
                                          </p:val>
                                        </p:tav>
                                        <p:tav tm="100000">
                                          <p:val>
                                            <p:strVal val="#ppt_x"/>
                                          </p:val>
                                        </p:tav>
                                      </p:tavLst>
                                    </p:anim>
                                    <p:anim calcmode="lin" valueType="num">
                                      <p:cBhvr>
                                        <p:cTn id="16" dur="500" fill="hold"/>
                                        <p:tgtEl>
                                          <p:spTgt spid="16387">
                                            <p:txEl>
                                              <p:charRg st="0" end="5"/>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16387">
                                            <p:txEl>
                                              <p:charRg st="5" end="38"/>
                                            </p:txEl>
                                          </p:spTgt>
                                        </p:tgtEl>
                                        <p:attrNameLst>
                                          <p:attrName>style.visibility</p:attrName>
                                        </p:attrNameLst>
                                      </p:cBhvr>
                                      <p:to>
                                        <p:strVal val="visible"/>
                                      </p:to>
                                    </p:set>
                                    <p:animEffect transition="in" filter="fade">
                                      <p:cBhvr>
                                        <p:cTn id="21" dur="500"/>
                                        <p:tgtEl>
                                          <p:spTgt spid="16387">
                                            <p:txEl>
                                              <p:charRg st="5" end="38"/>
                                            </p:txEl>
                                          </p:spTgt>
                                        </p:tgtEl>
                                      </p:cBhvr>
                                    </p:animEffect>
                                    <p:anim calcmode="lin" valueType="num">
                                      <p:cBhvr>
                                        <p:cTn id="22" dur="500" fill="hold"/>
                                        <p:tgtEl>
                                          <p:spTgt spid="16387">
                                            <p:txEl>
                                              <p:charRg st="5" end="38"/>
                                            </p:txEl>
                                          </p:spTgt>
                                        </p:tgtEl>
                                        <p:attrNameLst>
                                          <p:attrName>ppt_x</p:attrName>
                                        </p:attrNameLst>
                                      </p:cBhvr>
                                      <p:tavLst>
                                        <p:tav tm="0">
                                          <p:val>
                                            <p:strVal val="#ppt_x"/>
                                          </p:val>
                                        </p:tav>
                                        <p:tav tm="100000">
                                          <p:val>
                                            <p:strVal val="#ppt_x"/>
                                          </p:val>
                                        </p:tav>
                                      </p:tavLst>
                                    </p:anim>
                                    <p:anim calcmode="lin" valueType="num">
                                      <p:cBhvr>
                                        <p:cTn id="23" dur="500" fill="hold"/>
                                        <p:tgtEl>
                                          <p:spTgt spid="16387">
                                            <p:txEl>
                                              <p:charRg st="5" end="38"/>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16387">
                                            <p:txEl>
                                              <p:charRg st="38" end="60"/>
                                            </p:txEl>
                                          </p:spTgt>
                                        </p:tgtEl>
                                        <p:attrNameLst>
                                          <p:attrName>style.visibility</p:attrName>
                                        </p:attrNameLst>
                                      </p:cBhvr>
                                      <p:to>
                                        <p:strVal val="visible"/>
                                      </p:to>
                                    </p:set>
                                    <p:animEffect transition="in" filter="fade">
                                      <p:cBhvr>
                                        <p:cTn id="28" dur="500"/>
                                        <p:tgtEl>
                                          <p:spTgt spid="16387">
                                            <p:txEl>
                                              <p:charRg st="38" end="60"/>
                                            </p:txEl>
                                          </p:spTgt>
                                        </p:tgtEl>
                                      </p:cBhvr>
                                    </p:animEffect>
                                    <p:anim calcmode="lin" valueType="num">
                                      <p:cBhvr>
                                        <p:cTn id="29" dur="500" fill="hold"/>
                                        <p:tgtEl>
                                          <p:spTgt spid="16387">
                                            <p:txEl>
                                              <p:charRg st="38" end="60"/>
                                            </p:txEl>
                                          </p:spTgt>
                                        </p:tgtEl>
                                        <p:attrNameLst>
                                          <p:attrName>ppt_x</p:attrName>
                                        </p:attrNameLst>
                                      </p:cBhvr>
                                      <p:tavLst>
                                        <p:tav tm="0">
                                          <p:val>
                                            <p:strVal val="#ppt_x"/>
                                          </p:val>
                                        </p:tav>
                                        <p:tav tm="100000">
                                          <p:val>
                                            <p:strVal val="#ppt_x"/>
                                          </p:val>
                                        </p:tav>
                                      </p:tavLst>
                                    </p:anim>
                                    <p:anim calcmode="lin" valueType="num">
                                      <p:cBhvr>
                                        <p:cTn id="30" dur="500" fill="hold"/>
                                        <p:tgtEl>
                                          <p:spTgt spid="16387">
                                            <p:txEl>
                                              <p:charRg st="38" end="60"/>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16387">
                                            <p:txEl>
                                              <p:charRg st="60" end="80"/>
                                            </p:txEl>
                                          </p:spTgt>
                                        </p:tgtEl>
                                        <p:attrNameLst>
                                          <p:attrName>style.visibility</p:attrName>
                                        </p:attrNameLst>
                                      </p:cBhvr>
                                      <p:to>
                                        <p:strVal val="visible"/>
                                      </p:to>
                                    </p:set>
                                    <p:animEffect transition="in" filter="fade">
                                      <p:cBhvr>
                                        <p:cTn id="35" dur="500"/>
                                        <p:tgtEl>
                                          <p:spTgt spid="16387">
                                            <p:txEl>
                                              <p:charRg st="60" end="80"/>
                                            </p:txEl>
                                          </p:spTgt>
                                        </p:tgtEl>
                                      </p:cBhvr>
                                    </p:animEffect>
                                    <p:anim calcmode="lin" valueType="num">
                                      <p:cBhvr>
                                        <p:cTn id="36" dur="500" fill="hold"/>
                                        <p:tgtEl>
                                          <p:spTgt spid="16387">
                                            <p:txEl>
                                              <p:charRg st="60" end="80"/>
                                            </p:txEl>
                                          </p:spTgt>
                                        </p:tgtEl>
                                        <p:attrNameLst>
                                          <p:attrName>ppt_x</p:attrName>
                                        </p:attrNameLst>
                                      </p:cBhvr>
                                      <p:tavLst>
                                        <p:tav tm="0">
                                          <p:val>
                                            <p:strVal val="#ppt_x"/>
                                          </p:val>
                                        </p:tav>
                                        <p:tav tm="100000">
                                          <p:val>
                                            <p:strVal val="#ppt_x"/>
                                          </p:val>
                                        </p:tav>
                                      </p:tavLst>
                                    </p:anim>
                                    <p:anim calcmode="lin" valueType="num">
                                      <p:cBhvr>
                                        <p:cTn id="37" dur="500" fill="hold"/>
                                        <p:tgtEl>
                                          <p:spTgt spid="16387">
                                            <p:txEl>
                                              <p:charRg st="60" end="80"/>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16387">
                                            <p:txEl>
                                              <p:charRg st="80" end="94"/>
                                            </p:txEl>
                                          </p:spTgt>
                                        </p:tgtEl>
                                        <p:attrNameLst>
                                          <p:attrName>style.visibility</p:attrName>
                                        </p:attrNameLst>
                                      </p:cBhvr>
                                      <p:to>
                                        <p:strVal val="visible"/>
                                      </p:to>
                                    </p:set>
                                    <p:animEffect transition="in" filter="fade">
                                      <p:cBhvr>
                                        <p:cTn id="42" dur="500"/>
                                        <p:tgtEl>
                                          <p:spTgt spid="16387">
                                            <p:txEl>
                                              <p:charRg st="80" end="94"/>
                                            </p:txEl>
                                          </p:spTgt>
                                        </p:tgtEl>
                                      </p:cBhvr>
                                    </p:animEffect>
                                    <p:anim calcmode="lin" valueType="num">
                                      <p:cBhvr>
                                        <p:cTn id="43" dur="500" fill="hold"/>
                                        <p:tgtEl>
                                          <p:spTgt spid="16387">
                                            <p:txEl>
                                              <p:charRg st="80" end="94"/>
                                            </p:txEl>
                                          </p:spTgt>
                                        </p:tgtEl>
                                        <p:attrNameLst>
                                          <p:attrName>ppt_x</p:attrName>
                                        </p:attrNameLst>
                                      </p:cBhvr>
                                      <p:tavLst>
                                        <p:tav tm="0">
                                          <p:val>
                                            <p:strVal val="#ppt_x"/>
                                          </p:val>
                                        </p:tav>
                                        <p:tav tm="100000">
                                          <p:val>
                                            <p:strVal val="#ppt_x"/>
                                          </p:val>
                                        </p:tav>
                                      </p:tavLst>
                                    </p:anim>
                                    <p:anim calcmode="lin" valueType="num">
                                      <p:cBhvr>
                                        <p:cTn id="44" dur="500" fill="hold"/>
                                        <p:tgtEl>
                                          <p:spTgt spid="16387">
                                            <p:txEl>
                                              <p:charRg st="80" end="9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16387">
                                            <p:txEl>
                                              <p:charRg st="94" end="101"/>
                                            </p:txEl>
                                          </p:spTgt>
                                        </p:tgtEl>
                                        <p:attrNameLst>
                                          <p:attrName>style.visibility</p:attrName>
                                        </p:attrNameLst>
                                      </p:cBhvr>
                                      <p:to>
                                        <p:strVal val="visible"/>
                                      </p:to>
                                    </p:set>
                                    <p:animEffect transition="in" filter="fade">
                                      <p:cBhvr>
                                        <p:cTn id="49" dur="500"/>
                                        <p:tgtEl>
                                          <p:spTgt spid="16387">
                                            <p:txEl>
                                              <p:charRg st="94" end="101"/>
                                            </p:txEl>
                                          </p:spTgt>
                                        </p:tgtEl>
                                      </p:cBhvr>
                                    </p:animEffect>
                                    <p:anim calcmode="lin" valueType="num">
                                      <p:cBhvr>
                                        <p:cTn id="50" dur="500" fill="hold"/>
                                        <p:tgtEl>
                                          <p:spTgt spid="16387">
                                            <p:txEl>
                                              <p:charRg st="94" end="101"/>
                                            </p:txEl>
                                          </p:spTgt>
                                        </p:tgtEl>
                                        <p:attrNameLst>
                                          <p:attrName>ppt_x</p:attrName>
                                        </p:attrNameLst>
                                      </p:cBhvr>
                                      <p:tavLst>
                                        <p:tav tm="0">
                                          <p:val>
                                            <p:strVal val="#ppt_x"/>
                                          </p:val>
                                        </p:tav>
                                        <p:tav tm="100000">
                                          <p:val>
                                            <p:strVal val="#ppt_x"/>
                                          </p:val>
                                        </p:tav>
                                      </p:tavLst>
                                    </p:anim>
                                    <p:anim calcmode="lin" valueType="num">
                                      <p:cBhvr>
                                        <p:cTn id="51" dur="500" fill="hold"/>
                                        <p:tgtEl>
                                          <p:spTgt spid="16387">
                                            <p:txEl>
                                              <p:charRg st="94" end="101"/>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indefinite" fill="hold">
                                          <p:stCondLst>
                                            <p:cond delay="0"/>
                                          </p:stCondLst>
                                        </p:cTn>
                                        <p:tgtEl>
                                          <p:spTgt spid="16387">
                                            <p:txEl>
                                              <p:charRg st="101" end="110"/>
                                            </p:txEl>
                                          </p:spTgt>
                                        </p:tgtEl>
                                        <p:attrNameLst>
                                          <p:attrName>style.visibility</p:attrName>
                                        </p:attrNameLst>
                                      </p:cBhvr>
                                      <p:to>
                                        <p:strVal val="visible"/>
                                      </p:to>
                                    </p:set>
                                    <p:animEffect transition="in" filter="fade">
                                      <p:cBhvr>
                                        <p:cTn id="56" dur="500"/>
                                        <p:tgtEl>
                                          <p:spTgt spid="16387">
                                            <p:txEl>
                                              <p:charRg st="101" end="110"/>
                                            </p:txEl>
                                          </p:spTgt>
                                        </p:tgtEl>
                                      </p:cBhvr>
                                    </p:animEffect>
                                    <p:anim calcmode="lin" valueType="num">
                                      <p:cBhvr>
                                        <p:cTn id="57" dur="500" fill="hold"/>
                                        <p:tgtEl>
                                          <p:spTgt spid="16387">
                                            <p:txEl>
                                              <p:charRg st="101" end="110"/>
                                            </p:txEl>
                                          </p:spTgt>
                                        </p:tgtEl>
                                        <p:attrNameLst>
                                          <p:attrName>ppt_x</p:attrName>
                                        </p:attrNameLst>
                                      </p:cBhvr>
                                      <p:tavLst>
                                        <p:tav tm="0">
                                          <p:val>
                                            <p:strVal val="#ppt_x"/>
                                          </p:val>
                                        </p:tav>
                                        <p:tav tm="100000">
                                          <p:val>
                                            <p:strVal val="#ppt_x"/>
                                          </p:val>
                                        </p:tav>
                                      </p:tavLst>
                                    </p:anim>
                                    <p:anim calcmode="lin" valueType="num">
                                      <p:cBhvr>
                                        <p:cTn id="58" dur="500" fill="hold"/>
                                        <p:tgtEl>
                                          <p:spTgt spid="16387">
                                            <p:txEl>
                                              <p:charRg st="101" end="1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280" name="内容占位符 131279"/>
          <p:cNvGraphicFramePr/>
          <p:nvPr>
            <p:ph idx="1"/>
          </p:nvPr>
        </p:nvGraphicFramePr>
        <p:xfrm>
          <a:off x="1847850" y="620713"/>
          <a:ext cx="8424545" cy="5641975"/>
        </p:xfrm>
        <a:graphic>
          <a:graphicData uri="http://schemas.openxmlformats.org/drawingml/2006/table">
            <a:tbl>
              <a:tblPr/>
              <a:tblGrid>
                <a:gridCol w="6960870"/>
                <a:gridCol w="512445"/>
                <a:gridCol w="513080"/>
                <a:gridCol w="438150"/>
              </a:tblGrid>
              <a:tr h="36576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zh-CN" altLang="en-US" sz="2100" b="1" dirty="0">
                          <a:latin typeface="黑体" panose="02010609060101010101" charset="-122"/>
                          <a:ea typeface="黑体" panose="02010609060101010101" charset="-122"/>
                        </a:rPr>
                        <a:t>承 保 范 围</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fontAlgn="ctr">
                        <a:buNone/>
                      </a:pPr>
                      <a:r>
                        <a:rPr lang="en-US" altLang="zh-CN" sz="2400" b="1"/>
                        <a:t>A</a:t>
                      </a:r>
                      <a:endParaRPr lang="en-US" altLang="zh-CN" sz="2400" b="1"/>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fontAlgn="ctr">
                        <a:buNone/>
                      </a:pPr>
                      <a:r>
                        <a:rPr lang="en-US" altLang="zh-CN" sz="2400" b="1"/>
                        <a:t>B</a:t>
                      </a:r>
                      <a:endParaRPr lang="en-US" altLang="zh-CN" sz="2400" b="1"/>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fontAlgn="ctr">
                        <a:buNone/>
                      </a:pPr>
                      <a:r>
                        <a:rPr lang="en-US" altLang="zh-CN" sz="2400" b="1"/>
                        <a:t>C</a:t>
                      </a:r>
                      <a:endParaRPr lang="en-US" altLang="zh-CN" sz="2400" b="1"/>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 </a:t>
                      </a:r>
                      <a:r>
                        <a:rPr lang="zh-CN" altLang="en-US" sz="2100" b="1" dirty="0">
                          <a:latin typeface="黑体" panose="02010609060101010101" charset="-122"/>
                          <a:ea typeface="黑体" panose="02010609060101010101" charset="-122"/>
                        </a:rPr>
                        <a:t>火灾、爆炸</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2. </a:t>
                      </a:r>
                      <a:r>
                        <a:rPr lang="zh-CN" altLang="en-US" sz="2100" b="1" dirty="0">
                          <a:latin typeface="黑体" panose="02010609060101010101" charset="-122"/>
                          <a:ea typeface="黑体" panose="02010609060101010101" charset="-122"/>
                        </a:rPr>
                        <a:t>船舶、驳船的触礁、搁浅、沉没、倾覆</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3. </a:t>
                      </a:r>
                      <a:r>
                        <a:rPr lang="zh-CN" altLang="en-US" sz="2100" b="1" dirty="0">
                          <a:latin typeface="黑体" panose="02010609060101010101" charset="-122"/>
                          <a:ea typeface="黑体" panose="02010609060101010101" charset="-122"/>
                        </a:rPr>
                        <a:t>陆上运输工具的倾覆或出轨</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43688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4. </a:t>
                      </a:r>
                      <a:r>
                        <a:rPr lang="zh-CN" altLang="en-US" sz="2100" b="1" dirty="0">
                          <a:latin typeface="黑体" panose="02010609060101010101" charset="-122"/>
                          <a:ea typeface="黑体" panose="02010609060101010101" charset="-122"/>
                        </a:rPr>
                        <a:t>船舶、驳船或运输工具同除水以外的任何外界物体碰撞</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2512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5. </a:t>
                      </a:r>
                      <a:r>
                        <a:rPr lang="zh-CN" altLang="en-US" sz="2100" b="1" dirty="0">
                          <a:latin typeface="黑体" panose="02010609060101010101" charset="-122"/>
                          <a:ea typeface="黑体" panose="02010609060101010101" charset="-122"/>
                        </a:rPr>
                        <a:t>在避难港卸货</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302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6. </a:t>
                      </a:r>
                      <a:r>
                        <a:rPr lang="zh-CN" altLang="en-US" sz="2100" b="1" dirty="0">
                          <a:latin typeface="黑体" panose="02010609060101010101" charset="-122"/>
                          <a:ea typeface="黑体" panose="02010609060101010101" charset="-122"/>
                        </a:rPr>
                        <a:t>抛货</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7. </a:t>
                      </a:r>
                      <a:r>
                        <a:rPr lang="zh-CN" altLang="en-US" sz="2100" b="1" dirty="0">
                          <a:latin typeface="黑体" panose="02010609060101010101" charset="-122"/>
                          <a:ea typeface="黑体" panose="02010609060101010101" charset="-122"/>
                        </a:rPr>
                        <a:t>共同海损牺牲</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folHlink"/>
                    </a:solidFill>
                  </a:tcPr>
                </a:tc>
              </a:tr>
              <a:tr h="32004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8.</a:t>
                      </a:r>
                      <a:r>
                        <a:rPr lang="zh-CN" altLang="en-US" sz="2100" b="1" dirty="0">
                          <a:latin typeface="黑体" panose="02010609060101010101" charset="-122"/>
                          <a:ea typeface="黑体" panose="02010609060101010101" charset="-122"/>
                        </a:rPr>
                        <a:t>地震、火山爆发或雷电</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365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9. </a:t>
                      </a:r>
                      <a:r>
                        <a:rPr lang="zh-CN" altLang="en-US" sz="2100" b="1" dirty="0">
                          <a:latin typeface="黑体" panose="02010609060101010101" charset="-122"/>
                          <a:ea typeface="黑体" panose="02010609060101010101" charset="-122"/>
                        </a:rPr>
                        <a:t>浪击落海</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641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10. </a:t>
                      </a:r>
                      <a:r>
                        <a:rPr lang="zh-CN" altLang="en-US" sz="2100" b="1" dirty="0">
                          <a:latin typeface="黑体" panose="02010609060101010101" charset="-122"/>
                          <a:ea typeface="黑体" panose="02010609060101010101" charset="-122"/>
                        </a:rPr>
                        <a:t>海水、湖水或河水进入船舶、驳船、运输工具、集装箱、其他海运箱或贮存处所</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11. </a:t>
                      </a:r>
                      <a:r>
                        <a:rPr lang="zh-CN" altLang="en-US" sz="2100" b="1" dirty="0">
                          <a:latin typeface="黑体" panose="02010609060101010101" charset="-122"/>
                          <a:ea typeface="黑体" panose="02010609060101010101" charset="-122"/>
                        </a:rPr>
                        <a:t>货物在装卸时落海或跌落，造成任何整件的全损</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6413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12. </a:t>
                      </a:r>
                      <a:r>
                        <a:rPr lang="zh-CN" altLang="en-US" sz="2100" b="1" dirty="0">
                          <a:latin typeface="黑体" panose="02010609060101010101" charset="-122"/>
                          <a:ea typeface="黑体" panose="02010609060101010101" charset="-122"/>
                        </a:rPr>
                        <a:t>由于被保险人以外的其他人的故意不法行为所造成的损失或费用</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13. </a:t>
                      </a:r>
                      <a:r>
                        <a:rPr lang="zh-CN" altLang="en-US" sz="2100" b="1" dirty="0">
                          <a:latin typeface="黑体" panose="02010609060101010101" charset="-122"/>
                          <a:ea typeface="黑体" panose="02010609060101010101" charset="-122"/>
                        </a:rPr>
                        <a:t>海盗行为</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206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spcBef>
                          <a:spcPct val="0"/>
                        </a:spcBef>
                        <a:buNone/>
                      </a:pPr>
                      <a:r>
                        <a:rPr lang="en-US" altLang="zh-CN" sz="2100" b="1">
                          <a:latin typeface="黑体" panose="02010609060101010101" charset="-122"/>
                          <a:ea typeface="黑体" panose="02010609060101010101" charset="-122"/>
                        </a:rPr>
                        <a:t>14. “</a:t>
                      </a:r>
                      <a:r>
                        <a:rPr lang="zh-CN" altLang="en-US" sz="2100" b="1" u="sng" dirty="0">
                          <a:latin typeface="黑体" panose="02010609060101010101" charset="-122"/>
                          <a:ea typeface="黑体" panose="02010609060101010101" charset="-122"/>
                        </a:rPr>
                        <a:t>除外责任</a:t>
                      </a:r>
                      <a:r>
                        <a:rPr lang="zh-CN" altLang="en-US" sz="2100" b="1" dirty="0">
                          <a:latin typeface="黑体" panose="02010609060101010101" charset="-122"/>
                          <a:ea typeface="黑体" panose="02010609060101010101" charset="-122"/>
                        </a:rPr>
                        <a:t>”范围以外的一切风险</a:t>
                      </a:r>
                      <a:endParaRPr lang="zh-CN" altLang="en-US" sz="2100" b="1" dirty="0">
                        <a:latin typeface="黑体" panose="02010609060101010101" charset="-122"/>
                        <a:ea typeface="黑体" panose="02010609060101010101" charset="-122"/>
                      </a:endParaRPr>
                    </a:p>
                  </a:txBody>
                  <a:tcPr marL="0" marR="0" marT="0" marB="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solidFill>
                      <a:srgbClr val="FF00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endParaRPr lang="zh-CN" altLang="en-US" sz="1600" dirty="0"/>
                    </a:p>
                  </a:txBody>
                  <a:tcPr marL="0" marR="0" marT="0" marB="0">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文本框 113665"/>
          <p:cNvSpPr txBox="1"/>
          <p:nvPr/>
        </p:nvSpPr>
        <p:spPr>
          <a:xfrm>
            <a:off x="1905000" y="1828800"/>
            <a:ext cx="8382000" cy="414020"/>
          </a:xfrm>
          <a:prstGeom prst="rect">
            <a:avLst/>
          </a:prstGeom>
          <a:noFill/>
          <a:ln w="12700">
            <a:noFill/>
          </a:ln>
        </p:spPr>
        <p:txBody>
          <a:bodyPr>
            <a:spAutoFit/>
          </a:bodyPr>
          <a:p>
            <a:pPr>
              <a:lnSpc>
                <a:spcPct val="75000"/>
              </a:lnSpc>
              <a:spcBef>
                <a:spcPct val="50000"/>
              </a:spcBef>
            </a:pPr>
            <a:r>
              <a:rPr lang="zh-CN" altLang="en-US" sz="2800" b="1" dirty="0">
                <a:latin typeface="宋体" panose="02010600030101010101" pitchFamily="2" charset="-122"/>
              </a:rPr>
              <a:t>    </a:t>
            </a:r>
            <a:endParaRPr lang="zh-CN" altLang="zh-CN" sz="3200" b="1" dirty="0">
              <a:latin typeface="楷体_GB2312" pitchFamily="49" charset="-122"/>
              <a:ea typeface="楷体_GB2312" pitchFamily="49" charset="-122"/>
            </a:endParaRPr>
          </a:p>
        </p:txBody>
      </p:sp>
      <p:sp>
        <p:nvSpPr>
          <p:cNvPr id="113667" name="标题 113666"/>
          <p:cNvSpPr>
            <a:spLocks noGrp="1"/>
          </p:cNvSpPr>
          <p:nvPr>
            <p:ph type="title" idx="4294967295"/>
          </p:nvPr>
        </p:nvSpPr>
        <p:spPr>
          <a:xfrm>
            <a:off x="2640013" y="836613"/>
            <a:ext cx="7772400" cy="762000"/>
          </a:xfrm>
        </p:spPr>
        <p:txBody>
          <a:bodyPr anchor="b"/>
          <a:p>
            <a:r>
              <a:rPr lang="zh-CN" altLang="en-US" sz="3600" b="1" dirty="0">
                <a:solidFill>
                  <a:schemeClr val="hlink"/>
                </a:solidFill>
                <a:effectLst>
                  <a:outerShdw blurRad="38100" dist="38100" dir="2700000">
                    <a:srgbClr val="C0C0C0"/>
                  </a:outerShdw>
                </a:effectLst>
                <a:latin typeface="宋体" panose="02010600030101010101" pitchFamily="2" charset="-122"/>
              </a:rPr>
              <a:t>基本险选择</a:t>
            </a:r>
            <a:endParaRPr lang="zh-CN" altLang="en-US" sz="3600" b="1" dirty="0">
              <a:solidFill>
                <a:schemeClr val="hlink"/>
              </a:solidFill>
              <a:effectLst>
                <a:outerShdw blurRad="38100" dist="38100" dir="2700000">
                  <a:srgbClr val="C0C0C0"/>
                </a:outerShdw>
              </a:effectLst>
              <a:latin typeface="宋体" panose="02010600030101010101" pitchFamily="2" charset="-122"/>
            </a:endParaRPr>
          </a:p>
        </p:txBody>
      </p:sp>
      <p:sp>
        <p:nvSpPr>
          <p:cNvPr id="113668" name="文本占位符 113667"/>
          <p:cNvSpPr>
            <a:spLocks noGrp="1"/>
          </p:cNvSpPr>
          <p:nvPr>
            <p:ph type="body" idx="4294967295"/>
          </p:nvPr>
        </p:nvSpPr>
        <p:spPr>
          <a:xfrm>
            <a:off x="1774825" y="1773238"/>
            <a:ext cx="8353425" cy="4724400"/>
          </a:xfrm>
        </p:spPr>
        <p:txBody>
          <a:bodyPr>
            <a:normAutofit lnSpcReduction="20000"/>
          </a:bodyPr>
          <a:p>
            <a:pPr lvl="1">
              <a:spcBef>
                <a:spcPct val="50000"/>
              </a:spcBef>
              <a:buNone/>
            </a:pPr>
            <a:r>
              <a:rPr lang="zh-CN" altLang="en-US" sz="2400" b="1" dirty="0">
                <a:solidFill>
                  <a:srgbClr val="FF0000"/>
                </a:solidFill>
                <a:effectLst>
                  <a:outerShdw blurRad="38100" dist="38100" dir="2700000">
                    <a:srgbClr val="C0C0C0"/>
                  </a:outerShdw>
                </a:effectLst>
                <a:ea typeface="楷体_GB2312" pitchFamily="49" charset="-122"/>
              </a:rPr>
              <a:t>(水渍险的费率约相当于一切险的1/2，平安险约相当于一切险的1/3 )</a:t>
            </a:r>
            <a:endParaRPr lang="zh-CN" altLang="en-US" sz="2400" b="1" dirty="0">
              <a:solidFill>
                <a:srgbClr val="FF0000"/>
              </a:solidFill>
              <a:effectLst>
                <a:outerShdw blurRad="38100" dist="38100" dir="2700000">
                  <a:srgbClr val="C0C0C0"/>
                </a:outerShdw>
              </a:effectLst>
              <a:ea typeface="楷体_GB2312" pitchFamily="49" charset="-122"/>
            </a:endParaRPr>
          </a:p>
          <a:p>
            <a:pPr lvl="1">
              <a:spcBef>
                <a:spcPct val="50000"/>
              </a:spcBef>
              <a:buClr>
                <a:schemeClr val="accent1"/>
              </a:buClr>
              <a:buSzTx/>
            </a:pPr>
            <a:r>
              <a:rPr lang="zh-CN" altLang="en-US" sz="2400" b="1" i="1" dirty="0">
                <a:solidFill>
                  <a:schemeClr val="hlink"/>
                </a:solidFill>
                <a:effectLst>
                  <a:outerShdw blurRad="38100" dist="38100" dir="2700000">
                    <a:srgbClr val="C0C0C0"/>
                  </a:outerShdw>
                </a:effectLst>
                <a:ea typeface="楷体_GB2312" pitchFamily="49" charset="-122"/>
              </a:rPr>
              <a:t>平安险</a:t>
            </a:r>
            <a:r>
              <a:rPr lang="zh-CN" altLang="en-US" sz="2400" b="1" dirty="0">
                <a:effectLst>
                  <a:outerShdw blurRad="38100" dist="38100" dir="2700000">
                    <a:srgbClr val="C0C0C0"/>
                  </a:outerShdw>
                </a:effectLst>
                <a:ea typeface="楷体_GB2312" pitchFamily="49" charset="-122"/>
              </a:rPr>
              <a:t>:低值、裸装的大宗货物如矿砂、钢材、铸铁制品,可根据实际情况再投保舱面险(附加险)。</a:t>
            </a:r>
            <a:endParaRPr lang="zh-CN" altLang="en-US" sz="2400" b="1" dirty="0">
              <a:effectLst>
                <a:outerShdw blurRad="38100" dist="38100" dir="2700000">
                  <a:srgbClr val="C0C0C0"/>
                </a:outerShdw>
              </a:effectLst>
              <a:ea typeface="楷体_GB2312" pitchFamily="49" charset="-122"/>
            </a:endParaRPr>
          </a:p>
          <a:p>
            <a:pPr lvl="1">
              <a:spcBef>
                <a:spcPct val="50000"/>
              </a:spcBef>
              <a:buClr>
                <a:schemeClr val="accent1"/>
              </a:buClr>
              <a:buSzTx/>
            </a:pPr>
            <a:r>
              <a:rPr lang="zh-CN" altLang="en-US" sz="2400" b="1" i="1" dirty="0">
                <a:solidFill>
                  <a:schemeClr val="hlink"/>
                </a:solidFill>
                <a:effectLst>
                  <a:outerShdw blurRad="38100" dist="38100" dir="2700000">
                    <a:srgbClr val="C0C0C0"/>
                  </a:outerShdw>
                </a:effectLst>
                <a:ea typeface="楷体_GB2312" pitchFamily="49" charset="-122"/>
              </a:rPr>
              <a:t>水渍险</a:t>
            </a:r>
            <a:r>
              <a:rPr lang="zh-CN" altLang="en-US" sz="2400" b="1" dirty="0">
                <a:effectLst>
                  <a:outerShdw blurRad="38100" dist="38100" dir="2700000">
                    <a:srgbClr val="C0C0C0"/>
                  </a:outerShdw>
                </a:effectLst>
                <a:ea typeface="楷体_GB2312" pitchFamily="49" charset="-122"/>
              </a:rPr>
              <a:t>:不大可能发生碰损、破碎，或容易生锈但不影响使用的货物，如铁钉、铁丝、螺丝等小五金类商品，以及旧汽车、旧机床等二手货.</a:t>
            </a:r>
            <a:endParaRPr lang="zh-CN" altLang="en-US" sz="2400" b="1" dirty="0">
              <a:effectLst>
                <a:outerShdw blurRad="38100" dist="38100" dir="2700000">
                  <a:srgbClr val="C0C0C0"/>
                </a:outerShdw>
              </a:effectLst>
              <a:ea typeface="楷体_GB2312" pitchFamily="49" charset="-122"/>
            </a:endParaRPr>
          </a:p>
          <a:p>
            <a:pPr lvl="1">
              <a:spcBef>
                <a:spcPct val="50000"/>
              </a:spcBef>
              <a:buClr>
                <a:schemeClr val="accent1"/>
              </a:buClr>
              <a:buSzTx/>
            </a:pPr>
            <a:r>
              <a:rPr lang="zh-CN" altLang="en-US" sz="2400" b="1" i="1" dirty="0">
                <a:solidFill>
                  <a:schemeClr val="hlink"/>
                </a:solidFill>
                <a:effectLst>
                  <a:outerShdw blurRad="38100" dist="38100" dir="2700000">
                    <a:srgbClr val="C0C0C0"/>
                  </a:outerShdw>
                </a:effectLst>
                <a:ea typeface="楷体_GB2312" pitchFamily="49" charset="-122"/>
              </a:rPr>
              <a:t>一切险</a:t>
            </a:r>
            <a:r>
              <a:rPr lang="zh-CN" altLang="en-US" sz="2400" b="1" dirty="0">
                <a:effectLst>
                  <a:outerShdw blurRad="38100" dist="38100" dir="2700000">
                    <a:srgbClr val="C0C0C0"/>
                  </a:outerShdw>
                </a:effectLst>
                <a:ea typeface="楷体_GB2312" pitchFamily="49" charset="-122"/>
              </a:rPr>
              <a:t>:毛、棉、麻、丝、绸、服装类和化学纤维类商品，遭受损失的可能性较大，如粘污、钩损、偷窃、短少、雨淋等。</a:t>
            </a:r>
            <a:endParaRPr lang="zh-CN" altLang="en-US" sz="2400" b="1" dirty="0">
              <a:effectLst>
                <a:outerShdw blurRad="38100" dist="38100" dir="2700000">
                  <a:srgbClr val="C0C0C0"/>
                </a:outerShdw>
              </a:effectLst>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13667"/>
                                        </p:tgtEl>
                                        <p:attrNameLst>
                                          <p:attrName>style.visibility</p:attrName>
                                        </p:attrNameLst>
                                      </p:cBhvr>
                                      <p:to>
                                        <p:strVal val="visible"/>
                                      </p:to>
                                    </p:set>
                                    <p:anim calcmode="lin" valueType="num">
                                      <p:cBhvr>
                                        <p:cTn id="7" dur="1000" fill="hold"/>
                                        <p:tgtEl>
                                          <p:spTgt spid="113667"/>
                                        </p:tgtEl>
                                        <p:attrNameLst>
                                          <p:attrName>ppt_x</p:attrName>
                                        </p:attrNameLst>
                                      </p:cBhvr>
                                      <p:tavLst>
                                        <p:tav tm="0">
                                          <p:val>
                                            <p:strVal val="#ppt_x-.2"/>
                                          </p:val>
                                        </p:tav>
                                        <p:tav tm="100000">
                                          <p:val>
                                            <p:strVal val="#ppt_x"/>
                                          </p:val>
                                        </p:tav>
                                      </p:tavLst>
                                    </p:anim>
                                    <p:anim calcmode="lin" valueType="num">
                                      <p:cBhvr>
                                        <p:cTn id="8" dur="1000" fill="hold"/>
                                        <p:tgtEl>
                                          <p:spTgt spid="1136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66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13668">
                                            <p:txEl>
                                              <p:charRg st="0" end="36"/>
                                            </p:txEl>
                                          </p:spTgt>
                                        </p:tgtEl>
                                        <p:attrNameLst>
                                          <p:attrName>style.visibility</p:attrName>
                                        </p:attrNameLst>
                                      </p:cBhvr>
                                      <p:to>
                                        <p:strVal val="visible"/>
                                      </p:to>
                                    </p:set>
                                    <p:animEffect transition="in" filter="fade">
                                      <p:cBhvr>
                                        <p:cTn id="14" dur="500"/>
                                        <p:tgtEl>
                                          <p:spTgt spid="113668">
                                            <p:txEl>
                                              <p:charRg st="0" end="36"/>
                                            </p:txEl>
                                          </p:spTgt>
                                        </p:tgtEl>
                                      </p:cBhvr>
                                    </p:animEffect>
                                    <p:anim calcmode="lin" valueType="num">
                                      <p:cBhvr>
                                        <p:cTn id="15" dur="500" fill="hold"/>
                                        <p:tgtEl>
                                          <p:spTgt spid="113668">
                                            <p:txEl>
                                              <p:charRg st="0" end="36"/>
                                            </p:txEl>
                                          </p:spTgt>
                                        </p:tgtEl>
                                        <p:attrNameLst>
                                          <p:attrName>ppt_x</p:attrName>
                                        </p:attrNameLst>
                                      </p:cBhvr>
                                      <p:tavLst>
                                        <p:tav tm="0">
                                          <p:val>
                                            <p:strVal val="#ppt_x"/>
                                          </p:val>
                                        </p:tav>
                                        <p:tav tm="100000">
                                          <p:val>
                                            <p:strVal val="#ppt_x"/>
                                          </p:val>
                                        </p:tav>
                                      </p:tavLst>
                                    </p:anim>
                                    <p:anim calcmode="lin" valueType="num">
                                      <p:cBhvr>
                                        <p:cTn id="16" dur="500" fill="hold"/>
                                        <p:tgtEl>
                                          <p:spTgt spid="113668">
                                            <p:txEl>
                                              <p:charRg st="0" end="36"/>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113668">
                                            <p:txEl>
                                              <p:charRg st="36" end="82"/>
                                            </p:txEl>
                                          </p:spTgt>
                                        </p:tgtEl>
                                        <p:attrNameLst>
                                          <p:attrName>style.visibility</p:attrName>
                                        </p:attrNameLst>
                                      </p:cBhvr>
                                      <p:to>
                                        <p:strVal val="visible"/>
                                      </p:to>
                                    </p:set>
                                    <p:animEffect transition="in" filter="fade">
                                      <p:cBhvr>
                                        <p:cTn id="19" dur="500"/>
                                        <p:tgtEl>
                                          <p:spTgt spid="113668">
                                            <p:txEl>
                                              <p:charRg st="36" end="82"/>
                                            </p:txEl>
                                          </p:spTgt>
                                        </p:tgtEl>
                                      </p:cBhvr>
                                    </p:animEffect>
                                    <p:anim calcmode="lin" valueType="num">
                                      <p:cBhvr>
                                        <p:cTn id="20" dur="500" fill="hold"/>
                                        <p:tgtEl>
                                          <p:spTgt spid="113668">
                                            <p:txEl>
                                              <p:charRg st="36" end="82"/>
                                            </p:txEl>
                                          </p:spTgt>
                                        </p:tgtEl>
                                        <p:attrNameLst>
                                          <p:attrName>ppt_x</p:attrName>
                                        </p:attrNameLst>
                                      </p:cBhvr>
                                      <p:tavLst>
                                        <p:tav tm="0">
                                          <p:val>
                                            <p:strVal val="#ppt_x"/>
                                          </p:val>
                                        </p:tav>
                                        <p:tav tm="100000">
                                          <p:val>
                                            <p:strVal val="#ppt_x"/>
                                          </p:val>
                                        </p:tav>
                                      </p:tavLst>
                                    </p:anim>
                                    <p:anim calcmode="lin" valueType="num">
                                      <p:cBhvr>
                                        <p:cTn id="21" dur="500" fill="hold"/>
                                        <p:tgtEl>
                                          <p:spTgt spid="113668">
                                            <p:txEl>
                                              <p:charRg st="36" end="8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113668">
                                            <p:txEl>
                                              <p:charRg st="82" end="145"/>
                                            </p:txEl>
                                          </p:spTgt>
                                        </p:tgtEl>
                                        <p:attrNameLst>
                                          <p:attrName>style.visibility</p:attrName>
                                        </p:attrNameLst>
                                      </p:cBhvr>
                                      <p:to>
                                        <p:strVal val="visible"/>
                                      </p:to>
                                    </p:set>
                                    <p:animEffect transition="in" filter="fade">
                                      <p:cBhvr>
                                        <p:cTn id="24" dur="500"/>
                                        <p:tgtEl>
                                          <p:spTgt spid="113668">
                                            <p:txEl>
                                              <p:charRg st="82" end="145"/>
                                            </p:txEl>
                                          </p:spTgt>
                                        </p:tgtEl>
                                      </p:cBhvr>
                                    </p:animEffect>
                                    <p:anim calcmode="lin" valueType="num">
                                      <p:cBhvr>
                                        <p:cTn id="25" dur="500" fill="hold"/>
                                        <p:tgtEl>
                                          <p:spTgt spid="113668">
                                            <p:txEl>
                                              <p:charRg st="82" end="145"/>
                                            </p:txEl>
                                          </p:spTgt>
                                        </p:tgtEl>
                                        <p:attrNameLst>
                                          <p:attrName>ppt_x</p:attrName>
                                        </p:attrNameLst>
                                      </p:cBhvr>
                                      <p:tavLst>
                                        <p:tav tm="0">
                                          <p:val>
                                            <p:strVal val="#ppt_x"/>
                                          </p:val>
                                        </p:tav>
                                        <p:tav tm="100000">
                                          <p:val>
                                            <p:strVal val="#ppt_x"/>
                                          </p:val>
                                        </p:tav>
                                      </p:tavLst>
                                    </p:anim>
                                    <p:anim calcmode="lin" valueType="num">
                                      <p:cBhvr>
                                        <p:cTn id="26" dur="500" fill="hold"/>
                                        <p:tgtEl>
                                          <p:spTgt spid="113668">
                                            <p:txEl>
                                              <p:charRg st="82" end="145"/>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indefinite" fill="hold">
                                          <p:stCondLst>
                                            <p:cond delay="0"/>
                                          </p:stCondLst>
                                        </p:cTn>
                                        <p:tgtEl>
                                          <p:spTgt spid="113668">
                                            <p:txEl>
                                              <p:charRg st="145" end="200"/>
                                            </p:txEl>
                                          </p:spTgt>
                                        </p:tgtEl>
                                        <p:attrNameLst>
                                          <p:attrName>style.visibility</p:attrName>
                                        </p:attrNameLst>
                                      </p:cBhvr>
                                      <p:to>
                                        <p:strVal val="visible"/>
                                      </p:to>
                                    </p:set>
                                    <p:animEffect transition="in" filter="fade">
                                      <p:cBhvr>
                                        <p:cTn id="29" dur="500"/>
                                        <p:tgtEl>
                                          <p:spTgt spid="113668">
                                            <p:txEl>
                                              <p:charRg st="145" end="200"/>
                                            </p:txEl>
                                          </p:spTgt>
                                        </p:tgtEl>
                                      </p:cBhvr>
                                    </p:animEffect>
                                    <p:anim calcmode="lin" valueType="num">
                                      <p:cBhvr>
                                        <p:cTn id="30" dur="500" fill="hold"/>
                                        <p:tgtEl>
                                          <p:spTgt spid="113668">
                                            <p:txEl>
                                              <p:charRg st="145" end="200"/>
                                            </p:txEl>
                                          </p:spTgt>
                                        </p:tgtEl>
                                        <p:attrNameLst>
                                          <p:attrName>ppt_x</p:attrName>
                                        </p:attrNameLst>
                                      </p:cBhvr>
                                      <p:tavLst>
                                        <p:tav tm="0">
                                          <p:val>
                                            <p:strVal val="#ppt_x"/>
                                          </p:val>
                                        </p:tav>
                                        <p:tav tm="100000">
                                          <p:val>
                                            <p:strVal val="#ppt_x"/>
                                          </p:val>
                                        </p:tav>
                                      </p:tavLst>
                                    </p:anim>
                                    <p:anim calcmode="lin" valueType="num">
                                      <p:cBhvr>
                                        <p:cTn id="31" dur="500" fill="hold"/>
                                        <p:tgtEl>
                                          <p:spTgt spid="113668">
                                            <p:txEl>
                                              <p:charRg st="145" end="20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文本框 114689"/>
          <p:cNvSpPr txBox="1"/>
          <p:nvPr/>
        </p:nvSpPr>
        <p:spPr>
          <a:xfrm>
            <a:off x="1905000" y="1828800"/>
            <a:ext cx="8382000" cy="414020"/>
          </a:xfrm>
          <a:prstGeom prst="rect">
            <a:avLst/>
          </a:prstGeom>
          <a:noFill/>
          <a:ln w="12700">
            <a:noFill/>
          </a:ln>
        </p:spPr>
        <p:txBody>
          <a:bodyPr>
            <a:spAutoFit/>
          </a:bodyPr>
          <a:p>
            <a:pPr>
              <a:lnSpc>
                <a:spcPct val="75000"/>
              </a:lnSpc>
              <a:spcBef>
                <a:spcPct val="50000"/>
              </a:spcBef>
            </a:pPr>
            <a:r>
              <a:rPr lang="zh-CN" altLang="en-US" sz="2800" b="1" dirty="0">
                <a:latin typeface="宋体" panose="02010600030101010101" pitchFamily="2" charset="-122"/>
              </a:rPr>
              <a:t>    </a:t>
            </a:r>
            <a:endParaRPr lang="zh-CN" altLang="zh-CN" sz="3200" b="1" dirty="0">
              <a:latin typeface="楷体_GB2312" pitchFamily="49" charset="-122"/>
              <a:ea typeface="楷体_GB2312" pitchFamily="49" charset="-122"/>
            </a:endParaRPr>
          </a:p>
        </p:txBody>
      </p:sp>
      <p:sp>
        <p:nvSpPr>
          <p:cNvPr id="114691" name="标题 114690"/>
          <p:cNvSpPr>
            <a:spLocks noGrp="1"/>
          </p:cNvSpPr>
          <p:nvPr>
            <p:ph type="title" idx="4294967295"/>
          </p:nvPr>
        </p:nvSpPr>
        <p:spPr>
          <a:xfrm>
            <a:off x="2711450" y="981075"/>
            <a:ext cx="7772400" cy="762000"/>
          </a:xfrm>
        </p:spPr>
        <p:txBody>
          <a:bodyPr anchor="b"/>
          <a:p>
            <a:r>
              <a:rPr lang="zh-CN" altLang="en-US" sz="3600" b="1" dirty="0">
                <a:solidFill>
                  <a:schemeClr val="hlink"/>
                </a:solidFill>
                <a:effectLst>
                  <a:outerShdw blurRad="38100" dist="38100" dir="2700000">
                    <a:srgbClr val="C0C0C0"/>
                  </a:outerShdw>
                </a:effectLst>
                <a:latin typeface="宋体" panose="02010600030101010101" pitchFamily="2" charset="-122"/>
              </a:rPr>
              <a:t>主险与附加险灵活使用</a:t>
            </a:r>
            <a:r>
              <a:rPr lang="zh-CN" altLang="en-US" b="1" dirty="0">
                <a:latin typeface="宋体" panose="02010600030101010101" pitchFamily="2" charset="-122"/>
              </a:rPr>
              <a:t> </a:t>
            </a:r>
            <a:endParaRPr lang="zh-CN" altLang="en-US" b="1" dirty="0">
              <a:latin typeface="宋体" panose="02010600030101010101" pitchFamily="2" charset="-122"/>
            </a:endParaRPr>
          </a:p>
        </p:txBody>
      </p:sp>
      <p:sp>
        <p:nvSpPr>
          <p:cNvPr id="114692" name="文本占位符 114691"/>
          <p:cNvSpPr>
            <a:spLocks noGrp="1"/>
          </p:cNvSpPr>
          <p:nvPr>
            <p:ph type="body" idx="4294967295"/>
          </p:nvPr>
        </p:nvSpPr>
        <p:spPr>
          <a:xfrm>
            <a:off x="1703388" y="1916113"/>
            <a:ext cx="8370887" cy="5181600"/>
          </a:xfrm>
        </p:spPr>
        <p:txBody>
          <a:bodyPr/>
          <a:p>
            <a:pPr lvl="1">
              <a:lnSpc>
                <a:spcPct val="105000"/>
              </a:lnSpc>
              <a:spcBef>
                <a:spcPct val="50000"/>
              </a:spcBef>
              <a:buClr>
                <a:schemeClr val="accent1"/>
              </a:buClr>
              <a:buSzTx/>
              <a:buFont typeface="Wingdings" panose="05000000000000000000" pitchFamily="2" charset="2"/>
              <a:buChar char="u"/>
            </a:pPr>
            <a:r>
              <a:rPr lang="zh-CN" altLang="en-US" sz="2400" b="1" i="1" dirty="0">
                <a:solidFill>
                  <a:schemeClr val="hlink"/>
                </a:solidFill>
                <a:effectLst>
                  <a:outerShdw blurRad="38100" dist="38100" dir="2700000">
                    <a:srgbClr val="C0C0C0"/>
                  </a:outerShdw>
                </a:effectLst>
                <a:ea typeface="楷体_GB2312" pitchFamily="49" charset="-122"/>
              </a:rPr>
              <a:t>一切险+黄曲霉素险:</a:t>
            </a:r>
            <a:r>
              <a:rPr lang="zh-CN" altLang="en-US" sz="2400" b="1" dirty="0">
                <a:effectLst>
                  <a:outerShdw blurRad="38100" dist="38100" dir="2700000">
                    <a:srgbClr val="C0C0C0"/>
                  </a:outerShdw>
                </a:effectLst>
                <a:ea typeface="楷体_GB2312" pitchFamily="49" charset="-122"/>
              </a:rPr>
              <a:t> 如某些含有黄曲霉素的食物（花生、油菜籽、大米），往往会因超过进口国对该毒素的限制标准而被拒绝进口、没收或强制改变用途，从而造成损失。</a:t>
            </a:r>
            <a:endParaRPr lang="zh-CN" altLang="en-US" sz="2400" b="1" dirty="0">
              <a:effectLst>
                <a:outerShdw blurRad="38100" dist="38100" dir="2700000">
                  <a:srgbClr val="C0C0C0"/>
                </a:outerShdw>
              </a:effectLst>
              <a:ea typeface="楷体_GB2312" pitchFamily="49" charset="-122"/>
            </a:endParaRPr>
          </a:p>
          <a:p>
            <a:pPr lvl="1" algn="just">
              <a:lnSpc>
                <a:spcPct val="105000"/>
              </a:lnSpc>
              <a:spcBef>
                <a:spcPct val="50000"/>
              </a:spcBef>
              <a:buClr>
                <a:schemeClr val="accent1"/>
              </a:buClr>
              <a:buSzTx/>
              <a:buFont typeface="Wingdings" panose="05000000000000000000" pitchFamily="2" charset="2"/>
              <a:buChar char="u"/>
            </a:pPr>
            <a:r>
              <a:rPr lang="zh-CN" altLang="en-US" sz="2400" b="1" i="1" dirty="0">
                <a:solidFill>
                  <a:schemeClr val="hlink"/>
                </a:solidFill>
                <a:effectLst>
                  <a:outerShdw blurRad="38100" dist="38100" dir="2700000">
                    <a:srgbClr val="C0C0C0"/>
                  </a:outerShdw>
                </a:effectLst>
                <a:ea typeface="楷体_GB2312" pitchFamily="49" charset="-122"/>
              </a:rPr>
              <a:t>平安险（水渍险）+破碎险</a:t>
            </a:r>
            <a:r>
              <a:rPr lang="zh-CN" altLang="en-US" sz="2400" b="1" dirty="0">
                <a:effectLst>
                  <a:outerShdw blurRad="38100" dist="38100" dir="2700000">
                    <a:srgbClr val="C0C0C0"/>
                  </a:outerShdw>
                </a:effectLst>
                <a:ea typeface="楷体_GB2312" pitchFamily="49" charset="-122"/>
              </a:rPr>
              <a:t>：玻璃制品、陶瓷类的日用品或工艺品等产品，石棉瓦(板)、水泥板、大理石等建筑材料类商品，会因破碎造成损失。</a:t>
            </a:r>
            <a:endParaRPr lang="zh-CN" altLang="en-US" sz="2400" b="1" dirty="0">
              <a:effectLst>
                <a:outerShdw blurRad="38100" dist="38100" dir="2700000">
                  <a:srgbClr val="C0C0C0"/>
                </a:outerShdw>
              </a:effectLst>
              <a:ea typeface="楷体_GB2312" pitchFamily="49" charset="-122"/>
            </a:endParaRPr>
          </a:p>
          <a:p>
            <a:pPr lvl="1" algn="just">
              <a:lnSpc>
                <a:spcPct val="105000"/>
              </a:lnSpc>
              <a:spcBef>
                <a:spcPct val="50000"/>
              </a:spcBef>
              <a:buClr>
                <a:schemeClr val="accent1"/>
              </a:buClr>
              <a:buSzTx/>
              <a:buFont typeface="Wingdings" panose="05000000000000000000" pitchFamily="2" charset="2"/>
              <a:buChar char="u"/>
            </a:pPr>
            <a:r>
              <a:rPr lang="zh-CN" altLang="en-US" sz="2400" b="1" i="1" dirty="0">
                <a:solidFill>
                  <a:schemeClr val="hlink"/>
                </a:solidFill>
                <a:effectLst>
                  <a:outerShdw blurRad="38100" dist="38100" dir="2700000">
                    <a:srgbClr val="C0C0C0"/>
                  </a:outerShdw>
                </a:effectLst>
                <a:ea typeface="楷体_GB2312" pitchFamily="49" charset="-122"/>
              </a:rPr>
              <a:t>平安险（水渍险）+受热受潮险：</a:t>
            </a:r>
            <a:r>
              <a:rPr lang="zh-CN" altLang="en-US" sz="2400" b="1" dirty="0">
                <a:effectLst>
                  <a:outerShdw blurRad="38100" dist="38100" dir="2700000">
                    <a:srgbClr val="C0C0C0"/>
                  </a:outerShdw>
                </a:effectLst>
                <a:ea typeface="楷体_GB2312" pitchFamily="49" charset="-122"/>
              </a:rPr>
              <a:t>麻类商品，受潮后会发热、引起霉变、自燃等带来损失。</a:t>
            </a:r>
            <a:endParaRPr lang="zh-CN" altLang="en-US" sz="2400" b="1" dirty="0">
              <a:effectLst>
                <a:outerShdw blurRad="38100" dist="38100" dir="2700000">
                  <a:srgbClr val="C0C0C0"/>
                </a:outerShdw>
              </a:effectLst>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14691"/>
                                        </p:tgtEl>
                                        <p:attrNameLst>
                                          <p:attrName>style.visibility</p:attrName>
                                        </p:attrNameLst>
                                      </p:cBhvr>
                                      <p:to>
                                        <p:strVal val="visible"/>
                                      </p:to>
                                    </p:set>
                                    <p:anim calcmode="lin" valueType="num">
                                      <p:cBhvr>
                                        <p:cTn id="7" dur="1000" fill="hold"/>
                                        <p:tgtEl>
                                          <p:spTgt spid="114691"/>
                                        </p:tgtEl>
                                        <p:attrNameLst>
                                          <p:attrName>ppt_x</p:attrName>
                                        </p:attrNameLst>
                                      </p:cBhvr>
                                      <p:tavLst>
                                        <p:tav tm="0">
                                          <p:val>
                                            <p:strVal val="#ppt_x-.2"/>
                                          </p:val>
                                        </p:tav>
                                        <p:tav tm="100000">
                                          <p:val>
                                            <p:strVal val="#ppt_x"/>
                                          </p:val>
                                        </p:tav>
                                      </p:tavLst>
                                    </p:anim>
                                    <p:anim calcmode="lin" valueType="num">
                                      <p:cBhvr>
                                        <p:cTn id="8" dur="1000" fill="hold"/>
                                        <p:tgtEl>
                                          <p:spTgt spid="1146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469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14692">
                                            <p:txEl>
                                              <p:charRg st="0" end="78"/>
                                            </p:txEl>
                                          </p:spTgt>
                                        </p:tgtEl>
                                        <p:attrNameLst>
                                          <p:attrName>style.visibility</p:attrName>
                                        </p:attrNameLst>
                                      </p:cBhvr>
                                      <p:to>
                                        <p:strVal val="visible"/>
                                      </p:to>
                                    </p:set>
                                    <p:animEffect transition="in" filter="fade">
                                      <p:cBhvr>
                                        <p:cTn id="14" dur="500"/>
                                        <p:tgtEl>
                                          <p:spTgt spid="114692">
                                            <p:txEl>
                                              <p:charRg st="0" end="78"/>
                                            </p:txEl>
                                          </p:spTgt>
                                        </p:tgtEl>
                                      </p:cBhvr>
                                    </p:animEffect>
                                    <p:anim calcmode="lin" valueType="num">
                                      <p:cBhvr>
                                        <p:cTn id="15" dur="500" fill="hold"/>
                                        <p:tgtEl>
                                          <p:spTgt spid="114692">
                                            <p:txEl>
                                              <p:charRg st="0" end="78"/>
                                            </p:txEl>
                                          </p:spTgt>
                                        </p:tgtEl>
                                        <p:attrNameLst>
                                          <p:attrName>ppt_x</p:attrName>
                                        </p:attrNameLst>
                                      </p:cBhvr>
                                      <p:tavLst>
                                        <p:tav tm="0">
                                          <p:val>
                                            <p:strVal val="#ppt_x"/>
                                          </p:val>
                                        </p:tav>
                                        <p:tav tm="100000">
                                          <p:val>
                                            <p:strVal val="#ppt_x"/>
                                          </p:val>
                                        </p:tav>
                                      </p:tavLst>
                                    </p:anim>
                                    <p:anim calcmode="lin" valueType="num">
                                      <p:cBhvr>
                                        <p:cTn id="16" dur="500" fill="hold"/>
                                        <p:tgtEl>
                                          <p:spTgt spid="114692">
                                            <p:txEl>
                                              <p:charRg st="0" end="78"/>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114692">
                                            <p:txEl>
                                              <p:charRg st="78" end="144"/>
                                            </p:txEl>
                                          </p:spTgt>
                                        </p:tgtEl>
                                        <p:attrNameLst>
                                          <p:attrName>style.visibility</p:attrName>
                                        </p:attrNameLst>
                                      </p:cBhvr>
                                      <p:to>
                                        <p:strVal val="visible"/>
                                      </p:to>
                                    </p:set>
                                    <p:animEffect transition="in" filter="fade">
                                      <p:cBhvr>
                                        <p:cTn id="19" dur="500"/>
                                        <p:tgtEl>
                                          <p:spTgt spid="114692">
                                            <p:txEl>
                                              <p:charRg st="78" end="144"/>
                                            </p:txEl>
                                          </p:spTgt>
                                        </p:tgtEl>
                                      </p:cBhvr>
                                    </p:animEffect>
                                    <p:anim calcmode="lin" valueType="num">
                                      <p:cBhvr>
                                        <p:cTn id="20" dur="500" fill="hold"/>
                                        <p:tgtEl>
                                          <p:spTgt spid="114692">
                                            <p:txEl>
                                              <p:charRg st="78" end="144"/>
                                            </p:txEl>
                                          </p:spTgt>
                                        </p:tgtEl>
                                        <p:attrNameLst>
                                          <p:attrName>ppt_x</p:attrName>
                                        </p:attrNameLst>
                                      </p:cBhvr>
                                      <p:tavLst>
                                        <p:tav tm="0">
                                          <p:val>
                                            <p:strVal val="#ppt_x"/>
                                          </p:val>
                                        </p:tav>
                                        <p:tav tm="100000">
                                          <p:val>
                                            <p:strVal val="#ppt_x"/>
                                          </p:val>
                                        </p:tav>
                                      </p:tavLst>
                                    </p:anim>
                                    <p:anim calcmode="lin" valueType="num">
                                      <p:cBhvr>
                                        <p:cTn id="21" dur="500" fill="hold"/>
                                        <p:tgtEl>
                                          <p:spTgt spid="114692">
                                            <p:txEl>
                                              <p:charRg st="78" end="144"/>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114692">
                                            <p:txEl>
                                              <p:charRg st="144" end="185"/>
                                            </p:txEl>
                                          </p:spTgt>
                                        </p:tgtEl>
                                        <p:attrNameLst>
                                          <p:attrName>style.visibility</p:attrName>
                                        </p:attrNameLst>
                                      </p:cBhvr>
                                      <p:to>
                                        <p:strVal val="visible"/>
                                      </p:to>
                                    </p:set>
                                    <p:animEffect transition="in" filter="fade">
                                      <p:cBhvr>
                                        <p:cTn id="24" dur="500"/>
                                        <p:tgtEl>
                                          <p:spTgt spid="114692">
                                            <p:txEl>
                                              <p:charRg st="144" end="185"/>
                                            </p:txEl>
                                          </p:spTgt>
                                        </p:tgtEl>
                                      </p:cBhvr>
                                    </p:animEffect>
                                    <p:anim calcmode="lin" valueType="num">
                                      <p:cBhvr>
                                        <p:cTn id="25" dur="500" fill="hold"/>
                                        <p:tgtEl>
                                          <p:spTgt spid="114692">
                                            <p:txEl>
                                              <p:charRg st="144" end="185"/>
                                            </p:txEl>
                                          </p:spTgt>
                                        </p:tgtEl>
                                        <p:attrNameLst>
                                          <p:attrName>ppt_x</p:attrName>
                                        </p:attrNameLst>
                                      </p:cBhvr>
                                      <p:tavLst>
                                        <p:tav tm="0">
                                          <p:val>
                                            <p:strVal val="#ppt_x"/>
                                          </p:val>
                                        </p:tav>
                                        <p:tav tm="100000">
                                          <p:val>
                                            <p:strVal val="#ppt_x"/>
                                          </p:val>
                                        </p:tav>
                                      </p:tavLst>
                                    </p:anim>
                                    <p:anim calcmode="lin" valueType="num">
                                      <p:cBhvr>
                                        <p:cTn id="26" dur="500" fill="hold"/>
                                        <p:tgtEl>
                                          <p:spTgt spid="114692">
                                            <p:txEl>
                                              <p:charRg st="144" end="18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P spid="1146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文本框 116737"/>
          <p:cNvSpPr txBox="1"/>
          <p:nvPr/>
        </p:nvSpPr>
        <p:spPr>
          <a:xfrm>
            <a:off x="1905000" y="1828800"/>
            <a:ext cx="8382000" cy="414020"/>
          </a:xfrm>
          <a:prstGeom prst="rect">
            <a:avLst/>
          </a:prstGeom>
          <a:noFill/>
          <a:ln w="12700">
            <a:noFill/>
          </a:ln>
        </p:spPr>
        <p:txBody>
          <a:bodyPr>
            <a:spAutoFit/>
          </a:bodyPr>
          <a:p>
            <a:pPr>
              <a:lnSpc>
                <a:spcPct val="75000"/>
              </a:lnSpc>
              <a:spcBef>
                <a:spcPct val="50000"/>
              </a:spcBef>
            </a:pPr>
            <a:r>
              <a:rPr lang="zh-CN" altLang="en-US" sz="2800" b="1" dirty="0">
                <a:latin typeface="宋体" panose="02010600030101010101" pitchFamily="2" charset="-122"/>
              </a:rPr>
              <a:t>    </a:t>
            </a:r>
            <a:endParaRPr lang="zh-CN" altLang="zh-CN" sz="3200" b="1" dirty="0">
              <a:latin typeface="楷体_GB2312" pitchFamily="49" charset="-122"/>
              <a:ea typeface="楷体_GB2312" pitchFamily="49" charset="-122"/>
            </a:endParaRPr>
          </a:p>
        </p:txBody>
      </p:sp>
      <p:sp>
        <p:nvSpPr>
          <p:cNvPr id="116739" name="标题 116738"/>
          <p:cNvSpPr>
            <a:spLocks noGrp="1"/>
          </p:cNvSpPr>
          <p:nvPr>
            <p:ph type="title" idx="4294967295"/>
          </p:nvPr>
        </p:nvSpPr>
        <p:spPr>
          <a:xfrm>
            <a:off x="2424113" y="1196975"/>
            <a:ext cx="7772400" cy="641350"/>
          </a:xfrm>
        </p:spPr>
        <p:txBody>
          <a:bodyPr anchor="b"/>
          <a:p>
            <a:r>
              <a:rPr lang="zh-CN" altLang="en-US" sz="3200" b="1" dirty="0">
                <a:solidFill>
                  <a:schemeClr val="hlink"/>
                </a:solidFill>
                <a:effectLst>
                  <a:outerShdw blurRad="38100" dist="38100" dir="2700000">
                    <a:srgbClr val="C0C0C0"/>
                  </a:outerShdw>
                </a:effectLst>
              </a:rPr>
              <a:t>常见商品投保险别</a:t>
            </a:r>
            <a:endParaRPr lang="zh-CN" altLang="en-US" sz="3200" b="1" dirty="0">
              <a:solidFill>
                <a:schemeClr val="hlink"/>
              </a:solidFill>
              <a:effectLst>
                <a:outerShdw blurRad="38100" dist="38100" dir="2700000">
                  <a:srgbClr val="C0C0C0"/>
                </a:outerShdw>
              </a:effectLst>
            </a:endParaRPr>
          </a:p>
        </p:txBody>
      </p:sp>
      <p:graphicFrame>
        <p:nvGraphicFramePr>
          <p:cNvPr id="116771" name="表格 116770"/>
          <p:cNvGraphicFramePr/>
          <p:nvPr/>
        </p:nvGraphicFramePr>
        <p:xfrm>
          <a:off x="1847850" y="1952625"/>
          <a:ext cx="8569325" cy="5062855"/>
        </p:xfrm>
        <a:graphic>
          <a:graphicData uri="http://schemas.openxmlformats.org/drawingml/2006/table">
            <a:tbl>
              <a:tblPr/>
              <a:tblGrid>
                <a:gridCol w="1538605"/>
                <a:gridCol w="3295650"/>
                <a:gridCol w="3735070"/>
              </a:tblGrid>
              <a:tr h="45974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商品种类</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主要商品</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应保险别</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28575"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r>
              <a:tr h="8255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粮谷类</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粮食、豆类、花生仁、饲料</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一切险或在水渍险的基础上加保短量险受潮受热险</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r>
              <a:tr h="126428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食品类</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铁皮罐头、玻璃                              罐头、坛装食品</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marL="0" lvl="0" indent="0">
                        <a:buNone/>
                      </a:pP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一切险或在平安险、水渍险的基础上加保破损、破碎、 碰损、锈损险</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r>
              <a:tr h="8255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冻品类</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冻猪肉、冻牛羊肉、 冻鸡鸭、冻鱼虾</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冷藏货物险</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r>
              <a:tr h="86233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lgn="ctr">
                        <a:buNone/>
                      </a:pPr>
                      <a:r>
                        <a:rPr lang="zh-CN" altLang="en-US" sz="2400" b="1" dirty="0">
                          <a:solidFill>
                            <a:schemeClr val="hlink"/>
                          </a:solidFill>
                          <a:effectLst>
                            <a:outerShdw blurRad="38100" dist="38100" dir="2700000">
                              <a:srgbClr val="C0C0C0"/>
                            </a:outerShdw>
                          </a:effectLst>
                          <a:latin typeface="宋体" panose="02010600030101010101" pitchFamily="2" charset="-122"/>
                        </a:rPr>
                        <a:t>家用电器类</a:t>
                      </a:r>
                      <a:endParaRPr lang="zh-CN" altLang="en-US" sz="2400" b="1" dirty="0">
                        <a:solidFill>
                          <a:schemeClr val="hlink"/>
                        </a:solidFill>
                        <a:effectLst>
                          <a:outerShdw blurRad="38100" dist="38100" dir="2700000">
                            <a:srgbClr val="C0C0C0"/>
                          </a:outerShdw>
                        </a:effectLst>
                        <a:latin typeface="宋体" panose="02010600030101010101" pitchFamily="2"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收音机、电视机、收录机、电冰箱、电扇等</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平安险或水渍险加保碰损险和偷窃提货不着险</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12700" cap="flat" cmpd="sng">
                      <a:solidFill>
                        <a:schemeClr val="tx1"/>
                      </a:solidFill>
                      <a:prstDash val="solid"/>
                      <a:headEnd type="none" w="sm" len="sm"/>
                      <a:tailEnd type="none" w="sm" len="sm"/>
                    </a:lnB>
                    <a:lnTlToBr>
                      <a:noFill/>
                    </a:lnTlToBr>
                    <a:lnBlToTr>
                      <a:noFill/>
                    </a:lnBlToTr>
                    <a:solidFill>
                      <a:schemeClr val="bg1"/>
                    </a:solidFill>
                  </a:tcPr>
                </a:tc>
              </a:tr>
              <a:tr h="8255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solidFill>
                            <a:schemeClr val="hlink"/>
                          </a:solidFill>
                          <a:effectLst>
                            <a:outerShdw blurRad="38100" dist="38100" dir="2700000">
                              <a:srgbClr val="C0C0C0"/>
                            </a:outerShdw>
                          </a:effectLst>
                          <a:latin typeface="楷体_GB2312" pitchFamily="49" charset="-122"/>
                          <a:ea typeface="楷体_GB2312" pitchFamily="49" charset="-122"/>
                        </a:rPr>
                        <a:t>五金类</a:t>
                      </a:r>
                      <a:endParaRPr lang="zh-CN" altLang="en-US" sz="2400" b="1" dirty="0">
                        <a:solidFill>
                          <a:schemeClr val="hlink"/>
                        </a:solidFill>
                        <a:effectLst>
                          <a:outerShdw blurRad="38100" dist="38100" dir="2700000">
                            <a:srgbClr val="C0C0C0"/>
                          </a:outerShdw>
                        </a:effectLst>
                        <a:latin typeface="楷体_GB2312" pitchFamily="49" charset="-122"/>
                        <a:ea typeface="楷体_GB2312" pitchFamily="49" charset="-122"/>
                      </a:endParaRPr>
                    </a:p>
                  </a:txBody>
                  <a:tcPr marL="90000" marR="90000" marT="46800" marB="46800">
                    <a:lnL w="28575"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铸铁制品</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charset="0"/>
                          <a:ea typeface="宋体" panose="02010600030101010101" pitchFamily="2" charset="-122"/>
                        </a:defRPr>
                      </a:lvl5pPr>
                    </a:lstStyle>
                    <a:p>
                      <a:pPr marL="0" lvl="0" indent="0">
                        <a:buNone/>
                      </a:pPr>
                      <a:r>
                        <a:rPr lang="zh-CN" altLang="en-US" sz="2400" b="1" dirty="0">
                          <a:effectLst>
                            <a:outerShdw blurRad="38100" dist="38100" dir="2700000">
                              <a:srgbClr val="C0C0C0"/>
                            </a:outerShdw>
                          </a:effectLst>
                          <a:latin typeface="楷体_GB2312" pitchFamily="49" charset="-122"/>
                          <a:ea typeface="楷体_GB2312" pitchFamily="49" charset="-122"/>
                        </a:rPr>
                        <a:t>平安险加保锈损险、偷窃提货不着险</a:t>
                      </a:r>
                      <a:endParaRPr lang="zh-CN" altLang="en-US" sz="2400" b="1" dirty="0">
                        <a:effectLst>
                          <a:outerShdw blurRad="38100" dist="38100" dir="2700000">
                            <a:srgbClr val="C0C0C0"/>
                          </a:outerShdw>
                        </a:effectLst>
                        <a:latin typeface="楷体_GB2312" pitchFamily="49" charset="-122"/>
                        <a:ea typeface="楷体_GB2312" pitchFamily="49" charset="-122"/>
                      </a:endParaRPr>
                    </a:p>
                  </a:txBody>
                  <a:tcPr marL="90000" marR="90000" marT="46800" marB="46800">
                    <a:lnL w="12700" cap="flat" cmpd="sng">
                      <a:solidFill>
                        <a:schemeClr val="tx1"/>
                      </a:solidFill>
                      <a:prstDash val="solid"/>
                      <a:headEnd type="none" w="sm" len="sm"/>
                      <a:tailEnd type="none" w="sm" len="sm"/>
                    </a:lnL>
                    <a:lnR w="28575" cap="flat" cmpd="sng">
                      <a:solidFill>
                        <a:schemeClr val="tx1"/>
                      </a:solidFill>
                      <a:prstDash val="solid"/>
                      <a:headEnd type="none" w="sm" len="sm"/>
                      <a:tailEnd type="none" w="sm" len="sm"/>
                    </a:lnR>
                    <a:lnT w="12700" cap="flat" cmpd="sng">
                      <a:solidFill>
                        <a:schemeClr val="tx1"/>
                      </a:solidFill>
                      <a:prstDash val="solid"/>
                      <a:headEnd type="none" w="sm" len="sm"/>
                      <a:tailEnd type="none" w="sm" len="sm"/>
                    </a:lnT>
                    <a:lnB w="28575" cap="flat" cmpd="sng">
                      <a:solidFill>
                        <a:schemeClr val="tx1"/>
                      </a:solidFill>
                      <a:prstDash val="solid"/>
                      <a:headEnd type="none" w="sm" len="sm"/>
                      <a:tailEnd type="none" w="sm" len="sm"/>
                    </a:lnB>
                    <a:lnTlToBr>
                      <a:noFill/>
                    </a:lnTlToBr>
                    <a:lnBlToTr>
                      <a:noFill/>
                    </a:lnBlToTr>
                    <a:solidFill>
                      <a:schemeClr val="bg1"/>
                    </a:solidFill>
                  </a:tcPr>
                </a:tc>
              </a:tr>
            </a:tbl>
          </a:graphicData>
        </a:graphic>
      </p:graphicFrame>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16739"/>
                                        </p:tgtEl>
                                        <p:attrNameLst>
                                          <p:attrName>style.visibility</p:attrName>
                                        </p:attrNameLst>
                                      </p:cBhvr>
                                      <p:to>
                                        <p:strVal val="visible"/>
                                      </p:to>
                                    </p:set>
                                    <p:animEffect transition="in" filter="fade">
                                      <p:cBhvr>
                                        <p:cTn id="7" dur="1000"/>
                                        <p:tgtEl>
                                          <p:spTgt spid="116739"/>
                                        </p:tgtEl>
                                      </p:cBhvr>
                                    </p:animEffect>
                                    <p:anim calcmode="lin" valueType="num">
                                      <p:cBhvr>
                                        <p:cTn id="8" dur="1000" fill="hold"/>
                                        <p:tgtEl>
                                          <p:spTgt spid="116739"/>
                                        </p:tgtEl>
                                        <p:attrNameLst>
                                          <p:attrName>ppt_x</p:attrName>
                                        </p:attrNameLst>
                                      </p:cBhvr>
                                      <p:tavLst>
                                        <p:tav tm="0">
                                          <p:val>
                                            <p:strVal val="#ppt_x"/>
                                          </p:val>
                                        </p:tav>
                                        <p:tav tm="100000">
                                          <p:val>
                                            <p:strVal val="#ppt_x"/>
                                          </p:val>
                                        </p:tav>
                                      </p:tavLst>
                                    </p:anim>
                                    <p:anim calcmode="lin" valueType="num">
                                      <p:cBhvr>
                                        <p:cTn id="9" dur="897" decel="100000" fill="hold"/>
                                        <p:tgtEl>
                                          <p:spTgt spid="116739"/>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167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p:txBody>
          <a:bodyPr anchor="b"/>
          <a:p>
            <a:pPr algn="ctr"/>
            <a:r>
              <a:rPr lang="zh-CN" altLang="en-US" sz="3600" dirty="0">
                <a:solidFill>
                  <a:srgbClr val="FF0000"/>
                </a:solidFill>
                <a:ea typeface="黑体" panose="02010609060101010101" charset="-122"/>
              </a:rPr>
              <a:t>第一节：风险与保险险别</a:t>
            </a:r>
            <a:endParaRPr lang="zh-CN" altLang="en-US" sz="3600" dirty="0">
              <a:solidFill>
                <a:srgbClr val="FF0000"/>
              </a:solidFill>
              <a:ea typeface="黑体" panose="02010609060101010101" charset="-122"/>
            </a:endParaRPr>
          </a:p>
        </p:txBody>
      </p:sp>
      <p:sp>
        <p:nvSpPr>
          <p:cNvPr id="95235" name="文本占位符 95234"/>
          <p:cNvSpPr>
            <a:spLocks noGrp="1"/>
          </p:cNvSpPr>
          <p:nvPr>
            <p:ph type="body" idx="1"/>
          </p:nvPr>
        </p:nvSpPr>
        <p:spPr>
          <a:xfrm>
            <a:off x="1524000" y="1557338"/>
            <a:ext cx="8604250" cy="5300662"/>
          </a:xfrm>
        </p:spPr>
        <p:txBody>
          <a:bodyPr/>
          <a:p>
            <a:pPr>
              <a:lnSpc>
                <a:spcPct val="90000"/>
              </a:lnSpc>
              <a:buSzTx/>
              <a:buNone/>
            </a:pPr>
            <a:r>
              <a:rPr lang="zh-CN" altLang="en-US" sz="2000" b="1" dirty="0">
                <a:solidFill>
                  <a:srgbClr val="FF0000"/>
                </a:solidFill>
                <a:effectLst>
                  <a:outerShdw blurRad="38100" dist="38100" dir="2700000">
                    <a:srgbClr val="C0C0C0"/>
                  </a:outerShdw>
                </a:effectLst>
              </a:rPr>
              <a:t>　　一：风险划分：</a:t>
            </a:r>
            <a:endParaRPr lang="zh-CN" altLang="en-US" sz="2400" dirty="0"/>
          </a:p>
          <a:p>
            <a:pPr lvl="1">
              <a:lnSpc>
                <a:spcPct val="90000"/>
              </a:lnSpc>
              <a:buClr>
                <a:schemeClr val="folHlink"/>
              </a:buClr>
              <a:buSzTx/>
            </a:pPr>
            <a:r>
              <a:rPr lang="zh-CN" altLang="en-US" sz="2000" b="1" dirty="0">
                <a:effectLst>
                  <a:outerShdw blurRad="38100" dist="38100" dir="2700000">
                    <a:srgbClr val="C0C0C0"/>
                  </a:outerShdw>
                </a:effectLst>
                <a:latin typeface="楷体_GB2312" pitchFamily="49" charset="-122"/>
                <a:ea typeface="楷体_GB2312" pitchFamily="49" charset="-122"/>
              </a:rPr>
              <a:t>　</a:t>
            </a:r>
            <a:r>
              <a:rPr lang="zh-CN" altLang="en-US" sz="2400" dirty="0">
                <a:solidFill>
                  <a:schemeClr val="hlink"/>
                </a:solidFill>
                <a:latin typeface="黑体" panose="02010609060101010101" charset="-122"/>
                <a:ea typeface="黑体" panose="02010609060101010101" charset="-122"/>
              </a:rPr>
              <a:t>海上风险（</a:t>
            </a:r>
            <a:r>
              <a:rPr lang="en-US" altLang="en-US" sz="2400">
                <a:solidFill>
                  <a:schemeClr val="hlink"/>
                </a:solidFill>
                <a:latin typeface="黑体" panose="02010609060101010101" charset="-122"/>
                <a:ea typeface="黑体" panose="02010609060101010101" charset="-122"/>
              </a:rPr>
              <a:t>perils of the sea</a:t>
            </a:r>
            <a:r>
              <a:rPr lang="en-US" altLang="zh-CN" sz="2400">
                <a:solidFill>
                  <a:schemeClr val="hlink"/>
                </a:solidFill>
                <a:latin typeface="黑体" panose="02010609060101010101" charset="-122"/>
                <a:ea typeface="黑体" panose="02010609060101010101" charset="-122"/>
              </a:rPr>
              <a:t>）</a:t>
            </a:r>
            <a:r>
              <a:rPr lang="zh-CN" altLang="en-US" sz="2400" dirty="0">
                <a:solidFill>
                  <a:schemeClr val="hlink"/>
                </a:solidFill>
                <a:latin typeface="黑体" panose="02010609060101010101" charset="-122"/>
                <a:ea typeface="黑体" panose="02010609060101010101" charset="-122"/>
              </a:rPr>
              <a:t>又称海难</a:t>
            </a:r>
            <a:endParaRPr lang="zh-CN" altLang="en-US" sz="2400" dirty="0">
              <a:solidFill>
                <a:schemeClr val="hlink"/>
              </a:solidFill>
              <a:latin typeface="黑体" panose="02010609060101010101" charset="-122"/>
              <a:ea typeface="黑体" panose="02010609060101010101" charset="-122"/>
            </a:endParaRPr>
          </a:p>
          <a:p>
            <a:pPr lvl="1">
              <a:lnSpc>
                <a:spcPct val="90000"/>
              </a:lnSpc>
              <a:buClr>
                <a:schemeClr val="folHlink"/>
              </a:buClr>
              <a:buSzTx/>
              <a:buFont typeface="Wingdings" panose="05000000000000000000" pitchFamily="2" charset="2"/>
              <a:buChar char="ü"/>
            </a:pPr>
            <a:r>
              <a:rPr lang="zh-CN" altLang="en-US" sz="2400" dirty="0">
                <a:latin typeface="黑体" panose="02010609060101010101" charset="-122"/>
                <a:ea typeface="黑体" panose="02010609060101010101" charset="-122"/>
              </a:rPr>
              <a:t>　</a:t>
            </a:r>
            <a:r>
              <a:rPr lang="zh-CN" altLang="en-US" sz="2400" dirty="0">
                <a:latin typeface="隶书" panose="02010509060101010101" pitchFamily="49" charset="-122"/>
                <a:ea typeface="隶书" panose="02010509060101010101" pitchFamily="49" charset="-122"/>
              </a:rPr>
              <a:t>自然灾害</a:t>
            </a:r>
            <a:r>
              <a:rPr lang="zh-CN" altLang="en-US" sz="2400" dirty="0">
                <a:latin typeface="隶书" panose="02010509060101010101" pitchFamily="49" charset="-122"/>
                <a:ea typeface="隶书" panose="02010509060101010101" pitchFamily="49" charset="-122"/>
              </a:rPr>
              <a:t>（</a:t>
            </a:r>
            <a:r>
              <a:rPr lang="en-US" altLang="en-US" sz="2400">
                <a:latin typeface="隶书" panose="02010509060101010101" pitchFamily="49" charset="-122"/>
                <a:ea typeface="隶书" panose="02010509060101010101" pitchFamily="49" charset="-122"/>
              </a:rPr>
              <a:t>natural calamity</a:t>
            </a:r>
            <a:r>
              <a:rPr lang="en-US" altLang="zh-CN" sz="2400">
                <a:latin typeface="隶书" panose="02010509060101010101" pitchFamily="49" charset="-122"/>
                <a:ea typeface="隶书" panose="02010509060101010101" pitchFamily="49" charset="-122"/>
              </a:rPr>
              <a:t>） </a:t>
            </a:r>
            <a:r>
              <a:rPr lang="zh-CN" altLang="en-US" sz="2400" dirty="0">
                <a:latin typeface="隶书" panose="02010509060101010101" pitchFamily="49" charset="-122"/>
                <a:ea typeface="隶书" panose="02010509060101010101" pitchFamily="49" charset="-122"/>
              </a:rPr>
              <a:t>：如恶劣气候、雷电、海啸、地震、洪水、火山爆发、浪击落海等</a:t>
            </a:r>
            <a:endParaRPr lang="zh-CN" altLang="en-US" sz="2400" dirty="0">
              <a:latin typeface="隶书" panose="02010509060101010101" pitchFamily="49" charset="-122"/>
              <a:ea typeface="隶书" panose="02010509060101010101" pitchFamily="49" charset="-122"/>
            </a:endParaRPr>
          </a:p>
          <a:p>
            <a:pPr lvl="1">
              <a:lnSpc>
                <a:spcPct val="90000"/>
              </a:lnSpc>
              <a:buClr>
                <a:schemeClr val="folHlink"/>
              </a:buClr>
              <a:buSzTx/>
              <a:buFont typeface="Wingdings" panose="05000000000000000000" pitchFamily="2" charset="2"/>
              <a:buChar char="ü"/>
            </a:pPr>
            <a:r>
              <a:rPr lang="zh-CN" altLang="en-US" sz="2400" dirty="0">
                <a:latin typeface="隶书" panose="02010509060101010101" pitchFamily="49" charset="-122"/>
                <a:ea typeface="隶书" panose="02010509060101010101" pitchFamily="49" charset="-122"/>
              </a:rPr>
              <a:t>　意外事故</a:t>
            </a:r>
            <a:r>
              <a:rPr lang="zh-CN" altLang="en-US" sz="2400" dirty="0">
                <a:latin typeface="隶书" panose="02010509060101010101" pitchFamily="49" charset="-122"/>
                <a:ea typeface="隶书" panose="02010509060101010101" pitchFamily="49" charset="-122"/>
              </a:rPr>
              <a:t>（</a:t>
            </a:r>
            <a:r>
              <a:rPr lang="en-US" altLang="zh-CN" sz="2400">
                <a:latin typeface="隶书" panose="02010509060101010101" pitchFamily="49" charset="-122"/>
                <a:ea typeface="隶书" panose="02010509060101010101" pitchFamily="49" charset="-122"/>
              </a:rPr>
              <a:t>fortuitous accidents）</a:t>
            </a:r>
            <a:r>
              <a:rPr lang="zh-CN" altLang="en-US" sz="2400" dirty="0">
                <a:latin typeface="隶书" panose="02010509060101010101" pitchFamily="49" charset="-122"/>
                <a:ea typeface="隶书" panose="02010509060101010101" pitchFamily="49" charset="-122"/>
              </a:rPr>
              <a:t> </a:t>
            </a:r>
            <a:r>
              <a:rPr lang="zh-CN" altLang="en-US"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船舶搁浅、触礁、沉没、焚毁、互撞或遇流冰或其他固体物体，如与码头碰撞以及失火、爆炸等原因造成的事故。</a:t>
            </a:r>
            <a:endParaRPr lang="zh-CN" altLang="en-US" sz="2400" dirty="0">
              <a:latin typeface="隶书" panose="02010509060101010101" pitchFamily="49" charset="-122"/>
              <a:ea typeface="隶书" panose="02010509060101010101" pitchFamily="49" charset="-122"/>
            </a:endParaRPr>
          </a:p>
          <a:p>
            <a:pPr lvl="1">
              <a:lnSpc>
                <a:spcPct val="90000"/>
              </a:lnSpc>
              <a:buClr>
                <a:schemeClr val="folHlink"/>
              </a:buClr>
              <a:buSzTx/>
            </a:pPr>
            <a:r>
              <a:rPr lang="zh-CN" altLang="en-US" sz="2400" dirty="0">
                <a:effectLst>
                  <a:outerShdw blurRad="38100" dist="38100" dir="2700000">
                    <a:srgbClr val="C0C0C0"/>
                  </a:outerShdw>
                </a:effectLst>
                <a:latin typeface="黑体" panose="02010609060101010101" charset="-122"/>
                <a:ea typeface="黑体" panose="02010609060101010101" charset="-122"/>
              </a:rPr>
              <a:t>　</a:t>
            </a:r>
            <a:r>
              <a:rPr lang="zh-CN" altLang="en-US" sz="2400" dirty="0">
                <a:solidFill>
                  <a:schemeClr val="hlink"/>
                </a:solidFill>
                <a:latin typeface="黑体" panose="02010609060101010101" charset="-122"/>
                <a:ea typeface="黑体" panose="02010609060101010101" charset="-122"/>
              </a:rPr>
              <a:t>外来风险</a:t>
            </a:r>
            <a:r>
              <a:rPr lang="zh-CN" altLang="en-US" sz="2400" dirty="0">
                <a:solidFill>
                  <a:schemeClr val="hlink"/>
                </a:solidFill>
                <a:latin typeface="黑体" panose="02010609060101010101" charset="-122"/>
                <a:ea typeface="黑体" panose="02010609060101010101" charset="-122"/>
              </a:rPr>
              <a:t>（</a:t>
            </a:r>
            <a:r>
              <a:rPr lang="en-US" altLang="en-US" sz="2400">
                <a:solidFill>
                  <a:schemeClr val="hlink"/>
                </a:solidFill>
                <a:latin typeface="黑体" panose="02010609060101010101" charset="-122"/>
                <a:ea typeface="黑体" panose="02010609060101010101" charset="-122"/>
              </a:rPr>
              <a:t>extraneous risks</a:t>
            </a:r>
            <a:r>
              <a:rPr lang="en-US" altLang="zh-CN" sz="2400">
                <a:solidFill>
                  <a:schemeClr val="hlink"/>
                </a:solidFill>
                <a:latin typeface="黑体" panose="02010609060101010101" charset="-122"/>
                <a:ea typeface="黑体" panose="02010609060101010101" charset="-122"/>
              </a:rPr>
              <a:t>）</a:t>
            </a:r>
            <a:endParaRPr lang="zh-CN" altLang="en-US" sz="2400" dirty="0">
              <a:solidFill>
                <a:schemeClr val="hlink"/>
              </a:solidFill>
              <a:latin typeface="黑体" panose="02010609060101010101" charset="-122"/>
              <a:ea typeface="黑体" panose="02010609060101010101" charset="-122"/>
            </a:endParaRPr>
          </a:p>
          <a:p>
            <a:pPr lvl="1">
              <a:lnSpc>
                <a:spcPct val="90000"/>
              </a:lnSpc>
              <a:buClr>
                <a:schemeClr val="folHlink"/>
              </a:buClr>
              <a:buSzTx/>
              <a:buFont typeface="Wingdings" panose="05000000000000000000" pitchFamily="2" charset="2"/>
              <a:buChar char="ü"/>
            </a:pPr>
            <a:r>
              <a:rPr lang="zh-CN" altLang="en-US" sz="2400" dirty="0">
                <a:latin typeface="黑体" panose="02010609060101010101" charset="-122"/>
                <a:ea typeface="黑体" panose="02010609060101010101" charset="-122"/>
              </a:rPr>
              <a:t>　</a:t>
            </a:r>
            <a:r>
              <a:rPr lang="zh-CN" altLang="en-US" sz="2400" dirty="0">
                <a:latin typeface="隶书" panose="02010509060101010101" pitchFamily="49" charset="-122"/>
                <a:ea typeface="隶书" panose="02010509060101010101" pitchFamily="49" charset="-122"/>
              </a:rPr>
              <a:t>一般外来风险：</a:t>
            </a:r>
            <a:r>
              <a:rPr lang="zh-CN" altLang="en-US" sz="2400" dirty="0">
                <a:latin typeface="隶书" panose="02010509060101010101" pitchFamily="49" charset="-122"/>
                <a:ea typeface="隶书" panose="02010509060101010101" pitchFamily="49" charset="-122"/>
              </a:rPr>
              <a:t>指被保险货物在运输途中由于偷窃、雨淋、短量、玷污、渗漏、破碎、受潮受热、串味、生锈等一般外来原因所造成的风险损失。</a:t>
            </a:r>
            <a:endParaRPr lang="zh-CN" altLang="en-US" sz="2400" dirty="0">
              <a:latin typeface="隶书" panose="02010509060101010101" pitchFamily="49" charset="-122"/>
              <a:ea typeface="隶书" panose="02010509060101010101" pitchFamily="49" charset="-122"/>
            </a:endParaRPr>
          </a:p>
          <a:p>
            <a:pPr lvl="1">
              <a:lnSpc>
                <a:spcPct val="90000"/>
              </a:lnSpc>
              <a:buClr>
                <a:schemeClr val="folHlink"/>
              </a:buClr>
              <a:buSzTx/>
              <a:buFont typeface="Wingdings" panose="05000000000000000000" pitchFamily="2" charset="2"/>
              <a:buChar char="ü"/>
            </a:pPr>
            <a:r>
              <a:rPr lang="zh-CN" altLang="en-US" sz="2400" dirty="0">
                <a:latin typeface="隶书" panose="02010509060101010101" pitchFamily="49" charset="-122"/>
                <a:ea typeface="隶书" panose="02010509060101010101" pitchFamily="49" charset="-122"/>
              </a:rPr>
              <a:t>　特殊外来风险：</a:t>
            </a:r>
            <a:r>
              <a:rPr lang="zh-CN" altLang="en-US" sz="2400" dirty="0">
                <a:latin typeface="隶书" panose="02010509060101010101" pitchFamily="49" charset="-122"/>
                <a:ea typeface="隶书" panose="02010509060101010101" pitchFamily="49" charset="-122"/>
              </a:rPr>
              <a:t>由于战争、罢工、交货不到、拒收、政府禁令等特殊外来原因所造成的风险损失。</a:t>
            </a:r>
            <a:endParaRPr lang="zh-CN" altLang="en-US" sz="2400" dirty="0">
              <a:latin typeface="隶书" panose="02010509060101010101" pitchFamily="49" charset="-122"/>
              <a:ea typeface="隶书" panose="02010509060101010101" pitchFamily="49" charset="-122"/>
            </a:endParaRPr>
          </a:p>
          <a:p>
            <a:pPr lvl="1">
              <a:lnSpc>
                <a:spcPct val="90000"/>
              </a:lnSpc>
              <a:buClr>
                <a:schemeClr val="folHlink"/>
              </a:buClr>
              <a:buSzTx/>
              <a:buFont typeface="Wingdings" panose="05000000000000000000" pitchFamily="2" charset="2"/>
              <a:buNone/>
            </a:pPr>
            <a:endParaRPr lang="zh-CN" altLang="en-US" sz="2400" dirty="0">
              <a:latin typeface="隶书" panose="02010509060101010101" pitchFamily="49" charset="-122"/>
              <a:ea typeface="隶书" panose="02010509060101010101"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95235">
                                            <p:txEl>
                                              <p:charRg st="0" end="3"/>
                                            </p:txEl>
                                          </p:spTgt>
                                        </p:tgtEl>
                                        <p:attrNameLst>
                                          <p:attrName>style.visibility</p:attrName>
                                        </p:attrNameLst>
                                      </p:cBhvr>
                                      <p:to>
                                        <p:strVal val="visible"/>
                                      </p:to>
                                    </p:set>
                                    <p:animEffect transition="in" filter="fade">
                                      <p:cBhvr>
                                        <p:cTn id="14" dur="500"/>
                                        <p:tgtEl>
                                          <p:spTgt spid="95235">
                                            <p:txEl>
                                              <p:charRg st="0" end="3"/>
                                            </p:txEl>
                                          </p:spTgt>
                                        </p:tgtEl>
                                      </p:cBhvr>
                                    </p:animEffect>
                                    <p:anim calcmode="lin" valueType="num">
                                      <p:cBhvr>
                                        <p:cTn id="15" dur="500" fill="hold"/>
                                        <p:tgtEl>
                                          <p:spTgt spid="95235">
                                            <p:txEl>
                                              <p:charRg st="0" end="3"/>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charRg st="0" end="3"/>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95235">
                                            <p:txEl>
                                              <p:charRg st="3" end="32"/>
                                            </p:txEl>
                                          </p:spTgt>
                                        </p:tgtEl>
                                        <p:attrNameLst>
                                          <p:attrName>style.visibility</p:attrName>
                                        </p:attrNameLst>
                                      </p:cBhvr>
                                      <p:to>
                                        <p:strVal val="visible"/>
                                      </p:to>
                                    </p:set>
                                    <p:animEffect transition="in" filter="fade">
                                      <p:cBhvr>
                                        <p:cTn id="19" dur="500"/>
                                        <p:tgtEl>
                                          <p:spTgt spid="95235">
                                            <p:txEl>
                                              <p:charRg st="3" end="32"/>
                                            </p:txEl>
                                          </p:spTgt>
                                        </p:tgtEl>
                                      </p:cBhvr>
                                    </p:animEffect>
                                    <p:anim calcmode="lin" valueType="num">
                                      <p:cBhvr>
                                        <p:cTn id="20" dur="500" fill="hold"/>
                                        <p:tgtEl>
                                          <p:spTgt spid="95235">
                                            <p:txEl>
                                              <p:charRg st="3" end="32"/>
                                            </p:txEl>
                                          </p:spTgt>
                                        </p:tgtEl>
                                        <p:attrNameLst>
                                          <p:attrName>ppt_x</p:attrName>
                                        </p:attrNameLst>
                                      </p:cBhvr>
                                      <p:tavLst>
                                        <p:tav tm="0">
                                          <p:val>
                                            <p:strVal val="#ppt_x"/>
                                          </p:val>
                                        </p:tav>
                                        <p:tav tm="100000">
                                          <p:val>
                                            <p:strVal val="#ppt_x"/>
                                          </p:val>
                                        </p:tav>
                                      </p:tavLst>
                                    </p:anim>
                                    <p:anim calcmode="lin" valueType="num">
                                      <p:cBhvr>
                                        <p:cTn id="21" dur="500" fill="hold"/>
                                        <p:tgtEl>
                                          <p:spTgt spid="95235">
                                            <p:txEl>
                                              <p:charRg st="3" end="3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95235">
                                            <p:txEl>
                                              <p:charRg st="32" end="86"/>
                                            </p:txEl>
                                          </p:spTgt>
                                        </p:tgtEl>
                                        <p:attrNameLst>
                                          <p:attrName>style.visibility</p:attrName>
                                        </p:attrNameLst>
                                      </p:cBhvr>
                                      <p:to>
                                        <p:strVal val="visible"/>
                                      </p:to>
                                    </p:set>
                                    <p:animEffect transition="in" filter="fade">
                                      <p:cBhvr>
                                        <p:cTn id="24" dur="500"/>
                                        <p:tgtEl>
                                          <p:spTgt spid="95235">
                                            <p:txEl>
                                              <p:charRg st="32" end="86"/>
                                            </p:txEl>
                                          </p:spTgt>
                                        </p:tgtEl>
                                      </p:cBhvr>
                                    </p:animEffect>
                                    <p:anim calcmode="lin" valueType="num">
                                      <p:cBhvr>
                                        <p:cTn id="25" dur="500" fill="hold"/>
                                        <p:tgtEl>
                                          <p:spTgt spid="95235">
                                            <p:txEl>
                                              <p:charRg st="32" end="86"/>
                                            </p:txEl>
                                          </p:spTgt>
                                        </p:tgtEl>
                                        <p:attrNameLst>
                                          <p:attrName>ppt_x</p:attrName>
                                        </p:attrNameLst>
                                      </p:cBhvr>
                                      <p:tavLst>
                                        <p:tav tm="0">
                                          <p:val>
                                            <p:strVal val="#ppt_x"/>
                                          </p:val>
                                        </p:tav>
                                        <p:tav tm="100000">
                                          <p:val>
                                            <p:strVal val="#ppt_x"/>
                                          </p:val>
                                        </p:tav>
                                      </p:tavLst>
                                    </p:anim>
                                    <p:anim calcmode="lin" valueType="num">
                                      <p:cBhvr>
                                        <p:cTn id="26" dur="500" fill="hold"/>
                                        <p:tgtEl>
                                          <p:spTgt spid="95235">
                                            <p:txEl>
                                              <p:charRg st="32" end="86"/>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indefinite" fill="hold">
                                          <p:stCondLst>
                                            <p:cond delay="0"/>
                                          </p:stCondLst>
                                        </p:cTn>
                                        <p:tgtEl>
                                          <p:spTgt spid="95235">
                                            <p:txEl>
                                              <p:charRg st="86" end="166"/>
                                            </p:txEl>
                                          </p:spTgt>
                                        </p:tgtEl>
                                        <p:attrNameLst>
                                          <p:attrName>style.visibility</p:attrName>
                                        </p:attrNameLst>
                                      </p:cBhvr>
                                      <p:to>
                                        <p:strVal val="visible"/>
                                      </p:to>
                                    </p:set>
                                    <p:animEffect transition="in" filter="fade">
                                      <p:cBhvr>
                                        <p:cTn id="29" dur="500"/>
                                        <p:tgtEl>
                                          <p:spTgt spid="95235">
                                            <p:txEl>
                                              <p:charRg st="86" end="166"/>
                                            </p:txEl>
                                          </p:spTgt>
                                        </p:tgtEl>
                                      </p:cBhvr>
                                    </p:animEffect>
                                    <p:anim calcmode="lin" valueType="num">
                                      <p:cBhvr>
                                        <p:cTn id="30" dur="500" fill="hold"/>
                                        <p:tgtEl>
                                          <p:spTgt spid="95235">
                                            <p:txEl>
                                              <p:charRg st="86" end="166"/>
                                            </p:txEl>
                                          </p:spTgt>
                                        </p:tgtEl>
                                        <p:attrNameLst>
                                          <p:attrName>ppt_x</p:attrName>
                                        </p:attrNameLst>
                                      </p:cBhvr>
                                      <p:tavLst>
                                        <p:tav tm="0">
                                          <p:val>
                                            <p:strVal val="#ppt_x"/>
                                          </p:val>
                                        </p:tav>
                                        <p:tav tm="100000">
                                          <p:val>
                                            <p:strVal val="#ppt_x"/>
                                          </p:val>
                                        </p:tav>
                                      </p:tavLst>
                                    </p:anim>
                                    <p:anim calcmode="lin" valueType="num">
                                      <p:cBhvr>
                                        <p:cTn id="31" dur="500" fill="hold"/>
                                        <p:tgtEl>
                                          <p:spTgt spid="95235">
                                            <p:txEl>
                                              <p:charRg st="86" end="166"/>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indefinite" fill="hold">
                                          <p:stCondLst>
                                            <p:cond delay="0"/>
                                          </p:stCondLst>
                                        </p:cTn>
                                        <p:tgtEl>
                                          <p:spTgt spid="95235">
                                            <p:txEl>
                                              <p:charRg st="166" end="190"/>
                                            </p:txEl>
                                          </p:spTgt>
                                        </p:tgtEl>
                                        <p:attrNameLst>
                                          <p:attrName>style.visibility</p:attrName>
                                        </p:attrNameLst>
                                      </p:cBhvr>
                                      <p:to>
                                        <p:strVal val="visible"/>
                                      </p:to>
                                    </p:set>
                                    <p:animEffect transition="in" filter="fade">
                                      <p:cBhvr>
                                        <p:cTn id="34" dur="500"/>
                                        <p:tgtEl>
                                          <p:spTgt spid="95235">
                                            <p:txEl>
                                              <p:charRg st="166" end="190"/>
                                            </p:txEl>
                                          </p:spTgt>
                                        </p:tgtEl>
                                      </p:cBhvr>
                                    </p:animEffect>
                                    <p:anim calcmode="lin" valueType="num">
                                      <p:cBhvr>
                                        <p:cTn id="35" dur="500" fill="hold"/>
                                        <p:tgtEl>
                                          <p:spTgt spid="95235">
                                            <p:txEl>
                                              <p:charRg st="166" end="190"/>
                                            </p:txEl>
                                          </p:spTgt>
                                        </p:tgtEl>
                                        <p:attrNameLst>
                                          <p:attrName>ppt_x</p:attrName>
                                        </p:attrNameLst>
                                      </p:cBhvr>
                                      <p:tavLst>
                                        <p:tav tm="0">
                                          <p:val>
                                            <p:strVal val="#ppt_x"/>
                                          </p:val>
                                        </p:tav>
                                        <p:tav tm="100000">
                                          <p:val>
                                            <p:strVal val="#ppt_x"/>
                                          </p:val>
                                        </p:tav>
                                      </p:tavLst>
                                    </p:anim>
                                    <p:anim calcmode="lin" valueType="num">
                                      <p:cBhvr>
                                        <p:cTn id="36" dur="500" fill="hold"/>
                                        <p:tgtEl>
                                          <p:spTgt spid="95235">
                                            <p:txEl>
                                              <p:charRg st="166" end="190"/>
                                            </p:txEl>
                                          </p:spTgt>
                                        </p:tgtEl>
                                        <p:attrNameLst>
                                          <p:attrName>ppt_y</p:attrName>
                                        </p:attrNameLst>
                                      </p:cBhvr>
                                      <p:tavLst>
                                        <p:tav tm="0">
                                          <p:val>
                                            <p:strVal val="#ppt_y+.05"/>
                                          </p:val>
                                        </p:tav>
                                        <p:tav tm="100000">
                                          <p:val>
                                            <p:strVal val="#ppt_y"/>
                                          </p:val>
                                        </p:tav>
                                      </p:tavLst>
                                    </p:anim>
                                  </p:childTnLst>
                                </p:cTn>
                              </p:par>
                              <p:par>
                                <p:cTn id="37" presetID="44" presetClass="entr" presetSubtype="0" fill="hold" grpId="0" nodeType="withEffect">
                                  <p:stCondLst>
                                    <p:cond delay="0"/>
                                  </p:stCondLst>
                                  <p:childTnLst>
                                    <p:set>
                                      <p:cBhvr>
                                        <p:cTn id="38" dur="indefinite" fill="hold">
                                          <p:stCondLst>
                                            <p:cond delay="0"/>
                                          </p:stCondLst>
                                        </p:cTn>
                                        <p:tgtEl>
                                          <p:spTgt spid="95235">
                                            <p:txEl>
                                              <p:charRg st="190" end="256"/>
                                            </p:txEl>
                                          </p:spTgt>
                                        </p:tgtEl>
                                        <p:attrNameLst>
                                          <p:attrName>style.visibility</p:attrName>
                                        </p:attrNameLst>
                                      </p:cBhvr>
                                      <p:to>
                                        <p:strVal val="visible"/>
                                      </p:to>
                                    </p:set>
                                    <p:animEffect transition="in" filter="fade">
                                      <p:cBhvr>
                                        <p:cTn id="39" dur="500"/>
                                        <p:tgtEl>
                                          <p:spTgt spid="95235">
                                            <p:txEl>
                                              <p:charRg st="190" end="256"/>
                                            </p:txEl>
                                          </p:spTgt>
                                        </p:tgtEl>
                                      </p:cBhvr>
                                    </p:animEffect>
                                    <p:anim calcmode="lin" valueType="num">
                                      <p:cBhvr>
                                        <p:cTn id="40" dur="500" fill="hold"/>
                                        <p:tgtEl>
                                          <p:spTgt spid="95235">
                                            <p:txEl>
                                              <p:charRg st="190" end="256"/>
                                            </p:txEl>
                                          </p:spTgt>
                                        </p:tgtEl>
                                        <p:attrNameLst>
                                          <p:attrName>ppt_x</p:attrName>
                                        </p:attrNameLst>
                                      </p:cBhvr>
                                      <p:tavLst>
                                        <p:tav tm="0">
                                          <p:val>
                                            <p:strVal val="#ppt_x"/>
                                          </p:val>
                                        </p:tav>
                                        <p:tav tm="100000">
                                          <p:val>
                                            <p:strVal val="#ppt_x"/>
                                          </p:val>
                                        </p:tav>
                                      </p:tavLst>
                                    </p:anim>
                                    <p:anim calcmode="lin" valueType="num">
                                      <p:cBhvr>
                                        <p:cTn id="41" dur="500" fill="hold"/>
                                        <p:tgtEl>
                                          <p:spTgt spid="95235">
                                            <p:txEl>
                                              <p:charRg st="190" end="256"/>
                                            </p:txEl>
                                          </p:spTgt>
                                        </p:tgtEl>
                                        <p:attrNameLst>
                                          <p:attrName>ppt_y</p:attrName>
                                        </p:attrNameLst>
                                      </p:cBhvr>
                                      <p:tavLst>
                                        <p:tav tm="0">
                                          <p:val>
                                            <p:strVal val="#ppt_y+.05"/>
                                          </p:val>
                                        </p:tav>
                                        <p:tav tm="100000">
                                          <p:val>
                                            <p:strVal val="#ppt_y"/>
                                          </p:val>
                                        </p:tav>
                                      </p:tavLst>
                                    </p:anim>
                                  </p:childTnLst>
                                </p:cTn>
                              </p:par>
                              <p:par>
                                <p:cTn id="42" presetID="44" presetClass="entr" presetSubtype="0" fill="hold" grpId="0" nodeType="withEffect">
                                  <p:stCondLst>
                                    <p:cond delay="0"/>
                                  </p:stCondLst>
                                  <p:childTnLst>
                                    <p:set>
                                      <p:cBhvr>
                                        <p:cTn id="43" dur="indefinite" fill="hold">
                                          <p:stCondLst>
                                            <p:cond delay="0"/>
                                          </p:stCondLst>
                                        </p:cTn>
                                        <p:tgtEl>
                                          <p:spTgt spid="95235">
                                            <p:txEl>
                                              <p:charRg st="256" end="301"/>
                                            </p:txEl>
                                          </p:spTgt>
                                        </p:tgtEl>
                                        <p:attrNameLst>
                                          <p:attrName>style.visibility</p:attrName>
                                        </p:attrNameLst>
                                      </p:cBhvr>
                                      <p:to>
                                        <p:strVal val="visible"/>
                                      </p:to>
                                    </p:set>
                                    <p:animEffect transition="in" filter="fade">
                                      <p:cBhvr>
                                        <p:cTn id="44" dur="500"/>
                                        <p:tgtEl>
                                          <p:spTgt spid="95235">
                                            <p:txEl>
                                              <p:charRg st="256" end="301"/>
                                            </p:txEl>
                                          </p:spTgt>
                                        </p:tgtEl>
                                      </p:cBhvr>
                                    </p:animEffect>
                                    <p:anim calcmode="lin" valueType="num">
                                      <p:cBhvr>
                                        <p:cTn id="45" dur="500" fill="hold"/>
                                        <p:tgtEl>
                                          <p:spTgt spid="95235">
                                            <p:txEl>
                                              <p:charRg st="256" end="301"/>
                                            </p:txEl>
                                          </p:spTgt>
                                        </p:tgtEl>
                                        <p:attrNameLst>
                                          <p:attrName>ppt_x</p:attrName>
                                        </p:attrNameLst>
                                      </p:cBhvr>
                                      <p:tavLst>
                                        <p:tav tm="0">
                                          <p:val>
                                            <p:strVal val="#ppt_x"/>
                                          </p:val>
                                        </p:tav>
                                        <p:tav tm="100000">
                                          <p:val>
                                            <p:strVal val="#ppt_x"/>
                                          </p:val>
                                        </p:tav>
                                      </p:tavLst>
                                    </p:anim>
                                    <p:anim calcmode="lin" valueType="num">
                                      <p:cBhvr>
                                        <p:cTn id="46" dur="500" fill="hold"/>
                                        <p:tgtEl>
                                          <p:spTgt spid="95235">
                                            <p:txEl>
                                              <p:charRg st="256" end="30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文本框 115713"/>
          <p:cNvSpPr txBox="1"/>
          <p:nvPr/>
        </p:nvSpPr>
        <p:spPr>
          <a:xfrm>
            <a:off x="1905000" y="1828800"/>
            <a:ext cx="8382000" cy="414020"/>
          </a:xfrm>
          <a:prstGeom prst="rect">
            <a:avLst/>
          </a:prstGeom>
          <a:noFill/>
          <a:ln w="12700">
            <a:noFill/>
          </a:ln>
        </p:spPr>
        <p:txBody>
          <a:bodyPr>
            <a:spAutoFit/>
          </a:bodyPr>
          <a:p>
            <a:pPr>
              <a:lnSpc>
                <a:spcPct val="75000"/>
              </a:lnSpc>
              <a:spcBef>
                <a:spcPct val="50000"/>
              </a:spcBef>
            </a:pPr>
            <a:r>
              <a:rPr lang="zh-CN" altLang="en-US" sz="2800" b="1" dirty="0">
                <a:latin typeface="宋体" panose="02010600030101010101" pitchFamily="2" charset="-122"/>
              </a:rPr>
              <a:t>    </a:t>
            </a:r>
            <a:endParaRPr lang="zh-CN" altLang="zh-CN" sz="3200" b="1" dirty="0">
              <a:latin typeface="楷体_GB2312" pitchFamily="49" charset="-122"/>
              <a:ea typeface="楷体_GB2312" pitchFamily="49" charset="-122"/>
            </a:endParaRPr>
          </a:p>
        </p:txBody>
      </p:sp>
      <p:sp>
        <p:nvSpPr>
          <p:cNvPr id="115715" name="标题 115714"/>
          <p:cNvSpPr>
            <a:spLocks noGrp="1"/>
          </p:cNvSpPr>
          <p:nvPr>
            <p:ph type="title" idx="4294967295"/>
          </p:nvPr>
        </p:nvSpPr>
        <p:spPr>
          <a:xfrm>
            <a:off x="2640013" y="1052513"/>
            <a:ext cx="7772400" cy="762000"/>
          </a:xfrm>
        </p:spPr>
        <p:txBody>
          <a:bodyPr anchor="b"/>
          <a:p>
            <a:r>
              <a:rPr lang="zh-CN" altLang="en-US" sz="3600" b="1" dirty="0">
                <a:solidFill>
                  <a:schemeClr val="hlink"/>
                </a:solidFill>
                <a:effectLst>
                  <a:outerShdw blurRad="38100" dist="38100" dir="2700000">
                    <a:srgbClr val="C0C0C0"/>
                  </a:outerShdw>
                </a:effectLst>
                <a:latin typeface="宋体" panose="02010600030101010101" pitchFamily="2" charset="-122"/>
              </a:rPr>
              <a:t>例</a:t>
            </a:r>
            <a:r>
              <a:rPr lang="en-US" altLang="zh-CN" sz="3600" b="1" dirty="0">
                <a:solidFill>
                  <a:schemeClr val="hlink"/>
                </a:solidFill>
                <a:effectLst>
                  <a:outerShdw blurRad="38100" dist="38100" dir="2700000">
                    <a:srgbClr val="C0C0C0"/>
                  </a:outerShdw>
                </a:effectLst>
                <a:latin typeface="宋体" panose="02010600030101010101" pitchFamily="2" charset="-122"/>
              </a:rPr>
              <a:t>1</a:t>
            </a:r>
            <a:r>
              <a:rPr lang="en-US" altLang="zh-CN" b="1">
                <a:latin typeface="宋体" panose="02010600030101010101" pitchFamily="2" charset="-122"/>
              </a:rPr>
              <a:t> </a:t>
            </a:r>
            <a:endParaRPr lang="en-US" altLang="zh-CN" b="1">
              <a:latin typeface="宋体" panose="02010600030101010101" pitchFamily="2" charset="-122"/>
            </a:endParaRPr>
          </a:p>
        </p:txBody>
      </p:sp>
      <p:sp>
        <p:nvSpPr>
          <p:cNvPr id="115716" name="文本框 115715"/>
          <p:cNvSpPr txBox="1"/>
          <p:nvPr/>
        </p:nvSpPr>
        <p:spPr>
          <a:xfrm>
            <a:off x="1774825" y="2205038"/>
            <a:ext cx="8458200" cy="3227705"/>
          </a:xfrm>
          <a:prstGeom prst="rect">
            <a:avLst/>
          </a:prstGeom>
          <a:noFill/>
          <a:ln w="12700">
            <a:noFill/>
          </a:ln>
        </p:spPr>
        <p:txBody>
          <a:bodyPr lIns="90000" tIns="46800" rIns="90000" bIns="46800">
            <a:spAutoFit/>
          </a:bodyPr>
          <a:p>
            <a:pPr lvl="1" algn="just">
              <a:lnSpc>
                <a:spcPct val="105000"/>
              </a:lnSpc>
              <a:spcBef>
                <a:spcPct val="50000"/>
              </a:spcBef>
              <a:buClr>
                <a:schemeClr val="tx2"/>
              </a:buClr>
              <a:buSzPct val="70000"/>
              <a:buFont typeface="Wingdings" panose="05000000000000000000" pitchFamily="2" charset="2"/>
            </a:pPr>
            <a:r>
              <a:rPr lang="zh-CN" altLang="en-US" sz="3000" b="1" dirty="0">
                <a:effectLst>
                  <a:outerShdw blurRad="38100" dist="38100" dir="2700000">
                    <a:srgbClr val="C0C0C0"/>
                  </a:outerShdw>
                </a:effectLst>
                <a:latin typeface="Times New Roman" panose="02020603050405020304" charset="0"/>
                <a:ea typeface="楷体_GB2312" pitchFamily="49" charset="-122"/>
              </a:rPr>
              <a:t>    </a:t>
            </a:r>
            <a:r>
              <a:rPr lang="zh-CN" altLang="en-US" sz="2400" b="1" dirty="0">
                <a:effectLst>
                  <a:outerShdw blurRad="38100" dist="38100" dir="2700000">
                    <a:srgbClr val="C0C0C0"/>
                  </a:outerShdw>
                </a:effectLst>
                <a:latin typeface="Times New Roman" panose="02020603050405020304" charset="0"/>
                <a:ea typeface="楷体_GB2312" pitchFamily="49" charset="-122"/>
              </a:rPr>
              <a:t>1998年某公司出口一批钢材(裸装)到中美洲国家，向保险公司投保了海洋货物运输“水渍险”。货物抵达目的地后，发现短卸5件。收货人即联系保险单所列检验理赔代理人进行检验清点，该检验人出具检验报告证实短卸事实，收货人于是向保险公司索赔。但是该段运输只投保了“水渍险”，“短卸”并不在承保范围内，保险公司爱莫能助。</a:t>
            </a:r>
            <a:endParaRPr lang="zh-CN" altLang="en-US" sz="2400" b="1" dirty="0">
              <a:effectLst>
                <a:outerShdw blurRad="38100" dist="38100" dir="2700000">
                  <a:srgbClr val="C0C0C0"/>
                </a:outerShdw>
              </a:effectLst>
              <a:latin typeface="Times New Roman" panose="02020603050405020304" charset="0"/>
              <a:ea typeface="楷体_GB2312" pitchFamily="49" charset="-122"/>
            </a:endParaRPr>
          </a:p>
          <a:p>
            <a:pPr lvl="1" algn="just">
              <a:lnSpc>
                <a:spcPct val="105000"/>
              </a:lnSpc>
              <a:spcBef>
                <a:spcPct val="50000"/>
              </a:spcBef>
              <a:buClr>
                <a:schemeClr val="tx2"/>
              </a:buClr>
              <a:buSzPct val="70000"/>
              <a:buFont typeface="Wingdings" panose="05000000000000000000" pitchFamily="2" charset="2"/>
            </a:pPr>
            <a:r>
              <a:rPr lang="zh-CN" altLang="en-US" sz="3000" b="1" dirty="0">
                <a:effectLst>
                  <a:outerShdw blurRad="38100" dist="38100" dir="2700000">
                    <a:srgbClr val="C0C0C0"/>
                  </a:outerShdw>
                </a:effectLst>
                <a:latin typeface="Times New Roman" panose="02020603050405020304" charset="0"/>
                <a:ea typeface="楷体_GB2312" pitchFamily="49" charset="-122"/>
              </a:rPr>
              <a:t>       </a:t>
            </a:r>
            <a:endParaRPr lang="zh-CN" altLang="en-US" sz="3000" b="1" i="1" dirty="0">
              <a:solidFill>
                <a:srgbClr val="FFFF66"/>
              </a:solidFill>
              <a:effectLst>
                <a:outerShdw blurRad="38100" dist="38100" dir="2700000">
                  <a:srgbClr val="C0C0C0"/>
                </a:outerShdw>
              </a:effectLst>
              <a:latin typeface="Times New Roman" panose="02020603050405020304" charset="0"/>
              <a:ea typeface="楷体_GB2312" pitchFamily="49" charset="-122"/>
            </a:endParaRPr>
          </a:p>
        </p:txBody>
      </p:sp>
      <p:sp>
        <p:nvSpPr>
          <p:cNvPr id="115717" name="矩形 115716"/>
          <p:cNvSpPr/>
          <p:nvPr/>
        </p:nvSpPr>
        <p:spPr>
          <a:xfrm>
            <a:off x="2063750" y="5157788"/>
            <a:ext cx="7696200" cy="866775"/>
          </a:xfrm>
          <a:prstGeom prst="rect">
            <a:avLst/>
          </a:prstGeom>
          <a:noFill/>
          <a:ln w="12700">
            <a:noFill/>
          </a:ln>
        </p:spPr>
        <p:txBody>
          <a:bodyPr lIns="90000" tIns="46800" rIns="90000" bIns="46800">
            <a:spAutoFit/>
          </a:bodyPr>
          <a:p>
            <a:pPr lvl="1">
              <a:lnSpc>
                <a:spcPct val="105000"/>
              </a:lnSpc>
              <a:spcBef>
                <a:spcPct val="50000"/>
              </a:spcBef>
              <a:buClr>
                <a:schemeClr val="tx2"/>
              </a:buClr>
              <a:buSzPct val="70000"/>
              <a:buFont typeface="Wingdings" panose="05000000000000000000" pitchFamily="2" charset="2"/>
            </a:pPr>
            <a:r>
              <a:rPr lang="zh-CN" altLang="en-US" sz="2400" b="1" i="1" dirty="0">
                <a:solidFill>
                  <a:schemeClr val="hlink"/>
                </a:solidFill>
                <a:effectLst>
                  <a:outerShdw blurRad="38100" dist="38100" dir="2700000">
                    <a:srgbClr val="C0C0C0"/>
                  </a:outerShdw>
                </a:effectLst>
                <a:latin typeface="Times New Roman" panose="02020603050405020304" charset="0"/>
              </a:rPr>
              <a:t>应投保水渍险附加偷窃提货不着险，加保的保费一般按一切险的</a:t>
            </a:r>
            <a:r>
              <a:rPr lang="zh-CN" altLang="en-US" sz="2400" b="1" i="1" dirty="0">
                <a:solidFill>
                  <a:schemeClr val="hlink"/>
                </a:solidFill>
                <a:effectLst>
                  <a:outerShdw blurRad="38100" dist="38100" dir="2700000">
                    <a:srgbClr val="C0C0C0"/>
                  </a:outerShdw>
                </a:effectLst>
                <a:latin typeface="宋体" panose="02010600030101010101" pitchFamily="2" charset="-122"/>
              </a:rPr>
              <a:t>80%</a:t>
            </a:r>
            <a:r>
              <a:rPr lang="zh-CN" altLang="en-US" sz="2400" b="1" i="1" dirty="0">
                <a:solidFill>
                  <a:schemeClr val="hlink"/>
                </a:solidFill>
                <a:effectLst>
                  <a:outerShdw blurRad="38100" dist="38100" dir="2700000">
                    <a:srgbClr val="C0C0C0"/>
                  </a:outerShdw>
                </a:effectLst>
                <a:latin typeface="Times New Roman" panose="02020603050405020304" charset="0"/>
              </a:rPr>
              <a:t>收取。</a:t>
            </a:r>
            <a:endParaRPr lang="zh-CN" altLang="en-US" sz="2400" b="1" i="1" dirty="0">
              <a:solidFill>
                <a:schemeClr val="hlink"/>
              </a:solidFill>
              <a:effectLst>
                <a:outerShdw blurRad="38100" dist="38100" dir="2700000">
                  <a:srgbClr val="C0C0C0"/>
                </a:outerShdw>
              </a:effectLst>
              <a:latin typeface="Times New Roman" panose="02020603050405020304" charset="0"/>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15715"/>
                                        </p:tgtEl>
                                        <p:attrNameLst>
                                          <p:attrName>style.visibility</p:attrName>
                                        </p:attrNameLst>
                                      </p:cBhvr>
                                      <p:to>
                                        <p:strVal val="visible"/>
                                      </p:to>
                                    </p:set>
                                    <p:animEffect transition="in" filter="fade">
                                      <p:cBhvr>
                                        <p:cTn id="7" dur="1000"/>
                                        <p:tgtEl>
                                          <p:spTgt spid="115715"/>
                                        </p:tgtEl>
                                      </p:cBhvr>
                                    </p:animEffect>
                                    <p:anim calcmode="lin" valueType="num">
                                      <p:cBhvr>
                                        <p:cTn id="8" dur="1000" fill="hold"/>
                                        <p:tgtEl>
                                          <p:spTgt spid="115715"/>
                                        </p:tgtEl>
                                        <p:attrNameLst>
                                          <p:attrName>ppt_x</p:attrName>
                                        </p:attrNameLst>
                                      </p:cBhvr>
                                      <p:tavLst>
                                        <p:tav tm="0">
                                          <p:val>
                                            <p:strVal val="#ppt_x"/>
                                          </p:val>
                                        </p:tav>
                                        <p:tav tm="100000">
                                          <p:val>
                                            <p:strVal val="#ppt_x"/>
                                          </p:val>
                                        </p:tav>
                                      </p:tavLst>
                                    </p:anim>
                                    <p:anim calcmode="lin" valueType="num">
                                      <p:cBhvr>
                                        <p:cTn id="9" dur="897" decel="100000" fill="hold"/>
                                        <p:tgtEl>
                                          <p:spTgt spid="115715"/>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1571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5716"/>
                                        </p:tgtEl>
                                        <p:attrNameLst>
                                          <p:attrName>style.visibility</p:attrName>
                                        </p:attrNameLst>
                                      </p:cBhvr>
                                      <p:to>
                                        <p:strVal val="visible"/>
                                      </p:to>
                                    </p:set>
                                    <p:anim calcmode="lin" valueType="num">
                                      <p:cBhvr additive="base">
                                        <p:cTn id="15" dur="500" fill="hold"/>
                                        <p:tgtEl>
                                          <p:spTgt spid="115716"/>
                                        </p:tgtEl>
                                        <p:attrNameLst>
                                          <p:attrName>ppt_x</p:attrName>
                                        </p:attrNameLst>
                                      </p:cBhvr>
                                      <p:tavLst>
                                        <p:tav tm="0">
                                          <p:val>
                                            <p:strVal val="#ppt_x"/>
                                          </p:val>
                                        </p:tav>
                                        <p:tav tm="100000">
                                          <p:val>
                                            <p:strVal val="#ppt_x"/>
                                          </p:val>
                                        </p:tav>
                                      </p:tavLst>
                                    </p:anim>
                                    <p:anim calcmode="lin" valueType="num">
                                      <p:cBhvr additive="base">
                                        <p:cTn id="16"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5717"/>
                                        </p:tgtEl>
                                        <p:attrNameLst>
                                          <p:attrName>style.visibility</p:attrName>
                                        </p:attrNameLst>
                                      </p:cBhvr>
                                      <p:to>
                                        <p:strVal val="visible"/>
                                      </p:to>
                                    </p:set>
                                    <p:animEffect transition="in" filter="blinds(horizontal)">
                                      <p:cBhvr>
                                        <p:cTn id="21"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16" grpId="0"/>
      <p:bldP spid="1157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xfrm>
            <a:off x="2424113" y="692150"/>
            <a:ext cx="7772400" cy="1143000"/>
          </a:xfrm>
        </p:spPr>
        <p:txBody>
          <a:bodyPr anchor="b"/>
          <a:p>
            <a:r>
              <a:rPr lang="zh-CN" altLang="en-US" sz="3600" b="1" dirty="0">
                <a:solidFill>
                  <a:srgbClr val="FF0000"/>
                </a:solidFill>
                <a:effectLst>
                  <a:outerShdw blurRad="38100" dist="38100" dir="2700000">
                    <a:srgbClr val="C0C0C0"/>
                  </a:outerShdw>
                </a:effectLst>
                <a:latin typeface="楷体_GB2312" pitchFamily="49" charset="-122"/>
                <a:ea typeface="楷体_GB2312" pitchFamily="49" charset="-122"/>
              </a:rPr>
              <a:t>例</a:t>
            </a:r>
            <a:r>
              <a:rPr lang="en-US" altLang="zh-CN" sz="3600" b="1" dirty="0">
                <a:solidFill>
                  <a:srgbClr val="FF0000"/>
                </a:solidFill>
                <a:effectLst>
                  <a:outerShdw blurRad="38100" dist="38100" dir="2700000">
                    <a:srgbClr val="C0C0C0"/>
                  </a:outerShdw>
                </a:effectLst>
                <a:latin typeface="楷体_GB2312" pitchFamily="49" charset="-122"/>
                <a:ea typeface="楷体_GB2312" pitchFamily="49" charset="-122"/>
              </a:rPr>
              <a:t>2</a:t>
            </a:r>
            <a:endParaRPr lang="en-US" altLang="zh-CN" sz="36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64515" name="文本占位符 64514"/>
          <p:cNvSpPr>
            <a:spLocks noGrp="1"/>
          </p:cNvSpPr>
          <p:nvPr>
            <p:ph type="body" idx="1"/>
          </p:nvPr>
        </p:nvSpPr>
        <p:spPr>
          <a:xfrm>
            <a:off x="1774825" y="1989138"/>
            <a:ext cx="8893175" cy="5257800"/>
          </a:xfrm>
        </p:spPr>
        <p:txBody>
          <a:bodyPr/>
          <a:p>
            <a:pPr>
              <a:buNone/>
            </a:pPr>
            <a:r>
              <a:rPr lang="zh-CN" altLang="en-US" dirty="0">
                <a:latin typeface="楷体_GB2312" pitchFamily="49" charset="-122"/>
                <a:ea typeface="楷体_GB2312" pitchFamily="49" charset="-122"/>
              </a:rPr>
              <a:t>     </a:t>
            </a:r>
            <a:r>
              <a:rPr lang="zh-CN" altLang="en-US" sz="2400" b="1" dirty="0">
                <a:effectLst>
                  <a:outerShdw blurRad="38100" dist="38100" dir="2700000">
                    <a:srgbClr val="C0C0C0"/>
                  </a:outerShdw>
                </a:effectLst>
                <a:latin typeface="楷体_GB2312" pitchFamily="49" charset="-122"/>
                <a:ea typeface="楷体_GB2312" pitchFamily="49" charset="-122"/>
              </a:rPr>
              <a:t>我某公司按</a:t>
            </a:r>
            <a:r>
              <a:rPr lang="en-US" altLang="zh-CN" sz="2400" b="1">
                <a:effectLst>
                  <a:outerShdw blurRad="38100" dist="38100" dir="2700000">
                    <a:srgbClr val="C0C0C0"/>
                  </a:outerShdw>
                </a:effectLst>
                <a:latin typeface="楷体_GB2312" pitchFamily="49" charset="-122"/>
                <a:ea typeface="楷体_GB2312" pitchFamily="49" charset="-122"/>
              </a:rPr>
              <a:t>CIF</a:t>
            </a:r>
            <a:r>
              <a:rPr lang="zh-CN" altLang="en-US" sz="2400" b="1" dirty="0">
                <a:effectLst>
                  <a:outerShdw blurRad="38100" dist="38100" dir="2700000">
                    <a:srgbClr val="C0C0C0"/>
                  </a:outerShdw>
                </a:effectLst>
                <a:latin typeface="楷体_GB2312" pitchFamily="49" charset="-122"/>
                <a:ea typeface="楷体_GB2312" pitchFamily="49" charset="-122"/>
              </a:rPr>
              <a:t>条件向中东某国出口一批货物，投保了水渍险附加偷窃提货不着险。但在海运途中，因海湾战争船被扣押。尔后进口商因投保了偷窃提货不着险便向我保险公司索赔。我保险公司认为不属于保险责任范围，不予赔偿。</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　　　以上案例中，被保险人投保的附加险是偷窃提货不着险，它只有在被保险货物被偷，或从整件中窃取一部分，以致货物到达目的地后收货人提取不到整件货物时，保险公司才予以赔偿。而本例显然不属于这种情况，保险公司拒赔是正确的。如投保的是</a:t>
            </a:r>
            <a:r>
              <a:rPr lang="zh-CN" altLang="en-US" sz="2400" b="1" dirty="0">
                <a:solidFill>
                  <a:schemeClr val="hlink"/>
                </a:solidFill>
                <a:effectLst>
                  <a:outerShdw blurRad="38100" dist="38100" dir="2700000">
                    <a:srgbClr val="C0C0C0"/>
                  </a:outerShdw>
                </a:effectLst>
                <a:latin typeface="楷体_GB2312" pitchFamily="49" charset="-122"/>
                <a:ea typeface="楷体_GB2312" pitchFamily="49" charset="-122"/>
              </a:rPr>
              <a:t>水渍险加交货不到险</a:t>
            </a:r>
            <a:r>
              <a:rPr lang="zh-CN" altLang="en-US" sz="2400" b="1" dirty="0">
                <a:effectLst>
                  <a:outerShdw blurRad="38100" dist="38100" dir="2700000">
                    <a:srgbClr val="C0C0C0"/>
                  </a:outerShdw>
                </a:effectLst>
                <a:latin typeface="楷体_GB2312" pitchFamily="49" charset="-122"/>
                <a:ea typeface="楷体_GB2312" pitchFamily="49" charset="-122"/>
              </a:rPr>
              <a:t>，则保险公司应予赔偿。</a:t>
            </a:r>
            <a:endParaRPr lang="en-US" altLang="zh-CN" sz="2400" b="1">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ppt_x</p:attrName>
                                        </p:attrNameLst>
                                      </p:cBhvr>
                                      <p:tavLst>
                                        <p:tav tm="0">
                                          <p:val>
                                            <p:strVal val="#ppt_x-.2"/>
                                          </p:val>
                                        </p:tav>
                                        <p:tav tm="100000">
                                          <p:val>
                                            <p:strVal val="#ppt_x"/>
                                          </p:val>
                                        </p:tav>
                                      </p:tavLst>
                                    </p:anim>
                                    <p:anim calcmode="lin" valueType="num">
                                      <p:cBhvr>
                                        <p:cTn id="8" dur="1000" fill="hold"/>
                                        <p:tgtEl>
                                          <p:spTgt spid="64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64515">
                                            <p:txEl>
                                              <p:charRg st="0" end="109"/>
                                            </p:txEl>
                                          </p:spTgt>
                                        </p:tgtEl>
                                        <p:attrNameLst>
                                          <p:attrName>style.visibility</p:attrName>
                                        </p:attrNameLst>
                                      </p:cBhvr>
                                      <p:to>
                                        <p:strVal val="visible"/>
                                      </p:to>
                                    </p:set>
                                    <p:animEffect transition="in" filter="fade">
                                      <p:cBhvr>
                                        <p:cTn id="14" dur="500"/>
                                        <p:tgtEl>
                                          <p:spTgt spid="64515">
                                            <p:txEl>
                                              <p:charRg st="0" end="109"/>
                                            </p:txEl>
                                          </p:spTgt>
                                        </p:tgtEl>
                                      </p:cBhvr>
                                    </p:animEffect>
                                    <p:anim calcmode="lin" valueType="num">
                                      <p:cBhvr>
                                        <p:cTn id="15" dur="500" fill="hold"/>
                                        <p:tgtEl>
                                          <p:spTgt spid="64515">
                                            <p:txEl>
                                              <p:charRg st="0" end="109"/>
                                            </p:txEl>
                                          </p:spTgt>
                                        </p:tgtEl>
                                        <p:attrNameLst>
                                          <p:attrName>ppt_x</p:attrName>
                                        </p:attrNameLst>
                                      </p:cBhvr>
                                      <p:tavLst>
                                        <p:tav tm="0">
                                          <p:val>
                                            <p:strVal val="#ppt_x"/>
                                          </p:val>
                                        </p:tav>
                                        <p:tav tm="100000">
                                          <p:val>
                                            <p:strVal val="#ppt_x"/>
                                          </p:val>
                                        </p:tav>
                                      </p:tavLst>
                                    </p:anim>
                                    <p:anim calcmode="lin" valueType="num">
                                      <p:cBhvr>
                                        <p:cTn id="16" dur="500" fill="hold"/>
                                        <p:tgtEl>
                                          <p:spTgt spid="64515">
                                            <p:txEl>
                                              <p:charRg st="0" end="109"/>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64515">
                                            <p:txEl>
                                              <p:charRg st="109" end="243"/>
                                            </p:txEl>
                                          </p:spTgt>
                                        </p:tgtEl>
                                        <p:attrNameLst>
                                          <p:attrName>style.visibility</p:attrName>
                                        </p:attrNameLst>
                                      </p:cBhvr>
                                      <p:to>
                                        <p:strVal val="visible"/>
                                      </p:to>
                                    </p:set>
                                    <p:animEffect transition="in" filter="fade">
                                      <p:cBhvr>
                                        <p:cTn id="21" dur="500"/>
                                        <p:tgtEl>
                                          <p:spTgt spid="64515">
                                            <p:txEl>
                                              <p:charRg st="109" end="243"/>
                                            </p:txEl>
                                          </p:spTgt>
                                        </p:tgtEl>
                                      </p:cBhvr>
                                    </p:animEffect>
                                    <p:anim calcmode="lin" valueType="num">
                                      <p:cBhvr>
                                        <p:cTn id="22" dur="500" fill="hold"/>
                                        <p:tgtEl>
                                          <p:spTgt spid="64515">
                                            <p:txEl>
                                              <p:charRg st="109" end="243"/>
                                            </p:txEl>
                                          </p:spTgt>
                                        </p:tgtEl>
                                        <p:attrNameLst>
                                          <p:attrName>ppt_x</p:attrName>
                                        </p:attrNameLst>
                                      </p:cBhvr>
                                      <p:tavLst>
                                        <p:tav tm="0">
                                          <p:val>
                                            <p:strVal val="#ppt_x"/>
                                          </p:val>
                                        </p:tav>
                                        <p:tav tm="100000">
                                          <p:val>
                                            <p:strVal val="#ppt_x"/>
                                          </p:val>
                                        </p:tav>
                                      </p:tavLst>
                                    </p:anim>
                                    <p:anim calcmode="lin" valueType="num">
                                      <p:cBhvr>
                                        <p:cTn id="23" dur="500" fill="hold"/>
                                        <p:tgtEl>
                                          <p:spTgt spid="64515">
                                            <p:txEl>
                                              <p:charRg st="109" end="24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占位符 18434"/>
          <p:cNvSpPr>
            <a:spLocks noGrp="1"/>
          </p:cNvSpPr>
          <p:nvPr>
            <p:ph type="body" idx="1"/>
          </p:nvPr>
        </p:nvSpPr>
        <p:spPr>
          <a:xfrm>
            <a:off x="1774825" y="1371600"/>
            <a:ext cx="8569325" cy="5486400"/>
          </a:xfrm>
        </p:spPr>
        <p:txBody>
          <a:bodyPr/>
          <a:p>
            <a:pPr>
              <a:lnSpc>
                <a:spcPct val="90000"/>
              </a:lnSpc>
              <a:buNone/>
            </a:pPr>
            <a:endParaRPr lang="zh-CN" altLang="en-US" b="1" dirty="0">
              <a:latin typeface="楷体_GB2312" pitchFamily="49" charset="-122"/>
              <a:ea typeface="楷体_GB2312" pitchFamily="49" charset="-122"/>
            </a:endParaRPr>
          </a:p>
          <a:p>
            <a:pPr>
              <a:lnSpc>
                <a:spcPct val="90000"/>
              </a:lnSpc>
              <a:buNone/>
            </a:pPr>
            <a:r>
              <a:rPr lang="zh-CN" altLang="en-US" sz="2000" b="1" dirty="0">
                <a:latin typeface="楷体_GB2312" pitchFamily="49" charset="-122"/>
                <a:ea typeface="楷体_GB2312" pitchFamily="49" charset="-122"/>
              </a:rPr>
              <a:t>  </a:t>
            </a:r>
            <a:r>
              <a:rPr lang="zh-CN" altLang="en-US" sz="2000" b="1" u="sng" dirty="0">
                <a:effectLst>
                  <a:outerShdw blurRad="38100" dist="38100" dir="2700000">
                    <a:srgbClr val="C0C0C0"/>
                  </a:outerShdw>
                </a:effectLst>
                <a:latin typeface="楷体_GB2312" pitchFamily="49" charset="-122"/>
                <a:ea typeface="楷体_GB2312" pitchFamily="49" charset="-122"/>
              </a:rPr>
              <a:t>即保险标的的价额，保险公司赔偿的最高限额，也是计算保险费的基础。</a:t>
            </a:r>
            <a:endParaRPr lang="zh-CN" altLang="en-US" sz="2000" b="1" u="sng"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b="1" dirty="0">
                <a:effectLst>
                  <a:outerShdw blurRad="38100" dist="38100" dir="2700000">
                    <a:srgbClr val="C0C0C0"/>
                  </a:outerShdw>
                </a:effectLst>
                <a:latin typeface="楷体_GB2312" pitchFamily="49" charset="-122"/>
                <a:ea typeface="楷体_GB2312" pitchFamily="49" charset="-122"/>
              </a:rPr>
              <a:t>1、出口保险：</a:t>
            </a:r>
            <a:r>
              <a:rPr lang="zh-CN" altLang="en-US" sz="2400" b="1" dirty="0">
                <a:effectLst>
                  <a:outerShdw blurRad="38100" dist="38100" dir="2700000">
                    <a:srgbClr val="C0C0C0"/>
                  </a:outerShdw>
                </a:effectLst>
                <a:latin typeface="楷体_GB2312" pitchFamily="49" charset="-122"/>
                <a:ea typeface="楷体_GB2312" pitchFamily="49" charset="-122"/>
              </a:rPr>
              <a:t>一般以</a:t>
            </a:r>
            <a:r>
              <a:rPr lang="en-US" altLang="zh-CN" sz="2400" b="1">
                <a:effectLst>
                  <a:outerShdw blurRad="38100" dist="38100" dir="2700000">
                    <a:srgbClr val="C0C0C0"/>
                  </a:outerShdw>
                </a:effectLst>
                <a:latin typeface="楷体_GB2312" pitchFamily="49" charset="-122"/>
                <a:ea typeface="楷体_GB2312" pitchFamily="49" charset="-122"/>
              </a:rPr>
              <a:t>CIF</a:t>
            </a:r>
            <a:r>
              <a:rPr lang="zh-CN" altLang="en-US" sz="2400" b="1">
                <a:effectLst>
                  <a:outerShdw blurRad="38100" dist="38100" dir="2700000">
                    <a:srgbClr val="C0C0C0"/>
                  </a:outerShdw>
                </a:effectLst>
                <a:latin typeface="楷体_GB2312" pitchFamily="49" charset="-122"/>
                <a:ea typeface="楷体_GB2312" pitchFamily="49" charset="-122"/>
              </a:rPr>
              <a:t>或</a:t>
            </a:r>
            <a:r>
              <a:rPr lang="en-US" altLang="zh-CN" sz="2400" b="1">
                <a:effectLst>
                  <a:outerShdw blurRad="38100" dist="38100" dir="2700000">
                    <a:srgbClr val="C0C0C0"/>
                  </a:outerShdw>
                </a:effectLst>
                <a:latin typeface="楷体_GB2312" pitchFamily="49" charset="-122"/>
                <a:ea typeface="楷体_GB2312" pitchFamily="49" charset="-122"/>
              </a:rPr>
              <a:t>CIP</a:t>
            </a:r>
            <a:r>
              <a:rPr lang="zh-CN" altLang="en-US" sz="2400" b="1" dirty="0">
                <a:effectLst>
                  <a:outerShdw blurRad="38100" dist="38100" dir="2700000">
                    <a:srgbClr val="C0C0C0"/>
                  </a:outerShdw>
                </a:effectLst>
                <a:latin typeface="楷体_GB2312" pitchFamily="49" charset="-122"/>
                <a:ea typeface="楷体_GB2312" pitchFamily="49" charset="-122"/>
              </a:rPr>
              <a:t>为基础计算。</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保险金额＝</a:t>
            </a:r>
            <a:r>
              <a:rPr lang="en-US" altLang="zh-CN" sz="2400" b="1">
                <a:effectLst>
                  <a:outerShdw blurRad="38100" dist="38100" dir="2700000">
                    <a:srgbClr val="C0C0C0"/>
                  </a:outerShdw>
                </a:effectLst>
                <a:latin typeface="楷体_GB2312" pitchFamily="49" charset="-122"/>
                <a:ea typeface="楷体_GB2312" pitchFamily="49" charset="-122"/>
              </a:rPr>
              <a:t>CIF（CIP）×（1＋</a:t>
            </a:r>
            <a:r>
              <a:rPr lang="zh-CN" altLang="en-US" sz="2400" b="1" dirty="0">
                <a:effectLst>
                  <a:outerShdw blurRad="38100" dist="38100" dir="2700000">
                    <a:srgbClr val="C0C0C0"/>
                  </a:outerShdw>
                </a:effectLst>
                <a:latin typeface="楷体_GB2312" pitchFamily="49" charset="-122"/>
                <a:ea typeface="楷体_GB2312" pitchFamily="49" charset="-122"/>
              </a:rPr>
              <a:t>保险加成率） </a:t>
            </a:r>
            <a:r>
              <a:rPr lang="en-US" altLang="zh-CN" sz="2400" b="1">
                <a:effectLst>
                  <a:outerShdw blurRad="38100" dist="38100" dir="2700000">
                    <a:srgbClr val="C0C0C0"/>
                  </a:outerShdw>
                </a:effectLst>
                <a:latin typeface="楷体_GB2312" pitchFamily="49" charset="-122"/>
                <a:ea typeface="楷体_GB2312" pitchFamily="49" charset="-122"/>
              </a:rPr>
              <a:t>CIF/CIP=CFR(CPT）/【1－</a:t>
            </a:r>
            <a:r>
              <a:rPr lang="zh-CN" altLang="en-US" sz="2400" b="1" dirty="0">
                <a:effectLst>
                  <a:outerShdw blurRad="38100" dist="38100" dir="2700000">
                    <a:srgbClr val="C0C0C0"/>
                  </a:outerShdw>
                </a:effectLst>
                <a:latin typeface="楷体_GB2312" pitchFamily="49" charset="-122"/>
                <a:ea typeface="楷体_GB2312" pitchFamily="49" charset="-122"/>
              </a:rPr>
              <a:t>保险费率×（1＋保险加成率）】</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例：诸暨某公司出口袜子到欧洲某港，原定价欧洲某港每打</a:t>
            </a:r>
            <a:r>
              <a:rPr lang="en-US" altLang="zh-CN" sz="2400" b="1">
                <a:effectLst>
                  <a:outerShdw blurRad="38100" dist="38100" dir="2700000">
                    <a:srgbClr val="C0C0C0"/>
                  </a:outerShdw>
                </a:effectLst>
                <a:latin typeface="楷体_GB2312" pitchFamily="49" charset="-122"/>
                <a:ea typeface="楷体_GB2312" pitchFamily="49" charset="-122"/>
              </a:rPr>
              <a:t>CFR105</a:t>
            </a:r>
            <a:r>
              <a:rPr lang="zh-CN" altLang="en-US" sz="2400" b="1" dirty="0">
                <a:effectLst>
                  <a:outerShdw blurRad="38100" dist="38100" dir="2700000">
                    <a:srgbClr val="C0C0C0"/>
                  </a:outerShdw>
                </a:effectLst>
                <a:latin typeface="楷体_GB2312" pitchFamily="49" charset="-122"/>
                <a:ea typeface="楷体_GB2312" pitchFamily="49" charset="-122"/>
              </a:rPr>
              <a:t>美元，保险费率为0.8％，按加成10％投保，改报</a:t>
            </a:r>
            <a:r>
              <a:rPr lang="en-US" altLang="zh-CN" sz="2400" b="1">
                <a:effectLst>
                  <a:outerShdw blurRad="38100" dist="38100" dir="2700000">
                    <a:srgbClr val="C0C0C0"/>
                  </a:outerShdw>
                </a:effectLst>
                <a:latin typeface="楷体_GB2312" pitchFamily="49" charset="-122"/>
                <a:ea typeface="楷体_GB2312" pitchFamily="49" charset="-122"/>
              </a:rPr>
              <a:t>CIF</a:t>
            </a:r>
            <a:r>
              <a:rPr lang="zh-CN" altLang="en-US" sz="2400" b="1" dirty="0">
                <a:effectLst>
                  <a:outerShdw blurRad="38100" dist="38100" dir="2700000">
                    <a:srgbClr val="C0C0C0"/>
                  </a:outerShdw>
                </a:effectLst>
                <a:latin typeface="楷体_GB2312" pitchFamily="49" charset="-122"/>
                <a:ea typeface="楷体_GB2312" pitchFamily="49" charset="-122"/>
              </a:rPr>
              <a:t>价格后的保险金额是多少？</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计算：</a:t>
            </a:r>
            <a:r>
              <a:rPr lang="en-US" altLang="zh-CN" sz="2400" b="1">
                <a:effectLst>
                  <a:outerShdw blurRad="38100" dist="38100" dir="2700000">
                    <a:srgbClr val="C0C0C0"/>
                  </a:outerShdw>
                </a:effectLst>
                <a:latin typeface="楷体_GB2312" pitchFamily="49" charset="-122"/>
                <a:ea typeface="楷体_GB2312" pitchFamily="49" charset="-122"/>
              </a:rPr>
              <a:t>CIF＝105/【1－0.8％×（1＋10％）】＝105.93（</a:t>
            </a:r>
            <a:r>
              <a:rPr lang="zh-CN" altLang="en-US" sz="2400" b="1" dirty="0">
                <a:effectLst>
                  <a:outerShdw blurRad="38100" dist="38100" dir="2700000">
                    <a:srgbClr val="C0C0C0"/>
                  </a:outerShdw>
                </a:effectLst>
                <a:latin typeface="楷体_GB2312" pitchFamily="49" charset="-122"/>
                <a:ea typeface="楷体_GB2312" pitchFamily="49" charset="-122"/>
              </a:rPr>
              <a:t>美元）</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    保险金额＝105.9322×（1＋10％）＝116（美元）</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
        <p:nvSpPr>
          <p:cNvPr id="18437" name="矩形 18436"/>
          <p:cNvSpPr/>
          <p:nvPr/>
        </p:nvSpPr>
        <p:spPr>
          <a:xfrm>
            <a:off x="2597150" y="1196975"/>
            <a:ext cx="4362450" cy="645160"/>
          </a:xfrm>
          <a:prstGeom prst="rect">
            <a:avLst/>
          </a:prstGeom>
          <a:noFill/>
          <a:ln w="12700">
            <a:noFill/>
          </a:ln>
        </p:spPr>
        <p:txBody>
          <a:bodyPr>
            <a:spAutoFit/>
          </a:bodyPr>
          <a:p>
            <a:r>
              <a:rPr lang="zh-CN" altLang="en-US" sz="3600" b="1" dirty="0">
                <a:solidFill>
                  <a:srgbClr val="FF0000"/>
                </a:solidFill>
                <a:effectLst>
                  <a:outerShdw blurRad="38100" dist="38100" dir="2700000">
                    <a:srgbClr val="C0C0C0"/>
                  </a:outerShdw>
                </a:effectLst>
                <a:latin typeface="Tahoma" panose="020B0604030504040204" charset="0"/>
              </a:rPr>
              <a:t>二、确定保险金额</a:t>
            </a:r>
            <a:endParaRPr lang="zh-CN" altLang="en-US" sz="3600" b="1" dirty="0">
              <a:solidFill>
                <a:srgbClr val="FF0000"/>
              </a:solidFill>
              <a:effectLst>
                <a:outerShdw blurRad="38100" dist="38100" dir="2700000">
                  <a:srgbClr val="C0C0C0"/>
                </a:outerShdw>
              </a:effectLst>
              <a:latin typeface="Tahoma" panose="020B060403050404020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18435">
                                            <p:txEl>
                                              <p:charRg st="1" end="36"/>
                                            </p:txEl>
                                          </p:spTgt>
                                        </p:tgtEl>
                                        <p:attrNameLst>
                                          <p:attrName>style.visibility</p:attrName>
                                        </p:attrNameLst>
                                      </p:cBhvr>
                                      <p:to>
                                        <p:strVal val="visible"/>
                                      </p:to>
                                    </p:set>
                                    <p:animEffect transition="in" filter="fade">
                                      <p:cBhvr>
                                        <p:cTn id="7" dur="500"/>
                                        <p:tgtEl>
                                          <p:spTgt spid="18435">
                                            <p:txEl>
                                              <p:charRg st="1" end="36"/>
                                            </p:txEl>
                                          </p:spTgt>
                                        </p:tgtEl>
                                      </p:cBhvr>
                                    </p:animEffect>
                                    <p:anim calcmode="lin" valueType="num">
                                      <p:cBhvr>
                                        <p:cTn id="8" dur="500" fill="hold"/>
                                        <p:tgtEl>
                                          <p:spTgt spid="18435">
                                            <p:txEl>
                                              <p:charRg st="1" end="36"/>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charRg st="1" end="36"/>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18435">
                                            <p:txEl>
                                              <p:charRg st="36" end="60"/>
                                            </p:txEl>
                                          </p:spTgt>
                                        </p:tgtEl>
                                        <p:attrNameLst>
                                          <p:attrName>style.visibility</p:attrName>
                                        </p:attrNameLst>
                                      </p:cBhvr>
                                      <p:to>
                                        <p:strVal val="visible"/>
                                      </p:to>
                                    </p:set>
                                    <p:animEffect transition="in" filter="fade">
                                      <p:cBhvr>
                                        <p:cTn id="14" dur="500"/>
                                        <p:tgtEl>
                                          <p:spTgt spid="18435">
                                            <p:txEl>
                                              <p:charRg st="36" end="60"/>
                                            </p:txEl>
                                          </p:spTgt>
                                        </p:tgtEl>
                                      </p:cBhvr>
                                    </p:animEffect>
                                    <p:anim calcmode="lin" valueType="num">
                                      <p:cBhvr>
                                        <p:cTn id="15" dur="500" fill="hold"/>
                                        <p:tgtEl>
                                          <p:spTgt spid="18435">
                                            <p:txEl>
                                              <p:charRg st="36" end="60"/>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charRg st="36" end="6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18435">
                                            <p:txEl>
                                              <p:charRg st="60" end="122"/>
                                            </p:txEl>
                                          </p:spTgt>
                                        </p:tgtEl>
                                        <p:attrNameLst>
                                          <p:attrName>style.visibility</p:attrName>
                                        </p:attrNameLst>
                                      </p:cBhvr>
                                      <p:to>
                                        <p:strVal val="visible"/>
                                      </p:to>
                                    </p:set>
                                    <p:animEffect transition="in" filter="fade">
                                      <p:cBhvr>
                                        <p:cTn id="21" dur="500"/>
                                        <p:tgtEl>
                                          <p:spTgt spid="18435">
                                            <p:txEl>
                                              <p:charRg st="60" end="122"/>
                                            </p:txEl>
                                          </p:spTgt>
                                        </p:tgtEl>
                                      </p:cBhvr>
                                    </p:animEffect>
                                    <p:anim calcmode="lin" valueType="num">
                                      <p:cBhvr>
                                        <p:cTn id="22" dur="500" fill="hold"/>
                                        <p:tgtEl>
                                          <p:spTgt spid="18435">
                                            <p:txEl>
                                              <p:charRg st="60" end="122"/>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charRg st="60" end="12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18435">
                                            <p:txEl>
                                              <p:charRg st="122" end="124"/>
                                            </p:txEl>
                                          </p:spTgt>
                                        </p:tgtEl>
                                        <p:attrNameLst>
                                          <p:attrName>style.visibility</p:attrName>
                                        </p:attrNameLst>
                                      </p:cBhvr>
                                      <p:to>
                                        <p:strVal val="visible"/>
                                      </p:to>
                                    </p:set>
                                    <p:animEffect transition="in" filter="fade">
                                      <p:cBhvr>
                                        <p:cTn id="28" dur="500"/>
                                        <p:tgtEl>
                                          <p:spTgt spid="18435">
                                            <p:txEl>
                                              <p:charRg st="122" end="124"/>
                                            </p:txEl>
                                          </p:spTgt>
                                        </p:tgtEl>
                                      </p:cBhvr>
                                    </p:animEffect>
                                    <p:anim calcmode="lin" valueType="num">
                                      <p:cBhvr>
                                        <p:cTn id="29" dur="500" fill="hold"/>
                                        <p:tgtEl>
                                          <p:spTgt spid="18435">
                                            <p:txEl>
                                              <p:charRg st="122" end="124"/>
                                            </p:txEl>
                                          </p:spTgt>
                                        </p:tgtEl>
                                        <p:attrNameLst>
                                          <p:attrName>ppt_x</p:attrName>
                                        </p:attrNameLst>
                                      </p:cBhvr>
                                      <p:tavLst>
                                        <p:tav tm="0">
                                          <p:val>
                                            <p:strVal val="#ppt_x"/>
                                          </p:val>
                                        </p:tav>
                                        <p:tav tm="100000">
                                          <p:val>
                                            <p:strVal val="#ppt_x"/>
                                          </p:val>
                                        </p:tav>
                                      </p:tavLst>
                                    </p:anim>
                                    <p:anim calcmode="lin" valueType="num">
                                      <p:cBhvr>
                                        <p:cTn id="30" dur="500" fill="hold"/>
                                        <p:tgtEl>
                                          <p:spTgt spid="18435">
                                            <p:txEl>
                                              <p:charRg st="122" end="12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18435">
                                            <p:txEl>
                                              <p:charRg st="124" end="197"/>
                                            </p:txEl>
                                          </p:spTgt>
                                        </p:tgtEl>
                                        <p:attrNameLst>
                                          <p:attrName>style.visibility</p:attrName>
                                        </p:attrNameLst>
                                      </p:cBhvr>
                                      <p:to>
                                        <p:strVal val="visible"/>
                                      </p:to>
                                    </p:set>
                                    <p:animEffect transition="in" filter="fade">
                                      <p:cBhvr>
                                        <p:cTn id="35" dur="500"/>
                                        <p:tgtEl>
                                          <p:spTgt spid="18435">
                                            <p:txEl>
                                              <p:charRg st="124" end="197"/>
                                            </p:txEl>
                                          </p:spTgt>
                                        </p:tgtEl>
                                      </p:cBhvr>
                                    </p:animEffect>
                                    <p:anim calcmode="lin" valueType="num">
                                      <p:cBhvr>
                                        <p:cTn id="36" dur="500" fill="hold"/>
                                        <p:tgtEl>
                                          <p:spTgt spid="18435">
                                            <p:txEl>
                                              <p:charRg st="124" end="197"/>
                                            </p:txEl>
                                          </p:spTgt>
                                        </p:tgtEl>
                                        <p:attrNameLst>
                                          <p:attrName>ppt_x</p:attrName>
                                        </p:attrNameLst>
                                      </p:cBhvr>
                                      <p:tavLst>
                                        <p:tav tm="0">
                                          <p:val>
                                            <p:strVal val="#ppt_x"/>
                                          </p:val>
                                        </p:tav>
                                        <p:tav tm="100000">
                                          <p:val>
                                            <p:strVal val="#ppt_x"/>
                                          </p:val>
                                        </p:tav>
                                      </p:tavLst>
                                    </p:anim>
                                    <p:anim calcmode="lin" valueType="num">
                                      <p:cBhvr>
                                        <p:cTn id="37" dur="500" fill="hold"/>
                                        <p:tgtEl>
                                          <p:spTgt spid="18435">
                                            <p:txEl>
                                              <p:charRg st="124" end="197"/>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18435">
                                            <p:txEl>
                                              <p:charRg st="197" end="237"/>
                                            </p:txEl>
                                          </p:spTgt>
                                        </p:tgtEl>
                                        <p:attrNameLst>
                                          <p:attrName>style.visibility</p:attrName>
                                        </p:attrNameLst>
                                      </p:cBhvr>
                                      <p:to>
                                        <p:strVal val="visible"/>
                                      </p:to>
                                    </p:set>
                                    <p:animEffect transition="in" filter="fade">
                                      <p:cBhvr>
                                        <p:cTn id="42" dur="500"/>
                                        <p:tgtEl>
                                          <p:spTgt spid="18435">
                                            <p:txEl>
                                              <p:charRg st="197" end="237"/>
                                            </p:txEl>
                                          </p:spTgt>
                                        </p:tgtEl>
                                      </p:cBhvr>
                                    </p:animEffect>
                                    <p:anim calcmode="lin" valueType="num">
                                      <p:cBhvr>
                                        <p:cTn id="43" dur="500" fill="hold"/>
                                        <p:tgtEl>
                                          <p:spTgt spid="18435">
                                            <p:txEl>
                                              <p:charRg st="197" end="237"/>
                                            </p:txEl>
                                          </p:spTgt>
                                        </p:tgtEl>
                                        <p:attrNameLst>
                                          <p:attrName>ppt_x</p:attrName>
                                        </p:attrNameLst>
                                      </p:cBhvr>
                                      <p:tavLst>
                                        <p:tav tm="0">
                                          <p:val>
                                            <p:strVal val="#ppt_x"/>
                                          </p:val>
                                        </p:tav>
                                        <p:tav tm="100000">
                                          <p:val>
                                            <p:strVal val="#ppt_x"/>
                                          </p:val>
                                        </p:tav>
                                      </p:tavLst>
                                    </p:anim>
                                    <p:anim calcmode="lin" valueType="num">
                                      <p:cBhvr>
                                        <p:cTn id="44" dur="500" fill="hold"/>
                                        <p:tgtEl>
                                          <p:spTgt spid="18435">
                                            <p:txEl>
                                              <p:charRg st="197" end="237"/>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18435">
                                            <p:txEl>
                                              <p:charRg st="237" end="271"/>
                                            </p:txEl>
                                          </p:spTgt>
                                        </p:tgtEl>
                                        <p:attrNameLst>
                                          <p:attrName>style.visibility</p:attrName>
                                        </p:attrNameLst>
                                      </p:cBhvr>
                                      <p:to>
                                        <p:strVal val="visible"/>
                                      </p:to>
                                    </p:set>
                                    <p:animEffect transition="in" filter="fade">
                                      <p:cBhvr>
                                        <p:cTn id="49" dur="500"/>
                                        <p:tgtEl>
                                          <p:spTgt spid="18435">
                                            <p:txEl>
                                              <p:charRg st="237" end="271"/>
                                            </p:txEl>
                                          </p:spTgt>
                                        </p:tgtEl>
                                      </p:cBhvr>
                                    </p:animEffect>
                                    <p:anim calcmode="lin" valueType="num">
                                      <p:cBhvr>
                                        <p:cTn id="50" dur="500" fill="hold"/>
                                        <p:tgtEl>
                                          <p:spTgt spid="18435">
                                            <p:txEl>
                                              <p:charRg st="237" end="271"/>
                                            </p:txEl>
                                          </p:spTgt>
                                        </p:tgtEl>
                                        <p:attrNameLst>
                                          <p:attrName>ppt_x</p:attrName>
                                        </p:attrNameLst>
                                      </p:cBhvr>
                                      <p:tavLst>
                                        <p:tav tm="0">
                                          <p:val>
                                            <p:strVal val="#ppt_x"/>
                                          </p:val>
                                        </p:tav>
                                        <p:tav tm="100000">
                                          <p:val>
                                            <p:strVal val="#ppt_x"/>
                                          </p:val>
                                        </p:tav>
                                      </p:tavLst>
                                    </p:anim>
                                    <p:anim calcmode="lin" valueType="num">
                                      <p:cBhvr>
                                        <p:cTn id="51" dur="500" fill="hold"/>
                                        <p:tgtEl>
                                          <p:spTgt spid="18435">
                                            <p:txEl>
                                              <p:charRg st="237" end="27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110593"/>
          <p:cNvSpPr>
            <a:spLocks noGrp="1"/>
          </p:cNvSpPr>
          <p:nvPr>
            <p:ph type="title"/>
          </p:nvPr>
        </p:nvSpPr>
        <p:spPr/>
        <p:txBody>
          <a:bodyPr anchor="b"/>
          <a:p>
            <a:r>
              <a:rPr lang="zh-CN" altLang="en-US" sz="3600" b="1" dirty="0">
                <a:solidFill>
                  <a:srgbClr val="FF0000"/>
                </a:solidFill>
                <a:effectLst>
                  <a:outerShdw blurRad="38100" dist="38100" dir="2700000">
                    <a:srgbClr val="C0C0C0"/>
                  </a:outerShdw>
                </a:effectLst>
              </a:rPr>
              <a:t>三、办理投保并交付保险费</a:t>
            </a:r>
            <a:endParaRPr lang="zh-CN" altLang="en-US" sz="3600" b="1" dirty="0">
              <a:solidFill>
                <a:srgbClr val="FF0000"/>
              </a:solidFill>
              <a:effectLst>
                <a:outerShdw blurRad="38100" dist="38100" dir="2700000">
                  <a:srgbClr val="C0C0C0"/>
                </a:outerShdw>
              </a:effectLst>
            </a:endParaRPr>
          </a:p>
        </p:txBody>
      </p:sp>
      <p:sp>
        <p:nvSpPr>
          <p:cNvPr id="110595" name="文本占位符 110594"/>
          <p:cNvSpPr>
            <a:spLocks noGrp="1"/>
          </p:cNvSpPr>
          <p:nvPr>
            <p:ph type="body" idx="1"/>
          </p:nvPr>
        </p:nvSpPr>
        <p:spPr>
          <a:xfrm>
            <a:off x="2135188" y="1989138"/>
            <a:ext cx="7772400" cy="4114800"/>
          </a:xfrm>
        </p:spPr>
        <p:txBody>
          <a:bodyPr>
            <a:normAutofit lnSpcReduction="10000"/>
          </a:bodyPr>
          <a:p>
            <a:pPr>
              <a:lnSpc>
                <a:spcPct val="90000"/>
              </a:lnSpc>
              <a:buNone/>
            </a:pP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（一）计算保险费</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1、出口保险费：保险费＝保险金额×出口保险费率 </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（费率表含：一般货物费率，指明货物加费费率；战争、罢工险费率；其它规定）</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2、进口保险费：保险费＝保险金额×进口保险费率</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（保险费率可按《进口货物费率》和《特约费率》查出）</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pPr>
            <a:endParaRPr lang="zh-CN" altLang="en-US" sz="2800" dirty="0"/>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10594"/>
                                        </p:tgtEl>
                                        <p:attrNameLst>
                                          <p:attrName>style.visibility</p:attrName>
                                        </p:attrNameLst>
                                      </p:cBhvr>
                                      <p:to>
                                        <p:strVal val="visible"/>
                                      </p:to>
                                    </p:set>
                                    <p:animEffect transition="in" filter="fade">
                                      <p:cBhvr>
                                        <p:cTn id="7" dur="1000"/>
                                        <p:tgtEl>
                                          <p:spTgt spid="110594"/>
                                        </p:tgtEl>
                                      </p:cBhvr>
                                    </p:animEffect>
                                    <p:anim calcmode="lin" valueType="num">
                                      <p:cBhvr>
                                        <p:cTn id="8" dur="1000" fill="hold"/>
                                        <p:tgtEl>
                                          <p:spTgt spid="110594"/>
                                        </p:tgtEl>
                                        <p:attrNameLst>
                                          <p:attrName>ppt_x</p:attrName>
                                        </p:attrNameLst>
                                      </p:cBhvr>
                                      <p:tavLst>
                                        <p:tav tm="0">
                                          <p:val>
                                            <p:strVal val="#ppt_x"/>
                                          </p:val>
                                        </p:tav>
                                        <p:tav tm="100000">
                                          <p:val>
                                            <p:strVal val="#ppt_x"/>
                                          </p:val>
                                        </p:tav>
                                      </p:tavLst>
                                    </p:anim>
                                    <p:anim calcmode="lin" valueType="num">
                                      <p:cBhvr>
                                        <p:cTn id="9" dur="897" decel="100000" fill="hold"/>
                                        <p:tgtEl>
                                          <p:spTgt spid="110594"/>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105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10595">
                                            <p:txEl>
                                              <p:charRg st="0" end="9"/>
                                            </p:txEl>
                                          </p:spTgt>
                                        </p:tgtEl>
                                        <p:attrNameLst>
                                          <p:attrName>style.visibility</p:attrName>
                                        </p:attrNameLst>
                                      </p:cBhvr>
                                      <p:to>
                                        <p:strVal val="visible"/>
                                      </p:to>
                                    </p:set>
                                    <p:animEffect transition="in" filter="fade">
                                      <p:cBhvr>
                                        <p:cTn id="15" dur="1000"/>
                                        <p:tgtEl>
                                          <p:spTgt spid="110595">
                                            <p:txEl>
                                              <p:charRg st="0" end="9"/>
                                            </p:txEl>
                                          </p:spTgt>
                                        </p:tgtEl>
                                      </p:cBhvr>
                                    </p:animEffect>
                                    <p:anim calcmode="lin" valueType="num">
                                      <p:cBhvr>
                                        <p:cTn id="16" dur="1000" fill="hold"/>
                                        <p:tgtEl>
                                          <p:spTgt spid="110595">
                                            <p:txEl>
                                              <p:charRg st="0" end="9"/>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10595">
                                            <p:txEl>
                                              <p:charRg st="0" end="9"/>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10595">
                                            <p:txEl>
                                              <p:charRg st="0" end="9"/>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110595">
                                            <p:txEl>
                                              <p:charRg st="9" end="34"/>
                                            </p:txEl>
                                          </p:spTgt>
                                        </p:tgtEl>
                                        <p:attrNameLst>
                                          <p:attrName>style.visibility</p:attrName>
                                        </p:attrNameLst>
                                      </p:cBhvr>
                                      <p:to>
                                        <p:strVal val="visible"/>
                                      </p:to>
                                    </p:set>
                                    <p:animEffect transition="in" filter="fade">
                                      <p:cBhvr>
                                        <p:cTn id="23" dur="1000"/>
                                        <p:tgtEl>
                                          <p:spTgt spid="110595">
                                            <p:txEl>
                                              <p:charRg st="9" end="34"/>
                                            </p:txEl>
                                          </p:spTgt>
                                        </p:tgtEl>
                                      </p:cBhvr>
                                    </p:animEffect>
                                    <p:anim calcmode="lin" valueType="num">
                                      <p:cBhvr>
                                        <p:cTn id="24" dur="1000" fill="hold"/>
                                        <p:tgtEl>
                                          <p:spTgt spid="110595">
                                            <p:txEl>
                                              <p:charRg st="9" end="34"/>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110595">
                                            <p:txEl>
                                              <p:charRg st="9" end="34"/>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110595">
                                            <p:txEl>
                                              <p:charRg st="9" end="3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110595">
                                            <p:txEl>
                                              <p:charRg st="34" end="71"/>
                                            </p:txEl>
                                          </p:spTgt>
                                        </p:tgtEl>
                                        <p:attrNameLst>
                                          <p:attrName>style.visibility</p:attrName>
                                        </p:attrNameLst>
                                      </p:cBhvr>
                                      <p:to>
                                        <p:strVal val="visible"/>
                                      </p:to>
                                    </p:set>
                                    <p:animEffect transition="in" filter="fade">
                                      <p:cBhvr>
                                        <p:cTn id="31" dur="1000"/>
                                        <p:tgtEl>
                                          <p:spTgt spid="110595">
                                            <p:txEl>
                                              <p:charRg st="34" end="71"/>
                                            </p:txEl>
                                          </p:spTgt>
                                        </p:tgtEl>
                                      </p:cBhvr>
                                    </p:animEffect>
                                    <p:anim calcmode="lin" valueType="num">
                                      <p:cBhvr>
                                        <p:cTn id="32" dur="1000" fill="hold"/>
                                        <p:tgtEl>
                                          <p:spTgt spid="110595">
                                            <p:txEl>
                                              <p:charRg st="34" end="71"/>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110595">
                                            <p:txEl>
                                              <p:charRg st="34" end="71"/>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110595">
                                            <p:txEl>
                                              <p:charRg st="34" end="7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110595">
                                            <p:txEl>
                                              <p:charRg st="71" end="95"/>
                                            </p:txEl>
                                          </p:spTgt>
                                        </p:tgtEl>
                                        <p:attrNameLst>
                                          <p:attrName>style.visibility</p:attrName>
                                        </p:attrNameLst>
                                      </p:cBhvr>
                                      <p:to>
                                        <p:strVal val="visible"/>
                                      </p:to>
                                    </p:set>
                                    <p:animEffect transition="in" filter="fade">
                                      <p:cBhvr>
                                        <p:cTn id="39" dur="1000"/>
                                        <p:tgtEl>
                                          <p:spTgt spid="110595">
                                            <p:txEl>
                                              <p:charRg st="71" end="95"/>
                                            </p:txEl>
                                          </p:spTgt>
                                        </p:tgtEl>
                                      </p:cBhvr>
                                    </p:animEffect>
                                    <p:anim calcmode="lin" valueType="num">
                                      <p:cBhvr>
                                        <p:cTn id="40" dur="1000" fill="hold"/>
                                        <p:tgtEl>
                                          <p:spTgt spid="110595">
                                            <p:txEl>
                                              <p:charRg st="71" end="95"/>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10595">
                                            <p:txEl>
                                              <p:charRg st="71" end="95"/>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10595">
                                            <p:txEl>
                                              <p:charRg st="71" end="9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indefinite" fill="hold">
                                          <p:stCondLst>
                                            <p:cond delay="0"/>
                                          </p:stCondLst>
                                        </p:cTn>
                                        <p:tgtEl>
                                          <p:spTgt spid="110595">
                                            <p:txEl>
                                              <p:charRg st="95" end="121"/>
                                            </p:txEl>
                                          </p:spTgt>
                                        </p:tgtEl>
                                        <p:attrNameLst>
                                          <p:attrName>style.visibility</p:attrName>
                                        </p:attrNameLst>
                                      </p:cBhvr>
                                      <p:to>
                                        <p:strVal val="visible"/>
                                      </p:to>
                                    </p:set>
                                    <p:animEffect transition="in" filter="fade">
                                      <p:cBhvr>
                                        <p:cTn id="47" dur="1000"/>
                                        <p:tgtEl>
                                          <p:spTgt spid="110595">
                                            <p:txEl>
                                              <p:charRg st="95" end="121"/>
                                            </p:txEl>
                                          </p:spTgt>
                                        </p:tgtEl>
                                      </p:cBhvr>
                                    </p:animEffect>
                                    <p:anim calcmode="lin" valueType="num">
                                      <p:cBhvr>
                                        <p:cTn id="48" dur="1000" fill="hold"/>
                                        <p:tgtEl>
                                          <p:spTgt spid="110595">
                                            <p:txEl>
                                              <p:charRg st="95" end="121"/>
                                            </p:txEl>
                                          </p:spTgt>
                                        </p:tgtEl>
                                        <p:attrNameLst>
                                          <p:attrName>ppt_x</p:attrName>
                                        </p:attrNameLst>
                                      </p:cBhvr>
                                      <p:tavLst>
                                        <p:tav tm="0">
                                          <p:val>
                                            <p:strVal val="#ppt_x"/>
                                          </p:val>
                                        </p:tav>
                                        <p:tav tm="100000">
                                          <p:val>
                                            <p:strVal val="#ppt_x"/>
                                          </p:val>
                                        </p:tav>
                                      </p:tavLst>
                                    </p:anim>
                                    <p:anim calcmode="lin" valueType="num">
                                      <p:cBhvr>
                                        <p:cTn id="49" dur="897" decel="100000" fill="hold"/>
                                        <p:tgtEl>
                                          <p:spTgt spid="110595">
                                            <p:txEl>
                                              <p:charRg st="95" end="121"/>
                                            </p:txEl>
                                          </p:spTgt>
                                        </p:tgtEl>
                                        <p:attrNameLst>
                                          <p:attrName>ppt_y</p:attrName>
                                        </p:attrNameLst>
                                      </p:cBhvr>
                                      <p:tavLst>
                                        <p:tav tm="0">
                                          <p:val>
                                            <p:strVal val="#ppt_y+1"/>
                                          </p:val>
                                        </p:tav>
                                        <p:tav tm="100000">
                                          <p:val>
                                            <p:strVal val="#ppt_y-.03"/>
                                          </p:val>
                                        </p:tav>
                                      </p:tavLst>
                                    </p:anim>
                                    <p:anim calcmode="lin" valueType="num">
                                      <p:cBhvr>
                                        <p:cTn id="50" dur="97" accel="100000" fill="hold">
                                          <p:stCondLst>
                                            <p:cond delay="897"/>
                                          </p:stCondLst>
                                        </p:cTn>
                                        <p:tgtEl>
                                          <p:spTgt spid="110595">
                                            <p:txEl>
                                              <p:charRg st="95" end="12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xfrm>
            <a:off x="1752600" y="-346075"/>
            <a:ext cx="7467600" cy="762000"/>
          </a:xfrm>
        </p:spPr>
        <p:txBody>
          <a:bodyPr anchor="b"/>
          <a:p>
            <a:endParaRPr lang="zh-CN" altLang="en-US" dirty="0">
              <a:latin typeface="楷体_GB2312" pitchFamily="49" charset="-122"/>
              <a:ea typeface="楷体_GB2312" pitchFamily="49" charset="-122"/>
            </a:endParaRPr>
          </a:p>
        </p:txBody>
      </p:sp>
      <p:sp>
        <p:nvSpPr>
          <p:cNvPr id="22531" name="文本占位符 22530"/>
          <p:cNvSpPr>
            <a:spLocks noGrp="1"/>
          </p:cNvSpPr>
          <p:nvPr>
            <p:ph type="body" idx="1"/>
          </p:nvPr>
        </p:nvSpPr>
        <p:spPr>
          <a:xfrm>
            <a:off x="1703388" y="1916113"/>
            <a:ext cx="8785225" cy="2017712"/>
          </a:xfrm>
        </p:spPr>
        <p:txBody>
          <a:bodyPr>
            <a:normAutofit fontScale="80000"/>
          </a:bodyPr>
          <a:p>
            <a:pPr>
              <a:buNone/>
            </a:pPr>
            <a:endParaRPr lang="zh-CN" altLang="en-US" sz="2400" b="1" dirty="0">
              <a:latin typeface="楷体_GB2312" pitchFamily="49" charset="-122"/>
              <a:ea typeface="楷体_GB2312" pitchFamily="49" charset="-122"/>
            </a:endParaRPr>
          </a:p>
          <a:p>
            <a:pPr>
              <a:buNone/>
            </a:pPr>
            <a:r>
              <a:rPr lang="zh-CN" altLang="en-US" sz="2400" b="1" dirty="0">
                <a:latin typeface="楷体_GB2312" pitchFamily="49" charset="-122"/>
                <a:ea typeface="楷体_GB2312" pitchFamily="49" charset="-122"/>
              </a:rPr>
              <a:t>　</a:t>
            </a:r>
            <a:r>
              <a:rPr lang="zh-CN" altLang="en-US" sz="2400" b="1" dirty="0">
                <a:effectLst>
                  <a:outerShdw blurRad="38100" dist="38100" dir="2700000">
                    <a:srgbClr val="C0C0C0"/>
                  </a:outerShdw>
                </a:effectLst>
                <a:latin typeface="楷体_GB2312" pitchFamily="49" charset="-122"/>
                <a:ea typeface="楷体_GB2312" pitchFamily="49" charset="-122"/>
              </a:rPr>
              <a:t>某公司按发票金额的110%办理了投保手续,投保一切险加战争险.该货物以</a:t>
            </a:r>
            <a:r>
              <a:rPr lang="en-US" altLang="zh-CN" sz="2400" b="1">
                <a:effectLst>
                  <a:outerShdw blurRad="38100" dist="38100" dir="2700000">
                    <a:srgbClr val="C0C0C0"/>
                  </a:outerShdw>
                </a:effectLst>
                <a:latin typeface="楷体_GB2312" pitchFamily="49" charset="-122"/>
                <a:ea typeface="楷体_GB2312" pitchFamily="49" charset="-122"/>
              </a:rPr>
              <a:t>CIF</a:t>
            </a:r>
            <a:r>
              <a:rPr lang="zh-CN" altLang="en-US" sz="2400" b="1" dirty="0">
                <a:effectLst>
                  <a:outerShdw blurRad="38100" dist="38100" dir="2700000">
                    <a:srgbClr val="C0C0C0"/>
                  </a:outerShdw>
                </a:effectLst>
                <a:latin typeface="楷体_GB2312" pitchFamily="49" charset="-122"/>
                <a:ea typeface="楷体_GB2312" pitchFamily="49" charset="-122"/>
              </a:rPr>
              <a:t>成交的总价值为20.75万美元,一切险和战争险的保险费率分别为0.4%和0.2%.问:该公司应缴保险费多少?保险公司的最高赔偿金额多少?</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
        <p:nvSpPr>
          <p:cNvPr id="22532" name="矩形 22531"/>
          <p:cNvSpPr/>
          <p:nvPr/>
        </p:nvSpPr>
        <p:spPr>
          <a:xfrm>
            <a:off x="2855913" y="1125538"/>
            <a:ext cx="1727200" cy="645160"/>
          </a:xfrm>
          <a:prstGeom prst="rect">
            <a:avLst/>
          </a:prstGeom>
          <a:noFill/>
          <a:ln w="12700">
            <a:noFill/>
          </a:ln>
        </p:spPr>
        <p:txBody>
          <a:bodyPr>
            <a:spAutoFit/>
          </a:bodyPr>
          <a:p>
            <a:r>
              <a:rPr lang="zh-CN" altLang="en-US" sz="3600" b="1" dirty="0">
                <a:solidFill>
                  <a:srgbClr val="FF0000"/>
                </a:solidFill>
                <a:effectLst>
                  <a:outerShdw blurRad="38100" dist="38100" dir="2700000">
                    <a:srgbClr val="C0C0C0"/>
                  </a:outerShdw>
                </a:effectLst>
                <a:latin typeface="Tahoma" panose="020B0604030504040204" charset="0"/>
              </a:rPr>
              <a:t>例</a:t>
            </a:r>
            <a:r>
              <a:rPr lang="en-US" altLang="zh-CN" sz="3600" b="1" dirty="0">
                <a:solidFill>
                  <a:srgbClr val="FF0000"/>
                </a:solidFill>
                <a:effectLst>
                  <a:outerShdw blurRad="38100" dist="38100" dir="2700000">
                    <a:srgbClr val="C0C0C0"/>
                  </a:outerShdw>
                </a:effectLst>
                <a:latin typeface="Tahoma" panose="020B0604030504040204" charset="0"/>
              </a:rPr>
              <a:t>3</a:t>
            </a:r>
            <a:endParaRPr lang="en-US" altLang="zh-CN" sz="3600" b="1" dirty="0">
              <a:solidFill>
                <a:srgbClr val="FF0000"/>
              </a:solidFill>
              <a:effectLst>
                <a:outerShdw blurRad="38100" dist="38100" dir="2700000">
                  <a:srgbClr val="C0C0C0"/>
                </a:outerShdw>
              </a:effectLst>
              <a:latin typeface="Tahoma" panose="020B0604030504040204" charset="0"/>
            </a:endParaRPr>
          </a:p>
        </p:txBody>
      </p:sp>
      <p:sp>
        <p:nvSpPr>
          <p:cNvPr id="22533" name="矩形 22532"/>
          <p:cNvSpPr/>
          <p:nvPr/>
        </p:nvSpPr>
        <p:spPr>
          <a:xfrm>
            <a:off x="2135188" y="4076700"/>
            <a:ext cx="8064500" cy="1568450"/>
          </a:xfrm>
          <a:prstGeom prst="rect">
            <a:avLst/>
          </a:prstGeom>
          <a:noFill/>
          <a:ln w="12700">
            <a:noFill/>
          </a:ln>
        </p:spPr>
        <p:txBody>
          <a:bodyPr>
            <a:spAutoFit/>
          </a:bodyPr>
          <a:p>
            <a:r>
              <a:rPr lang="zh-CN" altLang="en-US" sz="2400" b="1" dirty="0">
                <a:effectLst>
                  <a:outerShdw blurRad="38100" dist="38100" dir="2700000">
                    <a:srgbClr val="C0C0C0"/>
                  </a:outerShdw>
                </a:effectLst>
                <a:latin typeface="Tahoma" panose="020B0604030504040204" charset="0"/>
                <a:ea typeface="楷体_GB2312" pitchFamily="49" charset="-122"/>
              </a:rPr>
              <a:t>解: 保险费= </a:t>
            </a:r>
            <a:r>
              <a:rPr lang="en-US" altLang="zh-CN" sz="2400" b="1">
                <a:effectLst>
                  <a:outerShdw blurRad="38100" dist="38100" dir="2700000">
                    <a:srgbClr val="C0C0C0"/>
                  </a:outerShdw>
                </a:effectLst>
                <a:latin typeface="Tahoma" panose="020B0604030504040204" charset="0"/>
                <a:ea typeface="楷体_GB2312" pitchFamily="49" charset="-122"/>
              </a:rPr>
              <a:t>CIF</a:t>
            </a:r>
            <a:r>
              <a:rPr lang="zh-CN" altLang="en-US" sz="2400" b="1" dirty="0">
                <a:effectLst>
                  <a:outerShdw blurRad="38100" dist="38100" dir="2700000">
                    <a:srgbClr val="C0C0C0"/>
                  </a:outerShdw>
                </a:effectLst>
                <a:latin typeface="Tahoma" panose="020B0604030504040204" charset="0"/>
                <a:ea typeface="楷体_GB2312" pitchFamily="49" charset="-122"/>
              </a:rPr>
              <a:t>总值×110％×保险费率 ＝20.75万元×110％×0.6％＝1369.5美元</a:t>
            </a:r>
            <a:endParaRPr lang="zh-CN" altLang="en-US" sz="2400" b="1" dirty="0">
              <a:effectLst>
                <a:outerShdw blurRad="38100" dist="38100" dir="2700000">
                  <a:srgbClr val="C0C0C0"/>
                </a:outerShdw>
              </a:effectLst>
              <a:latin typeface="Tahoma" panose="020B0604030504040204" charset="0"/>
              <a:ea typeface="楷体_GB2312" pitchFamily="49" charset="-122"/>
            </a:endParaRPr>
          </a:p>
          <a:p>
            <a:r>
              <a:rPr lang="zh-CN" altLang="en-US" sz="2400" b="1" dirty="0">
                <a:effectLst>
                  <a:outerShdw blurRad="38100" dist="38100" dir="2700000">
                    <a:srgbClr val="C0C0C0"/>
                  </a:outerShdw>
                </a:effectLst>
                <a:latin typeface="Tahoma" panose="020B0604030504040204" charset="0"/>
                <a:ea typeface="楷体_GB2312" pitchFamily="49" charset="-122"/>
              </a:rPr>
              <a:t>   保险金额＝</a:t>
            </a:r>
            <a:r>
              <a:rPr lang="en-US" altLang="zh-CN" sz="2400" b="1">
                <a:effectLst>
                  <a:outerShdw blurRad="38100" dist="38100" dir="2700000">
                    <a:srgbClr val="C0C0C0"/>
                  </a:outerShdw>
                </a:effectLst>
                <a:latin typeface="Tahoma" panose="020B0604030504040204" charset="0"/>
                <a:ea typeface="楷体_GB2312" pitchFamily="49" charset="-122"/>
              </a:rPr>
              <a:t>CIF</a:t>
            </a:r>
            <a:r>
              <a:rPr lang="zh-CN" altLang="en-US" sz="2400" b="1" dirty="0">
                <a:effectLst>
                  <a:outerShdw blurRad="38100" dist="38100" dir="2700000">
                    <a:srgbClr val="C0C0C0"/>
                  </a:outerShdw>
                </a:effectLst>
                <a:latin typeface="Tahoma" panose="020B0604030504040204" charset="0"/>
                <a:ea typeface="楷体_GB2312" pitchFamily="49" charset="-122"/>
              </a:rPr>
              <a:t>总值×110％＝20.75×110％</a:t>
            </a:r>
            <a:endParaRPr lang="zh-CN" altLang="en-US" sz="2400" b="1" dirty="0">
              <a:effectLst>
                <a:outerShdw blurRad="38100" dist="38100" dir="2700000">
                  <a:srgbClr val="C0C0C0"/>
                </a:outerShdw>
              </a:effectLst>
              <a:latin typeface="Tahoma" panose="020B0604030504040204" charset="0"/>
              <a:ea typeface="楷体_GB2312" pitchFamily="49" charset="-122"/>
            </a:endParaRPr>
          </a:p>
          <a:p>
            <a:r>
              <a:rPr lang="zh-CN" altLang="en-US" sz="2400" b="1" dirty="0">
                <a:effectLst>
                  <a:outerShdw blurRad="38100" dist="38100" dir="2700000">
                    <a:srgbClr val="C0C0C0"/>
                  </a:outerShdw>
                </a:effectLst>
                <a:latin typeface="Tahoma" panose="020B0604030504040204" charset="0"/>
                <a:ea typeface="楷体_GB2312" pitchFamily="49" charset="-122"/>
              </a:rPr>
              <a:t>　＝22.825 万美元</a:t>
            </a:r>
            <a:endParaRPr lang="zh-CN" altLang="en-US" sz="2400" b="1" dirty="0">
              <a:effectLst>
                <a:outerShdw blurRad="38100" dist="38100" dir="2700000">
                  <a:srgbClr val="C0C0C0"/>
                </a:outerShdw>
              </a:effectLst>
              <a:latin typeface="Tahoma" panose="020B0604030504040204" charset="0"/>
              <a:ea typeface="楷体_GB2312" pitchFamily="49"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indefinite"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897" decel="100000" fill="hold"/>
                                        <p:tgtEl>
                                          <p:spTgt spid="22530"/>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22531">
                                            <p:txEl>
                                              <p:charRg st="1" end="109"/>
                                            </p:txEl>
                                          </p:spTgt>
                                        </p:tgtEl>
                                        <p:attrNameLst>
                                          <p:attrName>style.visibility</p:attrName>
                                        </p:attrNameLst>
                                      </p:cBhvr>
                                      <p:to>
                                        <p:strVal val="visible"/>
                                      </p:to>
                                    </p:set>
                                    <p:animEffect transition="in" filter="fade">
                                      <p:cBhvr>
                                        <p:cTn id="15" dur="1000"/>
                                        <p:tgtEl>
                                          <p:spTgt spid="22531">
                                            <p:txEl>
                                              <p:charRg st="1" end="109"/>
                                            </p:txEl>
                                          </p:spTgt>
                                        </p:tgtEl>
                                      </p:cBhvr>
                                    </p:animEffect>
                                    <p:anim calcmode="lin" valueType="num">
                                      <p:cBhvr>
                                        <p:cTn id="16" dur="1000" fill="hold"/>
                                        <p:tgtEl>
                                          <p:spTgt spid="22531">
                                            <p:txEl>
                                              <p:charRg st="1" end="109"/>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22531">
                                            <p:txEl>
                                              <p:charRg st="1" end="109"/>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22531">
                                            <p:txEl>
                                              <p:charRg st="1" end="109"/>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additive="base">
                                        <p:cTn id="23" dur="500" fill="hold"/>
                                        <p:tgtEl>
                                          <p:spTgt spid="22533"/>
                                        </p:tgtEl>
                                        <p:attrNameLst>
                                          <p:attrName>ppt_x</p:attrName>
                                        </p:attrNameLst>
                                      </p:cBhvr>
                                      <p:tavLst>
                                        <p:tav tm="0">
                                          <p:val>
                                            <p:strVal val="#ppt_x"/>
                                          </p:val>
                                        </p:tav>
                                        <p:tav tm="100000">
                                          <p:val>
                                            <p:strVal val="#ppt_x"/>
                                          </p:val>
                                        </p:tav>
                                      </p:tavLst>
                                    </p:anim>
                                    <p:anim calcmode="lin" valueType="num">
                                      <p:cBhvr additive="base">
                                        <p:cTn id="24"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225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占位符 20482"/>
          <p:cNvSpPr>
            <a:spLocks noGrp="1"/>
          </p:cNvSpPr>
          <p:nvPr>
            <p:ph type="body" idx="1"/>
          </p:nvPr>
        </p:nvSpPr>
        <p:spPr>
          <a:xfrm>
            <a:off x="1992313" y="1700213"/>
            <a:ext cx="7772400" cy="5562600"/>
          </a:xfrm>
        </p:spPr>
        <p:txBody>
          <a:bodyPr/>
          <a:p>
            <a:pPr>
              <a:buNone/>
            </a:pP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四、取得保险单据</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　　</a:t>
            </a:r>
            <a:r>
              <a:rPr lang="zh-CN" altLang="en-US" sz="2400" b="1" u="sng" dirty="0">
                <a:effectLst>
                  <a:outerShdw blurRad="38100" dist="38100" dir="2700000">
                    <a:srgbClr val="C0C0C0"/>
                  </a:outerShdw>
                </a:effectLst>
                <a:latin typeface="楷体_GB2312" pitchFamily="49" charset="-122"/>
                <a:ea typeface="楷体_GB2312" pitchFamily="49" charset="-122"/>
              </a:rPr>
              <a:t>保险单</a:t>
            </a:r>
            <a:r>
              <a:rPr lang="zh-CN" altLang="en-US" sz="2400" b="1" dirty="0">
                <a:effectLst>
                  <a:outerShdw blurRad="38100" dist="38100" dir="2700000">
                    <a:srgbClr val="C0C0C0"/>
                  </a:outerShdw>
                </a:effectLst>
                <a:latin typeface="楷体_GB2312" pitchFamily="49" charset="-122"/>
                <a:ea typeface="楷体_GB2312" pitchFamily="49" charset="-122"/>
              </a:rPr>
              <a:t>（</a:t>
            </a:r>
            <a:r>
              <a:rPr lang="zh-CN" altLang="en-US" sz="2400" b="1" i="1" dirty="0">
                <a:solidFill>
                  <a:srgbClr val="FF0000"/>
                </a:solidFill>
                <a:effectLst>
                  <a:outerShdw blurRad="38100" dist="38100" dir="2700000">
                    <a:srgbClr val="C0C0C0"/>
                  </a:outerShdw>
                </a:effectLst>
                <a:latin typeface="楷体_GB2312" pitchFamily="49" charset="-122"/>
                <a:ea typeface="楷体_GB2312" pitchFamily="49" charset="-122"/>
              </a:rPr>
              <a:t>见附件六</a:t>
            </a:r>
            <a:r>
              <a:rPr lang="zh-CN" altLang="en-US" sz="2400" b="1" dirty="0">
                <a:effectLst>
                  <a:outerShdw blurRad="38100" dist="38100" dir="2700000">
                    <a:srgbClr val="C0C0C0"/>
                  </a:outerShdw>
                </a:effectLst>
                <a:latin typeface="楷体_GB2312" pitchFamily="49" charset="-122"/>
                <a:ea typeface="楷体_GB2312" pitchFamily="49" charset="-122"/>
              </a:rPr>
              <a:t>）、保险凭证、联合凭证</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　　预约保单、批单</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五、保险索赔</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六、注意事项</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1、信用证条件下，注意与信用证保持一致；</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2、投保险别和其它条件应与合同一致；</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3、对方有特殊要求时，应同保险公司商量可否及其费用，以便向对方收取。</a:t>
            </a: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20483">
                                            <p:txEl>
                                              <p:charRg st="0" end="9"/>
                                            </p:txEl>
                                          </p:spTgt>
                                        </p:tgtEl>
                                        <p:attrNameLst>
                                          <p:attrName>style.visibility</p:attrName>
                                        </p:attrNameLst>
                                      </p:cBhvr>
                                      <p:to>
                                        <p:strVal val="visible"/>
                                      </p:to>
                                    </p:set>
                                    <p:animEffect transition="in" filter="fade">
                                      <p:cBhvr>
                                        <p:cTn id="7" dur="500"/>
                                        <p:tgtEl>
                                          <p:spTgt spid="20483">
                                            <p:txEl>
                                              <p:charRg st="0" end="9"/>
                                            </p:txEl>
                                          </p:spTgt>
                                        </p:tgtEl>
                                      </p:cBhvr>
                                    </p:animEffect>
                                    <p:anim calcmode="lin" valueType="num">
                                      <p:cBhvr>
                                        <p:cTn id="8" dur="500" fill="hold"/>
                                        <p:tgtEl>
                                          <p:spTgt spid="20483">
                                            <p:txEl>
                                              <p:charRg st="0" end="9"/>
                                            </p:txEl>
                                          </p:spTgt>
                                        </p:tgtEl>
                                        <p:attrNameLst>
                                          <p:attrName>ppt_x</p:attrName>
                                        </p:attrNameLst>
                                      </p:cBhvr>
                                      <p:tavLst>
                                        <p:tav tm="0">
                                          <p:val>
                                            <p:strVal val="#ppt_x"/>
                                          </p:val>
                                        </p:tav>
                                        <p:tav tm="100000">
                                          <p:val>
                                            <p:strVal val="#ppt_x"/>
                                          </p:val>
                                        </p:tav>
                                      </p:tavLst>
                                    </p:anim>
                                    <p:anim calcmode="lin" valueType="num">
                                      <p:cBhvr>
                                        <p:cTn id="9" dur="500" fill="hold"/>
                                        <p:tgtEl>
                                          <p:spTgt spid="20483">
                                            <p:txEl>
                                              <p:charRg st="0" end="9"/>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20483">
                                            <p:txEl>
                                              <p:charRg st="9" end="31"/>
                                            </p:txEl>
                                          </p:spTgt>
                                        </p:tgtEl>
                                        <p:attrNameLst>
                                          <p:attrName>style.visibility</p:attrName>
                                        </p:attrNameLst>
                                      </p:cBhvr>
                                      <p:to>
                                        <p:strVal val="visible"/>
                                      </p:to>
                                    </p:set>
                                    <p:animEffect transition="in" filter="fade">
                                      <p:cBhvr>
                                        <p:cTn id="14" dur="500"/>
                                        <p:tgtEl>
                                          <p:spTgt spid="20483">
                                            <p:txEl>
                                              <p:charRg st="9" end="31"/>
                                            </p:txEl>
                                          </p:spTgt>
                                        </p:tgtEl>
                                      </p:cBhvr>
                                    </p:animEffect>
                                    <p:anim calcmode="lin" valueType="num">
                                      <p:cBhvr>
                                        <p:cTn id="15" dur="500" fill="hold"/>
                                        <p:tgtEl>
                                          <p:spTgt spid="20483">
                                            <p:txEl>
                                              <p:charRg st="9" end="31"/>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charRg st="9" end="3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20483">
                                            <p:txEl>
                                              <p:charRg st="31" end="41"/>
                                            </p:txEl>
                                          </p:spTgt>
                                        </p:tgtEl>
                                        <p:attrNameLst>
                                          <p:attrName>style.visibility</p:attrName>
                                        </p:attrNameLst>
                                      </p:cBhvr>
                                      <p:to>
                                        <p:strVal val="visible"/>
                                      </p:to>
                                    </p:set>
                                    <p:animEffect transition="in" filter="fade">
                                      <p:cBhvr>
                                        <p:cTn id="21" dur="500"/>
                                        <p:tgtEl>
                                          <p:spTgt spid="20483">
                                            <p:txEl>
                                              <p:charRg st="31" end="41"/>
                                            </p:txEl>
                                          </p:spTgt>
                                        </p:tgtEl>
                                      </p:cBhvr>
                                    </p:animEffect>
                                    <p:anim calcmode="lin" valueType="num">
                                      <p:cBhvr>
                                        <p:cTn id="22" dur="500" fill="hold"/>
                                        <p:tgtEl>
                                          <p:spTgt spid="20483">
                                            <p:txEl>
                                              <p:charRg st="31" end="41"/>
                                            </p:txEl>
                                          </p:spTgt>
                                        </p:tgtEl>
                                        <p:attrNameLst>
                                          <p:attrName>ppt_x</p:attrName>
                                        </p:attrNameLst>
                                      </p:cBhvr>
                                      <p:tavLst>
                                        <p:tav tm="0">
                                          <p:val>
                                            <p:strVal val="#ppt_x"/>
                                          </p:val>
                                        </p:tav>
                                        <p:tav tm="100000">
                                          <p:val>
                                            <p:strVal val="#ppt_x"/>
                                          </p:val>
                                        </p:tav>
                                      </p:tavLst>
                                    </p:anim>
                                    <p:anim calcmode="lin" valueType="num">
                                      <p:cBhvr>
                                        <p:cTn id="23" dur="500" fill="hold"/>
                                        <p:tgtEl>
                                          <p:spTgt spid="20483">
                                            <p:txEl>
                                              <p:charRg st="31" end="4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20483">
                                            <p:txEl>
                                              <p:charRg st="41" end="48"/>
                                            </p:txEl>
                                          </p:spTgt>
                                        </p:tgtEl>
                                        <p:attrNameLst>
                                          <p:attrName>style.visibility</p:attrName>
                                        </p:attrNameLst>
                                      </p:cBhvr>
                                      <p:to>
                                        <p:strVal val="visible"/>
                                      </p:to>
                                    </p:set>
                                    <p:animEffect transition="in" filter="fade">
                                      <p:cBhvr>
                                        <p:cTn id="28" dur="500"/>
                                        <p:tgtEl>
                                          <p:spTgt spid="20483">
                                            <p:txEl>
                                              <p:charRg st="41" end="48"/>
                                            </p:txEl>
                                          </p:spTgt>
                                        </p:tgtEl>
                                      </p:cBhvr>
                                    </p:animEffect>
                                    <p:anim calcmode="lin" valueType="num">
                                      <p:cBhvr>
                                        <p:cTn id="29" dur="500" fill="hold"/>
                                        <p:tgtEl>
                                          <p:spTgt spid="20483">
                                            <p:txEl>
                                              <p:charRg st="41" end="48"/>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charRg st="41" end="48"/>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20483">
                                            <p:txEl>
                                              <p:charRg st="48" end="55"/>
                                            </p:txEl>
                                          </p:spTgt>
                                        </p:tgtEl>
                                        <p:attrNameLst>
                                          <p:attrName>style.visibility</p:attrName>
                                        </p:attrNameLst>
                                      </p:cBhvr>
                                      <p:to>
                                        <p:strVal val="visible"/>
                                      </p:to>
                                    </p:set>
                                    <p:animEffect transition="in" filter="fade">
                                      <p:cBhvr>
                                        <p:cTn id="35" dur="500"/>
                                        <p:tgtEl>
                                          <p:spTgt spid="20483">
                                            <p:txEl>
                                              <p:charRg st="48" end="55"/>
                                            </p:txEl>
                                          </p:spTgt>
                                        </p:tgtEl>
                                      </p:cBhvr>
                                    </p:animEffect>
                                    <p:anim calcmode="lin" valueType="num">
                                      <p:cBhvr>
                                        <p:cTn id="36" dur="500" fill="hold"/>
                                        <p:tgtEl>
                                          <p:spTgt spid="20483">
                                            <p:txEl>
                                              <p:charRg st="48" end="55"/>
                                            </p:txEl>
                                          </p:spTgt>
                                        </p:tgtEl>
                                        <p:attrNameLst>
                                          <p:attrName>ppt_x</p:attrName>
                                        </p:attrNameLst>
                                      </p:cBhvr>
                                      <p:tavLst>
                                        <p:tav tm="0">
                                          <p:val>
                                            <p:strVal val="#ppt_x"/>
                                          </p:val>
                                        </p:tav>
                                        <p:tav tm="100000">
                                          <p:val>
                                            <p:strVal val="#ppt_x"/>
                                          </p:val>
                                        </p:tav>
                                      </p:tavLst>
                                    </p:anim>
                                    <p:anim calcmode="lin" valueType="num">
                                      <p:cBhvr>
                                        <p:cTn id="37" dur="500" fill="hold"/>
                                        <p:tgtEl>
                                          <p:spTgt spid="20483">
                                            <p:txEl>
                                              <p:charRg st="48" end="5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20483">
                                            <p:txEl>
                                              <p:charRg st="55" end="76"/>
                                            </p:txEl>
                                          </p:spTgt>
                                        </p:tgtEl>
                                        <p:attrNameLst>
                                          <p:attrName>style.visibility</p:attrName>
                                        </p:attrNameLst>
                                      </p:cBhvr>
                                      <p:to>
                                        <p:strVal val="visible"/>
                                      </p:to>
                                    </p:set>
                                    <p:animEffect transition="in" filter="fade">
                                      <p:cBhvr>
                                        <p:cTn id="42" dur="500"/>
                                        <p:tgtEl>
                                          <p:spTgt spid="20483">
                                            <p:txEl>
                                              <p:charRg st="55" end="76"/>
                                            </p:txEl>
                                          </p:spTgt>
                                        </p:tgtEl>
                                      </p:cBhvr>
                                    </p:animEffect>
                                    <p:anim calcmode="lin" valueType="num">
                                      <p:cBhvr>
                                        <p:cTn id="43" dur="500" fill="hold"/>
                                        <p:tgtEl>
                                          <p:spTgt spid="20483">
                                            <p:txEl>
                                              <p:charRg st="55" end="76"/>
                                            </p:txEl>
                                          </p:spTgt>
                                        </p:tgtEl>
                                        <p:attrNameLst>
                                          <p:attrName>ppt_x</p:attrName>
                                        </p:attrNameLst>
                                      </p:cBhvr>
                                      <p:tavLst>
                                        <p:tav tm="0">
                                          <p:val>
                                            <p:strVal val="#ppt_x"/>
                                          </p:val>
                                        </p:tav>
                                        <p:tav tm="100000">
                                          <p:val>
                                            <p:strVal val="#ppt_x"/>
                                          </p:val>
                                        </p:tav>
                                      </p:tavLst>
                                    </p:anim>
                                    <p:anim calcmode="lin" valueType="num">
                                      <p:cBhvr>
                                        <p:cTn id="44" dur="500" fill="hold"/>
                                        <p:tgtEl>
                                          <p:spTgt spid="20483">
                                            <p:txEl>
                                              <p:charRg st="55" end="7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20483">
                                            <p:txEl>
                                              <p:charRg st="76" end="95"/>
                                            </p:txEl>
                                          </p:spTgt>
                                        </p:tgtEl>
                                        <p:attrNameLst>
                                          <p:attrName>style.visibility</p:attrName>
                                        </p:attrNameLst>
                                      </p:cBhvr>
                                      <p:to>
                                        <p:strVal val="visible"/>
                                      </p:to>
                                    </p:set>
                                    <p:animEffect transition="in" filter="fade">
                                      <p:cBhvr>
                                        <p:cTn id="49" dur="500"/>
                                        <p:tgtEl>
                                          <p:spTgt spid="20483">
                                            <p:txEl>
                                              <p:charRg st="76" end="95"/>
                                            </p:txEl>
                                          </p:spTgt>
                                        </p:tgtEl>
                                      </p:cBhvr>
                                    </p:animEffect>
                                    <p:anim calcmode="lin" valueType="num">
                                      <p:cBhvr>
                                        <p:cTn id="50" dur="500" fill="hold"/>
                                        <p:tgtEl>
                                          <p:spTgt spid="20483">
                                            <p:txEl>
                                              <p:charRg st="76" end="95"/>
                                            </p:txEl>
                                          </p:spTgt>
                                        </p:tgtEl>
                                        <p:attrNameLst>
                                          <p:attrName>ppt_x</p:attrName>
                                        </p:attrNameLst>
                                      </p:cBhvr>
                                      <p:tavLst>
                                        <p:tav tm="0">
                                          <p:val>
                                            <p:strVal val="#ppt_x"/>
                                          </p:val>
                                        </p:tav>
                                        <p:tav tm="100000">
                                          <p:val>
                                            <p:strVal val="#ppt_x"/>
                                          </p:val>
                                        </p:tav>
                                      </p:tavLst>
                                    </p:anim>
                                    <p:anim calcmode="lin" valueType="num">
                                      <p:cBhvr>
                                        <p:cTn id="51" dur="500" fill="hold"/>
                                        <p:tgtEl>
                                          <p:spTgt spid="20483">
                                            <p:txEl>
                                              <p:charRg st="76" end="9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indefinite" fill="hold">
                                          <p:stCondLst>
                                            <p:cond delay="0"/>
                                          </p:stCondLst>
                                        </p:cTn>
                                        <p:tgtEl>
                                          <p:spTgt spid="20483">
                                            <p:txEl>
                                              <p:charRg st="95" end="130"/>
                                            </p:txEl>
                                          </p:spTgt>
                                        </p:tgtEl>
                                        <p:attrNameLst>
                                          <p:attrName>style.visibility</p:attrName>
                                        </p:attrNameLst>
                                      </p:cBhvr>
                                      <p:to>
                                        <p:strVal val="visible"/>
                                      </p:to>
                                    </p:set>
                                    <p:animEffect transition="in" filter="fade">
                                      <p:cBhvr>
                                        <p:cTn id="56" dur="500"/>
                                        <p:tgtEl>
                                          <p:spTgt spid="20483">
                                            <p:txEl>
                                              <p:charRg st="95" end="130"/>
                                            </p:txEl>
                                          </p:spTgt>
                                        </p:tgtEl>
                                      </p:cBhvr>
                                    </p:animEffect>
                                    <p:anim calcmode="lin" valueType="num">
                                      <p:cBhvr>
                                        <p:cTn id="57" dur="500" fill="hold"/>
                                        <p:tgtEl>
                                          <p:spTgt spid="20483">
                                            <p:txEl>
                                              <p:charRg st="95" end="130"/>
                                            </p:txEl>
                                          </p:spTgt>
                                        </p:tgtEl>
                                        <p:attrNameLst>
                                          <p:attrName>ppt_x</p:attrName>
                                        </p:attrNameLst>
                                      </p:cBhvr>
                                      <p:tavLst>
                                        <p:tav tm="0">
                                          <p:val>
                                            <p:strVal val="#ppt_x"/>
                                          </p:val>
                                        </p:tav>
                                        <p:tav tm="100000">
                                          <p:val>
                                            <p:strVal val="#ppt_x"/>
                                          </p:val>
                                        </p:tav>
                                      </p:tavLst>
                                    </p:anim>
                                    <p:anim calcmode="lin" valueType="num">
                                      <p:cBhvr>
                                        <p:cTn id="58" dur="500" fill="hold"/>
                                        <p:tgtEl>
                                          <p:spTgt spid="20483">
                                            <p:txEl>
                                              <p:charRg st="95" end="13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xfrm>
            <a:off x="2674938" y="895350"/>
            <a:ext cx="7793037" cy="781050"/>
          </a:xfrm>
        </p:spPr>
        <p:txBody>
          <a:bodyPr anchor="b"/>
          <a:p>
            <a:r>
              <a:rPr lang="zh-CN" altLang="en-US" sz="3600" b="1" dirty="0">
                <a:solidFill>
                  <a:srgbClr val="FF0000"/>
                </a:solidFill>
                <a:effectLst>
                  <a:outerShdw blurRad="38100" dist="38100" dir="2700000">
                    <a:srgbClr val="C0C0C0"/>
                  </a:outerShdw>
                </a:effectLst>
                <a:latin typeface="楷体_GB2312" pitchFamily="49" charset="-122"/>
                <a:ea typeface="楷体_GB2312" pitchFamily="49" charset="-122"/>
              </a:rPr>
              <a:t>第七节 索赔与理赔</a:t>
            </a:r>
            <a:endParaRPr lang="zh-CN" altLang="en-US" sz="36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25603" name="文本占位符 25602"/>
          <p:cNvSpPr>
            <a:spLocks noGrp="1"/>
          </p:cNvSpPr>
          <p:nvPr>
            <p:ph type="body" idx="1"/>
          </p:nvPr>
        </p:nvSpPr>
        <p:spPr>
          <a:xfrm>
            <a:off x="2063750" y="2133600"/>
            <a:ext cx="8280400" cy="4114800"/>
          </a:xfrm>
        </p:spPr>
        <p:txBody>
          <a:bodyPr/>
          <a:p>
            <a:pPr>
              <a:lnSpc>
                <a:spcPct val="90000"/>
              </a:lnSpc>
              <a:buNone/>
            </a:pP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一、索赔的一般程序：</a:t>
            </a:r>
            <a:endPar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1、损失通知－－向保险公司</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2、申请检验</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3、提交索赔单证：保单、运输合同、发票、装箱单、货损证明、检验报告、索赔清单</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二、注意事项：</a:t>
            </a:r>
            <a:endPar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1、积极施救和整理</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2、先向保险人索赔，把向第三责任人追偿权力交给保险人。</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pPr>
            <a:endParaRPr lang="zh-CN" altLang="en-US" sz="2400" b="1" dirty="0">
              <a:effectLst>
                <a:outerShdw blurRad="38100" dist="38100" dir="2700000">
                  <a:srgbClr val="C0C0C0"/>
                </a:outerShdw>
              </a:effectLst>
              <a:latin typeface="楷体_GB2312"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25603">
                                            <p:txEl>
                                              <p:charRg st="0" end="11"/>
                                            </p:txEl>
                                          </p:spTgt>
                                        </p:tgtEl>
                                        <p:attrNameLst>
                                          <p:attrName>style.visibility</p:attrName>
                                        </p:attrNameLst>
                                      </p:cBhvr>
                                      <p:to>
                                        <p:strVal val="visible"/>
                                      </p:to>
                                    </p:set>
                                    <p:animEffect transition="in" filter="fade">
                                      <p:cBhvr>
                                        <p:cTn id="14" dur="500"/>
                                        <p:tgtEl>
                                          <p:spTgt spid="25603">
                                            <p:txEl>
                                              <p:charRg st="0" end="11"/>
                                            </p:txEl>
                                          </p:spTgt>
                                        </p:tgtEl>
                                      </p:cBhvr>
                                    </p:animEffect>
                                    <p:anim calcmode="lin" valueType="num">
                                      <p:cBhvr>
                                        <p:cTn id="15" dur="500" fill="hold"/>
                                        <p:tgtEl>
                                          <p:spTgt spid="25603">
                                            <p:txEl>
                                              <p:charRg st="0" end="11"/>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charRg st="0" end="1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25603">
                                            <p:txEl>
                                              <p:charRg st="11" end="25"/>
                                            </p:txEl>
                                          </p:spTgt>
                                        </p:tgtEl>
                                        <p:attrNameLst>
                                          <p:attrName>style.visibility</p:attrName>
                                        </p:attrNameLst>
                                      </p:cBhvr>
                                      <p:to>
                                        <p:strVal val="visible"/>
                                      </p:to>
                                    </p:set>
                                    <p:animEffect transition="in" filter="fade">
                                      <p:cBhvr>
                                        <p:cTn id="21" dur="500"/>
                                        <p:tgtEl>
                                          <p:spTgt spid="25603">
                                            <p:txEl>
                                              <p:charRg st="11" end="25"/>
                                            </p:txEl>
                                          </p:spTgt>
                                        </p:tgtEl>
                                      </p:cBhvr>
                                    </p:animEffect>
                                    <p:anim calcmode="lin" valueType="num">
                                      <p:cBhvr>
                                        <p:cTn id="22" dur="500" fill="hold"/>
                                        <p:tgtEl>
                                          <p:spTgt spid="25603">
                                            <p:txEl>
                                              <p:charRg st="11" end="25"/>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charRg st="11" end="25"/>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25603">
                                            <p:txEl>
                                              <p:charRg st="25" end="32"/>
                                            </p:txEl>
                                          </p:spTgt>
                                        </p:tgtEl>
                                        <p:attrNameLst>
                                          <p:attrName>style.visibility</p:attrName>
                                        </p:attrNameLst>
                                      </p:cBhvr>
                                      <p:to>
                                        <p:strVal val="visible"/>
                                      </p:to>
                                    </p:set>
                                    <p:animEffect transition="in" filter="fade">
                                      <p:cBhvr>
                                        <p:cTn id="28" dur="500"/>
                                        <p:tgtEl>
                                          <p:spTgt spid="25603">
                                            <p:txEl>
                                              <p:charRg st="25" end="32"/>
                                            </p:txEl>
                                          </p:spTgt>
                                        </p:tgtEl>
                                      </p:cBhvr>
                                    </p:animEffect>
                                    <p:anim calcmode="lin" valueType="num">
                                      <p:cBhvr>
                                        <p:cTn id="29" dur="500" fill="hold"/>
                                        <p:tgtEl>
                                          <p:spTgt spid="25603">
                                            <p:txEl>
                                              <p:charRg st="25" end="3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charRg st="25" end="3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indefinite" fill="hold">
                                          <p:stCondLst>
                                            <p:cond delay="0"/>
                                          </p:stCondLst>
                                        </p:cTn>
                                        <p:tgtEl>
                                          <p:spTgt spid="25603">
                                            <p:txEl>
                                              <p:charRg st="32" end="71"/>
                                            </p:txEl>
                                          </p:spTgt>
                                        </p:tgtEl>
                                        <p:attrNameLst>
                                          <p:attrName>style.visibility</p:attrName>
                                        </p:attrNameLst>
                                      </p:cBhvr>
                                      <p:to>
                                        <p:strVal val="visible"/>
                                      </p:to>
                                    </p:set>
                                    <p:animEffect transition="in" filter="fade">
                                      <p:cBhvr>
                                        <p:cTn id="35" dur="500"/>
                                        <p:tgtEl>
                                          <p:spTgt spid="25603">
                                            <p:txEl>
                                              <p:charRg st="32" end="71"/>
                                            </p:txEl>
                                          </p:spTgt>
                                        </p:tgtEl>
                                      </p:cBhvr>
                                    </p:animEffect>
                                    <p:anim calcmode="lin" valueType="num">
                                      <p:cBhvr>
                                        <p:cTn id="36" dur="500" fill="hold"/>
                                        <p:tgtEl>
                                          <p:spTgt spid="25603">
                                            <p:txEl>
                                              <p:charRg st="32" end="71"/>
                                            </p:txEl>
                                          </p:spTgt>
                                        </p:tgtEl>
                                        <p:attrNameLst>
                                          <p:attrName>ppt_x</p:attrName>
                                        </p:attrNameLst>
                                      </p:cBhvr>
                                      <p:tavLst>
                                        <p:tav tm="0">
                                          <p:val>
                                            <p:strVal val="#ppt_x"/>
                                          </p:val>
                                        </p:tav>
                                        <p:tav tm="100000">
                                          <p:val>
                                            <p:strVal val="#ppt_x"/>
                                          </p:val>
                                        </p:tav>
                                      </p:tavLst>
                                    </p:anim>
                                    <p:anim calcmode="lin" valueType="num">
                                      <p:cBhvr>
                                        <p:cTn id="37" dur="500" fill="hold"/>
                                        <p:tgtEl>
                                          <p:spTgt spid="25603">
                                            <p:txEl>
                                              <p:charRg st="32" end="71"/>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indefinite" fill="hold">
                                          <p:stCondLst>
                                            <p:cond delay="0"/>
                                          </p:stCondLst>
                                        </p:cTn>
                                        <p:tgtEl>
                                          <p:spTgt spid="25603">
                                            <p:txEl>
                                              <p:charRg st="71" end="79"/>
                                            </p:txEl>
                                          </p:spTgt>
                                        </p:tgtEl>
                                        <p:attrNameLst>
                                          <p:attrName>style.visibility</p:attrName>
                                        </p:attrNameLst>
                                      </p:cBhvr>
                                      <p:to>
                                        <p:strVal val="visible"/>
                                      </p:to>
                                    </p:set>
                                    <p:animEffect transition="in" filter="fade">
                                      <p:cBhvr>
                                        <p:cTn id="42" dur="500"/>
                                        <p:tgtEl>
                                          <p:spTgt spid="25603">
                                            <p:txEl>
                                              <p:charRg st="71" end="79"/>
                                            </p:txEl>
                                          </p:spTgt>
                                        </p:tgtEl>
                                      </p:cBhvr>
                                    </p:animEffect>
                                    <p:anim calcmode="lin" valueType="num">
                                      <p:cBhvr>
                                        <p:cTn id="43" dur="500" fill="hold"/>
                                        <p:tgtEl>
                                          <p:spTgt spid="25603">
                                            <p:txEl>
                                              <p:charRg st="71" end="79"/>
                                            </p:txEl>
                                          </p:spTgt>
                                        </p:tgtEl>
                                        <p:attrNameLst>
                                          <p:attrName>ppt_x</p:attrName>
                                        </p:attrNameLst>
                                      </p:cBhvr>
                                      <p:tavLst>
                                        <p:tav tm="0">
                                          <p:val>
                                            <p:strVal val="#ppt_x"/>
                                          </p:val>
                                        </p:tav>
                                        <p:tav tm="100000">
                                          <p:val>
                                            <p:strVal val="#ppt_x"/>
                                          </p:val>
                                        </p:tav>
                                      </p:tavLst>
                                    </p:anim>
                                    <p:anim calcmode="lin" valueType="num">
                                      <p:cBhvr>
                                        <p:cTn id="44" dur="500" fill="hold"/>
                                        <p:tgtEl>
                                          <p:spTgt spid="25603">
                                            <p:txEl>
                                              <p:charRg st="71" end="79"/>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indefinite" fill="hold">
                                          <p:stCondLst>
                                            <p:cond delay="0"/>
                                          </p:stCondLst>
                                        </p:cTn>
                                        <p:tgtEl>
                                          <p:spTgt spid="25603">
                                            <p:txEl>
                                              <p:charRg st="79" end="89"/>
                                            </p:txEl>
                                          </p:spTgt>
                                        </p:tgtEl>
                                        <p:attrNameLst>
                                          <p:attrName>style.visibility</p:attrName>
                                        </p:attrNameLst>
                                      </p:cBhvr>
                                      <p:to>
                                        <p:strVal val="visible"/>
                                      </p:to>
                                    </p:set>
                                    <p:animEffect transition="in" filter="fade">
                                      <p:cBhvr>
                                        <p:cTn id="49" dur="500"/>
                                        <p:tgtEl>
                                          <p:spTgt spid="25603">
                                            <p:txEl>
                                              <p:charRg st="79" end="89"/>
                                            </p:txEl>
                                          </p:spTgt>
                                        </p:tgtEl>
                                      </p:cBhvr>
                                    </p:animEffect>
                                    <p:anim calcmode="lin" valueType="num">
                                      <p:cBhvr>
                                        <p:cTn id="50" dur="500" fill="hold"/>
                                        <p:tgtEl>
                                          <p:spTgt spid="25603">
                                            <p:txEl>
                                              <p:charRg st="79" end="89"/>
                                            </p:txEl>
                                          </p:spTgt>
                                        </p:tgtEl>
                                        <p:attrNameLst>
                                          <p:attrName>ppt_x</p:attrName>
                                        </p:attrNameLst>
                                      </p:cBhvr>
                                      <p:tavLst>
                                        <p:tav tm="0">
                                          <p:val>
                                            <p:strVal val="#ppt_x"/>
                                          </p:val>
                                        </p:tav>
                                        <p:tav tm="100000">
                                          <p:val>
                                            <p:strVal val="#ppt_x"/>
                                          </p:val>
                                        </p:tav>
                                      </p:tavLst>
                                    </p:anim>
                                    <p:anim calcmode="lin" valueType="num">
                                      <p:cBhvr>
                                        <p:cTn id="51" dur="500" fill="hold"/>
                                        <p:tgtEl>
                                          <p:spTgt spid="25603">
                                            <p:txEl>
                                              <p:charRg st="79" end="89"/>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indefinite" fill="hold">
                                          <p:stCondLst>
                                            <p:cond delay="0"/>
                                          </p:stCondLst>
                                        </p:cTn>
                                        <p:tgtEl>
                                          <p:spTgt spid="25603">
                                            <p:txEl>
                                              <p:charRg st="89" end="117"/>
                                            </p:txEl>
                                          </p:spTgt>
                                        </p:tgtEl>
                                        <p:attrNameLst>
                                          <p:attrName>style.visibility</p:attrName>
                                        </p:attrNameLst>
                                      </p:cBhvr>
                                      <p:to>
                                        <p:strVal val="visible"/>
                                      </p:to>
                                    </p:set>
                                    <p:animEffect transition="in" filter="fade">
                                      <p:cBhvr>
                                        <p:cTn id="56" dur="500"/>
                                        <p:tgtEl>
                                          <p:spTgt spid="25603">
                                            <p:txEl>
                                              <p:charRg st="89" end="117"/>
                                            </p:txEl>
                                          </p:spTgt>
                                        </p:tgtEl>
                                      </p:cBhvr>
                                    </p:animEffect>
                                    <p:anim calcmode="lin" valueType="num">
                                      <p:cBhvr>
                                        <p:cTn id="57" dur="500" fill="hold"/>
                                        <p:tgtEl>
                                          <p:spTgt spid="25603">
                                            <p:txEl>
                                              <p:charRg st="89" end="117"/>
                                            </p:txEl>
                                          </p:spTgt>
                                        </p:tgtEl>
                                        <p:attrNameLst>
                                          <p:attrName>ppt_x</p:attrName>
                                        </p:attrNameLst>
                                      </p:cBhvr>
                                      <p:tavLst>
                                        <p:tav tm="0">
                                          <p:val>
                                            <p:strVal val="#ppt_x"/>
                                          </p:val>
                                        </p:tav>
                                        <p:tav tm="100000">
                                          <p:val>
                                            <p:strVal val="#ppt_x"/>
                                          </p:val>
                                        </p:tav>
                                      </p:tavLst>
                                    </p:anim>
                                    <p:anim calcmode="lin" valueType="num">
                                      <p:cBhvr>
                                        <p:cTn id="58" dur="500" fill="hold"/>
                                        <p:tgtEl>
                                          <p:spTgt spid="25603">
                                            <p:txEl>
                                              <p:charRg st="89" end="11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文本占位符 26626"/>
          <p:cNvSpPr>
            <a:spLocks noGrp="1"/>
          </p:cNvSpPr>
          <p:nvPr>
            <p:ph type="body" idx="1"/>
          </p:nvPr>
        </p:nvSpPr>
        <p:spPr>
          <a:xfrm>
            <a:off x="2063750" y="1773238"/>
            <a:ext cx="8207375" cy="4106862"/>
          </a:xfrm>
        </p:spPr>
        <p:txBody>
          <a:bodyPr>
            <a:normAutofit fontScale="80000"/>
          </a:bodyPr>
          <a:p>
            <a:pPr>
              <a:buNone/>
            </a:pPr>
            <a:endParaRPr lang="zh-CN" altLang="en-US" sz="3600" b="1" dirty="0">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（一）对全损的赔偿：全额赔偿；如果是推定全损，先委付后赔偿。</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（二）对单独海损的赔偿：</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1、对数量（重量）损失的计算（按比例）</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赔偿金额＝（损失数量（重量）/保险货物总量）×保险金额</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r>
              <a:rPr lang="zh-CN" altLang="en-US" sz="2400" b="1" dirty="0">
                <a:effectLst>
                  <a:outerShdw blurRad="38100" dist="38100" dir="2700000">
                    <a:srgbClr val="C0C0C0"/>
                  </a:outerShdw>
                </a:effectLst>
                <a:latin typeface="楷体_GB2312" pitchFamily="49" charset="-122"/>
                <a:ea typeface="楷体_GB2312" pitchFamily="49" charset="-122"/>
              </a:rPr>
              <a:t>例</a:t>
            </a:r>
            <a:r>
              <a:rPr lang="en-US" altLang="zh-CN" sz="2400" b="1">
                <a:effectLst>
                  <a:outerShdw blurRad="38100" dist="38100" dir="2700000">
                    <a:srgbClr val="C0C0C0"/>
                  </a:outerShdw>
                </a:effectLst>
                <a:latin typeface="楷体_GB2312" pitchFamily="49" charset="-122"/>
                <a:ea typeface="楷体_GB2312" pitchFamily="49" charset="-122"/>
              </a:rPr>
              <a:t>7</a:t>
            </a:r>
            <a:r>
              <a:rPr lang="zh-CN" altLang="en-US" sz="2400" b="1" dirty="0">
                <a:effectLst>
                  <a:outerShdw blurRad="38100" dist="38100" dir="2700000">
                    <a:srgbClr val="C0C0C0"/>
                  </a:outerShdw>
                </a:effectLst>
                <a:latin typeface="楷体_GB2312" pitchFamily="49" charset="-122"/>
                <a:ea typeface="楷体_GB2312" pitchFamily="49" charset="-122"/>
              </a:rPr>
              <a:t>：某货物的保险金额为10000美元，数量10件，损失2件。赔偿金额为：(2/10)×10000＝2000美元</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buNone/>
            </a:pPr>
            <a:endParaRPr lang="zh-CN" altLang="en-US" sz="2400" b="1" dirty="0">
              <a:effectLst>
                <a:outerShdw blurRad="38100" dist="38100" dir="2700000">
                  <a:srgbClr val="C0C0C0"/>
                </a:outerShdw>
              </a:effectLst>
              <a:latin typeface="楷体_GB2312" pitchFamily="49" charset="-122"/>
              <a:ea typeface="楷体_GB2312" pitchFamily="49" charset="-122"/>
            </a:endParaRPr>
          </a:p>
          <a:p>
            <a:endParaRPr lang="zh-CN" altLang="en-US" sz="2400" b="1" dirty="0">
              <a:latin typeface="楷体_GB2312" pitchFamily="49" charset="-122"/>
              <a:ea typeface="楷体_GB2312" pitchFamily="49" charset="-122"/>
            </a:endParaRPr>
          </a:p>
          <a:p>
            <a:endParaRPr lang="zh-CN" altLang="en-US" sz="2400" dirty="0">
              <a:latin typeface="楷体_GB2312" pitchFamily="49" charset="-122"/>
              <a:ea typeface="楷体_GB2312" pitchFamily="49" charset="-122"/>
            </a:endParaRPr>
          </a:p>
        </p:txBody>
      </p:sp>
      <p:sp>
        <p:nvSpPr>
          <p:cNvPr id="26629" name="矩形 26628"/>
          <p:cNvSpPr/>
          <p:nvPr/>
        </p:nvSpPr>
        <p:spPr>
          <a:xfrm>
            <a:off x="2916238" y="1182688"/>
            <a:ext cx="4297680" cy="645160"/>
          </a:xfrm>
          <a:prstGeom prst="rect">
            <a:avLst/>
          </a:prstGeom>
          <a:noFill/>
          <a:ln w="12700">
            <a:noFill/>
          </a:ln>
        </p:spPr>
        <p:txBody>
          <a:bodyPr wrap="none" anchor="t">
            <a:spAutoFit/>
          </a:bodyPr>
          <a:p>
            <a:r>
              <a:rPr lang="zh-CN" altLang="en-US" sz="3600" b="1" dirty="0">
                <a:solidFill>
                  <a:srgbClr val="FF0000"/>
                </a:solidFill>
                <a:effectLst>
                  <a:outerShdw blurRad="38100" dist="38100" dir="2700000">
                    <a:srgbClr val="C0C0C0"/>
                  </a:outerShdw>
                </a:effectLst>
                <a:latin typeface="Tahoma" panose="020B0604030504040204" charset="0"/>
              </a:rPr>
              <a:t>三、赔偿金额的计算</a:t>
            </a:r>
            <a:endParaRPr lang="zh-CN" altLang="en-US" sz="3600" b="1" dirty="0">
              <a:solidFill>
                <a:srgbClr val="FF0000"/>
              </a:solidFill>
              <a:effectLst>
                <a:outerShdw blurRad="38100" dist="38100" dir="2700000">
                  <a:srgbClr val="C0C0C0"/>
                </a:outerShdw>
              </a:effectLst>
              <a:latin typeface="Tahoma" panose="020B0604030504040204" charset="0"/>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indefinite" fill="hold">
                                          <p:stCondLst>
                                            <p:cond delay="0"/>
                                          </p:stCondLst>
                                        </p:cTn>
                                        <p:tgtEl>
                                          <p:spTgt spid="26627">
                                            <p:txEl>
                                              <p:charRg st="1" end="32"/>
                                            </p:txEl>
                                          </p:spTgt>
                                        </p:tgtEl>
                                        <p:attrNameLst>
                                          <p:attrName>style.visibility</p:attrName>
                                        </p:attrNameLst>
                                      </p:cBhvr>
                                      <p:to>
                                        <p:strVal val="visible"/>
                                      </p:to>
                                    </p:set>
                                    <p:animEffect transition="in" filter="fade">
                                      <p:cBhvr>
                                        <p:cTn id="7" dur="1000"/>
                                        <p:tgtEl>
                                          <p:spTgt spid="26627">
                                            <p:txEl>
                                              <p:charRg st="1" end="32"/>
                                            </p:txEl>
                                          </p:spTgt>
                                        </p:tgtEl>
                                      </p:cBhvr>
                                    </p:animEffect>
                                    <p:anim calcmode="lin" valueType="num">
                                      <p:cBhvr>
                                        <p:cTn id="8" dur="1000" fill="hold"/>
                                        <p:tgtEl>
                                          <p:spTgt spid="26627">
                                            <p:txEl>
                                              <p:charRg st="1" end="32"/>
                                            </p:txEl>
                                          </p:spTgt>
                                        </p:tgtEl>
                                        <p:attrNameLst>
                                          <p:attrName>ppt_x</p:attrName>
                                        </p:attrNameLst>
                                      </p:cBhvr>
                                      <p:tavLst>
                                        <p:tav tm="0">
                                          <p:val>
                                            <p:strVal val="#ppt_x"/>
                                          </p:val>
                                        </p:tav>
                                        <p:tav tm="100000">
                                          <p:val>
                                            <p:strVal val="#ppt_x"/>
                                          </p:val>
                                        </p:tav>
                                      </p:tavLst>
                                    </p:anim>
                                    <p:anim calcmode="lin" valueType="num">
                                      <p:cBhvr>
                                        <p:cTn id="9" dur="897" decel="100000" fill="hold"/>
                                        <p:tgtEl>
                                          <p:spTgt spid="26627">
                                            <p:txEl>
                                              <p:charRg st="1" end="32"/>
                                            </p:txEl>
                                          </p:spTgt>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26627">
                                            <p:txEl>
                                              <p:charRg st="1" end="3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26627">
                                            <p:txEl>
                                              <p:charRg st="32" end="45"/>
                                            </p:txEl>
                                          </p:spTgt>
                                        </p:tgtEl>
                                        <p:attrNameLst>
                                          <p:attrName>style.visibility</p:attrName>
                                        </p:attrNameLst>
                                      </p:cBhvr>
                                      <p:to>
                                        <p:strVal val="visible"/>
                                      </p:to>
                                    </p:set>
                                    <p:animEffect transition="in" filter="fade">
                                      <p:cBhvr>
                                        <p:cTn id="15" dur="1000"/>
                                        <p:tgtEl>
                                          <p:spTgt spid="26627">
                                            <p:txEl>
                                              <p:charRg st="32" end="45"/>
                                            </p:txEl>
                                          </p:spTgt>
                                        </p:tgtEl>
                                      </p:cBhvr>
                                    </p:animEffect>
                                    <p:anim calcmode="lin" valueType="num">
                                      <p:cBhvr>
                                        <p:cTn id="16" dur="1000" fill="hold"/>
                                        <p:tgtEl>
                                          <p:spTgt spid="26627">
                                            <p:txEl>
                                              <p:charRg st="32" end="45"/>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26627">
                                            <p:txEl>
                                              <p:charRg st="32" end="45"/>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26627">
                                            <p:txEl>
                                              <p:charRg st="32" end="45"/>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26627">
                                            <p:txEl>
                                              <p:charRg st="45" end="65"/>
                                            </p:txEl>
                                          </p:spTgt>
                                        </p:tgtEl>
                                        <p:attrNameLst>
                                          <p:attrName>style.visibility</p:attrName>
                                        </p:attrNameLst>
                                      </p:cBhvr>
                                      <p:to>
                                        <p:strVal val="visible"/>
                                      </p:to>
                                    </p:set>
                                    <p:animEffect transition="in" filter="fade">
                                      <p:cBhvr>
                                        <p:cTn id="23" dur="1000"/>
                                        <p:tgtEl>
                                          <p:spTgt spid="26627">
                                            <p:txEl>
                                              <p:charRg st="45" end="65"/>
                                            </p:txEl>
                                          </p:spTgt>
                                        </p:tgtEl>
                                      </p:cBhvr>
                                    </p:animEffect>
                                    <p:anim calcmode="lin" valueType="num">
                                      <p:cBhvr>
                                        <p:cTn id="24" dur="1000" fill="hold"/>
                                        <p:tgtEl>
                                          <p:spTgt spid="26627">
                                            <p:txEl>
                                              <p:charRg st="45" end="65"/>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26627">
                                            <p:txEl>
                                              <p:charRg st="45" end="65"/>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26627">
                                            <p:txEl>
                                              <p:charRg st="45" end="65"/>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26627">
                                            <p:txEl>
                                              <p:charRg st="65" end="93"/>
                                            </p:txEl>
                                          </p:spTgt>
                                        </p:tgtEl>
                                        <p:attrNameLst>
                                          <p:attrName>style.visibility</p:attrName>
                                        </p:attrNameLst>
                                      </p:cBhvr>
                                      <p:to>
                                        <p:strVal val="visible"/>
                                      </p:to>
                                    </p:set>
                                    <p:animEffect transition="in" filter="fade">
                                      <p:cBhvr>
                                        <p:cTn id="31" dur="1000"/>
                                        <p:tgtEl>
                                          <p:spTgt spid="26627">
                                            <p:txEl>
                                              <p:charRg st="65" end="93"/>
                                            </p:txEl>
                                          </p:spTgt>
                                        </p:tgtEl>
                                      </p:cBhvr>
                                    </p:animEffect>
                                    <p:anim calcmode="lin" valueType="num">
                                      <p:cBhvr>
                                        <p:cTn id="32" dur="1000" fill="hold"/>
                                        <p:tgtEl>
                                          <p:spTgt spid="26627">
                                            <p:txEl>
                                              <p:charRg st="65" end="93"/>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26627">
                                            <p:txEl>
                                              <p:charRg st="65" end="93"/>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26627">
                                            <p:txEl>
                                              <p:charRg st="65" end="9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26627">
                                            <p:txEl>
                                              <p:charRg st="93" end="150"/>
                                            </p:txEl>
                                          </p:spTgt>
                                        </p:tgtEl>
                                        <p:attrNameLst>
                                          <p:attrName>style.visibility</p:attrName>
                                        </p:attrNameLst>
                                      </p:cBhvr>
                                      <p:to>
                                        <p:strVal val="visible"/>
                                      </p:to>
                                    </p:set>
                                    <p:animEffect transition="in" filter="fade">
                                      <p:cBhvr>
                                        <p:cTn id="39" dur="1000"/>
                                        <p:tgtEl>
                                          <p:spTgt spid="26627">
                                            <p:txEl>
                                              <p:charRg st="93" end="150"/>
                                            </p:txEl>
                                          </p:spTgt>
                                        </p:tgtEl>
                                      </p:cBhvr>
                                    </p:animEffect>
                                    <p:anim calcmode="lin" valueType="num">
                                      <p:cBhvr>
                                        <p:cTn id="40" dur="1000" fill="hold"/>
                                        <p:tgtEl>
                                          <p:spTgt spid="26627">
                                            <p:txEl>
                                              <p:charRg st="93" end="150"/>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26627">
                                            <p:txEl>
                                              <p:charRg st="93" end="150"/>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26627">
                                            <p:txEl>
                                              <p:charRg st="93" end="15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2" name="矩形 2261"/>
          <p:cNvSpPr/>
          <p:nvPr/>
        </p:nvSpPr>
        <p:spPr>
          <a:xfrm>
            <a:off x="6283325" y="1125855"/>
            <a:ext cx="5693410" cy="302387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SzPct val="100000"/>
              <a:buNone/>
              <a:defRPr sz="4400" u="none" kern="1200">
                <a:solidFill>
                  <a:schemeClr val="tx2"/>
                </a:solidFill>
                <a:latin typeface="Arial" panose="020B0604020202020204"/>
                <a:ea typeface="宋体" panose="02010600030101010101" pitchFamily="2" charset="-122"/>
              </a:defRPr>
            </a:lvl1pPr>
          </a:lstStyle>
          <a:p>
            <a:pPr lvl="0"/>
            <a:r>
              <a:rPr lang="zh-CN" altLang="en-US" sz="4000" b="1"/>
              <a:t>  </a:t>
            </a:r>
            <a:r>
              <a:rPr lang="zh-CN" altLang="en-US" sz="3600" b="1" spc="300" dirty="0">
                <a:solidFill>
                  <a:srgbClr val="FF0000"/>
                </a:solidFill>
                <a:uFillTx/>
                <a:latin typeface="Arial" panose="020B0604020202020204" pitchFamily="34" charset="0"/>
                <a:ea typeface="黑体" panose="02010609060101010101" charset="-122"/>
                <a:cs typeface="+mj-cs"/>
              </a:rPr>
              <a:t>第二节：保险单的填写</a:t>
            </a:r>
            <a:endParaRPr lang="zh-CN" altLang="en-US" sz="4000"/>
          </a:p>
        </p:txBody>
      </p:sp>
      <p:pic>
        <p:nvPicPr>
          <p:cNvPr id="2263" name="图片 2262"/>
          <p:cNvPicPr>
            <a:picLocks noChangeAspect="1"/>
          </p:cNvPicPr>
          <p:nvPr/>
        </p:nvPicPr>
        <p:blipFill>
          <a:blip r:embed="rId1"/>
          <a:stretch>
            <a:fillRect/>
          </a:stretch>
        </p:blipFill>
        <p:spPr>
          <a:xfrm>
            <a:off x="1524000" y="0"/>
            <a:ext cx="4648200" cy="6858000"/>
          </a:xfrm>
          <a:prstGeom prst="rect">
            <a:avLst/>
          </a:prstGeom>
          <a:noFill/>
          <a:ln w="9525">
            <a:noFill/>
          </a:ln>
        </p:spPr>
      </p:pic>
    </p:spTree>
    <p:custDataLst>
      <p:tags r:id="rId2"/>
    </p:custData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6" name="文本占位符 2265"/>
          <p:cNvSpPr/>
          <p:nvPr>
            <p:ph type="body" idx="4294967295"/>
          </p:nvPr>
        </p:nvSpPr>
        <p:spPr>
          <a:xfrm>
            <a:off x="1825625" y="981075"/>
            <a:ext cx="8540750" cy="5118100"/>
          </a:xfrm>
        </p:spPr>
        <p:txBody>
          <a:bodyPr/>
          <a:p>
            <a:pPr>
              <a:lnSpc>
                <a:spcPct val="130000"/>
              </a:lnSpc>
              <a:buClr>
                <a:schemeClr val="hlink"/>
              </a:buClr>
              <a:buNone/>
            </a:pPr>
            <a:r>
              <a:rPr lang="zh-CN" altLang="en-US" b="1">
                <a:ea typeface="楷体_GB2312" pitchFamily="49" charset="-122"/>
              </a:rPr>
              <a:t>一、保险单据的种类</a:t>
            </a:r>
            <a:endParaRPr lang="zh-CN" altLang="en-US" b="1">
              <a:ea typeface="楷体_GB2312" pitchFamily="49" charset="-122"/>
            </a:endParaRPr>
          </a:p>
          <a:p>
            <a:pPr>
              <a:lnSpc>
                <a:spcPct val="130000"/>
              </a:lnSpc>
              <a:buClr>
                <a:schemeClr val="hlink"/>
              </a:buClr>
              <a:buNone/>
            </a:pPr>
            <a:r>
              <a:rPr lang="zh-CN" altLang="en-US" b="1">
                <a:ea typeface="楷体_GB2312" pitchFamily="49" charset="-122"/>
              </a:rPr>
              <a:t>（一）保险单（</a:t>
            </a:r>
            <a:r>
              <a:rPr lang="en-US" altLang="zh-CN" b="1">
                <a:ea typeface="楷体_GB2312" pitchFamily="49" charset="-122"/>
              </a:rPr>
              <a:t>Insurance Policy</a:t>
            </a:r>
            <a:r>
              <a:rPr lang="zh-CN" altLang="en-US" b="1">
                <a:ea typeface="楷体_GB2312" pitchFamily="49" charset="-122"/>
              </a:rPr>
              <a:t>）大保单</a:t>
            </a:r>
            <a:endParaRPr lang="zh-CN" altLang="en-US" b="1">
              <a:ea typeface="楷体_GB2312" pitchFamily="49" charset="-122"/>
            </a:endParaRPr>
          </a:p>
          <a:p>
            <a:pPr>
              <a:lnSpc>
                <a:spcPct val="130000"/>
              </a:lnSpc>
              <a:buClr>
                <a:schemeClr val="hlink"/>
              </a:buClr>
              <a:buNone/>
            </a:pPr>
            <a:r>
              <a:rPr lang="zh-CN" altLang="en-US" b="1">
                <a:solidFill>
                  <a:srgbClr val="000000"/>
                </a:solidFill>
              </a:rPr>
              <a:t>是保险人与被保险人之间订立的保险合同的一种正式证明，是保险合同中最重要的书面形式。</a:t>
            </a:r>
            <a:endParaRPr lang="zh-CN" altLang="en-US" b="1">
              <a:solidFill>
                <a:srgbClr val="000000"/>
              </a:solidFill>
            </a:endParaRPr>
          </a:p>
        </p:txBody>
      </p:sp>
      <p:sp>
        <p:nvSpPr>
          <p:cNvPr id="2267" name="矩形 2266"/>
          <p:cNvSpPr/>
          <p:nvPr/>
        </p:nvSpPr>
        <p:spPr>
          <a:xfrm>
            <a:off x="2279650" y="188913"/>
            <a:ext cx="8229600" cy="776287"/>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SzPct val="100000"/>
              <a:buNone/>
              <a:defRPr sz="4400" u="none" kern="1200">
                <a:solidFill>
                  <a:schemeClr val="tx2"/>
                </a:solidFill>
                <a:latin typeface="Arial" panose="020B0604020202020204"/>
                <a:ea typeface="宋体" panose="02010600030101010101" pitchFamily="2" charset="-122"/>
              </a:defRPr>
            </a:lvl1pPr>
          </a:lstStyle>
          <a:p>
            <a:pPr lvl="0"/>
            <a:r>
              <a:rPr lang="zh-CN" altLang="en-US" sz="4000" b="1"/>
              <a:t>第一节  保险单基本知识</a:t>
            </a:r>
            <a:endParaRPr lang="zh-CN" altLang="en-US" sz="4000"/>
          </a:p>
        </p:txBody>
      </p:sp>
    </p:spTree>
    <p:custDataLst>
      <p:tags r:id="rId1"/>
    </p:custData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0" name="文本占位符 2269"/>
          <p:cNvSpPr/>
          <p:nvPr>
            <p:ph type="body" idx="4294967295"/>
          </p:nvPr>
        </p:nvSpPr>
        <p:spPr>
          <a:xfrm>
            <a:off x="2133600" y="549275"/>
            <a:ext cx="8153400" cy="5549900"/>
          </a:xfrm>
        </p:spPr>
        <p:txBody>
          <a:bodyPr/>
          <a:p>
            <a:pPr algn="just">
              <a:buClr>
                <a:schemeClr val="hlink"/>
              </a:buClr>
              <a:buNone/>
            </a:pPr>
            <a:r>
              <a:rPr lang="zh-CN" altLang="en-US" b="1">
                <a:solidFill>
                  <a:srgbClr val="000000"/>
                </a:solidFill>
                <a:latin typeface="宋体" panose="02010600030101010101" pitchFamily="2" charset="-122"/>
                <a:cs typeface="Times New Roman" panose="02020603050405020304" charset="0"/>
              </a:rPr>
              <a:t>（二）保险凭证（</a:t>
            </a:r>
            <a:r>
              <a:rPr lang="en-US" altLang="zh-CN" b="1">
                <a:solidFill>
                  <a:srgbClr val="000000"/>
                </a:solidFill>
                <a:latin typeface="宋体" panose="02010600030101010101" pitchFamily="2" charset="-122"/>
                <a:cs typeface="Times New Roman" panose="02020603050405020304" charset="0"/>
              </a:rPr>
              <a:t>INSURANCE CERTIFICATE</a:t>
            </a:r>
            <a:r>
              <a:rPr lang="zh-CN" altLang="en-US" b="1">
                <a:solidFill>
                  <a:srgbClr val="000000"/>
                </a:solidFill>
                <a:latin typeface="宋体" panose="02010600030101010101" pitchFamily="2" charset="-122"/>
                <a:cs typeface="Times New Roman" panose="02020603050405020304" charset="0"/>
              </a:rPr>
              <a:t>）</a:t>
            </a:r>
            <a:endParaRPr lang="zh-CN" altLang="en-US" b="1">
              <a:solidFill>
                <a:srgbClr val="000000"/>
              </a:solidFill>
              <a:latin typeface="宋体" panose="02010600030101010101" pitchFamily="2" charset="-122"/>
              <a:cs typeface="Times New Roman" panose="02020603050405020304" charset="0"/>
            </a:endParaRPr>
          </a:p>
          <a:p>
            <a:pPr>
              <a:buClr>
                <a:schemeClr val="hlink"/>
              </a:buClr>
              <a:buNone/>
            </a:pPr>
            <a:r>
              <a:rPr lang="zh-CN" altLang="en-US" b="1">
                <a:latin typeface="宋体" panose="02010600030101010101" pitchFamily="2" charset="-122"/>
              </a:rPr>
              <a:t>俗称小保单。证上无保险条款，表明按照本保险人的正式保险单上所载的条款办理。保险凭证具有与保险单同等的效力，但在信用证规定提交保险单时，一般不能以保险凭证代替保险单。</a:t>
            </a:r>
            <a:r>
              <a:rPr lang="zh-CN" altLang="en-US" b="1"/>
              <a:t> </a:t>
            </a:r>
            <a:endParaRPr lang="zh-CN" altLang="en-US" b="1"/>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 name="云形标注 2272"/>
          <p:cNvSpPr/>
          <p:nvPr/>
        </p:nvSpPr>
        <p:spPr>
          <a:xfrm>
            <a:off x="2927350" y="1557338"/>
            <a:ext cx="7086600" cy="1800225"/>
          </a:xfrm>
          <a:prstGeom prst="cloudCallout">
            <a:avLst>
              <a:gd name="adj1" fmla="val -34880"/>
              <a:gd name="adj2" fmla="val -47176"/>
            </a:avLst>
          </a:prstGeom>
          <a:solidFill>
            <a:srgbClr val="00FFFF"/>
          </a:solidFill>
          <a:ln w="12700" cap="flat" cmpd="sng">
            <a:solidFill>
              <a:srgbClr val="FF6600"/>
            </a:solidFill>
            <a:prstDash val="solid"/>
            <a:headEnd type="none" w="sm" len="sm"/>
            <a:tailEnd type="none" w="sm" len="sm"/>
          </a:ln>
        </p:spPr>
        <p:txBody>
          <a:bodyPr/>
          <a:p>
            <a:pPr algn="ctr" eaLnBrk="0" hangingPunct="0">
              <a:buSzPct val="100000"/>
              <a:buChar char="•"/>
            </a:pPr>
            <a:r>
              <a:rPr lang="zh-CN" altLang="en-US" sz="2800" b="1">
                <a:latin typeface="Times New Roman" panose="02020603050405020304" charset="0"/>
                <a:ea typeface="华文新魏" panose="02010800040101010101" pitchFamily="2" charset="-122"/>
              </a:rPr>
              <a:t>批单原则上须粘贴在保险单上，并加盖骑缝章，作为保险单不可分割的一部分。</a:t>
            </a:r>
            <a:endParaRPr lang="zh-CN" altLang="en-US" sz="2800" b="1">
              <a:latin typeface="Times New Roman" panose="02020603050405020304" charset="0"/>
              <a:ea typeface="华文新魏" panose="02010800040101010101" pitchFamily="2" charset="-122"/>
            </a:endParaRPr>
          </a:p>
        </p:txBody>
      </p:sp>
      <p:sp>
        <p:nvSpPr>
          <p:cNvPr id="2274" name="内容占位符 2273"/>
          <p:cNvSpPr/>
          <p:nvPr>
            <p:ph idx="1"/>
          </p:nvPr>
        </p:nvSpPr>
        <p:spPr>
          <a:xfrm>
            <a:off x="1992313" y="476250"/>
            <a:ext cx="8208962" cy="5040313"/>
          </a:xfrm>
        </p:spPr>
        <p:txBody>
          <a:bodyPr/>
          <a:p>
            <a:pPr marL="763905" lvl="1">
              <a:buClr>
                <a:schemeClr val="tx2"/>
              </a:buClr>
              <a:buNone/>
            </a:pPr>
            <a:r>
              <a:rPr lang="zh-CN" altLang="en-US" b="1">
                <a:solidFill>
                  <a:srgbClr val="000000"/>
                </a:solidFill>
                <a:latin typeface="宋体" panose="02010600030101010101" pitchFamily="2" charset="-122"/>
                <a:cs typeface="Times New Roman" panose="02020603050405020304" charset="0"/>
              </a:rPr>
              <a:t>（三）</a:t>
            </a:r>
            <a:r>
              <a:rPr lang="zh-CN" altLang="en-US"/>
              <a:t>批单（</a:t>
            </a:r>
            <a:r>
              <a:rPr lang="en-US" altLang="zh-CN"/>
              <a:t>Endorsement</a:t>
            </a:r>
            <a:r>
              <a:rPr lang="zh-CN" altLang="en-US"/>
              <a:t>）</a:t>
            </a:r>
            <a:endParaRPr lang="zh-CN" altLang="en-US"/>
          </a:p>
          <a:p>
            <a:pPr marL="1602105" lvl="3">
              <a:buClr>
                <a:schemeClr val="tx2"/>
              </a:buClr>
            </a:pPr>
            <a:r>
              <a:rPr lang="zh-CN" altLang="en-US" b="1">
                <a:solidFill>
                  <a:srgbClr val="000000"/>
                </a:solidFill>
                <a:latin typeface="宋体" panose="02010600030101010101" pitchFamily="2" charset="-122"/>
                <a:cs typeface="Times New Roman" panose="02020603050405020304" charset="0"/>
              </a:rPr>
              <a:t>“批单”是专门用于修改保险单的一种修改书。</a:t>
            </a:r>
            <a:endParaRPr lang="zh-CN" altLang="en-US" sz="2400"/>
          </a:p>
          <a:p>
            <a:pPr marL="1183005" lvl="2">
              <a:buClr>
                <a:schemeClr val="hlink"/>
              </a:buClr>
            </a:pPr>
            <a:endParaRPr lang="zh-CN" altLang="en-US" sz="2800"/>
          </a:p>
          <a:p>
            <a:pPr marL="1183005" lvl="2">
              <a:buClr>
                <a:schemeClr val="hlink"/>
              </a:buClr>
            </a:pPr>
            <a:endParaRPr lang="zh-CN" altLang="en-US" sz="2800"/>
          </a:p>
          <a:p>
            <a:pPr marL="1183005" lvl="2">
              <a:buClr>
                <a:schemeClr val="hlink"/>
              </a:buClr>
            </a:pPr>
            <a:endParaRPr lang="zh-CN" altLang="en-US" sz="2800"/>
          </a:p>
          <a:p>
            <a:pPr marL="1183005" lvl="2">
              <a:buClr>
                <a:schemeClr val="hlink"/>
              </a:buClr>
            </a:pPr>
            <a:endParaRPr lang="zh-CN" altLang="en-US" sz="2800"/>
          </a:p>
          <a:p>
            <a:pPr marL="1602105" lvl="3">
              <a:buClr>
                <a:schemeClr val="tx2"/>
              </a:buClr>
              <a:buNone/>
            </a:pPr>
            <a:r>
              <a:rPr lang="zh-CN" altLang="en-US" sz="2400"/>
              <a:t>      </a:t>
            </a:r>
            <a:endParaRPr lang="zh-CN" altLang="en-US" sz="2400"/>
          </a:p>
          <a:p>
            <a:pPr marL="1183005" lvl="2">
              <a:buClr>
                <a:schemeClr val="hlink"/>
              </a:buClr>
            </a:pPr>
            <a:r>
              <a:rPr lang="zh-CN" altLang="en-US">
                <a:solidFill>
                  <a:srgbClr val="CC3300"/>
                </a:solidFill>
                <a:ea typeface="黑体" panose="02010609060101010101" charset="-122"/>
              </a:rPr>
              <a:t>批单的效力优先于保险单</a:t>
            </a:r>
            <a:r>
              <a:rPr lang="zh-CN" altLang="en-US">
                <a:ea typeface="黑体" panose="02010609060101010101" charset="-122"/>
              </a:rPr>
              <a:t>。</a:t>
            </a:r>
            <a:endParaRPr lang="zh-CN" altLang="en-US" sz="2800"/>
          </a:p>
          <a:p>
            <a:pPr marL="1602105" lvl="3">
              <a:buClr>
                <a:schemeClr val="tx2"/>
              </a:buClr>
              <a:buNone/>
            </a:pPr>
            <a:endParaRPr lang="zh-CN" altLang="en-US" sz="2400"/>
          </a:p>
        </p:txBody>
      </p:sp>
    </p:spTree>
    <p:custDataLst>
      <p:tags r:id="rId1"/>
    </p:custDataLst>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7" name="标题 2276"/>
          <p:cNvSpPr/>
          <p:nvPr>
            <p:ph type="title" idx="4294967295"/>
          </p:nvPr>
        </p:nvSpPr>
        <p:spPr>
          <a:xfrm>
            <a:off x="2135188" y="214313"/>
            <a:ext cx="8332787" cy="1127125"/>
          </a:xfrm>
        </p:spPr>
        <p:txBody>
          <a:bodyPr anchor="ctr"/>
          <a:p>
            <a:pPr algn="l"/>
            <a:r>
              <a:rPr lang="zh-CN" altLang="en-US" sz="2800" b="1">
                <a:solidFill>
                  <a:schemeClr val="tx1"/>
                </a:solidFill>
                <a:latin typeface="黑体" panose="02010609060101010101" charset="-122"/>
                <a:ea typeface="黑体" panose="02010609060101010101" charset="-122"/>
              </a:rPr>
              <a:t>（四）</a:t>
            </a:r>
            <a:r>
              <a:rPr lang="zh-CN" altLang="en-US" sz="2800" b="1">
                <a:solidFill>
                  <a:schemeClr val="tx1"/>
                </a:solidFill>
                <a:ea typeface="楷体_GB2312" pitchFamily="49" charset="-122"/>
              </a:rPr>
              <a:t>联合保险凭证（</a:t>
            </a:r>
            <a:r>
              <a:rPr lang="en-US" altLang="zh-CN" sz="2800" b="1">
                <a:solidFill>
                  <a:schemeClr val="tx1"/>
                </a:solidFill>
                <a:ea typeface="楷体_GB2312" pitchFamily="49" charset="-122"/>
              </a:rPr>
              <a:t>Combined Insurance Certificate</a:t>
            </a:r>
            <a:r>
              <a:rPr lang="zh-CN" altLang="en-US" sz="2800" b="1">
                <a:solidFill>
                  <a:schemeClr val="tx1"/>
                </a:solidFill>
                <a:ea typeface="楷体_GB2312" pitchFamily="49" charset="-122"/>
              </a:rPr>
              <a:t>）</a:t>
            </a:r>
            <a:endParaRPr lang="zh-CN" altLang="en-US" sz="2800" b="1">
              <a:solidFill>
                <a:schemeClr val="tx1"/>
              </a:solidFill>
              <a:ea typeface="楷体_GB2312" pitchFamily="49" charset="-122"/>
            </a:endParaRPr>
          </a:p>
        </p:txBody>
      </p:sp>
      <p:sp>
        <p:nvSpPr>
          <p:cNvPr id="2278" name="文本占位符 2277"/>
          <p:cNvSpPr/>
          <p:nvPr>
            <p:ph type="body" idx="4294967295"/>
          </p:nvPr>
        </p:nvSpPr>
        <p:spPr>
          <a:xfrm>
            <a:off x="1847850" y="1341438"/>
            <a:ext cx="8353425" cy="5040312"/>
          </a:xfrm>
        </p:spPr>
        <p:txBody>
          <a:bodyPr>
            <a:normAutofit fontScale="90000"/>
          </a:bodyPr>
          <a:p>
            <a:pPr>
              <a:buClr>
                <a:schemeClr val="hlink"/>
              </a:buClr>
            </a:pPr>
            <a:r>
              <a:rPr lang="zh-CN" altLang="en-US" sz="2600">
                <a:latin typeface="黑体" panose="02010609060101010101" charset="-122"/>
                <a:ea typeface="黑体" panose="02010609060101010101" charset="-122"/>
              </a:rPr>
              <a:t>又称承保证明（</a:t>
            </a:r>
            <a:r>
              <a:rPr lang="en-US" altLang="zh-CN" sz="2600">
                <a:latin typeface="黑体" panose="02010609060101010101" charset="-122"/>
                <a:ea typeface="黑体" panose="02010609060101010101" charset="-122"/>
              </a:rPr>
              <a:t>Risk  Note</a:t>
            </a:r>
            <a:r>
              <a:rPr lang="zh-CN" altLang="en-US" sz="2600">
                <a:latin typeface="黑体" panose="02010609060101010101" charset="-122"/>
                <a:ea typeface="黑体" panose="02010609060101010101" charset="-122"/>
              </a:rPr>
              <a:t>），我国保险公司特别使用的、比保险凭证更为简化的保险单据。</a:t>
            </a:r>
            <a:endParaRPr lang="zh-CN" altLang="en-US" sz="2600">
              <a:latin typeface="黑体" panose="02010609060101010101" charset="-122"/>
              <a:ea typeface="黑体" panose="02010609060101010101" charset="-122"/>
            </a:endParaRPr>
          </a:p>
          <a:p>
            <a:pPr>
              <a:buClr>
                <a:schemeClr val="hlink"/>
              </a:buClr>
            </a:pPr>
            <a:r>
              <a:rPr lang="zh-CN" altLang="en-US" sz="2600">
                <a:latin typeface="黑体" panose="02010609060101010101" charset="-122"/>
                <a:ea typeface="黑体" panose="02010609060101010101" charset="-122"/>
              </a:rPr>
              <a:t>在出口</a:t>
            </a:r>
            <a:r>
              <a:rPr lang="zh-CN" altLang="en-US" sz="2600">
                <a:solidFill>
                  <a:schemeClr val="tx2"/>
                </a:solidFill>
                <a:latin typeface="黑体" panose="02010609060101010101" charset="-122"/>
                <a:ea typeface="黑体" panose="02010609060101010101" charset="-122"/>
              </a:rPr>
              <a:t>商业发票上，</a:t>
            </a:r>
            <a:r>
              <a:rPr lang="zh-CN" altLang="en-US" sz="2600">
                <a:latin typeface="黑体" panose="02010609060101010101" charset="-122"/>
                <a:ea typeface="黑体" panose="02010609060101010101" charset="-122"/>
              </a:rPr>
              <a:t>保险公司注明</a:t>
            </a:r>
            <a:r>
              <a:rPr lang="zh-CN" altLang="en-US" sz="2600">
                <a:solidFill>
                  <a:schemeClr val="tx2"/>
                </a:solidFill>
                <a:latin typeface="黑体" panose="02010609060101010101" charset="-122"/>
                <a:ea typeface="黑体" panose="02010609060101010101" charset="-122"/>
              </a:rPr>
              <a:t>保险编号、承保险别、保险金额、装载船名、开航日期等</a:t>
            </a:r>
            <a:r>
              <a:rPr lang="zh-CN" altLang="en-US" sz="2600">
                <a:latin typeface="黑体" panose="02010609060101010101" charset="-122"/>
                <a:ea typeface="黑体" panose="02010609060101010101" charset="-122"/>
              </a:rPr>
              <a:t>，并</a:t>
            </a:r>
            <a:r>
              <a:rPr lang="zh-CN" altLang="en-US" sz="2600">
                <a:solidFill>
                  <a:schemeClr val="tx2"/>
                </a:solidFill>
                <a:latin typeface="黑体" panose="02010609060101010101" charset="-122"/>
                <a:ea typeface="黑体" panose="02010609060101010101" charset="-122"/>
              </a:rPr>
              <a:t>正式签章</a:t>
            </a:r>
            <a:r>
              <a:rPr lang="zh-CN" altLang="en-US" sz="2600">
                <a:latin typeface="黑体" panose="02010609060101010101" charset="-122"/>
                <a:ea typeface="黑体" panose="02010609060101010101" charset="-122"/>
              </a:rPr>
              <a:t>作为已经承保的证据，至于其他项目，均按发票上所列明者为准。</a:t>
            </a:r>
            <a:endParaRPr lang="zh-CN" altLang="en-US" sz="2600">
              <a:latin typeface="黑体" panose="02010609060101010101" charset="-122"/>
              <a:ea typeface="黑体" panose="02010609060101010101" charset="-122"/>
            </a:endParaRPr>
          </a:p>
          <a:p>
            <a:pPr>
              <a:buClr>
                <a:schemeClr val="hlink"/>
              </a:buClr>
            </a:pPr>
            <a:r>
              <a:rPr lang="zh-CN" altLang="en-US" sz="2600">
                <a:latin typeface="黑体" panose="02010609060101010101" charset="-122"/>
                <a:ea typeface="黑体" panose="02010609060101010101" charset="-122"/>
              </a:rPr>
              <a:t>它是发票和保险单相结合的一种凭证，是最简单的保险单据。它具有与保险单相同的效力，但是不能背书转让。</a:t>
            </a:r>
            <a:endParaRPr lang="zh-CN" altLang="en-US" sz="2600">
              <a:latin typeface="黑体" panose="02010609060101010101" charset="-122"/>
              <a:ea typeface="黑体" panose="02010609060101010101" charset="-122"/>
            </a:endParaRPr>
          </a:p>
          <a:p>
            <a:pPr>
              <a:buClr>
                <a:schemeClr val="hlink"/>
              </a:buClr>
            </a:pPr>
            <a:r>
              <a:rPr lang="zh-CN" altLang="en-US" sz="2600">
                <a:latin typeface="黑体" panose="02010609060101010101" charset="-122"/>
                <a:ea typeface="黑体" panose="02010609060101010101" charset="-122"/>
              </a:rPr>
              <a:t>一般用于港澳地区中银集团银行开来的信用证项下业务。</a:t>
            </a:r>
            <a:endParaRPr lang="zh-CN" altLang="en-US" sz="2400">
              <a:latin typeface="黑体" panose="02010609060101010101" charset="-122"/>
              <a:ea typeface="黑体" panose="02010609060101010101" charset="-122"/>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1" name="标题 2280"/>
          <p:cNvSpPr/>
          <p:nvPr>
            <p:ph type="title" idx="4294967295"/>
          </p:nvPr>
        </p:nvSpPr>
        <p:spPr/>
        <p:txBody>
          <a:bodyPr anchor="ctr"/>
          <a:p>
            <a:r>
              <a:rPr lang="zh-CN" altLang="en-US" sz="4000">
                <a:solidFill>
                  <a:srgbClr val="008000"/>
                </a:solidFill>
                <a:latin typeface="黑体" panose="02010609060101010101" charset="-122"/>
                <a:ea typeface="黑体" panose="02010609060101010101" charset="-122"/>
              </a:rPr>
              <a:t>（五）预约保险单（</a:t>
            </a:r>
            <a:r>
              <a:rPr lang="en-US" altLang="zh-CN" sz="4000">
                <a:solidFill>
                  <a:srgbClr val="008000"/>
                </a:solidFill>
                <a:ea typeface="黑体" panose="02010609060101010101" charset="-122"/>
              </a:rPr>
              <a:t>Open Policy</a:t>
            </a:r>
            <a:r>
              <a:rPr lang="zh-CN" altLang="en-US" sz="4000">
                <a:solidFill>
                  <a:srgbClr val="008000"/>
                </a:solidFill>
                <a:latin typeface="黑体" panose="02010609060101010101" charset="-122"/>
                <a:ea typeface="黑体" panose="02010609060101010101" charset="-122"/>
              </a:rPr>
              <a:t>）</a:t>
            </a:r>
            <a:endParaRPr lang="zh-CN" altLang="en-US" sz="4000">
              <a:solidFill>
                <a:srgbClr val="008000"/>
              </a:solidFill>
              <a:latin typeface="黑体" panose="02010609060101010101" charset="-122"/>
              <a:ea typeface="黑体" panose="02010609060101010101" charset="-122"/>
            </a:endParaRPr>
          </a:p>
        </p:txBody>
      </p:sp>
      <p:sp>
        <p:nvSpPr>
          <p:cNvPr id="2282" name="文本占位符 2281"/>
          <p:cNvSpPr/>
          <p:nvPr>
            <p:ph type="body" idx="4294967295"/>
          </p:nvPr>
        </p:nvSpPr>
        <p:spPr>
          <a:xfrm>
            <a:off x="1774825" y="1412875"/>
            <a:ext cx="8569325" cy="5040313"/>
          </a:xfrm>
        </p:spPr>
        <p:txBody>
          <a:bodyPr>
            <a:normAutofit lnSpcReduction="20000"/>
          </a:bodyPr>
          <a:p>
            <a:pPr>
              <a:buClr>
                <a:schemeClr val="hlink"/>
              </a:buClr>
            </a:pPr>
            <a:r>
              <a:rPr lang="ja-JP" altLang="en-US" sz="2400">
                <a:latin typeface="黑体" panose="02010609060101010101" charset="-122"/>
                <a:ea typeface="黑体" panose="02010609060101010101" charset="-122"/>
              </a:rPr>
              <a:t>是保险公司承保被保险人在一定时期内发运的以CIF价格成交的出口货物或以FOB</a:t>
            </a:r>
            <a:r>
              <a:rPr lang="en-US" altLang="ja-JP" sz="2400">
                <a:latin typeface="黑体" panose="02010609060101010101" charset="-122"/>
                <a:ea typeface="黑体" panose="02010609060101010101" charset="-122"/>
              </a:rPr>
              <a:t>,CFR</a:t>
            </a:r>
            <a:r>
              <a:rPr lang="ja-JP" altLang="en-US" sz="2400">
                <a:latin typeface="黑体" panose="02010609060101010101" charset="-122"/>
                <a:ea typeface="黑体" panose="02010609060101010101" charset="-122"/>
              </a:rPr>
              <a:t>价格条件成交的进口货物的保险单。</a:t>
            </a:r>
            <a:endParaRPr lang="ja-JP" altLang="zh-CN" sz="2400">
              <a:latin typeface="黑体" panose="02010609060101010101" charset="-122"/>
              <a:ea typeface="黑体" panose="02010609060101010101" charset="-122"/>
            </a:endParaRPr>
          </a:p>
          <a:p>
            <a:pPr>
              <a:buClr>
                <a:schemeClr val="hlink"/>
              </a:buClr>
            </a:pPr>
            <a:r>
              <a:rPr lang="ja-JP" altLang="en-US" sz="2400">
                <a:latin typeface="黑体" panose="02010609060101010101" charset="-122"/>
                <a:ea typeface="黑体" panose="02010609060101010101" charset="-122"/>
              </a:rPr>
              <a:t>预约保险单载明保险货物的</a:t>
            </a:r>
            <a:r>
              <a:rPr lang="ja-JP" altLang="en-US" sz="2400">
                <a:solidFill>
                  <a:srgbClr val="CC3300"/>
                </a:solidFill>
                <a:latin typeface="黑体" panose="02010609060101010101" charset="-122"/>
                <a:ea typeface="黑体" panose="02010609060101010101" charset="-122"/>
              </a:rPr>
              <a:t>范围，险别，保险费率，每批运输货物的最高保险金额以及保险费的结付办法等</a:t>
            </a:r>
            <a:r>
              <a:rPr lang="ja-JP" altLang="en-US" sz="2400">
                <a:latin typeface="黑体" panose="02010609060101010101" charset="-122"/>
                <a:ea typeface="黑体" panose="02010609060101010101" charset="-122"/>
              </a:rPr>
              <a:t>。</a:t>
            </a:r>
            <a:endParaRPr lang="ja-JP" altLang="zh-CN" sz="2400">
              <a:latin typeface="黑体" panose="02010609060101010101" charset="-122"/>
              <a:ea typeface="黑体" panose="02010609060101010101" charset="-122"/>
            </a:endParaRPr>
          </a:p>
          <a:p>
            <a:pPr>
              <a:buClr>
                <a:schemeClr val="hlink"/>
              </a:buClr>
            </a:pPr>
            <a:r>
              <a:rPr lang="ja-JP" altLang="en-US" sz="2400">
                <a:latin typeface="黑体" panose="02010609060101010101" charset="-122"/>
                <a:ea typeface="黑体" panose="02010609060101010101" charset="-122"/>
              </a:rPr>
              <a:t>凡属于预约保险范围内的进出口货物，一经起运，即自动按预约保险单所列条件承保，但被保险人在获悉每批保险货物起运时，应立即以起运通知书或其他书面形式将每批货物的</a:t>
            </a:r>
            <a:r>
              <a:rPr lang="ja-JP" altLang="en-US" sz="2600">
                <a:solidFill>
                  <a:srgbClr val="F539A9"/>
                </a:solidFill>
                <a:latin typeface="黑体" panose="02010609060101010101" charset="-122"/>
                <a:ea typeface="黑体" panose="02010609060101010101" charset="-122"/>
              </a:rPr>
              <a:t>名称</a:t>
            </a:r>
            <a:r>
              <a:rPr lang="ja-JP" altLang="en-US" sz="2600">
                <a:latin typeface="黑体" panose="02010609060101010101" charset="-122"/>
                <a:ea typeface="黑体" panose="02010609060101010101" charset="-122"/>
              </a:rPr>
              <a:t>，</a:t>
            </a:r>
            <a:r>
              <a:rPr lang="ja-JP" altLang="en-US" sz="2600">
                <a:solidFill>
                  <a:srgbClr val="F539A9"/>
                </a:solidFill>
                <a:latin typeface="黑体" panose="02010609060101010101" charset="-122"/>
                <a:ea typeface="黑体" panose="02010609060101010101" charset="-122"/>
              </a:rPr>
              <a:t>数量，保险金额</a:t>
            </a:r>
            <a:r>
              <a:rPr lang="ja-JP" altLang="en-US" sz="2600">
                <a:latin typeface="黑体" panose="02010609060101010101" charset="-122"/>
                <a:ea typeface="黑体" panose="02010609060101010101" charset="-122"/>
              </a:rPr>
              <a:t>，</a:t>
            </a:r>
            <a:r>
              <a:rPr lang="ja-JP" altLang="en-US" sz="2600">
                <a:solidFill>
                  <a:srgbClr val="F539A9"/>
                </a:solidFill>
                <a:latin typeface="黑体" panose="02010609060101010101" charset="-122"/>
                <a:ea typeface="黑体" panose="02010609060101010101" charset="-122"/>
              </a:rPr>
              <a:t>运输工具的种类和名称，航程起迄地点，开航日期等情况通知保险公司</a:t>
            </a:r>
            <a:r>
              <a:rPr lang="ja-JP" altLang="en-US" sz="2600">
                <a:latin typeface="黑体" panose="02010609060101010101" charset="-122"/>
                <a:ea typeface="黑体" panose="02010609060101010101" charset="-122"/>
              </a:rPr>
              <a:t>。 </a:t>
            </a:r>
            <a:endParaRPr lang="ja-JP" altLang="en-US" sz="2600">
              <a:latin typeface="黑体" panose="02010609060101010101" charset="-122"/>
              <a:ea typeface="黑体" panose="02010609060101010101" charset="-122"/>
            </a:endParaRPr>
          </a:p>
          <a:p>
            <a:pPr>
              <a:buClr>
                <a:schemeClr val="hlink"/>
              </a:buClr>
            </a:pPr>
            <a:r>
              <a:rPr lang="zh-CN" altLang="en-US" sz="2600">
                <a:latin typeface="黑体" panose="02010609060101010101" charset="-122"/>
                <a:ea typeface="黑体" panose="02010609060101010101" charset="-122"/>
              </a:rPr>
              <a:t>优点：节省时间；防止漏保；保费低廉</a:t>
            </a:r>
            <a:endParaRPr lang="zh-CN" altLang="en-US" sz="2600">
              <a:latin typeface="黑体" panose="02010609060101010101" charset="-122"/>
              <a:ea typeface="黑体" panose="02010609060101010101"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5" name="标题 2284"/>
          <p:cNvSpPr/>
          <p:nvPr>
            <p:ph type="title" idx="4294967295"/>
          </p:nvPr>
        </p:nvSpPr>
        <p:spPr>
          <a:xfrm>
            <a:off x="2135188" y="549275"/>
            <a:ext cx="4905375" cy="750888"/>
          </a:xfrm>
        </p:spPr>
        <p:txBody>
          <a:bodyPr anchor="ctr"/>
          <a:p>
            <a:pPr algn="l"/>
            <a:r>
              <a:rPr lang="zh-CN" altLang="en-US" sz="4000" b="1">
                <a:ea typeface="楷体_GB2312" pitchFamily="49" charset="-122"/>
              </a:rPr>
              <a:t>二、保险单据作用</a:t>
            </a:r>
            <a:endParaRPr lang="zh-CN" altLang="en-US" sz="4000" b="1">
              <a:ea typeface="楷体_GB2312" pitchFamily="49" charset="-122"/>
            </a:endParaRPr>
          </a:p>
        </p:txBody>
      </p:sp>
      <p:sp>
        <p:nvSpPr>
          <p:cNvPr id="2286" name="文本占位符 2285"/>
          <p:cNvSpPr/>
          <p:nvPr>
            <p:ph type="body" idx="4294967295"/>
          </p:nvPr>
        </p:nvSpPr>
        <p:spPr>
          <a:xfrm>
            <a:off x="2222500" y="1916113"/>
            <a:ext cx="7424738" cy="4033837"/>
          </a:xfrm>
        </p:spPr>
        <p:txBody>
          <a:bodyPr/>
          <a:p>
            <a:pPr>
              <a:lnSpc>
                <a:spcPct val="150000"/>
              </a:lnSpc>
              <a:buClr>
                <a:schemeClr val="hlink"/>
              </a:buClr>
            </a:pPr>
            <a:r>
              <a:rPr lang="zh-CN" altLang="en-US" b="1">
                <a:ea typeface="楷体_GB2312" pitchFamily="49" charset="-122"/>
              </a:rPr>
              <a:t>保险单据是保险合同的证明</a:t>
            </a:r>
            <a:endParaRPr lang="zh-CN" altLang="en-US" b="1">
              <a:ea typeface="楷体_GB2312" pitchFamily="49" charset="-122"/>
            </a:endParaRPr>
          </a:p>
          <a:p>
            <a:pPr>
              <a:lnSpc>
                <a:spcPct val="150000"/>
              </a:lnSpc>
              <a:buClr>
                <a:schemeClr val="hlink"/>
              </a:buClr>
            </a:pPr>
            <a:r>
              <a:rPr lang="zh-CN" altLang="en-US" b="1">
                <a:ea typeface="楷体_GB2312" pitchFamily="49" charset="-122"/>
              </a:rPr>
              <a:t>保险单据是赔偿证明</a:t>
            </a:r>
            <a:endParaRPr lang="zh-CN" altLang="en-US" b="1">
              <a:ea typeface="楷体_GB2312" pitchFamily="49" charset="-122"/>
            </a:endParaRPr>
          </a:p>
          <a:p>
            <a:pPr>
              <a:lnSpc>
                <a:spcPct val="150000"/>
              </a:lnSpc>
              <a:buClr>
                <a:schemeClr val="hlink"/>
              </a:buClr>
            </a:pPr>
            <a:r>
              <a:rPr lang="zh-CN" altLang="en-US" b="1">
                <a:ea typeface="楷体_GB2312" pitchFamily="49" charset="-122"/>
              </a:rPr>
              <a:t>保险单据是议付单据之一</a:t>
            </a:r>
            <a:endParaRPr lang="zh-CN" altLang="en-US" b="1">
              <a:ea typeface="楷体_GB2312" pitchFamily="49" charset="-122"/>
            </a:endParaRPr>
          </a:p>
          <a:p>
            <a:pPr>
              <a:buClr>
                <a:schemeClr val="hlink"/>
              </a:buClr>
              <a:buNone/>
            </a:pPr>
            <a:endParaRPr lang="zh-CN" altLang="en-US" b="1">
              <a:ea typeface="楷体_GB2312" pitchFamily="49" charset="-122"/>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childTnLst>
                                    <p:set>
                                      <p:cBhvr additive="base">
                                        <p:cTn id="6" dur="1" fill="hold">
                                          <p:stCondLst>
                                            <p:cond delay="0"/>
                                          </p:stCondLst>
                                        </p:cTn>
                                        <p:tgtEl>
                                          <p:spTgt spid="2286">
                                            <p:txEl>
                                              <p:charRg st="0" end="13"/>
                                            </p:txEl>
                                          </p:spTgt>
                                        </p:tgtEl>
                                        <p:attrNameLst>
                                          <p:attrName>style.visibility</p:attrName>
                                        </p:attrNameLst>
                                      </p:cBhvr>
                                      <p:to>
                                        <p:strVal val="visible"/>
                                      </p:to>
                                    </p:set>
                                    <p:anim calcmode="discrete" valueType="clr">
                                      <p:cBhvr additive="base">
                                        <p:cTn id="7" dur="80" fill="hold"/>
                                        <p:tgtEl>
                                          <p:spTgt spid="2286">
                                            <p:txEl>
                                              <p:charRg st="0"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8" dur="80" fill="hold"/>
                                        <p:tgtEl>
                                          <p:spTgt spid="2286">
                                            <p:txEl>
                                              <p:charRg st="0" end="13"/>
                                            </p:txEl>
                                          </p:spTgt>
                                        </p:tgtEl>
                                        <p:attrNameLst>
                                          <p:attrName>fillcolor</p:attrName>
                                        </p:attrNameLst>
                                      </p:cBhvr>
                                      <p:tavLst>
                                        <p:tav tm="0">
                                          <p:val>
                                            <p:clrVal>
                                              <a:schemeClr val="accent2"/>
                                            </p:clrVal>
                                          </p:val>
                                        </p:tav>
                                        <p:tav tm="50000">
                                          <p:val>
                                            <p:clrVal>
                                              <a:schemeClr val="hlink"/>
                                            </p:clrVal>
                                          </p:val>
                                        </p:tav>
                                      </p:tavLst>
                                    </p:anim>
                                    <p:set>
                                      <p:cBhvr additive="base">
                                        <p:cTn id="9" dur="80" fill="hold"/>
                                        <p:tgtEl>
                                          <p:spTgt spid="2286">
                                            <p:txEl>
                                              <p:charRg st="0" end="13"/>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childTnLst>
                                    <p:set>
                                      <p:cBhvr additive="base">
                                        <p:cTn id="13" dur="1" fill="hold">
                                          <p:stCondLst>
                                            <p:cond delay="0"/>
                                          </p:stCondLst>
                                        </p:cTn>
                                        <p:tgtEl>
                                          <p:spTgt spid="2286">
                                            <p:txEl>
                                              <p:charRg st="13" end="23"/>
                                            </p:txEl>
                                          </p:spTgt>
                                        </p:tgtEl>
                                        <p:attrNameLst>
                                          <p:attrName>style.visibility</p:attrName>
                                        </p:attrNameLst>
                                      </p:cBhvr>
                                      <p:to>
                                        <p:strVal val="visible"/>
                                      </p:to>
                                    </p:set>
                                    <p:anim calcmode="discrete" valueType="clr">
                                      <p:cBhvr additive="base">
                                        <p:cTn id="14" dur="80" fill="hold"/>
                                        <p:tgtEl>
                                          <p:spTgt spid="2286">
                                            <p:txEl>
                                              <p:charRg st="13" end="23"/>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5" dur="80" fill="hold"/>
                                        <p:tgtEl>
                                          <p:spTgt spid="2286">
                                            <p:txEl>
                                              <p:charRg st="13" end="23"/>
                                            </p:txEl>
                                          </p:spTgt>
                                        </p:tgtEl>
                                        <p:attrNameLst>
                                          <p:attrName>fillcolor</p:attrName>
                                        </p:attrNameLst>
                                      </p:cBhvr>
                                      <p:tavLst>
                                        <p:tav tm="0">
                                          <p:val>
                                            <p:clrVal>
                                              <a:schemeClr val="accent2"/>
                                            </p:clrVal>
                                          </p:val>
                                        </p:tav>
                                        <p:tav tm="50000">
                                          <p:val>
                                            <p:clrVal>
                                              <a:schemeClr val="hlink"/>
                                            </p:clrVal>
                                          </p:val>
                                        </p:tav>
                                      </p:tavLst>
                                    </p:anim>
                                    <p:set>
                                      <p:cBhvr additive="base">
                                        <p:cTn id="16" dur="80" fill="hold"/>
                                        <p:tgtEl>
                                          <p:spTgt spid="2286">
                                            <p:txEl>
                                              <p:charRg st="13" end="2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childTnLst>
                                    <p:set>
                                      <p:cBhvr additive="base">
                                        <p:cTn id="20" dur="1" fill="hold">
                                          <p:stCondLst>
                                            <p:cond delay="0"/>
                                          </p:stCondLst>
                                        </p:cTn>
                                        <p:tgtEl>
                                          <p:spTgt spid="2286">
                                            <p:txEl>
                                              <p:charRg st="23" end="35"/>
                                            </p:txEl>
                                          </p:spTgt>
                                        </p:tgtEl>
                                        <p:attrNameLst>
                                          <p:attrName>style.visibility</p:attrName>
                                        </p:attrNameLst>
                                      </p:cBhvr>
                                      <p:to>
                                        <p:strVal val="visible"/>
                                      </p:to>
                                    </p:set>
                                    <p:anim calcmode="discrete" valueType="clr">
                                      <p:cBhvr additive="base">
                                        <p:cTn id="21" dur="80" fill="hold"/>
                                        <p:tgtEl>
                                          <p:spTgt spid="2286">
                                            <p:txEl>
                                              <p:charRg st="23" end="35"/>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2" dur="80" fill="hold"/>
                                        <p:tgtEl>
                                          <p:spTgt spid="2286">
                                            <p:txEl>
                                              <p:charRg st="23" end="35"/>
                                            </p:txEl>
                                          </p:spTgt>
                                        </p:tgtEl>
                                        <p:attrNameLst>
                                          <p:attrName>fillcolor</p:attrName>
                                        </p:attrNameLst>
                                      </p:cBhvr>
                                      <p:tavLst>
                                        <p:tav tm="0">
                                          <p:val>
                                            <p:clrVal>
                                              <a:schemeClr val="accent2"/>
                                            </p:clrVal>
                                          </p:val>
                                        </p:tav>
                                        <p:tav tm="50000">
                                          <p:val>
                                            <p:clrVal>
                                              <a:schemeClr val="hlink"/>
                                            </p:clrVal>
                                          </p:val>
                                        </p:tav>
                                      </p:tavLst>
                                    </p:anim>
                                    <p:set>
                                      <p:cBhvr additive="base">
                                        <p:cTn id="23" dur="80" fill="hold"/>
                                        <p:tgtEl>
                                          <p:spTgt spid="2286">
                                            <p:txEl>
                                              <p:charRg st="23" end="3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9" name="标题 2288"/>
          <p:cNvSpPr/>
          <p:nvPr>
            <p:ph type="title" idx="4294967295"/>
          </p:nvPr>
        </p:nvSpPr>
        <p:spPr>
          <a:xfrm>
            <a:off x="1919288" y="333375"/>
            <a:ext cx="8208962" cy="1079500"/>
          </a:xfrm>
        </p:spPr>
        <p:txBody>
          <a:bodyPr anchor="ctr"/>
          <a:p>
            <a:r>
              <a:rPr lang="zh-CN" altLang="en-US" sz="3200">
                <a:latin typeface="黑体" panose="02010609060101010101" charset="-122"/>
                <a:ea typeface="黑体" panose="02010609060101010101" charset="-122"/>
              </a:rPr>
              <a:t>三、常用海洋运输货物保险条款和险别</a:t>
            </a:r>
            <a:endParaRPr lang="zh-CN" altLang="en-US" sz="3200">
              <a:latin typeface="黑体" panose="02010609060101010101" charset="-122"/>
              <a:ea typeface="黑体" panose="02010609060101010101" charset="-122"/>
            </a:endParaRPr>
          </a:p>
        </p:txBody>
      </p:sp>
      <p:graphicFrame>
        <p:nvGraphicFramePr>
          <p:cNvPr id="2290" name="表格 2289"/>
          <p:cNvGraphicFramePr/>
          <p:nvPr/>
        </p:nvGraphicFramePr>
        <p:xfrm>
          <a:off x="2279650" y="2017713"/>
          <a:ext cx="7992745" cy="4114800"/>
        </p:xfrm>
        <a:graphic>
          <a:graphicData uri="http://schemas.openxmlformats.org/drawingml/2006/table">
            <a:tbl>
              <a:tblPr/>
              <a:tblGrid>
                <a:gridCol w="4608195"/>
                <a:gridCol w="3384550"/>
              </a:tblGrid>
              <a:tr h="500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zh-CN" altLang="en-US" sz="2400">
                          <a:ea typeface="黑体" panose="02010609060101010101" charset="-122"/>
                        </a:rPr>
                        <a:t>英国伦敦协会货物运输保险条款</a:t>
                      </a:r>
                      <a:endParaRPr lang="zh-CN" altLang="en-US" sz="2400">
                        <a:ea typeface="黑体" panose="02010609060101010101" charset="-122"/>
                      </a:endParaRPr>
                    </a:p>
                  </a:txBody>
                  <a:tcPr>
                    <a:lnL>
                      <a:noFill/>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zh-CN" altLang="en-US" sz="2400">
                          <a:ea typeface="黑体" panose="02010609060101010101" charset="-122"/>
                        </a:rPr>
                        <a:t>中国保险条款</a:t>
                      </a:r>
                      <a:endParaRPr lang="zh-CN" altLang="en-US" sz="2400">
                        <a:ea typeface="黑体" panose="02010609060101010101" charset="-122"/>
                      </a:endParaRPr>
                    </a:p>
                  </a:txBody>
                  <a:tcPr>
                    <a:lnL w="12700" cap="flat" cmpd="sng">
                      <a:solidFill>
                        <a:schemeClr val="tx1"/>
                      </a:solidFill>
                      <a:prstDash val="solid"/>
                      <a:headEnd type="none" w="med" len="med"/>
                      <a:tailEnd type="none" w="med" len="med"/>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159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    ICC(C)</a:t>
                      </a:r>
                      <a:endParaRPr lang="zh-CN" altLang="en-US" sz="2400"/>
                    </a:p>
                  </a:txBody>
                  <a:tcPr>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F.P.A.</a:t>
                      </a:r>
                      <a:endParaRPr lang="zh-CN" altLang="en-US" sz="2400"/>
                    </a:p>
                  </a:txBody>
                  <a:tcPr>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17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    ICC(B)</a:t>
                      </a:r>
                      <a:endParaRPr lang="zh-CN" altLang="en-US" sz="2400"/>
                    </a:p>
                  </a:txBody>
                  <a:tcPr>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W.P.A.(W.A.)</a:t>
                      </a:r>
                      <a:endParaRPr lang="zh-CN" altLang="en-US" sz="2400"/>
                    </a:p>
                  </a:txBody>
                  <a:tcPr>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93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    ICC(A)</a:t>
                      </a:r>
                      <a:endParaRPr lang="zh-CN" altLang="en-US" sz="2400"/>
                    </a:p>
                  </a:txBody>
                  <a:tcPr>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en-US" altLang="zh-CN" sz="2400"/>
                        <a:t>ALL RISKS( A.R.)</a:t>
                      </a:r>
                      <a:endParaRPr lang="zh-CN" altLang="en-US" sz="2400"/>
                    </a:p>
                  </a:txBody>
                  <a:tcPr>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77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zh-CN" altLang="en-US" sz="2000">
                          <a:ea typeface="黑体" panose="02010609060101010101" charset="-122"/>
                        </a:rPr>
                        <a:t>附加险（</a:t>
                      </a:r>
                      <a:r>
                        <a:rPr lang="zh-CN" altLang="en-US" sz="2000">
                          <a:solidFill>
                            <a:srgbClr val="CC3300"/>
                          </a:solidFill>
                          <a:ea typeface="黑体" panose="02010609060101010101" charset="-122"/>
                        </a:rPr>
                        <a:t>战争险、罢工险、</a:t>
                      </a:r>
                      <a:r>
                        <a:rPr lang="zh-CN" altLang="en-US" sz="2000">
                          <a:ea typeface="黑体" panose="02010609060101010101" charset="-122"/>
                        </a:rPr>
                        <a:t>恶意损害险）</a:t>
                      </a:r>
                      <a:endParaRPr lang="zh-CN" altLang="en-US" sz="2000">
                        <a:ea typeface="黑体" panose="02010609060101010101" charset="-122"/>
                      </a:endParaRPr>
                    </a:p>
                  </a:txBody>
                  <a:tcPr>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buClr>
                          <a:schemeClr val="hlink"/>
                        </a:buClr>
                        <a:buNone/>
                      </a:pPr>
                      <a:r>
                        <a:rPr lang="zh-CN" altLang="en-US" sz="2000">
                          <a:ea typeface="黑体" panose="02010609060101010101" charset="-122"/>
                        </a:rPr>
                        <a:t>附加险（一般附加险、特殊附加险）</a:t>
                      </a:r>
                      <a:endParaRPr lang="zh-CN" altLang="en-US" sz="2000">
                        <a:ea typeface="黑体" panose="02010609060101010101" charset="-122"/>
                      </a:endParaRPr>
                    </a:p>
                  </a:txBody>
                  <a:tcPr>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310" name="内容占位符 2309"/>
          <p:cNvSpPr/>
          <p:nvPr>
            <p:ph sz="half" idx="1"/>
          </p:nvPr>
        </p:nvSpPr>
        <p:spPr>
          <a:xfrm>
            <a:off x="10071100" y="1600200"/>
            <a:ext cx="215900" cy="4498975"/>
          </a:xfrm>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defRPr sz="2800" b="0" i="0" u="none">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defRPr sz="2400" b="0" i="0" u="none">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defRPr sz="2000" b="0" i="0" u="none">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defRPr sz="1800" b="0" i="0" u="none">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defRPr sz="1800" b="0" i="0" u="none">
                <a:solidFill>
                  <a:schemeClr val="tx1"/>
                </a:solidFill>
                <a:latin typeface="Arial" panose="020B0604020202020204"/>
                <a:ea typeface="宋体" panose="02010600030101010101" pitchFamily="2" charset="-122"/>
              </a:defRPr>
            </a:lvl5pPr>
          </a:lstStyle>
          <a:p>
            <a:pPr lvl="0">
              <a:buClr>
                <a:schemeClr val="hlink"/>
              </a:buClr>
            </a:p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3" name="标题 2312"/>
          <p:cNvSpPr/>
          <p:nvPr>
            <p:ph type="title" idx="4294967295"/>
          </p:nvPr>
        </p:nvSpPr>
        <p:spPr>
          <a:xfrm>
            <a:off x="1919288" y="0"/>
            <a:ext cx="8404225" cy="647700"/>
          </a:xfrm>
        </p:spPr>
        <p:txBody>
          <a:bodyPr anchor="ctr"/>
          <a:p>
            <a:r>
              <a:rPr lang="zh-CN" altLang="zh-CN" sz="3200" b="1">
                <a:latin typeface="黑体" panose="02010609060101010101" charset="-122"/>
                <a:ea typeface="黑体" panose="02010609060101010101" charset="-122"/>
              </a:rPr>
              <a:t>《中国保险条款》海上货运保险险别</a:t>
            </a:r>
            <a:endParaRPr lang="zh-CN" altLang="zh-CN" sz="3200" b="1">
              <a:latin typeface="黑体" panose="02010609060101010101" charset="-122"/>
              <a:ea typeface="黑体" panose="02010609060101010101" charset="-122"/>
            </a:endParaRPr>
          </a:p>
        </p:txBody>
      </p:sp>
      <p:graphicFrame>
        <p:nvGraphicFramePr>
          <p:cNvPr id="2314" name="表格 2313"/>
          <p:cNvGraphicFramePr/>
          <p:nvPr/>
        </p:nvGraphicFramePr>
        <p:xfrm>
          <a:off x="1703388" y="692150"/>
          <a:ext cx="8713470" cy="7101840"/>
        </p:xfrm>
        <a:graphic>
          <a:graphicData uri="http://schemas.openxmlformats.org/drawingml/2006/table">
            <a:tbl>
              <a:tblPr/>
              <a:tblGrid>
                <a:gridCol w="720725"/>
                <a:gridCol w="647700"/>
                <a:gridCol w="7345045"/>
              </a:tblGrid>
              <a:tr h="335280">
                <a:tc rowSpan="3"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lgn="ctr">
                        <a:spcBef>
                          <a:spcPct val="0"/>
                        </a:spcBef>
                        <a:buClrTx/>
                        <a:buFontTx/>
                        <a:buNone/>
                      </a:pPr>
                      <a:r>
                        <a:rPr lang="en-US" altLang="zh-CN" sz="1600">
                          <a:latin typeface="黑体" panose="02010609060101010101" charset="-122"/>
                          <a:ea typeface="黑体" panose="02010609060101010101" charset="-122"/>
                        </a:rPr>
                        <a:t>  </a:t>
                      </a:r>
                      <a:r>
                        <a:rPr lang="zh-CN" altLang="en-US" sz="1600">
                          <a:latin typeface="黑体" panose="02010609060101010101" charset="-122"/>
                          <a:ea typeface="黑体" panose="02010609060101010101" charset="-122"/>
                        </a:rPr>
                        <a:t>基本险（主险）</a:t>
                      </a:r>
                      <a:endParaRPr lang="zh-CN" altLang="en-US" sz="1600">
                        <a:latin typeface="黑体" panose="02010609060101010101" charset="-122"/>
                        <a:ea typeface="黑体" panose="02010609060101010101" charset="-122"/>
                      </a:endParaRPr>
                    </a:p>
                    <a:p>
                      <a:pPr marL="0" lvl="0" indent="0" algn="ctr" eaLnBrk="0" hangingPunct="0">
                        <a:spcBef>
                          <a:spcPct val="0"/>
                        </a:spcBef>
                        <a:buClrTx/>
                        <a:buFontTx/>
                        <a:buNone/>
                      </a:pPr>
                      <a:r>
                        <a:rPr lang="zh-CN" altLang="en-US" sz="1600">
                          <a:latin typeface="Times New Roman" panose="02020603050405020304" charset="0"/>
                          <a:ea typeface="黑体" panose="02010609060101010101" charset="-122"/>
                        </a:rPr>
                        <a:t>  </a:t>
                      </a:r>
                      <a:r>
                        <a:rPr lang="en-US" altLang="zh-CN" sz="1600">
                          <a:ea typeface="黑体" panose="02010609060101010101" charset="-122"/>
                        </a:rPr>
                        <a:t>Basic Cover</a:t>
                      </a:r>
                      <a:endParaRPr lang="zh-CN" altLang="en-US" sz="1600">
                        <a:ea typeface="黑体" panose="02010609060101010101" charset="-122"/>
                      </a:endParaRPr>
                    </a:p>
                  </a:txBody>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hMerge="1">
                  <a:tcPr>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平安险</a:t>
                      </a:r>
                      <a:r>
                        <a:rPr lang="zh-CN" altLang="en-US" sz="1600">
                          <a:ea typeface="黑体" panose="02010609060101010101" charset="-122"/>
                        </a:rPr>
                        <a:t>（</a:t>
                      </a:r>
                      <a:r>
                        <a:rPr lang="en-US" altLang="zh-CN" sz="1600">
                          <a:latin typeface="Times New Roman" panose="02020603050405020304" charset="0"/>
                          <a:ea typeface="黑体" panose="02010609060101010101" charset="-122"/>
                        </a:rPr>
                        <a:t>Free from Particular Average ,F.P.A</a:t>
                      </a:r>
                      <a:r>
                        <a:rPr lang="zh-CN" altLang="en-US" sz="1600">
                          <a:ea typeface="黑体" panose="02010609060101010101" charset="-122"/>
                        </a:rPr>
                        <a:t>）</a:t>
                      </a:r>
                      <a:endParaRPr lang="zh-CN" altLang="en-US" sz="1600">
                        <a:latin typeface="Times New Roman" panose="02020603050405020304" charset="0"/>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gridSpan="2">
                  <a:tcPr>
                    <a:lnL w="12700" cap="flat" cmpd="sng">
                      <a:solidFill>
                        <a:schemeClr val="tx1"/>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水渍险（</a:t>
                      </a:r>
                      <a:r>
                        <a:rPr lang="en-US" altLang="zh-CN" sz="1600">
                          <a:latin typeface="Times New Roman" panose="02020603050405020304" charset="0"/>
                          <a:ea typeface="黑体" panose="02010609060101010101" charset="-122"/>
                        </a:rPr>
                        <a:t>With Particular Average, W.P.A., </a:t>
                      </a:r>
                      <a:r>
                        <a:rPr lang="zh-CN" altLang="en-US" sz="1600">
                          <a:latin typeface="Times New Roman" panose="02020603050405020304" charset="0"/>
                          <a:ea typeface="黑体" panose="02010609060101010101" charset="-122"/>
                        </a:rPr>
                        <a:t>，</a:t>
                      </a:r>
                      <a:r>
                        <a:rPr lang="en-US" altLang="zh-CN" sz="1600">
                          <a:latin typeface="Times New Roman" panose="02020603050405020304" charset="0"/>
                          <a:ea typeface="黑体" panose="02010609060101010101" charset="-122"/>
                        </a:rPr>
                        <a:t>W.A.</a:t>
                      </a:r>
                      <a:r>
                        <a:rPr lang="zh-CN" altLang="en-US" sz="1600">
                          <a:latin typeface="Times New Roman" panose="02020603050405020304" charset="0"/>
                          <a:ea typeface="黑体" panose="02010609060101010101" charset="-122"/>
                        </a:rPr>
                        <a:t>）</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6240">
                <a:tc vMerge="1" gridSpan="2">
                  <a:tcPr>
                    <a:lnL w="12700" cap="flat" cmpd="sng">
                      <a:solidFill>
                        <a:schemeClr val="tx1"/>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一切险</a:t>
                      </a:r>
                      <a:r>
                        <a:rPr lang="en-US" altLang="zh-CN" sz="1600">
                          <a:latin typeface="Times New Roman" panose="02020603050405020304" charset="0"/>
                          <a:ea typeface="黑体" panose="02010609060101010101" charset="-122"/>
                        </a:rPr>
                        <a:t>(All Risks, A.R.)</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rowSpan="1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endParaRPr lang="en-US" altLang="zh-CN" sz="1400">
                        <a:latin typeface="Times New Roman" panose="02020603050405020304" charset="0"/>
                        <a:ea typeface="黑体" panose="02010609060101010101" charset="-122"/>
                      </a:endParaRPr>
                    </a:p>
                    <a:p>
                      <a:pPr marL="0" lvl="0" indent="0">
                        <a:spcBef>
                          <a:spcPct val="0"/>
                        </a:spcBef>
                        <a:buClrTx/>
                        <a:buFontTx/>
                        <a:buNone/>
                      </a:pPr>
                      <a:endParaRPr lang="en-US" altLang="zh-CN" sz="1400">
                        <a:latin typeface="Times New Roman" panose="02020603050405020304" charset="0"/>
                        <a:ea typeface="黑体" panose="02010609060101010101" charset="-122"/>
                      </a:endParaRPr>
                    </a:p>
                    <a:p>
                      <a:pPr marL="0" lvl="0" indent="0">
                        <a:spcBef>
                          <a:spcPct val="0"/>
                        </a:spcBef>
                        <a:buClrTx/>
                        <a:buFontTx/>
                        <a:buNone/>
                      </a:pPr>
                      <a:endParaRPr lang="en-US" altLang="zh-CN" sz="1400">
                        <a:latin typeface="Times New Roman" panose="02020603050405020304" charset="0"/>
                        <a:ea typeface="黑体" panose="02010609060101010101" charset="-122"/>
                      </a:endParaRPr>
                    </a:p>
                    <a:p>
                      <a:pPr marL="0" lvl="0" indent="0">
                        <a:spcBef>
                          <a:spcPct val="0"/>
                        </a:spcBef>
                        <a:buClrTx/>
                        <a:buFontTx/>
                        <a:buNone/>
                      </a:pPr>
                      <a:endParaRPr lang="en-US" altLang="zh-CN" sz="1400">
                        <a:latin typeface="Times New Roman" panose="02020603050405020304" charset="0"/>
                        <a:ea typeface="黑体" panose="02010609060101010101" charset="-122"/>
                      </a:endParaRPr>
                    </a:p>
                    <a:p>
                      <a:pPr marL="0" lvl="0" indent="0">
                        <a:spcBef>
                          <a:spcPct val="0"/>
                        </a:spcBef>
                        <a:buClrTx/>
                        <a:buFontTx/>
                        <a:buNone/>
                      </a:pPr>
                      <a:r>
                        <a:rPr lang="zh-CN" altLang="en-US" sz="1400">
                          <a:latin typeface="Times New Roman" panose="02020603050405020304" charset="0"/>
                          <a:ea typeface="黑体" panose="02010609060101010101" charset="-122"/>
                        </a:rPr>
                        <a:t>附</a:t>
                      </a:r>
                      <a:endParaRPr lang="zh-CN" altLang="en-US" sz="14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400">
                          <a:latin typeface="Times New Roman" panose="02020603050405020304" charset="0"/>
                          <a:ea typeface="黑体" panose="02010609060101010101" charset="-122"/>
                        </a:rPr>
                        <a:t>加</a:t>
                      </a:r>
                      <a:endParaRPr lang="zh-CN" altLang="en-US" sz="14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400">
                          <a:latin typeface="Times New Roman" panose="02020603050405020304" charset="0"/>
                          <a:ea typeface="黑体" panose="02010609060101010101" charset="-122"/>
                        </a:rPr>
                        <a:t>险</a:t>
                      </a:r>
                      <a:endParaRPr lang="zh-CN" altLang="en-US" sz="1400">
                        <a:latin typeface="Times New Roman" panose="02020603050405020304" charset="0"/>
                        <a:ea typeface="黑体" panose="02010609060101010101" charset="-122"/>
                      </a:endParaRPr>
                    </a:p>
                    <a:p>
                      <a:pPr marL="0" lvl="0" indent="0" eaLnBrk="0" hangingPunct="0">
                        <a:spcBef>
                          <a:spcPct val="0"/>
                        </a:spcBef>
                        <a:buClrTx/>
                        <a:buFontTx/>
                        <a:buNone/>
                      </a:pPr>
                      <a:r>
                        <a:rPr lang="en-US" altLang="zh-CN" sz="1400">
                          <a:ea typeface="黑体" panose="02010609060101010101" charset="-122"/>
                        </a:rPr>
                        <a:t>Additional Cover</a:t>
                      </a:r>
                      <a:endParaRPr lang="zh-CN" altLang="en-US" sz="1400">
                        <a:ea typeface="黑体" panose="02010609060101010101" charset="-122"/>
                      </a:endParaRPr>
                    </a:p>
                  </a:txBody>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rowSpan="11">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endParaRPr lang="en-US" altLang="zh-CN" sz="1600">
                        <a:latin typeface="Times New Roman" panose="02020603050405020304" charset="0"/>
                        <a:ea typeface="黑体" panose="02010609060101010101" charset="-122"/>
                      </a:endParaRPr>
                    </a:p>
                    <a:p>
                      <a:pPr marL="0" lvl="0" indent="0">
                        <a:spcBef>
                          <a:spcPct val="0"/>
                        </a:spcBef>
                        <a:buClrTx/>
                        <a:buFontTx/>
                        <a:buNone/>
                      </a:pPr>
                      <a:endParaRPr lang="en-US" altLang="zh-CN" sz="1600">
                        <a:latin typeface="Times New Roman" panose="02020603050405020304" charset="0"/>
                        <a:ea typeface="黑体" panose="02010609060101010101" charset="-122"/>
                      </a:endParaRPr>
                    </a:p>
                    <a:p>
                      <a:pPr marL="0" lvl="0" indent="0">
                        <a:spcBef>
                          <a:spcPct val="0"/>
                        </a:spcBef>
                        <a:buClrTx/>
                        <a:buFontTx/>
                        <a:buNone/>
                      </a:pPr>
                      <a:r>
                        <a:rPr lang="zh-CN" altLang="en-US" sz="1600">
                          <a:latin typeface="Times New Roman" panose="02020603050405020304" charset="0"/>
                          <a:ea typeface="黑体" panose="02010609060101010101" charset="-122"/>
                        </a:rPr>
                        <a:t>一</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般</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附</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加</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险</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偷窃、提货不着险</a:t>
                      </a:r>
                      <a:r>
                        <a:rPr lang="en-US" altLang="zh-CN" sz="1600">
                          <a:latin typeface="Times New Roman" panose="02020603050405020304" charset="0"/>
                          <a:ea typeface="黑体" panose="02010609060101010101" charset="-122"/>
                        </a:rPr>
                        <a:t>(Risk of Theft, Pilferage and Non-delivery, T.P.N.D.)</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淡水雨淋险</a:t>
                      </a:r>
                      <a:r>
                        <a:rPr lang="en-US" altLang="zh-CN" sz="1600">
                          <a:latin typeface="Times New Roman" panose="02020603050405020304" charset="0"/>
                          <a:ea typeface="黑体" panose="02010609060101010101" charset="-122"/>
                        </a:rPr>
                        <a:t>(Risk of Fresh Water and Rain Damage)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渗漏险</a:t>
                      </a:r>
                      <a:r>
                        <a:rPr lang="en-US" altLang="zh-CN" sz="1600">
                          <a:latin typeface="Times New Roman" panose="02020603050405020304" charset="0"/>
                          <a:ea typeface="黑体" panose="02010609060101010101" charset="-122"/>
                        </a:rPr>
                        <a:t>(Risk of Leakage)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短量险</a:t>
                      </a:r>
                      <a:r>
                        <a:rPr lang="en-US" altLang="zh-CN" sz="1600">
                          <a:latin typeface="Times New Roman" panose="02020603050405020304" charset="0"/>
                          <a:ea typeface="黑体" panose="02010609060101010101" charset="-122"/>
                        </a:rPr>
                        <a:t>(Risk of Shortage)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受潮受热险</a:t>
                      </a:r>
                      <a:r>
                        <a:rPr lang="en-US" altLang="zh-CN" sz="1600">
                          <a:latin typeface="Times New Roman" panose="02020603050405020304" charset="0"/>
                          <a:ea typeface="黑体" panose="02010609060101010101" charset="-122"/>
                        </a:rPr>
                        <a:t>(Risk of Sweating and Heating Damage)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混杂玷污险</a:t>
                      </a:r>
                      <a:r>
                        <a:rPr lang="en-US" altLang="zh-CN" sz="1600">
                          <a:latin typeface="Times New Roman" panose="02020603050405020304" charset="0"/>
                          <a:ea typeface="黑体" panose="02010609060101010101" charset="-122"/>
                        </a:rPr>
                        <a:t>(Risk of Intermixture and Contamination)</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碰损破碎险</a:t>
                      </a:r>
                      <a:r>
                        <a:rPr lang="en-US" altLang="zh-CN" sz="1600">
                          <a:latin typeface="Times New Roman" panose="02020603050405020304" charset="0"/>
                          <a:ea typeface="黑体" panose="02010609060101010101" charset="-122"/>
                        </a:rPr>
                        <a:t>(Risk of Clash and Breakage)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钩损险</a:t>
                      </a:r>
                      <a:r>
                        <a:rPr lang="en-US" altLang="zh-CN" sz="1600">
                          <a:latin typeface="Times New Roman" panose="02020603050405020304" charset="0"/>
                          <a:ea typeface="黑体" panose="02010609060101010101" charset="-122"/>
                        </a:rPr>
                        <a:t>(Risk of Hook Damage)</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锈损险</a:t>
                      </a:r>
                      <a:r>
                        <a:rPr lang="en-US" altLang="zh-CN" sz="1600">
                          <a:latin typeface="Times New Roman" panose="02020603050405020304" charset="0"/>
                          <a:ea typeface="黑体" panose="02010609060101010101" charset="-122"/>
                        </a:rPr>
                        <a:t>(Risk of Rust)</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串味险</a:t>
                      </a:r>
                      <a:r>
                        <a:rPr lang="en-US" altLang="zh-CN" sz="1600">
                          <a:latin typeface="Times New Roman" panose="02020603050405020304" charset="0"/>
                          <a:ea typeface="黑体" panose="02010609060101010101" charset="-122"/>
                        </a:rPr>
                        <a:t>(Taint of Odor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包装破损险</a:t>
                      </a:r>
                      <a:r>
                        <a:rPr lang="en-US" altLang="zh-CN" sz="1600">
                          <a:latin typeface="Times New Roman" panose="02020603050405020304" charset="0"/>
                          <a:ea typeface="黑体" panose="02010609060101010101" charset="-122"/>
                        </a:rPr>
                        <a:t>(Breakage of Packing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row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特</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殊</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附</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加</a:t>
                      </a:r>
                      <a:endParaRPr lang="zh-CN" altLang="en-US" sz="1600">
                        <a:latin typeface="Times New Roman" panose="02020603050405020304" charset="0"/>
                        <a:ea typeface="黑体" panose="02010609060101010101" charset="-122"/>
                      </a:endParaRPr>
                    </a:p>
                    <a:p>
                      <a:pPr marL="0" lvl="0" indent="0" eaLnBrk="0" hangingPunct="0">
                        <a:spcBef>
                          <a:spcPct val="0"/>
                        </a:spcBef>
                        <a:buClrTx/>
                        <a:buFontTx/>
                        <a:buNone/>
                      </a:pPr>
                      <a:r>
                        <a:rPr lang="zh-CN" altLang="en-US" sz="1600">
                          <a:latin typeface="Times New Roman" panose="02020603050405020304" charset="0"/>
                          <a:ea typeface="黑体" panose="02010609060101010101" charset="-122"/>
                        </a:rPr>
                        <a:t>险</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战争险</a:t>
                      </a:r>
                      <a:r>
                        <a:rPr lang="en-US" altLang="zh-CN" sz="1600">
                          <a:latin typeface="Times New Roman" panose="02020603050405020304" charset="0"/>
                          <a:ea typeface="黑体" panose="02010609060101010101" charset="-122"/>
                        </a:rPr>
                        <a:t>(War Risks)</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罢工险</a:t>
                      </a:r>
                      <a:r>
                        <a:rPr lang="en-US" altLang="zh-CN" sz="1600">
                          <a:latin typeface="Times New Roman" panose="02020603050405020304" charset="0"/>
                          <a:ea typeface="黑体" panose="02010609060101010101" charset="-122"/>
                        </a:rPr>
                        <a:t>(Strikes Risks)</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交货不到险</a:t>
                      </a:r>
                      <a:r>
                        <a:rPr lang="en-US" altLang="zh-CN" sz="1600">
                          <a:latin typeface="Times New Roman" panose="02020603050405020304" charset="0"/>
                          <a:ea typeface="黑体" panose="02010609060101010101" charset="-122"/>
                        </a:rPr>
                        <a:t>(Failure to Delivery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舱面险</a:t>
                      </a:r>
                      <a:r>
                        <a:rPr lang="en-US" altLang="zh-CN" sz="1600">
                          <a:latin typeface="Times New Roman" panose="02020603050405020304" charset="0"/>
                          <a:ea typeface="黑体" panose="02010609060101010101" charset="-122"/>
                        </a:rPr>
                        <a:t>(On Deck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黄曲霉素险（</a:t>
                      </a:r>
                      <a:r>
                        <a:rPr lang="en-US" altLang="zh-CN" sz="1600">
                          <a:latin typeface="Times New Roman" panose="02020603050405020304" charset="0"/>
                          <a:ea typeface="黑体" panose="02010609060101010101" charset="-122"/>
                        </a:rPr>
                        <a:t>aflatoxin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拒收险</a:t>
                      </a:r>
                      <a:r>
                        <a:rPr lang="en-US" altLang="zh-CN" sz="1600">
                          <a:latin typeface="Times New Roman" panose="02020603050405020304" charset="0"/>
                          <a:ea typeface="黑体" panose="02010609060101010101" charset="-122"/>
                        </a:rPr>
                        <a:t>(Rejection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5280">
                <a:tc vMerge="1">
                  <a:tcP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B w="28575"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8575"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100000"/>
                        <a:buFont typeface="Wingdings" panose="05000000000000000000" pitchFamily="2" charset="2"/>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charset="2"/>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100000"/>
                        <a:buFont typeface="Wingdings 2" panose="05020102010507070707" charset="2"/>
                        <a:buChar char="¡"/>
                        <a:defRPr sz="1800" u="none" kern="1200">
                          <a:solidFill>
                            <a:schemeClr val="tx1"/>
                          </a:solidFill>
                          <a:latin typeface="Arial" panose="020B0604020202020204"/>
                          <a:ea typeface="宋体" panose="02010600030101010101" pitchFamily="2" charset="-122"/>
                        </a:defRPr>
                      </a:lvl5pPr>
                    </a:lstStyle>
                    <a:p>
                      <a:pPr marL="0" lvl="0" indent="0">
                        <a:spcBef>
                          <a:spcPct val="0"/>
                        </a:spcBef>
                        <a:buClrTx/>
                        <a:buFontTx/>
                        <a:buNone/>
                      </a:pPr>
                      <a:r>
                        <a:rPr lang="zh-CN" altLang="en-US" sz="1600">
                          <a:latin typeface="Times New Roman" panose="02020603050405020304" charset="0"/>
                          <a:ea typeface="黑体" panose="02010609060101010101" charset="-122"/>
                        </a:rPr>
                        <a:t>进口关税险</a:t>
                      </a:r>
                      <a:r>
                        <a:rPr lang="en-US" altLang="zh-CN" sz="1600">
                          <a:latin typeface="Times New Roman" panose="02020603050405020304" charset="0"/>
                          <a:ea typeface="黑体" panose="02010609060101010101" charset="-122"/>
                        </a:rPr>
                        <a:t>(Import Duty Risk)</a:t>
                      </a:r>
                      <a:endParaRPr lang="zh-CN" altLang="en-US" sz="1600">
                        <a:latin typeface="Times New Roman" panose="02020603050405020304" charset="0"/>
                        <a:ea typeface="黑体" panose="02010609060101010101" charset="-122"/>
                      </a:endParaRPr>
                    </a:p>
                  </a:txBody>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8" name="标题 2367"/>
          <p:cNvSpPr/>
          <p:nvPr>
            <p:ph type="title" idx="4294967295"/>
          </p:nvPr>
        </p:nvSpPr>
        <p:spPr>
          <a:xfrm>
            <a:off x="3792538" y="188913"/>
            <a:ext cx="4089400" cy="750887"/>
          </a:xfrm>
        </p:spPr>
        <p:txBody>
          <a:bodyPr anchor="ctr"/>
          <a:p>
            <a:pPr algn="l"/>
            <a:r>
              <a:rPr lang="zh-CN" altLang="en-US" sz="4000" b="1"/>
              <a:t>四、投保程序 </a:t>
            </a:r>
            <a:endParaRPr lang="zh-CN" altLang="en-US" sz="4000" b="1"/>
          </a:p>
        </p:txBody>
      </p:sp>
      <p:sp>
        <p:nvSpPr>
          <p:cNvPr id="2369" name="矩形 2368"/>
          <p:cNvSpPr/>
          <p:nvPr/>
        </p:nvSpPr>
        <p:spPr>
          <a:xfrm>
            <a:off x="1919288" y="1341438"/>
            <a:ext cx="2376487" cy="649287"/>
          </a:xfrm>
          <a:prstGeom prst="rect">
            <a:avLst/>
          </a:prstGeom>
          <a:solidFill>
            <a:srgbClr val="E1F4FF"/>
          </a:solidFill>
          <a:ln w="9525" cap="flat" cmpd="sng">
            <a:solidFill>
              <a:srgbClr val="000000"/>
            </a:solidFill>
            <a:prstDash val="solid"/>
            <a:miter/>
            <a:headEnd type="none" w="med" len="med"/>
            <a:tailEnd type="none" w="med" len="med"/>
          </a:ln>
        </p:spPr>
        <p:txBody>
          <a:bodyPr wrap="none" anchor="ctr"/>
          <a:p>
            <a:pPr algn="ctr"/>
            <a:r>
              <a:rPr lang="zh-CN" altLang="en-US" sz="3200" b="1">
                <a:ea typeface="楷体_GB2312" pitchFamily="49" charset="-122"/>
              </a:rPr>
              <a:t>申请投保   </a:t>
            </a:r>
            <a:endParaRPr lang="zh-CN" altLang="en-US" sz="3200" b="1">
              <a:ea typeface="楷体_GB2312" pitchFamily="49" charset="-122"/>
            </a:endParaRPr>
          </a:p>
        </p:txBody>
      </p:sp>
      <p:sp>
        <p:nvSpPr>
          <p:cNvPr id="2370" name="矩形 2369"/>
          <p:cNvSpPr/>
          <p:nvPr/>
        </p:nvSpPr>
        <p:spPr>
          <a:xfrm>
            <a:off x="1992313" y="3646488"/>
            <a:ext cx="2303462" cy="649287"/>
          </a:xfrm>
          <a:prstGeom prst="rect">
            <a:avLst/>
          </a:prstGeom>
          <a:solidFill>
            <a:srgbClr val="E1F4FF"/>
          </a:solidFill>
          <a:ln w="9525" cap="flat" cmpd="sng">
            <a:solidFill>
              <a:srgbClr val="000000"/>
            </a:solidFill>
            <a:prstDash val="solid"/>
            <a:miter/>
            <a:headEnd type="none" w="med" len="med"/>
            <a:tailEnd type="none" w="med" len="med"/>
          </a:ln>
        </p:spPr>
        <p:txBody>
          <a:bodyPr wrap="none" anchor="ctr"/>
          <a:p>
            <a:pPr algn="ctr"/>
            <a:r>
              <a:rPr lang="zh-CN" altLang="en-US" sz="3200" b="1">
                <a:ea typeface="楷体_GB2312" pitchFamily="49" charset="-122"/>
              </a:rPr>
              <a:t>支付保险费  </a:t>
            </a:r>
            <a:endParaRPr lang="zh-CN" altLang="en-US" sz="3200" b="1">
              <a:ea typeface="楷体_GB2312" pitchFamily="49" charset="-122"/>
            </a:endParaRPr>
          </a:p>
        </p:txBody>
      </p:sp>
      <p:sp>
        <p:nvSpPr>
          <p:cNvPr id="2371" name="矩形 2370"/>
          <p:cNvSpPr/>
          <p:nvPr/>
        </p:nvSpPr>
        <p:spPr>
          <a:xfrm>
            <a:off x="1992313" y="5518150"/>
            <a:ext cx="2303462" cy="649288"/>
          </a:xfrm>
          <a:prstGeom prst="rect">
            <a:avLst/>
          </a:prstGeom>
          <a:solidFill>
            <a:srgbClr val="E1F4FF"/>
          </a:solidFill>
          <a:ln w="9525" cap="flat" cmpd="sng">
            <a:solidFill>
              <a:srgbClr val="000000"/>
            </a:solidFill>
            <a:prstDash val="solid"/>
            <a:miter/>
            <a:headEnd type="none" w="med" len="med"/>
            <a:tailEnd type="none" w="med" len="med"/>
          </a:ln>
        </p:spPr>
        <p:txBody>
          <a:bodyPr wrap="none" anchor="ctr"/>
          <a:p>
            <a:pPr algn="ctr"/>
            <a:r>
              <a:rPr lang="zh-CN" altLang="en-US" sz="3200" b="1">
                <a:ea typeface="楷体_GB2312" pitchFamily="49" charset="-122"/>
              </a:rPr>
              <a:t>保险单据  </a:t>
            </a:r>
            <a:endParaRPr lang="zh-CN" altLang="en-US" sz="3200" b="1">
              <a:ea typeface="楷体_GB2312" pitchFamily="49" charset="-122"/>
            </a:endParaRPr>
          </a:p>
        </p:txBody>
      </p:sp>
      <p:cxnSp>
        <p:nvCxnSpPr>
          <p:cNvPr id="2372" name="直接连接符 2371"/>
          <p:cNvCxnSpPr/>
          <p:nvPr/>
        </p:nvCxnSpPr>
        <p:spPr>
          <a:xfrm>
            <a:off x="3071813" y="1989138"/>
            <a:ext cx="0" cy="1655762"/>
          </a:xfrm>
          <a:prstGeom prst="line">
            <a:avLst/>
          </a:prstGeom>
          <a:ln w="9525" cap="flat" cmpd="sng">
            <a:solidFill>
              <a:srgbClr val="000000"/>
            </a:solidFill>
            <a:prstDash val="solid"/>
            <a:headEnd type="none" w="med" len="med"/>
            <a:tailEnd type="triangle" w="med" len="med"/>
          </a:ln>
        </p:spPr>
      </p:cxnSp>
      <p:cxnSp>
        <p:nvCxnSpPr>
          <p:cNvPr id="2373" name="直接连接符 2372"/>
          <p:cNvCxnSpPr/>
          <p:nvPr/>
        </p:nvCxnSpPr>
        <p:spPr>
          <a:xfrm>
            <a:off x="3071813" y="4294188"/>
            <a:ext cx="0" cy="1223962"/>
          </a:xfrm>
          <a:prstGeom prst="line">
            <a:avLst/>
          </a:prstGeom>
          <a:ln w="9525" cap="flat" cmpd="sng">
            <a:solidFill>
              <a:srgbClr val="000000"/>
            </a:solidFill>
            <a:prstDash val="solid"/>
            <a:headEnd type="none" w="med" len="med"/>
            <a:tailEnd type="triangle" w="med" len="med"/>
          </a:ln>
        </p:spPr>
      </p:cxnSp>
      <p:cxnSp>
        <p:nvCxnSpPr>
          <p:cNvPr id="2374" name="直接连接符 2373"/>
          <p:cNvCxnSpPr/>
          <p:nvPr/>
        </p:nvCxnSpPr>
        <p:spPr>
          <a:xfrm>
            <a:off x="4295775" y="1630363"/>
            <a:ext cx="936625" cy="0"/>
          </a:xfrm>
          <a:prstGeom prst="line">
            <a:avLst/>
          </a:prstGeom>
          <a:ln w="9525" cap="flat" cmpd="sng">
            <a:solidFill>
              <a:srgbClr val="000000"/>
            </a:solidFill>
            <a:prstDash val="solid"/>
            <a:headEnd type="none" w="med" len="med"/>
            <a:tailEnd type="triangle" w="med" len="med"/>
          </a:ln>
        </p:spPr>
      </p:cxnSp>
      <p:sp>
        <p:nvSpPr>
          <p:cNvPr id="2375" name="流程图: 可选过程 2374"/>
          <p:cNvSpPr/>
          <p:nvPr/>
        </p:nvSpPr>
        <p:spPr>
          <a:xfrm>
            <a:off x="5232400" y="1125538"/>
            <a:ext cx="3240088" cy="936625"/>
          </a:xfrm>
          <a:prstGeom prst="flowChartAlternateProcess">
            <a:avLst/>
          </a:prstGeom>
          <a:solidFill>
            <a:srgbClr val="E1F4FF"/>
          </a:solidFill>
          <a:ln w="9525" cap="flat" cmpd="sng">
            <a:solidFill>
              <a:srgbClr val="000000"/>
            </a:solidFill>
            <a:prstDash val="solid"/>
            <a:miter/>
            <a:headEnd type="none" w="med" len="med"/>
            <a:tailEnd type="none" w="med" len="med"/>
          </a:ln>
        </p:spPr>
        <p:txBody>
          <a:bodyPr anchor="ctr"/>
          <a:p>
            <a:pPr algn="ctr"/>
            <a:r>
              <a:rPr lang="zh-CN" altLang="en-US" sz="3200" b="1">
                <a:ea typeface="楷体_GB2312" pitchFamily="49" charset="-122"/>
              </a:rPr>
              <a:t>货物运输投保单（一式两份） </a:t>
            </a:r>
            <a:endParaRPr lang="zh-CN" altLang="en-US" sz="3200" b="1">
              <a:ea typeface="楷体_GB2312" pitchFamily="49" charset="-122"/>
            </a:endParaRPr>
          </a:p>
        </p:txBody>
      </p:sp>
      <p:grpSp>
        <p:nvGrpSpPr>
          <p:cNvPr id="2376" name="组合 2375"/>
          <p:cNvGrpSpPr/>
          <p:nvPr/>
        </p:nvGrpSpPr>
        <p:grpSpPr>
          <a:xfrm>
            <a:off x="8543925" y="549275"/>
            <a:ext cx="2124075" cy="1944688"/>
            <a:chOff x="4422" y="346"/>
            <a:chExt cx="1338" cy="1225"/>
          </a:xfrm>
        </p:grpSpPr>
        <p:sp>
          <p:nvSpPr>
            <p:cNvPr id="2377" name="左大括号 2376"/>
            <p:cNvSpPr/>
            <p:nvPr/>
          </p:nvSpPr>
          <p:spPr>
            <a:xfrm>
              <a:off x="4422" y="573"/>
              <a:ext cx="227" cy="817"/>
            </a:xfrm>
            <a:prstGeom prst="leftBrace">
              <a:avLst>
                <a:gd name="adj1" fmla="val 29992"/>
                <a:gd name="adj2" fmla="val 50000"/>
              </a:avLst>
            </a:prstGeom>
            <a:noFill/>
            <a:ln w="9525" cap="flat" cmpd="sng">
              <a:solidFill>
                <a:srgbClr val="000000"/>
              </a:solidFill>
              <a:prstDash val="solid"/>
              <a:headEnd type="none" w="med" len="med"/>
              <a:tailEnd type="none" w="med" len="med"/>
            </a:ln>
          </p:spPr>
          <p:txBody>
            <a:bodyPr/>
            <a:p>
              <a:endParaRPr lang="zh-CN" altLang="en-US"/>
            </a:p>
          </p:txBody>
        </p:sp>
        <p:sp>
          <p:nvSpPr>
            <p:cNvPr id="2378" name="矩形 2377"/>
            <p:cNvSpPr/>
            <p:nvPr/>
          </p:nvSpPr>
          <p:spPr>
            <a:xfrm>
              <a:off x="4580" y="346"/>
              <a:ext cx="1180" cy="408"/>
            </a:xfrm>
            <a:prstGeom prst="rect">
              <a:avLst/>
            </a:prstGeom>
            <a:noFill/>
            <a:ln w="9525">
              <a:noFill/>
            </a:ln>
          </p:spPr>
          <p:txBody>
            <a:bodyPr wrap="none" anchor="ctr"/>
            <a:p>
              <a:pPr algn="ctr"/>
              <a:r>
                <a:rPr lang="zh-CN" altLang="en-US" sz="3200" b="1">
                  <a:ea typeface="楷体_GB2312" pitchFamily="49" charset="-122"/>
                </a:rPr>
                <a:t>交投保 人 </a:t>
              </a:r>
              <a:endParaRPr lang="zh-CN" altLang="en-US" sz="3200" b="1">
                <a:ea typeface="楷体_GB2312" pitchFamily="49" charset="-122"/>
              </a:endParaRPr>
            </a:p>
          </p:txBody>
        </p:sp>
        <p:sp>
          <p:nvSpPr>
            <p:cNvPr id="2379" name="矩形 2378"/>
            <p:cNvSpPr/>
            <p:nvPr/>
          </p:nvSpPr>
          <p:spPr>
            <a:xfrm>
              <a:off x="4513" y="1163"/>
              <a:ext cx="1247" cy="408"/>
            </a:xfrm>
            <a:prstGeom prst="rect">
              <a:avLst/>
            </a:prstGeom>
            <a:noFill/>
            <a:ln w="9525">
              <a:noFill/>
            </a:ln>
          </p:spPr>
          <p:txBody>
            <a:bodyPr anchor="ctr"/>
            <a:p>
              <a:pPr algn="ctr"/>
              <a:r>
                <a:rPr lang="zh-CN" altLang="en-US" sz="3200" b="1">
                  <a:ea typeface="楷体_GB2312" pitchFamily="49" charset="-122"/>
                </a:rPr>
                <a:t>保险公司留存  </a:t>
              </a:r>
              <a:endParaRPr lang="zh-CN" altLang="en-US" sz="3200" b="1">
                <a:ea typeface="楷体_GB2312" pitchFamily="49" charset="-122"/>
              </a:endParaRPr>
            </a:p>
          </p:txBody>
        </p:sp>
      </p:grpSp>
      <p:cxnSp>
        <p:nvCxnSpPr>
          <p:cNvPr id="2380" name="直接连接符 2379"/>
          <p:cNvCxnSpPr/>
          <p:nvPr/>
        </p:nvCxnSpPr>
        <p:spPr>
          <a:xfrm>
            <a:off x="4295775" y="3933825"/>
            <a:ext cx="863600" cy="0"/>
          </a:xfrm>
          <a:prstGeom prst="line">
            <a:avLst/>
          </a:prstGeom>
          <a:ln w="9525" cap="flat" cmpd="sng">
            <a:solidFill>
              <a:srgbClr val="000000"/>
            </a:solidFill>
            <a:prstDash val="solid"/>
            <a:headEnd type="none" w="med" len="med"/>
            <a:tailEnd type="triangle" w="med" len="med"/>
          </a:ln>
        </p:spPr>
      </p:cxnSp>
      <p:sp>
        <p:nvSpPr>
          <p:cNvPr id="2381" name="流程图: 可选过程 2380"/>
          <p:cNvSpPr/>
          <p:nvPr/>
        </p:nvSpPr>
        <p:spPr>
          <a:xfrm>
            <a:off x="5159375" y="3430588"/>
            <a:ext cx="5329238" cy="1081087"/>
          </a:xfrm>
          <a:prstGeom prst="flowChartAlternateProcess">
            <a:avLst/>
          </a:prstGeom>
          <a:solidFill>
            <a:srgbClr val="E1F4FF"/>
          </a:solidFill>
          <a:ln w="9525" cap="flat" cmpd="sng">
            <a:solidFill>
              <a:srgbClr val="000000"/>
            </a:solidFill>
            <a:prstDash val="solid"/>
            <a:miter/>
            <a:headEnd type="none" w="med" len="med"/>
            <a:tailEnd type="none" w="med" len="med"/>
          </a:ln>
        </p:spPr>
        <p:txBody>
          <a:bodyPr wrap="none" anchor="ctr"/>
          <a:p>
            <a:r>
              <a:rPr lang="zh-CN" altLang="en-US" sz="3200" b="1">
                <a:ea typeface="楷体_GB2312" pitchFamily="49" charset="-122"/>
              </a:rPr>
              <a:t>保险费</a:t>
            </a:r>
            <a:r>
              <a:rPr lang="en-US" altLang="zh-CN" sz="3200" b="1">
                <a:ea typeface="楷体_GB2312" pitchFamily="49" charset="-122"/>
              </a:rPr>
              <a:t>=</a:t>
            </a:r>
            <a:r>
              <a:rPr lang="zh-CN" altLang="en-US" sz="3200" b="1">
                <a:ea typeface="楷体_GB2312" pitchFamily="49" charset="-122"/>
              </a:rPr>
              <a:t>保险金额 </a:t>
            </a:r>
            <a:r>
              <a:rPr lang="en-US" altLang="zh-CN" b="1"/>
              <a:t>× </a:t>
            </a:r>
            <a:r>
              <a:rPr lang="zh-CN" altLang="en-US" sz="3200" b="1">
                <a:ea typeface="楷体_GB2312" pitchFamily="49" charset="-122"/>
              </a:rPr>
              <a:t>保险费率  </a:t>
            </a:r>
            <a:endParaRPr lang="zh-CN" altLang="en-US" sz="3200" b="1">
              <a:ea typeface="楷体_GB2312" pitchFamily="49" charset="-122"/>
            </a:endParaRPr>
          </a:p>
        </p:txBody>
      </p:sp>
      <p:sp>
        <p:nvSpPr>
          <p:cNvPr id="2382" name="矩形 2381"/>
          <p:cNvSpPr/>
          <p:nvPr/>
        </p:nvSpPr>
        <p:spPr>
          <a:xfrm>
            <a:off x="5029200" y="5029200"/>
            <a:ext cx="5486400" cy="1676400"/>
          </a:xfrm>
          <a:prstGeom prst="rect">
            <a:avLst/>
          </a:prstGeom>
          <a:noFill/>
          <a:ln w="9525">
            <a:noFill/>
          </a:ln>
        </p:spPr>
        <p:txBody>
          <a:bodyPr/>
          <a:p>
            <a:endParaRPr lang="zh-CN" altLang="en-US"/>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additive="base">
                                        <p:cTn id="6" dur="1" fill="hold">
                                          <p:stCondLst>
                                            <p:cond delay="0"/>
                                          </p:stCondLst>
                                        </p:cTn>
                                        <p:tgtEl>
                                          <p:spTgt spid="2369"/>
                                        </p:tgtEl>
                                        <p:attrNameLst>
                                          <p:attrName>style.visibility</p:attrName>
                                        </p:attrNameLst>
                                      </p:cBhvr>
                                      <p:to>
                                        <p:strVal val="visible"/>
                                      </p:to>
                                    </p:set>
                                    <p:animEffect transition="in" filter="blinds(horizontal)">
                                      <p:cBhvr additive="base">
                                        <p:cTn id="7" dur="500"/>
                                        <p:tgtEl>
                                          <p:spTgt spid="2369"/>
                                        </p:tgtEl>
                                      </p:cBhvr>
                                    </p:animEffect>
                                  </p:childTnLst>
                                </p:cTn>
                              </p:par>
                            </p:childTnLst>
                          </p:cTn>
                        </p:par>
                        <p:par>
                          <p:cTn id="8" fill="hold">
                            <p:stCondLst>
                              <p:cond delay="500"/>
                            </p:stCondLst>
                            <p:childTnLst>
                              <p:par>
                                <p:cTn id="9" presetID="3" presetClass="entr" presetSubtype="10" fill="hold" nodeType="afterEffect">
                                  <p:childTnLst>
                                    <p:set>
                                      <p:cBhvr additive="base">
                                        <p:cTn id="10" dur="1" fill="hold">
                                          <p:stCondLst>
                                            <p:cond delay="0"/>
                                          </p:stCondLst>
                                        </p:cTn>
                                        <p:tgtEl>
                                          <p:spTgt spid="2372"/>
                                        </p:tgtEl>
                                        <p:attrNameLst>
                                          <p:attrName>style.visibility</p:attrName>
                                        </p:attrNameLst>
                                      </p:cBhvr>
                                      <p:to>
                                        <p:strVal val="visible"/>
                                      </p:to>
                                    </p:set>
                                    <p:animEffect transition="in" filter="blinds(horizontal)">
                                      <p:cBhvr additive="base">
                                        <p:cTn id="11" dur="500"/>
                                        <p:tgtEl>
                                          <p:spTgt spid="2372"/>
                                        </p:tgtEl>
                                      </p:cBhvr>
                                    </p:animEffect>
                                  </p:childTnLst>
                                </p:cTn>
                              </p:par>
                            </p:childTnLst>
                          </p:cTn>
                        </p:par>
                        <p:par>
                          <p:cTn id="12" fill="hold">
                            <p:stCondLst>
                              <p:cond delay="1000"/>
                            </p:stCondLst>
                            <p:childTnLst>
                              <p:par>
                                <p:cTn id="13" presetID="3" presetClass="entr" presetSubtype="10" fill="hold" grpId="1" nodeType="afterEffect">
                                  <p:childTnLst>
                                    <p:set>
                                      <p:cBhvr additive="base">
                                        <p:cTn id="14" dur="1" fill="hold">
                                          <p:stCondLst>
                                            <p:cond delay="0"/>
                                          </p:stCondLst>
                                        </p:cTn>
                                        <p:tgtEl>
                                          <p:spTgt spid="2370"/>
                                        </p:tgtEl>
                                        <p:attrNameLst>
                                          <p:attrName>style.visibility</p:attrName>
                                        </p:attrNameLst>
                                      </p:cBhvr>
                                      <p:to>
                                        <p:strVal val="visible"/>
                                      </p:to>
                                    </p:set>
                                    <p:animEffect transition="in" filter="blinds(horizontal)">
                                      <p:cBhvr additive="base">
                                        <p:cTn id="15" dur="500"/>
                                        <p:tgtEl>
                                          <p:spTgt spid="2370"/>
                                        </p:tgtEl>
                                      </p:cBhvr>
                                    </p:animEffect>
                                  </p:childTnLst>
                                </p:cTn>
                              </p:par>
                            </p:childTnLst>
                          </p:cTn>
                        </p:par>
                        <p:par>
                          <p:cTn id="16" fill="hold">
                            <p:stCondLst>
                              <p:cond delay="1500"/>
                            </p:stCondLst>
                            <p:childTnLst>
                              <p:par>
                                <p:cTn id="17" presetID="3" presetClass="entr" presetSubtype="10" fill="hold" nodeType="afterEffect">
                                  <p:childTnLst>
                                    <p:set>
                                      <p:cBhvr additive="base">
                                        <p:cTn id="18" dur="1" fill="hold">
                                          <p:stCondLst>
                                            <p:cond delay="0"/>
                                          </p:stCondLst>
                                        </p:cTn>
                                        <p:tgtEl>
                                          <p:spTgt spid="2373"/>
                                        </p:tgtEl>
                                        <p:attrNameLst>
                                          <p:attrName>style.visibility</p:attrName>
                                        </p:attrNameLst>
                                      </p:cBhvr>
                                      <p:to>
                                        <p:strVal val="visible"/>
                                      </p:to>
                                    </p:set>
                                    <p:animEffect transition="in" filter="blinds(horizontal)">
                                      <p:cBhvr additive="base">
                                        <p:cTn id="19" dur="500"/>
                                        <p:tgtEl>
                                          <p:spTgt spid="2373"/>
                                        </p:tgtEl>
                                      </p:cBhvr>
                                    </p:animEffect>
                                  </p:childTnLst>
                                </p:cTn>
                              </p:par>
                            </p:childTnLst>
                          </p:cTn>
                        </p:par>
                        <p:par>
                          <p:cTn id="20" fill="hold">
                            <p:stCondLst>
                              <p:cond delay="2000"/>
                            </p:stCondLst>
                            <p:childTnLst>
                              <p:par>
                                <p:cTn id="21" presetID="3" presetClass="entr" presetSubtype="10" fill="hold" grpId="2" nodeType="afterEffect">
                                  <p:childTnLst>
                                    <p:set>
                                      <p:cBhvr additive="base">
                                        <p:cTn id="22" dur="1" fill="hold">
                                          <p:stCondLst>
                                            <p:cond delay="0"/>
                                          </p:stCondLst>
                                        </p:cTn>
                                        <p:tgtEl>
                                          <p:spTgt spid="2371"/>
                                        </p:tgtEl>
                                        <p:attrNameLst>
                                          <p:attrName>style.visibility</p:attrName>
                                        </p:attrNameLst>
                                      </p:cBhvr>
                                      <p:to>
                                        <p:strVal val="visible"/>
                                      </p:to>
                                    </p:set>
                                    <p:animEffect transition="in" filter="blinds(horizontal)">
                                      <p:cBhvr additive="base">
                                        <p:cTn id="23" dur="500"/>
                                        <p:tgtEl>
                                          <p:spTgt spid="237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childTnLst>
                                    <p:set>
                                      <p:cBhvr additive="base">
                                        <p:cTn id="27" dur="1" fill="hold">
                                          <p:stCondLst>
                                            <p:cond delay="0"/>
                                          </p:stCondLst>
                                        </p:cTn>
                                        <p:tgtEl>
                                          <p:spTgt spid="2374"/>
                                        </p:tgtEl>
                                        <p:attrNameLst>
                                          <p:attrName>style.visibility</p:attrName>
                                        </p:attrNameLst>
                                      </p:cBhvr>
                                      <p:to>
                                        <p:strVal val="visible"/>
                                      </p:to>
                                    </p:set>
                                    <p:anim calcmode="lin" valueType="num">
                                      <p:cBhvr additive="base">
                                        <p:cTn id="28" dur="500" fill="hold"/>
                                        <p:tgtEl>
                                          <p:spTgt spid="2374"/>
                                        </p:tgtEl>
                                        <p:attrNameLst>
                                          <p:attrName>ppt_x</p:attrName>
                                        </p:attrNameLst>
                                      </p:cBhvr>
                                      <p:tavLst>
                                        <p:tav tm="0">
                                          <p:val>
                                            <p:strVal val="#ppt_x"/>
                                          </p:val>
                                        </p:tav>
                                        <p:tav tm="100000">
                                          <p:val>
                                            <p:strVal val="#ppt_x"/>
                                          </p:val>
                                        </p:tav>
                                      </p:tavLst>
                                    </p:anim>
                                    <p:anim calcmode="lin" valueType="num">
                                      <p:cBhvr additive="base">
                                        <p:cTn id="29" dur="500" fill="hold"/>
                                        <p:tgtEl>
                                          <p:spTgt spid="237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3" presetClass="entr" presetSubtype="10" fill="hold" grpId="3" nodeType="afterEffect">
                                  <p:childTnLst>
                                    <p:set>
                                      <p:cBhvr additive="base">
                                        <p:cTn id="32" dur="1" fill="hold">
                                          <p:stCondLst>
                                            <p:cond delay="0"/>
                                          </p:stCondLst>
                                        </p:cTn>
                                        <p:tgtEl>
                                          <p:spTgt spid="2375"/>
                                        </p:tgtEl>
                                        <p:attrNameLst>
                                          <p:attrName>style.visibility</p:attrName>
                                        </p:attrNameLst>
                                      </p:cBhvr>
                                      <p:to>
                                        <p:strVal val="visible"/>
                                      </p:to>
                                    </p:set>
                                    <p:animEffect transition="in" filter="blinds(horizontal)">
                                      <p:cBhvr additive="base">
                                        <p:cTn id="33" dur="500"/>
                                        <p:tgtEl>
                                          <p:spTgt spid="237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childTnLst>
                                    <p:set>
                                      <p:cBhvr additive="base">
                                        <p:cTn id="37" dur="1" fill="hold">
                                          <p:stCondLst>
                                            <p:cond delay="0"/>
                                          </p:stCondLst>
                                        </p:cTn>
                                        <p:tgtEl>
                                          <p:spTgt spid="2376"/>
                                        </p:tgtEl>
                                        <p:attrNameLst>
                                          <p:attrName>style.visibility</p:attrName>
                                        </p:attrNameLst>
                                      </p:cBhvr>
                                      <p:to>
                                        <p:strVal val="visible"/>
                                      </p:to>
                                    </p:set>
                                    <p:animEffect transition="in" filter="blinds(horizontal)">
                                      <p:cBhvr additive="base">
                                        <p:cTn id="38" dur="500"/>
                                        <p:tgtEl>
                                          <p:spTgt spid="237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childTnLst>
                                    <p:set>
                                      <p:cBhvr additive="base">
                                        <p:cTn id="42" dur="1" fill="hold">
                                          <p:stCondLst>
                                            <p:cond delay="0"/>
                                          </p:stCondLst>
                                        </p:cTn>
                                        <p:tgtEl>
                                          <p:spTgt spid="2380"/>
                                        </p:tgtEl>
                                        <p:attrNameLst>
                                          <p:attrName>style.visibility</p:attrName>
                                        </p:attrNameLst>
                                      </p:cBhvr>
                                      <p:to>
                                        <p:strVal val="visible"/>
                                      </p:to>
                                    </p:set>
                                    <p:anim calcmode="lin" valueType="num">
                                      <p:cBhvr additive="base">
                                        <p:cTn id="43" dur="500" fill="hold"/>
                                        <p:tgtEl>
                                          <p:spTgt spid="2380"/>
                                        </p:tgtEl>
                                        <p:attrNameLst>
                                          <p:attrName>ppt_x</p:attrName>
                                        </p:attrNameLst>
                                      </p:cBhvr>
                                      <p:tavLst>
                                        <p:tav tm="0">
                                          <p:val>
                                            <p:strVal val="#ppt_x"/>
                                          </p:val>
                                        </p:tav>
                                        <p:tav tm="100000">
                                          <p:val>
                                            <p:strVal val="#ppt_x"/>
                                          </p:val>
                                        </p:tav>
                                      </p:tavLst>
                                    </p:anim>
                                    <p:anim calcmode="lin" valueType="num">
                                      <p:cBhvr additive="base">
                                        <p:cTn id="44" dur="500" fill="hold"/>
                                        <p:tgtEl>
                                          <p:spTgt spid="238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3" presetClass="entr" presetSubtype="10" fill="hold" grpId="4" nodeType="afterEffect">
                                  <p:childTnLst>
                                    <p:set>
                                      <p:cBhvr additive="base">
                                        <p:cTn id="47" dur="1" fill="hold">
                                          <p:stCondLst>
                                            <p:cond delay="0"/>
                                          </p:stCondLst>
                                        </p:cTn>
                                        <p:tgtEl>
                                          <p:spTgt spid="2381"/>
                                        </p:tgtEl>
                                        <p:attrNameLst>
                                          <p:attrName>style.visibility</p:attrName>
                                        </p:attrNameLst>
                                      </p:cBhvr>
                                      <p:to>
                                        <p:strVal val="visible"/>
                                      </p:to>
                                    </p:set>
                                    <p:animEffect transition="in" filter="blinds(horizontal)">
                                      <p:cBhvr additive="base">
                                        <p:cTn id="48" dur="500"/>
                                        <p:tgtEl>
                                          <p:spTgt spid="2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9" grpId="0" bldLvl="0" animBg="1"/>
      <p:bldP spid="2370" grpId="1" bldLvl="0" animBg="1"/>
      <p:bldP spid="2371" grpId="2" bldLvl="0" animBg="1"/>
      <p:bldP spid="2375" grpId="3" bldLvl="0" animBg="1"/>
      <p:bldP spid="2381" grpId="4"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85" name="图片 2384"/>
          <p:cNvPicPr>
            <a:picLocks noChangeAspect="1"/>
          </p:cNvPicPr>
          <p:nvPr/>
        </p:nvPicPr>
        <p:blipFill>
          <a:blip r:embed="rId1"/>
          <a:stretch>
            <a:fillRect/>
          </a:stretch>
        </p:blipFill>
        <p:spPr>
          <a:xfrm>
            <a:off x="5540375" y="-352425"/>
            <a:ext cx="4876800" cy="698500"/>
          </a:xfrm>
          <a:prstGeom prst="rect">
            <a:avLst/>
          </a:prstGeom>
          <a:noFill/>
          <a:ln w="9525">
            <a:noFill/>
          </a:ln>
        </p:spPr>
      </p:pic>
      <p:sp>
        <p:nvSpPr>
          <p:cNvPr id="2386" name="矩形 2385"/>
          <p:cNvSpPr/>
          <p:nvPr/>
        </p:nvSpPr>
        <p:spPr>
          <a:xfrm>
            <a:off x="2208213" y="260350"/>
            <a:ext cx="7315200" cy="768350"/>
          </a:xfrm>
          <a:prstGeom prst="rect">
            <a:avLst/>
          </a:prstGeom>
          <a:noFill/>
          <a:ln w="9525">
            <a:noFill/>
          </a:ln>
        </p:spPr>
        <p:txBody>
          <a:bodyPr>
            <a:spAutoFit/>
          </a:bodyPr>
          <a:p>
            <a:pPr algn="ctr" eaLnBrk="0" hangingPunct="0">
              <a:spcBef>
                <a:spcPct val="20000"/>
              </a:spcBef>
            </a:pPr>
            <a:r>
              <a:rPr lang="zh-CN" altLang="en-US" sz="2000" b="1" u="sng">
                <a:solidFill>
                  <a:srgbClr val="000000"/>
                </a:solidFill>
                <a:latin typeface="楷体_GB2312" pitchFamily="49" charset="-122"/>
                <a:ea typeface="楷体_GB2312" pitchFamily="49" charset="-122"/>
              </a:rPr>
              <a:t>中国</a:t>
            </a:r>
            <a:r>
              <a:rPr lang="zh-CN" altLang="en-US" sz="2000" b="1">
                <a:solidFill>
                  <a:srgbClr val="000000"/>
                </a:solidFill>
                <a:latin typeface="楷体_GB2312" pitchFamily="49" charset="-122"/>
                <a:ea typeface="楷体_GB2312" pitchFamily="49" charset="-122"/>
              </a:rPr>
              <a:t>太平洋保险公司上海分公司 </a:t>
            </a:r>
            <a:endParaRPr lang="zh-CN" altLang="en-US" sz="2000" b="1">
              <a:solidFill>
                <a:srgbClr val="000000"/>
              </a:solidFill>
              <a:latin typeface="楷体_GB2312" pitchFamily="49" charset="-122"/>
              <a:ea typeface="楷体_GB2312" pitchFamily="49" charset="-122"/>
            </a:endParaRPr>
          </a:p>
          <a:p>
            <a:pPr algn="ctr" eaLnBrk="0" hangingPunct="0">
              <a:spcBef>
                <a:spcPct val="20000"/>
              </a:spcBef>
            </a:pPr>
            <a:r>
              <a:rPr lang="zh-CN" altLang="en-US" sz="2000" b="1" u="sng">
                <a:solidFill>
                  <a:srgbClr val="000000"/>
                </a:solidFill>
                <a:latin typeface="楷体_GB2312" pitchFamily="49" charset="-122"/>
                <a:ea typeface="楷体_GB2312" pitchFamily="49" charset="-122"/>
              </a:rPr>
              <a:t>出口运输险投保单</a:t>
            </a:r>
            <a:r>
              <a:rPr lang="zh-CN" altLang="en-US" sz="2000" b="1">
                <a:solidFill>
                  <a:srgbClr val="000000"/>
                </a:solidFill>
                <a:latin typeface="楷体_GB2312" pitchFamily="49" charset="-122"/>
                <a:ea typeface="楷体_GB2312" pitchFamily="49" charset="-122"/>
              </a:rPr>
              <a:t> </a:t>
            </a:r>
            <a:endParaRPr lang="zh-CN" altLang="en-US" sz="2000" b="1">
              <a:solidFill>
                <a:srgbClr val="000000"/>
              </a:solidFill>
              <a:latin typeface="楷体_GB2312" pitchFamily="49" charset="-122"/>
              <a:ea typeface="楷体_GB2312" pitchFamily="49" charset="-122"/>
            </a:endParaRPr>
          </a:p>
        </p:txBody>
      </p:sp>
      <p:sp>
        <p:nvSpPr>
          <p:cNvPr id="2387" name="矩形 2386"/>
          <p:cNvSpPr/>
          <p:nvPr/>
        </p:nvSpPr>
        <p:spPr>
          <a:xfrm>
            <a:off x="2279650" y="981075"/>
            <a:ext cx="7705725" cy="398780"/>
          </a:xfrm>
          <a:prstGeom prst="rect">
            <a:avLst/>
          </a:prstGeom>
          <a:noFill/>
          <a:ln w="9525">
            <a:noFill/>
          </a:ln>
        </p:spPr>
        <p:txBody>
          <a:bodyPr>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兹将我处出口物资依照信用证规定拟向你处投保国外运输险计开 </a:t>
            </a:r>
            <a:endParaRPr lang="zh-CN" altLang="en-US" sz="2000" b="1">
              <a:solidFill>
                <a:srgbClr val="000000"/>
              </a:solidFill>
              <a:latin typeface="楷体_GB2312" pitchFamily="49" charset="-122"/>
              <a:ea typeface="楷体_GB2312" pitchFamily="49" charset="-122"/>
            </a:endParaRPr>
          </a:p>
        </p:txBody>
      </p:sp>
      <p:grpSp>
        <p:nvGrpSpPr>
          <p:cNvPr id="2388" name="组合 2387"/>
          <p:cNvGrpSpPr/>
          <p:nvPr/>
        </p:nvGrpSpPr>
        <p:grpSpPr>
          <a:xfrm>
            <a:off x="1631950" y="1484313"/>
            <a:ext cx="9108076" cy="4773612"/>
            <a:chOff x="144" y="1344"/>
            <a:chExt cx="5564" cy="2784"/>
          </a:xfrm>
        </p:grpSpPr>
        <p:sp>
          <p:nvSpPr>
            <p:cNvPr id="2389" name="矩形 2388"/>
            <p:cNvSpPr/>
            <p:nvPr/>
          </p:nvSpPr>
          <p:spPr>
            <a:xfrm>
              <a:off x="192" y="1392"/>
              <a:ext cx="3648" cy="448"/>
            </a:xfrm>
            <a:prstGeom prst="rect">
              <a:avLst/>
            </a:prstGeom>
            <a:noFill/>
            <a:ln w="9525">
              <a:noFill/>
            </a:ln>
          </p:spPr>
          <p:txBody>
            <a:bodyPr>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被保险人（中文） </a:t>
              </a:r>
              <a:endParaRPr lang="zh-CN" altLang="en-US" sz="2000" b="1">
                <a:solidFill>
                  <a:srgbClr val="000000"/>
                </a:solidFill>
                <a:latin typeface="楷体_GB2312" pitchFamily="49" charset="-122"/>
                <a:ea typeface="楷体_GB2312" pitchFamily="49" charset="-122"/>
              </a:endParaRPr>
            </a:p>
            <a:p>
              <a:pPr eaLnBrk="0" hangingPunct="0">
                <a:spcBef>
                  <a:spcPct val="20000"/>
                </a:spcBef>
              </a:pPr>
              <a:r>
                <a:rPr lang="zh-CN" altLang="en-US" sz="2000" b="1">
                  <a:solidFill>
                    <a:srgbClr val="000000"/>
                  </a:solidFill>
                  <a:latin typeface="楷体_GB2312" pitchFamily="49" charset="-122"/>
                  <a:ea typeface="楷体_GB2312" pitchFamily="49" charset="-122"/>
                </a:rPr>
                <a:t>      （英文）</a:t>
              </a:r>
              <a:r>
                <a:rPr lang="en-US" altLang="zh-CN" sz="2000" b="1">
                  <a:solidFill>
                    <a:srgbClr val="000000"/>
                  </a:solidFill>
                  <a:latin typeface="楷体_GB2312" pitchFamily="49" charset="-122"/>
                  <a:ea typeface="楷体_GB2312" pitchFamily="49" charset="-122"/>
                </a:rPr>
                <a:t>SHANGHAI DA SHENG  CO.</a:t>
              </a:r>
              <a:r>
                <a:rPr lang="zh-CN" altLang="en-US" sz="2000" b="1">
                  <a:solidFill>
                    <a:srgbClr val="000000"/>
                  </a:solidFill>
                  <a:latin typeface="楷体_GB2312" pitchFamily="49" charset="-122"/>
                  <a:ea typeface="楷体_GB2312" pitchFamily="49" charset="-122"/>
                </a:rPr>
                <a:t>，</a:t>
              </a:r>
              <a:r>
                <a:rPr lang="en-US" altLang="zh-CN" sz="2000" b="1">
                  <a:solidFill>
                    <a:srgbClr val="000000"/>
                  </a:solidFill>
                  <a:latin typeface="楷体_GB2312" pitchFamily="49" charset="-122"/>
                  <a:ea typeface="楷体_GB2312" pitchFamily="49" charset="-122"/>
                </a:rPr>
                <a:t>LTD.</a:t>
              </a:r>
              <a:endParaRPr lang="en-US" altLang="zh-CN" sz="2000" b="1">
                <a:solidFill>
                  <a:srgbClr val="000000"/>
                </a:solidFill>
                <a:latin typeface="楷体_GB2312" pitchFamily="49" charset="-122"/>
                <a:ea typeface="楷体_GB2312" pitchFamily="49" charset="-122"/>
              </a:endParaRPr>
            </a:p>
          </p:txBody>
        </p:sp>
        <p:sp>
          <p:nvSpPr>
            <p:cNvPr id="2390" name="矩形 2389"/>
            <p:cNvSpPr/>
            <p:nvPr/>
          </p:nvSpPr>
          <p:spPr>
            <a:xfrm>
              <a:off x="144" y="1344"/>
              <a:ext cx="5520" cy="2784"/>
            </a:xfrm>
            <a:prstGeom prst="rect">
              <a:avLst/>
            </a:prstGeom>
            <a:noFill/>
            <a:ln w="12700" cap="flat" cmpd="sng">
              <a:solidFill>
                <a:srgbClr val="3333CC"/>
              </a:solidFill>
              <a:prstDash val="sysDot"/>
              <a:miter/>
              <a:headEnd type="none" w="med" len="med"/>
              <a:tailEnd type="none" w="med" len="med"/>
            </a:ln>
          </p:spPr>
          <p:txBody>
            <a:bodyPr/>
            <a:p>
              <a:endParaRPr lang="zh-CN" altLang="en-US"/>
            </a:p>
          </p:txBody>
        </p:sp>
        <p:sp>
          <p:nvSpPr>
            <p:cNvPr id="2391" name="矩形 2390"/>
            <p:cNvSpPr/>
            <p:nvPr/>
          </p:nvSpPr>
          <p:spPr>
            <a:xfrm>
              <a:off x="1776" y="1872"/>
              <a:ext cx="576" cy="233"/>
            </a:xfrm>
            <a:prstGeom prst="rect">
              <a:avLst/>
            </a:prstGeom>
            <a:noFill/>
            <a:ln w="9525">
              <a:noFill/>
            </a:ln>
          </p:spPr>
          <p:txBody>
            <a:bodyPr>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件 数 </a:t>
              </a:r>
              <a:endParaRPr lang="zh-CN" altLang="en-US" sz="2000" b="1">
                <a:solidFill>
                  <a:srgbClr val="000000"/>
                </a:solidFill>
                <a:latin typeface="楷体_GB2312" pitchFamily="49" charset="-122"/>
                <a:ea typeface="楷体_GB2312" pitchFamily="49" charset="-122"/>
              </a:endParaRPr>
            </a:p>
          </p:txBody>
        </p:sp>
        <p:sp>
          <p:nvSpPr>
            <p:cNvPr id="2392" name="矩形 2391"/>
            <p:cNvSpPr/>
            <p:nvPr/>
          </p:nvSpPr>
          <p:spPr>
            <a:xfrm>
              <a:off x="2736" y="1872"/>
              <a:ext cx="1152" cy="233"/>
            </a:xfrm>
            <a:prstGeom prst="rect">
              <a:avLst/>
            </a:prstGeom>
            <a:noFill/>
            <a:ln w="9525">
              <a:noFill/>
            </a:ln>
          </p:spPr>
          <p:txBody>
            <a:bodyPr>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物资名称</a:t>
              </a:r>
              <a:endParaRPr lang="zh-CN" altLang="en-US" sz="2000" b="1">
                <a:solidFill>
                  <a:srgbClr val="000000"/>
                </a:solidFill>
                <a:latin typeface="楷体_GB2312" pitchFamily="49" charset="-122"/>
                <a:ea typeface="楷体_GB2312" pitchFamily="49" charset="-122"/>
              </a:endParaRPr>
            </a:p>
          </p:txBody>
        </p:sp>
        <p:sp>
          <p:nvSpPr>
            <p:cNvPr id="2393" name="矩形 2392"/>
            <p:cNvSpPr/>
            <p:nvPr/>
          </p:nvSpPr>
          <p:spPr>
            <a:xfrm>
              <a:off x="4368" y="1872"/>
              <a:ext cx="912" cy="233"/>
            </a:xfrm>
            <a:prstGeom prst="rect">
              <a:avLst/>
            </a:prstGeom>
            <a:noFill/>
            <a:ln w="9525">
              <a:noFill/>
            </a:ln>
          </p:spPr>
          <p:txBody>
            <a:bodyPr>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保险金额</a:t>
              </a:r>
              <a:endParaRPr lang="zh-CN" altLang="en-US" sz="2000" b="1">
                <a:solidFill>
                  <a:srgbClr val="000000"/>
                </a:solidFill>
                <a:latin typeface="楷体_GB2312" pitchFamily="49" charset="-122"/>
                <a:ea typeface="楷体_GB2312" pitchFamily="49" charset="-122"/>
              </a:endParaRPr>
            </a:p>
          </p:txBody>
        </p:sp>
        <p:sp>
          <p:nvSpPr>
            <p:cNvPr id="2394" name="矩形 2393"/>
            <p:cNvSpPr/>
            <p:nvPr/>
          </p:nvSpPr>
          <p:spPr>
            <a:xfrm>
              <a:off x="192" y="2208"/>
              <a:ext cx="1297" cy="412"/>
            </a:xfrm>
            <a:prstGeom prst="rect">
              <a:avLst/>
            </a:prstGeom>
            <a:noFill/>
            <a:ln w="9525">
              <a:noFill/>
            </a:ln>
          </p:spPr>
          <p:txBody>
            <a:bodyPr wrap="square">
              <a:spAutoFit/>
            </a:bodyPr>
            <a:p>
              <a:pPr eaLnBrk="0" hangingPunct="0">
                <a:spcBef>
                  <a:spcPct val="20000"/>
                </a:spcBef>
              </a:pPr>
              <a:r>
                <a:rPr lang="en-US" altLang="zh-CN" sz="2000" b="1">
                  <a:solidFill>
                    <a:srgbClr val="000000"/>
                  </a:solidFill>
                  <a:latin typeface="楷体_GB2312" pitchFamily="49" charset="-122"/>
                  <a:ea typeface="楷体_GB2312" pitchFamily="49" charset="-122"/>
                </a:rPr>
                <a:t>As per Invoice No xxx </a:t>
              </a:r>
              <a:endParaRPr lang="en-US" altLang="zh-CN" sz="2000" b="1">
                <a:solidFill>
                  <a:srgbClr val="000000"/>
                </a:solidFill>
                <a:latin typeface="楷体_GB2312" pitchFamily="49" charset="-122"/>
                <a:ea typeface="楷体_GB2312" pitchFamily="49" charset="-122"/>
              </a:endParaRPr>
            </a:p>
          </p:txBody>
        </p:sp>
        <p:sp>
          <p:nvSpPr>
            <p:cNvPr id="2395" name="矩形 2394"/>
            <p:cNvSpPr/>
            <p:nvPr/>
          </p:nvSpPr>
          <p:spPr>
            <a:xfrm>
              <a:off x="1488" y="2112"/>
              <a:ext cx="1166" cy="448"/>
            </a:xfrm>
            <a:prstGeom prst="rect">
              <a:avLst/>
            </a:prstGeom>
            <a:noFill/>
            <a:ln w="9525">
              <a:noFill/>
            </a:ln>
          </p:spPr>
          <p:txBody>
            <a:bodyPr wrap="square">
              <a:spAutoFit/>
            </a:bodyPr>
            <a:p>
              <a:pPr eaLnBrk="0" hangingPunct="0">
                <a:spcBef>
                  <a:spcPct val="20000"/>
                </a:spcBef>
              </a:pPr>
              <a:endParaRPr lang="en-US" altLang="zh-CN" sz="2000" b="1">
                <a:solidFill>
                  <a:srgbClr val="000000"/>
                </a:solidFill>
                <a:latin typeface="楷体_GB2312" pitchFamily="49" charset="-122"/>
                <a:ea typeface="楷体_GB2312" pitchFamily="49" charset="-122"/>
              </a:endParaRPr>
            </a:p>
            <a:p>
              <a:pPr eaLnBrk="0" hangingPunct="0">
                <a:spcBef>
                  <a:spcPct val="20000"/>
                </a:spcBef>
              </a:pPr>
              <a:r>
                <a:rPr lang="en-US" altLang="zh-CN" sz="2000" b="1">
                  <a:solidFill>
                    <a:srgbClr val="000000"/>
                  </a:solidFill>
                  <a:latin typeface="楷体_GB2312" pitchFamily="49" charset="-122"/>
                  <a:ea typeface="楷体_GB2312" pitchFamily="49" charset="-122"/>
                </a:rPr>
                <a:t>400 Cartons</a:t>
              </a:r>
              <a:endParaRPr lang="en-US" altLang="zh-CN" sz="2000" b="1">
                <a:solidFill>
                  <a:srgbClr val="000000"/>
                </a:solidFill>
                <a:latin typeface="楷体_GB2312" pitchFamily="49" charset="-122"/>
                <a:ea typeface="楷体_GB2312" pitchFamily="49" charset="-122"/>
              </a:endParaRPr>
            </a:p>
          </p:txBody>
        </p:sp>
        <p:sp>
          <p:nvSpPr>
            <p:cNvPr id="2396" name="矩形 2395"/>
            <p:cNvSpPr/>
            <p:nvPr/>
          </p:nvSpPr>
          <p:spPr>
            <a:xfrm>
              <a:off x="2736" y="2112"/>
              <a:ext cx="960" cy="448"/>
            </a:xfrm>
            <a:prstGeom prst="rect">
              <a:avLst/>
            </a:prstGeom>
            <a:noFill/>
            <a:ln w="9525">
              <a:noFill/>
            </a:ln>
          </p:spPr>
          <p:txBody>
            <a:bodyPr wrap="square">
              <a:spAutoFit/>
            </a:bodyPr>
            <a:p>
              <a:pPr eaLnBrk="0" hangingPunct="0">
                <a:spcBef>
                  <a:spcPct val="20000"/>
                </a:spcBef>
              </a:pPr>
              <a:endParaRPr lang="en-US" altLang="zh-CN" sz="2000" b="1">
                <a:solidFill>
                  <a:srgbClr val="000000"/>
                </a:solidFill>
                <a:latin typeface="楷体_GB2312" pitchFamily="49" charset="-122"/>
                <a:ea typeface="楷体_GB2312" pitchFamily="49" charset="-122"/>
              </a:endParaRPr>
            </a:p>
            <a:p>
              <a:pPr eaLnBrk="0" hangingPunct="0">
                <a:spcBef>
                  <a:spcPct val="20000"/>
                </a:spcBef>
              </a:pPr>
              <a:r>
                <a:rPr lang="en-US" altLang="zh-CN" sz="2000" b="1">
                  <a:solidFill>
                    <a:srgbClr val="000000"/>
                  </a:solidFill>
                  <a:latin typeface="楷体_GB2312" pitchFamily="49" charset="-122"/>
                  <a:ea typeface="楷体_GB2312" pitchFamily="49" charset="-122"/>
                </a:rPr>
                <a:t>Clock </a:t>
              </a:r>
              <a:endParaRPr lang="en-US" altLang="zh-CN" sz="2000" b="1">
                <a:solidFill>
                  <a:srgbClr val="000000"/>
                </a:solidFill>
                <a:latin typeface="楷体_GB2312" pitchFamily="49" charset="-122"/>
                <a:ea typeface="楷体_GB2312" pitchFamily="49" charset="-122"/>
              </a:endParaRPr>
            </a:p>
          </p:txBody>
        </p:sp>
        <p:sp>
          <p:nvSpPr>
            <p:cNvPr id="2397" name="矩形 2396"/>
            <p:cNvSpPr/>
            <p:nvPr/>
          </p:nvSpPr>
          <p:spPr>
            <a:xfrm>
              <a:off x="4128" y="2112"/>
              <a:ext cx="1440" cy="502"/>
            </a:xfrm>
            <a:prstGeom prst="rect">
              <a:avLst/>
            </a:prstGeom>
            <a:noFill/>
            <a:ln w="9525">
              <a:noFill/>
            </a:ln>
          </p:spPr>
          <p:txBody>
            <a:bodyPr wrap="square">
              <a:spAutoFit/>
            </a:bodyPr>
            <a:p>
              <a:pPr eaLnBrk="0" hangingPunct="0">
                <a:spcBef>
                  <a:spcPct val="50000"/>
                </a:spcBef>
              </a:pPr>
              <a:endParaRPr lang="en-US" altLang="zh-CN" sz="2000" b="1">
                <a:solidFill>
                  <a:srgbClr val="000000"/>
                </a:solidFill>
                <a:latin typeface="楷体_GB2312" pitchFamily="49" charset="-122"/>
                <a:ea typeface="楷体_GB2312" pitchFamily="49" charset="-122"/>
              </a:endParaRPr>
            </a:p>
            <a:p>
              <a:pPr eaLnBrk="0" hangingPunct="0">
                <a:spcBef>
                  <a:spcPct val="50000"/>
                </a:spcBef>
              </a:pPr>
              <a:r>
                <a:rPr lang="en-US" altLang="zh-CN" sz="2000" b="1">
                  <a:solidFill>
                    <a:srgbClr val="000000"/>
                  </a:solidFill>
                  <a:latin typeface="楷体_GB2312" pitchFamily="49" charset="-122"/>
                  <a:ea typeface="楷体_GB2312" pitchFamily="49" charset="-122"/>
                </a:rPr>
                <a:t>USD233,640.00</a:t>
              </a:r>
              <a:endParaRPr lang="en-US" altLang="zh-CN" sz="2000" b="1">
                <a:solidFill>
                  <a:srgbClr val="000000"/>
                </a:solidFill>
                <a:latin typeface="楷体_GB2312" pitchFamily="49" charset="-122"/>
                <a:ea typeface="楷体_GB2312" pitchFamily="49" charset="-122"/>
              </a:endParaRPr>
            </a:p>
          </p:txBody>
        </p:sp>
        <p:sp>
          <p:nvSpPr>
            <p:cNvPr id="2398" name="矩形 2397"/>
            <p:cNvSpPr/>
            <p:nvPr/>
          </p:nvSpPr>
          <p:spPr>
            <a:xfrm>
              <a:off x="144" y="2736"/>
              <a:ext cx="823" cy="233"/>
            </a:xfrm>
            <a:prstGeom prst="rect">
              <a:avLst/>
            </a:prstGeom>
            <a:noFill/>
            <a:ln w="9525">
              <a:noFill/>
            </a:ln>
          </p:spPr>
          <p:txBody>
            <a:bodyPr wrap="square">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运输工具</a:t>
              </a:r>
              <a:endParaRPr lang="zh-CN" altLang="en-US" sz="2000" b="1">
                <a:solidFill>
                  <a:srgbClr val="000000"/>
                </a:solidFill>
                <a:latin typeface="楷体_GB2312" pitchFamily="49" charset="-122"/>
                <a:ea typeface="楷体_GB2312" pitchFamily="49" charset="-122"/>
              </a:endParaRPr>
            </a:p>
          </p:txBody>
        </p:sp>
        <p:sp>
          <p:nvSpPr>
            <p:cNvPr id="2399" name="矩形 2398"/>
            <p:cNvSpPr/>
            <p:nvPr/>
          </p:nvSpPr>
          <p:spPr>
            <a:xfrm>
              <a:off x="864" y="2736"/>
              <a:ext cx="1298" cy="233"/>
            </a:xfrm>
            <a:prstGeom prst="rect">
              <a:avLst/>
            </a:prstGeom>
            <a:noFill/>
            <a:ln w="9525">
              <a:noFill/>
            </a:ln>
          </p:spPr>
          <p:txBody>
            <a:bodyPr wrap="square">
              <a:spAutoFit/>
            </a:bodyPr>
            <a:p>
              <a:pPr eaLnBrk="0" hangingPunct="0">
                <a:spcBef>
                  <a:spcPct val="20000"/>
                </a:spcBef>
              </a:pPr>
              <a:r>
                <a:rPr lang="en-US" altLang="zh-CN" sz="2000" b="1">
                  <a:solidFill>
                    <a:srgbClr val="000000"/>
                  </a:solidFill>
                  <a:latin typeface="楷体_GB2312" pitchFamily="49" charset="-122"/>
                  <a:ea typeface="楷体_GB2312" pitchFamily="49" charset="-122"/>
                </a:rPr>
                <a:t>Yahe Rive V088 </a:t>
              </a:r>
              <a:endParaRPr lang="en-US" altLang="zh-CN" sz="2000" b="1">
                <a:solidFill>
                  <a:srgbClr val="000000"/>
                </a:solidFill>
                <a:latin typeface="楷体_GB2312" pitchFamily="49" charset="-122"/>
                <a:ea typeface="楷体_GB2312" pitchFamily="49" charset="-122"/>
              </a:endParaRPr>
            </a:p>
          </p:txBody>
        </p:sp>
        <p:sp>
          <p:nvSpPr>
            <p:cNvPr id="2400" name="矩形 2399"/>
            <p:cNvSpPr/>
            <p:nvPr/>
          </p:nvSpPr>
          <p:spPr>
            <a:xfrm>
              <a:off x="2064" y="2736"/>
              <a:ext cx="1970" cy="233"/>
            </a:xfrm>
            <a:prstGeom prst="rect">
              <a:avLst/>
            </a:prstGeom>
            <a:noFill/>
            <a:ln w="9525">
              <a:noFill/>
            </a:ln>
          </p:spPr>
          <p:txBody>
            <a:bodyPr>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约于</a:t>
              </a:r>
              <a:r>
                <a:rPr lang="en-US" altLang="zh-CN" sz="2000" b="1">
                  <a:solidFill>
                    <a:srgbClr val="000000"/>
                  </a:solidFill>
                  <a:latin typeface="楷体_GB2312" pitchFamily="49" charset="-122"/>
                  <a:ea typeface="楷体_GB2312" pitchFamily="49" charset="-122"/>
                </a:rPr>
                <a:t>2019</a:t>
              </a:r>
              <a:r>
                <a:rPr lang="zh-CN" altLang="en-US" sz="2000" b="1">
                  <a:solidFill>
                    <a:srgbClr val="000000"/>
                  </a:solidFill>
                  <a:latin typeface="楷体_GB2312" pitchFamily="49" charset="-122"/>
                  <a:ea typeface="楷体_GB2312" pitchFamily="49" charset="-122"/>
                </a:rPr>
                <a:t>年</a:t>
              </a:r>
              <a:r>
                <a:rPr lang="en-US" altLang="zh-CN" sz="2000" b="1">
                  <a:solidFill>
                    <a:srgbClr val="000000"/>
                  </a:solidFill>
                  <a:latin typeface="楷体_GB2312" pitchFamily="49" charset="-122"/>
                  <a:ea typeface="楷体_GB2312" pitchFamily="49" charset="-122"/>
                </a:rPr>
                <a:t>11</a:t>
              </a:r>
              <a:r>
                <a:rPr lang="zh-CN" altLang="en-US" sz="2000" b="1">
                  <a:solidFill>
                    <a:srgbClr val="000000"/>
                  </a:solidFill>
                  <a:latin typeface="楷体_GB2312" pitchFamily="49" charset="-122"/>
                  <a:ea typeface="楷体_GB2312" pitchFamily="49" charset="-122"/>
                </a:rPr>
                <a:t>月</a:t>
              </a:r>
              <a:r>
                <a:rPr lang="en-US" altLang="zh-CN" sz="2000" b="1">
                  <a:solidFill>
                    <a:srgbClr val="000000"/>
                  </a:solidFill>
                  <a:latin typeface="楷体_GB2312" pitchFamily="49" charset="-122"/>
                  <a:ea typeface="楷体_GB2312" pitchFamily="49" charset="-122"/>
                </a:rPr>
                <a:t>18</a:t>
              </a:r>
              <a:r>
                <a:rPr lang="zh-CN" altLang="en-US" sz="2000" b="1">
                  <a:solidFill>
                    <a:srgbClr val="000000"/>
                  </a:solidFill>
                  <a:latin typeface="楷体_GB2312" pitchFamily="49" charset="-122"/>
                  <a:ea typeface="楷体_GB2312" pitchFamily="49" charset="-122"/>
                </a:rPr>
                <a:t>日启运 </a:t>
              </a:r>
              <a:endParaRPr lang="zh-CN" altLang="en-US" sz="2000" b="1">
                <a:solidFill>
                  <a:srgbClr val="000000"/>
                </a:solidFill>
                <a:latin typeface="楷体_GB2312" pitchFamily="49" charset="-122"/>
                <a:ea typeface="楷体_GB2312" pitchFamily="49" charset="-122"/>
              </a:endParaRPr>
            </a:p>
          </p:txBody>
        </p:sp>
        <p:sp>
          <p:nvSpPr>
            <p:cNvPr id="2401" name="矩形 2400"/>
            <p:cNvSpPr/>
            <p:nvPr/>
          </p:nvSpPr>
          <p:spPr>
            <a:xfrm>
              <a:off x="3937" y="2736"/>
              <a:ext cx="1771" cy="412"/>
            </a:xfrm>
            <a:prstGeom prst="rect">
              <a:avLst/>
            </a:prstGeom>
            <a:noFill/>
            <a:ln w="9525">
              <a:noFill/>
            </a:ln>
          </p:spPr>
          <p:txBody>
            <a:bodyPr wrap="square">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赔款偿付地点 </a:t>
              </a:r>
              <a:r>
                <a:rPr lang="en-US" altLang="zh-CN" sz="2000" b="1">
                  <a:solidFill>
                    <a:srgbClr val="000000"/>
                  </a:solidFill>
                  <a:latin typeface="楷体_GB2312" pitchFamily="49" charset="-122"/>
                  <a:ea typeface="楷体_GB2312" pitchFamily="49" charset="-122"/>
                </a:rPr>
                <a:t>Destination</a:t>
              </a:r>
              <a:endParaRPr lang="en-US" altLang="zh-CN" sz="2000" b="1">
                <a:solidFill>
                  <a:srgbClr val="000000"/>
                </a:solidFill>
                <a:latin typeface="楷体_GB2312" pitchFamily="49" charset="-122"/>
                <a:ea typeface="楷体_GB2312" pitchFamily="49" charset="-122"/>
              </a:endParaRPr>
            </a:p>
          </p:txBody>
        </p:sp>
        <p:sp>
          <p:nvSpPr>
            <p:cNvPr id="2402" name="矩形 2401"/>
            <p:cNvSpPr/>
            <p:nvPr/>
          </p:nvSpPr>
          <p:spPr>
            <a:xfrm>
              <a:off x="240" y="3360"/>
              <a:ext cx="3072" cy="448"/>
            </a:xfrm>
            <a:prstGeom prst="rect">
              <a:avLst/>
            </a:prstGeom>
            <a:noFill/>
            <a:ln w="9525">
              <a:noFill/>
            </a:ln>
          </p:spPr>
          <p:txBody>
            <a:bodyPr>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要保险别 </a:t>
              </a:r>
              <a:endParaRPr lang="zh-CN" altLang="en-US" sz="2000" b="1">
                <a:solidFill>
                  <a:srgbClr val="000000"/>
                </a:solidFill>
                <a:latin typeface="楷体_GB2312" pitchFamily="49" charset="-122"/>
                <a:ea typeface="楷体_GB2312" pitchFamily="49" charset="-122"/>
              </a:endParaRPr>
            </a:p>
            <a:p>
              <a:pPr eaLnBrk="0" hangingPunct="0">
                <a:spcBef>
                  <a:spcPct val="20000"/>
                </a:spcBef>
              </a:pPr>
              <a:r>
                <a:rPr lang="en-US" altLang="zh-CN" sz="2000" b="1">
                  <a:solidFill>
                    <a:srgbClr val="000000"/>
                  </a:solidFill>
                  <a:latin typeface="楷体_GB2312" pitchFamily="49" charset="-122"/>
                  <a:ea typeface="楷体_GB2312" pitchFamily="49" charset="-122"/>
                </a:rPr>
                <a:t>Covering W.P.A. Risk and War Risk </a:t>
              </a:r>
              <a:endParaRPr lang="en-US" altLang="zh-CN" sz="2000" b="1">
                <a:solidFill>
                  <a:srgbClr val="000000"/>
                </a:solidFill>
                <a:latin typeface="楷体_GB2312" pitchFamily="49" charset="-122"/>
                <a:ea typeface="楷体_GB2312" pitchFamily="49" charset="-122"/>
              </a:endParaRPr>
            </a:p>
          </p:txBody>
        </p:sp>
        <p:sp>
          <p:nvSpPr>
            <p:cNvPr id="2403" name="矩形 2402"/>
            <p:cNvSpPr/>
            <p:nvPr/>
          </p:nvSpPr>
          <p:spPr>
            <a:xfrm>
              <a:off x="3600" y="3264"/>
              <a:ext cx="1730" cy="789"/>
            </a:xfrm>
            <a:prstGeom prst="rect">
              <a:avLst/>
            </a:prstGeom>
            <a:noFill/>
            <a:ln w="9525">
              <a:noFill/>
            </a:ln>
          </p:spPr>
          <p:txBody>
            <a:bodyPr>
              <a:spAutoFit/>
            </a:bodyPr>
            <a:p>
              <a:pPr eaLnBrk="0" hangingPunct="0">
                <a:spcBef>
                  <a:spcPct val="10000"/>
                </a:spcBef>
              </a:pPr>
              <a:r>
                <a:rPr lang="zh-CN" altLang="en-US" sz="2000" b="1">
                  <a:solidFill>
                    <a:srgbClr val="000000"/>
                  </a:solidFill>
                  <a:latin typeface="楷体_GB2312" pitchFamily="49" charset="-122"/>
                  <a:ea typeface="楷体_GB2312" pitchFamily="49" charset="-122"/>
                </a:rPr>
                <a:t>投保单位签章              </a:t>
              </a:r>
              <a:r>
                <a:rPr lang="en-US" altLang="zh-CN" sz="2000" b="1">
                  <a:solidFill>
                    <a:srgbClr val="000000"/>
                  </a:solidFill>
                  <a:latin typeface="楷体_GB2312" pitchFamily="49" charset="-122"/>
                  <a:ea typeface="楷体_GB2312" pitchFamily="49" charset="-122"/>
                </a:rPr>
                <a:t>SHANGHAI DA SHENG                         CO.</a:t>
              </a:r>
              <a:r>
                <a:rPr lang="zh-CN" altLang="en-US" sz="2000" b="1">
                  <a:solidFill>
                    <a:srgbClr val="000000"/>
                  </a:solidFill>
                  <a:latin typeface="楷体_GB2312" pitchFamily="49" charset="-122"/>
                  <a:ea typeface="楷体_GB2312" pitchFamily="49" charset="-122"/>
                </a:rPr>
                <a:t>，</a:t>
              </a:r>
              <a:r>
                <a:rPr lang="en-US" altLang="zh-CN" sz="2000" b="1">
                  <a:solidFill>
                    <a:srgbClr val="000000"/>
                  </a:solidFill>
                  <a:latin typeface="楷体_GB2312" pitchFamily="49" charset="-122"/>
                  <a:ea typeface="楷体_GB2312" pitchFamily="49" charset="-122"/>
                </a:rPr>
                <a:t>LTD. </a:t>
              </a:r>
              <a:r>
                <a:rPr lang="en-US" altLang="zh-CN" sz="2000" b="1">
                  <a:solidFill>
                    <a:srgbClr val="000000"/>
                  </a:solidFill>
                </a:rPr>
                <a:t>xxx</a:t>
              </a:r>
              <a:endParaRPr lang="en-US" altLang="zh-CN" sz="2000" b="1">
                <a:solidFill>
                  <a:srgbClr val="000000"/>
                </a:solidFill>
                <a:latin typeface="楷体_GB2312" pitchFamily="49" charset="-122"/>
                <a:ea typeface="楷体_GB2312" pitchFamily="49" charset="-122"/>
              </a:endParaRPr>
            </a:p>
            <a:p>
              <a:pPr eaLnBrk="0" hangingPunct="0">
                <a:spcBef>
                  <a:spcPct val="10000"/>
                </a:spcBef>
              </a:pPr>
              <a:r>
                <a:rPr lang="en-US" altLang="zh-CN" sz="2000" b="1">
                  <a:solidFill>
                    <a:srgbClr val="000000"/>
                  </a:solidFill>
                  <a:latin typeface="楷体_GB2312" pitchFamily="49" charset="-122"/>
                  <a:ea typeface="楷体_GB2312" pitchFamily="49" charset="-122"/>
                </a:rPr>
                <a:t>2019 </a:t>
              </a:r>
              <a:r>
                <a:rPr lang="zh-CN" altLang="en-US" sz="2000" b="1">
                  <a:solidFill>
                    <a:srgbClr val="000000"/>
                  </a:solidFill>
                  <a:latin typeface="楷体_GB2312" pitchFamily="49" charset="-122"/>
                  <a:ea typeface="楷体_GB2312" pitchFamily="49" charset="-122"/>
                </a:rPr>
                <a:t>年 </a:t>
              </a:r>
              <a:r>
                <a:rPr lang="en-US" altLang="zh-CN" sz="2000" b="1">
                  <a:solidFill>
                    <a:srgbClr val="000000"/>
                  </a:solidFill>
                  <a:latin typeface="楷体_GB2312" pitchFamily="49" charset="-122"/>
                  <a:ea typeface="楷体_GB2312" pitchFamily="49" charset="-122"/>
                </a:rPr>
                <a:t>11 </a:t>
              </a:r>
              <a:r>
                <a:rPr lang="zh-CN" altLang="en-US" sz="2000" b="1">
                  <a:solidFill>
                    <a:srgbClr val="000000"/>
                  </a:solidFill>
                  <a:latin typeface="楷体_GB2312" pitchFamily="49" charset="-122"/>
                  <a:ea typeface="楷体_GB2312" pitchFamily="49" charset="-122"/>
                </a:rPr>
                <a:t>月 </a:t>
              </a:r>
              <a:r>
                <a:rPr lang="en-US" altLang="zh-CN" sz="2000" b="1">
                  <a:solidFill>
                    <a:srgbClr val="000000"/>
                  </a:solidFill>
                  <a:latin typeface="楷体_GB2312" pitchFamily="49" charset="-122"/>
                  <a:ea typeface="楷体_GB2312" pitchFamily="49" charset="-122"/>
                </a:rPr>
                <a:t>15</a:t>
              </a:r>
              <a:r>
                <a:rPr lang="zh-CN" altLang="en-US" sz="2000" b="1">
                  <a:solidFill>
                    <a:srgbClr val="000000"/>
                  </a:solidFill>
                  <a:latin typeface="楷体_GB2312" pitchFamily="49" charset="-122"/>
                  <a:ea typeface="楷体_GB2312" pitchFamily="49" charset="-122"/>
                </a:rPr>
                <a:t>日 </a:t>
              </a:r>
              <a:endParaRPr lang="zh-CN" altLang="en-US" sz="2000" b="1">
                <a:solidFill>
                  <a:srgbClr val="000000"/>
                </a:solidFill>
                <a:latin typeface="楷体_GB2312" pitchFamily="49" charset="-122"/>
                <a:ea typeface="楷体_GB2312" pitchFamily="49" charset="-122"/>
              </a:endParaRPr>
            </a:p>
          </p:txBody>
        </p:sp>
        <p:cxnSp>
          <p:nvCxnSpPr>
            <p:cNvPr id="2404" name="直接连接符 2403"/>
            <p:cNvCxnSpPr/>
            <p:nvPr/>
          </p:nvCxnSpPr>
          <p:spPr>
            <a:xfrm>
              <a:off x="144" y="1872"/>
              <a:ext cx="5520" cy="0"/>
            </a:xfrm>
            <a:prstGeom prst="line">
              <a:avLst/>
            </a:prstGeom>
            <a:ln w="12700" cap="flat" cmpd="sng">
              <a:solidFill>
                <a:srgbClr val="3333CC"/>
              </a:solidFill>
              <a:prstDash val="sysDot"/>
              <a:headEnd type="none" w="med" len="med"/>
              <a:tailEnd type="none" w="med" len="med"/>
            </a:ln>
          </p:spPr>
        </p:cxnSp>
        <p:cxnSp>
          <p:nvCxnSpPr>
            <p:cNvPr id="2405" name="直接连接符 2404"/>
            <p:cNvCxnSpPr/>
            <p:nvPr/>
          </p:nvCxnSpPr>
          <p:spPr>
            <a:xfrm>
              <a:off x="1488" y="1872"/>
              <a:ext cx="0" cy="864"/>
            </a:xfrm>
            <a:prstGeom prst="line">
              <a:avLst/>
            </a:prstGeom>
            <a:ln w="12700" cap="flat" cmpd="sng">
              <a:solidFill>
                <a:srgbClr val="3333CC"/>
              </a:solidFill>
              <a:prstDash val="sysDot"/>
              <a:headEnd type="none" w="med" len="med"/>
              <a:tailEnd type="none" w="med" len="med"/>
            </a:ln>
          </p:spPr>
        </p:cxnSp>
        <p:cxnSp>
          <p:nvCxnSpPr>
            <p:cNvPr id="2406" name="直接连接符 2405"/>
            <p:cNvCxnSpPr/>
            <p:nvPr/>
          </p:nvCxnSpPr>
          <p:spPr>
            <a:xfrm>
              <a:off x="2496" y="1872"/>
              <a:ext cx="0" cy="864"/>
            </a:xfrm>
            <a:prstGeom prst="line">
              <a:avLst/>
            </a:prstGeom>
            <a:ln w="12700" cap="flat" cmpd="sng">
              <a:solidFill>
                <a:srgbClr val="3333CC"/>
              </a:solidFill>
              <a:prstDash val="sysDot"/>
              <a:headEnd type="none" w="med" len="med"/>
              <a:tailEnd type="none" w="med" len="med"/>
            </a:ln>
          </p:spPr>
        </p:cxnSp>
        <p:cxnSp>
          <p:nvCxnSpPr>
            <p:cNvPr id="2407" name="直接连接符 2406"/>
            <p:cNvCxnSpPr/>
            <p:nvPr/>
          </p:nvCxnSpPr>
          <p:spPr>
            <a:xfrm>
              <a:off x="4080" y="1872"/>
              <a:ext cx="0" cy="1104"/>
            </a:xfrm>
            <a:prstGeom prst="line">
              <a:avLst/>
            </a:prstGeom>
            <a:ln w="12700" cap="flat" cmpd="sng">
              <a:solidFill>
                <a:srgbClr val="3333CC"/>
              </a:solidFill>
              <a:prstDash val="sysDot"/>
              <a:headEnd type="none" w="med" len="med"/>
              <a:tailEnd type="none" w="med" len="med"/>
            </a:ln>
          </p:spPr>
        </p:cxnSp>
        <p:cxnSp>
          <p:nvCxnSpPr>
            <p:cNvPr id="2408" name="直接连接符 2407"/>
            <p:cNvCxnSpPr/>
            <p:nvPr/>
          </p:nvCxnSpPr>
          <p:spPr>
            <a:xfrm>
              <a:off x="144" y="2060"/>
              <a:ext cx="5520" cy="0"/>
            </a:xfrm>
            <a:prstGeom prst="line">
              <a:avLst/>
            </a:prstGeom>
            <a:ln w="12700" cap="flat" cmpd="sng">
              <a:solidFill>
                <a:srgbClr val="3333CC"/>
              </a:solidFill>
              <a:prstDash val="sysDot"/>
              <a:headEnd type="none" w="med" len="med"/>
              <a:tailEnd type="none" w="med" len="med"/>
            </a:ln>
          </p:spPr>
        </p:cxnSp>
        <p:cxnSp>
          <p:nvCxnSpPr>
            <p:cNvPr id="2409" name="直接连接符 2408"/>
            <p:cNvCxnSpPr/>
            <p:nvPr/>
          </p:nvCxnSpPr>
          <p:spPr>
            <a:xfrm>
              <a:off x="144" y="2736"/>
              <a:ext cx="5520" cy="0"/>
            </a:xfrm>
            <a:prstGeom prst="line">
              <a:avLst/>
            </a:prstGeom>
            <a:ln w="12700" cap="flat" cmpd="sng">
              <a:solidFill>
                <a:srgbClr val="3333CC"/>
              </a:solidFill>
              <a:prstDash val="sysDot"/>
              <a:headEnd type="none" w="med" len="med"/>
              <a:tailEnd type="none" w="med" len="med"/>
            </a:ln>
          </p:spPr>
        </p:cxnSp>
        <p:sp>
          <p:nvSpPr>
            <p:cNvPr id="2410" name="矩形 2409"/>
            <p:cNvSpPr/>
            <p:nvPr/>
          </p:nvSpPr>
          <p:spPr>
            <a:xfrm>
              <a:off x="144" y="2976"/>
              <a:ext cx="824" cy="233"/>
            </a:xfrm>
            <a:prstGeom prst="rect">
              <a:avLst/>
            </a:prstGeom>
            <a:noFill/>
            <a:ln w="9525">
              <a:noFill/>
            </a:ln>
          </p:spPr>
          <p:txBody>
            <a:bodyPr wrap="square">
              <a:spAutoFit/>
            </a:bodyPr>
            <a:p>
              <a:pPr eaLnBrk="0" hangingPunct="0">
                <a:spcBef>
                  <a:spcPct val="20000"/>
                </a:spcBef>
              </a:pPr>
              <a:r>
                <a:rPr lang="zh-CN" altLang="en-US" sz="2000" b="1">
                  <a:solidFill>
                    <a:srgbClr val="000000"/>
                  </a:solidFill>
                  <a:latin typeface="楷体_GB2312" pitchFamily="49" charset="-122"/>
                  <a:ea typeface="楷体_GB2312" pitchFamily="49" charset="-122"/>
                </a:rPr>
                <a:t>运输路线 </a:t>
              </a:r>
              <a:endParaRPr lang="zh-CN" altLang="en-US" sz="2000" b="1">
                <a:solidFill>
                  <a:srgbClr val="000000"/>
                </a:solidFill>
                <a:latin typeface="楷体_GB2312" pitchFamily="49" charset="-122"/>
                <a:ea typeface="楷体_GB2312" pitchFamily="49" charset="-122"/>
              </a:endParaRPr>
            </a:p>
          </p:txBody>
        </p:sp>
        <p:cxnSp>
          <p:nvCxnSpPr>
            <p:cNvPr id="2411" name="直接连接符 2410"/>
            <p:cNvCxnSpPr/>
            <p:nvPr/>
          </p:nvCxnSpPr>
          <p:spPr>
            <a:xfrm>
              <a:off x="144" y="2976"/>
              <a:ext cx="5520" cy="0"/>
            </a:xfrm>
            <a:prstGeom prst="line">
              <a:avLst/>
            </a:prstGeom>
            <a:ln w="12700" cap="flat" cmpd="sng">
              <a:solidFill>
                <a:srgbClr val="3333CC"/>
              </a:solidFill>
              <a:prstDash val="sysDot"/>
              <a:headEnd type="none" w="med" len="med"/>
              <a:tailEnd type="none" w="med" len="med"/>
            </a:ln>
          </p:spPr>
        </p:cxnSp>
        <p:cxnSp>
          <p:nvCxnSpPr>
            <p:cNvPr id="2412" name="直接连接符 2411"/>
            <p:cNvCxnSpPr/>
            <p:nvPr/>
          </p:nvCxnSpPr>
          <p:spPr>
            <a:xfrm>
              <a:off x="144" y="3216"/>
              <a:ext cx="5520" cy="0"/>
            </a:xfrm>
            <a:prstGeom prst="line">
              <a:avLst/>
            </a:prstGeom>
            <a:ln w="12700" cap="flat" cmpd="sng">
              <a:solidFill>
                <a:srgbClr val="3333CC"/>
              </a:solidFill>
              <a:prstDash val="sysDot"/>
              <a:headEnd type="none" w="med" len="med"/>
              <a:tailEnd type="none" w="med" len="med"/>
            </a:ln>
          </p:spPr>
        </p:cxnSp>
        <p:cxnSp>
          <p:nvCxnSpPr>
            <p:cNvPr id="2413" name="直接连接符 2412"/>
            <p:cNvCxnSpPr/>
            <p:nvPr/>
          </p:nvCxnSpPr>
          <p:spPr>
            <a:xfrm>
              <a:off x="3360" y="3216"/>
              <a:ext cx="0" cy="912"/>
            </a:xfrm>
            <a:prstGeom prst="line">
              <a:avLst/>
            </a:prstGeom>
            <a:ln w="12700" cap="flat" cmpd="sng">
              <a:solidFill>
                <a:srgbClr val="3333CC"/>
              </a:solidFill>
              <a:prstDash val="sysDot"/>
              <a:headEnd type="none" w="med" len="med"/>
              <a:tailEnd type="none" w="med" len="med"/>
            </a:ln>
          </p:spPr>
        </p:cxnSp>
        <p:cxnSp>
          <p:nvCxnSpPr>
            <p:cNvPr id="2414" name="直接连接符 2413"/>
            <p:cNvCxnSpPr/>
            <p:nvPr/>
          </p:nvCxnSpPr>
          <p:spPr>
            <a:xfrm>
              <a:off x="816" y="2736"/>
              <a:ext cx="0" cy="480"/>
            </a:xfrm>
            <a:prstGeom prst="line">
              <a:avLst/>
            </a:prstGeom>
            <a:ln w="12700" cap="flat" cmpd="sng">
              <a:solidFill>
                <a:srgbClr val="3333CC"/>
              </a:solidFill>
              <a:prstDash val="sysDot"/>
              <a:headEnd type="none" w="med" len="med"/>
              <a:tailEnd type="none" w="med" len="med"/>
            </a:ln>
          </p:spPr>
        </p:cxnSp>
        <p:cxnSp>
          <p:nvCxnSpPr>
            <p:cNvPr id="2415" name="直接连接符 2414"/>
            <p:cNvCxnSpPr/>
            <p:nvPr/>
          </p:nvCxnSpPr>
          <p:spPr>
            <a:xfrm>
              <a:off x="2016" y="2736"/>
              <a:ext cx="0" cy="240"/>
            </a:xfrm>
            <a:prstGeom prst="line">
              <a:avLst/>
            </a:prstGeom>
            <a:ln w="12700" cap="flat" cmpd="sng">
              <a:solidFill>
                <a:srgbClr val="3333CC"/>
              </a:solidFill>
              <a:prstDash val="sysDot"/>
              <a:headEnd type="none" w="med" len="med"/>
              <a:tailEnd type="none" w="med" len="med"/>
            </a:ln>
          </p:spPr>
        </p:cxnSp>
        <p:sp>
          <p:nvSpPr>
            <p:cNvPr id="2416" name="矩形 2415"/>
            <p:cNvSpPr/>
            <p:nvPr/>
          </p:nvSpPr>
          <p:spPr>
            <a:xfrm>
              <a:off x="864" y="2976"/>
              <a:ext cx="2256" cy="233"/>
            </a:xfrm>
            <a:prstGeom prst="rect">
              <a:avLst/>
            </a:prstGeom>
            <a:noFill/>
            <a:ln w="9525">
              <a:noFill/>
            </a:ln>
          </p:spPr>
          <p:txBody>
            <a:bodyPr>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自  </a:t>
              </a:r>
              <a:r>
                <a:rPr lang="en-US" altLang="zh-CN" sz="2000" b="1">
                  <a:solidFill>
                    <a:srgbClr val="000000"/>
                  </a:solidFill>
                  <a:latin typeface="楷体_GB2312" pitchFamily="49" charset="-122"/>
                  <a:ea typeface="楷体_GB2312" pitchFamily="49" charset="-122"/>
                </a:rPr>
                <a:t>Shanghai </a:t>
              </a:r>
              <a:r>
                <a:rPr lang="zh-CN" altLang="en-US" sz="2000" b="1">
                  <a:solidFill>
                    <a:srgbClr val="000000"/>
                  </a:solidFill>
                  <a:latin typeface="楷体_GB2312" pitchFamily="49" charset="-122"/>
                  <a:ea typeface="楷体_GB2312" pitchFamily="49" charset="-122"/>
                </a:rPr>
                <a:t>经  到  </a:t>
              </a:r>
              <a:r>
                <a:rPr lang="en-US" altLang="zh-CN" sz="2000" b="1">
                  <a:solidFill>
                    <a:srgbClr val="000000"/>
                  </a:solidFill>
                  <a:latin typeface="楷体_GB2312" pitchFamily="49" charset="-122"/>
                  <a:ea typeface="楷体_GB2312" pitchFamily="49" charset="-122"/>
                </a:rPr>
                <a:t>Osaka</a:t>
              </a:r>
              <a:endParaRPr lang="en-US" altLang="zh-CN" sz="2000" b="1">
                <a:solidFill>
                  <a:srgbClr val="000000"/>
                </a:solidFill>
                <a:latin typeface="楷体_GB2312" pitchFamily="49" charset="-122"/>
                <a:ea typeface="楷体_GB2312" pitchFamily="49" charset="-122"/>
              </a:endParaRPr>
            </a:p>
          </p:txBody>
        </p:sp>
        <p:cxnSp>
          <p:nvCxnSpPr>
            <p:cNvPr id="2417" name="直接连接符 2416"/>
            <p:cNvCxnSpPr/>
            <p:nvPr/>
          </p:nvCxnSpPr>
          <p:spPr>
            <a:xfrm>
              <a:off x="2976" y="2976"/>
              <a:ext cx="0" cy="240"/>
            </a:xfrm>
            <a:prstGeom prst="line">
              <a:avLst/>
            </a:prstGeom>
            <a:ln w="12700" cap="flat" cmpd="sng">
              <a:solidFill>
                <a:srgbClr val="3333CC"/>
              </a:solidFill>
              <a:prstDash val="sysDot"/>
              <a:headEnd type="none" w="med" len="med"/>
              <a:tailEnd type="none" w="med" len="med"/>
            </a:ln>
          </p:spPr>
        </p:cxnSp>
        <p:sp>
          <p:nvSpPr>
            <p:cNvPr id="2418" name="矩形 2417"/>
            <p:cNvSpPr/>
            <p:nvPr/>
          </p:nvSpPr>
          <p:spPr>
            <a:xfrm>
              <a:off x="3072" y="2976"/>
              <a:ext cx="865" cy="233"/>
            </a:xfrm>
            <a:prstGeom prst="rect">
              <a:avLst/>
            </a:prstGeom>
            <a:noFill/>
            <a:ln w="9525">
              <a:noFill/>
            </a:ln>
          </p:spPr>
          <p:txBody>
            <a:bodyPr wrap="square">
              <a:spAutoFit/>
            </a:bodyPr>
            <a:p>
              <a:pPr eaLnBrk="0" hangingPunct="0">
                <a:spcBef>
                  <a:spcPct val="50000"/>
                </a:spcBef>
              </a:pPr>
              <a:r>
                <a:rPr lang="zh-CN" altLang="en-US" sz="2000" b="1">
                  <a:solidFill>
                    <a:srgbClr val="000000"/>
                  </a:solidFill>
                  <a:latin typeface="楷体_GB2312" pitchFamily="49" charset="-122"/>
                  <a:ea typeface="楷体_GB2312" pitchFamily="49" charset="-122"/>
                </a:rPr>
                <a:t>转载地点</a:t>
              </a:r>
              <a:endParaRPr lang="zh-CN" altLang="en-US" sz="2000" b="1">
                <a:solidFill>
                  <a:srgbClr val="000000"/>
                </a:solidFill>
                <a:latin typeface="楷体_GB2312" pitchFamily="49" charset="-122"/>
                <a:ea typeface="楷体_GB2312" pitchFamily="49" charset="-122"/>
              </a:endParaRPr>
            </a:p>
          </p:txBody>
        </p:sp>
        <p:sp>
          <p:nvSpPr>
            <p:cNvPr id="2419" name="矩形 2418"/>
            <p:cNvSpPr/>
            <p:nvPr/>
          </p:nvSpPr>
          <p:spPr>
            <a:xfrm>
              <a:off x="240" y="1872"/>
              <a:ext cx="1104" cy="233"/>
            </a:xfrm>
            <a:prstGeom prst="rect">
              <a:avLst/>
            </a:prstGeom>
            <a:noFill/>
            <a:ln w="9525">
              <a:noFill/>
            </a:ln>
          </p:spPr>
          <p:txBody>
            <a:bodyPr>
              <a:spAutoFit/>
            </a:bodyPr>
            <a:p>
              <a:pPr algn="ctr" eaLnBrk="0" hangingPunct="0">
                <a:spcBef>
                  <a:spcPct val="50000"/>
                </a:spcBef>
              </a:pPr>
              <a:r>
                <a:rPr lang="zh-CN" altLang="en-US" sz="2000" b="1">
                  <a:solidFill>
                    <a:srgbClr val="000000"/>
                  </a:solidFill>
                  <a:latin typeface="楷体_GB2312" pitchFamily="49" charset="-122"/>
                  <a:ea typeface="楷体_GB2312" pitchFamily="49" charset="-122"/>
                </a:rPr>
                <a:t>标记或发票号</a:t>
              </a:r>
              <a:endParaRPr lang="zh-CN" altLang="en-US" sz="2000" b="1">
                <a:solidFill>
                  <a:srgbClr val="000000"/>
                </a:solidFill>
                <a:latin typeface="楷体_GB2312" pitchFamily="49" charset="-122"/>
                <a:ea typeface="楷体_GB2312" pitchFamily="49" charset="-122"/>
              </a:endParaRPr>
            </a:p>
          </p:txBody>
        </p:sp>
      </p:grpSp>
      <p:sp>
        <p:nvSpPr>
          <p:cNvPr id="2420" name="云形标注 2419"/>
          <p:cNvSpPr/>
          <p:nvPr/>
        </p:nvSpPr>
        <p:spPr>
          <a:xfrm>
            <a:off x="8472488" y="0"/>
            <a:ext cx="1871662" cy="1052513"/>
          </a:xfrm>
          <a:prstGeom prst="cloudCallout">
            <a:avLst>
              <a:gd name="adj1" fmla="val -63060"/>
              <a:gd name="adj2" fmla="val 39745"/>
            </a:avLst>
          </a:prstGeom>
          <a:solidFill>
            <a:srgbClr val="FFFF00"/>
          </a:solidFill>
          <a:ln w="22225" cap="flat" cmpd="sng">
            <a:solidFill>
              <a:srgbClr val="000000"/>
            </a:solidFill>
            <a:prstDash val="solid"/>
            <a:headEnd type="none" w="med" len="med"/>
            <a:tailEnd type="none" w="med" len="med"/>
          </a:ln>
        </p:spPr>
        <p:txBody>
          <a:bodyPr/>
          <a:p>
            <a:pPr algn="ctr"/>
            <a:r>
              <a:rPr lang="zh-CN" altLang="en-US" sz="3600" b="1">
                <a:solidFill>
                  <a:srgbClr val="003300"/>
                </a:solidFill>
              </a:rPr>
              <a:t>样单</a:t>
            </a:r>
            <a:endParaRPr lang="zh-CN" altLang="en-US" sz="3600" b="1">
              <a:solidFill>
                <a:srgbClr val="003300"/>
              </a:solidFill>
            </a:endParaRPr>
          </a:p>
        </p:txBody>
      </p:sp>
    </p:spTree>
    <p:custDataLst>
      <p:tags r:id="rId2"/>
    </p:custData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3" name="标题 2422"/>
          <p:cNvSpPr/>
          <p:nvPr>
            <p:ph type="title" idx="4294967295"/>
          </p:nvPr>
        </p:nvSpPr>
        <p:spPr/>
        <p:txBody>
          <a:bodyPr anchor="ctr"/>
          <a:p/>
        </p:txBody>
      </p:sp>
      <p:sp>
        <p:nvSpPr>
          <p:cNvPr id="2424" name="文本占位符 2423"/>
          <p:cNvSpPr/>
          <p:nvPr>
            <p:ph type="body" idx="4294967295"/>
          </p:nvPr>
        </p:nvSpPr>
        <p:spPr/>
        <p:txBody>
          <a:bodyPr/>
          <a:p>
            <a:pPr>
              <a:buClr>
                <a:schemeClr val="hlink"/>
              </a:buClr>
            </a:pPr>
          </a:p>
        </p:txBody>
      </p:sp>
      <p:pic>
        <p:nvPicPr>
          <p:cNvPr id="2425" name="图片 2424"/>
          <p:cNvPicPr>
            <a:picLocks noChangeAspect="1"/>
          </p:cNvPicPr>
          <p:nvPr/>
        </p:nvPicPr>
        <p:blipFill>
          <a:blip r:embed="rId1"/>
          <a:stretch>
            <a:fillRect/>
          </a:stretch>
        </p:blipFill>
        <p:spPr>
          <a:xfrm>
            <a:off x="1804988" y="146050"/>
            <a:ext cx="8748712" cy="5865813"/>
          </a:xfrm>
          <a:prstGeom prst="rect">
            <a:avLst/>
          </a:prstGeom>
          <a:noFill/>
          <a:ln w="9525">
            <a:noFill/>
          </a:ln>
        </p:spPr>
      </p:pic>
    </p:spTree>
    <p:custDataLst>
      <p:tags r:id="rId2"/>
    </p:custData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96257"/>
          <p:cNvSpPr>
            <a:spLocks noGrp="1"/>
          </p:cNvSpPr>
          <p:nvPr>
            <p:ph type="title"/>
          </p:nvPr>
        </p:nvSpPr>
        <p:spPr>
          <a:xfrm>
            <a:off x="2351088" y="765175"/>
            <a:ext cx="7793037" cy="1462088"/>
          </a:xfrm>
        </p:spPr>
        <p:txBody>
          <a:bodyPr anchor="b"/>
          <a:p>
            <a:r>
              <a:rPr lang="zh-CN" altLang="en-US" dirty="0">
                <a:solidFill>
                  <a:srgbClr val="FF0000"/>
                </a:solidFill>
                <a:ea typeface="黑体" panose="02010609060101010101" charset="-122"/>
              </a:rPr>
              <a:t>二、海上损失</a:t>
            </a:r>
            <a:br>
              <a:rPr lang="zh-CN" altLang="en-US" b="1" dirty="0">
                <a:solidFill>
                  <a:srgbClr val="FF0000"/>
                </a:solidFill>
                <a:effectLst>
                  <a:outerShdw blurRad="38100" dist="38100" dir="2700000">
                    <a:srgbClr val="C0C0C0"/>
                  </a:outerShdw>
                </a:effectLst>
              </a:rPr>
            </a:br>
            <a:endParaRPr lang="zh-CN" altLang="en-US" b="1" dirty="0">
              <a:solidFill>
                <a:srgbClr val="FF0000"/>
              </a:solidFill>
              <a:effectLst>
                <a:outerShdw blurRad="38100" dist="38100" dir="2700000">
                  <a:srgbClr val="C0C0C0"/>
                </a:outerShdw>
              </a:effectLst>
            </a:endParaRPr>
          </a:p>
        </p:txBody>
      </p:sp>
      <p:sp>
        <p:nvSpPr>
          <p:cNvPr id="96259" name="文本占位符 96258"/>
          <p:cNvSpPr>
            <a:spLocks noGrp="1"/>
          </p:cNvSpPr>
          <p:nvPr>
            <p:ph type="body" idx="1"/>
          </p:nvPr>
        </p:nvSpPr>
        <p:spPr>
          <a:xfrm>
            <a:off x="1919288" y="2276475"/>
            <a:ext cx="8132762" cy="4114800"/>
          </a:xfrm>
        </p:spPr>
        <p:txBody>
          <a:bodyPr/>
          <a:p>
            <a:pPr lvl="1">
              <a:buNone/>
            </a:pPr>
            <a:r>
              <a:rPr lang="en-US" altLang="zh-CN">
                <a:solidFill>
                  <a:srgbClr val="FF0000"/>
                </a:solidFill>
                <a:latin typeface="黑体" panose="02010609060101010101" charset="-122"/>
                <a:ea typeface="黑体" panose="02010609060101010101" charset="-122"/>
              </a:rPr>
              <a:t>1</a:t>
            </a:r>
            <a:r>
              <a:rPr lang="zh-CN" altLang="en-US" dirty="0">
                <a:solidFill>
                  <a:srgbClr val="FF0000"/>
                </a:solidFill>
                <a:latin typeface="黑体" panose="02010609060101010101" charset="-122"/>
                <a:ea typeface="黑体" panose="02010609060101010101" charset="-122"/>
              </a:rPr>
              <a:t>、按货物损失的程度划分：</a:t>
            </a:r>
            <a:endParaRPr lang="en-US" altLang="zh-CN">
              <a:solidFill>
                <a:srgbClr val="FF0000"/>
              </a:solidFill>
              <a:latin typeface="黑体" panose="02010609060101010101" charset="-122"/>
              <a:ea typeface="黑体" panose="02010609060101010101" charset="-122"/>
            </a:endParaRPr>
          </a:p>
          <a:p>
            <a:pPr lvl="1">
              <a:buNone/>
            </a:pPr>
            <a:r>
              <a:rPr lang="zh-CN" altLang="en-US" dirty="0">
                <a:latin typeface="黑体" panose="02010609060101010101" charset="-122"/>
                <a:ea typeface="黑体" panose="02010609060101010101" charset="-122"/>
              </a:rPr>
              <a:t>　全部损失：实际全损、推定全损</a:t>
            </a:r>
            <a:endParaRPr lang="zh-CN" altLang="en-US" dirty="0">
              <a:latin typeface="黑体" panose="02010609060101010101" charset="-122"/>
              <a:ea typeface="黑体" panose="02010609060101010101" charset="-122"/>
            </a:endParaRPr>
          </a:p>
          <a:p>
            <a:pPr lvl="1">
              <a:buNone/>
            </a:pPr>
            <a:r>
              <a:rPr lang="zh-CN" altLang="en-US" dirty="0">
                <a:latin typeface="黑体" panose="02010609060101010101" charset="-122"/>
                <a:ea typeface="黑体" panose="02010609060101010101" charset="-122"/>
              </a:rPr>
              <a:t>　部分损失：共同海损、单独海损</a:t>
            </a:r>
            <a:endParaRPr lang="zh-CN" altLang="en-US" dirty="0">
              <a:latin typeface="黑体" panose="02010609060101010101" charset="-122"/>
              <a:ea typeface="黑体" panose="02010609060101010101" charset="-122"/>
            </a:endParaRPr>
          </a:p>
          <a:p>
            <a:pPr lvl="1">
              <a:buNone/>
            </a:pPr>
            <a:endParaRPr lang="zh-CN" altLang="en-US" dirty="0">
              <a:latin typeface="黑体" panose="02010609060101010101" charset="-122"/>
              <a:ea typeface="黑体" panose="02010609060101010101" charset="-122"/>
            </a:endParaRPr>
          </a:p>
          <a:p>
            <a:pPr>
              <a:buNone/>
            </a:pPr>
            <a:endParaRPr lang="zh-CN" altLang="en-US" dirty="0">
              <a:latin typeface="黑体" panose="02010609060101010101" charset="-122"/>
              <a:ea typeface="黑体" panose="02010609060101010101"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96259">
                                            <p:txEl>
                                              <p:charRg st="0" end="14"/>
                                            </p:txEl>
                                          </p:spTgt>
                                        </p:tgtEl>
                                        <p:attrNameLst>
                                          <p:attrName>style.visibility</p:attrName>
                                        </p:attrNameLst>
                                      </p:cBhvr>
                                      <p:to>
                                        <p:strVal val="visible"/>
                                      </p:to>
                                    </p:set>
                                    <p:animEffect transition="in" filter="fade">
                                      <p:cBhvr>
                                        <p:cTn id="14" dur="500"/>
                                        <p:tgtEl>
                                          <p:spTgt spid="96259">
                                            <p:txEl>
                                              <p:charRg st="0" end="14"/>
                                            </p:txEl>
                                          </p:spTgt>
                                        </p:tgtEl>
                                      </p:cBhvr>
                                    </p:animEffect>
                                    <p:anim calcmode="lin" valueType="num">
                                      <p:cBhvr>
                                        <p:cTn id="15" dur="500" fill="hold"/>
                                        <p:tgtEl>
                                          <p:spTgt spid="96259">
                                            <p:txEl>
                                              <p:charRg st="0" end="14"/>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charRg st="0" end="14"/>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indefinite" fill="hold">
                                          <p:stCondLst>
                                            <p:cond delay="0"/>
                                          </p:stCondLst>
                                        </p:cTn>
                                        <p:tgtEl>
                                          <p:spTgt spid="96259">
                                            <p:txEl>
                                              <p:charRg st="14" end="30"/>
                                            </p:txEl>
                                          </p:spTgt>
                                        </p:tgtEl>
                                        <p:attrNameLst>
                                          <p:attrName>style.visibility</p:attrName>
                                        </p:attrNameLst>
                                      </p:cBhvr>
                                      <p:to>
                                        <p:strVal val="visible"/>
                                      </p:to>
                                    </p:set>
                                    <p:animEffect transition="in" filter="fade">
                                      <p:cBhvr>
                                        <p:cTn id="19" dur="500"/>
                                        <p:tgtEl>
                                          <p:spTgt spid="96259">
                                            <p:txEl>
                                              <p:charRg st="14" end="30"/>
                                            </p:txEl>
                                          </p:spTgt>
                                        </p:tgtEl>
                                      </p:cBhvr>
                                    </p:animEffect>
                                    <p:anim calcmode="lin" valueType="num">
                                      <p:cBhvr>
                                        <p:cTn id="20" dur="500" fill="hold"/>
                                        <p:tgtEl>
                                          <p:spTgt spid="96259">
                                            <p:txEl>
                                              <p:charRg st="14" end="30"/>
                                            </p:txEl>
                                          </p:spTgt>
                                        </p:tgtEl>
                                        <p:attrNameLst>
                                          <p:attrName>ppt_x</p:attrName>
                                        </p:attrNameLst>
                                      </p:cBhvr>
                                      <p:tavLst>
                                        <p:tav tm="0">
                                          <p:val>
                                            <p:strVal val="#ppt_x"/>
                                          </p:val>
                                        </p:tav>
                                        <p:tav tm="100000">
                                          <p:val>
                                            <p:strVal val="#ppt_x"/>
                                          </p:val>
                                        </p:tav>
                                      </p:tavLst>
                                    </p:anim>
                                    <p:anim calcmode="lin" valueType="num">
                                      <p:cBhvr>
                                        <p:cTn id="21" dur="500" fill="hold"/>
                                        <p:tgtEl>
                                          <p:spTgt spid="96259">
                                            <p:txEl>
                                              <p:charRg st="14" end="30"/>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indefinite" fill="hold">
                                          <p:stCondLst>
                                            <p:cond delay="0"/>
                                          </p:stCondLst>
                                        </p:cTn>
                                        <p:tgtEl>
                                          <p:spTgt spid="96259">
                                            <p:txEl>
                                              <p:charRg st="30" end="46"/>
                                            </p:txEl>
                                          </p:spTgt>
                                        </p:tgtEl>
                                        <p:attrNameLst>
                                          <p:attrName>style.visibility</p:attrName>
                                        </p:attrNameLst>
                                      </p:cBhvr>
                                      <p:to>
                                        <p:strVal val="visible"/>
                                      </p:to>
                                    </p:set>
                                    <p:animEffect transition="in" filter="fade">
                                      <p:cBhvr>
                                        <p:cTn id="24" dur="500"/>
                                        <p:tgtEl>
                                          <p:spTgt spid="96259">
                                            <p:txEl>
                                              <p:charRg st="30" end="46"/>
                                            </p:txEl>
                                          </p:spTgt>
                                        </p:tgtEl>
                                      </p:cBhvr>
                                    </p:animEffect>
                                    <p:anim calcmode="lin" valueType="num">
                                      <p:cBhvr>
                                        <p:cTn id="25" dur="500" fill="hold"/>
                                        <p:tgtEl>
                                          <p:spTgt spid="96259">
                                            <p:txEl>
                                              <p:charRg st="30" end="46"/>
                                            </p:txEl>
                                          </p:spTgt>
                                        </p:tgtEl>
                                        <p:attrNameLst>
                                          <p:attrName>ppt_x</p:attrName>
                                        </p:attrNameLst>
                                      </p:cBhvr>
                                      <p:tavLst>
                                        <p:tav tm="0">
                                          <p:val>
                                            <p:strVal val="#ppt_x"/>
                                          </p:val>
                                        </p:tav>
                                        <p:tav tm="100000">
                                          <p:val>
                                            <p:strVal val="#ppt_x"/>
                                          </p:val>
                                        </p:tav>
                                      </p:tavLst>
                                    </p:anim>
                                    <p:anim calcmode="lin" valueType="num">
                                      <p:cBhvr>
                                        <p:cTn id="26" dur="500" fill="hold"/>
                                        <p:tgtEl>
                                          <p:spTgt spid="96259">
                                            <p:txEl>
                                              <p:charRg st="30" end="4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8" name="标题 2427"/>
          <p:cNvSpPr/>
          <p:nvPr>
            <p:ph type="title" idx="4294967295"/>
          </p:nvPr>
        </p:nvSpPr>
        <p:spPr>
          <a:xfrm>
            <a:off x="2208213" y="0"/>
            <a:ext cx="7920037" cy="6858000"/>
          </a:xfrm>
          <a:solidFill>
            <a:srgbClr val="00FFFF"/>
          </a:solidFill>
          <a:ln w="22225">
            <a:solidFill>
              <a:srgbClr val="000000"/>
            </a:solidFill>
            <a:miter/>
          </a:ln>
        </p:spPr>
        <p:txBody>
          <a:bodyPr anchor="ctr"/>
          <a:p/>
        </p:txBody>
      </p:sp>
      <p:pic>
        <p:nvPicPr>
          <p:cNvPr id="2429" name="文本占位符 2428"/>
          <p:cNvPicPr>
            <a:picLocks noChangeAspect="1"/>
          </p:cNvPicPr>
          <p:nvPr>
            <p:ph type="body" idx="4294967295"/>
          </p:nvPr>
        </p:nvPicPr>
        <p:blipFill>
          <a:blip r:embed="rId1"/>
          <a:stretch>
            <a:fillRect/>
          </a:stretch>
        </p:blipFill>
        <p:spPr>
          <a:xfrm>
            <a:off x="3287713" y="0"/>
            <a:ext cx="7380287" cy="6858000"/>
          </a:xfrm>
          <a:prstGeom prst="rect">
            <a:avLst/>
          </a:prstGeom>
        </p:spPr>
      </p:pic>
      <p:sp>
        <p:nvSpPr>
          <p:cNvPr id="2430" name="矩形 2429"/>
          <p:cNvSpPr/>
          <p:nvPr/>
        </p:nvSpPr>
        <p:spPr>
          <a:xfrm>
            <a:off x="1673543" y="1989138"/>
            <a:ext cx="1290320" cy="2376487"/>
          </a:xfrm>
          <a:prstGeom prst="rect">
            <a:avLst/>
          </a:prstGeom>
          <a:solidFill>
            <a:srgbClr val="00FF00"/>
          </a:solidFill>
          <a:ln w="22225" cap="flat" cmpd="sng">
            <a:solidFill>
              <a:srgbClr val="000000"/>
            </a:solidFill>
            <a:prstDash val="solid"/>
            <a:miter/>
            <a:headEnd type="none" w="med" len="med"/>
            <a:tailEnd type="none" w="med" len="med"/>
          </a:ln>
        </p:spPr>
        <p:txBody>
          <a:bodyPr vert="eaVert">
            <a:spAutoFit/>
          </a:bodyPr>
          <a:p>
            <a:pPr>
              <a:spcBef>
                <a:spcPct val="50000"/>
              </a:spcBef>
            </a:pPr>
            <a:r>
              <a:rPr lang="zh-CN" altLang="en-US" sz="3600" b="1">
                <a:solidFill>
                  <a:srgbClr val="0000FF"/>
                </a:solidFill>
              </a:rPr>
              <a:t>保险单样单</a:t>
            </a:r>
            <a:endParaRPr lang="zh-CN" altLang="en-US" sz="3600" b="1">
              <a:solidFill>
                <a:srgbClr val="0000FF"/>
              </a:solidFill>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3" name="标题 2432"/>
          <p:cNvSpPr/>
          <p:nvPr>
            <p:ph type="title" idx="4294967295"/>
          </p:nvPr>
        </p:nvSpPr>
        <p:spPr>
          <a:xfrm>
            <a:off x="2063750" y="188913"/>
            <a:ext cx="8229600" cy="777875"/>
          </a:xfrm>
        </p:spPr>
        <p:txBody>
          <a:bodyPr anchor="ctr"/>
          <a:p>
            <a:r>
              <a:rPr lang="zh-CN" altLang="en-US" b="1"/>
              <a:t>保险单份数</a:t>
            </a:r>
            <a:endParaRPr lang="zh-CN" altLang="en-US" b="1"/>
          </a:p>
        </p:txBody>
      </p:sp>
      <p:sp>
        <p:nvSpPr>
          <p:cNvPr id="2434" name="文本占位符 2433"/>
          <p:cNvSpPr/>
          <p:nvPr>
            <p:ph type="body" idx="4294967295"/>
          </p:nvPr>
        </p:nvSpPr>
        <p:spPr>
          <a:xfrm>
            <a:off x="1774825" y="1125538"/>
            <a:ext cx="8713788" cy="5399087"/>
          </a:xfrm>
        </p:spPr>
        <p:txBody>
          <a:bodyPr/>
          <a:p>
            <a:pPr>
              <a:lnSpc>
                <a:spcPct val="90000"/>
              </a:lnSpc>
              <a:buClr>
                <a:schemeClr val="hlink"/>
              </a:buClr>
            </a:pPr>
            <a:r>
              <a:rPr lang="zh-CN" altLang="en-US" sz="2800"/>
              <a:t>当信用证没有特别说明保险单份数时，出口公司一般提交一套完整的保险单（一份正本</a:t>
            </a:r>
            <a:r>
              <a:rPr lang="en-US" altLang="zh-CN" sz="2800"/>
              <a:t>ORIGINAL</a:t>
            </a:r>
            <a:r>
              <a:rPr lang="zh-CN" altLang="en-US" sz="2800"/>
              <a:t>，一份复本。</a:t>
            </a:r>
            <a:endParaRPr lang="zh-CN" altLang="en-US" sz="2800"/>
          </a:p>
          <a:p>
            <a:pPr>
              <a:lnSpc>
                <a:spcPct val="90000"/>
              </a:lnSpc>
              <a:buClr>
                <a:schemeClr val="hlink"/>
              </a:buClr>
            </a:pPr>
            <a:r>
              <a:rPr lang="zh-CN" altLang="en-US" sz="2800"/>
              <a:t>其中，正本保险单可经背书转让。</a:t>
            </a:r>
            <a:endParaRPr lang="zh-CN" altLang="en-US" sz="2800"/>
          </a:p>
          <a:p>
            <a:pPr>
              <a:lnSpc>
                <a:spcPct val="90000"/>
              </a:lnSpc>
              <a:buClr>
                <a:schemeClr val="hlink"/>
              </a:buClr>
            </a:pPr>
            <a:r>
              <a:rPr lang="zh-CN" altLang="en-US" sz="2800"/>
              <a:t>根据“</a:t>
            </a:r>
            <a:r>
              <a:rPr lang="en-US" altLang="zh-CN" sz="2800"/>
              <a:t>UCP600”</a:t>
            </a:r>
            <a:r>
              <a:rPr lang="zh-CN" altLang="en-US" sz="2800"/>
              <a:t>规定，正本必须有“正本”（</a:t>
            </a:r>
            <a:r>
              <a:rPr lang="en-US" altLang="zh-CN" sz="2800"/>
              <a:t>ORIGINAL</a:t>
            </a:r>
            <a:r>
              <a:rPr lang="zh-CN" altLang="en-US" sz="2800"/>
              <a:t>）字样。</a:t>
            </a:r>
            <a:endParaRPr lang="zh-CN" altLang="en-US" sz="2800"/>
          </a:p>
          <a:p>
            <a:pPr>
              <a:lnSpc>
                <a:spcPct val="90000"/>
              </a:lnSpc>
              <a:buClr>
                <a:schemeClr val="hlink"/>
              </a:buClr>
            </a:pPr>
            <a:r>
              <a:rPr lang="zh-CN" altLang="en-US" sz="2800"/>
              <a:t>在实务中，可根据信用证或合同规定使用一份、两份或三份正本保单，每份正本上分别印有“第一正本”（</a:t>
            </a:r>
            <a:r>
              <a:rPr lang="en-US" altLang="zh-CN" sz="2800"/>
              <a:t>THE FIRST ORIGINAL</a:t>
            </a:r>
            <a:r>
              <a:rPr lang="zh-CN" altLang="en-US" sz="2800"/>
              <a:t>）、“第二正本”（</a:t>
            </a:r>
            <a:r>
              <a:rPr lang="en-US" altLang="zh-CN" sz="2800"/>
              <a:t>THE SECOND ORIGINAL</a:t>
            </a:r>
            <a:r>
              <a:rPr lang="zh-CN" altLang="en-US" sz="2800"/>
              <a:t>）及“第三正本”（</a:t>
            </a:r>
            <a:r>
              <a:rPr lang="en-US" altLang="zh-CN" sz="2800"/>
              <a:t>THE THIRD ORIGINAL</a:t>
            </a:r>
            <a:r>
              <a:rPr lang="zh-CN" altLang="en-US" sz="2800"/>
              <a:t>）以示区别。</a:t>
            </a:r>
            <a:endParaRPr lang="zh-CN" altLang="en-US" sz="2800"/>
          </a:p>
          <a:p>
            <a:pPr>
              <a:lnSpc>
                <a:spcPct val="90000"/>
              </a:lnSpc>
              <a:buClr>
                <a:schemeClr val="hlink"/>
              </a:buClr>
            </a:pPr>
            <a:r>
              <a:rPr lang="zh-CN" altLang="en-US" sz="2800"/>
              <a:t>保险单据是以多份正本出具，所有正本均提交</a:t>
            </a:r>
            <a:endParaRPr lang="zh-CN" altLang="en-US" sz="2800"/>
          </a:p>
        </p:txBody>
      </p:sp>
    </p:spTree>
    <p:custDataLst>
      <p:tags r:id="rId1"/>
    </p:custData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 name="矩形 2436"/>
          <p:cNvSpPr/>
          <p:nvPr/>
        </p:nvSpPr>
        <p:spPr>
          <a:xfrm>
            <a:off x="2711450" y="1773238"/>
            <a:ext cx="6840538" cy="792162"/>
          </a:xfrm>
          <a:prstGeom prst="rect">
            <a:avLst/>
          </a:prstGeom>
          <a:solidFill>
            <a:srgbClr val="FFCC99"/>
          </a:solidFill>
          <a:ln w="9525">
            <a:noFill/>
          </a:ln>
        </p:spPr>
        <p:txBody>
          <a:bodyPr anchor="ctr"/>
          <a:lstStyle>
            <a:lvl1pPr marL="0" lvl="0" indent="0" algn="ctr" defTabSz="914400" rtl="0" eaLnBrk="1" fontAlgn="base" latinLnBrk="0" hangingPunct="1">
              <a:lnSpc>
                <a:spcPct val="100000"/>
              </a:lnSpc>
              <a:spcBef>
                <a:spcPct val="0"/>
              </a:spcBef>
              <a:spcAft>
                <a:spcPct val="0"/>
              </a:spcAft>
              <a:buSzPct val="100000"/>
              <a:buNone/>
              <a:defRPr sz="4400" u="none" kern="1200">
                <a:solidFill>
                  <a:schemeClr val="tx2"/>
                </a:solidFill>
                <a:latin typeface="Arial" panose="020B0604020202020204"/>
                <a:ea typeface="宋体" panose="02010600030101010101" pitchFamily="2" charset="-122"/>
              </a:defRPr>
            </a:lvl1pPr>
          </a:lstStyle>
          <a:p>
            <a:pPr lvl="0" algn="l"/>
            <a:r>
              <a:rPr lang="zh-CN" altLang="en-US" sz="4000" b="1">
                <a:solidFill>
                  <a:schemeClr val="tx1"/>
                </a:solidFill>
              </a:rPr>
              <a:t>第二节</a:t>
            </a:r>
            <a:r>
              <a:rPr lang="zh-CN" altLang="en-US" sz="4000" b="1">
                <a:solidFill>
                  <a:schemeClr val="tx1"/>
                </a:solidFill>
                <a:effectLst>
                  <a:outerShdw blurRad="38100" dist="38100" dir="2700000">
                    <a:srgbClr val="FFFFFF"/>
                  </a:outerShdw>
                </a:effectLst>
              </a:rPr>
              <a:t>保险单据的缮制</a:t>
            </a:r>
            <a:endParaRPr lang="zh-CN" altLang="en-US" sz="4000" b="1">
              <a:solidFill>
                <a:schemeClr val="tx1"/>
              </a:solidFill>
              <a:effectLst>
                <a:outerShdw blurRad="38100" dist="38100" dir="2700000">
                  <a:srgbClr val="FFFFFF"/>
                </a:outerShdw>
              </a:effectLst>
            </a:endParaRPr>
          </a:p>
        </p:txBody>
      </p:sp>
      <p:pic>
        <p:nvPicPr>
          <p:cNvPr id="2438" name="图片 2437"/>
          <p:cNvPicPr>
            <a:picLocks noChangeAspect="1"/>
          </p:cNvPicPr>
          <p:nvPr/>
        </p:nvPicPr>
        <p:blipFill>
          <a:blip r:embed="rId1"/>
          <a:stretch>
            <a:fillRect/>
          </a:stretch>
        </p:blipFill>
        <p:spPr>
          <a:xfrm>
            <a:off x="5375275" y="3644900"/>
            <a:ext cx="1800225" cy="1425575"/>
          </a:xfrm>
          <a:prstGeom prst="rect">
            <a:avLst/>
          </a:prstGeom>
          <a:noFill/>
          <a:ln w="9525">
            <a:noFill/>
          </a:ln>
        </p:spPr>
      </p:pic>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1" name="标题 2440"/>
          <p:cNvSpPr/>
          <p:nvPr>
            <p:ph type="title" idx="4294967295"/>
          </p:nvPr>
        </p:nvSpPr>
        <p:spPr>
          <a:xfrm>
            <a:off x="2351088" y="260350"/>
            <a:ext cx="8027987" cy="1143000"/>
          </a:xfrm>
        </p:spPr>
        <p:txBody>
          <a:bodyPr anchor="ctr"/>
          <a:p>
            <a:r>
              <a:rPr lang="zh-CN" altLang="en-US" sz="3200" b="1">
                <a:solidFill>
                  <a:srgbClr val="008000"/>
                </a:solidFill>
              </a:rPr>
              <a:t>信用证有关货物运输保险单条款举例</a:t>
            </a:r>
            <a:br>
              <a:rPr lang="zh-CN" altLang="en-US" sz="3200" b="1">
                <a:solidFill>
                  <a:srgbClr val="008000"/>
                </a:solidFill>
              </a:rPr>
            </a:br>
            <a:endParaRPr lang="zh-CN" altLang="en-US" sz="3200" b="1">
              <a:solidFill>
                <a:srgbClr val="008000"/>
              </a:solidFill>
            </a:endParaRPr>
          </a:p>
        </p:txBody>
      </p:sp>
      <p:sp>
        <p:nvSpPr>
          <p:cNvPr id="2442" name="文本占位符 2441"/>
          <p:cNvSpPr/>
          <p:nvPr>
            <p:ph type="body" idx="4294967295"/>
          </p:nvPr>
        </p:nvSpPr>
        <p:spPr>
          <a:xfrm>
            <a:off x="1774825" y="1412875"/>
            <a:ext cx="8532813" cy="4968875"/>
          </a:xfrm>
        </p:spPr>
        <p:txBody>
          <a:bodyPr/>
          <a:p>
            <a:pPr>
              <a:buClr>
                <a:schemeClr val="hlink"/>
              </a:buClr>
              <a:buNone/>
            </a:pPr>
            <a:r>
              <a:rPr lang="en-US" altLang="zh-CN" b="1" u="sng">
                <a:solidFill>
                  <a:srgbClr val="FF00FF"/>
                </a:solidFill>
              </a:rPr>
              <a:t>Insurance policy or certificate</a:t>
            </a:r>
            <a:r>
              <a:rPr lang="en-US" altLang="zh-CN" b="1">
                <a:solidFill>
                  <a:srgbClr val="FF00FF"/>
                </a:solidFill>
              </a:rPr>
              <a:t> </a:t>
            </a:r>
            <a:endParaRPr lang="en-US" altLang="zh-CN" b="1">
              <a:solidFill>
                <a:srgbClr val="FF00FF"/>
              </a:solidFill>
            </a:endParaRPr>
          </a:p>
          <a:p>
            <a:pPr>
              <a:buClr>
                <a:schemeClr val="hlink"/>
              </a:buClr>
              <a:buNone/>
            </a:pPr>
            <a:r>
              <a:rPr lang="en-US" altLang="zh-CN" b="1">
                <a:solidFill>
                  <a:srgbClr val="FF00FF"/>
                </a:solidFill>
              </a:rPr>
              <a:t>                 ①</a:t>
            </a:r>
            <a:r>
              <a:rPr lang="zh-CN" altLang="en-US" b="1">
                <a:solidFill>
                  <a:srgbClr val="FF00FF"/>
                </a:solidFill>
              </a:rPr>
              <a:t>保险单据种类 </a:t>
            </a:r>
            <a:endParaRPr lang="zh-CN" altLang="en-US" b="1">
              <a:solidFill>
                <a:srgbClr val="FF00FF"/>
              </a:solidFill>
            </a:endParaRPr>
          </a:p>
          <a:p>
            <a:pPr>
              <a:buClr>
                <a:schemeClr val="hlink"/>
              </a:buClr>
              <a:buNone/>
            </a:pPr>
            <a:r>
              <a:rPr lang="en-US" altLang="zh-CN" b="1" u="sng">
                <a:solidFill>
                  <a:srgbClr val="008000"/>
                </a:solidFill>
              </a:rPr>
              <a:t>for 110 percent of invoice value</a:t>
            </a:r>
            <a:r>
              <a:rPr lang="en-US" altLang="zh-CN" b="1">
                <a:solidFill>
                  <a:srgbClr val="008000"/>
                </a:solidFill>
              </a:rPr>
              <a:t> </a:t>
            </a:r>
            <a:endParaRPr lang="en-US" altLang="zh-CN" b="1" u="sng">
              <a:solidFill>
                <a:srgbClr val="008000"/>
              </a:solidFill>
            </a:endParaRPr>
          </a:p>
          <a:p>
            <a:pPr>
              <a:buClr>
                <a:schemeClr val="hlink"/>
              </a:buClr>
              <a:buNone/>
            </a:pPr>
            <a:r>
              <a:rPr lang="en-US" altLang="zh-CN" b="1">
                <a:solidFill>
                  <a:srgbClr val="008000"/>
                </a:solidFill>
              </a:rPr>
              <a:t>                 ②</a:t>
            </a:r>
            <a:r>
              <a:rPr lang="zh-CN" altLang="en-US" b="1">
                <a:solidFill>
                  <a:srgbClr val="008000"/>
                </a:solidFill>
              </a:rPr>
              <a:t>保险金额</a:t>
            </a:r>
            <a:r>
              <a:rPr lang="zh-CN" altLang="en-US" b="1"/>
              <a:t>                               </a:t>
            </a:r>
            <a:endParaRPr lang="zh-CN" altLang="en-US" b="1"/>
          </a:p>
          <a:p>
            <a:pPr>
              <a:buClr>
                <a:schemeClr val="hlink"/>
              </a:buClr>
              <a:buNone/>
            </a:pPr>
            <a:r>
              <a:rPr lang="zh-CN" altLang="en-US" b="1"/>
              <a:t> </a:t>
            </a:r>
            <a:r>
              <a:rPr lang="en-US" altLang="zh-CN" b="1" u="sng">
                <a:solidFill>
                  <a:schemeClr val="tx2"/>
                </a:solidFill>
              </a:rPr>
              <a:t>covering F.P.A AS PER AND SUBJECTED TO OCEAN MARINE cargo clauses OF THE PEOPLE’S INSURANCE COMPANY OF CHINA DATED 1/1/1981</a:t>
            </a:r>
            <a:r>
              <a:rPr lang="en-US" altLang="zh-CN" b="1"/>
              <a:t> </a:t>
            </a:r>
            <a:endParaRPr lang="en-US" altLang="zh-CN" b="1" u="sng">
              <a:solidFill>
                <a:schemeClr val="tx2"/>
              </a:solidFill>
            </a:endParaRPr>
          </a:p>
          <a:p>
            <a:pPr>
              <a:buClr>
                <a:schemeClr val="hlink"/>
              </a:buClr>
              <a:buNone/>
            </a:pPr>
            <a:r>
              <a:rPr lang="en-US" altLang="zh-CN" b="1"/>
              <a:t>                            ③</a:t>
            </a:r>
            <a:r>
              <a:rPr lang="zh-CN" altLang="en-US" b="1"/>
              <a:t>保险险种</a:t>
            </a:r>
            <a:endParaRPr lang="zh-CN" altLang="en-US" b="1" u="sng">
              <a:solidFill>
                <a:schemeClr val="tx2"/>
              </a:solidFill>
            </a:endParaRPr>
          </a:p>
        </p:txBody>
      </p:sp>
    </p:spTree>
    <p:custDataLst>
      <p:tags r:id="rId1"/>
    </p:custData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5" name="文本占位符 2444"/>
          <p:cNvSpPr/>
          <p:nvPr>
            <p:ph type="body" idx="4294967295"/>
          </p:nvPr>
        </p:nvSpPr>
        <p:spPr>
          <a:xfrm>
            <a:off x="2208213" y="2420938"/>
            <a:ext cx="8280400" cy="2232025"/>
          </a:xfrm>
        </p:spPr>
        <p:txBody>
          <a:bodyPr>
            <a:normAutofit fontScale="90000" lnSpcReduction="20000"/>
          </a:bodyPr>
          <a:p>
            <a:pPr>
              <a:buClr>
                <a:schemeClr val="hlink"/>
              </a:buClr>
              <a:buNone/>
            </a:pPr>
            <a:r>
              <a:rPr lang="zh-CN" altLang="en-US" sz="2800" b="1">
                <a:latin typeface="楷体_GB2312" pitchFamily="49" charset="-122"/>
                <a:ea typeface="楷体_GB2312" pitchFamily="49" charset="-122"/>
              </a:rPr>
              <a:t>出具保险单公司的全称及公司标记一般会用较</a:t>
            </a:r>
            <a:endParaRPr lang="zh-CN" altLang="en-US" sz="2800" b="1">
              <a:latin typeface="楷体_GB2312" pitchFamily="49" charset="-122"/>
              <a:ea typeface="楷体_GB2312" pitchFamily="49" charset="-122"/>
            </a:endParaRPr>
          </a:p>
          <a:p>
            <a:pPr>
              <a:buClr>
                <a:schemeClr val="hlink"/>
              </a:buClr>
              <a:buNone/>
            </a:pPr>
            <a:r>
              <a:rPr lang="zh-CN" altLang="en-US" sz="2800" b="1">
                <a:latin typeface="楷体_GB2312" pitchFamily="49" charset="-122"/>
                <a:ea typeface="楷体_GB2312" pitchFamily="49" charset="-122"/>
              </a:rPr>
              <a:t>醒目的字体预先印制在保险单的最上端，以宣</a:t>
            </a:r>
            <a:endParaRPr lang="zh-CN" altLang="en-US" sz="2800" b="1">
              <a:latin typeface="楷体_GB2312" pitchFamily="49" charset="-122"/>
              <a:ea typeface="楷体_GB2312" pitchFamily="49" charset="-122"/>
            </a:endParaRPr>
          </a:p>
          <a:p>
            <a:pPr>
              <a:buClr>
                <a:schemeClr val="hlink"/>
              </a:buClr>
              <a:buNone/>
            </a:pPr>
            <a:r>
              <a:rPr lang="zh-CN" altLang="en-US" sz="2800" b="1">
                <a:latin typeface="楷体_GB2312" pitchFamily="49" charset="-122"/>
                <a:ea typeface="楷体_GB2312" pitchFamily="49" charset="-122"/>
              </a:rPr>
              <a:t>传公司形象及帮助被保险人确定保险单责任的</a:t>
            </a:r>
            <a:endParaRPr lang="zh-CN" altLang="en-US" sz="2800" b="1">
              <a:latin typeface="楷体_GB2312" pitchFamily="49" charset="-122"/>
              <a:ea typeface="楷体_GB2312" pitchFamily="49" charset="-122"/>
            </a:endParaRPr>
          </a:p>
          <a:p>
            <a:pPr>
              <a:buClr>
                <a:schemeClr val="hlink"/>
              </a:buClr>
              <a:buNone/>
            </a:pPr>
            <a:r>
              <a:rPr lang="zh-CN" altLang="en-US" sz="2800" b="1">
                <a:latin typeface="楷体_GB2312" pitchFamily="49" charset="-122"/>
                <a:ea typeface="楷体_GB2312" pitchFamily="49" charset="-122"/>
              </a:rPr>
              <a:t>承担者。</a:t>
            </a:r>
            <a:endParaRPr lang="zh-CN" altLang="en-US" sz="2800" b="1">
              <a:latin typeface="楷体_GB2312" pitchFamily="49" charset="-122"/>
              <a:ea typeface="楷体_GB2312" pitchFamily="49" charset="-122"/>
            </a:endParaRPr>
          </a:p>
        </p:txBody>
      </p:sp>
      <p:sp>
        <p:nvSpPr>
          <p:cNvPr id="2446" name="矩形 2445"/>
          <p:cNvSpPr/>
          <p:nvPr/>
        </p:nvSpPr>
        <p:spPr>
          <a:xfrm>
            <a:off x="3143250" y="115888"/>
            <a:ext cx="6840538" cy="792162"/>
          </a:xfrm>
          <a:prstGeom prst="rect">
            <a:avLst/>
          </a:prstGeom>
          <a:solidFill>
            <a:srgbClr val="FFCC99"/>
          </a:solidFill>
          <a:ln w="9525">
            <a:noFill/>
          </a:ln>
        </p:spPr>
        <p:txBody>
          <a:bodyPr anchor="ctr"/>
          <a:lstStyle>
            <a:lvl1pPr marL="0" lvl="0" indent="0" algn="ctr" defTabSz="914400" rtl="0" eaLnBrk="1" fontAlgn="base" latinLnBrk="0" hangingPunct="1">
              <a:lnSpc>
                <a:spcPct val="100000"/>
              </a:lnSpc>
              <a:spcBef>
                <a:spcPct val="0"/>
              </a:spcBef>
              <a:spcAft>
                <a:spcPct val="0"/>
              </a:spcAft>
              <a:buSzPct val="100000"/>
              <a:buNone/>
              <a:defRPr sz="4400" u="none" kern="1200">
                <a:solidFill>
                  <a:schemeClr val="tx2"/>
                </a:solidFill>
                <a:latin typeface="Arial" panose="020B0604020202020204"/>
                <a:ea typeface="宋体" panose="02010600030101010101" pitchFamily="2" charset="-122"/>
              </a:defRPr>
            </a:lvl1pPr>
          </a:lstStyle>
          <a:p>
            <a:pPr lvl="0" algn="l"/>
            <a:r>
              <a:rPr lang="zh-CN" altLang="en-US" sz="4000" b="1">
                <a:solidFill>
                  <a:schemeClr val="tx1"/>
                </a:solidFill>
              </a:rPr>
              <a:t>第二节</a:t>
            </a:r>
            <a:r>
              <a:rPr lang="zh-CN" altLang="en-US" sz="4000" b="1">
                <a:solidFill>
                  <a:schemeClr val="tx1"/>
                </a:solidFill>
                <a:effectLst>
                  <a:outerShdw blurRad="38100" dist="38100" dir="2700000">
                    <a:srgbClr val="FFFFFF"/>
                  </a:outerShdw>
                </a:effectLst>
              </a:rPr>
              <a:t>保险单据的缮制</a:t>
            </a:r>
            <a:endParaRPr lang="zh-CN" altLang="en-US" sz="4000" b="1">
              <a:solidFill>
                <a:schemeClr val="tx1"/>
              </a:solidFill>
              <a:effectLst>
                <a:outerShdw blurRad="38100" dist="38100" dir="2700000">
                  <a:srgbClr val="FFFFFF"/>
                </a:outerShdw>
              </a:effectLst>
            </a:endParaRPr>
          </a:p>
        </p:txBody>
      </p:sp>
      <p:sp>
        <p:nvSpPr>
          <p:cNvPr id="2447" name="矩形 2446"/>
          <p:cNvSpPr/>
          <p:nvPr/>
        </p:nvSpPr>
        <p:spPr>
          <a:xfrm>
            <a:off x="2135188" y="1052513"/>
            <a:ext cx="8064500" cy="1198880"/>
          </a:xfrm>
          <a:prstGeom prst="rect">
            <a:avLst/>
          </a:prstGeom>
          <a:solidFill>
            <a:srgbClr val="FF9900"/>
          </a:solidFill>
          <a:ln w="9525">
            <a:noFill/>
          </a:ln>
        </p:spPr>
        <p:txBody>
          <a:bodyPr>
            <a:spAutoFit/>
          </a:bodyPr>
          <a:p>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一</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出单公司的名称</a:t>
            </a:r>
            <a:endParaRPr lang="zh-CN" altLang="en-US" sz="3600" b="1">
              <a:latin typeface="楷体_GB2312" pitchFamily="49" charset="-122"/>
              <a:ea typeface="楷体_GB2312" pitchFamily="49" charset="-122"/>
            </a:endParaRPr>
          </a:p>
          <a:p>
            <a:r>
              <a:rPr lang="en-US" altLang="zh-CN" sz="3600" b="1">
                <a:ea typeface="楷体_GB2312" pitchFamily="49" charset="-122"/>
              </a:rPr>
              <a:t>(The Name of the Issuing Company)</a:t>
            </a:r>
            <a:endParaRPr lang="en-US" altLang="zh-CN" sz="3600" b="1">
              <a:ea typeface="楷体_GB2312" pitchFamily="49" charset="-122"/>
            </a:endParaRPr>
          </a:p>
        </p:txBody>
      </p:sp>
      <p:pic>
        <p:nvPicPr>
          <p:cNvPr id="2448" name="图片 2447"/>
          <p:cNvPicPr>
            <a:picLocks noChangeAspect="1"/>
          </p:cNvPicPr>
          <p:nvPr/>
        </p:nvPicPr>
        <p:blipFill>
          <a:blip r:embed="rId1"/>
          <a:stretch>
            <a:fillRect/>
          </a:stretch>
        </p:blipFill>
        <p:spPr>
          <a:xfrm>
            <a:off x="2782888" y="5229225"/>
            <a:ext cx="6697662" cy="1428750"/>
          </a:xfrm>
          <a:prstGeom prst="rect">
            <a:avLst/>
          </a:prstGeom>
          <a:noFill/>
          <a:ln w="9525" cap="flat" cmpd="sng">
            <a:solidFill>
              <a:srgbClr val="008000"/>
            </a:solidFill>
            <a:prstDash val="solid"/>
            <a:miter/>
            <a:headEnd type="none" w="med" len="med"/>
            <a:tailEnd type="none" w="med" len="med"/>
          </a:ln>
        </p:spPr>
      </p:pic>
      <p:sp>
        <p:nvSpPr>
          <p:cNvPr id="2449" name="矩形 2448"/>
          <p:cNvSpPr/>
          <p:nvPr/>
        </p:nvSpPr>
        <p:spPr>
          <a:xfrm>
            <a:off x="3143250" y="5157788"/>
            <a:ext cx="5184775" cy="521970"/>
          </a:xfrm>
          <a:prstGeom prst="rect">
            <a:avLst/>
          </a:prstGeom>
          <a:noFill/>
          <a:ln w="38100" cap="flat" cmpd="sng">
            <a:solidFill>
              <a:srgbClr val="800000"/>
            </a:solidFill>
            <a:prstDash val="solid"/>
            <a:miter/>
            <a:headEnd type="none" w="med" len="med"/>
            <a:tailEnd type="none" w="med" len="med"/>
          </a:ln>
        </p:spPr>
        <p:txBody>
          <a:bodyPr>
            <a:spAutoFit/>
          </a:bodyPr>
          <a:p>
            <a:pPr algn="ctr">
              <a:spcBef>
                <a:spcPct val="50000"/>
              </a:spcBef>
            </a:pPr>
            <a:endParaRPr sz="2800" b="1">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45">
                                            <p:txEl>
                                              <p:charRg st="0" end="21"/>
                                            </p:txEl>
                                          </p:spTgt>
                                        </p:tgtEl>
                                        <p:attrNameLst>
                                          <p:attrName>style.visibility</p:attrName>
                                        </p:attrNameLst>
                                      </p:cBhvr>
                                      <p:to>
                                        <p:strVal val="visible"/>
                                      </p:to>
                                    </p:set>
                                    <p:animEffect transition="in" filter="box(out)">
                                      <p:cBhvr additive="base">
                                        <p:cTn id="7" dur="500"/>
                                        <p:tgtEl>
                                          <p:spTgt spid="2445">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45">
                                            <p:txEl>
                                              <p:charRg st="21" end="42"/>
                                            </p:txEl>
                                          </p:spTgt>
                                        </p:tgtEl>
                                        <p:attrNameLst>
                                          <p:attrName>style.visibility</p:attrName>
                                        </p:attrNameLst>
                                      </p:cBhvr>
                                      <p:to>
                                        <p:strVal val="visible"/>
                                      </p:to>
                                    </p:set>
                                    <p:animEffect transition="in" filter="box(out)">
                                      <p:cBhvr additive="base">
                                        <p:cTn id="12" dur="500"/>
                                        <p:tgtEl>
                                          <p:spTgt spid="2445">
                                            <p:txEl>
                                              <p:charRg st="21" end="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45">
                                            <p:txEl>
                                              <p:charRg st="42" end="63"/>
                                            </p:txEl>
                                          </p:spTgt>
                                        </p:tgtEl>
                                        <p:attrNameLst>
                                          <p:attrName>style.visibility</p:attrName>
                                        </p:attrNameLst>
                                      </p:cBhvr>
                                      <p:to>
                                        <p:strVal val="visible"/>
                                      </p:to>
                                    </p:set>
                                    <p:animEffect transition="in" filter="box(out)">
                                      <p:cBhvr additive="base">
                                        <p:cTn id="17" dur="500"/>
                                        <p:tgtEl>
                                          <p:spTgt spid="2445">
                                            <p:txEl>
                                              <p:charRg st="42" end="6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childTnLst>
                                    <p:set>
                                      <p:cBhvr additive="base">
                                        <p:cTn id="21" dur="1" fill="hold">
                                          <p:stCondLst>
                                            <p:cond delay="0"/>
                                          </p:stCondLst>
                                        </p:cTn>
                                        <p:tgtEl>
                                          <p:spTgt spid="2445">
                                            <p:txEl>
                                              <p:charRg st="63" end="68"/>
                                            </p:txEl>
                                          </p:spTgt>
                                        </p:tgtEl>
                                        <p:attrNameLst>
                                          <p:attrName>style.visibility</p:attrName>
                                        </p:attrNameLst>
                                      </p:cBhvr>
                                      <p:to>
                                        <p:strVal val="visible"/>
                                      </p:to>
                                    </p:set>
                                    <p:animEffect transition="in" filter="box(out)">
                                      <p:cBhvr additive="base">
                                        <p:cTn id="22" dur="500"/>
                                        <p:tgtEl>
                                          <p:spTgt spid="2445">
                                            <p:txEl>
                                              <p:charRg st="63"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animBg="1"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2" name="矩形 2451"/>
          <p:cNvSpPr/>
          <p:nvPr/>
        </p:nvSpPr>
        <p:spPr>
          <a:xfrm>
            <a:off x="1919288" y="1268413"/>
            <a:ext cx="7775575" cy="1568450"/>
          </a:xfrm>
          <a:prstGeom prst="rect">
            <a:avLst/>
          </a:prstGeom>
          <a:noFill/>
          <a:ln w="9525">
            <a:noFill/>
          </a:ln>
        </p:spPr>
        <p:txBody>
          <a:bodyPr>
            <a:spAutoFit/>
          </a:bodyPr>
          <a:p>
            <a:r>
              <a:rPr lang="zh-CN" altLang="en-US" sz="2400" b="1">
                <a:solidFill>
                  <a:srgbClr val="000000"/>
                </a:solidFill>
              </a:rPr>
              <a:t>该号码由保险公司根据自己的业务习惯自行编制，没有统一的规则。但该号码一经编制，就成为保险单的识别号码，特别是如果可能发生索赔，则该号码将成为重要的资料。</a:t>
            </a:r>
            <a:endParaRPr lang="zh-CN" altLang="en-US" sz="2400" b="1">
              <a:latin typeface="楷体_GB2312" pitchFamily="49" charset="-122"/>
              <a:ea typeface="楷体_GB2312" pitchFamily="49" charset="-122"/>
            </a:endParaRPr>
          </a:p>
        </p:txBody>
      </p:sp>
      <p:sp>
        <p:nvSpPr>
          <p:cNvPr id="2453" name="矩形 2452"/>
          <p:cNvSpPr/>
          <p:nvPr/>
        </p:nvSpPr>
        <p:spPr>
          <a:xfrm>
            <a:off x="2351088" y="260350"/>
            <a:ext cx="5483225" cy="645160"/>
          </a:xfrm>
          <a:prstGeom prst="rect">
            <a:avLst/>
          </a:prstGeom>
          <a:solidFill>
            <a:srgbClr val="FF9900"/>
          </a:solidFill>
          <a:ln w="9525">
            <a:noFill/>
          </a:ln>
        </p:spPr>
        <p:txBody>
          <a:bodyPr wrap="none" anchor="t">
            <a:spAutoFit/>
          </a:bodyPr>
          <a:p>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二</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保单编号</a:t>
            </a:r>
            <a:r>
              <a:rPr lang="en-US" altLang="zh-CN" sz="3600" b="1">
                <a:latin typeface="楷体_GB2312" pitchFamily="49" charset="-122"/>
                <a:ea typeface="楷体_GB2312" pitchFamily="49" charset="-122"/>
              </a:rPr>
              <a:t>(</a:t>
            </a:r>
            <a:r>
              <a:rPr lang="en-US" altLang="zh-CN" sz="3600" b="1">
                <a:ea typeface="楷体_GB2312" pitchFamily="49" charset="-122"/>
              </a:rPr>
              <a:t>Policy No</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6" name="文本占位符 2455"/>
          <p:cNvSpPr/>
          <p:nvPr>
            <p:ph type="body" idx="4294967295"/>
          </p:nvPr>
        </p:nvSpPr>
        <p:spPr>
          <a:xfrm>
            <a:off x="1774825" y="1125538"/>
            <a:ext cx="8713788" cy="2519362"/>
          </a:xfrm>
        </p:spPr>
        <p:txBody>
          <a:bodyPr>
            <a:normAutofit fontScale="90000"/>
          </a:bodyPr>
          <a:p>
            <a:pPr>
              <a:lnSpc>
                <a:spcPct val="150000"/>
              </a:lnSpc>
              <a:buClr>
                <a:schemeClr val="hlink"/>
              </a:buClr>
              <a:buNone/>
            </a:pPr>
            <a:r>
              <a:rPr lang="en-US" altLang="en-US" sz="2000">
                <a:solidFill>
                  <a:srgbClr val="CC0000"/>
                </a:solidFill>
              </a:rPr>
              <a:t>◆</a:t>
            </a:r>
            <a:r>
              <a:rPr lang="zh-CN" altLang="en-US" sz="2400" b="1">
                <a:solidFill>
                  <a:srgbClr val="000000"/>
                </a:solidFill>
              </a:rPr>
              <a:t>如果信用证没有特殊的规定，保险单的被保险人栏目应该填写信用证中的受益人或贸易合同中的出口企业的具体名称。</a:t>
            </a:r>
            <a:endParaRPr lang="zh-CN" altLang="en-US" sz="2400" b="1">
              <a:solidFill>
                <a:srgbClr val="000000"/>
              </a:solidFill>
            </a:endParaRPr>
          </a:p>
          <a:p>
            <a:pPr>
              <a:lnSpc>
                <a:spcPct val="150000"/>
              </a:lnSpc>
              <a:buClr>
                <a:schemeClr val="hlink"/>
              </a:buClr>
              <a:buNone/>
            </a:pPr>
            <a:r>
              <a:rPr lang="zh-CN" altLang="en-US" sz="2400" b="1">
                <a:solidFill>
                  <a:srgbClr val="000000"/>
                </a:solidFill>
              </a:rPr>
              <a:t>信用证规定，保单抬头为第三者名称即中性名义，可填写“</a:t>
            </a:r>
            <a:r>
              <a:rPr lang="en-US" altLang="zh-CN" sz="2400" b="1">
                <a:solidFill>
                  <a:srgbClr val="000000"/>
                </a:solidFill>
              </a:rPr>
              <a:t>To whom it may concern”</a:t>
            </a:r>
            <a:r>
              <a:rPr lang="zh-CN" altLang="en-US" sz="2400" b="1">
                <a:solidFill>
                  <a:srgbClr val="000000"/>
                </a:solidFill>
              </a:rPr>
              <a:t>。</a:t>
            </a:r>
            <a:endParaRPr lang="zh-CN" altLang="en-US" sz="2400" b="1">
              <a:solidFill>
                <a:srgbClr val="000000"/>
              </a:solidFill>
            </a:endParaRPr>
          </a:p>
        </p:txBody>
      </p:sp>
      <p:sp>
        <p:nvSpPr>
          <p:cNvPr id="2457" name="矩形 2456"/>
          <p:cNvSpPr/>
          <p:nvPr/>
        </p:nvSpPr>
        <p:spPr>
          <a:xfrm>
            <a:off x="2640013" y="260350"/>
            <a:ext cx="5572125" cy="645160"/>
          </a:xfrm>
          <a:prstGeom prst="rect">
            <a:avLst/>
          </a:prstGeom>
          <a:solidFill>
            <a:srgbClr val="FF9900"/>
          </a:solidFill>
          <a:ln w="9525">
            <a:noFill/>
          </a:ln>
        </p:spPr>
        <p:txBody>
          <a:bodyPr wrap="none" anchor="t">
            <a:spAutoFit/>
          </a:bodyPr>
          <a:p>
            <a:pPr>
              <a:spcBef>
                <a:spcPct val="20000"/>
              </a:spcBef>
            </a:pPr>
            <a:r>
              <a:rPr lang="en-US" altLang="zh-CN"/>
              <a:t> </a:t>
            </a:r>
            <a:r>
              <a:rPr lang="zh-CN" altLang="en-US" sz="3600" b="1">
                <a:latin typeface="楷体_GB2312" pitchFamily="49" charset="-122"/>
                <a:ea typeface="楷体_GB2312" pitchFamily="49" charset="-122"/>
              </a:rPr>
              <a:t>（三）被保险人</a:t>
            </a:r>
            <a:r>
              <a:rPr lang="en-US" altLang="zh-CN" sz="3600" b="1">
                <a:latin typeface="楷体_GB2312" pitchFamily="49" charset="-122"/>
                <a:ea typeface="楷体_GB2312" pitchFamily="49" charset="-122"/>
              </a:rPr>
              <a:t>(</a:t>
            </a:r>
            <a:r>
              <a:rPr lang="en-US" altLang="zh-CN" sz="3600" b="1">
                <a:ea typeface="楷体_GB2312" pitchFamily="49" charset="-122"/>
              </a:rPr>
              <a:t>Insured</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56">
                                            <p:txEl>
                                              <p:charRg st="0" end="54"/>
                                            </p:txEl>
                                          </p:spTgt>
                                        </p:tgtEl>
                                        <p:attrNameLst>
                                          <p:attrName>style.visibility</p:attrName>
                                        </p:attrNameLst>
                                      </p:cBhvr>
                                      <p:to>
                                        <p:strVal val="visible"/>
                                      </p:to>
                                    </p:set>
                                    <p:animEffect transition="in" filter="box(out)">
                                      <p:cBhvr additive="base">
                                        <p:cTn id="7" dur="500"/>
                                        <p:tgtEl>
                                          <p:spTgt spid="2456">
                                            <p:txEl>
                                              <p:charRg st="0"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56">
                                            <p:txEl>
                                              <p:charRg st="54" end="105"/>
                                            </p:txEl>
                                          </p:spTgt>
                                        </p:tgtEl>
                                        <p:attrNameLst>
                                          <p:attrName>style.visibility</p:attrName>
                                        </p:attrNameLst>
                                      </p:cBhvr>
                                      <p:to>
                                        <p:strVal val="visible"/>
                                      </p:to>
                                    </p:set>
                                    <p:animEffect transition="in" filter="box(out)">
                                      <p:cBhvr additive="base">
                                        <p:cTn id="12" dur="500"/>
                                        <p:tgtEl>
                                          <p:spTgt spid="2456">
                                            <p:txEl>
                                              <p:charRg st="54"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6" grpId="0" animBg="1"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0" name="文本占位符 2459"/>
          <p:cNvSpPr/>
          <p:nvPr>
            <p:ph type="body" idx="4294967295"/>
          </p:nvPr>
        </p:nvSpPr>
        <p:spPr>
          <a:xfrm>
            <a:off x="1631950" y="1196975"/>
            <a:ext cx="9036050" cy="2736850"/>
          </a:xfrm>
        </p:spPr>
        <p:txBody>
          <a:bodyPr>
            <a:normAutofit fontScale="90000"/>
          </a:bodyPr>
          <a:p>
            <a:pPr>
              <a:lnSpc>
                <a:spcPct val="130000"/>
              </a:lnSpc>
              <a:buClr>
                <a:schemeClr val="hlink"/>
              </a:buClr>
              <a:buNone/>
            </a:pPr>
            <a:r>
              <a:rPr lang="en-US" altLang="en-US" sz="2000" b="1">
                <a:solidFill>
                  <a:srgbClr val="CC0000"/>
                </a:solidFill>
              </a:rPr>
              <a:t>◆</a:t>
            </a:r>
            <a:r>
              <a:rPr lang="zh-CN" altLang="en-US" sz="2000" b="1"/>
              <a:t>海运方式下填写船名和航次；</a:t>
            </a:r>
            <a:endParaRPr lang="zh-CN" altLang="en-US" sz="2000" b="1"/>
          </a:p>
          <a:p>
            <a:pPr>
              <a:lnSpc>
                <a:spcPct val="130000"/>
              </a:lnSpc>
              <a:buClr>
                <a:schemeClr val="hlink"/>
              </a:buClr>
              <a:buNone/>
            </a:pPr>
            <a:r>
              <a:rPr lang="en-US" altLang="en-US" sz="2000" b="1">
                <a:solidFill>
                  <a:srgbClr val="CC0000"/>
                </a:solidFill>
              </a:rPr>
              <a:t>◆</a:t>
            </a:r>
            <a:r>
              <a:rPr lang="zh-CN" altLang="en-US" sz="2000" b="1"/>
              <a:t>如整个运输由两次完成时，应分别填写一程船名及二程船名，中间用“</a:t>
            </a:r>
            <a:r>
              <a:rPr lang="en-US" altLang="zh-CN" sz="2000" b="1"/>
              <a:t>/”</a:t>
            </a:r>
            <a:r>
              <a:rPr lang="zh-CN" altLang="en-US" sz="2000" b="1"/>
              <a:t>隔开 ；</a:t>
            </a:r>
            <a:endParaRPr lang="zh-CN" altLang="en-US" sz="2000" b="1"/>
          </a:p>
          <a:p>
            <a:pPr>
              <a:lnSpc>
                <a:spcPct val="130000"/>
              </a:lnSpc>
              <a:buClr>
                <a:schemeClr val="hlink"/>
              </a:buClr>
              <a:buNone/>
            </a:pPr>
            <a:r>
              <a:rPr lang="zh-CN" altLang="en-US" sz="2000" b="1"/>
              <a:t>如：提单中一程船名为“</a:t>
            </a:r>
            <a:r>
              <a:rPr lang="en-US" altLang="zh-CN" sz="2000" b="1"/>
              <a:t>Joyce”</a:t>
            </a:r>
            <a:r>
              <a:rPr lang="zh-CN" altLang="en-US" sz="2000" b="1"/>
              <a:t>，二程船为“</a:t>
            </a:r>
            <a:r>
              <a:rPr lang="en-US" altLang="zh-CN" sz="2000" b="1"/>
              <a:t>Peace”, </a:t>
            </a:r>
            <a:r>
              <a:rPr lang="zh-CN" altLang="en-US" sz="2000" b="1"/>
              <a:t>则填“</a:t>
            </a:r>
            <a:r>
              <a:rPr lang="en-US" altLang="zh-CN" sz="2000" b="1"/>
              <a:t>Joyce/Peace”. </a:t>
            </a:r>
            <a:r>
              <a:rPr lang="zh-CN" altLang="en-US" sz="2000" b="1"/>
              <a:t>；</a:t>
            </a:r>
            <a:endParaRPr lang="zh-CN" altLang="en-US" sz="2000" b="1"/>
          </a:p>
          <a:p>
            <a:pPr>
              <a:lnSpc>
                <a:spcPct val="130000"/>
              </a:lnSpc>
              <a:buClr>
                <a:schemeClr val="hlink"/>
              </a:buClr>
              <a:buNone/>
            </a:pPr>
            <a:r>
              <a:rPr lang="en-US" altLang="en-US" sz="2000" b="1">
                <a:solidFill>
                  <a:srgbClr val="CC0000"/>
                </a:solidFill>
              </a:rPr>
              <a:t>◆</a:t>
            </a:r>
            <a:r>
              <a:rPr lang="zh-CN" altLang="en-US" sz="2000" b="1"/>
              <a:t>铁路运输加填运输方式为“</a:t>
            </a:r>
            <a:r>
              <a:rPr lang="en-US" altLang="zh-CN" sz="2000" b="1"/>
              <a:t>By railway”</a:t>
            </a:r>
            <a:r>
              <a:rPr lang="zh-CN" altLang="en-US" sz="2000" b="1"/>
              <a:t>，最好再加车号；航空运输为“</a:t>
            </a:r>
            <a:r>
              <a:rPr lang="en-US" altLang="zh-CN" sz="2000" b="1"/>
              <a:t>By air”</a:t>
            </a:r>
            <a:r>
              <a:rPr lang="zh-CN" altLang="en-US" sz="2000" b="1"/>
              <a:t>，邮包运输为“ </a:t>
            </a:r>
            <a:r>
              <a:rPr lang="en-US" altLang="zh-CN" sz="2000" b="1"/>
              <a:t>By parcel post”</a:t>
            </a:r>
            <a:r>
              <a:rPr lang="zh-CN" altLang="en-US" sz="2000" b="1"/>
              <a:t>。</a:t>
            </a:r>
            <a:endParaRPr lang="zh-CN" altLang="en-US" sz="2000" b="1">
              <a:latin typeface="楷体_GB2312" pitchFamily="49" charset="-122"/>
              <a:ea typeface="楷体_GB2312" pitchFamily="49" charset="-122"/>
            </a:endParaRPr>
          </a:p>
        </p:txBody>
      </p:sp>
      <p:sp>
        <p:nvSpPr>
          <p:cNvPr id="2461" name="矩形 2460"/>
          <p:cNvSpPr/>
          <p:nvPr/>
        </p:nvSpPr>
        <p:spPr>
          <a:xfrm>
            <a:off x="2108200" y="260350"/>
            <a:ext cx="8562340" cy="645160"/>
          </a:xfrm>
          <a:prstGeom prst="rect">
            <a:avLst/>
          </a:prstGeom>
          <a:solidFill>
            <a:srgbClr val="FF9900"/>
          </a:solidFill>
          <a:ln w="9525">
            <a:noFill/>
          </a:ln>
        </p:spPr>
        <p:txBody>
          <a:bodyPr wrap="none" anchor="t">
            <a:spAutoFit/>
          </a:bodyPr>
          <a:p>
            <a:r>
              <a:rPr lang="en-US" altLang="zh-CN" sz="3600" b="1">
                <a:latin typeface="楷体_GB2312" pitchFamily="49" charset="-122"/>
                <a:ea typeface="楷体_GB2312" pitchFamily="49" charset="-122"/>
              </a:rPr>
              <a:t> (</a:t>
            </a:r>
            <a:r>
              <a:rPr lang="zh-CN" altLang="en-US" sz="3600" b="1">
                <a:latin typeface="楷体_GB2312" pitchFamily="49" charset="-122"/>
                <a:ea typeface="楷体_GB2312" pitchFamily="49" charset="-122"/>
              </a:rPr>
              <a:t>四</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装载运输工具（</a:t>
            </a:r>
            <a:r>
              <a:rPr lang="en-US" altLang="zh-CN" sz="3600" b="1">
                <a:ea typeface="楷体_GB2312" pitchFamily="49" charset="-122"/>
              </a:rPr>
              <a:t>Per Conveyance</a:t>
            </a:r>
            <a:r>
              <a:rPr lang="zh-CN" altLang="en-US" sz="3600" b="1">
                <a:latin typeface="楷体_GB2312" pitchFamily="49" charset="-122"/>
                <a:ea typeface="楷体_GB2312" pitchFamily="49" charset="-122"/>
              </a:rPr>
              <a:t>）</a:t>
            </a:r>
            <a:endParaRPr lang="zh-CN" altLang="en-US" sz="3600" b="1">
              <a:latin typeface="楷体_GB2312" pitchFamily="49" charset="-122"/>
              <a:ea typeface="楷体_GB2312" pitchFamily="49" charset="-122"/>
            </a:endParaRPr>
          </a:p>
        </p:txBody>
      </p:sp>
      <p:pic>
        <p:nvPicPr>
          <p:cNvPr id="2462" name="图片 2461"/>
          <p:cNvPicPr>
            <a:picLocks noChangeAspect="1"/>
          </p:cNvPicPr>
          <p:nvPr/>
        </p:nvPicPr>
        <p:blipFill>
          <a:blip r:embed="rId1"/>
          <a:stretch>
            <a:fillRect/>
          </a:stretch>
        </p:blipFill>
        <p:spPr>
          <a:xfrm>
            <a:off x="3503613" y="4868863"/>
            <a:ext cx="5113337" cy="1655762"/>
          </a:xfrm>
          <a:prstGeom prst="rect">
            <a:avLst/>
          </a:prstGeom>
          <a:noFill/>
          <a:ln w="9525" cap="flat" cmpd="sng">
            <a:solidFill>
              <a:srgbClr val="FF00FF"/>
            </a:solidFill>
            <a:prstDash val="solid"/>
            <a:miter/>
            <a:headEnd type="none" w="med" len="med"/>
            <a:tailEnd type="none" w="med" len="med"/>
          </a:ln>
        </p:spPr>
      </p:pic>
    </p:spTree>
    <p:custDataLst>
      <p:tags r:id="rId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5" name="矩形 2464"/>
          <p:cNvSpPr/>
          <p:nvPr/>
        </p:nvSpPr>
        <p:spPr>
          <a:xfrm>
            <a:off x="2063750" y="549275"/>
            <a:ext cx="8135938" cy="645160"/>
          </a:xfrm>
          <a:prstGeom prst="rect">
            <a:avLst/>
          </a:prstGeom>
          <a:solidFill>
            <a:srgbClr val="FF9900"/>
          </a:solidFill>
          <a:ln w="9525">
            <a:noFill/>
          </a:ln>
        </p:spPr>
        <p:txBody>
          <a:bodyPr>
            <a:spAutoFit/>
          </a:bodyPr>
          <a:p>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五</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起运日期</a:t>
            </a:r>
            <a:r>
              <a:rPr lang="en-US" altLang="zh-CN" sz="3600" b="1">
                <a:latin typeface="楷体_GB2312" pitchFamily="49" charset="-122"/>
                <a:ea typeface="楷体_GB2312" pitchFamily="49" charset="-122"/>
              </a:rPr>
              <a:t>(Slg On or abt)</a:t>
            </a:r>
            <a:endParaRPr lang="en-US" altLang="zh-CN" sz="3600" b="1">
              <a:latin typeface="楷体_GB2312" pitchFamily="49" charset="-122"/>
              <a:ea typeface="楷体_GB2312" pitchFamily="49" charset="-122"/>
            </a:endParaRPr>
          </a:p>
        </p:txBody>
      </p:sp>
      <p:sp>
        <p:nvSpPr>
          <p:cNvPr id="2466" name="矩形 2465"/>
          <p:cNvSpPr/>
          <p:nvPr/>
        </p:nvSpPr>
        <p:spPr>
          <a:xfrm>
            <a:off x="2208213" y="1773238"/>
            <a:ext cx="7777162" cy="1568450"/>
          </a:xfrm>
          <a:prstGeom prst="rect">
            <a:avLst/>
          </a:prstGeom>
          <a:noFill/>
          <a:ln w="9525">
            <a:noFill/>
          </a:ln>
        </p:spPr>
        <p:txBody>
          <a:bodyPr>
            <a:spAutoFit/>
          </a:bodyPr>
          <a:p>
            <a:r>
              <a:rPr lang="zh-CN" altLang="en-US" sz="3200" b="1">
                <a:latin typeface="楷体_GB2312" pitchFamily="49" charset="-122"/>
                <a:ea typeface="楷体_GB2312" pitchFamily="49" charset="-122"/>
              </a:rPr>
              <a:t>海运可填：</a:t>
            </a:r>
            <a:endParaRPr lang="zh-CN" altLang="en-US" sz="3200" b="1">
              <a:latin typeface="楷体_GB2312" pitchFamily="49" charset="-122"/>
              <a:ea typeface="楷体_GB2312" pitchFamily="49" charset="-122"/>
            </a:endParaRPr>
          </a:p>
          <a:p>
            <a:r>
              <a:rPr lang="en-US" altLang="zh-CN" sz="3200" b="1">
                <a:latin typeface="楷体_GB2312" pitchFamily="49" charset="-122"/>
                <a:ea typeface="楷体_GB2312" pitchFamily="49" charset="-122"/>
              </a:rPr>
              <a:t>1</a:t>
            </a:r>
            <a:r>
              <a:rPr lang="zh-CN" altLang="en-US" sz="3200" b="1">
                <a:latin typeface="楷体_GB2312" pitchFamily="49" charset="-122"/>
                <a:ea typeface="楷体_GB2312" pitchFamily="49" charset="-122"/>
              </a:rPr>
              <a:t>、</a:t>
            </a:r>
            <a:r>
              <a:rPr lang="zh-CN" altLang="en-US" sz="3200">
                <a:latin typeface="楷体_GB2312" pitchFamily="49" charset="-122"/>
                <a:ea typeface="楷体_GB2312" pitchFamily="49" charset="-122"/>
              </a:rPr>
              <a:t>按</a:t>
            </a:r>
            <a:r>
              <a:rPr lang="en-US" altLang="zh-CN" sz="3200">
                <a:latin typeface="楷体_GB2312" pitchFamily="49" charset="-122"/>
                <a:ea typeface="楷体_GB2312" pitchFamily="49" charset="-122"/>
              </a:rPr>
              <a:t>B/L</a:t>
            </a:r>
            <a:r>
              <a:rPr lang="zh-CN" altLang="en-US" sz="3200">
                <a:latin typeface="楷体_GB2312" pitchFamily="49" charset="-122"/>
                <a:ea typeface="楷体_GB2312" pitchFamily="49" charset="-122"/>
              </a:rPr>
              <a:t>中的签发日期填</a:t>
            </a:r>
            <a:endParaRPr lang="zh-CN" altLang="en-US" sz="3200">
              <a:latin typeface="楷体_GB2312" pitchFamily="49" charset="-122"/>
              <a:ea typeface="楷体_GB2312" pitchFamily="49" charset="-122"/>
            </a:endParaRPr>
          </a:p>
          <a:p>
            <a:r>
              <a:rPr lang="en-US" altLang="zh-CN" sz="3200" b="1">
                <a:latin typeface="楷体_GB2312" pitchFamily="49" charset="-122"/>
                <a:ea typeface="楷体_GB2312" pitchFamily="49" charset="-122"/>
              </a:rPr>
              <a:t>2</a:t>
            </a:r>
            <a:r>
              <a:rPr lang="zh-CN" altLang="en-US" sz="3200" b="1">
                <a:latin typeface="楷体_GB2312" pitchFamily="49" charset="-122"/>
                <a:ea typeface="楷体_GB2312" pitchFamily="49" charset="-122"/>
              </a:rPr>
              <a:t>、</a:t>
            </a:r>
            <a:r>
              <a:rPr lang="zh-CN" altLang="en-US" sz="3200">
                <a:latin typeface="楷体_GB2312" pitchFamily="49" charset="-122"/>
                <a:ea typeface="楷体_GB2312" pitchFamily="49" charset="-122"/>
              </a:rPr>
              <a:t>也填作“</a:t>
            </a:r>
            <a:r>
              <a:rPr lang="en-US" altLang="zh-CN" sz="3200">
                <a:latin typeface="楷体_GB2312" pitchFamily="49" charset="-122"/>
                <a:ea typeface="楷体_GB2312" pitchFamily="49" charset="-122"/>
              </a:rPr>
              <a:t>AS PER B/L”</a:t>
            </a:r>
            <a:r>
              <a:rPr lang="zh-CN" altLang="en-US" sz="3200">
                <a:latin typeface="楷体_GB2312" pitchFamily="49" charset="-122"/>
                <a:ea typeface="楷体_GB2312" pitchFamily="49" charset="-122"/>
              </a:rPr>
              <a:t>。</a:t>
            </a:r>
            <a:r>
              <a:rPr lang="zh-CN" altLang="en-US" sz="3200" b="1">
                <a:latin typeface="楷体_GB2312" pitchFamily="49" charset="-122"/>
                <a:ea typeface="楷体_GB2312" pitchFamily="49" charset="-122"/>
              </a:rPr>
              <a:t> </a:t>
            </a:r>
            <a:endParaRPr lang="zh-CN" altLang="en-US" sz="3200" b="1">
              <a:latin typeface="楷体_GB2312" pitchFamily="49" charset="-122"/>
              <a:ea typeface="楷体_GB2312" pitchFamily="49" charset="-122"/>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9" name="文本占位符 2468"/>
          <p:cNvSpPr/>
          <p:nvPr>
            <p:ph type="body" idx="4294967295"/>
          </p:nvPr>
        </p:nvSpPr>
        <p:spPr>
          <a:xfrm>
            <a:off x="1919288" y="1700213"/>
            <a:ext cx="8496300" cy="2917825"/>
          </a:xfrm>
        </p:spPr>
        <p:txBody>
          <a:bodyPr/>
          <a:p>
            <a:pPr algn="just">
              <a:buClr>
                <a:schemeClr val="hlink"/>
              </a:buClr>
              <a:buNone/>
            </a:pPr>
            <a:r>
              <a:rPr lang="zh-CN" altLang="en-US" b="1">
                <a:latin typeface="楷体_GB2312" pitchFamily="49" charset="-122"/>
                <a:ea typeface="楷体_GB2312" pitchFamily="49" charset="-122"/>
              </a:rPr>
              <a:t>如选用海运直达船。则“</a:t>
            </a:r>
            <a:r>
              <a:rPr lang="en-US" altLang="zh-CN" b="1">
                <a:latin typeface="楷体_GB2312" pitchFamily="49" charset="-122"/>
                <a:ea typeface="楷体_GB2312" pitchFamily="49" charset="-122"/>
              </a:rPr>
              <a:t>From x x”</a:t>
            </a:r>
            <a:r>
              <a:rPr lang="zh-CN" altLang="en-US" b="1">
                <a:latin typeface="楷体_GB2312" pitchFamily="49" charset="-122"/>
                <a:ea typeface="楷体_GB2312" pitchFamily="49" charset="-122"/>
              </a:rPr>
              <a:t>即提单中的</a:t>
            </a:r>
            <a:endParaRPr lang="zh-CN" altLang="en-US" b="1">
              <a:latin typeface="楷体_GB2312" pitchFamily="49" charset="-122"/>
              <a:ea typeface="楷体_GB2312" pitchFamily="49" charset="-122"/>
            </a:endParaRPr>
          </a:p>
          <a:p>
            <a:pPr algn="just">
              <a:buClr>
                <a:schemeClr val="hlink"/>
              </a:buClr>
              <a:buNone/>
            </a:pPr>
            <a:r>
              <a:rPr lang="zh-CN" altLang="en-US" b="1">
                <a:latin typeface="楷体_GB2312" pitchFamily="49" charset="-122"/>
                <a:ea typeface="楷体_GB2312" pitchFamily="49" charset="-122"/>
              </a:rPr>
              <a:t>“</a:t>
            </a:r>
            <a:r>
              <a:rPr lang="en-US" altLang="zh-CN" b="1">
                <a:latin typeface="楷体_GB2312" pitchFamily="49" charset="-122"/>
                <a:ea typeface="楷体_GB2312" pitchFamily="49" charset="-122"/>
              </a:rPr>
              <a:t>Port of Loading”</a:t>
            </a:r>
            <a:r>
              <a:rPr lang="zh-CN" altLang="en-US" b="1">
                <a:latin typeface="楷体_GB2312" pitchFamily="49" charset="-122"/>
                <a:ea typeface="楷体_GB2312" pitchFamily="49" charset="-122"/>
              </a:rPr>
              <a:t>；“</a:t>
            </a:r>
            <a:r>
              <a:rPr lang="en-US" altLang="zh-CN" b="1">
                <a:latin typeface="楷体_GB2312" pitchFamily="49" charset="-122"/>
                <a:ea typeface="楷体_GB2312" pitchFamily="49" charset="-122"/>
              </a:rPr>
              <a:t>To X X”</a:t>
            </a:r>
            <a:r>
              <a:rPr lang="zh-CN" altLang="en-US" b="1">
                <a:latin typeface="楷体_GB2312" pitchFamily="49" charset="-122"/>
                <a:ea typeface="楷体_GB2312" pitchFamily="49" charset="-122"/>
              </a:rPr>
              <a:t>即提单中的</a:t>
            </a:r>
            <a:endParaRPr lang="zh-CN" altLang="en-US" b="1">
              <a:latin typeface="楷体_GB2312" pitchFamily="49" charset="-122"/>
              <a:ea typeface="楷体_GB2312" pitchFamily="49" charset="-122"/>
            </a:endParaRPr>
          </a:p>
          <a:p>
            <a:pPr algn="just">
              <a:buClr>
                <a:schemeClr val="hlink"/>
              </a:buClr>
              <a:buNone/>
            </a:pPr>
            <a:r>
              <a:rPr lang="zh-CN" altLang="en-US" b="1">
                <a:latin typeface="楷体_GB2312" pitchFamily="49" charset="-122"/>
                <a:ea typeface="楷体_GB2312" pitchFamily="49" charset="-122"/>
              </a:rPr>
              <a:t>“</a:t>
            </a:r>
            <a:r>
              <a:rPr lang="en-US" altLang="zh-CN" b="1">
                <a:latin typeface="楷体_GB2312" pitchFamily="49" charset="-122"/>
                <a:ea typeface="楷体_GB2312" pitchFamily="49" charset="-122"/>
              </a:rPr>
              <a:t>Port of Discharge”</a:t>
            </a:r>
            <a:r>
              <a:rPr lang="zh-CN" altLang="en-US" b="1">
                <a:latin typeface="楷体_GB2312" pitchFamily="49" charset="-122"/>
                <a:ea typeface="楷体_GB2312" pitchFamily="49" charset="-122"/>
              </a:rPr>
              <a:t>。如果信用证上的目的</a:t>
            </a:r>
            <a:endParaRPr lang="zh-CN" altLang="en-US" b="1">
              <a:latin typeface="楷体_GB2312" pitchFamily="49" charset="-122"/>
              <a:ea typeface="楷体_GB2312" pitchFamily="49" charset="-122"/>
            </a:endParaRPr>
          </a:p>
          <a:p>
            <a:pPr algn="just">
              <a:buClr>
                <a:schemeClr val="hlink"/>
              </a:buClr>
              <a:buNone/>
            </a:pPr>
            <a:r>
              <a:rPr lang="zh-CN" altLang="en-US" b="1">
                <a:latin typeface="楷体_GB2312" pitchFamily="49" charset="-122"/>
                <a:ea typeface="楷体_GB2312" pitchFamily="49" charset="-122"/>
              </a:rPr>
              <a:t>地</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般为内陆</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非提单卸货港，则保单上的起</a:t>
            </a:r>
            <a:endParaRPr lang="zh-CN" altLang="en-US" b="1">
              <a:latin typeface="楷体_GB2312" pitchFamily="49" charset="-122"/>
              <a:ea typeface="楷体_GB2312" pitchFamily="49" charset="-122"/>
            </a:endParaRPr>
          </a:p>
          <a:p>
            <a:pPr algn="just">
              <a:buClr>
                <a:schemeClr val="hlink"/>
              </a:buClr>
              <a:buNone/>
            </a:pPr>
            <a:r>
              <a:rPr lang="zh-CN" altLang="en-US" b="1">
                <a:latin typeface="楷体_GB2312" pitchFamily="49" charset="-122"/>
                <a:ea typeface="楷体_GB2312" pitchFamily="49" charset="-122"/>
              </a:rPr>
              <a:t>讫地点应按信用证规定原样显示 。</a:t>
            </a:r>
            <a:endParaRPr lang="zh-CN" altLang="en-US" b="1">
              <a:latin typeface="楷体_GB2312" pitchFamily="49" charset="-122"/>
              <a:ea typeface="楷体_GB2312" pitchFamily="49" charset="-122"/>
            </a:endParaRPr>
          </a:p>
        </p:txBody>
      </p:sp>
      <p:sp>
        <p:nvSpPr>
          <p:cNvPr id="2470" name="矩形 2469"/>
          <p:cNvSpPr/>
          <p:nvPr/>
        </p:nvSpPr>
        <p:spPr>
          <a:xfrm>
            <a:off x="1992313" y="765175"/>
            <a:ext cx="8235950" cy="645160"/>
          </a:xfrm>
          <a:prstGeom prst="rect">
            <a:avLst/>
          </a:prstGeom>
          <a:solidFill>
            <a:srgbClr val="FF9900"/>
          </a:solidFill>
          <a:ln w="9525">
            <a:noFill/>
          </a:ln>
        </p:spPr>
        <p:txBody>
          <a:bodyPr>
            <a:spAutoFit/>
          </a:bodyPr>
          <a:p>
            <a:pPr>
              <a:spcBef>
                <a:spcPct val="20000"/>
              </a:spcBef>
            </a:pPr>
            <a:r>
              <a:rPr lang="en-US" altLang="zh-CN" sz="3600" b="1">
                <a:latin typeface="楷体_GB2312" pitchFamily="49" charset="-122"/>
                <a:ea typeface="楷体_GB2312" pitchFamily="49" charset="-122"/>
              </a:rPr>
              <a:t> (</a:t>
            </a:r>
            <a:r>
              <a:rPr lang="zh-CN" altLang="en-US" sz="3600" b="1">
                <a:latin typeface="楷体_GB2312" pitchFamily="49" charset="-122"/>
                <a:ea typeface="楷体_GB2312" pitchFamily="49" charset="-122"/>
              </a:rPr>
              <a:t>六</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起讫地点</a:t>
            </a:r>
            <a:r>
              <a:rPr lang="en-US" altLang="zh-CN" sz="3600" b="1">
                <a:latin typeface="楷体_GB2312" pitchFamily="49" charset="-122"/>
                <a:ea typeface="楷体_GB2312" pitchFamily="49" charset="-122"/>
              </a:rPr>
              <a:t>(</a:t>
            </a:r>
            <a:r>
              <a:rPr lang="en-US" altLang="zh-CN" sz="3600" b="1">
                <a:ea typeface="楷体_GB2312" pitchFamily="49" charset="-122"/>
              </a:rPr>
              <a:t>From</a:t>
            </a:r>
            <a:r>
              <a:rPr lang="zh-CN" altLang="en-US" sz="3600" b="1">
                <a:ea typeface="楷体_GB2312" pitchFamily="49" charset="-122"/>
              </a:rPr>
              <a:t>．．．</a:t>
            </a:r>
            <a:r>
              <a:rPr lang="en-US" altLang="zh-CN" sz="3600" b="1">
                <a:ea typeface="楷体_GB2312" pitchFamily="49" charset="-122"/>
              </a:rPr>
              <a:t>to</a:t>
            </a:r>
            <a:r>
              <a:rPr lang="zh-CN" altLang="en-US" sz="3600" b="1">
                <a:ea typeface="楷体_GB2312" pitchFamily="49" charset="-122"/>
              </a:rPr>
              <a:t>．．．</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pic>
        <p:nvPicPr>
          <p:cNvPr id="2471" name="图片 2470"/>
          <p:cNvPicPr>
            <a:picLocks noChangeAspect="1"/>
          </p:cNvPicPr>
          <p:nvPr/>
        </p:nvPicPr>
        <p:blipFill>
          <a:blip r:embed="rId1"/>
          <a:stretch>
            <a:fillRect/>
          </a:stretch>
        </p:blipFill>
        <p:spPr>
          <a:xfrm>
            <a:off x="3359150" y="5013325"/>
            <a:ext cx="4981575" cy="1295400"/>
          </a:xfrm>
          <a:prstGeom prst="rect">
            <a:avLst/>
          </a:prstGeom>
          <a:noFill/>
          <a:ln w="9525" cap="flat" cmpd="sng">
            <a:solidFill>
              <a:srgbClr val="808000"/>
            </a:solidFill>
            <a:prstDash val="solid"/>
            <a:miter/>
            <a:headEnd type="none" w="med" len="med"/>
            <a:tailEnd type="none" w="med" len="me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69">
                                            <p:txEl>
                                              <p:charRg st="0" end="26"/>
                                            </p:txEl>
                                          </p:spTgt>
                                        </p:tgtEl>
                                        <p:attrNameLst>
                                          <p:attrName>style.visibility</p:attrName>
                                        </p:attrNameLst>
                                      </p:cBhvr>
                                      <p:to>
                                        <p:strVal val="visible"/>
                                      </p:to>
                                    </p:set>
                                    <p:animEffect transition="in" filter="box(out)">
                                      <p:cBhvr additive="base">
                                        <p:cTn id="7" dur="500"/>
                                        <p:tgtEl>
                                          <p:spTgt spid="2469">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69">
                                            <p:txEl>
                                              <p:charRg st="26" end="58"/>
                                            </p:txEl>
                                          </p:spTgt>
                                        </p:tgtEl>
                                        <p:attrNameLst>
                                          <p:attrName>style.visibility</p:attrName>
                                        </p:attrNameLst>
                                      </p:cBhvr>
                                      <p:to>
                                        <p:strVal val="visible"/>
                                      </p:to>
                                    </p:set>
                                    <p:animEffect transition="in" filter="box(out)">
                                      <p:cBhvr additive="base">
                                        <p:cTn id="12" dur="500"/>
                                        <p:tgtEl>
                                          <p:spTgt spid="2469">
                                            <p:txEl>
                                              <p:charRg st="26"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69">
                                            <p:txEl>
                                              <p:charRg st="58" end="88"/>
                                            </p:txEl>
                                          </p:spTgt>
                                        </p:tgtEl>
                                        <p:attrNameLst>
                                          <p:attrName>style.visibility</p:attrName>
                                        </p:attrNameLst>
                                      </p:cBhvr>
                                      <p:to>
                                        <p:strVal val="visible"/>
                                      </p:to>
                                    </p:set>
                                    <p:animEffect transition="in" filter="box(out)">
                                      <p:cBhvr additive="base">
                                        <p:cTn id="17" dur="500"/>
                                        <p:tgtEl>
                                          <p:spTgt spid="2469">
                                            <p:txEl>
                                              <p:charRg st="58" end="8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childTnLst>
                                    <p:set>
                                      <p:cBhvr additive="base">
                                        <p:cTn id="21" dur="1" fill="hold">
                                          <p:stCondLst>
                                            <p:cond delay="0"/>
                                          </p:stCondLst>
                                        </p:cTn>
                                        <p:tgtEl>
                                          <p:spTgt spid="2469">
                                            <p:txEl>
                                              <p:charRg st="88" end="110"/>
                                            </p:txEl>
                                          </p:spTgt>
                                        </p:tgtEl>
                                        <p:attrNameLst>
                                          <p:attrName>style.visibility</p:attrName>
                                        </p:attrNameLst>
                                      </p:cBhvr>
                                      <p:to>
                                        <p:strVal val="visible"/>
                                      </p:to>
                                    </p:set>
                                    <p:animEffect transition="in" filter="box(out)">
                                      <p:cBhvr additive="base">
                                        <p:cTn id="22" dur="500"/>
                                        <p:tgtEl>
                                          <p:spTgt spid="2469">
                                            <p:txEl>
                                              <p:charRg st="88" end="1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childTnLst>
                                    <p:set>
                                      <p:cBhvr additive="base">
                                        <p:cTn id="26" dur="1" fill="hold">
                                          <p:stCondLst>
                                            <p:cond delay="0"/>
                                          </p:stCondLst>
                                        </p:cTn>
                                        <p:tgtEl>
                                          <p:spTgt spid="2469">
                                            <p:txEl>
                                              <p:charRg st="110" end="127"/>
                                            </p:txEl>
                                          </p:spTgt>
                                        </p:tgtEl>
                                        <p:attrNameLst>
                                          <p:attrName>style.visibility</p:attrName>
                                        </p:attrNameLst>
                                      </p:cBhvr>
                                      <p:to>
                                        <p:strVal val="visible"/>
                                      </p:to>
                                    </p:set>
                                    <p:animEffect transition="in" filter="box(out)">
                                      <p:cBhvr additive="base">
                                        <p:cTn id="27" dur="500"/>
                                        <p:tgtEl>
                                          <p:spTgt spid="2469">
                                            <p:txEl>
                                              <p:charRg st="110"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xfrm>
            <a:off x="2566988" y="1341438"/>
            <a:ext cx="7772400" cy="457200"/>
          </a:xfrm>
        </p:spPr>
        <p:txBody>
          <a:bodyPr anchor="b">
            <a:normAutofit fontScale="90000"/>
          </a:bodyPr>
          <a:p>
            <a:r>
              <a:rPr lang="zh-CN" altLang="en-US" sz="4000" b="1" dirty="0">
                <a:solidFill>
                  <a:srgbClr val="FF0000"/>
                </a:solidFill>
                <a:effectLst>
                  <a:outerShdw blurRad="38100" dist="38100" dir="2700000">
                    <a:srgbClr val="C0C0C0"/>
                  </a:outerShdw>
                </a:effectLst>
                <a:latin typeface="楷体_GB2312" pitchFamily="49" charset="-122"/>
                <a:ea typeface="楷体_GB2312" pitchFamily="49" charset="-122"/>
              </a:rPr>
              <a:t>全部损失</a:t>
            </a:r>
            <a:endParaRPr lang="zh-CN" altLang="en-US" sz="40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10243" name="文本占位符 10242"/>
          <p:cNvSpPr>
            <a:spLocks noGrp="1"/>
          </p:cNvSpPr>
          <p:nvPr>
            <p:ph type="body" idx="1"/>
          </p:nvPr>
        </p:nvSpPr>
        <p:spPr>
          <a:xfrm>
            <a:off x="1919288" y="1773238"/>
            <a:ext cx="8748712" cy="4608512"/>
          </a:xfrm>
        </p:spPr>
        <p:txBody>
          <a:bodyPr/>
          <a:p>
            <a:pPr>
              <a:lnSpc>
                <a:spcPct val="90000"/>
              </a:lnSpc>
              <a:buSzPct val="80000"/>
              <a:buFont typeface="Wingdings" panose="05000000000000000000" pitchFamily="2" charset="2"/>
              <a:buChar char="u"/>
            </a:pP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实际全损</a:t>
            </a:r>
            <a:r>
              <a:rPr lang="zh-CN" altLang="en-US" sz="2400" b="1" dirty="0">
                <a:effectLst>
                  <a:outerShdw blurRad="38100" dist="38100" dir="2700000">
                    <a:srgbClr val="C0C0C0"/>
                  </a:outerShdw>
                </a:effectLst>
                <a:latin typeface="楷体_GB2312" pitchFamily="49" charset="-122"/>
                <a:ea typeface="楷体_GB2312" pitchFamily="49" charset="-122"/>
              </a:rPr>
              <a:t>：</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1、保险标的物完全灭失，如货沉海底；</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2、保险标的物丧失，无法挽回，如</a:t>
            </a:r>
            <a:r>
              <a:rPr lang="zh-CN" altLang="en-US" sz="2400" b="1" dirty="0">
                <a:solidFill>
                  <a:srgbClr val="FF0000"/>
                </a:solidFill>
                <a:effectLst>
                  <a:outerShdw blurRad="38100" dist="38100" dir="2700000">
                    <a:srgbClr val="C0C0C0"/>
                  </a:outerShdw>
                </a:effectLst>
                <a:latin typeface="楷体_GB2312" pitchFamily="49" charset="-122"/>
                <a:ea typeface="楷体_GB2312" pitchFamily="49" charset="-122"/>
              </a:rPr>
              <a:t>海盗</a:t>
            </a:r>
            <a:r>
              <a:rPr lang="zh-CN" altLang="en-US" sz="2400" b="1" dirty="0">
                <a:effectLst>
                  <a:outerShdw blurRad="38100" dist="38100" dir="2700000">
                    <a:srgbClr val="C0C0C0"/>
                  </a:outerShdw>
                </a:effectLst>
                <a:latin typeface="楷体_GB2312" pitchFamily="49" charset="-122"/>
                <a:ea typeface="楷体_GB2312" pitchFamily="49" charset="-122"/>
              </a:rPr>
              <a:t>；</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3、保险标的物已丧失价值，如海水浸泡茶叶；</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r>
              <a:rPr lang="zh-CN" altLang="en-US" sz="2400" b="1" dirty="0">
                <a:effectLst>
                  <a:outerShdw blurRad="38100" dist="38100" dir="2700000">
                    <a:srgbClr val="C0C0C0"/>
                  </a:outerShdw>
                </a:effectLst>
                <a:latin typeface="楷体_GB2312" pitchFamily="49" charset="-122"/>
                <a:ea typeface="楷体_GB2312" pitchFamily="49" charset="-122"/>
              </a:rPr>
              <a:t>4、船舶失踪，达到一定时期。</a:t>
            </a:r>
            <a:endParaRPr lang="zh-CN" altLang="en-US" sz="2400" b="1" dirty="0">
              <a:effectLst>
                <a:outerShdw blurRad="38100" dist="38100" dir="2700000">
                  <a:srgbClr val="C0C0C0"/>
                </a:outerShdw>
              </a:effectLst>
              <a:latin typeface="楷体_GB2312" pitchFamily="49" charset="-122"/>
              <a:ea typeface="楷体_GB2312" pitchFamily="49" charset="-122"/>
            </a:endParaRPr>
          </a:p>
          <a:p>
            <a:pPr>
              <a:lnSpc>
                <a:spcPct val="90000"/>
              </a:lnSpc>
              <a:buNone/>
            </a:pP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pic>
        <p:nvPicPr>
          <p:cNvPr id="10248" name="图片 10247" descr="Img215314363">
            <a:hlinkClick r:id="rId1"/>
          </p:cNvPr>
          <p:cNvPicPr>
            <a:picLocks noChangeAspect="1"/>
          </p:cNvPicPr>
          <p:nvPr/>
        </p:nvPicPr>
        <p:blipFill>
          <a:blip r:embed="rId2"/>
          <a:stretch>
            <a:fillRect/>
          </a:stretch>
        </p:blipFill>
        <p:spPr>
          <a:xfrm>
            <a:off x="5087938" y="4005263"/>
            <a:ext cx="2665412" cy="2160587"/>
          </a:xfrm>
          <a:prstGeom prst="rect">
            <a:avLst/>
          </a:prstGeom>
          <a:noFill/>
          <a:ln w="9525">
            <a:noFill/>
          </a:ln>
        </p:spPr>
      </p:pic>
    </p:spTree>
    <p:custDataLst>
      <p:tags r:id="rId3"/>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897" decel="100000" fill="hold"/>
                                        <p:tgtEl>
                                          <p:spTgt spid="10242"/>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02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0243">
                                            <p:txEl>
                                              <p:charRg st="0" end="6"/>
                                            </p:txEl>
                                          </p:spTgt>
                                        </p:tgtEl>
                                        <p:attrNameLst>
                                          <p:attrName>style.visibility</p:attrName>
                                        </p:attrNameLst>
                                      </p:cBhvr>
                                      <p:to>
                                        <p:strVal val="visible"/>
                                      </p:to>
                                    </p:set>
                                    <p:animEffect transition="in" filter="fade">
                                      <p:cBhvr>
                                        <p:cTn id="15" dur="1000"/>
                                        <p:tgtEl>
                                          <p:spTgt spid="10243">
                                            <p:txEl>
                                              <p:charRg st="0" end="6"/>
                                            </p:txEl>
                                          </p:spTgt>
                                        </p:tgtEl>
                                      </p:cBhvr>
                                    </p:animEffect>
                                    <p:anim calcmode="lin" valueType="num">
                                      <p:cBhvr>
                                        <p:cTn id="16" dur="1000" fill="hold"/>
                                        <p:tgtEl>
                                          <p:spTgt spid="10243">
                                            <p:txEl>
                                              <p:charRg st="0" end="6"/>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0243">
                                            <p:txEl>
                                              <p:charRg st="0" end="6"/>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0243">
                                            <p:txEl>
                                              <p:charRg st="0"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indefinite" fill="hold">
                                          <p:stCondLst>
                                            <p:cond delay="0"/>
                                          </p:stCondLst>
                                        </p:cTn>
                                        <p:tgtEl>
                                          <p:spTgt spid="10243">
                                            <p:txEl>
                                              <p:charRg st="6" end="25"/>
                                            </p:txEl>
                                          </p:spTgt>
                                        </p:tgtEl>
                                        <p:attrNameLst>
                                          <p:attrName>style.visibility</p:attrName>
                                        </p:attrNameLst>
                                      </p:cBhvr>
                                      <p:to>
                                        <p:strVal val="visible"/>
                                      </p:to>
                                    </p:set>
                                    <p:animEffect transition="in" filter="fade">
                                      <p:cBhvr>
                                        <p:cTn id="23" dur="1000"/>
                                        <p:tgtEl>
                                          <p:spTgt spid="10243">
                                            <p:txEl>
                                              <p:charRg st="6" end="25"/>
                                            </p:txEl>
                                          </p:spTgt>
                                        </p:tgtEl>
                                      </p:cBhvr>
                                    </p:animEffect>
                                    <p:anim calcmode="lin" valueType="num">
                                      <p:cBhvr>
                                        <p:cTn id="24" dur="1000" fill="hold"/>
                                        <p:tgtEl>
                                          <p:spTgt spid="10243">
                                            <p:txEl>
                                              <p:charRg st="6" end="25"/>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10243">
                                            <p:txEl>
                                              <p:charRg st="6" end="25"/>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10243">
                                            <p:txEl>
                                              <p:charRg st="6" end="25"/>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indefinite" fill="hold">
                                          <p:stCondLst>
                                            <p:cond delay="0"/>
                                          </p:stCondLst>
                                        </p:cTn>
                                        <p:tgtEl>
                                          <p:spTgt spid="10243">
                                            <p:txEl>
                                              <p:charRg st="25" end="45"/>
                                            </p:txEl>
                                          </p:spTgt>
                                        </p:tgtEl>
                                        <p:attrNameLst>
                                          <p:attrName>style.visibility</p:attrName>
                                        </p:attrNameLst>
                                      </p:cBhvr>
                                      <p:to>
                                        <p:strVal val="visible"/>
                                      </p:to>
                                    </p:set>
                                    <p:animEffect transition="in" filter="fade">
                                      <p:cBhvr>
                                        <p:cTn id="31" dur="1000"/>
                                        <p:tgtEl>
                                          <p:spTgt spid="10243">
                                            <p:txEl>
                                              <p:charRg st="25" end="45"/>
                                            </p:txEl>
                                          </p:spTgt>
                                        </p:tgtEl>
                                      </p:cBhvr>
                                    </p:animEffect>
                                    <p:anim calcmode="lin" valueType="num">
                                      <p:cBhvr>
                                        <p:cTn id="32" dur="1000" fill="hold"/>
                                        <p:tgtEl>
                                          <p:spTgt spid="10243">
                                            <p:txEl>
                                              <p:charRg st="25" end="45"/>
                                            </p:txEl>
                                          </p:spTgt>
                                        </p:tgtEl>
                                        <p:attrNameLst>
                                          <p:attrName>ppt_x</p:attrName>
                                        </p:attrNameLst>
                                      </p:cBhvr>
                                      <p:tavLst>
                                        <p:tav tm="0">
                                          <p:val>
                                            <p:strVal val="#ppt_x"/>
                                          </p:val>
                                        </p:tav>
                                        <p:tav tm="100000">
                                          <p:val>
                                            <p:strVal val="#ppt_x"/>
                                          </p:val>
                                        </p:tav>
                                      </p:tavLst>
                                    </p:anim>
                                    <p:anim calcmode="lin" valueType="num">
                                      <p:cBhvr>
                                        <p:cTn id="33" dur="897" decel="100000" fill="hold"/>
                                        <p:tgtEl>
                                          <p:spTgt spid="10243">
                                            <p:txEl>
                                              <p:charRg st="25" end="45"/>
                                            </p:txEl>
                                          </p:spTgt>
                                        </p:tgtEl>
                                        <p:attrNameLst>
                                          <p:attrName>ppt_y</p:attrName>
                                        </p:attrNameLst>
                                      </p:cBhvr>
                                      <p:tavLst>
                                        <p:tav tm="0">
                                          <p:val>
                                            <p:strVal val="#ppt_y+1"/>
                                          </p:val>
                                        </p:tav>
                                        <p:tav tm="100000">
                                          <p:val>
                                            <p:strVal val="#ppt_y-.03"/>
                                          </p:val>
                                        </p:tav>
                                      </p:tavLst>
                                    </p:anim>
                                    <p:anim calcmode="lin" valueType="num">
                                      <p:cBhvr>
                                        <p:cTn id="34" dur="97" accel="100000" fill="hold">
                                          <p:stCondLst>
                                            <p:cond delay="897"/>
                                          </p:stCondLst>
                                        </p:cTn>
                                        <p:tgtEl>
                                          <p:spTgt spid="10243">
                                            <p:txEl>
                                              <p:charRg st="25" end="4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indefinite" fill="hold">
                                          <p:stCondLst>
                                            <p:cond delay="0"/>
                                          </p:stCondLst>
                                        </p:cTn>
                                        <p:tgtEl>
                                          <p:spTgt spid="10243">
                                            <p:txEl>
                                              <p:charRg st="45" end="67"/>
                                            </p:txEl>
                                          </p:spTgt>
                                        </p:tgtEl>
                                        <p:attrNameLst>
                                          <p:attrName>style.visibility</p:attrName>
                                        </p:attrNameLst>
                                      </p:cBhvr>
                                      <p:to>
                                        <p:strVal val="visible"/>
                                      </p:to>
                                    </p:set>
                                    <p:animEffect transition="in" filter="fade">
                                      <p:cBhvr>
                                        <p:cTn id="39" dur="1000"/>
                                        <p:tgtEl>
                                          <p:spTgt spid="10243">
                                            <p:txEl>
                                              <p:charRg st="45" end="67"/>
                                            </p:txEl>
                                          </p:spTgt>
                                        </p:tgtEl>
                                      </p:cBhvr>
                                    </p:animEffect>
                                    <p:anim calcmode="lin" valueType="num">
                                      <p:cBhvr>
                                        <p:cTn id="40" dur="1000" fill="hold"/>
                                        <p:tgtEl>
                                          <p:spTgt spid="10243">
                                            <p:txEl>
                                              <p:charRg st="45" end="67"/>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0243">
                                            <p:txEl>
                                              <p:charRg st="45" end="67"/>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0243">
                                            <p:txEl>
                                              <p:charRg st="45" end="6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indefinite" fill="hold">
                                          <p:stCondLst>
                                            <p:cond delay="0"/>
                                          </p:stCondLst>
                                        </p:cTn>
                                        <p:tgtEl>
                                          <p:spTgt spid="10243">
                                            <p:txEl>
                                              <p:charRg st="67" end="82"/>
                                            </p:txEl>
                                          </p:spTgt>
                                        </p:tgtEl>
                                        <p:attrNameLst>
                                          <p:attrName>style.visibility</p:attrName>
                                        </p:attrNameLst>
                                      </p:cBhvr>
                                      <p:to>
                                        <p:strVal val="visible"/>
                                      </p:to>
                                    </p:set>
                                    <p:animEffect transition="in" filter="fade">
                                      <p:cBhvr>
                                        <p:cTn id="47" dur="1000"/>
                                        <p:tgtEl>
                                          <p:spTgt spid="10243">
                                            <p:txEl>
                                              <p:charRg st="67" end="82"/>
                                            </p:txEl>
                                          </p:spTgt>
                                        </p:tgtEl>
                                      </p:cBhvr>
                                    </p:animEffect>
                                    <p:anim calcmode="lin" valueType="num">
                                      <p:cBhvr>
                                        <p:cTn id="48" dur="1000" fill="hold"/>
                                        <p:tgtEl>
                                          <p:spTgt spid="10243">
                                            <p:txEl>
                                              <p:charRg st="67" end="82"/>
                                            </p:txEl>
                                          </p:spTgt>
                                        </p:tgtEl>
                                        <p:attrNameLst>
                                          <p:attrName>ppt_x</p:attrName>
                                        </p:attrNameLst>
                                      </p:cBhvr>
                                      <p:tavLst>
                                        <p:tav tm="0">
                                          <p:val>
                                            <p:strVal val="#ppt_x"/>
                                          </p:val>
                                        </p:tav>
                                        <p:tav tm="100000">
                                          <p:val>
                                            <p:strVal val="#ppt_x"/>
                                          </p:val>
                                        </p:tav>
                                      </p:tavLst>
                                    </p:anim>
                                    <p:anim calcmode="lin" valueType="num">
                                      <p:cBhvr>
                                        <p:cTn id="49" dur="897" decel="100000" fill="hold"/>
                                        <p:tgtEl>
                                          <p:spTgt spid="10243">
                                            <p:txEl>
                                              <p:charRg st="67" end="82"/>
                                            </p:txEl>
                                          </p:spTgt>
                                        </p:tgtEl>
                                        <p:attrNameLst>
                                          <p:attrName>ppt_y</p:attrName>
                                        </p:attrNameLst>
                                      </p:cBhvr>
                                      <p:tavLst>
                                        <p:tav tm="0">
                                          <p:val>
                                            <p:strVal val="#ppt_y+1"/>
                                          </p:val>
                                        </p:tav>
                                        <p:tav tm="100000">
                                          <p:val>
                                            <p:strVal val="#ppt_y-.03"/>
                                          </p:val>
                                        </p:tav>
                                      </p:tavLst>
                                    </p:anim>
                                    <p:anim calcmode="lin" valueType="num">
                                      <p:cBhvr>
                                        <p:cTn id="50" dur="97" accel="100000" fill="hold">
                                          <p:stCondLst>
                                            <p:cond delay="897"/>
                                          </p:stCondLst>
                                        </p:cTn>
                                        <p:tgtEl>
                                          <p:spTgt spid="10243">
                                            <p:txEl>
                                              <p:charRg st="67" end="8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4" name="文本占位符 2473"/>
          <p:cNvSpPr/>
          <p:nvPr>
            <p:ph type="body" idx="4294967295"/>
          </p:nvPr>
        </p:nvSpPr>
        <p:spPr>
          <a:xfrm>
            <a:off x="2027238" y="1484313"/>
            <a:ext cx="8640762" cy="649287"/>
          </a:xfrm>
        </p:spPr>
        <p:txBody>
          <a:bodyPr/>
          <a:p>
            <a:pPr>
              <a:buClr>
                <a:schemeClr val="hlink"/>
              </a:buClr>
            </a:pPr>
            <a:r>
              <a:rPr lang="zh-CN" altLang="en-US">
                <a:ea typeface="黑体" panose="02010609060101010101" charset="-122"/>
              </a:rPr>
              <a:t>在此栏填写赔付地后用 </a:t>
            </a:r>
            <a:r>
              <a:rPr lang="en-US" altLang="zh-CN">
                <a:ea typeface="黑体" panose="02010609060101010101" charset="-122"/>
              </a:rPr>
              <a:t>IN </a:t>
            </a:r>
            <a:r>
              <a:rPr lang="zh-CN" altLang="en-US">
                <a:ea typeface="黑体" panose="02010609060101010101" charset="-122"/>
              </a:rPr>
              <a:t>引出赔付币别</a:t>
            </a:r>
            <a:endParaRPr lang="zh-CN" altLang="en-US">
              <a:ea typeface="黑体" panose="02010609060101010101" charset="-122"/>
            </a:endParaRPr>
          </a:p>
        </p:txBody>
      </p:sp>
      <p:sp>
        <p:nvSpPr>
          <p:cNvPr id="2475" name="矩形 2474"/>
          <p:cNvSpPr/>
          <p:nvPr/>
        </p:nvSpPr>
        <p:spPr>
          <a:xfrm>
            <a:off x="1803400" y="620713"/>
            <a:ext cx="8408035" cy="645160"/>
          </a:xfrm>
          <a:prstGeom prst="rect">
            <a:avLst/>
          </a:prstGeom>
          <a:solidFill>
            <a:srgbClr val="FF9900"/>
          </a:solidFill>
          <a:ln w="9525">
            <a:noFill/>
          </a:ln>
        </p:spPr>
        <p:txBody>
          <a:bodyPr wrap="none" anchor="t">
            <a:spAutoFit/>
          </a:bodyPr>
          <a:p>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七</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赔款偿付地点（</a:t>
            </a:r>
            <a:r>
              <a:rPr lang="en-US" altLang="zh-CN" sz="3600" b="1">
                <a:ea typeface="楷体_GB2312" pitchFamily="49" charset="-122"/>
              </a:rPr>
              <a:t>Claim Payable at</a:t>
            </a:r>
            <a:r>
              <a:rPr lang="zh-CN" altLang="en-US" sz="3600" b="1">
                <a:latin typeface="楷体_GB2312" pitchFamily="49" charset="-122"/>
                <a:ea typeface="楷体_GB2312" pitchFamily="49" charset="-122"/>
              </a:rPr>
              <a:t>）</a:t>
            </a:r>
            <a:endParaRPr lang="zh-CN" altLang="en-US" sz="3600" b="1">
              <a:latin typeface="楷体_GB2312" pitchFamily="49" charset="-122"/>
              <a:ea typeface="楷体_GB2312" pitchFamily="49" charset="-122"/>
            </a:endParaRPr>
          </a:p>
        </p:txBody>
      </p:sp>
      <p:sp>
        <p:nvSpPr>
          <p:cNvPr id="2476" name="矩形 2475"/>
          <p:cNvSpPr/>
          <p:nvPr/>
        </p:nvSpPr>
        <p:spPr>
          <a:xfrm>
            <a:off x="6456363" y="3429000"/>
            <a:ext cx="3240087" cy="368300"/>
          </a:xfrm>
          <a:prstGeom prst="rect">
            <a:avLst/>
          </a:prstGeom>
          <a:noFill/>
          <a:ln w="9525">
            <a:noFill/>
          </a:ln>
        </p:spPr>
        <p:txBody>
          <a:bodyPr>
            <a:spAutoFit/>
          </a:bodyPr>
          <a:p>
            <a:pPr algn="ctr">
              <a:spcBef>
                <a:spcPct val="50000"/>
              </a:spcBef>
            </a:p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74">
                                            <p:txEl>
                                              <p:charRg st="0" end="21"/>
                                            </p:txEl>
                                          </p:spTgt>
                                        </p:tgtEl>
                                        <p:attrNameLst>
                                          <p:attrName>style.visibility</p:attrName>
                                        </p:attrNameLst>
                                      </p:cBhvr>
                                      <p:to>
                                        <p:strVal val="visible"/>
                                      </p:to>
                                    </p:set>
                                    <p:animEffect transition="in" filter="box(out)">
                                      <p:cBhvr additive="base">
                                        <p:cTn id="7" dur="500"/>
                                        <p:tgtEl>
                                          <p:spTgt spid="2474">
                                            <p:txEl>
                                              <p:charRg st="0"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 grpId="0" animBg="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9" name="文本占位符 2478"/>
          <p:cNvSpPr/>
          <p:nvPr>
            <p:ph type="body" idx="4294967295"/>
          </p:nvPr>
        </p:nvSpPr>
        <p:spPr>
          <a:xfrm>
            <a:off x="1919288" y="1916113"/>
            <a:ext cx="8351837" cy="3024187"/>
          </a:xfrm>
        </p:spPr>
        <p:txBody>
          <a:bodyPr/>
          <a:p>
            <a:pPr algn="just">
              <a:buClr>
                <a:schemeClr val="hlink"/>
              </a:buClr>
              <a:buNone/>
            </a:pPr>
            <a:r>
              <a:rPr lang="zh-CN" altLang="en-US" b="1">
                <a:ea typeface="楷体_GB2312" pitchFamily="49" charset="-122"/>
              </a:rPr>
              <a:t>保险人选择的检验代理人应位于货运目的地，</a:t>
            </a:r>
            <a:endParaRPr lang="zh-CN" altLang="en-US" b="1">
              <a:ea typeface="楷体_GB2312" pitchFamily="49" charset="-122"/>
            </a:endParaRPr>
          </a:p>
          <a:p>
            <a:pPr algn="just">
              <a:buClr>
                <a:schemeClr val="hlink"/>
              </a:buClr>
              <a:buNone/>
            </a:pPr>
            <a:r>
              <a:rPr lang="zh-CN" altLang="en-US" b="1">
                <a:ea typeface="楷体_GB2312" pitchFamily="49" charset="-122"/>
              </a:rPr>
              <a:t>如当地没有符合条件的检验代理人，则应尽可</a:t>
            </a:r>
            <a:endParaRPr lang="zh-CN" altLang="en-US" b="1">
              <a:ea typeface="楷体_GB2312" pitchFamily="49" charset="-122"/>
            </a:endParaRPr>
          </a:p>
          <a:p>
            <a:pPr algn="just">
              <a:buClr>
                <a:schemeClr val="hlink"/>
              </a:buClr>
              <a:buNone/>
            </a:pPr>
            <a:r>
              <a:rPr lang="zh-CN" altLang="en-US" b="1">
                <a:ea typeface="楷体_GB2312" pitchFamily="49" charset="-122"/>
              </a:rPr>
              <a:t>能就近选择。保险代理人除需提供名称外，还</a:t>
            </a:r>
            <a:endParaRPr lang="zh-CN" altLang="en-US" b="1">
              <a:ea typeface="楷体_GB2312" pitchFamily="49" charset="-122"/>
            </a:endParaRPr>
          </a:p>
          <a:p>
            <a:pPr algn="just">
              <a:buClr>
                <a:schemeClr val="hlink"/>
              </a:buClr>
              <a:buNone/>
            </a:pPr>
            <a:r>
              <a:rPr lang="zh-CN" altLang="en-US" b="1">
                <a:ea typeface="楷体_GB2312" pitchFamily="49" charset="-122"/>
              </a:rPr>
              <a:t>需有详尽的地址及联系电话，以便被保险人在</a:t>
            </a:r>
            <a:endParaRPr lang="zh-CN" altLang="en-US" b="1">
              <a:ea typeface="楷体_GB2312" pitchFamily="49" charset="-122"/>
            </a:endParaRPr>
          </a:p>
          <a:p>
            <a:pPr algn="just">
              <a:buClr>
                <a:schemeClr val="hlink"/>
              </a:buClr>
              <a:buNone/>
            </a:pPr>
            <a:r>
              <a:rPr lang="zh-CN" altLang="en-US" b="1">
                <a:ea typeface="楷体_GB2312" pitchFamily="49" charset="-122"/>
              </a:rPr>
              <a:t>货物出险后与其联系。</a:t>
            </a:r>
            <a:endParaRPr lang="zh-CN" altLang="en-US" b="1">
              <a:ea typeface="楷体_GB2312" pitchFamily="49" charset="-122"/>
            </a:endParaRPr>
          </a:p>
        </p:txBody>
      </p:sp>
      <p:sp>
        <p:nvSpPr>
          <p:cNvPr id="2480" name="矩形 2479"/>
          <p:cNvSpPr/>
          <p:nvPr/>
        </p:nvSpPr>
        <p:spPr>
          <a:xfrm>
            <a:off x="1992313" y="333375"/>
            <a:ext cx="8220075" cy="1309370"/>
          </a:xfrm>
          <a:prstGeom prst="rect">
            <a:avLst/>
          </a:prstGeom>
          <a:solidFill>
            <a:srgbClr val="FF9900"/>
          </a:solidFill>
          <a:ln w="9525">
            <a:noFill/>
          </a:ln>
        </p:spPr>
        <p:txBody>
          <a:bodyPr wrap="none" anchor="t">
            <a:spAutoFit/>
          </a:bodyPr>
          <a:p>
            <a:pPr>
              <a:spcBef>
                <a:spcPct val="20000"/>
              </a:spcBef>
            </a:pPr>
            <a:r>
              <a:rPr lang="en-US" altLang="zh-CN" sz="3600" b="1">
                <a:latin typeface="楷体_GB2312" pitchFamily="49" charset="-122"/>
                <a:ea typeface="楷体_GB2312" pitchFamily="49" charset="-122"/>
              </a:rPr>
              <a:t> (</a:t>
            </a:r>
            <a:r>
              <a:rPr lang="zh-CN" altLang="en-US" sz="3600" b="1">
                <a:latin typeface="楷体_GB2312" pitchFamily="49" charset="-122"/>
                <a:ea typeface="楷体_GB2312" pitchFamily="49" charset="-122"/>
              </a:rPr>
              <a:t>八</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保险人在货运目的地的查勘代理人</a:t>
            </a:r>
            <a:endParaRPr lang="zh-CN" altLang="en-US" sz="3600" b="1">
              <a:latin typeface="楷体_GB2312" pitchFamily="49" charset="-122"/>
              <a:ea typeface="楷体_GB2312" pitchFamily="49" charset="-122"/>
            </a:endParaRPr>
          </a:p>
          <a:p>
            <a:pPr>
              <a:spcBef>
                <a:spcPct val="20000"/>
              </a:spcBef>
            </a:pPr>
            <a:r>
              <a:rPr lang="en-US" altLang="zh-CN" sz="3600" b="1"/>
              <a:t>(Named Survey Agent)</a:t>
            </a:r>
            <a:endParaRPr lang="en-US" altLang="zh-CN" sz="36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79">
                                            <p:txEl>
                                              <p:charRg st="0" end="21"/>
                                            </p:txEl>
                                          </p:spTgt>
                                        </p:tgtEl>
                                        <p:attrNameLst>
                                          <p:attrName>style.visibility</p:attrName>
                                        </p:attrNameLst>
                                      </p:cBhvr>
                                      <p:to>
                                        <p:strVal val="visible"/>
                                      </p:to>
                                    </p:set>
                                    <p:animEffect transition="in" filter="box(out)">
                                      <p:cBhvr additive="base">
                                        <p:cTn id="7" dur="500"/>
                                        <p:tgtEl>
                                          <p:spTgt spid="2479">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79">
                                            <p:txEl>
                                              <p:charRg st="21" end="42"/>
                                            </p:txEl>
                                          </p:spTgt>
                                        </p:tgtEl>
                                        <p:attrNameLst>
                                          <p:attrName>style.visibility</p:attrName>
                                        </p:attrNameLst>
                                      </p:cBhvr>
                                      <p:to>
                                        <p:strVal val="visible"/>
                                      </p:to>
                                    </p:set>
                                    <p:animEffect transition="in" filter="box(out)">
                                      <p:cBhvr additive="base">
                                        <p:cTn id="12" dur="500"/>
                                        <p:tgtEl>
                                          <p:spTgt spid="2479">
                                            <p:txEl>
                                              <p:charRg st="21" end="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79">
                                            <p:txEl>
                                              <p:charRg st="42" end="63"/>
                                            </p:txEl>
                                          </p:spTgt>
                                        </p:tgtEl>
                                        <p:attrNameLst>
                                          <p:attrName>style.visibility</p:attrName>
                                        </p:attrNameLst>
                                      </p:cBhvr>
                                      <p:to>
                                        <p:strVal val="visible"/>
                                      </p:to>
                                    </p:set>
                                    <p:animEffect transition="in" filter="box(out)">
                                      <p:cBhvr additive="base">
                                        <p:cTn id="17" dur="500"/>
                                        <p:tgtEl>
                                          <p:spTgt spid="2479">
                                            <p:txEl>
                                              <p:charRg st="42" end="6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childTnLst>
                                    <p:set>
                                      <p:cBhvr additive="base">
                                        <p:cTn id="21" dur="1" fill="hold">
                                          <p:stCondLst>
                                            <p:cond delay="0"/>
                                          </p:stCondLst>
                                        </p:cTn>
                                        <p:tgtEl>
                                          <p:spTgt spid="2479">
                                            <p:txEl>
                                              <p:charRg st="63" end="84"/>
                                            </p:txEl>
                                          </p:spTgt>
                                        </p:tgtEl>
                                        <p:attrNameLst>
                                          <p:attrName>style.visibility</p:attrName>
                                        </p:attrNameLst>
                                      </p:cBhvr>
                                      <p:to>
                                        <p:strVal val="visible"/>
                                      </p:to>
                                    </p:set>
                                    <p:animEffect transition="in" filter="box(out)">
                                      <p:cBhvr additive="base">
                                        <p:cTn id="22" dur="500"/>
                                        <p:tgtEl>
                                          <p:spTgt spid="2479">
                                            <p:txEl>
                                              <p:charRg st="63" end="8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childTnLst>
                                    <p:set>
                                      <p:cBhvr additive="base">
                                        <p:cTn id="26" dur="1" fill="hold">
                                          <p:stCondLst>
                                            <p:cond delay="0"/>
                                          </p:stCondLst>
                                        </p:cTn>
                                        <p:tgtEl>
                                          <p:spTgt spid="2479">
                                            <p:txEl>
                                              <p:charRg st="84" end="95"/>
                                            </p:txEl>
                                          </p:spTgt>
                                        </p:tgtEl>
                                        <p:attrNameLst>
                                          <p:attrName>style.visibility</p:attrName>
                                        </p:attrNameLst>
                                      </p:cBhvr>
                                      <p:to>
                                        <p:strVal val="visible"/>
                                      </p:to>
                                    </p:set>
                                    <p:animEffect transition="in" filter="box(out)">
                                      <p:cBhvr additive="base">
                                        <p:cTn id="27" dur="500"/>
                                        <p:tgtEl>
                                          <p:spTgt spid="2479">
                                            <p:txEl>
                                              <p:charRg st="84"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9" grpId="0" animBg="1"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3" name="文本占位符 2482"/>
          <p:cNvSpPr/>
          <p:nvPr>
            <p:ph type="body" idx="4294967295"/>
          </p:nvPr>
        </p:nvSpPr>
        <p:spPr>
          <a:xfrm>
            <a:off x="1703388" y="1341438"/>
            <a:ext cx="8713787" cy="3024187"/>
          </a:xfrm>
        </p:spPr>
        <p:txBody>
          <a:bodyPr/>
          <a:p>
            <a:pPr>
              <a:lnSpc>
                <a:spcPct val="130000"/>
              </a:lnSpc>
              <a:buClr>
                <a:schemeClr val="hlink"/>
              </a:buClr>
              <a:buNone/>
            </a:pPr>
            <a:r>
              <a:rPr lang="en-US" altLang="en-US" sz="1800">
                <a:solidFill>
                  <a:srgbClr val="CC0000"/>
                </a:solidFill>
              </a:rPr>
              <a:t>◆</a:t>
            </a:r>
            <a:r>
              <a:rPr lang="zh-CN" altLang="en-US" sz="2400" b="1"/>
              <a:t>保险货币应与信用证一致，大小写应该一致；</a:t>
            </a:r>
            <a:endParaRPr lang="zh-CN" altLang="en-US" sz="2400" b="1"/>
          </a:p>
          <a:p>
            <a:pPr>
              <a:lnSpc>
                <a:spcPct val="130000"/>
              </a:lnSpc>
              <a:buClr>
                <a:schemeClr val="hlink"/>
              </a:buClr>
              <a:buNone/>
            </a:pPr>
            <a:r>
              <a:rPr lang="en-US" altLang="en-US" sz="2400" b="1">
                <a:solidFill>
                  <a:srgbClr val="CC0000"/>
                </a:solidFill>
              </a:rPr>
              <a:t>◆</a:t>
            </a:r>
            <a:r>
              <a:rPr lang="zh-CN" altLang="en-US" sz="2400" b="1"/>
              <a:t>保险金额的加成百分比应严格按信用证或合同规定掌握。如未规定，应按</a:t>
            </a:r>
            <a:r>
              <a:rPr lang="en-US" altLang="zh-CN" sz="2400" b="1"/>
              <a:t>CIF </a:t>
            </a:r>
            <a:r>
              <a:rPr lang="zh-CN" altLang="en-US" sz="2400" b="1"/>
              <a:t>或</a:t>
            </a:r>
            <a:r>
              <a:rPr lang="en-US" altLang="zh-CN" sz="2400" b="1"/>
              <a:t>CIP</a:t>
            </a:r>
            <a:r>
              <a:rPr lang="zh-CN" altLang="en-US" sz="2400" b="1"/>
              <a:t>发票价格的</a:t>
            </a:r>
            <a:r>
              <a:rPr lang="en-US" altLang="zh-CN" sz="2400" b="1"/>
              <a:t>110%</a:t>
            </a:r>
            <a:r>
              <a:rPr lang="zh-CN" altLang="en-US" sz="2400" b="1"/>
              <a:t>投保；</a:t>
            </a:r>
            <a:endParaRPr lang="zh-CN" altLang="en-US" sz="2400" b="1"/>
          </a:p>
          <a:p>
            <a:pPr>
              <a:lnSpc>
                <a:spcPct val="130000"/>
              </a:lnSpc>
              <a:buClr>
                <a:schemeClr val="hlink"/>
              </a:buClr>
              <a:buNone/>
            </a:pPr>
            <a:r>
              <a:rPr lang="en-US" altLang="en-US" sz="2400" b="1">
                <a:solidFill>
                  <a:srgbClr val="CC0000"/>
                </a:solidFill>
              </a:rPr>
              <a:t> ◆</a:t>
            </a:r>
            <a:r>
              <a:rPr lang="zh-CN" altLang="en-US" sz="2400" b="1"/>
              <a:t>保险金额不要小数，出现小数时无论多少一律</a:t>
            </a:r>
            <a:r>
              <a:rPr lang="zh-CN" altLang="en-US" sz="2400" b="1">
                <a:solidFill>
                  <a:srgbClr val="FF0000"/>
                </a:solidFill>
                <a:latin typeface="楷体_GB2312" pitchFamily="49" charset="-122"/>
                <a:ea typeface="楷体_GB2312" pitchFamily="49" charset="-122"/>
              </a:rPr>
              <a:t>进位取整</a:t>
            </a:r>
            <a:r>
              <a:rPr lang="zh-CN" altLang="en-US" sz="2400" b="1"/>
              <a:t>。</a:t>
            </a:r>
            <a:endParaRPr lang="zh-CN" altLang="en-US" sz="2400" b="1"/>
          </a:p>
          <a:p>
            <a:pPr>
              <a:lnSpc>
                <a:spcPct val="130000"/>
              </a:lnSpc>
              <a:buClr>
                <a:schemeClr val="hlink"/>
              </a:buClr>
              <a:buNone/>
            </a:pPr>
            <a:r>
              <a:rPr lang="zh-CN" altLang="en-US" sz="2400" b="1">
                <a:latin typeface="楷体_GB2312" pitchFamily="49" charset="-122"/>
                <a:ea typeface="楷体_GB2312" pitchFamily="49" charset="-122"/>
              </a:rPr>
              <a:t>如</a:t>
            </a:r>
            <a:r>
              <a:rPr lang="en-US" altLang="zh-CN" sz="2400" b="1">
                <a:solidFill>
                  <a:srgbClr val="FF0000"/>
                </a:solidFill>
                <a:latin typeface="楷体_GB2312" pitchFamily="49" charset="-122"/>
                <a:ea typeface="楷体_GB2312" pitchFamily="49" charset="-122"/>
              </a:rPr>
              <a:t>USD2304.1</a:t>
            </a:r>
            <a:r>
              <a:rPr lang="zh-CN" altLang="en-US" sz="2400" b="1">
                <a:solidFill>
                  <a:srgbClr val="FF0000"/>
                </a:solidFill>
                <a:latin typeface="楷体_GB2312" pitchFamily="49" charset="-122"/>
                <a:ea typeface="楷体_GB2312" pitchFamily="49" charset="-122"/>
              </a:rPr>
              <a:t>应进位取整为</a:t>
            </a:r>
            <a:r>
              <a:rPr lang="en-US" altLang="zh-CN" sz="2400" b="1">
                <a:solidFill>
                  <a:srgbClr val="FF0000"/>
                </a:solidFill>
                <a:latin typeface="楷体_GB2312" pitchFamily="49" charset="-122"/>
                <a:ea typeface="楷体_GB2312" pitchFamily="49" charset="-122"/>
              </a:rPr>
              <a:t>USD2305</a:t>
            </a:r>
            <a:endParaRPr lang="en-US" altLang="zh-CN" sz="2400" b="1">
              <a:solidFill>
                <a:srgbClr val="FF0000"/>
              </a:solidFill>
              <a:latin typeface="楷体_GB2312" pitchFamily="49" charset="-122"/>
              <a:ea typeface="楷体_GB2312" pitchFamily="49" charset="-122"/>
            </a:endParaRPr>
          </a:p>
        </p:txBody>
      </p:sp>
      <p:sp>
        <p:nvSpPr>
          <p:cNvPr id="2484" name="矩形 2483"/>
          <p:cNvSpPr/>
          <p:nvPr/>
        </p:nvSpPr>
        <p:spPr>
          <a:xfrm>
            <a:off x="2424113" y="333375"/>
            <a:ext cx="7359015" cy="645160"/>
          </a:xfrm>
          <a:prstGeom prst="rect">
            <a:avLst/>
          </a:prstGeom>
          <a:solidFill>
            <a:srgbClr val="FF9900"/>
          </a:solidFill>
          <a:ln w="9525">
            <a:noFill/>
          </a:ln>
        </p:spPr>
        <p:txBody>
          <a:bodyPr wrap="none" anchor="t">
            <a:spAutoFit/>
          </a:bodyPr>
          <a:p>
            <a:pPr>
              <a:spcBef>
                <a:spcPct val="20000"/>
              </a:spcBef>
            </a:pPr>
            <a:r>
              <a:rPr lang="zh-CN" altLang="en-US" sz="3600" b="1">
                <a:latin typeface="楷体_GB2312" pitchFamily="49" charset="-122"/>
                <a:ea typeface="楷体_GB2312" pitchFamily="49" charset="-122"/>
              </a:rPr>
              <a:t>（九）保险金额</a:t>
            </a:r>
            <a:r>
              <a:rPr lang="en-US" altLang="zh-CN" sz="3600">
                <a:latin typeface="楷体_GB2312" pitchFamily="49" charset="-122"/>
                <a:ea typeface="楷体_GB2312" pitchFamily="49" charset="-122"/>
              </a:rPr>
              <a:t>(</a:t>
            </a:r>
            <a:r>
              <a:rPr lang="en-US" altLang="zh-CN" sz="3600" b="1">
                <a:ea typeface="楷体_GB2312" pitchFamily="49" charset="-122"/>
              </a:rPr>
              <a:t>Amount Insured</a:t>
            </a:r>
            <a:r>
              <a:rPr lang="en-US" altLang="zh-CN" sz="3600">
                <a:latin typeface="楷体_GB2312" pitchFamily="49" charset="-122"/>
                <a:ea typeface="楷体_GB2312" pitchFamily="49" charset="-122"/>
              </a:rPr>
              <a:t>)</a:t>
            </a:r>
            <a:endParaRPr lang="en-US" altLang="zh-CN" sz="3600">
              <a:latin typeface="楷体_GB2312" pitchFamily="49" charset="-122"/>
              <a:ea typeface="楷体_GB2312"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83">
                                            <p:txEl>
                                              <p:charRg st="0" end="22"/>
                                            </p:txEl>
                                          </p:spTgt>
                                        </p:tgtEl>
                                        <p:attrNameLst>
                                          <p:attrName>style.visibility</p:attrName>
                                        </p:attrNameLst>
                                      </p:cBhvr>
                                      <p:to>
                                        <p:strVal val="visible"/>
                                      </p:to>
                                    </p:set>
                                    <p:animEffect transition="in" filter="box(out)">
                                      <p:cBhvr additive="base">
                                        <p:cTn id="7" dur="500"/>
                                        <p:tgtEl>
                                          <p:spTgt spid="2483">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83">
                                            <p:txEl>
                                              <p:charRg st="22" end="76"/>
                                            </p:txEl>
                                          </p:spTgt>
                                        </p:tgtEl>
                                        <p:attrNameLst>
                                          <p:attrName>style.visibility</p:attrName>
                                        </p:attrNameLst>
                                      </p:cBhvr>
                                      <p:to>
                                        <p:strVal val="visible"/>
                                      </p:to>
                                    </p:set>
                                    <p:animEffect transition="in" filter="box(out)">
                                      <p:cBhvr additive="base">
                                        <p:cTn id="12" dur="500"/>
                                        <p:tgtEl>
                                          <p:spTgt spid="2483">
                                            <p:txEl>
                                              <p:charRg st="22" end="7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83">
                                            <p:txEl>
                                              <p:charRg st="76" end="104"/>
                                            </p:txEl>
                                          </p:spTgt>
                                        </p:tgtEl>
                                        <p:attrNameLst>
                                          <p:attrName>style.visibility</p:attrName>
                                        </p:attrNameLst>
                                      </p:cBhvr>
                                      <p:to>
                                        <p:strVal val="visible"/>
                                      </p:to>
                                    </p:set>
                                    <p:animEffect transition="in" filter="box(out)">
                                      <p:cBhvr additive="base">
                                        <p:cTn id="17" dur="500"/>
                                        <p:tgtEl>
                                          <p:spTgt spid="2483">
                                            <p:txEl>
                                              <p:charRg st="76" end="10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childTnLst>
                                    <p:set>
                                      <p:cBhvr additive="base">
                                        <p:cTn id="21" dur="1" fill="hold">
                                          <p:stCondLst>
                                            <p:cond delay="0"/>
                                          </p:stCondLst>
                                        </p:cTn>
                                        <p:tgtEl>
                                          <p:spTgt spid="2483">
                                            <p:txEl>
                                              <p:charRg st="104" end="128"/>
                                            </p:txEl>
                                          </p:spTgt>
                                        </p:tgtEl>
                                        <p:attrNameLst>
                                          <p:attrName>style.visibility</p:attrName>
                                        </p:attrNameLst>
                                      </p:cBhvr>
                                      <p:to>
                                        <p:strVal val="visible"/>
                                      </p:to>
                                    </p:set>
                                    <p:animEffect transition="in" filter="box(out)">
                                      <p:cBhvr additive="base">
                                        <p:cTn id="22" dur="500"/>
                                        <p:tgtEl>
                                          <p:spTgt spid="2483">
                                            <p:txEl>
                                              <p:charRg st="104" end="1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 grpId="0" animBg="1"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7" name="文本占位符 2486"/>
          <p:cNvSpPr/>
          <p:nvPr>
            <p:ph type="body" idx="4294967295"/>
          </p:nvPr>
        </p:nvSpPr>
        <p:spPr>
          <a:xfrm>
            <a:off x="1882775" y="1341438"/>
            <a:ext cx="8785225" cy="2232025"/>
          </a:xfrm>
        </p:spPr>
        <p:txBody>
          <a:bodyPr/>
          <a:p>
            <a:pPr>
              <a:lnSpc>
                <a:spcPct val="130000"/>
              </a:lnSpc>
              <a:buClr>
                <a:schemeClr val="hlink"/>
              </a:buClr>
              <a:buNone/>
            </a:pPr>
            <a:r>
              <a:rPr lang="en-US" altLang="zh-CN" sz="4400"/>
              <a:t> </a:t>
            </a:r>
            <a:r>
              <a:rPr lang="zh-CN" altLang="en-US"/>
              <a:t>保险单上标记应与发票，提单上一致。若来证无特殊规定，一般可简单填成“</a:t>
            </a:r>
            <a:r>
              <a:rPr lang="en-US" altLang="zh-CN"/>
              <a:t>as per Invoice No.XXX.”(</a:t>
            </a:r>
            <a:r>
              <a:rPr lang="zh-CN" altLang="en-US" b="1">
                <a:latin typeface="楷体_GB2312" pitchFamily="49" charset="-122"/>
                <a:ea typeface="楷体_GB2312" pitchFamily="49" charset="-122"/>
              </a:rPr>
              <a:t>参照商业发票上的货物标记</a:t>
            </a:r>
            <a:r>
              <a:rPr lang="en-US" altLang="zh-CN" b="1">
                <a:latin typeface="楷体_GB2312" pitchFamily="49" charset="-122"/>
                <a:ea typeface="楷体_GB2312" pitchFamily="49" charset="-122"/>
              </a:rPr>
              <a:t>)</a:t>
            </a:r>
            <a:r>
              <a:rPr lang="zh-CN" altLang="en-US" b="1">
                <a:latin typeface="楷体_GB2312" pitchFamily="49" charset="-122"/>
                <a:ea typeface="楷体_GB2312" pitchFamily="49" charset="-122"/>
              </a:rPr>
              <a:t>。</a:t>
            </a:r>
            <a:endParaRPr lang="zh-CN" altLang="en-US" b="1">
              <a:latin typeface="楷体_GB2312" pitchFamily="49" charset="-122"/>
              <a:ea typeface="楷体_GB2312" pitchFamily="49" charset="-122"/>
            </a:endParaRPr>
          </a:p>
        </p:txBody>
      </p:sp>
      <p:sp>
        <p:nvSpPr>
          <p:cNvPr id="2488" name="矩形 2487"/>
          <p:cNvSpPr/>
          <p:nvPr/>
        </p:nvSpPr>
        <p:spPr>
          <a:xfrm>
            <a:off x="2927350" y="404813"/>
            <a:ext cx="4904105" cy="645160"/>
          </a:xfrm>
          <a:prstGeom prst="rect">
            <a:avLst/>
          </a:prstGeom>
          <a:solidFill>
            <a:srgbClr val="FF9900"/>
          </a:solidFill>
          <a:ln w="9525">
            <a:noFill/>
          </a:ln>
        </p:spPr>
        <p:txBody>
          <a:bodyPr wrap="none" anchor="t">
            <a:spAutoFit/>
          </a:bodyPr>
          <a:p>
            <a:pPr>
              <a:spcBef>
                <a:spcPct val="20000"/>
              </a:spcBef>
            </a:pPr>
            <a:r>
              <a:rPr lang="en-US" altLang="zh-CN"/>
              <a:t> </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十</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标记</a:t>
            </a:r>
            <a:r>
              <a:rPr lang="en-US" altLang="zh-CN" sz="3600" b="1"/>
              <a:t>(Marks &amp; No)</a:t>
            </a:r>
            <a:endParaRPr lang="en-US" altLang="zh-CN" sz="36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87">
                                            <p:txEl>
                                              <p:charRg st="0" end="74"/>
                                            </p:txEl>
                                          </p:spTgt>
                                        </p:tgtEl>
                                        <p:attrNameLst>
                                          <p:attrName>style.visibility</p:attrName>
                                        </p:attrNameLst>
                                      </p:cBhvr>
                                      <p:to>
                                        <p:strVal val="visible"/>
                                      </p:to>
                                    </p:set>
                                    <p:animEffect transition="in" filter="box(out)">
                                      <p:cBhvr additive="base">
                                        <p:cTn id="7" dur="500"/>
                                        <p:tgtEl>
                                          <p:spTgt spid="2487">
                                            <p:txEl>
                                              <p:charRg st="0"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 grpId="0" animBg="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1" name="文本占位符 2490"/>
          <p:cNvSpPr/>
          <p:nvPr>
            <p:ph type="body" idx="4294967295"/>
          </p:nvPr>
        </p:nvSpPr>
        <p:spPr>
          <a:xfrm>
            <a:off x="2855913" y="1341438"/>
            <a:ext cx="6408737" cy="3095625"/>
          </a:xfrm>
        </p:spPr>
        <p:txBody>
          <a:bodyPr/>
          <a:p>
            <a:pPr>
              <a:lnSpc>
                <a:spcPct val="130000"/>
              </a:lnSpc>
              <a:buClr>
                <a:schemeClr val="hlink"/>
              </a:buClr>
              <a:buNone/>
            </a:pPr>
            <a:r>
              <a:rPr lang="en-US" altLang="en-US" sz="2400">
                <a:solidFill>
                  <a:srgbClr val="CC0000"/>
                </a:solidFill>
              </a:rPr>
              <a:t>◆</a:t>
            </a:r>
            <a:r>
              <a:rPr lang="zh-CN" altLang="en-US" sz="2400"/>
              <a:t>有包装的填写最大包装件数；</a:t>
            </a:r>
            <a:endParaRPr lang="zh-CN" altLang="en-US" sz="2400"/>
          </a:p>
          <a:p>
            <a:pPr>
              <a:lnSpc>
                <a:spcPct val="130000"/>
              </a:lnSpc>
              <a:buClr>
                <a:schemeClr val="hlink"/>
              </a:buClr>
              <a:buNone/>
            </a:pPr>
            <a:r>
              <a:rPr lang="en-US" altLang="en-US" sz="2400">
                <a:solidFill>
                  <a:srgbClr val="CC0000"/>
                </a:solidFill>
              </a:rPr>
              <a:t>     ◆</a:t>
            </a:r>
            <a:r>
              <a:rPr lang="zh-CN" altLang="en-US" sz="2400"/>
              <a:t>裸装货物要注明本身件数；</a:t>
            </a:r>
            <a:endParaRPr lang="zh-CN" altLang="en-US" sz="2400"/>
          </a:p>
          <a:p>
            <a:pPr>
              <a:lnSpc>
                <a:spcPct val="130000"/>
              </a:lnSpc>
              <a:buClr>
                <a:schemeClr val="hlink"/>
              </a:buClr>
              <a:buNone/>
            </a:pPr>
            <a:r>
              <a:rPr lang="en-US" altLang="en-US" sz="2400">
                <a:solidFill>
                  <a:srgbClr val="CC0000"/>
                </a:solidFill>
              </a:rPr>
              <a:t>     ◆</a:t>
            </a:r>
            <a:r>
              <a:rPr lang="zh-CN" altLang="en-US" sz="2400"/>
              <a:t>煤炭、石油等散装货注明净重；</a:t>
            </a:r>
            <a:endParaRPr lang="zh-CN" altLang="en-US" sz="2400"/>
          </a:p>
          <a:p>
            <a:pPr>
              <a:lnSpc>
                <a:spcPct val="130000"/>
              </a:lnSpc>
              <a:buClr>
                <a:schemeClr val="hlink"/>
              </a:buClr>
              <a:buNone/>
            </a:pPr>
            <a:r>
              <a:rPr lang="en-US" altLang="en-US" sz="2400">
                <a:solidFill>
                  <a:srgbClr val="CC0000"/>
                </a:solidFill>
              </a:rPr>
              <a:t>     ◆</a:t>
            </a:r>
            <a:r>
              <a:rPr lang="zh-CN" altLang="en-US" sz="2400"/>
              <a:t>有包装但以重量计价的，应把包装重量与计价重量都注上。</a:t>
            </a:r>
            <a:endParaRPr lang="zh-CN" altLang="en-US" sz="2400"/>
          </a:p>
        </p:txBody>
      </p:sp>
      <p:sp>
        <p:nvSpPr>
          <p:cNvPr id="2492" name="矩形 2491"/>
          <p:cNvSpPr/>
          <p:nvPr/>
        </p:nvSpPr>
        <p:spPr>
          <a:xfrm>
            <a:off x="2782888" y="333375"/>
            <a:ext cx="6403340" cy="645160"/>
          </a:xfrm>
          <a:prstGeom prst="rect">
            <a:avLst/>
          </a:prstGeom>
          <a:solidFill>
            <a:srgbClr val="FF9900"/>
          </a:solidFill>
          <a:ln w="9525">
            <a:noFill/>
          </a:ln>
        </p:spPr>
        <p:txBody>
          <a:bodyPr wrap="none" anchor="t">
            <a:spAutoFit/>
          </a:bodyPr>
          <a:p>
            <a:pPr>
              <a:spcBef>
                <a:spcPct val="20000"/>
              </a:spcBef>
            </a:pP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十一</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数量及包装 </a:t>
            </a:r>
            <a:r>
              <a:rPr lang="en-US" altLang="zh-CN" sz="3600" b="1">
                <a:latin typeface="楷体_GB2312" pitchFamily="49" charset="-122"/>
                <a:ea typeface="楷体_GB2312" pitchFamily="49" charset="-122"/>
              </a:rPr>
              <a:t>(</a:t>
            </a:r>
            <a:r>
              <a:rPr lang="en-US" altLang="zh-CN" sz="3600" b="1">
                <a:ea typeface="楷体_GB2312" pitchFamily="49" charset="-122"/>
              </a:rPr>
              <a:t>Quantity</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91">
                                            <p:txEl>
                                              <p:charRg st="0" end="15"/>
                                            </p:txEl>
                                          </p:spTgt>
                                        </p:tgtEl>
                                        <p:attrNameLst>
                                          <p:attrName>style.visibility</p:attrName>
                                        </p:attrNameLst>
                                      </p:cBhvr>
                                      <p:to>
                                        <p:strVal val="visible"/>
                                      </p:to>
                                    </p:set>
                                    <p:animEffect transition="in" filter="box(out)">
                                      <p:cBhvr additive="base">
                                        <p:cTn id="7" dur="500"/>
                                        <p:tgtEl>
                                          <p:spTgt spid="2491">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91">
                                            <p:txEl>
                                              <p:charRg st="15" end="34"/>
                                            </p:txEl>
                                          </p:spTgt>
                                        </p:tgtEl>
                                        <p:attrNameLst>
                                          <p:attrName>style.visibility</p:attrName>
                                        </p:attrNameLst>
                                      </p:cBhvr>
                                      <p:to>
                                        <p:strVal val="visible"/>
                                      </p:to>
                                    </p:set>
                                    <p:animEffect transition="in" filter="box(out)">
                                      <p:cBhvr additive="base">
                                        <p:cTn id="12" dur="500"/>
                                        <p:tgtEl>
                                          <p:spTgt spid="2491">
                                            <p:txEl>
                                              <p:charRg st="15"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91">
                                            <p:txEl>
                                              <p:charRg st="34" end="55"/>
                                            </p:txEl>
                                          </p:spTgt>
                                        </p:tgtEl>
                                        <p:attrNameLst>
                                          <p:attrName>style.visibility</p:attrName>
                                        </p:attrNameLst>
                                      </p:cBhvr>
                                      <p:to>
                                        <p:strVal val="visible"/>
                                      </p:to>
                                    </p:set>
                                    <p:animEffect transition="in" filter="box(out)">
                                      <p:cBhvr additive="base">
                                        <p:cTn id="17" dur="500"/>
                                        <p:tgtEl>
                                          <p:spTgt spid="2491">
                                            <p:txEl>
                                              <p:charRg st="34" end="5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childTnLst>
                                    <p:set>
                                      <p:cBhvr additive="base">
                                        <p:cTn id="21" dur="1" fill="hold">
                                          <p:stCondLst>
                                            <p:cond delay="0"/>
                                          </p:stCondLst>
                                        </p:cTn>
                                        <p:tgtEl>
                                          <p:spTgt spid="2491">
                                            <p:txEl>
                                              <p:charRg st="55" end="88"/>
                                            </p:txEl>
                                          </p:spTgt>
                                        </p:tgtEl>
                                        <p:attrNameLst>
                                          <p:attrName>style.visibility</p:attrName>
                                        </p:attrNameLst>
                                      </p:cBhvr>
                                      <p:to>
                                        <p:strVal val="visible"/>
                                      </p:to>
                                    </p:set>
                                    <p:animEffect transition="in" filter="box(out)">
                                      <p:cBhvr additive="base">
                                        <p:cTn id="22" dur="500"/>
                                        <p:tgtEl>
                                          <p:spTgt spid="2491">
                                            <p:txEl>
                                              <p:charRg st="55" end="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1" grpId="0" animBg="1"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5" name="矩形 2494"/>
          <p:cNvSpPr/>
          <p:nvPr/>
        </p:nvSpPr>
        <p:spPr>
          <a:xfrm>
            <a:off x="2208213" y="2276475"/>
            <a:ext cx="7848600" cy="1383665"/>
          </a:xfrm>
          <a:prstGeom prst="rect">
            <a:avLst/>
          </a:prstGeom>
          <a:noFill/>
          <a:ln w="9525">
            <a:noFill/>
          </a:ln>
        </p:spPr>
        <p:txBody>
          <a:bodyPr>
            <a:spAutoFit/>
          </a:bodyPr>
          <a:p>
            <a:r>
              <a:rPr lang="zh-CN" altLang="en-US" sz="2800" b="1"/>
              <a:t>填写货物详细名称，但无须注明具体型号。</a:t>
            </a:r>
            <a:endParaRPr lang="zh-CN" altLang="en-US" sz="2800" b="1"/>
          </a:p>
          <a:p>
            <a:r>
              <a:rPr lang="zh-CN" altLang="en-US" sz="2800" b="1"/>
              <a:t>如品名繁多，可使用商品的统称。</a:t>
            </a:r>
            <a:endParaRPr lang="zh-CN" altLang="en-US" sz="2800" b="1"/>
          </a:p>
          <a:p>
            <a:r>
              <a:rPr lang="zh-CN" altLang="en-US" sz="2800" b="1"/>
              <a:t>该栏目应该与提单上该项内容保持一致。</a:t>
            </a:r>
            <a:endParaRPr lang="zh-CN" altLang="en-US" sz="2800" b="1"/>
          </a:p>
        </p:txBody>
      </p:sp>
      <p:sp>
        <p:nvSpPr>
          <p:cNvPr id="2496" name="矩形 2495"/>
          <p:cNvSpPr/>
          <p:nvPr/>
        </p:nvSpPr>
        <p:spPr>
          <a:xfrm>
            <a:off x="2566988" y="333375"/>
            <a:ext cx="5253990" cy="1198880"/>
          </a:xfrm>
          <a:prstGeom prst="rect">
            <a:avLst/>
          </a:prstGeom>
          <a:solidFill>
            <a:srgbClr val="FF9900"/>
          </a:solidFill>
          <a:ln w="9525">
            <a:noFill/>
          </a:ln>
        </p:spPr>
        <p:txBody>
          <a:bodyPr wrap="none" anchor="t">
            <a:spAutoFit/>
          </a:bodyPr>
          <a:p>
            <a:r>
              <a:rPr lang="zh-CN" altLang="en-US" sz="3600" b="1">
                <a:latin typeface="楷体_GB2312" pitchFamily="49" charset="-122"/>
                <a:ea typeface="楷体_GB2312" pitchFamily="49" charset="-122"/>
              </a:rPr>
              <a:t>（十二）保险货物项目</a:t>
            </a:r>
            <a:endParaRPr lang="zh-CN" altLang="en-US" sz="3600" b="1">
              <a:latin typeface="楷体_GB2312" pitchFamily="49" charset="-122"/>
              <a:ea typeface="楷体_GB2312" pitchFamily="49" charset="-122"/>
            </a:endParaRPr>
          </a:p>
          <a:p>
            <a:r>
              <a:rPr lang="en-US" altLang="zh-CN" sz="3600" b="1">
                <a:latin typeface="楷体_GB2312" pitchFamily="49" charset="-122"/>
                <a:ea typeface="楷体_GB2312" pitchFamily="49" charset="-122"/>
              </a:rPr>
              <a:t>(Description of Goods)</a:t>
            </a:r>
            <a:endParaRPr lang="en-US" altLang="zh-CN" sz="3600" b="1">
              <a:latin typeface="楷体_GB2312" pitchFamily="49" charset="-122"/>
              <a:ea typeface="楷体_GB2312" pitchFamily="49" charset="-122"/>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9" name="文本占位符 2498"/>
          <p:cNvSpPr/>
          <p:nvPr>
            <p:ph type="body" idx="4294967295"/>
          </p:nvPr>
        </p:nvSpPr>
        <p:spPr>
          <a:xfrm>
            <a:off x="1992313" y="2133600"/>
            <a:ext cx="4708525" cy="3794125"/>
          </a:xfrm>
        </p:spPr>
        <p:txBody>
          <a:bodyPr>
            <a:normAutofit lnSpcReduction="20000"/>
          </a:bodyPr>
          <a:p>
            <a:pPr algn="just">
              <a:lnSpc>
                <a:spcPct val="120000"/>
              </a:lnSpc>
              <a:buClr>
                <a:schemeClr val="hlink"/>
              </a:buClr>
              <a:buNone/>
            </a:pPr>
            <a:r>
              <a:rPr lang="zh-CN" altLang="en-US" sz="2400" b="1">
                <a:latin typeface="楷体_GB2312" pitchFamily="49" charset="-122"/>
                <a:ea typeface="楷体_GB2312" pitchFamily="49" charset="-122"/>
              </a:rPr>
              <a:t>进出口货运险适用的保险条款种类较多，国内一般采用中国保险条款，包括</a:t>
            </a:r>
            <a:r>
              <a:rPr lang="zh-CN" altLang="en-US" sz="2400" b="1">
                <a:latin typeface="楷体_GB2312" pitchFamily="49" charset="-122"/>
                <a:ea typeface="楷体_GB2312" pitchFamily="49" charset="-122"/>
                <a:hlinkClick r:id="rId1"/>
              </a:rPr>
              <a:t>主险条款</a:t>
            </a:r>
            <a:r>
              <a:rPr lang="zh-CN" altLang="en-US" sz="2400" b="1">
                <a:latin typeface="楷体_GB2312" pitchFamily="49" charset="-122"/>
                <a:ea typeface="楷体_GB2312" pitchFamily="49" charset="-122"/>
              </a:rPr>
              <a:t>、</a:t>
            </a:r>
            <a:r>
              <a:rPr lang="zh-CN" altLang="en-US" sz="2400" b="1">
                <a:latin typeface="楷体_GB2312" pitchFamily="49" charset="-122"/>
                <a:ea typeface="楷体_GB2312" pitchFamily="49" charset="-122"/>
                <a:hlinkClick r:id="rId2"/>
              </a:rPr>
              <a:t>一般附加险条款</a:t>
            </a:r>
            <a:r>
              <a:rPr lang="zh-CN" altLang="en-US" sz="2400" b="1">
                <a:latin typeface="楷体_GB2312" pitchFamily="49" charset="-122"/>
                <a:ea typeface="楷体_GB2312" pitchFamily="49" charset="-122"/>
              </a:rPr>
              <a:t>和</a:t>
            </a:r>
            <a:r>
              <a:rPr lang="zh-CN" altLang="en-US" sz="2400" b="1">
                <a:latin typeface="楷体_GB2312" pitchFamily="49" charset="-122"/>
                <a:ea typeface="楷体_GB2312" pitchFamily="49" charset="-122"/>
                <a:hlinkClick r:id="rId3"/>
              </a:rPr>
              <a:t>特别附加险条款</a:t>
            </a:r>
            <a:r>
              <a:rPr lang="zh-CN" altLang="en-US" sz="2400" b="1">
                <a:latin typeface="楷体_GB2312" pitchFamily="49" charset="-122"/>
                <a:ea typeface="楷体_GB2312" pitchFamily="49" charset="-122"/>
              </a:rPr>
              <a:t>。</a:t>
            </a:r>
            <a:endParaRPr lang="zh-CN" altLang="en-US" sz="2400" b="1">
              <a:latin typeface="楷体_GB2312" pitchFamily="49" charset="-122"/>
              <a:ea typeface="楷体_GB2312" pitchFamily="49" charset="-122"/>
            </a:endParaRPr>
          </a:p>
          <a:p>
            <a:pPr algn="just">
              <a:lnSpc>
                <a:spcPct val="120000"/>
              </a:lnSpc>
              <a:buClr>
                <a:schemeClr val="hlink"/>
              </a:buClr>
              <a:buNone/>
            </a:pPr>
            <a:r>
              <a:rPr lang="zh-CN" altLang="en-US" sz="2400" b="1">
                <a:latin typeface="楷体_GB2312" pitchFamily="49" charset="-122"/>
                <a:ea typeface="楷体_GB2312" pitchFamily="49" charset="-122"/>
                <a:hlinkClick r:id="rId4"/>
              </a:rPr>
              <a:t>国际上常用的货物运输保险条款包括英国协会条款和美国协会条款</a:t>
            </a:r>
            <a:r>
              <a:rPr lang="zh-CN" altLang="en-US" sz="2400" b="1">
                <a:latin typeface="楷体_GB2312" pitchFamily="49" charset="-122"/>
                <a:ea typeface="楷体_GB2312" pitchFamily="49" charset="-122"/>
              </a:rPr>
              <a:t>。</a:t>
            </a:r>
            <a:endParaRPr lang="zh-CN" altLang="en-US" sz="2400" b="1">
              <a:latin typeface="楷体_GB2312" pitchFamily="49" charset="-122"/>
              <a:ea typeface="楷体_GB2312" pitchFamily="49" charset="-122"/>
            </a:endParaRPr>
          </a:p>
          <a:p>
            <a:pPr algn="just">
              <a:lnSpc>
                <a:spcPct val="90000"/>
              </a:lnSpc>
              <a:buClr>
                <a:schemeClr val="hlink"/>
              </a:buClr>
              <a:buNone/>
            </a:pPr>
            <a:r>
              <a:rPr lang="zh-CN" altLang="en-US" sz="2400"/>
              <a:t>           </a:t>
            </a:r>
            <a:endParaRPr lang="zh-CN" altLang="en-US" sz="2400"/>
          </a:p>
        </p:txBody>
      </p:sp>
      <p:sp>
        <p:nvSpPr>
          <p:cNvPr id="2500" name="矩形 2499"/>
          <p:cNvSpPr/>
          <p:nvPr/>
        </p:nvSpPr>
        <p:spPr>
          <a:xfrm>
            <a:off x="2566988" y="692150"/>
            <a:ext cx="6477635" cy="589280"/>
          </a:xfrm>
          <a:prstGeom prst="rect">
            <a:avLst/>
          </a:prstGeom>
          <a:solidFill>
            <a:srgbClr val="FF9900"/>
          </a:solidFill>
          <a:ln w="9525">
            <a:noFill/>
          </a:ln>
        </p:spPr>
        <p:txBody>
          <a:bodyPr wrap="none" anchor="t">
            <a:spAutoFit/>
          </a:bodyPr>
          <a:p>
            <a:pPr>
              <a:lnSpc>
                <a:spcPct val="90000"/>
              </a:lnSpc>
              <a:spcBef>
                <a:spcPct val="20000"/>
              </a:spcBef>
            </a:pPr>
            <a:r>
              <a:rPr lang="en-US" altLang="zh-CN" sz="3600" b="1">
                <a:latin typeface="楷体_GB2312" pitchFamily="49" charset="-122"/>
                <a:ea typeface="楷体_GB2312" pitchFamily="49" charset="-122"/>
              </a:rPr>
              <a:t> (</a:t>
            </a:r>
            <a:r>
              <a:rPr lang="zh-CN" altLang="en-US" sz="3600" b="1">
                <a:latin typeface="楷体_GB2312" pitchFamily="49" charset="-122"/>
                <a:ea typeface="楷体_GB2312" pitchFamily="49" charset="-122"/>
              </a:rPr>
              <a:t>十三</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承保条件</a:t>
            </a:r>
            <a:r>
              <a:rPr lang="en-US" altLang="zh-CN" sz="3600" b="1">
                <a:latin typeface="楷体_GB2312" pitchFamily="49" charset="-122"/>
                <a:ea typeface="楷体_GB2312" pitchFamily="49" charset="-122"/>
              </a:rPr>
              <a:t>(</a:t>
            </a:r>
            <a:r>
              <a:rPr lang="en-US" altLang="zh-CN" sz="3600" b="1">
                <a:ea typeface="楷体_GB2312" pitchFamily="49" charset="-122"/>
              </a:rPr>
              <a:t>Conditions</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pic>
        <p:nvPicPr>
          <p:cNvPr id="2501" name="图片 2500"/>
          <p:cNvPicPr>
            <a:picLocks noChangeAspect="1"/>
          </p:cNvPicPr>
          <p:nvPr/>
        </p:nvPicPr>
        <p:blipFill>
          <a:blip r:embed="rId5"/>
          <a:stretch>
            <a:fillRect/>
          </a:stretch>
        </p:blipFill>
        <p:spPr>
          <a:xfrm>
            <a:off x="7967663" y="2492375"/>
            <a:ext cx="2314575" cy="2838450"/>
          </a:xfrm>
          <a:prstGeom prst="rect">
            <a:avLst/>
          </a:prstGeom>
          <a:noFill/>
          <a:ln w="9525" cap="flat" cmpd="sng">
            <a:solidFill>
              <a:srgbClr val="993300"/>
            </a:solidFill>
            <a:prstDash val="solid"/>
            <a:miter/>
            <a:headEnd type="none" w="med" len="med"/>
            <a:tailEnd type="none" w="med" len="med"/>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499">
                                            <p:txEl>
                                              <p:charRg st="0" end="55"/>
                                            </p:txEl>
                                          </p:spTgt>
                                        </p:tgtEl>
                                        <p:attrNameLst>
                                          <p:attrName>style.visibility</p:attrName>
                                        </p:attrNameLst>
                                      </p:cBhvr>
                                      <p:to>
                                        <p:strVal val="visible"/>
                                      </p:to>
                                    </p:set>
                                    <p:animEffect transition="in" filter="box(out)">
                                      <p:cBhvr additive="base">
                                        <p:cTn id="7" dur="500"/>
                                        <p:tgtEl>
                                          <p:spTgt spid="2499">
                                            <p:txEl>
                                              <p:charRg st="0" end="5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499">
                                            <p:txEl>
                                              <p:charRg st="55" end="86"/>
                                            </p:txEl>
                                          </p:spTgt>
                                        </p:tgtEl>
                                        <p:attrNameLst>
                                          <p:attrName>style.visibility</p:attrName>
                                        </p:attrNameLst>
                                      </p:cBhvr>
                                      <p:to>
                                        <p:strVal val="visible"/>
                                      </p:to>
                                    </p:set>
                                    <p:animEffect transition="in" filter="box(out)">
                                      <p:cBhvr additive="base">
                                        <p:cTn id="12" dur="500"/>
                                        <p:tgtEl>
                                          <p:spTgt spid="2499">
                                            <p:txEl>
                                              <p:charRg st="55"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childTnLst>
                                    <p:set>
                                      <p:cBhvr additive="base">
                                        <p:cTn id="16" dur="1" fill="hold">
                                          <p:stCondLst>
                                            <p:cond delay="0"/>
                                          </p:stCondLst>
                                        </p:cTn>
                                        <p:tgtEl>
                                          <p:spTgt spid="2499">
                                            <p:txEl>
                                              <p:charRg st="86" end="98"/>
                                            </p:txEl>
                                          </p:spTgt>
                                        </p:tgtEl>
                                        <p:attrNameLst>
                                          <p:attrName>style.visibility</p:attrName>
                                        </p:attrNameLst>
                                      </p:cBhvr>
                                      <p:to>
                                        <p:strVal val="visible"/>
                                      </p:to>
                                    </p:set>
                                    <p:animEffect transition="in" filter="box(out)">
                                      <p:cBhvr additive="base">
                                        <p:cTn id="17" dur="500"/>
                                        <p:tgtEl>
                                          <p:spTgt spid="2499">
                                            <p:txEl>
                                              <p:charRg st="86"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 grpId="0" animBg="1"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4" name="文本占位符 2503"/>
          <p:cNvSpPr/>
          <p:nvPr>
            <p:ph type="body" idx="4294967295"/>
          </p:nvPr>
        </p:nvSpPr>
        <p:spPr>
          <a:xfrm>
            <a:off x="2286000" y="3848100"/>
            <a:ext cx="7848600" cy="571500"/>
          </a:xfrm>
          <a:solidFill>
            <a:srgbClr val="C0C0C0"/>
          </a:solidFill>
        </p:spPr>
        <p:txBody>
          <a:bodyPr/>
          <a:p>
            <a:pPr algn="just">
              <a:lnSpc>
                <a:spcPct val="90000"/>
              </a:lnSpc>
              <a:buClr>
                <a:schemeClr val="hlink"/>
              </a:buClr>
              <a:buNone/>
            </a:pPr>
            <a:r>
              <a:rPr lang="zh-CN" altLang="en-US" b="1">
                <a:latin typeface="楷体_GB2312" pitchFamily="49" charset="-122"/>
                <a:ea typeface="楷体_GB2312" pitchFamily="49" charset="-122"/>
              </a:rPr>
              <a:t>出单地点按出单公司的实际所在地填写。</a:t>
            </a:r>
            <a:endParaRPr lang="zh-CN" altLang="en-US" b="1">
              <a:latin typeface="楷体_GB2312" pitchFamily="49" charset="-122"/>
              <a:ea typeface="楷体_GB2312" pitchFamily="49" charset="-122"/>
            </a:endParaRPr>
          </a:p>
        </p:txBody>
      </p:sp>
      <p:sp>
        <p:nvSpPr>
          <p:cNvPr id="2505" name="矩形 2504"/>
          <p:cNvSpPr/>
          <p:nvPr/>
        </p:nvSpPr>
        <p:spPr>
          <a:xfrm>
            <a:off x="3287713" y="620713"/>
            <a:ext cx="5310505" cy="1075690"/>
          </a:xfrm>
          <a:prstGeom prst="rect">
            <a:avLst/>
          </a:prstGeom>
          <a:solidFill>
            <a:srgbClr val="FF9900"/>
          </a:solidFill>
          <a:ln w="9525">
            <a:noFill/>
          </a:ln>
        </p:spPr>
        <p:txBody>
          <a:bodyPr wrap="none" anchor="t">
            <a:spAutoFit/>
          </a:bodyPr>
          <a:p>
            <a:pPr>
              <a:lnSpc>
                <a:spcPct val="90000"/>
              </a:lnSpc>
              <a:spcBef>
                <a:spcPct val="20000"/>
              </a:spcBef>
            </a:pPr>
            <a:r>
              <a:rPr lang="en-US" altLang="zh-CN"/>
              <a:t> </a:t>
            </a:r>
            <a:r>
              <a:rPr lang="en-US" altLang="zh-CN" sz="3200" b="1">
                <a:latin typeface="楷体_GB2312" pitchFamily="49" charset="-122"/>
                <a:ea typeface="楷体_GB2312" pitchFamily="49" charset="-122"/>
              </a:rPr>
              <a:t>(</a:t>
            </a:r>
            <a:r>
              <a:rPr lang="zh-CN" altLang="en-US" sz="3200" b="1">
                <a:latin typeface="楷体_GB2312" pitchFamily="49" charset="-122"/>
                <a:ea typeface="楷体_GB2312" pitchFamily="49" charset="-122"/>
              </a:rPr>
              <a:t>十四</a:t>
            </a:r>
            <a:r>
              <a:rPr lang="en-US" altLang="zh-CN" sz="3200" b="1">
                <a:latin typeface="楷体_GB2312" pitchFamily="49" charset="-122"/>
                <a:ea typeface="楷体_GB2312" pitchFamily="49" charset="-122"/>
              </a:rPr>
              <a:t>)</a:t>
            </a:r>
            <a:r>
              <a:rPr lang="zh-CN" altLang="en-US" sz="3200" b="1">
                <a:latin typeface="楷体_GB2312" pitchFamily="49" charset="-122"/>
                <a:ea typeface="楷体_GB2312" pitchFamily="49" charset="-122"/>
              </a:rPr>
              <a:t>出单地点和日期</a:t>
            </a:r>
            <a:endParaRPr lang="zh-CN" altLang="en-US" sz="3200" b="1">
              <a:latin typeface="楷体_GB2312" pitchFamily="49" charset="-122"/>
              <a:ea typeface="楷体_GB2312" pitchFamily="49" charset="-122"/>
            </a:endParaRPr>
          </a:p>
          <a:p>
            <a:pPr>
              <a:lnSpc>
                <a:spcPct val="90000"/>
              </a:lnSpc>
              <a:spcBef>
                <a:spcPct val="20000"/>
              </a:spcBef>
            </a:pPr>
            <a:r>
              <a:rPr lang="en-US" altLang="zh-CN" sz="3200" b="1">
                <a:latin typeface="楷体_GB2312" pitchFamily="49" charset="-122"/>
                <a:ea typeface="楷体_GB2312" pitchFamily="49" charset="-122"/>
              </a:rPr>
              <a:t>(Place and date of issue)</a:t>
            </a:r>
            <a:endParaRPr lang="en-US" altLang="zh-CN" sz="3200" b="1">
              <a:latin typeface="楷体_GB2312" pitchFamily="49" charset="-122"/>
              <a:ea typeface="楷体_GB2312" pitchFamily="49" charset="-122"/>
            </a:endParaRPr>
          </a:p>
        </p:txBody>
      </p:sp>
      <p:sp>
        <p:nvSpPr>
          <p:cNvPr id="2506" name="矩形 2505"/>
          <p:cNvSpPr/>
          <p:nvPr/>
        </p:nvSpPr>
        <p:spPr>
          <a:xfrm>
            <a:off x="2063750" y="2276475"/>
            <a:ext cx="8064500" cy="953135"/>
          </a:xfrm>
          <a:prstGeom prst="rect">
            <a:avLst/>
          </a:prstGeom>
          <a:solidFill>
            <a:srgbClr val="99CC00"/>
          </a:solidFill>
          <a:ln w="9525">
            <a:noFill/>
          </a:ln>
        </p:spPr>
        <p:txBody>
          <a:bodyPr>
            <a:spAutoFit/>
          </a:bodyPr>
          <a:p>
            <a:r>
              <a:rPr lang="zh-CN" altLang="en-US" sz="2800" b="1">
                <a:ea typeface="黑体" panose="02010609060101010101" charset="-122"/>
              </a:rPr>
              <a:t>银行不接受出单日期迟于装船或发运或接受监管的保单</a:t>
            </a:r>
            <a:endParaRPr lang="zh-CN" altLang="en-US" sz="2800" b="1">
              <a:ea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504">
                                            <p:txEl>
                                              <p:charRg st="4294967295" end="4294967295"/>
                                            </p:txEl>
                                          </p:spTgt>
                                        </p:tgtEl>
                                        <p:attrNameLst>
                                          <p:attrName>style.visibility</p:attrName>
                                        </p:attrNameLst>
                                      </p:cBhvr>
                                      <p:to>
                                        <p:strVal val="visible"/>
                                      </p:to>
                                    </p:set>
                                    <p:animEffect transition="in" filter="box(out)">
                                      <p:cBhvr additive="base">
                                        <p:cTn id="7" dur="500"/>
                                        <p:tgtEl>
                                          <p:spTgt spid="250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504">
                                            <p:txEl>
                                              <p:charRg st="0" end="19"/>
                                            </p:txEl>
                                          </p:spTgt>
                                        </p:tgtEl>
                                        <p:attrNameLst>
                                          <p:attrName>style.visibility</p:attrName>
                                        </p:attrNameLst>
                                      </p:cBhvr>
                                      <p:to>
                                        <p:strVal val="visible"/>
                                      </p:to>
                                    </p:set>
                                    <p:animEffect transition="in" filter="box(out)">
                                      <p:cBhvr additive="base">
                                        <p:cTn id="12" dur="500"/>
                                        <p:tgtEl>
                                          <p:spTgt spid="2504">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4" grpId="0" animBg="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9" name="文本占位符 2508"/>
          <p:cNvSpPr/>
          <p:nvPr>
            <p:ph type="body" idx="4294967295"/>
          </p:nvPr>
        </p:nvSpPr>
        <p:spPr>
          <a:xfrm>
            <a:off x="1919288" y="1700213"/>
            <a:ext cx="8229600" cy="1584325"/>
          </a:xfrm>
        </p:spPr>
        <p:txBody>
          <a:bodyPr/>
          <a:p>
            <a:pPr algn="just">
              <a:lnSpc>
                <a:spcPct val="120000"/>
              </a:lnSpc>
              <a:buClr>
                <a:schemeClr val="hlink"/>
              </a:buClr>
              <a:buNone/>
            </a:pPr>
            <a:r>
              <a:rPr lang="zh-CN" altLang="en-US" b="1">
                <a:latin typeface="楷体_GB2312" pitchFamily="49" charset="-122"/>
                <a:ea typeface="楷体_GB2312" pitchFamily="49" charset="-122"/>
              </a:rPr>
              <a:t>保险单据必须在表面上由保险公司或保险人</a:t>
            </a:r>
            <a:endParaRPr lang="zh-CN" altLang="en-US" b="1">
              <a:latin typeface="楷体_GB2312" pitchFamily="49" charset="-122"/>
              <a:ea typeface="楷体_GB2312" pitchFamily="49" charset="-122"/>
            </a:endParaRPr>
          </a:p>
          <a:p>
            <a:pPr algn="just">
              <a:lnSpc>
                <a:spcPct val="120000"/>
              </a:lnSpc>
              <a:buClr>
                <a:schemeClr val="hlink"/>
              </a:buClr>
              <a:buNone/>
            </a:pPr>
            <a:r>
              <a:rPr lang="zh-CN" altLang="en-US" b="1">
                <a:latin typeface="楷体_GB2312" pitchFamily="49" charset="-122"/>
                <a:ea typeface="楷体_GB2312" pitchFamily="49" charset="-122"/>
              </a:rPr>
              <a:t>或他们两者的代理人开立和签署。</a:t>
            </a:r>
            <a:endParaRPr lang="zh-CN" altLang="en-US" b="1">
              <a:latin typeface="楷体_GB2312" pitchFamily="49" charset="-122"/>
              <a:ea typeface="楷体_GB2312" pitchFamily="49" charset="-122"/>
            </a:endParaRPr>
          </a:p>
        </p:txBody>
      </p:sp>
      <p:sp>
        <p:nvSpPr>
          <p:cNvPr id="2510" name="矩形 2509"/>
          <p:cNvSpPr/>
          <p:nvPr/>
        </p:nvSpPr>
        <p:spPr>
          <a:xfrm>
            <a:off x="2063750" y="549275"/>
            <a:ext cx="8208963" cy="645160"/>
          </a:xfrm>
          <a:prstGeom prst="rect">
            <a:avLst/>
          </a:prstGeom>
          <a:solidFill>
            <a:srgbClr val="FF9900"/>
          </a:solidFill>
          <a:ln w="9525">
            <a:noFill/>
          </a:ln>
        </p:spPr>
        <p:txBody>
          <a:bodyPr>
            <a:spAutoFit/>
          </a:bodyPr>
          <a:p>
            <a:r>
              <a:rPr lang="en-US" altLang="zh-CN" sz="3600" b="1">
                <a:latin typeface="楷体_GB2312" pitchFamily="49" charset="-122"/>
                <a:ea typeface="楷体_GB2312" pitchFamily="49" charset="-122"/>
              </a:rPr>
              <a:t> (</a:t>
            </a:r>
            <a:r>
              <a:rPr lang="zh-CN" altLang="en-US" sz="3600" b="1">
                <a:latin typeface="楷体_GB2312" pitchFamily="49" charset="-122"/>
                <a:ea typeface="楷体_GB2312" pitchFamily="49" charset="-122"/>
              </a:rPr>
              <a:t>十五</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出单人</a:t>
            </a:r>
            <a:r>
              <a:rPr lang="en-US" altLang="zh-CN" sz="3600" b="1">
                <a:latin typeface="楷体_GB2312" pitchFamily="49" charset="-122"/>
                <a:ea typeface="楷体_GB2312" pitchFamily="49" charset="-122"/>
              </a:rPr>
              <a:t>(</a:t>
            </a:r>
            <a:r>
              <a:rPr lang="en-US" altLang="zh-CN" sz="3600" b="1">
                <a:ea typeface="楷体_GB2312" pitchFamily="49" charset="-122"/>
              </a:rPr>
              <a:t>For and on behalf of </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pic>
        <p:nvPicPr>
          <p:cNvPr id="2511" name="图片 2510"/>
          <p:cNvPicPr>
            <a:picLocks noChangeAspect="1"/>
          </p:cNvPicPr>
          <p:nvPr/>
        </p:nvPicPr>
        <p:blipFill>
          <a:blip r:embed="rId1"/>
          <a:stretch>
            <a:fillRect/>
          </a:stretch>
        </p:blipFill>
        <p:spPr>
          <a:xfrm>
            <a:off x="2711450" y="4005263"/>
            <a:ext cx="4895850" cy="1512887"/>
          </a:xfrm>
          <a:prstGeom prst="rect">
            <a:avLst/>
          </a:prstGeom>
          <a:noFill/>
          <a:ln w="9525" cap="flat" cmpd="sng">
            <a:solidFill>
              <a:srgbClr val="333399"/>
            </a:solidFill>
            <a:prstDash val="solid"/>
            <a:miter/>
            <a:headEnd type="none" w="med" len="med"/>
            <a:tailEnd type="none" w="med" len="med"/>
          </a:ln>
        </p:spPr>
      </p:pic>
      <p:grpSp>
        <p:nvGrpSpPr>
          <p:cNvPr id="2512" name="组合 2511"/>
          <p:cNvGrpSpPr/>
          <p:nvPr/>
        </p:nvGrpSpPr>
        <p:grpSpPr>
          <a:xfrm>
            <a:off x="5880100" y="5589588"/>
            <a:ext cx="3311525" cy="935037"/>
            <a:chOff x="3424" y="3612"/>
            <a:chExt cx="1543" cy="589"/>
          </a:xfrm>
        </p:grpSpPr>
        <p:sp>
          <p:nvSpPr>
            <p:cNvPr id="2513" name="矩形 2512"/>
            <p:cNvSpPr/>
            <p:nvPr/>
          </p:nvSpPr>
          <p:spPr>
            <a:xfrm>
              <a:off x="4377" y="3884"/>
              <a:ext cx="590" cy="250"/>
            </a:xfrm>
            <a:prstGeom prst="rect">
              <a:avLst/>
            </a:prstGeom>
            <a:noFill/>
            <a:ln w="9525">
              <a:noFill/>
            </a:ln>
          </p:spPr>
          <p:txBody>
            <a:bodyPr wrap="none" anchor="ctr"/>
            <a:p>
              <a:r>
                <a:rPr lang="zh-CN" altLang="en-US" sz="1400" b="1">
                  <a:solidFill>
                    <a:srgbClr val="9900CC"/>
                  </a:solidFill>
                  <a:latin typeface="Times New Roman" panose="02020603050405020304" charset="0"/>
                </a:rPr>
                <a:t>章三</a:t>
              </a:r>
              <a:endParaRPr lang="zh-CN" altLang="en-US" sz="1400" b="1">
                <a:solidFill>
                  <a:srgbClr val="9900CC"/>
                </a:solidFill>
                <a:latin typeface="Times New Roman" panose="02020603050405020304" charset="0"/>
              </a:endParaRPr>
            </a:p>
          </p:txBody>
        </p:sp>
        <p:grpSp>
          <p:nvGrpSpPr>
            <p:cNvPr id="2514" name="组合 2513"/>
            <p:cNvGrpSpPr/>
            <p:nvPr/>
          </p:nvGrpSpPr>
          <p:grpSpPr>
            <a:xfrm>
              <a:off x="3424" y="3612"/>
              <a:ext cx="998" cy="589"/>
              <a:chOff x="3334" y="3657"/>
              <a:chExt cx="998" cy="589"/>
            </a:xfrm>
          </p:grpSpPr>
          <p:sp>
            <p:nvSpPr>
              <p:cNvPr id="2515" name="椭圆 2514"/>
              <p:cNvSpPr/>
              <p:nvPr/>
            </p:nvSpPr>
            <p:spPr>
              <a:xfrm>
                <a:off x="3334" y="3657"/>
                <a:ext cx="998" cy="589"/>
              </a:xfrm>
              <a:prstGeom prst="ellipse">
                <a:avLst/>
              </a:prstGeom>
              <a:noFill/>
              <a:ln w="28575" cap="flat" cmpd="sng">
                <a:solidFill>
                  <a:srgbClr val="FF0000"/>
                </a:solidFill>
                <a:prstDash val="solid"/>
                <a:headEnd type="none" w="med" len="med"/>
                <a:tailEnd type="none" w="med" len="med"/>
              </a:ln>
            </p:spPr>
            <p:txBody>
              <a:bodyPr wrap="none" anchor="ctr"/>
              <a:p>
                <a:pPr algn="ctr"/>
                <a:endParaRPr lang="en-US" altLang="zh-CN" sz="1400" b="1">
                  <a:solidFill>
                    <a:schemeClr val="hlink"/>
                  </a:solidFill>
                </a:endParaRPr>
              </a:p>
              <a:p>
                <a:pPr algn="ctr"/>
                <a:r>
                  <a:rPr lang="zh-CN" altLang="en-US" sz="1400" b="1">
                    <a:solidFill>
                      <a:srgbClr val="FF5050"/>
                    </a:solidFill>
                  </a:rPr>
                  <a:t>保险专用章</a:t>
                </a:r>
                <a:endParaRPr lang="zh-CN" altLang="en-US" sz="1400" b="1">
                  <a:solidFill>
                    <a:srgbClr val="FF5050"/>
                  </a:solidFill>
                </a:endParaRPr>
              </a:p>
            </p:txBody>
          </p:sp>
          <p:sp>
            <p:nvSpPr>
              <p:cNvPr id="2516" name="矩形 2515"/>
              <p:cNvSpPr/>
              <p:nvPr/>
            </p:nvSpPr>
            <p:spPr>
              <a:xfrm>
                <a:off x="3424" y="3702"/>
                <a:ext cx="817" cy="460"/>
              </a:xfrm>
              <a:prstGeom prst="rect">
                <a:avLst/>
              </a:prstGeom>
            </p:spPr>
            <p:txBody>
              <a:bodyPr wrap="none" fromWordArt="1">
                <a:prstTxWarp prst="textArchUp">
                  <a:avLst>
                    <a:gd name="adj" fmla="val 10800000"/>
                  </a:avLst>
                </a:prstTxWarp>
                <a:normAutofit/>
              </a:bodyPr>
              <a:lstStyle/>
              <a:p>
                <a:pPr lvl="0" algn="ctr"/>
                <a:r>
                  <a:rPr sz="3600">
                    <a:ln w="9525" cap="flat" cmpd="sng">
                      <a:solidFill>
                        <a:srgbClr val="FF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中国平安保险股份有限公司</a:t>
                </a:r>
                <a:endParaRPr sz="3600">
                  <a:ln w="9525" cap="flat" cmpd="sng">
                    <a:solidFill>
                      <a:srgbClr val="FF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childTnLst>
                                    <p:set>
                                      <p:cBhvr additive="base">
                                        <p:cTn id="6" dur="1" fill="hold">
                                          <p:stCondLst>
                                            <p:cond delay="0"/>
                                          </p:stCondLst>
                                        </p:cTn>
                                        <p:tgtEl>
                                          <p:spTgt spid="2509">
                                            <p:txEl>
                                              <p:charRg st="0" end="20"/>
                                            </p:txEl>
                                          </p:spTgt>
                                        </p:tgtEl>
                                        <p:attrNameLst>
                                          <p:attrName>style.visibility</p:attrName>
                                        </p:attrNameLst>
                                      </p:cBhvr>
                                      <p:to>
                                        <p:strVal val="visible"/>
                                      </p:to>
                                    </p:set>
                                    <p:animEffect transition="in" filter="box(out)">
                                      <p:cBhvr additive="base">
                                        <p:cTn id="7" dur="500"/>
                                        <p:tgtEl>
                                          <p:spTgt spid="2509">
                                            <p:txEl>
                                              <p:charRg st="0"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childTnLst>
                                    <p:set>
                                      <p:cBhvr additive="base">
                                        <p:cTn id="11" dur="1" fill="hold">
                                          <p:stCondLst>
                                            <p:cond delay="0"/>
                                          </p:stCondLst>
                                        </p:cTn>
                                        <p:tgtEl>
                                          <p:spTgt spid="2509">
                                            <p:txEl>
                                              <p:charRg st="20" end="36"/>
                                            </p:txEl>
                                          </p:spTgt>
                                        </p:tgtEl>
                                        <p:attrNameLst>
                                          <p:attrName>style.visibility</p:attrName>
                                        </p:attrNameLst>
                                      </p:cBhvr>
                                      <p:to>
                                        <p:strVal val="visible"/>
                                      </p:to>
                                    </p:set>
                                    <p:animEffect transition="in" filter="box(out)">
                                      <p:cBhvr additive="base">
                                        <p:cTn id="12" dur="500"/>
                                        <p:tgtEl>
                                          <p:spTgt spid="2509">
                                            <p:txEl>
                                              <p:charRg st="20"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 grpId="0" animBg="1"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 name="标题 2518"/>
          <p:cNvSpPr/>
          <p:nvPr>
            <p:ph type="title" idx="4294967295"/>
          </p:nvPr>
        </p:nvSpPr>
        <p:spPr>
          <a:xfrm>
            <a:off x="1919288" y="260350"/>
            <a:ext cx="8137525" cy="1152525"/>
          </a:xfrm>
          <a:solidFill>
            <a:srgbClr val="FFFF99"/>
          </a:solidFill>
        </p:spPr>
        <p:txBody>
          <a:bodyPr anchor="ctr"/>
          <a:p>
            <a:r>
              <a:rPr lang="zh-CN" altLang="en-US" b="1">
                <a:solidFill>
                  <a:srgbClr val="000000"/>
                </a:solidFill>
              </a:rPr>
              <a:t>（十六）背书（与</a:t>
            </a:r>
            <a:r>
              <a:rPr lang="en-US" altLang="zh-CN" b="1">
                <a:solidFill>
                  <a:srgbClr val="000000"/>
                </a:solidFill>
              </a:rPr>
              <a:t>B/L</a:t>
            </a:r>
            <a:r>
              <a:rPr lang="zh-CN" altLang="en-US" b="1">
                <a:solidFill>
                  <a:srgbClr val="000000"/>
                </a:solidFill>
              </a:rPr>
              <a:t>背书同）</a:t>
            </a:r>
            <a:endParaRPr lang="zh-CN" altLang="en-US" b="1">
              <a:solidFill>
                <a:srgbClr val="000000"/>
              </a:solidFill>
            </a:endParaRPr>
          </a:p>
        </p:txBody>
      </p:sp>
      <p:sp>
        <p:nvSpPr>
          <p:cNvPr id="2520" name="文本占位符 2519"/>
          <p:cNvSpPr/>
          <p:nvPr>
            <p:ph type="body" idx="4294967295"/>
          </p:nvPr>
        </p:nvSpPr>
        <p:spPr>
          <a:xfrm>
            <a:off x="1774825" y="1600200"/>
            <a:ext cx="8512175" cy="3124200"/>
          </a:xfrm>
        </p:spPr>
        <p:txBody>
          <a:bodyPr>
            <a:normAutofit lnSpcReduction="10000"/>
          </a:bodyPr>
          <a:p>
            <a:pPr algn="just">
              <a:lnSpc>
                <a:spcPct val="90000"/>
              </a:lnSpc>
              <a:buClr>
                <a:schemeClr val="hlink"/>
              </a:buClr>
            </a:pPr>
            <a:r>
              <a:rPr lang="en-US" altLang="zh-CN" sz="2800" b="1">
                <a:solidFill>
                  <a:srgbClr val="000000"/>
                </a:solidFill>
              </a:rPr>
              <a:t> 1</a:t>
            </a:r>
            <a:r>
              <a:rPr lang="zh-CN" altLang="en-US" sz="2800" b="1">
                <a:solidFill>
                  <a:srgbClr val="000000"/>
                </a:solidFill>
              </a:rPr>
              <a:t>、空白背书（</a:t>
            </a:r>
            <a:r>
              <a:rPr lang="en-US" altLang="zh-CN" sz="2800" b="1">
                <a:solidFill>
                  <a:srgbClr val="000000"/>
                </a:solidFill>
              </a:rPr>
              <a:t>Blank Endorsed</a:t>
            </a:r>
            <a:r>
              <a:rPr lang="zh-CN" altLang="en-US" sz="2800" b="1">
                <a:solidFill>
                  <a:srgbClr val="000000"/>
                </a:solidFill>
              </a:rPr>
              <a:t>）</a:t>
            </a:r>
            <a:endParaRPr lang="zh-CN" altLang="en-US" sz="2800" b="1">
              <a:solidFill>
                <a:srgbClr val="000000"/>
              </a:solidFill>
            </a:endParaRPr>
          </a:p>
          <a:p>
            <a:pPr algn="just">
              <a:lnSpc>
                <a:spcPct val="90000"/>
              </a:lnSpc>
              <a:buClr>
                <a:schemeClr val="hlink"/>
              </a:buClr>
              <a:buNone/>
            </a:pPr>
            <a:r>
              <a:rPr lang="zh-CN" altLang="en-US" sz="2800" b="1">
                <a:solidFill>
                  <a:srgbClr val="000000"/>
                </a:solidFill>
              </a:rPr>
              <a:t>空白背书只注明被保险人（包括出口公司的名称和经办人的名字）的名称。</a:t>
            </a:r>
            <a:endParaRPr lang="zh-CN" altLang="en-US" sz="2800" b="1">
              <a:solidFill>
                <a:srgbClr val="000000"/>
              </a:solidFill>
            </a:endParaRPr>
          </a:p>
          <a:p>
            <a:pPr algn="just">
              <a:lnSpc>
                <a:spcPct val="90000"/>
              </a:lnSpc>
              <a:buClr>
                <a:schemeClr val="hlink"/>
              </a:buClr>
            </a:pPr>
            <a:r>
              <a:rPr lang="zh-CN" altLang="en-US" sz="2800" b="1">
                <a:solidFill>
                  <a:srgbClr val="000000"/>
                </a:solidFill>
              </a:rPr>
              <a:t>   </a:t>
            </a:r>
            <a:r>
              <a:rPr lang="en-US" altLang="zh-CN" sz="2800" b="1">
                <a:solidFill>
                  <a:srgbClr val="000000"/>
                </a:solidFill>
              </a:rPr>
              <a:t>2</a:t>
            </a:r>
            <a:r>
              <a:rPr lang="zh-CN" altLang="en-US" sz="2800" b="1">
                <a:solidFill>
                  <a:srgbClr val="000000"/>
                </a:solidFill>
              </a:rPr>
              <a:t>、记名背书</a:t>
            </a:r>
            <a:endParaRPr lang="zh-CN" altLang="en-US" sz="2800" b="1">
              <a:solidFill>
                <a:srgbClr val="000000"/>
              </a:solidFill>
            </a:endParaRPr>
          </a:p>
          <a:p>
            <a:pPr algn="just">
              <a:lnSpc>
                <a:spcPct val="90000"/>
              </a:lnSpc>
              <a:buClr>
                <a:schemeClr val="hlink"/>
              </a:buClr>
            </a:pPr>
            <a:r>
              <a:rPr lang="zh-CN" altLang="en-US" sz="2800" b="1">
                <a:solidFill>
                  <a:srgbClr val="000000"/>
                </a:solidFill>
              </a:rPr>
              <a:t> 当来证要求“</a:t>
            </a:r>
            <a:r>
              <a:rPr lang="en-US" altLang="zh-CN" sz="2800" b="1">
                <a:solidFill>
                  <a:srgbClr val="000000"/>
                </a:solidFill>
              </a:rPr>
              <a:t>Delivery to</a:t>
            </a:r>
            <a:r>
              <a:rPr lang="zh-CN" altLang="en-US" sz="2800" b="1">
                <a:solidFill>
                  <a:srgbClr val="000000"/>
                </a:solidFill>
              </a:rPr>
              <a:t>（</a:t>
            </a:r>
            <a:r>
              <a:rPr lang="en-US" altLang="zh-CN" sz="2800" b="1">
                <a:solidFill>
                  <a:srgbClr val="000000"/>
                </a:solidFill>
              </a:rPr>
              <a:t>the order of</a:t>
            </a:r>
            <a:r>
              <a:rPr lang="zh-CN" altLang="en-US" sz="2800" b="1">
                <a:solidFill>
                  <a:srgbClr val="000000"/>
                </a:solidFill>
              </a:rPr>
              <a:t>） </a:t>
            </a:r>
            <a:r>
              <a:rPr lang="en-US" altLang="zh-CN" sz="2800" b="1">
                <a:solidFill>
                  <a:srgbClr val="000000"/>
                </a:solidFill>
              </a:rPr>
              <a:t>X X X co</a:t>
            </a:r>
            <a:r>
              <a:rPr lang="zh-CN" altLang="en-US" sz="2800" b="1">
                <a:solidFill>
                  <a:srgbClr val="000000"/>
                </a:solidFill>
              </a:rPr>
              <a:t>．（</a:t>
            </a:r>
            <a:r>
              <a:rPr lang="en-US" altLang="zh-CN" sz="2800" b="1">
                <a:solidFill>
                  <a:srgbClr val="000000"/>
                </a:solidFill>
              </a:rPr>
              <a:t>Bank</a:t>
            </a:r>
            <a:r>
              <a:rPr lang="zh-CN" altLang="en-US" sz="2800" b="1">
                <a:solidFill>
                  <a:srgbClr val="000000"/>
                </a:solidFill>
              </a:rPr>
              <a:t>）”或“</a:t>
            </a:r>
            <a:r>
              <a:rPr lang="en-US" altLang="zh-CN" sz="2800" b="1">
                <a:solidFill>
                  <a:srgbClr val="000000"/>
                </a:solidFill>
              </a:rPr>
              <a:t>Endorsed in the name of X X X”</a:t>
            </a:r>
            <a:r>
              <a:rPr lang="zh-CN" altLang="en-US" sz="2800" b="1">
                <a:solidFill>
                  <a:srgbClr val="000000"/>
                </a:solidFill>
              </a:rPr>
              <a:t>，即规定使用记名方式背书。</a:t>
            </a:r>
            <a:endParaRPr lang="zh-CN" altLang="en-US" sz="2800"/>
          </a:p>
        </p:txBody>
      </p:sp>
      <p:sp>
        <p:nvSpPr>
          <p:cNvPr id="2521" name="矩形 2520"/>
          <p:cNvSpPr/>
          <p:nvPr/>
        </p:nvSpPr>
        <p:spPr>
          <a:xfrm>
            <a:off x="1847850" y="5229225"/>
            <a:ext cx="8280400" cy="1124585"/>
          </a:xfrm>
          <a:prstGeom prst="rect">
            <a:avLst/>
          </a:prstGeom>
          <a:solidFill>
            <a:srgbClr val="CCFFFF"/>
          </a:solidFill>
          <a:ln w="9525">
            <a:noFill/>
          </a:ln>
        </p:spPr>
        <p:txBody>
          <a:bodyPr>
            <a:spAutoFit/>
          </a:bodyPr>
          <a:p>
            <a:pPr>
              <a:lnSpc>
                <a:spcPct val="120000"/>
              </a:lnSpc>
            </a:pPr>
            <a:r>
              <a:rPr lang="zh-CN" altLang="en-US" sz="2800" b="1"/>
              <a:t>保险单是一种权利的凭证，经</a:t>
            </a:r>
            <a:r>
              <a:rPr lang="zh-CN" altLang="en-US" sz="2800" b="1">
                <a:solidFill>
                  <a:srgbClr val="FF0000"/>
                </a:solidFill>
              </a:rPr>
              <a:t>背书</a:t>
            </a:r>
            <a:r>
              <a:rPr lang="zh-CN" altLang="en-US" sz="2800" b="1"/>
              <a:t>后可以</a:t>
            </a:r>
            <a:r>
              <a:rPr lang="zh-CN" altLang="en-US" sz="2800" b="1">
                <a:solidFill>
                  <a:srgbClr val="FF0000"/>
                </a:solidFill>
              </a:rPr>
              <a:t>随货物所有权的转移而进行转让</a:t>
            </a:r>
            <a:r>
              <a:rPr lang="zh-CN" altLang="en-US" sz="2800" b="1"/>
              <a:t>。</a:t>
            </a:r>
            <a:endParaRPr lang="zh-CN" altLang="en-US" sz="2800" b="1"/>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p:cNvSpPr>
          <p:nvPr>
            <p:ph type="title"/>
          </p:nvPr>
        </p:nvSpPr>
        <p:spPr/>
        <p:txBody>
          <a:bodyPr anchor="b"/>
          <a:p>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全部损失</a:t>
            </a:r>
            <a:endPar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133123" name="文本占位符 133122"/>
          <p:cNvSpPr>
            <a:spLocks noGrp="1"/>
          </p:cNvSpPr>
          <p:nvPr>
            <p:ph type="body" idx="1"/>
          </p:nvPr>
        </p:nvSpPr>
        <p:spPr>
          <a:xfrm>
            <a:off x="2424113" y="1916113"/>
            <a:ext cx="7412037" cy="4259262"/>
          </a:xfrm>
        </p:spPr>
        <p:txBody>
          <a:bodyPr/>
          <a:p>
            <a:pPr>
              <a:lnSpc>
                <a:spcPct val="80000"/>
              </a:lnSpc>
              <a:buSzPct val="80000"/>
              <a:buFont typeface="Wingdings" panose="05000000000000000000" pitchFamily="2" charset="2"/>
              <a:buChar char="u"/>
            </a:pPr>
            <a:r>
              <a:rPr lang="zh-CN" altLang="en-US" sz="2800" b="1" dirty="0">
                <a:solidFill>
                  <a:schemeClr val="hlink"/>
                </a:solidFill>
                <a:effectLst>
                  <a:outerShdw blurRad="38100" dist="38100" dir="2700000">
                    <a:srgbClr val="C0C0C0"/>
                  </a:outerShdw>
                </a:effectLst>
                <a:latin typeface="楷体_GB2312" pitchFamily="49" charset="-122"/>
                <a:ea typeface="楷体_GB2312" pitchFamily="49" charset="-122"/>
              </a:rPr>
              <a:t>推定全损：</a:t>
            </a:r>
            <a:endParaRPr lang="zh-CN" altLang="en-US" sz="2800" b="1" dirty="0">
              <a:solidFill>
                <a:schemeClr val="hlink"/>
              </a:solidFill>
              <a:effectLst>
                <a:outerShdw blurRad="38100" dist="38100" dir="2700000">
                  <a:srgbClr val="C0C0C0"/>
                </a:outerShdw>
              </a:effectLst>
              <a:latin typeface="楷体_GB2312" pitchFamily="49" charset="-122"/>
              <a:ea typeface="楷体_GB2312" pitchFamily="49" charset="-122"/>
            </a:endParaRPr>
          </a:p>
          <a:p>
            <a:pPr>
              <a:lnSpc>
                <a:spcPct val="8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1、保险标的物受损后，修理费用超过修复后价值；</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8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2、保险标的物全损无法避免，施救费用大于救后价</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8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3、保险标的物受损后，整理和续运到目的地的费用大于货物价值；</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80000"/>
              </a:lnSpc>
              <a:buNone/>
            </a:pPr>
            <a:r>
              <a:rPr lang="zh-CN" altLang="en-US" sz="2800" b="1" dirty="0">
                <a:effectLst>
                  <a:outerShdw blurRad="38100" dist="38100" dir="2700000">
                    <a:srgbClr val="C0C0C0"/>
                  </a:outerShdw>
                </a:effectLst>
                <a:latin typeface="楷体_GB2312" pitchFamily="49" charset="-122"/>
                <a:ea typeface="楷体_GB2312" pitchFamily="49" charset="-122"/>
              </a:rPr>
              <a:t>4、保险标的物遭受保险事故后，使被保险人失去标的物的所有权，收回该权力的费用大于收回后货物价值。</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lnSpc>
                <a:spcPct val="80000"/>
              </a:lnSpc>
            </a:pPr>
            <a:endParaRPr lang="zh-CN" altLang="en-US" sz="2800" dirty="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4" name="标题 2523"/>
          <p:cNvSpPr/>
          <p:nvPr>
            <p:ph type="title" idx="4294967295"/>
          </p:nvPr>
        </p:nvSpPr>
        <p:spPr>
          <a:xfrm>
            <a:off x="2927350" y="115888"/>
            <a:ext cx="4032250" cy="750887"/>
          </a:xfrm>
        </p:spPr>
        <p:txBody>
          <a:bodyPr anchor="ctr"/>
          <a:p>
            <a:pPr algn="l"/>
            <a:r>
              <a:rPr lang="zh-CN" altLang="en-US" sz="3600" b="1">
                <a:solidFill>
                  <a:schemeClr val="tx1"/>
                </a:solidFill>
                <a:ea typeface="楷体_GB2312" pitchFamily="49" charset="-122"/>
              </a:rPr>
              <a:t>五、注意事项</a:t>
            </a:r>
            <a:endParaRPr lang="zh-CN" altLang="en-US" sz="3600" b="1">
              <a:solidFill>
                <a:schemeClr val="tx1"/>
              </a:solidFill>
              <a:ea typeface="楷体_GB2312" pitchFamily="49" charset="-122"/>
            </a:endParaRPr>
          </a:p>
        </p:txBody>
      </p:sp>
      <p:sp>
        <p:nvSpPr>
          <p:cNvPr id="2525" name="文本占位符 2524"/>
          <p:cNvSpPr/>
          <p:nvPr>
            <p:ph type="body" idx="4294967295"/>
          </p:nvPr>
        </p:nvSpPr>
        <p:spPr>
          <a:xfrm>
            <a:off x="1919288" y="1196975"/>
            <a:ext cx="8172450" cy="5149850"/>
          </a:xfrm>
        </p:spPr>
        <p:txBody>
          <a:bodyPr>
            <a:normAutofit lnSpcReduction="10000"/>
          </a:bodyPr>
          <a:p>
            <a:pPr>
              <a:lnSpc>
                <a:spcPct val="160000"/>
              </a:lnSpc>
              <a:buClr>
                <a:schemeClr val="hlink"/>
              </a:buClr>
              <a:buNone/>
            </a:pPr>
            <a:r>
              <a:rPr lang="en-US" altLang="zh-CN" sz="2400" b="1">
                <a:latin typeface="宋体" panose="02010600030101010101" pitchFamily="2" charset="-122"/>
              </a:rPr>
              <a:t>1</a:t>
            </a:r>
            <a:r>
              <a:rPr lang="zh-CN" altLang="en-US" sz="2400" b="1">
                <a:latin typeface="宋体" panose="02010600030101010101" pitchFamily="2" charset="-122"/>
              </a:rPr>
              <a:t>、投保时间</a:t>
            </a:r>
            <a:endParaRPr lang="zh-CN" altLang="en-US" sz="2400" b="1">
              <a:latin typeface="宋体" panose="02010600030101010101" pitchFamily="2" charset="-122"/>
            </a:endParaRPr>
          </a:p>
          <a:p>
            <a:pPr>
              <a:lnSpc>
                <a:spcPct val="160000"/>
              </a:lnSpc>
              <a:buClr>
                <a:schemeClr val="hlink"/>
              </a:buClr>
              <a:buNone/>
            </a:pPr>
            <a:r>
              <a:rPr lang="zh-CN" altLang="en-US" sz="2400" b="1">
                <a:latin typeface="宋体" panose="02010600030101010101" pitchFamily="2" charset="-122"/>
              </a:rPr>
              <a:t>   如果货物已在装运港，则在装运前</a:t>
            </a:r>
            <a:r>
              <a:rPr lang="en-US" altLang="zh-CN" sz="2400" b="1">
                <a:latin typeface="宋体" panose="02010600030101010101" pitchFamily="2" charset="-122"/>
              </a:rPr>
              <a:t>1~3</a:t>
            </a:r>
            <a:r>
              <a:rPr lang="zh-CN" altLang="en-US" sz="2400" b="1">
                <a:latin typeface="宋体" panose="02010600030101010101" pitchFamily="2" charset="-122"/>
              </a:rPr>
              <a:t>天投保</a:t>
            </a:r>
            <a:endParaRPr lang="zh-CN" altLang="en-US" sz="2400" b="1">
              <a:latin typeface="宋体" panose="02010600030101010101" pitchFamily="2" charset="-122"/>
            </a:endParaRPr>
          </a:p>
          <a:p>
            <a:pPr>
              <a:lnSpc>
                <a:spcPct val="160000"/>
              </a:lnSpc>
              <a:buClr>
                <a:schemeClr val="hlink"/>
              </a:buClr>
              <a:buNone/>
            </a:pPr>
            <a:r>
              <a:rPr lang="zh-CN" altLang="en-US" sz="2400" b="1">
                <a:latin typeface="宋体" panose="02010600030101010101" pitchFamily="2" charset="-122"/>
              </a:rPr>
              <a:t>   如果出口货物在内地，仓至仓条款</a:t>
            </a:r>
            <a:endParaRPr lang="zh-CN" altLang="en-US" sz="2400" b="1">
              <a:latin typeface="宋体" panose="02010600030101010101" pitchFamily="2" charset="-122"/>
            </a:endParaRPr>
          </a:p>
          <a:p>
            <a:pPr>
              <a:lnSpc>
                <a:spcPct val="160000"/>
              </a:lnSpc>
              <a:buClr>
                <a:schemeClr val="hlink"/>
              </a:buClr>
              <a:buNone/>
            </a:pPr>
            <a:r>
              <a:rPr lang="en-US" altLang="zh-CN" sz="2400" b="1">
                <a:latin typeface="宋体" panose="02010600030101010101" pitchFamily="2" charset="-122"/>
              </a:rPr>
              <a:t>2</a:t>
            </a:r>
            <a:r>
              <a:rPr lang="zh-CN" altLang="en-US" sz="2400" b="1">
                <a:latin typeface="宋体" panose="02010600030101010101" pitchFamily="2" charset="-122"/>
              </a:rPr>
              <a:t>、出单日期</a:t>
            </a:r>
            <a:endParaRPr lang="zh-CN" altLang="en-US" sz="2400" b="1">
              <a:latin typeface="宋体" panose="02010600030101010101" pitchFamily="2" charset="-122"/>
            </a:endParaRPr>
          </a:p>
          <a:p>
            <a:pPr>
              <a:lnSpc>
                <a:spcPct val="160000"/>
              </a:lnSpc>
              <a:buClr>
                <a:schemeClr val="hlink"/>
              </a:buClr>
              <a:buNone/>
            </a:pPr>
            <a:r>
              <a:rPr lang="zh-CN" altLang="en-US" sz="2400" b="1">
                <a:latin typeface="宋体" panose="02010600030101010101" pitchFamily="2" charset="-122"/>
              </a:rPr>
              <a:t>   保险单的签发日期不得迟于</a:t>
            </a:r>
            <a:r>
              <a:rPr lang="en-US" altLang="zh-CN" sz="2400" b="1">
                <a:latin typeface="宋体" panose="02010600030101010101" pitchFamily="2" charset="-122"/>
              </a:rPr>
              <a:t>B/L</a:t>
            </a:r>
            <a:r>
              <a:rPr lang="zh-CN" altLang="en-US" sz="2400" b="1">
                <a:latin typeface="宋体" panose="02010600030101010101" pitchFamily="2" charset="-122"/>
              </a:rPr>
              <a:t>日期</a:t>
            </a:r>
            <a:endParaRPr lang="zh-CN" altLang="en-US" sz="2400" b="1">
              <a:latin typeface="宋体" panose="02010600030101010101" pitchFamily="2" charset="-122"/>
            </a:endParaRPr>
          </a:p>
          <a:p>
            <a:pPr algn="just">
              <a:lnSpc>
                <a:spcPct val="150000"/>
              </a:lnSpc>
              <a:buClr>
                <a:schemeClr val="hlink"/>
              </a:buClr>
              <a:buNone/>
            </a:pPr>
            <a:r>
              <a:rPr lang="en-US" altLang="zh-CN" sz="2400" b="1">
                <a:solidFill>
                  <a:srgbClr val="CC0000"/>
                </a:solidFill>
                <a:latin typeface="宋体" panose="02010600030101010101" pitchFamily="2" charset="-122"/>
              </a:rPr>
              <a:t>3</a:t>
            </a:r>
            <a:r>
              <a:rPr lang="zh-CN" altLang="en-US" sz="2400" b="1">
                <a:solidFill>
                  <a:srgbClr val="CC0000"/>
                </a:solidFill>
                <a:latin typeface="宋体" panose="02010600030101010101" pitchFamily="2" charset="-122"/>
              </a:rPr>
              <a:t>、</a:t>
            </a:r>
            <a:r>
              <a:rPr lang="zh-CN" altLang="en-US" sz="2400" b="1">
                <a:latin typeface="宋体" panose="02010600030101010101" pitchFamily="2" charset="-122"/>
              </a:rPr>
              <a:t>关于保险费的币值</a:t>
            </a:r>
            <a:endParaRPr lang="zh-CN" altLang="en-US" sz="2400" b="1">
              <a:latin typeface="宋体" panose="02010600030101010101" pitchFamily="2" charset="-122"/>
            </a:endParaRPr>
          </a:p>
          <a:p>
            <a:pPr algn="just">
              <a:lnSpc>
                <a:spcPct val="150000"/>
              </a:lnSpc>
              <a:buClr>
                <a:schemeClr val="hlink"/>
              </a:buClr>
              <a:buNone/>
            </a:pPr>
            <a:r>
              <a:rPr lang="zh-CN" altLang="en-US" sz="2400" b="1">
                <a:latin typeface="宋体" panose="02010600030101010101" pitchFamily="2" charset="-122"/>
              </a:rPr>
              <a:t>    除非信用证另有规定，保险单据必须使用与信用证相同币值开立。</a:t>
            </a:r>
            <a:endParaRPr lang="zh-CN" altLang="en-US" sz="2400" b="1">
              <a:latin typeface="宋体" panose="02010600030101010101" pitchFamily="2" charset="-122"/>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525">
                                            <p:txEl>
                                              <p:charRg st="0" end="7"/>
                                            </p:txEl>
                                          </p:spTgt>
                                        </p:tgtEl>
                                        <p:attrNameLst>
                                          <p:attrName>style.visibility</p:attrName>
                                        </p:attrNameLst>
                                      </p:cBhvr>
                                      <p:to>
                                        <p:strVal val="visible"/>
                                      </p:to>
                                    </p:set>
                                    <p:animEffect transition="in" filter="blinds(horizontal)">
                                      <p:cBhvr additive="base">
                                        <p:cTn id="7" dur="500"/>
                                        <p:tgtEl>
                                          <p:spTgt spid="2525">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childTnLst>
                                    <p:set>
                                      <p:cBhvr additive="base">
                                        <p:cTn id="11" dur="1" fill="hold">
                                          <p:stCondLst>
                                            <p:cond delay="0"/>
                                          </p:stCondLst>
                                        </p:cTn>
                                        <p:tgtEl>
                                          <p:spTgt spid="2525">
                                            <p:txEl>
                                              <p:charRg st="7" end="32"/>
                                            </p:txEl>
                                          </p:spTgt>
                                        </p:tgtEl>
                                        <p:attrNameLst>
                                          <p:attrName>style.visibility</p:attrName>
                                        </p:attrNameLst>
                                      </p:cBhvr>
                                      <p:to>
                                        <p:strVal val="visible"/>
                                      </p:to>
                                    </p:set>
                                    <p:anim calcmode="discrete" valueType="clr">
                                      <p:cBhvr additive="base">
                                        <p:cTn id="12" dur="80" fill="hold"/>
                                        <p:tgtEl>
                                          <p:spTgt spid="2525">
                                            <p:txEl>
                                              <p:charRg st="7" end="32"/>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3" dur="80" fill="hold"/>
                                        <p:tgtEl>
                                          <p:spTgt spid="2525">
                                            <p:txEl>
                                              <p:charRg st="7" end="32"/>
                                            </p:txEl>
                                          </p:spTgt>
                                        </p:tgtEl>
                                        <p:attrNameLst>
                                          <p:attrName>fillcolor</p:attrName>
                                        </p:attrNameLst>
                                      </p:cBhvr>
                                      <p:tavLst>
                                        <p:tav tm="0">
                                          <p:val>
                                            <p:clrVal>
                                              <a:schemeClr val="accent2"/>
                                            </p:clrVal>
                                          </p:val>
                                        </p:tav>
                                        <p:tav tm="50000">
                                          <p:val>
                                            <p:clrVal>
                                              <a:schemeClr val="hlink"/>
                                            </p:clrVal>
                                          </p:val>
                                        </p:tav>
                                      </p:tavLst>
                                    </p:anim>
                                    <p:set>
                                      <p:cBhvr additive="base">
                                        <p:cTn id="14" dur="80" fill="hold"/>
                                        <p:tgtEl>
                                          <p:spTgt spid="2525">
                                            <p:txEl>
                                              <p:charRg st="7" end="3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childTnLst>
                                    <p:set>
                                      <p:cBhvr additive="base">
                                        <p:cTn id="18" dur="1" fill="hold">
                                          <p:stCondLst>
                                            <p:cond delay="0"/>
                                          </p:stCondLst>
                                        </p:cTn>
                                        <p:tgtEl>
                                          <p:spTgt spid="2525">
                                            <p:txEl>
                                              <p:charRg st="32" end="51"/>
                                            </p:txEl>
                                          </p:spTgt>
                                        </p:tgtEl>
                                        <p:attrNameLst>
                                          <p:attrName>style.visibility</p:attrName>
                                        </p:attrNameLst>
                                      </p:cBhvr>
                                      <p:to>
                                        <p:strVal val="visible"/>
                                      </p:to>
                                    </p:set>
                                    <p:anim calcmode="discrete" valueType="clr">
                                      <p:cBhvr additive="base">
                                        <p:cTn id="19" dur="80" fill="hold"/>
                                        <p:tgtEl>
                                          <p:spTgt spid="2525">
                                            <p:txEl>
                                              <p:charRg st="32" end="51"/>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0" dur="80" fill="hold"/>
                                        <p:tgtEl>
                                          <p:spTgt spid="2525">
                                            <p:txEl>
                                              <p:charRg st="32" end="51"/>
                                            </p:txEl>
                                          </p:spTgt>
                                        </p:tgtEl>
                                        <p:attrNameLst>
                                          <p:attrName>fillcolor</p:attrName>
                                        </p:attrNameLst>
                                      </p:cBhvr>
                                      <p:tavLst>
                                        <p:tav tm="0">
                                          <p:val>
                                            <p:clrVal>
                                              <a:schemeClr val="accent2"/>
                                            </p:clrVal>
                                          </p:val>
                                        </p:tav>
                                        <p:tav tm="50000">
                                          <p:val>
                                            <p:clrVal>
                                              <a:schemeClr val="hlink"/>
                                            </p:clrVal>
                                          </p:val>
                                        </p:tav>
                                      </p:tavLst>
                                    </p:anim>
                                    <p:set>
                                      <p:cBhvr additive="base">
                                        <p:cTn id="21" dur="80" fill="hold"/>
                                        <p:tgtEl>
                                          <p:spTgt spid="2525">
                                            <p:txEl>
                                              <p:charRg st="32" end="5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childTnLst>
                                    <p:set>
                                      <p:cBhvr additive="base">
                                        <p:cTn id="25" dur="1" fill="hold">
                                          <p:stCondLst>
                                            <p:cond delay="0"/>
                                          </p:stCondLst>
                                        </p:cTn>
                                        <p:tgtEl>
                                          <p:spTgt spid="2525">
                                            <p:txEl>
                                              <p:charRg st="51" end="58"/>
                                            </p:txEl>
                                          </p:spTgt>
                                        </p:tgtEl>
                                        <p:attrNameLst>
                                          <p:attrName>style.visibility</p:attrName>
                                        </p:attrNameLst>
                                      </p:cBhvr>
                                      <p:to>
                                        <p:strVal val="visible"/>
                                      </p:to>
                                    </p:set>
                                    <p:animEffect transition="in" filter="blinds(horizontal)">
                                      <p:cBhvr additive="base">
                                        <p:cTn id="26" dur="500"/>
                                        <p:tgtEl>
                                          <p:spTgt spid="2525">
                                            <p:txEl>
                                              <p:charRg st="51" end="5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childTnLst>
                                    <p:set>
                                      <p:cBhvr additive="base">
                                        <p:cTn id="30" dur="1" fill="hold">
                                          <p:stCondLst>
                                            <p:cond delay="0"/>
                                          </p:stCondLst>
                                        </p:cTn>
                                        <p:tgtEl>
                                          <p:spTgt spid="2525">
                                            <p:txEl>
                                              <p:charRg st="58" end="79"/>
                                            </p:txEl>
                                          </p:spTgt>
                                        </p:tgtEl>
                                        <p:attrNameLst>
                                          <p:attrName>style.visibility</p:attrName>
                                        </p:attrNameLst>
                                      </p:cBhvr>
                                      <p:to>
                                        <p:strVal val="visible"/>
                                      </p:to>
                                    </p:set>
                                    <p:anim calcmode="discrete" valueType="clr">
                                      <p:cBhvr additive="base">
                                        <p:cTn id="31" dur="80" fill="hold"/>
                                        <p:tgtEl>
                                          <p:spTgt spid="2525">
                                            <p:txEl>
                                              <p:charRg st="58" end="79"/>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2" dur="80" fill="hold"/>
                                        <p:tgtEl>
                                          <p:spTgt spid="2525">
                                            <p:txEl>
                                              <p:charRg st="58" end="79"/>
                                            </p:txEl>
                                          </p:spTgt>
                                        </p:tgtEl>
                                        <p:attrNameLst>
                                          <p:attrName>fillcolor</p:attrName>
                                        </p:attrNameLst>
                                      </p:cBhvr>
                                      <p:tavLst>
                                        <p:tav tm="0">
                                          <p:val>
                                            <p:clrVal>
                                              <a:schemeClr val="accent2"/>
                                            </p:clrVal>
                                          </p:val>
                                        </p:tav>
                                        <p:tav tm="50000">
                                          <p:val>
                                            <p:clrVal>
                                              <a:schemeClr val="hlink"/>
                                            </p:clrVal>
                                          </p:val>
                                        </p:tav>
                                      </p:tavLst>
                                    </p:anim>
                                    <p:set>
                                      <p:cBhvr additive="base">
                                        <p:cTn id="33" dur="80" fill="hold"/>
                                        <p:tgtEl>
                                          <p:spTgt spid="2525">
                                            <p:txEl>
                                              <p:charRg st="58" end="79"/>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childTnLst>
                                    <p:set>
                                      <p:cBhvr additive="base">
                                        <p:cTn id="37" dur="1" fill="hold">
                                          <p:stCondLst>
                                            <p:cond delay="0"/>
                                          </p:stCondLst>
                                        </p:cTn>
                                        <p:tgtEl>
                                          <p:spTgt spid="2525">
                                            <p:txEl>
                                              <p:charRg st="90" end="124"/>
                                            </p:txEl>
                                          </p:spTgt>
                                        </p:tgtEl>
                                        <p:attrNameLst>
                                          <p:attrName>style.visibility</p:attrName>
                                        </p:attrNameLst>
                                      </p:cBhvr>
                                      <p:to>
                                        <p:strVal val="visible"/>
                                      </p:to>
                                    </p:set>
                                    <p:anim calcmode="discrete" valueType="clr">
                                      <p:cBhvr additive="base">
                                        <p:cTn id="38" dur="80" fill="hold"/>
                                        <p:tgtEl>
                                          <p:spTgt spid="2525">
                                            <p:txEl>
                                              <p:charRg st="90" end="124"/>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9" dur="80" fill="hold"/>
                                        <p:tgtEl>
                                          <p:spTgt spid="2525">
                                            <p:txEl>
                                              <p:charRg st="90" end="124"/>
                                            </p:txEl>
                                          </p:spTgt>
                                        </p:tgtEl>
                                        <p:attrNameLst>
                                          <p:attrName>fillcolor</p:attrName>
                                        </p:attrNameLst>
                                      </p:cBhvr>
                                      <p:tavLst>
                                        <p:tav tm="0">
                                          <p:val>
                                            <p:clrVal>
                                              <a:schemeClr val="accent2"/>
                                            </p:clrVal>
                                          </p:val>
                                        </p:tav>
                                        <p:tav tm="50000">
                                          <p:val>
                                            <p:clrVal>
                                              <a:schemeClr val="hlink"/>
                                            </p:clrVal>
                                          </p:val>
                                        </p:tav>
                                      </p:tavLst>
                                    </p:anim>
                                    <p:set>
                                      <p:cBhvr additive="base">
                                        <p:cTn id="40" dur="80" fill="hold"/>
                                        <p:tgtEl>
                                          <p:spTgt spid="2525">
                                            <p:txEl>
                                              <p:charRg st="90" end="124"/>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childTnLst>
                                    <p:set>
                                      <p:cBhvr additive="base">
                                        <p:cTn id="44" dur="1" fill="hold">
                                          <p:stCondLst>
                                            <p:cond delay="0"/>
                                          </p:stCondLst>
                                        </p:cTn>
                                        <p:tgtEl>
                                          <p:spTgt spid="2525">
                                            <p:txEl>
                                              <p:charRg st="79" end="90"/>
                                            </p:txEl>
                                          </p:spTgt>
                                        </p:tgtEl>
                                        <p:attrNameLst>
                                          <p:attrName>style.visibility</p:attrName>
                                        </p:attrNameLst>
                                      </p:cBhvr>
                                      <p:to>
                                        <p:strVal val="visible"/>
                                      </p:to>
                                    </p:set>
                                    <p:anim calcmode="discrete" valueType="clr">
                                      <p:cBhvr additive="base">
                                        <p:cTn id="45" dur="80" fill="hold"/>
                                        <p:tgtEl>
                                          <p:spTgt spid="2525">
                                            <p:txEl>
                                              <p:charRg st="79" end="90"/>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46" dur="80" fill="hold"/>
                                        <p:tgtEl>
                                          <p:spTgt spid="2525">
                                            <p:txEl>
                                              <p:charRg st="79" end="90"/>
                                            </p:txEl>
                                          </p:spTgt>
                                        </p:tgtEl>
                                        <p:attrNameLst>
                                          <p:attrName>fillcolor</p:attrName>
                                        </p:attrNameLst>
                                      </p:cBhvr>
                                      <p:tavLst>
                                        <p:tav tm="0">
                                          <p:val>
                                            <p:clrVal>
                                              <a:schemeClr val="accent2"/>
                                            </p:clrVal>
                                          </p:val>
                                        </p:tav>
                                        <p:tav tm="50000">
                                          <p:val>
                                            <p:clrVal>
                                              <a:schemeClr val="hlink"/>
                                            </p:clrVal>
                                          </p:val>
                                        </p:tav>
                                      </p:tavLst>
                                    </p:anim>
                                    <p:set>
                                      <p:cBhvr additive="base">
                                        <p:cTn id="47" dur="80" fill="hold"/>
                                        <p:tgtEl>
                                          <p:spTgt spid="2525">
                                            <p:txEl>
                                              <p:charRg st="79" end="9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3" name="矩形 2532"/>
          <p:cNvSpPr/>
          <p:nvPr/>
        </p:nvSpPr>
        <p:spPr>
          <a:xfrm>
            <a:off x="2063750" y="836613"/>
            <a:ext cx="7740650" cy="4831080"/>
          </a:xfrm>
          <a:prstGeom prst="rect">
            <a:avLst/>
          </a:prstGeom>
          <a:noFill/>
          <a:ln w="9525">
            <a:noFill/>
          </a:ln>
        </p:spPr>
        <p:txBody>
          <a:bodyPr>
            <a:spAutoFit/>
          </a:bodyPr>
          <a:p>
            <a:r>
              <a:rPr lang="zh-CN" altLang="en-US" sz="2800" b="1">
                <a:solidFill>
                  <a:srgbClr val="FF3399"/>
                </a:solidFill>
                <a:latin typeface="宋体" panose="02010600030101010101" pitchFamily="2" charset="-122"/>
              </a:rPr>
              <a:t>一、是非题</a:t>
            </a:r>
            <a:endParaRPr lang="zh-CN" altLang="en-US" sz="2800" b="1">
              <a:solidFill>
                <a:srgbClr val="FF3399"/>
              </a:solidFill>
              <a:latin typeface="宋体" panose="02010600030101010101" pitchFamily="2" charset="-122"/>
            </a:endParaRPr>
          </a:p>
          <a:p>
            <a:endParaRPr lang="zh-CN" altLang="en-US" sz="2800" b="1">
              <a:solidFill>
                <a:srgbClr val="FF3399"/>
              </a:solidFill>
              <a:latin typeface="宋体" panose="02010600030101010101" pitchFamily="2" charset="-122"/>
            </a:endParaRPr>
          </a:p>
          <a:p>
            <a:r>
              <a:rPr lang="en-US" altLang="zh-CN" sz="2800" b="1">
                <a:latin typeface="宋体" panose="02010600030101010101" pitchFamily="2" charset="-122"/>
              </a:rPr>
              <a:t>(    )1</a:t>
            </a:r>
            <a:r>
              <a:rPr lang="zh-CN" altLang="en-US" sz="2800" b="1">
                <a:latin typeface="宋体" panose="02010600030101010101" pitchFamily="2" charset="-122"/>
              </a:rPr>
              <a:t>、保险单是保险人和被保险人之间</a:t>
            </a:r>
            <a:endParaRPr lang="zh-CN" altLang="en-US" sz="2800" b="1">
              <a:latin typeface="宋体" panose="02010600030101010101" pitchFamily="2" charset="-122"/>
            </a:endParaRPr>
          </a:p>
          <a:p>
            <a:r>
              <a:rPr lang="zh-CN" altLang="en-US" sz="2800" b="1">
                <a:latin typeface="宋体" panose="02010600030101010101" pitchFamily="2" charset="-122"/>
              </a:rPr>
              <a:t>         的保险合同。</a:t>
            </a:r>
            <a:endParaRPr lang="zh-CN" altLang="en-US" sz="2800" b="1">
              <a:latin typeface="宋体" panose="02010600030101010101" pitchFamily="2" charset="-122"/>
            </a:endParaRPr>
          </a:p>
          <a:p>
            <a:endParaRPr lang="zh-CN" altLang="en-US" sz="2800" b="1">
              <a:latin typeface="宋体" panose="02010600030101010101" pitchFamily="2" charset="-122"/>
            </a:endParaRPr>
          </a:p>
          <a:p>
            <a:r>
              <a:rPr lang="en-US" altLang="zh-CN" sz="2800" b="1">
                <a:latin typeface="宋体" panose="02010600030101010101" pitchFamily="2" charset="-122"/>
              </a:rPr>
              <a:t>(    )2</a:t>
            </a:r>
            <a:r>
              <a:rPr lang="zh-CN" altLang="en-US" sz="2800" b="1">
                <a:latin typeface="宋体" panose="02010600030101010101" pitchFamily="2" charset="-122"/>
              </a:rPr>
              <a:t>、海上货运保险单的转让与其他财</a:t>
            </a:r>
            <a:endParaRPr lang="zh-CN" altLang="en-US" sz="2800" b="1">
              <a:latin typeface="宋体" panose="02010600030101010101" pitchFamily="2" charset="-122"/>
            </a:endParaRPr>
          </a:p>
          <a:p>
            <a:r>
              <a:rPr lang="zh-CN" altLang="en-US" sz="2800" b="1">
                <a:latin typeface="宋体" panose="02010600030101010101" pitchFamily="2" charset="-122"/>
              </a:rPr>
              <a:t>         产保险单的转让一样，必须征得</a:t>
            </a:r>
            <a:endParaRPr lang="zh-CN" altLang="en-US" sz="2800" b="1">
              <a:latin typeface="宋体" panose="02010600030101010101" pitchFamily="2" charset="-122"/>
            </a:endParaRPr>
          </a:p>
          <a:p>
            <a:r>
              <a:rPr lang="zh-CN" altLang="en-US" sz="2800" b="1">
                <a:latin typeface="宋体" panose="02010600030101010101" pitchFamily="2" charset="-122"/>
              </a:rPr>
              <a:t>         保险公司的同意。</a:t>
            </a:r>
            <a:endParaRPr lang="zh-CN" altLang="en-US" sz="2800" b="1">
              <a:latin typeface="宋体" panose="02010600030101010101" pitchFamily="2" charset="-122"/>
            </a:endParaRPr>
          </a:p>
          <a:p>
            <a:endParaRPr lang="zh-CN" altLang="en-US" sz="2800" b="1">
              <a:latin typeface="宋体" panose="02010600030101010101" pitchFamily="2" charset="-122"/>
            </a:endParaRPr>
          </a:p>
          <a:p>
            <a:r>
              <a:rPr lang="en-US" altLang="zh-CN" sz="2800" b="1">
                <a:latin typeface="宋体" panose="02010600030101010101" pitchFamily="2" charset="-122"/>
              </a:rPr>
              <a:t>(    )3</a:t>
            </a:r>
            <a:r>
              <a:rPr lang="zh-CN" altLang="en-US" sz="2800" b="1">
                <a:latin typeface="宋体" panose="02010600030101010101" pitchFamily="2" charset="-122"/>
              </a:rPr>
              <a:t>、在保险关系中，被保险人就是投</a:t>
            </a:r>
            <a:endParaRPr lang="zh-CN" altLang="en-US" sz="2800" b="1">
              <a:latin typeface="宋体" panose="02010600030101010101" pitchFamily="2" charset="-122"/>
            </a:endParaRPr>
          </a:p>
          <a:p>
            <a:r>
              <a:rPr lang="zh-CN" altLang="en-US" sz="2800" b="1">
                <a:latin typeface="宋体" panose="02010600030101010101" pitchFamily="2" charset="-122"/>
              </a:rPr>
              <a:t>         保人。</a:t>
            </a:r>
            <a:endParaRPr lang="zh-CN" altLang="en-US" sz="2800" b="1">
              <a:latin typeface="宋体" panose="02010600030101010101" pitchFamily="2" charset="-122"/>
            </a:endParaRPr>
          </a:p>
        </p:txBody>
      </p:sp>
      <p:grpSp>
        <p:nvGrpSpPr>
          <p:cNvPr id="2534" name="组合 2533"/>
          <p:cNvGrpSpPr/>
          <p:nvPr/>
        </p:nvGrpSpPr>
        <p:grpSpPr>
          <a:xfrm>
            <a:off x="2495550" y="2781300"/>
            <a:ext cx="533400" cy="533400"/>
            <a:chOff x="3504" y="2352"/>
            <a:chExt cx="336" cy="336"/>
          </a:xfrm>
        </p:grpSpPr>
        <p:cxnSp>
          <p:nvCxnSpPr>
            <p:cNvPr id="2535" name="直接连接符 2534"/>
            <p:cNvCxnSpPr/>
            <p:nvPr/>
          </p:nvCxnSpPr>
          <p:spPr>
            <a:xfrm>
              <a:off x="3504" y="2352"/>
              <a:ext cx="288" cy="336"/>
            </a:xfrm>
            <a:prstGeom prst="line">
              <a:avLst/>
            </a:prstGeom>
            <a:ln w="34925" cap="flat" cmpd="sng">
              <a:solidFill>
                <a:srgbClr val="FF00FF"/>
              </a:solidFill>
              <a:prstDash val="solid"/>
              <a:headEnd type="none" w="med" len="med"/>
              <a:tailEnd type="none" w="med" len="med"/>
            </a:ln>
          </p:spPr>
        </p:cxnSp>
        <p:cxnSp>
          <p:nvCxnSpPr>
            <p:cNvPr id="2536" name="直接连接符 2535"/>
            <p:cNvCxnSpPr/>
            <p:nvPr/>
          </p:nvCxnSpPr>
          <p:spPr>
            <a:xfrm flipH="1">
              <a:off x="3504" y="2352"/>
              <a:ext cx="336" cy="336"/>
            </a:xfrm>
            <a:prstGeom prst="line">
              <a:avLst/>
            </a:prstGeom>
            <a:ln w="34925" cap="flat" cmpd="sng">
              <a:solidFill>
                <a:srgbClr val="FF00FF"/>
              </a:solidFill>
              <a:prstDash val="solid"/>
              <a:headEnd type="none" w="med" len="med"/>
              <a:tailEnd type="none" w="med" len="med"/>
            </a:ln>
          </p:spPr>
        </p:cxnSp>
      </p:grpSp>
      <p:grpSp>
        <p:nvGrpSpPr>
          <p:cNvPr id="2537" name="组合 2536"/>
          <p:cNvGrpSpPr/>
          <p:nvPr/>
        </p:nvGrpSpPr>
        <p:grpSpPr>
          <a:xfrm>
            <a:off x="2378075" y="1557338"/>
            <a:ext cx="838200" cy="533400"/>
            <a:chOff x="4464" y="3312"/>
            <a:chExt cx="528" cy="336"/>
          </a:xfrm>
        </p:grpSpPr>
        <p:cxnSp>
          <p:nvCxnSpPr>
            <p:cNvPr id="2538" name="直接连接符 2537"/>
            <p:cNvCxnSpPr/>
            <p:nvPr/>
          </p:nvCxnSpPr>
          <p:spPr>
            <a:xfrm>
              <a:off x="4464" y="3408"/>
              <a:ext cx="192" cy="240"/>
            </a:xfrm>
            <a:prstGeom prst="line">
              <a:avLst/>
            </a:prstGeom>
            <a:ln w="31750" cap="flat" cmpd="sng">
              <a:solidFill>
                <a:srgbClr val="FF00FF"/>
              </a:solidFill>
              <a:prstDash val="solid"/>
              <a:headEnd type="none" w="med" len="med"/>
              <a:tailEnd type="none" w="med" len="med"/>
            </a:ln>
          </p:spPr>
        </p:cxnSp>
        <p:cxnSp>
          <p:nvCxnSpPr>
            <p:cNvPr id="2539" name="直接连接符 2538"/>
            <p:cNvCxnSpPr/>
            <p:nvPr/>
          </p:nvCxnSpPr>
          <p:spPr>
            <a:xfrm flipV="1">
              <a:off x="4656" y="3312"/>
              <a:ext cx="336" cy="336"/>
            </a:xfrm>
            <a:prstGeom prst="line">
              <a:avLst/>
            </a:prstGeom>
            <a:ln w="31750" cap="flat" cmpd="sng">
              <a:solidFill>
                <a:srgbClr val="FF00FF"/>
              </a:solidFill>
              <a:prstDash val="solid"/>
              <a:headEnd type="none" w="med" len="med"/>
              <a:tailEnd type="none" w="med" len="med"/>
            </a:ln>
          </p:spPr>
        </p:cxnSp>
      </p:grpSp>
      <p:grpSp>
        <p:nvGrpSpPr>
          <p:cNvPr id="2540" name="组合 2539"/>
          <p:cNvGrpSpPr/>
          <p:nvPr/>
        </p:nvGrpSpPr>
        <p:grpSpPr>
          <a:xfrm>
            <a:off x="2495550" y="4479925"/>
            <a:ext cx="533400" cy="533400"/>
            <a:chOff x="3504" y="2352"/>
            <a:chExt cx="336" cy="336"/>
          </a:xfrm>
        </p:grpSpPr>
        <p:cxnSp>
          <p:nvCxnSpPr>
            <p:cNvPr id="2541" name="直接连接符 2540"/>
            <p:cNvCxnSpPr/>
            <p:nvPr/>
          </p:nvCxnSpPr>
          <p:spPr>
            <a:xfrm>
              <a:off x="3504" y="2352"/>
              <a:ext cx="288" cy="336"/>
            </a:xfrm>
            <a:prstGeom prst="line">
              <a:avLst/>
            </a:prstGeom>
            <a:ln w="34925" cap="flat" cmpd="sng">
              <a:solidFill>
                <a:srgbClr val="FF00FF"/>
              </a:solidFill>
              <a:prstDash val="solid"/>
              <a:headEnd type="none" w="med" len="med"/>
              <a:tailEnd type="none" w="med" len="med"/>
            </a:ln>
          </p:spPr>
        </p:cxnSp>
        <p:cxnSp>
          <p:nvCxnSpPr>
            <p:cNvPr id="2542" name="直接连接符 2541"/>
            <p:cNvCxnSpPr/>
            <p:nvPr/>
          </p:nvCxnSpPr>
          <p:spPr>
            <a:xfrm flipH="1">
              <a:off x="3504" y="2352"/>
              <a:ext cx="336" cy="336"/>
            </a:xfrm>
            <a:prstGeom prst="line">
              <a:avLst/>
            </a:prstGeom>
            <a:ln w="34925" cap="flat" cmpd="sng">
              <a:solidFill>
                <a:srgbClr val="FF00FF"/>
              </a:solidFill>
              <a:prstDash val="solid"/>
              <a:headEnd type="none" w="med" len="med"/>
              <a:tailEnd type="none" w="med" len="med"/>
            </a:ln>
          </p:spPr>
        </p:cxnSp>
      </p:grpSp>
      <p:sp>
        <p:nvSpPr>
          <p:cNvPr id="2543" name="矩形 2542"/>
          <p:cNvSpPr/>
          <p:nvPr/>
        </p:nvSpPr>
        <p:spPr>
          <a:xfrm>
            <a:off x="4916329" y="220663"/>
            <a:ext cx="2214880" cy="583565"/>
          </a:xfrm>
          <a:prstGeom prst="rect">
            <a:avLst/>
          </a:prstGeom>
          <a:noFill/>
          <a:ln w="9525">
            <a:noFill/>
          </a:ln>
        </p:spPr>
        <p:txBody>
          <a:bodyPr wrap="none" anchor="t">
            <a:spAutoFit/>
          </a:bodyPr>
          <a:p>
            <a:pPr algn="ctr"/>
            <a:r>
              <a:rPr lang="zh-CN" altLang="en-US" sz="3200" b="1">
                <a:solidFill>
                  <a:srgbClr val="008000"/>
                </a:solidFill>
              </a:rPr>
              <a:t>思考与练习</a:t>
            </a:r>
            <a:endParaRPr lang="zh-CN" altLang="en-US" sz="3200" b="1">
              <a:solidFill>
                <a:srgbClr val="008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537"/>
                                        </p:tgtEl>
                                        <p:attrNameLst>
                                          <p:attrName>style.visibility</p:attrName>
                                        </p:attrNameLst>
                                      </p:cBhvr>
                                      <p:to>
                                        <p:strVal val="visible"/>
                                      </p:to>
                                    </p:set>
                                    <p:anim calcmode="lin" valueType="num">
                                      <p:cBhvr additive="base">
                                        <p:cTn id="7" dur="500" fill="hold"/>
                                        <p:tgtEl>
                                          <p:spTgt spid="2537"/>
                                        </p:tgtEl>
                                        <p:attrNameLst>
                                          <p:attrName>ppt_x</p:attrName>
                                        </p:attrNameLst>
                                      </p:cBhvr>
                                      <p:tavLst>
                                        <p:tav tm="0">
                                          <p:val>
                                            <p:strVal val="0-#ppt_w/2"/>
                                          </p:val>
                                        </p:tav>
                                        <p:tav tm="100000">
                                          <p:val>
                                            <p:strVal val="#ppt_x"/>
                                          </p:val>
                                        </p:tav>
                                      </p:tavLst>
                                    </p:anim>
                                    <p:anim calcmode="lin" valueType="num">
                                      <p:cBhvr additive="base">
                                        <p:cTn id="8" dur="500" fill="hold"/>
                                        <p:tgtEl>
                                          <p:spTgt spid="25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534"/>
                                        </p:tgtEl>
                                        <p:attrNameLst>
                                          <p:attrName>style.visibility</p:attrName>
                                        </p:attrNameLst>
                                      </p:cBhvr>
                                      <p:to>
                                        <p:strVal val="visible"/>
                                      </p:to>
                                    </p:set>
                                    <p:anim calcmode="lin" valueType="num">
                                      <p:cBhvr additive="base">
                                        <p:cTn id="13" dur="500" fill="hold"/>
                                        <p:tgtEl>
                                          <p:spTgt spid="2534"/>
                                        </p:tgtEl>
                                        <p:attrNameLst>
                                          <p:attrName>ppt_x</p:attrName>
                                        </p:attrNameLst>
                                      </p:cBhvr>
                                      <p:tavLst>
                                        <p:tav tm="0">
                                          <p:val>
                                            <p:strVal val="0-#ppt_w/2"/>
                                          </p:val>
                                        </p:tav>
                                        <p:tav tm="100000">
                                          <p:val>
                                            <p:strVal val="#ppt_x"/>
                                          </p:val>
                                        </p:tav>
                                      </p:tavLst>
                                    </p:anim>
                                    <p:anim calcmode="lin" valueType="num">
                                      <p:cBhvr additive="base">
                                        <p:cTn id="14" dur="500" fill="hold"/>
                                        <p:tgtEl>
                                          <p:spTgt spid="2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540"/>
                                        </p:tgtEl>
                                        <p:attrNameLst>
                                          <p:attrName>style.visibility</p:attrName>
                                        </p:attrNameLst>
                                      </p:cBhvr>
                                      <p:to>
                                        <p:strVal val="visible"/>
                                      </p:to>
                                    </p:set>
                                    <p:anim calcmode="lin" valueType="num">
                                      <p:cBhvr additive="base">
                                        <p:cTn id="19" dur="500" fill="hold"/>
                                        <p:tgtEl>
                                          <p:spTgt spid="2540"/>
                                        </p:tgtEl>
                                        <p:attrNameLst>
                                          <p:attrName>ppt_x</p:attrName>
                                        </p:attrNameLst>
                                      </p:cBhvr>
                                      <p:tavLst>
                                        <p:tav tm="0">
                                          <p:val>
                                            <p:strVal val="0-#ppt_w/2"/>
                                          </p:val>
                                        </p:tav>
                                        <p:tav tm="100000">
                                          <p:val>
                                            <p:strVal val="#ppt_x"/>
                                          </p:val>
                                        </p:tav>
                                      </p:tavLst>
                                    </p:anim>
                                    <p:anim calcmode="lin" valueType="num">
                                      <p:cBhvr additive="base">
                                        <p:cTn id="20" dur="500" fill="hold"/>
                                        <p:tgtEl>
                                          <p:spTgt spid="2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6" name="矩形 2545"/>
          <p:cNvSpPr/>
          <p:nvPr/>
        </p:nvSpPr>
        <p:spPr>
          <a:xfrm>
            <a:off x="1992313" y="171450"/>
            <a:ext cx="8424862" cy="6554470"/>
          </a:xfrm>
          <a:prstGeom prst="rect">
            <a:avLst/>
          </a:prstGeom>
          <a:noFill/>
          <a:ln w="9525">
            <a:noFill/>
          </a:ln>
        </p:spPr>
        <p:txBody>
          <a:bodyPr>
            <a:spAutoFit/>
          </a:bodyPr>
          <a:p>
            <a:r>
              <a:rPr lang="zh-CN" altLang="en-US" sz="2800" b="1">
                <a:solidFill>
                  <a:srgbClr val="FF3399"/>
                </a:solidFill>
                <a:latin typeface="宋体" panose="02010600030101010101" pitchFamily="2" charset="-122"/>
              </a:rPr>
              <a:t>二、选择题</a:t>
            </a:r>
            <a:endParaRPr lang="zh-CN" altLang="en-US" sz="2800" b="1">
              <a:solidFill>
                <a:srgbClr val="FF3399"/>
              </a:solidFill>
              <a:latin typeface="宋体" panose="02010600030101010101" pitchFamily="2" charset="-122"/>
            </a:endParaRPr>
          </a:p>
          <a:p>
            <a:r>
              <a:rPr lang="en-US" altLang="zh-CN" sz="2800">
                <a:latin typeface="宋体" panose="02010600030101010101" pitchFamily="2" charset="-122"/>
              </a:rPr>
              <a:t>1</a:t>
            </a:r>
            <a:r>
              <a:rPr lang="zh-CN" altLang="en-US" sz="2800">
                <a:latin typeface="宋体" panose="02010600030101010101" pitchFamily="2" charset="-122"/>
              </a:rPr>
              <a:t>、提单和保险单背书后可以转让，它们转让的</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A</a:t>
            </a:r>
            <a:r>
              <a:rPr lang="zh-CN" altLang="en-US" sz="2800">
                <a:latin typeface="宋体" panose="02010600030101010101" pitchFamily="2" charset="-122"/>
              </a:rPr>
              <a:t>．都是物权    </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B</a:t>
            </a:r>
            <a:r>
              <a:rPr lang="zh-CN" altLang="en-US" sz="2800">
                <a:latin typeface="宋体" panose="02010600030101010101" pitchFamily="2" charset="-122"/>
              </a:rPr>
              <a:t>．都是权益 </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C</a:t>
            </a:r>
            <a:r>
              <a:rPr lang="zh-CN" altLang="en-US" sz="2800">
                <a:latin typeface="宋体" panose="02010600030101010101" pitchFamily="2" charset="-122"/>
              </a:rPr>
              <a:t>．前者是物权，后者是权益</a:t>
            </a:r>
            <a:endParaRPr lang="zh-CN" altLang="en-US" sz="2800">
              <a:latin typeface="宋体" panose="02010600030101010101" pitchFamily="2" charset="-122"/>
            </a:endParaRPr>
          </a:p>
          <a:p>
            <a:r>
              <a:rPr lang="en-US" altLang="zh-CN" sz="2800">
                <a:latin typeface="宋体" panose="02010600030101010101" pitchFamily="2" charset="-122"/>
              </a:rPr>
              <a:t>2</a:t>
            </a:r>
            <a:r>
              <a:rPr lang="zh-CN" altLang="en-US" sz="2800">
                <a:latin typeface="宋体" panose="02010600030101010101" pitchFamily="2" charset="-122"/>
              </a:rPr>
              <a:t>、发票价值中含有佣金或折扣时，保险单上的保</a:t>
            </a:r>
            <a:endParaRPr lang="zh-CN" altLang="en-US" sz="2800">
              <a:latin typeface="宋体" panose="02010600030101010101" pitchFamily="2" charset="-122"/>
            </a:endParaRPr>
          </a:p>
          <a:p>
            <a:r>
              <a:rPr lang="zh-CN" altLang="en-US" sz="2800">
                <a:latin typeface="宋体" panose="02010600030101010101" pitchFamily="2" charset="-122"/>
              </a:rPr>
              <a:t>   险金额</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A</a:t>
            </a:r>
            <a:r>
              <a:rPr lang="zh-CN" altLang="en-US" sz="2800">
                <a:latin typeface="宋体" panose="02010600030101010101" pitchFamily="2" charset="-122"/>
              </a:rPr>
              <a:t>．必须按毛额计价  </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B</a:t>
            </a:r>
            <a:r>
              <a:rPr lang="zh-CN" altLang="en-US" sz="2800">
                <a:latin typeface="宋体" panose="02010600030101010101" pitchFamily="2" charset="-122"/>
              </a:rPr>
              <a:t>．必须按净额计算</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C</a:t>
            </a:r>
            <a:r>
              <a:rPr lang="zh-CN" altLang="en-US" sz="2800">
                <a:latin typeface="宋体" panose="02010600030101010101" pitchFamily="2" charset="-122"/>
              </a:rPr>
              <a:t>．含有佣金按毛额计算，含有折扣按净额计算</a:t>
            </a:r>
            <a:endParaRPr lang="zh-CN" altLang="en-US" sz="2800">
              <a:latin typeface="宋体" panose="02010600030101010101" pitchFamily="2" charset="-122"/>
            </a:endParaRPr>
          </a:p>
          <a:p>
            <a:r>
              <a:rPr lang="en-US" altLang="zh-CN" sz="2800">
                <a:latin typeface="宋体" panose="02010600030101010101" pitchFamily="2" charset="-122"/>
              </a:rPr>
              <a:t>3</a:t>
            </a:r>
            <a:r>
              <a:rPr lang="zh-CN" altLang="en-US" sz="2800">
                <a:latin typeface="宋体" panose="02010600030101010101" pitchFamily="2" charset="-122"/>
              </a:rPr>
              <a:t>、预约保险单是一种长期性的货物运输保险合</a:t>
            </a:r>
            <a:endParaRPr lang="zh-CN" altLang="en-US" sz="2800">
              <a:latin typeface="宋体" panose="02010600030101010101" pitchFamily="2" charset="-122"/>
            </a:endParaRPr>
          </a:p>
          <a:p>
            <a:r>
              <a:rPr lang="zh-CN" altLang="en-US" sz="2800">
                <a:latin typeface="宋体" panose="02010600030101010101" pitchFamily="2" charset="-122"/>
              </a:rPr>
              <a:t>   同，在我国通常用于</a:t>
            </a:r>
            <a:r>
              <a:rPr lang="en-US" altLang="zh-CN" sz="2800">
                <a:latin typeface="宋体" panose="02010600030101010101" pitchFamily="2" charset="-122"/>
              </a:rPr>
              <a:t>-------</a:t>
            </a:r>
            <a:r>
              <a:rPr lang="zh-CN" altLang="en-US" sz="2800">
                <a:latin typeface="宋体" panose="02010600030101010101" pitchFamily="2" charset="-122"/>
              </a:rPr>
              <a:t>货物的保险。</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A</a:t>
            </a:r>
            <a:r>
              <a:rPr lang="zh-CN" altLang="en-US" sz="2800">
                <a:latin typeface="宋体" panose="02010600030101010101" pitchFamily="2" charset="-122"/>
              </a:rPr>
              <a:t>．</a:t>
            </a:r>
            <a:r>
              <a:rPr lang="en-US" altLang="zh-CN" sz="2800">
                <a:latin typeface="宋体" panose="02010600030101010101" pitchFamily="2" charset="-122"/>
              </a:rPr>
              <a:t>FOB</a:t>
            </a:r>
            <a:r>
              <a:rPr lang="zh-CN" altLang="en-US" sz="2800">
                <a:latin typeface="宋体" panose="02010600030101010101" pitchFamily="2" charset="-122"/>
              </a:rPr>
              <a:t>或</a:t>
            </a:r>
            <a:r>
              <a:rPr lang="en-US" altLang="zh-CN" sz="2800">
                <a:latin typeface="宋体" panose="02010600030101010101" pitchFamily="2" charset="-122"/>
              </a:rPr>
              <a:t>CIF   </a:t>
            </a:r>
            <a:endParaRPr lang="en-US" altLang="zh-CN" sz="2800">
              <a:latin typeface="宋体" panose="02010600030101010101" pitchFamily="2" charset="-122"/>
            </a:endParaRPr>
          </a:p>
          <a:p>
            <a:r>
              <a:rPr lang="en-US" altLang="zh-CN" sz="2800">
                <a:latin typeface="宋体" panose="02010600030101010101" pitchFamily="2" charset="-122"/>
              </a:rPr>
              <a:t>   B</a:t>
            </a:r>
            <a:r>
              <a:rPr lang="zh-CN" altLang="en-US" sz="2800">
                <a:latin typeface="宋体" panose="02010600030101010101" pitchFamily="2" charset="-122"/>
              </a:rPr>
              <a:t>．</a:t>
            </a:r>
            <a:r>
              <a:rPr lang="en-US" altLang="zh-CN" sz="2800">
                <a:latin typeface="宋体" panose="02010600030101010101" pitchFamily="2" charset="-122"/>
              </a:rPr>
              <a:t>FOB</a:t>
            </a:r>
            <a:r>
              <a:rPr lang="zh-CN" altLang="en-US" sz="2800">
                <a:latin typeface="宋体" panose="02010600030101010101" pitchFamily="2" charset="-122"/>
              </a:rPr>
              <a:t>或</a:t>
            </a:r>
            <a:r>
              <a:rPr lang="en-US" altLang="zh-CN" sz="2800">
                <a:latin typeface="宋体" panose="02010600030101010101" pitchFamily="2" charset="-122"/>
              </a:rPr>
              <a:t>CFR</a:t>
            </a:r>
            <a:endParaRPr lang="en-US" altLang="zh-CN" sz="2800">
              <a:latin typeface="宋体" panose="02010600030101010101" pitchFamily="2" charset="-122"/>
            </a:endParaRPr>
          </a:p>
          <a:p>
            <a:r>
              <a:rPr lang="en-US" altLang="zh-CN" sz="2800">
                <a:latin typeface="宋体" panose="02010600030101010101" pitchFamily="2" charset="-122"/>
              </a:rPr>
              <a:t>   C</a:t>
            </a:r>
            <a:r>
              <a:rPr lang="zh-CN" altLang="en-US" sz="2800">
                <a:latin typeface="宋体" panose="02010600030101010101" pitchFamily="2" charset="-122"/>
              </a:rPr>
              <a:t>．</a:t>
            </a:r>
            <a:r>
              <a:rPr lang="en-US" altLang="zh-CN" sz="2800">
                <a:latin typeface="宋体" panose="02010600030101010101" pitchFamily="2" charset="-122"/>
              </a:rPr>
              <a:t>CFR</a:t>
            </a:r>
            <a:r>
              <a:rPr lang="zh-CN" altLang="en-US" sz="2800">
                <a:latin typeface="宋体" panose="02010600030101010101" pitchFamily="2" charset="-122"/>
              </a:rPr>
              <a:t>或</a:t>
            </a:r>
            <a:r>
              <a:rPr lang="en-US" altLang="zh-CN" sz="2800">
                <a:latin typeface="宋体" panose="02010600030101010101" pitchFamily="2" charset="-122"/>
              </a:rPr>
              <a:t>CIF</a:t>
            </a:r>
            <a:endParaRPr lang="en-US" altLang="zh-CN" sz="2800">
              <a:latin typeface="宋体" panose="02010600030101010101" pitchFamily="2" charset="-122"/>
            </a:endParaRPr>
          </a:p>
        </p:txBody>
      </p:sp>
      <p:sp>
        <p:nvSpPr>
          <p:cNvPr id="2547" name="矩形 2546"/>
          <p:cNvSpPr/>
          <p:nvPr/>
        </p:nvSpPr>
        <p:spPr>
          <a:xfrm>
            <a:off x="2782888" y="1628775"/>
            <a:ext cx="7129462" cy="368300"/>
          </a:xfrm>
          <a:prstGeom prst="rect">
            <a:avLst/>
          </a:prstGeom>
          <a:noFill/>
          <a:ln w="9525">
            <a:noFill/>
          </a:ln>
        </p:spPr>
        <p:txBody>
          <a:bodyPr>
            <a:spAutoFit/>
          </a:bodyPr>
          <a:p>
            <a:pPr algn="ctr">
              <a:spcBef>
                <a:spcPct val="50000"/>
              </a:spcBef>
            </a:pPr>
          </a:p>
        </p:txBody>
      </p:sp>
      <p:grpSp>
        <p:nvGrpSpPr>
          <p:cNvPr id="2548" name="组合 2547"/>
          <p:cNvGrpSpPr/>
          <p:nvPr/>
        </p:nvGrpSpPr>
        <p:grpSpPr>
          <a:xfrm>
            <a:off x="2566988" y="909638"/>
            <a:ext cx="1152525" cy="1439862"/>
            <a:chOff x="384" y="480"/>
            <a:chExt cx="1008" cy="1152"/>
          </a:xfrm>
        </p:grpSpPr>
        <p:sp>
          <p:nvSpPr>
            <p:cNvPr id="2549" name="椭圆 2548"/>
            <p:cNvSpPr/>
            <p:nvPr/>
          </p:nvSpPr>
          <p:spPr>
            <a:xfrm>
              <a:off x="384" y="1248"/>
              <a:ext cx="384" cy="384"/>
            </a:xfrm>
            <a:prstGeom prst="ellipse">
              <a:avLst/>
            </a:prstGeom>
            <a:noFill/>
            <a:ln w="34925" cap="flat" cmpd="sng">
              <a:solidFill>
                <a:srgbClr val="FF00FF"/>
              </a:solidFill>
              <a:prstDash val="solid"/>
              <a:headEnd type="none" w="med" len="med"/>
              <a:tailEnd type="none" w="med" len="med"/>
            </a:ln>
          </p:spPr>
          <p:txBody>
            <a:bodyPr/>
            <a:p>
              <a:endParaRPr lang="zh-CN" altLang="en-US"/>
            </a:p>
          </p:txBody>
        </p:sp>
        <p:sp>
          <p:nvSpPr>
            <p:cNvPr id="2550" name="椭圆形标注 2549"/>
            <p:cNvSpPr/>
            <p:nvPr/>
          </p:nvSpPr>
          <p:spPr>
            <a:xfrm rot="780000">
              <a:off x="816" y="480"/>
              <a:ext cx="576" cy="432"/>
            </a:xfrm>
            <a:prstGeom prst="wedgeEllipseCallout">
              <a:avLst>
                <a:gd name="adj1" fmla="val -37537"/>
                <a:gd name="adj2" fmla="val 133625"/>
              </a:avLst>
            </a:prstGeom>
            <a:solidFill>
              <a:srgbClr val="FF6600"/>
            </a:solidFill>
            <a:ln w="34925" cap="flat" cmpd="sng">
              <a:solidFill>
                <a:srgbClr val="FF6600"/>
              </a:solidFill>
              <a:prstDash val="solid"/>
              <a:miter/>
              <a:headEnd type="none" w="med" len="med"/>
              <a:tailEnd type="none" w="med" len="med"/>
            </a:ln>
          </p:spPr>
          <p:txBody>
            <a:bodyPr/>
            <a:p>
              <a:endParaRPr lang="zh-CN" altLang="en-US"/>
            </a:p>
          </p:txBody>
        </p:sp>
      </p:grpSp>
      <p:grpSp>
        <p:nvGrpSpPr>
          <p:cNvPr id="2551" name="组合 2550"/>
          <p:cNvGrpSpPr/>
          <p:nvPr/>
        </p:nvGrpSpPr>
        <p:grpSpPr>
          <a:xfrm>
            <a:off x="2566988" y="3068638"/>
            <a:ext cx="1152525" cy="1439862"/>
            <a:chOff x="384" y="480"/>
            <a:chExt cx="1008" cy="1152"/>
          </a:xfrm>
        </p:grpSpPr>
        <p:sp>
          <p:nvSpPr>
            <p:cNvPr id="2552" name="椭圆 2551"/>
            <p:cNvSpPr/>
            <p:nvPr/>
          </p:nvSpPr>
          <p:spPr>
            <a:xfrm>
              <a:off x="384" y="1248"/>
              <a:ext cx="384" cy="384"/>
            </a:xfrm>
            <a:prstGeom prst="ellipse">
              <a:avLst/>
            </a:prstGeom>
            <a:noFill/>
            <a:ln w="34925" cap="flat" cmpd="sng">
              <a:solidFill>
                <a:srgbClr val="FF00FF"/>
              </a:solidFill>
              <a:prstDash val="solid"/>
              <a:headEnd type="none" w="med" len="med"/>
              <a:tailEnd type="none" w="med" len="med"/>
            </a:ln>
          </p:spPr>
          <p:txBody>
            <a:bodyPr/>
            <a:p>
              <a:endParaRPr lang="zh-CN" altLang="en-US"/>
            </a:p>
          </p:txBody>
        </p:sp>
        <p:sp>
          <p:nvSpPr>
            <p:cNvPr id="2553" name="椭圆形标注 2552"/>
            <p:cNvSpPr/>
            <p:nvPr/>
          </p:nvSpPr>
          <p:spPr>
            <a:xfrm rot="780000">
              <a:off x="816" y="480"/>
              <a:ext cx="576" cy="432"/>
            </a:xfrm>
            <a:prstGeom prst="wedgeEllipseCallout">
              <a:avLst>
                <a:gd name="adj1" fmla="val -37537"/>
                <a:gd name="adj2" fmla="val 133625"/>
              </a:avLst>
            </a:prstGeom>
            <a:solidFill>
              <a:srgbClr val="FF6600"/>
            </a:solidFill>
            <a:ln w="34925" cap="flat" cmpd="sng">
              <a:solidFill>
                <a:srgbClr val="FF6600"/>
              </a:solidFill>
              <a:prstDash val="solid"/>
              <a:miter/>
              <a:headEnd type="none" w="med" len="med"/>
              <a:tailEnd type="none" w="med" len="med"/>
            </a:ln>
          </p:spPr>
          <p:txBody>
            <a:bodyPr/>
            <a:p>
              <a:endParaRPr lang="zh-CN" altLang="en-US"/>
            </a:p>
          </p:txBody>
        </p:sp>
      </p:grpSp>
      <p:grpSp>
        <p:nvGrpSpPr>
          <p:cNvPr id="2554" name="组合 2553"/>
          <p:cNvGrpSpPr/>
          <p:nvPr/>
        </p:nvGrpSpPr>
        <p:grpSpPr>
          <a:xfrm>
            <a:off x="2495550" y="4797425"/>
            <a:ext cx="1152525" cy="1439863"/>
            <a:chOff x="384" y="480"/>
            <a:chExt cx="1008" cy="1152"/>
          </a:xfrm>
        </p:grpSpPr>
        <p:sp>
          <p:nvSpPr>
            <p:cNvPr id="2555" name="椭圆 2554"/>
            <p:cNvSpPr/>
            <p:nvPr/>
          </p:nvSpPr>
          <p:spPr>
            <a:xfrm>
              <a:off x="384" y="1248"/>
              <a:ext cx="384" cy="384"/>
            </a:xfrm>
            <a:prstGeom prst="ellipse">
              <a:avLst/>
            </a:prstGeom>
            <a:noFill/>
            <a:ln w="34925" cap="flat" cmpd="sng">
              <a:solidFill>
                <a:srgbClr val="FF00FF"/>
              </a:solidFill>
              <a:prstDash val="solid"/>
              <a:headEnd type="none" w="med" len="med"/>
              <a:tailEnd type="none" w="med" len="med"/>
            </a:ln>
          </p:spPr>
          <p:txBody>
            <a:bodyPr/>
            <a:p>
              <a:endParaRPr lang="zh-CN" altLang="en-US"/>
            </a:p>
          </p:txBody>
        </p:sp>
        <p:sp>
          <p:nvSpPr>
            <p:cNvPr id="2556" name="椭圆形标注 2555"/>
            <p:cNvSpPr/>
            <p:nvPr/>
          </p:nvSpPr>
          <p:spPr>
            <a:xfrm rot="780000">
              <a:off x="816" y="480"/>
              <a:ext cx="576" cy="432"/>
            </a:xfrm>
            <a:prstGeom prst="wedgeEllipseCallout">
              <a:avLst>
                <a:gd name="adj1" fmla="val -37537"/>
                <a:gd name="adj2" fmla="val 133625"/>
              </a:avLst>
            </a:prstGeom>
            <a:solidFill>
              <a:srgbClr val="FF6600"/>
            </a:solidFill>
            <a:ln w="34925" cap="flat" cmpd="sng">
              <a:solidFill>
                <a:srgbClr val="FF6600"/>
              </a:solidFill>
              <a:prstDash val="solid"/>
              <a:miter/>
              <a:headEnd type="none" w="med" len="med"/>
              <a:tailEnd type="none" w="med" len="med"/>
            </a:ln>
          </p:spPr>
          <p:txBody>
            <a:bodyPr/>
            <a:p>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childTnLst>
                                    <p:set>
                                      <p:cBhvr additive="base">
                                        <p:cTn id="6" dur="1" fill="hold">
                                          <p:stCondLst>
                                            <p:cond delay="0"/>
                                          </p:stCondLst>
                                        </p:cTn>
                                        <p:tgtEl>
                                          <p:spTgt spid="2548"/>
                                        </p:tgtEl>
                                        <p:attrNameLst>
                                          <p:attrName>style.visibility</p:attrName>
                                        </p:attrNameLst>
                                      </p:cBhvr>
                                      <p:to>
                                        <p:strVal val="visible"/>
                                      </p:to>
                                    </p:set>
                                    <p:anim calcmode="lin" valueType="num">
                                      <p:cBhvr additive="base">
                                        <p:cTn id="7" dur="500" fill="hold"/>
                                        <p:tgtEl>
                                          <p:spTgt spid="2548"/>
                                        </p:tgtEl>
                                        <p:attrNameLst>
                                          <p:attrName>ppt_x</p:attrName>
                                        </p:attrNameLst>
                                      </p:cBhvr>
                                      <p:tavLst>
                                        <p:tav tm="0">
                                          <p:val>
                                            <p:strVal val="0-#ppt_w/2"/>
                                          </p:val>
                                        </p:tav>
                                        <p:tav tm="100000">
                                          <p:val>
                                            <p:strVal val="#ppt_x"/>
                                          </p:val>
                                        </p:tav>
                                      </p:tavLst>
                                    </p:anim>
                                    <p:anim calcmode="lin" valueType="num">
                                      <p:cBhvr additive="base">
                                        <p:cTn id="8" dur="500" fill="hold"/>
                                        <p:tgtEl>
                                          <p:spTgt spid="25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childTnLst>
                                    <p:set>
                                      <p:cBhvr additive="base">
                                        <p:cTn id="12" dur="1" fill="hold">
                                          <p:stCondLst>
                                            <p:cond delay="0"/>
                                          </p:stCondLst>
                                        </p:cTn>
                                        <p:tgtEl>
                                          <p:spTgt spid="2551"/>
                                        </p:tgtEl>
                                        <p:attrNameLst>
                                          <p:attrName>style.visibility</p:attrName>
                                        </p:attrNameLst>
                                      </p:cBhvr>
                                      <p:to>
                                        <p:strVal val="visible"/>
                                      </p:to>
                                    </p:set>
                                    <p:anim calcmode="lin" valueType="num">
                                      <p:cBhvr additive="base">
                                        <p:cTn id="13" dur="500" fill="hold"/>
                                        <p:tgtEl>
                                          <p:spTgt spid="2551"/>
                                        </p:tgtEl>
                                        <p:attrNameLst>
                                          <p:attrName>ppt_x</p:attrName>
                                        </p:attrNameLst>
                                      </p:cBhvr>
                                      <p:tavLst>
                                        <p:tav tm="0">
                                          <p:val>
                                            <p:strVal val="0-#ppt_w/2"/>
                                          </p:val>
                                        </p:tav>
                                        <p:tav tm="100000">
                                          <p:val>
                                            <p:strVal val="#ppt_x"/>
                                          </p:val>
                                        </p:tav>
                                      </p:tavLst>
                                    </p:anim>
                                    <p:anim calcmode="lin" valueType="num">
                                      <p:cBhvr additive="base">
                                        <p:cTn id="14" dur="500" fill="hold"/>
                                        <p:tgtEl>
                                          <p:spTgt spid="25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childTnLst>
                                    <p:set>
                                      <p:cBhvr additive="base">
                                        <p:cTn id="18" dur="1" fill="hold">
                                          <p:stCondLst>
                                            <p:cond delay="0"/>
                                          </p:stCondLst>
                                        </p:cTn>
                                        <p:tgtEl>
                                          <p:spTgt spid="2554"/>
                                        </p:tgtEl>
                                        <p:attrNameLst>
                                          <p:attrName>style.visibility</p:attrName>
                                        </p:attrNameLst>
                                      </p:cBhvr>
                                      <p:to>
                                        <p:strVal val="visible"/>
                                      </p:to>
                                    </p:set>
                                    <p:anim calcmode="lin" valueType="num">
                                      <p:cBhvr additive="base">
                                        <p:cTn id="19" dur="500" fill="hold"/>
                                        <p:tgtEl>
                                          <p:spTgt spid="2554"/>
                                        </p:tgtEl>
                                        <p:attrNameLst>
                                          <p:attrName>ppt_x</p:attrName>
                                        </p:attrNameLst>
                                      </p:cBhvr>
                                      <p:tavLst>
                                        <p:tav tm="0">
                                          <p:val>
                                            <p:strVal val="0-#ppt_w/2"/>
                                          </p:val>
                                        </p:tav>
                                        <p:tav tm="100000">
                                          <p:val>
                                            <p:strVal val="#ppt_x"/>
                                          </p:val>
                                        </p:tav>
                                      </p:tavLst>
                                    </p:anim>
                                    <p:anim calcmode="lin" valueType="num">
                                      <p:cBhvr additive="base">
                                        <p:cTn id="20" dur="500" fill="hold"/>
                                        <p:tgtEl>
                                          <p:spTgt spid="2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文本占位符 91137"/>
          <p:cNvSpPr>
            <a:spLocks noGrp="1"/>
          </p:cNvSpPr>
          <p:nvPr>
            <p:ph type="body" idx="1"/>
          </p:nvPr>
        </p:nvSpPr>
        <p:spPr>
          <a:xfrm>
            <a:off x="1524000" y="1844675"/>
            <a:ext cx="8458200" cy="2971800"/>
          </a:xfrm>
        </p:spPr>
        <p:txBody>
          <a:bodyPr/>
          <a:p>
            <a:pPr lvl="2">
              <a:buNone/>
            </a:pPr>
            <a:r>
              <a:rPr lang="zh-CN" altLang="en-US" b="1" dirty="0">
                <a:solidFill>
                  <a:srgbClr val="FF3300"/>
                </a:solidFill>
                <a:effectLst>
                  <a:outerShdw blurRad="38100" dist="38100" dir="2700000">
                    <a:srgbClr val="C0C0C0"/>
                  </a:outerShdw>
                </a:effectLst>
                <a:latin typeface="楷体_GB2312" pitchFamily="49" charset="-122"/>
                <a:ea typeface="楷体_GB2312" pitchFamily="49" charset="-122"/>
              </a:rPr>
              <a:t>例</a:t>
            </a:r>
            <a:r>
              <a:rPr lang="en-US" altLang="zh-CN" b="1">
                <a:solidFill>
                  <a:srgbClr val="FF3300"/>
                </a:solidFill>
                <a:effectLst>
                  <a:outerShdw blurRad="38100" dist="38100" dir="2700000">
                    <a:srgbClr val="C0C0C0"/>
                  </a:outerShdw>
                </a:effectLst>
                <a:latin typeface="楷体_GB2312" pitchFamily="49" charset="-122"/>
                <a:ea typeface="楷体_GB2312" pitchFamily="49" charset="-122"/>
              </a:rPr>
              <a:t>1</a:t>
            </a:r>
            <a:r>
              <a:rPr lang="zh-CN" altLang="en-US" b="1" dirty="0">
                <a:solidFill>
                  <a:srgbClr val="FF3300"/>
                </a:solidFill>
                <a:effectLst>
                  <a:outerShdw blurRad="38100" dist="38100" dir="2700000">
                    <a:srgbClr val="C0C0C0"/>
                  </a:outerShdw>
                </a:effectLst>
                <a:latin typeface="楷体_GB2312" pitchFamily="49" charset="-122"/>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我公司出口稻谷一批，因保险事故被海水浸泡多时而丧失其原有价值，货到目的港后只能低价出售，这种损失属于</a:t>
            </a:r>
            <a:r>
              <a:rPr lang="zh-CN" altLang="en-US" b="1" u="sng" dirty="0">
                <a:solidFill>
                  <a:srgbClr val="FF0066"/>
                </a:solidFill>
                <a:effectLst>
                  <a:outerShdw blurRad="38100" dist="38100" dir="2700000">
                    <a:srgbClr val="C0C0C0"/>
                  </a:outerShdw>
                </a:effectLst>
                <a:latin typeface="楷体_GB2312" pitchFamily="49" charset="-122"/>
                <a:ea typeface="楷体_GB2312" pitchFamily="49" charset="-122"/>
              </a:rPr>
              <a:t>       </a:t>
            </a:r>
            <a:r>
              <a:rPr lang="zh-CN" altLang="en-US" b="1" u="sng" dirty="0">
                <a:effectLst>
                  <a:outerShdw blurRad="38100" dist="38100" dir="2700000">
                    <a:srgbClr val="C0C0C0"/>
                  </a:outerShdw>
                </a:effectLst>
                <a:latin typeface="楷体_GB2312" pitchFamily="49" charset="-122"/>
                <a:ea typeface="楷体_GB2312" pitchFamily="49" charset="-122"/>
              </a:rPr>
              <a:t>。</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lvl="2">
              <a:buNone/>
            </a:pPr>
            <a:r>
              <a:rPr lang="zh-CN" altLang="en-US" b="1" dirty="0">
                <a:solidFill>
                  <a:srgbClr val="FF3300"/>
                </a:solidFill>
                <a:effectLst>
                  <a:outerShdw blurRad="38100" dist="38100" dir="2700000">
                    <a:srgbClr val="C0C0C0"/>
                  </a:outerShdw>
                </a:effectLst>
                <a:latin typeface="楷体_GB2312" pitchFamily="49" charset="-122"/>
                <a:ea typeface="楷体_GB2312" pitchFamily="49" charset="-122"/>
              </a:rPr>
              <a:t>例</a:t>
            </a:r>
            <a:r>
              <a:rPr lang="en-US" altLang="zh-CN" b="1">
                <a:solidFill>
                  <a:srgbClr val="FF3300"/>
                </a:solidFill>
                <a:effectLst>
                  <a:outerShdw blurRad="38100" dist="38100" dir="2700000">
                    <a:srgbClr val="C0C0C0"/>
                  </a:outerShdw>
                </a:effectLst>
                <a:latin typeface="楷体_GB2312" pitchFamily="49" charset="-122"/>
                <a:ea typeface="楷体_GB2312" pitchFamily="49" charset="-122"/>
              </a:rPr>
              <a:t>2</a:t>
            </a:r>
            <a:r>
              <a:rPr lang="zh-CN" altLang="en-US" b="1" dirty="0">
                <a:solidFill>
                  <a:srgbClr val="FF3300"/>
                </a:solidFill>
                <a:effectLst>
                  <a:outerShdw blurRad="38100" dist="38100" dir="2700000">
                    <a:srgbClr val="C0C0C0"/>
                  </a:outerShdw>
                </a:effectLst>
                <a:latin typeface="楷体_GB2312" pitchFamily="49" charset="-122"/>
                <a:ea typeface="楷体_GB2312" pitchFamily="49" charset="-122"/>
              </a:rPr>
              <a:t>、</a:t>
            </a:r>
            <a:r>
              <a:rPr lang="zh-CN" altLang="en-US" b="1" dirty="0">
                <a:effectLst>
                  <a:outerShdw blurRad="38100" dist="38100" dir="2700000">
                    <a:srgbClr val="C0C0C0"/>
                  </a:outerShdw>
                </a:effectLst>
                <a:latin typeface="楷体_GB2312" pitchFamily="49" charset="-122"/>
                <a:ea typeface="楷体_GB2312" pitchFamily="49" charset="-122"/>
              </a:rPr>
              <a:t>有一批出口服装，在海上运输途中，因船体触礁导致服装严重受浸，若将这批服装漂洗后运至原定目的港所花费的费用已超过服装的保险价值，这种损失属于</a:t>
            </a:r>
            <a:r>
              <a:rPr lang="zh-CN" altLang="en-US" b="1" u="sng" dirty="0">
                <a:solidFill>
                  <a:srgbClr val="FF3300"/>
                </a:solidFill>
                <a:effectLst>
                  <a:outerShdw blurRad="38100" dist="38100" dir="2700000">
                    <a:srgbClr val="C0C0C0"/>
                  </a:outerShdw>
                </a:effectLst>
                <a:latin typeface="楷体_GB2312" pitchFamily="49" charset="-122"/>
                <a:ea typeface="楷体_GB2312" pitchFamily="49" charset="-122"/>
              </a:rPr>
              <a:t>       </a:t>
            </a:r>
            <a:r>
              <a:rPr lang="zh-CN" altLang="en-US" b="1" dirty="0">
                <a:effectLst>
                  <a:outerShdw blurRad="38100" dist="38100" dir="2700000">
                    <a:srgbClr val="C0C0C0"/>
                  </a:outerShdw>
                </a:effectLst>
                <a:latin typeface="楷体_GB2312" pitchFamily="49" charset="-122"/>
                <a:ea typeface="楷体_GB2312" pitchFamily="49" charset="-122"/>
              </a:rPr>
              <a:t>。</a:t>
            </a:r>
            <a:endParaRPr lang="zh-CN" altLang="en-US" b="1" dirty="0">
              <a:effectLst>
                <a:outerShdw blurRad="38100" dist="38100" dir="2700000">
                  <a:srgbClr val="C0C0C0"/>
                </a:outerShdw>
              </a:effectLst>
              <a:latin typeface="楷体_GB2312" pitchFamily="49" charset="-122"/>
              <a:ea typeface="楷体_GB2312" pitchFamily="49" charset="-122"/>
            </a:endParaRPr>
          </a:p>
        </p:txBody>
      </p:sp>
      <p:sp>
        <p:nvSpPr>
          <p:cNvPr id="91139" name="矩形 91138"/>
          <p:cNvSpPr/>
          <p:nvPr/>
        </p:nvSpPr>
        <p:spPr>
          <a:xfrm>
            <a:off x="2209800" y="4941888"/>
            <a:ext cx="7631113" cy="1676400"/>
          </a:xfrm>
          <a:prstGeom prst="rect">
            <a:avLst/>
          </a:prstGeom>
          <a:noFill/>
          <a:ln w="9525" cap="flat" cmpd="sng">
            <a:solidFill>
              <a:srgbClr val="FF6600"/>
            </a:solidFill>
            <a:prstDash val="solid"/>
            <a:miter/>
            <a:headEnd type="none" w="med" len="med"/>
            <a:tailEnd type="none" w="med" len="med"/>
          </a:ln>
        </p:spPr>
        <p:txBody>
          <a:bodyPr lIns="92075" tIns="46038" rIns="92075" bIns="46038"/>
          <a:p>
            <a:pPr marL="1143000" lvl="2" indent="-228600">
              <a:spcBef>
                <a:spcPct val="20000"/>
              </a:spcBef>
              <a:buClr>
                <a:srgbClr val="FF0066"/>
              </a:buClr>
              <a:buSzPct val="105000"/>
              <a:buFont typeface="Webdings" panose="05030102010509060703" pitchFamily="18" charset="2"/>
              <a:buChar char="ÿ"/>
            </a:pPr>
            <a:r>
              <a:rPr lang="zh-CN" altLang="en-US" sz="2400" b="1" dirty="0">
                <a:effectLst>
                  <a:outerShdw blurRad="38100" dist="38100" dir="2700000">
                    <a:srgbClr val="C0C0C0"/>
                  </a:outerShdw>
                </a:effectLst>
                <a:latin typeface="Times New Roman" panose="02020603050405020304" charset="0"/>
                <a:ea typeface="华文细黑" panose="02010600040101010101" pitchFamily="2" charset="-122"/>
              </a:rPr>
              <a:t>发生推定全损时，被保险人可以要求保险人按部分损失赔偿，也可要求按全部损失赔偿，这时须向保险人发出</a:t>
            </a:r>
            <a:r>
              <a:rPr lang="zh-CN" altLang="en-US" sz="2400" b="1" dirty="0">
                <a:solidFill>
                  <a:srgbClr val="FF3300"/>
                </a:solidFill>
                <a:effectLst>
                  <a:outerShdw blurRad="38100" dist="38100" dir="2700000">
                    <a:srgbClr val="C0C0C0"/>
                  </a:outerShdw>
                </a:effectLst>
                <a:latin typeface="Times New Roman" panose="02020603050405020304" charset="0"/>
                <a:ea typeface="华文细黑" panose="02010600040101010101" pitchFamily="2" charset="-122"/>
              </a:rPr>
              <a:t>委付</a:t>
            </a:r>
            <a:r>
              <a:rPr lang="en-US" altLang="zh-CN" sz="2400" b="1">
                <a:solidFill>
                  <a:srgbClr val="FF3300"/>
                </a:solidFill>
                <a:effectLst>
                  <a:outerShdw blurRad="38100" dist="38100" dir="2700000">
                    <a:srgbClr val="C0C0C0"/>
                  </a:outerShdw>
                </a:effectLst>
                <a:latin typeface="Times New Roman" panose="02020603050405020304" charset="0"/>
                <a:ea typeface="华文细黑" panose="02010600040101010101" pitchFamily="2" charset="-122"/>
              </a:rPr>
              <a:t>(Abandonment)</a:t>
            </a:r>
            <a:r>
              <a:rPr lang="zh-CN" altLang="en-US" sz="2400" b="1" dirty="0">
                <a:effectLst>
                  <a:outerShdw blurRad="38100" dist="38100" dir="2700000">
                    <a:srgbClr val="C0C0C0"/>
                  </a:outerShdw>
                </a:effectLst>
                <a:latin typeface="Times New Roman" panose="02020603050405020304" charset="0"/>
                <a:ea typeface="华文细黑" panose="02010600040101010101" pitchFamily="2" charset="-122"/>
              </a:rPr>
              <a:t>通知。</a:t>
            </a:r>
            <a:endParaRPr lang="zh-CN" altLang="en-US" sz="2400" b="1" dirty="0">
              <a:effectLst>
                <a:outerShdw blurRad="38100" dist="38100" dir="2700000">
                  <a:srgbClr val="C0C0C0"/>
                </a:outerShdw>
              </a:effectLst>
              <a:latin typeface="Times New Roman" panose="02020603050405020304" charset="0"/>
              <a:ea typeface="华文细黑" panose="02010600040101010101" pitchFamily="2" charset="-122"/>
            </a:endParaRPr>
          </a:p>
        </p:txBody>
      </p:sp>
      <p:sp>
        <p:nvSpPr>
          <p:cNvPr id="91140" name="左弧形箭头 91139"/>
          <p:cNvSpPr/>
          <p:nvPr/>
        </p:nvSpPr>
        <p:spPr>
          <a:xfrm>
            <a:off x="1774825" y="3573463"/>
            <a:ext cx="990600" cy="1447800"/>
          </a:xfrm>
          <a:prstGeom prst="curvedRightArrow">
            <a:avLst>
              <a:gd name="adj1" fmla="val 29230"/>
              <a:gd name="adj2" fmla="val 58461"/>
              <a:gd name="adj3" fmla="val 33333"/>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indefinite" fill="hold">
                                          <p:stCondLst>
                                            <p:cond delay="0"/>
                                          </p:stCondLst>
                                        </p:cTn>
                                        <p:tgtEl>
                                          <p:spTgt spid="91138">
                                            <p:txEl>
                                              <p:charRg st="0" end="62"/>
                                            </p:txEl>
                                          </p:spTgt>
                                        </p:tgtEl>
                                        <p:attrNameLst>
                                          <p:attrName>style.visibility</p:attrName>
                                        </p:attrNameLst>
                                      </p:cBhvr>
                                      <p:to>
                                        <p:strVal val="visible"/>
                                      </p:to>
                                    </p:set>
                                    <p:animEffect transition="in" filter="fade">
                                      <p:cBhvr>
                                        <p:cTn id="7" dur="500"/>
                                        <p:tgtEl>
                                          <p:spTgt spid="91138">
                                            <p:txEl>
                                              <p:charRg st="0" end="62"/>
                                            </p:txEl>
                                          </p:spTgt>
                                        </p:tgtEl>
                                      </p:cBhvr>
                                    </p:animEffect>
                                    <p:anim calcmode="lin" valueType="num">
                                      <p:cBhvr>
                                        <p:cTn id="8" dur="500" fill="hold"/>
                                        <p:tgtEl>
                                          <p:spTgt spid="91138">
                                            <p:txEl>
                                              <p:charRg st="0" end="62"/>
                                            </p:txEl>
                                          </p:spTgt>
                                        </p:tgtEl>
                                        <p:attrNameLst>
                                          <p:attrName>ppt_x</p:attrName>
                                        </p:attrNameLst>
                                      </p:cBhvr>
                                      <p:tavLst>
                                        <p:tav tm="0">
                                          <p:val>
                                            <p:strVal val="#ppt_x"/>
                                          </p:val>
                                        </p:tav>
                                        <p:tav tm="100000">
                                          <p:val>
                                            <p:strVal val="#ppt_x"/>
                                          </p:val>
                                        </p:tav>
                                      </p:tavLst>
                                    </p:anim>
                                    <p:anim calcmode="lin" valueType="num">
                                      <p:cBhvr>
                                        <p:cTn id="9" dur="500" fill="hold"/>
                                        <p:tgtEl>
                                          <p:spTgt spid="91138">
                                            <p:txEl>
                                              <p:charRg st="0" end="62"/>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indefinite" fill="hold">
                                          <p:stCondLst>
                                            <p:cond delay="0"/>
                                          </p:stCondLst>
                                        </p:cTn>
                                        <p:tgtEl>
                                          <p:spTgt spid="91138">
                                            <p:txEl>
                                              <p:charRg st="62" end="143"/>
                                            </p:txEl>
                                          </p:spTgt>
                                        </p:tgtEl>
                                        <p:attrNameLst>
                                          <p:attrName>style.visibility</p:attrName>
                                        </p:attrNameLst>
                                      </p:cBhvr>
                                      <p:to>
                                        <p:strVal val="visible"/>
                                      </p:to>
                                    </p:set>
                                    <p:animEffect transition="in" filter="fade">
                                      <p:cBhvr>
                                        <p:cTn id="12" dur="500"/>
                                        <p:tgtEl>
                                          <p:spTgt spid="91138">
                                            <p:txEl>
                                              <p:charRg st="62" end="143"/>
                                            </p:txEl>
                                          </p:spTgt>
                                        </p:tgtEl>
                                      </p:cBhvr>
                                    </p:animEffect>
                                    <p:anim calcmode="lin" valueType="num">
                                      <p:cBhvr>
                                        <p:cTn id="13" dur="500" fill="hold"/>
                                        <p:tgtEl>
                                          <p:spTgt spid="91138">
                                            <p:txEl>
                                              <p:charRg st="62" end="143"/>
                                            </p:txEl>
                                          </p:spTgt>
                                        </p:tgtEl>
                                        <p:attrNameLst>
                                          <p:attrName>ppt_x</p:attrName>
                                        </p:attrNameLst>
                                      </p:cBhvr>
                                      <p:tavLst>
                                        <p:tav tm="0">
                                          <p:val>
                                            <p:strVal val="#ppt_x"/>
                                          </p:val>
                                        </p:tav>
                                        <p:tav tm="100000">
                                          <p:val>
                                            <p:strVal val="#ppt_x"/>
                                          </p:val>
                                        </p:tav>
                                      </p:tavLst>
                                    </p:anim>
                                    <p:anim calcmode="lin" valueType="num">
                                      <p:cBhvr>
                                        <p:cTn id="14" dur="500" fill="hold"/>
                                        <p:tgtEl>
                                          <p:spTgt spid="91138">
                                            <p:txEl>
                                              <p:charRg st="62" end="143"/>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1140"/>
                                        </p:tgtEl>
                                        <p:attrNameLst>
                                          <p:attrName>style.visibility</p:attrName>
                                        </p:attrNameLst>
                                      </p:cBhvr>
                                      <p:to>
                                        <p:strVal val="visible"/>
                                      </p:to>
                                    </p:set>
                                    <p:anim calcmode="lin" valueType="num">
                                      <p:cBhvr additive="base">
                                        <p:cTn id="19" dur="500" fill="hold"/>
                                        <p:tgtEl>
                                          <p:spTgt spid="91140"/>
                                        </p:tgtEl>
                                        <p:attrNameLst>
                                          <p:attrName>ppt_x</p:attrName>
                                        </p:attrNameLst>
                                      </p:cBhvr>
                                      <p:tavLst>
                                        <p:tav tm="0">
                                          <p:val>
                                            <p:strVal val="0-#ppt_w/2"/>
                                          </p:val>
                                        </p:tav>
                                        <p:tav tm="100000">
                                          <p:val>
                                            <p:strVal val="#ppt_x"/>
                                          </p:val>
                                        </p:tav>
                                      </p:tavLst>
                                    </p:anim>
                                    <p:anim calcmode="lin" valueType="num">
                                      <p:cBhvr additive="base">
                                        <p:cTn id="20"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gtEl>
                                        <p:attrNameLst>
                                          <p:attrName>style.visibility</p:attrName>
                                        </p:attrNameLst>
                                      </p:cBhvr>
                                      <p:to>
                                        <p:strVal val="visible"/>
                                      </p:to>
                                    </p:set>
                                    <p:anim calcmode="lin" valueType="num">
                                      <p:cBhvr additive="base">
                                        <p:cTn id="25" dur="500" fill="hold"/>
                                        <p:tgtEl>
                                          <p:spTgt spid="91139"/>
                                        </p:tgtEl>
                                        <p:attrNameLst>
                                          <p:attrName>ppt_x</p:attrName>
                                        </p:attrNameLst>
                                      </p:cBhvr>
                                      <p:tavLst>
                                        <p:tav tm="0">
                                          <p:val>
                                            <p:strVal val="0-#ppt_w/2"/>
                                          </p:val>
                                        </p:tav>
                                        <p:tav tm="100000">
                                          <p:val>
                                            <p:strVal val="#ppt_x"/>
                                          </p:val>
                                        </p:tav>
                                      </p:tavLst>
                                    </p:anim>
                                    <p:anim calcmode="lin" valueType="num">
                                      <p:cBhvr additive="base">
                                        <p:cTn id="26"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P spid="9113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p:cNvSpPr>
          <p:nvPr>
            <p:ph type="title"/>
          </p:nvPr>
        </p:nvSpPr>
        <p:spPr/>
        <p:txBody>
          <a:bodyPr anchor="b"/>
          <a:p>
            <a:r>
              <a:rPr lang="zh-CN" altLang="en-US" sz="4000" b="1" dirty="0">
                <a:solidFill>
                  <a:schemeClr val="hlink"/>
                </a:solidFill>
                <a:effectLst>
                  <a:outerShdw blurRad="38100" dist="38100" dir="2700000">
                    <a:srgbClr val="C0C0C0"/>
                  </a:outerShdw>
                </a:effectLst>
                <a:latin typeface="楷体_GB2312" pitchFamily="49" charset="-122"/>
                <a:ea typeface="楷体_GB2312" pitchFamily="49" charset="-122"/>
              </a:rPr>
              <a:t>共同海损（</a:t>
            </a:r>
            <a:r>
              <a:rPr lang="en-US" altLang="zh-CN" sz="4000" b="1">
                <a:solidFill>
                  <a:schemeClr val="hlink"/>
                </a:solidFill>
                <a:effectLst>
                  <a:outerShdw blurRad="38100" dist="38100" dir="2700000">
                    <a:srgbClr val="C0C0C0"/>
                  </a:outerShdw>
                </a:effectLst>
                <a:latin typeface="楷体_GB2312" pitchFamily="49" charset="-122"/>
                <a:ea typeface="楷体_GB2312" pitchFamily="49" charset="-122"/>
              </a:rPr>
              <a:t>General Average）</a:t>
            </a:r>
            <a:endParaRPr lang="en-US" altLang="zh-CN" sz="4000" b="1">
              <a:solidFill>
                <a:schemeClr val="hlink"/>
              </a:solidFill>
              <a:effectLst>
                <a:outerShdw blurRad="38100" dist="38100" dir="2700000">
                  <a:srgbClr val="C0C0C0"/>
                </a:outerShdw>
              </a:effectLst>
              <a:latin typeface="楷体_GB2312" pitchFamily="49" charset="-122"/>
              <a:ea typeface="楷体_GB2312" pitchFamily="49" charset="-122"/>
            </a:endParaRPr>
          </a:p>
        </p:txBody>
      </p:sp>
      <p:sp>
        <p:nvSpPr>
          <p:cNvPr id="50179" name="文本占位符 50178"/>
          <p:cNvSpPr>
            <a:spLocks noGrp="1"/>
          </p:cNvSpPr>
          <p:nvPr>
            <p:ph type="body" idx="1"/>
          </p:nvPr>
        </p:nvSpPr>
        <p:spPr>
          <a:xfrm>
            <a:off x="1919288" y="2133600"/>
            <a:ext cx="8424862" cy="4114800"/>
          </a:xfrm>
        </p:spPr>
        <p:txBody>
          <a:bodyPr>
            <a:normAutofit fontScale="80000"/>
          </a:bodyPr>
          <a:p>
            <a:pPr>
              <a:buSzPct val="80000"/>
              <a:buFont typeface="Wingdings" panose="05000000000000000000" pitchFamily="2" charset="2"/>
              <a:buChar char="ü"/>
            </a:pPr>
            <a:r>
              <a:rPr lang="zh-CN" altLang="en-US" sz="2800" b="1" i="1" dirty="0">
                <a:solidFill>
                  <a:srgbClr val="FF0000"/>
                </a:solidFill>
                <a:effectLst>
                  <a:outerShdw blurRad="38100" dist="38100" dir="2700000">
                    <a:srgbClr val="C0C0C0"/>
                  </a:outerShdw>
                </a:effectLst>
              </a:rPr>
              <a:t>定义：</a:t>
            </a:r>
            <a:r>
              <a:rPr lang="zh-CN" altLang="en-US" sz="2800" b="1" dirty="0">
                <a:effectLst>
                  <a:outerShdw blurRad="38100" dist="38100" dir="2700000">
                    <a:srgbClr val="C0C0C0"/>
                  </a:outerShdw>
                </a:effectLst>
                <a:latin typeface="楷体_GB2312" pitchFamily="49" charset="-122"/>
                <a:ea typeface="楷体_GB2312" pitchFamily="49" charset="-122"/>
              </a:rPr>
              <a:t>在海洋运输途中，船舶、货物或其他财产遭遇共同危险，为了</a:t>
            </a:r>
            <a:r>
              <a:rPr lang="zh-CN" altLang="en-US" sz="2800" b="1" dirty="0">
                <a:solidFill>
                  <a:schemeClr val="hlink"/>
                </a:solidFill>
                <a:effectLst>
                  <a:outerShdw blurRad="38100" dist="38100" dir="2700000">
                    <a:srgbClr val="C0C0C0"/>
                  </a:outerShdw>
                </a:effectLst>
                <a:latin typeface="楷体_GB2312" pitchFamily="49" charset="-122"/>
                <a:ea typeface="楷体_GB2312" pitchFamily="49" charset="-122"/>
              </a:rPr>
              <a:t>解除共同危险</a:t>
            </a:r>
            <a:r>
              <a:rPr lang="zh-CN" altLang="en-US" sz="2800" b="1" dirty="0">
                <a:effectLst>
                  <a:outerShdw blurRad="38100" dist="38100" dir="2700000">
                    <a:srgbClr val="C0C0C0"/>
                  </a:outerShdw>
                </a:effectLst>
                <a:latin typeface="楷体_GB2312" pitchFamily="49" charset="-122"/>
                <a:ea typeface="楷体_GB2312" pitchFamily="49" charset="-122"/>
              </a:rPr>
              <a:t>，船长有意采取合理的救助措施，所造成的特殊牺牲和支付的特殊费用，称为共同海损。</a:t>
            </a:r>
            <a:endParaRPr lang="zh-CN" altLang="en-US" sz="2800" b="1" dirty="0">
              <a:effectLst>
                <a:outerShdw blurRad="38100" dist="38100" dir="2700000">
                  <a:srgbClr val="C0C0C0"/>
                </a:outerShdw>
              </a:effectLst>
              <a:latin typeface="楷体_GB2312" pitchFamily="49" charset="-122"/>
              <a:ea typeface="楷体_GB2312" pitchFamily="49" charset="-122"/>
            </a:endParaRPr>
          </a:p>
          <a:p>
            <a:pPr>
              <a:buSzPct val="80000"/>
              <a:buFont typeface="Wingdings" panose="05000000000000000000" pitchFamily="2" charset="2"/>
              <a:buChar char="ü"/>
            </a:pPr>
            <a:r>
              <a:rPr lang="zh-CN" altLang="en-US" sz="2800" b="1" dirty="0">
                <a:solidFill>
                  <a:srgbClr val="FF0000"/>
                </a:solidFill>
                <a:effectLst>
                  <a:outerShdw blurRad="38100" dist="38100" dir="2700000">
                    <a:srgbClr val="C0C0C0"/>
                  </a:outerShdw>
                </a:effectLst>
              </a:rPr>
              <a:t>构成共同海损的条件：</a:t>
            </a:r>
            <a:endParaRPr lang="en-US" altLang="zh-CN" sz="2800" b="1">
              <a:solidFill>
                <a:srgbClr val="FF0000"/>
              </a:solidFill>
              <a:effectLst>
                <a:outerShdw blurRad="38100" dist="38100" dir="2700000">
                  <a:srgbClr val="C0C0C0"/>
                </a:outerShdw>
              </a:effectLst>
              <a:latin typeface="楷体_GB2312" pitchFamily="49" charset="-122"/>
              <a:ea typeface="楷体_GB2312" pitchFamily="49" charset="-122"/>
            </a:endParaRPr>
          </a:p>
          <a:p>
            <a:pPr>
              <a:buSzPct val="80000"/>
              <a:buFont typeface="Wingdings" panose="05000000000000000000" pitchFamily="2" charset="2"/>
              <a:buChar char="ü"/>
            </a:pPr>
            <a:r>
              <a:rPr lang="zh-CN" altLang="en-US" sz="2800" b="1" dirty="0">
                <a:effectLst>
                  <a:outerShdw blurRad="38100" dist="38100" dir="2700000">
                    <a:srgbClr val="C0C0C0"/>
                  </a:outerShdw>
                </a:effectLst>
                <a:latin typeface="楷体_GB2312" pitchFamily="49" charset="-122"/>
                <a:ea typeface="楷体_GB2312" pitchFamily="49" charset="-122"/>
              </a:rPr>
              <a:t>共同海损分摊</a:t>
            </a:r>
            <a:r>
              <a:rPr lang="en-US" altLang="zh-CN" sz="2800" b="1">
                <a:effectLst>
                  <a:outerShdw blurRad="38100" dist="38100" dir="2700000">
                    <a:srgbClr val="C0C0C0"/>
                  </a:outerShdw>
                </a:effectLst>
                <a:latin typeface="楷体_GB2312" pitchFamily="49" charset="-122"/>
                <a:ea typeface="楷体_GB2312" pitchFamily="49" charset="-122"/>
              </a:rPr>
              <a:t>:</a:t>
            </a:r>
            <a:r>
              <a:rPr lang="zh-CN" altLang="en-US" sz="2800" b="1" dirty="0">
                <a:effectLst>
                  <a:outerShdw blurRad="38100" dist="38100" dir="2700000">
                    <a:srgbClr val="C0C0C0"/>
                  </a:outerShdw>
                </a:effectLst>
                <a:latin typeface="楷体_GB2312" pitchFamily="49" charset="-122"/>
                <a:ea typeface="楷体_GB2312" pitchFamily="49" charset="-122"/>
              </a:rPr>
              <a:t>在船舶发生共同海损后，凡属共同海损范围内的牺牲和费用，均可通过共同海损理算，由有关获救受益方（即船方、货方和运费收入方）</a:t>
            </a:r>
            <a:r>
              <a:rPr lang="zh-CN" altLang="en-US" sz="2800" b="1" dirty="0">
                <a:solidFill>
                  <a:schemeClr val="hlink"/>
                </a:solidFill>
                <a:effectLst>
                  <a:outerShdw blurRad="38100" dist="38100" dir="2700000">
                    <a:srgbClr val="C0C0C0"/>
                  </a:outerShdw>
                </a:effectLst>
                <a:latin typeface="楷体_GB2312" pitchFamily="49" charset="-122"/>
                <a:ea typeface="楷体_GB2312" pitchFamily="49" charset="-122"/>
              </a:rPr>
              <a:t>根据获救价值按比例分摊</a:t>
            </a:r>
            <a:r>
              <a:rPr lang="zh-CN" altLang="en-US" sz="2800" b="1" dirty="0">
                <a:effectLst>
                  <a:outerShdw blurRad="38100" dist="38100" dir="2700000">
                    <a:srgbClr val="C0C0C0"/>
                  </a:outerShdw>
                </a:effectLst>
                <a:latin typeface="楷体_GB2312" pitchFamily="49" charset="-122"/>
                <a:ea typeface="楷体_GB2312" pitchFamily="49" charset="-122"/>
              </a:rPr>
              <a:t>。</a:t>
            </a:r>
            <a:endParaRPr lang="en-US" altLang="zh-CN" sz="2800" b="1">
              <a:effectLst>
                <a:outerShdw blurRad="38100" dist="38100" dir="2700000">
                  <a:srgbClr val="C0C0C0"/>
                </a:outerShdw>
              </a:effectLst>
              <a:latin typeface="隶书" panose="02010509060101010101" pitchFamily="49" charset="-122"/>
              <a:ea typeface="楷体_GB2312" pitchFamily="49"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indefinite" fill="hold">
                                          <p:stCondLst>
                                            <p:cond delay="0"/>
                                          </p:stCondLst>
                                        </p:cTn>
                                        <p:tgtEl>
                                          <p:spTgt spid="50179">
                                            <p:txEl>
                                              <p:charRg st="0" end="76"/>
                                            </p:txEl>
                                          </p:spTgt>
                                        </p:tgtEl>
                                        <p:attrNameLst>
                                          <p:attrName>style.visibility</p:attrName>
                                        </p:attrNameLst>
                                      </p:cBhvr>
                                      <p:to>
                                        <p:strVal val="visible"/>
                                      </p:to>
                                    </p:set>
                                    <p:animEffect transition="in" filter="fade">
                                      <p:cBhvr>
                                        <p:cTn id="14" dur="500"/>
                                        <p:tgtEl>
                                          <p:spTgt spid="50179">
                                            <p:txEl>
                                              <p:charRg st="0" end="76"/>
                                            </p:txEl>
                                          </p:spTgt>
                                        </p:tgtEl>
                                      </p:cBhvr>
                                    </p:animEffect>
                                    <p:anim calcmode="lin" valueType="num">
                                      <p:cBhvr>
                                        <p:cTn id="15" dur="500" fill="hold"/>
                                        <p:tgtEl>
                                          <p:spTgt spid="50179">
                                            <p:txEl>
                                              <p:charRg st="0" end="76"/>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charRg st="0" end="76"/>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indefinite" fill="hold">
                                          <p:stCondLst>
                                            <p:cond delay="0"/>
                                          </p:stCondLst>
                                        </p:cTn>
                                        <p:tgtEl>
                                          <p:spTgt spid="50179">
                                            <p:txEl>
                                              <p:charRg st="76" end="91"/>
                                            </p:txEl>
                                          </p:spTgt>
                                        </p:tgtEl>
                                        <p:attrNameLst>
                                          <p:attrName>style.visibility</p:attrName>
                                        </p:attrNameLst>
                                      </p:cBhvr>
                                      <p:to>
                                        <p:strVal val="visible"/>
                                      </p:to>
                                    </p:set>
                                    <p:animEffect transition="in" filter="fade">
                                      <p:cBhvr>
                                        <p:cTn id="21" dur="500"/>
                                        <p:tgtEl>
                                          <p:spTgt spid="50179">
                                            <p:txEl>
                                              <p:charRg st="76" end="91"/>
                                            </p:txEl>
                                          </p:spTgt>
                                        </p:tgtEl>
                                      </p:cBhvr>
                                    </p:animEffect>
                                    <p:anim calcmode="lin" valueType="num">
                                      <p:cBhvr>
                                        <p:cTn id="22" dur="500" fill="hold"/>
                                        <p:tgtEl>
                                          <p:spTgt spid="50179">
                                            <p:txEl>
                                              <p:charRg st="76" end="9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charRg st="76" end="9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indefinite" fill="hold">
                                          <p:stCondLst>
                                            <p:cond delay="0"/>
                                          </p:stCondLst>
                                        </p:cTn>
                                        <p:tgtEl>
                                          <p:spTgt spid="50179">
                                            <p:txEl>
                                              <p:charRg st="91" end="171"/>
                                            </p:txEl>
                                          </p:spTgt>
                                        </p:tgtEl>
                                        <p:attrNameLst>
                                          <p:attrName>style.visibility</p:attrName>
                                        </p:attrNameLst>
                                      </p:cBhvr>
                                      <p:to>
                                        <p:strVal val="visible"/>
                                      </p:to>
                                    </p:set>
                                    <p:animEffect transition="in" filter="fade">
                                      <p:cBhvr>
                                        <p:cTn id="28" dur="500"/>
                                        <p:tgtEl>
                                          <p:spTgt spid="50179">
                                            <p:txEl>
                                              <p:charRg st="91" end="171"/>
                                            </p:txEl>
                                          </p:spTgt>
                                        </p:tgtEl>
                                      </p:cBhvr>
                                    </p:animEffect>
                                    <p:anim calcmode="lin" valueType="num">
                                      <p:cBhvr>
                                        <p:cTn id="29" dur="500" fill="hold"/>
                                        <p:tgtEl>
                                          <p:spTgt spid="50179">
                                            <p:txEl>
                                              <p:charRg st="91" end="171"/>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charRg st="91" end="17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PECIAL_SOURCE" val="bdnull"/>
</p:tagLst>
</file>

<file path=ppt/tags/tag101.xml><?xml version="1.0" encoding="utf-8"?>
<p:tagLst xmlns:p="http://schemas.openxmlformats.org/presentationml/2006/main">
  <p:tag name="KSO_WM_SPECIAL_SOURCE" val="bdnull"/>
</p:tagLst>
</file>

<file path=ppt/tags/tag102.xml><?xml version="1.0" encoding="utf-8"?>
<p:tagLst xmlns:p="http://schemas.openxmlformats.org/presentationml/2006/main">
  <p:tag name="KSO_WM_SPECIAL_SOURCE" val="bdnull"/>
</p:tagLst>
</file>

<file path=ppt/tags/tag103.xml><?xml version="1.0" encoding="utf-8"?>
<p:tagLst xmlns:p="http://schemas.openxmlformats.org/presentationml/2006/main">
  <p:tag name="KSO_WM_SPECIAL_SOURCE" val="bdnull"/>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KSO_WM_SPECIAL_SOURCE" val="bdnull"/>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KSO_WM_SPECIAL_SOURCE" val="bdnull"/>
</p:tagLst>
</file>

<file path=ppt/tags/tag108.xml><?xml version="1.0" encoding="utf-8"?>
<p:tagLst xmlns:p="http://schemas.openxmlformats.org/presentationml/2006/main">
  <p:tag name="KSO_WM_SPECIAL_SOURCE" val="bdnul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PECIAL_SOURCE" val="bdnull"/>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KSO_WM_SPECIAL_SOURCE" val="bdnull"/>
</p:tagLst>
</file>

<file path=ppt/tags/tag114.xml><?xml version="1.0" encoding="utf-8"?>
<p:tagLst xmlns:p="http://schemas.openxmlformats.org/presentationml/2006/main">
  <p:tag name="KSO_WM_SPECIAL_SOURCE" val="bdnul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SPECIAL_SOURCE" val="bdnull"/>
</p:tagLst>
</file>

<file path=ppt/tags/tag117.xml><?xml version="1.0" encoding="utf-8"?>
<p:tagLst xmlns:p="http://schemas.openxmlformats.org/presentationml/2006/main">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SPECIAL_SOURCE" val="bdnul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KSO_WM_SPECIAL_SOURCE" val="bdnull"/>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DOCER_TEMPLATE_OPEN_ONCE_MARK"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SPECIAL_SOURCE" val="bdnul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SPECIAL_SOURCE" val="bdnull"/>
</p:tagLst>
</file>

<file path=ppt/tags/tag69.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SPECIAL_SOURCE" val="bdnull"/>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SPECIAL_SOURCE" val="bdnull"/>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SPECIAL_SOURCE" val="bdnull"/>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SPECIAL_SOURCE" val="bdnull"/>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KSO_WM_SPECIAL_SOURCE" val="bdnull"/>
</p:tagLst>
</file>

<file path=ppt/tags/tag88.xml><?xml version="1.0" encoding="utf-8"?>
<p:tagLst xmlns:p="http://schemas.openxmlformats.org/presentationml/2006/main">
  <p:tag name="KSO_WM_SPECIAL_SOURCE" val="bdnull"/>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SPECIAL_SOURCE" val="bdnull"/>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SPECIAL_SOURCE" val="bdnull"/>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11389</Words>
  <Application>WPS 演示</Application>
  <PresentationFormat>宽屏</PresentationFormat>
  <Paragraphs>1177</Paragraphs>
  <Slides>72</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72</vt:i4>
      </vt:variant>
    </vt:vector>
  </HeadingPairs>
  <TitlesOfParts>
    <vt:vector size="95" baseType="lpstr">
      <vt:lpstr>Arial</vt:lpstr>
      <vt:lpstr>宋体</vt:lpstr>
      <vt:lpstr>Wingdings</vt:lpstr>
      <vt:lpstr>微软雅黑</vt:lpstr>
      <vt:lpstr>Wingdings</vt:lpstr>
      <vt:lpstr>Times New Roman</vt:lpstr>
      <vt:lpstr>方正卡通简体</vt:lpstr>
      <vt:lpstr>方正稚艺简体</vt:lpstr>
      <vt:lpstr>黑体</vt:lpstr>
      <vt:lpstr>楷体_GB2312</vt:lpstr>
      <vt:lpstr>新宋体</vt:lpstr>
      <vt:lpstr>隶书</vt:lpstr>
      <vt:lpstr>Webdings</vt:lpstr>
      <vt:lpstr>华文细黑</vt:lpstr>
      <vt:lpstr>Arial Unicode MS</vt:lpstr>
      <vt:lpstr>Calibri</vt:lpstr>
      <vt:lpstr>Tahoma</vt:lpstr>
      <vt:lpstr>华文新魏</vt:lpstr>
      <vt:lpstr>华文仿宋</vt:lpstr>
      <vt:lpstr>华文彩云</vt:lpstr>
      <vt:lpstr>Arial</vt:lpstr>
      <vt:lpstr>Wingdings 2</vt:lpstr>
      <vt:lpstr>Office 主题​​</vt:lpstr>
      <vt:lpstr>PowerPoint 演示文稿</vt:lpstr>
      <vt:lpstr>PowerPoint 演示文稿</vt:lpstr>
      <vt:lpstr>第一节：风险与保险险别</vt:lpstr>
      <vt:lpstr>PowerPoint 演示文稿</vt:lpstr>
      <vt:lpstr>二、海上损失 </vt:lpstr>
      <vt:lpstr>全部损失</vt:lpstr>
      <vt:lpstr>全部损失</vt:lpstr>
      <vt:lpstr>PowerPoint 演示文稿</vt:lpstr>
      <vt:lpstr>共同海损（General Average）</vt:lpstr>
      <vt:lpstr>单独海损（Particular Average）</vt:lpstr>
      <vt:lpstr>三、海上费用</vt:lpstr>
      <vt:lpstr>思考题</vt:lpstr>
      <vt:lpstr>答案</vt:lpstr>
      <vt:lpstr>PowerPoint 演示文稿</vt:lpstr>
      <vt:lpstr>第三节国际海上货物运输保险险别 （中国人民保险公司海运保险条款(ICC)</vt:lpstr>
      <vt:lpstr>平安险承保范围（free from particular average , F. P. A.）</vt:lpstr>
      <vt:lpstr>思考</vt:lpstr>
      <vt:lpstr>水渍险（ with particular average,  W . P . A . ）</vt:lpstr>
      <vt:lpstr>一切险（All Risks）</vt:lpstr>
      <vt:lpstr>附加险</vt:lpstr>
      <vt:lpstr>PowerPoint 演示文稿</vt:lpstr>
      <vt:lpstr>PowerPoint 演示文稿</vt:lpstr>
      <vt:lpstr>PowerPoint 演示文稿</vt:lpstr>
      <vt:lpstr>三、其它相关事项</vt:lpstr>
      <vt:lpstr>第五节 伦敦保险协会海运货物保险条款(ICC)</vt:lpstr>
      <vt:lpstr>PowerPoint 演示文稿</vt:lpstr>
      <vt:lpstr>基本险选择</vt:lpstr>
      <vt:lpstr>主险与附加险灵活使用 </vt:lpstr>
      <vt:lpstr>常见商品投保险别</vt:lpstr>
      <vt:lpstr>例1 </vt:lpstr>
      <vt:lpstr>例2</vt:lpstr>
      <vt:lpstr>PowerPoint 演示文稿</vt:lpstr>
      <vt:lpstr>三、办理投保并交付保险费</vt:lpstr>
      <vt:lpstr>PowerPoint 演示文稿</vt:lpstr>
      <vt:lpstr>PowerPoint 演示文稿</vt:lpstr>
      <vt:lpstr>第七节 索赔与理赔</vt:lpstr>
      <vt:lpstr>PowerPoint 演示文稿</vt:lpstr>
      <vt:lpstr>PowerPoint 演示文稿</vt:lpstr>
      <vt:lpstr>PowerPoint 演示文稿</vt:lpstr>
      <vt:lpstr>PowerPoint 演示文稿</vt:lpstr>
      <vt:lpstr>PowerPoint 演示文稿</vt:lpstr>
      <vt:lpstr>（四）联合保险凭证（Combined Insurance Certificate）</vt:lpstr>
      <vt:lpstr>（五）预约保险单（Open Policy）</vt:lpstr>
      <vt:lpstr>二、保险单据作用</vt:lpstr>
      <vt:lpstr>三、常用海洋运输货物保险条款和险别</vt:lpstr>
      <vt:lpstr>《中国保险条款》海上货运保险险别</vt:lpstr>
      <vt:lpstr>四、投保程序 </vt:lpstr>
      <vt:lpstr>PowerPoint 演示文稿</vt:lpstr>
      <vt:lpstr>PowerPoint 演示文稿</vt:lpstr>
      <vt:lpstr>PowerPoint 演示文稿</vt:lpstr>
      <vt:lpstr>保险单份数</vt:lpstr>
      <vt:lpstr>PowerPoint 演示文稿</vt:lpstr>
      <vt:lpstr>信用证有关货物运输保险单条款举例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（十六）背书（与B/L背书同）</vt:lpstr>
      <vt:lpstr>五、注意事项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ASUS</cp:lastModifiedBy>
  <cp:revision>164</cp:revision>
  <dcterms:created xsi:type="dcterms:W3CDTF">2019-06-19T02:08:00Z</dcterms:created>
  <dcterms:modified xsi:type="dcterms:W3CDTF">2022-04-21T05:35:57Z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A91D7BD6A453444DA2E2980AD7AECB8E</vt:lpwstr>
  </property>
</Properties>
</file>