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3"/>
    <p:sldId id="264" r:id="rId4"/>
    <p:sldId id="265" r:id="rId6"/>
    <p:sldId id="267" r:id="rId7"/>
    <p:sldId id="268" r:id="rId8"/>
    <p:sldId id="269" r:id="rId9"/>
    <p:sldId id="271" r:id="rId10"/>
    <p:sldId id="270" r:id="rId11"/>
    <p:sldId id="273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74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AF81A-5A48-44B6-BFB3-5A2D337008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2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4.xml"/><Relationship Id="rId3" Type="http://schemas.openxmlformats.org/officeDocument/2006/relationships/image" Target="../media/image1.png"/><Relationship Id="rId2" Type="http://schemas.openxmlformats.org/officeDocument/2006/relationships/slide" Target="slide9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2.png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661795" y="955675"/>
            <a:ext cx="927671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国</a:t>
            </a:r>
            <a:r>
              <a:rPr lang="en-US" altLang="zh-CN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 </a:t>
            </a:r>
            <a:r>
              <a:rPr lang="zh-CN" altLang="en-US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际</a:t>
            </a:r>
            <a:r>
              <a:rPr lang="en-US" altLang="zh-CN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 </a:t>
            </a:r>
            <a:r>
              <a:rPr lang="zh-CN" altLang="en-US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贸</a:t>
            </a:r>
            <a:r>
              <a:rPr lang="en-US" altLang="zh-CN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 </a:t>
            </a:r>
            <a:r>
              <a:rPr lang="zh-CN" altLang="en-US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易</a:t>
            </a:r>
            <a:r>
              <a:rPr lang="en-US" altLang="zh-CN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 </a:t>
            </a:r>
            <a:r>
              <a:rPr lang="zh-CN" altLang="en-US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实</a:t>
            </a:r>
            <a:r>
              <a:rPr lang="en-US" altLang="zh-CN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 </a:t>
            </a:r>
            <a:r>
              <a:rPr lang="zh-CN" altLang="en-US" sz="88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uFillTx/>
                <a:sym typeface="+mn-ea"/>
              </a:rPr>
              <a:t>务</a:t>
            </a:r>
            <a:endParaRPr lang="zh-CN" altLang="en-US" sz="8800" b="1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uFillTx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498715" y="5225415"/>
            <a:ext cx="37928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 i="1">
                <a:solidFill>
                  <a:schemeClr val="tx1"/>
                </a:solidFill>
                <a:uFillTx/>
              </a:rPr>
              <a:t>Presented by: Grace Tan</a:t>
            </a:r>
            <a:endParaRPr lang="en-US" altLang="zh-CN" sz="2400" b="1" i="1">
              <a:solidFill>
                <a:schemeClr val="tx1"/>
              </a:solidFill>
              <a:uFillTx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28825" y="3343910"/>
            <a:ext cx="780415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320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uFillTx/>
              </a:rPr>
              <a:t>第十章：综合制单实操</a:t>
            </a:r>
            <a:endParaRPr lang="zh-CN" altLang="en-US" sz="320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uFillTx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接连接符 27"/>
          <p:cNvCxnSpPr/>
          <p:nvPr/>
        </p:nvCxnSpPr>
        <p:spPr>
          <a:xfrm>
            <a:off x="4079411" y="1726717"/>
            <a:ext cx="0" cy="2712351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08849" y="1726717"/>
            <a:ext cx="5693659" cy="1241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spc="-150" dirty="0" smtClean="0">
                <a:solidFill>
                  <a:schemeClr val="accent3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  <a:hlinkClick r:id="rId1" tooltip="" action="ppaction://hlinksldjump"/>
              </a:rPr>
              <a:t>综合制单实操</a:t>
            </a:r>
            <a:r>
              <a:rPr lang="zh-CN" altLang="en-US" sz="3735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、单击此处添加文本标题</a:t>
            </a:r>
            <a:endParaRPr lang="zh-CN" altLang="en-US" sz="3735" spc="-150" dirty="0">
              <a:solidFill>
                <a:schemeClr val="bg1"/>
              </a:solidFill>
              <a:latin typeface="方正卡通简体" panose="03000509000000000000" pitchFamily="65" charset="-122"/>
              <a:ea typeface="方正卡通简体" panose="03000509000000000000" pitchFamily="65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08849" y="2367687"/>
            <a:ext cx="5693659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735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2</a:t>
            </a:r>
            <a:r>
              <a:rPr lang="zh-CN" altLang="en-US" sz="3735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、单击此处添加文本标题</a:t>
            </a:r>
            <a:endParaRPr lang="zh-CN" altLang="en-US" sz="3735" spc="-150" dirty="0">
              <a:solidFill>
                <a:schemeClr val="bg1"/>
              </a:solidFill>
              <a:latin typeface="方正卡通简体" panose="03000509000000000000" pitchFamily="65" charset="-122"/>
              <a:ea typeface="方正卡通简体" panose="03000509000000000000" pitchFamily="65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08849" y="3008656"/>
            <a:ext cx="5693659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735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3</a:t>
            </a:r>
            <a:r>
              <a:rPr lang="zh-CN" altLang="en-US" sz="3735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、单击此处添加文本标题</a:t>
            </a:r>
            <a:endParaRPr lang="zh-CN" altLang="en-US" sz="3735" spc="-150" dirty="0">
              <a:solidFill>
                <a:schemeClr val="bg1"/>
              </a:solidFill>
              <a:latin typeface="方正卡通简体" panose="03000509000000000000" pitchFamily="65" charset="-122"/>
              <a:ea typeface="方正卡通简体" panose="03000509000000000000" pitchFamily="65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8849" y="3649627"/>
            <a:ext cx="5693659" cy="666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735" b="1" spc="-150" dirty="0" smtClean="0">
                <a:solidFill>
                  <a:schemeClr val="accent3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  <a:hlinkClick r:id="rId2" tooltip="" action="ppaction://hlinksldjump"/>
              </a:rPr>
              <a:t>总复习</a:t>
            </a:r>
            <a:r>
              <a:rPr lang="zh-CN" altLang="en-US" sz="3735" b="1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击</a:t>
            </a:r>
            <a:r>
              <a:rPr lang="zh-CN" altLang="en-US" sz="3735" spc="-150" dirty="0" smtClean="0">
                <a:solidFill>
                  <a:schemeClr val="bg1"/>
                </a:solidFill>
                <a:latin typeface="方正卡通简体" panose="03000509000000000000" pitchFamily="65" charset="-122"/>
                <a:ea typeface="方正卡通简体" panose="03000509000000000000" pitchFamily="65" charset="-122"/>
              </a:rPr>
              <a:t>此处添加文本标题</a:t>
            </a:r>
            <a:endParaRPr lang="zh-CN" altLang="en-US" sz="3735" spc="-150" dirty="0">
              <a:solidFill>
                <a:schemeClr val="bg1"/>
              </a:solidFill>
              <a:latin typeface="方正卡通简体" panose="03000509000000000000" pitchFamily="65" charset="-122"/>
              <a:ea typeface="方正卡通简体" panose="03000509000000000000" pitchFamily="65" charset="-122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23659" y="1769368"/>
            <a:ext cx="767720" cy="1734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5335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方正稚艺简体" panose="03000509000000000000" pitchFamily="65" charset="-122"/>
                <a:ea typeface="方正稚艺简体" panose="03000509000000000000" pitchFamily="65" charset="-122"/>
              </a:rPr>
              <a:t>目录</a:t>
            </a:r>
            <a:endParaRPr lang="zh-CN" altLang="en-US" sz="5335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方正稚艺简体" panose="03000509000000000000" pitchFamily="65" charset="-122"/>
              <a:ea typeface="方正稚艺简体" panose="03000509000000000000" pitchFamily="65" charset="-122"/>
            </a:endParaRPr>
          </a:p>
        </p:txBody>
      </p:sp>
      <p:pic>
        <p:nvPicPr>
          <p:cNvPr id="3074" name="Picture 2" descr="C:\Users\Thinkpad\Desktop\学校\1_0002_图层-1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37160">
            <a:off x="939271" y="4536323"/>
            <a:ext cx="2474781" cy="203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0" advTm="2000">
        <p14:ripple/>
      </p:transition>
    </mc:Choice>
    <mc:Fallback>
      <p:transition spd="med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第一节：综合制单实操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>
                <a:solidFill>
                  <a:srgbClr val="FF0000"/>
                </a:solidFill>
              </a:rPr>
              <a:t>实训场景：</a:t>
            </a:r>
            <a:r>
              <a:rPr lang="zh-CN" alt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广州莱特电子科技有限公司（Guangzhou Light Electronic Teleological Corporation）是一家专门从事生产LED灯及LED控制器的外贸出口公司。公司地址为：广州市天河区东圃镇光明路99号，电话：020-8956343 传真：020-8956435，公司编号为：3056721780，出口许可证编号为：SZGZ986342. 出口的LED灯具的商品编码为：94054090.</a:t>
            </a:r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  <a:p>
            <a:r>
              <a:rPr lang="zh-CN" alt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          近期外贸业务员陈蕙（Cathy）新开发了美国纽约的一位客户，该客户英文名字为TOMMY，在OCAK INTERNATIONAL LIGHTING CORPORATION担任国外采购。该公司主要从事全球灯具的采购和销售业务。</a:t>
            </a:r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  <a:p>
            <a:r>
              <a:rPr lang="zh-CN" altLang="en-US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          以下为TOMMY最近和陈蕙的往来邮件，请根据邮件信息，帮助陈蕙制作销售合同（合同编号为202000450521），商业发票（商业发票编号为202009802245）及回复邮件给TOMMY，告知相关单据已经制作好，请他把信用证也及时开立好发给我们，如有任何疑问或者要求请及时电邮通知。</a:t>
            </a:r>
            <a:endParaRPr lang="zh-CN" altLang="en-US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6845" y="365760"/>
            <a:ext cx="11663680" cy="61258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855913" y="6372225"/>
            <a:ext cx="5080000" cy="252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050" b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6" name="内容占位符 5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2092960" y="1821815"/>
          <a:ext cx="8671560" cy="4321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200"/>
                <a:gridCol w="436880"/>
                <a:gridCol w="260985"/>
                <a:gridCol w="559435"/>
                <a:gridCol w="848360"/>
                <a:gridCol w="776605"/>
                <a:gridCol w="270510"/>
                <a:gridCol w="604520"/>
                <a:gridCol w="709295"/>
                <a:gridCol w="640715"/>
                <a:gridCol w="1817370"/>
                <a:gridCol w="1162685"/>
              </a:tblGrid>
              <a:tr h="22860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500" b="1">
                          <a:solidFill>
                            <a:srgbClr val="00000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销售合同</a:t>
                      </a: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SALES CONTRACT</a:t>
                      </a:r>
                      <a:endParaRPr lang="en-US" altLang="en-US" sz="1500" b="1">
                        <a:solidFill>
                          <a:srgbClr val="000000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39687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卖方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SELLER: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Guangzhou Light Electronic Teleological CorporationAddress：NO.99 Guangming Road, Dongpu Town,Tianhe District, Guangzhou, China.Telephone：020-8956343 Fax：020-8956435，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编号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NO.: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202000450521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75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FFFFFF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FFFFFF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日期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DATE: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May 25th.2020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75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FFFFFF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FFFFFF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地点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SIGNED IN: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GUANGZHOU, CHINA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280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买方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BUYER: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OCAK INTERNATIONAL LIGHTING CORPORATION910 42TH STREET 1FL BROOKLYN NEW YORK</a:t>
                      </a:r>
                      <a:r>
                        <a:rPr lang="en-US" sz="700" b="0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USA TEL:1-212-34894569 </a:t>
                      </a:r>
                      <a:r>
                        <a:rPr lang="en-US" sz="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FF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">
                <a:tc gridSpan="12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买卖双方同意以下条款达成交易：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This contract Is made by and agreed between the BUYER and SELLER , in accordance with the terms and conditions stipulated below.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110">
                <a:tc gridSpan="6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 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品名及规格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Commodity &amp; Specification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 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数量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Quantity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 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单价及价格条款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Unit Price &amp; Trade Terms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4. 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金额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Amount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12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6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90880">
                <a:tc grid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 bulbs LED light, 0.5M*1.2M36bulbs LED light , 1.0M*1.5M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2400PCS2000PCS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CIF New York 12.5USD/PieceCIF New York 16.5USD/Piece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USD30,000USD33,000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6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Total: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4400PCS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600" b="0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solidFill>
                          <a:srgbClr val="FF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USD63,000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允许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With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gridSpan="9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溢短装，由卖方决定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More or less of shipment allowed at the sellers’ option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</a:tr>
              <a:tr h="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5.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总值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Total Value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SAY US DOLLARS SIXTY THREE THOUSAND ONLY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0828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6.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包装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Packing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exported brown carton, with ORC brand. 24bulbs LED light to be packed in 30 cartons total, 36bulbs LED light to be packed in 50 cartons total.</a:t>
                      </a:r>
                      <a:r>
                        <a:rPr lang="en-US" sz="600" b="0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7.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唛头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Shipping Marks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OCAKILCNEWYORK202000450521NO.:1-80</a:t>
                      </a:r>
                      <a:r>
                        <a:rPr lang="en-US" sz="600" b="0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175895">
                <a:tc gridSpan="7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8.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装运期及运输方式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Time of Shipment &amp; means of Transportation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Not later than August,30th, 2020 BY SEA</a:t>
                      </a:r>
                      <a:r>
                        <a:rPr lang="en-US" sz="600" b="0">
                          <a:solidFill>
                            <a:srgbClr val="FFFFFF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176530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9.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装运港及目的地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Port of Loading &amp; Destination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7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</a:t>
                      </a: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ROM GUANGZHOU TO NEWYORK</a:t>
                      </a:r>
                      <a:endParaRPr lang="en-US" altLang="en-US" sz="700" b="0">
                        <a:solidFill>
                          <a:srgbClr val="FFFFF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10.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保险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Insurance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6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17526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11.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付款方式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Terms of Payment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L/C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12.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Remarks</a:t>
                      </a: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0"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The Buyer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7785" marR="57785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The Seller</a:t>
                      </a:r>
                      <a:endParaRPr lang="en-US" altLang="en-US" sz="600" b="1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7785" marR="57785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198755"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OCAK INTERNATIONAL LIGHTING CORPORATION</a:t>
                      </a:r>
                      <a:r>
                        <a:rPr lang="en-US" sz="600" b="0">
                          <a:solidFill>
                            <a:srgbClr val="FFFFFF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7785" marR="57785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Guangzhou Light Electronic Teleological Corporation</a:t>
                      </a:r>
                      <a:r>
                        <a:rPr lang="en-US" sz="6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7785" marR="57785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0"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(signature)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7785" marR="57785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6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(signature)</a:t>
                      </a:r>
                      <a:endParaRPr lang="en-US" altLang="en-US" sz="6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7785" marR="57785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/>
        </p:nvGraphicFramePr>
        <p:xfrm>
          <a:off x="1192530" y="651510"/>
          <a:ext cx="10014585" cy="56013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695"/>
                <a:gridCol w="1051560"/>
                <a:gridCol w="352425"/>
                <a:gridCol w="446405"/>
                <a:gridCol w="1158240"/>
                <a:gridCol w="1513840"/>
                <a:gridCol w="838200"/>
                <a:gridCol w="316865"/>
                <a:gridCol w="1202690"/>
                <a:gridCol w="893445"/>
                <a:gridCol w="721360"/>
                <a:gridCol w="1038860"/>
              </a:tblGrid>
              <a:tr h="49657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Guangzhou Light Electronic Teleological CorporationAddress：NO.99 Guangming Road, Dongpu Town,Tianhe District, Guangzhou, China.Telephone：020-8956343 Fax：020-8956435，</a:t>
                      </a:r>
                      <a:r>
                        <a:rPr lang="en-US" sz="11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1">
                        <a:solidFill>
                          <a:srgbClr val="FF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36194" marR="36194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49657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COMMERICAL</a:t>
                      </a:r>
                      <a:r>
                        <a:rPr lang="en-US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INVOICE</a:t>
                      </a:r>
                      <a:endParaRPr lang="en-US" altLang="en-US" sz="16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36194" marR="36194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161925">
                <a:tc row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TO: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grid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OCAK INTERNATIONAL LIGHTING CORPORATION910 42TH STREET 1FL BROOKLYN NEW YORK</a:t>
                      </a:r>
                      <a:r>
                        <a:rPr lang="en-US" sz="1000" b="0">
                          <a:solidFill>
                            <a:srgbClr val="FF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USA TEL:1-212-34894569 </a:t>
                      </a:r>
                      <a:r>
                        <a:rPr lang="en-US" sz="9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 hMerge="1">
                  <a:tcPr>
                    <a:lnT cap="flat">
                      <a:noFill/>
                    </a:lnT>
                  </a:tcPr>
                </a:tc>
                <a:tc rowSpan="4" hMerge="1">
                  <a:tcPr>
                    <a:lnT cap="flat">
                      <a:noFill/>
                    </a:lnT>
                  </a:tcPr>
                </a:tc>
                <a:tc rowSpan="4" hMerge="1">
                  <a:tcPr>
                    <a:lnT cap="flat">
                      <a:noFill/>
                    </a:lnT>
                  </a:tcPr>
                </a:tc>
                <a:tc rowSpan="4" hMerge="1">
                  <a:tcPr>
                    <a:lnT cap="flat">
                      <a:noFill/>
                    </a:lnT>
                  </a:tcPr>
                </a:tc>
                <a:tc rowSpan="4" hMerge="1">
                  <a:tcPr>
                    <a:lnT cap="flat">
                      <a:noFill/>
                    </a:lnT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INVOICE NO.: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0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202009802245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cPr/>
                </a:tc>
                <a:tc vMerge="1" gridSpan="6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INVOICE DATE: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0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May 25th.2020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cPr/>
                </a:tc>
                <a:tc vMerge="1" gridSpan="6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S/C NO.: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0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202000450521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vMerge="1">
                  <a:tcPr>
                    <a:lnB cap="flat">
                      <a:noFill/>
                    </a:lnB>
                  </a:tcPr>
                </a:tc>
                <a:tc vMerge="1" gridSpan="6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vMerge="1" hMerge="1">
                  <a:tcPr>
                    <a:lnB cap="flat">
                      <a:noFill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S/C DATE: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0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May 25th.2020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</a:tr>
              <a:tr h="16192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TERM OF PAYMENT: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L/C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PORT TO LOADING: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GUANGZHOU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PORT OF DESTINATION: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NEWYORK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TIME OF </a:t>
                      </a:r>
                      <a:r>
                        <a:rPr lang="en-US" sz="9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SHIPMENT</a:t>
                      </a: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: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Not later than August,30th, 2020 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4541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9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0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52755"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Marks and Numbers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Number and kind of package</a:t>
                      </a: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Description of goods</a:t>
                      </a:r>
                      <a:endParaRPr lang="en-US" altLang="en-US" sz="14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Quantity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Unit Price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latin typeface="Calibri" panose="020F0502020204030204" charset="0"/>
                          <a:cs typeface="Calibri" panose="020F0502020204030204" charset="0"/>
                        </a:rPr>
                        <a:t>Amount</a:t>
                      </a:r>
                      <a:endParaRPr lang="en-US" altLang="en-US" sz="9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900" b="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9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2885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OCAKILCNEWYORK202000450521NO.1-80</a:t>
                      </a:r>
                      <a:r>
                        <a:rPr lang="en-US" sz="900" b="0">
                          <a:solidFill>
                            <a:srgbClr val="FFFFFF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 bulbs LED light, 0.5M*1.2M36bulbs LED light , 1.0M*1.5M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2400PCS2000PCS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CIF New York 12.5USD/PieceCIF New York 16.5USD/Piece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USD30,000USD33,000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0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latin typeface="Calibri" panose="020F0502020204030204" charset="0"/>
                          <a:cs typeface="Calibri" panose="020F0502020204030204" charset="0"/>
                        </a:rPr>
                        <a:t>Total Amount:</a:t>
                      </a:r>
                      <a:endParaRPr lang="en-US" altLang="en-US" sz="10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4400PCS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gridSpan="2"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USD63,000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</a:tr>
              <a:tr h="161925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latin typeface="Calibri" panose="020F0502020204030204" charset="0"/>
                          <a:cs typeface="Calibri" panose="020F0502020204030204" charset="0"/>
                        </a:rPr>
                        <a:t>SAY TOTAL:</a:t>
                      </a:r>
                      <a:endParaRPr lang="en-US" altLang="en-US" sz="10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gridSpan="10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SAY US DOLLARS SIXTY THREE THOUSAND ONLY</a:t>
                      </a:r>
                      <a:endParaRPr lang="en-US" altLang="en-US" sz="1000" b="0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7779" marR="1777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1506855" y="5951220"/>
            <a:ext cx="83077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                                                       </a:t>
            </a:r>
            <a:r>
              <a:rPr lang="en-US" sz="1200" b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MAY 26th, 2020</a:t>
            </a:r>
            <a:r>
              <a:rPr lang="en-US" sz="1200" b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 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99795" y="365760"/>
            <a:ext cx="9921875" cy="61264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900" y="356870"/>
            <a:ext cx="11873230" cy="6154420"/>
          </a:xfrm>
        </p:spPr>
        <p:txBody>
          <a:bodyPr>
            <a:noAutofit/>
          </a:bodyPr>
          <a:p>
            <a:r>
              <a:rPr lang="zh-CN" altLang="en-US" sz="2000"/>
              <a:t>Dear Tommy,</a:t>
            </a:r>
            <a:endParaRPr lang="zh-CN" altLang="en-US" sz="2000"/>
          </a:p>
          <a:p>
            <a:r>
              <a:rPr lang="zh-CN" altLang="en-US" sz="2000"/>
              <a:t>Thank you for your prompt reply and order! We really appreciate your trust and hope we can have a wonderful beginning too!</a:t>
            </a:r>
            <a:endParaRPr lang="zh-CN" altLang="en-US" sz="2000"/>
          </a:p>
          <a:p>
            <a:r>
              <a:rPr lang="zh-CN" altLang="en-US" sz="2000"/>
              <a:t>Attached are the sales contract and commercial invoice you required, please check it and if you have any questions, please feel free to contact me!</a:t>
            </a:r>
            <a:endParaRPr lang="zh-CN" altLang="en-US" sz="2000"/>
          </a:p>
          <a:p>
            <a:r>
              <a:rPr lang="zh-CN" altLang="en-US" sz="2000"/>
              <a:t>Please send the letter of credit to us as soon as possible so that we can arrange the production in time.</a:t>
            </a:r>
            <a:endParaRPr lang="zh-CN" altLang="en-US" sz="2000"/>
          </a:p>
          <a:p>
            <a:r>
              <a:rPr lang="zh-CN" altLang="en-US" sz="2000"/>
              <a:t>Thank you very much for your order again, we will try our best to meet your requirement, and if your have any questions, please don’t hesitate to contact us!</a:t>
            </a:r>
            <a:endParaRPr lang="zh-CN" altLang="en-US" sz="2000"/>
          </a:p>
          <a:p>
            <a:r>
              <a:rPr lang="zh-CN" altLang="en-US" sz="2000"/>
              <a:t>Looking forward to your early reply!</a:t>
            </a:r>
            <a:endParaRPr lang="zh-CN" altLang="en-US" sz="2000"/>
          </a:p>
          <a:p>
            <a:r>
              <a:rPr lang="zh-CN" altLang="en-US" sz="2000"/>
              <a:t>BEST REGARDS</a:t>
            </a:r>
            <a:endParaRPr lang="zh-CN" altLang="en-US" sz="2000"/>
          </a:p>
          <a:p>
            <a:r>
              <a:rPr lang="zh-CN" altLang="en-US" sz="2000"/>
              <a:t>Cathy   International sales</a:t>
            </a:r>
            <a:endParaRPr lang="zh-CN" altLang="en-US" sz="2000"/>
          </a:p>
          <a:p>
            <a:r>
              <a:rPr lang="zh-CN" altLang="en-US" sz="2000"/>
              <a:t>Guangzhou Light Electronic Teleological Corporation</a:t>
            </a:r>
            <a:endParaRPr lang="zh-CN" altLang="en-US" sz="2000"/>
          </a:p>
          <a:p>
            <a:r>
              <a:rPr lang="zh-CN" altLang="en-US" sz="2000"/>
              <a:t>Address：NO.99 Guangming Road, Dongpu Town,Tianhe District, Guangzhou, China.</a:t>
            </a:r>
            <a:endParaRPr lang="zh-CN" altLang="en-US" sz="2000"/>
          </a:p>
          <a:p>
            <a:r>
              <a:rPr lang="zh-CN" altLang="en-US" sz="2000"/>
              <a:t>Telephone：020-8956343 Fax：020-8956435，</a:t>
            </a:r>
            <a:endParaRPr lang="zh-CN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第二节：总复习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详情见模拟习题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64.xml><?xml version="1.0" encoding="utf-8"?>
<p:tagLst xmlns:p="http://schemas.openxmlformats.org/presentationml/2006/main">
  <p:tag name="KSO_WM_SPECIAL_SOURCE" val="bdnull"/>
</p:tagLst>
</file>

<file path=ppt/tags/tag65.xml><?xml version="1.0" encoding="utf-8"?>
<p:tagLst xmlns:p="http://schemas.openxmlformats.org/presentationml/2006/main">
  <p:tag name="KSO_WM_SPECIAL_SOURCE" val="bdnull"/>
</p:tagLst>
</file>

<file path=ppt/tags/tag66.xml><?xml version="1.0" encoding="utf-8"?>
<p:tagLst xmlns:p="http://schemas.openxmlformats.org/presentationml/2006/main">
  <p:tag name="KSO_WM_UNIT_PLACING_PICTURE_USER_VIEWPORT" val="{&quot;height&quot;:6600,&quot;width&quot;:8600}"/>
</p:tagLst>
</file>

<file path=ppt/tags/tag67.xml><?xml version="1.0" encoding="utf-8"?>
<p:tagLst xmlns:p="http://schemas.openxmlformats.org/presentationml/2006/main">
  <p:tag name="KSO_WM_SPECIAL_SOURCE" val="bdnull"/>
</p:tagLst>
</file>

<file path=ppt/tags/tag68.xml><?xml version="1.0" encoding="utf-8"?>
<p:tagLst xmlns:p="http://schemas.openxmlformats.org/presentationml/2006/main">
  <p:tag name="KSO_WM_UNIT_TABLE_BEAUTIFY" val="smartTable{95ac94b1-fcec-4752-a971-8cfaf615146d}"/>
  <p:tag name="TABLE_ENDDRAG_ORIGIN_RECT" val="682*338"/>
  <p:tag name="TABLE_ENDDRAG_RECT" val="164*145*682*338"/>
</p:tagLst>
</file>

<file path=ppt/tags/tag69.xml><?xml version="1.0" encoding="utf-8"?>
<p:tagLst xmlns:p="http://schemas.openxmlformats.org/presentationml/2006/main"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PECIAL_SOURCE" val="bdnull"/>
</p:tagLst>
</file>

<file path=ppt/tags/tag71.xml><?xml version="1.0" encoding="utf-8"?>
<p:tagLst xmlns:p="http://schemas.openxmlformats.org/presentationml/2006/main">
  <p:tag name="KSO_WM_SPECIAL_SOURCE" val="bdnull"/>
</p:tagLst>
</file>

<file path=ppt/tags/tag72.xml><?xml version="1.0" encoding="utf-8"?>
<p:tagLst xmlns:p="http://schemas.openxmlformats.org/presentationml/2006/main">
  <p:tag name="KSO_WM_SPECIAL_SOURCE" val="bdnull"/>
</p:tagLst>
</file>

<file path=ppt/tags/tag73.xml><?xml version="1.0" encoding="utf-8"?>
<p:tagLst xmlns:p="http://schemas.openxmlformats.org/presentationml/2006/main">
  <p:tag name="KSO_WM_SPECIAL_SOURCE" val="bdnull"/>
</p:tagLst>
</file>

<file path=ppt/tags/tag74.xml><?xml version="1.0" encoding="utf-8"?>
<p:tagLst xmlns:p="http://schemas.openxmlformats.org/presentationml/2006/main">
  <p:tag name="KSO_DOCER_TEMPLATE_OPEN_ONCE_MARK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17836</Words>
  <Application>WPS 演示</Application>
  <PresentationFormat>宽屏</PresentationFormat>
  <Paragraphs>979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Wingdings</vt:lpstr>
      <vt:lpstr>方正卡通简体</vt:lpstr>
      <vt:lpstr>方正稚艺简体</vt:lpstr>
      <vt:lpstr>Calibri</vt:lpstr>
      <vt:lpstr>Times New Roman</vt:lpstr>
      <vt:lpstr>黑体</vt:lpstr>
      <vt:lpstr>Arial Unicode MS</vt:lpstr>
      <vt:lpstr>Office 主题​​</vt:lpstr>
      <vt:lpstr>PowerPoint 演示文稿</vt:lpstr>
      <vt:lpstr>PowerPoint 演示文稿</vt:lpstr>
      <vt:lpstr>第一节：综合制单实操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ASUS</cp:lastModifiedBy>
  <cp:revision>168</cp:revision>
  <dcterms:created xsi:type="dcterms:W3CDTF">2019-06-19T02:08:00Z</dcterms:created>
  <dcterms:modified xsi:type="dcterms:W3CDTF">2022-04-21T05:26:09Z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A91D7BD6A453444DA2E2980AD7AECB8E</vt:lpwstr>
  </property>
</Properties>
</file>