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9" r:id="rId3"/>
    <p:sldId id="264" r:id="rId4"/>
    <p:sldId id="265" r:id="rId6"/>
    <p:sldId id="267" r:id="rId7"/>
    <p:sldId id="268" r:id="rId8"/>
    <p:sldId id="269" r:id="rId9"/>
    <p:sldId id="271" r:id="rId10"/>
    <p:sldId id="270" r:id="rId11"/>
    <p:sldId id="273" r:id="rId12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gs" Target="tags/tag74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AF81A-5A48-44B6-BFB3-5A2D3370088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sh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0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62.xml"/><Relationship Id="rId18" Type="http://schemas.openxmlformats.org/officeDocument/2006/relationships/tags" Target="../tags/tag61.xml"/><Relationship Id="rId17" Type="http://schemas.openxmlformats.org/officeDocument/2006/relationships/tags" Target="../tags/tag60.xml"/><Relationship Id="rId16" Type="http://schemas.openxmlformats.org/officeDocument/2006/relationships/tags" Target="../tags/tag59.xml"/><Relationship Id="rId15" Type="http://schemas.openxmlformats.org/officeDocument/2006/relationships/tags" Target="../tags/tag58.xml"/><Relationship Id="rId14" Type="http://schemas.openxmlformats.org/officeDocument/2006/relationships/tags" Target="../tags/tag57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9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4.xml"/><Relationship Id="rId3" Type="http://schemas.openxmlformats.org/officeDocument/2006/relationships/image" Target="../media/image1.png"/><Relationship Id="rId2" Type="http://schemas.openxmlformats.org/officeDocument/2006/relationships/slide" Target="slide9.xml"/><Relationship Id="rId1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5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7.xml"/><Relationship Id="rId2" Type="http://schemas.openxmlformats.org/officeDocument/2006/relationships/image" Target="../media/image2.png"/><Relationship Id="rId1" Type="http://schemas.openxmlformats.org/officeDocument/2006/relationships/tags" Target="../tags/tag6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9.xml"/><Relationship Id="rId1" Type="http://schemas.openxmlformats.org/officeDocument/2006/relationships/tags" Target="../tags/tag6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1.xml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661795" y="955675"/>
            <a:ext cx="927671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8800" b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uFillTx/>
                <a:sym typeface="+mn-ea"/>
              </a:rPr>
              <a:t>国</a:t>
            </a:r>
            <a:r>
              <a:rPr lang="en-US" altLang="zh-CN" sz="8800" b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uFillTx/>
                <a:sym typeface="+mn-ea"/>
              </a:rPr>
              <a:t> </a:t>
            </a:r>
            <a:r>
              <a:rPr lang="zh-CN" altLang="en-US" sz="8800" b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uFillTx/>
                <a:sym typeface="+mn-ea"/>
              </a:rPr>
              <a:t>际</a:t>
            </a:r>
            <a:r>
              <a:rPr lang="en-US" altLang="zh-CN" sz="8800" b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uFillTx/>
                <a:sym typeface="+mn-ea"/>
              </a:rPr>
              <a:t> </a:t>
            </a:r>
            <a:r>
              <a:rPr lang="zh-CN" altLang="en-US" sz="8800" b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uFillTx/>
                <a:sym typeface="+mn-ea"/>
              </a:rPr>
              <a:t>贸</a:t>
            </a:r>
            <a:r>
              <a:rPr lang="en-US" altLang="zh-CN" sz="8800" b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uFillTx/>
                <a:sym typeface="+mn-ea"/>
              </a:rPr>
              <a:t> </a:t>
            </a:r>
            <a:r>
              <a:rPr lang="zh-CN" altLang="en-US" sz="8800" b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uFillTx/>
                <a:sym typeface="+mn-ea"/>
              </a:rPr>
              <a:t>易</a:t>
            </a:r>
            <a:r>
              <a:rPr lang="en-US" altLang="zh-CN" sz="8800" b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uFillTx/>
                <a:sym typeface="+mn-ea"/>
              </a:rPr>
              <a:t> </a:t>
            </a:r>
            <a:r>
              <a:rPr lang="zh-CN" altLang="en-US" sz="8800" b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uFillTx/>
                <a:sym typeface="+mn-ea"/>
              </a:rPr>
              <a:t>实</a:t>
            </a:r>
            <a:r>
              <a:rPr lang="en-US" altLang="zh-CN" sz="8800" b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uFillTx/>
                <a:sym typeface="+mn-ea"/>
              </a:rPr>
              <a:t> </a:t>
            </a:r>
            <a:r>
              <a:rPr lang="zh-CN" altLang="en-US" sz="8800" b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uFillTx/>
                <a:sym typeface="+mn-ea"/>
              </a:rPr>
              <a:t>务</a:t>
            </a:r>
            <a:endParaRPr lang="zh-CN" altLang="en-US" sz="8800" b="1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  <a:uFillTx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498715" y="5225415"/>
            <a:ext cx="37928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 i="1">
                <a:solidFill>
                  <a:schemeClr val="tx1"/>
                </a:solidFill>
                <a:uFillTx/>
              </a:rPr>
              <a:t>Presented by: Grace Tan</a:t>
            </a:r>
            <a:endParaRPr lang="en-US" altLang="zh-CN" sz="2400" b="1" i="1">
              <a:solidFill>
                <a:schemeClr val="tx1"/>
              </a:solidFill>
              <a:uFillTx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028825" y="3343910"/>
            <a:ext cx="7804150" cy="5835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zh-CN" altLang="en-US" sz="320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uFillTx/>
              </a:rPr>
              <a:t>第十章：综合制单实操</a:t>
            </a:r>
            <a:endParaRPr lang="zh-CN" altLang="en-US" sz="320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uFillTx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直接连接符 27"/>
          <p:cNvCxnSpPr/>
          <p:nvPr/>
        </p:nvCxnSpPr>
        <p:spPr>
          <a:xfrm>
            <a:off x="4079411" y="1726717"/>
            <a:ext cx="0" cy="2712351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508849" y="1726717"/>
            <a:ext cx="5693659" cy="1241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735" b="1" spc="-150" dirty="0" smtClean="0">
                <a:solidFill>
                  <a:schemeClr val="accent3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  <a:hlinkClick r:id="rId1" tooltip="" action="ppaction://hlinksldjump"/>
              </a:rPr>
              <a:t>综合制单实操</a:t>
            </a:r>
            <a:r>
              <a:rPr lang="zh-CN" altLang="en-US" sz="3735" spc="-150" dirty="0" smtClean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、单击此处添加文本标题</a:t>
            </a:r>
            <a:endParaRPr lang="zh-CN" altLang="en-US" sz="3735" spc="-150" dirty="0">
              <a:solidFill>
                <a:schemeClr val="bg1"/>
              </a:solidFill>
              <a:latin typeface="方正卡通简体" panose="03000509000000000000" pitchFamily="65" charset="-122"/>
              <a:ea typeface="方正卡通简体" panose="03000509000000000000" pitchFamily="65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08849" y="2367687"/>
            <a:ext cx="5693659" cy="666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735" spc="-150" dirty="0" smtClean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2</a:t>
            </a:r>
            <a:r>
              <a:rPr lang="zh-CN" altLang="en-US" sz="3735" spc="-150" dirty="0" smtClean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、单击此处添加文本标题</a:t>
            </a:r>
            <a:endParaRPr lang="zh-CN" altLang="en-US" sz="3735" spc="-150" dirty="0">
              <a:solidFill>
                <a:schemeClr val="bg1"/>
              </a:solidFill>
              <a:latin typeface="方正卡通简体" panose="03000509000000000000" pitchFamily="65" charset="-122"/>
              <a:ea typeface="方正卡通简体" panose="03000509000000000000" pitchFamily="65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08849" y="3008656"/>
            <a:ext cx="5693659" cy="666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735" spc="-150" dirty="0" smtClean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3</a:t>
            </a:r>
            <a:r>
              <a:rPr lang="zh-CN" altLang="en-US" sz="3735" spc="-150" dirty="0" smtClean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、单击此处添加文本标题</a:t>
            </a:r>
            <a:endParaRPr lang="zh-CN" altLang="en-US" sz="3735" spc="-150" dirty="0">
              <a:solidFill>
                <a:schemeClr val="bg1"/>
              </a:solidFill>
              <a:latin typeface="方正卡通简体" panose="03000509000000000000" pitchFamily="65" charset="-122"/>
              <a:ea typeface="方正卡通简体" panose="03000509000000000000" pitchFamily="65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08849" y="3649627"/>
            <a:ext cx="5693659" cy="666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735" b="1" spc="-150" dirty="0" smtClean="0">
                <a:solidFill>
                  <a:schemeClr val="accent3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  <a:hlinkClick r:id="rId2" tooltip="" action="ppaction://hlinksldjump"/>
              </a:rPr>
              <a:t>总复习</a:t>
            </a:r>
            <a:r>
              <a:rPr lang="zh-CN" altLang="en-US" sz="3735" b="1" spc="-150" dirty="0" smtClean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击</a:t>
            </a:r>
            <a:r>
              <a:rPr lang="zh-CN" altLang="en-US" sz="3735" spc="-150" dirty="0" smtClean="0">
                <a:solidFill>
                  <a:schemeClr val="bg1"/>
                </a:solidFill>
                <a:latin typeface="方正卡通简体" panose="03000509000000000000" pitchFamily="65" charset="-122"/>
                <a:ea typeface="方正卡通简体" panose="03000509000000000000" pitchFamily="65" charset="-122"/>
              </a:rPr>
              <a:t>此处添加文本标题</a:t>
            </a:r>
            <a:endParaRPr lang="zh-CN" altLang="en-US" sz="3735" spc="-150" dirty="0">
              <a:solidFill>
                <a:schemeClr val="bg1"/>
              </a:solidFill>
              <a:latin typeface="方正卡通简体" panose="03000509000000000000" pitchFamily="65" charset="-122"/>
              <a:ea typeface="方正卡通简体" panose="03000509000000000000" pitchFamily="65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23659" y="1769368"/>
            <a:ext cx="767720" cy="1734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5335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方正稚艺简体" panose="03000509000000000000" pitchFamily="65" charset="-122"/>
                <a:ea typeface="方正稚艺简体" panose="03000509000000000000" pitchFamily="65" charset="-122"/>
              </a:rPr>
              <a:t>目录</a:t>
            </a:r>
            <a:endParaRPr lang="zh-CN" altLang="en-US" sz="5335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方正稚艺简体" panose="03000509000000000000" pitchFamily="65" charset="-122"/>
              <a:ea typeface="方正稚艺简体" panose="03000509000000000000" pitchFamily="65" charset="-122"/>
            </a:endParaRPr>
          </a:p>
        </p:txBody>
      </p:sp>
      <p:pic>
        <p:nvPicPr>
          <p:cNvPr id="3074" name="Picture 2" descr="C:\Users\Thinkpad\Desktop\学校\1_0002_图层-1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37160">
            <a:off x="939271" y="4536323"/>
            <a:ext cx="2474781" cy="2039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4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0" advTm="2000">
        <p14:ripple/>
      </p:transition>
    </mc:Choice>
    <mc:Fallback>
      <p:transition spd="med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zh-CN" altLang="en-US"/>
              <a:t>第一节：综合制单实操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b="1">
                <a:solidFill>
                  <a:srgbClr val="FF0000"/>
                </a:solidFill>
              </a:rPr>
              <a:t>实训场景：</a:t>
            </a:r>
            <a:r>
              <a:rPr lang="zh-CN" altLang="en-US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</a:rPr>
              <a:t>广州莱特电子科技有限公司（Guangzhou Light Electronic Teleological Corporation）是一家专门从事生产LED灯及LED控制器的外贸出口公司。公司地址为：广州市天河区东圃镇光明路99号，电话：020-8956343 传真：020-8956435，公司编号为：3056721780，出口许可证编号为：SZGZ986342. 出口的LED灯具的商品编码为：94054090.</a:t>
            </a:r>
            <a:endParaRPr lang="zh-CN" altLang="en-US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</a:endParaRPr>
          </a:p>
          <a:p>
            <a:r>
              <a:rPr lang="zh-CN" altLang="en-US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</a:rPr>
              <a:t>          近期外贸业务员陈蕙（Cathy）新开发了美国纽约的一位客户，该客户英文名字为TOMMY，在OCAK INTERNATIONAL LIGHTING CORPORATION担任国外采购。该公司主要从事全球灯具的采购和销售业务。</a:t>
            </a:r>
            <a:endParaRPr lang="zh-CN" altLang="en-US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</a:endParaRPr>
          </a:p>
          <a:p>
            <a:r>
              <a:rPr lang="zh-CN" altLang="en-US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</a:rPr>
              <a:t>          以下为TOMMY最近和陈蕙的往来邮件，请根据邮件信息，帮助陈蕙制作销售合同（合同编号为202000450521），商业发票（商业发票编号为202009802245）及回复邮件给TOMMY，告知相关单据已经制作好，请他把信用证也及时开立好发给我们，如有任何疑问或者要求请及时电邮通知。</a:t>
            </a:r>
            <a:endParaRPr lang="zh-CN" altLang="en-US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56845" y="365760"/>
            <a:ext cx="11663680" cy="612584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2855913" y="6372225"/>
            <a:ext cx="5080000" cy="2527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1050" b="0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endParaRPr lang="zh-CN" altLang="en-US"/>
          </a:p>
        </p:txBody>
      </p:sp>
      <p:sp>
        <p:nvSpPr>
          <p:cNvPr id="6" name="内容占位符 5"/>
          <p:cNvSpPr/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graphicFrame>
        <p:nvGraphicFramePr>
          <p:cNvPr id="7" name="表格 6"/>
          <p:cNvGraphicFramePr/>
          <p:nvPr>
            <p:custDataLst>
              <p:tags r:id="rId1"/>
            </p:custDataLst>
          </p:nvPr>
        </p:nvGraphicFramePr>
        <p:xfrm>
          <a:off x="2092960" y="1821815"/>
          <a:ext cx="8671560" cy="43218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4200"/>
                <a:gridCol w="436880"/>
                <a:gridCol w="260985"/>
                <a:gridCol w="559435"/>
                <a:gridCol w="848360"/>
                <a:gridCol w="776605"/>
                <a:gridCol w="270510"/>
                <a:gridCol w="604520"/>
                <a:gridCol w="709295"/>
                <a:gridCol w="640715"/>
                <a:gridCol w="1817370"/>
                <a:gridCol w="1162685"/>
              </a:tblGrid>
              <a:tr h="228600">
                <a:tc gridSpan="1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500" b="1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销售合同</a:t>
                      </a: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SALES CONTRACT</a:t>
                      </a:r>
                      <a:endParaRPr lang="en-US" altLang="en-US" sz="1500" b="1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</a:tcPr>
                </a:tc>
              </a:tr>
              <a:tr h="396875"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卖方</a:t>
                      </a:r>
                      <a:r>
                        <a:rPr lang="en-US" sz="600" b="1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SELLER:</a:t>
                      </a:r>
                      <a:endParaRPr lang="en-US" altLang="en-US" sz="6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gridSpan="8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Guangzhou Light Electronic Teleological CorporationAddress：NO.99 Guangming Road, Dongpu Town,Tianhe District, Guangzhou, China.Telephone：020-8956343 Fax：020-8956435，</a:t>
                      </a:r>
                      <a:endParaRPr lang="en-US" altLang="en-US" sz="7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编号</a:t>
                      </a:r>
                      <a:r>
                        <a:rPr lang="en-US" sz="600" b="1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NO.:</a:t>
                      </a:r>
                      <a:endParaRPr lang="en-US" altLang="en-US" sz="6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202000450521</a:t>
                      </a:r>
                      <a:endParaRPr lang="en-US" altLang="en-US" sz="7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755"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gridSpan="8"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FFFFFF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600" b="0">
                        <a:solidFill>
                          <a:srgbClr val="FFFFFF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日期</a:t>
                      </a:r>
                      <a:r>
                        <a:rPr lang="en-US" sz="600" b="1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DATE:</a:t>
                      </a:r>
                      <a:endParaRPr lang="en-US" altLang="en-US" sz="6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May 25th.2020</a:t>
                      </a:r>
                      <a:endParaRPr lang="en-US" altLang="en-US" sz="7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755"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gridSpan="8"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FFFFFF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600" b="0">
                        <a:solidFill>
                          <a:srgbClr val="FFFFFF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地点</a:t>
                      </a:r>
                      <a:r>
                        <a:rPr lang="en-US" sz="600" b="1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SIGNED IN:</a:t>
                      </a:r>
                      <a:endParaRPr lang="en-US" altLang="en-US" sz="6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GUANGZHOU, CHINA</a:t>
                      </a:r>
                      <a:endParaRPr lang="en-US" altLang="en-US" sz="7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8280"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买方</a:t>
                      </a:r>
                      <a:r>
                        <a:rPr lang="en-US" sz="600" b="1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BUYER:</a:t>
                      </a:r>
                      <a:endParaRPr lang="en-US" altLang="en-US" sz="6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gridSpan="8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OCAK INTERNATIONAL LIGHTING CORPORATION910 42TH STREET 1FL BROOKLYN NEW YORK</a:t>
                      </a:r>
                      <a:r>
                        <a:rPr lang="en-US" sz="700" b="0">
                          <a:solidFill>
                            <a:srgbClr val="FF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7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USA TEL:1-212-34894569 </a:t>
                      </a:r>
                      <a:r>
                        <a:rPr lang="en-US" sz="6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</a:t>
                      </a:r>
                      <a:endParaRPr lang="en-US" altLang="en-US" sz="7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600" b="1">
                        <a:solidFill>
                          <a:srgbClr val="000000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FF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600" b="0">
                        <a:solidFill>
                          <a:srgbClr val="FF0000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gridSpan="8"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">
                <a:tc gridSpan="12"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买卖双方同意以下条款达成交易：</a:t>
                      </a:r>
                      <a:r>
                        <a:rPr lang="en-US" sz="6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This contract Is made by and agreed between the BUYER and SELLER , in accordance with the terms and conditions stipulated below.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45110">
                <a:tc gridSpan="6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1. </a:t>
                      </a:r>
                      <a:r>
                        <a:rPr lang="en-US" sz="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品名及规格</a:t>
                      </a:r>
                      <a:r>
                        <a:rPr lang="en-US" sz="600" b="1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Commodity &amp; Specification</a:t>
                      </a:r>
                      <a:endParaRPr lang="en-US" altLang="en-US" sz="600" b="1">
                        <a:solidFill>
                          <a:srgbClr val="000000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2. </a:t>
                      </a:r>
                      <a:r>
                        <a:rPr lang="en-US" sz="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数量</a:t>
                      </a:r>
                      <a:r>
                        <a:rPr lang="en-US" sz="600" b="1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Quantity</a:t>
                      </a:r>
                      <a:endParaRPr lang="en-US" altLang="en-US" sz="600" b="1">
                        <a:solidFill>
                          <a:srgbClr val="000000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3. </a:t>
                      </a:r>
                      <a:r>
                        <a:rPr lang="en-US" sz="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单价及价格条款</a:t>
                      </a:r>
                      <a:r>
                        <a:rPr lang="en-US" sz="600" b="1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Unit Price &amp; Trade Terms</a:t>
                      </a:r>
                      <a:endParaRPr lang="en-US" altLang="en-US" sz="600" b="1">
                        <a:solidFill>
                          <a:srgbClr val="000000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4. </a:t>
                      </a:r>
                      <a:r>
                        <a:rPr lang="en-US" sz="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金额</a:t>
                      </a:r>
                      <a:r>
                        <a:rPr lang="en-US" sz="600" b="1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Amount</a:t>
                      </a:r>
                      <a:endParaRPr lang="en-US" altLang="en-US" sz="600" b="1">
                        <a:solidFill>
                          <a:srgbClr val="000000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gridSpan="12"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600" b="1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600" b="1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690880">
                <a:tc gridSpan="6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24 bulbs LED light, 0.5M*1.2M36bulbs LED light , 1.0M*1.5M</a:t>
                      </a:r>
                      <a:endParaRPr lang="en-US" altLang="en-US" sz="7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7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2400PCS2000PCS </a:t>
                      </a:r>
                      <a:endParaRPr lang="en-US" altLang="en-US" sz="7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CIF New York 12.5USD/PieceCIF New York 16.5USD/Piece</a:t>
                      </a:r>
                      <a:endParaRPr lang="en-US" altLang="en-US" sz="7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USD30,000USD33,000</a:t>
                      </a:r>
                      <a:endParaRPr lang="en-US" altLang="en-US" sz="7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gridSpan="6"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Total:</a:t>
                      </a:r>
                      <a:endParaRPr lang="en-US" altLang="en-US" sz="600" b="1">
                        <a:solidFill>
                          <a:srgbClr val="000000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7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4400PCS</a:t>
                      </a:r>
                      <a:endParaRPr lang="en-US" altLang="en-US" sz="7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600" b="0">
                          <a:solidFill>
                            <a:srgbClr val="FF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600" b="0">
                        <a:solidFill>
                          <a:srgbClr val="FF0000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7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USD63,000</a:t>
                      </a:r>
                      <a:endParaRPr lang="en-US" altLang="en-US" sz="7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89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允许</a:t>
                      </a:r>
                      <a:r>
                        <a:rPr lang="en-US" sz="6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With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</a:tcPr>
                </a:tc>
                <a:tc gridSpan="9"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溢短装，由卖方决定</a:t>
                      </a:r>
                      <a:r>
                        <a:rPr lang="en-US" sz="6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More or less of shipment allowed at the sellers’ option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</a:tcPr>
                </a:tc>
                <a:tc hMerge="1">
                  <a:tcPr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</a:tcPr>
                </a:tc>
              </a:tr>
              <a:tr h="0">
                <a:tc gridSpan="4"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5.</a:t>
                      </a:r>
                      <a:r>
                        <a:rPr lang="en-US" sz="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总值</a:t>
                      </a:r>
                      <a:r>
                        <a:rPr lang="en-US" sz="600" b="1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Total Value</a:t>
                      </a: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solidFill>
                          <a:srgbClr val="000000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gridSpan="8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SAY US DOLLARS SIXTY THREE THOUSAND ONLY</a:t>
                      </a:r>
                      <a:endParaRPr lang="en-US" altLang="en-US" sz="7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</a:tcPr>
                </a:tc>
              </a:tr>
              <a:tr h="208280">
                <a:tc gridSpan="4"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6.</a:t>
                      </a:r>
                      <a:r>
                        <a:rPr lang="en-US" sz="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包装</a:t>
                      </a:r>
                      <a:r>
                        <a:rPr lang="en-US" sz="600" b="1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Packing</a:t>
                      </a: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solidFill>
                          <a:srgbClr val="000000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gridSpan="8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exported brown carton, with ORC brand. 24bulbs LED light to be packed in 30 cartons total, 36bulbs LED light to be packed in 50 cartons total.</a:t>
                      </a:r>
                      <a:r>
                        <a:rPr lang="en-US" sz="600" b="0">
                          <a:solidFill>
                            <a:srgbClr val="FF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7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</a:tcPr>
                </a:tc>
              </a:tr>
              <a:tr h="0">
                <a:tc gridSpan="4"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7.</a:t>
                      </a:r>
                      <a:r>
                        <a:rPr lang="en-US" sz="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唛头</a:t>
                      </a:r>
                      <a:r>
                        <a:rPr lang="en-US" sz="600" b="1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Shipping Marks</a:t>
                      </a: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solidFill>
                          <a:srgbClr val="000000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gridSpan="8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OCAKILCNEWYORK202000450521NO.:1-80</a:t>
                      </a:r>
                      <a:r>
                        <a:rPr lang="en-US" sz="600" b="0">
                          <a:solidFill>
                            <a:srgbClr val="FF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7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</a:tcPr>
                </a:tc>
              </a:tr>
              <a:tr h="175895">
                <a:tc gridSpan="7"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8.</a:t>
                      </a:r>
                      <a:r>
                        <a:rPr lang="en-US" sz="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装运期及运输方式</a:t>
                      </a:r>
                      <a:r>
                        <a:rPr lang="en-US" sz="600" b="1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Time of Shipment &amp; means of Transportation</a:t>
                      </a: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solidFill>
                          <a:srgbClr val="000000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gridSpan="5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Not later than August,30th, 2020 BY SEA</a:t>
                      </a:r>
                      <a:r>
                        <a:rPr lang="en-US" sz="600" b="0">
                          <a:solidFill>
                            <a:srgbClr val="FFFFFF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7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</a:tcPr>
                </a:tc>
              </a:tr>
              <a:tr h="176530">
                <a:tc gridSpan="5"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9.</a:t>
                      </a:r>
                      <a:r>
                        <a:rPr lang="en-US" sz="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装运港及目的地</a:t>
                      </a:r>
                      <a:r>
                        <a:rPr lang="en-US" sz="600" b="1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Port of Loading &amp; Destination</a:t>
                      </a: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solidFill>
                          <a:srgbClr val="000000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gridSpan="7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F</a:t>
                      </a:r>
                      <a:r>
                        <a:rPr lang="en-US" sz="7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ROM GUANGZHOU TO NEWYORK</a:t>
                      </a:r>
                      <a:endParaRPr lang="en-US" altLang="en-US" sz="700" b="0">
                        <a:solidFill>
                          <a:srgbClr val="FFFFFF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</a:tcPr>
                </a:tc>
              </a:tr>
              <a:tr h="0">
                <a:tc gridSpan="4"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10.</a:t>
                      </a:r>
                      <a:r>
                        <a:rPr lang="en-US" sz="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保险</a:t>
                      </a:r>
                      <a:r>
                        <a:rPr lang="en-US" sz="600" b="1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Insurance</a:t>
                      </a: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solidFill>
                          <a:srgbClr val="000000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gridSpan="8"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6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</a:tcPr>
                </a:tc>
              </a:tr>
              <a:tr h="175260">
                <a:tc gridSpan="4"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11.</a:t>
                      </a:r>
                      <a:r>
                        <a:rPr lang="en-US" sz="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付款方式</a:t>
                      </a:r>
                      <a:r>
                        <a:rPr lang="en-US" sz="600" b="1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Terms of Payment</a:t>
                      </a: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solidFill>
                          <a:srgbClr val="000000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gridSpan="8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L/C</a:t>
                      </a:r>
                      <a:endParaRPr lang="en-US" altLang="en-US" sz="7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</a:tcPr>
                </a:tc>
              </a:tr>
              <a:tr h="0">
                <a:tc gridSpan="4"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12.</a:t>
                      </a:r>
                      <a:r>
                        <a:rPr lang="en-US" sz="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备注</a:t>
                      </a:r>
                      <a:r>
                        <a:rPr lang="en-US" sz="600" b="1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Remarks</a:t>
                      </a: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1">
                        <a:solidFill>
                          <a:srgbClr val="000000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gridSpan="8"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</a:tcPr>
                </a:tc>
              </a:tr>
              <a:tr h="0">
                <a:tc gridSpan="8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The Buyer</a:t>
                      </a:r>
                      <a:endParaRPr lang="en-US" altLang="en-US" sz="600" b="1">
                        <a:solidFill>
                          <a:srgbClr val="000000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57785" marR="57785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The Seller</a:t>
                      </a:r>
                      <a:endParaRPr lang="en-US" altLang="en-US" sz="600" b="1">
                        <a:solidFill>
                          <a:srgbClr val="000000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57785" marR="57785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</a:tcPr>
                </a:tc>
              </a:tr>
              <a:tr h="198755">
                <a:tc gridSpan="8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OCAK INTERNATIONAL LIGHTING CORPORATION</a:t>
                      </a:r>
                      <a:r>
                        <a:rPr lang="en-US" sz="600" b="0">
                          <a:solidFill>
                            <a:srgbClr val="FFFFFF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7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7785" marR="57785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gridSpan="4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Guangzhou Light Electronic Teleological Corporation</a:t>
                      </a:r>
                      <a:r>
                        <a:rPr lang="en-US" sz="6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7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57785" marR="57785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</a:tcPr>
                </a:tc>
              </a:tr>
              <a:tr h="0">
                <a:tc gridSpan="8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(signature)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57785" marR="57785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(signature)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57785" marR="57785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graphicFrame>
        <p:nvGraphicFramePr>
          <p:cNvPr id="4" name="表格 3"/>
          <p:cNvGraphicFramePr/>
          <p:nvPr/>
        </p:nvGraphicFramePr>
        <p:xfrm>
          <a:off x="1192530" y="651510"/>
          <a:ext cx="10014585" cy="56013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0695"/>
                <a:gridCol w="1051560"/>
                <a:gridCol w="352425"/>
                <a:gridCol w="446405"/>
                <a:gridCol w="1158240"/>
                <a:gridCol w="1513840"/>
                <a:gridCol w="838200"/>
                <a:gridCol w="316865"/>
                <a:gridCol w="1202690"/>
                <a:gridCol w="893445"/>
                <a:gridCol w="721360"/>
                <a:gridCol w="1038860"/>
              </a:tblGrid>
              <a:tr h="496570">
                <a:tc gridSpan="1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Guangzhou Light Electronic Teleological CorporationAddress：NO.99 Guangming Road, Dongpu Town,Tianhe District, Guangzhou, China.Telephone：020-8956343 Fax：020-8956435，</a:t>
                      </a:r>
                      <a:r>
                        <a:rPr lang="en-US" sz="1100" b="1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100" b="1">
                        <a:solidFill>
                          <a:srgbClr val="FF0000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36194" marR="36194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</a:tcPr>
                </a:tc>
              </a:tr>
              <a:tr h="496570">
                <a:tc gridSpan="1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COMMERICAL</a:t>
                      </a:r>
                      <a:r>
                        <a:rPr lang="en-US" sz="16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INVOICE</a:t>
                      </a:r>
                      <a:endParaRPr lang="en-US" altLang="en-US" sz="1600" b="1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36194" marR="36194" marT="0" marB="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</a:tcPr>
                </a:tc>
              </a:tr>
              <a:tr h="161925">
                <a:tc rowSpan="4">
                  <a:txBody>
                    <a:bodyPr/>
                    <a:p>
                      <a:pPr indent="0">
                        <a:buNone/>
                      </a:pPr>
                      <a:r>
                        <a:rPr lang="en-US" sz="900" b="1">
                          <a:latin typeface="Calibri" panose="020F0502020204030204" charset="0"/>
                          <a:cs typeface="Calibri" panose="020F0502020204030204" charset="0"/>
                        </a:rPr>
                        <a:t>TO:</a:t>
                      </a:r>
                      <a:endParaRPr lang="en-US" altLang="en-US" sz="900" b="1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17779" marR="17779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 gridSpan="6"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OCAK INTERNATIONAL LIGHTING CORPORATION910 42TH STREET 1FL BROOKLYN NEW YORK</a:t>
                      </a:r>
                      <a:r>
                        <a:rPr lang="en-US" sz="1000" b="0">
                          <a:solidFill>
                            <a:srgbClr val="FF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r>
                        <a:rPr lang="en-US" sz="10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USA TEL:1-212-34894569 </a:t>
                      </a:r>
                      <a:r>
                        <a:rPr lang="en-US" sz="9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7779" marR="17779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 hMerge="1">
                  <a:tcPr>
                    <a:lnT cap="flat">
                      <a:noFill/>
                    </a:lnT>
                  </a:tcPr>
                </a:tc>
                <a:tc rowSpan="4" hMerge="1">
                  <a:tcPr>
                    <a:lnT cap="flat">
                      <a:noFill/>
                    </a:lnT>
                  </a:tcPr>
                </a:tc>
                <a:tc rowSpan="4" hMerge="1">
                  <a:tcPr>
                    <a:lnT cap="flat">
                      <a:noFill/>
                    </a:lnT>
                  </a:tcPr>
                </a:tc>
                <a:tc rowSpan="4" hMerge="1">
                  <a:tcPr>
                    <a:lnT cap="flat">
                      <a:noFill/>
                    </a:lnT>
                  </a:tcPr>
                </a:tc>
                <a:tc rowSpan="4" hMerge="1">
                  <a:tcPr>
                    <a:lnT cap="flat">
                      <a:noFill/>
                    </a:lnT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900" b="1">
                          <a:latin typeface="Calibri" panose="020F0502020204030204" charset="0"/>
                          <a:cs typeface="Calibri" panose="020F0502020204030204" charset="0"/>
                        </a:rPr>
                        <a:t>INVOICE NO.:</a:t>
                      </a:r>
                      <a:endParaRPr lang="en-US" altLang="en-US" sz="900" b="1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0" marR="17779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202009802245</a:t>
                      </a:r>
                      <a:endParaRPr lang="en-US" altLang="en-US" sz="10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7779" marR="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 vMerge="1">
                  <a:tcPr/>
                </a:tc>
                <a:tc vMerge="1" gridSpan="6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900" b="1">
                          <a:latin typeface="Calibri" panose="020F0502020204030204" charset="0"/>
                          <a:cs typeface="Calibri" panose="020F0502020204030204" charset="0"/>
                        </a:rPr>
                        <a:t>INVOICE DATE:</a:t>
                      </a:r>
                      <a:endParaRPr lang="en-US" altLang="en-US" sz="900" b="1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0" marR="17779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May 25th.2020</a:t>
                      </a:r>
                      <a:endParaRPr lang="en-US" altLang="en-US" sz="10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7779" marR="0" marT="0" marB="0" vert="horz" anchor="t" anchorCtr="0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 vMerge="1">
                  <a:tcPr/>
                </a:tc>
                <a:tc vMerge="1" gridSpan="6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vMerge="1" hMerge="1">
                  <a:tcPr/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900" b="1">
                          <a:latin typeface="Calibri" panose="020F0502020204030204" charset="0"/>
                          <a:cs typeface="Calibri" panose="020F0502020204030204" charset="0"/>
                        </a:rPr>
                        <a:t>S/C NO.:</a:t>
                      </a:r>
                      <a:endParaRPr lang="en-US" altLang="en-US" sz="900" b="1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0" marR="17779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202000450521</a:t>
                      </a:r>
                      <a:endParaRPr lang="en-US" altLang="en-US" sz="10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7779" marR="0" marT="0" marB="0" vert="horz" anchor="t" anchorCtr="0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 vMerge="1">
                  <a:tcPr>
                    <a:lnB cap="flat">
                      <a:noFill/>
                    </a:lnB>
                  </a:tcPr>
                </a:tc>
                <a:tc vMerge="1" gridSpan="6">
                  <a:tcPr>
                    <a:lnB cap="flat">
                      <a:noFill/>
                    </a:lnB>
                  </a:tcPr>
                </a:tc>
                <a:tc vMerge="1" hMerge="1">
                  <a:tcPr>
                    <a:lnB cap="flat">
                      <a:noFill/>
                    </a:lnB>
                  </a:tcPr>
                </a:tc>
                <a:tc vMerge="1" hMerge="1">
                  <a:tcPr>
                    <a:lnB cap="flat">
                      <a:noFill/>
                    </a:lnB>
                  </a:tcPr>
                </a:tc>
                <a:tc vMerge="1" hMerge="1">
                  <a:tcPr>
                    <a:lnB cap="flat">
                      <a:noFill/>
                    </a:lnB>
                  </a:tcPr>
                </a:tc>
                <a:tc vMerge="1" hMerge="1">
                  <a:tcPr>
                    <a:lnB cap="flat">
                      <a:noFill/>
                    </a:lnB>
                  </a:tcPr>
                </a:tc>
                <a:tc vMerge="1" hMerge="1">
                  <a:tcPr>
                    <a:lnB cap="flat">
                      <a:noFill/>
                    </a:lnB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900" b="1">
                          <a:latin typeface="Calibri" panose="020F0502020204030204" charset="0"/>
                          <a:cs typeface="Calibri" panose="020F0502020204030204" charset="0"/>
                        </a:rPr>
                        <a:t>S/C DATE:</a:t>
                      </a:r>
                      <a:endParaRPr lang="en-US" altLang="en-US" sz="900" b="1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0" marR="17779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May 25th.2020</a:t>
                      </a:r>
                      <a:endParaRPr lang="en-US" altLang="en-US" sz="10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7779" marR="0" marT="0" marB="0" vert="horz" anchor="t" anchorCtr="0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</a:tcPr>
                </a:tc>
                <a:tc hMerge="1">
                  <a:tcPr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</a:tcPr>
                </a:tc>
              </a:tr>
              <a:tr h="161925">
                <a:tc gridSpan="4">
                  <a:txBody>
                    <a:bodyPr/>
                    <a:p>
                      <a:pPr indent="0">
                        <a:buNone/>
                      </a:pPr>
                      <a:r>
                        <a:rPr lang="en-US" sz="900" b="1">
                          <a:latin typeface="Calibri" panose="020F0502020204030204" charset="0"/>
                          <a:cs typeface="Calibri" panose="020F0502020204030204" charset="0"/>
                        </a:rPr>
                        <a:t>TERM OF PAYMENT:</a:t>
                      </a:r>
                      <a:endParaRPr lang="en-US" altLang="en-US" sz="900" b="1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17779" marR="17779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gridSpan="8"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L/C</a:t>
                      </a:r>
                      <a:endParaRPr lang="en-US" altLang="en-US" sz="10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7779" marR="0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 gridSpan="4">
                  <a:txBody>
                    <a:bodyPr/>
                    <a:p>
                      <a:pPr indent="0">
                        <a:buNone/>
                      </a:pPr>
                      <a:r>
                        <a:rPr lang="en-US" sz="900" b="1">
                          <a:latin typeface="Calibri" panose="020F0502020204030204" charset="0"/>
                          <a:cs typeface="Calibri" panose="020F0502020204030204" charset="0"/>
                        </a:rPr>
                        <a:t>PORT TO LOADING:</a:t>
                      </a:r>
                      <a:endParaRPr lang="en-US" altLang="en-US" sz="900" b="1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17779" marR="17779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gridSpan="8"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GUANGZHOU</a:t>
                      </a:r>
                      <a:endParaRPr lang="en-US" altLang="en-US" sz="10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7779" marR="0" marT="0" marB="0" vert="horz" anchor="t" anchorCtr="0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 gridSpan="4">
                  <a:txBody>
                    <a:bodyPr/>
                    <a:p>
                      <a:pPr indent="0">
                        <a:buNone/>
                      </a:pPr>
                      <a:r>
                        <a:rPr lang="en-US" sz="900" b="1">
                          <a:latin typeface="Calibri" panose="020F0502020204030204" charset="0"/>
                          <a:cs typeface="Calibri" panose="020F0502020204030204" charset="0"/>
                        </a:rPr>
                        <a:t>PORT OF DESTINATION:</a:t>
                      </a:r>
                      <a:endParaRPr lang="en-US" altLang="en-US" sz="900" b="1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17779" marR="17779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gridSpan="8"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NEWYORK</a:t>
                      </a:r>
                      <a:endParaRPr lang="en-US" altLang="en-US" sz="10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7779" marR="0" marT="0" marB="0" vert="horz" anchor="t" anchorCtr="0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 gridSpan="4">
                  <a:txBody>
                    <a:bodyPr/>
                    <a:p>
                      <a:pPr indent="0">
                        <a:buNone/>
                      </a:pPr>
                      <a:r>
                        <a:rPr lang="en-US" sz="900" b="1">
                          <a:latin typeface="Calibri" panose="020F0502020204030204" charset="0"/>
                          <a:cs typeface="Calibri" panose="020F0502020204030204" charset="0"/>
                        </a:rPr>
                        <a:t>TIME OF </a:t>
                      </a: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SHIPMENT</a:t>
                      </a:r>
                      <a:r>
                        <a:rPr lang="en-US" sz="900" b="1">
                          <a:latin typeface="Calibri" panose="020F0502020204030204" charset="0"/>
                          <a:cs typeface="Calibri" panose="020F0502020204030204" charset="0"/>
                        </a:rPr>
                        <a:t>:</a:t>
                      </a:r>
                      <a:endParaRPr lang="en-US" altLang="en-US" sz="900" b="1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17779" marR="17779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gridSpan="8"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Not later than August,30th, 2020 </a:t>
                      </a:r>
                      <a:endParaRPr lang="en-US" altLang="en-US" sz="10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7779" marR="0" marT="0" marB="0" vert="horz" anchor="t" anchorCtr="0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45415">
                <a:tc gridSpan="4">
                  <a:txBody>
                    <a:bodyPr/>
                    <a:p>
                      <a:pPr indent="0">
                        <a:buNone/>
                      </a:pPr>
                      <a:r>
                        <a:rPr lang="en-US" sz="900" b="1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900" b="1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17779" marR="17779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p>
                      <a:pPr indent="0">
                        <a:buNone/>
                      </a:pPr>
                      <a:r>
                        <a:rPr lang="en-US" sz="9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9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17779" marR="0" marT="0" marB="0" vert="horz" anchor="t" anchorCtr="0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52755"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1">
                          <a:latin typeface="Calibri" panose="020F0502020204030204" charset="0"/>
                          <a:cs typeface="Calibri" panose="020F0502020204030204" charset="0"/>
                        </a:rPr>
                        <a:t>Marks and Numbers</a:t>
                      </a:r>
                      <a:endParaRPr lang="en-US" altLang="en-US" sz="900" b="1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17779" marR="17779" marT="0" marB="0" vert="horz" anchor="t" anchorCtr="0">
                    <a:lnL>
                      <a:noFill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</a:tcPr>
                </a:tc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Number and kind of package</a:t>
                      </a:r>
                      <a:r>
                        <a:rPr lang="en-US" sz="900" b="1">
                          <a:latin typeface="Calibri" panose="020F0502020204030204" charset="0"/>
                          <a:cs typeface="Calibri" panose="020F0502020204030204" charset="0"/>
                        </a:rPr>
                        <a:t>Description of goods</a:t>
                      </a:r>
                      <a:endParaRPr lang="en-US" altLang="en-US" sz="14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7779" marR="17779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1">
                          <a:latin typeface="Calibri" panose="020F0502020204030204" charset="0"/>
                          <a:cs typeface="Calibri" panose="020F0502020204030204" charset="0"/>
                        </a:rPr>
                        <a:t>Quantity</a:t>
                      </a:r>
                      <a:endParaRPr lang="en-US" altLang="en-US" sz="900" b="1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17779" marR="17779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1">
                          <a:latin typeface="Calibri" panose="020F0502020204030204" charset="0"/>
                          <a:cs typeface="Calibri" panose="020F0502020204030204" charset="0"/>
                        </a:rPr>
                        <a:t>Unit Price</a:t>
                      </a:r>
                      <a:endParaRPr lang="en-US" altLang="en-US" sz="900" b="1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17779" marR="17779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1">
                          <a:latin typeface="Calibri" panose="020F0502020204030204" charset="0"/>
                          <a:cs typeface="Calibri" panose="020F0502020204030204" charset="0"/>
                        </a:rPr>
                        <a:t>Amount</a:t>
                      </a:r>
                      <a:endParaRPr lang="en-US" altLang="en-US" sz="900" b="1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17779" marR="17779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9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9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17779" marR="17779" marT="0" marB="0" vert="horz" anchor="t" anchorCtr="0">
                    <a:lnL>
                      <a:noFill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7779" marR="17779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228850"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OCAKILCNEWYORK202000450521NO.1-80</a:t>
                      </a:r>
                      <a:r>
                        <a:rPr lang="en-US" sz="900" b="0">
                          <a:solidFill>
                            <a:srgbClr val="FFFFFF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7779" marR="17779" marT="0" marB="0" vert="horz" anchor="t" anchorCtr="0">
                    <a:lnL>
                      <a:noFill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24 bulbs LED light, 0.5M*1.2M36bulbs LED light , 1.0M*1.5M</a:t>
                      </a:r>
                      <a:endParaRPr lang="en-US" altLang="en-US" sz="10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7779" marR="17779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2400PCS2000PCS</a:t>
                      </a:r>
                      <a:endParaRPr lang="en-US" altLang="en-US" sz="10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7779" marR="17779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CIF New York 12.5USD/PieceCIF New York 16.5USD/Piece</a:t>
                      </a:r>
                      <a:endParaRPr lang="en-US" altLang="en-US" sz="10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7779" marR="17779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USD30,000USD33,000</a:t>
                      </a:r>
                      <a:endParaRPr lang="en-US" altLang="en-US" sz="10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7779" marR="17779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gridSpan="5"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1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 b="1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17779" marR="17779" marT="0" marB="0" vert="horz" anchor="t" anchorCtr="0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latin typeface="Calibri" panose="020F0502020204030204" charset="0"/>
                          <a:cs typeface="Calibri" panose="020F0502020204030204" charset="0"/>
                        </a:rPr>
                        <a:t>Total Amount:</a:t>
                      </a:r>
                      <a:endParaRPr lang="en-US" altLang="en-US" sz="1000" b="1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17779" marR="17779" marT="0" marB="0" vert="horz" anchor="t" anchorCtr="0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4400PCS</a:t>
                      </a:r>
                      <a:endParaRPr lang="en-US" altLang="en-US" sz="10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7779" marR="17779" marT="0" marB="0" vert="horz" anchor="t" anchorCtr="0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</a:tcPr>
                </a:tc>
                <a:tc gridSpan="2"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USD63,000</a:t>
                      </a:r>
                      <a:endParaRPr lang="en-US" altLang="en-US" sz="10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7779" marR="17779" marT="0" marB="0" vert="horz" anchor="t" anchorCtr="0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</a:tcPr>
                </a:tc>
              </a:tr>
              <a:tr h="161925"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1">
                          <a:latin typeface="Calibri" panose="020F0502020204030204" charset="0"/>
                          <a:cs typeface="Calibri" panose="020F0502020204030204" charset="0"/>
                        </a:rPr>
                        <a:t>SAY TOTAL:</a:t>
                      </a:r>
                      <a:endParaRPr lang="en-US" altLang="en-US" sz="1000" b="1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17779" marR="17779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gridSpan="10"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SAY US DOLLARS SIXTY THREE THOUSAND ONLY</a:t>
                      </a:r>
                      <a:endParaRPr lang="en-US" altLang="en-US" sz="10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7779" marR="17779" marT="0" marB="0" vert="horz"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0" name="文本框 99"/>
          <p:cNvSpPr txBox="1"/>
          <p:nvPr/>
        </p:nvSpPr>
        <p:spPr>
          <a:xfrm>
            <a:off x="1506855" y="5951220"/>
            <a:ext cx="830770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1200" b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                                                        </a:t>
            </a:r>
            <a:r>
              <a:rPr lang="en-US" sz="1200" b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</a:rPr>
              <a:t>MAY 26th, 2020</a:t>
            </a:r>
            <a:r>
              <a:rPr lang="en-US" sz="1200" b="0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 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99795" y="365760"/>
            <a:ext cx="9921875" cy="612648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5900" y="356870"/>
            <a:ext cx="11873230" cy="6154420"/>
          </a:xfrm>
        </p:spPr>
        <p:txBody>
          <a:bodyPr>
            <a:noAutofit/>
          </a:bodyPr>
          <a:p>
            <a:r>
              <a:rPr lang="zh-CN" altLang="en-US" sz="2000"/>
              <a:t>Dear Tommy,</a:t>
            </a:r>
            <a:endParaRPr lang="zh-CN" altLang="en-US" sz="2000"/>
          </a:p>
          <a:p>
            <a:r>
              <a:rPr lang="zh-CN" altLang="en-US" sz="2000"/>
              <a:t>Thank you for your prompt reply and order! We really appreciate your trust and hope we can have a wonderful beginning too!</a:t>
            </a:r>
            <a:endParaRPr lang="zh-CN" altLang="en-US" sz="2000"/>
          </a:p>
          <a:p>
            <a:r>
              <a:rPr lang="zh-CN" altLang="en-US" sz="2000"/>
              <a:t>Attached are the sales contract and commercial invoice you required, please check it and if you have any questions, please feel free to contact me!</a:t>
            </a:r>
            <a:endParaRPr lang="zh-CN" altLang="en-US" sz="2000"/>
          </a:p>
          <a:p>
            <a:r>
              <a:rPr lang="zh-CN" altLang="en-US" sz="2000"/>
              <a:t>Please send the letter of credit to us as soon as possible so that we can arrange the production in time.</a:t>
            </a:r>
            <a:endParaRPr lang="zh-CN" altLang="en-US" sz="2000"/>
          </a:p>
          <a:p>
            <a:r>
              <a:rPr lang="zh-CN" altLang="en-US" sz="2000"/>
              <a:t>Thank you very much for your order again, we will try our best to meet your requirement, and if your have any questions, please don’t hesitate to contact us!</a:t>
            </a:r>
            <a:endParaRPr lang="zh-CN" altLang="en-US" sz="2000"/>
          </a:p>
          <a:p>
            <a:r>
              <a:rPr lang="zh-CN" altLang="en-US" sz="2000"/>
              <a:t>Looking forward to your early reply!</a:t>
            </a:r>
            <a:endParaRPr lang="zh-CN" altLang="en-US" sz="2000"/>
          </a:p>
          <a:p>
            <a:r>
              <a:rPr lang="zh-CN" altLang="en-US" sz="2000"/>
              <a:t>BEST REGARDS</a:t>
            </a:r>
            <a:endParaRPr lang="zh-CN" altLang="en-US" sz="2000"/>
          </a:p>
          <a:p>
            <a:r>
              <a:rPr lang="zh-CN" altLang="en-US" sz="2000"/>
              <a:t>Cathy   International sales</a:t>
            </a:r>
            <a:endParaRPr lang="zh-CN" altLang="en-US" sz="2000"/>
          </a:p>
          <a:p>
            <a:r>
              <a:rPr lang="zh-CN" altLang="en-US" sz="2000"/>
              <a:t>Guangzhou Light Electronic Teleological Corporation</a:t>
            </a:r>
            <a:endParaRPr lang="zh-CN" altLang="en-US" sz="2000"/>
          </a:p>
          <a:p>
            <a:r>
              <a:rPr lang="zh-CN" altLang="en-US" sz="2000"/>
              <a:t>Address：NO.99 Guangming Road, Dongpu Town,Tianhe District, Guangzhou, China.</a:t>
            </a:r>
            <a:endParaRPr lang="zh-CN" altLang="en-US" sz="2000"/>
          </a:p>
          <a:p>
            <a:r>
              <a:rPr lang="zh-CN" altLang="en-US" sz="2000"/>
              <a:t>Telephone：020-8956343 Fax：020-8956435，</a:t>
            </a:r>
            <a:endParaRPr lang="zh-CN" altLang="en-US" sz="2000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zh-CN" altLang="en-US"/>
              <a:t>第二节：总复习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详情见模拟习题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  <p:tag name="KSO_WM_SPECIAL_SOURCE" val="bdnull"/>
</p:tagLst>
</file>

<file path=ppt/tags/tag64.xml><?xml version="1.0" encoding="utf-8"?>
<p:tagLst xmlns:p="http://schemas.openxmlformats.org/presentationml/2006/main">
  <p:tag name="KSO_WM_SPECIAL_SOURCE" val="bdnull"/>
</p:tagLst>
</file>

<file path=ppt/tags/tag65.xml><?xml version="1.0" encoding="utf-8"?>
<p:tagLst xmlns:p="http://schemas.openxmlformats.org/presentationml/2006/main">
  <p:tag name="KSO_WM_SPECIAL_SOURCE" val="bdnull"/>
</p:tagLst>
</file>

<file path=ppt/tags/tag66.xml><?xml version="1.0" encoding="utf-8"?>
<p:tagLst xmlns:p="http://schemas.openxmlformats.org/presentationml/2006/main">
  <p:tag name="KSO_WM_UNIT_PLACING_PICTURE_USER_VIEWPORT" val="{&quot;height&quot;:6600,&quot;width&quot;:8600}"/>
</p:tagLst>
</file>

<file path=ppt/tags/tag67.xml><?xml version="1.0" encoding="utf-8"?>
<p:tagLst xmlns:p="http://schemas.openxmlformats.org/presentationml/2006/main">
  <p:tag name="KSO_WM_SPECIAL_SOURCE" val="bdnull"/>
</p:tagLst>
</file>

<file path=ppt/tags/tag68.xml><?xml version="1.0" encoding="utf-8"?>
<p:tagLst xmlns:p="http://schemas.openxmlformats.org/presentationml/2006/main">
  <p:tag name="KSO_WM_UNIT_TABLE_BEAUTIFY" val="smartTable{95ac94b1-fcec-4752-a971-8cfaf615146d}"/>
  <p:tag name="TABLE_ENDDRAG_ORIGIN_RECT" val="682*338"/>
  <p:tag name="TABLE_ENDDRAG_RECT" val="164*145*682*338"/>
</p:tagLst>
</file>

<file path=ppt/tags/tag69.xml><?xml version="1.0" encoding="utf-8"?>
<p:tagLst xmlns:p="http://schemas.openxmlformats.org/presentationml/2006/main">
  <p:tag name="KSO_WM_SPECIAL_SOURCE" val="bdnull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SPECIAL_SOURCE" val="bdnull"/>
</p:tagLst>
</file>

<file path=ppt/tags/tag71.xml><?xml version="1.0" encoding="utf-8"?>
<p:tagLst xmlns:p="http://schemas.openxmlformats.org/presentationml/2006/main">
  <p:tag name="KSO_WM_SPECIAL_SOURCE" val="bdnull"/>
</p:tagLst>
</file>

<file path=ppt/tags/tag72.xml><?xml version="1.0" encoding="utf-8"?>
<p:tagLst xmlns:p="http://schemas.openxmlformats.org/presentationml/2006/main">
  <p:tag name="KSO_WM_SPECIAL_SOURCE" val="bdnull"/>
</p:tagLst>
</file>

<file path=ppt/tags/tag73.xml><?xml version="1.0" encoding="utf-8"?>
<p:tagLst xmlns:p="http://schemas.openxmlformats.org/presentationml/2006/main">
  <p:tag name="KSO_WM_SPECIAL_SOURCE" val="bdnull"/>
</p:tagLst>
</file>

<file path=ppt/tags/tag74.xml><?xml version="1.0" encoding="utf-8"?>
<p:tagLst xmlns:p="http://schemas.openxmlformats.org/presentationml/2006/main">
  <p:tag name="KSO_DOCER_TEMPLATE_OPEN_ONCE_MARK" val="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17836</Words>
  <Application>WPS 演示</Application>
  <PresentationFormat>宽屏</PresentationFormat>
  <Paragraphs>979</Paragraphs>
  <Slides>9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Arial</vt:lpstr>
      <vt:lpstr>宋体</vt:lpstr>
      <vt:lpstr>Wingdings</vt:lpstr>
      <vt:lpstr>微软雅黑</vt:lpstr>
      <vt:lpstr>Wingdings</vt:lpstr>
      <vt:lpstr>方正卡通简体</vt:lpstr>
      <vt:lpstr>方正稚艺简体</vt:lpstr>
      <vt:lpstr>Calibri</vt:lpstr>
      <vt:lpstr>Times New Roman</vt:lpstr>
      <vt:lpstr>黑体</vt:lpstr>
      <vt:lpstr>Arial Unicode MS</vt:lpstr>
      <vt:lpstr>Office 主题​​</vt:lpstr>
      <vt:lpstr>PowerPoint 演示文稿</vt:lpstr>
      <vt:lpstr>PowerPoint 演示文稿</vt:lpstr>
      <vt:lpstr>第一节：综合制单实操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ASUS</cp:lastModifiedBy>
  <cp:revision>168</cp:revision>
  <dcterms:created xsi:type="dcterms:W3CDTF">2019-06-19T02:08:00Z</dcterms:created>
  <dcterms:modified xsi:type="dcterms:W3CDTF">2022-04-21T05:26:09Z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2052-11.1.0.11365</vt:lpwstr>
  </property>
  <property fmtid="{D5CDD505-2E9C-101B-9397-08002B2CF9AE}" pid="3" name="ICV">
    <vt:lpwstr>A91D7BD6A453444DA2E2980AD7AECB8E</vt:lpwstr>
  </property>
</Properties>
</file>