
<file path=[Content_Types].xml><?xml version="1.0" encoding="utf-8"?>
<Types xmlns="http://schemas.openxmlformats.org/package/2006/content-types">
  <Default Extension="png" ContentType="image/png"/>
  <Default Extension="gif" ContentType="image/gif"/>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9" r:id="rId3"/>
    <p:sldId id="426" r:id="rId4"/>
    <p:sldId id="388" r:id="rId6"/>
    <p:sldId id="389" r:id="rId7"/>
    <p:sldId id="390" r:id="rId8"/>
    <p:sldId id="391" r:id="rId9"/>
    <p:sldId id="392" r:id="rId10"/>
    <p:sldId id="393" r:id="rId11"/>
    <p:sldId id="394" r:id="rId12"/>
    <p:sldId id="395" r:id="rId13"/>
    <p:sldId id="396" r:id="rId14"/>
    <p:sldId id="397" r:id="rId15"/>
    <p:sldId id="398" r:id="rId16"/>
    <p:sldId id="399" r:id="rId17"/>
    <p:sldId id="400" r:id="rId18"/>
    <p:sldId id="401" r:id="rId19"/>
    <p:sldId id="402" r:id="rId20"/>
    <p:sldId id="414" r:id="rId21"/>
    <p:sldId id="403" r:id="rId22"/>
    <p:sldId id="404" r:id="rId23"/>
    <p:sldId id="405" r:id="rId24"/>
    <p:sldId id="406" r:id="rId25"/>
    <p:sldId id="407" r:id="rId26"/>
    <p:sldId id="408" r:id="rId27"/>
    <p:sldId id="409" r:id="rId28"/>
    <p:sldId id="410" r:id="rId29"/>
    <p:sldId id="411" r:id="rId30"/>
    <p:sldId id="412" r:id="rId31"/>
    <p:sldId id="413" r:id="rId32"/>
  </p:sldIdLst>
  <p:sldSz cx="12192000" cy="6858000"/>
  <p:notesSz cx="6858000" cy="9144000"/>
  <p:custDataLst>
    <p:tags r:id="rId3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81"/>
        <p:guide pos="3832"/>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6" Type="http://schemas.openxmlformats.org/officeDocument/2006/relationships/tags" Target="tags/tag92.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67AF81A-5A48-44B6-BFB3-5A2D3370088C}"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72.xml"/><Relationship Id="rId1" Type="http://schemas.openxmlformats.org/officeDocument/2006/relationships/image" Target="../media/image6.GIF"/></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3.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74.xml"/><Relationship Id="rId1" Type="http://schemas.openxmlformats.org/officeDocument/2006/relationships/image" Target="../media/image7.GIF"/></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5.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6.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7.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8.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9.xml"/><Relationship Id="rId1" Type="http://schemas.openxmlformats.org/officeDocument/2006/relationships/image" Target="../media/image8.GIF"/></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0.xml"/><Relationship Id="rId1" Type="http://schemas.openxmlformats.org/officeDocument/2006/relationships/image" Target="../media/image9.GIF"/></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81.xml"/></Relationships>
</file>

<file path=ppt/slides/_rels/slide2.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2.xml"/><Relationship Id="rId4" Type="http://schemas.openxmlformats.org/officeDocument/2006/relationships/tags" Target="../tags/tag64.xml"/><Relationship Id="rId3" Type="http://schemas.openxmlformats.org/officeDocument/2006/relationships/image" Target="../media/image1.png"/><Relationship Id="rId2" Type="http://schemas.openxmlformats.org/officeDocument/2006/relationships/slide" Target="slide23.xml"/><Relationship Id="rId1" Type="http://schemas.openxmlformats.org/officeDocument/2006/relationships/slide" Target="slide3.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82.xml"/><Relationship Id="rId1" Type="http://schemas.openxmlformats.org/officeDocument/2006/relationships/image" Target="../media/image10.GIF"/></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83.xml"/><Relationship Id="rId1" Type="http://schemas.openxmlformats.org/officeDocument/2006/relationships/image" Target="../media/image11.wmf"/></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84.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85.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86.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87.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88.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89.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90.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9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65.xml"/><Relationship Id="rId1" Type="http://schemas.openxmlformats.org/officeDocument/2006/relationships/image" Target="../media/image2.GIF"/></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66.xml"/><Relationship Id="rId1" Type="http://schemas.openxmlformats.org/officeDocument/2006/relationships/image" Target="../media/image3.wmf"/></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67.xml"/><Relationship Id="rId1" Type="http://schemas.openxmlformats.org/officeDocument/2006/relationships/image" Target="../media/image4.wmf"/></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8.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9.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0.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71.xml"/><Relationship Id="rId1"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1661795" y="955675"/>
            <a:ext cx="9276715" cy="1445260"/>
          </a:xfrm>
          <a:prstGeom prst="rect">
            <a:avLst/>
          </a:prstGeom>
          <a:noFill/>
        </p:spPr>
        <p:txBody>
          <a:bodyPr wrap="square" rtlCol="0">
            <a:spAutoFit/>
          </a:bodyPr>
          <a:p>
            <a:pPr algn="ct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国</a:t>
            </a:r>
            <a:r>
              <a:rPr lang="en-US" altLang="zh-CN"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 </a:t>
            </a: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际</a:t>
            </a:r>
            <a:r>
              <a:rPr lang="en-US" altLang="zh-CN"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 </a:t>
            </a: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贸</a:t>
            </a:r>
            <a:r>
              <a:rPr lang="en-US" altLang="zh-CN"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 </a:t>
            </a: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易</a:t>
            </a:r>
            <a:r>
              <a:rPr lang="en-US" altLang="zh-CN"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 </a:t>
            </a: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实</a:t>
            </a:r>
            <a:r>
              <a:rPr lang="en-US" altLang="zh-CN"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 </a:t>
            </a:r>
            <a:r>
              <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rPr>
              <a:t>务</a:t>
            </a:r>
            <a:endParaRPr lang="zh-CN" altLang="en-US" sz="8800" b="1">
              <a:ln w="12700">
                <a:solidFill>
                  <a:schemeClr val="accent5"/>
                </a:solidFill>
                <a:prstDash val="solid"/>
              </a:ln>
              <a:pattFill prst="ltDnDiag">
                <a:fgClr>
                  <a:schemeClr val="accent5">
                    <a:lumMod val="60000"/>
                    <a:lumOff val="40000"/>
                  </a:schemeClr>
                </a:fgClr>
                <a:bgClr>
                  <a:schemeClr val="bg1"/>
                </a:bgClr>
              </a:pattFill>
              <a:effectLst/>
              <a:uFillTx/>
              <a:sym typeface="+mn-ea"/>
            </a:endParaRPr>
          </a:p>
        </p:txBody>
      </p:sp>
      <p:sp>
        <p:nvSpPr>
          <p:cNvPr id="5" name="文本框 4"/>
          <p:cNvSpPr txBox="1"/>
          <p:nvPr/>
        </p:nvSpPr>
        <p:spPr>
          <a:xfrm>
            <a:off x="7498715" y="5225415"/>
            <a:ext cx="3792855" cy="460375"/>
          </a:xfrm>
          <a:prstGeom prst="rect">
            <a:avLst/>
          </a:prstGeom>
          <a:noFill/>
        </p:spPr>
        <p:txBody>
          <a:bodyPr wrap="square" rtlCol="0">
            <a:spAutoFit/>
          </a:bodyPr>
          <a:p>
            <a:r>
              <a:rPr lang="en-US" altLang="zh-CN" sz="2400" b="1" i="1">
                <a:solidFill>
                  <a:schemeClr val="tx1"/>
                </a:solidFill>
                <a:uFillTx/>
              </a:rPr>
              <a:t>Presented by: Grace Tan</a:t>
            </a:r>
            <a:endParaRPr lang="en-US" altLang="zh-CN" sz="2400" b="1" i="1">
              <a:solidFill>
                <a:schemeClr val="tx1"/>
              </a:solidFill>
              <a:uFillTx/>
            </a:endParaRPr>
          </a:p>
        </p:txBody>
      </p:sp>
      <p:sp>
        <p:nvSpPr>
          <p:cNvPr id="6" name="文本框 5"/>
          <p:cNvSpPr txBox="1"/>
          <p:nvPr/>
        </p:nvSpPr>
        <p:spPr>
          <a:xfrm>
            <a:off x="2028825" y="3343910"/>
            <a:ext cx="8460740" cy="583565"/>
          </a:xfrm>
          <a:prstGeom prst="rect">
            <a:avLst/>
          </a:prstGeom>
          <a:noFill/>
        </p:spPr>
        <p:txBody>
          <a:bodyPr wrap="square" rtlCol="0">
            <a:spAutoFit/>
            <a:scene3d>
              <a:camera prst="orthographicFront"/>
              <a:lightRig rig="threePt" dir="t"/>
            </a:scene3d>
          </a:bodyPr>
          <a:p>
            <a:pPr algn="ctr"/>
            <a:r>
              <a:rPr lang="zh-CN" altLang="en-US" sz="32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uFillTx/>
              </a:rPr>
              <a:t>第四章：支付工具和支付手段</a:t>
            </a:r>
            <a:endParaRPr lang="zh-CN" altLang="en-US" sz="32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uFillTx/>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lIns="0" tIns="0" rIns="0" bIns="0" rtlCol="0" anchor="b"/>
          <a:p>
            <a:pPr marL="0" marR="0" lvl="0" indent="0" algn="l" defTabSz="914400" rtl="0" eaLnBrk="1" fontAlgn="base" latinLnBrk="0" hangingPunct="1">
              <a:lnSpc>
                <a:spcPct val="100000"/>
              </a:lnSpc>
              <a:spcBef>
                <a:spcPct val="0"/>
              </a:spcBef>
              <a:spcAft>
                <a:spcPct val="0"/>
              </a:spcAft>
              <a:buClrTx/>
              <a:buSzTx/>
              <a:buFontTx/>
              <a:buNone/>
            </a:pPr>
            <a:r>
              <a:rPr kumimoji="0" lang="en-US" altLang="zh-CN" sz="825"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Company Logo</a:t>
            </a:r>
            <a:endParaRPr kumimoji="0" lang="en-US" altLang="zh-CN" sz="1200" b="1" i="0" u="none" strike="noStrike" kern="1200" cap="none" spc="0" normalizeH="0" baseline="0" noProof="1">
              <a:solidFill>
                <a:schemeClr val="bg1"/>
              </a:solidFill>
              <a:latin typeface="Verdana" panose="020B0604030504040204" charset="0"/>
              <a:ea typeface="宋体" panose="02010600030101010101" pitchFamily="2" charset="-122"/>
              <a:cs typeface="+mn-cs"/>
            </a:endParaRPr>
          </a:p>
        </p:txBody>
      </p:sp>
      <p:sp>
        <p:nvSpPr>
          <p:cNvPr id="2193" name="Rectangle 2"/>
          <p:cNvSpPr/>
          <p:nvPr>
            <p:ph type="title" idx="4294967295"/>
          </p:nvPr>
        </p:nvSpPr>
        <p:spPr>
          <a:xfrm>
            <a:off x="1905000" y="228600"/>
            <a:ext cx="5410200" cy="762000"/>
          </a:xfrm>
          <a:solidFill>
            <a:srgbClr val="0C71E0"/>
          </a:solidFill>
          <a:ln>
            <a:solidFill>
              <a:srgbClr val="0C71E0"/>
            </a:solidFill>
            <a:miter/>
          </a:ln>
        </p:spPr>
        <p:txBody>
          <a:bodyPr wrap="square" lIns="91440" tIns="45720" rIns="91440" bIns="45720" anchor="ctr"/>
          <a:p>
            <a:pPr marL="0" marR="0" indent="0" algn="l" defTabSz="914400" rtl="0" eaLnBrk="1" fontAlgn="auto" latinLnBrk="0" hangingPunct="1">
              <a:lnSpc>
                <a:spcPct val="100000"/>
              </a:lnSpc>
              <a:spcBef>
                <a:spcPct val="0"/>
              </a:spcBef>
              <a:spcAft>
                <a:spcPct val="0"/>
              </a:spcAft>
              <a:buClrTx/>
              <a:buSzTx/>
              <a:buFontTx/>
              <a:buNone/>
            </a:pPr>
            <a:r>
              <a:rPr kumimoji="0" lang="zh-CN" altLang="en-US" sz="3750" b="0" i="0" u="none" strike="noStrike" kern="1200" cap="none" spc="0" normalizeH="0" baseline="0" noProof="1">
                <a:ln>
                  <a:noFill/>
                </a:ln>
                <a:solidFill>
                  <a:srgbClr val="000000"/>
                </a:solidFill>
                <a:effectLst/>
                <a:latin typeface="楷体_GB2312" pitchFamily="49" charset="-122"/>
                <a:ea typeface="楷体_GB2312" pitchFamily="49" charset="-122"/>
                <a:cs typeface="+mj-cs"/>
              </a:rPr>
              <a:t>（1）出票（</a:t>
            </a:r>
            <a:r>
              <a:rPr kumimoji="0" lang="en-US" altLang="zh-CN" sz="3750" b="0" i="0" u="none" strike="noStrike" kern="1200" cap="none" spc="0" normalizeH="0" baseline="0" noProof="1">
                <a:ln>
                  <a:noFill/>
                </a:ln>
                <a:solidFill>
                  <a:srgbClr val="000000"/>
                </a:solidFill>
                <a:effectLst/>
                <a:latin typeface="楷体_GB2312" pitchFamily="49" charset="-122"/>
                <a:ea typeface="楷体_GB2312" pitchFamily="49" charset="-122"/>
                <a:cs typeface="+mj-cs"/>
              </a:rPr>
              <a:t>issue）</a:t>
            </a:r>
            <a:endParaRPr kumimoji="0" lang="zh-CN" altLang="en-US" sz="3750" b="0" i="0" u="none" strike="noStrike" kern="1200" cap="none" spc="0" normalizeH="0" baseline="0" noProof="1">
              <a:ln>
                <a:noFill/>
              </a:ln>
              <a:solidFill>
                <a:srgbClr val="000000"/>
              </a:solidFill>
              <a:effectLst/>
              <a:latin typeface="楷体_GB2312" pitchFamily="49" charset="-122"/>
              <a:ea typeface="楷体_GB2312" pitchFamily="49" charset="-122"/>
              <a:cs typeface="+mj-cs"/>
            </a:endParaRPr>
          </a:p>
        </p:txBody>
      </p:sp>
      <p:sp>
        <p:nvSpPr>
          <p:cNvPr id="50179" name="AutoShape 3"/>
          <p:cNvSpPr/>
          <p:nvPr/>
        </p:nvSpPr>
        <p:spPr>
          <a:xfrm>
            <a:off x="9525000" y="5562600"/>
            <a:ext cx="533400" cy="609600"/>
          </a:xfrm>
          <a:prstGeom prst="actionButtonReturn">
            <a:avLst/>
          </a:prstGeom>
          <a:solidFill>
            <a:srgbClr val="66FF33"/>
          </a:solidFill>
          <a:ln w="9525" cap="flat" cmpd="sng">
            <a:solidFill>
              <a:srgbClr val="0C71E0"/>
            </a:solidFill>
            <a:prstDash val="solid"/>
            <a:miter/>
            <a:headEnd type="none" w="med" len="med"/>
            <a:tailEnd type="none" w="med" len="med"/>
          </a:ln>
        </p:spPr>
        <p:txBody>
          <a:bodyPr wrap="none" anchor="ctr" anchorCtr="0"/>
          <a:p>
            <a:pPr>
              <a:buSzPct val="100000"/>
            </a:pPr>
            <a:endParaRPr lang="zh-CN" altLang="en-US">
              <a:latin typeface="Arial" panose="020B0604020202020204" pitchFamily="34" charset="0"/>
              <a:ea typeface="宋体" panose="02010600030101010101" pitchFamily="2" charset="-122"/>
            </a:endParaRPr>
          </a:p>
        </p:txBody>
      </p:sp>
      <p:sp>
        <p:nvSpPr>
          <p:cNvPr id="2195" name="AutoShape 4"/>
          <p:cNvSpPr/>
          <p:nvPr/>
        </p:nvSpPr>
        <p:spPr>
          <a:xfrm>
            <a:off x="2971800" y="1524000"/>
            <a:ext cx="6400800" cy="1257300"/>
          </a:xfrm>
          <a:prstGeom prst="wedgeRectCallout">
            <a:avLst>
              <a:gd name="adj1" fmla="val -54565"/>
              <a:gd name="adj2" fmla="val -84597"/>
            </a:avLst>
          </a:prstGeom>
          <a:solidFill>
            <a:srgbClr val="8BC91B"/>
          </a:solidFill>
          <a:ln w="9525" cap="flat" cmpd="sng">
            <a:solidFill>
              <a:srgbClr val="0C71E0"/>
            </a:solidFill>
            <a:prstDash val="solid"/>
            <a:miter/>
            <a:headEnd type="none" w="med" len="med"/>
            <a:tailEnd type="none" w="med" len="med"/>
          </a:ln>
        </p:spPr>
        <p:txBody>
          <a:bodyPr anchor="t" anchorCtr="0"/>
          <a:p>
            <a:pPr>
              <a:buSzPct val="100000"/>
            </a:pPr>
            <a:r>
              <a:rPr lang="zh-CN" altLang="en-US" sz="3200">
                <a:solidFill>
                  <a:srgbClr val="000000"/>
                </a:solidFill>
                <a:latin typeface="楷体_GB2312" pitchFamily="49" charset="-122"/>
                <a:ea typeface="楷体_GB2312" pitchFamily="49" charset="-122"/>
              </a:rPr>
              <a:t>出票（</a:t>
            </a:r>
            <a:r>
              <a:rPr lang="en-US" altLang="zh-CN" sz="3200">
                <a:solidFill>
                  <a:srgbClr val="000000"/>
                </a:solidFill>
                <a:latin typeface="楷体_GB2312" pitchFamily="49" charset="-122"/>
                <a:ea typeface="楷体_GB2312" pitchFamily="49" charset="-122"/>
              </a:rPr>
              <a:t>Issue）:</a:t>
            </a:r>
            <a:r>
              <a:rPr lang="zh-CN" altLang="en-US" sz="3200">
                <a:solidFill>
                  <a:srgbClr val="000000"/>
                </a:solidFill>
                <a:latin typeface="楷体_GB2312" pitchFamily="49" charset="-122"/>
                <a:ea typeface="楷体_GB2312" pitchFamily="49" charset="-122"/>
              </a:rPr>
              <a:t>出票人</a:t>
            </a:r>
            <a:r>
              <a:rPr lang="zh-CN" altLang="en-US" sz="3200">
                <a:solidFill>
                  <a:srgbClr val="FF3300"/>
                </a:solidFill>
                <a:latin typeface="楷体_GB2312" pitchFamily="49" charset="-122"/>
                <a:ea typeface="楷体_GB2312" pitchFamily="49" charset="-122"/>
              </a:rPr>
              <a:t>签发</a:t>
            </a:r>
            <a:r>
              <a:rPr lang="zh-CN" altLang="en-US" sz="3200">
                <a:solidFill>
                  <a:srgbClr val="000000"/>
                </a:solidFill>
                <a:latin typeface="楷体_GB2312" pitchFamily="49" charset="-122"/>
                <a:ea typeface="楷体_GB2312" pitchFamily="49" charset="-122"/>
              </a:rPr>
              <a:t>票据，并将其</a:t>
            </a:r>
            <a:r>
              <a:rPr lang="zh-CN" altLang="en-US" sz="3200">
                <a:solidFill>
                  <a:srgbClr val="FF3300"/>
                </a:solidFill>
                <a:latin typeface="楷体_GB2312" pitchFamily="49" charset="-122"/>
                <a:ea typeface="楷体_GB2312" pitchFamily="49" charset="-122"/>
              </a:rPr>
              <a:t>交付</a:t>
            </a:r>
            <a:r>
              <a:rPr lang="zh-CN" altLang="en-US" sz="3200">
                <a:solidFill>
                  <a:srgbClr val="000000"/>
                </a:solidFill>
                <a:latin typeface="楷体_GB2312" pitchFamily="49" charset="-122"/>
                <a:ea typeface="楷体_GB2312" pitchFamily="49" charset="-122"/>
              </a:rPr>
              <a:t>给收款人的票据行为。</a:t>
            </a:r>
            <a:endParaRPr lang="zh-CN" altLang="en-US" sz="3200">
              <a:solidFill>
                <a:srgbClr val="000000"/>
              </a:solidFill>
              <a:latin typeface="楷体_GB2312" pitchFamily="49" charset="-122"/>
              <a:ea typeface="楷体_GB2312" pitchFamily="49" charset="-122"/>
            </a:endParaRPr>
          </a:p>
        </p:txBody>
      </p:sp>
      <p:grpSp>
        <p:nvGrpSpPr>
          <p:cNvPr id="2196" name="组合 2195"/>
          <p:cNvGrpSpPr/>
          <p:nvPr/>
        </p:nvGrpSpPr>
        <p:grpSpPr>
          <a:xfrm>
            <a:off x="1752600" y="4343400"/>
            <a:ext cx="3232150" cy="1066800"/>
            <a:chOff x="144" y="2736"/>
            <a:chExt cx="2036" cy="672"/>
          </a:xfrm>
        </p:grpSpPr>
        <p:pic>
          <p:nvPicPr>
            <p:cNvPr id="50182" name="Picture 6" descr="w4"/>
            <p:cNvPicPr>
              <a:picLocks noChangeAspect="1"/>
            </p:cNvPicPr>
            <p:nvPr/>
          </p:nvPicPr>
          <p:blipFill>
            <a:blip r:embed="rId1"/>
            <a:stretch>
              <a:fillRect/>
            </a:stretch>
          </p:blipFill>
          <p:spPr>
            <a:xfrm>
              <a:off x="144" y="2832"/>
              <a:ext cx="479" cy="528"/>
            </a:xfrm>
            <a:prstGeom prst="rect">
              <a:avLst/>
            </a:prstGeom>
            <a:noFill/>
            <a:ln w="9525">
              <a:noFill/>
            </a:ln>
          </p:spPr>
        </p:pic>
        <p:sp>
          <p:nvSpPr>
            <p:cNvPr id="50183" name="Rectangle 7"/>
            <p:cNvSpPr/>
            <p:nvPr/>
          </p:nvSpPr>
          <p:spPr>
            <a:xfrm>
              <a:off x="528" y="2736"/>
              <a:ext cx="1652" cy="672"/>
            </a:xfrm>
            <a:prstGeom prst="rect">
              <a:avLst/>
            </a:prstGeom>
            <a:noFill/>
            <a:ln w="9525">
              <a:noFill/>
            </a:ln>
          </p:spPr>
          <p:txBody>
            <a:bodyPr anchor="t" anchorCtr="0"/>
            <a:p>
              <a:pPr>
                <a:buSzPct val="100000"/>
              </a:pPr>
              <a:r>
                <a:rPr lang="zh-CN" altLang="en-US" sz="3200">
                  <a:solidFill>
                    <a:srgbClr val="000000"/>
                  </a:solidFill>
                  <a:latin typeface="楷体_GB2312" pitchFamily="49" charset="-122"/>
                  <a:ea typeface="楷体_GB2312" pitchFamily="49" charset="-122"/>
                </a:rPr>
                <a:t>收款人有几</a:t>
              </a:r>
              <a:endParaRPr lang="zh-CN" altLang="en-US" sz="3200">
                <a:solidFill>
                  <a:srgbClr val="000000"/>
                </a:solidFill>
                <a:latin typeface="楷体_GB2312" pitchFamily="49" charset="-122"/>
                <a:ea typeface="楷体_GB2312" pitchFamily="49" charset="-122"/>
              </a:endParaRPr>
            </a:p>
            <a:p>
              <a:pPr>
                <a:buSzPct val="100000"/>
              </a:pPr>
              <a:r>
                <a:rPr lang="zh-CN" altLang="en-US" sz="3200">
                  <a:solidFill>
                    <a:srgbClr val="000000"/>
                  </a:solidFill>
                  <a:latin typeface="楷体_GB2312" pitchFamily="49" charset="-122"/>
                  <a:ea typeface="楷体_GB2312" pitchFamily="49" charset="-122"/>
                </a:rPr>
                <a:t>种写法？？?</a:t>
              </a:r>
              <a:endParaRPr lang="zh-CN" altLang="en-US" sz="3200">
                <a:solidFill>
                  <a:srgbClr val="000000"/>
                </a:solidFill>
                <a:latin typeface="楷体_GB2312" pitchFamily="49" charset="-122"/>
                <a:ea typeface="楷体_GB2312" pitchFamily="49" charset="-122"/>
              </a:endParaRPr>
            </a:p>
          </p:txBody>
        </p:sp>
      </p:grpSp>
      <p:cxnSp>
        <p:nvCxnSpPr>
          <p:cNvPr id="2199" name="Line 8"/>
          <p:cNvCxnSpPr/>
          <p:nvPr/>
        </p:nvCxnSpPr>
        <p:spPr>
          <a:xfrm flipV="1">
            <a:off x="4727575" y="4005263"/>
            <a:ext cx="936625" cy="576262"/>
          </a:xfrm>
          <a:prstGeom prst="line">
            <a:avLst/>
          </a:prstGeom>
          <a:ln w="28575" cap="flat" cmpd="sng">
            <a:solidFill>
              <a:srgbClr val="000000"/>
            </a:solidFill>
            <a:prstDash val="solid"/>
            <a:round/>
            <a:headEnd type="none" w="med" len="med"/>
            <a:tailEnd type="triangle" w="med" len="med"/>
          </a:ln>
        </p:spPr>
      </p:cxnSp>
      <p:sp>
        <p:nvSpPr>
          <p:cNvPr id="2200" name="Rectangle 9"/>
          <p:cNvSpPr/>
          <p:nvPr/>
        </p:nvSpPr>
        <p:spPr>
          <a:xfrm>
            <a:off x="5778500" y="3733800"/>
            <a:ext cx="4565650" cy="519113"/>
          </a:xfrm>
          <a:prstGeom prst="rect">
            <a:avLst/>
          </a:prstGeom>
          <a:noFill/>
          <a:ln w="9525">
            <a:noFill/>
          </a:ln>
        </p:spPr>
        <p:txBody>
          <a:bodyPr anchor="t" anchorCtr="0"/>
          <a:p>
            <a:pPr>
              <a:buSzPct val="100000"/>
            </a:pPr>
            <a:r>
              <a:rPr lang="zh-CN" altLang="en-US" sz="2800" u="sng">
                <a:solidFill>
                  <a:srgbClr val="000000"/>
                </a:solidFill>
                <a:latin typeface="楷体_GB2312" pitchFamily="49" charset="-122"/>
                <a:ea typeface="楷体_GB2312" pitchFamily="49" charset="-122"/>
                <a:sym typeface="cajcd fnta1" pitchFamily="18" charset="2"/>
              </a:rPr>
              <a:t>限制性抬头（</a:t>
            </a:r>
            <a:r>
              <a:rPr lang="en-US" altLang="zh-CN" sz="2800" u="sng">
                <a:solidFill>
                  <a:srgbClr val="000000"/>
                </a:solidFill>
                <a:latin typeface="楷体_GB2312" pitchFamily="49" charset="-122"/>
                <a:ea typeface="楷体_GB2312" pitchFamily="49" charset="-122"/>
                <a:sym typeface="cajcd fnta1" pitchFamily="18" charset="2"/>
              </a:rPr>
              <a:t>pay..Co.only)</a:t>
            </a:r>
            <a:endParaRPr lang="en-US" altLang="zh-CN" sz="2800" u="sng">
              <a:solidFill>
                <a:srgbClr val="000000"/>
              </a:solidFill>
              <a:latin typeface="楷体_GB2312" pitchFamily="49" charset="-122"/>
              <a:ea typeface="楷体_GB2312" pitchFamily="49" charset="-122"/>
              <a:sym typeface="cajcd fnta1" pitchFamily="18" charset="2"/>
            </a:endParaRPr>
          </a:p>
        </p:txBody>
      </p:sp>
      <p:cxnSp>
        <p:nvCxnSpPr>
          <p:cNvPr id="2201" name="Line 10"/>
          <p:cNvCxnSpPr/>
          <p:nvPr/>
        </p:nvCxnSpPr>
        <p:spPr>
          <a:xfrm>
            <a:off x="4727575" y="4868863"/>
            <a:ext cx="1058863" cy="3175"/>
          </a:xfrm>
          <a:prstGeom prst="line">
            <a:avLst/>
          </a:prstGeom>
          <a:ln w="28575" cap="flat" cmpd="sng">
            <a:solidFill>
              <a:srgbClr val="000000"/>
            </a:solidFill>
            <a:prstDash val="solid"/>
            <a:round/>
            <a:headEnd type="none" w="med" len="med"/>
            <a:tailEnd type="triangle" w="med" len="med"/>
          </a:ln>
        </p:spPr>
      </p:cxnSp>
      <p:sp>
        <p:nvSpPr>
          <p:cNvPr id="2202" name="Rectangle 11"/>
          <p:cNvSpPr/>
          <p:nvPr/>
        </p:nvSpPr>
        <p:spPr>
          <a:xfrm>
            <a:off x="5791200" y="4395788"/>
            <a:ext cx="4095750" cy="946150"/>
          </a:xfrm>
          <a:prstGeom prst="rect">
            <a:avLst/>
          </a:prstGeom>
          <a:noFill/>
          <a:ln w="9525">
            <a:noFill/>
          </a:ln>
        </p:spPr>
        <p:txBody>
          <a:bodyPr wrap="none" anchor="t" anchorCtr="0"/>
          <a:p>
            <a:pPr>
              <a:buSzPct val="100000"/>
            </a:pPr>
            <a:r>
              <a:rPr lang="zh-CN" altLang="en-US" sz="2800" u="sng">
                <a:solidFill>
                  <a:srgbClr val="000000"/>
                </a:solidFill>
                <a:latin typeface="楷体_GB2312" pitchFamily="49" charset="-122"/>
                <a:ea typeface="楷体_GB2312" pitchFamily="49" charset="-122"/>
                <a:sym typeface="cajcd fnta1" pitchFamily="18" charset="2"/>
              </a:rPr>
              <a:t>指示性抬头(</a:t>
            </a:r>
            <a:r>
              <a:rPr lang="en-US" altLang="zh-CN" sz="2800" u="sng">
                <a:solidFill>
                  <a:srgbClr val="000000"/>
                </a:solidFill>
                <a:latin typeface="楷体_GB2312" pitchFamily="49" charset="-122"/>
                <a:ea typeface="楷体_GB2312" pitchFamily="49" charset="-122"/>
                <a:sym typeface="cajcd fnta1" pitchFamily="18" charset="2"/>
              </a:rPr>
              <a:t>pay to the </a:t>
            </a:r>
            <a:endParaRPr lang="en-US" altLang="zh-CN" sz="2800" u="sng">
              <a:solidFill>
                <a:srgbClr val="000000"/>
              </a:solidFill>
              <a:latin typeface="楷体_GB2312" pitchFamily="49" charset="-122"/>
              <a:ea typeface="楷体_GB2312" pitchFamily="49" charset="-122"/>
              <a:sym typeface="cajcd fnta1" pitchFamily="18" charset="2"/>
            </a:endParaRPr>
          </a:p>
          <a:p>
            <a:pPr>
              <a:buSzPct val="100000"/>
            </a:pPr>
            <a:r>
              <a:rPr lang="en-US" altLang="zh-CN" sz="2800" u="sng">
                <a:solidFill>
                  <a:srgbClr val="000000"/>
                </a:solidFill>
                <a:latin typeface="楷体_GB2312" pitchFamily="49" charset="-122"/>
                <a:ea typeface="楷体_GB2312" pitchFamily="49" charset="-122"/>
                <a:sym typeface="cajcd fnta1" pitchFamily="18" charset="2"/>
              </a:rPr>
              <a:t>Order of..Co.)</a:t>
            </a:r>
            <a:endParaRPr lang="en-US" altLang="zh-CN" sz="2800" u="sng">
              <a:solidFill>
                <a:srgbClr val="000000"/>
              </a:solidFill>
              <a:latin typeface="楷体_GB2312" pitchFamily="49" charset="-122"/>
              <a:ea typeface="楷体_GB2312" pitchFamily="49" charset="-122"/>
              <a:sym typeface="cajcd fnta1" pitchFamily="18" charset="2"/>
            </a:endParaRPr>
          </a:p>
        </p:txBody>
      </p:sp>
      <p:cxnSp>
        <p:nvCxnSpPr>
          <p:cNvPr id="2203" name="Line 12"/>
          <p:cNvCxnSpPr/>
          <p:nvPr/>
        </p:nvCxnSpPr>
        <p:spPr>
          <a:xfrm>
            <a:off x="4727575" y="5084763"/>
            <a:ext cx="1008063" cy="649287"/>
          </a:xfrm>
          <a:prstGeom prst="line">
            <a:avLst/>
          </a:prstGeom>
          <a:ln w="28575" cap="flat" cmpd="sng">
            <a:solidFill>
              <a:srgbClr val="000000"/>
            </a:solidFill>
            <a:prstDash val="solid"/>
            <a:round/>
            <a:headEnd type="none" w="med" len="med"/>
            <a:tailEnd type="triangle" w="med" len="med"/>
          </a:ln>
        </p:spPr>
      </p:cxnSp>
      <p:sp>
        <p:nvSpPr>
          <p:cNvPr id="2204" name="Rectangle 13"/>
          <p:cNvSpPr/>
          <p:nvPr/>
        </p:nvSpPr>
        <p:spPr>
          <a:xfrm>
            <a:off x="5803900" y="5445125"/>
            <a:ext cx="3028950" cy="946150"/>
          </a:xfrm>
          <a:prstGeom prst="rect">
            <a:avLst/>
          </a:prstGeom>
          <a:noFill/>
          <a:ln w="9525">
            <a:noFill/>
          </a:ln>
        </p:spPr>
        <p:txBody>
          <a:bodyPr wrap="none" anchor="t" anchorCtr="0"/>
          <a:p>
            <a:pPr>
              <a:buSzPct val="100000"/>
            </a:pPr>
            <a:r>
              <a:rPr lang="zh-CN" altLang="en-US" sz="2800" u="sng">
                <a:solidFill>
                  <a:srgbClr val="000000"/>
                </a:solidFill>
                <a:latin typeface="楷体_GB2312" pitchFamily="49" charset="-122"/>
                <a:ea typeface="楷体_GB2312" pitchFamily="49" charset="-122"/>
                <a:sym typeface="cajcd fnta1" pitchFamily="18" charset="2"/>
              </a:rPr>
              <a:t>持票人或来人抬头</a:t>
            </a:r>
            <a:endParaRPr lang="zh-CN" altLang="en-US" sz="2800" u="sng">
              <a:solidFill>
                <a:srgbClr val="000000"/>
              </a:solidFill>
              <a:latin typeface="楷体_GB2312" pitchFamily="49" charset="-122"/>
              <a:ea typeface="楷体_GB2312" pitchFamily="49" charset="-122"/>
              <a:sym typeface="cajcd fnta1" pitchFamily="18" charset="2"/>
            </a:endParaRPr>
          </a:p>
          <a:p>
            <a:pPr>
              <a:buSzPct val="100000"/>
            </a:pPr>
            <a:r>
              <a:rPr lang="zh-CN" altLang="en-US" sz="2800" u="sng">
                <a:solidFill>
                  <a:srgbClr val="000000"/>
                </a:solidFill>
                <a:latin typeface="楷体_GB2312" pitchFamily="49" charset="-122"/>
                <a:ea typeface="楷体_GB2312" pitchFamily="49" charset="-122"/>
                <a:sym typeface="cajcd fnta1" pitchFamily="18" charset="2"/>
              </a:rPr>
              <a:t>(</a:t>
            </a:r>
            <a:r>
              <a:rPr lang="en-US" altLang="zh-CN" sz="2800" u="sng">
                <a:solidFill>
                  <a:srgbClr val="000000"/>
                </a:solidFill>
                <a:latin typeface="楷体_GB2312" pitchFamily="49" charset="-122"/>
                <a:ea typeface="楷体_GB2312" pitchFamily="49" charset="-122"/>
                <a:sym typeface="cajcd fnta1" pitchFamily="18" charset="2"/>
              </a:rPr>
              <a:t>Pay bearer)</a:t>
            </a:r>
            <a:endParaRPr lang="en-US" altLang="zh-CN" sz="2800" u="sng">
              <a:solidFill>
                <a:srgbClr val="000000"/>
              </a:solidFill>
              <a:latin typeface="楷体_GB2312" pitchFamily="49" charset="-122"/>
              <a:ea typeface="楷体_GB2312" pitchFamily="49" charset="-122"/>
              <a:sym typeface="cajcd fnta1" pitchFamily="18" charset="2"/>
            </a:endParaRPr>
          </a:p>
        </p:txBody>
      </p:sp>
    </p:spTree>
    <p:custDataLst>
      <p:tags r:id="rId2"/>
    </p:custData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childTnLst>
                                    <p:set>
                                      <p:cBhvr>
                                        <p:cTn id="6" dur="1" fill="hold">
                                          <p:stCondLst>
                                            <p:cond delay="0"/>
                                          </p:stCondLst>
                                        </p:cTn>
                                        <p:tgtEl>
                                          <p:spTgt spid="2195"/>
                                        </p:tgtEl>
                                        <p:attrNameLst>
                                          <p:attrName>style.visibility</p:attrName>
                                        </p:attrNameLst>
                                      </p:cBhvr>
                                      <p:to>
                                        <p:strVal val="visible"/>
                                      </p:to>
                                    </p:set>
                                    <p:anim calcmode="lin" valueType="num">
                                      <p:cBhvr>
                                        <p:cTn id="7" dur="500" fill="hold"/>
                                        <p:tgtEl>
                                          <p:spTgt spid="2195"/>
                                        </p:tgtEl>
                                        <p:attrNameLst>
                                          <p:attrName>ppt_x</p:attrName>
                                        </p:attrNameLst>
                                      </p:cBhvr>
                                      <p:tavLst>
                                        <p:tav tm="0">
                                          <p:val>
                                            <p:strVal val="1+#ppt_w/2"/>
                                          </p:val>
                                        </p:tav>
                                        <p:tav tm="100000">
                                          <p:val>
                                            <p:strVal val="#ppt_x"/>
                                          </p:val>
                                        </p:tav>
                                      </p:tavLst>
                                    </p:anim>
                                    <p:anim calcmode="lin" valueType="num">
                                      <p:cBhvr>
                                        <p:cTn id="8" dur="500" fill="hold"/>
                                        <p:tgtEl>
                                          <p:spTgt spid="219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childTnLst>
                                    <p:set>
                                      <p:cBhvr>
                                        <p:cTn id="12" dur="1" fill="hold">
                                          <p:stCondLst>
                                            <p:cond delay="0"/>
                                          </p:stCondLst>
                                        </p:cTn>
                                        <p:tgtEl>
                                          <p:spTgt spid="2196"/>
                                        </p:tgtEl>
                                        <p:attrNameLst>
                                          <p:attrName>style.visibility</p:attrName>
                                        </p:attrNameLst>
                                      </p:cBhvr>
                                      <p:to>
                                        <p:strVal val="visible"/>
                                      </p:to>
                                    </p:set>
                                    <p:anim calcmode="lin" valueType="num">
                                      <p:cBhvr>
                                        <p:cTn id="13" dur="500" fill="hold"/>
                                        <p:tgtEl>
                                          <p:spTgt spid="2196"/>
                                        </p:tgtEl>
                                        <p:attrNameLst>
                                          <p:attrName>ppt_x</p:attrName>
                                        </p:attrNameLst>
                                      </p:cBhvr>
                                      <p:tavLst>
                                        <p:tav tm="0">
                                          <p:val>
                                            <p:strVal val="0-#ppt_w/2"/>
                                          </p:val>
                                        </p:tav>
                                        <p:tav tm="100000">
                                          <p:val>
                                            <p:strVal val="#ppt_x"/>
                                          </p:val>
                                        </p:tav>
                                      </p:tavLst>
                                    </p:anim>
                                    <p:anim calcmode="lin" valueType="num">
                                      <p:cBhvr>
                                        <p:cTn id="14" dur="500" fill="hold"/>
                                        <p:tgtEl>
                                          <p:spTgt spid="219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42" fill="hold" nodeType="clickEffect">
                                  <p:childTnLst>
                                    <p:set>
                                      <p:cBhvr>
                                        <p:cTn id="18" dur="1" fill="hold">
                                          <p:stCondLst>
                                            <p:cond delay="0"/>
                                          </p:stCondLst>
                                        </p:cTn>
                                        <p:tgtEl>
                                          <p:spTgt spid="2199"/>
                                        </p:tgtEl>
                                        <p:attrNameLst>
                                          <p:attrName>style.visibility</p:attrName>
                                        </p:attrNameLst>
                                      </p:cBhvr>
                                      <p:to>
                                        <p:strVal val="visible"/>
                                      </p:to>
                                    </p:set>
                                    <p:animEffect transition="in" filter="barn(outHorizontal)">
                                      <p:cBhvr>
                                        <p:cTn id="19" dur="500"/>
                                        <p:tgtEl>
                                          <p:spTgt spid="2199"/>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grpId="1" nodeType="clickEffect">
                                  <p:childTnLst>
                                    <p:set>
                                      <p:cBhvr>
                                        <p:cTn id="23" dur="1" fill="hold">
                                          <p:stCondLst>
                                            <p:cond delay="0"/>
                                          </p:stCondLst>
                                        </p:cTn>
                                        <p:tgtEl>
                                          <p:spTgt spid="2200"/>
                                        </p:tgtEl>
                                        <p:attrNameLst>
                                          <p:attrName>style.visibility</p:attrName>
                                        </p:attrNameLst>
                                      </p:cBhvr>
                                      <p:to>
                                        <p:strVal val="visible"/>
                                      </p:to>
                                    </p:set>
                                    <p:anim calcmode="lin" valueType="num">
                                      <p:cBhvr>
                                        <p:cTn id="24" dur="500" fill="hold"/>
                                        <p:tgtEl>
                                          <p:spTgt spid="2200"/>
                                        </p:tgtEl>
                                        <p:attrNameLst>
                                          <p:attrName>ppt_x</p:attrName>
                                        </p:attrNameLst>
                                      </p:cBhvr>
                                      <p:tavLst>
                                        <p:tav tm="0">
                                          <p:val>
                                            <p:strVal val="1+#ppt_w/2"/>
                                          </p:val>
                                        </p:tav>
                                        <p:tav tm="100000">
                                          <p:val>
                                            <p:strVal val="#ppt_x"/>
                                          </p:val>
                                        </p:tav>
                                      </p:tavLst>
                                    </p:anim>
                                    <p:anim calcmode="lin" valueType="num">
                                      <p:cBhvr>
                                        <p:cTn id="25" dur="500" fill="hold"/>
                                        <p:tgtEl>
                                          <p:spTgt spid="2200"/>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6" presetClass="entr" presetSubtype="42" fill="hold" nodeType="clickEffect">
                                  <p:childTnLst>
                                    <p:set>
                                      <p:cBhvr>
                                        <p:cTn id="29" dur="1" fill="hold">
                                          <p:stCondLst>
                                            <p:cond delay="0"/>
                                          </p:stCondLst>
                                        </p:cTn>
                                        <p:tgtEl>
                                          <p:spTgt spid="2201"/>
                                        </p:tgtEl>
                                        <p:attrNameLst>
                                          <p:attrName>style.visibility</p:attrName>
                                        </p:attrNameLst>
                                      </p:cBhvr>
                                      <p:to>
                                        <p:strVal val="visible"/>
                                      </p:to>
                                    </p:set>
                                    <p:animEffect transition="in" filter="barn(outHorizontal)">
                                      <p:cBhvr>
                                        <p:cTn id="30" dur="500"/>
                                        <p:tgtEl>
                                          <p:spTgt spid="2201"/>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2" nodeType="clickEffect">
                                  <p:childTnLst>
                                    <p:set>
                                      <p:cBhvr>
                                        <p:cTn id="34" dur="1" fill="hold">
                                          <p:stCondLst>
                                            <p:cond delay="0"/>
                                          </p:stCondLst>
                                        </p:cTn>
                                        <p:tgtEl>
                                          <p:spTgt spid="2202"/>
                                        </p:tgtEl>
                                        <p:attrNameLst>
                                          <p:attrName>style.visibility</p:attrName>
                                        </p:attrNameLst>
                                      </p:cBhvr>
                                      <p:to>
                                        <p:strVal val="visible"/>
                                      </p:to>
                                    </p:set>
                                    <p:anim calcmode="lin" valueType="num">
                                      <p:cBhvr>
                                        <p:cTn id="35" dur="500" fill="hold"/>
                                        <p:tgtEl>
                                          <p:spTgt spid="2202"/>
                                        </p:tgtEl>
                                        <p:attrNameLst>
                                          <p:attrName>ppt_x</p:attrName>
                                        </p:attrNameLst>
                                      </p:cBhvr>
                                      <p:tavLst>
                                        <p:tav tm="0">
                                          <p:val>
                                            <p:strVal val="1+#ppt_w/2"/>
                                          </p:val>
                                        </p:tav>
                                        <p:tav tm="100000">
                                          <p:val>
                                            <p:strVal val="#ppt_x"/>
                                          </p:val>
                                        </p:tav>
                                      </p:tavLst>
                                    </p:anim>
                                    <p:anim calcmode="lin" valueType="num">
                                      <p:cBhvr>
                                        <p:cTn id="36" dur="500" fill="hold"/>
                                        <p:tgtEl>
                                          <p:spTgt spid="2202"/>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6" presetClass="entr" presetSubtype="42" fill="hold" nodeType="clickEffect">
                                  <p:childTnLst>
                                    <p:set>
                                      <p:cBhvr>
                                        <p:cTn id="40" dur="1" fill="hold">
                                          <p:stCondLst>
                                            <p:cond delay="0"/>
                                          </p:stCondLst>
                                        </p:cTn>
                                        <p:tgtEl>
                                          <p:spTgt spid="2203"/>
                                        </p:tgtEl>
                                        <p:attrNameLst>
                                          <p:attrName>style.visibility</p:attrName>
                                        </p:attrNameLst>
                                      </p:cBhvr>
                                      <p:to>
                                        <p:strVal val="visible"/>
                                      </p:to>
                                    </p:set>
                                    <p:animEffect transition="in" filter="barn(outHorizontal)">
                                      <p:cBhvr>
                                        <p:cTn id="41" dur="500"/>
                                        <p:tgtEl>
                                          <p:spTgt spid="2203"/>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2" fill="hold" grpId="3" nodeType="clickEffect">
                                  <p:childTnLst>
                                    <p:set>
                                      <p:cBhvr>
                                        <p:cTn id="45" dur="1" fill="hold">
                                          <p:stCondLst>
                                            <p:cond delay="0"/>
                                          </p:stCondLst>
                                        </p:cTn>
                                        <p:tgtEl>
                                          <p:spTgt spid="2204"/>
                                        </p:tgtEl>
                                        <p:attrNameLst>
                                          <p:attrName>style.visibility</p:attrName>
                                        </p:attrNameLst>
                                      </p:cBhvr>
                                      <p:to>
                                        <p:strVal val="visible"/>
                                      </p:to>
                                    </p:set>
                                    <p:anim calcmode="lin" valueType="num">
                                      <p:cBhvr>
                                        <p:cTn id="46" dur="500" fill="hold"/>
                                        <p:tgtEl>
                                          <p:spTgt spid="2204"/>
                                        </p:tgtEl>
                                        <p:attrNameLst>
                                          <p:attrName>ppt_x</p:attrName>
                                        </p:attrNameLst>
                                      </p:cBhvr>
                                      <p:tavLst>
                                        <p:tav tm="0">
                                          <p:val>
                                            <p:strVal val="1+#ppt_w/2"/>
                                          </p:val>
                                        </p:tav>
                                        <p:tav tm="100000">
                                          <p:val>
                                            <p:strVal val="#ppt_x"/>
                                          </p:val>
                                        </p:tav>
                                      </p:tavLst>
                                    </p:anim>
                                    <p:anim calcmode="lin" valueType="num">
                                      <p:cBhvr>
                                        <p:cTn id="47" dur="500" fill="hold"/>
                                        <p:tgtEl>
                                          <p:spTgt spid="220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5" grpId="0" bldLvl="0" animBg="1"/>
      <p:bldP spid="2200" grpId="1" animBg="1"/>
      <p:bldP spid="2202" grpId="2" animBg="1"/>
      <p:bldP spid="2204" grpId="3"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lIns="0" tIns="0" rIns="0" bIns="0" rtlCol="0" anchor="b"/>
          <a:p>
            <a:pPr marL="0" marR="0" lvl="0" indent="0" algn="l" defTabSz="914400" rtl="0" eaLnBrk="1" fontAlgn="base" latinLnBrk="0" hangingPunct="1">
              <a:lnSpc>
                <a:spcPct val="100000"/>
              </a:lnSpc>
              <a:spcBef>
                <a:spcPct val="0"/>
              </a:spcBef>
              <a:spcAft>
                <a:spcPct val="0"/>
              </a:spcAft>
              <a:buClrTx/>
              <a:buSzTx/>
              <a:buFontTx/>
              <a:buNone/>
            </a:pPr>
            <a:r>
              <a:rPr kumimoji="0" lang="en-US" altLang="zh-CN" sz="825"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Company Logo</a:t>
            </a:r>
            <a:endParaRPr kumimoji="0" lang="en-US" altLang="zh-CN" sz="1200" b="1" i="0" u="none" strike="noStrike" kern="1200" cap="none" spc="0" normalizeH="0" baseline="0" noProof="1">
              <a:solidFill>
                <a:schemeClr val="bg1"/>
              </a:solidFill>
              <a:latin typeface="Verdana" panose="020B0604030504040204" charset="0"/>
              <a:ea typeface="宋体" panose="02010600030101010101" pitchFamily="2" charset="-122"/>
              <a:cs typeface="+mn-cs"/>
            </a:endParaRPr>
          </a:p>
        </p:txBody>
      </p:sp>
      <p:sp>
        <p:nvSpPr>
          <p:cNvPr id="2207" name="Rectangle 2"/>
          <p:cNvSpPr/>
          <p:nvPr>
            <p:ph type="title" idx="4294967295"/>
          </p:nvPr>
        </p:nvSpPr>
        <p:spPr>
          <a:xfrm>
            <a:off x="1905000" y="228600"/>
            <a:ext cx="7086600" cy="762000"/>
          </a:xfrm>
          <a:solidFill>
            <a:srgbClr val="0C71E0"/>
          </a:solidFill>
          <a:ln>
            <a:solidFill>
              <a:srgbClr val="0C71E0"/>
            </a:solidFill>
            <a:miter/>
          </a:ln>
        </p:spPr>
        <p:txBody>
          <a:bodyPr wrap="square" lIns="91440" tIns="45720" rIns="91440" bIns="45720" anchor="ctr"/>
          <a:p>
            <a:pPr marL="0" marR="0" indent="0" algn="l" defTabSz="914400" rtl="0" eaLnBrk="1" fontAlgn="auto" latinLnBrk="0" hangingPunct="1">
              <a:lnSpc>
                <a:spcPct val="100000"/>
              </a:lnSpc>
              <a:spcBef>
                <a:spcPct val="0"/>
              </a:spcBef>
              <a:spcAft>
                <a:spcPct val="0"/>
              </a:spcAft>
              <a:buClrTx/>
              <a:buSzTx/>
              <a:buFontTx/>
              <a:buNone/>
            </a:pPr>
            <a:r>
              <a:rPr kumimoji="0" lang="zh-CN" altLang="en-US" sz="3750" b="0" i="0" u="none" strike="noStrike" kern="1200" cap="none" spc="0" normalizeH="0" baseline="0" noProof="1">
                <a:ln>
                  <a:noFill/>
                </a:ln>
                <a:solidFill>
                  <a:srgbClr val="000000"/>
                </a:solidFill>
                <a:effectLst/>
                <a:latin typeface="楷体_GB2312" pitchFamily="49" charset="-122"/>
                <a:ea typeface="楷体_GB2312" pitchFamily="49" charset="-122"/>
                <a:cs typeface="+mj-cs"/>
              </a:rPr>
              <a:t>（2）提示（</a:t>
            </a:r>
            <a:r>
              <a:rPr kumimoji="0" lang="en-US" altLang="zh-CN" sz="3750" b="0" i="0" u="none" strike="noStrike" kern="1200" cap="none" spc="0" normalizeH="0" baseline="0" noProof="1">
                <a:ln>
                  <a:noFill/>
                </a:ln>
                <a:solidFill>
                  <a:srgbClr val="000000"/>
                </a:solidFill>
                <a:effectLst/>
                <a:latin typeface="楷体_GB2312" pitchFamily="49" charset="-122"/>
                <a:ea typeface="楷体_GB2312" pitchFamily="49" charset="-122"/>
                <a:cs typeface="+mj-cs"/>
              </a:rPr>
              <a:t>presentation）</a:t>
            </a:r>
            <a:endParaRPr kumimoji="0" lang="zh-CN" altLang="en-US" sz="3750" b="0" i="0" u="none" strike="noStrike" kern="1200" cap="none" spc="0" normalizeH="0" baseline="0" noProof="1">
              <a:ln>
                <a:noFill/>
              </a:ln>
              <a:solidFill>
                <a:srgbClr val="000000"/>
              </a:solidFill>
              <a:effectLst/>
              <a:latin typeface="楷体_GB2312" pitchFamily="49" charset="-122"/>
              <a:ea typeface="楷体_GB2312" pitchFamily="49" charset="-122"/>
              <a:cs typeface="+mj-cs"/>
            </a:endParaRPr>
          </a:p>
        </p:txBody>
      </p:sp>
      <p:sp>
        <p:nvSpPr>
          <p:cNvPr id="51203" name="AutoShape 3"/>
          <p:cNvSpPr/>
          <p:nvPr/>
        </p:nvSpPr>
        <p:spPr>
          <a:xfrm>
            <a:off x="9525000" y="5562600"/>
            <a:ext cx="533400" cy="609600"/>
          </a:xfrm>
          <a:prstGeom prst="actionButtonReturn">
            <a:avLst/>
          </a:prstGeom>
          <a:solidFill>
            <a:srgbClr val="66FF33"/>
          </a:solidFill>
          <a:ln w="9525" cap="flat" cmpd="sng">
            <a:solidFill>
              <a:srgbClr val="0C71E0"/>
            </a:solidFill>
            <a:prstDash val="solid"/>
            <a:miter/>
            <a:headEnd type="none" w="med" len="med"/>
            <a:tailEnd type="none" w="med" len="med"/>
          </a:ln>
        </p:spPr>
        <p:txBody>
          <a:bodyPr wrap="none" anchor="ctr" anchorCtr="0"/>
          <a:p>
            <a:pPr>
              <a:buSzPct val="100000"/>
            </a:pPr>
            <a:endParaRPr lang="zh-CN" altLang="en-US">
              <a:latin typeface="Arial" panose="020B0604020202020204" pitchFamily="34" charset="0"/>
              <a:ea typeface="宋体" panose="02010600030101010101" pitchFamily="2" charset="-122"/>
            </a:endParaRPr>
          </a:p>
        </p:txBody>
      </p:sp>
      <p:sp>
        <p:nvSpPr>
          <p:cNvPr id="2209" name="AutoShape 4"/>
          <p:cNvSpPr/>
          <p:nvPr/>
        </p:nvSpPr>
        <p:spPr>
          <a:xfrm>
            <a:off x="2590800" y="1524000"/>
            <a:ext cx="7848600" cy="1143000"/>
          </a:xfrm>
          <a:prstGeom prst="wedgeRectCallout">
            <a:avLst>
              <a:gd name="adj1" fmla="val -48866"/>
              <a:gd name="adj2" fmla="val -88056"/>
            </a:avLst>
          </a:prstGeom>
          <a:solidFill>
            <a:srgbClr val="8BC91B"/>
          </a:solidFill>
          <a:ln w="9525" cap="flat" cmpd="sng">
            <a:solidFill>
              <a:srgbClr val="0C71E0"/>
            </a:solidFill>
            <a:prstDash val="solid"/>
            <a:miter/>
            <a:headEnd type="none" w="med" len="med"/>
            <a:tailEnd type="none" w="med" len="med"/>
          </a:ln>
        </p:spPr>
        <p:txBody>
          <a:bodyPr anchor="t" anchorCtr="0"/>
          <a:p>
            <a:pPr eaLnBrk="0" hangingPunct="0">
              <a:buSzPct val="100000"/>
            </a:pPr>
            <a:r>
              <a:rPr lang="zh-CN" altLang="en-US" sz="2800">
                <a:solidFill>
                  <a:srgbClr val="000000"/>
                </a:solidFill>
                <a:latin typeface="楷体_GB2312" pitchFamily="49" charset="-122"/>
                <a:ea typeface="楷体_GB2312" pitchFamily="49" charset="-122"/>
              </a:rPr>
              <a:t>收款人或持票人将汇票提交付款人要求承兑或付款的行为。付款人见到汇票叫</a:t>
            </a:r>
            <a:r>
              <a:rPr lang="zh-CN" altLang="en-US" sz="2800">
                <a:solidFill>
                  <a:srgbClr val="FF3300"/>
                </a:solidFill>
                <a:latin typeface="楷体_GB2312" pitchFamily="49" charset="-122"/>
                <a:ea typeface="楷体_GB2312" pitchFamily="49" charset="-122"/>
              </a:rPr>
              <a:t>见票</a:t>
            </a:r>
            <a:r>
              <a:rPr lang="zh-CN" altLang="en-US" sz="2800">
                <a:solidFill>
                  <a:srgbClr val="000000"/>
                </a:solidFill>
                <a:latin typeface="楷体_GB2312" pitchFamily="49" charset="-122"/>
                <a:ea typeface="楷体_GB2312" pitchFamily="49" charset="-122"/>
              </a:rPr>
              <a:t>（</a:t>
            </a:r>
            <a:r>
              <a:rPr lang="en-US" altLang="zh-CN" sz="2800">
                <a:solidFill>
                  <a:srgbClr val="000000"/>
                </a:solidFill>
                <a:latin typeface="楷体_GB2312" pitchFamily="49" charset="-122"/>
                <a:ea typeface="楷体_GB2312" pitchFamily="49" charset="-122"/>
              </a:rPr>
              <a:t>Sight）</a:t>
            </a:r>
            <a:endParaRPr lang="en-US" altLang="zh-CN" sz="2800">
              <a:solidFill>
                <a:srgbClr val="000000"/>
              </a:solidFill>
              <a:latin typeface="楷体_GB2312" pitchFamily="49" charset="-122"/>
              <a:ea typeface="楷体_GB2312" pitchFamily="49" charset="-122"/>
            </a:endParaRPr>
          </a:p>
        </p:txBody>
      </p:sp>
      <p:cxnSp>
        <p:nvCxnSpPr>
          <p:cNvPr id="2210" name="Line 5"/>
          <p:cNvCxnSpPr/>
          <p:nvPr/>
        </p:nvCxnSpPr>
        <p:spPr>
          <a:xfrm flipH="1">
            <a:off x="4224338" y="2852738"/>
            <a:ext cx="762000" cy="1223962"/>
          </a:xfrm>
          <a:prstGeom prst="line">
            <a:avLst/>
          </a:prstGeom>
          <a:ln w="38100" cap="flat" cmpd="sng">
            <a:solidFill>
              <a:srgbClr val="000000"/>
            </a:solidFill>
            <a:prstDash val="dash"/>
            <a:round/>
            <a:headEnd type="none" w="med" len="med"/>
            <a:tailEnd type="triangle" w="med" len="med"/>
          </a:ln>
        </p:spPr>
      </p:cxnSp>
      <p:cxnSp>
        <p:nvCxnSpPr>
          <p:cNvPr id="2211" name="Line 6"/>
          <p:cNvCxnSpPr/>
          <p:nvPr/>
        </p:nvCxnSpPr>
        <p:spPr>
          <a:xfrm>
            <a:off x="6816725" y="2852738"/>
            <a:ext cx="762000" cy="1219200"/>
          </a:xfrm>
          <a:prstGeom prst="line">
            <a:avLst/>
          </a:prstGeom>
          <a:ln w="38100" cap="flat" cmpd="sng">
            <a:solidFill>
              <a:srgbClr val="000000"/>
            </a:solidFill>
            <a:prstDash val="dash"/>
            <a:round/>
            <a:headEnd type="none" w="med" len="med"/>
            <a:tailEnd type="triangle" w="med" len="med"/>
          </a:ln>
        </p:spPr>
      </p:cxnSp>
      <p:sp>
        <p:nvSpPr>
          <p:cNvPr id="2212" name="Rectangle 7"/>
          <p:cNvSpPr/>
          <p:nvPr/>
        </p:nvSpPr>
        <p:spPr>
          <a:xfrm>
            <a:off x="3581400" y="4114800"/>
            <a:ext cx="1847850" cy="617538"/>
          </a:xfrm>
          <a:prstGeom prst="rect">
            <a:avLst/>
          </a:prstGeom>
          <a:solidFill>
            <a:srgbClr val="66FF33"/>
          </a:solidFill>
          <a:ln w="38100" cap="flat" cmpd="dbl">
            <a:solidFill>
              <a:srgbClr val="000000"/>
            </a:solidFill>
            <a:prstDash val="solid"/>
            <a:miter/>
            <a:headEnd type="none" w="med" len="med"/>
            <a:tailEnd type="none" w="med" len="med"/>
          </a:ln>
        </p:spPr>
        <p:txBody>
          <a:bodyPr wrap="none" anchor="t" anchorCtr="0"/>
          <a:p>
            <a:pPr>
              <a:buSzPct val="100000"/>
            </a:pPr>
            <a:r>
              <a:rPr lang="zh-CN" altLang="en-US" sz="3200">
                <a:solidFill>
                  <a:srgbClr val="000000"/>
                </a:solidFill>
                <a:latin typeface="楷体_GB2312" pitchFamily="49" charset="-122"/>
                <a:ea typeface="楷体_GB2312" pitchFamily="49" charset="-122"/>
                <a:sym typeface="cajcd fnta1" pitchFamily="18" charset="2"/>
              </a:rPr>
              <a:t>付款提示</a:t>
            </a:r>
            <a:endParaRPr lang="zh-CN" altLang="en-US" sz="3200">
              <a:solidFill>
                <a:srgbClr val="000000"/>
              </a:solidFill>
              <a:latin typeface="楷体_GB2312" pitchFamily="49" charset="-122"/>
              <a:ea typeface="楷体_GB2312" pitchFamily="49" charset="-122"/>
              <a:sym typeface="cajcd fnta1" pitchFamily="18" charset="2"/>
            </a:endParaRPr>
          </a:p>
        </p:txBody>
      </p:sp>
      <p:sp>
        <p:nvSpPr>
          <p:cNvPr id="2213" name="Rectangle 8"/>
          <p:cNvSpPr/>
          <p:nvPr/>
        </p:nvSpPr>
        <p:spPr>
          <a:xfrm>
            <a:off x="6629400" y="4114800"/>
            <a:ext cx="1847850" cy="617538"/>
          </a:xfrm>
          <a:prstGeom prst="rect">
            <a:avLst/>
          </a:prstGeom>
          <a:solidFill>
            <a:srgbClr val="66FF33"/>
          </a:solidFill>
          <a:ln w="38100" cap="flat" cmpd="dbl">
            <a:solidFill>
              <a:srgbClr val="000000"/>
            </a:solidFill>
            <a:prstDash val="solid"/>
            <a:miter/>
            <a:headEnd type="none" w="med" len="med"/>
            <a:tailEnd type="none" w="med" len="med"/>
          </a:ln>
        </p:spPr>
        <p:txBody>
          <a:bodyPr wrap="none" anchor="t" anchorCtr="0"/>
          <a:p>
            <a:pPr>
              <a:buSzPct val="100000"/>
            </a:pPr>
            <a:r>
              <a:rPr lang="zh-CN" altLang="en-US" sz="3200">
                <a:solidFill>
                  <a:srgbClr val="000000"/>
                </a:solidFill>
                <a:latin typeface="楷体_GB2312" pitchFamily="49" charset="-122"/>
                <a:ea typeface="楷体_GB2312" pitchFamily="49" charset="-122"/>
                <a:sym typeface="cajcd fnta1" pitchFamily="18" charset="2"/>
              </a:rPr>
              <a:t>承兑提示</a:t>
            </a:r>
            <a:endParaRPr lang="zh-CN" altLang="en-US" sz="3200">
              <a:solidFill>
                <a:srgbClr val="000000"/>
              </a:solidFill>
              <a:latin typeface="楷体_GB2312" pitchFamily="49" charset="-122"/>
              <a:ea typeface="楷体_GB2312" pitchFamily="49" charset="-122"/>
              <a:sym typeface="cajcd fnta1" pitchFamily="18" charset="2"/>
            </a:endParaRPr>
          </a:p>
        </p:txBody>
      </p:sp>
    </p:spTree>
    <p:custDataLst>
      <p:tags r:id="rId1"/>
    </p:custData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childTnLst>
                                    <p:set>
                                      <p:cBhvr>
                                        <p:cTn id="6" dur="1" fill="hold">
                                          <p:stCondLst>
                                            <p:cond delay="0"/>
                                          </p:stCondLst>
                                        </p:cTn>
                                        <p:tgtEl>
                                          <p:spTgt spid="2209"/>
                                        </p:tgtEl>
                                        <p:attrNameLst>
                                          <p:attrName>style.visibility</p:attrName>
                                        </p:attrNameLst>
                                      </p:cBhvr>
                                      <p:to>
                                        <p:strVal val="visible"/>
                                      </p:to>
                                    </p:set>
                                    <p:anim calcmode="lin" valueType="num">
                                      <p:cBhvr>
                                        <p:cTn id="7" dur="500" fill="hold"/>
                                        <p:tgtEl>
                                          <p:spTgt spid="2209"/>
                                        </p:tgtEl>
                                        <p:attrNameLst>
                                          <p:attrName>ppt_x</p:attrName>
                                        </p:attrNameLst>
                                      </p:cBhvr>
                                      <p:tavLst>
                                        <p:tav tm="0">
                                          <p:val>
                                            <p:strVal val="0-#ppt_w/2"/>
                                          </p:val>
                                        </p:tav>
                                        <p:tav tm="100000">
                                          <p:val>
                                            <p:strVal val="#ppt_x"/>
                                          </p:val>
                                        </p:tav>
                                      </p:tavLst>
                                    </p:anim>
                                    <p:anim calcmode="lin" valueType="num">
                                      <p:cBhvr>
                                        <p:cTn id="8" dur="500" fill="hold"/>
                                        <p:tgtEl>
                                          <p:spTgt spid="220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42" fill="hold" nodeType="clickEffect">
                                  <p:childTnLst>
                                    <p:set>
                                      <p:cBhvr>
                                        <p:cTn id="12" dur="1" fill="hold">
                                          <p:stCondLst>
                                            <p:cond delay="0"/>
                                          </p:stCondLst>
                                        </p:cTn>
                                        <p:tgtEl>
                                          <p:spTgt spid="2210"/>
                                        </p:tgtEl>
                                        <p:attrNameLst>
                                          <p:attrName>style.visibility</p:attrName>
                                        </p:attrNameLst>
                                      </p:cBhvr>
                                      <p:to>
                                        <p:strVal val="visible"/>
                                      </p:to>
                                    </p:set>
                                    <p:animEffect transition="in" filter="barn(outHorizontal)">
                                      <p:cBhvr>
                                        <p:cTn id="13" dur="500"/>
                                        <p:tgtEl>
                                          <p:spTgt spid="2210"/>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12" fill="hold" grpId="1" nodeType="clickEffect">
                                  <p:childTnLst>
                                    <p:set>
                                      <p:cBhvr>
                                        <p:cTn id="17" dur="1" fill="hold">
                                          <p:stCondLst>
                                            <p:cond delay="0"/>
                                          </p:stCondLst>
                                        </p:cTn>
                                        <p:tgtEl>
                                          <p:spTgt spid="2212"/>
                                        </p:tgtEl>
                                        <p:attrNameLst>
                                          <p:attrName>style.visibility</p:attrName>
                                        </p:attrNameLst>
                                      </p:cBhvr>
                                      <p:to>
                                        <p:strVal val="visible"/>
                                      </p:to>
                                    </p:set>
                                    <p:anim calcmode="lin" valueType="num">
                                      <p:cBhvr>
                                        <p:cTn id="18" dur="500" fill="hold"/>
                                        <p:tgtEl>
                                          <p:spTgt spid="2212"/>
                                        </p:tgtEl>
                                        <p:attrNameLst>
                                          <p:attrName>ppt_x</p:attrName>
                                        </p:attrNameLst>
                                      </p:cBhvr>
                                      <p:tavLst>
                                        <p:tav tm="0">
                                          <p:val>
                                            <p:strVal val="0-#ppt_w/2"/>
                                          </p:val>
                                        </p:tav>
                                        <p:tav tm="100000">
                                          <p:val>
                                            <p:strVal val="#ppt_x"/>
                                          </p:val>
                                        </p:tav>
                                      </p:tavLst>
                                    </p:anim>
                                    <p:anim calcmode="lin" valueType="num">
                                      <p:cBhvr>
                                        <p:cTn id="19" dur="500" fill="hold"/>
                                        <p:tgtEl>
                                          <p:spTgt spid="2212"/>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42" fill="hold" nodeType="clickEffect">
                                  <p:childTnLst>
                                    <p:set>
                                      <p:cBhvr>
                                        <p:cTn id="23" dur="1" fill="hold">
                                          <p:stCondLst>
                                            <p:cond delay="0"/>
                                          </p:stCondLst>
                                        </p:cTn>
                                        <p:tgtEl>
                                          <p:spTgt spid="2211"/>
                                        </p:tgtEl>
                                        <p:attrNameLst>
                                          <p:attrName>style.visibility</p:attrName>
                                        </p:attrNameLst>
                                      </p:cBhvr>
                                      <p:to>
                                        <p:strVal val="visible"/>
                                      </p:to>
                                    </p:set>
                                    <p:animEffect transition="in" filter="barn(outHorizontal)">
                                      <p:cBhvr>
                                        <p:cTn id="24" dur="500"/>
                                        <p:tgtEl>
                                          <p:spTgt spid="2211"/>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6" fill="hold" grpId="2" nodeType="clickEffect">
                                  <p:childTnLst>
                                    <p:set>
                                      <p:cBhvr>
                                        <p:cTn id="28" dur="1" fill="hold">
                                          <p:stCondLst>
                                            <p:cond delay="0"/>
                                          </p:stCondLst>
                                        </p:cTn>
                                        <p:tgtEl>
                                          <p:spTgt spid="2213"/>
                                        </p:tgtEl>
                                        <p:attrNameLst>
                                          <p:attrName>style.visibility</p:attrName>
                                        </p:attrNameLst>
                                      </p:cBhvr>
                                      <p:to>
                                        <p:strVal val="visible"/>
                                      </p:to>
                                    </p:set>
                                    <p:anim calcmode="lin" valueType="num">
                                      <p:cBhvr>
                                        <p:cTn id="29" dur="500" fill="hold"/>
                                        <p:tgtEl>
                                          <p:spTgt spid="2213"/>
                                        </p:tgtEl>
                                        <p:attrNameLst>
                                          <p:attrName>ppt_x</p:attrName>
                                        </p:attrNameLst>
                                      </p:cBhvr>
                                      <p:tavLst>
                                        <p:tav tm="0">
                                          <p:val>
                                            <p:strVal val="1+#ppt_w/2"/>
                                          </p:val>
                                        </p:tav>
                                        <p:tav tm="100000">
                                          <p:val>
                                            <p:strVal val="#ppt_x"/>
                                          </p:val>
                                        </p:tav>
                                      </p:tavLst>
                                    </p:anim>
                                    <p:anim calcmode="lin" valueType="num">
                                      <p:cBhvr>
                                        <p:cTn id="30" dur="500" fill="hold"/>
                                        <p:tgtEl>
                                          <p:spTgt spid="22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9" grpId="0" bldLvl="0" animBg="1"/>
      <p:bldP spid="2212" grpId="1" bldLvl="0" animBg="1"/>
      <p:bldP spid="2213" grpId="2"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lIns="0" tIns="0" rIns="0" bIns="0" rtlCol="0" anchor="b"/>
          <a:p>
            <a:pPr marL="0" marR="0" lvl="0" indent="0" algn="l" defTabSz="914400" rtl="0" eaLnBrk="1" fontAlgn="base" latinLnBrk="0" hangingPunct="1">
              <a:lnSpc>
                <a:spcPct val="100000"/>
              </a:lnSpc>
              <a:spcBef>
                <a:spcPct val="0"/>
              </a:spcBef>
              <a:spcAft>
                <a:spcPct val="0"/>
              </a:spcAft>
              <a:buClrTx/>
              <a:buSzTx/>
              <a:buFontTx/>
              <a:buNone/>
            </a:pPr>
            <a:r>
              <a:rPr kumimoji="0" lang="en-US" altLang="zh-CN" sz="825"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Company Logo</a:t>
            </a:r>
            <a:endParaRPr kumimoji="0" lang="en-US" altLang="zh-CN" sz="1200" b="1" i="0" u="none" strike="noStrike" kern="1200" cap="none" spc="0" normalizeH="0" baseline="0" noProof="1">
              <a:solidFill>
                <a:schemeClr val="bg1"/>
              </a:solidFill>
              <a:latin typeface="Verdana" panose="020B0604030504040204" charset="0"/>
              <a:ea typeface="宋体" panose="02010600030101010101" pitchFamily="2" charset="-122"/>
              <a:cs typeface="+mn-cs"/>
            </a:endParaRPr>
          </a:p>
        </p:txBody>
      </p:sp>
      <p:sp>
        <p:nvSpPr>
          <p:cNvPr id="2216" name="Rectangle 2"/>
          <p:cNvSpPr/>
          <p:nvPr>
            <p:ph type="title" idx="4294967295"/>
          </p:nvPr>
        </p:nvSpPr>
        <p:spPr>
          <a:xfrm>
            <a:off x="1905000" y="228600"/>
            <a:ext cx="7086600" cy="762000"/>
          </a:xfrm>
          <a:solidFill>
            <a:srgbClr val="0C71E0"/>
          </a:solidFill>
          <a:ln>
            <a:solidFill>
              <a:srgbClr val="0C71E0"/>
            </a:solidFill>
            <a:miter/>
          </a:ln>
        </p:spPr>
        <p:txBody>
          <a:bodyPr wrap="square" lIns="91440" tIns="45720" rIns="91440" bIns="45720" anchor="ctr"/>
          <a:p>
            <a:pPr marL="0" marR="0" indent="0" algn="l" defTabSz="914400" rtl="0" eaLnBrk="1" fontAlgn="auto" latinLnBrk="0" hangingPunct="1">
              <a:lnSpc>
                <a:spcPct val="100000"/>
              </a:lnSpc>
              <a:spcBef>
                <a:spcPct val="0"/>
              </a:spcBef>
              <a:spcAft>
                <a:spcPct val="0"/>
              </a:spcAft>
              <a:buClrTx/>
              <a:buSzTx/>
              <a:buFontTx/>
              <a:buNone/>
            </a:pPr>
            <a:r>
              <a:rPr kumimoji="0" lang="zh-CN" altLang="en-US" sz="3750" b="0" i="0" u="none" strike="noStrike" kern="1200" cap="none" spc="0" normalizeH="0" baseline="0" noProof="1">
                <a:ln>
                  <a:noFill/>
                </a:ln>
                <a:solidFill>
                  <a:srgbClr val="000000"/>
                </a:solidFill>
                <a:effectLst/>
                <a:latin typeface="楷体_GB2312" pitchFamily="49" charset="-122"/>
                <a:ea typeface="楷体_GB2312" pitchFamily="49" charset="-122"/>
                <a:cs typeface="+mj-cs"/>
              </a:rPr>
              <a:t>（3）承兑（</a:t>
            </a:r>
            <a:r>
              <a:rPr kumimoji="0" lang="en-US" altLang="zh-CN" sz="3750" b="0" i="0" u="none" strike="noStrike" kern="1200" cap="none" spc="0" normalizeH="0" baseline="0" noProof="1">
                <a:ln>
                  <a:noFill/>
                </a:ln>
                <a:solidFill>
                  <a:srgbClr val="000000"/>
                </a:solidFill>
                <a:effectLst/>
                <a:latin typeface="楷体_GB2312" pitchFamily="49" charset="-122"/>
                <a:ea typeface="楷体_GB2312" pitchFamily="49" charset="-122"/>
                <a:cs typeface="+mj-cs"/>
              </a:rPr>
              <a:t>acceptance ）</a:t>
            </a:r>
            <a:endParaRPr kumimoji="0" lang="zh-CN" altLang="en-US" sz="3750" b="0" i="0" u="none" strike="noStrike" kern="1200" cap="none" spc="0" normalizeH="0" baseline="0" noProof="1">
              <a:ln>
                <a:noFill/>
              </a:ln>
              <a:solidFill>
                <a:srgbClr val="000000"/>
              </a:solidFill>
              <a:effectLst/>
              <a:latin typeface="楷体_GB2312" pitchFamily="49" charset="-122"/>
              <a:ea typeface="楷体_GB2312" pitchFamily="49" charset="-122"/>
              <a:cs typeface="+mj-cs"/>
            </a:endParaRPr>
          </a:p>
        </p:txBody>
      </p:sp>
      <p:sp>
        <p:nvSpPr>
          <p:cNvPr id="52227" name="AutoShape 3"/>
          <p:cNvSpPr/>
          <p:nvPr/>
        </p:nvSpPr>
        <p:spPr>
          <a:xfrm>
            <a:off x="9525000" y="5562600"/>
            <a:ext cx="533400" cy="609600"/>
          </a:xfrm>
          <a:prstGeom prst="actionButtonReturn">
            <a:avLst/>
          </a:prstGeom>
          <a:solidFill>
            <a:srgbClr val="66FF33"/>
          </a:solidFill>
          <a:ln w="9525" cap="flat" cmpd="sng">
            <a:solidFill>
              <a:srgbClr val="0C71E0"/>
            </a:solidFill>
            <a:prstDash val="solid"/>
            <a:miter/>
            <a:headEnd type="none" w="med" len="med"/>
            <a:tailEnd type="none" w="med" len="med"/>
          </a:ln>
        </p:spPr>
        <p:txBody>
          <a:bodyPr wrap="none" anchor="ctr" anchorCtr="0"/>
          <a:p>
            <a:pPr>
              <a:buSzPct val="100000"/>
            </a:pPr>
            <a:endParaRPr lang="zh-CN" altLang="en-US">
              <a:latin typeface="Arial" panose="020B0604020202020204" pitchFamily="34" charset="0"/>
              <a:ea typeface="宋体" panose="02010600030101010101" pitchFamily="2" charset="-122"/>
            </a:endParaRPr>
          </a:p>
        </p:txBody>
      </p:sp>
      <p:sp>
        <p:nvSpPr>
          <p:cNvPr id="2218" name="AutoShape 4"/>
          <p:cNvSpPr/>
          <p:nvPr/>
        </p:nvSpPr>
        <p:spPr>
          <a:xfrm>
            <a:off x="2590800" y="1524000"/>
            <a:ext cx="7848600" cy="1143000"/>
          </a:xfrm>
          <a:prstGeom prst="wedgeRectCallout">
            <a:avLst>
              <a:gd name="adj1" fmla="val -48866"/>
              <a:gd name="adj2" fmla="val -88056"/>
            </a:avLst>
          </a:prstGeom>
          <a:solidFill>
            <a:srgbClr val="8BC91B"/>
          </a:solidFill>
          <a:ln w="9525" cap="flat" cmpd="sng">
            <a:solidFill>
              <a:srgbClr val="0C71E0"/>
            </a:solidFill>
            <a:prstDash val="solid"/>
            <a:miter/>
            <a:headEnd type="none" w="med" len="med"/>
            <a:tailEnd type="none" w="med" len="med"/>
          </a:ln>
        </p:spPr>
        <p:txBody>
          <a:bodyPr anchor="t" anchorCtr="0"/>
          <a:p>
            <a:pPr>
              <a:spcBef>
                <a:spcPct val="20000"/>
              </a:spcBef>
              <a:buClr>
                <a:srgbClr val="FFFF00"/>
              </a:buClr>
              <a:buSzPct val="80000"/>
              <a:buFont typeface="Wingdings" panose="05000000000000000000" pitchFamily="2" charset="2"/>
            </a:pPr>
            <a:r>
              <a:rPr lang="zh-CN" altLang="en-US" sz="3200">
                <a:solidFill>
                  <a:srgbClr val="000000"/>
                </a:solidFill>
                <a:latin typeface="楷体_GB2312" pitchFamily="49" charset="-122"/>
                <a:ea typeface="楷体_GB2312" pitchFamily="49" charset="-122"/>
              </a:rPr>
              <a:t>付款人承诺在汇票到期日支付汇票金额的票据行为。</a:t>
            </a:r>
            <a:endParaRPr lang="zh-CN" altLang="en-US" sz="3200">
              <a:solidFill>
                <a:srgbClr val="000000"/>
              </a:solidFill>
              <a:latin typeface="楷体_GB2312" pitchFamily="49" charset="-122"/>
              <a:ea typeface="楷体_GB2312" pitchFamily="49" charset="-122"/>
            </a:endParaRPr>
          </a:p>
        </p:txBody>
      </p:sp>
      <p:grpSp>
        <p:nvGrpSpPr>
          <p:cNvPr id="2219" name="组合 2218"/>
          <p:cNvGrpSpPr/>
          <p:nvPr/>
        </p:nvGrpSpPr>
        <p:grpSpPr>
          <a:xfrm>
            <a:off x="2057400" y="5486400"/>
            <a:ext cx="6980238" cy="990600"/>
            <a:chOff x="432" y="2448"/>
            <a:chExt cx="4397" cy="624"/>
          </a:xfrm>
        </p:grpSpPr>
        <p:pic>
          <p:nvPicPr>
            <p:cNvPr id="52230" name="Picture 6" descr="w6"/>
            <p:cNvPicPr>
              <a:picLocks noChangeAspect="1"/>
            </p:cNvPicPr>
            <p:nvPr/>
          </p:nvPicPr>
          <p:blipFill>
            <a:blip r:embed="rId1"/>
            <a:stretch>
              <a:fillRect/>
            </a:stretch>
          </p:blipFill>
          <p:spPr>
            <a:xfrm>
              <a:off x="432" y="2496"/>
              <a:ext cx="576" cy="576"/>
            </a:xfrm>
            <a:prstGeom prst="rect">
              <a:avLst/>
            </a:prstGeom>
            <a:noFill/>
            <a:ln w="9525">
              <a:noFill/>
            </a:ln>
          </p:spPr>
        </p:pic>
        <p:sp>
          <p:nvSpPr>
            <p:cNvPr id="52231" name="Rectangle 7"/>
            <p:cNvSpPr/>
            <p:nvPr/>
          </p:nvSpPr>
          <p:spPr>
            <a:xfrm>
              <a:off x="1200" y="2448"/>
              <a:ext cx="3629" cy="365"/>
            </a:xfrm>
            <a:prstGeom prst="rect">
              <a:avLst/>
            </a:prstGeom>
            <a:noFill/>
            <a:ln w="9525">
              <a:noFill/>
            </a:ln>
          </p:spPr>
          <p:txBody>
            <a:bodyPr wrap="none" anchor="t" anchorCtr="0"/>
            <a:p>
              <a:pPr>
                <a:spcBef>
                  <a:spcPct val="20000"/>
                </a:spcBef>
                <a:buClr>
                  <a:srgbClr val="FFFF00"/>
                </a:buClr>
                <a:buSzPct val="80000"/>
                <a:buFont typeface="Wingdings" panose="05000000000000000000" pitchFamily="2" charset="2"/>
                <a:buChar char="®"/>
              </a:pPr>
              <a:r>
                <a:rPr lang="zh-CN" altLang="en-US" sz="3200" u="sng">
                  <a:solidFill>
                    <a:srgbClr val="000000"/>
                  </a:solidFill>
                  <a:latin typeface="楷体_GB2312" pitchFamily="49" charset="-122"/>
                  <a:ea typeface="楷体_GB2312" pitchFamily="49" charset="-122"/>
                </a:rPr>
                <a:t>即期汇票需要该程序吗？？？</a:t>
              </a:r>
              <a:endParaRPr lang="zh-CN" altLang="en-US" sz="3200" u="sng">
                <a:solidFill>
                  <a:srgbClr val="000000"/>
                </a:solidFill>
                <a:latin typeface="楷体_GB2312" pitchFamily="49" charset="-122"/>
                <a:ea typeface="楷体_GB2312" pitchFamily="49" charset="-122"/>
              </a:endParaRPr>
            </a:p>
          </p:txBody>
        </p:sp>
      </p:grpSp>
      <p:sp>
        <p:nvSpPr>
          <p:cNvPr id="2222" name="Rectangle 8"/>
          <p:cNvSpPr/>
          <p:nvPr/>
        </p:nvSpPr>
        <p:spPr>
          <a:xfrm>
            <a:off x="2671763" y="2924175"/>
            <a:ext cx="7996237" cy="2139950"/>
          </a:xfrm>
          <a:prstGeom prst="rect">
            <a:avLst/>
          </a:prstGeom>
          <a:noFill/>
          <a:ln w="76200" cap="flat" cmpd="tri">
            <a:solidFill>
              <a:srgbClr val="FF0000"/>
            </a:solidFill>
            <a:prstDash val="solid"/>
            <a:miter/>
            <a:headEnd type="none" w="med" len="med"/>
            <a:tailEnd type="none" w="med" len="med"/>
          </a:ln>
        </p:spPr>
        <p:txBody>
          <a:bodyPr anchor="t" anchorCtr="0"/>
          <a:p>
            <a:pPr>
              <a:spcBef>
                <a:spcPct val="20000"/>
              </a:spcBef>
              <a:buClr>
                <a:srgbClr val="FFFF00"/>
              </a:buClr>
              <a:buSzPct val="80000"/>
              <a:buFont typeface="Wingdings" panose="05000000000000000000" pitchFamily="2" charset="2"/>
            </a:pPr>
            <a:r>
              <a:rPr lang="zh-CN" altLang="en-US" sz="2400" u="sng">
                <a:solidFill>
                  <a:srgbClr val="000000"/>
                </a:solidFill>
                <a:latin typeface="楷体_GB2312" pitchFamily="49" charset="-122"/>
                <a:ea typeface="楷体_GB2312" pitchFamily="49" charset="-122"/>
              </a:rPr>
              <a:t> 怎么承兑：</a:t>
            </a:r>
            <a:endParaRPr lang="zh-CN" altLang="en-US" sz="2400" u="sng">
              <a:solidFill>
                <a:srgbClr val="000000"/>
              </a:solidFill>
              <a:latin typeface="楷体_GB2312" pitchFamily="49" charset="-122"/>
              <a:ea typeface="楷体_GB2312" pitchFamily="49" charset="-122"/>
            </a:endParaRPr>
          </a:p>
          <a:p>
            <a:pPr>
              <a:spcBef>
                <a:spcPct val="20000"/>
              </a:spcBef>
              <a:buClr>
                <a:srgbClr val="FFFF00"/>
              </a:buClr>
              <a:buSzPct val="80000"/>
              <a:buFont typeface="Wingdings" panose="05000000000000000000" pitchFamily="2" charset="2"/>
            </a:pPr>
            <a:r>
              <a:rPr lang="zh-CN" altLang="en-US" sz="2400" u="sng">
                <a:solidFill>
                  <a:srgbClr val="000000"/>
                </a:solidFill>
                <a:latin typeface="楷体_GB2312" pitchFamily="49" charset="-122"/>
                <a:ea typeface="楷体_GB2312" pitchFamily="49" charset="-122"/>
              </a:rPr>
              <a:t>付款人在汇票正面写上</a:t>
            </a:r>
            <a:r>
              <a:rPr lang="zh-CN" altLang="en-US" sz="2400" u="sng">
                <a:solidFill>
                  <a:srgbClr val="000000"/>
                </a:solidFill>
                <a:latin typeface="Times New Roman" panose="02020603050405020304" charset="0"/>
                <a:ea typeface="楷体_GB2312" pitchFamily="49" charset="-122"/>
              </a:rPr>
              <a:t>“</a:t>
            </a:r>
            <a:r>
              <a:rPr lang="zh-CN" altLang="en-US" sz="2400" u="sng">
                <a:solidFill>
                  <a:srgbClr val="000000"/>
                </a:solidFill>
                <a:latin typeface="楷体_GB2312" pitchFamily="49" charset="-122"/>
                <a:ea typeface="楷体_GB2312" pitchFamily="49" charset="-122"/>
              </a:rPr>
              <a:t>承兑</a:t>
            </a:r>
            <a:r>
              <a:rPr lang="zh-CN" altLang="en-US" sz="2400" u="sng">
                <a:solidFill>
                  <a:srgbClr val="000000"/>
                </a:solidFill>
                <a:latin typeface="Times New Roman" panose="02020603050405020304" charset="0"/>
                <a:ea typeface="楷体_GB2312" pitchFamily="49" charset="-122"/>
              </a:rPr>
              <a:t>”</a:t>
            </a:r>
            <a:r>
              <a:rPr lang="zh-CN" altLang="en-US" sz="2400" u="sng">
                <a:solidFill>
                  <a:srgbClr val="000000"/>
                </a:solidFill>
                <a:latin typeface="楷体_GB2312" pitchFamily="49" charset="-122"/>
                <a:ea typeface="楷体_GB2312" pitchFamily="49" charset="-122"/>
              </a:rPr>
              <a:t>（</a:t>
            </a:r>
            <a:r>
              <a:rPr lang="en-US" altLang="zh-CN" sz="2400" u="sng">
                <a:solidFill>
                  <a:srgbClr val="000000"/>
                </a:solidFill>
                <a:latin typeface="楷体_GB2312" pitchFamily="49" charset="-122"/>
                <a:ea typeface="楷体_GB2312" pitchFamily="49" charset="-122"/>
              </a:rPr>
              <a:t>ACCEPTED</a:t>
            </a:r>
            <a:r>
              <a:rPr lang="zh-CN" altLang="en-US" sz="2400" u="sng">
                <a:solidFill>
                  <a:srgbClr val="000000"/>
                </a:solidFill>
                <a:latin typeface="楷体_GB2312" pitchFamily="49" charset="-122"/>
                <a:ea typeface="楷体_GB2312" pitchFamily="49" charset="-122"/>
              </a:rPr>
              <a:t>）字样，注明承兑的日期，并签名，交还给持票人。</a:t>
            </a:r>
            <a:endParaRPr lang="zh-CN" altLang="en-US" sz="2400" u="sng">
              <a:solidFill>
                <a:srgbClr val="000000"/>
              </a:solidFill>
              <a:latin typeface="楷体_GB2312" pitchFamily="49" charset="-122"/>
              <a:ea typeface="楷体_GB2312" pitchFamily="49" charset="-122"/>
            </a:endParaRPr>
          </a:p>
          <a:p>
            <a:pPr>
              <a:spcBef>
                <a:spcPct val="20000"/>
              </a:spcBef>
              <a:buClr>
                <a:srgbClr val="FFFF00"/>
              </a:buClr>
              <a:buSzPct val="80000"/>
              <a:buFont typeface="Wingdings" panose="05000000000000000000" pitchFamily="2" charset="2"/>
            </a:pPr>
            <a:r>
              <a:rPr lang="zh-CN" altLang="en-US" sz="2400" u="sng">
                <a:solidFill>
                  <a:srgbClr val="000000"/>
                </a:solidFill>
                <a:latin typeface="楷体_GB2312" pitchFamily="49" charset="-122"/>
                <a:ea typeface="楷体_GB2312" pitchFamily="49" charset="-122"/>
              </a:rPr>
              <a:t>汇票一经承兑，付款人就成为汇票的承兑人（</a:t>
            </a:r>
            <a:r>
              <a:rPr lang="en-US" altLang="zh-CN" sz="2400" u="sng">
                <a:solidFill>
                  <a:srgbClr val="000000"/>
                </a:solidFill>
                <a:latin typeface="楷体_GB2312" pitchFamily="49" charset="-122"/>
                <a:ea typeface="楷体_GB2312" pitchFamily="49" charset="-122"/>
              </a:rPr>
              <a:t>ACCEPTOR</a:t>
            </a:r>
            <a:r>
              <a:rPr lang="zh-CN" altLang="en-US" sz="2400" u="sng">
                <a:solidFill>
                  <a:srgbClr val="000000"/>
                </a:solidFill>
                <a:latin typeface="楷体_GB2312" pitchFamily="49" charset="-122"/>
                <a:ea typeface="楷体_GB2312" pitchFamily="49" charset="-122"/>
              </a:rPr>
              <a:t>）</a:t>
            </a:r>
            <a:r>
              <a:rPr lang="en-US" altLang="zh-CN" sz="2400" u="sng">
                <a:solidFill>
                  <a:srgbClr val="000000"/>
                </a:solidFill>
                <a:latin typeface="楷体_GB2312" pitchFamily="49" charset="-122"/>
                <a:ea typeface="楷体_GB2312" pitchFamily="49" charset="-122"/>
              </a:rPr>
              <a:t>,</a:t>
            </a:r>
            <a:r>
              <a:rPr lang="zh-CN" altLang="en-US" sz="2400" u="sng">
                <a:solidFill>
                  <a:srgbClr val="000000"/>
                </a:solidFill>
                <a:latin typeface="楷体_GB2312" pitchFamily="49" charset="-122"/>
                <a:ea typeface="楷体_GB2312" pitchFamily="49" charset="-122"/>
              </a:rPr>
              <a:t>成为主债务人，而出票人成为从债务人。</a:t>
            </a:r>
            <a:endParaRPr lang="zh-CN" altLang="en-US" sz="2400" u="sng">
              <a:solidFill>
                <a:srgbClr val="000000"/>
              </a:solidFill>
              <a:latin typeface="楷体_GB2312" pitchFamily="49" charset="-122"/>
              <a:ea typeface="楷体_GB2312" pitchFamily="49" charset="-122"/>
            </a:endParaRPr>
          </a:p>
        </p:txBody>
      </p:sp>
    </p:spTree>
    <p:custDataLst>
      <p:tags r:id="rId2"/>
    </p:custData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childTnLst>
                                    <p:set>
                                      <p:cBhvr>
                                        <p:cTn id="6" dur="1" fill="hold">
                                          <p:stCondLst>
                                            <p:cond delay="0"/>
                                          </p:stCondLst>
                                        </p:cTn>
                                        <p:tgtEl>
                                          <p:spTgt spid="2218"/>
                                        </p:tgtEl>
                                        <p:attrNameLst>
                                          <p:attrName>style.visibility</p:attrName>
                                        </p:attrNameLst>
                                      </p:cBhvr>
                                      <p:to>
                                        <p:strVal val="visible"/>
                                      </p:to>
                                    </p:set>
                                    <p:anim calcmode="lin" valueType="num">
                                      <p:cBhvr>
                                        <p:cTn id="7" dur="500" fill="hold"/>
                                        <p:tgtEl>
                                          <p:spTgt spid="2218"/>
                                        </p:tgtEl>
                                        <p:attrNameLst>
                                          <p:attrName>ppt_x</p:attrName>
                                        </p:attrNameLst>
                                      </p:cBhvr>
                                      <p:tavLst>
                                        <p:tav tm="0">
                                          <p:val>
                                            <p:strVal val="1+#ppt_w/2"/>
                                          </p:val>
                                        </p:tav>
                                        <p:tav tm="100000">
                                          <p:val>
                                            <p:strVal val="#ppt_x"/>
                                          </p:val>
                                        </p:tav>
                                      </p:tavLst>
                                    </p:anim>
                                    <p:anim calcmode="lin" valueType="num">
                                      <p:cBhvr>
                                        <p:cTn id="8" dur="500" fill="hold"/>
                                        <p:tgtEl>
                                          <p:spTgt spid="221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1" nodeType="clickEffect">
                                  <p:childTnLst>
                                    <p:set>
                                      <p:cBhvr>
                                        <p:cTn id="12" dur="1" fill="hold">
                                          <p:stCondLst>
                                            <p:cond delay="0"/>
                                          </p:stCondLst>
                                        </p:cTn>
                                        <p:tgtEl>
                                          <p:spTgt spid="2222"/>
                                        </p:tgtEl>
                                        <p:attrNameLst>
                                          <p:attrName>style.visibility</p:attrName>
                                        </p:attrNameLst>
                                      </p:cBhvr>
                                      <p:to>
                                        <p:strVal val="visible"/>
                                      </p:to>
                                    </p:set>
                                    <p:anim calcmode="lin" valueType="num">
                                      <p:cBhvr>
                                        <p:cTn id="13" dur="500" fill="hold"/>
                                        <p:tgtEl>
                                          <p:spTgt spid="2222"/>
                                        </p:tgtEl>
                                        <p:attrNameLst>
                                          <p:attrName>ppt_x</p:attrName>
                                        </p:attrNameLst>
                                      </p:cBhvr>
                                      <p:tavLst>
                                        <p:tav tm="0">
                                          <p:val>
                                            <p:strVal val="0-#ppt_w/2"/>
                                          </p:val>
                                        </p:tav>
                                        <p:tav tm="100000">
                                          <p:val>
                                            <p:strVal val="#ppt_x"/>
                                          </p:val>
                                        </p:tav>
                                      </p:tavLst>
                                    </p:anim>
                                    <p:anim calcmode="lin" valueType="num">
                                      <p:cBhvr>
                                        <p:cTn id="14" dur="500" fill="hold"/>
                                        <p:tgtEl>
                                          <p:spTgt spid="222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childTnLst>
                                    <p:set>
                                      <p:cBhvr>
                                        <p:cTn id="18" dur="1" fill="hold">
                                          <p:stCondLst>
                                            <p:cond delay="0"/>
                                          </p:stCondLst>
                                        </p:cTn>
                                        <p:tgtEl>
                                          <p:spTgt spid="2219"/>
                                        </p:tgtEl>
                                        <p:attrNameLst>
                                          <p:attrName>style.visibility</p:attrName>
                                        </p:attrNameLst>
                                      </p:cBhvr>
                                      <p:to>
                                        <p:strVal val="visible"/>
                                      </p:to>
                                    </p:set>
                                    <p:anim calcmode="lin" valueType="num">
                                      <p:cBhvr>
                                        <p:cTn id="19" dur="500" fill="hold"/>
                                        <p:tgtEl>
                                          <p:spTgt spid="2219"/>
                                        </p:tgtEl>
                                        <p:attrNameLst>
                                          <p:attrName>ppt_x</p:attrName>
                                        </p:attrNameLst>
                                      </p:cBhvr>
                                      <p:tavLst>
                                        <p:tav tm="0">
                                          <p:val>
                                            <p:strVal val="0-#ppt_w/2"/>
                                          </p:val>
                                        </p:tav>
                                        <p:tav tm="100000">
                                          <p:val>
                                            <p:strVal val="#ppt_x"/>
                                          </p:val>
                                        </p:tav>
                                      </p:tavLst>
                                    </p:anim>
                                    <p:anim calcmode="lin" valueType="num">
                                      <p:cBhvr>
                                        <p:cTn id="20" dur="500" fill="hold"/>
                                        <p:tgtEl>
                                          <p:spTgt spid="22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8" grpId="0" bldLvl="0" animBg="1"/>
      <p:bldP spid="2222" grpId="1"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lIns="0" tIns="0" rIns="0" bIns="0" rtlCol="0" anchor="b"/>
          <a:p>
            <a:pPr marL="0" marR="0" lvl="0" indent="0" algn="l" defTabSz="914400" rtl="0" eaLnBrk="1" fontAlgn="base" latinLnBrk="0" hangingPunct="1">
              <a:lnSpc>
                <a:spcPct val="100000"/>
              </a:lnSpc>
              <a:spcBef>
                <a:spcPct val="0"/>
              </a:spcBef>
              <a:spcAft>
                <a:spcPct val="0"/>
              </a:spcAft>
              <a:buClrTx/>
              <a:buSzTx/>
              <a:buFontTx/>
              <a:buNone/>
            </a:pPr>
            <a:r>
              <a:rPr kumimoji="0" lang="en-US" altLang="zh-CN" sz="825"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Company Logo</a:t>
            </a:r>
            <a:endParaRPr kumimoji="0" lang="en-US" altLang="zh-CN" sz="1200" b="1" i="0" u="none" strike="noStrike" kern="1200" cap="none" spc="0" normalizeH="0" baseline="0" noProof="1">
              <a:solidFill>
                <a:schemeClr val="bg1"/>
              </a:solidFill>
              <a:latin typeface="Verdana" panose="020B0604030504040204" charset="0"/>
              <a:ea typeface="宋体" panose="02010600030101010101" pitchFamily="2" charset="-122"/>
              <a:cs typeface="+mn-cs"/>
            </a:endParaRPr>
          </a:p>
        </p:txBody>
      </p:sp>
      <p:sp>
        <p:nvSpPr>
          <p:cNvPr id="2225" name="Rectangle 2"/>
          <p:cNvSpPr/>
          <p:nvPr>
            <p:ph type="title" idx="4294967295"/>
          </p:nvPr>
        </p:nvSpPr>
        <p:spPr>
          <a:xfrm>
            <a:off x="1905000" y="228600"/>
            <a:ext cx="7086600" cy="762000"/>
          </a:xfrm>
          <a:solidFill>
            <a:srgbClr val="0C71E0"/>
          </a:solidFill>
          <a:ln>
            <a:solidFill>
              <a:srgbClr val="0C71E0"/>
            </a:solidFill>
            <a:miter/>
          </a:ln>
        </p:spPr>
        <p:txBody>
          <a:bodyPr wrap="square" lIns="91440" tIns="45720" rIns="91440" bIns="45720" anchor="ctr"/>
          <a:p>
            <a:pPr marL="0" marR="0" indent="0" algn="l" defTabSz="914400" rtl="0" eaLnBrk="1" fontAlgn="auto" latinLnBrk="0" hangingPunct="1">
              <a:lnSpc>
                <a:spcPct val="100000"/>
              </a:lnSpc>
              <a:spcBef>
                <a:spcPct val="0"/>
              </a:spcBef>
              <a:spcAft>
                <a:spcPct val="0"/>
              </a:spcAft>
              <a:buClrTx/>
              <a:buSzTx/>
              <a:buFontTx/>
              <a:buNone/>
            </a:pPr>
            <a:r>
              <a:rPr kumimoji="0" lang="zh-CN" altLang="en-US" sz="3750" b="0" i="0" u="none" strike="noStrike" kern="1200" cap="none" spc="0" normalizeH="0" baseline="0" noProof="1">
                <a:ln>
                  <a:noFill/>
                </a:ln>
                <a:solidFill>
                  <a:srgbClr val="000000"/>
                </a:solidFill>
                <a:effectLst/>
                <a:latin typeface="楷体_GB2312" pitchFamily="49" charset="-122"/>
                <a:ea typeface="楷体_GB2312" pitchFamily="49" charset="-122"/>
                <a:cs typeface="+mj-cs"/>
              </a:rPr>
              <a:t>（5）背书（</a:t>
            </a:r>
            <a:r>
              <a:rPr kumimoji="0" lang="en-US" altLang="zh-CN" sz="3750" b="0" i="0" u="none" strike="noStrike" kern="1200" cap="none" spc="0" normalizeH="0" baseline="0" noProof="1">
                <a:ln>
                  <a:noFill/>
                </a:ln>
                <a:solidFill>
                  <a:srgbClr val="000000"/>
                </a:solidFill>
                <a:effectLst/>
                <a:latin typeface="楷体_GB2312" pitchFamily="49" charset="-122"/>
                <a:ea typeface="楷体_GB2312" pitchFamily="49" charset="-122"/>
                <a:cs typeface="+mj-cs"/>
              </a:rPr>
              <a:t>endorsement）</a:t>
            </a:r>
            <a:endParaRPr kumimoji="0" lang="zh-CN" altLang="en-US" sz="3750" b="0" i="0" u="none" strike="noStrike" kern="1200" cap="none" spc="0" normalizeH="0" baseline="0" noProof="1">
              <a:ln>
                <a:noFill/>
              </a:ln>
              <a:solidFill>
                <a:srgbClr val="000000"/>
              </a:solidFill>
              <a:effectLst/>
              <a:latin typeface="楷体_GB2312" pitchFamily="49" charset="-122"/>
              <a:ea typeface="楷体_GB2312" pitchFamily="49" charset="-122"/>
              <a:cs typeface="+mj-cs"/>
            </a:endParaRPr>
          </a:p>
        </p:txBody>
      </p:sp>
      <p:sp>
        <p:nvSpPr>
          <p:cNvPr id="53251" name="AutoShape 3"/>
          <p:cNvSpPr/>
          <p:nvPr/>
        </p:nvSpPr>
        <p:spPr>
          <a:xfrm>
            <a:off x="9525000" y="5562600"/>
            <a:ext cx="533400" cy="609600"/>
          </a:xfrm>
          <a:prstGeom prst="actionButtonReturn">
            <a:avLst/>
          </a:prstGeom>
          <a:solidFill>
            <a:srgbClr val="66FF33"/>
          </a:solidFill>
          <a:ln w="9525" cap="flat" cmpd="sng">
            <a:solidFill>
              <a:srgbClr val="0C71E0"/>
            </a:solidFill>
            <a:prstDash val="solid"/>
            <a:miter/>
            <a:headEnd type="none" w="med" len="med"/>
            <a:tailEnd type="none" w="med" len="med"/>
          </a:ln>
        </p:spPr>
        <p:txBody>
          <a:bodyPr wrap="none" anchor="ctr" anchorCtr="0"/>
          <a:p>
            <a:pPr>
              <a:buSzPct val="100000"/>
            </a:pPr>
            <a:endParaRPr lang="zh-CN" altLang="en-US">
              <a:latin typeface="Arial" panose="020B0604020202020204" pitchFamily="34" charset="0"/>
              <a:ea typeface="宋体" panose="02010600030101010101" pitchFamily="2" charset="-122"/>
            </a:endParaRPr>
          </a:p>
        </p:txBody>
      </p:sp>
      <p:sp>
        <p:nvSpPr>
          <p:cNvPr id="2227" name="AutoShape 4"/>
          <p:cNvSpPr/>
          <p:nvPr/>
        </p:nvSpPr>
        <p:spPr>
          <a:xfrm>
            <a:off x="2590800" y="1524000"/>
            <a:ext cx="7848600" cy="1143000"/>
          </a:xfrm>
          <a:prstGeom prst="wedgeRectCallout">
            <a:avLst>
              <a:gd name="adj1" fmla="val -48866"/>
              <a:gd name="adj2" fmla="val -88056"/>
            </a:avLst>
          </a:prstGeom>
          <a:solidFill>
            <a:srgbClr val="8BC91B"/>
          </a:solidFill>
          <a:ln w="9525" cap="flat" cmpd="sng">
            <a:solidFill>
              <a:srgbClr val="0C71E0"/>
            </a:solidFill>
            <a:prstDash val="solid"/>
            <a:miter/>
            <a:headEnd type="none" w="med" len="med"/>
            <a:tailEnd type="none" w="med" len="med"/>
          </a:ln>
        </p:spPr>
        <p:txBody>
          <a:bodyPr anchor="t" anchorCtr="0"/>
          <a:p>
            <a:pPr>
              <a:spcBef>
                <a:spcPct val="20000"/>
              </a:spcBef>
              <a:buClr>
                <a:srgbClr val="FFFF00"/>
              </a:buClr>
              <a:buSzPct val="80000"/>
              <a:buFont typeface="Wingdings" panose="05000000000000000000" pitchFamily="2" charset="2"/>
            </a:pPr>
            <a:r>
              <a:rPr lang="zh-CN" altLang="en-US" sz="3200">
                <a:solidFill>
                  <a:srgbClr val="000000"/>
                </a:solidFill>
                <a:latin typeface="楷体_GB2312" pitchFamily="49" charset="-122"/>
                <a:ea typeface="楷体_GB2312" pitchFamily="49" charset="-122"/>
              </a:rPr>
              <a:t>汇票是一种流通工具（</a:t>
            </a:r>
            <a:r>
              <a:rPr lang="en-US" altLang="zh-CN" sz="3200">
                <a:solidFill>
                  <a:srgbClr val="000000"/>
                </a:solidFill>
                <a:latin typeface="楷体_GB2312" pitchFamily="49" charset="-122"/>
                <a:ea typeface="楷体_GB2312" pitchFamily="49" charset="-122"/>
              </a:rPr>
              <a:t>Negotiable Instrument）,</a:t>
            </a:r>
            <a:r>
              <a:rPr lang="zh-CN" altLang="en-US" sz="3200">
                <a:solidFill>
                  <a:srgbClr val="000000"/>
                </a:solidFill>
                <a:latin typeface="楷体_GB2312" pitchFamily="49" charset="-122"/>
                <a:ea typeface="楷体_GB2312" pitchFamily="49" charset="-122"/>
              </a:rPr>
              <a:t>可以在票据市场上流通转让。</a:t>
            </a:r>
            <a:endParaRPr lang="zh-CN" altLang="en-US" sz="3200">
              <a:solidFill>
                <a:srgbClr val="000000"/>
              </a:solidFill>
              <a:latin typeface="楷体_GB2312" pitchFamily="49" charset="-122"/>
              <a:ea typeface="楷体_GB2312" pitchFamily="49" charset="-122"/>
            </a:endParaRPr>
          </a:p>
          <a:p>
            <a:pPr>
              <a:spcBef>
                <a:spcPct val="20000"/>
              </a:spcBef>
              <a:buClr>
                <a:srgbClr val="FFFF00"/>
              </a:buClr>
              <a:buSzPct val="80000"/>
              <a:buFont typeface="Wingdings" panose="05000000000000000000" pitchFamily="2" charset="2"/>
              <a:buChar char="®"/>
            </a:pPr>
            <a:endParaRPr lang="zh-CN" altLang="en-US" sz="3200">
              <a:solidFill>
                <a:srgbClr val="000000"/>
              </a:solidFill>
              <a:latin typeface="楷体_GB2312" pitchFamily="49" charset="-122"/>
              <a:ea typeface="楷体_GB2312" pitchFamily="49" charset="-122"/>
            </a:endParaRPr>
          </a:p>
        </p:txBody>
      </p:sp>
      <p:sp>
        <p:nvSpPr>
          <p:cNvPr id="2228" name="Rectangle 5"/>
          <p:cNvSpPr/>
          <p:nvPr/>
        </p:nvSpPr>
        <p:spPr>
          <a:xfrm>
            <a:off x="1676400" y="4343400"/>
            <a:ext cx="1295400" cy="679450"/>
          </a:xfrm>
          <a:prstGeom prst="rect">
            <a:avLst/>
          </a:prstGeom>
          <a:solidFill>
            <a:srgbClr val="FF99CC"/>
          </a:solidFill>
          <a:ln w="38100" cap="flat" cmpd="dbl">
            <a:solidFill>
              <a:srgbClr val="00FF00"/>
            </a:solidFill>
            <a:prstDash val="solid"/>
            <a:miter/>
            <a:headEnd type="none" w="med" len="med"/>
            <a:tailEnd type="none" w="med" len="med"/>
          </a:ln>
        </p:spPr>
        <p:txBody>
          <a:bodyPr anchor="t" anchorCtr="0"/>
          <a:p>
            <a:pPr>
              <a:lnSpc>
                <a:spcPct val="90000"/>
              </a:lnSpc>
              <a:spcBef>
                <a:spcPct val="20000"/>
              </a:spcBef>
              <a:buSzPct val="100000"/>
            </a:pPr>
            <a:r>
              <a:rPr lang="zh-CN" altLang="en-US" sz="4000" u="sng">
                <a:solidFill>
                  <a:srgbClr val="000000"/>
                </a:solidFill>
                <a:latin typeface="楷体_GB2312" pitchFamily="49" charset="-122"/>
                <a:ea typeface="楷体_GB2312" pitchFamily="49" charset="-122"/>
              </a:rPr>
              <a:t>背书</a:t>
            </a:r>
            <a:endParaRPr lang="zh-CN" altLang="en-US" sz="4000" u="sng">
              <a:solidFill>
                <a:srgbClr val="000000"/>
              </a:solidFill>
              <a:latin typeface="楷体_GB2312" pitchFamily="49" charset="-122"/>
              <a:ea typeface="楷体_GB2312" pitchFamily="49" charset="-122"/>
            </a:endParaRPr>
          </a:p>
        </p:txBody>
      </p:sp>
      <p:sp>
        <p:nvSpPr>
          <p:cNvPr id="2229" name="Rectangle 6"/>
          <p:cNvSpPr/>
          <p:nvPr/>
        </p:nvSpPr>
        <p:spPr>
          <a:xfrm>
            <a:off x="3657600" y="2895600"/>
            <a:ext cx="3200400" cy="3565525"/>
          </a:xfrm>
          <a:prstGeom prst="rect">
            <a:avLst/>
          </a:prstGeom>
          <a:solidFill>
            <a:srgbClr val="66FFCC"/>
          </a:solidFill>
          <a:ln w="57150" cap="flat" cmpd="thinThick">
            <a:solidFill>
              <a:srgbClr val="669900"/>
            </a:solidFill>
            <a:prstDash val="solid"/>
            <a:miter/>
            <a:headEnd type="none" w="med" len="med"/>
            <a:tailEnd type="none" w="med" len="med"/>
          </a:ln>
        </p:spPr>
        <p:txBody>
          <a:bodyPr anchor="t" anchorCtr="0"/>
          <a:p>
            <a:pPr>
              <a:buSzPct val="100000"/>
            </a:pPr>
            <a:r>
              <a:rPr lang="zh-CN" altLang="en-US" sz="2800">
                <a:solidFill>
                  <a:srgbClr val="000000"/>
                </a:solidFill>
                <a:latin typeface="楷体_GB2312" pitchFamily="49" charset="-122"/>
                <a:ea typeface="楷体_GB2312" pitchFamily="49" charset="-122"/>
              </a:rPr>
              <a:t>就是转让汇票权利的一种法定手续，就是由汇票持有人在汇票的背面签上自己的名字或再加上受让人的名字，并把汇票交给受让人的行为。</a:t>
            </a:r>
            <a:endParaRPr lang="zh-CN" altLang="en-US" sz="2800">
              <a:solidFill>
                <a:srgbClr val="000000"/>
              </a:solidFill>
              <a:latin typeface="楷体_GB2312" pitchFamily="49" charset="-122"/>
              <a:ea typeface="楷体_GB2312" pitchFamily="49" charset="-122"/>
            </a:endParaRPr>
          </a:p>
        </p:txBody>
      </p:sp>
      <p:sp>
        <p:nvSpPr>
          <p:cNvPr id="2230" name="AutoShape 7"/>
          <p:cNvSpPr/>
          <p:nvPr/>
        </p:nvSpPr>
        <p:spPr>
          <a:xfrm>
            <a:off x="3048000" y="4572000"/>
            <a:ext cx="533400" cy="228600"/>
          </a:xfrm>
          <a:prstGeom prst="rightArrow">
            <a:avLst>
              <a:gd name="adj1" fmla="val 50000"/>
              <a:gd name="adj2" fmla="val 57231"/>
            </a:avLst>
          </a:prstGeom>
          <a:solidFill>
            <a:srgbClr val="000000"/>
          </a:solidFill>
          <a:ln w="9525" cap="flat" cmpd="sng">
            <a:solidFill>
              <a:srgbClr val="000000"/>
            </a:solidFill>
            <a:prstDash val="solid"/>
            <a:miter/>
            <a:headEnd type="none" w="med" len="med"/>
            <a:tailEnd type="none" w="med" len="med"/>
          </a:ln>
        </p:spPr>
        <p:txBody>
          <a:bodyPr wrap="none" anchor="ctr" anchorCtr="0"/>
          <a:p>
            <a:pPr algn="ctr">
              <a:buSzPct val="100000"/>
            </a:pPr>
            <a:endParaRPr lang="zh-CN" altLang="en-US" sz="2400">
              <a:solidFill>
                <a:srgbClr val="000000"/>
              </a:solidFill>
              <a:latin typeface="Arial Narrow" panose="020B0606020202030204" charset="0"/>
              <a:ea typeface="宋体" panose="02010600030101010101" pitchFamily="2" charset="-122"/>
            </a:endParaRPr>
          </a:p>
        </p:txBody>
      </p:sp>
      <p:cxnSp>
        <p:nvCxnSpPr>
          <p:cNvPr id="2231" name="AutoShape 8"/>
          <p:cNvCxnSpPr/>
          <p:nvPr/>
        </p:nvCxnSpPr>
        <p:spPr>
          <a:xfrm>
            <a:off x="6888163" y="4343400"/>
            <a:ext cx="752475" cy="0"/>
          </a:xfrm>
          <a:prstGeom prst="line">
            <a:avLst/>
          </a:prstGeom>
          <a:ln w="28575" cap="flat" cmpd="sng">
            <a:solidFill>
              <a:srgbClr val="000000"/>
            </a:solidFill>
            <a:prstDash val="solid"/>
            <a:round/>
            <a:headEnd type="none" w="med" len="med"/>
            <a:tailEnd type="none" w="med" len="med"/>
          </a:ln>
        </p:spPr>
      </p:cxnSp>
      <p:cxnSp>
        <p:nvCxnSpPr>
          <p:cNvPr id="2232" name="AutoShape 9"/>
          <p:cNvCxnSpPr/>
          <p:nvPr/>
        </p:nvCxnSpPr>
        <p:spPr>
          <a:xfrm flipV="1">
            <a:off x="6858000" y="3429000"/>
            <a:ext cx="733425" cy="669925"/>
          </a:xfrm>
          <a:prstGeom prst="bentConnector3">
            <a:avLst>
              <a:gd name="adj1" fmla="val 48051"/>
            </a:avLst>
          </a:prstGeom>
          <a:ln w="28575" cap="flat" cmpd="sng">
            <a:solidFill>
              <a:srgbClr val="000000"/>
            </a:solidFill>
            <a:prstDash val="solid"/>
            <a:miter/>
            <a:headEnd type="none" w="med" len="med"/>
            <a:tailEnd type="none" w="med" len="med"/>
          </a:ln>
        </p:spPr>
      </p:cxnSp>
      <p:cxnSp>
        <p:nvCxnSpPr>
          <p:cNvPr id="2233" name="AutoShape 10"/>
          <p:cNvCxnSpPr/>
          <p:nvPr/>
        </p:nvCxnSpPr>
        <p:spPr>
          <a:xfrm>
            <a:off x="6858000" y="4495800"/>
            <a:ext cx="831850" cy="719138"/>
          </a:xfrm>
          <a:prstGeom prst="bentConnector3">
            <a:avLst>
              <a:gd name="adj1" fmla="val 43287"/>
            </a:avLst>
          </a:prstGeom>
          <a:ln w="28575" cap="flat" cmpd="sng">
            <a:solidFill>
              <a:srgbClr val="000000"/>
            </a:solidFill>
            <a:prstDash val="solid"/>
            <a:miter/>
            <a:headEnd type="none" w="med" len="med"/>
            <a:tailEnd type="none" w="med" len="med"/>
          </a:ln>
        </p:spPr>
      </p:cxnSp>
      <p:sp>
        <p:nvSpPr>
          <p:cNvPr id="2234" name="Rectangle 11"/>
          <p:cNvSpPr/>
          <p:nvPr/>
        </p:nvSpPr>
        <p:spPr>
          <a:xfrm>
            <a:off x="7620000" y="3071813"/>
            <a:ext cx="1819275" cy="588962"/>
          </a:xfrm>
          <a:prstGeom prst="rect">
            <a:avLst/>
          </a:prstGeom>
          <a:solidFill>
            <a:srgbClr val="FFFF66"/>
          </a:solidFill>
          <a:ln w="9525" cap="flat" cmpd="sng">
            <a:solidFill>
              <a:srgbClr val="000000"/>
            </a:solidFill>
            <a:prstDash val="solid"/>
            <a:miter/>
            <a:headEnd type="none" w="med" len="med"/>
            <a:tailEnd type="none" w="med" len="med"/>
          </a:ln>
        </p:spPr>
        <p:txBody>
          <a:bodyPr wrap="none" anchor="t" anchorCtr="0"/>
          <a:p>
            <a:pPr>
              <a:buSzPct val="100000"/>
            </a:pPr>
            <a:r>
              <a:rPr lang="zh-CN" altLang="en-US" sz="3200">
                <a:solidFill>
                  <a:srgbClr val="000000"/>
                </a:solidFill>
                <a:latin typeface="楷体_GB2312" pitchFamily="49" charset="-122"/>
                <a:ea typeface="楷体_GB2312" pitchFamily="49" charset="-122"/>
              </a:rPr>
              <a:t>记名背书</a:t>
            </a:r>
            <a:endParaRPr lang="zh-CN" altLang="en-US" sz="3200">
              <a:solidFill>
                <a:srgbClr val="000000"/>
              </a:solidFill>
              <a:latin typeface="楷体_GB2312" pitchFamily="49" charset="-122"/>
              <a:ea typeface="楷体_GB2312" pitchFamily="49" charset="-122"/>
            </a:endParaRPr>
          </a:p>
        </p:txBody>
      </p:sp>
      <p:sp>
        <p:nvSpPr>
          <p:cNvPr id="2235" name="Rectangle 12"/>
          <p:cNvSpPr/>
          <p:nvPr/>
        </p:nvSpPr>
        <p:spPr>
          <a:xfrm>
            <a:off x="7661275" y="3992563"/>
            <a:ext cx="1819275" cy="588962"/>
          </a:xfrm>
          <a:prstGeom prst="rect">
            <a:avLst/>
          </a:prstGeom>
          <a:solidFill>
            <a:srgbClr val="FFFF66"/>
          </a:solidFill>
          <a:ln w="9525" cap="flat" cmpd="sng">
            <a:solidFill>
              <a:srgbClr val="8BC91B"/>
            </a:solidFill>
            <a:prstDash val="solid"/>
            <a:miter/>
            <a:headEnd type="none" w="med" len="med"/>
            <a:tailEnd type="none" w="med" len="med"/>
          </a:ln>
        </p:spPr>
        <p:txBody>
          <a:bodyPr wrap="none" anchor="t" anchorCtr="0"/>
          <a:p>
            <a:pPr>
              <a:buSzPct val="100000"/>
            </a:pPr>
            <a:r>
              <a:rPr lang="zh-CN" altLang="en-US" sz="3200">
                <a:solidFill>
                  <a:srgbClr val="000000"/>
                </a:solidFill>
                <a:latin typeface="楷体_GB2312" pitchFamily="49" charset="-122"/>
                <a:ea typeface="楷体_GB2312" pitchFamily="49" charset="-122"/>
              </a:rPr>
              <a:t>空白背书</a:t>
            </a:r>
            <a:endParaRPr lang="zh-CN" altLang="en-US" sz="3200">
              <a:solidFill>
                <a:srgbClr val="000000"/>
              </a:solidFill>
              <a:latin typeface="楷体_GB2312" pitchFamily="49" charset="-122"/>
              <a:ea typeface="楷体_GB2312" pitchFamily="49" charset="-122"/>
            </a:endParaRPr>
          </a:p>
        </p:txBody>
      </p:sp>
      <p:sp>
        <p:nvSpPr>
          <p:cNvPr id="2236" name="Rectangle 13"/>
          <p:cNvSpPr/>
          <p:nvPr/>
        </p:nvSpPr>
        <p:spPr>
          <a:xfrm>
            <a:off x="7686675" y="4824413"/>
            <a:ext cx="2225675" cy="588962"/>
          </a:xfrm>
          <a:prstGeom prst="rect">
            <a:avLst/>
          </a:prstGeom>
          <a:solidFill>
            <a:srgbClr val="FFFF66"/>
          </a:solidFill>
          <a:ln w="9525" cap="flat" cmpd="sng">
            <a:solidFill>
              <a:srgbClr val="8BC91B"/>
            </a:solidFill>
            <a:prstDash val="solid"/>
            <a:miter/>
            <a:headEnd type="none" w="med" len="med"/>
            <a:tailEnd type="none" w="med" len="med"/>
          </a:ln>
        </p:spPr>
        <p:txBody>
          <a:bodyPr wrap="none" anchor="t" anchorCtr="0"/>
          <a:p>
            <a:pPr>
              <a:buSzPct val="100000"/>
            </a:pPr>
            <a:r>
              <a:rPr lang="zh-CN" altLang="en-US" sz="3200">
                <a:solidFill>
                  <a:srgbClr val="000000"/>
                </a:solidFill>
                <a:latin typeface="楷体_GB2312" pitchFamily="49" charset="-122"/>
                <a:ea typeface="楷体_GB2312" pitchFamily="49" charset="-122"/>
              </a:rPr>
              <a:t>限制性背书</a:t>
            </a:r>
            <a:endParaRPr lang="zh-CN" altLang="en-US" sz="3200">
              <a:solidFill>
                <a:srgbClr val="000000"/>
              </a:solidFill>
              <a:latin typeface="楷体_GB2312" pitchFamily="49" charset="-122"/>
              <a:ea typeface="楷体_GB2312" pitchFamily="49" charset="-122"/>
            </a:endParaRPr>
          </a:p>
        </p:txBody>
      </p:sp>
    </p:spTree>
    <p:custDataLst>
      <p:tags r:id="rId1"/>
    </p:custData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childTnLst>
                                    <p:set>
                                      <p:cBhvr>
                                        <p:cTn id="6" dur="1" fill="hold">
                                          <p:stCondLst>
                                            <p:cond delay="0"/>
                                          </p:stCondLst>
                                        </p:cTn>
                                        <p:tgtEl>
                                          <p:spTgt spid="2227"/>
                                        </p:tgtEl>
                                        <p:attrNameLst>
                                          <p:attrName>style.visibility</p:attrName>
                                        </p:attrNameLst>
                                      </p:cBhvr>
                                      <p:to>
                                        <p:strVal val="visible"/>
                                      </p:to>
                                    </p:set>
                                    <p:anim calcmode="lin" valueType="num">
                                      <p:cBhvr>
                                        <p:cTn id="7" dur="500" fill="hold"/>
                                        <p:tgtEl>
                                          <p:spTgt spid="2227"/>
                                        </p:tgtEl>
                                        <p:attrNameLst>
                                          <p:attrName>ppt_x</p:attrName>
                                        </p:attrNameLst>
                                      </p:cBhvr>
                                      <p:tavLst>
                                        <p:tav tm="0">
                                          <p:val>
                                            <p:strVal val="0-#ppt_w/2"/>
                                          </p:val>
                                        </p:tav>
                                        <p:tav tm="100000">
                                          <p:val>
                                            <p:strVal val="#ppt_x"/>
                                          </p:val>
                                        </p:tav>
                                      </p:tavLst>
                                    </p:anim>
                                    <p:anim calcmode="lin" valueType="num">
                                      <p:cBhvr>
                                        <p:cTn id="8" dur="500" fill="hold"/>
                                        <p:tgtEl>
                                          <p:spTgt spid="222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1" nodeType="clickEffect">
                                  <p:childTnLst>
                                    <p:set>
                                      <p:cBhvr>
                                        <p:cTn id="12" dur="1" fill="hold">
                                          <p:stCondLst>
                                            <p:cond delay="0"/>
                                          </p:stCondLst>
                                        </p:cTn>
                                        <p:tgtEl>
                                          <p:spTgt spid="2228"/>
                                        </p:tgtEl>
                                        <p:attrNameLst>
                                          <p:attrName>style.visibility</p:attrName>
                                        </p:attrNameLst>
                                      </p:cBhvr>
                                      <p:to>
                                        <p:strVal val="visible"/>
                                      </p:to>
                                    </p:set>
                                    <p:anim calcmode="lin" valueType="num">
                                      <p:cBhvr>
                                        <p:cTn id="13" dur="500" fill="hold"/>
                                        <p:tgtEl>
                                          <p:spTgt spid="2228"/>
                                        </p:tgtEl>
                                        <p:attrNameLst>
                                          <p:attrName>ppt_x</p:attrName>
                                        </p:attrNameLst>
                                      </p:cBhvr>
                                      <p:tavLst>
                                        <p:tav tm="0">
                                          <p:val>
                                            <p:strVal val="0-#ppt_w/2"/>
                                          </p:val>
                                        </p:tav>
                                        <p:tav tm="100000">
                                          <p:val>
                                            <p:strVal val="#ppt_x"/>
                                          </p:val>
                                        </p:tav>
                                      </p:tavLst>
                                    </p:anim>
                                    <p:anim calcmode="lin" valueType="num">
                                      <p:cBhvr>
                                        <p:cTn id="14" dur="500" fill="hold"/>
                                        <p:tgtEl>
                                          <p:spTgt spid="222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42" fill="hold" grpId="3" nodeType="clickEffect">
                                  <p:childTnLst>
                                    <p:set>
                                      <p:cBhvr>
                                        <p:cTn id="18" dur="1" fill="hold">
                                          <p:stCondLst>
                                            <p:cond delay="0"/>
                                          </p:stCondLst>
                                        </p:cTn>
                                        <p:tgtEl>
                                          <p:spTgt spid="2230"/>
                                        </p:tgtEl>
                                        <p:attrNameLst>
                                          <p:attrName>style.visibility</p:attrName>
                                        </p:attrNameLst>
                                      </p:cBhvr>
                                      <p:to>
                                        <p:strVal val="visible"/>
                                      </p:to>
                                    </p:set>
                                    <p:animEffect transition="in" filter="barn(outHorizontal)">
                                      <p:cBhvr>
                                        <p:cTn id="19" dur="500"/>
                                        <p:tgtEl>
                                          <p:spTgt spid="2230"/>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grpId="2" nodeType="clickEffect">
                                  <p:childTnLst>
                                    <p:set>
                                      <p:cBhvr>
                                        <p:cTn id="23" dur="1" fill="hold">
                                          <p:stCondLst>
                                            <p:cond delay="0"/>
                                          </p:stCondLst>
                                        </p:cTn>
                                        <p:tgtEl>
                                          <p:spTgt spid="2229"/>
                                        </p:tgtEl>
                                        <p:attrNameLst>
                                          <p:attrName>style.visibility</p:attrName>
                                        </p:attrNameLst>
                                      </p:cBhvr>
                                      <p:to>
                                        <p:strVal val="visible"/>
                                      </p:to>
                                    </p:set>
                                    <p:anim calcmode="lin" valueType="num">
                                      <p:cBhvr>
                                        <p:cTn id="24" dur="500" fill="hold"/>
                                        <p:tgtEl>
                                          <p:spTgt spid="2229"/>
                                        </p:tgtEl>
                                        <p:attrNameLst>
                                          <p:attrName>ppt_x</p:attrName>
                                        </p:attrNameLst>
                                      </p:cBhvr>
                                      <p:tavLst>
                                        <p:tav tm="0">
                                          <p:val>
                                            <p:strVal val="1+#ppt_w/2"/>
                                          </p:val>
                                        </p:tav>
                                        <p:tav tm="100000">
                                          <p:val>
                                            <p:strVal val="#ppt_x"/>
                                          </p:val>
                                        </p:tav>
                                      </p:tavLst>
                                    </p:anim>
                                    <p:anim calcmode="lin" valueType="num">
                                      <p:cBhvr>
                                        <p:cTn id="25" dur="500" fill="hold"/>
                                        <p:tgtEl>
                                          <p:spTgt spid="2229"/>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6" presetClass="entr" presetSubtype="42" fill="hold" nodeType="clickEffect">
                                  <p:childTnLst>
                                    <p:set>
                                      <p:cBhvr>
                                        <p:cTn id="29" dur="1" fill="hold">
                                          <p:stCondLst>
                                            <p:cond delay="0"/>
                                          </p:stCondLst>
                                        </p:cTn>
                                        <p:tgtEl>
                                          <p:spTgt spid="2232"/>
                                        </p:tgtEl>
                                        <p:attrNameLst>
                                          <p:attrName>style.visibility</p:attrName>
                                        </p:attrNameLst>
                                      </p:cBhvr>
                                      <p:to>
                                        <p:strVal val="visible"/>
                                      </p:to>
                                    </p:set>
                                    <p:animEffect transition="in" filter="barn(outHorizontal)">
                                      <p:cBhvr>
                                        <p:cTn id="30" dur="500"/>
                                        <p:tgtEl>
                                          <p:spTgt spid="2232"/>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42" fill="hold" grpId="4" nodeType="clickEffect">
                                  <p:childTnLst>
                                    <p:set>
                                      <p:cBhvr>
                                        <p:cTn id="34" dur="1" fill="hold">
                                          <p:stCondLst>
                                            <p:cond delay="0"/>
                                          </p:stCondLst>
                                        </p:cTn>
                                        <p:tgtEl>
                                          <p:spTgt spid="2234"/>
                                        </p:tgtEl>
                                        <p:attrNameLst>
                                          <p:attrName>style.visibility</p:attrName>
                                        </p:attrNameLst>
                                      </p:cBhvr>
                                      <p:to>
                                        <p:strVal val="visible"/>
                                      </p:to>
                                    </p:set>
                                    <p:animEffect transition="in" filter="barn(outHorizontal)">
                                      <p:cBhvr>
                                        <p:cTn id="35" dur="500"/>
                                        <p:tgtEl>
                                          <p:spTgt spid="2234"/>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42" fill="hold" nodeType="clickEffect">
                                  <p:childTnLst>
                                    <p:set>
                                      <p:cBhvr>
                                        <p:cTn id="39" dur="1" fill="hold">
                                          <p:stCondLst>
                                            <p:cond delay="0"/>
                                          </p:stCondLst>
                                        </p:cTn>
                                        <p:tgtEl>
                                          <p:spTgt spid="2231"/>
                                        </p:tgtEl>
                                        <p:attrNameLst>
                                          <p:attrName>style.visibility</p:attrName>
                                        </p:attrNameLst>
                                      </p:cBhvr>
                                      <p:to>
                                        <p:strVal val="visible"/>
                                      </p:to>
                                    </p:set>
                                    <p:animEffect transition="in" filter="barn(outHorizontal)">
                                      <p:cBhvr>
                                        <p:cTn id="40" dur="500"/>
                                        <p:tgtEl>
                                          <p:spTgt spid="2231"/>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5" nodeType="clickEffect">
                                  <p:childTnLst>
                                    <p:set>
                                      <p:cBhvr>
                                        <p:cTn id="44" dur="1" fill="hold">
                                          <p:stCondLst>
                                            <p:cond delay="0"/>
                                          </p:stCondLst>
                                        </p:cTn>
                                        <p:tgtEl>
                                          <p:spTgt spid="2235"/>
                                        </p:tgtEl>
                                        <p:attrNameLst>
                                          <p:attrName>style.visibility</p:attrName>
                                        </p:attrNameLst>
                                      </p:cBhvr>
                                      <p:to>
                                        <p:strVal val="visible"/>
                                      </p:to>
                                    </p:set>
                                    <p:animEffect transition="in" filter="blinds(horizontal)">
                                      <p:cBhvr>
                                        <p:cTn id="45" dur="500"/>
                                        <p:tgtEl>
                                          <p:spTgt spid="2235"/>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42" fill="hold" nodeType="clickEffect">
                                  <p:childTnLst>
                                    <p:set>
                                      <p:cBhvr>
                                        <p:cTn id="49" dur="1" fill="hold">
                                          <p:stCondLst>
                                            <p:cond delay="0"/>
                                          </p:stCondLst>
                                        </p:cTn>
                                        <p:tgtEl>
                                          <p:spTgt spid="2233"/>
                                        </p:tgtEl>
                                        <p:attrNameLst>
                                          <p:attrName>style.visibility</p:attrName>
                                        </p:attrNameLst>
                                      </p:cBhvr>
                                      <p:to>
                                        <p:strVal val="visible"/>
                                      </p:to>
                                    </p:set>
                                    <p:animEffect transition="in" filter="barn(outHorizontal)">
                                      <p:cBhvr>
                                        <p:cTn id="50" dur="500"/>
                                        <p:tgtEl>
                                          <p:spTgt spid="2233"/>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6" nodeType="clickEffect">
                                  <p:childTnLst>
                                    <p:set>
                                      <p:cBhvr>
                                        <p:cTn id="54" dur="1" fill="hold">
                                          <p:stCondLst>
                                            <p:cond delay="0"/>
                                          </p:stCondLst>
                                        </p:cTn>
                                        <p:tgtEl>
                                          <p:spTgt spid="2236"/>
                                        </p:tgtEl>
                                        <p:attrNameLst>
                                          <p:attrName>style.visibility</p:attrName>
                                        </p:attrNameLst>
                                      </p:cBhvr>
                                      <p:to>
                                        <p:strVal val="visible"/>
                                      </p:to>
                                    </p:set>
                                    <p:anim calcmode="lin" valueType="num">
                                      <p:cBhvr>
                                        <p:cTn id="55" dur="500" fill="hold"/>
                                        <p:tgtEl>
                                          <p:spTgt spid="2236"/>
                                        </p:tgtEl>
                                        <p:attrNameLst>
                                          <p:attrName>ppt_x</p:attrName>
                                        </p:attrNameLst>
                                      </p:cBhvr>
                                      <p:tavLst>
                                        <p:tav tm="0">
                                          <p:val>
                                            <p:strVal val="0-#ppt_w/2"/>
                                          </p:val>
                                        </p:tav>
                                        <p:tav tm="100000">
                                          <p:val>
                                            <p:strVal val="#ppt_x"/>
                                          </p:val>
                                        </p:tav>
                                      </p:tavLst>
                                    </p:anim>
                                    <p:anim calcmode="lin" valueType="num">
                                      <p:cBhvr>
                                        <p:cTn id="56" dur="500" fill="hold"/>
                                        <p:tgtEl>
                                          <p:spTgt spid="22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7" grpId="0" bldLvl="0" animBg="1"/>
      <p:bldP spid="2228" grpId="1" bldLvl="0" animBg="1"/>
      <p:bldP spid="2229" grpId="2" bldLvl="0" animBg="1"/>
      <p:bldP spid="2230" grpId="3" bldLvl="0" animBg="1"/>
      <p:bldP spid="2234" grpId="4" bldLvl="0" animBg="1"/>
      <p:bldP spid="2235" grpId="5" bldLvl="0" animBg="1"/>
      <p:bldP spid="2236" grpId="6"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lIns="0" tIns="0" rIns="0" bIns="0" rtlCol="0" anchor="b"/>
          <a:p>
            <a:pPr marL="0" marR="0" lvl="0" indent="0" algn="l" defTabSz="914400" rtl="0" eaLnBrk="1" fontAlgn="base" latinLnBrk="0" hangingPunct="1">
              <a:lnSpc>
                <a:spcPct val="100000"/>
              </a:lnSpc>
              <a:spcBef>
                <a:spcPct val="0"/>
              </a:spcBef>
              <a:spcAft>
                <a:spcPct val="0"/>
              </a:spcAft>
              <a:buClrTx/>
              <a:buSzTx/>
              <a:buFontTx/>
              <a:buNone/>
            </a:pPr>
            <a:r>
              <a:rPr kumimoji="0" lang="en-US" altLang="zh-CN" sz="825"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Company Logo</a:t>
            </a:r>
            <a:endParaRPr kumimoji="0" lang="en-US" altLang="zh-CN" sz="1200" b="1" i="0" u="none" strike="noStrike" kern="1200" cap="none" spc="0" normalizeH="0" baseline="0" noProof="1">
              <a:solidFill>
                <a:schemeClr val="bg1"/>
              </a:solidFill>
              <a:latin typeface="Verdana" panose="020B0604030504040204" charset="0"/>
              <a:ea typeface="宋体" panose="02010600030101010101" pitchFamily="2" charset="-122"/>
              <a:cs typeface="+mn-cs"/>
            </a:endParaRPr>
          </a:p>
        </p:txBody>
      </p:sp>
      <p:sp>
        <p:nvSpPr>
          <p:cNvPr id="2239" name="Rectangle 2"/>
          <p:cNvSpPr/>
          <p:nvPr>
            <p:ph type="title" idx="4294967295"/>
          </p:nvPr>
        </p:nvSpPr>
        <p:spPr>
          <a:xfrm>
            <a:off x="1905000" y="228600"/>
            <a:ext cx="7086600" cy="762000"/>
          </a:xfrm>
          <a:solidFill>
            <a:srgbClr val="0C71E0"/>
          </a:solidFill>
          <a:ln>
            <a:solidFill>
              <a:srgbClr val="0C71E0"/>
            </a:solidFill>
            <a:miter/>
          </a:ln>
        </p:spPr>
        <p:txBody>
          <a:bodyPr wrap="square" lIns="91440" tIns="45720" rIns="91440" bIns="45720" anchor="ctr"/>
          <a:p>
            <a:pPr marL="0" marR="0" indent="0" algn="l" defTabSz="914400" rtl="0" eaLnBrk="1" fontAlgn="auto" latinLnBrk="0" hangingPunct="1">
              <a:lnSpc>
                <a:spcPct val="100000"/>
              </a:lnSpc>
              <a:spcBef>
                <a:spcPct val="0"/>
              </a:spcBef>
              <a:spcAft>
                <a:spcPct val="0"/>
              </a:spcAft>
              <a:buClrTx/>
              <a:buSzTx/>
              <a:buFontTx/>
              <a:buNone/>
            </a:pPr>
            <a:r>
              <a:rPr kumimoji="0" lang="zh-CN" altLang="en-US" sz="3750" b="0" i="0" u="none" strike="noStrike" kern="1200" cap="none" spc="0" normalizeH="0" baseline="0" noProof="1">
                <a:ln>
                  <a:noFill/>
                </a:ln>
                <a:solidFill>
                  <a:srgbClr val="000000"/>
                </a:solidFill>
                <a:effectLst/>
                <a:latin typeface="楷体_GB2312" pitchFamily="49" charset="-122"/>
                <a:ea typeface="楷体_GB2312" pitchFamily="49" charset="-122"/>
                <a:cs typeface="+mj-cs"/>
              </a:rPr>
              <a:t>（6）拒付（</a:t>
            </a:r>
            <a:r>
              <a:rPr kumimoji="0" lang="en-US" altLang="zh-CN" sz="3750" b="0" i="0" u="none" strike="noStrike" kern="1200" cap="none" spc="0" normalizeH="0" baseline="0" noProof="1">
                <a:ln>
                  <a:noFill/>
                </a:ln>
                <a:solidFill>
                  <a:srgbClr val="000000"/>
                </a:solidFill>
                <a:effectLst/>
                <a:latin typeface="楷体_GB2312" pitchFamily="49" charset="-122"/>
                <a:ea typeface="楷体_GB2312" pitchFamily="49" charset="-122"/>
                <a:cs typeface="+mj-cs"/>
              </a:rPr>
              <a:t>dishonor）</a:t>
            </a:r>
            <a:endParaRPr kumimoji="0" lang="zh-CN" altLang="en-US" sz="3750" b="0" i="0" u="none" strike="noStrike" kern="1200" cap="none" spc="0" normalizeH="0" baseline="0" noProof="1">
              <a:ln>
                <a:noFill/>
              </a:ln>
              <a:solidFill>
                <a:srgbClr val="000000"/>
              </a:solidFill>
              <a:effectLst/>
              <a:latin typeface="楷体_GB2312" pitchFamily="49" charset="-122"/>
              <a:ea typeface="楷体_GB2312" pitchFamily="49" charset="-122"/>
              <a:cs typeface="+mj-cs"/>
            </a:endParaRPr>
          </a:p>
        </p:txBody>
      </p:sp>
      <p:sp>
        <p:nvSpPr>
          <p:cNvPr id="54275" name="AutoShape 3"/>
          <p:cNvSpPr/>
          <p:nvPr/>
        </p:nvSpPr>
        <p:spPr>
          <a:xfrm>
            <a:off x="9525000" y="5562600"/>
            <a:ext cx="533400" cy="609600"/>
          </a:xfrm>
          <a:prstGeom prst="actionButtonReturn">
            <a:avLst/>
          </a:prstGeom>
          <a:solidFill>
            <a:srgbClr val="66FF33"/>
          </a:solidFill>
          <a:ln w="9525" cap="flat" cmpd="sng">
            <a:solidFill>
              <a:srgbClr val="0C71E0"/>
            </a:solidFill>
            <a:prstDash val="solid"/>
            <a:miter/>
            <a:headEnd type="none" w="med" len="med"/>
            <a:tailEnd type="none" w="med" len="med"/>
          </a:ln>
        </p:spPr>
        <p:txBody>
          <a:bodyPr wrap="none" anchor="ctr" anchorCtr="0"/>
          <a:p>
            <a:pPr>
              <a:buSzPct val="100000"/>
            </a:pPr>
            <a:endParaRPr lang="zh-CN" altLang="en-US">
              <a:latin typeface="Arial" panose="020B0604020202020204" pitchFamily="34" charset="0"/>
              <a:ea typeface="宋体" panose="02010600030101010101" pitchFamily="2" charset="-122"/>
            </a:endParaRPr>
          </a:p>
        </p:txBody>
      </p:sp>
      <p:sp>
        <p:nvSpPr>
          <p:cNvPr id="2241" name="AutoShape 4"/>
          <p:cNvSpPr/>
          <p:nvPr/>
        </p:nvSpPr>
        <p:spPr>
          <a:xfrm>
            <a:off x="2209800" y="1524000"/>
            <a:ext cx="8229600" cy="2743200"/>
          </a:xfrm>
          <a:prstGeom prst="wedgeRectCallout">
            <a:avLst>
              <a:gd name="adj1" fmla="val -44292"/>
              <a:gd name="adj2" fmla="val -65856"/>
            </a:avLst>
          </a:prstGeom>
          <a:solidFill>
            <a:srgbClr val="8BC91B"/>
          </a:solidFill>
          <a:ln w="9525" cap="flat" cmpd="sng">
            <a:solidFill>
              <a:srgbClr val="0C71E0"/>
            </a:solidFill>
            <a:prstDash val="solid"/>
            <a:miter/>
            <a:headEnd type="none" w="med" len="med"/>
            <a:tailEnd type="none" w="med" len="med"/>
          </a:ln>
        </p:spPr>
        <p:txBody>
          <a:bodyPr anchor="t" anchorCtr="0"/>
          <a:p>
            <a:pPr>
              <a:spcBef>
                <a:spcPct val="20000"/>
              </a:spcBef>
              <a:buClr>
                <a:srgbClr val="FFFF00"/>
              </a:buClr>
              <a:buSzPct val="80000"/>
              <a:buFont typeface="Wingdings" panose="05000000000000000000" pitchFamily="2" charset="2"/>
            </a:pPr>
            <a:r>
              <a:rPr lang="zh-CN" altLang="en-US" sz="3200">
                <a:solidFill>
                  <a:srgbClr val="000000"/>
                </a:solidFill>
                <a:latin typeface="楷体_GB2312" pitchFamily="49" charset="-122"/>
                <a:ea typeface="楷体_GB2312" pitchFamily="49" charset="-122"/>
              </a:rPr>
              <a:t>持票人提示汇票要求承兑时，遭到拒绝承兑（</a:t>
            </a:r>
            <a:r>
              <a:rPr lang="en-US" altLang="zh-CN" sz="3200">
                <a:solidFill>
                  <a:srgbClr val="000000"/>
                </a:solidFill>
                <a:latin typeface="楷体_GB2312" pitchFamily="49" charset="-122"/>
                <a:ea typeface="楷体_GB2312" pitchFamily="49" charset="-122"/>
              </a:rPr>
              <a:t>Dishonor by no-acceptance）,</a:t>
            </a:r>
            <a:r>
              <a:rPr lang="zh-CN" altLang="en-US" sz="3200">
                <a:solidFill>
                  <a:srgbClr val="000000"/>
                </a:solidFill>
                <a:latin typeface="楷体_GB2312" pitchFamily="49" charset="-122"/>
                <a:ea typeface="楷体_GB2312" pitchFamily="49" charset="-122"/>
              </a:rPr>
              <a:t>或持票人提示汇票要求付款时，遭到拒绝付款（</a:t>
            </a:r>
            <a:r>
              <a:rPr lang="en-US" altLang="zh-CN" sz="3200">
                <a:solidFill>
                  <a:srgbClr val="000000"/>
                </a:solidFill>
                <a:latin typeface="楷体_GB2312" pitchFamily="49" charset="-122"/>
                <a:ea typeface="楷体_GB2312" pitchFamily="49" charset="-122"/>
              </a:rPr>
              <a:t>Dishonor by non-payment）,</a:t>
            </a:r>
            <a:r>
              <a:rPr lang="zh-CN" altLang="en-US" sz="3200">
                <a:solidFill>
                  <a:srgbClr val="000000"/>
                </a:solidFill>
                <a:latin typeface="楷体_GB2312" pitchFamily="49" charset="-122"/>
                <a:ea typeface="楷体_GB2312" pitchFamily="49" charset="-122"/>
              </a:rPr>
              <a:t>均称为拒付，也称</a:t>
            </a:r>
            <a:r>
              <a:rPr lang="zh-CN" altLang="en-US" sz="3200" u="sng">
                <a:solidFill>
                  <a:srgbClr val="000000"/>
                </a:solidFill>
                <a:latin typeface="楷体_GB2312" pitchFamily="49" charset="-122"/>
                <a:ea typeface="楷体_GB2312" pitchFamily="49" charset="-122"/>
              </a:rPr>
              <a:t>退票</a:t>
            </a:r>
            <a:r>
              <a:rPr lang="zh-CN" altLang="en-US" sz="3200">
                <a:solidFill>
                  <a:srgbClr val="000000"/>
                </a:solidFill>
                <a:latin typeface="楷体_GB2312" pitchFamily="49" charset="-122"/>
                <a:ea typeface="楷体_GB2312" pitchFamily="49" charset="-122"/>
              </a:rPr>
              <a:t>。</a:t>
            </a:r>
            <a:endParaRPr lang="zh-CN" altLang="en-US" sz="3200">
              <a:solidFill>
                <a:srgbClr val="000000"/>
              </a:solidFill>
              <a:latin typeface="楷体_GB2312" pitchFamily="49" charset="-122"/>
              <a:ea typeface="楷体_GB2312" pitchFamily="49" charset="-122"/>
            </a:endParaRPr>
          </a:p>
        </p:txBody>
      </p:sp>
    </p:spTree>
    <p:custDataLst>
      <p:tags r:id="rId1"/>
    </p:custData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childTnLst>
                                    <p:set>
                                      <p:cBhvr>
                                        <p:cTn id="6" dur="1" fill="hold">
                                          <p:stCondLst>
                                            <p:cond delay="0"/>
                                          </p:stCondLst>
                                        </p:cTn>
                                        <p:tgtEl>
                                          <p:spTgt spid="2241"/>
                                        </p:tgtEl>
                                        <p:attrNameLst>
                                          <p:attrName>style.visibility</p:attrName>
                                        </p:attrNameLst>
                                      </p:cBhvr>
                                      <p:to>
                                        <p:strVal val="visible"/>
                                      </p:to>
                                    </p:set>
                                    <p:anim calcmode="lin" valueType="num">
                                      <p:cBhvr>
                                        <p:cTn id="7" dur="500" fill="hold"/>
                                        <p:tgtEl>
                                          <p:spTgt spid="2241"/>
                                        </p:tgtEl>
                                        <p:attrNameLst>
                                          <p:attrName>ppt_x</p:attrName>
                                        </p:attrNameLst>
                                      </p:cBhvr>
                                      <p:tavLst>
                                        <p:tav tm="0">
                                          <p:val>
                                            <p:strVal val="1+#ppt_w/2"/>
                                          </p:val>
                                        </p:tav>
                                        <p:tav tm="100000">
                                          <p:val>
                                            <p:strVal val="#ppt_x"/>
                                          </p:val>
                                        </p:tav>
                                      </p:tavLst>
                                    </p:anim>
                                    <p:anim calcmode="lin" valueType="num">
                                      <p:cBhvr>
                                        <p:cTn id="8" dur="500" fill="hold"/>
                                        <p:tgtEl>
                                          <p:spTgt spid="224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1"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lIns="0" tIns="0" rIns="0" bIns="0" rtlCol="0" anchor="b"/>
          <a:p>
            <a:pPr marL="0" marR="0" lvl="0" indent="0" algn="l" defTabSz="914400" rtl="0" eaLnBrk="1" fontAlgn="base" latinLnBrk="0" hangingPunct="1">
              <a:lnSpc>
                <a:spcPct val="100000"/>
              </a:lnSpc>
              <a:spcBef>
                <a:spcPct val="0"/>
              </a:spcBef>
              <a:spcAft>
                <a:spcPct val="0"/>
              </a:spcAft>
              <a:buClrTx/>
              <a:buSzTx/>
              <a:buFontTx/>
              <a:buNone/>
            </a:pPr>
            <a:r>
              <a:rPr kumimoji="0" lang="en-US" altLang="zh-CN" sz="825"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Company Logo</a:t>
            </a:r>
            <a:endParaRPr kumimoji="0" lang="en-US" altLang="zh-CN" sz="1200" b="1" i="0" u="none" strike="noStrike" kern="1200" cap="none" spc="0" normalizeH="0" baseline="0" noProof="1">
              <a:solidFill>
                <a:schemeClr val="bg1"/>
              </a:solidFill>
              <a:latin typeface="Verdana" panose="020B0604030504040204" charset="0"/>
              <a:ea typeface="宋体" panose="02010600030101010101" pitchFamily="2" charset="-122"/>
              <a:cs typeface="+mn-cs"/>
            </a:endParaRPr>
          </a:p>
        </p:txBody>
      </p:sp>
      <p:sp>
        <p:nvSpPr>
          <p:cNvPr id="2244" name="Rectangle 2"/>
          <p:cNvSpPr/>
          <p:nvPr>
            <p:ph type="title" idx="4294967295"/>
          </p:nvPr>
        </p:nvSpPr>
        <p:spPr>
          <a:xfrm>
            <a:off x="1905000" y="228600"/>
            <a:ext cx="7086600" cy="762000"/>
          </a:xfrm>
          <a:solidFill>
            <a:srgbClr val="0C71E0"/>
          </a:solidFill>
          <a:ln>
            <a:solidFill>
              <a:srgbClr val="0C71E0"/>
            </a:solidFill>
            <a:miter/>
          </a:ln>
        </p:spPr>
        <p:txBody>
          <a:bodyPr wrap="square" lIns="91440" tIns="45720" rIns="91440" bIns="45720" anchor="ctr"/>
          <a:p>
            <a:pPr marL="0" marR="0" indent="0" algn="l" defTabSz="914400" rtl="0" eaLnBrk="1" fontAlgn="auto" latinLnBrk="0" hangingPunct="1">
              <a:lnSpc>
                <a:spcPct val="100000"/>
              </a:lnSpc>
              <a:spcBef>
                <a:spcPct val="0"/>
              </a:spcBef>
              <a:spcAft>
                <a:spcPct val="0"/>
              </a:spcAft>
              <a:buClrTx/>
              <a:buSzTx/>
              <a:buFontTx/>
              <a:buNone/>
            </a:pPr>
            <a:r>
              <a:rPr kumimoji="0" lang="zh-CN" altLang="en-US" sz="3750" b="0" i="0" u="none" strike="noStrike" kern="1200" cap="none" spc="0" normalizeH="0" baseline="0" noProof="1">
                <a:ln>
                  <a:noFill/>
                </a:ln>
                <a:solidFill>
                  <a:srgbClr val="000000"/>
                </a:solidFill>
                <a:effectLst/>
                <a:latin typeface="楷体_GB2312" pitchFamily="49" charset="-122"/>
                <a:ea typeface="楷体_GB2312" pitchFamily="49" charset="-122"/>
                <a:cs typeface="+mj-cs"/>
              </a:rPr>
              <a:t>（7）追索</a:t>
            </a:r>
            <a:r>
              <a:rPr kumimoji="0" lang="en-US" altLang="zh-CN" sz="3750" b="0" i="0" u="none" strike="noStrike" kern="1200" cap="none" spc="0" normalizeH="0" baseline="0" noProof="1">
                <a:ln>
                  <a:noFill/>
                </a:ln>
                <a:solidFill>
                  <a:srgbClr val="000000"/>
                </a:solidFill>
                <a:effectLst/>
                <a:latin typeface="楷体_GB2312" pitchFamily="49" charset="-122"/>
                <a:ea typeface="楷体_GB2312" pitchFamily="49" charset="-122"/>
                <a:cs typeface="+mj-cs"/>
              </a:rPr>
              <a:t>（ resource ）</a:t>
            </a:r>
            <a:endParaRPr kumimoji="0" lang="zh-CN" altLang="en-US" sz="3750" b="0" i="0" u="none" strike="noStrike" kern="1200" cap="none" spc="0" normalizeH="0" baseline="0" noProof="1">
              <a:ln>
                <a:noFill/>
              </a:ln>
              <a:solidFill>
                <a:srgbClr val="000000"/>
              </a:solidFill>
              <a:effectLst/>
              <a:latin typeface="楷体_GB2312" pitchFamily="49" charset="-122"/>
              <a:ea typeface="楷体_GB2312" pitchFamily="49" charset="-122"/>
              <a:cs typeface="+mj-cs"/>
            </a:endParaRPr>
          </a:p>
        </p:txBody>
      </p:sp>
      <p:sp>
        <p:nvSpPr>
          <p:cNvPr id="55299" name="AutoShape 3"/>
          <p:cNvSpPr/>
          <p:nvPr/>
        </p:nvSpPr>
        <p:spPr>
          <a:xfrm>
            <a:off x="9525000" y="5562600"/>
            <a:ext cx="533400" cy="609600"/>
          </a:xfrm>
          <a:prstGeom prst="actionButtonReturn">
            <a:avLst/>
          </a:prstGeom>
          <a:solidFill>
            <a:srgbClr val="66FF33"/>
          </a:solidFill>
          <a:ln w="9525" cap="flat" cmpd="sng">
            <a:solidFill>
              <a:srgbClr val="0C71E0"/>
            </a:solidFill>
            <a:prstDash val="solid"/>
            <a:miter/>
            <a:headEnd type="none" w="med" len="med"/>
            <a:tailEnd type="none" w="med" len="med"/>
          </a:ln>
        </p:spPr>
        <p:txBody>
          <a:bodyPr wrap="none" anchor="ctr" anchorCtr="0"/>
          <a:p>
            <a:pPr>
              <a:buSzPct val="100000"/>
            </a:pPr>
            <a:endParaRPr lang="zh-CN" altLang="en-US">
              <a:latin typeface="Arial" panose="020B0604020202020204" pitchFamily="34" charset="0"/>
              <a:ea typeface="宋体" panose="02010600030101010101" pitchFamily="2" charset="-122"/>
            </a:endParaRPr>
          </a:p>
        </p:txBody>
      </p:sp>
      <p:sp>
        <p:nvSpPr>
          <p:cNvPr id="2246" name="AutoShape 4"/>
          <p:cNvSpPr/>
          <p:nvPr/>
        </p:nvSpPr>
        <p:spPr>
          <a:xfrm>
            <a:off x="2209800" y="1524000"/>
            <a:ext cx="8229600" cy="2743200"/>
          </a:xfrm>
          <a:prstGeom prst="wedgeRectCallout">
            <a:avLst>
              <a:gd name="adj1" fmla="val -44292"/>
              <a:gd name="adj2" fmla="val -65856"/>
            </a:avLst>
          </a:prstGeom>
          <a:solidFill>
            <a:srgbClr val="3366CC"/>
          </a:solidFill>
          <a:ln w="9525" cap="flat" cmpd="sng">
            <a:solidFill>
              <a:srgbClr val="0C71E0"/>
            </a:solidFill>
            <a:prstDash val="solid"/>
            <a:miter/>
            <a:headEnd type="none" w="med" len="med"/>
            <a:tailEnd type="none" w="med" len="med"/>
          </a:ln>
        </p:spPr>
        <p:txBody>
          <a:bodyPr anchor="t" anchorCtr="0"/>
          <a:p>
            <a:pPr>
              <a:spcBef>
                <a:spcPct val="20000"/>
              </a:spcBef>
              <a:buClr>
                <a:srgbClr val="FFFF00"/>
              </a:buClr>
              <a:buSzPct val="80000"/>
              <a:buFont typeface="Wingdings" panose="05000000000000000000" pitchFamily="2" charset="2"/>
              <a:buChar char="®"/>
            </a:pPr>
            <a:r>
              <a:rPr lang="zh-CN" altLang="en-US" sz="3200">
                <a:solidFill>
                  <a:srgbClr val="000000"/>
                </a:solidFill>
                <a:latin typeface="楷体_GB2312" pitchFamily="49" charset="-122"/>
                <a:ea typeface="楷体_GB2312" pitchFamily="49" charset="-122"/>
              </a:rPr>
              <a:t>一旦拒付发生，持票人就可以行使追索权。</a:t>
            </a:r>
            <a:endParaRPr lang="zh-CN" altLang="en-US" sz="3200">
              <a:solidFill>
                <a:srgbClr val="000000"/>
              </a:solidFill>
              <a:latin typeface="楷体_GB2312" pitchFamily="49" charset="-122"/>
              <a:ea typeface="楷体_GB2312" pitchFamily="49" charset="-122"/>
            </a:endParaRPr>
          </a:p>
          <a:p>
            <a:pPr>
              <a:spcBef>
                <a:spcPct val="20000"/>
              </a:spcBef>
              <a:buClr>
                <a:srgbClr val="FFFF00"/>
              </a:buClr>
              <a:buSzPct val="80000"/>
              <a:buFont typeface="Wingdings" panose="05000000000000000000" pitchFamily="2" charset="2"/>
              <a:buChar char="®"/>
            </a:pPr>
            <a:r>
              <a:rPr lang="zh-CN" altLang="en-US" sz="3200">
                <a:solidFill>
                  <a:srgbClr val="000000"/>
                </a:solidFill>
                <a:latin typeface="楷体_GB2312" pitchFamily="49" charset="-122"/>
                <a:ea typeface="楷体_GB2312" pitchFamily="49" charset="-122"/>
              </a:rPr>
              <a:t>倘若汇票经过转让，当被拒付时，汇票的善意持有人有权向所有</a:t>
            </a:r>
            <a:r>
              <a:rPr lang="zh-CN" altLang="en-US" sz="3200">
                <a:solidFill>
                  <a:srgbClr val="000000"/>
                </a:solidFill>
                <a:latin typeface="Times New Roman" panose="02020603050405020304" charset="0"/>
                <a:ea typeface="楷体_GB2312" pitchFamily="49" charset="-122"/>
              </a:rPr>
              <a:t>“</a:t>
            </a:r>
            <a:r>
              <a:rPr lang="zh-CN" altLang="en-US" sz="3200">
                <a:solidFill>
                  <a:srgbClr val="000000"/>
                </a:solidFill>
                <a:latin typeface="楷体_GB2312" pitchFamily="49" charset="-122"/>
                <a:ea typeface="楷体_GB2312" pitchFamily="49" charset="-122"/>
              </a:rPr>
              <a:t>前手</a:t>
            </a:r>
            <a:r>
              <a:rPr lang="zh-CN" altLang="en-US" sz="3200">
                <a:solidFill>
                  <a:srgbClr val="000000"/>
                </a:solidFill>
                <a:latin typeface="Times New Roman" panose="02020603050405020304" charset="0"/>
                <a:ea typeface="楷体_GB2312" pitchFamily="49" charset="-122"/>
              </a:rPr>
              <a:t>”</a:t>
            </a:r>
            <a:r>
              <a:rPr lang="zh-CN" altLang="en-US" sz="3200">
                <a:solidFill>
                  <a:srgbClr val="000000"/>
                </a:solidFill>
                <a:latin typeface="楷体_GB2312" pitchFamily="49" charset="-122"/>
                <a:ea typeface="楷体_GB2312" pitchFamily="49" charset="-122"/>
              </a:rPr>
              <a:t>追索，一直可追索到出票人。</a:t>
            </a:r>
            <a:endParaRPr lang="zh-CN" altLang="en-US" sz="3200">
              <a:solidFill>
                <a:srgbClr val="000000"/>
              </a:solidFill>
              <a:latin typeface="楷体_GB2312" pitchFamily="49" charset="-122"/>
              <a:ea typeface="楷体_GB2312" pitchFamily="49" charset="-122"/>
            </a:endParaRPr>
          </a:p>
          <a:p>
            <a:pPr>
              <a:spcBef>
                <a:spcPct val="20000"/>
              </a:spcBef>
              <a:buClr>
                <a:srgbClr val="FFFF00"/>
              </a:buClr>
              <a:buSzPct val="80000"/>
              <a:buFont typeface="Wingdings" panose="05000000000000000000" pitchFamily="2" charset="2"/>
              <a:buChar char="®"/>
            </a:pPr>
            <a:r>
              <a:rPr lang="zh-CN" altLang="en-US" sz="3200">
                <a:solidFill>
                  <a:srgbClr val="000000"/>
                </a:solidFill>
                <a:latin typeface="楷体_GB2312" pitchFamily="49" charset="-122"/>
                <a:ea typeface="楷体_GB2312" pitchFamily="49" charset="-122"/>
              </a:rPr>
              <a:t>为了行使追索权，应及时作成拒绝证书。</a:t>
            </a:r>
            <a:endParaRPr lang="zh-CN" altLang="en-US" sz="3200">
              <a:solidFill>
                <a:srgbClr val="000000"/>
              </a:solidFill>
              <a:latin typeface="楷体_GB2312" pitchFamily="49" charset="-122"/>
              <a:ea typeface="楷体_GB2312" pitchFamily="49" charset="-122"/>
            </a:endParaRPr>
          </a:p>
        </p:txBody>
      </p:sp>
      <p:sp>
        <p:nvSpPr>
          <p:cNvPr id="2247" name="Text Box 5"/>
          <p:cNvSpPr/>
          <p:nvPr/>
        </p:nvSpPr>
        <p:spPr>
          <a:xfrm>
            <a:off x="2209800" y="4419600"/>
            <a:ext cx="6705600" cy="1809750"/>
          </a:xfrm>
          <a:prstGeom prst="rect">
            <a:avLst/>
          </a:prstGeom>
          <a:solidFill>
            <a:srgbClr val="8BC91B"/>
          </a:solidFill>
          <a:ln w="9525" cap="flat" cmpd="sng">
            <a:solidFill>
              <a:srgbClr val="0C71E0"/>
            </a:solidFill>
            <a:prstDash val="solid"/>
            <a:miter/>
            <a:headEnd type="none" w="med" len="med"/>
            <a:tailEnd type="none" w="med" len="med"/>
          </a:ln>
        </p:spPr>
        <p:txBody>
          <a:bodyPr anchor="t" anchorCtr="0"/>
          <a:p>
            <a:pPr>
              <a:buSzPct val="100000"/>
            </a:pPr>
            <a:r>
              <a:rPr lang="zh-CN" altLang="en-US" sz="2800">
                <a:solidFill>
                  <a:srgbClr val="000000"/>
                </a:solidFill>
                <a:latin typeface="Arial Narrow" panose="020B0606020202030204" charset="0"/>
                <a:ea typeface="楷体_GB2312" pitchFamily="49" charset="-122"/>
              </a:rPr>
              <a:t>汇票拒付时，持票人应立即将票据交当地公证人由其再向付款人提示，若付款人仍拒付，则公证人将立即做成书面证明交持票人。</a:t>
            </a:r>
            <a:endParaRPr lang="zh-CN" altLang="en-US" sz="2800">
              <a:solidFill>
                <a:srgbClr val="000000"/>
              </a:solidFill>
              <a:latin typeface="Arial Narrow" panose="020B0606020202030204" charset="0"/>
              <a:ea typeface="楷体_GB2312" pitchFamily="49" charset="-122"/>
            </a:endParaRPr>
          </a:p>
        </p:txBody>
      </p:sp>
    </p:spTree>
    <p:custDataLst>
      <p:tags r:id="rId1"/>
    </p:custData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childTnLst>
                                    <p:set>
                                      <p:cBhvr>
                                        <p:cTn id="6" dur="1" fill="hold">
                                          <p:stCondLst>
                                            <p:cond delay="0"/>
                                          </p:stCondLst>
                                        </p:cTn>
                                        <p:tgtEl>
                                          <p:spTgt spid="2246"/>
                                        </p:tgtEl>
                                        <p:attrNameLst>
                                          <p:attrName>style.visibility</p:attrName>
                                        </p:attrNameLst>
                                      </p:cBhvr>
                                      <p:to>
                                        <p:strVal val="visible"/>
                                      </p:to>
                                    </p:set>
                                    <p:anim calcmode="lin" valueType="num">
                                      <p:cBhvr>
                                        <p:cTn id="7" dur="500" fill="hold"/>
                                        <p:tgtEl>
                                          <p:spTgt spid="2246"/>
                                        </p:tgtEl>
                                        <p:attrNameLst>
                                          <p:attrName>ppt_x</p:attrName>
                                        </p:attrNameLst>
                                      </p:cBhvr>
                                      <p:tavLst>
                                        <p:tav tm="0">
                                          <p:val>
                                            <p:strVal val="1+#ppt_w/2"/>
                                          </p:val>
                                        </p:tav>
                                        <p:tav tm="100000">
                                          <p:val>
                                            <p:strVal val="#ppt_x"/>
                                          </p:val>
                                        </p:tav>
                                      </p:tavLst>
                                    </p:anim>
                                    <p:anim calcmode="lin" valueType="num">
                                      <p:cBhvr>
                                        <p:cTn id="8" dur="500" fill="hold"/>
                                        <p:tgtEl>
                                          <p:spTgt spid="224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1" nodeType="clickEffect">
                                  <p:childTnLst>
                                    <p:set>
                                      <p:cBhvr>
                                        <p:cTn id="12" dur="1" fill="hold">
                                          <p:stCondLst>
                                            <p:cond delay="0"/>
                                          </p:stCondLst>
                                        </p:cTn>
                                        <p:tgtEl>
                                          <p:spTgt spid="2247"/>
                                        </p:tgtEl>
                                        <p:attrNameLst>
                                          <p:attrName>style.visibility</p:attrName>
                                        </p:attrNameLst>
                                      </p:cBhvr>
                                      <p:to>
                                        <p:strVal val="visible"/>
                                      </p:to>
                                    </p:set>
                                    <p:anim calcmode="lin" valueType="num">
                                      <p:cBhvr>
                                        <p:cTn id="13" dur="500" fill="hold"/>
                                        <p:tgtEl>
                                          <p:spTgt spid="2247"/>
                                        </p:tgtEl>
                                        <p:attrNameLst>
                                          <p:attrName>ppt_x</p:attrName>
                                        </p:attrNameLst>
                                      </p:cBhvr>
                                      <p:tavLst>
                                        <p:tav tm="0">
                                          <p:val>
                                            <p:strVal val="0-#ppt_w/2"/>
                                          </p:val>
                                        </p:tav>
                                        <p:tav tm="100000">
                                          <p:val>
                                            <p:strVal val="#ppt_x"/>
                                          </p:val>
                                        </p:tav>
                                      </p:tavLst>
                                    </p:anim>
                                    <p:anim calcmode="lin" valueType="num">
                                      <p:cBhvr>
                                        <p:cTn id="14" dur="500" fill="hold"/>
                                        <p:tgtEl>
                                          <p:spTgt spid="22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6" grpId="0" bldLvl="0" animBg="1"/>
      <p:bldP spid="2247" grpId="1"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lIns="0" tIns="0" rIns="0" bIns="0" rtlCol="0" anchor="b"/>
          <a:p>
            <a:pPr marL="0" marR="0" lvl="0" indent="0" algn="l" defTabSz="914400" rtl="0" eaLnBrk="1" fontAlgn="base" latinLnBrk="0" hangingPunct="1">
              <a:lnSpc>
                <a:spcPct val="100000"/>
              </a:lnSpc>
              <a:spcBef>
                <a:spcPct val="0"/>
              </a:spcBef>
              <a:spcAft>
                <a:spcPct val="0"/>
              </a:spcAft>
              <a:buClrTx/>
              <a:buSzTx/>
              <a:buFontTx/>
              <a:buNone/>
            </a:pPr>
            <a:r>
              <a:rPr kumimoji="0" lang="en-US" altLang="zh-CN" sz="825"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Company Logo</a:t>
            </a:r>
            <a:endParaRPr kumimoji="0" lang="en-US" altLang="zh-CN" sz="1200" b="1" i="0" u="none" strike="noStrike" kern="1200" cap="none" spc="0" normalizeH="0" baseline="0" noProof="1">
              <a:solidFill>
                <a:schemeClr val="bg1"/>
              </a:solidFill>
              <a:latin typeface="Verdana" panose="020B0604030504040204" charset="0"/>
              <a:ea typeface="宋体" panose="02010600030101010101" pitchFamily="2" charset="-122"/>
              <a:cs typeface="+mn-cs"/>
            </a:endParaRPr>
          </a:p>
        </p:txBody>
      </p:sp>
      <p:sp>
        <p:nvSpPr>
          <p:cNvPr id="2250" name="Rectangle 2"/>
          <p:cNvSpPr/>
          <p:nvPr>
            <p:ph type="title" idx="4294967295"/>
          </p:nvPr>
        </p:nvSpPr>
        <p:spPr>
          <a:xfrm>
            <a:off x="1905000" y="228600"/>
            <a:ext cx="7086600" cy="762000"/>
          </a:xfrm>
          <a:solidFill>
            <a:srgbClr val="0C71E0"/>
          </a:solidFill>
          <a:ln>
            <a:solidFill>
              <a:srgbClr val="0C71E0"/>
            </a:solidFill>
            <a:miter/>
          </a:ln>
        </p:spPr>
        <p:txBody>
          <a:bodyPr wrap="square" lIns="91440" tIns="45720" rIns="91440" bIns="45720" anchor="ctr"/>
          <a:p>
            <a:pPr marL="0" marR="0" indent="0" algn="l" defTabSz="914400" rtl="0" eaLnBrk="1" fontAlgn="auto" latinLnBrk="0" hangingPunct="1">
              <a:lnSpc>
                <a:spcPct val="100000"/>
              </a:lnSpc>
              <a:spcBef>
                <a:spcPct val="0"/>
              </a:spcBef>
              <a:spcAft>
                <a:spcPct val="0"/>
              </a:spcAft>
              <a:buClrTx/>
              <a:buSzTx/>
              <a:buFontTx/>
              <a:buNone/>
            </a:pPr>
            <a:r>
              <a:rPr kumimoji="0" lang="zh-CN" altLang="en-US" sz="3750" b="0" i="0" u="none" strike="noStrike" kern="1200" cap="none" spc="0" normalizeH="0" baseline="0" noProof="1">
                <a:ln>
                  <a:noFill/>
                </a:ln>
                <a:solidFill>
                  <a:srgbClr val="000000"/>
                </a:solidFill>
                <a:effectLst/>
                <a:latin typeface="楷体_GB2312" pitchFamily="49" charset="-122"/>
                <a:ea typeface="楷体_GB2312" pitchFamily="49" charset="-122"/>
                <a:cs typeface="+mj-cs"/>
              </a:rPr>
              <a:t>（8）贴现</a:t>
            </a:r>
            <a:r>
              <a:rPr kumimoji="0" lang="en-US" altLang="zh-CN" sz="3750" b="0" i="0" u="none" strike="noStrike" kern="1200" cap="none" spc="0" normalizeH="0" baseline="0" noProof="1">
                <a:ln>
                  <a:noFill/>
                </a:ln>
                <a:solidFill>
                  <a:srgbClr val="000000"/>
                </a:solidFill>
                <a:effectLst/>
                <a:latin typeface="楷体_GB2312" pitchFamily="49" charset="-122"/>
                <a:ea typeface="楷体_GB2312" pitchFamily="49" charset="-122"/>
                <a:cs typeface="+mj-cs"/>
              </a:rPr>
              <a:t>（ discount ）</a:t>
            </a:r>
            <a:endParaRPr kumimoji="0" lang="zh-CN" altLang="en-US" sz="3750" b="0" i="0" u="none" strike="noStrike" kern="1200" cap="none" spc="0" normalizeH="0" baseline="0" noProof="1">
              <a:ln>
                <a:noFill/>
              </a:ln>
              <a:solidFill>
                <a:srgbClr val="000000"/>
              </a:solidFill>
              <a:effectLst/>
              <a:latin typeface="楷体_GB2312" pitchFamily="49" charset="-122"/>
              <a:ea typeface="楷体_GB2312" pitchFamily="49" charset="-122"/>
              <a:cs typeface="+mj-cs"/>
            </a:endParaRPr>
          </a:p>
        </p:txBody>
      </p:sp>
      <p:sp>
        <p:nvSpPr>
          <p:cNvPr id="56323" name="AutoShape 3"/>
          <p:cNvSpPr/>
          <p:nvPr/>
        </p:nvSpPr>
        <p:spPr>
          <a:xfrm>
            <a:off x="9525000" y="5562600"/>
            <a:ext cx="533400" cy="609600"/>
          </a:xfrm>
          <a:prstGeom prst="actionButtonReturn">
            <a:avLst/>
          </a:prstGeom>
          <a:solidFill>
            <a:srgbClr val="66FF33"/>
          </a:solidFill>
          <a:ln w="9525" cap="flat" cmpd="sng">
            <a:solidFill>
              <a:srgbClr val="0C71E0"/>
            </a:solidFill>
            <a:prstDash val="solid"/>
            <a:miter/>
            <a:headEnd type="none" w="med" len="med"/>
            <a:tailEnd type="none" w="med" len="med"/>
          </a:ln>
        </p:spPr>
        <p:txBody>
          <a:bodyPr wrap="none" anchor="ctr" anchorCtr="0"/>
          <a:p>
            <a:pPr>
              <a:buSzPct val="100000"/>
            </a:pPr>
            <a:endParaRPr lang="zh-CN" altLang="en-US">
              <a:latin typeface="Arial" panose="020B0604020202020204" pitchFamily="34" charset="0"/>
              <a:ea typeface="宋体" panose="02010600030101010101" pitchFamily="2" charset="-122"/>
            </a:endParaRPr>
          </a:p>
        </p:txBody>
      </p:sp>
      <p:sp>
        <p:nvSpPr>
          <p:cNvPr id="2252" name="AutoShape 4"/>
          <p:cNvSpPr/>
          <p:nvPr/>
        </p:nvSpPr>
        <p:spPr>
          <a:xfrm>
            <a:off x="2209800" y="1524000"/>
            <a:ext cx="8229600" cy="2743200"/>
          </a:xfrm>
          <a:prstGeom prst="wedgeRectCallout">
            <a:avLst>
              <a:gd name="adj1" fmla="val -44292"/>
              <a:gd name="adj2" fmla="val -65856"/>
            </a:avLst>
          </a:prstGeom>
          <a:solidFill>
            <a:srgbClr val="8BC91B"/>
          </a:solidFill>
          <a:ln w="9525" cap="flat" cmpd="sng">
            <a:solidFill>
              <a:srgbClr val="0C71E0"/>
            </a:solidFill>
            <a:prstDash val="solid"/>
            <a:miter/>
            <a:headEnd type="none" w="med" len="med"/>
            <a:tailEnd type="none" w="med" len="med"/>
          </a:ln>
        </p:spPr>
        <p:txBody>
          <a:bodyPr anchor="t" anchorCtr="0"/>
          <a:p>
            <a:pPr>
              <a:spcBef>
                <a:spcPct val="20000"/>
              </a:spcBef>
              <a:buClr>
                <a:srgbClr val="FFFF00"/>
              </a:buClr>
              <a:buSzPct val="80000"/>
              <a:buFont typeface="Wingdings" panose="05000000000000000000" pitchFamily="2" charset="2"/>
            </a:pPr>
            <a:r>
              <a:rPr lang="zh-CN" altLang="en-US" sz="3200">
                <a:solidFill>
                  <a:srgbClr val="000000"/>
                </a:solidFill>
                <a:latin typeface="楷体_GB2312" pitchFamily="49" charset="-122"/>
                <a:ea typeface="楷体_GB2312" pitchFamily="49" charset="-122"/>
              </a:rPr>
              <a:t>汇票持有人若想提前取得票款，可以办理汇票的贴现。所谓</a:t>
            </a:r>
            <a:r>
              <a:rPr lang="zh-CN" altLang="en-US" sz="3200">
                <a:solidFill>
                  <a:srgbClr val="FF3300"/>
                </a:solidFill>
                <a:latin typeface="楷体_GB2312" pitchFamily="49" charset="-122"/>
                <a:ea typeface="楷体_GB2312" pitchFamily="49" charset="-122"/>
              </a:rPr>
              <a:t>贴现</a:t>
            </a:r>
            <a:r>
              <a:rPr lang="zh-CN" altLang="en-US" sz="3200">
                <a:solidFill>
                  <a:srgbClr val="000000"/>
                </a:solidFill>
                <a:latin typeface="楷体_GB2312" pitchFamily="49" charset="-122"/>
                <a:ea typeface="楷体_GB2312" pitchFamily="49" charset="-122"/>
              </a:rPr>
              <a:t>，是指银行或贴现公司买进未到期票据（如远期汇票），从票面金额中扣取从贴现日至到期日的利息后，将余额付给持票人的一种业务。</a:t>
            </a:r>
            <a:endParaRPr lang="zh-CN" altLang="en-US" sz="3200">
              <a:solidFill>
                <a:srgbClr val="000000"/>
              </a:solidFill>
              <a:latin typeface="楷体_GB2312" pitchFamily="49" charset="-122"/>
              <a:ea typeface="楷体_GB2312" pitchFamily="49" charset="-122"/>
            </a:endParaRPr>
          </a:p>
        </p:txBody>
      </p:sp>
    </p:spTree>
    <p:custDataLst>
      <p:tags r:id="rId1"/>
    </p:custData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childTnLst>
                                    <p:set>
                                      <p:cBhvr>
                                        <p:cTn id="6" dur="1" fill="hold">
                                          <p:stCondLst>
                                            <p:cond delay="0"/>
                                          </p:stCondLst>
                                        </p:cTn>
                                        <p:tgtEl>
                                          <p:spTgt spid="2252"/>
                                        </p:tgtEl>
                                        <p:attrNameLst>
                                          <p:attrName>style.visibility</p:attrName>
                                        </p:attrNameLst>
                                      </p:cBhvr>
                                      <p:to>
                                        <p:strVal val="visible"/>
                                      </p:to>
                                    </p:set>
                                    <p:anim calcmode="lin" valueType="num">
                                      <p:cBhvr>
                                        <p:cTn id="7" dur="500" fill="hold"/>
                                        <p:tgtEl>
                                          <p:spTgt spid="2252"/>
                                        </p:tgtEl>
                                        <p:attrNameLst>
                                          <p:attrName>ppt_x</p:attrName>
                                        </p:attrNameLst>
                                      </p:cBhvr>
                                      <p:tavLst>
                                        <p:tav tm="0">
                                          <p:val>
                                            <p:strVal val="1+#ppt_w/2"/>
                                          </p:val>
                                        </p:tav>
                                        <p:tav tm="100000">
                                          <p:val>
                                            <p:strVal val="#ppt_x"/>
                                          </p:val>
                                        </p:tav>
                                      </p:tavLst>
                                    </p:anim>
                                    <p:anim calcmode="lin" valueType="num">
                                      <p:cBhvr>
                                        <p:cTn id="8" dur="500" fill="hold"/>
                                        <p:tgtEl>
                                          <p:spTgt spid="225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345" name="矩形 11265"/>
          <p:cNvSpPr/>
          <p:nvPr/>
        </p:nvSpPr>
        <p:spPr>
          <a:xfrm>
            <a:off x="1676400" y="363538"/>
            <a:ext cx="8769350" cy="474662"/>
          </a:xfrm>
          <a:prstGeom prst="rect">
            <a:avLst/>
          </a:prstGeom>
          <a:noFill/>
          <a:ln w="9525">
            <a:noFill/>
          </a:ln>
        </p:spPr>
        <p:txBody>
          <a:bodyPr anchor="ctr" anchorCtr="0"/>
          <a:p>
            <a:pPr algn="ctr">
              <a:spcBef>
                <a:spcPct val="20000"/>
              </a:spcBef>
              <a:buClr>
                <a:schemeClr val="tx1"/>
              </a:buClr>
              <a:buSzTx/>
            </a:pPr>
            <a:r>
              <a:rPr lang="en-US" altLang="zh-CN" sz="3600" dirty="0">
                <a:latin typeface="Times New Roman" panose="02020603050405020304" charset="0"/>
                <a:ea typeface="宋体" panose="02010600030101010101" pitchFamily="2" charset="-122"/>
              </a:rPr>
              <a:t>Draft    </a:t>
            </a:r>
            <a:endParaRPr lang="en-US" altLang="zh-CN" sz="3600" dirty="0">
              <a:latin typeface="Times New Roman" panose="02020603050405020304" charset="0"/>
              <a:ea typeface="宋体" panose="02010600030101010101" pitchFamily="2" charset="-122"/>
            </a:endParaRPr>
          </a:p>
        </p:txBody>
      </p:sp>
      <p:grpSp>
        <p:nvGrpSpPr>
          <p:cNvPr id="11267" name="组合 11266"/>
          <p:cNvGrpSpPr/>
          <p:nvPr/>
        </p:nvGrpSpPr>
        <p:grpSpPr>
          <a:xfrm>
            <a:off x="3297238" y="898525"/>
            <a:ext cx="5595937" cy="620713"/>
            <a:chOff x="-952" y="15"/>
            <a:chExt cx="3525" cy="391"/>
          </a:xfrm>
        </p:grpSpPr>
        <p:grpSp>
          <p:nvGrpSpPr>
            <p:cNvPr id="57347" name="组合 11267"/>
            <p:cNvGrpSpPr/>
            <p:nvPr/>
          </p:nvGrpSpPr>
          <p:grpSpPr>
            <a:xfrm>
              <a:off x="-28" y="15"/>
              <a:ext cx="1467" cy="377"/>
              <a:chOff x="-41" y="15"/>
              <a:chExt cx="2097" cy="377"/>
            </a:xfrm>
          </p:grpSpPr>
          <p:sp>
            <p:nvSpPr>
              <p:cNvPr id="57348" name="圆角矩形 11268"/>
              <p:cNvSpPr/>
              <p:nvPr/>
            </p:nvSpPr>
            <p:spPr>
              <a:xfrm>
                <a:off x="8" y="15"/>
                <a:ext cx="2048" cy="377"/>
              </a:xfrm>
              <a:prstGeom prst="roundRect">
                <a:avLst>
                  <a:gd name="adj" fmla="val 50000"/>
                </a:avLst>
              </a:prstGeom>
              <a:solidFill>
                <a:schemeClr val="tx1"/>
              </a:solidFill>
              <a:ln w="9525">
                <a:noFill/>
              </a:ln>
            </p:spPr>
            <p:txBody>
              <a:bodyPr anchor="t" anchorCtr="0"/>
              <a:p>
                <a:endParaRPr lang="zh-CN" altLang="en-US" sz="2800">
                  <a:latin typeface="Arial" panose="020B0604020202020204" pitchFamily="34" charset="0"/>
                  <a:ea typeface="宋体" panose="02010600030101010101" pitchFamily="2" charset="-122"/>
                </a:endParaRPr>
              </a:p>
            </p:txBody>
          </p:sp>
          <p:sp>
            <p:nvSpPr>
              <p:cNvPr id="57349" name="圆角矩形 11269"/>
              <p:cNvSpPr/>
              <p:nvPr/>
            </p:nvSpPr>
            <p:spPr>
              <a:xfrm>
                <a:off x="-41" y="15"/>
                <a:ext cx="2048" cy="376"/>
              </a:xfrm>
              <a:prstGeom prst="roundRect">
                <a:avLst>
                  <a:gd name="adj" fmla="val 50000"/>
                </a:avLst>
              </a:prstGeom>
              <a:gradFill rotWithShape="1">
                <a:gsLst>
                  <a:gs pos="0">
                    <a:schemeClr val="hlink"/>
                  </a:gs>
                  <a:gs pos="100000">
                    <a:schemeClr val="folHlink"/>
                  </a:gs>
                </a:gsLst>
                <a:lin ang="0" scaled="1"/>
                <a:tileRect/>
              </a:gradFill>
              <a:ln w="9525">
                <a:noFill/>
              </a:ln>
            </p:spPr>
            <p:txBody>
              <a:bodyPr anchor="t" anchorCtr="0"/>
              <a:p>
                <a:endParaRPr lang="zh-CN" altLang="en-US" sz="2800">
                  <a:latin typeface="Arial" panose="020B0604020202020204" pitchFamily="34" charset="0"/>
                  <a:ea typeface="宋体" panose="02010600030101010101" pitchFamily="2" charset="-122"/>
                </a:endParaRPr>
              </a:p>
            </p:txBody>
          </p:sp>
          <p:sp>
            <p:nvSpPr>
              <p:cNvPr id="57350" name="椭圆 11270"/>
              <p:cNvSpPr/>
              <p:nvPr/>
            </p:nvSpPr>
            <p:spPr>
              <a:xfrm rot="-2566439">
                <a:off x="35" y="59"/>
                <a:ext cx="159" cy="88"/>
              </a:xfrm>
              <a:prstGeom prst="ellipse">
                <a:avLst/>
              </a:prstGeom>
              <a:gradFill rotWithShape="1">
                <a:gsLst>
                  <a:gs pos="0">
                    <a:schemeClr val="bg1"/>
                  </a:gs>
                  <a:gs pos="100000">
                    <a:schemeClr val="hlink"/>
                  </a:gs>
                </a:gsLst>
                <a:path path="shape">
                  <a:fillToRect l="50000" t="50000" r="50000" b="50000"/>
                </a:path>
                <a:tileRect/>
              </a:gradFill>
              <a:ln w="9525">
                <a:noFill/>
              </a:ln>
            </p:spPr>
            <p:txBody>
              <a:bodyPr anchor="t" anchorCtr="0"/>
              <a:p>
                <a:endParaRPr lang="zh-CN" altLang="en-US" sz="2800">
                  <a:latin typeface="Arial" panose="020B0604020202020204" pitchFamily="34" charset="0"/>
                  <a:ea typeface="宋体" panose="02010600030101010101" pitchFamily="2" charset="-122"/>
                </a:endParaRPr>
              </a:p>
            </p:txBody>
          </p:sp>
          <p:sp>
            <p:nvSpPr>
              <p:cNvPr id="57351" name="椭圆 11271"/>
              <p:cNvSpPr/>
              <p:nvPr/>
            </p:nvSpPr>
            <p:spPr>
              <a:xfrm rot="-2566439">
                <a:off x="1827" y="211"/>
                <a:ext cx="159" cy="88"/>
              </a:xfrm>
              <a:prstGeom prst="ellipse">
                <a:avLst/>
              </a:prstGeom>
              <a:gradFill rotWithShape="1">
                <a:gsLst>
                  <a:gs pos="0">
                    <a:schemeClr val="bg1"/>
                  </a:gs>
                  <a:gs pos="100000">
                    <a:schemeClr val="folHlink"/>
                  </a:gs>
                </a:gsLst>
                <a:path path="shape">
                  <a:fillToRect l="50000" t="50000" r="50000" b="50000"/>
                </a:path>
                <a:tileRect/>
              </a:gradFill>
              <a:ln w="9525">
                <a:noFill/>
              </a:ln>
            </p:spPr>
            <p:txBody>
              <a:bodyPr anchor="t" anchorCtr="0"/>
              <a:p>
                <a:endParaRPr lang="zh-CN" altLang="en-US" sz="2800">
                  <a:latin typeface="Arial" panose="020B0604020202020204" pitchFamily="34" charset="0"/>
                  <a:ea typeface="宋体" panose="02010600030101010101" pitchFamily="2" charset="-122"/>
                </a:endParaRPr>
              </a:p>
            </p:txBody>
          </p:sp>
        </p:grpSp>
        <p:sp>
          <p:nvSpPr>
            <p:cNvPr id="57352" name="文本框 11272"/>
            <p:cNvSpPr txBox="1"/>
            <p:nvPr/>
          </p:nvSpPr>
          <p:spPr>
            <a:xfrm>
              <a:off x="-952" y="105"/>
              <a:ext cx="3525" cy="301"/>
            </a:xfrm>
            <a:prstGeom prst="rect">
              <a:avLst/>
            </a:prstGeom>
            <a:noFill/>
            <a:ln w="9525">
              <a:noFill/>
            </a:ln>
          </p:spPr>
          <p:txBody>
            <a:bodyPr wrap="square" anchor="t" anchorCtr="0">
              <a:spAutoFit/>
            </a:bodyPr>
            <a:p>
              <a:pPr algn="ctr">
                <a:lnSpc>
                  <a:spcPct val="90000"/>
                </a:lnSpc>
                <a:spcBef>
                  <a:spcPct val="50000"/>
                </a:spcBef>
                <a:buClr>
                  <a:schemeClr val="tx1"/>
                </a:buClr>
                <a:buFont typeface="Wingdings" panose="05000000000000000000" pitchFamily="2" charset="2"/>
              </a:pPr>
              <a:r>
                <a:rPr lang="zh-CN" altLang="en-US" sz="2800" dirty="0">
                  <a:latin typeface="宋体" panose="02010600030101010101" pitchFamily="2" charset="-122"/>
                  <a:ea typeface="宋体" panose="02010600030101010101" pitchFamily="2" charset="-122"/>
                </a:rPr>
                <a:t>汇票样单</a:t>
              </a:r>
              <a:endParaRPr lang="zh-CN" altLang="en-US" sz="2800" dirty="0">
                <a:latin typeface="宋体" panose="02010600030101010101" pitchFamily="2" charset="-122"/>
                <a:ea typeface="宋体" panose="02010600030101010101" pitchFamily="2" charset="-122"/>
              </a:endParaRPr>
            </a:p>
          </p:txBody>
        </p:sp>
      </p:grpSp>
      <p:sp>
        <p:nvSpPr>
          <p:cNvPr id="11274" name="矩形 11273"/>
          <p:cNvSpPr/>
          <p:nvPr/>
        </p:nvSpPr>
        <p:spPr>
          <a:xfrm>
            <a:off x="1792288" y="1916113"/>
            <a:ext cx="8385175" cy="4150360"/>
          </a:xfrm>
          <a:prstGeom prst="rect">
            <a:avLst/>
          </a:prstGeom>
          <a:solidFill>
            <a:schemeClr val="bg1"/>
          </a:solidFill>
          <a:ln w="28575" cap="flat" cmpd="sng">
            <a:solidFill>
              <a:schemeClr val="tx1"/>
            </a:solidFill>
            <a:prstDash val="solid"/>
            <a:miter/>
            <a:headEnd type="none" w="med" len="med"/>
            <a:tailEnd type="none" w="med" len="med"/>
          </a:ln>
        </p:spPr>
        <p:txBody>
          <a:bodyPr anchor="t" anchorCtr="0">
            <a:spAutoFit/>
          </a:bodyPr>
          <a:p>
            <a:pPr algn="just">
              <a:lnSpc>
                <a:spcPct val="110000"/>
              </a:lnSpc>
            </a:pPr>
            <a:r>
              <a:rPr lang="zh-CN" altLang="en-US" sz="1600" dirty="0">
                <a:solidFill>
                  <a:srgbClr val="000000"/>
                </a:solidFill>
                <a:latin typeface="宋体" panose="02010600030101010101" pitchFamily="2" charset="-122"/>
                <a:ea typeface="宋体" panose="02010600030101010101" pitchFamily="2" charset="-122"/>
              </a:rPr>
              <a:t>凭                                                  信用证或购买证</a:t>
            </a:r>
            <a:endParaRPr lang="zh-CN" altLang="en-US" sz="1600" dirty="0">
              <a:solidFill>
                <a:srgbClr val="000000"/>
              </a:solidFill>
              <a:latin typeface="宋体" panose="02010600030101010101" pitchFamily="2" charset="-122"/>
              <a:ea typeface="宋体" panose="02010600030101010101" pitchFamily="2" charset="-122"/>
            </a:endParaRPr>
          </a:p>
          <a:p>
            <a:pPr algn="just">
              <a:lnSpc>
                <a:spcPct val="110000"/>
              </a:lnSpc>
            </a:pPr>
            <a:r>
              <a:rPr lang="en-US" altLang="zh-CN" sz="1600" dirty="0">
                <a:solidFill>
                  <a:srgbClr val="FF0066"/>
                </a:solidFill>
                <a:latin typeface="Times New Roman" panose="02020603050405020304" charset="0"/>
                <a:ea typeface="宋体" panose="02010600030101010101" pitchFamily="2" charset="-122"/>
                <a:hlinkClick r:id=""/>
              </a:rPr>
              <a:t>Drawn under</a:t>
            </a:r>
            <a:r>
              <a:rPr lang="en-US" altLang="zh-CN" sz="1600" u="sng" dirty="0">
                <a:solidFill>
                  <a:srgbClr val="FF0066"/>
                </a:solidFill>
                <a:latin typeface="Times New Roman" panose="02020603050405020304" charset="0"/>
                <a:ea typeface="宋体" panose="02010600030101010101" pitchFamily="2" charset="-122"/>
                <a:hlinkClick r:id=""/>
              </a:rPr>
              <a:t>        1)</a:t>
            </a:r>
            <a:r>
              <a:rPr lang="en-US" altLang="zh-CN" sz="1600" u="sng" dirty="0">
                <a:solidFill>
                  <a:srgbClr val="000000"/>
                </a:solidFill>
                <a:latin typeface="Times New Roman" panose="02020603050405020304" charset="0"/>
                <a:ea typeface="宋体" panose="02010600030101010101" pitchFamily="2" charset="-122"/>
                <a:hlinkClick r:id=""/>
              </a:rPr>
              <a:t>                                                                     </a:t>
            </a:r>
            <a:r>
              <a:rPr lang="en-US" altLang="zh-CN" sz="1600" dirty="0">
                <a:solidFill>
                  <a:srgbClr val="000000"/>
                </a:solidFill>
                <a:latin typeface="Times New Roman" panose="02020603050405020304" charset="0"/>
                <a:ea typeface="宋体" panose="02010600030101010101" pitchFamily="2" charset="-122"/>
              </a:rPr>
              <a:t>L/C  or A/P No.</a:t>
            </a:r>
            <a:r>
              <a:rPr lang="en-US" altLang="zh-CN" sz="1600" u="sng" dirty="0">
                <a:solidFill>
                  <a:srgbClr val="000000"/>
                </a:solidFill>
                <a:latin typeface="Times New Roman" panose="02020603050405020304" charset="0"/>
                <a:ea typeface="宋体" panose="02010600030101010101" pitchFamily="2" charset="-122"/>
              </a:rPr>
              <a:t>              2)</a:t>
            </a:r>
            <a:r>
              <a:rPr lang="en-US" altLang="zh-CN" sz="1600" u="sng" dirty="0">
                <a:solidFill>
                  <a:srgbClr val="000000"/>
                </a:solidFill>
                <a:latin typeface="宋体" panose="02010600030101010101" pitchFamily="2" charset="-122"/>
                <a:ea typeface="宋体" panose="02010600030101010101" pitchFamily="2" charset="-122"/>
              </a:rPr>
              <a:t>       </a:t>
            </a:r>
            <a:endParaRPr lang="en-US" altLang="zh-CN" sz="1600" dirty="0">
              <a:solidFill>
                <a:srgbClr val="000000"/>
              </a:solidFill>
              <a:latin typeface="宋体" panose="02010600030101010101" pitchFamily="2" charset="-122"/>
              <a:ea typeface="宋体" panose="02010600030101010101" pitchFamily="2" charset="-122"/>
            </a:endParaRPr>
          </a:p>
          <a:p>
            <a:pPr algn="just">
              <a:lnSpc>
                <a:spcPct val="110000"/>
              </a:lnSpc>
            </a:pPr>
            <a:r>
              <a:rPr lang="zh-CN" altLang="en-US" sz="1600" dirty="0">
                <a:solidFill>
                  <a:srgbClr val="000000"/>
                </a:solidFill>
                <a:latin typeface="宋体" panose="02010600030101010101" pitchFamily="2" charset="-122"/>
                <a:ea typeface="宋体" panose="02010600030101010101" pitchFamily="2" charset="-122"/>
              </a:rPr>
              <a:t>日期           年      月     日  支取  按    年   息        付 款</a:t>
            </a:r>
            <a:endParaRPr lang="zh-CN" altLang="en-US" sz="1600" dirty="0">
              <a:solidFill>
                <a:srgbClr val="000000"/>
              </a:solidFill>
              <a:latin typeface="宋体" panose="02010600030101010101" pitchFamily="2" charset="-122"/>
              <a:ea typeface="宋体" panose="02010600030101010101" pitchFamily="2" charset="-122"/>
            </a:endParaRPr>
          </a:p>
          <a:p>
            <a:pPr algn="just">
              <a:lnSpc>
                <a:spcPct val="110000"/>
              </a:lnSpc>
            </a:pPr>
            <a:r>
              <a:rPr lang="en-US" altLang="zh-CN" sz="1600" dirty="0">
                <a:solidFill>
                  <a:srgbClr val="000000"/>
                </a:solidFill>
                <a:latin typeface="Times New Roman" panose="02020603050405020304" charset="0"/>
                <a:ea typeface="宋体" panose="02010600030101010101" pitchFamily="2" charset="-122"/>
              </a:rPr>
              <a:t>Dated</a:t>
            </a:r>
            <a:r>
              <a:rPr lang="en-US" altLang="zh-CN" sz="1600" u="sng" dirty="0">
                <a:solidFill>
                  <a:srgbClr val="000000"/>
                </a:solidFill>
                <a:latin typeface="Times New Roman" panose="02020603050405020304" charset="0"/>
                <a:ea typeface="宋体" panose="02010600030101010101" pitchFamily="2" charset="-122"/>
              </a:rPr>
              <a:t>         3)                                 </a:t>
            </a:r>
            <a:r>
              <a:rPr lang="en-US" altLang="zh-CN" sz="1600" dirty="0">
                <a:solidFill>
                  <a:srgbClr val="000000"/>
                </a:solidFill>
                <a:latin typeface="Times New Roman" panose="02020603050405020304" charset="0"/>
                <a:ea typeface="宋体" panose="02010600030101010101" pitchFamily="2" charset="-122"/>
              </a:rPr>
              <a:t> Payable with interest @</a:t>
            </a:r>
            <a:r>
              <a:rPr lang="en-US" altLang="zh-CN" sz="1600" u="sng" dirty="0">
                <a:solidFill>
                  <a:srgbClr val="000000"/>
                </a:solidFill>
                <a:latin typeface="Times New Roman" panose="02020603050405020304" charset="0"/>
                <a:ea typeface="宋体" panose="02010600030101010101" pitchFamily="2" charset="-122"/>
              </a:rPr>
              <a:t>  4)                    </a:t>
            </a:r>
            <a:r>
              <a:rPr lang="en-US" altLang="zh-CN" sz="1600" dirty="0">
                <a:solidFill>
                  <a:srgbClr val="000000"/>
                </a:solidFill>
                <a:latin typeface="Times New Roman" panose="02020603050405020304" charset="0"/>
                <a:ea typeface="宋体" panose="02010600030101010101" pitchFamily="2" charset="-122"/>
              </a:rPr>
              <a:t> % Per annum</a:t>
            </a:r>
            <a:endParaRPr lang="en-US" altLang="zh-CN" sz="1600" dirty="0">
              <a:solidFill>
                <a:srgbClr val="000000"/>
              </a:solidFill>
              <a:latin typeface="Times New Roman" panose="02020603050405020304" charset="0"/>
              <a:ea typeface="宋体" panose="02010600030101010101" pitchFamily="2" charset="-122"/>
            </a:endParaRPr>
          </a:p>
          <a:p>
            <a:pPr algn="just">
              <a:lnSpc>
                <a:spcPct val="110000"/>
              </a:lnSpc>
            </a:pPr>
            <a:r>
              <a:rPr lang="zh-CN" altLang="en-US" sz="1600" dirty="0">
                <a:solidFill>
                  <a:srgbClr val="000000"/>
                </a:solidFill>
                <a:latin typeface="宋体" panose="02010600030101010101" pitchFamily="2" charset="-122"/>
                <a:ea typeface="宋体" panose="02010600030101010101" pitchFamily="2" charset="-122"/>
              </a:rPr>
              <a:t>号码                汇票金额        中国，湖州       年     月       日</a:t>
            </a:r>
            <a:endParaRPr lang="zh-CN" altLang="en-US" sz="1600" dirty="0">
              <a:solidFill>
                <a:srgbClr val="000000"/>
              </a:solidFill>
              <a:latin typeface="宋体" panose="02010600030101010101" pitchFamily="2" charset="-122"/>
              <a:ea typeface="宋体" panose="02010600030101010101" pitchFamily="2" charset="-122"/>
            </a:endParaRPr>
          </a:p>
          <a:p>
            <a:pPr algn="just">
              <a:lnSpc>
                <a:spcPct val="110000"/>
              </a:lnSpc>
            </a:pPr>
            <a:r>
              <a:rPr lang="en-US" altLang="zh-CN" sz="1600" dirty="0">
                <a:solidFill>
                  <a:srgbClr val="000000"/>
                </a:solidFill>
                <a:latin typeface="Times New Roman" panose="02020603050405020304" charset="0"/>
                <a:ea typeface="宋体" panose="02010600030101010101" pitchFamily="2" charset="-122"/>
              </a:rPr>
              <a:t>No.</a:t>
            </a:r>
            <a:r>
              <a:rPr lang="en-US" altLang="zh-CN" sz="1600" u="sng" dirty="0">
                <a:solidFill>
                  <a:srgbClr val="000000"/>
                </a:solidFill>
                <a:latin typeface="Times New Roman" panose="02020603050405020304" charset="0"/>
                <a:ea typeface="宋体" panose="02010600030101010101" pitchFamily="2" charset="-122"/>
              </a:rPr>
              <a:t>  5)            </a:t>
            </a:r>
            <a:r>
              <a:rPr lang="en-US" altLang="zh-CN" sz="1600" dirty="0">
                <a:solidFill>
                  <a:srgbClr val="000000"/>
                </a:solidFill>
                <a:latin typeface="Times New Roman" panose="02020603050405020304" charset="0"/>
                <a:ea typeface="宋体" panose="02010600030101010101" pitchFamily="2" charset="-122"/>
              </a:rPr>
              <a:t> Exchange for</a:t>
            </a:r>
            <a:r>
              <a:rPr lang="en-US" altLang="zh-CN" sz="1600" u="sng" dirty="0">
                <a:solidFill>
                  <a:srgbClr val="000000"/>
                </a:solidFill>
                <a:latin typeface="Times New Roman" panose="02020603050405020304" charset="0"/>
                <a:ea typeface="宋体" panose="02010600030101010101" pitchFamily="2" charset="-122"/>
              </a:rPr>
              <a:t>   6)                                   </a:t>
            </a:r>
            <a:r>
              <a:rPr lang="en-US" altLang="zh-CN" sz="1600" dirty="0">
                <a:solidFill>
                  <a:srgbClr val="000000"/>
                </a:solidFill>
                <a:latin typeface="Times New Roman" panose="02020603050405020304" charset="0"/>
                <a:ea typeface="宋体" panose="02010600030101010101" pitchFamily="2" charset="-122"/>
              </a:rPr>
              <a:t> Huzhou , </a:t>
            </a:r>
            <a:r>
              <a:rPr lang="en-US" altLang="zh-CN" sz="1600" dirty="0">
                <a:solidFill>
                  <a:srgbClr val="000000"/>
                </a:solidFill>
                <a:latin typeface="Times New Roman" panose="02020603050405020304" charset="0"/>
                <a:ea typeface="宋体" panose="02010600030101010101" pitchFamily="2" charset="-122"/>
                <a:hlinkClick r:id=""/>
              </a:rPr>
              <a:t>China</a:t>
            </a:r>
            <a:r>
              <a:rPr lang="en-US" altLang="zh-CN" sz="1600" u="sng" dirty="0">
                <a:solidFill>
                  <a:srgbClr val="000000"/>
                </a:solidFill>
                <a:latin typeface="Times New Roman" panose="02020603050405020304" charset="0"/>
                <a:ea typeface="宋体" panose="02010600030101010101" pitchFamily="2" charset="-122"/>
                <a:hlinkClick r:id=""/>
              </a:rPr>
              <a:t>                           7)</a:t>
            </a:r>
            <a:r>
              <a:rPr lang="en-US" altLang="zh-CN" sz="1600" u="sng" dirty="0">
                <a:solidFill>
                  <a:srgbClr val="000000"/>
                </a:solidFill>
                <a:latin typeface="宋体" panose="02010600030101010101" pitchFamily="2" charset="-122"/>
                <a:ea typeface="宋体" panose="02010600030101010101" pitchFamily="2" charset="-122"/>
                <a:hlinkClick r:id=""/>
              </a:rPr>
              <a:t>              </a:t>
            </a:r>
            <a:r>
              <a:rPr lang="en-US" altLang="zh-CN" sz="1600" dirty="0">
                <a:solidFill>
                  <a:srgbClr val="000000"/>
                </a:solidFill>
                <a:latin typeface="宋体" panose="02010600030101010101" pitchFamily="2" charset="-122"/>
                <a:ea typeface="宋体" panose="02010600030101010101" pitchFamily="2" charset="-122"/>
                <a:hlinkClick r:id=""/>
              </a:rPr>
              <a:t> </a:t>
            </a:r>
            <a:endParaRPr lang="en-US" altLang="zh-CN" sz="1600" dirty="0">
              <a:solidFill>
                <a:srgbClr val="000000"/>
              </a:solidFill>
              <a:latin typeface="宋体" panose="02010600030101010101" pitchFamily="2" charset="-122"/>
              <a:ea typeface="宋体" panose="02010600030101010101" pitchFamily="2" charset="-122"/>
            </a:endParaRPr>
          </a:p>
          <a:p>
            <a:pPr algn="just">
              <a:lnSpc>
                <a:spcPct val="110000"/>
              </a:lnSpc>
            </a:pPr>
            <a:r>
              <a:rPr lang="zh-CN" altLang="en-US" sz="1600" dirty="0">
                <a:solidFill>
                  <a:srgbClr val="000000"/>
                </a:solidFill>
                <a:latin typeface="宋体" panose="02010600030101010101" pitchFamily="2" charset="-122"/>
                <a:ea typeface="宋体" panose="02010600030101010101" pitchFamily="2" charset="-122"/>
              </a:rPr>
              <a:t>见票                                     日后（本汇票之副本未付）付</a:t>
            </a:r>
            <a:endParaRPr lang="zh-CN" altLang="en-US" sz="1600" dirty="0">
              <a:solidFill>
                <a:srgbClr val="000000"/>
              </a:solidFill>
              <a:latin typeface="宋体" panose="02010600030101010101" pitchFamily="2" charset="-122"/>
              <a:ea typeface="宋体" panose="02010600030101010101" pitchFamily="2" charset="-122"/>
            </a:endParaRPr>
          </a:p>
          <a:p>
            <a:pPr algn="ctr">
              <a:lnSpc>
                <a:spcPct val="110000"/>
              </a:lnSpc>
            </a:pPr>
            <a:r>
              <a:rPr lang="en-US" altLang="zh-CN" sz="1600" dirty="0">
                <a:solidFill>
                  <a:srgbClr val="FF0066"/>
                </a:solidFill>
                <a:latin typeface="Times New Roman" panose="02020603050405020304" charset="0"/>
                <a:ea typeface="宋体" panose="02010600030101010101" pitchFamily="2" charset="-122"/>
                <a:hlinkClick r:id=""/>
              </a:rPr>
              <a:t>At</a:t>
            </a:r>
            <a:r>
              <a:rPr lang="en-US" altLang="zh-CN" sz="1600" u="sng" dirty="0">
                <a:solidFill>
                  <a:srgbClr val="FF0066"/>
                </a:solidFill>
                <a:latin typeface="Times New Roman" panose="02020603050405020304" charset="0"/>
                <a:ea typeface="宋体" panose="02010600030101010101" pitchFamily="2" charset="-122"/>
                <a:hlinkClick r:id=""/>
              </a:rPr>
              <a:t>                8)            </a:t>
            </a:r>
            <a:r>
              <a:rPr lang="en-US" altLang="zh-CN" sz="1600" dirty="0">
                <a:solidFill>
                  <a:srgbClr val="FF0066"/>
                </a:solidFill>
                <a:latin typeface="Times New Roman" panose="02020603050405020304" charset="0"/>
                <a:ea typeface="宋体" panose="02010600030101010101" pitchFamily="2" charset="-122"/>
                <a:hlinkClick r:id=""/>
              </a:rPr>
              <a:t> sight</a:t>
            </a:r>
            <a:r>
              <a:rPr lang="en-US" altLang="zh-CN" sz="1600" dirty="0">
                <a:solidFill>
                  <a:srgbClr val="000000"/>
                </a:solidFill>
                <a:latin typeface="Times New Roman" panose="02020603050405020304" charset="0"/>
                <a:ea typeface="宋体" panose="02010600030101010101" pitchFamily="2" charset="-122"/>
                <a:hlinkClick r:id=""/>
              </a:rPr>
              <a:t> </a:t>
            </a:r>
            <a:r>
              <a:rPr lang="en-US" altLang="zh-CN" sz="1600" dirty="0">
                <a:solidFill>
                  <a:srgbClr val="000000"/>
                </a:solidFill>
                <a:latin typeface="Times New Roman" panose="02020603050405020304" charset="0"/>
                <a:ea typeface="宋体" panose="02010600030101010101" pitchFamily="2" charset="-122"/>
              </a:rPr>
              <a:t>of this FIRST of Exchange (Second of the same tenor and date         unpaid )</a:t>
            </a:r>
            <a:r>
              <a:rPr lang="en-US" altLang="zh-CN" sz="1600" dirty="0">
                <a:solidFill>
                  <a:srgbClr val="000000"/>
                </a:solidFill>
                <a:latin typeface="Times New Roman" panose="02020603050405020304" charset="0"/>
                <a:ea typeface="宋体" panose="02010600030101010101" pitchFamily="2" charset="-122"/>
                <a:hlinkClick r:id="" action="ppaction://hlinkshowjump?jump=nextslide"/>
              </a:rPr>
              <a:t>pay to the order of</a:t>
            </a:r>
            <a:r>
              <a:rPr lang="en-US" altLang="zh-CN" sz="1600" dirty="0">
                <a:solidFill>
                  <a:srgbClr val="000000"/>
                </a:solidFill>
                <a:latin typeface="宋体" panose="02010600030101010101" pitchFamily="2" charset="-122"/>
                <a:ea typeface="宋体" panose="02010600030101010101" pitchFamily="2" charset="-122"/>
                <a:hlinkClick r:id="" action="ppaction://hlinkshowjump?jump=nextslide"/>
              </a:rPr>
              <a:t> </a:t>
            </a:r>
            <a:r>
              <a:rPr lang="en-US" altLang="zh-CN" sz="1600" u="sng" dirty="0">
                <a:solidFill>
                  <a:srgbClr val="000000"/>
                </a:solidFill>
                <a:latin typeface="宋体" panose="02010600030101010101" pitchFamily="2" charset="-122"/>
                <a:ea typeface="宋体" panose="02010600030101010101" pitchFamily="2" charset="-122"/>
                <a:hlinkClick r:id="" action="ppaction://hlinkshowjump?jump=nextslide"/>
              </a:rPr>
              <a:t>                                              </a:t>
            </a:r>
            <a:r>
              <a:rPr lang="en-US" altLang="zh-CN" sz="1600" u="sng" dirty="0">
                <a:solidFill>
                  <a:srgbClr val="000000"/>
                </a:solidFill>
                <a:latin typeface="宋体" panose="02010600030101010101" pitchFamily="2" charset="-122"/>
                <a:ea typeface="宋体" panose="02010600030101010101" pitchFamily="2" charset="-122"/>
              </a:rPr>
              <a:t>9)                                                                      </a:t>
            </a:r>
            <a:r>
              <a:rPr lang="en-US" altLang="zh-CN" sz="1600" dirty="0">
                <a:solidFill>
                  <a:srgbClr val="000000"/>
                </a:solidFill>
                <a:latin typeface="宋体" panose="02010600030101010101" pitchFamily="2" charset="-122"/>
                <a:ea typeface="宋体" panose="02010600030101010101" pitchFamily="2" charset="-122"/>
              </a:rPr>
              <a:t> </a:t>
            </a:r>
            <a:endParaRPr lang="en-US" altLang="zh-CN" sz="1600" dirty="0">
              <a:solidFill>
                <a:srgbClr val="000000"/>
              </a:solidFill>
              <a:latin typeface="宋体" panose="02010600030101010101" pitchFamily="2" charset="-122"/>
              <a:ea typeface="宋体" panose="02010600030101010101" pitchFamily="2" charset="-122"/>
            </a:endParaRPr>
          </a:p>
          <a:p>
            <a:pPr algn="just">
              <a:lnSpc>
                <a:spcPct val="110000"/>
              </a:lnSpc>
            </a:pPr>
            <a:r>
              <a:rPr lang="en-US" altLang="zh-CN" sz="1600" dirty="0">
                <a:solidFill>
                  <a:srgbClr val="000000"/>
                </a:solidFill>
                <a:latin typeface="宋体" panose="02010600030101010101" pitchFamily="2" charset="-122"/>
                <a:ea typeface="宋体" panose="02010600030101010101" pitchFamily="2" charset="-122"/>
              </a:rPr>
              <a:t> </a:t>
            </a:r>
            <a:r>
              <a:rPr lang="zh-CN" altLang="en-US" sz="1600" dirty="0">
                <a:solidFill>
                  <a:srgbClr val="000000"/>
                </a:solidFill>
                <a:latin typeface="宋体" panose="02010600030101010101" pitchFamily="2" charset="-122"/>
                <a:ea typeface="宋体" panose="02010600030101010101" pitchFamily="2" charset="-122"/>
              </a:rPr>
              <a:t>金额</a:t>
            </a:r>
            <a:endParaRPr lang="zh-CN" altLang="en-US" sz="1600" dirty="0">
              <a:solidFill>
                <a:srgbClr val="000000"/>
              </a:solidFill>
              <a:latin typeface="宋体" panose="02010600030101010101" pitchFamily="2" charset="-122"/>
              <a:ea typeface="宋体" panose="02010600030101010101" pitchFamily="2" charset="-122"/>
            </a:endParaRPr>
          </a:p>
          <a:p>
            <a:pPr algn="just">
              <a:lnSpc>
                <a:spcPct val="110000"/>
              </a:lnSpc>
            </a:pPr>
            <a:r>
              <a:rPr lang="en-US" altLang="zh-CN" sz="1600" dirty="0">
                <a:solidFill>
                  <a:srgbClr val="000000"/>
                </a:solidFill>
                <a:latin typeface="Times New Roman" panose="02020603050405020304" charset="0"/>
                <a:ea typeface="宋体" panose="02010600030101010101" pitchFamily="2" charset="-122"/>
              </a:rPr>
              <a:t>the sum of </a:t>
            </a:r>
            <a:r>
              <a:rPr lang="en-US" altLang="zh-CN" sz="1600" u="sng" dirty="0">
                <a:solidFill>
                  <a:srgbClr val="000000"/>
                </a:solidFill>
                <a:latin typeface="Times New Roman" panose="02020603050405020304" charset="0"/>
                <a:ea typeface="宋体" panose="02010600030101010101" pitchFamily="2" charset="-122"/>
              </a:rPr>
              <a:t>                                                                                                                        10)</a:t>
            </a:r>
            <a:r>
              <a:rPr lang="en-US" altLang="zh-CN" sz="1600" u="sng" dirty="0">
                <a:solidFill>
                  <a:srgbClr val="000000"/>
                </a:solidFill>
                <a:latin typeface="宋体" panose="02010600030101010101" pitchFamily="2" charset="-122"/>
                <a:ea typeface="宋体" panose="02010600030101010101" pitchFamily="2" charset="-122"/>
              </a:rPr>
              <a:t>                                                                     </a:t>
            </a:r>
            <a:endParaRPr lang="en-US" altLang="zh-CN" sz="1600" dirty="0">
              <a:solidFill>
                <a:srgbClr val="000000"/>
              </a:solidFill>
              <a:latin typeface="宋体" panose="02010600030101010101" pitchFamily="2" charset="-122"/>
              <a:ea typeface="宋体" panose="02010600030101010101" pitchFamily="2" charset="-122"/>
            </a:endParaRPr>
          </a:p>
          <a:p>
            <a:pPr algn="just">
              <a:lnSpc>
                <a:spcPct val="110000"/>
              </a:lnSpc>
            </a:pPr>
            <a:r>
              <a:rPr lang="zh-CN" altLang="en-US" sz="1600" dirty="0">
                <a:solidFill>
                  <a:srgbClr val="000000"/>
                </a:solidFill>
                <a:latin typeface="宋体" panose="02010600030101010101" pitchFamily="2" charset="-122"/>
                <a:ea typeface="宋体" panose="02010600030101010101" pitchFamily="2" charset="-122"/>
              </a:rPr>
              <a:t>此致 </a:t>
            </a:r>
            <a:endParaRPr lang="zh-CN" altLang="en-US" sz="1600" dirty="0">
              <a:solidFill>
                <a:srgbClr val="000000"/>
              </a:solidFill>
              <a:latin typeface="宋体" panose="02010600030101010101" pitchFamily="2" charset="-122"/>
              <a:ea typeface="宋体" panose="02010600030101010101" pitchFamily="2" charset="-122"/>
            </a:endParaRPr>
          </a:p>
          <a:p>
            <a:pPr algn="just">
              <a:lnSpc>
                <a:spcPct val="110000"/>
              </a:lnSpc>
            </a:pPr>
            <a:r>
              <a:rPr lang="en-US" altLang="zh-CN" sz="1600" dirty="0">
                <a:solidFill>
                  <a:srgbClr val="000000"/>
                </a:solidFill>
                <a:latin typeface="Times New Roman" panose="02020603050405020304" charset="0"/>
                <a:ea typeface="宋体" panose="02010600030101010101" pitchFamily="2" charset="-122"/>
              </a:rPr>
              <a:t>To </a:t>
            </a:r>
            <a:r>
              <a:rPr lang="en-US" altLang="zh-CN" sz="1600" u="sng" dirty="0">
                <a:solidFill>
                  <a:srgbClr val="000000"/>
                </a:solidFill>
                <a:latin typeface="Times New Roman" panose="02020603050405020304" charset="0"/>
                <a:ea typeface="宋体" panose="02010600030101010101" pitchFamily="2" charset="-122"/>
              </a:rPr>
              <a:t>                                                                                                                                    11）</a:t>
            </a:r>
            <a:r>
              <a:rPr lang="en-US" altLang="zh-CN" sz="1600" u="sng" dirty="0">
                <a:solidFill>
                  <a:srgbClr val="000000"/>
                </a:solidFill>
                <a:latin typeface="宋体" panose="02010600030101010101" pitchFamily="2" charset="-122"/>
                <a:ea typeface="宋体" panose="02010600030101010101" pitchFamily="2" charset="-122"/>
              </a:rPr>
              <a:t>                    </a:t>
            </a:r>
            <a:r>
              <a:rPr lang="en-US" altLang="zh-CN" sz="1600" dirty="0">
                <a:solidFill>
                  <a:srgbClr val="000000"/>
                </a:solidFill>
                <a:latin typeface="宋体" panose="02010600030101010101" pitchFamily="2" charset="-122"/>
                <a:ea typeface="宋体" panose="02010600030101010101" pitchFamily="2" charset="-122"/>
              </a:rPr>
              <a:t> </a:t>
            </a:r>
            <a:endParaRPr lang="en-US" altLang="zh-CN" sz="1600" dirty="0">
              <a:solidFill>
                <a:srgbClr val="000000"/>
              </a:solidFill>
              <a:latin typeface="宋体" panose="02010600030101010101" pitchFamily="2" charset="-122"/>
              <a:ea typeface="宋体" panose="02010600030101010101" pitchFamily="2" charset="-122"/>
            </a:endParaRPr>
          </a:p>
          <a:p>
            <a:pPr algn="just">
              <a:lnSpc>
                <a:spcPct val="110000"/>
              </a:lnSpc>
            </a:pPr>
            <a:r>
              <a:rPr lang="en-US" altLang="zh-CN" sz="1600" dirty="0">
                <a:solidFill>
                  <a:srgbClr val="000000"/>
                </a:solidFill>
                <a:latin typeface="宋体" panose="02010600030101010101" pitchFamily="2" charset="-122"/>
                <a:ea typeface="宋体" panose="02010600030101010101" pitchFamily="2" charset="-122"/>
              </a:rPr>
              <a:t>                                            </a:t>
            </a:r>
            <a:endParaRPr lang="en-US" altLang="zh-CN" sz="1600" dirty="0">
              <a:solidFill>
                <a:srgbClr val="000000"/>
              </a:solidFill>
              <a:latin typeface="宋体" panose="02010600030101010101" pitchFamily="2" charset="-122"/>
              <a:ea typeface="宋体" panose="02010600030101010101" pitchFamily="2" charset="-122"/>
            </a:endParaRPr>
          </a:p>
          <a:p>
            <a:pPr algn="just">
              <a:lnSpc>
                <a:spcPct val="110000"/>
              </a:lnSpc>
            </a:pPr>
            <a:r>
              <a:rPr lang="en-US" altLang="zh-CN" sz="1600" dirty="0">
                <a:solidFill>
                  <a:srgbClr val="000000"/>
                </a:solidFill>
                <a:latin typeface="宋体" panose="02010600030101010101" pitchFamily="2" charset="-122"/>
                <a:ea typeface="宋体" panose="02010600030101010101" pitchFamily="2" charset="-122"/>
              </a:rPr>
              <a:t>                                             </a:t>
            </a:r>
            <a:r>
              <a:rPr lang="en-US" altLang="zh-CN" sz="1600" dirty="0">
                <a:solidFill>
                  <a:srgbClr val="000000"/>
                </a:solidFill>
                <a:latin typeface="宋体" panose="02010600030101010101" pitchFamily="2" charset="-122"/>
                <a:ea typeface="宋体" panose="02010600030101010101" pitchFamily="2" charset="-122"/>
                <a:hlinkClick r:id="" action="ppaction://hlinkshowjump?jump=nextslide"/>
              </a:rPr>
              <a:t>12）--------------------</a:t>
            </a:r>
            <a:r>
              <a:rPr lang="en-US" altLang="zh-CN" sz="1600" dirty="0">
                <a:solidFill>
                  <a:srgbClr val="FF00FF"/>
                </a:solidFill>
                <a:latin typeface="Times New Roman" panose="02020603050405020304" charset="0"/>
                <a:ea typeface="宋体" panose="02010600030101010101" pitchFamily="2" charset="-122"/>
                <a:hlinkClick r:id="" action="ppaction://hlinkshowjump?jump=nextslide"/>
              </a:rPr>
              <a:t>.</a:t>
            </a:r>
            <a:r>
              <a:rPr lang="en-US" altLang="zh-CN" sz="1600" dirty="0">
                <a:solidFill>
                  <a:srgbClr val="000000"/>
                </a:solidFill>
                <a:latin typeface="Times New Roman" panose="02020603050405020304" charset="0"/>
                <a:ea typeface="宋体" panose="02010600030101010101" pitchFamily="2" charset="-122"/>
                <a:hlinkClick r:id="" action="ppaction://hlinkshowjump?jump=nextslide"/>
              </a:rPr>
              <a:t> </a:t>
            </a:r>
            <a:endParaRPr lang="en-US" altLang="zh-CN" sz="1600" dirty="0">
              <a:solidFill>
                <a:srgbClr val="000000"/>
              </a:solidFill>
              <a:latin typeface="Times New Roman" panose="02020603050405020304" charset="0"/>
              <a:ea typeface="宋体" panose="02010600030101010101" pitchFamily="2" charset="-122"/>
            </a:endParaRPr>
          </a:p>
        </p:txBody>
      </p:sp>
      <p:pic>
        <p:nvPicPr>
          <p:cNvPr id="11275" name="图片 11274" descr="TGNEXT">
            <a:hlinkClick r:id="" action="ppaction://hlinkshowjump?jump=nextslide"/>
          </p:cNvPr>
          <p:cNvPicPr>
            <a:picLocks noChangeAspect="1"/>
          </p:cNvPicPr>
          <p:nvPr/>
        </p:nvPicPr>
        <p:blipFill>
          <a:blip r:embed="rId1"/>
          <a:stretch>
            <a:fillRect/>
          </a:stretch>
        </p:blipFill>
        <p:spPr>
          <a:xfrm>
            <a:off x="9604375" y="6172200"/>
            <a:ext cx="1063625" cy="685800"/>
          </a:xfrm>
          <a:prstGeom prst="rect">
            <a:avLst/>
          </a:prstGeom>
          <a:noFill/>
          <a:ln w="9525">
            <a:noFill/>
          </a:ln>
        </p:spPr>
      </p:pic>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1267"/>
                                        </p:tgtEl>
                                        <p:attrNameLst>
                                          <p:attrName>style.visibility</p:attrName>
                                        </p:attrNameLst>
                                      </p:cBhvr>
                                      <p:to>
                                        <p:strVal val="visible"/>
                                      </p:to>
                                    </p:set>
                                    <p:anim calcmode="lin" valueType="num">
                                      <p:cBhvr>
                                        <p:cTn id="7" dur="500" fill="hold"/>
                                        <p:tgtEl>
                                          <p:spTgt spid="11267"/>
                                        </p:tgtEl>
                                        <p:attrNameLst>
                                          <p:attrName>ppt_x</p:attrName>
                                        </p:attrNameLst>
                                      </p:cBhvr>
                                      <p:tavLst>
                                        <p:tav tm="0">
                                          <p:val>
                                            <p:strVal val="0-#ppt_w/2"/>
                                          </p:val>
                                        </p:tav>
                                        <p:tav tm="100000">
                                          <p:val>
                                            <p:strVal val="#ppt_x"/>
                                          </p:val>
                                        </p:tav>
                                      </p:tavLst>
                                    </p:anim>
                                    <p:anim calcmode="lin" valueType="num">
                                      <p:cBhvr>
                                        <p:cTn id="8" dur="500" fill="hold"/>
                                        <p:tgtEl>
                                          <p:spTgt spid="1126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11274"/>
                                        </p:tgtEl>
                                        <p:attrNameLst>
                                          <p:attrName>style.visibility</p:attrName>
                                        </p:attrNameLst>
                                      </p:cBhvr>
                                      <p:to>
                                        <p:strVal val="visible"/>
                                      </p:to>
                                    </p:set>
                                    <p:anim calcmode="lin" valueType="num">
                                      <p:cBhvr>
                                        <p:cTn id="13" dur="500" fill="hold"/>
                                        <p:tgtEl>
                                          <p:spTgt spid="11274"/>
                                        </p:tgtEl>
                                        <p:attrNameLst>
                                          <p:attrName>ppt_w</p:attrName>
                                        </p:attrNameLst>
                                      </p:cBhvr>
                                      <p:tavLst>
                                        <p:tav tm="0">
                                          <p:val>
                                            <p:fltVal val="0.000000"/>
                                          </p:val>
                                        </p:tav>
                                        <p:tav tm="100000">
                                          <p:val>
                                            <p:strVal val="#ppt_w"/>
                                          </p:val>
                                        </p:tav>
                                      </p:tavLst>
                                    </p:anim>
                                    <p:anim calcmode="lin" valueType="num">
                                      <p:cBhvr>
                                        <p:cTn id="14" dur="500" fill="hold"/>
                                        <p:tgtEl>
                                          <p:spTgt spid="11274"/>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37" fill="hold" nodeType="clickEffect">
                                  <p:stCondLst>
                                    <p:cond delay="0"/>
                                  </p:stCondLst>
                                  <p:childTnLst>
                                    <p:set>
                                      <p:cBhvr>
                                        <p:cTn id="18" dur="1" fill="hold">
                                          <p:stCondLst>
                                            <p:cond delay="0"/>
                                          </p:stCondLst>
                                        </p:cTn>
                                        <p:tgtEl>
                                          <p:spTgt spid="11275"/>
                                        </p:tgtEl>
                                        <p:attrNameLst>
                                          <p:attrName>style.visibility</p:attrName>
                                        </p:attrNameLst>
                                      </p:cBhvr>
                                      <p:to>
                                        <p:strVal val="visible"/>
                                      </p:to>
                                    </p:set>
                                    <p:animEffect transition="in" filter="barn(outVertical)">
                                      <p:cBhvr>
                                        <p:cTn id="19" dur="500"/>
                                        <p:tgtEl>
                                          <p:spTgt spid="112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4" grpId="0" bldLvl="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矩形 23553"/>
          <p:cNvSpPr/>
          <p:nvPr/>
        </p:nvSpPr>
        <p:spPr>
          <a:xfrm>
            <a:off x="1524000" y="304800"/>
            <a:ext cx="9144000" cy="5846445"/>
          </a:xfrm>
          <a:prstGeom prst="rect">
            <a:avLst/>
          </a:prstGeom>
          <a:solidFill>
            <a:srgbClr val="D0D8D0"/>
          </a:solidFill>
          <a:ln w="9525" cap="flat" cmpd="sng">
            <a:solidFill>
              <a:schemeClr val="tx1"/>
            </a:solidFill>
            <a:prstDash val="solid"/>
            <a:miter/>
            <a:headEnd type="none" w="med" len="med"/>
            <a:tailEnd type="none" w="med" len="med"/>
          </a:ln>
        </p:spPr>
        <p:txBody>
          <a:bodyPr anchor="t" anchorCtr="0">
            <a:spAutoFit/>
          </a:bodyPr>
          <a:p>
            <a:pPr algn="just">
              <a:lnSpc>
                <a:spcPct val="110000"/>
              </a:lnSpc>
            </a:pPr>
            <a:r>
              <a:rPr lang="zh-CN" altLang="en-US" sz="2000" dirty="0">
                <a:solidFill>
                  <a:srgbClr val="000000"/>
                </a:solidFill>
                <a:latin typeface="宋体" panose="02010600030101010101" pitchFamily="2" charset="-122"/>
              </a:rPr>
              <a:t>凭                                                  信用证</a:t>
            </a:r>
            <a:endParaRPr lang="zh-CN" altLang="en-US" sz="2000" dirty="0">
              <a:solidFill>
                <a:srgbClr val="000000"/>
              </a:solidFill>
              <a:latin typeface="宋体" panose="02010600030101010101" pitchFamily="2" charset="-122"/>
            </a:endParaRPr>
          </a:p>
          <a:p>
            <a:pPr algn="just">
              <a:lnSpc>
                <a:spcPct val="110000"/>
              </a:lnSpc>
            </a:pPr>
            <a:r>
              <a:rPr lang="en-US" altLang="zh-CN" sz="2000" dirty="0">
                <a:solidFill>
                  <a:srgbClr val="000000"/>
                </a:solidFill>
                <a:latin typeface="Times New Roman" panose="02020603050405020304" charset="0"/>
              </a:rPr>
              <a:t>Drawn under</a:t>
            </a:r>
            <a:r>
              <a:rPr lang="en-US" altLang="zh-CN" sz="2000" u="sng" dirty="0">
                <a:solidFill>
                  <a:srgbClr val="000000"/>
                </a:solidFill>
                <a:latin typeface="Times New Roman" panose="02020603050405020304" charset="0"/>
              </a:rPr>
              <a:t>  </a:t>
            </a:r>
            <a:r>
              <a:rPr lang="en-US" altLang="zh-CN" sz="2000" u="sng" dirty="0">
                <a:latin typeface="Times New Roman" panose="02020603050405020304" charset="0"/>
              </a:rPr>
              <a:t>CITI BANK，ANKALOUS BRANCH</a:t>
            </a:r>
            <a:r>
              <a:rPr lang="en-US" altLang="zh-CN" sz="2000" u="sng" dirty="0">
                <a:solidFill>
                  <a:srgbClr val="000000"/>
                </a:solidFill>
                <a:latin typeface="Times New Roman" panose="02020603050405020304" charset="0"/>
              </a:rPr>
              <a:t>  </a:t>
            </a:r>
            <a:r>
              <a:rPr lang="en-US" altLang="zh-CN" sz="2000" dirty="0">
                <a:solidFill>
                  <a:srgbClr val="000000"/>
                </a:solidFill>
                <a:latin typeface="Times New Roman" panose="02020603050405020304" charset="0"/>
              </a:rPr>
              <a:t>L/C  No.</a:t>
            </a:r>
            <a:r>
              <a:rPr lang="en-US" altLang="zh-CN" sz="2000" u="sng" dirty="0">
                <a:solidFill>
                  <a:srgbClr val="000000"/>
                </a:solidFill>
                <a:latin typeface="Times New Roman" panose="02020603050405020304" charset="0"/>
              </a:rPr>
              <a:t>     </a:t>
            </a:r>
            <a:r>
              <a:rPr lang="en-US" altLang="zh-CN" sz="2000" u="sng" dirty="0">
                <a:latin typeface="Times New Roman" panose="02020603050405020304" charset="0"/>
              </a:rPr>
              <a:t>12712805882</a:t>
            </a:r>
            <a:r>
              <a:rPr lang="en-US" altLang="zh-CN" sz="2000" u="sng" dirty="0">
                <a:solidFill>
                  <a:srgbClr val="000000"/>
                </a:solidFill>
                <a:latin typeface="宋体" panose="02010600030101010101" pitchFamily="2" charset="-122"/>
              </a:rPr>
              <a:t> </a:t>
            </a:r>
            <a:endParaRPr lang="en-US" altLang="zh-CN" sz="2000" u="sng" dirty="0">
              <a:solidFill>
                <a:srgbClr val="000000"/>
              </a:solidFill>
              <a:latin typeface="宋体" panose="02010600030101010101" pitchFamily="2" charset="-122"/>
            </a:endParaRPr>
          </a:p>
          <a:p>
            <a:pPr algn="just">
              <a:lnSpc>
                <a:spcPct val="110000"/>
              </a:lnSpc>
            </a:pPr>
            <a:r>
              <a:rPr lang="en-US" altLang="zh-CN" sz="2000" u="sng" dirty="0">
                <a:solidFill>
                  <a:srgbClr val="000000"/>
                </a:solidFill>
                <a:latin typeface="宋体" panose="02010600030101010101" pitchFamily="2" charset="-122"/>
              </a:rPr>
              <a:t>      </a:t>
            </a:r>
            <a:endParaRPr lang="en-US" altLang="zh-CN" sz="2000" dirty="0">
              <a:solidFill>
                <a:srgbClr val="000000"/>
              </a:solidFill>
              <a:latin typeface="宋体" panose="02010600030101010101" pitchFamily="2" charset="-122"/>
            </a:endParaRPr>
          </a:p>
          <a:p>
            <a:pPr algn="just">
              <a:lnSpc>
                <a:spcPct val="110000"/>
              </a:lnSpc>
            </a:pPr>
            <a:r>
              <a:rPr lang="zh-CN" altLang="en-US" sz="2000" dirty="0">
                <a:solidFill>
                  <a:srgbClr val="000000"/>
                </a:solidFill>
                <a:latin typeface="宋体" panose="02010600030101010101" pitchFamily="2" charset="-122"/>
              </a:rPr>
              <a:t>日期           年      月     日  支取  按    年   息        付 款</a:t>
            </a:r>
            <a:endParaRPr lang="zh-CN" altLang="en-US" sz="2000" dirty="0">
              <a:solidFill>
                <a:srgbClr val="000000"/>
              </a:solidFill>
              <a:latin typeface="宋体" panose="02010600030101010101" pitchFamily="2" charset="-122"/>
            </a:endParaRPr>
          </a:p>
          <a:p>
            <a:pPr algn="just">
              <a:lnSpc>
                <a:spcPct val="110000"/>
              </a:lnSpc>
            </a:pPr>
            <a:r>
              <a:rPr lang="en-US" altLang="zh-CN" sz="2000" dirty="0">
                <a:solidFill>
                  <a:srgbClr val="000000"/>
                </a:solidFill>
                <a:latin typeface="Times New Roman" panose="02020603050405020304" charset="0"/>
              </a:rPr>
              <a:t>Dated</a:t>
            </a:r>
            <a:r>
              <a:rPr lang="en-US" altLang="zh-CN" sz="2000" u="sng" dirty="0">
                <a:solidFill>
                  <a:srgbClr val="000000"/>
                </a:solidFill>
                <a:latin typeface="Times New Roman" panose="02020603050405020304" charset="0"/>
              </a:rPr>
              <a:t> </a:t>
            </a:r>
            <a:r>
              <a:rPr lang="en-US" altLang="zh-CN" sz="2000" u="sng" dirty="0">
                <a:latin typeface="Times New Roman" panose="02020603050405020304" charset="0"/>
              </a:rPr>
              <a:t>MAY 20,2005</a:t>
            </a:r>
            <a:r>
              <a:rPr lang="en-US" altLang="zh-CN" sz="2000" u="sng" dirty="0">
                <a:solidFill>
                  <a:srgbClr val="000000"/>
                </a:solidFill>
                <a:latin typeface="Times New Roman" panose="02020603050405020304" charset="0"/>
              </a:rPr>
              <a:t>   </a:t>
            </a:r>
            <a:r>
              <a:rPr lang="en-US" altLang="zh-CN" sz="2000" dirty="0">
                <a:solidFill>
                  <a:srgbClr val="000000"/>
                </a:solidFill>
                <a:latin typeface="Times New Roman" panose="02020603050405020304" charset="0"/>
              </a:rPr>
              <a:t>Payable with interest @</a:t>
            </a:r>
            <a:r>
              <a:rPr lang="en-US" altLang="zh-CN" sz="2000" u="sng" dirty="0">
                <a:solidFill>
                  <a:srgbClr val="000000"/>
                </a:solidFill>
                <a:latin typeface="Times New Roman" panose="02020603050405020304" charset="0"/>
              </a:rPr>
              <a:t>  4)                    </a:t>
            </a:r>
            <a:r>
              <a:rPr lang="en-US" altLang="zh-CN" sz="2000" dirty="0">
                <a:solidFill>
                  <a:srgbClr val="000000"/>
                </a:solidFill>
                <a:latin typeface="Times New Roman" panose="02020603050405020304" charset="0"/>
              </a:rPr>
              <a:t> % Per annum</a:t>
            </a:r>
            <a:endParaRPr lang="en-US" altLang="zh-CN" sz="2000" dirty="0">
              <a:solidFill>
                <a:srgbClr val="000000"/>
              </a:solidFill>
              <a:latin typeface="Times New Roman" panose="02020603050405020304" charset="0"/>
            </a:endParaRPr>
          </a:p>
          <a:p>
            <a:pPr algn="just">
              <a:lnSpc>
                <a:spcPct val="110000"/>
              </a:lnSpc>
            </a:pPr>
            <a:r>
              <a:rPr lang="zh-CN" altLang="en-US" sz="2000" dirty="0">
                <a:solidFill>
                  <a:srgbClr val="000000"/>
                </a:solidFill>
                <a:latin typeface="宋体" panose="02010600030101010101" pitchFamily="2" charset="-122"/>
              </a:rPr>
              <a:t>号码                汇票金额        中国，湖州    年     月       日</a:t>
            </a:r>
            <a:endParaRPr lang="zh-CN" altLang="en-US" sz="2000" dirty="0">
              <a:solidFill>
                <a:srgbClr val="000000"/>
              </a:solidFill>
              <a:latin typeface="宋体" panose="02010600030101010101" pitchFamily="2" charset="-122"/>
            </a:endParaRPr>
          </a:p>
          <a:p>
            <a:pPr algn="just">
              <a:lnSpc>
                <a:spcPct val="110000"/>
              </a:lnSpc>
            </a:pPr>
            <a:r>
              <a:rPr lang="en-US" altLang="zh-CN" sz="2000" dirty="0">
                <a:solidFill>
                  <a:srgbClr val="000000"/>
                </a:solidFill>
                <a:latin typeface="Times New Roman" panose="02020603050405020304" charset="0"/>
              </a:rPr>
              <a:t>No.</a:t>
            </a:r>
            <a:r>
              <a:rPr lang="en-US" altLang="zh-CN" sz="2000" u="sng" dirty="0">
                <a:solidFill>
                  <a:srgbClr val="000000"/>
                </a:solidFill>
                <a:latin typeface="Times New Roman" panose="02020603050405020304" charset="0"/>
              </a:rPr>
              <a:t> </a:t>
            </a:r>
            <a:r>
              <a:rPr lang="en-US" altLang="zh-CN" sz="2000" u="sng" dirty="0">
                <a:solidFill>
                  <a:srgbClr val="FF3300"/>
                </a:solidFill>
                <a:latin typeface="Times New Roman" panose="02020603050405020304" charset="0"/>
              </a:rPr>
              <a:t>INV0533126</a:t>
            </a:r>
            <a:r>
              <a:rPr lang="en-US" altLang="zh-CN" sz="2000" u="sng" dirty="0">
                <a:solidFill>
                  <a:srgbClr val="000000"/>
                </a:solidFill>
                <a:latin typeface="Times New Roman" panose="02020603050405020304" charset="0"/>
              </a:rPr>
              <a:t> </a:t>
            </a:r>
            <a:r>
              <a:rPr lang="en-US" altLang="zh-CN" sz="2000" dirty="0">
                <a:solidFill>
                  <a:srgbClr val="000000"/>
                </a:solidFill>
                <a:latin typeface="Times New Roman" panose="02020603050405020304" charset="0"/>
              </a:rPr>
              <a:t> Exchange for </a:t>
            </a:r>
            <a:r>
              <a:rPr lang="en-US" altLang="zh-CN" sz="2000" u="sng" dirty="0">
                <a:solidFill>
                  <a:srgbClr val="FF3300"/>
                </a:solidFill>
                <a:latin typeface="Times New Roman" panose="02020603050405020304" charset="0"/>
              </a:rPr>
              <a:t>USD13625.00</a:t>
            </a:r>
            <a:r>
              <a:rPr lang="en-US" altLang="zh-CN" sz="2000" u="sng" dirty="0">
                <a:solidFill>
                  <a:srgbClr val="000000"/>
                </a:solidFill>
                <a:latin typeface="Times New Roman" panose="02020603050405020304" charset="0"/>
              </a:rPr>
              <a:t> </a:t>
            </a:r>
            <a:r>
              <a:rPr lang="en-US" altLang="zh-CN" sz="2000" dirty="0">
                <a:solidFill>
                  <a:srgbClr val="000000"/>
                </a:solidFill>
                <a:latin typeface="Times New Roman" panose="02020603050405020304" charset="0"/>
              </a:rPr>
              <a:t> Huzhou , China</a:t>
            </a:r>
            <a:r>
              <a:rPr lang="en-US" altLang="zh-CN" sz="2000" u="sng" dirty="0">
                <a:solidFill>
                  <a:srgbClr val="000000"/>
                </a:solidFill>
                <a:latin typeface="Times New Roman" panose="02020603050405020304" charset="0"/>
              </a:rPr>
              <a:t>                           7)</a:t>
            </a:r>
            <a:r>
              <a:rPr lang="en-US" altLang="zh-CN" sz="2000" u="sng" dirty="0">
                <a:solidFill>
                  <a:srgbClr val="000000"/>
                </a:solidFill>
                <a:latin typeface="宋体" panose="02010600030101010101" pitchFamily="2" charset="-122"/>
              </a:rPr>
              <a:t>              </a:t>
            </a:r>
            <a:r>
              <a:rPr lang="en-US" altLang="zh-CN" sz="2000" dirty="0">
                <a:solidFill>
                  <a:srgbClr val="000000"/>
                </a:solidFill>
                <a:latin typeface="宋体" panose="02010600030101010101" pitchFamily="2" charset="-122"/>
              </a:rPr>
              <a:t> </a:t>
            </a:r>
            <a:endParaRPr lang="en-US" altLang="zh-CN" sz="2000" dirty="0">
              <a:solidFill>
                <a:srgbClr val="000000"/>
              </a:solidFill>
              <a:latin typeface="宋体" panose="02010600030101010101" pitchFamily="2" charset="-122"/>
            </a:endParaRPr>
          </a:p>
          <a:p>
            <a:pPr algn="just">
              <a:lnSpc>
                <a:spcPct val="110000"/>
              </a:lnSpc>
            </a:pPr>
            <a:r>
              <a:rPr lang="zh-CN" altLang="en-US" sz="2000" dirty="0">
                <a:solidFill>
                  <a:srgbClr val="000000"/>
                </a:solidFill>
                <a:latin typeface="宋体" panose="02010600030101010101" pitchFamily="2" charset="-122"/>
              </a:rPr>
              <a:t>见票                                     日后（本汇票之副本未付）付</a:t>
            </a:r>
            <a:endParaRPr lang="zh-CN" altLang="en-US" sz="2000" dirty="0">
              <a:solidFill>
                <a:srgbClr val="000000"/>
              </a:solidFill>
              <a:latin typeface="宋体" panose="02010600030101010101" pitchFamily="2" charset="-122"/>
            </a:endParaRPr>
          </a:p>
          <a:p>
            <a:pPr algn="just">
              <a:lnSpc>
                <a:spcPct val="110000"/>
              </a:lnSpc>
            </a:pPr>
            <a:r>
              <a:rPr lang="en-US" altLang="zh-CN" sz="2000" dirty="0">
                <a:solidFill>
                  <a:srgbClr val="000000"/>
                </a:solidFill>
                <a:latin typeface="Times New Roman" panose="02020603050405020304" charset="0"/>
              </a:rPr>
              <a:t>At</a:t>
            </a:r>
            <a:r>
              <a:rPr lang="en-US" altLang="zh-CN" sz="2000" u="sng" dirty="0">
                <a:solidFill>
                  <a:srgbClr val="000000"/>
                </a:solidFill>
                <a:latin typeface="Times New Roman" panose="02020603050405020304" charset="0"/>
              </a:rPr>
              <a:t>  </a:t>
            </a:r>
            <a:r>
              <a:rPr lang="en-US" altLang="zh-CN" sz="2000" u="sng" dirty="0">
                <a:solidFill>
                  <a:srgbClr val="FF3300"/>
                </a:solidFill>
                <a:latin typeface="Times New Roman" panose="02020603050405020304" charset="0"/>
              </a:rPr>
              <a:t>30 DAYS AFTER</a:t>
            </a:r>
            <a:r>
              <a:rPr lang="en-US" altLang="zh-CN" sz="2000" u="sng" dirty="0">
                <a:solidFill>
                  <a:srgbClr val="000000"/>
                </a:solidFill>
                <a:latin typeface="Times New Roman" panose="02020603050405020304" charset="0"/>
              </a:rPr>
              <a:t> </a:t>
            </a:r>
            <a:r>
              <a:rPr lang="en-US" altLang="zh-CN" sz="2000" dirty="0">
                <a:solidFill>
                  <a:srgbClr val="000000"/>
                </a:solidFill>
                <a:latin typeface="Times New Roman" panose="02020603050405020304" charset="0"/>
              </a:rPr>
              <a:t>sight of this FIRST of Exchange (Second of the same tenor and date         unpaid )</a:t>
            </a:r>
            <a:endParaRPr lang="en-US" altLang="zh-CN" sz="2000" dirty="0">
              <a:solidFill>
                <a:srgbClr val="000000"/>
              </a:solidFill>
              <a:latin typeface="Times New Roman" panose="02020603050405020304" charset="0"/>
            </a:endParaRPr>
          </a:p>
          <a:p>
            <a:pPr>
              <a:lnSpc>
                <a:spcPct val="110000"/>
              </a:lnSpc>
            </a:pPr>
            <a:r>
              <a:rPr lang="en-US" altLang="zh-CN" sz="2000" dirty="0">
                <a:solidFill>
                  <a:srgbClr val="000000"/>
                </a:solidFill>
                <a:latin typeface="Times New Roman" panose="02020603050405020304" charset="0"/>
              </a:rPr>
              <a:t>pay to the order of</a:t>
            </a:r>
            <a:r>
              <a:rPr lang="en-US" altLang="zh-CN" sz="2000" dirty="0">
                <a:solidFill>
                  <a:srgbClr val="000000"/>
                </a:solidFill>
                <a:latin typeface="宋体" panose="02010600030101010101" pitchFamily="2" charset="-122"/>
              </a:rPr>
              <a:t> </a:t>
            </a:r>
            <a:r>
              <a:rPr lang="en-US" altLang="zh-CN" sz="2000" u="sng" dirty="0">
                <a:solidFill>
                  <a:srgbClr val="000000"/>
                </a:solidFill>
                <a:latin typeface="宋体" panose="02010600030101010101" pitchFamily="2" charset="-122"/>
              </a:rPr>
              <a:t> </a:t>
            </a:r>
            <a:r>
              <a:rPr lang="en-US" altLang="zh-CN" sz="2000" u="sng" dirty="0">
                <a:solidFill>
                  <a:srgbClr val="FF3300"/>
                </a:solidFill>
                <a:latin typeface="Times New Roman" panose="02020603050405020304" charset="0"/>
              </a:rPr>
              <a:t>BANK OF CHINA</a:t>
            </a:r>
            <a:r>
              <a:rPr lang="en-US" altLang="zh-CN" sz="2000" b="0" dirty="0">
                <a:solidFill>
                  <a:srgbClr val="FF3300"/>
                </a:solidFill>
                <a:latin typeface="Times New Roman" panose="02020603050405020304" charset="0"/>
              </a:rPr>
              <a:t> </a:t>
            </a:r>
            <a:r>
              <a:rPr lang="en-US" altLang="zh-CN" sz="2000" u="sng" dirty="0">
                <a:solidFill>
                  <a:srgbClr val="FF3300"/>
                </a:solidFill>
                <a:latin typeface="Times New Roman" panose="02020603050405020304" charset="0"/>
              </a:rPr>
              <a:t>       </a:t>
            </a:r>
            <a:r>
              <a:rPr lang="en-US" altLang="zh-CN" sz="2000" u="sng" dirty="0">
                <a:solidFill>
                  <a:srgbClr val="000000"/>
                </a:solidFill>
                <a:latin typeface="宋体" panose="02010600030101010101" pitchFamily="2" charset="-122"/>
              </a:rPr>
              <a:t>                                                                                  </a:t>
            </a:r>
            <a:r>
              <a:rPr lang="en-US" altLang="zh-CN" sz="2000" dirty="0">
                <a:solidFill>
                  <a:srgbClr val="000000"/>
                </a:solidFill>
                <a:latin typeface="宋体" panose="02010600030101010101" pitchFamily="2" charset="-122"/>
              </a:rPr>
              <a:t>  </a:t>
            </a:r>
            <a:r>
              <a:rPr lang="zh-CN" altLang="en-US" sz="2000" dirty="0">
                <a:solidFill>
                  <a:srgbClr val="000000"/>
                </a:solidFill>
                <a:latin typeface="宋体" panose="02010600030101010101" pitchFamily="2" charset="-122"/>
              </a:rPr>
              <a:t>金额</a:t>
            </a:r>
            <a:endParaRPr lang="zh-CN" altLang="en-US" sz="2000" dirty="0">
              <a:solidFill>
                <a:srgbClr val="000000"/>
              </a:solidFill>
              <a:latin typeface="宋体" panose="02010600030101010101" pitchFamily="2" charset="-122"/>
            </a:endParaRPr>
          </a:p>
          <a:p>
            <a:pPr>
              <a:lnSpc>
                <a:spcPct val="110000"/>
              </a:lnSpc>
            </a:pPr>
            <a:r>
              <a:rPr lang="en-US" altLang="zh-CN" sz="2000" dirty="0">
                <a:solidFill>
                  <a:srgbClr val="000000"/>
                </a:solidFill>
                <a:latin typeface="Times New Roman" panose="02020603050405020304" charset="0"/>
              </a:rPr>
              <a:t>the sum of </a:t>
            </a:r>
            <a:r>
              <a:rPr lang="en-US" altLang="zh-CN" sz="2000" u="sng" dirty="0">
                <a:latin typeface="Times New Roman" panose="02020603050405020304" charset="0"/>
              </a:rPr>
              <a:t>SAY</a:t>
            </a:r>
            <a:r>
              <a:rPr lang="en-US" altLang="zh-CN" sz="2000" u="sng" dirty="0">
                <a:solidFill>
                  <a:srgbClr val="FF3300"/>
                </a:solidFill>
                <a:latin typeface="Times New Roman" panose="02020603050405020304" charset="0"/>
              </a:rPr>
              <a:t> </a:t>
            </a:r>
            <a:r>
              <a:rPr lang="en-US" altLang="zh-CN" sz="2000" u="sng" dirty="0">
                <a:solidFill>
                  <a:srgbClr val="FF0066"/>
                </a:solidFill>
                <a:latin typeface="Times New Roman" panose="02020603050405020304" charset="0"/>
              </a:rPr>
              <a:t>UNITED STATES  DOLLARS</a:t>
            </a:r>
            <a:r>
              <a:rPr lang="en-US" altLang="zh-CN" sz="2000" u="sng" dirty="0">
                <a:solidFill>
                  <a:srgbClr val="FF3300"/>
                </a:solidFill>
                <a:latin typeface="Times New Roman" panose="02020603050405020304" charset="0"/>
              </a:rPr>
              <a:t> THIRTEEN THOUSAND SIX HUNDRED AND TWENTY-FIVE </a:t>
            </a:r>
            <a:r>
              <a:rPr lang="en-US" altLang="zh-CN" sz="2000" u="sng" dirty="0">
                <a:latin typeface="Times New Roman" panose="02020603050405020304" charset="0"/>
              </a:rPr>
              <a:t>ONLY</a:t>
            </a:r>
            <a:endParaRPr lang="en-US" altLang="zh-CN" sz="2000" u="sng" dirty="0">
              <a:latin typeface="Times New Roman" panose="02020603050405020304" charset="0"/>
            </a:endParaRPr>
          </a:p>
          <a:p>
            <a:pPr>
              <a:lnSpc>
                <a:spcPct val="110000"/>
              </a:lnSpc>
            </a:pPr>
            <a:r>
              <a:rPr lang="zh-CN" altLang="en-US" sz="2000" dirty="0">
                <a:solidFill>
                  <a:srgbClr val="000000"/>
                </a:solidFill>
                <a:latin typeface="宋体" panose="02010600030101010101" pitchFamily="2" charset="-122"/>
              </a:rPr>
              <a:t>此致 </a:t>
            </a:r>
            <a:endParaRPr lang="zh-CN" altLang="en-US" sz="2000" dirty="0">
              <a:solidFill>
                <a:srgbClr val="000000"/>
              </a:solidFill>
              <a:latin typeface="宋体" panose="02010600030101010101" pitchFamily="2" charset="-122"/>
            </a:endParaRPr>
          </a:p>
          <a:p>
            <a:pPr algn="just">
              <a:lnSpc>
                <a:spcPct val="110000"/>
              </a:lnSpc>
            </a:pPr>
            <a:r>
              <a:rPr lang="en-US" altLang="zh-CN" sz="2000" dirty="0">
                <a:solidFill>
                  <a:srgbClr val="000000"/>
                </a:solidFill>
                <a:latin typeface="Times New Roman" panose="02020603050405020304" charset="0"/>
              </a:rPr>
              <a:t>To </a:t>
            </a:r>
            <a:r>
              <a:rPr lang="en-US" altLang="zh-CN" sz="2000" u="sng" dirty="0">
                <a:solidFill>
                  <a:srgbClr val="000000"/>
                </a:solidFill>
                <a:latin typeface="Times New Roman" panose="02020603050405020304" charset="0"/>
              </a:rPr>
              <a:t>  </a:t>
            </a:r>
            <a:r>
              <a:rPr lang="en-US" altLang="zh-CN" sz="2000" u="sng" dirty="0">
                <a:solidFill>
                  <a:srgbClr val="FF3300"/>
                </a:solidFill>
                <a:latin typeface="Times New Roman" panose="02020603050405020304" charset="0"/>
              </a:rPr>
              <a:t>AMB IMP.&amp;EXP.CO.,LTD.</a:t>
            </a:r>
            <a:r>
              <a:rPr lang="en-US" altLang="zh-CN" sz="2000" u="sng" dirty="0">
                <a:solidFill>
                  <a:srgbClr val="000000"/>
                </a:solidFill>
                <a:latin typeface="Times New Roman" panose="02020603050405020304" charset="0"/>
              </a:rPr>
              <a:t> </a:t>
            </a:r>
            <a:endParaRPr lang="en-US" altLang="zh-CN" sz="2000" dirty="0">
              <a:solidFill>
                <a:srgbClr val="000000"/>
              </a:solidFill>
              <a:latin typeface="宋体" panose="02010600030101010101" pitchFamily="2" charset="-122"/>
            </a:endParaRPr>
          </a:p>
          <a:p>
            <a:pPr algn="just">
              <a:lnSpc>
                <a:spcPct val="110000"/>
              </a:lnSpc>
            </a:pPr>
            <a:r>
              <a:rPr lang="en-US" altLang="zh-CN" sz="2000" dirty="0">
                <a:solidFill>
                  <a:srgbClr val="000000"/>
                </a:solidFill>
                <a:latin typeface="宋体" panose="02010600030101010101" pitchFamily="2" charset="-122"/>
              </a:rPr>
              <a:t>                                   </a:t>
            </a:r>
            <a:r>
              <a:rPr lang="en-US" altLang="zh-CN" sz="2000" u="sng" dirty="0">
                <a:solidFill>
                  <a:srgbClr val="FF3300"/>
                </a:solidFill>
                <a:latin typeface="宋体" panose="02010600030101010101" pitchFamily="2" charset="-122"/>
              </a:rPr>
              <a:t>ZHEJING MINGYU ELECTRIC CO.,LTD.</a:t>
            </a:r>
            <a:endParaRPr lang="en-US" altLang="zh-CN" sz="2000" u="sng" dirty="0">
              <a:solidFill>
                <a:srgbClr val="FF3300"/>
              </a:solidFill>
              <a:latin typeface="Times New Roman" panose="02020603050405020304" charset="0"/>
            </a:endParaRPr>
          </a:p>
        </p:txBody>
      </p:sp>
      <p:pic>
        <p:nvPicPr>
          <p:cNvPr id="23554" name="图片 23554" descr="back">
            <a:hlinkClick r:id=""/>
          </p:cNvPr>
          <p:cNvPicPr>
            <a:picLocks noChangeAspect="1"/>
          </p:cNvPicPr>
          <p:nvPr/>
        </p:nvPicPr>
        <p:blipFill>
          <a:blip r:embed="rId1"/>
          <a:stretch>
            <a:fillRect/>
          </a:stretch>
        </p:blipFill>
        <p:spPr>
          <a:xfrm>
            <a:off x="9982200" y="6480175"/>
            <a:ext cx="457200" cy="377825"/>
          </a:xfrm>
          <a:prstGeom prst="rect">
            <a:avLst/>
          </a:prstGeom>
          <a:noFill/>
          <a:ln w="9525">
            <a:noFill/>
          </a:ln>
        </p:spPr>
      </p:pic>
      <p:sp>
        <p:nvSpPr>
          <p:cNvPr id="23555" name="矩形 23555"/>
          <p:cNvSpPr/>
          <p:nvPr/>
        </p:nvSpPr>
        <p:spPr>
          <a:xfrm>
            <a:off x="1717675" y="6443663"/>
            <a:ext cx="1216025" cy="414337"/>
          </a:xfrm>
          <a:prstGeom prst="rect">
            <a:avLst/>
          </a:prstGeom>
          <a:noFill/>
          <a:ln w="9525">
            <a:noFill/>
          </a:ln>
        </p:spPr>
        <p:txBody>
          <a:bodyPr anchor="t" anchorCtr="0"/>
          <a:p>
            <a:endParaRPr lang="zh-CN" altLang="en-US">
              <a:latin typeface="宋体" panose="02010600030101010101" pitchFamily="2" charset="-122"/>
            </a:endParaRPr>
          </a:p>
        </p:txBody>
      </p:sp>
      <p:sp>
        <p:nvSpPr>
          <p:cNvPr id="23556" name="文本框 23556"/>
          <p:cNvSpPr txBox="1"/>
          <p:nvPr/>
        </p:nvSpPr>
        <p:spPr>
          <a:xfrm>
            <a:off x="1738313" y="6208713"/>
            <a:ext cx="1774825" cy="339725"/>
          </a:xfrm>
          <a:prstGeom prst="rect">
            <a:avLst/>
          </a:prstGeom>
          <a:noFill/>
          <a:ln w="22225" cap="flat" cmpd="sng">
            <a:solidFill>
              <a:schemeClr val="tx2"/>
            </a:solidFill>
            <a:prstDash val="solid"/>
            <a:miter/>
            <a:headEnd type="none" w="med" len="med"/>
            <a:tailEnd type="none" w="med" len="med"/>
          </a:ln>
        </p:spPr>
        <p:txBody>
          <a:bodyPr anchor="t" anchorCtr="0">
            <a:spAutoFit/>
          </a:bodyPr>
          <a:p>
            <a:pPr marL="342900" indent="-342900">
              <a:lnSpc>
                <a:spcPct val="90000"/>
              </a:lnSpc>
              <a:spcBef>
                <a:spcPct val="50000"/>
              </a:spcBef>
              <a:buClr>
                <a:schemeClr val="tx1"/>
              </a:buClr>
              <a:buFont typeface="Wingdings" panose="05000000000000000000" pitchFamily="2" charset="2"/>
            </a:pPr>
            <a:r>
              <a:rPr lang="zh-CN" altLang="en-US" dirty="0">
                <a:latin typeface="宋体" panose="02010600030101010101" pitchFamily="2" charset="-122"/>
              </a:rPr>
              <a:t>其他样张</a:t>
            </a:r>
            <a:endParaRPr lang="zh-CN" altLang="en-US" dirty="0">
              <a:latin typeface="宋体" panose="02010600030101010101" pitchFamily="2" charset="-122"/>
            </a:endParaRPr>
          </a:p>
        </p:txBody>
      </p:sp>
    </p:spTree>
    <p:custDataLst>
      <p:tags r:id="rId2"/>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lIns="0" tIns="0" rIns="0" bIns="0" rtlCol="0" anchor="b"/>
          <a:p>
            <a:pPr marL="0" marR="0" lvl="0" indent="0" algn="l" defTabSz="914400" rtl="0" eaLnBrk="1" fontAlgn="base" latinLnBrk="0" hangingPunct="1">
              <a:lnSpc>
                <a:spcPct val="100000"/>
              </a:lnSpc>
              <a:spcBef>
                <a:spcPct val="0"/>
              </a:spcBef>
              <a:spcAft>
                <a:spcPct val="0"/>
              </a:spcAft>
              <a:buClrTx/>
              <a:buSzTx/>
              <a:buFontTx/>
              <a:buNone/>
            </a:pPr>
            <a:r>
              <a:rPr kumimoji="0" lang="en-US" altLang="zh-CN" sz="825"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Company Logo</a:t>
            </a:r>
            <a:endParaRPr kumimoji="0" lang="en-US" altLang="zh-CN" sz="1200" b="1" i="0" u="none" strike="noStrike" kern="1200" cap="none" spc="0" normalizeH="0" baseline="0" noProof="1">
              <a:solidFill>
                <a:schemeClr val="bg1"/>
              </a:solidFill>
              <a:latin typeface="Verdana" panose="020B0604030504040204" charset="0"/>
              <a:ea typeface="宋体" panose="02010600030101010101" pitchFamily="2" charset="-122"/>
              <a:cs typeface="+mn-cs"/>
            </a:endParaRPr>
          </a:p>
        </p:txBody>
      </p:sp>
      <p:sp>
        <p:nvSpPr>
          <p:cNvPr id="58370" name="Rectangle 2"/>
          <p:cNvSpPr/>
          <p:nvPr>
            <p:ph type="title" idx="4294967295"/>
          </p:nvPr>
        </p:nvSpPr>
        <p:spPr>
          <a:xfrm>
            <a:off x="2057400" y="427038"/>
            <a:ext cx="8305800" cy="487362"/>
          </a:xfrm>
          <a:noFill/>
          <a:ln>
            <a:noFill/>
          </a:ln>
        </p:spPr>
        <p:txBody>
          <a:bodyPr wrap="square" lIns="91440" tIns="45720" rIns="91440" bIns="45720" anchor="ctr" anchorCtr="0"/>
          <a:p>
            <a:r>
              <a:rPr lang="zh-CN" altLang="en-US" sz="2400" b="1">
                <a:solidFill>
                  <a:srgbClr val="000000"/>
                </a:solidFill>
                <a:latin typeface="楷体_GB2312" pitchFamily="49" charset="-122"/>
                <a:ea typeface="楷体_GB2312" pitchFamily="49" charset="-122"/>
              </a:rPr>
              <a:t>二、本票(</a:t>
            </a:r>
            <a:r>
              <a:rPr lang="en-US" altLang="zh-CN" sz="2400" b="1">
                <a:solidFill>
                  <a:srgbClr val="000000"/>
                </a:solidFill>
                <a:latin typeface="楷体_GB2312" pitchFamily="49" charset="-122"/>
                <a:ea typeface="楷体_GB2312" pitchFamily="49" charset="-122"/>
              </a:rPr>
              <a:t>promissory note)</a:t>
            </a:r>
            <a:endParaRPr lang="zh-CN" altLang="en-US" sz="2400" b="1">
              <a:solidFill>
                <a:srgbClr val="000000"/>
              </a:solidFill>
              <a:latin typeface="楷体_GB2312" pitchFamily="49" charset="-122"/>
              <a:ea typeface="楷体_GB2312" pitchFamily="49" charset="-122"/>
            </a:endParaRPr>
          </a:p>
        </p:txBody>
      </p:sp>
      <p:sp>
        <p:nvSpPr>
          <p:cNvPr id="2256" name="Rectangle 3"/>
          <p:cNvSpPr/>
          <p:nvPr/>
        </p:nvSpPr>
        <p:spPr>
          <a:xfrm>
            <a:off x="1524000" y="2428875"/>
            <a:ext cx="2835275" cy="588963"/>
          </a:xfrm>
          <a:prstGeom prst="rect">
            <a:avLst/>
          </a:prstGeom>
          <a:noFill/>
          <a:ln w="9525" cap="flat" cmpd="sng">
            <a:solidFill>
              <a:srgbClr val="000000"/>
            </a:solidFill>
            <a:prstDash val="solid"/>
            <a:miter/>
            <a:headEnd type="none" w="med" len="med"/>
            <a:tailEnd type="none" w="med" len="med"/>
          </a:ln>
        </p:spPr>
        <p:txBody>
          <a:bodyPr wrap="none" anchor="t" anchorCtr="0"/>
          <a:p>
            <a:pPr>
              <a:buSzPct val="100000"/>
            </a:pPr>
            <a:r>
              <a:rPr lang="zh-CN" altLang="zh-CN" sz="3200">
                <a:solidFill>
                  <a:srgbClr val="000000"/>
                </a:solidFill>
                <a:latin typeface="楷体_GB2312" pitchFamily="49" charset="-122"/>
                <a:ea typeface="楷体_GB2312" pitchFamily="49" charset="-122"/>
              </a:rPr>
              <a:t>1．</a:t>
            </a:r>
            <a:r>
              <a:rPr lang="zh-CN" altLang="en-US" sz="3200">
                <a:solidFill>
                  <a:srgbClr val="000000"/>
                </a:solidFill>
                <a:latin typeface="楷体_GB2312" pitchFamily="49" charset="-122"/>
                <a:ea typeface="楷体_GB2312" pitchFamily="49" charset="-122"/>
              </a:rPr>
              <a:t>本票的定义</a:t>
            </a:r>
            <a:endParaRPr lang="zh-CN" altLang="en-US" sz="3200">
              <a:solidFill>
                <a:srgbClr val="000000"/>
              </a:solidFill>
              <a:latin typeface="楷体_GB2312" pitchFamily="49" charset="-122"/>
              <a:ea typeface="楷体_GB2312" pitchFamily="49" charset="-122"/>
            </a:endParaRPr>
          </a:p>
        </p:txBody>
      </p:sp>
      <p:cxnSp>
        <p:nvCxnSpPr>
          <p:cNvPr id="2257" name="Line 4"/>
          <p:cNvCxnSpPr/>
          <p:nvPr/>
        </p:nvCxnSpPr>
        <p:spPr>
          <a:xfrm flipV="1">
            <a:off x="4524375" y="2714625"/>
            <a:ext cx="792163" cy="17463"/>
          </a:xfrm>
          <a:prstGeom prst="line">
            <a:avLst/>
          </a:prstGeom>
          <a:ln w="28575" cap="flat" cmpd="sng">
            <a:solidFill>
              <a:srgbClr val="000000"/>
            </a:solidFill>
            <a:prstDash val="solid"/>
            <a:round/>
            <a:headEnd type="none" w="med" len="med"/>
            <a:tailEnd type="triangle" w="med" len="med"/>
          </a:ln>
        </p:spPr>
      </p:cxnSp>
      <p:sp>
        <p:nvSpPr>
          <p:cNvPr id="2258" name="Rectangle 5"/>
          <p:cNvSpPr/>
          <p:nvPr/>
        </p:nvSpPr>
        <p:spPr>
          <a:xfrm>
            <a:off x="5524500" y="2500313"/>
            <a:ext cx="3657600" cy="528637"/>
          </a:xfrm>
          <a:prstGeom prst="rect">
            <a:avLst/>
          </a:prstGeom>
          <a:noFill/>
          <a:ln w="9525" cap="flat" cmpd="sng">
            <a:solidFill>
              <a:srgbClr val="000000"/>
            </a:solidFill>
            <a:prstDash val="solid"/>
            <a:miter/>
            <a:headEnd type="none" w="med" len="med"/>
            <a:tailEnd type="none" w="med" len="med"/>
          </a:ln>
        </p:spPr>
        <p:txBody>
          <a:bodyPr anchor="t" anchorCtr="0"/>
          <a:p>
            <a:pPr>
              <a:buSzPct val="100000"/>
            </a:pPr>
            <a:r>
              <a:rPr lang="zh-CN" altLang="en-US" sz="2800">
                <a:solidFill>
                  <a:srgbClr val="000000"/>
                </a:solidFill>
                <a:latin typeface="楷体_GB2312" pitchFamily="49" charset="-122"/>
                <a:ea typeface="楷体_GB2312" pitchFamily="49" charset="-122"/>
              </a:rPr>
              <a:t>几个基本当事人？？</a:t>
            </a:r>
            <a:endParaRPr lang="zh-CN" altLang="en-US" sz="2800">
              <a:solidFill>
                <a:srgbClr val="000000"/>
              </a:solidFill>
              <a:latin typeface="楷体_GB2312" pitchFamily="49" charset="-122"/>
              <a:ea typeface="楷体_GB2312" pitchFamily="49" charset="-122"/>
            </a:endParaRPr>
          </a:p>
        </p:txBody>
      </p:sp>
      <p:sp>
        <p:nvSpPr>
          <p:cNvPr id="2259" name="AutoShape 6"/>
          <p:cNvSpPr/>
          <p:nvPr/>
        </p:nvSpPr>
        <p:spPr>
          <a:xfrm>
            <a:off x="8543925" y="2781300"/>
            <a:ext cx="1371600" cy="609600"/>
          </a:xfrm>
          <a:prstGeom prst="wedgeRectCallout">
            <a:avLst>
              <a:gd name="adj1" fmla="val -99074"/>
              <a:gd name="adj2" fmla="val -67449"/>
            </a:avLst>
          </a:prstGeom>
          <a:solidFill>
            <a:srgbClr val="8BC91B"/>
          </a:solidFill>
          <a:ln w="9525" cap="flat" cmpd="sng">
            <a:solidFill>
              <a:srgbClr val="000000"/>
            </a:solidFill>
            <a:prstDash val="solid"/>
            <a:miter/>
            <a:headEnd type="none" w="med" len="med"/>
            <a:tailEnd type="none" w="med" len="med"/>
          </a:ln>
        </p:spPr>
        <p:txBody>
          <a:bodyPr anchor="t" anchorCtr="0"/>
          <a:p>
            <a:pPr>
              <a:spcBef>
                <a:spcPct val="20000"/>
              </a:spcBef>
              <a:buClr>
                <a:srgbClr val="FFFF00"/>
              </a:buClr>
              <a:buSzPct val="80000"/>
              <a:buFont typeface="Wingdings" panose="05000000000000000000" pitchFamily="2" charset="2"/>
              <a:buChar char="®"/>
            </a:pPr>
            <a:r>
              <a:rPr lang="zh-CN" altLang="en-US" sz="3200">
                <a:solidFill>
                  <a:srgbClr val="000000"/>
                </a:solidFill>
                <a:latin typeface="楷体_GB2312" pitchFamily="49" charset="-122"/>
                <a:ea typeface="楷体_GB2312" pitchFamily="49" charset="-122"/>
              </a:rPr>
              <a:t>2个</a:t>
            </a:r>
            <a:endParaRPr lang="zh-CN" altLang="en-US" sz="3200">
              <a:solidFill>
                <a:srgbClr val="000000"/>
              </a:solidFill>
              <a:latin typeface="楷体_GB2312" pitchFamily="49" charset="-122"/>
              <a:ea typeface="楷体_GB2312" pitchFamily="49" charset="-122"/>
            </a:endParaRPr>
          </a:p>
          <a:p>
            <a:pPr algn="ctr">
              <a:buSzPct val="100000"/>
            </a:pPr>
            <a:endParaRPr lang="zh-CN" altLang="en-US" sz="2400">
              <a:latin typeface="Arial Narrow" panose="020B0606020202030204" charset="0"/>
              <a:ea typeface="宋体" panose="02010600030101010101" pitchFamily="2" charset="-122"/>
            </a:endParaRPr>
          </a:p>
        </p:txBody>
      </p:sp>
      <p:cxnSp>
        <p:nvCxnSpPr>
          <p:cNvPr id="2260" name="Line 7"/>
          <p:cNvCxnSpPr/>
          <p:nvPr/>
        </p:nvCxnSpPr>
        <p:spPr>
          <a:xfrm>
            <a:off x="4667250" y="3071813"/>
            <a:ext cx="762000" cy="381000"/>
          </a:xfrm>
          <a:prstGeom prst="line">
            <a:avLst/>
          </a:prstGeom>
          <a:ln w="28575" cap="flat" cmpd="sng">
            <a:solidFill>
              <a:srgbClr val="000000"/>
            </a:solidFill>
            <a:prstDash val="solid"/>
            <a:round/>
            <a:headEnd type="none" w="med" len="med"/>
            <a:tailEnd type="triangle" w="med" len="med"/>
          </a:ln>
        </p:spPr>
      </p:cxnSp>
      <p:sp>
        <p:nvSpPr>
          <p:cNvPr id="2261" name="Rectangle 8"/>
          <p:cNvSpPr/>
          <p:nvPr/>
        </p:nvSpPr>
        <p:spPr>
          <a:xfrm>
            <a:off x="5667375" y="3357563"/>
            <a:ext cx="3394075" cy="528637"/>
          </a:xfrm>
          <a:prstGeom prst="rect">
            <a:avLst/>
          </a:prstGeom>
          <a:noFill/>
          <a:ln w="9525" cap="flat" cmpd="sng">
            <a:solidFill>
              <a:srgbClr val="000000"/>
            </a:solidFill>
            <a:prstDash val="solid"/>
            <a:miter/>
            <a:headEnd type="none" w="med" len="med"/>
            <a:tailEnd type="none" w="med" len="med"/>
          </a:ln>
        </p:spPr>
        <p:txBody>
          <a:bodyPr wrap="none" anchor="t" anchorCtr="0"/>
          <a:p>
            <a:pPr>
              <a:buSzPct val="100000"/>
            </a:pPr>
            <a:r>
              <a:rPr lang="zh-CN" altLang="en-US" sz="2800">
                <a:solidFill>
                  <a:srgbClr val="000000"/>
                </a:solidFill>
                <a:latin typeface="楷体_GB2312" pitchFamily="49" charset="-122"/>
                <a:ea typeface="楷体_GB2312" pitchFamily="49" charset="-122"/>
              </a:rPr>
              <a:t>付款承诺还是命令？</a:t>
            </a:r>
            <a:endParaRPr lang="zh-CN" altLang="en-US" sz="2800">
              <a:solidFill>
                <a:srgbClr val="000000"/>
              </a:solidFill>
              <a:latin typeface="楷体_GB2312" pitchFamily="49" charset="-122"/>
              <a:ea typeface="楷体_GB2312" pitchFamily="49" charset="-122"/>
            </a:endParaRPr>
          </a:p>
        </p:txBody>
      </p:sp>
      <p:sp>
        <p:nvSpPr>
          <p:cNvPr id="2262" name="AutoShape 9"/>
          <p:cNvSpPr/>
          <p:nvPr/>
        </p:nvSpPr>
        <p:spPr>
          <a:xfrm>
            <a:off x="8616950" y="4005263"/>
            <a:ext cx="1371600" cy="609600"/>
          </a:xfrm>
          <a:prstGeom prst="wedgeRectCallout">
            <a:avLst>
              <a:gd name="adj1" fmla="val -101620"/>
              <a:gd name="adj2" fmla="val -87759"/>
            </a:avLst>
          </a:prstGeom>
          <a:solidFill>
            <a:srgbClr val="8BC91B"/>
          </a:solidFill>
          <a:ln w="9525" cap="flat" cmpd="sng">
            <a:solidFill>
              <a:srgbClr val="000000"/>
            </a:solidFill>
            <a:prstDash val="solid"/>
            <a:miter/>
            <a:headEnd type="none" w="med" len="med"/>
            <a:tailEnd type="none" w="med" len="med"/>
          </a:ln>
        </p:spPr>
        <p:txBody>
          <a:bodyPr anchor="t" anchorCtr="0"/>
          <a:p>
            <a:pPr>
              <a:spcBef>
                <a:spcPct val="20000"/>
              </a:spcBef>
              <a:buClr>
                <a:srgbClr val="FFFF00"/>
              </a:buClr>
              <a:buSzPct val="80000"/>
              <a:buFont typeface="Wingdings" panose="05000000000000000000" pitchFamily="2" charset="2"/>
              <a:buChar char="®"/>
            </a:pPr>
            <a:r>
              <a:rPr lang="zh-CN" altLang="en-US" sz="3200">
                <a:solidFill>
                  <a:srgbClr val="000000"/>
                </a:solidFill>
                <a:latin typeface="楷体_GB2312" pitchFamily="49" charset="-122"/>
                <a:ea typeface="楷体_GB2312" pitchFamily="49" charset="-122"/>
              </a:rPr>
              <a:t>承诺</a:t>
            </a:r>
            <a:endParaRPr lang="zh-CN" altLang="en-US" sz="3200">
              <a:solidFill>
                <a:srgbClr val="000000"/>
              </a:solidFill>
              <a:latin typeface="楷体_GB2312" pitchFamily="49" charset="-122"/>
              <a:ea typeface="楷体_GB2312" pitchFamily="49" charset="-122"/>
            </a:endParaRPr>
          </a:p>
        </p:txBody>
      </p:sp>
      <p:sp>
        <p:nvSpPr>
          <p:cNvPr id="2263" name="Rectangle 10"/>
          <p:cNvSpPr/>
          <p:nvPr/>
        </p:nvSpPr>
        <p:spPr>
          <a:xfrm>
            <a:off x="1881188" y="5072063"/>
            <a:ext cx="3648075" cy="588962"/>
          </a:xfrm>
          <a:prstGeom prst="rect">
            <a:avLst/>
          </a:prstGeom>
          <a:noFill/>
          <a:ln w="9525" cap="flat" cmpd="sng">
            <a:solidFill>
              <a:srgbClr val="000000"/>
            </a:solidFill>
            <a:prstDash val="solid"/>
            <a:miter/>
            <a:headEnd type="none" w="med" len="med"/>
            <a:tailEnd type="none" w="med" len="med"/>
          </a:ln>
        </p:spPr>
        <p:txBody>
          <a:bodyPr wrap="none" anchor="t" anchorCtr="0"/>
          <a:p>
            <a:pPr>
              <a:buSzPct val="100000"/>
            </a:pPr>
            <a:r>
              <a:rPr lang="zh-CN" altLang="en-US" sz="3200">
                <a:solidFill>
                  <a:srgbClr val="000000"/>
                </a:solidFill>
                <a:latin typeface="楷体_GB2312" pitchFamily="49" charset="-122"/>
                <a:ea typeface="楷体_GB2312" pitchFamily="49" charset="-122"/>
              </a:rPr>
              <a:t>2．本票的必要项目</a:t>
            </a:r>
            <a:endParaRPr lang="zh-CN" altLang="en-US" sz="3200">
              <a:solidFill>
                <a:srgbClr val="000000"/>
              </a:solidFill>
              <a:latin typeface="楷体_GB2312" pitchFamily="49" charset="-122"/>
              <a:ea typeface="楷体_GB2312" pitchFamily="49" charset="-122"/>
            </a:endParaRPr>
          </a:p>
        </p:txBody>
      </p:sp>
      <p:cxnSp>
        <p:nvCxnSpPr>
          <p:cNvPr id="2264" name="Line 11"/>
          <p:cNvCxnSpPr/>
          <p:nvPr/>
        </p:nvCxnSpPr>
        <p:spPr>
          <a:xfrm>
            <a:off x="5810250" y="5357813"/>
            <a:ext cx="838200" cy="0"/>
          </a:xfrm>
          <a:prstGeom prst="line">
            <a:avLst/>
          </a:prstGeom>
          <a:ln w="28575" cap="flat" cmpd="sng">
            <a:solidFill>
              <a:srgbClr val="000000"/>
            </a:solidFill>
            <a:prstDash val="solid"/>
            <a:round/>
            <a:headEnd type="none" w="med" len="med"/>
            <a:tailEnd type="triangle" w="med" len="med"/>
          </a:ln>
        </p:spPr>
      </p:cxnSp>
      <p:sp>
        <p:nvSpPr>
          <p:cNvPr id="2265" name="Rectangle 12"/>
          <p:cNvSpPr/>
          <p:nvPr/>
        </p:nvSpPr>
        <p:spPr>
          <a:xfrm>
            <a:off x="7010400" y="5105400"/>
            <a:ext cx="2225675" cy="588963"/>
          </a:xfrm>
          <a:prstGeom prst="rect">
            <a:avLst/>
          </a:prstGeom>
          <a:noFill/>
          <a:ln w="9525" cap="flat" cmpd="sng">
            <a:solidFill>
              <a:srgbClr val="000000"/>
            </a:solidFill>
            <a:prstDash val="solid"/>
            <a:miter/>
            <a:headEnd type="none" w="med" len="med"/>
            <a:tailEnd type="none" w="med" len="med"/>
          </a:ln>
        </p:spPr>
        <p:txBody>
          <a:bodyPr wrap="none" anchor="t" anchorCtr="0"/>
          <a:p>
            <a:pPr>
              <a:buSzPct val="100000"/>
            </a:pPr>
            <a:r>
              <a:rPr lang="zh-CN" altLang="en-US" sz="3200">
                <a:solidFill>
                  <a:srgbClr val="000000"/>
                </a:solidFill>
                <a:latin typeface="楷体_GB2312" pitchFamily="49" charset="-122"/>
                <a:ea typeface="楷体_GB2312" pitchFamily="49" charset="-122"/>
              </a:rPr>
              <a:t>与汇票类似</a:t>
            </a:r>
            <a:endParaRPr lang="zh-CN" altLang="en-US" sz="3200">
              <a:solidFill>
                <a:srgbClr val="000000"/>
              </a:solidFill>
              <a:latin typeface="楷体_GB2312" pitchFamily="49" charset="-122"/>
              <a:ea typeface="楷体_GB2312" pitchFamily="49" charset="-122"/>
            </a:endParaRPr>
          </a:p>
        </p:txBody>
      </p:sp>
      <p:cxnSp>
        <p:nvCxnSpPr>
          <p:cNvPr id="2266" name="Line 13"/>
          <p:cNvCxnSpPr/>
          <p:nvPr/>
        </p:nvCxnSpPr>
        <p:spPr>
          <a:xfrm flipV="1">
            <a:off x="4595813" y="2143125"/>
            <a:ext cx="762000" cy="304800"/>
          </a:xfrm>
          <a:prstGeom prst="line">
            <a:avLst/>
          </a:prstGeom>
          <a:ln w="28575" cap="flat" cmpd="sng">
            <a:solidFill>
              <a:srgbClr val="000000"/>
            </a:solidFill>
            <a:prstDash val="solid"/>
            <a:round/>
            <a:headEnd type="none" w="med" len="med"/>
            <a:tailEnd type="triangle" w="med" len="med"/>
          </a:ln>
        </p:spPr>
      </p:cxnSp>
      <p:sp>
        <p:nvSpPr>
          <p:cNvPr id="2267" name="Rectangle 14"/>
          <p:cNvSpPr/>
          <p:nvPr/>
        </p:nvSpPr>
        <p:spPr>
          <a:xfrm>
            <a:off x="5453063" y="1071563"/>
            <a:ext cx="4500562" cy="1292225"/>
          </a:xfrm>
          <a:prstGeom prst="rect">
            <a:avLst/>
          </a:prstGeom>
          <a:noFill/>
          <a:ln w="9525" cap="flat" cmpd="sng">
            <a:solidFill>
              <a:srgbClr val="000000"/>
            </a:solidFill>
            <a:prstDash val="solid"/>
            <a:miter/>
            <a:headEnd type="none" w="med" len="med"/>
            <a:tailEnd type="none" w="med" len="med"/>
          </a:ln>
        </p:spPr>
        <p:txBody>
          <a:bodyPr anchor="t" anchorCtr="0"/>
          <a:p>
            <a:pPr>
              <a:buSzPct val="100000"/>
            </a:pPr>
            <a:r>
              <a:rPr lang="zh-CN" altLang="en-US" sz="2600">
                <a:solidFill>
                  <a:srgbClr val="000000"/>
                </a:solidFill>
                <a:latin typeface="楷体_GB2312" pitchFamily="49" charset="-122"/>
                <a:ea typeface="楷体_GB2312" pitchFamily="49" charset="-122"/>
              </a:rPr>
              <a:t>出票人签发的，承诺自己在见票时无条件支付确定的金额给收款人或者持票人的票据。</a:t>
            </a:r>
            <a:endParaRPr lang="zh-CN" altLang="en-US" sz="2600">
              <a:solidFill>
                <a:srgbClr val="000000"/>
              </a:solidFill>
              <a:latin typeface="楷体_GB2312" pitchFamily="49" charset="-122"/>
              <a:ea typeface="楷体_GB2312" pitchFamily="49" charset="-122"/>
            </a:endParaRPr>
          </a:p>
        </p:txBody>
      </p:sp>
    </p:spTree>
    <p:custDataLst>
      <p:tags r:id="rId1"/>
    </p:custData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childTnLst>
                                    <p:set>
                                      <p:cBhvr>
                                        <p:cTn id="6" dur="1" fill="hold">
                                          <p:stCondLst>
                                            <p:cond delay="0"/>
                                          </p:stCondLst>
                                        </p:cTn>
                                        <p:tgtEl>
                                          <p:spTgt spid="2256"/>
                                        </p:tgtEl>
                                        <p:attrNameLst>
                                          <p:attrName>style.visibility</p:attrName>
                                        </p:attrNameLst>
                                      </p:cBhvr>
                                      <p:to>
                                        <p:strVal val="visible"/>
                                      </p:to>
                                    </p:set>
                                    <p:anim calcmode="lin" valueType="num">
                                      <p:cBhvr>
                                        <p:cTn id="7" dur="500" fill="hold"/>
                                        <p:tgtEl>
                                          <p:spTgt spid="2256"/>
                                        </p:tgtEl>
                                        <p:attrNameLst>
                                          <p:attrName>ppt_x</p:attrName>
                                        </p:attrNameLst>
                                      </p:cBhvr>
                                      <p:tavLst>
                                        <p:tav tm="0">
                                          <p:val>
                                            <p:strVal val="0-#ppt_w/2"/>
                                          </p:val>
                                        </p:tav>
                                        <p:tav tm="100000">
                                          <p:val>
                                            <p:strVal val="#ppt_x"/>
                                          </p:val>
                                        </p:tav>
                                      </p:tavLst>
                                    </p:anim>
                                    <p:anim calcmode="lin" valueType="num">
                                      <p:cBhvr>
                                        <p:cTn id="8" dur="500" fill="hold"/>
                                        <p:tgtEl>
                                          <p:spTgt spid="225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42" fill="hold" nodeType="clickEffect">
                                  <p:childTnLst>
                                    <p:set>
                                      <p:cBhvr>
                                        <p:cTn id="12" dur="1" fill="hold">
                                          <p:stCondLst>
                                            <p:cond delay="0"/>
                                          </p:stCondLst>
                                        </p:cTn>
                                        <p:tgtEl>
                                          <p:spTgt spid="2266"/>
                                        </p:tgtEl>
                                        <p:attrNameLst>
                                          <p:attrName>style.visibility</p:attrName>
                                        </p:attrNameLst>
                                      </p:cBhvr>
                                      <p:to>
                                        <p:strVal val="visible"/>
                                      </p:to>
                                    </p:set>
                                    <p:animEffect transition="in" filter="barn(outHorizontal)">
                                      <p:cBhvr>
                                        <p:cTn id="13" dur="500"/>
                                        <p:tgtEl>
                                          <p:spTgt spid="2266"/>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7" nodeType="clickEffect">
                                  <p:childTnLst>
                                    <p:set>
                                      <p:cBhvr>
                                        <p:cTn id="17" dur="1" fill="hold">
                                          <p:stCondLst>
                                            <p:cond delay="0"/>
                                          </p:stCondLst>
                                        </p:cTn>
                                        <p:tgtEl>
                                          <p:spTgt spid="2267"/>
                                        </p:tgtEl>
                                        <p:attrNameLst>
                                          <p:attrName>style.visibility</p:attrName>
                                        </p:attrNameLst>
                                      </p:cBhvr>
                                      <p:to>
                                        <p:strVal val="visible"/>
                                      </p:to>
                                    </p:set>
                                    <p:anim calcmode="lin" valueType="num">
                                      <p:cBhvr>
                                        <p:cTn id="18" dur="500" fill="hold"/>
                                        <p:tgtEl>
                                          <p:spTgt spid="2267"/>
                                        </p:tgtEl>
                                        <p:attrNameLst>
                                          <p:attrName>ppt_x</p:attrName>
                                        </p:attrNameLst>
                                      </p:cBhvr>
                                      <p:tavLst>
                                        <p:tav tm="0">
                                          <p:val>
                                            <p:strVal val="1+#ppt_w/2"/>
                                          </p:val>
                                        </p:tav>
                                        <p:tav tm="100000">
                                          <p:val>
                                            <p:strVal val="#ppt_x"/>
                                          </p:val>
                                        </p:tav>
                                      </p:tavLst>
                                    </p:anim>
                                    <p:anim calcmode="lin" valueType="num">
                                      <p:cBhvr>
                                        <p:cTn id="19" dur="500" fill="hold"/>
                                        <p:tgtEl>
                                          <p:spTgt spid="2267"/>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42" fill="hold" nodeType="clickEffect">
                                  <p:childTnLst>
                                    <p:set>
                                      <p:cBhvr>
                                        <p:cTn id="23" dur="1" fill="hold">
                                          <p:stCondLst>
                                            <p:cond delay="0"/>
                                          </p:stCondLst>
                                        </p:cTn>
                                        <p:tgtEl>
                                          <p:spTgt spid="2257"/>
                                        </p:tgtEl>
                                        <p:attrNameLst>
                                          <p:attrName>style.visibility</p:attrName>
                                        </p:attrNameLst>
                                      </p:cBhvr>
                                      <p:to>
                                        <p:strVal val="visible"/>
                                      </p:to>
                                    </p:set>
                                    <p:animEffect transition="in" filter="barn(outHorizontal)">
                                      <p:cBhvr>
                                        <p:cTn id="24" dur="500"/>
                                        <p:tgtEl>
                                          <p:spTgt spid="2257"/>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1" nodeType="clickEffect">
                                  <p:childTnLst>
                                    <p:set>
                                      <p:cBhvr>
                                        <p:cTn id="28" dur="1" fill="hold">
                                          <p:stCondLst>
                                            <p:cond delay="0"/>
                                          </p:stCondLst>
                                        </p:cTn>
                                        <p:tgtEl>
                                          <p:spTgt spid="2258"/>
                                        </p:tgtEl>
                                        <p:attrNameLst>
                                          <p:attrName>style.visibility</p:attrName>
                                        </p:attrNameLst>
                                      </p:cBhvr>
                                      <p:to>
                                        <p:strVal val="visible"/>
                                      </p:to>
                                    </p:set>
                                    <p:anim calcmode="lin" valueType="num">
                                      <p:cBhvr>
                                        <p:cTn id="29" dur="500" fill="hold"/>
                                        <p:tgtEl>
                                          <p:spTgt spid="2258"/>
                                        </p:tgtEl>
                                        <p:attrNameLst>
                                          <p:attrName>ppt_x</p:attrName>
                                        </p:attrNameLst>
                                      </p:cBhvr>
                                      <p:tavLst>
                                        <p:tav tm="0">
                                          <p:val>
                                            <p:strVal val="1+#ppt_w/2"/>
                                          </p:val>
                                        </p:tav>
                                        <p:tav tm="100000">
                                          <p:val>
                                            <p:strVal val="#ppt_x"/>
                                          </p:val>
                                        </p:tav>
                                      </p:tavLst>
                                    </p:anim>
                                    <p:anim calcmode="lin" valueType="num">
                                      <p:cBhvr>
                                        <p:cTn id="30" dur="500" fill="hold"/>
                                        <p:tgtEl>
                                          <p:spTgt spid="2258"/>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6" fill="hold" grpId="2" nodeType="clickEffect">
                                  <p:childTnLst>
                                    <p:set>
                                      <p:cBhvr>
                                        <p:cTn id="34" dur="1" fill="hold">
                                          <p:stCondLst>
                                            <p:cond delay="0"/>
                                          </p:stCondLst>
                                        </p:cTn>
                                        <p:tgtEl>
                                          <p:spTgt spid="2259"/>
                                        </p:tgtEl>
                                        <p:attrNameLst>
                                          <p:attrName>style.visibility</p:attrName>
                                        </p:attrNameLst>
                                      </p:cBhvr>
                                      <p:to>
                                        <p:strVal val="visible"/>
                                      </p:to>
                                    </p:set>
                                    <p:anim calcmode="lin" valueType="num">
                                      <p:cBhvr>
                                        <p:cTn id="35" dur="500" fill="hold"/>
                                        <p:tgtEl>
                                          <p:spTgt spid="2259"/>
                                        </p:tgtEl>
                                        <p:attrNameLst>
                                          <p:attrName>ppt_x</p:attrName>
                                        </p:attrNameLst>
                                      </p:cBhvr>
                                      <p:tavLst>
                                        <p:tav tm="0">
                                          <p:val>
                                            <p:strVal val="1+#ppt_w/2"/>
                                          </p:val>
                                        </p:tav>
                                        <p:tav tm="100000">
                                          <p:val>
                                            <p:strVal val="#ppt_x"/>
                                          </p:val>
                                        </p:tav>
                                      </p:tavLst>
                                    </p:anim>
                                    <p:anim calcmode="lin" valueType="num">
                                      <p:cBhvr>
                                        <p:cTn id="36" dur="500" fill="hold"/>
                                        <p:tgtEl>
                                          <p:spTgt spid="2259"/>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6" presetClass="entr" presetSubtype="42" fill="hold" nodeType="clickEffect">
                                  <p:childTnLst>
                                    <p:set>
                                      <p:cBhvr>
                                        <p:cTn id="40" dur="1" fill="hold">
                                          <p:stCondLst>
                                            <p:cond delay="0"/>
                                          </p:stCondLst>
                                        </p:cTn>
                                        <p:tgtEl>
                                          <p:spTgt spid="2260"/>
                                        </p:tgtEl>
                                        <p:attrNameLst>
                                          <p:attrName>style.visibility</p:attrName>
                                        </p:attrNameLst>
                                      </p:cBhvr>
                                      <p:to>
                                        <p:strVal val="visible"/>
                                      </p:to>
                                    </p:set>
                                    <p:animEffect transition="in" filter="barn(outHorizontal)">
                                      <p:cBhvr>
                                        <p:cTn id="41" dur="500"/>
                                        <p:tgtEl>
                                          <p:spTgt spid="2260"/>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2" fill="hold" grpId="3" nodeType="clickEffect">
                                  <p:childTnLst>
                                    <p:set>
                                      <p:cBhvr>
                                        <p:cTn id="45" dur="1" fill="hold">
                                          <p:stCondLst>
                                            <p:cond delay="0"/>
                                          </p:stCondLst>
                                        </p:cTn>
                                        <p:tgtEl>
                                          <p:spTgt spid="2261"/>
                                        </p:tgtEl>
                                        <p:attrNameLst>
                                          <p:attrName>style.visibility</p:attrName>
                                        </p:attrNameLst>
                                      </p:cBhvr>
                                      <p:to>
                                        <p:strVal val="visible"/>
                                      </p:to>
                                    </p:set>
                                    <p:anim calcmode="lin" valueType="num">
                                      <p:cBhvr>
                                        <p:cTn id="46" dur="500" fill="hold"/>
                                        <p:tgtEl>
                                          <p:spTgt spid="2261"/>
                                        </p:tgtEl>
                                        <p:attrNameLst>
                                          <p:attrName>ppt_x</p:attrName>
                                        </p:attrNameLst>
                                      </p:cBhvr>
                                      <p:tavLst>
                                        <p:tav tm="0">
                                          <p:val>
                                            <p:strVal val="1+#ppt_w/2"/>
                                          </p:val>
                                        </p:tav>
                                        <p:tav tm="100000">
                                          <p:val>
                                            <p:strVal val="#ppt_x"/>
                                          </p:val>
                                        </p:tav>
                                      </p:tavLst>
                                    </p:anim>
                                    <p:anim calcmode="lin" valueType="num">
                                      <p:cBhvr>
                                        <p:cTn id="47" dur="500" fill="hold"/>
                                        <p:tgtEl>
                                          <p:spTgt spid="2261"/>
                                        </p:tgtEl>
                                        <p:attrNameLst>
                                          <p:attrName>ppt_y</p:attrName>
                                        </p:attrNameLst>
                                      </p:cBhvr>
                                      <p:tavLst>
                                        <p:tav tm="0">
                                          <p:val>
                                            <p:strVal val="#ppt_y"/>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2" fill="hold" grpId="4" nodeType="clickEffect">
                                  <p:childTnLst>
                                    <p:set>
                                      <p:cBhvr>
                                        <p:cTn id="51" dur="1" fill="hold">
                                          <p:stCondLst>
                                            <p:cond delay="0"/>
                                          </p:stCondLst>
                                        </p:cTn>
                                        <p:tgtEl>
                                          <p:spTgt spid="2262"/>
                                        </p:tgtEl>
                                        <p:attrNameLst>
                                          <p:attrName>style.visibility</p:attrName>
                                        </p:attrNameLst>
                                      </p:cBhvr>
                                      <p:to>
                                        <p:strVal val="visible"/>
                                      </p:to>
                                    </p:set>
                                    <p:anim calcmode="lin" valueType="num">
                                      <p:cBhvr>
                                        <p:cTn id="52" dur="500" fill="hold"/>
                                        <p:tgtEl>
                                          <p:spTgt spid="2262"/>
                                        </p:tgtEl>
                                        <p:attrNameLst>
                                          <p:attrName>ppt_x</p:attrName>
                                        </p:attrNameLst>
                                      </p:cBhvr>
                                      <p:tavLst>
                                        <p:tav tm="0">
                                          <p:val>
                                            <p:strVal val="1+#ppt_w/2"/>
                                          </p:val>
                                        </p:tav>
                                        <p:tav tm="100000">
                                          <p:val>
                                            <p:strVal val="#ppt_x"/>
                                          </p:val>
                                        </p:tav>
                                      </p:tavLst>
                                    </p:anim>
                                    <p:anim calcmode="lin" valueType="num">
                                      <p:cBhvr>
                                        <p:cTn id="53" dur="500" fill="hold"/>
                                        <p:tgtEl>
                                          <p:spTgt spid="2262"/>
                                        </p:tgtEl>
                                        <p:attrNameLst>
                                          <p:attrName>ppt_y</p:attrName>
                                        </p:attrNameLst>
                                      </p:cBhvr>
                                      <p:tavLst>
                                        <p:tav tm="0">
                                          <p:val>
                                            <p:strVal val="#ppt_y"/>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8" fill="hold" grpId="5" nodeType="clickEffect">
                                  <p:childTnLst>
                                    <p:set>
                                      <p:cBhvr>
                                        <p:cTn id="57" dur="1" fill="hold">
                                          <p:stCondLst>
                                            <p:cond delay="0"/>
                                          </p:stCondLst>
                                        </p:cTn>
                                        <p:tgtEl>
                                          <p:spTgt spid="2263"/>
                                        </p:tgtEl>
                                        <p:attrNameLst>
                                          <p:attrName>style.visibility</p:attrName>
                                        </p:attrNameLst>
                                      </p:cBhvr>
                                      <p:to>
                                        <p:strVal val="visible"/>
                                      </p:to>
                                    </p:set>
                                    <p:anim calcmode="lin" valueType="num">
                                      <p:cBhvr>
                                        <p:cTn id="58" dur="500" fill="hold"/>
                                        <p:tgtEl>
                                          <p:spTgt spid="2263"/>
                                        </p:tgtEl>
                                        <p:attrNameLst>
                                          <p:attrName>ppt_x</p:attrName>
                                        </p:attrNameLst>
                                      </p:cBhvr>
                                      <p:tavLst>
                                        <p:tav tm="0">
                                          <p:val>
                                            <p:strVal val="0-#ppt_w/2"/>
                                          </p:val>
                                        </p:tav>
                                        <p:tav tm="100000">
                                          <p:val>
                                            <p:strVal val="#ppt_x"/>
                                          </p:val>
                                        </p:tav>
                                      </p:tavLst>
                                    </p:anim>
                                    <p:anim calcmode="lin" valueType="num">
                                      <p:cBhvr>
                                        <p:cTn id="59" dur="500" fill="hold"/>
                                        <p:tgtEl>
                                          <p:spTgt spid="2263"/>
                                        </p:tgtEl>
                                        <p:attrNameLst>
                                          <p:attrName>ppt_y</p:attrName>
                                        </p:attrNameLst>
                                      </p:cBhvr>
                                      <p:tavLst>
                                        <p:tav tm="0">
                                          <p:val>
                                            <p:strVal val="#ppt_y"/>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16" presetClass="entr" presetSubtype="42" fill="hold" nodeType="clickEffect">
                                  <p:childTnLst>
                                    <p:set>
                                      <p:cBhvr>
                                        <p:cTn id="63" dur="1" fill="hold">
                                          <p:stCondLst>
                                            <p:cond delay="0"/>
                                          </p:stCondLst>
                                        </p:cTn>
                                        <p:tgtEl>
                                          <p:spTgt spid="2264"/>
                                        </p:tgtEl>
                                        <p:attrNameLst>
                                          <p:attrName>style.visibility</p:attrName>
                                        </p:attrNameLst>
                                      </p:cBhvr>
                                      <p:to>
                                        <p:strVal val="visible"/>
                                      </p:to>
                                    </p:set>
                                    <p:animEffect transition="in" filter="barn(outHorizontal)">
                                      <p:cBhvr>
                                        <p:cTn id="64" dur="500"/>
                                        <p:tgtEl>
                                          <p:spTgt spid="2264"/>
                                        </p:tgtEl>
                                      </p:cBhvr>
                                    </p:animEffect>
                                  </p:childTnLst>
                                </p:cTn>
                              </p:par>
                            </p:childTnLst>
                          </p:cTn>
                        </p:par>
                      </p:childTnLst>
                    </p:cTn>
                  </p:par>
                  <p:par>
                    <p:cTn id="65" fill="hold">
                      <p:stCondLst>
                        <p:cond delay="indefinite"/>
                      </p:stCondLst>
                      <p:childTnLst>
                        <p:par>
                          <p:cTn id="66" fill="hold">
                            <p:stCondLst>
                              <p:cond delay="0"/>
                            </p:stCondLst>
                            <p:childTnLst>
                              <p:par>
                                <p:cTn id="67" presetID="2" presetClass="entr" presetSubtype="2" fill="hold" grpId="6" nodeType="clickEffect">
                                  <p:childTnLst>
                                    <p:set>
                                      <p:cBhvr>
                                        <p:cTn id="68" dur="1" fill="hold">
                                          <p:stCondLst>
                                            <p:cond delay="0"/>
                                          </p:stCondLst>
                                        </p:cTn>
                                        <p:tgtEl>
                                          <p:spTgt spid="2265"/>
                                        </p:tgtEl>
                                        <p:attrNameLst>
                                          <p:attrName>style.visibility</p:attrName>
                                        </p:attrNameLst>
                                      </p:cBhvr>
                                      <p:to>
                                        <p:strVal val="visible"/>
                                      </p:to>
                                    </p:set>
                                    <p:anim calcmode="lin" valueType="num">
                                      <p:cBhvr>
                                        <p:cTn id="69" dur="500" fill="hold"/>
                                        <p:tgtEl>
                                          <p:spTgt spid="2265"/>
                                        </p:tgtEl>
                                        <p:attrNameLst>
                                          <p:attrName>ppt_x</p:attrName>
                                        </p:attrNameLst>
                                      </p:cBhvr>
                                      <p:tavLst>
                                        <p:tav tm="0">
                                          <p:val>
                                            <p:strVal val="1+#ppt_w/2"/>
                                          </p:val>
                                        </p:tav>
                                        <p:tav tm="100000">
                                          <p:val>
                                            <p:strVal val="#ppt_x"/>
                                          </p:val>
                                        </p:tav>
                                      </p:tavLst>
                                    </p:anim>
                                    <p:anim calcmode="lin" valueType="num">
                                      <p:cBhvr>
                                        <p:cTn id="70" dur="500" fill="hold"/>
                                        <p:tgtEl>
                                          <p:spTgt spid="226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6" grpId="0" bldLvl="0" animBg="1"/>
      <p:bldP spid="2258" grpId="1" bldLvl="0" animBg="1"/>
      <p:bldP spid="2259" grpId="2" bldLvl="0" animBg="1"/>
      <p:bldP spid="2261" grpId="3" bldLvl="0" animBg="1"/>
      <p:bldP spid="2262" grpId="4" bldLvl="0" animBg="1"/>
      <p:bldP spid="2263" grpId="5" bldLvl="0" animBg="1"/>
      <p:bldP spid="2265" grpId="6" bldLvl="0" animBg="1"/>
      <p:bldP spid="2267" grpId="7"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 name="直接连接符 27"/>
          <p:cNvCxnSpPr/>
          <p:nvPr/>
        </p:nvCxnSpPr>
        <p:spPr>
          <a:xfrm>
            <a:off x="4079411" y="1726717"/>
            <a:ext cx="0" cy="2712351"/>
          </a:xfrm>
          <a:prstGeom prst="line">
            <a:avLst/>
          </a:prstGeom>
          <a:ln w="28575"/>
        </p:spPr>
        <p:style>
          <a:lnRef idx="1">
            <a:schemeClr val="accent3"/>
          </a:lnRef>
          <a:fillRef idx="0">
            <a:schemeClr val="accent3"/>
          </a:fillRef>
          <a:effectRef idx="0">
            <a:schemeClr val="accent3"/>
          </a:effectRef>
          <a:fontRef idx="minor">
            <a:schemeClr val="tx1"/>
          </a:fontRef>
        </p:style>
      </p:cxnSp>
      <p:sp>
        <p:nvSpPr>
          <p:cNvPr id="29" name="TextBox 28"/>
          <p:cNvSpPr txBox="1"/>
          <p:nvPr/>
        </p:nvSpPr>
        <p:spPr>
          <a:xfrm>
            <a:off x="4509135" y="1726565"/>
            <a:ext cx="7931150" cy="1241425"/>
          </a:xfrm>
          <a:prstGeom prst="rect">
            <a:avLst/>
          </a:prstGeom>
          <a:noFill/>
        </p:spPr>
        <p:txBody>
          <a:bodyPr wrap="square" rtlCol="0">
            <a:spAutoFit/>
          </a:bodyPr>
          <a:lstStyle/>
          <a:p>
            <a:pPr marL="0" lvl="1"/>
            <a:r>
              <a:rPr lang="zh-CN" altLang="en-US" sz="3735" b="1" spc="-150" dirty="0" smtClean="0">
                <a:solidFill>
                  <a:schemeClr val="accent3"/>
                </a:solidFill>
                <a:latin typeface="方正卡通简体" panose="03000509000000000000" pitchFamily="65" charset="-122"/>
                <a:ea typeface="方正卡通简体" panose="03000509000000000000" pitchFamily="65" charset="-122"/>
                <a:sym typeface="+mn-ea"/>
                <a:hlinkClick r:id="rId1" tooltip="" action="ppaction://hlinksldjump"/>
              </a:rPr>
              <a:t>支付工具：汇票、本票、支票</a:t>
            </a:r>
            <a:endParaRPr lang="zh-CN" altLang="en-US" sz="3735" b="1" u="none" spc="-150" dirty="0" smtClean="0">
              <a:solidFill>
                <a:schemeClr val="accent3"/>
              </a:solidFill>
              <a:latin typeface="方正卡通简体" panose="03000509000000000000" pitchFamily="65" charset="-122"/>
              <a:ea typeface="方正卡通简体" panose="03000509000000000000" pitchFamily="65" charset="-122"/>
            </a:endParaRPr>
          </a:p>
          <a:p>
            <a:r>
              <a:rPr lang="zh-CN" altLang="en-US" sz="3735" spc="-150" dirty="0" smtClean="0">
                <a:solidFill>
                  <a:schemeClr val="bg1"/>
                </a:solidFill>
                <a:latin typeface="方正卡通简体" panose="03000509000000000000" pitchFamily="65" charset="-122"/>
                <a:ea typeface="方正卡通简体" panose="03000509000000000000" pitchFamily="65" charset="-122"/>
              </a:rPr>
              <a:t>、单击此处添加文本标题</a:t>
            </a:r>
            <a:endParaRPr lang="zh-CN" altLang="en-US" sz="3735" spc="-150" dirty="0">
              <a:solidFill>
                <a:schemeClr val="bg1"/>
              </a:solidFill>
              <a:latin typeface="方正卡通简体" panose="03000509000000000000" pitchFamily="65" charset="-122"/>
              <a:ea typeface="方正卡通简体" panose="03000509000000000000" pitchFamily="65" charset="-122"/>
            </a:endParaRPr>
          </a:p>
        </p:txBody>
      </p:sp>
      <p:sp>
        <p:nvSpPr>
          <p:cNvPr id="31" name="TextBox 30"/>
          <p:cNvSpPr txBox="1"/>
          <p:nvPr/>
        </p:nvSpPr>
        <p:spPr>
          <a:xfrm>
            <a:off x="4508849" y="3008656"/>
            <a:ext cx="5693659" cy="666115"/>
          </a:xfrm>
          <a:prstGeom prst="rect">
            <a:avLst/>
          </a:prstGeom>
          <a:noFill/>
        </p:spPr>
        <p:txBody>
          <a:bodyPr wrap="square" rtlCol="0">
            <a:spAutoFit/>
          </a:bodyPr>
          <a:lstStyle/>
          <a:p>
            <a:r>
              <a:rPr lang="en-US" altLang="zh-CN" sz="3735" spc="-150" dirty="0" smtClean="0">
                <a:solidFill>
                  <a:schemeClr val="bg1"/>
                </a:solidFill>
                <a:latin typeface="方正卡通简体" panose="03000509000000000000" pitchFamily="65" charset="-122"/>
                <a:ea typeface="方正卡通简体" panose="03000509000000000000" pitchFamily="65" charset="-122"/>
              </a:rPr>
              <a:t>3</a:t>
            </a:r>
            <a:r>
              <a:rPr lang="zh-CN" altLang="en-US" sz="3735" spc="-150" dirty="0" smtClean="0">
                <a:solidFill>
                  <a:schemeClr val="bg1"/>
                </a:solidFill>
                <a:latin typeface="方正卡通简体" panose="03000509000000000000" pitchFamily="65" charset="-122"/>
                <a:ea typeface="方正卡通简体" panose="03000509000000000000" pitchFamily="65" charset="-122"/>
              </a:rPr>
              <a:t>、单击此处添加文本标题</a:t>
            </a:r>
            <a:endParaRPr lang="zh-CN" altLang="en-US" sz="3735" spc="-150" dirty="0">
              <a:solidFill>
                <a:schemeClr val="bg1"/>
              </a:solidFill>
              <a:latin typeface="方正卡通简体" panose="03000509000000000000" pitchFamily="65" charset="-122"/>
              <a:ea typeface="方正卡通简体" panose="03000509000000000000" pitchFamily="65" charset="-122"/>
            </a:endParaRPr>
          </a:p>
        </p:txBody>
      </p:sp>
      <p:sp>
        <p:nvSpPr>
          <p:cNvPr id="32" name="TextBox 31"/>
          <p:cNvSpPr txBox="1"/>
          <p:nvPr/>
        </p:nvSpPr>
        <p:spPr>
          <a:xfrm>
            <a:off x="4509135" y="3649345"/>
            <a:ext cx="7315835" cy="1241425"/>
          </a:xfrm>
          <a:prstGeom prst="rect">
            <a:avLst/>
          </a:prstGeom>
          <a:noFill/>
        </p:spPr>
        <p:txBody>
          <a:bodyPr wrap="square" rtlCol="0">
            <a:spAutoFit/>
          </a:bodyPr>
          <a:lstStyle/>
          <a:p>
            <a:r>
              <a:rPr lang="zh-CN" altLang="en-US" sz="3735" b="1" spc="-150" dirty="0" smtClean="0">
                <a:solidFill>
                  <a:schemeClr val="accent3"/>
                </a:solidFill>
                <a:latin typeface="方正卡通简体" panose="03000509000000000000" pitchFamily="65" charset="-122"/>
                <a:ea typeface="方正卡通简体" panose="03000509000000000000" pitchFamily="65" charset="-122"/>
                <a:sym typeface="+mn-ea"/>
                <a:hlinkClick r:id="rId2" tooltip="" action="ppaction://hlinksldjump"/>
              </a:rPr>
              <a:t>支付方式：汇付、托收、信用证</a:t>
            </a:r>
            <a:endParaRPr lang="zh-CN" altLang="en-US" sz="3735" b="1" spc="-150" dirty="0" smtClean="0">
              <a:solidFill>
                <a:schemeClr val="accent3"/>
              </a:solidFill>
              <a:latin typeface="方正卡通简体" panose="03000509000000000000" pitchFamily="65" charset="-122"/>
              <a:ea typeface="方正卡通简体" panose="03000509000000000000" pitchFamily="65" charset="-122"/>
            </a:endParaRPr>
          </a:p>
          <a:p>
            <a:r>
              <a:rPr lang="zh-CN" altLang="en-US" sz="3735" b="1" spc="-150" dirty="0" smtClean="0">
                <a:solidFill>
                  <a:schemeClr val="bg1"/>
                </a:solidFill>
                <a:latin typeface="方正卡通简体" panose="03000509000000000000" pitchFamily="65" charset="-122"/>
                <a:ea typeface="方正卡通简体" panose="03000509000000000000" pitchFamily="65" charset="-122"/>
              </a:rPr>
              <a:t>击</a:t>
            </a:r>
            <a:r>
              <a:rPr lang="zh-CN" altLang="en-US" sz="3735" spc="-150" dirty="0" smtClean="0">
                <a:solidFill>
                  <a:schemeClr val="bg1"/>
                </a:solidFill>
                <a:latin typeface="方正卡通简体" panose="03000509000000000000" pitchFamily="65" charset="-122"/>
                <a:ea typeface="方正卡通简体" panose="03000509000000000000" pitchFamily="65" charset="-122"/>
              </a:rPr>
              <a:t>此处添加文本标题</a:t>
            </a:r>
            <a:endParaRPr lang="zh-CN" altLang="en-US" sz="3735" spc="-150" dirty="0">
              <a:solidFill>
                <a:schemeClr val="bg1"/>
              </a:solidFill>
              <a:latin typeface="方正卡通简体" panose="03000509000000000000" pitchFamily="65" charset="-122"/>
              <a:ea typeface="方正卡通简体" panose="03000509000000000000" pitchFamily="65" charset="-122"/>
            </a:endParaRPr>
          </a:p>
        </p:txBody>
      </p:sp>
      <p:sp>
        <p:nvSpPr>
          <p:cNvPr id="27" name="TextBox 26"/>
          <p:cNvSpPr txBox="1"/>
          <p:nvPr/>
        </p:nvSpPr>
        <p:spPr>
          <a:xfrm>
            <a:off x="3023659" y="1769368"/>
            <a:ext cx="767720" cy="1734185"/>
          </a:xfrm>
          <a:prstGeom prst="rect">
            <a:avLst/>
          </a:prstGeom>
          <a:noFill/>
        </p:spPr>
        <p:txBody>
          <a:bodyPr wrap="square" rtlCol="0">
            <a:spAutoFit/>
          </a:bodyPr>
          <a:lstStyle/>
          <a:p>
            <a:pPr algn="r"/>
            <a:r>
              <a:rPr lang="zh-CN" altLang="en-US" sz="5335"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方正稚艺简体" panose="03000509000000000000" pitchFamily="65" charset="-122"/>
                <a:ea typeface="方正稚艺简体" panose="03000509000000000000" pitchFamily="65" charset="-122"/>
              </a:rPr>
              <a:t>目录</a:t>
            </a:r>
            <a:endParaRPr lang="zh-CN" altLang="en-US" sz="5335"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方正稚艺简体" panose="03000509000000000000" pitchFamily="65" charset="-122"/>
              <a:ea typeface="方正稚艺简体" panose="03000509000000000000" pitchFamily="65" charset="-122"/>
            </a:endParaRPr>
          </a:p>
        </p:txBody>
      </p:sp>
      <p:pic>
        <p:nvPicPr>
          <p:cNvPr id="3074" name="Picture 2" descr="C:\Users\Thinkpad\Desktop\学校\1_0002_图层-14.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1437160">
            <a:off x="939271" y="4536323"/>
            <a:ext cx="2474781" cy="2039439"/>
          </a:xfrm>
          <a:prstGeom prst="rect">
            <a:avLst/>
          </a:prstGeom>
          <a:noFill/>
          <a:extLst>
            <a:ext uri="{909E8E84-426E-40DD-AFC4-6F175D3DCCD1}">
              <a14:hiddenFill xmlns:a14="http://schemas.microsoft.com/office/drawing/2010/main">
                <a:solidFill>
                  <a:srgbClr val="FFFFFF"/>
                </a:solidFill>
              </a14:hiddenFill>
            </a:ext>
          </a:extLst>
        </p:spPr>
      </p:pic>
    </p:spTree>
    <p:custDataLst>
      <p:tags r:id="rId4"/>
    </p:custDataLst>
  </p:cSld>
  <p:clrMapOvr>
    <a:masterClrMapping/>
  </p:clrMapOvr>
  <mc:AlternateContent xmlns:mc="http://schemas.openxmlformats.org/markup-compatibility/2006">
    <mc:Choice xmlns:p14="http://schemas.microsoft.com/office/powerpoint/2010/main" Requires="p14">
      <p:transition spd="med" advClick="0" advTm="2000">
        <p14:ripple/>
      </p:transition>
    </mc:Choice>
    <mc:Fallback>
      <p:transition spd="med" advClick="0" advTm="2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p:cTn id="7" dur="500" fill="hold"/>
                                        <p:tgtEl>
                                          <p:spTgt spid="27"/>
                                        </p:tgtEl>
                                        <p:attrNameLst>
                                          <p:attrName>ppt_w</p:attrName>
                                        </p:attrNameLst>
                                      </p:cBhvr>
                                      <p:tavLst>
                                        <p:tav tm="0">
                                          <p:val>
                                            <p:fltVal val="0"/>
                                          </p:val>
                                        </p:tav>
                                        <p:tav tm="100000">
                                          <p:val>
                                            <p:strVal val="#ppt_w"/>
                                          </p:val>
                                        </p:tav>
                                      </p:tavLst>
                                    </p:anim>
                                    <p:anim calcmode="lin" valueType="num">
                                      <p:cBhvr>
                                        <p:cTn id="8" dur="500" fill="hold"/>
                                        <p:tgtEl>
                                          <p:spTgt spid="27"/>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1" fill="hold" nodeType="after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wipe(up)">
                                      <p:cBhvr>
                                        <p:cTn id="12" dur="500"/>
                                        <p:tgtEl>
                                          <p:spTgt spid="28"/>
                                        </p:tgtEl>
                                      </p:cBhvr>
                                    </p:animEffect>
                                  </p:childTnLst>
                                </p:cTn>
                              </p:par>
                            </p:childTnLst>
                          </p:cTn>
                        </p:par>
                        <p:par>
                          <p:cTn id="13" fill="hold">
                            <p:stCondLst>
                              <p:cond delay="1000"/>
                            </p:stCondLst>
                            <p:childTnLst>
                              <p:par>
                                <p:cTn id="14" presetID="23" presetClass="entr" presetSubtype="16"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p:cTn id="16" dur="500" fill="hold"/>
                                        <p:tgtEl>
                                          <p:spTgt spid="29"/>
                                        </p:tgtEl>
                                        <p:attrNameLst>
                                          <p:attrName>ppt_w</p:attrName>
                                        </p:attrNameLst>
                                      </p:cBhvr>
                                      <p:tavLst>
                                        <p:tav tm="0">
                                          <p:val>
                                            <p:fltVal val="0"/>
                                          </p:val>
                                        </p:tav>
                                        <p:tav tm="100000">
                                          <p:val>
                                            <p:strVal val="#ppt_w"/>
                                          </p:val>
                                        </p:tav>
                                      </p:tavLst>
                                    </p:anim>
                                    <p:anim calcmode="lin" valueType="num">
                                      <p:cBhvr>
                                        <p:cTn id="17" dur="500" fill="hold"/>
                                        <p:tgtEl>
                                          <p:spTgt spid="29"/>
                                        </p:tgtEl>
                                        <p:attrNameLst>
                                          <p:attrName>ppt_h</p:attrName>
                                        </p:attrNameLst>
                                      </p:cBhvr>
                                      <p:tavLst>
                                        <p:tav tm="0">
                                          <p:val>
                                            <p:fltVal val="0"/>
                                          </p:val>
                                        </p:tav>
                                        <p:tav tm="100000">
                                          <p:val>
                                            <p:strVal val="#ppt_h"/>
                                          </p:val>
                                        </p:tav>
                                      </p:tavLst>
                                    </p:anim>
                                  </p:childTnLst>
                                </p:cTn>
                              </p:par>
                            </p:childTnLst>
                          </p:cTn>
                        </p:par>
                        <p:par>
                          <p:cTn id="18" fill="hold">
                            <p:stCondLst>
                              <p:cond delay="1500"/>
                            </p:stCondLst>
                            <p:childTnLst>
                              <p:par>
                                <p:cTn id="19" presetID="23" presetClass="entr" presetSubtype="16" fill="hold" grpId="0" nodeType="afterEffect">
                                  <p:stCondLst>
                                    <p:cond delay="0"/>
                                  </p:stCondLst>
                                  <p:childTnLst>
                                    <p:set>
                                      <p:cBhvr>
                                        <p:cTn id="20" dur="1" fill="hold">
                                          <p:stCondLst>
                                            <p:cond delay="0"/>
                                          </p:stCondLst>
                                        </p:cTn>
                                        <p:tgtEl>
                                          <p:spTgt spid="31"/>
                                        </p:tgtEl>
                                        <p:attrNameLst>
                                          <p:attrName>style.visibility</p:attrName>
                                        </p:attrNameLst>
                                      </p:cBhvr>
                                      <p:to>
                                        <p:strVal val="visible"/>
                                      </p:to>
                                    </p:set>
                                    <p:anim calcmode="lin" valueType="num">
                                      <p:cBhvr>
                                        <p:cTn id="21" dur="500" fill="hold"/>
                                        <p:tgtEl>
                                          <p:spTgt spid="31"/>
                                        </p:tgtEl>
                                        <p:attrNameLst>
                                          <p:attrName>ppt_w</p:attrName>
                                        </p:attrNameLst>
                                      </p:cBhvr>
                                      <p:tavLst>
                                        <p:tav tm="0">
                                          <p:val>
                                            <p:fltVal val="0"/>
                                          </p:val>
                                        </p:tav>
                                        <p:tav tm="100000">
                                          <p:val>
                                            <p:strVal val="#ppt_w"/>
                                          </p:val>
                                        </p:tav>
                                      </p:tavLst>
                                    </p:anim>
                                    <p:anim calcmode="lin" valueType="num">
                                      <p:cBhvr>
                                        <p:cTn id="22" dur="500" fill="hold"/>
                                        <p:tgtEl>
                                          <p:spTgt spid="31"/>
                                        </p:tgtEl>
                                        <p:attrNameLst>
                                          <p:attrName>ppt_h</p:attrName>
                                        </p:attrNameLst>
                                      </p:cBhvr>
                                      <p:tavLst>
                                        <p:tav tm="0">
                                          <p:val>
                                            <p:fltVal val="0"/>
                                          </p:val>
                                        </p:tav>
                                        <p:tav tm="100000">
                                          <p:val>
                                            <p:strVal val="#ppt_h"/>
                                          </p:val>
                                        </p:tav>
                                      </p:tavLst>
                                    </p:anim>
                                  </p:childTnLst>
                                </p:cTn>
                              </p:par>
                            </p:childTnLst>
                          </p:cTn>
                        </p:par>
                        <p:par>
                          <p:cTn id="23" fill="hold">
                            <p:stCondLst>
                              <p:cond delay="2000"/>
                            </p:stCondLst>
                            <p:childTnLst>
                              <p:par>
                                <p:cTn id="24" presetID="23" presetClass="entr" presetSubtype="16" fill="hold" grpId="0" nodeType="afterEffect">
                                  <p:stCondLst>
                                    <p:cond delay="0"/>
                                  </p:stCondLst>
                                  <p:childTnLst>
                                    <p:set>
                                      <p:cBhvr>
                                        <p:cTn id="25" dur="1" fill="hold">
                                          <p:stCondLst>
                                            <p:cond delay="0"/>
                                          </p:stCondLst>
                                        </p:cTn>
                                        <p:tgtEl>
                                          <p:spTgt spid="32"/>
                                        </p:tgtEl>
                                        <p:attrNameLst>
                                          <p:attrName>style.visibility</p:attrName>
                                        </p:attrNameLst>
                                      </p:cBhvr>
                                      <p:to>
                                        <p:strVal val="visible"/>
                                      </p:to>
                                    </p:set>
                                    <p:anim calcmode="lin" valueType="num">
                                      <p:cBhvr>
                                        <p:cTn id="26" dur="500" fill="hold"/>
                                        <p:tgtEl>
                                          <p:spTgt spid="32"/>
                                        </p:tgtEl>
                                        <p:attrNameLst>
                                          <p:attrName>ppt_w</p:attrName>
                                        </p:attrNameLst>
                                      </p:cBhvr>
                                      <p:tavLst>
                                        <p:tav tm="0">
                                          <p:val>
                                            <p:fltVal val="0"/>
                                          </p:val>
                                        </p:tav>
                                        <p:tav tm="100000">
                                          <p:val>
                                            <p:strVal val="#ppt_w"/>
                                          </p:val>
                                        </p:tav>
                                      </p:tavLst>
                                    </p:anim>
                                    <p:anim calcmode="lin" valueType="num">
                                      <p:cBhvr>
                                        <p:cTn id="27" dur="500" fill="hold"/>
                                        <p:tgtEl>
                                          <p:spTgt spid="3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1" grpId="0"/>
      <p:bldP spid="32" grpId="0"/>
      <p:bldP spid="2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lIns="0" tIns="0" rIns="0" bIns="0" rtlCol="0" anchor="b"/>
          <a:p>
            <a:pPr marL="0" marR="0" lvl="0" indent="0" algn="l" defTabSz="914400" rtl="0" eaLnBrk="1" fontAlgn="base" latinLnBrk="0" hangingPunct="1">
              <a:lnSpc>
                <a:spcPct val="100000"/>
              </a:lnSpc>
              <a:spcBef>
                <a:spcPct val="0"/>
              </a:spcBef>
              <a:spcAft>
                <a:spcPct val="0"/>
              </a:spcAft>
              <a:buClrTx/>
              <a:buSzTx/>
              <a:buFontTx/>
              <a:buNone/>
            </a:pPr>
            <a:r>
              <a:rPr kumimoji="0" lang="en-US" altLang="zh-CN" sz="825"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Company Logo</a:t>
            </a:r>
            <a:endParaRPr kumimoji="0" lang="en-US" altLang="zh-CN" sz="1200" b="1" i="0" u="none" strike="noStrike" kern="1200" cap="none" spc="0" normalizeH="0" baseline="0" noProof="1">
              <a:solidFill>
                <a:schemeClr val="bg1"/>
              </a:solidFill>
              <a:latin typeface="Verdana" panose="020B0604030504040204" charset="0"/>
              <a:ea typeface="宋体" panose="02010600030101010101" pitchFamily="2" charset="-122"/>
              <a:cs typeface="+mn-cs"/>
            </a:endParaRPr>
          </a:p>
        </p:txBody>
      </p:sp>
      <p:sp>
        <p:nvSpPr>
          <p:cNvPr id="59394" name="Rectangle 2"/>
          <p:cNvSpPr/>
          <p:nvPr/>
        </p:nvSpPr>
        <p:spPr>
          <a:xfrm>
            <a:off x="1828800" y="1066800"/>
            <a:ext cx="3175000" cy="660400"/>
          </a:xfrm>
          <a:prstGeom prst="rect">
            <a:avLst/>
          </a:prstGeom>
          <a:noFill/>
          <a:ln w="19050" cap="flat" cmpd="sng">
            <a:solidFill>
              <a:srgbClr val="9966FF"/>
            </a:solidFill>
            <a:prstDash val="solid"/>
            <a:miter/>
            <a:headEnd type="none" w="med" len="med"/>
            <a:tailEnd type="none" w="med" len="med"/>
          </a:ln>
        </p:spPr>
        <p:txBody>
          <a:bodyPr wrap="none" anchor="t" anchorCtr="0"/>
          <a:p>
            <a:pPr>
              <a:buSzPct val="100000"/>
            </a:pPr>
            <a:r>
              <a:rPr lang="zh-CN" altLang="en-US" sz="3600">
                <a:solidFill>
                  <a:srgbClr val="000000"/>
                </a:solidFill>
                <a:latin typeface="楷体_GB2312" pitchFamily="49" charset="-122"/>
                <a:ea typeface="楷体_GB2312" pitchFamily="49" charset="-122"/>
              </a:rPr>
              <a:t>3．本票的种类</a:t>
            </a:r>
            <a:endParaRPr lang="zh-CN" altLang="en-US" sz="3600">
              <a:solidFill>
                <a:srgbClr val="000000"/>
              </a:solidFill>
              <a:latin typeface="楷体_GB2312" pitchFamily="49" charset="-122"/>
              <a:ea typeface="楷体_GB2312" pitchFamily="49" charset="-122"/>
            </a:endParaRPr>
          </a:p>
        </p:txBody>
      </p:sp>
      <p:sp>
        <p:nvSpPr>
          <p:cNvPr id="2271" name="AutoShape 3"/>
          <p:cNvSpPr/>
          <p:nvPr/>
        </p:nvSpPr>
        <p:spPr>
          <a:xfrm>
            <a:off x="5105400" y="838200"/>
            <a:ext cx="304800" cy="1143000"/>
          </a:xfrm>
          <a:prstGeom prst="leftBrace">
            <a:avLst>
              <a:gd name="adj1" fmla="val 31250"/>
              <a:gd name="adj2" fmla="val 48750"/>
            </a:avLst>
          </a:prstGeom>
          <a:noFill/>
          <a:ln w="28575" cap="flat" cmpd="sng">
            <a:solidFill>
              <a:srgbClr val="000000"/>
            </a:solidFill>
            <a:prstDash val="solid"/>
            <a:miter/>
            <a:headEnd type="none" w="med" len="med"/>
            <a:tailEnd type="none" w="med" len="med"/>
          </a:ln>
        </p:spPr>
        <p:txBody>
          <a:bodyPr wrap="none" anchor="ctr" anchorCtr="0"/>
          <a:p>
            <a:pPr>
              <a:buSzPct val="100000"/>
            </a:pPr>
            <a:endParaRPr lang="zh-CN" altLang="en-US">
              <a:latin typeface="Arial" panose="020B0604020202020204" pitchFamily="34" charset="0"/>
              <a:ea typeface="宋体" panose="02010600030101010101" pitchFamily="2" charset="-122"/>
            </a:endParaRPr>
          </a:p>
        </p:txBody>
      </p:sp>
      <p:sp>
        <p:nvSpPr>
          <p:cNvPr id="2272" name="Rectangle 4"/>
          <p:cNvSpPr/>
          <p:nvPr/>
        </p:nvSpPr>
        <p:spPr>
          <a:xfrm>
            <a:off x="5562600" y="533400"/>
            <a:ext cx="4479925" cy="547688"/>
          </a:xfrm>
          <a:prstGeom prst="rect">
            <a:avLst/>
          </a:prstGeom>
          <a:noFill/>
          <a:ln w="28575" cap="flat" cmpd="sng">
            <a:solidFill>
              <a:srgbClr val="9966FF"/>
            </a:solidFill>
            <a:prstDash val="solid"/>
            <a:miter/>
            <a:headEnd type="none" w="med" len="med"/>
            <a:tailEnd type="none" w="med" len="med"/>
          </a:ln>
        </p:spPr>
        <p:txBody>
          <a:bodyPr wrap="none" anchor="t" anchorCtr="0"/>
          <a:p>
            <a:pPr>
              <a:buSzPct val="100000"/>
            </a:pPr>
            <a:r>
              <a:rPr lang="zh-CN" altLang="en-US" sz="2800">
                <a:solidFill>
                  <a:srgbClr val="000000"/>
                </a:solidFill>
                <a:latin typeface="楷体_GB2312" pitchFamily="49" charset="-122"/>
                <a:ea typeface="楷体_GB2312" pitchFamily="49" charset="-122"/>
              </a:rPr>
              <a:t>商业本票 </a:t>
            </a:r>
            <a:r>
              <a:rPr lang="en-US" altLang="zh-CN" sz="2800">
                <a:solidFill>
                  <a:srgbClr val="000000"/>
                </a:solidFill>
                <a:latin typeface="楷体_GB2312" pitchFamily="49" charset="-122"/>
                <a:ea typeface="楷体_GB2312" pitchFamily="49" charset="-122"/>
              </a:rPr>
              <a:t>commercial note</a:t>
            </a:r>
            <a:endParaRPr lang="en-US" altLang="zh-CN" sz="2800">
              <a:solidFill>
                <a:srgbClr val="000000"/>
              </a:solidFill>
              <a:latin typeface="楷体_GB2312" pitchFamily="49" charset="-122"/>
              <a:ea typeface="楷体_GB2312" pitchFamily="49" charset="-122"/>
            </a:endParaRPr>
          </a:p>
        </p:txBody>
      </p:sp>
      <p:sp>
        <p:nvSpPr>
          <p:cNvPr id="2273" name="Rectangle 5"/>
          <p:cNvSpPr/>
          <p:nvPr/>
        </p:nvSpPr>
        <p:spPr>
          <a:xfrm>
            <a:off x="5562600" y="1600200"/>
            <a:ext cx="4124325" cy="547688"/>
          </a:xfrm>
          <a:prstGeom prst="rect">
            <a:avLst/>
          </a:prstGeom>
          <a:noFill/>
          <a:ln w="28575" cap="flat" cmpd="sng">
            <a:solidFill>
              <a:srgbClr val="9966FF"/>
            </a:solidFill>
            <a:prstDash val="solid"/>
            <a:miter/>
            <a:headEnd type="none" w="med" len="med"/>
            <a:tailEnd type="none" w="med" len="med"/>
          </a:ln>
        </p:spPr>
        <p:txBody>
          <a:bodyPr wrap="none" anchor="t" anchorCtr="0"/>
          <a:p>
            <a:pPr>
              <a:buSzPct val="100000"/>
            </a:pPr>
            <a:r>
              <a:rPr lang="zh-CN" altLang="en-US" sz="2800">
                <a:solidFill>
                  <a:srgbClr val="000000"/>
                </a:solidFill>
                <a:latin typeface="楷体_GB2312" pitchFamily="49" charset="-122"/>
                <a:ea typeface="楷体_GB2312" pitchFamily="49" charset="-122"/>
              </a:rPr>
              <a:t>*银行本票 </a:t>
            </a:r>
            <a:r>
              <a:rPr lang="en-US" altLang="zh-CN" sz="2800">
                <a:solidFill>
                  <a:srgbClr val="000000"/>
                </a:solidFill>
                <a:latin typeface="楷体_GB2312" pitchFamily="49" charset="-122"/>
                <a:ea typeface="楷体_GB2312" pitchFamily="49" charset="-122"/>
              </a:rPr>
              <a:t>banking note</a:t>
            </a:r>
            <a:endParaRPr lang="en-US" altLang="zh-CN" sz="2800">
              <a:solidFill>
                <a:srgbClr val="000000"/>
              </a:solidFill>
              <a:latin typeface="楷体_GB2312" pitchFamily="49" charset="-122"/>
              <a:ea typeface="楷体_GB2312" pitchFamily="49" charset="-122"/>
            </a:endParaRPr>
          </a:p>
        </p:txBody>
      </p:sp>
      <p:grpSp>
        <p:nvGrpSpPr>
          <p:cNvPr id="2274" name="组合 2273"/>
          <p:cNvGrpSpPr/>
          <p:nvPr/>
        </p:nvGrpSpPr>
        <p:grpSpPr>
          <a:xfrm>
            <a:off x="1752600" y="3886200"/>
            <a:ext cx="4038600" cy="1190625"/>
            <a:chOff x="144" y="2496"/>
            <a:chExt cx="2544" cy="750"/>
          </a:xfrm>
        </p:grpSpPr>
        <p:pic>
          <p:nvPicPr>
            <p:cNvPr id="59399" name="Picture 7" descr="w5"/>
            <p:cNvPicPr>
              <a:picLocks noChangeAspect="1"/>
            </p:cNvPicPr>
            <p:nvPr/>
          </p:nvPicPr>
          <p:blipFill>
            <a:blip r:embed="rId1"/>
            <a:stretch>
              <a:fillRect/>
            </a:stretch>
          </p:blipFill>
          <p:spPr>
            <a:xfrm>
              <a:off x="144" y="2784"/>
              <a:ext cx="576" cy="441"/>
            </a:xfrm>
            <a:prstGeom prst="rect">
              <a:avLst/>
            </a:prstGeom>
            <a:noFill/>
            <a:ln w="9525">
              <a:noFill/>
            </a:ln>
          </p:spPr>
        </p:pic>
        <p:sp>
          <p:nvSpPr>
            <p:cNvPr id="59400" name="Rectangle 8"/>
            <p:cNvSpPr/>
            <p:nvPr/>
          </p:nvSpPr>
          <p:spPr>
            <a:xfrm>
              <a:off x="624" y="2496"/>
              <a:ext cx="2064" cy="750"/>
            </a:xfrm>
            <a:prstGeom prst="rect">
              <a:avLst/>
            </a:prstGeom>
            <a:noFill/>
            <a:ln w="9525">
              <a:noFill/>
            </a:ln>
          </p:spPr>
          <p:txBody>
            <a:bodyPr anchor="t" anchorCtr="0"/>
            <a:p>
              <a:pPr>
                <a:buSzPct val="100000"/>
              </a:pPr>
              <a:r>
                <a:rPr lang="zh-CN" altLang="en-US" sz="3600">
                  <a:solidFill>
                    <a:srgbClr val="000000"/>
                  </a:solidFill>
                  <a:latin typeface="楷体_GB2312" pitchFamily="49" charset="-122"/>
                  <a:ea typeface="楷体_GB2312" pitchFamily="49" charset="-122"/>
                </a:rPr>
                <a:t>本票与汇票的主要区别？？？</a:t>
              </a:r>
              <a:endParaRPr lang="zh-CN" altLang="en-US" sz="3600">
                <a:solidFill>
                  <a:srgbClr val="000000"/>
                </a:solidFill>
                <a:latin typeface="楷体_GB2312" pitchFamily="49" charset="-122"/>
                <a:ea typeface="楷体_GB2312" pitchFamily="49" charset="-122"/>
              </a:endParaRPr>
            </a:p>
          </p:txBody>
        </p:sp>
      </p:grpSp>
      <p:cxnSp>
        <p:nvCxnSpPr>
          <p:cNvPr id="59401" name="Line 10"/>
          <p:cNvCxnSpPr/>
          <p:nvPr/>
        </p:nvCxnSpPr>
        <p:spPr>
          <a:xfrm flipV="1">
            <a:off x="5375275" y="2997200"/>
            <a:ext cx="936625" cy="1008063"/>
          </a:xfrm>
          <a:prstGeom prst="line">
            <a:avLst/>
          </a:prstGeom>
          <a:ln w="28575" cap="flat" cmpd="sng">
            <a:solidFill>
              <a:srgbClr val="000000"/>
            </a:solidFill>
            <a:prstDash val="solid"/>
            <a:round/>
            <a:headEnd type="none" w="med" len="med"/>
            <a:tailEnd type="triangle" w="med" len="med"/>
          </a:ln>
        </p:spPr>
      </p:cxnSp>
      <p:sp>
        <p:nvSpPr>
          <p:cNvPr id="59402" name="Rectangle 11"/>
          <p:cNvSpPr/>
          <p:nvPr/>
        </p:nvSpPr>
        <p:spPr>
          <a:xfrm>
            <a:off x="6383338" y="2708275"/>
            <a:ext cx="2854325" cy="608013"/>
          </a:xfrm>
          <a:prstGeom prst="rect">
            <a:avLst/>
          </a:prstGeom>
          <a:noFill/>
          <a:ln w="28575" cap="flat" cmpd="sng">
            <a:solidFill>
              <a:srgbClr val="9966FF"/>
            </a:solidFill>
            <a:prstDash val="solid"/>
            <a:miter/>
            <a:headEnd type="none" w="med" len="med"/>
            <a:tailEnd type="none" w="med" len="med"/>
          </a:ln>
        </p:spPr>
        <p:txBody>
          <a:bodyPr wrap="none" anchor="t" anchorCtr="0"/>
          <a:p>
            <a:pPr>
              <a:buSzPct val="100000"/>
            </a:pPr>
            <a:r>
              <a:rPr lang="zh-CN" altLang="en-US" sz="3200">
                <a:solidFill>
                  <a:srgbClr val="000000"/>
                </a:solidFill>
                <a:latin typeface="楷体_GB2312" pitchFamily="49" charset="-122"/>
                <a:ea typeface="楷体_GB2312" pitchFamily="49" charset="-122"/>
              </a:rPr>
              <a:t>1、当事人不同</a:t>
            </a:r>
            <a:endParaRPr lang="zh-CN" altLang="en-US" sz="3200">
              <a:solidFill>
                <a:srgbClr val="000000"/>
              </a:solidFill>
              <a:latin typeface="楷体_GB2312" pitchFamily="49" charset="-122"/>
              <a:ea typeface="楷体_GB2312" pitchFamily="49" charset="-122"/>
            </a:endParaRPr>
          </a:p>
        </p:txBody>
      </p:sp>
      <p:sp>
        <p:nvSpPr>
          <p:cNvPr id="59403" name="Rectangle 13"/>
          <p:cNvSpPr/>
          <p:nvPr/>
        </p:nvSpPr>
        <p:spPr>
          <a:xfrm>
            <a:off x="6383338" y="3573463"/>
            <a:ext cx="4086225" cy="608012"/>
          </a:xfrm>
          <a:prstGeom prst="rect">
            <a:avLst/>
          </a:prstGeom>
          <a:noFill/>
          <a:ln w="28575" cap="flat" cmpd="sng">
            <a:solidFill>
              <a:srgbClr val="9966FF"/>
            </a:solidFill>
            <a:prstDash val="solid"/>
            <a:miter/>
            <a:headEnd type="none" w="med" len="med"/>
            <a:tailEnd type="none" w="med" len="med"/>
          </a:ln>
        </p:spPr>
        <p:txBody>
          <a:bodyPr anchor="t" anchorCtr="0"/>
          <a:p>
            <a:pPr>
              <a:buSzPct val="100000"/>
            </a:pPr>
            <a:r>
              <a:rPr lang="zh-CN" altLang="en-US" sz="3200">
                <a:solidFill>
                  <a:srgbClr val="000000"/>
                </a:solidFill>
                <a:latin typeface="楷体_GB2312" pitchFamily="49" charset="-122"/>
                <a:ea typeface="楷体_GB2312" pitchFamily="49" charset="-122"/>
              </a:rPr>
              <a:t>2、是否需要承兑不同</a:t>
            </a:r>
            <a:endParaRPr lang="zh-CN" altLang="en-US" sz="3200">
              <a:solidFill>
                <a:srgbClr val="000000"/>
              </a:solidFill>
              <a:latin typeface="楷体_GB2312" pitchFamily="49" charset="-122"/>
              <a:ea typeface="楷体_GB2312" pitchFamily="49" charset="-122"/>
            </a:endParaRPr>
          </a:p>
        </p:txBody>
      </p:sp>
      <p:cxnSp>
        <p:nvCxnSpPr>
          <p:cNvPr id="59404" name="Line 14"/>
          <p:cNvCxnSpPr/>
          <p:nvPr/>
        </p:nvCxnSpPr>
        <p:spPr>
          <a:xfrm flipV="1">
            <a:off x="5375275" y="3933825"/>
            <a:ext cx="936625" cy="358775"/>
          </a:xfrm>
          <a:prstGeom prst="line">
            <a:avLst/>
          </a:prstGeom>
          <a:ln w="28575" cap="flat" cmpd="sng">
            <a:solidFill>
              <a:srgbClr val="000000"/>
            </a:solidFill>
            <a:prstDash val="solid"/>
            <a:round/>
            <a:headEnd type="none" w="med" len="med"/>
            <a:tailEnd type="triangle" w="med" len="med"/>
          </a:ln>
        </p:spPr>
      </p:cxnSp>
      <p:cxnSp>
        <p:nvCxnSpPr>
          <p:cNvPr id="59405" name="Line 16"/>
          <p:cNvCxnSpPr/>
          <p:nvPr/>
        </p:nvCxnSpPr>
        <p:spPr>
          <a:xfrm>
            <a:off x="5375275" y="4437063"/>
            <a:ext cx="865188" cy="431800"/>
          </a:xfrm>
          <a:prstGeom prst="line">
            <a:avLst/>
          </a:prstGeom>
          <a:ln w="28575" cap="flat" cmpd="sng">
            <a:solidFill>
              <a:srgbClr val="000000"/>
            </a:solidFill>
            <a:prstDash val="solid"/>
            <a:round/>
            <a:headEnd type="none" w="med" len="med"/>
            <a:tailEnd type="triangle" w="med" len="med"/>
          </a:ln>
        </p:spPr>
      </p:cxnSp>
      <p:sp>
        <p:nvSpPr>
          <p:cNvPr id="59406" name="Rectangle 17"/>
          <p:cNvSpPr/>
          <p:nvPr/>
        </p:nvSpPr>
        <p:spPr>
          <a:xfrm>
            <a:off x="6383338" y="4437063"/>
            <a:ext cx="4038600" cy="1095375"/>
          </a:xfrm>
          <a:prstGeom prst="rect">
            <a:avLst/>
          </a:prstGeom>
          <a:noFill/>
          <a:ln w="28575" cap="flat" cmpd="sng">
            <a:solidFill>
              <a:srgbClr val="9966FF"/>
            </a:solidFill>
            <a:prstDash val="solid"/>
            <a:miter/>
            <a:headEnd type="none" w="med" len="med"/>
            <a:tailEnd type="none" w="med" len="med"/>
          </a:ln>
        </p:spPr>
        <p:txBody>
          <a:bodyPr anchor="t" anchorCtr="0"/>
          <a:p>
            <a:pPr>
              <a:buSzPct val="100000"/>
            </a:pPr>
            <a:r>
              <a:rPr lang="zh-CN" altLang="en-US" sz="3200">
                <a:solidFill>
                  <a:srgbClr val="000000"/>
                </a:solidFill>
                <a:latin typeface="楷体_GB2312" pitchFamily="49" charset="-122"/>
                <a:ea typeface="楷体_GB2312" pitchFamily="49" charset="-122"/>
              </a:rPr>
              <a:t>3、出票人承担的责任不同</a:t>
            </a:r>
            <a:endParaRPr lang="zh-CN" altLang="en-US" sz="3200">
              <a:solidFill>
                <a:srgbClr val="000000"/>
              </a:solidFill>
              <a:latin typeface="楷体_GB2312" pitchFamily="49" charset="-122"/>
              <a:ea typeface="楷体_GB2312" pitchFamily="49" charset="-122"/>
            </a:endParaRPr>
          </a:p>
        </p:txBody>
      </p:sp>
      <p:cxnSp>
        <p:nvCxnSpPr>
          <p:cNvPr id="59407" name="Line 20"/>
          <p:cNvCxnSpPr/>
          <p:nvPr/>
        </p:nvCxnSpPr>
        <p:spPr>
          <a:xfrm>
            <a:off x="5375275" y="4652963"/>
            <a:ext cx="936625" cy="1296987"/>
          </a:xfrm>
          <a:prstGeom prst="line">
            <a:avLst/>
          </a:prstGeom>
          <a:ln w="28575" cap="flat" cmpd="sng">
            <a:solidFill>
              <a:srgbClr val="000000"/>
            </a:solidFill>
            <a:prstDash val="solid"/>
            <a:round/>
            <a:headEnd type="none" w="med" len="med"/>
            <a:tailEnd type="triangle" w="med" len="med"/>
          </a:ln>
        </p:spPr>
      </p:cxnSp>
      <p:sp>
        <p:nvSpPr>
          <p:cNvPr id="59408" name="Rectangle 21"/>
          <p:cNvSpPr/>
          <p:nvPr/>
        </p:nvSpPr>
        <p:spPr>
          <a:xfrm>
            <a:off x="6383338" y="5762625"/>
            <a:ext cx="4037012" cy="608013"/>
          </a:xfrm>
          <a:prstGeom prst="rect">
            <a:avLst/>
          </a:prstGeom>
          <a:noFill/>
          <a:ln w="28575" cap="flat" cmpd="sng">
            <a:solidFill>
              <a:srgbClr val="9966FF"/>
            </a:solidFill>
            <a:prstDash val="solid"/>
            <a:miter/>
            <a:headEnd type="none" w="med" len="med"/>
            <a:tailEnd type="none" w="med" len="med"/>
          </a:ln>
        </p:spPr>
        <p:txBody>
          <a:bodyPr anchor="t" anchorCtr="0"/>
          <a:p>
            <a:pPr>
              <a:buSzPct val="100000"/>
            </a:pPr>
            <a:r>
              <a:rPr lang="en-US" altLang="zh-CN" sz="3200">
                <a:solidFill>
                  <a:srgbClr val="000000"/>
                </a:solidFill>
                <a:latin typeface="楷体_GB2312" pitchFamily="49" charset="-122"/>
                <a:ea typeface="楷体_GB2312" pitchFamily="49" charset="-122"/>
              </a:rPr>
              <a:t>4</a:t>
            </a:r>
            <a:r>
              <a:rPr lang="zh-CN" altLang="en-US" sz="3200">
                <a:solidFill>
                  <a:srgbClr val="000000"/>
                </a:solidFill>
                <a:latin typeface="楷体_GB2312" pitchFamily="49" charset="-122"/>
                <a:ea typeface="楷体_GB2312" pitchFamily="49" charset="-122"/>
              </a:rPr>
              <a:t>、份数不同</a:t>
            </a:r>
            <a:endParaRPr lang="zh-CN" altLang="en-US" sz="3200">
              <a:solidFill>
                <a:srgbClr val="000000"/>
              </a:solidFill>
              <a:latin typeface="楷体_GB2312" pitchFamily="49" charset="-122"/>
              <a:ea typeface="楷体_GB2312" pitchFamily="49" charset="-122"/>
            </a:endParaRPr>
          </a:p>
        </p:txBody>
      </p:sp>
    </p:spTree>
    <p:custDataLst>
      <p:tags r:id="rId2"/>
    </p:custData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childTnLst>
                                    <p:set>
                                      <p:cBhvr>
                                        <p:cTn id="6" dur="1" fill="hold">
                                          <p:stCondLst>
                                            <p:cond delay="0"/>
                                          </p:stCondLst>
                                        </p:cTn>
                                        <p:tgtEl>
                                          <p:spTgt spid="2271"/>
                                        </p:tgtEl>
                                        <p:attrNameLst>
                                          <p:attrName>style.visibility</p:attrName>
                                        </p:attrNameLst>
                                      </p:cBhvr>
                                      <p:to>
                                        <p:strVal val="visible"/>
                                      </p:to>
                                    </p:set>
                                    <p:anim calcmode="lin" valueType="num">
                                      <p:cBhvr>
                                        <p:cTn id="7" dur="500" fill="hold"/>
                                        <p:tgtEl>
                                          <p:spTgt spid="2271"/>
                                        </p:tgtEl>
                                        <p:attrNameLst>
                                          <p:attrName>ppt_x</p:attrName>
                                        </p:attrNameLst>
                                      </p:cBhvr>
                                      <p:tavLst>
                                        <p:tav tm="0">
                                          <p:val>
                                            <p:strVal val="1+#ppt_w/2"/>
                                          </p:val>
                                        </p:tav>
                                        <p:tav tm="100000">
                                          <p:val>
                                            <p:strVal val="#ppt_x"/>
                                          </p:val>
                                        </p:tav>
                                      </p:tavLst>
                                    </p:anim>
                                    <p:anim calcmode="lin" valueType="num">
                                      <p:cBhvr>
                                        <p:cTn id="8" dur="500" fill="hold"/>
                                        <p:tgtEl>
                                          <p:spTgt spid="227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1" nodeType="clickEffect">
                                  <p:childTnLst>
                                    <p:set>
                                      <p:cBhvr>
                                        <p:cTn id="12" dur="1" fill="hold">
                                          <p:stCondLst>
                                            <p:cond delay="0"/>
                                          </p:stCondLst>
                                        </p:cTn>
                                        <p:tgtEl>
                                          <p:spTgt spid="2272"/>
                                        </p:tgtEl>
                                        <p:attrNameLst>
                                          <p:attrName>style.visibility</p:attrName>
                                        </p:attrNameLst>
                                      </p:cBhvr>
                                      <p:to>
                                        <p:strVal val="visible"/>
                                      </p:to>
                                    </p:set>
                                    <p:anim calcmode="lin" valueType="num">
                                      <p:cBhvr>
                                        <p:cTn id="13" dur="500" fill="hold"/>
                                        <p:tgtEl>
                                          <p:spTgt spid="2272"/>
                                        </p:tgtEl>
                                        <p:attrNameLst>
                                          <p:attrName>ppt_x</p:attrName>
                                        </p:attrNameLst>
                                      </p:cBhvr>
                                      <p:tavLst>
                                        <p:tav tm="0">
                                          <p:val>
                                            <p:strVal val="#ppt_x"/>
                                          </p:val>
                                        </p:tav>
                                        <p:tav tm="100000">
                                          <p:val>
                                            <p:strVal val="#ppt_x"/>
                                          </p:val>
                                        </p:tav>
                                      </p:tavLst>
                                    </p:anim>
                                    <p:anim calcmode="lin" valueType="num">
                                      <p:cBhvr>
                                        <p:cTn id="14" dur="500" fill="hold"/>
                                        <p:tgtEl>
                                          <p:spTgt spid="2272"/>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2" nodeType="clickEffect">
                                  <p:childTnLst>
                                    <p:set>
                                      <p:cBhvr>
                                        <p:cTn id="18" dur="1" fill="hold">
                                          <p:stCondLst>
                                            <p:cond delay="0"/>
                                          </p:stCondLst>
                                        </p:cTn>
                                        <p:tgtEl>
                                          <p:spTgt spid="2273"/>
                                        </p:tgtEl>
                                        <p:attrNameLst>
                                          <p:attrName>style.visibility</p:attrName>
                                        </p:attrNameLst>
                                      </p:cBhvr>
                                      <p:to>
                                        <p:strVal val="visible"/>
                                      </p:to>
                                    </p:set>
                                    <p:anim calcmode="lin" valueType="num">
                                      <p:cBhvr>
                                        <p:cTn id="19" dur="500" fill="hold"/>
                                        <p:tgtEl>
                                          <p:spTgt spid="2273"/>
                                        </p:tgtEl>
                                        <p:attrNameLst>
                                          <p:attrName>ppt_x</p:attrName>
                                        </p:attrNameLst>
                                      </p:cBhvr>
                                      <p:tavLst>
                                        <p:tav tm="0">
                                          <p:val>
                                            <p:strVal val="1+#ppt_w/2"/>
                                          </p:val>
                                        </p:tav>
                                        <p:tav tm="100000">
                                          <p:val>
                                            <p:strVal val="#ppt_x"/>
                                          </p:val>
                                        </p:tav>
                                      </p:tavLst>
                                    </p:anim>
                                    <p:anim calcmode="lin" valueType="num">
                                      <p:cBhvr>
                                        <p:cTn id="20" dur="500" fill="hold"/>
                                        <p:tgtEl>
                                          <p:spTgt spid="227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childTnLst>
                                    <p:set>
                                      <p:cBhvr>
                                        <p:cTn id="24" dur="1" fill="hold">
                                          <p:stCondLst>
                                            <p:cond delay="0"/>
                                          </p:stCondLst>
                                        </p:cTn>
                                        <p:tgtEl>
                                          <p:spTgt spid="2274"/>
                                        </p:tgtEl>
                                        <p:attrNameLst>
                                          <p:attrName>style.visibility</p:attrName>
                                        </p:attrNameLst>
                                      </p:cBhvr>
                                      <p:to>
                                        <p:strVal val="visible"/>
                                      </p:to>
                                    </p:set>
                                    <p:animEffect transition="in" filter="blinds(horizontal)">
                                      <p:cBhvr>
                                        <p:cTn id="25" dur="500"/>
                                        <p:tgtEl>
                                          <p:spTgt spid="22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1" grpId="0" bldLvl="0" animBg="1"/>
      <p:bldP spid="2272" grpId="1" bldLvl="0" animBg="1"/>
      <p:bldP spid="2273" grpId="2" bldLvl="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lIns="0" tIns="0" rIns="0" bIns="0" rtlCol="0" anchor="b"/>
          <a:p>
            <a:pPr marL="0" marR="0" lvl="0" indent="0" algn="l" defTabSz="914400" rtl="0" eaLnBrk="1" fontAlgn="base" latinLnBrk="0" hangingPunct="1">
              <a:lnSpc>
                <a:spcPct val="100000"/>
              </a:lnSpc>
              <a:spcBef>
                <a:spcPct val="0"/>
              </a:spcBef>
              <a:spcAft>
                <a:spcPct val="0"/>
              </a:spcAft>
              <a:buClrTx/>
              <a:buSzTx/>
              <a:buFontTx/>
              <a:buNone/>
            </a:pPr>
            <a:r>
              <a:rPr kumimoji="0" lang="en-US" altLang="zh-CN" sz="825"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Company Logo</a:t>
            </a:r>
            <a:endParaRPr kumimoji="0" lang="en-US" altLang="zh-CN" sz="1200" b="1" i="0" u="none" strike="noStrike" kern="1200" cap="none" spc="0" normalizeH="0" baseline="0" noProof="1">
              <a:solidFill>
                <a:schemeClr val="bg1"/>
              </a:solidFill>
              <a:latin typeface="Verdana" panose="020B0604030504040204" charset="0"/>
              <a:ea typeface="宋体" panose="02010600030101010101" pitchFamily="2" charset="-122"/>
              <a:cs typeface="+mn-cs"/>
            </a:endParaRPr>
          </a:p>
        </p:txBody>
      </p:sp>
      <p:sp>
        <p:nvSpPr>
          <p:cNvPr id="2287" name="Rectangle 2"/>
          <p:cNvSpPr/>
          <p:nvPr>
            <p:ph type="title" idx="4294967295"/>
          </p:nvPr>
        </p:nvSpPr>
        <p:spPr/>
        <p:txBody>
          <a:bodyPr wrap="square" lIns="91440" tIns="45720" rIns="91440" bIns="45720" anchor="ctr"/>
          <a:p>
            <a:pPr marL="0" marR="0" indent="0" algn="l" defTabSz="914400" rtl="0" eaLnBrk="1" fontAlgn="auto" latinLnBrk="0" hangingPunct="1">
              <a:lnSpc>
                <a:spcPct val="100000"/>
              </a:lnSpc>
              <a:spcBef>
                <a:spcPct val="0"/>
              </a:spcBef>
              <a:spcAft>
                <a:spcPct val="0"/>
              </a:spcAft>
              <a:buClrTx/>
              <a:buSzTx/>
              <a:buFontTx/>
              <a:buNone/>
            </a:pPr>
            <a:r>
              <a:rPr kumimoji="0" lang="zh-CN" altLang="en-US" sz="2400" b="1" i="0" u="none" strike="noStrike" kern="1200" cap="none" spc="0" normalizeH="0" baseline="0" noProof="1">
                <a:ln>
                  <a:noFill/>
                </a:ln>
                <a:solidFill>
                  <a:srgbClr val="000000"/>
                </a:solidFill>
                <a:effectLst/>
                <a:latin typeface="楷体_GB2312" pitchFamily="49" charset="-122"/>
                <a:ea typeface="楷体_GB2312" pitchFamily="49" charset="-122"/>
                <a:cs typeface="+mj-cs"/>
              </a:rPr>
              <a:t>（三）支票(</a:t>
            </a:r>
            <a:r>
              <a:rPr kumimoji="0" lang="en-US" altLang="zh-CN" sz="2400" b="1" i="0" u="none" strike="noStrike" kern="1200" cap="none" spc="0" normalizeH="0" baseline="0" noProof="1">
                <a:ln>
                  <a:noFill/>
                </a:ln>
                <a:solidFill>
                  <a:srgbClr val="000000"/>
                </a:solidFill>
                <a:effectLst/>
                <a:latin typeface="楷体_GB2312" pitchFamily="49" charset="-122"/>
                <a:ea typeface="楷体_GB2312" pitchFamily="49" charset="-122"/>
                <a:cs typeface="+mj-cs"/>
              </a:rPr>
              <a:t>check or cheque)</a:t>
            </a:r>
            <a:endParaRPr kumimoji="0" lang="zh-CN" altLang="en-US" sz="3750" b="0" i="0" u="none" strike="noStrike" kern="1200" cap="none" spc="0" normalizeH="0" baseline="0" noProof="1">
              <a:ln>
                <a:noFill/>
              </a:ln>
              <a:solidFill>
                <a:srgbClr val="000000"/>
              </a:solidFill>
              <a:effectLst/>
              <a:latin typeface="楷体_GB2312" pitchFamily="49" charset="-122"/>
              <a:ea typeface="楷体_GB2312" pitchFamily="49" charset="-122"/>
              <a:cs typeface="+mj-cs"/>
            </a:endParaRPr>
          </a:p>
        </p:txBody>
      </p:sp>
      <p:sp>
        <p:nvSpPr>
          <p:cNvPr id="2288" name="Rectangle 3"/>
          <p:cNvSpPr/>
          <p:nvPr/>
        </p:nvSpPr>
        <p:spPr>
          <a:xfrm>
            <a:off x="1752600" y="2438400"/>
            <a:ext cx="1828800" cy="1138238"/>
          </a:xfrm>
          <a:prstGeom prst="rect">
            <a:avLst/>
          </a:prstGeom>
          <a:noFill/>
          <a:ln w="9525" cap="flat" cmpd="sng">
            <a:solidFill>
              <a:srgbClr val="000000"/>
            </a:solidFill>
            <a:prstDash val="solid"/>
            <a:miter/>
            <a:headEnd type="none" w="med" len="med"/>
            <a:tailEnd type="none" w="med" len="med"/>
          </a:ln>
        </p:spPr>
        <p:txBody>
          <a:bodyPr anchor="t" anchorCtr="0"/>
          <a:p>
            <a:pPr>
              <a:buSzPct val="100000"/>
            </a:pPr>
            <a:r>
              <a:rPr lang="zh-CN" altLang="zh-CN" sz="3200">
                <a:solidFill>
                  <a:srgbClr val="000000"/>
                </a:solidFill>
                <a:latin typeface="楷体_GB2312" pitchFamily="49" charset="-122"/>
                <a:ea typeface="楷体_GB2312" pitchFamily="49" charset="-122"/>
              </a:rPr>
              <a:t>1．</a:t>
            </a:r>
            <a:r>
              <a:rPr lang="zh-CN" altLang="en-US" sz="3600">
                <a:solidFill>
                  <a:srgbClr val="000000"/>
                </a:solidFill>
                <a:latin typeface="楷体_GB2312" pitchFamily="49" charset="-122"/>
                <a:ea typeface="楷体_GB2312" pitchFamily="49" charset="-122"/>
              </a:rPr>
              <a:t>支票</a:t>
            </a:r>
            <a:r>
              <a:rPr lang="zh-CN" altLang="en-US" sz="3200">
                <a:solidFill>
                  <a:srgbClr val="000000"/>
                </a:solidFill>
                <a:latin typeface="楷体_GB2312" pitchFamily="49" charset="-122"/>
                <a:ea typeface="楷体_GB2312" pitchFamily="49" charset="-122"/>
              </a:rPr>
              <a:t>的定义</a:t>
            </a:r>
            <a:endParaRPr lang="zh-CN" altLang="en-US" sz="3200">
              <a:solidFill>
                <a:srgbClr val="000000"/>
              </a:solidFill>
              <a:latin typeface="楷体_GB2312" pitchFamily="49" charset="-122"/>
              <a:ea typeface="楷体_GB2312" pitchFamily="49" charset="-122"/>
            </a:endParaRPr>
          </a:p>
        </p:txBody>
      </p:sp>
      <p:cxnSp>
        <p:nvCxnSpPr>
          <p:cNvPr id="2289" name="Line 4"/>
          <p:cNvCxnSpPr/>
          <p:nvPr/>
        </p:nvCxnSpPr>
        <p:spPr>
          <a:xfrm flipV="1">
            <a:off x="6527800" y="1412875"/>
            <a:ext cx="647700" cy="720725"/>
          </a:xfrm>
          <a:prstGeom prst="line">
            <a:avLst/>
          </a:prstGeom>
          <a:ln w="28575" cap="flat" cmpd="sng">
            <a:solidFill>
              <a:srgbClr val="000000"/>
            </a:solidFill>
            <a:prstDash val="solid"/>
            <a:round/>
            <a:headEnd type="none" w="med" len="med"/>
            <a:tailEnd type="triangle" w="med" len="med"/>
          </a:ln>
        </p:spPr>
      </p:cxnSp>
      <p:sp>
        <p:nvSpPr>
          <p:cNvPr id="2290" name="Rectangle 5"/>
          <p:cNvSpPr/>
          <p:nvPr/>
        </p:nvSpPr>
        <p:spPr>
          <a:xfrm>
            <a:off x="7239000" y="1125538"/>
            <a:ext cx="3429000" cy="528637"/>
          </a:xfrm>
          <a:prstGeom prst="rect">
            <a:avLst/>
          </a:prstGeom>
          <a:noFill/>
          <a:ln w="9525" cap="flat" cmpd="sng">
            <a:solidFill>
              <a:srgbClr val="000000"/>
            </a:solidFill>
            <a:prstDash val="solid"/>
            <a:miter/>
            <a:headEnd type="none" w="med" len="med"/>
            <a:tailEnd type="none" w="med" len="med"/>
          </a:ln>
        </p:spPr>
        <p:txBody>
          <a:bodyPr anchor="t" anchorCtr="0"/>
          <a:p>
            <a:pPr>
              <a:buSzPct val="100000"/>
            </a:pPr>
            <a:r>
              <a:rPr lang="zh-CN" altLang="en-US" sz="2800">
                <a:solidFill>
                  <a:srgbClr val="000000"/>
                </a:solidFill>
                <a:latin typeface="楷体_GB2312" pitchFamily="49" charset="-122"/>
                <a:ea typeface="楷体_GB2312" pitchFamily="49" charset="-122"/>
              </a:rPr>
              <a:t>几个基本当事人？</a:t>
            </a:r>
            <a:endParaRPr lang="zh-CN" altLang="en-US" sz="2800">
              <a:solidFill>
                <a:srgbClr val="000000"/>
              </a:solidFill>
              <a:latin typeface="楷体_GB2312" pitchFamily="49" charset="-122"/>
              <a:ea typeface="楷体_GB2312" pitchFamily="49" charset="-122"/>
            </a:endParaRPr>
          </a:p>
        </p:txBody>
      </p:sp>
      <p:sp>
        <p:nvSpPr>
          <p:cNvPr id="2291" name="AutoShape 6"/>
          <p:cNvSpPr/>
          <p:nvPr/>
        </p:nvSpPr>
        <p:spPr>
          <a:xfrm>
            <a:off x="7348538" y="2276475"/>
            <a:ext cx="3319462" cy="830263"/>
          </a:xfrm>
          <a:prstGeom prst="wedgeRectCallout">
            <a:avLst>
              <a:gd name="adj1" fmla="val -49042"/>
              <a:gd name="adj2" fmla="val -118644"/>
            </a:avLst>
          </a:prstGeom>
          <a:solidFill>
            <a:srgbClr val="8BC91B"/>
          </a:solidFill>
          <a:ln w="9525" cap="flat" cmpd="sng">
            <a:solidFill>
              <a:srgbClr val="000000"/>
            </a:solidFill>
            <a:prstDash val="solid"/>
            <a:miter/>
            <a:headEnd type="none" w="med" len="med"/>
            <a:tailEnd type="none" w="med" len="med"/>
          </a:ln>
        </p:spPr>
        <p:txBody>
          <a:bodyPr anchor="t" anchorCtr="0"/>
          <a:p>
            <a:pPr>
              <a:spcBef>
                <a:spcPct val="20000"/>
              </a:spcBef>
              <a:buClr>
                <a:srgbClr val="FFFF00"/>
              </a:buClr>
              <a:buSzPct val="80000"/>
              <a:buFont typeface="Wingdings" panose="05000000000000000000" pitchFamily="2" charset="2"/>
            </a:pPr>
            <a:r>
              <a:rPr lang="zh-CN" altLang="en-US" sz="2400">
                <a:solidFill>
                  <a:srgbClr val="000000"/>
                </a:solidFill>
                <a:latin typeface="楷体_GB2312" pitchFamily="49" charset="-122"/>
                <a:ea typeface="楷体_GB2312" pitchFamily="49" charset="-122"/>
              </a:rPr>
              <a:t>3个基本当事人 :银行、出票人和受款人</a:t>
            </a:r>
            <a:endParaRPr lang="zh-CN" altLang="en-US" sz="2400">
              <a:solidFill>
                <a:srgbClr val="000000"/>
              </a:solidFill>
              <a:latin typeface="楷体_GB2312" pitchFamily="49" charset="-122"/>
              <a:ea typeface="楷体_GB2312" pitchFamily="49" charset="-122"/>
            </a:endParaRPr>
          </a:p>
        </p:txBody>
      </p:sp>
      <p:cxnSp>
        <p:nvCxnSpPr>
          <p:cNvPr id="2292" name="Line 7"/>
          <p:cNvCxnSpPr/>
          <p:nvPr/>
        </p:nvCxnSpPr>
        <p:spPr>
          <a:xfrm>
            <a:off x="6527800" y="2781300"/>
            <a:ext cx="720725" cy="647700"/>
          </a:xfrm>
          <a:prstGeom prst="line">
            <a:avLst/>
          </a:prstGeom>
          <a:ln w="28575" cap="flat" cmpd="sng">
            <a:solidFill>
              <a:srgbClr val="000000"/>
            </a:solidFill>
            <a:prstDash val="solid"/>
            <a:round/>
            <a:headEnd type="none" w="med" len="med"/>
            <a:tailEnd type="triangle" w="med" len="med"/>
          </a:ln>
        </p:spPr>
      </p:cxnSp>
      <p:sp>
        <p:nvSpPr>
          <p:cNvPr id="2293" name="Rectangle 8"/>
          <p:cNvSpPr/>
          <p:nvPr/>
        </p:nvSpPr>
        <p:spPr>
          <a:xfrm>
            <a:off x="7319963" y="3213100"/>
            <a:ext cx="3240087" cy="466725"/>
          </a:xfrm>
          <a:prstGeom prst="rect">
            <a:avLst/>
          </a:prstGeom>
          <a:noFill/>
          <a:ln w="9525" cap="flat" cmpd="sng">
            <a:solidFill>
              <a:srgbClr val="000000"/>
            </a:solidFill>
            <a:prstDash val="solid"/>
            <a:miter/>
            <a:headEnd type="none" w="med" len="med"/>
            <a:tailEnd type="none" w="med" len="med"/>
          </a:ln>
        </p:spPr>
        <p:txBody>
          <a:bodyPr anchor="t" anchorCtr="0"/>
          <a:p>
            <a:pPr>
              <a:buSzPct val="100000"/>
            </a:pPr>
            <a:r>
              <a:rPr lang="zh-CN" altLang="en-US" sz="2400">
                <a:solidFill>
                  <a:srgbClr val="000000"/>
                </a:solidFill>
                <a:latin typeface="楷体_GB2312" pitchFamily="49" charset="-122"/>
                <a:ea typeface="楷体_GB2312" pitchFamily="49" charset="-122"/>
              </a:rPr>
              <a:t>付款承诺还是命令？</a:t>
            </a:r>
            <a:endParaRPr lang="zh-CN" altLang="en-US" sz="2400">
              <a:solidFill>
                <a:srgbClr val="000000"/>
              </a:solidFill>
              <a:latin typeface="楷体_GB2312" pitchFamily="49" charset="-122"/>
              <a:ea typeface="楷体_GB2312" pitchFamily="49" charset="-122"/>
            </a:endParaRPr>
          </a:p>
        </p:txBody>
      </p:sp>
      <p:sp>
        <p:nvSpPr>
          <p:cNvPr id="2294" name="AutoShape 9"/>
          <p:cNvSpPr/>
          <p:nvPr/>
        </p:nvSpPr>
        <p:spPr>
          <a:xfrm>
            <a:off x="8112125" y="4221163"/>
            <a:ext cx="1981200" cy="609600"/>
          </a:xfrm>
          <a:prstGeom prst="wedgeRectCallout">
            <a:avLst>
              <a:gd name="adj1" fmla="val -66264"/>
              <a:gd name="adj2" fmla="val -116407"/>
            </a:avLst>
          </a:prstGeom>
          <a:solidFill>
            <a:srgbClr val="8BC91B"/>
          </a:solidFill>
          <a:ln w="9525" cap="flat" cmpd="sng">
            <a:solidFill>
              <a:srgbClr val="000000"/>
            </a:solidFill>
            <a:prstDash val="solid"/>
            <a:miter/>
            <a:headEnd type="none" w="med" len="med"/>
            <a:tailEnd type="none" w="med" len="med"/>
          </a:ln>
        </p:spPr>
        <p:txBody>
          <a:bodyPr anchor="t" anchorCtr="0"/>
          <a:p>
            <a:pPr>
              <a:spcBef>
                <a:spcPct val="20000"/>
              </a:spcBef>
              <a:buClr>
                <a:srgbClr val="FFFF00"/>
              </a:buClr>
              <a:buSzPct val="80000"/>
              <a:buFont typeface="Wingdings" panose="05000000000000000000" pitchFamily="2" charset="2"/>
            </a:pPr>
            <a:r>
              <a:rPr lang="zh-CN" altLang="en-US" sz="3200">
                <a:solidFill>
                  <a:srgbClr val="000000"/>
                </a:solidFill>
                <a:latin typeface="楷体_GB2312" pitchFamily="49" charset="-122"/>
                <a:ea typeface="楷体_GB2312" pitchFamily="49" charset="-122"/>
              </a:rPr>
              <a:t>付款命令</a:t>
            </a:r>
            <a:endParaRPr lang="zh-CN" altLang="en-US" sz="3200">
              <a:solidFill>
                <a:srgbClr val="000000"/>
              </a:solidFill>
              <a:latin typeface="楷体_GB2312" pitchFamily="49" charset="-122"/>
              <a:ea typeface="楷体_GB2312" pitchFamily="49" charset="-122"/>
            </a:endParaRPr>
          </a:p>
        </p:txBody>
      </p:sp>
      <p:sp>
        <p:nvSpPr>
          <p:cNvPr id="2295" name="AutoShape 10"/>
          <p:cNvSpPr/>
          <p:nvPr/>
        </p:nvSpPr>
        <p:spPr>
          <a:xfrm>
            <a:off x="3657600" y="2895600"/>
            <a:ext cx="457200" cy="304800"/>
          </a:xfrm>
          <a:prstGeom prst="rightArrow">
            <a:avLst>
              <a:gd name="adj1" fmla="val 50000"/>
              <a:gd name="adj2" fmla="val 36791"/>
            </a:avLst>
          </a:prstGeom>
          <a:solidFill>
            <a:srgbClr val="66FF33"/>
          </a:solidFill>
          <a:ln w="38100" cap="flat" cmpd="sng">
            <a:solidFill>
              <a:srgbClr val="009999"/>
            </a:solidFill>
            <a:prstDash val="solid"/>
            <a:miter/>
            <a:headEnd type="none" w="med" len="med"/>
            <a:tailEnd type="none" w="med" len="med"/>
          </a:ln>
        </p:spPr>
        <p:txBody>
          <a:bodyPr wrap="none" anchor="ctr" anchorCtr="0"/>
          <a:p>
            <a:pPr>
              <a:buSzPct val="100000"/>
            </a:pPr>
            <a:endParaRPr lang="zh-CN" altLang="en-US">
              <a:latin typeface="Arial" panose="020B0604020202020204" pitchFamily="34" charset="0"/>
              <a:ea typeface="宋体" panose="02010600030101010101" pitchFamily="2" charset="-122"/>
            </a:endParaRPr>
          </a:p>
        </p:txBody>
      </p:sp>
      <p:sp>
        <p:nvSpPr>
          <p:cNvPr id="2296" name="Rectangle 11"/>
          <p:cNvSpPr/>
          <p:nvPr/>
        </p:nvSpPr>
        <p:spPr>
          <a:xfrm>
            <a:off x="4151313" y="3933825"/>
            <a:ext cx="1905000" cy="1592263"/>
          </a:xfrm>
          <a:prstGeom prst="rect">
            <a:avLst/>
          </a:prstGeom>
          <a:noFill/>
          <a:ln w="38100" cap="flat" cmpd="dbl">
            <a:solidFill>
              <a:srgbClr val="9966FF"/>
            </a:solidFill>
            <a:prstDash val="solid"/>
            <a:miter/>
            <a:headEnd type="none" w="med" len="med"/>
            <a:tailEnd type="none" w="med" len="med"/>
          </a:ln>
        </p:spPr>
        <p:txBody>
          <a:bodyPr anchor="t" anchorCtr="0"/>
          <a:p>
            <a:pPr>
              <a:buSzPct val="100000"/>
            </a:pPr>
            <a:r>
              <a:rPr lang="zh-CN" altLang="en-US" sz="3200">
                <a:solidFill>
                  <a:srgbClr val="000000"/>
                </a:solidFill>
                <a:latin typeface="楷体_GB2312" pitchFamily="49" charset="-122"/>
                <a:ea typeface="楷体_GB2312" pitchFamily="49" charset="-122"/>
              </a:rPr>
              <a:t>以银行为付款人的即期汇票</a:t>
            </a:r>
            <a:endParaRPr lang="zh-CN" altLang="en-US" sz="3200">
              <a:solidFill>
                <a:srgbClr val="000000"/>
              </a:solidFill>
              <a:latin typeface="楷体_GB2312" pitchFamily="49" charset="-122"/>
              <a:ea typeface="楷体_GB2312" pitchFamily="49" charset="-122"/>
            </a:endParaRPr>
          </a:p>
        </p:txBody>
      </p:sp>
      <p:pic>
        <p:nvPicPr>
          <p:cNvPr id="60428" name="Picture 12" descr="BS02064_"/>
          <p:cNvPicPr>
            <a:picLocks noChangeAspect="1"/>
          </p:cNvPicPr>
          <p:nvPr/>
        </p:nvPicPr>
        <p:blipFill>
          <a:blip r:embed="rId1"/>
          <a:stretch>
            <a:fillRect/>
          </a:stretch>
        </p:blipFill>
        <p:spPr>
          <a:xfrm>
            <a:off x="2209800" y="4419600"/>
            <a:ext cx="1720850" cy="1712913"/>
          </a:xfrm>
          <a:prstGeom prst="rect">
            <a:avLst/>
          </a:prstGeom>
          <a:noFill/>
          <a:ln w="9525">
            <a:noFill/>
          </a:ln>
        </p:spPr>
      </p:pic>
      <p:sp>
        <p:nvSpPr>
          <p:cNvPr id="2298" name="Rectangle 13"/>
          <p:cNvSpPr/>
          <p:nvPr/>
        </p:nvSpPr>
        <p:spPr>
          <a:xfrm>
            <a:off x="4151313" y="1052513"/>
            <a:ext cx="2376487" cy="2686050"/>
          </a:xfrm>
          <a:prstGeom prst="rect">
            <a:avLst/>
          </a:prstGeom>
          <a:noFill/>
          <a:ln w="38100" cap="flat" cmpd="dbl">
            <a:solidFill>
              <a:srgbClr val="9966FF"/>
            </a:solidFill>
            <a:prstDash val="solid"/>
            <a:miter/>
            <a:headEnd type="none" w="med" len="med"/>
            <a:tailEnd type="none" w="med" len="med"/>
          </a:ln>
        </p:spPr>
        <p:txBody>
          <a:bodyPr anchor="t" anchorCtr="0"/>
          <a:p>
            <a:pPr>
              <a:buSzPct val="100000"/>
            </a:pPr>
            <a:r>
              <a:rPr lang="zh-CN" altLang="en-US" sz="2400">
                <a:solidFill>
                  <a:srgbClr val="000000"/>
                </a:solidFill>
                <a:latin typeface="楷体_GB2312" pitchFamily="49" charset="-122"/>
                <a:ea typeface="楷体_GB2312" pitchFamily="49" charset="-122"/>
              </a:rPr>
              <a:t>出票人签发的，委托办理支票存款业务的银行在见票时无条件支付确定的金额给收款人或者持票人的票据。</a:t>
            </a:r>
            <a:endParaRPr lang="zh-CN" altLang="en-US" sz="2400">
              <a:solidFill>
                <a:srgbClr val="000000"/>
              </a:solidFill>
              <a:latin typeface="楷体_GB2312" pitchFamily="49" charset="-122"/>
              <a:ea typeface="楷体_GB2312" pitchFamily="49" charset="-122"/>
            </a:endParaRPr>
          </a:p>
        </p:txBody>
      </p:sp>
    </p:spTree>
    <p:custDataLst>
      <p:tags r:id="rId2"/>
    </p:custData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childTnLst>
                                    <p:set>
                                      <p:cBhvr>
                                        <p:cTn id="6" dur="1" fill="hold">
                                          <p:stCondLst>
                                            <p:cond delay="0"/>
                                          </p:stCondLst>
                                        </p:cTn>
                                        <p:tgtEl>
                                          <p:spTgt spid="2288"/>
                                        </p:tgtEl>
                                        <p:attrNameLst>
                                          <p:attrName>style.visibility</p:attrName>
                                        </p:attrNameLst>
                                      </p:cBhvr>
                                      <p:to>
                                        <p:strVal val="visible"/>
                                      </p:to>
                                    </p:set>
                                    <p:anim calcmode="lin" valueType="num">
                                      <p:cBhvr>
                                        <p:cTn id="7" dur="500" fill="hold"/>
                                        <p:tgtEl>
                                          <p:spTgt spid="2288"/>
                                        </p:tgtEl>
                                        <p:attrNameLst>
                                          <p:attrName>ppt_x</p:attrName>
                                        </p:attrNameLst>
                                      </p:cBhvr>
                                      <p:tavLst>
                                        <p:tav tm="0">
                                          <p:val>
                                            <p:strVal val="0-#ppt_w/2"/>
                                          </p:val>
                                        </p:tav>
                                        <p:tav tm="100000">
                                          <p:val>
                                            <p:strVal val="#ppt_x"/>
                                          </p:val>
                                        </p:tav>
                                      </p:tavLst>
                                    </p:anim>
                                    <p:anim calcmode="lin" valueType="num">
                                      <p:cBhvr>
                                        <p:cTn id="8" dur="500" fill="hold"/>
                                        <p:tgtEl>
                                          <p:spTgt spid="228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42" fill="hold" grpId="5" nodeType="clickEffect">
                                  <p:childTnLst>
                                    <p:set>
                                      <p:cBhvr>
                                        <p:cTn id="12" dur="1" fill="hold">
                                          <p:stCondLst>
                                            <p:cond delay="0"/>
                                          </p:stCondLst>
                                        </p:cTn>
                                        <p:tgtEl>
                                          <p:spTgt spid="2295"/>
                                        </p:tgtEl>
                                        <p:attrNameLst>
                                          <p:attrName>style.visibility</p:attrName>
                                        </p:attrNameLst>
                                      </p:cBhvr>
                                      <p:to>
                                        <p:strVal val="visible"/>
                                      </p:to>
                                    </p:set>
                                    <p:animEffect transition="in" filter="barn(outHorizontal)">
                                      <p:cBhvr>
                                        <p:cTn id="13" dur="500"/>
                                        <p:tgtEl>
                                          <p:spTgt spid="229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7" nodeType="clickEffect">
                                  <p:childTnLst>
                                    <p:set>
                                      <p:cBhvr>
                                        <p:cTn id="17" dur="1" fill="hold">
                                          <p:stCondLst>
                                            <p:cond delay="0"/>
                                          </p:stCondLst>
                                        </p:cTn>
                                        <p:tgtEl>
                                          <p:spTgt spid="2298"/>
                                        </p:tgtEl>
                                        <p:attrNameLst>
                                          <p:attrName>style.visibility</p:attrName>
                                        </p:attrNameLst>
                                      </p:cBhvr>
                                      <p:to>
                                        <p:strVal val="visible"/>
                                      </p:to>
                                    </p:set>
                                    <p:anim calcmode="lin" valueType="num">
                                      <p:cBhvr>
                                        <p:cTn id="18" dur="500" fill="hold"/>
                                        <p:tgtEl>
                                          <p:spTgt spid="2298"/>
                                        </p:tgtEl>
                                        <p:attrNameLst>
                                          <p:attrName>ppt_x</p:attrName>
                                        </p:attrNameLst>
                                      </p:cBhvr>
                                      <p:tavLst>
                                        <p:tav tm="0">
                                          <p:val>
                                            <p:strVal val="1+#ppt_w/2"/>
                                          </p:val>
                                        </p:tav>
                                        <p:tav tm="100000">
                                          <p:val>
                                            <p:strVal val="#ppt_x"/>
                                          </p:val>
                                        </p:tav>
                                      </p:tavLst>
                                    </p:anim>
                                    <p:anim calcmode="lin" valueType="num">
                                      <p:cBhvr>
                                        <p:cTn id="19" dur="500" fill="hold"/>
                                        <p:tgtEl>
                                          <p:spTgt spid="2298"/>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grpId="6" nodeType="clickEffect">
                                  <p:childTnLst>
                                    <p:set>
                                      <p:cBhvr>
                                        <p:cTn id="23" dur="1" fill="hold">
                                          <p:stCondLst>
                                            <p:cond delay="0"/>
                                          </p:stCondLst>
                                        </p:cTn>
                                        <p:tgtEl>
                                          <p:spTgt spid="2296"/>
                                        </p:tgtEl>
                                        <p:attrNameLst>
                                          <p:attrName>style.visibility</p:attrName>
                                        </p:attrNameLst>
                                      </p:cBhvr>
                                      <p:to>
                                        <p:strVal val="visible"/>
                                      </p:to>
                                    </p:set>
                                    <p:anim calcmode="lin" valueType="num">
                                      <p:cBhvr>
                                        <p:cTn id="24" dur="500" fill="hold"/>
                                        <p:tgtEl>
                                          <p:spTgt spid="2296"/>
                                        </p:tgtEl>
                                        <p:attrNameLst>
                                          <p:attrName>ppt_x</p:attrName>
                                        </p:attrNameLst>
                                      </p:cBhvr>
                                      <p:tavLst>
                                        <p:tav tm="0">
                                          <p:val>
                                            <p:strVal val="1+#ppt_w/2"/>
                                          </p:val>
                                        </p:tav>
                                        <p:tav tm="100000">
                                          <p:val>
                                            <p:strVal val="#ppt_x"/>
                                          </p:val>
                                        </p:tav>
                                      </p:tavLst>
                                    </p:anim>
                                    <p:anim calcmode="lin" valueType="num">
                                      <p:cBhvr>
                                        <p:cTn id="25" dur="500" fill="hold"/>
                                        <p:tgtEl>
                                          <p:spTgt spid="2296"/>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6" presetClass="entr" presetSubtype="42" fill="hold" nodeType="clickEffect">
                                  <p:childTnLst>
                                    <p:set>
                                      <p:cBhvr>
                                        <p:cTn id="29" dur="1" fill="hold">
                                          <p:stCondLst>
                                            <p:cond delay="0"/>
                                          </p:stCondLst>
                                        </p:cTn>
                                        <p:tgtEl>
                                          <p:spTgt spid="2289"/>
                                        </p:tgtEl>
                                        <p:attrNameLst>
                                          <p:attrName>style.visibility</p:attrName>
                                        </p:attrNameLst>
                                      </p:cBhvr>
                                      <p:to>
                                        <p:strVal val="visible"/>
                                      </p:to>
                                    </p:set>
                                    <p:animEffect transition="in" filter="barn(outHorizontal)">
                                      <p:cBhvr>
                                        <p:cTn id="30" dur="500"/>
                                        <p:tgtEl>
                                          <p:spTgt spid="2289"/>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1" nodeType="clickEffect">
                                  <p:childTnLst>
                                    <p:set>
                                      <p:cBhvr>
                                        <p:cTn id="34" dur="1" fill="hold">
                                          <p:stCondLst>
                                            <p:cond delay="0"/>
                                          </p:stCondLst>
                                        </p:cTn>
                                        <p:tgtEl>
                                          <p:spTgt spid="2290"/>
                                        </p:tgtEl>
                                        <p:attrNameLst>
                                          <p:attrName>style.visibility</p:attrName>
                                        </p:attrNameLst>
                                      </p:cBhvr>
                                      <p:to>
                                        <p:strVal val="visible"/>
                                      </p:to>
                                    </p:set>
                                    <p:anim calcmode="lin" valueType="num">
                                      <p:cBhvr>
                                        <p:cTn id="35" dur="500" fill="hold"/>
                                        <p:tgtEl>
                                          <p:spTgt spid="2290"/>
                                        </p:tgtEl>
                                        <p:attrNameLst>
                                          <p:attrName>ppt_x</p:attrName>
                                        </p:attrNameLst>
                                      </p:cBhvr>
                                      <p:tavLst>
                                        <p:tav tm="0">
                                          <p:val>
                                            <p:strVal val="1+#ppt_w/2"/>
                                          </p:val>
                                        </p:tav>
                                        <p:tav tm="100000">
                                          <p:val>
                                            <p:strVal val="#ppt_x"/>
                                          </p:val>
                                        </p:tav>
                                      </p:tavLst>
                                    </p:anim>
                                    <p:anim calcmode="lin" valueType="num">
                                      <p:cBhvr>
                                        <p:cTn id="36" dur="500" fill="hold"/>
                                        <p:tgtEl>
                                          <p:spTgt spid="2290"/>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2" nodeType="clickEffect">
                                  <p:childTnLst>
                                    <p:set>
                                      <p:cBhvr>
                                        <p:cTn id="40" dur="1" fill="hold">
                                          <p:stCondLst>
                                            <p:cond delay="0"/>
                                          </p:stCondLst>
                                        </p:cTn>
                                        <p:tgtEl>
                                          <p:spTgt spid="2291"/>
                                        </p:tgtEl>
                                        <p:attrNameLst>
                                          <p:attrName>style.visibility</p:attrName>
                                        </p:attrNameLst>
                                      </p:cBhvr>
                                      <p:to>
                                        <p:strVal val="visible"/>
                                      </p:to>
                                    </p:set>
                                    <p:animEffect transition="in" filter="blinds(horizontal)">
                                      <p:cBhvr>
                                        <p:cTn id="41" dur="500"/>
                                        <p:tgtEl>
                                          <p:spTgt spid="2291"/>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42" fill="hold" nodeType="clickEffect">
                                  <p:childTnLst>
                                    <p:set>
                                      <p:cBhvr>
                                        <p:cTn id="45" dur="1" fill="hold">
                                          <p:stCondLst>
                                            <p:cond delay="0"/>
                                          </p:stCondLst>
                                        </p:cTn>
                                        <p:tgtEl>
                                          <p:spTgt spid="2292"/>
                                        </p:tgtEl>
                                        <p:attrNameLst>
                                          <p:attrName>style.visibility</p:attrName>
                                        </p:attrNameLst>
                                      </p:cBhvr>
                                      <p:to>
                                        <p:strVal val="visible"/>
                                      </p:to>
                                    </p:set>
                                    <p:animEffect transition="in" filter="barn(outHorizontal)">
                                      <p:cBhvr>
                                        <p:cTn id="46" dur="500"/>
                                        <p:tgtEl>
                                          <p:spTgt spid="2292"/>
                                        </p:tgtEl>
                                      </p:cBhvr>
                                    </p:animEffect>
                                  </p:childTnLst>
                                </p:cTn>
                              </p:par>
                            </p:childTnLst>
                          </p:cTn>
                        </p:par>
                      </p:childTnLst>
                    </p:cTn>
                  </p:par>
                  <p:par>
                    <p:cTn id="47" fill="hold">
                      <p:stCondLst>
                        <p:cond delay="indefinite"/>
                      </p:stCondLst>
                      <p:childTnLst>
                        <p:par>
                          <p:cTn id="48" fill="hold">
                            <p:stCondLst>
                              <p:cond delay="0"/>
                            </p:stCondLst>
                            <p:childTnLst>
                              <p:par>
                                <p:cTn id="49" presetID="2" presetClass="entr" presetSubtype="2" fill="hold" grpId="3" nodeType="clickEffect">
                                  <p:childTnLst>
                                    <p:set>
                                      <p:cBhvr>
                                        <p:cTn id="50" dur="1" fill="hold">
                                          <p:stCondLst>
                                            <p:cond delay="0"/>
                                          </p:stCondLst>
                                        </p:cTn>
                                        <p:tgtEl>
                                          <p:spTgt spid="2293"/>
                                        </p:tgtEl>
                                        <p:attrNameLst>
                                          <p:attrName>style.visibility</p:attrName>
                                        </p:attrNameLst>
                                      </p:cBhvr>
                                      <p:to>
                                        <p:strVal val="visible"/>
                                      </p:to>
                                    </p:set>
                                    <p:anim calcmode="lin" valueType="num">
                                      <p:cBhvr>
                                        <p:cTn id="51" dur="500" fill="hold"/>
                                        <p:tgtEl>
                                          <p:spTgt spid="2293"/>
                                        </p:tgtEl>
                                        <p:attrNameLst>
                                          <p:attrName>ppt_x</p:attrName>
                                        </p:attrNameLst>
                                      </p:cBhvr>
                                      <p:tavLst>
                                        <p:tav tm="0">
                                          <p:val>
                                            <p:strVal val="1+#ppt_w/2"/>
                                          </p:val>
                                        </p:tav>
                                        <p:tav tm="100000">
                                          <p:val>
                                            <p:strVal val="#ppt_x"/>
                                          </p:val>
                                        </p:tav>
                                      </p:tavLst>
                                    </p:anim>
                                    <p:anim calcmode="lin" valueType="num">
                                      <p:cBhvr>
                                        <p:cTn id="52" dur="500" fill="hold"/>
                                        <p:tgtEl>
                                          <p:spTgt spid="2293"/>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6" fill="hold" grpId="4" nodeType="clickEffect">
                                  <p:childTnLst>
                                    <p:set>
                                      <p:cBhvr>
                                        <p:cTn id="56" dur="1" fill="hold">
                                          <p:stCondLst>
                                            <p:cond delay="0"/>
                                          </p:stCondLst>
                                        </p:cTn>
                                        <p:tgtEl>
                                          <p:spTgt spid="2294"/>
                                        </p:tgtEl>
                                        <p:attrNameLst>
                                          <p:attrName>style.visibility</p:attrName>
                                        </p:attrNameLst>
                                      </p:cBhvr>
                                      <p:to>
                                        <p:strVal val="visible"/>
                                      </p:to>
                                    </p:set>
                                    <p:anim calcmode="lin" valueType="num">
                                      <p:cBhvr>
                                        <p:cTn id="57" dur="500" fill="hold"/>
                                        <p:tgtEl>
                                          <p:spTgt spid="2294"/>
                                        </p:tgtEl>
                                        <p:attrNameLst>
                                          <p:attrName>ppt_x</p:attrName>
                                        </p:attrNameLst>
                                      </p:cBhvr>
                                      <p:tavLst>
                                        <p:tav tm="0">
                                          <p:val>
                                            <p:strVal val="1+#ppt_w/2"/>
                                          </p:val>
                                        </p:tav>
                                        <p:tav tm="100000">
                                          <p:val>
                                            <p:strVal val="#ppt_x"/>
                                          </p:val>
                                        </p:tav>
                                      </p:tavLst>
                                    </p:anim>
                                    <p:anim calcmode="lin" valueType="num">
                                      <p:cBhvr>
                                        <p:cTn id="58" dur="500" fill="hold"/>
                                        <p:tgtEl>
                                          <p:spTgt spid="22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8" grpId="0" bldLvl="0" animBg="1"/>
      <p:bldP spid="2290" grpId="1" bldLvl="0" animBg="1"/>
      <p:bldP spid="2291" grpId="2" bldLvl="0" animBg="1"/>
      <p:bldP spid="2293" grpId="3" bldLvl="0" animBg="1"/>
      <p:bldP spid="2294" grpId="4" bldLvl="0" animBg="1"/>
      <p:bldP spid="2295" grpId="5" bldLvl="0" animBg="1"/>
      <p:bldP spid="2296" grpId="6" bldLvl="0" animBg="1"/>
      <p:bldP spid="2298" grpId="7" bldLvl="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lIns="0" tIns="0" rIns="0" bIns="0" rtlCol="0" anchor="b"/>
          <a:p>
            <a:pPr marL="0" marR="0" lvl="0" indent="0" algn="l" defTabSz="914400" rtl="0" eaLnBrk="1" fontAlgn="base" latinLnBrk="0" hangingPunct="1">
              <a:lnSpc>
                <a:spcPct val="100000"/>
              </a:lnSpc>
              <a:spcBef>
                <a:spcPct val="0"/>
              </a:spcBef>
              <a:spcAft>
                <a:spcPct val="0"/>
              </a:spcAft>
              <a:buClrTx/>
              <a:buSzTx/>
              <a:buFontTx/>
              <a:buNone/>
            </a:pPr>
            <a:r>
              <a:rPr kumimoji="0" lang="en-US" altLang="zh-CN" sz="825"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Company Logo</a:t>
            </a:r>
            <a:endParaRPr kumimoji="0" lang="en-US" altLang="zh-CN" sz="1200" b="1" i="0" u="none" strike="noStrike" kern="1200" cap="none" spc="0" normalizeH="0" baseline="0" noProof="1">
              <a:solidFill>
                <a:schemeClr val="bg1"/>
              </a:solidFill>
              <a:latin typeface="Verdana" panose="020B0604030504040204" charset="0"/>
              <a:ea typeface="宋体" panose="02010600030101010101" pitchFamily="2" charset="-122"/>
              <a:cs typeface="+mn-cs"/>
            </a:endParaRPr>
          </a:p>
        </p:txBody>
      </p:sp>
      <p:sp>
        <p:nvSpPr>
          <p:cNvPr id="61442" name="Rectangle 2"/>
          <p:cNvSpPr/>
          <p:nvPr/>
        </p:nvSpPr>
        <p:spPr>
          <a:xfrm>
            <a:off x="2590800" y="990600"/>
            <a:ext cx="4070350" cy="641350"/>
          </a:xfrm>
          <a:prstGeom prst="rect">
            <a:avLst/>
          </a:prstGeom>
          <a:noFill/>
          <a:ln w="9525">
            <a:noFill/>
          </a:ln>
        </p:spPr>
        <p:txBody>
          <a:bodyPr wrap="none" anchor="t" anchorCtr="0"/>
          <a:p>
            <a:pPr>
              <a:buSzPct val="100000"/>
            </a:pPr>
            <a:r>
              <a:rPr lang="zh-CN" altLang="en-US" sz="3600">
                <a:solidFill>
                  <a:srgbClr val="000000"/>
                </a:solidFill>
                <a:latin typeface="楷体_GB2312" pitchFamily="49" charset="-122"/>
                <a:ea typeface="楷体_GB2312" pitchFamily="49" charset="-122"/>
              </a:rPr>
              <a:t>2．支票的必要项目</a:t>
            </a:r>
            <a:endParaRPr lang="zh-CN" altLang="en-US" sz="3600">
              <a:solidFill>
                <a:srgbClr val="000000"/>
              </a:solidFill>
              <a:latin typeface="楷体_GB2312" pitchFamily="49" charset="-122"/>
              <a:ea typeface="楷体_GB2312" pitchFamily="49" charset="-122"/>
            </a:endParaRPr>
          </a:p>
        </p:txBody>
      </p:sp>
      <p:sp>
        <p:nvSpPr>
          <p:cNvPr id="2302" name="Rectangle 3"/>
          <p:cNvSpPr/>
          <p:nvPr/>
        </p:nvSpPr>
        <p:spPr>
          <a:xfrm>
            <a:off x="2667000" y="2286000"/>
            <a:ext cx="3155950" cy="641350"/>
          </a:xfrm>
          <a:prstGeom prst="rect">
            <a:avLst/>
          </a:prstGeom>
          <a:noFill/>
          <a:ln w="9525">
            <a:noFill/>
          </a:ln>
        </p:spPr>
        <p:txBody>
          <a:bodyPr wrap="none" anchor="t" anchorCtr="0"/>
          <a:p>
            <a:pPr>
              <a:buSzPct val="100000"/>
            </a:pPr>
            <a:r>
              <a:rPr lang="zh-CN" altLang="en-US" sz="3600">
                <a:solidFill>
                  <a:srgbClr val="000000"/>
                </a:solidFill>
                <a:latin typeface="楷体_GB2312" pitchFamily="49" charset="-122"/>
                <a:ea typeface="楷体_GB2312" pitchFamily="49" charset="-122"/>
              </a:rPr>
              <a:t>3．支票的种类</a:t>
            </a:r>
            <a:endParaRPr lang="zh-CN" altLang="en-US" sz="3600">
              <a:solidFill>
                <a:srgbClr val="000000"/>
              </a:solidFill>
              <a:latin typeface="楷体_GB2312" pitchFamily="49" charset="-122"/>
              <a:ea typeface="楷体_GB2312" pitchFamily="49" charset="-122"/>
            </a:endParaRPr>
          </a:p>
        </p:txBody>
      </p:sp>
      <p:cxnSp>
        <p:nvCxnSpPr>
          <p:cNvPr id="2303" name="Line 4"/>
          <p:cNvCxnSpPr/>
          <p:nvPr/>
        </p:nvCxnSpPr>
        <p:spPr>
          <a:xfrm flipH="1">
            <a:off x="3352800" y="2924175"/>
            <a:ext cx="798513" cy="733425"/>
          </a:xfrm>
          <a:prstGeom prst="line">
            <a:avLst/>
          </a:prstGeom>
          <a:ln w="28575" cap="flat" cmpd="sng">
            <a:solidFill>
              <a:srgbClr val="000000"/>
            </a:solidFill>
            <a:prstDash val="solid"/>
            <a:round/>
            <a:headEnd type="none" w="med" len="med"/>
            <a:tailEnd type="triangle" w="med" len="med"/>
          </a:ln>
        </p:spPr>
      </p:cxnSp>
      <p:sp>
        <p:nvSpPr>
          <p:cNvPr id="2304" name="Rectangle 5"/>
          <p:cNvSpPr/>
          <p:nvPr/>
        </p:nvSpPr>
        <p:spPr>
          <a:xfrm>
            <a:off x="1905000" y="3886200"/>
            <a:ext cx="2286000" cy="1439863"/>
          </a:xfrm>
          <a:prstGeom prst="rect">
            <a:avLst/>
          </a:prstGeom>
          <a:noFill/>
          <a:ln w="28575" cap="flat" cmpd="sng">
            <a:solidFill>
              <a:srgbClr val="9966FF"/>
            </a:solidFill>
            <a:prstDash val="sysDot"/>
            <a:miter/>
            <a:headEnd type="none" w="med" len="med"/>
            <a:tailEnd type="none" w="med" len="med"/>
          </a:ln>
        </p:spPr>
        <p:txBody>
          <a:bodyPr anchor="t" anchorCtr="0"/>
          <a:p>
            <a:pPr>
              <a:buSzPct val="100000"/>
            </a:pPr>
            <a:r>
              <a:rPr lang="zh-CN" altLang="en-US" sz="2800">
                <a:solidFill>
                  <a:srgbClr val="000000"/>
                </a:solidFill>
                <a:latin typeface="楷体_GB2312" pitchFamily="49" charset="-122"/>
                <a:ea typeface="楷体_GB2312" pitchFamily="49" charset="-122"/>
              </a:rPr>
              <a:t>普通支票、现金支票、转账支票</a:t>
            </a:r>
            <a:endParaRPr lang="zh-CN" altLang="en-US" sz="2800">
              <a:solidFill>
                <a:srgbClr val="000000"/>
              </a:solidFill>
              <a:latin typeface="楷体_GB2312" pitchFamily="49" charset="-122"/>
              <a:ea typeface="楷体_GB2312" pitchFamily="49" charset="-122"/>
            </a:endParaRPr>
          </a:p>
        </p:txBody>
      </p:sp>
      <p:cxnSp>
        <p:nvCxnSpPr>
          <p:cNvPr id="2305" name="Line 6"/>
          <p:cNvCxnSpPr/>
          <p:nvPr/>
        </p:nvCxnSpPr>
        <p:spPr>
          <a:xfrm flipH="1">
            <a:off x="5016500" y="2924175"/>
            <a:ext cx="0" cy="865188"/>
          </a:xfrm>
          <a:prstGeom prst="line">
            <a:avLst/>
          </a:prstGeom>
          <a:ln w="28575" cap="flat" cmpd="sng">
            <a:solidFill>
              <a:srgbClr val="000000"/>
            </a:solidFill>
            <a:prstDash val="solid"/>
            <a:round/>
            <a:headEnd type="none" w="med" len="med"/>
            <a:tailEnd type="triangle" w="med" len="med"/>
          </a:ln>
        </p:spPr>
      </p:cxnSp>
      <p:sp>
        <p:nvSpPr>
          <p:cNvPr id="2306" name="Rectangle 7"/>
          <p:cNvSpPr/>
          <p:nvPr/>
        </p:nvSpPr>
        <p:spPr>
          <a:xfrm>
            <a:off x="4419600" y="3860800"/>
            <a:ext cx="2362200" cy="1439863"/>
          </a:xfrm>
          <a:prstGeom prst="rect">
            <a:avLst/>
          </a:prstGeom>
          <a:noFill/>
          <a:ln w="28575" cap="flat" cmpd="sng">
            <a:solidFill>
              <a:srgbClr val="9966FF"/>
            </a:solidFill>
            <a:prstDash val="sysDot"/>
            <a:miter/>
            <a:headEnd type="none" w="med" len="med"/>
            <a:tailEnd type="none" w="med" len="med"/>
          </a:ln>
        </p:spPr>
        <p:txBody>
          <a:bodyPr anchor="t" anchorCtr="0"/>
          <a:p>
            <a:pPr>
              <a:buSzPct val="100000"/>
            </a:pPr>
            <a:r>
              <a:rPr lang="zh-CN" altLang="en-US" sz="2800">
                <a:solidFill>
                  <a:srgbClr val="000000"/>
                </a:solidFill>
                <a:latin typeface="楷体_GB2312" pitchFamily="49" charset="-122"/>
                <a:ea typeface="楷体_GB2312" pitchFamily="49" charset="-122"/>
              </a:rPr>
              <a:t>一般支票（）未划线支票）和划线支票</a:t>
            </a:r>
            <a:endParaRPr lang="zh-CN" altLang="en-US" sz="2800">
              <a:solidFill>
                <a:srgbClr val="000000"/>
              </a:solidFill>
              <a:latin typeface="楷体_GB2312" pitchFamily="49" charset="-122"/>
              <a:ea typeface="楷体_GB2312" pitchFamily="49" charset="-122"/>
            </a:endParaRPr>
          </a:p>
        </p:txBody>
      </p:sp>
      <p:sp>
        <p:nvSpPr>
          <p:cNvPr id="2307" name="Rectangle 8"/>
          <p:cNvSpPr/>
          <p:nvPr/>
        </p:nvSpPr>
        <p:spPr>
          <a:xfrm>
            <a:off x="6934200" y="3860800"/>
            <a:ext cx="3413125" cy="1439863"/>
          </a:xfrm>
          <a:prstGeom prst="rect">
            <a:avLst/>
          </a:prstGeom>
          <a:noFill/>
          <a:ln w="38100" cap="flat" cmpd="sng">
            <a:solidFill>
              <a:srgbClr val="9966FF"/>
            </a:solidFill>
            <a:prstDash val="sysDot"/>
            <a:miter/>
            <a:headEnd type="none" w="med" len="med"/>
            <a:tailEnd type="none" w="med" len="med"/>
          </a:ln>
        </p:spPr>
        <p:txBody>
          <a:bodyPr anchor="t" anchorCtr="0"/>
          <a:p>
            <a:pPr>
              <a:lnSpc>
                <a:spcPct val="90000"/>
              </a:lnSpc>
              <a:spcBef>
                <a:spcPct val="20000"/>
              </a:spcBef>
              <a:buClr>
                <a:srgbClr val="FFFF00"/>
              </a:buClr>
              <a:buSzPct val="80000"/>
              <a:buFont typeface="Wingdings" panose="05000000000000000000" pitchFamily="2" charset="2"/>
            </a:pPr>
            <a:r>
              <a:rPr lang="zh-CN" altLang="en-US" sz="2800">
                <a:solidFill>
                  <a:srgbClr val="000000"/>
                </a:solidFill>
                <a:latin typeface="楷体_GB2312" pitchFamily="49" charset="-122"/>
                <a:ea typeface="楷体_GB2312" pitchFamily="49" charset="-122"/>
              </a:rPr>
              <a:t>保付支票：银行保付（</a:t>
            </a:r>
            <a:r>
              <a:rPr lang="en-US" altLang="zh-CN" sz="2800">
                <a:solidFill>
                  <a:srgbClr val="000000"/>
                </a:solidFill>
                <a:latin typeface="楷体_GB2312" pitchFamily="49" charset="-122"/>
                <a:ea typeface="楷体_GB2312" pitchFamily="49" charset="-122"/>
              </a:rPr>
              <a:t>Certified to pay）</a:t>
            </a:r>
            <a:endParaRPr lang="en-US" altLang="zh-CN" sz="2800">
              <a:solidFill>
                <a:srgbClr val="000000"/>
              </a:solidFill>
              <a:latin typeface="楷体_GB2312" pitchFamily="49" charset="-122"/>
              <a:ea typeface="楷体_GB2312" pitchFamily="49" charset="-122"/>
            </a:endParaRPr>
          </a:p>
        </p:txBody>
      </p:sp>
      <p:cxnSp>
        <p:nvCxnSpPr>
          <p:cNvPr id="2308" name="Line 9"/>
          <p:cNvCxnSpPr/>
          <p:nvPr/>
        </p:nvCxnSpPr>
        <p:spPr>
          <a:xfrm>
            <a:off x="5808663" y="2924175"/>
            <a:ext cx="1430337" cy="733425"/>
          </a:xfrm>
          <a:prstGeom prst="line">
            <a:avLst/>
          </a:prstGeom>
          <a:ln w="28575" cap="flat" cmpd="sng">
            <a:solidFill>
              <a:srgbClr val="000000"/>
            </a:solidFill>
            <a:prstDash val="solid"/>
            <a:round/>
            <a:headEnd type="none" w="med" len="med"/>
            <a:tailEnd type="triangle" w="med" len="med"/>
          </a:ln>
        </p:spPr>
      </p:cxnSp>
    </p:spTree>
    <p:custDataLst>
      <p:tags r:id="rId1"/>
    </p:custData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childTnLst>
                                    <p:set>
                                      <p:cBhvr>
                                        <p:cTn id="6" dur="1" fill="hold">
                                          <p:stCondLst>
                                            <p:cond delay="0"/>
                                          </p:stCondLst>
                                        </p:cTn>
                                        <p:tgtEl>
                                          <p:spTgt spid="2302"/>
                                        </p:tgtEl>
                                        <p:attrNameLst>
                                          <p:attrName>style.visibility</p:attrName>
                                        </p:attrNameLst>
                                      </p:cBhvr>
                                      <p:to>
                                        <p:strVal val="visible"/>
                                      </p:to>
                                    </p:set>
                                    <p:anim calcmode="lin" valueType="num">
                                      <p:cBhvr>
                                        <p:cTn id="7" dur="500" fill="hold"/>
                                        <p:tgtEl>
                                          <p:spTgt spid="2302"/>
                                        </p:tgtEl>
                                        <p:attrNameLst>
                                          <p:attrName>ppt_x</p:attrName>
                                        </p:attrNameLst>
                                      </p:cBhvr>
                                      <p:tavLst>
                                        <p:tav tm="0">
                                          <p:val>
                                            <p:strVal val="0-#ppt_w/2"/>
                                          </p:val>
                                        </p:tav>
                                        <p:tav tm="100000">
                                          <p:val>
                                            <p:strVal val="#ppt_x"/>
                                          </p:val>
                                        </p:tav>
                                      </p:tavLst>
                                    </p:anim>
                                    <p:anim calcmode="lin" valueType="num">
                                      <p:cBhvr>
                                        <p:cTn id="8" dur="500" fill="hold"/>
                                        <p:tgtEl>
                                          <p:spTgt spid="230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42" fill="hold" nodeType="clickEffect">
                                  <p:childTnLst>
                                    <p:set>
                                      <p:cBhvr>
                                        <p:cTn id="12" dur="1" fill="hold">
                                          <p:stCondLst>
                                            <p:cond delay="0"/>
                                          </p:stCondLst>
                                        </p:cTn>
                                        <p:tgtEl>
                                          <p:spTgt spid="2303"/>
                                        </p:tgtEl>
                                        <p:attrNameLst>
                                          <p:attrName>style.visibility</p:attrName>
                                        </p:attrNameLst>
                                      </p:cBhvr>
                                      <p:to>
                                        <p:strVal val="visible"/>
                                      </p:to>
                                    </p:set>
                                    <p:animEffect transition="in" filter="barn(outHorizontal)">
                                      <p:cBhvr>
                                        <p:cTn id="13" dur="500"/>
                                        <p:tgtEl>
                                          <p:spTgt spid="2303"/>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1" nodeType="clickEffect">
                                  <p:childTnLst>
                                    <p:set>
                                      <p:cBhvr>
                                        <p:cTn id="17" dur="1" fill="hold">
                                          <p:stCondLst>
                                            <p:cond delay="0"/>
                                          </p:stCondLst>
                                        </p:cTn>
                                        <p:tgtEl>
                                          <p:spTgt spid="2304"/>
                                        </p:tgtEl>
                                        <p:attrNameLst>
                                          <p:attrName>style.visibility</p:attrName>
                                        </p:attrNameLst>
                                      </p:cBhvr>
                                      <p:to>
                                        <p:strVal val="visible"/>
                                      </p:to>
                                    </p:set>
                                    <p:anim calcmode="lin" valueType="num">
                                      <p:cBhvr>
                                        <p:cTn id="18" dur="500" fill="hold"/>
                                        <p:tgtEl>
                                          <p:spTgt spid="2304"/>
                                        </p:tgtEl>
                                        <p:attrNameLst>
                                          <p:attrName>ppt_x</p:attrName>
                                        </p:attrNameLst>
                                      </p:cBhvr>
                                      <p:tavLst>
                                        <p:tav tm="0">
                                          <p:val>
                                            <p:strVal val="0-#ppt_w/2"/>
                                          </p:val>
                                        </p:tav>
                                        <p:tav tm="100000">
                                          <p:val>
                                            <p:strVal val="#ppt_x"/>
                                          </p:val>
                                        </p:tav>
                                      </p:tavLst>
                                    </p:anim>
                                    <p:anim calcmode="lin" valueType="num">
                                      <p:cBhvr>
                                        <p:cTn id="19" dur="500" fill="hold"/>
                                        <p:tgtEl>
                                          <p:spTgt spid="2304"/>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42" fill="hold" nodeType="clickEffect">
                                  <p:childTnLst>
                                    <p:set>
                                      <p:cBhvr>
                                        <p:cTn id="23" dur="1" fill="hold">
                                          <p:stCondLst>
                                            <p:cond delay="0"/>
                                          </p:stCondLst>
                                        </p:cTn>
                                        <p:tgtEl>
                                          <p:spTgt spid="2305"/>
                                        </p:tgtEl>
                                        <p:attrNameLst>
                                          <p:attrName>style.visibility</p:attrName>
                                        </p:attrNameLst>
                                      </p:cBhvr>
                                      <p:to>
                                        <p:strVal val="visible"/>
                                      </p:to>
                                    </p:set>
                                    <p:animEffect transition="in" filter="barn(outHorizontal)">
                                      <p:cBhvr>
                                        <p:cTn id="24" dur="500"/>
                                        <p:tgtEl>
                                          <p:spTgt spid="2305"/>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6" fill="hold" grpId="2" nodeType="clickEffect">
                                  <p:childTnLst>
                                    <p:set>
                                      <p:cBhvr>
                                        <p:cTn id="28" dur="1" fill="hold">
                                          <p:stCondLst>
                                            <p:cond delay="0"/>
                                          </p:stCondLst>
                                        </p:cTn>
                                        <p:tgtEl>
                                          <p:spTgt spid="2306"/>
                                        </p:tgtEl>
                                        <p:attrNameLst>
                                          <p:attrName>style.visibility</p:attrName>
                                        </p:attrNameLst>
                                      </p:cBhvr>
                                      <p:to>
                                        <p:strVal val="visible"/>
                                      </p:to>
                                    </p:set>
                                    <p:anim calcmode="lin" valueType="num">
                                      <p:cBhvr>
                                        <p:cTn id="29" dur="500" fill="hold"/>
                                        <p:tgtEl>
                                          <p:spTgt spid="2306"/>
                                        </p:tgtEl>
                                        <p:attrNameLst>
                                          <p:attrName>ppt_x</p:attrName>
                                        </p:attrNameLst>
                                      </p:cBhvr>
                                      <p:tavLst>
                                        <p:tav tm="0">
                                          <p:val>
                                            <p:strVal val="1+#ppt_w/2"/>
                                          </p:val>
                                        </p:tav>
                                        <p:tav tm="100000">
                                          <p:val>
                                            <p:strVal val="#ppt_x"/>
                                          </p:val>
                                        </p:tav>
                                      </p:tavLst>
                                    </p:anim>
                                    <p:anim calcmode="lin" valueType="num">
                                      <p:cBhvr>
                                        <p:cTn id="30" dur="500" fill="hold"/>
                                        <p:tgtEl>
                                          <p:spTgt spid="2306"/>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6" presetClass="entr" presetSubtype="42" fill="hold" nodeType="clickEffect">
                                  <p:childTnLst>
                                    <p:set>
                                      <p:cBhvr>
                                        <p:cTn id="34" dur="1" fill="hold">
                                          <p:stCondLst>
                                            <p:cond delay="0"/>
                                          </p:stCondLst>
                                        </p:cTn>
                                        <p:tgtEl>
                                          <p:spTgt spid="2308"/>
                                        </p:tgtEl>
                                        <p:attrNameLst>
                                          <p:attrName>style.visibility</p:attrName>
                                        </p:attrNameLst>
                                      </p:cBhvr>
                                      <p:to>
                                        <p:strVal val="visible"/>
                                      </p:to>
                                    </p:set>
                                    <p:animEffect transition="in" filter="barn(outHorizontal)">
                                      <p:cBhvr>
                                        <p:cTn id="35" dur="500"/>
                                        <p:tgtEl>
                                          <p:spTgt spid="2308"/>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1" fill="hold" grpId="3" nodeType="clickEffect">
                                  <p:childTnLst>
                                    <p:set>
                                      <p:cBhvr>
                                        <p:cTn id="39" dur="1" fill="hold">
                                          <p:stCondLst>
                                            <p:cond delay="0"/>
                                          </p:stCondLst>
                                        </p:cTn>
                                        <p:tgtEl>
                                          <p:spTgt spid="2307"/>
                                        </p:tgtEl>
                                        <p:attrNameLst>
                                          <p:attrName>style.visibility</p:attrName>
                                        </p:attrNameLst>
                                      </p:cBhvr>
                                      <p:to>
                                        <p:strVal val="visible"/>
                                      </p:to>
                                    </p:set>
                                    <p:anim calcmode="lin" valueType="num">
                                      <p:cBhvr>
                                        <p:cTn id="40" dur="500" fill="hold"/>
                                        <p:tgtEl>
                                          <p:spTgt spid="2307"/>
                                        </p:tgtEl>
                                        <p:attrNameLst>
                                          <p:attrName>ppt_x</p:attrName>
                                        </p:attrNameLst>
                                      </p:cBhvr>
                                      <p:tavLst>
                                        <p:tav tm="0">
                                          <p:val>
                                            <p:strVal val="#ppt_x"/>
                                          </p:val>
                                        </p:tav>
                                        <p:tav tm="100000">
                                          <p:val>
                                            <p:strVal val="#ppt_x"/>
                                          </p:val>
                                        </p:tav>
                                      </p:tavLst>
                                    </p:anim>
                                    <p:anim calcmode="lin" valueType="num">
                                      <p:cBhvr>
                                        <p:cTn id="41" dur="500" fill="hold"/>
                                        <p:tgtEl>
                                          <p:spTgt spid="230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2" grpId="0" animBg="1"/>
      <p:bldP spid="2304" grpId="1" bldLvl="0" animBg="1"/>
      <p:bldP spid="2306" grpId="2" bldLvl="0" animBg="1"/>
      <p:bldP spid="2307" grpId="3" bldLvl="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lIns="0" tIns="0" rIns="0" bIns="0" rtlCol="0" anchor="b"/>
          <a:p>
            <a:pPr marL="0" marR="0" lvl="0" indent="0" algn="l" defTabSz="914400" rtl="0" eaLnBrk="1" fontAlgn="base" latinLnBrk="0" hangingPunct="1">
              <a:lnSpc>
                <a:spcPct val="100000"/>
              </a:lnSpc>
              <a:spcBef>
                <a:spcPct val="0"/>
              </a:spcBef>
              <a:spcAft>
                <a:spcPct val="0"/>
              </a:spcAft>
              <a:buClrTx/>
              <a:buSzTx/>
              <a:buFontTx/>
              <a:buNone/>
            </a:pPr>
            <a:r>
              <a:rPr kumimoji="0" lang="en-US" altLang="zh-CN" sz="825"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Company Logo</a:t>
            </a:r>
            <a:endParaRPr kumimoji="0" lang="en-US" altLang="zh-CN" sz="1200" b="1" i="0" u="none" strike="noStrike" kern="1200" cap="none" spc="0" normalizeH="0" baseline="0" noProof="1">
              <a:solidFill>
                <a:schemeClr val="bg1"/>
              </a:solidFill>
              <a:latin typeface="Verdana" panose="020B0604030504040204" charset="0"/>
              <a:ea typeface="宋体" panose="02010600030101010101" pitchFamily="2" charset="-122"/>
              <a:cs typeface="+mn-cs"/>
            </a:endParaRPr>
          </a:p>
        </p:txBody>
      </p:sp>
      <p:sp>
        <p:nvSpPr>
          <p:cNvPr id="62466" name="Rectangle 2"/>
          <p:cNvSpPr/>
          <p:nvPr>
            <p:ph type="title" idx="4294967295"/>
          </p:nvPr>
        </p:nvSpPr>
        <p:spPr>
          <a:noFill/>
          <a:ln>
            <a:noFill/>
          </a:ln>
        </p:spPr>
        <p:txBody>
          <a:bodyPr wrap="square" lIns="91440" tIns="45720" rIns="91440" bIns="45720" anchor="ctr" anchorCtr="0"/>
          <a:p>
            <a:pPr algn="ctr"/>
            <a:r>
              <a:rPr lang="zh-CN" altLang="en-US" b="0">
                <a:ea typeface="宋体" panose="02010600030101010101" pitchFamily="2" charset="-122"/>
              </a:rPr>
              <a:t>第二节 支付方式</a:t>
            </a:r>
            <a:endParaRPr lang="zh-CN" altLang="en-US" b="0">
              <a:ea typeface="宋体" panose="02010600030101010101" pitchFamily="2" charset="-122"/>
            </a:endParaRPr>
          </a:p>
        </p:txBody>
      </p:sp>
      <p:sp>
        <p:nvSpPr>
          <p:cNvPr id="62467" name="Rectangle 3"/>
          <p:cNvSpPr/>
          <p:nvPr>
            <p:ph type="body" idx="4294967295"/>
          </p:nvPr>
        </p:nvSpPr>
        <p:spPr>
          <a:xfrm>
            <a:off x="1809750" y="1357313"/>
            <a:ext cx="8229600" cy="4876800"/>
          </a:xfrm>
          <a:noFill/>
          <a:ln>
            <a:noFill/>
          </a:ln>
        </p:spPr>
        <p:txBody>
          <a:bodyPr wrap="square" lIns="91440" tIns="45720" rIns="91440" bIns="45720" anchor="t" anchorCtr="0"/>
          <a:p>
            <a:pPr>
              <a:buClr>
                <a:schemeClr val="tx1"/>
              </a:buClr>
            </a:pPr>
            <a:r>
              <a:rPr lang="zh-CN" altLang="en-US" sz="3200"/>
              <a:t>支付方式分类：</a:t>
            </a:r>
            <a:endParaRPr lang="zh-CN" altLang="en-US" sz="3200"/>
          </a:p>
          <a:p>
            <a:pPr>
              <a:buClr>
                <a:schemeClr val="tx1"/>
              </a:buClr>
            </a:pPr>
            <a:endParaRPr lang="zh-CN" altLang="en-US" sz="3600"/>
          </a:p>
          <a:p>
            <a:pPr lvl="1" indent="-184785">
              <a:buClr>
                <a:schemeClr val="accent1"/>
              </a:buClr>
            </a:pPr>
            <a:r>
              <a:rPr lang="zh-CN" altLang="en-US" sz="2800" b="1">
                <a:solidFill>
                  <a:srgbClr val="692AA2"/>
                </a:solidFill>
              </a:rPr>
              <a:t>顺汇：</a:t>
            </a:r>
            <a:r>
              <a:rPr lang="zh-CN" altLang="en-US" sz="2800" b="1"/>
              <a:t>结算工具与资金的流动方向相同</a:t>
            </a:r>
            <a:endParaRPr lang="zh-CN" altLang="en-US" sz="2800" b="1"/>
          </a:p>
          <a:p>
            <a:pPr lvl="1" indent="-184785">
              <a:buClr>
                <a:schemeClr val="accent1"/>
              </a:buClr>
            </a:pPr>
            <a:endParaRPr lang="zh-CN" altLang="en-US" sz="2800" b="1"/>
          </a:p>
          <a:p>
            <a:pPr lvl="1" indent="-184785">
              <a:buClr>
                <a:schemeClr val="accent1"/>
              </a:buClr>
            </a:pPr>
            <a:r>
              <a:rPr lang="zh-CN" altLang="en-US" sz="2800" b="1">
                <a:solidFill>
                  <a:srgbClr val="692AA2"/>
                </a:solidFill>
              </a:rPr>
              <a:t>逆汇：</a:t>
            </a:r>
            <a:r>
              <a:rPr lang="zh-CN" altLang="en-US" sz="2800" b="1"/>
              <a:t>结算工具与资金的流动方向相反</a:t>
            </a:r>
            <a:endParaRPr lang="zh-CN" altLang="en-US" sz="2800" b="1"/>
          </a:p>
        </p:txBody>
      </p:sp>
    </p:spTree>
    <p:custDataLst>
      <p:tags r:id="rId1"/>
    </p:custData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lIns="0" tIns="0" rIns="0" bIns="0" rtlCol="0" anchor="b"/>
          <a:p>
            <a:pPr marL="0" marR="0" lvl="0" indent="0" algn="l" defTabSz="914400" rtl="0" eaLnBrk="1" fontAlgn="base" latinLnBrk="0" hangingPunct="1">
              <a:lnSpc>
                <a:spcPct val="100000"/>
              </a:lnSpc>
              <a:spcBef>
                <a:spcPct val="0"/>
              </a:spcBef>
              <a:spcAft>
                <a:spcPct val="0"/>
              </a:spcAft>
              <a:buClrTx/>
              <a:buSzTx/>
              <a:buFontTx/>
              <a:buNone/>
            </a:pPr>
            <a:r>
              <a:rPr kumimoji="0" lang="en-US" altLang="zh-CN" sz="825"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Company Logo</a:t>
            </a:r>
            <a:endParaRPr kumimoji="0" lang="en-US" altLang="zh-CN" sz="1200" b="1" i="0" u="none" strike="noStrike" kern="1200" cap="none" spc="0" normalizeH="0" baseline="0" noProof="1">
              <a:solidFill>
                <a:schemeClr val="bg1"/>
              </a:solidFill>
              <a:latin typeface="Verdana" panose="020B0604030504040204" charset="0"/>
              <a:ea typeface="宋体" panose="02010600030101010101" pitchFamily="2" charset="-122"/>
              <a:cs typeface="+mn-cs"/>
            </a:endParaRPr>
          </a:p>
        </p:txBody>
      </p:sp>
      <p:sp>
        <p:nvSpPr>
          <p:cNvPr id="63490" name="Rectangle 2"/>
          <p:cNvSpPr/>
          <p:nvPr>
            <p:ph type="title" idx="4294967295"/>
          </p:nvPr>
        </p:nvSpPr>
        <p:spPr>
          <a:noFill/>
          <a:ln>
            <a:noFill/>
          </a:ln>
        </p:spPr>
        <p:txBody>
          <a:bodyPr wrap="square" lIns="91440" tIns="45720" rIns="91440" bIns="45720" anchor="ctr" anchorCtr="0"/>
          <a:p>
            <a:r>
              <a:rPr lang="zh-CN" altLang="en-US" sz="3600" b="1">
                <a:ea typeface="宋体" panose="02010600030101010101" pitchFamily="2" charset="-122"/>
              </a:rPr>
              <a:t>汇    付</a:t>
            </a:r>
            <a:endParaRPr lang="zh-CN" altLang="en-US" sz="3600" b="1">
              <a:ea typeface="宋体" panose="02010600030101010101" pitchFamily="2" charset="-122"/>
            </a:endParaRPr>
          </a:p>
        </p:txBody>
      </p:sp>
      <p:sp>
        <p:nvSpPr>
          <p:cNvPr id="63491" name="Rectangle 3"/>
          <p:cNvSpPr/>
          <p:nvPr>
            <p:ph type="body" idx="4294967295"/>
          </p:nvPr>
        </p:nvSpPr>
        <p:spPr>
          <a:xfrm>
            <a:off x="1981200" y="1935163"/>
            <a:ext cx="8229600" cy="4389437"/>
          </a:xfrm>
          <a:noFill/>
          <a:ln>
            <a:noFill/>
          </a:ln>
        </p:spPr>
        <p:txBody>
          <a:bodyPr wrap="square" lIns="91440" tIns="45720" rIns="91440" bIns="45720" anchor="t" anchorCtr="0">
            <a:normAutofit fontScale="70000"/>
          </a:bodyPr>
          <a:p>
            <a:pPr>
              <a:buClr>
                <a:schemeClr val="tx1"/>
              </a:buClr>
              <a:buNone/>
            </a:pPr>
            <a:r>
              <a:rPr lang="zh-CN" altLang="en-US" sz="3400">
                <a:solidFill>
                  <a:srgbClr val="692AA2"/>
                </a:solidFill>
              </a:rPr>
              <a:t>一、汇付（</a:t>
            </a:r>
            <a:r>
              <a:rPr lang="en-US" altLang="zh-CN" sz="3400">
                <a:solidFill>
                  <a:srgbClr val="692AA2"/>
                </a:solidFill>
              </a:rPr>
              <a:t>Remittance</a:t>
            </a:r>
            <a:r>
              <a:rPr lang="zh-CN" altLang="en-US" sz="3400">
                <a:solidFill>
                  <a:srgbClr val="692AA2"/>
                </a:solidFill>
              </a:rPr>
              <a:t>）</a:t>
            </a:r>
            <a:endParaRPr lang="zh-CN" altLang="en-US" sz="3400">
              <a:solidFill>
                <a:srgbClr val="692AA2"/>
              </a:solidFill>
            </a:endParaRPr>
          </a:p>
          <a:p>
            <a:pPr>
              <a:buClr>
                <a:schemeClr val="tx1"/>
              </a:buClr>
            </a:pPr>
            <a:r>
              <a:rPr lang="en-US" altLang="zh-CN" sz="3100"/>
              <a:t>1.</a:t>
            </a:r>
            <a:r>
              <a:rPr lang="zh-CN" altLang="en-US" sz="3100"/>
              <a:t>定义：</a:t>
            </a:r>
            <a:endParaRPr lang="zh-CN" altLang="en-US" sz="3100"/>
          </a:p>
          <a:p>
            <a:pPr lvl="1" indent="-184785">
              <a:buClr>
                <a:schemeClr val="accent1"/>
              </a:buClr>
            </a:pPr>
            <a:r>
              <a:rPr lang="zh-CN" altLang="en-US" sz="2800" b="1"/>
              <a:t>付款人委托银行采用各种支付工具，将款项汇交给收款人的支付方式。</a:t>
            </a:r>
            <a:endParaRPr lang="zh-CN" altLang="en-US" sz="2800" b="1"/>
          </a:p>
          <a:p>
            <a:pPr>
              <a:buClr>
                <a:schemeClr val="tx1"/>
              </a:buClr>
            </a:pPr>
            <a:r>
              <a:rPr lang="en-US" altLang="zh-CN" sz="3100"/>
              <a:t>2.</a:t>
            </a:r>
            <a:r>
              <a:rPr lang="zh-CN" altLang="en-US" sz="3100"/>
              <a:t>当事人：</a:t>
            </a:r>
            <a:endParaRPr lang="zh-CN" altLang="en-US" sz="3100"/>
          </a:p>
          <a:p>
            <a:pPr lvl="1" indent="-184785">
              <a:buClr>
                <a:schemeClr val="accent1"/>
              </a:buClr>
            </a:pPr>
            <a:r>
              <a:rPr lang="en-US" altLang="en-US" b="1"/>
              <a:t>①</a:t>
            </a:r>
            <a:r>
              <a:rPr lang="zh-CN" altLang="en-US" sz="2800" b="1"/>
              <a:t>汇款人</a:t>
            </a:r>
            <a:r>
              <a:rPr lang="en-US" altLang="zh-CN" sz="2800" b="1"/>
              <a:t>(Remitter)</a:t>
            </a:r>
            <a:r>
              <a:rPr lang="zh-CN" altLang="en-US" sz="2800" b="1"/>
              <a:t>：买方</a:t>
            </a:r>
            <a:endParaRPr lang="zh-CN" altLang="en-US" sz="2800" b="1"/>
          </a:p>
          <a:p>
            <a:pPr lvl="1" indent="-184785">
              <a:buClr>
                <a:schemeClr val="accent1"/>
              </a:buClr>
            </a:pPr>
            <a:r>
              <a:rPr lang="en-US" altLang="en-US" b="1"/>
              <a:t>②</a:t>
            </a:r>
            <a:r>
              <a:rPr lang="zh-CN" altLang="en-US" sz="2800" b="1"/>
              <a:t>收款人</a:t>
            </a:r>
            <a:r>
              <a:rPr lang="en-US" altLang="zh-CN" sz="2800" b="1"/>
              <a:t>(Payee)</a:t>
            </a:r>
            <a:r>
              <a:rPr lang="zh-CN" altLang="en-US" sz="2800" b="1"/>
              <a:t>：卖方</a:t>
            </a:r>
            <a:endParaRPr lang="zh-CN" altLang="en-US" sz="2800" b="1"/>
          </a:p>
          <a:p>
            <a:pPr lvl="1" indent="-184785">
              <a:buClr>
                <a:schemeClr val="accent1"/>
              </a:buClr>
            </a:pPr>
            <a:r>
              <a:rPr lang="en-US" altLang="en-US" b="1"/>
              <a:t>③</a:t>
            </a:r>
            <a:r>
              <a:rPr lang="zh-CN" altLang="en-US" sz="2800" b="1"/>
              <a:t>汇出行</a:t>
            </a:r>
            <a:r>
              <a:rPr lang="en-US" altLang="zh-CN" sz="2800" b="1"/>
              <a:t>(Remitting Bank)</a:t>
            </a:r>
            <a:endParaRPr lang="en-US" altLang="zh-CN" sz="2800" b="1"/>
          </a:p>
          <a:p>
            <a:pPr lvl="1" indent="-184785">
              <a:buClr>
                <a:schemeClr val="accent1"/>
              </a:buClr>
            </a:pPr>
            <a:r>
              <a:rPr lang="en-US" altLang="en-US" b="1"/>
              <a:t>④</a:t>
            </a:r>
            <a:r>
              <a:rPr lang="zh-CN" altLang="en-US" sz="2800" b="1"/>
              <a:t>汇入行</a:t>
            </a:r>
            <a:r>
              <a:rPr lang="en-US" altLang="zh-CN" sz="2800" b="1"/>
              <a:t>(Paying Bank)</a:t>
            </a:r>
            <a:endParaRPr lang="en-US" altLang="zh-CN" sz="2800" b="1"/>
          </a:p>
        </p:txBody>
      </p:sp>
    </p:spTree>
    <p:custDataLst>
      <p:tags r:id="rId1"/>
    </p:custDataLst>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lIns="0" tIns="0" rIns="0" bIns="0" rtlCol="0" anchor="b"/>
          <a:p>
            <a:pPr marL="0" marR="0" lvl="0" indent="0" algn="l" defTabSz="914400" rtl="0" eaLnBrk="1" fontAlgn="base" latinLnBrk="0" hangingPunct="1">
              <a:lnSpc>
                <a:spcPct val="100000"/>
              </a:lnSpc>
              <a:spcBef>
                <a:spcPct val="0"/>
              </a:spcBef>
              <a:spcAft>
                <a:spcPct val="0"/>
              </a:spcAft>
              <a:buClrTx/>
              <a:buSzTx/>
              <a:buFontTx/>
              <a:buNone/>
            </a:pPr>
            <a:r>
              <a:rPr kumimoji="0" lang="en-US" altLang="zh-CN" sz="825"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Company Logo</a:t>
            </a:r>
            <a:endParaRPr kumimoji="0" lang="en-US" altLang="zh-CN" sz="1200" b="1" i="0" u="none" strike="noStrike" kern="1200" cap="none" spc="0" normalizeH="0" baseline="0" noProof="1">
              <a:solidFill>
                <a:schemeClr val="bg1"/>
              </a:solidFill>
              <a:latin typeface="Verdana" panose="020B0604030504040204" charset="0"/>
              <a:ea typeface="宋体" panose="02010600030101010101" pitchFamily="2" charset="-122"/>
              <a:cs typeface="+mn-cs"/>
            </a:endParaRPr>
          </a:p>
        </p:txBody>
      </p:sp>
      <p:sp>
        <p:nvSpPr>
          <p:cNvPr id="2319" name="Rectangle 3"/>
          <p:cNvSpPr/>
          <p:nvPr>
            <p:ph type="body" idx="1"/>
          </p:nvPr>
        </p:nvSpPr>
        <p:spPr>
          <a:xfrm>
            <a:off x="1981200" y="485775"/>
            <a:ext cx="8229600" cy="5838825"/>
          </a:xfrm>
        </p:spPr>
        <p:txBody>
          <a:bodyPr wrap="square" lIns="91440" tIns="45720" rIns="91440" bIns="45720" anchor="t"/>
          <a:p>
            <a:pPr marL="0" marR="0" indent="0" algn="ctr" defTabSz="914400" rtl="0" eaLnBrk="1" fontAlgn="auto" latinLnBrk="0" hangingPunct="1">
              <a:lnSpc>
                <a:spcPct val="100000"/>
              </a:lnSpc>
              <a:spcBef>
                <a:spcPct val="15000"/>
              </a:spcBef>
              <a:spcAft>
                <a:spcPct val="0"/>
              </a:spcAft>
              <a:buClr>
                <a:schemeClr val="tx1"/>
              </a:buClr>
              <a:buSzPct val="95000"/>
              <a:buFont typeface="Wingdings 2" panose="05020102010507070707"/>
              <a:buNone/>
            </a:pPr>
            <a:r>
              <a:rPr kumimoji="0" lang="zh-CN" altLang="en-US" sz="3400" b="0" i="0" u="none" strike="noStrike" kern="1200" cap="none" spc="0" normalizeH="0" baseline="0" noProof="1">
                <a:solidFill>
                  <a:srgbClr val="692AA2"/>
                </a:solidFill>
                <a:latin typeface="宋体" panose="02010600030101010101" pitchFamily="2" charset="-122"/>
                <a:ea typeface="宋体" panose="02010600030101010101" pitchFamily="2" charset="-122"/>
                <a:cs typeface="+mn-cs"/>
              </a:rPr>
              <a:t>汇付的业务流程</a:t>
            </a:r>
            <a:endParaRPr kumimoji="0" lang="zh-CN" altLang="en-US" sz="3400" b="0" i="0" u="none" strike="noStrike" kern="1200" cap="none" spc="0" normalizeH="0" baseline="0" noProof="1">
              <a:solidFill>
                <a:srgbClr val="692AA2"/>
              </a:solidFill>
              <a:latin typeface="宋体" panose="02010600030101010101" pitchFamily="2" charset="-122"/>
              <a:ea typeface="宋体" panose="02010600030101010101" pitchFamily="2" charset="-122"/>
              <a:cs typeface="+mn-cs"/>
            </a:endParaRPr>
          </a:p>
          <a:p>
            <a:pPr marL="205740" marR="0" indent="-205740" algn="l" defTabSz="914400" rtl="0" eaLnBrk="1" fontAlgn="auto" latinLnBrk="0" hangingPunct="1">
              <a:lnSpc>
                <a:spcPct val="100000"/>
              </a:lnSpc>
              <a:spcBef>
                <a:spcPct val="15000"/>
              </a:spcBef>
              <a:spcAft>
                <a:spcPct val="0"/>
              </a:spcAft>
              <a:buClr>
                <a:schemeClr val="tx1"/>
              </a:buClr>
              <a:buSzPct val="95000"/>
              <a:buFont typeface="Wingdings 2" panose="05020102010507070707"/>
              <a:buChar char=""/>
            </a:pPr>
            <a:endParaRPr kumimoji="0" lang="zh-CN" altLang="en-US" sz="3400" b="0" i="0" u="none" strike="noStrike" kern="1200" cap="none" spc="0" normalizeH="0" baseline="0" noProof="1">
              <a:solidFill>
                <a:srgbClr val="692AA2"/>
              </a:solidFill>
              <a:latin typeface="宋体" panose="02010600030101010101" pitchFamily="2" charset="-122"/>
              <a:ea typeface="宋体" panose="02010600030101010101" pitchFamily="2" charset="-122"/>
              <a:cs typeface="+mn-cs"/>
            </a:endParaRPr>
          </a:p>
          <a:p>
            <a:pPr marL="205740" marR="0" indent="-205740" algn="l" defTabSz="914400" rtl="0" eaLnBrk="1" fontAlgn="auto" latinLnBrk="0" hangingPunct="1">
              <a:lnSpc>
                <a:spcPct val="100000"/>
              </a:lnSpc>
              <a:spcBef>
                <a:spcPct val="15000"/>
              </a:spcBef>
              <a:spcAft>
                <a:spcPct val="0"/>
              </a:spcAft>
              <a:buClr>
                <a:schemeClr val="tx1"/>
              </a:buClr>
              <a:buSzPct val="95000"/>
              <a:buFont typeface="Wingdings 2" panose="05020102010507070707"/>
              <a:buChar char=""/>
            </a:pPr>
            <a:endParaRPr kumimoji="0" lang="zh-CN" altLang="en-US" sz="3400" b="0" i="0" u="none" strike="noStrike" kern="1200" cap="none" spc="0" normalizeH="0" baseline="0" noProof="1">
              <a:solidFill>
                <a:srgbClr val="2B166E"/>
              </a:solidFill>
              <a:latin typeface="宋体" panose="02010600030101010101" pitchFamily="2" charset="-122"/>
              <a:ea typeface="宋体" panose="02010600030101010101" pitchFamily="2" charset="-122"/>
              <a:cs typeface="+mn-cs"/>
            </a:endParaRPr>
          </a:p>
        </p:txBody>
      </p:sp>
      <p:cxnSp>
        <p:nvCxnSpPr>
          <p:cNvPr id="64515" name="Line 4"/>
          <p:cNvCxnSpPr/>
          <p:nvPr/>
        </p:nvCxnSpPr>
        <p:spPr>
          <a:xfrm>
            <a:off x="2927350" y="2708275"/>
            <a:ext cx="1439863" cy="0"/>
          </a:xfrm>
          <a:prstGeom prst="line">
            <a:avLst/>
          </a:prstGeom>
          <a:ln w="25400" cap="flat" cmpd="sng">
            <a:solidFill>
              <a:srgbClr val="2B166E"/>
            </a:solidFill>
            <a:prstDash val="solid"/>
            <a:round/>
            <a:headEnd type="none" w="med" len="med"/>
            <a:tailEnd type="triangle" w="med" len="med"/>
          </a:ln>
        </p:spPr>
      </p:cxnSp>
      <p:sp>
        <p:nvSpPr>
          <p:cNvPr id="64516" name="Text Box 6"/>
          <p:cNvSpPr/>
          <p:nvPr/>
        </p:nvSpPr>
        <p:spPr>
          <a:xfrm>
            <a:off x="1847850" y="2492375"/>
            <a:ext cx="1152525" cy="457200"/>
          </a:xfrm>
          <a:prstGeom prst="rect">
            <a:avLst/>
          </a:prstGeom>
          <a:noFill/>
          <a:ln w="9525">
            <a:noFill/>
          </a:ln>
        </p:spPr>
        <p:txBody>
          <a:bodyPr anchor="t" anchorCtr="0"/>
          <a:p>
            <a:pPr>
              <a:spcBef>
                <a:spcPct val="50000"/>
              </a:spcBef>
              <a:buSzPct val="100000"/>
            </a:pPr>
            <a:r>
              <a:rPr lang="zh-CN" altLang="en-US" sz="2400" b="1">
                <a:solidFill>
                  <a:srgbClr val="2B166E"/>
                </a:solidFill>
                <a:latin typeface="Arial" panose="020B0604020202020204" pitchFamily="34" charset="0"/>
                <a:ea typeface="宋体" panose="02010600030101010101" pitchFamily="2" charset="-122"/>
              </a:rPr>
              <a:t>汇款人</a:t>
            </a:r>
            <a:endParaRPr lang="zh-CN" altLang="en-US" sz="2400" b="1">
              <a:solidFill>
                <a:srgbClr val="2B166E"/>
              </a:solidFill>
              <a:latin typeface="Arial" panose="020B0604020202020204" pitchFamily="34" charset="0"/>
              <a:ea typeface="宋体" panose="02010600030101010101" pitchFamily="2" charset="-122"/>
            </a:endParaRPr>
          </a:p>
        </p:txBody>
      </p:sp>
      <p:sp>
        <p:nvSpPr>
          <p:cNvPr id="64517" name="Text Box 7"/>
          <p:cNvSpPr/>
          <p:nvPr/>
        </p:nvSpPr>
        <p:spPr>
          <a:xfrm>
            <a:off x="4367213" y="2492375"/>
            <a:ext cx="1152525" cy="457200"/>
          </a:xfrm>
          <a:prstGeom prst="rect">
            <a:avLst/>
          </a:prstGeom>
          <a:noFill/>
          <a:ln w="9525">
            <a:noFill/>
          </a:ln>
        </p:spPr>
        <p:txBody>
          <a:bodyPr anchor="t" anchorCtr="0"/>
          <a:p>
            <a:pPr>
              <a:spcBef>
                <a:spcPct val="50000"/>
              </a:spcBef>
              <a:buSzPct val="100000"/>
            </a:pPr>
            <a:r>
              <a:rPr lang="zh-CN" altLang="en-US" sz="2400" b="1">
                <a:solidFill>
                  <a:srgbClr val="2B166E"/>
                </a:solidFill>
                <a:latin typeface="Arial" panose="020B0604020202020204" pitchFamily="34" charset="0"/>
                <a:ea typeface="宋体" panose="02010600030101010101" pitchFamily="2" charset="-122"/>
              </a:rPr>
              <a:t>汇出行</a:t>
            </a:r>
            <a:endParaRPr lang="zh-CN" altLang="en-US" sz="2400" b="1">
              <a:solidFill>
                <a:srgbClr val="2B166E"/>
              </a:solidFill>
              <a:latin typeface="Arial" panose="020B0604020202020204" pitchFamily="34" charset="0"/>
              <a:ea typeface="宋体" panose="02010600030101010101" pitchFamily="2" charset="-122"/>
            </a:endParaRPr>
          </a:p>
        </p:txBody>
      </p:sp>
      <p:cxnSp>
        <p:nvCxnSpPr>
          <p:cNvPr id="64518" name="Line 8"/>
          <p:cNvCxnSpPr/>
          <p:nvPr/>
        </p:nvCxnSpPr>
        <p:spPr>
          <a:xfrm>
            <a:off x="5519738" y="2708275"/>
            <a:ext cx="1439862" cy="0"/>
          </a:xfrm>
          <a:prstGeom prst="line">
            <a:avLst/>
          </a:prstGeom>
          <a:ln w="25400" cap="flat" cmpd="sng">
            <a:solidFill>
              <a:srgbClr val="2B166E"/>
            </a:solidFill>
            <a:prstDash val="solid"/>
            <a:round/>
            <a:headEnd type="none" w="med" len="med"/>
            <a:tailEnd type="triangle" w="med" len="med"/>
          </a:ln>
        </p:spPr>
      </p:cxnSp>
      <p:sp>
        <p:nvSpPr>
          <p:cNvPr id="64519" name="Text Box 9"/>
          <p:cNvSpPr/>
          <p:nvPr/>
        </p:nvSpPr>
        <p:spPr>
          <a:xfrm>
            <a:off x="6959600" y="2492375"/>
            <a:ext cx="1152525" cy="457200"/>
          </a:xfrm>
          <a:prstGeom prst="rect">
            <a:avLst/>
          </a:prstGeom>
          <a:noFill/>
          <a:ln w="9525">
            <a:noFill/>
          </a:ln>
        </p:spPr>
        <p:txBody>
          <a:bodyPr anchor="t" anchorCtr="0"/>
          <a:p>
            <a:pPr>
              <a:spcBef>
                <a:spcPct val="50000"/>
              </a:spcBef>
              <a:buSzPct val="100000"/>
            </a:pPr>
            <a:r>
              <a:rPr lang="zh-CN" altLang="en-US" sz="2400" b="1">
                <a:solidFill>
                  <a:srgbClr val="2B166E"/>
                </a:solidFill>
                <a:latin typeface="Arial" panose="020B0604020202020204" pitchFamily="34" charset="0"/>
                <a:ea typeface="宋体" panose="02010600030101010101" pitchFamily="2" charset="-122"/>
              </a:rPr>
              <a:t>汇入行</a:t>
            </a:r>
            <a:endParaRPr lang="zh-CN" altLang="en-US" sz="2400" b="1">
              <a:solidFill>
                <a:srgbClr val="2B166E"/>
              </a:solidFill>
              <a:latin typeface="Arial" panose="020B0604020202020204" pitchFamily="34" charset="0"/>
              <a:ea typeface="宋体" panose="02010600030101010101" pitchFamily="2" charset="-122"/>
            </a:endParaRPr>
          </a:p>
        </p:txBody>
      </p:sp>
      <p:cxnSp>
        <p:nvCxnSpPr>
          <p:cNvPr id="64520" name="Line 10"/>
          <p:cNvCxnSpPr/>
          <p:nvPr/>
        </p:nvCxnSpPr>
        <p:spPr>
          <a:xfrm>
            <a:off x="8112125" y="2708275"/>
            <a:ext cx="1439863" cy="0"/>
          </a:xfrm>
          <a:prstGeom prst="line">
            <a:avLst/>
          </a:prstGeom>
          <a:ln w="25400" cap="flat" cmpd="sng">
            <a:solidFill>
              <a:srgbClr val="2B166E"/>
            </a:solidFill>
            <a:prstDash val="solid"/>
            <a:round/>
            <a:headEnd type="none" w="med" len="med"/>
            <a:tailEnd type="triangle" w="med" len="med"/>
          </a:ln>
        </p:spPr>
      </p:cxnSp>
      <p:sp>
        <p:nvSpPr>
          <p:cNvPr id="64521" name="Text Box 11"/>
          <p:cNvSpPr/>
          <p:nvPr/>
        </p:nvSpPr>
        <p:spPr>
          <a:xfrm>
            <a:off x="9515475" y="2492375"/>
            <a:ext cx="1152525" cy="457200"/>
          </a:xfrm>
          <a:prstGeom prst="rect">
            <a:avLst/>
          </a:prstGeom>
          <a:noFill/>
          <a:ln w="9525">
            <a:noFill/>
          </a:ln>
        </p:spPr>
        <p:txBody>
          <a:bodyPr anchor="t" anchorCtr="0"/>
          <a:p>
            <a:pPr>
              <a:spcBef>
                <a:spcPct val="50000"/>
              </a:spcBef>
              <a:buSzPct val="100000"/>
            </a:pPr>
            <a:r>
              <a:rPr lang="zh-CN" altLang="en-US" sz="2400" b="1">
                <a:solidFill>
                  <a:srgbClr val="2B166E"/>
                </a:solidFill>
                <a:latin typeface="Arial" panose="020B0604020202020204" pitchFamily="34" charset="0"/>
                <a:ea typeface="宋体" panose="02010600030101010101" pitchFamily="2" charset="-122"/>
              </a:rPr>
              <a:t>收款人</a:t>
            </a:r>
            <a:endParaRPr lang="zh-CN" altLang="en-US" sz="2400" b="1">
              <a:solidFill>
                <a:srgbClr val="2B166E"/>
              </a:solidFill>
              <a:latin typeface="Arial" panose="020B0604020202020204" pitchFamily="34" charset="0"/>
              <a:ea typeface="宋体" panose="02010600030101010101" pitchFamily="2" charset="-122"/>
            </a:endParaRPr>
          </a:p>
        </p:txBody>
      </p:sp>
      <p:cxnSp>
        <p:nvCxnSpPr>
          <p:cNvPr id="64522" name="Line 12"/>
          <p:cNvCxnSpPr/>
          <p:nvPr/>
        </p:nvCxnSpPr>
        <p:spPr>
          <a:xfrm>
            <a:off x="2711450" y="4652963"/>
            <a:ext cx="6624638" cy="0"/>
          </a:xfrm>
          <a:prstGeom prst="line">
            <a:avLst/>
          </a:prstGeom>
          <a:ln w="25400" cap="flat" cmpd="sng">
            <a:solidFill>
              <a:srgbClr val="2B166E"/>
            </a:solidFill>
            <a:prstDash val="solid"/>
            <a:round/>
            <a:headEnd type="none" w="med" len="med"/>
            <a:tailEnd type="triangle" w="med" len="med"/>
          </a:ln>
        </p:spPr>
      </p:cxnSp>
      <p:sp>
        <p:nvSpPr>
          <p:cNvPr id="64523" name="Text Box 13"/>
          <p:cNvSpPr/>
          <p:nvPr/>
        </p:nvSpPr>
        <p:spPr>
          <a:xfrm>
            <a:off x="3143250" y="4724400"/>
            <a:ext cx="5832475" cy="396875"/>
          </a:xfrm>
          <a:prstGeom prst="rect">
            <a:avLst/>
          </a:prstGeom>
          <a:noFill/>
          <a:ln w="9525">
            <a:noFill/>
          </a:ln>
        </p:spPr>
        <p:txBody>
          <a:bodyPr anchor="t" anchorCtr="0"/>
          <a:p>
            <a:pPr>
              <a:spcBef>
                <a:spcPct val="50000"/>
              </a:spcBef>
              <a:buSzPct val="100000"/>
            </a:pPr>
            <a:r>
              <a:rPr lang="zh-CN" altLang="en-US" sz="2000" b="1">
                <a:solidFill>
                  <a:srgbClr val="2B166E"/>
                </a:solidFill>
                <a:latin typeface="Arial" panose="020B0604020202020204" pitchFamily="34" charset="0"/>
                <a:ea typeface="宋体" panose="02010600030101010101" pitchFamily="2" charset="-122"/>
              </a:rPr>
              <a:t>结算工具与资金流动方向相同，属于顺汇。</a:t>
            </a:r>
            <a:endParaRPr lang="zh-CN" altLang="en-US" sz="2000" b="1">
              <a:solidFill>
                <a:srgbClr val="2B166E"/>
              </a:solidFill>
              <a:latin typeface="Arial" panose="020B0604020202020204" pitchFamily="34" charset="0"/>
              <a:ea typeface="宋体" panose="02010600030101010101" pitchFamily="2" charset="-122"/>
            </a:endParaRPr>
          </a:p>
        </p:txBody>
      </p:sp>
      <p:cxnSp>
        <p:nvCxnSpPr>
          <p:cNvPr id="64524" name="Line 14"/>
          <p:cNvCxnSpPr/>
          <p:nvPr/>
        </p:nvCxnSpPr>
        <p:spPr>
          <a:xfrm flipH="1">
            <a:off x="2351088" y="2924175"/>
            <a:ext cx="0" cy="431800"/>
          </a:xfrm>
          <a:prstGeom prst="line">
            <a:avLst/>
          </a:prstGeom>
          <a:ln w="9525" cap="flat" cmpd="sng">
            <a:solidFill>
              <a:srgbClr val="2B166E"/>
            </a:solidFill>
            <a:prstDash val="solid"/>
            <a:round/>
            <a:headEnd type="none" w="med" len="med"/>
            <a:tailEnd type="triangle" w="med" len="med"/>
          </a:ln>
        </p:spPr>
      </p:cxnSp>
      <p:sp>
        <p:nvSpPr>
          <p:cNvPr id="64525" name="Text Box 15"/>
          <p:cNvSpPr/>
          <p:nvPr/>
        </p:nvSpPr>
        <p:spPr>
          <a:xfrm>
            <a:off x="1847850" y="3429000"/>
            <a:ext cx="1152525" cy="457200"/>
          </a:xfrm>
          <a:prstGeom prst="rect">
            <a:avLst/>
          </a:prstGeom>
          <a:noFill/>
          <a:ln w="9525">
            <a:noFill/>
          </a:ln>
        </p:spPr>
        <p:txBody>
          <a:bodyPr anchor="t" anchorCtr="0"/>
          <a:p>
            <a:pPr>
              <a:spcBef>
                <a:spcPct val="50000"/>
              </a:spcBef>
              <a:buSzPct val="100000"/>
            </a:pPr>
            <a:r>
              <a:rPr lang="zh-CN" altLang="en-US" sz="2400" b="1">
                <a:solidFill>
                  <a:srgbClr val="2B166E"/>
                </a:solidFill>
                <a:latin typeface="Arial" panose="020B0604020202020204" pitchFamily="34" charset="0"/>
                <a:ea typeface="宋体" panose="02010600030101010101" pitchFamily="2" charset="-122"/>
              </a:rPr>
              <a:t>进口方</a:t>
            </a:r>
            <a:endParaRPr lang="zh-CN" altLang="en-US" sz="2400" b="1">
              <a:solidFill>
                <a:srgbClr val="2B166E"/>
              </a:solidFill>
              <a:latin typeface="Arial" panose="020B0604020202020204" pitchFamily="34" charset="0"/>
              <a:ea typeface="宋体" panose="02010600030101010101" pitchFamily="2" charset="-122"/>
            </a:endParaRPr>
          </a:p>
        </p:txBody>
      </p:sp>
      <p:cxnSp>
        <p:nvCxnSpPr>
          <p:cNvPr id="64526" name="Line 16"/>
          <p:cNvCxnSpPr/>
          <p:nvPr/>
        </p:nvCxnSpPr>
        <p:spPr>
          <a:xfrm flipH="1">
            <a:off x="4943475" y="2924175"/>
            <a:ext cx="0" cy="431800"/>
          </a:xfrm>
          <a:prstGeom prst="line">
            <a:avLst/>
          </a:prstGeom>
          <a:ln w="9525" cap="flat" cmpd="sng">
            <a:solidFill>
              <a:srgbClr val="2B166E"/>
            </a:solidFill>
            <a:prstDash val="solid"/>
            <a:round/>
            <a:headEnd type="none" w="med" len="med"/>
            <a:tailEnd type="triangle" w="med" len="med"/>
          </a:ln>
        </p:spPr>
      </p:cxnSp>
      <p:sp>
        <p:nvSpPr>
          <p:cNvPr id="64527" name="Text Box 17"/>
          <p:cNvSpPr/>
          <p:nvPr/>
        </p:nvSpPr>
        <p:spPr>
          <a:xfrm>
            <a:off x="4079875" y="3429000"/>
            <a:ext cx="1728788" cy="457200"/>
          </a:xfrm>
          <a:prstGeom prst="rect">
            <a:avLst/>
          </a:prstGeom>
          <a:noFill/>
          <a:ln w="9525">
            <a:noFill/>
          </a:ln>
        </p:spPr>
        <p:txBody>
          <a:bodyPr anchor="t" anchorCtr="0"/>
          <a:p>
            <a:pPr>
              <a:spcBef>
                <a:spcPct val="50000"/>
              </a:spcBef>
              <a:buSzPct val="100000"/>
            </a:pPr>
            <a:r>
              <a:rPr lang="zh-CN" altLang="en-US" sz="2400" b="1">
                <a:solidFill>
                  <a:srgbClr val="2B166E"/>
                </a:solidFill>
                <a:latin typeface="Arial" panose="020B0604020202020204" pitchFamily="34" charset="0"/>
                <a:ea typeface="宋体" panose="02010600030101010101" pitchFamily="2" charset="-122"/>
              </a:rPr>
              <a:t>进口地银行</a:t>
            </a:r>
            <a:endParaRPr lang="zh-CN" altLang="en-US" sz="2400" b="1">
              <a:solidFill>
                <a:srgbClr val="2B166E"/>
              </a:solidFill>
              <a:latin typeface="Arial" panose="020B0604020202020204" pitchFamily="34" charset="0"/>
              <a:ea typeface="宋体" panose="02010600030101010101" pitchFamily="2" charset="-122"/>
            </a:endParaRPr>
          </a:p>
        </p:txBody>
      </p:sp>
      <p:sp>
        <p:nvSpPr>
          <p:cNvPr id="64528" name="Text Box 18"/>
          <p:cNvSpPr/>
          <p:nvPr/>
        </p:nvSpPr>
        <p:spPr>
          <a:xfrm>
            <a:off x="6600825" y="3429000"/>
            <a:ext cx="1728788" cy="457200"/>
          </a:xfrm>
          <a:prstGeom prst="rect">
            <a:avLst/>
          </a:prstGeom>
          <a:noFill/>
          <a:ln w="9525">
            <a:noFill/>
          </a:ln>
        </p:spPr>
        <p:txBody>
          <a:bodyPr anchor="t" anchorCtr="0"/>
          <a:p>
            <a:pPr>
              <a:spcBef>
                <a:spcPct val="50000"/>
              </a:spcBef>
              <a:buSzPct val="100000"/>
            </a:pPr>
            <a:r>
              <a:rPr lang="zh-CN" altLang="en-US" sz="2400" b="1">
                <a:solidFill>
                  <a:srgbClr val="2B166E"/>
                </a:solidFill>
                <a:latin typeface="Arial" panose="020B0604020202020204" pitchFamily="34" charset="0"/>
                <a:ea typeface="宋体" panose="02010600030101010101" pitchFamily="2" charset="-122"/>
              </a:rPr>
              <a:t>出口地银行</a:t>
            </a:r>
            <a:endParaRPr lang="zh-CN" altLang="en-US" sz="2400" b="1">
              <a:solidFill>
                <a:srgbClr val="2B166E"/>
              </a:solidFill>
              <a:latin typeface="Arial" panose="020B0604020202020204" pitchFamily="34" charset="0"/>
              <a:ea typeface="宋体" panose="02010600030101010101" pitchFamily="2" charset="-122"/>
            </a:endParaRPr>
          </a:p>
        </p:txBody>
      </p:sp>
      <p:cxnSp>
        <p:nvCxnSpPr>
          <p:cNvPr id="64529" name="Line 19"/>
          <p:cNvCxnSpPr/>
          <p:nvPr/>
        </p:nvCxnSpPr>
        <p:spPr>
          <a:xfrm flipH="1">
            <a:off x="7535863" y="2924175"/>
            <a:ext cx="0" cy="431800"/>
          </a:xfrm>
          <a:prstGeom prst="line">
            <a:avLst/>
          </a:prstGeom>
          <a:ln w="9525" cap="flat" cmpd="sng">
            <a:solidFill>
              <a:srgbClr val="2B166E"/>
            </a:solidFill>
            <a:prstDash val="solid"/>
            <a:round/>
            <a:headEnd type="none" w="med" len="med"/>
            <a:tailEnd type="triangle" w="med" len="med"/>
          </a:ln>
        </p:spPr>
      </p:cxnSp>
      <p:cxnSp>
        <p:nvCxnSpPr>
          <p:cNvPr id="64530" name="Line 20"/>
          <p:cNvCxnSpPr/>
          <p:nvPr/>
        </p:nvCxnSpPr>
        <p:spPr>
          <a:xfrm flipH="1">
            <a:off x="10056813" y="2924175"/>
            <a:ext cx="0" cy="431800"/>
          </a:xfrm>
          <a:prstGeom prst="line">
            <a:avLst/>
          </a:prstGeom>
          <a:ln w="9525" cap="flat" cmpd="sng">
            <a:solidFill>
              <a:srgbClr val="2B166E"/>
            </a:solidFill>
            <a:prstDash val="solid"/>
            <a:round/>
            <a:headEnd type="none" w="med" len="med"/>
            <a:tailEnd type="triangle" w="med" len="med"/>
          </a:ln>
        </p:spPr>
      </p:cxnSp>
      <p:sp>
        <p:nvSpPr>
          <p:cNvPr id="64531" name="Text Box 21"/>
          <p:cNvSpPr/>
          <p:nvPr/>
        </p:nvSpPr>
        <p:spPr>
          <a:xfrm>
            <a:off x="9551988" y="3429000"/>
            <a:ext cx="1116012" cy="457200"/>
          </a:xfrm>
          <a:prstGeom prst="rect">
            <a:avLst/>
          </a:prstGeom>
          <a:noFill/>
          <a:ln w="9525">
            <a:noFill/>
          </a:ln>
        </p:spPr>
        <p:txBody>
          <a:bodyPr anchor="t" anchorCtr="0"/>
          <a:p>
            <a:pPr>
              <a:spcBef>
                <a:spcPct val="50000"/>
              </a:spcBef>
              <a:buSzPct val="100000"/>
            </a:pPr>
            <a:r>
              <a:rPr lang="zh-CN" altLang="en-US" sz="2400" b="1">
                <a:solidFill>
                  <a:srgbClr val="2B166E"/>
                </a:solidFill>
                <a:latin typeface="Arial" panose="020B0604020202020204" pitchFamily="34" charset="0"/>
                <a:ea typeface="宋体" panose="02010600030101010101" pitchFamily="2" charset="-122"/>
              </a:rPr>
              <a:t>出口方</a:t>
            </a:r>
            <a:endParaRPr lang="zh-CN" altLang="en-US" sz="2400" b="1">
              <a:solidFill>
                <a:srgbClr val="2B166E"/>
              </a:solidFill>
              <a:latin typeface="Arial" panose="020B0604020202020204" pitchFamily="34" charset="0"/>
              <a:ea typeface="宋体" panose="02010600030101010101" pitchFamily="2" charset="-122"/>
            </a:endParaRPr>
          </a:p>
        </p:txBody>
      </p:sp>
      <p:sp>
        <p:nvSpPr>
          <p:cNvPr id="64532" name="Text Box 22"/>
          <p:cNvSpPr/>
          <p:nvPr/>
        </p:nvSpPr>
        <p:spPr>
          <a:xfrm>
            <a:off x="3071813" y="2205038"/>
            <a:ext cx="1152525" cy="366712"/>
          </a:xfrm>
          <a:prstGeom prst="rect">
            <a:avLst/>
          </a:prstGeom>
          <a:noFill/>
          <a:ln w="9525">
            <a:noFill/>
          </a:ln>
        </p:spPr>
        <p:txBody>
          <a:bodyPr anchor="t" anchorCtr="0"/>
          <a:p>
            <a:pPr>
              <a:spcBef>
                <a:spcPct val="50000"/>
              </a:spcBef>
              <a:buSzPct val="100000"/>
            </a:pPr>
            <a:r>
              <a:rPr lang="zh-CN" altLang="en-US" b="1">
                <a:solidFill>
                  <a:srgbClr val="FF6600"/>
                </a:solidFill>
                <a:latin typeface="Arial" panose="020B0604020202020204" pitchFamily="34" charset="0"/>
                <a:ea typeface="宋体" panose="02010600030101010101" pitchFamily="2" charset="-122"/>
              </a:rPr>
              <a:t>①申请</a:t>
            </a:r>
            <a:endParaRPr lang="zh-CN" altLang="en-US" b="1">
              <a:solidFill>
                <a:srgbClr val="FF6600"/>
              </a:solidFill>
              <a:latin typeface="Arial" panose="020B0604020202020204" pitchFamily="34" charset="0"/>
              <a:ea typeface="宋体" panose="02010600030101010101" pitchFamily="2" charset="-122"/>
            </a:endParaRPr>
          </a:p>
        </p:txBody>
      </p:sp>
      <p:sp>
        <p:nvSpPr>
          <p:cNvPr id="64533" name="Text Box 23"/>
          <p:cNvSpPr/>
          <p:nvPr/>
        </p:nvSpPr>
        <p:spPr>
          <a:xfrm>
            <a:off x="5303838" y="2205038"/>
            <a:ext cx="1655762" cy="366712"/>
          </a:xfrm>
          <a:prstGeom prst="rect">
            <a:avLst/>
          </a:prstGeom>
          <a:noFill/>
          <a:ln w="9525">
            <a:noFill/>
          </a:ln>
        </p:spPr>
        <p:txBody>
          <a:bodyPr anchor="t" anchorCtr="0"/>
          <a:p>
            <a:pPr>
              <a:spcBef>
                <a:spcPct val="50000"/>
              </a:spcBef>
              <a:buSzPct val="100000"/>
            </a:pPr>
            <a:r>
              <a:rPr lang="zh-CN" altLang="en-US" b="1">
                <a:solidFill>
                  <a:srgbClr val="FF6600"/>
                </a:solidFill>
                <a:latin typeface="Arial" panose="020B0604020202020204" pitchFamily="34" charset="0"/>
                <a:ea typeface="宋体" panose="02010600030101010101" pitchFamily="2" charset="-122"/>
              </a:rPr>
              <a:t>②委托、指示</a:t>
            </a:r>
            <a:endParaRPr lang="zh-CN" altLang="en-US" b="1">
              <a:solidFill>
                <a:srgbClr val="FF6600"/>
              </a:solidFill>
              <a:latin typeface="Arial" panose="020B0604020202020204" pitchFamily="34" charset="0"/>
              <a:ea typeface="宋体" panose="02010600030101010101" pitchFamily="2" charset="-122"/>
            </a:endParaRPr>
          </a:p>
        </p:txBody>
      </p:sp>
      <p:sp>
        <p:nvSpPr>
          <p:cNvPr id="64534" name="Text Box 24"/>
          <p:cNvSpPr/>
          <p:nvPr/>
        </p:nvSpPr>
        <p:spPr>
          <a:xfrm>
            <a:off x="7967663" y="2276475"/>
            <a:ext cx="1655762" cy="366713"/>
          </a:xfrm>
          <a:prstGeom prst="rect">
            <a:avLst/>
          </a:prstGeom>
          <a:noFill/>
          <a:ln w="9525">
            <a:noFill/>
          </a:ln>
        </p:spPr>
        <p:txBody>
          <a:bodyPr anchor="t" anchorCtr="0"/>
          <a:p>
            <a:pPr>
              <a:spcBef>
                <a:spcPct val="50000"/>
              </a:spcBef>
              <a:buSzPct val="100000"/>
            </a:pPr>
            <a:r>
              <a:rPr lang="zh-CN" altLang="en-US" b="1">
                <a:solidFill>
                  <a:srgbClr val="FF6600"/>
                </a:solidFill>
                <a:latin typeface="Arial" panose="020B0604020202020204" pitchFamily="34" charset="0"/>
                <a:ea typeface="宋体" panose="02010600030101010101" pitchFamily="2" charset="-122"/>
              </a:rPr>
              <a:t>③通知、解付</a:t>
            </a:r>
            <a:endParaRPr lang="zh-CN" altLang="en-US" b="1">
              <a:solidFill>
                <a:srgbClr val="FF6600"/>
              </a:solidFill>
              <a:latin typeface="Arial" panose="020B0604020202020204" pitchFamily="34" charset="0"/>
              <a:ea typeface="宋体" panose="02010600030101010101" pitchFamily="2" charset="-122"/>
            </a:endParaRPr>
          </a:p>
        </p:txBody>
      </p:sp>
    </p:spTree>
    <p:custDataLst>
      <p:tags r:id="rId1"/>
    </p:custDataLst>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lIns="0" tIns="0" rIns="0" bIns="0" rtlCol="0" anchor="b"/>
          <a:p>
            <a:pPr marL="0" marR="0" lvl="0" indent="0" algn="l" defTabSz="914400" rtl="0" eaLnBrk="1" fontAlgn="base" latinLnBrk="0" hangingPunct="1">
              <a:lnSpc>
                <a:spcPct val="100000"/>
              </a:lnSpc>
              <a:spcBef>
                <a:spcPct val="0"/>
              </a:spcBef>
              <a:spcAft>
                <a:spcPct val="0"/>
              </a:spcAft>
              <a:buClrTx/>
              <a:buSzTx/>
              <a:buFontTx/>
              <a:buNone/>
            </a:pPr>
            <a:r>
              <a:rPr kumimoji="0" lang="en-US" altLang="zh-CN" sz="825"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Company Logo</a:t>
            </a:r>
            <a:endParaRPr kumimoji="0" lang="en-US" altLang="zh-CN" sz="1200" b="1" i="0" u="none" strike="noStrike" kern="1200" cap="none" spc="0" normalizeH="0" baseline="0" noProof="1">
              <a:solidFill>
                <a:schemeClr val="bg1"/>
              </a:solidFill>
              <a:latin typeface="Verdana" panose="020B0604030504040204" charset="0"/>
              <a:ea typeface="宋体" panose="02010600030101010101" pitchFamily="2" charset="-122"/>
              <a:cs typeface="+mn-cs"/>
            </a:endParaRPr>
          </a:p>
        </p:txBody>
      </p:sp>
      <p:sp>
        <p:nvSpPr>
          <p:cNvPr id="2342" name="Rectangle 2"/>
          <p:cNvSpPr/>
          <p:nvPr>
            <p:ph type="title" idx="4294967295"/>
          </p:nvPr>
        </p:nvSpPr>
        <p:spPr/>
        <p:txBody>
          <a:bodyPr wrap="square" lIns="91440" tIns="45720" rIns="91440" bIns="45720" anchor="ctr"/>
          <a:p>
            <a:pPr eaLnBrk="1" fontAlgn="auto" hangingPunct="1"/>
            <a:endParaRPr lang="zh-CN" altLang="en-US" strike="noStrike" noProof="1">
              <a:ea typeface="宋体" panose="02010600030101010101" pitchFamily="2" charset="-122"/>
            </a:endParaRPr>
          </a:p>
        </p:txBody>
      </p:sp>
      <p:sp>
        <p:nvSpPr>
          <p:cNvPr id="2343" name="Rectangle 3"/>
          <p:cNvSpPr/>
          <p:nvPr>
            <p:ph type="body" idx="1"/>
          </p:nvPr>
        </p:nvSpPr>
        <p:spPr/>
        <p:txBody>
          <a:bodyPr wrap="square" lIns="91440" tIns="45720" rIns="91440" bIns="45720" anchor="t"/>
          <a:p>
            <a:pPr marL="205740" marR="0" indent="-205740" algn="l" defTabSz="914400" rtl="0" eaLnBrk="1" fontAlgn="auto" latinLnBrk="0" hangingPunct="1">
              <a:lnSpc>
                <a:spcPct val="100000"/>
              </a:lnSpc>
              <a:spcBef>
                <a:spcPct val="15000"/>
              </a:spcBef>
              <a:spcAft>
                <a:spcPct val="0"/>
              </a:spcAft>
              <a:buClr>
                <a:schemeClr val="tx1"/>
              </a:buClr>
              <a:buSzPct val="95000"/>
              <a:buFont typeface="Wingdings 2" panose="05020102010507070707"/>
              <a:buChar char=""/>
            </a:pPr>
            <a:r>
              <a:rPr kumimoji="0" lang="en-US" altLang="zh-CN" sz="3600"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3.</a:t>
            </a:r>
            <a:r>
              <a:rPr kumimoji="0" lang="zh-CN" altLang="en-US" sz="3600"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种类</a:t>
            </a:r>
            <a:endParaRPr kumimoji="0" lang="zh-CN" altLang="en-US" sz="3600"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endParaRPr>
          </a:p>
          <a:p>
            <a:pPr marL="205740" marR="0" indent="-205740" algn="l" defTabSz="914400" rtl="0" eaLnBrk="1" fontAlgn="auto" latinLnBrk="0" hangingPunct="1">
              <a:lnSpc>
                <a:spcPct val="150000"/>
              </a:lnSpc>
              <a:spcBef>
                <a:spcPct val="15000"/>
              </a:spcBef>
              <a:spcAft>
                <a:spcPct val="0"/>
              </a:spcAft>
              <a:buClr>
                <a:schemeClr val="tx1"/>
              </a:buClr>
              <a:buSzPct val="95000"/>
              <a:buFont typeface="Wingdings 2" panose="05020102010507070707"/>
              <a:buChar char=""/>
            </a:pPr>
            <a:r>
              <a:rPr kumimoji="0" lang="zh-CN" altLang="en-US" sz="1950" b="0" i="0" u="none" strike="noStrike" kern="1200" cap="none" spc="0" normalizeH="0" baseline="0" noProof="1">
                <a:solidFill>
                  <a:srgbClr val="2B166E"/>
                </a:solidFill>
                <a:latin typeface="宋体" panose="02010600030101010101" pitchFamily="2" charset="-122"/>
                <a:ea typeface="宋体" panose="02010600030101010101" pitchFamily="2" charset="-122"/>
                <a:cs typeface="+mn-cs"/>
              </a:rPr>
              <a:t>①电汇</a:t>
            </a:r>
            <a:r>
              <a:rPr kumimoji="0" lang="en-US" altLang="zh-CN" sz="1950" b="0" i="0" u="none" strike="noStrike" kern="1200" cap="none" spc="0" normalizeH="0" baseline="0" noProof="1">
                <a:solidFill>
                  <a:srgbClr val="2B166E"/>
                </a:solidFill>
                <a:latin typeface="宋体" panose="02010600030101010101" pitchFamily="2" charset="-122"/>
                <a:ea typeface="宋体" panose="02010600030101010101" pitchFamily="2" charset="-122"/>
                <a:cs typeface="+mn-cs"/>
              </a:rPr>
              <a:t>(Telegraphic Transfer,T/T)</a:t>
            </a:r>
            <a:endParaRPr kumimoji="0" lang="en-US" altLang="zh-CN" sz="1950" b="0" i="0" u="none" strike="noStrike" kern="1200" cap="none" spc="0" normalizeH="0" baseline="0" noProof="1">
              <a:solidFill>
                <a:srgbClr val="2B166E"/>
              </a:solidFill>
              <a:latin typeface="宋体" panose="02010600030101010101" pitchFamily="2" charset="-122"/>
              <a:ea typeface="宋体" panose="02010600030101010101" pitchFamily="2" charset="-122"/>
              <a:cs typeface="+mn-cs"/>
            </a:endParaRPr>
          </a:p>
          <a:p>
            <a:pPr marL="205740" marR="0" indent="-205740" algn="l" defTabSz="914400" rtl="0" eaLnBrk="1" fontAlgn="auto" latinLnBrk="0" hangingPunct="1">
              <a:lnSpc>
                <a:spcPct val="150000"/>
              </a:lnSpc>
              <a:spcBef>
                <a:spcPct val="15000"/>
              </a:spcBef>
              <a:spcAft>
                <a:spcPct val="0"/>
              </a:spcAft>
              <a:buClr>
                <a:schemeClr val="tx1"/>
              </a:buClr>
              <a:buSzPct val="95000"/>
              <a:buFont typeface="Wingdings 2" panose="05020102010507070707"/>
              <a:buChar char=""/>
            </a:pPr>
            <a:r>
              <a:rPr kumimoji="0" lang="zh-CN" altLang="en-US" sz="1950" b="0" i="0" u="none" strike="noStrike" kern="1200" cap="none" spc="0" normalizeH="0" baseline="0" noProof="1">
                <a:solidFill>
                  <a:srgbClr val="2B166E"/>
                </a:solidFill>
                <a:latin typeface="宋体" panose="02010600030101010101" pitchFamily="2" charset="-122"/>
                <a:ea typeface="宋体" panose="02010600030101010101" pitchFamily="2" charset="-122"/>
                <a:cs typeface="+mn-cs"/>
              </a:rPr>
              <a:t>②信汇</a:t>
            </a:r>
            <a:r>
              <a:rPr kumimoji="0" lang="en-US" altLang="zh-CN" sz="1950" b="0" i="0" u="none" strike="noStrike" kern="1200" cap="none" spc="0" normalizeH="0" baseline="0" noProof="1">
                <a:solidFill>
                  <a:srgbClr val="2B166E"/>
                </a:solidFill>
                <a:latin typeface="宋体" panose="02010600030101010101" pitchFamily="2" charset="-122"/>
                <a:ea typeface="宋体" panose="02010600030101010101" pitchFamily="2" charset="-122"/>
                <a:cs typeface="+mn-cs"/>
              </a:rPr>
              <a:t>(Mail Transfer,M/T)</a:t>
            </a:r>
            <a:endParaRPr kumimoji="0" lang="en-US" altLang="zh-CN" sz="1950" b="0" i="0" u="none" strike="noStrike" kern="1200" cap="none" spc="0" normalizeH="0" baseline="0" noProof="1">
              <a:solidFill>
                <a:srgbClr val="2B166E"/>
              </a:solidFill>
              <a:latin typeface="宋体" panose="02010600030101010101" pitchFamily="2" charset="-122"/>
              <a:ea typeface="宋体" panose="02010600030101010101" pitchFamily="2" charset="-122"/>
              <a:cs typeface="+mn-cs"/>
            </a:endParaRPr>
          </a:p>
          <a:p>
            <a:pPr marL="205740" marR="0" indent="-205740" algn="l" defTabSz="914400" rtl="0" eaLnBrk="1" fontAlgn="auto" latinLnBrk="0" hangingPunct="1">
              <a:lnSpc>
                <a:spcPct val="150000"/>
              </a:lnSpc>
              <a:spcBef>
                <a:spcPct val="15000"/>
              </a:spcBef>
              <a:spcAft>
                <a:spcPct val="0"/>
              </a:spcAft>
              <a:buClr>
                <a:schemeClr val="tx1"/>
              </a:buClr>
              <a:buSzPct val="95000"/>
              <a:buFont typeface="Wingdings 2" panose="05020102010507070707"/>
              <a:buChar char=""/>
            </a:pPr>
            <a:r>
              <a:rPr kumimoji="0" lang="zh-CN" altLang="en-US" sz="1950" b="0" i="0" u="none" strike="noStrike" kern="1200" cap="none" spc="0" normalizeH="0" baseline="0" noProof="1">
                <a:solidFill>
                  <a:srgbClr val="2B166E"/>
                </a:solidFill>
                <a:latin typeface="宋体" panose="02010600030101010101" pitchFamily="2" charset="-122"/>
                <a:ea typeface="宋体" panose="02010600030101010101" pitchFamily="2" charset="-122"/>
                <a:cs typeface="+mn-cs"/>
              </a:rPr>
              <a:t>③票汇</a:t>
            </a:r>
            <a:r>
              <a:rPr kumimoji="0" lang="en-US" altLang="zh-CN" sz="1950" b="0" i="0" u="none" strike="noStrike" kern="1200" cap="none" spc="0" normalizeH="0" baseline="0" noProof="1">
                <a:solidFill>
                  <a:srgbClr val="2B166E"/>
                </a:solidFill>
                <a:latin typeface="宋体" panose="02010600030101010101" pitchFamily="2" charset="-122"/>
                <a:ea typeface="宋体" panose="02010600030101010101" pitchFamily="2" charset="-122"/>
                <a:cs typeface="+mn-cs"/>
              </a:rPr>
              <a:t>(Remittance by Banker’s Demand Draft,D/D)</a:t>
            </a:r>
            <a:endParaRPr kumimoji="0" lang="en-US" altLang="zh-CN" sz="1950" b="0" i="0" u="none" strike="noStrike" kern="1200" cap="none" spc="0" normalizeH="0" baseline="0" noProof="1">
              <a:solidFill>
                <a:srgbClr val="2B166E"/>
              </a:solidFill>
              <a:latin typeface="宋体" panose="02010600030101010101" pitchFamily="2" charset="-122"/>
              <a:ea typeface="宋体" panose="02010600030101010101" pitchFamily="2" charset="-122"/>
              <a:cs typeface="+mn-cs"/>
            </a:endParaRPr>
          </a:p>
        </p:txBody>
      </p:sp>
    </p:spTree>
    <p:custDataLst>
      <p:tags r:id="rId1"/>
    </p:custDataLst>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lIns="0" tIns="0" rIns="0" bIns="0" rtlCol="0" anchor="b"/>
          <a:p>
            <a:pPr marL="0" marR="0" lvl="0" indent="0" algn="l" defTabSz="914400" rtl="0" eaLnBrk="1" fontAlgn="base" latinLnBrk="0" hangingPunct="1">
              <a:lnSpc>
                <a:spcPct val="100000"/>
              </a:lnSpc>
              <a:spcBef>
                <a:spcPct val="0"/>
              </a:spcBef>
              <a:spcAft>
                <a:spcPct val="0"/>
              </a:spcAft>
              <a:buClrTx/>
              <a:buSzTx/>
              <a:buFontTx/>
              <a:buNone/>
            </a:pPr>
            <a:r>
              <a:rPr kumimoji="0" lang="en-US" altLang="zh-CN" sz="825"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Company Logo</a:t>
            </a:r>
            <a:endParaRPr kumimoji="0" lang="en-US" altLang="zh-CN" sz="1200" b="1" i="0" u="none" strike="noStrike" kern="1200" cap="none" spc="0" normalizeH="0" baseline="0" noProof="1">
              <a:solidFill>
                <a:schemeClr val="bg1"/>
              </a:solidFill>
              <a:latin typeface="Verdana" panose="020B0604030504040204" charset="0"/>
              <a:ea typeface="宋体" panose="02010600030101010101" pitchFamily="2" charset="-122"/>
              <a:cs typeface="+mn-cs"/>
            </a:endParaRPr>
          </a:p>
        </p:txBody>
      </p:sp>
      <p:sp>
        <p:nvSpPr>
          <p:cNvPr id="2346" name="Rectangle 2"/>
          <p:cNvSpPr/>
          <p:nvPr>
            <p:ph type="title" idx="4294967295"/>
          </p:nvPr>
        </p:nvSpPr>
        <p:spPr/>
        <p:txBody>
          <a:bodyPr wrap="square" lIns="91440" tIns="45720" rIns="91440" bIns="45720" anchor="ctr"/>
          <a:p>
            <a:pPr eaLnBrk="1" fontAlgn="auto" hangingPunct="1"/>
            <a:endParaRPr lang="zh-CN" altLang="en-US" strike="noStrike" noProof="1">
              <a:ea typeface="宋体" panose="02010600030101010101" pitchFamily="2" charset="-122"/>
            </a:endParaRPr>
          </a:p>
        </p:txBody>
      </p:sp>
      <p:sp>
        <p:nvSpPr>
          <p:cNvPr id="2347" name="Rectangle 3"/>
          <p:cNvSpPr/>
          <p:nvPr>
            <p:ph type="body" idx="1"/>
          </p:nvPr>
        </p:nvSpPr>
        <p:spPr/>
        <p:txBody>
          <a:bodyPr wrap="square" lIns="91440" tIns="45720" rIns="91440" bIns="45720" anchor="t"/>
          <a:p>
            <a:pPr eaLnBrk="1" fontAlgn="auto" hangingPunct="1">
              <a:buClr>
                <a:schemeClr val="tx1"/>
              </a:buClr>
            </a:pPr>
            <a:endParaRPr lang="zh-CN" altLang="en-US" strike="noStrike" noProof="1">
              <a:ea typeface="宋体" panose="02010600030101010101" pitchFamily="2" charset="-122"/>
            </a:endParaRPr>
          </a:p>
        </p:txBody>
      </p:sp>
      <p:cxnSp>
        <p:nvCxnSpPr>
          <p:cNvPr id="66564" name="Line 4"/>
          <p:cNvCxnSpPr/>
          <p:nvPr/>
        </p:nvCxnSpPr>
        <p:spPr>
          <a:xfrm>
            <a:off x="1992313" y="2133600"/>
            <a:ext cx="8064500" cy="0"/>
          </a:xfrm>
          <a:prstGeom prst="line">
            <a:avLst/>
          </a:prstGeom>
          <a:ln w="25400" cap="flat" cmpd="sng">
            <a:solidFill>
              <a:srgbClr val="0C71E0"/>
            </a:solidFill>
            <a:prstDash val="solid"/>
            <a:round/>
            <a:headEnd type="none" w="med" len="med"/>
            <a:tailEnd type="none" w="med" len="med"/>
          </a:ln>
        </p:spPr>
      </p:cxnSp>
      <p:cxnSp>
        <p:nvCxnSpPr>
          <p:cNvPr id="66565" name="Line 5"/>
          <p:cNvCxnSpPr/>
          <p:nvPr/>
        </p:nvCxnSpPr>
        <p:spPr>
          <a:xfrm flipH="1">
            <a:off x="2927350" y="1341438"/>
            <a:ext cx="0" cy="4679950"/>
          </a:xfrm>
          <a:prstGeom prst="line">
            <a:avLst/>
          </a:prstGeom>
          <a:ln w="25400" cap="flat" cmpd="sng">
            <a:solidFill>
              <a:srgbClr val="0C71E0"/>
            </a:solidFill>
            <a:prstDash val="solid"/>
            <a:round/>
            <a:headEnd type="none" w="med" len="med"/>
            <a:tailEnd type="none" w="med" len="med"/>
          </a:ln>
        </p:spPr>
      </p:cxnSp>
      <p:sp>
        <p:nvSpPr>
          <p:cNvPr id="66566" name="Text Box 6"/>
          <p:cNvSpPr/>
          <p:nvPr/>
        </p:nvSpPr>
        <p:spPr>
          <a:xfrm>
            <a:off x="3503613" y="1484313"/>
            <a:ext cx="1566862" cy="579437"/>
          </a:xfrm>
          <a:prstGeom prst="rect">
            <a:avLst/>
          </a:prstGeom>
          <a:noFill/>
          <a:ln w="9525">
            <a:noFill/>
          </a:ln>
        </p:spPr>
        <p:txBody>
          <a:bodyPr anchor="t" anchorCtr="0"/>
          <a:p>
            <a:pPr>
              <a:spcBef>
                <a:spcPct val="50000"/>
              </a:spcBef>
              <a:buSzPct val="100000"/>
            </a:pPr>
            <a:r>
              <a:rPr lang="en-US" altLang="zh-CN" sz="3200" b="1">
                <a:solidFill>
                  <a:srgbClr val="2B166E"/>
                </a:solidFill>
                <a:latin typeface="Arial" panose="020B0604020202020204" pitchFamily="34" charset="0"/>
                <a:ea typeface="宋体" panose="02010600030101010101" pitchFamily="2" charset="-122"/>
              </a:rPr>
              <a:t>T/T</a:t>
            </a:r>
            <a:endParaRPr lang="en-US" altLang="zh-CN" sz="3200" b="1">
              <a:solidFill>
                <a:srgbClr val="2B166E"/>
              </a:solidFill>
              <a:latin typeface="Arial" panose="020B0604020202020204" pitchFamily="34" charset="0"/>
              <a:ea typeface="宋体" panose="02010600030101010101" pitchFamily="2" charset="-122"/>
            </a:endParaRPr>
          </a:p>
        </p:txBody>
      </p:sp>
      <p:sp>
        <p:nvSpPr>
          <p:cNvPr id="66567" name="Text Box 7"/>
          <p:cNvSpPr/>
          <p:nvPr/>
        </p:nvSpPr>
        <p:spPr>
          <a:xfrm>
            <a:off x="6024563" y="1484313"/>
            <a:ext cx="1008062" cy="579437"/>
          </a:xfrm>
          <a:prstGeom prst="rect">
            <a:avLst/>
          </a:prstGeom>
          <a:noFill/>
          <a:ln w="9525">
            <a:noFill/>
          </a:ln>
        </p:spPr>
        <p:txBody>
          <a:bodyPr anchor="t" anchorCtr="0"/>
          <a:p>
            <a:pPr>
              <a:spcBef>
                <a:spcPct val="50000"/>
              </a:spcBef>
              <a:buSzPct val="100000"/>
            </a:pPr>
            <a:r>
              <a:rPr lang="en-US" altLang="zh-CN" sz="3200" b="1">
                <a:solidFill>
                  <a:srgbClr val="2B166E"/>
                </a:solidFill>
                <a:latin typeface="Arial" panose="020B0604020202020204" pitchFamily="34" charset="0"/>
                <a:ea typeface="宋体" panose="02010600030101010101" pitchFamily="2" charset="-122"/>
              </a:rPr>
              <a:t>M/T</a:t>
            </a:r>
            <a:endParaRPr lang="en-US" altLang="zh-CN" sz="3200" b="1">
              <a:solidFill>
                <a:srgbClr val="2B166E"/>
              </a:solidFill>
              <a:latin typeface="Arial" panose="020B0604020202020204" pitchFamily="34" charset="0"/>
              <a:ea typeface="宋体" panose="02010600030101010101" pitchFamily="2" charset="-122"/>
            </a:endParaRPr>
          </a:p>
        </p:txBody>
      </p:sp>
      <p:sp>
        <p:nvSpPr>
          <p:cNvPr id="66568" name="Text Box 8"/>
          <p:cNvSpPr/>
          <p:nvPr/>
        </p:nvSpPr>
        <p:spPr>
          <a:xfrm>
            <a:off x="8401050" y="1484313"/>
            <a:ext cx="1008063" cy="579437"/>
          </a:xfrm>
          <a:prstGeom prst="rect">
            <a:avLst/>
          </a:prstGeom>
          <a:noFill/>
          <a:ln w="9525">
            <a:noFill/>
          </a:ln>
        </p:spPr>
        <p:txBody>
          <a:bodyPr anchor="t" anchorCtr="0"/>
          <a:p>
            <a:pPr>
              <a:spcBef>
                <a:spcPct val="50000"/>
              </a:spcBef>
              <a:buSzPct val="100000"/>
            </a:pPr>
            <a:r>
              <a:rPr lang="en-US" altLang="zh-CN" sz="3200" b="1">
                <a:solidFill>
                  <a:srgbClr val="2B166E"/>
                </a:solidFill>
                <a:latin typeface="Arial" panose="020B0604020202020204" pitchFamily="34" charset="0"/>
                <a:ea typeface="宋体" panose="02010600030101010101" pitchFamily="2" charset="-122"/>
              </a:rPr>
              <a:t>D/D</a:t>
            </a:r>
            <a:endParaRPr lang="en-US" altLang="zh-CN" sz="3200" b="1">
              <a:solidFill>
                <a:srgbClr val="2B166E"/>
              </a:solidFill>
              <a:latin typeface="Arial" panose="020B0604020202020204" pitchFamily="34" charset="0"/>
              <a:ea typeface="宋体" panose="02010600030101010101" pitchFamily="2" charset="-122"/>
            </a:endParaRPr>
          </a:p>
        </p:txBody>
      </p:sp>
      <p:sp>
        <p:nvSpPr>
          <p:cNvPr id="66569" name="Text Box 9"/>
          <p:cNvSpPr/>
          <p:nvPr/>
        </p:nvSpPr>
        <p:spPr>
          <a:xfrm>
            <a:off x="1703388" y="2420938"/>
            <a:ext cx="1512887" cy="3300412"/>
          </a:xfrm>
          <a:prstGeom prst="rect">
            <a:avLst/>
          </a:prstGeom>
          <a:noFill/>
          <a:ln w="9525">
            <a:noFill/>
          </a:ln>
        </p:spPr>
        <p:txBody>
          <a:bodyPr anchor="t" anchorCtr="0"/>
          <a:p>
            <a:pPr>
              <a:lnSpc>
                <a:spcPct val="150000"/>
              </a:lnSpc>
              <a:spcBef>
                <a:spcPct val="50000"/>
              </a:spcBef>
              <a:buSzPct val="100000"/>
            </a:pPr>
            <a:r>
              <a:rPr lang="zh-CN" altLang="en-US" sz="2800" b="1">
                <a:solidFill>
                  <a:srgbClr val="2B166E"/>
                </a:solidFill>
                <a:latin typeface="Arial" panose="020B0604020202020204" pitchFamily="34" charset="0"/>
                <a:ea typeface="宋体" panose="02010600030101010101" pitchFamily="2" charset="-122"/>
              </a:rPr>
              <a:t>  工具</a:t>
            </a:r>
            <a:endParaRPr lang="zh-CN" altLang="en-US" sz="2800" b="1">
              <a:solidFill>
                <a:srgbClr val="2B166E"/>
              </a:solidFill>
              <a:latin typeface="Arial" panose="020B0604020202020204" pitchFamily="34" charset="0"/>
              <a:ea typeface="宋体" panose="02010600030101010101" pitchFamily="2" charset="-122"/>
            </a:endParaRPr>
          </a:p>
          <a:p>
            <a:pPr>
              <a:lnSpc>
                <a:spcPct val="150000"/>
              </a:lnSpc>
              <a:spcBef>
                <a:spcPct val="50000"/>
              </a:spcBef>
              <a:buSzPct val="100000"/>
            </a:pPr>
            <a:r>
              <a:rPr lang="zh-CN" altLang="en-US" sz="2800" b="1">
                <a:solidFill>
                  <a:srgbClr val="2B166E"/>
                </a:solidFill>
                <a:latin typeface="Arial" panose="020B0604020202020204" pitchFamily="34" charset="0"/>
                <a:ea typeface="宋体" panose="02010600030101010101" pitchFamily="2" charset="-122"/>
              </a:rPr>
              <a:t>  费用</a:t>
            </a:r>
            <a:endParaRPr lang="zh-CN" altLang="en-US" sz="2800" b="1">
              <a:solidFill>
                <a:srgbClr val="2B166E"/>
              </a:solidFill>
              <a:latin typeface="Arial" panose="020B0604020202020204" pitchFamily="34" charset="0"/>
              <a:ea typeface="宋体" panose="02010600030101010101" pitchFamily="2" charset="-122"/>
            </a:endParaRPr>
          </a:p>
          <a:p>
            <a:pPr>
              <a:lnSpc>
                <a:spcPct val="150000"/>
              </a:lnSpc>
              <a:spcBef>
                <a:spcPct val="50000"/>
              </a:spcBef>
              <a:buSzPct val="100000"/>
            </a:pPr>
            <a:r>
              <a:rPr lang="zh-CN" altLang="en-US" sz="2800" b="1">
                <a:solidFill>
                  <a:srgbClr val="2B166E"/>
                </a:solidFill>
                <a:latin typeface="Arial" panose="020B0604020202020204" pitchFamily="34" charset="0"/>
                <a:ea typeface="宋体" panose="02010600030101010101" pitchFamily="2" charset="-122"/>
              </a:rPr>
              <a:t>  速度</a:t>
            </a:r>
            <a:endParaRPr lang="zh-CN" altLang="en-US" sz="2800" b="1">
              <a:solidFill>
                <a:srgbClr val="2B166E"/>
              </a:solidFill>
              <a:latin typeface="Arial" panose="020B0604020202020204" pitchFamily="34" charset="0"/>
              <a:ea typeface="宋体" panose="02010600030101010101" pitchFamily="2" charset="-122"/>
            </a:endParaRPr>
          </a:p>
          <a:p>
            <a:pPr>
              <a:lnSpc>
                <a:spcPct val="150000"/>
              </a:lnSpc>
              <a:spcBef>
                <a:spcPct val="50000"/>
              </a:spcBef>
              <a:buSzPct val="100000"/>
            </a:pPr>
            <a:r>
              <a:rPr lang="zh-CN" altLang="en-US" sz="2800" b="1">
                <a:solidFill>
                  <a:srgbClr val="2B166E"/>
                </a:solidFill>
                <a:latin typeface="Arial" panose="020B0604020202020204" pitchFamily="34" charset="0"/>
                <a:ea typeface="宋体" panose="02010600030101010101" pitchFamily="2" charset="-122"/>
              </a:rPr>
              <a:t>安全性</a:t>
            </a:r>
            <a:endParaRPr lang="zh-CN" altLang="en-US" sz="2800" b="1">
              <a:solidFill>
                <a:srgbClr val="2B166E"/>
              </a:solidFill>
              <a:latin typeface="Arial" panose="020B0604020202020204" pitchFamily="34" charset="0"/>
              <a:ea typeface="宋体" panose="02010600030101010101" pitchFamily="2" charset="-122"/>
            </a:endParaRPr>
          </a:p>
        </p:txBody>
      </p:sp>
      <p:sp>
        <p:nvSpPr>
          <p:cNvPr id="66570" name="Text Box 10"/>
          <p:cNvSpPr/>
          <p:nvPr/>
        </p:nvSpPr>
        <p:spPr>
          <a:xfrm>
            <a:off x="3071813" y="2565400"/>
            <a:ext cx="6696075" cy="396875"/>
          </a:xfrm>
          <a:prstGeom prst="rect">
            <a:avLst/>
          </a:prstGeom>
          <a:noFill/>
          <a:ln w="9525">
            <a:noFill/>
          </a:ln>
        </p:spPr>
        <p:txBody>
          <a:bodyPr anchor="t" anchorCtr="0"/>
          <a:p>
            <a:pPr>
              <a:spcBef>
                <a:spcPct val="50000"/>
              </a:spcBef>
              <a:buSzPct val="100000"/>
            </a:pPr>
            <a:r>
              <a:rPr lang="zh-CN" altLang="en-US" sz="2000" b="1">
                <a:latin typeface="Arial" panose="020B0604020202020204" pitchFamily="34" charset="0"/>
                <a:ea typeface="宋体" panose="02010600030101010101" pitchFamily="2" charset="-122"/>
              </a:rPr>
              <a:t>电报，电传，</a:t>
            </a:r>
            <a:r>
              <a:rPr lang="en-US" altLang="zh-CN" sz="2000" b="1">
                <a:latin typeface="Arial" panose="020B0604020202020204" pitchFamily="34" charset="0"/>
                <a:ea typeface="宋体" panose="02010600030101010101" pitchFamily="2" charset="-122"/>
              </a:rPr>
              <a:t>SWIFT           </a:t>
            </a:r>
            <a:r>
              <a:rPr lang="zh-CN" altLang="en-US" sz="2000" b="1">
                <a:latin typeface="Arial" panose="020B0604020202020204" pitchFamily="34" charset="0"/>
                <a:ea typeface="宋体" panose="02010600030101010101" pitchFamily="2" charset="-122"/>
              </a:rPr>
              <a:t>信件                          汇票</a:t>
            </a:r>
            <a:endParaRPr lang="zh-CN" altLang="en-US" sz="2000" b="1">
              <a:latin typeface="Arial" panose="020B0604020202020204" pitchFamily="34" charset="0"/>
              <a:ea typeface="宋体" panose="02010600030101010101" pitchFamily="2" charset="-122"/>
            </a:endParaRPr>
          </a:p>
        </p:txBody>
      </p:sp>
      <p:sp>
        <p:nvSpPr>
          <p:cNvPr id="66571" name="Text Box 11"/>
          <p:cNvSpPr/>
          <p:nvPr/>
        </p:nvSpPr>
        <p:spPr>
          <a:xfrm>
            <a:off x="3216275" y="3573463"/>
            <a:ext cx="6408738" cy="396875"/>
          </a:xfrm>
          <a:prstGeom prst="rect">
            <a:avLst/>
          </a:prstGeom>
          <a:noFill/>
          <a:ln w="9525">
            <a:noFill/>
          </a:ln>
        </p:spPr>
        <p:txBody>
          <a:bodyPr anchor="t" anchorCtr="0"/>
          <a:p>
            <a:pPr>
              <a:spcBef>
                <a:spcPct val="50000"/>
              </a:spcBef>
              <a:buSzPct val="100000"/>
            </a:pPr>
            <a:r>
              <a:rPr lang="zh-CN" altLang="en-US" sz="2000" b="1">
                <a:latin typeface="Arial" panose="020B0604020202020204" pitchFamily="34" charset="0"/>
                <a:ea typeface="宋体" panose="02010600030101010101" pitchFamily="2" charset="-122"/>
              </a:rPr>
              <a:t>最高                                   较低                           较低</a:t>
            </a:r>
            <a:endParaRPr lang="zh-CN" altLang="en-US" sz="2000" b="1">
              <a:latin typeface="Arial" panose="020B0604020202020204" pitchFamily="34" charset="0"/>
              <a:ea typeface="宋体" panose="02010600030101010101" pitchFamily="2" charset="-122"/>
            </a:endParaRPr>
          </a:p>
        </p:txBody>
      </p:sp>
      <p:sp>
        <p:nvSpPr>
          <p:cNvPr id="66572" name="Text Box 12"/>
          <p:cNvSpPr/>
          <p:nvPr/>
        </p:nvSpPr>
        <p:spPr>
          <a:xfrm>
            <a:off x="3216275" y="4365625"/>
            <a:ext cx="6408738" cy="396875"/>
          </a:xfrm>
          <a:prstGeom prst="rect">
            <a:avLst/>
          </a:prstGeom>
          <a:noFill/>
          <a:ln w="9525">
            <a:noFill/>
          </a:ln>
        </p:spPr>
        <p:txBody>
          <a:bodyPr anchor="t" anchorCtr="0"/>
          <a:p>
            <a:pPr>
              <a:spcBef>
                <a:spcPct val="50000"/>
              </a:spcBef>
              <a:buSzPct val="100000"/>
            </a:pPr>
            <a:r>
              <a:rPr lang="zh-CN" altLang="en-US" sz="2000" b="1">
                <a:latin typeface="Arial" panose="020B0604020202020204" pitchFamily="34" charset="0"/>
                <a:ea typeface="宋体" panose="02010600030101010101" pitchFamily="2" charset="-122"/>
              </a:rPr>
              <a:t>快                                        慢                               慢</a:t>
            </a:r>
            <a:endParaRPr lang="zh-CN" altLang="en-US" sz="2000" b="1">
              <a:latin typeface="Arial" panose="020B0604020202020204" pitchFamily="34" charset="0"/>
              <a:ea typeface="宋体" panose="02010600030101010101" pitchFamily="2" charset="-122"/>
            </a:endParaRPr>
          </a:p>
        </p:txBody>
      </p:sp>
      <p:sp>
        <p:nvSpPr>
          <p:cNvPr id="66573" name="Text Box 13"/>
          <p:cNvSpPr/>
          <p:nvPr/>
        </p:nvSpPr>
        <p:spPr>
          <a:xfrm>
            <a:off x="3071813" y="5229225"/>
            <a:ext cx="6696075" cy="396875"/>
          </a:xfrm>
          <a:prstGeom prst="rect">
            <a:avLst/>
          </a:prstGeom>
          <a:noFill/>
          <a:ln w="9525">
            <a:noFill/>
          </a:ln>
        </p:spPr>
        <p:txBody>
          <a:bodyPr anchor="t" anchorCtr="0"/>
          <a:p>
            <a:pPr>
              <a:buSzPct val="100000"/>
            </a:pPr>
            <a:r>
              <a:rPr lang="zh-CN" altLang="en-US" sz="2000" b="1">
                <a:latin typeface="Arial" panose="020B0604020202020204" pitchFamily="34" charset="0"/>
                <a:ea typeface="宋体" panose="02010600030101010101" pitchFamily="2" charset="-122"/>
              </a:rPr>
              <a:t>  好                                        差                              居中</a:t>
            </a:r>
            <a:endParaRPr lang="zh-CN" altLang="en-US" sz="2000" b="1">
              <a:latin typeface="Arial" panose="020B0604020202020204" pitchFamily="34" charset="0"/>
              <a:ea typeface="宋体" panose="02010600030101010101" pitchFamily="2" charset="-122"/>
            </a:endParaRPr>
          </a:p>
        </p:txBody>
      </p:sp>
    </p:spTree>
    <p:custDataLst>
      <p:tags r:id="rId1"/>
    </p:custDataLst>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lIns="0" tIns="0" rIns="0" bIns="0" rtlCol="0" anchor="b"/>
          <a:p>
            <a:pPr marL="0" marR="0" lvl="0" indent="0" algn="l" defTabSz="914400" rtl="0" eaLnBrk="1" fontAlgn="base" latinLnBrk="0" hangingPunct="1">
              <a:lnSpc>
                <a:spcPct val="100000"/>
              </a:lnSpc>
              <a:spcBef>
                <a:spcPct val="0"/>
              </a:spcBef>
              <a:spcAft>
                <a:spcPct val="0"/>
              </a:spcAft>
              <a:buClrTx/>
              <a:buSzTx/>
              <a:buFontTx/>
              <a:buNone/>
            </a:pPr>
            <a:r>
              <a:rPr kumimoji="0" lang="en-US" altLang="zh-CN" sz="825"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Company Logo</a:t>
            </a:r>
            <a:endParaRPr kumimoji="0" lang="en-US" altLang="zh-CN" sz="1200" b="1" i="0" u="none" strike="noStrike" kern="1200" cap="none" spc="0" normalizeH="0" baseline="0" noProof="1">
              <a:solidFill>
                <a:schemeClr val="bg1"/>
              </a:solidFill>
              <a:latin typeface="Verdana" panose="020B0604030504040204" charset="0"/>
              <a:ea typeface="宋体" panose="02010600030101010101" pitchFamily="2" charset="-122"/>
              <a:cs typeface="+mn-cs"/>
            </a:endParaRPr>
          </a:p>
        </p:txBody>
      </p:sp>
      <p:sp>
        <p:nvSpPr>
          <p:cNvPr id="67586" name="Rectangle 2"/>
          <p:cNvSpPr/>
          <p:nvPr>
            <p:ph type="title" idx="4294967295"/>
          </p:nvPr>
        </p:nvSpPr>
        <p:spPr>
          <a:noFill/>
          <a:ln>
            <a:noFill/>
          </a:ln>
        </p:spPr>
        <p:txBody>
          <a:bodyPr wrap="square" lIns="91440" tIns="45720" rIns="91440" bIns="45720" anchor="ctr" anchorCtr="0"/>
          <a:p>
            <a:r>
              <a:rPr lang="zh-CN" altLang="en-US" sz="3600" b="1">
                <a:ea typeface="宋体" panose="02010600030101010101" pitchFamily="2" charset="-122"/>
              </a:rPr>
              <a:t>托     收</a:t>
            </a:r>
            <a:endParaRPr lang="zh-CN" altLang="en-US" sz="3600" b="1">
              <a:ea typeface="宋体" panose="02010600030101010101" pitchFamily="2" charset="-122"/>
            </a:endParaRPr>
          </a:p>
        </p:txBody>
      </p:sp>
      <p:sp>
        <p:nvSpPr>
          <p:cNvPr id="2365" name="Rectangle 3"/>
          <p:cNvSpPr/>
          <p:nvPr>
            <p:ph type="body" idx="1"/>
          </p:nvPr>
        </p:nvSpPr>
        <p:spPr/>
        <p:txBody>
          <a:bodyPr wrap="square" lIns="91440" tIns="45720" rIns="91440" bIns="45720" anchor="t"/>
          <a:p>
            <a:pPr marL="205740" marR="0" indent="-205740" algn="l" defTabSz="914400" rtl="0" eaLnBrk="1" fontAlgn="auto" latinLnBrk="0" hangingPunct="1">
              <a:lnSpc>
                <a:spcPct val="100000"/>
              </a:lnSpc>
              <a:spcBef>
                <a:spcPct val="15000"/>
              </a:spcBef>
              <a:spcAft>
                <a:spcPct val="0"/>
              </a:spcAft>
              <a:buClr>
                <a:schemeClr val="tx1"/>
              </a:buClr>
              <a:buSzPct val="95000"/>
              <a:buFont typeface="Wingdings 2" panose="05020102010507070707"/>
              <a:buNone/>
            </a:pPr>
            <a:r>
              <a:rPr kumimoji="0" lang="zh-CN" altLang="en-US" sz="3400" b="0" i="0" u="none" strike="noStrike" kern="1200" cap="none" spc="0" normalizeH="0" baseline="0" noProof="1">
                <a:solidFill>
                  <a:srgbClr val="2B166E"/>
                </a:solidFill>
                <a:latin typeface="宋体" panose="02010600030101010101" pitchFamily="2" charset="-122"/>
                <a:ea typeface="宋体" panose="02010600030101010101" pitchFamily="2" charset="-122"/>
                <a:cs typeface="+mn-cs"/>
              </a:rPr>
              <a:t>二、托收（</a:t>
            </a:r>
            <a:r>
              <a:rPr kumimoji="0" lang="en-US" altLang="zh-CN" sz="3400" b="0" i="0" u="none" strike="noStrike" kern="1200" cap="none" spc="0" normalizeH="0" baseline="0" noProof="1">
                <a:solidFill>
                  <a:srgbClr val="2B166E"/>
                </a:solidFill>
                <a:latin typeface="宋体" panose="02010600030101010101" pitchFamily="2" charset="-122"/>
                <a:ea typeface="宋体" panose="02010600030101010101" pitchFamily="2" charset="-122"/>
                <a:cs typeface="+mn-cs"/>
              </a:rPr>
              <a:t>Collection</a:t>
            </a:r>
            <a:r>
              <a:rPr kumimoji="0" lang="zh-CN" altLang="en-US" sz="3400" b="0" i="0" u="none" strike="noStrike" kern="1200" cap="none" spc="0" normalizeH="0" baseline="0" noProof="1">
                <a:solidFill>
                  <a:srgbClr val="2B166E"/>
                </a:solidFill>
                <a:latin typeface="宋体" panose="02010600030101010101" pitchFamily="2" charset="-122"/>
                <a:ea typeface="宋体" panose="02010600030101010101" pitchFamily="2" charset="-122"/>
                <a:cs typeface="+mn-cs"/>
              </a:rPr>
              <a:t>）</a:t>
            </a:r>
            <a:endParaRPr kumimoji="0" lang="zh-CN" altLang="en-US" sz="3400" b="0" i="0" u="none" strike="noStrike" kern="1200" cap="none" spc="0" normalizeH="0" baseline="0" noProof="1">
              <a:solidFill>
                <a:srgbClr val="2B166E"/>
              </a:solidFill>
              <a:latin typeface="宋体" panose="02010600030101010101" pitchFamily="2" charset="-122"/>
              <a:ea typeface="宋体" panose="02010600030101010101" pitchFamily="2" charset="-122"/>
              <a:cs typeface="+mn-cs"/>
            </a:endParaRPr>
          </a:p>
          <a:p>
            <a:pPr marL="205740" marR="0" indent="-205740" algn="l" defTabSz="914400" rtl="0" eaLnBrk="1" fontAlgn="auto" latinLnBrk="0" hangingPunct="1">
              <a:lnSpc>
                <a:spcPct val="160000"/>
              </a:lnSpc>
              <a:spcBef>
                <a:spcPct val="15000"/>
              </a:spcBef>
              <a:spcAft>
                <a:spcPct val="0"/>
              </a:spcAft>
              <a:buClr>
                <a:schemeClr val="tx1"/>
              </a:buClr>
              <a:buSzPct val="95000"/>
              <a:buFont typeface="Wingdings 2" panose="05020102010507070707"/>
              <a:buChar char=""/>
            </a:pPr>
            <a:r>
              <a:rPr kumimoji="0" lang="en-US" altLang="zh-CN" sz="1950"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1.</a:t>
            </a:r>
            <a:r>
              <a:rPr kumimoji="0" lang="zh-CN" altLang="en-US" sz="1950"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定义：出口方委托银行代收货款的结算方式。</a:t>
            </a:r>
            <a:endParaRPr kumimoji="0" lang="zh-CN" altLang="en-US" sz="1950"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endParaRPr>
          </a:p>
          <a:p>
            <a:pPr marL="205740" marR="0" indent="-205740" algn="l" defTabSz="914400" rtl="0" eaLnBrk="1" fontAlgn="auto" latinLnBrk="0" hangingPunct="1">
              <a:lnSpc>
                <a:spcPct val="160000"/>
              </a:lnSpc>
              <a:spcBef>
                <a:spcPct val="15000"/>
              </a:spcBef>
              <a:spcAft>
                <a:spcPct val="0"/>
              </a:spcAft>
              <a:buClr>
                <a:schemeClr val="tx1"/>
              </a:buClr>
              <a:buSzPct val="95000"/>
              <a:buFont typeface="Wingdings 2" panose="05020102010507070707"/>
              <a:buChar char=""/>
            </a:pPr>
            <a:r>
              <a:rPr kumimoji="0" lang="en-US" altLang="zh-CN" sz="1950"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2.</a:t>
            </a:r>
            <a:r>
              <a:rPr kumimoji="0" lang="zh-CN" altLang="en-US" sz="1950"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当事人：</a:t>
            </a:r>
            <a:endParaRPr kumimoji="0" lang="zh-CN" altLang="en-US" sz="1950"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endParaRPr>
          </a:p>
          <a:p>
            <a:pPr marL="480060" marR="0" lvl="1" indent="-185420" algn="l" defTabSz="914400" rtl="0" eaLnBrk="1" fontAlgn="auto" latinLnBrk="0" hangingPunct="1">
              <a:lnSpc>
                <a:spcPct val="130000"/>
              </a:lnSpc>
              <a:spcBef>
                <a:spcPct val="15000"/>
              </a:spcBef>
              <a:spcAft>
                <a:spcPct val="0"/>
              </a:spcAft>
              <a:buClr>
                <a:schemeClr val="accent1"/>
              </a:buClr>
              <a:buSzPct val="85000"/>
              <a:buFont typeface="Wingdings 2" panose="05020102010507070707"/>
              <a:buChar char=""/>
            </a:pPr>
            <a:r>
              <a:rPr kumimoji="0" lang="zh-CN" altLang="en-US" sz="2800" b="1"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①委托人（</a:t>
            </a:r>
            <a:r>
              <a:rPr kumimoji="0" lang="en-US" altLang="zh-CN" sz="2800" b="1"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Principal</a:t>
            </a:r>
            <a:r>
              <a:rPr kumimoji="0" lang="zh-CN" altLang="en-US" sz="2800" b="1"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）：出口方</a:t>
            </a:r>
            <a:endParaRPr kumimoji="0" lang="zh-CN" altLang="en-US" sz="2800" b="1" i="0" u="none" strike="noStrike" kern="1200" cap="none" spc="0" normalizeH="0" baseline="0" noProof="1">
              <a:solidFill>
                <a:schemeClr val="tx1"/>
              </a:solidFill>
              <a:latin typeface="宋体" panose="02010600030101010101" pitchFamily="2" charset="-122"/>
              <a:ea typeface="宋体" panose="02010600030101010101" pitchFamily="2" charset="-122"/>
              <a:cs typeface="+mn-cs"/>
            </a:endParaRPr>
          </a:p>
          <a:p>
            <a:pPr marL="480060" marR="0" lvl="1" indent="-185420" algn="l" defTabSz="914400" rtl="0" eaLnBrk="1" fontAlgn="auto" latinLnBrk="0" hangingPunct="1">
              <a:lnSpc>
                <a:spcPct val="130000"/>
              </a:lnSpc>
              <a:spcBef>
                <a:spcPct val="15000"/>
              </a:spcBef>
              <a:spcAft>
                <a:spcPct val="0"/>
              </a:spcAft>
              <a:buClr>
                <a:schemeClr val="accent1"/>
              </a:buClr>
              <a:buSzPct val="85000"/>
              <a:buFont typeface="Wingdings 2" panose="05020102010507070707"/>
              <a:buChar char=""/>
            </a:pPr>
            <a:r>
              <a:rPr kumimoji="0" lang="zh-CN" altLang="en-US" sz="2800" b="1"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②付款人（</a:t>
            </a:r>
            <a:r>
              <a:rPr kumimoji="0" lang="en-US" altLang="zh-CN" sz="2800" b="1"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Payer</a:t>
            </a:r>
            <a:r>
              <a:rPr kumimoji="0" lang="zh-CN" altLang="en-US" sz="2800" b="1"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）：进口方</a:t>
            </a:r>
            <a:endParaRPr kumimoji="0" lang="zh-CN" altLang="en-US" sz="2800" b="1" i="0" u="none" strike="noStrike" kern="1200" cap="none" spc="0" normalizeH="0" baseline="0" noProof="1">
              <a:solidFill>
                <a:schemeClr val="tx1"/>
              </a:solidFill>
              <a:latin typeface="宋体" panose="02010600030101010101" pitchFamily="2" charset="-122"/>
              <a:ea typeface="宋体" panose="02010600030101010101" pitchFamily="2" charset="-122"/>
              <a:cs typeface="+mn-cs"/>
            </a:endParaRPr>
          </a:p>
          <a:p>
            <a:pPr marL="480060" marR="0" lvl="1" indent="-185420" algn="l" defTabSz="914400" rtl="0" eaLnBrk="1" fontAlgn="auto" latinLnBrk="0" hangingPunct="1">
              <a:lnSpc>
                <a:spcPct val="130000"/>
              </a:lnSpc>
              <a:spcBef>
                <a:spcPct val="15000"/>
              </a:spcBef>
              <a:spcAft>
                <a:spcPct val="0"/>
              </a:spcAft>
              <a:buClr>
                <a:schemeClr val="accent1"/>
              </a:buClr>
              <a:buSzPct val="85000"/>
              <a:buFont typeface="Wingdings 2" panose="05020102010507070707"/>
              <a:buChar char=""/>
            </a:pPr>
            <a:r>
              <a:rPr kumimoji="0" lang="en-US" altLang="zh-CN" sz="2800" b="1"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③</a:t>
            </a:r>
            <a:r>
              <a:rPr kumimoji="0" lang="zh-CN" altLang="en-US" sz="2800" b="1"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托收行（</a:t>
            </a:r>
            <a:r>
              <a:rPr kumimoji="0" lang="en-US" altLang="zh-CN" sz="2800" b="1"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Remitting Bank</a:t>
            </a:r>
            <a:r>
              <a:rPr kumimoji="0" lang="zh-CN" altLang="en-US" sz="2800" b="1"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）：出口地银行</a:t>
            </a:r>
            <a:endParaRPr kumimoji="0" lang="zh-CN" altLang="en-US" sz="2800" b="1" i="0" u="none" strike="noStrike" kern="1200" cap="none" spc="0" normalizeH="0" baseline="0" noProof="1">
              <a:solidFill>
                <a:schemeClr val="tx1"/>
              </a:solidFill>
              <a:latin typeface="宋体" panose="02010600030101010101" pitchFamily="2" charset="-122"/>
              <a:ea typeface="宋体" panose="02010600030101010101" pitchFamily="2" charset="-122"/>
              <a:cs typeface="+mn-cs"/>
            </a:endParaRPr>
          </a:p>
          <a:p>
            <a:pPr marL="480060" marR="0" lvl="1" indent="-185420" algn="l" defTabSz="914400" rtl="0" eaLnBrk="1" fontAlgn="auto" latinLnBrk="0" hangingPunct="1">
              <a:lnSpc>
                <a:spcPct val="130000"/>
              </a:lnSpc>
              <a:spcBef>
                <a:spcPct val="15000"/>
              </a:spcBef>
              <a:spcAft>
                <a:spcPct val="0"/>
              </a:spcAft>
              <a:buClr>
                <a:schemeClr val="accent1"/>
              </a:buClr>
              <a:buSzPct val="85000"/>
              <a:buFont typeface="Wingdings 2" panose="05020102010507070707"/>
              <a:buChar char=""/>
            </a:pPr>
            <a:r>
              <a:rPr kumimoji="0" lang="zh-CN" altLang="en-US" sz="2800" b="1"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④代收行（</a:t>
            </a:r>
            <a:r>
              <a:rPr kumimoji="0" lang="en-US" altLang="zh-CN" sz="2800" b="1"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Collecting Bank</a:t>
            </a:r>
            <a:r>
              <a:rPr kumimoji="0" lang="zh-CN" altLang="en-US" sz="2800" b="1"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）：进口地银行</a:t>
            </a:r>
            <a:endParaRPr kumimoji="0" lang="zh-CN" altLang="en-US" sz="1800"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endParaRPr>
          </a:p>
        </p:txBody>
      </p:sp>
    </p:spTree>
    <p:custDataLst>
      <p:tags r:id="rId1"/>
    </p:custDataLst>
  </p:cSld>
  <p:clrMapOvr>
    <a:masterClrMapping/>
  </p:clrMapOvr>
  <p:transition spd="med">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lIns="0" tIns="0" rIns="0" bIns="0" rtlCol="0" anchor="b"/>
          <a:p>
            <a:pPr marL="0" marR="0" lvl="0" indent="0" algn="l" defTabSz="914400" rtl="0" eaLnBrk="1" fontAlgn="base" latinLnBrk="0" hangingPunct="1">
              <a:lnSpc>
                <a:spcPct val="100000"/>
              </a:lnSpc>
              <a:spcBef>
                <a:spcPct val="0"/>
              </a:spcBef>
              <a:spcAft>
                <a:spcPct val="0"/>
              </a:spcAft>
              <a:buClrTx/>
              <a:buSzTx/>
              <a:buFontTx/>
              <a:buNone/>
            </a:pPr>
            <a:r>
              <a:rPr kumimoji="0" lang="en-US" altLang="zh-CN" sz="825"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Company Logo</a:t>
            </a:r>
            <a:endParaRPr kumimoji="0" lang="en-US" altLang="zh-CN" sz="1200" b="1" i="0" u="none" strike="noStrike" kern="1200" cap="none" spc="0" normalizeH="0" baseline="0" noProof="1">
              <a:solidFill>
                <a:schemeClr val="bg1"/>
              </a:solidFill>
              <a:latin typeface="Verdana" panose="020B0604030504040204" charset="0"/>
              <a:ea typeface="宋体" panose="02010600030101010101" pitchFamily="2" charset="-122"/>
              <a:cs typeface="+mn-cs"/>
            </a:endParaRPr>
          </a:p>
        </p:txBody>
      </p:sp>
      <p:sp>
        <p:nvSpPr>
          <p:cNvPr id="2368" name="Rectangle 2"/>
          <p:cNvSpPr/>
          <p:nvPr>
            <p:ph type="title" idx="4294967295"/>
          </p:nvPr>
        </p:nvSpPr>
        <p:spPr/>
        <p:txBody>
          <a:bodyPr wrap="square" lIns="91440" tIns="45720" rIns="91440" bIns="45720" anchor="ctr"/>
          <a:p>
            <a:pPr marL="0" marR="0" indent="0" algn="ctr" defTabSz="914400" rtl="0" eaLnBrk="1" fontAlgn="auto" latinLnBrk="0" hangingPunct="1">
              <a:lnSpc>
                <a:spcPct val="100000"/>
              </a:lnSpc>
              <a:spcBef>
                <a:spcPct val="0"/>
              </a:spcBef>
              <a:spcAft>
                <a:spcPct val="0"/>
              </a:spcAft>
              <a:buClrTx/>
              <a:buSzTx/>
              <a:buFontTx/>
              <a:buNone/>
            </a:pPr>
            <a:r>
              <a:rPr kumimoji="0" lang="zh-CN" altLang="en-US" sz="3750" b="0" i="0" u="none" strike="noStrike" kern="1200" cap="none" spc="0" normalizeH="0" baseline="0" noProof="1">
                <a:ln>
                  <a:noFill/>
                </a:ln>
                <a:solidFill>
                  <a:srgbClr val="692AA2"/>
                </a:solidFill>
                <a:effectLst/>
                <a:latin typeface="微软雅黑" panose="020B0503020204020204" pitchFamily="34" charset="-122"/>
                <a:ea typeface="宋体" panose="02010600030101010101" pitchFamily="2" charset="-122"/>
                <a:cs typeface="+mj-cs"/>
                <a:sym typeface="+mn-ea"/>
              </a:rPr>
              <a:t>托收的业务流程</a:t>
            </a:r>
            <a:endParaRPr kumimoji="0" lang="zh-CN" altLang="en-US" sz="3750" b="0" i="0" u="none" strike="noStrike" kern="1200" cap="none" spc="0" normalizeH="0" baseline="0" noProof="1">
              <a:ln>
                <a:noFill/>
              </a:ln>
              <a:solidFill>
                <a:schemeClr val="tx2"/>
              </a:solidFill>
              <a:effectLst/>
              <a:latin typeface="微软雅黑" panose="020B0503020204020204" pitchFamily="34" charset="-122"/>
              <a:ea typeface="宋体" panose="02010600030101010101" pitchFamily="2" charset="-122"/>
              <a:cs typeface="+mj-cs"/>
            </a:endParaRPr>
          </a:p>
        </p:txBody>
      </p:sp>
      <p:sp>
        <p:nvSpPr>
          <p:cNvPr id="68611" name="Rectangle 3"/>
          <p:cNvSpPr/>
          <p:nvPr>
            <p:ph type="body" idx="4294967295"/>
          </p:nvPr>
        </p:nvSpPr>
        <p:spPr>
          <a:xfrm>
            <a:off x="1981200" y="1935163"/>
            <a:ext cx="8229600" cy="4389437"/>
          </a:xfrm>
          <a:noFill/>
          <a:ln>
            <a:noFill/>
          </a:ln>
        </p:spPr>
        <p:txBody>
          <a:bodyPr wrap="square" lIns="91440" tIns="45720" rIns="91440" bIns="45720" anchor="t" anchorCtr="0"/>
          <a:p>
            <a:pPr>
              <a:lnSpc>
                <a:spcPct val="150000"/>
              </a:lnSpc>
              <a:buClr>
                <a:schemeClr val="tx1"/>
              </a:buClr>
            </a:pPr>
            <a:endParaRPr lang="zh-CN" altLang="en-US" sz="3400">
              <a:solidFill>
                <a:srgbClr val="692AA2"/>
              </a:solidFill>
            </a:endParaRPr>
          </a:p>
          <a:p>
            <a:pPr>
              <a:lnSpc>
                <a:spcPct val="150000"/>
              </a:lnSpc>
              <a:buClr>
                <a:schemeClr val="tx1"/>
              </a:buClr>
            </a:pPr>
            <a:endParaRPr lang="zh-CN" altLang="en-US" sz="3400">
              <a:solidFill>
                <a:srgbClr val="692AA2"/>
              </a:solidFill>
            </a:endParaRPr>
          </a:p>
        </p:txBody>
      </p:sp>
      <p:sp>
        <p:nvSpPr>
          <p:cNvPr id="68612" name="Text Box 5"/>
          <p:cNvSpPr/>
          <p:nvPr/>
        </p:nvSpPr>
        <p:spPr>
          <a:xfrm>
            <a:off x="1919288" y="2565400"/>
            <a:ext cx="1728787" cy="366713"/>
          </a:xfrm>
          <a:prstGeom prst="rect">
            <a:avLst/>
          </a:prstGeom>
          <a:noFill/>
          <a:ln w="9525">
            <a:noFill/>
          </a:ln>
        </p:spPr>
        <p:txBody>
          <a:bodyPr anchor="t" anchorCtr="0"/>
          <a:p>
            <a:pPr>
              <a:spcBef>
                <a:spcPct val="50000"/>
              </a:spcBef>
              <a:buSzPct val="100000"/>
            </a:pPr>
            <a:r>
              <a:rPr lang="zh-CN" altLang="en-US" b="1">
                <a:solidFill>
                  <a:srgbClr val="2B166E"/>
                </a:solidFill>
                <a:latin typeface="Arial" panose="020B0604020202020204" pitchFamily="34" charset="0"/>
                <a:ea typeface="宋体" panose="02010600030101010101" pitchFamily="2" charset="-122"/>
              </a:rPr>
              <a:t>委托人</a:t>
            </a:r>
            <a:r>
              <a:rPr lang="en-US" altLang="zh-CN" b="1">
                <a:solidFill>
                  <a:srgbClr val="2B166E"/>
                </a:solidFill>
                <a:latin typeface="Arial" panose="020B0604020202020204" pitchFamily="34" charset="0"/>
                <a:ea typeface="宋体" panose="02010600030101010101" pitchFamily="2" charset="-122"/>
              </a:rPr>
              <a:t>/</a:t>
            </a:r>
            <a:r>
              <a:rPr lang="zh-CN" altLang="en-US" b="1">
                <a:solidFill>
                  <a:srgbClr val="2B166E"/>
                </a:solidFill>
                <a:latin typeface="Arial" panose="020B0604020202020204" pitchFamily="34" charset="0"/>
                <a:ea typeface="宋体" panose="02010600030101010101" pitchFamily="2" charset="-122"/>
              </a:rPr>
              <a:t>出口方</a:t>
            </a:r>
            <a:endParaRPr lang="zh-CN" altLang="en-US" b="1">
              <a:solidFill>
                <a:srgbClr val="2B166E"/>
              </a:solidFill>
              <a:latin typeface="Arial" panose="020B0604020202020204" pitchFamily="34" charset="0"/>
              <a:ea typeface="宋体" panose="02010600030101010101" pitchFamily="2" charset="-122"/>
            </a:endParaRPr>
          </a:p>
        </p:txBody>
      </p:sp>
      <p:cxnSp>
        <p:nvCxnSpPr>
          <p:cNvPr id="68613" name="Line 6"/>
          <p:cNvCxnSpPr/>
          <p:nvPr/>
        </p:nvCxnSpPr>
        <p:spPr>
          <a:xfrm>
            <a:off x="3503613" y="2636838"/>
            <a:ext cx="4464050" cy="0"/>
          </a:xfrm>
          <a:prstGeom prst="line">
            <a:avLst/>
          </a:prstGeom>
          <a:ln w="19050" cap="flat" cmpd="sng">
            <a:solidFill>
              <a:srgbClr val="692AA2"/>
            </a:solidFill>
            <a:prstDash val="solid"/>
            <a:round/>
            <a:headEnd type="triangle" w="med" len="med"/>
            <a:tailEnd type="triangle" w="med" len="med"/>
          </a:ln>
        </p:spPr>
      </p:cxnSp>
      <p:sp>
        <p:nvSpPr>
          <p:cNvPr id="68614" name="Text Box 7"/>
          <p:cNvSpPr/>
          <p:nvPr/>
        </p:nvSpPr>
        <p:spPr>
          <a:xfrm>
            <a:off x="8040688" y="2565400"/>
            <a:ext cx="1800225" cy="366713"/>
          </a:xfrm>
          <a:prstGeom prst="rect">
            <a:avLst/>
          </a:prstGeom>
          <a:noFill/>
          <a:ln w="9525">
            <a:noFill/>
          </a:ln>
        </p:spPr>
        <p:txBody>
          <a:bodyPr anchor="t" anchorCtr="0"/>
          <a:p>
            <a:pPr>
              <a:spcBef>
                <a:spcPct val="50000"/>
              </a:spcBef>
              <a:buSzPct val="100000"/>
            </a:pPr>
            <a:r>
              <a:rPr lang="zh-CN" altLang="en-US" b="1">
                <a:solidFill>
                  <a:srgbClr val="2B166E"/>
                </a:solidFill>
                <a:latin typeface="Arial" panose="020B0604020202020204" pitchFamily="34" charset="0"/>
                <a:ea typeface="宋体" panose="02010600030101010101" pitchFamily="2" charset="-122"/>
              </a:rPr>
              <a:t>付款人</a:t>
            </a:r>
            <a:r>
              <a:rPr lang="en-US" altLang="zh-CN" b="1">
                <a:solidFill>
                  <a:srgbClr val="2B166E"/>
                </a:solidFill>
                <a:latin typeface="Arial" panose="020B0604020202020204" pitchFamily="34" charset="0"/>
                <a:ea typeface="宋体" panose="02010600030101010101" pitchFamily="2" charset="-122"/>
              </a:rPr>
              <a:t>/</a:t>
            </a:r>
            <a:r>
              <a:rPr lang="zh-CN" altLang="en-US" b="1">
                <a:solidFill>
                  <a:srgbClr val="2B166E"/>
                </a:solidFill>
                <a:latin typeface="Arial" panose="020B0604020202020204" pitchFamily="34" charset="0"/>
                <a:ea typeface="宋体" panose="02010600030101010101" pitchFamily="2" charset="-122"/>
              </a:rPr>
              <a:t>进口方</a:t>
            </a:r>
            <a:endParaRPr lang="zh-CN" altLang="en-US" b="1">
              <a:solidFill>
                <a:srgbClr val="2B166E"/>
              </a:solidFill>
              <a:latin typeface="Arial" panose="020B0604020202020204" pitchFamily="34" charset="0"/>
              <a:ea typeface="宋体" panose="02010600030101010101" pitchFamily="2" charset="-122"/>
            </a:endParaRPr>
          </a:p>
        </p:txBody>
      </p:sp>
      <p:cxnSp>
        <p:nvCxnSpPr>
          <p:cNvPr id="68615" name="Line 8"/>
          <p:cNvCxnSpPr/>
          <p:nvPr/>
        </p:nvCxnSpPr>
        <p:spPr>
          <a:xfrm flipH="1" flipV="1">
            <a:off x="8256588" y="2997200"/>
            <a:ext cx="0" cy="2016125"/>
          </a:xfrm>
          <a:prstGeom prst="line">
            <a:avLst/>
          </a:prstGeom>
          <a:ln w="19050" cap="flat" cmpd="sng">
            <a:solidFill>
              <a:srgbClr val="692AA2"/>
            </a:solidFill>
            <a:prstDash val="solid"/>
            <a:round/>
            <a:headEnd type="none" w="med" len="med"/>
            <a:tailEnd type="triangle" w="med" len="med"/>
          </a:ln>
        </p:spPr>
      </p:cxnSp>
      <p:cxnSp>
        <p:nvCxnSpPr>
          <p:cNvPr id="68616" name="Line 9"/>
          <p:cNvCxnSpPr/>
          <p:nvPr/>
        </p:nvCxnSpPr>
        <p:spPr>
          <a:xfrm flipH="1">
            <a:off x="8616950" y="2997200"/>
            <a:ext cx="0" cy="2016125"/>
          </a:xfrm>
          <a:prstGeom prst="line">
            <a:avLst/>
          </a:prstGeom>
          <a:ln w="19050" cap="flat" cmpd="sng">
            <a:solidFill>
              <a:srgbClr val="692AA2"/>
            </a:solidFill>
            <a:prstDash val="solid"/>
            <a:round/>
            <a:headEnd type="none" w="med" len="med"/>
            <a:tailEnd type="triangle" w="med" len="med"/>
          </a:ln>
        </p:spPr>
      </p:cxnSp>
      <p:sp>
        <p:nvSpPr>
          <p:cNvPr id="68617" name="Text Box 11"/>
          <p:cNvSpPr/>
          <p:nvPr/>
        </p:nvSpPr>
        <p:spPr>
          <a:xfrm>
            <a:off x="7824788" y="3573463"/>
            <a:ext cx="287337" cy="915987"/>
          </a:xfrm>
          <a:prstGeom prst="rect">
            <a:avLst/>
          </a:prstGeom>
          <a:noFill/>
          <a:ln w="9525">
            <a:noFill/>
          </a:ln>
        </p:spPr>
        <p:txBody>
          <a:bodyPr anchor="t" anchorCtr="0"/>
          <a:p>
            <a:pPr>
              <a:spcBef>
                <a:spcPct val="50000"/>
              </a:spcBef>
              <a:buSzPct val="100000"/>
            </a:pPr>
            <a:r>
              <a:rPr lang="zh-CN" altLang="en-US" b="1">
                <a:solidFill>
                  <a:srgbClr val="FF6600"/>
                </a:solidFill>
                <a:latin typeface="Arial" panose="020B0604020202020204" pitchFamily="34" charset="0"/>
                <a:ea typeface="宋体" panose="02010600030101010101" pitchFamily="2" charset="-122"/>
              </a:rPr>
              <a:t>⑤提示</a:t>
            </a:r>
            <a:endParaRPr lang="zh-CN" altLang="en-US" b="1">
              <a:solidFill>
                <a:srgbClr val="FF6600"/>
              </a:solidFill>
              <a:latin typeface="Arial" panose="020B0604020202020204" pitchFamily="34" charset="0"/>
              <a:ea typeface="宋体" panose="02010600030101010101" pitchFamily="2" charset="-122"/>
            </a:endParaRPr>
          </a:p>
        </p:txBody>
      </p:sp>
      <p:sp>
        <p:nvSpPr>
          <p:cNvPr id="68618" name="Text Box 12"/>
          <p:cNvSpPr/>
          <p:nvPr/>
        </p:nvSpPr>
        <p:spPr>
          <a:xfrm>
            <a:off x="8688388" y="3573463"/>
            <a:ext cx="287337" cy="915987"/>
          </a:xfrm>
          <a:prstGeom prst="rect">
            <a:avLst/>
          </a:prstGeom>
          <a:noFill/>
          <a:ln w="9525">
            <a:noFill/>
          </a:ln>
        </p:spPr>
        <p:txBody>
          <a:bodyPr anchor="t" anchorCtr="0"/>
          <a:p>
            <a:pPr>
              <a:spcBef>
                <a:spcPct val="50000"/>
              </a:spcBef>
              <a:buSzPct val="100000"/>
            </a:pPr>
            <a:r>
              <a:rPr lang="zh-CN" altLang="en-US" b="1">
                <a:solidFill>
                  <a:srgbClr val="FF6600"/>
                </a:solidFill>
                <a:latin typeface="Arial" panose="020B0604020202020204" pitchFamily="34" charset="0"/>
                <a:ea typeface="宋体" panose="02010600030101010101" pitchFamily="2" charset="-122"/>
              </a:rPr>
              <a:t>⑥付款</a:t>
            </a:r>
            <a:endParaRPr lang="zh-CN" altLang="en-US" b="1">
              <a:solidFill>
                <a:srgbClr val="FF6600"/>
              </a:solidFill>
              <a:latin typeface="Arial" panose="020B0604020202020204" pitchFamily="34" charset="0"/>
              <a:ea typeface="宋体" panose="02010600030101010101" pitchFamily="2" charset="-122"/>
            </a:endParaRPr>
          </a:p>
        </p:txBody>
      </p:sp>
      <p:cxnSp>
        <p:nvCxnSpPr>
          <p:cNvPr id="68619" name="Line 13"/>
          <p:cNvCxnSpPr/>
          <p:nvPr/>
        </p:nvCxnSpPr>
        <p:spPr>
          <a:xfrm flipH="1">
            <a:off x="2927350" y="2997200"/>
            <a:ext cx="0" cy="2089150"/>
          </a:xfrm>
          <a:prstGeom prst="line">
            <a:avLst/>
          </a:prstGeom>
          <a:ln w="19050" cap="flat" cmpd="sng">
            <a:solidFill>
              <a:srgbClr val="692AA2"/>
            </a:solidFill>
            <a:prstDash val="solid"/>
            <a:round/>
            <a:headEnd type="none" w="med" len="med"/>
            <a:tailEnd type="triangle" w="med" len="med"/>
          </a:ln>
        </p:spPr>
      </p:cxnSp>
      <p:sp>
        <p:nvSpPr>
          <p:cNvPr id="68620" name="Text Box 14"/>
          <p:cNvSpPr/>
          <p:nvPr/>
        </p:nvSpPr>
        <p:spPr>
          <a:xfrm>
            <a:off x="2495550" y="5157788"/>
            <a:ext cx="1008063" cy="366712"/>
          </a:xfrm>
          <a:prstGeom prst="rect">
            <a:avLst/>
          </a:prstGeom>
          <a:noFill/>
          <a:ln w="9525">
            <a:noFill/>
          </a:ln>
        </p:spPr>
        <p:txBody>
          <a:bodyPr anchor="t" anchorCtr="0"/>
          <a:p>
            <a:pPr>
              <a:spcBef>
                <a:spcPct val="50000"/>
              </a:spcBef>
              <a:buSzPct val="100000"/>
            </a:pPr>
            <a:r>
              <a:rPr lang="zh-CN" altLang="en-US" b="1">
                <a:solidFill>
                  <a:srgbClr val="2B166E"/>
                </a:solidFill>
                <a:latin typeface="Arial" panose="020B0604020202020204" pitchFamily="34" charset="0"/>
                <a:ea typeface="宋体" panose="02010600030101010101" pitchFamily="2" charset="-122"/>
              </a:rPr>
              <a:t>托收行</a:t>
            </a:r>
            <a:endParaRPr lang="zh-CN" altLang="en-US" b="1">
              <a:solidFill>
                <a:srgbClr val="2B166E"/>
              </a:solidFill>
              <a:latin typeface="Arial" panose="020B0604020202020204" pitchFamily="34" charset="0"/>
              <a:ea typeface="宋体" panose="02010600030101010101" pitchFamily="2" charset="-122"/>
            </a:endParaRPr>
          </a:p>
        </p:txBody>
      </p:sp>
      <p:cxnSp>
        <p:nvCxnSpPr>
          <p:cNvPr id="68621" name="Line 15"/>
          <p:cNvCxnSpPr/>
          <p:nvPr/>
        </p:nvCxnSpPr>
        <p:spPr>
          <a:xfrm>
            <a:off x="3432175" y="5229225"/>
            <a:ext cx="4679950" cy="0"/>
          </a:xfrm>
          <a:prstGeom prst="line">
            <a:avLst/>
          </a:prstGeom>
          <a:ln w="19050" cap="flat" cmpd="sng">
            <a:solidFill>
              <a:srgbClr val="692AA2"/>
            </a:solidFill>
            <a:prstDash val="solid"/>
            <a:round/>
            <a:headEnd type="none" w="med" len="med"/>
            <a:tailEnd type="triangle" w="med" len="med"/>
          </a:ln>
        </p:spPr>
      </p:cxnSp>
      <p:sp>
        <p:nvSpPr>
          <p:cNvPr id="68622" name="Text Box 16"/>
          <p:cNvSpPr/>
          <p:nvPr/>
        </p:nvSpPr>
        <p:spPr>
          <a:xfrm>
            <a:off x="8112125" y="5084763"/>
            <a:ext cx="1008063" cy="366712"/>
          </a:xfrm>
          <a:prstGeom prst="rect">
            <a:avLst/>
          </a:prstGeom>
          <a:noFill/>
          <a:ln w="9525">
            <a:noFill/>
          </a:ln>
        </p:spPr>
        <p:txBody>
          <a:bodyPr anchor="t" anchorCtr="0"/>
          <a:p>
            <a:pPr>
              <a:spcBef>
                <a:spcPct val="50000"/>
              </a:spcBef>
              <a:buSzPct val="100000"/>
            </a:pPr>
            <a:r>
              <a:rPr lang="zh-CN" altLang="en-US" b="1">
                <a:solidFill>
                  <a:srgbClr val="2B166E"/>
                </a:solidFill>
                <a:latin typeface="Arial" panose="020B0604020202020204" pitchFamily="34" charset="0"/>
                <a:ea typeface="宋体" panose="02010600030101010101" pitchFamily="2" charset="-122"/>
              </a:rPr>
              <a:t>代收行</a:t>
            </a:r>
            <a:endParaRPr lang="zh-CN" altLang="en-US" b="1">
              <a:solidFill>
                <a:srgbClr val="2B166E"/>
              </a:solidFill>
              <a:latin typeface="Arial" panose="020B0604020202020204" pitchFamily="34" charset="0"/>
              <a:ea typeface="宋体" panose="02010600030101010101" pitchFamily="2" charset="-122"/>
            </a:endParaRPr>
          </a:p>
        </p:txBody>
      </p:sp>
      <p:sp>
        <p:nvSpPr>
          <p:cNvPr id="68623" name="Text Box 17"/>
          <p:cNvSpPr/>
          <p:nvPr/>
        </p:nvSpPr>
        <p:spPr>
          <a:xfrm>
            <a:off x="5159375" y="2276475"/>
            <a:ext cx="863600" cy="366713"/>
          </a:xfrm>
          <a:prstGeom prst="rect">
            <a:avLst/>
          </a:prstGeom>
          <a:noFill/>
          <a:ln w="9525">
            <a:noFill/>
          </a:ln>
        </p:spPr>
        <p:txBody>
          <a:bodyPr anchor="t" anchorCtr="0"/>
          <a:p>
            <a:pPr>
              <a:spcBef>
                <a:spcPct val="50000"/>
              </a:spcBef>
              <a:buSzPct val="100000"/>
            </a:pPr>
            <a:r>
              <a:rPr lang="en-US" altLang="zh-CN" b="1">
                <a:solidFill>
                  <a:srgbClr val="FF6600"/>
                </a:solidFill>
                <a:latin typeface="Arial" panose="020B0604020202020204" pitchFamily="34" charset="0"/>
                <a:ea typeface="宋体" panose="02010600030101010101" pitchFamily="2" charset="-122"/>
              </a:rPr>
              <a:t>① S/C</a:t>
            </a:r>
            <a:endParaRPr lang="en-US" altLang="zh-CN" b="1">
              <a:solidFill>
                <a:srgbClr val="FF6600"/>
              </a:solidFill>
              <a:latin typeface="Arial" panose="020B0604020202020204" pitchFamily="34" charset="0"/>
              <a:ea typeface="宋体" panose="02010600030101010101" pitchFamily="2" charset="-122"/>
            </a:endParaRPr>
          </a:p>
        </p:txBody>
      </p:sp>
      <p:sp>
        <p:nvSpPr>
          <p:cNvPr id="68624" name="Text Box 18"/>
          <p:cNvSpPr/>
          <p:nvPr/>
        </p:nvSpPr>
        <p:spPr>
          <a:xfrm>
            <a:off x="5232400" y="2781300"/>
            <a:ext cx="936625" cy="366713"/>
          </a:xfrm>
          <a:prstGeom prst="rect">
            <a:avLst/>
          </a:prstGeom>
          <a:noFill/>
          <a:ln w="9525">
            <a:noFill/>
          </a:ln>
        </p:spPr>
        <p:txBody>
          <a:bodyPr anchor="t" anchorCtr="0"/>
          <a:p>
            <a:pPr>
              <a:spcBef>
                <a:spcPct val="50000"/>
              </a:spcBef>
              <a:buSzPct val="100000"/>
            </a:pPr>
            <a:r>
              <a:rPr lang="zh-CN" altLang="en-US" b="1">
                <a:solidFill>
                  <a:srgbClr val="692AA2"/>
                </a:solidFill>
                <a:latin typeface="Arial" panose="020B0604020202020204" pitchFamily="34" charset="0"/>
                <a:ea typeface="宋体" panose="02010600030101010101" pitchFamily="2" charset="-122"/>
              </a:rPr>
              <a:t>目的港</a:t>
            </a:r>
            <a:endParaRPr lang="zh-CN" altLang="en-US" b="1">
              <a:solidFill>
                <a:srgbClr val="692AA2"/>
              </a:solidFill>
              <a:latin typeface="Arial" panose="020B0604020202020204" pitchFamily="34" charset="0"/>
              <a:ea typeface="宋体" panose="02010600030101010101" pitchFamily="2" charset="-122"/>
            </a:endParaRPr>
          </a:p>
        </p:txBody>
      </p:sp>
      <p:cxnSp>
        <p:nvCxnSpPr>
          <p:cNvPr id="68625" name="Line 19"/>
          <p:cNvCxnSpPr/>
          <p:nvPr/>
        </p:nvCxnSpPr>
        <p:spPr>
          <a:xfrm flipH="1">
            <a:off x="6167438" y="2924175"/>
            <a:ext cx="1873250" cy="0"/>
          </a:xfrm>
          <a:prstGeom prst="line">
            <a:avLst/>
          </a:prstGeom>
          <a:ln w="19050" cap="flat" cmpd="sng">
            <a:solidFill>
              <a:srgbClr val="692AA2"/>
            </a:solidFill>
            <a:prstDash val="solid"/>
            <a:round/>
            <a:headEnd type="none" w="med" len="med"/>
            <a:tailEnd type="triangle" w="med" len="med"/>
          </a:ln>
        </p:spPr>
      </p:cxnSp>
      <p:sp>
        <p:nvSpPr>
          <p:cNvPr id="68626" name="Text Box 20"/>
          <p:cNvSpPr/>
          <p:nvPr/>
        </p:nvSpPr>
        <p:spPr>
          <a:xfrm>
            <a:off x="3935413" y="2924175"/>
            <a:ext cx="936625" cy="366713"/>
          </a:xfrm>
          <a:prstGeom prst="rect">
            <a:avLst/>
          </a:prstGeom>
          <a:noFill/>
          <a:ln w="9525">
            <a:noFill/>
          </a:ln>
        </p:spPr>
        <p:txBody>
          <a:bodyPr anchor="t" anchorCtr="0"/>
          <a:p>
            <a:pPr>
              <a:spcBef>
                <a:spcPct val="50000"/>
              </a:spcBef>
              <a:buSzPct val="100000"/>
            </a:pPr>
            <a:r>
              <a:rPr lang="zh-CN" altLang="en-US" b="1">
                <a:solidFill>
                  <a:srgbClr val="FF6600"/>
                </a:solidFill>
                <a:latin typeface="Arial" panose="020B0604020202020204" pitchFamily="34" charset="0"/>
                <a:ea typeface="宋体" panose="02010600030101010101" pitchFamily="2" charset="-122"/>
              </a:rPr>
              <a:t>②发货</a:t>
            </a:r>
            <a:endParaRPr lang="zh-CN" altLang="en-US" b="1">
              <a:solidFill>
                <a:srgbClr val="FF6600"/>
              </a:solidFill>
              <a:latin typeface="Arial" panose="020B0604020202020204" pitchFamily="34" charset="0"/>
              <a:ea typeface="宋体" panose="02010600030101010101" pitchFamily="2" charset="-122"/>
            </a:endParaRPr>
          </a:p>
        </p:txBody>
      </p:sp>
      <p:cxnSp>
        <p:nvCxnSpPr>
          <p:cNvPr id="68627" name="Line 21"/>
          <p:cNvCxnSpPr/>
          <p:nvPr/>
        </p:nvCxnSpPr>
        <p:spPr>
          <a:xfrm>
            <a:off x="3575050" y="2924175"/>
            <a:ext cx="1584325" cy="0"/>
          </a:xfrm>
          <a:prstGeom prst="line">
            <a:avLst/>
          </a:prstGeom>
          <a:ln w="19050" cap="flat" cmpd="sng">
            <a:solidFill>
              <a:srgbClr val="692AA2"/>
            </a:solidFill>
            <a:prstDash val="solid"/>
            <a:round/>
            <a:headEnd type="none" w="med" len="med"/>
            <a:tailEnd type="triangle" w="med" len="med"/>
          </a:ln>
        </p:spPr>
      </p:cxnSp>
      <p:sp>
        <p:nvSpPr>
          <p:cNvPr id="68628" name="Text Box 22"/>
          <p:cNvSpPr/>
          <p:nvPr/>
        </p:nvSpPr>
        <p:spPr>
          <a:xfrm>
            <a:off x="6600825" y="2924175"/>
            <a:ext cx="936625" cy="366713"/>
          </a:xfrm>
          <a:prstGeom prst="rect">
            <a:avLst/>
          </a:prstGeom>
          <a:noFill/>
          <a:ln w="9525">
            <a:noFill/>
          </a:ln>
        </p:spPr>
        <p:txBody>
          <a:bodyPr anchor="t" anchorCtr="0"/>
          <a:p>
            <a:pPr>
              <a:spcBef>
                <a:spcPct val="50000"/>
              </a:spcBef>
              <a:buSzPct val="100000"/>
            </a:pPr>
            <a:r>
              <a:rPr lang="zh-CN" altLang="en-US" b="1">
                <a:solidFill>
                  <a:srgbClr val="FF6600"/>
                </a:solidFill>
                <a:latin typeface="Arial" panose="020B0604020202020204" pitchFamily="34" charset="0"/>
                <a:ea typeface="宋体" panose="02010600030101010101" pitchFamily="2" charset="-122"/>
              </a:rPr>
              <a:t>⑦提货</a:t>
            </a:r>
            <a:endParaRPr lang="zh-CN" altLang="en-US" b="1">
              <a:solidFill>
                <a:srgbClr val="FF6600"/>
              </a:solidFill>
              <a:latin typeface="Arial" panose="020B0604020202020204" pitchFamily="34" charset="0"/>
              <a:ea typeface="宋体" panose="02010600030101010101" pitchFamily="2" charset="-122"/>
            </a:endParaRPr>
          </a:p>
        </p:txBody>
      </p:sp>
      <p:sp>
        <p:nvSpPr>
          <p:cNvPr id="68629" name="Text Box 23"/>
          <p:cNvSpPr/>
          <p:nvPr/>
        </p:nvSpPr>
        <p:spPr>
          <a:xfrm>
            <a:off x="2495550" y="3213100"/>
            <a:ext cx="358775" cy="1603375"/>
          </a:xfrm>
          <a:prstGeom prst="rect">
            <a:avLst/>
          </a:prstGeom>
          <a:noFill/>
          <a:ln w="9525">
            <a:noFill/>
          </a:ln>
        </p:spPr>
        <p:txBody>
          <a:bodyPr anchor="t" anchorCtr="0"/>
          <a:p>
            <a:pPr>
              <a:spcBef>
                <a:spcPct val="50000"/>
              </a:spcBef>
              <a:buSzPct val="100000"/>
            </a:pPr>
            <a:r>
              <a:rPr lang="zh-CN" altLang="en-US" b="1">
                <a:solidFill>
                  <a:srgbClr val="FF6600"/>
                </a:solidFill>
                <a:latin typeface="Arial" panose="020B0604020202020204" pitchFamily="34" charset="0"/>
                <a:ea typeface="宋体" panose="02010600030101010101" pitchFamily="2" charset="-122"/>
              </a:rPr>
              <a:t>③</a:t>
            </a:r>
            <a:endParaRPr lang="zh-CN" altLang="en-US" b="1">
              <a:solidFill>
                <a:srgbClr val="FF6600"/>
              </a:solidFill>
              <a:latin typeface="Arial" panose="020B0604020202020204" pitchFamily="34" charset="0"/>
              <a:ea typeface="宋体" panose="02010600030101010101" pitchFamily="2" charset="-122"/>
            </a:endParaRPr>
          </a:p>
          <a:p>
            <a:pPr>
              <a:spcBef>
                <a:spcPct val="50000"/>
              </a:spcBef>
              <a:buSzPct val="100000"/>
            </a:pPr>
            <a:r>
              <a:rPr lang="zh-CN" altLang="en-US" b="1">
                <a:solidFill>
                  <a:srgbClr val="FF6600"/>
                </a:solidFill>
                <a:latin typeface="Arial" panose="020B0604020202020204" pitchFamily="34" charset="0"/>
                <a:ea typeface="宋体" panose="02010600030101010101" pitchFamily="2" charset="-122"/>
              </a:rPr>
              <a:t>托收申请</a:t>
            </a:r>
            <a:endParaRPr lang="zh-CN" altLang="en-US" b="1">
              <a:solidFill>
                <a:srgbClr val="FF6600"/>
              </a:solidFill>
              <a:latin typeface="Arial" panose="020B0604020202020204" pitchFamily="34" charset="0"/>
              <a:ea typeface="宋体" panose="02010600030101010101" pitchFamily="2" charset="-122"/>
            </a:endParaRPr>
          </a:p>
        </p:txBody>
      </p:sp>
      <p:sp>
        <p:nvSpPr>
          <p:cNvPr id="68630" name="Text Box 24"/>
          <p:cNvSpPr/>
          <p:nvPr/>
        </p:nvSpPr>
        <p:spPr>
          <a:xfrm>
            <a:off x="4656138" y="4724400"/>
            <a:ext cx="2735262" cy="366713"/>
          </a:xfrm>
          <a:prstGeom prst="rect">
            <a:avLst/>
          </a:prstGeom>
          <a:noFill/>
          <a:ln w="9525">
            <a:noFill/>
          </a:ln>
        </p:spPr>
        <p:txBody>
          <a:bodyPr anchor="t" anchorCtr="0"/>
          <a:p>
            <a:pPr>
              <a:spcBef>
                <a:spcPct val="50000"/>
              </a:spcBef>
              <a:buSzPct val="100000"/>
            </a:pPr>
            <a:r>
              <a:rPr lang="zh-CN" altLang="en-US" b="1">
                <a:solidFill>
                  <a:srgbClr val="FF6600"/>
                </a:solidFill>
                <a:latin typeface="Arial" panose="020B0604020202020204" pitchFamily="34" charset="0"/>
                <a:ea typeface="宋体" panose="02010600030101010101" pitchFamily="2" charset="-122"/>
              </a:rPr>
              <a:t>④托收指示</a:t>
            </a:r>
            <a:r>
              <a:rPr lang="zh-CN" altLang="en-US" b="1">
                <a:solidFill>
                  <a:srgbClr val="0C71E0"/>
                </a:solidFill>
                <a:latin typeface="Arial" panose="020B0604020202020204" pitchFamily="34" charset="0"/>
                <a:ea typeface="宋体" panose="02010600030101010101" pitchFamily="2" charset="-122"/>
              </a:rPr>
              <a:t>（跟单汇票）</a:t>
            </a:r>
            <a:endParaRPr lang="zh-CN" altLang="en-US" b="1">
              <a:solidFill>
                <a:srgbClr val="0C71E0"/>
              </a:solidFill>
              <a:latin typeface="Arial" panose="020B0604020202020204" pitchFamily="34" charset="0"/>
              <a:ea typeface="宋体" panose="02010600030101010101" pitchFamily="2" charset="-122"/>
            </a:endParaRPr>
          </a:p>
        </p:txBody>
      </p:sp>
      <p:cxnSp>
        <p:nvCxnSpPr>
          <p:cNvPr id="68631" name="Line 27"/>
          <p:cNvCxnSpPr/>
          <p:nvPr/>
        </p:nvCxnSpPr>
        <p:spPr>
          <a:xfrm flipH="1">
            <a:off x="3432175" y="5373688"/>
            <a:ext cx="4679950" cy="0"/>
          </a:xfrm>
          <a:prstGeom prst="line">
            <a:avLst/>
          </a:prstGeom>
          <a:ln w="19050" cap="flat" cmpd="sng">
            <a:solidFill>
              <a:srgbClr val="692AA2"/>
            </a:solidFill>
            <a:prstDash val="solid"/>
            <a:round/>
            <a:headEnd type="none" w="med" len="med"/>
            <a:tailEnd type="triangle" w="med" len="med"/>
          </a:ln>
        </p:spPr>
      </p:cxnSp>
      <p:sp>
        <p:nvSpPr>
          <p:cNvPr id="68632" name="Text Box 28"/>
          <p:cNvSpPr/>
          <p:nvPr/>
        </p:nvSpPr>
        <p:spPr>
          <a:xfrm>
            <a:off x="5016500" y="5445125"/>
            <a:ext cx="1584325" cy="366713"/>
          </a:xfrm>
          <a:prstGeom prst="rect">
            <a:avLst/>
          </a:prstGeom>
          <a:noFill/>
          <a:ln w="9525">
            <a:noFill/>
          </a:ln>
        </p:spPr>
        <p:txBody>
          <a:bodyPr anchor="t" anchorCtr="0"/>
          <a:p>
            <a:pPr>
              <a:spcBef>
                <a:spcPct val="50000"/>
              </a:spcBef>
              <a:buSzPct val="100000"/>
            </a:pPr>
            <a:r>
              <a:rPr lang="zh-CN" altLang="en-US" b="1">
                <a:solidFill>
                  <a:srgbClr val="FF6600"/>
                </a:solidFill>
                <a:latin typeface="Arial" panose="020B0604020202020204" pitchFamily="34" charset="0"/>
                <a:ea typeface="宋体" panose="02010600030101010101" pitchFamily="2" charset="-122"/>
              </a:rPr>
              <a:t>⑧贷记通知书</a:t>
            </a:r>
            <a:endParaRPr lang="zh-CN" altLang="en-US" b="1">
              <a:solidFill>
                <a:srgbClr val="FF6600"/>
              </a:solidFill>
              <a:latin typeface="Arial" panose="020B0604020202020204" pitchFamily="34" charset="0"/>
              <a:ea typeface="宋体" panose="02010600030101010101" pitchFamily="2" charset="-122"/>
            </a:endParaRPr>
          </a:p>
        </p:txBody>
      </p:sp>
      <p:sp>
        <p:nvSpPr>
          <p:cNvPr id="68633" name="Text Box 29"/>
          <p:cNvSpPr/>
          <p:nvPr/>
        </p:nvSpPr>
        <p:spPr>
          <a:xfrm>
            <a:off x="3000375" y="3644900"/>
            <a:ext cx="360363" cy="1190625"/>
          </a:xfrm>
          <a:prstGeom prst="rect">
            <a:avLst/>
          </a:prstGeom>
          <a:noFill/>
          <a:ln w="9525">
            <a:noFill/>
          </a:ln>
        </p:spPr>
        <p:txBody>
          <a:bodyPr anchor="t" anchorCtr="0"/>
          <a:p>
            <a:pPr>
              <a:spcBef>
                <a:spcPct val="50000"/>
              </a:spcBef>
              <a:buSzPct val="100000"/>
            </a:pPr>
            <a:r>
              <a:rPr lang="zh-CN" altLang="en-US" b="1">
                <a:latin typeface="Arial" panose="020B0604020202020204" pitchFamily="34" charset="0"/>
                <a:ea typeface="宋体" panose="02010600030101010101" pitchFamily="2" charset="-122"/>
              </a:rPr>
              <a:t>跟单汇票</a:t>
            </a:r>
            <a:endParaRPr lang="zh-CN" altLang="en-US" b="1">
              <a:latin typeface="Arial" panose="020B0604020202020204" pitchFamily="34" charset="0"/>
              <a:ea typeface="宋体" panose="02010600030101010101" pitchFamily="2" charset="-122"/>
            </a:endParaRPr>
          </a:p>
        </p:txBody>
      </p:sp>
    </p:spTree>
    <p:custDataLst>
      <p:tags r:id="rId1"/>
    </p:custData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lIns="0" tIns="0" rIns="0" bIns="0" rtlCol="0" anchor="b"/>
          <a:p>
            <a:pPr marL="0" marR="0" lvl="0" indent="0" algn="l" defTabSz="914400" rtl="0" eaLnBrk="1" fontAlgn="base" latinLnBrk="0" hangingPunct="1">
              <a:lnSpc>
                <a:spcPct val="100000"/>
              </a:lnSpc>
              <a:spcBef>
                <a:spcPct val="0"/>
              </a:spcBef>
              <a:spcAft>
                <a:spcPct val="0"/>
              </a:spcAft>
              <a:buClrTx/>
              <a:buSzTx/>
              <a:buFontTx/>
              <a:buNone/>
            </a:pPr>
            <a:endParaRPr kumimoji="0" lang="en-US" altLang="zh-CN" sz="1200" b="1" i="0" u="none" strike="noStrike" kern="1200" cap="none" spc="0" normalizeH="0" baseline="0" noProof="1">
              <a:solidFill>
                <a:schemeClr val="bg1"/>
              </a:solidFill>
              <a:latin typeface="Verdana" panose="020B0604030504040204" charset="0"/>
              <a:ea typeface="宋体" panose="02010600030101010101" pitchFamily="2" charset="-122"/>
              <a:cs typeface="+mn-cs"/>
            </a:endParaRPr>
          </a:p>
        </p:txBody>
      </p:sp>
      <p:sp>
        <p:nvSpPr>
          <p:cNvPr id="43010" name="Rectangle 2"/>
          <p:cNvSpPr/>
          <p:nvPr>
            <p:ph type="title" idx="4294967295"/>
          </p:nvPr>
        </p:nvSpPr>
        <p:spPr>
          <a:noFill/>
          <a:ln>
            <a:noFill/>
          </a:ln>
        </p:spPr>
        <p:txBody>
          <a:bodyPr wrap="square" lIns="91440" tIns="45720" rIns="91440" bIns="45720" anchor="ctr" anchorCtr="0"/>
          <a:p>
            <a:pPr algn="ctr"/>
            <a:r>
              <a:rPr lang="zh-CN" altLang="en-US" sz="3200" b="1">
                <a:ea typeface="宋体" panose="02010600030101010101" pitchFamily="2" charset="-122"/>
              </a:rPr>
              <a:t>第一节 支付工具</a:t>
            </a:r>
            <a:endParaRPr lang="zh-CN" altLang="en-US" sz="3200" b="1">
              <a:ea typeface="宋体" panose="02010600030101010101" pitchFamily="2" charset="-122"/>
            </a:endParaRPr>
          </a:p>
        </p:txBody>
      </p:sp>
      <p:sp>
        <p:nvSpPr>
          <p:cNvPr id="2096" name="AutoShape 4"/>
          <p:cNvSpPr/>
          <p:nvPr>
            <p:ph type="body" idx="1"/>
          </p:nvPr>
        </p:nvSpPr>
        <p:spPr>
          <a:xfrm>
            <a:off x="5127625" y="4659313"/>
            <a:ext cx="4535488" cy="2062163"/>
          </a:xfrm>
          <a:prstGeom prst="wedgeRoundRectCallout">
            <a:avLst>
              <a:gd name="adj1" fmla="val -67431"/>
              <a:gd name="adj2" fmla="val -81949"/>
              <a:gd name="adj3" fmla="val 16667"/>
            </a:avLst>
          </a:prstGeom>
          <a:solidFill>
            <a:srgbClr val="8BC91B"/>
          </a:solidFill>
          <a:ln>
            <a:solidFill>
              <a:srgbClr val="0C71E0"/>
            </a:solidFill>
            <a:miter/>
          </a:ln>
        </p:spPr>
        <p:txBody>
          <a:bodyPr wrap="square" lIns="91440" tIns="45720" rIns="91440" bIns="45720" anchor="t"/>
          <a:p>
            <a:pPr marL="205740" marR="0" indent="-205740" algn="l" defTabSz="914400" rtl="0" eaLnBrk="1" fontAlgn="auto" latinLnBrk="0" hangingPunct="1">
              <a:lnSpc>
                <a:spcPct val="100000"/>
              </a:lnSpc>
              <a:spcBef>
                <a:spcPct val="0"/>
              </a:spcBef>
              <a:spcAft>
                <a:spcPct val="0"/>
              </a:spcAft>
              <a:buClrTx/>
              <a:buSzPct val="95000"/>
              <a:buFontTx/>
              <a:buNone/>
            </a:pPr>
            <a:r>
              <a:rPr kumimoji="0" lang="zh-CN" altLang="en-US" sz="1950"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支付工具主要有：汇票，本票和支票，其中汇票最为常见。</a:t>
            </a:r>
            <a:endParaRPr kumimoji="0" lang="zh-CN" altLang="en-US" sz="1950"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endParaRPr>
          </a:p>
        </p:txBody>
      </p:sp>
      <p:pic>
        <p:nvPicPr>
          <p:cNvPr id="43012" name="Picture 5" descr="7"/>
          <p:cNvPicPr>
            <a:picLocks noChangeAspect="1"/>
          </p:cNvPicPr>
          <p:nvPr/>
        </p:nvPicPr>
        <p:blipFill>
          <a:blip r:embed="rId1"/>
          <a:stretch>
            <a:fillRect/>
          </a:stretch>
        </p:blipFill>
        <p:spPr>
          <a:xfrm>
            <a:off x="2970213" y="2971800"/>
            <a:ext cx="914400" cy="914400"/>
          </a:xfrm>
          <a:prstGeom prst="rect">
            <a:avLst/>
          </a:prstGeom>
          <a:noFill/>
          <a:ln w="9525">
            <a:noFill/>
          </a:ln>
        </p:spPr>
      </p:pic>
      <p:sp>
        <p:nvSpPr>
          <p:cNvPr id="2098" name="AutoShape 6"/>
          <p:cNvSpPr/>
          <p:nvPr/>
        </p:nvSpPr>
        <p:spPr>
          <a:xfrm>
            <a:off x="5343525" y="2082800"/>
            <a:ext cx="4419600" cy="1655763"/>
          </a:xfrm>
          <a:prstGeom prst="wedgeRoundRectCallout">
            <a:avLst>
              <a:gd name="adj1" fmla="val -72019"/>
              <a:gd name="adj2" fmla="val 25551"/>
              <a:gd name="adj3" fmla="val 16667"/>
            </a:avLst>
          </a:prstGeom>
          <a:solidFill>
            <a:srgbClr val="66FFFF"/>
          </a:solidFill>
          <a:ln w="9525" cap="flat" cmpd="sng">
            <a:solidFill>
              <a:srgbClr val="0C71E0"/>
            </a:solidFill>
            <a:prstDash val="solid"/>
            <a:miter/>
            <a:headEnd type="none" w="med" len="med"/>
            <a:tailEnd type="none" w="med" len="med"/>
          </a:ln>
        </p:spPr>
        <p:txBody>
          <a:bodyPr anchor="t" anchorCtr="0"/>
          <a:p>
            <a:pPr>
              <a:buSzPct val="100000"/>
            </a:pPr>
            <a:r>
              <a:rPr lang="zh-CN" altLang="en-US" sz="2800">
                <a:solidFill>
                  <a:srgbClr val="000000"/>
                </a:solidFill>
                <a:latin typeface="楷体_GB2312" pitchFamily="49" charset="-122"/>
                <a:ea typeface="楷体_GB2312" pitchFamily="49" charset="-122"/>
              </a:rPr>
              <a:t>货款的结算涉及到支付工具、付款时间、地点及支付方式等问题。</a:t>
            </a:r>
            <a:endParaRPr lang="zh-CN" altLang="en-US" sz="2800">
              <a:solidFill>
                <a:srgbClr val="000000"/>
              </a:solidFill>
              <a:latin typeface="楷体_GB2312" pitchFamily="49" charset="-122"/>
              <a:ea typeface="楷体_GB2312" pitchFamily="49" charset="-122"/>
            </a:endParaRPr>
          </a:p>
        </p:txBody>
      </p:sp>
    </p:spTree>
    <p:custDataLst>
      <p:tags r:id="rId2"/>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1" nodeType="clickEffect">
                                  <p:childTnLst>
                                    <p:set>
                                      <p:cBhvr>
                                        <p:cTn id="6" dur="1" fill="hold">
                                          <p:stCondLst>
                                            <p:cond delay="0"/>
                                          </p:stCondLst>
                                        </p:cTn>
                                        <p:tgtEl>
                                          <p:spTgt spid="2098"/>
                                        </p:tgtEl>
                                        <p:attrNameLst>
                                          <p:attrName>style.visibility</p:attrName>
                                        </p:attrNameLst>
                                      </p:cBhvr>
                                      <p:to>
                                        <p:strVal val="visible"/>
                                      </p:to>
                                    </p:set>
                                    <p:anim calcmode="lin" valueType="num">
                                      <p:cBhvr>
                                        <p:cTn id="7" dur="500" fill="hold"/>
                                        <p:tgtEl>
                                          <p:spTgt spid="2098"/>
                                        </p:tgtEl>
                                        <p:attrNameLst>
                                          <p:attrName>ppt_x</p:attrName>
                                        </p:attrNameLst>
                                      </p:cBhvr>
                                      <p:tavLst>
                                        <p:tav tm="0">
                                          <p:val>
                                            <p:strVal val="1+#ppt_w/2"/>
                                          </p:val>
                                        </p:tav>
                                        <p:tav tm="100000">
                                          <p:val>
                                            <p:strVal val="#ppt_x"/>
                                          </p:val>
                                        </p:tav>
                                      </p:tavLst>
                                    </p:anim>
                                    <p:anim calcmode="lin" valueType="num">
                                      <p:cBhvr>
                                        <p:cTn id="8" dur="500" fill="hold"/>
                                        <p:tgtEl>
                                          <p:spTgt spid="209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childTnLst>
                                    <p:set>
                                      <p:cBhvr>
                                        <p:cTn id="12" dur="1" fill="hold">
                                          <p:stCondLst>
                                            <p:cond delay="0"/>
                                          </p:stCondLst>
                                        </p:cTn>
                                        <p:tgtEl>
                                          <p:spTgt spid="2096"/>
                                        </p:tgtEl>
                                        <p:attrNameLst>
                                          <p:attrName>style.visibility</p:attrName>
                                        </p:attrNameLst>
                                      </p:cBhvr>
                                      <p:to>
                                        <p:strVal val="visible"/>
                                      </p:to>
                                    </p:set>
                                    <p:anim calcmode="lin" valueType="num">
                                      <p:cBhvr>
                                        <p:cTn id="13" dur="500" fill="hold"/>
                                        <p:tgtEl>
                                          <p:spTgt spid="2096"/>
                                        </p:tgtEl>
                                        <p:attrNameLst>
                                          <p:attrName>ppt_x</p:attrName>
                                        </p:attrNameLst>
                                      </p:cBhvr>
                                      <p:tavLst>
                                        <p:tav tm="0">
                                          <p:val>
                                            <p:strVal val="0-#ppt_w/2"/>
                                          </p:val>
                                        </p:tav>
                                        <p:tav tm="100000">
                                          <p:val>
                                            <p:strVal val="#ppt_x"/>
                                          </p:val>
                                        </p:tav>
                                      </p:tavLst>
                                    </p:anim>
                                    <p:anim calcmode="lin" valueType="num">
                                      <p:cBhvr>
                                        <p:cTn id="14" dur="500" fill="hold"/>
                                        <p:tgtEl>
                                          <p:spTgt spid="209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6" grpId="0" bldLvl="0" animBg="1"/>
      <p:bldP spid="2098" grpId="1"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lIns="0" tIns="0" rIns="0" bIns="0" rtlCol="0" anchor="b"/>
          <a:p>
            <a:pPr marL="0" marR="0" lvl="0" indent="0" algn="l" defTabSz="914400" rtl="0" eaLnBrk="1" fontAlgn="base" latinLnBrk="0" hangingPunct="1">
              <a:lnSpc>
                <a:spcPct val="100000"/>
              </a:lnSpc>
              <a:spcBef>
                <a:spcPct val="0"/>
              </a:spcBef>
              <a:spcAft>
                <a:spcPct val="0"/>
              </a:spcAft>
              <a:buClrTx/>
              <a:buSzTx/>
              <a:buFontTx/>
              <a:buNone/>
            </a:pPr>
            <a:r>
              <a:rPr kumimoji="0" lang="en-US" altLang="zh-CN" sz="825"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Co</a:t>
            </a:r>
            <a:endParaRPr kumimoji="0" lang="en-US" altLang="zh-CN" sz="1200" b="1" i="0" u="none" strike="noStrike" kern="1200" cap="none" spc="0" normalizeH="0" baseline="0" noProof="1">
              <a:solidFill>
                <a:schemeClr val="bg1"/>
              </a:solidFill>
              <a:latin typeface="Verdana" panose="020B0604030504040204" charset="0"/>
              <a:ea typeface="宋体" panose="02010600030101010101" pitchFamily="2" charset="-122"/>
              <a:cs typeface="+mn-cs"/>
            </a:endParaRPr>
          </a:p>
        </p:txBody>
      </p:sp>
      <p:sp>
        <p:nvSpPr>
          <p:cNvPr id="2101" name="Rectangle 2"/>
          <p:cNvSpPr/>
          <p:nvPr/>
        </p:nvSpPr>
        <p:spPr>
          <a:xfrm>
            <a:off x="2514600" y="533400"/>
            <a:ext cx="7162800" cy="579438"/>
          </a:xfrm>
          <a:prstGeom prst="rect">
            <a:avLst/>
          </a:prstGeom>
          <a:noFill/>
          <a:ln w="9525">
            <a:noFill/>
          </a:ln>
        </p:spPr>
        <p:txBody>
          <a:bodyPr anchor="t" anchorCtr="0"/>
          <a:p>
            <a:pPr>
              <a:buSzPct val="100000"/>
            </a:pPr>
            <a:r>
              <a:rPr lang="zh-CN" altLang="en-US" sz="3200" b="1">
                <a:solidFill>
                  <a:srgbClr val="000000"/>
                </a:solidFill>
                <a:latin typeface="楷体_GB2312" pitchFamily="49" charset="-122"/>
                <a:ea typeface="楷体_GB2312" pitchFamily="49" charset="-122"/>
              </a:rPr>
              <a:t>一、汇票（</a:t>
            </a:r>
            <a:r>
              <a:rPr lang="en-US" altLang="zh-CN" sz="3200" b="1">
                <a:solidFill>
                  <a:srgbClr val="000000"/>
                </a:solidFill>
                <a:latin typeface="楷体_GB2312" pitchFamily="49" charset="-122"/>
                <a:ea typeface="楷体_GB2312" pitchFamily="49" charset="-122"/>
              </a:rPr>
              <a:t>bill of exchange/draft）</a:t>
            </a:r>
            <a:endParaRPr lang="en-US" altLang="zh-CN" sz="3200" b="1">
              <a:solidFill>
                <a:srgbClr val="000000"/>
              </a:solidFill>
              <a:latin typeface="楷体_GB2312" pitchFamily="49" charset="-122"/>
              <a:ea typeface="楷体_GB2312" pitchFamily="49" charset="-122"/>
            </a:endParaRPr>
          </a:p>
        </p:txBody>
      </p:sp>
      <p:sp>
        <p:nvSpPr>
          <p:cNvPr id="2102" name="Rectangle 3"/>
          <p:cNvSpPr/>
          <p:nvPr/>
        </p:nvSpPr>
        <p:spPr>
          <a:xfrm>
            <a:off x="1992313" y="1844675"/>
            <a:ext cx="1447800" cy="1095375"/>
          </a:xfrm>
          <a:prstGeom prst="rect">
            <a:avLst/>
          </a:prstGeom>
          <a:solidFill>
            <a:srgbClr val="0C71E0"/>
          </a:solidFill>
          <a:ln w="28575" cap="flat" cmpd="sng">
            <a:solidFill>
              <a:srgbClr val="000000"/>
            </a:solidFill>
            <a:prstDash val="solid"/>
            <a:miter/>
            <a:headEnd type="none" w="med" len="med"/>
            <a:tailEnd type="none" w="med" len="med"/>
          </a:ln>
        </p:spPr>
        <p:txBody>
          <a:bodyPr anchor="t" anchorCtr="0"/>
          <a:p>
            <a:pPr>
              <a:buSzPct val="100000"/>
            </a:pPr>
            <a:r>
              <a:rPr lang="en-US" altLang="zh-CN" sz="3200">
                <a:solidFill>
                  <a:srgbClr val="000000"/>
                </a:solidFill>
                <a:latin typeface="楷体_GB2312" pitchFamily="49" charset="-122"/>
                <a:ea typeface="楷体_GB2312" pitchFamily="49" charset="-122"/>
              </a:rPr>
              <a:t>1</a:t>
            </a:r>
            <a:r>
              <a:rPr lang="zh-CN" altLang="zh-CN" sz="3200">
                <a:solidFill>
                  <a:srgbClr val="000000"/>
                </a:solidFill>
                <a:latin typeface="楷体_GB2312" pitchFamily="49" charset="-122"/>
                <a:ea typeface="楷体_GB2312" pitchFamily="49" charset="-122"/>
              </a:rPr>
              <a:t>.</a:t>
            </a:r>
            <a:r>
              <a:rPr lang="zh-CN" altLang="en-US" sz="3200">
                <a:solidFill>
                  <a:srgbClr val="000000"/>
                </a:solidFill>
                <a:latin typeface="楷体_GB2312" pitchFamily="49" charset="-122"/>
                <a:ea typeface="楷体_GB2312" pitchFamily="49" charset="-122"/>
              </a:rPr>
              <a:t>汇票的定义</a:t>
            </a:r>
            <a:endParaRPr lang="zh-CN" altLang="en-US" sz="3200">
              <a:solidFill>
                <a:srgbClr val="000000"/>
              </a:solidFill>
              <a:latin typeface="楷体_GB2312" pitchFamily="49" charset="-122"/>
              <a:ea typeface="楷体_GB2312" pitchFamily="49" charset="-122"/>
            </a:endParaRPr>
          </a:p>
        </p:txBody>
      </p:sp>
      <p:sp>
        <p:nvSpPr>
          <p:cNvPr id="2103" name="AutoShape 4"/>
          <p:cNvSpPr/>
          <p:nvPr/>
        </p:nvSpPr>
        <p:spPr>
          <a:xfrm>
            <a:off x="3575050" y="1989138"/>
            <a:ext cx="762000" cy="533400"/>
          </a:xfrm>
          <a:prstGeom prst="rightArrow">
            <a:avLst>
              <a:gd name="adj1" fmla="val 50000"/>
              <a:gd name="adj2" fmla="val 35039"/>
            </a:avLst>
          </a:prstGeom>
          <a:solidFill>
            <a:srgbClr val="8BC91B"/>
          </a:solidFill>
          <a:ln w="9525" cap="flat" cmpd="sng">
            <a:solidFill>
              <a:srgbClr val="0C71E0"/>
            </a:solidFill>
            <a:prstDash val="solid"/>
            <a:miter/>
            <a:headEnd type="none" w="med" len="med"/>
            <a:tailEnd type="none" w="med" len="med"/>
          </a:ln>
        </p:spPr>
        <p:txBody>
          <a:bodyPr wrap="none" anchor="ctr" anchorCtr="0"/>
          <a:p>
            <a:pPr>
              <a:buSzPct val="100000"/>
            </a:pPr>
            <a:endParaRPr lang="zh-CN" altLang="en-US">
              <a:latin typeface="Arial" panose="020B0604020202020204" pitchFamily="34" charset="0"/>
              <a:ea typeface="宋体" panose="02010600030101010101" pitchFamily="2" charset="-122"/>
            </a:endParaRPr>
          </a:p>
        </p:txBody>
      </p:sp>
      <p:sp>
        <p:nvSpPr>
          <p:cNvPr id="2104" name="Rectangle 5"/>
          <p:cNvSpPr/>
          <p:nvPr/>
        </p:nvSpPr>
        <p:spPr>
          <a:xfrm>
            <a:off x="4511675" y="1196975"/>
            <a:ext cx="5545138" cy="1571625"/>
          </a:xfrm>
          <a:prstGeom prst="rect">
            <a:avLst/>
          </a:prstGeom>
          <a:solidFill>
            <a:srgbClr val="FFFF99"/>
          </a:solidFill>
          <a:ln w="19050" cap="flat" cmpd="sng">
            <a:solidFill>
              <a:srgbClr val="000000"/>
            </a:solidFill>
            <a:prstDash val="solid"/>
            <a:miter/>
            <a:headEnd type="none" w="med" len="med"/>
            <a:tailEnd type="none" w="med" len="med"/>
          </a:ln>
        </p:spPr>
        <p:txBody>
          <a:bodyPr anchor="t" anchorCtr="0"/>
          <a:p>
            <a:pPr>
              <a:buSzPct val="100000"/>
            </a:pPr>
            <a:r>
              <a:rPr lang="zh-CN" altLang="en-US" sz="2400">
                <a:solidFill>
                  <a:srgbClr val="000000"/>
                </a:solidFill>
                <a:latin typeface="楷体_GB2312" pitchFamily="49" charset="-122"/>
                <a:ea typeface="楷体_GB2312" pitchFamily="49" charset="-122"/>
              </a:rPr>
              <a:t>英国票据法：一个向另一个人签发的，要求即期或定期或在可以确定的将来时间，对某人或其指定人或持票人支付一定金额的无条件书面支付命令。</a:t>
            </a:r>
            <a:endParaRPr lang="zh-CN" altLang="en-US" sz="2400">
              <a:solidFill>
                <a:srgbClr val="000000"/>
              </a:solidFill>
              <a:latin typeface="楷体_GB2312" pitchFamily="49" charset="-122"/>
              <a:ea typeface="楷体_GB2312" pitchFamily="49" charset="-122"/>
            </a:endParaRPr>
          </a:p>
        </p:txBody>
      </p:sp>
      <p:pic>
        <p:nvPicPr>
          <p:cNvPr id="2105" name="Picture 6" descr="BD00028_"/>
          <p:cNvPicPr>
            <a:picLocks noChangeAspect="1"/>
          </p:cNvPicPr>
          <p:nvPr/>
        </p:nvPicPr>
        <p:blipFill>
          <a:blip r:embed="rId1"/>
          <a:stretch>
            <a:fillRect/>
          </a:stretch>
        </p:blipFill>
        <p:spPr>
          <a:xfrm>
            <a:off x="1828800" y="5486400"/>
            <a:ext cx="1219200" cy="1193800"/>
          </a:xfrm>
          <a:prstGeom prst="rect">
            <a:avLst/>
          </a:prstGeom>
          <a:noFill/>
          <a:ln w="9525">
            <a:noFill/>
          </a:ln>
        </p:spPr>
      </p:pic>
      <p:sp>
        <p:nvSpPr>
          <p:cNvPr id="2106" name="AutoShape 7"/>
          <p:cNvSpPr/>
          <p:nvPr/>
        </p:nvSpPr>
        <p:spPr>
          <a:xfrm>
            <a:off x="3810000" y="5334000"/>
            <a:ext cx="6019800" cy="685800"/>
          </a:xfrm>
          <a:prstGeom prst="wedgeRoundRectCallout">
            <a:avLst>
              <a:gd name="adj1" fmla="val -60102"/>
              <a:gd name="adj2" fmla="val 49306"/>
              <a:gd name="adj3" fmla="val 16667"/>
            </a:avLst>
          </a:prstGeom>
          <a:solidFill>
            <a:srgbClr val="66FF33"/>
          </a:solidFill>
          <a:ln w="9525" cap="flat" cmpd="sng">
            <a:solidFill>
              <a:srgbClr val="0C71E0"/>
            </a:solidFill>
            <a:prstDash val="solid"/>
            <a:miter/>
            <a:headEnd type="none" w="med" len="med"/>
            <a:tailEnd type="none" w="med" len="med"/>
          </a:ln>
        </p:spPr>
        <p:txBody>
          <a:bodyPr anchor="t" anchorCtr="0"/>
          <a:p>
            <a:pPr>
              <a:lnSpc>
                <a:spcPct val="90000"/>
              </a:lnSpc>
              <a:spcBef>
                <a:spcPct val="20000"/>
              </a:spcBef>
              <a:buClr>
                <a:srgbClr val="FFFF00"/>
              </a:buClr>
              <a:buSzPct val="80000"/>
              <a:buFont typeface="Wingdings" panose="05000000000000000000" pitchFamily="2" charset="2"/>
            </a:pPr>
            <a:r>
              <a:rPr lang="zh-CN" altLang="en-US" sz="3200">
                <a:solidFill>
                  <a:srgbClr val="000000"/>
                </a:solidFill>
                <a:latin typeface="楷体_GB2312" pitchFamily="49" charset="-122"/>
                <a:ea typeface="楷体_GB2312" pitchFamily="49" charset="-122"/>
              </a:rPr>
              <a:t>请问有几个基本当事人？？？</a:t>
            </a:r>
            <a:endParaRPr lang="zh-CN" altLang="en-US" sz="3200">
              <a:solidFill>
                <a:srgbClr val="000000"/>
              </a:solidFill>
              <a:latin typeface="楷体_GB2312" pitchFamily="49" charset="-122"/>
              <a:ea typeface="楷体_GB2312" pitchFamily="49" charset="-122"/>
            </a:endParaRPr>
          </a:p>
        </p:txBody>
      </p:sp>
      <p:sp>
        <p:nvSpPr>
          <p:cNvPr id="2107" name="Rectangle 8"/>
          <p:cNvSpPr/>
          <p:nvPr/>
        </p:nvSpPr>
        <p:spPr>
          <a:xfrm>
            <a:off x="4511675" y="2997200"/>
            <a:ext cx="5334000" cy="1571625"/>
          </a:xfrm>
          <a:prstGeom prst="rect">
            <a:avLst/>
          </a:prstGeom>
          <a:solidFill>
            <a:srgbClr val="FFFF99"/>
          </a:solidFill>
          <a:ln w="19050" cap="flat" cmpd="sng">
            <a:solidFill>
              <a:srgbClr val="000000"/>
            </a:solidFill>
            <a:prstDash val="solid"/>
            <a:miter/>
            <a:headEnd type="none" w="med" len="med"/>
            <a:tailEnd type="none" w="med" len="med"/>
          </a:ln>
        </p:spPr>
        <p:txBody>
          <a:bodyPr anchor="t" anchorCtr="0"/>
          <a:p>
            <a:pPr>
              <a:buSzPct val="100000"/>
            </a:pPr>
            <a:r>
              <a:rPr lang="zh-CN" altLang="en-US" sz="2400">
                <a:solidFill>
                  <a:srgbClr val="000000"/>
                </a:solidFill>
                <a:latin typeface="楷体_GB2312" pitchFamily="49" charset="-122"/>
                <a:ea typeface="楷体_GB2312" pitchFamily="49" charset="-122"/>
              </a:rPr>
              <a:t>我国票据法：出票人签发的，委托付款人在见票时或者在指定日期无条件支付确定的金额给收款人或者持票人的票据。</a:t>
            </a:r>
            <a:endParaRPr lang="zh-CN" altLang="en-US" sz="2400">
              <a:solidFill>
                <a:srgbClr val="000000"/>
              </a:solidFill>
              <a:latin typeface="楷体_GB2312" pitchFamily="49" charset="-122"/>
              <a:ea typeface="楷体_GB2312" pitchFamily="49" charset="-122"/>
            </a:endParaRPr>
          </a:p>
        </p:txBody>
      </p:sp>
    </p:spTree>
    <p:custDataLst>
      <p:tags r:id="rId2"/>
    </p:custData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childTnLst>
                                    <p:set>
                                      <p:cBhvr>
                                        <p:cTn id="6" dur="1" fill="hold">
                                          <p:stCondLst>
                                            <p:cond delay="0"/>
                                          </p:stCondLst>
                                        </p:cTn>
                                        <p:tgtEl>
                                          <p:spTgt spid="2101"/>
                                        </p:tgtEl>
                                        <p:attrNameLst>
                                          <p:attrName>style.visibility</p:attrName>
                                        </p:attrNameLst>
                                      </p:cBhvr>
                                      <p:to>
                                        <p:strVal val="visible"/>
                                      </p:to>
                                    </p:set>
                                    <p:anim calcmode="lin" valueType="num">
                                      <p:cBhvr>
                                        <p:cTn id="7" dur="500" fill="hold"/>
                                        <p:tgtEl>
                                          <p:spTgt spid="2101"/>
                                        </p:tgtEl>
                                        <p:attrNameLst>
                                          <p:attrName>ppt_x</p:attrName>
                                        </p:attrNameLst>
                                      </p:cBhvr>
                                      <p:tavLst>
                                        <p:tav tm="0">
                                          <p:val>
                                            <p:strVal val="0-#ppt_w/2"/>
                                          </p:val>
                                        </p:tav>
                                        <p:tav tm="100000">
                                          <p:val>
                                            <p:strVal val="#ppt_x"/>
                                          </p:val>
                                        </p:tav>
                                      </p:tavLst>
                                    </p:anim>
                                    <p:anim calcmode="lin" valueType="num">
                                      <p:cBhvr>
                                        <p:cTn id="8" dur="500" fill="hold"/>
                                        <p:tgtEl>
                                          <p:spTgt spid="210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1" nodeType="clickEffect">
                                  <p:childTnLst>
                                    <p:set>
                                      <p:cBhvr>
                                        <p:cTn id="12" dur="1" fill="hold">
                                          <p:stCondLst>
                                            <p:cond delay="0"/>
                                          </p:stCondLst>
                                        </p:cTn>
                                        <p:tgtEl>
                                          <p:spTgt spid="2102"/>
                                        </p:tgtEl>
                                        <p:attrNameLst>
                                          <p:attrName>style.visibility</p:attrName>
                                        </p:attrNameLst>
                                      </p:cBhvr>
                                      <p:to>
                                        <p:strVal val="visible"/>
                                      </p:to>
                                    </p:set>
                                    <p:animEffect transition="in" filter="blinds(horizontal)">
                                      <p:cBhvr>
                                        <p:cTn id="13" dur="500"/>
                                        <p:tgtEl>
                                          <p:spTgt spid="2102"/>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2" nodeType="clickEffect">
                                  <p:childTnLst>
                                    <p:set>
                                      <p:cBhvr>
                                        <p:cTn id="17" dur="1" fill="hold">
                                          <p:stCondLst>
                                            <p:cond delay="0"/>
                                          </p:stCondLst>
                                        </p:cTn>
                                        <p:tgtEl>
                                          <p:spTgt spid="2103"/>
                                        </p:tgtEl>
                                        <p:attrNameLst>
                                          <p:attrName>style.visibility</p:attrName>
                                        </p:attrNameLst>
                                      </p:cBhvr>
                                      <p:to>
                                        <p:strVal val="visible"/>
                                      </p:to>
                                    </p:set>
                                    <p:animEffect transition="in" filter="blinds(horizontal)">
                                      <p:cBhvr>
                                        <p:cTn id="18" dur="500"/>
                                        <p:tgtEl>
                                          <p:spTgt spid="2103"/>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3" nodeType="clickEffect">
                                  <p:childTnLst>
                                    <p:set>
                                      <p:cBhvr>
                                        <p:cTn id="22" dur="1" fill="hold">
                                          <p:stCondLst>
                                            <p:cond delay="0"/>
                                          </p:stCondLst>
                                        </p:cTn>
                                        <p:tgtEl>
                                          <p:spTgt spid="2104"/>
                                        </p:tgtEl>
                                        <p:attrNameLst>
                                          <p:attrName>style.visibility</p:attrName>
                                        </p:attrNameLst>
                                      </p:cBhvr>
                                      <p:to>
                                        <p:strVal val="visible"/>
                                      </p:to>
                                    </p:set>
                                    <p:anim calcmode="lin" valueType="num">
                                      <p:cBhvr>
                                        <p:cTn id="23" dur="500" fill="hold"/>
                                        <p:tgtEl>
                                          <p:spTgt spid="2104"/>
                                        </p:tgtEl>
                                        <p:attrNameLst>
                                          <p:attrName>ppt_x</p:attrName>
                                        </p:attrNameLst>
                                      </p:cBhvr>
                                      <p:tavLst>
                                        <p:tav tm="0">
                                          <p:val>
                                            <p:strVal val="1+#ppt_w/2"/>
                                          </p:val>
                                        </p:tav>
                                        <p:tav tm="100000">
                                          <p:val>
                                            <p:strVal val="#ppt_x"/>
                                          </p:val>
                                        </p:tav>
                                      </p:tavLst>
                                    </p:anim>
                                    <p:anim calcmode="lin" valueType="num">
                                      <p:cBhvr>
                                        <p:cTn id="24" dur="500" fill="hold"/>
                                        <p:tgtEl>
                                          <p:spTgt spid="2104"/>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5" nodeType="clickEffect">
                                  <p:childTnLst>
                                    <p:set>
                                      <p:cBhvr>
                                        <p:cTn id="28" dur="1" fill="hold">
                                          <p:stCondLst>
                                            <p:cond delay="0"/>
                                          </p:stCondLst>
                                        </p:cTn>
                                        <p:tgtEl>
                                          <p:spTgt spid="2107"/>
                                        </p:tgtEl>
                                        <p:attrNameLst>
                                          <p:attrName>style.visibility</p:attrName>
                                        </p:attrNameLst>
                                      </p:cBhvr>
                                      <p:to>
                                        <p:strVal val="visible"/>
                                      </p:to>
                                    </p:set>
                                    <p:anim calcmode="lin" valueType="num">
                                      <p:cBhvr>
                                        <p:cTn id="29" dur="500" fill="hold"/>
                                        <p:tgtEl>
                                          <p:spTgt spid="2107"/>
                                        </p:tgtEl>
                                        <p:attrNameLst>
                                          <p:attrName>ppt_x</p:attrName>
                                        </p:attrNameLst>
                                      </p:cBhvr>
                                      <p:tavLst>
                                        <p:tav tm="0">
                                          <p:val>
                                            <p:strVal val="1+#ppt_w/2"/>
                                          </p:val>
                                        </p:tav>
                                        <p:tav tm="100000">
                                          <p:val>
                                            <p:strVal val="#ppt_x"/>
                                          </p:val>
                                        </p:tav>
                                      </p:tavLst>
                                    </p:anim>
                                    <p:anim calcmode="lin" valueType="num">
                                      <p:cBhvr>
                                        <p:cTn id="30" dur="500" fill="hold"/>
                                        <p:tgtEl>
                                          <p:spTgt spid="2107"/>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childTnLst>
                                    <p:set>
                                      <p:cBhvr>
                                        <p:cTn id="34" dur="1" fill="hold">
                                          <p:stCondLst>
                                            <p:cond delay="0"/>
                                          </p:stCondLst>
                                        </p:cTn>
                                        <p:tgtEl>
                                          <p:spTgt spid="2105"/>
                                        </p:tgtEl>
                                        <p:attrNameLst>
                                          <p:attrName>style.visibility</p:attrName>
                                        </p:attrNameLst>
                                      </p:cBhvr>
                                      <p:to>
                                        <p:strVal val="visible"/>
                                      </p:to>
                                    </p:set>
                                    <p:animEffect transition="in" filter="blinds(horizontal)">
                                      <p:cBhvr>
                                        <p:cTn id="35" dur="500"/>
                                        <p:tgtEl>
                                          <p:spTgt spid="2105"/>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2" fill="hold" grpId="4" nodeType="clickEffect">
                                  <p:childTnLst>
                                    <p:set>
                                      <p:cBhvr>
                                        <p:cTn id="39" dur="1" fill="hold">
                                          <p:stCondLst>
                                            <p:cond delay="0"/>
                                          </p:stCondLst>
                                        </p:cTn>
                                        <p:tgtEl>
                                          <p:spTgt spid="2106"/>
                                        </p:tgtEl>
                                        <p:attrNameLst>
                                          <p:attrName>style.visibility</p:attrName>
                                        </p:attrNameLst>
                                      </p:cBhvr>
                                      <p:to>
                                        <p:strVal val="visible"/>
                                      </p:to>
                                    </p:set>
                                    <p:anim calcmode="lin" valueType="num">
                                      <p:cBhvr>
                                        <p:cTn id="40" dur="500" fill="hold"/>
                                        <p:tgtEl>
                                          <p:spTgt spid="2106"/>
                                        </p:tgtEl>
                                        <p:attrNameLst>
                                          <p:attrName>ppt_x</p:attrName>
                                        </p:attrNameLst>
                                      </p:cBhvr>
                                      <p:tavLst>
                                        <p:tav tm="0">
                                          <p:val>
                                            <p:strVal val="1+#ppt_w/2"/>
                                          </p:val>
                                        </p:tav>
                                        <p:tav tm="100000">
                                          <p:val>
                                            <p:strVal val="#ppt_x"/>
                                          </p:val>
                                        </p:tav>
                                      </p:tavLst>
                                    </p:anim>
                                    <p:anim calcmode="lin" valueType="num">
                                      <p:cBhvr>
                                        <p:cTn id="41" dur="500" fill="hold"/>
                                        <p:tgtEl>
                                          <p:spTgt spid="210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1" grpId="0" animBg="1"/>
      <p:bldP spid="2102" grpId="1" bldLvl="0" animBg="1"/>
      <p:bldP spid="2103" grpId="2" bldLvl="0" animBg="1"/>
      <p:bldP spid="2104" grpId="3" bldLvl="0" animBg="1"/>
      <p:bldP spid="2106" grpId="4" bldLvl="0" animBg="1"/>
      <p:bldP spid="2107" grpId="5"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lIns="0" tIns="0" rIns="0" bIns="0" rtlCol="0" anchor="b"/>
          <a:p>
            <a:pPr marL="0" marR="0" lvl="0" indent="0" algn="l" defTabSz="914400" rtl="0" eaLnBrk="1" fontAlgn="base" latinLnBrk="0" hangingPunct="1">
              <a:lnSpc>
                <a:spcPct val="100000"/>
              </a:lnSpc>
              <a:spcBef>
                <a:spcPct val="0"/>
              </a:spcBef>
              <a:spcAft>
                <a:spcPct val="0"/>
              </a:spcAft>
              <a:buClrTx/>
              <a:buSzTx/>
              <a:buFontTx/>
              <a:buNone/>
            </a:pPr>
            <a:r>
              <a:rPr kumimoji="0" lang="en-US" altLang="zh-CN" sz="825"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Company Logo</a:t>
            </a:r>
            <a:endParaRPr kumimoji="0" lang="en-US" altLang="zh-CN" sz="1200" b="1" i="0" u="none" strike="noStrike" kern="1200" cap="none" spc="0" normalizeH="0" baseline="0" noProof="1">
              <a:solidFill>
                <a:schemeClr val="bg1"/>
              </a:solidFill>
              <a:latin typeface="Verdana" panose="020B0604030504040204" charset="0"/>
              <a:ea typeface="宋体" panose="02010600030101010101" pitchFamily="2" charset="-122"/>
              <a:cs typeface="+mn-cs"/>
            </a:endParaRPr>
          </a:p>
        </p:txBody>
      </p:sp>
      <p:pic>
        <p:nvPicPr>
          <p:cNvPr id="45058" name="Picture 2" descr="BD04956_"/>
          <p:cNvPicPr>
            <a:picLocks noChangeAspect="1"/>
          </p:cNvPicPr>
          <p:nvPr/>
        </p:nvPicPr>
        <p:blipFill>
          <a:blip r:embed="rId1"/>
          <a:stretch>
            <a:fillRect/>
          </a:stretch>
        </p:blipFill>
        <p:spPr>
          <a:xfrm>
            <a:off x="2057400" y="4113213"/>
            <a:ext cx="3276600" cy="2225675"/>
          </a:xfrm>
          <a:prstGeom prst="rect">
            <a:avLst/>
          </a:prstGeom>
          <a:noFill/>
          <a:ln w="9525">
            <a:noFill/>
          </a:ln>
        </p:spPr>
      </p:pic>
      <p:sp>
        <p:nvSpPr>
          <p:cNvPr id="45059" name="AutoShape 3"/>
          <p:cNvSpPr/>
          <p:nvPr/>
        </p:nvSpPr>
        <p:spPr>
          <a:xfrm>
            <a:off x="5257800" y="762000"/>
            <a:ext cx="4724400" cy="3429000"/>
          </a:xfrm>
          <a:prstGeom prst="wedgeRectCallout">
            <a:avLst>
              <a:gd name="adj1" fmla="val -43519"/>
              <a:gd name="adj2" fmla="val 70000"/>
            </a:avLst>
          </a:prstGeom>
          <a:solidFill>
            <a:srgbClr val="FFCCCC"/>
          </a:solidFill>
          <a:ln w="9525" cap="flat" cmpd="sng">
            <a:solidFill>
              <a:srgbClr val="0C71E0"/>
            </a:solidFill>
            <a:prstDash val="solid"/>
            <a:miter/>
            <a:headEnd type="none" w="med" len="med"/>
            <a:tailEnd type="none" w="med" len="med"/>
          </a:ln>
        </p:spPr>
        <p:txBody>
          <a:bodyPr anchor="t" anchorCtr="0"/>
          <a:p>
            <a:pPr>
              <a:spcBef>
                <a:spcPct val="20000"/>
              </a:spcBef>
              <a:buClr>
                <a:srgbClr val="FFFF00"/>
              </a:buClr>
              <a:buSzPct val="80000"/>
              <a:buFont typeface="Wingdings" panose="05000000000000000000" pitchFamily="2" charset="2"/>
            </a:pPr>
            <a:r>
              <a:rPr lang="zh-CN" altLang="en-US" sz="3200">
                <a:solidFill>
                  <a:srgbClr val="000000"/>
                </a:solidFill>
                <a:latin typeface="楷体_GB2312" pitchFamily="49" charset="-122"/>
                <a:ea typeface="楷体_GB2312" pitchFamily="49" charset="-122"/>
              </a:rPr>
              <a:t>答案：</a:t>
            </a:r>
            <a:endParaRPr lang="zh-CN" altLang="en-US" sz="3200">
              <a:solidFill>
                <a:srgbClr val="000000"/>
              </a:solidFill>
              <a:latin typeface="楷体_GB2312" pitchFamily="49" charset="-122"/>
              <a:ea typeface="楷体_GB2312" pitchFamily="49" charset="-122"/>
            </a:endParaRPr>
          </a:p>
          <a:p>
            <a:pPr>
              <a:spcBef>
                <a:spcPct val="20000"/>
              </a:spcBef>
              <a:buClr>
                <a:srgbClr val="FFFF00"/>
              </a:buClr>
              <a:buSzPct val="80000"/>
              <a:buFont typeface="Wingdings" panose="05000000000000000000" pitchFamily="2" charset="2"/>
            </a:pPr>
            <a:r>
              <a:rPr lang="zh-CN" altLang="en-US" sz="3200">
                <a:solidFill>
                  <a:srgbClr val="000000"/>
                </a:solidFill>
                <a:latin typeface="楷体_GB2312" pitchFamily="49" charset="-122"/>
                <a:ea typeface="楷体_GB2312" pitchFamily="49" charset="-122"/>
              </a:rPr>
              <a:t>3个基本当事人：</a:t>
            </a:r>
            <a:endParaRPr lang="zh-CN" altLang="en-US" sz="3200">
              <a:solidFill>
                <a:srgbClr val="000000"/>
              </a:solidFill>
              <a:latin typeface="楷体_GB2312" pitchFamily="49" charset="-122"/>
              <a:ea typeface="楷体_GB2312" pitchFamily="49" charset="-122"/>
            </a:endParaRPr>
          </a:p>
          <a:p>
            <a:pPr>
              <a:spcBef>
                <a:spcPct val="20000"/>
              </a:spcBef>
              <a:buClr>
                <a:srgbClr val="FFFF00"/>
              </a:buClr>
              <a:buSzPct val="80000"/>
              <a:buFont typeface="Wingdings" panose="05000000000000000000" pitchFamily="2" charset="2"/>
              <a:buChar char="®"/>
            </a:pPr>
            <a:r>
              <a:rPr lang="zh-CN" altLang="en-US" sz="3200">
                <a:solidFill>
                  <a:srgbClr val="000000"/>
                </a:solidFill>
                <a:latin typeface="楷体_GB2312" pitchFamily="49" charset="-122"/>
                <a:ea typeface="楷体_GB2312" pitchFamily="49" charset="-122"/>
              </a:rPr>
              <a:t>出票人（</a:t>
            </a:r>
            <a:r>
              <a:rPr lang="en-US" altLang="zh-CN" sz="3200">
                <a:solidFill>
                  <a:srgbClr val="000000"/>
                </a:solidFill>
                <a:latin typeface="楷体_GB2312" pitchFamily="49" charset="-122"/>
                <a:ea typeface="楷体_GB2312" pitchFamily="49" charset="-122"/>
              </a:rPr>
              <a:t>Drawer）</a:t>
            </a:r>
            <a:endParaRPr lang="en-US" altLang="zh-CN" sz="3200">
              <a:solidFill>
                <a:srgbClr val="000000"/>
              </a:solidFill>
              <a:latin typeface="楷体_GB2312" pitchFamily="49" charset="-122"/>
              <a:ea typeface="楷体_GB2312" pitchFamily="49" charset="-122"/>
            </a:endParaRPr>
          </a:p>
          <a:p>
            <a:pPr>
              <a:spcBef>
                <a:spcPct val="20000"/>
              </a:spcBef>
              <a:buClr>
                <a:srgbClr val="FFFF00"/>
              </a:buClr>
              <a:buSzPct val="80000"/>
              <a:buFont typeface="Wingdings" panose="05000000000000000000" pitchFamily="2" charset="2"/>
              <a:buChar char="®"/>
            </a:pPr>
            <a:r>
              <a:rPr lang="zh-CN" altLang="en-US" sz="3200">
                <a:solidFill>
                  <a:srgbClr val="000000"/>
                </a:solidFill>
                <a:latin typeface="楷体_GB2312" pitchFamily="49" charset="-122"/>
                <a:ea typeface="楷体_GB2312" pitchFamily="49" charset="-122"/>
              </a:rPr>
              <a:t>受票人</a:t>
            </a:r>
            <a:r>
              <a:rPr lang="en-US" altLang="zh-CN" sz="3200">
                <a:solidFill>
                  <a:srgbClr val="000000"/>
                </a:solidFill>
                <a:latin typeface="楷体_GB2312" pitchFamily="49" charset="-122"/>
                <a:ea typeface="楷体_GB2312" pitchFamily="49" charset="-122"/>
              </a:rPr>
              <a:t>Drawee（</a:t>
            </a:r>
            <a:r>
              <a:rPr lang="zh-CN" altLang="en-US" sz="3200">
                <a:solidFill>
                  <a:srgbClr val="000000"/>
                </a:solidFill>
                <a:latin typeface="楷体_GB2312" pitchFamily="49" charset="-122"/>
                <a:ea typeface="楷体_GB2312" pitchFamily="49" charset="-122"/>
              </a:rPr>
              <a:t>付款人</a:t>
            </a:r>
            <a:r>
              <a:rPr lang="en-US" altLang="zh-CN" sz="3200">
                <a:solidFill>
                  <a:srgbClr val="000000"/>
                </a:solidFill>
                <a:latin typeface="楷体_GB2312" pitchFamily="49" charset="-122"/>
                <a:ea typeface="楷体_GB2312" pitchFamily="49" charset="-122"/>
              </a:rPr>
              <a:t>payer）</a:t>
            </a:r>
            <a:endParaRPr lang="en-US" altLang="zh-CN" sz="3200">
              <a:solidFill>
                <a:srgbClr val="000000"/>
              </a:solidFill>
              <a:latin typeface="楷体_GB2312" pitchFamily="49" charset="-122"/>
              <a:ea typeface="楷体_GB2312" pitchFamily="49" charset="-122"/>
            </a:endParaRPr>
          </a:p>
          <a:p>
            <a:pPr>
              <a:spcBef>
                <a:spcPct val="20000"/>
              </a:spcBef>
              <a:buClr>
                <a:srgbClr val="FFFF00"/>
              </a:buClr>
              <a:buSzPct val="80000"/>
              <a:buFont typeface="Wingdings" panose="05000000000000000000" pitchFamily="2" charset="2"/>
              <a:buChar char="®"/>
            </a:pPr>
            <a:r>
              <a:rPr lang="zh-CN" altLang="en-US" sz="3200">
                <a:solidFill>
                  <a:srgbClr val="000000"/>
                </a:solidFill>
                <a:latin typeface="楷体_GB2312" pitchFamily="49" charset="-122"/>
                <a:ea typeface="楷体_GB2312" pitchFamily="49" charset="-122"/>
              </a:rPr>
              <a:t>收款人（</a:t>
            </a:r>
            <a:r>
              <a:rPr lang="en-US" altLang="zh-CN" sz="3200">
                <a:solidFill>
                  <a:srgbClr val="000000"/>
                </a:solidFill>
                <a:latin typeface="楷体_GB2312" pitchFamily="49" charset="-122"/>
                <a:ea typeface="楷体_GB2312" pitchFamily="49" charset="-122"/>
              </a:rPr>
              <a:t>payee）</a:t>
            </a:r>
            <a:endParaRPr lang="en-US" altLang="zh-CN" sz="3200">
              <a:solidFill>
                <a:srgbClr val="000000"/>
              </a:solidFill>
              <a:latin typeface="楷体_GB2312" pitchFamily="49" charset="-122"/>
              <a:ea typeface="楷体_GB2312" pitchFamily="49" charset="-122"/>
            </a:endParaRPr>
          </a:p>
        </p:txBody>
      </p:sp>
    </p:spTree>
    <p:custDataLst>
      <p:tags r:id="rId2"/>
    </p:custDataLst>
  </p:cSld>
  <p:clrMapOvr>
    <a:masterClrMapping/>
  </p:clrMapOvr>
  <p:transition>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lIns="0" tIns="0" rIns="0" bIns="0" rtlCol="0" anchor="b"/>
          <a:p>
            <a:pPr marL="0" marR="0" lvl="0" indent="0" algn="l" defTabSz="914400" rtl="0" eaLnBrk="1" fontAlgn="base" latinLnBrk="0" hangingPunct="1">
              <a:lnSpc>
                <a:spcPct val="100000"/>
              </a:lnSpc>
              <a:spcBef>
                <a:spcPct val="0"/>
              </a:spcBef>
              <a:spcAft>
                <a:spcPct val="0"/>
              </a:spcAft>
              <a:buClrTx/>
              <a:buSzTx/>
              <a:buFontTx/>
              <a:buNone/>
            </a:pPr>
            <a:r>
              <a:rPr kumimoji="0" lang="en-US" altLang="zh-CN" sz="825"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Company Logo</a:t>
            </a:r>
            <a:endParaRPr kumimoji="0" lang="en-US" altLang="zh-CN" sz="1200" b="1" i="0" u="none" strike="noStrike" kern="1200" cap="none" spc="0" normalizeH="0" baseline="0" noProof="1">
              <a:solidFill>
                <a:schemeClr val="bg1"/>
              </a:solidFill>
              <a:latin typeface="Verdana" panose="020B0604030504040204" charset="0"/>
              <a:ea typeface="宋体" panose="02010600030101010101" pitchFamily="2" charset="-122"/>
              <a:cs typeface="+mn-cs"/>
            </a:endParaRPr>
          </a:p>
        </p:txBody>
      </p:sp>
      <p:sp>
        <p:nvSpPr>
          <p:cNvPr id="46082" name="Rectangle 2"/>
          <p:cNvSpPr/>
          <p:nvPr/>
        </p:nvSpPr>
        <p:spPr>
          <a:xfrm>
            <a:off x="6096000" y="228600"/>
            <a:ext cx="3648075" cy="588963"/>
          </a:xfrm>
          <a:prstGeom prst="rect">
            <a:avLst/>
          </a:prstGeom>
          <a:solidFill>
            <a:srgbClr val="9966FF"/>
          </a:solidFill>
          <a:ln w="9525" cap="flat" cmpd="sng">
            <a:solidFill>
              <a:srgbClr val="FFFFFF"/>
            </a:solidFill>
            <a:prstDash val="solid"/>
            <a:miter/>
            <a:headEnd type="none" w="med" len="med"/>
            <a:tailEnd type="none" w="med" len="med"/>
          </a:ln>
        </p:spPr>
        <p:txBody>
          <a:bodyPr wrap="none" anchor="t" anchorCtr="0"/>
          <a:p>
            <a:pPr>
              <a:buSzPct val="100000"/>
            </a:pPr>
            <a:r>
              <a:rPr lang="zh-CN" altLang="en-US" sz="3200">
                <a:solidFill>
                  <a:srgbClr val="000000"/>
                </a:solidFill>
                <a:latin typeface="楷体_GB2312" pitchFamily="49" charset="-122"/>
                <a:ea typeface="楷体_GB2312" pitchFamily="49" charset="-122"/>
              </a:rPr>
              <a:t>*注明“汇票”字样</a:t>
            </a:r>
            <a:endParaRPr lang="zh-CN" altLang="en-US" sz="3200">
              <a:solidFill>
                <a:srgbClr val="000000"/>
              </a:solidFill>
              <a:latin typeface="楷体_GB2312" pitchFamily="49" charset="-122"/>
              <a:ea typeface="楷体_GB2312" pitchFamily="49" charset="-122"/>
            </a:endParaRPr>
          </a:p>
        </p:txBody>
      </p:sp>
      <p:sp>
        <p:nvSpPr>
          <p:cNvPr id="46083" name="Rectangle 3"/>
          <p:cNvSpPr/>
          <p:nvPr/>
        </p:nvSpPr>
        <p:spPr>
          <a:xfrm>
            <a:off x="6096000" y="914400"/>
            <a:ext cx="3648075" cy="588963"/>
          </a:xfrm>
          <a:prstGeom prst="rect">
            <a:avLst/>
          </a:prstGeom>
          <a:solidFill>
            <a:srgbClr val="9966FF"/>
          </a:solidFill>
          <a:ln w="9525" cap="flat" cmpd="sng">
            <a:solidFill>
              <a:srgbClr val="FFFFFF"/>
            </a:solidFill>
            <a:prstDash val="solid"/>
            <a:miter/>
            <a:headEnd type="none" w="med" len="med"/>
            <a:tailEnd type="none" w="med" len="med"/>
          </a:ln>
        </p:spPr>
        <p:txBody>
          <a:bodyPr wrap="none" anchor="t" anchorCtr="0"/>
          <a:p>
            <a:pPr>
              <a:buSzPct val="100000"/>
            </a:pPr>
            <a:r>
              <a:rPr lang="zh-CN" altLang="en-US" sz="3200">
                <a:solidFill>
                  <a:srgbClr val="000000"/>
                </a:solidFill>
                <a:latin typeface="楷体_GB2312" pitchFamily="49" charset="-122"/>
                <a:ea typeface="楷体_GB2312" pitchFamily="49" charset="-122"/>
              </a:rPr>
              <a:t>*无条件的支付命令</a:t>
            </a:r>
            <a:endParaRPr lang="zh-CN" altLang="en-US" sz="3200">
              <a:solidFill>
                <a:srgbClr val="000000"/>
              </a:solidFill>
              <a:latin typeface="楷体_GB2312" pitchFamily="49" charset="-122"/>
              <a:ea typeface="楷体_GB2312" pitchFamily="49" charset="-122"/>
            </a:endParaRPr>
          </a:p>
        </p:txBody>
      </p:sp>
      <p:sp>
        <p:nvSpPr>
          <p:cNvPr id="46084" name="Rectangle 4"/>
          <p:cNvSpPr/>
          <p:nvPr/>
        </p:nvSpPr>
        <p:spPr>
          <a:xfrm>
            <a:off x="6096000" y="4648200"/>
            <a:ext cx="3648075" cy="588963"/>
          </a:xfrm>
          <a:prstGeom prst="rect">
            <a:avLst/>
          </a:prstGeom>
          <a:solidFill>
            <a:srgbClr val="9966FF"/>
          </a:solidFill>
          <a:ln w="9525" cap="flat" cmpd="sng">
            <a:solidFill>
              <a:srgbClr val="FFFFFF"/>
            </a:solidFill>
            <a:prstDash val="solid"/>
            <a:miter/>
            <a:headEnd type="none" w="med" len="med"/>
            <a:tailEnd type="none" w="med" len="med"/>
          </a:ln>
        </p:spPr>
        <p:txBody>
          <a:bodyPr wrap="none" anchor="t" anchorCtr="0"/>
          <a:p>
            <a:pPr>
              <a:buSzPct val="100000"/>
            </a:pPr>
            <a:r>
              <a:rPr lang="zh-CN" altLang="en-US" sz="3200">
                <a:solidFill>
                  <a:srgbClr val="000000"/>
                </a:solidFill>
                <a:latin typeface="楷体_GB2312" pitchFamily="49" charset="-122"/>
                <a:ea typeface="楷体_GB2312" pitchFamily="49" charset="-122"/>
              </a:rPr>
              <a:t>*付款人姓名和商号</a:t>
            </a:r>
            <a:endParaRPr lang="zh-CN" altLang="en-US" sz="3200">
              <a:solidFill>
                <a:srgbClr val="000000"/>
              </a:solidFill>
              <a:latin typeface="楷体_GB2312" pitchFamily="49" charset="-122"/>
              <a:ea typeface="楷体_GB2312" pitchFamily="49" charset="-122"/>
            </a:endParaRPr>
          </a:p>
        </p:txBody>
      </p:sp>
      <p:sp>
        <p:nvSpPr>
          <p:cNvPr id="46085" name="Rectangle 5"/>
          <p:cNvSpPr/>
          <p:nvPr/>
        </p:nvSpPr>
        <p:spPr>
          <a:xfrm>
            <a:off x="6096000" y="5334000"/>
            <a:ext cx="2428875" cy="588963"/>
          </a:xfrm>
          <a:prstGeom prst="rect">
            <a:avLst/>
          </a:prstGeom>
          <a:solidFill>
            <a:srgbClr val="9966FF"/>
          </a:solidFill>
          <a:ln w="9525" cap="flat" cmpd="sng">
            <a:solidFill>
              <a:srgbClr val="FFFFFF"/>
            </a:solidFill>
            <a:prstDash val="solid"/>
            <a:miter/>
            <a:headEnd type="none" w="med" len="med"/>
            <a:tailEnd type="none" w="med" len="med"/>
          </a:ln>
        </p:spPr>
        <p:txBody>
          <a:bodyPr wrap="none" anchor="t" anchorCtr="0"/>
          <a:p>
            <a:pPr>
              <a:buSzPct val="100000"/>
            </a:pPr>
            <a:r>
              <a:rPr lang="zh-CN" altLang="en-US" sz="3200">
                <a:solidFill>
                  <a:srgbClr val="000000"/>
                </a:solidFill>
                <a:latin typeface="楷体_GB2312" pitchFamily="49" charset="-122"/>
                <a:ea typeface="楷体_GB2312" pitchFamily="49" charset="-122"/>
              </a:rPr>
              <a:t>*出票人签字</a:t>
            </a:r>
            <a:endParaRPr lang="zh-CN" altLang="en-US" sz="3200">
              <a:solidFill>
                <a:srgbClr val="000000"/>
              </a:solidFill>
              <a:latin typeface="楷体_GB2312" pitchFamily="49" charset="-122"/>
              <a:ea typeface="楷体_GB2312" pitchFamily="49" charset="-122"/>
            </a:endParaRPr>
          </a:p>
        </p:txBody>
      </p:sp>
      <p:sp>
        <p:nvSpPr>
          <p:cNvPr id="46086" name="Rectangle 6"/>
          <p:cNvSpPr/>
          <p:nvPr/>
        </p:nvSpPr>
        <p:spPr>
          <a:xfrm>
            <a:off x="6096000" y="2362200"/>
            <a:ext cx="3241675" cy="588963"/>
          </a:xfrm>
          <a:prstGeom prst="rect">
            <a:avLst/>
          </a:prstGeom>
          <a:solidFill>
            <a:srgbClr val="9966FF"/>
          </a:solidFill>
          <a:ln w="9525" cap="flat" cmpd="sng">
            <a:solidFill>
              <a:srgbClr val="FFFFFF"/>
            </a:solidFill>
            <a:prstDash val="solid"/>
            <a:miter/>
            <a:headEnd type="none" w="med" len="med"/>
            <a:tailEnd type="none" w="med" len="med"/>
          </a:ln>
        </p:spPr>
        <p:txBody>
          <a:bodyPr wrap="none" anchor="t" anchorCtr="0"/>
          <a:p>
            <a:pPr>
              <a:buSzPct val="100000"/>
            </a:pPr>
            <a:r>
              <a:rPr lang="zh-CN" altLang="en-US" sz="3200">
                <a:solidFill>
                  <a:srgbClr val="000000"/>
                </a:solidFill>
                <a:latin typeface="楷体_GB2312" pitchFamily="49" charset="-122"/>
                <a:ea typeface="楷体_GB2312" pitchFamily="49" charset="-122"/>
              </a:rPr>
              <a:t>*出票日期和地点</a:t>
            </a:r>
            <a:endParaRPr lang="zh-CN" altLang="en-US" sz="3200">
              <a:solidFill>
                <a:srgbClr val="000000"/>
              </a:solidFill>
              <a:latin typeface="楷体_GB2312" pitchFamily="49" charset="-122"/>
              <a:ea typeface="楷体_GB2312" pitchFamily="49" charset="-122"/>
            </a:endParaRPr>
          </a:p>
        </p:txBody>
      </p:sp>
      <p:sp>
        <p:nvSpPr>
          <p:cNvPr id="46087" name="Rectangle 7"/>
          <p:cNvSpPr/>
          <p:nvPr/>
        </p:nvSpPr>
        <p:spPr>
          <a:xfrm>
            <a:off x="6096000" y="3886200"/>
            <a:ext cx="3038475" cy="588963"/>
          </a:xfrm>
          <a:prstGeom prst="rect">
            <a:avLst/>
          </a:prstGeom>
          <a:solidFill>
            <a:srgbClr val="9966FF"/>
          </a:solidFill>
          <a:ln w="9525" cap="flat" cmpd="sng">
            <a:solidFill>
              <a:srgbClr val="FFFFFF"/>
            </a:solidFill>
            <a:prstDash val="solid"/>
            <a:miter/>
            <a:headEnd type="none" w="med" len="med"/>
            <a:tailEnd type="none" w="med" len="med"/>
          </a:ln>
        </p:spPr>
        <p:txBody>
          <a:bodyPr wrap="none" anchor="t" anchorCtr="0"/>
          <a:p>
            <a:pPr>
              <a:buSzPct val="100000"/>
            </a:pPr>
            <a:r>
              <a:rPr lang="zh-CN" altLang="en-US" sz="3200">
                <a:solidFill>
                  <a:srgbClr val="000000"/>
                </a:solidFill>
                <a:latin typeface="楷体_GB2312" pitchFamily="49" charset="-122"/>
                <a:ea typeface="楷体_GB2312" pitchFamily="49" charset="-122"/>
              </a:rPr>
              <a:t>付款地点、期限</a:t>
            </a:r>
            <a:endParaRPr lang="zh-CN" altLang="en-US" sz="3200">
              <a:solidFill>
                <a:srgbClr val="000000"/>
              </a:solidFill>
              <a:latin typeface="楷体_GB2312" pitchFamily="49" charset="-122"/>
              <a:ea typeface="楷体_GB2312" pitchFamily="49" charset="-122"/>
            </a:endParaRPr>
          </a:p>
        </p:txBody>
      </p:sp>
      <p:sp>
        <p:nvSpPr>
          <p:cNvPr id="46088" name="Rectangle 8"/>
          <p:cNvSpPr/>
          <p:nvPr/>
        </p:nvSpPr>
        <p:spPr>
          <a:xfrm>
            <a:off x="6096000" y="1676400"/>
            <a:ext cx="2022475" cy="588963"/>
          </a:xfrm>
          <a:prstGeom prst="rect">
            <a:avLst/>
          </a:prstGeom>
          <a:solidFill>
            <a:srgbClr val="9966FF"/>
          </a:solidFill>
          <a:ln w="9525" cap="flat" cmpd="sng">
            <a:solidFill>
              <a:srgbClr val="FFFFFF"/>
            </a:solidFill>
            <a:prstDash val="solid"/>
            <a:miter/>
            <a:headEnd type="none" w="med" len="med"/>
            <a:tailEnd type="none" w="med" len="med"/>
          </a:ln>
        </p:spPr>
        <p:txBody>
          <a:bodyPr wrap="none" anchor="t" anchorCtr="0"/>
          <a:p>
            <a:pPr>
              <a:buSzPct val="100000"/>
            </a:pPr>
            <a:r>
              <a:rPr lang="zh-CN" altLang="en-US" sz="3200">
                <a:solidFill>
                  <a:srgbClr val="000000"/>
                </a:solidFill>
                <a:latin typeface="楷体_GB2312" pitchFamily="49" charset="-122"/>
                <a:ea typeface="楷体_GB2312" pitchFamily="49" charset="-122"/>
              </a:rPr>
              <a:t>*汇票金额</a:t>
            </a:r>
            <a:endParaRPr lang="zh-CN" altLang="en-US" sz="3200">
              <a:solidFill>
                <a:srgbClr val="000000"/>
              </a:solidFill>
              <a:latin typeface="楷体_GB2312" pitchFamily="49" charset="-122"/>
              <a:ea typeface="楷体_GB2312" pitchFamily="49" charset="-122"/>
            </a:endParaRPr>
          </a:p>
        </p:txBody>
      </p:sp>
      <p:sp>
        <p:nvSpPr>
          <p:cNvPr id="46089" name="Rectangle 9"/>
          <p:cNvSpPr/>
          <p:nvPr/>
        </p:nvSpPr>
        <p:spPr>
          <a:xfrm>
            <a:off x="6096000" y="3124200"/>
            <a:ext cx="3648075" cy="588963"/>
          </a:xfrm>
          <a:prstGeom prst="rect">
            <a:avLst/>
          </a:prstGeom>
          <a:solidFill>
            <a:srgbClr val="9966FF"/>
          </a:solidFill>
          <a:ln w="9525" cap="flat" cmpd="sng">
            <a:solidFill>
              <a:srgbClr val="FFFFFF"/>
            </a:solidFill>
            <a:prstDash val="solid"/>
            <a:miter/>
            <a:headEnd type="none" w="med" len="med"/>
            <a:tailEnd type="none" w="med" len="med"/>
          </a:ln>
        </p:spPr>
        <p:txBody>
          <a:bodyPr wrap="none" anchor="t" anchorCtr="0"/>
          <a:p>
            <a:pPr>
              <a:buSzPct val="100000"/>
            </a:pPr>
            <a:r>
              <a:rPr lang="zh-CN" altLang="en-US" sz="3200">
                <a:solidFill>
                  <a:srgbClr val="000000"/>
                </a:solidFill>
                <a:latin typeface="楷体_GB2312" pitchFamily="49" charset="-122"/>
                <a:ea typeface="楷体_GB2312" pitchFamily="49" charset="-122"/>
              </a:rPr>
              <a:t>*收款人姓名和商号</a:t>
            </a:r>
            <a:endParaRPr lang="zh-CN" altLang="en-US" sz="3200">
              <a:solidFill>
                <a:srgbClr val="000000"/>
              </a:solidFill>
              <a:latin typeface="楷体_GB2312" pitchFamily="49" charset="-122"/>
              <a:ea typeface="楷体_GB2312" pitchFamily="49" charset="-122"/>
            </a:endParaRPr>
          </a:p>
        </p:txBody>
      </p:sp>
      <p:sp>
        <p:nvSpPr>
          <p:cNvPr id="46090" name="Rectangle 10"/>
          <p:cNvSpPr/>
          <p:nvPr/>
        </p:nvSpPr>
        <p:spPr>
          <a:xfrm>
            <a:off x="6096000" y="6019800"/>
            <a:ext cx="1006475" cy="588963"/>
          </a:xfrm>
          <a:prstGeom prst="rect">
            <a:avLst/>
          </a:prstGeom>
          <a:solidFill>
            <a:srgbClr val="9966FF"/>
          </a:solidFill>
          <a:ln w="9525" cap="flat" cmpd="sng">
            <a:solidFill>
              <a:srgbClr val="FFFFFF"/>
            </a:solidFill>
            <a:prstDash val="solid"/>
            <a:miter/>
            <a:headEnd type="none" w="med" len="med"/>
            <a:tailEnd type="none" w="med" len="med"/>
          </a:ln>
        </p:spPr>
        <p:txBody>
          <a:bodyPr wrap="none" anchor="t" anchorCtr="0"/>
          <a:p>
            <a:pPr>
              <a:buSzPct val="100000"/>
            </a:pPr>
            <a:r>
              <a:rPr lang="zh-CN" altLang="en-US" sz="3200">
                <a:solidFill>
                  <a:srgbClr val="000000"/>
                </a:solidFill>
                <a:latin typeface="楷体_GB2312" pitchFamily="49" charset="-122"/>
                <a:ea typeface="楷体_GB2312" pitchFamily="49" charset="-122"/>
              </a:rPr>
              <a:t>其他</a:t>
            </a:r>
            <a:endParaRPr lang="zh-CN" altLang="en-US" sz="3200">
              <a:solidFill>
                <a:srgbClr val="000000"/>
              </a:solidFill>
              <a:latin typeface="楷体_GB2312" pitchFamily="49" charset="-122"/>
              <a:ea typeface="楷体_GB2312" pitchFamily="49" charset="-122"/>
            </a:endParaRPr>
          </a:p>
        </p:txBody>
      </p:sp>
      <p:cxnSp>
        <p:nvCxnSpPr>
          <p:cNvPr id="46091" name="Line 11"/>
          <p:cNvCxnSpPr/>
          <p:nvPr/>
        </p:nvCxnSpPr>
        <p:spPr>
          <a:xfrm flipV="1">
            <a:off x="4008438" y="685800"/>
            <a:ext cx="1935162" cy="2022475"/>
          </a:xfrm>
          <a:prstGeom prst="line">
            <a:avLst/>
          </a:prstGeom>
          <a:ln w="28575" cap="flat" cmpd="sng">
            <a:solidFill>
              <a:srgbClr val="000000"/>
            </a:solidFill>
            <a:prstDash val="solid"/>
            <a:round/>
            <a:headEnd type="none" w="med" len="med"/>
            <a:tailEnd type="triangle" w="med" len="med"/>
          </a:ln>
        </p:spPr>
      </p:cxnSp>
      <p:cxnSp>
        <p:nvCxnSpPr>
          <p:cNvPr id="46092" name="Line 12"/>
          <p:cNvCxnSpPr/>
          <p:nvPr/>
        </p:nvCxnSpPr>
        <p:spPr>
          <a:xfrm flipV="1">
            <a:off x="4224338" y="1268413"/>
            <a:ext cx="1727200" cy="1584325"/>
          </a:xfrm>
          <a:prstGeom prst="line">
            <a:avLst/>
          </a:prstGeom>
          <a:ln w="28575" cap="flat" cmpd="sng">
            <a:solidFill>
              <a:srgbClr val="000000"/>
            </a:solidFill>
            <a:prstDash val="solid"/>
            <a:round/>
            <a:headEnd type="none" w="med" len="med"/>
            <a:tailEnd type="triangle" w="med" len="med"/>
          </a:ln>
        </p:spPr>
      </p:cxnSp>
      <p:cxnSp>
        <p:nvCxnSpPr>
          <p:cNvPr id="46093" name="Line 13"/>
          <p:cNvCxnSpPr/>
          <p:nvPr/>
        </p:nvCxnSpPr>
        <p:spPr>
          <a:xfrm flipV="1">
            <a:off x="4367213" y="1989138"/>
            <a:ext cx="1584325" cy="1079500"/>
          </a:xfrm>
          <a:prstGeom prst="line">
            <a:avLst/>
          </a:prstGeom>
          <a:ln w="28575" cap="flat" cmpd="sng">
            <a:solidFill>
              <a:srgbClr val="000000"/>
            </a:solidFill>
            <a:prstDash val="solid"/>
            <a:round/>
            <a:headEnd type="none" w="med" len="med"/>
            <a:tailEnd type="triangle" w="med" len="med"/>
          </a:ln>
        </p:spPr>
      </p:cxnSp>
      <p:cxnSp>
        <p:nvCxnSpPr>
          <p:cNvPr id="46094" name="Line 14"/>
          <p:cNvCxnSpPr/>
          <p:nvPr/>
        </p:nvCxnSpPr>
        <p:spPr>
          <a:xfrm flipV="1">
            <a:off x="4440238" y="2708275"/>
            <a:ext cx="1511300" cy="576263"/>
          </a:xfrm>
          <a:prstGeom prst="line">
            <a:avLst/>
          </a:prstGeom>
          <a:ln w="28575" cap="flat" cmpd="sng">
            <a:solidFill>
              <a:srgbClr val="000000"/>
            </a:solidFill>
            <a:prstDash val="solid"/>
            <a:round/>
            <a:headEnd type="none" w="med" len="med"/>
            <a:tailEnd type="triangle" w="med" len="med"/>
          </a:ln>
        </p:spPr>
      </p:cxnSp>
      <p:cxnSp>
        <p:nvCxnSpPr>
          <p:cNvPr id="46095" name="Line 15"/>
          <p:cNvCxnSpPr/>
          <p:nvPr/>
        </p:nvCxnSpPr>
        <p:spPr>
          <a:xfrm flipV="1">
            <a:off x="4440238" y="3429000"/>
            <a:ext cx="1511300" cy="71438"/>
          </a:xfrm>
          <a:prstGeom prst="line">
            <a:avLst/>
          </a:prstGeom>
          <a:ln w="28575" cap="flat" cmpd="sng">
            <a:solidFill>
              <a:srgbClr val="000000"/>
            </a:solidFill>
            <a:prstDash val="solid"/>
            <a:round/>
            <a:headEnd type="none" w="med" len="med"/>
            <a:tailEnd type="triangle" w="med" len="med"/>
          </a:ln>
        </p:spPr>
      </p:cxnSp>
      <p:cxnSp>
        <p:nvCxnSpPr>
          <p:cNvPr id="46096" name="Line 16"/>
          <p:cNvCxnSpPr/>
          <p:nvPr/>
        </p:nvCxnSpPr>
        <p:spPr>
          <a:xfrm>
            <a:off x="4440238" y="3644900"/>
            <a:ext cx="1503362" cy="469900"/>
          </a:xfrm>
          <a:prstGeom prst="line">
            <a:avLst/>
          </a:prstGeom>
          <a:ln w="28575" cap="flat" cmpd="sng">
            <a:solidFill>
              <a:srgbClr val="000000"/>
            </a:solidFill>
            <a:prstDash val="solid"/>
            <a:round/>
            <a:headEnd type="none" w="med" len="med"/>
            <a:tailEnd type="triangle" w="med" len="med"/>
          </a:ln>
        </p:spPr>
      </p:cxnSp>
      <p:cxnSp>
        <p:nvCxnSpPr>
          <p:cNvPr id="46097" name="Line 17"/>
          <p:cNvCxnSpPr/>
          <p:nvPr/>
        </p:nvCxnSpPr>
        <p:spPr>
          <a:xfrm>
            <a:off x="4367213" y="3860800"/>
            <a:ext cx="1584325" cy="1081088"/>
          </a:xfrm>
          <a:prstGeom prst="line">
            <a:avLst/>
          </a:prstGeom>
          <a:ln w="28575" cap="flat" cmpd="sng">
            <a:solidFill>
              <a:srgbClr val="000000"/>
            </a:solidFill>
            <a:prstDash val="solid"/>
            <a:round/>
            <a:headEnd type="none" w="med" len="med"/>
            <a:tailEnd type="triangle" w="med" len="med"/>
          </a:ln>
        </p:spPr>
      </p:cxnSp>
      <p:cxnSp>
        <p:nvCxnSpPr>
          <p:cNvPr id="46098" name="Line 18"/>
          <p:cNvCxnSpPr/>
          <p:nvPr/>
        </p:nvCxnSpPr>
        <p:spPr>
          <a:xfrm>
            <a:off x="4224338" y="4005263"/>
            <a:ext cx="1719262" cy="1557337"/>
          </a:xfrm>
          <a:prstGeom prst="line">
            <a:avLst/>
          </a:prstGeom>
          <a:ln w="28575" cap="flat" cmpd="sng">
            <a:solidFill>
              <a:srgbClr val="000000"/>
            </a:solidFill>
            <a:prstDash val="solid"/>
            <a:round/>
            <a:headEnd type="none" w="med" len="med"/>
            <a:tailEnd type="triangle" w="med" len="med"/>
          </a:ln>
        </p:spPr>
      </p:cxnSp>
      <p:cxnSp>
        <p:nvCxnSpPr>
          <p:cNvPr id="46099" name="Line 19"/>
          <p:cNvCxnSpPr/>
          <p:nvPr/>
        </p:nvCxnSpPr>
        <p:spPr>
          <a:xfrm>
            <a:off x="4079875" y="4149725"/>
            <a:ext cx="1871663" cy="2016125"/>
          </a:xfrm>
          <a:prstGeom prst="line">
            <a:avLst/>
          </a:prstGeom>
          <a:ln w="28575" cap="flat" cmpd="sng">
            <a:solidFill>
              <a:srgbClr val="000000"/>
            </a:solidFill>
            <a:prstDash val="solid"/>
            <a:round/>
            <a:headEnd type="none" w="med" len="med"/>
            <a:tailEnd type="triangle" w="med" len="med"/>
          </a:ln>
        </p:spPr>
      </p:cxnSp>
      <p:sp>
        <p:nvSpPr>
          <p:cNvPr id="46100" name="Oval 20"/>
          <p:cNvSpPr/>
          <p:nvPr/>
        </p:nvSpPr>
        <p:spPr>
          <a:xfrm>
            <a:off x="1905000" y="2590800"/>
            <a:ext cx="2362200" cy="1562100"/>
          </a:xfrm>
          <a:prstGeom prst="ellipse">
            <a:avLst/>
          </a:prstGeom>
          <a:solidFill>
            <a:srgbClr val="FF99CC"/>
          </a:solidFill>
          <a:ln w="9525" cap="flat" cmpd="sng">
            <a:solidFill>
              <a:srgbClr val="000000"/>
            </a:solidFill>
            <a:prstDash val="solid"/>
            <a:round/>
            <a:headEnd type="none" w="med" len="med"/>
            <a:tailEnd type="none" w="med" len="med"/>
          </a:ln>
        </p:spPr>
        <p:txBody>
          <a:bodyPr wrap="none" anchor="ctr" anchorCtr="0"/>
          <a:p>
            <a:pPr algn="ctr">
              <a:buSzPct val="100000"/>
            </a:pPr>
            <a:r>
              <a:rPr lang="zh-CN" altLang="zh-CN" sz="3200">
                <a:solidFill>
                  <a:srgbClr val="000000"/>
                </a:solidFill>
                <a:latin typeface="楷体_GB2312" pitchFamily="49" charset="-122"/>
                <a:ea typeface="楷体_GB2312" pitchFamily="49" charset="-122"/>
              </a:rPr>
              <a:t>2.</a:t>
            </a:r>
            <a:r>
              <a:rPr lang="zh-CN" altLang="en-US" sz="3200">
                <a:solidFill>
                  <a:srgbClr val="000000"/>
                </a:solidFill>
                <a:latin typeface="楷体_GB2312" pitchFamily="49" charset="-122"/>
                <a:ea typeface="楷体_GB2312" pitchFamily="49" charset="-122"/>
              </a:rPr>
              <a:t>基本内容</a:t>
            </a:r>
            <a:endParaRPr lang="zh-CN" altLang="en-US" sz="3200">
              <a:solidFill>
                <a:srgbClr val="000000"/>
              </a:solidFill>
              <a:latin typeface="楷体_GB2312" pitchFamily="49" charset="-122"/>
              <a:ea typeface="楷体_GB2312" pitchFamily="49" charset="-122"/>
            </a:endParaRPr>
          </a:p>
        </p:txBody>
      </p:sp>
      <p:sp>
        <p:nvSpPr>
          <p:cNvPr id="2133" name="AutoShape 21"/>
          <p:cNvSpPr/>
          <p:nvPr/>
        </p:nvSpPr>
        <p:spPr>
          <a:xfrm>
            <a:off x="2667000" y="4495800"/>
            <a:ext cx="1447800" cy="1295400"/>
          </a:xfrm>
          <a:prstGeom prst="wedgeRoundRectCallout">
            <a:avLst>
              <a:gd name="adj1" fmla="val -59977"/>
              <a:gd name="adj2" fmla="val -95097"/>
              <a:gd name="adj3" fmla="val 16667"/>
            </a:avLst>
          </a:prstGeom>
          <a:solidFill>
            <a:srgbClr val="8BC91B"/>
          </a:solidFill>
          <a:ln w="9525" cap="flat" cmpd="sng">
            <a:solidFill>
              <a:srgbClr val="000000"/>
            </a:solidFill>
            <a:prstDash val="solid"/>
            <a:miter/>
            <a:headEnd type="none" w="med" len="med"/>
            <a:tailEnd type="none" w="med" len="med"/>
          </a:ln>
        </p:spPr>
        <p:txBody>
          <a:bodyPr anchor="t" anchorCtr="0"/>
          <a:p>
            <a:pPr algn="ctr">
              <a:buSzPct val="100000"/>
            </a:pPr>
            <a:r>
              <a:rPr lang="en-US" altLang="zh-CN" sz="2800" b="1">
                <a:solidFill>
                  <a:srgbClr val="000000"/>
                </a:solidFill>
                <a:latin typeface="楷体_GB2312" pitchFamily="49" charset="-122"/>
                <a:ea typeface="楷体_GB2312" pitchFamily="49" charset="-122"/>
              </a:rPr>
              <a:t>P128</a:t>
            </a:r>
            <a:r>
              <a:rPr lang="zh-CN" altLang="en-US" sz="2800" b="1">
                <a:solidFill>
                  <a:srgbClr val="000000"/>
                </a:solidFill>
                <a:latin typeface="楷体_GB2312" pitchFamily="49" charset="-122"/>
                <a:ea typeface="楷体_GB2312" pitchFamily="49" charset="-122"/>
              </a:rPr>
              <a:t>汇票样本</a:t>
            </a:r>
            <a:endParaRPr lang="zh-CN" altLang="en-US" sz="2800" b="1">
              <a:solidFill>
                <a:srgbClr val="000000"/>
              </a:solidFill>
              <a:latin typeface="楷体_GB2312" pitchFamily="49" charset="-122"/>
              <a:ea typeface="楷体_GB2312" pitchFamily="49" charset="-122"/>
            </a:endParaRPr>
          </a:p>
        </p:txBody>
      </p:sp>
    </p:spTree>
    <p:custDataLst>
      <p:tags r:id="rId1"/>
    </p:custData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childTnLst>
                                    <p:set>
                                      <p:cBhvr>
                                        <p:cTn id="6" dur="1" fill="hold">
                                          <p:stCondLst>
                                            <p:cond delay="0"/>
                                          </p:stCondLst>
                                        </p:cTn>
                                        <p:tgtEl>
                                          <p:spTgt spid="2133"/>
                                        </p:tgtEl>
                                        <p:attrNameLst>
                                          <p:attrName>style.visibility</p:attrName>
                                        </p:attrNameLst>
                                      </p:cBhvr>
                                      <p:to>
                                        <p:strVal val="visible"/>
                                      </p:to>
                                    </p:set>
                                    <p:anim calcmode="lin" valueType="num">
                                      <p:cBhvr>
                                        <p:cTn id="7" dur="500" fill="hold"/>
                                        <p:tgtEl>
                                          <p:spTgt spid="2133"/>
                                        </p:tgtEl>
                                        <p:attrNameLst>
                                          <p:attrName>ppt_x</p:attrName>
                                        </p:attrNameLst>
                                      </p:cBhvr>
                                      <p:tavLst>
                                        <p:tav tm="0">
                                          <p:val>
                                            <p:strVal val="0-#ppt_w/2"/>
                                          </p:val>
                                        </p:tav>
                                        <p:tav tm="100000">
                                          <p:val>
                                            <p:strVal val="#ppt_x"/>
                                          </p:val>
                                        </p:tav>
                                      </p:tavLst>
                                    </p:anim>
                                    <p:anim calcmode="lin" valueType="num">
                                      <p:cBhvr>
                                        <p:cTn id="8" dur="500" fill="hold"/>
                                        <p:tgtEl>
                                          <p:spTgt spid="21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33"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lIns="0" tIns="0" rIns="0" bIns="0" rtlCol="0" anchor="b"/>
          <a:p>
            <a:pPr marL="0" marR="0" lvl="0" indent="0" algn="l" defTabSz="914400" rtl="0" eaLnBrk="1" fontAlgn="base" latinLnBrk="0" hangingPunct="1">
              <a:lnSpc>
                <a:spcPct val="100000"/>
              </a:lnSpc>
              <a:spcBef>
                <a:spcPct val="0"/>
              </a:spcBef>
              <a:spcAft>
                <a:spcPct val="0"/>
              </a:spcAft>
              <a:buClrTx/>
              <a:buSzTx/>
              <a:buFontTx/>
              <a:buNone/>
            </a:pPr>
            <a:r>
              <a:rPr kumimoji="0" lang="en-US" altLang="zh-CN" sz="825"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Company Logo</a:t>
            </a:r>
            <a:endParaRPr kumimoji="0" lang="en-US" altLang="zh-CN" sz="1200" b="1" i="0" u="none" strike="noStrike" kern="1200" cap="none" spc="0" normalizeH="0" baseline="0" noProof="1">
              <a:solidFill>
                <a:schemeClr val="bg1"/>
              </a:solidFill>
              <a:latin typeface="Verdana" panose="020B0604030504040204" charset="0"/>
              <a:ea typeface="宋体" panose="02010600030101010101" pitchFamily="2" charset="-122"/>
              <a:cs typeface="+mn-cs"/>
            </a:endParaRPr>
          </a:p>
        </p:txBody>
      </p:sp>
      <p:sp>
        <p:nvSpPr>
          <p:cNvPr id="47106" name="Rectangle 2"/>
          <p:cNvSpPr/>
          <p:nvPr/>
        </p:nvSpPr>
        <p:spPr>
          <a:xfrm>
            <a:off x="2438400" y="685800"/>
            <a:ext cx="3276600" cy="579438"/>
          </a:xfrm>
          <a:prstGeom prst="rect">
            <a:avLst/>
          </a:prstGeom>
          <a:noFill/>
          <a:ln w="9525">
            <a:noFill/>
          </a:ln>
        </p:spPr>
        <p:txBody>
          <a:bodyPr anchor="t" anchorCtr="0"/>
          <a:p>
            <a:pPr>
              <a:buSzPct val="100000"/>
            </a:pPr>
            <a:r>
              <a:rPr lang="zh-CN" altLang="en-US" sz="3200">
                <a:solidFill>
                  <a:srgbClr val="000000"/>
                </a:solidFill>
                <a:latin typeface="楷体_GB2312" pitchFamily="49" charset="-122"/>
                <a:ea typeface="楷体_GB2312" pitchFamily="49" charset="-122"/>
              </a:rPr>
              <a:t>3．汇票的种类</a:t>
            </a:r>
            <a:endParaRPr lang="zh-CN" altLang="en-US" sz="3200">
              <a:solidFill>
                <a:srgbClr val="000000"/>
              </a:solidFill>
              <a:latin typeface="楷体_GB2312" pitchFamily="49" charset="-122"/>
              <a:ea typeface="楷体_GB2312" pitchFamily="49" charset="-122"/>
            </a:endParaRPr>
          </a:p>
        </p:txBody>
      </p:sp>
      <p:sp>
        <p:nvSpPr>
          <p:cNvPr id="2137" name="Rectangle 3"/>
          <p:cNvSpPr/>
          <p:nvPr/>
        </p:nvSpPr>
        <p:spPr>
          <a:xfrm>
            <a:off x="1752600" y="2133600"/>
            <a:ext cx="2667000" cy="1582738"/>
          </a:xfrm>
          <a:prstGeom prst="rect">
            <a:avLst/>
          </a:prstGeom>
          <a:solidFill>
            <a:srgbClr val="FF99CC"/>
          </a:solidFill>
          <a:ln w="28575" cap="flat" cmpd="sng">
            <a:solidFill>
              <a:srgbClr val="00FFFF"/>
            </a:solidFill>
            <a:prstDash val="solid"/>
            <a:miter/>
            <a:headEnd type="none" w="med" len="med"/>
            <a:tailEnd type="none" w="med" len="med"/>
          </a:ln>
        </p:spPr>
        <p:txBody>
          <a:bodyPr anchor="t" anchorCtr="0"/>
          <a:p>
            <a:pPr>
              <a:buSzPct val="100000"/>
            </a:pPr>
            <a:r>
              <a:rPr lang="zh-CN" altLang="en-US" sz="3200">
                <a:solidFill>
                  <a:srgbClr val="000000"/>
                </a:solidFill>
                <a:latin typeface="楷体_GB2312" pitchFamily="49" charset="-122"/>
                <a:ea typeface="楷体_GB2312" pitchFamily="49" charset="-122"/>
              </a:rPr>
              <a:t>（1）按出票人(</a:t>
            </a:r>
            <a:r>
              <a:rPr lang="en-US" altLang="zh-CN" sz="3200">
                <a:solidFill>
                  <a:srgbClr val="000000"/>
                </a:solidFill>
                <a:latin typeface="楷体_GB2312" pitchFamily="49" charset="-122"/>
                <a:ea typeface="楷体_GB2312" pitchFamily="49" charset="-122"/>
              </a:rPr>
              <a:t>drawer)</a:t>
            </a:r>
            <a:r>
              <a:rPr lang="zh-CN" altLang="en-US" sz="3200">
                <a:solidFill>
                  <a:srgbClr val="000000"/>
                </a:solidFill>
                <a:latin typeface="楷体_GB2312" pitchFamily="49" charset="-122"/>
                <a:ea typeface="楷体_GB2312" pitchFamily="49" charset="-122"/>
              </a:rPr>
              <a:t>的不同</a:t>
            </a:r>
            <a:endParaRPr lang="zh-CN" altLang="en-US" sz="3200">
              <a:solidFill>
                <a:srgbClr val="000000"/>
              </a:solidFill>
              <a:latin typeface="楷体_GB2312" pitchFamily="49" charset="-122"/>
              <a:ea typeface="楷体_GB2312" pitchFamily="49" charset="-122"/>
            </a:endParaRPr>
          </a:p>
        </p:txBody>
      </p:sp>
      <p:cxnSp>
        <p:nvCxnSpPr>
          <p:cNvPr id="2138" name="AutoShape 4"/>
          <p:cNvCxnSpPr/>
          <p:nvPr/>
        </p:nvCxnSpPr>
        <p:spPr>
          <a:xfrm flipV="1">
            <a:off x="4419600" y="1981200"/>
            <a:ext cx="762000" cy="708025"/>
          </a:xfrm>
          <a:prstGeom prst="bentConnector3">
            <a:avLst>
              <a:gd name="adj1" fmla="val 50000"/>
            </a:avLst>
          </a:prstGeom>
          <a:ln w="28575" cap="flat" cmpd="sng">
            <a:solidFill>
              <a:srgbClr val="000000"/>
            </a:solidFill>
            <a:prstDash val="solid"/>
            <a:miter/>
            <a:headEnd type="none" w="med" len="med"/>
            <a:tailEnd type="none" w="med" len="med"/>
          </a:ln>
        </p:spPr>
      </p:cxnSp>
      <p:cxnSp>
        <p:nvCxnSpPr>
          <p:cNvPr id="2139" name="AutoShape 5"/>
          <p:cNvCxnSpPr/>
          <p:nvPr/>
        </p:nvCxnSpPr>
        <p:spPr>
          <a:xfrm>
            <a:off x="4419600" y="2743200"/>
            <a:ext cx="685800" cy="719138"/>
          </a:xfrm>
          <a:prstGeom prst="bentConnector3">
            <a:avLst>
              <a:gd name="adj1" fmla="val 43287"/>
            </a:avLst>
          </a:prstGeom>
          <a:ln w="28575" cap="flat" cmpd="sng">
            <a:solidFill>
              <a:srgbClr val="000000"/>
            </a:solidFill>
            <a:prstDash val="solid"/>
            <a:miter/>
            <a:headEnd type="none" w="med" len="med"/>
            <a:tailEnd type="none" w="med" len="med"/>
          </a:ln>
        </p:spPr>
      </p:cxnSp>
      <p:sp>
        <p:nvSpPr>
          <p:cNvPr id="2140" name="Rectangle 6"/>
          <p:cNvSpPr/>
          <p:nvPr/>
        </p:nvSpPr>
        <p:spPr>
          <a:xfrm>
            <a:off x="5181600" y="1676400"/>
            <a:ext cx="2895600" cy="1076325"/>
          </a:xfrm>
          <a:prstGeom prst="rect">
            <a:avLst/>
          </a:prstGeom>
          <a:solidFill>
            <a:srgbClr val="66FF33"/>
          </a:solidFill>
          <a:ln w="9525" cap="flat" cmpd="sng">
            <a:solidFill>
              <a:srgbClr val="000000"/>
            </a:solidFill>
            <a:prstDash val="solid"/>
            <a:miter/>
            <a:headEnd type="none" w="med" len="med"/>
            <a:tailEnd type="none" w="med" len="med"/>
          </a:ln>
        </p:spPr>
        <p:txBody>
          <a:bodyPr anchor="t" anchorCtr="0"/>
          <a:p>
            <a:pPr>
              <a:buSzPct val="100000"/>
            </a:pPr>
            <a:r>
              <a:rPr lang="en-US" altLang="zh-CN" sz="3200">
                <a:solidFill>
                  <a:srgbClr val="000000"/>
                </a:solidFill>
                <a:latin typeface="楷体_GB2312" pitchFamily="49" charset="-122"/>
                <a:ea typeface="楷体_GB2312" pitchFamily="49" charset="-122"/>
              </a:rPr>
              <a:t>banker</a:t>
            </a:r>
            <a:r>
              <a:rPr lang="en-US" altLang="zh-CN" sz="3200">
                <a:solidFill>
                  <a:srgbClr val="000000"/>
                </a:solidFill>
                <a:latin typeface="Times New Roman" panose="02020603050405020304" charset="0"/>
                <a:ea typeface="楷体_GB2312" pitchFamily="49" charset="-122"/>
              </a:rPr>
              <a:t>’</a:t>
            </a:r>
            <a:r>
              <a:rPr lang="en-US" altLang="zh-CN" sz="3200">
                <a:solidFill>
                  <a:srgbClr val="000000"/>
                </a:solidFill>
                <a:latin typeface="楷体_GB2312" pitchFamily="49" charset="-122"/>
                <a:ea typeface="楷体_GB2312" pitchFamily="49" charset="-122"/>
              </a:rPr>
              <a:t>s bill（</a:t>
            </a:r>
            <a:r>
              <a:rPr lang="zh-CN" altLang="en-US" sz="3200">
                <a:solidFill>
                  <a:srgbClr val="000000"/>
                </a:solidFill>
                <a:latin typeface="楷体_GB2312" pitchFamily="49" charset="-122"/>
                <a:ea typeface="楷体_GB2312" pitchFamily="49" charset="-122"/>
              </a:rPr>
              <a:t>银行汇票）</a:t>
            </a:r>
            <a:endParaRPr lang="zh-CN" altLang="en-US" sz="3200">
              <a:solidFill>
                <a:srgbClr val="000000"/>
              </a:solidFill>
              <a:latin typeface="楷体_GB2312" pitchFamily="49" charset="-122"/>
              <a:ea typeface="楷体_GB2312" pitchFamily="49" charset="-122"/>
            </a:endParaRPr>
          </a:p>
        </p:txBody>
      </p:sp>
      <p:sp>
        <p:nvSpPr>
          <p:cNvPr id="2141" name="Rectangle 7"/>
          <p:cNvSpPr/>
          <p:nvPr/>
        </p:nvSpPr>
        <p:spPr>
          <a:xfrm>
            <a:off x="5105400" y="3133725"/>
            <a:ext cx="3241675" cy="1076325"/>
          </a:xfrm>
          <a:prstGeom prst="rect">
            <a:avLst/>
          </a:prstGeom>
          <a:solidFill>
            <a:srgbClr val="66FF33"/>
          </a:solidFill>
          <a:ln w="9525" cap="flat" cmpd="sng">
            <a:solidFill>
              <a:srgbClr val="000000"/>
            </a:solidFill>
            <a:prstDash val="solid"/>
            <a:miter/>
            <a:headEnd type="none" w="med" len="med"/>
            <a:tailEnd type="none" w="med" len="med"/>
          </a:ln>
        </p:spPr>
        <p:txBody>
          <a:bodyPr wrap="none" anchor="t" anchorCtr="0"/>
          <a:p>
            <a:pPr>
              <a:buSzPct val="100000"/>
            </a:pPr>
            <a:r>
              <a:rPr lang="en-US" altLang="zh-CN" sz="3200">
                <a:solidFill>
                  <a:srgbClr val="000000"/>
                </a:solidFill>
                <a:latin typeface="楷体_GB2312" pitchFamily="49" charset="-122"/>
                <a:ea typeface="楷体_GB2312" pitchFamily="49" charset="-122"/>
              </a:rPr>
              <a:t>commercial bill</a:t>
            </a:r>
            <a:endParaRPr lang="en-US" altLang="zh-CN" sz="3200">
              <a:solidFill>
                <a:srgbClr val="000000"/>
              </a:solidFill>
              <a:latin typeface="楷体_GB2312" pitchFamily="49" charset="-122"/>
              <a:ea typeface="楷体_GB2312" pitchFamily="49" charset="-122"/>
            </a:endParaRPr>
          </a:p>
          <a:p>
            <a:pPr>
              <a:buSzPct val="100000"/>
            </a:pPr>
            <a:r>
              <a:rPr lang="zh-CN" altLang="en-US" sz="3200">
                <a:solidFill>
                  <a:srgbClr val="000000"/>
                </a:solidFill>
                <a:latin typeface="楷体_GB2312" pitchFamily="49" charset="-122"/>
                <a:ea typeface="楷体_GB2312" pitchFamily="49" charset="-122"/>
              </a:rPr>
              <a:t>（商业汇票）</a:t>
            </a:r>
            <a:endParaRPr lang="zh-CN" altLang="en-US" sz="3200">
              <a:solidFill>
                <a:srgbClr val="000000"/>
              </a:solidFill>
              <a:latin typeface="楷体_GB2312" pitchFamily="49" charset="-122"/>
              <a:ea typeface="楷体_GB2312" pitchFamily="49" charset="-122"/>
            </a:endParaRPr>
          </a:p>
        </p:txBody>
      </p:sp>
      <p:sp>
        <p:nvSpPr>
          <p:cNvPr id="2142" name="AutoShape 8"/>
          <p:cNvSpPr/>
          <p:nvPr/>
        </p:nvSpPr>
        <p:spPr>
          <a:xfrm>
            <a:off x="6858000" y="228600"/>
            <a:ext cx="3505200" cy="1524000"/>
          </a:xfrm>
          <a:prstGeom prst="wedgeRectCallout">
            <a:avLst>
              <a:gd name="adj1" fmla="val -62046"/>
              <a:gd name="adj2" fmla="val 52917"/>
            </a:avLst>
          </a:prstGeom>
          <a:solidFill>
            <a:srgbClr val="FFFF99"/>
          </a:solidFill>
          <a:ln w="38100" cap="flat" cmpd="sng">
            <a:solidFill>
              <a:srgbClr val="66FFFF"/>
            </a:solidFill>
            <a:prstDash val="solid"/>
            <a:miter/>
            <a:headEnd type="none" w="med" len="med"/>
            <a:tailEnd type="none" w="med" len="med"/>
          </a:ln>
        </p:spPr>
        <p:txBody>
          <a:bodyPr anchor="t" anchorCtr="0"/>
          <a:p>
            <a:pPr>
              <a:spcBef>
                <a:spcPct val="20000"/>
              </a:spcBef>
              <a:buClr>
                <a:srgbClr val="FFFF00"/>
              </a:buClr>
              <a:buSzPct val="80000"/>
              <a:buFont typeface="Wingdings" panose="05000000000000000000" pitchFamily="2" charset="2"/>
            </a:pPr>
            <a:r>
              <a:rPr lang="zh-CN" altLang="en-US" sz="3200">
                <a:solidFill>
                  <a:srgbClr val="000000"/>
                </a:solidFill>
                <a:latin typeface="楷体_GB2312" pitchFamily="49" charset="-122"/>
                <a:ea typeface="楷体_GB2312" pitchFamily="49" charset="-122"/>
              </a:rPr>
              <a:t>出票人为银行，即为银行汇票，付款人也为银行</a:t>
            </a:r>
            <a:endParaRPr lang="zh-CN" altLang="en-US" sz="3200">
              <a:solidFill>
                <a:srgbClr val="000000"/>
              </a:solidFill>
              <a:latin typeface="楷体_GB2312" pitchFamily="49" charset="-122"/>
              <a:ea typeface="楷体_GB2312" pitchFamily="49" charset="-122"/>
            </a:endParaRPr>
          </a:p>
        </p:txBody>
      </p:sp>
      <p:sp>
        <p:nvSpPr>
          <p:cNvPr id="2143" name="Rectangle 9"/>
          <p:cNvSpPr/>
          <p:nvPr/>
        </p:nvSpPr>
        <p:spPr>
          <a:xfrm>
            <a:off x="1828800" y="4800600"/>
            <a:ext cx="2667000" cy="1095375"/>
          </a:xfrm>
          <a:prstGeom prst="rect">
            <a:avLst/>
          </a:prstGeom>
          <a:solidFill>
            <a:srgbClr val="FF99CC"/>
          </a:solidFill>
          <a:ln w="28575" cap="flat" cmpd="sng">
            <a:solidFill>
              <a:srgbClr val="00FFFF"/>
            </a:solidFill>
            <a:prstDash val="solid"/>
            <a:miter/>
            <a:headEnd type="none" w="med" len="med"/>
            <a:tailEnd type="none" w="med" len="med"/>
          </a:ln>
        </p:spPr>
        <p:txBody>
          <a:bodyPr anchor="t" anchorCtr="0"/>
          <a:p>
            <a:pPr>
              <a:buSzPct val="100000"/>
            </a:pPr>
            <a:r>
              <a:rPr lang="en-US" altLang="zh-CN" sz="3200">
                <a:solidFill>
                  <a:srgbClr val="000000"/>
                </a:solidFill>
                <a:latin typeface="楷体_GB2312" pitchFamily="49" charset="-122"/>
                <a:ea typeface="楷体_GB2312" pitchFamily="49" charset="-122"/>
              </a:rPr>
              <a:t>（2）</a:t>
            </a:r>
            <a:r>
              <a:rPr lang="zh-CN" altLang="en-US" sz="3200">
                <a:solidFill>
                  <a:srgbClr val="000000"/>
                </a:solidFill>
                <a:latin typeface="楷体_GB2312" pitchFamily="49" charset="-122"/>
                <a:ea typeface="楷体_GB2312" pitchFamily="49" charset="-122"/>
              </a:rPr>
              <a:t>按有无附商业单据</a:t>
            </a:r>
            <a:endParaRPr lang="zh-CN" altLang="en-US" sz="3200">
              <a:solidFill>
                <a:srgbClr val="000000"/>
              </a:solidFill>
              <a:latin typeface="楷体_GB2312" pitchFamily="49" charset="-122"/>
              <a:ea typeface="楷体_GB2312" pitchFamily="49" charset="-122"/>
            </a:endParaRPr>
          </a:p>
        </p:txBody>
      </p:sp>
      <p:cxnSp>
        <p:nvCxnSpPr>
          <p:cNvPr id="2144" name="AutoShape 10"/>
          <p:cNvCxnSpPr/>
          <p:nvPr/>
        </p:nvCxnSpPr>
        <p:spPr>
          <a:xfrm flipV="1">
            <a:off x="4495800" y="4572000"/>
            <a:ext cx="762000" cy="708025"/>
          </a:xfrm>
          <a:prstGeom prst="bentConnector3">
            <a:avLst>
              <a:gd name="adj1" fmla="val 50000"/>
            </a:avLst>
          </a:prstGeom>
          <a:ln w="28575" cap="flat" cmpd="sng">
            <a:solidFill>
              <a:srgbClr val="000000"/>
            </a:solidFill>
            <a:prstDash val="solid"/>
            <a:miter/>
            <a:headEnd type="none" w="med" len="med"/>
            <a:tailEnd type="none" w="med" len="med"/>
          </a:ln>
        </p:spPr>
      </p:cxnSp>
      <p:cxnSp>
        <p:nvCxnSpPr>
          <p:cNvPr id="2145" name="AutoShape 11"/>
          <p:cNvCxnSpPr/>
          <p:nvPr/>
        </p:nvCxnSpPr>
        <p:spPr>
          <a:xfrm>
            <a:off x="4495800" y="5410200"/>
            <a:ext cx="685800" cy="719138"/>
          </a:xfrm>
          <a:prstGeom prst="bentConnector3">
            <a:avLst>
              <a:gd name="adj1" fmla="val 43287"/>
            </a:avLst>
          </a:prstGeom>
          <a:ln w="28575" cap="flat" cmpd="sng">
            <a:solidFill>
              <a:srgbClr val="000000"/>
            </a:solidFill>
            <a:prstDash val="solid"/>
            <a:miter/>
            <a:headEnd type="none" w="med" len="med"/>
            <a:tailEnd type="none" w="med" len="med"/>
          </a:ln>
        </p:spPr>
      </p:cxnSp>
      <p:sp>
        <p:nvSpPr>
          <p:cNvPr id="2146" name="Rectangle 12"/>
          <p:cNvSpPr/>
          <p:nvPr/>
        </p:nvSpPr>
        <p:spPr>
          <a:xfrm>
            <a:off x="5257800" y="4343400"/>
            <a:ext cx="2895600" cy="1076325"/>
          </a:xfrm>
          <a:prstGeom prst="rect">
            <a:avLst/>
          </a:prstGeom>
          <a:solidFill>
            <a:srgbClr val="66FF33"/>
          </a:solidFill>
          <a:ln w="9525" cap="flat" cmpd="sng">
            <a:solidFill>
              <a:srgbClr val="000000"/>
            </a:solidFill>
            <a:prstDash val="solid"/>
            <a:miter/>
            <a:headEnd type="none" w="med" len="med"/>
            <a:tailEnd type="none" w="med" len="med"/>
          </a:ln>
        </p:spPr>
        <p:txBody>
          <a:bodyPr anchor="t" anchorCtr="0"/>
          <a:p>
            <a:pPr>
              <a:buSzPct val="100000"/>
            </a:pPr>
            <a:r>
              <a:rPr lang="en-US" altLang="zh-CN" sz="3200">
                <a:solidFill>
                  <a:srgbClr val="000000"/>
                </a:solidFill>
                <a:latin typeface="楷体_GB2312" pitchFamily="49" charset="-122"/>
                <a:ea typeface="楷体_GB2312" pitchFamily="49" charset="-122"/>
              </a:rPr>
              <a:t>clean bill</a:t>
            </a:r>
            <a:endParaRPr lang="en-US" altLang="zh-CN" sz="3200">
              <a:solidFill>
                <a:srgbClr val="000000"/>
              </a:solidFill>
              <a:latin typeface="楷体_GB2312" pitchFamily="49" charset="-122"/>
              <a:ea typeface="楷体_GB2312" pitchFamily="49" charset="-122"/>
            </a:endParaRPr>
          </a:p>
          <a:p>
            <a:pPr>
              <a:buSzPct val="100000"/>
            </a:pPr>
            <a:r>
              <a:rPr lang="zh-CN" altLang="en-US" sz="3200">
                <a:solidFill>
                  <a:srgbClr val="000000"/>
                </a:solidFill>
                <a:latin typeface="楷体_GB2312" pitchFamily="49" charset="-122"/>
                <a:ea typeface="楷体_GB2312" pitchFamily="49" charset="-122"/>
              </a:rPr>
              <a:t>（光票）</a:t>
            </a:r>
            <a:endParaRPr lang="zh-CN" altLang="en-US" sz="3200">
              <a:solidFill>
                <a:srgbClr val="000000"/>
              </a:solidFill>
              <a:latin typeface="楷体_GB2312" pitchFamily="49" charset="-122"/>
              <a:ea typeface="楷体_GB2312" pitchFamily="49" charset="-122"/>
            </a:endParaRPr>
          </a:p>
        </p:txBody>
      </p:sp>
      <p:sp>
        <p:nvSpPr>
          <p:cNvPr id="2147" name="Rectangle 13"/>
          <p:cNvSpPr/>
          <p:nvPr/>
        </p:nvSpPr>
        <p:spPr>
          <a:xfrm>
            <a:off x="5181600" y="5562600"/>
            <a:ext cx="3444875" cy="1076325"/>
          </a:xfrm>
          <a:prstGeom prst="rect">
            <a:avLst/>
          </a:prstGeom>
          <a:solidFill>
            <a:srgbClr val="66FF33"/>
          </a:solidFill>
          <a:ln w="9525" cap="flat" cmpd="sng">
            <a:solidFill>
              <a:srgbClr val="000000"/>
            </a:solidFill>
            <a:prstDash val="solid"/>
            <a:miter/>
            <a:headEnd type="none" w="med" len="med"/>
            <a:tailEnd type="none" w="med" len="med"/>
          </a:ln>
        </p:spPr>
        <p:txBody>
          <a:bodyPr wrap="none" anchor="t" anchorCtr="0"/>
          <a:p>
            <a:pPr>
              <a:buSzPct val="100000"/>
            </a:pPr>
            <a:r>
              <a:rPr lang="en-US" altLang="zh-CN" sz="3200">
                <a:solidFill>
                  <a:srgbClr val="000000"/>
                </a:solidFill>
                <a:latin typeface="楷体_GB2312" pitchFamily="49" charset="-122"/>
                <a:ea typeface="楷体_GB2312" pitchFamily="49" charset="-122"/>
              </a:rPr>
              <a:t>documentary bill</a:t>
            </a:r>
            <a:endParaRPr lang="en-US" altLang="zh-CN" sz="3200">
              <a:solidFill>
                <a:srgbClr val="000000"/>
              </a:solidFill>
              <a:latin typeface="楷体_GB2312" pitchFamily="49" charset="-122"/>
              <a:ea typeface="楷体_GB2312" pitchFamily="49" charset="-122"/>
            </a:endParaRPr>
          </a:p>
          <a:p>
            <a:pPr>
              <a:buSzPct val="100000"/>
            </a:pPr>
            <a:r>
              <a:rPr lang="zh-CN" altLang="en-US" sz="3200">
                <a:solidFill>
                  <a:srgbClr val="000000"/>
                </a:solidFill>
                <a:latin typeface="楷体_GB2312" pitchFamily="49" charset="-122"/>
                <a:ea typeface="楷体_GB2312" pitchFamily="49" charset="-122"/>
              </a:rPr>
              <a:t>（跟单汇票）</a:t>
            </a:r>
            <a:endParaRPr lang="zh-CN" altLang="en-US" sz="3200">
              <a:solidFill>
                <a:srgbClr val="000000"/>
              </a:solidFill>
              <a:latin typeface="楷体_GB2312" pitchFamily="49" charset="-122"/>
              <a:ea typeface="楷体_GB2312" pitchFamily="49" charset="-122"/>
            </a:endParaRPr>
          </a:p>
        </p:txBody>
      </p:sp>
      <p:sp>
        <p:nvSpPr>
          <p:cNvPr id="2148" name="AutoShape 14"/>
          <p:cNvSpPr/>
          <p:nvPr/>
        </p:nvSpPr>
        <p:spPr>
          <a:xfrm>
            <a:off x="6553200" y="4724400"/>
            <a:ext cx="3810000" cy="1752600"/>
          </a:xfrm>
          <a:prstGeom prst="wedgeRectCallout">
            <a:avLst>
              <a:gd name="adj1" fmla="val -57625"/>
              <a:gd name="adj2" fmla="val -89310"/>
            </a:avLst>
          </a:prstGeom>
          <a:solidFill>
            <a:srgbClr val="FFFF99"/>
          </a:solidFill>
          <a:ln w="38100" cap="flat" cmpd="sng">
            <a:solidFill>
              <a:srgbClr val="66FFFF"/>
            </a:solidFill>
            <a:prstDash val="solid"/>
            <a:miter/>
            <a:headEnd type="none" w="med" len="med"/>
            <a:tailEnd type="none" w="med" len="med"/>
          </a:ln>
        </p:spPr>
        <p:txBody>
          <a:bodyPr anchor="t" anchorCtr="0"/>
          <a:p>
            <a:pPr>
              <a:spcBef>
                <a:spcPct val="20000"/>
              </a:spcBef>
              <a:buClr>
                <a:srgbClr val="FFFF00"/>
              </a:buClr>
              <a:buSzPct val="80000"/>
              <a:buFont typeface="Wingdings" panose="05000000000000000000" pitchFamily="2" charset="2"/>
            </a:pPr>
            <a:r>
              <a:rPr lang="zh-CN" altLang="en-US" sz="2800">
                <a:solidFill>
                  <a:srgbClr val="000000"/>
                </a:solidFill>
                <a:latin typeface="楷体_GB2312" pitchFamily="49" charset="-122"/>
                <a:ea typeface="楷体_GB2312" pitchFamily="49" charset="-122"/>
              </a:rPr>
              <a:t>出票人为工商企业，付款人可以为银行，也可以是工商企业</a:t>
            </a:r>
            <a:endParaRPr lang="zh-CN" altLang="en-US" sz="2800">
              <a:solidFill>
                <a:srgbClr val="000000"/>
              </a:solidFill>
              <a:latin typeface="楷体_GB2312" pitchFamily="49" charset="-122"/>
              <a:ea typeface="楷体_GB2312" pitchFamily="49" charset="-122"/>
            </a:endParaRPr>
          </a:p>
        </p:txBody>
      </p:sp>
    </p:spTree>
    <p:custDataLst>
      <p:tags r:id="rId1"/>
    </p:custData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childTnLst>
                                    <p:set>
                                      <p:cBhvr>
                                        <p:cTn id="6" dur="1" fill="hold">
                                          <p:stCondLst>
                                            <p:cond delay="0"/>
                                          </p:stCondLst>
                                        </p:cTn>
                                        <p:tgtEl>
                                          <p:spTgt spid="2137"/>
                                        </p:tgtEl>
                                        <p:attrNameLst>
                                          <p:attrName>style.visibility</p:attrName>
                                        </p:attrNameLst>
                                      </p:cBhvr>
                                      <p:to>
                                        <p:strVal val="visible"/>
                                      </p:to>
                                    </p:set>
                                    <p:animEffect transition="in" filter="blinds(horizontal)">
                                      <p:cBhvr>
                                        <p:cTn id="7" dur="500"/>
                                        <p:tgtEl>
                                          <p:spTgt spid="213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42" fill="hold" nodeType="clickEffect">
                                  <p:childTnLst>
                                    <p:set>
                                      <p:cBhvr>
                                        <p:cTn id="11" dur="1" fill="hold">
                                          <p:stCondLst>
                                            <p:cond delay="0"/>
                                          </p:stCondLst>
                                        </p:cTn>
                                        <p:tgtEl>
                                          <p:spTgt spid="2138"/>
                                        </p:tgtEl>
                                        <p:attrNameLst>
                                          <p:attrName>style.visibility</p:attrName>
                                        </p:attrNameLst>
                                      </p:cBhvr>
                                      <p:to>
                                        <p:strVal val="visible"/>
                                      </p:to>
                                    </p:set>
                                    <p:animEffect transition="in" filter="barn(outHorizontal)">
                                      <p:cBhvr>
                                        <p:cTn id="12" dur="500"/>
                                        <p:tgtEl>
                                          <p:spTgt spid="2138"/>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1" nodeType="clickEffect">
                                  <p:childTnLst>
                                    <p:set>
                                      <p:cBhvr>
                                        <p:cTn id="16" dur="1" fill="hold">
                                          <p:stCondLst>
                                            <p:cond delay="0"/>
                                          </p:stCondLst>
                                        </p:cTn>
                                        <p:tgtEl>
                                          <p:spTgt spid="2140"/>
                                        </p:tgtEl>
                                        <p:attrNameLst>
                                          <p:attrName>style.visibility</p:attrName>
                                        </p:attrNameLst>
                                      </p:cBhvr>
                                      <p:to>
                                        <p:strVal val="visible"/>
                                      </p:to>
                                    </p:set>
                                    <p:anim calcmode="lin" valueType="num">
                                      <p:cBhvr>
                                        <p:cTn id="17" dur="500" fill="hold"/>
                                        <p:tgtEl>
                                          <p:spTgt spid="2140"/>
                                        </p:tgtEl>
                                        <p:attrNameLst>
                                          <p:attrName>ppt_x</p:attrName>
                                        </p:attrNameLst>
                                      </p:cBhvr>
                                      <p:tavLst>
                                        <p:tav tm="0">
                                          <p:val>
                                            <p:strVal val="1+#ppt_w/2"/>
                                          </p:val>
                                        </p:tav>
                                        <p:tav tm="100000">
                                          <p:val>
                                            <p:strVal val="#ppt_x"/>
                                          </p:val>
                                        </p:tav>
                                      </p:tavLst>
                                    </p:anim>
                                    <p:anim calcmode="lin" valueType="num">
                                      <p:cBhvr>
                                        <p:cTn id="18" dur="500" fill="hold"/>
                                        <p:tgtEl>
                                          <p:spTgt spid="2140"/>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3" nodeType="clickEffect">
                                  <p:childTnLst>
                                    <p:set>
                                      <p:cBhvr>
                                        <p:cTn id="22" dur="1" fill="hold">
                                          <p:stCondLst>
                                            <p:cond delay="0"/>
                                          </p:stCondLst>
                                        </p:cTn>
                                        <p:tgtEl>
                                          <p:spTgt spid="2142"/>
                                        </p:tgtEl>
                                        <p:attrNameLst>
                                          <p:attrName>style.visibility</p:attrName>
                                        </p:attrNameLst>
                                      </p:cBhvr>
                                      <p:to>
                                        <p:strVal val="visible"/>
                                      </p:to>
                                    </p:set>
                                    <p:anim calcmode="lin" valueType="num">
                                      <p:cBhvr>
                                        <p:cTn id="23" dur="500" fill="hold"/>
                                        <p:tgtEl>
                                          <p:spTgt spid="2142"/>
                                        </p:tgtEl>
                                        <p:attrNameLst>
                                          <p:attrName>ppt_x</p:attrName>
                                        </p:attrNameLst>
                                      </p:cBhvr>
                                      <p:tavLst>
                                        <p:tav tm="0">
                                          <p:val>
                                            <p:strVal val="1+#ppt_w/2"/>
                                          </p:val>
                                        </p:tav>
                                        <p:tav tm="100000">
                                          <p:val>
                                            <p:strVal val="#ppt_x"/>
                                          </p:val>
                                        </p:tav>
                                      </p:tavLst>
                                    </p:anim>
                                    <p:anim calcmode="lin" valueType="num">
                                      <p:cBhvr>
                                        <p:cTn id="24" dur="500" fill="hold"/>
                                        <p:tgtEl>
                                          <p:spTgt spid="2142"/>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42" fill="hold" nodeType="clickEffect">
                                  <p:childTnLst>
                                    <p:set>
                                      <p:cBhvr>
                                        <p:cTn id="28" dur="1" fill="hold">
                                          <p:stCondLst>
                                            <p:cond delay="0"/>
                                          </p:stCondLst>
                                        </p:cTn>
                                        <p:tgtEl>
                                          <p:spTgt spid="2139"/>
                                        </p:tgtEl>
                                        <p:attrNameLst>
                                          <p:attrName>style.visibility</p:attrName>
                                        </p:attrNameLst>
                                      </p:cBhvr>
                                      <p:to>
                                        <p:strVal val="visible"/>
                                      </p:to>
                                    </p:set>
                                    <p:animEffect transition="in" filter="barn(outHorizontal)">
                                      <p:cBhvr>
                                        <p:cTn id="29" dur="500"/>
                                        <p:tgtEl>
                                          <p:spTgt spid="2139"/>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2" fill="hold" grpId="2" nodeType="clickEffect">
                                  <p:childTnLst>
                                    <p:set>
                                      <p:cBhvr>
                                        <p:cTn id="33" dur="1" fill="hold">
                                          <p:stCondLst>
                                            <p:cond delay="0"/>
                                          </p:stCondLst>
                                        </p:cTn>
                                        <p:tgtEl>
                                          <p:spTgt spid="2141"/>
                                        </p:tgtEl>
                                        <p:attrNameLst>
                                          <p:attrName>style.visibility</p:attrName>
                                        </p:attrNameLst>
                                      </p:cBhvr>
                                      <p:to>
                                        <p:strVal val="visible"/>
                                      </p:to>
                                    </p:set>
                                    <p:anim calcmode="lin" valueType="num">
                                      <p:cBhvr>
                                        <p:cTn id="34" dur="500" fill="hold"/>
                                        <p:tgtEl>
                                          <p:spTgt spid="2141"/>
                                        </p:tgtEl>
                                        <p:attrNameLst>
                                          <p:attrName>ppt_x</p:attrName>
                                        </p:attrNameLst>
                                      </p:cBhvr>
                                      <p:tavLst>
                                        <p:tav tm="0">
                                          <p:val>
                                            <p:strVal val="1+#ppt_w/2"/>
                                          </p:val>
                                        </p:tav>
                                        <p:tav tm="100000">
                                          <p:val>
                                            <p:strVal val="#ppt_x"/>
                                          </p:val>
                                        </p:tav>
                                      </p:tavLst>
                                    </p:anim>
                                    <p:anim calcmode="lin" valueType="num">
                                      <p:cBhvr>
                                        <p:cTn id="35" dur="500" fill="hold"/>
                                        <p:tgtEl>
                                          <p:spTgt spid="2141"/>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2" fill="hold" grpId="7" nodeType="clickEffect">
                                  <p:childTnLst>
                                    <p:set>
                                      <p:cBhvr>
                                        <p:cTn id="39" dur="1" fill="hold">
                                          <p:stCondLst>
                                            <p:cond delay="0"/>
                                          </p:stCondLst>
                                        </p:cTn>
                                        <p:tgtEl>
                                          <p:spTgt spid="2148"/>
                                        </p:tgtEl>
                                        <p:attrNameLst>
                                          <p:attrName>style.visibility</p:attrName>
                                        </p:attrNameLst>
                                      </p:cBhvr>
                                      <p:to>
                                        <p:strVal val="visible"/>
                                      </p:to>
                                    </p:set>
                                    <p:anim calcmode="lin" valueType="num">
                                      <p:cBhvr>
                                        <p:cTn id="40" dur="500" fill="hold"/>
                                        <p:tgtEl>
                                          <p:spTgt spid="2148"/>
                                        </p:tgtEl>
                                        <p:attrNameLst>
                                          <p:attrName>ppt_x</p:attrName>
                                        </p:attrNameLst>
                                      </p:cBhvr>
                                      <p:tavLst>
                                        <p:tav tm="0">
                                          <p:val>
                                            <p:strVal val="1+#ppt_w/2"/>
                                          </p:val>
                                        </p:tav>
                                        <p:tav tm="100000">
                                          <p:val>
                                            <p:strVal val="#ppt_x"/>
                                          </p:val>
                                        </p:tav>
                                      </p:tavLst>
                                    </p:anim>
                                    <p:anim calcmode="lin" valueType="num">
                                      <p:cBhvr>
                                        <p:cTn id="41" dur="500" fill="hold"/>
                                        <p:tgtEl>
                                          <p:spTgt spid="2148"/>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8" fill="hold" grpId="4" nodeType="clickEffect">
                                  <p:childTnLst>
                                    <p:set>
                                      <p:cBhvr>
                                        <p:cTn id="45" dur="1" fill="hold">
                                          <p:stCondLst>
                                            <p:cond delay="0"/>
                                          </p:stCondLst>
                                        </p:cTn>
                                        <p:tgtEl>
                                          <p:spTgt spid="2143"/>
                                        </p:tgtEl>
                                        <p:attrNameLst>
                                          <p:attrName>style.visibility</p:attrName>
                                        </p:attrNameLst>
                                      </p:cBhvr>
                                      <p:to>
                                        <p:strVal val="visible"/>
                                      </p:to>
                                    </p:set>
                                    <p:anim calcmode="lin" valueType="num">
                                      <p:cBhvr>
                                        <p:cTn id="46" dur="500" fill="hold"/>
                                        <p:tgtEl>
                                          <p:spTgt spid="2143"/>
                                        </p:tgtEl>
                                        <p:attrNameLst>
                                          <p:attrName>ppt_x</p:attrName>
                                        </p:attrNameLst>
                                      </p:cBhvr>
                                      <p:tavLst>
                                        <p:tav tm="0">
                                          <p:val>
                                            <p:strVal val="0-#ppt_w/2"/>
                                          </p:val>
                                        </p:tav>
                                        <p:tav tm="100000">
                                          <p:val>
                                            <p:strVal val="#ppt_x"/>
                                          </p:val>
                                        </p:tav>
                                      </p:tavLst>
                                    </p:anim>
                                    <p:anim calcmode="lin" valueType="num">
                                      <p:cBhvr>
                                        <p:cTn id="47" dur="500" fill="hold"/>
                                        <p:tgtEl>
                                          <p:spTgt spid="2143"/>
                                        </p:tgtEl>
                                        <p:attrNameLst>
                                          <p:attrName>ppt_y</p:attrName>
                                        </p:attrNameLst>
                                      </p:cBhvr>
                                      <p:tavLst>
                                        <p:tav tm="0">
                                          <p:val>
                                            <p:strVal val="#ppt_y"/>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6" presetClass="entr" presetSubtype="42" fill="hold" nodeType="clickEffect">
                                  <p:childTnLst>
                                    <p:set>
                                      <p:cBhvr>
                                        <p:cTn id="51" dur="1" fill="hold">
                                          <p:stCondLst>
                                            <p:cond delay="0"/>
                                          </p:stCondLst>
                                        </p:cTn>
                                        <p:tgtEl>
                                          <p:spTgt spid="2144"/>
                                        </p:tgtEl>
                                        <p:attrNameLst>
                                          <p:attrName>style.visibility</p:attrName>
                                        </p:attrNameLst>
                                      </p:cBhvr>
                                      <p:to>
                                        <p:strVal val="visible"/>
                                      </p:to>
                                    </p:set>
                                    <p:animEffect transition="in" filter="barn(outHorizontal)">
                                      <p:cBhvr>
                                        <p:cTn id="52" dur="500"/>
                                        <p:tgtEl>
                                          <p:spTgt spid="2144"/>
                                        </p:tgtEl>
                                      </p:cBhvr>
                                    </p:animEffect>
                                  </p:childTnLst>
                                </p:cTn>
                              </p:par>
                            </p:childTnLst>
                          </p:cTn>
                        </p:par>
                      </p:childTnLst>
                    </p:cTn>
                  </p:par>
                  <p:par>
                    <p:cTn id="53" fill="hold">
                      <p:stCondLst>
                        <p:cond delay="indefinite"/>
                      </p:stCondLst>
                      <p:childTnLst>
                        <p:par>
                          <p:cTn id="54" fill="hold">
                            <p:stCondLst>
                              <p:cond delay="0"/>
                            </p:stCondLst>
                            <p:childTnLst>
                              <p:par>
                                <p:cTn id="55" presetID="2" presetClass="entr" presetSubtype="2" fill="hold" grpId="5" nodeType="clickEffect">
                                  <p:childTnLst>
                                    <p:set>
                                      <p:cBhvr>
                                        <p:cTn id="56" dur="1" fill="hold">
                                          <p:stCondLst>
                                            <p:cond delay="0"/>
                                          </p:stCondLst>
                                        </p:cTn>
                                        <p:tgtEl>
                                          <p:spTgt spid="2146"/>
                                        </p:tgtEl>
                                        <p:attrNameLst>
                                          <p:attrName>style.visibility</p:attrName>
                                        </p:attrNameLst>
                                      </p:cBhvr>
                                      <p:to>
                                        <p:strVal val="visible"/>
                                      </p:to>
                                    </p:set>
                                    <p:anim calcmode="lin" valueType="num">
                                      <p:cBhvr>
                                        <p:cTn id="57" dur="500" fill="hold"/>
                                        <p:tgtEl>
                                          <p:spTgt spid="2146"/>
                                        </p:tgtEl>
                                        <p:attrNameLst>
                                          <p:attrName>ppt_x</p:attrName>
                                        </p:attrNameLst>
                                      </p:cBhvr>
                                      <p:tavLst>
                                        <p:tav tm="0">
                                          <p:val>
                                            <p:strVal val="1+#ppt_w/2"/>
                                          </p:val>
                                        </p:tav>
                                        <p:tav tm="100000">
                                          <p:val>
                                            <p:strVal val="#ppt_x"/>
                                          </p:val>
                                        </p:tav>
                                      </p:tavLst>
                                    </p:anim>
                                    <p:anim calcmode="lin" valueType="num">
                                      <p:cBhvr>
                                        <p:cTn id="58" dur="500" fill="hold"/>
                                        <p:tgtEl>
                                          <p:spTgt spid="2146"/>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6" presetClass="entr" presetSubtype="42" fill="hold" nodeType="clickEffect">
                                  <p:childTnLst>
                                    <p:set>
                                      <p:cBhvr>
                                        <p:cTn id="62" dur="1" fill="hold">
                                          <p:stCondLst>
                                            <p:cond delay="0"/>
                                          </p:stCondLst>
                                        </p:cTn>
                                        <p:tgtEl>
                                          <p:spTgt spid="2145"/>
                                        </p:tgtEl>
                                        <p:attrNameLst>
                                          <p:attrName>style.visibility</p:attrName>
                                        </p:attrNameLst>
                                      </p:cBhvr>
                                      <p:to>
                                        <p:strVal val="visible"/>
                                      </p:to>
                                    </p:set>
                                    <p:animEffect transition="in" filter="barn(outHorizontal)">
                                      <p:cBhvr>
                                        <p:cTn id="63" dur="500"/>
                                        <p:tgtEl>
                                          <p:spTgt spid="2145"/>
                                        </p:tgtEl>
                                      </p:cBhvr>
                                    </p:animEffect>
                                  </p:childTnLst>
                                </p:cTn>
                              </p:par>
                            </p:childTnLst>
                          </p:cTn>
                        </p:par>
                      </p:childTnLst>
                    </p:cTn>
                  </p:par>
                  <p:par>
                    <p:cTn id="64" fill="hold">
                      <p:stCondLst>
                        <p:cond delay="indefinite"/>
                      </p:stCondLst>
                      <p:childTnLst>
                        <p:par>
                          <p:cTn id="65" fill="hold">
                            <p:stCondLst>
                              <p:cond delay="0"/>
                            </p:stCondLst>
                            <p:childTnLst>
                              <p:par>
                                <p:cTn id="66" presetID="2" presetClass="entr" presetSubtype="2" fill="hold" grpId="6" nodeType="clickEffect">
                                  <p:childTnLst>
                                    <p:set>
                                      <p:cBhvr>
                                        <p:cTn id="67" dur="1" fill="hold">
                                          <p:stCondLst>
                                            <p:cond delay="0"/>
                                          </p:stCondLst>
                                        </p:cTn>
                                        <p:tgtEl>
                                          <p:spTgt spid="2147"/>
                                        </p:tgtEl>
                                        <p:attrNameLst>
                                          <p:attrName>style.visibility</p:attrName>
                                        </p:attrNameLst>
                                      </p:cBhvr>
                                      <p:to>
                                        <p:strVal val="visible"/>
                                      </p:to>
                                    </p:set>
                                    <p:anim calcmode="lin" valueType="num">
                                      <p:cBhvr>
                                        <p:cTn id="68" dur="500" fill="hold"/>
                                        <p:tgtEl>
                                          <p:spTgt spid="2147"/>
                                        </p:tgtEl>
                                        <p:attrNameLst>
                                          <p:attrName>ppt_x</p:attrName>
                                        </p:attrNameLst>
                                      </p:cBhvr>
                                      <p:tavLst>
                                        <p:tav tm="0">
                                          <p:val>
                                            <p:strVal val="1+#ppt_w/2"/>
                                          </p:val>
                                        </p:tav>
                                        <p:tav tm="100000">
                                          <p:val>
                                            <p:strVal val="#ppt_x"/>
                                          </p:val>
                                        </p:tav>
                                      </p:tavLst>
                                    </p:anim>
                                    <p:anim calcmode="lin" valueType="num">
                                      <p:cBhvr>
                                        <p:cTn id="69" dur="500" fill="hold"/>
                                        <p:tgtEl>
                                          <p:spTgt spid="21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37" grpId="0" bldLvl="0" animBg="1"/>
      <p:bldP spid="2140" grpId="1" bldLvl="0" animBg="1"/>
      <p:bldP spid="2141" grpId="2" bldLvl="0" animBg="1"/>
      <p:bldP spid="2142" grpId="3" bldLvl="0" animBg="1"/>
      <p:bldP spid="2143" grpId="4" bldLvl="0" animBg="1"/>
      <p:bldP spid="2146" grpId="5" bldLvl="0" animBg="1"/>
      <p:bldP spid="2147" grpId="6" bldLvl="0" animBg="1"/>
      <p:bldP spid="2148" grpId="7"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lIns="0" tIns="0" rIns="0" bIns="0" rtlCol="0" anchor="b"/>
          <a:p>
            <a:pPr marL="0" marR="0" lvl="0" indent="0" algn="l" defTabSz="914400" rtl="0" eaLnBrk="1" fontAlgn="base" latinLnBrk="0" hangingPunct="1">
              <a:lnSpc>
                <a:spcPct val="100000"/>
              </a:lnSpc>
              <a:spcBef>
                <a:spcPct val="0"/>
              </a:spcBef>
              <a:spcAft>
                <a:spcPct val="0"/>
              </a:spcAft>
              <a:buClrTx/>
              <a:buSzTx/>
              <a:buFontTx/>
              <a:buNone/>
            </a:pPr>
            <a:r>
              <a:rPr kumimoji="0" lang="en-US" altLang="zh-CN" sz="825"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Company Logo</a:t>
            </a:r>
            <a:endParaRPr kumimoji="0" lang="en-US" altLang="zh-CN" sz="1200" b="1" i="0" u="none" strike="noStrike" kern="1200" cap="none" spc="0" normalizeH="0" baseline="0" noProof="1">
              <a:solidFill>
                <a:schemeClr val="bg1"/>
              </a:solidFill>
              <a:latin typeface="Verdana" panose="020B0604030504040204" charset="0"/>
              <a:ea typeface="宋体" panose="02010600030101010101" pitchFamily="2" charset="-122"/>
              <a:cs typeface="+mn-cs"/>
            </a:endParaRPr>
          </a:p>
        </p:txBody>
      </p:sp>
      <p:sp>
        <p:nvSpPr>
          <p:cNvPr id="2151" name="Rectangle 2"/>
          <p:cNvSpPr/>
          <p:nvPr/>
        </p:nvSpPr>
        <p:spPr>
          <a:xfrm>
            <a:off x="1752600" y="1828800"/>
            <a:ext cx="1600200" cy="2070100"/>
          </a:xfrm>
          <a:prstGeom prst="rect">
            <a:avLst/>
          </a:prstGeom>
          <a:solidFill>
            <a:srgbClr val="FF99CC"/>
          </a:solidFill>
          <a:ln w="28575" cap="flat" cmpd="sng">
            <a:solidFill>
              <a:srgbClr val="00FFFF"/>
            </a:solidFill>
            <a:prstDash val="solid"/>
            <a:miter/>
            <a:headEnd type="none" w="med" len="med"/>
            <a:tailEnd type="none" w="med" len="med"/>
          </a:ln>
        </p:spPr>
        <p:txBody>
          <a:bodyPr anchor="t" anchorCtr="0"/>
          <a:p>
            <a:pPr>
              <a:buSzPct val="100000"/>
            </a:pPr>
            <a:r>
              <a:rPr lang="en-US" altLang="zh-CN" sz="3200">
                <a:solidFill>
                  <a:srgbClr val="000000"/>
                </a:solidFill>
                <a:latin typeface="楷体_GB2312" pitchFamily="49" charset="-122"/>
                <a:ea typeface="楷体_GB2312" pitchFamily="49" charset="-122"/>
              </a:rPr>
              <a:t>（3）</a:t>
            </a:r>
            <a:r>
              <a:rPr lang="zh-CN" altLang="en-US" sz="3200">
                <a:solidFill>
                  <a:srgbClr val="000000"/>
                </a:solidFill>
                <a:latin typeface="楷体_GB2312" pitchFamily="49" charset="-122"/>
                <a:ea typeface="楷体_GB2312" pitchFamily="49" charset="-122"/>
              </a:rPr>
              <a:t>按付款时间的不同</a:t>
            </a:r>
            <a:endParaRPr lang="zh-CN" altLang="en-US" sz="3200">
              <a:solidFill>
                <a:srgbClr val="000000"/>
              </a:solidFill>
              <a:latin typeface="楷体_GB2312" pitchFamily="49" charset="-122"/>
              <a:ea typeface="楷体_GB2312" pitchFamily="49" charset="-122"/>
            </a:endParaRPr>
          </a:p>
        </p:txBody>
      </p:sp>
      <p:cxnSp>
        <p:nvCxnSpPr>
          <p:cNvPr id="2152" name="AutoShape 3"/>
          <p:cNvCxnSpPr/>
          <p:nvPr/>
        </p:nvCxnSpPr>
        <p:spPr>
          <a:xfrm flipV="1">
            <a:off x="3352800" y="1219200"/>
            <a:ext cx="762000" cy="960438"/>
          </a:xfrm>
          <a:prstGeom prst="bentConnector3">
            <a:avLst>
              <a:gd name="adj1" fmla="val 47704"/>
            </a:avLst>
          </a:prstGeom>
          <a:ln w="28575" cap="flat" cmpd="sng">
            <a:solidFill>
              <a:srgbClr val="000000"/>
            </a:solidFill>
            <a:prstDash val="solid"/>
            <a:miter/>
            <a:headEnd type="none" w="med" len="med"/>
            <a:tailEnd type="none" w="med" len="med"/>
          </a:ln>
        </p:spPr>
      </p:cxnSp>
      <p:cxnSp>
        <p:nvCxnSpPr>
          <p:cNvPr id="2153" name="AutoShape 4"/>
          <p:cNvCxnSpPr/>
          <p:nvPr/>
        </p:nvCxnSpPr>
        <p:spPr>
          <a:xfrm>
            <a:off x="3276600" y="2590800"/>
            <a:ext cx="685800" cy="719138"/>
          </a:xfrm>
          <a:prstGeom prst="bentConnector3">
            <a:avLst>
              <a:gd name="adj1" fmla="val 40972"/>
            </a:avLst>
          </a:prstGeom>
          <a:ln w="28575" cap="flat" cmpd="sng">
            <a:solidFill>
              <a:srgbClr val="000000"/>
            </a:solidFill>
            <a:prstDash val="solid"/>
            <a:miter/>
            <a:headEnd type="none" w="med" len="med"/>
            <a:tailEnd type="none" w="med" len="med"/>
          </a:ln>
        </p:spPr>
      </p:cxnSp>
      <p:sp>
        <p:nvSpPr>
          <p:cNvPr id="2154" name="Rectangle 5"/>
          <p:cNvSpPr/>
          <p:nvPr/>
        </p:nvSpPr>
        <p:spPr>
          <a:xfrm>
            <a:off x="4114800" y="914400"/>
            <a:ext cx="4876800" cy="588963"/>
          </a:xfrm>
          <a:prstGeom prst="rect">
            <a:avLst/>
          </a:prstGeom>
          <a:solidFill>
            <a:srgbClr val="66FF33"/>
          </a:solidFill>
          <a:ln w="9525" cap="flat" cmpd="sng">
            <a:solidFill>
              <a:srgbClr val="000000"/>
            </a:solidFill>
            <a:prstDash val="solid"/>
            <a:miter/>
            <a:headEnd type="none" w="med" len="med"/>
            <a:tailEnd type="none" w="med" len="med"/>
          </a:ln>
        </p:spPr>
        <p:txBody>
          <a:bodyPr anchor="t" anchorCtr="0"/>
          <a:p>
            <a:pPr>
              <a:buSzPct val="100000"/>
            </a:pPr>
            <a:r>
              <a:rPr lang="en-US" altLang="zh-CN" sz="3200" b="1" u="sng">
                <a:solidFill>
                  <a:srgbClr val="000000"/>
                </a:solidFill>
                <a:latin typeface="楷体_GB2312" pitchFamily="49" charset="-122"/>
                <a:ea typeface="楷体_GB2312" pitchFamily="49" charset="-122"/>
              </a:rPr>
              <a:t>sight draft（</a:t>
            </a:r>
            <a:r>
              <a:rPr lang="zh-CN" altLang="en-US" sz="3200" b="1" u="sng">
                <a:solidFill>
                  <a:srgbClr val="000000"/>
                </a:solidFill>
                <a:latin typeface="楷体_GB2312" pitchFamily="49" charset="-122"/>
                <a:ea typeface="楷体_GB2312" pitchFamily="49" charset="-122"/>
              </a:rPr>
              <a:t>即期汇票）</a:t>
            </a:r>
            <a:endParaRPr lang="zh-CN" altLang="en-US" sz="3200" b="1" u="sng">
              <a:solidFill>
                <a:srgbClr val="000000"/>
              </a:solidFill>
              <a:latin typeface="楷体_GB2312" pitchFamily="49" charset="-122"/>
              <a:ea typeface="楷体_GB2312" pitchFamily="49" charset="-122"/>
            </a:endParaRPr>
          </a:p>
        </p:txBody>
      </p:sp>
      <p:sp>
        <p:nvSpPr>
          <p:cNvPr id="2155" name="Rectangle 6"/>
          <p:cNvSpPr/>
          <p:nvPr/>
        </p:nvSpPr>
        <p:spPr>
          <a:xfrm>
            <a:off x="3962400" y="2627313"/>
            <a:ext cx="1447800" cy="2051050"/>
          </a:xfrm>
          <a:prstGeom prst="rect">
            <a:avLst/>
          </a:prstGeom>
          <a:solidFill>
            <a:srgbClr val="66FF33"/>
          </a:solidFill>
          <a:ln w="9525" cap="flat" cmpd="sng">
            <a:solidFill>
              <a:srgbClr val="000000"/>
            </a:solidFill>
            <a:prstDash val="solid"/>
            <a:miter/>
            <a:headEnd type="none" w="med" len="med"/>
            <a:tailEnd type="none" w="med" len="med"/>
          </a:ln>
        </p:spPr>
        <p:txBody>
          <a:bodyPr anchor="t" anchorCtr="0"/>
          <a:p>
            <a:pPr>
              <a:buSzPct val="100000"/>
            </a:pPr>
            <a:r>
              <a:rPr lang="en-US" altLang="zh-CN" sz="3200" b="1" u="sng">
                <a:solidFill>
                  <a:srgbClr val="000000"/>
                </a:solidFill>
                <a:latin typeface="楷体_GB2312" pitchFamily="49" charset="-122"/>
                <a:ea typeface="楷体_GB2312" pitchFamily="49" charset="-122"/>
              </a:rPr>
              <a:t>time bill</a:t>
            </a:r>
            <a:endParaRPr lang="en-US" altLang="zh-CN" sz="3200" b="1" u="sng">
              <a:solidFill>
                <a:srgbClr val="000000"/>
              </a:solidFill>
              <a:latin typeface="楷体_GB2312" pitchFamily="49" charset="-122"/>
              <a:ea typeface="楷体_GB2312" pitchFamily="49" charset="-122"/>
            </a:endParaRPr>
          </a:p>
          <a:p>
            <a:pPr>
              <a:buSzPct val="100000"/>
            </a:pPr>
            <a:r>
              <a:rPr lang="zh-CN" altLang="en-US" sz="3200" b="1" u="sng">
                <a:solidFill>
                  <a:srgbClr val="000000"/>
                </a:solidFill>
                <a:latin typeface="楷体_GB2312" pitchFamily="49" charset="-122"/>
                <a:ea typeface="楷体_GB2312" pitchFamily="49" charset="-122"/>
              </a:rPr>
              <a:t>（远期汇票）</a:t>
            </a:r>
            <a:endParaRPr lang="zh-CN" altLang="en-US" sz="3200" b="1" u="sng">
              <a:solidFill>
                <a:srgbClr val="000000"/>
              </a:solidFill>
              <a:latin typeface="楷体_GB2312" pitchFamily="49" charset="-122"/>
              <a:ea typeface="楷体_GB2312" pitchFamily="49" charset="-122"/>
            </a:endParaRPr>
          </a:p>
        </p:txBody>
      </p:sp>
      <p:cxnSp>
        <p:nvCxnSpPr>
          <p:cNvPr id="2156" name="AutoShape 7"/>
          <p:cNvCxnSpPr/>
          <p:nvPr/>
        </p:nvCxnSpPr>
        <p:spPr>
          <a:xfrm>
            <a:off x="5410200" y="3124200"/>
            <a:ext cx="609600" cy="0"/>
          </a:xfrm>
          <a:prstGeom prst="line">
            <a:avLst/>
          </a:prstGeom>
          <a:ln w="28575" cap="flat" cmpd="sng">
            <a:solidFill>
              <a:srgbClr val="000000"/>
            </a:solidFill>
            <a:prstDash val="solid"/>
            <a:round/>
            <a:headEnd type="none" w="med" len="med"/>
            <a:tailEnd type="none" w="med" len="med"/>
          </a:ln>
        </p:spPr>
      </p:cxnSp>
      <p:cxnSp>
        <p:nvCxnSpPr>
          <p:cNvPr id="2157" name="AutoShape 8"/>
          <p:cNvCxnSpPr/>
          <p:nvPr/>
        </p:nvCxnSpPr>
        <p:spPr>
          <a:xfrm flipV="1">
            <a:off x="5410200" y="2133600"/>
            <a:ext cx="582613" cy="781050"/>
          </a:xfrm>
          <a:prstGeom prst="bentConnector3">
            <a:avLst>
              <a:gd name="adj1" fmla="val 50000"/>
            </a:avLst>
          </a:prstGeom>
          <a:ln w="28575" cap="flat" cmpd="sng">
            <a:solidFill>
              <a:srgbClr val="000000"/>
            </a:solidFill>
            <a:prstDash val="solid"/>
            <a:miter/>
            <a:headEnd type="none" w="med" len="med"/>
            <a:tailEnd type="none" w="med" len="med"/>
          </a:ln>
        </p:spPr>
      </p:cxnSp>
      <p:sp>
        <p:nvSpPr>
          <p:cNvPr id="2158" name="Rectangle 9"/>
          <p:cNvSpPr/>
          <p:nvPr/>
        </p:nvSpPr>
        <p:spPr>
          <a:xfrm>
            <a:off x="5980113" y="1752600"/>
            <a:ext cx="4687887" cy="576263"/>
          </a:xfrm>
          <a:prstGeom prst="rect">
            <a:avLst/>
          </a:prstGeom>
          <a:solidFill>
            <a:srgbClr val="0C71E0"/>
          </a:solidFill>
          <a:ln w="57150" cap="flat" cmpd="thinThick">
            <a:solidFill>
              <a:srgbClr val="9966FF"/>
            </a:solidFill>
            <a:prstDash val="solid"/>
            <a:miter/>
            <a:headEnd type="none" w="med" len="med"/>
            <a:tailEnd type="none" w="med" len="med"/>
          </a:ln>
        </p:spPr>
        <p:txBody>
          <a:bodyPr anchor="t" anchorCtr="0"/>
          <a:p>
            <a:pPr>
              <a:buSzPct val="100000"/>
            </a:pPr>
            <a:r>
              <a:rPr lang="en-US" altLang="zh-CN" sz="2800" b="1">
                <a:solidFill>
                  <a:srgbClr val="000000"/>
                </a:solidFill>
                <a:latin typeface="楷体_GB2312" pitchFamily="49" charset="-122"/>
                <a:ea typeface="楷体_GB2312" pitchFamily="49" charset="-122"/>
              </a:rPr>
              <a:t>1）at xx days after sight</a:t>
            </a:r>
            <a:endParaRPr lang="en-US" altLang="zh-CN" sz="2800" b="1">
              <a:solidFill>
                <a:srgbClr val="000000"/>
              </a:solidFill>
              <a:latin typeface="楷体_GB2312" pitchFamily="49" charset="-122"/>
              <a:ea typeface="楷体_GB2312" pitchFamily="49" charset="-122"/>
            </a:endParaRPr>
          </a:p>
        </p:txBody>
      </p:sp>
      <p:sp>
        <p:nvSpPr>
          <p:cNvPr id="2159" name="Rectangle 10"/>
          <p:cNvSpPr/>
          <p:nvPr/>
        </p:nvSpPr>
        <p:spPr>
          <a:xfrm>
            <a:off x="5943600" y="2514600"/>
            <a:ext cx="4572000" cy="1123950"/>
          </a:xfrm>
          <a:prstGeom prst="rect">
            <a:avLst/>
          </a:prstGeom>
          <a:solidFill>
            <a:srgbClr val="0C71E0"/>
          </a:solidFill>
          <a:ln w="57150" cap="flat" cmpd="thinThick">
            <a:solidFill>
              <a:srgbClr val="9966FF"/>
            </a:solidFill>
            <a:prstDash val="solid"/>
            <a:miter/>
            <a:headEnd type="none" w="med" len="med"/>
            <a:tailEnd type="none" w="med" len="med"/>
          </a:ln>
        </p:spPr>
        <p:txBody>
          <a:bodyPr anchor="t" anchorCtr="0"/>
          <a:p>
            <a:pPr>
              <a:buSzPct val="100000"/>
            </a:pPr>
            <a:r>
              <a:rPr lang="en-US" altLang="zh-CN" sz="3200" b="1">
                <a:solidFill>
                  <a:srgbClr val="000000"/>
                </a:solidFill>
                <a:latin typeface="楷体_GB2312" pitchFamily="49" charset="-122"/>
                <a:ea typeface="楷体_GB2312" pitchFamily="49" charset="-122"/>
              </a:rPr>
              <a:t>2)at xx days after date of issue</a:t>
            </a:r>
            <a:endParaRPr lang="en-US" altLang="zh-CN" sz="3200" b="1">
              <a:solidFill>
                <a:srgbClr val="000000"/>
              </a:solidFill>
              <a:latin typeface="楷体_GB2312" pitchFamily="49" charset="-122"/>
              <a:ea typeface="楷体_GB2312" pitchFamily="49" charset="-122"/>
            </a:endParaRPr>
          </a:p>
        </p:txBody>
      </p:sp>
      <p:cxnSp>
        <p:nvCxnSpPr>
          <p:cNvPr id="2160" name="AutoShape 11"/>
          <p:cNvCxnSpPr/>
          <p:nvPr/>
        </p:nvCxnSpPr>
        <p:spPr>
          <a:xfrm>
            <a:off x="5410200" y="3276600"/>
            <a:ext cx="831850" cy="1116013"/>
          </a:xfrm>
          <a:prstGeom prst="bentConnector3">
            <a:avLst>
              <a:gd name="adj1" fmla="val 46565"/>
            </a:avLst>
          </a:prstGeom>
          <a:ln w="28575" cap="flat" cmpd="sng">
            <a:solidFill>
              <a:srgbClr val="000000"/>
            </a:solidFill>
            <a:prstDash val="solid"/>
            <a:miter/>
            <a:headEnd type="none" w="med" len="med"/>
            <a:tailEnd type="none" w="med" len="med"/>
          </a:ln>
        </p:spPr>
      </p:cxnSp>
      <p:sp>
        <p:nvSpPr>
          <p:cNvPr id="2161" name="Rectangle 12"/>
          <p:cNvSpPr/>
          <p:nvPr/>
        </p:nvSpPr>
        <p:spPr>
          <a:xfrm>
            <a:off x="5951538" y="3733800"/>
            <a:ext cx="4191000" cy="1123950"/>
          </a:xfrm>
          <a:prstGeom prst="rect">
            <a:avLst/>
          </a:prstGeom>
          <a:solidFill>
            <a:srgbClr val="0C71E0"/>
          </a:solidFill>
          <a:ln w="57150" cap="flat" cmpd="thinThick">
            <a:solidFill>
              <a:srgbClr val="9966FF"/>
            </a:solidFill>
            <a:prstDash val="solid"/>
            <a:miter/>
            <a:headEnd type="none" w="med" len="med"/>
            <a:tailEnd type="none" w="med" len="med"/>
          </a:ln>
        </p:spPr>
        <p:txBody>
          <a:bodyPr anchor="t" anchorCtr="0"/>
          <a:p>
            <a:pPr>
              <a:buSzPct val="100000"/>
            </a:pPr>
            <a:r>
              <a:rPr lang="en-US" altLang="zh-CN" sz="3200" b="1">
                <a:solidFill>
                  <a:srgbClr val="000000"/>
                </a:solidFill>
                <a:latin typeface="楷体_GB2312" pitchFamily="49" charset="-122"/>
                <a:ea typeface="楷体_GB2312" pitchFamily="49" charset="-122"/>
              </a:rPr>
              <a:t>3)at xx days after date of B/L</a:t>
            </a:r>
            <a:endParaRPr lang="en-US" altLang="zh-CN" sz="3200" b="1">
              <a:solidFill>
                <a:srgbClr val="000000"/>
              </a:solidFill>
              <a:latin typeface="楷体_GB2312" pitchFamily="49" charset="-122"/>
              <a:ea typeface="楷体_GB2312" pitchFamily="49" charset="-122"/>
            </a:endParaRPr>
          </a:p>
        </p:txBody>
      </p:sp>
      <p:cxnSp>
        <p:nvCxnSpPr>
          <p:cNvPr id="2162" name="AutoShape 13"/>
          <p:cNvCxnSpPr/>
          <p:nvPr/>
        </p:nvCxnSpPr>
        <p:spPr>
          <a:xfrm>
            <a:off x="5410200" y="3429000"/>
            <a:ext cx="508000" cy="1800225"/>
          </a:xfrm>
          <a:prstGeom prst="bentConnector3">
            <a:avLst>
              <a:gd name="adj1" fmla="val 53935"/>
            </a:avLst>
          </a:prstGeom>
          <a:ln w="28575" cap="flat" cmpd="sng">
            <a:solidFill>
              <a:srgbClr val="000000"/>
            </a:solidFill>
            <a:prstDash val="solid"/>
            <a:miter/>
            <a:headEnd type="none" w="med" len="med"/>
            <a:tailEnd type="none" w="med" len="med"/>
          </a:ln>
        </p:spPr>
      </p:cxnSp>
      <p:sp>
        <p:nvSpPr>
          <p:cNvPr id="2163" name="Rectangle 14"/>
          <p:cNvSpPr/>
          <p:nvPr/>
        </p:nvSpPr>
        <p:spPr>
          <a:xfrm>
            <a:off x="5937250" y="4953000"/>
            <a:ext cx="4191000" cy="636588"/>
          </a:xfrm>
          <a:prstGeom prst="rect">
            <a:avLst/>
          </a:prstGeom>
          <a:solidFill>
            <a:srgbClr val="0C71E0"/>
          </a:solidFill>
          <a:ln w="57150" cap="flat" cmpd="thinThick">
            <a:solidFill>
              <a:srgbClr val="9966FF"/>
            </a:solidFill>
            <a:prstDash val="solid"/>
            <a:miter/>
            <a:headEnd type="none" w="med" len="med"/>
            <a:tailEnd type="none" w="med" len="med"/>
          </a:ln>
        </p:spPr>
        <p:txBody>
          <a:bodyPr anchor="t" anchorCtr="0"/>
          <a:p>
            <a:pPr>
              <a:buSzPct val="100000"/>
            </a:pPr>
            <a:r>
              <a:rPr lang="en-US" altLang="zh-CN" sz="3200" b="1">
                <a:solidFill>
                  <a:srgbClr val="000000"/>
                </a:solidFill>
                <a:latin typeface="楷体_GB2312" pitchFamily="49" charset="-122"/>
                <a:ea typeface="楷体_GB2312" pitchFamily="49" charset="-122"/>
              </a:rPr>
              <a:t>4)fixed date</a:t>
            </a:r>
            <a:endParaRPr lang="en-US" altLang="zh-CN" sz="3200" b="1">
              <a:solidFill>
                <a:srgbClr val="000000"/>
              </a:solidFill>
              <a:latin typeface="楷体_GB2312" pitchFamily="49" charset="-122"/>
              <a:ea typeface="楷体_GB2312" pitchFamily="49" charset="-122"/>
            </a:endParaRPr>
          </a:p>
        </p:txBody>
      </p:sp>
    </p:spTree>
    <p:custDataLst>
      <p:tags r:id="rId1"/>
    </p:custData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childTnLst>
                                    <p:set>
                                      <p:cBhvr>
                                        <p:cTn id="6" dur="1" fill="hold">
                                          <p:stCondLst>
                                            <p:cond delay="0"/>
                                          </p:stCondLst>
                                        </p:cTn>
                                        <p:tgtEl>
                                          <p:spTgt spid="2151"/>
                                        </p:tgtEl>
                                        <p:attrNameLst>
                                          <p:attrName>style.visibility</p:attrName>
                                        </p:attrNameLst>
                                      </p:cBhvr>
                                      <p:to>
                                        <p:strVal val="visible"/>
                                      </p:to>
                                    </p:set>
                                    <p:anim calcmode="lin" valueType="num">
                                      <p:cBhvr>
                                        <p:cTn id="7" dur="500" fill="hold"/>
                                        <p:tgtEl>
                                          <p:spTgt spid="2151"/>
                                        </p:tgtEl>
                                        <p:attrNameLst>
                                          <p:attrName>ppt_x</p:attrName>
                                        </p:attrNameLst>
                                      </p:cBhvr>
                                      <p:tavLst>
                                        <p:tav tm="0">
                                          <p:val>
                                            <p:strVal val="0-#ppt_w/2"/>
                                          </p:val>
                                        </p:tav>
                                        <p:tav tm="100000">
                                          <p:val>
                                            <p:strVal val="#ppt_x"/>
                                          </p:val>
                                        </p:tav>
                                      </p:tavLst>
                                    </p:anim>
                                    <p:anim calcmode="lin" valueType="num">
                                      <p:cBhvr>
                                        <p:cTn id="8" dur="500" fill="hold"/>
                                        <p:tgtEl>
                                          <p:spTgt spid="215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42" fill="hold" nodeType="clickEffect">
                                  <p:childTnLst>
                                    <p:set>
                                      <p:cBhvr>
                                        <p:cTn id="12" dur="1" fill="hold">
                                          <p:stCondLst>
                                            <p:cond delay="0"/>
                                          </p:stCondLst>
                                        </p:cTn>
                                        <p:tgtEl>
                                          <p:spTgt spid="2152"/>
                                        </p:tgtEl>
                                        <p:attrNameLst>
                                          <p:attrName>style.visibility</p:attrName>
                                        </p:attrNameLst>
                                      </p:cBhvr>
                                      <p:to>
                                        <p:strVal val="visible"/>
                                      </p:to>
                                    </p:set>
                                    <p:animEffect transition="in" filter="barn(outHorizontal)">
                                      <p:cBhvr>
                                        <p:cTn id="13" dur="500"/>
                                        <p:tgtEl>
                                          <p:spTgt spid="2152"/>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1" nodeType="clickEffect">
                                  <p:childTnLst>
                                    <p:set>
                                      <p:cBhvr>
                                        <p:cTn id="17" dur="1" fill="hold">
                                          <p:stCondLst>
                                            <p:cond delay="0"/>
                                          </p:stCondLst>
                                        </p:cTn>
                                        <p:tgtEl>
                                          <p:spTgt spid="2154"/>
                                        </p:tgtEl>
                                        <p:attrNameLst>
                                          <p:attrName>style.visibility</p:attrName>
                                        </p:attrNameLst>
                                      </p:cBhvr>
                                      <p:to>
                                        <p:strVal val="visible"/>
                                      </p:to>
                                    </p:set>
                                    <p:anim calcmode="lin" valueType="num">
                                      <p:cBhvr>
                                        <p:cTn id="18" dur="500" fill="hold"/>
                                        <p:tgtEl>
                                          <p:spTgt spid="2154"/>
                                        </p:tgtEl>
                                        <p:attrNameLst>
                                          <p:attrName>ppt_x</p:attrName>
                                        </p:attrNameLst>
                                      </p:cBhvr>
                                      <p:tavLst>
                                        <p:tav tm="0">
                                          <p:val>
                                            <p:strVal val="1+#ppt_w/2"/>
                                          </p:val>
                                        </p:tav>
                                        <p:tav tm="100000">
                                          <p:val>
                                            <p:strVal val="#ppt_x"/>
                                          </p:val>
                                        </p:tav>
                                      </p:tavLst>
                                    </p:anim>
                                    <p:anim calcmode="lin" valueType="num">
                                      <p:cBhvr>
                                        <p:cTn id="19" dur="500" fill="hold"/>
                                        <p:tgtEl>
                                          <p:spTgt spid="2154"/>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42" fill="hold" nodeType="clickEffect">
                                  <p:childTnLst>
                                    <p:set>
                                      <p:cBhvr>
                                        <p:cTn id="23" dur="1" fill="hold">
                                          <p:stCondLst>
                                            <p:cond delay="0"/>
                                          </p:stCondLst>
                                        </p:cTn>
                                        <p:tgtEl>
                                          <p:spTgt spid="2153"/>
                                        </p:tgtEl>
                                        <p:attrNameLst>
                                          <p:attrName>style.visibility</p:attrName>
                                        </p:attrNameLst>
                                      </p:cBhvr>
                                      <p:to>
                                        <p:strVal val="visible"/>
                                      </p:to>
                                    </p:set>
                                    <p:animEffect transition="in" filter="barn(outHorizontal)">
                                      <p:cBhvr>
                                        <p:cTn id="24" dur="500"/>
                                        <p:tgtEl>
                                          <p:spTgt spid="2153"/>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2" nodeType="clickEffect">
                                  <p:childTnLst>
                                    <p:set>
                                      <p:cBhvr>
                                        <p:cTn id="28" dur="1" fill="hold">
                                          <p:stCondLst>
                                            <p:cond delay="0"/>
                                          </p:stCondLst>
                                        </p:cTn>
                                        <p:tgtEl>
                                          <p:spTgt spid="2155"/>
                                        </p:tgtEl>
                                        <p:attrNameLst>
                                          <p:attrName>style.visibility</p:attrName>
                                        </p:attrNameLst>
                                      </p:cBhvr>
                                      <p:to>
                                        <p:strVal val="visible"/>
                                      </p:to>
                                    </p:set>
                                    <p:anim calcmode="lin" valueType="num">
                                      <p:cBhvr>
                                        <p:cTn id="29" dur="500" fill="hold"/>
                                        <p:tgtEl>
                                          <p:spTgt spid="2155"/>
                                        </p:tgtEl>
                                        <p:attrNameLst>
                                          <p:attrName>ppt_x</p:attrName>
                                        </p:attrNameLst>
                                      </p:cBhvr>
                                      <p:tavLst>
                                        <p:tav tm="0">
                                          <p:val>
                                            <p:strVal val="1+#ppt_w/2"/>
                                          </p:val>
                                        </p:tav>
                                        <p:tav tm="100000">
                                          <p:val>
                                            <p:strVal val="#ppt_x"/>
                                          </p:val>
                                        </p:tav>
                                      </p:tavLst>
                                    </p:anim>
                                    <p:anim calcmode="lin" valueType="num">
                                      <p:cBhvr>
                                        <p:cTn id="30" dur="500" fill="hold"/>
                                        <p:tgtEl>
                                          <p:spTgt spid="2155"/>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6" presetClass="entr" presetSubtype="42" fill="hold" nodeType="clickEffect">
                                  <p:childTnLst>
                                    <p:set>
                                      <p:cBhvr>
                                        <p:cTn id="34" dur="1" fill="hold">
                                          <p:stCondLst>
                                            <p:cond delay="0"/>
                                          </p:stCondLst>
                                        </p:cTn>
                                        <p:tgtEl>
                                          <p:spTgt spid="2157"/>
                                        </p:tgtEl>
                                        <p:attrNameLst>
                                          <p:attrName>style.visibility</p:attrName>
                                        </p:attrNameLst>
                                      </p:cBhvr>
                                      <p:to>
                                        <p:strVal val="visible"/>
                                      </p:to>
                                    </p:set>
                                    <p:animEffect transition="in" filter="barn(outHorizontal)">
                                      <p:cBhvr>
                                        <p:cTn id="35" dur="500"/>
                                        <p:tgtEl>
                                          <p:spTgt spid="2157"/>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2" fill="hold" grpId="3" nodeType="clickEffect">
                                  <p:childTnLst>
                                    <p:set>
                                      <p:cBhvr>
                                        <p:cTn id="39" dur="1" fill="hold">
                                          <p:stCondLst>
                                            <p:cond delay="0"/>
                                          </p:stCondLst>
                                        </p:cTn>
                                        <p:tgtEl>
                                          <p:spTgt spid="2158"/>
                                        </p:tgtEl>
                                        <p:attrNameLst>
                                          <p:attrName>style.visibility</p:attrName>
                                        </p:attrNameLst>
                                      </p:cBhvr>
                                      <p:to>
                                        <p:strVal val="visible"/>
                                      </p:to>
                                    </p:set>
                                    <p:anim calcmode="lin" valueType="num">
                                      <p:cBhvr>
                                        <p:cTn id="40" dur="500" fill="hold"/>
                                        <p:tgtEl>
                                          <p:spTgt spid="2158"/>
                                        </p:tgtEl>
                                        <p:attrNameLst>
                                          <p:attrName>ppt_x</p:attrName>
                                        </p:attrNameLst>
                                      </p:cBhvr>
                                      <p:tavLst>
                                        <p:tav tm="0">
                                          <p:val>
                                            <p:strVal val="1+#ppt_w/2"/>
                                          </p:val>
                                        </p:tav>
                                        <p:tav tm="100000">
                                          <p:val>
                                            <p:strVal val="#ppt_x"/>
                                          </p:val>
                                        </p:tav>
                                      </p:tavLst>
                                    </p:anim>
                                    <p:anim calcmode="lin" valueType="num">
                                      <p:cBhvr>
                                        <p:cTn id="41" dur="500" fill="hold"/>
                                        <p:tgtEl>
                                          <p:spTgt spid="2158"/>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16" presetClass="entr" presetSubtype="42" fill="hold" nodeType="clickEffect">
                                  <p:childTnLst>
                                    <p:set>
                                      <p:cBhvr>
                                        <p:cTn id="45" dur="1" fill="hold">
                                          <p:stCondLst>
                                            <p:cond delay="0"/>
                                          </p:stCondLst>
                                        </p:cTn>
                                        <p:tgtEl>
                                          <p:spTgt spid="2156"/>
                                        </p:tgtEl>
                                        <p:attrNameLst>
                                          <p:attrName>style.visibility</p:attrName>
                                        </p:attrNameLst>
                                      </p:cBhvr>
                                      <p:to>
                                        <p:strVal val="visible"/>
                                      </p:to>
                                    </p:set>
                                    <p:animEffect transition="in" filter="barn(outHorizontal)">
                                      <p:cBhvr>
                                        <p:cTn id="46" dur="500"/>
                                        <p:tgtEl>
                                          <p:spTgt spid="2156"/>
                                        </p:tgtEl>
                                      </p:cBhvr>
                                    </p:animEffect>
                                  </p:childTnLst>
                                </p:cTn>
                              </p:par>
                            </p:childTnLst>
                          </p:cTn>
                        </p:par>
                      </p:childTnLst>
                    </p:cTn>
                  </p:par>
                  <p:par>
                    <p:cTn id="47" fill="hold">
                      <p:stCondLst>
                        <p:cond delay="indefinite"/>
                      </p:stCondLst>
                      <p:childTnLst>
                        <p:par>
                          <p:cTn id="48" fill="hold">
                            <p:stCondLst>
                              <p:cond delay="0"/>
                            </p:stCondLst>
                            <p:childTnLst>
                              <p:par>
                                <p:cTn id="49" presetID="2" presetClass="entr" presetSubtype="2" fill="hold" grpId="4" nodeType="clickEffect">
                                  <p:childTnLst>
                                    <p:set>
                                      <p:cBhvr>
                                        <p:cTn id="50" dur="1" fill="hold">
                                          <p:stCondLst>
                                            <p:cond delay="0"/>
                                          </p:stCondLst>
                                        </p:cTn>
                                        <p:tgtEl>
                                          <p:spTgt spid="2159"/>
                                        </p:tgtEl>
                                        <p:attrNameLst>
                                          <p:attrName>style.visibility</p:attrName>
                                        </p:attrNameLst>
                                      </p:cBhvr>
                                      <p:to>
                                        <p:strVal val="visible"/>
                                      </p:to>
                                    </p:set>
                                    <p:anim calcmode="lin" valueType="num">
                                      <p:cBhvr>
                                        <p:cTn id="51" dur="500" fill="hold"/>
                                        <p:tgtEl>
                                          <p:spTgt spid="2159"/>
                                        </p:tgtEl>
                                        <p:attrNameLst>
                                          <p:attrName>ppt_x</p:attrName>
                                        </p:attrNameLst>
                                      </p:cBhvr>
                                      <p:tavLst>
                                        <p:tav tm="0">
                                          <p:val>
                                            <p:strVal val="1+#ppt_w/2"/>
                                          </p:val>
                                        </p:tav>
                                        <p:tav tm="100000">
                                          <p:val>
                                            <p:strVal val="#ppt_x"/>
                                          </p:val>
                                        </p:tav>
                                      </p:tavLst>
                                    </p:anim>
                                    <p:anim calcmode="lin" valueType="num">
                                      <p:cBhvr>
                                        <p:cTn id="52" dur="500" fill="hold"/>
                                        <p:tgtEl>
                                          <p:spTgt spid="2159"/>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16" presetClass="entr" presetSubtype="42" fill="hold" nodeType="clickEffect">
                                  <p:childTnLst>
                                    <p:set>
                                      <p:cBhvr>
                                        <p:cTn id="56" dur="1" fill="hold">
                                          <p:stCondLst>
                                            <p:cond delay="0"/>
                                          </p:stCondLst>
                                        </p:cTn>
                                        <p:tgtEl>
                                          <p:spTgt spid="2160"/>
                                        </p:tgtEl>
                                        <p:attrNameLst>
                                          <p:attrName>style.visibility</p:attrName>
                                        </p:attrNameLst>
                                      </p:cBhvr>
                                      <p:to>
                                        <p:strVal val="visible"/>
                                      </p:to>
                                    </p:set>
                                    <p:animEffect transition="in" filter="barn(outHorizontal)">
                                      <p:cBhvr>
                                        <p:cTn id="57" dur="500"/>
                                        <p:tgtEl>
                                          <p:spTgt spid="2160"/>
                                        </p:tgtEl>
                                      </p:cBhvr>
                                    </p:animEffect>
                                  </p:childTnLst>
                                </p:cTn>
                              </p:par>
                            </p:childTnLst>
                          </p:cTn>
                        </p:par>
                      </p:childTnLst>
                    </p:cTn>
                  </p:par>
                  <p:par>
                    <p:cTn id="58" fill="hold">
                      <p:stCondLst>
                        <p:cond delay="indefinite"/>
                      </p:stCondLst>
                      <p:childTnLst>
                        <p:par>
                          <p:cTn id="59" fill="hold">
                            <p:stCondLst>
                              <p:cond delay="0"/>
                            </p:stCondLst>
                            <p:childTnLst>
                              <p:par>
                                <p:cTn id="60" presetID="2" presetClass="entr" presetSubtype="2" fill="hold" grpId="5" nodeType="clickEffect">
                                  <p:childTnLst>
                                    <p:set>
                                      <p:cBhvr>
                                        <p:cTn id="61" dur="1" fill="hold">
                                          <p:stCondLst>
                                            <p:cond delay="0"/>
                                          </p:stCondLst>
                                        </p:cTn>
                                        <p:tgtEl>
                                          <p:spTgt spid="2161"/>
                                        </p:tgtEl>
                                        <p:attrNameLst>
                                          <p:attrName>style.visibility</p:attrName>
                                        </p:attrNameLst>
                                      </p:cBhvr>
                                      <p:to>
                                        <p:strVal val="visible"/>
                                      </p:to>
                                    </p:set>
                                    <p:anim calcmode="lin" valueType="num">
                                      <p:cBhvr>
                                        <p:cTn id="62" dur="500" fill="hold"/>
                                        <p:tgtEl>
                                          <p:spTgt spid="2161"/>
                                        </p:tgtEl>
                                        <p:attrNameLst>
                                          <p:attrName>ppt_x</p:attrName>
                                        </p:attrNameLst>
                                      </p:cBhvr>
                                      <p:tavLst>
                                        <p:tav tm="0">
                                          <p:val>
                                            <p:strVal val="1+#ppt_w/2"/>
                                          </p:val>
                                        </p:tav>
                                        <p:tav tm="100000">
                                          <p:val>
                                            <p:strVal val="#ppt_x"/>
                                          </p:val>
                                        </p:tav>
                                      </p:tavLst>
                                    </p:anim>
                                    <p:anim calcmode="lin" valueType="num">
                                      <p:cBhvr>
                                        <p:cTn id="63" dur="500" fill="hold"/>
                                        <p:tgtEl>
                                          <p:spTgt spid="2161"/>
                                        </p:tgtEl>
                                        <p:attrNameLst>
                                          <p:attrName>ppt_y</p:attrName>
                                        </p:attrNameLst>
                                      </p:cBhvr>
                                      <p:tavLst>
                                        <p:tav tm="0">
                                          <p:val>
                                            <p:strVal val="#ppt_y"/>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16" presetClass="entr" presetSubtype="42" fill="hold" nodeType="clickEffect">
                                  <p:childTnLst>
                                    <p:set>
                                      <p:cBhvr>
                                        <p:cTn id="67" dur="1" fill="hold">
                                          <p:stCondLst>
                                            <p:cond delay="0"/>
                                          </p:stCondLst>
                                        </p:cTn>
                                        <p:tgtEl>
                                          <p:spTgt spid="2162"/>
                                        </p:tgtEl>
                                        <p:attrNameLst>
                                          <p:attrName>style.visibility</p:attrName>
                                        </p:attrNameLst>
                                      </p:cBhvr>
                                      <p:to>
                                        <p:strVal val="visible"/>
                                      </p:to>
                                    </p:set>
                                    <p:animEffect transition="in" filter="barn(outHorizontal)">
                                      <p:cBhvr>
                                        <p:cTn id="68" dur="500"/>
                                        <p:tgtEl>
                                          <p:spTgt spid="2162"/>
                                        </p:tgtEl>
                                      </p:cBhvr>
                                    </p:animEffect>
                                  </p:childTnLst>
                                </p:cTn>
                              </p:par>
                            </p:childTnLst>
                          </p:cTn>
                        </p:par>
                      </p:childTnLst>
                    </p:cTn>
                  </p:par>
                  <p:par>
                    <p:cTn id="69" fill="hold">
                      <p:stCondLst>
                        <p:cond delay="indefinite"/>
                      </p:stCondLst>
                      <p:childTnLst>
                        <p:par>
                          <p:cTn id="70" fill="hold">
                            <p:stCondLst>
                              <p:cond delay="0"/>
                            </p:stCondLst>
                            <p:childTnLst>
                              <p:par>
                                <p:cTn id="71" presetID="2" presetClass="entr" presetSubtype="2" fill="hold" grpId="6" nodeType="clickEffect">
                                  <p:childTnLst>
                                    <p:set>
                                      <p:cBhvr>
                                        <p:cTn id="72" dur="1" fill="hold">
                                          <p:stCondLst>
                                            <p:cond delay="0"/>
                                          </p:stCondLst>
                                        </p:cTn>
                                        <p:tgtEl>
                                          <p:spTgt spid="2163"/>
                                        </p:tgtEl>
                                        <p:attrNameLst>
                                          <p:attrName>style.visibility</p:attrName>
                                        </p:attrNameLst>
                                      </p:cBhvr>
                                      <p:to>
                                        <p:strVal val="visible"/>
                                      </p:to>
                                    </p:set>
                                    <p:anim calcmode="lin" valueType="num">
                                      <p:cBhvr>
                                        <p:cTn id="73" dur="500" fill="hold"/>
                                        <p:tgtEl>
                                          <p:spTgt spid="2163"/>
                                        </p:tgtEl>
                                        <p:attrNameLst>
                                          <p:attrName>ppt_x</p:attrName>
                                        </p:attrNameLst>
                                      </p:cBhvr>
                                      <p:tavLst>
                                        <p:tav tm="0">
                                          <p:val>
                                            <p:strVal val="1+#ppt_w/2"/>
                                          </p:val>
                                        </p:tav>
                                        <p:tav tm="100000">
                                          <p:val>
                                            <p:strVal val="#ppt_x"/>
                                          </p:val>
                                        </p:tav>
                                      </p:tavLst>
                                    </p:anim>
                                    <p:anim calcmode="lin" valueType="num">
                                      <p:cBhvr>
                                        <p:cTn id="74" dur="500" fill="hold"/>
                                        <p:tgtEl>
                                          <p:spTgt spid="216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 grpId="0" bldLvl="0" animBg="1"/>
      <p:bldP spid="2154" grpId="1" bldLvl="0" animBg="1"/>
      <p:bldP spid="2155" grpId="2" bldLvl="0" animBg="1"/>
      <p:bldP spid="2158" grpId="3" bldLvl="0" animBg="1"/>
      <p:bldP spid="2159" grpId="4" bldLvl="0" animBg="1"/>
      <p:bldP spid="2161" grpId="5" bldLvl="0" animBg="1"/>
      <p:bldP spid="2163" grpId="6"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页脚占位符 1"/>
          <p:cNvSpPr/>
          <p:nvPr>
            <p:ph type="ftr" sz="quarter" idx="11"/>
          </p:nvPr>
        </p:nvSpPr>
        <p:spPr/>
        <p:txBody>
          <a:bodyPr lIns="0" tIns="0" rIns="0" bIns="0" rtlCol="0" anchor="b"/>
          <a:p>
            <a:pPr marL="0" marR="0" lvl="0" indent="0" algn="l" defTabSz="914400" rtl="0" eaLnBrk="1" fontAlgn="base" latinLnBrk="0" hangingPunct="1">
              <a:lnSpc>
                <a:spcPct val="100000"/>
              </a:lnSpc>
              <a:spcBef>
                <a:spcPct val="0"/>
              </a:spcBef>
              <a:spcAft>
                <a:spcPct val="0"/>
              </a:spcAft>
              <a:buClrTx/>
              <a:buSzTx/>
              <a:buFontTx/>
              <a:buNone/>
            </a:pPr>
            <a:r>
              <a:rPr kumimoji="0" lang="en-US" altLang="zh-CN" sz="825" b="0" i="0" u="none" strike="noStrike" kern="1200" cap="none" spc="0" normalizeH="0" baseline="0" noProof="1">
                <a:solidFill>
                  <a:schemeClr val="tx1"/>
                </a:solidFill>
                <a:latin typeface="宋体" panose="02010600030101010101" pitchFamily="2" charset="-122"/>
                <a:ea typeface="宋体" panose="02010600030101010101" pitchFamily="2" charset="-122"/>
                <a:cs typeface="+mn-cs"/>
              </a:rPr>
              <a:t>Company Logo</a:t>
            </a:r>
            <a:endParaRPr kumimoji="0" lang="en-US" altLang="zh-CN" sz="1200" b="1" i="0" u="none" strike="noStrike" kern="1200" cap="none" spc="0" normalizeH="0" baseline="0" noProof="1">
              <a:solidFill>
                <a:schemeClr val="bg1"/>
              </a:solidFill>
              <a:latin typeface="Verdana" panose="020B0604030504040204" charset="0"/>
              <a:ea typeface="宋体" panose="02010600030101010101" pitchFamily="2" charset="-122"/>
              <a:cs typeface="+mn-cs"/>
            </a:endParaRPr>
          </a:p>
        </p:txBody>
      </p:sp>
      <p:sp>
        <p:nvSpPr>
          <p:cNvPr id="49154" name="Rectangle 2"/>
          <p:cNvSpPr/>
          <p:nvPr/>
        </p:nvSpPr>
        <p:spPr>
          <a:xfrm>
            <a:off x="5951538" y="260350"/>
            <a:ext cx="4191000" cy="617538"/>
          </a:xfrm>
          <a:prstGeom prst="rect">
            <a:avLst/>
          </a:prstGeom>
          <a:solidFill>
            <a:srgbClr val="FFFF66"/>
          </a:solidFill>
          <a:ln w="38100" cap="flat" cmpd="dbl">
            <a:solidFill>
              <a:srgbClr val="FFFFFF"/>
            </a:solidFill>
            <a:prstDash val="solid"/>
            <a:miter/>
            <a:headEnd type="none" w="med" len="med"/>
            <a:tailEnd type="none" w="med" len="med"/>
          </a:ln>
        </p:spPr>
        <p:txBody>
          <a:bodyPr anchor="t" anchorCtr="0"/>
          <a:p>
            <a:pPr>
              <a:buSzPct val="100000"/>
            </a:pPr>
            <a:r>
              <a:rPr lang="zh-CN" altLang="en-US" sz="3200">
                <a:solidFill>
                  <a:srgbClr val="000000"/>
                </a:solidFill>
                <a:latin typeface="楷体_GB2312" pitchFamily="49" charset="-122"/>
                <a:ea typeface="楷体_GB2312" pitchFamily="49" charset="-122"/>
              </a:rPr>
              <a:t>1）出票（</a:t>
            </a:r>
            <a:r>
              <a:rPr lang="en-US" altLang="zh-CN" sz="3200">
                <a:solidFill>
                  <a:srgbClr val="000000"/>
                </a:solidFill>
                <a:latin typeface="楷体_GB2312" pitchFamily="49" charset="-122"/>
                <a:ea typeface="楷体_GB2312" pitchFamily="49" charset="-122"/>
              </a:rPr>
              <a:t>issue）</a:t>
            </a:r>
            <a:endParaRPr lang="en-US" altLang="zh-CN" sz="3200">
              <a:solidFill>
                <a:srgbClr val="000000"/>
              </a:solidFill>
              <a:latin typeface="楷体_GB2312" pitchFamily="49" charset="-122"/>
              <a:ea typeface="楷体_GB2312" pitchFamily="49" charset="-122"/>
            </a:endParaRPr>
          </a:p>
        </p:txBody>
      </p:sp>
      <p:sp>
        <p:nvSpPr>
          <p:cNvPr id="49155" name="Rectangle 3"/>
          <p:cNvSpPr/>
          <p:nvPr/>
        </p:nvSpPr>
        <p:spPr>
          <a:xfrm>
            <a:off x="5951538" y="3200400"/>
            <a:ext cx="4419600" cy="557213"/>
          </a:xfrm>
          <a:prstGeom prst="rect">
            <a:avLst/>
          </a:prstGeom>
          <a:solidFill>
            <a:srgbClr val="FFFF66"/>
          </a:solidFill>
          <a:ln w="38100" cap="flat" cmpd="dbl">
            <a:solidFill>
              <a:srgbClr val="FFFFFF"/>
            </a:solidFill>
            <a:prstDash val="solid"/>
            <a:miter/>
            <a:headEnd type="none" w="med" len="med"/>
            <a:tailEnd type="none" w="med" len="med"/>
          </a:ln>
        </p:spPr>
        <p:txBody>
          <a:bodyPr anchor="t" anchorCtr="0"/>
          <a:p>
            <a:pPr>
              <a:buSzPct val="100000"/>
            </a:pPr>
            <a:r>
              <a:rPr lang="zh-CN" altLang="en-US" sz="2800">
                <a:solidFill>
                  <a:srgbClr val="000000"/>
                </a:solidFill>
                <a:latin typeface="楷体_GB2312" pitchFamily="49" charset="-122"/>
                <a:ea typeface="楷体_GB2312" pitchFamily="49" charset="-122"/>
              </a:rPr>
              <a:t>5）背书（</a:t>
            </a:r>
            <a:r>
              <a:rPr lang="en-US" altLang="zh-CN" sz="2800">
                <a:solidFill>
                  <a:srgbClr val="000000"/>
                </a:solidFill>
                <a:latin typeface="楷体_GB2312" pitchFamily="49" charset="-122"/>
                <a:ea typeface="楷体_GB2312" pitchFamily="49" charset="-122"/>
              </a:rPr>
              <a:t>endorsement）</a:t>
            </a:r>
            <a:endParaRPr lang="en-US" altLang="zh-CN" sz="2800">
              <a:solidFill>
                <a:srgbClr val="000000"/>
              </a:solidFill>
              <a:latin typeface="楷体_GB2312" pitchFamily="49" charset="-122"/>
              <a:ea typeface="楷体_GB2312" pitchFamily="49" charset="-122"/>
            </a:endParaRPr>
          </a:p>
        </p:txBody>
      </p:sp>
      <p:sp>
        <p:nvSpPr>
          <p:cNvPr id="49156" name="Rectangle 4"/>
          <p:cNvSpPr/>
          <p:nvPr/>
        </p:nvSpPr>
        <p:spPr>
          <a:xfrm>
            <a:off x="5916613" y="1125538"/>
            <a:ext cx="4572000" cy="557212"/>
          </a:xfrm>
          <a:prstGeom prst="rect">
            <a:avLst/>
          </a:prstGeom>
          <a:solidFill>
            <a:srgbClr val="FFFF66"/>
          </a:solidFill>
          <a:ln w="38100" cap="flat" cmpd="dbl">
            <a:solidFill>
              <a:srgbClr val="FFFFFF"/>
            </a:solidFill>
            <a:prstDash val="solid"/>
            <a:miter/>
            <a:headEnd type="none" w="med" len="med"/>
            <a:tailEnd type="none" w="med" len="med"/>
          </a:ln>
        </p:spPr>
        <p:txBody>
          <a:bodyPr anchor="t" anchorCtr="0"/>
          <a:p>
            <a:pPr>
              <a:buSzPct val="100000"/>
            </a:pPr>
            <a:r>
              <a:rPr lang="zh-CN" altLang="en-US" sz="2800">
                <a:solidFill>
                  <a:srgbClr val="000000"/>
                </a:solidFill>
                <a:latin typeface="楷体_GB2312" pitchFamily="49" charset="-122"/>
                <a:ea typeface="楷体_GB2312" pitchFamily="49" charset="-122"/>
              </a:rPr>
              <a:t>2）提示（</a:t>
            </a:r>
            <a:r>
              <a:rPr lang="en-US" altLang="zh-CN" sz="2800">
                <a:solidFill>
                  <a:srgbClr val="000000"/>
                </a:solidFill>
                <a:latin typeface="楷体_GB2312" pitchFamily="49" charset="-122"/>
                <a:ea typeface="楷体_GB2312" pitchFamily="49" charset="-122"/>
              </a:rPr>
              <a:t>presentation）</a:t>
            </a:r>
            <a:endParaRPr lang="en-US" altLang="zh-CN" sz="2800">
              <a:solidFill>
                <a:srgbClr val="000000"/>
              </a:solidFill>
              <a:latin typeface="楷体_GB2312" pitchFamily="49" charset="-122"/>
              <a:ea typeface="楷体_GB2312" pitchFamily="49" charset="-122"/>
            </a:endParaRPr>
          </a:p>
        </p:txBody>
      </p:sp>
      <p:sp>
        <p:nvSpPr>
          <p:cNvPr id="49157" name="Rectangle 5"/>
          <p:cNvSpPr/>
          <p:nvPr/>
        </p:nvSpPr>
        <p:spPr>
          <a:xfrm>
            <a:off x="5943600" y="1752600"/>
            <a:ext cx="4495800" cy="557213"/>
          </a:xfrm>
          <a:prstGeom prst="rect">
            <a:avLst/>
          </a:prstGeom>
          <a:solidFill>
            <a:srgbClr val="FFFF66"/>
          </a:solidFill>
          <a:ln w="38100" cap="flat" cmpd="dbl">
            <a:solidFill>
              <a:srgbClr val="FFFFFF"/>
            </a:solidFill>
            <a:prstDash val="solid"/>
            <a:miter/>
            <a:headEnd type="none" w="med" len="med"/>
            <a:tailEnd type="none" w="med" len="med"/>
          </a:ln>
        </p:spPr>
        <p:txBody>
          <a:bodyPr anchor="t" anchorCtr="0"/>
          <a:p>
            <a:pPr>
              <a:buSzPct val="100000"/>
            </a:pPr>
            <a:r>
              <a:rPr lang="zh-CN" altLang="en-US" sz="2800">
                <a:solidFill>
                  <a:srgbClr val="000000"/>
                </a:solidFill>
                <a:latin typeface="楷体_GB2312" pitchFamily="49" charset="-122"/>
                <a:ea typeface="楷体_GB2312" pitchFamily="49" charset="-122"/>
              </a:rPr>
              <a:t>3）承兑（</a:t>
            </a:r>
            <a:r>
              <a:rPr lang="en-US" altLang="zh-CN" sz="2800">
                <a:solidFill>
                  <a:srgbClr val="000000"/>
                </a:solidFill>
                <a:latin typeface="楷体_GB2312" pitchFamily="49" charset="-122"/>
                <a:ea typeface="楷体_GB2312" pitchFamily="49" charset="-122"/>
              </a:rPr>
              <a:t>acceptance ）</a:t>
            </a:r>
            <a:endParaRPr lang="en-US" altLang="zh-CN" sz="2800">
              <a:solidFill>
                <a:srgbClr val="000000"/>
              </a:solidFill>
              <a:latin typeface="楷体_GB2312" pitchFamily="49" charset="-122"/>
              <a:ea typeface="楷体_GB2312" pitchFamily="49" charset="-122"/>
            </a:endParaRPr>
          </a:p>
        </p:txBody>
      </p:sp>
      <p:sp>
        <p:nvSpPr>
          <p:cNvPr id="49158" name="Rectangle 6"/>
          <p:cNvSpPr/>
          <p:nvPr/>
        </p:nvSpPr>
        <p:spPr>
          <a:xfrm>
            <a:off x="5951538" y="2438400"/>
            <a:ext cx="4286250" cy="617538"/>
          </a:xfrm>
          <a:prstGeom prst="rect">
            <a:avLst/>
          </a:prstGeom>
          <a:solidFill>
            <a:srgbClr val="FFFF66"/>
          </a:solidFill>
          <a:ln w="38100" cap="flat" cmpd="dbl">
            <a:solidFill>
              <a:srgbClr val="FFFFFF"/>
            </a:solidFill>
            <a:prstDash val="solid"/>
            <a:miter/>
            <a:headEnd type="none" w="med" len="med"/>
            <a:tailEnd type="none" w="med" len="med"/>
          </a:ln>
        </p:spPr>
        <p:txBody>
          <a:bodyPr wrap="none" anchor="t" anchorCtr="0"/>
          <a:p>
            <a:pPr>
              <a:buSzPct val="100000"/>
            </a:pPr>
            <a:r>
              <a:rPr lang="zh-CN" altLang="en-US" sz="3200">
                <a:solidFill>
                  <a:srgbClr val="000000"/>
                </a:solidFill>
                <a:latin typeface="楷体_GB2312" pitchFamily="49" charset="-122"/>
                <a:ea typeface="楷体_GB2312" pitchFamily="49" charset="-122"/>
              </a:rPr>
              <a:t>（4）付款（</a:t>
            </a:r>
            <a:r>
              <a:rPr lang="en-US" altLang="zh-CN" sz="3200">
                <a:solidFill>
                  <a:srgbClr val="000000"/>
                </a:solidFill>
                <a:latin typeface="楷体_GB2312" pitchFamily="49" charset="-122"/>
                <a:ea typeface="楷体_GB2312" pitchFamily="49" charset="-122"/>
              </a:rPr>
              <a:t>payment）</a:t>
            </a:r>
            <a:endParaRPr lang="en-US" altLang="zh-CN" sz="3200">
              <a:solidFill>
                <a:srgbClr val="000000"/>
              </a:solidFill>
              <a:latin typeface="楷体_GB2312" pitchFamily="49" charset="-122"/>
              <a:ea typeface="楷体_GB2312" pitchFamily="49" charset="-122"/>
            </a:endParaRPr>
          </a:p>
        </p:txBody>
      </p:sp>
      <p:sp>
        <p:nvSpPr>
          <p:cNvPr id="49159" name="Rectangle 7"/>
          <p:cNvSpPr/>
          <p:nvPr/>
        </p:nvSpPr>
        <p:spPr>
          <a:xfrm>
            <a:off x="5924550" y="3886200"/>
            <a:ext cx="4419600" cy="617538"/>
          </a:xfrm>
          <a:prstGeom prst="rect">
            <a:avLst/>
          </a:prstGeom>
          <a:solidFill>
            <a:srgbClr val="FFFF66"/>
          </a:solidFill>
          <a:ln w="38100" cap="flat" cmpd="dbl">
            <a:solidFill>
              <a:srgbClr val="FFFFFF"/>
            </a:solidFill>
            <a:prstDash val="solid"/>
            <a:miter/>
            <a:headEnd type="none" w="med" len="med"/>
            <a:tailEnd type="none" w="med" len="med"/>
          </a:ln>
        </p:spPr>
        <p:txBody>
          <a:bodyPr anchor="t" anchorCtr="0"/>
          <a:p>
            <a:pPr>
              <a:buSzPct val="100000"/>
            </a:pPr>
            <a:r>
              <a:rPr lang="zh-CN" altLang="en-US" sz="3200">
                <a:solidFill>
                  <a:srgbClr val="000000"/>
                </a:solidFill>
                <a:latin typeface="楷体_GB2312" pitchFamily="49" charset="-122"/>
                <a:ea typeface="楷体_GB2312" pitchFamily="49" charset="-122"/>
              </a:rPr>
              <a:t>6）拒付（</a:t>
            </a:r>
            <a:r>
              <a:rPr lang="en-US" altLang="zh-CN" sz="3200">
                <a:solidFill>
                  <a:srgbClr val="000000"/>
                </a:solidFill>
                <a:latin typeface="楷体_GB2312" pitchFamily="49" charset="-122"/>
                <a:ea typeface="楷体_GB2312" pitchFamily="49" charset="-122"/>
              </a:rPr>
              <a:t>dishonor）</a:t>
            </a:r>
            <a:endParaRPr lang="en-US" altLang="zh-CN" sz="3200">
              <a:solidFill>
                <a:srgbClr val="000000"/>
              </a:solidFill>
              <a:latin typeface="楷体_GB2312" pitchFamily="49" charset="-122"/>
              <a:ea typeface="楷体_GB2312" pitchFamily="49" charset="-122"/>
            </a:endParaRPr>
          </a:p>
        </p:txBody>
      </p:sp>
      <p:sp>
        <p:nvSpPr>
          <p:cNvPr id="49160" name="Rectangle 8"/>
          <p:cNvSpPr/>
          <p:nvPr/>
        </p:nvSpPr>
        <p:spPr>
          <a:xfrm>
            <a:off x="5903913" y="4648200"/>
            <a:ext cx="4764087" cy="617538"/>
          </a:xfrm>
          <a:prstGeom prst="rect">
            <a:avLst/>
          </a:prstGeom>
          <a:solidFill>
            <a:srgbClr val="FFFF66"/>
          </a:solidFill>
          <a:ln w="38100" cap="flat" cmpd="dbl">
            <a:solidFill>
              <a:srgbClr val="FFFFFF"/>
            </a:solidFill>
            <a:prstDash val="solid"/>
            <a:miter/>
            <a:headEnd type="none" w="med" len="med"/>
            <a:tailEnd type="none" w="med" len="med"/>
          </a:ln>
        </p:spPr>
        <p:txBody>
          <a:bodyPr anchor="t" anchorCtr="0"/>
          <a:p>
            <a:pPr>
              <a:buSzPct val="100000"/>
            </a:pPr>
            <a:r>
              <a:rPr lang="zh-CN" altLang="en-US" sz="3200">
                <a:solidFill>
                  <a:srgbClr val="000000"/>
                </a:solidFill>
                <a:latin typeface="楷体_GB2312" pitchFamily="49" charset="-122"/>
                <a:ea typeface="楷体_GB2312" pitchFamily="49" charset="-122"/>
              </a:rPr>
              <a:t>（7）追索（</a:t>
            </a:r>
            <a:r>
              <a:rPr lang="en-US" altLang="zh-CN" sz="3200">
                <a:solidFill>
                  <a:srgbClr val="000000"/>
                </a:solidFill>
                <a:latin typeface="楷体_GB2312" pitchFamily="49" charset="-122"/>
                <a:ea typeface="楷体_GB2312" pitchFamily="49" charset="-122"/>
              </a:rPr>
              <a:t>resource）</a:t>
            </a:r>
            <a:endParaRPr lang="en-US" altLang="zh-CN" sz="3200">
              <a:solidFill>
                <a:srgbClr val="000000"/>
              </a:solidFill>
              <a:latin typeface="楷体_GB2312" pitchFamily="49" charset="-122"/>
              <a:ea typeface="楷体_GB2312" pitchFamily="49" charset="-122"/>
            </a:endParaRPr>
          </a:p>
        </p:txBody>
      </p:sp>
      <p:sp>
        <p:nvSpPr>
          <p:cNvPr id="49161" name="Rectangle 9"/>
          <p:cNvSpPr/>
          <p:nvPr/>
        </p:nvSpPr>
        <p:spPr>
          <a:xfrm>
            <a:off x="5916613" y="5334000"/>
            <a:ext cx="4572000" cy="617538"/>
          </a:xfrm>
          <a:prstGeom prst="rect">
            <a:avLst/>
          </a:prstGeom>
          <a:solidFill>
            <a:srgbClr val="FFFF66"/>
          </a:solidFill>
          <a:ln w="38100" cap="flat" cmpd="dbl">
            <a:solidFill>
              <a:srgbClr val="FFFFFF"/>
            </a:solidFill>
            <a:prstDash val="solid"/>
            <a:miter/>
            <a:headEnd type="none" w="med" len="med"/>
            <a:tailEnd type="none" w="med" len="med"/>
          </a:ln>
        </p:spPr>
        <p:txBody>
          <a:bodyPr anchor="t" anchorCtr="0"/>
          <a:p>
            <a:pPr>
              <a:buSzPct val="100000"/>
            </a:pPr>
            <a:r>
              <a:rPr lang="zh-CN" altLang="en-US" sz="3200">
                <a:solidFill>
                  <a:srgbClr val="000000"/>
                </a:solidFill>
                <a:latin typeface="楷体_GB2312" pitchFamily="49" charset="-122"/>
                <a:ea typeface="楷体_GB2312" pitchFamily="49" charset="-122"/>
              </a:rPr>
              <a:t>8）贴现（</a:t>
            </a:r>
            <a:r>
              <a:rPr lang="en-US" altLang="zh-CN" sz="3200">
                <a:solidFill>
                  <a:srgbClr val="000000"/>
                </a:solidFill>
                <a:latin typeface="楷体_GB2312" pitchFamily="49" charset="-122"/>
                <a:ea typeface="楷体_GB2312" pitchFamily="49" charset="-122"/>
              </a:rPr>
              <a:t>discount)</a:t>
            </a:r>
            <a:endParaRPr lang="en-US" altLang="zh-CN" sz="3200">
              <a:solidFill>
                <a:srgbClr val="000000"/>
              </a:solidFill>
              <a:latin typeface="楷体_GB2312" pitchFamily="49" charset="-122"/>
              <a:ea typeface="楷体_GB2312" pitchFamily="49" charset="-122"/>
            </a:endParaRPr>
          </a:p>
        </p:txBody>
      </p:sp>
      <p:cxnSp>
        <p:nvCxnSpPr>
          <p:cNvPr id="49162" name="Line 10"/>
          <p:cNvCxnSpPr/>
          <p:nvPr/>
        </p:nvCxnSpPr>
        <p:spPr>
          <a:xfrm flipV="1">
            <a:off x="4224338" y="549275"/>
            <a:ext cx="1655762" cy="2136775"/>
          </a:xfrm>
          <a:prstGeom prst="line">
            <a:avLst/>
          </a:prstGeom>
          <a:ln w="28575" cap="flat" cmpd="sng">
            <a:solidFill>
              <a:srgbClr val="000000"/>
            </a:solidFill>
            <a:prstDash val="solid"/>
            <a:round/>
            <a:headEnd type="none" w="med" len="med"/>
            <a:tailEnd type="triangle" w="med" len="med"/>
          </a:ln>
        </p:spPr>
      </p:cxnSp>
      <p:cxnSp>
        <p:nvCxnSpPr>
          <p:cNvPr id="49163" name="Line 11"/>
          <p:cNvCxnSpPr/>
          <p:nvPr/>
        </p:nvCxnSpPr>
        <p:spPr>
          <a:xfrm flipV="1">
            <a:off x="4367213" y="1484313"/>
            <a:ext cx="1584325" cy="1368425"/>
          </a:xfrm>
          <a:prstGeom prst="line">
            <a:avLst/>
          </a:prstGeom>
          <a:ln w="28575" cap="flat" cmpd="sng">
            <a:solidFill>
              <a:srgbClr val="000000"/>
            </a:solidFill>
            <a:prstDash val="solid"/>
            <a:round/>
            <a:headEnd type="none" w="med" len="med"/>
            <a:tailEnd type="triangle" w="med" len="med"/>
          </a:ln>
        </p:spPr>
      </p:cxnSp>
      <p:cxnSp>
        <p:nvCxnSpPr>
          <p:cNvPr id="49164" name="Line 12"/>
          <p:cNvCxnSpPr/>
          <p:nvPr/>
        </p:nvCxnSpPr>
        <p:spPr>
          <a:xfrm flipV="1">
            <a:off x="4511675" y="2060575"/>
            <a:ext cx="1368425" cy="936625"/>
          </a:xfrm>
          <a:prstGeom prst="line">
            <a:avLst/>
          </a:prstGeom>
          <a:ln w="28575" cap="flat" cmpd="sng">
            <a:solidFill>
              <a:srgbClr val="000000"/>
            </a:solidFill>
            <a:prstDash val="solid"/>
            <a:round/>
            <a:headEnd type="none" w="med" len="med"/>
            <a:tailEnd type="triangle" w="med" len="med"/>
          </a:ln>
        </p:spPr>
      </p:cxnSp>
      <p:cxnSp>
        <p:nvCxnSpPr>
          <p:cNvPr id="49165" name="Line 13"/>
          <p:cNvCxnSpPr/>
          <p:nvPr/>
        </p:nvCxnSpPr>
        <p:spPr>
          <a:xfrm flipV="1">
            <a:off x="4583113" y="2636838"/>
            <a:ext cx="1368425" cy="576262"/>
          </a:xfrm>
          <a:prstGeom prst="line">
            <a:avLst/>
          </a:prstGeom>
          <a:ln w="28575" cap="flat" cmpd="sng">
            <a:solidFill>
              <a:srgbClr val="000000"/>
            </a:solidFill>
            <a:prstDash val="solid"/>
            <a:round/>
            <a:headEnd type="none" w="med" len="med"/>
            <a:tailEnd type="triangle" w="med" len="med"/>
          </a:ln>
        </p:spPr>
      </p:cxnSp>
      <p:cxnSp>
        <p:nvCxnSpPr>
          <p:cNvPr id="49166" name="Line 14"/>
          <p:cNvCxnSpPr/>
          <p:nvPr/>
        </p:nvCxnSpPr>
        <p:spPr>
          <a:xfrm flipV="1">
            <a:off x="4583113" y="3357563"/>
            <a:ext cx="1296987" cy="71437"/>
          </a:xfrm>
          <a:prstGeom prst="line">
            <a:avLst/>
          </a:prstGeom>
          <a:ln w="28575" cap="flat" cmpd="sng">
            <a:solidFill>
              <a:srgbClr val="000000"/>
            </a:solidFill>
            <a:prstDash val="solid"/>
            <a:round/>
            <a:headEnd type="none" w="med" len="med"/>
            <a:tailEnd type="triangle" w="med" len="med"/>
          </a:ln>
        </p:spPr>
      </p:cxnSp>
      <p:cxnSp>
        <p:nvCxnSpPr>
          <p:cNvPr id="49167" name="Line 15"/>
          <p:cNvCxnSpPr/>
          <p:nvPr/>
        </p:nvCxnSpPr>
        <p:spPr>
          <a:xfrm>
            <a:off x="4511675" y="3644900"/>
            <a:ext cx="1296988" cy="431800"/>
          </a:xfrm>
          <a:prstGeom prst="line">
            <a:avLst/>
          </a:prstGeom>
          <a:ln w="28575" cap="flat" cmpd="sng">
            <a:solidFill>
              <a:srgbClr val="000000"/>
            </a:solidFill>
            <a:prstDash val="solid"/>
            <a:round/>
            <a:headEnd type="none" w="med" len="med"/>
            <a:tailEnd type="triangle" w="med" len="med"/>
          </a:ln>
        </p:spPr>
      </p:cxnSp>
      <p:cxnSp>
        <p:nvCxnSpPr>
          <p:cNvPr id="49168" name="Line 16"/>
          <p:cNvCxnSpPr/>
          <p:nvPr/>
        </p:nvCxnSpPr>
        <p:spPr>
          <a:xfrm>
            <a:off x="4367213" y="3860800"/>
            <a:ext cx="1423987" cy="1092200"/>
          </a:xfrm>
          <a:prstGeom prst="line">
            <a:avLst/>
          </a:prstGeom>
          <a:ln w="28575" cap="flat" cmpd="sng">
            <a:solidFill>
              <a:srgbClr val="000000"/>
            </a:solidFill>
            <a:prstDash val="solid"/>
            <a:round/>
            <a:headEnd type="none" w="med" len="med"/>
            <a:tailEnd type="triangle" w="med" len="med"/>
          </a:ln>
        </p:spPr>
      </p:cxnSp>
      <p:cxnSp>
        <p:nvCxnSpPr>
          <p:cNvPr id="49169" name="Line 17"/>
          <p:cNvCxnSpPr/>
          <p:nvPr/>
        </p:nvCxnSpPr>
        <p:spPr>
          <a:xfrm>
            <a:off x="4224338" y="4005263"/>
            <a:ext cx="1655762" cy="1655762"/>
          </a:xfrm>
          <a:prstGeom prst="line">
            <a:avLst/>
          </a:prstGeom>
          <a:ln w="28575" cap="flat" cmpd="sng">
            <a:solidFill>
              <a:srgbClr val="000000"/>
            </a:solidFill>
            <a:prstDash val="solid"/>
            <a:round/>
            <a:headEnd type="none" w="med" len="med"/>
            <a:tailEnd type="triangle" w="med" len="med"/>
          </a:ln>
        </p:spPr>
      </p:cxnSp>
      <p:sp>
        <p:nvSpPr>
          <p:cNvPr id="49170" name="Oval 18"/>
          <p:cNvSpPr/>
          <p:nvPr/>
        </p:nvSpPr>
        <p:spPr>
          <a:xfrm>
            <a:off x="1752600" y="2362200"/>
            <a:ext cx="2743200" cy="1905000"/>
          </a:xfrm>
          <a:prstGeom prst="ellipse">
            <a:avLst/>
          </a:prstGeom>
          <a:solidFill>
            <a:srgbClr val="FF99CC"/>
          </a:solidFill>
          <a:ln w="9525" cap="flat" cmpd="sng">
            <a:solidFill>
              <a:srgbClr val="000000"/>
            </a:solidFill>
            <a:prstDash val="solid"/>
            <a:round/>
            <a:headEnd type="none" w="med" len="med"/>
            <a:tailEnd type="none" w="med" len="med"/>
          </a:ln>
        </p:spPr>
        <p:txBody>
          <a:bodyPr wrap="none" anchor="ctr" anchorCtr="0"/>
          <a:p>
            <a:pPr algn="ctr">
              <a:buSzPct val="100000"/>
            </a:pPr>
            <a:r>
              <a:rPr lang="zh-CN" altLang="en-US" sz="3200">
                <a:solidFill>
                  <a:srgbClr val="000000"/>
                </a:solidFill>
                <a:latin typeface="楷体_GB2312" pitchFamily="49" charset="-122"/>
                <a:ea typeface="楷体_GB2312" pitchFamily="49" charset="-122"/>
              </a:rPr>
              <a:t>4、汇票的使用</a:t>
            </a:r>
            <a:endParaRPr lang="zh-CN" altLang="en-US" sz="3200">
              <a:solidFill>
                <a:srgbClr val="000000"/>
              </a:solidFill>
              <a:latin typeface="楷体_GB2312" pitchFamily="49" charset="-122"/>
              <a:ea typeface="楷体_GB2312" pitchFamily="49" charset="-122"/>
            </a:endParaRPr>
          </a:p>
        </p:txBody>
      </p:sp>
      <p:sp>
        <p:nvSpPr>
          <p:cNvPr id="49171" name="AutoShape 19"/>
          <p:cNvSpPr/>
          <p:nvPr/>
        </p:nvSpPr>
        <p:spPr>
          <a:xfrm>
            <a:off x="9753600" y="304800"/>
            <a:ext cx="381000" cy="381000"/>
          </a:xfrm>
          <a:prstGeom prst="actionButtonDocument">
            <a:avLst/>
          </a:prstGeom>
          <a:solidFill>
            <a:srgbClr val="8BC91B"/>
          </a:solidFill>
          <a:ln w="9525" cap="flat" cmpd="sng">
            <a:solidFill>
              <a:srgbClr val="0C71E0"/>
            </a:solidFill>
            <a:prstDash val="solid"/>
            <a:miter/>
            <a:headEnd type="none" w="med" len="med"/>
            <a:tailEnd type="none" w="med" len="med"/>
          </a:ln>
        </p:spPr>
        <p:txBody>
          <a:bodyPr wrap="none" anchor="ctr" anchorCtr="0"/>
          <a:p>
            <a:pPr>
              <a:buSzPct val="100000"/>
            </a:pPr>
            <a:endParaRPr lang="zh-CN" altLang="en-US">
              <a:latin typeface="Arial" panose="020B0604020202020204" pitchFamily="34" charset="0"/>
              <a:ea typeface="宋体" panose="02010600030101010101" pitchFamily="2" charset="-122"/>
            </a:endParaRPr>
          </a:p>
        </p:txBody>
      </p:sp>
      <p:sp>
        <p:nvSpPr>
          <p:cNvPr id="49172" name="AutoShape 20"/>
          <p:cNvSpPr/>
          <p:nvPr/>
        </p:nvSpPr>
        <p:spPr>
          <a:xfrm>
            <a:off x="9906000" y="3276600"/>
            <a:ext cx="381000" cy="381000"/>
          </a:xfrm>
          <a:prstGeom prst="actionButtonDocument">
            <a:avLst/>
          </a:prstGeom>
          <a:solidFill>
            <a:srgbClr val="8BC91B"/>
          </a:solidFill>
          <a:ln w="9525" cap="flat" cmpd="sng">
            <a:solidFill>
              <a:srgbClr val="0C71E0"/>
            </a:solidFill>
            <a:prstDash val="solid"/>
            <a:miter/>
            <a:headEnd type="none" w="med" len="med"/>
            <a:tailEnd type="none" w="med" len="med"/>
          </a:ln>
        </p:spPr>
        <p:txBody>
          <a:bodyPr wrap="none" anchor="ctr" anchorCtr="0"/>
          <a:p>
            <a:pPr>
              <a:buSzPct val="100000"/>
            </a:pPr>
            <a:endParaRPr lang="zh-CN" altLang="en-US">
              <a:latin typeface="Arial" panose="020B0604020202020204" pitchFamily="34" charset="0"/>
              <a:ea typeface="宋体" panose="02010600030101010101" pitchFamily="2" charset="-122"/>
            </a:endParaRPr>
          </a:p>
        </p:txBody>
      </p:sp>
      <p:sp>
        <p:nvSpPr>
          <p:cNvPr id="49173" name="AutoShape 21"/>
          <p:cNvSpPr/>
          <p:nvPr/>
        </p:nvSpPr>
        <p:spPr>
          <a:xfrm>
            <a:off x="10134600" y="1143000"/>
            <a:ext cx="381000" cy="381000"/>
          </a:xfrm>
          <a:prstGeom prst="actionButtonDocument">
            <a:avLst/>
          </a:prstGeom>
          <a:solidFill>
            <a:srgbClr val="8BC91B"/>
          </a:solidFill>
          <a:ln w="9525" cap="flat" cmpd="sng">
            <a:solidFill>
              <a:srgbClr val="0C71E0"/>
            </a:solidFill>
            <a:prstDash val="solid"/>
            <a:miter/>
            <a:headEnd type="none" w="med" len="med"/>
            <a:tailEnd type="none" w="med" len="med"/>
          </a:ln>
        </p:spPr>
        <p:txBody>
          <a:bodyPr wrap="none" anchor="ctr" anchorCtr="0"/>
          <a:p>
            <a:pPr>
              <a:buSzPct val="100000"/>
            </a:pPr>
            <a:endParaRPr lang="zh-CN" altLang="en-US">
              <a:latin typeface="Arial" panose="020B0604020202020204" pitchFamily="34" charset="0"/>
              <a:ea typeface="宋体" panose="02010600030101010101" pitchFamily="2" charset="-122"/>
            </a:endParaRPr>
          </a:p>
        </p:txBody>
      </p:sp>
      <p:sp>
        <p:nvSpPr>
          <p:cNvPr id="49174" name="AutoShape 22"/>
          <p:cNvSpPr/>
          <p:nvPr/>
        </p:nvSpPr>
        <p:spPr>
          <a:xfrm>
            <a:off x="10058400" y="1828800"/>
            <a:ext cx="381000" cy="381000"/>
          </a:xfrm>
          <a:prstGeom prst="actionButtonDocument">
            <a:avLst/>
          </a:prstGeom>
          <a:solidFill>
            <a:srgbClr val="8BC91B"/>
          </a:solidFill>
          <a:ln w="9525" cap="flat" cmpd="sng">
            <a:solidFill>
              <a:srgbClr val="0C71E0"/>
            </a:solidFill>
            <a:prstDash val="solid"/>
            <a:miter/>
            <a:headEnd type="none" w="med" len="med"/>
            <a:tailEnd type="none" w="med" len="med"/>
          </a:ln>
        </p:spPr>
        <p:txBody>
          <a:bodyPr wrap="none" anchor="ctr" anchorCtr="0"/>
          <a:p>
            <a:pPr>
              <a:buSzPct val="100000"/>
            </a:pPr>
            <a:endParaRPr lang="zh-CN" altLang="en-US">
              <a:latin typeface="Arial" panose="020B0604020202020204" pitchFamily="34" charset="0"/>
              <a:ea typeface="宋体" panose="02010600030101010101" pitchFamily="2" charset="-122"/>
            </a:endParaRPr>
          </a:p>
        </p:txBody>
      </p:sp>
      <p:sp>
        <p:nvSpPr>
          <p:cNvPr id="49175" name="AutoShape 23"/>
          <p:cNvSpPr/>
          <p:nvPr/>
        </p:nvSpPr>
        <p:spPr>
          <a:xfrm>
            <a:off x="9601200" y="3962400"/>
            <a:ext cx="381000" cy="381000"/>
          </a:xfrm>
          <a:prstGeom prst="actionButtonDocument">
            <a:avLst/>
          </a:prstGeom>
          <a:solidFill>
            <a:srgbClr val="8BC91B"/>
          </a:solidFill>
          <a:ln w="9525" cap="flat" cmpd="sng">
            <a:solidFill>
              <a:srgbClr val="0C71E0"/>
            </a:solidFill>
            <a:prstDash val="solid"/>
            <a:miter/>
            <a:headEnd type="none" w="med" len="med"/>
            <a:tailEnd type="none" w="med" len="med"/>
          </a:ln>
        </p:spPr>
        <p:txBody>
          <a:bodyPr wrap="none" anchor="ctr" anchorCtr="0"/>
          <a:p>
            <a:pPr>
              <a:buSzPct val="100000"/>
            </a:pPr>
            <a:endParaRPr lang="zh-CN" altLang="en-US">
              <a:latin typeface="Arial" panose="020B0604020202020204" pitchFamily="34" charset="0"/>
              <a:ea typeface="宋体" panose="02010600030101010101" pitchFamily="2" charset="-122"/>
            </a:endParaRPr>
          </a:p>
        </p:txBody>
      </p:sp>
      <p:sp>
        <p:nvSpPr>
          <p:cNvPr id="49176" name="AutoShape 24"/>
          <p:cNvSpPr/>
          <p:nvPr/>
        </p:nvSpPr>
        <p:spPr>
          <a:xfrm>
            <a:off x="9829800" y="5410200"/>
            <a:ext cx="381000" cy="381000"/>
          </a:xfrm>
          <a:prstGeom prst="actionButtonDocument">
            <a:avLst/>
          </a:prstGeom>
          <a:solidFill>
            <a:srgbClr val="8BC91B"/>
          </a:solidFill>
          <a:ln w="9525" cap="flat" cmpd="sng">
            <a:solidFill>
              <a:srgbClr val="0C71E0"/>
            </a:solidFill>
            <a:prstDash val="solid"/>
            <a:miter/>
            <a:headEnd type="none" w="med" len="med"/>
            <a:tailEnd type="none" w="med" len="med"/>
          </a:ln>
        </p:spPr>
        <p:txBody>
          <a:bodyPr wrap="none" anchor="ctr" anchorCtr="0"/>
          <a:p>
            <a:pPr>
              <a:buSzPct val="100000"/>
            </a:pPr>
            <a:endParaRPr lang="zh-CN" altLang="en-US">
              <a:latin typeface="Arial" panose="020B0604020202020204" pitchFamily="34" charset="0"/>
              <a:ea typeface="宋体" panose="02010600030101010101" pitchFamily="2" charset="-122"/>
            </a:endParaRPr>
          </a:p>
        </p:txBody>
      </p:sp>
      <p:pic>
        <p:nvPicPr>
          <p:cNvPr id="49177" name="Picture 25" descr="SY01265_"/>
          <p:cNvPicPr>
            <a:picLocks noChangeAspect="1"/>
          </p:cNvPicPr>
          <p:nvPr/>
        </p:nvPicPr>
        <p:blipFill>
          <a:blip r:embed="rId1"/>
          <a:stretch>
            <a:fillRect/>
          </a:stretch>
        </p:blipFill>
        <p:spPr>
          <a:xfrm>
            <a:off x="1524000" y="5334000"/>
            <a:ext cx="719138" cy="1524000"/>
          </a:xfrm>
          <a:prstGeom prst="rect">
            <a:avLst/>
          </a:prstGeom>
          <a:noFill/>
          <a:ln w="9525">
            <a:noFill/>
          </a:ln>
        </p:spPr>
      </p:pic>
      <p:sp>
        <p:nvSpPr>
          <p:cNvPr id="49178" name="AutoShape 26"/>
          <p:cNvSpPr/>
          <p:nvPr/>
        </p:nvSpPr>
        <p:spPr>
          <a:xfrm>
            <a:off x="10058400" y="4800600"/>
            <a:ext cx="381000" cy="381000"/>
          </a:xfrm>
          <a:prstGeom prst="actionButtonDocument">
            <a:avLst/>
          </a:prstGeom>
          <a:solidFill>
            <a:srgbClr val="8BC91B"/>
          </a:solidFill>
          <a:ln w="9525" cap="flat" cmpd="sng">
            <a:solidFill>
              <a:srgbClr val="0C71E0"/>
            </a:solidFill>
            <a:prstDash val="solid"/>
            <a:miter/>
            <a:headEnd type="none" w="med" len="med"/>
            <a:tailEnd type="none" w="med" len="med"/>
          </a:ln>
        </p:spPr>
        <p:txBody>
          <a:bodyPr wrap="none" anchor="ctr" anchorCtr="0"/>
          <a:p>
            <a:pPr>
              <a:buSzPct val="100000"/>
            </a:pPr>
            <a:endParaRPr lang="zh-CN" altLang="en-US">
              <a:latin typeface="Arial" panose="020B0604020202020204" pitchFamily="34" charset="0"/>
              <a:ea typeface="宋体" panose="02010600030101010101" pitchFamily="2" charset="-122"/>
            </a:endParaRPr>
          </a:p>
        </p:txBody>
      </p:sp>
    </p:spTree>
    <p:custDataLst>
      <p:tags r:id="rId2"/>
    </p:custDataLst>
  </p:cSld>
  <p:clrMapOvr>
    <a:masterClrMapping/>
  </p:clrMapOvr>
  <p:transition>
    <p:cut/>
  </p:transition>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BEAUTIFY_FLAG" val="#wm#"/>
  <p:tag name="KSO_WM_TEMPLATE_CATEGORY" val="custom"/>
  <p:tag name="KSO_WM_TEMPLATE_INDEX" val="20205081"/>
  <p:tag name="KSO_WM_SPECIAL_SOURCE" val="bdnull"/>
</p:tagLst>
</file>

<file path=ppt/tags/tag64.xml><?xml version="1.0" encoding="utf-8"?>
<p:tagLst xmlns:p="http://schemas.openxmlformats.org/presentationml/2006/main">
  <p:tag name="KSO_WM_SPECIAL_SOURCE" val="bdnull"/>
</p:tagLst>
</file>

<file path=ppt/tags/tag65.xml><?xml version="1.0" encoding="utf-8"?>
<p:tagLst xmlns:p="http://schemas.openxmlformats.org/presentationml/2006/main">
  <p:tag name="KSO_WM_SPECIAL_SOURCE" val="bdnull"/>
</p:tagLst>
</file>

<file path=ppt/tags/tag66.xml><?xml version="1.0" encoding="utf-8"?>
<p:tagLst xmlns:p="http://schemas.openxmlformats.org/presentationml/2006/main">
  <p:tag name="KSO_WM_SPECIAL_SOURCE" val="bdnull"/>
</p:tagLst>
</file>

<file path=ppt/tags/tag67.xml><?xml version="1.0" encoding="utf-8"?>
<p:tagLst xmlns:p="http://schemas.openxmlformats.org/presentationml/2006/main">
  <p:tag name="KSO_WM_SPECIAL_SOURCE" val="bdnull"/>
</p:tagLst>
</file>

<file path=ppt/tags/tag68.xml><?xml version="1.0" encoding="utf-8"?>
<p:tagLst xmlns:p="http://schemas.openxmlformats.org/presentationml/2006/main">
  <p:tag name="KSO_WM_SPECIAL_SOURCE" val="bdnull"/>
</p:tagLst>
</file>

<file path=ppt/tags/tag69.xml><?xml version="1.0" encoding="utf-8"?>
<p:tagLst xmlns:p="http://schemas.openxmlformats.org/presentationml/2006/main">
  <p:tag name="KSO_WM_SPECIAL_SOURCE" val="bdnull"/>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SPECIAL_SOURCE" val="bdnull"/>
</p:tagLst>
</file>

<file path=ppt/tags/tag71.xml><?xml version="1.0" encoding="utf-8"?>
<p:tagLst xmlns:p="http://schemas.openxmlformats.org/presentationml/2006/main">
  <p:tag name="KSO_WM_SPECIAL_SOURCE" val="bdnull"/>
</p:tagLst>
</file>

<file path=ppt/tags/tag72.xml><?xml version="1.0" encoding="utf-8"?>
<p:tagLst xmlns:p="http://schemas.openxmlformats.org/presentationml/2006/main">
  <p:tag name="KSO_WM_SPECIAL_SOURCE" val="bdnull"/>
</p:tagLst>
</file>

<file path=ppt/tags/tag73.xml><?xml version="1.0" encoding="utf-8"?>
<p:tagLst xmlns:p="http://schemas.openxmlformats.org/presentationml/2006/main">
  <p:tag name="KSO_WM_SPECIAL_SOURCE" val="bdnull"/>
</p:tagLst>
</file>

<file path=ppt/tags/tag74.xml><?xml version="1.0" encoding="utf-8"?>
<p:tagLst xmlns:p="http://schemas.openxmlformats.org/presentationml/2006/main">
  <p:tag name="KSO_WM_SPECIAL_SOURCE" val="bdnull"/>
</p:tagLst>
</file>

<file path=ppt/tags/tag75.xml><?xml version="1.0" encoding="utf-8"?>
<p:tagLst xmlns:p="http://schemas.openxmlformats.org/presentationml/2006/main">
  <p:tag name="KSO_WM_SPECIAL_SOURCE" val="bdnull"/>
</p:tagLst>
</file>

<file path=ppt/tags/tag76.xml><?xml version="1.0" encoding="utf-8"?>
<p:tagLst xmlns:p="http://schemas.openxmlformats.org/presentationml/2006/main">
  <p:tag name="KSO_WM_SPECIAL_SOURCE" val="bdnull"/>
</p:tagLst>
</file>

<file path=ppt/tags/tag77.xml><?xml version="1.0" encoding="utf-8"?>
<p:tagLst xmlns:p="http://schemas.openxmlformats.org/presentationml/2006/main">
  <p:tag name="KSO_WM_SPECIAL_SOURCE" val="bdnull"/>
</p:tagLst>
</file>

<file path=ppt/tags/tag78.xml><?xml version="1.0" encoding="utf-8"?>
<p:tagLst xmlns:p="http://schemas.openxmlformats.org/presentationml/2006/main">
  <p:tag name="KSO_WM_SPECIAL_SOURCE" val="bdnull"/>
</p:tagLst>
</file>

<file path=ppt/tags/tag79.xml><?xml version="1.0" encoding="utf-8"?>
<p:tagLst xmlns:p="http://schemas.openxmlformats.org/presentationml/2006/main">
  <p:tag name="KSO_WM_SPECIAL_SOURCE" val="bdnull"/>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SPECIAL_SOURCE" val="bdnull"/>
</p:tagLst>
</file>

<file path=ppt/tags/tag81.xml><?xml version="1.0" encoding="utf-8"?>
<p:tagLst xmlns:p="http://schemas.openxmlformats.org/presentationml/2006/main">
  <p:tag name="KSO_WM_SPECIAL_SOURCE" val="bdnull"/>
</p:tagLst>
</file>

<file path=ppt/tags/tag82.xml><?xml version="1.0" encoding="utf-8"?>
<p:tagLst xmlns:p="http://schemas.openxmlformats.org/presentationml/2006/main">
  <p:tag name="KSO_WM_SPECIAL_SOURCE" val="bdnull"/>
</p:tagLst>
</file>

<file path=ppt/tags/tag83.xml><?xml version="1.0" encoding="utf-8"?>
<p:tagLst xmlns:p="http://schemas.openxmlformats.org/presentationml/2006/main">
  <p:tag name="KSO_WM_SPECIAL_SOURCE" val="bdnull"/>
</p:tagLst>
</file>

<file path=ppt/tags/tag84.xml><?xml version="1.0" encoding="utf-8"?>
<p:tagLst xmlns:p="http://schemas.openxmlformats.org/presentationml/2006/main">
  <p:tag name="KSO_WM_SPECIAL_SOURCE" val="bdnull"/>
</p:tagLst>
</file>

<file path=ppt/tags/tag85.xml><?xml version="1.0" encoding="utf-8"?>
<p:tagLst xmlns:p="http://schemas.openxmlformats.org/presentationml/2006/main">
  <p:tag name="KSO_WM_SPECIAL_SOURCE" val="bdnull"/>
</p:tagLst>
</file>

<file path=ppt/tags/tag86.xml><?xml version="1.0" encoding="utf-8"?>
<p:tagLst xmlns:p="http://schemas.openxmlformats.org/presentationml/2006/main">
  <p:tag name="KSO_WM_SPECIAL_SOURCE" val="bdnull"/>
</p:tagLst>
</file>

<file path=ppt/tags/tag87.xml><?xml version="1.0" encoding="utf-8"?>
<p:tagLst xmlns:p="http://schemas.openxmlformats.org/presentationml/2006/main">
  <p:tag name="KSO_WM_SPECIAL_SOURCE" val="bdnull"/>
</p:tagLst>
</file>

<file path=ppt/tags/tag88.xml><?xml version="1.0" encoding="utf-8"?>
<p:tagLst xmlns:p="http://schemas.openxmlformats.org/presentationml/2006/main">
  <p:tag name="KSO_WM_SPECIAL_SOURCE" val="bdnull"/>
</p:tagLst>
</file>

<file path=ppt/tags/tag89.xml><?xml version="1.0" encoding="utf-8"?>
<p:tagLst xmlns:p="http://schemas.openxmlformats.org/presentationml/2006/main">
  <p:tag name="KSO_WM_SPECIAL_SOURCE" val="bdnull"/>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SPECIAL_SOURCE" val="bdnull"/>
</p:tagLst>
</file>

<file path=ppt/tags/tag91.xml><?xml version="1.0" encoding="utf-8"?>
<p:tagLst xmlns:p="http://schemas.openxmlformats.org/presentationml/2006/main">
  <p:tag name="KSO_WM_SPECIAL_SOURCE" val="bdnull"/>
</p:tagLst>
</file>

<file path=ppt/tags/tag92.xml><?xml version="1.0" encoding="utf-8"?>
<p:tagLst xmlns:p="http://schemas.openxmlformats.org/presentationml/2006/main">
  <p:tag name="KSO_DOCER_TEMPLATE_OPEN_ONCE_MARK" val="1"/>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5513</Words>
  <Application>WPS 演示</Application>
  <PresentationFormat>宽屏</PresentationFormat>
  <Paragraphs>437</Paragraphs>
  <Slides>29</Slides>
  <Notes>4</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29</vt:i4>
      </vt:variant>
    </vt:vector>
  </HeadingPairs>
  <TitlesOfParts>
    <vt:vector size="47" baseType="lpstr">
      <vt:lpstr>Arial</vt:lpstr>
      <vt:lpstr>宋体</vt:lpstr>
      <vt:lpstr>Wingdings</vt:lpstr>
      <vt:lpstr>微软雅黑</vt:lpstr>
      <vt:lpstr>Wingdings</vt:lpstr>
      <vt:lpstr>方正卡通简体</vt:lpstr>
      <vt:lpstr>方正稚艺简体</vt:lpstr>
      <vt:lpstr>Verdana</vt:lpstr>
      <vt:lpstr>楷体_GB2312</vt:lpstr>
      <vt:lpstr>新宋体</vt:lpstr>
      <vt:lpstr>Times New Roman</vt:lpstr>
      <vt:lpstr>cajcd fnta1</vt:lpstr>
      <vt:lpstr>Arial Unicode MS</vt:lpstr>
      <vt:lpstr>Calibri</vt:lpstr>
      <vt:lpstr>Arial Narrow</vt:lpstr>
      <vt:lpstr>Wingdings 2</vt:lpstr>
      <vt:lpstr>Segoe Print</vt:lpstr>
      <vt:lpstr>Office 主题​​</vt:lpstr>
      <vt:lpstr>PowerPoint 演示文稿</vt:lpstr>
      <vt:lpstr>PowerPoint 演示文稿</vt:lpstr>
      <vt:lpstr>第一节 支付工具</vt:lpstr>
      <vt:lpstr>PowerPoint 演示文稿</vt:lpstr>
      <vt:lpstr>PowerPoint 演示文稿</vt:lpstr>
      <vt:lpstr>PowerPoint 演示文稿</vt:lpstr>
      <vt:lpstr>PowerPoint 演示文稿</vt:lpstr>
      <vt:lpstr>PowerPoint 演示文稿</vt:lpstr>
      <vt:lpstr>PowerPoint 演示文稿</vt:lpstr>
      <vt:lpstr>（1）出票（issue）</vt:lpstr>
      <vt:lpstr>（2）提示（presentation）</vt:lpstr>
      <vt:lpstr>（3）承兑（acceptance ）</vt:lpstr>
      <vt:lpstr>（5）背书（endorsement）</vt:lpstr>
      <vt:lpstr>（6）拒付（dishonor）</vt:lpstr>
      <vt:lpstr>（7）追索（ resource ）</vt:lpstr>
      <vt:lpstr>（8）贴现（ discount ）</vt:lpstr>
      <vt:lpstr>PowerPoint 演示文稿</vt:lpstr>
      <vt:lpstr>PowerPoint 演示文稿</vt:lpstr>
      <vt:lpstr>二、本票(promissory note)</vt:lpstr>
      <vt:lpstr>PowerPoint 演示文稿</vt:lpstr>
      <vt:lpstr>（三）支票(check or cheque)</vt:lpstr>
      <vt:lpstr>PowerPoint 演示文稿</vt:lpstr>
      <vt:lpstr>第二节 支付方式</vt:lpstr>
      <vt:lpstr>汇    付</vt:lpstr>
      <vt:lpstr>PowerPoint 演示文稿</vt:lpstr>
      <vt:lpstr>PowerPoint 演示文稿</vt:lpstr>
      <vt:lpstr>PowerPoint 演示文稿</vt:lpstr>
      <vt:lpstr>托     收</vt:lpstr>
      <vt:lpstr>托收的业务流程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ASUS</cp:lastModifiedBy>
  <cp:revision>165</cp:revision>
  <dcterms:created xsi:type="dcterms:W3CDTF">2019-06-19T02:08:00Z</dcterms:created>
  <dcterms:modified xsi:type="dcterms:W3CDTF">2022-04-21T05:31:55Z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2052-11.1.0.11365</vt:lpwstr>
  </property>
  <property fmtid="{D5CDD505-2E9C-101B-9397-08002B2CF9AE}" pid="3" name="ICV">
    <vt:lpwstr>A91D7BD6A453444DA2E2980AD7AECB8E</vt:lpwstr>
  </property>
</Properties>
</file>