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78" r:id="rId5"/>
    <p:sldId id="268" r:id="rId6"/>
    <p:sldId id="269" r:id="rId7"/>
    <p:sldId id="282" r:id="rId8"/>
    <p:sldId id="270" r:id="rId9"/>
    <p:sldId id="283" r:id="rId10"/>
    <p:sldId id="271" r:id="rId11"/>
    <p:sldId id="284" r:id="rId12"/>
    <p:sldId id="279" r:id="rId13"/>
    <p:sldId id="286" r:id="rId14"/>
    <p:sldId id="280" r:id="rId15"/>
    <p:sldId id="28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23B7F-1235-4685-809E-417F393999E8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69B3-F8FB-4723-9E4D-BFB4CEF55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0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xmlns="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 smtClean="0"/>
              <a:t>10</a:t>
            </a:r>
            <a:r>
              <a:rPr lang="zh-CN" altLang="en-US" dirty="0" smtClean="0"/>
              <a:t>单元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/>
              <a:t>Python</a:t>
            </a:r>
            <a:r>
              <a:rPr lang="zh-CN" altLang="en-US" b="1" dirty="0"/>
              <a:t>异常处理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3EADFEE-775E-4C7C-B5C7-713C77CC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10.5 </a:t>
            </a:r>
            <a:r>
              <a:rPr lang="zh-CN" altLang="en-US" dirty="0" smtClean="0"/>
              <a:t>断言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F8C5668-0DFE-4641-B093-5D11234A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487213" cy="5542756"/>
          </a:xfrm>
        </p:spPr>
        <p:txBody>
          <a:bodyPr>
            <a:normAutofit/>
          </a:bodyPr>
          <a:lstStyle/>
          <a:p>
            <a:r>
              <a:rPr lang="zh-CN" altLang="zh-CN" dirty="0"/>
              <a:t>断言（</a:t>
            </a:r>
            <a:r>
              <a:rPr lang="en-US" altLang="zh-CN" dirty="0"/>
              <a:t>assert</a:t>
            </a:r>
            <a:r>
              <a:rPr lang="zh-CN" altLang="zh-CN" dirty="0"/>
              <a:t>）语句用来声明某个条件是真的，其作用是测试一个条件</a:t>
            </a:r>
            <a:r>
              <a:rPr lang="en-US" altLang="zh-CN" dirty="0"/>
              <a:t>(condition)</a:t>
            </a:r>
            <a:r>
              <a:rPr lang="zh-CN" altLang="zh-CN" dirty="0"/>
              <a:t>是否成立，如果不成立，则抛出异常。断言的语法格式如下：</a:t>
            </a:r>
          </a:p>
          <a:p>
            <a:r>
              <a:rPr lang="en-US" altLang="zh-CN" dirty="0"/>
              <a:t>assert condition[,expression]</a:t>
            </a:r>
            <a:endParaRPr lang="zh-CN" altLang="zh-CN" dirty="0"/>
          </a:p>
          <a:p>
            <a:r>
              <a:rPr lang="zh-CN" altLang="zh-CN" dirty="0"/>
              <a:t>如果</a:t>
            </a:r>
            <a:r>
              <a:rPr lang="en-US" altLang="zh-CN" dirty="0"/>
              <a:t>condition</a:t>
            </a:r>
            <a:r>
              <a:rPr lang="zh-CN" altLang="zh-CN" dirty="0"/>
              <a:t>为</a:t>
            </a:r>
            <a:r>
              <a:rPr lang="en-US" altLang="zh-CN" dirty="0"/>
              <a:t>false</a:t>
            </a:r>
            <a:r>
              <a:rPr lang="zh-CN" altLang="zh-CN" dirty="0"/>
              <a:t>，就</a:t>
            </a:r>
            <a:r>
              <a:rPr lang="en-US" altLang="zh-CN" dirty="0"/>
              <a:t>raise</a:t>
            </a:r>
            <a:r>
              <a:rPr lang="zh-CN" altLang="zh-CN" dirty="0"/>
              <a:t>一个描述为</a:t>
            </a:r>
            <a:r>
              <a:rPr lang="en-US" altLang="zh-CN" dirty="0"/>
              <a:t> expression </a:t>
            </a:r>
            <a:r>
              <a:rPr lang="zh-CN" altLang="zh-CN" dirty="0"/>
              <a:t>的</a:t>
            </a:r>
            <a:r>
              <a:rPr lang="en-US" altLang="zh-CN" dirty="0" err="1"/>
              <a:t>AssertionError</a:t>
            </a:r>
            <a:r>
              <a:rPr lang="zh-CN" altLang="zh-CN" dirty="0"/>
              <a:t>出来。</a:t>
            </a:r>
            <a:r>
              <a:rPr lang="en-US" altLang="zh-CN" dirty="0"/>
              <a:t>expression</a:t>
            </a:r>
            <a:r>
              <a:rPr lang="zh-CN" altLang="zh-CN" dirty="0"/>
              <a:t>可以省略。</a:t>
            </a:r>
          </a:p>
          <a:p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874073" y="942800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等线"/>
              <a:cs typeface="Times New Roman"/>
            </a:endParaRPr>
          </a:p>
        </p:txBody>
      </p:sp>
      <p:sp>
        <p:nvSpPr>
          <p:cNvPr id="10" name="文本框 12"/>
          <p:cNvSpPr txBox="1"/>
          <p:nvPr/>
        </p:nvSpPr>
        <p:spPr>
          <a:xfrm>
            <a:off x="9907093" y="2130885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ea typeface="等线"/>
                <a:cs typeface="Times New Roman"/>
              </a:rPr>
              <a:t>扫码看视频</a:t>
            </a:r>
            <a:r>
              <a:rPr lang="en-US" sz="1050" kern="100">
                <a:effectLst/>
                <a:ea typeface="等线"/>
                <a:cs typeface="Times New Roman"/>
              </a:rPr>
              <a:t>10.4</a:t>
            </a:r>
            <a:endParaRPr lang="zh-CN" sz="1050" kern="100">
              <a:effectLst/>
              <a:ea typeface="等线"/>
              <a:cs typeface="Times New Roman"/>
            </a:endParaRPr>
          </a:p>
        </p:txBody>
      </p:sp>
      <p:pic>
        <p:nvPicPr>
          <p:cNvPr id="12" name="图片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860" y="1178385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16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10.5 </a:t>
            </a:r>
            <a:r>
              <a:rPr lang="zh-CN" altLang="en-US" dirty="0" smtClean="0"/>
              <a:t>断言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783577" cy="5279714"/>
          </a:xfrm>
        </p:spPr>
        <p:txBody>
          <a:bodyPr>
            <a:normAutofit lnSpcReduction="1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10.8</a:t>
            </a:r>
            <a:r>
              <a:rPr lang="zh-CN" altLang="zh-CN" dirty="0"/>
              <a:t>】使用</a:t>
            </a:r>
            <a:r>
              <a:rPr lang="en-US" altLang="zh-CN" dirty="0"/>
              <a:t>assert</a:t>
            </a:r>
            <a:r>
              <a:rPr lang="zh-CN" altLang="zh-CN" dirty="0"/>
              <a:t>断言示例</a:t>
            </a:r>
          </a:p>
          <a:p>
            <a:r>
              <a:rPr lang="en-US" altLang="zh-CN" dirty="0" smtClean="0"/>
              <a:t>v1 </a:t>
            </a:r>
            <a:r>
              <a:rPr lang="en-US" altLang="zh-CN" dirty="0"/>
              <a:t>= 1</a:t>
            </a:r>
            <a:endParaRPr lang="zh-CN" altLang="zh-CN" dirty="0"/>
          </a:p>
          <a:p>
            <a:r>
              <a:rPr lang="en-US" altLang="zh-CN" dirty="0"/>
              <a:t>v2 = 2</a:t>
            </a:r>
            <a:endParaRPr lang="zh-CN" altLang="zh-CN" dirty="0"/>
          </a:p>
          <a:p>
            <a:r>
              <a:rPr lang="en-US" altLang="zh-CN" dirty="0"/>
              <a:t>assert (v1 &lt; v2)</a:t>
            </a:r>
            <a:endParaRPr lang="zh-CN" altLang="zh-CN" dirty="0"/>
          </a:p>
          <a:p>
            <a:r>
              <a:rPr lang="en-US" altLang="zh-CN" dirty="0"/>
              <a:t>assert (v1 &gt; v2),'{0} is not bigger than {1}'.format(v1,v2)</a:t>
            </a:r>
            <a:endParaRPr lang="zh-CN" altLang="zh-CN" dirty="0"/>
          </a:p>
          <a:p>
            <a:r>
              <a:rPr lang="zh-CN" altLang="zh-CN" dirty="0"/>
              <a:t>以上代码抛出异常，运行结果：</a:t>
            </a:r>
          </a:p>
          <a:p>
            <a:r>
              <a:rPr lang="en-US" altLang="zh-CN" dirty="0" err="1"/>
              <a:t>Traceback</a:t>
            </a:r>
            <a:r>
              <a:rPr lang="en-US" altLang="zh-CN" dirty="0"/>
              <a:t> (most recent call last):</a:t>
            </a:r>
            <a:endParaRPr lang="zh-CN" altLang="zh-CN" dirty="0"/>
          </a:p>
          <a:p>
            <a:r>
              <a:rPr lang="en-US" altLang="zh-CN" dirty="0"/>
              <a:t>  File "C:/Users/Administrator/PycharmProjects/ch10/ex10.8.py", line 5, in &lt;module&gt;</a:t>
            </a:r>
            <a:endParaRPr lang="zh-CN" altLang="zh-CN" dirty="0"/>
          </a:p>
          <a:p>
            <a:r>
              <a:rPr lang="en-US" altLang="zh-CN" dirty="0"/>
              <a:t>    assert (v1 &gt; v2),'{0} is not bigger than {1}'.format(v1,v2)</a:t>
            </a:r>
            <a:endParaRPr lang="zh-CN" altLang="zh-CN" dirty="0"/>
          </a:p>
          <a:p>
            <a:r>
              <a:rPr lang="en-US" altLang="zh-CN" dirty="0" err="1"/>
              <a:t>AssertionError</a:t>
            </a:r>
            <a:r>
              <a:rPr lang="en-US" altLang="zh-CN" dirty="0"/>
              <a:t>: 1 is not bigger than 2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3378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3EADFEE-775E-4C7C-B5C7-713C77CC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10.6</a:t>
            </a:r>
            <a:r>
              <a:rPr lang="zh-CN" altLang="zh-CN" dirty="0"/>
              <a:t>用户自定义异常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F8C5668-0DFE-4641-B093-5D11234A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487213" cy="5542756"/>
          </a:xfrm>
        </p:spPr>
        <p:txBody>
          <a:bodyPr>
            <a:normAutofit/>
          </a:bodyPr>
          <a:lstStyle/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程序中，用户可以创建新的异常类型。创建自定义异常就是创建一个异常子类。通过继承，用户可以命名它们自己的异常。自定义异常是通过扩展</a:t>
            </a:r>
            <a:r>
              <a:rPr lang="en-US" altLang="zh-CN" dirty="0"/>
              <a:t> </a:t>
            </a:r>
            <a:r>
              <a:rPr lang="en-US" altLang="zh-CN" dirty="0" err="1"/>
              <a:t>BaseException</a:t>
            </a:r>
            <a:r>
              <a:rPr lang="zh-CN" altLang="zh-CN" dirty="0"/>
              <a:t>类或其子类来完成的。 </a:t>
            </a:r>
            <a:r>
              <a:rPr lang="en-US" altLang="zh-CN" dirty="0" err="1"/>
              <a:t>BaseException</a:t>
            </a:r>
            <a:r>
              <a:rPr lang="zh-CN" altLang="zh-CN" dirty="0"/>
              <a:t>类是所有内置异常的基类，但用户定义的类并不直接继承</a:t>
            </a:r>
            <a:r>
              <a:rPr lang="en-US" altLang="zh-CN" dirty="0" err="1"/>
              <a:t>BaseException</a:t>
            </a:r>
            <a:r>
              <a:rPr lang="zh-CN" altLang="zh-CN" dirty="0"/>
              <a:t>类，所有的异常类都是从</a:t>
            </a:r>
            <a:r>
              <a:rPr lang="en-US" altLang="zh-CN" dirty="0"/>
              <a:t>Exception</a:t>
            </a:r>
            <a:r>
              <a:rPr lang="zh-CN" altLang="zh-CN" dirty="0"/>
              <a:t>类继承，且都在</a:t>
            </a:r>
            <a:r>
              <a:rPr lang="en-US" altLang="zh-CN" dirty="0"/>
              <a:t>exceptions</a:t>
            </a:r>
            <a:r>
              <a:rPr lang="zh-CN" altLang="zh-CN" dirty="0"/>
              <a:t>模块中定义。</a:t>
            </a:r>
            <a:r>
              <a:rPr lang="en-US" altLang="zh-CN" dirty="0"/>
              <a:t>Exception</a:t>
            </a:r>
            <a:r>
              <a:rPr lang="zh-CN" altLang="zh-CN" dirty="0"/>
              <a:t>类是常规异常的基类，也是</a:t>
            </a:r>
            <a:r>
              <a:rPr lang="en-US" altLang="zh-CN" dirty="0" err="1"/>
              <a:t>BaseException</a:t>
            </a:r>
            <a:r>
              <a:rPr lang="zh-CN" altLang="zh-CN" dirty="0"/>
              <a:t>类的子类之一。定义新异常类的语法格式如下：</a:t>
            </a:r>
          </a:p>
          <a:p>
            <a:r>
              <a:rPr lang="en-US" altLang="zh-CN" dirty="0" smtClean="0"/>
              <a:t>class </a:t>
            </a:r>
            <a:r>
              <a:rPr lang="en-US" altLang="zh-CN" dirty="0" err="1"/>
              <a:t>MyException</a:t>
            </a:r>
            <a:r>
              <a:rPr lang="en-US" altLang="zh-CN" dirty="0"/>
              <a:t>(Exception)</a:t>
            </a:r>
            <a:r>
              <a:rPr lang="zh-CN" altLang="zh-CN" dirty="0"/>
              <a:t> </a:t>
            </a:r>
            <a:r>
              <a:rPr lang="en-US" altLang="zh-CN" dirty="0"/>
              <a:t>pass</a:t>
            </a:r>
            <a:endParaRPr lang="zh-CN" altLang="zh-CN" dirty="0"/>
          </a:p>
          <a:p>
            <a:r>
              <a:rPr lang="en-US" altLang="zh-CN" dirty="0" err="1"/>
              <a:t>MyException</a:t>
            </a:r>
            <a:r>
              <a:rPr lang="zh-CN" altLang="zh-CN" dirty="0"/>
              <a:t>是用户自定义的异常类名，遵循变量命名规则。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862784" y="999242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等线"/>
              <a:cs typeface="Times New Roman"/>
            </a:endParaRPr>
          </a:p>
        </p:txBody>
      </p:sp>
      <p:sp>
        <p:nvSpPr>
          <p:cNvPr id="8" name="文本框 16"/>
          <p:cNvSpPr txBox="1"/>
          <p:nvPr/>
        </p:nvSpPr>
        <p:spPr>
          <a:xfrm>
            <a:off x="9895804" y="2187327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ea typeface="等线"/>
                <a:cs typeface="Times New Roman"/>
              </a:rPr>
              <a:t>扫码看视频</a:t>
            </a:r>
            <a:r>
              <a:rPr lang="en-US" sz="1050" kern="100">
                <a:effectLst/>
                <a:ea typeface="等线"/>
                <a:cs typeface="Times New Roman"/>
              </a:rPr>
              <a:t>10.5</a:t>
            </a:r>
            <a:endParaRPr lang="zh-CN" sz="1050" kern="100">
              <a:effectLst/>
              <a:ea typeface="等线"/>
              <a:cs typeface="Times New Roman"/>
            </a:endParaRPr>
          </a:p>
        </p:txBody>
      </p:sp>
      <p:pic>
        <p:nvPicPr>
          <p:cNvPr id="11" name="图片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571" y="1270704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01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F8C5668-0DFE-4641-B093-5D11234A5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5737578"/>
          </a:xfrm>
        </p:spPr>
        <p:txBody>
          <a:bodyPr>
            <a:normAutofit lnSpcReduction="10000"/>
          </a:bodyPr>
          <a:lstStyle/>
          <a:p>
            <a:r>
              <a:rPr lang="zh-CN" altLang="zh-CN" dirty="0"/>
              <a:t>例</a:t>
            </a:r>
            <a:r>
              <a:rPr lang="en-US" altLang="zh-CN" dirty="0"/>
              <a:t>10.10</a:t>
            </a:r>
            <a:r>
              <a:rPr lang="zh-CN" altLang="zh-CN" dirty="0"/>
              <a:t>】用户自定异常基类，并继承此基类</a:t>
            </a:r>
          </a:p>
          <a:p>
            <a:r>
              <a:rPr lang="en-US" altLang="zh-CN" dirty="0" smtClean="0"/>
              <a:t>#</a:t>
            </a:r>
            <a:r>
              <a:rPr lang="zh-CN" altLang="zh-CN" dirty="0"/>
              <a:t>自定义异常 需要继承</a:t>
            </a:r>
            <a:r>
              <a:rPr lang="en-US" altLang="zh-CN" dirty="0"/>
              <a:t>Exception</a:t>
            </a:r>
            <a:endParaRPr lang="zh-CN" altLang="zh-CN" dirty="0"/>
          </a:p>
          <a:p>
            <a:r>
              <a:rPr lang="en-US" altLang="zh-CN" dirty="0"/>
              <a:t>class </a:t>
            </a:r>
            <a:r>
              <a:rPr lang="en-US" altLang="zh-CN" dirty="0" err="1"/>
              <a:t>MyException</a:t>
            </a:r>
            <a:r>
              <a:rPr lang="en-US" altLang="zh-CN" dirty="0"/>
              <a:t>(Exception):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en-US" altLang="zh-CN" dirty="0" err="1"/>
              <a:t>def</a:t>
            </a:r>
            <a:r>
              <a:rPr lang="en-US" altLang="zh-CN" dirty="0"/>
              <a:t> __</a:t>
            </a:r>
            <a:r>
              <a:rPr lang="en-US" altLang="zh-CN" dirty="0" err="1"/>
              <a:t>init</a:t>
            </a:r>
            <a:r>
              <a:rPr lang="en-US" altLang="zh-CN" dirty="0"/>
              <a:t>__(self, *</a:t>
            </a:r>
            <a:r>
              <a:rPr lang="en-US" altLang="zh-CN" dirty="0" err="1"/>
              <a:t>args</a:t>
            </a:r>
            <a:r>
              <a:rPr lang="en-US" altLang="zh-CN" dirty="0"/>
              <a:t>):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self.args</a:t>
            </a:r>
            <a:r>
              <a:rPr lang="en-US" altLang="zh-CN" dirty="0"/>
              <a:t> = </a:t>
            </a:r>
            <a:r>
              <a:rPr lang="en-US" altLang="zh-CN" dirty="0" err="1"/>
              <a:t>args</a:t>
            </a:r>
            <a:endParaRPr lang="zh-CN" altLang="zh-CN" dirty="0"/>
          </a:p>
          <a:p>
            <a:r>
              <a:rPr lang="en-US" altLang="zh-CN" dirty="0"/>
              <a:t>#</a:t>
            </a:r>
            <a:r>
              <a:rPr lang="zh-CN" altLang="zh-CN" dirty="0"/>
              <a:t>定义异常基类</a:t>
            </a:r>
            <a:r>
              <a:rPr lang="en-US" altLang="zh-CN" dirty="0"/>
              <a:t>,</a:t>
            </a:r>
            <a:r>
              <a:rPr lang="zh-CN" altLang="zh-CN" dirty="0"/>
              <a:t>然后在派生不同类型的异常</a:t>
            </a:r>
          </a:p>
          <a:p>
            <a:r>
              <a:rPr lang="en-US" altLang="zh-CN" dirty="0"/>
              <a:t>class </a:t>
            </a:r>
            <a:r>
              <a:rPr lang="en-US" altLang="zh-CN" dirty="0" err="1"/>
              <a:t>loginError</a:t>
            </a:r>
            <a:r>
              <a:rPr lang="en-US" altLang="zh-CN" dirty="0"/>
              <a:t>(</a:t>
            </a:r>
            <a:r>
              <a:rPr lang="en-US" altLang="zh-CN" dirty="0" err="1"/>
              <a:t>MyException</a:t>
            </a:r>
            <a:r>
              <a:rPr lang="en-US" altLang="zh-CN" dirty="0"/>
              <a:t>):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en-US" altLang="zh-CN" dirty="0" err="1"/>
              <a:t>def</a:t>
            </a:r>
            <a:r>
              <a:rPr lang="en-US" altLang="zh-CN" dirty="0"/>
              <a:t> __</a:t>
            </a:r>
            <a:r>
              <a:rPr lang="en-US" altLang="zh-CN" dirty="0" err="1"/>
              <a:t>init</a:t>
            </a:r>
            <a:r>
              <a:rPr lang="en-US" altLang="zh-CN" dirty="0"/>
              <a:t>__(self, code=100,message= '</a:t>
            </a:r>
            <a:r>
              <a:rPr lang="zh-CN" altLang="zh-CN" dirty="0"/>
              <a:t>登录异常</a:t>
            </a:r>
            <a:r>
              <a:rPr lang="en-US" altLang="zh-CN" dirty="0"/>
              <a:t>',</a:t>
            </a:r>
            <a:r>
              <a:rPr lang="en-US" altLang="zh-CN" dirty="0" err="1"/>
              <a:t>args</a:t>
            </a:r>
            <a:r>
              <a:rPr lang="en-US" altLang="zh-CN" dirty="0"/>
              <a:t> = ('</a:t>
            </a:r>
            <a:r>
              <a:rPr lang="zh-CN" altLang="zh-CN" dirty="0"/>
              <a:t>登录异常</a:t>
            </a:r>
            <a:r>
              <a:rPr lang="en-US" altLang="zh-CN" dirty="0"/>
              <a:t>')):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self.args</a:t>
            </a:r>
            <a:r>
              <a:rPr lang="en-US" altLang="zh-CN" dirty="0"/>
              <a:t> = </a:t>
            </a:r>
            <a:r>
              <a:rPr lang="en-US" altLang="zh-CN" dirty="0" err="1"/>
              <a:t>args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self.message</a:t>
            </a:r>
            <a:r>
              <a:rPr lang="en-US" altLang="zh-CN" dirty="0"/>
              <a:t> = message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self.code</a:t>
            </a:r>
            <a:r>
              <a:rPr lang="en-US" altLang="zh-CN" dirty="0"/>
              <a:t> = </a:t>
            </a:r>
            <a:r>
              <a:rPr lang="en-US" altLang="zh-CN" dirty="0" smtClean="0"/>
              <a:t>code</a:t>
            </a:r>
            <a:endParaRPr lang="zh-CN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6169378" cy="5805310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class </a:t>
            </a:r>
            <a:r>
              <a:rPr lang="en-US" altLang="zh-CN" dirty="0" err="1"/>
              <a:t>loginoutError</a:t>
            </a:r>
            <a:r>
              <a:rPr lang="en-US" altLang="zh-CN" dirty="0"/>
              <a:t>(</a:t>
            </a:r>
            <a:r>
              <a:rPr lang="en-US" altLang="zh-CN" dirty="0" err="1"/>
              <a:t>MyException</a:t>
            </a:r>
            <a:r>
              <a:rPr lang="en-US" altLang="zh-CN" dirty="0"/>
              <a:t>):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en-US" altLang="zh-CN" dirty="0" err="1"/>
              <a:t>def</a:t>
            </a:r>
            <a:r>
              <a:rPr lang="en-US" altLang="zh-CN" dirty="0"/>
              <a:t> __</a:t>
            </a:r>
            <a:r>
              <a:rPr lang="en-US" altLang="zh-CN" dirty="0" err="1"/>
              <a:t>init</a:t>
            </a:r>
            <a:r>
              <a:rPr lang="en-US" altLang="zh-CN" dirty="0"/>
              <a:t>__(self):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self.args</a:t>
            </a:r>
            <a:r>
              <a:rPr lang="en-US" altLang="zh-CN" dirty="0"/>
              <a:t> = ('</a:t>
            </a:r>
            <a:r>
              <a:rPr lang="zh-CN" altLang="zh-CN" dirty="0"/>
              <a:t>退出异常</a:t>
            </a:r>
            <a:r>
              <a:rPr lang="en-US" altLang="zh-CN" dirty="0"/>
              <a:t>',)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self.message</a:t>
            </a:r>
            <a:r>
              <a:rPr lang="en-US" altLang="zh-CN" dirty="0"/>
              <a:t> = '</a:t>
            </a:r>
            <a:r>
              <a:rPr lang="zh-CN" altLang="zh-CN" dirty="0"/>
              <a:t>退出异常</a:t>
            </a:r>
            <a:r>
              <a:rPr lang="en-US" altLang="zh-CN" dirty="0"/>
              <a:t>'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self.code</a:t>
            </a:r>
            <a:r>
              <a:rPr lang="en-US" altLang="zh-CN" dirty="0"/>
              <a:t> = 200</a:t>
            </a:r>
            <a:endParaRPr lang="zh-CN" altLang="zh-CN" dirty="0"/>
          </a:p>
          <a:p>
            <a:r>
              <a:rPr lang="en-US" altLang="zh-CN" dirty="0"/>
              <a:t>try:</a:t>
            </a:r>
            <a:endParaRPr lang="zh-CN" altLang="zh-CN" dirty="0"/>
          </a:p>
          <a:p>
            <a:r>
              <a:rPr lang="en-US" altLang="zh-CN" dirty="0"/>
              <a:t>    raise </a:t>
            </a:r>
            <a:r>
              <a:rPr lang="en-US" altLang="zh-CN" dirty="0" err="1"/>
              <a:t>loginError</a:t>
            </a:r>
            <a:r>
              <a:rPr lang="en-US" altLang="zh-CN" dirty="0"/>
              <a:t>()</a:t>
            </a:r>
            <a:endParaRPr lang="zh-CN" altLang="zh-CN" dirty="0"/>
          </a:p>
          <a:p>
            <a:r>
              <a:rPr lang="en-US" altLang="zh-CN" dirty="0"/>
              <a:t>except </a:t>
            </a:r>
            <a:r>
              <a:rPr lang="en-US" altLang="zh-CN" dirty="0" err="1"/>
              <a:t>loginError</a:t>
            </a:r>
            <a:r>
              <a:rPr lang="en-US" altLang="zh-CN" dirty="0"/>
              <a:t> as </a:t>
            </a:r>
            <a:r>
              <a:rPr lang="en-US" altLang="zh-CN" dirty="0" err="1"/>
              <a:t>loginError</a:t>
            </a:r>
            <a:r>
              <a:rPr lang="en-US" altLang="zh-CN" dirty="0"/>
              <a:t>:</a:t>
            </a:r>
            <a:endParaRPr lang="zh-CN" altLang="zh-CN" dirty="0"/>
          </a:p>
          <a:p>
            <a:r>
              <a:rPr lang="en-US" altLang="zh-CN" dirty="0"/>
              <a:t>    print(</a:t>
            </a:r>
            <a:r>
              <a:rPr lang="en-US" altLang="zh-CN" dirty="0" err="1"/>
              <a:t>loginError.code</a:t>
            </a:r>
            <a:r>
              <a:rPr lang="en-US" altLang="zh-CN" dirty="0"/>
              <a:t>)       #</a:t>
            </a:r>
            <a:r>
              <a:rPr lang="zh-CN" altLang="zh-CN" dirty="0"/>
              <a:t>输出错误代码</a:t>
            </a:r>
          </a:p>
          <a:p>
            <a:r>
              <a:rPr lang="en-US" altLang="zh-CN" dirty="0"/>
              <a:t>    print(</a:t>
            </a:r>
            <a:r>
              <a:rPr lang="en-US" altLang="zh-CN" dirty="0" err="1"/>
              <a:t>loginError.message</a:t>
            </a:r>
            <a:r>
              <a:rPr lang="en-US" altLang="zh-CN" dirty="0"/>
              <a:t>)   #</a:t>
            </a:r>
            <a:r>
              <a:rPr lang="zh-CN" altLang="zh-CN" dirty="0"/>
              <a:t>输出错误信息</a:t>
            </a:r>
          </a:p>
          <a:p>
            <a:r>
              <a:rPr lang="zh-CN" altLang="zh-CN" dirty="0"/>
              <a:t>运行结果：</a:t>
            </a:r>
          </a:p>
          <a:p>
            <a:r>
              <a:rPr lang="en-US" altLang="zh-CN" dirty="0"/>
              <a:t>100</a:t>
            </a:r>
            <a:endParaRPr lang="zh-CN" altLang="zh-CN" dirty="0"/>
          </a:p>
          <a:p>
            <a:r>
              <a:rPr lang="zh-CN" altLang="zh-CN" dirty="0"/>
              <a:t>登录异常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4928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3EADFEE-775E-4C7C-B5C7-713C77CC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10.7</a:t>
            </a:r>
            <a:r>
              <a:rPr lang="zh-CN" altLang="zh-CN" dirty="0"/>
              <a:t>上下文管理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F8C5668-0DFE-4641-B093-5D11234A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487213" cy="554275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with</a:t>
            </a:r>
            <a:r>
              <a:rPr lang="zh-CN" altLang="zh-CN" dirty="0"/>
              <a:t>是一种上下文管理协议，目的在于从流程图中把</a:t>
            </a:r>
            <a:r>
              <a:rPr lang="en-US" altLang="zh-CN" dirty="0"/>
              <a:t> </a:t>
            </a:r>
            <a:r>
              <a:rPr lang="en-US" altLang="zh-CN" dirty="0" err="1"/>
              <a:t>try,except</a:t>
            </a:r>
            <a:r>
              <a:rPr lang="en-US" altLang="zh-CN" dirty="0"/>
              <a:t> </a:t>
            </a:r>
            <a:r>
              <a:rPr lang="zh-CN" altLang="zh-CN" dirty="0"/>
              <a:t>和</a:t>
            </a:r>
            <a:r>
              <a:rPr lang="en-US" altLang="zh-CN" dirty="0"/>
              <a:t>finally </a:t>
            </a:r>
            <a:r>
              <a:rPr lang="zh-CN" altLang="zh-CN" dirty="0"/>
              <a:t>关键字和资源分配释放相关代码统统去掉，简化</a:t>
            </a:r>
            <a:r>
              <a:rPr lang="en-US" altLang="zh-CN" dirty="0"/>
              <a:t>try….except….</a:t>
            </a:r>
            <a:r>
              <a:rPr lang="en-US" altLang="zh-CN" dirty="0" err="1"/>
              <a:t>finlally</a:t>
            </a:r>
            <a:r>
              <a:rPr lang="zh-CN" altLang="zh-CN" dirty="0"/>
              <a:t>的处理流程。</a:t>
            </a:r>
            <a:r>
              <a:rPr lang="en-US" altLang="zh-CN" dirty="0"/>
              <a:t>with</a:t>
            </a:r>
            <a:r>
              <a:rPr lang="zh-CN" altLang="zh-CN" dirty="0"/>
              <a:t>通过</a:t>
            </a:r>
            <a:r>
              <a:rPr lang="en-US" altLang="zh-CN" dirty="0"/>
              <a:t>enter</a:t>
            </a:r>
            <a:r>
              <a:rPr lang="zh-CN" altLang="zh-CN" dirty="0"/>
              <a:t>方法初始化，然后在</a:t>
            </a:r>
            <a:r>
              <a:rPr lang="en-US" altLang="zh-CN" dirty="0"/>
              <a:t>exit</a:t>
            </a:r>
            <a:r>
              <a:rPr lang="zh-CN" altLang="zh-CN" dirty="0"/>
              <a:t>中做善后以及处理异常。所以使用</a:t>
            </a:r>
            <a:r>
              <a:rPr lang="en-US" altLang="zh-CN" dirty="0"/>
              <a:t>with</a:t>
            </a:r>
            <a:r>
              <a:rPr lang="zh-CN" altLang="zh-CN" dirty="0"/>
              <a:t>处理的对象必须有</a:t>
            </a:r>
            <a:r>
              <a:rPr lang="en-US" altLang="zh-CN" dirty="0"/>
              <a:t>__enter__()</a:t>
            </a:r>
            <a:r>
              <a:rPr lang="zh-CN" altLang="zh-CN" dirty="0"/>
              <a:t>和</a:t>
            </a:r>
            <a:r>
              <a:rPr lang="en-US" altLang="zh-CN" dirty="0"/>
              <a:t>__exit__()</a:t>
            </a:r>
            <a:r>
              <a:rPr lang="zh-CN" altLang="zh-CN" dirty="0"/>
              <a:t>这两个方法。其中</a:t>
            </a:r>
            <a:r>
              <a:rPr lang="en-US" altLang="zh-CN" dirty="0"/>
              <a:t>__enter__()</a:t>
            </a:r>
            <a:r>
              <a:rPr lang="zh-CN" altLang="zh-CN" dirty="0"/>
              <a:t>方法在语句体（</a:t>
            </a:r>
            <a:r>
              <a:rPr lang="en-US" altLang="zh-CN" dirty="0"/>
              <a:t>with</a:t>
            </a:r>
            <a:r>
              <a:rPr lang="zh-CN" altLang="zh-CN" dirty="0"/>
              <a:t>语句包裹起来的代码块）执行之前进入运行，</a:t>
            </a:r>
            <a:r>
              <a:rPr lang="en-US" altLang="zh-CN" dirty="0"/>
              <a:t>exit()</a:t>
            </a:r>
            <a:r>
              <a:rPr lang="zh-CN" altLang="zh-CN" dirty="0"/>
              <a:t>方法在语句体执行完毕退出后运行。 </a:t>
            </a:r>
            <a:r>
              <a:rPr lang="en-US" altLang="zh-CN" dirty="0"/>
              <a:t>with </a:t>
            </a:r>
            <a:r>
              <a:rPr lang="zh-CN" altLang="zh-CN" dirty="0"/>
              <a:t>语句适用于对资源进行访问的场合，确保不管使用过程中是否发生异常都会执行必要的</a:t>
            </a:r>
            <a:r>
              <a:rPr lang="en-US" altLang="zh-CN" dirty="0"/>
              <a:t>“</a:t>
            </a:r>
            <a:r>
              <a:rPr lang="zh-CN" altLang="zh-CN" dirty="0"/>
              <a:t>清理</a:t>
            </a:r>
            <a:r>
              <a:rPr lang="en-US" altLang="zh-CN" dirty="0"/>
              <a:t>”</a:t>
            </a:r>
            <a:r>
              <a:rPr lang="zh-CN" altLang="zh-CN" dirty="0"/>
              <a:t>操作，释放资源，比如文件使用后自动关闭、线程中锁的自动获取和释放等。</a:t>
            </a:r>
            <a:r>
              <a:rPr lang="en-US" altLang="zh-CN" dirty="0"/>
              <a:t>with</a:t>
            </a:r>
            <a:r>
              <a:rPr lang="zh-CN" altLang="zh-CN" dirty="0"/>
              <a:t>语法格式如下：</a:t>
            </a:r>
          </a:p>
          <a:p>
            <a:r>
              <a:rPr lang="en-US" altLang="zh-CN" dirty="0"/>
              <a:t>with expression [as target]: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en-US" altLang="zh-CN" dirty="0" err="1"/>
              <a:t>with_body</a:t>
            </a:r>
            <a:endParaRPr lang="zh-CN" altLang="zh-CN" dirty="0"/>
          </a:p>
          <a:p>
            <a:r>
              <a:rPr lang="zh-CN" altLang="zh-CN" dirty="0"/>
              <a:t>参数说明：</a:t>
            </a:r>
          </a:p>
          <a:p>
            <a:r>
              <a:rPr lang="en-US" altLang="zh-CN" dirty="0"/>
              <a:t>expression</a:t>
            </a:r>
            <a:r>
              <a:rPr lang="zh-CN" altLang="zh-CN" dirty="0"/>
              <a:t>：是一个需要执行的表达式；</a:t>
            </a:r>
          </a:p>
          <a:p>
            <a:r>
              <a:rPr lang="en-US" altLang="zh-CN" dirty="0"/>
              <a:t>target</a:t>
            </a:r>
            <a:r>
              <a:rPr lang="zh-CN" altLang="zh-CN" dirty="0"/>
              <a:t>：是一个变量或者元组，存储的是</a:t>
            </a:r>
            <a:r>
              <a:rPr lang="en-US" altLang="zh-CN" dirty="0"/>
              <a:t>expression</a:t>
            </a:r>
            <a:r>
              <a:rPr lang="zh-CN" altLang="zh-CN" dirty="0"/>
              <a:t>表达式执行返回的结果，可选参数。</a:t>
            </a:r>
          </a:p>
        </p:txBody>
      </p:sp>
      <p:sp>
        <p:nvSpPr>
          <p:cNvPr id="13" name="矩形 12"/>
          <p:cNvSpPr/>
          <p:nvPr/>
        </p:nvSpPr>
        <p:spPr>
          <a:xfrm>
            <a:off x="9964384" y="931511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等线"/>
              <a:cs typeface="Times New Roman"/>
            </a:endParaRPr>
          </a:p>
        </p:txBody>
      </p:sp>
      <p:sp>
        <p:nvSpPr>
          <p:cNvPr id="14" name="文本框 19"/>
          <p:cNvSpPr txBox="1"/>
          <p:nvPr/>
        </p:nvSpPr>
        <p:spPr>
          <a:xfrm>
            <a:off x="9997404" y="2119596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ea typeface="等线"/>
                <a:cs typeface="Times New Roman"/>
              </a:rPr>
              <a:t>扫码看视频</a:t>
            </a:r>
            <a:r>
              <a:rPr lang="en-US" sz="1050" kern="100">
                <a:effectLst/>
                <a:ea typeface="等线"/>
                <a:cs typeface="Times New Roman"/>
              </a:rPr>
              <a:t>10.6</a:t>
            </a:r>
            <a:endParaRPr lang="zh-CN" sz="1050" kern="100">
              <a:effectLst/>
              <a:ea typeface="等线"/>
              <a:cs typeface="Times New Roman"/>
            </a:endParaRPr>
          </a:p>
        </p:txBody>
      </p:sp>
      <p:pic>
        <p:nvPicPr>
          <p:cNvPr id="15" name="图片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171" y="1167096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1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3EADFEE-775E-4C7C-B5C7-713C77CC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10.7</a:t>
            </a:r>
            <a:r>
              <a:rPr lang="zh-CN" altLang="zh-CN" dirty="0"/>
              <a:t>上下文管理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F8C5668-0DFE-4641-B093-5D11234A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487213" cy="5542756"/>
          </a:xfrm>
        </p:spPr>
        <p:txBody>
          <a:bodyPr>
            <a:normAutofit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10.11</a:t>
            </a:r>
            <a:r>
              <a:rPr lang="zh-CN" altLang="zh-CN" dirty="0"/>
              <a:t>】打开一个文件并写入</a:t>
            </a:r>
            <a:r>
              <a:rPr lang="en-US" altLang="zh-CN" dirty="0"/>
              <a:t>”Hello World”</a:t>
            </a:r>
            <a:endParaRPr lang="zh-CN" altLang="zh-CN" dirty="0"/>
          </a:p>
          <a:p>
            <a:r>
              <a:rPr lang="en-US" altLang="zh-CN" dirty="0" smtClean="0"/>
              <a:t>filename </a:t>
            </a:r>
            <a:r>
              <a:rPr lang="en-US" altLang="zh-CN" dirty="0"/>
              <a:t>= 'my_file.txt'</a:t>
            </a:r>
            <a:endParaRPr lang="zh-CN" altLang="zh-CN" dirty="0"/>
          </a:p>
          <a:p>
            <a:r>
              <a:rPr lang="en-US" altLang="zh-CN" dirty="0"/>
              <a:t>mode = 'w' </a:t>
            </a:r>
            <a:endParaRPr lang="zh-CN" altLang="zh-CN" dirty="0"/>
          </a:p>
          <a:p>
            <a:r>
              <a:rPr lang="en-US" altLang="zh-CN" dirty="0"/>
              <a:t>writer = open(filename, mode)</a:t>
            </a:r>
            <a:endParaRPr lang="zh-CN" altLang="zh-CN" dirty="0"/>
          </a:p>
          <a:p>
            <a:r>
              <a:rPr lang="en-US" altLang="zh-CN" dirty="0" err="1"/>
              <a:t>writer.write</a:t>
            </a:r>
            <a:r>
              <a:rPr lang="en-US" altLang="zh-CN" dirty="0"/>
              <a:t>('Hello ')</a:t>
            </a:r>
            <a:endParaRPr lang="zh-CN" altLang="zh-CN" dirty="0"/>
          </a:p>
          <a:p>
            <a:r>
              <a:rPr lang="en-US" altLang="zh-CN" dirty="0" err="1"/>
              <a:t>writer.write</a:t>
            </a:r>
            <a:r>
              <a:rPr lang="en-US" altLang="zh-CN" dirty="0"/>
              <a:t>('World')</a:t>
            </a:r>
            <a:endParaRPr lang="zh-CN" altLang="zh-CN" dirty="0"/>
          </a:p>
          <a:p>
            <a:r>
              <a:rPr lang="en-US" altLang="zh-CN" dirty="0" err="1"/>
              <a:t>writer.close</a:t>
            </a:r>
            <a:r>
              <a:rPr lang="en-US" altLang="zh-CN" dirty="0"/>
              <a:t>()</a:t>
            </a:r>
            <a:endParaRPr lang="zh-CN" altLang="zh-CN" dirty="0"/>
          </a:p>
          <a:p>
            <a:r>
              <a:rPr lang="en-US" altLang="zh-CN" dirty="0"/>
              <a:t>1-2</a:t>
            </a:r>
            <a:r>
              <a:rPr lang="zh-CN" altLang="zh-CN" dirty="0"/>
              <a:t>行，我们指明文件名以及打开方式</a:t>
            </a:r>
            <a:r>
              <a:rPr lang="en-US" altLang="zh-CN" dirty="0"/>
              <a:t>(</a:t>
            </a:r>
            <a:r>
              <a:rPr lang="zh-CN" altLang="zh-CN" dirty="0"/>
              <a:t>写入</a:t>
            </a:r>
            <a:r>
              <a:rPr lang="en-US" altLang="zh-CN" dirty="0"/>
              <a:t>)</a:t>
            </a:r>
            <a:r>
              <a:rPr lang="zh-CN" altLang="zh-CN" dirty="0"/>
              <a:t>。</a:t>
            </a:r>
          </a:p>
          <a:p>
            <a:r>
              <a:rPr lang="zh-CN" altLang="zh-CN" dirty="0"/>
              <a:t>第</a:t>
            </a:r>
            <a:r>
              <a:rPr lang="en-US" altLang="zh-CN" dirty="0"/>
              <a:t>3</a:t>
            </a:r>
            <a:r>
              <a:rPr lang="zh-CN" altLang="zh-CN" dirty="0"/>
              <a:t>行，打开文件，</a:t>
            </a:r>
            <a:r>
              <a:rPr lang="en-US" altLang="zh-CN" dirty="0"/>
              <a:t>4-5</a:t>
            </a:r>
            <a:r>
              <a:rPr lang="zh-CN" altLang="zh-CN" dirty="0"/>
              <a:t>行写入</a:t>
            </a:r>
            <a:r>
              <a:rPr lang="en-US" altLang="zh-CN" dirty="0"/>
              <a:t>“Hello world”</a:t>
            </a:r>
            <a:r>
              <a:rPr lang="zh-CN" altLang="zh-CN" dirty="0"/>
              <a:t>，第</a:t>
            </a:r>
            <a:r>
              <a:rPr lang="en-US" altLang="zh-CN" dirty="0"/>
              <a:t>6</a:t>
            </a:r>
            <a:r>
              <a:rPr lang="zh-CN" altLang="zh-CN" dirty="0"/>
              <a:t>行关闭文件。</a:t>
            </a:r>
          </a:p>
        </p:txBody>
      </p:sp>
    </p:spTree>
    <p:extLst>
      <p:ext uri="{BB962C8B-B14F-4D97-AF65-F5344CB8AC3E}">
        <p14:creationId xmlns:p14="http://schemas.microsoft.com/office/powerpoint/2010/main" val="35404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9F5FE16-ADAD-4004-98F1-0080D1D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本单元知识点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0DB81F0-B919-41D6-98F0-248DABCF6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10.1 </a:t>
            </a:r>
            <a:r>
              <a:rPr lang="zh-CN" altLang="zh-CN" dirty="0" smtClean="0"/>
              <a:t>异常</a:t>
            </a:r>
            <a:r>
              <a:rPr lang="zh-CN" altLang="zh-CN" dirty="0"/>
              <a:t>的</a:t>
            </a:r>
            <a:r>
              <a:rPr lang="zh-CN" altLang="zh-CN" dirty="0" smtClean="0"/>
              <a:t>概念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10.2 </a:t>
            </a:r>
            <a:r>
              <a:rPr lang="zh-CN" altLang="zh-CN" dirty="0" smtClean="0"/>
              <a:t>异常类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10.3 </a:t>
            </a:r>
            <a:r>
              <a:rPr lang="zh-CN" altLang="zh-CN" dirty="0" smtClean="0"/>
              <a:t>异常处理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10.4 </a:t>
            </a:r>
            <a:r>
              <a:rPr lang="zh-CN" altLang="zh-CN" dirty="0" smtClean="0"/>
              <a:t>抛</a:t>
            </a:r>
            <a:r>
              <a:rPr lang="zh-CN" altLang="zh-CN" dirty="0"/>
              <a:t>出异常</a:t>
            </a:r>
            <a:r>
              <a:rPr lang="zh-CN" altLang="en-US" dirty="0"/>
              <a:t>	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10.5 </a:t>
            </a:r>
            <a:r>
              <a:rPr lang="zh-CN" altLang="zh-CN" dirty="0" smtClean="0"/>
              <a:t>断言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10.6 </a:t>
            </a:r>
            <a:r>
              <a:rPr lang="zh-CN" altLang="en-US" dirty="0" smtClean="0"/>
              <a:t>用户自定义异常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10.7 </a:t>
            </a:r>
            <a:r>
              <a:rPr lang="zh-CN" altLang="en-US" dirty="0" smtClean="0"/>
              <a:t>上下文管理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647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10.1</a:t>
            </a:r>
            <a:r>
              <a:rPr lang="zh-CN" altLang="en-US" dirty="0"/>
              <a:t>异常的概念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388466" cy="4908176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语法错误</a:t>
            </a:r>
          </a:p>
          <a:p>
            <a:r>
              <a:rPr lang="zh-CN" altLang="en-US" dirty="0"/>
              <a:t>语法错误，也称作解析错误，也许是学习</a:t>
            </a:r>
            <a:r>
              <a:rPr lang="en-US" altLang="zh-CN" dirty="0"/>
              <a:t>Python </a:t>
            </a:r>
            <a:r>
              <a:rPr lang="zh-CN" altLang="en-US" dirty="0"/>
              <a:t>过程中最常见的。下面的代码中</a:t>
            </a:r>
            <a:r>
              <a:rPr lang="en-US" altLang="zh-CN" dirty="0"/>
              <a:t>print</a:t>
            </a:r>
            <a:r>
              <a:rPr lang="zh-CN" altLang="en-US" dirty="0"/>
              <a:t>有拼写错误，程序运行会报错。</a:t>
            </a:r>
          </a:p>
          <a:p>
            <a:r>
              <a:rPr lang="en-US" altLang="zh-CN" dirty="0" err="1"/>
              <a:t>prin</a:t>
            </a:r>
            <a:r>
              <a:rPr lang="en-US" altLang="zh-CN" dirty="0"/>
              <a:t>("</a:t>
            </a:r>
            <a:r>
              <a:rPr lang="en-US" altLang="zh-CN" dirty="0" err="1"/>
              <a:t>hello,world</a:t>
            </a:r>
            <a:r>
              <a:rPr lang="en-US" altLang="zh-CN" dirty="0"/>
              <a:t>")</a:t>
            </a:r>
          </a:p>
          <a:p>
            <a:r>
              <a:rPr lang="en-US" altLang="zh-CN" dirty="0" err="1"/>
              <a:t>Traceback</a:t>
            </a:r>
            <a:r>
              <a:rPr lang="en-US" altLang="zh-CN" dirty="0"/>
              <a:t> (most recent call last):</a:t>
            </a:r>
          </a:p>
          <a:p>
            <a:r>
              <a:rPr lang="en-US" altLang="zh-CN" dirty="0"/>
              <a:t>  File "C:/Users/Administrator/PycharmProjects/ch10/ex10.1.py", line 1, in &lt;module&gt;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prin</a:t>
            </a:r>
            <a:r>
              <a:rPr lang="en-US" altLang="zh-CN" dirty="0"/>
              <a:t>("</a:t>
            </a:r>
            <a:r>
              <a:rPr lang="en-US" altLang="zh-CN" dirty="0" err="1"/>
              <a:t>hello,world</a:t>
            </a:r>
            <a:r>
              <a:rPr lang="en-US" altLang="zh-CN" dirty="0"/>
              <a:t>")</a:t>
            </a:r>
          </a:p>
          <a:p>
            <a:r>
              <a:rPr lang="en-US" altLang="zh-CN" dirty="0" err="1"/>
              <a:t>NameError</a:t>
            </a:r>
            <a:r>
              <a:rPr lang="en-US" altLang="zh-CN" dirty="0"/>
              <a:t>: name '</a:t>
            </a:r>
            <a:r>
              <a:rPr lang="en-US" altLang="zh-CN" dirty="0" err="1"/>
              <a:t>prin</a:t>
            </a:r>
            <a:r>
              <a:rPr lang="en-US" altLang="zh-CN" dirty="0"/>
              <a:t>' is not defined</a:t>
            </a:r>
          </a:p>
          <a:p>
            <a:r>
              <a:rPr lang="zh-CN" altLang="en-US" dirty="0"/>
              <a:t>语法分析器指出错误行号为第</a:t>
            </a:r>
            <a:r>
              <a:rPr lang="en-US" altLang="zh-CN" dirty="0"/>
              <a:t>1</a:t>
            </a:r>
            <a:r>
              <a:rPr lang="zh-CN" altLang="en-US" dirty="0"/>
              <a:t>行，因为</a:t>
            </a:r>
            <a:r>
              <a:rPr lang="en-US" altLang="zh-CN" dirty="0"/>
              <a:t>print</a:t>
            </a:r>
            <a:r>
              <a:rPr lang="zh-CN" altLang="en-US" dirty="0"/>
              <a:t>少了一个“</a:t>
            </a:r>
            <a:r>
              <a:rPr lang="en-US" altLang="zh-CN" dirty="0"/>
              <a:t>t”</a:t>
            </a:r>
            <a:r>
              <a:rPr lang="zh-CN" altLang="en-US" dirty="0"/>
              <a:t>。错误会输出文件名和行号，方便查找发生错误的位置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975673" y="908932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等线"/>
              <a:cs typeface="Times New Roman"/>
            </a:endParaRPr>
          </a:p>
        </p:txBody>
      </p:sp>
      <p:sp>
        <p:nvSpPr>
          <p:cNvPr id="5" name="文本框 11"/>
          <p:cNvSpPr txBox="1"/>
          <p:nvPr/>
        </p:nvSpPr>
        <p:spPr>
          <a:xfrm>
            <a:off x="10008693" y="2097017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ea typeface="等线"/>
                <a:cs typeface="Times New Roman"/>
              </a:rPr>
              <a:t>扫码看视频</a:t>
            </a:r>
            <a:r>
              <a:rPr lang="en-US" sz="1050" kern="100">
                <a:effectLst/>
                <a:ea typeface="等线"/>
                <a:cs typeface="Times New Roman"/>
              </a:rPr>
              <a:t>10.1</a:t>
            </a:r>
            <a:endParaRPr lang="zh-CN" sz="1050" kern="100">
              <a:effectLst/>
              <a:ea typeface="等线"/>
              <a:cs typeface="Times New Roman"/>
            </a:endParaRP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4905" y="11445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5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10.1</a:t>
            </a:r>
            <a:r>
              <a:rPr lang="zh-CN" altLang="en-US" dirty="0"/>
              <a:t>异常的概念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388466" cy="490817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异常</a:t>
            </a:r>
            <a:endParaRPr lang="zh-CN" altLang="en-US" dirty="0"/>
          </a:p>
          <a:p>
            <a:r>
              <a:rPr lang="zh-CN" altLang="en-US" dirty="0"/>
              <a:t>即使语句或表达式在语法上是正确的，当试图执行它时也可能会引发错误。当</a:t>
            </a:r>
            <a:r>
              <a:rPr lang="en-US" altLang="zh-CN" dirty="0"/>
              <a:t>Python</a:t>
            </a:r>
            <a:r>
              <a:rPr lang="zh-CN" altLang="en-US" dirty="0"/>
              <a:t>检测到一个错误时，解释器就会指出当前流已无法继续执行下去，运行期检测到的错误即为异常。异常是指因为程序出错而在正常控制流以外采取的行为。</a:t>
            </a:r>
          </a:p>
        </p:txBody>
      </p:sp>
    </p:spTree>
    <p:extLst>
      <p:ext uri="{BB962C8B-B14F-4D97-AF65-F5344CB8AC3E}">
        <p14:creationId xmlns:p14="http://schemas.microsoft.com/office/powerpoint/2010/main" val="138185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10.2 </a:t>
            </a:r>
            <a:r>
              <a:rPr lang="zh-CN" altLang="zh-CN" dirty="0" smtClean="0"/>
              <a:t>异常</a:t>
            </a:r>
            <a:r>
              <a:rPr lang="zh-CN" altLang="zh-CN" dirty="0"/>
              <a:t>类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常见异常类如下：</a:t>
            </a:r>
          </a:p>
          <a:p>
            <a:r>
              <a:rPr lang="en-US" altLang="zh-CN" dirty="0"/>
              <a:t>1.TypeError</a:t>
            </a:r>
            <a:r>
              <a:rPr lang="zh-CN" altLang="zh-CN" dirty="0"/>
              <a:t>（类型错误）：必须是一个字符串</a:t>
            </a:r>
            <a:r>
              <a:rPr lang="en-US" altLang="zh-CN" dirty="0"/>
              <a:t>  </a:t>
            </a:r>
            <a:r>
              <a:rPr lang="zh-CN" altLang="zh-CN" dirty="0"/>
              <a:t>不能是数字</a:t>
            </a:r>
          </a:p>
          <a:p>
            <a:r>
              <a:rPr lang="en-US" altLang="zh-CN" dirty="0"/>
              <a:t>2.IndentationError</a:t>
            </a:r>
            <a:r>
              <a:rPr lang="zh-CN" altLang="zh-CN" dirty="0"/>
              <a:t>（缩进错误）：未知缩进不匹配任何缩进等级</a:t>
            </a:r>
          </a:p>
          <a:p>
            <a:r>
              <a:rPr lang="en-US" altLang="zh-CN" dirty="0"/>
              <a:t>3.IndexError</a:t>
            </a:r>
            <a:r>
              <a:rPr lang="zh-CN" altLang="zh-CN" dirty="0"/>
              <a:t>（索引错误）：字符串超出了范围</a:t>
            </a:r>
          </a:p>
          <a:p>
            <a:r>
              <a:rPr lang="en-US" altLang="zh-CN" dirty="0"/>
              <a:t>4.SyntaxError</a:t>
            </a:r>
            <a:r>
              <a:rPr lang="zh-CN" altLang="zh-CN" dirty="0"/>
              <a:t>（语法错误）：非法的语法</a:t>
            </a:r>
          </a:p>
          <a:p>
            <a:r>
              <a:rPr lang="en-US" altLang="zh-CN" dirty="0"/>
              <a:t>5.ValueError</a:t>
            </a:r>
            <a:r>
              <a:rPr lang="zh-CN" altLang="zh-CN" dirty="0"/>
              <a:t>（值错误）：子字符串未找到</a:t>
            </a:r>
          </a:p>
          <a:p>
            <a:r>
              <a:rPr lang="en-US" altLang="zh-CN" dirty="0"/>
              <a:t>6.AttributeError</a:t>
            </a:r>
            <a:r>
              <a:rPr lang="zh-CN" altLang="zh-CN" dirty="0"/>
              <a:t>（属性错误）：元组对象没有属性‘</a:t>
            </a:r>
            <a:r>
              <a:rPr lang="en-US" altLang="zh-CN" dirty="0"/>
              <a:t>remove</a:t>
            </a:r>
            <a:r>
              <a:rPr lang="en-US" altLang="zh-CN" dirty="0" smtClean="0"/>
              <a:t>’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30485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10.3 </a:t>
            </a:r>
            <a:r>
              <a:rPr lang="zh-CN" altLang="en-US" dirty="0" smtClean="0"/>
              <a:t>异常处理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636821" cy="490817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程序设计中，异常处理语法结构如下：</a:t>
            </a:r>
          </a:p>
          <a:p>
            <a:r>
              <a:rPr lang="en-US" altLang="zh-CN" dirty="0"/>
              <a:t>try:</a:t>
            </a:r>
            <a:endParaRPr lang="zh-CN" altLang="zh-CN" dirty="0"/>
          </a:p>
          <a:p>
            <a:r>
              <a:rPr lang="en-US" altLang="zh-CN" dirty="0"/>
              <a:t>&lt;</a:t>
            </a:r>
            <a:r>
              <a:rPr lang="zh-CN" altLang="zh-CN" dirty="0"/>
              <a:t>代码块</a:t>
            </a:r>
            <a:r>
              <a:rPr lang="en-US" altLang="zh-CN" dirty="0"/>
              <a:t>&gt;</a:t>
            </a:r>
            <a:endParaRPr lang="zh-CN" altLang="zh-CN" dirty="0"/>
          </a:p>
          <a:p>
            <a:r>
              <a:rPr lang="en-US" altLang="zh-CN" dirty="0"/>
              <a:t>except&lt;Exception Type1&gt;:</a:t>
            </a:r>
            <a:endParaRPr lang="zh-CN" altLang="zh-CN" dirty="0"/>
          </a:p>
          <a:p>
            <a:r>
              <a:rPr lang="en-US" altLang="zh-CN" dirty="0"/>
              <a:t>&lt;</a:t>
            </a:r>
            <a:r>
              <a:rPr lang="zh-CN" altLang="zh-CN" dirty="0"/>
              <a:t>异常处理代码块</a:t>
            </a:r>
            <a:r>
              <a:rPr lang="en-US" altLang="zh-CN" dirty="0"/>
              <a:t>1&gt;</a:t>
            </a:r>
            <a:endParaRPr lang="zh-CN" altLang="zh-CN" dirty="0"/>
          </a:p>
          <a:p>
            <a:r>
              <a:rPr lang="en-US" altLang="zh-CN" dirty="0"/>
              <a:t>except:</a:t>
            </a:r>
            <a:endParaRPr lang="zh-CN" altLang="zh-CN" dirty="0"/>
          </a:p>
          <a:p>
            <a:r>
              <a:rPr lang="en-US" altLang="zh-CN" dirty="0"/>
              <a:t>&lt;</a:t>
            </a:r>
            <a:r>
              <a:rPr lang="zh-CN" altLang="zh-CN" dirty="0"/>
              <a:t>异常处理代码块</a:t>
            </a:r>
            <a:r>
              <a:rPr lang="en-US" altLang="zh-CN" dirty="0"/>
              <a:t>2&gt;</a:t>
            </a:r>
            <a:endParaRPr lang="zh-CN" altLang="zh-CN" dirty="0"/>
          </a:p>
          <a:p>
            <a:r>
              <a:rPr lang="en-US" altLang="zh-CN" dirty="0"/>
              <a:t>else:</a:t>
            </a:r>
            <a:endParaRPr lang="zh-CN" altLang="zh-CN" dirty="0"/>
          </a:p>
          <a:p>
            <a:r>
              <a:rPr lang="en-US" altLang="zh-CN" dirty="0"/>
              <a:t>&lt;</a:t>
            </a:r>
            <a:r>
              <a:rPr lang="zh-CN" altLang="zh-CN" dirty="0"/>
              <a:t>异常处理代码块</a:t>
            </a:r>
            <a:r>
              <a:rPr lang="en-US" altLang="zh-CN" dirty="0"/>
              <a:t>3&gt;</a:t>
            </a:r>
            <a:endParaRPr lang="zh-CN" altLang="zh-CN" dirty="0"/>
          </a:p>
          <a:p>
            <a:r>
              <a:rPr lang="en-US" altLang="zh-CN" dirty="0"/>
              <a:t>finally:</a:t>
            </a:r>
            <a:endParaRPr lang="zh-CN" altLang="zh-CN" dirty="0"/>
          </a:p>
          <a:p>
            <a:r>
              <a:rPr lang="en-US" altLang="zh-CN" dirty="0"/>
              <a:t>&lt;</a:t>
            </a:r>
            <a:r>
              <a:rPr lang="zh-CN" altLang="zh-CN" dirty="0"/>
              <a:t>异常处理代码块</a:t>
            </a:r>
            <a:r>
              <a:rPr lang="en-US" altLang="zh-CN" dirty="0"/>
              <a:t>4&gt;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738607" y="852488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等线"/>
              <a:cs typeface="Times New Roman"/>
            </a:endParaRPr>
          </a:p>
        </p:txBody>
      </p:sp>
      <p:sp>
        <p:nvSpPr>
          <p:cNvPr id="5" name="文本框 3"/>
          <p:cNvSpPr txBox="1"/>
          <p:nvPr/>
        </p:nvSpPr>
        <p:spPr>
          <a:xfrm>
            <a:off x="9771627" y="2040573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ea typeface="等线"/>
                <a:cs typeface="Times New Roman"/>
              </a:rPr>
              <a:t>扫码看视频</a:t>
            </a:r>
            <a:r>
              <a:rPr lang="en-US" sz="1050" kern="100">
                <a:effectLst/>
                <a:ea typeface="等线"/>
                <a:cs typeface="Times New Roman"/>
              </a:rPr>
              <a:t>10.2</a:t>
            </a:r>
            <a:endParaRPr lang="zh-CN" sz="1050" kern="100">
              <a:effectLst/>
              <a:ea typeface="等线"/>
              <a:cs typeface="Times New Roman"/>
            </a:endParaRP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394" y="1088073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7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10.3 </a:t>
            </a:r>
            <a:r>
              <a:rPr lang="zh-CN" altLang="en-US" dirty="0" smtClean="0"/>
              <a:t>异常处理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10212556" cy="490817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【</a:t>
            </a:r>
            <a:r>
              <a:rPr lang="zh-CN" altLang="en-US" dirty="0"/>
              <a:t>例</a:t>
            </a:r>
            <a:r>
              <a:rPr lang="en-US" altLang="zh-CN" dirty="0"/>
              <a:t>10.2】</a:t>
            </a:r>
            <a:r>
              <a:rPr lang="zh-CN" altLang="en-US" dirty="0"/>
              <a:t>处理打开文件异常</a:t>
            </a:r>
          </a:p>
          <a:p>
            <a:r>
              <a:rPr lang="en-US" altLang="zh-CN" dirty="0" smtClean="0"/>
              <a:t>try</a:t>
            </a:r>
            <a:r>
              <a:rPr lang="en-US" altLang="zh-CN" dirty="0"/>
              <a:t>:</a:t>
            </a:r>
          </a:p>
          <a:p>
            <a:r>
              <a:rPr lang="en-US" altLang="zh-CN" dirty="0"/>
              <a:t>    f1= open("test.txt" "r")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readstr</a:t>
            </a:r>
            <a:r>
              <a:rPr lang="en-US" altLang="zh-CN" dirty="0"/>
              <a:t>=f1. read(20)</a:t>
            </a:r>
          </a:p>
          <a:p>
            <a:r>
              <a:rPr lang="en-US" altLang="zh-CN" dirty="0"/>
              <a:t>except </a:t>
            </a:r>
            <a:r>
              <a:rPr lang="en-US" altLang="zh-CN" dirty="0" err="1"/>
              <a:t>IOError</a:t>
            </a:r>
            <a:r>
              <a:rPr lang="en-US" altLang="zh-CN" dirty="0"/>
              <a:t>:</a:t>
            </a:r>
          </a:p>
          <a:p>
            <a:r>
              <a:rPr lang="en-US" altLang="zh-CN" dirty="0"/>
              <a:t>    print("</a:t>
            </a:r>
            <a:r>
              <a:rPr lang="zh-CN" altLang="en-US" dirty="0"/>
              <a:t>没有找到文件或读取文件失败</a:t>
            </a:r>
            <a:r>
              <a:rPr lang="en-US" altLang="zh-CN" dirty="0"/>
              <a:t>")</a:t>
            </a:r>
          </a:p>
          <a:p>
            <a:r>
              <a:rPr lang="en-US" altLang="zh-CN" dirty="0"/>
              <a:t>else:</a:t>
            </a:r>
          </a:p>
          <a:p>
            <a:r>
              <a:rPr lang="en-US" altLang="zh-CN" dirty="0"/>
              <a:t>    print(</a:t>
            </a:r>
            <a:r>
              <a:rPr lang="en-US" altLang="zh-CN" dirty="0" err="1"/>
              <a:t>readstr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   f1. close()</a:t>
            </a:r>
          </a:p>
          <a:p>
            <a:r>
              <a:rPr lang="zh-CN" altLang="en-US" dirty="0"/>
              <a:t>执行上面这段程序时，如果所读取</a:t>
            </a:r>
            <a:r>
              <a:rPr lang="en-US" altLang="zh-CN" dirty="0"/>
              <a:t>test.txt</a:t>
            </a:r>
            <a:r>
              <a:rPr lang="zh-CN" altLang="en-US" dirty="0"/>
              <a:t>文件不存在，程序产生异常，此异常被 </a:t>
            </a:r>
            <a:r>
              <a:rPr lang="en-US" altLang="zh-CN" dirty="0"/>
              <a:t>except</a:t>
            </a:r>
            <a:r>
              <a:rPr lang="zh-CN" altLang="en-US" dirty="0"/>
              <a:t>语句分支捕获，程序将输出：没有找到文件或读取文件失败。如果文件存在，则程序会顺利打开文件并执行</a:t>
            </a:r>
            <a:r>
              <a:rPr lang="en-US" altLang="zh-CN" dirty="0"/>
              <a:t>else</a:t>
            </a:r>
            <a:r>
              <a:rPr lang="zh-CN" altLang="en-US" dirty="0"/>
              <a:t>语句分支，输出文件中的前</a:t>
            </a:r>
            <a:r>
              <a:rPr lang="en-US" altLang="zh-CN" dirty="0"/>
              <a:t>20</a:t>
            </a:r>
            <a:r>
              <a:rPr lang="zh-CN" altLang="en-US" dirty="0"/>
              <a:t>个字符，然后关闭文件，最后程序退出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8560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10.4 </a:t>
            </a:r>
            <a:r>
              <a:rPr lang="zh-CN" altLang="zh-CN" dirty="0" smtClean="0"/>
              <a:t>抛</a:t>
            </a:r>
            <a:r>
              <a:rPr lang="zh-CN" altLang="zh-CN" dirty="0"/>
              <a:t>出异常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722422" cy="4908176"/>
          </a:xfrm>
        </p:spPr>
        <p:txBody>
          <a:bodyPr/>
          <a:lstStyle/>
          <a:p>
            <a:r>
              <a:rPr lang="en-US" altLang="zh-CN" dirty="0"/>
              <a:t>Python</a:t>
            </a:r>
            <a:r>
              <a:rPr lang="zh-CN" altLang="zh-CN" dirty="0"/>
              <a:t>可以自动引发异常，也可以通过</a:t>
            </a:r>
            <a:r>
              <a:rPr lang="en-US" altLang="zh-CN" dirty="0"/>
              <a:t> raise</a:t>
            </a:r>
            <a:r>
              <a:rPr lang="zh-CN" altLang="zh-CN" dirty="0"/>
              <a:t>显式地抛出异常。一旦执行了</a:t>
            </a:r>
            <a:r>
              <a:rPr lang="en-US" altLang="zh-CN" dirty="0"/>
              <a:t>raise</a:t>
            </a:r>
            <a:r>
              <a:rPr lang="zh-CN" altLang="zh-CN" dirty="0"/>
              <a:t>语句，</a:t>
            </a:r>
            <a:r>
              <a:rPr lang="en-US" altLang="zh-CN" dirty="0"/>
              <a:t>raise</a:t>
            </a:r>
            <a:r>
              <a:rPr lang="zh-CN" altLang="zh-CN" dirty="0"/>
              <a:t>后面的语句将不能执行。换句话说，</a:t>
            </a:r>
            <a:r>
              <a:rPr lang="en-US" altLang="zh-CN" dirty="0"/>
              <a:t> </a:t>
            </a:r>
            <a:r>
              <a:rPr lang="en-US" altLang="zh-CN" dirty="0" err="1"/>
              <a:t>ralse</a:t>
            </a:r>
            <a:r>
              <a:rPr lang="zh-CN" altLang="zh-CN" dirty="0"/>
              <a:t>语句允许程序员在任何必要的时候强制抛出一个指定的异常，而不必等</a:t>
            </a:r>
            <a:r>
              <a:rPr lang="en-US" altLang="zh-CN" dirty="0"/>
              <a:t> Python</a:t>
            </a:r>
            <a:r>
              <a:rPr lang="zh-CN" altLang="zh-CN" dirty="0"/>
              <a:t>引发。其语法格式如下：</a:t>
            </a:r>
          </a:p>
          <a:p>
            <a:r>
              <a:rPr lang="en-US" altLang="zh-CN" dirty="0"/>
              <a:t>raise </a:t>
            </a:r>
            <a:r>
              <a:rPr lang="en-US" altLang="zh-CN" dirty="0" err="1"/>
              <a:t>exceptionName</a:t>
            </a:r>
            <a:endParaRPr lang="zh-CN" altLang="zh-CN" dirty="0"/>
          </a:p>
          <a:p>
            <a:r>
              <a:rPr lang="zh-CN" altLang="zh-CN" dirty="0" smtClean="0"/>
              <a:t>只要在</a:t>
            </a:r>
            <a:r>
              <a:rPr lang="en-US" altLang="zh-CN" dirty="0" smtClean="0"/>
              <a:t> raise</a:t>
            </a:r>
            <a:r>
              <a:rPr lang="zh-CN" altLang="zh-CN" dirty="0" smtClean="0"/>
              <a:t>关键字后跟上一个异常类型名，就可立即引发一个异常，改变程序的执行路径。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569274" y="841199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等线"/>
              <a:cs typeface="Times New Roman"/>
            </a:endParaRPr>
          </a:p>
        </p:txBody>
      </p:sp>
      <p:sp>
        <p:nvSpPr>
          <p:cNvPr id="10" name="文本框 6"/>
          <p:cNvSpPr txBox="1"/>
          <p:nvPr/>
        </p:nvSpPr>
        <p:spPr>
          <a:xfrm>
            <a:off x="9602294" y="2029284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ea typeface="等线"/>
                <a:cs typeface="Times New Roman"/>
              </a:rPr>
              <a:t>扫码看视频</a:t>
            </a:r>
            <a:r>
              <a:rPr lang="en-US" sz="1050" kern="100">
                <a:effectLst/>
                <a:ea typeface="等线"/>
                <a:cs typeface="Times New Roman"/>
              </a:rPr>
              <a:t>10.3</a:t>
            </a:r>
            <a:endParaRPr lang="zh-CN" sz="1050" kern="100">
              <a:effectLst/>
              <a:ea typeface="等线"/>
              <a:cs typeface="Times New Roman"/>
            </a:endParaRPr>
          </a:p>
        </p:txBody>
      </p:sp>
      <p:pic>
        <p:nvPicPr>
          <p:cNvPr id="11" name="图片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061" y="1112661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74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10.4 </a:t>
            </a:r>
            <a:r>
              <a:rPr lang="zh-CN" altLang="zh-CN" dirty="0" smtClean="0"/>
              <a:t>抛</a:t>
            </a:r>
            <a:r>
              <a:rPr lang="zh-CN" altLang="zh-CN" dirty="0"/>
              <a:t>出异常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806155" cy="5302291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【</a:t>
            </a:r>
            <a:r>
              <a:rPr lang="zh-CN" altLang="en-US" dirty="0"/>
              <a:t>例</a:t>
            </a:r>
            <a:r>
              <a:rPr lang="en-US" altLang="zh-CN" dirty="0"/>
              <a:t>10.6】</a:t>
            </a:r>
            <a:r>
              <a:rPr lang="zh-CN" altLang="en-US" dirty="0"/>
              <a:t>使用</a:t>
            </a:r>
            <a:r>
              <a:rPr lang="en-US" altLang="zh-CN" dirty="0"/>
              <a:t>raise</a:t>
            </a:r>
            <a:r>
              <a:rPr lang="zh-CN" altLang="en-US" dirty="0"/>
              <a:t>主动抛出异常</a:t>
            </a:r>
          </a:p>
          <a:p>
            <a:r>
              <a:rPr lang="en-US" altLang="zh-CN" dirty="0" smtClean="0"/>
              <a:t>data1=input</a:t>
            </a:r>
            <a:r>
              <a:rPr lang="en-US" altLang="zh-CN" dirty="0"/>
              <a:t>("</a:t>
            </a:r>
            <a:r>
              <a:rPr lang="zh-CN" altLang="en-US" dirty="0"/>
              <a:t>请输入一个整数：</a:t>
            </a:r>
            <a:r>
              <a:rPr lang="en-US" altLang="zh-CN" dirty="0"/>
              <a:t>")</a:t>
            </a:r>
          </a:p>
          <a:p>
            <a:r>
              <a:rPr lang="en-US" altLang="zh-CN" dirty="0"/>
              <a:t>try:</a:t>
            </a:r>
          </a:p>
          <a:p>
            <a:r>
              <a:rPr lang="en-US" altLang="zh-CN" dirty="0"/>
              <a:t>    if data1.isdigit():</a:t>
            </a:r>
          </a:p>
          <a:p>
            <a:r>
              <a:rPr lang="en-US" altLang="zh-CN" dirty="0"/>
              <a:t>        data1_int=</a:t>
            </a:r>
            <a:r>
              <a:rPr lang="en-US" altLang="zh-CN" dirty="0" err="1"/>
              <a:t>int</a:t>
            </a:r>
            <a:r>
              <a:rPr lang="en-US" altLang="zh-CN" dirty="0"/>
              <a:t>(data1)</a:t>
            </a:r>
          </a:p>
          <a:p>
            <a:r>
              <a:rPr lang="en-US" altLang="zh-CN" dirty="0"/>
              <a:t>    else:</a:t>
            </a:r>
          </a:p>
          <a:p>
            <a:r>
              <a:rPr lang="en-US" altLang="zh-CN" dirty="0"/>
              <a:t>        raise </a:t>
            </a:r>
            <a:r>
              <a:rPr lang="en-US" altLang="zh-CN" dirty="0" err="1"/>
              <a:t>ValueError</a:t>
            </a:r>
            <a:endParaRPr lang="en-US" altLang="zh-CN" dirty="0"/>
          </a:p>
          <a:p>
            <a:r>
              <a:rPr lang="en-US" altLang="zh-CN" dirty="0"/>
              <a:t>except </a:t>
            </a:r>
            <a:r>
              <a:rPr lang="en-US" altLang="zh-CN" dirty="0" err="1"/>
              <a:t>ValueError</a:t>
            </a:r>
            <a:r>
              <a:rPr lang="en-US" altLang="zh-CN" dirty="0"/>
              <a:t>:</a:t>
            </a:r>
          </a:p>
          <a:p>
            <a:r>
              <a:rPr lang="en-US" altLang="zh-CN" dirty="0"/>
              <a:t>    print("</a:t>
            </a:r>
            <a:r>
              <a:rPr lang="zh-CN" altLang="en-US" dirty="0"/>
              <a:t>将数据转换成整数时出错：</a:t>
            </a:r>
            <a:r>
              <a:rPr lang="en-US" altLang="zh-CN" dirty="0"/>
              <a:t>", data1)</a:t>
            </a:r>
          </a:p>
          <a:p>
            <a:r>
              <a:rPr lang="zh-CN" altLang="en-US" dirty="0"/>
              <a:t>运行程序，输入字母</a:t>
            </a:r>
            <a:r>
              <a:rPr lang="en-US" altLang="zh-CN" dirty="0"/>
              <a:t>a</a:t>
            </a:r>
            <a:r>
              <a:rPr lang="zh-CN" altLang="en-US" dirty="0"/>
              <a:t>，结果为：</a:t>
            </a:r>
          </a:p>
          <a:p>
            <a:r>
              <a:rPr lang="zh-CN" altLang="en-US" dirty="0"/>
              <a:t>将数据转换成整数时出错： </a:t>
            </a:r>
            <a:r>
              <a:rPr lang="en-US" altLang="zh-CN" dirty="0"/>
              <a:t>a</a:t>
            </a:r>
          </a:p>
          <a:p>
            <a:r>
              <a:rPr lang="zh-CN" altLang="en-US" dirty="0"/>
              <a:t>以上代码在</a:t>
            </a:r>
            <a:r>
              <a:rPr lang="en-US" altLang="zh-CN" dirty="0"/>
              <a:t>try</a:t>
            </a:r>
            <a:r>
              <a:rPr lang="zh-CN" altLang="en-US" dirty="0"/>
              <a:t>语句块中并没有自发产生异常的代码，而是自行根据条件判断情况抛出了一个异常，后面的 </a:t>
            </a:r>
            <a:r>
              <a:rPr lang="en-US" altLang="zh-CN" dirty="0"/>
              <a:t>except</a:t>
            </a:r>
            <a:r>
              <a:rPr lang="zh-CN" altLang="en-US" dirty="0"/>
              <a:t>分支会处理抛出的异常。</a:t>
            </a:r>
          </a:p>
        </p:txBody>
      </p:sp>
    </p:spTree>
    <p:extLst>
      <p:ext uri="{BB962C8B-B14F-4D97-AF65-F5344CB8AC3E}">
        <p14:creationId xmlns:p14="http://schemas.microsoft.com/office/powerpoint/2010/main" val="1823121413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270</TotalTime>
  <Words>1351</Words>
  <Application>Microsoft Office PowerPoint</Application>
  <PresentationFormat>自定义</PresentationFormat>
  <Paragraphs>136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切片</vt:lpstr>
      <vt:lpstr>第10单元</vt:lpstr>
      <vt:lpstr>本单元知识点</vt:lpstr>
      <vt:lpstr>10.1异常的概念</vt:lpstr>
      <vt:lpstr>10.1异常的概念</vt:lpstr>
      <vt:lpstr>10.2 异常类</vt:lpstr>
      <vt:lpstr>10.3 异常处理</vt:lpstr>
      <vt:lpstr>10.3 异常处理</vt:lpstr>
      <vt:lpstr>10.4 抛出异常</vt:lpstr>
      <vt:lpstr>10.4 抛出异常</vt:lpstr>
      <vt:lpstr>10.5 断言</vt:lpstr>
      <vt:lpstr>10.5 断言</vt:lpstr>
      <vt:lpstr>10.6用户自定义异常</vt:lpstr>
      <vt:lpstr>PowerPoint 演示文稿</vt:lpstr>
      <vt:lpstr>10.7上下文管理</vt:lpstr>
      <vt:lpstr>10.7上下文管理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ynmec</cp:lastModifiedBy>
  <cp:revision>113</cp:revision>
  <dcterms:created xsi:type="dcterms:W3CDTF">2019-06-10T18:02:19Z</dcterms:created>
  <dcterms:modified xsi:type="dcterms:W3CDTF">2019-06-19T02:16:13Z</dcterms:modified>
</cp:coreProperties>
</file>