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68" r:id="rId5"/>
    <p:sldId id="272" r:id="rId6"/>
    <p:sldId id="273" r:id="rId7"/>
    <p:sldId id="269" r:id="rId8"/>
    <p:sldId id="274" r:id="rId9"/>
    <p:sldId id="275" r:id="rId10"/>
    <p:sldId id="276" r:id="rId11"/>
    <p:sldId id="277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23B7F-1235-4685-809E-417F393999E8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F69B3-F8FB-4723-9E4D-BFB4CEF55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2088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图片 1">
            <a:extLst>
              <a:ext uri="{FF2B5EF4-FFF2-40B4-BE49-F238E27FC236}">
                <a16:creationId xmlns:a16="http://schemas.microsoft.com/office/drawing/2014/main" id="{A1812A26-823A-4A53-8459-D51972F83E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762" y="4909078"/>
            <a:ext cx="4305300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0697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86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4661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390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1253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040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913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04293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224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23" y="80600"/>
            <a:ext cx="8534401" cy="7830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8023" y="1053353"/>
            <a:ext cx="8534400" cy="4908176"/>
          </a:xfrm>
        </p:spPr>
        <p:txBody>
          <a:bodyPr anchor="t">
            <a:normAutofit/>
          </a:bodyPr>
          <a:lstStyle>
            <a:lvl1pPr marL="0" indent="0" algn="l">
              <a:buNone/>
              <a:defRPr sz="24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582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73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460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55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73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7355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0237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993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7956CF4-0283-4AF9-AF73-019E5472E8D0}" type="datetimeFigureOut">
              <a:rPr lang="zh-CN" altLang="en-US" smtClean="0"/>
              <a:t>2019-06-17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A3F69EF-7F79-4593-9FFE-1939D47A512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8924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5A8A662-1B31-43AA-BB30-6FD2B0483C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</a:t>
            </a:r>
            <a:r>
              <a:rPr lang="en-US" altLang="zh-CN" dirty="0"/>
              <a:t>11</a:t>
            </a:r>
            <a:r>
              <a:rPr lang="zh-CN" altLang="en-US" dirty="0"/>
              <a:t>单元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FE6E7FD-DE7E-4571-AACB-4F19129542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b="1" dirty="0"/>
              <a:t>Python</a:t>
            </a:r>
            <a:r>
              <a:rPr lang="zh-CN" altLang="en-US" b="1" dirty="0"/>
              <a:t>的模块使用与程序打包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08377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4BBA05-77EC-4360-B96E-0C10139A2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11.3.3 </a:t>
            </a:r>
            <a:r>
              <a:rPr lang="zh-CN" altLang="zh-CN" b="1" dirty="0"/>
              <a:t>与数学有关的模块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E804BF9-65C8-4643-A048-6F972C16D0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math</a:t>
            </a:r>
            <a:r>
              <a:rPr lang="zh-CN" altLang="zh-CN" dirty="0"/>
              <a:t>模块基础数学处理，可以实现基本道德数学运算。</a:t>
            </a:r>
            <a:r>
              <a:rPr lang="en-US" altLang="zh-CN" dirty="0"/>
              <a:t>math</a:t>
            </a:r>
            <a:r>
              <a:rPr lang="zh-CN" altLang="zh-CN" dirty="0"/>
              <a:t>模块定义了</a:t>
            </a:r>
            <a:r>
              <a:rPr lang="en-US" altLang="zh-CN" dirty="0"/>
              <a:t>e</a:t>
            </a:r>
            <a:r>
              <a:rPr lang="zh-CN" altLang="zh-CN" dirty="0"/>
              <a:t>（自然对数）和</a:t>
            </a:r>
            <a:r>
              <a:rPr lang="en-US" altLang="zh-CN" dirty="0"/>
              <a:t>pi</a:t>
            </a:r>
            <a:r>
              <a:rPr lang="zh-CN" altLang="zh-CN" dirty="0"/>
              <a:t>（</a:t>
            </a:r>
            <a:r>
              <a:rPr lang="en-US" altLang="zh-CN" dirty="0"/>
              <a:t>π</a:t>
            </a:r>
            <a:r>
              <a:rPr lang="zh-CN" altLang="zh-CN" dirty="0"/>
              <a:t>）两个常量。</a:t>
            </a:r>
          </a:p>
          <a:p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B9EABA8-6609-4688-9E32-D72F3FADEA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122" y="2364584"/>
            <a:ext cx="5780952" cy="2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444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4B6960A-ECD4-4CE7-A70B-3A8AE68E0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11.3.4 time</a:t>
            </a:r>
            <a:r>
              <a:rPr lang="zh-CN" altLang="zh-CN" b="1" dirty="0"/>
              <a:t>模块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B4EFE75-01B5-43B3-A39D-615A45829D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计算机可以使用时间戳和</a:t>
            </a:r>
            <a:r>
              <a:rPr lang="en-US" altLang="zh-CN" dirty="0" err="1"/>
              <a:t>struct_time</a:t>
            </a:r>
            <a:r>
              <a:rPr lang="zh-CN" altLang="zh-CN" dirty="0"/>
              <a:t>数组两种方式表示时间。</a:t>
            </a:r>
          </a:p>
          <a:p>
            <a:r>
              <a:rPr lang="zh-CN" altLang="zh-CN" dirty="0"/>
              <a:t>【例</a:t>
            </a:r>
            <a:r>
              <a:rPr lang="en-US" altLang="zh-CN" dirty="0"/>
              <a:t>11.9</a:t>
            </a:r>
            <a:r>
              <a:rPr lang="zh-CN" altLang="zh-CN" dirty="0"/>
              <a:t>】调用</a:t>
            </a:r>
            <a:r>
              <a:rPr lang="en-US" altLang="zh-CN" dirty="0" err="1"/>
              <a:t>time.time</a:t>
            </a:r>
            <a:r>
              <a:rPr lang="en-US" altLang="zh-CN" dirty="0"/>
              <a:t>()</a:t>
            </a:r>
            <a:r>
              <a:rPr lang="zh-CN" altLang="zh-CN" dirty="0"/>
              <a:t>函数可以获取当前时间的时间戳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import time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print(</a:t>
            </a:r>
            <a:r>
              <a:rPr lang="en-US" altLang="zh-CN" dirty="0" err="1">
                <a:solidFill>
                  <a:schemeClr val="tx1"/>
                </a:solidFill>
              </a:rPr>
              <a:t>time.time</a:t>
            </a:r>
            <a:r>
              <a:rPr lang="en-US" altLang="zh-CN" dirty="0">
                <a:solidFill>
                  <a:schemeClr val="tx1"/>
                </a:solidFill>
              </a:rPr>
              <a:t>())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/>
              <a:t>运行结果：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1557975231.0930007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zh-CN" altLang="zh-CN" dirty="0"/>
              <a:t>上述时间对于用户而言是无意义的一串数字，需要调用</a:t>
            </a:r>
            <a:r>
              <a:rPr lang="en-US" altLang="zh-CN" dirty="0" err="1"/>
              <a:t>time.localtime</a:t>
            </a:r>
            <a:r>
              <a:rPr lang="en-US" altLang="zh-CN" dirty="0"/>
              <a:t>()</a:t>
            </a:r>
            <a:r>
              <a:rPr lang="zh-CN" altLang="zh-CN" dirty="0"/>
              <a:t>函数，将一个时间戳转换成一个当前时区的</a:t>
            </a:r>
            <a:r>
              <a:rPr lang="en-US" altLang="zh-CN" dirty="0" err="1"/>
              <a:t>struct_time</a:t>
            </a:r>
            <a:r>
              <a:rPr lang="zh-CN" altLang="zh-CN" dirty="0"/>
              <a:t>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99508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B11487-BD82-4BDD-BBC6-47CEB6C77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11.4 </a:t>
            </a:r>
            <a:r>
              <a:rPr lang="zh-CN" altLang="en-US" dirty="0"/>
              <a:t>创建自定义模块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C485562-1F8C-4B9E-90FC-137B871B94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创建自定义模块，估计自己也感觉到非常有趣了，因为自己能创，也能调用其它人创建的模块使用，在工作量上面是轻松多了，这边所谓的自建模块的后缀名是</a:t>
            </a:r>
            <a:r>
              <a:rPr lang="en-US" altLang="zh-CN" dirty="0"/>
              <a:t>(.</a:t>
            </a:r>
            <a:r>
              <a:rPr lang="en-US" altLang="zh-CN" dirty="0" err="1"/>
              <a:t>py</a:t>
            </a:r>
            <a:r>
              <a:rPr lang="en-US" altLang="zh-CN" dirty="0"/>
              <a:t>),</a:t>
            </a:r>
            <a:r>
              <a:rPr lang="zh-CN" altLang="zh-CN" dirty="0"/>
              <a:t>还是通过示例来解说一下。特别注意一下，自己创建的模块得放到同一文件夹里面，虽然</a:t>
            </a:r>
            <a:r>
              <a:rPr lang="en-US" altLang="zh-CN" dirty="0"/>
              <a:t>python</a:t>
            </a:r>
            <a:r>
              <a:rPr lang="zh-CN" altLang="zh-CN" dirty="0"/>
              <a:t>有指令可以跨文件夹调用，但结果是不理想的。因为调用一下，下次这个指令将失效</a:t>
            </a:r>
            <a:r>
              <a:rPr lang="zh-CN" altLang="en-US" dirty="0"/>
              <a:t>。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BDA51AE9-5D34-4F99-BAD8-B6C2AC10DA4A}"/>
              </a:ext>
            </a:extLst>
          </p:cNvPr>
          <p:cNvGrpSpPr/>
          <p:nvPr/>
        </p:nvGrpSpPr>
        <p:grpSpPr>
          <a:xfrm>
            <a:off x="9747265" y="1053353"/>
            <a:ext cx="1362075" cy="1495425"/>
            <a:chOff x="0" y="0"/>
            <a:chExt cx="1981200" cy="174307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7F84E1EA-D891-441D-854B-B74F7B19575D}"/>
                </a:ext>
              </a:extLst>
            </p:cNvPr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18">
              <a:extLst>
                <a:ext uri="{FF2B5EF4-FFF2-40B4-BE49-F238E27FC236}">
                  <a16:creationId xmlns:a16="http://schemas.microsoft.com/office/drawing/2014/main" id="{1671C3B4-3822-4F7B-A550-B91834BD67BE}"/>
                </a:ext>
              </a:extLst>
            </p:cNvPr>
            <p:cNvSpPr txBox="1"/>
            <p:nvPr/>
          </p:nvSpPr>
          <p:spPr>
            <a:xfrm>
              <a:off x="41564" y="1390650"/>
              <a:ext cx="1898073" cy="32385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>
                  <a:effectLst/>
                  <a:ea typeface="等线" panose="02010600030101010101" pitchFamily="2" charset="-122"/>
                  <a:cs typeface="Times New Roman" panose="02020603050405020304" pitchFamily="18" charset="0"/>
                </a:rPr>
                <a:t>扫码看视频</a:t>
              </a:r>
              <a:r>
                <a:rPr lang="en-US" sz="1050" kern="100">
                  <a:effectLst/>
                  <a:ea typeface="等线" panose="02010600030101010101" pitchFamily="2" charset="-122"/>
                  <a:cs typeface="Times New Roman" panose="02020603050405020304" pitchFamily="18" charset="0"/>
                </a:rPr>
                <a:t>11.2</a:t>
              </a:r>
              <a:endParaRPr lang="zh-CN" sz="1050" kern="1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8" name="图片 7">
            <a:extLst>
              <a:ext uri="{FF2B5EF4-FFF2-40B4-BE49-F238E27FC236}">
                <a16:creationId xmlns:a16="http://schemas.microsoft.com/office/drawing/2014/main" id="{451B1193-F1D9-425B-A80D-0C154E607C8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845054" y="1155494"/>
            <a:ext cx="1166495" cy="109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374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EADFEE-775E-4C7C-B5C7-713C77CC7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11.5 </a:t>
            </a:r>
            <a:r>
              <a:rPr lang="zh-CN" altLang="en-US" dirty="0"/>
              <a:t>程序打包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F8C5668-0DFE-4641-B093-5D11234A5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2" y="1053353"/>
            <a:ext cx="9487213" cy="5542756"/>
          </a:xfrm>
        </p:spPr>
        <p:txBody>
          <a:bodyPr>
            <a:normAutofit fontScale="70000" lnSpcReduction="20000"/>
          </a:bodyPr>
          <a:lstStyle/>
          <a:p>
            <a:r>
              <a:rPr lang="en-US" altLang="zh-CN" dirty="0"/>
              <a:t>python</a:t>
            </a:r>
            <a:r>
              <a:rPr lang="zh-CN" altLang="zh-CN" dirty="0"/>
              <a:t>是一个很有趣的语言，可以在命令行窗口运行。</a:t>
            </a:r>
            <a:r>
              <a:rPr lang="en-US" altLang="zh-CN" dirty="0"/>
              <a:t>Python</a:t>
            </a:r>
            <a:r>
              <a:rPr lang="zh-CN" altLang="zh-CN" dirty="0"/>
              <a:t>有很多功能强大的模块。下边将告诉各位如何利用</a:t>
            </a:r>
            <a:r>
              <a:rPr lang="en-US" altLang="zh-CN" dirty="0" err="1"/>
              <a:t>pyintaller</a:t>
            </a:r>
            <a:r>
              <a:rPr lang="zh-CN" altLang="zh-CN" dirty="0"/>
              <a:t>模块，将</a:t>
            </a:r>
            <a:r>
              <a:rPr lang="en-US" altLang="zh-CN" dirty="0"/>
              <a:t>Python</a:t>
            </a:r>
            <a:r>
              <a:rPr lang="zh-CN" altLang="zh-CN" dirty="0"/>
              <a:t>代码打包成</a:t>
            </a:r>
            <a:r>
              <a:rPr lang="en-US" altLang="zh-CN" dirty="0"/>
              <a:t>exe</a:t>
            </a:r>
            <a:r>
              <a:rPr lang="zh-CN" altLang="zh-CN" dirty="0"/>
              <a:t>文件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在</a:t>
            </a:r>
            <a:r>
              <a:rPr lang="en-US" altLang="zh-CN" dirty="0"/>
              <a:t>PyCharm</a:t>
            </a:r>
            <a:r>
              <a:rPr lang="zh-CN" altLang="en-US" dirty="0"/>
              <a:t>界面下，使用快捷键</a:t>
            </a:r>
            <a:r>
              <a:rPr lang="en-US" altLang="zh-CN" dirty="0" err="1"/>
              <a:t>Ctrl+Alt+S</a:t>
            </a:r>
            <a:r>
              <a:rPr lang="zh-CN" altLang="en-US" dirty="0"/>
              <a:t>，弹出如下界面，点击左上角的加号。</a:t>
            </a:r>
          </a:p>
          <a:p>
            <a:r>
              <a:rPr lang="zh-CN" altLang="en-US" dirty="0"/>
              <a:t> 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  <a:p>
            <a:endParaRPr lang="en-US" altLang="zh-CN" dirty="0"/>
          </a:p>
          <a:p>
            <a:r>
              <a:rPr lang="zh-CN" altLang="en-US" dirty="0"/>
              <a:t>下图的属性配置具体意义</a:t>
            </a:r>
          </a:p>
          <a:p>
            <a:r>
              <a:rPr lang="en-US" altLang="zh-CN" dirty="0"/>
              <a:t>name</a:t>
            </a:r>
            <a:r>
              <a:rPr lang="zh-CN" altLang="en-US" dirty="0"/>
              <a:t>：</a:t>
            </a:r>
            <a:r>
              <a:rPr lang="en-US" altLang="zh-CN" dirty="0" err="1">
                <a:solidFill>
                  <a:schemeClr val="tx1"/>
                </a:solidFill>
              </a:rPr>
              <a:t>Pyinstaller</a:t>
            </a:r>
            <a:r>
              <a:rPr lang="en-US" altLang="zh-CN" dirty="0">
                <a:solidFill>
                  <a:schemeClr val="tx1"/>
                </a:solidFill>
              </a:rPr>
              <a:t> EXE</a:t>
            </a:r>
            <a:r>
              <a:rPr lang="zh-CN" altLang="en-US" dirty="0">
                <a:solidFill>
                  <a:schemeClr val="tx1"/>
                </a:solidFill>
              </a:rPr>
              <a:t>（可自定义） </a:t>
            </a:r>
          </a:p>
          <a:p>
            <a:r>
              <a:rPr lang="en-US" altLang="zh-CN" dirty="0"/>
              <a:t>Program</a:t>
            </a:r>
            <a:r>
              <a:rPr lang="zh-CN" altLang="en-US" dirty="0"/>
              <a:t>：</a:t>
            </a:r>
            <a:r>
              <a:rPr lang="en-US" altLang="zh-CN" dirty="0">
                <a:solidFill>
                  <a:schemeClr val="tx1"/>
                </a:solidFill>
              </a:rPr>
              <a:t>pyinstaller.exe</a:t>
            </a:r>
            <a:r>
              <a:rPr lang="zh-CN" altLang="en-US" dirty="0"/>
              <a:t>文件所在的路径，可参考下列路径 </a:t>
            </a:r>
          </a:p>
          <a:p>
            <a:r>
              <a:rPr lang="zh-CN" altLang="en-US" dirty="0">
                <a:solidFill>
                  <a:schemeClr val="tx1"/>
                </a:solidFill>
              </a:rPr>
              <a:t>（ </a:t>
            </a:r>
            <a:r>
              <a:rPr lang="en-US" altLang="zh-CN" dirty="0">
                <a:solidFill>
                  <a:schemeClr val="tx1"/>
                </a:solidFill>
              </a:rPr>
              <a:t>C:\Users\9day\AppData\Local\Programs\Python\Python37\Scripts\pyinstaller.exe</a:t>
            </a:r>
            <a:r>
              <a:rPr lang="zh-CN" altLang="en-US" dirty="0">
                <a:solidFill>
                  <a:schemeClr val="tx1"/>
                </a:solidFill>
              </a:rPr>
              <a:t>） </a:t>
            </a:r>
          </a:p>
          <a:p>
            <a:r>
              <a:rPr lang="en-US" altLang="zh-CN" dirty="0" err="1"/>
              <a:t>arfuments</a:t>
            </a:r>
            <a:r>
              <a:rPr lang="zh-CN" altLang="en-US" dirty="0"/>
              <a:t>：</a:t>
            </a:r>
            <a:r>
              <a:rPr lang="en-US" altLang="zh-CN" dirty="0">
                <a:solidFill>
                  <a:schemeClr val="tx1"/>
                </a:solidFill>
              </a:rPr>
              <a:t>-F $FileNameWithoutExtension$.py </a:t>
            </a:r>
          </a:p>
          <a:p>
            <a:r>
              <a:rPr lang="en-US" altLang="zh-CN" dirty="0"/>
              <a:t>working</a:t>
            </a:r>
            <a:r>
              <a:rPr lang="zh-CN" altLang="en-US" dirty="0"/>
              <a:t>：</a:t>
            </a:r>
            <a:r>
              <a:rPr lang="en-US" altLang="zh-CN" dirty="0">
                <a:solidFill>
                  <a:schemeClr val="tx1"/>
                </a:solidFill>
              </a:rPr>
              <a:t>$</a:t>
            </a:r>
            <a:r>
              <a:rPr lang="en-US" altLang="zh-CN" dirty="0" err="1">
                <a:solidFill>
                  <a:schemeClr val="tx1"/>
                </a:solidFill>
              </a:rPr>
              <a:t>FileDir</a:t>
            </a:r>
            <a:r>
              <a:rPr lang="en-US" altLang="zh-CN" dirty="0">
                <a:solidFill>
                  <a:schemeClr val="tx1"/>
                </a:solidFill>
              </a:rPr>
              <a:t>$</a:t>
            </a:r>
          </a:p>
          <a:p>
            <a:endParaRPr lang="zh-CN" altLang="en-US" dirty="0"/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A673E827-04A6-4E05-A7D9-2CB9E0C0D44E}"/>
              </a:ext>
            </a:extLst>
          </p:cNvPr>
          <p:cNvGrpSpPr/>
          <p:nvPr/>
        </p:nvGrpSpPr>
        <p:grpSpPr>
          <a:xfrm>
            <a:off x="10084617" y="1053353"/>
            <a:ext cx="1362075" cy="1495425"/>
            <a:chOff x="0" y="0"/>
            <a:chExt cx="1981200" cy="1743075"/>
          </a:xfrm>
        </p:grpSpPr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0401DFB3-AEAD-475D-8552-02E9B9C19C06}"/>
                </a:ext>
              </a:extLst>
            </p:cNvPr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6" name="文本框 23">
              <a:extLst>
                <a:ext uri="{FF2B5EF4-FFF2-40B4-BE49-F238E27FC236}">
                  <a16:creationId xmlns:a16="http://schemas.microsoft.com/office/drawing/2014/main" id="{65353EB2-EF8F-46C9-A48A-2E3DE510C845}"/>
                </a:ext>
              </a:extLst>
            </p:cNvPr>
            <p:cNvSpPr txBox="1"/>
            <p:nvPr/>
          </p:nvSpPr>
          <p:spPr>
            <a:xfrm>
              <a:off x="41564" y="1390650"/>
              <a:ext cx="1898073" cy="32385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>
                  <a:effectLst/>
                  <a:ea typeface="等线" panose="02010600030101010101" pitchFamily="2" charset="-122"/>
                  <a:cs typeface="Times New Roman" panose="02020603050405020304" pitchFamily="18" charset="0"/>
                </a:rPr>
                <a:t>扫码看视频</a:t>
              </a:r>
              <a:r>
                <a:rPr lang="en-US" sz="1050" kern="100">
                  <a:effectLst/>
                  <a:ea typeface="等线" panose="02010600030101010101" pitchFamily="2" charset="-122"/>
                  <a:cs typeface="Times New Roman" panose="02020603050405020304" pitchFamily="18" charset="0"/>
                </a:rPr>
                <a:t>11.3</a:t>
              </a:r>
              <a:endParaRPr lang="zh-CN" sz="1050" kern="1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7" name="图片 6">
            <a:extLst>
              <a:ext uri="{FF2B5EF4-FFF2-40B4-BE49-F238E27FC236}">
                <a16:creationId xmlns:a16="http://schemas.microsoft.com/office/drawing/2014/main" id="{51DF0DB1-3A5F-4C8D-90A7-580D80E625F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0203996" y="1179726"/>
            <a:ext cx="1123315" cy="1085215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C69F585C-F9ED-4A93-A18F-4EDF818ECBD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02309" y="2116736"/>
            <a:ext cx="5274310" cy="182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816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F5FE16-ADAD-4004-98F1-0080D1DB4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本单元知识点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0DB81F0-B919-41D6-98F0-248DABCF65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/>
              <a:t>11.1 </a:t>
            </a:r>
            <a:r>
              <a:rPr lang="zh-CN" altLang="en-US" dirty="0"/>
              <a:t>模块的概述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/>
              <a:t>11.2 </a:t>
            </a:r>
            <a:r>
              <a:rPr lang="zh-CN" altLang="en-US" dirty="0"/>
              <a:t>模块导入的</a:t>
            </a:r>
            <a:r>
              <a:rPr lang="en-US" altLang="zh-CN" dirty="0"/>
              <a:t>3</a:t>
            </a:r>
            <a:r>
              <a:rPr lang="zh-CN" altLang="en-US" dirty="0"/>
              <a:t>种方式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/>
              <a:t>11.3 Python</a:t>
            </a:r>
            <a:r>
              <a:rPr lang="zh-CN" altLang="en-US" dirty="0"/>
              <a:t>标准库中常用模块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/>
              <a:t>11.4 </a:t>
            </a:r>
            <a:r>
              <a:rPr lang="zh-CN" altLang="en-US" dirty="0"/>
              <a:t>创建自定义模块	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/>
              <a:t>11.5 </a:t>
            </a:r>
            <a:r>
              <a:rPr lang="zh-CN" altLang="en-US" dirty="0"/>
              <a:t>程序打包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6478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453A11-4EA5-4961-9C3C-B9B9D676E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11.1 </a:t>
            </a:r>
            <a:r>
              <a:rPr lang="zh-CN" altLang="en-US" dirty="0"/>
              <a:t>模块的概述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BD9FCA4-249A-43FB-9F65-51737DFD72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模块是</a:t>
            </a:r>
            <a:r>
              <a:rPr lang="en-US" altLang="zh-CN" dirty="0"/>
              <a:t>Python</a:t>
            </a:r>
            <a:r>
              <a:rPr lang="zh-CN" altLang="zh-CN" dirty="0"/>
              <a:t>语言的一个重要概念，它可以将函数按功能划分到一起，以便日后使用或共享给他人。可以使用</a:t>
            </a:r>
            <a:r>
              <a:rPr lang="en-US" altLang="zh-CN" dirty="0"/>
              <a:t>Python</a:t>
            </a:r>
            <a:r>
              <a:rPr lang="zh-CN" altLang="zh-CN" dirty="0"/>
              <a:t>标准库中的模块，也可以下载和使用第三方模块。</a:t>
            </a:r>
            <a:endParaRPr lang="en-US" altLang="zh-CN" dirty="0"/>
          </a:p>
          <a:p>
            <a:r>
              <a:rPr kumimoji="1" lang="zh-CN" altLang="en-US" dirty="0"/>
              <a:t>为什么使用模块</a:t>
            </a:r>
            <a:endParaRPr kumimoji="1" lang="en-US" altLang="zh-CN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dirty="0"/>
              <a:t>首先，提高了代码的可维护</a:t>
            </a:r>
            <a:endParaRPr kumimoji="1" lang="en-US" altLang="zh-CN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dirty="0"/>
              <a:t> 其次，提高了代码的可重用性</a:t>
            </a:r>
            <a:endParaRPr kumimoji="1" lang="en-US" altLang="zh-CN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zh-CN" altLang="en-US" dirty="0"/>
              <a:t> 最后，避免了函数名和变量名冲突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6856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B00663-E089-438F-82D2-141C4BE17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11.2 </a:t>
            </a:r>
            <a:r>
              <a:rPr lang="zh-CN" altLang="en-US" dirty="0"/>
              <a:t>模块导入的</a:t>
            </a:r>
            <a:r>
              <a:rPr lang="en-US" altLang="zh-CN" dirty="0"/>
              <a:t>3</a:t>
            </a:r>
            <a:r>
              <a:rPr lang="zh-CN" altLang="en-US" dirty="0"/>
              <a:t>种方式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DD2E971-1D72-457C-A457-32DC9B38A8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zh-CN" dirty="0"/>
              <a:t>在</a:t>
            </a:r>
            <a:r>
              <a:rPr lang="en-US" altLang="zh-CN" dirty="0"/>
              <a:t>Python</a:t>
            </a:r>
            <a:r>
              <a:rPr lang="zh-CN" altLang="zh-CN" dirty="0"/>
              <a:t>中要使用模块必须将模块进行导入，基本每个</a:t>
            </a:r>
            <a:r>
              <a:rPr lang="en-US" altLang="zh-CN" dirty="0" err="1"/>
              <a:t>py</a:t>
            </a:r>
            <a:r>
              <a:rPr lang="zh-CN" altLang="zh-CN" dirty="0"/>
              <a:t>文件中都会有</a:t>
            </a:r>
            <a:r>
              <a:rPr lang="en-US" altLang="zh-CN" dirty="0"/>
              <a:t>import</a:t>
            </a:r>
            <a:r>
              <a:rPr lang="zh-CN" altLang="zh-CN" dirty="0"/>
              <a:t>或者是</a:t>
            </a:r>
            <a:r>
              <a:rPr lang="en-US" altLang="zh-CN" dirty="0"/>
              <a:t>from import</a:t>
            </a:r>
            <a:r>
              <a:rPr lang="zh-CN" altLang="zh-CN" dirty="0"/>
              <a:t>语句来将模块进行导入。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import </a:t>
            </a:r>
            <a:r>
              <a:rPr lang="zh-CN" altLang="zh-CN" dirty="0"/>
              <a:t>语句和</a:t>
            </a:r>
            <a:r>
              <a:rPr lang="en-US" altLang="zh-CN" dirty="0"/>
              <a:t>from … import </a:t>
            </a:r>
            <a:r>
              <a:rPr lang="zh-CN" altLang="zh-CN" dirty="0"/>
              <a:t>语句的基本语法</a:t>
            </a:r>
            <a:endParaRPr lang="en-US" altLang="zh-CN" dirty="0"/>
          </a:p>
          <a:p>
            <a:endParaRPr lang="zh-CN" altLang="zh-CN" dirty="0"/>
          </a:p>
          <a:p>
            <a:r>
              <a:rPr lang="en-US" altLang="zh-CN" dirty="0"/>
              <a:t>import module1[, module2[,... </a:t>
            </a:r>
            <a:r>
              <a:rPr lang="en-US" altLang="zh-CN" dirty="0" err="1"/>
              <a:t>moduleN</a:t>
            </a:r>
            <a:r>
              <a:rPr lang="en-US" altLang="zh-CN" dirty="0"/>
              <a:t>]</a:t>
            </a:r>
            <a:endParaRPr lang="zh-CN" altLang="zh-CN" dirty="0"/>
          </a:p>
          <a:p>
            <a:r>
              <a:rPr lang="en-US" altLang="zh-CN" dirty="0"/>
              <a:t>from </a:t>
            </a:r>
            <a:r>
              <a:rPr lang="en-US" altLang="zh-CN" dirty="0" err="1"/>
              <a:t>modname</a:t>
            </a:r>
            <a:r>
              <a:rPr lang="en-US" altLang="zh-CN" dirty="0"/>
              <a:t> import name1[, name2[, ... </a:t>
            </a:r>
            <a:r>
              <a:rPr lang="en-US" altLang="zh-CN" dirty="0" err="1"/>
              <a:t>nameN</a:t>
            </a:r>
            <a:r>
              <a:rPr lang="en-US" altLang="zh-CN" dirty="0"/>
              <a:t>]]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04857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B840BD0-DF50-4A14-A758-D161B8F95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266330"/>
            <a:ext cx="8534400" cy="6205491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/>
              <a:t>support.py </a:t>
            </a:r>
            <a:r>
              <a:rPr lang="zh-CN" altLang="zh-CN" dirty="0"/>
              <a:t>文件代码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# Filename: support.py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 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def </a:t>
            </a:r>
            <a:r>
              <a:rPr lang="en-US" altLang="zh-CN" dirty="0" err="1">
                <a:solidFill>
                  <a:schemeClr val="tx1"/>
                </a:solidFill>
              </a:rPr>
              <a:t>print_func</a:t>
            </a:r>
            <a:r>
              <a:rPr lang="en-US" altLang="zh-CN" dirty="0">
                <a:solidFill>
                  <a:schemeClr val="tx1"/>
                </a:solidFill>
              </a:rPr>
              <a:t>( par ):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    print ("Hello</a:t>
            </a:r>
            <a:r>
              <a:rPr lang="zh-CN" altLang="zh-CN" dirty="0">
                <a:solidFill>
                  <a:schemeClr val="tx1"/>
                </a:solidFill>
              </a:rPr>
              <a:t>：</a:t>
            </a:r>
            <a:r>
              <a:rPr lang="en-US" altLang="zh-CN" dirty="0">
                <a:solidFill>
                  <a:schemeClr val="tx1"/>
                </a:solidFill>
              </a:rPr>
              <a:t>", par)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    return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test.py </a:t>
            </a:r>
            <a:r>
              <a:rPr lang="zh-CN" altLang="zh-CN" dirty="0">
                <a:solidFill>
                  <a:schemeClr val="tx1"/>
                </a:solidFill>
              </a:rPr>
              <a:t>引入</a:t>
            </a:r>
            <a:r>
              <a:rPr lang="en-US" altLang="zh-CN" dirty="0">
                <a:solidFill>
                  <a:schemeClr val="tx1"/>
                </a:solidFill>
              </a:rPr>
              <a:t> support </a:t>
            </a:r>
            <a:r>
              <a:rPr lang="zh-CN" altLang="zh-CN" dirty="0">
                <a:solidFill>
                  <a:schemeClr val="tx1"/>
                </a:solidFill>
              </a:rPr>
              <a:t>模块：</a:t>
            </a:r>
            <a:endParaRPr lang="en-US" altLang="zh-CN" dirty="0">
              <a:solidFill>
                <a:schemeClr val="tx1"/>
              </a:solidFill>
            </a:endParaRPr>
          </a:p>
          <a:p>
            <a:endParaRPr lang="zh-CN" altLang="zh-CN" dirty="0"/>
          </a:p>
          <a:p>
            <a:r>
              <a:rPr lang="en-US" altLang="zh-CN" dirty="0"/>
              <a:t>test.py </a:t>
            </a:r>
            <a:r>
              <a:rPr lang="zh-CN" altLang="zh-CN" dirty="0"/>
              <a:t>文件代码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# Filename: test.py</a:t>
            </a:r>
            <a:r>
              <a:rPr lang="en-US" altLang="zh-CN" dirty="0"/>
              <a:t> </a:t>
            </a:r>
            <a:endParaRPr lang="zh-CN" altLang="zh-CN" dirty="0"/>
          </a:p>
          <a:p>
            <a:r>
              <a:rPr lang="en-US" altLang="zh-CN" dirty="0">
                <a:solidFill>
                  <a:schemeClr val="tx1"/>
                </a:solidFill>
              </a:rPr>
              <a:t># </a:t>
            </a:r>
            <a:r>
              <a:rPr lang="zh-CN" altLang="zh-CN" dirty="0">
                <a:solidFill>
                  <a:schemeClr val="tx1"/>
                </a:solidFill>
              </a:rPr>
              <a:t>导入模块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import support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 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# </a:t>
            </a:r>
            <a:r>
              <a:rPr lang="zh-CN" altLang="zh-CN" dirty="0">
                <a:solidFill>
                  <a:schemeClr val="tx1"/>
                </a:solidFill>
              </a:rPr>
              <a:t>现在可以调用模块里包含的函数了</a:t>
            </a:r>
          </a:p>
          <a:p>
            <a:r>
              <a:rPr lang="en-US" altLang="zh-CN" dirty="0" err="1">
                <a:solidFill>
                  <a:schemeClr val="tx1"/>
                </a:solidFill>
              </a:rPr>
              <a:t>support.print_func</a:t>
            </a:r>
            <a:r>
              <a:rPr lang="en-US" altLang="zh-CN" dirty="0">
                <a:solidFill>
                  <a:schemeClr val="tx1"/>
                </a:solidFill>
              </a:rPr>
              <a:t>("Python </a:t>
            </a:r>
            <a:r>
              <a:rPr lang="zh-CN" altLang="zh-CN" dirty="0">
                <a:solidFill>
                  <a:schemeClr val="tx1"/>
                </a:solidFill>
              </a:rPr>
              <a:t>模块调用</a:t>
            </a:r>
            <a:r>
              <a:rPr lang="en-US" altLang="zh-CN" dirty="0">
                <a:solidFill>
                  <a:schemeClr val="tx1"/>
                </a:solidFill>
              </a:rPr>
              <a:t>")</a:t>
            </a:r>
            <a:endParaRPr lang="zh-CN" altLang="zh-CN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56029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A7E8A4F-9C82-4EE4-907B-03E205B96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023" y="585926"/>
            <a:ext cx="8534400" cy="5375603"/>
          </a:xfrm>
        </p:spPr>
        <p:txBody>
          <a:bodyPr/>
          <a:lstStyle/>
          <a:p>
            <a:r>
              <a:rPr lang="zh-CN" altLang="zh-CN" dirty="0"/>
              <a:t>在上述</a:t>
            </a:r>
            <a:r>
              <a:rPr lang="en-US" altLang="zh-CN" dirty="0"/>
              <a:t>test.py </a:t>
            </a:r>
            <a:r>
              <a:rPr lang="zh-CN" altLang="zh-CN" dirty="0"/>
              <a:t>文件代码中，如果导入模块采用</a:t>
            </a:r>
            <a:r>
              <a:rPr lang="en-US" altLang="zh-CN" dirty="0"/>
              <a:t>from support import </a:t>
            </a:r>
            <a:r>
              <a:rPr lang="en-US" altLang="zh-CN" dirty="0" err="1"/>
              <a:t>print_func</a:t>
            </a:r>
            <a:r>
              <a:rPr lang="zh-CN" altLang="zh-CN" dirty="0"/>
              <a:t>，这种导入的方法不会把被导入的模块的名称放在当前的字符表中，而</a:t>
            </a:r>
            <a:r>
              <a:rPr lang="en-US" altLang="zh-CN" dirty="0"/>
              <a:t>Import</a:t>
            </a:r>
            <a:r>
              <a:rPr lang="zh-CN" altLang="zh-CN" dirty="0"/>
              <a:t>方法则是将整个模块对象赋值给一个变量名。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zh-CN" dirty="0"/>
              <a:t>第</a:t>
            </a:r>
            <a:r>
              <a:rPr lang="en-US" altLang="zh-CN" dirty="0"/>
              <a:t>3</a:t>
            </a:r>
            <a:r>
              <a:rPr lang="zh-CN" altLang="zh-CN" dirty="0"/>
              <a:t>种导入方式，</a:t>
            </a:r>
            <a:r>
              <a:rPr lang="en-US" altLang="zh-CN" dirty="0"/>
              <a:t>"from … import * "</a:t>
            </a:r>
            <a:r>
              <a:rPr lang="zh-CN" altLang="zh-CN" dirty="0"/>
              <a:t>语句把一个模块的所有内容全都导入到当前的命名空间也是可行的，只需使用如下声明：</a:t>
            </a:r>
          </a:p>
          <a:p>
            <a:r>
              <a:rPr lang="en-US" altLang="zh-CN" dirty="0"/>
              <a:t>from </a:t>
            </a:r>
            <a:r>
              <a:rPr lang="en-US" altLang="zh-CN" dirty="0" err="1"/>
              <a:t>modname</a:t>
            </a:r>
            <a:r>
              <a:rPr lang="en-US" altLang="zh-CN" dirty="0"/>
              <a:t> import *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71333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768A6A-C935-4CC0-8B22-EB25C56DA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11.3 Python</a:t>
            </a:r>
            <a:r>
              <a:rPr lang="zh-CN" altLang="en-US" dirty="0"/>
              <a:t>标准库中常用模块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D65AE02-750C-4C23-B117-D0AA22B75A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/>
              <a:t>11.3.1 sys</a:t>
            </a:r>
            <a:r>
              <a:rPr lang="zh-CN" altLang="en-US" dirty="0"/>
              <a:t>模块</a:t>
            </a:r>
            <a:endParaRPr lang="en-US" altLang="zh-CN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/>
              <a:t>11.3.2 platform</a:t>
            </a:r>
            <a:r>
              <a:rPr lang="zh-CN" altLang="en-US" dirty="0"/>
              <a:t>模块</a:t>
            </a:r>
            <a:endParaRPr lang="en-US" altLang="zh-CN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/>
              <a:t>11.3.3 </a:t>
            </a:r>
            <a:r>
              <a:rPr lang="zh-CN" altLang="en-US" dirty="0"/>
              <a:t>与数学有关的模块</a:t>
            </a:r>
            <a:endParaRPr lang="en-US" altLang="zh-CN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dirty="0"/>
              <a:t>11.3.4 time</a:t>
            </a:r>
            <a:r>
              <a:rPr lang="zh-CN" altLang="en-US" dirty="0"/>
              <a:t>模块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87270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4C1958-4468-43F5-A30F-4AD99112B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sys</a:t>
            </a:r>
            <a:r>
              <a:rPr lang="zh-CN" altLang="zh-CN" dirty="0"/>
              <a:t>模块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4FE5087-213E-4AFA-BA82-E3E77032D8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sys</a:t>
            </a:r>
            <a:r>
              <a:rPr lang="zh-CN" altLang="zh-CN" dirty="0"/>
              <a:t>模块是</a:t>
            </a:r>
            <a:r>
              <a:rPr lang="en-US" altLang="zh-CN" dirty="0"/>
              <a:t>Python</a:t>
            </a:r>
            <a:r>
              <a:rPr lang="zh-CN" altLang="zh-CN" dirty="0"/>
              <a:t>标准库中最常用的模块之一。通过它可以获取命令行参数，从而实现从程序外部向程序传递参数的功能；也可以获取程序路径和当前系统平台等信息。</a:t>
            </a:r>
            <a:endParaRPr lang="en-US" altLang="zh-CN" dirty="0"/>
          </a:p>
          <a:p>
            <a:r>
              <a:rPr lang="zh-CN" altLang="zh-CN" dirty="0"/>
              <a:t>【例</a:t>
            </a:r>
            <a:r>
              <a:rPr lang="en-US" altLang="zh-CN" dirty="0"/>
              <a:t>11.1</a:t>
            </a:r>
            <a:r>
              <a:rPr lang="zh-CN" altLang="zh-CN" dirty="0"/>
              <a:t>】使用</a:t>
            </a:r>
            <a:r>
              <a:rPr lang="en-US" altLang="zh-CN" dirty="0" err="1"/>
              <a:t>sys.platform</a:t>
            </a:r>
            <a:r>
              <a:rPr lang="zh-CN" altLang="zh-CN" dirty="0"/>
              <a:t>获取操作系统平台信息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import sys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print(</a:t>
            </a:r>
            <a:r>
              <a:rPr lang="en-US" altLang="zh-CN" dirty="0" err="1">
                <a:solidFill>
                  <a:schemeClr val="tx1"/>
                </a:solidFill>
              </a:rPr>
              <a:t>sys.platform</a:t>
            </a:r>
            <a:r>
              <a:rPr lang="en-US" altLang="zh-CN" dirty="0">
                <a:solidFill>
                  <a:schemeClr val="tx1"/>
                </a:solidFill>
              </a:rPr>
              <a:t>)</a:t>
            </a:r>
            <a:endParaRPr lang="zh-CN" altLang="zh-CN" dirty="0">
              <a:solidFill>
                <a:schemeClr val="tx1"/>
              </a:solidFill>
            </a:endParaRPr>
          </a:p>
          <a:p>
            <a:r>
              <a:rPr lang="en-US" altLang="zh-CN" dirty="0">
                <a:solidFill>
                  <a:schemeClr val="tx1"/>
                </a:solidFill>
              </a:rPr>
              <a:t>#</a:t>
            </a:r>
            <a:r>
              <a:rPr lang="en-US" altLang="zh-CN" dirty="0" err="1">
                <a:solidFill>
                  <a:schemeClr val="tx1"/>
                </a:solidFill>
              </a:rPr>
              <a:t>sys.platform</a:t>
            </a:r>
            <a:r>
              <a:rPr lang="zh-CN" altLang="zh-CN" dirty="0">
                <a:solidFill>
                  <a:schemeClr val="tx1"/>
                </a:solidFill>
              </a:rPr>
              <a:t>只返回操作系统的平台信息，并不包含操作系统的具体信息。</a:t>
            </a:r>
          </a:p>
          <a:p>
            <a:r>
              <a:rPr lang="zh-CN" altLang="zh-CN" dirty="0"/>
              <a:t>运行结果：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win32</a:t>
            </a:r>
            <a:endParaRPr lang="zh-CN" altLang="zh-CN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F7C3FD12-744D-497B-A197-3F10C5618A2E}"/>
              </a:ext>
            </a:extLst>
          </p:cNvPr>
          <p:cNvGrpSpPr/>
          <p:nvPr/>
        </p:nvGrpSpPr>
        <p:grpSpPr>
          <a:xfrm>
            <a:off x="10137883" y="1053353"/>
            <a:ext cx="1362075" cy="1495425"/>
            <a:chOff x="0" y="0"/>
            <a:chExt cx="1981200" cy="1743075"/>
          </a:xfrm>
        </p:grpSpPr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4542AE67-A920-4D95-929C-C77A4907BA2C}"/>
                </a:ext>
              </a:extLst>
            </p:cNvPr>
            <p:cNvSpPr/>
            <p:nvPr/>
          </p:nvSpPr>
          <p:spPr>
            <a:xfrm>
              <a:off x="0" y="0"/>
              <a:ext cx="1981200" cy="1743075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endParaRPr lang="en-US" sz="1050" kern="100" dirty="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7" name="文本框 11">
              <a:extLst>
                <a:ext uri="{FF2B5EF4-FFF2-40B4-BE49-F238E27FC236}">
                  <a16:creationId xmlns:a16="http://schemas.microsoft.com/office/drawing/2014/main" id="{47A47802-498D-435F-82B6-6279292BEA8A}"/>
                </a:ext>
              </a:extLst>
            </p:cNvPr>
            <p:cNvSpPr txBox="1"/>
            <p:nvPr/>
          </p:nvSpPr>
          <p:spPr>
            <a:xfrm>
              <a:off x="41564" y="1390650"/>
              <a:ext cx="1898073" cy="323851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zh-CN" sz="1050" kern="100">
                  <a:effectLst/>
                  <a:ea typeface="等线" panose="02010600030101010101" pitchFamily="2" charset="-122"/>
                  <a:cs typeface="Times New Roman" panose="02020603050405020304" pitchFamily="18" charset="0"/>
                </a:rPr>
                <a:t>扫码看视频</a:t>
              </a:r>
              <a:r>
                <a:rPr lang="en-US" sz="1050" kern="100">
                  <a:effectLst/>
                  <a:ea typeface="等线" panose="02010600030101010101" pitchFamily="2" charset="-122"/>
                  <a:cs typeface="Times New Roman" panose="02020603050405020304" pitchFamily="18" charset="0"/>
                </a:rPr>
                <a:t>11.1</a:t>
              </a:r>
              <a:endParaRPr lang="zh-CN" sz="1050" kern="100">
                <a:effectLst/>
                <a:ea typeface="等线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pic>
        <p:nvPicPr>
          <p:cNvPr id="8" name="图片 7">
            <a:extLst>
              <a:ext uri="{FF2B5EF4-FFF2-40B4-BE49-F238E27FC236}">
                <a16:creationId xmlns:a16="http://schemas.microsoft.com/office/drawing/2014/main" id="{505FAB9B-1737-4544-B9FE-058FA25DC0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6945" y="1134218"/>
            <a:ext cx="1123950" cy="11144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6639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B89BC4-F892-4068-8C29-2917962FE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/>
              <a:t>11.3.2 platform</a:t>
            </a:r>
            <a:r>
              <a:rPr lang="zh-CN" altLang="zh-CN" b="1" dirty="0"/>
              <a:t>模块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7D839DA-D5DA-4EDD-BC8E-F98879A41D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python</a:t>
            </a:r>
            <a:r>
              <a:rPr lang="zh-CN" altLang="zh-CN" dirty="0"/>
              <a:t>中，</a:t>
            </a:r>
            <a:r>
              <a:rPr lang="en-US" altLang="zh-CN" dirty="0"/>
              <a:t>platform</a:t>
            </a:r>
            <a:r>
              <a:rPr lang="zh-CN" altLang="zh-CN" dirty="0"/>
              <a:t>模块给我们提供了很多方法去获取操作系统的信息</a:t>
            </a:r>
            <a:endParaRPr lang="en-US" altLang="zh-CN" dirty="0"/>
          </a:p>
          <a:p>
            <a:r>
              <a:rPr lang="en-US" altLang="zh-CN" dirty="0"/>
              <a:t>import platform</a:t>
            </a:r>
            <a:endParaRPr lang="zh-CN" altLang="zh-CN" dirty="0"/>
          </a:p>
          <a:p>
            <a:r>
              <a:rPr lang="en-US" altLang="zh-CN" dirty="0"/>
              <a:t> </a:t>
            </a:r>
            <a:endParaRPr lang="zh-CN" altLang="zh-CN" dirty="0"/>
          </a:p>
          <a:p>
            <a:r>
              <a:rPr lang="en-US" altLang="zh-CN" dirty="0"/>
              <a:t>#</a:t>
            </a:r>
            <a:r>
              <a:rPr lang="zh-CN" altLang="zh-CN" dirty="0"/>
              <a:t>打印当前操作系统类型</a:t>
            </a:r>
          </a:p>
          <a:p>
            <a:r>
              <a:rPr lang="en-US" altLang="zh-CN" dirty="0"/>
              <a:t>print("</a:t>
            </a:r>
            <a:r>
              <a:rPr lang="zh-CN" altLang="zh-CN" dirty="0"/>
              <a:t>操作系统类型：</a:t>
            </a:r>
            <a:r>
              <a:rPr lang="en-US" altLang="zh-CN" dirty="0"/>
              <a:t>",</a:t>
            </a:r>
            <a:r>
              <a:rPr lang="en-US" altLang="zh-CN" dirty="0" err="1"/>
              <a:t>platform.system</a:t>
            </a:r>
            <a:r>
              <a:rPr lang="en-US" altLang="zh-CN" dirty="0"/>
              <a:t>());</a:t>
            </a:r>
            <a:endParaRPr lang="zh-CN" altLang="zh-CN" dirty="0"/>
          </a:p>
          <a:p>
            <a:r>
              <a:rPr lang="en-US" altLang="zh-CN" dirty="0"/>
              <a:t> </a:t>
            </a:r>
            <a:endParaRPr lang="zh-CN" altLang="zh-CN" dirty="0"/>
          </a:p>
          <a:p>
            <a:r>
              <a:rPr lang="en-US" altLang="zh-CN" dirty="0"/>
              <a:t>#</a:t>
            </a:r>
            <a:r>
              <a:rPr lang="zh-CN" altLang="zh-CN" dirty="0"/>
              <a:t>打印当前操作系统的版本号</a:t>
            </a:r>
          </a:p>
          <a:p>
            <a:r>
              <a:rPr lang="en-US" altLang="zh-CN" dirty="0"/>
              <a:t>print("</a:t>
            </a:r>
            <a:r>
              <a:rPr lang="zh-CN" altLang="zh-CN" dirty="0"/>
              <a:t>操作系统的版本号：</a:t>
            </a:r>
            <a:r>
              <a:rPr lang="en-US" altLang="zh-CN" dirty="0"/>
              <a:t>",</a:t>
            </a:r>
            <a:r>
              <a:rPr lang="en-US" altLang="zh-CN" dirty="0" err="1"/>
              <a:t>platform.version</a:t>
            </a:r>
            <a:r>
              <a:rPr lang="en-US" altLang="zh-CN" dirty="0"/>
              <a:t>());</a:t>
            </a:r>
            <a:endParaRPr lang="zh-CN" altLang="zh-CN" dirty="0"/>
          </a:p>
          <a:p>
            <a:r>
              <a:rPr lang="en-US" altLang="zh-CN" dirty="0"/>
              <a:t> </a:t>
            </a:r>
            <a:endParaRPr lang="zh-CN" altLang="zh-CN" dirty="0"/>
          </a:p>
          <a:p>
            <a:r>
              <a:rPr lang="zh-CN" altLang="en-US" dirty="0"/>
              <a:t>更多详细内容见本教材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470467"/>
      </p:ext>
    </p:extLst>
  </p:cSld>
  <p:clrMapOvr>
    <a:masterClrMapping/>
  </p:clrMapOvr>
</p:sld>
</file>

<file path=ppt/theme/theme1.xml><?xml version="1.0" encoding="utf-8"?>
<a:theme xmlns:a="http://schemas.openxmlformats.org/drawingml/2006/main" name="切片">
  <a:themeElements>
    <a:clrScheme name="切片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片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片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251</TotalTime>
  <Words>861</Words>
  <Application>Microsoft Office PowerPoint</Application>
  <PresentationFormat>宽屏</PresentationFormat>
  <Paragraphs>95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等线</vt:lpstr>
      <vt:lpstr>Arial</vt:lpstr>
      <vt:lpstr>Century Gothic</vt:lpstr>
      <vt:lpstr>Wingdings</vt:lpstr>
      <vt:lpstr>Wingdings 3</vt:lpstr>
      <vt:lpstr>切片</vt:lpstr>
      <vt:lpstr>第11单元</vt:lpstr>
      <vt:lpstr>本单元知识点</vt:lpstr>
      <vt:lpstr>11.1 模块的概述</vt:lpstr>
      <vt:lpstr>11.2 模块导入的3种方式</vt:lpstr>
      <vt:lpstr>PowerPoint 演示文稿</vt:lpstr>
      <vt:lpstr>PowerPoint 演示文稿</vt:lpstr>
      <vt:lpstr>11.3 Python标准库中常用模块</vt:lpstr>
      <vt:lpstr>sys模块</vt:lpstr>
      <vt:lpstr>11.3.2 platform模块</vt:lpstr>
      <vt:lpstr>11.3.3 与数学有关的模块</vt:lpstr>
      <vt:lpstr>11.3.4 time模块</vt:lpstr>
      <vt:lpstr>11.4 创建自定义模块</vt:lpstr>
      <vt:lpstr>11.5 程序打包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第11单元</dc:title>
  <dc:creator>9day</dc:creator>
  <cp:lastModifiedBy>9day</cp:lastModifiedBy>
  <cp:revision>79</cp:revision>
  <dcterms:created xsi:type="dcterms:W3CDTF">2019-06-10T18:02:19Z</dcterms:created>
  <dcterms:modified xsi:type="dcterms:W3CDTF">2019-06-17T02:44:07Z</dcterms:modified>
</cp:coreProperties>
</file>