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5" r:id="rId6"/>
    <p:sldId id="260" r:id="rId7"/>
    <p:sldId id="266" r:id="rId8"/>
    <p:sldId id="267" r:id="rId9"/>
    <p:sldId id="268" r:id="rId10"/>
    <p:sldId id="261" r:id="rId11"/>
    <p:sldId id="262" r:id="rId12"/>
    <p:sldId id="263" r:id="rId13"/>
    <p:sldId id="269" r:id="rId14"/>
    <p:sldId id="264"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46DACF0-5330-47FF-AA30-D8D10DE9B66A}">
          <p14:sldIdLst>
            <p14:sldId id="256"/>
            <p14:sldId id="257"/>
            <p14:sldId id="258"/>
            <p14:sldId id="259"/>
            <p14:sldId id="265"/>
            <p14:sldId id="260"/>
            <p14:sldId id="266"/>
            <p14:sldId id="267"/>
            <p14:sldId id="268"/>
            <p14:sldId id="261"/>
            <p14:sldId id="262"/>
            <p14:sldId id="263"/>
            <p14:sldId id="269"/>
            <p14:sldId id="264"/>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23B7F-1235-4685-809E-417F393999E8}" type="datetimeFigureOut">
              <a:rPr lang="zh-CN" altLang="en-US" smtClean="0"/>
              <a:t>2019-06-17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F69B3-F8FB-4723-9E4D-BFB4CEF550A5}" type="slidenum">
              <a:rPr lang="zh-CN" altLang="en-US" smtClean="0"/>
              <a:t>‹#›</a:t>
            </a:fld>
            <a:endParaRPr lang="zh-CN" altLang="en-US"/>
          </a:p>
        </p:txBody>
      </p:sp>
    </p:spTree>
    <p:extLst>
      <p:ext uri="{BB962C8B-B14F-4D97-AF65-F5344CB8AC3E}">
        <p14:creationId xmlns:p14="http://schemas.microsoft.com/office/powerpoint/2010/main" val="183208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图片 1">
            <a:extLst>
              <a:ext uri="{FF2B5EF4-FFF2-40B4-BE49-F238E27FC236}">
                <a16:creationId xmlns:a16="http://schemas.microsoft.com/office/drawing/2014/main" id="{A1812A26-823A-4A53-8459-D51972F83E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1762" y="4909078"/>
            <a:ext cx="4305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9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31586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14546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39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381125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04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97691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357042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289224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78023" y="80600"/>
            <a:ext cx="8534401" cy="783000"/>
          </a:xfrm>
        </p:spPr>
        <p:txBody>
          <a:bodyPr anchor="b">
            <a:normAutofit/>
          </a:bodyPr>
          <a:lstStyle>
            <a:lvl1pPr algn="l">
              <a:defRPr sz="3600" b="0" cap="all"/>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478023" y="1053353"/>
            <a:ext cx="8534400" cy="4908176"/>
          </a:xfrm>
        </p:spPr>
        <p:txBody>
          <a:bodyPr anchor="t">
            <a:normAutofit/>
          </a:bodyPr>
          <a:lstStyle>
            <a:lvl1pPr marL="0" indent="0" algn="l">
              <a:buNone/>
              <a:defRPr sz="24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6258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30773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186460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384255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255730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84735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269023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956CF4-0283-4AF9-AF73-019E5472E8D0}" type="datetimeFigureOut">
              <a:rPr lang="zh-CN" altLang="en-US" smtClean="0"/>
              <a:t>2019-06-17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64993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7956CF4-0283-4AF9-AF73-019E5472E8D0}" type="datetimeFigureOut">
              <a:rPr lang="zh-CN" altLang="en-US" smtClean="0"/>
              <a:t>2019-06-17</a:t>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A3F69EF-7F79-4593-9FFE-1939D47A5128}" type="slidenum">
              <a:rPr lang="zh-CN" altLang="en-US" smtClean="0"/>
              <a:t>‹#›</a:t>
            </a:fld>
            <a:endParaRPr lang="zh-CN" altLang="en-US"/>
          </a:p>
        </p:txBody>
      </p:sp>
    </p:spTree>
    <p:extLst>
      <p:ext uri="{BB962C8B-B14F-4D97-AF65-F5344CB8AC3E}">
        <p14:creationId xmlns:p14="http://schemas.microsoft.com/office/powerpoint/2010/main" val="1753892448"/>
      </p:ext>
    </p:extLst>
  </p:cSld>
  <p:clrMap bg1="dk1" tx1="lt1" bg2="dk2" tx2="lt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uling123.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8A662-1B31-43AA-BB30-6FD2B0483C82}"/>
              </a:ext>
            </a:extLst>
          </p:cNvPr>
          <p:cNvSpPr>
            <a:spLocks noGrp="1"/>
          </p:cNvSpPr>
          <p:nvPr>
            <p:ph type="ctrTitle"/>
          </p:nvPr>
        </p:nvSpPr>
        <p:spPr/>
        <p:txBody>
          <a:bodyPr/>
          <a:lstStyle/>
          <a:p>
            <a:r>
              <a:rPr lang="zh-CN" altLang="en-US" dirty="0"/>
              <a:t>第</a:t>
            </a:r>
            <a:r>
              <a:rPr lang="en-US" altLang="zh-CN" dirty="0"/>
              <a:t>12</a:t>
            </a:r>
            <a:r>
              <a:rPr lang="zh-CN" altLang="en-US" dirty="0"/>
              <a:t>单元</a:t>
            </a:r>
          </a:p>
        </p:txBody>
      </p:sp>
      <p:sp>
        <p:nvSpPr>
          <p:cNvPr id="3" name="副标题 2">
            <a:extLst>
              <a:ext uri="{FF2B5EF4-FFF2-40B4-BE49-F238E27FC236}">
                <a16:creationId xmlns:a16="http://schemas.microsoft.com/office/drawing/2014/main" id="{2FE6E7FD-DE7E-4571-AACB-4F1912954273}"/>
              </a:ext>
            </a:extLst>
          </p:cNvPr>
          <p:cNvSpPr>
            <a:spLocks noGrp="1"/>
          </p:cNvSpPr>
          <p:nvPr>
            <p:ph type="subTitle" idx="1"/>
          </p:nvPr>
        </p:nvSpPr>
        <p:spPr/>
        <p:txBody>
          <a:bodyPr/>
          <a:lstStyle/>
          <a:p>
            <a:r>
              <a:rPr lang="zh-CN" altLang="zh-CN" b="1" dirty="0"/>
              <a:t>实战：用</a:t>
            </a:r>
            <a:r>
              <a:rPr lang="en-US" altLang="zh-CN" b="1" dirty="0"/>
              <a:t> Python </a:t>
            </a:r>
            <a:r>
              <a:rPr lang="zh-CN" altLang="zh-CN" b="1" dirty="0"/>
              <a:t>玩微信</a:t>
            </a:r>
            <a:endParaRPr lang="zh-CN" altLang="en-US" dirty="0"/>
          </a:p>
        </p:txBody>
      </p:sp>
      <p:pic>
        <p:nvPicPr>
          <p:cNvPr id="4" name="图片 3">
            <a:extLst>
              <a:ext uri="{FF2B5EF4-FFF2-40B4-BE49-F238E27FC236}">
                <a16:creationId xmlns:a16="http://schemas.microsoft.com/office/drawing/2014/main" id="{C5C81692-496E-486A-9CE4-4175569BBD5E}"/>
              </a:ext>
            </a:extLst>
          </p:cNvPr>
          <p:cNvPicPr>
            <a:picLocks noChangeAspect="1"/>
          </p:cNvPicPr>
          <p:nvPr/>
        </p:nvPicPr>
        <p:blipFill>
          <a:blip r:embed="rId2"/>
          <a:stretch>
            <a:fillRect/>
          </a:stretch>
        </p:blipFill>
        <p:spPr>
          <a:xfrm>
            <a:off x="4888752" y="4587972"/>
            <a:ext cx="1828571" cy="1819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0837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3696A-C670-43AA-B077-F4032A1B4EBA}"/>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12.4 </a:t>
            </a:r>
            <a:r>
              <a:rPr lang="zh-CN" altLang="en-US" b="0" i="0" u="none" strike="noStrike" kern="100" baseline="0">
                <a:latin typeface="Times New Roman" panose="02020603050405020304" pitchFamily="18" charset="0"/>
                <a:ea typeface="宋体" panose="02010600030101010101" pitchFamily="2" charset="-122"/>
              </a:rPr>
              <a:t>分析好友男女比例</a:t>
            </a:r>
          </a:p>
        </p:txBody>
      </p:sp>
      <p:sp>
        <p:nvSpPr>
          <p:cNvPr id="4" name="文本占位符 3">
            <a:extLst>
              <a:ext uri="{FF2B5EF4-FFF2-40B4-BE49-F238E27FC236}">
                <a16:creationId xmlns:a16="http://schemas.microsoft.com/office/drawing/2014/main" id="{1D4AE966-C78E-4BD1-B3D2-1D0B375D24FA}"/>
              </a:ext>
            </a:extLst>
          </p:cNvPr>
          <p:cNvSpPr>
            <a:spLocks noGrp="1"/>
          </p:cNvSpPr>
          <p:nvPr>
            <p:ph type="body" idx="1"/>
          </p:nvPr>
        </p:nvSpPr>
        <p:spPr/>
        <p:txBody>
          <a:bodyPr/>
          <a:lstStyle/>
          <a:p>
            <a:r>
              <a:rPr lang="zh-CN" altLang="zh-CN" dirty="0"/>
              <a:t>【例</a:t>
            </a:r>
            <a:r>
              <a:rPr lang="en-US" altLang="zh-CN" dirty="0"/>
              <a:t>12.3</a:t>
            </a:r>
            <a:r>
              <a:rPr lang="zh-CN" altLang="zh-CN" dirty="0"/>
              <a:t>】通过</a:t>
            </a:r>
            <a:r>
              <a:rPr lang="en-US" altLang="zh-CN" dirty="0" err="1"/>
              <a:t>bot.friends</a:t>
            </a:r>
            <a:r>
              <a:rPr lang="en-US" altLang="zh-CN" dirty="0"/>
              <a:t>()</a:t>
            </a:r>
            <a:r>
              <a:rPr lang="zh-CN" altLang="zh-CN" dirty="0"/>
              <a:t>将微信好友信息进行男女判断</a:t>
            </a:r>
          </a:p>
          <a:p>
            <a:r>
              <a:rPr lang="zh-CN" altLang="zh-CN" dirty="0"/>
              <a:t>分析好友性别，我们首先要获得所有好友的性别信息，这里我们将每一个好友信息的</a:t>
            </a:r>
            <a:r>
              <a:rPr lang="en-US" altLang="zh-CN" dirty="0"/>
              <a:t>Sex</a:t>
            </a:r>
            <a:r>
              <a:rPr lang="zh-CN" altLang="zh-CN" dirty="0"/>
              <a:t>字段提取出来，然后分别统计出</a:t>
            </a:r>
            <a:r>
              <a:rPr lang="en-US" altLang="zh-CN" dirty="0"/>
              <a:t>Male</a:t>
            </a:r>
            <a:r>
              <a:rPr lang="zh-CN" altLang="zh-CN" dirty="0"/>
              <a:t>、</a:t>
            </a:r>
            <a:r>
              <a:rPr lang="en-US" altLang="zh-CN" dirty="0"/>
              <a:t>Female</a:t>
            </a:r>
            <a:r>
              <a:rPr lang="zh-CN" altLang="zh-CN" dirty="0"/>
              <a:t>和</a:t>
            </a:r>
            <a:r>
              <a:rPr lang="en-US" altLang="zh-CN" dirty="0"/>
              <a:t>other</a:t>
            </a:r>
            <a:r>
              <a:rPr lang="zh-CN" altLang="zh-CN" dirty="0"/>
              <a:t>的数目，我们将这三个数值组装到一个列表中，即可使用</a:t>
            </a:r>
            <a:r>
              <a:rPr lang="en-US" altLang="zh-CN" dirty="0"/>
              <a:t>matplotlib</a:t>
            </a:r>
            <a:r>
              <a:rPr lang="zh-CN" altLang="zh-CN" dirty="0"/>
              <a:t>模块绘制出饼图来</a:t>
            </a:r>
            <a:endParaRPr lang="zh-CN" altLang="en-US" dirty="0"/>
          </a:p>
        </p:txBody>
      </p:sp>
      <p:grpSp>
        <p:nvGrpSpPr>
          <p:cNvPr id="5" name="组合 4">
            <a:extLst>
              <a:ext uri="{FF2B5EF4-FFF2-40B4-BE49-F238E27FC236}">
                <a16:creationId xmlns:a16="http://schemas.microsoft.com/office/drawing/2014/main" id="{01481A7B-BA70-4C62-9706-8C119D9FD238}"/>
              </a:ext>
            </a:extLst>
          </p:cNvPr>
          <p:cNvGrpSpPr/>
          <p:nvPr/>
        </p:nvGrpSpPr>
        <p:grpSpPr>
          <a:xfrm>
            <a:off x="9924818" y="710444"/>
            <a:ext cx="1362075" cy="1495425"/>
            <a:chOff x="0" y="0"/>
            <a:chExt cx="1981200" cy="1743075"/>
          </a:xfrm>
        </p:grpSpPr>
        <p:sp>
          <p:nvSpPr>
            <p:cNvPr id="6" name="矩形 5">
              <a:extLst>
                <a:ext uri="{FF2B5EF4-FFF2-40B4-BE49-F238E27FC236}">
                  <a16:creationId xmlns:a16="http://schemas.microsoft.com/office/drawing/2014/main" id="{0B4D3E86-9E72-471E-B3A8-899922DB2A31}"/>
                </a:ext>
              </a:extLst>
            </p:cNvPr>
            <p:cNvSpPr/>
            <p:nvPr/>
          </p:nvSpPr>
          <p:spPr>
            <a:xfrm>
              <a:off x="0" y="0"/>
              <a:ext cx="1981200" cy="174307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a:effectLst/>
                <a:ea typeface="等线" panose="02010600030101010101" pitchFamily="2" charset="-122"/>
                <a:cs typeface="Times New Roman" panose="02020603050405020304" pitchFamily="18" charset="0"/>
              </a:endParaRPr>
            </a:p>
          </p:txBody>
        </p:sp>
        <p:sp>
          <p:nvSpPr>
            <p:cNvPr id="7" name="文本框 19">
              <a:extLst>
                <a:ext uri="{FF2B5EF4-FFF2-40B4-BE49-F238E27FC236}">
                  <a16:creationId xmlns:a16="http://schemas.microsoft.com/office/drawing/2014/main" id="{52524104-D8AC-4391-8966-27EA8755515C}"/>
                </a:ext>
              </a:extLst>
            </p:cNvPr>
            <p:cNvSpPr txBox="1"/>
            <p:nvPr/>
          </p:nvSpPr>
          <p:spPr>
            <a:xfrm>
              <a:off x="41564" y="1390650"/>
              <a:ext cx="1898073" cy="32385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1050" kern="100">
                  <a:effectLst/>
                  <a:ea typeface="等线" panose="02010600030101010101" pitchFamily="2" charset="-122"/>
                  <a:cs typeface="Times New Roman" panose="02020603050405020304" pitchFamily="18" charset="0"/>
                </a:rPr>
                <a:t>扫码看视频</a:t>
              </a:r>
              <a:r>
                <a:rPr lang="en-US" sz="1050" kern="100">
                  <a:effectLst/>
                  <a:ea typeface="等线" panose="02010600030101010101" pitchFamily="2" charset="-122"/>
                  <a:cs typeface="Times New Roman" panose="02020603050405020304" pitchFamily="18" charset="0"/>
                </a:rPr>
                <a:t>12.2</a:t>
              </a:r>
              <a:endParaRPr lang="zh-CN" sz="1050" kern="100">
                <a:effectLst/>
                <a:ea typeface="等线" panose="02010600030101010101" pitchFamily="2" charset="-122"/>
                <a:cs typeface="Times New Roman" panose="02020603050405020304" pitchFamily="18" charset="0"/>
              </a:endParaRPr>
            </a:p>
          </p:txBody>
        </p:sp>
      </p:grpSp>
      <p:pic>
        <p:nvPicPr>
          <p:cNvPr id="8" name="图片 7">
            <a:extLst>
              <a:ext uri="{FF2B5EF4-FFF2-40B4-BE49-F238E27FC236}">
                <a16:creationId xmlns:a16="http://schemas.microsoft.com/office/drawing/2014/main" id="{2BC089E8-0FC9-48DF-9F3C-FF636672330F}"/>
              </a:ext>
            </a:extLst>
          </p:cNvPr>
          <p:cNvPicPr/>
          <p:nvPr/>
        </p:nvPicPr>
        <p:blipFill>
          <a:blip r:embed="rId2"/>
          <a:stretch>
            <a:fillRect/>
          </a:stretch>
        </p:blipFill>
        <p:spPr>
          <a:xfrm>
            <a:off x="10068010" y="829234"/>
            <a:ext cx="1075690" cy="1066165"/>
          </a:xfrm>
          <a:prstGeom prst="rect">
            <a:avLst/>
          </a:prstGeom>
        </p:spPr>
      </p:pic>
      <p:pic>
        <p:nvPicPr>
          <p:cNvPr id="9" name="图片 8">
            <a:extLst>
              <a:ext uri="{FF2B5EF4-FFF2-40B4-BE49-F238E27FC236}">
                <a16:creationId xmlns:a16="http://schemas.microsoft.com/office/drawing/2014/main" id="{9A635591-82A5-4D97-9EE1-7EB9D2A8A2DB}"/>
              </a:ext>
            </a:extLst>
          </p:cNvPr>
          <p:cNvPicPr/>
          <p:nvPr/>
        </p:nvPicPr>
        <p:blipFill>
          <a:blip r:embed="rId3"/>
          <a:stretch>
            <a:fillRect/>
          </a:stretch>
        </p:blipFill>
        <p:spPr>
          <a:xfrm>
            <a:off x="4290831" y="3507441"/>
            <a:ext cx="3451860" cy="2940685"/>
          </a:xfrm>
          <a:prstGeom prst="rect">
            <a:avLst/>
          </a:prstGeom>
        </p:spPr>
      </p:pic>
    </p:spTree>
    <p:extLst>
      <p:ext uri="{BB962C8B-B14F-4D97-AF65-F5344CB8AC3E}">
        <p14:creationId xmlns:p14="http://schemas.microsoft.com/office/powerpoint/2010/main" val="384916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1CCFF-12C3-4786-8710-DF9DF943AC99}"/>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12.5 </a:t>
            </a:r>
            <a:r>
              <a:rPr lang="zh-CN" altLang="en-US" b="0" i="0" u="none" strike="noStrike" kern="100" baseline="0">
                <a:latin typeface="Times New Roman" panose="02020603050405020304" pitchFamily="18" charset="0"/>
                <a:ea typeface="宋体" panose="02010600030101010101" pitchFamily="2" charset="-122"/>
              </a:rPr>
              <a:t>给指定朋友发送消息</a:t>
            </a:r>
          </a:p>
        </p:txBody>
      </p:sp>
      <p:sp>
        <p:nvSpPr>
          <p:cNvPr id="4" name="文本占位符 3">
            <a:extLst>
              <a:ext uri="{FF2B5EF4-FFF2-40B4-BE49-F238E27FC236}">
                <a16:creationId xmlns:a16="http://schemas.microsoft.com/office/drawing/2014/main" id="{3B0CAB98-38AA-4DF6-807A-EDACA82E3039}"/>
              </a:ext>
            </a:extLst>
          </p:cNvPr>
          <p:cNvSpPr>
            <a:spLocks noGrp="1"/>
          </p:cNvSpPr>
          <p:nvPr>
            <p:ph type="body" idx="1"/>
          </p:nvPr>
        </p:nvSpPr>
        <p:spPr>
          <a:xfrm>
            <a:off x="478022" y="1053352"/>
            <a:ext cx="9802319" cy="5507245"/>
          </a:xfrm>
        </p:spPr>
        <p:txBody>
          <a:bodyPr>
            <a:normAutofit fontScale="70000" lnSpcReduction="20000"/>
          </a:bodyPr>
          <a:lstStyle/>
          <a:p>
            <a:r>
              <a:rPr lang="zh-CN" altLang="zh-CN" dirty="0"/>
              <a:t>通过</a:t>
            </a:r>
            <a:r>
              <a:rPr lang="en-US" altLang="zh-CN" dirty="0" err="1"/>
              <a:t>bot.friends</a:t>
            </a:r>
            <a:r>
              <a:rPr lang="en-US" altLang="zh-CN" dirty="0"/>
              <a:t>().search</a:t>
            </a:r>
            <a:r>
              <a:rPr lang="zh-CN" altLang="zh-CN" dirty="0"/>
              <a:t>方法找到好友后，可通过</a:t>
            </a:r>
            <a:r>
              <a:rPr lang="en-US" altLang="zh-CN" dirty="0"/>
              <a:t>send()</a:t>
            </a:r>
            <a:r>
              <a:rPr lang="zh-CN" altLang="zh-CN" dirty="0"/>
              <a:t>方法发送文本，</a:t>
            </a:r>
            <a:r>
              <a:rPr lang="en-US" altLang="zh-CN" dirty="0" err="1"/>
              <a:t>send_image</a:t>
            </a:r>
            <a:r>
              <a:rPr lang="en-US" altLang="zh-CN" dirty="0"/>
              <a:t>()</a:t>
            </a:r>
            <a:r>
              <a:rPr lang="zh-CN" altLang="zh-CN" dirty="0"/>
              <a:t>发送图片，</a:t>
            </a:r>
            <a:r>
              <a:rPr lang="en-US" altLang="zh-CN" dirty="0" err="1"/>
              <a:t>send_video</a:t>
            </a:r>
            <a:r>
              <a:rPr lang="en-US" altLang="zh-CN" dirty="0"/>
              <a:t>()</a:t>
            </a:r>
            <a:r>
              <a:rPr lang="zh-CN" altLang="zh-CN" dirty="0"/>
              <a:t>发送视频，</a:t>
            </a:r>
            <a:r>
              <a:rPr lang="en-US" altLang="zh-CN" dirty="0" err="1"/>
              <a:t>send_file</a:t>
            </a:r>
            <a:r>
              <a:rPr lang="en-US" altLang="zh-CN" dirty="0"/>
              <a:t>()</a:t>
            </a:r>
            <a:r>
              <a:rPr lang="zh-CN" altLang="zh-CN" dirty="0"/>
              <a:t>发送文件。</a:t>
            </a:r>
          </a:p>
          <a:p>
            <a:r>
              <a:rPr lang="zh-CN" altLang="zh-CN" dirty="0"/>
              <a:t>【例</a:t>
            </a:r>
            <a:r>
              <a:rPr lang="en-US" altLang="zh-CN" dirty="0"/>
              <a:t>12.5</a:t>
            </a:r>
            <a:r>
              <a:rPr lang="zh-CN" altLang="zh-CN" dirty="0"/>
              <a:t>】给指定朋友发文字消息</a:t>
            </a:r>
          </a:p>
          <a:p>
            <a:r>
              <a:rPr lang="en-US" altLang="zh-CN" dirty="0">
                <a:solidFill>
                  <a:schemeClr val="tx1"/>
                </a:solidFill>
              </a:rPr>
              <a:t>from </a:t>
            </a:r>
            <a:r>
              <a:rPr lang="en-US" altLang="zh-CN" dirty="0" err="1">
                <a:solidFill>
                  <a:schemeClr val="tx1"/>
                </a:solidFill>
              </a:rPr>
              <a:t>wxpy</a:t>
            </a:r>
            <a:r>
              <a:rPr lang="en-US" altLang="zh-CN" dirty="0">
                <a:solidFill>
                  <a:schemeClr val="tx1"/>
                </a:solidFill>
              </a:rPr>
              <a:t> import *</a:t>
            </a:r>
            <a:endParaRPr lang="zh-CN" altLang="zh-CN" dirty="0">
              <a:solidFill>
                <a:schemeClr val="tx1"/>
              </a:solidFill>
            </a:endParaRPr>
          </a:p>
          <a:p>
            <a:r>
              <a:rPr lang="en-US" altLang="zh-CN" dirty="0">
                <a:solidFill>
                  <a:schemeClr val="tx1"/>
                </a:solidFill>
              </a:rPr>
              <a:t> </a:t>
            </a:r>
            <a:endParaRPr lang="zh-CN" altLang="zh-CN" dirty="0">
              <a:solidFill>
                <a:schemeClr val="tx1"/>
              </a:solidFill>
            </a:endParaRPr>
          </a:p>
          <a:p>
            <a:r>
              <a:rPr lang="en-US" altLang="zh-CN" dirty="0">
                <a:solidFill>
                  <a:schemeClr val="tx1"/>
                </a:solidFill>
              </a:rPr>
              <a:t># </a:t>
            </a:r>
            <a:r>
              <a:rPr lang="zh-CN" altLang="zh-CN" dirty="0">
                <a:solidFill>
                  <a:schemeClr val="tx1"/>
                </a:solidFill>
              </a:rPr>
              <a:t>初始化一个机器人对象</a:t>
            </a:r>
          </a:p>
          <a:p>
            <a:r>
              <a:rPr lang="en-US" altLang="zh-CN" dirty="0">
                <a:solidFill>
                  <a:schemeClr val="tx1"/>
                </a:solidFill>
              </a:rPr>
              <a:t># </a:t>
            </a:r>
            <a:r>
              <a:rPr lang="en-US" altLang="zh-CN" dirty="0" err="1">
                <a:solidFill>
                  <a:schemeClr val="tx1"/>
                </a:solidFill>
              </a:rPr>
              <a:t>cache_path</a:t>
            </a:r>
            <a:r>
              <a:rPr lang="zh-CN" altLang="zh-CN" dirty="0">
                <a:solidFill>
                  <a:schemeClr val="tx1"/>
                </a:solidFill>
              </a:rPr>
              <a:t>缓存路径，给定值为第一次登录生成的缓存文件路径</a:t>
            </a:r>
          </a:p>
          <a:p>
            <a:r>
              <a:rPr lang="en-US" altLang="zh-CN" dirty="0">
                <a:solidFill>
                  <a:schemeClr val="tx1"/>
                </a:solidFill>
              </a:rPr>
              <a:t>bot = Bot(</a:t>
            </a:r>
            <a:r>
              <a:rPr lang="en-US" altLang="zh-CN" dirty="0" err="1">
                <a:solidFill>
                  <a:schemeClr val="tx1"/>
                </a:solidFill>
              </a:rPr>
              <a:t>cache_path</a:t>
            </a:r>
            <a:r>
              <a:rPr lang="en-US" altLang="zh-CN" dirty="0">
                <a:solidFill>
                  <a:schemeClr val="tx1"/>
                </a:solidFill>
              </a:rPr>
              <a:t>=</a:t>
            </a:r>
            <a:r>
              <a:rPr lang="en-US" altLang="zh-CN" dirty="0" err="1">
                <a:solidFill>
                  <a:schemeClr val="tx1"/>
                </a:solidFill>
              </a:rPr>
              <a:t>r"C</a:t>
            </a:r>
            <a:r>
              <a:rPr lang="en-US" altLang="zh-CN" dirty="0">
                <a:solidFill>
                  <a:schemeClr val="tx1"/>
                </a:solidFill>
              </a:rPr>
              <a:t>:\Users\9day\PycharmProjects\weixinpp\temp\wxpy.pkl")</a:t>
            </a:r>
            <a:endParaRPr lang="zh-CN" altLang="zh-CN" dirty="0">
              <a:solidFill>
                <a:schemeClr val="tx1"/>
              </a:solidFill>
            </a:endParaRPr>
          </a:p>
          <a:p>
            <a:r>
              <a:rPr lang="en-US" altLang="zh-CN" dirty="0">
                <a:solidFill>
                  <a:schemeClr val="tx1"/>
                </a:solidFill>
              </a:rPr>
              <a:t> </a:t>
            </a:r>
            <a:endParaRPr lang="zh-CN" altLang="zh-CN" dirty="0">
              <a:solidFill>
                <a:schemeClr val="tx1"/>
              </a:solidFill>
            </a:endParaRPr>
          </a:p>
          <a:p>
            <a:r>
              <a:rPr lang="en-US" altLang="zh-CN" dirty="0">
                <a:solidFill>
                  <a:schemeClr val="tx1"/>
                </a:solidFill>
              </a:rPr>
              <a:t># </a:t>
            </a:r>
            <a:r>
              <a:rPr lang="zh-CN" altLang="zh-CN" dirty="0">
                <a:solidFill>
                  <a:schemeClr val="tx1"/>
                </a:solidFill>
              </a:rPr>
              <a:t>机器人账号自身</a:t>
            </a:r>
          </a:p>
          <a:p>
            <a:r>
              <a:rPr lang="en-US" altLang="zh-CN" dirty="0">
                <a:solidFill>
                  <a:schemeClr val="tx1"/>
                </a:solidFill>
              </a:rPr>
              <a:t>myself = </a:t>
            </a:r>
            <a:r>
              <a:rPr lang="en-US" altLang="zh-CN" dirty="0" err="1">
                <a:solidFill>
                  <a:schemeClr val="tx1"/>
                </a:solidFill>
              </a:rPr>
              <a:t>bot.self</a:t>
            </a:r>
            <a:r>
              <a:rPr lang="en-US" altLang="zh-CN" dirty="0">
                <a:solidFill>
                  <a:schemeClr val="tx1"/>
                </a:solidFill>
              </a:rPr>
              <a:t> </a:t>
            </a:r>
            <a:endParaRPr lang="zh-CN" altLang="zh-CN" dirty="0">
              <a:solidFill>
                <a:schemeClr val="tx1"/>
              </a:solidFill>
            </a:endParaRPr>
          </a:p>
          <a:p>
            <a:r>
              <a:rPr lang="en-US" altLang="zh-CN" dirty="0">
                <a:solidFill>
                  <a:schemeClr val="tx1"/>
                </a:solidFill>
              </a:rPr>
              <a:t># </a:t>
            </a:r>
            <a:r>
              <a:rPr lang="zh-CN" altLang="zh-CN" dirty="0">
                <a:solidFill>
                  <a:schemeClr val="tx1"/>
                </a:solidFill>
              </a:rPr>
              <a:t>查找朋友</a:t>
            </a:r>
            <a:r>
              <a:rPr lang="en-US" altLang="zh-CN" dirty="0">
                <a:solidFill>
                  <a:schemeClr val="tx1"/>
                </a:solidFill>
              </a:rPr>
              <a:t>"9day"</a:t>
            </a:r>
            <a:endParaRPr lang="zh-CN" altLang="zh-CN" dirty="0">
              <a:solidFill>
                <a:schemeClr val="tx1"/>
              </a:solidFill>
            </a:endParaRPr>
          </a:p>
          <a:p>
            <a:r>
              <a:rPr lang="en-US" altLang="zh-CN" dirty="0" err="1">
                <a:solidFill>
                  <a:schemeClr val="tx1"/>
                </a:solidFill>
              </a:rPr>
              <a:t>my_friend</a:t>
            </a:r>
            <a:r>
              <a:rPr lang="en-US" altLang="zh-CN" dirty="0">
                <a:solidFill>
                  <a:schemeClr val="tx1"/>
                </a:solidFill>
              </a:rPr>
              <a:t> = </a:t>
            </a:r>
            <a:r>
              <a:rPr lang="en-US" altLang="zh-CN" dirty="0" err="1">
                <a:solidFill>
                  <a:schemeClr val="tx1"/>
                </a:solidFill>
              </a:rPr>
              <a:t>bot.friends</a:t>
            </a:r>
            <a:r>
              <a:rPr lang="en-US" altLang="zh-CN" dirty="0">
                <a:solidFill>
                  <a:schemeClr val="tx1"/>
                </a:solidFill>
              </a:rPr>
              <a:t>().search('9day')[0] </a:t>
            </a:r>
            <a:endParaRPr lang="zh-CN" altLang="zh-CN" dirty="0">
              <a:solidFill>
                <a:schemeClr val="tx1"/>
              </a:solidFill>
            </a:endParaRPr>
          </a:p>
          <a:p>
            <a:r>
              <a:rPr lang="en-US" altLang="zh-CN" dirty="0">
                <a:solidFill>
                  <a:schemeClr val="tx1"/>
                </a:solidFill>
              </a:rPr>
              <a:t># </a:t>
            </a:r>
            <a:r>
              <a:rPr lang="zh-CN" altLang="zh-CN" dirty="0">
                <a:solidFill>
                  <a:schemeClr val="tx1"/>
                </a:solidFill>
              </a:rPr>
              <a:t>发送消息</a:t>
            </a:r>
          </a:p>
          <a:p>
            <a:r>
              <a:rPr lang="en-US" altLang="zh-CN" dirty="0" err="1">
                <a:solidFill>
                  <a:schemeClr val="tx1"/>
                </a:solidFill>
              </a:rPr>
              <a:t>my_friend.send</a:t>
            </a:r>
            <a:r>
              <a:rPr lang="en-US" altLang="zh-CN" dirty="0">
                <a:solidFill>
                  <a:schemeClr val="tx1"/>
                </a:solidFill>
              </a:rPr>
              <a:t>('hello 9day</a:t>
            </a:r>
            <a:r>
              <a:rPr lang="zh-CN" altLang="zh-CN" dirty="0">
                <a:solidFill>
                  <a:schemeClr val="tx1"/>
                </a:solidFill>
              </a:rPr>
              <a:t>我是</a:t>
            </a:r>
            <a:r>
              <a:rPr lang="en-US" altLang="zh-CN" dirty="0">
                <a:solidFill>
                  <a:schemeClr val="tx1"/>
                </a:solidFill>
              </a:rPr>
              <a:t>Python</a:t>
            </a:r>
            <a:r>
              <a:rPr lang="zh-CN" altLang="zh-CN" dirty="0">
                <a:solidFill>
                  <a:schemeClr val="tx1"/>
                </a:solidFill>
              </a:rPr>
              <a:t>微信聊天机器人</a:t>
            </a:r>
            <a:r>
              <a:rPr lang="en-US" altLang="zh-CN" dirty="0">
                <a:solidFill>
                  <a:schemeClr val="tx1"/>
                </a:solidFill>
              </a:rPr>
              <a:t>')</a:t>
            </a:r>
            <a:endParaRPr lang="zh-CN" altLang="zh-CN" dirty="0">
              <a:solidFill>
                <a:schemeClr val="tx1"/>
              </a:solidFill>
            </a:endParaRPr>
          </a:p>
          <a:p>
            <a:endParaRPr lang="zh-CN" altLang="en-US" dirty="0"/>
          </a:p>
        </p:txBody>
      </p:sp>
      <p:pic>
        <p:nvPicPr>
          <p:cNvPr id="5" name="图片 4">
            <a:extLst>
              <a:ext uri="{FF2B5EF4-FFF2-40B4-BE49-F238E27FC236}">
                <a16:creationId xmlns:a16="http://schemas.microsoft.com/office/drawing/2014/main" id="{C9AF38E3-6D66-4B5C-A468-04EA41ED0C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1242" y="2273670"/>
            <a:ext cx="2028825" cy="3606800"/>
          </a:xfrm>
          <a:prstGeom prst="rect">
            <a:avLst/>
          </a:prstGeom>
          <a:noFill/>
          <a:ln>
            <a:noFill/>
          </a:ln>
        </p:spPr>
      </p:pic>
    </p:spTree>
    <p:extLst>
      <p:ext uri="{BB962C8B-B14F-4D97-AF65-F5344CB8AC3E}">
        <p14:creationId xmlns:p14="http://schemas.microsoft.com/office/powerpoint/2010/main" val="193626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8FE5E5-DE42-4821-8487-DD3733835B3D}"/>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12.6 </a:t>
            </a:r>
            <a:r>
              <a:rPr lang="zh-CN" altLang="en-US" b="0" i="0" u="none" strike="noStrike" kern="100" baseline="0">
                <a:latin typeface="Times New Roman" panose="02020603050405020304" pitchFamily="18" charset="0"/>
                <a:ea typeface="宋体" panose="02010600030101010101" pitchFamily="2" charset="-122"/>
              </a:rPr>
              <a:t>关键词聊天机器人</a:t>
            </a:r>
          </a:p>
        </p:txBody>
      </p:sp>
      <p:sp>
        <p:nvSpPr>
          <p:cNvPr id="4" name="文本占位符 3">
            <a:extLst>
              <a:ext uri="{FF2B5EF4-FFF2-40B4-BE49-F238E27FC236}">
                <a16:creationId xmlns:a16="http://schemas.microsoft.com/office/drawing/2014/main" id="{C884B46E-C786-4907-9A45-3DCAF11E3C96}"/>
              </a:ext>
            </a:extLst>
          </p:cNvPr>
          <p:cNvSpPr>
            <a:spLocks noGrp="1"/>
          </p:cNvSpPr>
          <p:nvPr>
            <p:ph type="body" idx="1"/>
          </p:nvPr>
        </p:nvSpPr>
        <p:spPr>
          <a:xfrm>
            <a:off x="478023" y="1053353"/>
            <a:ext cx="8534400" cy="4908176"/>
          </a:xfrm>
        </p:spPr>
        <p:txBody>
          <a:bodyPr/>
          <a:lstStyle/>
          <a:p>
            <a:r>
              <a:rPr lang="zh-CN" altLang="zh-CN" dirty="0"/>
              <a:t>在【例</a:t>
            </a:r>
            <a:r>
              <a:rPr lang="en-US" altLang="zh-CN" dirty="0"/>
              <a:t>12.5</a:t>
            </a:r>
            <a:r>
              <a:rPr lang="zh-CN" altLang="zh-CN" dirty="0"/>
              <a:t>】中，我们演示了发送消息给好友的效果，可以看到消息被成功的发送给了指定的好友，但如果不是主动发消息给好友，而是机器人在被动接收到好友发来的消息后返回响应的消息回去，那么我们就需要在代码中注册一个函数来响应和处理好友发来的消息。</a:t>
            </a:r>
          </a:p>
          <a:p>
            <a:r>
              <a:rPr lang="zh-CN" altLang="zh-CN" dirty="0"/>
              <a:t>【例</a:t>
            </a:r>
            <a:r>
              <a:rPr lang="en-US" altLang="zh-CN" dirty="0"/>
              <a:t>12.6</a:t>
            </a:r>
            <a:r>
              <a:rPr lang="zh-CN" altLang="zh-CN" dirty="0"/>
              <a:t>】关键词聊天机器人</a:t>
            </a:r>
          </a:p>
          <a:p>
            <a:endParaRPr lang="zh-CN" altLang="en-US" dirty="0"/>
          </a:p>
        </p:txBody>
      </p:sp>
      <p:pic>
        <p:nvPicPr>
          <p:cNvPr id="5" name="图片 4">
            <a:extLst>
              <a:ext uri="{FF2B5EF4-FFF2-40B4-BE49-F238E27FC236}">
                <a16:creationId xmlns:a16="http://schemas.microsoft.com/office/drawing/2014/main" id="{EDA5297A-5DD6-4CA4-816C-407D9249B40F}"/>
              </a:ext>
            </a:extLst>
          </p:cNvPr>
          <p:cNvPicPr>
            <a:picLocks noChangeAspect="1"/>
          </p:cNvPicPr>
          <p:nvPr/>
        </p:nvPicPr>
        <p:blipFill>
          <a:blip r:embed="rId2"/>
          <a:stretch>
            <a:fillRect/>
          </a:stretch>
        </p:blipFill>
        <p:spPr>
          <a:xfrm>
            <a:off x="0" y="3781422"/>
            <a:ext cx="12192000" cy="2023225"/>
          </a:xfrm>
          <a:prstGeom prst="rect">
            <a:avLst/>
          </a:prstGeom>
        </p:spPr>
      </p:pic>
    </p:spTree>
    <p:extLst>
      <p:ext uri="{BB962C8B-B14F-4D97-AF65-F5344CB8AC3E}">
        <p14:creationId xmlns:p14="http://schemas.microsoft.com/office/powerpoint/2010/main" val="110331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0D20F-CFF8-4D6D-8883-ACBB3E66A511}"/>
              </a:ext>
            </a:extLst>
          </p:cNvPr>
          <p:cNvSpPr>
            <a:spLocks noGrp="1"/>
          </p:cNvSpPr>
          <p:nvPr>
            <p:ph type="title"/>
          </p:nvPr>
        </p:nvSpPr>
        <p:spPr/>
        <p:txBody>
          <a:bodyPr/>
          <a:lstStyle/>
          <a:p>
            <a:r>
              <a:rPr lang="zh-CN" altLang="en-US" dirty="0"/>
              <a:t>运行效果图</a:t>
            </a:r>
          </a:p>
        </p:txBody>
      </p:sp>
      <p:sp>
        <p:nvSpPr>
          <p:cNvPr id="3" name="文本占位符 2">
            <a:extLst>
              <a:ext uri="{FF2B5EF4-FFF2-40B4-BE49-F238E27FC236}">
                <a16:creationId xmlns:a16="http://schemas.microsoft.com/office/drawing/2014/main" id="{F06884F1-E999-4E18-85CE-0ADBCE79804A}"/>
              </a:ext>
            </a:extLst>
          </p:cNvPr>
          <p:cNvSpPr>
            <a:spLocks noGrp="1"/>
          </p:cNvSpPr>
          <p:nvPr>
            <p:ph type="body" idx="1"/>
          </p:nvPr>
        </p:nvSpPr>
        <p:spPr/>
        <p:txBody>
          <a:bodyPr/>
          <a:lstStyle/>
          <a:p>
            <a:endParaRPr lang="zh-CN" altLang="en-US"/>
          </a:p>
        </p:txBody>
      </p:sp>
      <p:pic>
        <p:nvPicPr>
          <p:cNvPr id="4" name="图片 3">
            <a:extLst>
              <a:ext uri="{FF2B5EF4-FFF2-40B4-BE49-F238E27FC236}">
                <a16:creationId xmlns:a16="http://schemas.microsoft.com/office/drawing/2014/main" id="{FE457C28-9756-41DC-95B7-5D07AD6F2841}"/>
              </a:ext>
            </a:extLst>
          </p:cNvPr>
          <p:cNvPicPr>
            <a:picLocks noChangeAspect="1"/>
          </p:cNvPicPr>
          <p:nvPr/>
        </p:nvPicPr>
        <p:blipFill>
          <a:blip r:embed="rId2"/>
          <a:stretch>
            <a:fillRect/>
          </a:stretch>
        </p:blipFill>
        <p:spPr>
          <a:xfrm>
            <a:off x="2174325" y="638524"/>
            <a:ext cx="6476190" cy="5580952"/>
          </a:xfrm>
          <a:prstGeom prst="rect">
            <a:avLst/>
          </a:prstGeom>
        </p:spPr>
      </p:pic>
    </p:spTree>
    <p:extLst>
      <p:ext uri="{BB962C8B-B14F-4D97-AF65-F5344CB8AC3E}">
        <p14:creationId xmlns:p14="http://schemas.microsoft.com/office/powerpoint/2010/main" val="288872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395B-3DFC-40DA-8668-0E532F29ACDD}"/>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12.7 </a:t>
            </a:r>
            <a:r>
              <a:rPr lang="zh-CN" altLang="en-US" b="0" i="0" u="none" strike="noStrike" kern="100" baseline="0">
                <a:latin typeface="Times New Roman" panose="02020603050405020304" pitchFamily="18" charset="0"/>
                <a:ea typeface="宋体" panose="02010600030101010101" pitchFamily="2" charset="-122"/>
              </a:rPr>
              <a:t>基于图灵机器人的微信聊天机器人</a:t>
            </a:r>
          </a:p>
        </p:txBody>
      </p:sp>
      <p:sp>
        <p:nvSpPr>
          <p:cNvPr id="4" name="文本占位符 3">
            <a:extLst>
              <a:ext uri="{FF2B5EF4-FFF2-40B4-BE49-F238E27FC236}">
                <a16:creationId xmlns:a16="http://schemas.microsoft.com/office/drawing/2014/main" id="{ACDEED9A-89E4-4C80-9EE5-7FCA0BA5BC75}"/>
              </a:ext>
            </a:extLst>
          </p:cNvPr>
          <p:cNvSpPr>
            <a:spLocks noGrp="1"/>
          </p:cNvSpPr>
          <p:nvPr>
            <p:ph type="body" idx="1"/>
          </p:nvPr>
        </p:nvSpPr>
        <p:spPr>
          <a:xfrm>
            <a:off x="478023" y="1053353"/>
            <a:ext cx="6174600" cy="4908176"/>
          </a:xfrm>
        </p:spPr>
        <p:txBody>
          <a:bodyPr/>
          <a:lstStyle/>
          <a:p>
            <a:r>
              <a:rPr lang="zh-CN" altLang="zh-CN" dirty="0"/>
              <a:t>事前准备</a:t>
            </a:r>
            <a:endParaRPr lang="en-US" altLang="zh-CN" dirty="0"/>
          </a:p>
          <a:p>
            <a:r>
              <a:rPr lang="en-US" altLang="zh-CN" dirty="0"/>
              <a:t>1</a:t>
            </a:r>
            <a:r>
              <a:rPr lang="zh-CN" altLang="en-US" dirty="0"/>
              <a:t>、</a:t>
            </a:r>
            <a:r>
              <a:rPr lang="zh-CN" altLang="zh-CN" dirty="0"/>
              <a:t>注册图灵机器人账号</a:t>
            </a:r>
            <a:endParaRPr lang="en-US" altLang="zh-CN" dirty="0"/>
          </a:p>
          <a:p>
            <a:r>
              <a:rPr lang="zh-CN" altLang="en-US" dirty="0"/>
              <a:t>（</a:t>
            </a:r>
            <a:r>
              <a:rPr lang="en-US" altLang="zh-CN" u="sng" dirty="0">
                <a:hlinkClick r:id="rId2"/>
              </a:rPr>
              <a:t>http://www.tuling123.com</a:t>
            </a:r>
            <a:r>
              <a:rPr lang="zh-CN" altLang="zh-CN" dirty="0"/>
              <a:t>注册一个账号获取一个</a:t>
            </a:r>
            <a:r>
              <a:rPr lang="en-US" altLang="zh-CN" dirty="0"/>
              <a:t>key</a:t>
            </a:r>
            <a:r>
              <a:rPr lang="zh-CN" altLang="en-US" dirty="0"/>
              <a:t>）</a:t>
            </a:r>
            <a:endParaRPr lang="en-US" altLang="zh-CN" dirty="0"/>
          </a:p>
          <a:p>
            <a:endParaRPr lang="en-US" altLang="zh-CN" dirty="0"/>
          </a:p>
          <a:p>
            <a:r>
              <a:rPr lang="en-US" altLang="zh-CN" dirty="0"/>
              <a:t>2</a:t>
            </a:r>
            <a:r>
              <a:rPr lang="zh-CN" altLang="en-US" dirty="0"/>
              <a:t>、</a:t>
            </a:r>
            <a:r>
              <a:rPr lang="zh-CN" altLang="zh-CN" dirty="0"/>
              <a:t>使用</a:t>
            </a:r>
            <a:r>
              <a:rPr lang="en-US" altLang="zh-CN" dirty="0" err="1"/>
              <a:t>Tuling</a:t>
            </a:r>
            <a:r>
              <a:rPr lang="zh-CN" altLang="zh-CN" dirty="0"/>
              <a:t>类创建属于自己的聊天机器人</a:t>
            </a:r>
            <a:endParaRPr lang="zh-CN" altLang="en-US" dirty="0"/>
          </a:p>
        </p:txBody>
      </p:sp>
      <p:pic>
        <p:nvPicPr>
          <p:cNvPr id="5" name="图片 4">
            <a:extLst>
              <a:ext uri="{FF2B5EF4-FFF2-40B4-BE49-F238E27FC236}">
                <a16:creationId xmlns:a16="http://schemas.microsoft.com/office/drawing/2014/main" id="{C22666BD-D7FA-4E4F-8FDB-45DB3107CA40}"/>
              </a:ext>
            </a:extLst>
          </p:cNvPr>
          <p:cNvPicPr/>
          <p:nvPr/>
        </p:nvPicPr>
        <p:blipFill>
          <a:blip r:embed="rId3"/>
          <a:stretch>
            <a:fillRect/>
          </a:stretch>
        </p:blipFill>
        <p:spPr>
          <a:xfrm>
            <a:off x="6927831" y="1053353"/>
            <a:ext cx="4870593" cy="4141878"/>
          </a:xfrm>
          <a:prstGeom prst="rect">
            <a:avLst/>
          </a:prstGeom>
        </p:spPr>
      </p:pic>
    </p:spTree>
    <p:extLst>
      <p:ext uri="{BB962C8B-B14F-4D97-AF65-F5344CB8AC3E}">
        <p14:creationId xmlns:p14="http://schemas.microsoft.com/office/powerpoint/2010/main" val="343108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2DEAFAFA-05A2-499D-891A-D2E77C3F3796}"/>
              </a:ext>
            </a:extLst>
          </p:cNvPr>
          <p:cNvSpPr>
            <a:spLocks noGrp="1"/>
          </p:cNvSpPr>
          <p:nvPr>
            <p:ph type="body" idx="1"/>
          </p:nvPr>
        </p:nvSpPr>
        <p:spPr>
          <a:xfrm>
            <a:off x="478022" y="248575"/>
            <a:ext cx="10130793" cy="5712954"/>
          </a:xfrm>
        </p:spPr>
        <p:txBody>
          <a:bodyPr>
            <a:normAutofit lnSpcReduction="10000"/>
          </a:bodyPr>
          <a:lstStyle/>
          <a:p>
            <a:r>
              <a:rPr lang="zh-CN" altLang="zh-CN" dirty="0"/>
              <a:t>【例</a:t>
            </a:r>
            <a:r>
              <a:rPr lang="en-US" altLang="zh-CN" dirty="0"/>
              <a:t>12.7</a:t>
            </a:r>
            <a:r>
              <a:rPr lang="zh-CN" altLang="zh-CN" dirty="0"/>
              <a:t>】使用</a:t>
            </a:r>
            <a:r>
              <a:rPr lang="en-US" altLang="zh-CN" dirty="0" err="1"/>
              <a:t>Tuling</a:t>
            </a:r>
            <a:r>
              <a:rPr lang="zh-CN" altLang="zh-CN" dirty="0"/>
              <a:t>类创建属于自己的聊天机器人</a:t>
            </a:r>
          </a:p>
          <a:p>
            <a:r>
              <a:rPr lang="zh-CN" altLang="en-US" dirty="0"/>
              <a:t>关键代码：</a:t>
            </a:r>
            <a:endParaRPr lang="en-US" altLang="zh-CN" dirty="0"/>
          </a:p>
          <a:p>
            <a:r>
              <a:rPr lang="en-US" altLang="zh-CN" dirty="0" err="1"/>
              <a:t>tuling</a:t>
            </a:r>
            <a:r>
              <a:rPr lang="en-US" altLang="zh-CN" dirty="0"/>
              <a:t> = </a:t>
            </a:r>
            <a:r>
              <a:rPr lang="en-US" altLang="zh-CN" dirty="0" err="1"/>
              <a:t>Tuling</a:t>
            </a:r>
            <a:r>
              <a:rPr lang="en-US" altLang="zh-CN" dirty="0"/>
              <a:t>(</a:t>
            </a:r>
            <a:r>
              <a:rPr lang="en-US" altLang="zh-CN" dirty="0" err="1"/>
              <a:t>api_key</a:t>
            </a:r>
            <a:r>
              <a:rPr lang="en-US" altLang="zh-CN" dirty="0"/>
              <a:t>='</a:t>
            </a:r>
            <a:r>
              <a:rPr lang="zh-CN" altLang="zh-CN" dirty="0"/>
              <a:t>此处是编者的</a:t>
            </a:r>
            <a:r>
              <a:rPr lang="en-US" altLang="zh-CN" dirty="0"/>
              <a:t>key</a:t>
            </a:r>
            <a:r>
              <a:rPr lang="zh-CN" altLang="zh-CN" dirty="0"/>
              <a:t>，读者可单独获取</a:t>
            </a:r>
            <a:r>
              <a:rPr lang="en-US" altLang="zh-CN" dirty="0"/>
              <a:t>***226de3ee37’)</a:t>
            </a:r>
            <a:endParaRPr lang="zh-CN" altLang="zh-CN" dirty="0"/>
          </a:p>
          <a:p>
            <a:endParaRPr lang="en-US" altLang="zh-CN" dirty="0"/>
          </a:p>
          <a:p>
            <a:r>
              <a:rPr lang="en-US" altLang="zh-CN" dirty="0"/>
              <a:t># </a:t>
            </a:r>
            <a:r>
              <a:rPr lang="zh-CN" altLang="zh-CN" dirty="0"/>
              <a:t>查找聊天对象</a:t>
            </a:r>
          </a:p>
          <a:p>
            <a:r>
              <a:rPr lang="en-US" altLang="zh-CN" dirty="0" err="1"/>
              <a:t>my_friend</a:t>
            </a:r>
            <a:r>
              <a:rPr lang="en-US" altLang="zh-CN" dirty="0"/>
              <a:t> = </a:t>
            </a:r>
            <a:r>
              <a:rPr lang="en-US" altLang="zh-CN" dirty="0" err="1"/>
              <a:t>bot.friends</a:t>
            </a:r>
            <a:r>
              <a:rPr lang="en-US" altLang="zh-CN" dirty="0"/>
              <a:t>().search('</a:t>
            </a:r>
            <a:r>
              <a:rPr lang="zh-CN" altLang="zh-CN" dirty="0"/>
              <a:t>测试好友</a:t>
            </a:r>
            <a:r>
              <a:rPr lang="en-US" altLang="zh-CN" dirty="0"/>
              <a:t>')[0]</a:t>
            </a:r>
            <a:endParaRPr lang="zh-CN" altLang="zh-CN" dirty="0"/>
          </a:p>
          <a:p>
            <a:endParaRPr lang="en-US" altLang="zh-CN" dirty="0"/>
          </a:p>
          <a:p>
            <a:r>
              <a:rPr lang="en-US" altLang="zh-CN" dirty="0"/>
              <a:t>@</a:t>
            </a:r>
            <a:r>
              <a:rPr lang="en-US" altLang="zh-CN" dirty="0" err="1"/>
              <a:t>bot.register</a:t>
            </a:r>
            <a:r>
              <a:rPr lang="en-US" altLang="zh-CN" dirty="0"/>
              <a:t>(</a:t>
            </a:r>
            <a:r>
              <a:rPr lang="en-US" altLang="zh-CN" dirty="0" err="1"/>
              <a:t>my_friend</a:t>
            </a:r>
            <a:r>
              <a:rPr lang="en-US" altLang="zh-CN" dirty="0"/>
              <a:t>)</a:t>
            </a:r>
            <a:endParaRPr lang="zh-CN" altLang="zh-CN" dirty="0"/>
          </a:p>
          <a:p>
            <a:r>
              <a:rPr lang="en-US" altLang="zh-CN" dirty="0"/>
              <a:t>def </a:t>
            </a:r>
            <a:r>
              <a:rPr lang="en-US" altLang="zh-CN" dirty="0" err="1"/>
              <a:t>reply_my_friend</a:t>
            </a:r>
            <a:r>
              <a:rPr lang="en-US" altLang="zh-CN" dirty="0"/>
              <a:t>(msg):</a:t>
            </a:r>
            <a:endParaRPr lang="zh-CN" altLang="zh-CN" dirty="0"/>
          </a:p>
          <a:p>
            <a:r>
              <a:rPr lang="en-US" altLang="zh-CN" dirty="0"/>
              <a:t>    ret = </a:t>
            </a:r>
            <a:r>
              <a:rPr lang="en-US" altLang="zh-CN" dirty="0" err="1"/>
              <a:t>tuling.do_reply</a:t>
            </a:r>
            <a:r>
              <a:rPr lang="en-US" altLang="zh-CN" dirty="0"/>
              <a:t>(msg)</a:t>
            </a:r>
            <a:endParaRPr lang="zh-CN" altLang="zh-CN" dirty="0"/>
          </a:p>
          <a:p>
            <a:r>
              <a:rPr lang="en-US" altLang="zh-CN" dirty="0"/>
              <a:t>    print('[</a:t>
            </a:r>
            <a:r>
              <a:rPr lang="zh-CN" altLang="zh-CN" dirty="0"/>
              <a:t>发送</a:t>
            </a:r>
            <a:r>
              <a:rPr lang="en-US" altLang="zh-CN" dirty="0"/>
              <a:t>]' + str(ret))</a:t>
            </a:r>
            <a:endParaRPr lang="zh-CN" altLang="zh-CN" dirty="0"/>
          </a:p>
          <a:p>
            <a:endParaRPr lang="zh-CN" altLang="en-US" dirty="0"/>
          </a:p>
        </p:txBody>
      </p:sp>
    </p:spTree>
    <p:extLst>
      <p:ext uri="{BB962C8B-B14F-4D97-AF65-F5344CB8AC3E}">
        <p14:creationId xmlns:p14="http://schemas.microsoft.com/office/powerpoint/2010/main" val="52051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C8846-8189-44A9-A477-1422475255DC}"/>
              </a:ext>
            </a:extLst>
          </p:cNvPr>
          <p:cNvSpPr>
            <a:spLocks noGrp="1"/>
          </p:cNvSpPr>
          <p:nvPr>
            <p:ph type="title"/>
          </p:nvPr>
        </p:nvSpPr>
        <p:spPr/>
        <p:txBody>
          <a:bodyPr/>
          <a:lstStyle/>
          <a:p>
            <a:r>
              <a:rPr lang="zh-CN" altLang="en-US" dirty="0"/>
              <a:t>运行结果</a:t>
            </a:r>
          </a:p>
        </p:txBody>
      </p:sp>
      <p:sp>
        <p:nvSpPr>
          <p:cNvPr id="3" name="文本占位符 2">
            <a:extLst>
              <a:ext uri="{FF2B5EF4-FFF2-40B4-BE49-F238E27FC236}">
                <a16:creationId xmlns:a16="http://schemas.microsoft.com/office/drawing/2014/main" id="{124485E2-B653-4998-B290-A1482ADC9F09}"/>
              </a:ext>
            </a:extLst>
          </p:cNvPr>
          <p:cNvSpPr>
            <a:spLocks noGrp="1"/>
          </p:cNvSpPr>
          <p:nvPr>
            <p:ph type="body" idx="1"/>
          </p:nvPr>
        </p:nvSpPr>
        <p:spPr/>
        <p:txBody>
          <a:bodyPr/>
          <a:lstStyle/>
          <a:p>
            <a:endParaRPr lang="zh-CN" altLang="en-US" dirty="0"/>
          </a:p>
        </p:txBody>
      </p:sp>
      <p:pic>
        <p:nvPicPr>
          <p:cNvPr id="4" name="图片 3">
            <a:extLst>
              <a:ext uri="{FF2B5EF4-FFF2-40B4-BE49-F238E27FC236}">
                <a16:creationId xmlns:a16="http://schemas.microsoft.com/office/drawing/2014/main" id="{4B54B3DC-FE21-4711-9D21-F9D9565752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939" y="710214"/>
            <a:ext cx="6604987" cy="6147786"/>
          </a:xfrm>
          <a:prstGeom prst="rect">
            <a:avLst/>
          </a:prstGeom>
          <a:noFill/>
          <a:ln>
            <a:noFill/>
          </a:ln>
        </p:spPr>
      </p:pic>
    </p:spTree>
    <p:extLst>
      <p:ext uri="{BB962C8B-B14F-4D97-AF65-F5344CB8AC3E}">
        <p14:creationId xmlns:p14="http://schemas.microsoft.com/office/powerpoint/2010/main" val="470202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0832B-DE1B-48AE-89A0-E8A4904B26D4}"/>
              </a:ext>
            </a:extLst>
          </p:cNvPr>
          <p:cNvSpPr>
            <a:spLocks noGrp="1"/>
          </p:cNvSpPr>
          <p:nvPr>
            <p:ph type="title"/>
          </p:nvPr>
        </p:nvSpPr>
        <p:spPr/>
        <p:txBody>
          <a:bodyPr>
            <a:normAutofit/>
          </a:bodyPr>
          <a:lstStyle/>
          <a:p>
            <a:r>
              <a:rPr lang="zh-CN" altLang="zh-CN" dirty="0"/>
              <a:t>小结</a:t>
            </a:r>
            <a:endParaRPr lang="zh-CN" altLang="en-US" dirty="0"/>
          </a:p>
        </p:txBody>
      </p:sp>
      <p:sp>
        <p:nvSpPr>
          <p:cNvPr id="3" name="文本占位符 2">
            <a:extLst>
              <a:ext uri="{FF2B5EF4-FFF2-40B4-BE49-F238E27FC236}">
                <a16:creationId xmlns:a16="http://schemas.microsoft.com/office/drawing/2014/main" id="{64F4A178-EC37-4C5F-A968-3CE9F22DE2E3}"/>
              </a:ext>
            </a:extLst>
          </p:cNvPr>
          <p:cNvSpPr>
            <a:spLocks noGrp="1"/>
          </p:cNvSpPr>
          <p:nvPr>
            <p:ph type="body" idx="1"/>
          </p:nvPr>
        </p:nvSpPr>
        <p:spPr>
          <a:xfrm>
            <a:off x="478023" y="1053353"/>
            <a:ext cx="10938660" cy="4908176"/>
          </a:xfrm>
        </p:spPr>
        <p:txBody>
          <a:bodyPr/>
          <a:lstStyle/>
          <a:p>
            <a:r>
              <a:rPr lang="zh-CN" altLang="zh-CN" dirty="0"/>
              <a:t>本单元介绍了如何利用</a:t>
            </a:r>
            <a:r>
              <a:rPr lang="en-US" altLang="zh-CN" dirty="0" err="1"/>
              <a:t>wxpy</a:t>
            </a:r>
            <a:r>
              <a:rPr lang="zh-CN" altLang="zh-CN" dirty="0"/>
              <a:t>第</a:t>
            </a:r>
            <a:r>
              <a:rPr lang="en-US" altLang="zh-CN" dirty="0"/>
              <a:t>3</a:t>
            </a:r>
            <a:r>
              <a:rPr lang="zh-CN" altLang="zh-CN" dirty="0"/>
              <a:t>方库来操作微信的方法，</a:t>
            </a:r>
            <a:r>
              <a:rPr lang="en-US" altLang="zh-CN" dirty="0" err="1"/>
              <a:t>wxpy</a:t>
            </a:r>
            <a:r>
              <a:rPr lang="zh-CN" altLang="zh-CN" dirty="0"/>
              <a:t>还可以实现关于微信的其他功能，如果再结合</a:t>
            </a:r>
            <a:r>
              <a:rPr lang="en-US" altLang="zh-CN" dirty="0"/>
              <a:t>Python</a:t>
            </a:r>
            <a:r>
              <a:rPr lang="zh-CN" altLang="zh-CN" dirty="0"/>
              <a:t>的其他第</a:t>
            </a:r>
            <a:r>
              <a:rPr lang="en-US" altLang="zh-CN" dirty="0"/>
              <a:t>3</a:t>
            </a:r>
            <a:r>
              <a:rPr lang="zh-CN" altLang="zh-CN" dirty="0"/>
              <a:t>方库比如像图表类、数据分析类的库将能做出一个更加有趣的微信辅助系统，这里仅仅是抛砖引玉，在</a:t>
            </a:r>
            <a:r>
              <a:rPr lang="en-US" altLang="zh-CN" dirty="0"/>
              <a:t>Python</a:t>
            </a:r>
            <a:r>
              <a:rPr lang="zh-CN" altLang="zh-CN" dirty="0"/>
              <a:t>的世界要实现复杂的数据处理不再是难事。</a:t>
            </a:r>
          </a:p>
          <a:p>
            <a:endParaRPr lang="zh-CN" altLang="en-US" dirty="0"/>
          </a:p>
        </p:txBody>
      </p:sp>
    </p:spTree>
    <p:extLst>
      <p:ext uri="{BB962C8B-B14F-4D97-AF65-F5344CB8AC3E}">
        <p14:creationId xmlns:p14="http://schemas.microsoft.com/office/powerpoint/2010/main" val="138759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5FE16-ADAD-4004-98F1-0080D1DB4D62}"/>
              </a:ext>
            </a:extLst>
          </p:cNvPr>
          <p:cNvSpPr>
            <a:spLocks noGrp="1"/>
          </p:cNvSpPr>
          <p:nvPr>
            <p:ph type="title"/>
          </p:nvPr>
        </p:nvSpPr>
        <p:spPr/>
        <p:txBody>
          <a:bodyPr/>
          <a:lstStyle/>
          <a:p>
            <a:r>
              <a:rPr lang="zh-CN" altLang="en-US" dirty="0"/>
              <a:t>本单元知识点</a:t>
            </a:r>
          </a:p>
        </p:txBody>
      </p:sp>
      <p:sp>
        <p:nvSpPr>
          <p:cNvPr id="3" name="文本占位符 2">
            <a:extLst>
              <a:ext uri="{FF2B5EF4-FFF2-40B4-BE49-F238E27FC236}">
                <a16:creationId xmlns:a16="http://schemas.microsoft.com/office/drawing/2014/main" id="{00DB81F0-B919-41D6-98F0-248DABCF65ED}"/>
              </a:ext>
            </a:extLst>
          </p:cNvPr>
          <p:cNvSpPr>
            <a:spLocks noGrp="1"/>
          </p:cNvSpPr>
          <p:nvPr>
            <p:ph type="body" idx="1"/>
          </p:nvPr>
        </p:nvSpPr>
        <p:spPr/>
        <p:txBody>
          <a:bodyPr/>
          <a:lstStyle/>
          <a:p>
            <a:pPr marL="342900" indent="-342900">
              <a:buFont typeface="Wingdings" panose="05000000000000000000" pitchFamily="2" charset="2"/>
              <a:buChar char="Ø"/>
            </a:pPr>
            <a:r>
              <a:rPr lang="en-US" altLang="zh-CN" dirty="0"/>
              <a:t>12.1 </a:t>
            </a:r>
            <a:r>
              <a:rPr lang="en-US" altLang="zh-CN" dirty="0" err="1"/>
              <a:t>wxpy</a:t>
            </a:r>
            <a:r>
              <a:rPr lang="zh-CN" altLang="en-US" dirty="0"/>
              <a:t>模块概述</a:t>
            </a:r>
          </a:p>
          <a:p>
            <a:pPr marL="342900" indent="-342900">
              <a:buFont typeface="Wingdings" panose="05000000000000000000" pitchFamily="2" charset="2"/>
              <a:buChar char="Ø"/>
            </a:pPr>
            <a:r>
              <a:rPr lang="en-US" altLang="zh-CN" dirty="0"/>
              <a:t>12.2 </a:t>
            </a:r>
            <a:r>
              <a:rPr lang="zh-CN" altLang="en-US" dirty="0"/>
              <a:t>基本用法</a:t>
            </a:r>
          </a:p>
          <a:p>
            <a:pPr marL="342900" indent="-342900">
              <a:buFont typeface="Wingdings" panose="05000000000000000000" pitchFamily="2" charset="2"/>
              <a:buChar char="Ø"/>
            </a:pPr>
            <a:r>
              <a:rPr lang="en-US" altLang="zh-CN" dirty="0"/>
              <a:t>12.3 </a:t>
            </a:r>
            <a:r>
              <a:rPr lang="zh-CN" altLang="en-US" dirty="0"/>
              <a:t>统计微信好友数、微信群、公众号</a:t>
            </a:r>
          </a:p>
          <a:p>
            <a:pPr marL="342900" indent="-342900">
              <a:buFont typeface="Wingdings" panose="05000000000000000000" pitchFamily="2" charset="2"/>
              <a:buChar char="Ø"/>
            </a:pPr>
            <a:r>
              <a:rPr lang="en-US" altLang="zh-CN" dirty="0"/>
              <a:t>12.4 </a:t>
            </a:r>
            <a:r>
              <a:rPr lang="zh-CN" altLang="en-US" dirty="0"/>
              <a:t>分析好友男女比例</a:t>
            </a:r>
          </a:p>
          <a:p>
            <a:pPr marL="342900" indent="-342900">
              <a:buFont typeface="Wingdings" panose="05000000000000000000" pitchFamily="2" charset="2"/>
              <a:buChar char="Ø"/>
            </a:pPr>
            <a:r>
              <a:rPr lang="en-US" altLang="zh-CN" dirty="0"/>
              <a:t>12.5 </a:t>
            </a:r>
            <a:r>
              <a:rPr lang="zh-CN" altLang="en-US" dirty="0"/>
              <a:t>给指定朋友发送消息</a:t>
            </a:r>
          </a:p>
          <a:p>
            <a:pPr marL="342900" indent="-342900">
              <a:buFont typeface="Wingdings" panose="05000000000000000000" pitchFamily="2" charset="2"/>
              <a:buChar char="Ø"/>
            </a:pPr>
            <a:r>
              <a:rPr lang="en-US" altLang="zh-CN" dirty="0"/>
              <a:t>12.6 </a:t>
            </a:r>
            <a:r>
              <a:rPr lang="zh-CN" altLang="en-US" dirty="0"/>
              <a:t>关键词聊天机器人</a:t>
            </a:r>
          </a:p>
          <a:p>
            <a:pPr marL="342900" indent="-342900">
              <a:buFont typeface="Wingdings" panose="05000000000000000000" pitchFamily="2" charset="2"/>
              <a:buChar char="Ø"/>
            </a:pPr>
            <a:r>
              <a:rPr lang="en-US" altLang="zh-CN" dirty="0"/>
              <a:t>12.7 </a:t>
            </a:r>
            <a:r>
              <a:rPr lang="zh-CN" altLang="en-US" dirty="0"/>
              <a:t>基于图灵机器人的微信聊天机器人</a:t>
            </a:r>
          </a:p>
          <a:p>
            <a:endParaRPr lang="zh-CN" altLang="en-US" dirty="0"/>
          </a:p>
        </p:txBody>
      </p:sp>
    </p:spTree>
    <p:extLst>
      <p:ext uri="{BB962C8B-B14F-4D97-AF65-F5344CB8AC3E}">
        <p14:creationId xmlns:p14="http://schemas.microsoft.com/office/powerpoint/2010/main" val="235647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E4C66C-0451-4A97-9E17-38A4451768F5}"/>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12.1 </a:t>
            </a:r>
            <a:r>
              <a:rPr lang="en-US" altLang="zh-CN" b="0" i="0" u="none" strike="noStrike" kern="100" baseline="0">
                <a:latin typeface="宋体" panose="02010600030101010101" pitchFamily="2" charset="-122"/>
                <a:ea typeface="宋体" panose="02010600030101010101" pitchFamily="2" charset="-122"/>
              </a:rPr>
              <a:t>wxpy</a:t>
            </a:r>
            <a:r>
              <a:rPr lang="zh-CN" altLang="en-US" b="0" i="0" u="none" strike="noStrike" kern="100" baseline="0">
                <a:latin typeface="宋体" panose="02010600030101010101" pitchFamily="2" charset="-122"/>
                <a:ea typeface="宋体" panose="02010600030101010101" pitchFamily="2" charset="-122"/>
              </a:rPr>
              <a:t>模块概述</a:t>
            </a:r>
            <a:endParaRPr lang="zh-CN" altLang="en-US" b="0" i="0" u="none" strike="noStrike" kern="100" baseline="0">
              <a:latin typeface="Times New Roman" panose="02020603050405020304" pitchFamily="18" charset="0"/>
              <a:ea typeface="宋体" panose="02010600030101010101" pitchFamily="2" charset="-122"/>
            </a:endParaRPr>
          </a:p>
        </p:txBody>
      </p:sp>
      <p:sp>
        <p:nvSpPr>
          <p:cNvPr id="4" name="文本占位符 3">
            <a:extLst>
              <a:ext uri="{FF2B5EF4-FFF2-40B4-BE49-F238E27FC236}">
                <a16:creationId xmlns:a16="http://schemas.microsoft.com/office/drawing/2014/main" id="{6B6B19C2-71B5-4198-9674-353FECA89583}"/>
              </a:ext>
            </a:extLst>
          </p:cNvPr>
          <p:cNvSpPr>
            <a:spLocks noGrp="1"/>
          </p:cNvSpPr>
          <p:nvPr>
            <p:ph type="body" idx="1"/>
          </p:nvPr>
        </p:nvSpPr>
        <p:spPr/>
        <p:txBody>
          <a:bodyPr/>
          <a:lstStyle/>
          <a:p>
            <a:r>
              <a:rPr lang="en-US" altLang="zh-CN" dirty="0" err="1"/>
              <a:t>wxpy</a:t>
            </a:r>
            <a:r>
              <a:rPr lang="zh-CN" altLang="en-US" dirty="0"/>
              <a:t>这个库从官网上（</a:t>
            </a:r>
            <a:r>
              <a:rPr lang="en-US" altLang="zh-CN" dirty="0"/>
              <a:t>https://github.com/youfou/wxpy</a:t>
            </a:r>
            <a:r>
              <a:rPr lang="zh-CN" altLang="en-US" dirty="0"/>
              <a:t>）了解到，它是基于</a:t>
            </a:r>
            <a:r>
              <a:rPr lang="en-US" altLang="zh-CN" dirty="0" err="1"/>
              <a:t>itchat</a:t>
            </a:r>
            <a:r>
              <a:rPr lang="en-US" altLang="zh-CN" dirty="0"/>
              <a:t>.</a:t>
            </a:r>
          </a:p>
          <a:p>
            <a:r>
              <a:rPr lang="zh-CN" altLang="en-US" dirty="0"/>
              <a:t>具体可实现微信登录、收发消息、搜索好友、数据统计、微信公众号、微信好友、微信群基本信息获取等功能。 可用来实现各种微信个人号的自动化操作。</a:t>
            </a:r>
          </a:p>
        </p:txBody>
      </p:sp>
      <p:pic>
        <p:nvPicPr>
          <p:cNvPr id="5" name="图片 4">
            <a:extLst>
              <a:ext uri="{FF2B5EF4-FFF2-40B4-BE49-F238E27FC236}">
                <a16:creationId xmlns:a16="http://schemas.microsoft.com/office/drawing/2014/main" id="{E9FDD3C1-192B-4DC3-B085-1CC71A11D7C4}"/>
              </a:ext>
            </a:extLst>
          </p:cNvPr>
          <p:cNvPicPr>
            <a:picLocks noChangeAspect="1"/>
          </p:cNvPicPr>
          <p:nvPr/>
        </p:nvPicPr>
        <p:blipFill>
          <a:blip r:embed="rId2"/>
          <a:stretch>
            <a:fillRect/>
          </a:stretch>
        </p:blipFill>
        <p:spPr>
          <a:xfrm>
            <a:off x="559293" y="3301462"/>
            <a:ext cx="5980187" cy="3280629"/>
          </a:xfrm>
          <a:prstGeom prst="rect">
            <a:avLst/>
          </a:prstGeom>
        </p:spPr>
      </p:pic>
      <p:grpSp>
        <p:nvGrpSpPr>
          <p:cNvPr id="6" name="组合 5">
            <a:extLst>
              <a:ext uri="{FF2B5EF4-FFF2-40B4-BE49-F238E27FC236}">
                <a16:creationId xmlns:a16="http://schemas.microsoft.com/office/drawing/2014/main" id="{6821E974-5357-4DD7-A3B4-3B24C2EBA539}"/>
              </a:ext>
            </a:extLst>
          </p:cNvPr>
          <p:cNvGrpSpPr/>
          <p:nvPr/>
        </p:nvGrpSpPr>
        <p:grpSpPr>
          <a:xfrm>
            <a:off x="9969207" y="976775"/>
            <a:ext cx="1362075" cy="1495425"/>
            <a:chOff x="0" y="0"/>
            <a:chExt cx="1981200" cy="1743075"/>
          </a:xfrm>
        </p:grpSpPr>
        <p:sp>
          <p:nvSpPr>
            <p:cNvPr id="7" name="矩形 6">
              <a:extLst>
                <a:ext uri="{FF2B5EF4-FFF2-40B4-BE49-F238E27FC236}">
                  <a16:creationId xmlns:a16="http://schemas.microsoft.com/office/drawing/2014/main" id="{85BC365B-2DDD-4389-B5C2-9252C7CADD0F}"/>
                </a:ext>
              </a:extLst>
            </p:cNvPr>
            <p:cNvSpPr/>
            <p:nvPr/>
          </p:nvSpPr>
          <p:spPr>
            <a:xfrm>
              <a:off x="0" y="0"/>
              <a:ext cx="1981200" cy="174307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a:effectLst/>
                <a:ea typeface="等线" panose="02010600030101010101" pitchFamily="2" charset="-122"/>
                <a:cs typeface="Times New Roman" panose="02020603050405020304" pitchFamily="18" charset="0"/>
              </a:endParaRPr>
            </a:p>
          </p:txBody>
        </p:sp>
        <p:sp>
          <p:nvSpPr>
            <p:cNvPr id="8" name="文本框 9">
              <a:extLst>
                <a:ext uri="{FF2B5EF4-FFF2-40B4-BE49-F238E27FC236}">
                  <a16:creationId xmlns:a16="http://schemas.microsoft.com/office/drawing/2014/main" id="{A689082B-CF63-477C-AAF1-D0DB20F5D6A1}"/>
                </a:ext>
              </a:extLst>
            </p:cNvPr>
            <p:cNvSpPr txBox="1"/>
            <p:nvPr/>
          </p:nvSpPr>
          <p:spPr>
            <a:xfrm>
              <a:off x="41564" y="1390650"/>
              <a:ext cx="1898073" cy="32385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sz="1050" kern="100">
                  <a:effectLst/>
                  <a:ea typeface="等线" panose="02010600030101010101" pitchFamily="2" charset="-122"/>
                  <a:cs typeface="Times New Roman" panose="02020603050405020304" pitchFamily="18" charset="0"/>
                </a:rPr>
                <a:t>扫码看视频</a:t>
              </a:r>
              <a:r>
                <a:rPr lang="en-US" sz="1050" kern="100">
                  <a:effectLst/>
                  <a:ea typeface="等线" panose="02010600030101010101" pitchFamily="2" charset="-122"/>
                  <a:cs typeface="Times New Roman" panose="02020603050405020304" pitchFamily="18" charset="0"/>
                </a:rPr>
                <a:t>12.1</a:t>
              </a:r>
              <a:endParaRPr lang="zh-CN" sz="1050" kern="100">
                <a:effectLst/>
                <a:ea typeface="等线" panose="02010600030101010101" pitchFamily="2" charset="-122"/>
                <a:cs typeface="Times New Roman" panose="02020603050405020304" pitchFamily="18" charset="0"/>
              </a:endParaRPr>
            </a:p>
          </p:txBody>
        </p:sp>
      </p:grpSp>
      <p:pic>
        <p:nvPicPr>
          <p:cNvPr id="9" name="图片 8">
            <a:extLst>
              <a:ext uri="{FF2B5EF4-FFF2-40B4-BE49-F238E27FC236}">
                <a16:creationId xmlns:a16="http://schemas.microsoft.com/office/drawing/2014/main" id="{A66FDA63-A754-490D-A8CF-E2CD64F7F217}"/>
              </a:ext>
            </a:extLst>
          </p:cNvPr>
          <p:cNvPicPr/>
          <p:nvPr/>
        </p:nvPicPr>
        <p:blipFill>
          <a:blip r:embed="rId3"/>
          <a:stretch>
            <a:fillRect/>
          </a:stretch>
        </p:blipFill>
        <p:spPr>
          <a:xfrm>
            <a:off x="10102874" y="1103681"/>
            <a:ext cx="1094740" cy="1066165"/>
          </a:xfrm>
          <a:prstGeom prst="rect">
            <a:avLst/>
          </a:prstGeom>
        </p:spPr>
      </p:pic>
    </p:spTree>
    <p:extLst>
      <p:ext uri="{BB962C8B-B14F-4D97-AF65-F5344CB8AC3E}">
        <p14:creationId xmlns:p14="http://schemas.microsoft.com/office/powerpoint/2010/main" val="408075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6A85-2E90-4EFF-93AB-D1878746C0E0}"/>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12.2 </a:t>
            </a:r>
            <a:r>
              <a:rPr lang="zh-CN" altLang="en-US" b="0" i="0" u="none" strike="noStrike" kern="100" baseline="0">
                <a:latin typeface="宋体" panose="02010600030101010101" pitchFamily="2" charset="-122"/>
                <a:ea typeface="宋体" panose="02010600030101010101" pitchFamily="2" charset="-122"/>
              </a:rPr>
              <a:t>基本用法</a:t>
            </a:r>
            <a:endParaRPr lang="zh-CN" altLang="en-US" b="0" i="0" u="none" strike="noStrike" kern="100" baseline="0">
              <a:latin typeface="Times New Roman" panose="02020603050405020304" pitchFamily="18" charset="0"/>
              <a:ea typeface="宋体" panose="02010600030101010101" pitchFamily="2" charset="-122"/>
            </a:endParaRPr>
          </a:p>
        </p:txBody>
      </p:sp>
      <p:sp>
        <p:nvSpPr>
          <p:cNvPr id="4" name="文本占位符 3">
            <a:extLst>
              <a:ext uri="{FF2B5EF4-FFF2-40B4-BE49-F238E27FC236}">
                <a16:creationId xmlns:a16="http://schemas.microsoft.com/office/drawing/2014/main" id="{00A3A032-6F1C-40E8-A10E-9F7955D97542}"/>
              </a:ext>
            </a:extLst>
          </p:cNvPr>
          <p:cNvSpPr>
            <a:spLocks noGrp="1"/>
          </p:cNvSpPr>
          <p:nvPr>
            <p:ph type="body" idx="1"/>
          </p:nvPr>
        </p:nvSpPr>
        <p:spPr>
          <a:xfrm>
            <a:off x="478022" y="1053352"/>
            <a:ext cx="9899973" cy="5391835"/>
          </a:xfrm>
        </p:spPr>
        <p:txBody>
          <a:bodyPr>
            <a:normAutofit lnSpcReduction="10000"/>
          </a:bodyPr>
          <a:lstStyle/>
          <a:p>
            <a:r>
              <a:rPr lang="en-US" altLang="zh-CN" dirty="0"/>
              <a:t>【</a:t>
            </a:r>
            <a:r>
              <a:rPr lang="zh-CN" altLang="zh-CN" dirty="0"/>
              <a:t>例</a:t>
            </a:r>
            <a:r>
              <a:rPr lang="en-US" altLang="zh-CN" dirty="0"/>
              <a:t>12.1</a:t>
            </a:r>
            <a:r>
              <a:rPr lang="zh-CN" altLang="zh-CN" dirty="0"/>
              <a:t>】初始化、登录并向自己的文件助手发送一条信息</a:t>
            </a:r>
            <a:endParaRPr lang="en-US" altLang="zh-CN" dirty="0"/>
          </a:p>
          <a:p>
            <a:r>
              <a:rPr lang="en-US" altLang="zh-CN" dirty="0"/>
              <a:t>from </a:t>
            </a:r>
            <a:r>
              <a:rPr lang="en-US" altLang="zh-CN" dirty="0" err="1"/>
              <a:t>wxpy</a:t>
            </a:r>
            <a:r>
              <a:rPr lang="en-US" altLang="zh-CN" dirty="0"/>
              <a:t> import *</a:t>
            </a:r>
            <a:endParaRPr lang="zh-CN" altLang="zh-CN" dirty="0"/>
          </a:p>
          <a:p>
            <a:r>
              <a:rPr lang="en-US" altLang="zh-CN" dirty="0"/>
              <a:t> </a:t>
            </a:r>
            <a:endParaRPr lang="zh-CN" altLang="zh-CN" dirty="0"/>
          </a:p>
          <a:p>
            <a:r>
              <a:rPr lang="en-US" altLang="zh-CN" dirty="0"/>
              <a:t># </a:t>
            </a:r>
            <a:r>
              <a:rPr lang="zh-CN" altLang="zh-CN" dirty="0"/>
              <a:t>初始化机器人，扫码登陆</a:t>
            </a:r>
          </a:p>
          <a:p>
            <a:r>
              <a:rPr lang="en-US" altLang="zh-CN" dirty="0"/>
              <a:t>bot = Bot()</a:t>
            </a:r>
            <a:endParaRPr lang="zh-CN" altLang="zh-CN" dirty="0"/>
          </a:p>
          <a:p>
            <a:r>
              <a:rPr lang="en-US" altLang="zh-CN" dirty="0"/>
              <a:t> </a:t>
            </a:r>
            <a:endParaRPr lang="zh-CN" altLang="zh-CN" dirty="0"/>
          </a:p>
          <a:p>
            <a:r>
              <a:rPr lang="en-US" altLang="zh-CN" dirty="0"/>
              <a:t># </a:t>
            </a:r>
            <a:r>
              <a:rPr lang="zh-CN" altLang="zh-CN" dirty="0"/>
              <a:t>机器人账号自身</a:t>
            </a:r>
          </a:p>
          <a:p>
            <a:r>
              <a:rPr lang="en-US" altLang="zh-CN" dirty="0"/>
              <a:t>myself = </a:t>
            </a:r>
            <a:r>
              <a:rPr lang="en-US" altLang="zh-CN" dirty="0" err="1"/>
              <a:t>bot.self</a:t>
            </a:r>
            <a:endParaRPr lang="zh-CN" altLang="zh-CN" dirty="0"/>
          </a:p>
          <a:p>
            <a:r>
              <a:rPr lang="en-US" altLang="zh-CN" dirty="0"/>
              <a:t> </a:t>
            </a:r>
            <a:endParaRPr lang="zh-CN" altLang="zh-CN" dirty="0"/>
          </a:p>
          <a:p>
            <a:r>
              <a:rPr lang="en-US" altLang="zh-CN" dirty="0"/>
              <a:t># </a:t>
            </a:r>
            <a:r>
              <a:rPr lang="zh-CN" altLang="zh-CN" dirty="0"/>
              <a:t>向文件传输助手发送消息</a:t>
            </a:r>
          </a:p>
          <a:p>
            <a:r>
              <a:rPr lang="en-US" altLang="zh-CN" dirty="0" err="1"/>
              <a:t>bot.file_helper.send</a:t>
            </a:r>
            <a:r>
              <a:rPr lang="en-US" altLang="zh-CN" dirty="0"/>
              <a:t>('Hello from </a:t>
            </a:r>
            <a:r>
              <a:rPr lang="en-US" altLang="zh-CN" dirty="0" err="1"/>
              <a:t>wxpy</a:t>
            </a:r>
            <a:r>
              <a:rPr lang="en-US" altLang="zh-CN" dirty="0"/>
              <a:t>!')</a:t>
            </a:r>
            <a:endParaRPr lang="zh-CN" altLang="zh-CN" dirty="0"/>
          </a:p>
          <a:p>
            <a:endParaRPr lang="zh-CN" altLang="en-US" dirty="0"/>
          </a:p>
        </p:txBody>
      </p:sp>
    </p:spTree>
    <p:extLst>
      <p:ext uri="{BB962C8B-B14F-4D97-AF65-F5344CB8AC3E}">
        <p14:creationId xmlns:p14="http://schemas.microsoft.com/office/powerpoint/2010/main" val="321704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379D8-F73B-4AA2-BB88-7D568C47875A}"/>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E7E248AE-9891-4716-9DA1-DE4858914CBC}"/>
              </a:ext>
            </a:extLst>
          </p:cNvPr>
          <p:cNvSpPr>
            <a:spLocks noGrp="1"/>
          </p:cNvSpPr>
          <p:nvPr>
            <p:ph type="body" idx="1"/>
          </p:nvPr>
        </p:nvSpPr>
        <p:spPr/>
        <p:txBody>
          <a:bodyPr/>
          <a:lstStyle/>
          <a:p>
            <a:r>
              <a:rPr lang="zh-CN" altLang="en-US" dirty="0"/>
              <a:t>打开刚才扫码的手机，查看文件助手的消息如图</a:t>
            </a:r>
          </a:p>
          <a:p>
            <a:r>
              <a:rPr lang="zh-CN" altLang="en-US" dirty="0"/>
              <a:t> </a:t>
            </a:r>
          </a:p>
          <a:p>
            <a:endParaRPr lang="zh-CN" altLang="en-US" dirty="0"/>
          </a:p>
        </p:txBody>
      </p:sp>
      <p:pic>
        <p:nvPicPr>
          <p:cNvPr id="7" name="图片 6">
            <a:extLst>
              <a:ext uri="{FF2B5EF4-FFF2-40B4-BE49-F238E27FC236}">
                <a16:creationId xmlns:a16="http://schemas.microsoft.com/office/drawing/2014/main" id="{966D4F56-7F3B-49F3-9D6E-357FD8BCEA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03" y="1808592"/>
            <a:ext cx="2247900" cy="3996055"/>
          </a:xfrm>
          <a:prstGeom prst="rect">
            <a:avLst/>
          </a:prstGeom>
          <a:noFill/>
          <a:ln>
            <a:noFill/>
          </a:ln>
        </p:spPr>
      </p:pic>
    </p:spTree>
    <p:extLst>
      <p:ext uri="{BB962C8B-B14F-4D97-AF65-F5344CB8AC3E}">
        <p14:creationId xmlns:p14="http://schemas.microsoft.com/office/powerpoint/2010/main" val="252576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A7600C-DD47-4372-BC56-897055FE8B37}"/>
              </a:ext>
            </a:extLst>
          </p:cNvPr>
          <p:cNvSpPr>
            <a:spLocks noGrp="1"/>
          </p:cNvSpPr>
          <p:nvPr>
            <p:ph type="title"/>
          </p:nvPr>
        </p:nvSpPr>
        <p:spPr/>
        <p:txBody>
          <a:bodyPr/>
          <a:lstStyle/>
          <a:p>
            <a:pPr marR="0" rtl="0"/>
            <a:r>
              <a:rPr lang="en-US" altLang="zh-CN" b="0" i="0" u="none" strike="noStrike" kern="100" baseline="0">
                <a:latin typeface="Times New Roman" panose="02020603050405020304" pitchFamily="18" charset="0"/>
                <a:ea typeface="宋体" panose="02010600030101010101" pitchFamily="2" charset="-122"/>
              </a:rPr>
              <a:t>12.3 </a:t>
            </a:r>
            <a:r>
              <a:rPr lang="zh-CN" altLang="en-US" b="0" i="0" u="none" strike="noStrike" kern="100" baseline="0">
                <a:latin typeface="Times New Roman" panose="02020603050405020304" pitchFamily="18" charset="0"/>
                <a:ea typeface="宋体" panose="02010600030101010101" pitchFamily="2" charset="-122"/>
              </a:rPr>
              <a:t>统计微信好友数、微信群、公众号</a:t>
            </a:r>
          </a:p>
        </p:txBody>
      </p:sp>
      <p:sp>
        <p:nvSpPr>
          <p:cNvPr id="4" name="文本占位符 3">
            <a:extLst>
              <a:ext uri="{FF2B5EF4-FFF2-40B4-BE49-F238E27FC236}">
                <a16:creationId xmlns:a16="http://schemas.microsoft.com/office/drawing/2014/main" id="{26A5FD80-1507-4399-AF99-A581230AC995}"/>
              </a:ext>
            </a:extLst>
          </p:cNvPr>
          <p:cNvSpPr>
            <a:spLocks noGrp="1"/>
          </p:cNvSpPr>
          <p:nvPr>
            <p:ph type="body" idx="1"/>
          </p:nvPr>
        </p:nvSpPr>
        <p:spPr/>
        <p:txBody>
          <a:bodyPr/>
          <a:lstStyle/>
          <a:p>
            <a:r>
              <a:rPr lang="zh-CN" altLang="zh-CN" dirty="0"/>
              <a:t>通过【例</a:t>
            </a:r>
            <a:r>
              <a:rPr lang="en-US" altLang="zh-CN" dirty="0"/>
              <a:t>12.1</a:t>
            </a:r>
            <a:r>
              <a:rPr lang="zh-CN" altLang="zh-CN" dirty="0"/>
              <a:t>】我们发现在扫码登录向文件助手发送信息后，</a:t>
            </a:r>
            <a:r>
              <a:rPr lang="en-US" altLang="zh-CN" dirty="0" err="1"/>
              <a:t>wxpy</a:t>
            </a:r>
            <a:r>
              <a:rPr lang="zh-CN" altLang="zh-CN" dirty="0"/>
              <a:t>机器人就自动退出了程序，若要继续实现其它功能，必须再次扫码，因此需要调用相应函数或者方法来让</a:t>
            </a:r>
            <a:r>
              <a:rPr lang="en-US" altLang="zh-CN" dirty="0"/>
              <a:t>bot</a:t>
            </a:r>
            <a:r>
              <a:rPr lang="zh-CN" altLang="zh-CN" dirty="0"/>
              <a:t>保持运行：</a:t>
            </a:r>
          </a:p>
          <a:p>
            <a:r>
              <a:rPr lang="zh-CN" altLang="zh-CN" dirty="0"/>
              <a:t>【例</a:t>
            </a:r>
            <a:r>
              <a:rPr lang="en-US" altLang="zh-CN" dirty="0"/>
              <a:t>12.2</a:t>
            </a:r>
            <a:r>
              <a:rPr lang="zh-CN" altLang="zh-CN" dirty="0"/>
              <a:t>】统计自己的微信好友数等信息</a:t>
            </a:r>
          </a:p>
          <a:p>
            <a:endParaRPr lang="zh-CN" altLang="en-US" dirty="0"/>
          </a:p>
        </p:txBody>
      </p:sp>
    </p:spTree>
    <p:extLst>
      <p:ext uri="{BB962C8B-B14F-4D97-AF65-F5344CB8AC3E}">
        <p14:creationId xmlns:p14="http://schemas.microsoft.com/office/powerpoint/2010/main" val="54020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84CC6EFA-D480-4B6D-A979-9049AE4D2B54}"/>
              </a:ext>
            </a:extLst>
          </p:cNvPr>
          <p:cNvSpPr>
            <a:spLocks noGrp="1"/>
          </p:cNvSpPr>
          <p:nvPr>
            <p:ph type="body" idx="1"/>
          </p:nvPr>
        </p:nvSpPr>
        <p:spPr>
          <a:xfrm>
            <a:off x="230818" y="159798"/>
            <a:ext cx="10679837" cy="6498454"/>
          </a:xfrm>
        </p:spPr>
        <p:txBody>
          <a:bodyPr>
            <a:normAutofit lnSpcReduction="10000"/>
          </a:bodyPr>
          <a:lstStyle/>
          <a:p>
            <a:r>
              <a:rPr lang="en-US" altLang="zh-CN" dirty="0"/>
              <a:t>from </a:t>
            </a:r>
            <a:r>
              <a:rPr lang="en-US" altLang="zh-CN" dirty="0" err="1"/>
              <a:t>wxpy</a:t>
            </a:r>
            <a:r>
              <a:rPr lang="en-US" altLang="zh-CN" dirty="0"/>
              <a:t> import *</a:t>
            </a:r>
            <a:endParaRPr lang="zh-CN" altLang="zh-CN" dirty="0"/>
          </a:p>
          <a:p>
            <a:r>
              <a:rPr lang="en-US" altLang="zh-CN" dirty="0"/>
              <a:t> </a:t>
            </a:r>
            <a:endParaRPr lang="zh-CN" altLang="zh-CN" dirty="0"/>
          </a:p>
          <a:p>
            <a:r>
              <a:rPr lang="en-US" altLang="zh-CN" dirty="0"/>
              <a:t># </a:t>
            </a:r>
            <a:r>
              <a:rPr lang="zh-CN" altLang="zh-CN" dirty="0"/>
              <a:t>初始化机器人，扫码登陆</a:t>
            </a:r>
          </a:p>
          <a:p>
            <a:r>
              <a:rPr lang="en-US" altLang="zh-CN" dirty="0"/>
              <a:t>bot = Bot()</a:t>
            </a:r>
            <a:endParaRPr lang="zh-CN" altLang="zh-CN" dirty="0"/>
          </a:p>
          <a:p>
            <a:r>
              <a:rPr lang="en-US" altLang="zh-CN" dirty="0"/>
              <a:t> </a:t>
            </a:r>
            <a:endParaRPr lang="zh-CN" altLang="zh-CN" dirty="0"/>
          </a:p>
          <a:p>
            <a:r>
              <a:rPr lang="en-US" altLang="zh-CN" dirty="0"/>
              <a:t># </a:t>
            </a:r>
            <a:r>
              <a:rPr lang="zh-CN" altLang="zh-CN" dirty="0"/>
              <a:t>机器人账号自身</a:t>
            </a:r>
          </a:p>
          <a:p>
            <a:r>
              <a:rPr lang="en-US" altLang="zh-CN" dirty="0"/>
              <a:t>myself = </a:t>
            </a:r>
            <a:r>
              <a:rPr lang="en-US" altLang="zh-CN" dirty="0" err="1"/>
              <a:t>bot.self</a:t>
            </a:r>
            <a:endParaRPr lang="zh-CN" altLang="zh-CN" dirty="0"/>
          </a:p>
          <a:p>
            <a:r>
              <a:rPr lang="en-US" altLang="zh-CN" dirty="0"/>
              <a:t> </a:t>
            </a:r>
            <a:endParaRPr lang="zh-CN" altLang="zh-CN" dirty="0"/>
          </a:p>
          <a:p>
            <a:r>
              <a:rPr lang="en-US" altLang="zh-CN" dirty="0"/>
              <a:t># </a:t>
            </a:r>
            <a:r>
              <a:rPr lang="zh-CN" altLang="zh-CN" dirty="0"/>
              <a:t>获取所有好友</a:t>
            </a:r>
            <a:r>
              <a:rPr lang="en-US" altLang="zh-CN" dirty="0"/>
              <a:t>[</a:t>
            </a:r>
            <a:r>
              <a:rPr lang="zh-CN" altLang="zh-CN" dirty="0"/>
              <a:t>返回列表包含</a:t>
            </a:r>
            <a:r>
              <a:rPr lang="en-US" altLang="zh-CN" dirty="0"/>
              <a:t>Chats</a:t>
            </a:r>
            <a:r>
              <a:rPr lang="zh-CN" altLang="zh-CN" dirty="0"/>
              <a:t>对象</a:t>
            </a:r>
            <a:r>
              <a:rPr lang="en-US" altLang="zh-CN" dirty="0"/>
              <a:t>(</a:t>
            </a:r>
            <a:r>
              <a:rPr lang="zh-CN" altLang="zh-CN" dirty="0"/>
              <a:t>你的所有好友，包括自己</a:t>
            </a:r>
            <a:r>
              <a:rPr lang="en-US" altLang="zh-CN" dirty="0"/>
              <a:t>)]</a:t>
            </a:r>
            <a:endParaRPr lang="zh-CN" altLang="zh-CN" dirty="0"/>
          </a:p>
          <a:p>
            <a:r>
              <a:rPr lang="en-US" altLang="zh-CN" dirty="0"/>
              <a:t>t0 = </a:t>
            </a:r>
            <a:r>
              <a:rPr lang="en-US" altLang="zh-CN" dirty="0" err="1"/>
              <a:t>bot.friends</a:t>
            </a:r>
            <a:r>
              <a:rPr lang="en-US" altLang="zh-CN" dirty="0"/>
              <a:t>(update=False)</a:t>
            </a:r>
            <a:endParaRPr lang="zh-CN" altLang="zh-CN" dirty="0"/>
          </a:p>
          <a:p>
            <a:r>
              <a:rPr lang="en-US" altLang="zh-CN" dirty="0"/>
              <a:t># </a:t>
            </a:r>
            <a:r>
              <a:rPr lang="zh-CN" altLang="zh-CN" dirty="0"/>
              <a:t>查看自己好友数</a:t>
            </a:r>
            <a:r>
              <a:rPr lang="en-US" altLang="zh-CN" dirty="0"/>
              <a:t>(</a:t>
            </a:r>
            <a:r>
              <a:rPr lang="zh-CN" altLang="zh-CN" dirty="0"/>
              <a:t>除开自己</a:t>
            </a:r>
            <a:r>
              <a:rPr lang="en-US" altLang="zh-CN" dirty="0"/>
              <a:t>)</a:t>
            </a:r>
            <a:endParaRPr lang="zh-CN" altLang="zh-CN" dirty="0"/>
          </a:p>
          <a:p>
            <a:r>
              <a:rPr lang="en-US" altLang="zh-CN" dirty="0"/>
              <a:t>print("</a:t>
            </a:r>
            <a:r>
              <a:rPr lang="zh-CN" altLang="zh-CN" dirty="0"/>
              <a:t>我的好友数：</a:t>
            </a:r>
            <a:r>
              <a:rPr lang="en-US" altLang="zh-CN" dirty="0"/>
              <a:t>"+str(</a:t>
            </a:r>
            <a:r>
              <a:rPr lang="en-US" altLang="zh-CN" dirty="0" err="1"/>
              <a:t>len</a:t>
            </a:r>
            <a:r>
              <a:rPr lang="en-US" altLang="zh-CN" dirty="0"/>
              <a:t>(t0)-1))</a:t>
            </a:r>
            <a:endParaRPr lang="zh-CN" altLang="zh-CN" dirty="0"/>
          </a:p>
          <a:p>
            <a:r>
              <a:rPr lang="en-US" altLang="zh-CN" dirty="0"/>
              <a:t> </a:t>
            </a:r>
            <a:endParaRPr lang="zh-CN" altLang="zh-CN" dirty="0"/>
          </a:p>
          <a:p>
            <a:endParaRPr lang="zh-CN" altLang="en-US" dirty="0"/>
          </a:p>
        </p:txBody>
      </p:sp>
    </p:spTree>
    <p:extLst>
      <p:ext uri="{BB962C8B-B14F-4D97-AF65-F5344CB8AC3E}">
        <p14:creationId xmlns:p14="http://schemas.microsoft.com/office/powerpoint/2010/main" val="212933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3328E031-8E33-416F-8406-23DF2BDD11BF}"/>
              </a:ext>
            </a:extLst>
          </p:cNvPr>
          <p:cNvSpPr>
            <a:spLocks noGrp="1"/>
          </p:cNvSpPr>
          <p:nvPr>
            <p:ph type="body" idx="1"/>
          </p:nvPr>
        </p:nvSpPr>
        <p:spPr>
          <a:xfrm>
            <a:off x="478023" y="292962"/>
            <a:ext cx="8534400" cy="6161103"/>
          </a:xfrm>
        </p:spPr>
        <p:txBody>
          <a:bodyPr>
            <a:normAutofit fontScale="85000" lnSpcReduction="20000"/>
          </a:bodyPr>
          <a:lstStyle/>
          <a:p>
            <a:r>
              <a:rPr lang="en-US" altLang="zh-CN" dirty="0"/>
              <a:t># </a:t>
            </a:r>
            <a:r>
              <a:rPr lang="zh-CN" altLang="zh-CN" dirty="0"/>
              <a:t>获取所有微信群</a:t>
            </a:r>
            <a:r>
              <a:rPr lang="en-US" altLang="zh-CN" dirty="0"/>
              <a:t>[</a:t>
            </a:r>
            <a:r>
              <a:rPr lang="zh-CN" altLang="zh-CN" dirty="0"/>
              <a:t>返回列表包含</a:t>
            </a:r>
            <a:r>
              <a:rPr lang="en-US" altLang="zh-CN" dirty="0"/>
              <a:t>Groups</a:t>
            </a:r>
            <a:r>
              <a:rPr lang="zh-CN" altLang="zh-CN" dirty="0"/>
              <a:t>对象</a:t>
            </a:r>
            <a:r>
              <a:rPr lang="en-US" altLang="zh-CN" dirty="0"/>
              <a:t>]</a:t>
            </a:r>
            <a:endParaRPr lang="zh-CN" altLang="zh-CN" dirty="0"/>
          </a:p>
          <a:p>
            <a:r>
              <a:rPr lang="en-US" altLang="zh-CN" dirty="0"/>
              <a:t>t1 = </a:t>
            </a:r>
            <a:r>
              <a:rPr lang="en-US" altLang="zh-CN" dirty="0" err="1"/>
              <a:t>bot.groups</a:t>
            </a:r>
            <a:r>
              <a:rPr lang="en-US" altLang="zh-CN" dirty="0"/>
              <a:t>(update=False)</a:t>
            </a:r>
            <a:endParaRPr lang="zh-CN" altLang="zh-CN" dirty="0"/>
          </a:p>
          <a:p>
            <a:r>
              <a:rPr lang="en-US" altLang="zh-CN" dirty="0"/>
              <a:t># </a:t>
            </a:r>
            <a:r>
              <a:rPr lang="zh-CN" altLang="zh-CN" dirty="0"/>
              <a:t>查看微信群数</a:t>
            </a:r>
            <a:r>
              <a:rPr lang="en-US" altLang="zh-CN" dirty="0"/>
              <a:t>(</a:t>
            </a:r>
            <a:r>
              <a:rPr lang="zh-CN" altLang="zh-CN" dirty="0"/>
              <a:t>活跃的</a:t>
            </a:r>
            <a:r>
              <a:rPr lang="en-US" altLang="zh-CN" dirty="0"/>
              <a:t>)</a:t>
            </a:r>
            <a:endParaRPr lang="zh-CN" altLang="zh-CN" dirty="0"/>
          </a:p>
          <a:p>
            <a:r>
              <a:rPr lang="en-US" altLang="zh-CN" dirty="0"/>
              <a:t>print("</a:t>
            </a:r>
            <a:r>
              <a:rPr lang="zh-CN" altLang="zh-CN" dirty="0"/>
              <a:t>我的微信群聊数：</a:t>
            </a:r>
            <a:r>
              <a:rPr lang="en-US" altLang="zh-CN" dirty="0"/>
              <a:t>"+str(</a:t>
            </a:r>
            <a:r>
              <a:rPr lang="en-US" altLang="zh-CN" dirty="0" err="1"/>
              <a:t>len</a:t>
            </a:r>
            <a:r>
              <a:rPr lang="en-US" altLang="zh-CN" dirty="0"/>
              <a:t>(t1)))</a:t>
            </a:r>
            <a:endParaRPr lang="zh-CN" altLang="zh-CN" dirty="0"/>
          </a:p>
          <a:p>
            <a:r>
              <a:rPr lang="en-US" altLang="zh-CN" dirty="0"/>
              <a:t> </a:t>
            </a:r>
            <a:endParaRPr lang="zh-CN" altLang="zh-CN" dirty="0"/>
          </a:p>
          <a:p>
            <a:r>
              <a:rPr lang="en-US" altLang="zh-CN" dirty="0"/>
              <a:t># </a:t>
            </a:r>
            <a:r>
              <a:rPr lang="zh-CN" altLang="zh-CN" dirty="0"/>
              <a:t>获取所有关注的微信公众号</a:t>
            </a:r>
            <a:r>
              <a:rPr lang="en-US" altLang="zh-CN" dirty="0"/>
              <a:t>[</a:t>
            </a:r>
            <a:r>
              <a:rPr lang="zh-CN" altLang="zh-CN" dirty="0"/>
              <a:t>返回列表包含</a:t>
            </a:r>
            <a:r>
              <a:rPr lang="en-US" altLang="zh-CN" dirty="0"/>
              <a:t>Chats</a:t>
            </a:r>
            <a:r>
              <a:rPr lang="zh-CN" altLang="zh-CN" dirty="0"/>
              <a:t>对象</a:t>
            </a:r>
            <a:r>
              <a:rPr lang="en-US" altLang="zh-CN" dirty="0"/>
              <a:t>]</a:t>
            </a:r>
            <a:endParaRPr lang="zh-CN" altLang="zh-CN" dirty="0"/>
          </a:p>
          <a:p>
            <a:r>
              <a:rPr lang="en-US" altLang="zh-CN" dirty="0"/>
              <a:t>t2 = </a:t>
            </a:r>
            <a:r>
              <a:rPr lang="en-US" altLang="zh-CN" dirty="0" err="1"/>
              <a:t>bot.mps</a:t>
            </a:r>
            <a:r>
              <a:rPr lang="en-US" altLang="zh-CN" dirty="0"/>
              <a:t>(update=False)</a:t>
            </a:r>
            <a:endParaRPr lang="zh-CN" altLang="zh-CN" dirty="0"/>
          </a:p>
          <a:p>
            <a:r>
              <a:rPr lang="en-US" altLang="zh-CN" dirty="0"/>
              <a:t># </a:t>
            </a:r>
            <a:r>
              <a:rPr lang="zh-CN" altLang="zh-CN" dirty="0"/>
              <a:t>查看关注的微信公众号数</a:t>
            </a:r>
          </a:p>
          <a:p>
            <a:r>
              <a:rPr lang="en-US" altLang="zh-CN" dirty="0"/>
              <a:t>print("</a:t>
            </a:r>
            <a:r>
              <a:rPr lang="zh-CN" altLang="zh-CN" dirty="0"/>
              <a:t>我关注的微信公众号数：</a:t>
            </a:r>
            <a:r>
              <a:rPr lang="en-US" altLang="zh-CN" dirty="0"/>
              <a:t>"+str(</a:t>
            </a:r>
            <a:r>
              <a:rPr lang="en-US" altLang="zh-CN" dirty="0" err="1"/>
              <a:t>len</a:t>
            </a:r>
            <a:r>
              <a:rPr lang="en-US" altLang="zh-CN" dirty="0"/>
              <a:t>(t2)))</a:t>
            </a:r>
            <a:endParaRPr lang="zh-CN" altLang="zh-CN" dirty="0"/>
          </a:p>
          <a:p>
            <a:r>
              <a:rPr lang="en-US" altLang="zh-CN" dirty="0"/>
              <a:t> </a:t>
            </a:r>
            <a:endParaRPr lang="zh-CN" altLang="zh-CN" dirty="0"/>
          </a:p>
          <a:p>
            <a:r>
              <a:rPr lang="en-US" altLang="zh-CN" dirty="0"/>
              <a:t># </a:t>
            </a:r>
            <a:r>
              <a:rPr lang="zh-CN" altLang="zh-CN" dirty="0"/>
              <a:t>进入</a:t>
            </a:r>
            <a:r>
              <a:rPr lang="en-US" altLang="zh-CN" dirty="0"/>
              <a:t> Python </a:t>
            </a:r>
            <a:r>
              <a:rPr lang="zh-CN" altLang="zh-CN" dirty="0"/>
              <a:t>命令行、让程序保持运行</a:t>
            </a:r>
          </a:p>
          <a:p>
            <a:r>
              <a:rPr lang="en-US" altLang="zh-CN" dirty="0"/>
              <a:t>#embed()</a:t>
            </a:r>
            <a:endParaRPr lang="zh-CN" altLang="zh-CN" dirty="0"/>
          </a:p>
          <a:p>
            <a:r>
              <a:rPr lang="en-US" altLang="zh-CN" dirty="0"/>
              <a:t> </a:t>
            </a:r>
            <a:endParaRPr lang="zh-CN" altLang="zh-CN" dirty="0"/>
          </a:p>
          <a:p>
            <a:r>
              <a:rPr lang="en-US" altLang="zh-CN" dirty="0"/>
              <a:t># </a:t>
            </a:r>
            <a:r>
              <a:rPr lang="zh-CN" altLang="zh-CN" dirty="0"/>
              <a:t>或者仅仅堵塞线程</a:t>
            </a:r>
          </a:p>
          <a:p>
            <a:r>
              <a:rPr lang="en-US" altLang="zh-CN" dirty="0"/>
              <a:t># </a:t>
            </a:r>
            <a:r>
              <a:rPr lang="en-US" altLang="zh-CN" dirty="0" err="1"/>
              <a:t>bot.join</a:t>
            </a:r>
            <a:r>
              <a:rPr lang="en-US" altLang="zh-CN" dirty="0"/>
              <a:t>()</a:t>
            </a:r>
            <a:endParaRPr lang="zh-CN" altLang="zh-CN" dirty="0"/>
          </a:p>
          <a:p>
            <a:endParaRPr lang="zh-CN" altLang="en-US" dirty="0"/>
          </a:p>
        </p:txBody>
      </p:sp>
    </p:spTree>
    <p:extLst>
      <p:ext uri="{BB962C8B-B14F-4D97-AF65-F5344CB8AC3E}">
        <p14:creationId xmlns:p14="http://schemas.microsoft.com/office/powerpoint/2010/main" val="236637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13644-187C-4A5B-8EE1-7100175B9E16}"/>
              </a:ext>
            </a:extLst>
          </p:cNvPr>
          <p:cNvSpPr>
            <a:spLocks noGrp="1"/>
          </p:cNvSpPr>
          <p:nvPr>
            <p:ph type="title"/>
          </p:nvPr>
        </p:nvSpPr>
        <p:spPr/>
        <p:txBody>
          <a:bodyPr/>
          <a:lstStyle/>
          <a:p>
            <a:r>
              <a:rPr lang="zh-CN" altLang="en-US" dirty="0"/>
              <a:t>运行结果</a:t>
            </a:r>
          </a:p>
        </p:txBody>
      </p:sp>
      <p:pic>
        <p:nvPicPr>
          <p:cNvPr id="4" name="图片 3">
            <a:extLst>
              <a:ext uri="{FF2B5EF4-FFF2-40B4-BE49-F238E27FC236}">
                <a16:creationId xmlns:a16="http://schemas.microsoft.com/office/drawing/2014/main" id="{6457A857-06AE-468D-B161-DE0E254591A0}"/>
              </a:ext>
            </a:extLst>
          </p:cNvPr>
          <p:cNvPicPr>
            <a:picLocks noChangeAspect="1"/>
          </p:cNvPicPr>
          <p:nvPr/>
        </p:nvPicPr>
        <p:blipFill>
          <a:blip r:embed="rId2"/>
          <a:stretch>
            <a:fillRect/>
          </a:stretch>
        </p:blipFill>
        <p:spPr>
          <a:xfrm>
            <a:off x="592780" y="1489498"/>
            <a:ext cx="7561905" cy="2085714"/>
          </a:xfrm>
          <a:prstGeom prst="rect">
            <a:avLst/>
          </a:prstGeom>
        </p:spPr>
      </p:pic>
      <p:sp>
        <p:nvSpPr>
          <p:cNvPr id="3" name="文本占位符 2">
            <a:extLst>
              <a:ext uri="{FF2B5EF4-FFF2-40B4-BE49-F238E27FC236}">
                <a16:creationId xmlns:a16="http://schemas.microsoft.com/office/drawing/2014/main" id="{DFE4A6D0-C893-4203-91E8-5001C62E8AC9}"/>
              </a:ext>
            </a:extLst>
          </p:cNvPr>
          <p:cNvSpPr>
            <a:spLocks noGrp="1"/>
          </p:cNvSpPr>
          <p:nvPr>
            <p:ph type="body" idx="1"/>
          </p:nvPr>
        </p:nvSpPr>
        <p:spPr/>
        <p:txBody>
          <a:bodyPr/>
          <a:lstStyle/>
          <a:p>
            <a:r>
              <a:rPr lang="zh-CN" altLang="en-US" dirty="0"/>
              <a:t>运行结果如下图：</a:t>
            </a:r>
          </a:p>
        </p:txBody>
      </p:sp>
    </p:spTree>
    <p:extLst>
      <p:ext uri="{BB962C8B-B14F-4D97-AF65-F5344CB8AC3E}">
        <p14:creationId xmlns:p14="http://schemas.microsoft.com/office/powerpoint/2010/main" val="2152104906"/>
      </p:ext>
    </p:extLst>
  </p:cSld>
  <p:clrMapOvr>
    <a:masterClrMapping/>
  </p:clrMapOvr>
</p:sld>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285</TotalTime>
  <Words>779</Words>
  <Application>Microsoft Office PowerPoint</Application>
  <PresentationFormat>宽屏</PresentationFormat>
  <Paragraphs>104</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宋体</vt:lpstr>
      <vt:lpstr>Arial</vt:lpstr>
      <vt:lpstr>Century Gothic</vt:lpstr>
      <vt:lpstr>Times New Roman</vt:lpstr>
      <vt:lpstr>Wingdings</vt:lpstr>
      <vt:lpstr>Wingdings 3</vt:lpstr>
      <vt:lpstr>切片</vt:lpstr>
      <vt:lpstr>第12单元</vt:lpstr>
      <vt:lpstr>本单元知识点</vt:lpstr>
      <vt:lpstr>12.1 wxpy模块概述</vt:lpstr>
      <vt:lpstr>12.2 基本用法</vt:lpstr>
      <vt:lpstr>PowerPoint 演示文稿</vt:lpstr>
      <vt:lpstr>12.3 统计微信好友数、微信群、公众号</vt:lpstr>
      <vt:lpstr>PowerPoint 演示文稿</vt:lpstr>
      <vt:lpstr>PowerPoint 演示文稿</vt:lpstr>
      <vt:lpstr>运行结果</vt:lpstr>
      <vt:lpstr>12.4 分析好友男女比例</vt:lpstr>
      <vt:lpstr>12.5 给指定朋友发送消息</vt:lpstr>
      <vt:lpstr>12.6 关键词聊天机器人</vt:lpstr>
      <vt:lpstr>运行效果图</vt:lpstr>
      <vt:lpstr>12.7 基于图灵机器人的微信聊天机器人</vt:lpstr>
      <vt:lpstr>PowerPoint 演示文稿</vt:lpstr>
      <vt:lpstr>运行结果</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第11单元</dc:title>
  <dc:creator>9day</dc:creator>
  <cp:lastModifiedBy>9day</cp:lastModifiedBy>
  <cp:revision>91</cp:revision>
  <dcterms:created xsi:type="dcterms:W3CDTF">2019-06-10T18:02:19Z</dcterms:created>
  <dcterms:modified xsi:type="dcterms:W3CDTF">2019-06-17T03:19:11Z</dcterms:modified>
</cp:coreProperties>
</file>