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23B7F-1235-4685-809E-417F393999E8}" type="datetimeFigureOut">
              <a:rPr lang="zh-CN" altLang="en-US" smtClean="0"/>
              <a:t>2019-06-17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F69B3-F8FB-4723-9E4D-BFB4CEF550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2088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2019-06-17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图片 1">
            <a:extLst>
              <a:ext uri="{FF2B5EF4-FFF2-40B4-BE49-F238E27FC236}">
                <a16:creationId xmlns:a16="http://schemas.microsoft.com/office/drawing/2014/main" id="{A1812A26-823A-4A53-8459-D51972F83E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762" y="4909078"/>
            <a:ext cx="4305300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0697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2019-06-17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864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2019-06-17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4661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2019-06-17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390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2019-06-17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1253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2019-06-17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040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2019-06-17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69131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2019-06-17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04293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2019-06-17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2245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023" y="80600"/>
            <a:ext cx="8534401" cy="7830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8023" y="1053353"/>
            <a:ext cx="8534400" cy="4908176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2019-06-17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5821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2019-06-17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738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2019-06-17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4601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2019-06-17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2555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2019-06-17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730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2019-06-17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7355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2019-06-17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0237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2019-06-17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9932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7956CF4-0283-4AF9-AF73-019E5472E8D0}" type="datetimeFigureOut">
              <a:rPr lang="zh-CN" altLang="en-US" smtClean="0"/>
              <a:t>2019-06-17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38924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python.org/download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5A8A662-1B31-43AA-BB30-6FD2B0483C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第</a:t>
            </a:r>
            <a:r>
              <a:rPr lang="en-US" altLang="zh-CN" dirty="0"/>
              <a:t>1</a:t>
            </a:r>
            <a:r>
              <a:rPr lang="zh-CN" altLang="en-US" dirty="0"/>
              <a:t>单元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FE6E7FD-DE7E-4571-AACB-4F19129542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zh-CN" b="1" dirty="0"/>
              <a:t>初识</a:t>
            </a:r>
            <a:r>
              <a:rPr lang="en-US" altLang="zh-CN" b="1" dirty="0"/>
              <a:t>Python</a:t>
            </a:r>
            <a:r>
              <a:rPr lang="zh-CN" altLang="zh-CN" b="1" dirty="0"/>
              <a:t>的世界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08377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D09C90-97E9-44E0-8E68-2DD1FBEB9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1.7</a:t>
            </a:r>
            <a:r>
              <a:rPr lang="zh-CN" altLang="zh-CN" dirty="0"/>
              <a:t>小试牛刀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90F4AFD-1028-42EE-ABFD-77E60B1AEE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zh-CN" dirty="0"/>
              <a:t>【例</a:t>
            </a:r>
            <a:r>
              <a:rPr lang="en-US" altLang="zh-CN" dirty="0"/>
              <a:t>1.1</a:t>
            </a:r>
            <a:r>
              <a:rPr lang="zh-CN" altLang="zh-CN" dirty="0"/>
              <a:t>】根据圆的半径计算圆的周长和面积</a:t>
            </a:r>
          </a:p>
          <a:p>
            <a:r>
              <a:rPr lang="zh-CN" altLang="zh-CN" dirty="0"/>
              <a:t>编写程序，从键盘输入圆的半径，计算并输出圆的周长和面积。计算圆的周长和面积需要使用π的值，</a:t>
            </a:r>
            <a:r>
              <a:rPr lang="en-US" altLang="zh-CN" dirty="0"/>
              <a:t>Python</a:t>
            </a:r>
            <a:r>
              <a:rPr lang="zh-CN" altLang="zh-CN" dirty="0"/>
              <a:t>的</a:t>
            </a:r>
            <a:r>
              <a:rPr lang="en-US" altLang="zh-CN" dirty="0"/>
              <a:t>math</a:t>
            </a:r>
            <a:r>
              <a:rPr lang="zh-CN" altLang="zh-CN" dirty="0"/>
              <a:t>模块中包含常量</a:t>
            </a:r>
            <a:r>
              <a:rPr lang="en-US" altLang="zh-CN" dirty="0"/>
              <a:t>pi</a:t>
            </a:r>
            <a:r>
              <a:rPr lang="zh-CN" altLang="zh-CN" dirty="0"/>
              <a:t>，通过导入</a:t>
            </a:r>
            <a:r>
              <a:rPr lang="en-US" altLang="zh-CN" dirty="0"/>
              <a:t>math</a:t>
            </a:r>
            <a:r>
              <a:rPr lang="zh-CN" altLang="zh-CN" dirty="0"/>
              <a:t>模块可以直接使用该值，然后使用周长和面积公式计算即可，考虑到第一次调试程序，建议直接使用</a:t>
            </a:r>
            <a:r>
              <a:rPr lang="en-US" altLang="zh-CN" dirty="0"/>
              <a:t>3.14</a:t>
            </a:r>
            <a:r>
              <a:rPr lang="zh-CN" altLang="zh-CN" dirty="0"/>
              <a:t>数字代入运算公式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88684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038A88-59FD-4453-97EB-EF306D1B2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E6CBC21-9B08-4B65-A505-325A3EC2DA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zh-CN" dirty="0"/>
              <a:t>【例</a:t>
            </a:r>
            <a:r>
              <a:rPr lang="en-US" altLang="zh-CN" dirty="0"/>
              <a:t>1.4</a:t>
            </a:r>
            <a:r>
              <a:rPr lang="zh-CN" altLang="zh-CN" dirty="0"/>
              <a:t>】编写程序，从键盘获取一个个信息，然后按照下面格式显示</a:t>
            </a:r>
            <a:endParaRPr lang="en-US" altLang="zh-CN" dirty="0"/>
          </a:p>
          <a:p>
            <a:r>
              <a:rPr lang="en-US" altLang="zh-CN" dirty="0"/>
              <a:t>============================== </a:t>
            </a:r>
            <a:endParaRPr lang="zh-CN" altLang="zh-CN" dirty="0"/>
          </a:p>
          <a:p>
            <a:r>
              <a:rPr lang="zh-CN" altLang="zh-CN" dirty="0"/>
              <a:t>姓名：张三</a:t>
            </a:r>
            <a:r>
              <a:rPr lang="en-US" altLang="zh-CN" dirty="0"/>
              <a:t> </a:t>
            </a:r>
            <a:endParaRPr lang="zh-CN" altLang="zh-CN" dirty="0"/>
          </a:p>
          <a:p>
            <a:r>
              <a:rPr lang="en-US" altLang="zh-CN" dirty="0"/>
              <a:t>QQ</a:t>
            </a:r>
            <a:r>
              <a:rPr lang="zh-CN" altLang="zh-CN" dirty="0"/>
              <a:t>：</a:t>
            </a:r>
            <a:r>
              <a:rPr lang="en-US" altLang="zh-CN" dirty="0"/>
              <a:t>123456789 </a:t>
            </a:r>
            <a:endParaRPr lang="zh-CN" altLang="zh-CN" dirty="0"/>
          </a:p>
          <a:p>
            <a:r>
              <a:rPr lang="zh-CN" altLang="zh-CN" dirty="0"/>
              <a:t>手机号：</a:t>
            </a:r>
            <a:r>
              <a:rPr lang="en-US" altLang="zh-CN" dirty="0"/>
              <a:t>987654321 </a:t>
            </a:r>
            <a:endParaRPr lang="zh-CN" altLang="zh-CN" dirty="0"/>
          </a:p>
          <a:p>
            <a:r>
              <a:rPr lang="zh-CN" altLang="zh-CN" dirty="0"/>
              <a:t>公司地址：北京朝阳区</a:t>
            </a:r>
            <a:r>
              <a:rPr lang="en-US" altLang="zh-CN" dirty="0"/>
              <a:t> </a:t>
            </a:r>
            <a:endParaRPr lang="zh-CN" altLang="zh-CN" dirty="0"/>
          </a:p>
          <a:p>
            <a:r>
              <a:rPr lang="en-US" altLang="zh-CN" dirty="0"/>
              <a:t>==============================</a:t>
            </a:r>
            <a:endParaRPr lang="zh-CN" altLang="zh-CN" dirty="0"/>
          </a:p>
          <a:p>
            <a:endParaRPr lang="zh-CN" altLang="en-US" dirty="0"/>
          </a:p>
        </p:txBody>
      </p: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469CAC84-15E8-4E5B-9B7F-17983D29E9FB}"/>
              </a:ext>
            </a:extLst>
          </p:cNvPr>
          <p:cNvGrpSpPr/>
          <p:nvPr/>
        </p:nvGrpSpPr>
        <p:grpSpPr>
          <a:xfrm>
            <a:off x="10075738" y="863600"/>
            <a:ext cx="1362075" cy="1495425"/>
            <a:chOff x="0" y="0"/>
            <a:chExt cx="1981200" cy="1743075"/>
          </a:xfrm>
        </p:grpSpPr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0F3DA518-5D7F-4198-B6F6-34322A997BD4}"/>
                </a:ext>
              </a:extLst>
            </p:cNvPr>
            <p:cNvSpPr/>
            <p:nvPr/>
          </p:nvSpPr>
          <p:spPr>
            <a:xfrm>
              <a:off x="0" y="0"/>
              <a:ext cx="1981200" cy="174307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endParaRPr lang="en-US" sz="1050" kern="100" dirty="0">
                <a:effectLst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3" name="文本框 24595">
              <a:extLst>
                <a:ext uri="{FF2B5EF4-FFF2-40B4-BE49-F238E27FC236}">
                  <a16:creationId xmlns:a16="http://schemas.microsoft.com/office/drawing/2014/main" id="{5DFE6220-3A9B-4F50-AC82-B49A21BA466B}"/>
                </a:ext>
              </a:extLst>
            </p:cNvPr>
            <p:cNvSpPr txBox="1"/>
            <p:nvPr/>
          </p:nvSpPr>
          <p:spPr>
            <a:xfrm>
              <a:off x="41564" y="1390650"/>
              <a:ext cx="1898073" cy="32385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1050" kern="100">
                  <a:effectLst/>
                  <a:ea typeface="等线" panose="02010600030101010101" pitchFamily="2" charset="-122"/>
                  <a:cs typeface="Times New Roman" panose="02020603050405020304" pitchFamily="18" charset="0"/>
                </a:rPr>
                <a:t>扫码看视频</a:t>
              </a:r>
              <a:r>
                <a:rPr lang="en-US" sz="1050" kern="100">
                  <a:effectLst/>
                  <a:ea typeface="等线" panose="02010600030101010101" pitchFamily="2" charset="-122"/>
                  <a:cs typeface="Times New Roman" panose="02020603050405020304" pitchFamily="18" charset="0"/>
                </a:rPr>
                <a:t>1.4</a:t>
              </a:r>
              <a:endParaRPr lang="zh-CN" sz="1050" kern="100">
                <a:effectLst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pic>
        <p:nvPicPr>
          <p:cNvPr id="14" name="图片 13">
            <a:extLst>
              <a:ext uri="{FF2B5EF4-FFF2-40B4-BE49-F238E27FC236}">
                <a16:creationId xmlns:a16="http://schemas.microsoft.com/office/drawing/2014/main" id="{3CF6092B-F96D-4CD5-8504-2E0697EDE96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0228455" y="918304"/>
            <a:ext cx="1056640" cy="1094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523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1EEAD0-BEC2-4725-93FF-B8EB95900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关于</a:t>
            </a:r>
            <a:r>
              <a:rPr lang="en-US" altLang="zh-CN" dirty="0"/>
              <a:t>Python</a:t>
            </a:r>
            <a:r>
              <a:rPr lang="zh-CN" altLang="zh-CN" dirty="0"/>
              <a:t>的一个彩蛋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A07CE24-E36D-4B57-8C08-F4CFAC9E4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2" y="1053352"/>
            <a:ext cx="11302645" cy="5400713"/>
          </a:xfrm>
        </p:spPr>
        <p:txBody>
          <a:bodyPr>
            <a:normAutofit/>
          </a:bodyPr>
          <a:lstStyle/>
          <a:p>
            <a:r>
              <a:rPr lang="zh-CN" altLang="zh-CN" dirty="0"/>
              <a:t>第一单元我想用</a:t>
            </a:r>
            <a:r>
              <a:rPr lang="en-US" altLang="zh-CN" dirty="0"/>
              <a:t>Python</a:t>
            </a:r>
            <a:r>
              <a:rPr lang="zh-CN" altLang="zh-CN" dirty="0"/>
              <a:t>的一个语句来体现</a:t>
            </a:r>
            <a:r>
              <a:rPr lang="en-US" altLang="zh-CN" dirty="0"/>
              <a:t>Python</a:t>
            </a:r>
            <a:r>
              <a:rPr lang="zh-CN" altLang="zh-CN" dirty="0"/>
              <a:t>的设计理念，同时也是</a:t>
            </a:r>
            <a:r>
              <a:rPr lang="en-US" altLang="zh-CN" dirty="0"/>
              <a:t>Python</a:t>
            </a:r>
            <a:r>
              <a:rPr lang="zh-CN" altLang="zh-CN" dirty="0"/>
              <a:t>的一个彩蛋，那就是在</a:t>
            </a:r>
            <a:r>
              <a:rPr lang="en-US" altLang="zh-CN" dirty="0"/>
              <a:t>IDE</a:t>
            </a:r>
            <a:r>
              <a:rPr lang="zh-CN" altLang="zh-CN" dirty="0"/>
              <a:t>或者解释器交互环境中输入</a:t>
            </a:r>
            <a:r>
              <a:rPr lang="en-US" altLang="zh-CN" dirty="0"/>
              <a:t>import this</a:t>
            </a:r>
            <a:r>
              <a:rPr lang="zh-CN" altLang="zh-CN" dirty="0"/>
              <a:t>，将会在屏幕上输出一段</a:t>
            </a:r>
            <a:r>
              <a:rPr lang="en-US" altLang="zh-CN" dirty="0"/>
              <a:t> Python </a:t>
            </a:r>
            <a:r>
              <a:rPr lang="zh-CN" altLang="zh-CN" dirty="0"/>
              <a:t>之禅格言</a:t>
            </a:r>
            <a:endParaRPr lang="en-US" altLang="zh-CN" dirty="0"/>
          </a:p>
          <a:p>
            <a:r>
              <a:rPr lang="zh-CN" altLang="en-US" dirty="0"/>
              <a:t>优美胜于丑陋（</a:t>
            </a:r>
            <a:r>
              <a:rPr lang="en-US" altLang="zh-CN" dirty="0"/>
              <a:t>Python </a:t>
            </a:r>
            <a:r>
              <a:rPr lang="zh-CN" altLang="en-US" dirty="0"/>
              <a:t>以编写优美的代码为目标）</a:t>
            </a:r>
          </a:p>
          <a:p>
            <a:r>
              <a:rPr lang="zh-CN" altLang="en-US" dirty="0"/>
              <a:t>明了胜于晦涩（优美的代码应当是明了的，命名规范，风格相似）</a:t>
            </a:r>
          </a:p>
          <a:p>
            <a:r>
              <a:rPr lang="zh-CN" altLang="en-US" dirty="0"/>
              <a:t>简洁胜于复杂（优美的代码应当是简洁的，不要有复杂的内部实现）</a:t>
            </a:r>
          </a:p>
          <a:p>
            <a:r>
              <a:rPr lang="zh-CN" altLang="en-US" dirty="0"/>
              <a:t>复杂胜于凌乱（如果复杂不可避免，那代码间也不能有难懂的关系，要保持接口简洁）</a:t>
            </a:r>
          </a:p>
          <a:p>
            <a:r>
              <a:rPr lang="zh-CN" altLang="en-US" dirty="0"/>
              <a:t>扁平胜于嵌套（优美的代码应当是扁平的，不能有太多的嵌套）</a:t>
            </a:r>
          </a:p>
          <a:p>
            <a:r>
              <a:rPr lang="zh-CN" altLang="en-US" dirty="0"/>
              <a:t>间隔胜于紧凑（优美的代码有适当的间隔，不要奢望一行代码解决问题）</a:t>
            </a:r>
          </a:p>
          <a:p>
            <a:r>
              <a:rPr lang="zh-CN" altLang="en-US" dirty="0"/>
              <a:t>（完整版见第一单元结尾）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60609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9F5FE16-ADAD-4004-98F1-0080D1DB4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本单元知识点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0DB81F0-B919-41D6-98F0-248DABCF65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dirty="0"/>
              <a:t>1.1 Python</a:t>
            </a:r>
            <a:r>
              <a:rPr lang="zh-CN" altLang="zh-CN" dirty="0"/>
              <a:t>发展历程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dirty="0"/>
              <a:t>1.2 Python</a:t>
            </a:r>
            <a:r>
              <a:rPr lang="zh-CN" altLang="zh-CN" dirty="0"/>
              <a:t>语言特点及其应用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dirty="0"/>
              <a:t>1.3 Python</a:t>
            </a:r>
            <a:r>
              <a:rPr lang="zh-CN" altLang="zh-CN" dirty="0"/>
              <a:t>开发环境的下载与配置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dirty="0"/>
              <a:t>1.4 Python</a:t>
            </a:r>
            <a:r>
              <a:rPr lang="zh-CN" altLang="zh-CN" dirty="0"/>
              <a:t>程序的运行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dirty="0"/>
              <a:t>1.5 Python</a:t>
            </a:r>
            <a:r>
              <a:rPr lang="zh-CN" altLang="zh-CN" dirty="0"/>
              <a:t>的注释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dirty="0"/>
              <a:t>1.6 Python2.x</a:t>
            </a:r>
            <a:r>
              <a:rPr lang="zh-CN" altLang="zh-CN" dirty="0"/>
              <a:t>和</a:t>
            </a:r>
            <a:r>
              <a:rPr lang="en-US" altLang="zh-CN" dirty="0"/>
              <a:t>Python3.x</a:t>
            </a:r>
            <a:r>
              <a:rPr lang="zh-CN" altLang="zh-CN" dirty="0"/>
              <a:t>差异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dirty="0"/>
              <a:t>1.7 </a:t>
            </a:r>
            <a:r>
              <a:rPr lang="zh-CN" altLang="zh-CN" dirty="0"/>
              <a:t>小试牛刀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56478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453A11-4EA5-4961-9C3C-B9B9D676E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1.1 Python</a:t>
            </a:r>
            <a:r>
              <a:rPr lang="zh-CN" altLang="zh-CN" b="1" dirty="0"/>
              <a:t>发展历程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BD9FCA4-249A-43FB-9F65-51737DFD72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Python </a:t>
            </a:r>
            <a:r>
              <a:rPr lang="zh-CN" altLang="zh-CN" dirty="0"/>
              <a:t>本身也是由诸多其他语言发展而来的</a:t>
            </a:r>
            <a:r>
              <a:rPr lang="en-US" altLang="zh-CN" dirty="0"/>
              <a:t>,</a:t>
            </a:r>
            <a:r>
              <a:rPr lang="zh-CN" altLang="zh-CN" dirty="0"/>
              <a:t>这包括</a:t>
            </a:r>
            <a:r>
              <a:rPr lang="en-US" altLang="zh-CN" dirty="0"/>
              <a:t> ABC</a:t>
            </a:r>
            <a:r>
              <a:rPr lang="zh-CN" altLang="zh-CN" dirty="0"/>
              <a:t>、</a:t>
            </a:r>
            <a:r>
              <a:rPr lang="en-US" altLang="zh-CN" dirty="0"/>
              <a:t>Modula-3</a:t>
            </a:r>
            <a:r>
              <a:rPr lang="zh-CN" altLang="zh-CN" dirty="0"/>
              <a:t>、</a:t>
            </a:r>
            <a:r>
              <a:rPr lang="en-US" altLang="zh-CN" dirty="0"/>
              <a:t>C</a:t>
            </a:r>
            <a:r>
              <a:rPr lang="zh-CN" altLang="zh-CN" dirty="0"/>
              <a:t>、</a:t>
            </a:r>
            <a:r>
              <a:rPr lang="en-US" altLang="zh-CN" dirty="0"/>
              <a:t>C++</a:t>
            </a:r>
            <a:r>
              <a:rPr lang="zh-CN" altLang="zh-CN" dirty="0"/>
              <a:t>、</a:t>
            </a:r>
            <a:r>
              <a:rPr lang="en-US" altLang="zh-CN" dirty="0"/>
              <a:t>Algol-68</a:t>
            </a:r>
            <a:r>
              <a:rPr lang="zh-CN" altLang="zh-CN" dirty="0"/>
              <a:t>、</a:t>
            </a:r>
            <a:r>
              <a:rPr lang="en-US" altLang="zh-CN" dirty="0" err="1"/>
              <a:t>SmallTalk</a:t>
            </a:r>
            <a:r>
              <a:rPr lang="zh-CN" altLang="zh-CN" dirty="0"/>
              <a:t>、</a:t>
            </a:r>
            <a:r>
              <a:rPr lang="en-US" altLang="zh-CN" dirty="0"/>
              <a:t>Unix shell </a:t>
            </a:r>
            <a:r>
              <a:rPr lang="zh-CN" altLang="zh-CN" dirty="0"/>
              <a:t>和其他的脚本语言等等。像</a:t>
            </a:r>
            <a:r>
              <a:rPr lang="en-US" altLang="zh-CN" dirty="0"/>
              <a:t> Perl </a:t>
            </a:r>
            <a:r>
              <a:rPr lang="zh-CN" altLang="zh-CN" dirty="0"/>
              <a:t>语言一样，</a:t>
            </a:r>
            <a:r>
              <a:rPr lang="en-US" altLang="zh-CN" dirty="0"/>
              <a:t>Python </a:t>
            </a:r>
            <a:r>
              <a:rPr lang="zh-CN" altLang="zh-CN" dirty="0"/>
              <a:t>源代码同样遵循</a:t>
            </a:r>
            <a:r>
              <a:rPr lang="en-US" altLang="zh-CN" dirty="0"/>
              <a:t> GPL(GNU General Public License)</a:t>
            </a:r>
            <a:r>
              <a:rPr lang="zh-CN" altLang="zh-CN" dirty="0"/>
              <a:t>协议。</a:t>
            </a:r>
          </a:p>
          <a:p>
            <a:r>
              <a:rPr lang="zh-CN" altLang="zh-CN" dirty="0"/>
              <a:t>现在</a:t>
            </a:r>
            <a:r>
              <a:rPr lang="en-US" altLang="zh-CN" dirty="0"/>
              <a:t> Python </a:t>
            </a:r>
            <a:r>
              <a:rPr lang="zh-CN" altLang="zh-CN" dirty="0"/>
              <a:t>是由一个核心开发团队在维护，</a:t>
            </a:r>
            <a:r>
              <a:rPr lang="en-US" altLang="zh-CN" dirty="0"/>
              <a:t>Guido van Rossum </a:t>
            </a:r>
            <a:r>
              <a:rPr lang="zh-CN" altLang="zh-CN" dirty="0"/>
              <a:t>仍然占据着至关重要的作用，指导其进展。</a:t>
            </a:r>
            <a:endParaRPr lang="en-US" altLang="zh-CN" dirty="0"/>
          </a:p>
          <a:p>
            <a:r>
              <a:rPr lang="en-US" altLang="zh-CN" dirty="0"/>
              <a:t>Python</a:t>
            </a:r>
            <a:r>
              <a:rPr lang="zh-CN" altLang="zh-CN" dirty="0"/>
              <a:t>的创始人为荷兰的</a:t>
            </a:r>
            <a:r>
              <a:rPr lang="en-US" altLang="zh-CN" dirty="0"/>
              <a:t>Guido</a:t>
            </a:r>
            <a:r>
              <a:rPr lang="zh-CN" altLang="zh-CN" dirty="0"/>
              <a:t>，</a:t>
            </a:r>
            <a:r>
              <a:rPr lang="zh-CN" altLang="en-US" dirty="0">
                <a:latin typeface="Times New Roman" panose="02020603050405020304" pitchFamily="18" charset="0"/>
              </a:rPr>
              <a:t>目前</a:t>
            </a:r>
            <a:r>
              <a:rPr lang="en-US" altLang="zh-CN" dirty="0">
                <a:latin typeface="Times New Roman" panose="02020603050405020304" pitchFamily="18" charset="0"/>
              </a:rPr>
              <a:t>Guido van Rossum</a:t>
            </a:r>
            <a:r>
              <a:rPr lang="zh-CN" altLang="en-US" dirty="0">
                <a:latin typeface="Times New Roman" panose="02020603050405020304" pitchFamily="18" charset="0"/>
              </a:rPr>
              <a:t>在</a:t>
            </a:r>
            <a:r>
              <a:rPr lang="en-US" altLang="zh-CN" dirty="0">
                <a:latin typeface="Times New Roman" panose="02020603050405020304" pitchFamily="18" charset="0"/>
              </a:rPr>
              <a:t>Google</a:t>
            </a:r>
            <a:r>
              <a:rPr lang="zh-CN" altLang="en-US" dirty="0">
                <a:latin typeface="Times New Roman" panose="02020603050405020304" pitchFamily="18" charset="0"/>
              </a:rPr>
              <a:t>工作，主要从事</a:t>
            </a:r>
            <a:r>
              <a:rPr lang="en-US" altLang="zh-CN" dirty="0">
                <a:latin typeface="Times New Roman" panose="02020603050405020304" pitchFamily="18" charset="0"/>
              </a:rPr>
              <a:t>GAE/Python3.x</a:t>
            </a:r>
            <a:r>
              <a:rPr lang="zh-CN" altLang="en-US" dirty="0">
                <a:latin typeface="Times New Roman" panose="02020603050405020304" pitchFamily="18" charset="0"/>
              </a:rPr>
              <a:t>方面的研究。</a:t>
            </a:r>
          </a:p>
          <a:p>
            <a:endParaRPr lang="zh-CN" altLang="zh-CN" dirty="0"/>
          </a:p>
          <a:p>
            <a:endParaRPr lang="zh-CN" altLang="en-US" dirty="0"/>
          </a:p>
        </p:txBody>
      </p:sp>
      <p:pic>
        <p:nvPicPr>
          <p:cNvPr id="4" name="图片 1" descr="timg">
            <a:extLst>
              <a:ext uri="{FF2B5EF4-FFF2-40B4-BE49-F238E27FC236}">
                <a16:creationId xmlns:a16="http://schemas.microsoft.com/office/drawing/2014/main" id="{945D1D4D-9314-49EF-BEC7-1CAC0D3752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2423" y="2518993"/>
            <a:ext cx="2705100" cy="405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6856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37D539D-4E6A-4180-AC1D-504BE1F50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1.2 Python</a:t>
            </a:r>
            <a:r>
              <a:rPr lang="zh-CN" altLang="zh-CN" b="1" dirty="0"/>
              <a:t>语言特点及其应用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82716B1-29B3-4DBC-8BDA-23A55E0139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Python</a:t>
            </a:r>
            <a:r>
              <a:rPr lang="zh-CN" altLang="zh-CN" dirty="0"/>
              <a:t>语言受到如此多开发人员的青睐，主要是具有如下这些特点：</a:t>
            </a:r>
          </a:p>
          <a:p>
            <a:r>
              <a:rPr lang="en-US" altLang="zh-CN" dirty="0"/>
              <a:t>1.</a:t>
            </a:r>
            <a:r>
              <a:rPr lang="zh-CN" altLang="zh-CN" dirty="0"/>
              <a:t>易于学习：</a:t>
            </a:r>
            <a:r>
              <a:rPr lang="en-US" altLang="zh-CN" dirty="0"/>
              <a:t>Python</a:t>
            </a:r>
            <a:r>
              <a:rPr lang="zh-CN" altLang="zh-CN" dirty="0"/>
              <a:t>有相对较少的关键字，结构简单，和一个明确定义的语法，学习起来更加简单。它使我们能专注于解决问题而不是去明白语言本身。</a:t>
            </a:r>
          </a:p>
          <a:p>
            <a:r>
              <a:rPr lang="en-US" altLang="zh-CN" dirty="0"/>
              <a:t>2.</a:t>
            </a:r>
            <a:r>
              <a:rPr lang="zh-CN" altLang="zh-CN" dirty="0"/>
              <a:t>免费且开源：</a:t>
            </a:r>
            <a:r>
              <a:rPr lang="en-US" altLang="zh-CN" dirty="0"/>
              <a:t>Python</a:t>
            </a:r>
            <a:r>
              <a:rPr lang="zh-CN" altLang="zh-CN" dirty="0"/>
              <a:t>是一种开源语言，其源代码是自由开放的。我们可以自由的发布这个软件的拷贝，阅读她的源代码，对它做改动，把它的一部分用于新的自由软件中。</a:t>
            </a:r>
          </a:p>
          <a:p>
            <a:r>
              <a:rPr lang="en-US" altLang="zh-CN" dirty="0"/>
              <a:t>3.</a:t>
            </a:r>
            <a:r>
              <a:rPr lang="zh-CN" altLang="zh-CN" dirty="0"/>
              <a:t>易于维护：</a:t>
            </a:r>
            <a:r>
              <a:rPr lang="en-US" altLang="zh-CN" dirty="0"/>
              <a:t>Python</a:t>
            </a:r>
            <a:r>
              <a:rPr lang="zh-CN" altLang="zh-CN" dirty="0"/>
              <a:t>的成功在于它的源代码是相当容易维护的。</a:t>
            </a:r>
          </a:p>
          <a:p>
            <a:r>
              <a:rPr lang="en-US" altLang="zh-CN" dirty="0"/>
              <a:t>4.</a:t>
            </a:r>
            <a:r>
              <a:rPr lang="zh-CN" altLang="zh-CN" dirty="0"/>
              <a:t>一个广泛的标准库：</a:t>
            </a:r>
            <a:r>
              <a:rPr lang="en-US" altLang="zh-CN" dirty="0"/>
              <a:t>Python</a:t>
            </a:r>
            <a:r>
              <a:rPr lang="zh-CN" altLang="zh-CN" dirty="0"/>
              <a:t>的最大的优势之一是丰富的库，跨平台的，在</a:t>
            </a:r>
            <a:r>
              <a:rPr lang="en-US" altLang="zh-CN" dirty="0"/>
              <a:t>UNIX</a:t>
            </a:r>
            <a:r>
              <a:rPr lang="zh-CN" altLang="zh-CN" dirty="0"/>
              <a:t>，</a:t>
            </a:r>
            <a:r>
              <a:rPr lang="en-US" altLang="zh-CN" dirty="0"/>
              <a:t>Windows</a:t>
            </a:r>
            <a:r>
              <a:rPr lang="zh-CN" altLang="zh-CN" dirty="0"/>
              <a:t>和</a:t>
            </a:r>
            <a:r>
              <a:rPr lang="en-US" altLang="zh-CN" dirty="0"/>
              <a:t>Macintosh</a:t>
            </a:r>
            <a:r>
              <a:rPr lang="zh-CN" altLang="zh-CN" dirty="0"/>
              <a:t>兼容很好。</a:t>
            </a:r>
          </a:p>
          <a:p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6F5D58A5-5F8C-49B4-8E4B-FABF43D670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0455" y="1125366"/>
            <a:ext cx="2877776" cy="3286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15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022185-1165-4E4E-8AA1-DB62EB474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2DB9DE1-4642-4804-A67C-7CBD640BE4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/>
              <a:t>5.</a:t>
            </a:r>
            <a:r>
              <a:rPr lang="zh-CN" altLang="zh-CN" dirty="0"/>
              <a:t>互动模式：互动模式的支持，您可以从终端输入执行代码并获得结果的语言，互动的测试和调试代码片断。</a:t>
            </a:r>
          </a:p>
          <a:p>
            <a:r>
              <a:rPr lang="en-US" altLang="zh-CN" dirty="0"/>
              <a:t>6.</a:t>
            </a:r>
            <a:r>
              <a:rPr lang="zh-CN" altLang="zh-CN" dirty="0"/>
              <a:t>可移植：基于其开放源代码的特性，</a:t>
            </a:r>
            <a:r>
              <a:rPr lang="en-US" altLang="zh-CN" dirty="0"/>
              <a:t>Python</a:t>
            </a:r>
            <a:r>
              <a:rPr lang="zh-CN" altLang="zh-CN" dirty="0"/>
              <a:t>已经被移植（也就是使其工作）到许多平台。</a:t>
            </a:r>
          </a:p>
          <a:p>
            <a:r>
              <a:rPr lang="en-US" altLang="zh-CN" dirty="0"/>
              <a:t>7.</a:t>
            </a:r>
            <a:r>
              <a:rPr lang="zh-CN" altLang="zh-CN" dirty="0"/>
              <a:t>可扩展：如果你需要一段运行很快的关键代码，或者是想要编写一些不愿开放的算法，你可以使用</a:t>
            </a:r>
            <a:r>
              <a:rPr lang="en-US" altLang="zh-CN" dirty="0"/>
              <a:t>C</a:t>
            </a:r>
            <a:r>
              <a:rPr lang="zh-CN" altLang="zh-CN" dirty="0"/>
              <a:t>或</a:t>
            </a:r>
            <a:r>
              <a:rPr lang="en-US" altLang="zh-CN" dirty="0"/>
              <a:t>C++</a:t>
            </a:r>
            <a:r>
              <a:rPr lang="zh-CN" altLang="zh-CN" dirty="0"/>
              <a:t>完成那部分程序，然后从你的</a:t>
            </a:r>
            <a:r>
              <a:rPr lang="en-US" altLang="zh-CN" dirty="0"/>
              <a:t>Python</a:t>
            </a:r>
            <a:r>
              <a:rPr lang="zh-CN" altLang="zh-CN" dirty="0"/>
              <a:t>程序中调用。</a:t>
            </a:r>
          </a:p>
          <a:p>
            <a:r>
              <a:rPr lang="en-US" altLang="zh-CN" dirty="0"/>
              <a:t>8.</a:t>
            </a:r>
            <a:r>
              <a:rPr lang="zh-CN" altLang="zh-CN" dirty="0"/>
              <a:t>面向对象：</a:t>
            </a:r>
            <a:r>
              <a:rPr lang="en-US" altLang="zh-CN" dirty="0"/>
              <a:t>Python </a:t>
            </a:r>
            <a:r>
              <a:rPr lang="zh-CN" altLang="zh-CN" dirty="0"/>
              <a:t>既支持面向过程的编程也支持面向对象的编程。与其他主要的语言如</a:t>
            </a:r>
            <a:r>
              <a:rPr lang="en-US" altLang="zh-CN" dirty="0"/>
              <a:t>C++ </a:t>
            </a:r>
            <a:r>
              <a:rPr lang="zh-CN" altLang="zh-CN" dirty="0"/>
              <a:t>和</a:t>
            </a:r>
            <a:r>
              <a:rPr lang="en-US" altLang="zh-CN" dirty="0"/>
              <a:t>Java </a:t>
            </a:r>
            <a:r>
              <a:rPr lang="zh-CN" altLang="zh-CN" dirty="0"/>
              <a:t>相比，</a:t>
            </a:r>
            <a:r>
              <a:rPr lang="en-US" altLang="zh-CN" dirty="0"/>
              <a:t>Python </a:t>
            </a:r>
            <a:r>
              <a:rPr lang="zh-CN" altLang="zh-CN" dirty="0"/>
              <a:t>以一种非常强大又简单的方式实现面向对象编程。</a:t>
            </a:r>
          </a:p>
          <a:p>
            <a:r>
              <a:rPr lang="en-US" altLang="zh-CN" dirty="0"/>
              <a:t>9.GUI</a:t>
            </a:r>
            <a:r>
              <a:rPr lang="zh-CN" altLang="zh-CN" dirty="0"/>
              <a:t>编程：</a:t>
            </a:r>
            <a:r>
              <a:rPr lang="en-US" altLang="zh-CN" dirty="0"/>
              <a:t>Python</a:t>
            </a:r>
            <a:r>
              <a:rPr lang="zh-CN" altLang="zh-CN" dirty="0"/>
              <a:t>支持</a:t>
            </a:r>
            <a:r>
              <a:rPr lang="en-US" altLang="zh-CN" dirty="0"/>
              <a:t>GUI</a:t>
            </a:r>
            <a:r>
              <a:rPr lang="zh-CN" altLang="zh-CN" dirty="0"/>
              <a:t>可以创建和移植到许多系统调用。</a:t>
            </a:r>
          </a:p>
          <a:p>
            <a:r>
              <a:rPr lang="en-US" altLang="zh-CN" dirty="0"/>
              <a:t>10.</a:t>
            </a:r>
            <a:r>
              <a:rPr lang="zh-CN" altLang="zh-CN" dirty="0"/>
              <a:t>可嵌入</a:t>
            </a:r>
            <a:r>
              <a:rPr lang="en-US" altLang="zh-CN" dirty="0"/>
              <a:t>: </a:t>
            </a:r>
            <a:r>
              <a:rPr lang="zh-CN" altLang="zh-CN" dirty="0"/>
              <a:t>可以将</a:t>
            </a:r>
            <a:r>
              <a:rPr lang="en-US" altLang="zh-CN" dirty="0"/>
              <a:t>Python</a:t>
            </a:r>
            <a:r>
              <a:rPr lang="zh-CN" altLang="zh-CN" dirty="0"/>
              <a:t>嵌入到</a:t>
            </a:r>
            <a:r>
              <a:rPr lang="en-US" altLang="zh-CN" dirty="0"/>
              <a:t>C/C++</a:t>
            </a:r>
            <a:r>
              <a:rPr lang="zh-CN" altLang="zh-CN" dirty="0"/>
              <a:t>程序，也可以将</a:t>
            </a:r>
            <a:r>
              <a:rPr lang="en-US" altLang="zh-CN" dirty="0"/>
              <a:t>CC/C++</a:t>
            </a:r>
            <a:r>
              <a:rPr lang="zh-CN" altLang="zh-CN" dirty="0"/>
              <a:t>程序嵌入到</a:t>
            </a:r>
            <a:r>
              <a:rPr lang="en-US" altLang="zh-CN" dirty="0"/>
              <a:t>Python</a:t>
            </a:r>
            <a:r>
              <a:rPr lang="zh-CN" altLang="zh-CN" dirty="0"/>
              <a:t>，让用户获得</a:t>
            </a:r>
            <a:r>
              <a:rPr lang="en-US" altLang="zh-CN" dirty="0"/>
              <a:t>"</a:t>
            </a:r>
            <a:r>
              <a:rPr lang="zh-CN" altLang="zh-CN" dirty="0"/>
              <a:t>脚本化</a:t>
            </a:r>
            <a:r>
              <a:rPr lang="en-US" altLang="zh-CN" dirty="0"/>
              <a:t>"</a:t>
            </a:r>
            <a:r>
              <a:rPr lang="zh-CN" altLang="zh-CN" dirty="0"/>
              <a:t>的能力。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81952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93102C4-15D0-444C-AD71-84AD00B48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1.3 Python</a:t>
            </a:r>
            <a:r>
              <a:rPr lang="zh-CN" altLang="zh-CN" b="1" dirty="0"/>
              <a:t>开发环境的下载与配置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A03243B-653D-4ACF-8D5C-0F226D18A0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zh-CN" dirty="0"/>
              <a:t>不同的设备与不同的系统都可以快速获得</a:t>
            </a:r>
            <a:r>
              <a:rPr lang="en-US" altLang="zh-CN" dirty="0"/>
              <a:t>Python</a:t>
            </a:r>
            <a:r>
              <a:rPr lang="zh-CN" altLang="zh-CN" dirty="0"/>
              <a:t>，即使是手机，也可以体验</a:t>
            </a:r>
            <a:r>
              <a:rPr lang="en-US" altLang="zh-CN" dirty="0"/>
              <a:t>Python</a:t>
            </a:r>
            <a:r>
              <a:rPr lang="zh-CN" altLang="zh-CN" dirty="0"/>
              <a:t>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zh-CN" dirty="0"/>
              <a:t>本书将以</a:t>
            </a:r>
            <a:r>
              <a:rPr lang="en-US" altLang="zh-CN" dirty="0"/>
              <a:t>Windows</a:t>
            </a:r>
            <a:r>
              <a:rPr lang="zh-CN" altLang="zh-CN" dirty="0"/>
              <a:t>为开发平台，在</a:t>
            </a:r>
            <a:r>
              <a:rPr lang="en-US" altLang="zh-CN" dirty="0"/>
              <a:t>Windows</a:t>
            </a:r>
            <a:r>
              <a:rPr lang="zh-CN" altLang="zh-CN" dirty="0"/>
              <a:t>中打开浏览器，访问</a:t>
            </a:r>
            <a:r>
              <a:rPr lang="en-US" altLang="zh-CN" dirty="0"/>
              <a:t>Python</a:t>
            </a:r>
            <a:r>
              <a:rPr lang="zh-CN" altLang="zh-CN" dirty="0"/>
              <a:t>的官方网站</a:t>
            </a:r>
            <a:r>
              <a:rPr lang="en-US" altLang="zh-CN" u="sng" dirty="0">
                <a:hlinkClick r:id="rId2"/>
              </a:rPr>
              <a:t>http://www.python.org/download/</a:t>
            </a:r>
            <a:endParaRPr lang="en-US" altLang="zh-CN" dirty="0"/>
          </a:p>
          <a:p>
            <a:endParaRPr lang="zh-CN" altLang="zh-CN" dirty="0"/>
          </a:p>
          <a:p>
            <a:r>
              <a:rPr lang="zh-CN" altLang="en-US" dirty="0"/>
              <a:t>具体配置可参考本节微视频</a:t>
            </a:r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094F3C63-4F1B-4FCD-BA10-E43F234BB7F7}"/>
              </a:ext>
            </a:extLst>
          </p:cNvPr>
          <p:cNvGrpSpPr/>
          <p:nvPr/>
        </p:nvGrpSpPr>
        <p:grpSpPr>
          <a:xfrm>
            <a:off x="10351902" y="553968"/>
            <a:ext cx="1362075" cy="1495425"/>
            <a:chOff x="4518348" y="2899488"/>
            <a:chExt cx="1362075" cy="1495425"/>
          </a:xfrm>
        </p:grpSpPr>
        <p:grpSp>
          <p:nvGrpSpPr>
            <p:cNvPr id="4" name="组合 3">
              <a:extLst>
                <a:ext uri="{FF2B5EF4-FFF2-40B4-BE49-F238E27FC236}">
                  <a16:creationId xmlns:a16="http://schemas.microsoft.com/office/drawing/2014/main" id="{56D150E6-A23E-45D1-A8F6-F80E4897F952}"/>
                </a:ext>
              </a:extLst>
            </p:cNvPr>
            <p:cNvGrpSpPr/>
            <p:nvPr/>
          </p:nvGrpSpPr>
          <p:grpSpPr>
            <a:xfrm>
              <a:off x="4518348" y="2899488"/>
              <a:ext cx="1362075" cy="1495425"/>
              <a:chOff x="2595554" y="165565"/>
              <a:chExt cx="1981200" cy="1743075"/>
            </a:xfrm>
          </p:grpSpPr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7E7B8630-773F-4695-AC64-6060CFC3C5B6}"/>
                  </a:ext>
                </a:extLst>
              </p:cNvPr>
              <p:cNvSpPr/>
              <p:nvPr/>
            </p:nvSpPr>
            <p:spPr>
              <a:xfrm>
                <a:off x="2595554" y="165565"/>
                <a:ext cx="1981200" cy="1743075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endParaRPr lang="en-US" sz="1050" kern="100" dirty="0">
                  <a:effectLst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6" name="文本框 24576">
                <a:extLst>
                  <a:ext uri="{FF2B5EF4-FFF2-40B4-BE49-F238E27FC236}">
                    <a16:creationId xmlns:a16="http://schemas.microsoft.com/office/drawing/2014/main" id="{10FB1CD6-478F-40E8-A110-B574051FDC24}"/>
                  </a:ext>
                </a:extLst>
              </p:cNvPr>
              <p:cNvSpPr txBox="1"/>
              <p:nvPr/>
            </p:nvSpPr>
            <p:spPr>
              <a:xfrm>
                <a:off x="2678681" y="1552574"/>
                <a:ext cx="1898073" cy="32385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zh-CN" sz="1050" kern="100" dirty="0">
                    <a:effectLst/>
                    <a:ea typeface="等线" panose="02010600030101010101" pitchFamily="2" charset="-122"/>
                    <a:cs typeface="Times New Roman" panose="02020603050405020304" pitchFamily="18" charset="0"/>
                  </a:rPr>
                  <a:t>扫码看视频</a:t>
                </a:r>
                <a:r>
                  <a:rPr lang="en-US" sz="1050" kern="100" dirty="0">
                    <a:effectLst/>
                    <a:ea typeface="等线" panose="02010600030101010101" pitchFamily="2" charset="-122"/>
                    <a:cs typeface="Times New Roman" panose="02020603050405020304" pitchFamily="18" charset="0"/>
                  </a:rPr>
                  <a:t>1.1</a:t>
                </a:r>
                <a:endParaRPr lang="zh-CN" sz="1050" kern="100" dirty="0">
                  <a:effectLst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7" name="图片 6">
              <a:extLst>
                <a:ext uri="{FF2B5EF4-FFF2-40B4-BE49-F238E27FC236}">
                  <a16:creationId xmlns:a16="http://schemas.microsoft.com/office/drawing/2014/main" id="{A3AABFBB-C0A0-4B72-B01C-195CB3782E86}"/>
                </a:ext>
              </a:extLst>
            </p:cNvPr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4653956" y="2993402"/>
              <a:ext cx="1094740" cy="1113790"/>
            </a:xfrm>
            <a:prstGeom prst="rect">
              <a:avLst/>
            </a:prstGeom>
          </p:spPr>
        </p:pic>
      </p:grpSp>
      <p:pic>
        <p:nvPicPr>
          <p:cNvPr id="9" name="图片 8">
            <a:extLst>
              <a:ext uri="{FF2B5EF4-FFF2-40B4-BE49-F238E27FC236}">
                <a16:creationId xmlns:a16="http://schemas.microsoft.com/office/drawing/2014/main" id="{CF778449-89BD-4F8B-BC0C-C793A152F024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6307940" y="3071248"/>
            <a:ext cx="5274310" cy="347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978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A8F7BA9-ECC6-48DE-9BA1-F5310542C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1.4 </a:t>
            </a:r>
            <a:r>
              <a:rPr lang="zh-CN" altLang="zh-CN" b="1" dirty="0"/>
              <a:t>创建第一个程序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F60F8AA-8836-47D6-B768-3A23C3CDB1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前介绍的交互式开发环境（</a:t>
            </a:r>
            <a:r>
              <a:rPr lang="en-US" altLang="zh-CN" dirty="0"/>
              <a:t>IDLE</a:t>
            </a:r>
            <a:r>
              <a:rPr lang="zh-CN" altLang="en-US" dirty="0"/>
              <a:t>）是默认的开发环境，在</a:t>
            </a:r>
            <a:r>
              <a:rPr lang="en-US" altLang="zh-CN" dirty="0"/>
              <a:t>Python</a:t>
            </a:r>
            <a:r>
              <a:rPr lang="zh-CN" altLang="en-US" dirty="0"/>
              <a:t>开发环境中，还有很多第</a:t>
            </a:r>
            <a:r>
              <a:rPr lang="en-US" altLang="zh-CN" dirty="0"/>
              <a:t>3</a:t>
            </a:r>
            <a:r>
              <a:rPr lang="zh-CN" altLang="en-US" dirty="0"/>
              <a:t>方开发环境，其中</a:t>
            </a:r>
            <a:r>
              <a:rPr lang="en-US" altLang="zh-CN" dirty="0"/>
              <a:t>PyCharm</a:t>
            </a:r>
            <a:r>
              <a:rPr lang="zh-CN" altLang="en-US" dirty="0"/>
              <a:t>是整个</a:t>
            </a:r>
            <a:r>
              <a:rPr lang="en-US" altLang="zh-CN" dirty="0"/>
              <a:t>IDE</a:t>
            </a:r>
            <a:r>
              <a:rPr lang="zh-CN" altLang="en-US" dirty="0"/>
              <a:t>中综合性能最高的，堪称</a:t>
            </a:r>
            <a:r>
              <a:rPr lang="en-US" altLang="zh-CN" dirty="0"/>
              <a:t>IDE</a:t>
            </a:r>
            <a:r>
              <a:rPr lang="zh-CN" altLang="en-US" dirty="0"/>
              <a:t>中的瑞士军刀。</a:t>
            </a:r>
            <a:endParaRPr lang="en-US" altLang="zh-CN" dirty="0"/>
          </a:p>
          <a:p>
            <a:r>
              <a:rPr lang="zh-CN" altLang="en-US" dirty="0"/>
              <a:t>本节将介绍如何利用</a:t>
            </a:r>
            <a:r>
              <a:rPr lang="en-US" altLang="zh-CN" dirty="0"/>
              <a:t>PyCharm</a:t>
            </a:r>
            <a:r>
              <a:rPr lang="zh-CN" altLang="en-US" dirty="0"/>
              <a:t>创建第一个程序</a:t>
            </a:r>
            <a:endParaRPr lang="en-US" altLang="zh-CN" dirty="0"/>
          </a:p>
          <a:p>
            <a:r>
              <a:rPr lang="zh-CN" altLang="zh-CN" dirty="0"/>
              <a:t>启动程序后，选择“</a:t>
            </a:r>
            <a:r>
              <a:rPr lang="en-US" altLang="zh-CN" dirty="0"/>
              <a:t>Create New Project</a:t>
            </a:r>
            <a:r>
              <a:rPr lang="zh-CN" altLang="zh-CN" dirty="0"/>
              <a:t>” </a:t>
            </a:r>
            <a:endParaRPr lang="en-US" altLang="zh-CN" dirty="0"/>
          </a:p>
          <a:p>
            <a:r>
              <a:rPr lang="zh-CN" altLang="en-US" dirty="0"/>
              <a:t>具体参看本节微视频</a:t>
            </a:r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id="{90A819C1-A36A-447E-91B6-2D69041867B5}"/>
              </a:ext>
            </a:extLst>
          </p:cNvPr>
          <p:cNvGrpSpPr/>
          <p:nvPr/>
        </p:nvGrpSpPr>
        <p:grpSpPr>
          <a:xfrm>
            <a:off x="10208904" y="683812"/>
            <a:ext cx="1362075" cy="1495425"/>
            <a:chOff x="6973007" y="-2328268"/>
            <a:chExt cx="1981200" cy="1743075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C398CF4C-ECBB-4C60-9EBD-19B335E1AEE7}"/>
                </a:ext>
              </a:extLst>
            </p:cNvPr>
            <p:cNvSpPr/>
            <p:nvPr/>
          </p:nvSpPr>
          <p:spPr>
            <a:xfrm>
              <a:off x="6973007" y="-2328268"/>
              <a:ext cx="1981200" cy="174307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endParaRPr lang="en-US" sz="1050" kern="100" dirty="0">
                <a:effectLst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24583">
              <a:extLst>
                <a:ext uri="{FF2B5EF4-FFF2-40B4-BE49-F238E27FC236}">
                  <a16:creationId xmlns:a16="http://schemas.microsoft.com/office/drawing/2014/main" id="{2B26DA9E-E05A-4126-8EE6-9E44F5D7813D}"/>
                </a:ext>
              </a:extLst>
            </p:cNvPr>
            <p:cNvSpPr txBox="1"/>
            <p:nvPr/>
          </p:nvSpPr>
          <p:spPr>
            <a:xfrm>
              <a:off x="7014569" y="-909044"/>
              <a:ext cx="1898073" cy="32385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1050" kern="100" dirty="0">
                  <a:effectLst/>
                  <a:ea typeface="等线" panose="02010600030101010101" pitchFamily="2" charset="-122"/>
                  <a:cs typeface="Times New Roman" panose="02020603050405020304" pitchFamily="18" charset="0"/>
                </a:rPr>
                <a:t>扫码看视频</a:t>
              </a:r>
              <a:r>
                <a:rPr lang="en-US" sz="1050" kern="100" dirty="0">
                  <a:effectLst/>
                  <a:ea typeface="等线" panose="02010600030101010101" pitchFamily="2" charset="-122"/>
                  <a:cs typeface="Times New Roman" panose="02020603050405020304" pitchFamily="18" charset="0"/>
                </a:rPr>
                <a:t>1.2</a:t>
              </a:r>
              <a:endParaRPr lang="zh-CN" sz="1050" kern="100" dirty="0">
                <a:effectLst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pic>
        <p:nvPicPr>
          <p:cNvPr id="7" name="图片 6">
            <a:extLst>
              <a:ext uri="{FF2B5EF4-FFF2-40B4-BE49-F238E27FC236}">
                <a16:creationId xmlns:a16="http://schemas.microsoft.com/office/drawing/2014/main" id="{E75278B9-9DEE-4522-9EB9-49D6CE03EA9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0333045" y="787608"/>
            <a:ext cx="1113790" cy="111379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D73A86EE-FAE2-4477-9D2A-BA872A0819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2239" y="3507441"/>
            <a:ext cx="4409908" cy="2745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358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454A4C-A588-4BCD-B290-2C8EEC270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1.5 Python</a:t>
            </a:r>
            <a:r>
              <a:rPr lang="zh-CN" altLang="zh-CN" b="1" dirty="0"/>
              <a:t>的注释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C55600D-21C4-4792-8F6B-4B87CDC3F4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zh-CN" dirty="0"/>
              <a:t>程序加注释对程序设计者本身是一个标记，在大型程序中，能及时有效的进行维护</a:t>
            </a:r>
            <a:r>
              <a:rPr lang="en-US" altLang="zh-CN" dirty="0"/>
              <a:t>/</a:t>
            </a:r>
            <a:r>
              <a:rPr lang="zh-CN" altLang="zh-CN" dirty="0"/>
              <a:t>修改。对程序阅读者来说，是一个解释，能让读者通彻的了解程序和设计者的思路。对企业来说，在人员接替时能保证稳定过渡。一般</a:t>
            </a:r>
            <a:r>
              <a:rPr lang="en-US" altLang="zh-CN" dirty="0"/>
              <a:t>C/C++</a:t>
            </a:r>
            <a:r>
              <a:rPr lang="zh-CN" altLang="zh-CN" dirty="0"/>
              <a:t>这些的注释有</a:t>
            </a:r>
            <a:r>
              <a:rPr lang="en-US" altLang="zh-CN" dirty="0"/>
              <a:t>/* */ </a:t>
            </a:r>
            <a:r>
              <a:rPr lang="zh-CN" altLang="zh-CN" dirty="0"/>
              <a:t>和</a:t>
            </a:r>
            <a:r>
              <a:rPr lang="en-US" altLang="zh-CN" dirty="0"/>
              <a:t>//</a:t>
            </a:r>
            <a:r>
              <a:rPr lang="zh-CN" altLang="zh-CN" dirty="0"/>
              <a:t>，前面那种可以多行，从</a:t>
            </a:r>
            <a:r>
              <a:rPr lang="en-US" altLang="zh-CN" dirty="0"/>
              <a:t>/*</a:t>
            </a:r>
            <a:r>
              <a:rPr lang="zh-CN" altLang="zh-CN" dirty="0"/>
              <a:t>开始到</a:t>
            </a:r>
            <a:r>
              <a:rPr lang="en-US" altLang="zh-CN" dirty="0"/>
              <a:t>*/</a:t>
            </a:r>
            <a:r>
              <a:rPr lang="zh-CN" altLang="zh-CN" dirty="0"/>
              <a:t>之间的都将是注释。</a:t>
            </a:r>
            <a:r>
              <a:rPr lang="en-US" altLang="zh-CN" dirty="0"/>
              <a:t>//</a:t>
            </a:r>
            <a:r>
              <a:rPr lang="zh-CN" altLang="zh-CN" dirty="0"/>
              <a:t>的话仅限于该符号同行后面的内容。</a:t>
            </a:r>
          </a:p>
          <a:p>
            <a:r>
              <a:rPr lang="en-US" altLang="zh-CN" dirty="0"/>
              <a:t>Python</a:t>
            </a:r>
            <a:r>
              <a:rPr lang="zh-CN" altLang="zh-CN" dirty="0"/>
              <a:t>中的注释有单行注释和多行注释：</a:t>
            </a:r>
          </a:p>
          <a:p>
            <a:r>
              <a:rPr lang="en-US" altLang="zh-CN" dirty="0"/>
              <a:t>Python</a:t>
            </a:r>
            <a:r>
              <a:rPr lang="zh-CN" altLang="zh-CN" dirty="0"/>
              <a:t>中单行注释以</a:t>
            </a:r>
            <a:r>
              <a:rPr lang="en-US" altLang="zh-CN" dirty="0"/>
              <a:t> # </a:t>
            </a:r>
            <a:r>
              <a:rPr lang="zh-CN" altLang="zh-CN" dirty="0"/>
              <a:t>开头，例如：</a:t>
            </a:r>
          </a:p>
          <a:p>
            <a:r>
              <a:rPr lang="en-US" altLang="zh-CN" dirty="0"/>
              <a:t># </a:t>
            </a:r>
            <a:r>
              <a:rPr lang="zh-CN" altLang="zh-CN" dirty="0"/>
              <a:t>这是一个注释</a:t>
            </a:r>
          </a:p>
          <a:p>
            <a:r>
              <a:rPr lang="en-US" altLang="zh-CN" dirty="0"/>
              <a:t>print("Hello, World!")</a:t>
            </a:r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89908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1F9B8E9-23F1-42EC-810E-ABC0B1090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1.6 Python2.x</a:t>
            </a:r>
            <a:r>
              <a:rPr lang="zh-CN" altLang="zh-CN" b="1" dirty="0"/>
              <a:t>和</a:t>
            </a:r>
            <a:r>
              <a:rPr lang="en-US" altLang="zh-CN" b="1" dirty="0"/>
              <a:t>Python3.x</a:t>
            </a:r>
            <a:r>
              <a:rPr lang="zh-CN" altLang="zh-CN" b="1" dirty="0"/>
              <a:t>差异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3A59DA9-5A78-463E-A3D2-3B7522E34F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zh-CN" dirty="0"/>
              <a:t>本书所有示例代码基本遵循</a:t>
            </a:r>
            <a:r>
              <a:rPr lang="en-US" altLang="zh-CN" dirty="0"/>
              <a:t>Python3.x</a:t>
            </a:r>
            <a:r>
              <a:rPr lang="zh-CN" altLang="zh-CN" dirty="0"/>
              <a:t>的语法。</a:t>
            </a:r>
            <a:r>
              <a:rPr lang="en-US" altLang="zh-CN" dirty="0"/>
              <a:t>Python 3.0</a:t>
            </a:r>
            <a:r>
              <a:rPr lang="zh-CN" altLang="zh-CN" dirty="0"/>
              <a:t>在设计的时候没有考虑向下相容。许多针对早期</a:t>
            </a:r>
            <a:r>
              <a:rPr lang="en-US" altLang="zh-CN" dirty="0"/>
              <a:t>Python</a:t>
            </a:r>
            <a:r>
              <a:rPr lang="zh-CN" altLang="zh-CN" dirty="0"/>
              <a:t>版本设计的程式都无法在</a:t>
            </a:r>
            <a:r>
              <a:rPr lang="en-US" altLang="zh-CN" dirty="0"/>
              <a:t>Python 3.0</a:t>
            </a:r>
            <a:r>
              <a:rPr lang="zh-CN" altLang="zh-CN" dirty="0"/>
              <a:t>上正常执行。</a:t>
            </a:r>
            <a:endParaRPr lang="en-US" altLang="zh-CN" dirty="0"/>
          </a:p>
          <a:p>
            <a:r>
              <a:rPr lang="zh-CN" altLang="zh-CN" dirty="0"/>
              <a:t>目前不支持</a:t>
            </a:r>
            <a:r>
              <a:rPr lang="en-US" altLang="zh-CN" dirty="0"/>
              <a:t>Python 3.0</a:t>
            </a:r>
            <a:r>
              <a:rPr lang="zh-CN" altLang="zh-CN" dirty="0"/>
              <a:t>的第三方库有</a:t>
            </a:r>
            <a:r>
              <a:rPr lang="en-US" altLang="zh-CN" dirty="0"/>
              <a:t>Twisted, py2exe, PIL</a:t>
            </a:r>
            <a:r>
              <a:rPr lang="zh-CN" altLang="zh-CN" dirty="0"/>
              <a:t>等。大多数第三方库都正在努力地相容</a:t>
            </a:r>
            <a:r>
              <a:rPr lang="en-US" altLang="zh-CN" dirty="0"/>
              <a:t>Python 3.0</a:t>
            </a:r>
            <a:r>
              <a:rPr lang="zh-CN" altLang="zh-CN" dirty="0"/>
              <a:t>版本。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zh-CN" dirty="0"/>
              <a:t>即使无法立即使用</a:t>
            </a:r>
            <a:r>
              <a:rPr lang="en-US" altLang="zh-CN" dirty="0"/>
              <a:t>Python 3.0</a:t>
            </a:r>
            <a:r>
              <a:rPr lang="zh-CN" altLang="zh-CN" dirty="0"/>
              <a:t>，也建议编写相容</a:t>
            </a:r>
            <a:r>
              <a:rPr lang="en-US" altLang="zh-CN" dirty="0"/>
              <a:t>Python 3.0</a:t>
            </a:r>
            <a:r>
              <a:rPr lang="zh-CN" altLang="zh-CN" dirty="0"/>
              <a:t>版本的程式，然后使用</a:t>
            </a:r>
            <a:r>
              <a:rPr lang="en-US" altLang="zh-CN" dirty="0"/>
              <a:t>Python 2.6, Python 2.7</a:t>
            </a:r>
            <a:r>
              <a:rPr lang="zh-CN" altLang="zh-CN" dirty="0"/>
              <a:t>来执行。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70868082"/>
      </p:ext>
    </p:extLst>
  </p:cSld>
  <p:clrMapOvr>
    <a:masterClrMapping/>
  </p:clrMapOvr>
</p:sld>
</file>

<file path=ppt/theme/theme1.xml><?xml version="1.0" encoding="utf-8"?>
<a:theme xmlns:a="http://schemas.openxmlformats.org/drawingml/2006/main" name="切片">
  <a:themeElements>
    <a:clrScheme name="切片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切片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切片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232</TotalTime>
  <Words>1230</Words>
  <Application>Microsoft Office PowerPoint</Application>
  <PresentationFormat>宽屏</PresentationFormat>
  <Paragraphs>70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8" baseType="lpstr">
      <vt:lpstr>等线</vt:lpstr>
      <vt:lpstr>Century Gothic</vt:lpstr>
      <vt:lpstr>Times New Roman</vt:lpstr>
      <vt:lpstr>Wingdings</vt:lpstr>
      <vt:lpstr>Wingdings 3</vt:lpstr>
      <vt:lpstr>切片</vt:lpstr>
      <vt:lpstr>第1单元</vt:lpstr>
      <vt:lpstr>本单元知识点</vt:lpstr>
      <vt:lpstr>1.1 Python发展历程</vt:lpstr>
      <vt:lpstr>1.2 Python语言特点及其应用</vt:lpstr>
      <vt:lpstr>PowerPoint 演示文稿</vt:lpstr>
      <vt:lpstr>1.3 Python开发环境的下载与配置</vt:lpstr>
      <vt:lpstr>1.4 创建第一个程序</vt:lpstr>
      <vt:lpstr>1.5 Python的注释</vt:lpstr>
      <vt:lpstr>1.6 Python2.x和Python3.x差异</vt:lpstr>
      <vt:lpstr>1.7小试牛刀</vt:lpstr>
      <vt:lpstr>PowerPoint 演示文稿</vt:lpstr>
      <vt:lpstr>关于Python的一个彩蛋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第11单元</dc:title>
  <dc:creator>9day</dc:creator>
  <cp:lastModifiedBy>9day</cp:lastModifiedBy>
  <cp:revision>53</cp:revision>
  <dcterms:created xsi:type="dcterms:W3CDTF">2019-06-10T18:02:19Z</dcterms:created>
  <dcterms:modified xsi:type="dcterms:W3CDTF">2019-06-17T02:26:58Z</dcterms:modified>
</cp:coreProperties>
</file>