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70" r:id="rId5"/>
    <p:sldId id="261" r:id="rId6"/>
    <p:sldId id="262" r:id="rId7"/>
    <p:sldId id="263" r:id="rId8"/>
    <p:sldId id="266" r:id="rId9"/>
    <p:sldId id="271" r:id="rId10"/>
    <p:sldId id="267" r:id="rId11"/>
    <p:sldId id="269" r:id="rId12"/>
    <p:sldId id="272" r:id="rId13"/>
    <p:sldId id="273" r:id="rId14"/>
    <p:sldId id="274" r:id="rId15"/>
    <p:sldId id="275" r:id="rId16"/>
    <p:sldId id="276" r:id="rId17"/>
    <p:sldId id="277" r:id="rId18"/>
    <p:sldId id="27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876" y="10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021EF8-0E8E-4793-8FCD-F6008953D368}" type="doc">
      <dgm:prSet loTypeId="urn:microsoft.com/office/officeart/2008/layout/VerticalCurvedList" loCatId="list" qsTypeId="urn:microsoft.com/office/officeart/2005/8/quickstyle/3d3" qsCatId="3D" csTypeId="urn:microsoft.com/office/officeart/2005/8/colors/accent0_3" csCatId="mainScheme"/>
      <dgm:spPr/>
      <dgm:t>
        <a:bodyPr/>
        <a:lstStyle/>
        <a:p>
          <a:endParaRPr lang="zh-CN" altLang="en-US"/>
        </a:p>
      </dgm:t>
    </dgm:pt>
    <dgm:pt modelId="{3FBBC92C-1ABB-4C5F-9392-9FD5B4B856CE}">
      <dgm:prSet/>
      <dgm:spPr/>
      <dgm:t>
        <a:bodyPr/>
        <a:lstStyle/>
        <a:p>
          <a:pPr rtl="0"/>
          <a:r>
            <a:rPr lang="en-US" dirty="0" smtClean="0"/>
            <a:t>Python</a:t>
          </a:r>
          <a:r>
            <a:rPr lang="zh-CN" dirty="0" smtClean="0"/>
            <a:t>语句的缩进</a:t>
          </a:r>
          <a:endParaRPr lang="zh-CN" dirty="0"/>
        </a:p>
      </dgm:t>
    </dgm:pt>
    <dgm:pt modelId="{70C2E908-96C4-4C5E-9250-8708C54EBF32}" type="parTrans" cxnId="{6B3A61E7-7514-4C6E-A90B-2A2CB1ABD627}">
      <dgm:prSet/>
      <dgm:spPr/>
      <dgm:t>
        <a:bodyPr/>
        <a:lstStyle/>
        <a:p>
          <a:endParaRPr lang="zh-CN" altLang="en-US"/>
        </a:p>
      </dgm:t>
    </dgm:pt>
    <dgm:pt modelId="{3E1D49D7-3B91-419E-82A0-914BA6B9A5A7}" type="sibTrans" cxnId="{6B3A61E7-7514-4C6E-A90B-2A2CB1ABD627}">
      <dgm:prSet/>
      <dgm:spPr/>
      <dgm:t>
        <a:bodyPr/>
        <a:lstStyle/>
        <a:p>
          <a:endParaRPr lang="zh-CN" altLang="en-US"/>
        </a:p>
      </dgm:t>
    </dgm:pt>
    <dgm:pt modelId="{4AF5BE94-C2E4-4AA8-B095-DCA2FC294938}">
      <dgm:prSet/>
      <dgm:spPr/>
      <dgm:t>
        <a:bodyPr/>
        <a:lstStyle/>
        <a:p>
          <a:pPr rtl="0"/>
          <a:r>
            <a:rPr lang="en-US" smtClean="0"/>
            <a:t>Python</a:t>
          </a:r>
          <a:r>
            <a:rPr lang="zh-CN" smtClean="0"/>
            <a:t>的多行语句</a:t>
          </a:r>
          <a:endParaRPr lang="zh-CN"/>
        </a:p>
      </dgm:t>
    </dgm:pt>
    <dgm:pt modelId="{84CF9F3A-B3FE-4794-8C4A-9CEC1260F018}" type="parTrans" cxnId="{425DED3B-E82A-4ABB-BB83-EA69F2CF8B0A}">
      <dgm:prSet/>
      <dgm:spPr/>
      <dgm:t>
        <a:bodyPr/>
        <a:lstStyle/>
        <a:p>
          <a:endParaRPr lang="zh-CN" altLang="en-US"/>
        </a:p>
      </dgm:t>
    </dgm:pt>
    <dgm:pt modelId="{4E564C6E-5D25-47E6-ADD0-1A389DABEEB7}" type="sibTrans" cxnId="{425DED3B-E82A-4ABB-BB83-EA69F2CF8B0A}">
      <dgm:prSet/>
      <dgm:spPr/>
      <dgm:t>
        <a:bodyPr/>
        <a:lstStyle/>
        <a:p>
          <a:endParaRPr lang="zh-CN" altLang="en-US"/>
        </a:p>
      </dgm:t>
    </dgm:pt>
    <dgm:pt modelId="{B106F4CF-333A-4B75-A563-06B5E7B36AEC}">
      <dgm:prSet/>
      <dgm:spPr/>
      <dgm:t>
        <a:bodyPr/>
        <a:lstStyle/>
        <a:p>
          <a:pPr rtl="0"/>
          <a:r>
            <a:rPr lang="en-US" smtClean="0"/>
            <a:t>Python</a:t>
          </a:r>
          <a:r>
            <a:rPr lang="zh-CN" smtClean="0"/>
            <a:t>引号</a:t>
          </a:r>
          <a:endParaRPr lang="zh-CN"/>
        </a:p>
      </dgm:t>
    </dgm:pt>
    <dgm:pt modelId="{35D1AD0E-D586-437D-8633-9D611BA91E76}" type="parTrans" cxnId="{C03BF3F7-F784-4C41-9A65-AE431C0C586A}">
      <dgm:prSet/>
      <dgm:spPr/>
      <dgm:t>
        <a:bodyPr/>
        <a:lstStyle/>
        <a:p>
          <a:endParaRPr lang="zh-CN" altLang="en-US"/>
        </a:p>
      </dgm:t>
    </dgm:pt>
    <dgm:pt modelId="{F3A32C61-FE4B-4517-8E2D-03B2FB6D3ECB}" type="sibTrans" cxnId="{C03BF3F7-F784-4C41-9A65-AE431C0C586A}">
      <dgm:prSet/>
      <dgm:spPr/>
      <dgm:t>
        <a:bodyPr/>
        <a:lstStyle/>
        <a:p>
          <a:endParaRPr lang="zh-CN" altLang="en-US"/>
        </a:p>
      </dgm:t>
    </dgm:pt>
    <dgm:pt modelId="{4C41540B-79C5-4094-AB95-0D3A9CEB9801}" type="pres">
      <dgm:prSet presAssocID="{6F021EF8-0E8E-4793-8FCD-F6008953D368}" presName="Name0" presStyleCnt="0">
        <dgm:presLayoutVars>
          <dgm:chMax val="7"/>
          <dgm:chPref val="7"/>
          <dgm:dir/>
        </dgm:presLayoutVars>
      </dgm:prSet>
      <dgm:spPr/>
      <dgm:t>
        <a:bodyPr/>
        <a:lstStyle/>
        <a:p>
          <a:endParaRPr lang="zh-CN" altLang="en-US"/>
        </a:p>
      </dgm:t>
    </dgm:pt>
    <dgm:pt modelId="{6D820784-D136-4881-96A3-EE63BDFC8D76}" type="pres">
      <dgm:prSet presAssocID="{6F021EF8-0E8E-4793-8FCD-F6008953D368}" presName="Name1" presStyleCnt="0"/>
      <dgm:spPr/>
      <dgm:t>
        <a:bodyPr/>
        <a:lstStyle/>
        <a:p>
          <a:endParaRPr lang="zh-CN" altLang="en-US"/>
        </a:p>
      </dgm:t>
    </dgm:pt>
    <dgm:pt modelId="{4026AC39-7882-4493-ABA2-5C8F495C49DB}" type="pres">
      <dgm:prSet presAssocID="{6F021EF8-0E8E-4793-8FCD-F6008953D368}" presName="cycle" presStyleCnt="0"/>
      <dgm:spPr/>
      <dgm:t>
        <a:bodyPr/>
        <a:lstStyle/>
        <a:p>
          <a:endParaRPr lang="zh-CN" altLang="en-US"/>
        </a:p>
      </dgm:t>
    </dgm:pt>
    <dgm:pt modelId="{76D34293-A6E6-4E9B-B865-1C9A5B3AC604}" type="pres">
      <dgm:prSet presAssocID="{6F021EF8-0E8E-4793-8FCD-F6008953D368}" presName="srcNode" presStyleLbl="node1" presStyleIdx="0" presStyleCnt="3"/>
      <dgm:spPr/>
      <dgm:t>
        <a:bodyPr/>
        <a:lstStyle/>
        <a:p>
          <a:endParaRPr lang="zh-CN" altLang="en-US"/>
        </a:p>
      </dgm:t>
    </dgm:pt>
    <dgm:pt modelId="{DF9DDE52-76DF-440D-865E-0DE30B7DAA96}" type="pres">
      <dgm:prSet presAssocID="{6F021EF8-0E8E-4793-8FCD-F6008953D368}" presName="conn" presStyleLbl="parChTrans1D2" presStyleIdx="0" presStyleCnt="1"/>
      <dgm:spPr/>
      <dgm:t>
        <a:bodyPr/>
        <a:lstStyle/>
        <a:p>
          <a:endParaRPr lang="zh-CN" altLang="en-US"/>
        </a:p>
      </dgm:t>
    </dgm:pt>
    <dgm:pt modelId="{A6FD010E-5B88-432C-BBC4-0A93617AA162}" type="pres">
      <dgm:prSet presAssocID="{6F021EF8-0E8E-4793-8FCD-F6008953D368}" presName="extraNode" presStyleLbl="node1" presStyleIdx="0" presStyleCnt="3"/>
      <dgm:spPr/>
      <dgm:t>
        <a:bodyPr/>
        <a:lstStyle/>
        <a:p>
          <a:endParaRPr lang="zh-CN" altLang="en-US"/>
        </a:p>
      </dgm:t>
    </dgm:pt>
    <dgm:pt modelId="{0BA239C0-957A-42C5-A1A3-8CE184253352}" type="pres">
      <dgm:prSet presAssocID="{6F021EF8-0E8E-4793-8FCD-F6008953D368}" presName="dstNode" presStyleLbl="node1" presStyleIdx="0" presStyleCnt="3"/>
      <dgm:spPr/>
      <dgm:t>
        <a:bodyPr/>
        <a:lstStyle/>
        <a:p>
          <a:endParaRPr lang="zh-CN" altLang="en-US"/>
        </a:p>
      </dgm:t>
    </dgm:pt>
    <dgm:pt modelId="{562D400D-EECB-4E2F-8096-9D60C8514C41}" type="pres">
      <dgm:prSet presAssocID="{3FBBC92C-1ABB-4C5F-9392-9FD5B4B856CE}" presName="text_1" presStyleLbl="node1" presStyleIdx="0" presStyleCnt="3">
        <dgm:presLayoutVars>
          <dgm:bulletEnabled val="1"/>
        </dgm:presLayoutVars>
      </dgm:prSet>
      <dgm:spPr/>
      <dgm:t>
        <a:bodyPr/>
        <a:lstStyle/>
        <a:p>
          <a:endParaRPr lang="zh-CN" altLang="en-US"/>
        </a:p>
      </dgm:t>
    </dgm:pt>
    <dgm:pt modelId="{80AD1DD6-A275-4511-8392-770F956FC84C}" type="pres">
      <dgm:prSet presAssocID="{3FBBC92C-1ABB-4C5F-9392-9FD5B4B856CE}" presName="accent_1" presStyleCnt="0"/>
      <dgm:spPr/>
      <dgm:t>
        <a:bodyPr/>
        <a:lstStyle/>
        <a:p>
          <a:endParaRPr lang="zh-CN" altLang="en-US"/>
        </a:p>
      </dgm:t>
    </dgm:pt>
    <dgm:pt modelId="{45A6748B-273B-4F17-8809-66AF739BE7C2}" type="pres">
      <dgm:prSet presAssocID="{3FBBC92C-1ABB-4C5F-9392-9FD5B4B856CE}" presName="accentRepeatNode" presStyleLbl="solidFgAcc1" presStyleIdx="0" presStyleCnt="3"/>
      <dgm:spPr/>
      <dgm:t>
        <a:bodyPr/>
        <a:lstStyle/>
        <a:p>
          <a:endParaRPr lang="zh-CN" altLang="en-US"/>
        </a:p>
      </dgm:t>
    </dgm:pt>
    <dgm:pt modelId="{B8733E10-EFB1-4949-AB35-2AD38480E076}" type="pres">
      <dgm:prSet presAssocID="{4AF5BE94-C2E4-4AA8-B095-DCA2FC294938}" presName="text_2" presStyleLbl="node1" presStyleIdx="1" presStyleCnt="3">
        <dgm:presLayoutVars>
          <dgm:bulletEnabled val="1"/>
        </dgm:presLayoutVars>
      </dgm:prSet>
      <dgm:spPr/>
      <dgm:t>
        <a:bodyPr/>
        <a:lstStyle/>
        <a:p>
          <a:endParaRPr lang="zh-CN" altLang="en-US"/>
        </a:p>
      </dgm:t>
    </dgm:pt>
    <dgm:pt modelId="{F1CD55A9-76F3-4D27-ADB5-D4EDFBC59A82}" type="pres">
      <dgm:prSet presAssocID="{4AF5BE94-C2E4-4AA8-B095-DCA2FC294938}" presName="accent_2" presStyleCnt="0"/>
      <dgm:spPr/>
      <dgm:t>
        <a:bodyPr/>
        <a:lstStyle/>
        <a:p>
          <a:endParaRPr lang="zh-CN" altLang="en-US"/>
        </a:p>
      </dgm:t>
    </dgm:pt>
    <dgm:pt modelId="{D6C72340-7D7A-4FF7-A1ED-8538EC1AA17D}" type="pres">
      <dgm:prSet presAssocID="{4AF5BE94-C2E4-4AA8-B095-DCA2FC294938}" presName="accentRepeatNode" presStyleLbl="solidFgAcc1" presStyleIdx="1" presStyleCnt="3"/>
      <dgm:spPr/>
      <dgm:t>
        <a:bodyPr/>
        <a:lstStyle/>
        <a:p>
          <a:endParaRPr lang="zh-CN" altLang="en-US"/>
        </a:p>
      </dgm:t>
    </dgm:pt>
    <dgm:pt modelId="{60AA83D1-C76B-4FCC-BDC0-B45C6023E7F2}" type="pres">
      <dgm:prSet presAssocID="{B106F4CF-333A-4B75-A563-06B5E7B36AEC}" presName="text_3" presStyleLbl="node1" presStyleIdx="2" presStyleCnt="3">
        <dgm:presLayoutVars>
          <dgm:bulletEnabled val="1"/>
        </dgm:presLayoutVars>
      </dgm:prSet>
      <dgm:spPr/>
      <dgm:t>
        <a:bodyPr/>
        <a:lstStyle/>
        <a:p>
          <a:endParaRPr lang="zh-CN" altLang="en-US"/>
        </a:p>
      </dgm:t>
    </dgm:pt>
    <dgm:pt modelId="{45C71DDD-F2A6-43B2-B24A-82C7013F2D88}" type="pres">
      <dgm:prSet presAssocID="{B106F4CF-333A-4B75-A563-06B5E7B36AEC}" presName="accent_3" presStyleCnt="0"/>
      <dgm:spPr/>
      <dgm:t>
        <a:bodyPr/>
        <a:lstStyle/>
        <a:p>
          <a:endParaRPr lang="zh-CN" altLang="en-US"/>
        </a:p>
      </dgm:t>
    </dgm:pt>
    <dgm:pt modelId="{AAC9D1A1-1555-4262-BD5E-3D08D7399146}" type="pres">
      <dgm:prSet presAssocID="{B106F4CF-333A-4B75-A563-06B5E7B36AEC}" presName="accentRepeatNode" presStyleLbl="solidFgAcc1" presStyleIdx="2" presStyleCnt="3"/>
      <dgm:spPr/>
      <dgm:t>
        <a:bodyPr/>
        <a:lstStyle/>
        <a:p>
          <a:endParaRPr lang="zh-CN" altLang="en-US"/>
        </a:p>
      </dgm:t>
    </dgm:pt>
  </dgm:ptLst>
  <dgm:cxnLst>
    <dgm:cxn modelId="{AFC18552-BA61-42CB-A40F-332CBEB6B506}" type="presOf" srcId="{4AF5BE94-C2E4-4AA8-B095-DCA2FC294938}" destId="{B8733E10-EFB1-4949-AB35-2AD38480E076}" srcOrd="0" destOrd="0" presId="urn:microsoft.com/office/officeart/2008/layout/VerticalCurvedList"/>
    <dgm:cxn modelId="{D447B6ED-1E60-4626-8EAE-9646268EDA4A}" type="presOf" srcId="{3FBBC92C-1ABB-4C5F-9392-9FD5B4B856CE}" destId="{562D400D-EECB-4E2F-8096-9D60C8514C41}" srcOrd="0" destOrd="0" presId="urn:microsoft.com/office/officeart/2008/layout/VerticalCurvedList"/>
    <dgm:cxn modelId="{C03BF3F7-F784-4C41-9A65-AE431C0C586A}" srcId="{6F021EF8-0E8E-4793-8FCD-F6008953D368}" destId="{B106F4CF-333A-4B75-A563-06B5E7B36AEC}" srcOrd="2" destOrd="0" parTransId="{35D1AD0E-D586-437D-8633-9D611BA91E76}" sibTransId="{F3A32C61-FE4B-4517-8E2D-03B2FB6D3ECB}"/>
    <dgm:cxn modelId="{C439FB05-FAD9-4156-96CE-2CB49271429C}" type="presOf" srcId="{6F021EF8-0E8E-4793-8FCD-F6008953D368}" destId="{4C41540B-79C5-4094-AB95-0D3A9CEB9801}" srcOrd="0" destOrd="0" presId="urn:microsoft.com/office/officeart/2008/layout/VerticalCurvedList"/>
    <dgm:cxn modelId="{6B3A61E7-7514-4C6E-A90B-2A2CB1ABD627}" srcId="{6F021EF8-0E8E-4793-8FCD-F6008953D368}" destId="{3FBBC92C-1ABB-4C5F-9392-9FD5B4B856CE}" srcOrd="0" destOrd="0" parTransId="{70C2E908-96C4-4C5E-9250-8708C54EBF32}" sibTransId="{3E1D49D7-3B91-419E-82A0-914BA6B9A5A7}"/>
    <dgm:cxn modelId="{4B6E850C-010C-423F-9661-EF145E5115A6}" type="presOf" srcId="{3E1D49D7-3B91-419E-82A0-914BA6B9A5A7}" destId="{DF9DDE52-76DF-440D-865E-0DE30B7DAA96}" srcOrd="0" destOrd="0" presId="urn:microsoft.com/office/officeart/2008/layout/VerticalCurvedList"/>
    <dgm:cxn modelId="{CC71FABF-BA60-496A-BA3C-11327B7A77C5}" type="presOf" srcId="{B106F4CF-333A-4B75-A563-06B5E7B36AEC}" destId="{60AA83D1-C76B-4FCC-BDC0-B45C6023E7F2}" srcOrd="0" destOrd="0" presId="urn:microsoft.com/office/officeart/2008/layout/VerticalCurvedList"/>
    <dgm:cxn modelId="{425DED3B-E82A-4ABB-BB83-EA69F2CF8B0A}" srcId="{6F021EF8-0E8E-4793-8FCD-F6008953D368}" destId="{4AF5BE94-C2E4-4AA8-B095-DCA2FC294938}" srcOrd="1" destOrd="0" parTransId="{84CF9F3A-B3FE-4794-8C4A-9CEC1260F018}" sibTransId="{4E564C6E-5D25-47E6-ADD0-1A389DABEEB7}"/>
    <dgm:cxn modelId="{4C915E51-5598-4596-B7CB-EBA447B33BE1}" type="presParOf" srcId="{4C41540B-79C5-4094-AB95-0D3A9CEB9801}" destId="{6D820784-D136-4881-96A3-EE63BDFC8D76}" srcOrd="0" destOrd="0" presId="urn:microsoft.com/office/officeart/2008/layout/VerticalCurvedList"/>
    <dgm:cxn modelId="{5E17BA72-40F4-4FD6-A4B9-250E6ECDE209}" type="presParOf" srcId="{6D820784-D136-4881-96A3-EE63BDFC8D76}" destId="{4026AC39-7882-4493-ABA2-5C8F495C49DB}" srcOrd="0" destOrd="0" presId="urn:microsoft.com/office/officeart/2008/layout/VerticalCurvedList"/>
    <dgm:cxn modelId="{253DA2CF-2BCF-423D-97CE-A591E44579CA}" type="presParOf" srcId="{4026AC39-7882-4493-ABA2-5C8F495C49DB}" destId="{76D34293-A6E6-4E9B-B865-1C9A5B3AC604}" srcOrd="0" destOrd="0" presId="urn:microsoft.com/office/officeart/2008/layout/VerticalCurvedList"/>
    <dgm:cxn modelId="{72740273-A475-4A96-B8F8-19830A9BB62F}" type="presParOf" srcId="{4026AC39-7882-4493-ABA2-5C8F495C49DB}" destId="{DF9DDE52-76DF-440D-865E-0DE30B7DAA96}" srcOrd="1" destOrd="0" presId="urn:microsoft.com/office/officeart/2008/layout/VerticalCurvedList"/>
    <dgm:cxn modelId="{D1D2BE5A-BDFC-4683-8166-961EB64EE8A6}" type="presParOf" srcId="{4026AC39-7882-4493-ABA2-5C8F495C49DB}" destId="{A6FD010E-5B88-432C-BBC4-0A93617AA162}" srcOrd="2" destOrd="0" presId="urn:microsoft.com/office/officeart/2008/layout/VerticalCurvedList"/>
    <dgm:cxn modelId="{B2435EA2-CC9B-4196-9A53-AB0F7CE210D3}" type="presParOf" srcId="{4026AC39-7882-4493-ABA2-5C8F495C49DB}" destId="{0BA239C0-957A-42C5-A1A3-8CE184253352}" srcOrd="3" destOrd="0" presId="urn:microsoft.com/office/officeart/2008/layout/VerticalCurvedList"/>
    <dgm:cxn modelId="{535E1B3B-A817-4054-A215-1A59B120104C}" type="presParOf" srcId="{6D820784-D136-4881-96A3-EE63BDFC8D76}" destId="{562D400D-EECB-4E2F-8096-9D60C8514C41}" srcOrd="1" destOrd="0" presId="urn:microsoft.com/office/officeart/2008/layout/VerticalCurvedList"/>
    <dgm:cxn modelId="{77502C41-1C65-4B67-926E-41F0ABC39A65}" type="presParOf" srcId="{6D820784-D136-4881-96A3-EE63BDFC8D76}" destId="{80AD1DD6-A275-4511-8392-770F956FC84C}" srcOrd="2" destOrd="0" presId="urn:microsoft.com/office/officeart/2008/layout/VerticalCurvedList"/>
    <dgm:cxn modelId="{76863228-3925-4172-B2B7-7AFE44652D40}" type="presParOf" srcId="{80AD1DD6-A275-4511-8392-770F956FC84C}" destId="{45A6748B-273B-4F17-8809-66AF739BE7C2}" srcOrd="0" destOrd="0" presId="urn:microsoft.com/office/officeart/2008/layout/VerticalCurvedList"/>
    <dgm:cxn modelId="{FDB668EA-FA3A-4B97-9AAB-791F4FCB5BBF}" type="presParOf" srcId="{6D820784-D136-4881-96A3-EE63BDFC8D76}" destId="{B8733E10-EFB1-4949-AB35-2AD38480E076}" srcOrd="3" destOrd="0" presId="urn:microsoft.com/office/officeart/2008/layout/VerticalCurvedList"/>
    <dgm:cxn modelId="{F72AD628-06B6-4DC5-9310-9C1301B8A6BC}" type="presParOf" srcId="{6D820784-D136-4881-96A3-EE63BDFC8D76}" destId="{F1CD55A9-76F3-4D27-ADB5-D4EDFBC59A82}" srcOrd="4" destOrd="0" presId="urn:microsoft.com/office/officeart/2008/layout/VerticalCurvedList"/>
    <dgm:cxn modelId="{8916F933-B340-4144-BF7E-1C86BD671D7D}" type="presParOf" srcId="{F1CD55A9-76F3-4D27-ADB5-D4EDFBC59A82}" destId="{D6C72340-7D7A-4FF7-A1ED-8538EC1AA17D}" srcOrd="0" destOrd="0" presId="urn:microsoft.com/office/officeart/2008/layout/VerticalCurvedList"/>
    <dgm:cxn modelId="{8B4FF497-0E1B-4140-AF32-DB9AC7BF595B}" type="presParOf" srcId="{6D820784-D136-4881-96A3-EE63BDFC8D76}" destId="{60AA83D1-C76B-4FCC-BDC0-B45C6023E7F2}" srcOrd="5" destOrd="0" presId="urn:microsoft.com/office/officeart/2008/layout/VerticalCurvedList"/>
    <dgm:cxn modelId="{BB90D108-6767-4C2E-A774-D7FD5E35A48D}" type="presParOf" srcId="{6D820784-D136-4881-96A3-EE63BDFC8D76}" destId="{45C71DDD-F2A6-43B2-B24A-82C7013F2D88}" srcOrd="6" destOrd="0" presId="urn:microsoft.com/office/officeart/2008/layout/VerticalCurvedList"/>
    <dgm:cxn modelId="{926A33A3-5789-4B87-AAB4-44362D5EF745}" type="presParOf" srcId="{45C71DDD-F2A6-43B2-B24A-82C7013F2D88}" destId="{AAC9D1A1-1555-4262-BD5E-3D08D739914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9DDE52-76DF-440D-865E-0DE30B7DAA96}">
      <dsp:nvSpPr>
        <dsp:cNvPr id="0" name=""/>
        <dsp:cNvSpPr/>
      </dsp:nvSpPr>
      <dsp:spPr>
        <a:xfrm>
          <a:off x="-5291978" y="-810518"/>
          <a:ext cx="6301961" cy="6301961"/>
        </a:xfrm>
        <a:prstGeom prst="blockArc">
          <a:avLst>
            <a:gd name="adj1" fmla="val 18900000"/>
            <a:gd name="adj2" fmla="val 2700000"/>
            <a:gd name="adj3" fmla="val 343"/>
          </a:avLst>
        </a:prstGeom>
        <a:noFill/>
        <a:ln w="15875" cap="rnd" cmpd="sng" algn="ctr">
          <a:solidFill>
            <a:schemeClr val="dk2">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62D400D-EECB-4E2F-8096-9D60C8514C41}">
      <dsp:nvSpPr>
        <dsp:cNvPr id="0" name=""/>
        <dsp:cNvSpPr/>
      </dsp:nvSpPr>
      <dsp:spPr>
        <a:xfrm>
          <a:off x="649712" y="468092"/>
          <a:ext cx="7675896" cy="936184"/>
        </a:xfrm>
        <a:prstGeom prst="rect">
          <a:avLst/>
        </a:prstGeom>
        <a:solidFill>
          <a:schemeClr val="dk2">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43097" tIns="116840" rIns="116840" bIns="116840" numCol="1" spcCol="1270" anchor="ctr" anchorCtr="0">
          <a:noAutofit/>
        </a:bodyPr>
        <a:lstStyle/>
        <a:p>
          <a:pPr lvl="0" algn="l" defTabSz="2044700" rtl="0">
            <a:lnSpc>
              <a:spcPct val="90000"/>
            </a:lnSpc>
            <a:spcBef>
              <a:spcPct val="0"/>
            </a:spcBef>
            <a:spcAft>
              <a:spcPct val="35000"/>
            </a:spcAft>
          </a:pPr>
          <a:r>
            <a:rPr lang="en-US" sz="4600" kern="1200" dirty="0" smtClean="0"/>
            <a:t>Python</a:t>
          </a:r>
          <a:r>
            <a:rPr lang="zh-CN" sz="4600" kern="1200" dirty="0" smtClean="0"/>
            <a:t>语句的缩进</a:t>
          </a:r>
          <a:endParaRPr lang="zh-CN" sz="4600" kern="1200" dirty="0"/>
        </a:p>
      </dsp:txBody>
      <dsp:txXfrm>
        <a:off x="649712" y="468092"/>
        <a:ext cx="7675896" cy="936184"/>
      </dsp:txXfrm>
    </dsp:sp>
    <dsp:sp modelId="{45A6748B-273B-4F17-8809-66AF739BE7C2}">
      <dsp:nvSpPr>
        <dsp:cNvPr id="0" name=""/>
        <dsp:cNvSpPr/>
      </dsp:nvSpPr>
      <dsp:spPr>
        <a:xfrm>
          <a:off x="64596" y="351069"/>
          <a:ext cx="1170231" cy="1170231"/>
        </a:xfrm>
        <a:prstGeom prst="ellipse">
          <a:avLst/>
        </a:prstGeom>
        <a:solidFill>
          <a:schemeClr val="lt2">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B8733E10-EFB1-4949-AB35-2AD38480E076}">
      <dsp:nvSpPr>
        <dsp:cNvPr id="0" name=""/>
        <dsp:cNvSpPr/>
      </dsp:nvSpPr>
      <dsp:spPr>
        <a:xfrm>
          <a:off x="990015" y="1872369"/>
          <a:ext cx="7335593" cy="936184"/>
        </a:xfrm>
        <a:prstGeom prst="rect">
          <a:avLst/>
        </a:prstGeom>
        <a:solidFill>
          <a:schemeClr val="dk2">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43097" tIns="116840" rIns="116840" bIns="116840" numCol="1" spcCol="1270" anchor="ctr" anchorCtr="0">
          <a:noAutofit/>
        </a:bodyPr>
        <a:lstStyle/>
        <a:p>
          <a:pPr lvl="0" algn="l" defTabSz="2044700" rtl="0">
            <a:lnSpc>
              <a:spcPct val="90000"/>
            </a:lnSpc>
            <a:spcBef>
              <a:spcPct val="0"/>
            </a:spcBef>
            <a:spcAft>
              <a:spcPct val="35000"/>
            </a:spcAft>
          </a:pPr>
          <a:r>
            <a:rPr lang="en-US" sz="4600" kern="1200" smtClean="0"/>
            <a:t>Python</a:t>
          </a:r>
          <a:r>
            <a:rPr lang="zh-CN" sz="4600" kern="1200" smtClean="0"/>
            <a:t>的多行语句</a:t>
          </a:r>
          <a:endParaRPr lang="zh-CN" sz="4600" kern="1200"/>
        </a:p>
      </dsp:txBody>
      <dsp:txXfrm>
        <a:off x="990015" y="1872369"/>
        <a:ext cx="7335593" cy="936184"/>
      </dsp:txXfrm>
    </dsp:sp>
    <dsp:sp modelId="{D6C72340-7D7A-4FF7-A1ED-8538EC1AA17D}">
      <dsp:nvSpPr>
        <dsp:cNvPr id="0" name=""/>
        <dsp:cNvSpPr/>
      </dsp:nvSpPr>
      <dsp:spPr>
        <a:xfrm>
          <a:off x="404899" y="1755346"/>
          <a:ext cx="1170231" cy="1170231"/>
        </a:xfrm>
        <a:prstGeom prst="ellipse">
          <a:avLst/>
        </a:prstGeom>
        <a:solidFill>
          <a:schemeClr val="lt2">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0AA83D1-C76B-4FCC-BDC0-B45C6023E7F2}">
      <dsp:nvSpPr>
        <dsp:cNvPr id="0" name=""/>
        <dsp:cNvSpPr/>
      </dsp:nvSpPr>
      <dsp:spPr>
        <a:xfrm>
          <a:off x="649712" y="3276646"/>
          <a:ext cx="7675896" cy="936184"/>
        </a:xfrm>
        <a:prstGeom prst="rect">
          <a:avLst/>
        </a:prstGeom>
        <a:solidFill>
          <a:schemeClr val="dk2">
            <a:hueOff val="0"/>
            <a:satOff val="0"/>
            <a:lumOff val="0"/>
            <a:alphaOff val="0"/>
          </a:schemeClr>
        </a:solidFill>
        <a:ln>
          <a:noFill/>
        </a:ln>
        <a:effectLst>
          <a:innerShdw blurRad="25400" dist="12700" dir="13500000">
            <a:srgbClr val="000000">
              <a:alpha val="45000"/>
            </a:srgbClr>
          </a:inn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43097" tIns="116840" rIns="116840" bIns="116840" numCol="1" spcCol="1270" anchor="ctr" anchorCtr="0">
          <a:noAutofit/>
        </a:bodyPr>
        <a:lstStyle/>
        <a:p>
          <a:pPr lvl="0" algn="l" defTabSz="2044700" rtl="0">
            <a:lnSpc>
              <a:spcPct val="90000"/>
            </a:lnSpc>
            <a:spcBef>
              <a:spcPct val="0"/>
            </a:spcBef>
            <a:spcAft>
              <a:spcPct val="35000"/>
            </a:spcAft>
          </a:pPr>
          <a:r>
            <a:rPr lang="en-US" sz="4600" kern="1200" smtClean="0"/>
            <a:t>Python</a:t>
          </a:r>
          <a:r>
            <a:rPr lang="zh-CN" sz="4600" kern="1200" smtClean="0"/>
            <a:t>引号</a:t>
          </a:r>
          <a:endParaRPr lang="zh-CN" sz="4600" kern="1200"/>
        </a:p>
      </dsp:txBody>
      <dsp:txXfrm>
        <a:off x="649712" y="3276646"/>
        <a:ext cx="7675896" cy="936184"/>
      </dsp:txXfrm>
    </dsp:sp>
    <dsp:sp modelId="{AAC9D1A1-1555-4262-BD5E-3D08D7399146}">
      <dsp:nvSpPr>
        <dsp:cNvPr id="0" name=""/>
        <dsp:cNvSpPr/>
      </dsp:nvSpPr>
      <dsp:spPr>
        <a:xfrm>
          <a:off x="64596" y="3159623"/>
          <a:ext cx="1170231" cy="1170231"/>
        </a:xfrm>
        <a:prstGeom prst="ellipse">
          <a:avLst/>
        </a:prstGeom>
        <a:solidFill>
          <a:schemeClr val="lt2">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pic>
        <p:nvPicPr>
          <p:cNvPr id="12" name="图片 1">
            <a:extLst>
              <a:ext uri="{FF2B5EF4-FFF2-40B4-BE49-F238E27FC236}">
                <a16:creationId xmlns="" xmlns:a16="http://schemas.microsoft.com/office/drawing/2014/main" id="{A1812A26-823A-4A53-8459-D51972F83EA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51762" y="4909078"/>
            <a:ext cx="4305300" cy="141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069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15864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145466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8390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811253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3040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976913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570429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289224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78023" y="80600"/>
            <a:ext cx="8534401" cy="783000"/>
          </a:xfrm>
        </p:spPr>
        <p:txBody>
          <a:bodyPr anchor="b">
            <a:normAutofit/>
          </a:bodyPr>
          <a:lstStyle>
            <a:lvl1pPr algn="l">
              <a:defRPr sz="3600" b="0" cap="all"/>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478023" y="1053353"/>
            <a:ext cx="8534400" cy="4908176"/>
          </a:xfrm>
        </p:spPr>
        <p:txBody>
          <a:bodyPr anchor="t">
            <a:normAutofit/>
          </a:bodyPr>
          <a:lstStyle>
            <a:lvl1pPr marL="0" indent="0" algn="l">
              <a:buNone/>
              <a:defRPr sz="24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dirty="0"/>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625821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0773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1864601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84255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255730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847355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269023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7956CF4-0283-4AF9-AF73-019E5472E8D0}" type="datetimeFigureOut">
              <a:rPr lang="zh-CN" altLang="en-US" smtClean="0"/>
              <a:t>2019/6/20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649932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7956CF4-0283-4AF9-AF73-019E5472E8D0}" type="datetimeFigureOut">
              <a:rPr lang="zh-CN" altLang="en-US" smtClean="0"/>
              <a:t>2019/6/20</a:t>
            </a:fld>
            <a:endParaRPr lang="zh-CN"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zh-CN"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1753892448"/>
      </p:ext>
    </p:extLst>
  </p:cSld>
  <p:clrMap bg1="dk1" tx1="lt1" bg2="dk2" tx2="lt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5A8A662-1B31-43AA-BB30-6FD2B0483C82}"/>
              </a:ext>
            </a:extLst>
          </p:cNvPr>
          <p:cNvSpPr>
            <a:spLocks noGrp="1"/>
          </p:cNvSpPr>
          <p:nvPr>
            <p:ph type="ctrTitle"/>
          </p:nvPr>
        </p:nvSpPr>
        <p:spPr/>
        <p:txBody>
          <a:bodyPr/>
          <a:lstStyle/>
          <a:p>
            <a:r>
              <a:rPr lang="zh-CN" altLang="en-US" dirty="0" smtClean="0"/>
              <a:t>第</a:t>
            </a:r>
            <a:r>
              <a:rPr lang="en-US" altLang="zh-CN" dirty="0" smtClean="0"/>
              <a:t>2</a:t>
            </a:r>
            <a:r>
              <a:rPr lang="zh-CN" altLang="en-US" dirty="0" smtClean="0"/>
              <a:t>单元</a:t>
            </a:r>
            <a:endParaRPr lang="zh-CN" altLang="en-US" dirty="0"/>
          </a:p>
        </p:txBody>
      </p:sp>
      <p:sp>
        <p:nvSpPr>
          <p:cNvPr id="3" name="副标题 2">
            <a:extLst>
              <a:ext uri="{FF2B5EF4-FFF2-40B4-BE49-F238E27FC236}">
                <a16:creationId xmlns="" xmlns:a16="http://schemas.microsoft.com/office/drawing/2014/main" id="{2FE6E7FD-DE7E-4571-AACB-4F1912954273}"/>
              </a:ext>
            </a:extLst>
          </p:cNvPr>
          <p:cNvSpPr>
            <a:spLocks noGrp="1"/>
          </p:cNvSpPr>
          <p:nvPr>
            <p:ph type="subTitle" idx="1"/>
          </p:nvPr>
        </p:nvSpPr>
        <p:spPr/>
        <p:txBody>
          <a:bodyPr/>
          <a:lstStyle/>
          <a:p>
            <a:r>
              <a:rPr lang="zh-CN" altLang="en-US" dirty="0"/>
              <a:t> </a:t>
            </a:r>
            <a:r>
              <a:rPr lang="en-US" altLang="zh-CN" b="1" dirty="0"/>
              <a:t>Python</a:t>
            </a:r>
            <a:r>
              <a:rPr lang="zh-CN" altLang="zh-CN" b="1" dirty="0"/>
              <a:t>基础知识</a:t>
            </a:r>
            <a:endParaRPr lang="zh-CN" altLang="en-US" dirty="0"/>
          </a:p>
        </p:txBody>
      </p:sp>
    </p:spTree>
    <p:extLst>
      <p:ext uri="{BB962C8B-B14F-4D97-AF65-F5344CB8AC3E}">
        <p14:creationId xmlns:p14="http://schemas.microsoft.com/office/powerpoint/2010/main" val="2108377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2215435-FE6B-48CE-A41E-56221737E513}"/>
              </a:ext>
            </a:extLst>
          </p:cNvPr>
          <p:cNvSpPr>
            <a:spLocks noGrp="1"/>
          </p:cNvSpPr>
          <p:nvPr>
            <p:ph type="title"/>
          </p:nvPr>
        </p:nvSpPr>
        <p:spPr/>
        <p:txBody>
          <a:bodyPr/>
          <a:lstStyle/>
          <a:p>
            <a:r>
              <a:rPr lang="en-US" altLang="zh-CN" dirty="0" smtClean="0"/>
              <a:t>2.4 </a:t>
            </a:r>
            <a:r>
              <a:rPr lang="zh-CN" altLang="zh-CN" dirty="0" smtClean="0"/>
              <a:t>标识符</a:t>
            </a:r>
            <a:r>
              <a:rPr lang="zh-CN" altLang="zh-CN" dirty="0"/>
              <a:t>和关键字</a:t>
            </a:r>
          </a:p>
        </p:txBody>
      </p:sp>
      <p:sp>
        <p:nvSpPr>
          <p:cNvPr id="3" name="文本占位符 2">
            <a:extLst>
              <a:ext uri="{FF2B5EF4-FFF2-40B4-BE49-F238E27FC236}">
                <a16:creationId xmlns:a16="http://schemas.microsoft.com/office/drawing/2014/main" xmlns="" id="{F5A6C2B1-A311-413E-A285-E94B096F44BC}"/>
              </a:ext>
            </a:extLst>
          </p:cNvPr>
          <p:cNvSpPr>
            <a:spLocks noGrp="1"/>
          </p:cNvSpPr>
          <p:nvPr>
            <p:ph type="body" idx="1"/>
          </p:nvPr>
        </p:nvSpPr>
        <p:spPr>
          <a:xfrm>
            <a:off x="478022" y="1053352"/>
            <a:ext cx="9393947" cy="5240915"/>
          </a:xfrm>
        </p:spPr>
        <p:txBody>
          <a:bodyPr>
            <a:normAutofit/>
          </a:bodyPr>
          <a:lstStyle/>
          <a:p>
            <a:r>
              <a:rPr lang="zh-CN" altLang="en-US" dirty="0" smtClean="0"/>
              <a:t>一、标识符</a:t>
            </a:r>
            <a:endParaRPr lang="en-US" altLang="zh-CN" dirty="0" smtClean="0"/>
          </a:p>
          <a:p>
            <a:r>
              <a:rPr lang="zh-CN" altLang="en-US" dirty="0" smtClean="0"/>
              <a:t>        标识符</a:t>
            </a:r>
            <a:r>
              <a:rPr lang="zh-CN" altLang="en-US" dirty="0"/>
              <a:t>是计算机语言中允许作为名字的有效字符串集合</a:t>
            </a:r>
            <a:r>
              <a:rPr lang="zh-CN" altLang="en-US" dirty="0" smtClean="0"/>
              <a:t>。标识符</a:t>
            </a:r>
            <a:r>
              <a:rPr lang="zh-CN" altLang="en-US" dirty="0"/>
              <a:t>的命名需要遵循下面的</a:t>
            </a:r>
            <a:r>
              <a:rPr lang="zh-CN" altLang="en-US" dirty="0" smtClean="0"/>
              <a:t>规则</a:t>
            </a:r>
            <a:r>
              <a:rPr lang="en-US" altLang="zh-CN" dirty="0" smtClean="0"/>
              <a:t>:</a:t>
            </a:r>
            <a:endParaRPr lang="zh-CN" altLang="en-US" dirty="0"/>
          </a:p>
          <a:p>
            <a:pPr marL="342900" indent="-342900">
              <a:buFont typeface="Wingdings" pitchFamily="2" charset="2"/>
              <a:buChar char="l"/>
            </a:pPr>
            <a:r>
              <a:rPr lang="zh-CN" altLang="en-US" dirty="0" smtClean="0"/>
              <a:t>标识符</a:t>
            </a:r>
            <a:r>
              <a:rPr lang="zh-CN" altLang="en-US" dirty="0"/>
              <a:t>可以由字母（大写</a:t>
            </a:r>
            <a:r>
              <a:rPr lang="en-US" altLang="zh-CN" dirty="0"/>
              <a:t>A—Z</a:t>
            </a:r>
            <a:r>
              <a:rPr lang="zh-CN" altLang="en-US" dirty="0"/>
              <a:t>或小写</a:t>
            </a:r>
            <a:r>
              <a:rPr lang="en-US" altLang="zh-CN" dirty="0"/>
              <a:t>a—z</a:t>
            </a:r>
            <a:r>
              <a:rPr lang="zh-CN" altLang="en-US" dirty="0"/>
              <a:t>）、数字（</a:t>
            </a:r>
            <a:r>
              <a:rPr lang="en-US" altLang="zh-CN" dirty="0"/>
              <a:t>0—9</a:t>
            </a:r>
            <a:r>
              <a:rPr lang="zh-CN" altLang="en-US" dirty="0"/>
              <a:t>）和</a:t>
            </a:r>
            <a:r>
              <a:rPr lang="en-US" altLang="zh-CN" dirty="0"/>
              <a:t>_</a:t>
            </a:r>
            <a:r>
              <a:rPr lang="zh-CN" altLang="en-US" dirty="0"/>
              <a:t>（下划线）组合而成，但必须以字母或者下划线开始。数字不能作为首字符。当名字包含多个单词时，可以使用下划线</a:t>
            </a:r>
            <a:r>
              <a:rPr lang="en-US" altLang="zh-CN" dirty="0"/>
              <a:t>_</a:t>
            </a:r>
            <a:r>
              <a:rPr lang="zh-CN" altLang="en-US" dirty="0"/>
              <a:t>来</a:t>
            </a:r>
            <a:r>
              <a:rPr lang="zh-CN" altLang="en-US" dirty="0" smtClean="0"/>
              <a:t>连接。</a:t>
            </a:r>
            <a:endParaRPr lang="zh-CN" altLang="en-US" dirty="0"/>
          </a:p>
          <a:p>
            <a:pPr marL="342900" indent="-342900">
              <a:buFont typeface="Wingdings" pitchFamily="2" charset="2"/>
              <a:buChar char="l"/>
            </a:pPr>
            <a:r>
              <a:rPr lang="zh-CN" altLang="en-US" dirty="0" smtClean="0"/>
              <a:t>标识符</a:t>
            </a:r>
            <a:r>
              <a:rPr lang="zh-CN" altLang="en-US" dirty="0"/>
              <a:t>不能包含除</a:t>
            </a:r>
            <a:r>
              <a:rPr lang="en-US" altLang="zh-CN" dirty="0"/>
              <a:t>_</a:t>
            </a:r>
            <a:r>
              <a:rPr lang="zh-CN" altLang="en-US" dirty="0"/>
              <a:t>以外的任何</a:t>
            </a:r>
            <a:r>
              <a:rPr lang="zh-CN" altLang="en-US" dirty="0" smtClean="0"/>
              <a:t>特殊字符。</a:t>
            </a:r>
            <a:endParaRPr lang="zh-CN" altLang="en-US" dirty="0"/>
          </a:p>
          <a:p>
            <a:pPr marL="342900" indent="-342900">
              <a:buFont typeface="Wingdings" pitchFamily="2" charset="2"/>
              <a:buChar char="l"/>
            </a:pPr>
            <a:r>
              <a:rPr lang="zh-CN" altLang="en-US" dirty="0" smtClean="0"/>
              <a:t>标识符</a:t>
            </a:r>
            <a:r>
              <a:rPr lang="zh-CN" altLang="en-US" dirty="0"/>
              <a:t>不能包含空白字符（换行符、空格和制表符称为空白字符）。</a:t>
            </a:r>
          </a:p>
          <a:p>
            <a:pPr marL="342900" indent="-342900">
              <a:buFont typeface="Wingdings" pitchFamily="2" charset="2"/>
              <a:buChar char="l"/>
            </a:pPr>
            <a:r>
              <a:rPr lang="zh-CN" altLang="en-US" dirty="0" smtClean="0"/>
              <a:t>标识符</a:t>
            </a:r>
            <a:r>
              <a:rPr lang="zh-CN" altLang="en-US" dirty="0"/>
              <a:t>不能是</a:t>
            </a:r>
            <a:r>
              <a:rPr lang="en-US" altLang="zh-CN" dirty="0"/>
              <a:t>Python</a:t>
            </a:r>
            <a:r>
              <a:rPr lang="zh-CN" altLang="en-US" dirty="0"/>
              <a:t>语言的关键字和</a:t>
            </a:r>
            <a:r>
              <a:rPr lang="zh-CN" altLang="en-US" dirty="0" smtClean="0"/>
              <a:t>保留字。</a:t>
            </a:r>
            <a:endParaRPr lang="en-US" altLang="zh-CN" dirty="0" smtClean="0"/>
          </a:p>
          <a:p>
            <a:pPr marL="342900" indent="-342900">
              <a:buFont typeface="Wingdings" pitchFamily="2" charset="2"/>
              <a:buChar char="l"/>
            </a:pPr>
            <a:r>
              <a:rPr lang="zh-CN" altLang="en-US" dirty="0" smtClean="0"/>
              <a:t>标识符</a:t>
            </a:r>
            <a:r>
              <a:rPr lang="zh-CN" altLang="en-US" dirty="0"/>
              <a:t>区分大小写，</a:t>
            </a:r>
            <a:r>
              <a:rPr lang="en-US" altLang="zh-CN" dirty="0"/>
              <a:t>num1</a:t>
            </a:r>
            <a:r>
              <a:rPr lang="zh-CN" altLang="en-US" dirty="0"/>
              <a:t>和</a:t>
            </a:r>
            <a:r>
              <a:rPr lang="en-US" altLang="zh-CN" dirty="0"/>
              <a:t>Num1</a:t>
            </a:r>
            <a:r>
              <a:rPr lang="zh-CN" altLang="en-US" dirty="0"/>
              <a:t>是两个不同的标识符。</a:t>
            </a:r>
          </a:p>
          <a:p>
            <a:pPr marL="342900" indent="-342900">
              <a:buFont typeface="Wingdings" pitchFamily="2" charset="2"/>
              <a:buChar char="l"/>
            </a:pPr>
            <a:r>
              <a:rPr lang="zh-CN" altLang="en-US" dirty="0" smtClean="0"/>
              <a:t>标识符</a:t>
            </a:r>
            <a:r>
              <a:rPr lang="zh-CN" altLang="en-US" dirty="0"/>
              <a:t>的命名尽量符合见名知义原则，从而提高代码的</a:t>
            </a:r>
            <a:r>
              <a:rPr lang="zh-CN" altLang="en-US" dirty="0" smtClean="0"/>
              <a:t>可读性。</a:t>
            </a:r>
            <a:endParaRPr lang="zh-CN" altLang="en-US" dirty="0"/>
          </a:p>
        </p:txBody>
      </p:sp>
      <p:grpSp>
        <p:nvGrpSpPr>
          <p:cNvPr id="5" name="组合 4"/>
          <p:cNvGrpSpPr/>
          <p:nvPr/>
        </p:nvGrpSpPr>
        <p:grpSpPr>
          <a:xfrm>
            <a:off x="10030958" y="489631"/>
            <a:ext cx="1362075" cy="1495425"/>
            <a:chOff x="0" y="0"/>
            <a:chExt cx="1981200" cy="1743075"/>
          </a:xfrm>
        </p:grpSpPr>
        <p:sp>
          <p:nvSpPr>
            <p:cNvPr id="6" name="矩形 5"/>
            <p:cNvSpPr/>
            <p:nvPr/>
          </p:nvSpPr>
          <p:spPr>
            <a:xfrm>
              <a:off x="0" y="0"/>
              <a:ext cx="1981200" cy="174307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等线"/>
                <a:cs typeface="Times New Roman"/>
              </a:endParaRPr>
            </a:p>
          </p:txBody>
        </p:sp>
        <p:sp>
          <p:nvSpPr>
            <p:cNvPr id="7" name="文本框 5"/>
            <p:cNvSpPr txBox="1"/>
            <p:nvPr/>
          </p:nvSpPr>
          <p:spPr>
            <a:xfrm>
              <a:off x="41564" y="1390650"/>
              <a:ext cx="1898073" cy="323851"/>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等线"/>
                  <a:cs typeface="Times New Roman"/>
                </a:rPr>
                <a:t>扫码看视频</a:t>
              </a:r>
              <a:r>
                <a:rPr lang="en-US" sz="1050" kern="100">
                  <a:effectLst/>
                  <a:ea typeface="等线"/>
                  <a:cs typeface="Times New Roman"/>
                </a:rPr>
                <a:t>2.2</a:t>
              </a:r>
              <a:endParaRPr lang="zh-CN" sz="1050" kern="100">
                <a:effectLst/>
                <a:ea typeface="等线"/>
                <a:cs typeface="Times New Roman"/>
              </a:endParaRPr>
            </a:p>
          </p:txBody>
        </p:sp>
      </p:grpSp>
      <p:pic>
        <p:nvPicPr>
          <p:cNvPr id="8" name="图片 7"/>
          <p:cNvPicPr/>
          <p:nvPr/>
        </p:nvPicPr>
        <p:blipFill>
          <a:blip r:embed="rId2">
            <a:extLst>
              <a:ext uri="{28A0092B-C50C-407E-A947-70E740481C1C}">
                <a14:useLocalDpi xmlns:a14="http://schemas.microsoft.com/office/drawing/2010/main" val="0"/>
              </a:ext>
            </a:extLst>
          </a:blip>
          <a:stretch>
            <a:fillRect/>
          </a:stretch>
        </p:blipFill>
        <p:spPr>
          <a:xfrm>
            <a:off x="10235745" y="730202"/>
            <a:ext cx="952500" cy="952500"/>
          </a:xfrm>
          <a:prstGeom prst="rect">
            <a:avLst/>
          </a:prstGeom>
        </p:spPr>
      </p:pic>
    </p:spTree>
    <p:extLst>
      <p:ext uri="{BB962C8B-B14F-4D97-AF65-F5344CB8AC3E}">
        <p14:creationId xmlns:p14="http://schemas.microsoft.com/office/powerpoint/2010/main" val="3379012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5869" y="5350933"/>
            <a:ext cx="8534400" cy="1507067"/>
          </a:xfrm>
        </p:spPr>
        <p:txBody>
          <a:bodyPr/>
          <a:lstStyle/>
          <a:p>
            <a:r>
              <a:rPr lang="en-US" altLang="zh-CN" dirty="0"/>
              <a:t>2.4 </a:t>
            </a:r>
            <a:r>
              <a:rPr lang="zh-CN" altLang="zh-CN" dirty="0"/>
              <a:t>标识符和关键字</a:t>
            </a:r>
            <a:endParaRPr lang="zh-CN" altLang="en-US" dirty="0"/>
          </a:p>
        </p:txBody>
      </p:sp>
      <p:sp>
        <p:nvSpPr>
          <p:cNvPr id="3" name="内容占位符 2"/>
          <p:cNvSpPr>
            <a:spLocks noGrp="1"/>
          </p:cNvSpPr>
          <p:nvPr>
            <p:ph idx="1"/>
          </p:nvPr>
        </p:nvSpPr>
        <p:spPr>
          <a:xfrm>
            <a:off x="451983" y="0"/>
            <a:ext cx="8534400" cy="3615267"/>
          </a:xfrm>
        </p:spPr>
        <p:txBody>
          <a:bodyPr>
            <a:normAutofit/>
          </a:bodyPr>
          <a:lstStyle/>
          <a:p>
            <a:r>
              <a:rPr lang="zh-CN" altLang="en-US" sz="2400" dirty="0" smtClean="0"/>
              <a:t>二、关键字</a:t>
            </a:r>
            <a:endParaRPr lang="en-US" altLang="zh-CN" sz="2400" dirty="0" smtClean="0"/>
          </a:p>
          <a:p>
            <a:pPr marL="0" indent="0">
              <a:buNone/>
            </a:pPr>
            <a:r>
              <a:rPr lang="en-US" altLang="zh-CN" sz="2400" dirty="0"/>
              <a:t> </a:t>
            </a:r>
            <a:r>
              <a:rPr lang="en-US" altLang="zh-CN" sz="2400" dirty="0" smtClean="0"/>
              <a:t>   Python</a:t>
            </a:r>
            <a:r>
              <a:rPr lang="zh-CN" altLang="en-US" sz="2400" dirty="0"/>
              <a:t>预先定义了一部分有特别意义的标识符，用于语言自身使用。这部分标识符称为关键字或保留字，不能用于其它用途，否则会引起语法错误，随着</a:t>
            </a:r>
            <a:r>
              <a:rPr lang="en-US" altLang="zh-CN" sz="2400" dirty="0"/>
              <a:t>Python</a:t>
            </a:r>
            <a:r>
              <a:rPr lang="zh-CN" altLang="en-US" sz="2400" dirty="0"/>
              <a:t>语言的发展，其预留的关键字也会有所变化。</a:t>
            </a:r>
            <a:r>
              <a:rPr lang="en-US" altLang="zh-CN" sz="2400" dirty="0"/>
              <a:t>Python</a:t>
            </a:r>
            <a:r>
              <a:rPr lang="zh-CN" altLang="en-US" sz="2400" dirty="0"/>
              <a:t>常用的关键字如表所示。</a:t>
            </a:r>
          </a:p>
        </p:txBody>
      </p:sp>
      <p:graphicFrame>
        <p:nvGraphicFramePr>
          <p:cNvPr id="4" name="表格 3"/>
          <p:cNvGraphicFramePr>
            <a:graphicFrameLocks noGrp="1"/>
          </p:cNvGraphicFramePr>
          <p:nvPr>
            <p:extLst>
              <p:ext uri="{D42A27DB-BD31-4B8C-83A1-F6EECF244321}">
                <p14:modId xmlns:p14="http://schemas.microsoft.com/office/powerpoint/2010/main" val="2454035821"/>
              </p:ext>
            </p:extLst>
          </p:nvPr>
        </p:nvGraphicFramePr>
        <p:xfrm>
          <a:off x="4078512" y="2992097"/>
          <a:ext cx="7910289" cy="2799755"/>
        </p:xfrm>
        <a:graphic>
          <a:graphicData uri="http://schemas.openxmlformats.org/drawingml/2006/table">
            <a:tbl>
              <a:tblPr firstRow="1" firstCol="1" bandRow="1">
                <a:tableStyleId>{0505E3EF-67EA-436B-97B2-0124C06EBD24}</a:tableStyleId>
              </a:tblPr>
              <a:tblGrid>
                <a:gridCol w="1202817"/>
                <a:gridCol w="1202817"/>
                <a:gridCol w="1372626"/>
                <a:gridCol w="1033008"/>
                <a:gridCol w="1202817"/>
                <a:gridCol w="990553"/>
                <a:gridCol w="905651"/>
              </a:tblGrid>
              <a:tr h="559951">
                <a:tc>
                  <a:txBody>
                    <a:bodyPr/>
                    <a:lstStyle/>
                    <a:p>
                      <a:pPr algn="l">
                        <a:spcAft>
                          <a:spcPts val="0"/>
                        </a:spcAft>
                      </a:pPr>
                      <a:r>
                        <a:rPr lang="en-US" sz="1900" kern="0" dirty="0">
                          <a:effectLst/>
                        </a:rPr>
                        <a:t>and</a:t>
                      </a:r>
                      <a:endParaRPr lang="zh-CN" sz="1900" kern="100" dirty="0">
                        <a:effectLst/>
                        <a:latin typeface="等线"/>
                        <a:ea typeface="等线"/>
                        <a:cs typeface="Times New Roman"/>
                      </a:endParaRPr>
                    </a:p>
                  </a:txBody>
                  <a:tcPr marL="66862" marR="66862" marT="0" marB="0"/>
                </a:tc>
                <a:tc>
                  <a:txBody>
                    <a:bodyPr/>
                    <a:lstStyle/>
                    <a:p>
                      <a:pPr algn="l">
                        <a:spcAft>
                          <a:spcPts val="0"/>
                        </a:spcAft>
                      </a:pPr>
                      <a:r>
                        <a:rPr lang="en-US" sz="1900" kern="0" dirty="0">
                          <a:effectLst/>
                        </a:rPr>
                        <a:t>del</a:t>
                      </a:r>
                      <a:endParaRPr lang="zh-CN" sz="1900" kern="100" dirty="0">
                        <a:effectLst/>
                        <a:latin typeface="等线"/>
                        <a:ea typeface="等线"/>
                        <a:cs typeface="Times New Roman"/>
                      </a:endParaRPr>
                    </a:p>
                  </a:txBody>
                  <a:tcPr marL="66862" marR="66862" marT="0" marB="0"/>
                </a:tc>
                <a:tc>
                  <a:txBody>
                    <a:bodyPr/>
                    <a:lstStyle/>
                    <a:p>
                      <a:pPr algn="l">
                        <a:spcAft>
                          <a:spcPts val="0"/>
                        </a:spcAft>
                      </a:pPr>
                      <a:r>
                        <a:rPr lang="en-US" sz="1900" kern="0" dirty="0">
                          <a:effectLst/>
                        </a:rPr>
                        <a:t>from</a:t>
                      </a:r>
                      <a:endParaRPr lang="zh-CN" sz="1900" kern="100" dirty="0">
                        <a:effectLst/>
                        <a:latin typeface="等线"/>
                        <a:ea typeface="等线"/>
                        <a:cs typeface="Times New Roman"/>
                      </a:endParaRPr>
                    </a:p>
                  </a:txBody>
                  <a:tcPr marL="66862" marR="66862" marT="0" marB="0"/>
                </a:tc>
                <a:tc>
                  <a:txBody>
                    <a:bodyPr/>
                    <a:lstStyle/>
                    <a:p>
                      <a:pPr algn="l">
                        <a:spcAft>
                          <a:spcPts val="0"/>
                        </a:spcAft>
                      </a:pPr>
                      <a:r>
                        <a:rPr lang="en-US" sz="1900" kern="0" dirty="0">
                          <a:effectLst/>
                        </a:rPr>
                        <a:t>not</a:t>
                      </a:r>
                      <a:endParaRPr lang="zh-CN" sz="1900" kern="100" dirty="0">
                        <a:effectLst/>
                        <a:latin typeface="等线"/>
                        <a:ea typeface="等线"/>
                        <a:cs typeface="Times New Roman"/>
                      </a:endParaRPr>
                    </a:p>
                  </a:txBody>
                  <a:tcPr marL="66862" marR="66862" marT="0" marB="0"/>
                </a:tc>
                <a:tc>
                  <a:txBody>
                    <a:bodyPr/>
                    <a:lstStyle/>
                    <a:p>
                      <a:pPr algn="l">
                        <a:spcAft>
                          <a:spcPts val="0"/>
                        </a:spcAft>
                      </a:pPr>
                      <a:r>
                        <a:rPr lang="en-US" sz="1900" kern="0" dirty="0">
                          <a:effectLst/>
                        </a:rPr>
                        <a:t>while</a:t>
                      </a:r>
                      <a:endParaRPr lang="zh-CN" sz="1900" kern="100" dirty="0">
                        <a:effectLst/>
                        <a:latin typeface="等线"/>
                        <a:ea typeface="等线"/>
                        <a:cs typeface="Times New Roman"/>
                      </a:endParaRPr>
                    </a:p>
                  </a:txBody>
                  <a:tcPr marL="66862" marR="66862" marT="0" marB="0"/>
                </a:tc>
                <a:tc>
                  <a:txBody>
                    <a:bodyPr/>
                    <a:lstStyle/>
                    <a:p>
                      <a:pPr algn="l">
                        <a:spcAft>
                          <a:spcPts val="0"/>
                        </a:spcAft>
                      </a:pPr>
                      <a:r>
                        <a:rPr lang="en-US" sz="1900" kern="0" dirty="0">
                          <a:effectLst/>
                        </a:rPr>
                        <a:t>as</a:t>
                      </a:r>
                      <a:endParaRPr lang="zh-CN" sz="1900" kern="100" dirty="0">
                        <a:effectLst/>
                        <a:latin typeface="等线"/>
                        <a:ea typeface="等线"/>
                        <a:cs typeface="Times New Roman"/>
                      </a:endParaRPr>
                    </a:p>
                  </a:txBody>
                  <a:tcPr marL="66862" marR="66862" marT="0" marB="0"/>
                </a:tc>
                <a:tc>
                  <a:txBody>
                    <a:bodyPr/>
                    <a:lstStyle/>
                    <a:p>
                      <a:pPr algn="l">
                        <a:spcAft>
                          <a:spcPts val="0"/>
                        </a:spcAft>
                      </a:pPr>
                      <a:r>
                        <a:rPr lang="en-US" sz="1900" kern="0" dirty="0" err="1">
                          <a:effectLst/>
                        </a:rPr>
                        <a:t>elif</a:t>
                      </a:r>
                      <a:endParaRPr lang="zh-CN" sz="1900" kern="100" dirty="0">
                        <a:effectLst/>
                        <a:latin typeface="等线"/>
                        <a:ea typeface="等线"/>
                        <a:cs typeface="Times New Roman"/>
                      </a:endParaRPr>
                    </a:p>
                  </a:txBody>
                  <a:tcPr marL="66862" marR="66862" marT="0" marB="0"/>
                </a:tc>
              </a:tr>
              <a:tr h="559951">
                <a:tc>
                  <a:txBody>
                    <a:bodyPr/>
                    <a:lstStyle/>
                    <a:p>
                      <a:pPr algn="l">
                        <a:spcAft>
                          <a:spcPts val="0"/>
                        </a:spcAft>
                      </a:pPr>
                      <a:r>
                        <a:rPr lang="en-US" sz="1900" kern="0">
                          <a:effectLst/>
                        </a:rPr>
                        <a:t>global</a:t>
                      </a:r>
                      <a:endParaRPr lang="zh-CN" sz="1900" kern="10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or</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with</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a:effectLst/>
                        </a:rPr>
                        <a:t>assert</a:t>
                      </a:r>
                      <a:endParaRPr lang="zh-CN" sz="1900" b="1" kern="100">
                        <a:effectLst/>
                        <a:latin typeface="等线"/>
                        <a:ea typeface="等线"/>
                        <a:cs typeface="Times New Roman"/>
                      </a:endParaRPr>
                    </a:p>
                  </a:txBody>
                  <a:tcPr marL="66862" marR="66862" marT="0" marB="0"/>
                </a:tc>
                <a:tc>
                  <a:txBody>
                    <a:bodyPr/>
                    <a:lstStyle/>
                    <a:p>
                      <a:pPr algn="l">
                        <a:spcAft>
                          <a:spcPts val="0"/>
                        </a:spcAft>
                      </a:pPr>
                      <a:r>
                        <a:rPr lang="en-US" sz="1900" b="1" kern="0">
                          <a:effectLst/>
                        </a:rPr>
                        <a:t>else</a:t>
                      </a:r>
                      <a:endParaRPr lang="zh-CN" sz="1900" b="1" kern="100">
                        <a:effectLst/>
                        <a:latin typeface="等线"/>
                        <a:ea typeface="等线"/>
                        <a:cs typeface="Times New Roman"/>
                      </a:endParaRPr>
                    </a:p>
                  </a:txBody>
                  <a:tcPr marL="66862" marR="66862" marT="0" marB="0"/>
                </a:tc>
                <a:tc>
                  <a:txBody>
                    <a:bodyPr/>
                    <a:lstStyle/>
                    <a:p>
                      <a:pPr algn="l">
                        <a:spcAft>
                          <a:spcPts val="0"/>
                        </a:spcAft>
                      </a:pPr>
                      <a:r>
                        <a:rPr lang="en-US" sz="1900" b="1" kern="0">
                          <a:effectLst/>
                        </a:rPr>
                        <a:t>if</a:t>
                      </a:r>
                      <a:endParaRPr lang="zh-CN" sz="1900" b="1" kern="10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pass</a:t>
                      </a:r>
                      <a:endParaRPr lang="zh-CN" sz="1900" b="1" kern="100" dirty="0">
                        <a:effectLst/>
                        <a:latin typeface="等线"/>
                        <a:ea typeface="等线"/>
                        <a:cs typeface="Times New Roman"/>
                      </a:endParaRPr>
                    </a:p>
                  </a:txBody>
                  <a:tcPr marL="66862" marR="66862" marT="0" marB="0"/>
                </a:tc>
              </a:tr>
              <a:tr h="559951">
                <a:tc>
                  <a:txBody>
                    <a:bodyPr/>
                    <a:lstStyle/>
                    <a:p>
                      <a:pPr algn="l">
                        <a:spcAft>
                          <a:spcPts val="0"/>
                        </a:spcAft>
                      </a:pPr>
                      <a:r>
                        <a:rPr lang="en-US" sz="1900" kern="0">
                          <a:effectLst/>
                        </a:rPr>
                        <a:t>yield</a:t>
                      </a:r>
                      <a:endParaRPr lang="zh-CN" sz="1900" kern="10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break</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except</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import</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print</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a:effectLst/>
                        </a:rPr>
                        <a:t>class</a:t>
                      </a:r>
                      <a:endParaRPr lang="zh-CN" sz="1900" b="1" kern="10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exec</a:t>
                      </a:r>
                      <a:endParaRPr lang="zh-CN" sz="1900" b="1" kern="100" dirty="0">
                        <a:effectLst/>
                        <a:latin typeface="等线"/>
                        <a:ea typeface="等线"/>
                        <a:cs typeface="Times New Roman"/>
                      </a:endParaRPr>
                    </a:p>
                  </a:txBody>
                  <a:tcPr marL="66862" marR="66862" marT="0" marB="0"/>
                </a:tc>
              </a:tr>
              <a:tr h="559951">
                <a:tc>
                  <a:txBody>
                    <a:bodyPr/>
                    <a:lstStyle/>
                    <a:p>
                      <a:pPr algn="l">
                        <a:spcAft>
                          <a:spcPts val="0"/>
                        </a:spcAft>
                      </a:pPr>
                      <a:r>
                        <a:rPr lang="en-US" sz="1900" kern="0">
                          <a:effectLst/>
                        </a:rPr>
                        <a:t>in</a:t>
                      </a:r>
                      <a:endParaRPr lang="zh-CN" sz="1900" kern="10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raise</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a:effectLst/>
                        </a:rPr>
                        <a:t>continue</a:t>
                      </a:r>
                      <a:endParaRPr lang="zh-CN" sz="1900" b="1" kern="10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finally</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is</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return</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dirty="0" err="1">
                          <a:effectLst/>
                        </a:rPr>
                        <a:t>def</a:t>
                      </a:r>
                      <a:endParaRPr lang="zh-CN" sz="1900" b="1" kern="100" dirty="0">
                        <a:effectLst/>
                        <a:latin typeface="等线"/>
                        <a:ea typeface="等线"/>
                        <a:cs typeface="Times New Roman"/>
                      </a:endParaRPr>
                    </a:p>
                  </a:txBody>
                  <a:tcPr marL="66862" marR="66862" marT="0" marB="0"/>
                </a:tc>
              </a:tr>
              <a:tr h="559951">
                <a:tc>
                  <a:txBody>
                    <a:bodyPr/>
                    <a:lstStyle/>
                    <a:p>
                      <a:pPr algn="l">
                        <a:spcAft>
                          <a:spcPts val="0"/>
                        </a:spcAft>
                      </a:pPr>
                      <a:r>
                        <a:rPr lang="en-US" sz="1900" kern="0" dirty="0">
                          <a:effectLst/>
                        </a:rPr>
                        <a:t>for</a:t>
                      </a:r>
                      <a:endParaRPr lang="zh-CN" sz="1900" kern="100" dirty="0">
                        <a:effectLst/>
                        <a:latin typeface="等线"/>
                        <a:ea typeface="等线"/>
                        <a:cs typeface="Times New Roman"/>
                      </a:endParaRPr>
                    </a:p>
                  </a:txBody>
                  <a:tcPr marL="66862" marR="66862" marT="0" marB="0"/>
                </a:tc>
                <a:tc>
                  <a:txBody>
                    <a:bodyPr/>
                    <a:lstStyle/>
                    <a:p>
                      <a:pPr algn="l">
                        <a:spcAft>
                          <a:spcPts val="0"/>
                        </a:spcAft>
                      </a:pPr>
                      <a:r>
                        <a:rPr lang="en-US" sz="1900" b="1" kern="0">
                          <a:effectLst/>
                        </a:rPr>
                        <a:t>lambda</a:t>
                      </a:r>
                      <a:endParaRPr lang="zh-CN" sz="1900" b="1" kern="100">
                        <a:effectLst/>
                        <a:latin typeface="等线"/>
                        <a:ea typeface="等线"/>
                        <a:cs typeface="Times New Roman"/>
                      </a:endParaRPr>
                    </a:p>
                  </a:txBody>
                  <a:tcPr marL="66862" marR="66862" marT="0" marB="0"/>
                </a:tc>
                <a:tc>
                  <a:txBody>
                    <a:bodyPr/>
                    <a:lstStyle/>
                    <a:p>
                      <a:pPr algn="l">
                        <a:spcAft>
                          <a:spcPts val="0"/>
                        </a:spcAft>
                      </a:pPr>
                      <a:r>
                        <a:rPr lang="en-US" sz="1900" b="1" kern="0">
                          <a:effectLst/>
                        </a:rPr>
                        <a:t>try</a:t>
                      </a:r>
                      <a:endParaRPr lang="zh-CN" sz="1900" b="1" kern="100">
                        <a:effectLst/>
                        <a:latin typeface="等线"/>
                        <a:ea typeface="等线"/>
                        <a:cs typeface="Times New Roman"/>
                      </a:endParaRPr>
                    </a:p>
                  </a:txBody>
                  <a:tcPr marL="66862" marR="66862" marT="0" marB="0"/>
                </a:tc>
                <a:tc>
                  <a:txBody>
                    <a:bodyPr/>
                    <a:lstStyle/>
                    <a:p>
                      <a:pPr algn="l">
                        <a:spcAft>
                          <a:spcPts val="0"/>
                        </a:spcAft>
                      </a:pPr>
                      <a:r>
                        <a:rPr lang="en-US" sz="1900" b="1" kern="0">
                          <a:effectLst/>
                        </a:rPr>
                        <a:t> </a:t>
                      </a:r>
                      <a:endParaRPr lang="zh-CN" sz="1900" b="1" kern="100">
                        <a:effectLst/>
                        <a:latin typeface="等线"/>
                        <a:ea typeface="等线"/>
                        <a:cs typeface="Times New Roman"/>
                      </a:endParaRPr>
                    </a:p>
                  </a:txBody>
                  <a:tcPr marL="66862" marR="66862" marT="0" marB="0"/>
                </a:tc>
                <a:tc>
                  <a:txBody>
                    <a:bodyPr/>
                    <a:lstStyle/>
                    <a:p>
                      <a:pPr algn="l">
                        <a:spcAft>
                          <a:spcPts val="0"/>
                        </a:spcAft>
                      </a:pPr>
                      <a:r>
                        <a:rPr lang="en-US" sz="1900" b="1" kern="0">
                          <a:effectLst/>
                        </a:rPr>
                        <a:t> </a:t>
                      </a:r>
                      <a:endParaRPr lang="zh-CN" sz="1900" b="1" kern="10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 </a:t>
                      </a:r>
                      <a:endParaRPr lang="zh-CN" sz="1900" b="1" kern="100" dirty="0">
                        <a:effectLst/>
                        <a:latin typeface="等线"/>
                        <a:ea typeface="等线"/>
                        <a:cs typeface="Times New Roman"/>
                      </a:endParaRPr>
                    </a:p>
                  </a:txBody>
                  <a:tcPr marL="66862" marR="66862" marT="0" marB="0"/>
                </a:tc>
                <a:tc>
                  <a:txBody>
                    <a:bodyPr/>
                    <a:lstStyle/>
                    <a:p>
                      <a:pPr algn="l">
                        <a:spcAft>
                          <a:spcPts val="0"/>
                        </a:spcAft>
                      </a:pPr>
                      <a:r>
                        <a:rPr lang="en-US" sz="1900" b="1" kern="0" dirty="0">
                          <a:effectLst/>
                        </a:rPr>
                        <a:t> </a:t>
                      </a:r>
                      <a:endParaRPr lang="zh-CN" sz="1900" b="1" kern="100" dirty="0">
                        <a:effectLst/>
                        <a:latin typeface="等线"/>
                        <a:ea typeface="等线"/>
                        <a:cs typeface="Times New Roman"/>
                      </a:endParaRPr>
                    </a:p>
                  </a:txBody>
                  <a:tcPr marL="66862" marR="66862" marT="0" marB="0"/>
                </a:tc>
              </a:tr>
            </a:tbl>
          </a:graphicData>
        </a:graphic>
      </p:graphicFrame>
    </p:spTree>
    <p:extLst>
      <p:ext uri="{BB962C8B-B14F-4D97-AF65-F5344CB8AC3E}">
        <p14:creationId xmlns:p14="http://schemas.microsoft.com/office/powerpoint/2010/main" val="2462665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2215435-FE6B-48CE-A41E-56221737E513}"/>
              </a:ext>
            </a:extLst>
          </p:cNvPr>
          <p:cNvSpPr>
            <a:spLocks noGrp="1"/>
          </p:cNvSpPr>
          <p:nvPr>
            <p:ph type="title"/>
          </p:nvPr>
        </p:nvSpPr>
        <p:spPr/>
        <p:txBody>
          <a:bodyPr/>
          <a:lstStyle/>
          <a:p>
            <a:r>
              <a:rPr lang="en-US" altLang="zh-CN" dirty="0" smtClean="0"/>
              <a:t>2.5 python</a:t>
            </a:r>
            <a:r>
              <a:rPr lang="zh-CN" altLang="en-US" dirty="0" smtClean="0"/>
              <a:t>的</a:t>
            </a:r>
            <a:r>
              <a:rPr lang="zh-CN" altLang="en-US" dirty="0"/>
              <a:t>运算符</a:t>
            </a:r>
          </a:p>
        </p:txBody>
      </p:sp>
      <p:sp>
        <p:nvSpPr>
          <p:cNvPr id="3" name="文本占位符 2">
            <a:extLst>
              <a:ext uri="{FF2B5EF4-FFF2-40B4-BE49-F238E27FC236}">
                <a16:creationId xmlns:a16="http://schemas.microsoft.com/office/drawing/2014/main" xmlns="" id="{F5A6C2B1-A311-413E-A285-E94B096F44BC}"/>
              </a:ext>
            </a:extLst>
          </p:cNvPr>
          <p:cNvSpPr>
            <a:spLocks noGrp="1"/>
          </p:cNvSpPr>
          <p:nvPr>
            <p:ph type="body" idx="1"/>
          </p:nvPr>
        </p:nvSpPr>
        <p:spPr>
          <a:xfrm>
            <a:off x="478022" y="1053352"/>
            <a:ext cx="6895235" cy="5240915"/>
          </a:xfrm>
        </p:spPr>
        <p:txBody>
          <a:bodyPr>
            <a:normAutofit/>
          </a:bodyPr>
          <a:lstStyle/>
          <a:p>
            <a:r>
              <a:rPr lang="zh-CN" altLang="en-US" dirty="0"/>
              <a:t>所谓运算符，指的是运算符号，用于将各种类型的数据进行运算，让静态的数据跑起来</a:t>
            </a:r>
            <a:r>
              <a:rPr lang="zh-CN" altLang="en-US" dirty="0" smtClean="0"/>
              <a:t>。</a:t>
            </a:r>
            <a:endParaRPr lang="en-US" altLang="zh-CN" dirty="0" smtClean="0"/>
          </a:p>
          <a:p>
            <a:r>
              <a:rPr lang="zh-CN" altLang="en-US" dirty="0" smtClean="0"/>
              <a:t>在</a:t>
            </a:r>
            <a:r>
              <a:rPr lang="en-US" altLang="zh-CN" dirty="0"/>
              <a:t>Python</a:t>
            </a:r>
            <a:r>
              <a:rPr lang="zh-CN" altLang="en-US" dirty="0"/>
              <a:t>中，有的时候需要对一个或多个数字，一个或多个字符串，以及其他的数据对象进行运算操作，此时需要用到运算符</a:t>
            </a:r>
            <a:r>
              <a:rPr lang="zh-CN" altLang="en-US" dirty="0" smtClean="0"/>
              <a:t>。</a:t>
            </a:r>
            <a:endParaRPr lang="en-US" altLang="zh-CN" dirty="0" smtClean="0"/>
          </a:p>
          <a:p>
            <a:r>
              <a:rPr lang="zh-CN" altLang="en-US" dirty="0" smtClean="0"/>
              <a:t>比如</a:t>
            </a:r>
            <a:r>
              <a:rPr lang="en-US" altLang="zh-CN" dirty="0"/>
              <a:t>2+3</a:t>
            </a:r>
            <a:r>
              <a:rPr lang="zh-CN" altLang="en-US" dirty="0"/>
              <a:t>中的“</a:t>
            </a:r>
            <a:r>
              <a:rPr lang="en-US" altLang="zh-CN" dirty="0"/>
              <a:t>+”</a:t>
            </a:r>
            <a:r>
              <a:rPr lang="zh-CN" altLang="en-US" dirty="0"/>
              <a:t>是一种运算符。每种运算中所包含的符号称为相应的运算符，如算术运算符、比较运算符等。</a:t>
            </a:r>
            <a:r>
              <a:rPr lang="en-US" altLang="zh-CN" dirty="0" smtClean="0"/>
              <a:t> </a:t>
            </a:r>
            <a:endParaRPr lang="zh-CN" altLang="zh-CN" dirty="0"/>
          </a:p>
          <a:p>
            <a:endParaRPr lang="zh-CN" altLang="en-US" dirty="0"/>
          </a:p>
        </p:txBody>
      </p:sp>
      <p:grpSp>
        <p:nvGrpSpPr>
          <p:cNvPr id="4" name="组合 3"/>
          <p:cNvGrpSpPr/>
          <p:nvPr/>
        </p:nvGrpSpPr>
        <p:grpSpPr>
          <a:xfrm>
            <a:off x="8447765" y="1491117"/>
            <a:ext cx="1362075" cy="1495425"/>
            <a:chOff x="0" y="0"/>
            <a:chExt cx="1981200" cy="1743075"/>
          </a:xfrm>
        </p:grpSpPr>
        <p:sp>
          <p:nvSpPr>
            <p:cNvPr id="5" name="矩形 4"/>
            <p:cNvSpPr/>
            <p:nvPr/>
          </p:nvSpPr>
          <p:spPr>
            <a:xfrm>
              <a:off x="0" y="0"/>
              <a:ext cx="1981200" cy="174307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等线"/>
                <a:cs typeface="Times New Roman"/>
              </a:endParaRPr>
            </a:p>
          </p:txBody>
        </p:sp>
        <p:sp>
          <p:nvSpPr>
            <p:cNvPr id="6" name="文本框 9"/>
            <p:cNvSpPr txBox="1"/>
            <p:nvPr/>
          </p:nvSpPr>
          <p:spPr>
            <a:xfrm>
              <a:off x="41564" y="1390650"/>
              <a:ext cx="1898073" cy="323851"/>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等线"/>
                  <a:cs typeface="Times New Roman"/>
                </a:rPr>
                <a:t>扫码看视频</a:t>
              </a:r>
              <a:r>
                <a:rPr lang="en-US" sz="1050" kern="100">
                  <a:effectLst/>
                  <a:ea typeface="等线"/>
                  <a:cs typeface="Times New Roman"/>
                </a:rPr>
                <a:t>2.3</a:t>
              </a:r>
              <a:endParaRPr lang="zh-CN" sz="1050" kern="100">
                <a:effectLst/>
                <a:ea typeface="等线"/>
                <a:cs typeface="Times New Roman"/>
              </a:endParaRPr>
            </a:p>
          </p:txBody>
        </p:sp>
      </p:grpSp>
      <p:pic>
        <p:nvPicPr>
          <p:cNvPr id="7" name="图片 6"/>
          <p:cNvPicPr/>
          <p:nvPr/>
        </p:nvPicPr>
        <p:blipFill>
          <a:blip r:embed="rId2">
            <a:extLst>
              <a:ext uri="{28A0092B-C50C-407E-A947-70E740481C1C}">
                <a14:useLocalDpi xmlns:a14="http://schemas.microsoft.com/office/drawing/2010/main" val="0"/>
              </a:ext>
            </a:extLst>
          </a:blip>
          <a:stretch>
            <a:fillRect/>
          </a:stretch>
        </p:blipFill>
        <p:spPr>
          <a:xfrm>
            <a:off x="8652552" y="1731688"/>
            <a:ext cx="952500" cy="952500"/>
          </a:xfrm>
          <a:prstGeom prst="rect">
            <a:avLst/>
          </a:prstGeom>
        </p:spPr>
      </p:pic>
    </p:spTree>
    <p:extLst>
      <p:ext uri="{BB962C8B-B14F-4D97-AF65-F5344CB8AC3E}">
        <p14:creationId xmlns:p14="http://schemas.microsoft.com/office/powerpoint/2010/main" val="1262405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92A5A9F-AF1E-4949-A2FC-AD964FE4E1E2}"/>
              </a:ext>
            </a:extLst>
          </p:cNvPr>
          <p:cNvSpPr>
            <a:spLocks noGrp="1"/>
          </p:cNvSpPr>
          <p:nvPr>
            <p:ph type="title"/>
          </p:nvPr>
        </p:nvSpPr>
        <p:spPr/>
        <p:txBody>
          <a:bodyPr>
            <a:normAutofit/>
          </a:bodyPr>
          <a:lstStyle/>
          <a:p>
            <a:r>
              <a:rPr lang="en-US" altLang="zh-CN" dirty="0"/>
              <a:t>1.	</a:t>
            </a:r>
            <a:r>
              <a:rPr lang="zh-CN" altLang="en-US" dirty="0"/>
              <a:t>算术运算</a:t>
            </a:r>
          </a:p>
        </p:txBody>
      </p:sp>
      <p:sp>
        <p:nvSpPr>
          <p:cNvPr id="3" name="文本占位符 2">
            <a:extLst>
              <a:ext uri="{FF2B5EF4-FFF2-40B4-BE49-F238E27FC236}">
                <a16:creationId xmlns:a16="http://schemas.microsoft.com/office/drawing/2014/main" xmlns="" id="{4B867471-357D-4EC9-8608-583A24640F21}"/>
              </a:ext>
            </a:extLst>
          </p:cNvPr>
          <p:cNvSpPr>
            <a:spLocks noGrp="1"/>
          </p:cNvSpPr>
          <p:nvPr>
            <p:ph type="body" idx="1"/>
          </p:nvPr>
        </p:nvSpPr>
        <p:spPr/>
        <p:txBody>
          <a:bodyPr>
            <a:normAutofit/>
          </a:bodyPr>
          <a:lstStyle/>
          <a:p>
            <a:r>
              <a:rPr lang="zh-CN" altLang="en-US" dirty="0"/>
              <a:t>算术运算</a:t>
            </a:r>
            <a:r>
              <a:rPr lang="zh-CN" altLang="en-US" dirty="0" smtClean="0"/>
              <a:t>可以完成</a:t>
            </a:r>
            <a:r>
              <a:rPr lang="zh-CN" altLang="en-US" dirty="0"/>
              <a:t>数学中的加减乘除四则运算</a:t>
            </a:r>
            <a:r>
              <a:rPr lang="zh-CN" altLang="en-US" dirty="0" smtClean="0"/>
              <a:t>。</a:t>
            </a:r>
            <a:endParaRPr lang="en-US" altLang="zh-CN" dirty="0" smtClean="0"/>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4170823717"/>
              </p:ext>
            </p:extLst>
          </p:nvPr>
        </p:nvGraphicFramePr>
        <p:xfrm>
          <a:off x="783771" y="1785257"/>
          <a:ext cx="9608457" cy="3390152"/>
        </p:xfrm>
        <a:graphic>
          <a:graphicData uri="http://schemas.openxmlformats.org/drawingml/2006/table">
            <a:tbl>
              <a:tblPr firstRow="1" firstCol="1" bandRow="1">
                <a:tableStyleId>{0505E3EF-67EA-436B-97B2-0124C06EBD24}</a:tableStyleId>
              </a:tblPr>
              <a:tblGrid>
                <a:gridCol w="1088572"/>
                <a:gridCol w="3991428"/>
                <a:gridCol w="4528457"/>
              </a:tblGrid>
              <a:tr h="423769">
                <a:tc>
                  <a:txBody>
                    <a:bodyPr/>
                    <a:lstStyle/>
                    <a:p>
                      <a:pPr algn="ctr">
                        <a:spcAft>
                          <a:spcPts val="0"/>
                        </a:spcAft>
                      </a:pPr>
                      <a:r>
                        <a:rPr lang="zh-CN" sz="1600" kern="100" dirty="0">
                          <a:effectLst/>
                        </a:rPr>
                        <a:t>运算符</a:t>
                      </a:r>
                      <a:endParaRPr lang="zh-CN" sz="1600" kern="100" dirty="0">
                        <a:effectLst/>
                        <a:latin typeface="等线"/>
                        <a:ea typeface="等线"/>
                        <a:cs typeface="Times New Roman"/>
                      </a:endParaRPr>
                    </a:p>
                  </a:txBody>
                  <a:tcPr marL="68580" marR="68580" marT="0" marB="0"/>
                </a:tc>
                <a:tc>
                  <a:txBody>
                    <a:bodyPr/>
                    <a:lstStyle/>
                    <a:p>
                      <a:pPr algn="ctr">
                        <a:spcAft>
                          <a:spcPts val="0"/>
                        </a:spcAft>
                      </a:pPr>
                      <a:r>
                        <a:rPr lang="zh-CN" sz="1600" kern="100" dirty="0">
                          <a:effectLst/>
                        </a:rPr>
                        <a:t>说明</a:t>
                      </a:r>
                      <a:endParaRPr lang="zh-CN" sz="1600" kern="100" dirty="0">
                        <a:effectLst/>
                        <a:latin typeface="等线"/>
                        <a:ea typeface="等线"/>
                        <a:cs typeface="Times New Roman"/>
                      </a:endParaRPr>
                    </a:p>
                  </a:txBody>
                  <a:tcPr marL="68580" marR="68580" marT="0" marB="0"/>
                </a:tc>
                <a:tc>
                  <a:txBody>
                    <a:bodyPr/>
                    <a:lstStyle/>
                    <a:p>
                      <a:pPr algn="ctr">
                        <a:spcAft>
                          <a:spcPts val="0"/>
                        </a:spcAft>
                      </a:pPr>
                      <a:r>
                        <a:rPr lang="zh-CN" sz="1600" kern="100" dirty="0">
                          <a:effectLst/>
                        </a:rPr>
                        <a:t>实例</a:t>
                      </a:r>
                      <a:endParaRPr lang="zh-CN" sz="1600" kern="100" dirty="0">
                        <a:effectLst/>
                        <a:latin typeface="等线"/>
                        <a:ea typeface="等线"/>
                        <a:cs typeface="Times New Roman"/>
                      </a:endParaRPr>
                    </a:p>
                  </a:txBody>
                  <a:tcPr marL="68580" marR="68580" marT="0" marB="0"/>
                </a:tc>
              </a:tr>
              <a:tr h="423769">
                <a:tc>
                  <a:txBody>
                    <a:bodyPr/>
                    <a:lstStyle/>
                    <a:p>
                      <a:pPr algn="just">
                        <a:spcAft>
                          <a:spcPts val="0"/>
                        </a:spcAft>
                      </a:pPr>
                      <a:r>
                        <a:rPr lang="en-US" sz="1600" kern="100" dirty="0">
                          <a:effectLst/>
                        </a:rPr>
                        <a: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两个对象相加</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2 + 3 </a:t>
                      </a:r>
                      <a:r>
                        <a:rPr lang="zh-CN" sz="1600" kern="100" dirty="0">
                          <a:effectLst/>
                        </a:rPr>
                        <a:t>结果为</a:t>
                      </a:r>
                      <a:r>
                        <a:rPr lang="en-US" sz="1600" kern="100" dirty="0">
                          <a:effectLst/>
                        </a:rPr>
                        <a:t> 5</a:t>
                      </a:r>
                      <a:endParaRPr lang="zh-CN" sz="1600" kern="100" dirty="0">
                        <a:effectLst/>
                        <a:latin typeface="等线"/>
                        <a:ea typeface="等线"/>
                        <a:cs typeface="Times New Roman"/>
                      </a:endParaRPr>
                    </a:p>
                  </a:txBody>
                  <a:tcPr marL="68580" marR="68580" marT="0" marB="0"/>
                </a:tc>
              </a:tr>
              <a:tr h="423769">
                <a:tc>
                  <a:txBody>
                    <a:bodyPr/>
                    <a:lstStyle/>
                    <a:p>
                      <a:pPr algn="just">
                        <a:spcAft>
                          <a:spcPts val="0"/>
                        </a:spcAft>
                      </a:pPr>
                      <a:r>
                        <a:rPr lang="en-US" sz="1600" kern="100" dirty="0">
                          <a:effectLst/>
                        </a:rPr>
                        <a: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两个对象相减</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3 - 2 </a:t>
                      </a:r>
                      <a:r>
                        <a:rPr lang="zh-CN" sz="1600" kern="100" dirty="0">
                          <a:effectLst/>
                        </a:rPr>
                        <a:t>结果为</a:t>
                      </a:r>
                      <a:r>
                        <a:rPr lang="en-US" sz="1600" kern="100" dirty="0">
                          <a:effectLst/>
                        </a:rPr>
                        <a:t> 1</a:t>
                      </a:r>
                      <a:endParaRPr lang="zh-CN" sz="1600" kern="100" dirty="0">
                        <a:effectLst/>
                        <a:latin typeface="等线"/>
                        <a:ea typeface="等线"/>
                        <a:cs typeface="Times New Roman"/>
                      </a:endParaRPr>
                    </a:p>
                  </a:txBody>
                  <a:tcPr marL="68580" marR="68580" marT="0" marB="0"/>
                </a:tc>
              </a:tr>
              <a:tr h="423769">
                <a:tc>
                  <a:txBody>
                    <a:bodyPr/>
                    <a:lstStyle/>
                    <a:p>
                      <a:pPr algn="just">
                        <a:spcAft>
                          <a:spcPts val="0"/>
                        </a:spcAft>
                      </a:pPr>
                      <a:r>
                        <a:rPr lang="en-US" sz="1600" kern="100" dirty="0">
                          <a:effectLst/>
                        </a:rPr>
                        <a: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两个数相乘或返回一个重复若干次的序列</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2 * 3 </a:t>
                      </a:r>
                      <a:r>
                        <a:rPr lang="zh-CN" sz="1600" kern="100" dirty="0">
                          <a:effectLst/>
                        </a:rPr>
                        <a:t>结果为</a:t>
                      </a:r>
                      <a:r>
                        <a:rPr lang="en-US" sz="1600" kern="100" dirty="0">
                          <a:effectLst/>
                        </a:rPr>
                        <a:t> 6; '</a:t>
                      </a:r>
                      <a:r>
                        <a:rPr lang="en-US" sz="1600" kern="100" dirty="0" err="1">
                          <a:effectLst/>
                        </a:rPr>
                        <a:t>abc</a:t>
                      </a:r>
                      <a:r>
                        <a:rPr lang="en-US" sz="1600" kern="100" dirty="0">
                          <a:effectLst/>
                        </a:rPr>
                        <a:t>' * 2 </a:t>
                      </a:r>
                      <a:r>
                        <a:rPr lang="zh-CN" sz="1600" kern="100" dirty="0">
                          <a:effectLst/>
                        </a:rPr>
                        <a:t>结果为</a:t>
                      </a:r>
                      <a:r>
                        <a:rPr lang="en-US" sz="1600" kern="100" dirty="0">
                          <a:effectLst/>
                        </a:rPr>
                        <a:t> '</a:t>
                      </a:r>
                      <a:r>
                        <a:rPr lang="en-US" sz="1600" kern="100" dirty="0" err="1">
                          <a:effectLst/>
                        </a:rPr>
                        <a:t>abcabc</a:t>
                      </a:r>
                      <a:r>
                        <a:rPr lang="en-US" sz="1600" kern="100" dirty="0">
                          <a:effectLst/>
                        </a:rPr>
                        <a:t>'</a:t>
                      </a:r>
                      <a:endParaRPr lang="zh-CN" sz="1600" kern="100" dirty="0">
                        <a:effectLst/>
                        <a:latin typeface="等线"/>
                        <a:ea typeface="等线"/>
                        <a:cs typeface="Times New Roman"/>
                      </a:endParaRPr>
                    </a:p>
                  </a:txBody>
                  <a:tcPr marL="68580" marR="68580" marT="0" marB="0"/>
                </a:tc>
              </a:tr>
              <a:tr h="423769">
                <a:tc>
                  <a:txBody>
                    <a:bodyPr/>
                    <a:lstStyle/>
                    <a:p>
                      <a:pPr algn="just">
                        <a:spcAft>
                          <a:spcPts val="0"/>
                        </a:spcAft>
                      </a:pPr>
                      <a:r>
                        <a:rPr lang="en-US" sz="1600" kern="100" dirty="0">
                          <a:effectLst/>
                        </a:rPr>
                        <a: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两个数相除</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3 / 2 </a:t>
                      </a:r>
                      <a:r>
                        <a:rPr lang="zh-CN" sz="1600" kern="100" dirty="0">
                          <a:effectLst/>
                        </a:rPr>
                        <a:t>结果为</a:t>
                      </a:r>
                      <a:r>
                        <a:rPr lang="en-US" sz="1600" kern="100" dirty="0">
                          <a:effectLst/>
                        </a:rPr>
                        <a:t> 1.5</a:t>
                      </a:r>
                      <a:endParaRPr lang="zh-CN" sz="1600" kern="100" dirty="0">
                        <a:effectLst/>
                        <a:latin typeface="等线"/>
                        <a:ea typeface="等线"/>
                        <a:cs typeface="Times New Roman"/>
                      </a:endParaRPr>
                    </a:p>
                  </a:txBody>
                  <a:tcPr marL="68580" marR="68580" marT="0" marB="0"/>
                </a:tc>
              </a:tr>
              <a:tr h="423769">
                <a:tc>
                  <a:txBody>
                    <a:bodyPr/>
                    <a:lstStyle/>
                    <a:p>
                      <a:pPr algn="just">
                        <a:spcAft>
                          <a:spcPts val="0"/>
                        </a:spcAft>
                      </a:pPr>
                      <a:r>
                        <a:rPr lang="en-US" sz="1600" kern="100" dirty="0">
                          <a:effectLst/>
                        </a:rPr>
                        <a: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整除，返回商的整数部分</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3 // 2 </a:t>
                      </a:r>
                      <a:r>
                        <a:rPr lang="zh-CN" sz="1600" kern="100" dirty="0">
                          <a:effectLst/>
                        </a:rPr>
                        <a:t>结果为</a:t>
                      </a:r>
                      <a:r>
                        <a:rPr lang="en-US" sz="1600" kern="100" dirty="0">
                          <a:effectLst/>
                        </a:rPr>
                        <a:t> 1</a:t>
                      </a:r>
                      <a:r>
                        <a:rPr lang="zh-CN" sz="1600" kern="100" dirty="0">
                          <a:effectLst/>
                        </a:rPr>
                        <a:t>，</a:t>
                      </a:r>
                      <a:r>
                        <a:rPr lang="en-US" sz="1600" kern="100" dirty="0">
                          <a:effectLst/>
                        </a:rPr>
                        <a:t>3 // 2.0 </a:t>
                      </a:r>
                      <a:r>
                        <a:rPr lang="zh-CN" sz="1600" kern="100" dirty="0">
                          <a:effectLst/>
                        </a:rPr>
                        <a:t>结果为</a:t>
                      </a:r>
                      <a:r>
                        <a:rPr lang="en-US" sz="1600" kern="100" dirty="0">
                          <a:effectLst/>
                        </a:rPr>
                        <a:t> 1.0</a:t>
                      </a:r>
                      <a:endParaRPr lang="zh-CN" sz="1600" kern="100" dirty="0">
                        <a:effectLst/>
                        <a:latin typeface="等线"/>
                        <a:ea typeface="等线"/>
                        <a:cs typeface="Times New Roman"/>
                      </a:endParaRPr>
                    </a:p>
                  </a:txBody>
                  <a:tcPr marL="68580" marR="68580" marT="0" marB="0"/>
                </a:tc>
              </a:tr>
              <a:tr h="423769">
                <a:tc>
                  <a:txBody>
                    <a:bodyPr/>
                    <a:lstStyle/>
                    <a:p>
                      <a:pPr algn="just">
                        <a:spcAft>
                          <a:spcPts val="0"/>
                        </a:spcAft>
                      </a:pPr>
                      <a:r>
                        <a:rPr lang="en-US" sz="1600" kern="100" dirty="0">
                          <a:effectLst/>
                        </a:rPr>
                        <a: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求余</a:t>
                      </a:r>
                      <a:r>
                        <a:rPr lang="en-US" sz="1600" kern="100" dirty="0">
                          <a:effectLst/>
                        </a:rPr>
                        <a:t>/</a:t>
                      </a:r>
                      <a:r>
                        <a:rPr lang="zh-CN" sz="1600" kern="100" dirty="0">
                          <a:effectLst/>
                        </a:rPr>
                        <a:t>取模，返回除法的余数</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3 % 2 </a:t>
                      </a:r>
                      <a:r>
                        <a:rPr lang="zh-CN" sz="1600" kern="100" dirty="0">
                          <a:effectLst/>
                        </a:rPr>
                        <a:t>结果为</a:t>
                      </a:r>
                      <a:r>
                        <a:rPr lang="en-US" sz="1600" kern="100" dirty="0">
                          <a:effectLst/>
                        </a:rPr>
                        <a:t> 1</a:t>
                      </a:r>
                      <a:r>
                        <a:rPr lang="zh-CN" sz="1600" kern="100" dirty="0">
                          <a:effectLst/>
                        </a:rPr>
                        <a:t>，</a:t>
                      </a:r>
                      <a:r>
                        <a:rPr lang="en-US" sz="1600" kern="100" dirty="0">
                          <a:effectLst/>
                        </a:rPr>
                        <a:t>3 % 2.0 </a:t>
                      </a:r>
                      <a:r>
                        <a:rPr lang="zh-CN" sz="1600" kern="100" dirty="0">
                          <a:effectLst/>
                        </a:rPr>
                        <a:t>结果为</a:t>
                      </a:r>
                      <a:r>
                        <a:rPr lang="en-US" sz="1600" kern="100" dirty="0">
                          <a:effectLst/>
                        </a:rPr>
                        <a:t> 1.0</a:t>
                      </a:r>
                      <a:endParaRPr lang="zh-CN" sz="1600" kern="100" dirty="0">
                        <a:effectLst/>
                        <a:latin typeface="等线"/>
                        <a:ea typeface="等线"/>
                        <a:cs typeface="Times New Roman"/>
                      </a:endParaRPr>
                    </a:p>
                  </a:txBody>
                  <a:tcPr marL="68580" marR="68580" marT="0" marB="0"/>
                </a:tc>
              </a:tr>
              <a:tr h="423769">
                <a:tc>
                  <a:txBody>
                    <a:bodyPr/>
                    <a:lstStyle/>
                    <a:p>
                      <a:pPr algn="just">
                        <a:spcAft>
                          <a:spcPts val="0"/>
                        </a:spcAft>
                      </a:pPr>
                      <a:r>
                        <a:rPr lang="en-US" sz="1600" kern="100" dirty="0">
                          <a:effectLst/>
                        </a:rPr>
                        <a: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求幂</a:t>
                      </a:r>
                      <a:r>
                        <a:rPr lang="en-US" sz="1600" kern="100" dirty="0">
                          <a:effectLst/>
                        </a:rPr>
                        <a:t>/</a:t>
                      </a:r>
                      <a:r>
                        <a:rPr lang="zh-CN" sz="1600" kern="100" dirty="0">
                          <a:effectLst/>
                        </a:rPr>
                        <a:t>次方</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2 ** 3 </a:t>
                      </a:r>
                      <a:r>
                        <a:rPr lang="zh-CN" sz="1600" kern="100" dirty="0">
                          <a:effectLst/>
                        </a:rPr>
                        <a:t>结果为</a:t>
                      </a:r>
                      <a:r>
                        <a:rPr lang="en-US" sz="1600" kern="100" dirty="0">
                          <a:effectLst/>
                        </a:rPr>
                        <a:t> 8</a:t>
                      </a:r>
                      <a:endParaRPr lang="zh-CN" sz="1600" kern="100" dirty="0">
                        <a:effectLst/>
                        <a:latin typeface="等线"/>
                        <a:ea typeface="等线"/>
                        <a:cs typeface="Times New Roman"/>
                      </a:endParaRPr>
                    </a:p>
                  </a:txBody>
                  <a:tcPr marL="68580" marR="68580" marT="0" marB="0"/>
                </a:tc>
              </a:tr>
            </a:tbl>
          </a:graphicData>
        </a:graphic>
      </p:graphicFrame>
    </p:spTree>
    <p:extLst>
      <p:ext uri="{BB962C8B-B14F-4D97-AF65-F5344CB8AC3E}">
        <p14:creationId xmlns:p14="http://schemas.microsoft.com/office/powerpoint/2010/main" val="3516778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92A5A9F-AF1E-4949-A2FC-AD964FE4E1E2}"/>
              </a:ext>
            </a:extLst>
          </p:cNvPr>
          <p:cNvSpPr>
            <a:spLocks noGrp="1"/>
          </p:cNvSpPr>
          <p:nvPr>
            <p:ph type="title"/>
          </p:nvPr>
        </p:nvSpPr>
        <p:spPr/>
        <p:txBody>
          <a:bodyPr>
            <a:normAutofit/>
          </a:bodyPr>
          <a:lstStyle/>
          <a:p>
            <a:r>
              <a:rPr lang="en-US" altLang="zh-CN" dirty="0"/>
              <a:t>2</a:t>
            </a:r>
            <a:r>
              <a:rPr lang="en-US" altLang="zh-CN" dirty="0" smtClean="0"/>
              <a:t>.</a:t>
            </a:r>
            <a:r>
              <a:rPr lang="zh-CN" altLang="en-US" dirty="0"/>
              <a:t>赋值运算</a:t>
            </a:r>
          </a:p>
        </p:txBody>
      </p:sp>
      <p:sp>
        <p:nvSpPr>
          <p:cNvPr id="3" name="文本占位符 2">
            <a:extLst>
              <a:ext uri="{FF2B5EF4-FFF2-40B4-BE49-F238E27FC236}">
                <a16:creationId xmlns:a16="http://schemas.microsoft.com/office/drawing/2014/main" xmlns="" id="{4B867471-357D-4EC9-8608-583A24640F21}"/>
              </a:ext>
            </a:extLst>
          </p:cNvPr>
          <p:cNvSpPr>
            <a:spLocks noGrp="1"/>
          </p:cNvSpPr>
          <p:nvPr>
            <p:ph sz="half" idx="1"/>
          </p:nvPr>
        </p:nvSpPr>
        <p:spPr/>
        <p:txBody>
          <a:bodyPr>
            <a:normAutofit/>
          </a:bodyPr>
          <a:lstStyle/>
          <a:p>
            <a:r>
              <a:rPr lang="zh-CN" altLang="en-US" dirty="0"/>
              <a:t>赋值运算符用于计算表达式的值并送给变量</a:t>
            </a:r>
            <a:r>
              <a:rPr lang="zh-CN" altLang="en-US" dirty="0" smtClean="0"/>
              <a:t>。</a:t>
            </a:r>
            <a:endParaRPr lang="en-US" altLang="zh-CN" dirty="0" smtClean="0"/>
          </a:p>
          <a:p>
            <a:r>
              <a:rPr lang="zh-CN" altLang="en-US" dirty="0" smtClean="0"/>
              <a:t>在</a:t>
            </a:r>
            <a:r>
              <a:rPr lang="en-US" altLang="zh-CN" dirty="0"/>
              <a:t>Python</a:t>
            </a:r>
            <a:r>
              <a:rPr lang="zh-CN" altLang="en-US" dirty="0"/>
              <a:t>中，赋值运算有以下</a:t>
            </a:r>
            <a:r>
              <a:rPr lang="en-US" altLang="zh-CN" dirty="0"/>
              <a:t>3</a:t>
            </a:r>
            <a:r>
              <a:rPr lang="zh-CN" altLang="en-US" dirty="0"/>
              <a:t>种情况</a:t>
            </a:r>
            <a:r>
              <a:rPr lang="zh-CN" altLang="en-US" dirty="0" smtClean="0"/>
              <a:t>：</a:t>
            </a:r>
            <a:endParaRPr lang="en-US" altLang="zh-CN" dirty="0" smtClean="0"/>
          </a:p>
          <a:p>
            <a:pPr marL="0" indent="0">
              <a:buNone/>
            </a:pPr>
            <a:r>
              <a:rPr lang="zh-CN" altLang="en-US" dirty="0" smtClean="0"/>
              <a:t>            为</a:t>
            </a:r>
            <a:r>
              <a:rPr lang="zh-CN" altLang="en-US" dirty="0"/>
              <a:t>单一变量</a:t>
            </a:r>
            <a:r>
              <a:rPr lang="zh-CN" altLang="en-US" dirty="0" smtClean="0"/>
              <a:t>赋值；</a:t>
            </a:r>
            <a:endParaRPr lang="en-US" altLang="zh-CN" dirty="0" smtClean="0"/>
          </a:p>
          <a:p>
            <a:pPr marL="0" indent="0">
              <a:buNone/>
            </a:pPr>
            <a:r>
              <a:rPr lang="zh-CN" altLang="en-US" dirty="0" smtClean="0"/>
              <a:t>            为多个变量赋一个值；</a:t>
            </a:r>
            <a:endParaRPr lang="en-US" altLang="zh-CN" dirty="0" smtClean="0"/>
          </a:p>
          <a:p>
            <a:pPr marL="0" indent="0">
              <a:buNone/>
            </a:pPr>
            <a:r>
              <a:rPr lang="zh-CN" altLang="en-US" dirty="0" smtClean="0"/>
              <a:t>            为</a:t>
            </a:r>
            <a:r>
              <a:rPr lang="zh-CN" altLang="en-US" dirty="0"/>
              <a:t>多个变量赋多个值</a:t>
            </a:r>
            <a:r>
              <a:rPr lang="zh-CN" altLang="en-US" dirty="0" smtClean="0"/>
              <a:t>。</a:t>
            </a:r>
            <a:endParaRPr lang="en-US" altLang="zh-CN" dirty="0" smtClean="0"/>
          </a:p>
          <a:p>
            <a:r>
              <a:rPr lang="zh-CN" altLang="en-US" dirty="0" smtClean="0"/>
              <a:t>赋值</a:t>
            </a:r>
            <a:r>
              <a:rPr lang="zh-CN" altLang="en-US" dirty="0"/>
              <a:t>运算是将赋值号右边的值送给赋值号左边的</a:t>
            </a:r>
            <a:r>
              <a:rPr lang="zh-CN" altLang="en-US" dirty="0" smtClean="0"/>
              <a:t>变量。</a:t>
            </a:r>
            <a:endParaRPr lang="en-US" altLang="zh-CN" dirty="0" smtClean="0"/>
          </a:p>
        </p:txBody>
      </p:sp>
      <p:graphicFrame>
        <p:nvGraphicFramePr>
          <p:cNvPr id="4" name="表格 3"/>
          <p:cNvGraphicFramePr>
            <a:graphicFrameLocks noGrp="1"/>
          </p:cNvGraphicFramePr>
          <p:nvPr>
            <p:extLst>
              <p:ext uri="{D42A27DB-BD31-4B8C-83A1-F6EECF244321}">
                <p14:modId xmlns:p14="http://schemas.microsoft.com/office/powerpoint/2010/main" val="1863459236"/>
              </p:ext>
            </p:extLst>
          </p:nvPr>
        </p:nvGraphicFramePr>
        <p:xfrm>
          <a:off x="5573485" y="817541"/>
          <a:ext cx="6342743" cy="5652866"/>
        </p:xfrm>
        <a:graphic>
          <a:graphicData uri="http://schemas.openxmlformats.org/drawingml/2006/table">
            <a:tbl>
              <a:tblPr firstRow="1" firstCol="1" bandRow="1">
                <a:tableStyleId>{0505E3EF-67EA-436B-97B2-0124C06EBD24}</a:tableStyleId>
              </a:tblPr>
              <a:tblGrid>
                <a:gridCol w="696685"/>
                <a:gridCol w="1669143"/>
                <a:gridCol w="3976915"/>
              </a:tblGrid>
              <a:tr h="332522">
                <a:tc>
                  <a:txBody>
                    <a:bodyPr/>
                    <a:lstStyle/>
                    <a:p>
                      <a:pPr algn="ctr">
                        <a:spcAft>
                          <a:spcPts val="0"/>
                        </a:spcAft>
                      </a:pPr>
                      <a:r>
                        <a:rPr lang="zh-CN" sz="1400" kern="100" dirty="0">
                          <a:effectLst/>
                        </a:rPr>
                        <a:t>运算符</a:t>
                      </a:r>
                      <a:endParaRPr lang="zh-CN" sz="1400" kern="100" dirty="0">
                        <a:effectLst/>
                        <a:latin typeface="等线"/>
                        <a:ea typeface="等线"/>
                        <a:cs typeface="Times New Roman"/>
                      </a:endParaRPr>
                    </a:p>
                  </a:txBody>
                  <a:tcPr marL="53158" marR="53158" marT="0" marB="0"/>
                </a:tc>
                <a:tc>
                  <a:txBody>
                    <a:bodyPr/>
                    <a:lstStyle/>
                    <a:p>
                      <a:pPr algn="ctr">
                        <a:spcAft>
                          <a:spcPts val="0"/>
                        </a:spcAft>
                      </a:pPr>
                      <a:r>
                        <a:rPr lang="zh-CN" sz="1400" kern="100">
                          <a:effectLst/>
                        </a:rPr>
                        <a:t>描述</a:t>
                      </a:r>
                      <a:endParaRPr lang="zh-CN" sz="1400" kern="100">
                        <a:effectLst/>
                        <a:latin typeface="等线"/>
                        <a:ea typeface="等线"/>
                        <a:cs typeface="Times New Roman"/>
                      </a:endParaRPr>
                    </a:p>
                  </a:txBody>
                  <a:tcPr marL="53158" marR="53158" marT="0" marB="0"/>
                </a:tc>
                <a:tc>
                  <a:txBody>
                    <a:bodyPr/>
                    <a:lstStyle/>
                    <a:p>
                      <a:pPr algn="ctr">
                        <a:spcAft>
                          <a:spcPts val="0"/>
                        </a:spcAft>
                      </a:pPr>
                      <a:r>
                        <a:rPr lang="zh-CN" sz="1400" kern="100">
                          <a:effectLst/>
                        </a:rPr>
                        <a:t>实例</a:t>
                      </a:r>
                      <a:endParaRPr lang="zh-CN" sz="1400" kern="100">
                        <a:effectLst/>
                        <a:latin typeface="等线"/>
                        <a:ea typeface="等线"/>
                        <a:cs typeface="Times New Roman"/>
                      </a:endParaRPr>
                    </a:p>
                  </a:txBody>
                  <a:tcPr marL="53158" marR="53158" marT="0" marB="0"/>
                </a:tc>
              </a:tr>
              <a:tr h="665043">
                <a:tc>
                  <a:txBody>
                    <a:bodyPr/>
                    <a:lstStyle/>
                    <a:p>
                      <a:pPr algn="just">
                        <a:spcAft>
                          <a:spcPts val="0"/>
                        </a:spcAft>
                      </a:pPr>
                      <a:r>
                        <a:rPr lang="en-US" sz="1500" kern="100" dirty="0">
                          <a:effectLst/>
                        </a:rPr>
                        <a:t>=</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zh-CN" sz="1500" kern="100" dirty="0">
                          <a:effectLst/>
                        </a:rPr>
                        <a:t>简单赋值运算符</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en-US" sz="1500" kern="100" dirty="0">
                          <a:effectLst/>
                        </a:rPr>
                        <a:t>c = a – b, c</a:t>
                      </a:r>
                      <a:r>
                        <a:rPr lang="zh-CN" sz="1500" kern="100" dirty="0">
                          <a:effectLst/>
                        </a:rPr>
                        <a:t>计算后的结果是</a:t>
                      </a:r>
                      <a:r>
                        <a:rPr lang="en-US" sz="1500" kern="100" dirty="0">
                          <a:effectLst/>
                        </a:rPr>
                        <a:t>2</a:t>
                      </a:r>
                      <a:endParaRPr lang="zh-CN" sz="1500" kern="100" dirty="0">
                        <a:effectLst/>
                        <a:latin typeface="等线"/>
                        <a:ea typeface="等线"/>
                        <a:cs typeface="Times New Roman"/>
                      </a:endParaRPr>
                    </a:p>
                  </a:txBody>
                  <a:tcPr marL="53158" marR="53158" marT="0" marB="0"/>
                </a:tc>
              </a:tr>
              <a:tr h="665043">
                <a:tc>
                  <a:txBody>
                    <a:bodyPr/>
                    <a:lstStyle/>
                    <a:p>
                      <a:pPr algn="just">
                        <a:spcAft>
                          <a:spcPts val="0"/>
                        </a:spcAft>
                      </a:pPr>
                      <a:r>
                        <a:rPr lang="en-US" sz="1500" kern="100" dirty="0">
                          <a:effectLst/>
                        </a:rPr>
                        <a:t>+=</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zh-CN" sz="1500" kern="100" dirty="0">
                          <a:effectLst/>
                        </a:rPr>
                        <a:t>加法赋值运算符</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en-US" sz="1500" kern="100" dirty="0">
                          <a:effectLst/>
                        </a:rPr>
                        <a:t>a += b </a:t>
                      </a:r>
                      <a:r>
                        <a:rPr lang="zh-CN" sz="1500" kern="100" dirty="0">
                          <a:effectLst/>
                        </a:rPr>
                        <a:t>相当于</a:t>
                      </a:r>
                      <a:r>
                        <a:rPr lang="en-US" sz="1500" kern="100" dirty="0">
                          <a:effectLst/>
                        </a:rPr>
                        <a:t> a = a + b, a</a:t>
                      </a:r>
                      <a:r>
                        <a:rPr lang="zh-CN" sz="1500" kern="100" dirty="0">
                          <a:effectLst/>
                        </a:rPr>
                        <a:t>计算后的结果是</a:t>
                      </a:r>
                      <a:r>
                        <a:rPr lang="en-US" sz="1500" kern="100" dirty="0">
                          <a:effectLst/>
                        </a:rPr>
                        <a:t>8</a:t>
                      </a:r>
                      <a:endParaRPr lang="zh-CN" sz="1500" kern="100" dirty="0">
                        <a:effectLst/>
                        <a:latin typeface="等线"/>
                        <a:ea typeface="等线"/>
                        <a:cs typeface="Times New Roman"/>
                      </a:endParaRPr>
                    </a:p>
                  </a:txBody>
                  <a:tcPr marL="53158" marR="53158" marT="0" marB="0"/>
                </a:tc>
              </a:tr>
              <a:tr h="665043">
                <a:tc>
                  <a:txBody>
                    <a:bodyPr/>
                    <a:lstStyle/>
                    <a:p>
                      <a:pPr algn="just">
                        <a:spcAft>
                          <a:spcPts val="0"/>
                        </a:spcAft>
                      </a:pPr>
                      <a:r>
                        <a:rPr lang="en-US" sz="1500" kern="100" dirty="0">
                          <a:effectLst/>
                        </a:rPr>
                        <a:t>-=</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zh-CN" sz="1500" kern="100" dirty="0">
                          <a:effectLst/>
                        </a:rPr>
                        <a:t>减法赋值运算符</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en-US" sz="1500" kern="100" dirty="0">
                          <a:effectLst/>
                        </a:rPr>
                        <a:t>a -= b </a:t>
                      </a:r>
                      <a:r>
                        <a:rPr lang="zh-CN" sz="1500" kern="100" dirty="0">
                          <a:effectLst/>
                        </a:rPr>
                        <a:t>相当于</a:t>
                      </a:r>
                      <a:r>
                        <a:rPr lang="en-US" sz="1500" kern="100" dirty="0">
                          <a:effectLst/>
                        </a:rPr>
                        <a:t> a = a –b, a</a:t>
                      </a:r>
                      <a:r>
                        <a:rPr lang="zh-CN" sz="1500" kern="100" dirty="0">
                          <a:effectLst/>
                        </a:rPr>
                        <a:t>计算后的结果是</a:t>
                      </a:r>
                      <a:r>
                        <a:rPr lang="en-US" sz="1500" kern="100" dirty="0">
                          <a:effectLst/>
                        </a:rPr>
                        <a:t>2</a:t>
                      </a:r>
                      <a:endParaRPr lang="zh-CN" sz="1500" kern="100" dirty="0">
                        <a:effectLst/>
                        <a:latin typeface="等线"/>
                        <a:ea typeface="等线"/>
                        <a:cs typeface="Times New Roman"/>
                      </a:endParaRPr>
                    </a:p>
                  </a:txBody>
                  <a:tcPr marL="53158" marR="53158" marT="0" marB="0"/>
                </a:tc>
              </a:tr>
              <a:tr h="665043">
                <a:tc>
                  <a:txBody>
                    <a:bodyPr/>
                    <a:lstStyle/>
                    <a:p>
                      <a:pPr algn="just">
                        <a:spcAft>
                          <a:spcPts val="0"/>
                        </a:spcAft>
                      </a:pPr>
                      <a:r>
                        <a:rPr lang="en-US" sz="1500" kern="100" dirty="0">
                          <a:effectLst/>
                        </a:rPr>
                        <a:t>*=</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zh-CN" sz="1500" kern="100" dirty="0">
                          <a:effectLst/>
                        </a:rPr>
                        <a:t>乘法赋值运算符</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en-US" sz="1500" kern="100" dirty="0">
                          <a:effectLst/>
                        </a:rPr>
                        <a:t>a *= b </a:t>
                      </a:r>
                      <a:r>
                        <a:rPr lang="zh-CN" sz="1500" kern="100" dirty="0">
                          <a:effectLst/>
                        </a:rPr>
                        <a:t>相当于</a:t>
                      </a:r>
                      <a:r>
                        <a:rPr lang="en-US" sz="1500" kern="100" dirty="0">
                          <a:effectLst/>
                        </a:rPr>
                        <a:t> a = a*b, a</a:t>
                      </a:r>
                      <a:r>
                        <a:rPr lang="zh-CN" sz="1500" kern="100" dirty="0">
                          <a:effectLst/>
                        </a:rPr>
                        <a:t>计算后的结果是</a:t>
                      </a:r>
                      <a:r>
                        <a:rPr lang="en-US" sz="1500" kern="100" dirty="0">
                          <a:effectLst/>
                        </a:rPr>
                        <a:t>15</a:t>
                      </a:r>
                      <a:endParaRPr lang="zh-CN" sz="1500" kern="100" dirty="0">
                        <a:effectLst/>
                        <a:latin typeface="等线"/>
                        <a:ea typeface="等线"/>
                        <a:cs typeface="Times New Roman"/>
                      </a:endParaRPr>
                    </a:p>
                  </a:txBody>
                  <a:tcPr marL="53158" marR="53158" marT="0" marB="0"/>
                </a:tc>
              </a:tr>
              <a:tr h="665043">
                <a:tc>
                  <a:txBody>
                    <a:bodyPr/>
                    <a:lstStyle/>
                    <a:p>
                      <a:pPr algn="just">
                        <a:spcAft>
                          <a:spcPts val="0"/>
                        </a:spcAft>
                      </a:pPr>
                      <a:r>
                        <a:rPr lang="en-US" sz="1500" kern="100" dirty="0">
                          <a:effectLst/>
                        </a:rPr>
                        <a:t>/=</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zh-CN" sz="1500" kern="100" dirty="0">
                          <a:effectLst/>
                        </a:rPr>
                        <a:t>除法赋值运算符</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en-US" sz="1500" kern="100" dirty="0">
                          <a:effectLst/>
                        </a:rPr>
                        <a:t>a /= b </a:t>
                      </a:r>
                      <a:r>
                        <a:rPr lang="zh-CN" sz="1500" kern="100" dirty="0">
                          <a:effectLst/>
                        </a:rPr>
                        <a:t>相当于</a:t>
                      </a:r>
                      <a:r>
                        <a:rPr lang="en-US" sz="1500" kern="100" dirty="0">
                          <a:effectLst/>
                        </a:rPr>
                        <a:t> a = a / b, a</a:t>
                      </a:r>
                      <a:r>
                        <a:rPr lang="zh-CN" sz="1500" kern="100" dirty="0">
                          <a:effectLst/>
                        </a:rPr>
                        <a:t>计算后的结果是</a:t>
                      </a:r>
                      <a:r>
                        <a:rPr lang="en-US" sz="1500" kern="100" dirty="0">
                          <a:effectLst/>
                        </a:rPr>
                        <a:t>1.6666667</a:t>
                      </a:r>
                      <a:endParaRPr lang="zh-CN" sz="1500" kern="100" dirty="0">
                        <a:effectLst/>
                        <a:latin typeface="等线"/>
                        <a:ea typeface="等线"/>
                        <a:cs typeface="Times New Roman"/>
                      </a:endParaRPr>
                    </a:p>
                  </a:txBody>
                  <a:tcPr marL="53158" marR="53158" marT="0" marB="0"/>
                </a:tc>
              </a:tr>
              <a:tr h="665043">
                <a:tc>
                  <a:txBody>
                    <a:bodyPr/>
                    <a:lstStyle/>
                    <a:p>
                      <a:pPr algn="just">
                        <a:spcAft>
                          <a:spcPts val="0"/>
                        </a:spcAft>
                      </a:pPr>
                      <a:r>
                        <a:rPr lang="en-US" sz="1500" kern="100" dirty="0">
                          <a:effectLst/>
                        </a:rPr>
                        <a:t>//=</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zh-CN" sz="1500" kern="100" dirty="0">
                          <a:effectLst/>
                        </a:rPr>
                        <a:t>取整除赋值运算符</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en-US" sz="1500" kern="100" dirty="0">
                          <a:effectLst/>
                        </a:rPr>
                        <a:t>a //= b </a:t>
                      </a:r>
                      <a:r>
                        <a:rPr lang="zh-CN" sz="1500" kern="100" dirty="0">
                          <a:effectLst/>
                        </a:rPr>
                        <a:t>相当于</a:t>
                      </a:r>
                      <a:r>
                        <a:rPr lang="en-US" sz="1500" kern="100" dirty="0">
                          <a:effectLst/>
                        </a:rPr>
                        <a:t> a = a // b, a</a:t>
                      </a:r>
                      <a:r>
                        <a:rPr lang="zh-CN" sz="1500" kern="100" dirty="0">
                          <a:effectLst/>
                        </a:rPr>
                        <a:t>计算后的结果是</a:t>
                      </a:r>
                      <a:r>
                        <a:rPr lang="en-US" sz="1500" kern="100" dirty="0">
                          <a:effectLst/>
                        </a:rPr>
                        <a:t>1</a:t>
                      </a:r>
                      <a:endParaRPr lang="zh-CN" sz="1500" kern="100" dirty="0">
                        <a:effectLst/>
                        <a:latin typeface="等线"/>
                        <a:ea typeface="等线"/>
                        <a:cs typeface="Times New Roman"/>
                      </a:endParaRPr>
                    </a:p>
                  </a:txBody>
                  <a:tcPr marL="53158" marR="53158" marT="0" marB="0"/>
                </a:tc>
              </a:tr>
              <a:tr h="665043">
                <a:tc>
                  <a:txBody>
                    <a:bodyPr/>
                    <a:lstStyle/>
                    <a:p>
                      <a:pPr algn="just">
                        <a:spcAft>
                          <a:spcPts val="0"/>
                        </a:spcAft>
                      </a:pPr>
                      <a:r>
                        <a:rPr lang="en-US" sz="1500" kern="100" dirty="0">
                          <a:effectLst/>
                        </a:rPr>
                        <a:t>%=</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zh-CN" sz="1500" kern="100" dirty="0">
                          <a:effectLst/>
                        </a:rPr>
                        <a:t>取余赋值运算符</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en-US" sz="1500" kern="100" dirty="0">
                          <a:effectLst/>
                        </a:rPr>
                        <a:t>a %= b </a:t>
                      </a:r>
                      <a:r>
                        <a:rPr lang="zh-CN" sz="1500" kern="100" dirty="0">
                          <a:effectLst/>
                        </a:rPr>
                        <a:t>相当于</a:t>
                      </a:r>
                      <a:r>
                        <a:rPr lang="en-US" sz="1500" kern="100" dirty="0">
                          <a:effectLst/>
                        </a:rPr>
                        <a:t> a = a % b, a</a:t>
                      </a:r>
                      <a:r>
                        <a:rPr lang="zh-CN" sz="1500" kern="100" dirty="0">
                          <a:effectLst/>
                        </a:rPr>
                        <a:t>计算后的结果是</a:t>
                      </a:r>
                      <a:r>
                        <a:rPr lang="en-US" sz="1500" kern="100" dirty="0">
                          <a:effectLst/>
                        </a:rPr>
                        <a:t>2</a:t>
                      </a:r>
                      <a:endParaRPr lang="zh-CN" sz="1500" kern="100" dirty="0">
                        <a:effectLst/>
                        <a:latin typeface="等线"/>
                        <a:ea typeface="等线"/>
                        <a:cs typeface="Times New Roman"/>
                      </a:endParaRPr>
                    </a:p>
                  </a:txBody>
                  <a:tcPr marL="53158" marR="53158" marT="0" marB="0"/>
                </a:tc>
              </a:tr>
              <a:tr h="665043">
                <a:tc>
                  <a:txBody>
                    <a:bodyPr/>
                    <a:lstStyle/>
                    <a:p>
                      <a:pPr algn="just">
                        <a:spcAft>
                          <a:spcPts val="0"/>
                        </a:spcAft>
                      </a:pPr>
                      <a:r>
                        <a:rPr lang="en-US" sz="1500" kern="100" dirty="0">
                          <a:effectLst/>
                        </a:rPr>
                        <a:t>**=</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zh-CN" sz="1500" kern="100" dirty="0">
                          <a:effectLst/>
                        </a:rPr>
                        <a:t>幂赋值运算符符</a:t>
                      </a:r>
                      <a:endParaRPr lang="zh-CN" sz="1500" kern="100" dirty="0">
                        <a:effectLst/>
                        <a:latin typeface="等线"/>
                        <a:ea typeface="等线"/>
                        <a:cs typeface="Times New Roman"/>
                      </a:endParaRPr>
                    </a:p>
                  </a:txBody>
                  <a:tcPr marL="53158" marR="53158" marT="0" marB="0"/>
                </a:tc>
                <a:tc>
                  <a:txBody>
                    <a:bodyPr/>
                    <a:lstStyle/>
                    <a:p>
                      <a:pPr algn="just">
                        <a:spcAft>
                          <a:spcPts val="0"/>
                        </a:spcAft>
                      </a:pPr>
                      <a:r>
                        <a:rPr lang="en-US" sz="1500" kern="100" dirty="0">
                          <a:effectLst/>
                        </a:rPr>
                        <a:t>a **= b </a:t>
                      </a:r>
                      <a:r>
                        <a:rPr lang="zh-CN" sz="1500" kern="100" dirty="0">
                          <a:effectLst/>
                        </a:rPr>
                        <a:t>相当于</a:t>
                      </a:r>
                      <a:r>
                        <a:rPr lang="en-US" sz="1500" kern="100" dirty="0">
                          <a:effectLst/>
                        </a:rPr>
                        <a:t> a = a**b, a</a:t>
                      </a:r>
                      <a:r>
                        <a:rPr lang="zh-CN" sz="1500" kern="100" dirty="0">
                          <a:effectLst/>
                        </a:rPr>
                        <a:t>计算后的结果是</a:t>
                      </a:r>
                      <a:r>
                        <a:rPr lang="en-US" sz="1500" kern="100" dirty="0">
                          <a:effectLst/>
                        </a:rPr>
                        <a:t>125</a:t>
                      </a:r>
                      <a:endParaRPr lang="zh-CN" sz="1500" kern="100" dirty="0">
                        <a:effectLst/>
                        <a:latin typeface="等线"/>
                        <a:ea typeface="等线"/>
                        <a:cs typeface="Times New Roman"/>
                      </a:endParaRPr>
                    </a:p>
                  </a:txBody>
                  <a:tcPr marL="53158" marR="53158" marT="0" marB="0"/>
                </a:tc>
              </a:tr>
            </a:tbl>
          </a:graphicData>
        </a:graphic>
      </p:graphicFrame>
      <p:sp>
        <p:nvSpPr>
          <p:cNvPr id="6" name="TextBox 5"/>
          <p:cNvSpPr txBox="1"/>
          <p:nvPr/>
        </p:nvSpPr>
        <p:spPr>
          <a:xfrm>
            <a:off x="5558971" y="171210"/>
            <a:ext cx="5704115" cy="646331"/>
          </a:xfrm>
          <a:prstGeom prst="rect">
            <a:avLst/>
          </a:prstGeom>
          <a:noFill/>
        </p:spPr>
        <p:txBody>
          <a:bodyPr wrap="square" rtlCol="0">
            <a:spAutoFit/>
          </a:bodyPr>
          <a:lstStyle/>
          <a:p>
            <a:r>
              <a:rPr lang="en-US" altLang="zh-CN" dirty="0" smtClean="0"/>
              <a:t>Python</a:t>
            </a:r>
            <a:r>
              <a:rPr lang="zh-CN" altLang="en-US" dirty="0"/>
              <a:t>中的赋值运算符，其中</a:t>
            </a:r>
            <a:r>
              <a:rPr lang="en-US" altLang="zh-CN" dirty="0"/>
              <a:t>a= 5, b= 3</a:t>
            </a:r>
            <a:r>
              <a:rPr lang="zh-CN" altLang="en-US" dirty="0"/>
              <a:t>。</a:t>
            </a:r>
          </a:p>
          <a:p>
            <a:endParaRPr lang="zh-CN" altLang="en-US" dirty="0"/>
          </a:p>
        </p:txBody>
      </p:sp>
    </p:spTree>
    <p:extLst>
      <p:ext uri="{BB962C8B-B14F-4D97-AF65-F5344CB8AC3E}">
        <p14:creationId xmlns:p14="http://schemas.microsoft.com/office/powerpoint/2010/main" val="3451134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92A5A9F-AF1E-4949-A2FC-AD964FE4E1E2}"/>
              </a:ext>
            </a:extLst>
          </p:cNvPr>
          <p:cNvSpPr>
            <a:spLocks noGrp="1"/>
          </p:cNvSpPr>
          <p:nvPr>
            <p:ph type="title"/>
          </p:nvPr>
        </p:nvSpPr>
        <p:spPr/>
        <p:txBody>
          <a:bodyPr>
            <a:normAutofit/>
          </a:bodyPr>
          <a:lstStyle/>
          <a:p>
            <a:r>
              <a:rPr lang="en-US" altLang="zh-CN" dirty="0"/>
              <a:t>3.	</a:t>
            </a:r>
            <a:r>
              <a:rPr lang="zh-CN" altLang="en-US" dirty="0"/>
              <a:t>比较运算</a:t>
            </a:r>
          </a:p>
        </p:txBody>
      </p:sp>
      <p:sp>
        <p:nvSpPr>
          <p:cNvPr id="3" name="文本占位符 2">
            <a:extLst>
              <a:ext uri="{FF2B5EF4-FFF2-40B4-BE49-F238E27FC236}">
                <a16:creationId xmlns:a16="http://schemas.microsoft.com/office/drawing/2014/main" xmlns="" id="{4B867471-357D-4EC9-8608-583A24640F21}"/>
              </a:ext>
            </a:extLst>
          </p:cNvPr>
          <p:cNvSpPr>
            <a:spLocks noGrp="1"/>
          </p:cNvSpPr>
          <p:nvPr>
            <p:ph sz="half" idx="1"/>
          </p:nvPr>
        </p:nvSpPr>
        <p:spPr>
          <a:xfrm>
            <a:off x="7924800" y="859972"/>
            <a:ext cx="4039810" cy="4923971"/>
          </a:xfrm>
        </p:spPr>
        <p:txBody>
          <a:bodyPr>
            <a:normAutofit/>
          </a:bodyPr>
          <a:lstStyle/>
          <a:p>
            <a:r>
              <a:rPr lang="zh-CN" altLang="en-US" dirty="0"/>
              <a:t>比较运算是指两个数据之间的比较运算。比较运算符多用于数值型数据的比较，有时也用于字符串数据的比较，比较的结果是布尔值</a:t>
            </a:r>
            <a:r>
              <a:rPr lang="en-US" altLang="zh-CN" dirty="0"/>
              <a:t>True</a:t>
            </a:r>
            <a:r>
              <a:rPr lang="zh-CN" altLang="en-US" dirty="0"/>
              <a:t>或</a:t>
            </a:r>
            <a:r>
              <a:rPr lang="en-US" altLang="zh-CN" dirty="0"/>
              <a:t>False</a:t>
            </a:r>
            <a:r>
              <a:rPr lang="zh-CN" altLang="en-US" dirty="0" smtClean="0"/>
              <a:t>。</a:t>
            </a:r>
            <a:endParaRPr lang="en-US" altLang="zh-CN" dirty="0" smtClean="0"/>
          </a:p>
          <a:p>
            <a:r>
              <a:rPr lang="en-US" altLang="zh-CN" dirty="0" smtClean="0"/>
              <a:t>Python</a:t>
            </a:r>
            <a:r>
              <a:rPr lang="zh-CN" altLang="en-US" dirty="0"/>
              <a:t>有</a:t>
            </a:r>
            <a:r>
              <a:rPr lang="en-US" altLang="zh-CN" dirty="0"/>
              <a:t>8</a:t>
            </a:r>
            <a:r>
              <a:rPr lang="zh-CN" altLang="en-US" dirty="0"/>
              <a:t>种比较操作，它们具有相同的优先级。比较操作可以被任意连接</a:t>
            </a:r>
            <a:r>
              <a:rPr lang="zh-CN" altLang="en-US" dirty="0" smtClean="0"/>
              <a:t>，</a:t>
            </a:r>
            <a:endParaRPr lang="en-US" altLang="zh-CN" dirty="0" smtClean="0"/>
          </a:p>
        </p:txBody>
      </p:sp>
      <p:graphicFrame>
        <p:nvGraphicFramePr>
          <p:cNvPr id="4" name="表格 3"/>
          <p:cNvGraphicFramePr>
            <a:graphicFrameLocks noGrp="1"/>
          </p:cNvGraphicFramePr>
          <p:nvPr>
            <p:extLst>
              <p:ext uri="{D42A27DB-BD31-4B8C-83A1-F6EECF244321}">
                <p14:modId xmlns:p14="http://schemas.microsoft.com/office/powerpoint/2010/main" val="2306693887"/>
              </p:ext>
            </p:extLst>
          </p:nvPr>
        </p:nvGraphicFramePr>
        <p:xfrm>
          <a:off x="377369" y="185760"/>
          <a:ext cx="7445831" cy="4658068"/>
        </p:xfrm>
        <a:graphic>
          <a:graphicData uri="http://schemas.openxmlformats.org/drawingml/2006/table">
            <a:tbl>
              <a:tblPr firstRow="1" firstCol="1" bandRow="1">
                <a:tableStyleId>{0505E3EF-67EA-436B-97B2-0124C06EBD24}</a:tableStyleId>
              </a:tblPr>
              <a:tblGrid>
                <a:gridCol w="718197"/>
                <a:gridCol w="1920434"/>
                <a:gridCol w="4807200"/>
              </a:tblGrid>
              <a:tr h="462596">
                <a:tc>
                  <a:txBody>
                    <a:bodyPr/>
                    <a:lstStyle/>
                    <a:p>
                      <a:pPr algn="ctr">
                        <a:spcAft>
                          <a:spcPts val="0"/>
                        </a:spcAft>
                      </a:pPr>
                      <a:r>
                        <a:rPr lang="zh-CN" sz="1600" kern="100" dirty="0">
                          <a:effectLst/>
                        </a:rPr>
                        <a:t>运算符</a:t>
                      </a:r>
                      <a:endParaRPr lang="zh-CN" sz="1600" kern="100" dirty="0">
                        <a:effectLst/>
                        <a:latin typeface="等线"/>
                        <a:ea typeface="等线"/>
                        <a:cs typeface="Times New Roman"/>
                      </a:endParaRPr>
                    </a:p>
                  </a:txBody>
                  <a:tcPr marL="68580" marR="68580" marT="0" marB="0"/>
                </a:tc>
                <a:tc>
                  <a:txBody>
                    <a:bodyPr/>
                    <a:lstStyle/>
                    <a:p>
                      <a:pPr algn="ctr">
                        <a:spcAft>
                          <a:spcPts val="0"/>
                        </a:spcAft>
                      </a:pPr>
                      <a:r>
                        <a:rPr lang="zh-CN" sz="1600" kern="100">
                          <a:effectLst/>
                        </a:rPr>
                        <a:t>说明</a:t>
                      </a:r>
                      <a:endParaRPr lang="zh-CN" sz="1600" kern="100">
                        <a:effectLst/>
                        <a:latin typeface="等线"/>
                        <a:ea typeface="等线"/>
                        <a:cs typeface="Times New Roman"/>
                      </a:endParaRPr>
                    </a:p>
                  </a:txBody>
                  <a:tcPr marL="68580" marR="68580" marT="0" marB="0"/>
                </a:tc>
                <a:tc>
                  <a:txBody>
                    <a:bodyPr/>
                    <a:lstStyle/>
                    <a:p>
                      <a:pPr algn="ctr">
                        <a:spcAft>
                          <a:spcPts val="0"/>
                        </a:spcAft>
                      </a:pPr>
                      <a:r>
                        <a:rPr lang="zh-CN" sz="1600" kern="100">
                          <a:effectLst/>
                        </a:rPr>
                        <a:t>实例</a:t>
                      </a:r>
                      <a:endParaRPr lang="zh-CN" sz="1600" kern="100">
                        <a:effectLst/>
                        <a:latin typeface="等线"/>
                        <a:ea typeface="等线"/>
                        <a:cs typeface="Times New Roman"/>
                      </a:endParaRPr>
                    </a:p>
                  </a:txBody>
                  <a:tcPr marL="68580" marR="68580" marT="0" marB="0"/>
                </a:tc>
              </a:tr>
              <a:tr h="417039">
                <a:tc>
                  <a:txBody>
                    <a:bodyPr/>
                    <a:lstStyle/>
                    <a:p>
                      <a:pPr algn="just">
                        <a:spcAft>
                          <a:spcPts val="0"/>
                        </a:spcAft>
                      </a:pPr>
                      <a:r>
                        <a:rPr lang="en-US" sz="1600" kern="100" dirty="0">
                          <a:effectLst/>
                        </a:rPr>
                        <a:t>&lt; </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严格小于</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3 &lt; 5 </a:t>
                      </a:r>
                      <a:r>
                        <a:rPr lang="zh-CN" sz="1600" kern="100" dirty="0">
                          <a:effectLst/>
                        </a:rPr>
                        <a:t>结果为</a:t>
                      </a:r>
                      <a:r>
                        <a:rPr lang="en-US" sz="1600" kern="100" dirty="0">
                          <a:effectLst/>
                        </a:rPr>
                        <a:t>True</a:t>
                      </a:r>
                      <a:r>
                        <a:rPr lang="zh-CN" sz="1600" kern="100" dirty="0">
                          <a:effectLst/>
                        </a:rPr>
                        <a:t>，</a:t>
                      </a:r>
                      <a:r>
                        <a:rPr lang="en-US" sz="1600" kern="100" dirty="0">
                          <a:effectLst/>
                        </a:rPr>
                        <a:t>5 &lt; 5 </a:t>
                      </a:r>
                      <a:r>
                        <a:rPr lang="zh-CN" sz="1600" kern="100" dirty="0">
                          <a:effectLst/>
                        </a:rPr>
                        <a:t>结果为</a:t>
                      </a:r>
                      <a:r>
                        <a:rPr lang="en-US" sz="1600" kern="100" dirty="0">
                          <a:effectLst/>
                        </a:rPr>
                        <a:t>False</a:t>
                      </a:r>
                      <a:endParaRPr lang="zh-CN" sz="1600" kern="100" dirty="0">
                        <a:effectLst/>
                        <a:latin typeface="等线"/>
                        <a:ea typeface="等线"/>
                        <a:cs typeface="Times New Roman"/>
                      </a:endParaRPr>
                    </a:p>
                  </a:txBody>
                  <a:tcPr marL="68580" marR="68580" marT="0" marB="0"/>
                </a:tc>
              </a:tr>
              <a:tr h="417039">
                <a:tc>
                  <a:txBody>
                    <a:bodyPr/>
                    <a:lstStyle/>
                    <a:p>
                      <a:pPr algn="just">
                        <a:spcAft>
                          <a:spcPts val="0"/>
                        </a:spcAft>
                      </a:pPr>
                      <a:r>
                        <a:rPr lang="en-US" sz="1600" kern="100" dirty="0">
                          <a:effectLst/>
                        </a:rPr>
                        <a:t>&lt;=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小于或等于</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3 &lt;= 5 </a:t>
                      </a:r>
                      <a:r>
                        <a:rPr lang="zh-CN" sz="1600" kern="100" dirty="0">
                          <a:effectLst/>
                        </a:rPr>
                        <a:t>结果为</a:t>
                      </a:r>
                      <a:r>
                        <a:rPr lang="en-US" sz="1600" kern="100" dirty="0">
                          <a:effectLst/>
                        </a:rPr>
                        <a:t>True</a:t>
                      </a:r>
                      <a:r>
                        <a:rPr lang="zh-CN" sz="1600" kern="100" dirty="0">
                          <a:effectLst/>
                        </a:rPr>
                        <a:t>，</a:t>
                      </a:r>
                      <a:r>
                        <a:rPr lang="en-US" sz="1600" kern="100" dirty="0">
                          <a:effectLst/>
                        </a:rPr>
                        <a:t>5 &lt;= 5 </a:t>
                      </a:r>
                      <a:r>
                        <a:rPr lang="zh-CN" sz="1600" kern="100" dirty="0">
                          <a:effectLst/>
                        </a:rPr>
                        <a:t>结果为</a:t>
                      </a:r>
                      <a:r>
                        <a:rPr lang="en-US" sz="1600" kern="100" dirty="0">
                          <a:effectLst/>
                        </a:rPr>
                        <a:t>True</a:t>
                      </a:r>
                      <a:endParaRPr lang="zh-CN" sz="1600" kern="100" dirty="0">
                        <a:effectLst/>
                        <a:latin typeface="等线"/>
                        <a:ea typeface="等线"/>
                        <a:cs typeface="Times New Roman"/>
                      </a:endParaRPr>
                    </a:p>
                  </a:txBody>
                  <a:tcPr marL="68580" marR="68580" marT="0" marB="0"/>
                </a:tc>
              </a:tr>
              <a:tr h="417039">
                <a:tc>
                  <a:txBody>
                    <a:bodyPr/>
                    <a:lstStyle/>
                    <a:p>
                      <a:pPr algn="just">
                        <a:spcAft>
                          <a:spcPts val="0"/>
                        </a:spcAft>
                      </a:pPr>
                      <a:r>
                        <a:rPr lang="en-US" sz="1600" kern="100" dirty="0">
                          <a:effectLst/>
                        </a:rPr>
                        <a:t>&gt; </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严格大于</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5 &gt; 3 </a:t>
                      </a:r>
                      <a:r>
                        <a:rPr lang="zh-CN" sz="1600" kern="100" dirty="0">
                          <a:effectLst/>
                        </a:rPr>
                        <a:t>结果为</a:t>
                      </a:r>
                      <a:r>
                        <a:rPr lang="en-US" sz="1600" kern="100" dirty="0">
                          <a:effectLst/>
                        </a:rPr>
                        <a:t>True</a:t>
                      </a:r>
                      <a:r>
                        <a:rPr lang="zh-CN" sz="1600" kern="100" dirty="0">
                          <a:effectLst/>
                        </a:rPr>
                        <a:t>，</a:t>
                      </a:r>
                      <a:r>
                        <a:rPr lang="en-US" sz="1600" kern="100" dirty="0">
                          <a:effectLst/>
                        </a:rPr>
                        <a:t>5 &gt; 5 </a:t>
                      </a:r>
                      <a:r>
                        <a:rPr lang="zh-CN" sz="1600" kern="100" dirty="0">
                          <a:effectLst/>
                        </a:rPr>
                        <a:t>结果为</a:t>
                      </a:r>
                      <a:r>
                        <a:rPr lang="en-US" sz="1600" kern="100" dirty="0">
                          <a:effectLst/>
                        </a:rPr>
                        <a:t>False</a:t>
                      </a:r>
                      <a:endParaRPr lang="zh-CN" sz="1600" kern="100" dirty="0">
                        <a:effectLst/>
                        <a:latin typeface="等线"/>
                        <a:ea typeface="等线"/>
                        <a:cs typeface="Times New Roman"/>
                      </a:endParaRPr>
                    </a:p>
                  </a:txBody>
                  <a:tcPr marL="68580" marR="68580" marT="0" marB="0"/>
                </a:tc>
              </a:tr>
              <a:tr h="417039">
                <a:tc>
                  <a:txBody>
                    <a:bodyPr/>
                    <a:lstStyle/>
                    <a:p>
                      <a:pPr algn="just">
                        <a:spcAft>
                          <a:spcPts val="0"/>
                        </a:spcAft>
                      </a:pPr>
                      <a:r>
                        <a:rPr lang="en-US" sz="1600" kern="100" dirty="0">
                          <a:effectLst/>
                        </a:rPr>
                        <a:t>&gt;=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大于或等于</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5 &gt;= 3 </a:t>
                      </a:r>
                      <a:r>
                        <a:rPr lang="zh-CN" sz="1600" kern="100" dirty="0">
                          <a:effectLst/>
                        </a:rPr>
                        <a:t>结果为</a:t>
                      </a:r>
                      <a:r>
                        <a:rPr lang="en-US" sz="1600" kern="100" dirty="0">
                          <a:effectLst/>
                        </a:rPr>
                        <a:t>True</a:t>
                      </a:r>
                      <a:r>
                        <a:rPr lang="zh-CN" sz="1600" kern="100" dirty="0">
                          <a:effectLst/>
                        </a:rPr>
                        <a:t>，</a:t>
                      </a:r>
                      <a:r>
                        <a:rPr lang="en-US" sz="1600" kern="100" dirty="0">
                          <a:effectLst/>
                        </a:rPr>
                        <a:t>5 &gt;= 5 </a:t>
                      </a:r>
                      <a:r>
                        <a:rPr lang="zh-CN" sz="1600" kern="100" dirty="0">
                          <a:effectLst/>
                        </a:rPr>
                        <a:t>结果为</a:t>
                      </a:r>
                      <a:r>
                        <a:rPr lang="en-US" sz="1600" kern="100" dirty="0">
                          <a:effectLst/>
                        </a:rPr>
                        <a:t>True</a:t>
                      </a:r>
                      <a:endParaRPr lang="zh-CN" sz="1600" kern="100" dirty="0">
                        <a:effectLst/>
                        <a:latin typeface="等线"/>
                        <a:ea typeface="等线"/>
                        <a:cs typeface="Times New Roman"/>
                      </a:endParaRPr>
                    </a:p>
                  </a:txBody>
                  <a:tcPr marL="68580" marR="68580" marT="0" marB="0"/>
                </a:tc>
              </a:tr>
              <a:tr h="417039">
                <a:tc>
                  <a:txBody>
                    <a:bodyPr/>
                    <a:lstStyle/>
                    <a:p>
                      <a:pPr algn="just">
                        <a:spcAft>
                          <a:spcPts val="0"/>
                        </a:spcAft>
                      </a:pPr>
                      <a:r>
                        <a:rPr lang="en-US" sz="1600" kern="100" dirty="0">
                          <a:effectLst/>
                        </a:rPr>
                        <a: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等于</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“hello”==“hello”</a:t>
                      </a:r>
                      <a:r>
                        <a:rPr lang="zh-CN" sz="1600" kern="100" dirty="0">
                          <a:effectLst/>
                        </a:rPr>
                        <a:t>结果为</a:t>
                      </a:r>
                      <a:r>
                        <a:rPr lang="en-US" sz="1600" kern="100" dirty="0">
                          <a:effectLst/>
                        </a:rPr>
                        <a:t>True</a:t>
                      </a:r>
                      <a:endParaRPr lang="zh-CN" sz="1600" kern="100" dirty="0">
                        <a:effectLst/>
                        <a:latin typeface="等线"/>
                        <a:ea typeface="等线"/>
                        <a:cs typeface="Times New Roman"/>
                      </a:endParaRPr>
                    </a:p>
                  </a:txBody>
                  <a:tcPr marL="68580" marR="68580" marT="0" marB="0"/>
                </a:tc>
              </a:tr>
              <a:tr h="417039">
                <a:tc>
                  <a:txBody>
                    <a:bodyPr/>
                    <a:lstStyle/>
                    <a:p>
                      <a:pPr algn="just">
                        <a:spcAft>
                          <a:spcPts val="0"/>
                        </a:spcAft>
                      </a:pPr>
                      <a:r>
                        <a:rPr lang="en-US" sz="1600" kern="100" dirty="0">
                          <a:effectLst/>
                        </a:rPr>
                        <a: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不等于</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3!=5</a:t>
                      </a:r>
                      <a:r>
                        <a:rPr lang="zh-CN" sz="1600" kern="100" dirty="0">
                          <a:effectLst/>
                        </a:rPr>
                        <a:t>结果为</a:t>
                      </a:r>
                      <a:r>
                        <a:rPr lang="en-US" sz="1600" kern="100" dirty="0">
                          <a:effectLst/>
                        </a:rPr>
                        <a:t>True</a:t>
                      </a:r>
                      <a:endParaRPr lang="zh-CN" sz="1600" kern="100" dirty="0">
                        <a:effectLst/>
                        <a:latin typeface="等线"/>
                        <a:ea typeface="等线"/>
                        <a:cs typeface="Times New Roman"/>
                      </a:endParaRPr>
                    </a:p>
                  </a:txBody>
                  <a:tcPr marL="68580" marR="68580" marT="0" marB="0"/>
                </a:tc>
              </a:tr>
              <a:tr h="834077">
                <a:tc>
                  <a:txBody>
                    <a:bodyPr/>
                    <a:lstStyle/>
                    <a:p>
                      <a:pPr algn="just">
                        <a:spcAft>
                          <a:spcPts val="0"/>
                        </a:spcAft>
                      </a:pPr>
                      <a:r>
                        <a:rPr lang="en-US" sz="1600" kern="100" dirty="0">
                          <a:effectLst/>
                        </a:rPr>
                        <a:t>is</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判断两个标识符是否引用自一个对象</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x is y, </a:t>
                      </a:r>
                      <a:r>
                        <a:rPr lang="zh-CN" sz="1600" kern="100" dirty="0">
                          <a:effectLst/>
                        </a:rPr>
                        <a:t>如果</a:t>
                      </a:r>
                      <a:r>
                        <a:rPr lang="en-US" sz="1600" kern="100" dirty="0">
                          <a:effectLst/>
                        </a:rPr>
                        <a:t>id(x) == id(y)</a:t>
                      </a:r>
                      <a:r>
                        <a:rPr lang="zh-CN" sz="1600" kern="100" dirty="0">
                          <a:effectLst/>
                        </a:rPr>
                        <a:t>，即</a:t>
                      </a:r>
                      <a:r>
                        <a:rPr lang="en-US" sz="1600" kern="100" dirty="0">
                          <a:effectLst/>
                        </a:rPr>
                        <a:t>x</a:t>
                      </a:r>
                      <a:r>
                        <a:rPr lang="zh-CN" sz="1600" kern="100" dirty="0">
                          <a:effectLst/>
                        </a:rPr>
                        <a:t>也</a:t>
                      </a:r>
                      <a:r>
                        <a:rPr lang="en-US" sz="1600" kern="100" dirty="0">
                          <a:effectLst/>
                        </a:rPr>
                        <a:t>y</a:t>
                      </a:r>
                      <a:r>
                        <a:rPr lang="zh-CN" sz="1600" kern="100" dirty="0">
                          <a:effectLst/>
                        </a:rPr>
                        <a:t>的指向同一个内存地址，则结果为</a:t>
                      </a:r>
                      <a:r>
                        <a:rPr lang="en-US" sz="1600" kern="100" dirty="0">
                          <a:effectLst/>
                        </a:rPr>
                        <a:t>1</a:t>
                      </a:r>
                      <a:r>
                        <a:rPr lang="zh-CN" sz="1600" kern="100" dirty="0">
                          <a:effectLst/>
                        </a:rPr>
                        <a:t>，否则结果为</a:t>
                      </a:r>
                      <a:r>
                        <a:rPr lang="en-US" sz="1600" kern="100" dirty="0">
                          <a:effectLst/>
                        </a:rPr>
                        <a:t>0</a:t>
                      </a:r>
                      <a:endParaRPr lang="zh-CN" sz="1600" kern="100" dirty="0">
                        <a:effectLst/>
                        <a:latin typeface="等线"/>
                        <a:ea typeface="等线"/>
                        <a:cs typeface="Times New Roman"/>
                      </a:endParaRPr>
                    </a:p>
                  </a:txBody>
                  <a:tcPr marL="68580" marR="68580" marT="0" marB="0"/>
                </a:tc>
              </a:tr>
              <a:tr h="834077">
                <a:tc>
                  <a:txBody>
                    <a:bodyPr/>
                    <a:lstStyle/>
                    <a:p>
                      <a:pPr algn="just">
                        <a:spcAft>
                          <a:spcPts val="0"/>
                        </a:spcAft>
                      </a:pPr>
                      <a:r>
                        <a:rPr lang="en-US" sz="1600" kern="100" dirty="0">
                          <a:effectLst/>
                        </a:rPr>
                        <a:t>is not</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判断两个标识符是否引用自不同对象</a:t>
                      </a:r>
                      <a:endParaRPr lang="zh-CN" sz="1600" kern="100" dirty="0">
                        <a:effectLst/>
                        <a:latin typeface="等线"/>
                        <a:ea typeface="等线"/>
                        <a:cs typeface="Times New Roman"/>
                      </a:endParaRPr>
                    </a:p>
                  </a:txBody>
                  <a:tcPr marL="68580" marR="68580" marT="0" marB="0"/>
                </a:tc>
                <a:tc>
                  <a:txBody>
                    <a:bodyPr/>
                    <a:lstStyle/>
                    <a:p>
                      <a:pPr algn="just">
                        <a:spcAft>
                          <a:spcPts val="0"/>
                        </a:spcAft>
                      </a:pPr>
                      <a:r>
                        <a:rPr lang="en-US" sz="1600" kern="100" dirty="0">
                          <a:effectLst/>
                        </a:rPr>
                        <a:t>x is not y, </a:t>
                      </a:r>
                      <a:r>
                        <a:rPr lang="zh-CN" sz="1600" kern="100" dirty="0">
                          <a:effectLst/>
                        </a:rPr>
                        <a:t>如果</a:t>
                      </a:r>
                      <a:r>
                        <a:rPr lang="en-US" sz="1600" kern="100" dirty="0">
                          <a:effectLst/>
                        </a:rPr>
                        <a:t>id(x) != id(y)</a:t>
                      </a:r>
                      <a:r>
                        <a:rPr lang="zh-CN" sz="1600" kern="100" dirty="0">
                          <a:effectLst/>
                        </a:rPr>
                        <a:t>，即</a:t>
                      </a:r>
                      <a:r>
                        <a:rPr lang="en-US" sz="1600" kern="100" dirty="0">
                          <a:effectLst/>
                        </a:rPr>
                        <a:t>x</a:t>
                      </a:r>
                      <a:r>
                        <a:rPr lang="zh-CN" sz="1600" kern="100" dirty="0">
                          <a:effectLst/>
                        </a:rPr>
                        <a:t>和</a:t>
                      </a:r>
                      <a:r>
                        <a:rPr lang="en-US" sz="1600" kern="100" dirty="0">
                          <a:effectLst/>
                        </a:rPr>
                        <a:t>y</a:t>
                      </a:r>
                      <a:r>
                        <a:rPr lang="zh-CN" sz="1600" kern="100" dirty="0">
                          <a:effectLst/>
                        </a:rPr>
                        <a:t>指向不同的内存地址，则结果为</a:t>
                      </a:r>
                      <a:r>
                        <a:rPr lang="en-US" sz="1600" kern="100" dirty="0">
                          <a:effectLst/>
                        </a:rPr>
                        <a:t>1</a:t>
                      </a:r>
                      <a:r>
                        <a:rPr lang="zh-CN" sz="1600" kern="100" dirty="0">
                          <a:effectLst/>
                        </a:rPr>
                        <a:t>，否则结果为</a:t>
                      </a:r>
                      <a:r>
                        <a:rPr lang="en-US" sz="1600" kern="100" dirty="0">
                          <a:effectLst/>
                        </a:rPr>
                        <a:t>0</a:t>
                      </a:r>
                      <a:endParaRPr lang="zh-CN" sz="1600" kern="100" dirty="0">
                        <a:effectLst/>
                        <a:latin typeface="等线"/>
                        <a:ea typeface="等线"/>
                        <a:cs typeface="Times New Roman"/>
                      </a:endParaRPr>
                    </a:p>
                  </a:txBody>
                  <a:tcPr marL="68580" marR="68580" marT="0" marB="0"/>
                </a:tc>
              </a:tr>
            </a:tbl>
          </a:graphicData>
        </a:graphic>
      </p:graphicFrame>
    </p:spTree>
    <p:extLst>
      <p:ext uri="{BB962C8B-B14F-4D97-AF65-F5344CB8AC3E}">
        <p14:creationId xmlns:p14="http://schemas.microsoft.com/office/powerpoint/2010/main" val="2170050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92A5A9F-AF1E-4949-A2FC-AD964FE4E1E2}"/>
              </a:ext>
            </a:extLst>
          </p:cNvPr>
          <p:cNvSpPr>
            <a:spLocks noGrp="1"/>
          </p:cNvSpPr>
          <p:nvPr>
            <p:ph type="title"/>
          </p:nvPr>
        </p:nvSpPr>
        <p:spPr/>
        <p:txBody>
          <a:bodyPr>
            <a:normAutofit/>
          </a:bodyPr>
          <a:lstStyle/>
          <a:p>
            <a:r>
              <a:rPr lang="en-US" altLang="zh-CN" dirty="0"/>
              <a:t>4.	</a:t>
            </a:r>
            <a:r>
              <a:rPr lang="zh-CN" altLang="zh-CN" dirty="0"/>
              <a:t>逻辑运算</a:t>
            </a:r>
            <a:endParaRPr lang="zh-CN" altLang="en-US" dirty="0"/>
          </a:p>
        </p:txBody>
      </p:sp>
      <p:sp>
        <p:nvSpPr>
          <p:cNvPr id="3" name="文本占位符 2">
            <a:extLst>
              <a:ext uri="{FF2B5EF4-FFF2-40B4-BE49-F238E27FC236}">
                <a16:creationId xmlns:a16="http://schemas.microsoft.com/office/drawing/2014/main" xmlns="" id="{4B867471-357D-4EC9-8608-583A24640F21}"/>
              </a:ext>
            </a:extLst>
          </p:cNvPr>
          <p:cNvSpPr>
            <a:spLocks noGrp="1"/>
          </p:cNvSpPr>
          <p:nvPr>
            <p:ph type="body" idx="1"/>
          </p:nvPr>
        </p:nvSpPr>
        <p:spPr/>
        <p:txBody>
          <a:bodyPr>
            <a:normAutofit/>
          </a:bodyPr>
          <a:lstStyle/>
          <a:p>
            <a:r>
              <a:rPr lang="zh-CN" altLang="zh-CN" dirty="0"/>
              <a:t>逻辑运算符包括</a:t>
            </a:r>
            <a:r>
              <a:rPr lang="en-US" altLang="zh-CN" dirty="0"/>
              <a:t>and</a:t>
            </a:r>
            <a:r>
              <a:rPr lang="zh-CN" altLang="zh-CN" dirty="0"/>
              <a:t>、</a:t>
            </a:r>
            <a:r>
              <a:rPr lang="en-US" altLang="zh-CN" dirty="0"/>
              <a:t>or</a:t>
            </a:r>
            <a:r>
              <a:rPr lang="zh-CN" altLang="zh-CN" dirty="0"/>
              <a:t>、</a:t>
            </a:r>
            <a:r>
              <a:rPr lang="en-US" altLang="zh-CN" dirty="0"/>
              <a:t>not</a:t>
            </a:r>
            <a:r>
              <a:rPr lang="zh-CN" altLang="zh-CN" dirty="0"/>
              <a:t>，分别表示逻辑与、逻辑或、逻辑非，运算的结果是布尔值</a:t>
            </a:r>
            <a:r>
              <a:rPr lang="en-US" altLang="zh-CN" dirty="0"/>
              <a:t>True</a:t>
            </a:r>
            <a:r>
              <a:rPr lang="zh-CN" altLang="zh-CN" dirty="0"/>
              <a:t>或</a:t>
            </a:r>
            <a:r>
              <a:rPr lang="en-US" altLang="zh-CN" dirty="0"/>
              <a:t>False</a:t>
            </a:r>
            <a:r>
              <a:rPr lang="zh-CN" altLang="zh-CN" dirty="0"/>
              <a:t>。下面按照他们的优先级升序顺序进行说明：其中</a:t>
            </a:r>
            <a:r>
              <a:rPr lang="en-US" altLang="zh-CN" dirty="0"/>
              <a:t>x=5</a:t>
            </a:r>
            <a:r>
              <a:rPr lang="zh-CN" altLang="zh-CN" dirty="0"/>
              <a:t>、</a:t>
            </a:r>
            <a:r>
              <a:rPr lang="en-US" altLang="zh-CN" dirty="0" smtClean="0"/>
              <a:t>y=0</a:t>
            </a:r>
            <a:r>
              <a:rPr lang="zh-CN" altLang="en-US" dirty="0" smtClean="0"/>
              <a:t>。</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484273816"/>
              </p:ext>
            </p:extLst>
          </p:nvPr>
        </p:nvGraphicFramePr>
        <p:xfrm>
          <a:off x="1291770" y="2609962"/>
          <a:ext cx="8766630" cy="3602151"/>
        </p:xfrm>
        <a:graphic>
          <a:graphicData uri="http://schemas.openxmlformats.org/drawingml/2006/table">
            <a:tbl>
              <a:tblPr firstRow="1" firstCol="1" bandRow="1">
                <a:tableStyleId>{0505E3EF-67EA-436B-97B2-0124C06EBD24}</a:tableStyleId>
              </a:tblPr>
              <a:tblGrid>
                <a:gridCol w="907371"/>
                <a:gridCol w="5896310"/>
                <a:gridCol w="1962949"/>
              </a:tblGrid>
              <a:tr h="710561">
                <a:tc>
                  <a:txBody>
                    <a:bodyPr/>
                    <a:lstStyle/>
                    <a:p>
                      <a:pPr algn="ctr">
                        <a:spcAft>
                          <a:spcPts val="0"/>
                        </a:spcAft>
                      </a:pPr>
                      <a:r>
                        <a:rPr lang="zh-CN" sz="1600" kern="100" dirty="0">
                          <a:effectLst/>
                        </a:rPr>
                        <a:t>运算符</a:t>
                      </a:r>
                      <a:endParaRPr lang="zh-CN" sz="1600" kern="100" dirty="0">
                        <a:effectLst/>
                        <a:latin typeface="等线"/>
                        <a:ea typeface="等线"/>
                        <a:cs typeface="Times New Roman"/>
                      </a:endParaRPr>
                    </a:p>
                  </a:txBody>
                  <a:tcPr marL="68580" marR="68580" marT="0" marB="0" anchor="ctr"/>
                </a:tc>
                <a:tc>
                  <a:txBody>
                    <a:bodyPr/>
                    <a:lstStyle/>
                    <a:p>
                      <a:pPr algn="ctr">
                        <a:spcAft>
                          <a:spcPts val="0"/>
                        </a:spcAft>
                      </a:pPr>
                      <a:r>
                        <a:rPr lang="zh-CN" sz="1600" kern="100" dirty="0">
                          <a:effectLst/>
                        </a:rPr>
                        <a:t>说明</a:t>
                      </a:r>
                      <a:endParaRPr lang="zh-CN" sz="1600" kern="100" dirty="0">
                        <a:effectLst/>
                        <a:latin typeface="等线"/>
                        <a:ea typeface="等线"/>
                        <a:cs typeface="Times New Roman"/>
                      </a:endParaRPr>
                    </a:p>
                  </a:txBody>
                  <a:tcPr marL="68580" marR="68580" marT="0" marB="0" anchor="ctr"/>
                </a:tc>
                <a:tc>
                  <a:txBody>
                    <a:bodyPr/>
                    <a:lstStyle/>
                    <a:p>
                      <a:pPr algn="ctr">
                        <a:spcAft>
                          <a:spcPts val="0"/>
                        </a:spcAft>
                      </a:pPr>
                      <a:r>
                        <a:rPr lang="zh-CN" sz="1600" kern="100" dirty="0">
                          <a:effectLst/>
                        </a:rPr>
                        <a:t>实例</a:t>
                      </a:r>
                      <a:endParaRPr lang="zh-CN" sz="1600" kern="100" dirty="0">
                        <a:effectLst/>
                        <a:latin typeface="等线"/>
                        <a:ea typeface="等线"/>
                        <a:cs typeface="Times New Roman"/>
                      </a:endParaRPr>
                    </a:p>
                  </a:txBody>
                  <a:tcPr marL="68580" marR="68580" marT="0" marB="0" anchor="ctr"/>
                </a:tc>
              </a:tr>
              <a:tr h="710561">
                <a:tc>
                  <a:txBody>
                    <a:bodyPr/>
                    <a:lstStyle/>
                    <a:p>
                      <a:pPr algn="l">
                        <a:spcAft>
                          <a:spcPts val="0"/>
                        </a:spcAft>
                      </a:pPr>
                      <a:r>
                        <a:rPr lang="en-US" sz="1600" kern="100" dirty="0">
                          <a:effectLst/>
                        </a:rPr>
                        <a:t>or</a:t>
                      </a:r>
                      <a:endParaRPr lang="zh-CN" sz="1600" kern="100" dirty="0">
                        <a:effectLst/>
                        <a:latin typeface="等线"/>
                        <a:ea typeface="等线"/>
                        <a:cs typeface="Times New Roman"/>
                      </a:endParaRPr>
                    </a:p>
                  </a:txBody>
                  <a:tcPr marL="68580" marR="68580" marT="0" marB="0" anchor="ctr"/>
                </a:tc>
                <a:tc>
                  <a:txBody>
                    <a:bodyPr/>
                    <a:lstStyle/>
                    <a:p>
                      <a:pPr algn="l">
                        <a:spcAft>
                          <a:spcPts val="0"/>
                        </a:spcAft>
                      </a:pPr>
                      <a:r>
                        <a:rPr lang="zh-CN" sz="1600" kern="100" dirty="0">
                          <a:effectLst/>
                        </a:rPr>
                        <a:t>如果</a:t>
                      </a:r>
                      <a:r>
                        <a:rPr lang="en-US" sz="1600" kern="100" dirty="0">
                          <a:effectLst/>
                        </a:rPr>
                        <a:t> x </a:t>
                      </a:r>
                      <a:r>
                        <a:rPr lang="zh-CN" sz="1600" kern="100" dirty="0">
                          <a:effectLst/>
                        </a:rPr>
                        <a:t>是</a:t>
                      </a:r>
                      <a:r>
                        <a:rPr lang="en-US" sz="1600" kern="100" dirty="0">
                          <a:effectLst/>
                        </a:rPr>
                        <a:t> True,</a:t>
                      </a:r>
                      <a:r>
                        <a:rPr lang="zh-CN" sz="1600" kern="100" dirty="0">
                          <a:effectLst/>
                        </a:rPr>
                        <a:t>它返回</a:t>
                      </a:r>
                      <a:r>
                        <a:rPr lang="en-US" sz="1600" kern="100" dirty="0">
                          <a:effectLst/>
                        </a:rPr>
                        <a:t> x </a:t>
                      </a:r>
                      <a:r>
                        <a:rPr lang="zh-CN" sz="1600" kern="100" dirty="0">
                          <a:effectLst/>
                        </a:rPr>
                        <a:t>的值</a:t>
                      </a:r>
                      <a:r>
                        <a:rPr lang="en-US" sz="1600" kern="100" dirty="0">
                          <a:effectLst/>
                        </a:rPr>
                        <a:t>,</a:t>
                      </a:r>
                      <a:r>
                        <a:rPr lang="zh-CN" sz="1600" kern="100" dirty="0">
                          <a:effectLst/>
                        </a:rPr>
                        <a:t>否则它返回</a:t>
                      </a:r>
                      <a:r>
                        <a:rPr lang="en-US" sz="1600" kern="100" dirty="0">
                          <a:effectLst/>
                        </a:rPr>
                        <a:t> y </a:t>
                      </a:r>
                      <a:r>
                        <a:rPr lang="zh-CN" sz="1600" kern="100" dirty="0">
                          <a:effectLst/>
                        </a:rPr>
                        <a:t>的计算值。</a:t>
                      </a:r>
                      <a:endParaRPr lang="zh-CN" sz="1600" kern="100" dirty="0">
                        <a:effectLst/>
                        <a:latin typeface="等线"/>
                        <a:ea typeface="等线"/>
                        <a:cs typeface="Times New Roman"/>
                      </a:endParaRPr>
                    </a:p>
                  </a:txBody>
                  <a:tcPr marL="68580" marR="68580" marT="0" marB="0" anchor="ctr"/>
                </a:tc>
                <a:tc>
                  <a:txBody>
                    <a:bodyPr/>
                    <a:lstStyle/>
                    <a:p>
                      <a:pPr algn="l">
                        <a:spcAft>
                          <a:spcPts val="0"/>
                        </a:spcAft>
                      </a:pPr>
                      <a:r>
                        <a:rPr lang="en-US" sz="1600" kern="100" dirty="0">
                          <a:effectLst/>
                        </a:rPr>
                        <a:t>x or y,</a:t>
                      </a:r>
                      <a:r>
                        <a:rPr lang="zh-CN" sz="1600" kern="100" dirty="0">
                          <a:effectLst/>
                        </a:rPr>
                        <a:t>值为</a:t>
                      </a:r>
                      <a:r>
                        <a:rPr lang="en-US" sz="1600" kern="100" dirty="0">
                          <a:effectLst/>
                        </a:rPr>
                        <a:t>5</a:t>
                      </a:r>
                      <a:endParaRPr lang="zh-CN" sz="1600" kern="100" dirty="0">
                        <a:effectLst/>
                        <a:latin typeface="等线"/>
                        <a:ea typeface="等线"/>
                        <a:cs typeface="Times New Roman"/>
                      </a:endParaRPr>
                    </a:p>
                  </a:txBody>
                  <a:tcPr marL="68580" marR="68580" marT="0" marB="0" anchor="ctr"/>
                </a:tc>
              </a:tr>
              <a:tr h="710561">
                <a:tc>
                  <a:txBody>
                    <a:bodyPr/>
                    <a:lstStyle/>
                    <a:p>
                      <a:pPr algn="l">
                        <a:spcAft>
                          <a:spcPts val="0"/>
                        </a:spcAft>
                      </a:pPr>
                      <a:r>
                        <a:rPr lang="en-US" sz="1600" kern="100" dirty="0">
                          <a:effectLst/>
                        </a:rPr>
                        <a:t>and</a:t>
                      </a:r>
                      <a:endParaRPr lang="zh-CN" sz="1600" kern="100" dirty="0">
                        <a:effectLst/>
                        <a:latin typeface="等线"/>
                        <a:ea typeface="等线"/>
                        <a:cs typeface="Times New Roman"/>
                      </a:endParaRPr>
                    </a:p>
                  </a:txBody>
                  <a:tcPr marL="68580" marR="68580" marT="0" marB="0" anchor="ctr"/>
                </a:tc>
                <a:tc>
                  <a:txBody>
                    <a:bodyPr/>
                    <a:lstStyle/>
                    <a:p>
                      <a:pPr algn="l">
                        <a:spcAft>
                          <a:spcPts val="0"/>
                        </a:spcAft>
                      </a:pPr>
                      <a:r>
                        <a:rPr lang="zh-CN" sz="1600" kern="100" dirty="0">
                          <a:effectLst/>
                        </a:rPr>
                        <a:t>如果</a:t>
                      </a:r>
                      <a:r>
                        <a:rPr lang="en-US" sz="1600" kern="100" dirty="0">
                          <a:effectLst/>
                        </a:rPr>
                        <a:t> x </a:t>
                      </a:r>
                      <a:r>
                        <a:rPr lang="zh-CN" sz="1600" kern="100" dirty="0">
                          <a:effectLst/>
                        </a:rPr>
                        <a:t>为</a:t>
                      </a:r>
                      <a:r>
                        <a:rPr lang="en-US" sz="1600" kern="100" dirty="0">
                          <a:effectLst/>
                        </a:rPr>
                        <a:t> False, x and y </a:t>
                      </a:r>
                      <a:r>
                        <a:rPr lang="zh-CN" sz="1600" kern="100" dirty="0">
                          <a:effectLst/>
                        </a:rPr>
                        <a:t>返回</a:t>
                      </a:r>
                      <a:r>
                        <a:rPr lang="en-US" sz="1600" kern="100" dirty="0">
                          <a:effectLst/>
                        </a:rPr>
                        <a:t> False,</a:t>
                      </a:r>
                      <a:r>
                        <a:rPr lang="zh-CN" sz="1600" kern="100" dirty="0">
                          <a:effectLst/>
                        </a:rPr>
                        <a:t>否则它返回</a:t>
                      </a:r>
                      <a:r>
                        <a:rPr lang="en-US" sz="1600" kern="100" dirty="0">
                          <a:effectLst/>
                        </a:rPr>
                        <a:t> y </a:t>
                      </a:r>
                      <a:r>
                        <a:rPr lang="zh-CN" sz="1600" kern="100" dirty="0">
                          <a:effectLst/>
                        </a:rPr>
                        <a:t>的计算值。</a:t>
                      </a:r>
                      <a:endParaRPr lang="zh-CN" sz="1600" kern="100" dirty="0">
                        <a:effectLst/>
                        <a:latin typeface="等线"/>
                        <a:ea typeface="等线"/>
                        <a:cs typeface="Times New Roman"/>
                      </a:endParaRPr>
                    </a:p>
                  </a:txBody>
                  <a:tcPr marL="68580" marR="68580" marT="0" marB="0" anchor="ctr"/>
                </a:tc>
                <a:tc>
                  <a:txBody>
                    <a:bodyPr/>
                    <a:lstStyle/>
                    <a:p>
                      <a:pPr algn="l">
                        <a:spcAft>
                          <a:spcPts val="0"/>
                        </a:spcAft>
                      </a:pPr>
                      <a:r>
                        <a:rPr lang="en-US" sz="1600" kern="100" dirty="0">
                          <a:effectLst/>
                        </a:rPr>
                        <a:t>x and y,</a:t>
                      </a:r>
                      <a:r>
                        <a:rPr lang="zh-CN" sz="1600" kern="100" dirty="0">
                          <a:effectLst/>
                        </a:rPr>
                        <a:t>值为</a:t>
                      </a:r>
                      <a:r>
                        <a:rPr lang="en-US" sz="1600" kern="100" dirty="0">
                          <a:effectLst/>
                        </a:rPr>
                        <a:t>0</a:t>
                      </a:r>
                      <a:endParaRPr lang="zh-CN" sz="1600" kern="100" dirty="0">
                        <a:effectLst/>
                        <a:latin typeface="等线"/>
                        <a:ea typeface="等线"/>
                        <a:cs typeface="Times New Roman"/>
                      </a:endParaRPr>
                    </a:p>
                  </a:txBody>
                  <a:tcPr marL="68580" marR="68580" marT="0" marB="0" anchor="ctr"/>
                </a:tc>
              </a:tr>
              <a:tr h="1470468">
                <a:tc>
                  <a:txBody>
                    <a:bodyPr/>
                    <a:lstStyle/>
                    <a:p>
                      <a:pPr algn="l">
                        <a:spcAft>
                          <a:spcPts val="0"/>
                        </a:spcAft>
                      </a:pPr>
                      <a:r>
                        <a:rPr lang="en-US" sz="1600" kern="100" dirty="0">
                          <a:effectLst/>
                        </a:rPr>
                        <a:t>not</a:t>
                      </a:r>
                      <a:endParaRPr lang="zh-CN" sz="1600" kern="100" dirty="0">
                        <a:effectLst/>
                        <a:latin typeface="等线"/>
                        <a:ea typeface="等线"/>
                        <a:cs typeface="Times New Roman"/>
                      </a:endParaRPr>
                    </a:p>
                  </a:txBody>
                  <a:tcPr marL="68580" marR="68580" marT="0" marB="0" anchor="ctr"/>
                </a:tc>
                <a:tc>
                  <a:txBody>
                    <a:bodyPr/>
                    <a:lstStyle/>
                    <a:p>
                      <a:pPr algn="l">
                        <a:spcAft>
                          <a:spcPts val="0"/>
                        </a:spcAft>
                      </a:pPr>
                      <a:r>
                        <a:rPr lang="zh-CN" sz="1600" kern="100" dirty="0">
                          <a:effectLst/>
                        </a:rPr>
                        <a:t>如果</a:t>
                      </a:r>
                      <a:r>
                        <a:rPr lang="en-US" sz="1600" kern="100" dirty="0">
                          <a:effectLst/>
                        </a:rPr>
                        <a:t> x </a:t>
                      </a:r>
                      <a:r>
                        <a:rPr lang="zh-CN" sz="1600" kern="100" dirty="0">
                          <a:effectLst/>
                        </a:rPr>
                        <a:t>为</a:t>
                      </a:r>
                      <a:r>
                        <a:rPr lang="en-US" sz="1600" kern="100" dirty="0">
                          <a:effectLst/>
                        </a:rPr>
                        <a:t> True,</a:t>
                      </a:r>
                      <a:r>
                        <a:rPr lang="zh-CN" sz="1600" kern="100" dirty="0">
                          <a:effectLst/>
                        </a:rPr>
                        <a:t>返回</a:t>
                      </a:r>
                      <a:r>
                        <a:rPr lang="en-US" sz="1600" kern="100" dirty="0">
                          <a:effectLst/>
                        </a:rPr>
                        <a:t> False </a:t>
                      </a:r>
                      <a:r>
                        <a:rPr lang="zh-CN" sz="1600" kern="100" dirty="0">
                          <a:effectLst/>
                        </a:rPr>
                        <a:t>。如果</a:t>
                      </a:r>
                      <a:r>
                        <a:rPr lang="en-US" sz="1600" kern="100" dirty="0">
                          <a:effectLst/>
                        </a:rPr>
                        <a:t> x </a:t>
                      </a:r>
                      <a:r>
                        <a:rPr lang="zh-CN" sz="1600" kern="100" dirty="0">
                          <a:effectLst/>
                        </a:rPr>
                        <a:t>为</a:t>
                      </a:r>
                      <a:r>
                        <a:rPr lang="en-US" sz="1600" kern="100" dirty="0">
                          <a:effectLst/>
                        </a:rPr>
                        <a:t> False,</a:t>
                      </a:r>
                      <a:r>
                        <a:rPr lang="zh-CN" sz="1600" kern="100" dirty="0">
                          <a:effectLst/>
                        </a:rPr>
                        <a:t>它返回</a:t>
                      </a:r>
                      <a:r>
                        <a:rPr lang="en-US" sz="1600" kern="100" dirty="0">
                          <a:effectLst/>
                        </a:rPr>
                        <a:t> True</a:t>
                      </a:r>
                      <a:r>
                        <a:rPr lang="zh-CN" sz="1600" kern="100" dirty="0">
                          <a:effectLst/>
                        </a:rPr>
                        <a:t>。</a:t>
                      </a:r>
                      <a:endParaRPr lang="zh-CN" sz="1600" kern="100" dirty="0">
                        <a:effectLst/>
                        <a:latin typeface="等线"/>
                        <a:ea typeface="等线"/>
                        <a:cs typeface="Times New Roman"/>
                      </a:endParaRPr>
                    </a:p>
                  </a:txBody>
                  <a:tcPr marL="68580" marR="68580" marT="0" marB="0" anchor="ctr"/>
                </a:tc>
                <a:tc>
                  <a:txBody>
                    <a:bodyPr/>
                    <a:lstStyle/>
                    <a:p>
                      <a:pPr algn="l">
                        <a:spcAft>
                          <a:spcPts val="0"/>
                        </a:spcAft>
                      </a:pPr>
                      <a:r>
                        <a:rPr lang="en-US" sz="1600" kern="100" dirty="0">
                          <a:effectLst/>
                        </a:rPr>
                        <a:t>not x,</a:t>
                      </a:r>
                      <a:r>
                        <a:rPr lang="zh-CN" sz="1600" kern="100" dirty="0">
                          <a:effectLst/>
                        </a:rPr>
                        <a:t>值为</a:t>
                      </a:r>
                      <a:r>
                        <a:rPr lang="en-US" sz="1600" kern="100" dirty="0">
                          <a:effectLst/>
                        </a:rPr>
                        <a:t>False</a:t>
                      </a:r>
                      <a:endParaRPr lang="zh-CN" sz="1600" kern="100" dirty="0">
                        <a:effectLst/>
                      </a:endParaRPr>
                    </a:p>
                    <a:p>
                      <a:pPr algn="l">
                        <a:spcAft>
                          <a:spcPts val="0"/>
                        </a:spcAft>
                      </a:pPr>
                      <a:r>
                        <a:rPr lang="en-US" sz="1600" kern="100" dirty="0">
                          <a:effectLst/>
                        </a:rPr>
                        <a:t>not y,</a:t>
                      </a:r>
                      <a:r>
                        <a:rPr lang="zh-CN" sz="1600" kern="100" dirty="0">
                          <a:effectLst/>
                        </a:rPr>
                        <a:t>值为</a:t>
                      </a:r>
                      <a:r>
                        <a:rPr lang="en-US" sz="1600" kern="100" dirty="0">
                          <a:effectLst/>
                        </a:rPr>
                        <a:t>True</a:t>
                      </a:r>
                      <a:endParaRPr lang="zh-CN" sz="1600" kern="100" dirty="0">
                        <a:effectLst/>
                        <a:latin typeface="等线"/>
                        <a:ea typeface="等线"/>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276056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92A5A9F-AF1E-4949-A2FC-AD964FE4E1E2}"/>
              </a:ext>
            </a:extLst>
          </p:cNvPr>
          <p:cNvSpPr>
            <a:spLocks noGrp="1"/>
          </p:cNvSpPr>
          <p:nvPr>
            <p:ph type="title"/>
          </p:nvPr>
        </p:nvSpPr>
        <p:spPr/>
        <p:txBody>
          <a:bodyPr>
            <a:normAutofit/>
          </a:bodyPr>
          <a:lstStyle/>
          <a:p>
            <a:pPr lvl="0"/>
            <a:r>
              <a:rPr lang="en-US" altLang="zh-CN" dirty="0" smtClean="0"/>
              <a:t>5.</a:t>
            </a:r>
            <a:r>
              <a:rPr lang="zh-CN" altLang="zh-CN" dirty="0"/>
              <a:t>位运算符</a:t>
            </a:r>
          </a:p>
        </p:txBody>
      </p:sp>
      <p:sp>
        <p:nvSpPr>
          <p:cNvPr id="3" name="文本占位符 2">
            <a:extLst>
              <a:ext uri="{FF2B5EF4-FFF2-40B4-BE49-F238E27FC236}">
                <a16:creationId xmlns:a16="http://schemas.microsoft.com/office/drawing/2014/main" xmlns="" id="{4B867471-357D-4EC9-8608-583A24640F21}"/>
              </a:ext>
            </a:extLst>
          </p:cNvPr>
          <p:cNvSpPr>
            <a:spLocks noGrp="1"/>
          </p:cNvSpPr>
          <p:nvPr>
            <p:ph type="body" idx="1"/>
          </p:nvPr>
        </p:nvSpPr>
        <p:spPr/>
        <p:txBody>
          <a:bodyPr>
            <a:normAutofit/>
          </a:bodyPr>
          <a:lstStyle/>
          <a:p>
            <a:r>
              <a:rPr lang="zh-CN" altLang="en-US" dirty="0" smtClean="0"/>
              <a:t>位运算符</a:t>
            </a:r>
            <a:r>
              <a:rPr lang="zh-CN" altLang="en-US" dirty="0"/>
              <a:t>用于对整数中的位进行测试、置位或移位处理，对数据进行按位操作。按位运算是指把数字转换为二进制来进行计算，</a:t>
            </a:r>
          </a:p>
        </p:txBody>
      </p:sp>
      <p:graphicFrame>
        <p:nvGraphicFramePr>
          <p:cNvPr id="4" name="表格 3"/>
          <p:cNvGraphicFramePr>
            <a:graphicFrameLocks noGrp="1"/>
          </p:cNvGraphicFramePr>
          <p:nvPr>
            <p:extLst>
              <p:ext uri="{D42A27DB-BD31-4B8C-83A1-F6EECF244321}">
                <p14:modId xmlns:p14="http://schemas.microsoft.com/office/powerpoint/2010/main" val="46482178"/>
              </p:ext>
            </p:extLst>
          </p:nvPr>
        </p:nvGraphicFramePr>
        <p:xfrm>
          <a:off x="2293257" y="1975746"/>
          <a:ext cx="8853714" cy="4751630"/>
        </p:xfrm>
        <a:graphic>
          <a:graphicData uri="http://schemas.openxmlformats.org/drawingml/2006/table">
            <a:tbl>
              <a:tblPr firstRow="1" firstCol="1" bandRow="1">
                <a:tableStyleId>{0505E3EF-67EA-436B-97B2-0124C06EBD24}</a:tableStyleId>
              </a:tblPr>
              <a:tblGrid>
                <a:gridCol w="1028047"/>
                <a:gridCol w="4647039"/>
                <a:gridCol w="3178628"/>
              </a:tblGrid>
              <a:tr h="228211">
                <a:tc>
                  <a:txBody>
                    <a:bodyPr/>
                    <a:lstStyle/>
                    <a:p>
                      <a:pPr algn="ctr">
                        <a:spcAft>
                          <a:spcPts val="0"/>
                        </a:spcAft>
                      </a:pPr>
                      <a:r>
                        <a:rPr lang="zh-CN" sz="1600" kern="100" dirty="0">
                          <a:effectLst/>
                        </a:rPr>
                        <a:t>运算符</a:t>
                      </a:r>
                      <a:endParaRPr lang="zh-CN" sz="1600" kern="100" dirty="0">
                        <a:effectLst/>
                        <a:latin typeface="等线"/>
                        <a:ea typeface="等线"/>
                        <a:cs typeface="Times New Roman"/>
                      </a:endParaRPr>
                    </a:p>
                  </a:txBody>
                  <a:tcPr marL="15061" marR="15061" marT="0" marB="0"/>
                </a:tc>
                <a:tc>
                  <a:txBody>
                    <a:bodyPr/>
                    <a:lstStyle/>
                    <a:p>
                      <a:pPr algn="ctr">
                        <a:spcAft>
                          <a:spcPts val="0"/>
                        </a:spcAft>
                      </a:pPr>
                      <a:r>
                        <a:rPr lang="zh-CN" sz="1600" kern="100" dirty="0">
                          <a:effectLst/>
                        </a:rPr>
                        <a:t>说明</a:t>
                      </a:r>
                      <a:endParaRPr lang="zh-CN" sz="1600" kern="100" dirty="0">
                        <a:effectLst/>
                        <a:latin typeface="等线"/>
                        <a:ea typeface="等线"/>
                        <a:cs typeface="Times New Roman"/>
                      </a:endParaRPr>
                    </a:p>
                  </a:txBody>
                  <a:tcPr marL="15061" marR="15061" marT="0" marB="0"/>
                </a:tc>
                <a:tc>
                  <a:txBody>
                    <a:bodyPr/>
                    <a:lstStyle/>
                    <a:p>
                      <a:pPr algn="ctr">
                        <a:spcAft>
                          <a:spcPts val="0"/>
                        </a:spcAft>
                      </a:pPr>
                      <a:r>
                        <a:rPr lang="zh-CN" sz="1600" kern="100">
                          <a:effectLst/>
                        </a:rPr>
                        <a:t>实例</a:t>
                      </a:r>
                      <a:endParaRPr lang="zh-CN" sz="1600" kern="100">
                        <a:effectLst/>
                        <a:latin typeface="等线"/>
                        <a:ea typeface="等线"/>
                        <a:cs typeface="Times New Roman"/>
                      </a:endParaRPr>
                    </a:p>
                  </a:txBody>
                  <a:tcPr marL="15061" marR="15061" marT="0" marB="0"/>
                </a:tc>
              </a:tr>
              <a:tr h="751790">
                <a:tc>
                  <a:txBody>
                    <a:bodyPr/>
                    <a:lstStyle/>
                    <a:p>
                      <a:pPr algn="ctr">
                        <a:spcAft>
                          <a:spcPts val="0"/>
                        </a:spcAft>
                      </a:pPr>
                      <a:r>
                        <a:rPr lang="en-US" sz="1600" kern="100" dirty="0">
                          <a:effectLst/>
                        </a:rPr>
                        <a:t>&amp;</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zh-CN" sz="1600" kern="100" dirty="0">
                          <a:effectLst/>
                        </a:rPr>
                        <a:t>按位与：参与运算的两个值，如果相应的二进制位都为</a:t>
                      </a:r>
                      <a:r>
                        <a:rPr lang="en-US" sz="1600" kern="100" dirty="0">
                          <a:effectLst/>
                        </a:rPr>
                        <a:t>1</a:t>
                      </a:r>
                      <a:r>
                        <a:rPr lang="zh-CN" sz="1600" kern="100" dirty="0">
                          <a:effectLst/>
                        </a:rPr>
                        <a:t>，则该位结果为</a:t>
                      </a:r>
                      <a:r>
                        <a:rPr lang="en-US" sz="1600" kern="100" dirty="0">
                          <a:effectLst/>
                        </a:rPr>
                        <a:t>1</a:t>
                      </a:r>
                      <a:r>
                        <a:rPr lang="zh-CN" sz="1600" kern="100" dirty="0">
                          <a:effectLst/>
                        </a:rPr>
                        <a:t>，否则为</a:t>
                      </a:r>
                      <a:r>
                        <a:rPr lang="en-US" sz="1600" kern="100" dirty="0">
                          <a:effectLst/>
                        </a:rPr>
                        <a:t>0</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en-US" altLang="zh-CN" sz="1600" kern="100" dirty="0" smtClean="0">
                          <a:effectLst/>
                        </a:rPr>
                        <a:t>a</a:t>
                      </a:r>
                      <a:r>
                        <a:rPr lang="en-US" sz="1600" kern="100" dirty="0" smtClean="0">
                          <a:effectLst/>
                        </a:rPr>
                        <a:t> &amp; b </a:t>
                      </a:r>
                      <a:r>
                        <a:rPr lang="zh-CN" sz="1600" kern="100" dirty="0">
                          <a:effectLst/>
                        </a:rPr>
                        <a:t>对应的二进制结果为</a:t>
                      </a:r>
                      <a:r>
                        <a:rPr lang="en-US" sz="1600" kern="100" dirty="0">
                          <a:effectLst/>
                        </a:rPr>
                        <a:t> 0000 1100</a:t>
                      </a:r>
                      <a:r>
                        <a:rPr lang="zh-CN" sz="1600" kern="100" dirty="0">
                          <a:effectLst/>
                        </a:rPr>
                        <a:t>，十进制为</a:t>
                      </a:r>
                      <a:r>
                        <a:rPr lang="en-US" sz="1600" kern="100" dirty="0">
                          <a:effectLst/>
                        </a:rPr>
                        <a:t>12</a:t>
                      </a:r>
                      <a:endParaRPr lang="zh-CN" sz="1600" kern="100" dirty="0">
                        <a:effectLst/>
                        <a:latin typeface="等线"/>
                        <a:ea typeface="等线"/>
                        <a:cs typeface="Times New Roman"/>
                      </a:endParaRPr>
                    </a:p>
                  </a:txBody>
                  <a:tcPr marL="15061" marR="15061" marT="0" marB="0"/>
                </a:tc>
              </a:tr>
              <a:tr h="789380">
                <a:tc>
                  <a:txBody>
                    <a:bodyPr/>
                    <a:lstStyle/>
                    <a:p>
                      <a:pPr algn="ctr">
                        <a:spcAft>
                          <a:spcPts val="0"/>
                        </a:spcAft>
                      </a:pPr>
                      <a:r>
                        <a:rPr lang="en-US" sz="1600" kern="100" dirty="0">
                          <a:effectLst/>
                        </a:rPr>
                        <a:t>|</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zh-CN" sz="1600" kern="100" dirty="0">
                          <a:effectLst/>
                        </a:rPr>
                        <a:t>按位或：参与运算的两个值，只要对应的二进制位由一个为</a:t>
                      </a:r>
                      <a:r>
                        <a:rPr lang="en-US" sz="1600" kern="100" dirty="0">
                          <a:effectLst/>
                        </a:rPr>
                        <a:t>1</a:t>
                      </a:r>
                      <a:r>
                        <a:rPr lang="zh-CN" sz="1600" kern="100" dirty="0">
                          <a:effectLst/>
                        </a:rPr>
                        <a:t>时，该位结果就为</a:t>
                      </a:r>
                      <a:r>
                        <a:rPr lang="en-US" sz="1600" kern="100" dirty="0">
                          <a:effectLst/>
                        </a:rPr>
                        <a:t>1</a:t>
                      </a:r>
                      <a:endParaRPr lang="zh-CN" sz="1600" kern="100" dirty="0">
                        <a:effectLst/>
                        <a:latin typeface="等线"/>
                        <a:ea typeface="等线"/>
                        <a:cs typeface="Times New Roman"/>
                      </a:endParaRPr>
                    </a:p>
                  </a:txBody>
                  <a:tcPr marL="15061" marR="15061" marT="0" marB="0"/>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n-US" altLang="zh-CN" sz="1600" kern="100" dirty="0" smtClean="0">
                          <a:effectLst/>
                        </a:rPr>
                        <a:t>a</a:t>
                      </a:r>
                      <a:r>
                        <a:rPr lang="en-US" sz="1600" kern="100" dirty="0" smtClean="0">
                          <a:effectLst/>
                        </a:rPr>
                        <a:t> </a:t>
                      </a:r>
                      <a:r>
                        <a:rPr lang="en-US" altLang="zh-CN" sz="1600" kern="100" dirty="0" smtClean="0">
                          <a:effectLst/>
                        </a:rPr>
                        <a:t>| </a:t>
                      </a:r>
                      <a:r>
                        <a:rPr lang="en-US" sz="1600" kern="100" dirty="0" smtClean="0">
                          <a:effectLst/>
                        </a:rPr>
                        <a:t>b </a:t>
                      </a:r>
                      <a:r>
                        <a:rPr lang="zh-CN" sz="1600" kern="100" dirty="0">
                          <a:effectLst/>
                        </a:rPr>
                        <a:t>对应的二进制结果为</a:t>
                      </a:r>
                      <a:r>
                        <a:rPr lang="en-US" sz="1600" kern="100" dirty="0">
                          <a:effectLst/>
                        </a:rPr>
                        <a:t> 0011 1101</a:t>
                      </a:r>
                      <a:r>
                        <a:rPr lang="zh-CN" sz="1600" kern="100" dirty="0">
                          <a:effectLst/>
                        </a:rPr>
                        <a:t>，十进制为</a:t>
                      </a:r>
                      <a:r>
                        <a:rPr lang="en-US" sz="1600" kern="100" dirty="0">
                          <a:effectLst/>
                        </a:rPr>
                        <a:t>61</a:t>
                      </a:r>
                      <a:endParaRPr lang="zh-CN" sz="1600" kern="100" dirty="0">
                        <a:effectLst/>
                        <a:latin typeface="等线"/>
                        <a:ea typeface="等线"/>
                        <a:cs typeface="Times New Roman"/>
                      </a:endParaRPr>
                    </a:p>
                  </a:txBody>
                  <a:tcPr marL="15061" marR="15061" marT="0" marB="0"/>
                </a:tc>
              </a:tr>
              <a:tr h="751790">
                <a:tc>
                  <a:txBody>
                    <a:bodyPr/>
                    <a:lstStyle/>
                    <a:p>
                      <a:pPr algn="ctr">
                        <a:spcAft>
                          <a:spcPts val="0"/>
                        </a:spcAft>
                      </a:pPr>
                      <a:r>
                        <a:rPr lang="en-US" sz="1600" kern="100" dirty="0">
                          <a:effectLst/>
                        </a:rPr>
                        <a:t>^</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zh-CN" sz="1600" kern="100" dirty="0">
                          <a:effectLst/>
                        </a:rPr>
                        <a:t>按位异或：参与运算的两个值，当对应的二进制位不同时，该为结果为</a:t>
                      </a:r>
                      <a:r>
                        <a:rPr lang="en-US" sz="1600" kern="100" dirty="0">
                          <a:effectLst/>
                        </a:rPr>
                        <a:t>1</a:t>
                      </a:r>
                      <a:r>
                        <a:rPr lang="zh-CN" sz="1600" kern="100" dirty="0">
                          <a:effectLst/>
                        </a:rPr>
                        <a:t>，否则改为结果为</a:t>
                      </a:r>
                      <a:r>
                        <a:rPr lang="en-US" sz="1600" kern="100" dirty="0">
                          <a:effectLst/>
                        </a:rPr>
                        <a:t>0</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en-US" altLang="zh-CN" sz="1600" kern="100" dirty="0" smtClean="0">
                          <a:effectLst/>
                        </a:rPr>
                        <a:t>a</a:t>
                      </a:r>
                      <a:r>
                        <a:rPr lang="en-US" sz="1600" kern="100" dirty="0" smtClean="0">
                          <a:effectLst/>
                        </a:rPr>
                        <a:t> ^ b </a:t>
                      </a:r>
                      <a:r>
                        <a:rPr lang="zh-CN" sz="1600" kern="100" dirty="0">
                          <a:effectLst/>
                        </a:rPr>
                        <a:t>对应的二进制结果为</a:t>
                      </a:r>
                      <a:r>
                        <a:rPr lang="en-US" sz="1600" kern="100" dirty="0">
                          <a:effectLst/>
                        </a:rPr>
                        <a:t> 0011 0001, </a:t>
                      </a:r>
                      <a:r>
                        <a:rPr lang="zh-CN" sz="1600" kern="100" dirty="0">
                          <a:effectLst/>
                        </a:rPr>
                        <a:t>十进制为</a:t>
                      </a:r>
                      <a:r>
                        <a:rPr lang="en-US" sz="1600" kern="100" dirty="0">
                          <a:effectLst/>
                        </a:rPr>
                        <a:t>49</a:t>
                      </a:r>
                      <a:endParaRPr lang="zh-CN" sz="1600" kern="100" dirty="0">
                        <a:effectLst/>
                        <a:latin typeface="等线"/>
                        <a:ea typeface="等线"/>
                        <a:cs typeface="Times New Roman"/>
                      </a:endParaRPr>
                    </a:p>
                  </a:txBody>
                  <a:tcPr marL="15061" marR="15061" marT="0" marB="0"/>
                </a:tc>
              </a:tr>
              <a:tr h="684634">
                <a:tc>
                  <a:txBody>
                    <a:bodyPr/>
                    <a:lstStyle/>
                    <a:p>
                      <a:pPr algn="ctr">
                        <a:spcAft>
                          <a:spcPts val="0"/>
                        </a:spcAft>
                      </a:pPr>
                      <a:r>
                        <a:rPr lang="en-US" sz="1600" kern="100" dirty="0">
                          <a:effectLst/>
                        </a:rPr>
                        <a:t>~</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zh-CN" sz="1600" kern="100" dirty="0">
                          <a:effectLst/>
                        </a:rPr>
                        <a:t>按位取反：这个是单目运算符，只有一个值参与运算，运算过程是对每个二进制位取反，即把</a:t>
                      </a:r>
                      <a:r>
                        <a:rPr lang="en-US" sz="1600" kern="100" dirty="0">
                          <a:effectLst/>
                        </a:rPr>
                        <a:t>1</a:t>
                      </a:r>
                      <a:r>
                        <a:rPr lang="zh-CN" sz="1600" kern="100" dirty="0">
                          <a:effectLst/>
                        </a:rPr>
                        <a:t>变</a:t>
                      </a:r>
                      <a:r>
                        <a:rPr lang="en-US" sz="1600" kern="100" dirty="0">
                          <a:effectLst/>
                        </a:rPr>
                        <a:t>0</a:t>
                      </a:r>
                      <a:r>
                        <a:rPr lang="zh-CN" sz="1600" kern="100" dirty="0">
                          <a:effectLst/>
                        </a:rPr>
                        <a:t>，把</a:t>
                      </a:r>
                      <a:r>
                        <a:rPr lang="en-US" sz="1600" kern="100" dirty="0">
                          <a:effectLst/>
                        </a:rPr>
                        <a:t>0</a:t>
                      </a:r>
                      <a:r>
                        <a:rPr lang="zh-CN" sz="1600" kern="100" dirty="0">
                          <a:effectLst/>
                        </a:rPr>
                        <a:t>变</a:t>
                      </a:r>
                      <a:r>
                        <a:rPr lang="en-US" sz="1600" kern="100" dirty="0">
                          <a:effectLst/>
                        </a:rPr>
                        <a:t>1</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en-US" sz="1600" kern="100" dirty="0">
                          <a:effectLst/>
                        </a:rPr>
                        <a:t>~</a:t>
                      </a:r>
                      <a:r>
                        <a:rPr lang="en-US" sz="1600" kern="100" dirty="0" smtClean="0">
                          <a:effectLst/>
                        </a:rPr>
                        <a:t>a</a:t>
                      </a:r>
                      <a:r>
                        <a:rPr lang="zh-CN" sz="1600" kern="100" dirty="0" smtClean="0">
                          <a:effectLst/>
                        </a:rPr>
                        <a:t>的</a:t>
                      </a:r>
                      <a:r>
                        <a:rPr lang="zh-CN" sz="1600" kern="100" dirty="0">
                          <a:effectLst/>
                        </a:rPr>
                        <a:t>二进制结果为</a:t>
                      </a:r>
                      <a:r>
                        <a:rPr lang="en-US" sz="1600" kern="100" dirty="0">
                          <a:effectLst/>
                        </a:rPr>
                        <a:t> 1100 0011</a:t>
                      </a:r>
                      <a:r>
                        <a:rPr lang="zh-CN" sz="1600" kern="100" dirty="0">
                          <a:effectLst/>
                        </a:rPr>
                        <a:t>，十进制数为</a:t>
                      </a:r>
                      <a:r>
                        <a:rPr lang="en-US" sz="1600" kern="100" dirty="0">
                          <a:effectLst/>
                        </a:rPr>
                        <a:t>-61</a:t>
                      </a:r>
                      <a:endParaRPr lang="zh-CN" sz="1600" kern="100" dirty="0">
                        <a:effectLst/>
                        <a:latin typeface="等线"/>
                        <a:ea typeface="等线"/>
                        <a:cs typeface="Times New Roman"/>
                      </a:endParaRPr>
                    </a:p>
                  </a:txBody>
                  <a:tcPr marL="15061" marR="15061" marT="0" marB="0"/>
                </a:tc>
              </a:tr>
              <a:tr h="751790">
                <a:tc>
                  <a:txBody>
                    <a:bodyPr/>
                    <a:lstStyle/>
                    <a:p>
                      <a:pPr algn="ctr">
                        <a:spcAft>
                          <a:spcPts val="0"/>
                        </a:spcAft>
                      </a:pPr>
                      <a:r>
                        <a:rPr lang="en-US" sz="1600" kern="100" dirty="0">
                          <a:effectLst/>
                        </a:rPr>
                        <a:t>&lt;&lt; </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zh-CN" sz="1600" kern="100" dirty="0">
                          <a:effectLst/>
                        </a:rPr>
                        <a:t>左移运算符：运算数的各二进制位全部左移若干位，高位丢弃，低位补</a:t>
                      </a:r>
                      <a:r>
                        <a:rPr lang="en-US" sz="1600" kern="100" dirty="0">
                          <a:effectLst/>
                        </a:rPr>
                        <a:t>0</a:t>
                      </a:r>
                      <a:r>
                        <a:rPr lang="zh-CN" sz="1600" kern="100" dirty="0">
                          <a:effectLst/>
                        </a:rPr>
                        <a:t>，结果相当于运算数乘以</a:t>
                      </a:r>
                      <a:r>
                        <a:rPr lang="en-US" sz="1600" kern="100" dirty="0">
                          <a:effectLst/>
                        </a:rPr>
                        <a:t>2</a:t>
                      </a:r>
                      <a:r>
                        <a:rPr lang="zh-CN" sz="1600" kern="100" dirty="0">
                          <a:effectLst/>
                        </a:rPr>
                        <a:t>的</a:t>
                      </a:r>
                      <a:r>
                        <a:rPr lang="en-US" sz="1600" kern="100" dirty="0">
                          <a:effectLst/>
                        </a:rPr>
                        <a:t>n</a:t>
                      </a:r>
                      <a:r>
                        <a:rPr lang="zh-CN" sz="1600" kern="100" dirty="0">
                          <a:effectLst/>
                        </a:rPr>
                        <a:t>次方，正负符号不发生改变</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en-US" sz="1600" kern="100" dirty="0">
                          <a:effectLst/>
                        </a:rPr>
                        <a:t>a &lt;&lt; 2 </a:t>
                      </a:r>
                      <a:r>
                        <a:rPr lang="zh-CN" sz="1600" kern="100" dirty="0">
                          <a:effectLst/>
                        </a:rPr>
                        <a:t>的二进制结果为</a:t>
                      </a:r>
                      <a:r>
                        <a:rPr lang="en-US" sz="1600" kern="100" dirty="0">
                          <a:effectLst/>
                        </a:rPr>
                        <a:t> 1111 0000</a:t>
                      </a:r>
                      <a:r>
                        <a:rPr lang="zh-CN" sz="1600" kern="100" dirty="0">
                          <a:effectLst/>
                        </a:rPr>
                        <a:t>，十进制数为</a:t>
                      </a:r>
                      <a:r>
                        <a:rPr lang="en-US" sz="1600" kern="100" dirty="0">
                          <a:effectLst/>
                        </a:rPr>
                        <a:t>240</a:t>
                      </a:r>
                      <a:endParaRPr lang="zh-CN" sz="1600" kern="100" dirty="0">
                        <a:effectLst/>
                        <a:latin typeface="等线"/>
                        <a:ea typeface="等线"/>
                        <a:cs typeface="Times New Roman"/>
                      </a:endParaRPr>
                    </a:p>
                  </a:txBody>
                  <a:tcPr marL="15061" marR="15061" marT="0" marB="0"/>
                </a:tc>
              </a:tr>
              <a:tr h="714200">
                <a:tc>
                  <a:txBody>
                    <a:bodyPr/>
                    <a:lstStyle/>
                    <a:p>
                      <a:pPr algn="ctr">
                        <a:spcAft>
                          <a:spcPts val="0"/>
                        </a:spcAft>
                      </a:pPr>
                      <a:r>
                        <a:rPr lang="en-US" sz="1600" kern="100" dirty="0">
                          <a:effectLst/>
                        </a:rPr>
                        <a:t>&gt;&gt; </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zh-CN" sz="1600" kern="100" dirty="0">
                          <a:effectLst/>
                        </a:rPr>
                        <a:t>右移运算符：运算数的各二进制位全部右移若干位，结果相当于运算数除以</a:t>
                      </a:r>
                      <a:r>
                        <a:rPr lang="en-US" sz="1600" kern="100" dirty="0">
                          <a:effectLst/>
                        </a:rPr>
                        <a:t>2</a:t>
                      </a:r>
                      <a:r>
                        <a:rPr lang="zh-CN" sz="1600" kern="100" dirty="0">
                          <a:effectLst/>
                        </a:rPr>
                        <a:t>的</a:t>
                      </a:r>
                      <a:r>
                        <a:rPr lang="en-US" sz="1600" kern="100" dirty="0">
                          <a:effectLst/>
                        </a:rPr>
                        <a:t>n</a:t>
                      </a:r>
                      <a:r>
                        <a:rPr lang="zh-CN" sz="1600" kern="100" dirty="0">
                          <a:effectLst/>
                        </a:rPr>
                        <a:t>次方，正负符号不发生改变</a:t>
                      </a:r>
                      <a:endParaRPr lang="zh-CN" sz="1600" kern="100" dirty="0">
                        <a:effectLst/>
                        <a:latin typeface="等线"/>
                        <a:ea typeface="等线"/>
                        <a:cs typeface="Times New Roman"/>
                      </a:endParaRPr>
                    </a:p>
                  </a:txBody>
                  <a:tcPr marL="15061" marR="15061" marT="0" marB="0"/>
                </a:tc>
                <a:tc>
                  <a:txBody>
                    <a:bodyPr/>
                    <a:lstStyle/>
                    <a:p>
                      <a:pPr algn="just">
                        <a:spcAft>
                          <a:spcPts val="0"/>
                        </a:spcAft>
                      </a:pPr>
                      <a:r>
                        <a:rPr lang="en-US" sz="1600" kern="100" dirty="0">
                          <a:effectLst/>
                        </a:rPr>
                        <a:t>a &gt;&gt; 2 </a:t>
                      </a:r>
                      <a:r>
                        <a:rPr lang="zh-CN" sz="1600" kern="100" dirty="0">
                          <a:effectLst/>
                        </a:rPr>
                        <a:t>的二进制结果为</a:t>
                      </a:r>
                      <a:r>
                        <a:rPr lang="en-US" sz="1600" kern="100" dirty="0">
                          <a:effectLst/>
                        </a:rPr>
                        <a:t> 0000 1111</a:t>
                      </a:r>
                      <a:r>
                        <a:rPr lang="zh-CN" sz="1600" kern="100" dirty="0">
                          <a:effectLst/>
                        </a:rPr>
                        <a:t>，十进制为</a:t>
                      </a:r>
                      <a:r>
                        <a:rPr lang="en-US" sz="1600" kern="100" dirty="0">
                          <a:effectLst/>
                        </a:rPr>
                        <a:t>15</a:t>
                      </a:r>
                      <a:endParaRPr lang="zh-CN" sz="1600" kern="100" dirty="0">
                        <a:effectLst/>
                        <a:latin typeface="等线"/>
                        <a:ea typeface="等线"/>
                        <a:cs typeface="Times New Roman"/>
                      </a:endParaRPr>
                    </a:p>
                  </a:txBody>
                  <a:tcPr marL="15061" marR="15061" marT="0" marB="0"/>
                </a:tc>
              </a:tr>
            </a:tbl>
          </a:graphicData>
        </a:graphic>
      </p:graphicFrame>
      <p:sp>
        <p:nvSpPr>
          <p:cNvPr id="5" name="矩形 4"/>
          <p:cNvSpPr/>
          <p:nvPr/>
        </p:nvSpPr>
        <p:spPr>
          <a:xfrm>
            <a:off x="5907314" y="245853"/>
            <a:ext cx="6096000" cy="923330"/>
          </a:xfrm>
          <a:prstGeom prst="rect">
            <a:avLst/>
          </a:prstGeom>
        </p:spPr>
        <p:txBody>
          <a:bodyPr>
            <a:spAutoFit/>
          </a:bodyPr>
          <a:lstStyle/>
          <a:p>
            <a:r>
              <a:rPr lang="zh-CN" altLang="en-US" dirty="0" smtClean="0"/>
              <a:t>下表中</a:t>
            </a:r>
            <a:endParaRPr lang="en-US" altLang="zh-CN" dirty="0" smtClean="0"/>
          </a:p>
          <a:p>
            <a:r>
              <a:rPr lang="en-US" altLang="zh-CN" dirty="0" smtClean="0"/>
              <a:t>a </a:t>
            </a:r>
            <a:r>
              <a:rPr lang="en-US" altLang="zh-CN" dirty="0"/>
              <a:t>= 60</a:t>
            </a:r>
            <a:r>
              <a:rPr lang="zh-CN" altLang="zh-CN" dirty="0"/>
              <a:t>，对应的二进制格式为</a:t>
            </a:r>
            <a:r>
              <a:rPr lang="en-US" altLang="zh-CN" dirty="0"/>
              <a:t> 0011 1100</a:t>
            </a:r>
            <a:endParaRPr lang="zh-CN" altLang="zh-CN" dirty="0"/>
          </a:p>
          <a:p>
            <a:r>
              <a:rPr lang="en-US" altLang="zh-CN" dirty="0"/>
              <a:t>b = 13, </a:t>
            </a:r>
            <a:r>
              <a:rPr lang="zh-CN" altLang="zh-CN" dirty="0"/>
              <a:t>对应的二进制格式为</a:t>
            </a:r>
            <a:r>
              <a:rPr lang="en-US" altLang="zh-CN" dirty="0"/>
              <a:t> 0000 1101</a:t>
            </a:r>
            <a:endParaRPr lang="zh-CN" altLang="zh-CN" dirty="0"/>
          </a:p>
        </p:txBody>
      </p:sp>
    </p:spTree>
    <p:extLst>
      <p:ext uri="{BB962C8B-B14F-4D97-AF65-F5344CB8AC3E}">
        <p14:creationId xmlns:p14="http://schemas.microsoft.com/office/powerpoint/2010/main" val="3781082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2215435-FE6B-48CE-A41E-56221737E513}"/>
              </a:ext>
            </a:extLst>
          </p:cNvPr>
          <p:cNvSpPr>
            <a:spLocks noGrp="1"/>
          </p:cNvSpPr>
          <p:nvPr>
            <p:ph type="title"/>
          </p:nvPr>
        </p:nvSpPr>
        <p:spPr/>
        <p:txBody>
          <a:bodyPr/>
          <a:lstStyle/>
          <a:p>
            <a:r>
              <a:rPr lang="en-US" altLang="zh-CN" dirty="0" smtClean="0"/>
              <a:t>2.6  Python</a:t>
            </a:r>
            <a:r>
              <a:rPr lang="zh-CN" altLang="en-US" dirty="0"/>
              <a:t>运算符的优先级</a:t>
            </a:r>
          </a:p>
        </p:txBody>
      </p:sp>
      <p:sp>
        <p:nvSpPr>
          <p:cNvPr id="3" name="文本占位符 2">
            <a:extLst>
              <a:ext uri="{FF2B5EF4-FFF2-40B4-BE49-F238E27FC236}">
                <a16:creationId xmlns="" xmlns:a16="http://schemas.microsoft.com/office/drawing/2014/main" id="{F5A6C2B1-A311-413E-A285-E94B096F44BC}"/>
              </a:ext>
            </a:extLst>
          </p:cNvPr>
          <p:cNvSpPr>
            <a:spLocks noGrp="1"/>
          </p:cNvSpPr>
          <p:nvPr>
            <p:ph type="body" idx="1"/>
          </p:nvPr>
        </p:nvSpPr>
        <p:spPr>
          <a:xfrm>
            <a:off x="478022" y="1053352"/>
            <a:ext cx="9393947" cy="5240915"/>
          </a:xfrm>
        </p:spPr>
        <p:txBody>
          <a:bodyPr>
            <a:normAutofit/>
          </a:bodyPr>
          <a:lstStyle/>
          <a:p>
            <a:r>
              <a:rPr lang="zh-CN" altLang="en-US" dirty="0" smtClean="0"/>
              <a:t>当</a:t>
            </a:r>
            <a:r>
              <a:rPr lang="zh-CN" altLang="en-US" dirty="0"/>
              <a:t>表达式中含多种运算时，必须按一定顺序进行结合，才能保证运算的合理性和结果的正确性、唯一性</a:t>
            </a:r>
            <a:r>
              <a:rPr lang="zh-CN" altLang="en-US" dirty="0" smtClean="0"/>
              <a:t>。</a:t>
            </a:r>
            <a:endParaRPr lang="en-US" altLang="zh-CN" dirty="0" smtClean="0"/>
          </a:p>
        </p:txBody>
      </p:sp>
      <p:sp>
        <p:nvSpPr>
          <p:cNvPr id="4" name="标题 1"/>
          <p:cNvSpPr txBox="1">
            <a:spLocks/>
          </p:cNvSpPr>
          <p:nvPr/>
        </p:nvSpPr>
        <p:spPr>
          <a:xfrm>
            <a:off x="4312783" y="5104191"/>
            <a:ext cx="8534400" cy="1507067"/>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CN" sz="2400" b="1" dirty="0" smtClean="0"/>
              <a:t>Python</a:t>
            </a:r>
            <a:r>
              <a:rPr lang="zh-CN" altLang="en-US" sz="2400" b="1" dirty="0" smtClean="0"/>
              <a:t>运算符优先级从高到低排列</a:t>
            </a:r>
            <a:endParaRPr lang="zh-CN" altLang="en-US" sz="2400" b="1" dirty="0"/>
          </a:p>
        </p:txBody>
      </p:sp>
      <p:graphicFrame>
        <p:nvGraphicFramePr>
          <p:cNvPr id="5" name="内容占位符 4"/>
          <p:cNvGraphicFramePr>
            <a:graphicFrameLocks/>
          </p:cNvGraphicFramePr>
          <p:nvPr>
            <p:extLst>
              <p:ext uri="{D42A27DB-BD31-4B8C-83A1-F6EECF244321}">
                <p14:modId xmlns:p14="http://schemas.microsoft.com/office/powerpoint/2010/main" val="2442149610"/>
              </p:ext>
            </p:extLst>
          </p:nvPr>
        </p:nvGraphicFramePr>
        <p:xfrm>
          <a:off x="2921417" y="2095803"/>
          <a:ext cx="8820640" cy="3907064"/>
        </p:xfrm>
        <a:graphic>
          <a:graphicData uri="http://schemas.openxmlformats.org/drawingml/2006/table">
            <a:tbl>
              <a:tblPr firstRow="1" firstCol="1" bandRow="1">
                <a:tableStyleId>{0505E3EF-67EA-436B-97B2-0124C06EBD24}</a:tableStyleId>
              </a:tblPr>
              <a:tblGrid>
                <a:gridCol w="3055911"/>
                <a:gridCol w="5764729"/>
              </a:tblGrid>
              <a:tr h="279076">
                <a:tc>
                  <a:txBody>
                    <a:bodyPr/>
                    <a:lstStyle/>
                    <a:p>
                      <a:pPr algn="ctr">
                        <a:spcAft>
                          <a:spcPts val="0"/>
                        </a:spcAft>
                      </a:pPr>
                      <a:r>
                        <a:rPr lang="zh-CN" sz="1400" kern="100" dirty="0">
                          <a:effectLst/>
                        </a:rPr>
                        <a:t>运算符</a:t>
                      </a:r>
                      <a:endParaRPr lang="zh-CN" sz="1400" kern="100" dirty="0">
                        <a:effectLst/>
                        <a:latin typeface="等线"/>
                        <a:ea typeface="等线"/>
                        <a:cs typeface="Times New Roman"/>
                      </a:endParaRPr>
                    </a:p>
                  </a:txBody>
                  <a:tcPr marL="61928" marR="61928" marT="0" marB="0"/>
                </a:tc>
                <a:tc>
                  <a:txBody>
                    <a:bodyPr/>
                    <a:lstStyle/>
                    <a:p>
                      <a:pPr algn="ctr">
                        <a:spcAft>
                          <a:spcPts val="0"/>
                        </a:spcAft>
                      </a:pPr>
                      <a:r>
                        <a:rPr lang="zh-CN" sz="1400" kern="100" dirty="0">
                          <a:effectLst/>
                        </a:rPr>
                        <a:t>描述</a:t>
                      </a:r>
                      <a:endParaRPr lang="zh-CN" sz="1400" kern="100" dirty="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a:effectLst/>
                        </a:rPr>
                        <a:t>指数（最高优先级）</a:t>
                      </a:r>
                      <a:endParaRPr lang="zh-CN" sz="1400" kern="10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a:t>
                      </a:r>
                      <a:r>
                        <a:rPr lang="zh-CN" sz="1400" kern="100">
                          <a:effectLst/>
                        </a:rPr>
                        <a:t>、</a:t>
                      </a:r>
                      <a:r>
                        <a:rPr lang="en-US" sz="1400" kern="100">
                          <a:effectLst/>
                        </a:rPr>
                        <a:t>+</a:t>
                      </a:r>
                      <a:r>
                        <a:rPr lang="zh-CN" sz="1400" kern="100">
                          <a:effectLst/>
                        </a:rPr>
                        <a:t>、</a:t>
                      </a:r>
                      <a:r>
                        <a:rPr lang="en-US" sz="1400" kern="100">
                          <a:effectLst/>
                        </a:rPr>
                        <a:t>- </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dirty="0">
                          <a:effectLst/>
                        </a:rPr>
                        <a:t>按位翻转，一元加号和减号（最后两个的方法名为</a:t>
                      </a:r>
                      <a:r>
                        <a:rPr lang="en-US" sz="1400" kern="100" dirty="0">
                          <a:effectLst/>
                        </a:rPr>
                        <a:t>+@</a:t>
                      </a:r>
                      <a:r>
                        <a:rPr lang="zh-CN" sz="1400" kern="100" dirty="0">
                          <a:effectLst/>
                        </a:rPr>
                        <a:t>和</a:t>
                      </a:r>
                      <a:r>
                        <a:rPr lang="en-US" sz="1400" kern="100" dirty="0">
                          <a:effectLst/>
                        </a:rPr>
                        <a:t>-@</a:t>
                      </a:r>
                      <a:r>
                        <a:rPr lang="zh-CN" sz="1400" kern="100" dirty="0">
                          <a:effectLst/>
                        </a:rPr>
                        <a:t>）</a:t>
                      </a:r>
                      <a:endParaRPr lang="zh-CN" sz="1400" kern="100" dirty="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a:t>
                      </a:r>
                      <a:r>
                        <a:rPr lang="zh-CN" sz="1400" kern="100">
                          <a:effectLst/>
                        </a:rPr>
                        <a:t>、</a:t>
                      </a:r>
                      <a:r>
                        <a:rPr lang="en-US" sz="1400" kern="100">
                          <a:effectLst/>
                        </a:rPr>
                        <a:t>/</a:t>
                      </a:r>
                      <a:r>
                        <a:rPr lang="zh-CN" sz="1400" kern="100">
                          <a:effectLst/>
                        </a:rPr>
                        <a:t>、</a:t>
                      </a:r>
                      <a:r>
                        <a:rPr lang="en-US" sz="1400" kern="100">
                          <a:effectLst/>
                        </a:rPr>
                        <a:t>%</a:t>
                      </a:r>
                      <a:r>
                        <a:rPr lang="zh-CN" sz="1400" kern="100">
                          <a:effectLst/>
                        </a:rPr>
                        <a:t>、</a:t>
                      </a:r>
                      <a:r>
                        <a:rPr lang="en-US" sz="1400" kern="100">
                          <a:effectLst/>
                        </a:rPr>
                        <a:t>//</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a:effectLst/>
                        </a:rPr>
                        <a:t>乘、除、取模和取整除</a:t>
                      </a:r>
                      <a:endParaRPr lang="zh-CN" sz="1400" kern="10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a:t>
                      </a:r>
                      <a:r>
                        <a:rPr lang="zh-CN" sz="1400" kern="100">
                          <a:effectLst/>
                        </a:rPr>
                        <a:t>、</a:t>
                      </a:r>
                      <a:r>
                        <a:rPr lang="en-US" sz="1400" kern="100">
                          <a:effectLst/>
                        </a:rPr>
                        <a:t>-</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a:effectLst/>
                        </a:rPr>
                        <a:t>加法、减法</a:t>
                      </a:r>
                      <a:endParaRPr lang="zh-CN" sz="1400" kern="100">
                        <a:effectLst/>
                        <a:latin typeface="等线"/>
                        <a:ea typeface="等线"/>
                        <a:cs typeface="Times New Roman"/>
                      </a:endParaRPr>
                    </a:p>
                  </a:txBody>
                  <a:tcPr marL="61928" marR="61928" marT="0" marB="0"/>
                </a:tc>
              </a:tr>
              <a:tr h="279076">
                <a:tc>
                  <a:txBody>
                    <a:bodyPr/>
                    <a:lstStyle/>
                    <a:p>
                      <a:pPr algn="just">
                        <a:spcAft>
                          <a:spcPts val="0"/>
                        </a:spcAft>
                      </a:pPr>
                      <a:r>
                        <a:rPr lang="en-US" sz="1400" kern="100" dirty="0">
                          <a:effectLst/>
                        </a:rPr>
                        <a:t>&gt;&gt;</a:t>
                      </a:r>
                      <a:r>
                        <a:rPr lang="zh-CN" sz="1400" kern="100" dirty="0">
                          <a:effectLst/>
                        </a:rPr>
                        <a:t>、</a:t>
                      </a:r>
                      <a:r>
                        <a:rPr lang="en-US" sz="1400" kern="100" dirty="0">
                          <a:effectLst/>
                        </a:rPr>
                        <a:t>&lt;&lt;</a:t>
                      </a:r>
                      <a:endParaRPr lang="zh-CN" sz="1400" kern="100" dirty="0">
                        <a:effectLst/>
                        <a:latin typeface="等线"/>
                        <a:ea typeface="等线"/>
                        <a:cs typeface="Times New Roman"/>
                      </a:endParaRPr>
                    </a:p>
                  </a:txBody>
                  <a:tcPr marL="61928" marR="61928" marT="0" marB="0"/>
                </a:tc>
                <a:tc>
                  <a:txBody>
                    <a:bodyPr/>
                    <a:lstStyle/>
                    <a:p>
                      <a:pPr algn="just">
                        <a:spcAft>
                          <a:spcPts val="0"/>
                        </a:spcAft>
                      </a:pPr>
                      <a:r>
                        <a:rPr lang="zh-CN" sz="1400" kern="100">
                          <a:effectLst/>
                        </a:rPr>
                        <a:t>右移、左移运算符</a:t>
                      </a:r>
                      <a:endParaRPr lang="zh-CN" sz="1400" kern="10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&amp;</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a:effectLst/>
                        </a:rPr>
                        <a:t>位与</a:t>
                      </a:r>
                      <a:endParaRPr lang="zh-CN" sz="1400" kern="10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a:t>
                      </a:r>
                      <a:r>
                        <a:rPr lang="zh-CN" sz="1400" kern="100">
                          <a:effectLst/>
                        </a:rPr>
                        <a:t>、</a:t>
                      </a:r>
                      <a:r>
                        <a:rPr lang="en-US" sz="1400" kern="100">
                          <a:effectLst/>
                        </a:rPr>
                        <a:t>|</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a:effectLst/>
                        </a:rPr>
                        <a:t>位运算符</a:t>
                      </a:r>
                      <a:endParaRPr lang="zh-CN" sz="1400" kern="10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&lt;=</a:t>
                      </a:r>
                      <a:r>
                        <a:rPr lang="zh-CN" sz="1400" kern="100">
                          <a:effectLst/>
                        </a:rPr>
                        <a:t>、</a:t>
                      </a:r>
                      <a:r>
                        <a:rPr lang="en-US" sz="1400" kern="100">
                          <a:effectLst/>
                        </a:rPr>
                        <a:t>&lt;</a:t>
                      </a:r>
                      <a:r>
                        <a:rPr lang="zh-CN" sz="1400" kern="100">
                          <a:effectLst/>
                        </a:rPr>
                        <a:t>、</a:t>
                      </a:r>
                      <a:r>
                        <a:rPr lang="en-US" sz="1400" kern="100">
                          <a:effectLst/>
                        </a:rPr>
                        <a:t>&gt;</a:t>
                      </a:r>
                      <a:r>
                        <a:rPr lang="zh-CN" sz="1400" kern="100">
                          <a:effectLst/>
                        </a:rPr>
                        <a:t>、</a:t>
                      </a:r>
                      <a:r>
                        <a:rPr lang="en-US" sz="1400" kern="100">
                          <a:effectLst/>
                        </a:rPr>
                        <a:t>&gt;=</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dirty="0">
                          <a:effectLst/>
                        </a:rPr>
                        <a:t>比较运算符</a:t>
                      </a:r>
                      <a:endParaRPr lang="zh-CN" sz="1400" kern="100" dirty="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&lt;&gt; == !=</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a:effectLst/>
                        </a:rPr>
                        <a:t>等于运算符</a:t>
                      </a:r>
                      <a:endParaRPr lang="zh-CN" sz="1400" kern="10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 %= /= //= -= += *= **=</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dirty="0">
                          <a:effectLst/>
                        </a:rPr>
                        <a:t>赋值运算符</a:t>
                      </a:r>
                      <a:endParaRPr lang="zh-CN" sz="1400" kern="100" dirty="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not </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a:effectLst/>
                        </a:rPr>
                        <a:t>逻辑非</a:t>
                      </a:r>
                      <a:endParaRPr lang="zh-CN" sz="1400" kern="100">
                        <a:effectLst/>
                        <a:latin typeface="等线"/>
                        <a:ea typeface="等线"/>
                        <a:cs typeface="Times New Roman"/>
                      </a:endParaRPr>
                    </a:p>
                  </a:txBody>
                  <a:tcPr marL="61928" marR="61928" marT="0" marB="0"/>
                </a:tc>
              </a:tr>
              <a:tr h="279076">
                <a:tc>
                  <a:txBody>
                    <a:bodyPr/>
                    <a:lstStyle/>
                    <a:p>
                      <a:pPr algn="just">
                        <a:spcAft>
                          <a:spcPts val="0"/>
                        </a:spcAft>
                      </a:pPr>
                      <a:r>
                        <a:rPr lang="en-US" sz="1400" kern="100">
                          <a:effectLst/>
                        </a:rPr>
                        <a:t>and  </a:t>
                      </a:r>
                      <a:endParaRPr lang="zh-CN" sz="1400" kern="100">
                        <a:effectLst/>
                        <a:latin typeface="等线"/>
                        <a:ea typeface="等线"/>
                        <a:cs typeface="Times New Roman"/>
                      </a:endParaRPr>
                    </a:p>
                  </a:txBody>
                  <a:tcPr marL="61928" marR="61928" marT="0" marB="0"/>
                </a:tc>
                <a:tc>
                  <a:txBody>
                    <a:bodyPr/>
                    <a:lstStyle/>
                    <a:p>
                      <a:pPr algn="just">
                        <a:spcAft>
                          <a:spcPts val="0"/>
                        </a:spcAft>
                      </a:pPr>
                      <a:r>
                        <a:rPr lang="zh-CN" sz="1400" kern="100" dirty="0">
                          <a:effectLst/>
                        </a:rPr>
                        <a:t>逻辑与</a:t>
                      </a:r>
                      <a:endParaRPr lang="zh-CN" sz="1400" kern="100" dirty="0">
                        <a:effectLst/>
                        <a:latin typeface="等线"/>
                        <a:ea typeface="等线"/>
                        <a:cs typeface="Times New Roman"/>
                      </a:endParaRPr>
                    </a:p>
                  </a:txBody>
                  <a:tcPr marL="61928" marR="61928" marT="0" marB="0"/>
                </a:tc>
              </a:tr>
              <a:tr h="279076">
                <a:tc>
                  <a:txBody>
                    <a:bodyPr/>
                    <a:lstStyle/>
                    <a:p>
                      <a:pPr algn="just">
                        <a:spcAft>
                          <a:spcPts val="0"/>
                        </a:spcAft>
                      </a:pPr>
                      <a:r>
                        <a:rPr lang="en-US" sz="1400" kern="100" dirty="0">
                          <a:effectLst/>
                        </a:rPr>
                        <a:t>or  </a:t>
                      </a:r>
                      <a:endParaRPr lang="zh-CN" sz="1400" kern="100" dirty="0">
                        <a:effectLst/>
                        <a:latin typeface="等线"/>
                        <a:ea typeface="等线"/>
                        <a:cs typeface="Times New Roman"/>
                      </a:endParaRPr>
                    </a:p>
                  </a:txBody>
                  <a:tcPr marL="61928" marR="61928" marT="0" marB="0"/>
                </a:tc>
                <a:tc>
                  <a:txBody>
                    <a:bodyPr/>
                    <a:lstStyle/>
                    <a:p>
                      <a:pPr algn="just">
                        <a:spcAft>
                          <a:spcPts val="0"/>
                        </a:spcAft>
                      </a:pPr>
                      <a:r>
                        <a:rPr lang="zh-CN" sz="1400" kern="100" dirty="0">
                          <a:effectLst/>
                        </a:rPr>
                        <a:t>逻辑或</a:t>
                      </a:r>
                      <a:endParaRPr lang="zh-CN" sz="1400" kern="100" dirty="0">
                        <a:effectLst/>
                        <a:latin typeface="等线"/>
                        <a:ea typeface="等线"/>
                        <a:cs typeface="Times New Roman"/>
                      </a:endParaRPr>
                    </a:p>
                  </a:txBody>
                  <a:tcPr marL="61928" marR="61928" marT="0" marB="0"/>
                </a:tc>
              </a:tr>
            </a:tbl>
          </a:graphicData>
        </a:graphic>
      </p:graphicFrame>
      <p:sp>
        <p:nvSpPr>
          <p:cNvPr id="6" name="矩形 5"/>
          <p:cNvSpPr/>
          <p:nvPr/>
        </p:nvSpPr>
        <p:spPr>
          <a:xfrm>
            <a:off x="915534" y="2681288"/>
            <a:ext cx="1362075" cy="149542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等线"/>
              <a:cs typeface="Times New Roman"/>
            </a:endParaRPr>
          </a:p>
        </p:txBody>
      </p:sp>
      <p:sp>
        <p:nvSpPr>
          <p:cNvPr id="7" name="文本框 28"/>
          <p:cNvSpPr txBox="1"/>
          <p:nvPr/>
        </p:nvSpPr>
        <p:spPr>
          <a:xfrm>
            <a:off x="944109" y="3873818"/>
            <a:ext cx="1304925" cy="277495"/>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等线"/>
                <a:cs typeface="Times New Roman"/>
              </a:rPr>
              <a:t>扫码看视频</a:t>
            </a:r>
            <a:r>
              <a:rPr lang="en-US" sz="1050" kern="100">
                <a:effectLst/>
                <a:ea typeface="等线"/>
                <a:cs typeface="Times New Roman"/>
              </a:rPr>
              <a:t>2.4</a:t>
            </a:r>
            <a:endParaRPr lang="zh-CN" sz="1050" kern="100">
              <a:effectLst/>
              <a:ea typeface="等线"/>
              <a:cs typeface="Times New Roman"/>
            </a:endParaRPr>
          </a:p>
        </p:txBody>
      </p:sp>
      <p:pic>
        <p:nvPicPr>
          <p:cNvPr id="8" name="图片 7"/>
          <p:cNvPicPr/>
          <p:nvPr/>
        </p:nvPicPr>
        <p:blipFill>
          <a:blip r:embed="rId2">
            <a:extLst>
              <a:ext uri="{28A0092B-C50C-407E-A947-70E740481C1C}">
                <a14:useLocalDpi xmlns:a14="http://schemas.microsoft.com/office/drawing/2010/main" val="0"/>
              </a:ext>
            </a:extLst>
          </a:blip>
          <a:stretch>
            <a:fillRect/>
          </a:stretch>
        </p:blipFill>
        <p:spPr>
          <a:xfrm>
            <a:off x="1120321" y="2921318"/>
            <a:ext cx="952500" cy="952500"/>
          </a:xfrm>
          <a:prstGeom prst="rect">
            <a:avLst/>
          </a:prstGeom>
        </p:spPr>
      </p:pic>
    </p:spTree>
    <p:extLst>
      <p:ext uri="{BB962C8B-B14F-4D97-AF65-F5344CB8AC3E}">
        <p14:creationId xmlns:p14="http://schemas.microsoft.com/office/powerpoint/2010/main" val="3050114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3C87F68D-FAA3-491A-92CD-B35258906571}"/>
              </a:ext>
            </a:extLst>
          </p:cNvPr>
          <p:cNvSpPr>
            <a:spLocks noGrp="1"/>
          </p:cNvSpPr>
          <p:nvPr>
            <p:ph type="title"/>
          </p:nvPr>
        </p:nvSpPr>
        <p:spPr/>
        <p:txBody>
          <a:bodyPr/>
          <a:lstStyle/>
          <a:p>
            <a:r>
              <a:rPr lang="zh-CN" altLang="en-US" dirty="0"/>
              <a:t>本单元知识点</a:t>
            </a:r>
          </a:p>
        </p:txBody>
      </p:sp>
      <p:sp>
        <p:nvSpPr>
          <p:cNvPr id="3" name="文本占位符 2">
            <a:extLst>
              <a:ext uri="{FF2B5EF4-FFF2-40B4-BE49-F238E27FC236}">
                <a16:creationId xmlns="" xmlns:a16="http://schemas.microsoft.com/office/drawing/2014/main" id="{7012818F-FCA3-41B8-9AC4-A26899BA6C7C}"/>
              </a:ext>
            </a:extLst>
          </p:cNvPr>
          <p:cNvSpPr>
            <a:spLocks noGrp="1"/>
          </p:cNvSpPr>
          <p:nvPr>
            <p:ph type="body" idx="1"/>
          </p:nvPr>
        </p:nvSpPr>
        <p:spPr/>
        <p:txBody>
          <a:bodyPr/>
          <a:lstStyle/>
          <a:p>
            <a:r>
              <a:rPr lang="en-US" altLang="zh-CN" dirty="0"/>
              <a:t>2.1 </a:t>
            </a:r>
            <a:r>
              <a:rPr lang="zh-CN" altLang="zh-CN" dirty="0"/>
              <a:t>基本语法</a:t>
            </a:r>
          </a:p>
          <a:p>
            <a:r>
              <a:rPr lang="en-US" altLang="zh-CN" dirty="0"/>
              <a:t>2.2 </a:t>
            </a:r>
            <a:r>
              <a:rPr lang="zh-CN" altLang="zh-CN" dirty="0"/>
              <a:t>变量及其基本数据类型</a:t>
            </a:r>
          </a:p>
          <a:p>
            <a:r>
              <a:rPr lang="en-US" altLang="zh-CN" dirty="0"/>
              <a:t>2.3 </a:t>
            </a:r>
            <a:r>
              <a:rPr lang="zh-CN" altLang="zh-CN" dirty="0"/>
              <a:t>数据类型转换</a:t>
            </a:r>
          </a:p>
          <a:p>
            <a:r>
              <a:rPr lang="en-US" altLang="zh-CN" dirty="0"/>
              <a:t>2.4 </a:t>
            </a:r>
            <a:r>
              <a:rPr lang="zh-CN" altLang="zh-CN" dirty="0"/>
              <a:t>标识符和关键字</a:t>
            </a:r>
          </a:p>
          <a:p>
            <a:r>
              <a:rPr lang="en-US" altLang="zh-CN" dirty="0"/>
              <a:t>2.5 Python</a:t>
            </a:r>
            <a:r>
              <a:rPr lang="zh-CN" altLang="zh-CN" dirty="0"/>
              <a:t>的运算符</a:t>
            </a:r>
          </a:p>
          <a:p>
            <a:r>
              <a:rPr lang="en-US" altLang="zh-CN" dirty="0"/>
              <a:t>2.6 </a:t>
            </a:r>
            <a:r>
              <a:rPr lang="zh-CN" altLang="zh-CN" dirty="0"/>
              <a:t>运算符的优先级</a:t>
            </a:r>
            <a:r>
              <a:rPr lang="en-US" altLang="zh-CN" dirty="0"/>
              <a:t>	</a:t>
            </a:r>
            <a:endParaRPr lang="zh-CN" altLang="zh-CN" dirty="0"/>
          </a:p>
        </p:txBody>
      </p:sp>
    </p:spTree>
    <p:extLst>
      <p:ext uri="{BB962C8B-B14F-4D97-AF65-F5344CB8AC3E}">
        <p14:creationId xmlns:p14="http://schemas.microsoft.com/office/powerpoint/2010/main" val="4281589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2215435-FE6B-48CE-A41E-56221737E513}"/>
              </a:ext>
            </a:extLst>
          </p:cNvPr>
          <p:cNvSpPr>
            <a:spLocks noGrp="1"/>
          </p:cNvSpPr>
          <p:nvPr>
            <p:ph type="title"/>
          </p:nvPr>
        </p:nvSpPr>
        <p:spPr/>
        <p:txBody>
          <a:bodyPr>
            <a:normAutofit/>
          </a:bodyPr>
          <a:lstStyle/>
          <a:p>
            <a:r>
              <a:rPr lang="en-US" altLang="zh-CN" dirty="0"/>
              <a:t>2.1 </a:t>
            </a:r>
            <a:r>
              <a:rPr lang="zh-CN" altLang="zh-CN" dirty="0"/>
              <a:t>基本</a:t>
            </a:r>
            <a:r>
              <a:rPr lang="zh-CN" altLang="zh-CN" dirty="0" smtClean="0"/>
              <a:t>语法</a:t>
            </a:r>
            <a:endParaRPr lang="zh-CN" altLang="en-US" dirty="0"/>
          </a:p>
        </p:txBody>
      </p:sp>
      <p:graphicFrame>
        <p:nvGraphicFramePr>
          <p:cNvPr id="6" name="图示 5"/>
          <p:cNvGraphicFramePr/>
          <p:nvPr>
            <p:extLst>
              <p:ext uri="{D42A27DB-BD31-4B8C-83A1-F6EECF244321}">
                <p14:modId xmlns:p14="http://schemas.microsoft.com/office/powerpoint/2010/main" val="1185382792"/>
              </p:ext>
            </p:extLst>
          </p:nvPr>
        </p:nvGraphicFramePr>
        <p:xfrm>
          <a:off x="1871394" y="1424658"/>
          <a:ext cx="8390206" cy="46809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4708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2215435-FE6B-48CE-A41E-56221737E513}"/>
              </a:ext>
            </a:extLst>
          </p:cNvPr>
          <p:cNvSpPr>
            <a:spLocks noGrp="1"/>
          </p:cNvSpPr>
          <p:nvPr>
            <p:ph type="title"/>
          </p:nvPr>
        </p:nvSpPr>
        <p:spPr/>
        <p:txBody>
          <a:bodyPr>
            <a:normAutofit/>
          </a:bodyPr>
          <a:lstStyle/>
          <a:p>
            <a:r>
              <a:rPr lang="en-US" altLang="zh-CN" dirty="0"/>
              <a:t>2.2 </a:t>
            </a:r>
            <a:r>
              <a:rPr lang="zh-CN" altLang="zh-CN" dirty="0"/>
              <a:t>变量及其基本数据类型</a:t>
            </a:r>
          </a:p>
        </p:txBody>
      </p:sp>
      <p:sp>
        <p:nvSpPr>
          <p:cNvPr id="3" name="文本占位符 2">
            <a:extLst>
              <a:ext uri="{FF2B5EF4-FFF2-40B4-BE49-F238E27FC236}">
                <a16:creationId xmlns="" xmlns:a16="http://schemas.microsoft.com/office/drawing/2014/main" id="{F5A6C2B1-A311-413E-A285-E94B096F44BC}"/>
              </a:ext>
            </a:extLst>
          </p:cNvPr>
          <p:cNvSpPr>
            <a:spLocks noGrp="1"/>
          </p:cNvSpPr>
          <p:nvPr>
            <p:ph type="body" idx="1"/>
          </p:nvPr>
        </p:nvSpPr>
        <p:spPr>
          <a:xfrm>
            <a:off x="478022" y="1053352"/>
            <a:ext cx="9393947" cy="5240915"/>
          </a:xfrm>
        </p:spPr>
        <p:txBody>
          <a:bodyPr>
            <a:normAutofit/>
          </a:bodyPr>
          <a:lstStyle/>
          <a:p>
            <a:r>
              <a:rPr lang="zh-CN" altLang="en-US" dirty="0" smtClean="0"/>
              <a:t>一</a:t>
            </a:r>
            <a:r>
              <a:rPr lang="zh-CN" altLang="en-US" dirty="0"/>
              <a:t>、</a:t>
            </a:r>
            <a:r>
              <a:rPr lang="zh-CN" altLang="en-US" dirty="0" smtClean="0"/>
              <a:t>变量</a:t>
            </a:r>
            <a:endParaRPr lang="en-US" altLang="zh-CN" dirty="0" smtClean="0"/>
          </a:p>
          <a:p>
            <a:r>
              <a:rPr lang="zh-CN" altLang="en-US" dirty="0" smtClean="0"/>
              <a:t>用</a:t>
            </a:r>
            <a:r>
              <a:rPr lang="zh-CN" altLang="en-US" dirty="0"/>
              <a:t>标识符命名的存储单元的地址称为变量，也叫内存变量</a:t>
            </a:r>
            <a:r>
              <a:rPr lang="zh-CN" altLang="en-US" dirty="0" smtClean="0"/>
              <a:t>。</a:t>
            </a:r>
            <a:endParaRPr lang="en-US" altLang="zh-CN" dirty="0" smtClean="0"/>
          </a:p>
          <a:p>
            <a:r>
              <a:rPr lang="zh-CN" altLang="en-US" dirty="0" smtClean="0"/>
              <a:t>变量</a:t>
            </a:r>
            <a:r>
              <a:rPr lang="zh-CN" altLang="en-US" dirty="0"/>
              <a:t>是用来存储数据的，通过标识符可以获取变量的值</a:t>
            </a:r>
            <a:r>
              <a:rPr lang="zh-CN" altLang="en-US" dirty="0" smtClean="0"/>
              <a:t>，</a:t>
            </a:r>
            <a:endParaRPr lang="en-US" altLang="zh-CN" dirty="0" smtClean="0"/>
          </a:p>
          <a:p>
            <a:r>
              <a:rPr lang="zh-CN" altLang="en-US" dirty="0"/>
              <a:t>变量</a:t>
            </a:r>
            <a:r>
              <a:rPr lang="zh-CN" altLang="en-US" dirty="0" smtClean="0"/>
              <a:t>也</a:t>
            </a:r>
            <a:r>
              <a:rPr lang="zh-CN" altLang="en-US" dirty="0"/>
              <a:t>可以对变量进行赋值。对变量赋值的意思是将值赋给变量，赋值完成后，变量所指向的存储单元存储了被赋的值，在</a:t>
            </a:r>
            <a:r>
              <a:rPr lang="en-US" altLang="zh-CN" dirty="0" err="1"/>
              <a:t>Pyhton</a:t>
            </a:r>
            <a:r>
              <a:rPr lang="zh-CN" altLang="en-US" dirty="0"/>
              <a:t>语言中赋值操作符为“</a:t>
            </a:r>
            <a:r>
              <a:rPr lang="en-US" altLang="zh-CN" dirty="0"/>
              <a:t>=</a:t>
            </a:r>
            <a:r>
              <a:rPr lang="zh-CN" altLang="en-US" dirty="0"/>
              <a:t>、</a:t>
            </a:r>
            <a:r>
              <a:rPr lang="en-US" altLang="zh-CN" dirty="0"/>
              <a:t>+=</a:t>
            </a:r>
            <a:r>
              <a:rPr lang="zh-CN" altLang="en-US" dirty="0"/>
              <a:t>、</a:t>
            </a:r>
            <a:r>
              <a:rPr lang="en-US" altLang="zh-CN" dirty="0"/>
              <a:t>-=</a:t>
            </a:r>
            <a:r>
              <a:rPr lang="zh-CN" altLang="en-US" dirty="0"/>
              <a:t>、*</a:t>
            </a:r>
            <a:r>
              <a:rPr lang="en-US" altLang="zh-CN" dirty="0"/>
              <a:t>=</a:t>
            </a:r>
            <a:r>
              <a:rPr lang="zh-CN" altLang="en-US" dirty="0"/>
              <a:t>、</a:t>
            </a:r>
            <a:r>
              <a:rPr lang="en-US" altLang="zh-CN" dirty="0"/>
              <a:t>/=</a:t>
            </a:r>
            <a:r>
              <a:rPr lang="zh-CN" altLang="en-US" dirty="0"/>
              <a:t>、</a:t>
            </a:r>
            <a:r>
              <a:rPr lang="en-US" altLang="zh-CN" dirty="0"/>
              <a:t>%=</a:t>
            </a:r>
            <a:r>
              <a:rPr lang="zh-CN" altLang="en-US" dirty="0"/>
              <a:t>、**</a:t>
            </a:r>
            <a:r>
              <a:rPr lang="en-US" altLang="zh-CN" dirty="0"/>
              <a:t>=</a:t>
            </a:r>
            <a:r>
              <a:rPr lang="zh-CN" altLang="en-US" dirty="0"/>
              <a:t>、</a:t>
            </a:r>
            <a:r>
              <a:rPr lang="en-US" altLang="zh-CN" dirty="0"/>
              <a:t>//=”</a:t>
            </a:r>
            <a:r>
              <a:rPr lang="zh-CN" altLang="en-US" dirty="0"/>
              <a:t>。</a:t>
            </a:r>
          </a:p>
          <a:p>
            <a:r>
              <a:rPr lang="zh-CN" altLang="en-US" dirty="0"/>
              <a:t>变量是内存中命名的存储位置，其值可以动态变化。</a:t>
            </a:r>
            <a:r>
              <a:rPr lang="en-US" altLang="zh-CN" dirty="0"/>
              <a:t>Python</a:t>
            </a:r>
            <a:r>
              <a:rPr lang="zh-CN" altLang="en-US" dirty="0"/>
              <a:t>中的变量不需要声明，可以直接使用赋值运算符对其进行赋值运算，并根据所赋的值决定其数据类型。</a:t>
            </a:r>
          </a:p>
          <a:p>
            <a:r>
              <a:rPr lang="en-US" altLang="zh-CN" dirty="0" smtClean="0"/>
              <a:t> </a:t>
            </a:r>
            <a:endParaRPr lang="zh-CN" altLang="zh-CN" dirty="0"/>
          </a:p>
          <a:p>
            <a:endParaRPr lang="zh-CN" altLang="en-US" dirty="0"/>
          </a:p>
        </p:txBody>
      </p:sp>
      <p:grpSp>
        <p:nvGrpSpPr>
          <p:cNvPr id="7" name="组合 6"/>
          <p:cNvGrpSpPr/>
          <p:nvPr/>
        </p:nvGrpSpPr>
        <p:grpSpPr>
          <a:xfrm>
            <a:off x="9362848" y="634773"/>
            <a:ext cx="1362075" cy="1495425"/>
            <a:chOff x="0" y="0"/>
            <a:chExt cx="1981200" cy="1743075"/>
          </a:xfrm>
        </p:grpSpPr>
        <p:sp>
          <p:nvSpPr>
            <p:cNvPr id="8" name="矩形 7"/>
            <p:cNvSpPr/>
            <p:nvPr/>
          </p:nvSpPr>
          <p:spPr>
            <a:xfrm>
              <a:off x="0" y="0"/>
              <a:ext cx="1981200" cy="174307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等线"/>
                <a:cs typeface="Times New Roman"/>
              </a:endParaRPr>
            </a:p>
          </p:txBody>
        </p:sp>
        <p:sp>
          <p:nvSpPr>
            <p:cNvPr id="9" name="文本框 11"/>
            <p:cNvSpPr txBox="1"/>
            <p:nvPr/>
          </p:nvSpPr>
          <p:spPr>
            <a:xfrm>
              <a:off x="41564" y="1390650"/>
              <a:ext cx="1898073" cy="323851"/>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等线"/>
                  <a:cs typeface="Times New Roman"/>
                </a:rPr>
                <a:t>扫码看视频</a:t>
              </a:r>
              <a:r>
                <a:rPr lang="en-US" sz="1050" kern="100">
                  <a:effectLst/>
                  <a:ea typeface="等线"/>
                  <a:cs typeface="Times New Roman"/>
                </a:rPr>
                <a:t>2.1</a:t>
              </a:r>
              <a:endParaRPr lang="zh-CN" sz="1050" kern="100">
                <a:effectLst/>
                <a:ea typeface="等线"/>
                <a:cs typeface="Times New Roman"/>
              </a:endParaRPr>
            </a:p>
          </p:txBody>
        </p:sp>
      </p:grpSp>
      <p:pic>
        <p:nvPicPr>
          <p:cNvPr id="10" name="图片 9"/>
          <p:cNvPicPr/>
          <p:nvPr/>
        </p:nvPicPr>
        <p:blipFill>
          <a:blip r:embed="rId2">
            <a:extLst>
              <a:ext uri="{28A0092B-C50C-407E-A947-70E740481C1C}">
                <a14:useLocalDpi xmlns:a14="http://schemas.microsoft.com/office/drawing/2010/main" val="0"/>
              </a:ext>
            </a:extLst>
          </a:blip>
          <a:stretch>
            <a:fillRect/>
          </a:stretch>
        </p:blipFill>
        <p:spPr>
          <a:xfrm>
            <a:off x="9567635" y="877207"/>
            <a:ext cx="952500" cy="952500"/>
          </a:xfrm>
          <a:prstGeom prst="rect">
            <a:avLst/>
          </a:prstGeom>
        </p:spPr>
      </p:pic>
    </p:spTree>
    <p:extLst>
      <p:ext uri="{BB962C8B-B14F-4D97-AF65-F5344CB8AC3E}">
        <p14:creationId xmlns:p14="http://schemas.microsoft.com/office/powerpoint/2010/main" val="1676856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2.2 </a:t>
            </a:r>
            <a:r>
              <a:rPr lang="zh-CN" altLang="zh-CN" dirty="0"/>
              <a:t>变量及其基本数据类型</a:t>
            </a:r>
            <a:endParaRPr lang="zh-CN" altLang="en-US" dirty="0"/>
          </a:p>
        </p:txBody>
      </p:sp>
      <p:sp>
        <p:nvSpPr>
          <p:cNvPr id="3" name="内容占位符 2"/>
          <p:cNvSpPr>
            <a:spLocks noGrp="1"/>
          </p:cNvSpPr>
          <p:nvPr>
            <p:ph idx="1"/>
          </p:nvPr>
        </p:nvSpPr>
        <p:spPr/>
        <p:txBody>
          <a:bodyPr/>
          <a:lstStyle/>
          <a:p>
            <a:endParaRPr lang="en-US" altLang="zh-CN" dirty="0" smtClean="0"/>
          </a:p>
          <a:p>
            <a:r>
              <a:rPr lang="zh-CN" altLang="en-US" sz="2400" b="1" dirty="0"/>
              <a:t>二、</a:t>
            </a:r>
            <a:r>
              <a:rPr lang="zh-CN" altLang="zh-CN" sz="2400" b="1" dirty="0"/>
              <a:t>基本</a:t>
            </a:r>
            <a:r>
              <a:rPr lang="zh-CN" altLang="zh-CN" sz="2400" b="1" dirty="0" smtClean="0"/>
              <a:t>数据类型</a:t>
            </a:r>
            <a:endParaRPr lang="en-US" altLang="zh-CN" sz="2400" b="1" dirty="0" smtClean="0"/>
          </a:p>
          <a:p>
            <a:pPr marL="0" indent="0">
              <a:buNone/>
            </a:pPr>
            <a:r>
              <a:rPr lang="en-US" altLang="zh-CN" sz="2400" dirty="0" smtClean="0"/>
              <a:t>        Python</a:t>
            </a:r>
            <a:r>
              <a:rPr lang="zh-CN" altLang="en-US" sz="2400" dirty="0"/>
              <a:t>的数据类型指明了数据的状态和行为，包括数值类型（</a:t>
            </a:r>
            <a:r>
              <a:rPr lang="en-US" altLang="zh-CN" sz="2400" dirty="0"/>
              <a:t>Number</a:t>
            </a:r>
            <a:r>
              <a:rPr lang="zh-CN" altLang="en-US" sz="2400" dirty="0"/>
              <a:t>）、字符串类型（</a:t>
            </a:r>
            <a:r>
              <a:rPr lang="en-US" altLang="zh-CN" sz="2400" dirty="0" err="1"/>
              <a:t>Str</a:t>
            </a:r>
            <a:r>
              <a:rPr lang="zh-CN" altLang="en-US" sz="2400" dirty="0"/>
              <a:t>）、列表类型（</a:t>
            </a:r>
            <a:r>
              <a:rPr lang="en-US" altLang="zh-CN" sz="2400" dirty="0"/>
              <a:t>List</a:t>
            </a:r>
            <a:r>
              <a:rPr lang="zh-CN" altLang="en-US" sz="2400" dirty="0"/>
              <a:t>）、元组类型等。其中，数值类型是</a:t>
            </a:r>
            <a:r>
              <a:rPr lang="en-US" altLang="zh-CN" sz="2400" dirty="0"/>
              <a:t>Python</a:t>
            </a:r>
            <a:r>
              <a:rPr lang="zh-CN" altLang="en-US" sz="2400" dirty="0"/>
              <a:t>的基本数据类型，包含整型（</a:t>
            </a:r>
            <a:r>
              <a:rPr lang="en-US" altLang="zh-CN" sz="2400" dirty="0" err="1"/>
              <a:t>int</a:t>
            </a:r>
            <a:r>
              <a:rPr lang="zh-CN" altLang="en-US" sz="2400" dirty="0"/>
              <a:t>）、浮点型（</a:t>
            </a:r>
            <a:r>
              <a:rPr lang="en-US" altLang="zh-CN" sz="2400" dirty="0"/>
              <a:t>float</a:t>
            </a:r>
            <a:r>
              <a:rPr lang="zh-CN" altLang="en-US" sz="2400" dirty="0"/>
              <a:t>）、复数类型（</a:t>
            </a:r>
            <a:r>
              <a:rPr lang="en-US" altLang="zh-CN" sz="2400" dirty="0"/>
              <a:t>complex</a:t>
            </a:r>
            <a:r>
              <a:rPr lang="zh-CN" altLang="en-US" sz="2400" dirty="0"/>
              <a:t>）和布尔类型（</a:t>
            </a:r>
            <a:r>
              <a:rPr lang="en-US" altLang="zh-CN" sz="2400" dirty="0" err="1"/>
              <a:t>bool</a:t>
            </a:r>
            <a:r>
              <a:rPr lang="zh-CN" altLang="en-US" sz="2400" dirty="0"/>
              <a:t>）</a:t>
            </a:r>
            <a:r>
              <a:rPr lang="en-US" altLang="zh-CN" sz="2400" dirty="0"/>
              <a:t>4</a:t>
            </a:r>
            <a:r>
              <a:rPr lang="zh-CN" altLang="en-US" sz="2400" dirty="0"/>
              <a:t>种。</a:t>
            </a:r>
          </a:p>
        </p:txBody>
      </p:sp>
    </p:spTree>
    <p:extLst>
      <p:ext uri="{BB962C8B-B14F-4D97-AF65-F5344CB8AC3E}">
        <p14:creationId xmlns:p14="http://schemas.microsoft.com/office/powerpoint/2010/main" val="3418738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92A5A9F-AF1E-4949-A2FC-AD964FE4E1E2}"/>
              </a:ext>
            </a:extLst>
          </p:cNvPr>
          <p:cNvSpPr>
            <a:spLocks noGrp="1"/>
          </p:cNvSpPr>
          <p:nvPr>
            <p:ph type="title"/>
          </p:nvPr>
        </p:nvSpPr>
        <p:spPr/>
        <p:txBody>
          <a:bodyPr>
            <a:normAutofit/>
          </a:bodyPr>
          <a:lstStyle/>
          <a:p>
            <a:r>
              <a:rPr lang="en-US" altLang="zh-CN" dirty="0"/>
              <a:t>1.	</a:t>
            </a:r>
            <a:r>
              <a:rPr lang="zh-CN" altLang="en-US" dirty="0"/>
              <a:t>整数类型</a:t>
            </a:r>
          </a:p>
        </p:txBody>
      </p:sp>
      <p:sp>
        <p:nvSpPr>
          <p:cNvPr id="3" name="文本占位符 2">
            <a:extLst>
              <a:ext uri="{FF2B5EF4-FFF2-40B4-BE49-F238E27FC236}">
                <a16:creationId xmlns="" xmlns:a16="http://schemas.microsoft.com/office/drawing/2014/main" id="{4B867471-357D-4EC9-8608-583A24640F21}"/>
              </a:ext>
            </a:extLst>
          </p:cNvPr>
          <p:cNvSpPr>
            <a:spLocks noGrp="1"/>
          </p:cNvSpPr>
          <p:nvPr>
            <p:ph type="body" idx="1"/>
          </p:nvPr>
        </p:nvSpPr>
        <p:spPr/>
        <p:txBody>
          <a:bodyPr>
            <a:normAutofit/>
          </a:bodyPr>
          <a:lstStyle/>
          <a:p>
            <a:r>
              <a:rPr lang="zh-CN" altLang="en-US" dirty="0" smtClean="0"/>
              <a:t>整数</a:t>
            </a:r>
            <a:r>
              <a:rPr lang="zh-CN" altLang="en-US" dirty="0"/>
              <a:t>类型简称</a:t>
            </a:r>
            <a:r>
              <a:rPr lang="zh-CN" altLang="en-US" dirty="0" smtClean="0"/>
              <a:t>整型</a:t>
            </a:r>
            <a:r>
              <a:rPr lang="zh-CN" altLang="en-US" dirty="0"/>
              <a:t>，</a:t>
            </a:r>
            <a:r>
              <a:rPr lang="zh-CN" altLang="en-US" dirty="0" smtClean="0"/>
              <a:t>在</a:t>
            </a:r>
            <a:r>
              <a:rPr lang="en-US" altLang="zh-CN" dirty="0"/>
              <a:t>Python</a:t>
            </a:r>
            <a:r>
              <a:rPr lang="zh-CN" altLang="en-US" dirty="0"/>
              <a:t>中整数类型被指定为</a:t>
            </a:r>
            <a:r>
              <a:rPr lang="en-US" altLang="zh-CN" dirty="0" err="1"/>
              <a:t>int</a:t>
            </a:r>
            <a:r>
              <a:rPr lang="zh-CN" altLang="en-US" dirty="0"/>
              <a:t>类型。整数类型对应于数学中的整数概念。可以执行的算法有</a:t>
            </a:r>
            <a:r>
              <a:rPr lang="en-US" altLang="zh-CN" dirty="0"/>
              <a:t>+</a:t>
            </a:r>
            <a:r>
              <a:rPr lang="zh-CN" altLang="en-US" dirty="0"/>
              <a:t>、</a:t>
            </a:r>
            <a:r>
              <a:rPr lang="en-US" altLang="zh-CN" dirty="0"/>
              <a:t>-</a:t>
            </a:r>
            <a:r>
              <a:rPr lang="zh-CN" altLang="en-US" dirty="0"/>
              <a:t>、*、</a:t>
            </a:r>
            <a:r>
              <a:rPr lang="en-US" altLang="zh-CN" dirty="0"/>
              <a:t>/ </a:t>
            </a:r>
            <a:r>
              <a:rPr lang="zh-CN" altLang="en-US" dirty="0"/>
              <a:t>以及一些其他操作。默认情况下，整数采用的是十进制，但在方便的时候也可以使用其他进制，分别</a:t>
            </a:r>
            <a:r>
              <a:rPr lang="zh-CN" altLang="en-US" dirty="0" smtClean="0"/>
              <a:t>是</a:t>
            </a:r>
            <a:endParaRPr lang="en-US" altLang="zh-CN" dirty="0" smtClean="0"/>
          </a:p>
          <a:p>
            <a:r>
              <a:rPr lang="zh-CN" altLang="en-US" dirty="0" smtClean="0"/>
              <a:t>二进制</a:t>
            </a:r>
            <a:r>
              <a:rPr lang="en-US" altLang="zh-CN" dirty="0"/>
              <a:t>(</a:t>
            </a:r>
            <a:r>
              <a:rPr lang="zh-CN" altLang="en-US" dirty="0"/>
              <a:t>以“</a:t>
            </a:r>
            <a:r>
              <a:rPr lang="en-US" altLang="zh-CN" dirty="0"/>
              <a:t>0B”</a:t>
            </a:r>
            <a:r>
              <a:rPr lang="zh-CN" altLang="en-US" dirty="0"/>
              <a:t>或“</a:t>
            </a:r>
            <a:r>
              <a:rPr lang="en-US" altLang="zh-CN" dirty="0"/>
              <a:t>0b”</a:t>
            </a:r>
            <a:r>
              <a:rPr lang="zh-CN" altLang="en-US" dirty="0"/>
              <a:t>开头</a:t>
            </a:r>
            <a:r>
              <a:rPr lang="en-US" altLang="zh-CN" dirty="0" smtClean="0"/>
              <a:t>)</a:t>
            </a:r>
          </a:p>
          <a:p>
            <a:r>
              <a:rPr lang="zh-CN" altLang="en-US" dirty="0" smtClean="0"/>
              <a:t>八进制</a:t>
            </a:r>
            <a:r>
              <a:rPr lang="zh-CN" altLang="en-US" dirty="0"/>
              <a:t>（以数字“</a:t>
            </a:r>
            <a:r>
              <a:rPr lang="en-US" altLang="zh-CN" dirty="0"/>
              <a:t>0O”</a:t>
            </a:r>
            <a:r>
              <a:rPr lang="zh-CN" altLang="en-US" dirty="0"/>
              <a:t>或”</a:t>
            </a:r>
            <a:r>
              <a:rPr lang="en-US" altLang="zh-CN" dirty="0"/>
              <a:t>0o”</a:t>
            </a:r>
            <a:r>
              <a:rPr lang="zh-CN" altLang="en-US" dirty="0"/>
              <a:t>开头</a:t>
            </a:r>
            <a:r>
              <a:rPr lang="zh-CN" altLang="en-US" dirty="0" smtClean="0"/>
              <a:t>）</a:t>
            </a:r>
            <a:endParaRPr lang="en-US" altLang="zh-CN" dirty="0" smtClean="0"/>
          </a:p>
          <a:p>
            <a:r>
              <a:rPr lang="zh-CN" altLang="en-US" dirty="0" smtClean="0"/>
              <a:t>十六进制</a:t>
            </a:r>
            <a:r>
              <a:rPr lang="zh-CN" altLang="en-US" dirty="0"/>
              <a:t>（以“</a:t>
            </a:r>
            <a:r>
              <a:rPr lang="en-US" altLang="zh-CN" dirty="0"/>
              <a:t>0X”</a:t>
            </a:r>
            <a:r>
              <a:rPr lang="zh-CN" altLang="en-US" dirty="0"/>
              <a:t>或“</a:t>
            </a:r>
            <a:r>
              <a:rPr lang="en-US" altLang="zh-CN" dirty="0"/>
              <a:t>0x”</a:t>
            </a:r>
            <a:r>
              <a:rPr lang="zh-CN" altLang="en-US" dirty="0"/>
              <a:t>开头</a:t>
            </a:r>
            <a:r>
              <a:rPr lang="en-US" altLang="zh-CN" dirty="0"/>
              <a:t>)</a:t>
            </a:r>
            <a:r>
              <a:rPr lang="zh-CN" altLang="en-US" dirty="0" smtClean="0"/>
              <a:t>）</a:t>
            </a:r>
            <a:endParaRPr lang="zh-CN" altLang="en-US" dirty="0"/>
          </a:p>
        </p:txBody>
      </p:sp>
      <p:sp>
        <p:nvSpPr>
          <p:cNvPr id="4" name="矩形 3"/>
          <p:cNvSpPr/>
          <p:nvPr/>
        </p:nvSpPr>
        <p:spPr>
          <a:xfrm>
            <a:off x="5776685" y="3210396"/>
            <a:ext cx="6096000" cy="2862322"/>
          </a:xfrm>
          <a:prstGeom prst="rect">
            <a:avLst/>
          </a:prstGeom>
        </p:spPr>
        <p:txBody>
          <a:bodyPr>
            <a:spAutoFit/>
          </a:bodyPr>
          <a:lstStyle/>
          <a:p>
            <a:r>
              <a:rPr lang="en-US" altLang="zh-CN" dirty="0"/>
              <a:t>#</a:t>
            </a:r>
            <a:r>
              <a:rPr lang="zh-CN" altLang="zh-CN" dirty="0"/>
              <a:t>整型类型测试</a:t>
            </a:r>
          </a:p>
          <a:p>
            <a:r>
              <a:rPr lang="en-US" altLang="zh-CN" dirty="0"/>
              <a:t>a=0o104</a:t>
            </a:r>
            <a:endParaRPr lang="zh-CN" altLang="zh-CN" dirty="0"/>
          </a:p>
          <a:p>
            <a:r>
              <a:rPr lang="en-US" altLang="zh-CN" dirty="0"/>
              <a:t>b=0B1011</a:t>
            </a:r>
            <a:endParaRPr lang="zh-CN" altLang="zh-CN" dirty="0"/>
          </a:p>
          <a:p>
            <a:r>
              <a:rPr lang="en-US" altLang="zh-CN" dirty="0"/>
              <a:t>c=0x2BEF</a:t>
            </a:r>
            <a:endParaRPr lang="zh-CN" altLang="zh-CN" dirty="0"/>
          </a:p>
          <a:p>
            <a:r>
              <a:rPr lang="en-US" altLang="zh-CN" dirty="0"/>
              <a:t>print(</a:t>
            </a:r>
            <a:r>
              <a:rPr lang="en-US" altLang="zh-CN" dirty="0" err="1"/>
              <a:t>a,b,c</a:t>
            </a:r>
            <a:r>
              <a:rPr lang="en-US" altLang="zh-CN" dirty="0"/>
              <a:t>)</a:t>
            </a:r>
            <a:endParaRPr lang="zh-CN" altLang="zh-CN" dirty="0"/>
          </a:p>
          <a:p>
            <a:r>
              <a:rPr lang="en-US" altLang="zh-CN" dirty="0"/>
              <a:t>print(type(a),type(b),type(c),)</a:t>
            </a:r>
            <a:endParaRPr lang="zh-CN" altLang="zh-CN" dirty="0"/>
          </a:p>
          <a:p>
            <a:endParaRPr lang="en-US" altLang="zh-CN" dirty="0" smtClean="0"/>
          </a:p>
          <a:p>
            <a:r>
              <a:rPr lang="zh-CN" altLang="zh-CN" b="1" dirty="0" smtClean="0"/>
              <a:t>运行</a:t>
            </a:r>
            <a:r>
              <a:rPr lang="zh-CN" altLang="zh-CN" b="1" dirty="0"/>
              <a:t>结果：</a:t>
            </a:r>
          </a:p>
          <a:p>
            <a:r>
              <a:rPr lang="en-US" altLang="zh-CN" dirty="0"/>
              <a:t>68 11 11247</a:t>
            </a:r>
            <a:endParaRPr lang="zh-CN" altLang="zh-CN" dirty="0"/>
          </a:p>
          <a:p>
            <a:r>
              <a:rPr lang="en-US" altLang="zh-CN" dirty="0"/>
              <a:t>&lt;class '</a:t>
            </a:r>
            <a:r>
              <a:rPr lang="en-US" altLang="zh-CN" dirty="0" err="1"/>
              <a:t>int</a:t>
            </a:r>
            <a:r>
              <a:rPr lang="en-US" altLang="zh-CN" dirty="0"/>
              <a:t>'&gt; &lt;class '</a:t>
            </a:r>
            <a:r>
              <a:rPr lang="en-US" altLang="zh-CN" dirty="0" err="1"/>
              <a:t>int</a:t>
            </a:r>
            <a:r>
              <a:rPr lang="en-US" altLang="zh-CN" dirty="0"/>
              <a:t>'&gt; &lt;class '</a:t>
            </a:r>
            <a:r>
              <a:rPr lang="en-US" altLang="zh-CN" dirty="0" err="1"/>
              <a:t>int</a:t>
            </a:r>
            <a:r>
              <a:rPr lang="en-US" altLang="zh-CN" dirty="0"/>
              <a:t>'&gt;</a:t>
            </a:r>
            <a:endParaRPr lang="zh-CN" altLang="zh-CN" dirty="0"/>
          </a:p>
        </p:txBody>
      </p:sp>
    </p:spTree>
    <p:extLst>
      <p:ext uri="{BB962C8B-B14F-4D97-AF65-F5344CB8AC3E}">
        <p14:creationId xmlns:p14="http://schemas.microsoft.com/office/powerpoint/2010/main" val="4105170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92A5A9F-AF1E-4949-A2FC-AD964FE4E1E2}"/>
              </a:ext>
            </a:extLst>
          </p:cNvPr>
          <p:cNvSpPr>
            <a:spLocks noGrp="1"/>
          </p:cNvSpPr>
          <p:nvPr>
            <p:ph type="title"/>
          </p:nvPr>
        </p:nvSpPr>
        <p:spPr/>
        <p:txBody>
          <a:bodyPr>
            <a:normAutofit/>
          </a:bodyPr>
          <a:lstStyle/>
          <a:p>
            <a:r>
              <a:rPr lang="en-US" altLang="zh-CN" dirty="0"/>
              <a:t>2.	</a:t>
            </a:r>
            <a:r>
              <a:rPr lang="zh-CN" altLang="en-US" dirty="0"/>
              <a:t>浮点型</a:t>
            </a:r>
          </a:p>
        </p:txBody>
      </p:sp>
      <p:sp>
        <p:nvSpPr>
          <p:cNvPr id="3" name="文本占位符 2">
            <a:extLst>
              <a:ext uri="{FF2B5EF4-FFF2-40B4-BE49-F238E27FC236}">
                <a16:creationId xmlns="" xmlns:a16="http://schemas.microsoft.com/office/drawing/2014/main" id="{4B867471-357D-4EC9-8608-583A24640F21}"/>
              </a:ext>
            </a:extLst>
          </p:cNvPr>
          <p:cNvSpPr>
            <a:spLocks noGrp="1"/>
          </p:cNvSpPr>
          <p:nvPr>
            <p:ph type="body" idx="1"/>
          </p:nvPr>
        </p:nvSpPr>
        <p:spPr/>
        <p:txBody>
          <a:bodyPr>
            <a:normAutofit/>
          </a:bodyPr>
          <a:lstStyle/>
          <a:p>
            <a:r>
              <a:rPr lang="zh-CN" altLang="en-US" dirty="0"/>
              <a:t>浮点型</a:t>
            </a:r>
            <a:r>
              <a:rPr lang="zh-CN" altLang="en-US" dirty="0" smtClean="0"/>
              <a:t>用于</a:t>
            </a:r>
            <a:r>
              <a:rPr lang="zh-CN" altLang="en-US" dirty="0"/>
              <a:t>表示数学中的实数，是带有小数的数据类型</a:t>
            </a:r>
            <a:r>
              <a:rPr lang="zh-CN" altLang="en-US" dirty="0" smtClean="0"/>
              <a:t>。</a:t>
            </a:r>
            <a:endParaRPr lang="en-US" altLang="zh-CN" dirty="0" smtClean="0"/>
          </a:p>
          <a:p>
            <a:r>
              <a:rPr lang="zh-CN" altLang="en-US" dirty="0"/>
              <a:t>例如，</a:t>
            </a:r>
            <a:r>
              <a:rPr lang="en-US" altLang="zh-CN" dirty="0"/>
              <a:t>3.14</a:t>
            </a:r>
            <a:r>
              <a:rPr lang="zh-CN" altLang="en-US" dirty="0"/>
              <a:t>、</a:t>
            </a:r>
            <a:r>
              <a:rPr lang="en-US" altLang="zh-CN" dirty="0"/>
              <a:t>11.6</a:t>
            </a:r>
            <a:r>
              <a:rPr lang="zh-CN" altLang="en-US" dirty="0"/>
              <a:t>都属于浮点型。浮点型可以用十进制或科学计数法表示。下面是用科学计数法表示的浮点型数据：</a:t>
            </a:r>
          </a:p>
          <a:p>
            <a:r>
              <a:rPr lang="en-US" altLang="zh-CN" dirty="0"/>
              <a:t>3.56e2, 0.25e6</a:t>
            </a:r>
            <a:r>
              <a:rPr lang="zh-CN" altLang="en-US" dirty="0"/>
              <a:t>，</a:t>
            </a:r>
            <a:r>
              <a:rPr lang="en-US" altLang="zh-CN" dirty="0"/>
              <a:t>1.5e-3 </a:t>
            </a:r>
          </a:p>
          <a:p>
            <a:endParaRPr lang="zh-CN" altLang="en-US" dirty="0"/>
          </a:p>
        </p:txBody>
      </p:sp>
      <p:sp>
        <p:nvSpPr>
          <p:cNvPr id="4" name="标题 1">
            <a:extLst>
              <a:ext uri="{FF2B5EF4-FFF2-40B4-BE49-F238E27FC236}">
                <a16:creationId xmlns="" xmlns:a16="http://schemas.microsoft.com/office/drawing/2014/main" id="{F92A5A9F-AF1E-4949-A2FC-AD964FE4E1E2}"/>
              </a:ext>
            </a:extLst>
          </p:cNvPr>
          <p:cNvSpPr txBox="1">
            <a:spLocks/>
          </p:cNvSpPr>
          <p:nvPr/>
        </p:nvSpPr>
        <p:spPr>
          <a:xfrm>
            <a:off x="543337" y="3063968"/>
            <a:ext cx="8534401" cy="78300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CN" dirty="0" smtClean="0"/>
              <a:t>3.	</a:t>
            </a:r>
            <a:r>
              <a:rPr lang="zh-CN" altLang="en-US" dirty="0" smtClean="0"/>
              <a:t>复数类型</a:t>
            </a:r>
            <a:endParaRPr lang="zh-CN" altLang="en-US" dirty="0"/>
          </a:p>
        </p:txBody>
      </p:sp>
      <p:sp>
        <p:nvSpPr>
          <p:cNvPr id="5" name="文本占位符 2">
            <a:extLst>
              <a:ext uri="{FF2B5EF4-FFF2-40B4-BE49-F238E27FC236}">
                <a16:creationId xmlns="" xmlns:a16="http://schemas.microsoft.com/office/drawing/2014/main" id="{4B867471-357D-4EC9-8608-583A24640F21}"/>
              </a:ext>
            </a:extLst>
          </p:cNvPr>
          <p:cNvSpPr txBox="1">
            <a:spLocks/>
          </p:cNvSpPr>
          <p:nvPr/>
        </p:nvSpPr>
        <p:spPr>
          <a:xfrm>
            <a:off x="485279" y="4036721"/>
            <a:ext cx="8534400" cy="490817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4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zh-CN" altLang="en-US" dirty="0" smtClean="0"/>
              <a:t>复数类型用于表示数学中的复数，一般形式为</a:t>
            </a:r>
            <a:r>
              <a:rPr lang="en-US" altLang="zh-CN" dirty="0" smtClean="0"/>
              <a:t>x</a:t>
            </a:r>
            <a:r>
              <a:rPr lang="zh-CN" altLang="en-US" dirty="0" smtClean="0"/>
              <a:t>＋</a:t>
            </a:r>
            <a:r>
              <a:rPr lang="en-US" altLang="zh-CN" dirty="0" err="1" smtClean="0"/>
              <a:t>yj</a:t>
            </a:r>
            <a:r>
              <a:rPr lang="zh-CN" altLang="en-US" dirty="0" smtClean="0"/>
              <a:t>。其中的</a:t>
            </a:r>
            <a:r>
              <a:rPr lang="en-US" altLang="zh-CN" dirty="0" smtClean="0"/>
              <a:t>x</a:t>
            </a:r>
            <a:r>
              <a:rPr lang="zh-CN" altLang="en-US" dirty="0" smtClean="0"/>
              <a:t>是复数的实数部分，</a:t>
            </a:r>
            <a:r>
              <a:rPr lang="en-US" altLang="zh-CN" dirty="0" smtClean="0"/>
              <a:t>y</a:t>
            </a:r>
            <a:r>
              <a:rPr lang="zh-CN" altLang="en-US" dirty="0" smtClean="0"/>
              <a:t>是复数的虚数部分，这里的</a:t>
            </a:r>
            <a:r>
              <a:rPr lang="en-US" altLang="zh-CN" dirty="0" smtClean="0"/>
              <a:t>x</a:t>
            </a:r>
            <a:r>
              <a:rPr lang="zh-CN" altLang="en-US" dirty="0" smtClean="0"/>
              <a:t>和</a:t>
            </a:r>
            <a:r>
              <a:rPr lang="en-US" altLang="zh-CN" dirty="0" smtClean="0"/>
              <a:t>y</a:t>
            </a:r>
            <a:r>
              <a:rPr lang="zh-CN" altLang="en-US" dirty="0" smtClean="0"/>
              <a:t>都是实数。例如，</a:t>
            </a:r>
            <a:r>
              <a:rPr lang="en-US" altLang="zh-CN" dirty="0" smtClean="0"/>
              <a:t>5+3j</a:t>
            </a:r>
            <a:r>
              <a:rPr lang="zh-CN" altLang="en-US" dirty="0" smtClean="0"/>
              <a:t>、</a:t>
            </a:r>
            <a:r>
              <a:rPr lang="en-US" altLang="zh-CN" dirty="0" smtClean="0"/>
              <a:t>-3.4-6.8j</a:t>
            </a:r>
            <a:r>
              <a:rPr lang="zh-CN" altLang="en-US" dirty="0" smtClean="0"/>
              <a:t>都是复数类型。</a:t>
            </a:r>
            <a:endParaRPr lang="zh-CN" altLang="en-US" dirty="0"/>
          </a:p>
        </p:txBody>
      </p:sp>
    </p:spTree>
    <p:extLst>
      <p:ext uri="{BB962C8B-B14F-4D97-AF65-F5344CB8AC3E}">
        <p14:creationId xmlns:p14="http://schemas.microsoft.com/office/powerpoint/2010/main" val="1759098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92A5A9F-AF1E-4949-A2FC-AD964FE4E1E2}"/>
              </a:ext>
            </a:extLst>
          </p:cNvPr>
          <p:cNvSpPr>
            <a:spLocks noGrp="1"/>
          </p:cNvSpPr>
          <p:nvPr>
            <p:ph type="title"/>
          </p:nvPr>
        </p:nvSpPr>
        <p:spPr/>
        <p:txBody>
          <a:bodyPr>
            <a:normAutofit/>
          </a:bodyPr>
          <a:lstStyle/>
          <a:p>
            <a:r>
              <a:rPr lang="en-US" altLang="zh-CN" dirty="0"/>
              <a:t>4.	</a:t>
            </a:r>
            <a:r>
              <a:rPr lang="zh-CN" altLang="en-US" dirty="0"/>
              <a:t>布尔类型</a:t>
            </a:r>
          </a:p>
        </p:txBody>
      </p:sp>
      <p:sp>
        <p:nvSpPr>
          <p:cNvPr id="3" name="文本占位符 2">
            <a:extLst>
              <a:ext uri="{FF2B5EF4-FFF2-40B4-BE49-F238E27FC236}">
                <a16:creationId xmlns="" xmlns:a16="http://schemas.microsoft.com/office/drawing/2014/main" id="{4B867471-357D-4EC9-8608-583A24640F21}"/>
              </a:ext>
            </a:extLst>
          </p:cNvPr>
          <p:cNvSpPr>
            <a:spLocks noGrp="1"/>
          </p:cNvSpPr>
          <p:nvPr>
            <p:ph type="body" idx="1"/>
          </p:nvPr>
        </p:nvSpPr>
        <p:spPr/>
        <p:txBody>
          <a:bodyPr>
            <a:normAutofit/>
          </a:bodyPr>
          <a:lstStyle/>
          <a:p>
            <a:r>
              <a:rPr lang="zh-CN" altLang="en-US" dirty="0"/>
              <a:t>布尔类型可以看作是一种特殊的整型，所有内置的数据类型与标准库提供的数据类型都可以转换为一个布尔型值</a:t>
            </a:r>
            <a:r>
              <a:rPr lang="zh-CN" altLang="en-US" dirty="0" smtClean="0"/>
              <a:t>。</a:t>
            </a:r>
            <a:endParaRPr lang="en-US" altLang="zh-CN" dirty="0" smtClean="0"/>
          </a:p>
          <a:p>
            <a:r>
              <a:rPr lang="en-US" altLang="zh-CN" dirty="0" smtClean="0"/>
              <a:t>Python</a:t>
            </a:r>
            <a:r>
              <a:rPr lang="zh-CN" altLang="en-US" dirty="0"/>
              <a:t>提供了</a:t>
            </a:r>
            <a:r>
              <a:rPr lang="en-US" altLang="zh-CN" dirty="0"/>
              <a:t>3</a:t>
            </a:r>
            <a:r>
              <a:rPr lang="zh-CN" altLang="en-US" dirty="0"/>
              <a:t>个逻辑操作符：</a:t>
            </a:r>
            <a:r>
              <a:rPr lang="en-US" altLang="zh-CN" dirty="0"/>
              <a:t>and</a:t>
            </a:r>
            <a:r>
              <a:rPr lang="zh-CN" altLang="en-US" dirty="0"/>
              <a:t>、</a:t>
            </a:r>
            <a:r>
              <a:rPr lang="en-US" altLang="zh-CN" dirty="0"/>
              <a:t>or</a:t>
            </a:r>
            <a:r>
              <a:rPr lang="zh-CN" altLang="en-US" dirty="0"/>
              <a:t>、</a:t>
            </a:r>
            <a:r>
              <a:rPr lang="en-US" altLang="zh-CN" dirty="0"/>
              <a:t>not</a:t>
            </a:r>
            <a:r>
              <a:rPr lang="zh-CN" altLang="en-US" dirty="0"/>
              <a:t>。</a:t>
            </a:r>
          </a:p>
          <a:p>
            <a:r>
              <a:rPr lang="zh-CN" altLang="en-US" dirty="0"/>
              <a:t>布尔型数据只有两个取值：</a:t>
            </a:r>
            <a:r>
              <a:rPr lang="en-US" altLang="zh-CN" dirty="0"/>
              <a:t>True</a:t>
            </a:r>
            <a:r>
              <a:rPr lang="zh-CN" altLang="en-US" dirty="0"/>
              <a:t>和</a:t>
            </a:r>
            <a:r>
              <a:rPr lang="en-US" altLang="zh-CN" dirty="0"/>
              <a:t>False</a:t>
            </a:r>
            <a:r>
              <a:rPr lang="zh-CN" altLang="en-US" dirty="0"/>
              <a:t>。如果将布尔值进行数值计算，</a:t>
            </a:r>
            <a:r>
              <a:rPr lang="en-US" altLang="zh-CN" dirty="0"/>
              <a:t>True</a:t>
            </a:r>
            <a:r>
              <a:rPr lang="zh-CN" altLang="en-US" dirty="0"/>
              <a:t>会被当做整型</a:t>
            </a:r>
            <a:r>
              <a:rPr lang="en-US" altLang="zh-CN" dirty="0"/>
              <a:t>1</a:t>
            </a:r>
            <a:r>
              <a:rPr lang="zh-CN" altLang="en-US" dirty="0"/>
              <a:t>，</a:t>
            </a:r>
            <a:r>
              <a:rPr lang="en-US" altLang="zh-CN" dirty="0"/>
              <a:t>False</a:t>
            </a:r>
            <a:r>
              <a:rPr lang="zh-CN" altLang="en-US" dirty="0"/>
              <a:t>会被当作整型</a:t>
            </a:r>
            <a:r>
              <a:rPr lang="en-US" altLang="zh-CN" dirty="0"/>
              <a:t>0</a:t>
            </a:r>
            <a:r>
              <a:rPr lang="zh-CN" altLang="en-US" dirty="0" smtClean="0"/>
              <a:t>。</a:t>
            </a:r>
            <a:endParaRPr lang="en-US" altLang="zh-CN" dirty="0" smtClean="0"/>
          </a:p>
          <a:p>
            <a:r>
              <a:rPr lang="zh-CN" altLang="en-US" dirty="0" smtClean="0"/>
              <a:t>每</a:t>
            </a:r>
            <a:r>
              <a:rPr lang="zh-CN" altLang="en-US" dirty="0"/>
              <a:t>一个</a:t>
            </a:r>
            <a:r>
              <a:rPr lang="en-US" altLang="zh-CN" dirty="0"/>
              <a:t>Python</a:t>
            </a:r>
            <a:r>
              <a:rPr lang="zh-CN" altLang="en-US" dirty="0"/>
              <a:t>对象都自动具有布尔值，进而可用于布尔测试</a:t>
            </a:r>
            <a:r>
              <a:rPr lang="zh-CN" altLang="en-US" dirty="0" smtClean="0"/>
              <a:t>。</a:t>
            </a:r>
            <a:endParaRPr lang="zh-CN" altLang="en-US" dirty="0"/>
          </a:p>
        </p:txBody>
      </p:sp>
      <p:sp>
        <p:nvSpPr>
          <p:cNvPr id="4" name="标题 1">
            <a:extLst>
              <a:ext uri="{FF2B5EF4-FFF2-40B4-BE49-F238E27FC236}">
                <a16:creationId xmlns="" xmlns:a16="http://schemas.microsoft.com/office/drawing/2014/main" id="{F92A5A9F-AF1E-4949-A2FC-AD964FE4E1E2}"/>
              </a:ext>
            </a:extLst>
          </p:cNvPr>
          <p:cNvSpPr txBox="1">
            <a:spLocks/>
          </p:cNvSpPr>
          <p:nvPr/>
        </p:nvSpPr>
        <p:spPr>
          <a:xfrm>
            <a:off x="441738" y="3818028"/>
            <a:ext cx="8534401" cy="78300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CN" smtClean="0"/>
              <a:t>5.</a:t>
            </a:r>
            <a:r>
              <a:rPr lang="zh-CN" altLang="zh-CN" smtClean="0"/>
              <a:t>字符串类型</a:t>
            </a:r>
            <a:endParaRPr lang="zh-CN" altLang="zh-CN" dirty="0"/>
          </a:p>
        </p:txBody>
      </p:sp>
      <p:sp>
        <p:nvSpPr>
          <p:cNvPr id="5" name="文本占位符 2">
            <a:extLst>
              <a:ext uri="{FF2B5EF4-FFF2-40B4-BE49-F238E27FC236}">
                <a16:creationId xmlns="" xmlns:a16="http://schemas.microsoft.com/office/drawing/2014/main" id="{4B867471-357D-4EC9-8608-583A24640F21}"/>
              </a:ext>
            </a:extLst>
          </p:cNvPr>
          <p:cNvSpPr txBox="1">
            <a:spLocks/>
          </p:cNvSpPr>
          <p:nvPr/>
        </p:nvSpPr>
        <p:spPr>
          <a:xfrm>
            <a:off x="441738" y="4790781"/>
            <a:ext cx="8534400" cy="490817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4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en-US" altLang="zh-CN" smtClean="0"/>
              <a:t>Python</a:t>
            </a:r>
            <a:r>
              <a:rPr lang="zh-CN" altLang="en-US" smtClean="0"/>
              <a:t>的字符串是用单引号、双引号和三引号括起来的字符序列，用于描述信息。如</a:t>
            </a:r>
            <a:r>
              <a:rPr lang="en-US" altLang="zh-CN" smtClean="0"/>
              <a:t>'Python is wonderful!'</a:t>
            </a:r>
            <a:r>
              <a:rPr lang="zh-CN" altLang="en-US" smtClean="0"/>
              <a:t>、</a:t>
            </a:r>
            <a:r>
              <a:rPr lang="en-US" altLang="zh-CN" smtClean="0"/>
              <a:t>'1929288338'</a:t>
            </a:r>
            <a:r>
              <a:rPr lang="zh-CN" altLang="en-US" smtClean="0"/>
              <a:t>、</a:t>
            </a:r>
            <a:r>
              <a:rPr lang="en-US" altLang="zh-CN" smtClean="0"/>
              <a:t>'</a:t>
            </a:r>
            <a:r>
              <a:rPr lang="zh-CN" altLang="en-US" smtClean="0"/>
              <a:t>张三</a:t>
            </a:r>
            <a:r>
              <a:rPr lang="en-US" altLang="zh-CN" smtClean="0"/>
              <a:t>'</a:t>
            </a:r>
            <a:r>
              <a:rPr lang="zh-CN" altLang="en-US" smtClean="0"/>
              <a:t>、</a:t>
            </a:r>
            <a:r>
              <a:rPr lang="en-US" altLang="zh-CN" smtClean="0"/>
              <a:t>''</a:t>
            </a:r>
            <a:r>
              <a:rPr lang="zh-CN" altLang="en-US" smtClean="0"/>
              <a:t>等。其中，</a:t>
            </a:r>
            <a:r>
              <a:rPr lang="en-US" altLang="zh-CN" smtClean="0"/>
              <a:t>''</a:t>
            </a:r>
            <a:r>
              <a:rPr lang="zh-CN" altLang="en-US" smtClean="0"/>
              <a:t>表示空字符串。字符串和数字一样，都是不可变对象。</a:t>
            </a:r>
            <a:endParaRPr lang="en-US" altLang="zh-CN" dirty="0" smtClean="0"/>
          </a:p>
        </p:txBody>
      </p:sp>
    </p:spTree>
    <p:extLst>
      <p:ext uri="{BB962C8B-B14F-4D97-AF65-F5344CB8AC3E}">
        <p14:creationId xmlns:p14="http://schemas.microsoft.com/office/powerpoint/2010/main" val="2014312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2.3 </a:t>
            </a:r>
            <a:r>
              <a:rPr lang="zh-CN" altLang="zh-CN" dirty="0"/>
              <a:t>数据类型</a:t>
            </a:r>
            <a:r>
              <a:rPr lang="zh-CN" altLang="zh-CN" dirty="0" smtClean="0"/>
              <a:t>转换</a:t>
            </a:r>
            <a:endParaRPr lang="zh-CN" altLang="en-US" dirty="0"/>
          </a:p>
        </p:txBody>
      </p:sp>
      <p:sp>
        <p:nvSpPr>
          <p:cNvPr id="3" name="文本占位符 2"/>
          <p:cNvSpPr>
            <a:spLocks noGrp="1"/>
          </p:cNvSpPr>
          <p:nvPr>
            <p:ph type="body" idx="1"/>
          </p:nvPr>
        </p:nvSpPr>
        <p:spPr/>
        <p:txBody>
          <a:bodyPr/>
          <a:lstStyle/>
          <a:p>
            <a:r>
              <a:rPr lang="en-US" altLang="zh-CN" dirty="0"/>
              <a:t>Python Number </a:t>
            </a:r>
            <a:r>
              <a:rPr lang="zh-CN" altLang="zh-CN" dirty="0"/>
              <a:t>类型转换如下：</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3285789494"/>
              </p:ext>
            </p:extLst>
          </p:nvPr>
        </p:nvGraphicFramePr>
        <p:xfrm>
          <a:off x="727754" y="2105820"/>
          <a:ext cx="9446760" cy="3874065"/>
        </p:xfrm>
        <a:graphic>
          <a:graphicData uri="http://schemas.openxmlformats.org/drawingml/2006/table">
            <a:tbl>
              <a:tblPr firstRow="1" firstCol="1" bandRow="1">
                <a:tableStyleId>{1E171933-4619-4E11-9A3F-F7608DF75F80}</a:tableStyleId>
              </a:tblPr>
              <a:tblGrid>
                <a:gridCol w="3539446"/>
                <a:gridCol w="5907314"/>
              </a:tblGrid>
              <a:tr h="258271">
                <a:tc>
                  <a:txBody>
                    <a:bodyPr/>
                    <a:lstStyle/>
                    <a:p>
                      <a:pPr algn="just">
                        <a:spcAft>
                          <a:spcPts val="0"/>
                        </a:spcAft>
                      </a:pPr>
                      <a:r>
                        <a:rPr lang="zh-CN" sz="1600" kern="100">
                          <a:effectLst/>
                        </a:rPr>
                        <a:t>函数名</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说明</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int(x [,base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a:t>
                      </a:r>
                      <a:r>
                        <a:rPr lang="en-US" sz="1600" kern="100">
                          <a:effectLst/>
                        </a:rPr>
                        <a:t>x</a:t>
                      </a:r>
                      <a:r>
                        <a:rPr lang="zh-CN" sz="1600" kern="100">
                          <a:effectLst/>
                        </a:rPr>
                        <a:t>转换为一个整数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long(x [,base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a:t>
                      </a:r>
                      <a:r>
                        <a:rPr lang="en-US" sz="1600" kern="100">
                          <a:effectLst/>
                        </a:rPr>
                        <a:t>x</a:t>
                      </a:r>
                      <a:r>
                        <a:rPr lang="zh-CN" sz="1600" kern="100">
                          <a:effectLst/>
                        </a:rPr>
                        <a:t>转换为一个长整数</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float(x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a:t>
                      </a:r>
                      <a:r>
                        <a:rPr lang="en-US" sz="1600" kern="100">
                          <a:effectLst/>
                        </a:rPr>
                        <a:t>x</a:t>
                      </a:r>
                      <a:r>
                        <a:rPr lang="zh-CN" sz="1600" kern="100">
                          <a:effectLst/>
                        </a:rPr>
                        <a:t>转换到一个浮点数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complex(real [,imag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创建一个复数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str(x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将对象</a:t>
                      </a:r>
                      <a:r>
                        <a:rPr lang="en-US" sz="1600" kern="100">
                          <a:effectLst/>
                        </a:rPr>
                        <a:t> x </a:t>
                      </a:r>
                      <a:r>
                        <a:rPr lang="zh-CN" sz="1600" kern="100">
                          <a:effectLst/>
                        </a:rPr>
                        <a:t>转换为字符串</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repr(x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将对象</a:t>
                      </a:r>
                      <a:r>
                        <a:rPr lang="en-US" sz="1600" kern="100">
                          <a:effectLst/>
                        </a:rPr>
                        <a:t> x </a:t>
                      </a:r>
                      <a:r>
                        <a:rPr lang="zh-CN" sz="1600" kern="100">
                          <a:effectLst/>
                        </a:rPr>
                        <a:t>转换为表达式字符串</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eval(str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用来计算在字符串中的有效</a:t>
                      </a:r>
                      <a:r>
                        <a:rPr lang="en-US" sz="1600" kern="100">
                          <a:effectLst/>
                        </a:rPr>
                        <a:t>Python</a:t>
                      </a:r>
                      <a:r>
                        <a:rPr lang="zh-CN" sz="1600" kern="100">
                          <a:effectLst/>
                        </a:rPr>
                        <a:t>表达式</a:t>
                      </a:r>
                      <a:r>
                        <a:rPr lang="en-US" sz="1600" kern="100">
                          <a:effectLst/>
                        </a:rPr>
                        <a:t>,</a:t>
                      </a:r>
                      <a:r>
                        <a:rPr lang="zh-CN" sz="1600" kern="100">
                          <a:effectLst/>
                        </a:rPr>
                        <a:t>并返回一个对象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tuple(s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将序列</a:t>
                      </a:r>
                      <a:r>
                        <a:rPr lang="en-US" sz="1600" kern="100">
                          <a:effectLst/>
                        </a:rPr>
                        <a:t> s </a:t>
                      </a:r>
                      <a:r>
                        <a:rPr lang="zh-CN" sz="1600" kern="100">
                          <a:effectLst/>
                        </a:rPr>
                        <a:t>转换为一个元组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list(s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将序列</a:t>
                      </a:r>
                      <a:r>
                        <a:rPr lang="en-US" sz="1600" kern="100">
                          <a:effectLst/>
                        </a:rPr>
                        <a:t> s </a:t>
                      </a:r>
                      <a:r>
                        <a:rPr lang="zh-CN" sz="1600" kern="100">
                          <a:effectLst/>
                        </a:rPr>
                        <a:t>转换为一个列表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chr(x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将一个整数转换为一个字符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unichr(x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将一个整数转换为</a:t>
                      </a:r>
                      <a:r>
                        <a:rPr lang="en-US" sz="1600" kern="100">
                          <a:effectLst/>
                        </a:rPr>
                        <a:t>Unicode</a:t>
                      </a:r>
                      <a:r>
                        <a:rPr lang="zh-CN" sz="1600" kern="100">
                          <a:effectLst/>
                        </a:rPr>
                        <a:t>字符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ord(x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将一个字符转换为它的整数值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hex(x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将一个整数转换为一个十六进制字符串 </a:t>
                      </a:r>
                      <a:endParaRPr lang="zh-CN" sz="1600" kern="100">
                        <a:effectLst/>
                        <a:latin typeface="等线"/>
                        <a:ea typeface="等线"/>
                        <a:cs typeface="Times New Roman"/>
                      </a:endParaRPr>
                    </a:p>
                  </a:txBody>
                  <a:tcPr marL="68580" marR="68580" marT="0" marB="0"/>
                </a:tc>
              </a:tr>
              <a:tr h="258271">
                <a:tc>
                  <a:txBody>
                    <a:bodyPr/>
                    <a:lstStyle/>
                    <a:p>
                      <a:pPr algn="just">
                        <a:spcAft>
                          <a:spcPts val="0"/>
                        </a:spcAft>
                      </a:pPr>
                      <a:r>
                        <a:rPr lang="en-US" sz="1600" kern="100">
                          <a:effectLst/>
                        </a:rPr>
                        <a:t>oct(x ) </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dirty="0">
                          <a:effectLst/>
                        </a:rPr>
                        <a:t>将一个整数转换为一个八进制字符串 </a:t>
                      </a:r>
                      <a:endParaRPr lang="zh-CN" sz="1600" kern="100" dirty="0">
                        <a:effectLst/>
                        <a:latin typeface="等线"/>
                        <a:ea typeface="等线"/>
                        <a:cs typeface="Times New Roman"/>
                      </a:endParaRPr>
                    </a:p>
                  </a:txBody>
                  <a:tcPr marL="68580" marR="68580" marT="0" marB="0"/>
                </a:tc>
              </a:tr>
            </a:tbl>
          </a:graphicData>
        </a:graphic>
      </p:graphicFrame>
    </p:spTree>
    <p:extLst>
      <p:ext uri="{BB962C8B-B14F-4D97-AF65-F5344CB8AC3E}">
        <p14:creationId xmlns:p14="http://schemas.microsoft.com/office/powerpoint/2010/main" val="1530297411"/>
      </p:ext>
    </p:extLst>
  </p:cSld>
  <p:clrMapOvr>
    <a:masterClrMapping/>
  </p:clrMapOvr>
</p:sld>
</file>

<file path=ppt/theme/theme1.xml><?xml version="1.0" encoding="utf-8"?>
<a:theme xmlns:a="http://schemas.openxmlformats.org/drawingml/2006/main" name="切片">
  <a:themeElements>
    <a:clrScheme name="切片">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片">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片">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290</TotalTime>
  <Words>2405</Words>
  <Application>Microsoft Office PowerPoint</Application>
  <PresentationFormat>自定义</PresentationFormat>
  <Paragraphs>302</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切片</vt:lpstr>
      <vt:lpstr>第2单元</vt:lpstr>
      <vt:lpstr>本单元知识点</vt:lpstr>
      <vt:lpstr>2.1 基本语法</vt:lpstr>
      <vt:lpstr>2.2 变量及其基本数据类型</vt:lpstr>
      <vt:lpstr>2.2 变量及其基本数据类型</vt:lpstr>
      <vt:lpstr>1. 整数类型</vt:lpstr>
      <vt:lpstr>2. 浮点型</vt:lpstr>
      <vt:lpstr>4. 布尔类型</vt:lpstr>
      <vt:lpstr>2.3 数据类型转换</vt:lpstr>
      <vt:lpstr>2.4 标识符和关键字</vt:lpstr>
      <vt:lpstr>2.4 标识符和关键字</vt:lpstr>
      <vt:lpstr>2.5 python的运算符</vt:lpstr>
      <vt:lpstr>1. 算术运算</vt:lpstr>
      <vt:lpstr>2.赋值运算</vt:lpstr>
      <vt:lpstr>3. 比较运算</vt:lpstr>
      <vt:lpstr>4. 逻辑运算</vt:lpstr>
      <vt:lpstr>5.位运算符</vt:lpstr>
      <vt:lpstr>2.6  Python运算符的优先级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第11单元</dc:title>
  <dc:creator>9day</dc:creator>
  <cp:lastModifiedBy>42091</cp:lastModifiedBy>
  <cp:revision>36</cp:revision>
  <dcterms:created xsi:type="dcterms:W3CDTF">2019-06-10T18:02:19Z</dcterms:created>
  <dcterms:modified xsi:type="dcterms:W3CDTF">2019-06-20T08:19:57Z</dcterms:modified>
</cp:coreProperties>
</file>