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8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71" r:id="rId13"/>
    <p:sldId id="272" r:id="rId14"/>
    <p:sldId id="273" r:id="rId15"/>
    <p:sldId id="274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-876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8066477-E2D3-4316-8315-1965EC88BC6D}" type="doc">
      <dgm:prSet loTypeId="urn:microsoft.com/office/officeart/2005/8/layout/list1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30743CC7-F7DD-45D9-A320-3EB40E87DCE2}">
      <dgm:prSet phldrT="[文本]"/>
      <dgm:spPr/>
      <dgm:t>
        <a:bodyPr/>
        <a:lstStyle/>
        <a:p>
          <a:r>
            <a:rPr lang="zh-CN" dirty="0" smtClean="0"/>
            <a:t>字符串输入</a:t>
          </a:r>
          <a:endParaRPr lang="zh-CN" altLang="en-US" dirty="0"/>
        </a:p>
      </dgm:t>
    </dgm:pt>
    <dgm:pt modelId="{D85663DD-4441-4C75-9E12-59F1DA4C2AF6}" type="parTrans" cxnId="{985E452D-8E20-40FC-B4B8-96B45FB52CDA}">
      <dgm:prSet/>
      <dgm:spPr/>
      <dgm:t>
        <a:bodyPr/>
        <a:lstStyle/>
        <a:p>
          <a:endParaRPr lang="zh-CN" altLang="en-US"/>
        </a:p>
      </dgm:t>
    </dgm:pt>
    <dgm:pt modelId="{65E27E1D-2BC7-4CDD-96CB-B22D7D086E3B}" type="sibTrans" cxnId="{985E452D-8E20-40FC-B4B8-96B45FB52CDA}">
      <dgm:prSet/>
      <dgm:spPr/>
      <dgm:t>
        <a:bodyPr/>
        <a:lstStyle/>
        <a:p>
          <a:endParaRPr lang="zh-CN" altLang="en-US"/>
        </a:p>
      </dgm:t>
    </dgm:pt>
    <dgm:pt modelId="{1FA18C32-73BF-492A-A4F8-854F8BF09168}">
      <dgm:prSet phldrT="[文本]"/>
      <dgm:spPr/>
      <dgm:t>
        <a:bodyPr/>
        <a:lstStyle/>
        <a:p>
          <a:r>
            <a:rPr lang="zh-CN" dirty="0" smtClean="0"/>
            <a:t>字符串输出</a:t>
          </a:r>
          <a:endParaRPr lang="zh-CN" altLang="en-US" dirty="0"/>
        </a:p>
      </dgm:t>
    </dgm:pt>
    <dgm:pt modelId="{C6B6BE5B-7058-4E83-B72E-636ACDD16AA6}" type="parTrans" cxnId="{22E9A022-92C2-445E-BD48-28224CE96046}">
      <dgm:prSet/>
      <dgm:spPr/>
      <dgm:t>
        <a:bodyPr/>
        <a:lstStyle/>
        <a:p>
          <a:endParaRPr lang="zh-CN" altLang="en-US"/>
        </a:p>
      </dgm:t>
    </dgm:pt>
    <dgm:pt modelId="{68F88557-EB00-4A1F-B690-751FDE0B6DA5}" type="sibTrans" cxnId="{22E9A022-92C2-445E-BD48-28224CE96046}">
      <dgm:prSet/>
      <dgm:spPr/>
      <dgm:t>
        <a:bodyPr/>
        <a:lstStyle/>
        <a:p>
          <a:endParaRPr lang="zh-CN" altLang="en-US"/>
        </a:p>
      </dgm:t>
    </dgm:pt>
    <dgm:pt modelId="{C530D995-5CE0-48E0-A77A-50EC537E830F}">
      <dgm:prSet/>
      <dgm:spPr/>
      <dgm:t>
        <a:bodyPr/>
        <a:lstStyle/>
        <a:p>
          <a:r>
            <a:rPr lang="zh-CN" dirty="0" smtClean="0"/>
            <a:t>使用</a:t>
          </a:r>
          <a:r>
            <a:rPr lang="en-US" dirty="0" smtClean="0"/>
            <a:t>input</a:t>
          </a:r>
          <a:r>
            <a:rPr lang="zh-CN" dirty="0" smtClean="0"/>
            <a:t>函数接收用户输入</a:t>
          </a:r>
          <a:endParaRPr lang="zh-CN" altLang="en-US" dirty="0"/>
        </a:p>
      </dgm:t>
    </dgm:pt>
    <dgm:pt modelId="{9994F8DA-4699-477A-AA33-E306520EC596}" type="parTrans" cxnId="{8221745B-A891-47A5-BBCA-0DE977ADC259}">
      <dgm:prSet/>
      <dgm:spPr/>
      <dgm:t>
        <a:bodyPr/>
        <a:lstStyle/>
        <a:p>
          <a:endParaRPr lang="zh-CN" altLang="en-US"/>
        </a:p>
      </dgm:t>
    </dgm:pt>
    <dgm:pt modelId="{85F6BA5F-A547-46A0-BC9F-70DD7A3306CB}" type="sibTrans" cxnId="{8221745B-A891-47A5-BBCA-0DE977ADC259}">
      <dgm:prSet/>
      <dgm:spPr/>
      <dgm:t>
        <a:bodyPr/>
        <a:lstStyle/>
        <a:p>
          <a:endParaRPr lang="zh-CN" altLang="en-US"/>
        </a:p>
      </dgm:t>
    </dgm:pt>
    <dgm:pt modelId="{BE178C4D-049B-4DA0-A1FA-F89B907678CC}">
      <dgm:prSet/>
      <dgm:spPr/>
      <dgm:t>
        <a:bodyPr/>
        <a:lstStyle/>
        <a:p>
          <a:r>
            <a:rPr lang="zh-CN" dirty="0" smtClean="0"/>
            <a:t>使用</a:t>
          </a:r>
          <a:r>
            <a:rPr lang="en-US" dirty="0" smtClean="0"/>
            <a:t>print()</a:t>
          </a:r>
          <a:r>
            <a:rPr lang="zh-CN" dirty="0" smtClean="0"/>
            <a:t>函数完成用户输出</a:t>
          </a:r>
          <a:endParaRPr lang="zh-CN" altLang="en-US" dirty="0"/>
        </a:p>
      </dgm:t>
    </dgm:pt>
    <dgm:pt modelId="{1EFB762F-4189-4D44-9740-4E434CEB4EE5}" type="parTrans" cxnId="{E49DCD0A-8AB0-4B43-ACBE-FB13AE4A1FCF}">
      <dgm:prSet/>
      <dgm:spPr/>
      <dgm:t>
        <a:bodyPr/>
        <a:lstStyle/>
        <a:p>
          <a:endParaRPr lang="zh-CN" altLang="en-US"/>
        </a:p>
      </dgm:t>
    </dgm:pt>
    <dgm:pt modelId="{100D306D-E4E7-4339-9E5D-12460B6D81A0}" type="sibTrans" cxnId="{E49DCD0A-8AB0-4B43-ACBE-FB13AE4A1FCF}">
      <dgm:prSet/>
      <dgm:spPr/>
      <dgm:t>
        <a:bodyPr/>
        <a:lstStyle/>
        <a:p>
          <a:endParaRPr lang="zh-CN" altLang="en-US"/>
        </a:p>
      </dgm:t>
    </dgm:pt>
    <dgm:pt modelId="{BD59690E-639E-4DBB-817C-EE482A45448E}" type="pres">
      <dgm:prSet presAssocID="{98066477-E2D3-4316-8315-1965EC88BC6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143A03BB-713C-4F5B-BB5D-C0EA89BD4B8B}" type="pres">
      <dgm:prSet presAssocID="{30743CC7-F7DD-45D9-A320-3EB40E87DCE2}" presName="parentLin" presStyleCnt="0"/>
      <dgm:spPr/>
    </dgm:pt>
    <dgm:pt modelId="{C7D4DF4D-E429-41F2-9109-FC8A45D4503A}" type="pres">
      <dgm:prSet presAssocID="{30743CC7-F7DD-45D9-A320-3EB40E87DCE2}" presName="parentLeftMargin" presStyleLbl="node1" presStyleIdx="0" presStyleCnt="2"/>
      <dgm:spPr/>
      <dgm:t>
        <a:bodyPr/>
        <a:lstStyle/>
        <a:p>
          <a:endParaRPr lang="zh-CN" altLang="en-US"/>
        </a:p>
      </dgm:t>
    </dgm:pt>
    <dgm:pt modelId="{BB30256F-36A0-4BDD-B4D3-F18219CF79A0}" type="pres">
      <dgm:prSet presAssocID="{30743CC7-F7DD-45D9-A320-3EB40E87DCE2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A923C0FB-2ED4-496B-B008-EE737054ACA2}" type="pres">
      <dgm:prSet presAssocID="{30743CC7-F7DD-45D9-A320-3EB40E87DCE2}" presName="negativeSpace" presStyleCnt="0"/>
      <dgm:spPr/>
    </dgm:pt>
    <dgm:pt modelId="{45FF22B6-8B9C-4F70-82ED-7F091DBDE822}" type="pres">
      <dgm:prSet presAssocID="{30743CC7-F7DD-45D9-A320-3EB40E87DCE2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432EAF53-82D8-4E3F-AA22-A1D3E9D045F4}" type="pres">
      <dgm:prSet presAssocID="{65E27E1D-2BC7-4CDD-96CB-B22D7D086E3B}" presName="spaceBetweenRectangles" presStyleCnt="0"/>
      <dgm:spPr/>
    </dgm:pt>
    <dgm:pt modelId="{949C033C-B4D0-4266-A9C1-E4262BD06CD1}" type="pres">
      <dgm:prSet presAssocID="{1FA18C32-73BF-492A-A4F8-854F8BF09168}" presName="parentLin" presStyleCnt="0"/>
      <dgm:spPr/>
    </dgm:pt>
    <dgm:pt modelId="{01DAD16E-9DD0-4A7E-8844-98B2B5C719C0}" type="pres">
      <dgm:prSet presAssocID="{1FA18C32-73BF-492A-A4F8-854F8BF09168}" presName="parentLeftMargin" presStyleLbl="node1" presStyleIdx="0" presStyleCnt="2"/>
      <dgm:spPr/>
      <dgm:t>
        <a:bodyPr/>
        <a:lstStyle/>
        <a:p>
          <a:endParaRPr lang="zh-CN" altLang="en-US"/>
        </a:p>
      </dgm:t>
    </dgm:pt>
    <dgm:pt modelId="{4755861A-5813-4283-81D3-03721DA2A844}" type="pres">
      <dgm:prSet presAssocID="{1FA18C32-73BF-492A-A4F8-854F8BF09168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553237A2-0408-4AED-A3DB-DE4416C57811}" type="pres">
      <dgm:prSet presAssocID="{1FA18C32-73BF-492A-A4F8-854F8BF09168}" presName="negativeSpace" presStyleCnt="0"/>
      <dgm:spPr/>
    </dgm:pt>
    <dgm:pt modelId="{4F484C18-42B0-409F-BF1E-5858579592B1}" type="pres">
      <dgm:prSet presAssocID="{1FA18C32-73BF-492A-A4F8-854F8BF09168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FE5FEE76-675F-4656-BDC8-DC716232AD3F}" type="presOf" srcId="{1FA18C32-73BF-492A-A4F8-854F8BF09168}" destId="{4755861A-5813-4283-81D3-03721DA2A844}" srcOrd="1" destOrd="0" presId="urn:microsoft.com/office/officeart/2005/8/layout/list1"/>
    <dgm:cxn modelId="{57D0B542-0411-42F0-B4BA-2A458FE8D096}" type="presOf" srcId="{BE178C4D-049B-4DA0-A1FA-F89B907678CC}" destId="{4F484C18-42B0-409F-BF1E-5858579592B1}" srcOrd="0" destOrd="0" presId="urn:microsoft.com/office/officeart/2005/8/layout/list1"/>
    <dgm:cxn modelId="{985E452D-8E20-40FC-B4B8-96B45FB52CDA}" srcId="{98066477-E2D3-4316-8315-1965EC88BC6D}" destId="{30743CC7-F7DD-45D9-A320-3EB40E87DCE2}" srcOrd="0" destOrd="0" parTransId="{D85663DD-4441-4C75-9E12-59F1DA4C2AF6}" sibTransId="{65E27E1D-2BC7-4CDD-96CB-B22D7D086E3B}"/>
    <dgm:cxn modelId="{3E0AA879-00BE-4805-87D0-DDB562D24F2A}" type="presOf" srcId="{C530D995-5CE0-48E0-A77A-50EC537E830F}" destId="{45FF22B6-8B9C-4F70-82ED-7F091DBDE822}" srcOrd="0" destOrd="0" presId="urn:microsoft.com/office/officeart/2005/8/layout/list1"/>
    <dgm:cxn modelId="{975E4735-C12F-453E-92A0-269CBDA47962}" type="presOf" srcId="{30743CC7-F7DD-45D9-A320-3EB40E87DCE2}" destId="{BB30256F-36A0-4BDD-B4D3-F18219CF79A0}" srcOrd="1" destOrd="0" presId="urn:microsoft.com/office/officeart/2005/8/layout/list1"/>
    <dgm:cxn modelId="{8221745B-A891-47A5-BBCA-0DE977ADC259}" srcId="{30743CC7-F7DD-45D9-A320-3EB40E87DCE2}" destId="{C530D995-5CE0-48E0-A77A-50EC537E830F}" srcOrd="0" destOrd="0" parTransId="{9994F8DA-4699-477A-AA33-E306520EC596}" sibTransId="{85F6BA5F-A547-46A0-BC9F-70DD7A3306CB}"/>
    <dgm:cxn modelId="{22E9A022-92C2-445E-BD48-28224CE96046}" srcId="{98066477-E2D3-4316-8315-1965EC88BC6D}" destId="{1FA18C32-73BF-492A-A4F8-854F8BF09168}" srcOrd="1" destOrd="0" parTransId="{C6B6BE5B-7058-4E83-B72E-636ACDD16AA6}" sibTransId="{68F88557-EB00-4A1F-B690-751FDE0B6DA5}"/>
    <dgm:cxn modelId="{A1317648-6C4E-4512-AA3A-4F637EDD40E4}" type="presOf" srcId="{98066477-E2D3-4316-8315-1965EC88BC6D}" destId="{BD59690E-639E-4DBB-817C-EE482A45448E}" srcOrd="0" destOrd="0" presId="urn:microsoft.com/office/officeart/2005/8/layout/list1"/>
    <dgm:cxn modelId="{C83D9B6D-2047-408C-83F0-E15CDFD6D465}" type="presOf" srcId="{1FA18C32-73BF-492A-A4F8-854F8BF09168}" destId="{01DAD16E-9DD0-4A7E-8844-98B2B5C719C0}" srcOrd="0" destOrd="0" presId="urn:microsoft.com/office/officeart/2005/8/layout/list1"/>
    <dgm:cxn modelId="{E49DCD0A-8AB0-4B43-ACBE-FB13AE4A1FCF}" srcId="{1FA18C32-73BF-492A-A4F8-854F8BF09168}" destId="{BE178C4D-049B-4DA0-A1FA-F89B907678CC}" srcOrd="0" destOrd="0" parTransId="{1EFB762F-4189-4D44-9740-4E434CEB4EE5}" sibTransId="{100D306D-E4E7-4339-9E5D-12460B6D81A0}"/>
    <dgm:cxn modelId="{82E2BD53-0C35-4911-9EAA-C0CCB8B0B39B}" type="presOf" srcId="{30743CC7-F7DD-45D9-A320-3EB40E87DCE2}" destId="{C7D4DF4D-E429-41F2-9109-FC8A45D4503A}" srcOrd="0" destOrd="0" presId="urn:microsoft.com/office/officeart/2005/8/layout/list1"/>
    <dgm:cxn modelId="{751A77D2-CB36-4B07-9C0F-0FA5CBB2F54D}" type="presParOf" srcId="{BD59690E-639E-4DBB-817C-EE482A45448E}" destId="{143A03BB-713C-4F5B-BB5D-C0EA89BD4B8B}" srcOrd="0" destOrd="0" presId="urn:microsoft.com/office/officeart/2005/8/layout/list1"/>
    <dgm:cxn modelId="{A832E4D2-08AC-4C2F-92F2-DD8DD2A27655}" type="presParOf" srcId="{143A03BB-713C-4F5B-BB5D-C0EA89BD4B8B}" destId="{C7D4DF4D-E429-41F2-9109-FC8A45D4503A}" srcOrd="0" destOrd="0" presId="urn:microsoft.com/office/officeart/2005/8/layout/list1"/>
    <dgm:cxn modelId="{A55AB0F8-2D8B-4C5F-BCC9-91C9F59028F3}" type="presParOf" srcId="{143A03BB-713C-4F5B-BB5D-C0EA89BD4B8B}" destId="{BB30256F-36A0-4BDD-B4D3-F18219CF79A0}" srcOrd="1" destOrd="0" presId="urn:microsoft.com/office/officeart/2005/8/layout/list1"/>
    <dgm:cxn modelId="{5295C5BE-A1F4-4D62-BECD-EFCEC2DBF03E}" type="presParOf" srcId="{BD59690E-639E-4DBB-817C-EE482A45448E}" destId="{A923C0FB-2ED4-496B-B008-EE737054ACA2}" srcOrd="1" destOrd="0" presId="urn:microsoft.com/office/officeart/2005/8/layout/list1"/>
    <dgm:cxn modelId="{77E42F44-C1AC-4B87-B84E-B6BE558853C5}" type="presParOf" srcId="{BD59690E-639E-4DBB-817C-EE482A45448E}" destId="{45FF22B6-8B9C-4F70-82ED-7F091DBDE822}" srcOrd="2" destOrd="0" presId="urn:microsoft.com/office/officeart/2005/8/layout/list1"/>
    <dgm:cxn modelId="{34C93654-A9E1-4E28-952D-1DCFDB90385E}" type="presParOf" srcId="{BD59690E-639E-4DBB-817C-EE482A45448E}" destId="{432EAF53-82D8-4E3F-AA22-A1D3E9D045F4}" srcOrd="3" destOrd="0" presId="urn:microsoft.com/office/officeart/2005/8/layout/list1"/>
    <dgm:cxn modelId="{8D1D701D-3493-4E15-B1E0-F904AA4795C3}" type="presParOf" srcId="{BD59690E-639E-4DBB-817C-EE482A45448E}" destId="{949C033C-B4D0-4266-A9C1-E4262BD06CD1}" srcOrd="4" destOrd="0" presId="urn:microsoft.com/office/officeart/2005/8/layout/list1"/>
    <dgm:cxn modelId="{628244EA-7512-465E-80ED-6CBC8C3493CB}" type="presParOf" srcId="{949C033C-B4D0-4266-A9C1-E4262BD06CD1}" destId="{01DAD16E-9DD0-4A7E-8844-98B2B5C719C0}" srcOrd="0" destOrd="0" presId="urn:microsoft.com/office/officeart/2005/8/layout/list1"/>
    <dgm:cxn modelId="{9B079542-EBD1-4571-9C34-C0556C3EA8A1}" type="presParOf" srcId="{949C033C-B4D0-4266-A9C1-E4262BD06CD1}" destId="{4755861A-5813-4283-81D3-03721DA2A844}" srcOrd="1" destOrd="0" presId="urn:microsoft.com/office/officeart/2005/8/layout/list1"/>
    <dgm:cxn modelId="{E651251A-0D84-4F42-BFFE-6AC9BAD87EBB}" type="presParOf" srcId="{BD59690E-639E-4DBB-817C-EE482A45448E}" destId="{553237A2-0408-4AED-A3DB-DE4416C57811}" srcOrd="5" destOrd="0" presId="urn:microsoft.com/office/officeart/2005/8/layout/list1"/>
    <dgm:cxn modelId="{7F6C51BD-3EA3-40C8-B744-DF8F9271FF16}" type="presParOf" srcId="{BD59690E-639E-4DBB-817C-EE482A45448E}" destId="{4F484C18-42B0-409F-BF1E-5858579592B1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FF22B6-8B9C-4F70-82ED-7F091DBDE822}">
      <dsp:nvSpPr>
        <dsp:cNvPr id="0" name=""/>
        <dsp:cNvSpPr/>
      </dsp:nvSpPr>
      <dsp:spPr>
        <a:xfrm>
          <a:off x="0" y="827861"/>
          <a:ext cx="7590972" cy="160256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89144" tIns="770636" rIns="589144" bIns="263144" numCol="1" spcCol="1270" anchor="t" anchorCtr="0">
          <a:noAutofit/>
        </a:bodyPr>
        <a:lstStyle/>
        <a:p>
          <a:pPr marL="285750" lvl="1" indent="-285750" algn="l" defTabSz="1644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sz="3700" kern="1200" dirty="0" smtClean="0"/>
            <a:t>使用</a:t>
          </a:r>
          <a:r>
            <a:rPr lang="en-US" sz="3700" kern="1200" dirty="0" smtClean="0"/>
            <a:t>input</a:t>
          </a:r>
          <a:r>
            <a:rPr lang="zh-CN" sz="3700" kern="1200" dirty="0" smtClean="0"/>
            <a:t>函数接收用户输入</a:t>
          </a:r>
          <a:endParaRPr lang="zh-CN" altLang="en-US" sz="3700" kern="1200" dirty="0"/>
        </a:p>
      </dsp:txBody>
      <dsp:txXfrm>
        <a:off x="0" y="827861"/>
        <a:ext cx="7590972" cy="1602562"/>
      </dsp:txXfrm>
    </dsp:sp>
    <dsp:sp modelId="{BB30256F-36A0-4BDD-B4D3-F18219CF79A0}">
      <dsp:nvSpPr>
        <dsp:cNvPr id="0" name=""/>
        <dsp:cNvSpPr/>
      </dsp:nvSpPr>
      <dsp:spPr>
        <a:xfrm>
          <a:off x="379548" y="281741"/>
          <a:ext cx="5313680" cy="10922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0844" tIns="0" rIns="200844" bIns="0" numCol="1" spcCol="1270" anchor="ctr" anchorCtr="0">
          <a:noAutofit/>
        </a:bodyPr>
        <a:lstStyle/>
        <a:p>
          <a:pPr lvl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3700" kern="1200" dirty="0" smtClean="0"/>
            <a:t>字符串输入</a:t>
          </a:r>
          <a:endParaRPr lang="zh-CN" altLang="en-US" sz="3700" kern="1200" dirty="0"/>
        </a:p>
      </dsp:txBody>
      <dsp:txXfrm>
        <a:off x="432867" y="335060"/>
        <a:ext cx="5207042" cy="985602"/>
      </dsp:txXfrm>
    </dsp:sp>
    <dsp:sp modelId="{4F484C18-42B0-409F-BF1E-5858579592B1}">
      <dsp:nvSpPr>
        <dsp:cNvPr id="0" name=""/>
        <dsp:cNvSpPr/>
      </dsp:nvSpPr>
      <dsp:spPr>
        <a:xfrm>
          <a:off x="0" y="3176344"/>
          <a:ext cx="7590972" cy="160256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89144" tIns="770636" rIns="589144" bIns="263144" numCol="1" spcCol="1270" anchor="t" anchorCtr="0">
          <a:noAutofit/>
        </a:bodyPr>
        <a:lstStyle/>
        <a:p>
          <a:pPr marL="285750" lvl="1" indent="-285750" algn="l" defTabSz="1644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sz="3700" kern="1200" dirty="0" smtClean="0"/>
            <a:t>使用</a:t>
          </a:r>
          <a:r>
            <a:rPr lang="en-US" sz="3700" kern="1200" dirty="0" smtClean="0"/>
            <a:t>print()</a:t>
          </a:r>
          <a:r>
            <a:rPr lang="zh-CN" sz="3700" kern="1200" dirty="0" smtClean="0"/>
            <a:t>函数完成用户输出</a:t>
          </a:r>
          <a:endParaRPr lang="zh-CN" altLang="en-US" sz="3700" kern="1200" dirty="0"/>
        </a:p>
      </dsp:txBody>
      <dsp:txXfrm>
        <a:off x="0" y="3176344"/>
        <a:ext cx="7590972" cy="1602562"/>
      </dsp:txXfrm>
    </dsp:sp>
    <dsp:sp modelId="{4755861A-5813-4283-81D3-03721DA2A844}">
      <dsp:nvSpPr>
        <dsp:cNvPr id="0" name=""/>
        <dsp:cNvSpPr/>
      </dsp:nvSpPr>
      <dsp:spPr>
        <a:xfrm>
          <a:off x="379548" y="2630224"/>
          <a:ext cx="5313680" cy="10922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0844" tIns="0" rIns="200844" bIns="0" numCol="1" spcCol="1270" anchor="ctr" anchorCtr="0">
          <a:noAutofit/>
        </a:bodyPr>
        <a:lstStyle/>
        <a:p>
          <a:pPr lvl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3700" kern="1200" dirty="0" smtClean="0"/>
            <a:t>字符串输出</a:t>
          </a:r>
          <a:endParaRPr lang="zh-CN" altLang="en-US" sz="3700" kern="1200" dirty="0"/>
        </a:p>
      </dsp:txBody>
      <dsp:txXfrm>
        <a:off x="432867" y="2683543"/>
        <a:ext cx="5207042" cy="9856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6CF4-0283-4AF9-AF73-019E5472E8D0}" type="datetimeFigureOut">
              <a:rPr lang="zh-CN" altLang="en-US" smtClean="0"/>
              <a:t>2019/6/20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69EF-7F79-4593-9FFE-1939D47A5128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图片 1">
            <a:extLst>
              <a:ext uri="{FF2B5EF4-FFF2-40B4-BE49-F238E27FC236}">
                <a16:creationId xmlns:a16="http://schemas.microsoft.com/office/drawing/2014/main" xmlns="" id="{A1812A26-823A-4A53-8459-D51972F83EA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1762" y="4909078"/>
            <a:ext cx="4305300" cy="1411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20697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带描述的全景图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6CF4-0283-4AF9-AF73-019E5472E8D0}" type="datetimeFigureOut">
              <a:rPr lang="zh-CN" altLang="en-US" smtClean="0"/>
              <a:t>2019/6/20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69EF-7F79-4593-9FFE-1939D47A51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5864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描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6CF4-0283-4AF9-AF73-019E5472E8D0}" type="datetimeFigureOut">
              <a:rPr lang="zh-CN" altLang="en-US" smtClean="0"/>
              <a:t>2019/6/20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69EF-7F79-4593-9FFE-1939D47A51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546610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带描述的引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6CF4-0283-4AF9-AF73-019E5472E8D0}" type="datetimeFigureOut">
              <a:rPr lang="zh-CN" altLang="en-US" smtClean="0"/>
              <a:t>2019/6/20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69EF-7F79-4593-9FFE-1939D47A5128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83906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6CF4-0283-4AF9-AF73-019E5472E8D0}" type="datetimeFigureOut">
              <a:rPr lang="zh-CN" altLang="en-US" smtClean="0"/>
              <a:t>2019/6/20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69EF-7F79-4593-9FFE-1939D47A51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112530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言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zh-CN" altLang="en-US"/>
              <a:t>单击此处编辑母版文本样式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6CF4-0283-4AF9-AF73-019E5472E8D0}" type="datetimeFigureOut">
              <a:rPr lang="zh-CN" altLang="en-US" smtClean="0"/>
              <a:t>2019/6/20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69EF-7F79-4593-9FFE-1939D47A5128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30409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或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zh-CN" altLang="en-US"/>
              <a:t>单击此处编辑母版文本样式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6CF4-0283-4AF9-AF73-019E5472E8D0}" type="datetimeFigureOut">
              <a:rPr lang="zh-CN" altLang="en-US" smtClean="0"/>
              <a:t>2019/6/20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69EF-7F79-4593-9FFE-1939D47A51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69131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6CF4-0283-4AF9-AF73-019E5472E8D0}" type="datetimeFigureOut">
              <a:rPr lang="zh-CN" altLang="en-US" smtClean="0"/>
              <a:t>2019/6/20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69EF-7F79-4593-9FFE-1939D47A51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704293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6CF4-0283-4AF9-AF73-019E5472E8D0}" type="datetimeFigureOut">
              <a:rPr lang="zh-CN" altLang="en-US" smtClean="0"/>
              <a:t>2019/6/20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69EF-7F79-4593-9FFE-1939D47A51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92245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8023" y="80600"/>
            <a:ext cx="8534401" cy="7830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8023" y="1053353"/>
            <a:ext cx="8534400" cy="4908176"/>
          </a:xfrm>
        </p:spPr>
        <p:txBody>
          <a:bodyPr anchor="t">
            <a:normAutofit/>
          </a:bodyPr>
          <a:lstStyle>
            <a:lvl1pPr marL="0" indent="0" algn="l">
              <a:buNone/>
              <a:defRPr sz="24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6CF4-0283-4AF9-AF73-019E5472E8D0}" type="datetimeFigureOut">
              <a:rPr lang="zh-CN" altLang="en-US" smtClean="0"/>
              <a:t>2019/6/20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69EF-7F79-4593-9FFE-1939D47A51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25821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6CF4-0283-4AF9-AF73-019E5472E8D0}" type="datetimeFigureOut">
              <a:rPr lang="zh-CN" altLang="en-US" smtClean="0"/>
              <a:t>2019/6/20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69EF-7F79-4593-9FFE-1939D47A51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7738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6CF4-0283-4AF9-AF73-019E5472E8D0}" type="datetimeFigureOut">
              <a:rPr lang="zh-CN" altLang="en-US" smtClean="0"/>
              <a:t>2019/6/20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69EF-7F79-4593-9FFE-1939D47A51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64601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6CF4-0283-4AF9-AF73-019E5472E8D0}" type="datetimeFigureOut">
              <a:rPr lang="zh-CN" altLang="en-US" smtClean="0"/>
              <a:t>2019/6/20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69EF-7F79-4593-9FFE-1939D47A51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42555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6CF4-0283-4AF9-AF73-019E5472E8D0}" type="datetimeFigureOut">
              <a:rPr lang="zh-CN" altLang="en-US" smtClean="0"/>
              <a:t>2019/6/20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69EF-7F79-4593-9FFE-1939D47A51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57303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6CF4-0283-4AF9-AF73-019E5472E8D0}" type="datetimeFigureOut">
              <a:rPr lang="zh-CN" altLang="en-US" smtClean="0"/>
              <a:t>2019/6/20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69EF-7F79-4593-9FFE-1939D47A51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7355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6CF4-0283-4AF9-AF73-019E5472E8D0}" type="datetimeFigureOut">
              <a:rPr lang="zh-CN" altLang="en-US" smtClean="0"/>
              <a:t>2019/6/20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69EF-7F79-4593-9FFE-1939D47A51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90237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6CF4-0283-4AF9-AF73-019E5472E8D0}" type="datetimeFigureOut">
              <a:rPr lang="zh-CN" altLang="en-US" smtClean="0"/>
              <a:t>2019/6/20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69EF-7F79-4593-9FFE-1939D47A51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49932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E7956CF4-0283-4AF9-AF73-019E5472E8D0}" type="datetimeFigureOut">
              <a:rPr lang="zh-CN" altLang="en-US" smtClean="0"/>
              <a:t>2019/6/20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9A3F69EF-7F79-4593-9FFE-1939D47A51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5389244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2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65A8A662-1B31-43AA-BB30-6FD2B0483C8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 smtClean="0"/>
              <a:t>第</a:t>
            </a:r>
            <a:r>
              <a:rPr lang="en-US" altLang="zh-CN" dirty="0" smtClean="0"/>
              <a:t>3</a:t>
            </a:r>
            <a:r>
              <a:rPr lang="zh-CN" altLang="en-US" dirty="0" smtClean="0"/>
              <a:t>单元</a:t>
            </a:r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xmlns="" id="{2FE6E7FD-DE7E-4571-AACB-4F191295427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b="1" dirty="0"/>
              <a:t>Python</a:t>
            </a:r>
            <a:r>
              <a:rPr lang="zh-CN" altLang="zh-CN" b="1" dirty="0"/>
              <a:t>字符串输入输出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08377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altLang="zh-CN" b="1" dirty="0"/>
              <a:t> </a:t>
            </a:r>
            <a:r>
              <a:rPr lang="zh-CN" altLang="en-US" b="1" dirty="0" smtClean="0"/>
              <a:t>二、</a:t>
            </a:r>
            <a:r>
              <a:rPr lang="en-US" altLang="zh-CN" b="1" dirty="0" smtClean="0"/>
              <a:t>format</a:t>
            </a:r>
            <a:r>
              <a:rPr lang="en-US" altLang="zh-CN" b="1" dirty="0"/>
              <a:t>()</a:t>
            </a:r>
            <a:r>
              <a:rPr lang="zh-CN" altLang="zh-CN" b="1" dirty="0"/>
              <a:t>方法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2" y="685799"/>
            <a:ext cx="8534400" cy="4321629"/>
          </a:xfrm>
        </p:spPr>
        <p:txBody>
          <a:bodyPr>
            <a:normAutofit/>
          </a:bodyPr>
          <a:lstStyle/>
          <a:p>
            <a:pPr lvl="0"/>
            <a:endParaRPr lang="en-US" altLang="zh-CN" dirty="0" smtClean="0"/>
          </a:p>
          <a:p>
            <a:pPr lvl="0">
              <a:buFont typeface="Wingdings" pitchFamily="2" charset="2"/>
              <a:buChar char="l"/>
            </a:pPr>
            <a:r>
              <a:rPr lang="zh-CN" altLang="zh-CN" sz="2400" dirty="0"/>
              <a:t>使用键值对的关键字</a:t>
            </a:r>
            <a:r>
              <a:rPr lang="zh-CN" altLang="zh-CN" sz="2400" dirty="0" smtClean="0"/>
              <a:t>参数</a:t>
            </a:r>
            <a:endParaRPr lang="en-US" altLang="zh-CN" sz="2400" dirty="0" smtClean="0"/>
          </a:p>
          <a:p>
            <a:pPr marL="0" lvl="0" indent="0">
              <a:buNone/>
            </a:pPr>
            <a:r>
              <a:rPr lang="en-US" altLang="zh-CN" sz="2400" dirty="0"/>
              <a:t> </a:t>
            </a:r>
            <a:r>
              <a:rPr lang="en-US" altLang="zh-CN" sz="2400" dirty="0" smtClean="0"/>
              <a:t>    </a:t>
            </a:r>
            <a:r>
              <a:rPr lang="zh-CN" altLang="zh-CN" sz="2400" dirty="0" smtClean="0"/>
              <a:t>匹配</a:t>
            </a:r>
            <a:r>
              <a:rPr lang="en-US" altLang="zh-CN" sz="2400" dirty="0" smtClean="0"/>
              <a:t>format</a:t>
            </a:r>
            <a:r>
              <a:rPr lang="en-US" altLang="zh-CN" sz="2400" dirty="0"/>
              <a:t>()</a:t>
            </a:r>
            <a:r>
              <a:rPr lang="zh-CN" altLang="zh-CN" sz="2400" dirty="0"/>
              <a:t>方法中的参数用键值对形式表示时，在模板字符串中“键”来表示</a:t>
            </a:r>
            <a:r>
              <a:rPr lang="zh-CN" altLang="zh-CN" sz="2400" dirty="0" smtClean="0"/>
              <a:t>。</a:t>
            </a:r>
            <a:endParaRPr lang="en-US" altLang="zh-CN" sz="2400" dirty="0" smtClean="0"/>
          </a:p>
          <a:p>
            <a:pPr lvl="0">
              <a:buFont typeface="Wingdings" pitchFamily="2" charset="2"/>
              <a:buChar char="l"/>
            </a:pPr>
            <a:r>
              <a:rPr lang="zh-CN" altLang="zh-CN" sz="2400" dirty="0" smtClean="0"/>
              <a:t>使用</a:t>
            </a:r>
            <a:r>
              <a:rPr lang="zh-CN" altLang="zh-CN" sz="2400" dirty="0"/>
              <a:t>序列的索引作为参数</a:t>
            </a:r>
            <a:r>
              <a:rPr lang="zh-CN" altLang="zh-CN" sz="2400" dirty="0" smtClean="0"/>
              <a:t>匹配</a:t>
            </a:r>
            <a:endParaRPr lang="en-US" altLang="zh-CN" sz="2400" dirty="0" smtClean="0"/>
          </a:p>
          <a:p>
            <a:pPr marL="0" indent="0">
              <a:buNone/>
            </a:pPr>
            <a:r>
              <a:rPr lang="en-US" altLang="zh-CN" sz="2400" smtClean="0"/>
              <a:t>     </a:t>
            </a:r>
            <a:r>
              <a:rPr lang="zh-CN" altLang="zh-CN" sz="2400" smtClean="0"/>
              <a:t>如果</a:t>
            </a:r>
            <a:r>
              <a:rPr lang="en-US" altLang="zh-CN" sz="2400" dirty="0"/>
              <a:t>format()</a:t>
            </a:r>
            <a:r>
              <a:rPr lang="zh-CN" altLang="zh-CN" sz="2400" dirty="0"/>
              <a:t>方法中的参数是列表或元组，可以用其索引来匹配。</a:t>
            </a:r>
          </a:p>
          <a:p>
            <a:pPr marL="0" lvl="0" indent="0">
              <a:buNone/>
            </a:pPr>
            <a:endParaRPr lang="zh-CN" altLang="zh-CN" sz="2400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146554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/>
        </p:nvGrpSpPr>
        <p:grpSpPr>
          <a:xfrm>
            <a:off x="8042048" y="4423002"/>
            <a:ext cx="1362075" cy="1495425"/>
            <a:chOff x="0" y="0"/>
            <a:chExt cx="1981200" cy="1743075"/>
          </a:xfrm>
        </p:grpSpPr>
        <p:sp>
          <p:nvSpPr>
            <p:cNvPr id="6" name="矩形 5"/>
            <p:cNvSpPr/>
            <p:nvPr/>
          </p:nvSpPr>
          <p:spPr>
            <a:xfrm>
              <a:off x="0" y="0"/>
              <a:ext cx="1981200" cy="1743075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endParaRPr lang="en-US" sz="1050" kern="100">
                <a:effectLst/>
                <a:ea typeface="等线"/>
                <a:cs typeface="Times New Roman"/>
              </a:endParaRPr>
            </a:p>
          </p:txBody>
        </p:sp>
        <p:sp>
          <p:nvSpPr>
            <p:cNvPr id="7" name="文本框 16"/>
            <p:cNvSpPr txBox="1"/>
            <p:nvPr/>
          </p:nvSpPr>
          <p:spPr>
            <a:xfrm>
              <a:off x="41564" y="1390650"/>
              <a:ext cx="1898073" cy="323851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zh-CN" sz="1050" kern="100">
                  <a:effectLst/>
                  <a:ea typeface="等线"/>
                  <a:cs typeface="Times New Roman"/>
                </a:rPr>
                <a:t>扫码看视频</a:t>
              </a:r>
              <a:r>
                <a:rPr lang="en-US" sz="1050" kern="100">
                  <a:effectLst/>
                  <a:ea typeface="等线"/>
                  <a:cs typeface="Times New Roman"/>
                </a:rPr>
                <a:t>3.4</a:t>
              </a:r>
              <a:endParaRPr lang="zh-CN" sz="1050" kern="100">
                <a:effectLst/>
                <a:ea typeface="等线"/>
                <a:cs typeface="Times New Roman"/>
              </a:endParaRPr>
            </a:p>
          </p:txBody>
        </p:sp>
      </p:grpSp>
      <p:sp>
        <p:nvSpPr>
          <p:cNvPr id="2" name="标题 1">
            <a:extLst>
              <a:ext uri="{FF2B5EF4-FFF2-40B4-BE49-F238E27FC236}">
                <a16:creationId xmlns:a16="http://schemas.microsoft.com/office/drawing/2014/main" xmlns="" id="{02215435-FE6B-48CE-A41E-56221737E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3.4 </a:t>
            </a:r>
            <a:r>
              <a:rPr lang="zh-CN" altLang="zh-CN" dirty="0"/>
              <a:t>字符串的</a:t>
            </a:r>
            <a:r>
              <a:rPr lang="zh-CN" altLang="zh-CN" dirty="0" smtClean="0"/>
              <a:t>比较</a:t>
            </a:r>
            <a:endParaRPr lang="zh-CN" altLang="en-US" dirty="0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F5A6C2B1-A311-413E-A285-E94B096F44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8022" y="1053352"/>
            <a:ext cx="9393947" cy="5240915"/>
          </a:xfrm>
        </p:spPr>
        <p:txBody>
          <a:bodyPr>
            <a:normAutofit/>
          </a:bodyPr>
          <a:lstStyle/>
          <a:p>
            <a:r>
              <a:rPr lang="zh-CN" altLang="en-US" dirty="0" smtClean="0"/>
              <a:t>一、</a:t>
            </a:r>
            <a:r>
              <a:rPr lang="zh-CN" altLang="zh-CN" dirty="0"/>
              <a:t>单字符字符串的</a:t>
            </a:r>
            <a:r>
              <a:rPr lang="zh-CN" altLang="zh-CN" dirty="0" smtClean="0"/>
              <a:t>比较</a:t>
            </a:r>
            <a:endParaRPr lang="en-US" altLang="zh-CN" dirty="0" smtClean="0"/>
          </a:p>
          <a:p>
            <a:r>
              <a:rPr lang="zh-CN" altLang="zh-CN" dirty="0" smtClean="0"/>
              <a:t>比较</a:t>
            </a:r>
            <a:r>
              <a:rPr lang="zh-CN" altLang="zh-CN" dirty="0"/>
              <a:t>两个单字符字符串是否相同，使用</a:t>
            </a:r>
            <a:r>
              <a:rPr lang="en-US" altLang="zh-CN" dirty="0"/>
              <a:t>“==”</a:t>
            </a:r>
            <a:r>
              <a:rPr lang="zh-CN" altLang="zh-CN" dirty="0"/>
              <a:t>运算符，如果两个字符是相同的，则该表达式返回真，若不同，则返回假</a:t>
            </a:r>
            <a:r>
              <a:rPr lang="zh-CN" altLang="zh-CN" dirty="0" smtClean="0"/>
              <a:t>。</a:t>
            </a:r>
            <a:endParaRPr lang="en-US" altLang="zh-CN" dirty="0" smtClean="0"/>
          </a:p>
          <a:p>
            <a:r>
              <a:rPr lang="zh-CN" altLang="zh-CN" dirty="0" smtClean="0"/>
              <a:t>函数</a:t>
            </a:r>
            <a:r>
              <a:rPr lang="en-US" altLang="zh-CN" dirty="0" err="1"/>
              <a:t>ord</a:t>
            </a:r>
            <a:r>
              <a:rPr lang="zh-CN" altLang="zh-CN" dirty="0"/>
              <a:t>和</a:t>
            </a:r>
            <a:r>
              <a:rPr lang="en-US" altLang="zh-CN" dirty="0" err="1"/>
              <a:t>chr</a:t>
            </a:r>
            <a:r>
              <a:rPr lang="zh-CN" altLang="zh-CN" dirty="0"/>
              <a:t>可以帮助查找字符与字符对应的</a:t>
            </a:r>
            <a:r>
              <a:rPr lang="en-US" altLang="zh-CN" dirty="0"/>
              <a:t>ASCII</a:t>
            </a:r>
            <a:r>
              <a:rPr lang="zh-CN" altLang="zh-CN" dirty="0"/>
              <a:t>码表中整数的关系，其中</a:t>
            </a:r>
            <a:r>
              <a:rPr lang="en-US" altLang="zh-CN" dirty="0" err="1"/>
              <a:t>ord</a:t>
            </a:r>
            <a:r>
              <a:rPr lang="en-US" altLang="zh-CN" dirty="0"/>
              <a:t>()</a:t>
            </a:r>
            <a:r>
              <a:rPr lang="zh-CN" altLang="zh-CN" dirty="0"/>
              <a:t>函数是</a:t>
            </a:r>
            <a:r>
              <a:rPr lang="en-US" altLang="zh-CN" dirty="0" err="1"/>
              <a:t>chr</a:t>
            </a:r>
            <a:r>
              <a:rPr lang="en-US" altLang="zh-CN" dirty="0"/>
              <a:t>()</a:t>
            </a:r>
            <a:r>
              <a:rPr lang="zh-CN" altLang="zh-CN" dirty="0"/>
              <a:t>函数（对于</a:t>
            </a:r>
            <a:r>
              <a:rPr lang="en-US" altLang="zh-CN" dirty="0"/>
              <a:t>8</a:t>
            </a:r>
            <a:r>
              <a:rPr lang="zh-CN" altLang="zh-CN" dirty="0"/>
              <a:t>位的</a:t>
            </a:r>
            <a:r>
              <a:rPr lang="en-US" altLang="zh-CN" dirty="0"/>
              <a:t>ASCII</a:t>
            </a:r>
            <a:r>
              <a:rPr lang="zh-CN" altLang="zh-CN" dirty="0"/>
              <a:t>字符串）的配对函数，它以一个字符作为参数，返回对应的</a:t>
            </a:r>
            <a:r>
              <a:rPr lang="en-US" altLang="zh-CN" dirty="0"/>
              <a:t>ASCII</a:t>
            </a:r>
            <a:r>
              <a:rPr lang="zh-CN" altLang="zh-CN" dirty="0"/>
              <a:t>数值。两个单字符之间的比较都会转化为对应的</a:t>
            </a:r>
            <a:r>
              <a:rPr lang="en-US" altLang="zh-CN" dirty="0"/>
              <a:t>ASCII</a:t>
            </a:r>
            <a:r>
              <a:rPr lang="zh-CN" altLang="zh-CN" dirty="0"/>
              <a:t>值之间的关系。例如：</a:t>
            </a:r>
            <a:r>
              <a:rPr lang="en-US" altLang="zh-CN" dirty="0"/>
              <a:t>'a'&lt;'b'</a:t>
            </a:r>
            <a:r>
              <a:rPr lang="zh-CN" altLang="zh-CN" dirty="0"/>
              <a:t>，</a:t>
            </a:r>
            <a:r>
              <a:rPr lang="en-US" altLang="zh-CN" dirty="0"/>
              <a:t>'a'&gt;'A'</a:t>
            </a:r>
            <a:r>
              <a:rPr lang="zh-CN" altLang="zh-CN" dirty="0"/>
              <a:t>，</a:t>
            </a:r>
            <a:r>
              <a:rPr lang="en-US" altLang="zh-CN" dirty="0"/>
              <a:t>'0'&lt;'1'</a:t>
            </a:r>
            <a:r>
              <a:rPr lang="zh-CN" altLang="zh-CN" dirty="0"/>
              <a:t>。</a:t>
            </a:r>
          </a:p>
          <a:p>
            <a:r>
              <a:rPr lang="en-US" altLang="zh-CN" dirty="0" smtClean="0"/>
              <a:t> </a:t>
            </a:r>
            <a:endParaRPr lang="zh-CN" altLang="zh-CN" dirty="0"/>
          </a:p>
          <a:p>
            <a:endParaRPr lang="zh-CN" altLang="en-US" dirty="0"/>
          </a:p>
        </p:txBody>
      </p:sp>
      <p:pic>
        <p:nvPicPr>
          <p:cNvPr id="4" name="图片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6835" y="4663573"/>
            <a:ext cx="952500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58791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3.4 </a:t>
            </a:r>
            <a:r>
              <a:rPr lang="zh-CN" altLang="zh-CN" dirty="0"/>
              <a:t>字符串的</a:t>
            </a:r>
            <a:r>
              <a:rPr lang="zh-CN" altLang="zh-CN" dirty="0" smtClean="0"/>
              <a:t>比较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2400" dirty="0" smtClean="0"/>
              <a:t>二、</a:t>
            </a:r>
            <a:r>
              <a:rPr lang="zh-CN" altLang="zh-CN" sz="2400" dirty="0" smtClean="0"/>
              <a:t>多</a:t>
            </a:r>
            <a:r>
              <a:rPr lang="zh-CN" altLang="zh-CN" sz="2400" dirty="0"/>
              <a:t>字符字符串的</a:t>
            </a:r>
            <a:r>
              <a:rPr lang="zh-CN" altLang="zh-CN" sz="2400" dirty="0" smtClean="0"/>
              <a:t>比较</a:t>
            </a:r>
            <a:endParaRPr lang="en-US" altLang="zh-CN" sz="2400" dirty="0" smtClean="0"/>
          </a:p>
          <a:p>
            <a:r>
              <a:rPr lang="zh-CN" altLang="zh-CN" sz="2400" dirty="0" smtClean="0"/>
              <a:t>从</a:t>
            </a:r>
            <a:r>
              <a:rPr lang="zh-CN" altLang="zh-CN" sz="2400" dirty="0"/>
              <a:t>两个字符串中索引为</a:t>
            </a:r>
            <a:r>
              <a:rPr lang="en-US" altLang="zh-CN" sz="2400" dirty="0"/>
              <a:t>0</a:t>
            </a:r>
            <a:r>
              <a:rPr lang="zh-CN" altLang="zh-CN" sz="2400" dirty="0"/>
              <a:t>的位置开始比较。</a:t>
            </a:r>
          </a:p>
          <a:p>
            <a:r>
              <a:rPr lang="zh-CN" altLang="zh-CN" sz="2400" dirty="0" smtClean="0"/>
              <a:t>比较</a:t>
            </a:r>
            <a:r>
              <a:rPr lang="zh-CN" altLang="zh-CN" sz="2400" dirty="0"/>
              <a:t>位于当前位置的两个单字符。</a:t>
            </a:r>
          </a:p>
          <a:p>
            <a:pPr marL="0" indent="0">
              <a:buNone/>
            </a:pPr>
            <a:r>
              <a:rPr lang="en-US" altLang="zh-CN" sz="2400" dirty="0" smtClean="0"/>
              <a:t>     </a:t>
            </a:r>
            <a:r>
              <a:rPr lang="zh-CN" altLang="zh-CN" sz="2400" dirty="0" smtClean="0"/>
              <a:t>如果</a:t>
            </a:r>
            <a:r>
              <a:rPr lang="zh-CN" altLang="zh-CN" sz="2400" dirty="0"/>
              <a:t>两个字符相等，则两个字符串的当前索引加</a:t>
            </a:r>
            <a:r>
              <a:rPr lang="en-US" altLang="zh-CN" sz="2400" dirty="0"/>
              <a:t>1</a:t>
            </a:r>
            <a:r>
              <a:rPr lang="zh-CN" altLang="zh-CN" sz="2400" dirty="0"/>
              <a:t>，回到步骤（</a:t>
            </a:r>
            <a:r>
              <a:rPr lang="en-US" altLang="zh-CN" sz="2400" dirty="0"/>
              <a:t>2</a:t>
            </a:r>
            <a:r>
              <a:rPr lang="zh-CN" altLang="zh-CN" sz="2400" dirty="0"/>
              <a:t>）开始；如果两个字符不相等，返回这两个字符的比较结果，作为字符串比较的结果。</a:t>
            </a:r>
          </a:p>
          <a:p>
            <a:r>
              <a:rPr lang="zh-CN" altLang="zh-CN" sz="2400" dirty="0" smtClean="0"/>
              <a:t>如果</a:t>
            </a:r>
            <a:r>
              <a:rPr lang="zh-CN" altLang="zh-CN" sz="2400" dirty="0"/>
              <a:t>两个字符串到一个字符串结束时都相等，那么较长的字符串更大。</a:t>
            </a:r>
          </a:p>
        </p:txBody>
      </p:sp>
    </p:spTree>
    <p:extLst>
      <p:ext uri="{BB962C8B-B14F-4D97-AF65-F5344CB8AC3E}">
        <p14:creationId xmlns:p14="http://schemas.microsoft.com/office/powerpoint/2010/main" val="30010420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3.5 </a:t>
            </a:r>
            <a:r>
              <a:rPr lang="zh-CN" altLang="zh-CN" dirty="0"/>
              <a:t>字符串输入输出 </a:t>
            </a:r>
            <a:endParaRPr lang="zh-CN" altLang="en-US" dirty="0"/>
          </a:p>
        </p:txBody>
      </p:sp>
      <p:graphicFrame>
        <p:nvGraphicFramePr>
          <p:cNvPr id="4" name="图示 3"/>
          <p:cNvGraphicFramePr/>
          <p:nvPr>
            <p:extLst>
              <p:ext uri="{D42A27DB-BD31-4B8C-83A1-F6EECF244321}">
                <p14:modId xmlns:p14="http://schemas.microsoft.com/office/powerpoint/2010/main" val="1191026455"/>
              </p:ext>
            </p:extLst>
          </p:nvPr>
        </p:nvGraphicFramePr>
        <p:xfrm>
          <a:off x="2090057" y="1324428"/>
          <a:ext cx="7590972" cy="5060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260556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/>
        </p:nvGrpSpPr>
        <p:grpSpPr>
          <a:xfrm>
            <a:off x="1162276" y="2952750"/>
            <a:ext cx="1362075" cy="1495425"/>
            <a:chOff x="0" y="0"/>
            <a:chExt cx="1981200" cy="1743075"/>
          </a:xfrm>
        </p:grpSpPr>
        <p:sp>
          <p:nvSpPr>
            <p:cNvPr id="8" name="矩形 7"/>
            <p:cNvSpPr/>
            <p:nvPr/>
          </p:nvSpPr>
          <p:spPr>
            <a:xfrm>
              <a:off x="0" y="0"/>
              <a:ext cx="1981200" cy="1743075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endParaRPr lang="en-US" sz="1050" kern="100">
                <a:effectLst/>
                <a:ea typeface="等线"/>
                <a:cs typeface="Times New Roman"/>
              </a:endParaRPr>
            </a:p>
          </p:txBody>
        </p:sp>
        <p:sp>
          <p:nvSpPr>
            <p:cNvPr id="9" name="文本框 20"/>
            <p:cNvSpPr txBox="1"/>
            <p:nvPr/>
          </p:nvSpPr>
          <p:spPr>
            <a:xfrm>
              <a:off x="41564" y="1390650"/>
              <a:ext cx="1898073" cy="323851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zh-CN" sz="1050" kern="100">
                  <a:effectLst/>
                  <a:ea typeface="等线"/>
                  <a:cs typeface="Times New Roman"/>
                </a:rPr>
                <a:t>扫码看视频</a:t>
              </a:r>
              <a:r>
                <a:rPr lang="en-US" sz="1050" kern="100">
                  <a:effectLst/>
                  <a:ea typeface="等线"/>
                  <a:cs typeface="Times New Roman"/>
                </a:rPr>
                <a:t>3.5</a:t>
              </a:r>
              <a:endParaRPr lang="zh-CN" sz="1050" kern="100">
                <a:effectLst/>
                <a:ea typeface="等线"/>
                <a:cs typeface="Times New Roman"/>
              </a:endParaRPr>
            </a:p>
          </p:txBody>
        </p:sp>
      </p:grpSp>
      <p:sp>
        <p:nvSpPr>
          <p:cNvPr id="2" name="标题 1">
            <a:extLst>
              <a:ext uri="{FF2B5EF4-FFF2-40B4-BE49-F238E27FC236}">
                <a16:creationId xmlns="" xmlns:a16="http://schemas.microsoft.com/office/drawing/2014/main" id="{02215435-FE6B-48CE-A41E-56221737E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3.6 </a:t>
            </a:r>
            <a:r>
              <a:rPr lang="zh-CN" altLang="en-US" dirty="0" smtClean="0"/>
              <a:t>字符串</a:t>
            </a:r>
            <a:r>
              <a:rPr lang="zh-CN" altLang="en-US" dirty="0"/>
              <a:t>运算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="" xmlns:a16="http://schemas.microsoft.com/office/drawing/2014/main" id="{F5A6C2B1-A311-413E-A285-E94B096F44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8022" y="1053352"/>
            <a:ext cx="9393947" cy="5240915"/>
          </a:xfrm>
        </p:spPr>
        <p:txBody>
          <a:bodyPr>
            <a:normAutofit/>
          </a:bodyPr>
          <a:lstStyle/>
          <a:p>
            <a:r>
              <a:rPr lang="zh-CN" altLang="zh-CN" dirty="0"/>
              <a:t>字符串由若干个字符组成，为实现字符串的连接、子串的选择等，</a:t>
            </a:r>
            <a:r>
              <a:rPr lang="en-US" altLang="zh-CN" dirty="0"/>
              <a:t>Python</a:t>
            </a:r>
            <a:r>
              <a:rPr lang="zh-CN" altLang="zh-CN" dirty="0"/>
              <a:t>提供了系列字符串的</a:t>
            </a:r>
            <a:r>
              <a:rPr lang="zh-CN" altLang="zh-CN" dirty="0" smtClean="0"/>
              <a:t>操作符</a:t>
            </a:r>
            <a:r>
              <a:rPr lang="zh-CN" altLang="en-US" dirty="0"/>
              <a:t>。</a:t>
            </a:r>
            <a:endParaRPr lang="zh-CN" altLang="zh-CN" dirty="0"/>
          </a:p>
          <a:p>
            <a:r>
              <a:rPr lang="en-US" altLang="zh-CN" dirty="0" smtClean="0"/>
              <a:t> </a:t>
            </a:r>
            <a:endParaRPr lang="zh-CN" altLang="zh-CN" dirty="0"/>
          </a:p>
          <a:p>
            <a:endParaRPr lang="zh-CN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3071959"/>
              </p:ext>
            </p:extLst>
          </p:nvPr>
        </p:nvGraphicFramePr>
        <p:xfrm>
          <a:off x="3570514" y="2336801"/>
          <a:ext cx="7928837" cy="4450960"/>
        </p:xfrm>
        <a:graphic>
          <a:graphicData uri="http://schemas.openxmlformats.org/drawingml/2006/table">
            <a:tbl>
              <a:tblPr firstRow="1" firstCol="1" bandRow="1">
                <a:tableStyleId>{1E171933-4619-4E11-9A3F-F7608DF75F80}</a:tableStyleId>
              </a:tblPr>
              <a:tblGrid>
                <a:gridCol w="775440"/>
                <a:gridCol w="4438563"/>
                <a:gridCol w="2714834"/>
              </a:tblGrid>
              <a:tr h="2315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500" kern="0" dirty="0">
                          <a:effectLst/>
                        </a:rPr>
                        <a:t>操作符</a:t>
                      </a:r>
                      <a:endParaRPr lang="zh-CN" sz="1500" kern="100" dirty="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65123" marR="65123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500" kern="0">
                          <a:effectLst/>
                        </a:rPr>
                        <a:t>描述</a:t>
                      </a:r>
                      <a:endParaRPr lang="zh-CN" sz="1500" kern="10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65123" marR="65123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500" kern="0">
                          <a:effectLst/>
                        </a:rPr>
                        <a:t>实例</a:t>
                      </a:r>
                      <a:endParaRPr lang="zh-CN" sz="1500" kern="10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65123" marR="65123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8870">
                <a:tc>
                  <a:txBody>
                    <a:bodyPr/>
                    <a:lstStyle/>
                    <a:p>
                      <a:pPr algn="l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500" b="0" kern="0" dirty="0">
                          <a:effectLst/>
                        </a:rPr>
                        <a:t>+</a:t>
                      </a:r>
                      <a:endParaRPr lang="zh-CN" sz="1500" b="0" kern="100" dirty="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65123" marR="65123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CN" sz="1500" kern="0" dirty="0">
                          <a:effectLst/>
                        </a:rPr>
                        <a:t>字符串连接</a:t>
                      </a:r>
                      <a:endParaRPr lang="zh-CN" sz="1500" kern="100" dirty="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65123" marR="65123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500" kern="0" dirty="0">
                          <a:effectLst/>
                        </a:rPr>
                        <a:t>a + b </a:t>
                      </a:r>
                      <a:r>
                        <a:rPr lang="zh-CN" sz="1500" kern="0" dirty="0">
                          <a:effectLst/>
                        </a:rPr>
                        <a:t>输出结果：</a:t>
                      </a:r>
                      <a:r>
                        <a:rPr lang="en-US" sz="1500" kern="0" dirty="0">
                          <a:effectLst/>
                        </a:rPr>
                        <a:t> </a:t>
                      </a:r>
                      <a:r>
                        <a:rPr lang="en-US" sz="1500" kern="0" dirty="0" err="1">
                          <a:effectLst/>
                        </a:rPr>
                        <a:t>HelloPython</a:t>
                      </a:r>
                      <a:endParaRPr lang="zh-CN" sz="1500" kern="100" dirty="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65123" marR="65123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113">
                <a:tc>
                  <a:txBody>
                    <a:bodyPr/>
                    <a:lstStyle/>
                    <a:p>
                      <a:pPr algn="l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500" b="0" kern="0" dirty="0">
                          <a:effectLst/>
                        </a:rPr>
                        <a:t>*</a:t>
                      </a:r>
                      <a:endParaRPr lang="zh-CN" sz="1500" b="0" kern="100" dirty="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65123" marR="65123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CN" sz="1500" kern="0" dirty="0">
                          <a:effectLst/>
                        </a:rPr>
                        <a:t>重复输出字符串</a:t>
                      </a:r>
                      <a:endParaRPr lang="zh-CN" sz="1500" kern="100" dirty="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65123" marR="65123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500" kern="0" dirty="0">
                          <a:effectLst/>
                        </a:rPr>
                        <a:t>a*2 </a:t>
                      </a:r>
                      <a:r>
                        <a:rPr lang="zh-CN" sz="1500" kern="0" dirty="0">
                          <a:effectLst/>
                        </a:rPr>
                        <a:t>输出结果：</a:t>
                      </a:r>
                      <a:r>
                        <a:rPr lang="en-US" sz="1500" kern="0" dirty="0" err="1">
                          <a:effectLst/>
                        </a:rPr>
                        <a:t>HelloHello</a:t>
                      </a:r>
                      <a:endParaRPr lang="zh-CN" sz="1500" kern="100" dirty="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65123" marR="65123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113">
                <a:tc>
                  <a:txBody>
                    <a:bodyPr/>
                    <a:lstStyle/>
                    <a:p>
                      <a:pPr algn="l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500" b="0" kern="0" dirty="0">
                          <a:effectLst/>
                        </a:rPr>
                        <a:t>[]</a:t>
                      </a:r>
                      <a:endParaRPr lang="zh-CN" sz="1500" b="0" kern="100" dirty="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65123" marR="65123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CN" sz="1500" kern="0" dirty="0">
                          <a:effectLst/>
                        </a:rPr>
                        <a:t>通过索引获取字符串中字符</a:t>
                      </a:r>
                      <a:endParaRPr lang="zh-CN" sz="1500" kern="100" dirty="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65123" marR="65123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500" kern="0" dirty="0">
                          <a:effectLst/>
                        </a:rPr>
                        <a:t>a[1] </a:t>
                      </a:r>
                      <a:r>
                        <a:rPr lang="zh-CN" sz="1500" kern="0" dirty="0">
                          <a:effectLst/>
                        </a:rPr>
                        <a:t>输出结果</a:t>
                      </a:r>
                      <a:r>
                        <a:rPr lang="en-US" sz="1500" kern="0" dirty="0">
                          <a:effectLst/>
                        </a:rPr>
                        <a:t> e</a:t>
                      </a:r>
                      <a:endParaRPr lang="zh-CN" sz="1500" kern="100" dirty="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65123" marR="65123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113">
                <a:tc>
                  <a:txBody>
                    <a:bodyPr/>
                    <a:lstStyle/>
                    <a:p>
                      <a:pPr algn="l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500" b="0" kern="0" dirty="0">
                          <a:effectLst/>
                        </a:rPr>
                        <a:t>[ : ]</a:t>
                      </a:r>
                      <a:endParaRPr lang="zh-CN" sz="1500" b="0" kern="100" dirty="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65123" marR="65123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CN" sz="1500" kern="0" dirty="0">
                          <a:effectLst/>
                        </a:rPr>
                        <a:t>截取字符串中的一部分，遵循左闭右开原则</a:t>
                      </a:r>
                      <a:endParaRPr lang="zh-CN" sz="1500" kern="100" dirty="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65123" marR="65123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500" kern="0" dirty="0">
                          <a:effectLst/>
                        </a:rPr>
                        <a:t>a[1:4] </a:t>
                      </a:r>
                      <a:r>
                        <a:rPr lang="zh-CN" sz="1500" kern="0" dirty="0">
                          <a:effectLst/>
                        </a:rPr>
                        <a:t>输出结果</a:t>
                      </a:r>
                      <a:r>
                        <a:rPr lang="en-US" sz="1500" kern="0" dirty="0">
                          <a:effectLst/>
                        </a:rPr>
                        <a:t> ell</a:t>
                      </a:r>
                      <a:endParaRPr lang="zh-CN" sz="1500" kern="100" dirty="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65123" marR="65123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8870">
                <a:tc>
                  <a:txBody>
                    <a:bodyPr/>
                    <a:lstStyle/>
                    <a:p>
                      <a:pPr algn="l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500" b="0" kern="0" dirty="0">
                          <a:effectLst/>
                        </a:rPr>
                        <a:t>in</a:t>
                      </a:r>
                      <a:endParaRPr lang="zh-CN" sz="1500" b="0" kern="100" dirty="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65123" marR="65123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CN" sz="1500" kern="0" dirty="0">
                          <a:effectLst/>
                        </a:rPr>
                        <a:t>成员运算符，如果字符串中包含给定的字符返回</a:t>
                      </a:r>
                      <a:r>
                        <a:rPr lang="en-US" sz="1500" kern="0" dirty="0">
                          <a:effectLst/>
                        </a:rPr>
                        <a:t>True</a:t>
                      </a:r>
                      <a:endParaRPr lang="zh-CN" sz="1500" kern="100" dirty="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65123" marR="65123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500" kern="0" dirty="0">
                          <a:effectLst/>
                        </a:rPr>
                        <a:t>'H' in a </a:t>
                      </a:r>
                      <a:r>
                        <a:rPr lang="zh-CN" sz="1500" kern="0" dirty="0">
                          <a:effectLst/>
                        </a:rPr>
                        <a:t>输出结果</a:t>
                      </a:r>
                      <a:r>
                        <a:rPr lang="en-US" sz="1500" kern="0" dirty="0">
                          <a:effectLst/>
                        </a:rPr>
                        <a:t> True</a:t>
                      </a:r>
                      <a:endParaRPr lang="zh-CN" sz="1500" kern="100" dirty="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65123" marR="65123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5291">
                <a:tc>
                  <a:txBody>
                    <a:bodyPr/>
                    <a:lstStyle/>
                    <a:p>
                      <a:pPr algn="l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500" b="0" kern="0" dirty="0">
                          <a:effectLst/>
                        </a:rPr>
                        <a:t>not in</a:t>
                      </a:r>
                      <a:endParaRPr lang="zh-CN" sz="1500" b="0" kern="100" dirty="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65123" marR="65123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CN" sz="1500" kern="0" dirty="0">
                          <a:effectLst/>
                        </a:rPr>
                        <a:t>成员运算符，如果字符串中不包含给定的字符返回</a:t>
                      </a:r>
                      <a:r>
                        <a:rPr lang="en-US" sz="1500" kern="0" dirty="0">
                          <a:effectLst/>
                        </a:rPr>
                        <a:t> True</a:t>
                      </a:r>
                      <a:endParaRPr lang="zh-CN" sz="1500" kern="100" dirty="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65123" marR="65123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500" kern="0" dirty="0">
                          <a:effectLst/>
                        </a:rPr>
                        <a:t>'M' not in a </a:t>
                      </a:r>
                      <a:r>
                        <a:rPr lang="zh-CN" sz="1500" kern="0" dirty="0">
                          <a:effectLst/>
                        </a:rPr>
                        <a:t>输出结果</a:t>
                      </a:r>
                      <a:r>
                        <a:rPr lang="en-US" sz="1500" kern="0" dirty="0">
                          <a:effectLst/>
                        </a:rPr>
                        <a:t> True</a:t>
                      </a:r>
                      <a:endParaRPr lang="zh-CN" sz="1500" kern="100" dirty="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65123" marR="65123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75582">
                <a:tc>
                  <a:txBody>
                    <a:bodyPr/>
                    <a:lstStyle/>
                    <a:p>
                      <a:pPr algn="l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500" b="0" kern="0" dirty="0">
                          <a:effectLst/>
                        </a:rPr>
                        <a:t>r/R</a:t>
                      </a:r>
                      <a:endParaRPr lang="zh-CN" sz="1500" b="0" kern="100" dirty="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65123" marR="65123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CN" sz="1500" kern="0" dirty="0">
                          <a:effectLst/>
                        </a:rPr>
                        <a:t>原始字符串，它是用来替代转义符表示的特殊字符。 原始字符串除在字符串的第一个引号前加上字母</a:t>
                      </a:r>
                      <a:r>
                        <a:rPr lang="en-US" sz="1500" kern="0" dirty="0">
                          <a:effectLst/>
                        </a:rPr>
                        <a:t>r</a:t>
                      </a:r>
                      <a:r>
                        <a:rPr lang="zh-CN" sz="1500" kern="0" dirty="0">
                          <a:effectLst/>
                        </a:rPr>
                        <a:t>（</a:t>
                      </a:r>
                      <a:r>
                        <a:rPr lang="en-US" sz="1500" kern="0" dirty="0">
                          <a:effectLst/>
                        </a:rPr>
                        <a:t>R</a:t>
                      </a:r>
                      <a:r>
                        <a:rPr lang="zh-CN" sz="1500" kern="0" dirty="0">
                          <a:effectLst/>
                        </a:rPr>
                        <a:t>）以外，与普通字符串有着几乎完全相同的语法。</a:t>
                      </a:r>
                      <a:endParaRPr lang="zh-CN" sz="1500" kern="100" dirty="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65123" marR="65123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500" kern="0" dirty="0">
                          <a:effectLst/>
                        </a:rPr>
                        <a:t>print( r'\n' )</a:t>
                      </a:r>
                      <a:endParaRPr lang="zh-CN" sz="1500" kern="100" dirty="0">
                        <a:effectLst/>
                      </a:endParaRPr>
                    </a:p>
                    <a:p>
                      <a:pPr algn="l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500" kern="0" dirty="0">
                          <a:effectLst/>
                        </a:rPr>
                        <a:t>print( R'\n' )</a:t>
                      </a:r>
                      <a:endParaRPr lang="zh-CN" sz="1500" kern="100" dirty="0">
                        <a:effectLst/>
                      </a:endParaRPr>
                    </a:p>
                    <a:p>
                      <a:pPr algn="l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CN" sz="1500" kern="0" dirty="0">
                          <a:effectLst/>
                        </a:rPr>
                        <a:t>输出：</a:t>
                      </a:r>
                      <a:r>
                        <a:rPr lang="en-US" sz="1500" kern="0" dirty="0">
                          <a:effectLst/>
                        </a:rPr>
                        <a:t>\n</a:t>
                      </a:r>
                      <a:endParaRPr lang="zh-CN" sz="1500" kern="100" dirty="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65123" marR="65123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矩形 4"/>
          <p:cNvSpPr/>
          <p:nvPr/>
        </p:nvSpPr>
        <p:spPr>
          <a:xfrm>
            <a:off x="5965371" y="1763877"/>
            <a:ext cx="55309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b="1" dirty="0"/>
              <a:t>a</a:t>
            </a:r>
            <a:r>
              <a:rPr lang="zh-CN" altLang="zh-CN" b="1" dirty="0"/>
              <a:t>、</a:t>
            </a:r>
            <a:r>
              <a:rPr lang="en-US" altLang="zh-CN" b="1" dirty="0"/>
              <a:t>b</a:t>
            </a:r>
            <a:r>
              <a:rPr lang="zh-CN" altLang="zh-CN" b="1" dirty="0"/>
              <a:t>是两个字符串，</a:t>
            </a:r>
            <a:r>
              <a:rPr lang="en-US" altLang="zh-CN" b="1" dirty="0"/>
              <a:t>a=”</a:t>
            </a:r>
            <a:r>
              <a:rPr lang="en-US" altLang="zh-CN" b="1" dirty="0" err="1"/>
              <a:t>hello”,b</a:t>
            </a:r>
            <a:r>
              <a:rPr lang="en-US" altLang="zh-CN" b="1" dirty="0"/>
              <a:t>=” Python”</a:t>
            </a:r>
            <a:r>
              <a:rPr lang="zh-CN" altLang="zh-CN" b="1" dirty="0"/>
              <a:t>。</a:t>
            </a:r>
            <a:endParaRPr lang="zh-CN" altLang="en-US" b="1" dirty="0"/>
          </a:p>
        </p:txBody>
      </p:sp>
      <p:pic>
        <p:nvPicPr>
          <p:cNvPr id="6" name="图片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7063" y="3193321"/>
            <a:ext cx="952500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1382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22955" y="4458303"/>
            <a:ext cx="8534400" cy="1507067"/>
          </a:xfrm>
        </p:spPr>
        <p:txBody>
          <a:bodyPr/>
          <a:lstStyle/>
          <a:p>
            <a:r>
              <a:rPr lang="en-US" altLang="zh-CN" b="1" dirty="0"/>
              <a:t>3.7</a:t>
            </a:r>
            <a:r>
              <a:rPr lang="zh-CN" altLang="zh-CN" b="1" dirty="0"/>
              <a:t>字符串内建</a:t>
            </a:r>
            <a:r>
              <a:rPr lang="zh-CN" altLang="zh-CN" b="1" dirty="0" smtClean="0"/>
              <a:t>方法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zh-CN" sz="2400" dirty="0"/>
              <a:t>字符串内建方法是从</a:t>
            </a:r>
            <a:r>
              <a:rPr lang="en-US" altLang="zh-CN" sz="2400" dirty="0"/>
              <a:t>python1.6</a:t>
            </a:r>
            <a:r>
              <a:rPr lang="zh-CN" altLang="zh-CN" sz="2400" dirty="0"/>
              <a:t>到</a:t>
            </a:r>
            <a:r>
              <a:rPr lang="en-US" altLang="zh-CN" sz="2400" dirty="0"/>
              <a:t>2.0</a:t>
            </a:r>
            <a:r>
              <a:rPr lang="zh-CN" altLang="zh-CN" sz="2400" dirty="0"/>
              <a:t>慢慢加进来的</a:t>
            </a:r>
            <a:r>
              <a:rPr lang="en-US" altLang="zh-CN" sz="2400" dirty="0"/>
              <a:t>——</a:t>
            </a:r>
            <a:r>
              <a:rPr lang="zh-CN" altLang="zh-CN" sz="2400" dirty="0"/>
              <a:t>它们也被加到了</a:t>
            </a:r>
            <a:r>
              <a:rPr lang="en-US" altLang="zh-CN" sz="2400" dirty="0"/>
              <a:t>Python</a:t>
            </a:r>
            <a:r>
              <a:rPr lang="zh-CN" altLang="zh-CN" sz="2400" dirty="0"/>
              <a:t>中</a:t>
            </a:r>
            <a:r>
              <a:rPr lang="zh-CN" altLang="zh-CN" sz="2400" dirty="0" smtClean="0"/>
              <a:t>。这些</a:t>
            </a:r>
            <a:r>
              <a:rPr lang="zh-CN" altLang="zh-CN" sz="2400" dirty="0"/>
              <a:t>方法实现了</a:t>
            </a:r>
            <a:r>
              <a:rPr lang="en-US" altLang="zh-CN" sz="2400" dirty="0"/>
              <a:t>string</a:t>
            </a:r>
            <a:r>
              <a:rPr lang="zh-CN" altLang="zh-CN" sz="2400" dirty="0"/>
              <a:t>模块的大部分方法</a:t>
            </a:r>
            <a:r>
              <a:rPr lang="zh-CN" altLang="zh-CN" sz="2400" dirty="0" smtClean="0"/>
              <a:t>，列出</a:t>
            </a:r>
            <a:r>
              <a:rPr lang="zh-CN" altLang="zh-CN" sz="2400" dirty="0"/>
              <a:t>了目前字符串内建支持的方法，所有的方法都包含了对</a:t>
            </a:r>
            <a:r>
              <a:rPr lang="en-US" altLang="zh-CN" sz="2400" dirty="0"/>
              <a:t>Unicode</a:t>
            </a:r>
            <a:r>
              <a:rPr lang="zh-CN" altLang="zh-CN" sz="2400" dirty="0"/>
              <a:t>的支持，有一些甚至是专门用于</a:t>
            </a:r>
            <a:r>
              <a:rPr lang="en-US" altLang="zh-CN" sz="2400" dirty="0"/>
              <a:t>Unicode</a:t>
            </a:r>
            <a:r>
              <a:rPr lang="zh-CN" altLang="zh-CN" sz="2400" dirty="0"/>
              <a:t>的。</a:t>
            </a:r>
          </a:p>
          <a:p>
            <a:endParaRPr lang="zh-CN" altLang="en-US" sz="2400" dirty="0"/>
          </a:p>
        </p:txBody>
      </p:sp>
      <p:sp>
        <p:nvSpPr>
          <p:cNvPr id="4" name="矩形 3"/>
          <p:cNvSpPr/>
          <p:nvPr/>
        </p:nvSpPr>
        <p:spPr>
          <a:xfrm>
            <a:off x="4659084" y="3165627"/>
            <a:ext cx="7271657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2000" dirty="0" smtClean="0"/>
              <a:t>字符串</a:t>
            </a:r>
            <a:r>
              <a:rPr lang="en-US" altLang="zh-CN" sz="2000" dirty="0"/>
              <a:t>Python count() </a:t>
            </a:r>
            <a:r>
              <a:rPr lang="zh-CN" altLang="zh-CN" sz="2000" dirty="0"/>
              <a:t>方法</a:t>
            </a:r>
          </a:p>
          <a:p>
            <a:r>
              <a:rPr lang="en-US" altLang="zh-CN" sz="2000" dirty="0"/>
              <a:t>#Python count() </a:t>
            </a:r>
            <a:r>
              <a:rPr lang="zh-CN" altLang="zh-CN" sz="2000" dirty="0"/>
              <a:t>方法用于统计字符串里某个字符出现的次数。</a:t>
            </a:r>
          </a:p>
          <a:p>
            <a:r>
              <a:rPr lang="en-US" altLang="zh-CN" sz="2000" dirty="0" err="1"/>
              <a:t>str</a:t>
            </a:r>
            <a:r>
              <a:rPr lang="en-US" altLang="zh-CN" sz="2000" dirty="0"/>
              <a:t> = "this is string example....wow!!!"</a:t>
            </a:r>
            <a:endParaRPr lang="zh-CN" altLang="zh-CN" sz="2000" dirty="0"/>
          </a:p>
          <a:p>
            <a:r>
              <a:rPr lang="en-US" altLang="zh-CN" sz="2000" dirty="0"/>
              <a:t>sub = "i"</a:t>
            </a:r>
            <a:endParaRPr lang="zh-CN" altLang="zh-CN" sz="2000" dirty="0"/>
          </a:p>
          <a:p>
            <a:r>
              <a:rPr lang="en-US" altLang="zh-CN" sz="2000" dirty="0"/>
              <a:t>print("</a:t>
            </a:r>
            <a:r>
              <a:rPr lang="en-US" altLang="zh-CN" sz="2000" dirty="0" err="1"/>
              <a:t>str.count</a:t>
            </a:r>
            <a:r>
              <a:rPr lang="en-US" altLang="zh-CN" sz="2000" dirty="0"/>
              <a:t>(sub, 4, 40)",</a:t>
            </a:r>
            <a:r>
              <a:rPr lang="en-US" altLang="zh-CN" sz="2000" dirty="0" err="1"/>
              <a:t>str.count</a:t>
            </a:r>
            <a:r>
              <a:rPr lang="en-US" altLang="zh-CN" sz="2000" dirty="0"/>
              <a:t>(sub,4,40))</a:t>
            </a:r>
            <a:endParaRPr lang="zh-CN" altLang="zh-CN" sz="2000" dirty="0"/>
          </a:p>
          <a:p>
            <a:r>
              <a:rPr lang="en-US" altLang="zh-CN" sz="2000" dirty="0"/>
              <a:t>sub = "wow"</a:t>
            </a:r>
            <a:endParaRPr lang="zh-CN" altLang="zh-CN" sz="2000" dirty="0"/>
          </a:p>
          <a:p>
            <a:r>
              <a:rPr lang="en-US" altLang="zh-CN" sz="2000" dirty="0"/>
              <a:t>print("</a:t>
            </a:r>
            <a:r>
              <a:rPr lang="en-US" altLang="zh-CN" sz="2000" dirty="0" err="1"/>
              <a:t>str.count</a:t>
            </a:r>
            <a:r>
              <a:rPr lang="en-US" altLang="zh-CN" sz="2000" dirty="0"/>
              <a:t>(sub):",</a:t>
            </a:r>
            <a:r>
              <a:rPr lang="en-US" altLang="zh-CN" sz="2000" dirty="0" err="1"/>
              <a:t>str.count</a:t>
            </a:r>
            <a:r>
              <a:rPr lang="en-US" altLang="zh-CN" sz="2000" dirty="0"/>
              <a:t>(sub))</a:t>
            </a:r>
            <a:endParaRPr lang="zh-CN" altLang="zh-CN" sz="2000" dirty="0"/>
          </a:p>
          <a:p>
            <a:endParaRPr lang="en-US" altLang="zh-CN" sz="2000" dirty="0" smtClean="0"/>
          </a:p>
          <a:p>
            <a:r>
              <a:rPr lang="zh-CN" altLang="zh-CN" sz="2000" b="1" dirty="0" smtClean="0"/>
              <a:t>运行</a:t>
            </a:r>
            <a:r>
              <a:rPr lang="zh-CN" altLang="zh-CN" sz="2000" b="1" dirty="0"/>
              <a:t>结果：</a:t>
            </a:r>
          </a:p>
          <a:p>
            <a:r>
              <a:rPr lang="en-US" altLang="zh-CN" sz="2000" dirty="0" err="1"/>
              <a:t>str.count</a:t>
            </a:r>
            <a:r>
              <a:rPr lang="en-US" altLang="zh-CN" sz="2000" dirty="0"/>
              <a:t>(sub, 4, 40) 2</a:t>
            </a:r>
            <a:endParaRPr lang="zh-CN" altLang="zh-CN" sz="2000" dirty="0"/>
          </a:p>
          <a:p>
            <a:r>
              <a:rPr lang="en-US" altLang="zh-CN" sz="2000" dirty="0" err="1"/>
              <a:t>str.count</a:t>
            </a:r>
            <a:r>
              <a:rPr lang="en-US" altLang="zh-CN" sz="2000" dirty="0"/>
              <a:t>(sub): 1</a:t>
            </a:r>
            <a:endParaRPr lang="zh-CN" altLang="zh-CN" sz="2000" dirty="0"/>
          </a:p>
        </p:txBody>
      </p:sp>
    </p:spTree>
    <p:extLst>
      <p:ext uri="{BB962C8B-B14F-4D97-AF65-F5344CB8AC3E}">
        <p14:creationId xmlns:p14="http://schemas.microsoft.com/office/powerpoint/2010/main" val="25179605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3C87F68D-FAA3-491A-92CD-B352589065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本单元知识点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7012818F-FCA3-41B8-9AC4-A26899BA6C7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3.1 </a:t>
            </a:r>
            <a:r>
              <a:rPr lang="zh-CN" altLang="zh-CN" dirty="0"/>
              <a:t>字符串表示</a:t>
            </a:r>
          </a:p>
          <a:p>
            <a:r>
              <a:rPr lang="en-US" altLang="zh-CN" dirty="0"/>
              <a:t>3.2 </a:t>
            </a:r>
            <a:r>
              <a:rPr lang="zh-CN" altLang="zh-CN" dirty="0"/>
              <a:t>转义字符</a:t>
            </a:r>
          </a:p>
          <a:p>
            <a:r>
              <a:rPr lang="en-US" altLang="zh-CN" dirty="0"/>
              <a:t>3.3 </a:t>
            </a:r>
            <a:r>
              <a:rPr lang="zh-CN" altLang="zh-CN" dirty="0"/>
              <a:t>格式化字符串</a:t>
            </a:r>
          </a:p>
          <a:p>
            <a:r>
              <a:rPr lang="en-US" altLang="zh-CN" dirty="0"/>
              <a:t>3.4 </a:t>
            </a:r>
            <a:r>
              <a:rPr lang="zh-CN" altLang="zh-CN" dirty="0"/>
              <a:t>字符串的比较</a:t>
            </a:r>
          </a:p>
          <a:p>
            <a:r>
              <a:rPr lang="en-US" altLang="zh-CN" dirty="0"/>
              <a:t>3.5 </a:t>
            </a:r>
            <a:r>
              <a:rPr lang="zh-CN" altLang="zh-CN" dirty="0"/>
              <a:t>字符串输入输出 </a:t>
            </a:r>
          </a:p>
          <a:p>
            <a:r>
              <a:rPr lang="en-US" altLang="zh-CN" dirty="0"/>
              <a:t>3.6 </a:t>
            </a:r>
            <a:r>
              <a:rPr lang="zh-CN" altLang="zh-CN" dirty="0"/>
              <a:t>字符串运算</a:t>
            </a:r>
          </a:p>
          <a:p>
            <a:r>
              <a:rPr lang="en-US" altLang="zh-CN" dirty="0"/>
              <a:t>3.7 </a:t>
            </a:r>
            <a:r>
              <a:rPr lang="zh-CN" altLang="zh-CN" dirty="0"/>
              <a:t>字符串内建方法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81589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02215435-FE6B-48CE-A41E-56221737E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3.1 </a:t>
            </a:r>
            <a:r>
              <a:rPr lang="zh-CN" altLang="zh-CN" dirty="0" smtClean="0"/>
              <a:t>字符串</a:t>
            </a:r>
            <a:r>
              <a:rPr lang="zh-CN" altLang="zh-CN" dirty="0"/>
              <a:t>表示</a:t>
            </a:r>
            <a:endParaRPr lang="zh-CN" altLang="en-US" dirty="0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F5A6C2B1-A311-413E-A285-E94B096F44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8022" y="1053352"/>
            <a:ext cx="9393947" cy="5240915"/>
          </a:xfrm>
        </p:spPr>
        <p:txBody>
          <a:bodyPr>
            <a:normAutofit/>
          </a:bodyPr>
          <a:lstStyle/>
          <a:p>
            <a:r>
              <a:rPr lang="zh-CN" altLang="en-US" dirty="0"/>
              <a:t>字符串是一种非常常见的</a:t>
            </a:r>
            <a:r>
              <a:rPr lang="en-US" altLang="zh-CN" dirty="0"/>
              <a:t>Python</a:t>
            </a:r>
            <a:r>
              <a:rPr lang="zh-CN" altLang="en-US" dirty="0"/>
              <a:t>自带的数据类型，在</a:t>
            </a:r>
            <a:r>
              <a:rPr lang="en-US" altLang="zh-CN" dirty="0"/>
              <a:t>Python</a:t>
            </a:r>
            <a:r>
              <a:rPr lang="zh-CN" altLang="en-US" dirty="0"/>
              <a:t>中用引号引起来的字符集称为</a:t>
            </a:r>
            <a:r>
              <a:rPr lang="zh-CN" altLang="en-US" dirty="0" smtClean="0"/>
              <a:t>字符串。</a:t>
            </a:r>
            <a:endParaRPr lang="en-US" altLang="zh-CN" dirty="0" smtClean="0"/>
          </a:p>
          <a:p>
            <a:r>
              <a:rPr lang="zh-CN" altLang="en-US" dirty="0" smtClean="0"/>
              <a:t>比如，</a:t>
            </a:r>
            <a:r>
              <a:rPr lang="en-US" altLang="zh-CN" dirty="0" smtClean="0"/>
              <a:t>’hello</a:t>
            </a:r>
            <a:r>
              <a:rPr lang="en-US" altLang="zh-CN" dirty="0"/>
              <a:t>’</a:t>
            </a:r>
            <a:r>
              <a:rPr lang="zh-CN" altLang="en-US" dirty="0" smtClean="0"/>
              <a:t>、</a:t>
            </a:r>
            <a:r>
              <a:rPr lang="en-US" altLang="zh-CN" dirty="0" smtClean="0"/>
              <a:t>”</a:t>
            </a:r>
            <a:r>
              <a:rPr lang="zh-CN" altLang="en-US" dirty="0" smtClean="0"/>
              <a:t>你好</a:t>
            </a:r>
            <a:r>
              <a:rPr lang="zh-CN" altLang="en-US" dirty="0"/>
              <a:t>吗</a:t>
            </a:r>
            <a:r>
              <a:rPr lang="zh-CN" altLang="en-US" dirty="0" smtClean="0"/>
              <a:t>？</a:t>
            </a:r>
            <a:r>
              <a:rPr lang="en-US" altLang="zh-CN" dirty="0" smtClean="0"/>
              <a:t>”</a:t>
            </a:r>
            <a:r>
              <a:rPr lang="zh-CN" altLang="en-US" dirty="0" smtClean="0"/>
              <a:t>、</a:t>
            </a:r>
            <a:r>
              <a:rPr lang="en-US" altLang="zh-CN" dirty="0" smtClean="0"/>
              <a:t>”my </a:t>
            </a:r>
            <a:r>
              <a:rPr lang="en-US" altLang="zh-CN" dirty="0"/>
              <a:t>mother”</a:t>
            </a:r>
            <a:r>
              <a:rPr lang="zh-CN" altLang="en-US" dirty="0" smtClean="0"/>
              <a:t>、</a:t>
            </a:r>
            <a:r>
              <a:rPr lang="en-US" altLang="zh-CN" dirty="0" smtClean="0"/>
              <a:t>”5+6”</a:t>
            </a:r>
            <a:r>
              <a:rPr lang="zh-CN" altLang="en-US" dirty="0" smtClean="0"/>
              <a:t>等</a:t>
            </a:r>
            <a:r>
              <a:rPr lang="zh-CN" altLang="en-US" dirty="0"/>
              <a:t>都属于字符串。</a:t>
            </a:r>
          </a:p>
          <a:p>
            <a:r>
              <a:rPr lang="en-US" altLang="zh-CN" dirty="0" err="1"/>
              <a:t>Pyhton</a:t>
            </a:r>
            <a:r>
              <a:rPr lang="zh-CN" altLang="en-US" dirty="0"/>
              <a:t>中的字符串被定义为一个字符集合，它被引号所包围，引号可以是单引号、双引号或者三引号。其中单引号和双引号包围的是单行字符串，二者的作用相同。</a:t>
            </a:r>
          </a:p>
          <a:p>
            <a:r>
              <a:rPr lang="en-US" altLang="zh-CN" dirty="0" smtClean="0"/>
              <a:t> </a:t>
            </a:r>
            <a:endParaRPr lang="zh-CN" altLang="zh-CN" dirty="0"/>
          </a:p>
          <a:p>
            <a:endParaRPr lang="zh-CN" altLang="en-US" dirty="0"/>
          </a:p>
        </p:txBody>
      </p:sp>
      <p:grpSp>
        <p:nvGrpSpPr>
          <p:cNvPr id="5" name="组合 4"/>
          <p:cNvGrpSpPr/>
          <p:nvPr/>
        </p:nvGrpSpPr>
        <p:grpSpPr>
          <a:xfrm>
            <a:off x="9011103" y="3925434"/>
            <a:ext cx="1362075" cy="1495425"/>
            <a:chOff x="0" y="0"/>
            <a:chExt cx="1981200" cy="1743075"/>
          </a:xfrm>
        </p:grpSpPr>
        <p:sp>
          <p:nvSpPr>
            <p:cNvPr id="6" name="矩形 5"/>
            <p:cNvSpPr/>
            <p:nvPr/>
          </p:nvSpPr>
          <p:spPr>
            <a:xfrm>
              <a:off x="0" y="0"/>
              <a:ext cx="1981200" cy="1743075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endParaRPr lang="en-US" sz="1050" kern="100">
                <a:effectLst/>
                <a:ea typeface="等线"/>
                <a:cs typeface="Times New Roman"/>
              </a:endParaRPr>
            </a:p>
          </p:txBody>
        </p:sp>
        <p:sp>
          <p:nvSpPr>
            <p:cNvPr id="7" name="文本框 11"/>
            <p:cNvSpPr txBox="1"/>
            <p:nvPr/>
          </p:nvSpPr>
          <p:spPr>
            <a:xfrm>
              <a:off x="41564" y="1390650"/>
              <a:ext cx="1898073" cy="323851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zh-CN" sz="1050" kern="100">
                  <a:effectLst/>
                  <a:ea typeface="等线"/>
                  <a:cs typeface="Times New Roman"/>
                </a:rPr>
                <a:t>扫码看视频</a:t>
              </a:r>
              <a:r>
                <a:rPr lang="en-US" sz="1050" kern="100">
                  <a:effectLst/>
                  <a:ea typeface="等线"/>
                  <a:cs typeface="Times New Roman"/>
                </a:rPr>
                <a:t>3.1</a:t>
              </a:r>
              <a:endParaRPr lang="zh-CN" sz="1050" kern="100">
                <a:effectLst/>
                <a:ea typeface="等线"/>
                <a:cs typeface="Times New Roman"/>
              </a:endParaRPr>
            </a:p>
          </p:txBody>
        </p:sp>
      </p:grp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0" y="457200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pic>
        <p:nvPicPr>
          <p:cNvPr id="2052" name="图片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5890" y="4166005"/>
            <a:ext cx="952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4708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11641" y="5009846"/>
            <a:ext cx="8534400" cy="1507067"/>
          </a:xfrm>
        </p:spPr>
        <p:txBody>
          <a:bodyPr/>
          <a:lstStyle/>
          <a:p>
            <a:r>
              <a:rPr lang="en-US" altLang="zh-CN" dirty="0" smtClean="0"/>
              <a:t>3.1</a:t>
            </a:r>
            <a:r>
              <a:rPr lang="zh-CN" altLang="zh-CN" dirty="0" smtClean="0"/>
              <a:t>字符串</a:t>
            </a:r>
            <a:r>
              <a:rPr lang="zh-CN" altLang="zh-CN" dirty="0"/>
              <a:t>表示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2" y="1106714"/>
            <a:ext cx="11101388" cy="3615267"/>
          </a:xfrm>
        </p:spPr>
        <p:txBody>
          <a:bodyPr>
            <a:noAutofit/>
          </a:bodyPr>
          <a:lstStyle/>
          <a:p>
            <a:r>
              <a:rPr lang="zh-CN" altLang="en-US" sz="2400" dirty="0"/>
              <a:t>使用单引号</a:t>
            </a:r>
            <a:r>
              <a:rPr lang="en-US" altLang="zh-CN" sz="2400" dirty="0" smtClean="0"/>
              <a:t>(‘)</a:t>
            </a:r>
          </a:p>
          <a:p>
            <a:pPr marL="0" indent="0">
              <a:buNone/>
            </a:pPr>
            <a:r>
              <a:rPr lang="en-US" altLang="zh-CN" sz="2400" dirty="0"/>
              <a:t> </a:t>
            </a:r>
            <a:r>
              <a:rPr lang="en-US" altLang="zh-CN" sz="2400" dirty="0" smtClean="0"/>
              <a:t>    </a:t>
            </a:r>
            <a:r>
              <a:rPr lang="zh-CN" altLang="en-US" sz="2400" dirty="0" smtClean="0"/>
              <a:t>可以</a:t>
            </a:r>
            <a:r>
              <a:rPr lang="zh-CN" altLang="en-US" sz="2400" dirty="0"/>
              <a:t>用单引号指示字符串，就</a:t>
            </a:r>
            <a:r>
              <a:rPr lang="zh-CN" altLang="en-US" sz="2400" dirty="0" smtClean="0"/>
              <a:t>如同</a:t>
            </a:r>
            <a:r>
              <a:rPr lang="en-US" altLang="zh-CN" sz="2400" dirty="0" smtClean="0"/>
              <a:t>’Quote </a:t>
            </a:r>
            <a:r>
              <a:rPr lang="en-US" altLang="zh-CN" sz="2400" dirty="0"/>
              <a:t>me on this‘</a:t>
            </a:r>
            <a:r>
              <a:rPr lang="zh-CN" altLang="en-US" sz="2400" dirty="0"/>
              <a:t>这样。所有的空白，即空格和制表符都照原样保留。 </a:t>
            </a:r>
          </a:p>
          <a:p>
            <a:r>
              <a:rPr lang="zh-CN" altLang="en-US" sz="2400" dirty="0"/>
              <a:t>使用双引号</a:t>
            </a:r>
            <a:r>
              <a:rPr lang="en-US" altLang="zh-CN" sz="2400" dirty="0" smtClean="0"/>
              <a:t>(“)</a:t>
            </a:r>
            <a:endParaRPr lang="en-US" altLang="zh-CN" sz="2400" dirty="0"/>
          </a:p>
          <a:p>
            <a:pPr marL="0" indent="0">
              <a:buNone/>
            </a:pPr>
            <a:r>
              <a:rPr lang="en-US" altLang="zh-CN" sz="2400" dirty="0"/>
              <a:t> </a:t>
            </a:r>
            <a:r>
              <a:rPr lang="en-US" altLang="zh-CN" sz="2400" dirty="0" smtClean="0"/>
              <a:t>    </a:t>
            </a:r>
            <a:r>
              <a:rPr lang="zh-CN" altLang="en-US" sz="2400" dirty="0" smtClean="0"/>
              <a:t>在</a:t>
            </a:r>
            <a:r>
              <a:rPr lang="zh-CN" altLang="en-US" sz="2400" dirty="0"/>
              <a:t>双引号中的字符串与单引号中的字符串的使用完全相同，</a:t>
            </a:r>
            <a:r>
              <a:rPr lang="zh-CN" altLang="en-US" sz="2400" dirty="0" smtClean="0"/>
              <a:t>例如</a:t>
            </a:r>
            <a:r>
              <a:rPr lang="en-US" altLang="zh-CN" sz="2400" dirty="0" smtClean="0"/>
              <a:t>”What‘s </a:t>
            </a:r>
            <a:r>
              <a:rPr lang="en-US" altLang="zh-CN" sz="2400" dirty="0"/>
              <a:t>your name?“</a:t>
            </a:r>
            <a:r>
              <a:rPr lang="zh-CN" altLang="en-US" sz="2400" dirty="0"/>
              <a:t>。</a:t>
            </a:r>
          </a:p>
          <a:p>
            <a:r>
              <a:rPr lang="zh-CN" altLang="en-US" sz="2400" dirty="0"/>
              <a:t>使用</a:t>
            </a:r>
            <a:r>
              <a:rPr lang="zh-CN" altLang="en-US" sz="2400" dirty="0" smtClean="0"/>
              <a:t>三引号</a:t>
            </a:r>
            <a:endParaRPr lang="en-US" altLang="zh-CN" sz="2400" dirty="0" smtClean="0"/>
          </a:p>
          <a:p>
            <a:pPr marL="0" indent="0">
              <a:buNone/>
            </a:pPr>
            <a:r>
              <a:rPr lang="en-US" altLang="zh-CN" sz="2400" dirty="0"/>
              <a:t> </a:t>
            </a:r>
            <a:r>
              <a:rPr lang="en-US" altLang="zh-CN" sz="2400" dirty="0" smtClean="0"/>
              <a:t>    </a:t>
            </a:r>
            <a:r>
              <a:rPr lang="zh-CN" altLang="en-US" sz="2400" dirty="0" smtClean="0"/>
              <a:t>可以用三引号包围</a:t>
            </a:r>
            <a:r>
              <a:rPr lang="zh-CN" altLang="en-US" sz="2400" dirty="0"/>
              <a:t>多行字符串。这种字符串常常出现在函数声明的下一行，用来注释函数的功能。三引号可以保留所有字符串的格式信息，如果字符串跨越多行，行与行之间的回车符也可以保存下来，引号、制表符或者其他任何信息都可以保存下来。利用这种方式，可以将整个段落作为单个字符保存下来进行处理</a:t>
            </a:r>
            <a:r>
              <a:rPr lang="zh-CN" altLang="en-US" sz="2400" dirty="0" smtClean="0"/>
              <a:t>。</a:t>
            </a:r>
            <a:endParaRPr lang="en-US" altLang="zh-CN" sz="2400" dirty="0" smtClean="0"/>
          </a:p>
        </p:txBody>
      </p:sp>
    </p:spTree>
    <p:extLst>
      <p:ext uri="{BB962C8B-B14F-4D97-AF65-F5344CB8AC3E}">
        <p14:creationId xmlns:p14="http://schemas.microsoft.com/office/powerpoint/2010/main" val="3418738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9784215" y="4883784"/>
            <a:ext cx="1362075" cy="1495425"/>
            <a:chOff x="0" y="0"/>
            <a:chExt cx="1981200" cy="1743075"/>
          </a:xfrm>
        </p:grpSpPr>
        <p:sp>
          <p:nvSpPr>
            <p:cNvPr id="9" name="矩形 8"/>
            <p:cNvSpPr/>
            <p:nvPr/>
          </p:nvSpPr>
          <p:spPr>
            <a:xfrm>
              <a:off x="0" y="0"/>
              <a:ext cx="1981200" cy="1743075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endParaRPr lang="en-US" sz="1050" kern="100">
                <a:effectLst/>
                <a:ea typeface="等线"/>
                <a:cs typeface="Times New Roman"/>
              </a:endParaRPr>
            </a:p>
          </p:txBody>
        </p:sp>
        <p:sp>
          <p:nvSpPr>
            <p:cNvPr id="10" name="文本框 4"/>
            <p:cNvSpPr txBox="1"/>
            <p:nvPr/>
          </p:nvSpPr>
          <p:spPr>
            <a:xfrm>
              <a:off x="41564" y="1390650"/>
              <a:ext cx="1898073" cy="323851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zh-CN" sz="1050" kern="100">
                  <a:effectLst/>
                  <a:ea typeface="等线"/>
                  <a:cs typeface="Times New Roman"/>
                </a:rPr>
                <a:t>扫码看视频</a:t>
              </a:r>
              <a:r>
                <a:rPr lang="en-US" sz="1050" kern="100">
                  <a:effectLst/>
                  <a:ea typeface="等线"/>
                  <a:cs typeface="Times New Roman"/>
                </a:rPr>
                <a:t>3.2</a:t>
              </a:r>
              <a:endParaRPr lang="zh-CN" sz="1050" kern="100">
                <a:effectLst/>
                <a:ea typeface="等线"/>
                <a:cs typeface="Times New Roman"/>
              </a:endParaRPr>
            </a:p>
          </p:txBody>
        </p:sp>
      </p:grpSp>
      <p:sp>
        <p:nvSpPr>
          <p:cNvPr id="2" name="标题 1">
            <a:extLst>
              <a:ext uri="{FF2B5EF4-FFF2-40B4-BE49-F238E27FC236}">
                <a16:creationId xmlns="" xmlns:a16="http://schemas.microsoft.com/office/drawing/2014/main" id="{02215435-FE6B-48CE-A41E-56221737E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3.2 </a:t>
            </a:r>
            <a:r>
              <a:rPr lang="zh-CN" altLang="en-US" dirty="0" smtClean="0"/>
              <a:t>转义字符</a:t>
            </a:r>
            <a:endParaRPr lang="zh-CN" altLang="en-US" dirty="0"/>
          </a:p>
        </p:txBody>
      </p:sp>
      <p:sp>
        <p:nvSpPr>
          <p:cNvPr id="3" name="文本占位符 2">
            <a:extLst>
              <a:ext uri="{FF2B5EF4-FFF2-40B4-BE49-F238E27FC236}">
                <a16:creationId xmlns="" xmlns:a16="http://schemas.microsoft.com/office/drawing/2014/main" id="{F5A6C2B1-A311-413E-A285-E94B096F44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8022" y="1053352"/>
            <a:ext cx="9393947" cy="5240915"/>
          </a:xfrm>
        </p:spPr>
        <p:txBody>
          <a:bodyPr>
            <a:normAutofit/>
          </a:bodyPr>
          <a:lstStyle/>
          <a:p>
            <a:r>
              <a:rPr lang="zh-CN" altLang="en-US" dirty="0"/>
              <a:t>转义字符用于表示一些在某些场合不能直接输入的特殊字符。代码中需要输入退格符、换行符、换页符等不可见字符，解决这个问题需要使用转义符。转义符由反斜杠（</a:t>
            </a:r>
            <a:r>
              <a:rPr lang="en-US" altLang="zh-CN" dirty="0"/>
              <a:t>\</a:t>
            </a:r>
            <a:r>
              <a:rPr lang="zh-CN" altLang="en-US" dirty="0"/>
              <a:t>）引导，与后面相邻的字符组成了新的含义。</a:t>
            </a: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63080"/>
              </p:ext>
            </p:extLst>
          </p:nvPr>
        </p:nvGraphicFramePr>
        <p:xfrm>
          <a:off x="2264229" y="2529104"/>
          <a:ext cx="7082971" cy="4176509"/>
        </p:xfrm>
        <a:graphic>
          <a:graphicData uri="http://schemas.openxmlformats.org/drawingml/2006/table">
            <a:tbl>
              <a:tblPr firstRow="1" firstCol="1" bandRow="1">
                <a:tableStyleId>{91EBBBCC-DAD2-459C-BE2E-F6DE35CF9A28}</a:tableStyleId>
              </a:tblPr>
              <a:tblGrid>
                <a:gridCol w="2177675"/>
                <a:gridCol w="4905296"/>
              </a:tblGrid>
              <a:tr h="2456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400" kern="0" dirty="0">
                          <a:effectLst/>
                        </a:rPr>
                        <a:t>转义字符</a:t>
                      </a:r>
                      <a:endParaRPr lang="zh-CN" sz="1400" kern="100" dirty="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59233" marR="5923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400" kern="0">
                          <a:effectLst/>
                        </a:rPr>
                        <a:t>描述</a:t>
                      </a:r>
                      <a:endParaRPr lang="zh-CN" sz="1400" kern="10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59233" marR="59233" marT="0" marB="0"/>
                </a:tc>
              </a:tr>
              <a:tr h="245677">
                <a:tc>
                  <a:txBody>
                    <a:bodyPr/>
                    <a:lstStyle/>
                    <a:p>
                      <a:pPr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\(</a:t>
                      </a:r>
                      <a:r>
                        <a:rPr lang="zh-CN" sz="1400" kern="0" dirty="0">
                          <a:effectLst/>
                        </a:rPr>
                        <a:t>在行尾时</a:t>
                      </a:r>
                      <a:r>
                        <a:rPr lang="en-US" sz="1400" kern="0" dirty="0">
                          <a:effectLst/>
                        </a:rPr>
                        <a:t>)</a:t>
                      </a:r>
                      <a:endParaRPr lang="zh-CN" sz="1400" kern="100" dirty="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59233" marR="5923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CN" sz="1400" kern="0" dirty="0">
                          <a:effectLst/>
                        </a:rPr>
                        <a:t>续行符</a:t>
                      </a:r>
                      <a:endParaRPr lang="zh-CN" sz="1400" kern="100" dirty="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59233" marR="59233" marT="0" marB="0"/>
                </a:tc>
              </a:tr>
              <a:tr h="245677">
                <a:tc>
                  <a:txBody>
                    <a:bodyPr/>
                    <a:lstStyle/>
                    <a:p>
                      <a:pPr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</a:rPr>
                        <a:t>\\</a:t>
                      </a:r>
                      <a:endParaRPr lang="zh-CN" sz="1400" kern="10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59233" marR="5923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CN" sz="1400" kern="0">
                          <a:effectLst/>
                        </a:rPr>
                        <a:t>反斜杠符号</a:t>
                      </a:r>
                      <a:endParaRPr lang="zh-CN" sz="1400" kern="10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59233" marR="59233" marT="0" marB="0"/>
                </a:tc>
              </a:tr>
              <a:tr h="245677">
                <a:tc>
                  <a:txBody>
                    <a:bodyPr/>
                    <a:lstStyle/>
                    <a:p>
                      <a:pPr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</a:rPr>
                        <a:t>\'</a:t>
                      </a:r>
                      <a:endParaRPr lang="zh-CN" sz="1400" kern="10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59233" marR="5923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CN" sz="1400" kern="0">
                          <a:effectLst/>
                        </a:rPr>
                        <a:t>单引号</a:t>
                      </a:r>
                      <a:endParaRPr lang="zh-CN" sz="1400" kern="10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59233" marR="59233" marT="0" marB="0"/>
                </a:tc>
              </a:tr>
              <a:tr h="245677">
                <a:tc>
                  <a:txBody>
                    <a:bodyPr/>
                    <a:lstStyle/>
                    <a:p>
                      <a:pPr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</a:rPr>
                        <a:t>\"</a:t>
                      </a:r>
                      <a:endParaRPr lang="zh-CN" sz="1400" kern="10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59233" marR="5923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CN" sz="1400" kern="0">
                          <a:effectLst/>
                        </a:rPr>
                        <a:t>双引号</a:t>
                      </a:r>
                      <a:endParaRPr lang="zh-CN" sz="1400" kern="10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59233" marR="59233" marT="0" marB="0"/>
                </a:tc>
              </a:tr>
              <a:tr h="245677">
                <a:tc>
                  <a:txBody>
                    <a:bodyPr/>
                    <a:lstStyle/>
                    <a:p>
                      <a:pPr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\a</a:t>
                      </a:r>
                      <a:endParaRPr lang="zh-CN" sz="1400" kern="100" dirty="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59233" marR="5923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CN" sz="1400" kern="0">
                          <a:effectLst/>
                        </a:rPr>
                        <a:t>响铃</a:t>
                      </a:r>
                      <a:endParaRPr lang="zh-CN" sz="1400" kern="10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59233" marR="59233" marT="0" marB="0"/>
                </a:tc>
              </a:tr>
              <a:tr h="245677">
                <a:tc>
                  <a:txBody>
                    <a:bodyPr/>
                    <a:lstStyle/>
                    <a:p>
                      <a:pPr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</a:rPr>
                        <a:t>\b</a:t>
                      </a:r>
                      <a:endParaRPr lang="zh-CN" sz="1400" kern="10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59233" marR="5923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CN" sz="1400" kern="0">
                          <a:effectLst/>
                        </a:rPr>
                        <a:t>退格</a:t>
                      </a:r>
                      <a:r>
                        <a:rPr lang="en-US" sz="1400" kern="0">
                          <a:effectLst/>
                        </a:rPr>
                        <a:t>(Backspace)</a:t>
                      </a:r>
                      <a:endParaRPr lang="zh-CN" sz="1400" kern="10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59233" marR="59233" marT="0" marB="0"/>
                </a:tc>
              </a:tr>
              <a:tr h="245677">
                <a:tc>
                  <a:txBody>
                    <a:bodyPr/>
                    <a:lstStyle/>
                    <a:p>
                      <a:pPr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</a:rPr>
                        <a:t>\e</a:t>
                      </a:r>
                      <a:endParaRPr lang="zh-CN" sz="1400" kern="10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59233" marR="5923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CN" sz="1400" kern="0">
                          <a:effectLst/>
                        </a:rPr>
                        <a:t>转义</a:t>
                      </a:r>
                      <a:endParaRPr lang="zh-CN" sz="1400" kern="10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59233" marR="59233" marT="0" marB="0"/>
                </a:tc>
              </a:tr>
              <a:tr h="245677">
                <a:tc>
                  <a:txBody>
                    <a:bodyPr/>
                    <a:lstStyle/>
                    <a:p>
                      <a:pPr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</a:rPr>
                        <a:t>\000</a:t>
                      </a:r>
                      <a:endParaRPr lang="zh-CN" sz="1400" kern="10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59233" marR="5923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CN" sz="1400" kern="0" dirty="0">
                          <a:effectLst/>
                        </a:rPr>
                        <a:t>空</a:t>
                      </a:r>
                      <a:endParaRPr lang="zh-CN" sz="1400" kern="100" dirty="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59233" marR="59233" marT="0" marB="0"/>
                </a:tc>
              </a:tr>
              <a:tr h="245677">
                <a:tc>
                  <a:txBody>
                    <a:bodyPr/>
                    <a:lstStyle/>
                    <a:p>
                      <a:pPr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</a:rPr>
                        <a:t>\n</a:t>
                      </a:r>
                      <a:endParaRPr lang="zh-CN" sz="1400" kern="10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59233" marR="5923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CN" sz="1400" kern="0">
                          <a:effectLst/>
                        </a:rPr>
                        <a:t>换行</a:t>
                      </a:r>
                      <a:endParaRPr lang="zh-CN" sz="1400" kern="10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59233" marR="59233" marT="0" marB="0"/>
                </a:tc>
              </a:tr>
              <a:tr h="245677">
                <a:tc>
                  <a:txBody>
                    <a:bodyPr/>
                    <a:lstStyle/>
                    <a:p>
                      <a:pPr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</a:rPr>
                        <a:t>\v</a:t>
                      </a:r>
                      <a:endParaRPr lang="zh-CN" sz="1400" kern="10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59233" marR="5923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CN" sz="1400" kern="0">
                          <a:effectLst/>
                        </a:rPr>
                        <a:t>纵向制表符</a:t>
                      </a:r>
                      <a:endParaRPr lang="zh-CN" sz="1400" kern="10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59233" marR="59233" marT="0" marB="0"/>
                </a:tc>
              </a:tr>
              <a:tr h="245677">
                <a:tc>
                  <a:txBody>
                    <a:bodyPr/>
                    <a:lstStyle/>
                    <a:p>
                      <a:pPr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</a:rPr>
                        <a:t>\t</a:t>
                      </a:r>
                      <a:endParaRPr lang="zh-CN" sz="1400" kern="10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59233" marR="5923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CN" sz="1400" kern="0">
                          <a:effectLst/>
                        </a:rPr>
                        <a:t>横向制表符</a:t>
                      </a:r>
                      <a:endParaRPr lang="zh-CN" sz="1400" kern="10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59233" marR="59233" marT="0" marB="0"/>
                </a:tc>
              </a:tr>
              <a:tr h="245677">
                <a:tc>
                  <a:txBody>
                    <a:bodyPr/>
                    <a:lstStyle/>
                    <a:p>
                      <a:pPr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</a:rPr>
                        <a:t>\r</a:t>
                      </a:r>
                      <a:endParaRPr lang="zh-CN" sz="1400" kern="10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59233" marR="5923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CN" sz="1400" kern="0">
                          <a:effectLst/>
                        </a:rPr>
                        <a:t>回车</a:t>
                      </a:r>
                      <a:endParaRPr lang="zh-CN" sz="1400" kern="10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59233" marR="59233" marT="0" marB="0"/>
                </a:tc>
              </a:tr>
              <a:tr h="245677">
                <a:tc>
                  <a:txBody>
                    <a:bodyPr/>
                    <a:lstStyle/>
                    <a:p>
                      <a:pPr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</a:rPr>
                        <a:t>\f</a:t>
                      </a:r>
                      <a:endParaRPr lang="zh-CN" sz="1400" kern="10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59233" marR="5923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CN" sz="1400" kern="0">
                          <a:effectLst/>
                        </a:rPr>
                        <a:t>换页</a:t>
                      </a:r>
                      <a:endParaRPr lang="zh-CN" sz="1400" kern="10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59233" marR="59233" marT="0" marB="0"/>
                </a:tc>
              </a:tr>
              <a:tr h="245677">
                <a:tc>
                  <a:txBody>
                    <a:bodyPr/>
                    <a:lstStyle/>
                    <a:p>
                      <a:pPr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</a:rPr>
                        <a:t>\oyy</a:t>
                      </a:r>
                      <a:endParaRPr lang="zh-CN" sz="1400" kern="10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59233" marR="5923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CN" sz="1400" kern="0" dirty="0">
                          <a:effectLst/>
                        </a:rPr>
                        <a:t>八进制数，</a:t>
                      </a:r>
                      <a:r>
                        <a:rPr lang="en-US" sz="1400" kern="0" dirty="0" err="1">
                          <a:effectLst/>
                        </a:rPr>
                        <a:t>yy</a:t>
                      </a:r>
                      <a:r>
                        <a:rPr lang="zh-CN" sz="1400" kern="0" dirty="0">
                          <a:effectLst/>
                        </a:rPr>
                        <a:t>代表的字符，例如：</a:t>
                      </a:r>
                      <a:r>
                        <a:rPr lang="en-US" sz="1400" kern="0" dirty="0">
                          <a:effectLst/>
                        </a:rPr>
                        <a:t>\o12</a:t>
                      </a:r>
                      <a:r>
                        <a:rPr lang="zh-CN" sz="1400" kern="0" dirty="0">
                          <a:effectLst/>
                        </a:rPr>
                        <a:t>代表换行</a:t>
                      </a:r>
                      <a:endParaRPr lang="zh-CN" sz="1400" kern="100" dirty="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59233" marR="59233" marT="0" marB="0"/>
                </a:tc>
              </a:tr>
              <a:tr h="245677">
                <a:tc>
                  <a:txBody>
                    <a:bodyPr/>
                    <a:lstStyle/>
                    <a:p>
                      <a:pPr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</a:rPr>
                        <a:t>\xyy</a:t>
                      </a:r>
                      <a:endParaRPr lang="zh-CN" sz="1400" kern="10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59233" marR="5923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CN" sz="1400" kern="0" dirty="0">
                          <a:effectLst/>
                        </a:rPr>
                        <a:t>十六进制数，</a:t>
                      </a:r>
                      <a:r>
                        <a:rPr lang="en-US" sz="1400" kern="0" dirty="0" err="1">
                          <a:effectLst/>
                        </a:rPr>
                        <a:t>yy</a:t>
                      </a:r>
                      <a:r>
                        <a:rPr lang="zh-CN" sz="1400" kern="0" dirty="0">
                          <a:effectLst/>
                        </a:rPr>
                        <a:t>代表的字符，例如：</a:t>
                      </a:r>
                      <a:r>
                        <a:rPr lang="en-US" sz="1400" kern="0" dirty="0">
                          <a:effectLst/>
                        </a:rPr>
                        <a:t>\x0a</a:t>
                      </a:r>
                      <a:r>
                        <a:rPr lang="zh-CN" sz="1400" kern="0" dirty="0">
                          <a:effectLst/>
                        </a:rPr>
                        <a:t>代表换行</a:t>
                      </a:r>
                      <a:endParaRPr lang="zh-CN" sz="1400" kern="100" dirty="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59233" marR="59233" marT="0" marB="0"/>
                </a:tc>
              </a:tr>
              <a:tr h="245677">
                <a:tc>
                  <a:txBody>
                    <a:bodyPr/>
                    <a:lstStyle/>
                    <a:p>
                      <a:pPr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400" kern="0">
                          <a:effectLst/>
                        </a:rPr>
                        <a:t>\other</a:t>
                      </a:r>
                      <a:endParaRPr lang="zh-CN" sz="1400" kern="10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59233" marR="5923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CN" sz="1400" kern="0" dirty="0">
                          <a:effectLst/>
                        </a:rPr>
                        <a:t>其它的字符以普通格式输出</a:t>
                      </a:r>
                      <a:endParaRPr lang="zh-CN" sz="1400" kern="100" dirty="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59233" marR="59233" marT="0" marB="0"/>
                </a:tc>
              </a:tr>
            </a:tbl>
          </a:graphicData>
        </a:graphic>
      </p:graphicFrame>
      <p:pic>
        <p:nvPicPr>
          <p:cNvPr id="5" name="图片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9002" y="5124355"/>
            <a:ext cx="952500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59245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02215435-FE6B-48CE-A41E-56221737E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3.3 </a:t>
            </a:r>
            <a:r>
              <a:rPr lang="zh-CN" altLang="zh-CN" dirty="0" smtClean="0"/>
              <a:t>格式化</a:t>
            </a:r>
            <a:r>
              <a:rPr lang="zh-CN" altLang="zh-CN" dirty="0"/>
              <a:t>字符串</a:t>
            </a:r>
            <a:endParaRPr lang="zh-CN" altLang="en-US" dirty="0"/>
          </a:p>
        </p:txBody>
      </p:sp>
      <p:sp>
        <p:nvSpPr>
          <p:cNvPr id="3" name="文本占位符 2">
            <a:extLst>
              <a:ext uri="{FF2B5EF4-FFF2-40B4-BE49-F238E27FC236}">
                <a16:creationId xmlns="" xmlns:a16="http://schemas.microsoft.com/office/drawing/2014/main" id="{F5A6C2B1-A311-413E-A285-E94B096F44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2194" y="1140438"/>
            <a:ext cx="9393947" cy="5240915"/>
          </a:xfrm>
        </p:spPr>
        <p:txBody>
          <a:bodyPr>
            <a:normAutofit/>
          </a:bodyPr>
          <a:lstStyle/>
          <a:p>
            <a:r>
              <a:rPr lang="zh-CN" altLang="en-US" dirty="0"/>
              <a:t>程序运行输出的结果很多时候是以字符串的形式呈现，为了实现输出的灵活性和可编辑性，需要控制字符串的输出格式，即字符串类型的格式化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r>
              <a:rPr lang="en-US" altLang="zh-CN" dirty="0" smtClean="0"/>
              <a:t>Python</a:t>
            </a:r>
            <a:r>
              <a:rPr lang="zh-CN" altLang="en-US" dirty="0"/>
              <a:t>支持两种字符串的格式化方法</a:t>
            </a:r>
            <a:r>
              <a:rPr lang="zh-CN" altLang="en-US" dirty="0" smtClean="0"/>
              <a:t>，</a:t>
            </a:r>
            <a:endParaRPr lang="en-US" altLang="zh-CN" dirty="0" smtClean="0"/>
          </a:p>
          <a:p>
            <a:pPr marL="342900" indent="-342900">
              <a:buFont typeface="Wingdings" pitchFamily="2" charset="2"/>
              <a:buChar char="l"/>
            </a:pPr>
            <a:r>
              <a:rPr lang="zh-CN" altLang="en-US" dirty="0" smtClean="0"/>
              <a:t>使用</a:t>
            </a:r>
            <a:r>
              <a:rPr lang="zh-CN" altLang="en-US" dirty="0"/>
              <a:t>格式化</a:t>
            </a:r>
            <a:r>
              <a:rPr lang="zh-CN" altLang="en-US" dirty="0" smtClean="0"/>
              <a:t>操作符</a:t>
            </a:r>
            <a:r>
              <a:rPr lang="en-US" altLang="zh-CN" dirty="0" smtClean="0"/>
              <a:t>”%”</a:t>
            </a:r>
            <a:r>
              <a:rPr lang="zh-CN" altLang="en-US" dirty="0" smtClean="0"/>
              <a:t>；</a:t>
            </a:r>
            <a:endParaRPr lang="en-US" altLang="zh-CN" dirty="0" smtClean="0"/>
          </a:p>
          <a:p>
            <a:pPr marL="342900" indent="-342900">
              <a:buFont typeface="Wingdings" pitchFamily="2" charset="2"/>
              <a:buChar char="l"/>
            </a:pPr>
            <a:r>
              <a:rPr lang="zh-CN" altLang="en-US" dirty="0" smtClean="0"/>
              <a:t>采用</a:t>
            </a:r>
            <a:r>
              <a:rPr lang="zh-CN" altLang="en-US" dirty="0"/>
              <a:t>专门的</a:t>
            </a:r>
            <a:r>
              <a:rPr lang="en-US" altLang="zh-CN" dirty="0" err="1"/>
              <a:t>str.format</a:t>
            </a:r>
            <a:r>
              <a:rPr lang="en-US" altLang="zh-CN" dirty="0"/>
              <a:t>()</a:t>
            </a:r>
            <a:r>
              <a:rPr lang="zh-CN" altLang="en-US" dirty="0"/>
              <a:t>方法。</a:t>
            </a:r>
            <a:r>
              <a:rPr lang="en-US" altLang="zh-CN" dirty="0" smtClean="0"/>
              <a:t> </a:t>
            </a:r>
            <a:endParaRPr lang="zh-CN" altLang="zh-CN" dirty="0"/>
          </a:p>
          <a:p>
            <a:endParaRPr lang="zh-CN" altLang="en-US" dirty="0"/>
          </a:p>
        </p:txBody>
      </p:sp>
      <p:grpSp>
        <p:nvGrpSpPr>
          <p:cNvPr id="6" name="组合 5"/>
          <p:cNvGrpSpPr/>
          <p:nvPr/>
        </p:nvGrpSpPr>
        <p:grpSpPr>
          <a:xfrm>
            <a:off x="7058477" y="2434857"/>
            <a:ext cx="1362075" cy="1495425"/>
            <a:chOff x="0" y="0"/>
            <a:chExt cx="1981200" cy="1743075"/>
          </a:xfrm>
        </p:grpSpPr>
        <p:sp>
          <p:nvSpPr>
            <p:cNvPr id="7" name="矩形 6"/>
            <p:cNvSpPr/>
            <p:nvPr/>
          </p:nvSpPr>
          <p:spPr>
            <a:xfrm>
              <a:off x="0" y="0"/>
              <a:ext cx="1981200" cy="1743075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endParaRPr lang="en-US" sz="1050" kern="100">
                <a:effectLst/>
                <a:ea typeface="等线"/>
                <a:cs typeface="Times New Roman"/>
              </a:endParaRPr>
            </a:p>
          </p:txBody>
        </p:sp>
        <p:sp>
          <p:nvSpPr>
            <p:cNvPr id="8" name="文本框 8"/>
            <p:cNvSpPr txBox="1"/>
            <p:nvPr/>
          </p:nvSpPr>
          <p:spPr>
            <a:xfrm>
              <a:off x="41564" y="1390650"/>
              <a:ext cx="1898073" cy="323851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zh-CN" sz="1050" kern="100">
                  <a:effectLst/>
                  <a:ea typeface="等线"/>
                  <a:cs typeface="Times New Roman"/>
                </a:rPr>
                <a:t>扫码看视频</a:t>
              </a:r>
              <a:r>
                <a:rPr lang="en-US" sz="1050" kern="100">
                  <a:effectLst/>
                  <a:ea typeface="等线"/>
                  <a:cs typeface="Times New Roman"/>
                </a:rPr>
                <a:t>3.3</a:t>
              </a:r>
              <a:endParaRPr lang="zh-CN" sz="1050" kern="100">
                <a:effectLst/>
                <a:ea typeface="等线"/>
                <a:cs typeface="Times New Roman"/>
              </a:endParaRPr>
            </a:p>
          </p:txBody>
        </p:sp>
      </p:grpSp>
      <p:pic>
        <p:nvPicPr>
          <p:cNvPr id="9" name="图片 8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3265" y="2675428"/>
            <a:ext cx="952500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7156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6498" y="0"/>
            <a:ext cx="8534400" cy="1507067"/>
          </a:xfrm>
        </p:spPr>
        <p:txBody>
          <a:bodyPr/>
          <a:lstStyle/>
          <a:p>
            <a:r>
              <a:rPr lang="zh-CN" altLang="en-US" dirty="0" smtClean="0"/>
              <a:t>一、</a:t>
            </a:r>
            <a:r>
              <a:rPr lang="zh-CN" altLang="zh-CN" dirty="0" smtClean="0"/>
              <a:t>用</a:t>
            </a:r>
            <a:r>
              <a:rPr lang="en-US" altLang="zh-CN" dirty="0"/>
              <a:t>%</a:t>
            </a:r>
            <a:r>
              <a:rPr lang="zh-CN" altLang="zh-CN" dirty="0"/>
              <a:t>操作符格式化字符串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97126" y="725713"/>
            <a:ext cx="8534400" cy="2191657"/>
          </a:xfrm>
        </p:spPr>
        <p:txBody>
          <a:bodyPr/>
          <a:lstStyle/>
          <a:p>
            <a:r>
              <a:rPr lang="en-US" altLang="zh-CN" dirty="0"/>
              <a:t>Python</a:t>
            </a:r>
            <a:r>
              <a:rPr lang="zh-CN" altLang="en-US" dirty="0"/>
              <a:t>的</a:t>
            </a:r>
            <a:r>
              <a:rPr lang="en-US" altLang="zh-CN" dirty="0"/>
              <a:t>%</a:t>
            </a:r>
            <a:r>
              <a:rPr lang="zh-CN" altLang="en-US" dirty="0"/>
              <a:t>操作符可用于格式化字符串，控制字符串的呈现格式。格式字符串时，</a:t>
            </a:r>
            <a:r>
              <a:rPr lang="en-US" altLang="zh-CN" dirty="0"/>
              <a:t>Python</a:t>
            </a:r>
            <a:r>
              <a:rPr lang="zh-CN" altLang="en-US" dirty="0"/>
              <a:t>使用一个字符串作为模板。模板中有格式符，这些格式符为显示值预留位置，并说明显示值应该呈现的格式。</a:t>
            </a: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6626882"/>
              </p:ext>
            </p:extLst>
          </p:nvPr>
        </p:nvGraphicFramePr>
        <p:xfrm>
          <a:off x="1640115" y="2420598"/>
          <a:ext cx="9695545" cy="3864089"/>
        </p:xfrm>
        <a:graphic>
          <a:graphicData uri="http://schemas.openxmlformats.org/drawingml/2006/table">
            <a:tbl>
              <a:tblPr firstRow="1" firstCol="1" bandRow="1">
                <a:tableStyleId>{91EBBBCC-DAD2-459C-BE2E-F6DE35CF9A28}</a:tableStyleId>
              </a:tblPr>
              <a:tblGrid>
                <a:gridCol w="2767885"/>
                <a:gridCol w="6927660"/>
              </a:tblGrid>
              <a:tr h="369980"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CN" sz="1600" kern="0" dirty="0">
                          <a:effectLst/>
                        </a:rPr>
                        <a:t>符号</a:t>
                      </a:r>
                      <a:endParaRPr lang="zh-CN" sz="1600" kern="100" dirty="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CN" sz="1600" kern="0" dirty="0">
                          <a:effectLst/>
                        </a:rPr>
                        <a:t>描述</a:t>
                      </a:r>
                      <a:endParaRPr lang="zh-CN" sz="1600" kern="100" dirty="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8958">
                <a:tc>
                  <a:txBody>
                    <a:bodyPr/>
                    <a:lstStyle/>
                    <a:p>
                      <a:pPr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*</a:t>
                      </a:r>
                      <a:endParaRPr lang="zh-CN" sz="1600" kern="100" dirty="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CN" sz="1600" kern="0" dirty="0">
                          <a:effectLst/>
                        </a:rPr>
                        <a:t>定义宽度或者小数点精度</a:t>
                      </a:r>
                      <a:endParaRPr lang="zh-CN" sz="1600" kern="100" dirty="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8958">
                <a:tc>
                  <a:txBody>
                    <a:bodyPr/>
                    <a:lstStyle/>
                    <a:p>
                      <a:pPr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-</a:t>
                      </a:r>
                      <a:endParaRPr lang="zh-CN" sz="1600" kern="100" dirty="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CN" sz="1600" kern="0" dirty="0">
                          <a:effectLst/>
                        </a:rPr>
                        <a:t>表示左对齐，正数前无符号，负数前添加负号</a:t>
                      </a:r>
                      <a:endParaRPr lang="zh-CN" sz="1600" kern="100" dirty="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8958">
                <a:tc>
                  <a:txBody>
                    <a:bodyPr/>
                    <a:lstStyle/>
                    <a:p>
                      <a:pPr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+</a:t>
                      </a:r>
                      <a:endParaRPr lang="zh-CN" sz="1600" kern="100" dirty="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CN" sz="1600" kern="0" dirty="0">
                          <a:effectLst/>
                        </a:rPr>
                        <a:t>表示右对齐，正数前添加正号，负数前添加负号</a:t>
                      </a:r>
                      <a:endParaRPr lang="zh-CN" sz="1600" kern="100" dirty="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8958">
                <a:tc>
                  <a:txBody>
                    <a:bodyPr/>
                    <a:lstStyle/>
                    <a:p>
                      <a:pPr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</a:rPr>
                        <a:t>&lt;sp&gt;</a:t>
                      </a:r>
                      <a:endParaRPr lang="zh-CN" sz="1600" kern="10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CN" sz="1600" kern="0" dirty="0">
                          <a:effectLst/>
                        </a:rPr>
                        <a:t>表示右对齐，正数前添加空格，负数前添加负号</a:t>
                      </a:r>
                      <a:endParaRPr lang="zh-CN" sz="1600" kern="100" dirty="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06787">
                <a:tc>
                  <a:txBody>
                    <a:bodyPr/>
                    <a:lstStyle/>
                    <a:p>
                      <a:pPr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</a:rPr>
                        <a:t>#</a:t>
                      </a:r>
                      <a:endParaRPr lang="zh-CN" sz="1600" kern="10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CN" sz="1600" kern="0" dirty="0">
                          <a:effectLst/>
                        </a:rPr>
                        <a:t>在八进制数前面显示零</a:t>
                      </a:r>
                      <a:r>
                        <a:rPr lang="en-US" sz="1600" kern="0" dirty="0">
                          <a:effectLst/>
                        </a:rPr>
                        <a:t>('0')</a:t>
                      </a:r>
                      <a:r>
                        <a:rPr lang="zh-CN" sz="1600" kern="0" dirty="0">
                          <a:effectLst/>
                        </a:rPr>
                        <a:t>，在十六进制前面显示</a:t>
                      </a:r>
                      <a:r>
                        <a:rPr lang="en-US" sz="1600" kern="0" dirty="0">
                          <a:effectLst/>
                        </a:rPr>
                        <a:t>'0x'</a:t>
                      </a:r>
                      <a:r>
                        <a:rPr lang="zh-CN" sz="1600" kern="0" dirty="0">
                          <a:effectLst/>
                        </a:rPr>
                        <a:t>或者</a:t>
                      </a:r>
                      <a:r>
                        <a:rPr lang="en-US" sz="1600" kern="0" dirty="0">
                          <a:effectLst/>
                        </a:rPr>
                        <a:t>'0X'</a:t>
                      </a:r>
                      <a:endParaRPr lang="zh-CN" sz="1600" kern="100" dirty="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06787">
                <a:tc>
                  <a:txBody>
                    <a:bodyPr/>
                    <a:lstStyle/>
                    <a:p>
                      <a:pPr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</a:rPr>
                        <a:t>0</a:t>
                      </a:r>
                      <a:endParaRPr lang="zh-CN" sz="1600" kern="10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CN" sz="1600" kern="0" dirty="0">
                          <a:effectLst/>
                        </a:rPr>
                        <a:t>表示右对齐，显示的数字前面填充</a:t>
                      </a:r>
                      <a:r>
                        <a:rPr lang="en-US" sz="1600" kern="0" dirty="0">
                          <a:effectLst/>
                        </a:rPr>
                        <a:t>'0'</a:t>
                      </a:r>
                      <a:r>
                        <a:rPr lang="zh-CN" sz="1600" kern="0" dirty="0">
                          <a:effectLst/>
                        </a:rPr>
                        <a:t>而不是默认的空格</a:t>
                      </a:r>
                      <a:endParaRPr lang="zh-CN" sz="1600" kern="100" dirty="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8958">
                <a:tc>
                  <a:txBody>
                    <a:bodyPr/>
                    <a:lstStyle/>
                    <a:p>
                      <a:pPr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</a:rPr>
                        <a:t>%</a:t>
                      </a:r>
                      <a:endParaRPr lang="zh-CN" sz="1600" kern="10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'%%'</a:t>
                      </a:r>
                      <a:r>
                        <a:rPr lang="zh-CN" sz="1600" kern="0" dirty="0">
                          <a:effectLst/>
                        </a:rPr>
                        <a:t>输出一个单一的</a:t>
                      </a:r>
                      <a:r>
                        <a:rPr lang="en-US" sz="1600" kern="0" dirty="0">
                          <a:effectLst/>
                        </a:rPr>
                        <a:t>'%'</a:t>
                      </a:r>
                      <a:endParaRPr lang="zh-CN" sz="1600" kern="100" dirty="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8958">
                <a:tc>
                  <a:txBody>
                    <a:bodyPr/>
                    <a:lstStyle/>
                    <a:p>
                      <a:pPr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</a:rPr>
                        <a:t>(var)</a:t>
                      </a:r>
                      <a:endParaRPr lang="zh-CN" sz="1600" kern="10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CN" sz="1600" kern="0" dirty="0">
                          <a:effectLst/>
                        </a:rPr>
                        <a:t>映射变量</a:t>
                      </a:r>
                      <a:r>
                        <a:rPr lang="en-US" sz="1600" kern="0" dirty="0">
                          <a:effectLst/>
                        </a:rPr>
                        <a:t>(</a:t>
                      </a:r>
                      <a:r>
                        <a:rPr lang="zh-CN" sz="1600" kern="0" dirty="0">
                          <a:effectLst/>
                        </a:rPr>
                        <a:t>字典参数</a:t>
                      </a:r>
                      <a:r>
                        <a:rPr lang="en-US" sz="1600" kern="0" dirty="0">
                          <a:effectLst/>
                        </a:rPr>
                        <a:t>)</a:t>
                      </a:r>
                      <a:endParaRPr lang="zh-CN" sz="1600" kern="100" dirty="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06787">
                <a:tc>
                  <a:txBody>
                    <a:bodyPr/>
                    <a:lstStyle/>
                    <a:p>
                      <a:pPr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kern="0" dirty="0" err="1">
                          <a:effectLst/>
                        </a:rPr>
                        <a:t>m.n</a:t>
                      </a:r>
                      <a:r>
                        <a:rPr lang="en-US" sz="1600" kern="0" dirty="0">
                          <a:effectLst/>
                        </a:rPr>
                        <a:t>.</a:t>
                      </a:r>
                      <a:endParaRPr lang="zh-CN" sz="1600" kern="100" dirty="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m </a:t>
                      </a:r>
                      <a:r>
                        <a:rPr lang="zh-CN" sz="1600" kern="0" dirty="0">
                          <a:effectLst/>
                        </a:rPr>
                        <a:t>是显示的最小总宽度</a:t>
                      </a:r>
                      <a:r>
                        <a:rPr lang="en-US" sz="1600" kern="0" dirty="0">
                          <a:effectLst/>
                        </a:rPr>
                        <a:t>,n </a:t>
                      </a:r>
                      <a:r>
                        <a:rPr lang="zh-CN" sz="1600" kern="0" dirty="0">
                          <a:effectLst/>
                        </a:rPr>
                        <a:t>是小数点后的位数</a:t>
                      </a:r>
                      <a:r>
                        <a:rPr lang="en-US" sz="1600" kern="0" dirty="0">
                          <a:effectLst/>
                        </a:rPr>
                        <a:t>(</a:t>
                      </a:r>
                      <a:r>
                        <a:rPr lang="zh-CN" sz="1600" kern="0" dirty="0">
                          <a:effectLst/>
                        </a:rPr>
                        <a:t>如果可用的话</a:t>
                      </a:r>
                      <a:r>
                        <a:rPr lang="en-US" sz="1600" kern="0" dirty="0">
                          <a:effectLst/>
                        </a:rPr>
                        <a:t>)</a:t>
                      </a:r>
                      <a:endParaRPr lang="zh-CN" sz="1600" kern="100" dirty="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5" name="矩形 4"/>
          <p:cNvSpPr/>
          <p:nvPr/>
        </p:nvSpPr>
        <p:spPr>
          <a:xfrm>
            <a:off x="5080337" y="6306848"/>
            <a:ext cx="20313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dirty="0"/>
              <a:t>字符串模板的参数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80317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69697" y="5169503"/>
            <a:ext cx="8534400" cy="1507067"/>
          </a:xfrm>
        </p:spPr>
        <p:txBody>
          <a:bodyPr/>
          <a:lstStyle/>
          <a:p>
            <a:r>
              <a:rPr lang="zh-CN" altLang="en-US" dirty="0" smtClean="0"/>
              <a:t>一、</a:t>
            </a:r>
            <a:r>
              <a:rPr lang="zh-CN" altLang="zh-CN" dirty="0" smtClean="0"/>
              <a:t>用</a:t>
            </a:r>
            <a:r>
              <a:rPr lang="en-US" altLang="zh-CN" dirty="0"/>
              <a:t>%</a:t>
            </a:r>
            <a:r>
              <a:rPr lang="zh-CN" altLang="zh-CN" dirty="0"/>
              <a:t>操作符格式化字符串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4301275"/>
              </p:ext>
            </p:extLst>
          </p:nvPr>
        </p:nvGraphicFramePr>
        <p:xfrm>
          <a:off x="2823301" y="157622"/>
          <a:ext cx="8715556" cy="5170373"/>
        </p:xfrm>
        <a:graphic>
          <a:graphicData uri="http://schemas.openxmlformats.org/drawingml/2006/table">
            <a:tbl>
              <a:tblPr firstRow="1" firstCol="1" bandRow="1">
                <a:tableStyleId>{1E171933-4619-4E11-9A3F-F7608DF75F80}</a:tableStyleId>
              </a:tblPr>
              <a:tblGrid>
                <a:gridCol w="2488119"/>
                <a:gridCol w="6227437"/>
              </a:tblGrid>
              <a:tr h="366860"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CN" sz="1600" kern="0" dirty="0">
                          <a:effectLst/>
                        </a:rPr>
                        <a:t>符</a:t>
                      </a:r>
                      <a:r>
                        <a:rPr lang="en-US" sz="1600" kern="0" dirty="0">
                          <a:effectLst/>
                        </a:rPr>
                        <a:t>   </a:t>
                      </a:r>
                      <a:r>
                        <a:rPr lang="zh-CN" sz="1600" kern="0" dirty="0">
                          <a:effectLst/>
                        </a:rPr>
                        <a:t>号</a:t>
                      </a:r>
                      <a:endParaRPr lang="zh-CN" sz="1600" kern="100" dirty="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CN" sz="1600" kern="0" dirty="0">
                          <a:effectLst/>
                        </a:rPr>
                        <a:t>描述</a:t>
                      </a:r>
                      <a:endParaRPr lang="zh-CN" sz="1600" kern="100" dirty="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69501"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%c</a:t>
                      </a:r>
                      <a:endParaRPr lang="zh-CN" sz="1600" kern="100" dirty="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 </a:t>
                      </a:r>
                      <a:r>
                        <a:rPr lang="zh-CN" sz="1600" kern="0" dirty="0">
                          <a:effectLst/>
                        </a:rPr>
                        <a:t>格式化字符及其</a:t>
                      </a:r>
                      <a:r>
                        <a:rPr lang="en-US" sz="1600" kern="0" dirty="0">
                          <a:effectLst/>
                        </a:rPr>
                        <a:t>ASCII</a:t>
                      </a:r>
                      <a:r>
                        <a:rPr lang="zh-CN" sz="1600" kern="0" dirty="0">
                          <a:effectLst/>
                        </a:rPr>
                        <a:t>码</a:t>
                      </a:r>
                      <a:endParaRPr lang="zh-CN" sz="1600" kern="100" dirty="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69501"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</a:rPr>
                        <a:t>%s</a:t>
                      </a:r>
                      <a:endParaRPr lang="zh-CN" sz="1600" kern="10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 </a:t>
                      </a:r>
                      <a:r>
                        <a:rPr lang="zh-CN" sz="1600" kern="0" dirty="0">
                          <a:effectLst/>
                        </a:rPr>
                        <a:t>格式化字符串</a:t>
                      </a:r>
                      <a:endParaRPr lang="zh-CN" sz="1600" kern="100" dirty="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69501"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</a:rPr>
                        <a:t>%d</a:t>
                      </a:r>
                      <a:endParaRPr lang="zh-CN" sz="1600" kern="10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 </a:t>
                      </a:r>
                      <a:r>
                        <a:rPr lang="zh-CN" sz="1600" kern="0" dirty="0">
                          <a:effectLst/>
                        </a:rPr>
                        <a:t>格式化整数</a:t>
                      </a:r>
                      <a:endParaRPr lang="zh-CN" sz="1600" kern="100" dirty="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69501"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</a:rPr>
                        <a:t>%u</a:t>
                      </a:r>
                      <a:endParaRPr lang="zh-CN" sz="1600" kern="10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 </a:t>
                      </a:r>
                      <a:r>
                        <a:rPr lang="zh-CN" sz="1600" kern="0" dirty="0">
                          <a:effectLst/>
                        </a:rPr>
                        <a:t>格式化无符号整型</a:t>
                      </a:r>
                      <a:endParaRPr lang="zh-CN" sz="1600" kern="100" dirty="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69501"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</a:rPr>
                        <a:t>%o</a:t>
                      </a:r>
                      <a:endParaRPr lang="zh-CN" sz="1600" kern="10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 </a:t>
                      </a:r>
                      <a:r>
                        <a:rPr lang="zh-CN" sz="1600" kern="0" dirty="0">
                          <a:effectLst/>
                        </a:rPr>
                        <a:t>格式化无符号八进制数</a:t>
                      </a:r>
                      <a:endParaRPr lang="zh-CN" sz="1600" kern="100" dirty="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69501"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</a:rPr>
                        <a:t>%x</a:t>
                      </a:r>
                      <a:endParaRPr lang="zh-CN" sz="1600" kern="10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 </a:t>
                      </a:r>
                      <a:r>
                        <a:rPr lang="zh-CN" sz="1600" kern="0" dirty="0">
                          <a:effectLst/>
                        </a:rPr>
                        <a:t>格式化无符号十六进制数</a:t>
                      </a:r>
                      <a:endParaRPr lang="zh-CN" sz="1600" kern="100" dirty="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69501"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</a:rPr>
                        <a:t>%X</a:t>
                      </a:r>
                      <a:endParaRPr lang="zh-CN" sz="1600" kern="10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 </a:t>
                      </a:r>
                      <a:r>
                        <a:rPr lang="zh-CN" sz="1600" kern="0" dirty="0">
                          <a:effectLst/>
                        </a:rPr>
                        <a:t>格式化无符号十六进制数（大写）</a:t>
                      </a:r>
                      <a:endParaRPr lang="zh-CN" sz="1600" kern="100" dirty="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69501"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</a:rPr>
                        <a:t>%f</a:t>
                      </a:r>
                      <a:endParaRPr lang="zh-CN" sz="1600" kern="10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 </a:t>
                      </a:r>
                      <a:r>
                        <a:rPr lang="zh-CN" sz="1600" kern="0" dirty="0">
                          <a:effectLst/>
                        </a:rPr>
                        <a:t>格式化浮点数字，可指定小数点后的精度</a:t>
                      </a:r>
                      <a:endParaRPr lang="zh-CN" sz="1600" kern="100" dirty="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69501"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</a:rPr>
                        <a:t>%e</a:t>
                      </a:r>
                      <a:endParaRPr lang="zh-CN" sz="1600" kern="10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 </a:t>
                      </a:r>
                      <a:r>
                        <a:rPr lang="zh-CN" sz="1600" kern="0" dirty="0">
                          <a:effectLst/>
                        </a:rPr>
                        <a:t>用科学计数法格式化浮点数</a:t>
                      </a:r>
                      <a:endParaRPr lang="zh-CN" sz="1600" kern="100" dirty="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69501"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%E</a:t>
                      </a:r>
                      <a:endParaRPr lang="zh-CN" sz="1600" kern="100" dirty="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 </a:t>
                      </a:r>
                      <a:r>
                        <a:rPr lang="zh-CN" sz="1600" kern="0" dirty="0">
                          <a:effectLst/>
                        </a:rPr>
                        <a:t>作用同</a:t>
                      </a:r>
                      <a:r>
                        <a:rPr lang="en-US" sz="1600" kern="0" dirty="0">
                          <a:effectLst/>
                        </a:rPr>
                        <a:t>%e</a:t>
                      </a:r>
                      <a:r>
                        <a:rPr lang="zh-CN" sz="1600" kern="0" dirty="0">
                          <a:effectLst/>
                        </a:rPr>
                        <a:t>，用科学计数法格式化浮点数</a:t>
                      </a:r>
                      <a:endParaRPr lang="zh-CN" sz="1600" kern="100" dirty="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69501"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</a:rPr>
                        <a:t>%g</a:t>
                      </a:r>
                      <a:endParaRPr lang="zh-CN" sz="1600" kern="10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 %f</a:t>
                      </a:r>
                      <a:r>
                        <a:rPr lang="zh-CN" sz="1600" kern="0" dirty="0">
                          <a:effectLst/>
                        </a:rPr>
                        <a:t>和</a:t>
                      </a:r>
                      <a:r>
                        <a:rPr lang="en-US" sz="1600" kern="0" dirty="0">
                          <a:effectLst/>
                        </a:rPr>
                        <a:t>%e</a:t>
                      </a:r>
                      <a:r>
                        <a:rPr lang="zh-CN" sz="1600" kern="0" dirty="0">
                          <a:effectLst/>
                        </a:rPr>
                        <a:t>的简写</a:t>
                      </a:r>
                      <a:endParaRPr lang="zh-CN" sz="1600" kern="100" dirty="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69501"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</a:rPr>
                        <a:t>%G</a:t>
                      </a:r>
                      <a:endParaRPr lang="zh-CN" sz="1600" kern="10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 %f </a:t>
                      </a:r>
                      <a:r>
                        <a:rPr lang="zh-CN" sz="1600" kern="0" dirty="0">
                          <a:effectLst/>
                        </a:rPr>
                        <a:t>和</a:t>
                      </a:r>
                      <a:r>
                        <a:rPr lang="en-US" sz="1600" kern="0" dirty="0">
                          <a:effectLst/>
                        </a:rPr>
                        <a:t> %E </a:t>
                      </a:r>
                      <a:r>
                        <a:rPr lang="zh-CN" sz="1600" kern="0" dirty="0">
                          <a:effectLst/>
                        </a:rPr>
                        <a:t>的简写</a:t>
                      </a:r>
                      <a:endParaRPr lang="zh-CN" sz="1600" kern="100" dirty="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69501"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kern="0">
                          <a:effectLst/>
                        </a:rPr>
                        <a:t>%p</a:t>
                      </a:r>
                      <a:endParaRPr lang="zh-CN" sz="1600" kern="10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 </a:t>
                      </a:r>
                      <a:r>
                        <a:rPr lang="zh-CN" sz="1600" kern="0" dirty="0">
                          <a:effectLst/>
                        </a:rPr>
                        <a:t>用十六进制数格式化变量的地址</a:t>
                      </a:r>
                      <a:endParaRPr lang="zh-CN" sz="1600" kern="100" dirty="0">
                        <a:effectLst/>
                        <a:latin typeface="等线"/>
                        <a:ea typeface="等线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5" name="矩形 4"/>
          <p:cNvSpPr/>
          <p:nvPr/>
        </p:nvSpPr>
        <p:spPr>
          <a:xfrm>
            <a:off x="8345715" y="5415002"/>
            <a:ext cx="29690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400" b="1" dirty="0"/>
              <a:t>字符串格式化控制符</a:t>
            </a:r>
            <a:endParaRPr lang="zh-CN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337748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/>
              <a:t> </a:t>
            </a:r>
            <a:r>
              <a:rPr lang="zh-CN" altLang="en-US" b="1" dirty="0" smtClean="0"/>
              <a:t>二、</a:t>
            </a:r>
            <a:r>
              <a:rPr lang="en-US" altLang="zh-CN" b="1" dirty="0" smtClean="0"/>
              <a:t>format</a:t>
            </a:r>
            <a:r>
              <a:rPr lang="en-US" altLang="zh-CN" b="1" dirty="0"/>
              <a:t>()</a:t>
            </a:r>
            <a:r>
              <a:rPr lang="zh-CN" altLang="zh-CN" b="1" dirty="0" smtClean="0"/>
              <a:t>方法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str</a:t>
            </a:r>
            <a:r>
              <a:rPr lang="en-US" altLang="zh-CN" dirty="0"/>
              <a:t>. format()</a:t>
            </a:r>
            <a:r>
              <a:rPr lang="zh-CN" altLang="zh-CN" dirty="0" smtClean="0"/>
              <a:t>方法方便</a:t>
            </a:r>
            <a:r>
              <a:rPr lang="zh-CN" altLang="zh-CN" dirty="0"/>
              <a:t>了用户对字符串进行格式处理。</a:t>
            </a:r>
          </a:p>
          <a:p>
            <a:r>
              <a:rPr lang="zh-CN" altLang="zh-CN" dirty="0"/>
              <a:t>模板字符串与</a:t>
            </a:r>
            <a:r>
              <a:rPr lang="en-US" altLang="zh-CN" dirty="0"/>
              <a:t>format()</a:t>
            </a:r>
            <a:r>
              <a:rPr lang="zh-CN" altLang="zh-CN" dirty="0"/>
              <a:t>中参数的对应关系</a:t>
            </a:r>
          </a:p>
          <a:p>
            <a:r>
              <a:rPr lang="en-US" altLang="zh-CN" dirty="0"/>
              <a:t>str. format()</a:t>
            </a:r>
            <a:r>
              <a:rPr lang="zh-CN" altLang="zh-CN" dirty="0"/>
              <a:t>方法中的</a:t>
            </a:r>
            <a:r>
              <a:rPr lang="en-US" altLang="zh-CN" dirty="0" err="1"/>
              <a:t>str</a:t>
            </a:r>
            <a:r>
              <a:rPr lang="zh-CN" altLang="zh-CN" dirty="0"/>
              <a:t>被称为模板字符串，其中包括多个由“</a:t>
            </a:r>
            <a:r>
              <a:rPr lang="en-US" altLang="zh-CN" dirty="0"/>
              <a:t>{}</a:t>
            </a:r>
            <a:r>
              <a:rPr lang="zh-CN" altLang="zh-CN" dirty="0"/>
              <a:t>”表示的占位符，这些占位符接收</a:t>
            </a:r>
            <a:r>
              <a:rPr lang="en-US" altLang="zh-CN" dirty="0"/>
              <a:t>format()</a:t>
            </a:r>
            <a:r>
              <a:rPr lang="zh-CN" altLang="zh-CN" dirty="0"/>
              <a:t>方法中的参数。</a:t>
            </a:r>
            <a:r>
              <a:rPr lang="en-US" altLang="zh-CN" dirty="0" err="1"/>
              <a:t>str</a:t>
            </a:r>
            <a:r>
              <a:rPr lang="en-US" altLang="zh-CN" dirty="0"/>
              <a:t> </a:t>
            </a:r>
            <a:r>
              <a:rPr lang="zh-CN" altLang="zh-CN" dirty="0"/>
              <a:t>模板字符串与</a:t>
            </a:r>
            <a:r>
              <a:rPr lang="en-US" altLang="zh-CN" dirty="0"/>
              <a:t>format()</a:t>
            </a:r>
            <a:r>
              <a:rPr lang="zh-CN" altLang="zh-CN" dirty="0"/>
              <a:t>方法中的参数对应关系有以下情况。</a:t>
            </a:r>
          </a:p>
          <a:p>
            <a:pPr marL="342900" lvl="0" indent="-342900">
              <a:buFont typeface="Wingdings" pitchFamily="2" charset="2"/>
              <a:buChar char="l"/>
            </a:pPr>
            <a:r>
              <a:rPr lang="zh-CN" altLang="zh-CN" dirty="0"/>
              <a:t>位置参数匹配</a:t>
            </a:r>
          </a:p>
          <a:p>
            <a:r>
              <a:rPr lang="zh-CN" altLang="zh-CN" dirty="0"/>
              <a:t>在模板字符串中，如果占位符</a:t>
            </a:r>
            <a:r>
              <a:rPr lang="en-US" altLang="zh-CN" dirty="0"/>
              <a:t>{}</a:t>
            </a:r>
            <a:r>
              <a:rPr lang="zh-CN" altLang="zh-CN" dirty="0"/>
              <a:t>为空，将会按照参数出现的先后次序进行匹配。如果占位符</a:t>
            </a:r>
            <a:r>
              <a:rPr lang="en-US" altLang="zh-CN" dirty="0"/>
              <a:t>{}</a:t>
            </a:r>
            <a:r>
              <a:rPr lang="zh-CN" altLang="zh-CN" dirty="0"/>
              <a:t>指定了参数的序号，则会按照序号替换对应参数。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07105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切片">
  <a:themeElements>
    <a:clrScheme name="切片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切片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切片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236</TotalTime>
  <Words>1517</Words>
  <Application>Microsoft Office PowerPoint</Application>
  <PresentationFormat>自定义</PresentationFormat>
  <Paragraphs>192</Paragraphs>
  <Slides>15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16" baseType="lpstr">
      <vt:lpstr>切片</vt:lpstr>
      <vt:lpstr>第3单元</vt:lpstr>
      <vt:lpstr>本单元知识点</vt:lpstr>
      <vt:lpstr>3.1 字符串表示</vt:lpstr>
      <vt:lpstr>3.1字符串表示</vt:lpstr>
      <vt:lpstr>3.2 转义字符</vt:lpstr>
      <vt:lpstr>3.3 格式化字符串</vt:lpstr>
      <vt:lpstr>一、用%操作符格式化字符串</vt:lpstr>
      <vt:lpstr>一、用%操作符格式化字符串</vt:lpstr>
      <vt:lpstr> 二、format()方法</vt:lpstr>
      <vt:lpstr> 二、format()方法</vt:lpstr>
      <vt:lpstr>3.4 字符串的比较</vt:lpstr>
      <vt:lpstr>3.4 字符串的比较</vt:lpstr>
      <vt:lpstr>3.5 字符串输入输出 </vt:lpstr>
      <vt:lpstr>3.6 字符串运算</vt:lpstr>
      <vt:lpstr>3.7字符串内建方法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第11单元</dc:title>
  <dc:creator>9day</dc:creator>
  <cp:lastModifiedBy>42091</cp:lastModifiedBy>
  <cp:revision>37</cp:revision>
  <dcterms:created xsi:type="dcterms:W3CDTF">2019-06-10T18:02:19Z</dcterms:created>
  <dcterms:modified xsi:type="dcterms:W3CDTF">2019-06-20T08:17:00Z</dcterms:modified>
</cp:coreProperties>
</file>