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8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1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4" r:id="rId24"/>
    <p:sldId id="285" r:id="rId25"/>
    <p:sldId id="286" r:id="rId26"/>
    <p:sldId id="287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8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24F943-0E83-4246-BFD7-EC9DCA1E92DE}" type="doc">
      <dgm:prSet loTypeId="urn:microsoft.com/office/officeart/2005/8/layout/bList2" loCatId="list" qsTypeId="urn:microsoft.com/office/officeart/2005/8/quickstyle/3d2" qsCatId="3D" csTypeId="urn:microsoft.com/office/officeart/2005/8/colors/accent1_2" csCatId="accent1" phldr="1"/>
      <dgm:spPr/>
    </dgm:pt>
    <dgm:pt modelId="{05047721-07F4-4861-966E-B7D2B8537C94}">
      <dgm:prSet phldrT="[文本]"/>
      <dgm:spPr/>
      <dgm:t>
        <a:bodyPr/>
        <a:lstStyle/>
        <a:p>
          <a:r>
            <a:rPr lang="zh-CN" dirty="0" smtClean="0"/>
            <a:t>序列类型</a:t>
          </a:r>
          <a:endParaRPr lang="zh-CN" altLang="en-US" dirty="0"/>
        </a:p>
      </dgm:t>
    </dgm:pt>
    <dgm:pt modelId="{3CE96CEE-5BC9-42C2-94D3-ACA520E3AFA7}" type="parTrans" cxnId="{A12FF8D9-6195-4B41-8EB0-40EC48D7AC5B}">
      <dgm:prSet/>
      <dgm:spPr/>
      <dgm:t>
        <a:bodyPr/>
        <a:lstStyle/>
        <a:p>
          <a:endParaRPr lang="zh-CN" altLang="en-US"/>
        </a:p>
      </dgm:t>
    </dgm:pt>
    <dgm:pt modelId="{FB6832A7-005D-4081-9A1D-8C7623D9FE51}" type="sibTrans" cxnId="{A12FF8D9-6195-4B41-8EB0-40EC48D7AC5B}">
      <dgm:prSet/>
      <dgm:spPr/>
      <dgm:t>
        <a:bodyPr/>
        <a:lstStyle/>
        <a:p>
          <a:endParaRPr lang="zh-CN" altLang="en-US"/>
        </a:p>
      </dgm:t>
    </dgm:pt>
    <dgm:pt modelId="{B14F7DA7-EDF9-46EE-9AC6-E619416A44F6}">
      <dgm:prSet phldrT="[文本]"/>
      <dgm:spPr/>
      <dgm:t>
        <a:bodyPr/>
        <a:lstStyle/>
        <a:p>
          <a:r>
            <a:rPr lang="zh-CN" dirty="0" smtClean="0"/>
            <a:t>映射类型</a:t>
          </a:r>
          <a:endParaRPr lang="zh-CN" altLang="en-US" dirty="0"/>
        </a:p>
      </dgm:t>
    </dgm:pt>
    <dgm:pt modelId="{2527A520-C61A-4501-95D0-F47E9D868EBD}" type="parTrans" cxnId="{074F831C-5F67-4CF9-8A2C-C7DC85C5D912}">
      <dgm:prSet/>
      <dgm:spPr/>
      <dgm:t>
        <a:bodyPr/>
        <a:lstStyle/>
        <a:p>
          <a:endParaRPr lang="zh-CN" altLang="en-US"/>
        </a:p>
      </dgm:t>
    </dgm:pt>
    <dgm:pt modelId="{57A2DD78-EE45-4B52-B25E-5A37666D11D6}" type="sibTrans" cxnId="{074F831C-5F67-4CF9-8A2C-C7DC85C5D912}">
      <dgm:prSet/>
      <dgm:spPr/>
      <dgm:t>
        <a:bodyPr/>
        <a:lstStyle/>
        <a:p>
          <a:endParaRPr lang="zh-CN" altLang="en-US"/>
        </a:p>
      </dgm:t>
    </dgm:pt>
    <dgm:pt modelId="{734E042A-932B-40CE-BE3D-E171C255A3B6}">
      <dgm:prSet phldrT="[文本]"/>
      <dgm:spPr/>
      <dgm:t>
        <a:bodyPr/>
        <a:lstStyle/>
        <a:p>
          <a:r>
            <a:rPr lang="zh-CN" dirty="0" smtClean="0"/>
            <a:t>集合类型</a:t>
          </a:r>
          <a:endParaRPr lang="zh-CN" altLang="en-US" dirty="0"/>
        </a:p>
      </dgm:t>
    </dgm:pt>
    <dgm:pt modelId="{26A1B7B8-2658-4B5B-993F-51D2364A5CFD}" type="parTrans" cxnId="{5D4B09B1-162B-4960-A99C-D21209AE85D6}">
      <dgm:prSet/>
      <dgm:spPr/>
      <dgm:t>
        <a:bodyPr/>
        <a:lstStyle/>
        <a:p>
          <a:endParaRPr lang="zh-CN" altLang="en-US"/>
        </a:p>
      </dgm:t>
    </dgm:pt>
    <dgm:pt modelId="{0D6BCB38-8D35-4682-AC3F-6CD65CC29146}" type="sibTrans" cxnId="{5D4B09B1-162B-4960-A99C-D21209AE85D6}">
      <dgm:prSet/>
      <dgm:spPr/>
      <dgm:t>
        <a:bodyPr/>
        <a:lstStyle/>
        <a:p>
          <a:endParaRPr lang="zh-CN" altLang="en-US"/>
        </a:p>
      </dgm:t>
    </dgm:pt>
    <dgm:pt modelId="{01D97011-A9F8-4AB6-B8DD-850696E6D338}">
      <dgm:prSet/>
      <dgm:spPr/>
      <dgm:t>
        <a:bodyPr/>
        <a:lstStyle/>
        <a:p>
          <a:r>
            <a:rPr lang="zh-CN" dirty="0" smtClean="0"/>
            <a:t>序列类型是</a:t>
          </a:r>
          <a:r>
            <a:rPr lang="en-US" dirty="0" smtClean="0"/>
            <a:t>Python</a:t>
          </a:r>
          <a:r>
            <a:rPr lang="zh-CN" dirty="0" smtClean="0"/>
            <a:t>中最基本的数据结构。</a:t>
          </a:r>
          <a:r>
            <a:rPr lang="zh-CN" dirty="0" smtClean="0"/>
            <a:t>包括字符串、列表和元组</a:t>
          </a:r>
          <a:r>
            <a:rPr lang="zh-CN" altLang="en-US" dirty="0" smtClean="0"/>
            <a:t>。</a:t>
          </a:r>
          <a:endParaRPr lang="zh-CN" altLang="en-US" dirty="0"/>
        </a:p>
      </dgm:t>
    </dgm:pt>
    <dgm:pt modelId="{FE5C1DAC-2453-49B3-9ED7-AFD3B5B8E881}" type="parTrans" cxnId="{0B5F0D42-75FB-46D9-83C4-F282C31E8010}">
      <dgm:prSet/>
      <dgm:spPr/>
      <dgm:t>
        <a:bodyPr/>
        <a:lstStyle/>
        <a:p>
          <a:endParaRPr lang="zh-CN" altLang="en-US"/>
        </a:p>
      </dgm:t>
    </dgm:pt>
    <dgm:pt modelId="{26D0E880-233C-4CF5-9D9B-2366B03F2FD3}" type="sibTrans" cxnId="{0B5F0D42-75FB-46D9-83C4-F282C31E8010}">
      <dgm:prSet/>
      <dgm:spPr/>
      <dgm:t>
        <a:bodyPr/>
        <a:lstStyle/>
        <a:p>
          <a:endParaRPr lang="zh-CN" altLang="en-US"/>
        </a:p>
      </dgm:t>
    </dgm:pt>
    <dgm:pt modelId="{31B68056-8379-426F-8FE8-FB532AE40FB6}">
      <dgm:prSet/>
      <dgm:spPr/>
      <dgm:t>
        <a:bodyPr/>
        <a:lstStyle/>
        <a:p>
          <a:r>
            <a:rPr lang="zh-CN" smtClean="0"/>
            <a:t>用键值对表示数据，典型的映射类型是字典；</a:t>
          </a:r>
          <a:endParaRPr lang="zh-CN" altLang="en-US"/>
        </a:p>
      </dgm:t>
    </dgm:pt>
    <dgm:pt modelId="{3756EA58-46BB-4A08-A201-92AB08338B68}" type="parTrans" cxnId="{683087CA-B114-4114-81FE-07E18C34BAB4}">
      <dgm:prSet/>
      <dgm:spPr/>
      <dgm:t>
        <a:bodyPr/>
        <a:lstStyle/>
        <a:p>
          <a:endParaRPr lang="zh-CN" altLang="en-US"/>
        </a:p>
      </dgm:t>
    </dgm:pt>
    <dgm:pt modelId="{15FE5102-9134-4AB9-9F1E-6E964C684B49}" type="sibTrans" cxnId="{683087CA-B114-4114-81FE-07E18C34BAB4}">
      <dgm:prSet/>
      <dgm:spPr/>
      <dgm:t>
        <a:bodyPr/>
        <a:lstStyle/>
        <a:p>
          <a:endParaRPr lang="zh-CN" altLang="en-US"/>
        </a:p>
      </dgm:t>
    </dgm:pt>
    <dgm:pt modelId="{87013367-F57C-4E74-B991-CEBE6569EB36}">
      <dgm:prSet/>
      <dgm:spPr/>
      <dgm:t>
        <a:bodyPr/>
        <a:lstStyle/>
        <a:p>
          <a:r>
            <a:rPr lang="zh-CN" smtClean="0"/>
            <a:t>集合类型的数据中元素是无序的，集合中不允许有相同的元素存在</a:t>
          </a:r>
          <a:endParaRPr lang="zh-CN" altLang="en-US"/>
        </a:p>
      </dgm:t>
    </dgm:pt>
    <dgm:pt modelId="{2295D296-A96B-40BC-B468-73349BDF9C0C}" type="parTrans" cxnId="{9E1E01AC-218E-4344-93AD-20610F25E006}">
      <dgm:prSet/>
      <dgm:spPr/>
      <dgm:t>
        <a:bodyPr/>
        <a:lstStyle/>
        <a:p>
          <a:endParaRPr lang="zh-CN" altLang="en-US"/>
        </a:p>
      </dgm:t>
    </dgm:pt>
    <dgm:pt modelId="{3B497739-154B-40CA-994D-885A29D17678}" type="sibTrans" cxnId="{9E1E01AC-218E-4344-93AD-20610F25E006}">
      <dgm:prSet/>
      <dgm:spPr/>
      <dgm:t>
        <a:bodyPr/>
        <a:lstStyle/>
        <a:p>
          <a:endParaRPr lang="zh-CN" altLang="en-US"/>
        </a:p>
      </dgm:t>
    </dgm:pt>
    <dgm:pt modelId="{ECE44A79-0C9A-4F1A-A898-A25B942B24D6}" type="pres">
      <dgm:prSet presAssocID="{4A24F943-0E83-4246-BFD7-EC9DCA1E92DE}" presName="diagram" presStyleCnt="0">
        <dgm:presLayoutVars>
          <dgm:dir/>
          <dgm:animLvl val="lvl"/>
          <dgm:resizeHandles val="exact"/>
        </dgm:presLayoutVars>
      </dgm:prSet>
      <dgm:spPr/>
    </dgm:pt>
    <dgm:pt modelId="{BCDD40B2-A7A1-4192-885F-B0C20ED571CA}" type="pres">
      <dgm:prSet presAssocID="{05047721-07F4-4861-966E-B7D2B8537C94}" presName="compNode" presStyleCnt="0"/>
      <dgm:spPr/>
    </dgm:pt>
    <dgm:pt modelId="{6EE5D93A-5322-4C8E-8516-491CBC1E1DC5}" type="pres">
      <dgm:prSet presAssocID="{05047721-07F4-4861-966E-B7D2B8537C94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3C341D6-7AB3-4178-8B8D-9203D2FDFF24}" type="pres">
      <dgm:prSet presAssocID="{05047721-07F4-4861-966E-B7D2B8537C9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305B877-B916-47BF-B370-50E0F7EB69B9}" type="pres">
      <dgm:prSet presAssocID="{05047721-07F4-4861-966E-B7D2B8537C94}" presName="parentRect" presStyleLbl="alignNode1" presStyleIdx="0" presStyleCnt="3"/>
      <dgm:spPr/>
      <dgm:t>
        <a:bodyPr/>
        <a:lstStyle/>
        <a:p>
          <a:endParaRPr lang="zh-CN" altLang="en-US"/>
        </a:p>
      </dgm:t>
    </dgm:pt>
    <dgm:pt modelId="{C26E583A-C02C-4945-BA58-97038D6687E7}" type="pres">
      <dgm:prSet presAssocID="{05047721-07F4-4861-966E-B7D2B8537C94}" presName="adorn" presStyleLbl="fgAccFollowNode1" presStyleIdx="0" presStyleCnt="3"/>
      <dgm:spPr/>
    </dgm:pt>
    <dgm:pt modelId="{C319E530-DDC4-49B5-814A-F3EA5A65D7C1}" type="pres">
      <dgm:prSet presAssocID="{FB6832A7-005D-4081-9A1D-8C7623D9FE51}" presName="sibTrans" presStyleLbl="sibTrans2D1" presStyleIdx="0" presStyleCnt="0"/>
      <dgm:spPr/>
    </dgm:pt>
    <dgm:pt modelId="{F0B4355D-3CF2-4BE4-96C2-334D98943404}" type="pres">
      <dgm:prSet presAssocID="{B14F7DA7-EDF9-46EE-9AC6-E619416A44F6}" presName="compNode" presStyleCnt="0"/>
      <dgm:spPr/>
    </dgm:pt>
    <dgm:pt modelId="{A5F55554-2F8E-41D2-801F-6797E632E625}" type="pres">
      <dgm:prSet presAssocID="{B14F7DA7-EDF9-46EE-9AC6-E619416A44F6}" presName="childRect" presStyleLbl="bgAcc1" presStyleIdx="1" presStyleCnt="3">
        <dgm:presLayoutVars>
          <dgm:bulletEnabled val="1"/>
        </dgm:presLayoutVars>
      </dgm:prSet>
      <dgm:spPr/>
    </dgm:pt>
    <dgm:pt modelId="{B5759B30-8DA8-4256-8336-4A8213E9C972}" type="pres">
      <dgm:prSet presAssocID="{B14F7DA7-EDF9-46EE-9AC6-E619416A44F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A641F99-51BF-4CF4-983A-332F9798DB42}" type="pres">
      <dgm:prSet presAssocID="{B14F7DA7-EDF9-46EE-9AC6-E619416A44F6}" presName="parentRect" presStyleLbl="alignNode1" presStyleIdx="1" presStyleCnt="3"/>
      <dgm:spPr/>
      <dgm:t>
        <a:bodyPr/>
        <a:lstStyle/>
        <a:p>
          <a:endParaRPr lang="zh-CN" altLang="en-US"/>
        </a:p>
      </dgm:t>
    </dgm:pt>
    <dgm:pt modelId="{3191B744-BC48-473F-BD11-B547CA03CF67}" type="pres">
      <dgm:prSet presAssocID="{B14F7DA7-EDF9-46EE-9AC6-E619416A44F6}" presName="adorn" presStyleLbl="fgAccFollowNode1" presStyleIdx="1" presStyleCnt="3"/>
      <dgm:spPr/>
    </dgm:pt>
    <dgm:pt modelId="{842573F4-C3D0-4199-B0EA-E9AF6BC302AF}" type="pres">
      <dgm:prSet presAssocID="{57A2DD78-EE45-4B52-B25E-5A37666D11D6}" presName="sibTrans" presStyleLbl="sibTrans2D1" presStyleIdx="0" presStyleCnt="0"/>
      <dgm:spPr/>
    </dgm:pt>
    <dgm:pt modelId="{ABBD9DBF-72B0-4BD2-A2E9-C570EC8FBFE1}" type="pres">
      <dgm:prSet presAssocID="{734E042A-932B-40CE-BE3D-E171C255A3B6}" presName="compNode" presStyleCnt="0"/>
      <dgm:spPr/>
    </dgm:pt>
    <dgm:pt modelId="{76B52B22-8EE1-4610-92AF-5DFE47A4405E}" type="pres">
      <dgm:prSet presAssocID="{734E042A-932B-40CE-BE3D-E171C255A3B6}" presName="childRect" presStyleLbl="bgAcc1" presStyleIdx="2" presStyleCnt="3">
        <dgm:presLayoutVars>
          <dgm:bulletEnabled val="1"/>
        </dgm:presLayoutVars>
      </dgm:prSet>
      <dgm:spPr/>
    </dgm:pt>
    <dgm:pt modelId="{E01209C0-1449-4CBF-AE81-77407F752566}" type="pres">
      <dgm:prSet presAssocID="{734E042A-932B-40CE-BE3D-E171C255A3B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59F4EB6-334D-459A-A119-663D324C7070}" type="pres">
      <dgm:prSet presAssocID="{734E042A-932B-40CE-BE3D-E171C255A3B6}" presName="parentRect" presStyleLbl="alignNode1" presStyleIdx="2" presStyleCnt="3"/>
      <dgm:spPr/>
      <dgm:t>
        <a:bodyPr/>
        <a:lstStyle/>
        <a:p>
          <a:endParaRPr lang="zh-CN" altLang="en-US"/>
        </a:p>
      </dgm:t>
    </dgm:pt>
    <dgm:pt modelId="{BB8071B1-76F3-4DEB-B69F-10354B13C263}" type="pres">
      <dgm:prSet presAssocID="{734E042A-932B-40CE-BE3D-E171C255A3B6}" presName="adorn" presStyleLbl="fgAccFollowNode1" presStyleIdx="2" presStyleCnt="3"/>
      <dgm:spPr/>
    </dgm:pt>
  </dgm:ptLst>
  <dgm:cxnLst>
    <dgm:cxn modelId="{0072573E-7A8F-4C6D-8143-FC59A6A4D780}" type="presOf" srcId="{87013367-F57C-4E74-B991-CEBE6569EB36}" destId="{76B52B22-8EE1-4610-92AF-5DFE47A4405E}" srcOrd="0" destOrd="0" presId="urn:microsoft.com/office/officeart/2005/8/layout/bList2"/>
    <dgm:cxn modelId="{F1D13B5D-071F-437C-B603-8DFBB2789CD8}" type="presOf" srcId="{31B68056-8379-426F-8FE8-FB532AE40FB6}" destId="{A5F55554-2F8E-41D2-801F-6797E632E625}" srcOrd="0" destOrd="0" presId="urn:microsoft.com/office/officeart/2005/8/layout/bList2"/>
    <dgm:cxn modelId="{CC6E1BDB-12FC-40C8-B4D5-438995E925C4}" type="presOf" srcId="{05047721-07F4-4861-966E-B7D2B8537C94}" destId="{83C341D6-7AB3-4178-8B8D-9203D2FDFF24}" srcOrd="0" destOrd="0" presId="urn:microsoft.com/office/officeart/2005/8/layout/bList2"/>
    <dgm:cxn modelId="{32F1726A-5993-443A-9089-21AE28563202}" type="presOf" srcId="{734E042A-932B-40CE-BE3D-E171C255A3B6}" destId="{E01209C0-1449-4CBF-AE81-77407F752566}" srcOrd="0" destOrd="0" presId="urn:microsoft.com/office/officeart/2005/8/layout/bList2"/>
    <dgm:cxn modelId="{5D8BAE4B-A7FF-453C-9FCD-CD614EED9AC0}" type="presOf" srcId="{57A2DD78-EE45-4B52-B25E-5A37666D11D6}" destId="{842573F4-C3D0-4199-B0EA-E9AF6BC302AF}" srcOrd="0" destOrd="0" presId="urn:microsoft.com/office/officeart/2005/8/layout/bList2"/>
    <dgm:cxn modelId="{9E1E01AC-218E-4344-93AD-20610F25E006}" srcId="{734E042A-932B-40CE-BE3D-E171C255A3B6}" destId="{87013367-F57C-4E74-B991-CEBE6569EB36}" srcOrd="0" destOrd="0" parTransId="{2295D296-A96B-40BC-B468-73349BDF9C0C}" sibTransId="{3B497739-154B-40CA-994D-885A29D17678}"/>
    <dgm:cxn modelId="{C35103B6-85EB-41B3-BFEF-530E63DA6520}" type="presOf" srcId="{734E042A-932B-40CE-BE3D-E171C255A3B6}" destId="{059F4EB6-334D-459A-A119-663D324C7070}" srcOrd="1" destOrd="0" presId="urn:microsoft.com/office/officeart/2005/8/layout/bList2"/>
    <dgm:cxn modelId="{5D4B09B1-162B-4960-A99C-D21209AE85D6}" srcId="{4A24F943-0E83-4246-BFD7-EC9DCA1E92DE}" destId="{734E042A-932B-40CE-BE3D-E171C255A3B6}" srcOrd="2" destOrd="0" parTransId="{26A1B7B8-2658-4B5B-993F-51D2364A5CFD}" sibTransId="{0D6BCB38-8D35-4682-AC3F-6CD65CC29146}"/>
    <dgm:cxn modelId="{B2011DF8-D8A4-42EA-91D9-D37F5B8ABFEC}" type="presOf" srcId="{B14F7DA7-EDF9-46EE-9AC6-E619416A44F6}" destId="{DA641F99-51BF-4CF4-983A-332F9798DB42}" srcOrd="1" destOrd="0" presId="urn:microsoft.com/office/officeart/2005/8/layout/bList2"/>
    <dgm:cxn modelId="{D1D22FAD-846E-43C8-9A00-789DD8529173}" type="presOf" srcId="{05047721-07F4-4861-966E-B7D2B8537C94}" destId="{F305B877-B916-47BF-B370-50E0F7EB69B9}" srcOrd="1" destOrd="0" presId="urn:microsoft.com/office/officeart/2005/8/layout/bList2"/>
    <dgm:cxn modelId="{A3C4DDD3-FC4E-4A2F-A5FC-C9FEFCB89563}" type="presOf" srcId="{FB6832A7-005D-4081-9A1D-8C7623D9FE51}" destId="{C319E530-DDC4-49B5-814A-F3EA5A65D7C1}" srcOrd="0" destOrd="0" presId="urn:microsoft.com/office/officeart/2005/8/layout/bList2"/>
    <dgm:cxn modelId="{683087CA-B114-4114-81FE-07E18C34BAB4}" srcId="{B14F7DA7-EDF9-46EE-9AC6-E619416A44F6}" destId="{31B68056-8379-426F-8FE8-FB532AE40FB6}" srcOrd="0" destOrd="0" parTransId="{3756EA58-46BB-4A08-A201-92AB08338B68}" sibTransId="{15FE5102-9134-4AB9-9F1E-6E964C684B49}"/>
    <dgm:cxn modelId="{074F831C-5F67-4CF9-8A2C-C7DC85C5D912}" srcId="{4A24F943-0E83-4246-BFD7-EC9DCA1E92DE}" destId="{B14F7DA7-EDF9-46EE-9AC6-E619416A44F6}" srcOrd="1" destOrd="0" parTransId="{2527A520-C61A-4501-95D0-F47E9D868EBD}" sibTransId="{57A2DD78-EE45-4B52-B25E-5A37666D11D6}"/>
    <dgm:cxn modelId="{256E3726-AAC1-4699-A2DE-717208B59FBC}" type="presOf" srcId="{B14F7DA7-EDF9-46EE-9AC6-E619416A44F6}" destId="{B5759B30-8DA8-4256-8336-4A8213E9C972}" srcOrd="0" destOrd="0" presId="urn:microsoft.com/office/officeart/2005/8/layout/bList2"/>
    <dgm:cxn modelId="{66F94299-89C0-4772-90E2-29E364485ED9}" type="presOf" srcId="{01D97011-A9F8-4AB6-B8DD-850696E6D338}" destId="{6EE5D93A-5322-4C8E-8516-491CBC1E1DC5}" srcOrd="0" destOrd="0" presId="urn:microsoft.com/office/officeart/2005/8/layout/bList2"/>
    <dgm:cxn modelId="{0B5F0D42-75FB-46D9-83C4-F282C31E8010}" srcId="{05047721-07F4-4861-966E-B7D2B8537C94}" destId="{01D97011-A9F8-4AB6-B8DD-850696E6D338}" srcOrd="0" destOrd="0" parTransId="{FE5C1DAC-2453-49B3-9ED7-AFD3B5B8E881}" sibTransId="{26D0E880-233C-4CF5-9D9B-2366B03F2FD3}"/>
    <dgm:cxn modelId="{11830AB5-029C-401B-9D2B-0CD39D6C7C07}" type="presOf" srcId="{4A24F943-0E83-4246-BFD7-EC9DCA1E92DE}" destId="{ECE44A79-0C9A-4F1A-A898-A25B942B24D6}" srcOrd="0" destOrd="0" presId="urn:microsoft.com/office/officeart/2005/8/layout/bList2"/>
    <dgm:cxn modelId="{A12FF8D9-6195-4B41-8EB0-40EC48D7AC5B}" srcId="{4A24F943-0E83-4246-BFD7-EC9DCA1E92DE}" destId="{05047721-07F4-4861-966E-B7D2B8537C94}" srcOrd="0" destOrd="0" parTransId="{3CE96CEE-5BC9-42C2-94D3-ACA520E3AFA7}" sibTransId="{FB6832A7-005D-4081-9A1D-8C7623D9FE51}"/>
    <dgm:cxn modelId="{03D4A4BE-FD92-4A5A-BF25-46B2704B20C8}" type="presParOf" srcId="{ECE44A79-0C9A-4F1A-A898-A25B942B24D6}" destId="{BCDD40B2-A7A1-4192-885F-B0C20ED571CA}" srcOrd="0" destOrd="0" presId="urn:microsoft.com/office/officeart/2005/8/layout/bList2"/>
    <dgm:cxn modelId="{FDBE35E4-906E-4EE4-8255-8CA6ED88FAE4}" type="presParOf" srcId="{BCDD40B2-A7A1-4192-885F-B0C20ED571CA}" destId="{6EE5D93A-5322-4C8E-8516-491CBC1E1DC5}" srcOrd="0" destOrd="0" presId="urn:microsoft.com/office/officeart/2005/8/layout/bList2"/>
    <dgm:cxn modelId="{4A8FA3B5-48AD-427B-9839-5C1E47AE9B76}" type="presParOf" srcId="{BCDD40B2-A7A1-4192-885F-B0C20ED571CA}" destId="{83C341D6-7AB3-4178-8B8D-9203D2FDFF24}" srcOrd="1" destOrd="0" presId="urn:microsoft.com/office/officeart/2005/8/layout/bList2"/>
    <dgm:cxn modelId="{9A3FBAF6-9678-46CF-8A1D-FF1C72A827C1}" type="presParOf" srcId="{BCDD40B2-A7A1-4192-885F-B0C20ED571CA}" destId="{F305B877-B916-47BF-B370-50E0F7EB69B9}" srcOrd="2" destOrd="0" presId="urn:microsoft.com/office/officeart/2005/8/layout/bList2"/>
    <dgm:cxn modelId="{98BB6522-7F09-4638-8438-6978562CF17A}" type="presParOf" srcId="{BCDD40B2-A7A1-4192-885F-B0C20ED571CA}" destId="{C26E583A-C02C-4945-BA58-97038D6687E7}" srcOrd="3" destOrd="0" presId="urn:microsoft.com/office/officeart/2005/8/layout/bList2"/>
    <dgm:cxn modelId="{D858B353-B928-40F3-A861-2570FAD0C520}" type="presParOf" srcId="{ECE44A79-0C9A-4F1A-A898-A25B942B24D6}" destId="{C319E530-DDC4-49B5-814A-F3EA5A65D7C1}" srcOrd="1" destOrd="0" presId="urn:microsoft.com/office/officeart/2005/8/layout/bList2"/>
    <dgm:cxn modelId="{5B7B298C-F099-4605-8A71-34BA50EA47DD}" type="presParOf" srcId="{ECE44A79-0C9A-4F1A-A898-A25B942B24D6}" destId="{F0B4355D-3CF2-4BE4-96C2-334D98943404}" srcOrd="2" destOrd="0" presId="urn:microsoft.com/office/officeart/2005/8/layout/bList2"/>
    <dgm:cxn modelId="{C48BBE9B-2CCC-4FD6-BD6D-E1CBCAB996FA}" type="presParOf" srcId="{F0B4355D-3CF2-4BE4-96C2-334D98943404}" destId="{A5F55554-2F8E-41D2-801F-6797E632E625}" srcOrd="0" destOrd="0" presId="urn:microsoft.com/office/officeart/2005/8/layout/bList2"/>
    <dgm:cxn modelId="{9356E4B1-09B4-4A79-AC41-C7F75EE74E0F}" type="presParOf" srcId="{F0B4355D-3CF2-4BE4-96C2-334D98943404}" destId="{B5759B30-8DA8-4256-8336-4A8213E9C972}" srcOrd="1" destOrd="0" presId="urn:microsoft.com/office/officeart/2005/8/layout/bList2"/>
    <dgm:cxn modelId="{633B489F-AE69-4044-B7FA-D823C5840CFB}" type="presParOf" srcId="{F0B4355D-3CF2-4BE4-96C2-334D98943404}" destId="{DA641F99-51BF-4CF4-983A-332F9798DB42}" srcOrd="2" destOrd="0" presId="urn:microsoft.com/office/officeart/2005/8/layout/bList2"/>
    <dgm:cxn modelId="{6B5F4A40-93FA-4F7D-A6F9-614B34ED9B81}" type="presParOf" srcId="{F0B4355D-3CF2-4BE4-96C2-334D98943404}" destId="{3191B744-BC48-473F-BD11-B547CA03CF67}" srcOrd="3" destOrd="0" presId="urn:microsoft.com/office/officeart/2005/8/layout/bList2"/>
    <dgm:cxn modelId="{78735EE6-5B3F-4B9F-9BCF-6C4F04701094}" type="presParOf" srcId="{ECE44A79-0C9A-4F1A-A898-A25B942B24D6}" destId="{842573F4-C3D0-4199-B0EA-E9AF6BC302AF}" srcOrd="3" destOrd="0" presId="urn:microsoft.com/office/officeart/2005/8/layout/bList2"/>
    <dgm:cxn modelId="{8BB13645-5369-4CF3-8BAA-590A63885AA7}" type="presParOf" srcId="{ECE44A79-0C9A-4F1A-A898-A25B942B24D6}" destId="{ABBD9DBF-72B0-4BD2-A2E9-C570EC8FBFE1}" srcOrd="4" destOrd="0" presId="urn:microsoft.com/office/officeart/2005/8/layout/bList2"/>
    <dgm:cxn modelId="{CF1643BA-D3B7-4591-B3F4-C4D175BA0D46}" type="presParOf" srcId="{ABBD9DBF-72B0-4BD2-A2E9-C570EC8FBFE1}" destId="{76B52B22-8EE1-4610-92AF-5DFE47A4405E}" srcOrd="0" destOrd="0" presId="urn:microsoft.com/office/officeart/2005/8/layout/bList2"/>
    <dgm:cxn modelId="{0158F8AD-D9F3-401E-BB3F-3B20DF0C4788}" type="presParOf" srcId="{ABBD9DBF-72B0-4BD2-A2E9-C570EC8FBFE1}" destId="{E01209C0-1449-4CBF-AE81-77407F752566}" srcOrd="1" destOrd="0" presId="urn:microsoft.com/office/officeart/2005/8/layout/bList2"/>
    <dgm:cxn modelId="{187BA399-FA79-41EF-BF1B-C94C741A72A5}" type="presParOf" srcId="{ABBD9DBF-72B0-4BD2-A2E9-C570EC8FBFE1}" destId="{059F4EB6-334D-459A-A119-663D324C7070}" srcOrd="2" destOrd="0" presId="urn:microsoft.com/office/officeart/2005/8/layout/bList2"/>
    <dgm:cxn modelId="{0E96271E-B375-46D5-A855-5452F2F619D8}" type="presParOf" srcId="{ABBD9DBF-72B0-4BD2-A2E9-C570EC8FBFE1}" destId="{BB8071B1-76F3-4DEB-B69F-10354B13C263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169758-5EB2-4C3B-A5CE-0D300BCD2FAD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4A9A821-6DE7-486E-B6BF-B6BF9443F4C6}">
      <dgm:prSet/>
      <dgm:spPr/>
      <dgm:t>
        <a:bodyPr/>
        <a:lstStyle/>
        <a:p>
          <a:pPr rtl="0"/>
          <a:r>
            <a:rPr lang="zh-CN" dirty="0" smtClean="0"/>
            <a:t>一是通过</a:t>
          </a:r>
          <a:r>
            <a:rPr lang="en-US" dirty="0" smtClean="0"/>
            <a:t>remove(key)</a:t>
          </a:r>
          <a:r>
            <a:rPr lang="zh-CN" dirty="0" smtClean="0"/>
            <a:t>方法可以删除元素。如果删除的元素不在集合中，</a:t>
          </a:r>
          <a:r>
            <a:rPr lang="en-US" dirty="0" smtClean="0"/>
            <a:t>remove</a:t>
          </a:r>
          <a:r>
            <a:rPr lang="zh-CN" dirty="0" smtClean="0"/>
            <a:t>会报错。</a:t>
          </a:r>
          <a:endParaRPr lang="zh-CN" dirty="0"/>
        </a:p>
      </dgm:t>
    </dgm:pt>
    <dgm:pt modelId="{5D4E761C-7BE0-4E11-835D-B0534AD61211}" type="parTrans" cxnId="{C3E3A794-C654-49FF-AF8F-CCE56EBEA570}">
      <dgm:prSet/>
      <dgm:spPr/>
      <dgm:t>
        <a:bodyPr/>
        <a:lstStyle/>
        <a:p>
          <a:endParaRPr lang="zh-CN" altLang="en-US"/>
        </a:p>
      </dgm:t>
    </dgm:pt>
    <dgm:pt modelId="{E7C0FD4E-38D4-487A-9FE1-D30A276D57D4}" type="sibTrans" cxnId="{C3E3A794-C654-49FF-AF8F-CCE56EBEA570}">
      <dgm:prSet/>
      <dgm:spPr/>
      <dgm:t>
        <a:bodyPr/>
        <a:lstStyle/>
        <a:p>
          <a:endParaRPr lang="zh-CN" altLang="en-US"/>
        </a:p>
      </dgm:t>
    </dgm:pt>
    <dgm:pt modelId="{936F18FD-7C90-47CF-88A5-AD3484831B05}">
      <dgm:prSet/>
      <dgm:spPr/>
      <dgm:t>
        <a:bodyPr/>
        <a:lstStyle/>
        <a:p>
          <a:pPr rtl="0"/>
          <a:r>
            <a:rPr lang="zh-CN" smtClean="0"/>
            <a:t>二是</a:t>
          </a:r>
          <a:r>
            <a:rPr lang="en-US" smtClean="0"/>
            <a:t>discard(key)</a:t>
          </a:r>
          <a:r>
            <a:rPr lang="zh-CN" smtClean="0"/>
            <a:t>也可删除元素，不同的是，如果删除的元素不在集合中，</a:t>
          </a:r>
          <a:r>
            <a:rPr lang="en-US" smtClean="0"/>
            <a:t>discard</a:t>
          </a:r>
          <a:r>
            <a:rPr lang="zh-CN" smtClean="0"/>
            <a:t>不会报错。</a:t>
          </a:r>
          <a:endParaRPr lang="zh-CN"/>
        </a:p>
      </dgm:t>
    </dgm:pt>
    <dgm:pt modelId="{E19D9654-169C-456D-B223-06F2B240394A}" type="parTrans" cxnId="{7AA99D15-CB29-4B32-8641-CC87E1F0372B}">
      <dgm:prSet/>
      <dgm:spPr/>
      <dgm:t>
        <a:bodyPr/>
        <a:lstStyle/>
        <a:p>
          <a:endParaRPr lang="zh-CN" altLang="en-US"/>
        </a:p>
      </dgm:t>
    </dgm:pt>
    <dgm:pt modelId="{D59CC90A-0C46-4BA6-B7DA-2434AC2F8739}" type="sibTrans" cxnId="{7AA99D15-CB29-4B32-8641-CC87E1F0372B}">
      <dgm:prSet/>
      <dgm:spPr/>
      <dgm:t>
        <a:bodyPr/>
        <a:lstStyle/>
        <a:p>
          <a:endParaRPr lang="zh-CN" altLang="en-US"/>
        </a:p>
      </dgm:t>
    </dgm:pt>
    <dgm:pt modelId="{8A71AF37-ACFA-4F0A-80B2-56092E772B5D}">
      <dgm:prSet/>
      <dgm:spPr/>
      <dgm:t>
        <a:bodyPr/>
        <a:lstStyle/>
        <a:p>
          <a:pPr rtl="0"/>
          <a:r>
            <a:rPr lang="zh-CN" smtClean="0"/>
            <a:t>三是</a:t>
          </a:r>
          <a:r>
            <a:rPr lang="en-US" smtClean="0"/>
            <a:t>clear()</a:t>
          </a:r>
          <a:r>
            <a:rPr lang="zh-CN" smtClean="0"/>
            <a:t>删除集合的所有元素（使它成为空集）。</a:t>
          </a:r>
          <a:endParaRPr lang="zh-CN"/>
        </a:p>
      </dgm:t>
    </dgm:pt>
    <dgm:pt modelId="{04AD5F30-C6CA-4CE6-B9F5-73917EB532C9}" type="parTrans" cxnId="{046E14F2-1F89-4DC4-8DFA-57A4C72D847D}">
      <dgm:prSet/>
      <dgm:spPr/>
      <dgm:t>
        <a:bodyPr/>
        <a:lstStyle/>
        <a:p>
          <a:endParaRPr lang="zh-CN" altLang="en-US"/>
        </a:p>
      </dgm:t>
    </dgm:pt>
    <dgm:pt modelId="{D43BE2DF-7A97-47FA-BAB1-94D3AC8523BF}" type="sibTrans" cxnId="{046E14F2-1F89-4DC4-8DFA-57A4C72D847D}">
      <dgm:prSet/>
      <dgm:spPr/>
      <dgm:t>
        <a:bodyPr/>
        <a:lstStyle/>
        <a:p>
          <a:endParaRPr lang="zh-CN" altLang="en-US"/>
        </a:p>
      </dgm:t>
    </dgm:pt>
    <dgm:pt modelId="{B043CAC1-0DA9-47EA-8481-AB493F7F5E9C}" type="pres">
      <dgm:prSet presAssocID="{82169758-5EB2-4C3B-A5CE-0D300BCD2FAD}" presName="Name0" presStyleCnt="0">
        <dgm:presLayoutVars>
          <dgm:dir/>
          <dgm:animLvl val="lvl"/>
          <dgm:resizeHandles val="exact"/>
        </dgm:presLayoutVars>
      </dgm:prSet>
      <dgm:spPr/>
    </dgm:pt>
    <dgm:pt modelId="{B07172E9-46E8-4550-9973-7C27D04298FA}" type="pres">
      <dgm:prSet presAssocID="{04A9A821-6DE7-486E-B6BF-B6BF9443F4C6}" presName="linNode" presStyleCnt="0"/>
      <dgm:spPr/>
    </dgm:pt>
    <dgm:pt modelId="{9E4C04F6-8931-48A6-87F3-70D3B12FBDF3}" type="pres">
      <dgm:prSet presAssocID="{04A9A821-6DE7-486E-B6BF-B6BF9443F4C6}" presName="parentText" presStyleLbl="node1" presStyleIdx="0" presStyleCnt="3" custScaleX="149344">
        <dgm:presLayoutVars>
          <dgm:chMax val="1"/>
          <dgm:bulletEnabled val="1"/>
        </dgm:presLayoutVars>
      </dgm:prSet>
      <dgm:spPr/>
    </dgm:pt>
    <dgm:pt modelId="{4723DBC9-AC05-4258-B149-CCE9169FB303}" type="pres">
      <dgm:prSet presAssocID="{E7C0FD4E-38D4-487A-9FE1-D30A276D57D4}" presName="sp" presStyleCnt="0"/>
      <dgm:spPr/>
    </dgm:pt>
    <dgm:pt modelId="{679677FB-82C3-4C0B-A30A-C77A453F155C}" type="pres">
      <dgm:prSet presAssocID="{936F18FD-7C90-47CF-88A5-AD3484831B05}" presName="linNode" presStyleCnt="0"/>
      <dgm:spPr/>
    </dgm:pt>
    <dgm:pt modelId="{40FB6D5A-411A-4829-A227-A18A8B5BF517}" type="pres">
      <dgm:prSet presAssocID="{936F18FD-7C90-47CF-88A5-AD3484831B05}" presName="parentText" presStyleLbl="node1" presStyleIdx="1" presStyleCnt="3" custScaleX="148399">
        <dgm:presLayoutVars>
          <dgm:chMax val="1"/>
          <dgm:bulletEnabled val="1"/>
        </dgm:presLayoutVars>
      </dgm:prSet>
      <dgm:spPr/>
    </dgm:pt>
    <dgm:pt modelId="{41E463C8-E24A-4AD2-8286-624ACB7367DB}" type="pres">
      <dgm:prSet presAssocID="{D59CC90A-0C46-4BA6-B7DA-2434AC2F8739}" presName="sp" presStyleCnt="0"/>
      <dgm:spPr/>
    </dgm:pt>
    <dgm:pt modelId="{7CDAF5B5-0354-4D92-808D-D7F5CCB861E1}" type="pres">
      <dgm:prSet presAssocID="{8A71AF37-ACFA-4F0A-80B2-56092E772B5D}" presName="linNode" presStyleCnt="0"/>
      <dgm:spPr/>
    </dgm:pt>
    <dgm:pt modelId="{DED722A3-AB75-47A3-9D53-E9969EDAD9F1}" type="pres">
      <dgm:prSet presAssocID="{8A71AF37-ACFA-4F0A-80B2-56092E772B5D}" presName="parentText" presStyleLbl="node1" presStyleIdx="2" presStyleCnt="3" custScaleX="150288">
        <dgm:presLayoutVars>
          <dgm:chMax val="1"/>
          <dgm:bulletEnabled val="1"/>
        </dgm:presLayoutVars>
      </dgm:prSet>
      <dgm:spPr/>
    </dgm:pt>
  </dgm:ptLst>
  <dgm:cxnLst>
    <dgm:cxn modelId="{9D003F52-4121-4417-9CBC-F38686CA7D24}" type="presOf" srcId="{04A9A821-6DE7-486E-B6BF-B6BF9443F4C6}" destId="{9E4C04F6-8931-48A6-87F3-70D3B12FBDF3}" srcOrd="0" destOrd="0" presId="urn:microsoft.com/office/officeart/2005/8/layout/vList5"/>
    <dgm:cxn modelId="{BD7B54C2-B1A7-4E70-B04D-0502461609FA}" type="presOf" srcId="{936F18FD-7C90-47CF-88A5-AD3484831B05}" destId="{40FB6D5A-411A-4829-A227-A18A8B5BF517}" srcOrd="0" destOrd="0" presId="urn:microsoft.com/office/officeart/2005/8/layout/vList5"/>
    <dgm:cxn modelId="{834CE2DF-60E3-4C17-A074-C3FE97917B0E}" type="presOf" srcId="{8A71AF37-ACFA-4F0A-80B2-56092E772B5D}" destId="{DED722A3-AB75-47A3-9D53-E9969EDAD9F1}" srcOrd="0" destOrd="0" presId="urn:microsoft.com/office/officeart/2005/8/layout/vList5"/>
    <dgm:cxn modelId="{7AA99D15-CB29-4B32-8641-CC87E1F0372B}" srcId="{82169758-5EB2-4C3B-A5CE-0D300BCD2FAD}" destId="{936F18FD-7C90-47CF-88A5-AD3484831B05}" srcOrd="1" destOrd="0" parTransId="{E19D9654-169C-456D-B223-06F2B240394A}" sibTransId="{D59CC90A-0C46-4BA6-B7DA-2434AC2F8739}"/>
    <dgm:cxn modelId="{046E14F2-1F89-4DC4-8DFA-57A4C72D847D}" srcId="{82169758-5EB2-4C3B-A5CE-0D300BCD2FAD}" destId="{8A71AF37-ACFA-4F0A-80B2-56092E772B5D}" srcOrd="2" destOrd="0" parTransId="{04AD5F30-C6CA-4CE6-B9F5-73917EB532C9}" sibTransId="{D43BE2DF-7A97-47FA-BAB1-94D3AC8523BF}"/>
    <dgm:cxn modelId="{99131BA9-9DA3-40EB-B81E-0A880EC2953F}" type="presOf" srcId="{82169758-5EB2-4C3B-A5CE-0D300BCD2FAD}" destId="{B043CAC1-0DA9-47EA-8481-AB493F7F5E9C}" srcOrd="0" destOrd="0" presId="urn:microsoft.com/office/officeart/2005/8/layout/vList5"/>
    <dgm:cxn modelId="{C3E3A794-C654-49FF-AF8F-CCE56EBEA570}" srcId="{82169758-5EB2-4C3B-A5CE-0D300BCD2FAD}" destId="{04A9A821-6DE7-486E-B6BF-B6BF9443F4C6}" srcOrd="0" destOrd="0" parTransId="{5D4E761C-7BE0-4E11-835D-B0534AD61211}" sibTransId="{E7C0FD4E-38D4-487A-9FE1-D30A276D57D4}"/>
    <dgm:cxn modelId="{89B1BC68-C5DA-4456-AA5E-9EEBB6902019}" type="presParOf" srcId="{B043CAC1-0DA9-47EA-8481-AB493F7F5E9C}" destId="{B07172E9-46E8-4550-9973-7C27D04298FA}" srcOrd="0" destOrd="0" presId="urn:microsoft.com/office/officeart/2005/8/layout/vList5"/>
    <dgm:cxn modelId="{A74E1215-5B2C-4526-B7A8-C68EC69524E0}" type="presParOf" srcId="{B07172E9-46E8-4550-9973-7C27D04298FA}" destId="{9E4C04F6-8931-48A6-87F3-70D3B12FBDF3}" srcOrd="0" destOrd="0" presId="urn:microsoft.com/office/officeart/2005/8/layout/vList5"/>
    <dgm:cxn modelId="{8698277B-5DE6-435F-9BFE-DEF3C1CDF71D}" type="presParOf" srcId="{B043CAC1-0DA9-47EA-8481-AB493F7F5E9C}" destId="{4723DBC9-AC05-4258-B149-CCE9169FB303}" srcOrd="1" destOrd="0" presId="urn:microsoft.com/office/officeart/2005/8/layout/vList5"/>
    <dgm:cxn modelId="{703682F5-9300-48EA-8062-B6B371B1293E}" type="presParOf" srcId="{B043CAC1-0DA9-47EA-8481-AB493F7F5E9C}" destId="{679677FB-82C3-4C0B-A30A-C77A453F155C}" srcOrd="2" destOrd="0" presId="urn:microsoft.com/office/officeart/2005/8/layout/vList5"/>
    <dgm:cxn modelId="{515EEABA-459A-49EE-9BFB-FCF4FEB90D39}" type="presParOf" srcId="{679677FB-82C3-4C0B-A30A-C77A453F155C}" destId="{40FB6D5A-411A-4829-A227-A18A8B5BF517}" srcOrd="0" destOrd="0" presId="urn:microsoft.com/office/officeart/2005/8/layout/vList5"/>
    <dgm:cxn modelId="{F282A871-F016-4A9A-990E-E111039C1994}" type="presParOf" srcId="{B043CAC1-0DA9-47EA-8481-AB493F7F5E9C}" destId="{41E463C8-E24A-4AD2-8286-624ACB7367DB}" srcOrd="3" destOrd="0" presId="urn:microsoft.com/office/officeart/2005/8/layout/vList5"/>
    <dgm:cxn modelId="{FAE47F78-3E2D-4422-B39A-186DB5F4CFDB}" type="presParOf" srcId="{B043CAC1-0DA9-47EA-8481-AB493F7F5E9C}" destId="{7CDAF5B5-0354-4D92-808D-D7F5CCB861E1}" srcOrd="4" destOrd="0" presId="urn:microsoft.com/office/officeart/2005/8/layout/vList5"/>
    <dgm:cxn modelId="{E0FC0D8D-F713-497C-9C3B-56A035A8A39D}" type="presParOf" srcId="{7CDAF5B5-0354-4D92-808D-D7F5CCB861E1}" destId="{DED722A3-AB75-47A3-9D53-E9969EDAD9F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5D93A-5322-4C8E-8516-491CBC1E1DC5}">
      <dsp:nvSpPr>
        <dsp:cNvPr id="0" name=""/>
        <dsp:cNvSpPr/>
      </dsp:nvSpPr>
      <dsp:spPr>
        <a:xfrm>
          <a:off x="5649" y="1386236"/>
          <a:ext cx="2439990" cy="182140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sz="2200" kern="1200" dirty="0" smtClean="0"/>
            <a:t>序列类型是</a:t>
          </a:r>
          <a:r>
            <a:rPr lang="en-US" sz="2200" kern="1200" dirty="0" smtClean="0"/>
            <a:t>Python</a:t>
          </a:r>
          <a:r>
            <a:rPr lang="zh-CN" sz="2200" kern="1200" dirty="0" smtClean="0"/>
            <a:t>中最基本的数据结构。</a:t>
          </a:r>
          <a:r>
            <a:rPr lang="zh-CN" sz="2200" kern="1200" dirty="0" smtClean="0"/>
            <a:t>包括字符串、列表和元组</a:t>
          </a:r>
          <a:r>
            <a:rPr lang="zh-CN" altLang="en-US" sz="2200" kern="1200" dirty="0" smtClean="0"/>
            <a:t>。</a:t>
          </a:r>
          <a:endParaRPr lang="zh-CN" altLang="en-US" sz="2200" kern="1200" dirty="0"/>
        </a:p>
      </dsp:txBody>
      <dsp:txXfrm>
        <a:off x="48327" y="1428914"/>
        <a:ext cx="2354634" cy="1778723"/>
      </dsp:txXfrm>
    </dsp:sp>
    <dsp:sp modelId="{F305B877-B916-47BF-B370-50E0F7EB69B9}">
      <dsp:nvSpPr>
        <dsp:cNvPr id="0" name=""/>
        <dsp:cNvSpPr/>
      </dsp:nvSpPr>
      <dsp:spPr>
        <a:xfrm>
          <a:off x="5649" y="3207638"/>
          <a:ext cx="2439990" cy="7832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000" kern="1200" dirty="0" smtClean="0"/>
            <a:t>序列类型</a:t>
          </a:r>
          <a:endParaRPr lang="zh-CN" altLang="en-US" sz="3000" kern="1200" dirty="0"/>
        </a:p>
      </dsp:txBody>
      <dsp:txXfrm>
        <a:off x="5649" y="3207638"/>
        <a:ext cx="1718303" cy="783202"/>
      </dsp:txXfrm>
    </dsp:sp>
    <dsp:sp modelId="{C26E583A-C02C-4945-BA58-97038D6687E7}">
      <dsp:nvSpPr>
        <dsp:cNvPr id="0" name=""/>
        <dsp:cNvSpPr/>
      </dsp:nvSpPr>
      <dsp:spPr>
        <a:xfrm>
          <a:off x="1792975" y="3332042"/>
          <a:ext cx="853996" cy="85399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F55554-2F8E-41D2-801F-6797E632E625}">
      <dsp:nvSpPr>
        <dsp:cNvPr id="0" name=""/>
        <dsp:cNvSpPr/>
      </dsp:nvSpPr>
      <dsp:spPr>
        <a:xfrm>
          <a:off x="2858544" y="1386236"/>
          <a:ext cx="2439990" cy="182140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sz="2200" kern="1200" smtClean="0"/>
            <a:t>用键值对表示数据，典型的映射类型是字典；</a:t>
          </a:r>
          <a:endParaRPr lang="zh-CN" altLang="en-US" sz="2200" kern="1200"/>
        </a:p>
      </dsp:txBody>
      <dsp:txXfrm>
        <a:off x="2901222" y="1428914"/>
        <a:ext cx="2354634" cy="1778723"/>
      </dsp:txXfrm>
    </dsp:sp>
    <dsp:sp modelId="{DA641F99-51BF-4CF4-983A-332F9798DB42}">
      <dsp:nvSpPr>
        <dsp:cNvPr id="0" name=""/>
        <dsp:cNvSpPr/>
      </dsp:nvSpPr>
      <dsp:spPr>
        <a:xfrm>
          <a:off x="2858544" y="3207638"/>
          <a:ext cx="2439990" cy="7832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000" kern="1200" dirty="0" smtClean="0"/>
            <a:t>映射类型</a:t>
          </a:r>
          <a:endParaRPr lang="zh-CN" altLang="en-US" sz="3000" kern="1200" dirty="0"/>
        </a:p>
      </dsp:txBody>
      <dsp:txXfrm>
        <a:off x="2858544" y="3207638"/>
        <a:ext cx="1718303" cy="783202"/>
      </dsp:txXfrm>
    </dsp:sp>
    <dsp:sp modelId="{3191B744-BC48-473F-BD11-B547CA03CF67}">
      <dsp:nvSpPr>
        <dsp:cNvPr id="0" name=""/>
        <dsp:cNvSpPr/>
      </dsp:nvSpPr>
      <dsp:spPr>
        <a:xfrm>
          <a:off x="4645871" y="3332042"/>
          <a:ext cx="853996" cy="85399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B52B22-8EE1-4610-92AF-5DFE47A4405E}">
      <dsp:nvSpPr>
        <dsp:cNvPr id="0" name=""/>
        <dsp:cNvSpPr/>
      </dsp:nvSpPr>
      <dsp:spPr>
        <a:xfrm>
          <a:off x="5711440" y="1386236"/>
          <a:ext cx="2439990" cy="182140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sz="2200" kern="1200" smtClean="0"/>
            <a:t>集合类型的数据中元素是无序的，集合中不允许有相同的元素存在</a:t>
          </a:r>
          <a:endParaRPr lang="zh-CN" altLang="en-US" sz="2200" kern="1200"/>
        </a:p>
      </dsp:txBody>
      <dsp:txXfrm>
        <a:off x="5754118" y="1428914"/>
        <a:ext cx="2354634" cy="1778723"/>
      </dsp:txXfrm>
    </dsp:sp>
    <dsp:sp modelId="{059F4EB6-334D-459A-A119-663D324C7070}">
      <dsp:nvSpPr>
        <dsp:cNvPr id="0" name=""/>
        <dsp:cNvSpPr/>
      </dsp:nvSpPr>
      <dsp:spPr>
        <a:xfrm>
          <a:off x="5711440" y="3207638"/>
          <a:ext cx="2439990" cy="7832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000" kern="1200" dirty="0" smtClean="0"/>
            <a:t>集合类型</a:t>
          </a:r>
          <a:endParaRPr lang="zh-CN" altLang="en-US" sz="3000" kern="1200" dirty="0"/>
        </a:p>
      </dsp:txBody>
      <dsp:txXfrm>
        <a:off x="5711440" y="3207638"/>
        <a:ext cx="1718303" cy="783202"/>
      </dsp:txXfrm>
    </dsp:sp>
    <dsp:sp modelId="{BB8071B1-76F3-4DEB-B69F-10354B13C263}">
      <dsp:nvSpPr>
        <dsp:cNvPr id="0" name=""/>
        <dsp:cNvSpPr/>
      </dsp:nvSpPr>
      <dsp:spPr>
        <a:xfrm>
          <a:off x="7498767" y="3332042"/>
          <a:ext cx="853996" cy="853996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4C04F6-8931-48A6-87F3-70D3B12FBDF3}">
      <dsp:nvSpPr>
        <dsp:cNvPr id="0" name=""/>
        <dsp:cNvSpPr/>
      </dsp:nvSpPr>
      <dsp:spPr>
        <a:xfrm>
          <a:off x="1958487" y="2396"/>
          <a:ext cx="4588421" cy="15817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300" kern="1200" dirty="0" smtClean="0"/>
            <a:t>一是通过</a:t>
          </a:r>
          <a:r>
            <a:rPr lang="en-US" sz="2300" kern="1200" dirty="0" smtClean="0"/>
            <a:t>remove(key)</a:t>
          </a:r>
          <a:r>
            <a:rPr lang="zh-CN" sz="2300" kern="1200" dirty="0" smtClean="0"/>
            <a:t>方法可以删除元素。如果删除的元素不在集合中，</a:t>
          </a:r>
          <a:r>
            <a:rPr lang="en-US" sz="2300" kern="1200" dirty="0" smtClean="0"/>
            <a:t>remove</a:t>
          </a:r>
          <a:r>
            <a:rPr lang="zh-CN" sz="2300" kern="1200" dirty="0" smtClean="0"/>
            <a:t>会报错。</a:t>
          </a:r>
          <a:endParaRPr lang="zh-CN" sz="2300" kern="1200" dirty="0"/>
        </a:p>
      </dsp:txBody>
      <dsp:txXfrm>
        <a:off x="2035701" y="79610"/>
        <a:ext cx="4433993" cy="1427308"/>
      </dsp:txXfrm>
    </dsp:sp>
    <dsp:sp modelId="{40FB6D5A-411A-4829-A227-A18A8B5BF517}">
      <dsp:nvSpPr>
        <dsp:cNvPr id="0" name=""/>
        <dsp:cNvSpPr/>
      </dsp:nvSpPr>
      <dsp:spPr>
        <a:xfrm>
          <a:off x="1958487" y="1663219"/>
          <a:ext cx="4559387" cy="15817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200" kern="1200" smtClean="0"/>
            <a:t>二是</a:t>
          </a:r>
          <a:r>
            <a:rPr lang="en-US" sz="2200" kern="1200" smtClean="0"/>
            <a:t>discard(key)</a:t>
          </a:r>
          <a:r>
            <a:rPr lang="zh-CN" sz="2200" kern="1200" smtClean="0"/>
            <a:t>也可删除元素，不同的是，如果删除的元素不在集合中，</a:t>
          </a:r>
          <a:r>
            <a:rPr lang="en-US" sz="2200" kern="1200" smtClean="0"/>
            <a:t>discard</a:t>
          </a:r>
          <a:r>
            <a:rPr lang="zh-CN" sz="2200" kern="1200" smtClean="0"/>
            <a:t>不会报错。</a:t>
          </a:r>
          <a:endParaRPr lang="zh-CN" sz="2200" kern="1200"/>
        </a:p>
      </dsp:txBody>
      <dsp:txXfrm>
        <a:off x="2035701" y="1740433"/>
        <a:ext cx="4404959" cy="1427308"/>
      </dsp:txXfrm>
    </dsp:sp>
    <dsp:sp modelId="{DED722A3-AB75-47A3-9D53-E9969EDAD9F1}">
      <dsp:nvSpPr>
        <dsp:cNvPr id="0" name=""/>
        <dsp:cNvSpPr/>
      </dsp:nvSpPr>
      <dsp:spPr>
        <a:xfrm>
          <a:off x="1958487" y="3324043"/>
          <a:ext cx="4617424" cy="15817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200" kern="1200" smtClean="0"/>
            <a:t>三是</a:t>
          </a:r>
          <a:r>
            <a:rPr lang="en-US" sz="2200" kern="1200" smtClean="0"/>
            <a:t>clear()</a:t>
          </a:r>
          <a:r>
            <a:rPr lang="zh-CN" sz="2200" kern="1200" smtClean="0"/>
            <a:t>删除集合的所有元素（使它成为空集）。</a:t>
          </a:r>
          <a:endParaRPr lang="zh-CN" sz="2200" kern="1200"/>
        </a:p>
      </dsp:txBody>
      <dsp:txXfrm>
        <a:off x="2035701" y="3401257"/>
        <a:ext cx="4462996" cy="1427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="" xmlns:a16="http://schemas.microsoft.com/office/drawing/2014/main" id="{A1812A26-823A-4A53-8459-D51972F83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2" y="4909078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9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66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9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253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4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1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429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24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23" y="80600"/>
            <a:ext cx="8534401" cy="7830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534400" cy="490817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82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6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55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3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35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3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9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892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5A8A662-1B31-43AA-BB30-6FD2B0483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4</a:t>
            </a:r>
            <a:r>
              <a:rPr lang="zh-CN" altLang="en-US" dirty="0" smtClean="0"/>
              <a:t>单元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2FE6E7FD-DE7E-4571-AACB-4F1912954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/>
              <a:t>Python</a:t>
            </a:r>
            <a:r>
              <a:rPr lang="zh-CN" altLang="zh-CN" b="1" dirty="0"/>
              <a:t>的组合数据类型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837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588932"/>
            <a:ext cx="8534400" cy="1507067"/>
          </a:xfrm>
        </p:spPr>
        <p:txBody>
          <a:bodyPr/>
          <a:lstStyle/>
          <a:p>
            <a:r>
              <a:rPr lang="zh-CN" altLang="en-US" dirty="0" smtClean="0"/>
              <a:t>六</a:t>
            </a:r>
            <a:r>
              <a:rPr lang="zh-CN" altLang="en-US" dirty="0"/>
              <a:t>、</a:t>
            </a:r>
            <a:r>
              <a:rPr lang="zh-CN" altLang="zh-CN" dirty="0" smtClean="0"/>
              <a:t>列表</a:t>
            </a:r>
            <a:r>
              <a:rPr lang="zh-CN" altLang="zh-CN" dirty="0"/>
              <a:t>的方法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883583"/>
              </p:ext>
            </p:extLst>
          </p:nvPr>
        </p:nvGraphicFramePr>
        <p:xfrm>
          <a:off x="3468914" y="1081312"/>
          <a:ext cx="8606972" cy="4680858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187385"/>
                <a:gridCol w="6419587"/>
              </a:tblGrid>
              <a:tr h="36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操作符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描述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6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list.append(obj)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在列表末尾添加新的对象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6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list.count(obj) 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统计某个元素在列表中出现的次数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7201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list.extend(seq)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在列表末尾一次性追加另一个序列中的多个值（用新列表扩展原来的列表）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6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list.index(obj) 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从列表中找出某个值第一个匹配项的索引位置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7201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list.insert(index, obj) 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将对象插入列表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7201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list.pop(obj=list[-1])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移除列表中的一个元素（默认最后一个元素），并且返回该元素的值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6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list.remove(obj) 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移除列表中某个值的第一个匹配项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6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list.reverse()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反向列表中元素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6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list.sort</a:t>
                      </a:r>
                      <a:r>
                        <a:rPr lang="en-US" sz="1600" kern="100" dirty="0">
                          <a:effectLst/>
                        </a:rPr>
                        <a:t>([</a:t>
                      </a:r>
                      <a:r>
                        <a:rPr lang="en-US" sz="1600" kern="100" dirty="0" err="1">
                          <a:effectLst/>
                        </a:rPr>
                        <a:t>func</a:t>
                      </a:r>
                      <a:r>
                        <a:rPr lang="en-US" sz="1600" kern="100" dirty="0">
                          <a:effectLst/>
                        </a:rPr>
                        <a:t>]) 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对原列表进行排序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855043" y="481148"/>
            <a:ext cx="43700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dirty="0"/>
              <a:t>列表操作包含以下方法</a:t>
            </a:r>
            <a:r>
              <a:rPr lang="en-US" altLang="zh-CN" sz="2400" b="1" dirty="0"/>
              <a:t>:</a:t>
            </a:r>
            <a:endParaRPr lang="zh-CN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2011267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2215435-FE6B-48CE-A41E-5622173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4.3  </a:t>
            </a:r>
            <a:r>
              <a:rPr lang="zh-CN" altLang="zh-CN" dirty="0" smtClean="0"/>
              <a:t>元组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5A6C2B1-A311-413E-A285-E94B096F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393947" cy="5240915"/>
          </a:xfrm>
        </p:spPr>
        <p:txBody>
          <a:bodyPr>
            <a:normAutofit/>
          </a:bodyPr>
          <a:lstStyle/>
          <a:p>
            <a:r>
              <a:rPr lang="zh-CN" altLang="zh-CN" dirty="0"/>
              <a:t>元组是包含</a:t>
            </a:r>
            <a:r>
              <a:rPr lang="en-US" altLang="zh-CN" dirty="0"/>
              <a:t>0</a:t>
            </a:r>
            <a:r>
              <a:rPr lang="zh-CN" altLang="zh-CN" dirty="0"/>
              <a:t>个多个元素的不可变序列类型，元组生成后是固定的，其中任意元素都不能被替换或删除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Python</a:t>
            </a:r>
            <a:r>
              <a:rPr lang="zh-CN" altLang="zh-CN" dirty="0"/>
              <a:t>的元组与列表类似，不同之处在于元组的元素不能修改。元组使用小括号，列表使用方括号。元组创建很简单，只需要在括号中添加元素，并使用逗号隔开即可。</a:t>
            </a:r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9988549" y="1236285"/>
            <a:ext cx="1362075" cy="1495425"/>
            <a:chOff x="0" y="0"/>
            <a:chExt cx="1981200" cy="17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200">
                <a:effectLst/>
                <a:latin typeface="宋体"/>
                <a:cs typeface="宋体"/>
              </a:endParaRPr>
            </a:p>
          </p:txBody>
        </p:sp>
        <p:sp>
          <p:nvSpPr>
            <p:cNvPr id="6" name="文本框 4"/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200">
                  <a:effectLst/>
                  <a:latin typeface="宋体"/>
                  <a:cs typeface="宋体"/>
                </a:rPr>
                <a:t>扫码看视频</a:t>
              </a:r>
              <a:r>
                <a:rPr lang="en-US" sz="1200">
                  <a:effectLst/>
                  <a:latin typeface="宋体"/>
                  <a:cs typeface="宋体"/>
                </a:rPr>
                <a:t>4.2</a:t>
              </a:r>
              <a:endParaRPr lang="zh-CN" sz="1200">
                <a:effectLst/>
                <a:latin typeface="宋体"/>
                <a:cs typeface="宋体"/>
              </a:endParaRPr>
            </a:p>
          </p:txBody>
        </p:sp>
      </p:grp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3336" y="1476856"/>
            <a:ext cx="952500" cy="952500"/>
          </a:xfrm>
          <a:prstGeom prst="rect">
            <a:avLst/>
          </a:prstGeom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579623" y="3302772"/>
            <a:ext cx="8534401" cy="7830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CN" altLang="en-US" b="1" dirty="0" smtClean="0"/>
              <a:t>一、</a:t>
            </a:r>
            <a:r>
              <a:rPr lang="zh-CN" altLang="zh-CN" b="1" dirty="0" smtClean="0"/>
              <a:t>创建</a:t>
            </a:r>
            <a:r>
              <a:rPr lang="zh-CN" altLang="zh-CN" dirty="0" smtClean="0"/>
              <a:t>元组</a:t>
            </a:r>
            <a:endParaRPr lang="zh-CN" altLang="en-US" dirty="0"/>
          </a:p>
        </p:txBody>
      </p:sp>
      <p:sp>
        <p:nvSpPr>
          <p:cNvPr id="9" name="文本占位符 2"/>
          <p:cNvSpPr txBox="1">
            <a:spLocks/>
          </p:cNvSpPr>
          <p:nvPr/>
        </p:nvSpPr>
        <p:spPr>
          <a:xfrm>
            <a:off x="579623" y="4275525"/>
            <a:ext cx="8534400" cy="49081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smtClean="0"/>
              <a:t>元组通常使用标记</a:t>
            </a:r>
            <a:r>
              <a:rPr lang="en-US" altLang="zh-CN" smtClean="0"/>
              <a:t>”()”</a:t>
            </a:r>
            <a:r>
              <a:rPr lang="zh-CN" altLang="zh-CN" smtClean="0"/>
              <a:t>创建，创建一个空元组，代码如下：</a:t>
            </a:r>
          </a:p>
          <a:p>
            <a:r>
              <a:rPr lang="en-US" altLang="zh-CN" smtClean="0"/>
              <a:t>tup = ()      #</a:t>
            </a:r>
            <a:r>
              <a:rPr lang="zh-CN" altLang="zh-CN" smtClean="0"/>
              <a:t>创建一个空元组</a:t>
            </a:r>
          </a:p>
          <a:p>
            <a:r>
              <a:rPr lang="zh-CN" altLang="zh-CN" smtClean="0"/>
              <a:t>元组中只包含一个元素时，需要在元素后面添加逗号，否则括号会被当作运算符使用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2012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7755" y="4465581"/>
            <a:ext cx="8534400" cy="1507067"/>
          </a:xfrm>
        </p:spPr>
        <p:txBody>
          <a:bodyPr/>
          <a:lstStyle/>
          <a:p>
            <a:r>
              <a:rPr lang="zh-CN" altLang="en-US" dirty="0" smtClean="0"/>
              <a:t>二、</a:t>
            </a:r>
            <a:r>
              <a:rPr lang="zh-CN" altLang="zh-CN" dirty="0" smtClean="0"/>
              <a:t>删除</a:t>
            </a:r>
            <a:r>
              <a:rPr lang="zh-CN" altLang="en-US" dirty="0" smtClean="0"/>
              <a:t>元组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7028" y="0"/>
            <a:ext cx="8534400" cy="2876558"/>
          </a:xfrm>
        </p:spPr>
        <p:txBody>
          <a:bodyPr>
            <a:normAutofit/>
          </a:bodyPr>
          <a:lstStyle/>
          <a:p>
            <a:r>
              <a:rPr lang="zh-CN" altLang="zh-CN" sz="2400" dirty="0"/>
              <a:t>上面说过，元组里的元素是不能修改的，所以也不能将元组中的某个元素删除，但是，可以将整个元组删除。</a:t>
            </a:r>
          </a:p>
        </p:txBody>
      </p:sp>
      <p:sp>
        <p:nvSpPr>
          <p:cNvPr id="4" name="矩形 3"/>
          <p:cNvSpPr/>
          <p:nvPr/>
        </p:nvSpPr>
        <p:spPr>
          <a:xfrm>
            <a:off x="4296228" y="2079794"/>
            <a:ext cx="76151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#</a:t>
            </a:r>
            <a:r>
              <a:rPr lang="zh-CN" altLang="zh-CN" dirty="0"/>
              <a:t>删除元组</a:t>
            </a:r>
          </a:p>
          <a:p>
            <a:r>
              <a:rPr lang="en-US" altLang="zh-CN" dirty="0"/>
              <a:t>student= (1, "tom", "2008-05-06", 10, 135.7)</a:t>
            </a:r>
            <a:endParaRPr lang="zh-CN" altLang="zh-CN" dirty="0"/>
          </a:p>
          <a:p>
            <a:r>
              <a:rPr lang="en-US" altLang="zh-CN" dirty="0"/>
              <a:t>del student</a:t>
            </a:r>
            <a:endParaRPr lang="zh-CN" altLang="zh-CN" dirty="0"/>
          </a:p>
          <a:p>
            <a:r>
              <a:rPr lang="en-US" altLang="zh-CN" dirty="0"/>
              <a:t>print(student)</a:t>
            </a:r>
            <a:endParaRPr lang="zh-CN" altLang="zh-CN" dirty="0"/>
          </a:p>
          <a:p>
            <a:endParaRPr lang="en-US" altLang="zh-CN" dirty="0" smtClean="0"/>
          </a:p>
          <a:p>
            <a:r>
              <a:rPr lang="zh-CN" altLang="zh-CN" b="1" dirty="0" smtClean="0"/>
              <a:t>运行</a:t>
            </a:r>
            <a:r>
              <a:rPr lang="zh-CN" altLang="zh-CN" b="1" dirty="0"/>
              <a:t>结果：</a:t>
            </a:r>
          </a:p>
          <a:p>
            <a:r>
              <a:rPr lang="en-US" altLang="zh-CN" dirty="0" err="1"/>
              <a:t>Traceback</a:t>
            </a:r>
            <a:r>
              <a:rPr lang="en-US" altLang="zh-CN" dirty="0"/>
              <a:t> (most recent call last):</a:t>
            </a:r>
            <a:endParaRPr lang="zh-CN" altLang="zh-CN" dirty="0"/>
          </a:p>
          <a:p>
            <a:r>
              <a:rPr lang="en-US" altLang="zh-CN" dirty="0"/>
              <a:t>  File "D:/</a:t>
            </a:r>
            <a:r>
              <a:rPr lang="zh-CN" altLang="zh-CN" dirty="0"/>
              <a:t>工作</a:t>
            </a:r>
            <a:r>
              <a:rPr lang="en-US" altLang="zh-CN" dirty="0"/>
              <a:t>/python/</a:t>
            </a:r>
            <a:r>
              <a:rPr lang="zh-CN" altLang="zh-CN" dirty="0"/>
              <a:t>案例源代码</a:t>
            </a:r>
            <a:r>
              <a:rPr lang="en-US" altLang="zh-CN" dirty="0"/>
              <a:t>/</a:t>
            </a:r>
            <a:r>
              <a:rPr lang="zh-CN" altLang="zh-CN" dirty="0"/>
              <a:t>第四单元</a:t>
            </a:r>
            <a:r>
              <a:rPr lang="en-US" altLang="zh-CN" dirty="0"/>
              <a:t>/ex4.10.py", line 4, in &lt;module&gt;</a:t>
            </a:r>
            <a:endParaRPr lang="zh-CN" altLang="zh-CN" dirty="0"/>
          </a:p>
          <a:p>
            <a:r>
              <a:rPr lang="en-US" altLang="zh-CN" dirty="0"/>
              <a:t>    print(student)</a:t>
            </a:r>
            <a:endParaRPr lang="zh-CN" altLang="zh-CN" dirty="0"/>
          </a:p>
          <a:p>
            <a:r>
              <a:rPr lang="en-US" altLang="zh-CN" dirty="0" err="1"/>
              <a:t>NameError</a:t>
            </a:r>
            <a:r>
              <a:rPr lang="en-US" altLang="zh-CN" dirty="0"/>
              <a:t>: name 'student' is not defined</a:t>
            </a:r>
            <a:endParaRPr lang="zh-CN" altLang="zh-CN" dirty="0"/>
          </a:p>
        </p:txBody>
      </p:sp>
      <p:sp>
        <p:nvSpPr>
          <p:cNvPr id="5" name="矩形 4"/>
          <p:cNvSpPr/>
          <p:nvPr/>
        </p:nvSpPr>
        <p:spPr>
          <a:xfrm>
            <a:off x="4218850" y="5456927"/>
            <a:ext cx="76925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>
                <a:solidFill>
                  <a:schemeClr val="bg2">
                    <a:lumMod val="75000"/>
                  </a:schemeClr>
                </a:solidFill>
              </a:rPr>
              <a:t>此时，如果再调用</a:t>
            </a:r>
            <a:r>
              <a:rPr lang="en-US" altLang="zh-CN" sz="2400" dirty="0">
                <a:solidFill>
                  <a:schemeClr val="bg2">
                    <a:lumMod val="75000"/>
                  </a:schemeClr>
                </a:solidFill>
              </a:rPr>
              <a:t>student</a:t>
            </a:r>
            <a:r>
              <a:rPr lang="zh-CN" altLang="zh-CN" sz="2400" dirty="0">
                <a:solidFill>
                  <a:schemeClr val="bg2">
                    <a:lumMod val="75000"/>
                  </a:schemeClr>
                </a:solidFill>
              </a:rPr>
              <a:t>，编译器将会抛出异常信息；提示该变量已经找不到了（未定义）。</a:t>
            </a:r>
          </a:p>
        </p:txBody>
      </p:sp>
    </p:spTree>
    <p:extLst>
      <p:ext uri="{BB962C8B-B14F-4D97-AF65-F5344CB8AC3E}">
        <p14:creationId xmlns:p14="http://schemas.microsoft.com/office/powerpoint/2010/main" val="419396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</a:t>
            </a:r>
            <a:r>
              <a:rPr lang="zh-CN" altLang="zh-CN" dirty="0" smtClean="0"/>
              <a:t>修改</a:t>
            </a:r>
            <a:r>
              <a:rPr lang="zh-CN" altLang="zh-CN" dirty="0"/>
              <a:t>元组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元组中的元素值是不允许修改的，但我们可以对元组进行连接组合。但当元组中有列表时，可对元组中的列表进行修改。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69257" y="1850241"/>
            <a:ext cx="8534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#</a:t>
            </a:r>
            <a:r>
              <a:rPr lang="zh-CN" altLang="zh-CN" dirty="0"/>
              <a:t>修改元组</a:t>
            </a:r>
          </a:p>
          <a:p>
            <a:r>
              <a:rPr lang="en-US" altLang="zh-CN" dirty="0"/>
              <a:t>tup1=(19,78.56)</a:t>
            </a:r>
            <a:endParaRPr lang="zh-CN" altLang="zh-CN" dirty="0"/>
          </a:p>
          <a:p>
            <a:r>
              <a:rPr lang="en-US" altLang="zh-CN" dirty="0"/>
              <a:t>tup2=('</a:t>
            </a:r>
            <a:r>
              <a:rPr lang="en-US" altLang="zh-CN" dirty="0" err="1"/>
              <a:t>ab</a:t>
            </a:r>
            <a:r>
              <a:rPr lang="en-US" altLang="zh-CN" dirty="0"/>
              <a:t>', '</a:t>
            </a:r>
            <a:r>
              <a:rPr lang="en-US" altLang="zh-CN" dirty="0" err="1"/>
              <a:t>xy</a:t>
            </a:r>
            <a:r>
              <a:rPr lang="en-US" altLang="zh-CN" dirty="0"/>
              <a:t>')</a:t>
            </a:r>
            <a:endParaRPr lang="zh-CN" altLang="zh-CN" dirty="0"/>
          </a:p>
          <a:p>
            <a:r>
              <a:rPr lang="en-US" altLang="zh-CN" dirty="0"/>
              <a:t>tup3=(1,3,5,7,9,[1,3,5,7,9])</a:t>
            </a:r>
            <a:endParaRPr lang="zh-CN" altLang="zh-CN" dirty="0"/>
          </a:p>
          <a:p>
            <a:r>
              <a:rPr lang="en-US" altLang="zh-CN" dirty="0"/>
              <a:t># </a:t>
            </a:r>
            <a:r>
              <a:rPr lang="zh-CN" altLang="zh-CN" dirty="0"/>
              <a:t>以下修改元组元素操作是非法的。</a:t>
            </a:r>
          </a:p>
          <a:p>
            <a:r>
              <a:rPr lang="en-US" altLang="zh-CN" dirty="0"/>
              <a:t># tup1[0] = 100;</a:t>
            </a:r>
            <a:endParaRPr lang="zh-CN" altLang="zh-CN" dirty="0"/>
          </a:p>
          <a:p>
            <a:r>
              <a:rPr lang="en-US" altLang="zh-CN" dirty="0"/>
              <a:t># </a:t>
            </a:r>
            <a:r>
              <a:rPr lang="zh-CN" altLang="zh-CN" dirty="0"/>
              <a:t>创建一个新的元组</a:t>
            </a:r>
          </a:p>
          <a:p>
            <a:r>
              <a:rPr lang="en-US" altLang="zh-CN" dirty="0"/>
              <a:t>tup4=tup1 + tup2</a:t>
            </a:r>
            <a:endParaRPr lang="zh-CN" altLang="zh-CN" dirty="0"/>
          </a:p>
          <a:p>
            <a:r>
              <a:rPr lang="en-US" altLang="zh-CN" dirty="0"/>
              <a:t>tup3[5][0]=-1</a:t>
            </a:r>
            <a:endParaRPr lang="zh-CN" altLang="zh-CN" dirty="0"/>
          </a:p>
          <a:p>
            <a:r>
              <a:rPr lang="en-US" altLang="zh-CN" dirty="0"/>
              <a:t>print(tup4)</a:t>
            </a:r>
            <a:endParaRPr lang="zh-CN" altLang="zh-CN" dirty="0"/>
          </a:p>
          <a:p>
            <a:r>
              <a:rPr lang="en-US" altLang="zh-CN" dirty="0"/>
              <a:t>print(tup3)</a:t>
            </a:r>
            <a:endParaRPr lang="zh-CN" altLang="zh-CN" dirty="0"/>
          </a:p>
          <a:p>
            <a:endParaRPr lang="en-US" altLang="zh-CN" dirty="0" smtClean="0"/>
          </a:p>
          <a:p>
            <a:r>
              <a:rPr lang="zh-CN" altLang="zh-CN" b="1" dirty="0" smtClean="0"/>
              <a:t>运行</a:t>
            </a:r>
            <a:r>
              <a:rPr lang="zh-CN" altLang="zh-CN" b="1" dirty="0"/>
              <a:t>结果：</a:t>
            </a:r>
          </a:p>
          <a:p>
            <a:r>
              <a:rPr lang="en-US" altLang="zh-CN" dirty="0"/>
              <a:t>(19, 78.56, '</a:t>
            </a:r>
            <a:r>
              <a:rPr lang="en-US" altLang="zh-CN" dirty="0" err="1"/>
              <a:t>ab</a:t>
            </a:r>
            <a:r>
              <a:rPr lang="en-US" altLang="zh-CN" dirty="0"/>
              <a:t>', '</a:t>
            </a:r>
            <a:r>
              <a:rPr lang="en-US" altLang="zh-CN" dirty="0" err="1"/>
              <a:t>xy</a:t>
            </a:r>
            <a:r>
              <a:rPr lang="en-US" altLang="zh-CN" dirty="0"/>
              <a:t>')</a:t>
            </a:r>
            <a:endParaRPr lang="zh-CN" altLang="zh-CN" dirty="0"/>
          </a:p>
          <a:p>
            <a:r>
              <a:rPr lang="en-US" altLang="zh-CN" dirty="0"/>
              <a:t>(1, 3, 5, 7, 9, [-1, 3, 5, 7, 9])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49543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1012" y="4487332"/>
            <a:ext cx="8534400" cy="1507067"/>
          </a:xfrm>
        </p:spPr>
        <p:txBody>
          <a:bodyPr/>
          <a:lstStyle/>
          <a:p>
            <a:r>
              <a:rPr lang="zh-CN" altLang="en-US" dirty="0" smtClean="0"/>
              <a:t>四、</a:t>
            </a:r>
            <a:r>
              <a:rPr lang="zh-CN" altLang="zh-CN" dirty="0" smtClean="0"/>
              <a:t>元组</a:t>
            </a:r>
            <a:r>
              <a:rPr lang="zh-CN" altLang="zh-CN" dirty="0"/>
              <a:t>运算符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482600"/>
            <a:ext cx="8534400" cy="3615267"/>
          </a:xfrm>
        </p:spPr>
        <p:txBody>
          <a:bodyPr/>
          <a:lstStyle/>
          <a:p>
            <a:r>
              <a:rPr lang="zh-CN" altLang="zh-CN" sz="2400" dirty="0"/>
              <a:t>与字符串、列表一样，元组之间可以使用</a:t>
            </a:r>
            <a:r>
              <a:rPr lang="en-US" altLang="zh-CN" sz="2400" dirty="0"/>
              <a:t> + </a:t>
            </a:r>
            <a:r>
              <a:rPr lang="zh-CN" altLang="zh-CN" sz="2400" dirty="0"/>
              <a:t>号和</a:t>
            </a:r>
            <a:r>
              <a:rPr lang="en-US" altLang="zh-CN" sz="2400" dirty="0"/>
              <a:t> * </a:t>
            </a:r>
            <a:r>
              <a:rPr lang="zh-CN" altLang="zh-CN" sz="2400" dirty="0"/>
              <a:t>号进行运算。这就意味着他们可以组合和复制，运算后会生成一个新的元组。</a:t>
            </a:r>
          </a:p>
          <a:p>
            <a:pPr marL="0" indent="0">
              <a:buNone/>
            </a:pPr>
            <a:endParaRPr lang="zh-CN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333311"/>
              </p:ext>
            </p:extLst>
          </p:nvPr>
        </p:nvGraphicFramePr>
        <p:xfrm>
          <a:off x="4034972" y="3188764"/>
          <a:ext cx="7707085" cy="2878206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552564"/>
                <a:gridCol w="1981289"/>
                <a:gridCol w="3173232"/>
              </a:tblGrid>
              <a:tr h="457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Python </a:t>
                      </a:r>
                      <a:r>
                        <a:rPr lang="zh-CN" sz="1600" kern="100" dirty="0">
                          <a:effectLst/>
                        </a:rPr>
                        <a:t>表达式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描述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结果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4575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len</a:t>
                      </a:r>
                      <a:r>
                        <a:rPr lang="en-US" sz="1600" kern="100" dirty="0">
                          <a:effectLst/>
                        </a:rPr>
                        <a:t>((1, 2, 3))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计算元素个数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3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4575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(1, 2, 3) + (4, 5, 6)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连接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(1, 2, 3, 4, 5, 6)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4575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('Hi!',) * 4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复制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('Hi!', 'Hi!', 'Hi!', 'Hi!')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4575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3 in (1, 2, 3)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元素是否存在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True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590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for x in (1, 2, 3): print x,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迭代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1 2 3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60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五、</a:t>
            </a:r>
            <a:r>
              <a:rPr lang="zh-CN" altLang="zh-CN" dirty="0" smtClean="0"/>
              <a:t>元组与列表的转换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元组与列表非常相似，只是元组中的元素值不能被修改。如果想要修改其元素值，可以将元组转换为列表，修改完后，再转换为元组。列表和元组相互转换的函数是</a:t>
            </a:r>
            <a:r>
              <a:rPr lang="en-US" altLang="zh-CN" dirty="0"/>
              <a:t>tuple(</a:t>
            </a:r>
            <a:r>
              <a:rPr lang="en-US" altLang="zh-CN" dirty="0" err="1"/>
              <a:t>lst</a:t>
            </a:r>
            <a:r>
              <a:rPr lang="en-US" altLang="zh-CN" dirty="0"/>
              <a:t>)</a:t>
            </a:r>
            <a:r>
              <a:rPr lang="zh-CN" altLang="zh-CN" dirty="0"/>
              <a:t>和</a:t>
            </a:r>
            <a:r>
              <a:rPr lang="en-US" altLang="zh-CN" dirty="0"/>
              <a:t>list(</a:t>
            </a:r>
            <a:r>
              <a:rPr lang="en-US" altLang="zh-CN" dirty="0" err="1"/>
              <a:t>tup</a:t>
            </a:r>
            <a:r>
              <a:rPr lang="en-US" altLang="zh-CN" dirty="0"/>
              <a:t>),</a:t>
            </a:r>
            <a:r>
              <a:rPr lang="zh-CN" altLang="zh-CN" dirty="0"/>
              <a:t>其中的参数分别为被转换对象。</a:t>
            </a:r>
          </a:p>
        </p:txBody>
      </p:sp>
      <p:sp>
        <p:nvSpPr>
          <p:cNvPr id="4" name="矩形 3"/>
          <p:cNvSpPr/>
          <p:nvPr/>
        </p:nvSpPr>
        <p:spPr>
          <a:xfrm>
            <a:off x="6473371" y="2978168"/>
            <a:ext cx="519611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#</a:t>
            </a:r>
            <a:r>
              <a:rPr lang="zh-CN" altLang="zh-CN" dirty="0"/>
              <a:t>元组与列表的相互转换</a:t>
            </a:r>
          </a:p>
          <a:p>
            <a:r>
              <a:rPr lang="en-US" altLang="zh-CN" dirty="0"/>
              <a:t>tup1=(357,'abc','python','xyz')</a:t>
            </a:r>
            <a:endParaRPr lang="zh-CN" altLang="zh-CN" dirty="0"/>
          </a:p>
          <a:p>
            <a:r>
              <a:rPr lang="en-US" altLang="zh-CN" dirty="0"/>
              <a:t>lst1=list(tup1)</a:t>
            </a:r>
            <a:endParaRPr lang="zh-CN" altLang="zh-CN" dirty="0"/>
          </a:p>
          <a:p>
            <a:r>
              <a:rPr lang="en-US" altLang="zh-CN" dirty="0"/>
              <a:t>lst1.append(246)   #</a:t>
            </a:r>
            <a:r>
              <a:rPr lang="zh-CN" altLang="zh-CN" dirty="0"/>
              <a:t>在列表末尾添加新的对象</a:t>
            </a:r>
          </a:p>
          <a:p>
            <a:r>
              <a:rPr lang="en-US" altLang="zh-CN" dirty="0"/>
              <a:t>tup1=tuple(lst1)</a:t>
            </a:r>
            <a:endParaRPr lang="zh-CN" altLang="zh-CN" dirty="0"/>
          </a:p>
          <a:p>
            <a:r>
              <a:rPr lang="en-US" altLang="zh-CN" dirty="0"/>
              <a:t>print(tup1)</a:t>
            </a:r>
            <a:endParaRPr lang="zh-CN" altLang="zh-CN" dirty="0"/>
          </a:p>
          <a:p>
            <a:endParaRPr lang="en-US" altLang="zh-CN" dirty="0" smtClean="0"/>
          </a:p>
          <a:p>
            <a:r>
              <a:rPr lang="zh-CN" altLang="zh-CN" b="1" dirty="0" smtClean="0"/>
              <a:t>运行</a:t>
            </a:r>
            <a:r>
              <a:rPr lang="zh-CN" altLang="zh-CN" b="1" dirty="0"/>
              <a:t>结果：</a:t>
            </a:r>
          </a:p>
          <a:p>
            <a:r>
              <a:rPr lang="en-US" altLang="zh-CN" dirty="0"/>
              <a:t>(357, '</a:t>
            </a:r>
            <a:r>
              <a:rPr lang="en-US" altLang="zh-CN" dirty="0" err="1"/>
              <a:t>abc</a:t>
            </a:r>
            <a:r>
              <a:rPr lang="en-US" altLang="zh-CN" dirty="0"/>
              <a:t>', 'python', 'xyz', 246)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95952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2215435-FE6B-48CE-A41E-5622173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4.4 </a:t>
            </a:r>
            <a:r>
              <a:rPr lang="zh-CN" altLang="en-US" dirty="0" smtClean="0"/>
              <a:t>字典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5A6C2B1-A311-413E-A285-E94B096F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393947" cy="5240915"/>
          </a:xfrm>
        </p:spPr>
        <p:txBody>
          <a:bodyPr>
            <a:normAutofit/>
          </a:bodyPr>
          <a:lstStyle/>
          <a:p>
            <a:r>
              <a:rPr lang="zh-CN" altLang="zh-CN" dirty="0" smtClean="0"/>
              <a:t>字典是</a:t>
            </a:r>
            <a:r>
              <a:rPr lang="en-US" altLang="zh-CN" dirty="0"/>
              <a:t>Python</a:t>
            </a:r>
            <a:r>
              <a:rPr lang="zh-CN" altLang="zh-CN" dirty="0"/>
              <a:t>中内置的映射类型。映射是通过键值查找一组数据值信息的过程，由</a:t>
            </a:r>
            <a:r>
              <a:rPr lang="en-US" altLang="zh-CN" dirty="0"/>
              <a:t>key-value</a:t>
            </a:r>
            <a:r>
              <a:rPr lang="zh-CN" altLang="zh-CN" dirty="0"/>
              <a:t>的键值对组成，通过</a:t>
            </a:r>
            <a:r>
              <a:rPr lang="en-US" altLang="zh-CN" dirty="0"/>
              <a:t>key</a:t>
            </a:r>
            <a:r>
              <a:rPr lang="zh-CN" altLang="zh-CN" dirty="0"/>
              <a:t>可以找到其映射的值</a:t>
            </a:r>
            <a:r>
              <a:rPr lang="en-US" altLang="zh-CN" dirty="0"/>
              <a:t>value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9796690" y="1185862"/>
            <a:ext cx="1362075" cy="1495425"/>
            <a:chOff x="0" y="0"/>
            <a:chExt cx="1981200" cy="17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200">
                <a:effectLst/>
                <a:latin typeface="宋体"/>
                <a:cs typeface="宋体"/>
              </a:endParaRPr>
            </a:p>
          </p:txBody>
        </p:sp>
        <p:sp>
          <p:nvSpPr>
            <p:cNvPr id="6" name="文本框 8"/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200">
                  <a:effectLst/>
                  <a:latin typeface="宋体"/>
                  <a:cs typeface="宋体"/>
                </a:rPr>
                <a:t>扫码看视频</a:t>
              </a:r>
              <a:r>
                <a:rPr lang="en-US" sz="1200">
                  <a:effectLst/>
                  <a:latin typeface="宋体"/>
                  <a:cs typeface="宋体"/>
                </a:rPr>
                <a:t>4.3</a:t>
              </a:r>
              <a:endParaRPr lang="zh-CN" sz="1200">
                <a:effectLst/>
                <a:latin typeface="宋体"/>
                <a:cs typeface="宋体"/>
              </a:endParaRPr>
            </a:p>
          </p:txBody>
        </p:sp>
      </p:grpSp>
      <p:pic>
        <p:nvPicPr>
          <p:cNvPr id="10" name="图片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477" y="1430062"/>
            <a:ext cx="952500" cy="952500"/>
          </a:xfrm>
          <a:prstGeom prst="rect">
            <a:avLst/>
          </a:prstGeom>
        </p:spPr>
      </p:pic>
      <p:sp>
        <p:nvSpPr>
          <p:cNvPr id="11" name="标题 1"/>
          <p:cNvSpPr txBox="1">
            <a:spLocks/>
          </p:cNvSpPr>
          <p:nvPr/>
        </p:nvSpPr>
        <p:spPr>
          <a:xfrm>
            <a:off x="478022" y="2265272"/>
            <a:ext cx="8534401" cy="7830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CN" altLang="en-US" dirty="0" smtClean="0"/>
              <a:t>一、</a:t>
            </a:r>
            <a:r>
              <a:rPr lang="zh-CN" altLang="zh-CN" dirty="0" smtClean="0"/>
              <a:t>创建字典</a:t>
            </a:r>
            <a:endParaRPr lang="zh-CN" altLang="en-US" dirty="0"/>
          </a:p>
        </p:txBody>
      </p:sp>
      <p:sp>
        <p:nvSpPr>
          <p:cNvPr id="12" name="文本占位符 2"/>
          <p:cNvSpPr txBox="1">
            <a:spLocks/>
          </p:cNvSpPr>
          <p:nvPr/>
        </p:nvSpPr>
        <p:spPr>
          <a:xfrm>
            <a:off x="594138" y="3048272"/>
            <a:ext cx="8534400" cy="49081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dirty="0" smtClean="0"/>
              <a:t>字典是用于存储成对的元素，在一个字典对象中，键值不能重复，用于唯一标识一个键值对，而对于值的存储则没有任何限制。</a:t>
            </a:r>
            <a:endParaRPr lang="en-US" altLang="zh-CN" dirty="0" smtClean="0"/>
          </a:p>
          <a:p>
            <a:r>
              <a:rPr lang="zh-CN" altLang="zh-CN" dirty="0" smtClean="0"/>
              <a:t>字典可以看作是由键值对构成的列表，在搜索字典时，首先查找键，当查找到键后就可以直接获取该键对应的值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zh-CN" dirty="0" smtClean="0"/>
              <a:t>字典可以用标记“</a:t>
            </a:r>
            <a:r>
              <a:rPr lang="en-US" altLang="zh-CN" dirty="0" smtClean="0"/>
              <a:t>{}</a:t>
            </a:r>
            <a:r>
              <a:rPr lang="zh-CN" altLang="zh-CN" dirty="0" smtClean="0"/>
              <a:t>”创建，字典中每个元素都包含键和值两部分，键和值用冒号分开，元素之间用逗号分隔。</a:t>
            </a:r>
            <a:r>
              <a:rPr lang="en-US" altLang="zh-CN" dirty="0" err="1" smtClean="0"/>
              <a:t>dict</a:t>
            </a:r>
            <a:r>
              <a:rPr lang="en-US" altLang="zh-CN" dirty="0" smtClean="0"/>
              <a:t>()</a:t>
            </a:r>
            <a:r>
              <a:rPr lang="zh-CN" altLang="zh-CN" dirty="0" smtClean="0"/>
              <a:t>用于创建字典的函数，函数参数为“键</a:t>
            </a:r>
            <a:r>
              <a:rPr lang="en-US" altLang="zh-CN" dirty="0" smtClean="0"/>
              <a:t>=</a:t>
            </a:r>
            <a:r>
              <a:rPr lang="zh-CN" altLang="zh-CN" dirty="0" smtClean="0"/>
              <a:t>值</a:t>
            </a:r>
            <a:r>
              <a:rPr lang="en-US" altLang="zh-CN" dirty="0" smtClean="0"/>
              <a:t>”</a:t>
            </a:r>
            <a:r>
              <a:rPr lang="zh-CN" altLang="zh-CN" dirty="0" smtClean="0"/>
              <a:t>或</a:t>
            </a:r>
            <a:r>
              <a:rPr lang="en-US" altLang="zh-CN" dirty="0" smtClean="0"/>
              <a:t>“</a:t>
            </a:r>
            <a:r>
              <a:rPr lang="zh-CN" altLang="zh-CN" dirty="0" smtClean="0"/>
              <a:t>（键，值）</a:t>
            </a:r>
            <a:r>
              <a:rPr lang="en-US" altLang="zh-CN" dirty="0" smtClean="0"/>
              <a:t>”</a:t>
            </a:r>
            <a:r>
              <a:rPr lang="zh-CN" altLang="zh-CN" dirty="0" smtClean="0"/>
              <a:t>，参数中间用逗号隔开。</a:t>
            </a:r>
          </a:p>
          <a:p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15471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0040" y="162075"/>
            <a:ext cx="8534400" cy="1507067"/>
          </a:xfrm>
        </p:spPr>
        <p:txBody>
          <a:bodyPr/>
          <a:lstStyle/>
          <a:p>
            <a:r>
              <a:rPr lang="zh-CN" altLang="en-US" dirty="0" smtClean="0"/>
              <a:t>二、</a:t>
            </a:r>
            <a:r>
              <a:rPr lang="zh-CN" altLang="zh-CN" dirty="0" smtClean="0"/>
              <a:t>查找</a:t>
            </a:r>
            <a:r>
              <a:rPr lang="zh-CN" altLang="zh-CN" dirty="0"/>
              <a:t>与反向查找字典元素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7470" y="0"/>
            <a:ext cx="8534400" cy="3615267"/>
          </a:xfrm>
        </p:spPr>
        <p:txBody>
          <a:bodyPr>
            <a:normAutofit/>
          </a:bodyPr>
          <a:lstStyle/>
          <a:p>
            <a:r>
              <a:rPr lang="zh-CN" altLang="zh-CN" sz="2400" dirty="0"/>
              <a:t>字典定义好后，可以通过键来查找值，这个操作称为“查找”。</a:t>
            </a:r>
          </a:p>
        </p:txBody>
      </p:sp>
      <p:sp>
        <p:nvSpPr>
          <p:cNvPr id="4" name="矩形 3"/>
          <p:cNvSpPr/>
          <p:nvPr/>
        </p:nvSpPr>
        <p:spPr>
          <a:xfrm>
            <a:off x="5471887" y="2123052"/>
            <a:ext cx="6458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#</a:t>
            </a:r>
            <a:r>
              <a:rPr lang="zh-CN" altLang="zh-CN" dirty="0"/>
              <a:t>查找字典元素</a:t>
            </a:r>
          </a:p>
          <a:p>
            <a:r>
              <a:rPr lang="en-US" altLang="zh-CN" dirty="0"/>
              <a:t>d1=</a:t>
            </a:r>
            <a:r>
              <a:rPr lang="en-US" altLang="zh-CN" dirty="0" err="1"/>
              <a:t>dict</a:t>
            </a:r>
            <a:r>
              <a:rPr lang="en-US" altLang="zh-CN" dirty="0"/>
              <a:t>({"id":19,"name":"Marry","city":"chongqing"})</a:t>
            </a:r>
            <a:endParaRPr lang="zh-CN" altLang="zh-CN" dirty="0"/>
          </a:p>
          <a:p>
            <a:r>
              <a:rPr lang="en-US" altLang="zh-CN" dirty="0"/>
              <a:t>print(d1['id'])</a:t>
            </a:r>
            <a:endParaRPr lang="zh-CN" altLang="zh-CN" dirty="0"/>
          </a:p>
          <a:p>
            <a:r>
              <a:rPr lang="en-US" altLang="zh-CN" dirty="0"/>
              <a:t>print(d1["name"])</a:t>
            </a:r>
            <a:endParaRPr lang="zh-CN" altLang="zh-CN" dirty="0"/>
          </a:p>
          <a:p>
            <a:endParaRPr lang="en-US" altLang="zh-CN" dirty="0" smtClean="0"/>
          </a:p>
          <a:p>
            <a:r>
              <a:rPr lang="zh-CN" altLang="zh-CN" b="1" dirty="0" smtClean="0"/>
              <a:t>运行</a:t>
            </a:r>
            <a:r>
              <a:rPr lang="zh-CN" altLang="zh-CN" b="1" dirty="0"/>
              <a:t>结果：</a:t>
            </a:r>
          </a:p>
          <a:p>
            <a:r>
              <a:rPr lang="en-US" altLang="zh-CN" dirty="0"/>
              <a:t>19</a:t>
            </a:r>
            <a:endParaRPr lang="zh-CN" altLang="zh-CN" dirty="0"/>
          </a:p>
          <a:p>
            <a:r>
              <a:rPr lang="en-US" altLang="zh-CN" dirty="0"/>
              <a:t>Marry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03910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</a:t>
            </a:r>
            <a:r>
              <a:rPr lang="zh-CN" altLang="zh-CN" dirty="0" smtClean="0"/>
              <a:t>遍历</a:t>
            </a:r>
            <a:r>
              <a:rPr lang="zh-CN" altLang="zh-CN" dirty="0"/>
              <a:t>字典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用循环遍历字典语句来遍历字典中的每个元素的键和值</a:t>
            </a:r>
            <a:r>
              <a:rPr lang="zh-CN" altLang="zh-CN" dirty="0" smtClean="0"/>
              <a:t>。</a:t>
            </a:r>
            <a:endParaRPr lang="zh-CN" altLang="zh-CN" dirty="0"/>
          </a:p>
        </p:txBody>
      </p:sp>
      <p:sp>
        <p:nvSpPr>
          <p:cNvPr id="4" name="矩形 3"/>
          <p:cNvSpPr/>
          <p:nvPr/>
        </p:nvSpPr>
        <p:spPr>
          <a:xfrm>
            <a:off x="3686628" y="1679751"/>
            <a:ext cx="84037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#</a:t>
            </a:r>
            <a:r>
              <a:rPr lang="zh-CN" altLang="zh-CN" dirty="0"/>
              <a:t>遍历字典</a:t>
            </a:r>
          </a:p>
          <a:p>
            <a:r>
              <a:rPr lang="en-US" altLang="zh-CN" dirty="0"/>
              <a:t>d1=</a:t>
            </a:r>
            <a:r>
              <a:rPr lang="en-US" altLang="zh-CN" dirty="0" err="1"/>
              <a:t>dict</a:t>
            </a:r>
            <a:r>
              <a:rPr lang="en-US" altLang="zh-CN" dirty="0"/>
              <a:t>({"id":19,"name":"Lucy","city":"chongqing"})</a:t>
            </a:r>
            <a:endParaRPr lang="zh-CN" altLang="zh-CN" dirty="0"/>
          </a:p>
          <a:p>
            <a:r>
              <a:rPr lang="en-US" altLang="zh-CN" dirty="0"/>
              <a:t>for key in d1.keys():</a:t>
            </a:r>
            <a:endParaRPr lang="zh-CN" altLang="zh-CN" dirty="0"/>
          </a:p>
          <a:p>
            <a:r>
              <a:rPr lang="en-US" altLang="zh-CN" dirty="0"/>
              <a:t>		print(key,d1[key])</a:t>
            </a:r>
            <a:endParaRPr lang="zh-CN" altLang="zh-CN" dirty="0"/>
          </a:p>
          <a:p>
            <a:endParaRPr lang="en-US" altLang="zh-CN" dirty="0" smtClean="0"/>
          </a:p>
          <a:p>
            <a:r>
              <a:rPr lang="zh-CN" altLang="zh-CN" b="1" dirty="0" smtClean="0"/>
              <a:t>运行</a:t>
            </a:r>
            <a:r>
              <a:rPr lang="zh-CN" altLang="zh-CN" b="1" dirty="0"/>
              <a:t>结果：</a:t>
            </a:r>
          </a:p>
          <a:p>
            <a:r>
              <a:rPr lang="en-US" altLang="zh-CN" dirty="0"/>
              <a:t>id 19</a:t>
            </a:r>
            <a:endParaRPr lang="zh-CN" altLang="zh-CN" dirty="0"/>
          </a:p>
          <a:p>
            <a:r>
              <a:rPr lang="en-US" altLang="zh-CN" dirty="0"/>
              <a:t>name Lucy</a:t>
            </a:r>
            <a:endParaRPr lang="zh-CN" altLang="zh-CN" dirty="0"/>
          </a:p>
          <a:p>
            <a:r>
              <a:rPr lang="en-US" altLang="zh-CN" dirty="0"/>
              <a:t>city </a:t>
            </a:r>
            <a:r>
              <a:rPr lang="en-US" altLang="zh-CN" dirty="0" err="1"/>
              <a:t>chongqing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96742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四、</a:t>
            </a:r>
            <a:r>
              <a:rPr lang="zh-CN" altLang="zh-CN" dirty="0" smtClean="0"/>
              <a:t>添加</a:t>
            </a:r>
            <a:r>
              <a:rPr lang="zh-CN" altLang="zh-CN" dirty="0"/>
              <a:t>和修改字典元素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400" dirty="0"/>
              <a:t>字典的大小和列表都是动态的，即不需要事先指定其容量大小，可以随时向字典中添加新的键—值对，或者修改现有键所关联的值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zh-CN" altLang="zh-CN" sz="2400" dirty="0" smtClean="0"/>
              <a:t>添加</a:t>
            </a:r>
            <a:r>
              <a:rPr lang="zh-CN" altLang="zh-CN" sz="2400" dirty="0"/>
              <a:t>和修改的方法相同，都是使用“字典变量名</a:t>
            </a:r>
            <a:r>
              <a:rPr lang="en-US" altLang="zh-CN" sz="2400" dirty="0"/>
              <a:t>[</a:t>
            </a:r>
            <a:r>
              <a:rPr lang="zh-CN" altLang="zh-CN" sz="2400" dirty="0"/>
              <a:t>键名</a:t>
            </a:r>
            <a:r>
              <a:rPr lang="en-US" altLang="zh-CN" sz="2400" dirty="0"/>
              <a:t>]=</a:t>
            </a:r>
            <a:r>
              <a:rPr lang="zh-CN" altLang="zh-CN" sz="2400" dirty="0"/>
              <a:t>键值</a:t>
            </a:r>
            <a:r>
              <a:rPr lang="en-US" altLang="zh-CN" sz="2400" dirty="0"/>
              <a:t>”</a:t>
            </a:r>
            <a:r>
              <a:rPr lang="zh-CN" altLang="zh-CN" sz="2400" dirty="0"/>
              <a:t>的形式，主要区分在于字典中是否已存在该键</a:t>
            </a:r>
            <a:r>
              <a:rPr lang="en-US" altLang="zh-CN" sz="2400" dirty="0"/>
              <a:t>—</a:t>
            </a:r>
            <a:r>
              <a:rPr lang="zh-CN" altLang="zh-CN" sz="2400" dirty="0"/>
              <a:t>值对，若存在则为修改，否则为添加。</a:t>
            </a:r>
          </a:p>
          <a:p>
            <a:pPr marL="0" indent="0">
              <a:buNone/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7015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C87F68D-FAA3-491A-92CD-B3525890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本单元知识点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7012818F-FCA3-41B8-9AC4-A26899BA6C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4.1 </a:t>
            </a:r>
            <a:r>
              <a:rPr lang="zh-CN" altLang="zh-CN" dirty="0"/>
              <a:t>组合数据类型概述</a:t>
            </a:r>
          </a:p>
          <a:p>
            <a:r>
              <a:rPr lang="en-US" altLang="zh-CN" dirty="0"/>
              <a:t>4.2 </a:t>
            </a:r>
            <a:r>
              <a:rPr lang="zh-CN" altLang="zh-CN" dirty="0"/>
              <a:t>列表</a:t>
            </a:r>
          </a:p>
          <a:p>
            <a:r>
              <a:rPr lang="en-US" altLang="zh-CN" dirty="0"/>
              <a:t>4.3 </a:t>
            </a:r>
            <a:r>
              <a:rPr lang="zh-CN" altLang="zh-CN" dirty="0"/>
              <a:t>元组</a:t>
            </a:r>
          </a:p>
          <a:p>
            <a:r>
              <a:rPr lang="en-US" altLang="zh-CN" dirty="0"/>
              <a:t>4.4 </a:t>
            </a:r>
            <a:r>
              <a:rPr lang="zh-CN" altLang="zh-CN" dirty="0"/>
              <a:t>字典</a:t>
            </a:r>
          </a:p>
          <a:p>
            <a:r>
              <a:rPr lang="en-US" altLang="zh-CN" dirty="0"/>
              <a:t>4.5 </a:t>
            </a:r>
            <a:r>
              <a:rPr lang="zh-CN" altLang="zh-CN" dirty="0"/>
              <a:t>集合</a:t>
            </a:r>
          </a:p>
        </p:txBody>
      </p:sp>
    </p:spTree>
    <p:extLst>
      <p:ext uri="{BB962C8B-B14F-4D97-AF65-F5344CB8AC3E}">
        <p14:creationId xmlns:p14="http://schemas.microsoft.com/office/powerpoint/2010/main" val="4281589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五、</a:t>
            </a:r>
            <a:r>
              <a:rPr lang="zh-CN" altLang="zh-CN" dirty="0" smtClean="0"/>
              <a:t>检索</a:t>
            </a:r>
            <a:r>
              <a:rPr lang="zh-CN" altLang="zh-CN" dirty="0"/>
              <a:t>字典元素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698" y="206829"/>
            <a:ext cx="8534400" cy="3615267"/>
          </a:xfrm>
        </p:spPr>
        <p:txBody>
          <a:bodyPr/>
          <a:lstStyle/>
          <a:p>
            <a:r>
              <a:rPr lang="zh-CN" altLang="zh-CN" dirty="0"/>
              <a:t>使用</a:t>
            </a:r>
            <a:r>
              <a:rPr lang="en-US" altLang="zh-CN" dirty="0"/>
              <a:t>in</a:t>
            </a:r>
            <a:r>
              <a:rPr lang="zh-CN" altLang="zh-CN" dirty="0"/>
              <a:t>运行符来测试某个特定的键是否在字典中。表达式</a:t>
            </a:r>
            <a:r>
              <a:rPr lang="zh-CN" altLang="zh-CN" b="1" dirty="0"/>
              <a:t>为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              key </a:t>
            </a:r>
            <a:r>
              <a:rPr lang="en-US" altLang="zh-CN" dirty="0"/>
              <a:t>in </a:t>
            </a:r>
            <a:r>
              <a:rPr lang="en-US" altLang="zh-CN" dirty="0" err="1"/>
              <a:t>dicts</a:t>
            </a:r>
            <a:endParaRPr lang="zh-CN" altLang="zh-CN" dirty="0"/>
          </a:p>
          <a:p>
            <a:r>
              <a:rPr lang="zh-CN" altLang="zh-CN" dirty="0"/>
              <a:t>其中，</a:t>
            </a:r>
            <a:r>
              <a:rPr lang="en-US" altLang="zh-CN" dirty="0" err="1"/>
              <a:t>dicts</a:t>
            </a:r>
            <a:r>
              <a:rPr lang="zh-CN" altLang="zh-CN" dirty="0"/>
              <a:t>是字典名，</a:t>
            </a:r>
            <a:r>
              <a:rPr lang="en-US" altLang="zh-CN" dirty="0"/>
              <a:t>key</a:t>
            </a:r>
            <a:r>
              <a:rPr lang="zh-CN" altLang="zh-CN" dirty="0"/>
              <a:t>是键名。</a:t>
            </a:r>
          </a:p>
        </p:txBody>
      </p:sp>
      <p:sp>
        <p:nvSpPr>
          <p:cNvPr id="4" name="矩形 3"/>
          <p:cNvSpPr/>
          <p:nvPr/>
        </p:nvSpPr>
        <p:spPr>
          <a:xfrm>
            <a:off x="5631543" y="2724781"/>
            <a:ext cx="63282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#</a:t>
            </a:r>
            <a:r>
              <a:rPr lang="zh-CN" altLang="zh-CN" dirty="0"/>
              <a:t>使用</a:t>
            </a:r>
            <a:r>
              <a:rPr lang="en-US" altLang="zh-CN" dirty="0"/>
              <a:t>in</a:t>
            </a:r>
            <a:r>
              <a:rPr lang="zh-CN" altLang="zh-CN" dirty="0"/>
              <a:t>运算符检索</a:t>
            </a:r>
          </a:p>
          <a:p>
            <a:r>
              <a:rPr lang="en-US" altLang="zh-CN" dirty="0"/>
              <a:t>d1=</a:t>
            </a:r>
            <a:r>
              <a:rPr lang="en-US" altLang="zh-CN" dirty="0" err="1"/>
              <a:t>dict</a:t>
            </a:r>
            <a:r>
              <a:rPr lang="en-US" altLang="zh-CN" dirty="0"/>
              <a:t>({"id":19,"name":"Marry","city":"chongqing"})</a:t>
            </a:r>
            <a:endParaRPr lang="zh-CN" altLang="zh-CN" dirty="0"/>
          </a:p>
          <a:p>
            <a:r>
              <a:rPr lang="en-US" altLang="zh-CN" dirty="0"/>
              <a:t>if  "id" in d1:</a:t>
            </a:r>
            <a:endParaRPr lang="zh-CN" altLang="zh-CN" dirty="0"/>
          </a:p>
          <a:p>
            <a:r>
              <a:rPr lang="en-US" altLang="zh-CN" dirty="0"/>
              <a:t>    print("</a:t>
            </a:r>
            <a:r>
              <a:rPr lang="zh-CN" altLang="zh-CN" dirty="0"/>
              <a:t>键</a:t>
            </a:r>
            <a:r>
              <a:rPr lang="en-US" altLang="zh-CN" dirty="0"/>
              <a:t> id </a:t>
            </a:r>
            <a:r>
              <a:rPr lang="zh-CN" altLang="zh-CN" dirty="0"/>
              <a:t>存在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en-US" altLang="zh-CN" dirty="0"/>
              <a:t>else :</a:t>
            </a:r>
            <a:endParaRPr lang="zh-CN" altLang="zh-CN" dirty="0"/>
          </a:p>
          <a:p>
            <a:r>
              <a:rPr lang="en-US" altLang="zh-CN" dirty="0"/>
              <a:t>    print("</a:t>
            </a:r>
            <a:r>
              <a:rPr lang="zh-CN" altLang="zh-CN" dirty="0"/>
              <a:t>键</a:t>
            </a:r>
            <a:r>
              <a:rPr lang="en-US" altLang="zh-CN" dirty="0"/>
              <a:t> id </a:t>
            </a:r>
            <a:r>
              <a:rPr lang="zh-CN" altLang="zh-CN" dirty="0"/>
              <a:t>不存在</a:t>
            </a:r>
            <a:r>
              <a:rPr lang="en-US" altLang="zh-CN" dirty="0"/>
              <a:t>")</a:t>
            </a:r>
            <a:endParaRPr lang="zh-CN" altLang="zh-CN" dirty="0"/>
          </a:p>
          <a:p>
            <a:endParaRPr lang="en-US" altLang="zh-CN" dirty="0" smtClean="0"/>
          </a:p>
          <a:p>
            <a:r>
              <a:rPr lang="zh-CN" altLang="zh-CN" b="1" dirty="0" smtClean="0"/>
              <a:t>运行</a:t>
            </a:r>
            <a:r>
              <a:rPr lang="zh-CN" altLang="zh-CN" b="1" dirty="0"/>
              <a:t>结果：</a:t>
            </a:r>
          </a:p>
          <a:p>
            <a:r>
              <a:rPr lang="zh-CN" altLang="zh-CN" dirty="0"/>
              <a:t>键</a:t>
            </a:r>
            <a:r>
              <a:rPr lang="en-US" altLang="zh-CN" dirty="0"/>
              <a:t> id </a:t>
            </a:r>
            <a:r>
              <a:rPr lang="zh-CN" altLang="zh-CN" dirty="0"/>
              <a:t>存在</a:t>
            </a:r>
          </a:p>
        </p:txBody>
      </p:sp>
    </p:spTree>
    <p:extLst>
      <p:ext uri="{BB962C8B-B14F-4D97-AF65-F5344CB8AC3E}">
        <p14:creationId xmlns:p14="http://schemas.microsoft.com/office/powerpoint/2010/main" val="9736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六、</a:t>
            </a:r>
            <a:r>
              <a:rPr lang="zh-CN" altLang="zh-CN" dirty="0" smtClean="0"/>
              <a:t>字典</a:t>
            </a:r>
            <a:r>
              <a:rPr lang="zh-CN" altLang="zh-CN" dirty="0"/>
              <a:t>的常用函数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205074"/>
              </p:ext>
            </p:extLst>
          </p:nvPr>
        </p:nvGraphicFramePr>
        <p:xfrm>
          <a:off x="1592669" y="1054078"/>
          <a:ext cx="8465729" cy="4708092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474946"/>
                <a:gridCol w="5990783"/>
              </a:tblGrid>
              <a:tr h="375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操作符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描述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75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dict.keys</a:t>
                      </a:r>
                      <a:r>
                        <a:rPr lang="en-US" sz="1600" kern="100" dirty="0">
                          <a:effectLst/>
                        </a:rPr>
                        <a:t>()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返回所有的键信息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75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dict.values</a:t>
                      </a:r>
                      <a:r>
                        <a:rPr lang="en-US" sz="1600" kern="100" dirty="0">
                          <a:effectLst/>
                        </a:rPr>
                        <a:t>()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返回所有的值信息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75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dict.items</a:t>
                      </a:r>
                      <a:r>
                        <a:rPr lang="en-US" sz="1600" kern="100" dirty="0">
                          <a:effectLst/>
                        </a:rPr>
                        <a:t>()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返回所有的键值对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75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dict.get</a:t>
                      </a:r>
                      <a:r>
                        <a:rPr lang="en-US" sz="1600" kern="100" dirty="0">
                          <a:effectLst/>
                        </a:rPr>
                        <a:t>(</a:t>
                      </a:r>
                      <a:r>
                        <a:rPr lang="en-US" sz="1600" kern="100" dirty="0" err="1">
                          <a:effectLst/>
                        </a:rPr>
                        <a:t>key,default</a:t>
                      </a:r>
                      <a:r>
                        <a:rPr lang="en-US" sz="1600" kern="100" dirty="0">
                          <a:effectLst/>
                        </a:rPr>
                        <a:t>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键存在则返回相应值，否则返回默认值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579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dict.pop</a:t>
                      </a:r>
                      <a:r>
                        <a:rPr lang="en-US" sz="1600" kern="100" dirty="0">
                          <a:effectLst/>
                        </a:rPr>
                        <a:t>(</a:t>
                      </a:r>
                      <a:r>
                        <a:rPr lang="en-US" sz="1600" kern="100" dirty="0" err="1">
                          <a:effectLst/>
                        </a:rPr>
                        <a:t>key,default</a:t>
                      </a:r>
                      <a:r>
                        <a:rPr lang="en-US" sz="1600" kern="100" dirty="0">
                          <a:effectLst/>
                        </a:rPr>
                        <a:t>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键存在则返回相应值，同时删除键值对，否则返回默认值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7507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dict.popitem</a:t>
                      </a:r>
                      <a:r>
                        <a:rPr lang="en-US" sz="1600" kern="100" dirty="0">
                          <a:effectLst/>
                        </a:rPr>
                        <a:t>()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随机从字典中取出一个键值对，以元组（</a:t>
                      </a:r>
                      <a:r>
                        <a:rPr lang="en-US" sz="1600" kern="100" dirty="0" err="1">
                          <a:effectLst/>
                        </a:rPr>
                        <a:t>key,value</a:t>
                      </a:r>
                      <a:r>
                        <a:rPr lang="zh-CN" sz="1600" kern="100" dirty="0">
                          <a:effectLst/>
                        </a:rPr>
                        <a:t>）的形式返回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75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dict.clear</a:t>
                      </a:r>
                      <a:r>
                        <a:rPr lang="en-US" sz="1600" kern="100" dirty="0">
                          <a:effectLst/>
                        </a:rPr>
                        <a:t>()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删除所有的键值对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75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del </a:t>
                      </a:r>
                      <a:r>
                        <a:rPr lang="en-US" sz="1600" kern="100" dirty="0" err="1">
                          <a:effectLst/>
                        </a:rPr>
                        <a:t>dict</a:t>
                      </a:r>
                      <a:r>
                        <a:rPr lang="en-US" sz="1600" kern="100" dirty="0">
                          <a:effectLst/>
                        </a:rPr>
                        <a:t>[key]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删除字典中的某个键值对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75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dict.copy</a:t>
                      </a:r>
                      <a:r>
                        <a:rPr lang="en-US" sz="1600" kern="100" dirty="0">
                          <a:effectLst/>
                        </a:rPr>
                        <a:t>()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复制字典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75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dict.update</a:t>
                      </a:r>
                      <a:r>
                        <a:rPr lang="en-US" sz="1600" kern="100" dirty="0">
                          <a:effectLst/>
                        </a:rPr>
                        <a:t>(dict2)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将一个字典中的值更新到另一个字典中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35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2215435-FE6B-48CE-A41E-5622173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4.5 </a:t>
            </a:r>
            <a:r>
              <a:rPr lang="zh-CN" altLang="zh-CN" dirty="0" smtClean="0"/>
              <a:t>集合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F5A6C2B1-A311-413E-A285-E94B096F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393947" cy="5240915"/>
          </a:xfrm>
        </p:spPr>
        <p:txBody>
          <a:bodyPr>
            <a:normAutofit/>
          </a:bodyPr>
          <a:lstStyle/>
          <a:p>
            <a:r>
              <a:rPr lang="zh-CN" altLang="zh-CN" dirty="0"/>
              <a:t>集合是</a:t>
            </a:r>
            <a:r>
              <a:rPr lang="en-US" altLang="zh-CN" dirty="0"/>
              <a:t>0</a:t>
            </a:r>
            <a:r>
              <a:rPr lang="zh-CN" altLang="zh-CN" dirty="0"/>
              <a:t>个或多个元素的无序组合，集合与元组、列表类似，用于存储一系列的元素。可以很容易地向集合中添加元素或移除集合中的元素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 smtClean="0"/>
              <a:t>集合</a:t>
            </a:r>
            <a:r>
              <a:rPr lang="zh-CN" altLang="zh-CN" dirty="0"/>
              <a:t>中的元素只能是整数、浮点数、字符串等基本的数据类型。集合在的任何元素都没有重复的，这是集合的一个重要特点。集合与字典有一定的相似之处，但集合只是一组</a:t>
            </a:r>
            <a:r>
              <a:rPr lang="en-US" altLang="zh-CN" dirty="0"/>
              <a:t>key</a:t>
            </a:r>
            <a:r>
              <a:rPr lang="zh-CN" altLang="zh-CN" dirty="0"/>
              <a:t>的集合，这些</a:t>
            </a:r>
            <a:r>
              <a:rPr lang="en-US" altLang="zh-CN" dirty="0"/>
              <a:t>key</a:t>
            </a:r>
            <a:r>
              <a:rPr lang="zh-CN" altLang="zh-CN" dirty="0"/>
              <a:t>不可以重复，集合中没有</a:t>
            </a:r>
            <a:r>
              <a:rPr lang="en-US" altLang="zh-CN" dirty="0"/>
              <a:t>value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9958387" y="1893208"/>
            <a:ext cx="1362075" cy="1495425"/>
            <a:chOff x="0" y="0"/>
            <a:chExt cx="1981200" cy="17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200">
                <a:effectLst/>
                <a:latin typeface="宋体"/>
                <a:cs typeface="宋体"/>
              </a:endParaRPr>
            </a:p>
          </p:txBody>
        </p:sp>
        <p:sp>
          <p:nvSpPr>
            <p:cNvPr id="6" name="文本框 16"/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200">
                  <a:effectLst/>
                  <a:latin typeface="宋体"/>
                  <a:cs typeface="宋体"/>
                </a:rPr>
                <a:t>扫码看视频</a:t>
              </a:r>
              <a:r>
                <a:rPr lang="en-US" sz="1200">
                  <a:effectLst/>
                  <a:latin typeface="宋体"/>
                  <a:cs typeface="宋体"/>
                </a:rPr>
                <a:t>4.4</a:t>
              </a:r>
              <a:endParaRPr lang="zh-CN" sz="1200">
                <a:effectLst/>
                <a:latin typeface="宋体"/>
                <a:cs typeface="宋体"/>
              </a:endParaRPr>
            </a:p>
          </p:txBody>
        </p:sp>
      </p:grp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175" y="2150156"/>
            <a:ext cx="952500" cy="952500"/>
          </a:xfrm>
          <a:prstGeom prst="rect">
            <a:avLst/>
          </a:prstGeom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594136" y="3768295"/>
            <a:ext cx="8534401" cy="7830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CN" altLang="en-US" dirty="0" smtClean="0"/>
              <a:t>一、</a:t>
            </a:r>
            <a:r>
              <a:rPr lang="zh-CN" altLang="zh-CN" dirty="0" smtClean="0"/>
              <a:t>创建集合</a:t>
            </a:r>
            <a:endParaRPr lang="zh-CN" altLang="en-US" dirty="0"/>
          </a:p>
        </p:txBody>
      </p:sp>
      <p:sp>
        <p:nvSpPr>
          <p:cNvPr id="9" name="文本占位符 2"/>
          <p:cNvSpPr txBox="1">
            <a:spLocks/>
          </p:cNvSpPr>
          <p:nvPr/>
        </p:nvSpPr>
        <p:spPr>
          <a:xfrm>
            <a:off x="478024" y="4551295"/>
            <a:ext cx="8534400" cy="49081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dirty="0" smtClean="0"/>
              <a:t>使用函数</a:t>
            </a:r>
            <a:r>
              <a:rPr lang="en-US" altLang="zh-CN" dirty="0" smtClean="0"/>
              <a:t>set()</a:t>
            </a:r>
            <a:r>
              <a:rPr lang="zh-CN" altLang="zh-CN" dirty="0" smtClean="0"/>
              <a:t>可以创建一个集合。与列表、元组、元素等数据结构不同，创建集合没有快捷方式，必须使用</a:t>
            </a:r>
            <a:r>
              <a:rPr lang="en-US" altLang="zh-CN" dirty="0" smtClean="0"/>
              <a:t>set()</a:t>
            </a:r>
            <a:r>
              <a:rPr lang="zh-CN" altLang="zh-CN" dirty="0" smtClean="0"/>
              <a:t>函数。</a:t>
            </a:r>
            <a:endParaRPr lang="en-US" altLang="zh-CN" dirty="0" smtClean="0"/>
          </a:p>
          <a:p>
            <a:r>
              <a:rPr lang="en-US" altLang="zh-CN" dirty="0" smtClean="0"/>
              <a:t>set()</a:t>
            </a:r>
            <a:r>
              <a:rPr lang="zh-CN" altLang="zh-CN" dirty="0" smtClean="0"/>
              <a:t>函数最多有一个参数，如果没有参数，则会创建一个空集合。如果有一个参数，那么参数必须是可迭代的类型。例如字符串或列表，可迭代对象的元素将生成集合的成员。</a:t>
            </a:r>
          </a:p>
          <a:p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5148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</a:t>
            </a:r>
            <a:r>
              <a:rPr lang="zh-CN" altLang="zh-CN" dirty="0" smtClean="0"/>
              <a:t>删除</a:t>
            </a:r>
            <a:r>
              <a:rPr lang="zh-CN" altLang="zh-CN" dirty="0"/>
              <a:t>集合元素</a:t>
            </a:r>
            <a:endParaRPr lang="zh-CN" altLang="en-US" dirty="0"/>
          </a:p>
        </p:txBody>
      </p:sp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2279771442"/>
              </p:ext>
            </p:extLst>
          </p:nvPr>
        </p:nvGraphicFramePr>
        <p:xfrm>
          <a:off x="1029566" y="1474267"/>
          <a:ext cx="8534400" cy="4908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819420" y="884589"/>
            <a:ext cx="5416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sz="2400" dirty="0">
                <a:solidFill>
                  <a:srgbClr val="002060"/>
                </a:solidFill>
              </a:rPr>
              <a:t>删除集合元素有三种方法，具体如下：</a:t>
            </a:r>
            <a:endParaRPr lang="zh-CN" altLang="zh-CN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4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四、</a:t>
            </a:r>
            <a:r>
              <a:rPr lang="zh-CN" altLang="zh-CN" dirty="0" smtClean="0"/>
              <a:t>添加</a:t>
            </a:r>
            <a:r>
              <a:rPr lang="zh-CN" altLang="zh-CN" dirty="0"/>
              <a:t>集合元素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1" y="685800"/>
            <a:ext cx="10506303" cy="3615267"/>
          </a:xfrm>
        </p:spPr>
        <p:txBody>
          <a:bodyPr/>
          <a:lstStyle/>
          <a:p>
            <a:r>
              <a:rPr lang="zh-CN" altLang="zh-CN" sz="2400" dirty="0"/>
              <a:t>集合的添加有两种常用方法，分别是</a:t>
            </a:r>
            <a:r>
              <a:rPr lang="en-US" altLang="zh-CN" sz="2400" dirty="0"/>
              <a:t>add</a:t>
            </a:r>
            <a:r>
              <a:rPr lang="zh-CN" altLang="zh-CN" sz="2400" dirty="0"/>
              <a:t>和</a:t>
            </a:r>
            <a:r>
              <a:rPr lang="en-US" altLang="zh-CN" sz="2400" dirty="0"/>
              <a:t>update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zh-CN" altLang="zh-CN" sz="2400" dirty="0" smtClean="0"/>
              <a:t>一</a:t>
            </a:r>
            <a:r>
              <a:rPr lang="zh-CN" altLang="zh-CN" sz="2400" dirty="0"/>
              <a:t>是集合</a:t>
            </a:r>
            <a:r>
              <a:rPr lang="en-US" altLang="zh-CN" sz="2400" dirty="0"/>
              <a:t>add</a:t>
            </a:r>
            <a:r>
              <a:rPr lang="zh-CN" altLang="zh-CN" sz="2400" dirty="0"/>
              <a:t>方法：是把要传入的元素做为一个整个添加到集合中。</a:t>
            </a:r>
          </a:p>
          <a:p>
            <a:r>
              <a:rPr lang="zh-CN" altLang="zh-CN" sz="2400" dirty="0"/>
              <a:t>二是集合</a:t>
            </a:r>
            <a:r>
              <a:rPr lang="en-US" altLang="zh-CN" sz="2400" dirty="0"/>
              <a:t>update</a:t>
            </a:r>
            <a:r>
              <a:rPr lang="zh-CN" altLang="zh-CN" sz="2400" dirty="0"/>
              <a:t>方法：是把要传入的元素拆分，做为个体传入到集合中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zh-CN" altLang="en-US" sz="2400" dirty="0" smtClean="0"/>
              <a:t> 备注</a:t>
            </a:r>
            <a:r>
              <a:rPr lang="zh-CN" altLang="en-US" sz="2400" dirty="0" smtClean="0"/>
              <a:t>：</a:t>
            </a:r>
            <a:r>
              <a:rPr lang="zh-CN" altLang="zh-CN" sz="2400" dirty="0" smtClean="0"/>
              <a:t>可以</a:t>
            </a:r>
            <a:r>
              <a:rPr lang="zh-CN" altLang="zh-CN" sz="2400" dirty="0"/>
              <a:t>重复</a:t>
            </a:r>
            <a:r>
              <a:rPr lang="zh-CN" altLang="zh-CN" sz="2400" dirty="0" smtClean="0"/>
              <a:t>添加</a:t>
            </a:r>
            <a:r>
              <a:rPr lang="zh-CN" altLang="zh-CN" sz="2400" dirty="0"/>
              <a:t>元素到</a:t>
            </a:r>
            <a:r>
              <a:rPr lang="en-US" altLang="zh-CN" sz="2400" dirty="0"/>
              <a:t>set</a:t>
            </a:r>
            <a:r>
              <a:rPr lang="zh-CN" altLang="zh-CN" sz="2400" dirty="0"/>
              <a:t>中</a:t>
            </a:r>
            <a:r>
              <a:rPr lang="zh-CN" altLang="zh-CN" sz="2400" dirty="0" smtClean="0"/>
              <a:t>，但</a:t>
            </a:r>
            <a:r>
              <a:rPr lang="zh-CN" altLang="zh-CN" sz="2400" dirty="0"/>
              <a:t>不会有效果。</a:t>
            </a:r>
          </a:p>
          <a:p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52250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五、</a:t>
            </a:r>
            <a:r>
              <a:rPr lang="zh-CN" altLang="zh-CN" dirty="0" smtClean="0"/>
              <a:t>集合</a:t>
            </a:r>
            <a:r>
              <a:rPr lang="zh-CN" altLang="zh-CN" dirty="0"/>
              <a:t>的遍历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用循环遍历字典语句来遍历字典中的每个元素的键和值</a:t>
            </a:r>
            <a:r>
              <a:rPr lang="zh-CN" altLang="zh-CN" dirty="0" smtClean="0"/>
              <a:t>。</a:t>
            </a:r>
            <a:endParaRPr lang="zh-CN" altLang="zh-CN" dirty="0"/>
          </a:p>
        </p:txBody>
      </p:sp>
      <p:sp>
        <p:nvSpPr>
          <p:cNvPr id="4" name="矩形 3"/>
          <p:cNvSpPr/>
          <p:nvPr/>
        </p:nvSpPr>
        <p:spPr>
          <a:xfrm>
            <a:off x="1799770" y="1985780"/>
            <a:ext cx="63717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#</a:t>
            </a:r>
            <a:r>
              <a:rPr lang="zh-CN" altLang="zh-CN" dirty="0"/>
              <a:t>集合的遍历</a:t>
            </a:r>
          </a:p>
          <a:p>
            <a:r>
              <a:rPr lang="en-US" altLang="zh-CN" dirty="0"/>
              <a:t>a=set("python")</a:t>
            </a:r>
            <a:endParaRPr lang="zh-CN" altLang="zh-CN" dirty="0"/>
          </a:p>
          <a:p>
            <a:r>
              <a:rPr lang="en-US" altLang="zh-CN" dirty="0"/>
              <a:t>for x in a:</a:t>
            </a:r>
            <a:endParaRPr lang="zh-CN" altLang="zh-CN" dirty="0"/>
          </a:p>
          <a:p>
            <a:r>
              <a:rPr lang="en-US" altLang="zh-CN" dirty="0"/>
              <a:t>    print(</a:t>
            </a:r>
            <a:r>
              <a:rPr lang="en-US" altLang="zh-CN" dirty="0" err="1"/>
              <a:t>x,end</a:t>
            </a:r>
            <a:r>
              <a:rPr lang="en-US" altLang="zh-CN" dirty="0"/>
              <a:t>=" ")</a:t>
            </a:r>
            <a:endParaRPr lang="zh-CN" altLang="zh-CN" dirty="0"/>
          </a:p>
          <a:p>
            <a:endParaRPr lang="en-US" altLang="zh-CN" dirty="0" smtClean="0"/>
          </a:p>
          <a:p>
            <a:r>
              <a:rPr lang="zh-CN" altLang="zh-CN" b="1" dirty="0" smtClean="0"/>
              <a:t>运行</a:t>
            </a:r>
            <a:r>
              <a:rPr lang="zh-CN" altLang="zh-CN" b="1" dirty="0"/>
              <a:t>结果：</a:t>
            </a:r>
          </a:p>
          <a:p>
            <a:r>
              <a:rPr lang="en-US" altLang="zh-CN" dirty="0"/>
              <a:t>h t n y o p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1414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783" y="4487332"/>
            <a:ext cx="8534400" cy="1507067"/>
          </a:xfrm>
        </p:spPr>
        <p:txBody>
          <a:bodyPr/>
          <a:lstStyle/>
          <a:p>
            <a:r>
              <a:rPr lang="zh-CN" altLang="en-US" dirty="0" smtClean="0"/>
              <a:t>六、</a:t>
            </a:r>
            <a:r>
              <a:rPr lang="zh-CN" altLang="zh-CN" dirty="0" smtClean="0"/>
              <a:t>集合</a:t>
            </a:r>
            <a:r>
              <a:rPr lang="zh-CN" altLang="zh-CN" dirty="0"/>
              <a:t>运算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1985" y="145143"/>
            <a:ext cx="8534400" cy="2733524"/>
          </a:xfrm>
        </p:spPr>
        <p:txBody>
          <a:bodyPr/>
          <a:lstStyle/>
          <a:p>
            <a:r>
              <a:rPr lang="en-US" altLang="zh-CN" sz="2400" dirty="0"/>
              <a:t>Python</a:t>
            </a:r>
            <a:r>
              <a:rPr lang="zh-CN" altLang="zh-CN" sz="2400" dirty="0"/>
              <a:t>提供了众多内置操作集合的方法，用于添加集合元素、复制集合、统计元素个数等等。</a:t>
            </a:r>
            <a:r>
              <a:rPr lang="en-US" altLang="zh-CN" sz="2400" dirty="0"/>
              <a:t>Python</a:t>
            </a:r>
            <a:r>
              <a:rPr lang="zh-CN" altLang="zh-CN" sz="2400" dirty="0"/>
              <a:t>中的集合与数学中集合的概念是一致的，因此，两个集合可以做数学意义上的交集、并集、差集计算等。</a:t>
            </a:r>
          </a:p>
          <a:p>
            <a:pPr marL="0" indent="0">
              <a:buNone/>
            </a:pPr>
            <a:endParaRPr lang="zh-CN" altLang="zh-CN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845660"/>
              </p:ext>
            </p:extLst>
          </p:nvPr>
        </p:nvGraphicFramePr>
        <p:xfrm>
          <a:off x="3222171" y="2061029"/>
          <a:ext cx="8817657" cy="4796971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3125643"/>
                <a:gridCol w="5692014"/>
              </a:tblGrid>
              <a:tr h="266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effectLst/>
                        </a:rPr>
                        <a:t>方法</a:t>
                      </a:r>
                      <a:endParaRPr lang="zh-CN" sz="18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700" kern="100">
                          <a:effectLst/>
                        </a:rPr>
                        <a:t>描述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266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S.copy()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700" kern="100">
                          <a:effectLst/>
                        </a:rPr>
                        <a:t>复制集合。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532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 dirty="0" err="1">
                          <a:effectLst/>
                        </a:rPr>
                        <a:t>S.pop</a:t>
                      </a:r>
                      <a:r>
                        <a:rPr lang="en-US" sz="1700" kern="100" dirty="0">
                          <a:effectLst/>
                        </a:rPr>
                        <a:t>()</a:t>
                      </a:r>
                      <a:endParaRPr lang="zh-CN" sz="18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700" kern="100">
                          <a:effectLst/>
                        </a:rPr>
                        <a:t>随机集合</a:t>
                      </a:r>
                      <a:r>
                        <a:rPr lang="en-US" sz="1700" kern="100">
                          <a:effectLst/>
                        </a:rPr>
                        <a:t>S</a:t>
                      </a:r>
                      <a:r>
                        <a:rPr lang="zh-CN" sz="1700" kern="100">
                          <a:effectLst/>
                        </a:rPr>
                        <a:t>中的一个元素，并在集合中删除该元素。</a:t>
                      </a:r>
                      <a:r>
                        <a:rPr lang="en-US" sz="1700" kern="100">
                          <a:effectLst/>
                        </a:rPr>
                        <a:t>S</a:t>
                      </a:r>
                      <a:r>
                        <a:rPr lang="zh-CN" sz="1700" kern="100">
                          <a:effectLst/>
                        </a:rPr>
                        <a:t>为空时产生</a:t>
                      </a:r>
                      <a:r>
                        <a:rPr lang="en-US" sz="1700" kern="100">
                          <a:effectLst/>
                        </a:rPr>
                        <a:t>KeyError</a:t>
                      </a:r>
                      <a:r>
                        <a:rPr lang="zh-CN" sz="1700" kern="100">
                          <a:effectLst/>
                        </a:rPr>
                        <a:t>异常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532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S.isdisjoint(T)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effectLst/>
                        </a:rPr>
                        <a:t>判断集合中是否存在相同元素。如果集合</a:t>
                      </a:r>
                      <a:r>
                        <a:rPr lang="en-US" sz="1700" kern="100" dirty="0">
                          <a:effectLst/>
                        </a:rPr>
                        <a:t>S</a:t>
                      </a:r>
                      <a:r>
                        <a:rPr lang="zh-CN" sz="1700" kern="100" dirty="0">
                          <a:effectLst/>
                        </a:rPr>
                        <a:t>和</a:t>
                      </a:r>
                      <a:r>
                        <a:rPr lang="en-US" sz="1700" kern="100" dirty="0">
                          <a:effectLst/>
                        </a:rPr>
                        <a:t>T</a:t>
                      </a:r>
                      <a:r>
                        <a:rPr lang="zh-CN" sz="1700" kern="100" dirty="0">
                          <a:effectLst/>
                        </a:rPr>
                        <a:t>没有相同元素，则返回</a:t>
                      </a:r>
                      <a:r>
                        <a:rPr lang="en-US" sz="1700" kern="100" dirty="0" err="1">
                          <a:effectLst/>
                        </a:rPr>
                        <a:t>Ture</a:t>
                      </a:r>
                      <a:endParaRPr lang="zh-CN" sz="18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266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len(S)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700" kern="100">
                          <a:effectLst/>
                        </a:rPr>
                        <a:t>返回集合</a:t>
                      </a:r>
                      <a:r>
                        <a:rPr lang="en-US" sz="1700" kern="100">
                          <a:effectLst/>
                        </a:rPr>
                        <a:t>S</a:t>
                      </a:r>
                      <a:r>
                        <a:rPr lang="zh-CN" sz="1700" kern="100">
                          <a:effectLst/>
                        </a:rPr>
                        <a:t>的元素个数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266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S&amp;T</a:t>
                      </a:r>
                      <a:r>
                        <a:rPr lang="zh-CN" sz="1700" kern="100">
                          <a:effectLst/>
                        </a:rPr>
                        <a:t>或</a:t>
                      </a:r>
                      <a:r>
                        <a:rPr lang="en-US" sz="1700" kern="100">
                          <a:effectLst/>
                        </a:rPr>
                        <a:t>S.intersaction(T)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700" kern="100">
                          <a:effectLst/>
                        </a:rPr>
                        <a:t>交集。返回一个新集合，包括同时在集合</a:t>
                      </a:r>
                      <a:r>
                        <a:rPr lang="en-US" sz="1700" kern="100">
                          <a:effectLst/>
                        </a:rPr>
                        <a:t>S</a:t>
                      </a:r>
                      <a:r>
                        <a:rPr lang="zh-CN" sz="1700" kern="100">
                          <a:effectLst/>
                        </a:rPr>
                        <a:t>和</a:t>
                      </a:r>
                      <a:r>
                        <a:rPr lang="en-US" sz="1700" kern="100">
                          <a:effectLst/>
                        </a:rPr>
                        <a:t>T</a:t>
                      </a:r>
                      <a:r>
                        <a:rPr lang="zh-CN" sz="1700" kern="100">
                          <a:effectLst/>
                        </a:rPr>
                        <a:t>中的元素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266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S|T</a:t>
                      </a:r>
                      <a:r>
                        <a:rPr lang="zh-CN" sz="1700" kern="100">
                          <a:effectLst/>
                        </a:rPr>
                        <a:t>或</a:t>
                      </a:r>
                      <a:r>
                        <a:rPr lang="en-US" sz="1700" kern="100">
                          <a:effectLst/>
                        </a:rPr>
                        <a:t>S.union(T)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700" kern="100">
                          <a:effectLst/>
                        </a:rPr>
                        <a:t>并集。返回一个新集合，包括集合</a:t>
                      </a:r>
                      <a:r>
                        <a:rPr lang="en-US" sz="1700" kern="100">
                          <a:effectLst/>
                        </a:rPr>
                        <a:t>S</a:t>
                      </a:r>
                      <a:r>
                        <a:rPr lang="zh-CN" sz="1700" kern="100">
                          <a:effectLst/>
                        </a:rPr>
                        <a:t>和</a:t>
                      </a:r>
                      <a:r>
                        <a:rPr lang="en-US" sz="1700" kern="100">
                          <a:effectLst/>
                        </a:rPr>
                        <a:t>T</a:t>
                      </a:r>
                      <a:r>
                        <a:rPr lang="zh-CN" sz="1700" kern="100">
                          <a:effectLst/>
                        </a:rPr>
                        <a:t>中的所有元素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5329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S-T</a:t>
                      </a:r>
                      <a:r>
                        <a:rPr lang="zh-CN" sz="1700" kern="100">
                          <a:effectLst/>
                        </a:rPr>
                        <a:t>或</a:t>
                      </a:r>
                      <a:r>
                        <a:rPr lang="en-US" sz="1700" kern="100">
                          <a:effectLst/>
                        </a:rPr>
                        <a:t>S.difference(T)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700" kern="100">
                          <a:effectLst/>
                        </a:rPr>
                        <a:t>差集。返回一个新集合，包括集合</a:t>
                      </a:r>
                      <a:r>
                        <a:rPr lang="en-US" sz="1700" kern="100">
                          <a:effectLst/>
                        </a:rPr>
                        <a:t>S</a:t>
                      </a:r>
                      <a:r>
                        <a:rPr lang="zh-CN" sz="1700" kern="100">
                          <a:effectLst/>
                        </a:rPr>
                        <a:t>中但不在集合</a:t>
                      </a:r>
                      <a:r>
                        <a:rPr lang="en-US" sz="1700" kern="100">
                          <a:effectLst/>
                        </a:rPr>
                        <a:t>T</a:t>
                      </a:r>
                      <a:r>
                        <a:rPr lang="zh-CN" sz="1700" kern="100">
                          <a:effectLst/>
                        </a:rPr>
                        <a:t>中的所有元素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799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S^T</a:t>
                      </a:r>
                      <a:r>
                        <a:rPr lang="zh-CN" sz="1700" kern="100">
                          <a:effectLst/>
                        </a:rPr>
                        <a:t>或</a:t>
                      </a:r>
                      <a:r>
                        <a:rPr lang="en-US" sz="1700" kern="100">
                          <a:effectLst/>
                        </a:rPr>
                        <a:t>S.symmetric_difference _update(T)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700" kern="100">
                          <a:effectLst/>
                        </a:rPr>
                        <a:t>补集。返回一个新集合，包括集合</a:t>
                      </a:r>
                      <a:r>
                        <a:rPr lang="en-US" sz="1700" kern="100">
                          <a:effectLst/>
                        </a:rPr>
                        <a:t>S</a:t>
                      </a:r>
                      <a:r>
                        <a:rPr lang="zh-CN" sz="1700" kern="100">
                          <a:effectLst/>
                        </a:rPr>
                        <a:t>和</a:t>
                      </a:r>
                      <a:r>
                        <a:rPr lang="en-US" sz="1700" kern="100">
                          <a:effectLst/>
                        </a:rPr>
                        <a:t>T</a:t>
                      </a:r>
                      <a:r>
                        <a:rPr lang="zh-CN" sz="1700" kern="100">
                          <a:effectLst/>
                        </a:rPr>
                        <a:t>中的所有元素，但不包括同时在其中的元素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5329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S&lt;=T</a:t>
                      </a:r>
                      <a:r>
                        <a:rPr lang="zh-CN" sz="1700" kern="100">
                          <a:effectLst/>
                        </a:rPr>
                        <a:t>或</a:t>
                      </a:r>
                      <a:r>
                        <a:rPr lang="en-US" sz="1700" kern="100">
                          <a:effectLst/>
                        </a:rPr>
                        <a:t>S.issubset(T)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700" kern="100">
                          <a:effectLst/>
                        </a:rPr>
                        <a:t>子集测试。如果</a:t>
                      </a:r>
                      <a:r>
                        <a:rPr lang="en-US" sz="1700" kern="100">
                          <a:effectLst/>
                        </a:rPr>
                        <a:t>S</a:t>
                      </a:r>
                      <a:r>
                        <a:rPr lang="zh-CN" sz="1700" kern="100">
                          <a:effectLst/>
                        </a:rPr>
                        <a:t>和</a:t>
                      </a:r>
                      <a:r>
                        <a:rPr lang="en-US" sz="1700" kern="100">
                          <a:effectLst/>
                        </a:rPr>
                        <a:t>T</a:t>
                      </a:r>
                      <a:r>
                        <a:rPr lang="zh-CN" sz="1700" kern="100">
                          <a:effectLst/>
                        </a:rPr>
                        <a:t>相同或</a:t>
                      </a:r>
                      <a:r>
                        <a:rPr lang="en-US" sz="1700" kern="100">
                          <a:effectLst/>
                        </a:rPr>
                        <a:t>S</a:t>
                      </a:r>
                      <a:r>
                        <a:rPr lang="zh-CN" sz="1700" kern="100">
                          <a:effectLst/>
                        </a:rPr>
                        <a:t>是</a:t>
                      </a:r>
                      <a:r>
                        <a:rPr lang="en-US" sz="1700" kern="100">
                          <a:effectLst/>
                        </a:rPr>
                        <a:t>T</a:t>
                      </a:r>
                      <a:r>
                        <a:rPr lang="zh-CN" sz="1700" kern="100">
                          <a:effectLst/>
                        </a:rPr>
                        <a:t>的子集，返回</a:t>
                      </a:r>
                      <a:r>
                        <a:rPr lang="en-US" sz="1700" kern="100">
                          <a:effectLst/>
                        </a:rPr>
                        <a:t>Ture</a:t>
                      </a:r>
                      <a:r>
                        <a:rPr lang="zh-CN" sz="1700" kern="100">
                          <a:effectLst/>
                        </a:rPr>
                        <a:t>，否则返回</a:t>
                      </a:r>
                      <a:r>
                        <a:rPr lang="en-US" sz="1700" kern="100">
                          <a:effectLst/>
                        </a:rPr>
                        <a:t>False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  <a:tr h="5329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S&gt;=T</a:t>
                      </a:r>
                      <a:r>
                        <a:rPr lang="zh-CN" sz="1700" kern="100">
                          <a:effectLst/>
                        </a:rPr>
                        <a:t>或</a:t>
                      </a:r>
                      <a:r>
                        <a:rPr lang="en-US" sz="1700" kern="100">
                          <a:effectLst/>
                        </a:rPr>
                        <a:t>S.issuperset(T)</a:t>
                      </a:r>
                      <a:endParaRPr lang="zh-CN" sz="18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effectLst/>
                        </a:rPr>
                        <a:t>超集测试。如果</a:t>
                      </a:r>
                      <a:r>
                        <a:rPr lang="en-US" sz="1700" kern="100" dirty="0">
                          <a:effectLst/>
                        </a:rPr>
                        <a:t>S</a:t>
                      </a:r>
                      <a:r>
                        <a:rPr lang="zh-CN" sz="1700" kern="100" dirty="0">
                          <a:effectLst/>
                        </a:rPr>
                        <a:t>和</a:t>
                      </a:r>
                      <a:r>
                        <a:rPr lang="en-US" sz="1700" kern="100" dirty="0">
                          <a:effectLst/>
                        </a:rPr>
                        <a:t>T</a:t>
                      </a:r>
                      <a:r>
                        <a:rPr lang="zh-CN" sz="1700" kern="100" dirty="0">
                          <a:effectLst/>
                        </a:rPr>
                        <a:t>相同或</a:t>
                      </a:r>
                      <a:r>
                        <a:rPr lang="en-US" sz="1700" kern="100" dirty="0">
                          <a:effectLst/>
                        </a:rPr>
                        <a:t>S</a:t>
                      </a:r>
                      <a:r>
                        <a:rPr lang="zh-CN" sz="1700" kern="100" dirty="0">
                          <a:effectLst/>
                        </a:rPr>
                        <a:t>是</a:t>
                      </a:r>
                      <a:r>
                        <a:rPr lang="en-US" sz="1700" kern="100" dirty="0">
                          <a:effectLst/>
                        </a:rPr>
                        <a:t>T</a:t>
                      </a:r>
                      <a:r>
                        <a:rPr lang="zh-CN" sz="1700" kern="100" dirty="0">
                          <a:effectLst/>
                        </a:rPr>
                        <a:t>的超集，返回</a:t>
                      </a:r>
                      <a:r>
                        <a:rPr lang="en-US" sz="1700" kern="100" dirty="0" err="1">
                          <a:effectLst/>
                        </a:rPr>
                        <a:t>Ture</a:t>
                      </a:r>
                      <a:r>
                        <a:rPr lang="zh-CN" sz="1700" kern="100" dirty="0">
                          <a:effectLst/>
                        </a:rPr>
                        <a:t>，否则返回</a:t>
                      </a:r>
                      <a:r>
                        <a:rPr lang="en-US" sz="1700" kern="100" dirty="0">
                          <a:effectLst/>
                        </a:rPr>
                        <a:t>False</a:t>
                      </a:r>
                      <a:endParaRPr lang="zh-CN" sz="18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107982" marR="10798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58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4.1 </a:t>
            </a:r>
            <a:r>
              <a:rPr lang="zh-CN" altLang="zh-CN" dirty="0"/>
              <a:t>组合数据类型</a:t>
            </a:r>
            <a:r>
              <a:rPr lang="zh-CN" altLang="zh-CN" dirty="0" smtClean="0"/>
              <a:t>概述</a:t>
            </a:r>
            <a:endParaRPr lang="zh-CN" altLang="en-US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3639284976"/>
              </p:ext>
            </p:extLst>
          </p:nvPr>
        </p:nvGraphicFramePr>
        <p:xfrm>
          <a:off x="2031999" y="566058"/>
          <a:ext cx="8358413" cy="5572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0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9537020" y="2147501"/>
            <a:ext cx="1362075" cy="1495425"/>
            <a:chOff x="0" y="0"/>
            <a:chExt cx="1981200" cy="1743075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200">
                <a:effectLst/>
                <a:latin typeface="宋体"/>
                <a:cs typeface="宋体"/>
              </a:endParaRPr>
            </a:p>
          </p:txBody>
        </p:sp>
        <p:sp>
          <p:nvSpPr>
            <p:cNvPr id="7" name="文本框 11"/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200">
                  <a:effectLst/>
                  <a:latin typeface="宋体"/>
                  <a:cs typeface="宋体"/>
                </a:rPr>
                <a:t>扫码看视频</a:t>
              </a:r>
              <a:r>
                <a:rPr lang="en-US" sz="1200">
                  <a:effectLst/>
                  <a:latin typeface="宋体"/>
                  <a:cs typeface="宋体"/>
                </a:rPr>
                <a:t>4.1</a:t>
              </a:r>
              <a:endParaRPr lang="zh-CN" sz="1200">
                <a:effectLst/>
                <a:latin typeface="宋体"/>
                <a:cs typeface="宋体"/>
              </a:endParaRPr>
            </a:p>
          </p:txBody>
        </p:sp>
      </p:grp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2215435-FE6B-48CE-A41E-5622173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4.2   </a:t>
            </a:r>
            <a:r>
              <a:rPr lang="zh-CN" altLang="en-US" dirty="0" smtClean="0"/>
              <a:t>列表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F5A6C2B1-A311-413E-A285-E94B096F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393947" cy="524091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       列表</a:t>
            </a:r>
            <a:r>
              <a:rPr lang="zh-CN" altLang="en-US" dirty="0"/>
              <a:t>是最常用的</a:t>
            </a:r>
            <a:r>
              <a:rPr lang="en-US" altLang="zh-CN" dirty="0"/>
              <a:t>Python</a:t>
            </a:r>
            <a:r>
              <a:rPr lang="zh-CN" altLang="en-US" dirty="0"/>
              <a:t>数据类型，它可以作为一个方括号内的逗号分隔值出现。列表的数据项不需要具有相同的类型。创建一个列表，只要把逗号分隔的不同的数据项使用方括号括起来即可。</a:t>
            </a:r>
            <a:r>
              <a:rPr lang="en-US" altLang="zh-CN" dirty="0" smtClean="0"/>
              <a:t> </a:t>
            </a:r>
            <a:endParaRPr lang="zh-CN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807" y="2388072"/>
            <a:ext cx="952500" cy="952500"/>
          </a:xfrm>
          <a:prstGeom prst="rect">
            <a:avLst/>
          </a:prstGeom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478022" y="2503714"/>
            <a:ext cx="8534401" cy="7830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CN" altLang="en-US" b="1" dirty="0" smtClean="0"/>
              <a:t>一、</a:t>
            </a:r>
            <a:r>
              <a:rPr lang="zh-CN" altLang="zh-CN" b="1" dirty="0" smtClean="0"/>
              <a:t>创建列表</a:t>
            </a:r>
            <a:endParaRPr lang="zh-CN" altLang="en-US" dirty="0"/>
          </a:p>
        </p:txBody>
      </p:sp>
      <p:sp>
        <p:nvSpPr>
          <p:cNvPr id="9" name="文本占位符 2"/>
          <p:cNvSpPr txBox="1">
            <a:spLocks/>
          </p:cNvSpPr>
          <p:nvPr/>
        </p:nvSpPr>
        <p:spPr>
          <a:xfrm>
            <a:off x="478023" y="3476467"/>
            <a:ext cx="8534400" cy="49081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       </a:t>
            </a:r>
            <a:r>
              <a:rPr lang="zh-CN" altLang="zh-CN" dirty="0" smtClean="0"/>
              <a:t>列表是一种序列类型，标记“</a:t>
            </a:r>
            <a:r>
              <a:rPr lang="en-US" altLang="zh-CN" dirty="0" smtClean="0"/>
              <a:t>[]</a:t>
            </a:r>
            <a:r>
              <a:rPr lang="zh-CN" altLang="zh-CN" dirty="0" smtClean="0"/>
              <a:t>”可以创建列表，使用序列的常用操作符可以完成列表的切片、检索、计数等基本操作。与字符串的索引一样，列表索引从</a:t>
            </a:r>
            <a:r>
              <a:rPr lang="en-US" altLang="zh-CN" dirty="0" smtClean="0"/>
              <a:t>0</a:t>
            </a:r>
            <a:r>
              <a:rPr lang="zh-CN" altLang="zh-CN" dirty="0" smtClean="0"/>
              <a:t>开始。列表可以进行截取、组合等。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470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二、</a:t>
            </a:r>
            <a:r>
              <a:rPr lang="zh-CN" altLang="zh-CN" dirty="0" smtClean="0"/>
              <a:t>删除</a:t>
            </a:r>
            <a:r>
              <a:rPr lang="zh-CN" altLang="zh-CN" dirty="0"/>
              <a:t>列表元素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zh-CN" dirty="0" smtClean="0"/>
              <a:t>可以</a:t>
            </a:r>
            <a:r>
              <a:rPr lang="zh-CN" altLang="zh-CN" dirty="0"/>
              <a:t>使用</a:t>
            </a:r>
            <a:r>
              <a:rPr lang="en-US" altLang="zh-CN" dirty="0"/>
              <a:t> del </a:t>
            </a:r>
            <a:r>
              <a:rPr lang="zh-CN" altLang="zh-CN" dirty="0"/>
              <a:t>语句来删除列表的元素</a:t>
            </a:r>
            <a:endParaRPr lang="zh-CN" altLang="en-US" dirty="0"/>
          </a:p>
          <a:p>
            <a:r>
              <a:rPr lang="en-US" altLang="zh-CN" dirty="0" smtClean="0">
                <a:solidFill>
                  <a:schemeClr val="tx1"/>
                </a:solidFill>
              </a:rPr>
              <a:t>#</a:t>
            </a:r>
            <a:r>
              <a:rPr lang="zh-CN" altLang="zh-CN" dirty="0">
                <a:solidFill>
                  <a:schemeClr val="tx1"/>
                </a:solidFill>
              </a:rPr>
              <a:t>删除列表元素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list1= ['physics', 'chemistry', 1997, 2000]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print("list1:",list1)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del list1[2]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print("After deleting value at index 2 : ",list1)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b="1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list1: ['physics', 'chemistry', 1997, 2000]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After deleting value at index 2 :  ['physics', 'chemistry', 2000]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6867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</a:t>
            </a:r>
            <a:r>
              <a:rPr lang="zh-CN" altLang="zh-CN" dirty="0" smtClean="0"/>
              <a:t>修改</a:t>
            </a:r>
            <a:r>
              <a:rPr lang="zh-CN" altLang="zh-CN" dirty="0"/>
              <a:t>列表元素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和字符串不同的是，列表是可变的，可以在列表中指定下标的值对元素进行修改。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#</a:t>
            </a:r>
            <a:r>
              <a:rPr lang="zh-CN" altLang="en-US" dirty="0" smtClean="0">
                <a:solidFill>
                  <a:schemeClr val="tx1"/>
                </a:solidFill>
              </a:rPr>
              <a:t>修改</a:t>
            </a:r>
            <a:r>
              <a:rPr lang="zh-CN" altLang="zh-CN" dirty="0" smtClean="0">
                <a:solidFill>
                  <a:schemeClr val="tx1"/>
                </a:solidFill>
              </a:rPr>
              <a:t>列表</a:t>
            </a:r>
            <a:r>
              <a:rPr lang="zh-CN" altLang="zh-CN" dirty="0">
                <a:solidFill>
                  <a:schemeClr val="tx1"/>
                </a:solidFill>
              </a:rPr>
              <a:t>元素</a:t>
            </a:r>
          </a:p>
          <a:p>
            <a:r>
              <a:rPr lang="en-US" altLang="zh-CN" dirty="0" err="1">
                <a:solidFill>
                  <a:schemeClr val="tx1"/>
                </a:solidFill>
              </a:rPr>
              <a:t>lst</a:t>
            </a:r>
            <a:r>
              <a:rPr lang="en-US" altLang="zh-CN" dirty="0">
                <a:solidFill>
                  <a:schemeClr val="tx1"/>
                </a:solidFill>
              </a:rPr>
              <a:t>=[12,13]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 err="1">
                <a:solidFill>
                  <a:schemeClr val="tx1"/>
                </a:solidFill>
              </a:rPr>
              <a:t>lst</a:t>
            </a:r>
            <a:r>
              <a:rPr lang="en-US" altLang="zh-CN" dirty="0">
                <a:solidFill>
                  <a:schemeClr val="tx1"/>
                </a:solidFill>
              </a:rPr>
              <a:t>[1]=14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print('</a:t>
            </a:r>
            <a:r>
              <a:rPr lang="en-US" altLang="zh-CN" dirty="0" err="1">
                <a:solidFill>
                  <a:schemeClr val="tx1"/>
                </a:solidFill>
              </a:rPr>
              <a:t>lst</a:t>
            </a:r>
            <a:r>
              <a:rPr lang="en-US" altLang="zh-CN" dirty="0">
                <a:solidFill>
                  <a:schemeClr val="tx1"/>
                </a:solidFill>
              </a:rPr>
              <a:t>=',</a:t>
            </a:r>
            <a:r>
              <a:rPr lang="en-US" altLang="zh-CN" dirty="0" err="1">
                <a:solidFill>
                  <a:schemeClr val="tx1"/>
                </a:solidFill>
              </a:rPr>
              <a:t>lst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 err="1">
                <a:solidFill>
                  <a:schemeClr val="tx1"/>
                </a:solidFill>
              </a:rPr>
              <a:t>lst</a:t>
            </a:r>
            <a:r>
              <a:rPr lang="en-US" altLang="zh-CN" dirty="0">
                <a:solidFill>
                  <a:schemeClr val="tx1"/>
                </a:solidFill>
              </a:rPr>
              <a:t>= [12, 14]</a:t>
            </a:r>
            <a:endParaRPr lang="zh-CN" altLang="zh-C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319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4269" y="4516361"/>
            <a:ext cx="8534400" cy="1507067"/>
          </a:xfrm>
        </p:spPr>
        <p:txBody>
          <a:bodyPr/>
          <a:lstStyle/>
          <a:p>
            <a:r>
              <a:rPr lang="zh-CN" altLang="en-US" dirty="0" smtClean="0"/>
              <a:t>四、</a:t>
            </a:r>
            <a:r>
              <a:rPr lang="zh-CN" altLang="zh-CN" dirty="0" smtClean="0"/>
              <a:t>读取</a:t>
            </a:r>
            <a:r>
              <a:rPr lang="zh-CN" altLang="zh-CN" dirty="0"/>
              <a:t>列表元素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4743" y="555171"/>
            <a:ext cx="8534400" cy="3615267"/>
          </a:xfrm>
        </p:spPr>
        <p:txBody>
          <a:bodyPr/>
          <a:lstStyle/>
          <a:p>
            <a:r>
              <a:rPr lang="zh-CN" altLang="zh-CN" sz="2400" dirty="0"/>
              <a:t>元素下标表示该元素在</a:t>
            </a:r>
            <a:r>
              <a:rPr lang="en-US" altLang="zh-CN" sz="2400" dirty="0"/>
              <a:t>list</a:t>
            </a:r>
            <a:r>
              <a:rPr lang="zh-CN" altLang="zh-CN" sz="2400" dirty="0"/>
              <a:t>中的位置。注意</a:t>
            </a:r>
            <a:r>
              <a:rPr lang="en-US" altLang="zh-CN" sz="2400" dirty="0"/>
              <a:t>list</a:t>
            </a:r>
            <a:r>
              <a:rPr lang="zh-CN" altLang="zh-CN" sz="2400" dirty="0"/>
              <a:t>中元素下标是从</a:t>
            </a:r>
            <a:r>
              <a:rPr lang="en-US" altLang="zh-CN" sz="2400" dirty="0"/>
              <a:t>0</a:t>
            </a:r>
            <a:r>
              <a:rPr lang="zh-CN" altLang="zh-CN" sz="2400" dirty="0"/>
              <a:t>开始的，如第</a:t>
            </a:r>
            <a:r>
              <a:rPr lang="en-US" altLang="zh-CN" sz="2400" dirty="0"/>
              <a:t>n</a:t>
            </a:r>
            <a:r>
              <a:rPr lang="zh-CN" altLang="zh-CN" sz="2400" dirty="0"/>
              <a:t>个元素下标为</a:t>
            </a:r>
            <a:r>
              <a:rPr lang="en-US" altLang="zh-CN" sz="2400" dirty="0"/>
              <a:t>n-1</a:t>
            </a:r>
            <a:r>
              <a:rPr lang="zh-CN" altLang="zh-CN" sz="2400" dirty="0"/>
              <a:t>。但当读取元素传入的元素下标超出</a:t>
            </a:r>
            <a:r>
              <a:rPr lang="en-US" altLang="zh-CN" sz="2400" dirty="0"/>
              <a:t>list</a:t>
            </a:r>
            <a:r>
              <a:rPr lang="zh-CN" altLang="zh-CN" sz="2400" dirty="0"/>
              <a:t>集合的大小时将会报</a:t>
            </a:r>
            <a:r>
              <a:rPr lang="en-US" altLang="zh-CN" sz="2400" dirty="0"/>
              <a:t>“</a:t>
            </a:r>
            <a:r>
              <a:rPr lang="zh-CN" altLang="zh-CN" sz="2400" dirty="0"/>
              <a:t>元素下标超出范围</a:t>
            </a:r>
            <a:r>
              <a:rPr lang="en-US" altLang="zh-CN" sz="2400" dirty="0"/>
              <a:t>”</a:t>
            </a:r>
            <a:r>
              <a:rPr lang="zh-CN" altLang="zh-CN" sz="2400" dirty="0"/>
              <a:t>的错误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endParaRPr lang="zh-CN" altLang="zh-CN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385703"/>
              </p:ext>
            </p:extLst>
          </p:nvPr>
        </p:nvGraphicFramePr>
        <p:xfrm>
          <a:off x="4107543" y="3682615"/>
          <a:ext cx="7620000" cy="2398872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908359"/>
                <a:gridCol w="3682329"/>
                <a:gridCol w="2029312"/>
              </a:tblGrid>
              <a:tr h="599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表达式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描述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结果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5997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L[2]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读取列表中第三个元素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'SPAM!'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5997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L[-2]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读取列表中倒数第二个元素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'Spam'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5997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L[1:]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从第二个元素开始截取列表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['Spam', 'SPAM!']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920342" y="2742755"/>
            <a:ext cx="66475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/>
              <a:t>Python</a:t>
            </a:r>
            <a:r>
              <a:rPr lang="zh-CN" altLang="zh-CN" sz="2000" dirty="0"/>
              <a:t>的列表截取与字符串操作类型，代码如下所示：</a:t>
            </a:r>
          </a:p>
          <a:p>
            <a:r>
              <a:rPr lang="en-US" altLang="zh-CN" sz="2000" dirty="0"/>
              <a:t>L = ['spam', 'Spam', 'SPAM!']</a:t>
            </a:r>
            <a:endParaRPr lang="zh-CN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69321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9412" y="0"/>
            <a:ext cx="8534400" cy="1507067"/>
          </a:xfrm>
        </p:spPr>
        <p:txBody>
          <a:bodyPr/>
          <a:lstStyle/>
          <a:p>
            <a:r>
              <a:rPr lang="zh-CN" altLang="en-US" dirty="0" smtClean="0"/>
              <a:t>五、</a:t>
            </a:r>
            <a:r>
              <a:rPr lang="zh-CN" altLang="zh-CN" dirty="0" smtClean="0"/>
              <a:t>遍历</a:t>
            </a:r>
            <a:r>
              <a:rPr lang="zh-CN" altLang="zh-CN" dirty="0"/>
              <a:t>列表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2400" dirty="0"/>
              <a:t>遍历列表可以逐个处理列表中的元素，通常使用</a:t>
            </a:r>
            <a:r>
              <a:rPr lang="en-US" altLang="zh-CN" sz="2400" dirty="0"/>
              <a:t>for</a:t>
            </a:r>
            <a:r>
              <a:rPr lang="zh-CN" altLang="zh-CN" sz="2400" dirty="0"/>
              <a:t>循环和</a:t>
            </a:r>
            <a:r>
              <a:rPr lang="en-US" altLang="zh-CN" sz="2400" dirty="0"/>
              <a:t>while</a:t>
            </a:r>
            <a:r>
              <a:rPr lang="zh-CN" altLang="zh-CN" sz="2400" dirty="0"/>
              <a:t>循环来实现。第一种遍历方法隐藏了列表的长度，操作较为便利，第二种遍历方法则使用</a:t>
            </a:r>
            <a:r>
              <a:rPr lang="en-US" altLang="zh-CN" sz="2400" dirty="0" err="1"/>
              <a:t>len</a:t>
            </a:r>
            <a:r>
              <a:rPr lang="en-US" altLang="zh-CN" sz="2400" dirty="0"/>
              <a:t>()</a:t>
            </a:r>
            <a:r>
              <a:rPr lang="zh-CN" altLang="zh-CN" sz="2400" dirty="0"/>
              <a:t>函数计算出列表</a:t>
            </a:r>
            <a:r>
              <a:rPr lang="en-US" altLang="zh-CN" sz="2400" dirty="0"/>
              <a:t>numbers</a:t>
            </a:r>
            <a:r>
              <a:rPr lang="zh-CN" altLang="zh-CN" sz="2400" dirty="0"/>
              <a:t>的长度后进行遍历操作，其中</a:t>
            </a:r>
            <a:r>
              <a:rPr lang="en-US" altLang="zh-CN" sz="2400" dirty="0"/>
              <a:t>range()</a:t>
            </a:r>
            <a:r>
              <a:rPr lang="zh-CN" altLang="zh-CN" sz="2400" dirty="0"/>
              <a:t>函数返回的是从</a:t>
            </a:r>
            <a:r>
              <a:rPr lang="en-US" altLang="zh-CN" sz="2400" dirty="0"/>
              <a:t>0</a:t>
            </a:r>
            <a:r>
              <a:rPr lang="zh-CN" altLang="zh-CN" sz="2400" dirty="0"/>
              <a:t>到</a:t>
            </a:r>
            <a:r>
              <a:rPr lang="en-US" altLang="zh-CN" sz="2400" dirty="0"/>
              <a:t>numbers</a:t>
            </a:r>
            <a:r>
              <a:rPr lang="zh-CN" altLang="zh-CN" sz="2400" dirty="0"/>
              <a:t>长度的数值序列。</a:t>
            </a:r>
          </a:p>
        </p:txBody>
      </p:sp>
      <p:sp>
        <p:nvSpPr>
          <p:cNvPr id="4" name="矩形 3"/>
          <p:cNvSpPr/>
          <p:nvPr/>
        </p:nvSpPr>
        <p:spPr>
          <a:xfrm>
            <a:off x="1146629" y="3428999"/>
            <a:ext cx="82586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dirty="0" smtClean="0"/>
              <a:t>用</a:t>
            </a:r>
            <a:r>
              <a:rPr lang="en-US" altLang="zh-CN" b="1" dirty="0"/>
              <a:t>for</a:t>
            </a:r>
            <a:r>
              <a:rPr lang="zh-CN" altLang="zh-CN" b="1" dirty="0"/>
              <a:t>循环遍历</a:t>
            </a:r>
            <a:r>
              <a:rPr lang="zh-CN" altLang="zh-CN" b="1" dirty="0" smtClean="0"/>
              <a:t>列表</a:t>
            </a:r>
            <a:endParaRPr lang="en-US" altLang="zh-CN" b="1" dirty="0" smtClean="0"/>
          </a:p>
          <a:p>
            <a:endParaRPr lang="zh-CN" altLang="zh-CN" b="1" dirty="0"/>
          </a:p>
          <a:p>
            <a:r>
              <a:rPr lang="en-US" altLang="zh-CN" dirty="0"/>
              <a:t>#</a:t>
            </a:r>
            <a:r>
              <a:rPr lang="zh-CN" altLang="zh-CN" dirty="0"/>
              <a:t>遍历列表</a:t>
            </a:r>
          </a:p>
          <a:p>
            <a:r>
              <a:rPr lang="en-US" altLang="zh-CN" dirty="0" err="1"/>
              <a:t>lst</a:t>
            </a:r>
            <a:r>
              <a:rPr lang="en-US" altLang="zh-CN" dirty="0"/>
              <a:t>=['primary </a:t>
            </a:r>
            <a:r>
              <a:rPr lang="en-US" altLang="zh-CN" dirty="0" err="1"/>
              <a:t>school','secondary</a:t>
            </a:r>
            <a:r>
              <a:rPr lang="en-US" altLang="zh-CN" dirty="0"/>
              <a:t> </a:t>
            </a:r>
            <a:r>
              <a:rPr lang="en-US" altLang="zh-CN" dirty="0" err="1"/>
              <a:t>school','high</a:t>
            </a:r>
            <a:r>
              <a:rPr lang="en-US" altLang="zh-CN" dirty="0"/>
              <a:t> </a:t>
            </a:r>
            <a:r>
              <a:rPr lang="en-US" altLang="zh-CN" dirty="0" err="1"/>
              <a:t>school','college</a:t>
            </a:r>
            <a:r>
              <a:rPr lang="en-US" altLang="zh-CN" dirty="0"/>
              <a:t>']</a:t>
            </a:r>
            <a:endParaRPr lang="zh-CN" altLang="zh-CN" dirty="0"/>
          </a:p>
          <a:p>
            <a:r>
              <a:rPr lang="en-US" altLang="zh-CN" dirty="0"/>
              <a:t>for item in </a:t>
            </a:r>
            <a:r>
              <a:rPr lang="en-US" altLang="zh-CN" dirty="0" err="1"/>
              <a:t>lst</a:t>
            </a:r>
            <a:r>
              <a:rPr lang="en-US" altLang="zh-CN" dirty="0"/>
              <a:t>:</a:t>
            </a:r>
            <a:endParaRPr lang="zh-CN" altLang="zh-CN" dirty="0"/>
          </a:p>
          <a:p>
            <a:r>
              <a:rPr lang="en-US" altLang="zh-CN" dirty="0"/>
              <a:t>   print(</a:t>
            </a:r>
            <a:r>
              <a:rPr lang="en-US" altLang="zh-CN" dirty="0" err="1"/>
              <a:t>item,end</a:t>
            </a:r>
            <a:r>
              <a:rPr lang="en-US" altLang="zh-CN" dirty="0"/>
              <a:t>=",")</a:t>
            </a:r>
            <a:endParaRPr lang="zh-CN" altLang="zh-CN" dirty="0"/>
          </a:p>
          <a:p>
            <a:endParaRPr lang="en-US" altLang="zh-CN" dirty="0" smtClean="0"/>
          </a:p>
          <a:p>
            <a:r>
              <a:rPr lang="zh-CN" altLang="zh-CN" dirty="0" smtClean="0"/>
              <a:t>运行</a:t>
            </a:r>
            <a:r>
              <a:rPr lang="zh-CN" altLang="zh-CN" dirty="0"/>
              <a:t>结果：</a:t>
            </a:r>
          </a:p>
          <a:p>
            <a:r>
              <a:rPr lang="en-US" altLang="zh-CN" dirty="0"/>
              <a:t>primary </a:t>
            </a:r>
            <a:r>
              <a:rPr lang="en-US" altLang="zh-CN" dirty="0" err="1"/>
              <a:t>school,secondary</a:t>
            </a:r>
            <a:r>
              <a:rPr lang="en-US" altLang="zh-CN" dirty="0"/>
              <a:t> </a:t>
            </a:r>
            <a:r>
              <a:rPr lang="en-US" altLang="zh-CN" dirty="0" err="1"/>
              <a:t>school,high</a:t>
            </a:r>
            <a:r>
              <a:rPr lang="en-US" altLang="zh-CN" dirty="0"/>
              <a:t> </a:t>
            </a:r>
            <a:r>
              <a:rPr lang="en-US" altLang="zh-CN" dirty="0" err="1"/>
              <a:t>school,college</a:t>
            </a:r>
            <a:r>
              <a:rPr lang="en-US" altLang="zh-CN" dirty="0"/>
              <a:t>,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69321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六、</a:t>
            </a:r>
            <a:r>
              <a:rPr lang="zh-CN" altLang="zh-CN" dirty="0" smtClean="0"/>
              <a:t>列表</a:t>
            </a:r>
            <a:r>
              <a:rPr lang="zh-CN" altLang="zh-CN" dirty="0"/>
              <a:t>的方法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除了使用序号操作符操作列表，列表还有特有的方法，它们的主要功能完成列表元素的增删改查等。</a:t>
            </a:r>
          </a:p>
          <a:p>
            <a:r>
              <a:rPr lang="en-US" altLang="zh-CN" dirty="0"/>
              <a:t>Python</a:t>
            </a:r>
            <a:r>
              <a:rPr lang="zh-CN" altLang="zh-CN" dirty="0"/>
              <a:t>列表操作的函数和方法，列表操作包含以下函数</a:t>
            </a:r>
            <a:r>
              <a:rPr lang="en-US" altLang="zh-CN" dirty="0"/>
              <a:t>:</a:t>
            </a:r>
            <a:endParaRPr lang="zh-CN" altLang="zh-CN" dirty="0"/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713610"/>
              </p:ext>
            </p:extLst>
          </p:nvPr>
        </p:nvGraphicFramePr>
        <p:xfrm>
          <a:off x="2450236" y="3116195"/>
          <a:ext cx="6853419" cy="2108946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297416"/>
                <a:gridCol w="4556003"/>
              </a:tblGrid>
              <a:tr h="351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操作符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描述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51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1cmp(list1, list2)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比较两个列表的元素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51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len(list)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列表元素个数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51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max(list)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返回列表元素最大值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51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min(list) 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返回列表元素最小值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  <a:tr h="351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list(seq)</a:t>
                      </a:r>
                      <a:endParaRPr lang="zh-CN" sz="1600" kern="10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将元组转换为列表</a:t>
                      </a:r>
                      <a:endParaRPr lang="zh-CN" sz="1600" kern="100" dirty="0">
                        <a:effectLst/>
                        <a:latin typeface="宋体"/>
                        <a:ea typeface="等线"/>
                        <a:cs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466655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352</TotalTime>
  <Words>2703</Words>
  <Application>Microsoft Office PowerPoint</Application>
  <PresentationFormat>自定义</PresentationFormat>
  <Paragraphs>288</Paragraphs>
  <Slides>26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切片</vt:lpstr>
      <vt:lpstr>第4单元</vt:lpstr>
      <vt:lpstr>本单元知识点</vt:lpstr>
      <vt:lpstr>4.1 组合数据类型概述</vt:lpstr>
      <vt:lpstr>4.2   列表</vt:lpstr>
      <vt:lpstr>二、删除列表元素</vt:lpstr>
      <vt:lpstr>三、修改列表元素</vt:lpstr>
      <vt:lpstr>四、读取列表元素</vt:lpstr>
      <vt:lpstr>五、遍历列表</vt:lpstr>
      <vt:lpstr>六、列表的方法</vt:lpstr>
      <vt:lpstr>六、列表的方法</vt:lpstr>
      <vt:lpstr>4.3  元组</vt:lpstr>
      <vt:lpstr>二、删除元组</vt:lpstr>
      <vt:lpstr>三、修改元组</vt:lpstr>
      <vt:lpstr>四、元组运算符</vt:lpstr>
      <vt:lpstr>五、元组与列表的转换</vt:lpstr>
      <vt:lpstr>4.4 字典</vt:lpstr>
      <vt:lpstr>二、查找与反向查找字典元素</vt:lpstr>
      <vt:lpstr>三、遍历字典</vt:lpstr>
      <vt:lpstr>四、添加和修改字典元素</vt:lpstr>
      <vt:lpstr>五、检索字典元素</vt:lpstr>
      <vt:lpstr>六、字典的常用函数</vt:lpstr>
      <vt:lpstr>4.5 集合</vt:lpstr>
      <vt:lpstr>二、删除集合元素</vt:lpstr>
      <vt:lpstr>四、添加集合元素</vt:lpstr>
      <vt:lpstr>五、集合的遍历</vt:lpstr>
      <vt:lpstr>六、集合运算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第11单元</dc:title>
  <dc:creator>9day</dc:creator>
  <cp:lastModifiedBy>42091</cp:lastModifiedBy>
  <cp:revision>41</cp:revision>
  <dcterms:created xsi:type="dcterms:W3CDTF">2019-06-10T18:02:19Z</dcterms:created>
  <dcterms:modified xsi:type="dcterms:W3CDTF">2019-06-20T08:14:18Z</dcterms:modified>
</cp:coreProperties>
</file>