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78" r:id="rId5"/>
    <p:sldId id="268" r:id="rId6"/>
    <p:sldId id="272" r:id="rId7"/>
    <p:sldId id="269" r:id="rId8"/>
    <p:sldId id="274" r:id="rId9"/>
    <p:sldId id="279" r:id="rId10"/>
    <p:sldId id="275" r:id="rId11"/>
    <p:sldId id="280" r:id="rId12"/>
    <p:sldId id="281" r:id="rId13"/>
    <p:sldId id="276" r:id="rId14"/>
    <p:sldId id="282" r:id="rId15"/>
    <p:sldId id="283" r:id="rId16"/>
    <p:sldId id="277" r:id="rId17"/>
    <p:sldId id="270" r:id="rId18"/>
    <p:sldId id="284" r:id="rId19"/>
    <p:sldId id="285" r:id="rId20"/>
    <p:sldId id="271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9632" autoAdjust="0"/>
  </p:normalViewPr>
  <p:slideViewPr>
    <p:cSldViewPr snapToGrid="0">
      <p:cViewPr>
        <p:scale>
          <a:sx n="68" d="100"/>
          <a:sy n="68" d="100"/>
        </p:scale>
        <p:origin x="-78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3B7F-1235-4685-809E-417F393999E8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69B3-F8FB-4723-9E4D-BFB4CEF55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0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="" xmlns:a16="http://schemas.microsoft.com/office/drawing/2014/main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5</a:t>
            </a:r>
            <a:r>
              <a:rPr lang="zh-CN" altLang="en-US" dirty="0" smtClean="0"/>
              <a:t>单元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/>
              <a:t>Python</a:t>
            </a:r>
            <a:r>
              <a:rPr lang="zh-CN" altLang="zh-CN" b="1" dirty="0"/>
              <a:t>程序的流程控制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5B89BC4-F892-4068-8C29-2917962F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cap="none" dirty="0" smtClean="0"/>
              <a:t>5.3.2 </a:t>
            </a:r>
            <a:r>
              <a:rPr lang="en-US" altLang="zh-CN" cap="none" dirty="0" smtClean="0"/>
              <a:t>if...else</a:t>
            </a:r>
            <a:r>
              <a:rPr lang="zh-CN" altLang="zh-CN" cap="none" dirty="0" smtClean="0"/>
              <a:t>语句</a:t>
            </a:r>
            <a:endParaRPr lang="zh-CN" altLang="en-US" cap="none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37D839DA-D5DA-4EDD-BC8E-F98879A41D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if...else</a:t>
            </a:r>
            <a:r>
              <a:rPr lang="zh-CN" altLang="zh-CN" dirty="0"/>
              <a:t>语句为双选择结构，当某个条件为真时，使用一个</a:t>
            </a:r>
            <a:r>
              <a:rPr lang="en-US" altLang="zh-CN" dirty="0"/>
              <a:t>if</a:t>
            </a:r>
            <a:r>
              <a:rPr lang="zh-CN" altLang="zh-CN" dirty="0"/>
              <a:t>语句会完成一个动作。而如果条件为</a:t>
            </a:r>
            <a:r>
              <a:rPr lang="en-US" altLang="zh-CN" dirty="0"/>
              <a:t>false</a:t>
            </a:r>
            <a:r>
              <a:rPr lang="zh-CN" altLang="zh-CN" dirty="0"/>
              <a:t>是时，程序将不执行任何动作而继续向后执行。</a:t>
            </a:r>
            <a:r>
              <a:rPr lang="en-US" altLang="zh-CN" dirty="0"/>
              <a:t>if...else</a:t>
            </a:r>
            <a:r>
              <a:rPr lang="zh-CN" altLang="zh-CN" dirty="0"/>
              <a:t>语句的语法格式如下： </a:t>
            </a:r>
          </a:p>
          <a:p>
            <a:r>
              <a:rPr lang="en-US" altLang="zh-CN" dirty="0"/>
              <a:t>if &lt;</a:t>
            </a:r>
            <a:r>
              <a:rPr lang="zh-CN" altLang="zh-CN" dirty="0"/>
              <a:t>表达式</a:t>
            </a:r>
            <a:r>
              <a:rPr lang="en-US" altLang="zh-CN" dirty="0"/>
              <a:t>&gt;: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1&gt;</a:t>
            </a:r>
            <a:endParaRPr lang="zh-CN" altLang="zh-CN" dirty="0"/>
          </a:p>
          <a:p>
            <a:r>
              <a:rPr lang="en-US" altLang="zh-CN" dirty="0"/>
              <a:t>else: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2&gt;</a:t>
            </a:r>
            <a:endParaRPr lang="zh-CN" altLang="zh-CN" dirty="0"/>
          </a:p>
          <a:p>
            <a:r>
              <a:rPr lang="en-US" altLang="zh-CN" dirty="0"/>
              <a:t> </a:t>
            </a:r>
            <a:r>
              <a:rPr lang="zh-CN" altLang="zh-CN" dirty="0"/>
              <a:t>执行顺序如图</a:t>
            </a:r>
            <a:r>
              <a:rPr lang="en-US" altLang="zh-CN" dirty="0"/>
              <a:t>5-3 </a:t>
            </a:r>
            <a:r>
              <a:rPr lang="zh-CN" altLang="en-US" dirty="0" smtClean="0"/>
              <a:t>所示。</a:t>
            </a:r>
            <a:endParaRPr lang="en-US" altLang="zh-CN" dirty="0" smtClean="0"/>
          </a:p>
          <a:p>
            <a:endParaRPr lang="zh-CN" altLang="zh-CN" dirty="0"/>
          </a:p>
          <a:p>
            <a:endParaRPr lang="zh-CN" altLang="en-US" dirty="0"/>
          </a:p>
        </p:txBody>
      </p:sp>
      <p:pic>
        <p:nvPicPr>
          <p:cNvPr id="4" name="Picture 2" descr="图4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214" y="2748191"/>
            <a:ext cx="3252787" cy="268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6055643" y="5748383"/>
            <a:ext cx="2779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图</a:t>
            </a:r>
            <a:r>
              <a:rPr lang="en-US" altLang="zh-CN" dirty="0"/>
              <a:t>5-3 </a:t>
            </a:r>
            <a:r>
              <a:rPr lang="en-US" altLang="zh-CN" dirty="0" smtClean="0"/>
              <a:t> if</a:t>
            </a:r>
            <a:r>
              <a:rPr lang="en-US" altLang="zh-CN" dirty="0"/>
              <a:t>...else</a:t>
            </a:r>
            <a:r>
              <a:rPr lang="zh-CN" altLang="zh-CN" dirty="0"/>
              <a:t>语句流程图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9894115" y="892712"/>
            <a:ext cx="1362075" cy="1495425"/>
            <a:chOff x="0" y="0"/>
            <a:chExt cx="1981200" cy="1743075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10" name="文本框 4"/>
            <p:cNvSpPr txBox="1"/>
            <p:nvPr/>
          </p:nvSpPr>
          <p:spPr>
            <a:xfrm>
              <a:off x="41564" y="1443311"/>
              <a:ext cx="1898073" cy="29976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5.2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11" name="图片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902" y="1178462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70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36098" y="196948"/>
            <a:ext cx="8932985" cy="6471138"/>
          </a:xfrm>
        </p:spPr>
        <p:txBody>
          <a:bodyPr>
            <a:normAutofit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5.3</a:t>
            </a:r>
            <a:r>
              <a:rPr lang="zh-CN" altLang="zh-CN" dirty="0"/>
              <a:t>】编写程序，输入一个学生成绩</a:t>
            </a:r>
            <a:r>
              <a:rPr lang="en-US" altLang="zh-CN" dirty="0"/>
              <a:t>grade</a:t>
            </a:r>
            <a:r>
              <a:rPr lang="zh-CN" altLang="zh-CN" dirty="0"/>
              <a:t>判断是否及格。</a:t>
            </a:r>
          </a:p>
          <a:p>
            <a:r>
              <a:rPr lang="zh-CN" altLang="zh-CN" dirty="0"/>
              <a:t>分析：本实例可用</a:t>
            </a:r>
            <a:r>
              <a:rPr lang="en-US" altLang="zh-CN" dirty="0"/>
              <a:t>if...else</a:t>
            </a:r>
            <a:r>
              <a:rPr lang="zh-CN" altLang="zh-CN" dirty="0"/>
              <a:t>语句进行判断，如果输入的学生成绩</a:t>
            </a:r>
            <a:r>
              <a:rPr lang="en-US" altLang="zh-CN" dirty="0"/>
              <a:t>grade&gt;=60</a:t>
            </a:r>
            <a:r>
              <a:rPr lang="zh-CN" altLang="zh-CN" dirty="0"/>
              <a:t>，输出“及格”，否则输出“不及格”。</a:t>
            </a:r>
          </a:p>
          <a:p>
            <a:r>
              <a:rPr lang="en-US" altLang="zh-CN" dirty="0"/>
              <a:t>grade=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zh-CN" dirty="0"/>
              <a:t>请输入学生成绩</a:t>
            </a:r>
            <a:r>
              <a:rPr lang="en-US" altLang="zh-CN" dirty="0"/>
              <a:t>:"))  #</a:t>
            </a:r>
            <a:r>
              <a:rPr lang="zh-CN" altLang="zh-CN" dirty="0"/>
              <a:t>输入变量</a:t>
            </a:r>
            <a:r>
              <a:rPr lang="en-US" altLang="zh-CN" dirty="0"/>
              <a:t>grade</a:t>
            </a:r>
            <a:r>
              <a:rPr lang="zh-CN" altLang="zh-CN" dirty="0"/>
              <a:t>的值并转换为整型</a:t>
            </a:r>
          </a:p>
          <a:p>
            <a:r>
              <a:rPr lang="en-US" altLang="zh-CN" dirty="0"/>
              <a:t>if grade&gt;=60:   #</a:t>
            </a:r>
            <a:r>
              <a:rPr lang="zh-CN" altLang="zh-CN" dirty="0"/>
              <a:t>判断</a:t>
            </a:r>
            <a:r>
              <a:rPr lang="en-US" altLang="zh-CN" dirty="0"/>
              <a:t>grade</a:t>
            </a:r>
            <a:r>
              <a:rPr lang="zh-CN" altLang="zh-CN" dirty="0"/>
              <a:t>是否大于或等于</a:t>
            </a:r>
            <a:r>
              <a:rPr lang="en-US" altLang="zh-CN" dirty="0"/>
              <a:t>60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及格</a:t>
            </a:r>
            <a:r>
              <a:rPr lang="en-US" altLang="zh-CN" dirty="0"/>
              <a:t>")  #</a:t>
            </a:r>
            <a:r>
              <a:rPr lang="zh-CN" altLang="zh-CN" dirty="0"/>
              <a:t>如果是，输出</a:t>
            </a:r>
            <a:r>
              <a:rPr lang="en-US" altLang="zh-CN" dirty="0"/>
              <a:t>“</a:t>
            </a:r>
            <a:r>
              <a:rPr lang="zh-CN" altLang="zh-CN" dirty="0"/>
              <a:t>及格</a:t>
            </a:r>
            <a:r>
              <a:rPr lang="en-US" altLang="zh-CN" dirty="0"/>
              <a:t>”</a:t>
            </a:r>
            <a:endParaRPr lang="zh-CN" altLang="zh-CN" dirty="0"/>
          </a:p>
          <a:p>
            <a:r>
              <a:rPr lang="en-US" altLang="zh-CN" dirty="0"/>
              <a:t>else:     #</a:t>
            </a:r>
            <a:r>
              <a:rPr lang="zh-CN" altLang="zh-CN" dirty="0"/>
              <a:t>如果不是</a:t>
            </a:r>
          </a:p>
          <a:p>
            <a:r>
              <a:rPr lang="en-US" altLang="zh-CN" dirty="0"/>
              <a:t>    print("</a:t>
            </a:r>
            <a:r>
              <a:rPr lang="zh-CN" altLang="zh-CN" dirty="0"/>
              <a:t>不及格</a:t>
            </a:r>
            <a:r>
              <a:rPr lang="en-US" altLang="zh-CN" dirty="0"/>
              <a:t>")   #</a:t>
            </a:r>
            <a:r>
              <a:rPr lang="zh-CN" altLang="zh-CN" dirty="0"/>
              <a:t>输出</a:t>
            </a:r>
            <a:r>
              <a:rPr lang="en-US" altLang="zh-CN" dirty="0"/>
              <a:t>“</a:t>
            </a:r>
            <a:r>
              <a:rPr lang="zh-CN" altLang="zh-CN" dirty="0"/>
              <a:t>不及格</a:t>
            </a:r>
            <a:r>
              <a:rPr lang="en-US" altLang="zh-CN" dirty="0"/>
              <a:t>”</a:t>
            </a:r>
            <a:endParaRPr lang="zh-CN" altLang="zh-CN" dirty="0"/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请输入学生成绩</a:t>
            </a:r>
            <a:r>
              <a:rPr lang="en-US" altLang="zh-CN" dirty="0">
                <a:solidFill>
                  <a:schemeClr val="tx1"/>
                </a:solidFill>
              </a:rPr>
              <a:t>:70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及格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1570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22031" y="520505"/>
            <a:ext cx="9692640" cy="5922498"/>
          </a:xfrm>
        </p:spPr>
        <p:txBody>
          <a:bodyPr>
            <a:normAutofit fontScale="925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5.4</a:t>
            </a:r>
            <a:r>
              <a:rPr lang="zh-CN" altLang="zh-CN" dirty="0"/>
              <a:t>】编写程序，输入学生年龄，判断该学生是否成年。</a:t>
            </a:r>
          </a:p>
          <a:p>
            <a:r>
              <a:rPr lang="zh-CN" altLang="zh-CN" dirty="0"/>
              <a:t>分析：用</a:t>
            </a:r>
            <a:r>
              <a:rPr lang="en-US" altLang="zh-CN" dirty="0"/>
              <a:t>if-else</a:t>
            </a:r>
            <a:r>
              <a:rPr lang="zh-CN" altLang="zh-CN" dirty="0"/>
              <a:t>语句判断，如果输入的年龄小于</a:t>
            </a:r>
            <a:r>
              <a:rPr lang="en-US" altLang="zh-CN" dirty="0"/>
              <a:t>18</a:t>
            </a:r>
            <a:r>
              <a:rPr lang="zh-CN" altLang="zh-CN" dirty="0"/>
              <a:t>岁，输出“未成年”，否则输出“已成年”。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/>
              <a:t>age = 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zh-CN" dirty="0"/>
              <a:t>请输入学生的年龄：</a:t>
            </a:r>
            <a:r>
              <a:rPr lang="en-US" altLang="zh-CN" dirty="0"/>
              <a:t>"))	#</a:t>
            </a:r>
            <a:r>
              <a:rPr lang="zh-CN" altLang="zh-CN" dirty="0"/>
              <a:t>输入变量</a:t>
            </a:r>
            <a:r>
              <a:rPr lang="en-US" altLang="zh-CN" dirty="0"/>
              <a:t>age</a:t>
            </a:r>
            <a:r>
              <a:rPr lang="zh-CN" altLang="zh-CN" dirty="0"/>
              <a:t>的值并转换为整型</a:t>
            </a:r>
          </a:p>
          <a:p>
            <a:r>
              <a:rPr lang="en-US" altLang="zh-CN" dirty="0"/>
              <a:t>if age&lt;18:				#</a:t>
            </a:r>
            <a:r>
              <a:rPr lang="zh-CN" altLang="zh-CN" dirty="0"/>
              <a:t>判断</a:t>
            </a:r>
            <a:r>
              <a:rPr lang="en-US" altLang="zh-CN" dirty="0"/>
              <a:t>age</a:t>
            </a:r>
            <a:r>
              <a:rPr lang="zh-CN" altLang="zh-CN" dirty="0"/>
              <a:t>是否小于</a:t>
            </a:r>
            <a:r>
              <a:rPr lang="en-US" altLang="zh-CN" dirty="0"/>
              <a:t>18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未成年</a:t>
            </a:r>
            <a:r>
              <a:rPr lang="en-US" altLang="zh-CN" dirty="0"/>
              <a:t>")				#</a:t>
            </a:r>
            <a:r>
              <a:rPr lang="zh-CN" altLang="zh-CN" dirty="0"/>
              <a:t>如果是，输出</a:t>
            </a:r>
            <a:r>
              <a:rPr lang="en-US" altLang="zh-CN" dirty="0"/>
              <a:t>“</a:t>
            </a:r>
            <a:r>
              <a:rPr lang="zh-CN" altLang="zh-CN" dirty="0"/>
              <a:t>未成年</a:t>
            </a:r>
            <a:r>
              <a:rPr lang="en-US" altLang="zh-CN" dirty="0"/>
              <a:t>”</a:t>
            </a:r>
            <a:endParaRPr lang="zh-CN" altLang="zh-CN" dirty="0"/>
          </a:p>
          <a:p>
            <a:r>
              <a:rPr lang="en-US" altLang="zh-CN" dirty="0"/>
              <a:t>else:					#</a:t>
            </a:r>
            <a:r>
              <a:rPr lang="zh-CN" altLang="zh-CN" dirty="0"/>
              <a:t>如果不是</a:t>
            </a:r>
          </a:p>
          <a:p>
            <a:r>
              <a:rPr lang="en-US" altLang="zh-CN" dirty="0"/>
              <a:t>    print("</a:t>
            </a:r>
            <a:r>
              <a:rPr lang="zh-CN" altLang="zh-CN" dirty="0"/>
              <a:t>已成年</a:t>
            </a:r>
            <a:r>
              <a:rPr lang="en-US" altLang="zh-CN" dirty="0"/>
              <a:t>")				#</a:t>
            </a:r>
            <a:r>
              <a:rPr lang="zh-CN" altLang="zh-CN" dirty="0"/>
              <a:t>输出</a:t>
            </a:r>
            <a:r>
              <a:rPr lang="en-US" altLang="zh-CN" dirty="0"/>
              <a:t>“</a:t>
            </a:r>
            <a:r>
              <a:rPr lang="zh-CN" altLang="zh-CN" dirty="0"/>
              <a:t>已成年</a:t>
            </a:r>
            <a:r>
              <a:rPr lang="en-US" altLang="zh-CN" dirty="0"/>
              <a:t>”</a:t>
            </a:r>
            <a:endParaRPr lang="zh-CN" altLang="zh-CN" dirty="0"/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请输入学生的年龄：</a:t>
            </a:r>
            <a:r>
              <a:rPr lang="en-US" altLang="zh-CN" dirty="0">
                <a:solidFill>
                  <a:schemeClr val="tx1"/>
                </a:solidFill>
              </a:rPr>
              <a:t>18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已成年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14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F4BBA05-77EC-4360-B96E-0C10139A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cap="none" dirty="0" smtClean="0"/>
              <a:t>5.3.3 </a:t>
            </a:r>
            <a:r>
              <a:rPr lang="en-US" altLang="zh-CN" cap="none" dirty="0" smtClean="0"/>
              <a:t>if...</a:t>
            </a:r>
            <a:r>
              <a:rPr lang="en-US" altLang="zh-CN" cap="none" dirty="0" err="1" smtClean="0"/>
              <a:t>elif</a:t>
            </a:r>
            <a:r>
              <a:rPr lang="en-US" altLang="zh-CN" cap="none" dirty="0" smtClean="0"/>
              <a:t>...else</a:t>
            </a:r>
            <a:r>
              <a:rPr lang="zh-CN" altLang="zh-CN" cap="none" dirty="0" smtClean="0"/>
              <a:t>语句</a:t>
            </a:r>
            <a:endParaRPr lang="zh-CN" altLang="en-US" cap="none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E804BF9-65C8-4643-A048-6F972C16D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102075" cy="5516259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if...</a:t>
            </a:r>
            <a:r>
              <a:rPr lang="en-US" altLang="zh-CN" dirty="0" err="1"/>
              <a:t>elif</a:t>
            </a:r>
            <a:r>
              <a:rPr lang="en-US" altLang="zh-CN" dirty="0"/>
              <a:t>...else</a:t>
            </a:r>
            <a:r>
              <a:rPr lang="zh-CN" altLang="zh-CN" dirty="0"/>
              <a:t>语句为</a:t>
            </a:r>
            <a:r>
              <a:rPr lang="en-US" altLang="zh-CN" dirty="0" err="1"/>
              <a:t>pythton</a:t>
            </a:r>
            <a:r>
              <a:rPr lang="zh-CN" altLang="zh-CN" dirty="0"/>
              <a:t>中的多选择结构，当选择结构需要的分支多于两个时，就需要用到多分支结构。多分支结构只能根据条件的</a:t>
            </a:r>
            <a:r>
              <a:rPr lang="en-US" altLang="zh-CN" dirty="0"/>
              <a:t>True</a:t>
            </a:r>
            <a:r>
              <a:rPr lang="zh-CN" altLang="zh-CN" dirty="0"/>
              <a:t>和</a:t>
            </a:r>
            <a:r>
              <a:rPr lang="en-US" altLang="zh-CN" dirty="0"/>
              <a:t>False</a:t>
            </a:r>
            <a:r>
              <a:rPr lang="zh-CN" altLang="zh-CN" dirty="0"/>
              <a:t>决定处理哪个语句序列。</a:t>
            </a:r>
            <a:r>
              <a:rPr lang="en-US" altLang="zh-CN" dirty="0"/>
              <a:t>if...</a:t>
            </a:r>
            <a:r>
              <a:rPr lang="en-US" altLang="zh-CN" dirty="0" err="1"/>
              <a:t>elif</a:t>
            </a:r>
            <a:r>
              <a:rPr lang="en-US" altLang="zh-CN" dirty="0"/>
              <a:t>...else</a:t>
            </a:r>
            <a:r>
              <a:rPr lang="zh-CN" altLang="zh-CN" dirty="0"/>
              <a:t>语句的语法格式：</a:t>
            </a:r>
          </a:p>
          <a:p>
            <a:r>
              <a:rPr lang="en-US" altLang="zh-CN" dirty="0"/>
              <a:t>if &lt;</a:t>
            </a:r>
            <a:r>
              <a:rPr lang="zh-CN" altLang="zh-CN" dirty="0"/>
              <a:t>表达式</a:t>
            </a:r>
            <a:r>
              <a:rPr lang="en-US" altLang="zh-CN" dirty="0"/>
              <a:t>1&gt;: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1&gt;</a:t>
            </a:r>
            <a:endParaRPr lang="zh-CN" altLang="zh-CN" dirty="0"/>
          </a:p>
          <a:p>
            <a:r>
              <a:rPr lang="en-US" altLang="zh-CN" dirty="0" err="1"/>
              <a:t>elif</a:t>
            </a:r>
            <a:r>
              <a:rPr lang="en-US" altLang="zh-CN" dirty="0"/>
              <a:t> &lt;</a:t>
            </a:r>
            <a:r>
              <a:rPr lang="zh-CN" altLang="zh-CN" dirty="0"/>
              <a:t>表达式</a:t>
            </a:r>
            <a:r>
              <a:rPr lang="en-US" altLang="zh-CN" dirty="0"/>
              <a:t>2&gt;: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2&gt;</a:t>
            </a:r>
            <a:endParaRPr lang="zh-CN" altLang="zh-CN" dirty="0"/>
          </a:p>
          <a:p>
            <a:r>
              <a:rPr lang="en-US" altLang="zh-CN" dirty="0"/>
              <a:t>	...</a:t>
            </a:r>
            <a:endParaRPr lang="zh-CN" altLang="zh-CN" dirty="0"/>
          </a:p>
          <a:p>
            <a:r>
              <a:rPr lang="en-US" altLang="zh-CN" dirty="0" err="1"/>
              <a:t>elif</a:t>
            </a:r>
            <a:r>
              <a:rPr lang="en-US" altLang="zh-CN" dirty="0"/>
              <a:t> &lt;</a:t>
            </a:r>
            <a:r>
              <a:rPr lang="zh-CN" altLang="zh-CN" dirty="0"/>
              <a:t>表达式</a:t>
            </a:r>
            <a:r>
              <a:rPr lang="en-US" altLang="zh-CN" dirty="0"/>
              <a:t>n&gt;: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n&gt;</a:t>
            </a:r>
            <a:endParaRPr lang="zh-CN" altLang="zh-CN" dirty="0"/>
          </a:p>
          <a:p>
            <a:r>
              <a:rPr lang="en-US" altLang="zh-CN" dirty="0"/>
              <a:t>else: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n+1&gt;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144" y="2626555"/>
            <a:ext cx="5170488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480417" y="6149258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图</a:t>
            </a:r>
            <a:r>
              <a:rPr lang="en-US" altLang="zh-CN" dirty="0" smtClean="0"/>
              <a:t>5-4 </a:t>
            </a:r>
            <a:r>
              <a:rPr lang="en-US" altLang="zh-CN" dirty="0"/>
              <a:t>if...</a:t>
            </a:r>
            <a:r>
              <a:rPr lang="en-US" altLang="zh-CN" dirty="0" err="1"/>
              <a:t>elif</a:t>
            </a:r>
            <a:r>
              <a:rPr lang="en-US" altLang="zh-CN" dirty="0"/>
              <a:t>...else</a:t>
            </a:r>
            <a:r>
              <a:rPr lang="zh-CN" altLang="zh-CN" dirty="0"/>
              <a:t>语句</a:t>
            </a:r>
            <a:endParaRPr lang="en-US" altLang="zh-CN" dirty="0"/>
          </a:p>
        </p:txBody>
      </p:sp>
      <p:grpSp>
        <p:nvGrpSpPr>
          <p:cNvPr id="9" name="组合 8"/>
          <p:cNvGrpSpPr/>
          <p:nvPr/>
        </p:nvGrpSpPr>
        <p:grpSpPr>
          <a:xfrm>
            <a:off x="10250046" y="571134"/>
            <a:ext cx="1362075" cy="1495425"/>
            <a:chOff x="0" y="0"/>
            <a:chExt cx="1981200" cy="1743075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11" name="文本框 8"/>
            <p:cNvSpPr txBox="1"/>
            <p:nvPr/>
          </p:nvSpPr>
          <p:spPr>
            <a:xfrm>
              <a:off x="41564" y="1443311"/>
              <a:ext cx="1898073" cy="29976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5.3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12" name="图片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33" y="744122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4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8023" y="661182"/>
            <a:ext cx="8534400" cy="5300347"/>
          </a:xfrm>
        </p:spPr>
        <p:txBody>
          <a:bodyPr/>
          <a:lstStyle/>
          <a:p>
            <a:r>
              <a:rPr lang="zh-CN" altLang="zh-CN" dirty="0"/>
              <a:t>【例</a:t>
            </a:r>
            <a:r>
              <a:rPr lang="en-US" altLang="zh-CN" dirty="0"/>
              <a:t>5.6</a:t>
            </a:r>
            <a:r>
              <a:rPr lang="zh-CN" altLang="zh-CN" dirty="0"/>
              <a:t>】学生成绩可分为百分制和五级制，将输入的百分制成绩</a:t>
            </a:r>
            <a:r>
              <a:rPr lang="en-US" altLang="zh-CN" dirty="0"/>
              <a:t>score</a:t>
            </a:r>
            <a:r>
              <a:rPr lang="zh-CN" altLang="zh-CN" dirty="0"/>
              <a:t>，转换成相应的五级制成绩后输出，百分制和五级制成绩的转换关系如表</a:t>
            </a:r>
            <a:r>
              <a:rPr lang="en-US" altLang="zh-CN" dirty="0"/>
              <a:t>5-1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4218"/>
              </p:ext>
            </p:extLst>
          </p:nvPr>
        </p:nvGraphicFramePr>
        <p:xfrm>
          <a:off x="1659988" y="3514735"/>
          <a:ext cx="7498080" cy="2027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950"/>
                <a:gridCol w="1252025"/>
                <a:gridCol w="2799471"/>
                <a:gridCol w="1378634"/>
              </a:tblGrid>
              <a:tr h="333811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百 分 制</a:t>
                      </a:r>
                      <a:endParaRPr lang="zh-CN" sz="18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</a:rPr>
                        <a:t>五 级 制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</a:rPr>
                        <a:t>百 分 制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</a:rPr>
                        <a:t>五 级 制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4339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90≤score≤100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A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60≤score</a:t>
                      </a:r>
                      <a:r>
                        <a:rPr lang="zh-CN" sz="1800" kern="0" dirty="0">
                          <a:effectLst/>
                        </a:rPr>
                        <a:t>＜</a:t>
                      </a:r>
                      <a:r>
                        <a:rPr lang="en-US" sz="1800" kern="0" dirty="0">
                          <a:effectLst/>
                        </a:rPr>
                        <a:t>70</a:t>
                      </a:r>
                      <a:endParaRPr lang="zh-CN" sz="18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D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3469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80≤score</a:t>
                      </a:r>
                      <a:r>
                        <a:rPr lang="zh-CN" sz="1800" kern="0">
                          <a:effectLst/>
                        </a:rPr>
                        <a:t>＜</a:t>
                      </a:r>
                      <a:r>
                        <a:rPr lang="en-US" sz="1800" kern="0">
                          <a:effectLst/>
                        </a:rPr>
                        <a:t>90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B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0≤score</a:t>
                      </a:r>
                      <a:r>
                        <a:rPr lang="zh-CN" sz="1800" kern="0">
                          <a:effectLst/>
                        </a:rPr>
                        <a:t>＜</a:t>
                      </a:r>
                      <a:r>
                        <a:rPr lang="en-US" sz="1800" kern="0">
                          <a:effectLst/>
                        </a:rPr>
                        <a:t>60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E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317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70≤score</a:t>
                      </a:r>
                      <a:r>
                        <a:rPr lang="zh-CN" sz="1800" kern="0">
                          <a:effectLst/>
                        </a:rPr>
                        <a:t>＜</a:t>
                      </a:r>
                      <a:r>
                        <a:rPr lang="en-US" sz="1800" kern="0">
                          <a:effectLst/>
                        </a:rPr>
                        <a:t>80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C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score&gt;100</a:t>
                      </a:r>
                      <a:r>
                        <a:rPr lang="zh-CN" sz="1800" kern="0">
                          <a:effectLst/>
                        </a:rPr>
                        <a:t>或</a:t>
                      </a:r>
                      <a:r>
                        <a:rPr lang="en-US" sz="1800" kern="0">
                          <a:effectLst/>
                        </a:rPr>
                        <a:t>score&lt;0</a:t>
                      </a:r>
                      <a:endParaRPr lang="zh-CN" sz="18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无效</a:t>
                      </a:r>
                      <a:endParaRPr lang="zh-CN" sz="18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94325" y="2769774"/>
            <a:ext cx="51052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3335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dirty="0">
                <a:latin typeface="等线" charset="-122"/>
                <a:ea typeface="等线" charset="-122"/>
                <a:cs typeface="Times New Roman" pitchFamily="18" charset="0"/>
              </a:rPr>
              <a:t>表</a:t>
            </a:r>
            <a:r>
              <a:rPr lang="en-US" altLang="zh-CN" dirty="0">
                <a:latin typeface="等线" charset="-122"/>
                <a:ea typeface="等线" charset="-122"/>
                <a:cs typeface="Times New Roman" pitchFamily="18" charset="0"/>
              </a:rPr>
              <a:t>5-1 </a:t>
            </a:r>
            <a:r>
              <a:rPr lang="zh-CN" altLang="en-US" dirty="0">
                <a:latin typeface="等线" charset="-122"/>
                <a:ea typeface="等线" charset="-122"/>
                <a:cs typeface="Times New Roman" pitchFamily="18" charset="0"/>
              </a:rPr>
              <a:t>百分制和五级制成绩的转换关系</a:t>
            </a:r>
            <a:endParaRPr lang="zh-CN" altLang="en-US" sz="4000" dirty="0">
              <a:latin typeface="Arial" pitchFamily="34" charset="0"/>
              <a:ea typeface="宋体" pitchFamily="2" charset="-122"/>
            </a:endParaRPr>
          </a:p>
          <a:p>
            <a:pPr marL="0" marR="0" lvl="0" indent="133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5252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8812" y="281358"/>
            <a:ext cx="10339754" cy="6611816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dirty="0"/>
              <a:t>程序代码：</a:t>
            </a:r>
          </a:p>
          <a:p>
            <a:r>
              <a:rPr lang="en-US" altLang="zh-CN" dirty="0"/>
              <a:t>score=float(input("</a:t>
            </a:r>
            <a:r>
              <a:rPr lang="zh-CN" altLang="zh-CN" dirty="0"/>
              <a:t>请输入百分制成绩：</a:t>
            </a:r>
            <a:r>
              <a:rPr lang="en-US" altLang="zh-CN" dirty="0"/>
              <a:t>"))#</a:t>
            </a:r>
            <a:r>
              <a:rPr lang="zh-CN" altLang="zh-CN" dirty="0"/>
              <a:t>输入分数</a:t>
            </a:r>
            <a:r>
              <a:rPr lang="en-US" altLang="zh-CN" dirty="0"/>
              <a:t>score</a:t>
            </a:r>
            <a:r>
              <a:rPr lang="zh-CN" altLang="zh-CN" dirty="0"/>
              <a:t>的值并将其转化为浮点数</a:t>
            </a:r>
          </a:p>
          <a:p>
            <a:r>
              <a:rPr lang="en-US" altLang="zh-CN" dirty="0"/>
              <a:t>if score&gt;100 or score&lt;0:		#</a:t>
            </a:r>
            <a:r>
              <a:rPr lang="zh-CN" altLang="zh-CN" dirty="0"/>
              <a:t>当分值不合理时显示出错信息</a:t>
            </a:r>
          </a:p>
          <a:p>
            <a:r>
              <a:rPr lang="en-US" altLang="zh-CN" dirty="0"/>
              <a:t>	print("</a:t>
            </a:r>
            <a:r>
              <a:rPr lang="zh-CN" altLang="zh-CN" dirty="0"/>
              <a:t>输入数据无效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 err="1"/>
              <a:t>elif</a:t>
            </a:r>
            <a:r>
              <a:rPr lang="en-US" altLang="zh-CN" dirty="0"/>
              <a:t> score&gt;=90:			#</a:t>
            </a:r>
            <a:r>
              <a:rPr lang="zh-CN" altLang="zh-CN" dirty="0"/>
              <a:t>当成绩大于等于</a:t>
            </a:r>
            <a:r>
              <a:rPr lang="en-US" altLang="zh-CN" dirty="0"/>
              <a:t>90</a:t>
            </a:r>
            <a:r>
              <a:rPr lang="zh-CN" altLang="zh-CN" dirty="0"/>
              <a:t>小于等于</a:t>
            </a:r>
            <a:r>
              <a:rPr lang="en-US" altLang="zh-CN" dirty="0"/>
              <a:t>100</a:t>
            </a:r>
            <a:r>
              <a:rPr lang="zh-CN" altLang="zh-CN" dirty="0"/>
              <a:t>时，输出“</a:t>
            </a:r>
            <a:r>
              <a:rPr lang="en-US" altLang="zh-CN" dirty="0"/>
              <a:t>A</a:t>
            </a:r>
            <a:r>
              <a:rPr lang="zh-CN" altLang="zh-CN" dirty="0"/>
              <a:t>”</a:t>
            </a:r>
          </a:p>
          <a:p>
            <a:r>
              <a:rPr lang="en-US" altLang="zh-CN" dirty="0"/>
              <a:t>	print("A")</a:t>
            </a:r>
            <a:endParaRPr lang="zh-CN" altLang="zh-CN" dirty="0"/>
          </a:p>
          <a:p>
            <a:r>
              <a:rPr lang="en-US" altLang="zh-CN" dirty="0" err="1"/>
              <a:t>elif</a:t>
            </a:r>
            <a:r>
              <a:rPr lang="en-US" altLang="zh-CN" dirty="0"/>
              <a:t> score&gt;=80:			#</a:t>
            </a:r>
            <a:r>
              <a:rPr lang="zh-CN" altLang="zh-CN" dirty="0"/>
              <a:t>当成绩大于等于</a:t>
            </a:r>
            <a:r>
              <a:rPr lang="en-US" altLang="zh-CN" dirty="0"/>
              <a:t>80</a:t>
            </a:r>
            <a:r>
              <a:rPr lang="zh-CN" altLang="zh-CN" dirty="0"/>
              <a:t>小于</a:t>
            </a:r>
            <a:r>
              <a:rPr lang="en-US" altLang="zh-CN" dirty="0"/>
              <a:t>90</a:t>
            </a:r>
            <a:r>
              <a:rPr lang="zh-CN" altLang="zh-CN" dirty="0"/>
              <a:t>时，输出“</a:t>
            </a:r>
            <a:r>
              <a:rPr lang="en-US" altLang="zh-CN" dirty="0"/>
              <a:t>B</a:t>
            </a:r>
            <a:r>
              <a:rPr lang="zh-CN" altLang="zh-CN" dirty="0"/>
              <a:t>”</a:t>
            </a:r>
          </a:p>
          <a:p>
            <a:r>
              <a:rPr lang="en-US" altLang="zh-CN" dirty="0"/>
              <a:t>	print("B")</a:t>
            </a:r>
            <a:endParaRPr lang="zh-CN" altLang="zh-CN" dirty="0"/>
          </a:p>
          <a:p>
            <a:r>
              <a:rPr lang="en-US" altLang="zh-CN" dirty="0" err="1"/>
              <a:t>elif</a:t>
            </a:r>
            <a:r>
              <a:rPr lang="en-US" altLang="zh-CN" dirty="0"/>
              <a:t> score&gt;=70:			#</a:t>
            </a:r>
            <a:r>
              <a:rPr lang="zh-CN" altLang="zh-CN" dirty="0"/>
              <a:t>当成绩大于等于</a:t>
            </a:r>
            <a:r>
              <a:rPr lang="en-US" altLang="zh-CN" dirty="0"/>
              <a:t>70</a:t>
            </a:r>
            <a:r>
              <a:rPr lang="zh-CN" altLang="zh-CN" dirty="0"/>
              <a:t>小于</a:t>
            </a:r>
            <a:r>
              <a:rPr lang="en-US" altLang="zh-CN" dirty="0"/>
              <a:t>80</a:t>
            </a:r>
            <a:r>
              <a:rPr lang="zh-CN" altLang="zh-CN" dirty="0"/>
              <a:t>时，输出“</a:t>
            </a:r>
            <a:r>
              <a:rPr lang="en-US" altLang="zh-CN" dirty="0"/>
              <a:t>C</a:t>
            </a:r>
            <a:r>
              <a:rPr lang="zh-CN" altLang="zh-CN" dirty="0"/>
              <a:t>”</a:t>
            </a:r>
          </a:p>
          <a:p>
            <a:r>
              <a:rPr lang="en-US" altLang="zh-CN" dirty="0"/>
              <a:t>	print("C")</a:t>
            </a:r>
            <a:endParaRPr lang="zh-CN" altLang="zh-CN" dirty="0"/>
          </a:p>
          <a:p>
            <a:r>
              <a:rPr lang="en-US" altLang="zh-CN" dirty="0" err="1"/>
              <a:t>elif</a:t>
            </a:r>
            <a:r>
              <a:rPr lang="en-US" altLang="zh-CN" dirty="0"/>
              <a:t> score&gt;=60:			#</a:t>
            </a:r>
            <a:r>
              <a:rPr lang="zh-CN" altLang="zh-CN" dirty="0"/>
              <a:t>当成绩大于等于</a:t>
            </a:r>
            <a:r>
              <a:rPr lang="en-US" altLang="zh-CN" dirty="0"/>
              <a:t>60</a:t>
            </a:r>
            <a:r>
              <a:rPr lang="zh-CN" altLang="zh-CN" dirty="0"/>
              <a:t>小于</a:t>
            </a:r>
            <a:r>
              <a:rPr lang="en-US" altLang="zh-CN" dirty="0"/>
              <a:t>70</a:t>
            </a:r>
            <a:r>
              <a:rPr lang="zh-CN" altLang="zh-CN" dirty="0"/>
              <a:t>时，输出“</a:t>
            </a:r>
            <a:r>
              <a:rPr lang="en-US" altLang="zh-CN" dirty="0"/>
              <a:t>D</a:t>
            </a:r>
            <a:r>
              <a:rPr lang="zh-CN" altLang="zh-CN" dirty="0"/>
              <a:t>”</a:t>
            </a:r>
          </a:p>
          <a:p>
            <a:r>
              <a:rPr lang="en-US" altLang="zh-CN" dirty="0"/>
              <a:t>	print("D")</a:t>
            </a:r>
            <a:endParaRPr lang="zh-CN" altLang="zh-CN" dirty="0"/>
          </a:p>
          <a:p>
            <a:r>
              <a:rPr lang="en-US" altLang="zh-CN" dirty="0"/>
              <a:t>else:				#</a:t>
            </a:r>
            <a:r>
              <a:rPr lang="zh-CN" altLang="zh-CN" dirty="0"/>
              <a:t>以上条件都不满足</a:t>
            </a:r>
          </a:p>
          <a:p>
            <a:r>
              <a:rPr lang="en-US" altLang="zh-CN" dirty="0"/>
              <a:t>	print("E")		#</a:t>
            </a:r>
            <a:r>
              <a:rPr lang="zh-CN" altLang="zh-CN" dirty="0"/>
              <a:t>输出“</a:t>
            </a:r>
            <a:r>
              <a:rPr lang="en-US" altLang="zh-CN" dirty="0"/>
              <a:t>E</a:t>
            </a:r>
            <a:r>
              <a:rPr lang="zh-CN" altLang="zh-CN" dirty="0"/>
              <a:t>”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请输入百分制成绩：</a:t>
            </a:r>
            <a:r>
              <a:rPr lang="en-US" altLang="zh-CN" dirty="0">
                <a:solidFill>
                  <a:schemeClr val="tx1"/>
                </a:solidFill>
              </a:rPr>
              <a:t>75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C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0419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4B6960A-ECD4-4CE7-A70B-3A8AE68E0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5.4 </a:t>
            </a:r>
            <a:r>
              <a:rPr lang="zh-CN" altLang="zh-CN" b="1" dirty="0"/>
              <a:t>循环结构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CB4EFE75-01B5-43B3-A39D-615A45829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286149" cy="5122364"/>
          </a:xfrm>
        </p:spPr>
        <p:txBody>
          <a:bodyPr/>
          <a:lstStyle/>
          <a:p>
            <a:r>
              <a:rPr lang="zh-CN" altLang="zh-CN" dirty="0"/>
              <a:t>循环结构是一种让指定的代码块重复执行的有效机制，</a:t>
            </a:r>
            <a:r>
              <a:rPr lang="en-US" altLang="zh-CN" dirty="0"/>
              <a:t>Python</a:t>
            </a:r>
            <a:r>
              <a:rPr lang="zh-CN" altLang="zh-CN" dirty="0"/>
              <a:t>可以使用循环使得在满足“预设条件”下，可以重复执行一段语句块。构造循环结构有两个要素，一是循环体，即重复执行的语句和代码，另一个是循环条件，即重复执行代码所要满足的条件。为了能够适应不同场合的需求</a:t>
            </a:r>
            <a:r>
              <a:rPr lang="zh-CN" altLang="zh-CN" dirty="0" smtClean="0"/>
              <a:t>，</a:t>
            </a:r>
            <a:endParaRPr lang="en-US" altLang="zh-CN" dirty="0" smtClean="0"/>
          </a:p>
          <a:p>
            <a:r>
              <a:rPr lang="en-US" altLang="zh-CN" dirty="0" smtClean="0"/>
              <a:t>Python</a:t>
            </a:r>
            <a:r>
              <a:rPr lang="zh-CN" altLang="zh-CN" dirty="0"/>
              <a:t>用</a:t>
            </a:r>
            <a:r>
              <a:rPr lang="en-US" altLang="zh-CN" dirty="0"/>
              <a:t>while</a:t>
            </a:r>
            <a:r>
              <a:rPr lang="zh-CN" altLang="zh-CN" dirty="0"/>
              <a:t>和</a:t>
            </a:r>
            <a:r>
              <a:rPr lang="en-US" altLang="zh-CN" dirty="0"/>
              <a:t>for</a:t>
            </a:r>
            <a:r>
              <a:rPr lang="zh-CN" altLang="zh-CN" dirty="0"/>
              <a:t>关键字来构造两种不同的循环结构，即表达两种不同形式的循环条件。</a:t>
            </a:r>
          </a:p>
          <a:p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9790014" y="1126075"/>
            <a:ext cx="1362075" cy="1495425"/>
            <a:chOff x="0" y="0"/>
            <a:chExt cx="1981200" cy="1743075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7" name="文本框 17"/>
            <p:cNvSpPr txBox="1"/>
            <p:nvPr/>
          </p:nvSpPr>
          <p:spPr>
            <a:xfrm>
              <a:off x="41564" y="1454413"/>
              <a:ext cx="1898073" cy="28866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5.4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8" name="图片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801" y="139753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0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cap="none" dirty="0" smtClean="0"/>
              <a:t>5.4.1 while</a:t>
            </a:r>
            <a:r>
              <a:rPr lang="zh-CN" altLang="zh-CN" cap="none" dirty="0" smtClean="0"/>
              <a:t>语句</a:t>
            </a:r>
            <a:endParaRPr lang="zh-CN" altLang="en-US" cap="none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8356489" cy="5361515"/>
          </a:xfrm>
        </p:spPr>
        <p:txBody>
          <a:bodyPr/>
          <a:lstStyle/>
          <a:p>
            <a:r>
              <a:rPr lang="en-US" altLang="zh-CN" dirty="0"/>
              <a:t>while</a:t>
            </a:r>
            <a:r>
              <a:rPr lang="zh-CN" altLang="zh-CN" dirty="0"/>
              <a:t>语句用于实现</a:t>
            </a:r>
            <a:r>
              <a:rPr lang="zh-CN" altLang="zh-CN" dirty="0" smtClean="0"/>
              <a:t>循环</a:t>
            </a:r>
            <a:r>
              <a:rPr lang="en-US" altLang="zh-CN" dirty="0"/>
              <a:t>while</a:t>
            </a:r>
            <a:r>
              <a:rPr lang="zh-CN" altLang="zh-CN" dirty="0"/>
              <a:t>语法格式如下：</a:t>
            </a:r>
          </a:p>
          <a:p>
            <a:r>
              <a:rPr lang="en-US" altLang="zh-CN" dirty="0"/>
              <a:t>While &lt;</a:t>
            </a:r>
            <a:r>
              <a:rPr lang="zh-CN" altLang="zh-CN" dirty="0"/>
              <a:t>表达式</a:t>
            </a:r>
            <a:r>
              <a:rPr lang="en-US" altLang="zh-CN" dirty="0"/>
              <a:t>&gt; : 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&gt;</a:t>
            </a:r>
            <a:endParaRPr lang="zh-CN" altLang="zh-CN" dirty="0"/>
          </a:p>
          <a:p>
            <a:r>
              <a:rPr lang="zh-CN" altLang="zh-CN" dirty="0" smtClean="0"/>
              <a:t>结构</a:t>
            </a:r>
            <a:r>
              <a:rPr lang="zh-CN" altLang="zh-CN" dirty="0"/>
              <a:t>，其特点是先判断，后执行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/>
              <a:t>执行顺序是：首先判断</a:t>
            </a:r>
            <a:r>
              <a:rPr lang="en-US" altLang="zh-CN" dirty="0"/>
              <a:t>&lt;</a:t>
            </a:r>
            <a:r>
              <a:rPr lang="zh-CN" altLang="zh-CN" dirty="0"/>
              <a:t>表达式</a:t>
            </a:r>
            <a:r>
              <a:rPr lang="en-US" altLang="zh-CN" dirty="0"/>
              <a:t>&gt;</a:t>
            </a:r>
            <a:r>
              <a:rPr lang="zh-CN" altLang="zh-CN" dirty="0"/>
              <a:t>的值，若值为真</a:t>
            </a:r>
            <a:r>
              <a:rPr lang="zh-CN" altLang="zh-CN" dirty="0" smtClean="0"/>
              <a:t>，</a:t>
            </a:r>
            <a:endParaRPr lang="en-US" altLang="zh-CN" dirty="0" smtClean="0"/>
          </a:p>
          <a:p>
            <a:r>
              <a:rPr lang="zh-CN" altLang="zh-CN" dirty="0" smtClean="0"/>
              <a:t>则</a:t>
            </a:r>
            <a:r>
              <a:rPr lang="zh-CN" altLang="zh-CN" dirty="0"/>
              <a:t>执行循环体</a:t>
            </a:r>
            <a:r>
              <a:rPr lang="en-US" altLang="zh-CN" dirty="0"/>
              <a:t>&lt;</a:t>
            </a:r>
            <a:r>
              <a:rPr lang="zh-CN" altLang="zh-CN" dirty="0"/>
              <a:t>语句序列</a:t>
            </a:r>
            <a:r>
              <a:rPr lang="en-US" altLang="zh-CN" dirty="0"/>
              <a:t>&gt;</a:t>
            </a:r>
            <a:r>
              <a:rPr lang="zh-CN" altLang="zh-CN" dirty="0"/>
              <a:t>，接着再判断</a:t>
            </a:r>
            <a:r>
              <a:rPr lang="en-US" altLang="zh-CN" dirty="0"/>
              <a:t>&lt;</a:t>
            </a:r>
            <a:r>
              <a:rPr lang="zh-CN" altLang="zh-CN" dirty="0"/>
              <a:t>表达式</a:t>
            </a:r>
            <a:r>
              <a:rPr lang="en-US" altLang="zh-CN" dirty="0"/>
              <a:t>&gt;</a:t>
            </a:r>
            <a:r>
              <a:rPr lang="zh-CN" altLang="zh-CN" dirty="0" smtClean="0"/>
              <a:t>，</a:t>
            </a:r>
            <a:endParaRPr lang="en-US" altLang="zh-CN" dirty="0" smtClean="0"/>
          </a:p>
          <a:p>
            <a:r>
              <a:rPr lang="zh-CN" altLang="zh-CN" dirty="0" smtClean="0"/>
              <a:t>直至</a:t>
            </a:r>
            <a:r>
              <a:rPr lang="en-US" altLang="zh-CN" dirty="0"/>
              <a:t>&lt;</a:t>
            </a:r>
            <a:r>
              <a:rPr lang="zh-CN" altLang="zh-CN" dirty="0"/>
              <a:t>表达式</a:t>
            </a:r>
            <a:r>
              <a:rPr lang="en-US" altLang="zh-CN" dirty="0"/>
              <a:t>&gt;</a:t>
            </a:r>
            <a:r>
              <a:rPr lang="zh-CN" altLang="zh-CN" dirty="0"/>
              <a:t>的值为</a:t>
            </a:r>
            <a:r>
              <a:rPr lang="en-US" altLang="zh-CN" dirty="0"/>
              <a:t>False</a:t>
            </a:r>
            <a:r>
              <a:rPr lang="zh-CN" altLang="zh-CN" dirty="0"/>
              <a:t>时退出循环 。如图</a:t>
            </a:r>
            <a:r>
              <a:rPr lang="en-US" altLang="zh-CN" dirty="0"/>
              <a:t>5-5while</a:t>
            </a:r>
            <a:r>
              <a:rPr lang="zh-CN" altLang="zh-CN" dirty="0"/>
              <a:t>语句流程图：</a:t>
            </a:r>
          </a:p>
          <a:p>
            <a:endParaRPr lang="zh-CN" altLang="en-US" dirty="0"/>
          </a:p>
        </p:txBody>
      </p:sp>
      <p:pic>
        <p:nvPicPr>
          <p:cNvPr id="9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838" y="2891839"/>
            <a:ext cx="2194560" cy="27343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矩形 3"/>
          <p:cNvSpPr/>
          <p:nvPr/>
        </p:nvSpPr>
        <p:spPr>
          <a:xfrm>
            <a:off x="8986064" y="5945331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5-5while</a:t>
            </a:r>
            <a:r>
              <a:rPr lang="zh-CN" altLang="zh-CN" dirty="0"/>
              <a:t>语句流程图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23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7345" y="307764"/>
            <a:ext cx="8764451" cy="5825749"/>
          </a:xfrm>
        </p:spPr>
        <p:txBody>
          <a:bodyPr>
            <a:normAutofit lnSpcReduction="1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5.8</a:t>
            </a:r>
            <a:r>
              <a:rPr lang="zh-CN" altLang="zh-CN" dirty="0"/>
              <a:t>】在屏幕上打印输出重复字符串。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 err="1"/>
              <a:t>i</a:t>
            </a:r>
            <a:r>
              <a:rPr lang="en-US" altLang="zh-CN" dirty="0"/>
              <a:t>=0</a:t>
            </a:r>
            <a:endParaRPr lang="zh-CN" altLang="zh-CN" dirty="0"/>
          </a:p>
          <a:p>
            <a:r>
              <a:rPr lang="en-US" altLang="zh-CN" dirty="0"/>
              <a:t>while(</a:t>
            </a:r>
            <a:r>
              <a:rPr lang="en-US" altLang="zh-CN" dirty="0" err="1"/>
              <a:t>i</a:t>
            </a:r>
            <a:r>
              <a:rPr lang="en-US" altLang="zh-CN" dirty="0"/>
              <a:t>&lt;3):</a:t>
            </a:r>
            <a:endParaRPr lang="zh-CN" altLang="zh-CN" dirty="0"/>
          </a:p>
          <a:p>
            <a:r>
              <a:rPr lang="en-US" altLang="zh-CN" dirty="0"/>
              <a:t>#</a:t>
            </a:r>
            <a:r>
              <a:rPr lang="zh-CN" altLang="zh-CN" dirty="0"/>
              <a:t>循环开始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i</a:t>
            </a:r>
            <a:r>
              <a:rPr lang="en-US" altLang="zh-CN" dirty="0"/>
              <a:t>=i+1;</a:t>
            </a:r>
            <a:endParaRPr lang="zh-CN" altLang="zh-CN" dirty="0"/>
          </a:p>
          <a:p>
            <a:r>
              <a:rPr lang="en-US" altLang="zh-CN" dirty="0"/>
              <a:t>    print("python",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/>
              <a:t>#</a:t>
            </a:r>
            <a:r>
              <a:rPr lang="zh-CN" altLang="zh-CN" dirty="0"/>
              <a:t>循环结束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python 1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python 2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python 3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1122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3894" y="407963"/>
            <a:ext cx="8834511" cy="5964702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5.9</a:t>
            </a:r>
            <a:r>
              <a:rPr lang="zh-CN" altLang="zh-CN" dirty="0"/>
              <a:t>】数字累加求和。</a:t>
            </a:r>
          </a:p>
          <a:p>
            <a:r>
              <a:rPr lang="en-US" altLang="zh-CN" dirty="0"/>
              <a:t> </a:t>
            </a:r>
            <a:r>
              <a:rPr lang="zh-CN" altLang="zh-CN" dirty="0"/>
              <a:t>编写程序，计算</a:t>
            </a:r>
            <a:r>
              <a:rPr lang="en-US" altLang="zh-CN" dirty="0"/>
              <a:t>1+2+3+...+50</a:t>
            </a:r>
            <a:r>
              <a:rPr lang="zh-CN" altLang="zh-CN" dirty="0"/>
              <a:t>的值。</a:t>
            </a:r>
          </a:p>
          <a:p>
            <a:r>
              <a:rPr lang="zh-CN" altLang="zh-CN" dirty="0"/>
              <a:t>分析：这是一个累加问题，需要将</a:t>
            </a:r>
            <a:r>
              <a:rPr lang="en-US" altLang="zh-CN" dirty="0"/>
              <a:t>50</a:t>
            </a:r>
            <a:r>
              <a:rPr lang="zh-CN" altLang="zh-CN" dirty="0"/>
              <a:t>个数相加。可以用</a:t>
            </a:r>
            <a:r>
              <a:rPr lang="en-US" altLang="zh-CN" dirty="0"/>
              <a:t>while</a:t>
            </a:r>
            <a:r>
              <a:rPr lang="zh-CN" altLang="zh-CN" dirty="0"/>
              <a:t>循环来实现，重复执行循环体</a:t>
            </a:r>
            <a:r>
              <a:rPr lang="en-US" altLang="zh-CN" dirty="0"/>
              <a:t>50</a:t>
            </a:r>
            <a:r>
              <a:rPr lang="zh-CN" altLang="zh-CN" dirty="0"/>
              <a:t>次，每次累加一个数。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 err="1"/>
              <a:t>i</a:t>
            </a:r>
            <a:r>
              <a:rPr lang="en-US" altLang="zh-CN" dirty="0"/>
              <a:t>=1				#</a:t>
            </a:r>
            <a:r>
              <a:rPr lang="zh-CN" altLang="zh-CN" dirty="0"/>
              <a:t>创建变量</a:t>
            </a:r>
            <a:r>
              <a:rPr lang="en-US" altLang="zh-CN" dirty="0" err="1"/>
              <a:t>i</a:t>
            </a:r>
            <a:r>
              <a:rPr lang="zh-CN" altLang="zh-CN" dirty="0"/>
              <a:t>，赋值为</a:t>
            </a:r>
            <a:r>
              <a:rPr lang="en-US" altLang="zh-CN" dirty="0"/>
              <a:t>1</a:t>
            </a:r>
            <a:endParaRPr lang="zh-CN" altLang="zh-CN" dirty="0"/>
          </a:p>
          <a:p>
            <a:r>
              <a:rPr lang="en-US" altLang="zh-CN" dirty="0"/>
              <a:t>Sum=0				#</a:t>
            </a:r>
            <a:r>
              <a:rPr lang="zh-CN" altLang="zh-CN" dirty="0"/>
              <a:t>创建变量</a:t>
            </a:r>
            <a:r>
              <a:rPr lang="en-US" altLang="zh-CN" dirty="0"/>
              <a:t>Sum</a:t>
            </a:r>
            <a:r>
              <a:rPr lang="zh-CN" altLang="zh-CN" dirty="0"/>
              <a:t>，赋值为</a:t>
            </a:r>
            <a:r>
              <a:rPr lang="en-US" altLang="zh-CN" dirty="0"/>
              <a:t>0</a:t>
            </a:r>
            <a:endParaRPr lang="zh-CN" altLang="zh-CN" dirty="0"/>
          </a:p>
          <a:p>
            <a:r>
              <a:rPr lang="en-US" altLang="zh-CN" dirty="0"/>
              <a:t>while </a:t>
            </a:r>
            <a:r>
              <a:rPr lang="en-US" altLang="zh-CN" dirty="0" err="1"/>
              <a:t>i</a:t>
            </a:r>
            <a:r>
              <a:rPr lang="en-US" altLang="zh-CN" dirty="0"/>
              <a:t>&lt;=50:			#</a:t>
            </a:r>
            <a:r>
              <a:rPr lang="zh-CN" altLang="zh-CN" dirty="0"/>
              <a:t>循环，当</a:t>
            </a:r>
            <a:r>
              <a:rPr lang="en-US" altLang="zh-CN" dirty="0" err="1"/>
              <a:t>i</a:t>
            </a:r>
            <a:r>
              <a:rPr lang="en-US" altLang="zh-CN" dirty="0"/>
              <a:t>&gt;50</a:t>
            </a:r>
            <a:r>
              <a:rPr lang="zh-CN" altLang="zh-CN" dirty="0"/>
              <a:t>时结束</a:t>
            </a:r>
          </a:p>
          <a:p>
            <a:r>
              <a:rPr lang="en-US" altLang="zh-CN" dirty="0"/>
              <a:t>	Sum+=</a:t>
            </a:r>
            <a:r>
              <a:rPr lang="en-US" altLang="zh-CN" dirty="0" err="1"/>
              <a:t>i</a:t>
            </a:r>
            <a:r>
              <a:rPr lang="en-US" altLang="zh-CN" dirty="0"/>
              <a:t>			#</a:t>
            </a:r>
            <a:r>
              <a:rPr lang="zh-CN" altLang="zh-CN" dirty="0"/>
              <a:t>求和，将结果放入</a:t>
            </a:r>
            <a:r>
              <a:rPr lang="en-US" altLang="zh-CN" dirty="0"/>
              <a:t>Sum</a:t>
            </a:r>
            <a:r>
              <a:rPr lang="zh-CN" altLang="zh-CN" dirty="0"/>
              <a:t>中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i</a:t>
            </a:r>
            <a:r>
              <a:rPr lang="en-US" altLang="zh-CN" dirty="0"/>
              <a:t>+=1			#</a:t>
            </a:r>
            <a:r>
              <a:rPr lang="zh-CN" altLang="zh-CN" dirty="0"/>
              <a:t>变量</a:t>
            </a:r>
            <a:r>
              <a:rPr lang="en-US" altLang="zh-CN" dirty="0" err="1"/>
              <a:t>i</a:t>
            </a:r>
            <a:r>
              <a:rPr lang="zh-CN" altLang="zh-CN" dirty="0"/>
              <a:t>加</a:t>
            </a:r>
            <a:r>
              <a:rPr lang="en-US" altLang="zh-CN" dirty="0"/>
              <a:t>1</a:t>
            </a:r>
            <a:endParaRPr lang="zh-CN" altLang="zh-CN" dirty="0"/>
          </a:p>
          <a:p>
            <a:r>
              <a:rPr lang="en-US" altLang="zh-CN" dirty="0"/>
              <a:t>print("Sum=1+2+3+...+50= ",Sum)	   #</a:t>
            </a:r>
            <a:r>
              <a:rPr lang="zh-CN" altLang="zh-CN" dirty="0"/>
              <a:t>输出</a:t>
            </a:r>
            <a:r>
              <a:rPr lang="en-US" altLang="zh-CN" dirty="0"/>
              <a:t>Sum</a:t>
            </a:r>
            <a:r>
              <a:rPr lang="zh-CN" altLang="zh-CN" dirty="0"/>
              <a:t>的值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Sum=1+2+3+...+50=1275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748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9F5FE16-ADAD-4004-98F1-0080D1D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00DB81F0-B919-41D6-98F0-248DABCF6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5.1 </a:t>
            </a:r>
            <a:r>
              <a:rPr lang="zh-CN" altLang="zh-CN" dirty="0" smtClean="0"/>
              <a:t>程序设计流程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5.2 </a:t>
            </a:r>
            <a:r>
              <a:rPr lang="zh-CN" altLang="zh-CN" dirty="0" smtClean="0"/>
              <a:t>顺序结构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5.3 </a:t>
            </a:r>
            <a:r>
              <a:rPr lang="zh-CN" altLang="zh-CN" dirty="0" smtClean="0"/>
              <a:t>选择结构</a:t>
            </a:r>
            <a:endParaRPr lang="zh-CN" alt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5.4 </a:t>
            </a:r>
            <a:r>
              <a:rPr lang="zh-CN" altLang="zh-CN" dirty="0" smtClean="0"/>
              <a:t>循环结构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5.5 </a:t>
            </a:r>
            <a:r>
              <a:rPr lang="zh-CN" altLang="zh-CN" dirty="0" smtClean="0"/>
              <a:t>流程</a:t>
            </a:r>
            <a:r>
              <a:rPr lang="zh-CN" altLang="zh-CN" dirty="0"/>
              <a:t>控制的其他</a:t>
            </a:r>
            <a:r>
              <a:rPr lang="zh-CN" altLang="zh-CN" dirty="0" smtClean="0"/>
              <a:t>语句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5.6 </a:t>
            </a:r>
            <a:r>
              <a:rPr lang="zh-CN" altLang="zh-CN" dirty="0"/>
              <a:t>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47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cap="none" dirty="0" smtClean="0"/>
              <a:t>5.4.2 </a:t>
            </a:r>
            <a:r>
              <a:rPr lang="en-US" altLang="zh-CN" b="1" cap="none" dirty="0" smtClean="0"/>
              <a:t>for </a:t>
            </a:r>
            <a:r>
              <a:rPr lang="zh-CN" altLang="zh-CN" b="1" cap="none" dirty="0" smtClean="0"/>
              <a:t>语句</a:t>
            </a:r>
            <a:endParaRPr lang="zh-CN" altLang="zh-CN" b="1" cap="none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487213" cy="5542756"/>
          </a:xfrm>
        </p:spPr>
        <p:txBody>
          <a:bodyPr>
            <a:normAutofit/>
          </a:bodyPr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中，</a:t>
            </a:r>
            <a:r>
              <a:rPr lang="en-US" altLang="zh-CN" dirty="0"/>
              <a:t> for</a:t>
            </a:r>
            <a:r>
              <a:rPr lang="zh-CN" altLang="zh-CN" dirty="0"/>
              <a:t>循环可以遍历任何序列的项目，如一个列表或者一个字符串。</a:t>
            </a:r>
            <a:r>
              <a:rPr lang="en-US" altLang="zh-CN" dirty="0"/>
              <a:t>for</a:t>
            </a:r>
            <a:r>
              <a:rPr lang="zh-CN" altLang="zh-CN" dirty="0"/>
              <a:t>循环语句的语法结构如下：</a:t>
            </a:r>
          </a:p>
          <a:p>
            <a:r>
              <a:rPr lang="en-US" altLang="zh-CN" dirty="0"/>
              <a:t>for &lt;</a:t>
            </a:r>
            <a:r>
              <a:rPr lang="zh-CN" altLang="zh-CN" dirty="0"/>
              <a:t>变量</a:t>
            </a:r>
            <a:r>
              <a:rPr lang="en-US" altLang="zh-CN" dirty="0"/>
              <a:t>&gt; in &lt;</a:t>
            </a:r>
            <a:r>
              <a:rPr lang="zh-CN" altLang="zh-CN" dirty="0"/>
              <a:t>序列</a:t>
            </a:r>
            <a:r>
              <a:rPr lang="en-US" altLang="zh-CN" dirty="0"/>
              <a:t>&gt; :</a:t>
            </a:r>
            <a:endParaRPr lang="zh-CN" altLang="zh-CN" dirty="0"/>
          </a:p>
          <a:p>
            <a:r>
              <a:rPr lang="en-US" altLang="zh-CN" dirty="0"/>
              <a:t>		&lt;</a:t>
            </a:r>
            <a:r>
              <a:rPr lang="zh-CN" altLang="zh-CN" dirty="0"/>
              <a:t>语句序列</a:t>
            </a:r>
            <a:r>
              <a:rPr lang="en-US" altLang="zh-CN" dirty="0" smtClean="0"/>
              <a:t>&gt;</a:t>
            </a:r>
          </a:p>
          <a:p>
            <a:r>
              <a:rPr lang="en-US" altLang="zh-CN" dirty="0"/>
              <a:t>	for </a:t>
            </a:r>
            <a:r>
              <a:rPr lang="zh-CN" altLang="zh-CN" dirty="0"/>
              <a:t>语句的执行顺序：</a:t>
            </a:r>
            <a:r>
              <a:rPr lang="en-US" altLang="zh-CN" dirty="0"/>
              <a:t>&lt;</a:t>
            </a:r>
            <a:r>
              <a:rPr lang="zh-CN" altLang="zh-CN" dirty="0"/>
              <a:t>变量</a:t>
            </a:r>
            <a:r>
              <a:rPr lang="en-US" altLang="zh-CN" dirty="0"/>
              <a:t>&gt;</a:t>
            </a:r>
            <a:r>
              <a:rPr lang="zh-CN" altLang="zh-CN" dirty="0"/>
              <a:t>取遍</a:t>
            </a:r>
            <a:r>
              <a:rPr lang="en-US" altLang="zh-CN" dirty="0"/>
              <a:t>&lt;</a:t>
            </a:r>
            <a:r>
              <a:rPr lang="zh-CN" altLang="zh-CN" dirty="0"/>
              <a:t>序列</a:t>
            </a:r>
            <a:r>
              <a:rPr lang="en-US" altLang="zh-CN" dirty="0"/>
              <a:t>&gt;</a:t>
            </a:r>
            <a:r>
              <a:rPr lang="zh-CN" altLang="zh-CN" dirty="0"/>
              <a:t>中的每一个值。每取一个值，如果这个值在</a:t>
            </a:r>
            <a:r>
              <a:rPr lang="en-US" altLang="zh-CN" dirty="0"/>
              <a:t>&lt;</a:t>
            </a:r>
            <a:r>
              <a:rPr lang="zh-CN" altLang="zh-CN" dirty="0"/>
              <a:t>序列</a:t>
            </a:r>
            <a:r>
              <a:rPr lang="en-US" altLang="zh-CN" dirty="0"/>
              <a:t>&gt;</a:t>
            </a:r>
            <a:r>
              <a:rPr lang="zh-CN" altLang="zh-CN" dirty="0"/>
              <a:t>中，执行</a:t>
            </a:r>
            <a:r>
              <a:rPr lang="en-US" altLang="zh-CN" dirty="0"/>
              <a:t>&lt;</a:t>
            </a:r>
            <a:r>
              <a:rPr lang="zh-CN" altLang="zh-CN" dirty="0"/>
              <a:t>语句序列</a:t>
            </a:r>
            <a:r>
              <a:rPr lang="en-US" altLang="zh-CN" dirty="0"/>
              <a:t>&gt;</a:t>
            </a:r>
            <a:r>
              <a:rPr lang="zh-CN" altLang="zh-CN" dirty="0"/>
              <a:t>，返回，再取下一个值，再判断，再执行，依次类推，直到遍历完成或发生异常退出循环。</a:t>
            </a:r>
          </a:p>
          <a:p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10155775" y="1185863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6" name="文本框 22"/>
            <p:cNvSpPr txBox="1"/>
            <p:nvPr/>
          </p:nvSpPr>
          <p:spPr>
            <a:xfrm>
              <a:off x="41564" y="1443311"/>
              <a:ext cx="1898073" cy="29976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5.5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562" y="1457325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【例</a:t>
            </a:r>
            <a:r>
              <a:rPr lang="en-US" altLang="zh-CN" dirty="0"/>
              <a:t>5.14</a:t>
            </a:r>
            <a:r>
              <a:rPr lang="zh-CN" altLang="zh-CN" dirty="0"/>
              <a:t>】使用</a:t>
            </a:r>
            <a:r>
              <a:rPr lang="en-US" altLang="zh-CN" dirty="0"/>
              <a:t>for</a:t>
            </a:r>
            <a:r>
              <a:rPr lang="zh-CN" altLang="zh-CN" dirty="0"/>
              <a:t>循环求</a:t>
            </a:r>
            <a:r>
              <a:rPr lang="en-US" altLang="zh-CN" dirty="0"/>
              <a:t>1~10</a:t>
            </a:r>
            <a:r>
              <a:rPr lang="zh-CN" altLang="zh-CN" dirty="0"/>
              <a:t>的整数累加。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/>
              <a:t>sum=0   #</a:t>
            </a:r>
            <a:r>
              <a:rPr lang="zh-CN" altLang="zh-CN" dirty="0"/>
              <a:t>创建变量</a:t>
            </a:r>
            <a:r>
              <a:rPr lang="en-US" altLang="zh-CN" dirty="0"/>
              <a:t>sum,</a:t>
            </a:r>
            <a:r>
              <a:rPr lang="zh-CN" altLang="zh-CN" dirty="0"/>
              <a:t>赋值为</a:t>
            </a:r>
            <a:r>
              <a:rPr lang="en-US" altLang="zh-CN" dirty="0"/>
              <a:t>0</a:t>
            </a:r>
            <a:endParaRPr lang="zh-CN" altLang="zh-CN" dirty="0"/>
          </a:p>
          <a:p>
            <a:r>
              <a:rPr lang="en-US" altLang="zh-CN" dirty="0"/>
              <a:t>for </a:t>
            </a:r>
            <a:r>
              <a:rPr lang="en-US" altLang="zh-CN" dirty="0" err="1"/>
              <a:t>i</a:t>
            </a:r>
            <a:r>
              <a:rPr lang="en-US" altLang="zh-CN" dirty="0"/>
              <a:t> in range(1,11):   #</a:t>
            </a:r>
            <a:r>
              <a:rPr lang="zh-CN" altLang="zh-CN" dirty="0"/>
              <a:t>循环变量</a:t>
            </a:r>
            <a:r>
              <a:rPr lang="en-US" altLang="zh-CN" dirty="0" err="1"/>
              <a:t>i</a:t>
            </a:r>
            <a:r>
              <a:rPr lang="zh-CN" altLang="zh-CN" dirty="0"/>
              <a:t>从</a:t>
            </a:r>
            <a:r>
              <a:rPr lang="en-US" altLang="zh-CN" dirty="0"/>
              <a:t>1</a:t>
            </a:r>
            <a:r>
              <a:rPr lang="zh-CN" altLang="zh-CN" dirty="0"/>
              <a:t>取到</a:t>
            </a:r>
            <a:r>
              <a:rPr lang="en-US" altLang="zh-CN" dirty="0"/>
              <a:t>10</a:t>
            </a:r>
            <a:endParaRPr lang="zh-CN" altLang="zh-CN" dirty="0"/>
          </a:p>
          <a:p>
            <a:r>
              <a:rPr lang="en-US" altLang="zh-CN" dirty="0"/>
              <a:t>    sum+=</a:t>
            </a:r>
            <a:r>
              <a:rPr lang="en-US" altLang="zh-CN" dirty="0" err="1"/>
              <a:t>i</a:t>
            </a:r>
            <a:r>
              <a:rPr lang="en-US" altLang="zh-CN" dirty="0"/>
              <a:t>  #</a:t>
            </a:r>
            <a:r>
              <a:rPr lang="zh-CN" altLang="zh-CN" dirty="0"/>
              <a:t>求和，将结果放入</a:t>
            </a:r>
            <a:r>
              <a:rPr lang="en-US" altLang="zh-CN" dirty="0"/>
              <a:t>sum</a:t>
            </a:r>
            <a:r>
              <a:rPr lang="zh-CN" altLang="zh-CN" dirty="0"/>
              <a:t>中</a:t>
            </a:r>
          </a:p>
          <a:p>
            <a:r>
              <a:rPr lang="en-US" altLang="zh-CN" dirty="0"/>
              <a:t>print("sum=1+2+3+....+10=",sum)   #</a:t>
            </a:r>
            <a:r>
              <a:rPr lang="zh-CN" altLang="zh-CN" dirty="0"/>
              <a:t>输出</a:t>
            </a:r>
            <a:r>
              <a:rPr lang="en-US" altLang="zh-CN" dirty="0"/>
              <a:t>sum</a:t>
            </a:r>
            <a:r>
              <a:rPr lang="zh-CN" altLang="zh-CN" dirty="0"/>
              <a:t>的值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sum=1+2+3+....+10= 55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en-US" dirty="0" smtClean="0"/>
              <a:t>更多实例，请参看教材。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969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5.5</a:t>
            </a:r>
            <a:r>
              <a:rPr lang="zh-CN" altLang="zh-CN" b="1" dirty="0" smtClean="0"/>
              <a:t>流程</a:t>
            </a:r>
            <a:r>
              <a:rPr lang="zh-CN" altLang="zh-CN" b="1" dirty="0"/>
              <a:t>控制的其他</a:t>
            </a:r>
            <a:r>
              <a:rPr lang="zh-CN" altLang="zh-CN" b="1" dirty="0" smtClean="0"/>
              <a:t>语句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0166" y="1041009"/>
            <a:ext cx="8918917" cy="5816991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1</a:t>
            </a:r>
            <a:r>
              <a:rPr lang="zh-CN" altLang="zh-CN" dirty="0">
                <a:solidFill>
                  <a:schemeClr val="tx1"/>
                </a:solidFill>
              </a:rPr>
              <a:t>、</a:t>
            </a:r>
            <a:r>
              <a:rPr lang="en-US" altLang="zh-CN" dirty="0">
                <a:solidFill>
                  <a:schemeClr val="tx1"/>
                </a:solidFill>
              </a:rPr>
              <a:t>pass</a:t>
            </a:r>
            <a:r>
              <a:rPr lang="zh-CN" altLang="zh-CN" dirty="0">
                <a:solidFill>
                  <a:schemeClr val="tx1"/>
                </a:solidFill>
              </a:rPr>
              <a:t>语句</a:t>
            </a:r>
          </a:p>
          <a:p>
            <a:r>
              <a:rPr lang="en-US" altLang="zh-CN" dirty="0"/>
              <a:t>pass </a:t>
            </a:r>
            <a:r>
              <a:rPr lang="zh-CN" altLang="zh-CN" dirty="0"/>
              <a:t>语句表示不做任何事情，一般用做占位语句，可以用在任何地方。</a:t>
            </a:r>
            <a:r>
              <a:rPr lang="en-US" altLang="zh-CN" dirty="0"/>
              <a:t> pass </a:t>
            </a:r>
            <a:r>
              <a:rPr lang="zh-CN" altLang="zh-CN" dirty="0"/>
              <a:t>语句语法格式如下：</a:t>
            </a:r>
          </a:p>
          <a:p>
            <a:r>
              <a:rPr lang="en-US" altLang="zh-CN" dirty="0"/>
              <a:t>pass		# </a:t>
            </a:r>
            <a:r>
              <a:rPr lang="zh-CN" altLang="zh-CN" dirty="0"/>
              <a:t>什么事也不做，一个</a:t>
            </a:r>
            <a:r>
              <a:rPr lang="zh-CN" altLang="zh-CN" dirty="0" smtClean="0"/>
              <a:t>空语句</a:t>
            </a:r>
            <a:endParaRPr lang="en-US" altLang="zh-CN" dirty="0" smtClean="0"/>
          </a:p>
          <a:p>
            <a:r>
              <a:rPr lang="zh-CN" altLang="zh-CN" dirty="0"/>
              <a:t>【</a:t>
            </a:r>
            <a:r>
              <a:rPr lang="en-US" altLang="zh-CN" dirty="0"/>
              <a:t>5.15</a:t>
            </a:r>
            <a:r>
              <a:rPr lang="zh-CN" altLang="zh-CN" dirty="0"/>
              <a:t>】输出字符串</a:t>
            </a:r>
            <a:r>
              <a:rPr lang="en-US" altLang="zh-CN" dirty="0"/>
              <a:t>"ABC"</a:t>
            </a:r>
            <a:r>
              <a:rPr lang="zh-CN" altLang="zh-CN" dirty="0"/>
              <a:t>中的每一个字符</a:t>
            </a:r>
          </a:p>
          <a:p>
            <a:r>
              <a:rPr lang="en-US" altLang="zh-CN" dirty="0"/>
              <a:t>for </a:t>
            </a:r>
            <a:r>
              <a:rPr lang="en-US" altLang="zh-CN" dirty="0" err="1"/>
              <a:t>i</a:t>
            </a:r>
            <a:r>
              <a:rPr lang="en-US" altLang="zh-CN" dirty="0"/>
              <a:t> in "ABC": </a:t>
            </a:r>
            <a:endParaRPr lang="zh-CN" altLang="zh-CN" dirty="0"/>
          </a:p>
          <a:p>
            <a:r>
              <a:rPr lang="en-US" altLang="zh-CN" dirty="0"/>
              <a:t> if </a:t>
            </a:r>
            <a:r>
              <a:rPr lang="en-US" altLang="zh-CN" dirty="0" err="1"/>
              <a:t>i</a:t>
            </a:r>
            <a:r>
              <a:rPr lang="en-US" altLang="zh-CN" dirty="0"/>
              <a:t> == 'B': </a:t>
            </a:r>
            <a:endParaRPr lang="zh-CN" altLang="zh-CN" dirty="0"/>
          </a:p>
          <a:p>
            <a:r>
              <a:rPr lang="en-US" altLang="zh-CN" dirty="0"/>
              <a:t>   pass</a:t>
            </a:r>
            <a:endParaRPr lang="zh-CN" altLang="zh-CN" dirty="0"/>
          </a:p>
          <a:p>
            <a:r>
              <a:rPr lang="en-US" altLang="zh-CN" dirty="0"/>
              <a:t>   print("</a:t>
            </a:r>
            <a:r>
              <a:rPr lang="zh-CN" altLang="zh-CN" dirty="0"/>
              <a:t>这是</a:t>
            </a:r>
            <a:r>
              <a:rPr lang="en-US" altLang="zh-CN" dirty="0"/>
              <a:t> pass </a:t>
            </a:r>
            <a:r>
              <a:rPr lang="zh-CN" altLang="zh-CN" dirty="0"/>
              <a:t>块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 smtClean="0"/>
              <a:t> print(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</a:t>
            </a:r>
            <a:endParaRPr lang="zh-CN" altLang="zh-CN" dirty="0" smtClean="0"/>
          </a:p>
          <a:p>
            <a:r>
              <a:rPr lang="zh-CN" altLang="zh-CN" dirty="0" smtClean="0">
                <a:solidFill>
                  <a:schemeClr val="tx1"/>
                </a:solidFill>
              </a:rPr>
              <a:t>运行</a:t>
            </a:r>
            <a:r>
              <a:rPr lang="zh-CN" altLang="zh-CN" dirty="0">
                <a:solidFill>
                  <a:schemeClr val="tx1"/>
                </a:solidFill>
              </a:rPr>
              <a:t>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A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这是</a:t>
            </a:r>
            <a:r>
              <a:rPr lang="en-US" altLang="zh-CN" dirty="0">
                <a:solidFill>
                  <a:schemeClr val="tx1"/>
                </a:solidFill>
              </a:rPr>
              <a:t> pass </a:t>
            </a:r>
            <a:r>
              <a:rPr lang="zh-CN" altLang="zh-CN" dirty="0">
                <a:solidFill>
                  <a:schemeClr val="tx1"/>
                </a:solidFill>
              </a:rPr>
              <a:t>块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B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C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10029165" y="993164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6" name="文本框 29"/>
            <p:cNvSpPr txBox="1"/>
            <p:nvPr/>
          </p:nvSpPr>
          <p:spPr>
            <a:xfrm>
              <a:off x="41564" y="1454413"/>
              <a:ext cx="1898073" cy="28866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5.6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952" y="1264626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7624" y="239150"/>
            <a:ext cx="10058401" cy="6618850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sz="2900" dirty="0">
                <a:solidFill>
                  <a:schemeClr val="tx1"/>
                </a:solidFill>
              </a:rPr>
              <a:t>2</a:t>
            </a:r>
            <a:r>
              <a:rPr lang="zh-CN" altLang="zh-CN" sz="2900" dirty="0">
                <a:solidFill>
                  <a:schemeClr val="tx1"/>
                </a:solidFill>
              </a:rPr>
              <a:t>、</a:t>
            </a:r>
            <a:r>
              <a:rPr lang="en-US" altLang="zh-CN" sz="2900" dirty="0">
                <a:solidFill>
                  <a:schemeClr val="tx1"/>
                </a:solidFill>
              </a:rPr>
              <a:t>break </a:t>
            </a:r>
            <a:r>
              <a:rPr lang="zh-CN" altLang="zh-CN" sz="2900" dirty="0">
                <a:solidFill>
                  <a:schemeClr val="tx1"/>
                </a:solidFill>
              </a:rPr>
              <a:t>语句</a:t>
            </a:r>
          </a:p>
          <a:p>
            <a:r>
              <a:rPr lang="en-US" altLang="zh-CN" sz="2900" dirty="0"/>
              <a:t>break</a:t>
            </a:r>
            <a:r>
              <a:rPr lang="zh-CN" altLang="zh-CN" sz="2900" dirty="0"/>
              <a:t>语句用在循环语句（迭代）中，结束当前的循环（迭代）跳转到循环语句的下一条。</a:t>
            </a:r>
            <a:r>
              <a:rPr lang="en-US" altLang="zh-CN" sz="2900" dirty="0"/>
              <a:t>break</a:t>
            </a:r>
            <a:r>
              <a:rPr lang="zh-CN" altLang="zh-CN" sz="2900" dirty="0"/>
              <a:t>语句常常与</a:t>
            </a:r>
            <a:r>
              <a:rPr lang="en-US" altLang="zh-CN" sz="2900" dirty="0"/>
              <a:t>if</a:t>
            </a:r>
            <a:r>
              <a:rPr lang="zh-CN" altLang="zh-CN" sz="2900" dirty="0"/>
              <a:t>语句联合，满足某条件时退出循环（迭代）。</a:t>
            </a:r>
            <a:r>
              <a:rPr lang="en-US" altLang="zh-CN" sz="2900" dirty="0"/>
              <a:t>break </a:t>
            </a:r>
            <a:r>
              <a:rPr lang="zh-CN" altLang="zh-CN" sz="2900" dirty="0"/>
              <a:t>语句语法：</a:t>
            </a:r>
          </a:p>
          <a:p>
            <a:r>
              <a:rPr lang="en-US" altLang="zh-CN" sz="2900" dirty="0"/>
              <a:t>break</a:t>
            </a:r>
            <a:endParaRPr lang="zh-CN" altLang="zh-CN" sz="2900" dirty="0"/>
          </a:p>
          <a:p>
            <a:r>
              <a:rPr lang="zh-CN" altLang="zh-CN" sz="2900" dirty="0"/>
              <a:t>【例</a:t>
            </a:r>
            <a:r>
              <a:rPr lang="en-US" altLang="zh-CN" sz="2900" dirty="0"/>
              <a:t>5.16</a:t>
            </a:r>
            <a:r>
              <a:rPr lang="zh-CN" altLang="zh-CN" sz="2900" dirty="0"/>
              <a:t>】</a:t>
            </a:r>
            <a:r>
              <a:rPr lang="en-US" altLang="zh-CN" sz="2900" dirty="0"/>
              <a:t>break </a:t>
            </a:r>
            <a:r>
              <a:rPr lang="zh-CN" altLang="zh-CN" sz="2900" dirty="0"/>
              <a:t>语句实例</a:t>
            </a:r>
          </a:p>
          <a:p>
            <a:r>
              <a:rPr lang="en-US" altLang="zh-CN" sz="2900" dirty="0" err="1"/>
              <a:t>i</a:t>
            </a:r>
            <a:r>
              <a:rPr lang="en-US" altLang="zh-CN" sz="2900" dirty="0"/>
              <a:t> = 10   #</a:t>
            </a:r>
            <a:r>
              <a:rPr lang="zh-CN" altLang="zh-CN" sz="2900" dirty="0"/>
              <a:t>创建变量</a:t>
            </a:r>
            <a:r>
              <a:rPr lang="en-US" altLang="zh-CN" sz="2900" dirty="0" err="1"/>
              <a:t>i</a:t>
            </a:r>
            <a:r>
              <a:rPr lang="zh-CN" altLang="zh-CN" sz="2900" dirty="0"/>
              <a:t>，赋值为</a:t>
            </a:r>
            <a:r>
              <a:rPr lang="en-US" altLang="zh-CN" sz="2900" dirty="0"/>
              <a:t>10</a:t>
            </a:r>
            <a:endParaRPr lang="zh-CN" altLang="zh-CN" sz="2900" dirty="0"/>
          </a:p>
          <a:p>
            <a:r>
              <a:rPr lang="en-US" altLang="zh-CN" sz="2900" dirty="0"/>
              <a:t>while </a:t>
            </a:r>
            <a:r>
              <a:rPr lang="en-US" altLang="zh-CN" sz="2900" dirty="0" err="1"/>
              <a:t>i</a:t>
            </a:r>
            <a:r>
              <a:rPr lang="en-US" altLang="zh-CN" sz="2900" dirty="0"/>
              <a:t>&gt;0:  #</a:t>
            </a:r>
            <a:r>
              <a:rPr lang="zh-CN" altLang="zh-CN" sz="2900" dirty="0"/>
              <a:t>创建</a:t>
            </a:r>
            <a:r>
              <a:rPr lang="en-US" altLang="zh-CN" sz="2900" dirty="0"/>
              <a:t>while</a:t>
            </a:r>
            <a:r>
              <a:rPr lang="zh-CN" altLang="zh-CN" sz="2900" dirty="0"/>
              <a:t>循环条件</a:t>
            </a:r>
          </a:p>
          <a:p>
            <a:r>
              <a:rPr lang="en-US" altLang="zh-CN" sz="2900" dirty="0"/>
              <a:t> print("</a:t>
            </a:r>
            <a:r>
              <a:rPr lang="zh-CN" altLang="zh-CN" sz="2900" dirty="0"/>
              <a:t>当前变量值</a:t>
            </a:r>
            <a:r>
              <a:rPr lang="en-US" altLang="zh-CN" sz="2900" dirty="0"/>
              <a:t>:",</a:t>
            </a:r>
            <a:r>
              <a:rPr lang="en-US" altLang="zh-CN" sz="2900" dirty="0" err="1"/>
              <a:t>i</a:t>
            </a:r>
            <a:r>
              <a:rPr lang="en-US" altLang="zh-CN" sz="2900" dirty="0"/>
              <a:t>)</a:t>
            </a:r>
            <a:endParaRPr lang="zh-CN" altLang="zh-CN" sz="2900" dirty="0"/>
          </a:p>
          <a:p>
            <a:r>
              <a:rPr lang="en-US" altLang="zh-CN" sz="2900" dirty="0"/>
              <a:t> </a:t>
            </a:r>
            <a:r>
              <a:rPr lang="en-US" altLang="zh-CN" sz="2900" dirty="0" err="1"/>
              <a:t>i</a:t>
            </a:r>
            <a:r>
              <a:rPr lang="en-US" altLang="zh-CN" sz="2900" dirty="0"/>
              <a:t> = </a:t>
            </a:r>
            <a:r>
              <a:rPr lang="en-US" altLang="zh-CN" sz="2900" dirty="0" err="1"/>
              <a:t>i</a:t>
            </a:r>
            <a:r>
              <a:rPr lang="en-US" altLang="zh-CN" sz="2900" dirty="0"/>
              <a:t> -1</a:t>
            </a:r>
            <a:endParaRPr lang="zh-CN" altLang="zh-CN" sz="2900" dirty="0"/>
          </a:p>
          <a:p>
            <a:r>
              <a:rPr lang="en-US" altLang="zh-CN" sz="2900" dirty="0"/>
              <a:t> if </a:t>
            </a:r>
            <a:r>
              <a:rPr lang="en-US" altLang="zh-CN" sz="2900" dirty="0" err="1"/>
              <a:t>i</a:t>
            </a:r>
            <a:r>
              <a:rPr lang="en-US" altLang="zh-CN" sz="2900" dirty="0"/>
              <a:t>==5:  # </a:t>
            </a:r>
            <a:r>
              <a:rPr lang="zh-CN" altLang="zh-CN" sz="2900" dirty="0"/>
              <a:t>当变量</a:t>
            </a:r>
            <a:r>
              <a:rPr lang="en-US" altLang="zh-CN" sz="2900" dirty="0"/>
              <a:t> </a:t>
            </a:r>
            <a:r>
              <a:rPr lang="en-US" altLang="zh-CN" sz="2900" dirty="0" err="1"/>
              <a:t>i</a:t>
            </a:r>
            <a:r>
              <a:rPr lang="zh-CN" altLang="zh-CN" sz="2900" dirty="0"/>
              <a:t>等于</a:t>
            </a:r>
            <a:r>
              <a:rPr lang="en-US" altLang="zh-CN" sz="2900" dirty="0"/>
              <a:t>5 </a:t>
            </a:r>
            <a:r>
              <a:rPr lang="zh-CN" altLang="zh-CN" sz="2900" dirty="0"/>
              <a:t>时退出循环</a:t>
            </a:r>
          </a:p>
          <a:p>
            <a:r>
              <a:rPr lang="en-US" altLang="zh-CN" sz="2900" dirty="0"/>
              <a:t>     break   #</a:t>
            </a:r>
            <a:r>
              <a:rPr lang="zh-CN" altLang="zh-CN" sz="2900" dirty="0"/>
              <a:t>退出循环</a:t>
            </a:r>
          </a:p>
          <a:p>
            <a:r>
              <a:rPr lang="en-US" altLang="zh-CN" sz="2900" dirty="0"/>
              <a:t>print("over!")  #</a:t>
            </a:r>
            <a:r>
              <a:rPr lang="zh-CN" altLang="zh-CN" sz="2900" dirty="0"/>
              <a:t>输出</a:t>
            </a:r>
            <a:r>
              <a:rPr lang="en-US" altLang="zh-CN" sz="2900" dirty="0"/>
              <a:t>over</a:t>
            </a:r>
            <a:endParaRPr lang="zh-CN" altLang="zh-CN" sz="2900" dirty="0"/>
          </a:p>
          <a:p>
            <a:r>
              <a:rPr lang="zh-CN" altLang="zh-CN" sz="2900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sz="2900" dirty="0">
                <a:solidFill>
                  <a:schemeClr val="tx1"/>
                </a:solidFill>
              </a:rPr>
              <a:t>当前变量值</a:t>
            </a:r>
            <a:r>
              <a:rPr lang="en-US" altLang="zh-CN" sz="2900" dirty="0">
                <a:solidFill>
                  <a:schemeClr val="tx1"/>
                </a:solidFill>
              </a:rPr>
              <a:t>: 10</a:t>
            </a:r>
            <a:endParaRPr lang="zh-CN" altLang="zh-CN" sz="2900" dirty="0">
              <a:solidFill>
                <a:schemeClr val="tx1"/>
              </a:solidFill>
            </a:endParaRPr>
          </a:p>
          <a:p>
            <a:r>
              <a:rPr lang="zh-CN" altLang="zh-CN" sz="2900" dirty="0">
                <a:solidFill>
                  <a:schemeClr val="tx1"/>
                </a:solidFill>
              </a:rPr>
              <a:t>当前变量值</a:t>
            </a:r>
            <a:r>
              <a:rPr lang="en-US" altLang="zh-CN" sz="2900" dirty="0">
                <a:solidFill>
                  <a:schemeClr val="tx1"/>
                </a:solidFill>
              </a:rPr>
              <a:t>: 9</a:t>
            </a:r>
            <a:endParaRPr lang="zh-CN" altLang="zh-CN" sz="2900" dirty="0">
              <a:solidFill>
                <a:schemeClr val="tx1"/>
              </a:solidFill>
            </a:endParaRPr>
          </a:p>
          <a:p>
            <a:r>
              <a:rPr lang="zh-CN" altLang="zh-CN" sz="2900" dirty="0">
                <a:solidFill>
                  <a:schemeClr val="tx1"/>
                </a:solidFill>
              </a:rPr>
              <a:t>当前变量值</a:t>
            </a:r>
            <a:r>
              <a:rPr lang="en-US" altLang="zh-CN" sz="2900" dirty="0">
                <a:solidFill>
                  <a:schemeClr val="tx1"/>
                </a:solidFill>
              </a:rPr>
              <a:t>: 8</a:t>
            </a:r>
            <a:endParaRPr lang="zh-CN" altLang="zh-CN" sz="2900" dirty="0">
              <a:solidFill>
                <a:schemeClr val="tx1"/>
              </a:solidFill>
            </a:endParaRPr>
          </a:p>
          <a:p>
            <a:r>
              <a:rPr lang="zh-CN" altLang="zh-CN" sz="2900" dirty="0">
                <a:solidFill>
                  <a:schemeClr val="tx1"/>
                </a:solidFill>
              </a:rPr>
              <a:t>当前变量值</a:t>
            </a:r>
            <a:r>
              <a:rPr lang="en-US" altLang="zh-CN" sz="2900" dirty="0">
                <a:solidFill>
                  <a:schemeClr val="tx1"/>
                </a:solidFill>
              </a:rPr>
              <a:t>: 7</a:t>
            </a:r>
            <a:endParaRPr lang="zh-CN" altLang="zh-CN" sz="2900" dirty="0">
              <a:solidFill>
                <a:schemeClr val="tx1"/>
              </a:solidFill>
            </a:endParaRPr>
          </a:p>
          <a:p>
            <a:r>
              <a:rPr lang="zh-CN" altLang="zh-CN" sz="2900" dirty="0">
                <a:solidFill>
                  <a:schemeClr val="tx1"/>
                </a:solidFill>
              </a:rPr>
              <a:t>当前变量值</a:t>
            </a:r>
            <a:r>
              <a:rPr lang="en-US" altLang="zh-CN" sz="2900" dirty="0">
                <a:solidFill>
                  <a:schemeClr val="tx1"/>
                </a:solidFill>
              </a:rPr>
              <a:t>: 6</a:t>
            </a:r>
            <a:endParaRPr lang="zh-CN" altLang="zh-CN" sz="2900" dirty="0">
              <a:solidFill>
                <a:schemeClr val="tx1"/>
              </a:solidFill>
            </a:endParaRPr>
          </a:p>
          <a:p>
            <a:r>
              <a:rPr lang="en-US" altLang="zh-CN" sz="2900" dirty="0">
                <a:solidFill>
                  <a:schemeClr val="tx1"/>
                </a:solidFill>
              </a:rPr>
              <a:t>over!</a:t>
            </a:r>
            <a:endParaRPr lang="zh-CN" altLang="zh-CN" sz="29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4345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8023" y="-214828"/>
            <a:ext cx="8534401" cy="783000"/>
          </a:xfrm>
        </p:spPr>
        <p:txBody>
          <a:bodyPr>
            <a:normAutofit/>
          </a:bodyPr>
          <a:lstStyle/>
          <a:p>
            <a:r>
              <a:rPr lang="en-US" altLang="zh-CN" cap="none" dirty="0" smtClean="0"/>
              <a:t>3</a:t>
            </a:r>
            <a:r>
              <a:rPr lang="zh-CN" altLang="zh-CN" cap="none" dirty="0" smtClean="0"/>
              <a:t>、</a:t>
            </a:r>
            <a:r>
              <a:rPr lang="en-US" altLang="zh-CN" cap="none" dirty="0" smtClean="0"/>
              <a:t>continue</a:t>
            </a:r>
            <a:r>
              <a:rPr lang="zh-CN" altLang="zh-CN" cap="none" dirty="0" smtClean="0"/>
              <a:t>语句</a:t>
            </a:r>
            <a:endParaRPr lang="zh-CN" altLang="en-US" cap="none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90453" y="532839"/>
            <a:ext cx="11901547" cy="5804648"/>
          </a:xfrm>
        </p:spPr>
        <p:txBody>
          <a:bodyPr>
            <a:noAutofit/>
          </a:bodyPr>
          <a:lstStyle/>
          <a:p>
            <a:r>
              <a:rPr lang="en-US" altLang="zh-CN" sz="2000" dirty="0"/>
              <a:t>continue</a:t>
            </a:r>
            <a:r>
              <a:rPr lang="zh-CN" altLang="zh-CN" sz="2000" dirty="0"/>
              <a:t>语句用在循环语句（迭代）中，忽略循环体内</a:t>
            </a:r>
            <a:r>
              <a:rPr lang="en-US" altLang="zh-CN" sz="2000" dirty="0"/>
              <a:t>continue</a:t>
            </a:r>
            <a:r>
              <a:rPr lang="zh-CN" altLang="zh-CN" sz="2000" dirty="0"/>
              <a:t>语句后面的语句，回到下一次循环（迭代）</a:t>
            </a:r>
            <a:r>
              <a:rPr lang="zh-CN" altLang="zh-CN" sz="2000" dirty="0" smtClean="0"/>
              <a:t>。</a:t>
            </a:r>
            <a:endParaRPr lang="en-US" altLang="zh-CN" sz="2000" dirty="0" smtClean="0"/>
          </a:p>
          <a:p>
            <a:r>
              <a:rPr lang="zh-CN" altLang="zh-CN" sz="2000" dirty="0" smtClean="0"/>
              <a:t/>
            </a:r>
            <a:br>
              <a:rPr lang="zh-CN" altLang="zh-CN" sz="2000" dirty="0" smtClean="0"/>
            </a:br>
            <a:r>
              <a:rPr lang="zh-CN" altLang="zh-CN" sz="2000" dirty="0"/>
              <a:t>【例</a:t>
            </a:r>
            <a:r>
              <a:rPr lang="en-US" altLang="zh-CN" sz="2000" dirty="0"/>
              <a:t>5.18</a:t>
            </a:r>
            <a:r>
              <a:rPr lang="zh-CN" altLang="zh-CN" sz="2000" dirty="0"/>
              <a:t>】</a:t>
            </a:r>
            <a:r>
              <a:rPr lang="zh-CN" altLang="zh-CN" sz="2000" b="1" dirty="0"/>
              <a:t> </a:t>
            </a:r>
            <a:r>
              <a:rPr lang="en-US" altLang="zh-CN" sz="2000" dirty="0"/>
              <a:t>continue</a:t>
            </a:r>
            <a:r>
              <a:rPr lang="zh-CN" altLang="zh-CN" sz="2000" dirty="0"/>
              <a:t>语句输出</a:t>
            </a:r>
            <a:r>
              <a:rPr lang="en-US" altLang="zh-CN" sz="2000" dirty="0"/>
              <a:t>1~10</a:t>
            </a:r>
            <a:r>
              <a:rPr lang="zh-CN" altLang="zh-CN" sz="2000" dirty="0"/>
              <a:t>之间的所有奇数。</a:t>
            </a:r>
          </a:p>
          <a:p>
            <a:r>
              <a:rPr lang="en-US" altLang="zh-CN" sz="2000" dirty="0"/>
              <a:t>for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in range(1,11): #</a:t>
            </a:r>
            <a:r>
              <a:rPr lang="zh-CN" altLang="zh-CN" sz="2000" dirty="0"/>
              <a:t>循环，</a:t>
            </a:r>
            <a:r>
              <a:rPr lang="en-US" altLang="zh-CN" sz="2000" dirty="0" err="1"/>
              <a:t>i</a:t>
            </a:r>
            <a:r>
              <a:rPr lang="zh-CN" altLang="zh-CN" sz="2000" dirty="0"/>
              <a:t>的取值为</a:t>
            </a:r>
            <a:r>
              <a:rPr lang="en-US" altLang="zh-CN" sz="2000" dirty="0"/>
              <a:t>1</a:t>
            </a:r>
            <a:r>
              <a:rPr lang="zh-CN" altLang="zh-CN" sz="2000" dirty="0"/>
              <a:t>到</a:t>
            </a:r>
            <a:r>
              <a:rPr lang="en-US" altLang="zh-CN" sz="2000" dirty="0"/>
              <a:t>10</a:t>
            </a:r>
            <a:endParaRPr lang="zh-CN" altLang="zh-CN" sz="2000" dirty="0"/>
          </a:p>
          <a:p>
            <a:r>
              <a:rPr lang="en-US" altLang="zh-CN" sz="2000" dirty="0"/>
              <a:t>    if i%2==0:    #</a:t>
            </a:r>
            <a:r>
              <a:rPr lang="zh-CN" altLang="zh-CN" sz="2000" dirty="0"/>
              <a:t>判断</a:t>
            </a:r>
            <a:r>
              <a:rPr lang="en-US" altLang="zh-CN" sz="2000" dirty="0" err="1"/>
              <a:t>i</a:t>
            </a:r>
            <a:r>
              <a:rPr lang="zh-CN" altLang="zh-CN" sz="2000" dirty="0"/>
              <a:t>是否为偶数</a:t>
            </a:r>
          </a:p>
          <a:p>
            <a:r>
              <a:rPr lang="en-US" altLang="zh-CN" sz="2000" dirty="0"/>
              <a:t>        continue   #</a:t>
            </a:r>
            <a:r>
              <a:rPr lang="zh-CN" altLang="zh-CN" sz="2000" dirty="0"/>
              <a:t>当</a:t>
            </a:r>
            <a:r>
              <a:rPr lang="en-US" altLang="zh-CN" sz="2000" dirty="0" err="1"/>
              <a:t>i</a:t>
            </a:r>
            <a:r>
              <a:rPr lang="zh-CN" altLang="zh-CN" sz="2000" dirty="0"/>
              <a:t>为偶数时跳出本次循环</a:t>
            </a:r>
          </a:p>
          <a:p>
            <a:r>
              <a:rPr lang="en-US" altLang="zh-CN" sz="2000" dirty="0"/>
              <a:t>    else:          #</a:t>
            </a:r>
            <a:r>
              <a:rPr lang="zh-CN" altLang="zh-CN" sz="2000" dirty="0"/>
              <a:t>当</a:t>
            </a:r>
            <a:r>
              <a:rPr lang="en-US" altLang="zh-CN" sz="2000" dirty="0" err="1"/>
              <a:t>i</a:t>
            </a:r>
            <a:r>
              <a:rPr lang="zh-CN" altLang="zh-CN" sz="2000" dirty="0"/>
              <a:t>为奇数时输出</a:t>
            </a:r>
            <a:r>
              <a:rPr lang="en-US" altLang="zh-CN" sz="2000" dirty="0" err="1"/>
              <a:t>i</a:t>
            </a:r>
            <a:r>
              <a:rPr lang="zh-CN" altLang="zh-CN" sz="2000" dirty="0"/>
              <a:t>的值</a:t>
            </a:r>
          </a:p>
          <a:p>
            <a:r>
              <a:rPr lang="en-US" altLang="zh-CN" sz="2000" dirty="0"/>
              <a:t>        print(</a:t>
            </a:r>
            <a:r>
              <a:rPr lang="en-US" altLang="zh-CN" sz="2000" dirty="0" err="1"/>
              <a:t>i</a:t>
            </a:r>
            <a:r>
              <a:rPr lang="en-US" altLang="zh-CN" sz="2000" dirty="0"/>
              <a:t>)</a:t>
            </a:r>
            <a:endParaRPr lang="zh-CN" altLang="zh-CN" sz="2000" dirty="0"/>
          </a:p>
          <a:p>
            <a:r>
              <a:rPr lang="zh-CN" altLang="zh-CN" sz="2000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1</a:t>
            </a:r>
            <a:endParaRPr lang="zh-CN" altLang="zh-CN" sz="2000" dirty="0">
              <a:solidFill>
                <a:schemeClr val="tx1"/>
              </a:solidFill>
            </a:endParaRPr>
          </a:p>
          <a:p>
            <a:r>
              <a:rPr lang="en-US" altLang="zh-CN" sz="2000" dirty="0">
                <a:solidFill>
                  <a:schemeClr val="tx1"/>
                </a:solidFill>
              </a:rPr>
              <a:t>3</a:t>
            </a:r>
            <a:endParaRPr lang="zh-CN" altLang="zh-CN" sz="2000" dirty="0">
              <a:solidFill>
                <a:schemeClr val="tx1"/>
              </a:solidFill>
            </a:endParaRPr>
          </a:p>
          <a:p>
            <a:r>
              <a:rPr lang="en-US" altLang="zh-CN" sz="2000" dirty="0">
                <a:solidFill>
                  <a:schemeClr val="tx1"/>
                </a:solidFill>
              </a:rPr>
              <a:t>5</a:t>
            </a:r>
            <a:endParaRPr lang="zh-CN" altLang="zh-CN" sz="2000" dirty="0">
              <a:solidFill>
                <a:schemeClr val="tx1"/>
              </a:solidFill>
            </a:endParaRPr>
          </a:p>
          <a:p>
            <a:r>
              <a:rPr lang="en-US" altLang="zh-CN" sz="2000" dirty="0">
                <a:solidFill>
                  <a:schemeClr val="tx1"/>
                </a:solidFill>
              </a:rPr>
              <a:t>7</a:t>
            </a:r>
            <a:endParaRPr lang="zh-CN" altLang="zh-CN" sz="2000" dirty="0">
              <a:solidFill>
                <a:schemeClr val="tx1"/>
              </a:solidFill>
            </a:endParaRPr>
          </a:p>
          <a:p>
            <a:r>
              <a:rPr lang="en-US" altLang="zh-CN" sz="2000" dirty="0">
                <a:solidFill>
                  <a:schemeClr val="tx1"/>
                </a:solidFill>
              </a:rPr>
              <a:t>9</a:t>
            </a:r>
            <a:endParaRPr lang="zh-CN" altLang="zh-CN" sz="2000" dirty="0">
              <a:solidFill>
                <a:schemeClr val="tx1"/>
              </a:solidFill>
            </a:endParaRP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85229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5.6 </a:t>
            </a:r>
            <a:r>
              <a:rPr lang="zh-CN" altLang="zh-CN" dirty="0"/>
              <a:t>实验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10241559" cy="554439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/>
              <a:t>5.6.1 </a:t>
            </a:r>
            <a:r>
              <a:rPr lang="zh-CN" altLang="zh-CN" b="1" dirty="0"/>
              <a:t>判断奇偶</a:t>
            </a:r>
            <a:r>
              <a:rPr lang="zh-CN" altLang="zh-CN" b="1" dirty="0" smtClean="0"/>
              <a:t>数</a:t>
            </a:r>
            <a:endParaRPr lang="en-US" altLang="zh-CN" b="1" dirty="0" smtClean="0"/>
          </a:p>
          <a:p>
            <a:r>
              <a:rPr lang="zh-CN" altLang="zh-CN" dirty="0"/>
              <a:t>分析：在</a:t>
            </a:r>
            <a:r>
              <a:rPr lang="en-US" altLang="zh-CN" dirty="0"/>
              <a:t> Python</a:t>
            </a:r>
            <a:r>
              <a:rPr lang="zh-CN" altLang="zh-CN" dirty="0"/>
              <a:t>中判断奇数偶数的条件是： 如果输入的数能被</a:t>
            </a:r>
            <a:r>
              <a:rPr lang="en-US" altLang="zh-CN" dirty="0"/>
              <a:t>2</a:t>
            </a:r>
            <a:r>
              <a:rPr lang="zh-CN" altLang="zh-CN" dirty="0"/>
              <a:t>整除的为偶数，不能被</a:t>
            </a:r>
            <a:r>
              <a:rPr lang="en-US" altLang="zh-CN" dirty="0"/>
              <a:t>2</a:t>
            </a:r>
            <a:r>
              <a:rPr lang="zh-CN" altLang="zh-CN" dirty="0"/>
              <a:t>整除的为奇数。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 err="1"/>
              <a:t>i</a:t>
            </a:r>
            <a:r>
              <a:rPr lang="en-US" altLang="zh-CN" dirty="0"/>
              <a:t>=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zh-CN" dirty="0"/>
              <a:t>输入一个数字</a:t>
            </a:r>
            <a:r>
              <a:rPr lang="en-US" altLang="zh-CN" dirty="0"/>
              <a:t>: "))   #</a:t>
            </a:r>
            <a:r>
              <a:rPr lang="zh-CN" altLang="zh-CN" dirty="0"/>
              <a:t>输入一个数字并转化为整数</a:t>
            </a:r>
          </a:p>
          <a:p>
            <a:r>
              <a:rPr lang="en-US" altLang="zh-CN" dirty="0"/>
              <a:t>if (i%2) == 0:      #</a:t>
            </a:r>
            <a:r>
              <a:rPr lang="zh-CN" altLang="zh-CN" dirty="0"/>
              <a:t>判断</a:t>
            </a:r>
            <a:r>
              <a:rPr lang="en-US" altLang="zh-CN" dirty="0" err="1"/>
              <a:t>i</a:t>
            </a:r>
            <a:r>
              <a:rPr lang="zh-CN" altLang="zh-CN" dirty="0"/>
              <a:t>是否为偶数</a:t>
            </a:r>
          </a:p>
          <a:p>
            <a:r>
              <a:rPr lang="en-US" altLang="zh-CN" dirty="0"/>
              <a:t> print(</a:t>
            </a:r>
            <a:r>
              <a:rPr lang="en-US" altLang="zh-CN" dirty="0" err="1"/>
              <a:t>i</a:t>
            </a:r>
            <a:r>
              <a:rPr lang="en-US" altLang="zh-CN" dirty="0"/>
              <a:t>,"</a:t>
            </a:r>
            <a:r>
              <a:rPr lang="zh-CN" altLang="zh-CN" dirty="0"/>
              <a:t>是一个偶数</a:t>
            </a:r>
            <a:r>
              <a:rPr lang="en-US" altLang="zh-CN" dirty="0"/>
              <a:t> ")   #</a:t>
            </a:r>
            <a:r>
              <a:rPr lang="zh-CN" altLang="zh-CN" dirty="0"/>
              <a:t>如果</a:t>
            </a:r>
            <a:r>
              <a:rPr lang="en-US" altLang="zh-CN" dirty="0"/>
              <a:t>if</a:t>
            </a:r>
            <a:r>
              <a:rPr lang="zh-CN" altLang="zh-CN" dirty="0"/>
              <a:t>条件满足则执行该语句</a:t>
            </a:r>
          </a:p>
          <a:p>
            <a:r>
              <a:rPr lang="en-US" altLang="zh-CN" dirty="0"/>
              <a:t>else: </a:t>
            </a:r>
            <a:endParaRPr lang="zh-CN" altLang="zh-CN" dirty="0"/>
          </a:p>
          <a:p>
            <a:r>
              <a:rPr lang="en-US" altLang="zh-CN" dirty="0"/>
              <a:t> print(</a:t>
            </a:r>
            <a:r>
              <a:rPr lang="en-US" altLang="zh-CN" dirty="0" err="1"/>
              <a:t>i</a:t>
            </a:r>
            <a:r>
              <a:rPr lang="en-US" altLang="zh-CN" dirty="0"/>
              <a:t>,"</a:t>
            </a:r>
            <a:r>
              <a:rPr lang="zh-CN" altLang="zh-CN" dirty="0"/>
              <a:t>是一个奇数</a:t>
            </a:r>
            <a:r>
              <a:rPr lang="en-US" altLang="zh-CN" dirty="0"/>
              <a:t>")    #</a:t>
            </a:r>
            <a:r>
              <a:rPr lang="zh-CN" altLang="zh-CN" dirty="0"/>
              <a:t>如果</a:t>
            </a:r>
            <a:r>
              <a:rPr lang="en-US" altLang="zh-CN" dirty="0"/>
              <a:t>if</a:t>
            </a:r>
            <a:r>
              <a:rPr lang="zh-CN" altLang="zh-CN" dirty="0"/>
              <a:t>条件满足则执行该语句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输入一个数字</a:t>
            </a:r>
            <a:r>
              <a:rPr lang="en-US" altLang="zh-CN" dirty="0">
                <a:solidFill>
                  <a:schemeClr val="tx1"/>
                </a:solidFill>
              </a:rPr>
              <a:t>:10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10</a:t>
            </a:r>
            <a:r>
              <a:rPr lang="zh-CN" altLang="zh-CN" dirty="0">
                <a:solidFill>
                  <a:schemeClr val="tx1"/>
                </a:solidFill>
              </a:rPr>
              <a:t>是一个偶数</a:t>
            </a:r>
          </a:p>
          <a:p>
            <a:endParaRPr lang="zh-CN" altLang="zh-CN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057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0" y="717452"/>
            <a:ext cx="11549575" cy="5444197"/>
          </a:xfrm>
        </p:spPr>
        <p:txBody>
          <a:bodyPr>
            <a:no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5.6.2</a:t>
            </a:r>
            <a:r>
              <a:rPr lang="zh-CN" altLang="zh-CN" b="1" dirty="0">
                <a:solidFill>
                  <a:schemeClr val="tx1"/>
                </a:solidFill>
              </a:rPr>
              <a:t>求两个整数</a:t>
            </a:r>
            <a:r>
              <a:rPr lang="en-US" altLang="zh-CN" b="1" dirty="0">
                <a:solidFill>
                  <a:schemeClr val="tx1"/>
                </a:solidFill>
              </a:rPr>
              <a:t>m</a:t>
            </a:r>
            <a:r>
              <a:rPr lang="zh-CN" altLang="zh-CN" b="1" dirty="0">
                <a:solidFill>
                  <a:schemeClr val="tx1"/>
                </a:solidFill>
              </a:rPr>
              <a:t>和</a:t>
            </a:r>
            <a:r>
              <a:rPr lang="en-US" altLang="zh-CN" b="1" dirty="0">
                <a:solidFill>
                  <a:schemeClr val="tx1"/>
                </a:solidFill>
              </a:rPr>
              <a:t>n</a:t>
            </a:r>
            <a:r>
              <a:rPr lang="zh-CN" altLang="zh-CN" b="1" dirty="0">
                <a:solidFill>
                  <a:schemeClr val="tx1"/>
                </a:solidFill>
              </a:rPr>
              <a:t>的最大公约数</a:t>
            </a:r>
          </a:p>
          <a:p>
            <a:r>
              <a:rPr lang="zh-CN" altLang="zh-CN" dirty="0"/>
              <a:t>该算法的思想是</a:t>
            </a:r>
            <a:r>
              <a:rPr lang="zh-CN" altLang="zh-CN" dirty="0" smtClean="0"/>
              <a:t>：</a:t>
            </a:r>
            <a:endParaRPr lang="en-US" altLang="zh-CN" dirty="0" smtClean="0"/>
          </a:p>
          <a:p>
            <a:r>
              <a:rPr lang="zh-CN" altLang="zh-CN" dirty="0" smtClean="0"/>
              <a:t>① </a:t>
            </a:r>
            <a:r>
              <a:rPr lang="zh-CN" altLang="zh-CN" dirty="0"/>
              <a:t>对于已知两数</a:t>
            </a:r>
            <a:r>
              <a:rPr lang="en-US" altLang="zh-CN" dirty="0" err="1"/>
              <a:t>m,n</a:t>
            </a:r>
            <a:r>
              <a:rPr lang="zh-CN" altLang="zh-CN" dirty="0"/>
              <a:t>，使得</a:t>
            </a:r>
            <a:r>
              <a:rPr lang="en-US" altLang="zh-CN" dirty="0"/>
              <a:t>m&gt;n</a:t>
            </a:r>
            <a:r>
              <a:rPr lang="zh-CN" altLang="zh-CN" dirty="0" smtClean="0"/>
              <a:t>；</a:t>
            </a:r>
            <a:endParaRPr lang="en-US" altLang="zh-CN" dirty="0" smtClean="0"/>
          </a:p>
          <a:p>
            <a:r>
              <a:rPr lang="zh-CN" altLang="zh-CN" dirty="0" smtClean="0"/>
              <a:t>②</a:t>
            </a:r>
            <a:r>
              <a:rPr lang="en-US" altLang="zh-CN" dirty="0" smtClean="0"/>
              <a:t> </a:t>
            </a:r>
            <a:r>
              <a:rPr lang="en-US" altLang="zh-CN" dirty="0"/>
              <a:t>m</a:t>
            </a:r>
            <a:r>
              <a:rPr lang="zh-CN" altLang="zh-CN" dirty="0"/>
              <a:t>除以</a:t>
            </a:r>
            <a:r>
              <a:rPr lang="en-US" altLang="zh-CN" dirty="0"/>
              <a:t>n</a:t>
            </a:r>
            <a:r>
              <a:rPr lang="zh-CN" altLang="zh-CN" dirty="0"/>
              <a:t>得余数</a:t>
            </a:r>
            <a:r>
              <a:rPr lang="en-US" altLang="zh-CN" dirty="0"/>
              <a:t>r</a:t>
            </a:r>
            <a:r>
              <a:rPr lang="zh-CN" altLang="zh-CN" dirty="0" smtClean="0"/>
              <a:t>；</a:t>
            </a:r>
            <a:endParaRPr lang="en-US" altLang="zh-CN" dirty="0" smtClean="0"/>
          </a:p>
          <a:p>
            <a:r>
              <a:rPr lang="zh-CN" altLang="zh-CN" dirty="0" smtClean="0"/>
              <a:t>③ </a:t>
            </a:r>
            <a:r>
              <a:rPr lang="zh-CN" altLang="zh-CN" dirty="0"/>
              <a:t>若</a:t>
            </a:r>
            <a:r>
              <a:rPr lang="en-US" altLang="zh-CN" dirty="0"/>
              <a:t>r≠0</a:t>
            </a:r>
            <a:r>
              <a:rPr lang="zh-CN" altLang="zh-CN" dirty="0"/>
              <a:t>，则令</a:t>
            </a:r>
            <a:r>
              <a:rPr lang="en-US" altLang="zh-CN" dirty="0" err="1"/>
              <a:t>m←n</a:t>
            </a:r>
            <a:r>
              <a:rPr lang="zh-CN" altLang="zh-CN" dirty="0"/>
              <a:t>，</a:t>
            </a:r>
            <a:r>
              <a:rPr lang="en-US" altLang="zh-CN" dirty="0" err="1"/>
              <a:t>n←r</a:t>
            </a:r>
            <a:r>
              <a:rPr lang="zh-CN" altLang="zh-CN" dirty="0"/>
              <a:t>，继续相除得新的</a:t>
            </a:r>
            <a:r>
              <a:rPr lang="en-US" altLang="zh-CN" dirty="0"/>
              <a:t>r</a:t>
            </a:r>
            <a:r>
              <a:rPr lang="zh-CN" altLang="zh-CN" dirty="0"/>
              <a:t>；直到</a:t>
            </a:r>
            <a:r>
              <a:rPr lang="en-US" altLang="zh-CN" dirty="0"/>
              <a:t>r=0</a:t>
            </a:r>
            <a:r>
              <a:rPr lang="zh-CN" altLang="zh-CN" dirty="0"/>
              <a:t>求得最大公约数，结束。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18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6098" y="645389"/>
            <a:ext cx="10818334" cy="5600665"/>
          </a:xfrm>
        </p:spPr>
        <p:txBody>
          <a:bodyPr>
            <a:noAutofit/>
          </a:bodyPr>
          <a:lstStyle/>
          <a:p>
            <a:r>
              <a:rPr lang="zh-CN" altLang="zh-CN" sz="2000" dirty="0"/>
              <a:t>程序代码：</a:t>
            </a:r>
          </a:p>
          <a:p>
            <a:r>
              <a:rPr lang="en-US" altLang="zh-CN" sz="2000" dirty="0"/>
              <a:t>a=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(input("</a:t>
            </a:r>
            <a:r>
              <a:rPr lang="zh-CN" altLang="zh-CN" sz="2000" dirty="0"/>
              <a:t>请输入一个数：</a:t>
            </a:r>
            <a:r>
              <a:rPr lang="en-US" altLang="zh-CN" sz="2000" dirty="0"/>
              <a:t>"))</a:t>
            </a:r>
            <a:endParaRPr lang="zh-CN" altLang="zh-CN" sz="2000" dirty="0"/>
          </a:p>
          <a:p>
            <a:r>
              <a:rPr lang="en-US" altLang="zh-CN" sz="2000" dirty="0"/>
              <a:t>b=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(input</a:t>
            </a:r>
            <a:r>
              <a:rPr lang="en-US" altLang="zh-CN" sz="2000" dirty="0" smtClean="0"/>
              <a:t>(“</a:t>
            </a:r>
            <a:r>
              <a:rPr lang="zh-CN" altLang="en-US" sz="2000" dirty="0" smtClean="0"/>
              <a:t>再</a:t>
            </a:r>
            <a:r>
              <a:rPr lang="zh-CN" altLang="zh-CN" sz="2000" dirty="0" smtClean="0"/>
              <a:t>输入</a:t>
            </a:r>
            <a:r>
              <a:rPr lang="zh-CN" altLang="zh-CN" sz="2000" dirty="0"/>
              <a:t>一个数：</a:t>
            </a:r>
            <a:r>
              <a:rPr lang="en-US" altLang="zh-CN" sz="2000" dirty="0"/>
              <a:t>"))</a:t>
            </a:r>
            <a:endParaRPr lang="zh-CN" altLang="zh-CN" sz="2000" dirty="0"/>
          </a:p>
          <a:p>
            <a:r>
              <a:rPr lang="en-US" altLang="zh-CN" sz="2000" dirty="0"/>
              <a:t>x=a</a:t>
            </a:r>
            <a:endParaRPr lang="zh-CN" altLang="zh-CN" sz="2000" dirty="0"/>
          </a:p>
          <a:p>
            <a:r>
              <a:rPr lang="en-US" altLang="zh-CN" sz="2000" dirty="0"/>
              <a:t>y=b</a:t>
            </a:r>
            <a:endParaRPr lang="zh-CN" altLang="zh-CN" sz="2000" dirty="0"/>
          </a:p>
          <a:p>
            <a:r>
              <a:rPr lang="en-US" altLang="zh-CN" sz="2000" dirty="0"/>
              <a:t>if x&lt;y:</a:t>
            </a:r>
            <a:endParaRPr lang="zh-CN" altLang="zh-CN" sz="2000" dirty="0"/>
          </a:p>
          <a:p>
            <a:r>
              <a:rPr lang="en-US" altLang="zh-CN" sz="2000" dirty="0"/>
              <a:t>    </a:t>
            </a:r>
            <a:r>
              <a:rPr lang="en-US" altLang="zh-CN" sz="2000" dirty="0" err="1"/>
              <a:t>x,y</a:t>
            </a:r>
            <a:r>
              <a:rPr lang="en-US" altLang="zh-CN" sz="2000" dirty="0"/>
              <a:t>=</a:t>
            </a:r>
            <a:r>
              <a:rPr lang="en-US" altLang="zh-CN" sz="2000" dirty="0" err="1"/>
              <a:t>y,x</a:t>
            </a:r>
            <a:endParaRPr lang="zh-CN" altLang="zh-CN" sz="2000" dirty="0"/>
          </a:p>
          <a:p>
            <a:r>
              <a:rPr lang="en-US" altLang="zh-CN" sz="2000" dirty="0"/>
              <a:t>r=</a:t>
            </a:r>
            <a:r>
              <a:rPr lang="en-US" altLang="zh-CN" sz="2000" dirty="0" err="1"/>
              <a:t>x%y</a:t>
            </a:r>
            <a:endParaRPr lang="zh-CN" altLang="zh-CN" sz="2000" dirty="0"/>
          </a:p>
          <a:p>
            <a:r>
              <a:rPr lang="en-US" altLang="zh-CN" sz="2000" dirty="0"/>
              <a:t>while r!=0:</a:t>
            </a:r>
            <a:endParaRPr lang="zh-CN" altLang="zh-CN" sz="2000" dirty="0"/>
          </a:p>
          <a:p>
            <a:r>
              <a:rPr lang="en-US" altLang="zh-CN" sz="2000" dirty="0"/>
              <a:t>        x=y</a:t>
            </a:r>
            <a:endParaRPr lang="zh-CN" altLang="zh-CN" sz="2000" dirty="0"/>
          </a:p>
          <a:p>
            <a:r>
              <a:rPr lang="en-US" altLang="zh-CN" sz="2000" dirty="0"/>
              <a:t>        y=r</a:t>
            </a:r>
            <a:endParaRPr lang="zh-CN" altLang="zh-CN" sz="2000" dirty="0"/>
          </a:p>
          <a:p>
            <a:r>
              <a:rPr lang="en-US" altLang="zh-CN" sz="2000" dirty="0"/>
              <a:t>        r=</a:t>
            </a:r>
            <a:r>
              <a:rPr lang="en-US" altLang="zh-CN" sz="2000" dirty="0" err="1"/>
              <a:t>x%y</a:t>
            </a:r>
            <a:endParaRPr lang="zh-CN" altLang="zh-CN" sz="2000" dirty="0"/>
          </a:p>
          <a:p>
            <a:r>
              <a:rPr lang="en-US" altLang="zh-CN" sz="2000" dirty="0"/>
              <a:t>print(</a:t>
            </a:r>
            <a:r>
              <a:rPr lang="en-US" altLang="zh-CN" sz="2000" dirty="0" err="1"/>
              <a:t>a,b</a:t>
            </a:r>
            <a:r>
              <a:rPr lang="en-US" altLang="zh-CN" sz="2000" dirty="0"/>
              <a:t>,"</a:t>
            </a:r>
            <a:r>
              <a:rPr lang="zh-CN" altLang="zh-CN" sz="2000" dirty="0"/>
              <a:t>的最大公约数是</a:t>
            </a:r>
            <a:r>
              <a:rPr lang="en-US" altLang="zh-CN" sz="2000" dirty="0"/>
              <a:t>",y)</a:t>
            </a:r>
            <a:endParaRPr lang="zh-CN" altLang="zh-CN" sz="2000" dirty="0"/>
          </a:p>
          <a:p>
            <a:endParaRPr lang="zh-CN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5805265" y="4562852"/>
            <a:ext cx="58568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运行结果：</a:t>
            </a:r>
          </a:p>
          <a:p>
            <a:r>
              <a:rPr lang="zh-CN" altLang="zh-CN" dirty="0"/>
              <a:t>请输入一个数：</a:t>
            </a:r>
            <a:r>
              <a:rPr lang="en-US" altLang="zh-CN" dirty="0"/>
              <a:t>6</a:t>
            </a:r>
            <a:endParaRPr lang="zh-CN" altLang="zh-CN" dirty="0"/>
          </a:p>
          <a:p>
            <a:r>
              <a:rPr lang="zh-CN" altLang="en-US" dirty="0" smtClean="0"/>
              <a:t>再</a:t>
            </a:r>
            <a:r>
              <a:rPr lang="zh-CN" altLang="zh-CN" dirty="0" smtClean="0"/>
              <a:t>输入</a:t>
            </a:r>
            <a:r>
              <a:rPr lang="zh-CN" altLang="zh-CN" dirty="0"/>
              <a:t>一个数：</a:t>
            </a:r>
            <a:r>
              <a:rPr lang="en-US" altLang="zh-CN" dirty="0"/>
              <a:t>8</a:t>
            </a:r>
            <a:endParaRPr lang="zh-CN" altLang="zh-CN" dirty="0"/>
          </a:p>
          <a:p>
            <a:r>
              <a:rPr lang="en-US" altLang="zh-CN" dirty="0"/>
              <a:t>6 8 </a:t>
            </a:r>
            <a:r>
              <a:rPr lang="zh-CN" altLang="zh-CN" dirty="0"/>
              <a:t>的最大公约数是</a:t>
            </a:r>
            <a:r>
              <a:rPr lang="en-US" altLang="zh-CN" dirty="0"/>
              <a:t> 2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37441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5.6.3  </a:t>
            </a:r>
            <a:r>
              <a:rPr lang="zh-CN" altLang="zh-CN" b="1" dirty="0">
                <a:solidFill>
                  <a:schemeClr val="tx1"/>
                </a:solidFill>
              </a:rPr>
              <a:t>输出九九乘法表</a:t>
            </a:r>
          </a:p>
          <a:p>
            <a:r>
              <a:rPr lang="zh-CN" altLang="zh-CN" dirty="0"/>
              <a:t>分析：可以使用</a:t>
            </a:r>
            <a:r>
              <a:rPr lang="en-US" altLang="zh-CN" dirty="0"/>
              <a:t>for</a:t>
            </a:r>
            <a:r>
              <a:rPr lang="zh-CN" altLang="zh-CN" dirty="0"/>
              <a:t>语句循环嵌套，外循环控制行，内循环控制列。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/>
              <a:t>for j in range(1,10):		#</a:t>
            </a:r>
            <a:r>
              <a:rPr lang="zh-CN" altLang="zh-CN" dirty="0"/>
              <a:t>循环变量</a:t>
            </a:r>
            <a:r>
              <a:rPr lang="en-US" altLang="zh-CN" dirty="0"/>
              <a:t>j</a:t>
            </a:r>
            <a:r>
              <a:rPr lang="zh-CN" altLang="zh-CN" dirty="0"/>
              <a:t>从</a:t>
            </a:r>
            <a:r>
              <a:rPr lang="en-US" altLang="zh-CN" dirty="0"/>
              <a:t>1</a:t>
            </a:r>
            <a:r>
              <a:rPr lang="zh-CN" altLang="zh-CN" dirty="0"/>
              <a:t>循环到</a:t>
            </a:r>
            <a:r>
              <a:rPr lang="en-US" altLang="zh-CN" dirty="0"/>
              <a:t>9</a:t>
            </a:r>
            <a:endParaRPr lang="zh-CN" altLang="zh-CN" dirty="0"/>
          </a:p>
          <a:p>
            <a:r>
              <a:rPr lang="en-US" altLang="zh-CN" dirty="0"/>
              <a:t>	for k in range(1,j+1):	 #</a:t>
            </a:r>
            <a:r>
              <a:rPr lang="zh-CN" altLang="zh-CN" dirty="0"/>
              <a:t>循环变量</a:t>
            </a:r>
            <a:r>
              <a:rPr lang="en-US" altLang="zh-CN" dirty="0"/>
              <a:t>k</a:t>
            </a:r>
            <a:r>
              <a:rPr lang="zh-CN" altLang="zh-CN" dirty="0"/>
              <a:t>从</a:t>
            </a:r>
            <a:r>
              <a:rPr lang="en-US" altLang="zh-CN" dirty="0"/>
              <a:t>1</a:t>
            </a:r>
            <a:r>
              <a:rPr lang="zh-CN" altLang="zh-CN" dirty="0"/>
              <a:t>循环到</a:t>
            </a:r>
            <a:r>
              <a:rPr lang="en-US" altLang="zh-CN" dirty="0"/>
              <a:t>j+1</a:t>
            </a:r>
            <a:endParaRPr lang="zh-CN" altLang="zh-CN" dirty="0"/>
          </a:p>
          <a:p>
            <a:r>
              <a:rPr lang="en-US" altLang="zh-CN" dirty="0"/>
              <a:t>		print(k,"*",j,"=",j*</a:t>
            </a:r>
            <a:r>
              <a:rPr lang="en-US" altLang="zh-CN" dirty="0" err="1"/>
              <a:t>k,"",end</a:t>
            </a:r>
            <a:r>
              <a:rPr lang="en-US" altLang="zh-CN" dirty="0"/>
              <a:t>="")	#</a:t>
            </a:r>
            <a:r>
              <a:rPr lang="zh-CN" altLang="zh-CN" dirty="0"/>
              <a:t>输出乘法表达式</a:t>
            </a:r>
          </a:p>
          <a:p>
            <a:r>
              <a:rPr lang="en-US" altLang="zh-CN" dirty="0"/>
              <a:t>	print("")			#</a:t>
            </a:r>
            <a:r>
              <a:rPr lang="zh-CN" altLang="zh-CN" dirty="0"/>
              <a:t>输出空字符串，作用是为了换行</a:t>
            </a:r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8553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11381043" cy="5375582"/>
          </a:xfrm>
        </p:spPr>
        <p:txBody>
          <a:bodyPr>
            <a:normAutofit/>
          </a:bodyPr>
          <a:lstStyle/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1*1=1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1*2=2  2*2=4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1*3= 3  2*3=6   3*3=9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1*4=4   2*4=8   3*4=9  4*4=16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1*5=5   2*5=10  3*5=15  4*5=20  5*5=25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1*6=6   2*6=12  3*6=18  4*6=24  5*6=30  6*6=36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1*7=7   2*7=14  3*7=21  4*7=28  5*7=35  6*7=42  7*7=49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1*8=8   2*8=16  3*8=24  4*8=32  5*8=40  6*8=48  7*8=56  8*8=64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1*9=9   2*9=18  3*9=27  4*9=36  5*9=45  6*9=54  7*9=63  8*9=72   9*9=81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3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zh-CN" dirty="0"/>
              <a:t>5.1 </a:t>
            </a:r>
            <a:r>
              <a:rPr lang="zh-CN" altLang="zh-CN" dirty="0"/>
              <a:t>程序设计流程</a:t>
            </a:r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python</a:t>
            </a:r>
            <a:r>
              <a:rPr lang="zh-CN" altLang="zh-CN" dirty="0"/>
              <a:t>设计程序一般分为如下步骤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zh-CN" altLang="zh-CN" dirty="0" smtClean="0"/>
              <a:t>步骤</a:t>
            </a:r>
            <a:r>
              <a:rPr lang="en-US" altLang="zh-CN" dirty="0"/>
              <a:t>1</a:t>
            </a:r>
            <a:r>
              <a:rPr lang="zh-CN" altLang="zh-CN" dirty="0"/>
              <a:t>：分析找出解决问题的关键之处，即找出解决问题的算法，确定算法的步骤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zh-CN" altLang="zh-CN" dirty="0" smtClean="0"/>
              <a:t>步骤</a:t>
            </a:r>
            <a:r>
              <a:rPr lang="en-US" altLang="zh-CN" dirty="0"/>
              <a:t>2</a:t>
            </a:r>
            <a:r>
              <a:rPr lang="zh-CN" altLang="zh-CN" dirty="0"/>
              <a:t>：将算法转换为程序流程图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zh-CN" altLang="zh-CN" dirty="0" smtClean="0"/>
              <a:t>步骤</a:t>
            </a:r>
            <a:r>
              <a:rPr lang="en-US" altLang="zh-CN" dirty="0"/>
              <a:t>3</a:t>
            </a:r>
            <a:r>
              <a:rPr lang="zh-CN" altLang="zh-CN" dirty="0"/>
              <a:t>：根据程序流程图编写符合</a:t>
            </a:r>
            <a:r>
              <a:rPr lang="en-US" altLang="zh-CN" dirty="0"/>
              <a:t>python</a:t>
            </a:r>
            <a:r>
              <a:rPr lang="zh-CN" altLang="zh-CN" dirty="0"/>
              <a:t>语法的代码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zh-CN" altLang="zh-CN" dirty="0" smtClean="0"/>
              <a:t>步骤</a:t>
            </a:r>
            <a:r>
              <a:rPr lang="en-US" altLang="zh-CN" dirty="0"/>
              <a:t>4</a:t>
            </a:r>
            <a:r>
              <a:rPr lang="zh-CN" altLang="zh-CN" dirty="0"/>
              <a:t>：调试程序，纠正错误。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685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800"/>
              </a:lnSpc>
            </a:pPr>
            <a:r>
              <a:rPr lang="zh-CN" altLang="zh-CN" dirty="0"/>
              <a:t>程序语言一般有三类基本程序结构</a:t>
            </a:r>
            <a:r>
              <a:rPr lang="zh-CN" altLang="zh-CN" dirty="0" smtClean="0"/>
              <a:t>语句</a:t>
            </a:r>
            <a:r>
              <a:rPr lang="zh-CN" altLang="en-US" dirty="0" smtClean="0"/>
              <a:t>：</a:t>
            </a:r>
            <a:endParaRPr lang="en-US" altLang="zh-CN" dirty="0"/>
          </a:p>
          <a:p>
            <a:pPr marL="342900" indent="-342900">
              <a:lnSpc>
                <a:spcPts val="3800"/>
              </a:lnSpc>
              <a:buFont typeface="Wingdings" pitchFamily="2" charset="2"/>
              <a:buChar char="Ø"/>
            </a:pPr>
            <a:r>
              <a:rPr lang="zh-CN" altLang="zh-CN" dirty="0">
                <a:solidFill>
                  <a:schemeClr val="bg1"/>
                </a:solidFill>
              </a:rPr>
              <a:t>顺序</a:t>
            </a:r>
            <a:r>
              <a:rPr lang="zh-CN" altLang="zh-CN" dirty="0" smtClean="0">
                <a:solidFill>
                  <a:schemeClr val="bg1"/>
                </a:solidFill>
              </a:rPr>
              <a:t>结构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ts val="3800"/>
              </a:lnSpc>
              <a:buFont typeface="Wingdings" pitchFamily="2" charset="2"/>
              <a:buChar char="Ø"/>
            </a:pPr>
            <a:r>
              <a:rPr lang="zh-CN" altLang="en-US" dirty="0" smtClean="0">
                <a:solidFill>
                  <a:schemeClr val="bg1"/>
                </a:solidFill>
              </a:rPr>
              <a:t>选择</a:t>
            </a:r>
            <a:r>
              <a:rPr lang="zh-CN" altLang="zh-CN" dirty="0" smtClean="0">
                <a:solidFill>
                  <a:schemeClr val="bg1"/>
                </a:solidFill>
              </a:rPr>
              <a:t>结构</a:t>
            </a:r>
            <a:endParaRPr lang="en-US" altLang="zh-CN" dirty="0">
              <a:solidFill>
                <a:schemeClr val="bg1"/>
              </a:solidFill>
            </a:endParaRPr>
          </a:p>
          <a:p>
            <a:pPr marL="342900" indent="-342900">
              <a:lnSpc>
                <a:spcPts val="3800"/>
              </a:lnSpc>
              <a:buFont typeface="Wingdings" pitchFamily="2" charset="2"/>
              <a:buChar char="Ø"/>
            </a:pPr>
            <a:r>
              <a:rPr lang="zh-CN" altLang="zh-CN" dirty="0" smtClean="0">
                <a:solidFill>
                  <a:schemeClr val="bg1"/>
                </a:solidFill>
              </a:rPr>
              <a:t>循环结构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09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ts val="3800"/>
              </a:lnSpc>
            </a:pPr>
            <a:r>
              <a:rPr lang="en-US" altLang="zh-CN" dirty="0"/>
              <a:t>5.2 </a:t>
            </a:r>
            <a:r>
              <a:rPr lang="zh-CN" altLang="zh-CN" dirty="0"/>
              <a:t>顺序结构</a:t>
            </a:r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1" y="1053352"/>
            <a:ext cx="9681028" cy="562574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 </a:t>
            </a:r>
            <a:r>
              <a:rPr lang="zh-CN" altLang="zh-CN" dirty="0" smtClean="0"/>
              <a:t>顺序结构是最简单的控制结构，按照语句的书写顺序依次从上到下执行，如图</a:t>
            </a:r>
            <a:r>
              <a:rPr lang="en-US" altLang="zh-CN" dirty="0" smtClean="0"/>
              <a:t>5-1</a:t>
            </a:r>
            <a:r>
              <a:rPr lang="zh-CN" altLang="zh-CN" dirty="0" smtClean="0"/>
              <a:t>是一个顺序结构的流程图，它有一个入口、一个出口，依次执行语句</a:t>
            </a:r>
            <a:r>
              <a:rPr lang="en-US" altLang="zh-CN" dirty="0" smtClean="0"/>
              <a:t>1</a:t>
            </a:r>
            <a:r>
              <a:rPr lang="zh-CN" altLang="zh-CN" dirty="0" smtClean="0"/>
              <a:t>和语句</a:t>
            </a:r>
            <a:r>
              <a:rPr lang="en-US" altLang="zh-CN" dirty="0" smtClean="0"/>
              <a:t>2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638" y="2894810"/>
            <a:ext cx="1665288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138431" y="5301342"/>
            <a:ext cx="2659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图</a:t>
            </a:r>
            <a:r>
              <a:rPr lang="en-US" altLang="zh-CN" dirty="0"/>
              <a:t>5-1 </a:t>
            </a:r>
            <a:r>
              <a:rPr lang="zh-CN" altLang="zh-CN" dirty="0"/>
              <a:t>顺序结构的流程图</a:t>
            </a:r>
          </a:p>
        </p:txBody>
      </p:sp>
    </p:spTree>
    <p:extLst>
      <p:ext uri="{BB962C8B-B14F-4D97-AF65-F5344CB8AC3E}">
        <p14:creationId xmlns:p14="http://schemas.microsoft.com/office/powerpoint/2010/main" val="130485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6B840BD0-DF50-4A14-A758-D161B8F9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144" y="266330"/>
            <a:ext cx="12046856" cy="6192527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5.1</a:t>
            </a:r>
            <a:r>
              <a:rPr lang="zh-CN" altLang="zh-CN" dirty="0"/>
              <a:t>】顺序结构案例。编写程序，要求输入三角形的三条边（假设给定的三条边符合构成三角形的条件：任意两边之和大于第三边），计算三角形的面积并输出</a:t>
            </a:r>
            <a:r>
              <a:rPr lang="zh-CN" altLang="zh-CN" dirty="0" smtClean="0"/>
              <a:t>。</a:t>
            </a:r>
            <a:r>
              <a:rPr lang="zh-CN" altLang="en-US" dirty="0" smtClean="0"/>
              <a:t>程序代码如下：</a:t>
            </a:r>
            <a:endParaRPr lang="zh-CN" altLang="zh-CN" dirty="0"/>
          </a:p>
          <a:p>
            <a:r>
              <a:rPr lang="en-US" altLang="zh-CN" dirty="0" smtClean="0"/>
              <a:t>a </a:t>
            </a:r>
            <a:r>
              <a:rPr lang="en-US" altLang="zh-CN" dirty="0"/>
              <a:t>= input("</a:t>
            </a:r>
            <a:r>
              <a:rPr lang="zh-CN" altLang="zh-CN" dirty="0"/>
              <a:t>请输入三角形的第一条边长：</a:t>
            </a:r>
            <a:r>
              <a:rPr lang="en-US" altLang="zh-CN" dirty="0"/>
              <a:t>")   #</a:t>
            </a:r>
            <a:r>
              <a:rPr lang="zh-CN" altLang="zh-CN" dirty="0"/>
              <a:t>输入第一条边长</a:t>
            </a:r>
          </a:p>
          <a:p>
            <a:r>
              <a:rPr lang="en-US" altLang="zh-CN" dirty="0"/>
              <a:t>b= input("</a:t>
            </a:r>
            <a:r>
              <a:rPr lang="zh-CN" altLang="zh-CN" dirty="0"/>
              <a:t>请输入三角形的第二条边长：</a:t>
            </a:r>
            <a:r>
              <a:rPr lang="en-US" altLang="zh-CN" dirty="0"/>
              <a:t>")   #</a:t>
            </a:r>
            <a:r>
              <a:rPr lang="zh-CN" altLang="zh-CN" dirty="0"/>
              <a:t>输入第二条边长</a:t>
            </a:r>
          </a:p>
          <a:p>
            <a:r>
              <a:rPr lang="en-US" altLang="zh-CN" dirty="0"/>
              <a:t>c= input("</a:t>
            </a:r>
            <a:r>
              <a:rPr lang="zh-CN" altLang="zh-CN" dirty="0"/>
              <a:t>请输入三角形的第三条边长：</a:t>
            </a:r>
            <a:r>
              <a:rPr lang="en-US" altLang="zh-CN" dirty="0"/>
              <a:t>")   #</a:t>
            </a:r>
            <a:r>
              <a:rPr lang="zh-CN" altLang="zh-CN" dirty="0"/>
              <a:t>输入第三条边长</a:t>
            </a:r>
          </a:p>
          <a:p>
            <a:r>
              <a:rPr lang="en-US" altLang="zh-CN" dirty="0" err="1"/>
              <a:t>a,b,c</a:t>
            </a:r>
            <a:r>
              <a:rPr lang="en-US" altLang="zh-CN" dirty="0"/>
              <a:t> = </a:t>
            </a:r>
            <a:r>
              <a:rPr lang="en-US" altLang="zh-CN" dirty="0" err="1"/>
              <a:t>int</a:t>
            </a:r>
            <a:r>
              <a:rPr lang="en-US" altLang="zh-CN" dirty="0"/>
              <a:t>(a),</a:t>
            </a:r>
            <a:r>
              <a:rPr lang="en-US" altLang="zh-CN" dirty="0" err="1"/>
              <a:t>int</a:t>
            </a:r>
            <a:r>
              <a:rPr lang="en-US" altLang="zh-CN" dirty="0"/>
              <a:t>(b),</a:t>
            </a:r>
            <a:r>
              <a:rPr lang="en-US" altLang="zh-CN" dirty="0" err="1"/>
              <a:t>int</a:t>
            </a:r>
            <a:r>
              <a:rPr lang="en-US" altLang="zh-CN" dirty="0"/>
              <a:t>(c)   #</a:t>
            </a:r>
            <a:r>
              <a:rPr lang="zh-CN" altLang="zh-CN" dirty="0"/>
              <a:t>将输入的三条边长分别转换为整型</a:t>
            </a:r>
          </a:p>
          <a:p>
            <a:r>
              <a:rPr lang="en-US" altLang="zh-CN" dirty="0"/>
              <a:t>s = (a + b + c)/2    #</a:t>
            </a:r>
            <a:r>
              <a:rPr lang="zh-CN" altLang="zh-CN" dirty="0"/>
              <a:t>计算</a:t>
            </a:r>
            <a:r>
              <a:rPr lang="en-US" altLang="zh-CN" dirty="0"/>
              <a:t>s</a:t>
            </a:r>
            <a:endParaRPr lang="zh-CN" altLang="zh-CN" dirty="0"/>
          </a:p>
          <a:p>
            <a:r>
              <a:rPr lang="en-US" altLang="zh-CN" dirty="0"/>
              <a:t>area = (s * (s-a) * (s-b) * (s-c)) ** 0.5     #</a:t>
            </a:r>
            <a:r>
              <a:rPr lang="zh-CN" altLang="zh-CN" dirty="0"/>
              <a:t>计算面积</a:t>
            </a:r>
          </a:p>
          <a:p>
            <a:r>
              <a:rPr lang="en-US" altLang="zh-CN" dirty="0"/>
              <a:t>print("</a:t>
            </a:r>
            <a:r>
              <a:rPr lang="zh-CN" altLang="zh-CN" dirty="0"/>
              <a:t>此三角形面积为：</a:t>
            </a:r>
            <a:r>
              <a:rPr lang="en-US" altLang="zh-CN" dirty="0"/>
              <a:t>",area)  #</a:t>
            </a:r>
            <a:r>
              <a:rPr lang="zh-CN" altLang="zh-CN" dirty="0"/>
              <a:t>计算三角形</a:t>
            </a:r>
            <a:r>
              <a:rPr lang="zh-CN" altLang="zh-CN" dirty="0" smtClean="0"/>
              <a:t>面积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chemeClr val="tx1"/>
                </a:solidFill>
              </a:rPr>
              <a:t>运行结果：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请输入三角形的第一条边长：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请输入三角形的第二条边长：</a:t>
            </a:r>
            <a:r>
              <a:rPr lang="en-US" altLang="zh-CN" dirty="0">
                <a:solidFill>
                  <a:schemeClr val="tx1"/>
                </a:solidFill>
              </a:rPr>
              <a:t>4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请输入三角形的第三条边长：</a:t>
            </a:r>
            <a:r>
              <a:rPr lang="en-US" altLang="zh-CN" dirty="0">
                <a:solidFill>
                  <a:schemeClr val="tx1"/>
                </a:solidFill>
              </a:rPr>
              <a:t>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此三角形面积为：</a:t>
            </a:r>
            <a:r>
              <a:rPr lang="en-US" altLang="zh-CN" dirty="0">
                <a:solidFill>
                  <a:schemeClr val="tx1"/>
                </a:solidFill>
              </a:rPr>
              <a:t>6.0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65602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5.3 </a:t>
            </a:r>
            <a:r>
              <a:rPr lang="zh-CN" altLang="zh-CN" b="1" dirty="0"/>
              <a:t>选择结构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5.3.1 </a:t>
            </a:r>
            <a:r>
              <a:rPr lang="en-US" altLang="zh-CN" dirty="0"/>
              <a:t>if</a:t>
            </a:r>
            <a:r>
              <a:rPr lang="zh-CN" altLang="zh-CN" dirty="0" smtClean="0"/>
              <a:t>语句</a:t>
            </a:r>
            <a:endParaRPr lang="en-US" altLang="zh-CN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5.3.2 </a:t>
            </a:r>
            <a:r>
              <a:rPr lang="en-US" altLang="zh-CN" dirty="0"/>
              <a:t>if...else</a:t>
            </a:r>
            <a:r>
              <a:rPr lang="zh-CN" altLang="zh-CN" dirty="0"/>
              <a:t>语句 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5.3.3 </a:t>
            </a:r>
            <a:r>
              <a:rPr lang="en-US" altLang="zh-CN" dirty="0"/>
              <a:t>if...</a:t>
            </a:r>
            <a:r>
              <a:rPr lang="en-US" altLang="zh-CN" dirty="0" err="1"/>
              <a:t>elif</a:t>
            </a:r>
            <a:r>
              <a:rPr lang="en-US" altLang="zh-CN" dirty="0"/>
              <a:t>...else</a:t>
            </a:r>
            <a:r>
              <a:rPr lang="zh-CN" altLang="zh-CN" dirty="0"/>
              <a:t>语句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8727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E4C1958-4468-43F5-A30F-4AD99112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CN" cap="none" dirty="0" smtClean="0"/>
              <a:t>5.3.1 if</a:t>
            </a:r>
            <a:r>
              <a:rPr lang="zh-CN" altLang="zh-CN" cap="none" dirty="0" smtClean="0"/>
              <a:t>语句</a:t>
            </a:r>
            <a:endParaRPr lang="en-US" altLang="zh-CN" cap="none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4FE5087-213E-4AFA-BA82-E3E77032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608513" cy="4908176"/>
          </a:xfrm>
        </p:spPr>
        <p:txBody>
          <a:bodyPr/>
          <a:lstStyle/>
          <a:p>
            <a:r>
              <a:rPr lang="en-US" altLang="zh-CN" dirty="0"/>
              <a:t>if</a:t>
            </a:r>
            <a:r>
              <a:rPr lang="zh-CN" altLang="zh-CN" dirty="0"/>
              <a:t>语句通过条件表达式来判断真假，当且仅当该表达式为真时，则执行语句序列，否则直接执行</a:t>
            </a:r>
            <a:r>
              <a:rPr lang="en-US" altLang="zh-CN" dirty="0"/>
              <a:t>if</a:t>
            </a:r>
            <a:r>
              <a:rPr lang="zh-CN" altLang="zh-CN" dirty="0"/>
              <a:t>语句下面的语句。</a:t>
            </a:r>
            <a:r>
              <a:rPr lang="en-US" altLang="zh-CN" dirty="0"/>
              <a:t>if</a:t>
            </a:r>
            <a:r>
              <a:rPr lang="zh-CN" altLang="zh-CN" dirty="0"/>
              <a:t>语句的语法格式如下：</a:t>
            </a:r>
          </a:p>
          <a:p>
            <a:r>
              <a:rPr lang="en-US" altLang="zh-CN" dirty="0"/>
              <a:t>if &lt;</a:t>
            </a:r>
            <a:r>
              <a:rPr lang="zh-CN" altLang="zh-CN" dirty="0"/>
              <a:t>表达式</a:t>
            </a:r>
            <a:r>
              <a:rPr lang="en-US" altLang="zh-CN" dirty="0"/>
              <a:t>&gt;:</a:t>
            </a:r>
            <a:endParaRPr lang="zh-CN" altLang="zh-CN" dirty="0"/>
          </a:p>
          <a:p>
            <a:r>
              <a:rPr lang="en-US" altLang="zh-CN" dirty="0"/>
              <a:t>	&lt;</a:t>
            </a:r>
            <a:r>
              <a:rPr lang="zh-CN" altLang="zh-CN" dirty="0"/>
              <a:t>语句序列</a:t>
            </a:r>
            <a:r>
              <a:rPr lang="en-US" altLang="zh-CN" dirty="0"/>
              <a:t>&gt;</a:t>
            </a:r>
            <a:endParaRPr lang="zh-CN" altLang="zh-CN" dirty="0"/>
          </a:p>
          <a:p>
            <a:r>
              <a:rPr lang="zh-CN" altLang="zh-CN" dirty="0"/>
              <a:t>其中：</a:t>
            </a:r>
            <a:r>
              <a:rPr lang="en-US" altLang="zh-CN" dirty="0"/>
              <a:t>if</a:t>
            </a:r>
            <a:r>
              <a:rPr lang="zh-CN" altLang="zh-CN" dirty="0"/>
              <a:t>为</a:t>
            </a:r>
            <a:r>
              <a:rPr lang="en-US" altLang="zh-CN" dirty="0"/>
              <a:t>Python</a:t>
            </a:r>
            <a:r>
              <a:rPr lang="zh-CN" altLang="zh-CN" dirty="0"/>
              <a:t>的关键字，</a:t>
            </a:r>
            <a:r>
              <a:rPr lang="en-US" altLang="zh-CN" dirty="0"/>
              <a:t>&lt;</a:t>
            </a:r>
            <a:r>
              <a:rPr lang="zh-CN" altLang="zh-CN" dirty="0"/>
              <a:t>表达式</a:t>
            </a:r>
            <a:r>
              <a:rPr lang="en-US" altLang="zh-CN" dirty="0"/>
              <a:t>&gt;</a:t>
            </a:r>
            <a:r>
              <a:rPr lang="zh-CN" altLang="zh-CN" dirty="0"/>
              <a:t>是任意的数值、字符、关系或逻辑表达式，或用其它数据类型表示的表达式。它表示条件，以</a:t>
            </a:r>
            <a:r>
              <a:rPr lang="en-US" altLang="zh-CN" dirty="0"/>
              <a:t>True</a:t>
            </a:r>
            <a:r>
              <a:rPr lang="zh-CN" altLang="zh-CN" dirty="0"/>
              <a:t>表示真，</a:t>
            </a:r>
            <a:r>
              <a:rPr lang="en-US" altLang="zh-CN" dirty="0"/>
              <a:t>False</a:t>
            </a:r>
            <a:r>
              <a:rPr lang="zh-CN" altLang="zh-CN" dirty="0"/>
              <a:t>表示假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/>
              <a:t>执行顺序如图</a:t>
            </a:r>
            <a:r>
              <a:rPr lang="en-US" altLang="zh-CN" dirty="0" smtClean="0"/>
              <a:t>5-2</a:t>
            </a:r>
            <a:r>
              <a:rPr lang="zh-CN" altLang="en-US" dirty="0" smtClean="0"/>
              <a:t>所示</a:t>
            </a:r>
            <a:endParaRPr lang="zh-CN" altLang="zh-CN" dirty="0"/>
          </a:p>
          <a:p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pic>
        <p:nvPicPr>
          <p:cNvPr id="9" name="Picture 2" descr="图4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625" y="3962855"/>
            <a:ext cx="2563812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4632201" y="6367362"/>
            <a:ext cx="2316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图</a:t>
            </a:r>
            <a:r>
              <a:rPr lang="en-US" altLang="zh-CN" dirty="0"/>
              <a:t>5-2 if</a:t>
            </a:r>
            <a:r>
              <a:rPr lang="zh-CN" altLang="zh-CN" dirty="0"/>
              <a:t>语句的流程图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0394925" y="683992"/>
            <a:ext cx="1362075" cy="1494790"/>
            <a:chOff x="0" y="0"/>
            <a:chExt cx="1981200" cy="1743075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8" name="文本框 11"/>
            <p:cNvSpPr txBox="1"/>
            <p:nvPr/>
          </p:nvSpPr>
          <p:spPr>
            <a:xfrm>
              <a:off x="83127" y="1399495"/>
              <a:ext cx="1898073" cy="33256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5.1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10" name="图片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287" y="95513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3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6158" y="800133"/>
            <a:ext cx="8708180" cy="5804647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5.2</a:t>
            </a:r>
            <a:r>
              <a:rPr lang="zh-CN" altLang="zh-CN" dirty="0"/>
              <a:t>】分支结构举例。输入两个整数</a:t>
            </a:r>
            <a:r>
              <a:rPr lang="en-US" altLang="zh-CN" dirty="0"/>
              <a:t>a</a:t>
            </a:r>
            <a:r>
              <a:rPr lang="zh-CN" altLang="zh-CN" dirty="0"/>
              <a:t>和</a:t>
            </a:r>
            <a:r>
              <a:rPr lang="en-US" altLang="zh-CN" dirty="0"/>
              <a:t>b</a:t>
            </a:r>
            <a:r>
              <a:rPr lang="zh-CN" altLang="zh-CN" dirty="0"/>
              <a:t>，按从小到大的顺序输出这两个数。</a:t>
            </a:r>
          </a:p>
          <a:p>
            <a:r>
              <a:rPr lang="zh-CN" altLang="en-US" dirty="0" smtClean="0"/>
              <a:t>程序代码：</a:t>
            </a:r>
            <a:endParaRPr lang="en-US" altLang="zh-CN" dirty="0" smtClean="0"/>
          </a:p>
          <a:p>
            <a:r>
              <a:rPr lang="en-US" altLang="zh-CN" dirty="0"/>
              <a:t>a = </a:t>
            </a:r>
            <a:r>
              <a:rPr lang="en-US" altLang="zh-CN" dirty="0" err="1"/>
              <a:t>int</a:t>
            </a:r>
            <a:r>
              <a:rPr lang="en-US" altLang="zh-CN" dirty="0"/>
              <a:t>(input("a="))   #</a:t>
            </a:r>
            <a:r>
              <a:rPr lang="zh-CN" altLang="zh-CN" dirty="0"/>
              <a:t>输入变量</a:t>
            </a:r>
            <a:r>
              <a:rPr lang="en-US" altLang="zh-CN" dirty="0"/>
              <a:t>a</a:t>
            </a:r>
            <a:r>
              <a:rPr lang="zh-CN" altLang="zh-CN" dirty="0"/>
              <a:t>的值并转换为整型</a:t>
            </a:r>
          </a:p>
          <a:p>
            <a:r>
              <a:rPr lang="en-US" altLang="zh-CN" dirty="0"/>
              <a:t>b =</a:t>
            </a:r>
            <a:r>
              <a:rPr lang="en-US" altLang="zh-CN" dirty="0" err="1"/>
              <a:t>int</a:t>
            </a:r>
            <a:r>
              <a:rPr lang="en-US" altLang="zh-CN" dirty="0"/>
              <a:t>(input("b="))   #</a:t>
            </a:r>
            <a:r>
              <a:rPr lang="zh-CN" altLang="zh-CN" dirty="0"/>
              <a:t>输入变量</a:t>
            </a:r>
            <a:r>
              <a:rPr lang="en-US" altLang="zh-CN" dirty="0"/>
              <a:t>b</a:t>
            </a:r>
            <a:r>
              <a:rPr lang="zh-CN" altLang="zh-CN" dirty="0"/>
              <a:t>的值并转换为整型</a:t>
            </a:r>
          </a:p>
          <a:p>
            <a:r>
              <a:rPr lang="en-US" altLang="zh-CN" dirty="0"/>
              <a:t>print("before exchange:",</a:t>
            </a:r>
            <a:r>
              <a:rPr lang="en-US" altLang="zh-CN" dirty="0" err="1"/>
              <a:t>a,b</a:t>
            </a:r>
            <a:r>
              <a:rPr lang="en-US" altLang="zh-CN" dirty="0"/>
              <a:t>)   #</a:t>
            </a:r>
            <a:r>
              <a:rPr lang="zh-CN" altLang="zh-CN" dirty="0"/>
              <a:t>输出交换前两个变量的值</a:t>
            </a:r>
          </a:p>
          <a:p>
            <a:r>
              <a:rPr lang="en-US" altLang="zh-CN" dirty="0"/>
              <a:t>if a&gt;b:      #if</a:t>
            </a:r>
            <a:r>
              <a:rPr lang="zh-CN" altLang="zh-CN" dirty="0"/>
              <a:t>语句条件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a,b</a:t>
            </a:r>
            <a:r>
              <a:rPr lang="en-US" altLang="zh-CN" dirty="0"/>
              <a:t>=</a:t>
            </a:r>
            <a:r>
              <a:rPr lang="en-US" altLang="zh-CN" dirty="0" err="1"/>
              <a:t>b,a</a:t>
            </a:r>
            <a:r>
              <a:rPr lang="en-US" altLang="zh-CN" dirty="0"/>
              <a:t>   #if</a:t>
            </a:r>
            <a:r>
              <a:rPr lang="zh-CN" altLang="zh-CN" dirty="0"/>
              <a:t>语句块</a:t>
            </a:r>
          </a:p>
          <a:p>
            <a:r>
              <a:rPr lang="en-US" altLang="zh-CN" dirty="0"/>
              <a:t>print("after exchange:",</a:t>
            </a:r>
            <a:r>
              <a:rPr lang="en-US" altLang="zh-CN" dirty="0" err="1"/>
              <a:t>a,b</a:t>
            </a:r>
            <a:r>
              <a:rPr lang="en-US" altLang="zh-CN" dirty="0"/>
              <a:t>)  #if</a:t>
            </a:r>
            <a:r>
              <a:rPr lang="zh-CN" altLang="zh-CN" dirty="0"/>
              <a:t>结构外语句，该语句一定会执行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a=3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b=2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before exchange:3 2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after exchange:2 3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6167826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568</TotalTime>
  <Words>1923</Words>
  <Application>Microsoft Office PowerPoint</Application>
  <PresentationFormat>自定义</PresentationFormat>
  <Paragraphs>289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切片</vt:lpstr>
      <vt:lpstr>第5单元</vt:lpstr>
      <vt:lpstr>本单元知识点</vt:lpstr>
      <vt:lpstr>5.1 程序设计流程</vt:lpstr>
      <vt:lpstr>PowerPoint 演示文稿</vt:lpstr>
      <vt:lpstr>5.2 顺序结构</vt:lpstr>
      <vt:lpstr>PowerPoint 演示文稿</vt:lpstr>
      <vt:lpstr>5.3 选择结构</vt:lpstr>
      <vt:lpstr>5.3.1 if语句</vt:lpstr>
      <vt:lpstr>PowerPoint 演示文稿</vt:lpstr>
      <vt:lpstr>5.3.2 if...else语句</vt:lpstr>
      <vt:lpstr>PowerPoint 演示文稿</vt:lpstr>
      <vt:lpstr>PowerPoint 演示文稿</vt:lpstr>
      <vt:lpstr>5.3.3 if...elif...else语句</vt:lpstr>
      <vt:lpstr>PowerPoint 演示文稿</vt:lpstr>
      <vt:lpstr>PowerPoint 演示文稿</vt:lpstr>
      <vt:lpstr>5.4 循环结构</vt:lpstr>
      <vt:lpstr>5.4.1 while语句</vt:lpstr>
      <vt:lpstr>PowerPoint 演示文稿</vt:lpstr>
      <vt:lpstr>PowerPoint 演示文稿</vt:lpstr>
      <vt:lpstr>5.4.2 for 语句</vt:lpstr>
      <vt:lpstr>PowerPoint 演示文稿</vt:lpstr>
      <vt:lpstr>5.5流程控制的其他语句</vt:lpstr>
      <vt:lpstr>PowerPoint 演示文稿</vt:lpstr>
      <vt:lpstr>3、continue语句</vt:lpstr>
      <vt:lpstr>5.6 实验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Administrator</cp:lastModifiedBy>
  <cp:revision>97</cp:revision>
  <dcterms:created xsi:type="dcterms:W3CDTF">2019-06-10T18:02:19Z</dcterms:created>
  <dcterms:modified xsi:type="dcterms:W3CDTF">2019-06-19T11:56:12Z</dcterms:modified>
</cp:coreProperties>
</file>