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78" r:id="rId5"/>
    <p:sldId id="279" r:id="rId6"/>
    <p:sldId id="268" r:id="rId7"/>
    <p:sldId id="280" r:id="rId8"/>
    <p:sldId id="281" r:id="rId9"/>
    <p:sldId id="282" r:id="rId10"/>
    <p:sldId id="283" r:id="rId11"/>
    <p:sldId id="269" r:id="rId12"/>
    <p:sldId id="274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76" r:id="rId22"/>
    <p:sldId id="292" r:id="rId23"/>
    <p:sldId id="277" r:id="rId24"/>
    <p:sldId id="293" r:id="rId25"/>
    <p:sldId id="270" r:id="rId26"/>
    <p:sldId id="294" r:id="rId27"/>
    <p:sldId id="271" r:id="rId28"/>
    <p:sldId id="295" r:id="rId29"/>
    <p:sldId id="296" r:id="rId30"/>
    <p:sldId id="297" r:id="rId31"/>
    <p:sldId id="298" r:id="rId32"/>
    <p:sldId id="299" r:id="rId33"/>
    <p:sldId id="30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 snapToGrid="0">
      <p:cViewPr varScale="1">
        <p:scale>
          <a:sx n="66" d="100"/>
          <a:sy n="66" d="100"/>
        </p:scale>
        <p:origin x="-8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3B7F-1235-4685-809E-417F393999E8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69B3-F8FB-4723-9E4D-BFB4CEF55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0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xmlns="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6</a:t>
            </a:r>
            <a:r>
              <a:rPr lang="zh-CN" altLang="en-US" dirty="0" smtClean="0"/>
              <a:t>单元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zh-CN" b="1" dirty="0"/>
              <a:t>用函数实现代码复用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35430" y="348343"/>
            <a:ext cx="10334170" cy="6357257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6.2</a:t>
            </a:r>
            <a:r>
              <a:rPr lang="zh-CN" altLang="zh-CN" dirty="0"/>
              <a:t>】使用函数，实现下列内容输出。</a:t>
            </a:r>
          </a:p>
          <a:p>
            <a:r>
              <a:rPr lang="en-US" altLang="zh-CN" dirty="0"/>
              <a:t>**********************</a:t>
            </a:r>
            <a:endParaRPr lang="zh-CN" altLang="zh-CN" dirty="0"/>
          </a:p>
          <a:p>
            <a:r>
              <a:rPr lang="zh-CN" altLang="zh-CN" dirty="0"/>
              <a:t>这是一个函数调用实例</a:t>
            </a:r>
          </a:p>
          <a:p>
            <a:r>
              <a:rPr lang="en-US" altLang="zh-CN" dirty="0"/>
              <a:t>**********************</a:t>
            </a:r>
            <a:endParaRPr lang="zh-CN" altLang="zh-CN" dirty="0"/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en-US" altLang="zh-CN" dirty="0" err="1"/>
              <a:t>print_xing</a:t>
            </a:r>
            <a:r>
              <a:rPr lang="en-US" altLang="zh-CN" dirty="0"/>
              <a:t>():  #</a:t>
            </a:r>
            <a:r>
              <a:rPr lang="zh-CN" altLang="zh-CN" dirty="0"/>
              <a:t>定义名为</a:t>
            </a:r>
            <a:r>
              <a:rPr lang="en-US" altLang="zh-CN" dirty="0" err="1"/>
              <a:t>print_xing</a:t>
            </a:r>
            <a:r>
              <a:rPr lang="zh-CN" altLang="zh-CN" dirty="0"/>
              <a:t>的函数</a:t>
            </a:r>
          </a:p>
          <a:p>
            <a:r>
              <a:rPr lang="en-US" altLang="zh-CN" dirty="0"/>
              <a:t>    print("**********************") #</a:t>
            </a:r>
            <a:r>
              <a:rPr lang="zh-CN" altLang="zh-CN" dirty="0"/>
              <a:t>输出</a:t>
            </a:r>
            <a:r>
              <a:rPr lang="en-US" altLang="zh-CN" dirty="0"/>
              <a:t>****</a:t>
            </a:r>
            <a:endParaRPr lang="zh-CN" altLang="zh-CN" dirty="0"/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en-US" altLang="zh-CN" dirty="0" err="1"/>
              <a:t>print_text</a:t>
            </a:r>
            <a:r>
              <a:rPr lang="en-US" altLang="zh-CN" dirty="0"/>
              <a:t>():  #</a:t>
            </a:r>
            <a:r>
              <a:rPr lang="zh-CN" altLang="zh-CN" dirty="0"/>
              <a:t>定义</a:t>
            </a:r>
            <a:r>
              <a:rPr lang="en-US" altLang="zh-CN" dirty="0" err="1"/>
              <a:t>print_text</a:t>
            </a:r>
            <a:r>
              <a:rPr lang="zh-CN" altLang="zh-CN" dirty="0"/>
              <a:t>函数</a:t>
            </a:r>
          </a:p>
          <a:p>
            <a:r>
              <a:rPr lang="en-US" altLang="zh-CN" dirty="0"/>
              <a:t>    print("</a:t>
            </a:r>
            <a:r>
              <a:rPr lang="zh-CN" altLang="zh-CN" dirty="0"/>
              <a:t>这是一个函数调用实例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 err="1"/>
              <a:t>print_xing</a:t>
            </a:r>
            <a:r>
              <a:rPr lang="en-US" altLang="zh-CN" dirty="0"/>
              <a:t>()		#</a:t>
            </a:r>
            <a:r>
              <a:rPr lang="zh-CN" altLang="zh-CN" dirty="0"/>
              <a:t>调用函数</a:t>
            </a:r>
          </a:p>
          <a:p>
            <a:r>
              <a:rPr lang="en-US" altLang="zh-CN" dirty="0" err="1"/>
              <a:t>print_text</a:t>
            </a:r>
            <a:r>
              <a:rPr lang="en-US" altLang="zh-CN" dirty="0"/>
              <a:t>()		#</a:t>
            </a:r>
            <a:r>
              <a:rPr lang="zh-CN" altLang="zh-CN" dirty="0"/>
              <a:t>调用函数</a:t>
            </a:r>
            <a:r>
              <a:rPr lang="en-US" altLang="zh-CN" dirty="0"/>
              <a:t>								</a:t>
            </a:r>
            <a:endParaRPr lang="zh-CN" altLang="zh-CN" dirty="0"/>
          </a:p>
          <a:p>
            <a:r>
              <a:rPr lang="en-US" altLang="zh-CN" dirty="0" err="1"/>
              <a:t>print_xing</a:t>
            </a:r>
            <a:r>
              <a:rPr lang="en-US" altLang="zh-CN" dirty="0"/>
              <a:t>()      #</a:t>
            </a:r>
            <a:r>
              <a:rPr lang="zh-CN" altLang="zh-CN" dirty="0"/>
              <a:t>调用函数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**********************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这是一个函数调用实例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**********************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4448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6</a:t>
            </a:r>
            <a:r>
              <a:rPr lang="en-US" altLang="zh-CN" dirty="0" smtClean="0"/>
              <a:t>.3 </a:t>
            </a:r>
            <a:r>
              <a:rPr lang="zh-CN" altLang="zh-CN" b="1" dirty="0" smtClean="0"/>
              <a:t>函数</a:t>
            </a:r>
            <a:r>
              <a:rPr lang="zh-CN" altLang="zh-CN" b="1" dirty="0"/>
              <a:t>的参数和返回值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>
                <a:solidFill>
                  <a:schemeClr val="bg1"/>
                </a:solidFill>
              </a:rPr>
              <a:t>6.3.1 </a:t>
            </a:r>
            <a:r>
              <a:rPr lang="zh-CN" altLang="zh-CN" dirty="0">
                <a:solidFill>
                  <a:schemeClr val="bg1"/>
                </a:solidFill>
              </a:rPr>
              <a:t>函数的参数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 smtClean="0">
                <a:solidFill>
                  <a:schemeClr val="bg1"/>
                </a:solidFill>
              </a:rPr>
              <a:t>6.3.2 </a:t>
            </a:r>
            <a:r>
              <a:rPr lang="zh-CN" altLang="zh-CN" dirty="0">
                <a:solidFill>
                  <a:schemeClr val="bg1"/>
                </a:solidFill>
              </a:rPr>
              <a:t>函数的返回值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188224" y="736374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6" name="文本框 4"/>
            <p:cNvSpPr txBox="1"/>
            <p:nvPr/>
          </p:nvSpPr>
          <p:spPr>
            <a:xfrm>
              <a:off x="41564" y="1421106"/>
              <a:ext cx="1898073" cy="321969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6.2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011" y="1003074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7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E4C1958-4468-43F5-A30F-4AD99112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CN" b="1" dirty="0"/>
              <a:t>6.3.1 </a:t>
            </a:r>
            <a:r>
              <a:rPr lang="zh-CN" altLang="zh-CN" b="1" dirty="0"/>
              <a:t>函数的参数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4FE5087-213E-4AFA-BA82-E3E77032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10693560" cy="4908176"/>
          </a:xfrm>
        </p:spPr>
        <p:txBody>
          <a:bodyPr/>
          <a:lstStyle/>
          <a:p>
            <a:r>
              <a:rPr lang="zh-CN" altLang="zh-CN" dirty="0"/>
              <a:t> 在</a:t>
            </a:r>
            <a:r>
              <a:rPr lang="en-US" altLang="zh-CN" dirty="0"/>
              <a:t>python</a:t>
            </a:r>
            <a:r>
              <a:rPr lang="zh-CN" altLang="zh-CN" dirty="0"/>
              <a:t>中，参数的类型很多，有形式参数（形参），实际参数（实参），必备参数、关键字参数，默认参数，不定长参数。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663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7686" y="357808"/>
            <a:ext cx="10416209" cy="618213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1</a:t>
            </a:r>
            <a:r>
              <a:rPr lang="zh-CN" altLang="zh-CN" dirty="0">
                <a:solidFill>
                  <a:schemeClr val="tx1"/>
                </a:solidFill>
              </a:rPr>
              <a:t>、形参与实参</a:t>
            </a:r>
          </a:p>
          <a:p>
            <a:r>
              <a:rPr lang="en-US" altLang="zh-CN" dirty="0"/>
              <a:t>  </a:t>
            </a:r>
            <a:r>
              <a:rPr lang="zh-CN" altLang="zh-CN" dirty="0"/>
              <a:t>形参：使用</a:t>
            </a:r>
            <a:r>
              <a:rPr lang="en-US" altLang="zh-CN" dirty="0" err="1"/>
              <a:t>def</a:t>
            </a:r>
            <a:r>
              <a:rPr lang="zh-CN" altLang="zh-CN" dirty="0"/>
              <a:t>语句来定义函数时，函数名后面的圆括号中的参数就是形式参数（简称形参）。形参只能是变量，只有函数被调用时才分配内存单元，调用结束时释放所分配的内存单元。</a:t>
            </a:r>
          </a:p>
          <a:p>
            <a:r>
              <a:rPr lang="zh-CN" altLang="zh-CN" dirty="0"/>
              <a:t>实参：调用函数时，函数名后面的圆括号中的参数。实参可以是常量、变量、表达式，在实施函数调用时，实参必须有确定的值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7626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98174" y="198784"/>
            <a:ext cx="11569147" cy="665921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6.3</a:t>
            </a:r>
            <a:r>
              <a:rPr lang="zh-CN" altLang="zh-CN" dirty="0"/>
              <a:t>】使用</a:t>
            </a:r>
            <a:r>
              <a:rPr lang="en-US" altLang="zh-CN" dirty="0"/>
              <a:t>max()</a:t>
            </a:r>
            <a:r>
              <a:rPr lang="zh-CN" altLang="zh-CN" dirty="0"/>
              <a:t>函数，求两个数中值较大的数。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max(</a:t>
            </a:r>
            <a:r>
              <a:rPr lang="en-US" altLang="zh-CN" dirty="0" err="1"/>
              <a:t>a,b</a:t>
            </a:r>
            <a:r>
              <a:rPr lang="en-US" altLang="zh-CN" dirty="0"/>
              <a:t>):    #</a:t>
            </a:r>
            <a:r>
              <a:rPr lang="zh-CN" altLang="zh-CN" dirty="0"/>
              <a:t>定义</a:t>
            </a:r>
            <a:r>
              <a:rPr lang="en-US" altLang="zh-CN" dirty="0"/>
              <a:t>max</a:t>
            </a:r>
            <a:r>
              <a:rPr lang="zh-CN" altLang="zh-CN" dirty="0"/>
              <a:t>函数</a:t>
            </a:r>
          </a:p>
          <a:p>
            <a:r>
              <a:rPr lang="en-US" altLang="zh-CN" dirty="0"/>
              <a:t>  if a&gt;b:   #</a:t>
            </a:r>
            <a:r>
              <a:rPr lang="zh-CN" altLang="zh-CN" dirty="0"/>
              <a:t>如果条件成立，返回</a:t>
            </a:r>
            <a:r>
              <a:rPr lang="en-US" altLang="zh-CN" dirty="0"/>
              <a:t>a</a:t>
            </a:r>
            <a:r>
              <a:rPr lang="zh-CN" altLang="zh-CN" dirty="0"/>
              <a:t>的值</a:t>
            </a:r>
          </a:p>
          <a:p>
            <a:r>
              <a:rPr lang="en-US" altLang="zh-CN" dirty="0"/>
              <a:t>     return a</a:t>
            </a:r>
            <a:endParaRPr lang="zh-CN" altLang="zh-CN" dirty="0"/>
          </a:p>
          <a:p>
            <a:r>
              <a:rPr lang="en-US" altLang="zh-CN" dirty="0"/>
              <a:t>  else:    #</a:t>
            </a:r>
            <a:r>
              <a:rPr lang="zh-CN" altLang="zh-CN" dirty="0"/>
              <a:t>否则返回</a:t>
            </a:r>
            <a:r>
              <a:rPr lang="en-US" altLang="zh-CN" dirty="0"/>
              <a:t>b</a:t>
            </a:r>
            <a:r>
              <a:rPr lang="zh-CN" altLang="zh-CN" dirty="0"/>
              <a:t>的值</a:t>
            </a:r>
          </a:p>
          <a:p>
            <a:r>
              <a:rPr lang="en-US" altLang="zh-CN" dirty="0"/>
              <a:t>    return b</a:t>
            </a:r>
            <a:endParaRPr lang="zh-CN" altLang="zh-CN" dirty="0"/>
          </a:p>
          <a:p>
            <a:r>
              <a:rPr lang="en-US" altLang="zh-CN" dirty="0"/>
              <a:t>x=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zh-CN" dirty="0"/>
              <a:t>输入一个数：</a:t>
            </a:r>
            <a:r>
              <a:rPr lang="en-US" altLang="zh-CN" dirty="0"/>
              <a:t>"))  #</a:t>
            </a:r>
            <a:r>
              <a:rPr lang="zh-CN" altLang="zh-CN" dirty="0"/>
              <a:t>显示提示语并接收</a:t>
            </a:r>
            <a:r>
              <a:rPr lang="en-US" altLang="zh-CN" dirty="0"/>
              <a:t>x</a:t>
            </a:r>
            <a:r>
              <a:rPr lang="zh-CN" altLang="zh-CN" dirty="0"/>
              <a:t>的值</a:t>
            </a:r>
          </a:p>
          <a:p>
            <a:r>
              <a:rPr lang="en-US" altLang="zh-CN" dirty="0"/>
              <a:t>y=</a:t>
            </a:r>
            <a:r>
              <a:rPr lang="en-US" altLang="zh-CN" dirty="0" err="1"/>
              <a:t>int</a:t>
            </a:r>
            <a:r>
              <a:rPr lang="en-US" altLang="zh-CN" dirty="0"/>
              <a:t>(input("</a:t>
            </a:r>
            <a:r>
              <a:rPr lang="zh-CN" altLang="zh-CN" dirty="0"/>
              <a:t>再输入一个数：</a:t>
            </a:r>
            <a:r>
              <a:rPr lang="en-US" altLang="zh-CN" dirty="0"/>
              <a:t>"))  #</a:t>
            </a:r>
            <a:r>
              <a:rPr lang="zh-CN" altLang="zh-CN" dirty="0"/>
              <a:t>显示提示语并接收</a:t>
            </a:r>
            <a:r>
              <a:rPr lang="en-US" altLang="zh-CN" dirty="0"/>
              <a:t>y</a:t>
            </a:r>
            <a:r>
              <a:rPr lang="zh-CN" altLang="zh-CN" dirty="0"/>
              <a:t>的值</a:t>
            </a:r>
          </a:p>
          <a:p>
            <a:r>
              <a:rPr lang="en-US" altLang="zh-CN" dirty="0"/>
              <a:t>z=max(</a:t>
            </a:r>
            <a:r>
              <a:rPr lang="en-US" altLang="zh-CN" dirty="0" err="1"/>
              <a:t>x,y</a:t>
            </a:r>
            <a:r>
              <a:rPr lang="en-US" altLang="zh-CN" dirty="0"/>
              <a:t>)   #</a:t>
            </a:r>
            <a:r>
              <a:rPr lang="zh-CN" altLang="zh-CN" dirty="0"/>
              <a:t>调用函数，将较大值赋给</a:t>
            </a:r>
            <a:r>
              <a:rPr lang="en-US" altLang="zh-CN" dirty="0"/>
              <a:t>z</a:t>
            </a:r>
            <a:endParaRPr lang="zh-CN" altLang="zh-CN" dirty="0"/>
          </a:p>
          <a:p>
            <a:r>
              <a:rPr lang="en-US" altLang="zh-CN" dirty="0"/>
              <a:t>print("</a:t>
            </a:r>
            <a:r>
              <a:rPr lang="zh-CN" altLang="zh-CN" dirty="0"/>
              <a:t>较大的数为：</a:t>
            </a:r>
            <a:r>
              <a:rPr lang="en-US" altLang="zh-CN" dirty="0"/>
              <a:t>",z)   #</a:t>
            </a:r>
            <a:r>
              <a:rPr lang="zh-CN" altLang="zh-CN" dirty="0"/>
              <a:t>输出较大值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输入一个数：</a:t>
            </a:r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再输入一个数：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较大的数为：</a:t>
            </a:r>
            <a:r>
              <a:rPr lang="en-US" altLang="zh-CN" dirty="0">
                <a:solidFill>
                  <a:schemeClr val="tx1"/>
                </a:solidFill>
              </a:rPr>
              <a:t> 3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在此列中，</a:t>
            </a:r>
            <a:r>
              <a:rPr lang="en-US" altLang="zh-CN" dirty="0">
                <a:solidFill>
                  <a:schemeClr val="tx1"/>
                </a:solidFill>
              </a:rPr>
              <a:t>max()</a:t>
            </a:r>
            <a:r>
              <a:rPr lang="zh-CN" altLang="zh-CN" dirty="0">
                <a:solidFill>
                  <a:schemeClr val="tx1"/>
                </a:solidFill>
              </a:rPr>
              <a:t>函数括号内的</a:t>
            </a:r>
            <a:r>
              <a:rPr lang="en-US" altLang="zh-CN" dirty="0">
                <a:solidFill>
                  <a:schemeClr val="tx1"/>
                </a:solidFill>
              </a:rPr>
              <a:t>a</a:t>
            </a:r>
            <a:r>
              <a:rPr lang="zh-CN" altLang="zh-CN" dirty="0">
                <a:solidFill>
                  <a:schemeClr val="tx1"/>
                </a:solidFill>
              </a:rPr>
              <a:t>和</a:t>
            </a:r>
            <a:r>
              <a:rPr lang="en-US" altLang="zh-CN" dirty="0">
                <a:solidFill>
                  <a:schemeClr val="tx1"/>
                </a:solidFill>
              </a:rPr>
              <a:t>b</a:t>
            </a:r>
            <a:r>
              <a:rPr lang="zh-CN" altLang="zh-CN" dirty="0">
                <a:solidFill>
                  <a:schemeClr val="tx1"/>
                </a:solidFill>
              </a:rPr>
              <a:t>就是该函数的形参，而调用该函数时，括号内的</a:t>
            </a:r>
            <a:r>
              <a:rPr lang="en-US" altLang="zh-CN" dirty="0">
                <a:solidFill>
                  <a:schemeClr val="tx1"/>
                </a:solidFill>
              </a:rPr>
              <a:t>x</a:t>
            </a:r>
            <a:r>
              <a:rPr lang="zh-CN" altLang="zh-CN" dirty="0">
                <a:solidFill>
                  <a:schemeClr val="tx1"/>
                </a:solidFill>
              </a:rPr>
              <a:t>和</a:t>
            </a:r>
            <a:r>
              <a:rPr lang="en-US" altLang="zh-CN" dirty="0">
                <a:solidFill>
                  <a:schemeClr val="tx1"/>
                </a:solidFill>
              </a:rPr>
              <a:t>y</a:t>
            </a:r>
            <a:r>
              <a:rPr lang="zh-CN" altLang="zh-CN" dirty="0">
                <a:solidFill>
                  <a:schemeClr val="tx1"/>
                </a:solidFill>
              </a:rPr>
              <a:t>则是传递给该函数的实参。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9887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11270029" cy="5804647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2</a:t>
            </a:r>
            <a:r>
              <a:rPr lang="zh-CN" altLang="zh-CN" dirty="0">
                <a:solidFill>
                  <a:schemeClr val="tx1"/>
                </a:solidFill>
              </a:rPr>
              <a:t>、必备参数</a:t>
            </a:r>
          </a:p>
          <a:p>
            <a:r>
              <a:rPr lang="zh-CN" altLang="zh-CN" dirty="0"/>
              <a:t>必备参数须以正确的顺序传入函数，调用函数时，输入的实参和形参的顺序要一致，实参数量必须和声明函数时形参的数量一样，不然会出现语法错误</a:t>
            </a:r>
            <a:r>
              <a:rPr lang="zh-CN" altLang="zh-CN" dirty="0" smtClean="0"/>
              <a:t>：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484192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835" y="377687"/>
            <a:ext cx="11111948" cy="622189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6.4</a:t>
            </a:r>
            <a:r>
              <a:rPr lang="zh-CN" altLang="zh-CN" dirty="0"/>
              <a:t>】运行下列程序，分析结果。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en-US" altLang="zh-CN" dirty="0" err="1"/>
              <a:t>print_text</a:t>
            </a:r>
            <a:r>
              <a:rPr lang="en-US" altLang="zh-CN" dirty="0"/>
              <a:t>(x, y):</a:t>
            </a:r>
            <a:endParaRPr lang="zh-CN" altLang="zh-CN" dirty="0"/>
          </a:p>
          <a:p>
            <a:r>
              <a:rPr lang="en-US" altLang="zh-CN" dirty="0"/>
              <a:t>    print(</a:t>
            </a:r>
            <a:r>
              <a:rPr lang="en-US" altLang="zh-CN" dirty="0" err="1"/>
              <a:t>x,y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 err="1"/>
              <a:t>print_text</a:t>
            </a:r>
            <a:r>
              <a:rPr lang="en-US" altLang="zh-CN" dirty="0"/>
              <a:t>("</a:t>
            </a:r>
            <a:r>
              <a:rPr lang="en-US" altLang="zh-CN" dirty="0" err="1"/>
              <a:t>hello","word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 err="1"/>
              <a:t>print_text</a:t>
            </a:r>
            <a:r>
              <a:rPr lang="en-US" altLang="zh-CN" dirty="0"/>
              <a:t>("hello")</a:t>
            </a:r>
            <a:endParaRPr lang="zh-CN" altLang="zh-CN" dirty="0"/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hello word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 err="1">
                <a:solidFill>
                  <a:schemeClr val="tx1"/>
                </a:solidFill>
              </a:rPr>
              <a:t>Traceback</a:t>
            </a:r>
            <a:r>
              <a:rPr lang="en-US" altLang="zh-CN" dirty="0">
                <a:solidFill>
                  <a:schemeClr val="tx1"/>
                </a:solidFill>
              </a:rPr>
              <a:t> (most recent call last):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  File "C:/Users/Administrator/Desktop/python</a:t>
            </a:r>
            <a:r>
              <a:rPr lang="zh-CN" altLang="zh-CN" dirty="0">
                <a:solidFill>
                  <a:schemeClr val="tx1"/>
                </a:solidFill>
              </a:rPr>
              <a:t>程序设计资料</a:t>
            </a:r>
            <a:r>
              <a:rPr lang="en-US" altLang="zh-CN" dirty="0">
                <a:solidFill>
                  <a:schemeClr val="tx1"/>
                </a:solidFill>
              </a:rPr>
              <a:t>/</a:t>
            </a:r>
            <a:r>
              <a:rPr lang="zh-CN" altLang="zh-CN" dirty="0">
                <a:solidFill>
                  <a:schemeClr val="tx1"/>
                </a:solidFill>
              </a:rPr>
              <a:t>第</a:t>
            </a:r>
            <a:r>
              <a:rPr lang="en-US" altLang="zh-CN" dirty="0">
                <a:solidFill>
                  <a:schemeClr val="tx1"/>
                </a:solidFill>
              </a:rPr>
              <a:t>6</a:t>
            </a:r>
            <a:r>
              <a:rPr lang="zh-CN" altLang="zh-CN" dirty="0">
                <a:solidFill>
                  <a:schemeClr val="tx1"/>
                </a:solidFill>
              </a:rPr>
              <a:t>章源代码</a:t>
            </a:r>
            <a:r>
              <a:rPr lang="en-US" altLang="zh-CN" dirty="0">
                <a:solidFill>
                  <a:schemeClr val="tx1"/>
                </a:solidFill>
              </a:rPr>
              <a:t>/6.4.py", line 4, in &lt;module&gt;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    </a:t>
            </a:r>
            <a:r>
              <a:rPr lang="en-US" altLang="zh-CN" dirty="0" err="1">
                <a:solidFill>
                  <a:schemeClr val="tx1"/>
                </a:solidFill>
              </a:rPr>
              <a:t>print_text</a:t>
            </a:r>
            <a:r>
              <a:rPr lang="en-US" altLang="zh-CN" dirty="0">
                <a:solidFill>
                  <a:schemeClr val="tx1"/>
                </a:solidFill>
              </a:rPr>
              <a:t>("hello")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 err="1">
                <a:solidFill>
                  <a:schemeClr val="tx1"/>
                </a:solidFill>
              </a:rPr>
              <a:t>TypeError</a:t>
            </a:r>
            <a:r>
              <a:rPr lang="en-US" altLang="zh-CN" dirty="0">
                <a:solidFill>
                  <a:schemeClr val="tx1"/>
                </a:solidFill>
              </a:rPr>
              <a:t>: </a:t>
            </a:r>
            <a:r>
              <a:rPr lang="en-US" altLang="zh-CN" dirty="0" err="1">
                <a:solidFill>
                  <a:schemeClr val="tx1"/>
                </a:solidFill>
              </a:rPr>
              <a:t>print_text</a:t>
            </a:r>
            <a:r>
              <a:rPr lang="en-US" altLang="zh-CN" dirty="0">
                <a:solidFill>
                  <a:schemeClr val="tx1"/>
                </a:solidFill>
              </a:rPr>
              <a:t>() missing 1 required positional argument: 'y'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bg1"/>
                </a:solidFill>
              </a:rPr>
              <a:t>结果分析：当执行语句</a:t>
            </a:r>
            <a:r>
              <a:rPr lang="en-US" altLang="zh-CN" dirty="0" err="1">
                <a:solidFill>
                  <a:schemeClr val="bg1"/>
                </a:solidFill>
              </a:rPr>
              <a:t>print_text</a:t>
            </a:r>
            <a:r>
              <a:rPr lang="en-US" altLang="zh-CN" dirty="0">
                <a:solidFill>
                  <a:schemeClr val="bg1"/>
                </a:solidFill>
              </a:rPr>
              <a:t>("</a:t>
            </a:r>
            <a:r>
              <a:rPr lang="en-US" altLang="zh-CN" dirty="0" err="1">
                <a:solidFill>
                  <a:schemeClr val="bg1"/>
                </a:solidFill>
              </a:rPr>
              <a:t>hello","word</a:t>
            </a:r>
            <a:r>
              <a:rPr lang="en-US" altLang="zh-CN" dirty="0">
                <a:solidFill>
                  <a:schemeClr val="bg1"/>
                </a:solidFill>
              </a:rPr>
              <a:t>")</a:t>
            </a:r>
            <a:r>
              <a:rPr lang="zh-CN" altLang="zh-CN" dirty="0">
                <a:solidFill>
                  <a:schemeClr val="bg1"/>
                </a:solidFill>
              </a:rPr>
              <a:t>时，实参和形参的数量相等，将实参</a:t>
            </a:r>
            <a:r>
              <a:rPr lang="en-US" altLang="zh-CN" dirty="0">
                <a:solidFill>
                  <a:schemeClr val="bg1"/>
                </a:solidFill>
              </a:rPr>
              <a:t>”</a:t>
            </a:r>
            <a:r>
              <a:rPr lang="en-US" altLang="zh-CN" dirty="0" err="1">
                <a:solidFill>
                  <a:schemeClr val="bg1"/>
                </a:solidFill>
              </a:rPr>
              <a:t>hello”,”word</a:t>
            </a:r>
            <a:r>
              <a:rPr lang="en-US" altLang="zh-CN" dirty="0">
                <a:solidFill>
                  <a:schemeClr val="bg1"/>
                </a:solidFill>
              </a:rPr>
              <a:t>”</a:t>
            </a:r>
            <a:r>
              <a:rPr lang="zh-CN" altLang="zh-CN" dirty="0">
                <a:solidFill>
                  <a:schemeClr val="bg1"/>
                </a:solidFill>
              </a:rPr>
              <a:t>分别传递给形参</a:t>
            </a:r>
            <a:r>
              <a:rPr lang="en-US" altLang="zh-CN" dirty="0" err="1">
                <a:solidFill>
                  <a:schemeClr val="bg1"/>
                </a:solidFill>
              </a:rPr>
              <a:t>x,y</a:t>
            </a:r>
            <a:r>
              <a:rPr lang="en-US" altLang="zh-CN" dirty="0">
                <a:solidFill>
                  <a:schemeClr val="bg1"/>
                </a:solidFill>
              </a:rPr>
              <a:t>,</a:t>
            </a:r>
            <a:r>
              <a:rPr lang="zh-CN" altLang="zh-CN" dirty="0">
                <a:solidFill>
                  <a:schemeClr val="bg1"/>
                </a:solidFill>
              </a:rPr>
              <a:t>实现输出。当执行语句</a:t>
            </a:r>
            <a:r>
              <a:rPr lang="en-US" altLang="zh-CN" dirty="0" err="1">
                <a:solidFill>
                  <a:schemeClr val="bg1"/>
                </a:solidFill>
              </a:rPr>
              <a:t>print_text</a:t>
            </a:r>
            <a:r>
              <a:rPr lang="en-US" altLang="zh-CN" dirty="0">
                <a:solidFill>
                  <a:schemeClr val="bg1"/>
                </a:solidFill>
              </a:rPr>
              <a:t>("hello")</a:t>
            </a:r>
            <a:r>
              <a:rPr lang="zh-CN" altLang="zh-CN" dirty="0">
                <a:solidFill>
                  <a:schemeClr val="bg1"/>
                </a:solidFill>
              </a:rPr>
              <a:t>时，实参和形参的数量不等，只传入了一个参数，程序运行到这条语句时就提示缺少要求的位置参数</a:t>
            </a:r>
            <a:r>
              <a:rPr lang="en-US" altLang="zh-CN" dirty="0">
                <a:solidFill>
                  <a:schemeClr val="bg1"/>
                </a:solidFill>
              </a:rPr>
              <a:t>y</a:t>
            </a:r>
            <a:r>
              <a:rPr lang="zh-CN" altLang="zh-CN" dirty="0">
                <a:solidFill>
                  <a:schemeClr val="bg1"/>
                </a:solidFill>
              </a:rPr>
              <a:t>的错误信息。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7627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8417" y="198784"/>
            <a:ext cx="11688418" cy="6659216"/>
          </a:xfrm>
        </p:spPr>
        <p:txBody>
          <a:bodyPr>
            <a:normAutofit lnSpcReduction="10000"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3</a:t>
            </a:r>
            <a:r>
              <a:rPr lang="zh-CN" altLang="zh-CN" dirty="0">
                <a:solidFill>
                  <a:schemeClr val="tx1"/>
                </a:solidFill>
              </a:rPr>
              <a:t>、关键字参数</a:t>
            </a:r>
          </a:p>
          <a:p>
            <a:r>
              <a:rPr lang="zh-CN" altLang="zh-CN" dirty="0"/>
              <a:t>关键字参数和函数调用关系紧密，函数调用使用关键字参数来确定传入的参数值。使用关键字参数允许函数调用时参数的顺序与声明时不一致，因为</a:t>
            </a:r>
            <a:r>
              <a:rPr lang="en-US" altLang="zh-CN" dirty="0"/>
              <a:t> Python </a:t>
            </a:r>
            <a:r>
              <a:rPr lang="zh-CN" altLang="zh-CN" dirty="0"/>
              <a:t>解释器能够用参数名匹配参数值。</a:t>
            </a:r>
          </a:p>
          <a:p>
            <a:r>
              <a:rPr lang="zh-CN" altLang="zh-CN" dirty="0"/>
              <a:t>【例</a:t>
            </a:r>
            <a:r>
              <a:rPr lang="en-US" altLang="zh-CN" dirty="0"/>
              <a:t>6.5</a:t>
            </a:r>
            <a:r>
              <a:rPr lang="zh-CN" altLang="zh-CN" dirty="0"/>
              <a:t>】关键字参数实例。输出某商品的价格和折扣。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fun(</a:t>
            </a:r>
            <a:r>
              <a:rPr lang="en-US" altLang="zh-CN" dirty="0" err="1"/>
              <a:t>discount,price</a:t>
            </a:r>
            <a:r>
              <a:rPr lang="en-US" altLang="zh-CN" dirty="0"/>
              <a:t>):			#</a:t>
            </a:r>
            <a:r>
              <a:rPr lang="zh-CN" altLang="zh-CN" dirty="0"/>
              <a:t>定义函数</a:t>
            </a:r>
          </a:p>
          <a:p>
            <a:r>
              <a:rPr lang="en-US" altLang="zh-CN" dirty="0"/>
              <a:t>    print ("</a:t>
            </a:r>
            <a:r>
              <a:rPr lang="zh-CN" altLang="zh-CN" dirty="0"/>
              <a:t>商品折扣</a:t>
            </a:r>
            <a:r>
              <a:rPr lang="en-US" altLang="zh-CN" dirty="0"/>
              <a:t>: ",discount)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商品价格</a:t>
            </a:r>
            <a:r>
              <a:rPr lang="en-US" altLang="zh-CN" dirty="0"/>
              <a:t>: ", price)</a:t>
            </a:r>
            <a:endParaRPr lang="zh-CN" altLang="zh-CN" dirty="0"/>
          </a:p>
          <a:p>
            <a:r>
              <a:rPr lang="en-US" altLang="zh-CN" dirty="0"/>
              <a:t>    return    </a:t>
            </a:r>
            <a:endParaRPr lang="zh-CN" altLang="zh-CN" dirty="0"/>
          </a:p>
          <a:p>
            <a:r>
              <a:rPr lang="en-US" altLang="zh-CN" dirty="0"/>
              <a:t> fun(price=100,discount=0.5)		#</a:t>
            </a:r>
            <a:r>
              <a:rPr lang="zh-CN" altLang="zh-CN" dirty="0"/>
              <a:t>关键字参数传递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商品折扣</a:t>
            </a:r>
            <a:r>
              <a:rPr lang="en-US" altLang="zh-CN" dirty="0">
                <a:solidFill>
                  <a:schemeClr val="tx1"/>
                </a:solidFill>
              </a:rPr>
              <a:t>: 0.5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商品价格</a:t>
            </a:r>
            <a:r>
              <a:rPr lang="en-US" altLang="zh-CN" dirty="0">
                <a:solidFill>
                  <a:schemeClr val="tx1"/>
                </a:solidFill>
              </a:rPr>
              <a:t>: 100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1572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57809" y="139148"/>
            <a:ext cx="11834191" cy="671885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4</a:t>
            </a:r>
            <a:r>
              <a:rPr lang="zh-CN" altLang="zh-CN" dirty="0">
                <a:solidFill>
                  <a:schemeClr val="tx1"/>
                </a:solidFill>
              </a:rPr>
              <a:t>、默认参数</a:t>
            </a:r>
          </a:p>
          <a:p>
            <a:r>
              <a:rPr lang="zh-CN" altLang="zh-CN" dirty="0"/>
              <a:t>在定义函数时，可以为函数的某个形参赋予默认值，这个参数被称为默认值参数。带有默认值参数的函数定义语法如下：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zh-CN" altLang="zh-CN" dirty="0"/>
              <a:t>函数名</a:t>
            </a:r>
            <a:r>
              <a:rPr lang="en-US" altLang="zh-CN" dirty="0"/>
              <a:t>(</a:t>
            </a:r>
            <a:r>
              <a:rPr lang="zh-CN" altLang="zh-CN" dirty="0"/>
              <a:t>…</a:t>
            </a:r>
            <a:r>
              <a:rPr lang="en-US" altLang="zh-CN" dirty="0"/>
              <a:t>,</a:t>
            </a:r>
            <a:r>
              <a:rPr lang="zh-CN" altLang="zh-CN" dirty="0"/>
              <a:t>形参名</a:t>
            </a:r>
            <a:r>
              <a:rPr lang="en-US" altLang="zh-CN" dirty="0"/>
              <a:t>=</a:t>
            </a:r>
            <a:r>
              <a:rPr lang="zh-CN" altLang="zh-CN" dirty="0"/>
              <a:t>默认值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zh-CN" altLang="zh-CN" dirty="0"/>
              <a:t>函数</a:t>
            </a:r>
            <a:r>
              <a:rPr lang="zh-CN" altLang="zh-CN" dirty="0" smtClean="0"/>
              <a:t>体</a:t>
            </a:r>
            <a:endParaRPr lang="en-US" altLang="zh-CN" dirty="0" smtClean="0"/>
          </a:p>
          <a:p>
            <a:r>
              <a:rPr lang="zh-CN" altLang="zh-CN" dirty="0"/>
              <a:t>【例</a:t>
            </a:r>
            <a:r>
              <a:rPr lang="en-US" altLang="zh-CN" dirty="0"/>
              <a:t>6.6</a:t>
            </a:r>
            <a:r>
              <a:rPr lang="zh-CN" altLang="zh-CN" dirty="0"/>
              <a:t>】默认值参数。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fun(</a:t>
            </a:r>
            <a:r>
              <a:rPr lang="en-US" altLang="zh-CN" dirty="0" err="1"/>
              <a:t>discount,price</a:t>
            </a:r>
            <a:r>
              <a:rPr lang="en-US" altLang="zh-CN" dirty="0"/>
              <a:t>=100):			#</a:t>
            </a:r>
            <a:r>
              <a:rPr lang="zh-CN" altLang="zh-CN" dirty="0"/>
              <a:t>定义函数</a:t>
            </a:r>
          </a:p>
          <a:p>
            <a:r>
              <a:rPr lang="en-US" altLang="zh-CN" dirty="0"/>
              <a:t>    print ("</a:t>
            </a:r>
            <a:r>
              <a:rPr lang="zh-CN" altLang="zh-CN" dirty="0"/>
              <a:t>商品折扣</a:t>
            </a:r>
            <a:r>
              <a:rPr lang="en-US" altLang="zh-CN" dirty="0"/>
              <a:t>: ",discount)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商品价格</a:t>
            </a:r>
            <a:r>
              <a:rPr lang="en-US" altLang="zh-CN" dirty="0"/>
              <a:t>: ", price)</a:t>
            </a:r>
            <a:endParaRPr lang="zh-CN" altLang="zh-CN" dirty="0"/>
          </a:p>
          <a:p>
            <a:r>
              <a:rPr lang="en-US" altLang="zh-CN" dirty="0"/>
              <a:t>    return    </a:t>
            </a:r>
            <a:endParaRPr lang="zh-CN" altLang="zh-CN" dirty="0"/>
          </a:p>
          <a:p>
            <a:r>
              <a:rPr lang="en-US" altLang="zh-CN" dirty="0"/>
              <a:t>fun(0.5)		</a:t>
            </a:r>
            <a:endParaRPr lang="zh-CN" altLang="zh-CN" dirty="0"/>
          </a:p>
          <a:p>
            <a:r>
              <a:rPr lang="zh-CN" altLang="zh-CN" dirty="0">
                <a:solidFill>
                  <a:schemeClr val="tx1"/>
                </a:solidFill>
              </a:rPr>
              <a:t>程序运行结果：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商品折扣</a:t>
            </a:r>
            <a:r>
              <a:rPr lang="en-US" altLang="zh-CN" dirty="0">
                <a:solidFill>
                  <a:schemeClr val="tx1"/>
                </a:solidFill>
              </a:rPr>
              <a:t>:  0.5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商品价格</a:t>
            </a:r>
            <a:r>
              <a:rPr lang="en-US" altLang="zh-CN" dirty="0">
                <a:solidFill>
                  <a:schemeClr val="tx1"/>
                </a:solidFill>
              </a:rPr>
              <a:t>:  100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/>
              <a:t>在调用</a:t>
            </a:r>
            <a:r>
              <a:rPr lang="en-US" altLang="zh-CN" dirty="0"/>
              <a:t>fun()</a:t>
            </a:r>
            <a:r>
              <a:rPr lang="zh-CN" altLang="zh-CN" dirty="0"/>
              <a:t>函数时，只输入了一个实参值。从结果知道，尽管实参没有传入具体值，</a:t>
            </a:r>
            <a:r>
              <a:rPr lang="en-US" altLang="zh-CN" dirty="0"/>
              <a:t>price</a:t>
            </a:r>
            <a:r>
              <a:rPr lang="zh-CN" altLang="zh-CN" dirty="0"/>
              <a:t>仍然会按定义时的默认值输出。</a:t>
            </a:r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6439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57809" y="0"/>
            <a:ext cx="11589026" cy="6857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5</a:t>
            </a:r>
            <a:r>
              <a:rPr lang="zh-CN" altLang="zh-CN" dirty="0">
                <a:solidFill>
                  <a:schemeClr val="tx1"/>
                </a:solidFill>
              </a:rPr>
              <a:t>、不定长参数</a:t>
            </a:r>
          </a:p>
          <a:p>
            <a:r>
              <a:rPr lang="zh-CN" altLang="zh-CN" dirty="0"/>
              <a:t>在使用函数时，若希望一个函数能够处理比定义时更多的参数，即参数数量是可变的，那么可以在函数中使用不定长参数。与上面几种参数相区别的是，不定长参数在声明时，形参不会命名。在函数的第一行参数列表最右侧增加一个带</a:t>
            </a:r>
            <a:r>
              <a:rPr lang="en-US" altLang="zh-CN" dirty="0"/>
              <a:t>*</a:t>
            </a:r>
            <a:r>
              <a:rPr lang="zh-CN" altLang="zh-CN" dirty="0"/>
              <a:t>的参数，基本语法格式为：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zh-CN" altLang="zh-CN" dirty="0"/>
              <a:t>函数名</a:t>
            </a:r>
            <a:r>
              <a:rPr lang="en-US" altLang="zh-CN" dirty="0"/>
              <a:t>([</a:t>
            </a:r>
            <a:r>
              <a:rPr lang="zh-CN" altLang="zh-CN" dirty="0"/>
              <a:t>形参列表</a:t>
            </a:r>
            <a:r>
              <a:rPr lang="en-US" altLang="zh-CN" dirty="0"/>
              <a:t>,] *</a:t>
            </a:r>
            <a:r>
              <a:rPr lang="en-US" altLang="zh-CN" dirty="0" err="1"/>
              <a:t>args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zh-CN" altLang="zh-CN" dirty="0"/>
              <a:t>函数体</a:t>
            </a:r>
          </a:p>
          <a:p>
            <a:r>
              <a:rPr lang="zh-CN" altLang="zh-CN" dirty="0"/>
              <a:t>其中，</a:t>
            </a:r>
            <a:r>
              <a:rPr lang="en-US" altLang="zh-CN" dirty="0"/>
              <a:t>*</a:t>
            </a:r>
            <a:r>
              <a:rPr lang="en-US" altLang="zh-CN" dirty="0" err="1"/>
              <a:t>args</a:t>
            </a:r>
            <a:r>
              <a:rPr lang="en-US" altLang="zh-CN" dirty="0"/>
              <a:t> </a:t>
            </a:r>
            <a:r>
              <a:rPr lang="zh-CN" altLang="zh-CN" dirty="0"/>
              <a:t>用来接收任意多个实参并将其放在一个元组</a:t>
            </a:r>
            <a:r>
              <a:rPr lang="en-US" altLang="zh-CN" dirty="0"/>
              <a:t>(tuple)</a:t>
            </a:r>
            <a:r>
              <a:rPr lang="zh-CN" altLang="zh-CN" dirty="0"/>
              <a:t>中供函数使用。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872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F5FE16-ADAD-4004-98F1-0080D1D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0DB81F0-B919-41D6-98F0-248DABCF6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altLang="zh-CN" dirty="0"/>
              <a:t>6.1 </a:t>
            </a:r>
            <a:r>
              <a:rPr lang="zh-CN" altLang="zh-CN" dirty="0"/>
              <a:t>认识</a:t>
            </a:r>
            <a:r>
              <a:rPr lang="en-US" altLang="zh-CN" dirty="0"/>
              <a:t>Python</a:t>
            </a:r>
            <a:r>
              <a:rPr lang="zh-CN" altLang="zh-CN" dirty="0"/>
              <a:t>的函数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/>
              <a:t>6.2 </a:t>
            </a:r>
            <a:r>
              <a:rPr lang="zh-CN" altLang="zh-CN" dirty="0"/>
              <a:t>函数的定义和调用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 smtClean="0"/>
              <a:t>6.3 </a:t>
            </a:r>
            <a:r>
              <a:rPr lang="zh-CN" altLang="zh-CN" dirty="0" smtClean="0"/>
              <a:t>函数</a:t>
            </a:r>
            <a:r>
              <a:rPr lang="zh-CN" altLang="zh-CN" dirty="0"/>
              <a:t>的参数和返回</a:t>
            </a:r>
            <a:r>
              <a:rPr lang="zh-CN" altLang="zh-CN" dirty="0" smtClean="0"/>
              <a:t>值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/>
              <a:t>6.4 </a:t>
            </a:r>
            <a:r>
              <a:rPr lang="zh-CN" altLang="zh-CN" dirty="0" smtClean="0"/>
              <a:t>递归函数</a:t>
            </a:r>
            <a:endParaRPr lang="zh-CN" altLang="zh-CN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/>
              <a:t>6.5 </a:t>
            </a:r>
            <a:r>
              <a:rPr lang="zh-CN" altLang="zh-CN" dirty="0"/>
              <a:t>匿名</a:t>
            </a:r>
            <a:r>
              <a:rPr lang="zh-CN" altLang="zh-CN" dirty="0" smtClean="0"/>
              <a:t>函数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 smtClean="0"/>
              <a:t>6.6 </a:t>
            </a:r>
            <a:r>
              <a:rPr lang="zh-CN" altLang="zh-CN" dirty="0" smtClean="0"/>
              <a:t>变量</a:t>
            </a:r>
            <a:r>
              <a:rPr lang="zh-CN" altLang="zh-CN" dirty="0"/>
              <a:t>的</a:t>
            </a:r>
            <a:r>
              <a:rPr lang="zh-CN" altLang="zh-CN" dirty="0" smtClean="0"/>
              <a:t>作用域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/>
              <a:t>6.7  Python</a:t>
            </a:r>
            <a:r>
              <a:rPr lang="zh-CN" altLang="zh-CN" dirty="0"/>
              <a:t>的内置函数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CN" dirty="0"/>
              <a:t>6.8 </a:t>
            </a:r>
            <a:r>
              <a:rPr lang="en-US" altLang="zh-CN" dirty="0" smtClean="0"/>
              <a:t> </a:t>
            </a:r>
            <a:r>
              <a:rPr lang="zh-CN" altLang="zh-CN" dirty="0" smtClean="0"/>
              <a:t>实验</a:t>
            </a: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47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6225" y="417443"/>
            <a:ext cx="9899375" cy="6202018"/>
          </a:xfrm>
        </p:spPr>
        <p:txBody>
          <a:bodyPr>
            <a:normAutofit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6.7</a:t>
            </a:r>
            <a:r>
              <a:rPr lang="zh-CN" altLang="zh-CN" dirty="0"/>
              <a:t>】不定长参数。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pt-BR" altLang="zh-CN" dirty="0"/>
              <a:t>def f(x, y, *args):</a:t>
            </a:r>
            <a:endParaRPr lang="zh-CN" altLang="zh-CN" dirty="0"/>
          </a:p>
          <a:p>
            <a:r>
              <a:rPr lang="pt-BR" altLang="zh-CN" dirty="0"/>
              <a:t>    print(x)</a:t>
            </a:r>
            <a:endParaRPr lang="zh-CN" altLang="zh-CN" dirty="0"/>
          </a:p>
          <a:p>
            <a:r>
              <a:rPr lang="pt-BR" altLang="zh-CN" dirty="0"/>
              <a:t>    print(y)</a:t>
            </a:r>
            <a:endParaRPr lang="zh-CN" altLang="zh-CN" dirty="0"/>
          </a:p>
          <a:p>
            <a:r>
              <a:rPr lang="pt-BR" altLang="zh-CN" dirty="0"/>
              <a:t>    print(args)</a:t>
            </a:r>
            <a:endParaRPr lang="zh-CN" altLang="zh-CN" dirty="0"/>
          </a:p>
          <a:p>
            <a:r>
              <a:rPr lang="pt-BR" altLang="zh-CN" dirty="0"/>
              <a:t>f(10, 9, 8, 7, 6,5,4,3,2,1)</a:t>
            </a:r>
            <a:endParaRPr lang="zh-CN" altLang="zh-CN" dirty="0"/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10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9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(8, 7, 6, 5, 4, 3, 2, 1) 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63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F4BBA05-77EC-4360-B96E-0C10139A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/>
              <a:t> </a:t>
            </a:r>
            <a:r>
              <a:rPr lang="en-US" altLang="zh-CN" b="1" dirty="0"/>
              <a:t>6.3.2 </a:t>
            </a:r>
            <a:r>
              <a:rPr lang="zh-CN" altLang="zh-CN" b="1" dirty="0"/>
              <a:t>函数的返回值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E804BF9-65C8-4643-A048-6F972C16D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8796607" cy="5804647"/>
          </a:xfrm>
        </p:spPr>
        <p:txBody>
          <a:bodyPr/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中，函数使用</a:t>
            </a:r>
            <a:r>
              <a:rPr lang="en-US" altLang="zh-CN" dirty="0"/>
              <a:t>return</a:t>
            </a:r>
            <a:r>
              <a:rPr lang="zh-CN" altLang="zh-CN" dirty="0"/>
              <a:t>语句返回值。选择性的向调用方返回一个表达式。</a:t>
            </a:r>
            <a:r>
              <a:rPr lang="en-US" altLang="zh-CN" dirty="0"/>
              <a:t>return</a:t>
            </a:r>
            <a:r>
              <a:rPr lang="zh-CN" altLang="zh-CN" dirty="0"/>
              <a:t>语句用来退出函数并将程序返回到函数被调用的位置继续执行，可以返回</a:t>
            </a:r>
            <a:r>
              <a:rPr lang="en-US" altLang="zh-CN" dirty="0"/>
              <a:t>0</a:t>
            </a:r>
            <a:r>
              <a:rPr lang="zh-CN" altLang="zh-CN" dirty="0"/>
              <a:t>个，</a:t>
            </a:r>
            <a:r>
              <a:rPr lang="en-US" altLang="zh-CN" dirty="0"/>
              <a:t>1</a:t>
            </a:r>
            <a:r>
              <a:rPr lang="zh-CN" altLang="zh-CN" dirty="0"/>
              <a:t>个或一组值。函数返回的值被称为返回值。基本语法结构为：</a:t>
            </a:r>
          </a:p>
          <a:p>
            <a:r>
              <a:rPr lang="en-US" altLang="zh-CN" dirty="0"/>
              <a:t>return [</a:t>
            </a:r>
            <a:r>
              <a:rPr lang="zh-CN" altLang="zh-CN" dirty="0"/>
              <a:t>返回值列表</a:t>
            </a:r>
            <a:r>
              <a:rPr lang="en-US" altLang="zh-CN" dirty="0"/>
              <a:t>]</a:t>
            </a:r>
            <a:endParaRPr lang="zh-CN" altLang="zh-CN" dirty="0"/>
          </a:p>
          <a:p>
            <a:r>
              <a:rPr lang="zh-CN" altLang="zh-CN" dirty="0"/>
              <a:t>其中，</a:t>
            </a:r>
            <a:r>
              <a:rPr lang="en-US" altLang="zh-CN" dirty="0"/>
              <a:t>return</a:t>
            </a:r>
            <a:r>
              <a:rPr lang="zh-CN" altLang="zh-CN" dirty="0"/>
              <a:t>语句可以在函数体的任何位置出现，</a:t>
            </a:r>
            <a:r>
              <a:rPr lang="en-US" altLang="zh-CN" dirty="0"/>
              <a:t>return</a:t>
            </a:r>
            <a:r>
              <a:rPr lang="zh-CN" altLang="zh-CN" dirty="0"/>
              <a:t>语句是可选的，如果有</a:t>
            </a:r>
            <a:r>
              <a:rPr lang="en-US" altLang="zh-CN" dirty="0"/>
              <a:t>return</a:t>
            </a:r>
            <a:r>
              <a:rPr lang="zh-CN" altLang="zh-CN" dirty="0"/>
              <a:t>语句，但是</a:t>
            </a:r>
            <a:r>
              <a:rPr lang="en-US" altLang="zh-CN" dirty="0"/>
              <a:t>return</a:t>
            </a:r>
            <a:r>
              <a:rPr lang="zh-CN" altLang="zh-CN" dirty="0"/>
              <a:t>后面没有接表达式或者值的，则返回</a:t>
            </a:r>
            <a:r>
              <a:rPr lang="en-US" altLang="zh-CN" dirty="0"/>
              <a:t>None</a:t>
            </a:r>
            <a:r>
              <a:rPr lang="zh-CN" altLang="zh-CN" dirty="0"/>
              <a:t>；如果没有</a:t>
            </a:r>
            <a:r>
              <a:rPr lang="en-US" altLang="zh-CN" dirty="0"/>
              <a:t>return</a:t>
            </a:r>
            <a:r>
              <a:rPr lang="zh-CN" altLang="zh-CN" dirty="0"/>
              <a:t>语句，则会自动返回</a:t>
            </a:r>
            <a:r>
              <a:rPr lang="en-US" altLang="zh-CN" dirty="0"/>
              <a:t>None</a:t>
            </a:r>
            <a:r>
              <a:rPr lang="zh-CN" altLang="zh-CN" dirty="0"/>
              <a:t>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0140724" y="598261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6" name="文本框 4"/>
            <p:cNvSpPr txBox="1"/>
            <p:nvPr/>
          </p:nvSpPr>
          <p:spPr>
            <a:xfrm>
              <a:off x="41564" y="1421106"/>
              <a:ext cx="1898073" cy="321969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6.2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511" y="864961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44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834" y="516835"/>
            <a:ext cx="11211339" cy="5983356"/>
          </a:xfrm>
        </p:spPr>
        <p:txBody>
          <a:bodyPr>
            <a:normAutofit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6.8</a:t>
            </a:r>
            <a:r>
              <a:rPr lang="zh-CN" altLang="zh-CN" dirty="0"/>
              <a:t>】编写程序，求某商品的价格。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fun(</a:t>
            </a:r>
            <a:r>
              <a:rPr lang="en-US" altLang="zh-CN" dirty="0" err="1"/>
              <a:t>discount,price</a:t>
            </a:r>
            <a:r>
              <a:rPr lang="en-US" altLang="zh-CN" dirty="0"/>
              <a:t>):			</a:t>
            </a:r>
            <a:endParaRPr lang="zh-CN" altLang="zh-CN" dirty="0"/>
          </a:p>
          <a:p>
            <a:r>
              <a:rPr lang="en-US" altLang="zh-CN" dirty="0"/>
              <a:t>    price=price*discount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商品折扣</a:t>
            </a:r>
            <a:r>
              <a:rPr lang="en-US" altLang="zh-CN" dirty="0"/>
              <a:t>: ",discount)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商品价格</a:t>
            </a:r>
            <a:r>
              <a:rPr lang="en-US" altLang="zh-CN" dirty="0"/>
              <a:t>: ", price)</a:t>
            </a:r>
            <a:endParaRPr lang="zh-CN" altLang="zh-CN" dirty="0"/>
          </a:p>
          <a:p>
            <a:r>
              <a:rPr lang="en-US" altLang="zh-CN" dirty="0"/>
              <a:t>    return price;  </a:t>
            </a:r>
            <a:endParaRPr lang="zh-CN" altLang="zh-CN" dirty="0"/>
          </a:p>
          <a:p>
            <a:r>
              <a:rPr lang="en-US" altLang="zh-CN" dirty="0"/>
              <a:t>price=fun(0.5,100)		#</a:t>
            </a:r>
            <a:r>
              <a:rPr lang="zh-CN" altLang="zh-CN" dirty="0"/>
              <a:t>调用</a:t>
            </a:r>
            <a:r>
              <a:rPr lang="en-US" altLang="zh-CN" dirty="0"/>
              <a:t>fun</a:t>
            </a:r>
            <a:r>
              <a:rPr lang="zh-CN" altLang="zh-CN" dirty="0"/>
              <a:t>函数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商品折扣</a:t>
            </a:r>
            <a:r>
              <a:rPr lang="en-US" altLang="zh-CN" dirty="0">
                <a:solidFill>
                  <a:schemeClr val="tx1"/>
                </a:solidFill>
              </a:rPr>
              <a:t>:  0.5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商品价格</a:t>
            </a:r>
            <a:r>
              <a:rPr lang="en-US" altLang="zh-CN" dirty="0">
                <a:solidFill>
                  <a:schemeClr val="tx1"/>
                </a:solidFill>
              </a:rPr>
              <a:t>:  50.0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1753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4B6960A-ECD4-4CE7-A70B-3A8AE68E0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6.4  </a:t>
            </a:r>
            <a:r>
              <a:rPr lang="zh-CN" altLang="zh-CN" b="1" dirty="0"/>
              <a:t>递归函数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B4EFE75-01B5-43B3-A39D-615A45829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2"/>
            <a:ext cx="9679768" cy="5804647"/>
          </a:xfrm>
        </p:spPr>
        <p:txBody>
          <a:bodyPr/>
          <a:lstStyle/>
          <a:p>
            <a:r>
              <a:rPr lang="en-US" altLang="zh-CN" dirty="0"/>
              <a:t>Python</a:t>
            </a:r>
            <a:r>
              <a:rPr lang="zh-CN" altLang="zh-CN" dirty="0"/>
              <a:t>支持函数的递归调用，所谓递归就是函数直接或间接地调用其本身。递归是常用的编程方法，适用于能把一个大型复杂的问题逐层转化为一个与原问题性质相似，但规模较小的问题来求解的场景。</a:t>
            </a:r>
          </a:p>
          <a:p>
            <a:r>
              <a:rPr lang="zh-CN" altLang="zh-CN" dirty="0"/>
              <a:t>直接递归调用是在调用</a:t>
            </a:r>
            <a:r>
              <a:rPr lang="en-US" altLang="zh-CN" dirty="0"/>
              <a:t>f</a:t>
            </a:r>
            <a:r>
              <a:rPr lang="zh-CN" altLang="zh-CN" dirty="0"/>
              <a:t>函数的过程中，又调用</a:t>
            </a:r>
            <a:r>
              <a:rPr lang="en-US" altLang="zh-CN" dirty="0"/>
              <a:t>f</a:t>
            </a:r>
            <a:r>
              <a:rPr lang="zh-CN" altLang="zh-CN" dirty="0"/>
              <a:t>函数，间接调用是在调用</a:t>
            </a:r>
            <a:r>
              <a:rPr lang="en-US" altLang="zh-CN" dirty="0"/>
              <a:t>f</a:t>
            </a:r>
            <a:r>
              <a:rPr lang="zh-CN" altLang="zh-CN" dirty="0"/>
              <a:t>函数的过程中要调用</a:t>
            </a:r>
            <a:r>
              <a:rPr lang="en-US" altLang="zh-CN" dirty="0"/>
              <a:t>f1</a:t>
            </a:r>
            <a:r>
              <a:rPr lang="zh-CN" altLang="zh-CN" dirty="0"/>
              <a:t>函数，在调用</a:t>
            </a:r>
            <a:r>
              <a:rPr lang="en-US" altLang="zh-CN" dirty="0"/>
              <a:t>f1</a:t>
            </a:r>
            <a:r>
              <a:rPr lang="zh-CN" altLang="zh-CN" dirty="0"/>
              <a:t>函数的过程中又要调用</a:t>
            </a:r>
            <a:r>
              <a:rPr lang="en-US" altLang="zh-CN" dirty="0"/>
              <a:t>f</a:t>
            </a:r>
            <a:r>
              <a:rPr lang="zh-CN" altLang="zh-CN" dirty="0"/>
              <a:t>函数。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9508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8538" y="198783"/>
            <a:ext cx="11171583" cy="6460434"/>
          </a:xfrm>
        </p:spPr>
        <p:txBody>
          <a:bodyPr>
            <a:normAutofit lnSpcReduction="1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6.9</a:t>
            </a:r>
            <a:r>
              <a:rPr lang="zh-CN" altLang="zh-CN" dirty="0"/>
              <a:t>】计算</a:t>
            </a:r>
            <a:r>
              <a:rPr lang="en-US" altLang="zh-CN" dirty="0"/>
              <a:t>n</a:t>
            </a:r>
            <a:r>
              <a:rPr lang="zh-CN" altLang="zh-CN" dirty="0"/>
              <a:t>的阶乘。</a:t>
            </a:r>
          </a:p>
          <a:p>
            <a:r>
              <a:rPr lang="zh-CN" altLang="zh-CN" dirty="0"/>
              <a:t>分析：</a:t>
            </a:r>
            <a:r>
              <a:rPr lang="en-US" altLang="zh-CN" dirty="0"/>
              <a:t>n</a:t>
            </a:r>
            <a:r>
              <a:rPr lang="zh-CN" altLang="zh-CN" dirty="0"/>
              <a:t>的阶乘可以表示为</a:t>
            </a:r>
            <a:r>
              <a:rPr lang="en-US" altLang="zh-CN" dirty="0"/>
              <a:t>f(n)=1*2*3…*(n-1)*n</a:t>
            </a:r>
            <a:r>
              <a:rPr lang="zh-CN" altLang="zh-CN" dirty="0"/>
              <a:t>，从而可得</a:t>
            </a:r>
            <a:r>
              <a:rPr lang="en-US" altLang="zh-CN" dirty="0"/>
              <a:t>f(n)=f(n-1)*n</a:t>
            </a:r>
            <a:r>
              <a:rPr lang="zh-CN" altLang="zh-CN" dirty="0"/>
              <a:t>。程序代码如下：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f(n):					#</a:t>
            </a:r>
            <a:r>
              <a:rPr lang="zh-CN" altLang="zh-CN" dirty="0"/>
              <a:t>定义递归函数</a:t>
            </a:r>
          </a:p>
          <a:p>
            <a:r>
              <a:rPr lang="en-US" altLang="zh-CN" dirty="0"/>
              <a:t>    if n==1:				#</a:t>
            </a:r>
            <a:r>
              <a:rPr lang="zh-CN" altLang="zh-CN" dirty="0"/>
              <a:t>当</a:t>
            </a:r>
            <a:r>
              <a:rPr lang="en-US" altLang="zh-CN" dirty="0"/>
              <a:t>n</a:t>
            </a:r>
            <a:r>
              <a:rPr lang="zh-CN" altLang="zh-CN" dirty="0"/>
              <a:t>等于</a:t>
            </a:r>
            <a:r>
              <a:rPr lang="en-US" altLang="zh-CN" dirty="0"/>
              <a:t>1</a:t>
            </a:r>
            <a:r>
              <a:rPr lang="zh-CN" altLang="zh-CN" dirty="0"/>
              <a:t>时返回</a:t>
            </a:r>
            <a:r>
              <a:rPr lang="en-US" altLang="zh-CN" dirty="0"/>
              <a:t>1</a:t>
            </a:r>
            <a:endParaRPr lang="zh-CN" altLang="zh-CN" dirty="0"/>
          </a:p>
          <a:p>
            <a:r>
              <a:rPr lang="en-US" altLang="zh-CN" dirty="0"/>
              <a:t>        return 1</a:t>
            </a:r>
            <a:endParaRPr lang="zh-CN" altLang="zh-CN" dirty="0"/>
          </a:p>
          <a:p>
            <a:r>
              <a:rPr lang="en-US" altLang="zh-CN" dirty="0"/>
              <a:t>    else:					#</a:t>
            </a:r>
            <a:r>
              <a:rPr lang="zh-CN" altLang="zh-CN" dirty="0"/>
              <a:t>当</a:t>
            </a:r>
            <a:r>
              <a:rPr lang="en-US" altLang="zh-CN" dirty="0"/>
              <a:t>n</a:t>
            </a:r>
            <a:r>
              <a:rPr lang="zh-CN" altLang="zh-CN" dirty="0"/>
              <a:t>不为</a:t>
            </a:r>
            <a:r>
              <a:rPr lang="en-US" altLang="zh-CN" dirty="0"/>
              <a:t>1</a:t>
            </a:r>
            <a:r>
              <a:rPr lang="zh-CN" altLang="zh-CN" dirty="0"/>
              <a:t>是返回</a:t>
            </a:r>
            <a:r>
              <a:rPr lang="en-US" altLang="zh-CN" dirty="0"/>
              <a:t>f(n-1)*n</a:t>
            </a:r>
            <a:endParaRPr lang="zh-CN" altLang="zh-CN" dirty="0"/>
          </a:p>
          <a:p>
            <a:r>
              <a:rPr lang="en-US" altLang="zh-CN" dirty="0"/>
              <a:t>        return f(n-1)*n</a:t>
            </a:r>
            <a:endParaRPr lang="zh-CN" altLang="zh-CN" dirty="0"/>
          </a:p>
          <a:p>
            <a:r>
              <a:rPr lang="en-US" altLang="zh-CN" dirty="0"/>
              <a:t>n = </a:t>
            </a:r>
            <a:r>
              <a:rPr lang="en-US" altLang="zh-CN" dirty="0" err="1"/>
              <a:t>int</a:t>
            </a:r>
            <a:r>
              <a:rPr lang="en-US" altLang="zh-CN" dirty="0"/>
              <a:t>(input('</a:t>
            </a:r>
            <a:r>
              <a:rPr lang="zh-CN" altLang="zh-CN" dirty="0"/>
              <a:t>请输入一个正整数：</a:t>
            </a:r>
            <a:r>
              <a:rPr lang="en-US" altLang="zh-CN" dirty="0"/>
              <a:t>'))		#</a:t>
            </a:r>
            <a:r>
              <a:rPr lang="zh-CN" altLang="zh-CN" dirty="0"/>
              <a:t>输入一个整数</a:t>
            </a:r>
          </a:p>
          <a:p>
            <a:r>
              <a:rPr lang="en-US" altLang="zh-CN" dirty="0"/>
              <a:t>print(n,'</a:t>
            </a:r>
            <a:r>
              <a:rPr lang="zh-CN" altLang="zh-CN" dirty="0"/>
              <a:t>的阶乘结果为：</a:t>
            </a:r>
            <a:r>
              <a:rPr lang="en-US" altLang="zh-CN" dirty="0"/>
              <a:t>',f(n))			#</a:t>
            </a:r>
            <a:r>
              <a:rPr lang="zh-CN" altLang="zh-CN" dirty="0"/>
              <a:t>调用函数</a:t>
            </a:r>
            <a:r>
              <a:rPr lang="en-US" altLang="zh-CN" dirty="0"/>
              <a:t>f</a:t>
            </a:r>
            <a:r>
              <a:rPr lang="zh-CN" altLang="zh-CN" dirty="0"/>
              <a:t>并输出结果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请输入一个正整数：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3 </a:t>
            </a:r>
            <a:r>
              <a:rPr lang="zh-CN" altLang="zh-CN" dirty="0">
                <a:solidFill>
                  <a:schemeClr val="tx1"/>
                </a:solidFill>
              </a:rPr>
              <a:t>的阶乘结果为：</a:t>
            </a:r>
            <a:r>
              <a:rPr lang="en-US" altLang="zh-CN" dirty="0">
                <a:solidFill>
                  <a:schemeClr val="tx1"/>
                </a:solidFill>
              </a:rPr>
              <a:t> 6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7550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6.5 </a:t>
            </a:r>
            <a:r>
              <a:rPr lang="zh-CN" altLang="zh-CN" b="1" dirty="0"/>
              <a:t>匿名函数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10812829" cy="5546230"/>
          </a:xfrm>
        </p:spPr>
        <p:txBody>
          <a:bodyPr/>
          <a:lstStyle/>
          <a:p>
            <a:r>
              <a:rPr lang="zh-CN" altLang="zh-CN" dirty="0"/>
              <a:t>关键字</a:t>
            </a:r>
            <a:r>
              <a:rPr lang="en-US" altLang="zh-CN" dirty="0"/>
              <a:t>lambda</a:t>
            </a:r>
            <a:r>
              <a:rPr lang="zh-CN" altLang="zh-CN" dirty="0"/>
              <a:t>用于定义一种特殊的函数——匿名函数，又称</a:t>
            </a:r>
            <a:r>
              <a:rPr lang="en-US" altLang="zh-CN" dirty="0"/>
              <a:t>lambda</a:t>
            </a:r>
            <a:r>
              <a:rPr lang="zh-CN" altLang="zh-CN" dirty="0"/>
              <a:t>函数。匿名函数并非没有名字，而是将函数名作为函数结果返回，这种函数省略了用</a:t>
            </a:r>
            <a:r>
              <a:rPr lang="en-US" altLang="zh-CN" dirty="0" err="1"/>
              <a:t>def</a:t>
            </a:r>
            <a:r>
              <a:rPr lang="zh-CN" altLang="zh-CN" dirty="0"/>
              <a:t>定义函数的标准步骤。其语法格式如下：</a:t>
            </a:r>
          </a:p>
          <a:p>
            <a:r>
              <a:rPr lang="zh-CN" altLang="zh-CN" dirty="0"/>
              <a:t>函数名</a:t>
            </a:r>
            <a:r>
              <a:rPr lang="en-US" altLang="zh-CN" dirty="0"/>
              <a:t> = lambda [</a:t>
            </a:r>
            <a:r>
              <a:rPr lang="zh-CN" altLang="zh-CN" dirty="0"/>
              <a:t>参数列表</a:t>
            </a:r>
            <a:r>
              <a:rPr lang="en-US" altLang="zh-CN" dirty="0"/>
              <a:t>]:</a:t>
            </a:r>
            <a:r>
              <a:rPr lang="zh-CN" altLang="zh-CN" dirty="0" smtClean="0"/>
              <a:t>表达式</a:t>
            </a:r>
            <a:endParaRPr lang="en-US" altLang="zh-CN" dirty="0" smtClean="0"/>
          </a:p>
          <a:p>
            <a:r>
              <a:rPr lang="zh-CN" altLang="zh-CN" dirty="0"/>
              <a:t>简单地说，</a:t>
            </a:r>
            <a:r>
              <a:rPr lang="en-US" altLang="zh-CN" dirty="0"/>
              <a:t>lambda</a:t>
            </a:r>
            <a:r>
              <a:rPr lang="zh-CN" altLang="zh-CN" dirty="0"/>
              <a:t>函数用于定义简单的、能够在一行内表示的函数，返回一个函数类型。</a:t>
            </a:r>
            <a:r>
              <a:rPr lang="en-US" altLang="zh-CN" dirty="0"/>
              <a:t>lambda</a:t>
            </a:r>
            <a:r>
              <a:rPr lang="zh-CN" altLang="zh-CN" dirty="0"/>
              <a:t>函数能接收任何数量的参数，但是只能返回一个表达式的值，同时只能处理输出的内容不可包含命令或多个表达式。匿名函数不能直接调用</a:t>
            </a:r>
            <a:r>
              <a:rPr lang="en-US" altLang="zh-CN" dirty="0"/>
              <a:t>print,</a:t>
            </a:r>
            <a:r>
              <a:rPr lang="zh-CN" altLang="zh-CN" dirty="0"/>
              <a:t>因为</a:t>
            </a:r>
            <a:r>
              <a:rPr lang="en-US" altLang="zh-CN" dirty="0"/>
              <a:t>lambda</a:t>
            </a:r>
            <a:r>
              <a:rPr lang="zh-CN" altLang="zh-CN" dirty="0"/>
              <a:t>需要一个表达式。</a:t>
            </a: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852374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lambda</a:t>
            </a:r>
            <a:r>
              <a:rPr lang="zh-CN" altLang="zh-CN" dirty="0"/>
              <a:t>函数的语法只包含一个语句，例如：</a:t>
            </a:r>
          </a:p>
          <a:p>
            <a:r>
              <a:rPr lang="en-US" altLang="zh-CN" dirty="0"/>
              <a:t>sum=lambda arg1,arg2:arg1+arg2;</a:t>
            </a:r>
            <a:endParaRPr lang="zh-CN" altLang="zh-CN" dirty="0"/>
          </a:p>
          <a:p>
            <a:r>
              <a:rPr lang="en-US" altLang="zh-CN" dirty="0"/>
              <a:t>print("</a:t>
            </a:r>
            <a:r>
              <a:rPr lang="en-US" altLang="zh-CN" dirty="0" err="1"/>
              <a:t>total:",sum</a:t>
            </a:r>
            <a:r>
              <a:rPr lang="en-US" altLang="zh-CN" dirty="0"/>
              <a:t>(20,50))  #</a:t>
            </a:r>
            <a:r>
              <a:rPr lang="zh-CN" altLang="zh-CN" dirty="0"/>
              <a:t>调用</a:t>
            </a:r>
            <a:r>
              <a:rPr lang="en-US" altLang="zh-CN" dirty="0"/>
              <a:t>sum</a:t>
            </a:r>
            <a:r>
              <a:rPr lang="zh-CN" altLang="zh-CN" dirty="0"/>
              <a:t>函数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total: 70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5987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6.6</a:t>
            </a:r>
            <a:r>
              <a:rPr lang="zh-CN" altLang="zh-CN" b="1" dirty="0"/>
              <a:t>变量的作用域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7475807" cy="5536133"/>
          </a:xfrm>
        </p:spPr>
        <p:txBody>
          <a:bodyPr>
            <a:normAutofit/>
          </a:bodyPr>
          <a:lstStyle/>
          <a:p>
            <a:r>
              <a:rPr lang="zh-CN" altLang="zh-CN" dirty="0"/>
              <a:t>变量作用域就是变量的使用范围，程序的运行离不开变量。一个程序的所有变量并不是在哪个位置都可以访问，访问权限取决于这个变量是在哪里赋值。</a:t>
            </a:r>
          </a:p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中，根据变量作用域的不同，分为全局变量和局部变量。</a:t>
            </a:r>
          </a:p>
          <a:p>
            <a:r>
              <a:rPr lang="zh-CN" altLang="zh-CN" dirty="0"/>
              <a:t>定义在函数内的变量，只能在函数内使用，作用范围仅在函数内部的变量，称为局部变量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在</a:t>
            </a:r>
            <a:r>
              <a:rPr lang="zh-CN" altLang="zh-CN" dirty="0"/>
              <a:t>函数之外定义的变量称为全局变量，全局变量在整个程序内起作用。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493477" y="1185862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6" name="文本框 11"/>
            <p:cNvSpPr txBox="1"/>
            <p:nvPr/>
          </p:nvSpPr>
          <p:spPr>
            <a:xfrm>
              <a:off x="41564" y="1432208"/>
              <a:ext cx="1898073" cy="31086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6.3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264" y="146208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16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7370" y="304800"/>
            <a:ext cx="10798629" cy="6096000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6.10</a:t>
            </a:r>
            <a:r>
              <a:rPr lang="zh-CN" altLang="zh-CN" dirty="0"/>
              <a:t>】变量的作用域</a:t>
            </a:r>
          </a:p>
          <a:p>
            <a:r>
              <a:rPr lang="en-US" altLang="zh-CN" dirty="0"/>
              <a:t>price=200 				#</a:t>
            </a:r>
            <a:r>
              <a:rPr lang="zh-CN" altLang="zh-CN" dirty="0"/>
              <a:t>全局变量</a:t>
            </a:r>
            <a:r>
              <a:rPr lang="en-US" altLang="zh-CN" dirty="0"/>
              <a:t>price</a:t>
            </a:r>
            <a:endParaRPr lang="zh-CN" altLang="zh-CN" dirty="0"/>
          </a:p>
          <a:p>
            <a:r>
              <a:rPr lang="en-US" altLang="zh-CN" dirty="0" err="1"/>
              <a:t>def</a:t>
            </a:r>
            <a:r>
              <a:rPr lang="en-US" altLang="zh-CN" dirty="0"/>
              <a:t> fun(</a:t>
            </a:r>
            <a:r>
              <a:rPr lang="en-US" altLang="zh-CN" dirty="0" err="1"/>
              <a:t>discount,price</a:t>
            </a:r>
            <a:r>
              <a:rPr lang="en-US" altLang="zh-CN" dirty="0"/>
              <a:t>):		#</a:t>
            </a:r>
            <a:r>
              <a:rPr lang="zh-CN" altLang="zh-CN" dirty="0"/>
              <a:t>定义</a:t>
            </a:r>
            <a:r>
              <a:rPr lang="en-US" altLang="zh-CN" dirty="0"/>
              <a:t>fun</a:t>
            </a:r>
            <a:r>
              <a:rPr lang="zh-CN" altLang="zh-CN" dirty="0"/>
              <a:t>函数</a:t>
            </a:r>
          </a:p>
          <a:p>
            <a:r>
              <a:rPr lang="en-US" altLang="zh-CN" dirty="0"/>
              <a:t>    price=price * discount	  #</a:t>
            </a:r>
            <a:r>
              <a:rPr lang="zh-CN" altLang="zh-CN" dirty="0"/>
              <a:t>局部变量</a:t>
            </a:r>
            <a:r>
              <a:rPr lang="en-US" altLang="zh-CN" dirty="0"/>
              <a:t>price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函数内局部变量价格</a:t>
            </a:r>
            <a:r>
              <a:rPr lang="en-US" altLang="zh-CN" dirty="0"/>
              <a:t> : ", price)	  #</a:t>
            </a:r>
            <a:r>
              <a:rPr lang="zh-CN" altLang="zh-CN" dirty="0"/>
              <a:t>输出局部变量</a:t>
            </a:r>
            <a:r>
              <a:rPr lang="en-US" altLang="zh-CN" dirty="0"/>
              <a:t>price</a:t>
            </a:r>
            <a:r>
              <a:rPr lang="zh-CN" altLang="zh-CN" dirty="0"/>
              <a:t>的值</a:t>
            </a:r>
          </a:p>
          <a:p>
            <a:r>
              <a:rPr lang="en-US" altLang="zh-CN" dirty="0"/>
              <a:t>    return price</a:t>
            </a:r>
            <a:endParaRPr lang="zh-CN" altLang="zh-CN" dirty="0"/>
          </a:p>
          <a:p>
            <a:r>
              <a:rPr lang="en-US" altLang="zh-CN" dirty="0"/>
              <a:t>fun(0.5, 200)			#</a:t>
            </a:r>
            <a:r>
              <a:rPr lang="zh-CN" altLang="zh-CN" dirty="0"/>
              <a:t>调用</a:t>
            </a:r>
            <a:r>
              <a:rPr lang="en-US" altLang="zh-CN" dirty="0"/>
              <a:t>fun</a:t>
            </a:r>
            <a:r>
              <a:rPr lang="zh-CN" altLang="zh-CN" dirty="0"/>
              <a:t>函数</a:t>
            </a:r>
          </a:p>
          <a:p>
            <a:r>
              <a:rPr lang="en-US" altLang="zh-CN" dirty="0"/>
              <a:t>print ("</a:t>
            </a:r>
            <a:r>
              <a:rPr lang="zh-CN" altLang="zh-CN" dirty="0"/>
              <a:t>函数外全局变量价格</a:t>
            </a:r>
            <a:r>
              <a:rPr lang="en-US" altLang="zh-CN" dirty="0"/>
              <a:t> : ", price)	 #</a:t>
            </a:r>
            <a:r>
              <a:rPr lang="zh-CN" altLang="zh-CN" dirty="0"/>
              <a:t>输出全局变量</a:t>
            </a:r>
            <a:r>
              <a:rPr lang="en-US" altLang="zh-CN" dirty="0"/>
              <a:t>price</a:t>
            </a:r>
            <a:r>
              <a:rPr lang="zh-CN" altLang="zh-CN" dirty="0"/>
              <a:t>的值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函数内局部变量价格</a:t>
            </a:r>
            <a:r>
              <a:rPr lang="en-US" altLang="zh-CN" dirty="0">
                <a:solidFill>
                  <a:schemeClr val="tx1"/>
                </a:solidFill>
              </a:rPr>
              <a:t>:  100.0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tx1"/>
                </a:solidFill>
              </a:rPr>
              <a:t>函数外全局变量价格</a:t>
            </a:r>
            <a:r>
              <a:rPr lang="en-US" altLang="zh-CN" dirty="0">
                <a:solidFill>
                  <a:schemeClr val="tx1"/>
                </a:solidFill>
              </a:rPr>
              <a:t>:  200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/>
              <a:t>在此列中，定义了两个名为</a:t>
            </a:r>
            <a:r>
              <a:rPr lang="en-US" altLang="zh-CN" dirty="0"/>
              <a:t>price</a:t>
            </a:r>
            <a:r>
              <a:rPr lang="zh-CN" altLang="zh-CN" dirty="0"/>
              <a:t>的变量，在</a:t>
            </a:r>
            <a:r>
              <a:rPr lang="en-US" altLang="zh-CN" dirty="0"/>
              <a:t>fun()</a:t>
            </a:r>
            <a:r>
              <a:rPr lang="zh-CN" altLang="zh-CN" dirty="0"/>
              <a:t>函数内部的为局部变量，调用</a:t>
            </a:r>
            <a:r>
              <a:rPr lang="en-US" altLang="zh-CN" dirty="0"/>
              <a:t>fun()</a:t>
            </a:r>
            <a:r>
              <a:rPr lang="zh-CN" altLang="zh-CN" dirty="0"/>
              <a:t>函数后，函数内输出的值是</a:t>
            </a:r>
            <a:r>
              <a:rPr lang="en-US" altLang="zh-CN" dirty="0"/>
              <a:t>100</a:t>
            </a:r>
            <a:r>
              <a:rPr lang="zh-CN" altLang="zh-CN" dirty="0"/>
              <a:t>。在函数外，局部变量失效，此时输出函数体外赋予的值</a:t>
            </a:r>
            <a:r>
              <a:rPr lang="en-US" altLang="zh-CN" dirty="0"/>
              <a:t>200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3557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cap="none" dirty="0" smtClean="0"/>
              <a:t>6.7  python</a:t>
            </a:r>
            <a:r>
              <a:rPr lang="zh-CN" altLang="zh-CN" b="1" cap="none" dirty="0" smtClean="0"/>
              <a:t>的内置函数</a:t>
            </a:r>
            <a:endParaRPr lang="zh-CN" altLang="en-US" cap="none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中，系统提供了多种内置函数，也称为内建函数，这些内置函数在使用时不需要引用，可以直接调用。常用的内置函数主要包括数学运算函数，类型转换函数，字符串处理函数及其他</a:t>
            </a:r>
            <a:r>
              <a:rPr lang="zh-CN" altLang="zh-CN" dirty="0" smtClean="0"/>
              <a:t>函数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内置函数的示例，参见课本。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8235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zh-CN" b="1" cap="none" dirty="0" smtClean="0"/>
              <a:t>6.1 </a:t>
            </a:r>
            <a:r>
              <a:rPr lang="zh-CN" altLang="zh-CN" b="1" cap="none" dirty="0" smtClean="0"/>
              <a:t>认识</a:t>
            </a:r>
            <a:r>
              <a:rPr lang="en-US" altLang="zh-CN" b="1" cap="none" dirty="0" smtClean="0"/>
              <a:t>python</a:t>
            </a:r>
            <a:r>
              <a:rPr lang="zh-CN" altLang="zh-CN" b="1" cap="none" dirty="0" smtClean="0"/>
              <a:t>的函数</a:t>
            </a:r>
            <a:endParaRPr lang="zh-CN" altLang="zh-CN" b="1" cap="none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2"/>
            <a:ext cx="10236360" cy="5804647"/>
          </a:xfrm>
        </p:spPr>
        <p:txBody>
          <a:bodyPr/>
          <a:lstStyle/>
          <a:p>
            <a:r>
              <a:rPr lang="zh-CN" altLang="zh-CN" dirty="0"/>
              <a:t>函数是一段具有特定功能的、可重复使用的代码段，它能够提高程序的模块化和代码的复用</a:t>
            </a:r>
            <a:r>
              <a:rPr lang="zh-CN" altLang="zh-CN" dirty="0" smtClean="0"/>
              <a:t>率</a:t>
            </a:r>
            <a:r>
              <a:rPr lang="zh-CN" altLang="en-US" dirty="0" smtClean="0"/>
              <a:t>。</a:t>
            </a:r>
            <a:r>
              <a:rPr lang="zh-CN" altLang="zh-CN" dirty="0" smtClean="0"/>
              <a:t>要</a:t>
            </a:r>
            <a:r>
              <a:rPr lang="zh-CN" altLang="zh-CN" dirty="0"/>
              <a:t>写好函数，必须清楚函数的组织格式（即函数如何定义）；要用好函数，则必须把握函数的调用机制。</a:t>
            </a:r>
          </a:p>
          <a:p>
            <a:r>
              <a:rPr lang="zh-CN" altLang="zh-CN" dirty="0"/>
              <a:t>使用函数有两个目的</a:t>
            </a:r>
            <a:r>
              <a:rPr lang="zh-CN" altLang="zh-CN" dirty="0" smtClean="0"/>
              <a:t>：</a:t>
            </a:r>
            <a:endParaRPr lang="en-US" altLang="zh-CN" dirty="0" smtClean="0"/>
          </a:p>
          <a:p>
            <a:r>
              <a:rPr lang="zh-CN" altLang="zh-CN" dirty="0" smtClean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）分解问题，将一个大问题或者大功能分解为多个小问题，从而降低编程难度，使问题更容易解决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）避免编写重复的代码。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6856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311142"/>
              </p:ext>
            </p:extLst>
          </p:nvPr>
        </p:nvGraphicFramePr>
        <p:xfrm>
          <a:off x="856347" y="1009832"/>
          <a:ext cx="9361715" cy="558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9830"/>
                <a:gridCol w="2960915"/>
                <a:gridCol w="2566804"/>
                <a:gridCol w="2484166"/>
              </a:tblGrid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函数名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功能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函数名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功能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abs()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求绝对值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all()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判断参数中的所有数据是否都为</a:t>
                      </a:r>
                      <a:r>
                        <a:rPr lang="en-US" sz="1600" kern="100" dirty="0">
                          <a:effectLst/>
                        </a:rPr>
                        <a:t>True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6408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any()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判断参数中是否存在任意一个为</a:t>
                      </a:r>
                      <a:r>
                        <a:rPr lang="en-US" sz="1600" kern="100">
                          <a:effectLst/>
                        </a:rPr>
                        <a:t>True</a:t>
                      </a:r>
                      <a:r>
                        <a:rPr lang="zh-CN" sz="1600" kern="100">
                          <a:effectLst/>
                        </a:rPr>
                        <a:t>的数据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complex()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创建一个复数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pow()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幂函数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delattr()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删除对象的属性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22025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bool()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将参数转换成逻辑型数据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dir()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没有参数时，返回当前范围内的变量、方法和定义的类型列表；带参数时，返回参数的属性和方法列表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22025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chr()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返回对应</a:t>
                      </a:r>
                      <a:r>
                        <a:rPr lang="en-US" sz="1600" kern="100">
                          <a:effectLst/>
                        </a:rPr>
                        <a:t>ASCII</a:t>
                      </a:r>
                      <a:r>
                        <a:rPr lang="zh-CN" sz="1600" kern="100">
                          <a:effectLst/>
                        </a:rPr>
                        <a:t>码的字符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enumerate()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返回一个可以枚举的对象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bin()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将十进制数转换成二进制数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float()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将参数转换为浮点数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22025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bytes()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将参数转换成字节型数据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frozenset()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创建一个不可修改的集合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hasattr()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判断对象是否具备特定的属性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dict()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创建一个空的字典类型的数据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id()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返回对象的内存地址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divmod()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分别求商和余数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int()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将参数转换成整数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eval()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计算字符串参数中表达式的值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issubclass()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检查一个类是否是另一个类的子类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format()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格式化输出字符串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14683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list()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构造列表数据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getattr()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获取对象的属性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max()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求最大值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hex()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返回参数的十六进制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7257" y="327354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 smtClean="0"/>
              <a:t>Python</a:t>
            </a:r>
            <a:r>
              <a:rPr lang="zh-CN" altLang="en-US" sz="2000" dirty="0" smtClean="0"/>
              <a:t>中的内置函数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55985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377253"/>
              </p:ext>
            </p:extLst>
          </p:nvPr>
        </p:nvGraphicFramePr>
        <p:xfrm>
          <a:off x="684213" y="961570"/>
          <a:ext cx="9867674" cy="5667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4144"/>
                <a:gridCol w="3767700"/>
                <a:gridCol w="2287406"/>
                <a:gridCol w="2618424"/>
              </a:tblGrid>
              <a:tr h="5043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函数名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功能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函数名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功能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65126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next()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返回一个可迭代数据结构中的下一项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input()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获取用户输入的内容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3178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open()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打开文件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isinstance()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检查对象是否是类的实例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65126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range()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根据需要生成一个指定的范围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len</a:t>
                      </a:r>
                      <a:r>
                        <a:rPr lang="en-US" sz="1600" kern="100" dirty="0">
                          <a:effectLst/>
                        </a:rPr>
                        <a:t>()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返回对象长度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65126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round()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对参数进行四舍五入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map()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将参数中的所有数据用指定的函数遍历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3178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setattr()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设置对象的属性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min()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返回给定元素中的最小值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3178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str()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构造字符串类型的数据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oct()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将参数转换成八进制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3178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super()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调用父类的方法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ord()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求参数字符的</a:t>
                      </a:r>
                      <a:r>
                        <a:rPr lang="en-US" sz="1600" kern="100">
                          <a:effectLst/>
                        </a:rPr>
                        <a:t>ASCII</a:t>
                      </a:r>
                      <a:r>
                        <a:rPr lang="zh-CN" sz="1600" kern="100">
                          <a:effectLst/>
                        </a:rPr>
                        <a:t>码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3178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type()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显示对象所属的类型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print()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输出函数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3178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reversed()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反转，逆序对象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sorted()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对参数进行排序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65126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set()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创建一个集合类型的数据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sum()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求和函数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  <a:tr h="65126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tuple()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构造元组类型的数据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zip()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将两个可迭代对象中的数据逐一配对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19823" marR="19823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7257" y="327354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 smtClean="0"/>
              <a:t>Python</a:t>
            </a:r>
            <a:r>
              <a:rPr lang="zh-CN" altLang="en-US" sz="2000" dirty="0" smtClean="0"/>
              <a:t>中的内置函数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32690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6.8 </a:t>
            </a:r>
            <a:r>
              <a:rPr lang="zh-CN" altLang="zh-CN" dirty="0" smtClean="0"/>
              <a:t>实验</a:t>
            </a:r>
            <a:r>
              <a:rPr lang="zh-CN" altLang="en-US" dirty="0"/>
              <a:t> </a:t>
            </a:r>
            <a:r>
              <a:rPr lang="zh-CN" altLang="en-US" dirty="0" smtClean="0"/>
              <a:t>  </a:t>
            </a:r>
            <a:r>
              <a:rPr lang="zh-CN" altLang="zh-CN" b="1" dirty="0" smtClean="0"/>
              <a:t>使用</a:t>
            </a:r>
            <a:r>
              <a:rPr lang="zh-CN" altLang="zh-CN" b="1" dirty="0"/>
              <a:t>函数计算规则图形的</a:t>
            </a:r>
            <a:r>
              <a:rPr lang="zh-CN" altLang="zh-CN" b="1" dirty="0" smtClean="0"/>
              <a:t>面积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#</a:t>
            </a:r>
            <a:r>
              <a:rPr lang="zh-CN" altLang="zh-CN" dirty="0"/>
              <a:t>圆形</a:t>
            </a:r>
          </a:p>
          <a:p>
            <a:r>
              <a:rPr lang="en-US" altLang="zh-CN" dirty="0" err="1" smtClean="0"/>
              <a:t>def</a:t>
            </a:r>
            <a:r>
              <a:rPr lang="en-US" altLang="zh-CN" dirty="0" smtClean="0"/>
              <a:t> </a:t>
            </a:r>
            <a:r>
              <a:rPr lang="en-US" altLang="zh-CN" dirty="0" err="1"/>
              <a:t>findArea</a:t>
            </a:r>
            <a:r>
              <a:rPr lang="en-US" altLang="zh-CN" dirty="0"/>
              <a:t>(r): </a:t>
            </a:r>
            <a:endParaRPr lang="zh-CN" altLang="zh-CN" dirty="0"/>
          </a:p>
          <a:p>
            <a:r>
              <a:rPr lang="en-US" altLang="zh-CN" dirty="0"/>
              <a:t>    s=3.14*r*r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圆的面积</a:t>
            </a:r>
            <a:r>
              <a:rPr lang="en-US" altLang="zh-CN" dirty="0"/>
              <a:t>: ",s)	  #</a:t>
            </a:r>
            <a:r>
              <a:rPr lang="zh-CN" altLang="zh-CN" dirty="0"/>
              <a:t>输出局部变量</a:t>
            </a:r>
            <a:r>
              <a:rPr lang="en-US" altLang="zh-CN" dirty="0"/>
              <a:t>s</a:t>
            </a:r>
            <a:r>
              <a:rPr lang="zh-CN" altLang="zh-CN" dirty="0"/>
              <a:t>的值</a:t>
            </a:r>
          </a:p>
          <a:p>
            <a:r>
              <a:rPr lang="en-US" altLang="zh-CN" dirty="0"/>
              <a:t>    return s</a:t>
            </a:r>
            <a:endParaRPr lang="zh-CN" altLang="zh-CN" dirty="0"/>
          </a:p>
          <a:p>
            <a:r>
              <a:rPr lang="en-US" altLang="zh-CN" dirty="0" err="1"/>
              <a:t>findArea</a:t>
            </a:r>
            <a:r>
              <a:rPr lang="en-US" altLang="zh-CN" dirty="0"/>
              <a:t>(2)			#</a:t>
            </a:r>
            <a:r>
              <a:rPr lang="zh-CN" altLang="zh-CN" dirty="0"/>
              <a:t>调用</a:t>
            </a:r>
            <a:r>
              <a:rPr lang="en-US" altLang="zh-CN" dirty="0" err="1"/>
              <a:t>findArea</a:t>
            </a:r>
            <a:r>
              <a:rPr lang="zh-CN" altLang="zh-CN" dirty="0"/>
              <a:t>函数</a:t>
            </a:r>
          </a:p>
          <a:p>
            <a:r>
              <a:rPr lang="en-US" altLang="zh-CN" dirty="0"/>
              <a:t>#</a:t>
            </a:r>
            <a:r>
              <a:rPr lang="zh-CN" altLang="zh-CN" dirty="0"/>
              <a:t>长方形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en-US" altLang="zh-CN" dirty="0" err="1"/>
              <a:t>findArea</a:t>
            </a:r>
            <a:r>
              <a:rPr lang="en-US" altLang="zh-CN" dirty="0"/>
              <a:t>(</a:t>
            </a:r>
            <a:r>
              <a:rPr lang="en-US" altLang="zh-CN" dirty="0" err="1"/>
              <a:t>w,h</a:t>
            </a:r>
            <a:r>
              <a:rPr lang="en-US" altLang="zh-CN" dirty="0"/>
              <a:t>): </a:t>
            </a:r>
            <a:endParaRPr lang="zh-CN" altLang="zh-CN" dirty="0"/>
          </a:p>
          <a:p>
            <a:r>
              <a:rPr lang="en-US" altLang="zh-CN" dirty="0"/>
              <a:t>    s=w*h</a:t>
            </a:r>
            <a:endParaRPr lang="zh-CN" altLang="zh-CN" dirty="0"/>
          </a:p>
          <a:p>
            <a:r>
              <a:rPr lang="en-US" altLang="zh-CN" dirty="0"/>
              <a:t>    print ("</a:t>
            </a:r>
            <a:r>
              <a:rPr lang="zh-CN" altLang="zh-CN" dirty="0"/>
              <a:t>长方形的面积</a:t>
            </a:r>
            <a:r>
              <a:rPr lang="en-US" altLang="zh-CN" dirty="0"/>
              <a:t>: ",s)	  </a:t>
            </a:r>
            <a:endParaRPr lang="zh-CN" altLang="zh-CN" dirty="0"/>
          </a:p>
          <a:p>
            <a:r>
              <a:rPr lang="en-US" altLang="zh-CN" dirty="0"/>
              <a:t>    return s</a:t>
            </a:r>
            <a:endParaRPr lang="zh-CN" altLang="zh-CN" dirty="0"/>
          </a:p>
          <a:p>
            <a:r>
              <a:rPr lang="en-US" altLang="zh-CN" dirty="0" err="1"/>
              <a:t>findArea</a:t>
            </a:r>
            <a:r>
              <a:rPr lang="en-US" altLang="zh-CN" dirty="0"/>
              <a:t>(2,3)			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87410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995" y="341856"/>
            <a:ext cx="10189977" cy="783000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6.9 </a:t>
            </a:r>
            <a:r>
              <a:rPr lang="zh-CN" altLang="zh-CN" b="1" dirty="0"/>
              <a:t>实验</a:t>
            </a:r>
            <a:r>
              <a:rPr lang="en-US" altLang="zh-CN" b="1" dirty="0"/>
              <a:t>2</a:t>
            </a:r>
            <a:r>
              <a:rPr lang="zh-CN" altLang="zh-CN" b="1" dirty="0"/>
              <a:t>：利用递归函数调用方式，将所输入的</a:t>
            </a:r>
            <a:r>
              <a:rPr lang="en-US" altLang="zh-CN" b="1" dirty="0"/>
              <a:t>5</a:t>
            </a:r>
            <a:r>
              <a:rPr lang="zh-CN" altLang="zh-CN" b="1" dirty="0"/>
              <a:t>个字符，以相反顺序打印</a:t>
            </a:r>
            <a:r>
              <a:rPr lang="zh-CN" altLang="zh-CN" b="1" dirty="0" smtClean="0"/>
              <a:t>出来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4171" y="1146629"/>
            <a:ext cx="10624458" cy="5558971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程序代码：</a:t>
            </a:r>
            <a:endParaRPr lang="en-US" altLang="zh-CN" dirty="0" smtClean="0"/>
          </a:p>
          <a:p>
            <a:r>
              <a:rPr lang="en-US" altLang="zh-CN" dirty="0" err="1" smtClean="0"/>
              <a:t>def</a:t>
            </a:r>
            <a:r>
              <a:rPr lang="en-US" altLang="zh-CN" dirty="0" smtClean="0"/>
              <a:t> </a:t>
            </a:r>
            <a:r>
              <a:rPr lang="en-US" altLang="zh-CN" dirty="0" err="1"/>
              <a:t>func</a:t>
            </a:r>
            <a:r>
              <a:rPr lang="en-US" altLang="zh-CN" dirty="0"/>
              <a:t>(s):</a:t>
            </a:r>
            <a:endParaRPr lang="zh-CN" altLang="zh-CN" dirty="0"/>
          </a:p>
          <a:p>
            <a:r>
              <a:rPr lang="en-US" altLang="zh-CN" dirty="0"/>
              <a:t>        try:</a:t>
            </a:r>
            <a:endParaRPr lang="zh-CN" altLang="zh-CN" dirty="0"/>
          </a:p>
          <a:p>
            <a:r>
              <a:rPr lang="en-US" altLang="zh-CN" dirty="0"/>
              <a:t>            print(s[-1])</a:t>
            </a:r>
            <a:endParaRPr lang="zh-CN" altLang="zh-CN" dirty="0"/>
          </a:p>
          <a:p>
            <a:r>
              <a:rPr lang="en-US" altLang="zh-CN" dirty="0"/>
              <a:t>            </a:t>
            </a:r>
            <a:r>
              <a:rPr lang="en-US" altLang="zh-CN" dirty="0" err="1"/>
              <a:t>func</a:t>
            </a:r>
            <a:r>
              <a:rPr lang="en-US" altLang="zh-CN" dirty="0"/>
              <a:t>(s[0:len(s)-1])</a:t>
            </a:r>
            <a:endParaRPr lang="zh-CN" altLang="zh-CN" dirty="0"/>
          </a:p>
          <a:p>
            <a:r>
              <a:rPr lang="en-US" altLang="zh-CN" dirty="0"/>
              <a:t>        except Exception:</a:t>
            </a:r>
            <a:endParaRPr lang="zh-CN" altLang="zh-CN" dirty="0"/>
          </a:p>
          <a:p>
            <a:r>
              <a:rPr lang="en-US" altLang="zh-CN" dirty="0"/>
              <a:t>           pass</a:t>
            </a:r>
            <a:endParaRPr lang="zh-CN" altLang="zh-CN" dirty="0"/>
          </a:p>
          <a:p>
            <a:r>
              <a:rPr lang="en-US" altLang="zh-CN" dirty="0" err="1"/>
              <a:t>func</a:t>
            </a:r>
            <a:r>
              <a:rPr lang="en-US" altLang="zh-CN" dirty="0"/>
              <a:t>('12345')</a:t>
            </a:r>
            <a:endParaRPr lang="zh-CN" altLang="zh-CN" dirty="0"/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5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4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66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bg1"/>
                </a:solidFill>
              </a:rPr>
              <a:t>Python</a:t>
            </a:r>
            <a:r>
              <a:rPr lang="zh-CN" altLang="zh-CN" dirty="0">
                <a:solidFill>
                  <a:schemeClr val="bg1"/>
                </a:solidFill>
              </a:rPr>
              <a:t>语言的函数分</a:t>
            </a:r>
            <a:r>
              <a:rPr lang="zh-CN" altLang="en-US" dirty="0">
                <a:solidFill>
                  <a:schemeClr val="bg1"/>
                </a:solidFill>
              </a:rPr>
              <a:t>类</a:t>
            </a:r>
            <a:r>
              <a:rPr lang="zh-CN" altLang="zh-CN" dirty="0">
                <a:solidFill>
                  <a:schemeClr val="bg1"/>
                </a:solidFill>
              </a:rPr>
              <a:t>：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l"/>
            </a:pPr>
            <a:r>
              <a:rPr lang="zh-CN" altLang="zh-CN" dirty="0">
                <a:solidFill>
                  <a:schemeClr val="tx1"/>
                </a:solidFill>
              </a:rPr>
              <a:t>用户自定义函数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l"/>
            </a:pPr>
            <a:r>
              <a:rPr lang="zh-CN" altLang="zh-CN" dirty="0">
                <a:solidFill>
                  <a:schemeClr val="tx1"/>
                </a:solidFill>
              </a:rPr>
              <a:t>系统内置函数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Python</a:t>
            </a:r>
            <a:r>
              <a:rPr lang="zh-CN" altLang="zh-CN" dirty="0">
                <a:solidFill>
                  <a:schemeClr val="tx1"/>
                </a:solidFill>
              </a:rPr>
              <a:t>标准库（模块中定义的）函数。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zh-CN" dirty="0">
                <a:solidFill>
                  <a:schemeClr val="bg1"/>
                </a:solidFill>
              </a:rPr>
              <a:t>系统内置函数是用户可直接使用的函数。</a:t>
            </a:r>
            <a:r>
              <a:rPr lang="en-US" altLang="zh-CN" dirty="0">
                <a:solidFill>
                  <a:schemeClr val="bg1"/>
                </a:solidFill>
              </a:rPr>
              <a:t>Python</a:t>
            </a:r>
            <a:r>
              <a:rPr lang="zh-CN" altLang="zh-CN" dirty="0">
                <a:solidFill>
                  <a:schemeClr val="bg1"/>
                </a:solidFill>
              </a:rPr>
              <a:t>标准库中的函数，要导入相应的标准库，才能使用其中的函数。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zh-CN" dirty="0">
                <a:solidFill>
                  <a:schemeClr val="bg1"/>
                </a:solidFill>
              </a:rPr>
              <a:t>用户自定义函数是用户自己定义的函数，只有定义了这个函数，用户才能调用。这是本章要讨论的问题。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699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6.2 </a:t>
            </a:r>
            <a:r>
              <a:rPr lang="zh-CN" altLang="zh-CN" b="1" dirty="0"/>
              <a:t>函数的定义和</a:t>
            </a:r>
            <a:r>
              <a:rPr lang="zh-CN" altLang="zh-CN" b="1" dirty="0" smtClean="0"/>
              <a:t>调用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中，使用</a:t>
            </a:r>
            <a:r>
              <a:rPr lang="en-US" altLang="zh-CN" dirty="0" err="1"/>
              <a:t>def</a:t>
            </a:r>
            <a:r>
              <a:rPr lang="zh-CN" altLang="zh-CN" dirty="0"/>
              <a:t>关键字来定义函数，而函数调用通过调用语句实现，调用语句所在的程序或函数称为调用程序或调用函数。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9858227" y="496336"/>
            <a:ext cx="1362075" cy="1495425"/>
            <a:chOff x="0" y="0"/>
            <a:chExt cx="1981200" cy="174307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6" name="文本框 8"/>
            <p:cNvSpPr txBox="1"/>
            <p:nvPr/>
          </p:nvSpPr>
          <p:spPr>
            <a:xfrm>
              <a:off x="41564" y="1443311"/>
              <a:ext cx="1898073" cy="29976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6.1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014" y="767798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3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6.2.1 </a:t>
            </a:r>
            <a:r>
              <a:rPr lang="zh-CN" altLang="zh-CN" b="1" dirty="0"/>
              <a:t>函数的定义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71" y="1053352"/>
            <a:ext cx="11906134" cy="5804647"/>
          </a:xfrm>
        </p:spPr>
        <p:txBody>
          <a:bodyPr>
            <a:normAutofit/>
          </a:bodyPr>
          <a:lstStyle/>
          <a:p>
            <a:r>
              <a:rPr lang="zh-CN" altLang="zh-CN" dirty="0"/>
              <a:t>函数定义的一般格式为：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zh-CN" altLang="zh-CN" dirty="0"/>
              <a:t>函数名</a:t>
            </a:r>
            <a:r>
              <a:rPr lang="en-US" altLang="zh-CN" dirty="0"/>
              <a:t>(</a:t>
            </a:r>
            <a:r>
              <a:rPr lang="zh-CN" altLang="zh-CN" dirty="0"/>
              <a:t>参数</a:t>
            </a:r>
            <a:r>
              <a:rPr lang="en-US" altLang="zh-CN" dirty="0"/>
              <a:t>1,</a:t>
            </a:r>
            <a:r>
              <a:rPr lang="zh-CN" altLang="zh-CN" dirty="0"/>
              <a:t>参数</a:t>
            </a:r>
            <a:r>
              <a:rPr lang="en-US" altLang="zh-CN" dirty="0"/>
              <a:t>2</a:t>
            </a:r>
            <a:r>
              <a:rPr lang="zh-CN" altLang="zh-CN" dirty="0"/>
              <a:t>，</a:t>
            </a:r>
            <a:r>
              <a:rPr lang="en-US" altLang="zh-CN" dirty="0"/>
              <a:t>…,</a:t>
            </a:r>
            <a:r>
              <a:rPr lang="zh-CN" altLang="zh-CN" dirty="0"/>
              <a:t>参数</a:t>
            </a:r>
            <a:r>
              <a:rPr lang="en-US" altLang="zh-CN" dirty="0"/>
              <a:t>n):</a:t>
            </a:r>
            <a:endParaRPr lang="zh-CN" altLang="zh-CN" dirty="0"/>
          </a:p>
          <a:p>
            <a:r>
              <a:rPr lang="en-US" altLang="zh-CN" dirty="0"/>
              <a:t>	''</a:t>
            </a:r>
            <a:r>
              <a:rPr lang="zh-CN" altLang="zh-CN" dirty="0"/>
              <a:t>文档字符串</a:t>
            </a:r>
            <a:r>
              <a:rPr lang="en-US" altLang="zh-CN" dirty="0"/>
              <a:t>'''</a:t>
            </a:r>
            <a:endParaRPr lang="zh-CN" altLang="zh-CN" dirty="0"/>
          </a:p>
          <a:p>
            <a:r>
              <a:rPr lang="en-US" altLang="zh-CN" dirty="0"/>
              <a:t>	</a:t>
            </a:r>
            <a:r>
              <a:rPr lang="zh-CN" altLang="zh-CN" dirty="0"/>
              <a:t>函数体</a:t>
            </a:r>
          </a:p>
          <a:p>
            <a:r>
              <a:rPr lang="en-US" altLang="zh-CN" dirty="0"/>
              <a:t>	return [</a:t>
            </a:r>
            <a:r>
              <a:rPr lang="zh-CN" altLang="zh-CN" dirty="0"/>
              <a:t>返回值列表</a:t>
            </a:r>
            <a:r>
              <a:rPr lang="en-US" altLang="zh-CN" dirty="0"/>
              <a:t>]</a:t>
            </a:r>
            <a:endParaRPr lang="zh-CN" altLang="zh-CN" dirty="0"/>
          </a:p>
          <a:p>
            <a:r>
              <a:rPr lang="en-US" altLang="zh-CN" dirty="0"/>
              <a:t>	</a:t>
            </a:r>
            <a:r>
              <a:rPr lang="zh-CN" altLang="zh-CN" dirty="0"/>
              <a:t>其中，函数名是任何有效的</a:t>
            </a:r>
            <a:r>
              <a:rPr lang="en-US" altLang="zh-CN" dirty="0"/>
              <a:t>Python</a:t>
            </a:r>
            <a:r>
              <a:rPr lang="zh-CN" altLang="zh-CN" dirty="0"/>
              <a:t>标识符，参数表是用“，”分隔的参数，参数个数可以是</a:t>
            </a:r>
            <a:r>
              <a:rPr lang="en-US" altLang="zh-CN" dirty="0"/>
              <a:t>0</a:t>
            </a:r>
            <a:r>
              <a:rPr lang="zh-CN" altLang="zh-CN" dirty="0"/>
              <a:t>个、</a:t>
            </a:r>
            <a:r>
              <a:rPr lang="en-US" altLang="zh-CN" dirty="0"/>
              <a:t>1</a:t>
            </a:r>
            <a:r>
              <a:rPr lang="zh-CN" altLang="zh-CN" dirty="0"/>
              <a:t>个或多个，参数用于调用程序在调用函数时向函数传递值。函数体是函数被调用时执行的代码段，至少要有一条语句。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4857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11220491" cy="4908176"/>
          </a:xfrm>
        </p:spPr>
        <p:txBody>
          <a:bodyPr/>
          <a:lstStyle/>
          <a:p>
            <a:r>
              <a:rPr lang="zh-CN" altLang="zh-CN" dirty="0"/>
              <a:t>在定义函数时，需要注意的是：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）即使函数名后面的参数个数是</a:t>
            </a:r>
            <a:r>
              <a:rPr lang="en-US" altLang="zh-CN" dirty="0"/>
              <a:t>0</a:t>
            </a:r>
            <a:r>
              <a:rPr lang="zh-CN" altLang="zh-CN" dirty="0"/>
              <a:t>个，也必须保留一对空括号，且括号后面的冒号不能省略。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）文档字符串是用来告诉调用者这个函数的功能，可有可无。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）编写函数体时，函数体与</a:t>
            </a:r>
            <a:r>
              <a:rPr lang="en-US" altLang="zh-CN" dirty="0" err="1"/>
              <a:t>def</a:t>
            </a:r>
            <a:r>
              <a:rPr lang="zh-CN" altLang="zh-CN" dirty="0"/>
              <a:t>关键字之间需进行缩进。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</a:t>
            </a:r>
            <a:r>
              <a:rPr lang="en-US" altLang="zh-CN" dirty="0"/>
              <a:t>return</a:t>
            </a:r>
            <a:r>
              <a:rPr lang="zh-CN" altLang="zh-CN" dirty="0"/>
              <a:t>语句可以在函数体的任何位置出现，</a:t>
            </a:r>
            <a:r>
              <a:rPr lang="en-US" altLang="zh-CN" dirty="0"/>
              <a:t>return</a:t>
            </a:r>
            <a:r>
              <a:rPr lang="zh-CN" altLang="zh-CN" dirty="0"/>
              <a:t>语句是可选的，如果有</a:t>
            </a:r>
            <a:r>
              <a:rPr lang="en-US" altLang="zh-CN" dirty="0"/>
              <a:t>return</a:t>
            </a:r>
            <a:r>
              <a:rPr lang="zh-CN" altLang="zh-CN" dirty="0"/>
              <a:t>语句，但是</a:t>
            </a:r>
            <a:r>
              <a:rPr lang="en-US" altLang="zh-CN" dirty="0"/>
              <a:t>return</a:t>
            </a:r>
            <a:r>
              <a:rPr lang="zh-CN" altLang="zh-CN" dirty="0"/>
              <a:t>后面没有接表达式或者值的，则返回</a:t>
            </a:r>
            <a:r>
              <a:rPr lang="en-US" altLang="zh-CN" dirty="0"/>
              <a:t>None</a:t>
            </a:r>
            <a:r>
              <a:rPr lang="zh-CN" altLang="zh-CN" dirty="0"/>
              <a:t>；如果没有</a:t>
            </a:r>
            <a:r>
              <a:rPr lang="en-US" altLang="zh-CN" dirty="0"/>
              <a:t>return</a:t>
            </a:r>
            <a:r>
              <a:rPr lang="zh-CN" altLang="zh-CN" dirty="0"/>
              <a:t>语句，则会自动返回</a:t>
            </a:r>
            <a:r>
              <a:rPr lang="en-US" altLang="zh-CN" dirty="0"/>
              <a:t>None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564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下面自定义一个名为“</a:t>
            </a:r>
            <a:r>
              <a:rPr lang="en-US" altLang="zh-CN" dirty="0" err="1"/>
              <a:t>say_abc</a:t>
            </a:r>
            <a:r>
              <a:rPr lang="en-US" altLang="zh-CN" dirty="0"/>
              <a:t>()</a:t>
            </a:r>
            <a:r>
              <a:rPr lang="zh-CN" altLang="zh-CN" dirty="0"/>
              <a:t>”的函数，该函数的作用是输出“</a:t>
            </a:r>
            <a:r>
              <a:rPr lang="en-US" altLang="zh-CN" dirty="0" err="1"/>
              <a:t>abc</a:t>
            </a:r>
            <a:r>
              <a:rPr lang="zh-CN" altLang="zh-CN" dirty="0"/>
              <a:t>”字符串。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en-US" altLang="zh-CN" dirty="0" err="1"/>
              <a:t>say_abc</a:t>
            </a:r>
            <a:r>
              <a:rPr lang="en-US" altLang="zh-CN" dirty="0"/>
              <a:t>():  #</a:t>
            </a:r>
            <a:r>
              <a:rPr lang="zh-CN" altLang="zh-CN" dirty="0"/>
              <a:t>自定义一个无参数的函数</a:t>
            </a:r>
          </a:p>
          <a:p>
            <a:r>
              <a:rPr lang="en-US" altLang="zh-CN" dirty="0"/>
              <a:t>    print('</a:t>
            </a:r>
            <a:r>
              <a:rPr lang="en-US" altLang="zh-CN" dirty="0" err="1"/>
              <a:t>abc</a:t>
            </a:r>
            <a:r>
              <a:rPr lang="en-US" altLang="zh-CN" dirty="0"/>
              <a:t>')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5227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6.2.2 </a:t>
            </a:r>
            <a:r>
              <a:rPr lang="zh-CN" altLang="zh-CN" b="1" dirty="0"/>
              <a:t>函数</a:t>
            </a:r>
            <a:r>
              <a:rPr lang="zh-CN" altLang="zh-CN" b="1" dirty="0" smtClean="0"/>
              <a:t>调用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10756034" cy="5579676"/>
          </a:xfrm>
        </p:spPr>
        <p:txBody>
          <a:bodyPr>
            <a:normAutofit lnSpcReduction="10000"/>
          </a:bodyPr>
          <a:lstStyle/>
          <a:p>
            <a:r>
              <a:rPr lang="zh-CN" altLang="zh-CN" dirty="0"/>
              <a:t>调用函数需要指定被调用函数的名字和调用该函数参数。函数调用的格式为：</a:t>
            </a:r>
          </a:p>
          <a:p>
            <a:r>
              <a:rPr lang="en-US" altLang="zh-CN" dirty="0"/>
              <a:t>           </a:t>
            </a:r>
            <a:r>
              <a:rPr lang="zh-CN" altLang="zh-CN" dirty="0"/>
              <a:t>函数名（实参</a:t>
            </a:r>
            <a:r>
              <a:rPr lang="en-US" altLang="zh-CN" dirty="0"/>
              <a:t>1</a:t>
            </a:r>
            <a:r>
              <a:rPr lang="zh-CN" altLang="zh-CN" dirty="0"/>
              <a:t>，实参</a:t>
            </a:r>
            <a:r>
              <a:rPr lang="en-US" altLang="zh-CN" dirty="0"/>
              <a:t>2</a:t>
            </a:r>
            <a:r>
              <a:rPr lang="zh-CN" altLang="zh-CN" dirty="0"/>
              <a:t>，……）</a:t>
            </a:r>
          </a:p>
          <a:p>
            <a:r>
              <a:rPr lang="zh-CN" altLang="zh-CN" dirty="0"/>
              <a:t>其中，函数名——是事先定义函数时定义的函数名。参数表——此时应是实际参数表，即实参表，实参之间用“，”分隔，实参要有确定的值。实参的个数可以少于形参的个数，这是由于形参有默认值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/>
              <a:t>【例</a:t>
            </a:r>
            <a:r>
              <a:rPr lang="en-US" altLang="zh-CN" dirty="0"/>
              <a:t>6.1</a:t>
            </a:r>
            <a:r>
              <a:rPr lang="zh-CN" altLang="zh-CN" dirty="0"/>
              <a:t>】使用自定义的</a:t>
            </a:r>
            <a:r>
              <a:rPr lang="en-US" altLang="zh-CN" dirty="0" err="1"/>
              <a:t>say_abc</a:t>
            </a:r>
            <a:r>
              <a:rPr lang="en-US" altLang="zh-CN" dirty="0"/>
              <a:t>()</a:t>
            </a:r>
            <a:r>
              <a:rPr lang="zh-CN" altLang="zh-CN" dirty="0"/>
              <a:t>函数，输出“</a:t>
            </a:r>
            <a:r>
              <a:rPr lang="en-US" altLang="zh-CN" dirty="0" err="1"/>
              <a:t>abc</a:t>
            </a:r>
            <a:r>
              <a:rPr lang="zh-CN" altLang="zh-CN" dirty="0"/>
              <a:t>”字符串。</a:t>
            </a:r>
          </a:p>
          <a:p>
            <a:r>
              <a:rPr lang="zh-CN" altLang="zh-CN" dirty="0"/>
              <a:t>程序代码：</a:t>
            </a:r>
          </a:p>
          <a:p>
            <a:r>
              <a:rPr lang="en-US" altLang="zh-CN" dirty="0" err="1"/>
              <a:t>def</a:t>
            </a:r>
            <a:r>
              <a:rPr lang="en-US" altLang="zh-CN" dirty="0"/>
              <a:t> </a:t>
            </a:r>
            <a:r>
              <a:rPr lang="en-US" altLang="zh-CN" dirty="0" err="1"/>
              <a:t>say_abc</a:t>
            </a:r>
            <a:r>
              <a:rPr lang="en-US" altLang="zh-CN" dirty="0"/>
              <a:t>():  #</a:t>
            </a:r>
            <a:r>
              <a:rPr lang="zh-CN" altLang="zh-CN" dirty="0"/>
              <a:t>自定义一个无参数的函数</a:t>
            </a:r>
          </a:p>
          <a:p>
            <a:r>
              <a:rPr lang="en-US" altLang="zh-CN" dirty="0"/>
              <a:t>    print('</a:t>
            </a:r>
            <a:r>
              <a:rPr lang="en-US" altLang="zh-CN" dirty="0" err="1"/>
              <a:t>abc</a:t>
            </a:r>
            <a:r>
              <a:rPr lang="en-US" altLang="zh-CN" dirty="0"/>
              <a:t>')</a:t>
            </a:r>
            <a:endParaRPr lang="zh-CN" altLang="zh-CN" dirty="0"/>
          </a:p>
          <a:p>
            <a:r>
              <a:rPr lang="en-US" altLang="zh-CN" dirty="0" err="1"/>
              <a:t>say_abc</a:t>
            </a:r>
            <a:r>
              <a:rPr lang="en-US" altLang="zh-CN" dirty="0"/>
              <a:t>()  # </a:t>
            </a:r>
            <a:r>
              <a:rPr lang="zh-CN" altLang="zh-CN" dirty="0"/>
              <a:t>调用函数</a:t>
            </a:r>
          </a:p>
          <a:p>
            <a:r>
              <a:rPr lang="zh-CN" altLang="zh-CN" dirty="0">
                <a:solidFill>
                  <a:schemeClr val="tx1"/>
                </a:solidFill>
              </a:rPr>
              <a:t>运行结果：</a:t>
            </a:r>
          </a:p>
          <a:p>
            <a:r>
              <a:rPr lang="en-US" altLang="zh-CN" dirty="0" err="1">
                <a:solidFill>
                  <a:schemeClr val="tx1"/>
                </a:solidFill>
              </a:rPr>
              <a:t>abc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8738626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316</TotalTime>
  <Words>2616</Words>
  <Application>Microsoft Office PowerPoint</Application>
  <PresentationFormat>自定义</PresentationFormat>
  <Paragraphs>343</Paragraphs>
  <Slides>33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切片</vt:lpstr>
      <vt:lpstr>第6单元</vt:lpstr>
      <vt:lpstr>本单元知识点</vt:lpstr>
      <vt:lpstr>6.1 认识python的函数</vt:lpstr>
      <vt:lpstr>PowerPoint 演示文稿</vt:lpstr>
      <vt:lpstr>6.2 函数的定义和调用</vt:lpstr>
      <vt:lpstr>6.2.1 函数的定义</vt:lpstr>
      <vt:lpstr>PowerPoint 演示文稿</vt:lpstr>
      <vt:lpstr>PowerPoint 演示文稿</vt:lpstr>
      <vt:lpstr>6.2.2 函数调用</vt:lpstr>
      <vt:lpstr>PowerPoint 演示文稿</vt:lpstr>
      <vt:lpstr>6.3 函数的参数和返回值</vt:lpstr>
      <vt:lpstr>6.3.1 函数的参数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6.3.2 函数的返回值</vt:lpstr>
      <vt:lpstr>PowerPoint 演示文稿</vt:lpstr>
      <vt:lpstr>6.4  递归函数</vt:lpstr>
      <vt:lpstr>PowerPoint 演示文稿</vt:lpstr>
      <vt:lpstr>6.5 匿名函数</vt:lpstr>
      <vt:lpstr>PowerPoint 演示文稿</vt:lpstr>
      <vt:lpstr>6.6变量的作用域</vt:lpstr>
      <vt:lpstr>PowerPoint 演示文稿</vt:lpstr>
      <vt:lpstr>6.7  python的内置函数</vt:lpstr>
      <vt:lpstr>PowerPoint 演示文稿</vt:lpstr>
      <vt:lpstr>PowerPoint 演示文稿</vt:lpstr>
      <vt:lpstr>6.8 实验   使用函数计算规则图形的面积</vt:lpstr>
      <vt:lpstr>6.9 实验2：利用递归函数调用方式，将所输入的5个字符，以相反顺序打印出来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Administrator</cp:lastModifiedBy>
  <cp:revision>91</cp:revision>
  <dcterms:created xsi:type="dcterms:W3CDTF">2019-06-10T18:02:19Z</dcterms:created>
  <dcterms:modified xsi:type="dcterms:W3CDTF">2019-06-19T11:59:26Z</dcterms:modified>
</cp:coreProperties>
</file>